
<file path=[Content_Types].xml><?xml version="1.0" encoding="utf-8"?>
<Types xmlns="http://schemas.openxmlformats.org/package/2006/content-types">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image/vnd.ms-photo" Extension="wdp"/>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32"/>
  </p:notesMasterIdLst>
  <p:sldIdLst>
    <p:sldId id="256" r:id="rId2"/>
    <p:sldId id="318" r:id="rId3"/>
    <p:sldId id="1783" r:id="rId4"/>
    <p:sldId id="1808" r:id="rId5"/>
    <p:sldId id="697" r:id="rId6"/>
    <p:sldId id="698" r:id="rId7"/>
    <p:sldId id="699" r:id="rId8"/>
    <p:sldId id="700" r:id="rId9"/>
    <p:sldId id="701" r:id="rId10"/>
    <p:sldId id="703" r:id="rId11"/>
    <p:sldId id="704" r:id="rId12"/>
    <p:sldId id="705" r:id="rId13"/>
    <p:sldId id="707" r:id="rId14"/>
    <p:sldId id="708" r:id="rId15"/>
    <p:sldId id="706" r:id="rId16"/>
    <p:sldId id="709" r:id="rId17"/>
    <p:sldId id="710" r:id="rId18"/>
    <p:sldId id="711" r:id="rId19"/>
    <p:sldId id="719" r:id="rId20"/>
    <p:sldId id="712" r:id="rId21"/>
    <p:sldId id="720" r:id="rId22"/>
    <p:sldId id="721" r:id="rId23"/>
    <p:sldId id="722" r:id="rId24"/>
    <p:sldId id="713" r:id="rId25"/>
    <p:sldId id="726" r:id="rId26"/>
    <p:sldId id="727" r:id="rId27"/>
    <p:sldId id="723" r:id="rId28"/>
    <p:sldId id="724" r:id="rId29"/>
    <p:sldId id="725" r:id="rId30"/>
    <p:sldId id="2359" r:id="rId31"/>
  </p:sldIdLst>
  <p:sldSz cx="12192000" cy="6858000"/>
  <p:notesSz cx="6858000" cy="9144000"/>
  <p:embeddedFontLst>
    <p:embeddedFont>
      <p:font typeface="Fira Sans Extra Condensed" panose="020F0502020204030204" pitchFamily="34" charset="0"/>
      <p:regular r:id="rId33"/>
      <p:bold r:id="rId34"/>
      <p:italic r:id="rId35"/>
      <p:boldItalic r:id="rId36"/>
    </p:embeddedFont>
    <p:embeddedFont>
      <p:font typeface="Roboto" panose="02000000000000000000" pitchFamily="2" charset="0"/>
      <p:regular r:id="rId37"/>
      <p:bold r:id="rId38"/>
      <p:italic r:id="rId39"/>
      <p:boldItalic r:id="rId4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883"/>
    <p:restoredTop sz="85757" autoAdjust="0"/>
  </p:normalViewPr>
  <p:slideViewPr>
    <p:cSldViewPr snapToGrid="0">
      <p:cViewPr>
        <p:scale>
          <a:sx n="95" d="100"/>
          <a:sy n="95" d="100"/>
        </p:scale>
        <p:origin x="568" y="248"/>
      </p:cViewPr>
      <p:guideLst/>
    </p:cSldViewPr>
  </p:slideViewPr>
  <p:outlineViewPr>
    <p:cViewPr>
      <p:scale>
        <a:sx n="33" d="100"/>
        <a:sy n="33" d="100"/>
      </p:scale>
      <p:origin x="0" y="-81704"/>
    </p:cViewPr>
  </p:outlin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7.fntdata"/><Relationship Id="rId21" Type="http://schemas.openxmlformats.org/officeDocument/2006/relationships/slide" Target="slides/slide20.xml"/><Relationship Id="rId34" Type="http://schemas.openxmlformats.org/officeDocument/2006/relationships/font" Target="fonts/font2.fntdata"/><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font" Target="fonts/font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ED19F9C8-95F5-4FC5-B735-9713E943AD1E}"/>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2751542E-AB46-4839-E346-53AD695DBBE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4DDF5E91-06DA-AE88-2218-777831D9D4E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982607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79E13-8F5B-1497-F228-76EDF0ADC3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581A39-DB19-30A9-60A4-4864658FBB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EA6463-7617-23BF-2EFD-27A0E60536A5}"/>
              </a:ext>
            </a:extLst>
          </p:cNvPr>
          <p:cNvSpPr>
            <a:spLocks noGrp="1"/>
          </p:cNvSpPr>
          <p:nvPr>
            <p:ph type="body" idx="1"/>
          </p:nvPr>
        </p:nvSpPr>
        <p:spPr/>
        <p:txBody>
          <a:bodyPr/>
          <a:lstStyle/>
          <a:p>
            <a:r>
              <a:rPr lang="en-US" dirty="0"/>
              <a:t>Energy Performance Contract (EPC): An agreement signed between the ESCO and the customer to implement energy efficiency and conservation services.</a:t>
            </a:r>
          </a:p>
          <a:p>
            <a:pPr>
              <a:buFont typeface="Arial" panose="020B0604020202020204" pitchFamily="34" charset="0"/>
              <a:buChar char="•"/>
            </a:pPr>
            <a:r>
              <a:rPr lang="en-US" b="1" dirty="0"/>
              <a:t>EE sharing contract</a:t>
            </a:r>
            <a:r>
              <a:rPr lang="en-US" dirty="0"/>
              <a:t>: The ESCO assumes all financial and technical risks of the project by arranging financing to implement the investment project for installing energy-efficient equipment at the customer's energy-using facility.</a:t>
            </a:r>
          </a:p>
          <a:p>
            <a:pPr>
              <a:buFont typeface="Arial" panose="020B0604020202020204" pitchFamily="34" charset="0"/>
              <a:buChar char="•"/>
            </a:pPr>
            <a:r>
              <a:rPr lang="en-US" b="1" dirty="0"/>
              <a:t>Guaranteed EE contract</a:t>
            </a:r>
            <a:r>
              <a:rPr lang="en-US" dirty="0"/>
              <a:t>: The ESCO is responsible for supplying, designing, installing, measuring, and ensuring the effectiveness of EEMs for the customer.</a:t>
            </a:r>
          </a:p>
          <a:p>
            <a:endParaRPr lang="en-US" dirty="0"/>
          </a:p>
        </p:txBody>
      </p:sp>
    </p:spTree>
    <p:extLst>
      <p:ext uri="{BB962C8B-B14F-4D97-AF65-F5344CB8AC3E}">
        <p14:creationId xmlns:p14="http://schemas.microsoft.com/office/powerpoint/2010/main" val="30330803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8258249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665905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306800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90477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5" name="Straight Connector 4">
            <a:extLst>
              <a:ext uri="{FF2B5EF4-FFF2-40B4-BE49-F238E27FC236}">
                <a16:creationId xmlns:a16="http://schemas.microsoft.com/office/drawing/2014/main" id="{2C34721F-DAEB-5452-7D2A-E8EC1508F7E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204D14-9F05-4F1A-2122-B191F6D87B8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B4B5653E-BF53-18CA-2C73-04E8465616AB}"/>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2" r:id="rId2"/>
    <p:sldLayoutId id="2147483653" r:id="rId3"/>
    <p:sldLayoutId id="2147483654" r:id="rId4"/>
    <p:sldLayoutId id="2147483655" r:id="rId5"/>
    <p:sldLayoutId id="2147483656" r:id="rId6"/>
    <p:sldLayoutId id="2147483657"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arget="../media/image8.jpeg" Type="http://schemas.openxmlformats.org/officeDocument/2006/relationships/image"/><Relationship Id="rId1" Target="../slideLayouts/slideLayout2.xml" Type="http://schemas.openxmlformats.org/officeDocument/2006/relationships/slideLayout"/></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arget="../media/image5.jpeg" Type="http://schemas.openxmlformats.org/officeDocument/2006/relationships/image"/><Relationship Id="rId2" Target="../notesSlides/notesSlide3.xml" Type="http://schemas.openxmlformats.org/officeDocument/2006/relationships/notesSlide"/><Relationship Id="rId1" Target="../slideLayouts/slideLayout1.xml" Type="http://schemas.openxmlformats.org/officeDocument/2006/relationships/slideLayout"/></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102673" y="1155628"/>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4" name="TextBox 3">
            <a:extLst>
              <a:ext uri="{FF2B5EF4-FFF2-40B4-BE49-F238E27FC236}">
                <a16:creationId xmlns:a16="http://schemas.microsoft.com/office/drawing/2014/main" id="{83576DDB-057C-57CB-CECF-5205062D1675}"/>
              </a:ext>
            </a:extLst>
          </p:cNvPr>
          <p:cNvSpPr txBox="1"/>
          <p:nvPr/>
        </p:nvSpPr>
        <p:spPr>
          <a:xfrm>
            <a:off x="712676" y="3405294"/>
            <a:ext cx="5383324" cy="707886"/>
          </a:xfrm>
          <a:prstGeom prst="rect">
            <a:avLst/>
          </a:prstGeom>
          <a:noFill/>
        </p:spPr>
        <p:txBody>
          <a:bodyPr wrap="square" rtlCol="0" anchor="ctr">
            <a:spAutoFit/>
          </a:bodyPr>
          <a:lstStyle/>
          <a:p>
            <a:r>
              <a:rPr lang="en-US" altLang="ko-KR" sz="2000" b="1" dirty="0">
                <a:solidFill>
                  <a:schemeClr val="accent1">
                    <a:lumMod val="50000"/>
                  </a:schemeClr>
                </a:solidFill>
                <a:cs typeface="Arial" pitchFamily="34" charset="0"/>
              </a:rPr>
              <a:t>The Vietnam Scaling up Energy Efficiency Project (VSUEE)</a:t>
            </a:r>
          </a:p>
        </p:txBody>
      </p:sp>
      <p:sp>
        <p:nvSpPr>
          <p:cNvPr id="46" name="Google Shape;46;p15"/>
          <p:cNvSpPr txBox="1">
            <a:spLocks noGrp="1"/>
          </p:cNvSpPr>
          <p:nvPr>
            <p:ph type="ctrTitle"/>
          </p:nvPr>
        </p:nvSpPr>
        <p:spPr>
          <a:xfrm>
            <a:off x="545831" y="927235"/>
            <a:ext cx="7117099" cy="1828803"/>
          </a:xfrm>
          <a:prstGeom prst="rect">
            <a:avLst/>
          </a:prstGeom>
        </p:spPr>
        <p:txBody>
          <a:bodyPr spcFirstLastPara="1" wrap="square" lIns="121900" tIns="121900" rIns="121900" bIns="121900" anchor="ctr" anchorCtr="0">
            <a:noAutofit/>
          </a:bodyPr>
          <a:lstStyle/>
          <a:p>
            <a:r>
              <a:rPr lang="en" sz="4800" b="1" dirty="0">
                <a:solidFill>
                  <a:schemeClr val="accent1">
                    <a:lumMod val="50000"/>
                  </a:schemeClr>
                </a:solidFill>
                <a:latin typeface="+mj-lt"/>
              </a:rPr>
              <a:t>TRAINING PROGRAME for IEs</a:t>
            </a:r>
            <a:endParaRPr sz="4800" b="1" dirty="0">
              <a:solidFill>
                <a:schemeClr val="accent1">
                  <a:lumMod val="50000"/>
                </a:schemeClr>
              </a:solidFill>
              <a:latin typeface="+mj-lt"/>
            </a:endParaRPr>
          </a:p>
        </p:txBody>
      </p:sp>
      <p:sp>
        <p:nvSpPr>
          <p:cNvPr id="3" name="TextBox 2">
            <a:extLst>
              <a:ext uri="{FF2B5EF4-FFF2-40B4-BE49-F238E27FC236}">
                <a16:creationId xmlns:a16="http://schemas.microsoft.com/office/drawing/2014/main" id="{F38FAD39-AD20-0B20-9723-646D9B586E44}"/>
              </a:ext>
            </a:extLst>
          </p:cNvPr>
          <p:cNvSpPr txBox="1"/>
          <p:nvPr/>
        </p:nvSpPr>
        <p:spPr>
          <a:xfrm>
            <a:off x="712676" y="2605594"/>
            <a:ext cx="5383324" cy="400110"/>
          </a:xfrm>
          <a:prstGeom prst="rect">
            <a:avLst/>
          </a:prstGeom>
          <a:noFill/>
        </p:spPr>
        <p:txBody>
          <a:bodyPr wrap="square" rtlCol="0" anchor="ctr">
            <a:spAutoFit/>
          </a:bodyPr>
          <a:lstStyle/>
          <a:p>
            <a:r>
              <a:rPr lang="en-US" altLang="ko-KR" sz="2000" b="1" dirty="0">
                <a:solidFill>
                  <a:srgbClr val="0070C0"/>
                </a:solidFill>
                <a:cs typeface="Arial" pitchFamily="34" charset="0"/>
              </a:rPr>
              <a:t>for: Enterprise leaders</a:t>
            </a:r>
            <a:endParaRPr lang="ko-KR" altLang="en-US" sz="2000" b="1" dirty="0">
              <a:solidFill>
                <a:srgbClr val="0070C0"/>
              </a:solidFill>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C3A8A6-CE25-7AE0-986D-413F4618FCE3}"/>
              </a:ext>
            </a:extLst>
          </p:cNvPr>
          <p:cNvSpPr>
            <a:spLocks noGrp="1"/>
          </p:cNvSpPr>
          <p:nvPr>
            <p:ph type="title"/>
          </p:nvPr>
        </p:nvSpPr>
        <p:spPr/>
        <p:txBody>
          <a:bodyPr>
            <a:noAutofit/>
          </a:bodyPr>
          <a:lstStyle/>
          <a:p>
            <a:r>
              <a:rPr lang="en-US" dirty="0">
                <a:solidFill>
                  <a:schemeClr val="accent1">
                    <a:lumMod val="50000"/>
                  </a:schemeClr>
                </a:solidFill>
              </a:rPr>
              <a:t>Production line</a:t>
            </a:r>
          </a:p>
        </p:txBody>
      </p:sp>
      <p:sp>
        <p:nvSpPr>
          <p:cNvPr id="3" name="TextBox 2">
            <a:extLst>
              <a:ext uri="{FF2B5EF4-FFF2-40B4-BE49-F238E27FC236}">
                <a16:creationId xmlns:a16="http://schemas.microsoft.com/office/drawing/2014/main" id="{D158B5E5-00FF-A5B6-CEF0-987179404E3F}"/>
              </a:ext>
            </a:extLst>
          </p:cNvPr>
          <p:cNvSpPr txBox="1"/>
          <p:nvPr/>
        </p:nvSpPr>
        <p:spPr>
          <a:xfrm>
            <a:off x="775851" y="1872233"/>
            <a:ext cx="10640298" cy="2194190"/>
          </a:xfrm>
          <a:prstGeom prst="rect">
            <a:avLst/>
          </a:prstGeom>
          <a:noFill/>
        </p:spPr>
        <p:txBody>
          <a:bodyPr wrap="square" rtlCol="0" anchor="ctr">
            <a:spAutoFit/>
          </a:bodyPr>
          <a:lstStyle/>
          <a:p>
            <a:pPr marL="342900" marR="0" lvl="0" indent="-342900" algn="l" defTabSz="914400" rtl="0" eaLnBrk="1" fontAlgn="auto" latinLnBrk="0" hangingPunct="1">
              <a:lnSpc>
                <a:spcPct val="150000"/>
              </a:lnSpc>
              <a:spcBef>
                <a:spcPts val="0"/>
              </a:spcBef>
              <a:spcAft>
                <a:spcPts val="0"/>
              </a:spcAft>
              <a:buClr>
                <a:srgbClr val="000000"/>
              </a:buClr>
              <a:buSzTx/>
              <a:buFont typeface="Wingdings" panose="05000000000000000000" pitchFamily="2" charset="2"/>
              <a:buChar char="v"/>
              <a:tabLst/>
              <a:defRPr/>
            </a:pPr>
            <a:r>
              <a:rPr lang="en-US" sz="1800" dirty="0"/>
              <a:t>Types of energy used in the production line</a:t>
            </a:r>
          </a:p>
          <a:p>
            <a:pPr marL="342900" marR="0" lvl="0" indent="-342900" algn="l" defTabSz="914400" rtl="0" eaLnBrk="1" fontAlgn="auto" latinLnBrk="0" hangingPunct="1">
              <a:lnSpc>
                <a:spcPct val="150000"/>
              </a:lnSpc>
              <a:spcBef>
                <a:spcPts val="0"/>
              </a:spcBef>
              <a:spcAft>
                <a:spcPts val="0"/>
              </a:spcAft>
              <a:buClr>
                <a:srgbClr val="000000"/>
              </a:buClr>
              <a:buSzTx/>
              <a:buFont typeface="Wingdings" panose="05000000000000000000" pitchFamily="2" charset="2"/>
              <a:buChar char="§"/>
              <a:tabLst/>
              <a:defRPr/>
            </a:pPr>
            <a:r>
              <a:rPr lang="en-US" sz="1800" dirty="0"/>
              <a:t>Electricity is used for almost all the equipment in the production line and auxiliary </a:t>
            </a:r>
            <a:br>
              <a:rPr lang="en-US" sz="1800" dirty="0"/>
            </a:br>
            <a:r>
              <a:rPr lang="en-US" sz="1800" dirty="0"/>
              <a:t>systems such as lighting systems, air conditioning systems, air compressors, etc.</a:t>
            </a:r>
          </a:p>
          <a:p>
            <a:pPr marL="342900" marR="0" lvl="0" indent="-342900" algn="l" defTabSz="914400" rtl="0" eaLnBrk="1" fontAlgn="auto" latinLnBrk="0" hangingPunct="1">
              <a:lnSpc>
                <a:spcPct val="150000"/>
              </a:lnSpc>
              <a:spcBef>
                <a:spcPts val="0"/>
              </a:spcBef>
              <a:spcAft>
                <a:spcPts val="0"/>
              </a:spcAft>
              <a:buClr>
                <a:srgbClr val="000000"/>
              </a:buClr>
              <a:buSzTx/>
              <a:buFont typeface="Wingdings" panose="05000000000000000000" pitchFamily="2" charset="2"/>
              <a:buChar char="§"/>
              <a:tabLst/>
              <a:defRPr/>
            </a:pPr>
            <a:r>
              <a:rPr lang="en-US" sz="1800" dirty="0"/>
              <a:t>Steam is used for heating in production.</a:t>
            </a:r>
          </a:p>
          <a:p>
            <a:pPr marL="342900" marR="0" lvl="0" indent="-342900" algn="l" defTabSz="914400" rtl="0" eaLnBrk="1" fontAlgn="auto" latinLnBrk="0" hangingPunct="1">
              <a:lnSpc>
                <a:spcPct val="150000"/>
              </a:lnSpc>
              <a:spcBef>
                <a:spcPts val="0"/>
              </a:spcBef>
              <a:spcAft>
                <a:spcPts val="0"/>
              </a:spcAft>
              <a:buClr>
                <a:srgbClr val="000000"/>
              </a:buClr>
              <a:buSzTx/>
              <a:buFont typeface="Wingdings" panose="05000000000000000000" pitchFamily="2" charset="2"/>
              <a:buChar char="§"/>
              <a:tabLst/>
              <a:defRPr/>
            </a:pPr>
            <a:r>
              <a:rPr lang="en-US" sz="1800" dirty="0"/>
              <a:t>DO oil is used to run the backup generator, forklifts, fire pumps, are internal vehicles. </a:t>
            </a:r>
          </a:p>
        </p:txBody>
      </p:sp>
    </p:spTree>
    <p:extLst>
      <p:ext uri="{BB962C8B-B14F-4D97-AF65-F5344CB8AC3E}">
        <p14:creationId xmlns:p14="http://schemas.microsoft.com/office/powerpoint/2010/main" val="7261129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C3A8A6-CE25-7AE0-986D-413F4618FCE3}"/>
              </a:ext>
            </a:extLst>
          </p:cNvPr>
          <p:cNvSpPr>
            <a:spLocks noGrp="1"/>
          </p:cNvSpPr>
          <p:nvPr>
            <p:ph type="title"/>
          </p:nvPr>
        </p:nvSpPr>
        <p:spPr>
          <a:xfrm>
            <a:off x="2493946" y="572205"/>
            <a:ext cx="7204107" cy="495200"/>
          </a:xfrm>
        </p:spPr>
        <p:txBody>
          <a:bodyPr>
            <a:noAutofit/>
          </a:bodyPr>
          <a:lstStyle/>
          <a:p>
            <a:r>
              <a:rPr lang="en-US" dirty="0">
                <a:solidFill>
                  <a:schemeClr val="accent1">
                    <a:lumMod val="50000"/>
                  </a:schemeClr>
                </a:solidFill>
              </a:rPr>
              <a:t>Energy supply system</a:t>
            </a:r>
          </a:p>
        </p:txBody>
      </p:sp>
      <p:sp>
        <p:nvSpPr>
          <p:cNvPr id="6" name="TextBox 5">
            <a:extLst>
              <a:ext uri="{FF2B5EF4-FFF2-40B4-BE49-F238E27FC236}">
                <a16:creationId xmlns:a16="http://schemas.microsoft.com/office/drawing/2014/main" id="{1D800923-0054-9705-E523-1BF6C9D3401C}"/>
              </a:ext>
            </a:extLst>
          </p:cNvPr>
          <p:cNvSpPr txBox="1"/>
          <p:nvPr/>
        </p:nvSpPr>
        <p:spPr>
          <a:xfrm>
            <a:off x="483357" y="2116397"/>
            <a:ext cx="5960080" cy="2625206"/>
          </a:xfrm>
          <a:prstGeom prst="rect">
            <a:avLst/>
          </a:prstGeom>
          <a:noFill/>
        </p:spPr>
        <p:txBody>
          <a:bodyPr wrap="square" rtlCol="0" anchor="ctr">
            <a:spAutoFit/>
          </a:bodyPr>
          <a:lstStyle/>
          <a:p>
            <a:pPr marL="342900" marR="0" lvl="0" indent="-342900" algn="l" defTabSz="914400" rtl="0" eaLnBrk="1" fontAlgn="auto" latinLnBrk="0" hangingPunct="1">
              <a:lnSpc>
                <a:spcPct val="150000"/>
              </a:lnSpc>
              <a:spcBef>
                <a:spcPts val="0"/>
              </a:spcBef>
              <a:spcAft>
                <a:spcPts val="0"/>
              </a:spcAft>
              <a:buClr>
                <a:srgbClr val="000000"/>
              </a:buClr>
              <a:buSzTx/>
              <a:buFont typeface="Wingdings" panose="05000000000000000000" pitchFamily="2" charset="2"/>
              <a:buChar char="v"/>
              <a:tabLst/>
              <a:defRPr/>
            </a:pPr>
            <a:r>
              <a:rPr lang="en-US" dirty="0"/>
              <a:t>Types of energy used in the production line</a:t>
            </a:r>
          </a:p>
          <a:p>
            <a:pPr marL="342900" marR="0" lvl="0" indent="-342900" defTabSz="914400" rtl="0" eaLnBrk="1" fontAlgn="auto" latinLnBrk="0" hangingPunct="1">
              <a:lnSpc>
                <a:spcPct val="150000"/>
              </a:lnSpc>
              <a:spcBef>
                <a:spcPts val="0"/>
              </a:spcBef>
              <a:spcAft>
                <a:spcPts val="0"/>
              </a:spcAft>
              <a:buClr>
                <a:srgbClr val="000000"/>
              </a:buClr>
              <a:buSzTx/>
              <a:buFont typeface="Wingdings" panose="05000000000000000000" pitchFamily="2" charset="2"/>
              <a:buChar char="§"/>
              <a:tabLst/>
              <a:defRPr/>
            </a:pPr>
            <a:r>
              <a:rPr lang="en-US" dirty="0"/>
              <a:t>The company's power supply is sourced from a 22 kV grid through 10 transformer stations, delivering electricity to usage points</a:t>
            </a:r>
          </a:p>
          <a:p>
            <a:pPr marL="342900" marR="0" lvl="0" indent="-342900" algn="l" defTabSz="914400" rtl="0" eaLnBrk="1" fontAlgn="auto" latinLnBrk="0" hangingPunct="1">
              <a:lnSpc>
                <a:spcPct val="150000"/>
              </a:lnSpc>
              <a:spcBef>
                <a:spcPts val="0"/>
              </a:spcBef>
              <a:spcAft>
                <a:spcPts val="0"/>
              </a:spcAft>
              <a:buClr>
                <a:srgbClr val="000000"/>
              </a:buClr>
              <a:buSzTx/>
              <a:buFont typeface="Wingdings" panose="05000000000000000000" pitchFamily="2" charset="2"/>
              <a:buChar char="§"/>
              <a:tabLst/>
              <a:defRPr/>
            </a:pPr>
            <a:r>
              <a:rPr lang="en-US" dirty="0"/>
              <a:t>The backup generator system serves the electrical system in case of a power outage</a:t>
            </a:r>
          </a:p>
        </p:txBody>
      </p:sp>
      <p:pic>
        <p:nvPicPr>
          <p:cNvPr id="8" name="Picture 7">
            <a:extLst>
              <a:ext uri="{FF2B5EF4-FFF2-40B4-BE49-F238E27FC236}">
                <a16:creationId xmlns:a16="http://schemas.microsoft.com/office/drawing/2014/main" id="{342655BA-AD28-1327-A5CF-81BDED4378F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443437" y="1983193"/>
            <a:ext cx="5451094" cy="3452261"/>
          </a:xfrm>
          <a:prstGeom prst="rect">
            <a:avLst/>
          </a:prstGeom>
          <a:noFill/>
        </p:spPr>
      </p:pic>
      <p:sp>
        <p:nvSpPr>
          <p:cNvPr id="9" name="TextBox 8">
            <a:extLst>
              <a:ext uri="{FF2B5EF4-FFF2-40B4-BE49-F238E27FC236}">
                <a16:creationId xmlns:a16="http://schemas.microsoft.com/office/drawing/2014/main" id="{AF8B0B9D-C40F-4786-6C83-DF28327A385C}"/>
              </a:ext>
            </a:extLst>
          </p:cNvPr>
          <p:cNvSpPr txBox="1"/>
          <p:nvPr/>
        </p:nvSpPr>
        <p:spPr>
          <a:xfrm>
            <a:off x="7404960" y="5616445"/>
            <a:ext cx="3528048" cy="338554"/>
          </a:xfrm>
          <a:prstGeom prst="rect">
            <a:avLst/>
          </a:prstGeom>
          <a:noFill/>
        </p:spPr>
        <p:txBody>
          <a:bodyPr wrap="square" rtlCol="0">
            <a:spAutoFit/>
          </a:bodyPr>
          <a:lstStyle/>
          <a:p>
            <a:r>
              <a:rPr lang="en-US" sz="1600" i="1" dirty="0"/>
              <a:t>Picture of the transformer station</a:t>
            </a:r>
          </a:p>
        </p:txBody>
      </p:sp>
      <p:sp>
        <p:nvSpPr>
          <p:cNvPr id="4" name="TextBox 3">
            <a:extLst>
              <a:ext uri="{FF2B5EF4-FFF2-40B4-BE49-F238E27FC236}">
                <a16:creationId xmlns:a16="http://schemas.microsoft.com/office/drawing/2014/main" id="{1A6EA82A-C1F1-642D-56E6-BB22D02F1715}"/>
              </a:ext>
            </a:extLst>
          </p:cNvPr>
          <p:cNvSpPr txBox="1"/>
          <p:nvPr/>
        </p:nvSpPr>
        <p:spPr>
          <a:xfrm>
            <a:off x="552933" y="1422546"/>
            <a:ext cx="6098240" cy="379656"/>
          </a:xfrm>
          <a:prstGeom prst="rect">
            <a:avLst/>
          </a:prstGeom>
          <a:noFill/>
        </p:spPr>
        <p:txBody>
          <a:bodyPr wrap="square">
            <a:spAutoFit/>
          </a:bodyPr>
          <a:lstStyle/>
          <a:p>
            <a:r>
              <a:rPr lang="en-US" sz="1800" b="1" dirty="0">
                <a:solidFill>
                  <a:schemeClr val="accent1">
                    <a:lumMod val="50000"/>
                  </a:schemeClr>
                </a:solidFill>
              </a:rPr>
              <a:t>1. Electrical system</a:t>
            </a:r>
          </a:p>
        </p:txBody>
      </p:sp>
    </p:spTree>
    <p:extLst>
      <p:ext uri="{BB962C8B-B14F-4D97-AF65-F5344CB8AC3E}">
        <p14:creationId xmlns:p14="http://schemas.microsoft.com/office/powerpoint/2010/main" val="19931161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D800923-0054-9705-E523-1BF6C9D3401C}"/>
              </a:ext>
            </a:extLst>
          </p:cNvPr>
          <p:cNvSpPr txBox="1"/>
          <p:nvPr/>
        </p:nvSpPr>
        <p:spPr>
          <a:xfrm>
            <a:off x="652240" y="2070960"/>
            <a:ext cx="6582278" cy="3056221"/>
          </a:xfrm>
          <a:prstGeom prst="rect">
            <a:avLst/>
          </a:prstGeom>
          <a:noFill/>
        </p:spPr>
        <p:txBody>
          <a:bodyPr wrap="square" rtlCol="0" anchor="ctr">
            <a:spAutoFit/>
          </a:bodyPr>
          <a:lstStyle/>
          <a:p>
            <a:pPr marL="342900" marR="0" lvl="0" indent="-342900" algn="just" defTabSz="914400" rtl="0" eaLnBrk="1" fontAlgn="auto" latinLnBrk="0" hangingPunct="1">
              <a:lnSpc>
                <a:spcPct val="150000"/>
              </a:lnSpc>
              <a:spcBef>
                <a:spcPts val="0"/>
              </a:spcBef>
              <a:spcAft>
                <a:spcPts val="0"/>
              </a:spcAft>
              <a:buClr>
                <a:srgbClr val="000000"/>
              </a:buClr>
              <a:buSzTx/>
              <a:buFont typeface="Wingdings" panose="05000000000000000000" pitchFamily="2" charset="2"/>
              <a:buChar char="§"/>
              <a:tabLst/>
              <a:defRPr/>
            </a:pPr>
            <a:r>
              <a:rPr lang="en-US" dirty="0"/>
              <a:t>The plant has two air compressor systems, divided into a high-pressure air system and a low-pressure air system.</a:t>
            </a:r>
          </a:p>
          <a:p>
            <a:pPr marL="342900" marR="0" lvl="0" indent="-342900" algn="just" defTabSz="914400" rtl="0" eaLnBrk="1" fontAlgn="auto" latinLnBrk="0" hangingPunct="1">
              <a:lnSpc>
                <a:spcPct val="150000"/>
              </a:lnSpc>
              <a:spcBef>
                <a:spcPts val="0"/>
              </a:spcBef>
              <a:spcAft>
                <a:spcPts val="0"/>
              </a:spcAft>
              <a:buClr>
                <a:srgbClr val="000000"/>
              </a:buClr>
              <a:buSzTx/>
              <a:buFont typeface="Wingdings" panose="05000000000000000000" pitchFamily="2" charset="2"/>
              <a:buChar char="§"/>
              <a:tabLst/>
              <a:defRPr/>
            </a:pPr>
            <a:r>
              <a:rPr lang="en-US" dirty="0"/>
              <a:t>The low-pressure air compressor station operates at an average actual capacity of about 52% load</a:t>
            </a:r>
          </a:p>
          <a:p>
            <a:pPr marL="342900" marR="0" lvl="0" indent="-342900" algn="just" defTabSz="914400" rtl="0" eaLnBrk="1" fontAlgn="auto" latinLnBrk="0" hangingPunct="1">
              <a:lnSpc>
                <a:spcPct val="150000"/>
              </a:lnSpc>
              <a:spcBef>
                <a:spcPts val="0"/>
              </a:spcBef>
              <a:spcAft>
                <a:spcPts val="0"/>
              </a:spcAft>
              <a:buClr>
                <a:srgbClr val="000000"/>
              </a:buClr>
              <a:buSzTx/>
              <a:buFont typeface="Wingdings" panose="05000000000000000000" pitchFamily="2" charset="2"/>
              <a:buChar char="§"/>
              <a:tabLst/>
              <a:defRPr/>
            </a:pPr>
            <a:r>
              <a:rPr lang="en-US" dirty="0"/>
              <a:t>The high-pressure air compressor station is equipped with separate controls and operates based on the activity status of the production line.</a:t>
            </a:r>
          </a:p>
        </p:txBody>
      </p:sp>
      <p:pic>
        <p:nvPicPr>
          <p:cNvPr id="11" name="Picture 10">
            <a:extLst>
              <a:ext uri="{FF2B5EF4-FFF2-40B4-BE49-F238E27FC236}">
                <a16:creationId xmlns:a16="http://schemas.microsoft.com/office/drawing/2014/main" id="{EC5349A8-8B1B-E127-48F5-BBB52F9F0B1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7997740" y="4220140"/>
            <a:ext cx="3282267" cy="2209790"/>
          </a:xfrm>
          <a:prstGeom prst="rect">
            <a:avLst/>
          </a:prstGeom>
          <a:noFill/>
          <a:ln>
            <a:noFill/>
          </a:ln>
        </p:spPr>
      </p:pic>
      <p:pic>
        <p:nvPicPr>
          <p:cNvPr id="12" name="Picture 11">
            <a:extLst>
              <a:ext uri="{FF2B5EF4-FFF2-40B4-BE49-F238E27FC236}">
                <a16:creationId xmlns:a16="http://schemas.microsoft.com/office/drawing/2014/main" id="{C11167A8-6BEB-D01C-9F8B-D40DCC3CE0F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97740" y="1363083"/>
            <a:ext cx="3282266" cy="2406565"/>
          </a:xfrm>
          <a:prstGeom prst="rect">
            <a:avLst/>
          </a:prstGeom>
        </p:spPr>
      </p:pic>
      <p:sp>
        <p:nvSpPr>
          <p:cNvPr id="13" name="TextBox 12">
            <a:extLst>
              <a:ext uri="{FF2B5EF4-FFF2-40B4-BE49-F238E27FC236}">
                <a16:creationId xmlns:a16="http://schemas.microsoft.com/office/drawing/2014/main" id="{CAF79147-0B9E-4022-5844-4EC75DA09787}"/>
              </a:ext>
            </a:extLst>
          </p:cNvPr>
          <p:cNvSpPr txBox="1"/>
          <p:nvPr/>
        </p:nvSpPr>
        <p:spPr>
          <a:xfrm>
            <a:off x="7594290" y="3769648"/>
            <a:ext cx="3685717" cy="338554"/>
          </a:xfrm>
          <a:prstGeom prst="rect">
            <a:avLst/>
          </a:prstGeom>
          <a:noFill/>
        </p:spPr>
        <p:txBody>
          <a:bodyPr wrap="square" rtlCol="0">
            <a:spAutoFit/>
          </a:bodyPr>
          <a:lstStyle/>
          <a:p>
            <a:pPr algn="ctr"/>
            <a:r>
              <a:rPr lang="en-US" sz="1600" i="1" dirty="0"/>
              <a:t>Low-pressure air compressor station</a:t>
            </a:r>
          </a:p>
        </p:txBody>
      </p:sp>
      <p:sp>
        <p:nvSpPr>
          <p:cNvPr id="14" name="TextBox 13">
            <a:extLst>
              <a:ext uri="{FF2B5EF4-FFF2-40B4-BE49-F238E27FC236}">
                <a16:creationId xmlns:a16="http://schemas.microsoft.com/office/drawing/2014/main" id="{8F9CB083-E2E7-F636-C1C1-A4692DE67E54}"/>
              </a:ext>
            </a:extLst>
          </p:cNvPr>
          <p:cNvSpPr txBox="1"/>
          <p:nvPr/>
        </p:nvSpPr>
        <p:spPr>
          <a:xfrm>
            <a:off x="7997740" y="6458794"/>
            <a:ext cx="3538716" cy="338554"/>
          </a:xfrm>
          <a:prstGeom prst="rect">
            <a:avLst/>
          </a:prstGeom>
          <a:noFill/>
        </p:spPr>
        <p:txBody>
          <a:bodyPr wrap="square" rtlCol="0">
            <a:spAutoFit/>
          </a:bodyPr>
          <a:lstStyle/>
          <a:p>
            <a:pPr algn="ctr"/>
            <a:r>
              <a:rPr lang="en-US" sz="1600" i="1" dirty="0"/>
              <a:t>High-pressure air compressor station</a:t>
            </a:r>
          </a:p>
        </p:txBody>
      </p:sp>
      <p:sp>
        <p:nvSpPr>
          <p:cNvPr id="3" name="TextBox 2">
            <a:extLst>
              <a:ext uri="{FF2B5EF4-FFF2-40B4-BE49-F238E27FC236}">
                <a16:creationId xmlns:a16="http://schemas.microsoft.com/office/drawing/2014/main" id="{10EE1341-068F-4BB8-A2D5-A87EACDA6EBE}"/>
              </a:ext>
            </a:extLst>
          </p:cNvPr>
          <p:cNvSpPr txBox="1"/>
          <p:nvPr/>
        </p:nvSpPr>
        <p:spPr>
          <a:xfrm>
            <a:off x="655544" y="1363083"/>
            <a:ext cx="6098240" cy="379656"/>
          </a:xfrm>
          <a:prstGeom prst="rect">
            <a:avLst/>
          </a:prstGeom>
          <a:noFill/>
        </p:spPr>
        <p:txBody>
          <a:bodyPr wrap="square">
            <a:spAutoFit/>
          </a:bodyPr>
          <a:lstStyle/>
          <a:p>
            <a:r>
              <a:rPr lang="en-US" b="1" dirty="0">
                <a:solidFill>
                  <a:schemeClr val="accent1">
                    <a:lumMod val="50000"/>
                  </a:schemeClr>
                </a:solidFill>
              </a:rPr>
              <a:t>2. Air compressor system</a:t>
            </a:r>
          </a:p>
        </p:txBody>
      </p:sp>
      <p:sp>
        <p:nvSpPr>
          <p:cNvPr id="5" name="Title 1">
            <a:extLst>
              <a:ext uri="{FF2B5EF4-FFF2-40B4-BE49-F238E27FC236}">
                <a16:creationId xmlns:a16="http://schemas.microsoft.com/office/drawing/2014/main" id="{D341BEF6-8400-38B5-A145-1EA83266008D}"/>
              </a:ext>
            </a:extLst>
          </p:cNvPr>
          <p:cNvSpPr>
            <a:spLocks noGrp="1"/>
          </p:cNvSpPr>
          <p:nvPr>
            <p:ph type="title"/>
          </p:nvPr>
        </p:nvSpPr>
        <p:spPr>
          <a:xfrm>
            <a:off x="2493946" y="572205"/>
            <a:ext cx="7204107" cy="495200"/>
          </a:xfrm>
        </p:spPr>
        <p:txBody>
          <a:bodyPr>
            <a:noAutofit/>
          </a:bodyPr>
          <a:lstStyle/>
          <a:p>
            <a:r>
              <a:rPr lang="en-US" dirty="0">
                <a:solidFill>
                  <a:schemeClr val="accent1">
                    <a:lumMod val="50000"/>
                  </a:schemeClr>
                </a:solidFill>
              </a:rPr>
              <a:t>Energy supply system</a:t>
            </a:r>
          </a:p>
        </p:txBody>
      </p:sp>
    </p:spTree>
    <p:extLst>
      <p:ext uri="{BB962C8B-B14F-4D97-AF65-F5344CB8AC3E}">
        <p14:creationId xmlns:p14="http://schemas.microsoft.com/office/powerpoint/2010/main" val="42365425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D800923-0054-9705-E523-1BF6C9D3401C}"/>
              </a:ext>
            </a:extLst>
          </p:cNvPr>
          <p:cNvSpPr txBox="1"/>
          <p:nvPr/>
        </p:nvSpPr>
        <p:spPr>
          <a:xfrm>
            <a:off x="574862" y="2078311"/>
            <a:ext cx="10996333" cy="1289007"/>
          </a:xfrm>
          <a:prstGeom prst="rect">
            <a:avLst/>
          </a:prstGeom>
          <a:noFill/>
        </p:spPr>
        <p:txBody>
          <a:bodyPr wrap="square" rtlCol="0" anchor="ctr">
            <a:spAutoFit/>
          </a:bodyPr>
          <a:lstStyle/>
          <a:p>
            <a:pPr marL="342900" marR="0" lvl="0" indent="-342900" algn="just" defTabSz="914400" rtl="0" eaLnBrk="1" fontAlgn="auto" latinLnBrk="0" hangingPunct="1">
              <a:lnSpc>
                <a:spcPct val="150000"/>
              </a:lnSpc>
              <a:spcBef>
                <a:spcPts val="0"/>
              </a:spcBef>
              <a:spcAft>
                <a:spcPts val="0"/>
              </a:spcAft>
              <a:buClr>
                <a:srgbClr val="000000"/>
              </a:buClr>
              <a:buSzTx/>
              <a:buFont typeface="Wingdings" panose="05000000000000000000" pitchFamily="2" charset="2"/>
              <a:buChar char="§"/>
              <a:tabLst/>
              <a:defRPr/>
            </a:pPr>
            <a:r>
              <a:rPr lang="en-US" sz="1800" dirty="0">
                <a:latin typeface="Times New Roman" panose="02020603050405020304" pitchFamily="18" charset="0"/>
                <a:ea typeface="Calibri" panose="020F0502020204030204" pitchFamily="34" charset="0"/>
                <a:cs typeface="Courier New" panose="02070309020205020404" pitchFamily="49" charset="0"/>
              </a:rPr>
              <a:t>The company's steam supply system is currently operating in standby mode because the company uses steam purchased from external sources. The steam production systems only run on a monthly standby schedule to prevent malfunctions and are activated when there are issues with the external steam supply.</a:t>
            </a:r>
          </a:p>
        </p:txBody>
      </p:sp>
      <p:sp>
        <p:nvSpPr>
          <p:cNvPr id="2" name="Title 1">
            <a:extLst>
              <a:ext uri="{FF2B5EF4-FFF2-40B4-BE49-F238E27FC236}">
                <a16:creationId xmlns:a16="http://schemas.microsoft.com/office/drawing/2014/main" id="{AD663091-9EDB-53EE-7814-2C9138488155}"/>
              </a:ext>
            </a:extLst>
          </p:cNvPr>
          <p:cNvSpPr>
            <a:spLocks noGrp="1"/>
          </p:cNvSpPr>
          <p:nvPr>
            <p:ph type="title"/>
          </p:nvPr>
        </p:nvSpPr>
        <p:spPr>
          <a:xfrm>
            <a:off x="2493946" y="572205"/>
            <a:ext cx="7204107" cy="495200"/>
          </a:xfrm>
        </p:spPr>
        <p:txBody>
          <a:bodyPr>
            <a:noAutofit/>
          </a:bodyPr>
          <a:lstStyle/>
          <a:p>
            <a:r>
              <a:rPr lang="en-US" dirty="0">
                <a:solidFill>
                  <a:schemeClr val="accent1">
                    <a:lumMod val="50000"/>
                  </a:schemeClr>
                </a:solidFill>
              </a:rPr>
              <a:t>Energy supply system</a:t>
            </a:r>
          </a:p>
        </p:txBody>
      </p:sp>
      <p:sp>
        <p:nvSpPr>
          <p:cNvPr id="5" name="TextBox 4">
            <a:extLst>
              <a:ext uri="{FF2B5EF4-FFF2-40B4-BE49-F238E27FC236}">
                <a16:creationId xmlns:a16="http://schemas.microsoft.com/office/drawing/2014/main" id="{722FAE9D-46E1-F374-7870-9ECBF5AA728E}"/>
              </a:ext>
            </a:extLst>
          </p:cNvPr>
          <p:cNvSpPr txBox="1"/>
          <p:nvPr/>
        </p:nvSpPr>
        <p:spPr>
          <a:xfrm>
            <a:off x="574862" y="1383030"/>
            <a:ext cx="6098240" cy="379656"/>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
                <a:srgbClr val="000000"/>
              </a:buClr>
              <a:buSzTx/>
              <a:buFont typeface="Arial"/>
              <a:buNone/>
              <a:tabLst/>
              <a:defRPr/>
            </a:pPr>
            <a:r>
              <a:rPr lang="en-US" sz="1800" b="1" dirty="0">
                <a:solidFill>
                  <a:schemeClr val="accent1">
                    <a:lumMod val="50000"/>
                  </a:schemeClr>
                </a:solidFill>
              </a:rPr>
              <a:t>3. Heat supply system</a:t>
            </a:r>
          </a:p>
        </p:txBody>
      </p:sp>
    </p:spTree>
    <p:extLst>
      <p:ext uri="{BB962C8B-B14F-4D97-AF65-F5344CB8AC3E}">
        <p14:creationId xmlns:p14="http://schemas.microsoft.com/office/powerpoint/2010/main" val="33662346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3">
            <a:extLst>
              <a:ext uri="{FF2B5EF4-FFF2-40B4-BE49-F238E27FC236}">
                <a16:creationId xmlns:a16="http://schemas.microsoft.com/office/drawing/2014/main" id="{A8E20E5C-0839-1E7A-673E-79B8F5D65A47}"/>
              </a:ext>
            </a:extLst>
          </p:cNvPr>
          <p:cNvSpPr>
            <a:spLocks noChangeArrowheads="1"/>
          </p:cNvSpPr>
          <p:nvPr/>
        </p:nvSpPr>
        <p:spPr bwMode="gray">
          <a:xfrm>
            <a:off x="1586326" y="2237098"/>
            <a:ext cx="9019348" cy="2146643"/>
          </a:xfrm>
          <a:prstGeom prst="roundRect">
            <a:avLst>
              <a:gd name="adj" fmla="val 10889"/>
            </a:avLst>
          </a:prstGeom>
          <a:gradFill rotWithShape="1">
            <a:gsLst>
              <a:gs pos="0">
                <a:srgbClr val="DDDDDD">
                  <a:gamma/>
                  <a:tint val="51373"/>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3200"/>
              <a:t>2. </a:t>
            </a:r>
            <a:r>
              <a:rPr lang="en-US" sz="3200" dirty="0"/>
              <a:t>Energy efficiency measures</a:t>
            </a:r>
          </a:p>
        </p:txBody>
      </p:sp>
    </p:spTree>
    <p:extLst>
      <p:ext uri="{BB962C8B-B14F-4D97-AF65-F5344CB8AC3E}">
        <p14:creationId xmlns:p14="http://schemas.microsoft.com/office/powerpoint/2010/main" val="37232356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0E65628-A2BC-903F-523C-B0787F2BF3DF}"/>
              </a:ext>
            </a:extLst>
          </p:cNvPr>
          <p:cNvSpPr txBox="1"/>
          <p:nvPr/>
        </p:nvSpPr>
        <p:spPr>
          <a:xfrm>
            <a:off x="838384" y="164579"/>
            <a:ext cx="7660157" cy="954107"/>
          </a:xfrm>
          <a:prstGeom prst="rect">
            <a:avLst/>
          </a:prstGeom>
          <a:noFill/>
        </p:spPr>
        <p:txBody>
          <a:bodyPr wrap="square" rtlCol="0">
            <a:spAutoFit/>
          </a:bodyPr>
          <a:lstStyle/>
          <a:p>
            <a:r>
              <a:rPr lang="en-US" sz="2800" b="1" dirty="0">
                <a:solidFill>
                  <a:schemeClr val="accent1">
                    <a:lumMod val="50000"/>
                  </a:schemeClr>
                </a:solidFill>
              </a:rPr>
              <a:t>EEMs 1: Enhance internal management and equipment maintenance </a:t>
            </a:r>
          </a:p>
        </p:txBody>
      </p:sp>
      <p:sp>
        <p:nvSpPr>
          <p:cNvPr id="12" name="TextBox 11">
            <a:extLst>
              <a:ext uri="{FF2B5EF4-FFF2-40B4-BE49-F238E27FC236}">
                <a16:creationId xmlns:a16="http://schemas.microsoft.com/office/drawing/2014/main" id="{B6A449CB-D390-4EAF-CDB7-C7C47197E8D7}"/>
              </a:ext>
            </a:extLst>
          </p:cNvPr>
          <p:cNvSpPr txBox="1"/>
          <p:nvPr/>
        </p:nvSpPr>
        <p:spPr>
          <a:xfrm>
            <a:off x="550079" y="1444209"/>
            <a:ext cx="11091841" cy="4488345"/>
          </a:xfrm>
          <a:prstGeom prst="rect">
            <a:avLst/>
          </a:prstGeom>
          <a:noFill/>
        </p:spPr>
        <p:txBody>
          <a:bodyPr wrap="square">
            <a:spAutoFit/>
          </a:bodyPr>
          <a:lstStyle/>
          <a:p>
            <a:pPr algn="just">
              <a:lnSpc>
                <a:spcPct val="130000"/>
              </a:lnSpc>
            </a:pPr>
            <a:r>
              <a:rPr lang="en-US" b="1" dirty="0"/>
              <a:t>1. For the electrical equipment system.</a:t>
            </a:r>
            <a:endParaRPr lang="es-ES_tradnl" b="1" dirty="0"/>
          </a:p>
          <a:p>
            <a:pPr marL="342900" indent="-342900" algn="just">
              <a:buFont typeface="Wingdings" panose="05000000000000000000" pitchFamily="2" charset="2"/>
              <a:buChar char="ü"/>
            </a:pPr>
            <a:r>
              <a:rPr lang="en-US" dirty="0"/>
              <a:t>Regularly propagate and train employees on energy efficiency. Increase the involvement of operational staff (Electricity saving should be based on a broad foundation and supported by the operational staff).</a:t>
            </a:r>
            <a:endParaRPr lang="vi-VN" dirty="0"/>
          </a:p>
          <a:p>
            <a:pPr marL="342900" lvl="0" indent="-342900" algn="just">
              <a:buFont typeface="Wingdings" panose="05000000000000000000" pitchFamily="2" charset="2"/>
              <a:buChar char="ü"/>
            </a:pPr>
            <a:r>
              <a:rPr lang="en-US" dirty="0"/>
              <a:t>Monitor energy consumption based on production and non-production days to identify and address energy loss points. Develop procedures and checklists to ensure that equipment shutdowns have been carried out.</a:t>
            </a:r>
            <a:endParaRPr lang="es-ES_tradnl" dirty="0"/>
          </a:p>
          <a:p>
            <a:pPr marL="342900" indent="-342900" algn="just">
              <a:buFont typeface="Wingdings" panose="05000000000000000000" pitchFamily="2" charset="2"/>
              <a:buChar char="ü"/>
            </a:pPr>
            <a:r>
              <a:rPr lang="en-US" dirty="0"/>
              <a:t>Install automatic control devices to shut down equipment when not in use.</a:t>
            </a:r>
            <a:endParaRPr lang="vi-VN" dirty="0"/>
          </a:p>
          <a:p>
            <a:pPr marL="342900" indent="-342900" algn="just">
              <a:buFont typeface="Wingdings" panose="05000000000000000000" pitchFamily="2" charset="2"/>
              <a:buChar char="ü"/>
            </a:pPr>
            <a:r>
              <a:rPr lang="en-US" dirty="0"/>
              <a:t>Turn off all unnecessary lighting (such as during breaks, lunch hours, shift changes, and on holidays)</a:t>
            </a:r>
            <a:endParaRPr lang="vi-VN" dirty="0"/>
          </a:p>
          <a:p>
            <a:pPr marL="342900" indent="-342900" algn="just">
              <a:buFont typeface="Wingdings" panose="05000000000000000000" pitchFamily="2" charset="2"/>
              <a:buChar char="ü"/>
            </a:pPr>
            <a:r>
              <a:rPr lang="en-US" dirty="0"/>
              <a:t>Install power factor correction capacitors to improve the “leading” power factor and address the “lagging” power factor of equipment. These can be installed on individual devices or groups of devices to control part or the entire distribution system.</a:t>
            </a:r>
            <a:endParaRPr lang="es-ES_tradnl" dirty="0"/>
          </a:p>
          <a:p>
            <a:pPr marL="342900" lvl="0" indent="-342900" algn="just">
              <a:buFont typeface="Wingdings" panose="05000000000000000000" pitchFamily="2" charset="2"/>
              <a:buChar char="ü"/>
            </a:pPr>
            <a:r>
              <a:rPr lang="en-US" dirty="0"/>
              <a:t>Control the ambient temperature to extend the insulation life and reliability of motors, avoid exposing motors to direct sunlight, place motors in well-ventilated areas, and keep motors clean.</a:t>
            </a:r>
            <a:endParaRPr lang="es-ES_tradnl" dirty="0"/>
          </a:p>
          <a:p>
            <a:pPr marL="342900" lvl="0" indent="-342900" algn="just">
              <a:buFont typeface="Wingdings" panose="05000000000000000000" pitchFamily="2" charset="2"/>
              <a:buChar char="ü"/>
            </a:pPr>
            <a:endParaRPr lang="vi-VN" dirty="0"/>
          </a:p>
        </p:txBody>
      </p:sp>
    </p:spTree>
    <p:extLst>
      <p:ext uri="{BB962C8B-B14F-4D97-AF65-F5344CB8AC3E}">
        <p14:creationId xmlns:p14="http://schemas.microsoft.com/office/powerpoint/2010/main" val="42315578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B1E0B71-4DCD-2D1F-3FA2-5C24AE646C3C}"/>
              </a:ext>
            </a:extLst>
          </p:cNvPr>
          <p:cNvSpPr txBox="1"/>
          <p:nvPr/>
        </p:nvSpPr>
        <p:spPr>
          <a:xfrm>
            <a:off x="609048" y="1563127"/>
            <a:ext cx="10973904" cy="3364960"/>
          </a:xfrm>
          <a:prstGeom prst="rect">
            <a:avLst/>
          </a:prstGeom>
          <a:noFill/>
        </p:spPr>
        <p:txBody>
          <a:bodyPr wrap="square">
            <a:spAutoFit/>
          </a:bodyPr>
          <a:lstStyle/>
          <a:p>
            <a:pPr algn="just">
              <a:lnSpc>
                <a:spcPct val="150000"/>
              </a:lnSpc>
            </a:pPr>
            <a:r>
              <a:rPr lang="en-US" sz="1800" b="1" dirty="0"/>
              <a:t>2. For office buildings:</a:t>
            </a:r>
            <a:endParaRPr lang="es-ES_tradnl" sz="1800" b="1" dirty="0"/>
          </a:p>
          <a:p>
            <a:pPr marL="342900" lvl="0" indent="-342900">
              <a:lnSpc>
                <a:spcPct val="150000"/>
              </a:lnSpc>
              <a:buFont typeface="Wingdings" panose="05000000000000000000" pitchFamily="2" charset="2"/>
              <a:buChar char="ü"/>
            </a:pPr>
            <a:r>
              <a:rPr lang="en-US" sz="1800" dirty="0"/>
              <a:t>Check the thickness of the insulation on walls and roofs. </a:t>
            </a:r>
          </a:p>
          <a:p>
            <a:pPr marL="342900" lvl="0" indent="-342900">
              <a:lnSpc>
                <a:spcPct val="150000"/>
              </a:lnSpc>
              <a:buFont typeface="Wingdings" panose="05000000000000000000" pitchFamily="2" charset="2"/>
              <a:buChar char="ü"/>
            </a:pPr>
            <a:r>
              <a:rPr lang="en-US" sz="1800" dirty="0"/>
              <a:t>Inspect and seal any gaps that cause heat loss to the outside</a:t>
            </a:r>
            <a:r>
              <a:rPr lang="es-ES_tradnl" sz="1800" dirty="0"/>
              <a:t>.</a:t>
            </a:r>
            <a:endParaRPr lang="vi-VN" sz="1800" dirty="0"/>
          </a:p>
          <a:p>
            <a:pPr marL="342900" lvl="0" indent="-342900">
              <a:lnSpc>
                <a:spcPct val="150000"/>
              </a:lnSpc>
              <a:buFont typeface="Wingdings" panose="05000000000000000000" pitchFamily="2" charset="2"/>
              <a:buChar char="ü"/>
            </a:pPr>
            <a:r>
              <a:rPr lang="en-US" sz="1800" dirty="0"/>
              <a:t>Use curtains both inside and outside windows to retain heat in winter and cool the room in summer. </a:t>
            </a:r>
          </a:p>
          <a:p>
            <a:pPr marL="342900" lvl="0" indent="-342900">
              <a:lnSpc>
                <a:spcPct val="150000"/>
              </a:lnSpc>
              <a:buFont typeface="Wingdings" panose="05000000000000000000" pitchFamily="2" charset="2"/>
              <a:buChar char="ü"/>
            </a:pPr>
            <a:r>
              <a:rPr lang="en-US" sz="1800" dirty="0"/>
              <a:t>Install sunshades for windows to reduce heat during summer</a:t>
            </a:r>
            <a:r>
              <a:rPr lang="es-ES_tradnl" sz="1800" dirty="0"/>
              <a:t>.</a:t>
            </a:r>
            <a:endParaRPr lang="vi-VN" sz="1800" dirty="0"/>
          </a:p>
          <a:p>
            <a:pPr marL="342900" lvl="0" indent="-342900">
              <a:lnSpc>
                <a:spcPct val="150000"/>
              </a:lnSpc>
              <a:buFont typeface="Wingdings" panose="05000000000000000000" pitchFamily="2" charset="2"/>
              <a:buChar char="ü"/>
            </a:pPr>
            <a:r>
              <a:rPr lang="en-US" sz="1800" dirty="0"/>
              <a:t>Install automatic door and gate closing systems</a:t>
            </a:r>
            <a:r>
              <a:rPr lang="es-ES_tradnl" sz="1800" dirty="0"/>
              <a:t>.</a:t>
            </a:r>
            <a:endParaRPr lang="vi-VN" sz="1800" dirty="0"/>
          </a:p>
          <a:p>
            <a:pPr marL="342900" lvl="0" indent="-342900">
              <a:lnSpc>
                <a:spcPct val="150000"/>
              </a:lnSpc>
              <a:buFont typeface="Wingdings" panose="05000000000000000000" pitchFamily="2" charset="2"/>
              <a:buChar char="ü"/>
            </a:pPr>
            <a:r>
              <a:rPr lang="en-US" sz="1800" dirty="0"/>
              <a:t>Set air conditioning temperature to above 26°C in summer and 23°C in winter. </a:t>
            </a:r>
          </a:p>
          <a:p>
            <a:pPr marL="342900" lvl="0" indent="-342900">
              <a:lnSpc>
                <a:spcPct val="150000"/>
              </a:lnSpc>
              <a:buFont typeface="Wingdings" panose="05000000000000000000" pitchFamily="2" charset="2"/>
              <a:buChar char="ü"/>
            </a:pPr>
            <a:r>
              <a:rPr lang="en-US" sz="1800" dirty="0"/>
              <a:t>Turn off all lighting when not in use or after working hours.</a:t>
            </a:r>
            <a:endParaRPr lang="vi-VN" sz="1800" dirty="0"/>
          </a:p>
        </p:txBody>
      </p:sp>
      <p:sp>
        <p:nvSpPr>
          <p:cNvPr id="4" name="TextBox 3">
            <a:extLst>
              <a:ext uri="{FF2B5EF4-FFF2-40B4-BE49-F238E27FC236}">
                <a16:creationId xmlns:a16="http://schemas.microsoft.com/office/drawing/2014/main" id="{A7EAD692-5920-A219-2B6C-59B3CF0B1ADC}"/>
              </a:ext>
            </a:extLst>
          </p:cNvPr>
          <p:cNvSpPr txBox="1"/>
          <p:nvPr/>
        </p:nvSpPr>
        <p:spPr>
          <a:xfrm>
            <a:off x="838384" y="164579"/>
            <a:ext cx="7660157" cy="954107"/>
          </a:xfrm>
          <a:prstGeom prst="rect">
            <a:avLst/>
          </a:prstGeom>
          <a:noFill/>
        </p:spPr>
        <p:txBody>
          <a:bodyPr wrap="square" rtlCol="0">
            <a:spAutoFit/>
          </a:bodyPr>
          <a:lstStyle/>
          <a:p>
            <a:r>
              <a:rPr lang="en-US" sz="2800" b="1" dirty="0">
                <a:solidFill>
                  <a:schemeClr val="accent1">
                    <a:lumMod val="50000"/>
                  </a:schemeClr>
                </a:solidFill>
              </a:rPr>
              <a:t>EEMs 1: Enhance internal management and equipment maintenance </a:t>
            </a:r>
          </a:p>
        </p:txBody>
      </p:sp>
    </p:spTree>
    <p:extLst>
      <p:ext uri="{BB962C8B-B14F-4D97-AF65-F5344CB8AC3E}">
        <p14:creationId xmlns:p14="http://schemas.microsoft.com/office/powerpoint/2010/main" val="35884044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0E65628-A2BC-903F-523C-B0787F2BF3DF}"/>
              </a:ext>
            </a:extLst>
          </p:cNvPr>
          <p:cNvSpPr txBox="1"/>
          <p:nvPr/>
        </p:nvSpPr>
        <p:spPr>
          <a:xfrm>
            <a:off x="688334" y="138663"/>
            <a:ext cx="8038807" cy="954107"/>
          </a:xfrm>
          <a:prstGeom prst="rect">
            <a:avLst/>
          </a:prstGeom>
          <a:noFill/>
        </p:spPr>
        <p:txBody>
          <a:bodyPr wrap="square" rtlCol="0">
            <a:spAutoFit/>
          </a:bodyPr>
          <a:lstStyle/>
          <a:p>
            <a:pPr>
              <a:defRPr/>
            </a:pPr>
            <a:r>
              <a:rPr lang="en-US" sz="2800" b="1" dirty="0">
                <a:solidFill>
                  <a:schemeClr val="accent1">
                    <a:lumMod val="50000"/>
                  </a:schemeClr>
                </a:solidFill>
              </a:rPr>
              <a:t>EEMs 2: Improve the operational efficiency of the refrigeration compressor</a:t>
            </a:r>
          </a:p>
        </p:txBody>
      </p:sp>
      <p:sp>
        <p:nvSpPr>
          <p:cNvPr id="3" name="TextBox 2">
            <a:extLst>
              <a:ext uri="{FF2B5EF4-FFF2-40B4-BE49-F238E27FC236}">
                <a16:creationId xmlns:a16="http://schemas.microsoft.com/office/drawing/2014/main" id="{8B58EF06-946E-F640-5C7E-51B21782B985}"/>
              </a:ext>
            </a:extLst>
          </p:cNvPr>
          <p:cNvSpPr txBox="1"/>
          <p:nvPr/>
        </p:nvSpPr>
        <p:spPr>
          <a:xfrm>
            <a:off x="567312" y="1265735"/>
            <a:ext cx="10956818" cy="4847994"/>
          </a:xfrm>
          <a:prstGeom prst="rect">
            <a:avLst/>
          </a:prstGeom>
          <a:noFill/>
        </p:spPr>
        <p:txBody>
          <a:bodyPr wrap="square">
            <a:spAutoFit/>
          </a:bodyPr>
          <a:lstStyle/>
          <a:p>
            <a:pPr marL="342900" marR="0" lvl="0" indent="-342900" algn="just" defTabSz="914400" rtl="0" eaLnBrk="1" fontAlgn="auto" latinLnBrk="0" hangingPunct="1">
              <a:lnSpc>
                <a:spcPct val="150000"/>
              </a:lnSpc>
              <a:spcBef>
                <a:spcPts val="0"/>
              </a:spcBef>
              <a:spcAft>
                <a:spcPts val="0"/>
              </a:spcAft>
              <a:buClr>
                <a:srgbClr val="000000"/>
              </a:buClr>
              <a:buSzTx/>
              <a:buFont typeface="Wingdings" panose="05000000000000000000" pitchFamily="2" charset="2"/>
              <a:buChar char="v"/>
              <a:tabLst/>
              <a:defRPr/>
            </a:pPr>
            <a:r>
              <a:rPr lang="es-ES_tradnl" sz="1600" b="1" dirty="0" err="1"/>
              <a:t>Current</a:t>
            </a:r>
            <a:r>
              <a:rPr lang="es-ES_tradnl" sz="1600" b="1" dirty="0"/>
              <a:t> status</a:t>
            </a:r>
          </a:p>
          <a:p>
            <a:pPr marL="342900" indent="-342900" algn="just">
              <a:lnSpc>
                <a:spcPct val="150000"/>
              </a:lnSpc>
              <a:buFont typeface="Wingdings" panose="05000000000000000000" pitchFamily="2" charset="2"/>
              <a:buChar char="ü"/>
            </a:pPr>
            <a:r>
              <a:rPr lang="en-US" sz="1600" dirty="0"/>
              <a:t>The factory currently uses a central refrigeration system with ammonia (NH3) as the refrigerant. The system uses glycol and water as the cooling medium. The main equipment in the system includes compressors, evaporators for cooling glycol, condensers, heat exchanger systems, and refrigeration pump systems.</a:t>
            </a:r>
          </a:p>
          <a:p>
            <a:pPr marL="342900" indent="-342900" algn="just">
              <a:lnSpc>
                <a:spcPct val="150000"/>
              </a:lnSpc>
              <a:buFont typeface="Wingdings" panose="05000000000000000000" pitchFamily="2" charset="2"/>
              <a:buChar char="ü"/>
            </a:pPr>
            <a:r>
              <a:rPr lang="en-US" sz="1600" dirty="0"/>
              <a:t>The refrigeration compressor system provides chilled water through a network of AHUs (Air Handling Units) that distribute the cooling to the various areas of use. The air conditioning system is responsible for ensuring a comfortable working environment in both the production areas and the office spaces.</a:t>
            </a:r>
          </a:p>
          <a:p>
            <a:pPr marL="342900" indent="-342900" algn="just">
              <a:lnSpc>
                <a:spcPct val="150000"/>
              </a:lnSpc>
              <a:buFont typeface="Wingdings" panose="05000000000000000000" pitchFamily="2" charset="2"/>
              <a:buChar char="ü"/>
            </a:pPr>
            <a:r>
              <a:rPr lang="en-US" sz="1600" dirty="0"/>
              <a:t>The localized air conditioning system in the factory has a relatively small total capacity.</a:t>
            </a:r>
          </a:p>
          <a:p>
            <a:pPr marL="285750" indent="-285750" algn="just">
              <a:lnSpc>
                <a:spcPct val="150000"/>
              </a:lnSpc>
              <a:buFont typeface="Wingdings" pitchFamily="2" charset="2"/>
              <a:buChar char="v"/>
            </a:pPr>
            <a:r>
              <a:rPr lang="en-US" sz="1600" b="1" dirty="0"/>
              <a:t>Proposed solution</a:t>
            </a:r>
          </a:p>
          <a:p>
            <a:pPr marL="342900" indent="-342900" algn="just">
              <a:lnSpc>
                <a:spcPct val="150000"/>
              </a:lnSpc>
              <a:buFont typeface="Wingdings" panose="05000000000000000000" pitchFamily="2" charset="2"/>
              <a:buChar char="ü"/>
            </a:pPr>
            <a:r>
              <a:rPr lang="en-US" sz="1600" dirty="0"/>
              <a:t>The operating method for compressors</a:t>
            </a:r>
          </a:p>
          <a:p>
            <a:pPr marL="342900" indent="-342900" algn="just">
              <a:lnSpc>
                <a:spcPct val="150000"/>
              </a:lnSpc>
              <a:buFont typeface="Wingdings" panose="05000000000000000000" pitchFamily="2" charset="2"/>
              <a:buChar char="ü"/>
            </a:pPr>
            <a:r>
              <a:rPr lang="en-US" sz="1600" dirty="0"/>
              <a:t>Reducing the Condenser Refrigerant Temperature</a:t>
            </a:r>
          </a:p>
          <a:p>
            <a:pPr marL="342900" indent="-342900" algn="just">
              <a:lnSpc>
                <a:spcPct val="150000"/>
              </a:lnSpc>
              <a:buFont typeface="Wingdings" panose="05000000000000000000" pitchFamily="2" charset="2"/>
              <a:buChar char="ü"/>
            </a:pPr>
            <a:r>
              <a:rPr lang="en-US" sz="1600" dirty="0"/>
              <a:t>Cleaning the Gas from the Refrigerant</a:t>
            </a:r>
          </a:p>
          <a:p>
            <a:pPr marL="342900" indent="-342900" algn="just">
              <a:lnSpc>
                <a:spcPct val="150000"/>
              </a:lnSpc>
              <a:buFont typeface="Wingdings" panose="05000000000000000000" pitchFamily="2" charset="2"/>
              <a:buChar char="ü"/>
            </a:pPr>
            <a:r>
              <a:rPr lang="en-US" sz="1600" dirty="0"/>
              <a:t>Effective Maintenance Methods</a:t>
            </a:r>
            <a:endParaRPr lang="es-ES_tradnl" sz="1600" dirty="0"/>
          </a:p>
        </p:txBody>
      </p:sp>
    </p:spTree>
    <p:extLst>
      <p:ext uri="{BB962C8B-B14F-4D97-AF65-F5344CB8AC3E}">
        <p14:creationId xmlns:p14="http://schemas.microsoft.com/office/powerpoint/2010/main" val="27451950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0E65628-A2BC-903F-523C-B0787F2BF3DF}"/>
              </a:ext>
            </a:extLst>
          </p:cNvPr>
          <p:cNvSpPr txBox="1"/>
          <p:nvPr/>
        </p:nvSpPr>
        <p:spPr>
          <a:xfrm>
            <a:off x="757821" y="239996"/>
            <a:ext cx="7404544" cy="954107"/>
          </a:xfrm>
          <a:prstGeom prst="rect">
            <a:avLst/>
          </a:prstGeom>
          <a:noFill/>
        </p:spPr>
        <p:txBody>
          <a:bodyPr wrap="square" rtlCol="0">
            <a:spAutoFit/>
          </a:bodyPr>
          <a:lstStyle/>
          <a:p>
            <a:pPr>
              <a:defRPr/>
            </a:pPr>
            <a:r>
              <a:rPr lang="en-US" sz="2800" b="1" dirty="0">
                <a:solidFill>
                  <a:schemeClr val="accent1">
                    <a:lumMod val="50000"/>
                  </a:schemeClr>
                </a:solidFill>
              </a:rPr>
              <a:t>EEMs 3: Inspect, monitor, and address compressed air leakage points</a:t>
            </a:r>
          </a:p>
        </p:txBody>
      </p:sp>
      <p:sp>
        <p:nvSpPr>
          <p:cNvPr id="3" name="TextBox 2">
            <a:extLst>
              <a:ext uri="{FF2B5EF4-FFF2-40B4-BE49-F238E27FC236}">
                <a16:creationId xmlns:a16="http://schemas.microsoft.com/office/drawing/2014/main" id="{8B58EF06-946E-F640-5C7E-51B21782B985}"/>
              </a:ext>
            </a:extLst>
          </p:cNvPr>
          <p:cNvSpPr txBox="1"/>
          <p:nvPr/>
        </p:nvSpPr>
        <p:spPr>
          <a:xfrm>
            <a:off x="632163" y="1597399"/>
            <a:ext cx="10927673" cy="3056221"/>
          </a:xfrm>
          <a:prstGeom prst="rect">
            <a:avLst/>
          </a:prstGeom>
          <a:noFill/>
        </p:spPr>
        <p:txBody>
          <a:bodyPr wrap="square">
            <a:spAutoFit/>
          </a:bodyPr>
          <a:lstStyle/>
          <a:p>
            <a:pPr marL="342900" marR="0" lvl="0" indent="-342900" algn="just" defTabSz="914400" rtl="0" eaLnBrk="1" fontAlgn="auto" latinLnBrk="0" hangingPunct="1">
              <a:lnSpc>
                <a:spcPct val="150000"/>
              </a:lnSpc>
              <a:spcBef>
                <a:spcPts val="0"/>
              </a:spcBef>
              <a:spcAft>
                <a:spcPts val="0"/>
              </a:spcAft>
              <a:buClr>
                <a:srgbClr val="000000"/>
              </a:buClr>
              <a:buSzTx/>
              <a:buFont typeface="Wingdings" panose="05000000000000000000" pitchFamily="2" charset="2"/>
              <a:buChar char="v"/>
              <a:tabLst/>
              <a:defRPr/>
            </a:pPr>
            <a:r>
              <a:rPr lang="es-ES_tradnl" b="1" dirty="0" err="1"/>
              <a:t>Current</a:t>
            </a:r>
            <a:r>
              <a:rPr lang="es-ES_tradnl" b="1" dirty="0"/>
              <a:t> </a:t>
            </a:r>
            <a:r>
              <a:rPr lang="es-ES_tradnl" b="1" dirty="0" err="1"/>
              <a:t>situation</a:t>
            </a:r>
            <a:endParaRPr lang="es-ES_tradnl" b="1" dirty="0"/>
          </a:p>
          <a:p>
            <a:pPr marL="342900" marR="0" lvl="0" indent="-342900" algn="just" defTabSz="914400" rtl="0" eaLnBrk="1" fontAlgn="auto" latinLnBrk="0" hangingPunct="1">
              <a:lnSpc>
                <a:spcPct val="150000"/>
              </a:lnSpc>
              <a:spcBef>
                <a:spcPts val="0"/>
              </a:spcBef>
              <a:spcAft>
                <a:spcPts val="0"/>
              </a:spcAft>
              <a:buClr>
                <a:srgbClr val="000000"/>
              </a:buClr>
              <a:buSzTx/>
              <a:buFont typeface="Wingdings" panose="05000000000000000000" pitchFamily="2" charset="2"/>
              <a:buChar char="ü"/>
              <a:tabLst/>
              <a:defRPr/>
            </a:pPr>
            <a:r>
              <a:rPr lang="en-US" dirty="0"/>
              <a:t>Through the survey and inspection of compressed air leaks at the company’s compressor stations, the auditing unit discovered leaks at control valves, couplings, and pneumatic cylinder valve mechanisms.</a:t>
            </a:r>
          </a:p>
          <a:p>
            <a:pPr marL="342900" marR="0" lvl="0" indent="-342900" algn="just" defTabSz="914400" rtl="0" eaLnBrk="1" fontAlgn="auto" latinLnBrk="0" hangingPunct="1">
              <a:lnSpc>
                <a:spcPct val="150000"/>
              </a:lnSpc>
              <a:spcBef>
                <a:spcPts val="0"/>
              </a:spcBef>
              <a:spcAft>
                <a:spcPts val="0"/>
              </a:spcAft>
              <a:buClr>
                <a:srgbClr val="000000"/>
              </a:buClr>
              <a:buSzTx/>
              <a:buFont typeface="Wingdings" panose="05000000000000000000" pitchFamily="2" charset="2"/>
              <a:buChar char="v"/>
              <a:tabLst/>
              <a:defRPr/>
            </a:pPr>
            <a:r>
              <a:rPr lang="en-US" b="1" dirty="0"/>
              <a:t>Proposed solution</a:t>
            </a:r>
          </a:p>
          <a:p>
            <a:pPr marL="342900" marR="0" lvl="0" indent="-342900" algn="just" defTabSz="914400" rtl="0" eaLnBrk="1" fontAlgn="auto" latinLnBrk="0" hangingPunct="1">
              <a:lnSpc>
                <a:spcPct val="150000"/>
              </a:lnSpc>
              <a:spcBef>
                <a:spcPts val="0"/>
              </a:spcBef>
              <a:spcAft>
                <a:spcPts val="0"/>
              </a:spcAft>
              <a:buClr>
                <a:srgbClr val="000000"/>
              </a:buClr>
              <a:buSzTx/>
              <a:buFont typeface="Wingdings" panose="05000000000000000000" pitchFamily="2" charset="2"/>
              <a:buChar char="ü"/>
              <a:tabLst/>
              <a:defRPr/>
            </a:pPr>
            <a:r>
              <a:rPr lang="en-US" dirty="0"/>
              <a:t>Building operating rules and requirements for compressed air operators</a:t>
            </a:r>
            <a:endParaRPr lang="es-ES_tradnl" dirty="0"/>
          </a:p>
          <a:p>
            <a:pPr marL="342900" marR="0" lvl="0" indent="-342900" algn="just" defTabSz="914400" rtl="0" eaLnBrk="1" fontAlgn="auto" latinLnBrk="0" hangingPunct="1">
              <a:lnSpc>
                <a:spcPct val="150000"/>
              </a:lnSpc>
              <a:spcBef>
                <a:spcPts val="0"/>
              </a:spcBef>
              <a:spcAft>
                <a:spcPts val="0"/>
              </a:spcAft>
              <a:buClr>
                <a:srgbClr val="000000"/>
              </a:buClr>
              <a:buSzTx/>
              <a:buFont typeface="Wingdings" panose="05000000000000000000" pitchFamily="2" charset="2"/>
              <a:buChar char="ü"/>
              <a:tabLst/>
              <a:defRPr/>
            </a:pPr>
            <a:r>
              <a:rPr lang="en-US" dirty="0"/>
              <a:t>Regular inspection of compressed air systems</a:t>
            </a:r>
            <a:endParaRPr lang="es-ES_tradnl" dirty="0"/>
          </a:p>
        </p:txBody>
      </p:sp>
    </p:spTree>
    <p:extLst>
      <p:ext uri="{BB962C8B-B14F-4D97-AF65-F5344CB8AC3E}">
        <p14:creationId xmlns:p14="http://schemas.microsoft.com/office/powerpoint/2010/main" val="22096850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0E65628-A2BC-903F-523C-B0787F2BF3DF}"/>
              </a:ext>
            </a:extLst>
          </p:cNvPr>
          <p:cNvSpPr txBox="1"/>
          <p:nvPr/>
        </p:nvSpPr>
        <p:spPr>
          <a:xfrm>
            <a:off x="776676" y="182847"/>
            <a:ext cx="7707190" cy="954107"/>
          </a:xfrm>
          <a:prstGeom prst="rect">
            <a:avLst/>
          </a:prstGeom>
          <a:noFill/>
        </p:spPr>
        <p:txBody>
          <a:bodyPr wrap="square" rtlCol="0">
            <a:spAutoFit/>
          </a:bodyPr>
          <a:lstStyle/>
          <a:p>
            <a:pPr>
              <a:defRPr/>
            </a:pPr>
            <a:r>
              <a:rPr lang="en-US" sz="2800" b="1">
                <a:solidFill>
                  <a:schemeClr val="accent1">
                    <a:lumMod val="50000"/>
                  </a:schemeClr>
                </a:solidFill>
              </a:rPr>
              <a:t>EEMs </a:t>
            </a:r>
            <a:r>
              <a:rPr lang="en-US" sz="2800" b="1" dirty="0">
                <a:solidFill>
                  <a:schemeClr val="accent1">
                    <a:lumMod val="50000"/>
                  </a:schemeClr>
                </a:solidFill>
              </a:rPr>
              <a:t>3</a:t>
            </a:r>
            <a:r>
              <a:rPr lang="en-US" sz="2800" b="1">
                <a:solidFill>
                  <a:schemeClr val="accent1">
                    <a:lumMod val="50000"/>
                  </a:schemeClr>
                </a:solidFill>
              </a:rPr>
              <a:t>: </a:t>
            </a:r>
            <a:r>
              <a:rPr lang="en-US" sz="2800" b="1" dirty="0">
                <a:solidFill>
                  <a:schemeClr val="accent1">
                    <a:lumMod val="50000"/>
                  </a:schemeClr>
                </a:solidFill>
              </a:rPr>
              <a:t>Inspect, monitor, and address compressed air leakage points</a:t>
            </a:r>
          </a:p>
        </p:txBody>
      </p:sp>
      <p:sp>
        <p:nvSpPr>
          <p:cNvPr id="3" name="TextBox 2">
            <a:extLst>
              <a:ext uri="{FF2B5EF4-FFF2-40B4-BE49-F238E27FC236}">
                <a16:creationId xmlns:a16="http://schemas.microsoft.com/office/drawing/2014/main" id="{8B58EF06-946E-F640-5C7E-51B21782B985}"/>
              </a:ext>
            </a:extLst>
          </p:cNvPr>
          <p:cNvSpPr txBox="1"/>
          <p:nvPr/>
        </p:nvSpPr>
        <p:spPr>
          <a:xfrm>
            <a:off x="236342" y="1593212"/>
            <a:ext cx="4764331" cy="456472"/>
          </a:xfrm>
          <a:prstGeom prst="rect">
            <a:avLst/>
          </a:prstGeom>
          <a:noFill/>
        </p:spPr>
        <p:txBody>
          <a:bodyPr wrap="square">
            <a:spAutoFit/>
          </a:bodyPr>
          <a:lstStyle/>
          <a:p>
            <a:pPr marR="0" lvl="0" algn="just" defTabSz="914400" rtl="0" eaLnBrk="1" fontAlgn="auto" latinLnBrk="0" hangingPunct="1">
              <a:lnSpc>
                <a:spcPct val="150000"/>
              </a:lnSpc>
              <a:spcBef>
                <a:spcPts val="0"/>
              </a:spcBef>
              <a:spcAft>
                <a:spcPts val="0"/>
              </a:spcAft>
              <a:buClr>
                <a:srgbClr val="000000"/>
              </a:buClr>
              <a:buSzTx/>
              <a:tabLst/>
              <a:defRPr/>
            </a:pPr>
            <a:r>
              <a:rPr lang="en-US" sz="1800" i="1" dirty="0"/>
              <a:t>Compressed air leak detection equipment</a:t>
            </a:r>
            <a:endParaRPr lang="es-ES_tradnl" sz="1800" i="1" dirty="0"/>
          </a:p>
        </p:txBody>
      </p:sp>
      <p:pic>
        <p:nvPicPr>
          <p:cNvPr id="1025" name="Picture 1" descr="A picture containing text, gadget, electronics, electronic device&#10;&#10;Description automatically generated">
            <a:extLst>
              <a:ext uri="{FF2B5EF4-FFF2-40B4-BE49-F238E27FC236}">
                <a16:creationId xmlns:a16="http://schemas.microsoft.com/office/drawing/2014/main" id="{6963F361-10E1-6FA6-2A81-1734C87456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6622" y="2257883"/>
            <a:ext cx="2826901" cy="2485663"/>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9" name="Table 8">
            <a:extLst>
              <a:ext uri="{FF2B5EF4-FFF2-40B4-BE49-F238E27FC236}">
                <a16:creationId xmlns:a16="http://schemas.microsoft.com/office/drawing/2014/main" id="{E8A73351-1DC2-348F-8632-644303185B95}"/>
              </a:ext>
            </a:extLst>
          </p:cNvPr>
          <p:cNvGraphicFramePr>
            <a:graphicFrameLocks noGrp="1"/>
          </p:cNvGraphicFramePr>
          <p:nvPr>
            <p:extLst>
              <p:ext uri="{D42A27DB-BD31-4B8C-83A1-F6EECF244321}">
                <p14:modId xmlns:p14="http://schemas.microsoft.com/office/powerpoint/2010/main" val="2943409012"/>
              </p:ext>
            </p:extLst>
          </p:nvPr>
        </p:nvGraphicFramePr>
        <p:xfrm>
          <a:off x="4814048" y="1939309"/>
          <a:ext cx="7141609" cy="4735842"/>
        </p:xfrm>
        <a:graphic>
          <a:graphicData uri="http://schemas.openxmlformats.org/drawingml/2006/table">
            <a:tbl>
              <a:tblPr firstRow="1" firstCol="1" bandRow="1">
                <a:tableStyleId>{12ACAA50-B3C0-4FEF-8DD3-66675128A787}</a:tableStyleId>
              </a:tblPr>
              <a:tblGrid>
                <a:gridCol w="430305">
                  <a:extLst>
                    <a:ext uri="{9D8B030D-6E8A-4147-A177-3AD203B41FA5}">
                      <a16:colId xmlns:a16="http://schemas.microsoft.com/office/drawing/2014/main" val="936815542"/>
                    </a:ext>
                  </a:extLst>
                </a:gridCol>
                <a:gridCol w="4549848">
                  <a:extLst>
                    <a:ext uri="{9D8B030D-6E8A-4147-A177-3AD203B41FA5}">
                      <a16:colId xmlns:a16="http://schemas.microsoft.com/office/drawing/2014/main" val="428633001"/>
                    </a:ext>
                  </a:extLst>
                </a:gridCol>
                <a:gridCol w="1142810">
                  <a:extLst>
                    <a:ext uri="{9D8B030D-6E8A-4147-A177-3AD203B41FA5}">
                      <a16:colId xmlns:a16="http://schemas.microsoft.com/office/drawing/2014/main" val="1819710573"/>
                    </a:ext>
                  </a:extLst>
                </a:gridCol>
                <a:gridCol w="1018646">
                  <a:extLst>
                    <a:ext uri="{9D8B030D-6E8A-4147-A177-3AD203B41FA5}">
                      <a16:colId xmlns:a16="http://schemas.microsoft.com/office/drawing/2014/main" val="1314224229"/>
                    </a:ext>
                  </a:extLst>
                </a:gridCol>
              </a:tblGrid>
              <a:tr h="256982">
                <a:tc>
                  <a:txBody>
                    <a:bodyPr/>
                    <a:lstStyle/>
                    <a:p>
                      <a:pPr algn="ctr"/>
                      <a:r>
                        <a:rPr lang="en-GB" sz="1400" b="1" dirty="0">
                          <a:effectLst/>
                          <a:latin typeface="+mn-lt"/>
                          <a:cs typeface="Times New Roman" panose="02020603050405020304" pitchFamily="18" charset="0"/>
                        </a:rPr>
                        <a:t>NO</a:t>
                      </a:r>
                      <a:endParaRPr lang="en-US" sz="1400" b="1" dirty="0">
                        <a:effectLst/>
                        <a:latin typeface="+mn-lt"/>
                        <a:ea typeface="Times New Roman" panose="02020603050405020304" pitchFamily="18" charset="0"/>
                        <a:cs typeface="Times New Roman" panose="02020603050405020304" pitchFamily="18" charset="0"/>
                      </a:endParaRPr>
                    </a:p>
                  </a:txBody>
                  <a:tcPr marL="67644" marR="67644" marT="0" marB="0" anchor="ctr"/>
                </a:tc>
                <a:tc>
                  <a:txBody>
                    <a:bodyPr/>
                    <a:lstStyle/>
                    <a:p>
                      <a:pPr algn="ctr"/>
                      <a:r>
                        <a:rPr lang="en-GB" sz="1400" b="1" dirty="0">
                          <a:effectLst/>
                          <a:latin typeface="+mn-lt"/>
                          <a:cs typeface="Times New Roman" panose="02020603050405020304" pitchFamily="18" charset="0"/>
                        </a:rPr>
                        <a:t>SPECIFICATION</a:t>
                      </a:r>
                      <a:endParaRPr lang="en-US" sz="1400" b="1" dirty="0">
                        <a:effectLst/>
                        <a:latin typeface="+mn-lt"/>
                        <a:ea typeface="Times New Roman" panose="02020603050405020304" pitchFamily="18" charset="0"/>
                        <a:cs typeface="Times New Roman" panose="02020603050405020304" pitchFamily="18" charset="0"/>
                      </a:endParaRPr>
                    </a:p>
                  </a:txBody>
                  <a:tcPr marL="67644" marR="67644" marT="0" marB="0" anchor="b"/>
                </a:tc>
                <a:tc>
                  <a:txBody>
                    <a:bodyPr/>
                    <a:lstStyle/>
                    <a:p>
                      <a:pPr algn="ctr"/>
                      <a:r>
                        <a:rPr lang="en-GB" sz="1400" b="1" dirty="0">
                          <a:effectLst/>
                          <a:latin typeface="+mn-lt"/>
                          <a:cs typeface="Times New Roman" panose="02020603050405020304" pitchFamily="18" charset="0"/>
                        </a:rPr>
                        <a:t>UNIT</a:t>
                      </a:r>
                      <a:endParaRPr lang="en-US" sz="1400" b="1" dirty="0">
                        <a:effectLst/>
                        <a:latin typeface="+mn-lt"/>
                        <a:ea typeface="Times New Roman" panose="02020603050405020304" pitchFamily="18" charset="0"/>
                        <a:cs typeface="Times New Roman" panose="02020603050405020304" pitchFamily="18" charset="0"/>
                      </a:endParaRPr>
                    </a:p>
                  </a:txBody>
                  <a:tcPr marL="67644" marR="67644" marT="0" marB="0" anchor="ctr"/>
                </a:tc>
                <a:tc>
                  <a:txBody>
                    <a:bodyPr/>
                    <a:lstStyle/>
                    <a:p>
                      <a:pPr algn="ctr"/>
                      <a:r>
                        <a:rPr lang="en-GB" sz="1400" b="1" dirty="0">
                          <a:effectLst/>
                          <a:latin typeface="+mn-lt"/>
                          <a:cs typeface="Times New Roman" panose="02020603050405020304" pitchFamily="18" charset="0"/>
                        </a:rPr>
                        <a:t>VALUE</a:t>
                      </a:r>
                      <a:endParaRPr lang="en-US" sz="1400" b="1" dirty="0">
                        <a:effectLst/>
                        <a:latin typeface="+mn-lt"/>
                        <a:ea typeface="Times New Roman" panose="02020603050405020304" pitchFamily="18" charset="0"/>
                        <a:cs typeface="Times New Roman" panose="02020603050405020304" pitchFamily="18" charset="0"/>
                      </a:endParaRPr>
                    </a:p>
                  </a:txBody>
                  <a:tcPr marL="67644" marR="67644" marT="0" marB="0" anchor="ctr"/>
                </a:tc>
                <a:extLst>
                  <a:ext uri="{0D108BD9-81ED-4DB2-BD59-A6C34878D82A}">
                    <a16:rowId xmlns:a16="http://schemas.microsoft.com/office/drawing/2014/main" val="3920694430"/>
                  </a:ext>
                </a:extLst>
              </a:tr>
              <a:tr h="227651">
                <a:tc>
                  <a:txBody>
                    <a:bodyPr/>
                    <a:lstStyle/>
                    <a:p>
                      <a:endParaRPr lang="en-US" sz="1400">
                        <a:effectLst/>
                        <a:latin typeface="+mn-lt"/>
                        <a:cs typeface="Times New Roman" panose="02020603050405020304" pitchFamily="18" charset="0"/>
                      </a:endParaRPr>
                    </a:p>
                  </a:txBody>
                  <a:tcPr marL="68580" marR="68580" marT="0" marB="0" anchor="ctr"/>
                </a:tc>
                <a:tc>
                  <a:txBody>
                    <a:bodyPr/>
                    <a:lstStyle/>
                    <a:p>
                      <a:r>
                        <a:rPr lang="en-US" sz="1400" b="1" i="0" u="none" strike="noStrike" cap="none" dirty="0">
                          <a:solidFill>
                            <a:srgbClr val="000000"/>
                          </a:solidFill>
                          <a:effectLst/>
                          <a:latin typeface="+mn-lt"/>
                          <a:cs typeface="Times New Roman" panose="02020603050405020304" pitchFamily="18" charset="0"/>
                          <a:sym typeface="Arial"/>
                        </a:rPr>
                        <a:t>Information about electricity prices </a:t>
                      </a:r>
                      <a:endParaRPr lang="en-US" sz="1400" b="1" i="0" u="none" strike="noStrike" cap="none" dirty="0">
                        <a:solidFill>
                          <a:srgbClr val="000000"/>
                        </a:solidFill>
                        <a:effectLst/>
                        <a:latin typeface="+mn-lt"/>
                        <a:ea typeface="Times New Roman" panose="02020603050405020304" pitchFamily="18" charset="0"/>
                        <a:cs typeface="Times New Roman" panose="02020603050405020304" pitchFamily="18" charset="0"/>
                        <a:sym typeface="Arial"/>
                      </a:endParaRPr>
                    </a:p>
                  </a:txBody>
                  <a:tcPr marL="68580" marR="68580" marT="0" marB="0" anchor="ctr"/>
                </a:tc>
                <a:tc>
                  <a:txBody>
                    <a:bodyPr/>
                    <a:lstStyle/>
                    <a:p>
                      <a:endParaRPr lang="en-US" sz="1400">
                        <a:effectLst/>
                        <a:latin typeface="+mn-lt"/>
                        <a:cs typeface="Times New Roman" panose="02020603050405020304" pitchFamily="18" charset="0"/>
                      </a:endParaRPr>
                    </a:p>
                  </a:txBody>
                  <a:tcPr marL="68580" marR="68580" marT="0" marB="0" anchor="ctr"/>
                </a:tc>
                <a:tc>
                  <a:txBody>
                    <a:bodyPr/>
                    <a:lstStyle/>
                    <a:p>
                      <a:pPr algn="r"/>
                      <a:r>
                        <a:rPr lang="en-GB" sz="1400" dirty="0">
                          <a:effectLst/>
                          <a:latin typeface="+mn-lt"/>
                          <a:cs typeface="Times New Roman" panose="02020603050405020304" pitchFamily="18" charset="0"/>
                        </a:rPr>
                        <a:t> </a:t>
                      </a:r>
                      <a:endParaRPr lang="en-US" sz="1400" dirty="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297636214"/>
                  </a:ext>
                </a:extLst>
              </a:tr>
              <a:tr h="227651">
                <a:tc>
                  <a:txBody>
                    <a:bodyPr/>
                    <a:lstStyle/>
                    <a:p>
                      <a:pPr algn="ctr"/>
                      <a:r>
                        <a:rPr lang="en-GB" sz="1400" dirty="0">
                          <a:effectLst/>
                          <a:latin typeface="+mn-lt"/>
                          <a:cs typeface="Times New Roman" panose="02020603050405020304" pitchFamily="18" charset="0"/>
                        </a:rPr>
                        <a:t>1</a:t>
                      </a:r>
                      <a:endParaRPr lang="en-US" sz="14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r>
                        <a:rPr lang="en-US" sz="1400" b="0" i="0" u="none" strike="noStrike" cap="none" dirty="0">
                          <a:solidFill>
                            <a:srgbClr val="000000"/>
                          </a:solidFill>
                          <a:effectLst/>
                          <a:latin typeface="+mn-lt"/>
                          <a:cs typeface="Times New Roman" panose="02020603050405020304" pitchFamily="18" charset="0"/>
                          <a:sym typeface="Arial"/>
                        </a:rPr>
                        <a:t>Average electricity price in 2023</a:t>
                      </a:r>
                      <a:endParaRPr lang="en-US" sz="1400" b="0" i="0" u="none" strike="noStrike" cap="none" dirty="0">
                        <a:solidFill>
                          <a:srgbClr val="000000"/>
                        </a:solidFill>
                        <a:effectLst/>
                        <a:latin typeface="+mn-lt"/>
                        <a:ea typeface="Times New Roman" panose="02020603050405020304" pitchFamily="18" charset="0"/>
                        <a:cs typeface="Times New Roman" panose="02020603050405020304" pitchFamily="18" charset="0"/>
                        <a:sym typeface="Arial"/>
                      </a:endParaRPr>
                    </a:p>
                  </a:txBody>
                  <a:tcPr marL="68580" marR="68580" marT="0" marB="0" anchor="ctr"/>
                </a:tc>
                <a:tc>
                  <a:txBody>
                    <a:bodyPr/>
                    <a:lstStyle/>
                    <a:p>
                      <a:pPr algn="ctr"/>
                      <a:r>
                        <a:rPr lang="en-GB" sz="1400">
                          <a:effectLst/>
                          <a:latin typeface="+mn-lt"/>
                          <a:cs typeface="Times New Roman" panose="02020603050405020304" pitchFamily="18" charset="0"/>
                        </a:rPr>
                        <a:t>VNĐ/kWh</a:t>
                      </a:r>
                      <a:endParaRPr lang="en-US" sz="14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r>
                        <a:rPr lang="en-GB" sz="1400" dirty="0">
                          <a:effectLst/>
                          <a:latin typeface="+mn-lt"/>
                          <a:ea typeface="Times New Roman" panose="02020603050405020304" pitchFamily="18" charset="0"/>
                          <a:cs typeface="Times New Roman" panose="02020603050405020304" pitchFamily="18" charset="0"/>
                        </a:rPr>
                        <a:t>1.721</a:t>
                      </a:r>
                      <a:endParaRPr lang="en-US" sz="1400" dirty="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647656412"/>
                  </a:ext>
                </a:extLst>
              </a:tr>
              <a:tr h="227651">
                <a:tc>
                  <a:txBody>
                    <a:bodyPr/>
                    <a:lstStyle/>
                    <a:p>
                      <a:endParaRPr lang="en-US" sz="1400">
                        <a:effectLst/>
                        <a:latin typeface="+mn-lt"/>
                        <a:cs typeface="Times New Roman" panose="02020603050405020304" pitchFamily="18" charset="0"/>
                      </a:endParaRPr>
                    </a:p>
                  </a:txBody>
                  <a:tcPr marL="68580" marR="68580" marT="0" marB="0" anchor="ctr"/>
                </a:tc>
                <a:tc>
                  <a:txBody>
                    <a:bodyPr/>
                    <a:lstStyle/>
                    <a:p>
                      <a:r>
                        <a:rPr lang="en-US" sz="1400" b="1" i="0" u="none" strike="noStrike" cap="none" dirty="0">
                          <a:solidFill>
                            <a:srgbClr val="000000"/>
                          </a:solidFill>
                          <a:effectLst/>
                          <a:latin typeface="+mn-lt"/>
                          <a:cs typeface="Times New Roman" panose="02020603050405020304" pitchFamily="18" charset="0"/>
                          <a:sym typeface="Arial"/>
                        </a:rPr>
                        <a:t>Operational information</a:t>
                      </a:r>
                      <a:endParaRPr lang="en-US" sz="1400" b="1" i="0" u="none" strike="noStrike" cap="none" dirty="0">
                        <a:solidFill>
                          <a:srgbClr val="000000"/>
                        </a:solidFill>
                        <a:effectLst/>
                        <a:latin typeface="+mn-lt"/>
                        <a:ea typeface="Times New Roman" panose="02020603050405020304" pitchFamily="18" charset="0"/>
                        <a:cs typeface="Times New Roman" panose="02020603050405020304" pitchFamily="18" charset="0"/>
                        <a:sym typeface="Arial"/>
                      </a:endParaRPr>
                    </a:p>
                  </a:txBody>
                  <a:tcPr marL="68580" marR="68580" marT="0" marB="0" anchor="ctr"/>
                </a:tc>
                <a:tc>
                  <a:txBody>
                    <a:bodyPr/>
                    <a:lstStyle/>
                    <a:p>
                      <a:endParaRPr lang="en-US" sz="1400">
                        <a:effectLst/>
                        <a:latin typeface="+mn-lt"/>
                        <a:cs typeface="Times New Roman" panose="02020603050405020304" pitchFamily="18" charset="0"/>
                      </a:endParaRPr>
                    </a:p>
                  </a:txBody>
                  <a:tcPr marL="68580" marR="68580" marT="0" marB="0" anchor="ctr"/>
                </a:tc>
                <a:tc>
                  <a:txBody>
                    <a:bodyPr/>
                    <a:lstStyle/>
                    <a:p>
                      <a:pPr algn="r"/>
                      <a:r>
                        <a:rPr lang="en-GB" sz="1400">
                          <a:effectLst/>
                          <a:latin typeface="+mn-lt"/>
                          <a:cs typeface="Times New Roman" panose="02020603050405020304" pitchFamily="18" charset="0"/>
                        </a:rPr>
                        <a:t> </a:t>
                      </a:r>
                      <a:endParaRPr lang="en-US" sz="14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136252123"/>
                  </a:ext>
                </a:extLst>
              </a:tr>
              <a:tr h="227651">
                <a:tc>
                  <a:txBody>
                    <a:bodyPr/>
                    <a:lstStyle/>
                    <a:p>
                      <a:pPr algn="ctr"/>
                      <a:r>
                        <a:rPr lang="en-GB" sz="1400">
                          <a:effectLst/>
                          <a:latin typeface="+mn-lt"/>
                          <a:cs typeface="Times New Roman" panose="02020603050405020304" pitchFamily="18" charset="0"/>
                        </a:rPr>
                        <a:t>2</a:t>
                      </a:r>
                      <a:endParaRPr lang="en-US" sz="14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r>
                        <a:rPr lang="en-US" sz="1400" b="0" i="0" u="none" strike="noStrike" cap="none" dirty="0">
                          <a:solidFill>
                            <a:srgbClr val="000000"/>
                          </a:solidFill>
                          <a:effectLst/>
                          <a:latin typeface="+mn-lt"/>
                          <a:cs typeface="Times New Roman" panose="02020603050405020304" pitchFamily="18" charset="0"/>
                          <a:sym typeface="Arial"/>
                        </a:rPr>
                        <a:t>Average number of operating hours in a year</a:t>
                      </a:r>
                      <a:endParaRPr lang="en-US" sz="1400" b="0" i="0" u="none" strike="noStrike" cap="none" dirty="0">
                        <a:solidFill>
                          <a:srgbClr val="000000"/>
                        </a:solidFill>
                        <a:effectLst/>
                        <a:latin typeface="+mn-lt"/>
                        <a:ea typeface="Times New Roman" panose="02020603050405020304" pitchFamily="18" charset="0"/>
                        <a:cs typeface="Times New Roman" panose="02020603050405020304" pitchFamily="18" charset="0"/>
                        <a:sym typeface="Arial"/>
                      </a:endParaRPr>
                    </a:p>
                  </a:txBody>
                  <a:tcPr marL="68580" marR="68580" marT="0" marB="0" anchor="ctr"/>
                </a:tc>
                <a:tc>
                  <a:txBody>
                    <a:bodyPr/>
                    <a:lstStyle/>
                    <a:p>
                      <a:pPr algn="ctr"/>
                      <a:r>
                        <a:rPr lang="en-GB" sz="1400" dirty="0">
                          <a:effectLst/>
                          <a:latin typeface="+mn-lt"/>
                          <a:cs typeface="Times New Roman" panose="02020603050405020304" pitchFamily="18" charset="0"/>
                        </a:rPr>
                        <a:t>h/year</a:t>
                      </a:r>
                      <a:endParaRPr lang="en-US" sz="14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r>
                        <a:rPr lang="en-GB" sz="1400" dirty="0">
                          <a:effectLst/>
                          <a:latin typeface="+mn-lt"/>
                          <a:cs typeface="Times New Roman" panose="02020603050405020304" pitchFamily="18" charset="0"/>
                        </a:rPr>
                        <a:t>8400</a:t>
                      </a:r>
                      <a:endParaRPr lang="en-US" sz="1400" dirty="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955579698"/>
                  </a:ext>
                </a:extLst>
              </a:tr>
              <a:tr h="303365">
                <a:tc>
                  <a:txBody>
                    <a:bodyPr/>
                    <a:lstStyle/>
                    <a:p>
                      <a:endParaRPr lang="en-US" sz="1400">
                        <a:effectLst/>
                        <a:latin typeface="+mn-lt"/>
                        <a:cs typeface="Times New Roman" panose="02020603050405020304" pitchFamily="18" charset="0"/>
                      </a:endParaRPr>
                    </a:p>
                  </a:txBody>
                  <a:tcPr marL="68580" marR="68580" marT="0" marB="0" anchor="ctr"/>
                </a:tc>
                <a:tc>
                  <a:txBody>
                    <a:bodyPr/>
                    <a:lstStyle/>
                    <a:p>
                      <a:r>
                        <a:rPr lang="en-US" sz="1400" b="1" i="0" u="none" strike="noStrike" cap="none" dirty="0">
                          <a:solidFill>
                            <a:srgbClr val="000000"/>
                          </a:solidFill>
                          <a:effectLst/>
                          <a:latin typeface="+mn-lt"/>
                          <a:cs typeface="Times New Roman" panose="02020603050405020304" pitchFamily="18" charset="0"/>
                          <a:sym typeface="Arial"/>
                        </a:rPr>
                        <a:t>Current equipment information</a:t>
                      </a:r>
                      <a:endParaRPr lang="en-US" sz="1400" b="1" i="0" u="none" strike="noStrike" cap="none" dirty="0">
                        <a:solidFill>
                          <a:srgbClr val="000000"/>
                        </a:solidFill>
                        <a:effectLst/>
                        <a:latin typeface="+mn-lt"/>
                        <a:ea typeface="Times New Roman" panose="02020603050405020304" pitchFamily="18" charset="0"/>
                        <a:cs typeface="Times New Roman" panose="02020603050405020304" pitchFamily="18" charset="0"/>
                        <a:sym typeface="Arial"/>
                      </a:endParaRPr>
                    </a:p>
                  </a:txBody>
                  <a:tcPr marL="68580" marR="68580" marT="0" marB="0" anchor="ctr"/>
                </a:tc>
                <a:tc>
                  <a:txBody>
                    <a:bodyPr/>
                    <a:lstStyle/>
                    <a:p>
                      <a:endParaRPr lang="en-US" sz="1400">
                        <a:effectLst/>
                        <a:latin typeface="+mn-lt"/>
                        <a:cs typeface="Times New Roman" panose="02020603050405020304" pitchFamily="18" charset="0"/>
                      </a:endParaRPr>
                    </a:p>
                  </a:txBody>
                  <a:tcPr marL="68580" marR="68580" marT="0" marB="0" anchor="ctr"/>
                </a:tc>
                <a:tc>
                  <a:txBody>
                    <a:bodyPr/>
                    <a:lstStyle/>
                    <a:p>
                      <a:pPr algn="r"/>
                      <a:r>
                        <a:rPr lang="en-GB" sz="1400">
                          <a:effectLst/>
                          <a:latin typeface="+mn-lt"/>
                          <a:cs typeface="Times New Roman" panose="02020603050405020304" pitchFamily="18" charset="0"/>
                        </a:rPr>
                        <a:t> </a:t>
                      </a:r>
                      <a:endParaRPr lang="en-US" sz="14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75341153"/>
                  </a:ext>
                </a:extLst>
              </a:tr>
              <a:tr h="443602">
                <a:tc>
                  <a:txBody>
                    <a:bodyPr/>
                    <a:lstStyle/>
                    <a:p>
                      <a:pPr algn="ctr"/>
                      <a:r>
                        <a:rPr lang="en-GB" sz="1400" dirty="0">
                          <a:effectLst/>
                          <a:latin typeface="+mn-lt"/>
                          <a:cs typeface="Times New Roman" panose="02020603050405020304" pitchFamily="18" charset="0"/>
                        </a:rPr>
                        <a:t>3</a:t>
                      </a:r>
                      <a:endParaRPr lang="en-US" sz="14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r>
                        <a:rPr lang="en-US" sz="1400" b="0" i="0" u="none" strike="noStrike" cap="none" dirty="0">
                          <a:solidFill>
                            <a:srgbClr val="000000"/>
                          </a:solidFill>
                          <a:effectLst/>
                          <a:latin typeface="+mn-lt"/>
                          <a:cs typeface="Times New Roman" panose="02020603050405020304" pitchFamily="18" charset="0"/>
                          <a:sym typeface="Arial"/>
                        </a:rPr>
                        <a:t>Electricity consumption of the equipment before implementing the measure</a:t>
                      </a:r>
                      <a:endParaRPr lang="en-US" sz="1400" b="0" i="0" u="none" strike="noStrike" cap="none" dirty="0">
                        <a:solidFill>
                          <a:srgbClr val="000000"/>
                        </a:solidFill>
                        <a:effectLst/>
                        <a:latin typeface="+mn-lt"/>
                        <a:ea typeface="Times New Roman" panose="02020603050405020304" pitchFamily="18" charset="0"/>
                        <a:cs typeface="Times New Roman" panose="02020603050405020304" pitchFamily="18" charset="0"/>
                        <a:sym typeface="Arial"/>
                      </a:endParaRPr>
                    </a:p>
                  </a:txBody>
                  <a:tcPr marL="68580" marR="68580" marT="0" marB="0" anchor="ctr"/>
                </a:tc>
                <a:tc>
                  <a:txBody>
                    <a:bodyPr/>
                    <a:lstStyle/>
                    <a:p>
                      <a:pPr algn="ctr"/>
                      <a:r>
                        <a:rPr lang="en-GB" sz="1400" dirty="0">
                          <a:effectLst/>
                          <a:latin typeface="+mn-lt"/>
                          <a:cs typeface="Times New Roman" panose="02020603050405020304" pitchFamily="18" charset="0"/>
                        </a:rPr>
                        <a:t>kWh/year</a:t>
                      </a:r>
                      <a:endParaRPr lang="en-US" sz="14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r>
                        <a:rPr lang="en-US" sz="1400" dirty="0">
                          <a:effectLst/>
                          <a:latin typeface="+mn-lt"/>
                          <a:ea typeface="Times New Roman" panose="02020603050405020304" pitchFamily="18" charset="0"/>
                          <a:cs typeface="Times New Roman" panose="02020603050405020304" pitchFamily="18" charset="0"/>
                        </a:rPr>
                        <a:t>2.116.800</a:t>
                      </a:r>
                    </a:p>
                  </a:txBody>
                  <a:tcPr marL="68580" marR="68580" marT="0" marB="0" anchor="ctr"/>
                </a:tc>
                <a:extLst>
                  <a:ext uri="{0D108BD9-81ED-4DB2-BD59-A6C34878D82A}">
                    <a16:rowId xmlns:a16="http://schemas.microsoft.com/office/drawing/2014/main" val="2781425195"/>
                  </a:ext>
                </a:extLst>
              </a:tr>
              <a:tr h="443602">
                <a:tc>
                  <a:txBody>
                    <a:bodyPr/>
                    <a:lstStyle/>
                    <a:p>
                      <a:pPr algn="ctr"/>
                      <a:r>
                        <a:rPr lang="en-GB" sz="1400">
                          <a:effectLst/>
                          <a:latin typeface="+mn-lt"/>
                          <a:cs typeface="Times New Roman" panose="02020603050405020304" pitchFamily="18" charset="0"/>
                        </a:rPr>
                        <a:t>4</a:t>
                      </a:r>
                      <a:endParaRPr lang="en-US" sz="14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r>
                        <a:rPr lang="en-US" sz="1400" b="0" i="0" u="none" strike="noStrike" cap="none" dirty="0">
                          <a:solidFill>
                            <a:srgbClr val="000000"/>
                          </a:solidFill>
                          <a:effectLst/>
                          <a:latin typeface="+mn-lt"/>
                          <a:cs typeface="Times New Roman" panose="02020603050405020304" pitchFamily="18" charset="0"/>
                          <a:sym typeface="Arial"/>
                        </a:rPr>
                        <a:t>Total investment cost for implementing the solution</a:t>
                      </a:r>
                      <a:endParaRPr lang="en-US" sz="1400" b="0" i="0" u="none" strike="noStrike" cap="none" dirty="0">
                        <a:solidFill>
                          <a:srgbClr val="000000"/>
                        </a:solidFill>
                        <a:effectLst/>
                        <a:latin typeface="+mn-lt"/>
                        <a:ea typeface="Times New Roman" panose="02020603050405020304" pitchFamily="18" charset="0"/>
                        <a:cs typeface="Times New Roman" panose="02020603050405020304" pitchFamily="18" charset="0"/>
                        <a:sym typeface="Arial"/>
                      </a:endParaRPr>
                    </a:p>
                  </a:txBody>
                  <a:tcPr marL="68580" marR="68580" marT="0" marB="0" anchor="ctr"/>
                </a:tc>
                <a:tc>
                  <a:txBody>
                    <a:bodyPr/>
                    <a:lstStyle/>
                    <a:p>
                      <a:pPr algn="ctr"/>
                      <a:r>
                        <a:rPr lang="en-GB" sz="1400" dirty="0">
                          <a:effectLst/>
                          <a:latin typeface="+mn-lt"/>
                          <a:cs typeface="Times New Roman" panose="02020603050405020304" pitchFamily="18" charset="0"/>
                        </a:rPr>
                        <a:t>million VNĐ</a:t>
                      </a:r>
                      <a:endParaRPr lang="en-US" sz="14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r>
                        <a:rPr lang="en-US" sz="1400" dirty="0">
                          <a:effectLst/>
                          <a:latin typeface="+mn-lt"/>
                          <a:ea typeface="Times New Roman" panose="02020603050405020304" pitchFamily="18" charset="0"/>
                          <a:cs typeface="Times New Roman" panose="02020603050405020304" pitchFamily="18" charset="0"/>
                        </a:rPr>
                        <a:t>94</a:t>
                      </a:r>
                    </a:p>
                  </a:txBody>
                  <a:tcPr marL="68580" marR="68580" marT="0" marB="0" anchor="ctr"/>
                </a:tc>
                <a:extLst>
                  <a:ext uri="{0D108BD9-81ED-4DB2-BD59-A6C34878D82A}">
                    <a16:rowId xmlns:a16="http://schemas.microsoft.com/office/drawing/2014/main" val="184410389"/>
                  </a:ext>
                </a:extLst>
              </a:tr>
              <a:tr h="227651">
                <a:tc>
                  <a:txBody>
                    <a:bodyPr/>
                    <a:lstStyle/>
                    <a:p>
                      <a:endParaRPr lang="en-US" sz="1400">
                        <a:effectLst/>
                        <a:latin typeface="+mn-lt"/>
                        <a:cs typeface="Times New Roman" panose="02020603050405020304" pitchFamily="18" charset="0"/>
                      </a:endParaRPr>
                    </a:p>
                  </a:txBody>
                  <a:tcPr marL="68580" marR="68580" marT="0" marB="0" anchor="ctr"/>
                </a:tc>
                <a:tc>
                  <a:txBody>
                    <a:bodyPr/>
                    <a:lstStyle/>
                    <a:p>
                      <a:r>
                        <a:rPr lang="en-GB" sz="1400" b="1" dirty="0">
                          <a:effectLst/>
                          <a:latin typeface="+mn-lt"/>
                          <a:ea typeface="Times New Roman" panose="02020603050405020304" pitchFamily="18" charset="0"/>
                          <a:cs typeface="Times New Roman" panose="02020603050405020304" pitchFamily="18" charset="0"/>
                        </a:rPr>
                        <a:t>EE calculation</a:t>
                      </a:r>
                      <a:endParaRPr lang="en-US" sz="1400" b="1"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endParaRPr lang="en-US" sz="1400">
                        <a:effectLst/>
                        <a:latin typeface="+mn-lt"/>
                        <a:cs typeface="Times New Roman" panose="02020603050405020304" pitchFamily="18" charset="0"/>
                      </a:endParaRPr>
                    </a:p>
                  </a:txBody>
                  <a:tcPr marL="68580" marR="68580" marT="0" marB="0" anchor="ctr"/>
                </a:tc>
                <a:tc>
                  <a:txBody>
                    <a:bodyPr/>
                    <a:lstStyle/>
                    <a:p>
                      <a:pPr algn="r"/>
                      <a:r>
                        <a:rPr lang="en-GB" sz="1400">
                          <a:effectLst/>
                          <a:latin typeface="+mn-lt"/>
                          <a:cs typeface="Times New Roman" panose="02020603050405020304" pitchFamily="18" charset="0"/>
                        </a:rPr>
                        <a:t> </a:t>
                      </a:r>
                      <a:endParaRPr lang="en-US" sz="14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635231856"/>
                  </a:ext>
                </a:extLst>
              </a:tr>
              <a:tr h="443602">
                <a:tc>
                  <a:txBody>
                    <a:bodyPr/>
                    <a:lstStyle/>
                    <a:p>
                      <a:pPr algn="ctr"/>
                      <a:r>
                        <a:rPr lang="en-GB" sz="1400">
                          <a:effectLst/>
                          <a:latin typeface="+mn-lt"/>
                          <a:cs typeface="Times New Roman" panose="02020603050405020304" pitchFamily="18" charset="0"/>
                        </a:rPr>
                        <a:t>5</a:t>
                      </a:r>
                      <a:endParaRPr lang="en-US" sz="14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marR="0" algn="l" rtl="0">
                        <a:lnSpc>
                          <a:spcPct val="100000"/>
                        </a:lnSpc>
                        <a:spcBef>
                          <a:spcPts val="0"/>
                        </a:spcBef>
                        <a:spcAft>
                          <a:spcPts val="0"/>
                        </a:spcAft>
                        <a:buClr>
                          <a:srgbClr val="000000"/>
                        </a:buClr>
                        <a:buFont typeface="Arial"/>
                      </a:pPr>
                      <a:r>
                        <a:rPr lang="en-US" sz="1400" b="0" i="0" u="none" strike="noStrike" cap="none" dirty="0">
                          <a:solidFill>
                            <a:srgbClr val="000000"/>
                          </a:solidFill>
                          <a:effectLst/>
                          <a:latin typeface="+mn-lt"/>
                          <a:cs typeface="Times New Roman" panose="02020603050405020304" pitchFamily="18" charset="0"/>
                          <a:sym typeface="Arial"/>
                        </a:rPr>
                        <a:t>Percentage of savings achieved after implementing the measure</a:t>
                      </a:r>
                      <a:endParaRPr lang="en-US" sz="1400" b="0" i="0" u="none" strike="noStrike" cap="none" dirty="0">
                        <a:solidFill>
                          <a:srgbClr val="000000"/>
                        </a:solidFill>
                        <a:effectLst/>
                        <a:latin typeface="+mn-lt"/>
                        <a:ea typeface="Times New Roman" panose="02020603050405020304" pitchFamily="18" charset="0"/>
                        <a:cs typeface="Times New Roman" panose="02020603050405020304" pitchFamily="18" charset="0"/>
                        <a:sym typeface="Arial"/>
                      </a:endParaRPr>
                    </a:p>
                  </a:txBody>
                  <a:tcPr marL="68580" marR="68580" marT="0" marB="0" anchor="ctr"/>
                </a:tc>
                <a:tc>
                  <a:txBody>
                    <a:bodyPr/>
                    <a:lstStyle/>
                    <a:p>
                      <a:pPr algn="ctr"/>
                      <a:r>
                        <a:rPr lang="en-GB" sz="1400">
                          <a:effectLst/>
                          <a:latin typeface="+mn-lt"/>
                          <a:cs typeface="Times New Roman" panose="02020603050405020304" pitchFamily="18" charset="0"/>
                        </a:rPr>
                        <a:t>%</a:t>
                      </a:r>
                      <a:endParaRPr lang="en-US" sz="14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r>
                        <a:rPr lang="vi-VN" sz="1400" dirty="0">
                          <a:effectLst/>
                          <a:latin typeface="+mn-lt"/>
                          <a:cs typeface="Times New Roman" panose="02020603050405020304" pitchFamily="18" charset="0"/>
                        </a:rPr>
                        <a:t>2,</a:t>
                      </a:r>
                      <a:r>
                        <a:rPr lang="en-US" sz="1400" dirty="0">
                          <a:effectLst/>
                          <a:latin typeface="+mn-lt"/>
                          <a:cs typeface="Times New Roman" panose="02020603050405020304" pitchFamily="18" charset="0"/>
                        </a:rPr>
                        <a:t>0</a:t>
                      </a:r>
                      <a:endParaRPr lang="en-US" sz="1400" dirty="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369128215"/>
                  </a:ext>
                </a:extLst>
              </a:tr>
              <a:tr h="443602">
                <a:tc>
                  <a:txBody>
                    <a:bodyPr/>
                    <a:lstStyle/>
                    <a:p>
                      <a:pPr algn="ctr"/>
                      <a:r>
                        <a:rPr lang="en-GB" sz="1400">
                          <a:effectLst/>
                          <a:latin typeface="+mn-lt"/>
                          <a:cs typeface="Times New Roman" panose="02020603050405020304" pitchFamily="18" charset="0"/>
                        </a:rPr>
                        <a:t>6</a:t>
                      </a:r>
                      <a:endParaRPr lang="en-US" sz="14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u="none" strike="noStrike" cap="none" dirty="0">
                          <a:solidFill>
                            <a:srgbClr val="000000"/>
                          </a:solidFill>
                          <a:effectLst/>
                          <a:latin typeface="+mn-lt"/>
                          <a:cs typeface="Times New Roman" panose="02020603050405020304" pitchFamily="18" charset="0"/>
                          <a:sym typeface="Arial"/>
                        </a:rPr>
                        <a:t>Electricity consumption after implementing the measure</a:t>
                      </a:r>
                      <a:endParaRPr lang="en-US" sz="1400" b="0" i="0" u="none" strike="noStrike" cap="none" dirty="0">
                        <a:solidFill>
                          <a:srgbClr val="000000"/>
                        </a:solidFill>
                        <a:effectLst/>
                        <a:latin typeface="+mn-lt"/>
                        <a:ea typeface="Times New Roman" panose="02020603050405020304" pitchFamily="18" charset="0"/>
                        <a:cs typeface="Times New Roman" panose="02020603050405020304" pitchFamily="18" charset="0"/>
                        <a:sym typeface="Arial"/>
                      </a:endParaRPr>
                    </a:p>
                  </a:txBody>
                  <a:tcPr marL="68580" marR="68580" marT="0" marB="0" anchor="ctr"/>
                </a:tc>
                <a:tc>
                  <a:txBody>
                    <a:bodyPr/>
                    <a:lstStyle/>
                    <a:p>
                      <a:pPr algn="ctr"/>
                      <a:r>
                        <a:rPr lang="en-GB" sz="1400" dirty="0">
                          <a:effectLst/>
                          <a:latin typeface="+mn-lt"/>
                          <a:cs typeface="Times New Roman" panose="02020603050405020304" pitchFamily="18" charset="0"/>
                        </a:rPr>
                        <a:t>kWh/year</a:t>
                      </a:r>
                      <a:endParaRPr lang="en-US" sz="14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r>
                        <a:rPr lang="en-GB" sz="1400" dirty="0">
                          <a:effectLst/>
                          <a:latin typeface="+mn-lt"/>
                          <a:cs typeface="Times New Roman" panose="02020603050405020304" pitchFamily="18" charset="0"/>
                        </a:rPr>
                        <a:t>2.074.464</a:t>
                      </a:r>
                      <a:endParaRPr lang="en-US" sz="1400" dirty="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475376644"/>
                  </a:ext>
                </a:extLst>
              </a:tr>
              <a:tr h="455303">
                <a:tc>
                  <a:txBody>
                    <a:bodyPr/>
                    <a:lstStyle/>
                    <a:p>
                      <a:pPr algn="ctr"/>
                      <a:r>
                        <a:rPr lang="en-GB" sz="1400">
                          <a:effectLst/>
                          <a:latin typeface="+mn-lt"/>
                          <a:cs typeface="Times New Roman" panose="02020603050405020304" pitchFamily="18" charset="0"/>
                        </a:rPr>
                        <a:t>7</a:t>
                      </a:r>
                      <a:endParaRPr lang="en-US" sz="14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marR="0" algn="l" rtl="0">
                        <a:lnSpc>
                          <a:spcPct val="100000"/>
                        </a:lnSpc>
                        <a:spcBef>
                          <a:spcPts val="0"/>
                        </a:spcBef>
                        <a:spcAft>
                          <a:spcPts val="0"/>
                        </a:spcAft>
                        <a:buClr>
                          <a:srgbClr val="000000"/>
                        </a:buClr>
                        <a:buFont typeface="Arial"/>
                      </a:pPr>
                      <a:r>
                        <a:rPr lang="en-US" sz="1400" b="0" i="0" u="none" strike="noStrike" cap="none" dirty="0">
                          <a:solidFill>
                            <a:srgbClr val="000000"/>
                          </a:solidFill>
                          <a:effectLst/>
                          <a:latin typeface="+mn-lt"/>
                          <a:cs typeface="Times New Roman" panose="02020603050405020304" pitchFamily="18" charset="0"/>
                          <a:sym typeface="Arial"/>
                        </a:rPr>
                        <a:t>Electricity saved after implementing the measure</a:t>
                      </a:r>
                      <a:endParaRPr lang="en-US" sz="1400" b="0" i="0" u="none" strike="noStrike" cap="none" dirty="0">
                        <a:solidFill>
                          <a:srgbClr val="000000"/>
                        </a:solidFill>
                        <a:effectLst/>
                        <a:latin typeface="+mn-lt"/>
                        <a:ea typeface="Times New Roman" panose="02020603050405020304" pitchFamily="18" charset="0"/>
                        <a:cs typeface="Times New Roman" panose="02020603050405020304" pitchFamily="18" charset="0"/>
                        <a:sym typeface="Arial"/>
                      </a:endParaRPr>
                    </a:p>
                  </a:txBody>
                  <a:tcPr marL="68580" marR="68580" marT="0" marB="0" anchor="ctr"/>
                </a:tc>
                <a:tc>
                  <a:txBody>
                    <a:bodyPr/>
                    <a:lstStyle/>
                    <a:p>
                      <a:pPr algn="ctr"/>
                      <a:r>
                        <a:rPr lang="en-GB" sz="1400" dirty="0">
                          <a:effectLst/>
                          <a:latin typeface="+mn-lt"/>
                          <a:cs typeface="Times New Roman" panose="02020603050405020304" pitchFamily="18" charset="0"/>
                        </a:rPr>
                        <a:t>kWh/year</a:t>
                      </a:r>
                      <a:endParaRPr lang="en-US" sz="14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r>
                        <a:rPr lang="en-US" sz="1400" dirty="0">
                          <a:effectLst/>
                          <a:latin typeface="+mn-lt"/>
                          <a:ea typeface="Times New Roman" panose="02020603050405020304" pitchFamily="18" charset="0"/>
                          <a:cs typeface="Times New Roman" panose="02020603050405020304" pitchFamily="18" charset="0"/>
                        </a:rPr>
                        <a:t>42.336</a:t>
                      </a:r>
                    </a:p>
                  </a:txBody>
                  <a:tcPr marL="68580" marR="68580" marT="0" marB="0" anchor="ctr"/>
                </a:tc>
                <a:extLst>
                  <a:ext uri="{0D108BD9-81ED-4DB2-BD59-A6C34878D82A}">
                    <a16:rowId xmlns:a16="http://schemas.microsoft.com/office/drawing/2014/main" val="1537462856"/>
                  </a:ext>
                </a:extLst>
              </a:tr>
              <a:tr h="227651">
                <a:tc>
                  <a:txBody>
                    <a:bodyPr/>
                    <a:lstStyle/>
                    <a:p>
                      <a:pPr algn="ctr"/>
                      <a:r>
                        <a:rPr lang="en-GB" sz="1400">
                          <a:effectLst/>
                          <a:latin typeface="+mn-lt"/>
                          <a:cs typeface="Times New Roman" panose="02020603050405020304" pitchFamily="18" charset="0"/>
                        </a:rPr>
                        <a:t>8</a:t>
                      </a:r>
                      <a:endParaRPr lang="en-US" sz="14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marR="0" algn="l" rtl="0">
                        <a:lnSpc>
                          <a:spcPct val="100000"/>
                        </a:lnSpc>
                        <a:spcBef>
                          <a:spcPts val="0"/>
                        </a:spcBef>
                        <a:spcAft>
                          <a:spcPts val="0"/>
                        </a:spcAft>
                        <a:buClr>
                          <a:srgbClr val="000000"/>
                        </a:buClr>
                        <a:buFont typeface="Arial"/>
                      </a:pPr>
                      <a:r>
                        <a:rPr lang="en-US" sz="1400" b="0" i="0" u="none" strike="noStrike" cap="none" dirty="0">
                          <a:solidFill>
                            <a:srgbClr val="000000"/>
                          </a:solidFill>
                          <a:effectLst/>
                          <a:latin typeface="+mn-lt"/>
                          <a:cs typeface="Times New Roman" panose="02020603050405020304" pitchFamily="18" charset="0"/>
                          <a:sym typeface="Arial"/>
                        </a:rPr>
                        <a:t>Income generated from EE in one year</a:t>
                      </a:r>
                      <a:endParaRPr lang="en-US" sz="1400" b="0" i="0" u="none" strike="noStrike" cap="none" dirty="0">
                        <a:solidFill>
                          <a:srgbClr val="000000"/>
                        </a:solidFill>
                        <a:effectLst/>
                        <a:latin typeface="+mn-lt"/>
                        <a:ea typeface="Times New Roman" panose="02020603050405020304" pitchFamily="18" charset="0"/>
                        <a:cs typeface="Times New Roman" panose="02020603050405020304" pitchFamily="18" charset="0"/>
                        <a:sym typeface="Arial"/>
                      </a:endParaRPr>
                    </a:p>
                  </a:txBody>
                  <a:tcPr marL="68580" marR="68580" marT="0" marB="0" anchor="ctr"/>
                </a:tc>
                <a:tc>
                  <a:txBody>
                    <a:bodyPr/>
                    <a:lstStyle/>
                    <a:p>
                      <a:pPr algn="ctr"/>
                      <a:r>
                        <a:rPr lang="en-GB" sz="1400" dirty="0">
                          <a:effectLst/>
                          <a:latin typeface="+mn-lt"/>
                          <a:cs typeface="Times New Roman" panose="02020603050405020304" pitchFamily="18" charset="0"/>
                        </a:rPr>
                        <a:t>million VNĐ</a:t>
                      </a:r>
                      <a:endParaRPr lang="en-US" sz="14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r>
                        <a:rPr lang="en-US" sz="1400" dirty="0">
                          <a:effectLst/>
                          <a:latin typeface="+mn-lt"/>
                          <a:ea typeface="Times New Roman" panose="02020603050405020304" pitchFamily="18" charset="0"/>
                          <a:cs typeface="Times New Roman" panose="02020603050405020304" pitchFamily="18" charset="0"/>
                        </a:rPr>
                        <a:t>92</a:t>
                      </a:r>
                    </a:p>
                  </a:txBody>
                  <a:tcPr marL="68580" marR="68580" marT="0" marB="0" anchor="ctr"/>
                </a:tc>
                <a:extLst>
                  <a:ext uri="{0D108BD9-81ED-4DB2-BD59-A6C34878D82A}">
                    <a16:rowId xmlns:a16="http://schemas.microsoft.com/office/drawing/2014/main" val="3799534368"/>
                  </a:ext>
                </a:extLst>
              </a:tr>
              <a:tr h="227651">
                <a:tc>
                  <a:txBody>
                    <a:bodyPr/>
                    <a:lstStyle/>
                    <a:p>
                      <a:pPr algn="ctr"/>
                      <a:r>
                        <a:rPr lang="en-GB" sz="1400">
                          <a:effectLst/>
                          <a:latin typeface="+mn-lt"/>
                          <a:cs typeface="Times New Roman" panose="02020603050405020304" pitchFamily="18" charset="0"/>
                        </a:rPr>
                        <a:t>9</a:t>
                      </a:r>
                      <a:endParaRPr lang="en-US" sz="14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marR="0" algn="l" rtl="0">
                        <a:lnSpc>
                          <a:spcPct val="100000"/>
                        </a:lnSpc>
                        <a:spcBef>
                          <a:spcPts val="0"/>
                        </a:spcBef>
                        <a:spcAft>
                          <a:spcPts val="0"/>
                        </a:spcAft>
                        <a:buClr>
                          <a:srgbClr val="000000"/>
                        </a:buClr>
                        <a:buFont typeface="Arial"/>
                      </a:pPr>
                      <a:r>
                        <a:rPr lang="en-US" sz="1400" b="0" i="0" u="none" strike="noStrike" cap="none" dirty="0">
                          <a:solidFill>
                            <a:srgbClr val="000000"/>
                          </a:solidFill>
                          <a:effectLst/>
                          <a:latin typeface="+mn-lt"/>
                          <a:cs typeface="Times New Roman" panose="02020603050405020304" pitchFamily="18" charset="0"/>
                          <a:sym typeface="Arial"/>
                        </a:rPr>
                        <a:t>Simple payback period </a:t>
                      </a:r>
                      <a:endParaRPr lang="en-US" sz="1400" b="0" i="0" u="none" strike="noStrike" cap="none" dirty="0">
                        <a:solidFill>
                          <a:srgbClr val="000000"/>
                        </a:solidFill>
                        <a:effectLst/>
                        <a:latin typeface="+mn-lt"/>
                        <a:ea typeface="Times New Roman" panose="02020603050405020304" pitchFamily="18" charset="0"/>
                        <a:cs typeface="Times New Roman" panose="02020603050405020304" pitchFamily="18" charset="0"/>
                        <a:sym typeface="Arial"/>
                      </a:endParaRPr>
                    </a:p>
                  </a:txBody>
                  <a:tcPr marL="68580" marR="68580" marT="0" marB="0" anchor="ctr"/>
                </a:tc>
                <a:tc>
                  <a:txBody>
                    <a:bodyPr/>
                    <a:lstStyle/>
                    <a:p>
                      <a:pPr algn="ctr"/>
                      <a:r>
                        <a:rPr lang="en-GB" sz="1400" dirty="0">
                          <a:effectLst/>
                          <a:latin typeface="+mn-lt"/>
                          <a:ea typeface="Times New Roman" panose="02020603050405020304" pitchFamily="18" charset="0"/>
                          <a:cs typeface="Times New Roman" panose="02020603050405020304" pitchFamily="18" charset="0"/>
                        </a:rPr>
                        <a:t>year</a:t>
                      </a:r>
                      <a:endParaRPr lang="en-US" sz="14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r>
                        <a:rPr lang="en-US" sz="1400" dirty="0">
                          <a:effectLst/>
                          <a:latin typeface="+mn-lt"/>
                          <a:ea typeface="Times New Roman" panose="02020603050405020304" pitchFamily="18" charset="0"/>
                          <a:cs typeface="Times New Roman" panose="02020603050405020304" pitchFamily="18" charset="0"/>
                        </a:rPr>
                        <a:t>1</a:t>
                      </a:r>
                    </a:p>
                  </a:txBody>
                  <a:tcPr marL="68580" marR="68580" marT="0" marB="0" anchor="ctr"/>
                </a:tc>
                <a:extLst>
                  <a:ext uri="{0D108BD9-81ED-4DB2-BD59-A6C34878D82A}">
                    <a16:rowId xmlns:a16="http://schemas.microsoft.com/office/drawing/2014/main" val="3621806039"/>
                  </a:ext>
                </a:extLst>
              </a:tr>
              <a:tr h="352227">
                <a:tc>
                  <a:txBody>
                    <a:bodyPr/>
                    <a:lstStyle/>
                    <a:p>
                      <a:pPr algn="ctr"/>
                      <a:r>
                        <a:rPr lang="en-GB" sz="1400">
                          <a:effectLst/>
                          <a:latin typeface="+mn-lt"/>
                          <a:cs typeface="Times New Roman" panose="02020603050405020304" pitchFamily="18" charset="0"/>
                        </a:rPr>
                        <a:t>10</a:t>
                      </a:r>
                      <a:endParaRPr lang="en-US" sz="14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marR="0" algn="l" rtl="0">
                        <a:lnSpc>
                          <a:spcPct val="100000"/>
                        </a:lnSpc>
                        <a:spcBef>
                          <a:spcPts val="0"/>
                        </a:spcBef>
                        <a:spcAft>
                          <a:spcPts val="0"/>
                        </a:spcAft>
                        <a:buClr>
                          <a:srgbClr val="000000"/>
                        </a:buClr>
                        <a:buFont typeface="Arial"/>
                      </a:pPr>
                      <a:r>
                        <a:rPr lang="en-US" sz="1400" b="0" i="0" u="none" strike="noStrike" cap="none" dirty="0">
                          <a:solidFill>
                            <a:srgbClr val="000000"/>
                          </a:solidFill>
                          <a:effectLst/>
                          <a:latin typeface="+mn-lt"/>
                          <a:cs typeface="Times New Roman" panose="02020603050405020304" pitchFamily="18" charset="0"/>
                          <a:sym typeface="Arial"/>
                        </a:rPr>
                        <a:t>Project lifespan</a:t>
                      </a:r>
                      <a:endParaRPr lang="en-US" sz="1400" b="0" i="0" u="none" strike="noStrike" cap="none" dirty="0">
                        <a:solidFill>
                          <a:srgbClr val="000000"/>
                        </a:solidFill>
                        <a:effectLst/>
                        <a:latin typeface="+mn-lt"/>
                        <a:ea typeface="Times New Roman" panose="02020603050405020304" pitchFamily="18" charset="0"/>
                        <a:cs typeface="Times New Roman" panose="02020603050405020304" pitchFamily="18" charset="0"/>
                        <a:sym typeface="Arial"/>
                      </a:endParaRPr>
                    </a:p>
                  </a:txBody>
                  <a:tcPr marL="68580" marR="68580" marT="0" marB="0" anchor="ctr"/>
                </a:tc>
                <a:tc>
                  <a:txBody>
                    <a:bodyPr/>
                    <a:lstStyle/>
                    <a:p>
                      <a:pPr algn="ctr"/>
                      <a:r>
                        <a:rPr lang="en-GB" sz="1400" dirty="0">
                          <a:effectLst/>
                          <a:latin typeface="+mn-lt"/>
                          <a:cs typeface="Times New Roman" panose="02020603050405020304" pitchFamily="18" charset="0"/>
                        </a:rPr>
                        <a:t>year</a:t>
                      </a:r>
                      <a:endParaRPr lang="en-US" sz="14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algn="r"/>
                      <a:r>
                        <a:rPr lang="en-GB" sz="1400" dirty="0">
                          <a:effectLst/>
                          <a:latin typeface="+mn-lt"/>
                          <a:cs typeface="Times New Roman" panose="02020603050405020304" pitchFamily="18" charset="0"/>
                        </a:rPr>
                        <a:t>5 </a:t>
                      </a:r>
                      <a:endParaRPr lang="en-US" sz="1400" dirty="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903115078"/>
                  </a:ext>
                </a:extLst>
              </a:tr>
            </a:tbl>
          </a:graphicData>
        </a:graphic>
      </p:graphicFrame>
      <p:sp>
        <p:nvSpPr>
          <p:cNvPr id="12" name="TextBox 11">
            <a:extLst>
              <a:ext uri="{FF2B5EF4-FFF2-40B4-BE49-F238E27FC236}">
                <a16:creationId xmlns:a16="http://schemas.microsoft.com/office/drawing/2014/main" id="{09D7538F-C8A1-C0F1-2B19-05174154E242}"/>
              </a:ext>
            </a:extLst>
          </p:cNvPr>
          <p:cNvSpPr txBox="1"/>
          <p:nvPr/>
        </p:nvSpPr>
        <p:spPr>
          <a:xfrm>
            <a:off x="701211" y="4743546"/>
            <a:ext cx="3963386" cy="1200329"/>
          </a:xfrm>
          <a:prstGeom prst="rect">
            <a:avLst/>
          </a:prstGeom>
          <a:noFill/>
        </p:spPr>
        <p:txBody>
          <a:bodyPr wrap="square">
            <a:spAutoFit/>
          </a:bodyPr>
          <a:lstStyle/>
          <a:p>
            <a:pPr marR="0" lvl="0" defTabSz="914400" rtl="0" eaLnBrk="1" fontAlgn="auto" latinLnBrk="0" hangingPunct="1">
              <a:spcBef>
                <a:spcPts val="0"/>
              </a:spcBef>
              <a:spcAft>
                <a:spcPts val="0"/>
              </a:spcAft>
              <a:buClr>
                <a:srgbClr val="000000"/>
              </a:buClr>
              <a:buSzTx/>
              <a:tabLst/>
              <a:defRPr/>
            </a:pPr>
            <a:r>
              <a:rPr lang="en-US" sz="1800" dirty="0"/>
              <a:t>Brand: </a:t>
            </a:r>
            <a:r>
              <a:rPr lang="en-US" sz="1800" dirty="0" err="1"/>
              <a:t>Allsun</a:t>
            </a:r>
            <a:br>
              <a:rPr lang="en-US" sz="1800" dirty="0"/>
            </a:br>
            <a:r>
              <a:rPr lang="en-US" sz="1800" dirty="0"/>
              <a:t>Model: EM282</a:t>
            </a:r>
            <a:br>
              <a:rPr lang="en-US" sz="1800" dirty="0"/>
            </a:br>
            <a:r>
              <a:rPr lang="en-US" sz="1800" dirty="0"/>
              <a:t>Frequency response: 40 kHz ± 2 kHz</a:t>
            </a:r>
            <a:br>
              <a:rPr lang="en-US" sz="1800" dirty="0"/>
            </a:br>
            <a:r>
              <a:rPr lang="en-US" sz="1800" dirty="0"/>
              <a:t>Operating temperature: 0 - 40 °C</a:t>
            </a:r>
          </a:p>
        </p:txBody>
      </p:sp>
      <p:sp>
        <p:nvSpPr>
          <p:cNvPr id="15" name="TextBox 14">
            <a:extLst>
              <a:ext uri="{FF2B5EF4-FFF2-40B4-BE49-F238E27FC236}">
                <a16:creationId xmlns:a16="http://schemas.microsoft.com/office/drawing/2014/main" id="{B36A0EC0-B514-3CB1-5E0A-B338E19DCFEC}"/>
              </a:ext>
            </a:extLst>
          </p:cNvPr>
          <p:cNvSpPr txBox="1"/>
          <p:nvPr/>
        </p:nvSpPr>
        <p:spPr>
          <a:xfrm>
            <a:off x="5175304" y="1385206"/>
            <a:ext cx="6469670" cy="416011"/>
          </a:xfrm>
          <a:prstGeom prst="rect">
            <a:avLst/>
          </a:prstGeom>
          <a:noFill/>
        </p:spPr>
        <p:txBody>
          <a:bodyPr wrap="square">
            <a:spAutoFit/>
          </a:bodyPr>
          <a:lstStyle/>
          <a:p>
            <a:pPr marR="0" lvl="0" defTabSz="914400" rtl="0" eaLnBrk="1" fontAlgn="auto" latinLnBrk="0" hangingPunct="1">
              <a:lnSpc>
                <a:spcPct val="150000"/>
              </a:lnSpc>
              <a:spcBef>
                <a:spcPts val="0"/>
              </a:spcBef>
              <a:spcAft>
                <a:spcPts val="0"/>
              </a:spcAft>
              <a:buClr>
                <a:srgbClr val="000000"/>
              </a:buClr>
              <a:buSzTx/>
              <a:tabLst/>
              <a:defRPr/>
            </a:pPr>
            <a:r>
              <a:rPr lang="en-US" sz="1600" i="1" dirty="0"/>
              <a:t>Estimated cost table for implementing compressed air leak detection</a:t>
            </a:r>
            <a:r>
              <a:rPr lang="es-ES_tradnl" sz="1600" i="1" dirty="0"/>
              <a:t> </a:t>
            </a:r>
          </a:p>
        </p:txBody>
      </p:sp>
    </p:spTree>
    <p:extLst>
      <p:ext uri="{BB962C8B-B14F-4D97-AF65-F5344CB8AC3E}">
        <p14:creationId xmlns:p14="http://schemas.microsoft.com/office/powerpoint/2010/main" val="23620431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5968D-4B09-BC2D-73AC-A0B513FC20E4}"/>
              </a:ext>
            </a:extLst>
          </p:cNvPr>
          <p:cNvSpPr>
            <a:spLocks noGrp="1"/>
          </p:cNvSpPr>
          <p:nvPr>
            <p:ph type="title"/>
          </p:nvPr>
        </p:nvSpPr>
        <p:spPr/>
        <p:txBody>
          <a:bodyPr>
            <a:noAutofit/>
          </a:bodyPr>
          <a:lstStyle/>
          <a:p>
            <a:r>
              <a:rPr lang="en-US" dirty="0">
                <a:solidFill>
                  <a:schemeClr val="accent1">
                    <a:lumMod val="50000"/>
                  </a:schemeClr>
                </a:solidFill>
              </a:rPr>
              <a:t>Training program for business leaders</a:t>
            </a:r>
            <a:endParaRPr lang="en-VN" dirty="0">
              <a:solidFill>
                <a:schemeClr val="accent1">
                  <a:lumMod val="50000"/>
                </a:schemeClr>
              </a:solidFill>
            </a:endParaRPr>
          </a:p>
        </p:txBody>
      </p:sp>
      <p:graphicFrame>
        <p:nvGraphicFramePr>
          <p:cNvPr id="3" name="Table 2">
            <a:extLst>
              <a:ext uri="{FF2B5EF4-FFF2-40B4-BE49-F238E27FC236}">
                <a16:creationId xmlns:a16="http://schemas.microsoft.com/office/drawing/2014/main" id="{B9D89330-DF95-403F-813B-63381C1C2B19}"/>
              </a:ext>
            </a:extLst>
          </p:cNvPr>
          <p:cNvGraphicFramePr>
            <a:graphicFrameLocks noGrp="1"/>
          </p:cNvGraphicFramePr>
          <p:nvPr>
            <p:extLst>
              <p:ext uri="{D42A27DB-BD31-4B8C-83A1-F6EECF244321}">
                <p14:modId xmlns:p14="http://schemas.microsoft.com/office/powerpoint/2010/main" val="3058409360"/>
              </p:ext>
            </p:extLst>
          </p:nvPr>
        </p:nvGraphicFramePr>
        <p:xfrm>
          <a:off x="1143000" y="1269341"/>
          <a:ext cx="10286679" cy="5320817"/>
        </p:xfrm>
        <a:graphic>
          <a:graphicData uri="http://schemas.openxmlformats.org/drawingml/2006/table">
            <a:tbl>
              <a:tblPr firstRow="1" firstCol="1" lastRow="1" lastCol="1" bandRow="1" bandCol="1">
                <a:tableStyleId>{12ACAA50-B3C0-4FEF-8DD3-66675128A787}</a:tableStyleId>
              </a:tblPr>
              <a:tblGrid>
                <a:gridCol w="1314450">
                  <a:extLst>
                    <a:ext uri="{9D8B030D-6E8A-4147-A177-3AD203B41FA5}">
                      <a16:colId xmlns:a16="http://schemas.microsoft.com/office/drawing/2014/main" val="411718291"/>
                    </a:ext>
                  </a:extLst>
                </a:gridCol>
                <a:gridCol w="8972229">
                  <a:extLst>
                    <a:ext uri="{9D8B030D-6E8A-4147-A177-3AD203B41FA5}">
                      <a16:colId xmlns:a16="http://schemas.microsoft.com/office/drawing/2014/main" val="2539608027"/>
                    </a:ext>
                  </a:extLst>
                </a:gridCol>
              </a:tblGrid>
              <a:tr h="142827">
                <a:tc>
                  <a:txBody>
                    <a:bodyPr/>
                    <a:lstStyle/>
                    <a:p>
                      <a:pPr marL="635" indent="-1905">
                        <a:lnSpc>
                          <a:spcPct val="115000"/>
                        </a:lnSpc>
                        <a:spcBef>
                          <a:spcPts val="600"/>
                        </a:spcBef>
                        <a:spcAft>
                          <a:spcPts val="600"/>
                        </a:spcAft>
                      </a:pPr>
                      <a:r>
                        <a:rPr lang="en-US" sz="1600" b="1" i="0" kern="100" dirty="0">
                          <a:effectLst/>
                          <a:latin typeface="Arial" panose="020B0604020202020204" pitchFamily="34" charset="0"/>
                          <a:ea typeface="Times New Roman" panose="02020603050405020304" pitchFamily="18" charset="0"/>
                          <a:cs typeface="Arial" panose="020B0604020202020204" pitchFamily="34" charset="0"/>
                        </a:rPr>
                        <a:t>TIME</a:t>
                      </a:r>
                      <a:endParaRPr lang="en-VN" sz="14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600" b="1" kern="100" dirty="0">
                          <a:effectLst/>
                        </a:rPr>
                        <a:t>Content</a:t>
                      </a:r>
                      <a:endParaRPr lang="en-VN" sz="1400" b="1"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786" marR="46786" marT="0" marB="0" anchor="ctr"/>
                </a:tc>
                <a:extLst>
                  <a:ext uri="{0D108BD9-81ED-4DB2-BD59-A6C34878D82A}">
                    <a16:rowId xmlns:a16="http://schemas.microsoft.com/office/drawing/2014/main" val="1150129970"/>
                  </a:ext>
                </a:extLst>
              </a:tr>
              <a:tr h="142827">
                <a:tc>
                  <a:txBody>
                    <a:bodyPr/>
                    <a:lstStyle/>
                    <a:p>
                      <a:pPr marL="635" indent="-1905">
                        <a:lnSpc>
                          <a:spcPct val="115000"/>
                        </a:lnSpc>
                        <a:spcBef>
                          <a:spcPts val="600"/>
                        </a:spcBef>
                        <a:spcAft>
                          <a:spcPts val="600"/>
                        </a:spcAft>
                      </a:pPr>
                      <a:r>
                        <a:rPr lang="en-US" sz="1400" kern="100" dirty="0">
                          <a:effectLst/>
                        </a:rPr>
                        <a:t>8.00 – 8.30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Registration</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15565554"/>
                  </a:ext>
                </a:extLst>
              </a:tr>
              <a:tr h="142827">
                <a:tc>
                  <a:txBody>
                    <a:bodyPr/>
                    <a:lstStyle/>
                    <a:p>
                      <a:pPr marL="635" indent="-1905">
                        <a:lnSpc>
                          <a:spcPct val="115000"/>
                        </a:lnSpc>
                        <a:spcBef>
                          <a:spcPts val="600"/>
                        </a:spcBef>
                        <a:spcAft>
                          <a:spcPts val="600"/>
                        </a:spcAft>
                      </a:pPr>
                      <a:r>
                        <a:rPr lang="en-US" sz="1400" kern="100" dirty="0">
                          <a:effectLst/>
                        </a:rPr>
                        <a:t>8.30 – 8.40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Opening Remarks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24171751"/>
                  </a:ext>
                </a:extLst>
              </a:tr>
              <a:tr h="713094">
                <a:tc>
                  <a:txBody>
                    <a:bodyPr/>
                    <a:lstStyle/>
                    <a:p>
                      <a:pPr marL="635" indent="-1905">
                        <a:lnSpc>
                          <a:spcPct val="115000"/>
                        </a:lnSpc>
                        <a:spcBef>
                          <a:spcPts val="600"/>
                        </a:spcBef>
                        <a:spcAft>
                          <a:spcPts val="600"/>
                        </a:spcAft>
                      </a:pPr>
                      <a:r>
                        <a:rPr lang="en-US" sz="1400" kern="100" dirty="0">
                          <a:effectLst/>
                        </a:rPr>
                        <a:t>8.40 – 9.45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pPr>
                      <a:r>
                        <a:rPr lang="en-US" sz="1400" kern="100" dirty="0">
                          <a:effectLst/>
                        </a:rPr>
                        <a:t>Module 1</a:t>
                      </a:r>
                      <a:r>
                        <a:rPr lang="en-VN" sz="1200" kern="100" dirty="0">
                          <a:effectLst/>
                        </a:rPr>
                        <a:t>: </a:t>
                      </a:r>
                      <a:r>
                        <a:rPr lang="en-US" sz="1400" kern="100" dirty="0">
                          <a:effectLst/>
                        </a:rPr>
                        <a:t>Project introduction</a:t>
                      </a:r>
                      <a:endParaRPr lang="en-VN" sz="1200" kern="100" dirty="0">
                        <a:effectLst/>
                      </a:endParaRPr>
                    </a:p>
                    <a:p>
                      <a:pPr marL="635" indent="-1905">
                        <a:lnSpc>
                          <a:spcPct val="115000"/>
                        </a:lnSpc>
                        <a:spcBef>
                          <a:spcPts val="600"/>
                        </a:spcBef>
                      </a:pPr>
                      <a:r>
                        <a:rPr lang="en-US" sz="1400" kern="100" dirty="0">
                          <a:effectLst/>
                        </a:rPr>
                        <a:t>Policy introduction: energy saving, greenhouse gas emission reduction, gender issues related in EE</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578367112"/>
                  </a:ext>
                </a:extLst>
              </a:tr>
              <a:tr h="142827">
                <a:tc>
                  <a:txBody>
                    <a:bodyPr/>
                    <a:lstStyle/>
                    <a:p>
                      <a:pPr marL="635" indent="-1905">
                        <a:lnSpc>
                          <a:spcPct val="115000"/>
                        </a:lnSpc>
                        <a:spcBef>
                          <a:spcPts val="600"/>
                        </a:spcBef>
                        <a:spcAft>
                          <a:spcPts val="600"/>
                        </a:spcAft>
                      </a:pPr>
                      <a:r>
                        <a:rPr lang="en-US" sz="1400" kern="100" dirty="0">
                          <a:effectLst/>
                        </a:rPr>
                        <a:t>9.45 – 10.00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Breaks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15659367"/>
                  </a:ext>
                </a:extLst>
              </a:tr>
              <a:tr h="377319">
                <a:tc>
                  <a:txBody>
                    <a:bodyPr/>
                    <a:lstStyle/>
                    <a:p>
                      <a:pPr marL="635" indent="-1905">
                        <a:lnSpc>
                          <a:spcPct val="115000"/>
                        </a:lnSpc>
                        <a:spcBef>
                          <a:spcPts val="600"/>
                        </a:spcBef>
                        <a:spcAft>
                          <a:spcPts val="600"/>
                        </a:spcAft>
                      </a:pPr>
                      <a:r>
                        <a:rPr lang="en-US" sz="1400" kern="100" dirty="0">
                          <a:effectLst/>
                        </a:rPr>
                        <a:t>10.00– 11.00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2. Relations between energy, environment and production and business, use of clean energy</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4187103113"/>
                  </a:ext>
                </a:extLst>
              </a:tr>
              <a:tr h="609125">
                <a:tc>
                  <a:txBody>
                    <a:bodyPr/>
                    <a:lstStyle/>
                    <a:p>
                      <a:pPr marL="635" indent="-1905">
                        <a:lnSpc>
                          <a:spcPct val="115000"/>
                        </a:lnSpc>
                        <a:spcBef>
                          <a:spcPts val="600"/>
                        </a:spcBef>
                        <a:spcAft>
                          <a:spcPts val="600"/>
                        </a:spcAft>
                      </a:pPr>
                      <a:r>
                        <a:rPr lang="en-US" sz="1400" kern="100" dirty="0">
                          <a:effectLst/>
                        </a:rPr>
                        <a:t>11.00 – 11.45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3. The current situation of energy use and potential of industrial waste in Vietnam (cement, steel, seafood processing, brick and ceramic, textiles, beverages, paper and pulp, other industries (plastics...)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452271234"/>
                  </a:ext>
                </a:extLst>
              </a:tr>
              <a:tr h="142827">
                <a:tc>
                  <a:txBody>
                    <a:bodyPr/>
                    <a:lstStyle/>
                    <a:p>
                      <a:pPr marL="635" indent="-1905">
                        <a:lnSpc>
                          <a:spcPct val="115000"/>
                        </a:lnSpc>
                        <a:spcBef>
                          <a:spcPts val="600"/>
                        </a:spcBef>
                        <a:spcAft>
                          <a:spcPts val="600"/>
                        </a:spcAft>
                      </a:pPr>
                      <a:r>
                        <a:rPr lang="en-US" sz="1400" kern="100" dirty="0">
                          <a:effectLst/>
                        </a:rPr>
                        <a:t>11.45 – 12.00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Discuss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989956125"/>
                  </a:ext>
                </a:extLst>
              </a:tr>
              <a:tr h="142827">
                <a:tc>
                  <a:txBody>
                    <a:bodyPr/>
                    <a:lstStyle/>
                    <a:p>
                      <a:pPr marL="635" indent="-1905">
                        <a:lnSpc>
                          <a:spcPct val="115000"/>
                        </a:lnSpc>
                        <a:spcBef>
                          <a:spcPts val="600"/>
                        </a:spcBef>
                        <a:spcAft>
                          <a:spcPts val="600"/>
                        </a:spcAft>
                      </a:pPr>
                      <a:r>
                        <a:rPr lang="en-US" sz="1400" b="1" kern="100" dirty="0">
                          <a:effectLst/>
                        </a:rPr>
                        <a:t>12.00 – 13.30 </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b="1" kern="100" dirty="0">
                          <a:effectLst/>
                        </a:rPr>
                        <a:t>Lunch</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08719300"/>
                  </a:ext>
                </a:extLst>
              </a:tr>
              <a:tr h="382950">
                <a:tc>
                  <a:txBody>
                    <a:bodyPr/>
                    <a:lstStyle/>
                    <a:p>
                      <a:pPr marL="635" indent="-1905">
                        <a:lnSpc>
                          <a:spcPct val="115000"/>
                        </a:lnSpc>
                        <a:spcBef>
                          <a:spcPts val="600"/>
                        </a:spcBef>
                        <a:spcAft>
                          <a:spcPts val="600"/>
                        </a:spcAft>
                      </a:pPr>
                      <a:r>
                        <a:rPr lang="en-US" sz="1400" kern="100" dirty="0">
                          <a:effectLst/>
                        </a:rPr>
                        <a:t>13.30 – 14.15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pPr>
                      <a:r>
                        <a:rPr lang="en-US" sz="1400" kern="100" dirty="0">
                          <a:effectLst/>
                        </a:rPr>
                        <a:t>Module 4. 
Energy Management, Energy Management System</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964254091"/>
                  </a:ext>
                </a:extLst>
              </a:tr>
              <a:tr h="298260">
                <a:tc>
                  <a:txBody>
                    <a:bodyPr/>
                    <a:lstStyle/>
                    <a:p>
                      <a:pPr marL="635" indent="-1905">
                        <a:lnSpc>
                          <a:spcPct val="115000"/>
                        </a:lnSpc>
                        <a:spcBef>
                          <a:spcPts val="600"/>
                        </a:spcBef>
                        <a:spcAft>
                          <a:spcPts val="600"/>
                        </a:spcAft>
                      </a:pPr>
                      <a:r>
                        <a:rPr lang="en-US" sz="1400" kern="100" dirty="0">
                          <a:effectLst/>
                        </a:rPr>
                        <a:t>14.15 – 15.00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5. EE project financing and VSUEE project financing approach</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370940229"/>
                  </a:ext>
                </a:extLst>
              </a:tr>
              <a:tr h="142827">
                <a:tc>
                  <a:txBody>
                    <a:bodyPr/>
                    <a:lstStyle/>
                    <a:p>
                      <a:pPr marL="635" indent="-1905">
                        <a:lnSpc>
                          <a:spcPct val="115000"/>
                        </a:lnSpc>
                        <a:spcBef>
                          <a:spcPts val="600"/>
                        </a:spcBef>
                        <a:spcAft>
                          <a:spcPts val="600"/>
                        </a:spcAft>
                      </a:pPr>
                      <a:r>
                        <a:rPr lang="en-US" sz="1400" kern="100" dirty="0">
                          <a:effectLst/>
                        </a:rPr>
                        <a:t>15.00 – 15.15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Breaks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542078435"/>
                  </a:ext>
                </a:extLst>
              </a:tr>
              <a:tr h="763908">
                <a:tc>
                  <a:txBody>
                    <a:bodyPr/>
                    <a:lstStyle/>
                    <a:p>
                      <a:pPr marL="635" indent="-1905">
                        <a:lnSpc>
                          <a:spcPct val="115000"/>
                        </a:lnSpc>
                      </a:pPr>
                      <a:r>
                        <a:rPr lang="en-US" sz="1400" kern="100" dirty="0">
                          <a:effectLst/>
                        </a:rPr>
                        <a:t>15.15 – 16.15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pPr>
                      <a:r>
                        <a:rPr lang="en-US" sz="1400" kern="100" dirty="0">
                          <a:effectLst/>
                        </a:rPr>
                        <a:t>Component 6. Case study in EE for Manufacturing Industry: Cement, Steel, Seafood Processing, Brick and Ceramic, Textile, Beverage, Paper &amp; Pulp, Other Industries (Plastics...)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943423310"/>
                  </a:ext>
                </a:extLst>
              </a:tr>
              <a:tr h="224832">
                <a:tc>
                  <a:txBody>
                    <a:bodyPr/>
                    <a:lstStyle/>
                    <a:p>
                      <a:pPr marL="635" indent="-1905">
                        <a:lnSpc>
                          <a:spcPct val="115000"/>
                        </a:lnSpc>
                        <a:spcBef>
                          <a:spcPts val="600"/>
                        </a:spcBef>
                        <a:spcAft>
                          <a:spcPts val="600"/>
                        </a:spcAft>
                      </a:pPr>
                      <a:r>
                        <a:rPr lang="en-US" sz="1400" kern="100" dirty="0">
                          <a:effectLst/>
                        </a:rPr>
                        <a:t>16.15 – 16.45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Discuss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81961366"/>
                  </a:ext>
                </a:extLst>
              </a:tr>
              <a:tr h="259921">
                <a:tc>
                  <a:txBody>
                    <a:bodyPr/>
                    <a:lstStyle/>
                    <a:p>
                      <a:pPr marL="635" indent="-1905">
                        <a:lnSpc>
                          <a:spcPct val="115000"/>
                        </a:lnSpc>
                        <a:spcBef>
                          <a:spcPts val="600"/>
                        </a:spcBef>
                        <a:spcAft>
                          <a:spcPts val="600"/>
                        </a:spcAft>
                      </a:pPr>
                      <a:r>
                        <a:rPr lang="en-US" sz="1400" b="1" kern="100" dirty="0">
                          <a:effectLst/>
                        </a:rPr>
                        <a:t>16.45 – 17.00</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b="1" kern="100" dirty="0">
                          <a:effectLst/>
                        </a:rPr>
                        <a:t>Closing</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34601674"/>
                  </a:ext>
                </a:extLst>
              </a:tr>
            </a:tbl>
          </a:graphicData>
        </a:graphic>
      </p:graphicFrame>
    </p:spTree>
    <p:extLst>
      <p:ext uri="{BB962C8B-B14F-4D97-AF65-F5344CB8AC3E}">
        <p14:creationId xmlns:p14="http://schemas.microsoft.com/office/powerpoint/2010/main" val="16031336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0E65628-A2BC-903F-523C-B0787F2BF3DF}"/>
              </a:ext>
            </a:extLst>
          </p:cNvPr>
          <p:cNvSpPr txBox="1"/>
          <p:nvPr/>
        </p:nvSpPr>
        <p:spPr>
          <a:xfrm>
            <a:off x="653628" y="293246"/>
            <a:ext cx="8678631" cy="830997"/>
          </a:xfrm>
          <a:prstGeom prst="rect">
            <a:avLst/>
          </a:prstGeom>
          <a:noFill/>
        </p:spPr>
        <p:txBody>
          <a:bodyPr wrap="square" rtlCol="0">
            <a:spAutoFit/>
          </a:bodyPr>
          <a:lstStyle/>
          <a:p>
            <a:pPr>
              <a:defRPr/>
            </a:pPr>
            <a:r>
              <a:rPr lang="en-US" sz="2400" b="1" dirty="0">
                <a:solidFill>
                  <a:schemeClr val="accent1">
                    <a:lumMod val="50000"/>
                  </a:schemeClr>
                </a:solidFill>
              </a:rPr>
              <a:t>EEMs 4: Install a flow control system to save electricity for the low-pressure air compressor station </a:t>
            </a:r>
          </a:p>
        </p:txBody>
      </p:sp>
      <p:sp>
        <p:nvSpPr>
          <p:cNvPr id="3" name="TextBox 2">
            <a:extLst>
              <a:ext uri="{FF2B5EF4-FFF2-40B4-BE49-F238E27FC236}">
                <a16:creationId xmlns:a16="http://schemas.microsoft.com/office/drawing/2014/main" id="{8B58EF06-946E-F640-5C7E-51B21782B985}"/>
              </a:ext>
            </a:extLst>
          </p:cNvPr>
          <p:cNvSpPr txBox="1"/>
          <p:nvPr/>
        </p:nvSpPr>
        <p:spPr>
          <a:xfrm>
            <a:off x="556830" y="1516866"/>
            <a:ext cx="11078340" cy="4195957"/>
          </a:xfrm>
          <a:prstGeom prst="rect">
            <a:avLst/>
          </a:prstGeom>
          <a:noFill/>
        </p:spPr>
        <p:txBody>
          <a:bodyPr wrap="square">
            <a:spAutoFit/>
          </a:bodyPr>
          <a:lstStyle/>
          <a:p>
            <a:pPr marL="342900" marR="0" lvl="0" indent="-342900" algn="just" defTabSz="914400" rtl="0" eaLnBrk="1" fontAlgn="auto" latinLnBrk="0" hangingPunct="1">
              <a:lnSpc>
                <a:spcPct val="150000"/>
              </a:lnSpc>
              <a:spcBef>
                <a:spcPts val="0"/>
              </a:spcBef>
              <a:spcAft>
                <a:spcPts val="0"/>
              </a:spcAft>
              <a:buClr>
                <a:srgbClr val="000000"/>
              </a:buClr>
              <a:buSzTx/>
              <a:buFont typeface="Wingdings" panose="05000000000000000000" pitchFamily="2" charset="2"/>
              <a:buChar char="v"/>
              <a:tabLst/>
              <a:defRPr/>
            </a:pPr>
            <a:r>
              <a:rPr lang="es-ES_tradnl" sz="1800" b="1" dirty="0" err="1"/>
              <a:t>Current</a:t>
            </a:r>
            <a:r>
              <a:rPr lang="es-ES_tradnl" sz="1800" b="1" dirty="0"/>
              <a:t> </a:t>
            </a:r>
            <a:r>
              <a:rPr lang="es-ES_tradnl" sz="1800" b="1" dirty="0" err="1"/>
              <a:t>situation</a:t>
            </a:r>
            <a:endParaRPr lang="es-ES_tradnl" sz="1800" b="1" dirty="0"/>
          </a:p>
          <a:p>
            <a:pPr marL="342900" indent="-342900" algn="just">
              <a:lnSpc>
                <a:spcPct val="150000"/>
              </a:lnSpc>
              <a:buFont typeface="Wingdings" panose="05000000000000000000" pitchFamily="2" charset="2"/>
              <a:buChar char="ü"/>
              <a:defRPr/>
            </a:pPr>
            <a:r>
              <a:rPr lang="en-US" sz="1800" dirty="0"/>
              <a:t>The company's low-pressure air compressor station consists of 4 screw compressors. The operating mode of the air compressor station depends on the production demand. The compressed air system operates at an average capacity of 252 kW, equivalent to 52% of the rated capacity of the entire compressed air system.</a:t>
            </a:r>
            <a:endParaRPr lang="es-ES_tradnl" sz="1800" dirty="0"/>
          </a:p>
          <a:p>
            <a:pPr marL="342900" marR="0" lvl="0" indent="-342900" algn="just" defTabSz="914400" rtl="0" eaLnBrk="1" fontAlgn="auto" latinLnBrk="0" hangingPunct="1">
              <a:lnSpc>
                <a:spcPct val="150000"/>
              </a:lnSpc>
              <a:spcBef>
                <a:spcPts val="0"/>
              </a:spcBef>
              <a:spcAft>
                <a:spcPts val="0"/>
              </a:spcAft>
              <a:buClr>
                <a:srgbClr val="000000"/>
              </a:buClr>
              <a:buSzTx/>
              <a:buFont typeface="Wingdings" panose="05000000000000000000" pitchFamily="2" charset="2"/>
              <a:buChar char="v"/>
              <a:tabLst/>
              <a:defRPr/>
            </a:pPr>
            <a:r>
              <a:rPr lang="en-US" sz="1800" b="1" dirty="0"/>
              <a:t>Proposed solution</a:t>
            </a:r>
          </a:p>
          <a:p>
            <a:pPr marL="342900" marR="0" lvl="0" indent="-342900" algn="just" defTabSz="914400" rtl="0" eaLnBrk="1" fontAlgn="auto" latinLnBrk="0" hangingPunct="1">
              <a:lnSpc>
                <a:spcPct val="150000"/>
              </a:lnSpc>
              <a:spcBef>
                <a:spcPts val="0"/>
              </a:spcBef>
              <a:spcAft>
                <a:spcPts val="0"/>
              </a:spcAft>
              <a:buClr>
                <a:srgbClr val="000000"/>
              </a:buClr>
              <a:buSzTx/>
              <a:buFont typeface="Wingdings" panose="05000000000000000000" pitchFamily="2" charset="2"/>
              <a:buChar char="ü"/>
              <a:tabLst/>
              <a:defRPr/>
            </a:pPr>
            <a:r>
              <a:rPr lang="en-US" sz="1800" dirty="0"/>
              <a:t>The IFC (Intelligent Flow Control) system helps reduce energy losses in no-load mode, ensures continuous and stable compressed air pressure at the point of end use, saves compressed air energy by reducing artificial demand, and allows easy monitoring of compressed air signals to optimize the operating method.</a:t>
            </a:r>
            <a:endParaRPr lang="es-ES_tradnl" sz="1800" dirty="0"/>
          </a:p>
        </p:txBody>
      </p:sp>
    </p:spTree>
    <p:extLst>
      <p:ext uri="{BB962C8B-B14F-4D97-AF65-F5344CB8AC3E}">
        <p14:creationId xmlns:p14="http://schemas.microsoft.com/office/powerpoint/2010/main" val="2345649917"/>
      </p:ext>
    </p:extLst>
  </p:cSld>
  <p:clrMapOvr>
    <a:masterClrMapping/>
  </p:clrMapOvr>
</p:sld>
</file>

<file path=ppt/slides/slide2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A032FE6-3A51-CD9C-62AD-05F2FEFBFF18}"/>
              </a:ext>
            </a:extLst>
          </p:cNvPr>
          <p:cNvSpPr txBox="1"/>
          <p:nvPr/>
        </p:nvSpPr>
        <p:spPr>
          <a:xfrm>
            <a:off x="1879371" y="5230893"/>
            <a:ext cx="8433257" cy="338554"/>
          </a:xfrm>
          <a:prstGeom prst="rect">
            <a:avLst/>
          </a:prstGeom>
          <a:noFill/>
        </p:spPr>
        <p:txBody>
          <a:bodyPr wrap="square">
            <a:spAutoFit/>
          </a:bodyPr>
          <a:lstStyle/>
          <a:p>
            <a:r>
              <a:rPr dirty="0" i="1" lang="en-US" sz="1600"/>
              <a:t>Installation diagram of the IFC device system at the output of the air compressor station</a:t>
            </a:r>
          </a:p>
        </p:txBody>
      </p:sp>
      <p:pic>
        <p:nvPicPr>
          <p:cNvPr descr="A picture containing diagram&#10;&#10;Description automatically generated" id="12" name="Picture 11">
            <a:extLst>
              <a:ext uri="{FF2B5EF4-FFF2-40B4-BE49-F238E27FC236}">
                <a16:creationId xmlns:a16="http://schemas.microsoft.com/office/drawing/2014/main" id="{2C002933-6FEB-238B-64EC-15BE7C1B5F75}"/>
              </a:ext>
            </a:extLst>
          </p:cNvPr>
          <p:cNvPicPr>
            <a:picLocks noChangeAspect="1"/>
          </p:cNvPicPr>
          <p:nvPr/>
        </p:nvPicPr>
        <p:blipFill>
          <a:blip r:embed="rId2">
            <a:extLst>
              <a:ext uri="{28A0092B-C50C-407E-A947-70E740481C1C}">
                <a14:useLocalDpi xmlns:a14="http://schemas.microsoft.com/office/drawing/2010/main" val="0"/>
              </a:ext>
            </a:extLst>
          </a:blip>
          <a:srcRect b="112" l="71" r="1" t="177"/>
          <a:stretch>
            <a:fillRect/>
          </a:stretch>
        </p:blipFill>
        <p:spPr bwMode="auto">
          <a:xfrm>
            <a:off x="653628" y="1551877"/>
            <a:ext cx="11275047" cy="3529414"/>
          </a:xfrm>
          <a:prstGeom prst="rect">
            <a:avLst/>
          </a:prstGeom>
          <a:noFill/>
          <a:ln>
            <a:noFill/>
          </a:ln>
        </p:spPr>
      </p:pic>
      <p:sp>
        <p:nvSpPr>
          <p:cNvPr id="2" name="Rectangle 1">
            <a:extLst>
              <a:ext uri="{FF2B5EF4-FFF2-40B4-BE49-F238E27FC236}">
                <a16:creationId xmlns:a16="http://schemas.microsoft.com/office/drawing/2014/main" id="{7FEA2B47-8DD0-9F5A-FB5E-C8E29D971EBB}"/>
              </a:ext>
            </a:extLst>
          </p:cNvPr>
          <p:cNvSpPr/>
          <p:nvPr/>
        </p:nvSpPr>
        <p:spPr>
          <a:xfrm>
            <a:off x="804872" y="1870756"/>
            <a:ext cx="1965158" cy="409074"/>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rtlCol="0"/>
          <a:lstStyle/>
          <a:p>
            <a:pPr algn="ctr"/>
            <a:r>
              <a:rPr lang="en-US" sz="1600"/>
              <a:t>air compressor</a:t>
            </a:r>
            <a:endParaRPr dirty="0" lang="en-US" sz="1600"/>
          </a:p>
        </p:txBody>
      </p:sp>
      <p:sp>
        <p:nvSpPr>
          <p:cNvPr id="3" name="Rectangle 2">
            <a:extLst>
              <a:ext uri="{FF2B5EF4-FFF2-40B4-BE49-F238E27FC236}">
                <a16:creationId xmlns:a16="http://schemas.microsoft.com/office/drawing/2014/main" id="{997D4B66-BAEC-3841-D798-59190DDE24A2}"/>
              </a:ext>
            </a:extLst>
          </p:cNvPr>
          <p:cNvSpPr/>
          <p:nvPr/>
        </p:nvSpPr>
        <p:spPr>
          <a:xfrm>
            <a:off x="5530856" y="3181344"/>
            <a:ext cx="1965158" cy="409074"/>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rtlCol="0"/>
          <a:lstStyle/>
          <a:p>
            <a:pPr algn="ctr"/>
            <a:r>
              <a:rPr dirty="0" lang="en-US" sz="1600"/>
              <a:t>Gas treatment equipment</a:t>
            </a:r>
          </a:p>
        </p:txBody>
      </p:sp>
      <p:sp>
        <p:nvSpPr>
          <p:cNvPr id="4" name="TextBox 3">
            <a:extLst>
              <a:ext uri="{FF2B5EF4-FFF2-40B4-BE49-F238E27FC236}">
                <a16:creationId xmlns:a16="http://schemas.microsoft.com/office/drawing/2014/main" id="{1AA78625-1353-55E5-0CF7-04AF93B646D5}"/>
              </a:ext>
            </a:extLst>
          </p:cNvPr>
          <p:cNvSpPr txBox="1"/>
          <p:nvPr/>
        </p:nvSpPr>
        <p:spPr>
          <a:xfrm>
            <a:off x="653628" y="293246"/>
            <a:ext cx="8678631" cy="830997"/>
          </a:xfrm>
          <a:prstGeom prst="rect">
            <a:avLst/>
          </a:prstGeom>
          <a:noFill/>
        </p:spPr>
        <p:txBody>
          <a:bodyPr rtlCol="0" wrap="square">
            <a:spAutoFit/>
          </a:bodyPr>
          <a:lstStyle/>
          <a:p>
            <a:pPr>
              <a:defRPr/>
            </a:pPr>
            <a:r>
              <a:rPr b="1" dirty="0" lang="en-US" sz="2400">
                <a:solidFill>
                  <a:schemeClr val="accent1">
                    <a:lumMod val="50000"/>
                  </a:schemeClr>
                </a:solidFill>
              </a:rPr>
              <a:t>EEMs 4: Install a flow control system to save electricity for the low-pressure air compressor station </a:t>
            </a:r>
          </a:p>
        </p:txBody>
      </p:sp>
    </p:spTree>
    <p:extLst>
      <p:ext uri="{BB962C8B-B14F-4D97-AF65-F5344CB8AC3E}">
        <p14:creationId xmlns:p14="http://schemas.microsoft.com/office/powerpoint/2010/main" val="25890753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A032FE6-3A51-CD9C-62AD-05F2FEFBFF18}"/>
              </a:ext>
            </a:extLst>
          </p:cNvPr>
          <p:cNvSpPr txBox="1"/>
          <p:nvPr/>
        </p:nvSpPr>
        <p:spPr>
          <a:xfrm>
            <a:off x="3758241" y="5656611"/>
            <a:ext cx="4995794" cy="338554"/>
          </a:xfrm>
          <a:prstGeom prst="rect">
            <a:avLst/>
          </a:prstGeom>
          <a:noFill/>
        </p:spPr>
        <p:txBody>
          <a:bodyPr wrap="square">
            <a:spAutoFit/>
          </a:bodyPr>
          <a:lstStyle/>
          <a:p>
            <a:r>
              <a:rPr lang="en-US" sz="1600" i="1" dirty="0"/>
              <a:t>Actual installation image of the IFC device system</a:t>
            </a:r>
          </a:p>
        </p:txBody>
      </p:sp>
      <p:grpSp>
        <p:nvGrpSpPr>
          <p:cNvPr id="2" name="Group 1">
            <a:extLst>
              <a:ext uri="{FF2B5EF4-FFF2-40B4-BE49-F238E27FC236}">
                <a16:creationId xmlns:a16="http://schemas.microsoft.com/office/drawing/2014/main" id="{C9B77D20-7F1C-3DDB-976F-5F84E59493A5}"/>
              </a:ext>
            </a:extLst>
          </p:cNvPr>
          <p:cNvGrpSpPr>
            <a:grpSpLocks/>
          </p:cNvGrpSpPr>
          <p:nvPr/>
        </p:nvGrpSpPr>
        <p:grpSpPr>
          <a:xfrm>
            <a:off x="2947371" y="1719159"/>
            <a:ext cx="6297258" cy="3726900"/>
            <a:chOff x="0" y="0"/>
            <a:chExt cx="6779607" cy="5084705"/>
          </a:xfrm>
        </p:grpSpPr>
        <p:pic>
          <p:nvPicPr>
            <p:cNvPr id="4" name="Picture 3" descr="A picture containing building, indoor, yellow, train&#10;&#10;Description automatically generated">
              <a:extLst>
                <a:ext uri="{FF2B5EF4-FFF2-40B4-BE49-F238E27FC236}">
                  <a16:creationId xmlns:a16="http://schemas.microsoft.com/office/drawing/2014/main" id="{9BA98FCD-8C88-5F41-56C0-CEC2EA902B07}"/>
                </a:ext>
              </a:extLst>
            </p:cNvPr>
            <p:cNvPicPr>
              <a:picLocks noChangeAspect="1"/>
            </p:cNvPicPr>
            <p:nvPr/>
          </p:nvPicPr>
          <p:blipFill>
            <a:blip r:embed="rId2" cstate="print"/>
            <a:stretch>
              <a:fillRect/>
            </a:stretch>
          </p:blipFill>
          <p:spPr>
            <a:xfrm>
              <a:off x="0" y="0"/>
              <a:ext cx="6779607" cy="5084705"/>
            </a:xfrm>
            <a:prstGeom prst="rect">
              <a:avLst/>
            </a:prstGeom>
          </p:spPr>
        </p:pic>
        <p:pic>
          <p:nvPicPr>
            <p:cNvPr id="5" name="Picture 4" descr="Godrej logo">
              <a:extLst>
                <a:ext uri="{FF2B5EF4-FFF2-40B4-BE49-F238E27FC236}">
                  <a16:creationId xmlns:a16="http://schemas.microsoft.com/office/drawing/2014/main" id="{E18DAB5C-1E3E-71CF-D9DF-DA218CC55785}"/>
                </a:ext>
              </a:extLst>
            </p:cNvPr>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301313" y="2224239"/>
              <a:ext cx="481245" cy="250462"/>
            </a:xfrm>
            <a:prstGeom prst="rect">
              <a:avLst/>
            </a:prstGeom>
            <a:noFill/>
            <a:scene3d>
              <a:camera prst="isometricOffAxis1Right"/>
              <a:lightRig rig="threePt" dir="t"/>
            </a:scene3d>
          </p:spPr>
        </p:pic>
        <p:pic>
          <p:nvPicPr>
            <p:cNvPr id="9" name="Picture 8" descr="Godrej Sticker Big">
              <a:extLst>
                <a:ext uri="{FF2B5EF4-FFF2-40B4-BE49-F238E27FC236}">
                  <a16:creationId xmlns:a16="http://schemas.microsoft.com/office/drawing/2014/main" id="{E0D13C21-9F92-D87F-7A0F-7F80A1ED6863}"/>
                </a:ext>
              </a:extLst>
            </p:cNvPr>
            <p:cNvPicPr>
              <a:picLocks noChangeAspect="1" noChangeArrowheads="1"/>
            </p:cNvPicPr>
            <p:nvPr/>
          </p:nvPicPr>
          <p:blipFill rotWithShape="1">
            <a:blip r:embed="rId4">
              <a:clrChange>
                <a:clrFrom>
                  <a:srgbClr val="FFFFFF"/>
                </a:clrFrom>
                <a:clrTo>
                  <a:srgbClr val="FFFFFF">
                    <a:alpha val="0"/>
                  </a:srgbClr>
                </a:clrTo>
              </a:clrChange>
            </a:blip>
            <a:srcRect l="1600" t="8274" r="1482" b="6475"/>
            <a:stretch/>
          </p:blipFill>
          <p:spPr bwMode="auto">
            <a:xfrm>
              <a:off x="982810" y="3300390"/>
              <a:ext cx="1275132" cy="203399"/>
            </a:xfrm>
            <a:prstGeom prst="rect">
              <a:avLst/>
            </a:prstGeom>
            <a:noFill/>
            <a:scene3d>
              <a:camera prst="isometricOffAxis1Right">
                <a:rot lat="2400000" lon="20039998" rev="0"/>
              </a:camera>
              <a:lightRig rig="threePt" dir="t"/>
            </a:scene3d>
          </p:spPr>
        </p:pic>
      </p:grpSp>
      <p:sp>
        <p:nvSpPr>
          <p:cNvPr id="3" name="TextBox 2">
            <a:extLst>
              <a:ext uri="{FF2B5EF4-FFF2-40B4-BE49-F238E27FC236}">
                <a16:creationId xmlns:a16="http://schemas.microsoft.com/office/drawing/2014/main" id="{50B238C1-8053-9431-F5D7-3BEA2044CBDA}"/>
              </a:ext>
            </a:extLst>
          </p:cNvPr>
          <p:cNvSpPr txBox="1"/>
          <p:nvPr/>
        </p:nvSpPr>
        <p:spPr>
          <a:xfrm>
            <a:off x="653628" y="293246"/>
            <a:ext cx="8678631" cy="830997"/>
          </a:xfrm>
          <a:prstGeom prst="rect">
            <a:avLst/>
          </a:prstGeom>
          <a:noFill/>
        </p:spPr>
        <p:txBody>
          <a:bodyPr wrap="square" rtlCol="0">
            <a:spAutoFit/>
          </a:bodyPr>
          <a:lstStyle/>
          <a:p>
            <a:pPr>
              <a:defRPr/>
            </a:pPr>
            <a:r>
              <a:rPr lang="en-US" sz="2400" b="1" dirty="0">
                <a:solidFill>
                  <a:schemeClr val="accent1">
                    <a:lumMod val="50000"/>
                  </a:schemeClr>
                </a:solidFill>
              </a:rPr>
              <a:t>EEMs 4: Install a flow control system to save electricity for the low-pressure air compressor station </a:t>
            </a:r>
          </a:p>
        </p:txBody>
      </p:sp>
    </p:spTree>
    <p:extLst>
      <p:ext uri="{BB962C8B-B14F-4D97-AF65-F5344CB8AC3E}">
        <p14:creationId xmlns:p14="http://schemas.microsoft.com/office/powerpoint/2010/main" val="28820309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10">
            <a:extLst>
              <a:ext uri="{FF2B5EF4-FFF2-40B4-BE49-F238E27FC236}">
                <a16:creationId xmlns:a16="http://schemas.microsoft.com/office/drawing/2014/main" id="{50CC3E7B-FCEC-8200-D372-DA44E97558D1}"/>
              </a:ext>
            </a:extLst>
          </p:cNvPr>
          <p:cNvGraphicFramePr>
            <a:graphicFrameLocks noGrp="1"/>
          </p:cNvGraphicFramePr>
          <p:nvPr>
            <p:extLst>
              <p:ext uri="{D42A27DB-BD31-4B8C-83A1-F6EECF244321}">
                <p14:modId xmlns:p14="http://schemas.microsoft.com/office/powerpoint/2010/main" val="655977477"/>
              </p:ext>
            </p:extLst>
          </p:nvPr>
        </p:nvGraphicFramePr>
        <p:xfrm>
          <a:off x="5620870" y="1446972"/>
          <a:ext cx="6436488" cy="4938190"/>
        </p:xfrm>
        <a:graphic>
          <a:graphicData uri="http://schemas.openxmlformats.org/drawingml/2006/table">
            <a:tbl>
              <a:tblPr firstRow="1" firstCol="1" bandRow="1">
                <a:tableStyleId>{12ACAA50-B3C0-4FEF-8DD3-66675128A787}</a:tableStyleId>
              </a:tblPr>
              <a:tblGrid>
                <a:gridCol w="522642">
                  <a:extLst>
                    <a:ext uri="{9D8B030D-6E8A-4147-A177-3AD203B41FA5}">
                      <a16:colId xmlns:a16="http://schemas.microsoft.com/office/drawing/2014/main" val="2363920141"/>
                    </a:ext>
                  </a:extLst>
                </a:gridCol>
                <a:gridCol w="3721974">
                  <a:extLst>
                    <a:ext uri="{9D8B030D-6E8A-4147-A177-3AD203B41FA5}">
                      <a16:colId xmlns:a16="http://schemas.microsoft.com/office/drawing/2014/main" val="4048110555"/>
                    </a:ext>
                  </a:extLst>
                </a:gridCol>
                <a:gridCol w="1210236">
                  <a:extLst>
                    <a:ext uri="{9D8B030D-6E8A-4147-A177-3AD203B41FA5}">
                      <a16:colId xmlns:a16="http://schemas.microsoft.com/office/drawing/2014/main" val="790200540"/>
                    </a:ext>
                  </a:extLst>
                </a:gridCol>
                <a:gridCol w="981636">
                  <a:extLst>
                    <a:ext uri="{9D8B030D-6E8A-4147-A177-3AD203B41FA5}">
                      <a16:colId xmlns:a16="http://schemas.microsoft.com/office/drawing/2014/main" val="137158729"/>
                    </a:ext>
                  </a:extLst>
                </a:gridCol>
              </a:tblGrid>
              <a:tr h="206690">
                <a:tc>
                  <a:txBody>
                    <a:bodyPr/>
                    <a:lstStyle/>
                    <a:p>
                      <a:pPr algn="ctr"/>
                      <a:r>
                        <a:rPr lang="en-GB" sz="1400" b="1" dirty="0"/>
                        <a:t>NO</a:t>
                      </a:r>
                      <a:endParaRPr lang="en-US" sz="1400" b="1" dirty="0"/>
                    </a:p>
                  </a:txBody>
                  <a:tcPr marL="67644" marR="67644" marT="0" marB="0" anchor="ctr"/>
                </a:tc>
                <a:tc>
                  <a:txBody>
                    <a:bodyPr/>
                    <a:lstStyle/>
                    <a:p>
                      <a:pPr algn="ctr"/>
                      <a:r>
                        <a:rPr lang="en-GB" sz="1400" b="1" dirty="0"/>
                        <a:t>SPECIFICATION</a:t>
                      </a:r>
                      <a:endParaRPr lang="en-US" sz="1400" b="1" dirty="0"/>
                    </a:p>
                  </a:txBody>
                  <a:tcPr marL="67644" marR="67644" marT="0" marB="0" anchor="b"/>
                </a:tc>
                <a:tc>
                  <a:txBody>
                    <a:bodyPr/>
                    <a:lstStyle/>
                    <a:p>
                      <a:pPr algn="ctr"/>
                      <a:r>
                        <a:rPr lang="en-GB" sz="1400" b="1" dirty="0"/>
                        <a:t>UNIT</a:t>
                      </a:r>
                      <a:endParaRPr lang="en-US" sz="1400" b="1" dirty="0"/>
                    </a:p>
                  </a:txBody>
                  <a:tcPr marL="67644" marR="67644" marT="0" marB="0" anchor="ctr"/>
                </a:tc>
                <a:tc>
                  <a:txBody>
                    <a:bodyPr/>
                    <a:lstStyle/>
                    <a:p>
                      <a:pPr algn="ctr"/>
                      <a:r>
                        <a:rPr lang="en-GB" sz="1400" b="1" dirty="0"/>
                        <a:t>VALUE</a:t>
                      </a:r>
                      <a:endParaRPr lang="en-US" sz="1400" b="1" dirty="0"/>
                    </a:p>
                  </a:txBody>
                  <a:tcPr marL="67644" marR="67644" marT="0" marB="0" anchor="ctr"/>
                </a:tc>
                <a:extLst>
                  <a:ext uri="{0D108BD9-81ED-4DB2-BD59-A6C34878D82A}">
                    <a16:rowId xmlns:a16="http://schemas.microsoft.com/office/drawing/2014/main" val="2336892005"/>
                  </a:ext>
                </a:extLst>
              </a:tr>
              <a:tr h="206690">
                <a:tc>
                  <a:txBody>
                    <a:bodyPr/>
                    <a:lstStyle/>
                    <a:p>
                      <a:pPr algn="ctr"/>
                      <a:r>
                        <a:rPr lang="en-GB" sz="1400"/>
                        <a:t> </a:t>
                      </a:r>
                      <a:endParaRPr lang="en-US" sz="1400"/>
                    </a:p>
                  </a:txBody>
                  <a:tcPr marL="67644" marR="67644" marT="0" marB="0" anchor="ctr"/>
                </a:tc>
                <a:tc>
                  <a:txBody>
                    <a:bodyPr/>
                    <a:lstStyle/>
                    <a:p>
                      <a:r>
                        <a:rPr lang="en-US" sz="1400" dirty="0">
                          <a:sym typeface="Arial"/>
                        </a:rPr>
                        <a:t>Information about electricity prices </a:t>
                      </a:r>
                    </a:p>
                  </a:txBody>
                  <a:tcPr marL="67644" marR="67644" marT="0" marB="0" anchor="b"/>
                </a:tc>
                <a:tc>
                  <a:txBody>
                    <a:bodyPr/>
                    <a:lstStyle/>
                    <a:p>
                      <a:pPr algn="ctr"/>
                      <a:r>
                        <a:rPr lang="en-GB" sz="1400"/>
                        <a:t> </a:t>
                      </a:r>
                      <a:endParaRPr lang="en-US" sz="1400"/>
                    </a:p>
                  </a:txBody>
                  <a:tcPr marL="67644" marR="67644" marT="0" marB="0" anchor="ctr"/>
                </a:tc>
                <a:tc>
                  <a:txBody>
                    <a:bodyPr/>
                    <a:lstStyle/>
                    <a:p>
                      <a:pPr algn="r"/>
                      <a:r>
                        <a:rPr lang="en-GB" sz="1400"/>
                        <a:t> </a:t>
                      </a:r>
                      <a:endParaRPr lang="en-US" sz="1400"/>
                    </a:p>
                  </a:txBody>
                  <a:tcPr marL="67644" marR="67644" marT="0" marB="0" anchor="ctr"/>
                </a:tc>
                <a:extLst>
                  <a:ext uri="{0D108BD9-81ED-4DB2-BD59-A6C34878D82A}">
                    <a16:rowId xmlns:a16="http://schemas.microsoft.com/office/drawing/2014/main" val="2012153833"/>
                  </a:ext>
                </a:extLst>
              </a:tr>
              <a:tr h="244270">
                <a:tc>
                  <a:txBody>
                    <a:bodyPr/>
                    <a:lstStyle/>
                    <a:p>
                      <a:pPr algn="ctr"/>
                      <a:r>
                        <a:rPr lang="en-GB" sz="1400"/>
                        <a:t>1</a:t>
                      </a:r>
                      <a:endParaRPr lang="en-US" sz="1400"/>
                    </a:p>
                  </a:txBody>
                  <a:tcPr marL="67644" marR="67644" marT="0" marB="0" anchor="ctr"/>
                </a:tc>
                <a:tc>
                  <a:txBody>
                    <a:bodyPr/>
                    <a:lstStyle/>
                    <a:p>
                      <a:r>
                        <a:rPr lang="en-US" sz="1400" dirty="0">
                          <a:sym typeface="Arial"/>
                        </a:rPr>
                        <a:t>Average electricity price in 2023</a:t>
                      </a:r>
                    </a:p>
                  </a:txBody>
                  <a:tcPr marL="67644" marR="67644" marT="0" marB="0" anchor="ctr"/>
                </a:tc>
                <a:tc>
                  <a:txBody>
                    <a:bodyPr/>
                    <a:lstStyle/>
                    <a:p>
                      <a:pPr algn="ctr"/>
                      <a:r>
                        <a:rPr lang="en-GB" sz="1400"/>
                        <a:t>VNĐ/kWh</a:t>
                      </a:r>
                      <a:endParaRPr lang="en-US" sz="1400"/>
                    </a:p>
                  </a:txBody>
                  <a:tcPr marL="67644" marR="67644" marT="0" marB="0" anchor="b"/>
                </a:tc>
                <a:tc>
                  <a:txBody>
                    <a:bodyPr/>
                    <a:lstStyle/>
                    <a:p>
                      <a:pPr algn="r"/>
                      <a:r>
                        <a:rPr lang="en-US" sz="1400" dirty="0"/>
                        <a:t>1.721</a:t>
                      </a:r>
                    </a:p>
                  </a:txBody>
                  <a:tcPr marL="67644" marR="67644" marT="0" marB="0" anchor="ctr"/>
                </a:tc>
                <a:extLst>
                  <a:ext uri="{0D108BD9-81ED-4DB2-BD59-A6C34878D82A}">
                    <a16:rowId xmlns:a16="http://schemas.microsoft.com/office/drawing/2014/main" val="1949548010"/>
                  </a:ext>
                </a:extLst>
              </a:tr>
              <a:tr h="209821">
                <a:tc>
                  <a:txBody>
                    <a:bodyPr/>
                    <a:lstStyle/>
                    <a:p>
                      <a:pPr algn="ctr"/>
                      <a:r>
                        <a:rPr lang="en-GB" sz="1400"/>
                        <a:t> </a:t>
                      </a:r>
                      <a:endParaRPr lang="en-US" sz="1400"/>
                    </a:p>
                  </a:txBody>
                  <a:tcPr marL="67644" marR="67644" marT="0" marB="0" anchor="ctr"/>
                </a:tc>
                <a:tc>
                  <a:txBody>
                    <a:bodyPr/>
                    <a:lstStyle/>
                    <a:p>
                      <a:r>
                        <a:rPr lang="en-US" sz="1400" dirty="0">
                          <a:sym typeface="Arial"/>
                        </a:rPr>
                        <a:t>Operational information</a:t>
                      </a:r>
                    </a:p>
                  </a:txBody>
                  <a:tcPr marL="67644" marR="67644" marT="0" marB="0" anchor="b"/>
                </a:tc>
                <a:tc>
                  <a:txBody>
                    <a:bodyPr/>
                    <a:lstStyle/>
                    <a:p>
                      <a:pPr algn="ctr"/>
                      <a:r>
                        <a:rPr lang="en-GB" sz="1400"/>
                        <a:t> </a:t>
                      </a:r>
                      <a:endParaRPr lang="en-US" sz="1400"/>
                    </a:p>
                  </a:txBody>
                  <a:tcPr marL="67644" marR="67644" marT="0" marB="0" anchor="ctr"/>
                </a:tc>
                <a:tc>
                  <a:txBody>
                    <a:bodyPr/>
                    <a:lstStyle/>
                    <a:p>
                      <a:pPr algn="r"/>
                      <a:r>
                        <a:rPr lang="en-GB" sz="1400"/>
                        <a:t> </a:t>
                      </a:r>
                      <a:endParaRPr lang="en-US" sz="1400"/>
                    </a:p>
                  </a:txBody>
                  <a:tcPr marL="67644" marR="67644" marT="0" marB="0" anchor="ctr"/>
                </a:tc>
                <a:extLst>
                  <a:ext uri="{0D108BD9-81ED-4DB2-BD59-A6C34878D82A}">
                    <a16:rowId xmlns:a16="http://schemas.microsoft.com/office/drawing/2014/main" val="2071351640"/>
                  </a:ext>
                </a:extLst>
              </a:tr>
              <a:tr h="206690">
                <a:tc>
                  <a:txBody>
                    <a:bodyPr/>
                    <a:lstStyle/>
                    <a:p>
                      <a:pPr algn="ctr"/>
                      <a:r>
                        <a:rPr lang="en-GB" sz="1400"/>
                        <a:t>2</a:t>
                      </a:r>
                      <a:endParaRPr lang="en-US" sz="1400"/>
                    </a:p>
                  </a:txBody>
                  <a:tcPr marL="67644" marR="67644" marT="0" marB="0" anchor="ctr"/>
                </a:tc>
                <a:tc>
                  <a:txBody>
                    <a:bodyPr/>
                    <a:lstStyle/>
                    <a:p>
                      <a:r>
                        <a:rPr lang="en-US" sz="1400" dirty="0">
                          <a:sym typeface="Arial"/>
                        </a:rPr>
                        <a:t>Average number of operating hours in a year</a:t>
                      </a:r>
                    </a:p>
                  </a:txBody>
                  <a:tcPr marL="67644" marR="67644" marT="0" marB="0" anchor="b"/>
                </a:tc>
                <a:tc>
                  <a:txBody>
                    <a:bodyPr/>
                    <a:lstStyle/>
                    <a:p>
                      <a:pPr algn="ctr"/>
                      <a:r>
                        <a:rPr lang="en-GB" sz="1400" dirty="0"/>
                        <a:t>h/year</a:t>
                      </a:r>
                      <a:endParaRPr lang="en-US" sz="1400" dirty="0"/>
                    </a:p>
                  </a:txBody>
                  <a:tcPr marL="67644" marR="67644" marT="0" marB="0" anchor="b"/>
                </a:tc>
                <a:tc>
                  <a:txBody>
                    <a:bodyPr/>
                    <a:lstStyle/>
                    <a:p>
                      <a:pPr algn="r"/>
                      <a:r>
                        <a:rPr lang="en-GB" sz="1400" dirty="0"/>
                        <a:t>8400</a:t>
                      </a:r>
                      <a:endParaRPr lang="en-US" sz="1400" dirty="0"/>
                    </a:p>
                  </a:txBody>
                  <a:tcPr marL="67644" marR="67644" marT="0" marB="0" anchor="ctr"/>
                </a:tc>
                <a:extLst>
                  <a:ext uri="{0D108BD9-81ED-4DB2-BD59-A6C34878D82A}">
                    <a16:rowId xmlns:a16="http://schemas.microsoft.com/office/drawing/2014/main" val="2152555458"/>
                  </a:ext>
                </a:extLst>
              </a:tr>
              <a:tr h="209821">
                <a:tc>
                  <a:txBody>
                    <a:bodyPr/>
                    <a:lstStyle/>
                    <a:p>
                      <a:pPr algn="ctr"/>
                      <a:r>
                        <a:rPr lang="en-GB" sz="1400"/>
                        <a:t> </a:t>
                      </a:r>
                      <a:endParaRPr lang="en-US" sz="1400"/>
                    </a:p>
                  </a:txBody>
                  <a:tcPr marL="67644" marR="67644" marT="0" marB="0" anchor="ctr"/>
                </a:tc>
                <a:tc>
                  <a:txBody>
                    <a:bodyPr/>
                    <a:lstStyle/>
                    <a:p>
                      <a:r>
                        <a:rPr lang="en-US" sz="1400" dirty="0">
                          <a:sym typeface="Arial"/>
                        </a:rPr>
                        <a:t>Current equipment information</a:t>
                      </a:r>
                    </a:p>
                  </a:txBody>
                  <a:tcPr marL="67644" marR="67644" marT="0" marB="0" anchor="b"/>
                </a:tc>
                <a:tc>
                  <a:txBody>
                    <a:bodyPr/>
                    <a:lstStyle/>
                    <a:p>
                      <a:pPr algn="ctr"/>
                      <a:r>
                        <a:rPr lang="en-GB" sz="1400"/>
                        <a:t> </a:t>
                      </a:r>
                      <a:endParaRPr lang="en-US" sz="1400"/>
                    </a:p>
                  </a:txBody>
                  <a:tcPr marL="67644" marR="67644" marT="0" marB="0" anchor="ctr"/>
                </a:tc>
                <a:tc>
                  <a:txBody>
                    <a:bodyPr/>
                    <a:lstStyle/>
                    <a:p>
                      <a:pPr algn="r"/>
                      <a:r>
                        <a:rPr lang="en-GB" sz="1400"/>
                        <a:t> </a:t>
                      </a:r>
                      <a:endParaRPr lang="en-US" sz="1400"/>
                    </a:p>
                  </a:txBody>
                  <a:tcPr marL="67644" marR="67644" marT="0" marB="0" anchor="ctr"/>
                </a:tc>
                <a:extLst>
                  <a:ext uri="{0D108BD9-81ED-4DB2-BD59-A6C34878D82A}">
                    <a16:rowId xmlns:a16="http://schemas.microsoft.com/office/drawing/2014/main" val="3083375319"/>
                  </a:ext>
                </a:extLst>
              </a:tr>
              <a:tr h="390831">
                <a:tc>
                  <a:txBody>
                    <a:bodyPr/>
                    <a:lstStyle/>
                    <a:p>
                      <a:pPr algn="ctr"/>
                      <a:r>
                        <a:rPr lang="en-GB" sz="1400"/>
                        <a:t>3</a:t>
                      </a:r>
                      <a:endParaRPr lang="en-US" sz="1400"/>
                    </a:p>
                  </a:txBody>
                  <a:tcPr marL="67644" marR="67644" marT="0" marB="0" anchor="ctr"/>
                </a:tc>
                <a:tc>
                  <a:txBody>
                    <a:bodyPr/>
                    <a:lstStyle/>
                    <a:p>
                      <a:r>
                        <a:rPr lang="en-US" sz="1400" dirty="0">
                          <a:sym typeface="Arial"/>
                        </a:rPr>
                        <a:t>Total actual operating capacity of the compressed air system</a:t>
                      </a:r>
                    </a:p>
                  </a:txBody>
                  <a:tcPr marL="67644" marR="67644" marT="0" marB="0" anchor="ctr"/>
                </a:tc>
                <a:tc>
                  <a:txBody>
                    <a:bodyPr/>
                    <a:lstStyle/>
                    <a:p>
                      <a:pPr algn="ctr"/>
                      <a:r>
                        <a:rPr lang="en-GB" sz="1400"/>
                        <a:t>kW</a:t>
                      </a:r>
                      <a:endParaRPr lang="en-US" sz="1400"/>
                    </a:p>
                  </a:txBody>
                  <a:tcPr marL="67644" marR="67644" marT="0" marB="0" anchor="ctr"/>
                </a:tc>
                <a:tc>
                  <a:txBody>
                    <a:bodyPr/>
                    <a:lstStyle/>
                    <a:p>
                      <a:pPr algn="r"/>
                      <a:r>
                        <a:rPr lang="en-GB" sz="1400" dirty="0"/>
                        <a:t>250</a:t>
                      </a:r>
                      <a:endParaRPr lang="en-US" sz="1400" dirty="0"/>
                    </a:p>
                  </a:txBody>
                  <a:tcPr marL="67644" marR="67644" marT="0" marB="0" anchor="ctr"/>
                </a:tc>
                <a:extLst>
                  <a:ext uri="{0D108BD9-81ED-4DB2-BD59-A6C34878D82A}">
                    <a16:rowId xmlns:a16="http://schemas.microsoft.com/office/drawing/2014/main" val="2398900052"/>
                  </a:ext>
                </a:extLst>
              </a:tr>
              <a:tr h="413379">
                <a:tc>
                  <a:txBody>
                    <a:bodyPr/>
                    <a:lstStyle/>
                    <a:p>
                      <a:pPr algn="ctr"/>
                      <a:r>
                        <a:rPr lang="en-GB" sz="1400"/>
                        <a:t>4</a:t>
                      </a:r>
                      <a:endParaRPr lang="en-US" sz="1400"/>
                    </a:p>
                  </a:txBody>
                  <a:tcPr marL="67644" marR="67644" marT="0" marB="0" anchor="ctr"/>
                </a:tc>
                <a:tc>
                  <a:txBody>
                    <a:bodyPr/>
                    <a:lstStyle/>
                    <a:p>
                      <a:r>
                        <a:rPr lang="en-US" sz="1400" dirty="0">
                          <a:sym typeface="Arial"/>
                        </a:rPr>
                        <a:t>Electricity consumption of the equipment before implementing the measure</a:t>
                      </a:r>
                    </a:p>
                  </a:txBody>
                  <a:tcPr marL="67644" marR="67644" marT="0" marB="0" anchor="ctr"/>
                </a:tc>
                <a:tc>
                  <a:txBody>
                    <a:bodyPr/>
                    <a:lstStyle/>
                    <a:p>
                      <a:pPr algn="ctr"/>
                      <a:r>
                        <a:rPr lang="en-GB" sz="1400" dirty="0"/>
                        <a:t>kWh/year</a:t>
                      </a:r>
                      <a:endParaRPr lang="en-US" sz="1400" dirty="0"/>
                    </a:p>
                  </a:txBody>
                  <a:tcPr marL="67644" marR="67644" marT="0" marB="0" anchor="ctr"/>
                </a:tc>
                <a:tc>
                  <a:txBody>
                    <a:bodyPr/>
                    <a:lstStyle/>
                    <a:p>
                      <a:pPr algn="r"/>
                      <a:r>
                        <a:rPr lang="en-US" sz="1400" dirty="0"/>
                        <a:t>2.116.800</a:t>
                      </a:r>
                    </a:p>
                  </a:txBody>
                  <a:tcPr marL="67644" marR="67644" marT="0" marB="0" anchor="ctr"/>
                </a:tc>
                <a:extLst>
                  <a:ext uri="{0D108BD9-81ED-4DB2-BD59-A6C34878D82A}">
                    <a16:rowId xmlns:a16="http://schemas.microsoft.com/office/drawing/2014/main" val="416997524"/>
                  </a:ext>
                </a:extLst>
              </a:tr>
              <a:tr h="233622">
                <a:tc>
                  <a:txBody>
                    <a:bodyPr/>
                    <a:lstStyle/>
                    <a:p>
                      <a:pPr algn="ctr"/>
                      <a:r>
                        <a:rPr lang="en-GB" sz="1400"/>
                        <a:t>5</a:t>
                      </a:r>
                      <a:endParaRPr lang="en-US" sz="1400"/>
                    </a:p>
                  </a:txBody>
                  <a:tcPr marL="67644" marR="67644" marT="0" marB="0" anchor="ctr"/>
                </a:tc>
                <a:tc>
                  <a:txBody>
                    <a:bodyPr/>
                    <a:lstStyle/>
                    <a:p>
                      <a:r>
                        <a:rPr lang="en-US" sz="1400" dirty="0">
                          <a:sym typeface="Arial"/>
                        </a:rPr>
                        <a:t>Total investment cost for implementing the solution</a:t>
                      </a:r>
                    </a:p>
                  </a:txBody>
                  <a:tcPr marL="67644" marR="67644" marT="0" marB="0" anchor="b"/>
                </a:tc>
                <a:tc>
                  <a:txBody>
                    <a:bodyPr/>
                    <a:lstStyle/>
                    <a:p>
                      <a:pPr algn="ctr"/>
                      <a:r>
                        <a:rPr lang="en-GB" sz="1400" dirty="0"/>
                        <a:t>Million VNĐ</a:t>
                      </a:r>
                      <a:endParaRPr lang="en-US" sz="1400" dirty="0"/>
                    </a:p>
                  </a:txBody>
                  <a:tcPr marL="67644" marR="67644" marT="0" marB="0" anchor="ctr"/>
                </a:tc>
                <a:tc>
                  <a:txBody>
                    <a:bodyPr/>
                    <a:lstStyle/>
                    <a:p>
                      <a:pPr algn="r"/>
                      <a:r>
                        <a:rPr lang="en-US" sz="1400" dirty="0"/>
                        <a:t>865</a:t>
                      </a:r>
                    </a:p>
                  </a:txBody>
                  <a:tcPr marL="67644" marR="67644" marT="0" marB="0" anchor="ctr"/>
                </a:tc>
                <a:extLst>
                  <a:ext uri="{0D108BD9-81ED-4DB2-BD59-A6C34878D82A}">
                    <a16:rowId xmlns:a16="http://schemas.microsoft.com/office/drawing/2014/main" val="3704224969"/>
                  </a:ext>
                </a:extLst>
              </a:tr>
              <a:tr h="206690">
                <a:tc>
                  <a:txBody>
                    <a:bodyPr/>
                    <a:lstStyle/>
                    <a:p>
                      <a:pPr algn="ctr"/>
                      <a:r>
                        <a:rPr lang="en-GB" sz="1400"/>
                        <a:t> </a:t>
                      </a:r>
                      <a:endParaRPr lang="en-US" sz="1400"/>
                    </a:p>
                  </a:txBody>
                  <a:tcPr marL="67644" marR="67644" marT="0" marB="0" anchor="ctr"/>
                </a:tc>
                <a:tc>
                  <a:txBody>
                    <a:bodyPr/>
                    <a:lstStyle/>
                    <a:p>
                      <a:r>
                        <a:rPr lang="en-GB" sz="1400" dirty="0"/>
                        <a:t>EE calculation</a:t>
                      </a:r>
                      <a:endParaRPr lang="en-US" sz="1400" dirty="0"/>
                    </a:p>
                  </a:txBody>
                  <a:tcPr marL="67644" marR="67644" marT="0" marB="0" anchor="b"/>
                </a:tc>
                <a:tc>
                  <a:txBody>
                    <a:bodyPr/>
                    <a:lstStyle/>
                    <a:p>
                      <a:pPr algn="ctr"/>
                      <a:r>
                        <a:rPr lang="en-GB" sz="1400"/>
                        <a:t> </a:t>
                      </a:r>
                      <a:endParaRPr lang="en-US" sz="1400"/>
                    </a:p>
                  </a:txBody>
                  <a:tcPr marL="67644" marR="67644" marT="0" marB="0" anchor="ctr"/>
                </a:tc>
                <a:tc>
                  <a:txBody>
                    <a:bodyPr/>
                    <a:lstStyle/>
                    <a:p>
                      <a:pPr algn="r"/>
                      <a:r>
                        <a:rPr lang="en-GB" sz="1400"/>
                        <a:t> </a:t>
                      </a:r>
                      <a:endParaRPr lang="en-US" sz="1400"/>
                    </a:p>
                  </a:txBody>
                  <a:tcPr marL="67644" marR="67644" marT="0" marB="0" anchor="ctr"/>
                </a:tc>
                <a:extLst>
                  <a:ext uri="{0D108BD9-81ED-4DB2-BD59-A6C34878D82A}">
                    <a16:rowId xmlns:a16="http://schemas.microsoft.com/office/drawing/2014/main" val="1975339540"/>
                  </a:ext>
                </a:extLst>
              </a:tr>
              <a:tr h="413379">
                <a:tc>
                  <a:txBody>
                    <a:bodyPr/>
                    <a:lstStyle/>
                    <a:p>
                      <a:pPr algn="ctr"/>
                      <a:r>
                        <a:rPr lang="en-GB" sz="1400" dirty="0"/>
                        <a:t>6</a:t>
                      </a:r>
                      <a:endParaRPr lang="en-US" sz="1400" dirty="0"/>
                    </a:p>
                  </a:txBody>
                  <a:tcPr marL="67644" marR="67644" marT="0" marB="0" anchor="ctr"/>
                </a:tc>
                <a:tc>
                  <a:txBody>
                    <a:bodyPr/>
                    <a:lstStyle/>
                    <a:p>
                      <a:pPr marR="0" algn="l" rtl="0">
                        <a:lnSpc>
                          <a:spcPct val="100000"/>
                        </a:lnSpc>
                        <a:spcBef>
                          <a:spcPts val="0"/>
                        </a:spcBef>
                        <a:spcAft>
                          <a:spcPts val="0"/>
                        </a:spcAft>
                        <a:buClr>
                          <a:srgbClr val="000000"/>
                        </a:buClr>
                        <a:buFont typeface="Arial"/>
                      </a:pPr>
                      <a:r>
                        <a:rPr lang="en-US" sz="1400" dirty="0">
                          <a:sym typeface="Arial"/>
                        </a:rPr>
                        <a:t>Percentage of savings achieved after implementing the measure</a:t>
                      </a:r>
                    </a:p>
                  </a:txBody>
                  <a:tcPr marL="67644" marR="67644" marT="0" marB="0" anchor="ctr"/>
                </a:tc>
                <a:tc>
                  <a:txBody>
                    <a:bodyPr/>
                    <a:lstStyle/>
                    <a:p>
                      <a:pPr algn="ctr"/>
                      <a:r>
                        <a:rPr lang="en-GB" sz="1400"/>
                        <a:t>%</a:t>
                      </a:r>
                      <a:endParaRPr lang="en-US" sz="1400"/>
                    </a:p>
                  </a:txBody>
                  <a:tcPr marL="67644" marR="67644" marT="0" marB="0" anchor="ctr"/>
                </a:tc>
                <a:tc>
                  <a:txBody>
                    <a:bodyPr/>
                    <a:lstStyle/>
                    <a:p>
                      <a:pPr algn="r"/>
                      <a:r>
                        <a:rPr lang="en-US" sz="1400" dirty="0"/>
                        <a:t>7</a:t>
                      </a:r>
                    </a:p>
                  </a:txBody>
                  <a:tcPr marL="67644" marR="67644" marT="0" marB="0" anchor="ctr"/>
                </a:tc>
                <a:extLst>
                  <a:ext uri="{0D108BD9-81ED-4DB2-BD59-A6C34878D82A}">
                    <a16:rowId xmlns:a16="http://schemas.microsoft.com/office/drawing/2014/main" val="1301728944"/>
                  </a:ext>
                </a:extLst>
              </a:tr>
              <a:tr h="390831">
                <a:tc>
                  <a:txBody>
                    <a:bodyPr/>
                    <a:lstStyle/>
                    <a:p>
                      <a:pPr algn="ctr"/>
                      <a:r>
                        <a:rPr lang="en-GB" sz="1400"/>
                        <a:t>7</a:t>
                      </a:r>
                      <a:endParaRPr lang="en-US" sz="1400"/>
                    </a:p>
                  </a:txBody>
                  <a:tcPr marL="67644" marR="67644" marT="0" marB="0" anchor="ct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dirty="0">
                          <a:sym typeface="Arial"/>
                        </a:rPr>
                        <a:t>Electricity consumption after implementing the measure</a:t>
                      </a:r>
                    </a:p>
                  </a:txBody>
                  <a:tcPr marL="67644" marR="67644" marT="0" marB="0" anchor="ctr"/>
                </a:tc>
                <a:tc>
                  <a:txBody>
                    <a:bodyPr/>
                    <a:lstStyle/>
                    <a:p>
                      <a:pPr algn="ctr"/>
                      <a:r>
                        <a:rPr lang="en-GB" sz="1400" dirty="0"/>
                        <a:t>kWh/year</a:t>
                      </a:r>
                      <a:endParaRPr lang="en-US" sz="1400" dirty="0"/>
                    </a:p>
                  </a:txBody>
                  <a:tcPr marL="67644" marR="67644" marT="0" marB="0" anchor="ctr"/>
                </a:tc>
                <a:tc>
                  <a:txBody>
                    <a:bodyPr/>
                    <a:lstStyle/>
                    <a:p>
                      <a:pPr algn="r"/>
                      <a:r>
                        <a:rPr lang="en-US" sz="1400" dirty="0"/>
                        <a:t>1.968.624</a:t>
                      </a:r>
                    </a:p>
                  </a:txBody>
                  <a:tcPr marL="67644" marR="67644" marT="0" marB="0" anchor="ctr"/>
                </a:tc>
                <a:extLst>
                  <a:ext uri="{0D108BD9-81ED-4DB2-BD59-A6C34878D82A}">
                    <a16:rowId xmlns:a16="http://schemas.microsoft.com/office/drawing/2014/main" val="3828443984"/>
                  </a:ext>
                </a:extLst>
              </a:tr>
              <a:tr h="390831">
                <a:tc>
                  <a:txBody>
                    <a:bodyPr/>
                    <a:lstStyle/>
                    <a:p>
                      <a:pPr algn="ctr"/>
                      <a:r>
                        <a:rPr lang="en-GB" sz="1400"/>
                        <a:t>8</a:t>
                      </a:r>
                      <a:endParaRPr lang="en-US" sz="1400"/>
                    </a:p>
                  </a:txBody>
                  <a:tcPr marL="67644" marR="67644" marT="0" marB="0" anchor="ctr"/>
                </a:tc>
                <a:tc>
                  <a:txBody>
                    <a:bodyPr/>
                    <a:lstStyle/>
                    <a:p>
                      <a:pPr marR="0" algn="l" rtl="0">
                        <a:lnSpc>
                          <a:spcPct val="100000"/>
                        </a:lnSpc>
                        <a:spcBef>
                          <a:spcPts val="0"/>
                        </a:spcBef>
                        <a:spcAft>
                          <a:spcPts val="0"/>
                        </a:spcAft>
                        <a:buClr>
                          <a:srgbClr val="000000"/>
                        </a:buClr>
                        <a:buFont typeface="Arial"/>
                      </a:pPr>
                      <a:r>
                        <a:rPr lang="en-US" sz="1400" dirty="0">
                          <a:sym typeface="Arial"/>
                        </a:rPr>
                        <a:t>Electricity saved after implementing the measure</a:t>
                      </a:r>
                    </a:p>
                  </a:txBody>
                  <a:tcPr marL="67644" marR="67644" marT="0" marB="0" anchor="ctr"/>
                </a:tc>
                <a:tc>
                  <a:txBody>
                    <a:bodyPr/>
                    <a:lstStyle/>
                    <a:p>
                      <a:pPr algn="ctr"/>
                      <a:r>
                        <a:rPr lang="en-GB" sz="1400" dirty="0"/>
                        <a:t>kWh/year</a:t>
                      </a:r>
                      <a:endParaRPr lang="en-US" sz="1400" dirty="0"/>
                    </a:p>
                  </a:txBody>
                  <a:tcPr marL="67644" marR="67644" marT="0" marB="0" anchor="ctr"/>
                </a:tc>
                <a:tc>
                  <a:txBody>
                    <a:bodyPr/>
                    <a:lstStyle/>
                    <a:p>
                      <a:pPr algn="r"/>
                      <a:r>
                        <a:rPr lang="en-US" sz="1400" dirty="0"/>
                        <a:t>148.176</a:t>
                      </a:r>
                    </a:p>
                  </a:txBody>
                  <a:tcPr marL="67644" marR="67644" marT="0" marB="0" anchor="ctr"/>
                </a:tc>
                <a:extLst>
                  <a:ext uri="{0D108BD9-81ED-4DB2-BD59-A6C34878D82A}">
                    <a16:rowId xmlns:a16="http://schemas.microsoft.com/office/drawing/2014/main" val="1623461321"/>
                  </a:ext>
                </a:extLst>
              </a:tr>
              <a:tr h="390831">
                <a:tc>
                  <a:txBody>
                    <a:bodyPr/>
                    <a:lstStyle/>
                    <a:p>
                      <a:pPr algn="ctr"/>
                      <a:r>
                        <a:rPr lang="en-GB" sz="1400"/>
                        <a:t>9</a:t>
                      </a:r>
                      <a:endParaRPr lang="en-US" sz="1400"/>
                    </a:p>
                  </a:txBody>
                  <a:tcPr marL="67644" marR="67644" marT="0" marB="0" anchor="ctr"/>
                </a:tc>
                <a:tc>
                  <a:txBody>
                    <a:bodyPr/>
                    <a:lstStyle/>
                    <a:p>
                      <a:pPr marR="0" algn="l" rtl="0">
                        <a:lnSpc>
                          <a:spcPct val="100000"/>
                        </a:lnSpc>
                        <a:spcBef>
                          <a:spcPts val="0"/>
                        </a:spcBef>
                        <a:spcAft>
                          <a:spcPts val="0"/>
                        </a:spcAft>
                        <a:buClr>
                          <a:srgbClr val="000000"/>
                        </a:buClr>
                        <a:buFont typeface="Arial"/>
                      </a:pPr>
                      <a:r>
                        <a:rPr lang="en-US" sz="1400" dirty="0">
                          <a:sym typeface="Arial"/>
                        </a:rPr>
                        <a:t>Income generated from EE in one year</a:t>
                      </a:r>
                    </a:p>
                  </a:txBody>
                  <a:tcPr marL="67644" marR="67644" marT="0" marB="0" anchor="ctr"/>
                </a:tc>
                <a:tc>
                  <a:txBody>
                    <a:bodyPr/>
                    <a:lstStyle/>
                    <a:p>
                      <a:pPr algn="ctr"/>
                      <a:r>
                        <a:rPr lang="en-GB" sz="1400"/>
                        <a:t>Triệu VNĐ/năm</a:t>
                      </a:r>
                      <a:endParaRPr lang="en-US" sz="1400"/>
                    </a:p>
                  </a:txBody>
                  <a:tcPr marL="67644" marR="67644" marT="0" marB="0" anchor="ctr"/>
                </a:tc>
                <a:tc>
                  <a:txBody>
                    <a:bodyPr/>
                    <a:lstStyle/>
                    <a:p>
                      <a:pPr algn="r"/>
                      <a:r>
                        <a:rPr lang="en-GB" sz="1400" dirty="0"/>
                        <a:t>255</a:t>
                      </a:r>
                      <a:endParaRPr lang="en-US" sz="1400" dirty="0"/>
                    </a:p>
                  </a:txBody>
                  <a:tcPr marL="67644" marR="67644" marT="0" marB="0" anchor="ctr"/>
                </a:tc>
                <a:extLst>
                  <a:ext uri="{0D108BD9-81ED-4DB2-BD59-A6C34878D82A}">
                    <a16:rowId xmlns:a16="http://schemas.microsoft.com/office/drawing/2014/main" val="1923558553"/>
                  </a:ext>
                </a:extLst>
              </a:tr>
              <a:tr h="206690">
                <a:tc>
                  <a:txBody>
                    <a:bodyPr/>
                    <a:lstStyle/>
                    <a:p>
                      <a:pPr algn="ctr"/>
                      <a:r>
                        <a:rPr lang="en-GB" sz="1400"/>
                        <a:t>10</a:t>
                      </a:r>
                      <a:endParaRPr lang="en-US" sz="1400"/>
                    </a:p>
                  </a:txBody>
                  <a:tcPr marL="67644" marR="67644" marT="0" marB="0" anchor="ctr"/>
                </a:tc>
                <a:tc>
                  <a:txBody>
                    <a:bodyPr/>
                    <a:lstStyle/>
                    <a:p>
                      <a:pPr marR="0" algn="l" rtl="0">
                        <a:lnSpc>
                          <a:spcPct val="100000"/>
                        </a:lnSpc>
                        <a:spcBef>
                          <a:spcPts val="0"/>
                        </a:spcBef>
                        <a:spcAft>
                          <a:spcPts val="0"/>
                        </a:spcAft>
                        <a:buClr>
                          <a:srgbClr val="000000"/>
                        </a:buClr>
                        <a:buFont typeface="Arial"/>
                      </a:pPr>
                      <a:r>
                        <a:rPr lang="en-US" sz="1400" dirty="0">
                          <a:sym typeface="Arial"/>
                        </a:rPr>
                        <a:t>Simple payback period </a:t>
                      </a:r>
                    </a:p>
                  </a:txBody>
                  <a:tcPr marL="67644" marR="67644" marT="0" marB="0" anchor="ctr"/>
                </a:tc>
                <a:tc>
                  <a:txBody>
                    <a:bodyPr/>
                    <a:lstStyle/>
                    <a:p>
                      <a:pPr algn="ctr"/>
                      <a:r>
                        <a:rPr lang="en-GB" sz="1400" dirty="0" err="1"/>
                        <a:t>năm</a:t>
                      </a:r>
                      <a:endParaRPr lang="en-US" sz="1400" dirty="0"/>
                    </a:p>
                  </a:txBody>
                  <a:tcPr marL="67644" marR="67644" marT="0" marB="0" anchor="ctr"/>
                </a:tc>
                <a:tc>
                  <a:txBody>
                    <a:bodyPr/>
                    <a:lstStyle/>
                    <a:p>
                      <a:pPr algn="r"/>
                      <a:r>
                        <a:rPr lang="en-GB" sz="1400" dirty="0"/>
                        <a:t>2,8</a:t>
                      </a:r>
                      <a:endParaRPr lang="en-US" sz="1400" dirty="0"/>
                    </a:p>
                  </a:txBody>
                  <a:tcPr marL="67644" marR="67644" marT="0" marB="0" anchor="ctr"/>
                </a:tc>
                <a:extLst>
                  <a:ext uri="{0D108BD9-81ED-4DB2-BD59-A6C34878D82A}">
                    <a16:rowId xmlns:a16="http://schemas.microsoft.com/office/drawing/2014/main" val="3071662623"/>
                  </a:ext>
                </a:extLst>
              </a:tr>
              <a:tr h="206690">
                <a:tc>
                  <a:txBody>
                    <a:bodyPr/>
                    <a:lstStyle/>
                    <a:p>
                      <a:pPr algn="ctr"/>
                      <a:r>
                        <a:rPr lang="en-GB" sz="1400"/>
                        <a:t>11</a:t>
                      </a:r>
                      <a:endParaRPr lang="en-US" sz="1400"/>
                    </a:p>
                  </a:txBody>
                  <a:tcPr marL="67644" marR="67644" marT="0" marB="0" anchor="ctr"/>
                </a:tc>
                <a:tc>
                  <a:txBody>
                    <a:bodyPr/>
                    <a:lstStyle/>
                    <a:p>
                      <a:pPr marR="0" algn="l" rtl="0">
                        <a:lnSpc>
                          <a:spcPct val="100000"/>
                        </a:lnSpc>
                        <a:spcBef>
                          <a:spcPts val="0"/>
                        </a:spcBef>
                        <a:spcAft>
                          <a:spcPts val="0"/>
                        </a:spcAft>
                        <a:buClr>
                          <a:srgbClr val="000000"/>
                        </a:buClr>
                        <a:buFont typeface="Arial"/>
                      </a:pPr>
                      <a:r>
                        <a:rPr lang="en-US" sz="1400" dirty="0">
                          <a:sym typeface="Arial"/>
                        </a:rPr>
                        <a:t>Project lifespan</a:t>
                      </a:r>
                    </a:p>
                  </a:txBody>
                  <a:tcPr marL="67644" marR="67644" marT="0" marB="0" anchor="ctr"/>
                </a:tc>
                <a:tc>
                  <a:txBody>
                    <a:bodyPr/>
                    <a:lstStyle/>
                    <a:p>
                      <a:pPr algn="ctr"/>
                      <a:r>
                        <a:rPr lang="en-GB" sz="1400"/>
                        <a:t>năm</a:t>
                      </a:r>
                      <a:endParaRPr lang="en-US" sz="1400"/>
                    </a:p>
                  </a:txBody>
                  <a:tcPr marL="67644" marR="67644" marT="0" marB="0" anchor="ctr"/>
                </a:tc>
                <a:tc>
                  <a:txBody>
                    <a:bodyPr/>
                    <a:lstStyle/>
                    <a:p>
                      <a:pPr algn="r"/>
                      <a:r>
                        <a:rPr lang="en-GB" sz="1400" dirty="0"/>
                        <a:t>10</a:t>
                      </a:r>
                      <a:endParaRPr lang="en-US" sz="1400" dirty="0"/>
                    </a:p>
                  </a:txBody>
                  <a:tcPr marL="67644" marR="67644" marT="0" marB="0" anchor="ctr"/>
                </a:tc>
                <a:extLst>
                  <a:ext uri="{0D108BD9-81ED-4DB2-BD59-A6C34878D82A}">
                    <a16:rowId xmlns:a16="http://schemas.microsoft.com/office/drawing/2014/main" val="2083510580"/>
                  </a:ext>
                </a:extLst>
              </a:tr>
            </a:tbl>
          </a:graphicData>
        </a:graphic>
      </p:graphicFrame>
      <p:sp>
        <p:nvSpPr>
          <p:cNvPr id="15" name="TextBox 14">
            <a:extLst>
              <a:ext uri="{FF2B5EF4-FFF2-40B4-BE49-F238E27FC236}">
                <a16:creationId xmlns:a16="http://schemas.microsoft.com/office/drawing/2014/main" id="{72B9ADFA-10A0-E296-391E-F25B49AE0393}"/>
              </a:ext>
            </a:extLst>
          </p:cNvPr>
          <p:cNvSpPr txBox="1"/>
          <p:nvPr/>
        </p:nvSpPr>
        <p:spPr>
          <a:xfrm>
            <a:off x="448183" y="1726136"/>
            <a:ext cx="5065112" cy="3693319"/>
          </a:xfrm>
          <a:prstGeom prst="rect">
            <a:avLst/>
          </a:prstGeom>
          <a:noFill/>
        </p:spPr>
        <p:txBody>
          <a:bodyPr wrap="square" rtlCol="0">
            <a:spAutoFit/>
          </a:bodyPr>
          <a:lstStyle/>
          <a:p>
            <a:pPr marL="342900" indent="-342900" algn="just">
              <a:buFont typeface="Wingdings" pitchFamily="2" charset="2"/>
              <a:buChar char="v"/>
            </a:pPr>
            <a:r>
              <a:rPr lang="en-US" sz="1800" dirty="0"/>
              <a:t>Benefits brought by the measures :</a:t>
            </a:r>
          </a:p>
          <a:p>
            <a:pPr marL="342900" indent="-342900" algn="just">
              <a:buFont typeface="Arial" panose="020B0604020202020204" pitchFamily="34" charset="0"/>
              <a:buChar char="•"/>
            </a:pPr>
            <a:r>
              <a:rPr lang="en-US" sz="1800" dirty="0"/>
              <a:t>Reduce leakage losses in the factory when peak pressure is low</a:t>
            </a:r>
          </a:p>
          <a:p>
            <a:pPr marL="342900" indent="-342900" algn="just">
              <a:buFont typeface="Arial" panose="020B0604020202020204" pitchFamily="34" charset="0"/>
              <a:buChar char="•"/>
            </a:pPr>
            <a:r>
              <a:rPr lang="en-US" sz="1800" dirty="0"/>
              <a:t>Easily establish the factory's optimal pressure</a:t>
            </a:r>
          </a:p>
          <a:p>
            <a:pPr marL="342900" indent="-342900" algn="just">
              <a:buFont typeface="Arial" panose="020B0604020202020204" pitchFamily="34" charset="0"/>
              <a:buChar char="•"/>
            </a:pPr>
            <a:r>
              <a:rPr lang="en-US" sz="1800" dirty="0"/>
              <a:t>Prevent voltage drop in the electrical system, reduce inrush current, and minimize mechanical shock to components, thereby extending the motor's lifespan.</a:t>
            </a:r>
          </a:p>
          <a:p>
            <a:pPr marL="342900" indent="-342900" algn="just">
              <a:buFont typeface="Wingdings" pitchFamily="2" charset="2"/>
              <a:buChar char="v"/>
            </a:pPr>
            <a:r>
              <a:rPr lang="en-US" sz="1800" dirty="0"/>
              <a:t>The calculation table for the solution 'Install a flow control system to save electricity for the compressed air system' is shown here:</a:t>
            </a:r>
          </a:p>
          <a:p>
            <a:pPr marL="342900" indent="-342900" algn="just">
              <a:buFont typeface="Arial" panose="020B0604020202020204" pitchFamily="34" charset="0"/>
              <a:buChar char="•"/>
            </a:pPr>
            <a:endParaRPr lang="en-US" sz="1800" dirty="0"/>
          </a:p>
        </p:txBody>
      </p:sp>
      <p:sp>
        <p:nvSpPr>
          <p:cNvPr id="3" name="TextBox 2">
            <a:extLst>
              <a:ext uri="{FF2B5EF4-FFF2-40B4-BE49-F238E27FC236}">
                <a16:creationId xmlns:a16="http://schemas.microsoft.com/office/drawing/2014/main" id="{C4084E35-8DE1-8C8D-A86D-281BC2F730DA}"/>
              </a:ext>
            </a:extLst>
          </p:cNvPr>
          <p:cNvSpPr txBox="1"/>
          <p:nvPr/>
        </p:nvSpPr>
        <p:spPr>
          <a:xfrm>
            <a:off x="653628" y="293246"/>
            <a:ext cx="8678631" cy="830997"/>
          </a:xfrm>
          <a:prstGeom prst="rect">
            <a:avLst/>
          </a:prstGeom>
          <a:noFill/>
        </p:spPr>
        <p:txBody>
          <a:bodyPr wrap="square" rtlCol="0">
            <a:spAutoFit/>
          </a:bodyPr>
          <a:lstStyle/>
          <a:p>
            <a:pPr>
              <a:defRPr/>
            </a:pPr>
            <a:r>
              <a:rPr lang="en-US" sz="2400" b="1" dirty="0">
                <a:solidFill>
                  <a:schemeClr val="accent1">
                    <a:lumMod val="50000"/>
                  </a:schemeClr>
                </a:solidFill>
              </a:rPr>
              <a:t>EEMs 4: Install a flow control system to save electricity for the low-pressure air compressor station </a:t>
            </a:r>
          </a:p>
        </p:txBody>
      </p:sp>
    </p:spTree>
    <p:extLst>
      <p:ext uri="{BB962C8B-B14F-4D97-AF65-F5344CB8AC3E}">
        <p14:creationId xmlns:p14="http://schemas.microsoft.com/office/powerpoint/2010/main" val="35652899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0E65628-A2BC-903F-523C-B0787F2BF3DF}"/>
              </a:ext>
            </a:extLst>
          </p:cNvPr>
          <p:cNvSpPr txBox="1"/>
          <p:nvPr/>
        </p:nvSpPr>
        <p:spPr>
          <a:xfrm>
            <a:off x="728157" y="285767"/>
            <a:ext cx="8563761" cy="830997"/>
          </a:xfrm>
          <a:prstGeom prst="rect">
            <a:avLst/>
          </a:prstGeom>
          <a:noFill/>
        </p:spPr>
        <p:txBody>
          <a:bodyPr wrap="square" rtlCol="0">
            <a:spAutoFit/>
          </a:bodyPr>
          <a:lstStyle/>
          <a:p>
            <a:pPr>
              <a:defRPr/>
            </a:pPr>
            <a:r>
              <a:rPr lang="en-US" sz="2400" b="1" dirty="0">
                <a:solidFill>
                  <a:schemeClr val="accent1">
                    <a:lumMod val="50000"/>
                  </a:schemeClr>
                </a:solidFill>
              </a:rPr>
              <a:t>EEMS 5: Install a CESS energy efficiency device for Transformer Station No. 5 – 1,000 kVA</a:t>
            </a:r>
          </a:p>
        </p:txBody>
      </p:sp>
      <p:sp>
        <p:nvSpPr>
          <p:cNvPr id="3" name="TextBox 2">
            <a:extLst>
              <a:ext uri="{FF2B5EF4-FFF2-40B4-BE49-F238E27FC236}">
                <a16:creationId xmlns:a16="http://schemas.microsoft.com/office/drawing/2014/main" id="{8B58EF06-946E-F640-5C7E-51B21782B985}"/>
              </a:ext>
            </a:extLst>
          </p:cNvPr>
          <p:cNvSpPr txBox="1"/>
          <p:nvPr/>
        </p:nvSpPr>
        <p:spPr>
          <a:xfrm>
            <a:off x="617342" y="1678521"/>
            <a:ext cx="10957316" cy="3056221"/>
          </a:xfrm>
          <a:prstGeom prst="rect">
            <a:avLst/>
          </a:prstGeom>
          <a:noFill/>
        </p:spPr>
        <p:txBody>
          <a:bodyPr wrap="square">
            <a:spAutoFit/>
          </a:bodyPr>
          <a:lstStyle/>
          <a:p>
            <a:pPr marL="342900" marR="0" lvl="0" indent="-342900" algn="just" defTabSz="914400" rtl="0" eaLnBrk="1" fontAlgn="auto" latinLnBrk="0" hangingPunct="1">
              <a:lnSpc>
                <a:spcPct val="150000"/>
              </a:lnSpc>
              <a:spcBef>
                <a:spcPts val="0"/>
              </a:spcBef>
              <a:spcAft>
                <a:spcPts val="0"/>
              </a:spcAft>
              <a:buClr>
                <a:srgbClr val="000000"/>
              </a:buClr>
              <a:buSzTx/>
              <a:buFont typeface="Wingdings" panose="05000000000000000000" pitchFamily="2" charset="2"/>
              <a:buChar char="v"/>
              <a:tabLst/>
              <a:defRPr/>
            </a:pPr>
            <a:r>
              <a:rPr lang="es-ES_tradnl" b="1" dirty="0"/>
              <a:t>Status </a:t>
            </a:r>
            <a:r>
              <a:rPr lang="es-ES_tradnl" b="1" dirty="0" err="1"/>
              <a:t>situation</a:t>
            </a:r>
            <a:endParaRPr lang="es-ES_tradnl" b="1" dirty="0"/>
          </a:p>
          <a:p>
            <a:pPr marL="342900" marR="0" lvl="0" indent="-342900" algn="just" defTabSz="914400" rtl="0" eaLnBrk="1" fontAlgn="auto" latinLnBrk="0" hangingPunct="1">
              <a:lnSpc>
                <a:spcPct val="150000"/>
              </a:lnSpc>
              <a:spcBef>
                <a:spcPts val="0"/>
              </a:spcBef>
              <a:spcAft>
                <a:spcPts val="0"/>
              </a:spcAft>
              <a:buClr>
                <a:srgbClr val="000000"/>
              </a:buClr>
              <a:buSzTx/>
              <a:buFont typeface="Wingdings" panose="05000000000000000000" pitchFamily="2" charset="2"/>
              <a:buChar char="ü"/>
              <a:tabLst/>
              <a:defRPr/>
            </a:pPr>
            <a:r>
              <a:rPr lang="en-US" dirty="0"/>
              <a:t>Transformer station No. 5 has a rated capacity of 1,000 kVA, with an average operating load of 595 kW (equivalent to 59.5% of the rated capacity). This is the transformer station with the highest and most stable capacity in the factory's system of 10 transformer stations</a:t>
            </a:r>
          </a:p>
          <a:p>
            <a:pPr marL="342900" marR="0" lvl="0" indent="-342900" algn="just" defTabSz="914400" rtl="0" eaLnBrk="1" fontAlgn="auto" latinLnBrk="0" hangingPunct="1">
              <a:lnSpc>
                <a:spcPct val="150000"/>
              </a:lnSpc>
              <a:spcBef>
                <a:spcPts val="0"/>
              </a:spcBef>
              <a:spcAft>
                <a:spcPts val="0"/>
              </a:spcAft>
              <a:buClr>
                <a:srgbClr val="000000"/>
              </a:buClr>
              <a:buSzTx/>
              <a:buFont typeface="Wingdings" panose="05000000000000000000" pitchFamily="2" charset="2"/>
              <a:buChar char="v"/>
              <a:tabLst/>
              <a:defRPr/>
            </a:pPr>
            <a:r>
              <a:rPr lang="en-US" b="1" dirty="0"/>
              <a:t>Proposed measure</a:t>
            </a:r>
          </a:p>
          <a:p>
            <a:pPr marL="342900" marR="0" lvl="0" indent="-342900" algn="just" defTabSz="914400" rtl="0" eaLnBrk="1" fontAlgn="auto" latinLnBrk="0" hangingPunct="1">
              <a:lnSpc>
                <a:spcPct val="150000"/>
              </a:lnSpc>
              <a:spcBef>
                <a:spcPts val="0"/>
              </a:spcBef>
              <a:spcAft>
                <a:spcPts val="0"/>
              </a:spcAft>
              <a:buClr>
                <a:srgbClr val="000000"/>
              </a:buClr>
              <a:buSzTx/>
              <a:buFont typeface="Wingdings" panose="05000000000000000000" pitchFamily="2" charset="2"/>
              <a:buChar char="ü"/>
              <a:tabLst/>
              <a:defRPr/>
            </a:pPr>
            <a:r>
              <a:rPr lang="en-US" dirty="0"/>
              <a:t>CESS device is an EE device from South Korea. This device improves the efficiency of electrical transmission from the power supply station to the equipment, enhances the power factor, and more.</a:t>
            </a:r>
            <a:endParaRPr lang="es-ES_tradnl" dirty="0"/>
          </a:p>
        </p:txBody>
      </p:sp>
    </p:spTree>
    <p:extLst>
      <p:ext uri="{BB962C8B-B14F-4D97-AF65-F5344CB8AC3E}">
        <p14:creationId xmlns:p14="http://schemas.microsoft.com/office/powerpoint/2010/main" val="2784953731"/>
      </p:ext>
    </p:extLst>
  </p:cSld>
  <p:clrMapOvr>
    <a:masterClrMapping/>
  </p:clrMapOvr>
</p:sld>
</file>

<file path=ppt/slides/slide2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descr="A white box with a label on it&#10;&#10;Description automatically generated" id="2" name="Picture 1">
            <a:extLst>
              <a:ext uri="{FF2B5EF4-FFF2-40B4-BE49-F238E27FC236}">
                <a16:creationId xmlns:a16="http://schemas.microsoft.com/office/drawing/2014/main" id="{7679007A-942E-92E3-89DB-DA749B8FCEA6}"/>
              </a:ext>
            </a:extLst>
          </p:cNvPr>
          <p:cNvPicPr>
            <a:picLocks noChangeAspect="1"/>
          </p:cNvPicPr>
          <p:nvPr/>
        </p:nvPicPr>
        <p:blipFill rotWithShape="1">
          <a:blip r:embed="rId2">
            <a:extLst>
              <a:ext uri="{28A0092B-C50C-407E-A947-70E740481C1C}">
                <a14:useLocalDpi xmlns:a14="http://schemas.microsoft.com/office/drawing/2010/main" val="0"/>
              </a:ext>
            </a:extLst>
          </a:blip>
          <a:srcRect b="256" t="200"/>
          <a:stretch/>
        </p:blipFill>
        <p:spPr bwMode="auto">
          <a:xfrm>
            <a:off x="728157" y="2203115"/>
            <a:ext cx="5140300" cy="1722250"/>
          </a:xfrm>
          <a:prstGeom prst="rect">
            <a:avLst/>
          </a:prstGeom>
          <a:noFill/>
          <a:ln>
            <a:noFill/>
          </a:ln>
          <a:extLst>
            <a:ext uri="{53640926-AAD7-44D8-BBD7-CCE9431645EC}">
              <a14:shadowObscured xmlns:a14="http://schemas.microsoft.com/office/drawing/2010/main"/>
            </a:ext>
          </a:extLst>
        </p:spPr>
      </p:pic>
      <p:sp>
        <p:nvSpPr>
          <p:cNvPr id="4" name="TextBox 3">
            <a:extLst>
              <a:ext uri="{FF2B5EF4-FFF2-40B4-BE49-F238E27FC236}">
                <a16:creationId xmlns:a16="http://schemas.microsoft.com/office/drawing/2014/main" id="{82971EA2-8E5B-A593-199D-09B39771CC44}"/>
              </a:ext>
            </a:extLst>
          </p:cNvPr>
          <p:cNvSpPr txBox="1"/>
          <p:nvPr/>
        </p:nvSpPr>
        <p:spPr>
          <a:xfrm>
            <a:off x="634490" y="4111606"/>
            <a:ext cx="5275788" cy="1528945"/>
          </a:xfrm>
          <a:prstGeom prst="rect">
            <a:avLst/>
          </a:prstGeom>
          <a:noFill/>
        </p:spPr>
        <p:txBody>
          <a:bodyPr rtlCol="0" wrap="square">
            <a:spAutoFit/>
          </a:bodyPr>
          <a:lstStyle/>
          <a:p>
            <a:pPr algn="just" indent="-342900" marL="342900">
              <a:buFont charset="2" panose="05000000000000000000" pitchFamily="2" typeface="Wingdings"/>
              <a:buChar char="v"/>
            </a:pPr>
            <a:r>
              <a:rPr dirty="0" lang="en-US"/>
              <a:t>Physical function for energy savings: activates the compensating wavelength to offset distorted waves, improving the waveform and adjusting the phase shift to enhance power efficiency</a:t>
            </a:r>
          </a:p>
        </p:txBody>
      </p:sp>
      <p:sp>
        <p:nvSpPr>
          <p:cNvPr id="6" name="TextBox 5">
            <a:extLst>
              <a:ext uri="{FF2B5EF4-FFF2-40B4-BE49-F238E27FC236}">
                <a16:creationId xmlns:a16="http://schemas.microsoft.com/office/drawing/2014/main" id="{6F971732-05DB-C96A-2F38-45F3410079BC}"/>
              </a:ext>
            </a:extLst>
          </p:cNvPr>
          <p:cNvSpPr txBox="1"/>
          <p:nvPr/>
        </p:nvSpPr>
        <p:spPr>
          <a:xfrm>
            <a:off x="634490" y="1637218"/>
            <a:ext cx="2554986" cy="379656"/>
          </a:xfrm>
          <a:prstGeom prst="rect">
            <a:avLst/>
          </a:prstGeom>
          <a:noFill/>
        </p:spPr>
        <p:txBody>
          <a:bodyPr rtlCol="0" wrap="square">
            <a:spAutoFit/>
          </a:bodyPr>
          <a:lstStyle/>
          <a:p>
            <a:pPr indent="-342900" marL="342900">
              <a:buFont charset="2" panose="05000000000000000000" pitchFamily="2" typeface="Wingdings"/>
              <a:buChar char="v"/>
            </a:pPr>
            <a:r>
              <a:rPr lang="en-US"/>
              <a:t>CESS divice</a:t>
            </a:r>
            <a:endParaRPr dirty="0" lang="en-US"/>
          </a:p>
        </p:txBody>
      </p:sp>
      <p:pic>
        <p:nvPicPr>
          <p:cNvPr descr="A graph with blue lines&#10;&#10;Description automatically generated" id="9" name="Picture 8">
            <a:extLst>
              <a:ext uri="{FF2B5EF4-FFF2-40B4-BE49-F238E27FC236}">
                <a16:creationId xmlns:a16="http://schemas.microsoft.com/office/drawing/2014/main" id="{672A7598-5324-842F-FE12-5E1B4345B39C}"/>
              </a:ext>
            </a:extLst>
          </p:cNvPr>
          <p:cNvPicPr>
            <a:picLocks noChangeAspect="1"/>
          </p:cNvPicPr>
          <p:nvPr/>
        </p:nvPicPr>
        <p:blipFill>
          <a:blip cstate="print" r:embed="rId3">
            <a:extLst>
              <a:ext uri="{28A0092B-C50C-407E-A947-70E740481C1C}">
                <a14:useLocalDpi xmlns:a14="http://schemas.microsoft.com/office/drawing/2010/main" val="0"/>
              </a:ext>
            </a:extLst>
          </a:blip>
          <a:srcRect/>
          <a:stretch>
            <a:fillRect/>
          </a:stretch>
        </p:blipFill>
        <p:spPr bwMode="auto">
          <a:xfrm>
            <a:off x="6049394" y="2016874"/>
            <a:ext cx="2953132" cy="1994458"/>
          </a:xfrm>
          <a:prstGeom prst="rect">
            <a:avLst/>
          </a:prstGeom>
          <a:noFill/>
        </p:spPr>
      </p:pic>
      <p:pic>
        <p:nvPicPr>
          <p:cNvPr descr="A graph with lines and curves&#10;&#10;Description automatically generated with medium confidence" id="10" name="Picture 9">
            <a:extLst>
              <a:ext uri="{FF2B5EF4-FFF2-40B4-BE49-F238E27FC236}">
                <a16:creationId xmlns:a16="http://schemas.microsoft.com/office/drawing/2014/main" id="{C74C1A0E-4DEA-CB5F-39F2-6B0ED66559D7}"/>
              </a:ext>
            </a:extLst>
          </p:cNvPr>
          <p:cNvPicPr>
            <a:picLocks noChangeAspect="1"/>
          </p:cNvPicPr>
          <p:nvPr/>
        </p:nvPicPr>
        <p:blipFill>
          <a:blip cstate="print" r:embed="rId4">
            <a:extLst>
              <a:ext uri="{28A0092B-C50C-407E-A947-70E740481C1C}">
                <a14:useLocalDpi xmlns:a14="http://schemas.microsoft.com/office/drawing/2010/main" val="0"/>
              </a:ext>
            </a:extLst>
          </a:blip>
          <a:srcRect/>
          <a:stretch>
            <a:fillRect/>
          </a:stretch>
        </p:blipFill>
        <p:spPr bwMode="auto">
          <a:xfrm>
            <a:off x="9119377" y="2016874"/>
            <a:ext cx="2953132" cy="1994458"/>
          </a:xfrm>
          <a:prstGeom prst="rect">
            <a:avLst/>
          </a:prstGeom>
          <a:noFill/>
        </p:spPr>
      </p:pic>
      <p:pic>
        <p:nvPicPr>
          <p:cNvPr descr="A graph with lines on it&#10;&#10;Description automatically generated" id="11" name="Picture 10">
            <a:extLst>
              <a:ext uri="{FF2B5EF4-FFF2-40B4-BE49-F238E27FC236}">
                <a16:creationId xmlns:a16="http://schemas.microsoft.com/office/drawing/2014/main" id="{50E50175-7B72-08AC-66F1-15530C0AC532}"/>
              </a:ext>
            </a:extLst>
          </p:cNvPr>
          <p:cNvPicPr>
            <a:picLocks noChangeAspect="1"/>
          </p:cNvPicPr>
          <p:nvPr/>
        </p:nvPicPr>
        <p:blipFill>
          <a:blip cstate="print" r:embed="rId5">
            <a:extLst>
              <a:ext uri="{28A0092B-C50C-407E-A947-70E740481C1C}">
                <a14:useLocalDpi xmlns:a14="http://schemas.microsoft.com/office/drawing/2010/main" val="0"/>
              </a:ext>
            </a:extLst>
          </a:blip>
          <a:srcRect/>
          <a:stretch>
            <a:fillRect/>
          </a:stretch>
        </p:blipFill>
        <p:spPr bwMode="auto">
          <a:xfrm>
            <a:off x="6049395" y="4252736"/>
            <a:ext cx="2953132" cy="1994458"/>
          </a:xfrm>
          <a:prstGeom prst="rect">
            <a:avLst/>
          </a:prstGeom>
          <a:noFill/>
        </p:spPr>
      </p:pic>
      <p:pic>
        <p:nvPicPr>
          <p:cNvPr descr="A graph with lines and curves&#10;&#10;Description automatically generated with medium confidence" id="12" name="Picture 11">
            <a:extLst>
              <a:ext uri="{FF2B5EF4-FFF2-40B4-BE49-F238E27FC236}">
                <a16:creationId xmlns:a16="http://schemas.microsoft.com/office/drawing/2014/main" id="{B788F38E-7164-2643-262B-A24BA181E923}"/>
              </a:ext>
            </a:extLst>
          </p:cNvPr>
          <p:cNvPicPr>
            <a:picLocks noChangeAspect="1"/>
          </p:cNvPicPr>
          <p:nvPr/>
        </p:nvPicPr>
        <p:blipFill>
          <a:blip cstate="print" r:embed="rId6">
            <a:extLst>
              <a:ext uri="{28A0092B-C50C-407E-A947-70E740481C1C}">
                <a14:useLocalDpi xmlns:a14="http://schemas.microsoft.com/office/drawing/2010/main" val="0"/>
              </a:ext>
            </a:extLst>
          </a:blip>
          <a:srcRect/>
          <a:stretch>
            <a:fillRect/>
          </a:stretch>
        </p:blipFill>
        <p:spPr bwMode="auto">
          <a:xfrm>
            <a:off x="9119377" y="4252735"/>
            <a:ext cx="2953132" cy="1994458"/>
          </a:xfrm>
          <a:prstGeom prst="rect">
            <a:avLst/>
          </a:prstGeom>
          <a:noFill/>
        </p:spPr>
      </p:pic>
      <p:sp>
        <p:nvSpPr>
          <p:cNvPr id="3" name="TextBox 2">
            <a:extLst>
              <a:ext uri="{FF2B5EF4-FFF2-40B4-BE49-F238E27FC236}">
                <a16:creationId xmlns:a16="http://schemas.microsoft.com/office/drawing/2014/main" id="{8BC43ECC-0047-1B0F-AD94-CFDA271CA78D}"/>
              </a:ext>
            </a:extLst>
          </p:cNvPr>
          <p:cNvSpPr txBox="1"/>
          <p:nvPr/>
        </p:nvSpPr>
        <p:spPr>
          <a:xfrm>
            <a:off x="728157" y="285767"/>
            <a:ext cx="8563761" cy="830997"/>
          </a:xfrm>
          <a:prstGeom prst="rect">
            <a:avLst/>
          </a:prstGeom>
          <a:noFill/>
        </p:spPr>
        <p:txBody>
          <a:bodyPr rtlCol="0" wrap="square">
            <a:spAutoFit/>
          </a:bodyPr>
          <a:lstStyle/>
          <a:p>
            <a:pPr>
              <a:defRPr/>
            </a:pPr>
            <a:r>
              <a:rPr b="1" dirty="0" lang="en-US" sz="2400">
                <a:solidFill>
                  <a:schemeClr val="accent1">
                    <a:lumMod val="50000"/>
                  </a:schemeClr>
                </a:solidFill>
              </a:rPr>
              <a:t>EEMS 5: Install a CESS energy efficiency device for Transformer Station No. 5 – 1,000 kVA</a:t>
            </a:r>
          </a:p>
        </p:txBody>
      </p:sp>
    </p:spTree>
    <p:extLst>
      <p:ext uri="{BB962C8B-B14F-4D97-AF65-F5344CB8AC3E}">
        <p14:creationId xmlns:p14="http://schemas.microsoft.com/office/powerpoint/2010/main" val="30613080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2971EA2-8E5B-A593-199D-09B39771CC44}"/>
              </a:ext>
            </a:extLst>
          </p:cNvPr>
          <p:cNvSpPr txBox="1"/>
          <p:nvPr/>
        </p:nvSpPr>
        <p:spPr>
          <a:xfrm>
            <a:off x="728157" y="1704475"/>
            <a:ext cx="10863208" cy="923330"/>
          </a:xfrm>
          <a:prstGeom prst="rect">
            <a:avLst/>
          </a:prstGeom>
          <a:noFill/>
        </p:spPr>
        <p:txBody>
          <a:bodyPr wrap="square" rtlCol="0">
            <a:spAutoFit/>
          </a:bodyPr>
          <a:lstStyle/>
          <a:p>
            <a:pPr marL="342900" indent="-342900" algn="just">
              <a:buFont typeface="Wingdings" panose="05000000000000000000" pitchFamily="2" charset="2"/>
              <a:buChar char="v"/>
            </a:pPr>
            <a:r>
              <a:rPr lang="en-US" sz="1800" dirty="0"/>
              <a:t>Secondary function: The function of maintaining a fixed wavelength helps change the electron displacement structure in a stable direction. It maintains effectiveness through a semi-permanent effect by restoring the half-life cycle</a:t>
            </a:r>
          </a:p>
        </p:txBody>
      </p:sp>
      <p:pic>
        <p:nvPicPr>
          <p:cNvPr id="5" name="Picture 4" descr="A group of blue ovals with white letters&#10;&#10;Description automatically generated">
            <a:extLst>
              <a:ext uri="{FF2B5EF4-FFF2-40B4-BE49-F238E27FC236}">
                <a16:creationId xmlns:a16="http://schemas.microsoft.com/office/drawing/2014/main" id="{20B36A68-2004-C72D-31E4-02F5210A0B0E}"/>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42079" y="3223368"/>
            <a:ext cx="3462833" cy="2600731"/>
          </a:xfrm>
          <a:prstGeom prst="rect">
            <a:avLst/>
          </a:prstGeom>
          <a:noFill/>
        </p:spPr>
      </p:pic>
      <p:pic>
        <p:nvPicPr>
          <p:cNvPr id="13" name="Picture 12" descr="A group of blue ovals with white letters&#10;&#10;Description automatically generated">
            <a:extLst>
              <a:ext uri="{FF2B5EF4-FFF2-40B4-BE49-F238E27FC236}">
                <a16:creationId xmlns:a16="http://schemas.microsoft.com/office/drawing/2014/main" id="{A524B798-2688-B7DC-F591-1CF018A3D61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85311" y="3219442"/>
            <a:ext cx="3468200" cy="2621295"/>
          </a:xfrm>
          <a:prstGeom prst="rect">
            <a:avLst/>
          </a:prstGeom>
          <a:noFill/>
        </p:spPr>
      </p:pic>
      <p:sp>
        <p:nvSpPr>
          <p:cNvPr id="16" name="TextBox 15">
            <a:extLst>
              <a:ext uri="{FF2B5EF4-FFF2-40B4-BE49-F238E27FC236}">
                <a16:creationId xmlns:a16="http://schemas.microsoft.com/office/drawing/2014/main" id="{B938AB61-5C06-4AFF-E02C-B6AD2866F332}"/>
              </a:ext>
            </a:extLst>
          </p:cNvPr>
          <p:cNvSpPr txBox="1"/>
          <p:nvPr/>
        </p:nvSpPr>
        <p:spPr>
          <a:xfrm>
            <a:off x="5784729" y="4507634"/>
            <a:ext cx="500582" cy="383989"/>
          </a:xfrm>
          <a:prstGeom prst="rect">
            <a:avLst/>
          </a:prstGeom>
          <a:noFill/>
        </p:spPr>
        <p:txBody>
          <a:bodyPr wrap="square">
            <a:spAutoFit/>
          </a:bodyPr>
          <a:lstStyle/>
          <a:p>
            <a:r>
              <a:rPr lang="en-US" sz="1800">
                <a:sym typeface="Wingdings" panose="05000000000000000000" pitchFamily="2" charset="2"/>
              </a:rPr>
              <a:t></a:t>
            </a:r>
            <a:endParaRPr lang="en-US" sz="1800" dirty="0"/>
          </a:p>
        </p:txBody>
      </p:sp>
      <p:sp>
        <p:nvSpPr>
          <p:cNvPr id="3" name="TextBox 2">
            <a:extLst>
              <a:ext uri="{FF2B5EF4-FFF2-40B4-BE49-F238E27FC236}">
                <a16:creationId xmlns:a16="http://schemas.microsoft.com/office/drawing/2014/main" id="{ABB67DC6-6851-D836-CE0E-BC63B89759A5}"/>
              </a:ext>
            </a:extLst>
          </p:cNvPr>
          <p:cNvSpPr txBox="1"/>
          <p:nvPr/>
        </p:nvSpPr>
        <p:spPr>
          <a:xfrm>
            <a:off x="728157" y="285767"/>
            <a:ext cx="8563761" cy="830997"/>
          </a:xfrm>
          <a:prstGeom prst="rect">
            <a:avLst/>
          </a:prstGeom>
          <a:noFill/>
        </p:spPr>
        <p:txBody>
          <a:bodyPr wrap="square" rtlCol="0">
            <a:spAutoFit/>
          </a:bodyPr>
          <a:lstStyle/>
          <a:p>
            <a:pPr>
              <a:defRPr/>
            </a:pPr>
            <a:r>
              <a:rPr lang="en-US" sz="2400" b="1" dirty="0">
                <a:solidFill>
                  <a:schemeClr val="accent1">
                    <a:lumMod val="50000"/>
                  </a:schemeClr>
                </a:solidFill>
              </a:rPr>
              <a:t>EEMS 5: Install a CESS energy efficiency device for Transformer Station No. 5 – 1,000 kVA</a:t>
            </a:r>
          </a:p>
        </p:txBody>
      </p:sp>
    </p:spTree>
    <p:extLst>
      <p:ext uri="{BB962C8B-B14F-4D97-AF65-F5344CB8AC3E}">
        <p14:creationId xmlns:p14="http://schemas.microsoft.com/office/powerpoint/2010/main" val="40302050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6FE5B6C-A0BD-961F-F29F-0C57117CE286}"/>
              </a:ext>
            </a:extLst>
          </p:cNvPr>
          <p:cNvSpPr txBox="1"/>
          <p:nvPr/>
        </p:nvSpPr>
        <p:spPr>
          <a:xfrm>
            <a:off x="1828799" y="5540424"/>
            <a:ext cx="4146885" cy="338554"/>
          </a:xfrm>
          <a:prstGeom prst="rect">
            <a:avLst/>
          </a:prstGeom>
          <a:noFill/>
        </p:spPr>
        <p:txBody>
          <a:bodyPr wrap="square">
            <a:spAutoFit/>
          </a:bodyPr>
          <a:lstStyle/>
          <a:p>
            <a:r>
              <a:rPr lang="en-US" sz="1600" i="1" dirty="0"/>
              <a:t>Installation diagram of the CESS device</a:t>
            </a:r>
          </a:p>
        </p:txBody>
      </p:sp>
      <p:pic>
        <p:nvPicPr>
          <p:cNvPr id="9" name="Picture 8">
            <a:extLst>
              <a:ext uri="{FF2B5EF4-FFF2-40B4-BE49-F238E27FC236}">
                <a16:creationId xmlns:a16="http://schemas.microsoft.com/office/drawing/2014/main" id="{54C7B015-166C-082B-769B-1095F2960D4D}"/>
              </a:ext>
            </a:extLst>
          </p:cNvPr>
          <p:cNvPicPr>
            <a:picLocks noChangeAspect="1"/>
          </p:cNvPicPr>
          <p:nvPr/>
        </p:nvPicPr>
        <p:blipFill>
          <a:blip r:embed="rId2"/>
          <a:srcRect/>
          <a:stretch>
            <a:fillRect/>
          </a:stretch>
        </p:blipFill>
        <p:spPr bwMode="auto">
          <a:xfrm>
            <a:off x="7854436" y="1682151"/>
            <a:ext cx="2874963" cy="3777323"/>
          </a:xfrm>
          <a:prstGeom prst="rect">
            <a:avLst/>
          </a:prstGeom>
          <a:noFill/>
          <a:ln>
            <a:noFill/>
          </a:ln>
        </p:spPr>
      </p:pic>
      <p:sp>
        <p:nvSpPr>
          <p:cNvPr id="12" name="TextBox 11">
            <a:extLst>
              <a:ext uri="{FF2B5EF4-FFF2-40B4-BE49-F238E27FC236}">
                <a16:creationId xmlns:a16="http://schemas.microsoft.com/office/drawing/2014/main" id="{DD26AF02-59E9-796F-F564-0B7C6F444148}"/>
              </a:ext>
            </a:extLst>
          </p:cNvPr>
          <p:cNvSpPr txBox="1"/>
          <p:nvPr/>
        </p:nvSpPr>
        <p:spPr>
          <a:xfrm>
            <a:off x="7854436" y="5540424"/>
            <a:ext cx="5390147" cy="338554"/>
          </a:xfrm>
          <a:prstGeom prst="rect">
            <a:avLst/>
          </a:prstGeom>
          <a:noFill/>
        </p:spPr>
        <p:txBody>
          <a:bodyPr wrap="square">
            <a:spAutoFit/>
          </a:bodyPr>
          <a:lstStyle/>
          <a:p>
            <a:r>
              <a:rPr lang="en-US" sz="1600" i="1" dirty="0"/>
              <a:t>Actual installation image of </a:t>
            </a:r>
            <a:r>
              <a:rPr lang="en-US" sz="1600" i="1"/>
              <a:t>the </a:t>
            </a:r>
            <a:r>
              <a:rPr lang="vi-VN" sz="1600" i="1"/>
              <a:t>CESS</a:t>
            </a:r>
            <a:endParaRPr lang="en-US" sz="1600" i="1" dirty="0"/>
          </a:p>
        </p:txBody>
      </p:sp>
      <p:grpSp>
        <p:nvGrpSpPr>
          <p:cNvPr id="10" name="Group 9">
            <a:extLst>
              <a:ext uri="{FF2B5EF4-FFF2-40B4-BE49-F238E27FC236}">
                <a16:creationId xmlns:a16="http://schemas.microsoft.com/office/drawing/2014/main" id="{3F5EACD9-AD00-FDB6-285D-E437D55C33C8}"/>
              </a:ext>
            </a:extLst>
          </p:cNvPr>
          <p:cNvGrpSpPr/>
          <p:nvPr/>
        </p:nvGrpSpPr>
        <p:grpSpPr>
          <a:xfrm>
            <a:off x="1006534" y="1682419"/>
            <a:ext cx="5426350" cy="3493162"/>
            <a:chOff x="1006534" y="2050947"/>
            <a:chExt cx="5426350" cy="3493162"/>
          </a:xfrm>
        </p:grpSpPr>
        <p:pic>
          <p:nvPicPr>
            <p:cNvPr id="2" name="Picture 1" descr="Diagram&#10;&#10;Description automatically generated">
              <a:extLst>
                <a:ext uri="{FF2B5EF4-FFF2-40B4-BE49-F238E27FC236}">
                  <a16:creationId xmlns:a16="http://schemas.microsoft.com/office/drawing/2014/main" id="{E8DE5E1C-E73B-8514-8A83-FFBE18C97EE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06534" y="2050947"/>
              <a:ext cx="5089464" cy="3493162"/>
            </a:xfrm>
            <a:prstGeom prst="rect">
              <a:avLst/>
            </a:prstGeom>
            <a:noFill/>
            <a:ln>
              <a:noFill/>
            </a:ln>
          </p:spPr>
        </p:pic>
        <p:sp>
          <p:nvSpPr>
            <p:cNvPr id="3" name="Rectangle 2">
              <a:extLst>
                <a:ext uri="{FF2B5EF4-FFF2-40B4-BE49-F238E27FC236}">
                  <a16:creationId xmlns:a16="http://schemas.microsoft.com/office/drawing/2014/main" id="{5C5A9BBE-E929-FF38-8356-10FE0FCF2C7F}"/>
                </a:ext>
              </a:extLst>
            </p:cNvPr>
            <p:cNvSpPr/>
            <p:nvPr/>
          </p:nvSpPr>
          <p:spPr>
            <a:xfrm>
              <a:off x="1718107" y="2131258"/>
              <a:ext cx="696230" cy="202867"/>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1400" dirty="0"/>
                <a:t>Phase</a:t>
              </a:r>
            </a:p>
          </p:txBody>
        </p:sp>
        <p:sp>
          <p:nvSpPr>
            <p:cNvPr id="4" name="Rectangle 3">
              <a:extLst>
                <a:ext uri="{FF2B5EF4-FFF2-40B4-BE49-F238E27FC236}">
                  <a16:creationId xmlns:a16="http://schemas.microsoft.com/office/drawing/2014/main" id="{AB06D59F-16EB-0086-CC1D-6BE5D6DAA8E9}"/>
                </a:ext>
              </a:extLst>
            </p:cNvPr>
            <p:cNvSpPr/>
            <p:nvPr/>
          </p:nvSpPr>
          <p:spPr>
            <a:xfrm>
              <a:off x="5077326" y="5061284"/>
              <a:ext cx="1355558" cy="417095"/>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1200" dirty="0"/>
                <a:t>grounding wire</a:t>
              </a:r>
            </a:p>
          </p:txBody>
        </p:sp>
      </p:grpSp>
      <p:sp>
        <p:nvSpPr>
          <p:cNvPr id="5" name="TextBox 4">
            <a:extLst>
              <a:ext uri="{FF2B5EF4-FFF2-40B4-BE49-F238E27FC236}">
                <a16:creationId xmlns:a16="http://schemas.microsoft.com/office/drawing/2014/main" id="{4CDEC139-37B9-3C68-DD09-307597A7212C}"/>
              </a:ext>
            </a:extLst>
          </p:cNvPr>
          <p:cNvSpPr txBox="1"/>
          <p:nvPr/>
        </p:nvSpPr>
        <p:spPr>
          <a:xfrm>
            <a:off x="728157" y="285767"/>
            <a:ext cx="8563761" cy="830997"/>
          </a:xfrm>
          <a:prstGeom prst="rect">
            <a:avLst/>
          </a:prstGeom>
          <a:noFill/>
        </p:spPr>
        <p:txBody>
          <a:bodyPr wrap="square" rtlCol="0">
            <a:spAutoFit/>
          </a:bodyPr>
          <a:lstStyle/>
          <a:p>
            <a:pPr>
              <a:defRPr/>
            </a:pPr>
            <a:r>
              <a:rPr lang="en-US" sz="2400" b="1" dirty="0">
                <a:solidFill>
                  <a:schemeClr val="accent1">
                    <a:lumMod val="50000"/>
                  </a:schemeClr>
                </a:solidFill>
              </a:rPr>
              <a:t>EEMS 5: Install a CESS energy efficiency device for Transformer Station No. 5 – 1,000 kVA</a:t>
            </a:r>
          </a:p>
        </p:txBody>
      </p:sp>
    </p:spTree>
    <p:extLst>
      <p:ext uri="{BB962C8B-B14F-4D97-AF65-F5344CB8AC3E}">
        <p14:creationId xmlns:p14="http://schemas.microsoft.com/office/powerpoint/2010/main" val="14239554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7B6884FE-8B8F-4056-89FC-810C37BDADC7}"/>
              </a:ext>
            </a:extLst>
          </p:cNvPr>
          <p:cNvGraphicFramePr>
            <a:graphicFrameLocks noGrp="1"/>
          </p:cNvGraphicFramePr>
          <p:nvPr>
            <p:extLst>
              <p:ext uri="{D42A27DB-BD31-4B8C-83A1-F6EECF244321}">
                <p14:modId xmlns:p14="http://schemas.microsoft.com/office/powerpoint/2010/main" val="223475836"/>
              </p:ext>
            </p:extLst>
          </p:nvPr>
        </p:nvGraphicFramePr>
        <p:xfrm>
          <a:off x="6567829" y="2073836"/>
          <a:ext cx="5448177" cy="4309382"/>
        </p:xfrm>
        <a:graphic>
          <a:graphicData uri="http://schemas.openxmlformats.org/drawingml/2006/table">
            <a:tbl>
              <a:tblPr firstRow="1" bandRow="1">
                <a:tableStyleId>{12ACAA50-B3C0-4FEF-8DD3-66675128A787}</a:tableStyleId>
              </a:tblPr>
              <a:tblGrid>
                <a:gridCol w="492143">
                  <a:extLst>
                    <a:ext uri="{9D8B030D-6E8A-4147-A177-3AD203B41FA5}">
                      <a16:colId xmlns:a16="http://schemas.microsoft.com/office/drawing/2014/main" val="2822851115"/>
                    </a:ext>
                  </a:extLst>
                </a:gridCol>
                <a:gridCol w="1719775">
                  <a:extLst>
                    <a:ext uri="{9D8B030D-6E8A-4147-A177-3AD203B41FA5}">
                      <a16:colId xmlns:a16="http://schemas.microsoft.com/office/drawing/2014/main" val="286463462"/>
                    </a:ext>
                  </a:extLst>
                </a:gridCol>
                <a:gridCol w="1734671">
                  <a:extLst>
                    <a:ext uri="{9D8B030D-6E8A-4147-A177-3AD203B41FA5}">
                      <a16:colId xmlns:a16="http://schemas.microsoft.com/office/drawing/2014/main" val="1850206962"/>
                    </a:ext>
                  </a:extLst>
                </a:gridCol>
                <a:gridCol w="1501588">
                  <a:extLst>
                    <a:ext uri="{9D8B030D-6E8A-4147-A177-3AD203B41FA5}">
                      <a16:colId xmlns:a16="http://schemas.microsoft.com/office/drawing/2014/main" val="2102216426"/>
                    </a:ext>
                  </a:extLst>
                </a:gridCol>
              </a:tblGrid>
              <a:tr h="782640">
                <a:tc>
                  <a:txBody>
                    <a:bodyPr/>
                    <a:lstStyle/>
                    <a:p>
                      <a:pPr algn="ctr">
                        <a:lnSpc>
                          <a:spcPct val="130000"/>
                        </a:lnSpc>
                        <a:spcBef>
                          <a:spcPts val="300"/>
                        </a:spcBef>
                        <a:spcAft>
                          <a:spcPts val="300"/>
                        </a:spcAft>
                      </a:pPr>
                      <a:r>
                        <a:rPr lang="en-US" sz="1500" b="1" dirty="0">
                          <a:effectLst/>
                        </a:rPr>
                        <a:t>NO</a:t>
                      </a:r>
                      <a:endParaRPr lang="en-US" sz="1500" b="1" dirty="0">
                        <a:effectLst/>
                        <a:latin typeface="Times New Roman" panose="02020603050405020304" pitchFamily="18" charset="0"/>
                        <a:ea typeface="SimSun" panose="02010600030101010101" pitchFamily="2" charset="-122"/>
                      </a:endParaRPr>
                    </a:p>
                  </a:txBody>
                  <a:tcPr anchor="ctr"/>
                </a:tc>
                <a:tc>
                  <a:txBody>
                    <a:bodyPr/>
                    <a:lstStyle/>
                    <a:p>
                      <a:pPr algn="ctr">
                        <a:lnSpc>
                          <a:spcPct val="130000"/>
                        </a:lnSpc>
                        <a:spcBef>
                          <a:spcPts val="300"/>
                        </a:spcBef>
                        <a:spcAft>
                          <a:spcPts val="300"/>
                        </a:spcAft>
                      </a:pPr>
                      <a:r>
                        <a:rPr lang="en-US" sz="1500" b="1" dirty="0">
                          <a:effectLst/>
                        </a:rPr>
                        <a:t>Plant</a:t>
                      </a:r>
                      <a:endParaRPr lang="en-US" sz="1500" b="1" dirty="0">
                        <a:effectLst/>
                        <a:latin typeface="Times New Roman" panose="02020603050405020304" pitchFamily="18" charset="0"/>
                        <a:ea typeface="SimSun" panose="02010600030101010101" pitchFamily="2" charset="-122"/>
                      </a:endParaRPr>
                    </a:p>
                  </a:txBody>
                  <a:tcPr anchor="ctr"/>
                </a:tc>
                <a:tc>
                  <a:txBody>
                    <a:bodyPr/>
                    <a:lstStyle/>
                    <a:p>
                      <a:pPr algn="ctr">
                        <a:lnSpc>
                          <a:spcPct val="130000"/>
                        </a:lnSpc>
                        <a:spcBef>
                          <a:spcPts val="300"/>
                        </a:spcBef>
                        <a:spcAft>
                          <a:spcPts val="300"/>
                        </a:spcAft>
                      </a:pPr>
                      <a:r>
                        <a:rPr lang="en-US" sz="1500" b="1" dirty="0">
                          <a:effectLst/>
                        </a:rPr>
                        <a:t>Province</a:t>
                      </a:r>
                      <a:r>
                        <a:rPr lang="vi-VN" sz="1500" b="1" dirty="0">
                          <a:effectLst/>
                        </a:rPr>
                        <a:t>/</a:t>
                      </a:r>
                      <a:r>
                        <a:rPr lang="en-US" sz="1500" b="1" dirty="0">
                          <a:effectLst/>
                        </a:rPr>
                        <a:t>City</a:t>
                      </a:r>
                      <a:endParaRPr lang="en-US" sz="1500" b="1" dirty="0">
                        <a:effectLst/>
                        <a:latin typeface="Times New Roman" panose="02020603050405020304" pitchFamily="18" charset="0"/>
                        <a:ea typeface="SimSun" panose="02010600030101010101" pitchFamily="2" charset="-122"/>
                      </a:endParaRPr>
                    </a:p>
                  </a:txBody>
                  <a:tcPr anchor="ctr"/>
                </a:tc>
                <a:tc>
                  <a:txBody>
                    <a:bodyPr/>
                    <a:lstStyle/>
                    <a:p>
                      <a:pPr algn="ctr">
                        <a:lnSpc>
                          <a:spcPct val="130000"/>
                        </a:lnSpc>
                        <a:spcBef>
                          <a:spcPts val="300"/>
                        </a:spcBef>
                        <a:spcAft>
                          <a:spcPts val="300"/>
                        </a:spcAft>
                      </a:pPr>
                      <a:r>
                        <a:rPr lang="en-US" sz="1500" b="1" i="0" u="none" strike="noStrike" cap="none" dirty="0">
                          <a:solidFill>
                            <a:srgbClr val="000000"/>
                          </a:solidFill>
                          <a:effectLst/>
                          <a:latin typeface="Arial"/>
                          <a:cs typeface="Arial"/>
                          <a:sym typeface="Arial"/>
                        </a:rPr>
                        <a:t>Electricity savings rate</a:t>
                      </a:r>
                      <a:r>
                        <a:rPr lang="vi-VN" sz="1500" b="1" dirty="0">
                          <a:effectLst/>
                        </a:rPr>
                        <a:t>(%)</a:t>
                      </a:r>
                      <a:endParaRPr lang="en-US" sz="1500" b="1" dirty="0">
                        <a:effectLst/>
                        <a:latin typeface="Times New Roman" panose="02020603050405020304" pitchFamily="18" charset="0"/>
                        <a:ea typeface="SimSun" panose="02010600030101010101" pitchFamily="2" charset="-122"/>
                      </a:endParaRPr>
                    </a:p>
                  </a:txBody>
                  <a:tcPr anchor="ctr"/>
                </a:tc>
                <a:extLst>
                  <a:ext uri="{0D108BD9-81ED-4DB2-BD59-A6C34878D82A}">
                    <a16:rowId xmlns:a16="http://schemas.microsoft.com/office/drawing/2014/main" val="3999788502"/>
                  </a:ext>
                </a:extLst>
              </a:tr>
              <a:tr h="401387">
                <a:tc>
                  <a:txBody>
                    <a:bodyPr/>
                    <a:lstStyle/>
                    <a:p>
                      <a:pPr algn="ctr">
                        <a:lnSpc>
                          <a:spcPct val="130000"/>
                        </a:lnSpc>
                        <a:spcBef>
                          <a:spcPts val="300"/>
                        </a:spcBef>
                        <a:spcAft>
                          <a:spcPts val="300"/>
                        </a:spcAft>
                      </a:pPr>
                      <a:r>
                        <a:rPr lang="vi-VN" sz="1500">
                          <a:effectLst/>
                        </a:rPr>
                        <a:t>1</a:t>
                      </a:r>
                      <a:endParaRPr lang="en-US" sz="1500">
                        <a:effectLst/>
                        <a:latin typeface="Times New Roman" panose="02020603050405020304" pitchFamily="18" charset="0"/>
                        <a:ea typeface="SimSun" panose="02010600030101010101" pitchFamily="2" charset="-122"/>
                      </a:endParaRPr>
                    </a:p>
                  </a:txBody>
                  <a:tcPr/>
                </a:tc>
                <a:tc>
                  <a:txBody>
                    <a:bodyPr/>
                    <a:lstStyle/>
                    <a:p>
                      <a:pPr algn="just">
                        <a:lnSpc>
                          <a:spcPct val="130000"/>
                        </a:lnSpc>
                        <a:spcBef>
                          <a:spcPts val="300"/>
                        </a:spcBef>
                        <a:spcAft>
                          <a:spcPts val="300"/>
                        </a:spcAft>
                      </a:pPr>
                      <a:r>
                        <a:rPr lang="vi-VN" sz="1500" dirty="0">
                          <a:effectLst/>
                        </a:rPr>
                        <a:t>Thạch Bàn</a:t>
                      </a:r>
                      <a:r>
                        <a:rPr lang="en-US" sz="1500" dirty="0">
                          <a:effectLst/>
                        </a:rPr>
                        <a:t> tiles</a:t>
                      </a:r>
                      <a:endParaRPr lang="en-US" sz="1500" dirty="0">
                        <a:effectLst/>
                        <a:latin typeface="Times New Roman" panose="02020603050405020304" pitchFamily="18" charset="0"/>
                        <a:ea typeface="SimSun" panose="02010600030101010101" pitchFamily="2" charset="-122"/>
                      </a:endParaRPr>
                    </a:p>
                  </a:txBody>
                  <a:tcPr/>
                </a:tc>
                <a:tc>
                  <a:txBody>
                    <a:bodyPr/>
                    <a:lstStyle/>
                    <a:p>
                      <a:pPr algn="ctr">
                        <a:lnSpc>
                          <a:spcPct val="130000"/>
                        </a:lnSpc>
                        <a:spcBef>
                          <a:spcPts val="300"/>
                        </a:spcBef>
                        <a:spcAft>
                          <a:spcPts val="300"/>
                        </a:spcAft>
                      </a:pPr>
                      <a:r>
                        <a:rPr lang="vi-VN" sz="1500">
                          <a:effectLst/>
                        </a:rPr>
                        <a:t>Bắc Giang</a:t>
                      </a:r>
                      <a:endParaRPr lang="en-US" sz="1500">
                        <a:effectLst/>
                        <a:latin typeface="Times New Roman" panose="02020603050405020304" pitchFamily="18" charset="0"/>
                        <a:ea typeface="SimSun" panose="02010600030101010101" pitchFamily="2" charset="-122"/>
                      </a:endParaRPr>
                    </a:p>
                  </a:txBody>
                  <a:tcPr/>
                </a:tc>
                <a:tc>
                  <a:txBody>
                    <a:bodyPr/>
                    <a:lstStyle/>
                    <a:p>
                      <a:pPr algn="ctr">
                        <a:lnSpc>
                          <a:spcPct val="130000"/>
                        </a:lnSpc>
                        <a:spcBef>
                          <a:spcPts val="300"/>
                        </a:spcBef>
                        <a:spcAft>
                          <a:spcPts val="300"/>
                        </a:spcAft>
                      </a:pPr>
                      <a:r>
                        <a:rPr lang="vi-VN" sz="1500">
                          <a:effectLst/>
                        </a:rPr>
                        <a:t>20,4</a:t>
                      </a:r>
                      <a:endParaRPr lang="en-US" sz="1500">
                        <a:effectLst/>
                        <a:latin typeface="Times New Roman" panose="02020603050405020304" pitchFamily="18" charset="0"/>
                        <a:ea typeface="SimSun" panose="02010600030101010101" pitchFamily="2" charset="-122"/>
                      </a:endParaRPr>
                    </a:p>
                  </a:txBody>
                  <a:tcPr/>
                </a:tc>
                <a:extLst>
                  <a:ext uri="{0D108BD9-81ED-4DB2-BD59-A6C34878D82A}">
                    <a16:rowId xmlns:a16="http://schemas.microsoft.com/office/drawing/2014/main" val="3079186638"/>
                  </a:ext>
                </a:extLst>
              </a:tr>
              <a:tr h="401387">
                <a:tc>
                  <a:txBody>
                    <a:bodyPr/>
                    <a:lstStyle/>
                    <a:p>
                      <a:pPr algn="ctr">
                        <a:lnSpc>
                          <a:spcPct val="130000"/>
                        </a:lnSpc>
                        <a:spcBef>
                          <a:spcPts val="300"/>
                        </a:spcBef>
                        <a:spcAft>
                          <a:spcPts val="300"/>
                        </a:spcAft>
                      </a:pPr>
                      <a:r>
                        <a:rPr lang="vi-VN" sz="1500">
                          <a:effectLst/>
                        </a:rPr>
                        <a:t>2</a:t>
                      </a:r>
                      <a:endParaRPr lang="en-US" sz="1500">
                        <a:effectLst/>
                        <a:latin typeface="Times New Roman" panose="02020603050405020304" pitchFamily="18" charset="0"/>
                        <a:ea typeface="SimSun" panose="02010600030101010101" pitchFamily="2" charset="-122"/>
                      </a:endParaRPr>
                    </a:p>
                  </a:txBody>
                  <a:tcPr/>
                </a:tc>
                <a:tc>
                  <a:txBody>
                    <a:bodyPr/>
                    <a:lstStyle/>
                    <a:p>
                      <a:pPr algn="just">
                        <a:lnSpc>
                          <a:spcPct val="130000"/>
                        </a:lnSpc>
                        <a:spcBef>
                          <a:spcPts val="300"/>
                        </a:spcBef>
                        <a:spcAft>
                          <a:spcPts val="300"/>
                        </a:spcAft>
                      </a:pPr>
                      <a:r>
                        <a:rPr lang="vi-VN" sz="1500" dirty="0">
                          <a:effectLst/>
                        </a:rPr>
                        <a:t>S.K Tech Vina</a:t>
                      </a:r>
                      <a:endParaRPr lang="en-US" sz="1500" dirty="0">
                        <a:effectLst/>
                        <a:latin typeface="Times New Roman" panose="02020603050405020304" pitchFamily="18" charset="0"/>
                        <a:ea typeface="SimSun" panose="02010600030101010101" pitchFamily="2" charset="-122"/>
                      </a:endParaRPr>
                    </a:p>
                  </a:txBody>
                  <a:tcPr/>
                </a:tc>
                <a:tc>
                  <a:txBody>
                    <a:bodyPr/>
                    <a:lstStyle/>
                    <a:p>
                      <a:pPr algn="ctr">
                        <a:lnSpc>
                          <a:spcPct val="130000"/>
                        </a:lnSpc>
                        <a:spcBef>
                          <a:spcPts val="300"/>
                        </a:spcBef>
                        <a:spcAft>
                          <a:spcPts val="300"/>
                        </a:spcAft>
                      </a:pPr>
                      <a:r>
                        <a:rPr lang="vi-VN" sz="1500">
                          <a:effectLst/>
                        </a:rPr>
                        <a:t>Bắc Ninh</a:t>
                      </a:r>
                      <a:endParaRPr lang="en-US" sz="1500">
                        <a:effectLst/>
                        <a:latin typeface="Times New Roman" panose="02020603050405020304" pitchFamily="18" charset="0"/>
                        <a:ea typeface="SimSun" panose="02010600030101010101" pitchFamily="2" charset="-122"/>
                      </a:endParaRPr>
                    </a:p>
                  </a:txBody>
                  <a:tcPr/>
                </a:tc>
                <a:tc>
                  <a:txBody>
                    <a:bodyPr/>
                    <a:lstStyle/>
                    <a:p>
                      <a:pPr algn="ctr">
                        <a:lnSpc>
                          <a:spcPct val="130000"/>
                        </a:lnSpc>
                        <a:spcBef>
                          <a:spcPts val="300"/>
                        </a:spcBef>
                        <a:spcAft>
                          <a:spcPts val="300"/>
                        </a:spcAft>
                      </a:pPr>
                      <a:r>
                        <a:rPr lang="vi-VN" sz="1500">
                          <a:effectLst/>
                        </a:rPr>
                        <a:t>12,9</a:t>
                      </a:r>
                      <a:endParaRPr lang="en-US" sz="1500">
                        <a:effectLst/>
                        <a:latin typeface="Times New Roman" panose="02020603050405020304" pitchFamily="18" charset="0"/>
                        <a:ea typeface="SimSun" panose="02010600030101010101" pitchFamily="2" charset="-122"/>
                      </a:endParaRPr>
                    </a:p>
                  </a:txBody>
                  <a:tcPr/>
                </a:tc>
                <a:extLst>
                  <a:ext uri="{0D108BD9-81ED-4DB2-BD59-A6C34878D82A}">
                    <a16:rowId xmlns:a16="http://schemas.microsoft.com/office/drawing/2014/main" val="3051729379"/>
                  </a:ext>
                </a:extLst>
              </a:tr>
              <a:tr h="401387">
                <a:tc>
                  <a:txBody>
                    <a:bodyPr/>
                    <a:lstStyle/>
                    <a:p>
                      <a:pPr algn="ctr">
                        <a:lnSpc>
                          <a:spcPct val="130000"/>
                        </a:lnSpc>
                        <a:spcBef>
                          <a:spcPts val="300"/>
                        </a:spcBef>
                        <a:spcAft>
                          <a:spcPts val="300"/>
                        </a:spcAft>
                      </a:pPr>
                      <a:r>
                        <a:rPr lang="vi-VN" sz="1500">
                          <a:effectLst/>
                        </a:rPr>
                        <a:t>3</a:t>
                      </a:r>
                      <a:endParaRPr lang="en-US" sz="1500">
                        <a:effectLst/>
                        <a:latin typeface="Times New Roman" panose="02020603050405020304" pitchFamily="18" charset="0"/>
                        <a:ea typeface="SimSun" panose="02010600030101010101" pitchFamily="2" charset="-122"/>
                      </a:endParaRPr>
                    </a:p>
                  </a:txBody>
                  <a:tcPr/>
                </a:tc>
                <a:tc>
                  <a:txBody>
                    <a:bodyPr/>
                    <a:lstStyle/>
                    <a:p>
                      <a:pPr algn="just">
                        <a:lnSpc>
                          <a:spcPct val="130000"/>
                        </a:lnSpc>
                        <a:spcBef>
                          <a:spcPts val="300"/>
                        </a:spcBef>
                        <a:spcAft>
                          <a:spcPts val="300"/>
                        </a:spcAft>
                      </a:pPr>
                      <a:r>
                        <a:rPr lang="vi-VN" sz="1500">
                          <a:effectLst/>
                        </a:rPr>
                        <a:t>KPF Vina</a:t>
                      </a:r>
                      <a:endParaRPr lang="en-US" sz="1500">
                        <a:effectLst/>
                        <a:latin typeface="Times New Roman" panose="02020603050405020304" pitchFamily="18" charset="0"/>
                        <a:ea typeface="SimSun" panose="02010600030101010101" pitchFamily="2" charset="-122"/>
                      </a:endParaRPr>
                    </a:p>
                  </a:txBody>
                  <a:tcPr/>
                </a:tc>
                <a:tc>
                  <a:txBody>
                    <a:bodyPr/>
                    <a:lstStyle/>
                    <a:p>
                      <a:pPr algn="ctr">
                        <a:lnSpc>
                          <a:spcPct val="130000"/>
                        </a:lnSpc>
                        <a:spcBef>
                          <a:spcPts val="300"/>
                        </a:spcBef>
                        <a:spcAft>
                          <a:spcPts val="300"/>
                        </a:spcAft>
                      </a:pPr>
                      <a:r>
                        <a:rPr lang="vi-VN" sz="1500">
                          <a:effectLst/>
                        </a:rPr>
                        <a:t>Hưng Yên</a:t>
                      </a:r>
                      <a:endParaRPr lang="en-US" sz="1500">
                        <a:effectLst/>
                        <a:latin typeface="Times New Roman" panose="02020603050405020304" pitchFamily="18" charset="0"/>
                        <a:ea typeface="SimSun" panose="02010600030101010101" pitchFamily="2" charset="-122"/>
                      </a:endParaRPr>
                    </a:p>
                  </a:txBody>
                  <a:tcPr/>
                </a:tc>
                <a:tc>
                  <a:txBody>
                    <a:bodyPr/>
                    <a:lstStyle/>
                    <a:p>
                      <a:pPr algn="ctr">
                        <a:lnSpc>
                          <a:spcPct val="130000"/>
                        </a:lnSpc>
                        <a:spcBef>
                          <a:spcPts val="300"/>
                        </a:spcBef>
                        <a:spcAft>
                          <a:spcPts val="300"/>
                        </a:spcAft>
                      </a:pPr>
                      <a:r>
                        <a:rPr lang="vi-VN" sz="1500">
                          <a:effectLst/>
                        </a:rPr>
                        <a:t>9,2</a:t>
                      </a:r>
                      <a:endParaRPr lang="en-US" sz="1500">
                        <a:effectLst/>
                        <a:latin typeface="Times New Roman" panose="02020603050405020304" pitchFamily="18" charset="0"/>
                        <a:ea typeface="SimSun" panose="02010600030101010101" pitchFamily="2" charset="-122"/>
                      </a:endParaRPr>
                    </a:p>
                  </a:txBody>
                  <a:tcPr/>
                </a:tc>
                <a:extLst>
                  <a:ext uri="{0D108BD9-81ED-4DB2-BD59-A6C34878D82A}">
                    <a16:rowId xmlns:a16="http://schemas.microsoft.com/office/drawing/2014/main" val="99919343"/>
                  </a:ext>
                </a:extLst>
              </a:tr>
              <a:tr h="401387">
                <a:tc>
                  <a:txBody>
                    <a:bodyPr/>
                    <a:lstStyle/>
                    <a:p>
                      <a:pPr algn="ctr">
                        <a:lnSpc>
                          <a:spcPct val="130000"/>
                        </a:lnSpc>
                        <a:spcBef>
                          <a:spcPts val="300"/>
                        </a:spcBef>
                        <a:spcAft>
                          <a:spcPts val="300"/>
                        </a:spcAft>
                      </a:pPr>
                      <a:r>
                        <a:rPr lang="vi-VN" sz="1500">
                          <a:effectLst/>
                        </a:rPr>
                        <a:t>4</a:t>
                      </a:r>
                      <a:endParaRPr lang="en-US" sz="1500">
                        <a:effectLst/>
                        <a:latin typeface="Times New Roman" panose="02020603050405020304" pitchFamily="18" charset="0"/>
                        <a:ea typeface="SimSun" panose="02010600030101010101" pitchFamily="2" charset="-122"/>
                      </a:endParaRPr>
                    </a:p>
                  </a:txBody>
                  <a:tcPr/>
                </a:tc>
                <a:tc>
                  <a:txBody>
                    <a:bodyPr/>
                    <a:lstStyle/>
                    <a:p>
                      <a:pPr algn="just">
                        <a:lnSpc>
                          <a:spcPct val="130000"/>
                        </a:lnSpc>
                        <a:spcBef>
                          <a:spcPts val="300"/>
                        </a:spcBef>
                        <a:spcAft>
                          <a:spcPts val="300"/>
                        </a:spcAft>
                      </a:pPr>
                      <a:r>
                        <a:rPr lang="vi-VN" sz="1500">
                          <a:effectLst/>
                        </a:rPr>
                        <a:t>Posco VNPC</a:t>
                      </a:r>
                      <a:endParaRPr lang="en-US" sz="1500">
                        <a:effectLst/>
                        <a:latin typeface="Times New Roman" panose="02020603050405020304" pitchFamily="18" charset="0"/>
                        <a:ea typeface="SimSun" panose="02010600030101010101" pitchFamily="2" charset="-122"/>
                      </a:endParaRPr>
                    </a:p>
                  </a:txBody>
                  <a:tcPr/>
                </a:tc>
                <a:tc>
                  <a:txBody>
                    <a:bodyPr/>
                    <a:lstStyle/>
                    <a:p>
                      <a:pPr algn="ctr">
                        <a:lnSpc>
                          <a:spcPct val="130000"/>
                        </a:lnSpc>
                        <a:spcBef>
                          <a:spcPts val="300"/>
                        </a:spcBef>
                        <a:spcAft>
                          <a:spcPts val="300"/>
                        </a:spcAft>
                      </a:pPr>
                      <a:r>
                        <a:rPr lang="vi-VN" sz="1500" dirty="0">
                          <a:effectLst/>
                        </a:rPr>
                        <a:t>Hưng Yên</a:t>
                      </a:r>
                      <a:endParaRPr lang="en-US" sz="1500" dirty="0">
                        <a:effectLst/>
                        <a:latin typeface="Times New Roman" panose="02020603050405020304" pitchFamily="18" charset="0"/>
                        <a:ea typeface="SimSun" panose="02010600030101010101" pitchFamily="2" charset="-122"/>
                      </a:endParaRPr>
                    </a:p>
                  </a:txBody>
                  <a:tcPr/>
                </a:tc>
                <a:tc>
                  <a:txBody>
                    <a:bodyPr/>
                    <a:lstStyle/>
                    <a:p>
                      <a:pPr algn="ctr">
                        <a:lnSpc>
                          <a:spcPct val="130000"/>
                        </a:lnSpc>
                        <a:spcBef>
                          <a:spcPts val="300"/>
                        </a:spcBef>
                        <a:spcAft>
                          <a:spcPts val="300"/>
                        </a:spcAft>
                      </a:pPr>
                      <a:r>
                        <a:rPr lang="vi-VN" sz="1500">
                          <a:effectLst/>
                        </a:rPr>
                        <a:t>10,9</a:t>
                      </a:r>
                      <a:endParaRPr lang="en-US" sz="1500">
                        <a:effectLst/>
                        <a:latin typeface="Times New Roman" panose="02020603050405020304" pitchFamily="18" charset="0"/>
                        <a:ea typeface="SimSun" panose="02010600030101010101" pitchFamily="2" charset="-122"/>
                      </a:endParaRPr>
                    </a:p>
                  </a:txBody>
                  <a:tcPr/>
                </a:tc>
                <a:extLst>
                  <a:ext uri="{0D108BD9-81ED-4DB2-BD59-A6C34878D82A}">
                    <a16:rowId xmlns:a16="http://schemas.microsoft.com/office/drawing/2014/main" val="3529774749"/>
                  </a:ext>
                </a:extLst>
              </a:tr>
              <a:tr h="689417">
                <a:tc>
                  <a:txBody>
                    <a:bodyPr/>
                    <a:lstStyle/>
                    <a:p>
                      <a:pPr algn="ctr">
                        <a:lnSpc>
                          <a:spcPct val="130000"/>
                        </a:lnSpc>
                        <a:spcBef>
                          <a:spcPts val="300"/>
                        </a:spcBef>
                        <a:spcAft>
                          <a:spcPts val="300"/>
                        </a:spcAft>
                      </a:pPr>
                      <a:r>
                        <a:rPr lang="vi-VN" sz="1500">
                          <a:effectLst/>
                        </a:rPr>
                        <a:t>5</a:t>
                      </a:r>
                      <a:endParaRPr lang="en-US" sz="1500">
                        <a:effectLst/>
                        <a:latin typeface="Times New Roman" panose="02020603050405020304" pitchFamily="18" charset="0"/>
                        <a:ea typeface="SimSun" panose="02010600030101010101" pitchFamily="2" charset="-122"/>
                      </a:endParaRPr>
                    </a:p>
                  </a:txBody>
                  <a:tcPr/>
                </a:tc>
                <a:tc>
                  <a:txBody>
                    <a:bodyPr/>
                    <a:lstStyle/>
                    <a:p>
                      <a:pPr algn="just">
                        <a:lnSpc>
                          <a:spcPct val="130000"/>
                        </a:lnSpc>
                        <a:spcBef>
                          <a:spcPts val="300"/>
                        </a:spcBef>
                        <a:spcAft>
                          <a:spcPts val="300"/>
                        </a:spcAft>
                      </a:pPr>
                      <a:r>
                        <a:rPr lang="en-US" sz="1600" dirty="0"/>
                        <a:t>Thai Trung Steel Rolling</a:t>
                      </a:r>
                      <a:endParaRPr lang="en-US" sz="1500" dirty="0">
                        <a:effectLst/>
                        <a:latin typeface="Times New Roman" panose="02020603050405020304" pitchFamily="18" charset="0"/>
                        <a:ea typeface="SimSun" panose="02010600030101010101" pitchFamily="2" charset="-122"/>
                      </a:endParaRPr>
                    </a:p>
                  </a:txBody>
                  <a:tcPr/>
                </a:tc>
                <a:tc>
                  <a:txBody>
                    <a:bodyPr/>
                    <a:lstStyle/>
                    <a:p>
                      <a:pPr algn="ctr">
                        <a:lnSpc>
                          <a:spcPct val="130000"/>
                        </a:lnSpc>
                        <a:spcBef>
                          <a:spcPts val="300"/>
                        </a:spcBef>
                        <a:spcAft>
                          <a:spcPts val="300"/>
                        </a:spcAft>
                      </a:pPr>
                      <a:r>
                        <a:rPr lang="vi-VN" sz="1500">
                          <a:effectLst/>
                        </a:rPr>
                        <a:t>Thái Nguyên</a:t>
                      </a:r>
                      <a:endParaRPr lang="en-US" sz="1500">
                        <a:effectLst/>
                        <a:latin typeface="Times New Roman" panose="02020603050405020304" pitchFamily="18" charset="0"/>
                        <a:ea typeface="SimSun" panose="02010600030101010101" pitchFamily="2" charset="-122"/>
                      </a:endParaRPr>
                    </a:p>
                  </a:txBody>
                  <a:tcPr/>
                </a:tc>
                <a:tc>
                  <a:txBody>
                    <a:bodyPr/>
                    <a:lstStyle/>
                    <a:p>
                      <a:pPr algn="ctr">
                        <a:lnSpc>
                          <a:spcPct val="130000"/>
                        </a:lnSpc>
                        <a:spcBef>
                          <a:spcPts val="300"/>
                        </a:spcBef>
                        <a:spcAft>
                          <a:spcPts val="300"/>
                        </a:spcAft>
                      </a:pPr>
                      <a:r>
                        <a:rPr lang="vi-VN" sz="1500">
                          <a:effectLst/>
                        </a:rPr>
                        <a:t>7,8</a:t>
                      </a:r>
                      <a:endParaRPr lang="en-US" sz="1500">
                        <a:effectLst/>
                        <a:latin typeface="Times New Roman" panose="02020603050405020304" pitchFamily="18" charset="0"/>
                        <a:ea typeface="SimSun" panose="02010600030101010101" pitchFamily="2" charset="-122"/>
                      </a:endParaRPr>
                    </a:p>
                  </a:txBody>
                  <a:tcPr/>
                </a:tc>
                <a:extLst>
                  <a:ext uri="{0D108BD9-81ED-4DB2-BD59-A6C34878D82A}">
                    <a16:rowId xmlns:a16="http://schemas.microsoft.com/office/drawing/2014/main" val="3353025549"/>
                  </a:ext>
                </a:extLst>
              </a:tr>
              <a:tr h="457688">
                <a:tc>
                  <a:txBody>
                    <a:bodyPr/>
                    <a:lstStyle/>
                    <a:p>
                      <a:pPr algn="ctr">
                        <a:lnSpc>
                          <a:spcPct val="130000"/>
                        </a:lnSpc>
                        <a:spcBef>
                          <a:spcPts val="300"/>
                        </a:spcBef>
                        <a:spcAft>
                          <a:spcPts val="300"/>
                        </a:spcAft>
                      </a:pPr>
                      <a:r>
                        <a:rPr lang="vi-VN" sz="1500">
                          <a:effectLst/>
                        </a:rPr>
                        <a:t>6</a:t>
                      </a:r>
                      <a:endParaRPr lang="en-US" sz="1500">
                        <a:effectLst/>
                        <a:latin typeface="Times New Roman" panose="02020603050405020304" pitchFamily="18" charset="0"/>
                        <a:ea typeface="SimSun" panose="02010600030101010101" pitchFamily="2" charset="-122"/>
                      </a:endParaRPr>
                    </a:p>
                  </a:txBody>
                  <a:tcPr/>
                </a:tc>
                <a:tc>
                  <a:txBody>
                    <a:bodyPr/>
                    <a:lstStyle/>
                    <a:p>
                      <a:pPr algn="just">
                        <a:lnSpc>
                          <a:spcPct val="130000"/>
                        </a:lnSpc>
                        <a:spcBef>
                          <a:spcPts val="300"/>
                        </a:spcBef>
                        <a:spcAft>
                          <a:spcPts val="300"/>
                        </a:spcAft>
                      </a:pPr>
                      <a:r>
                        <a:rPr lang="vi-VN" sz="1500">
                          <a:effectLst/>
                        </a:rPr>
                        <a:t>Jangwon Tech Vina</a:t>
                      </a:r>
                      <a:endParaRPr lang="en-US" sz="1500">
                        <a:effectLst/>
                        <a:latin typeface="Times New Roman" panose="02020603050405020304" pitchFamily="18" charset="0"/>
                        <a:ea typeface="SimSun" panose="02010600030101010101" pitchFamily="2" charset="-122"/>
                      </a:endParaRPr>
                    </a:p>
                  </a:txBody>
                  <a:tcPr/>
                </a:tc>
                <a:tc>
                  <a:txBody>
                    <a:bodyPr/>
                    <a:lstStyle/>
                    <a:p>
                      <a:pPr algn="ctr">
                        <a:lnSpc>
                          <a:spcPct val="130000"/>
                        </a:lnSpc>
                        <a:spcBef>
                          <a:spcPts val="300"/>
                        </a:spcBef>
                        <a:spcAft>
                          <a:spcPts val="300"/>
                        </a:spcAft>
                      </a:pPr>
                      <a:r>
                        <a:rPr lang="vi-VN" sz="1500">
                          <a:effectLst/>
                        </a:rPr>
                        <a:t>Bắc Ninh</a:t>
                      </a:r>
                      <a:endParaRPr lang="en-US" sz="1500">
                        <a:effectLst/>
                        <a:latin typeface="Times New Roman" panose="02020603050405020304" pitchFamily="18" charset="0"/>
                        <a:ea typeface="SimSun" panose="02010600030101010101" pitchFamily="2" charset="-122"/>
                      </a:endParaRPr>
                    </a:p>
                  </a:txBody>
                  <a:tcPr/>
                </a:tc>
                <a:tc>
                  <a:txBody>
                    <a:bodyPr/>
                    <a:lstStyle/>
                    <a:p>
                      <a:pPr algn="ctr">
                        <a:lnSpc>
                          <a:spcPct val="130000"/>
                        </a:lnSpc>
                        <a:spcBef>
                          <a:spcPts val="300"/>
                        </a:spcBef>
                        <a:spcAft>
                          <a:spcPts val="300"/>
                        </a:spcAft>
                      </a:pPr>
                      <a:r>
                        <a:rPr lang="vi-VN" sz="1500">
                          <a:effectLst/>
                        </a:rPr>
                        <a:t>9,0</a:t>
                      </a:r>
                      <a:endParaRPr lang="en-US" sz="1500">
                        <a:effectLst/>
                        <a:latin typeface="Times New Roman" panose="02020603050405020304" pitchFamily="18" charset="0"/>
                        <a:ea typeface="SimSun" panose="02010600030101010101" pitchFamily="2" charset="-122"/>
                      </a:endParaRPr>
                    </a:p>
                  </a:txBody>
                  <a:tcPr/>
                </a:tc>
                <a:extLst>
                  <a:ext uri="{0D108BD9-81ED-4DB2-BD59-A6C34878D82A}">
                    <a16:rowId xmlns:a16="http://schemas.microsoft.com/office/drawing/2014/main" val="2335462044"/>
                  </a:ext>
                </a:extLst>
              </a:tr>
              <a:tr h="401387">
                <a:tc>
                  <a:txBody>
                    <a:bodyPr/>
                    <a:lstStyle/>
                    <a:p>
                      <a:pPr algn="ctr">
                        <a:lnSpc>
                          <a:spcPct val="130000"/>
                        </a:lnSpc>
                        <a:spcBef>
                          <a:spcPts val="300"/>
                        </a:spcBef>
                        <a:spcAft>
                          <a:spcPts val="300"/>
                        </a:spcAft>
                      </a:pPr>
                      <a:r>
                        <a:rPr lang="vi-VN" sz="1500" dirty="0">
                          <a:effectLst/>
                        </a:rPr>
                        <a:t>7</a:t>
                      </a:r>
                      <a:endParaRPr lang="en-US" sz="1500" dirty="0">
                        <a:effectLst/>
                        <a:latin typeface="Times New Roman" panose="02020603050405020304" pitchFamily="18" charset="0"/>
                        <a:ea typeface="SimSun" panose="02010600030101010101" pitchFamily="2" charset="-122"/>
                      </a:endParaRPr>
                    </a:p>
                  </a:txBody>
                  <a:tcPr/>
                </a:tc>
                <a:tc>
                  <a:txBody>
                    <a:bodyPr/>
                    <a:lstStyle/>
                    <a:p>
                      <a:pPr algn="just">
                        <a:lnSpc>
                          <a:spcPct val="130000"/>
                        </a:lnSpc>
                        <a:spcBef>
                          <a:spcPts val="300"/>
                        </a:spcBef>
                        <a:spcAft>
                          <a:spcPts val="300"/>
                        </a:spcAft>
                      </a:pPr>
                      <a:r>
                        <a:rPr lang="vi-VN" sz="1500" dirty="0">
                          <a:effectLst/>
                        </a:rPr>
                        <a:t>Intops Việt Nam</a:t>
                      </a:r>
                      <a:endParaRPr lang="en-US" sz="1500" dirty="0">
                        <a:effectLst/>
                        <a:latin typeface="Times New Roman" panose="02020603050405020304" pitchFamily="18" charset="0"/>
                        <a:ea typeface="SimSun" panose="02010600030101010101" pitchFamily="2" charset="-122"/>
                      </a:endParaRPr>
                    </a:p>
                  </a:txBody>
                  <a:tcPr/>
                </a:tc>
                <a:tc>
                  <a:txBody>
                    <a:bodyPr/>
                    <a:lstStyle/>
                    <a:p>
                      <a:pPr algn="ctr">
                        <a:lnSpc>
                          <a:spcPct val="130000"/>
                        </a:lnSpc>
                        <a:spcBef>
                          <a:spcPts val="300"/>
                        </a:spcBef>
                        <a:spcAft>
                          <a:spcPts val="300"/>
                        </a:spcAft>
                      </a:pPr>
                      <a:r>
                        <a:rPr lang="vi-VN" sz="1500">
                          <a:effectLst/>
                        </a:rPr>
                        <a:t>Bắc Ninh</a:t>
                      </a:r>
                      <a:endParaRPr lang="en-US" sz="1500">
                        <a:effectLst/>
                        <a:latin typeface="Times New Roman" panose="02020603050405020304" pitchFamily="18" charset="0"/>
                        <a:ea typeface="SimSun" panose="02010600030101010101" pitchFamily="2" charset="-122"/>
                      </a:endParaRPr>
                    </a:p>
                  </a:txBody>
                  <a:tcPr/>
                </a:tc>
                <a:tc>
                  <a:txBody>
                    <a:bodyPr/>
                    <a:lstStyle/>
                    <a:p>
                      <a:pPr algn="ctr">
                        <a:lnSpc>
                          <a:spcPct val="130000"/>
                        </a:lnSpc>
                        <a:spcBef>
                          <a:spcPts val="300"/>
                        </a:spcBef>
                        <a:spcAft>
                          <a:spcPts val="300"/>
                        </a:spcAft>
                      </a:pPr>
                      <a:r>
                        <a:rPr lang="vi-VN" sz="1500" dirty="0">
                          <a:effectLst/>
                        </a:rPr>
                        <a:t>9,5</a:t>
                      </a:r>
                      <a:endParaRPr lang="en-US" sz="1500" dirty="0">
                        <a:effectLst/>
                        <a:latin typeface="Times New Roman" panose="02020603050405020304" pitchFamily="18" charset="0"/>
                        <a:ea typeface="SimSun" panose="02010600030101010101" pitchFamily="2" charset="-122"/>
                      </a:endParaRPr>
                    </a:p>
                  </a:txBody>
                  <a:tcPr/>
                </a:tc>
                <a:extLst>
                  <a:ext uri="{0D108BD9-81ED-4DB2-BD59-A6C34878D82A}">
                    <a16:rowId xmlns:a16="http://schemas.microsoft.com/office/drawing/2014/main" val="2443116452"/>
                  </a:ext>
                </a:extLst>
              </a:tr>
            </a:tbl>
          </a:graphicData>
        </a:graphic>
      </p:graphicFrame>
      <p:sp>
        <p:nvSpPr>
          <p:cNvPr id="5" name="TextBox 4">
            <a:extLst>
              <a:ext uri="{FF2B5EF4-FFF2-40B4-BE49-F238E27FC236}">
                <a16:creationId xmlns:a16="http://schemas.microsoft.com/office/drawing/2014/main" id="{8F9FC988-6E06-8A69-4065-72218C647EE5}"/>
              </a:ext>
            </a:extLst>
          </p:cNvPr>
          <p:cNvSpPr txBox="1"/>
          <p:nvPr/>
        </p:nvSpPr>
        <p:spPr>
          <a:xfrm>
            <a:off x="7301754" y="1577938"/>
            <a:ext cx="4235824" cy="338554"/>
          </a:xfrm>
          <a:prstGeom prst="rect">
            <a:avLst/>
          </a:prstGeom>
          <a:noFill/>
        </p:spPr>
        <p:txBody>
          <a:bodyPr wrap="square">
            <a:spAutoFit/>
          </a:bodyPr>
          <a:lstStyle/>
          <a:p>
            <a:r>
              <a:rPr lang="en-US" sz="1600" i="1" dirty="0"/>
              <a:t>Experimental results in Vietnam</a:t>
            </a:r>
          </a:p>
        </p:txBody>
      </p:sp>
      <p:sp>
        <p:nvSpPr>
          <p:cNvPr id="11" name="TextBox 10">
            <a:extLst>
              <a:ext uri="{FF2B5EF4-FFF2-40B4-BE49-F238E27FC236}">
                <a16:creationId xmlns:a16="http://schemas.microsoft.com/office/drawing/2014/main" id="{02F47965-41A9-26A7-032C-76DF6C21ABCC}"/>
              </a:ext>
            </a:extLst>
          </p:cNvPr>
          <p:cNvSpPr txBox="1"/>
          <p:nvPr/>
        </p:nvSpPr>
        <p:spPr>
          <a:xfrm>
            <a:off x="527963" y="1916492"/>
            <a:ext cx="5931109" cy="2625206"/>
          </a:xfrm>
          <a:prstGeom prst="rect">
            <a:avLst/>
          </a:prstGeom>
          <a:noFill/>
        </p:spPr>
        <p:txBody>
          <a:bodyPr wrap="square" rtlCol="0">
            <a:spAutoFit/>
          </a:bodyPr>
          <a:lstStyle/>
          <a:p>
            <a:pPr algn="just">
              <a:lnSpc>
                <a:spcPct val="150000"/>
              </a:lnSpc>
            </a:pPr>
            <a:r>
              <a:rPr lang="en-US" sz="1800" b="1" dirty="0"/>
              <a:t>Benefits brought by the measure</a:t>
            </a:r>
          </a:p>
          <a:p>
            <a:pPr marL="342900" indent="-342900" algn="just">
              <a:lnSpc>
                <a:spcPct val="150000"/>
              </a:lnSpc>
              <a:buFont typeface="Arial" panose="020B0604020202020204" pitchFamily="34" charset="0"/>
              <a:buChar char="•"/>
            </a:pPr>
            <a:r>
              <a:rPr lang="en-US" sz="1800" dirty="0"/>
              <a:t>Reduce machinery maintenance costs</a:t>
            </a:r>
          </a:p>
          <a:p>
            <a:pPr marL="342900" indent="-342900" algn="just">
              <a:lnSpc>
                <a:spcPct val="150000"/>
              </a:lnSpc>
              <a:buFont typeface="Arial" panose="020B0604020202020204" pitchFamily="34" charset="0"/>
              <a:buChar char="•"/>
            </a:pPr>
            <a:r>
              <a:rPr lang="en-US" sz="1800" dirty="0"/>
              <a:t>Average electricity savings: 6 – 15%, depending on consumption load</a:t>
            </a:r>
          </a:p>
          <a:p>
            <a:pPr marL="342900" indent="-342900" algn="just">
              <a:lnSpc>
                <a:spcPct val="150000"/>
              </a:lnSpc>
              <a:buFont typeface="Arial" panose="020B0604020202020204" pitchFamily="34" charset="0"/>
              <a:buChar char="•"/>
            </a:pPr>
            <a:r>
              <a:rPr lang="en-US" sz="1800" dirty="0"/>
              <a:t>Reduce CO2 emissions that contribute to the greenhouse effect.</a:t>
            </a:r>
          </a:p>
        </p:txBody>
      </p:sp>
      <p:sp>
        <p:nvSpPr>
          <p:cNvPr id="2" name="TextBox 1">
            <a:extLst>
              <a:ext uri="{FF2B5EF4-FFF2-40B4-BE49-F238E27FC236}">
                <a16:creationId xmlns:a16="http://schemas.microsoft.com/office/drawing/2014/main" id="{9C9C74E8-1DFF-3147-ACCF-715D1BB293EE}"/>
              </a:ext>
            </a:extLst>
          </p:cNvPr>
          <p:cNvSpPr txBox="1"/>
          <p:nvPr/>
        </p:nvSpPr>
        <p:spPr>
          <a:xfrm>
            <a:off x="728157" y="285767"/>
            <a:ext cx="8563761" cy="830997"/>
          </a:xfrm>
          <a:prstGeom prst="rect">
            <a:avLst/>
          </a:prstGeom>
          <a:noFill/>
        </p:spPr>
        <p:txBody>
          <a:bodyPr wrap="square" rtlCol="0">
            <a:spAutoFit/>
          </a:bodyPr>
          <a:lstStyle/>
          <a:p>
            <a:pPr>
              <a:defRPr/>
            </a:pPr>
            <a:r>
              <a:rPr lang="en-US" sz="2400" b="1" dirty="0">
                <a:solidFill>
                  <a:schemeClr val="accent1">
                    <a:lumMod val="50000"/>
                  </a:schemeClr>
                </a:solidFill>
              </a:rPr>
              <a:t>EEMS 5: Install a CESS energy efficiency device for Transformer Station No. 5 – 1,000 kVA</a:t>
            </a:r>
          </a:p>
        </p:txBody>
      </p:sp>
    </p:spTree>
    <p:extLst>
      <p:ext uri="{BB962C8B-B14F-4D97-AF65-F5344CB8AC3E}">
        <p14:creationId xmlns:p14="http://schemas.microsoft.com/office/powerpoint/2010/main" val="14184696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E8A9D1DE-A983-7BDE-A2E6-93100113EBC4}"/>
              </a:ext>
            </a:extLst>
          </p:cNvPr>
          <p:cNvGraphicFramePr>
            <a:graphicFrameLocks noGrp="1"/>
          </p:cNvGraphicFramePr>
          <p:nvPr>
            <p:extLst>
              <p:ext uri="{D42A27DB-BD31-4B8C-83A1-F6EECF244321}">
                <p14:modId xmlns:p14="http://schemas.microsoft.com/office/powerpoint/2010/main" val="967808290"/>
              </p:ext>
            </p:extLst>
          </p:nvPr>
        </p:nvGraphicFramePr>
        <p:xfrm>
          <a:off x="360227" y="2148293"/>
          <a:ext cx="5735773" cy="3732220"/>
        </p:xfrm>
        <a:graphic>
          <a:graphicData uri="http://schemas.openxmlformats.org/drawingml/2006/table">
            <a:tbl>
              <a:tblPr firstRow="1" firstCol="1" bandRow="1">
                <a:tableStyleId>{12ACAA50-B3C0-4FEF-8DD3-66675128A787}</a:tableStyleId>
              </a:tblPr>
              <a:tblGrid>
                <a:gridCol w="490008">
                  <a:extLst>
                    <a:ext uri="{9D8B030D-6E8A-4147-A177-3AD203B41FA5}">
                      <a16:colId xmlns:a16="http://schemas.microsoft.com/office/drawing/2014/main" val="2814016994"/>
                    </a:ext>
                  </a:extLst>
                </a:gridCol>
                <a:gridCol w="3256945">
                  <a:extLst>
                    <a:ext uri="{9D8B030D-6E8A-4147-A177-3AD203B41FA5}">
                      <a16:colId xmlns:a16="http://schemas.microsoft.com/office/drawing/2014/main" val="2271801687"/>
                    </a:ext>
                  </a:extLst>
                </a:gridCol>
                <a:gridCol w="1074423">
                  <a:extLst>
                    <a:ext uri="{9D8B030D-6E8A-4147-A177-3AD203B41FA5}">
                      <a16:colId xmlns:a16="http://schemas.microsoft.com/office/drawing/2014/main" val="2630743180"/>
                    </a:ext>
                  </a:extLst>
                </a:gridCol>
                <a:gridCol w="914397">
                  <a:extLst>
                    <a:ext uri="{9D8B030D-6E8A-4147-A177-3AD203B41FA5}">
                      <a16:colId xmlns:a16="http://schemas.microsoft.com/office/drawing/2014/main" val="984075715"/>
                    </a:ext>
                  </a:extLst>
                </a:gridCol>
              </a:tblGrid>
              <a:tr h="239260">
                <a:tc>
                  <a:txBody>
                    <a:bodyPr/>
                    <a:lstStyle/>
                    <a:p>
                      <a:pPr algn="ctr"/>
                      <a:r>
                        <a:rPr lang="en-GB" sz="1500" b="1" dirty="0">
                          <a:effectLst/>
                          <a:latin typeface="Times New Roman" panose="02020603050405020304" pitchFamily="18" charset="0"/>
                          <a:cs typeface="Times New Roman" panose="02020603050405020304" pitchFamily="18" charset="0"/>
                        </a:rPr>
                        <a:t>NO</a:t>
                      </a:r>
                      <a:endParaRPr lang="en-US" sz="15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pPr algn="ctr"/>
                      <a:r>
                        <a:rPr lang="en-GB" sz="1500" b="1" dirty="0">
                          <a:effectLst/>
                          <a:latin typeface="Times New Roman" panose="02020603050405020304" pitchFamily="18" charset="0"/>
                          <a:cs typeface="Times New Roman" panose="02020603050405020304" pitchFamily="18" charset="0"/>
                        </a:rPr>
                        <a:t>SPECIFICATION</a:t>
                      </a:r>
                      <a:endParaRPr lang="en-US" sz="15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b"/>
                </a:tc>
                <a:tc>
                  <a:txBody>
                    <a:bodyPr/>
                    <a:lstStyle/>
                    <a:p>
                      <a:pPr algn="ctr"/>
                      <a:r>
                        <a:rPr lang="en-GB" sz="1500" b="1" dirty="0">
                          <a:effectLst/>
                          <a:latin typeface="Times New Roman" panose="02020603050405020304" pitchFamily="18" charset="0"/>
                          <a:cs typeface="Times New Roman" panose="02020603050405020304" pitchFamily="18" charset="0"/>
                        </a:rPr>
                        <a:t>UNIT</a:t>
                      </a:r>
                      <a:endParaRPr lang="en-US" sz="15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b"/>
                </a:tc>
                <a:tc>
                  <a:txBody>
                    <a:bodyPr/>
                    <a:lstStyle/>
                    <a:p>
                      <a:pPr algn="ctr"/>
                      <a:r>
                        <a:rPr lang="en-GB" sz="1500" b="1" dirty="0">
                          <a:effectLst/>
                          <a:latin typeface="Times New Roman" panose="02020603050405020304" pitchFamily="18" charset="0"/>
                          <a:cs typeface="Times New Roman" panose="02020603050405020304" pitchFamily="18" charset="0"/>
                        </a:rPr>
                        <a:t>VALUE</a:t>
                      </a:r>
                      <a:endParaRPr lang="en-US" sz="15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extLst>
                  <a:ext uri="{0D108BD9-81ED-4DB2-BD59-A6C34878D82A}">
                    <a16:rowId xmlns:a16="http://schemas.microsoft.com/office/drawing/2014/main" val="3839972419"/>
                  </a:ext>
                </a:extLst>
              </a:tr>
              <a:tr h="239260">
                <a:tc>
                  <a:txBody>
                    <a:bodyPr/>
                    <a:lstStyle/>
                    <a:p>
                      <a:pPr algn="ctr"/>
                      <a:r>
                        <a:rPr lang="en-GB" sz="1500" b="1" dirty="0">
                          <a:effectLst/>
                          <a:latin typeface="Times New Roman" panose="02020603050405020304" pitchFamily="18" charset="0"/>
                          <a:cs typeface="Times New Roman" panose="02020603050405020304" pitchFamily="18" charset="0"/>
                        </a:rPr>
                        <a:t> </a:t>
                      </a:r>
                      <a:endParaRPr lang="en-US" sz="15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r>
                        <a:rPr lang="en-US" sz="1500" b="1" i="0" u="none" strike="noStrike" cap="none" dirty="0">
                          <a:solidFill>
                            <a:srgbClr val="000000"/>
                          </a:solidFill>
                          <a:effectLst/>
                          <a:latin typeface="Times New Roman" panose="02020603050405020304" pitchFamily="18" charset="0"/>
                          <a:cs typeface="Times New Roman" panose="02020603050405020304" pitchFamily="18" charset="0"/>
                          <a:sym typeface="Arial"/>
                        </a:rPr>
                        <a:t>Information on electricity prices</a:t>
                      </a:r>
                      <a:endParaRPr lang="en-US" sz="1500" b="1" i="0" u="none" strike="noStrike" cap="none"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Arial"/>
                      </a:endParaRPr>
                    </a:p>
                  </a:txBody>
                  <a:tcPr marL="56710" marR="56710" marT="0" marB="0" anchor="b"/>
                </a:tc>
                <a:tc>
                  <a:txBody>
                    <a:bodyPr/>
                    <a:lstStyle/>
                    <a:p>
                      <a:pPr algn="ctr"/>
                      <a:r>
                        <a:rPr lang="en-GB" sz="1500">
                          <a:effectLst/>
                          <a:latin typeface="Times New Roman" panose="02020603050405020304" pitchFamily="18" charset="0"/>
                          <a:cs typeface="Times New Roman" panose="02020603050405020304" pitchFamily="18" charset="0"/>
                        </a:rPr>
                        <a:t> </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b"/>
                </a:tc>
                <a:tc>
                  <a:txBody>
                    <a:bodyPr/>
                    <a:lstStyle/>
                    <a:p>
                      <a:r>
                        <a:rPr lang="en-GB" sz="1500">
                          <a:effectLst/>
                          <a:latin typeface="Times New Roman" panose="02020603050405020304" pitchFamily="18" charset="0"/>
                          <a:cs typeface="Times New Roman" panose="02020603050405020304" pitchFamily="18" charset="0"/>
                        </a:rPr>
                        <a:t> </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extLst>
                  <a:ext uri="{0D108BD9-81ED-4DB2-BD59-A6C34878D82A}">
                    <a16:rowId xmlns:a16="http://schemas.microsoft.com/office/drawing/2014/main" val="2352683377"/>
                  </a:ext>
                </a:extLst>
              </a:tr>
              <a:tr h="239260">
                <a:tc>
                  <a:txBody>
                    <a:bodyPr/>
                    <a:lstStyle/>
                    <a:p>
                      <a:pPr algn="ctr"/>
                      <a:r>
                        <a:rPr lang="en-GB" sz="1500">
                          <a:effectLst/>
                          <a:latin typeface="Times New Roman" panose="02020603050405020304" pitchFamily="18" charset="0"/>
                          <a:cs typeface="Times New Roman" panose="02020603050405020304" pitchFamily="18" charset="0"/>
                        </a:rPr>
                        <a:t>1</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r>
                        <a:rPr lang="en-US" sz="1500" b="0" i="0" u="none" strike="noStrike" cap="none" dirty="0">
                          <a:solidFill>
                            <a:srgbClr val="000000"/>
                          </a:solidFill>
                          <a:effectLst/>
                          <a:latin typeface="Times New Roman" panose="02020603050405020304" pitchFamily="18" charset="0"/>
                          <a:cs typeface="Times New Roman" panose="02020603050405020304" pitchFamily="18" charset="0"/>
                          <a:sym typeface="Arial"/>
                        </a:rPr>
                        <a:t>Average electricity price in 2023</a:t>
                      </a:r>
                      <a:endParaRPr lang="en-US" sz="1500" b="0" i="0" u="none" strike="noStrike" cap="none"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Arial"/>
                      </a:endParaRPr>
                    </a:p>
                  </a:txBody>
                  <a:tcPr marL="56710" marR="56710" marT="0" marB="0" anchor="ctr"/>
                </a:tc>
                <a:tc>
                  <a:txBody>
                    <a:bodyPr/>
                    <a:lstStyle/>
                    <a:p>
                      <a:pPr algn="ctr"/>
                      <a:r>
                        <a:rPr lang="en-GB" sz="1500" dirty="0">
                          <a:effectLst/>
                          <a:latin typeface="Times New Roman" panose="02020603050405020304" pitchFamily="18" charset="0"/>
                          <a:cs typeface="Times New Roman" panose="02020603050405020304" pitchFamily="18" charset="0"/>
                        </a:rPr>
                        <a:t>VNĐ/kWh</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b"/>
                </a:tc>
                <a:tc>
                  <a:txBody>
                    <a:bodyPr/>
                    <a:lstStyle/>
                    <a:p>
                      <a:pPr algn="r"/>
                      <a:r>
                        <a:rPr lang="en-US" sz="1500" dirty="0">
                          <a:effectLst/>
                          <a:latin typeface="Times New Roman" panose="02020603050405020304" pitchFamily="18" charset="0"/>
                          <a:cs typeface="Times New Roman" panose="02020603050405020304" pitchFamily="18" charset="0"/>
                        </a:rPr>
                        <a:t>1.721</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extLst>
                  <a:ext uri="{0D108BD9-81ED-4DB2-BD59-A6C34878D82A}">
                    <a16:rowId xmlns:a16="http://schemas.microsoft.com/office/drawing/2014/main" val="3264574222"/>
                  </a:ext>
                </a:extLst>
              </a:tr>
              <a:tr h="239260">
                <a:tc>
                  <a:txBody>
                    <a:bodyPr/>
                    <a:lstStyle/>
                    <a:p>
                      <a:pPr algn="ctr"/>
                      <a:r>
                        <a:rPr lang="en-GB" sz="1500">
                          <a:effectLst/>
                          <a:latin typeface="Times New Roman" panose="02020603050405020304" pitchFamily="18" charset="0"/>
                          <a:cs typeface="Times New Roman" panose="02020603050405020304" pitchFamily="18" charset="0"/>
                        </a:rPr>
                        <a:t> </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r>
                        <a:rPr lang="en-US" sz="1500" b="1" i="0" u="none" strike="noStrike" cap="none" dirty="0">
                          <a:solidFill>
                            <a:srgbClr val="000000"/>
                          </a:solidFill>
                          <a:effectLst/>
                          <a:latin typeface="Times New Roman" panose="02020603050405020304" pitchFamily="18" charset="0"/>
                          <a:cs typeface="Times New Roman" panose="02020603050405020304" pitchFamily="18" charset="0"/>
                          <a:sym typeface="Arial"/>
                        </a:rPr>
                        <a:t>Operational information</a:t>
                      </a:r>
                      <a:endParaRPr lang="en-US" sz="1500" b="1" i="0" u="none" strike="noStrike" cap="none"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Arial"/>
                      </a:endParaRPr>
                    </a:p>
                  </a:txBody>
                  <a:tcPr marL="56710" marR="56710" marT="0" marB="0" anchor="b"/>
                </a:tc>
                <a:tc>
                  <a:txBody>
                    <a:bodyPr/>
                    <a:lstStyle/>
                    <a:p>
                      <a:pPr algn="ctr"/>
                      <a:r>
                        <a:rPr lang="en-GB" sz="1500" dirty="0">
                          <a:effectLst/>
                          <a:latin typeface="Times New Roman" panose="02020603050405020304" pitchFamily="18" charset="0"/>
                          <a:cs typeface="Times New Roman" panose="02020603050405020304" pitchFamily="18" charset="0"/>
                        </a:rPr>
                        <a:t> </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b"/>
                </a:tc>
                <a:tc>
                  <a:txBody>
                    <a:bodyPr/>
                    <a:lstStyle/>
                    <a:p>
                      <a:r>
                        <a:rPr lang="en-GB" sz="1500">
                          <a:effectLst/>
                          <a:latin typeface="Times New Roman" panose="02020603050405020304" pitchFamily="18" charset="0"/>
                          <a:cs typeface="Times New Roman" panose="02020603050405020304" pitchFamily="18" charset="0"/>
                        </a:rPr>
                        <a:t> </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extLst>
                  <a:ext uri="{0D108BD9-81ED-4DB2-BD59-A6C34878D82A}">
                    <a16:rowId xmlns:a16="http://schemas.microsoft.com/office/drawing/2014/main" val="1009536852"/>
                  </a:ext>
                </a:extLst>
              </a:tr>
              <a:tr h="292324">
                <a:tc>
                  <a:txBody>
                    <a:bodyPr/>
                    <a:lstStyle/>
                    <a:p>
                      <a:pPr algn="ctr"/>
                      <a:r>
                        <a:rPr lang="en-GB" sz="1500" dirty="0">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r>
                        <a:rPr lang="en-US" sz="1500" b="0" i="0" u="none" strike="noStrike" cap="none" dirty="0">
                          <a:solidFill>
                            <a:srgbClr val="000000"/>
                          </a:solidFill>
                          <a:effectLst/>
                          <a:latin typeface="Times New Roman" panose="02020603050405020304" pitchFamily="18" charset="0"/>
                          <a:cs typeface="Times New Roman" panose="02020603050405020304" pitchFamily="18" charset="0"/>
                          <a:sym typeface="Arial"/>
                        </a:rPr>
                        <a:t>Average number of operating days in a year</a:t>
                      </a:r>
                      <a:endParaRPr lang="en-US" sz="1500" b="0" i="0" u="none" strike="noStrike" cap="none"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Arial"/>
                      </a:endParaRPr>
                    </a:p>
                  </a:txBody>
                  <a:tcPr marL="56710" marR="56710" marT="0" marB="0" anchor="b"/>
                </a:tc>
                <a:tc>
                  <a:txBody>
                    <a:bodyPr/>
                    <a:lstStyle/>
                    <a:p>
                      <a:pPr algn="ctr"/>
                      <a:r>
                        <a:rPr lang="en-GB" sz="1500" dirty="0">
                          <a:effectLst/>
                          <a:latin typeface="Times New Roman" panose="02020603050405020304" pitchFamily="18" charset="0"/>
                          <a:cs typeface="Times New Roman" panose="02020603050405020304" pitchFamily="18" charset="0"/>
                        </a:rPr>
                        <a:t>hour</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pPr algn="r"/>
                      <a:r>
                        <a:rPr lang="en-US" sz="1500" dirty="0">
                          <a:effectLst/>
                          <a:latin typeface="Times New Roman" panose="02020603050405020304" pitchFamily="18" charset="0"/>
                          <a:ea typeface="Times New Roman" panose="02020603050405020304" pitchFamily="18" charset="0"/>
                          <a:cs typeface="Times New Roman" panose="02020603050405020304" pitchFamily="18" charset="0"/>
                        </a:rPr>
                        <a:t>8.400</a:t>
                      </a:r>
                    </a:p>
                  </a:txBody>
                  <a:tcPr marL="56710" marR="56710" marT="0" marB="0" anchor="ctr"/>
                </a:tc>
                <a:extLst>
                  <a:ext uri="{0D108BD9-81ED-4DB2-BD59-A6C34878D82A}">
                    <a16:rowId xmlns:a16="http://schemas.microsoft.com/office/drawing/2014/main" val="470500547"/>
                  </a:ext>
                </a:extLst>
              </a:tr>
              <a:tr h="239260">
                <a:tc>
                  <a:txBody>
                    <a:bodyPr/>
                    <a:lstStyle/>
                    <a:p>
                      <a:pPr algn="ctr"/>
                      <a:r>
                        <a:rPr lang="en-GB" sz="1500" b="1">
                          <a:effectLst/>
                          <a:latin typeface="Times New Roman" panose="02020603050405020304" pitchFamily="18" charset="0"/>
                          <a:cs typeface="Times New Roman" panose="02020603050405020304" pitchFamily="18" charset="0"/>
                        </a:rPr>
                        <a:t> </a:t>
                      </a:r>
                      <a:endParaRPr lang="en-US" sz="15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r>
                        <a:rPr lang="en-US" sz="1500" b="1" i="0" u="none" strike="noStrike" cap="none" dirty="0">
                          <a:solidFill>
                            <a:srgbClr val="000000"/>
                          </a:solidFill>
                          <a:effectLst/>
                          <a:latin typeface="Times New Roman" panose="02020603050405020304" pitchFamily="18" charset="0"/>
                          <a:cs typeface="Times New Roman" panose="02020603050405020304" pitchFamily="18" charset="0"/>
                          <a:sym typeface="Arial"/>
                        </a:rPr>
                        <a:t>Current equipment information</a:t>
                      </a:r>
                      <a:endParaRPr lang="en-US" sz="1500" b="1" i="0" u="none" strike="noStrike" cap="none"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Arial"/>
                      </a:endParaRPr>
                    </a:p>
                  </a:txBody>
                  <a:tcPr marL="56710" marR="56710" marT="0" marB="0" anchor="b"/>
                </a:tc>
                <a:tc>
                  <a:txBody>
                    <a:bodyPr/>
                    <a:lstStyle/>
                    <a:p>
                      <a:pPr algn="ctr"/>
                      <a:r>
                        <a:rPr lang="en-GB" sz="1500">
                          <a:effectLst/>
                          <a:latin typeface="Times New Roman" panose="02020603050405020304" pitchFamily="18" charset="0"/>
                          <a:cs typeface="Times New Roman" panose="02020603050405020304" pitchFamily="18" charset="0"/>
                        </a:rPr>
                        <a:t> </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b"/>
                </a:tc>
                <a:tc>
                  <a:txBody>
                    <a:bodyPr/>
                    <a:lstStyle/>
                    <a:p>
                      <a:r>
                        <a:rPr lang="en-GB" sz="1500">
                          <a:effectLst/>
                          <a:latin typeface="Times New Roman" panose="02020603050405020304" pitchFamily="18" charset="0"/>
                          <a:cs typeface="Times New Roman" panose="02020603050405020304" pitchFamily="18" charset="0"/>
                        </a:rPr>
                        <a:t> </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extLst>
                  <a:ext uri="{0D108BD9-81ED-4DB2-BD59-A6C34878D82A}">
                    <a16:rowId xmlns:a16="http://schemas.microsoft.com/office/drawing/2014/main" val="3036198274"/>
                  </a:ext>
                </a:extLst>
              </a:tr>
              <a:tr h="302968">
                <a:tc>
                  <a:txBody>
                    <a:bodyPr/>
                    <a:lstStyle/>
                    <a:p>
                      <a:pPr algn="ctr"/>
                      <a:r>
                        <a:rPr lang="en-GB" sz="1500" dirty="0">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r>
                        <a:rPr lang="en-US" sz="1500" b="0" i="0" u="none" strike="noStrike" cap="none" dirty="0">
                          <a:solidFill>
                            <a:srgbClr val="000000"/>
                          </a:solidFill>
                          <a:effectLst/>
                          <a:latin typeface="Times New Roman" panose="02020603050405020304" pitchFamily="18" charset="0"/>
                          <a:cs typeface="Times New Roman" panose="02020603050405020304" pitchFamily="18" charset="0"/>
                          <a:sym typeface="Arial"/>
                        </a:rPr>
                        <a:t>Average operating capacity of transformer station no. 3</a:t>
                      </a:r>
                      <a:endParaRPr lang="en-US" sz="1500" b="0" i="0" u="none" strike="noStrike" cap="none"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Arial"/>
                      </a:endParaRPr>
                    </a:p>
                  </a:txBody>
                  <a:tcPr marL="56710" marR="56710" marT="0" marB="0" anchor="ctr"/>
                </a:tc>
                <a:tc>
                  <a:txBody>
                    <a:bodyPr/>
                    <a:lstStyle/>
                    <a:p>
                      <a:pPr algn="ctr"/>
                      <a:r>
                        <a:rPr lang="en-GB" sz="1500" dirty="0">
                          <a:effectLst/>
                          <a:latin typeface="Times New Roman" panose="02020603050405020304" pitchFamily="18" charset="0"/>
                          <a:cs typeface="Times New Roman" panose="02020603050405020304" pitchFamily="18" charset="0"/>
                        </a:rPr>
                        <a:t>kW</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pPr algn="r"/>
                      <a:r>
                        <a:rPr lang="en-GB" sz="1500" dirty="0">
                          <a:effectLst/>
                          <a:latin typeface="Times New Roman" panose="02020603050405020304" pitchFamily="18" charset="0"/>
                          <a:cs typeface="Times New Roman" panose="02020603050405020304" pitchFamily="18" charset="0"/>
                        </a:rPr>
                        <a:t>595</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extLst>
                  <a:ext uri="{0D108BD9-81ED-4DB2-BD59-A6C34878D82A}">
                    <a16:rowId xmlns:a16="http://schemas.microsoft.com/office/drawing/2014/main" val="2667883599"/>
                  </a:ext>
                </a:extLst>
              </a:tr>
              <a:tr h="478521">
                <a:tc>
                  <a:txBody>
                    <a:bodyPr/>
                    <a:lstStyle/>
                    <a:p>
                      <a:pPr algn="ctr"/>
                      <a:r>
                        <a:rPr lang="en-GB" sz="1500" dirty="0">
                          <a:effectLst/>
                          <a:latin typeface="Times New Roman" panose="02020603050405020304" pitchFamily="18" charset="0"/>
                          <a:ea typeface="Times New Roman" panose="02020603050405020304" pitchFamily="18" charset="0"/>
                          <a:cs typeface="Times New Roman" panose="02020603050405020304" pitchFamily="18" charset="0"/>
                        </a:rPr>
                        <a:t>4</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r>
                        <a:rPr lang="en-US" sz="1500" b="0" i="0" u="none" strike="noStrike" cap="none" dirty="0">
                          <a:solidFill>
                            <a:srgbClr val="000000"/>
                          </a:solidFill>
                          <a:effectLst/>
                          <a:latin typeface="Times New Roman" panose="02020603050405020304" pitchFamily="18" charset="0"/>
                          <a:cs typeface="Times New Roman" panose="02020603050405020304" pitchFamily="18" charset="0"/>
                          <a:sym typeface="Arial"/>
                        </a:rPr>
                        <a:t>Electricity consumption of the equipment before implementing the measure</a:t>
                      </a:r>
                      <a:endParaRPr lang="en-US" sz="1500" b="0" i="0" u="none" strike="noStrike" cap="none"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Arial"/>
                      </a:endParaRPr>
                    </a:p>
                  </a:txBody>
                  <a:tcPr marL="56710" marR="56710" marT="0" marB="0" anchor="ctr"/>
                </a:tc>
                <a:tc>
                  <a:txBody>
                    <a:bodyPr/>
                    <a:lstStyle/>
                    <a:p>
                      <a:pPr algn="ctr"/>
                      <a:r>
                        <a:rPr lang="en-GB" sz="1500" dirty="0">
                          <a:effectLst/>
                          <a:latin typeface="Times New Roman" panose="02020603050405020304" pitchFamily="18" charset="0"/>
                          <a:cs typeface="Times New Roman" panose="02020603050405020304" pitchFamily="18" charset="0"/>
                        </a:rPr>
                        <a:t>kWh/year</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pPr algn="r"/>
                      <a:r>
                        <a:rPr lang="en-GB" sz="1500" dirty="0">
                          <a:effectLst/>
                          <a:latin typeface="Times New Roman" panose="02020603050405020304" pitchFamily="18" charset="0"/>
                          <a:ea typeface="Times New Roman" panose="02020603050405020304" pitchFamily="18" charset="0"/>
                          <a:cs typeface="Times New Roman" panose="02020603050405020304" pitchFamily="18" charset="0"/>
                        </a:rPr>
                        <a:t>4.998.000</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extLst>
                  <a:ext uri="{0D108BD9-81ED-4DB2-BD59-A6C34878D82A}">
                    <a16:rowId xmlns:a16="http://schemas.microsoft.com/office/drawing/2014/main" val="2712070316"/>
                  </a:ext>
                </a:extLst>
              </a:tr>
              <a:tr h="239260">
                <a:tc>
                  <a:txBody>
                    <a:bodyPr/>
                    <a:lstStyle/>
                    <a:p>
                      <a:pPr algn="ctr"/>
                      <a:r>
                        <a:rPr lang="en-GB" sz="1500" dirty="0">
                          <a:effectLst/>
                          <a:latin typeface="Times New Roman" panose="02020603050405020304" pitchFamily="18" charset="0"/>
                          <a:ea typeface="Times New Roman" panose="02020603050405020304" pitchFamily="18" charset="0"/>
                          <a:cs typeface="Times New Roman" panose="02020603050405020304" pitchFamily="18" charset="0"/>
                        </a:rPr>
                        <a:t>5</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r>
                        <a:rPr lang="en-US" sz="1500" b="0" i="0" u="none" strike="noStrike" cap="none" dirty="0">
                          <a:solidFill>
                            <a:srgbClr val="000000"/>
                          </a:solidFill>
                          <a:effectLst/>
                          <a:latin typeface="Times New Roman" panose="02020603050405020304" pitchFamily="18" charset="0"/>
                          <a:cs typeface="Times New Roman" panose="02020603050405020304" pitchFamily="18" charset="0"/>
                          <a:sym typeface="Arial"/>
                        </a:rPr>
                        <a:t>Investment rate</a:t>
                      </a:r>
                      <a:endParaRPr lang="en-US" sz="1500" b="0" i="0" u="none" strike="noStrike" cap="none"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Arial"/>
                      </a:endParaRPr>
                    </a:p>
                  </a:txBody>
                  <a:tcPr marL="56710" marR="56710" marT="0" marB="0" anchor="ctr"/>
                </a:tc>
                <a:tc>
                  <a:txBody>
                    <a:bodyPr/>
                    <a:lstStyle/>
                    <a:p>
                      <a:pPr algn="ctr"/>
                      <a:r>
                        <a:rPr lang="en-GB" sz="1500">
                          <a:effectLst/>
                          <a:latin typeface="Times New Roman" panose="02020603050405020304" pitchFamily="18" charset="0"/>
                          <a:cs typeface="Times New Roman" panose="02020603050405020304" pitchFamily="18" charset="0"/>
                        </a:rPr>
                        <a:t>USD/kW</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pPr algn="r"/>
                      <a:r>
                        <a:rPr lang="en-US" sz="1500" dirty="0">
                          <a:effectLst/>
                          <a:latin typeface="Times New Roman" panose="02020603050405020304" pitchFamily="18" charset="0"/>
                          <a:cs typeface="Times New Roman" panose="02020603050405020304" pitchFamily="18" charset="0"/>
                        </a:rPr>
                        <a:t>8</a:t>
                      </a:r>
                      <a:r>
                        <a:rPr lang="vi-VN" sz="1500" dirty="0">
                          <a:effectLst/>
                          <a:latin typeface="Times New Roman" panose="02020603050405020304" pitchFamily="18" charset="0"/>
                          <a:cs typeface="Times New Roman" panose="02020603050405020304" pitchFamily="18" charset="0"/>
                        </a:rPr>
                        <a:t>5</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extLst>
                  <a:ext uri="{0D108BD9-81ED-4DB2-BD59-A6C34878D82A}">
                    <a16:rowId xmlns:a16="http://schemas.microsoft.com/office/drawing/2014/main" val="1444765500"/>
                  </a:ext>
                </a:extLst>
              </a:tr>
              <a:tr h="239260">
                <a:tc>
                  <a:txBody>
                    <a:bodyPr/>
                    <a:lstStyle/>
                    <a:p>
                      <a:pPr algn="ctr"/>
                      <a:r>
                        <a:rPr lang="en-GB" sz="1500" dirty="0">
                          <a:effectLst/>
                          <a:latin typeface="Times New Roman" panose="02020603050405020304" pitchFamily="18" charset="0"/>
                          <a:ea typeface="Times New Roman" panose="02020603050405020304" pitchFamily="18" charset="0"/>
                          <a:cs typeface="Times New Roman" panose="02020603050405020304" pitchFamily="18" charset="0"/>
                        </a:rPr>
                        <a:t>6</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r>
                        <a:rPr lang="en-US" sz="1500" b="0" i="0" u="none" strike="noStrike" cap="none" dirty="0">
                          <a:solidFill>
                            <a:srgbClr val="000000"/>
                          </a:solidFill>
                          <a:effectLst/>
                          <a:latin typeface="Times New Roman" panose="02020603050405020304" pitchFamily="18" charset="0"/>
                          <a:cs typeface="Times New Roman" panose="02020603050405020304" pitchFamily="18" charset="0"/>
                          <a:sym typeface="Arial"/>
                        </a:rPr>
                        <a:t>Installed capacity of the CESS device</a:t>
                      </a:r>
                      <a:endParaRPr lang="en-US" sz="1500" b="0" i="0" u="none" strike="noStrike" cap="none"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Arial"/>
                      </a:endParaRPr>
                    </a:p>
                  </a:txBody>
                  <a:tcPr marL="56710" marR="56710" marT="0" marB="0" anchor="ctr"/>
                </a:tc>
                <a:tc>
                  <a:txBody>
                    <a:bodyPr/>
                    <a:lstStyle/>
                    <a:p>
                      <a:pPr algn="ctr"/>
                      <a:r>
                        <a:rPr lang="en-GB" sz="1500" dirty="0">
                          <a:effectLst/>
                          <a:latin typeface="Times New Roman" panose="02020603050405020304" pitchFamily="18" charset="0"/>
                          <a:cs typeface="Times New Roman" panose="02020603050405020304" pitchFamily="18" charset="0"/>
                        </a:rPr>
                        <a:t>kW</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pPr algn="r"/>
                      <a:r>
                        <a:rPr lang="en-US" sz="1500" dirty="0">
                          <a:effectLst/>
                          <a:latin typeface="Times New Roman" panose="02020603050405020304" pitchFamily="18" charset="0"/>
                          <a:ea typeface="Times New Roman" panose="02020603050405020304" pitchFamily="18" charset="0"/>
                          <a:cs typeface="Times New Roman" panose="02020603050405020304" pitchFamily="18" charset="0"/>
                        </a:rPr>
                        <a:t>900</a:t>
                      </a:r>
                    </a:p>
                  </a:txBody>
                  <a:tcPr marL="56710" marR="56710" marT="0" marB="0" anchor="ctr"/>
                </a:tc>
                <a:extLst>
                  <a:ext uri="{0D108BD9-81ED-4DB2-BD59-A6C34878D82A}">
                    <a16:rowId xmlns:a16="http://schemas.microsoft.com/office/drawing/2014/main" val="1040552080"/>
                  </a:ext>
                </a:extLst>
              </a:tr>
              <a:tr h="292324">
                <a:tc>
                  <a:txBody>
                    <a:bodyPr/>
                    <a:lstStyle/>
                    <a:p>
                      <a:pPr algn="ctr"/>
                      <a:r>
                        <a:rPr lang="en-GB" sz="1500" dirty="0">
                          <a:effectLst/>
                          <a:latin typeface="Times New Roman" panose="02020603050405020304" pitchFamily="18" charset="0"/>
                          <a:ea typeface="Times New Roman" panose="02020603050405020304" pitchFamily="18" charset="0"/>
                          <a:cs typeface="Times New Roman" panose="02020603050405020304" pitchFamily="18" charset="0"/>
                        </a:rPr>
                        <a:t>7</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r>
                        <a:rPr lang="en-US" sz="1500" b="0" i="0" u="none" strike="noStrike" cap="none" dirty="0">
                          <a:solidFill>
                            <a:srgbClr val="000000"/>
                          </a:solidFill>
                          <a:effectLst/>
                          <a:latin typeface="Times New Roman" panose="02020603050405020304" pitchFamily="18" charset="0"/>
                          <a:cs typeface="Times New Roman" panose="02020603050405020304" pitchFamily="18" charset="0"/>
                          <a:sym typeface="Arial"/>
                        </a:rPr>
                        <a:t>Total investment cost for implementing the solution</a:t>
                      </a:r>
                      <a:endParaRPr lang="en-US" sz="1500" b="0" i="0" u="none" strike="noStrike" cap="none"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Arial"/>
                      </a:endParaRPr>
                    </a:p>
                  </a:txBody>
                  <a:tcPr marL="56710" marR="56710" marT="0" marB="0" anchor="ctr"/>
                </a:tc>
                <a:tc>
                  <a:txBody>
                    <a:bodyPr/>
                    <a:lstStyle/>
                    <a:p>
                      <a:pPr algn="ctr"/>
                      <a:r>
                        <a:rPr lang="en-GB" sz="1500" dirty="0">
                          <a:effectLst/>
                          <a:latin typeface="Times New Roman" panose="02020603050405020304" pitchFamily="18" charset="0"/>
                          <a:cs typeface="Times New Roman" panose="02020603050405020304" pitchFamily="18" charset="0"/>
                        </a:rPr>
                        <a:t>Million VNĐ</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tc>
                  <a:txBody>
                    <a:bodyPr/>
                    <a:lstStyle/>
                    <a:p>
                      <a:pPr algn="r"/>
                      <a:r>
                        <a:rPr lang="en-US" sz="1500" dirty="0">
                          <a:effectLst/>
                          <a:latin typeface="Times New Roman" panose="02020603050405020304" pitchFamily="18" charset="0"/>
                          <a:ea typeface="Times New Roman" panose="02020603050405020304" pitchFamily="18" charset="0"/>
                          <a:cs typeface="Times New Roman" panose="02020603050405020304" pitchFamily="18" charset="0"/>
                        </a:rPr>
                        <a:t>1.855</a:t>
                      </a:r>
                    </a:p>
                  </a:txBody>
                  <a:tcPr marL="56710" marR="56710" marT="0" marB="0" anchor="ctr"/>
                </a:tc>
                <a:extLst>
                  <a:ext uri="{0D108BD9-81ED-4DB2-BD59-A6C34878D82A}">
                    <a16:rowId xmlns:a16="http://schemas.microsoft.com/office/drawing/2014/main" val="3663265146"/>
                  </a:ext>
                </a:extLst>
              </a:tr>
            </a:tbl>
          </a:graphicData>
        </a:graphic>
      </p:graphicFrame>
      <p:graphicFrame>
        <p:nvGraphicFramePr>
          <p:cNvPr id="9" name="Table 8">
            <a:extLst>
              <a:ext uri="{FF2B5EF4-FFF2-40B4-BE49-F238E27FC236}">
                <a16:creationId xmlns:a16="http://schemas.microsoft.com/office/drawing/2014/main" id="{C0E4CA5B-D4BB-B805-E888-070AFE6B01C9}"/>
              </a:ext>
            </a:extLst>
          </p:cNvPr>
          <p:cNvGraphicFramePr>
            <a:graphicFrameLocks noGrp="1"/>
          </p:cNvGraphicFramePr>
          <p:nvPr>
            <p:extLst>
              <p:ext uri="{D42A27DB-BD31-4B8C-83A1-F6EECF244321}">
                <p14:modId xmlns:p14="http://schemas.microsoft.com/office/powerpoint/2010/main" val="19453033"/>
              </p:ext>
            </p:extLst>
          </p:nvPr>
        </p:nvGraphicFramePr>
        <p:xfrm>
          <a:off x="6576023" y="2148293"/>
          <a:ext cx="5431790" cy="2920365"/>
        </p:xfrm>
        <a:graphic>
          <a:graphicData uri="http://schemas.openxmlformats.org/drawingml/2006/table">
            <a:tbl>
              <a:tblPr firstRow="1" firstCol="1" bandRow="1">
                <a:tableStyleId>{12ACAA50-B3C0-4FEF-8DD3-66675128A787}</a:tableStyleId>
              </a:tblPr>
              <a:tblGrid>
                <a:gridCol w="450215">
                  <a:extLst>
                    <a:ext uri="{9D8B030D-6E8A-4147-A177-3AD203B41FA5}">
                      <a16:colId xmlns:a16="http://schemas.microsoft.com/office/drawing/2014/main" val="2704440998"/>
                    </a:ext>
                  </a:extLst>
                </a:gridCol>
                <a:gridCol w="2733675">
                  <a:extLst>
                    <a:ext uri="{9D8B030D-6E8A-4147-A177-3AD203B41FA5}">
                      <a16:colId xmlns:a16="http://schemas.microsoft.com/office/drawing/2014/main" val="3015050046"/>
                    </a:ext>
                  </a:extLst>
                </a:gridCol>
                <a:gridCol w="1219200">
                  <a:extLst>
                    <a:ext uri="{9D8B030D-6E8A-4147-A177-3AD203B41FA5}">
                      <a16:colId xmlns:a16="http://schemas.microsoft.com/office/drawing/2014/main" val="2389303026"/>
                    </a:ext>
                  </a:extLst>
                </a:gridCol>
                <a:gridCol w="1028700">
                  <a:extLst>
                    <a:ext uri="{9D8B030D-6E8A-4147-A177-3AD203B41FA5}">
                      <a16:colId xmlns:a16="http://schemas.microsoft.com/office/drawing/2014/main" val="1545039309"/>
                    </a:ext>
                  </a:extLst>
                </a:gridCol>
              </a:tblGrid>
              <a:tr h="274955">
                <a:tc>
                  <a:txBody>
                    <a:bodyPr/>
                    <a:lstStyle/>
                    <a:p>
                      <a:pPr algn="ctr"/>
                      <a:r>
                        <a:rPr lang="en-GB" sz="1500" b="1" dirty="0">
                          <a:effectLst/>
                          <a:latin typeface="Times New Roman" panose="02020603050405020304" pitchFamily="18" charset="0"/>
                          <a:ea typeface="Times New Roman" panose="02020603050405020304" pitchFamily="18" charset="0"/>
                        </a:rPr>
                        <a:t>NO</a:t>
                      </a:r>
                      <a:endParaRPr lang="en-US" sz="15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en-GB" sz="1500" b="1" dirty="0">
                          <a:effectLst/>
                          <a:latin typeface="Times New Roman" panose="02020603050405020304" pitchFamily="18" charset="0"/>
                          <a:cs typeface="Times New Roman" panose="02020603050405020304" pitchFamily="18" charset="0"/>
                        </a:rPr>
                        <a:t>SPECIFICATION</a:t>
                      </a:r>
                      <a:endParaRPr lang="en-US" sz="15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b"/>
                </a:tc>
                <a:tc>
                  <a:txBody>
                    <a:bodyPr/>
                    <a:lstStyle/>
                    <a:p>
                      <a:pPr algn="ctr"/>
                      <a:r>
                        <a:rPr lang="en-GB" sz="1500" b="1" dirty="0">
                          <a:effectLst/>
                          <a:latin typeface="Times New Roman" panose="02020603050405020304" pitchFamily="18" charset="0"/>
                          <a:cs typeface="Times New Roman" panose="02020603050405020304" pitchFamily="18" charset="0"/>
                        </a:rPr>
                        <a:t>UNIT</a:t>
                      </a:r>
                      <a:endParaRPr lang="en-US" sz="15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b"/>
                </a:tc>
                <a:tc>
                  <a:txBody>
                    <a:bodyPr/>
                    <a:lstStyle/>
                    <a:p>
                      <a:pPr algn="ctr"/>
                      <a:r>
                        <a:rPr lang="en-GB" sz="1500" b="1" dirty="0">
                          <a:effectLst/>
                          <a:latin typeface="Times New Roman" panose="02020603050405020304" pitchFamily="18" charset="0"/>
                          <a:cs typeface="Times New Roman" panose="02020603050405020304" pitchFamily="18" charset="0"/>
                        </a:rPr>
                        <a:t>VALUE</a:t>
                      </a:r>
                      <a:endParaRPr lang="en-US" sz="15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10" marR="56710" marT="0" marB="0" anchor="ctr"/>
                </a:tc>
                <a:extLst>
                  <a:ext uri="{0D108BD9-81ED-4DB2-BD59-A6C34878D82A}">
                    <a16:rowId xmlns:a16="http://schemas.microsoft.com/office/drawing/2014/main" val="775446062"/>
                  </a:ext>
                </a:extLst>
              </a:tr>
              <a:tr h="209550">
                <a:tc>
                  <a:txBody>
                    <a:bodyPr/>
                    <a:lstStyle/>
                    <a:p>
                      <a:pPr algn="ctr"/>
                      <a:r>
                        <a:rPr lang="en-GB" sz="1500" dirty="0">
                          <a:effectLst/>
                          <a:latin typeface="Times New Roman" panose="02020603050405020304" pitchFamily="18" charset="0"/>
                          <a:ea typeface="Times New Roman" panose="02020603050405020304" pitchFamily="18" charset="0"/>
                          <a:cs typeface="Times New Roman" panose="02020603050405020304" pitchFamily="18" charset="0"/>
                        </a:rPr>
                        <a:t>8</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r>
                        <a:rPr lang="en-GB" sz="1500" b="1" dirty="0">
                          <a:effectLst/>
                          <a:latin typeface="Times New Roman" panose="02020603050405020304" pitchFamily="18" charset="0"/>
                          <a:ea typeface="Times New Roman" panose="02020603050405020304" pitchFamily="18" charset="0"/>
                          <a:cs typeface="Times New Roman" panose="02020603050405020304" pitchFamily="18" charset="0"/>
                        </a:rPr>
                        <a:t>EE calculation</a:t>
                      </a:r>
                      <a:endParaRPr lang="en-US" sz="15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r>
                        <a:rPr lang="en-GB" sz="1500">
                          <a:effectLst/>
                          <a:latin typeface="Times New Roman" panose="02020603050405020304" pitchFamily="18" charset="0"/>
                          <a:cs typeface="Times New Roman" panose="02020603050405020304" pitchFamily="18" charset="0"/>
                        </a:rPr>
                        <a:t> </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r>
                        <a:rPr lang="en-GB" sz="1500">
                          <a:effectLst/>
                          <a:latin typeface="Times New Roman" panose="02020603050405020304" pitchFamily="18" charset="0"/>
                          <a:cs typeface="Times New Roman" panose="02020603050405020304" pitchFamily="18" charset="0"/>
                        </a:rPr>
                        <a:t> </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752896633"/>
                  </a:ext>
                </a:extLst>
              </a:tr>
              <a:tr h="209550">
                <a:tc>
                  <a:txBody>
                    <a:bodyPr/>
                    <a:lstStyle/>
                    <a:p>
                      <a:pPr algn="ctr"/>
                      <a:r>
                        <a:rPr lang="en-GB" sz="1500" dirty="0">
                          <a:effectLst/>
                          <a:latin typeface="Times New Roman" panose="02020603050405020304" pitchFamily="18" charset="0"/>
                          <a:ea typeface="Times New Roman" panose="02020603050405020304" pitchFamily="18" charset="0"/>
                          <a:cs typeface="Times New Roman" panose="02020603050405020304" pitchFamily="18" charset="0"/>
                        </a:rPr>
                        <a:t>9</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R="0" algn="l" rtl="0">
                        <a:lnSpc>
                          <a:spcPct val="100000"/>
                        </a:lnSpc>
                        <a:spcBef>
                          <a:spcPts val="0"/>
                        </a:spcBef>
                        <a:spcAft>
                          <a:spcPts val="0"/>
                        </a:spcAft>
                        <a:buClr>
                          <a:srgbClr val="000000"/>
                        </a:buClr>
                        <a:buFont typeface="Arial"/>
                      </a:pPr>
                      <a:r>
                        <a:rPr lang="en-US" sz="1500" b="0" i="0" u="none" strike="noStrike" cap="none" dirty="0">
                          <a:solidFill>
                            <a:srgbClr val="000000"/>
                          </a:solidFill>
                          <a:effectLst/>
                          <a:latin typeface="Times New Roman" panose="02020603050405020304" pitchFamily="18" charset="0"/>
                          <a:cs typeface="Times New Roman" panose="02020603050405020304" pitchFamily="18" charset="0"/>
                          <a:sym typeface="Arial"/>
                        </a:rPr>
                        <a:t>Percentage of savings achieved after implementing the measure</a:t>
                      </a:r>
                      <a:endParaRPr lang="en-US" sz="1500" b="0" i="0" u="none" strike="noStrike" cap="none"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Arial"/>
                      </a:endParaRPr>
                    </a:p>
                  </a:txBody>
                  <a:tcPr marL="68580" marR="68580" marT="0" marB="0" anchor="ctr"/>
                </a:tc>
                <a:tc>
                  <a:txBody>
                    <a:bodyPr/>
                    <a:lstStyle/>
                    <a:p>
                      <a:pPr algn="ctr"/>
                      <a:r>
                        <a:rPr lang="en-GB" sz="1500">
                          <a:effectLst/>
                          <a:latin typeface="Times New Roman" panose="02020603050405020304" pitchFamily="18" charset="0"/>
                          <a:cs typeface="Times New Roman" panose="02020603050405020304" pitchFamily="18" charset="0"/>
                        </a:rPr>
                        <a:t>%</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r>
                        <a:rPr lang="en-GB" sz="1500" dirty="0">
                          <a:effectLst/>
                          <a:latin typeface="Times New Roman" panose="02020603050405020304" pitchFamily="18" charset="0"/>
                          <a:cs typeface="Times New Roman" panose="02020603050405020304" pitchFamily="18" charset="0"/>
                        </a:rPr>
                        <a:t>6.5%</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299592954"/>
                  </a:ext>
                </a:extLst>
              </a:tr>
              <a:tr h="247650">
                <a:tc>
                  <a:txBody>
                    <a:bodyPr/>
                    <a:lstStyle/>
                    <a:p>
                      <a:pPr algn="ctr"/>
                      <a:r>
                        <a:rPr lang="en-GB" sz="1500" dirty="0">
                          <a:effectLst/>
                          <a:latin typeface="Times New Roman" panose="02020603050405020304" pitchFamily="18" charset="0"/>
                          <a:ea typeface="Times New Roman" panose="02020603050405020304" pitchFamily="18" charset="0"/>
                          <a:cs typeface="Times New Roman" panose="02020603050405020304" pitchFamily="18" charset="0"/>
                        </a:rPr>
                        <a:t>10</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R="0" algn="l" rtl="0">
                        <a:lnSpc>
                          <a:spcPct val="100000"/>
                        </a:lnSpc>
                        <a:spcBef>
                          <a:spcPts val="0"/>
                        </a:spcBef>
                        <a:spcAft>
                          <a:spcPts val="0"/>
                        </a:spcAft>
                        <a:buClr>
                          <a:srgbClr val="000000"/>
                        </a:buClr>
                        <a:buFont typeface="Arial"/>
                      </a:pPr>
                      <a:r>
                        <a:rPr lang="en-US" sz="1500" b="0" i="0" u="none" strike="noStrike" cap="none" dirty="0">
                          <a:solidFill>
                            <a:srgbClr val="000000"/>
                          </a:solidFill>
                          <a:effectLst/>
                          <a:latin typeface="Times New Roman" panose="02020603050405020304" pitchFamily="18" charset="0"/>
                          <a:cs typeface="Times New Roman" panose="02020603050405020304" pitchFamily="18" charset="0"/>
                          <a:sym typeface="Arial"/>
                        </a:rPr>
                        <a:t>Electricity consumption after implementing the measure</a:t>
                      </a:r>
                      <a:endParaRPr lang="en-US" sz="1500" b="0" i="0" u="none" strike="noStrike" cap="none"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Arial"/>
                      </a:endParaRPr>
                    </a:p>
                  </a:txBody>
                  <a:tcPr marL="68580" marR="68580" marT="0" marB="0" anchor="ctr"/>
                </a:tc>
                <a:tc>
                  <a:txBody>
                    <a:bodyPr/>
                    <a:lstStyle/>
                    <a:p>
                      <a:pPr algn="ctr"/>
                      <a:r>
                        <a:rPr lang="en-GB" sz="1500" dirty="0">
                          <a:effectLst/>
                          <a:latin typeface="Times New Roman" panose="02020603050405020304" pitchFamily="18" charset="0"/>
                          <a:cs typeface="Times New Roman" panose="02020603050405020304" pitchFamily="18" charset="0"/>
                        </a:rPr>
                        <a:t>kWh/year</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r>
                        <a:rPr lang="en-US" sz="1500" dirty="0">
                          <a:effectLst/>
                          <a:latin typeface="Times New Roman" panose="02020603050405020304" pitchFamily="18" charset="0"/>
                          <a:ea typeface="Times New Roman" panose="02020603050405020304" pitchFamily="18" charset="0"/>
                          <a:cs typeface="Times New Roman" panose="02020603050405020304" pitchFamily="18" charset="0"/>
                        </a:rPr>
                        <a:t>4.673.130</a:t>
                      </a:r>
                    </a:p>
                  </a:txBody>
                  <a:tcPr marL="68580" marR="68580" marT="0" marB="0" anchor="ctr"/>
                </a:tc>
                <a:extLst>
                  <a:ext uri="{0D108BD9-81ED-4DB2-BD59-A6C34878D82A}">
                    <a16:rowId xmlns:a16="http://schemas.microsoft.com/office/drawing/2014/main" val="917582076"/>
                  </a:ext>
                </a:extLst>
              </a:tr>
              <a:tr h="254000">
                <a:tc>
                  <a:txBody>
                    <a:bodyPr/>
                    <a:lstStyle/>
                    <a:p>
                      <a:pPr algn="ctr"/>
                      <a:r>
                        <a:rPr lang="en-GB" sz="1500" dirty="0">
                          <a:effectLst/>
                          <a:latin typeface="Times New Roman" panose="02020603050405020304" pitchFamily="18" charset="0"/>
                          <a:ea typeface="Times New Roman" panose="02020603050405020304" pitchFamily="18" charset="0"/>
                          <a:cs typeface="Times New Roman" panose="02020603050405020304" pitchFamily="18" charset="0"/>
                        </a:rPr>
                        <a:t>11</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R="0" algn="l" rtl="0">
                        <a:lnSpc>
                          <a:spcPct val="100000"/>
                        </a:lnSpc>
                        <a:spcBef>
                          <a:spcPts val="0"/>
                        </a:spcBef>
                        <a:spcAft>
                          <a:spcPts val="0"/>
                        </a:spcAft>
                        <a:buClr>
                          <a:srgbClr val="000000"/>
                        </a:buClr>
                        <a:buFont typeface="Arial"/>
                      </a:pPr>
                      <a:r>
                        <a:rPr lang="en-US" sz="1500" b="0" i="0" u="none" strike="noStrike" cap="none" dirty="0">
                          <a:solidFill>
                            <a:srgbClr val="000000"/>
                          </a:solidFill>
                          <a:effectLst/>
                          <a:latin typeface="Times New Roman" panose="02020603050405020304" pitchFamily="18" charset="0"/>
                          <a:cs typeface="Times New Roman" panose="02020603050405020304" pitchFamily="18" charset="0"/>
                          <a:sym typeface="Arial"/>
                        </a:rPr>
                        <a:t>Electricity saved after implementing the measure</a:t>
                      </a:r>
                      <a:endParaRPr lang="en-US" sz="1500" b="0" i="0" u="none" strike="noStrike" cap="none"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Arial"/>
                      </a:endParaRPr>
                    </a:p>
                  </a:txBody>
                  <a:tcPr marL="68580" marR="68580" marT="0" marB="0" anchor="ctr"/>
                </a:tc>
                <a:tc>
                  <a:txBody>
                    <a:bodyPr/>
                    <a:lstStyle/>
                    <a:p>
                      <a:pPr algn="ctr"/>
                      <a:r>
                        <a:rPr lang="en-GB" sz="1500" dirty="0">
                          <a:effectLst/>
                          <a:latin typeface="Times New Roman" panose="02020603050405020304" pitchFamily="18" charset="0"/>
                          <a:cs typeface="Times New Roman" panose="02020603050405020304" pitchFamily="18" charset="0"/>
                        </a:rPr>
                        <a:t>kWh/year</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r>
                        <a:rPr lang="en-GB" sz="1500" dirty="0">
                          <a:effectLst/>
                          <a:latin typeface="Times New Roman" panose="02020603050405020304" pitchFamily="18" charset="0"/>
                          <a:cs typeface="Times New Roman" panose="02020603050405020304" pitchFamily="18" charset="0"/>
                        </a:rPr>
                        <a:t>324.870</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346947805"/>
                  </a:ext>
                </a:extLst>
              </a:tr>
              <a:tr h="247650">
                <a:tc>
                  <a:txBody>
                    <a:bodyPr/>
                    <a:lstStyle/>
                    <a:p>
                      <a:pPr algn="ctr"/>
                      <a:r>
                        <a:rPr lang="en-GB" sz="1500" dirty="0">
                          <a:effectLst/>
                          <a:latin typeface="Times New Roman" panose="02020603050405020304" pitchFamily="18" charset="0"/>
                          <a:cs typeface="Times New Roman" panose="02020603050405020304" pitchFamily="18" charset="0"/>
                        </a:rPr>
                        <a:t>12</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R="0" algn="l" rtl="0">
                        <a:lnSpc>
                          <a:spcPct val="100000"/>
                        </a:lnSpc>
                        <a:spcBef>
                          <a:spcPts val="0"/>
                        </a:spcBef>
                        <a:spcAft>
                          <a:spcPts val="0"/>
                        </a:spcAft>
                        <a:buClr>
                          <a:srgbClr val="000000"/>
                        </a:buClr>
                        <a:buFont typeface="Arial"/>
                      </a:pPr>
                      <a:r>
                        <a:rPr lang="en-US" sz="1500" b="0" i="0" u="none" strike="noStrike" cap="none" dirty="0">
                          <a:solidFill>
                            <a:srgbClr val="000000"/>
                          </a:solidFill>
                          <a:effectLst/>
                          <a:latin typeface="Times New Roman" panose="02020603050405020304" pitchFamily="18" charset="0"/>
                          <a:cs typeface="Times New Roman" panose="02020603050405020304" pitchFamily="18" charset="0"/>
                          <a:sym typeface="Arial"/>
                        </a:rPr>
                        <a:t>Income generated from EE in one year</a:t>
                      </a:r>
                      <a:endParaRPr lang="en-US" sz="1500" b="0" i="0" u="none" strike="noStrike" cap="none"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Arial"/>
                      </a:endParaRPr>
                    </a:p>
                  </a:txBody>
                  <a:tcPr marL="68580" marR="68580" marT="0" marB="0" anchor="ctr"/>
                </a:tc>
                <a:tc>
                  <a:txBody>
                    <a:bodyPr/>
                    <a:lstStyle/>
                    <a:p>
                      <a:pPr algn="ctr"/>
                      <a:r>
                        <a:rPr lang="en-GB" sz="1500" dirty="0">
                          <a:effectLst/>
                          <a:latin typeface="Times New Roman" panose="02020603050405020304" pitchFamily="18" charset="0"/>
                          <a:cs typeface="Times New Roman" panose="02020603050405020304" pitchFamily="18" charset="0"/>
                        </a:rPr>
                        <a:t>Million VNĐ/year</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r>
                        <a:rPr lang="en-GB" sz="1500" dirty="0">
                          <a:effectLst/>
                          <a:latin typeface="Times New Roman" panose="02020603050405020304" pitchFamily="18" charset="0"/>
                          <a:cs typeface="Times New Roman" panose="02020603050405020304" pitchFamily="18" charset="0"/>
                        </a:rPr>
                        <a:t>559</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937755368"/>
                  </a:ext>
                </a:extLst>
              </a:tr>
              <a:tr h="209550">
                <a:tc>
                  <a:txBody>
                    <a:bodyPr/>
                    <a:lstStyle/>
                    <a:p>
                      <a:pPr algn="ctr"/>
                      <a:r>
                        <a:rPr lang="en-GB" sz="1500" dirty="0">
                          <a:effectLst/>
                          <a:latin typeface="Times New Roman" panose="02020603050405020304" pitchFamily="18" charset="0"/>
                          <a:cs typeface="Times New Roman" panose="02020603050405020304" pitchFamily="18" charset="0"/>
                        </a:rPr>
                        <a:t>13</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R="0" algn="l" rtl="0">
                        <a:lnSpc>
                          <a:spcPct val="100000"/>
                        </a:lnSpc>
                        <a:spcBef>
                          <a:spcPts val="0"/>
                        </a:spcBef>
                        <a:spcAft>
                          <a:spcPts val="0"/>
                        </a:spcAft>
                        <a:buClr>
                          <a:srgbClr val="000000"/>
                        </a:buClr>
                        <a:buFont typeface="Arial"/>
                      </a:pPr>
                      <a:r>
                        <a:rPr lang="en-US" sz="1500" b="0" i="0" u="none" strike="noStrike" cap="none" dirty="0">
                          <a:solidFill>
                            <a:srgbClr val="000000"/>
                          </a:solidFill>
                          <a:effectLst/>
                          <a:latin typeface="Times New Roman" panose="02020603050405020304" pitchFamily="18" charset="0"/>
                          <a:cs typeface="Times New Roman" panose="02020603050405020304" pitchFamily="18" charset="0"/>
                          <a:sym typeface="Arial"/>
                        </a:rPr>
                        <a:t>Simple payback period </a:t>
                      </a:r>
                      <a:endParaRPr lang="en-US" sz="1500" b="0" i="0" u="none" strike="noStrike" cap="none"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Arial"/>
                      </a:endParaRPr>
                    </a:p>
                  </a:txBody>
                  <a:tcPr marL="68580" marR="68580" marT="0" marB="0" anchor="ctr"/>
                </a:tc>
                <a:tc>
                  <a:txBody>
                    <a:bodyPr/>
                    <a:lstStyle/>
                    <a:p>
                      <a:pPr algn="ctr"/>
                      <a:r>
                        <a:rPr lang="en-GB" sz="1500" dirty="0">
                          <a:effectLst/>
                          <a:latin typeface="Times New Roman" panose="02020603050405020304" pitchFamily="18" charset="0"/>
                          <a:ea typeface="Times New Roman" panose="02020603050405020304" pitchFamily="18" charset="0"/>
                          <a:cs typeface="Times New Roman" panose="02020603050405020304" pitchFamily="18" charset="0"/>
                        </a:rPr>
                        <a:t>year</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r>
                        <a:rPr lang="en-US" sz="1500" dirty="0">
                          <a:effectLst/>
                          <a:latin typeface="Times New Roman" panose="02020603050405020304" pitchFamily="18" charset="0"/>
                          <a:ea typeface="Times New Roman" panose="02020603050405020304" pitchFamily="18" charset="0"/>
                          <a:cs typeface="Times New Roman" panose="02020603050405020304" pitchFamily="18" charset="0"/>
                        </a:rPr>
                        <a:t>2,8</a:t>
                      </a:r>
                    </a:p>
                  </a:txBody>
                  <a:tcPr marL="68580" marR="68580" marT="0" marB="0" anchor="ctr"/>
                </a:tc>
                <a:extLst>
                  <a:ext uri="{0D108BD9-81ED-4DB2-BD59-A6C34878D82A}">
                    <a16:rowId xmlns:a16="http://schemas.microsoft.com/office/drawing/2014/main" val="2819206470"/>
                  </a:ext>
                </a:extLst>
              </a:tr>
              <a:tr h="359410">
                <a:tc>
                  <a:txBody>
                    <a:bodyPr/>
                    <a:lstStyle/>
                    <a:p>
                      <a:pPr algn="ctr"/>
                      <a:r>
                        <a:rPr lang="en-GB" sz="1500" dirty="0">
                          <a:effectLst/>
                          <a:latin typeface="Times New Roman" panose="02020603050405020304" pitchFamily="18" charset="0"/>
                          <a:cs typeface="Times New Roman" panose="02020603050405020304" pitchFamily="18" charset="0"/>
                        </a:rPr>
                        <a:t>14</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R="0" algn="l" rtl="0">
                        <a:lnSpc>
                          <a:spcPct val="100000"/>
                        </a:lnSpc>
                        <a:spcBef>
                          <a:spcPts val="0"/>
                        </a:spcBef>
                        <a:spcAft>
                          <a:spcPts val="0"/>
                        </a:spcAft>
                        <a:buClr>
                          <a:srgbClr val="000000"/>
                        </a:buClr>
                        <a:buFont typeface="Arial"/>
                      </a:pPr>
                      <a:r>
                        <a:rPr lang="en-US" sz="1500" b="0" i="0" u="none" strike="noStrike" cap="none" dirty="0">
                          <a:solidFill>
                            <a:srgbClr val="000000"/>
                          </a:solidFill>
                          <a:effectLst/>
                          <a:latin typeface="Times New Roman" panose="02020603050405020304" pitchFamily="18" charset="0"/>
                          <a:cs typeface="Times New Roman" panose="02020603050405020304" pitchFamily="18" charset="0"/>
                          <a:sym typeface="Arial"/>
                        </a:rPr>
                        <a:t>Project lifespan</a:t>
                      </a:r>
                      <a:endParaRPr lang="en-US" sz="1500" b="0" i="0" u="none" strike="noStrike" cap="none"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sym typeface="Arial"/>
                      </a:endParaRPr>
                    </a:p>
                  </a:txBody>
                  <a:tcPr marL="68580" marR="68580" marT="0" marB="0" anchor="ctr"/>
                </a:tc>
                <a:tc>
                  <a:txBody>
                    <a:bodyPr/>
                    <a:lstStyle/>
                    <a:p>
                      <a:pPr algn="ctr"/>
                      <a:r>
                        <a:rPr lang="en-GB" sz="1500" dirty="0">
                          <a:effectLst/>
                          <a:latin typeface="Times New Roman" panose="02020603050405020304" pitchFamily="18" charset="0"/>
                          <a:cs typeface="Times New Roman" panose="02020603050405020304" pitchFamily="18" charset="0"/>
                        </a:rPr>
                        <a:t>year</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r"/>
                      <a:r>
                        <a:rPr lang="en-US" sz="1500" dirty="0">
                          <a:effectLst/>
                          <a:latin typeface="Times New Roman" panose="02020603050405020304" pitchFamily="18" charset="0"/>
                          <a:ea typeface="Times New Roman" panose="02020603050405020304" pitchFamily="18" charset="0"/>
                          <a:cs typeface="Times New Roman" panose="02020603050405020304" pitchFamily="18" charset="0"/>
                        </a:rPr>
                        <a:t>7</a:t>
                      </a:r>
                    </a:p>
                  </a:txBody>
                  <a:tcPr marL="68580" marR="68580" marT="0" marB="0" anchor="ctr"/>
                </a:tc>
                <a:extLst>
                  <a:ext uri="{0D108BD9-81ED-4DB2-BD59-A6C34878D82A}">
                    <a16:rowId xmlns:a16="http://schemas.microsoft.com/office/drawing/2014/main" val="625804094"/>
                  </a:ext>
                </a:extLst>
              </a:tr>
            </a:tbl>
          </a:graphicData>
        </a:graphic>
      </p:graphicFrame>
      <p:sp>
        <p:nvSpPr>
          <p:cNvPr id="12" name="TextBox 11">
            <a:extLst>
              <a:ext uri="{FF2B5EF4-FFF2-40B4-BE49-F238E27FC236}">
                <a16:creationId xmlns:a16="http://schemas.microsoft.com/office/drawing/2014/main" id="{11C45CD8-A138-9185-0CC3-2397D425397A}"/>
              </a:ext>
            </a:extLst>
          </p:cNvPr>
          <p:cNvSpPr txBox="1"/>
          <p:nvPr/>
        </p:nvSpPr>
        <p:spPr>
          <a:xfrm>
            <a:off x="595198" y="1516348"/>
            <a:ext cx="3785011" cy="379656"/>
          </a:xfrm>
          <a:prstGeom prst="rect">
            <a:avLst/>
          </a:prstGeom>
          <a:noFill/>
        </p:spPr>
        <p:txBody>
          <a:bodyPr wrap="none" rtlCol="0">
            <a:spAutoFit/>
          </a:bodyPr>
          <a:lstStyle/>
          <a:p>
            <a:pPr marL="342900" indent="-342900">
              <a:buFont typeface="Wingdings" panose="05000000000000000000" pitchFamily="2" charset="2"/>
              <a:buChar char="v"/>
            </a:pPr>
            <a:r>
              <a:rPr lang="en-US" dirty="0"/>
              <a:t>Calculate EE for the measure :</a:t>
            </a:r>
          </a:p>
        </p:txBody>
      </p:sp>
      <p:sp>
        <p:nvSpPr>
          <p:cNvPr id="5" name="TextBox 4">
            <a:extLst>
              <a:ext uri="{FF2B5EF4-FFF2-40B4-BE49-F238E27FC236}">
                <a16:creationId xmlns:a16="http://schemas.microsoft.com/office/drawing/2014/main" id="{D9D858AE-70D9-2FE2-1AB2-CCF495D1F370}"/>
              </a:ext>
            </a:extLst>
          </p:cNvPr>
          <p:cNvSpPr txBox="1"/>
          <p:nvPr/>
        </p:nvSpPr>
        <p:spPr>
          <a:xfrm>
            <a:off x="728157" y="285767"/>
            <a:ext cx="8563761" cy="830997"/>
          </a:xfrm>
          <a:prstGeom prst="rect">
            <a:avLst/>
          </a:prstGeom>
          <a:noFill/>
        </p:spPr>
        <p:txBody>
          <a:bodyPr wrap="square" rtlCol="0">
            <a:spAutoFit/>
          </a:bodyPr>
          <a:lstStyle/>
          <a:p>
            <a:pPr>
              <a:defRPr/>
            </a:pPr>
            <a:r>
              <a:rPr lang="en-US" sz="2400" b="1" dirty="0">
                <a:solidFill>
                  <a:schemeClr val="accent1">
                    <a:lumMod val="50000"/>
                  </a:schemeClr>
                </a:solidFill>
              </a:rPr>
              <a:t>EEMS 5: Install a CESS energy efficiency device for Transformer Station No. 5 – 1,000 kVA</a:t>
            </a:r>
          </a:p>
        </p:txBody>
      </p:sp>
    </p:spTree>
    <p:extLst>
      <p:ext uri="{BB962C8B-B14F-4D97-AF65-F5344CB8AC3E}">
        <p14:creationId xmlns:p14="http://schemas.microsoft.com/office/powerpoint/2010/main" val="28516094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4079CC09-591A-6BEE-9329-1D5E68F9FFF4}"/>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CAB08610-FFA3-21C8-08DF-FF587EE84DBB}"/>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3D1C81C7-7A0C-A476-185C-EA5232E6791D}"/>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01E3629A-33D2-AB3B-5DF1-01DA32C1CBEB}"/>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4EF3471D-B40B-F975-F2DF-503AF8DE70C7}"/>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B32F0007-54B0-8301-99F8-D80AD3703AE5}"/>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571255C7-EBA8-5845-BF6C-5E389D85F75F}"/>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FF27F483-F710-0145-439F-59C0132FB934}"/>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2B76E7DF-92D9-EF53-D79E-56E97548106F}"/>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F8069ECF-1409-945A-9CA5-B75BCBE0A12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18B3C5DA-BC59-BB2A-0946-4C5D3A16E07D}"/>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2D7839BA-159F-AB07-FB42-D3A0ED9F8295}"/>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930BCB89-9114-3D6A-0FF6-ABE573D36A72}"/>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6F76159E-3ABF-11B8-EDF6-3C8A21E6B0B1}"/>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81A6819A-0372-9EC4-ABCD-F0687203C028}"/>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1055A456-61C5-0203-E719-19C570456F39}"/>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08CC85C0-776D-14A4-87D4-A90A86283D67}"/>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B7F2854C-C6D7-EC8F-9A72-1CC88748139B}"/>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9EE92501-A815-3D6A-0742-AFCEF8305335}"/>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5B0BE178-0526-D4DE-9C96-39D62CBF2AD4}"/>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A2283E30-884B-22B7-3BA5-4FBF9D4CB702}"/>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03B18B5F-CBEE-24CE-D5EE-0279ACE61123}"/>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6F91757B-F206-3960-CF9B-4B548BA3B09F}"/>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1A59462-486B-3542-6E13-1897439E9019}"/>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5C347039-32B2-8A30-F244-57A4EB67D45D}"/>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77A22A8F-2C1A-5ACE-3A80-A76D0F01793C}"/>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05A3EFA1-FBF2-282C-3DD1-3988E21227D5}"/>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A40E6487-A162-2683-DFE6-ED397441CF8A}"/>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CAAA436-1731-24BE-C86B-5B732710A1D4}"/>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F3CFEFFC-7D77-381A-6F53-98677DB9BC2E}"/>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9F4E088A-7115-C7D0-8D1E-EC491E8D4C79}"/>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03789D66-B4E0-9397-00A8-B859FB1896A2}"/>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E5196BC3-C279-A536-D528-0D91B95D6EBD}"/>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4CDE5F09-2476-FA7B-8696-C49843BD8CD8}"/>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F8EA7C03-3582-963B-FAA1-2769D1E2A59D}"/>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B5B547D-EF1D-B00D-055F-E80425F5854C}"/>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973BB4E4-A04D-F8AD-48CC-06CEE911D083}"/>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B55292DB-DD53-DEFB-E628-EE3B88D65587}"/>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ED036F42-D682-91F3-48BE-4276C296211A}"/>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97EFB268-E1D2-BBD7-677D-8927ABF67A42}"/>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B25866A6-B5C0-2C85-5599-8F1B838F9756}"/>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D3DE4BBB-9984-7140-D5D0-3F52DA464086}"/>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FF44E0B6-3A46-12D0-130C-2045FB9A6E87}"/>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220D6C4B-56F1-1B52-AC3C-74337EE07F05}"/>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3C749D0E-05ED-605E-006E-C33B3234DBC8}"/>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C71B5104-38EC-5CF8-EB63-7883EECFA337}"/>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E5277F48-ADB1-B3EF-0804-9E721B58C7D1}"/>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170B3332-AF7C-1321-034A-A3DBF909D703}"/>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410958C0-1377-703F-8E74-DB081916A374}"/>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5AD4C244-BA94-EE38-E80B-3BF904CC50DB}"/>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ECD05FBB-F284-9022-E207-AAC6F9CCD552}"/>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8B1D3B7E-822A-45D2-53A3-A7560B2D4BBB}"/>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A0556F61-B7E2-A292-51D9-707E2BE0EAD0}"/>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56F32DD8-BF65-264C-90A7-5F92A55E8B9C}"/>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C31A7EAF-ED47-820E-B19F-925C6B05D0E1}"/>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EAFC1109-A160-90D5-4C96-DB6F50874AD4}"/>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7C6130DF-1DBC-DBB1-DB21-64A55937F91F}"/>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FA31D80F-D1FD-0B11-A508-F1D91A76A464}"/>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71C507B6-B398-79CE-F7DC-5F885E0508C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F8F780EC-0E63-0F5D-217F-5C739DB1583F}"/>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8AB8A229-DA48-7A4E-0754-F83E2ECF2358}"/>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5F7EEC4A-0A28-1350-143D-591B7962E8FD}"/>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F5CD42B3-13B1-6432-6C09-B19E32B4B32C}"/>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29A7682F-A509-3789-7E02-0AD2B3883A1F}"/>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68F1B5CE-33FA-B35D-3131-AF88722A178E}"/>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D08404CF-F54D-B9F2-3C30-B7EEFB88BEC7}"/>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44D06DDC-6242-A44C-ED18-C67B569537A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3B41A497-472C-2FA8-437E-06BE00032733}"/>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8166B2A0-77AC-8B01-8585-63A1769F5B3A}"/>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3D73199B-E52A-E941-1D80-FE8F64FBDB55}"/>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0616B452-B620-41C6-B4BB-E96EB0B4FAB2}"/>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66EE11D2-1440-E8E3-F7F9-299FF1B627B4}"/>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F78339C5-2858-55D7-BA85-16C5BA315FE7}"/>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8DD1BD90-614E-03CE-86DD-8C9553714209}"/>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033470EE-4DB5-26FE-740B-575CED7855CC}"/>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88123BD7-3106-EF62-5AF1-63F601F4CF69}"/>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E72929FC-6AC6-C0DD-5E24-4D85916234B9}"/>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AD88C7E2-B425-D3DE-DC79-041CF8A21B6D}"/>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18587DE1-076A-D017-914E-AE71B395EC95}"/>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42FC2C1B-D523-F9E6-0C8D-4D9B7A95A107}"/>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D70058EE-19E9-99ED-A3CE-4217DE9D785C}"/>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27FAE229-4989-5FE6-7FCA-3C24F35BFAC1}"/>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A7287552-CEBF-993B-00EA-09964DC09449}"/>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A46AE446-0045-DD39-8E59-B3CC09442FCB}"/>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2F447D20-DB05-970E-208C-5047BC38A86D}"/>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CAA749AC-9632-C37C-E649-590A3719E949}"/>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9C6DBF34-94B1-0E34-5C2A-D1CEC3140344}"/>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547248D5-33E4-E455-A686-B180781E7F65}"/>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E5BD212C-6660-F600-F3EB-157A413C8A0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1C81D526-D244-DCF5-94FD-F6A065931280}"/>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EEFD53D7-6420-2F06-C1B5-0556D092CBB9}"/>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5E538464-E1FE-C950-290B-C0B915166009}"/>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0BEF6F00-91D7-BBA9-C132-484CED093741}"/>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E90B78CC-3FC8-54F3-29F8-643181E17AA8}"/>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B8E93A1F-2198-B28F-22A3-14C6D6757995}"/>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0EA681A6-3105-330A-EA33-27568F992670}"/>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B26FC24A-56A2-9DE1-01DB-FFDF41BABA12}"/>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2B5D4011-B913-9E29-C9B7-38CAB241EEE6}"/>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C1851757-EEE1-B226-15A3-C9B1133E9EF5}"/>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B8A4DC84-1679-383C-0417-A7329A5014B9}"/>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CD7DB621-2A2F-75DC-C6AF-5E69166220DD}"/>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72DE0A71-9EEE-9089-E626-E164F4693797}"/>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48725054-72DA-F59F-A1F6-1A455D4DEFC2}"/>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2091ECD-AB08-F7FF-B769-018D79EDDB1A}"/>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35A41D87-76F2-335C-EC89-3F899C8CEAAF}"/>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7A6DD41B-E810-1806-C85C-3AF902D76B09}"/>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DAA832DE-D989-C44C-0A2D-B7F0DD18B30E}"/>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FBFAA03E-573C-981C-47CC-46766F303B59}"/>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E8BC66C9-8E4C-CBBC-508B-103082BACA22}"/>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052D0D10-C656-2344-305A-54C19F053B5B}"/>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D5B7FCA9-43C8-DF09-E415-07727D332B52}"/>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9CA93024-58FD-8AE1-B875-C12B00E10D3C}"/>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AE8862D0-F646-031D-85CF-545E8683FDE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1A00C32-E919-C959-6143-B297FF53E891}"/>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9406A9FE-FA48-5E5E-A21F-8C7CCDD0CEF8}"/>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4FC62E92-AE42-171A-A92D-56C0036A1F7D}"/>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B5408C1F-6792-FE0D-4ACF-7B76AD0B9577}"/>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979F66AB-0C6F-2334-0BDF-8D5505438034}"/>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7DBE726B-4187-0CD5-5364-F219F977950F}"/>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74D6F6BF-631A-BF0C-9185-E42C7AF7F7BB}"/>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3CC7F65C-F2C0-2F06-C1BE-0F901295D8E6}"/>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5D09ECF3-7D3C-7456-7E39-F8F597D76981}"/>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AA56F95-3A86-07A8-AA63-06BB86751BD5}"/>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56324919-0884-F72C-9AEC-D4C86539D32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E9F86BAF-FBF0-E846-F71B-9923C289A7E4}"/>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905C66B2-501D-4C55-545B-E6508FCE1A31}"/>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12BEE7C0-9953-0BAD-5F0F-F7EDEDBE8BA3}"/>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FFF30E8C-AF97-EFFF-CC78-2B2517897CFE}"/>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84CC606A-A5B9-69F2-F01F-70826FF5F321}"/>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2CEC5CA1-DEFC-AA59-3400-B293DBD3FB65}"/>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5A1B0C9F-68AF-D659-1D8B-F24D55B5866F}"/>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5890E7B3-05C3-FB39-500B-4EAE7F7DDFC3}"/>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CF80BB51-4D3D-4CA7-BB9F-9F2A982A3C76}"/>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E99885BD-6EBF-B87E-1B90-41242784BE42}"/>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AD75D24B-4F90-1D77-26CB-C01B4617FCC2}"/>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D9AA5166-54F6-7818-052C-03DF9D07DFD3}"/>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3D6E83B2-2E82-9DFE-C926-A9E2BDAA7250}"/>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B9BC38D1-FA31-C85C-F2F4-2454A9B580EE}"/>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B7580F27-4B19-A87C-E568-E821A487B57A}"/>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F647078C-BC5A-0414-9427-58BCC4DED5DB}"/>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6D6622B4-7FEF-8B0F-293D-BC64F908EA32}"/>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C37D3547-301A-1D3A-8795-B52D4F1E144B}"/>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D3156C3F-12EA-8EB6-0A28-6B7B97927E6B}"/>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A666D0FE-485D-A229-0499-F64DE61A3D44}"/>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09AA8EAE-866A-5530-8883-47277CBD6177}"/>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D77F265D-625A-DB64-67AC-326123F565B3}"/>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B9570B95-27B2-0D42-C6AA-D4D19A8B732F}"/>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31F94CD8-5B83-E764-6385-8C5EE8F36017}"/>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4DFB6730-9E48-3537-D4BC-27644C591FBA}"/>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D1F4CCE8-10FD-4028-05FC-637BA9377773}"/>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583F0068-3A5C-5CBF-4D6E-0BE973174847}"/>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A0678329-2439-C149-17C9-3E1BBCDBB9D0}"/>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C2256E9D-6F08-F2AE-55CD-3B362393590B}"/>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5F02DFE2-325D-A189-DC21-F35361F549E4}"/>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DB8C35AB-5C44-9714-39CE-F4ABE7FEEA26}"/>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41485A99-AABD-4C04-0909-7B9E9A683F7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960831DF-F7FC-A286-D8BA-174228F210F8}"/>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F5EA8771-4978-DB87-8539-191C0324CF01}"/>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1FCB1E08-7690-6FC3-A73C-534A544937D9}"/>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03F9293E-64CE-CC06-A7F6-6BF1C439E621}"/>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31C4918F-F558-A139-E8DD-8229F92EA128}"/>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578F181F-07DA-C15A-F0C8-B4C4F30F8D76}"/>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CC8C1627-6268-8368-569D-1A496210A7F4}"/>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CCF86521-33C3-4A9C-1816-EB758B592FC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CFEDA81-92C6-A0B1-5B24-966086956F77}"/>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CECBB6B1-95F3-3331-972C-384B4513A66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5C58C0EF-BA35-593F-DA3E-06FB694E68C1}"/>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0988933E-0B27-E432-A963-F8DCE3EE2B51}"/>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71FB815F-65E1-18A7-4277-AECE578C608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B1557093-23C2-EE12-61C1-C87D4482E1B4}"/>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3F328030-6719-022C-09F8-462B856BC342}"/>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6ABE0C34-ADE1-6B9C-A835-A22D3BE5505B}"/>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733F7C6D-4FA2-7556-8A2C-0A139A427C1F}"/>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45A4C380-470A-8F16-47F8-DEFCECBB207F}"/>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0B78372A-F86D-5BE3-9D04-665A6484FF5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2D3FC78E-4576-09F6-43F4-3C431D87B1B0}"/>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AF50FD38-4961-B0FE-8165-F6BD91C5FC08}"/>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1909FE9D-0956-FF41-B120-E52514E36A8F}"/>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8C45DF65-36F6-EB60-FC2F-F4346FB9EC93}"/>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C22026DC-72D3-8986-D763-A51D6C83F4DA}"/>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43959FDA-E923-10BC-90A8-01CBA930E244}"/>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B3D01ADB-6E1B-4FAD-5CF5-D500D609B640}"/>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D4312403-AF63-84FB-182A-4958B0E02A5E}"/>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7B5A4ABA-5EF9-D0C2-4E38-AA9F73D40A33}"/>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EAD35360-EEC5-58A1-B170-2324D509EC8E}"/>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9E6D18C2-9C69-8DA9-CE5D-2F73EA805FF8}"/>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7ED5CA2B-C649-0B98-4B5D-FB38DBDB7FF0}"/>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3221D317-2EBE-0A22-D6D9-7C9179BBB437}"/>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0EB92DC9-ADEB-7CD6-3464-7074E6453E04}"/>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696D95C9-1588-4DFC-3E54-ED069FBE6F3B}"/>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40A6F6A5-A4AF-883D-9F40-A259DFDE28C4}"/>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6E442DC2-E4EA-4CA6-9F85-9009766CC02C}"/>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D4FA1D4F-5D97-96BB-85F2-6A99B7D17024}"/>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44A5426B-8477-930E-61A4-1F2998A22FCE}"/>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2263E68B-955D-C8E9-44E2-2EC51790C47A}"/>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E7ADCFCE-3489-49B4-40BA-728B0428C123}"/>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51BD132F-1039-8196-AECA-0D934F119F11}"/>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D3946EAD-9247-12C7-E217-E413F747A67D}"/>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853B317F-BC5C-3963-DCDF-3D701366190F}"/>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08DB3136-DF3C-31FC-271A-5FAAAF150484}"/>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07FEEF80-6763-DBD2-F921-DFC66AAF1B62}"/>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F0060E28-DE5D-73FC-2146-7FBE8E4CB255}"/>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74AE8C6E-A6C7-620E-3EB8-D496C7961EBB}"/>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BFF7F7DE-6793-A89E-BD57-8C41AF1B755E}"/>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55C29201-1B87-2F8C-BDF4-27B444515AC3}"/>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A23AE17A-0045-C393-D8BC-F371EF6E8F55}"/>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95BF0587-A043-8A9B-1C34-BE5A16FA61F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CEB86886-A947-F720-67D0-00A80436450F}"/>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BAD8CDCB-9BB0-0243-39B6-3525FD5607F8}"/>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29A9DDF6-D669-04F1-80B1-1E17D289A568}"/>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44BFC97C-F185-5F04-EDA9-59601D70A4C1}"/>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7B9F7F2C-EE16-29B3-C960-3AC1911F301E}"/>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94D7AB58-9F5D-4149-AF51-11B7A6107A49}"/>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E7C69676-82DF-A4C5-3513-B3AF6EA29B52}"/>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7BB49878-0A40-BA12-38AC-13A0F941F6BD}"/>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14423059-A178-F043-1C66-E6B719138B29}"/>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0EB98630-2E57-A255-DBFE-FB2DEDAF93E4}"/>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9FADE808-A30A-3C64-03F0-F27B3536ED09}"/>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593D3D41-A000-F9C1-8F40-4ACE42B860B5}"/>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842DA9B1-143B-92CC-F961-04A6ACA8AB78}"/>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FDB11EAB-3D91-5C9D-7336-D74B9A78C066}"/>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4481157E-6751-730F-922A-69036F3C8DD5}"/>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87511182-3B7A-4BA4-B98F-50D896AE6B93}"/>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4F83A442-D292-EEA4-62FB-76B2137F5915}"/>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D2716BC6-8E64-C546-2040-70A17D4EE6DF}"/>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2EEE3D9C-5B6C-4D1B-A599-744EB510A30A}"/>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1133241F-5EB6-CDF4-D07D-E1E9D5832EDF}"/>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C6386EE8-06E4-31D3-6ABF-7482285F4045}"/>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761DF85A-4CCB-4662-9F2D-7DE9A0162CA4}"/>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996F5794-60E5-3557-82F4-9EC581CB8E2B}"/>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374AB8D5-2D2F-4E01-BFC7-D3297223B2CE}"/>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DEFDD95D-3A5F-9C1E-2E43-4D1A307E15F6}"/>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5DEF42D-BEDA-AB8A-B8FE-74FB72177A5C}"/>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E3CD8DD2-6043-1293-0A00-0171D6CFD6D5}"/>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7418F4B8-F84A-BB1E-E068-7C8EA872E8B7}"/>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983BD21D-3B9F-71EB-34A6-82577101172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AFACA39E-49F2-DC64-AEAA-6D9290BA53B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D2FEF33-0F45-DEBE-1728-7EA0082283E4}"/>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845D56E8-38DB-06CF-41D3-80A25E060F03}"/>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9ED70B29-CDDF-9050-3FCA-AC60301EB1AE}"/>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FD9D643E-99C1-7700-B364-A6B840DCDE0E}"/>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87D494CA-B32A-9DDC-858B-B9403AB13C4A}"/>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71CBBA3C-AFAE-734B-BAB9-3E4B1A2D2F52}"/>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E974A932-8031-E0AA-B684-1E061EF50971}"/>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39570FDA-EA66-D344-F1E1-F178ED56E454}"/>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AE9F9332-3E30-E982-5ABA-7C433701C78B}"/>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FF7ED5A4-1CBB-F960-26C8-A80DFDCABE2B}"/>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74B7EC21-06E9-4138-6CE5-1E691FBBC091}"/>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5C10521C-7851-D7BB-718F-C1A1DE3A1DAD}"/>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F850FC77-4E19-BBCA-EBA8-32941F36CF8D}"/>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FE40BB02-38C5-A67B-B0F8-5CBB5A332C9F}"/>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FA2FCDF7-B549-6A19-0921-0F7F0198ECCE}"/>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0E642C76-21CC-E70A-0EC1-E5256738EF47}"/>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E4BB44BD-C6BB-7962-D734-BB921E6FC86B}"/>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113AE741-0F84-62A1-97B4-6B2DEE6A428E}"/>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D6D90DAD-0CA0-C26C-D6EF-7B055A9AA9BF}"/>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7EE9216B-2523-6AF1-4DFB-1EA6A768B753}"/>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0553A0FA-C985-FAD3-35FE-FDF154CDB666}"/>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6860C2DC-084C-CB50-1093-C1C80221B4B7}"/>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EFC7BD70-1132-B903-E5CD-83343924295E}"/>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B124E048-D0D3-56D2-4029-1B160D75FA3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8B9C553E-AB41-7A35-1CDE-879A015B09EA}"/>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29F17424-48B9-E3BE-807F-3165757ADFFC}"/>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1E4763BC-DADE-72EC-5AD4-4F94F17AF01B}"/>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DC555EC6-0638-3746-811E-360E3D26C41E}"/>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941E0600-A811-B406-C079-D24EF700A81E}"/>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CBB2CFB7-E239-7D9F-B083-F407FE9AFF13}"/>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4AEF5911-DC83-842A-FAAA-371BC72FBD79}"/>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3D956ABE-EB3C-C851-CE29-7C2BE7EFFED0}"/>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2F3221E7-D99E-D238-E6BA-036B28D1BD14}"/>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AEFD040F-2DEF-D253-F0AC-C7046C4C388E}"/>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6DBFC42B-36D7-D8CB-CEE7-CD1173E49BC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D4789406-6D95-13AF-F42C-99C27E40F071}"/>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565ABA2-27B2-A2D3-9E85-845ECB196C64}"/>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24F635C6-60E9-1884-18CE-6CD3862DB06D}"/>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A5EC23A8-6834-3216-F9FB-A142FF9FE33B}"/>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5CD09287-722F-C10B-6CD8-FDADD622E044}"/>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B95E5DB1-C493-AEF5-A818-320D554F90E4}"/>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D4DA87BD-0D01-812F-08B0-AE8C65CE2A6C}"/>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6C162018-43AE-1E86-D8EA-CEAFDB2328F5}"/>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8C11740C-E2F1-3897-F3BD-4BA8F9A4EE3A}"/>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E9E91484-EAE8-6A33-D662-4EC5F2A66451}"/>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02D1910B-5277-A8D5-F5C2-5F849BD380FD}"/>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ECD59334-88EB-C8A5-913C-DCD96404D693}"/>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0AAAAEF0-2731-0456-2933-43D85A3E1495}"/>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A90F4E80-9DED-D723-FB84-AA1D38AAA905}"/>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A281292F-7480-9CAD-6E49-CF07A55C0437}"/>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74BD479E-441B-582F-5FFF-7E037803245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EF4F4E0C-9C89-A0E2-06C5-75C3104D6F2F}"/>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C5D7B8C7-D51E-221C-FC50-980AF6CE8035}"/>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917C1F42-809B-1D3C-C1D7-4BDD9878EE72}"/>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C8FF3597-9820-D7A9-9BB4-4C5F1BFBB487}"/>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9E73B718-2AEC-519F-904F-4AAF6A30058C}"/>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408244AB-0389-5D86-2B32-855BE4F94107}"/>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5CCB1A90-4C57-C935-2320-96F39BFF5032}"/>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0245E947-B426-B3E6-4057-7C805E961139}"/>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4532E24F-3B1A-A1EB-92DF-4BF3CFEFDC8B}"/>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D3C86A59-5C8D-5F1F-AA6D-6B79C8E1A52B}"/>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73960835-904A-38D3-EDFC-54DEA93004BB}"/>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1BA92153-D8BA-F72D-F8F1-BEC0E950A911}"/>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7D9776C8-98C4-4EA4-1B1B-1B5756E79FAD}"/>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D10E41E-7132-3AF7-BE75-537B9CEF84E6}"/>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D7A1084E-EFAF-EAD5-E4CE-15E0FF00EBE1}"/>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AAF9273E-FE8A-E114-FD10-5EE3ECC2FC4A}"/>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B09AAEFC-5901-914C-559F-7CA6F8EAC64D}"/>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C9CD7D5D-2E19-D7D4-ADBA-7F7850B45997}"/>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32294E08-BF05-1D21-FE1B-47707B172366}"/>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A93CF22D-C3DF-2C19-7D2E-4E1CBCCB16FD}"/>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06695297-E4A4-3C05-4C49-FE20711A50C6}"/>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C8B5F437-EEA2-F72A-E67A-B02451D7FE98}"/>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3097B425-DEFA-D054-12EB-4BD3E067B9C2}"/>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682053C9-B59E-747D-1DBF-7790EF9D788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DF9005F8-2A84-F0BD-4C79-4135C3081B9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68D32EAA-9C4B-067D-87EC-CCF82D3ADB02}"/>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BFF7D6ED-B79E-FD23-A7F1-E24F3E24A22C}"/>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124412A0-E74A-F37F-86CC-3EB4A756AED6}"/>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120BF1DC-91D9-4C89-0AC9-CA930065EF9F}"/>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4" name="TextBox 3">
            <a:extLst>
              <a:ext uri="{FF2B5EF4-FFF2-40B4-BE49-F238E27FC236}">
                <a16:creationId xmlns:a16="http://schemas.microsoft.com/office/drawing/2014/main" id="{5E3A0790-94A9-0D64-F197-1EA3CC275CDD}"/>
              </a:ext>
            </a:extLst>
          </p:cNvPr>
          <p:cNvSpPr txBox="1"/>
          <p:nvPr/>
        </p:nvSpPr>
        <p:spPr>
          <a:xfrm>
            <a:off x="546998" y="3512561"/>
            <a:ext cx="6372786" cy="1458604"/>
          </a:xfrm>
          <a:prstGeom prst="rect">
            <a:avLst/>
          </a:prstGeom>
          <a:noFill/>
        </p:spPr>
        <p:txBody>
          <a:bodyPr wrap="square">
            <a:spAutoFit/>
          </a:bodyPr>
          <a:lstStyle/>
          <a:p>
            <a:pPr>
              <a:lnSpc>
                <a:spcPct val="115000"/>
              </a:lnSpc>
              <a:spcAft>
                <a:spcPts val="1000"/>
              </a:spcAft>
              <a:defRPr/>
            </a:pPr>
            <a:r>
              <a:rPr lang="en-US" sz="2400" b="1" dirty="0">
                <a:solidFill>
                  <a:schemeClr val="accent1">
                    <a:lumMod val="50000"/>
                  </a:schemeClr>
                </a:solidFill>
              </a:rPr>
              <a:t>Module 6: </a:t>
            </a:r>
          </a:p>
          <a:p>
            <a:pPr>
              <a:lnSpc>
                <a:spcPct val="115000"/>
              </a:lnSpc>
              <a:spcAft>
                <a:spcPts val="1000"/>
              </a:spcAft>
              <a:defRPr/>
            </a:pPr>
            <a:r>
              <a:rPr lang="en-US" sz="2400" b="1" dirty="0">
                <a:solidFill>
                  <a:schemeClr val="accent1">
                    <a:lumMod val="50000"/>
                  </a:schemeClr>
                </a:solidFill>
              </a:rPr>
              <a:t>Typical report on energy efficiency</a:t>
            </a:r>
            <a:r>
              <a:rPr lang="en-US" sz="2400" b="1" dirty="0">
                <a:solidFill>
                  <a:schemeClr val="accent1">
                    <a:lumMod val="50000"/>
                  </a:schemeClr>
                </a:solidFill>
                <a:latin typeface="+mn-lt"/>
                <a:cs typeface="Arial" panose="020B0604020202020204" pitchFamily="34" charset="0"/>
              </a:rPr>
              <a:t> in beverage industry in Vietnam</a:t>
            </a:r>
            <a:endParaRPr lang="en-US" altLang="en-US" sz="2400" b="1" kern="0" dirty="0">
              <a:solidFill>
                <a:schemeClr val="accent1">
                  <a:lumMod val="50000"/>
                </a:schemeClr>
              </a:solidFill>
              <a:latin typeface="+mn-lt"/>
              <a:ea typeface="+mj-ea"/>
              <a:cs typeface="Arial" panose="020B0604020202020204" pitchFamily="34" charset="0"/>
            </a:endParaRPr>
          </a:p>
        </p:txBody>
      </p:sp>
      <p:sp>
        <p:nvSpPr>
          <p:cNvPr id="5" name="TextBox 4">
            <a:extLst>
              <a:ext uri="{FF2B5EF4-FFF2-40B4-BE49-F238E27FC236}">
                <a16:creationId xmlns:a16="http://schemas.microsoft.com/office/drawing/2014/main" id="{914D2AEE-64BB-9EB9-AC1E-F8E908A2EF67}"/>
              </a:ext>
            </a:extLst>
          </p:cNvPr>
          <p:cNvSpPr txBox="1"/>
          <p:nvPr/>
        </p:nvSpPr>
        <p:spPr>
          <a:xfrm>
            <a:off x="10073149" y="681160"/>
            <a:ext cx="2118851" cy="400110"/>
          </a:xfrm>
          <a:prstGeom prst="rect">
            <a:avLst/>
          </a:prstGeom>
          <a:noFill/>
        </p:spPr>
        <p:txBody>
          <a:bodyPr wrap="square">
            <a:spAutoFit/>
          </a:bodyPr>
          <a:lstStyle/>
          <a:p>
            <a:r>
              <a:rPr lang="en-US" altLang="ko-KR" sz="1000" dirty="0">
                <a:solidFill>
                  <a:schemeClr val="accent1">
                    <a:lumMod val="50000"/>
                  </a:schemeClr>
                </a:solidFill>
                <a:cs typeface="Arial" pitchFamily="34" charset="0"/>
              </a:rPr>
              <a:t>The Vietnam Scaling up Energy Efficiency Project (VSUEE)</a:t>
            </a:r>
            <a:endParaRPr lang="ko-KR" altLang="en-US" sz="1000" dirty="0">
              <a:solidFill>
                <a:schemeClr val="accent1">
                  <a:lumMod val="50000"/>
                </a:schemeClr>
              </a:solidFill>
              <a:cs typeface="Arial" pitchFamily="34" charset="0"/>
            </a:endParaRPr>
          </a:p>
        </p:txBody>
      </p:sp>
      <p:sp>
        <p:nvSpPr>
          <p:cNvPr id="8" name="Google Shape;46;p15">
            <a:extLst>
              <a:ext uri="{FF2B5EF4-FFF2-40B4-BE49-F238E27FC236}">
                <a16:creationId xmlns:a16="http://schemas.microsoft.com/office/drawing/2014/main" id="{F77EB302-581A-80A2-3BFB-2E0A6D6403F6}"/>
              </a:ext>
            </a:extLst>
          </p:cNvPr>
          <p:cNvSpPr txBox="1">
            <a:spLocks/>
          </p:cNvSpPr>
          <p:nvPr/>
        </p:nvSpPr>
        <p:spPr>
          <a:xfrm>
            <a:off x="546998" y="571751"/>
            <a:ext cx="7430018"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4800" b="1" dirty="0">
                <a:solidFill>
                  <a:schemeClr val="accent1">
                    <a:lumMod val="50000"/>
                  </a:schemeClr>
                </a:solidFill>
              </a:rPr>
              <a:t>TRAINING PROGRAME for IEs</a:t>
            </a:r>
          </a:p>
        </p:txBody>
      </p:sp>
      <p:sp>
        <p:nvSpPr>
          <p:cNvPr id="9" name="TextBox 8">
            <a:extLst>
              <a:ext uri="{FF2B5EF4-FFF2-40B4-BE49-F238E27FC236}">
                <a16:creationId xmlns:a16="http://schemas.microsoft.com/office/drawing/2014/main" id="{F79AF64A-BAE1-F879-F892-F13E64620425}"/>
              </a:ext>
            </a:extLst>
          </p:cNvPr>
          <p:cNvSpPr txBox="1"/>
          <p:nvPr/>
        </p:nvSpPr>
        <p:spPr>
          <a:xfrm>
            <a:off x="546998" y="2430862"/>
            <a:ext cx="5383324" cy="400110"/>
          </a:xfrm>
          <a:prstGeom prst="rect">
            <a:avLst/>
          </a:prstGeom>
          <a:noFill/>
        </p:spPr>
        <p:txBody>
          <a:bodyPr wrap="square" rtlCol="0" anchor="ctr">
            <a:spAutoFit/>
          </a:bodyPr>
          <a:lstStyle/>
          <a:p>
            <a:r>
              <a:rPr lang="en-US" altLang="ko-KR" sz="2000" b="1" dirty="0">
                <a:solidFill>
                  <a:srgbClr val="0070C0"/>
                </a:solidFill>
                <a:cs typeface="Arial" pitchFamily="34" charset="0"/>
              </a:rPr>
              <a:t>for: Enterprise leaders</a:t>
            </a:r>
            <a:endParaRPr lang="ko-KR" altLang="en-US" sz="2000" b="1" dirty="0">
              <a:solidFill>
                <a:srgbClr val="0070C0"/>
              </a:solidFill>
              <a:cs typeface="Arial" pitchFamily="34" charset="0"/>
            </a:endParaRPr>
          </a:p>
        </p:txBody>
      </p:sp>
    </p:spTree>
    <p:extLst>
      <p:ext uri="{BB962C8B-B14F-4D97-AF65-F5344CB8AC3E}">
        <p14:creationId xmlns:p14="http://schemas.microsoft.com/office/powerpoint/2010/main" val="1315307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5" name="TextBox 4">
            <a:extLst>
              <a:ext uri="{FF2B5EF4-FFF2-40B4-BE49-F238E27FC236}">
                <a16:creationId xmlns:a16="http://schemas.microsoft.com/office/drawing/2014/main" id="{4C741257-EDD4-9F13-F9B0-B0D8137AD44A}"/>
              </a:ext>
            </a:extLst>
          </p:cNvPr>
          <p:cNvSpPr txBox="1"/>
          <p:nvPr/>
        </p:nvSpPr>
        <p:spPr>
          <a:xfrm>
            <a:off x="9716098" y="655034"/>
            <a:ext cx="2523741" cy="430887"/>
          </a:xfrm>
          <a:prstGeom prst="rect">
            <a:avLst/>
          </a:prstGeom>
          <a:noFill/>
        </p:spPr>
        <p:txBody>
          <a:bodyPr wrap="square">
            <a:spAutoFit/>
          </a:bodyPr>
          <a:lstStyle/>
          <a:p>
            <a:r>
              <a:rPr lang="en-US" altLang="ko-KR" sz="1050" dirty="0" err="1">
                <a:solidFill>
                  <a:srgbClr val="0070C0"/>
                </a:solidFill>
                <a:latin typeface="+mn-lt"/>
                <a:cs typeface="Arial" pitchFamily="34" charset="0"/>
              </a:rPr>
              <a:t>Dự</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án</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Thúc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đẩy</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tiết</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kiệm</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năng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lượng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trong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các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ngành</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công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nghiệp</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Việt</a:t>
            </a:r>
            <a:r>
              <a:rPr lang="en-US" altLang="ko-KR" sz="1050" dirty="0">
                <a:solidFill>
                  <a:srgbClr val="0070C0"/>
                </a:solidFill>
                <a:latin typeface="+mn-lt"/>
                <a:cs typeface="Arial" pitchFamily="34" charset="0"/>
              </a:rPr>
              <a:t> Nam</a:t>
            </a:r>
            <a:endParaRPr lang="en-VN" sz="1050" dirty="0"/>
          </a:p>
        </p:txBody>
      </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a:t>
            </a:r>
          </a:p>
        </p:txBody>
      </p:sp>
    </p:spTree>
    <p:extLst>
      <p:ext uri="{BB962C8B-B14F-4D97-AF65-F5344CB8AC3E}">
        <p14:creationId xmlns:p14="http://schemas.microsoft.com/office/powerpoint/2010/main" val="15748900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pic>
        <p:nvPicPr>
          <p:cNvPr id="3074" name="Picture 2" descr="Công nghệ xử lý nước RO trong sản xuất bia rượu hiệu quả">
            <a:extLst>
              <a:ext uri="{FF2B5EF4-FFF2-40B4-BE49-F238E27FC236}">
                <a16:creationId xmlns:a16="http://schemas.microsoft.com/office/drawing/2014/main" id="{943E6AC0-17DE-7647-43A9-559ED0E355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7773" y="0"/>
            <a:ext cx="13716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164271" y="5937413"/>
            <a:ext cx="6285956" cy="558006"/>
          </a:xfrm>
          <a:solidFill>
            <a:schemeClr val="bg1"/>
          </a:solidFill>
        </p:spPr>
        <p:txBody>
          <a:bodyPr>
            <a:noAutofit/>
          </a:bodyPr>
          <a:lstStyle/>
          <a:p>
            <a:pPr marL="53975" indent="0"/>
            <a:r>
              <a:rPr lang="en-US" sz="2800" b="1" dirty="0"/>
              <a:t>Beverage manufacturing industry</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234387-A9F3-36A2-F56A-84C9C1C634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D3BBF0-2663-E361-20B8-4FC7565F4CB1}"/>
              </a:ext>
            </a:extLst>
          </p:cNvPr>
          <p:cNvSpPr>
            <a:spLocks noGrp="1"/>
          </p:cNvSpPr>
          <p:nvPr>
            <p:ph type="title"/>
          </p:nvPr>
        </p:nvSpPr>
        <p:spPr/>
        <p:txBody>
          <a:bodyPr>
            <a:noAutofit/>
          </a:bodyPr>
          <a:lstStyle/>
          <a:p>
            <a:r>
              <a:rPr lang="en-US" sz="3200" dirty="0">
                <a:solidFill>
                  <a:schemeClr val="accent1">
                    <a:lumMod val="50000"/>
                  </a:schemeClr>
                </a:solidFill>
              </a:rPr>
              <a:t>Content</a:t>
            </a:r>
          </a:p>
        </p:txBody>
      </p:sp>
      <p:sp>
        <p:nvSpPr>
          <p:cNvPr id="4" name="TextBox 3">
            <a:extLst>
              <a:ext uri="{FF2B5EF4-FFF2-40B4-BE49-F238E27FC236}">
                <a16:creationId xmlns:a16="http://schemas.microsoft.com/office/drawing/2014/main" id="{FFC58027-3142-C3E4-F891-C2A111C0045B}"/>
              </a:ext>
            </a:extLst>
          </p:cNvPr>
          <p:cNvSpPr txBox="1"/>
          <p:nvPr/>
        </p:nvSpPr>
        <p:spPr>
          <a:xfrm>
            <a:off x="1215887" y="2126981"/>
            <a:ext cx="9760226" cy="1077218"/>
          </a:xfrm>
          <a:prstGeom prst="rect">
            <a:avLst/>
          </a:prstGeom>
          <a:noFill/>
        </p:spPr>
        <p:txBody>
          <a:bodyPr wrap="square">
            <a:spAutoFit/>
          </a:bodyPr>
          <a:lstStyle/>
          <a:p>
            <a:pPr marL="742950" indent="-742950">
              <a:buFont typeface="+mj-lt"/>
              <a:buAutoNum type="arabicPeriod"/>
            </a:pPr>
            <a:r>
              <a:rPr lang="en-US" sz="3200" b="1" dirty="0"/>
              <a:t>The facility’s information on the case study</a:t>
            </a:r>
          </a:p>
          <a:p>
            <a:pPr marL="742950" indent="-742950">
              <a:buFont typeface="+mj-lt"/>
              <a:buAutoNum type="arabicPeriod"/>
            </a:pPr>
            <a:r>
              <a:rPr lang="en-US" sz="3200" b="1" dirty="0"/>
              <a:t>Energy efficiency measures </a:t>
            </a:r>
          </a:p>
        </p:txBody>
      </p:sp>
    </p:spTree>
    <p:extLst>
      <p:ext uri="{BB962C8B-B14F-4D97-AF65-F5344CB8AC3E}">
        <p14:creationId xmlns:p14="http://schemas.microsoft.com/office/powerpoint/2010/main" val="9076162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3">
            <a:extLst>
              <a:ext uri="{FF2B5EF4-FFF2-40B4-BE49-F238E27FC236}">
                <a16:creationId xmlns:a16="http://schemas.microsoft.com/office/drawing/2014/main" id="{A8E20E5C-0839-1E7A-673E-79B8F5D65A47}"/>
              </a:ext>
            </a:extLst>
          </p:cNvPr>
          <p:cNvSpPr>
            <a:spLocks noChangeArrowheads="1"/>
          </p:cNvSpPr>
          <p:nvPr/>
        </p:nvSpPr>
        <p:spPr bwMode="gray">
          <a:xfrm>
            <a:off x="1942163" y="2247900"/>
            <a:ext cx="8568058" cy="2362200"/>
          </a:xfrm>
          <a:prstGeom prst="roundRect">
            <a:avLst>
              <a:gd name="adj" fmla="val 10889"/>
            </a:avLst>
          </a:prstGeom>
          <a:gradFill rotWithShape="1">
            <a:gsLst>
              <a:gs pos="0">
                <a:srgbClr val="DDDDDD">
                  <a:gamma/>
                  <a:tint val="51373"/>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lgn="ctr"/>
            <a:r>
              <a:rPr lang="en-US" sz="3200" dirty="0"/>
              <a:t>1. The facility’s information on the case study</a:t>
            </a:r>
          </a:p>
          <a:p>
            <a:pPr algn="ctr"/>
            <a:endParaRPr lang="en-US" dirty="0"/>
          </a:p>
          <a:p>
            <a:pPr algn="ctr"/>
            <a:endParaRPr lang="en-US" dirty="0"/>
          </a:p>
        </p:txBody>
      </p:sp>
    </p:spTree>
    <p:extLst>
      <p:ext uri="{BB962C8B-B14F-4D97-AF65-F5344CB8AC3E}">
        <p14:creationId xmlns:p14="http://schemas.microsoft.com/office/powerpoint/2010/main" val="13035439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438D30E-BC89-59AF-435F-063A3E7CBBE0}"/>
              </a:ext>
            </a:extLst>
          </p:cNvPr>
          <p:cNvSpPr txBox="1"/>
          <p:nvPr/>
        </p:nvSpPr>
        <p:spPr>
          <a:xfrm>
            <a:off x="379467" y="1729967"/>
            <a:ext cx="11181161" cy="2764796"/>
          </a:xfrm>
          <a:prstGeom prst="rect">
            <a:avLst/>
          </a:prstGeom>
          <a:noFill/>
        </p:spPr>
        <p:txBody>
          <a:bodyPr wrap="square">
            <a:spAutoFit/>
          </a:bodyPr>
          <a:lstStyle/>
          <a:p>
            <a:pPr marL="523240" marR="0" indent="-342900">
              <a:lnSpc>
                <a:spcPct val="150000"/>
              </a:lnSpc>
              <a:spcBef>
                <a:spcPts val="300"/>
              </a:spcBef>
              <a:spcAft>
                <a:spcPts val="300"/>
              </a:spcAft>
              <a:buFont typeface="Arial" panose="020B0604020202020204" pitchFamily="34" charset="0"/>
              <a:buChar char="•"/>
              <a:tabLst>
                <a:tab pos="1800225" algn="l"/>
              </a:tabLst>
            </a:pPr>
            <a:r>
              <a:rPr lang="en-US" sz="1800" b="1" dirty="0"/>
              <a:t>Main manufacturing sector: </a:t>
            </a:r>
            <a:r>
              <a:rPr lang="en-US" sz="1800" dirty="0"/>
              <a:t>Beverage production</a:t>
            </a:r>
          </a:p>
          <a:p>
            <a:pPr marL="523240" marR="0" indent="-342900">
              <a:lnSpc>
                <a:spcPct val="150000"/>
              </a:lnSpc>
              <a:spcBef>
                <a:spcPts val="300"/>
              </a:spcBef>
              <a:spcAft>
                <a:spcPts val="300"/>
              </a:spcAft>
              <a:buFont typeface="Arial" panose="020B0604020202020204" pitchFamily="34" charset="0"/>
              <a:buChar char="•"/>
              <a:tabLst>
                <a:tab pos="1800225" algn="l"/>
              </a:tabLst>
            </a:pPr>
            <a:r>
              <a:rPr lang="en-US" sz="1800" b="1" dirty="0"/>
              <a:t>Main products</a:t>
            </a:r>
            <a:r>
              <a:rPr lang="en-US" sz="1800" dirty="0"/>
              <a:t>: Purified water, canned soft drinks, PET bottled soft drinks (CF), RGB soft drinks, PET bottled soft drinks (HF)</a:t>
            </a:r>
          </a:p>
          <a:p>
            <a:pPr marL="523240" marR="0" indent="-342900">
              <a:lnSpc>
                <a:spcPct val="150000"/>
              </a:lnSpc>
              <a:spcBef>
                <a:spcPts val="300"/>
              </a:spcBef>
              <a:spcAft>
                <a:spcPts val="300"/>
              </a:spcAft>
              <a:buFont typeface="Arial" panose="020B0604020202020204" pitchFamily="34" charset="0"/>
              <a:buChar char="•"/>
              <a:tabLst>
                <a:tab pos="1800225" algn="l"/>
              </a:tabLst>
            </a:pPr>
            <a:r>
              <a:rPr lang="en-US" sz="1800" b="1" dirty="0"/>
              <a:t>Consisting of two production lines</a:t>
            </a:r>
            <a:r>
              <a:rPr lang="en-US" sz="1800" dirty="0"/>
              <a:t>: Purified water production line and basic beverage production line</a:t>
            </a:r>
          </a:p>
          <a:p>
            <a:pPr marL="523240" marR="0" indent="-342900">
              <a:lnSpc>
                <a:spcPct val="150000"/>
              </a:lnSpc>
              <a:spcBef>
                <a:spcPts val="300"/>
              </a:spcBef>
              <a:spcAft>
                <a:spcPts val="300"/>
              </a:spcAft>
              <a:buFont typeface="Arial" panose="020B0604020202020204" pitchFamily="34" charset="0"/>
              <a:buChar char="•"/>
              <a:tabLst>
                <a:tab pos="1800225" algn="l"/>
              </a:tabLst>
            </a:pPr>
            <a:r>
              <a:rPr lang="en-US" sz="1800" b="1" dirty="0"/>
              <a:t>Main energy equipment</a:t>
            </a:r>
            <a:r>
              <a:rPr lang="en-US" sz="1800" dirty="0"/>
              <a:t>: Transformer station, high-pressure air compressor station, cooling tower, chiller...</a:t>
            </a:r>
          </a:p>
        </p:txBody>
      </p:sp>
      <p:sp>
        <p:nvSpPr>
          <p:cNvPr id="6" name="TextBox 5">
            <a:extLst>
              <a:ext uri="{FF2B5EF4-FFF2-40B4-BE49-F238E27FC236}">
                <a16:creationId xmlns:a16="http://schemas.microsoft.com/office/drawing/2014/main" id="{CA1CA014-CE01-7090-ECD7-0C69B9C559CC}"/>
              </a:ext>
            </a:extLst>
          </p:cNvPr>
          <p:cNvSpPr txBox="1"/>
          <p:nvPr/>
        </p:nvSpPr>
        <p:spPr>
          <a:xfrm>
            <a:off x="3045823" y="632850"/>
            <a:ext cx="6100354" cy="523220"/>
          </a:xfrm>
          <a:prstGeom prst="rect">
            <a:avLst/>
          </a:prstGeom>
          <a:noFill/>
        </p:spPr>
        <p:txBody>
          <a:bodyPr wrap="square">
            <a:spAutoFit/>
          </a:bodyPr>
          <a:lstStyle/>
          <a:p>
            <a:pPr algn="ctr"/>
            <a:r>
              <a:rPr lang="en-US" sz="2800" b="1" dirty="0">
                <a:solidFill>
                  <a:schemeClr val="accent1">
                    <a:lumMod val="50000"/>
                  </a:schemeClr>
                </a:solidFill>
              </a:rPr>
              <a:t>General information</a:t>
            </a:r>
          </a:p>
        </p:txBody>
      </p:sp>
    </p:spTree>
    <p:extLst>
      <p:ext uri="{BB962C8B-B14F-4D97-AF65-F5344CB8AC3E}">
        <p14:creationId xmlns:p14="http://schemas.microsoft.com/office/powerpoint/2010/main" val="41204016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C3A8A6-CE25-7AE0-986D-413F4618FCE3}"/>
              </a:ext>
            </a:extLst>
          </p:cNvPr>
          <p:cNvSpPr>
            <a:spLocks noGrp="1"/>
          </p:cNvSpPr>
          <p:nvPr>
            <p:ph type="title"/>
          </p:nvPr>
        </p:nvSpPr>
        <p:spPr/>
        <p:txBody>
          <a:bodyPr>
            <a:noAutofit/>
          </a:bodyPr>
          <a:lstStyle/>
          <a:p>
            <a:r>
              <a:rPr lang="en-US">
                <a:solidFill>
                  <a:schemeClr val="accent1">
                    <a:lumMod val="50000"/>
                  </a:schemeClr>
                </a:solidFill>
              </a:rPr>
              <a:t>Production line</a:t>
            </a:r>
            <a:endParaRPr lang="en-US" dirty="0">
              <a:solidFill>
                <a:schemeClr val="accent1">
                  <a:lumMod val="50000"/>
                </a:schemeClr>
              </a:solidFill>
            </a:endParaRPr>
          </a:p>
        </p:txBody>
      </p:sp>
      <p:sp>
        <p:nvSpPr>
          <p:cNvPr id="3" name="TextBox 2">
            <a:extLst>
              <a:ext uri="{FF2B5EF4-FFF2-40B4-BE49-F238E27FC236}">
                <a16:creationId xmlns:a16="http://schemas.microsoft.com/office/drawing/2014/main" id="{D158B5E5-00FF-A5B6-CEF0-987179404E3F}"/>
              </a:ext>
            </a:extLst>
          </p:cNvPr>
          <p:cNvSpPr txBox="1"/>
          <p:nvPr/>
        </p:nvSpPr>
        <p:spPr>
          <a:xfrm>
            <a:off x="609600" y="1480255"/>
            <a:ext cx="4390423" cy="369332"/>
          </a:xfrm>
          <a:prstGeom prst="rect">
            <a:avLst/>
          </a:prstGeom>
          <a:noFill/>
        </p:spPr>
        <p:txBody>
          <a:bodyPr wrap="square" rtlCol="0">
            <a:spAutoFit/>
          </a:bodyPr>
          <a:lstStyle/>
          <a:p>
            <a:pPr marL="342900" indent="-342900">
              <a:buFont typeface="Arial" panose="020B0604020202020204" pitchFamily="34" charset="0"/>
              <a:buChar char="•"/>
            </a:pPr>
            <a:r>
              <a:rPr lang="en-US" sz="1800" dirty="0"/>
              <a:t>Purified water production process</a:t>
            </a:r>
          </a:p>
        </p:txBody>
      </p:sp>
      <p:pic>
        <p:nvPicPr>
          <p:cNvPr id="4" name="Picture 3" descr="A diagram of a company&#10;&#10;Description automatically generated with medium confidence">
            <a:extLst>
              <a:ext uri="{FF2B5EF4-FFF2-40B4-BE49-F238E27FC236}">
                <a16:creationId xmlns:a16="http://schemas.microsoft.com/office/drawing/2014/main" id="{A41E2063-0953-18C2-66C2-AB9EEEAD2C6C}"/>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Lst>
          </a:blip>
          <a:stretch>
            <a:fillRect/>
          </a:stretch>
        </p:blipFill>
        <p:spPr>
          <a:xfrm>
            <a:off x="5693568" y="1428205"/>
            <a:ext cx="5888832" cy="4675007"/>
          </a:xfrm>
          <a:prstGeom prst="rect">
            <a:avLst/>
          </a:prstGeom>
        </p:spPr>
      </p:pic>
      <p:grpSp>
        <p:nvGrpSpPr>
          <p:cNvPr id="6" name="Group 5">
            <a:extLst>
              <a:ext uri="{FF2B5EF4-FFF2-40B4-BE49-F238E27FC236}">
                <a16:creationId xmlns:a16="http://schemas.microsoft.com/office/drawing/2014/main" id="{5938E0AC-B815-2BF0-DE00-E6602669ABD6}"/>
              </a:ext>
            </a:extLst>
          </p:cNvPr>
          <p:cNvGrpSpPr/>
          <p:nvPr/>
        </p:nvGrpSpPr>
        <p:grpSpPr>
          <a:xfrm>
            <a:off x="5758883" y="1616817"/>
            <a:ext cx="5647814" cy="3624366"/>
            <a:chOff x="3832097" y="1522721"/>
            <a:chExt cx="5647814" cy="3624366"/>
          </a:xfrm>
        </p:grpSpPr>
        <p:sp>
          <p:nvSpPr>
            <p:cNvPr id="5" name="TextBox 4">
              <a:extLst>
                <a:ext uri="{FF2B5EF4-FFF2-40B4-BE49-F238E27FC236}">
                  <a16:creationId xmlns:a16="http://schemas.microsoft.com/office/drawing/2014/main" id="{BD4FEBAE-8DC8-A82F-8F1E-3BA82251AC5B}"/>
                </a:ext>
              </a:extLst>
            </p:cNvPr>
            <p:cNvSpPr txBox="1"/>
            <p:nvPr/>
          </p:nvSpPr>
          <p:spPr>
            <a:xfrm>
              <a:off x="3897412" y="2197290"/>
              <a:ext cx="825690" cy="246221"/>
            </a:xfrm>
            <a:prstGeom prst="rect">
              <a:avLst/>
            </a:prstGeom>
            <a:solidFill>
              <a:schemeClr val="bg1"/>
            </a:solidFill>
          </p:spPr>
          <p:txBody>
            <a:bodyPr wrap="square" rtlCol="0">
              <a:spAutoFit/>
            </a:bodyPr>
            <a:lstStyle/>
            <a:p>
              <a:r>
                <a:rPr lang="en-US" sz="1000" dirty="0"/>
                <a:t>Electricity</a:t>
              </a:r>
            </a:p>
          </p:txBody>
        </p:sp>
        <p:sp>
          <p:nvSpPr>
            <p:cNvPr id="8" name="TextBox 7">
              <a:extLst>
                <a:ext uri="{FF2B5EF4-FFF2-40B4-BE49-F238E27FC236}">
                  <a16:creationId xmlns:a16="http://schemas.microsoft.com/office/drawing/2014/main" id="{6D7FC6F5-FE7F-4B2D-380B-11E86CFF94BE}"/>
                </a:ext>
              </a:extLst>
            </p:cNvPr>
            <p:cNvSpPr txBox="1"/>
            <p:nvPr/>
          </p:nvSpPr>
          <p:spPr>
            <a:xfrm>
              <a:off x="3832097" y="3390332"/>
              <a:ext cx="825690" cy="246221"/>
            </a:xfrm>
            <a:prstGeom prst="rect">
              <a:avLst/>
            </a:prstGeom>
            <a:solidFill>
              <a:schemeClr val="bg1"/>
            </a:solidFill>
          </p:spPr>
          <p:txBody>
            <a:bodyPr wrap="square" rtlCol="0">
              <a:spAutoFit/>
            </a:bodyPr>
            <a:lstStyle/>
            <a:p>
              <a:r>
                <a:rPr lang="en-US" sz="1000" dirty="0"/>
                <a:t>Electricity</a:t>
              </a:r>
            </a:p>
          </p:txBody>
        </p:sp>
        <p:sp>
          <p:nvSpPr>
            <p:cNvPr id="13" name="Rectangle 12">
              <a:extLst>
                <a:ext uri="{FF2B5EF4-FFF2-40B4-BE49-F238E27FC236}">
                  <a16:creationId xmlns:a16="http://schemas.microsoft.com/office/drawing/2014/main" id="{0A512202-FD48-3953-1239-A943739F9B4C}"/>
                </a:ext>
              </a:extLst>
            </p:cNvPr>
            <p:cNvSpPr/>
            <p:nvPr/>
          </p:nvSpPr>
          <p:spPr>
            <a:xfrm>
              <a:off x="4872251" y="2531660"/>
              <a:ext cx="1139588" cy="225188"/>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900"/>
                <a:t>ozone generator</a:t>
              </a:r>
              <a:endParaRPr lang="en-US" sz="900" dirty="0"/>
            </a:p>
          </p:txBody>
        </p:sp>
        <p:sp>
          <p:nvSpPr>
            <p:cNvPr id="14" name="Rectangle 13">
              <a:extLst>
                <a:ext uri="{FF2B5EF4-FFF2-40B4-BE49-F238E27FC236}">
                  <a16:creationId xmlns:a16="http://schemas.microsoft.com/office/drawing/2014/main" id="{E1BFD424-E3A8-C6FD-CC03-190E9471365B}"/>
                </a:ext>
              </a:extLst>
            </p:cNvPr>
            <p:cNvSpPr/>
            <p:nvPr/>
          </p:nvSpPr>
          <p:spPr>
            <a:xfrm>
              <a:off x="4956412" y="3011376"/>
              <a:ext cx="1139588" cy="225188"/>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900" dirty="0"/>
                <a:t>Ingot</a:t>
              </a:r>
            </a:p>
          </p:txBody>
        </p:sp>
        <p:sp>
          <p:nvSpPr>
            <p:cNvPr id="15" name="Rectangle 14">
              <a:extLst>
                <a:ext uri="{FF2B5EF4-FFF2-40B4-BE49-F238E27FC236}">
                  <a16:creationId xmlns:a16="http://schemas.microsoft.com/office/drawing/2014/main" id="{FA5CDA92-2607-C000-25EE-5142370C67E8}"/>
                </a:ext>
              </a:extLst>
            </p:cNvPr>
            <p:cNvSpPr/>
            <p:nvPr/>
          </p:nvSpPr>
          <p:spPr>
            <a:xfrm>
              <a:off x="4857466" y="3616385"/>
              <a:ext cx="1139588" cy="225188"/>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900"/>
                <a:t>bottle blowing machine</a:t>
              </a:r>
              <a:endParaRPr lang="en-US" sz="900" dirty="0"/>
            </a:p>
          </p:txBody>
        </p:sp>
        <p:sp>
          <p:nvSpPr>
            <p:cNvPr id="16" name="Rectangle 15">
              <a:extLst>
                <a:ext uri="{FF2B5EF4-FFF2-40B4-BE49-F238E27FC236}">
                  <a16:creationId xmlns:a16="http://schemas.microsoft.com/office/drawing/2014/main" id="{A61C1620-DE77-459E-DF85-B6E44555AB72}"/>
                </a:ext>
              </a:extLst>
            </p:cNvPr>
            <p:cNvSpPr/>
            <p:nvPr/>
          </p:nvSpPr>
          <p:spPr>
            <a:xfrm>
              <a:off x="4872251" y="4285058"/>
              <a:ext cx="1139588" cy="225188"/>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900"/>
                <a:t>Cover</a:t>
              </a:r>
              <a:endParaRPr lang="en-US" sz="900" dirty="0"/>
            </a:p>
          </p:txBody>
        </p:sp>
        <p:sp>
          <p:nvSpPr>
            <p:cNvPr id="17" name="Rectangle 16">
              <a:extLst>
                <a:ext uri="{FF2B5EF4-FFF2-40B4-BE49-F238E27FC236}">
                  <a16:creationId xmlns:a16="http://schemas.microsoft.com/office/drawing/2014/main" id="{4394967F-3CCA-F104-1F9F-9FA326EDA5E8}"/>
                </a:ext>
              </a:extLst>
            </p:cNvPr>
            <p:cNvSpPr/>
            <p:nvPr/>
          </p:nvSpPr>
          <p:spPr>
            <a:xfrm>
              <a:off x="6810232" y="1748849"/>
              <a:ext cx="1035173" cy="225188"/>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900"/>
                <a:t>Water treatment</a:t>
              </a:r>
              <a:endParaRPr lang="en-US" sz="900" dirty="0"/>
            </a:p>
          </p:txBody>
        </p:sp>
        <p:sp>
          <p:nvSpPr>
            <p:cNvPr id="18" name="Rectangle 17">
              <a:extLst>
                <a:ext uri="{FF2B5EF4-FFF2-40B4-BE49-F238E27FC236}">
                  <a16:creationId xmlns:a16="http://schemas.microsoft.com/office/drawing/2014/main" id="{DD42B721-A010-6D21-C9C4-37B244CA8BA7}"/>
                </a:ext>
              </a:extLst>
            </p:cNvPr>
            <p:cNvSpPr/>
            <p:nvPr/>
          </p:nvSpPr>
          <p:spPr>
            <a:xfrm>
              <a:off x="6703721" y="2315528"/>
              <a:ext cx="1035173" cy="225188"/>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900"/>
                <a:t>Water purification</a:t>
              </a:r>
              <a:endParaRPr lang="en-US" sz="900" dirty="0"/>
            </a:p>
          </p:txBody>
        </p:sp>
        <p:sp>
          <p:nvSpPr>
            <p:cNvPr id="21" name="Rectangle 20">
              <a:extLst>
                <a:ext uri="{FF2B5EF4-FFF2-40B4-BE49-F238E27FC236}">
                  <a16:creationId xmlns:a16="http://schemas.microsoft.com/office/drawing/2014/main" id="{3FDEE219-82F1-5D86-633F-DBDB6519E5D3}"/>
                </a:ext>
              </a:extLst>
            </p:cNvPr>
            <p:cNvSpPr/>
            <p:nvPr/>
          </p:nvSpPr>
          <p:spPr>
            <a:xfrm>
              <a:off x="6778802" y="2894190"/>
              <a:ext cx="1035173" cy="342373"/>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900"/>
                <a:t>ultrafiltration disinfection</a:t>
              </a:r>
              <a:endParaRPr lang="en-US" sz="900" dirty="0"/>
            </a:p>
          </p:txBody>
        </p:sp>
        <p:sp>
          <p:nvSpPr>
            <p:cNvPr id="22" name="Rectangle 21">
              <a:extLst>
                <a:ext uri="{FF2B5EF4-FFF2-40B4-BE49-F238E27FC236}">
                  <a16:creationId xmlns:a16="http://schemas.microsoft.com/office/drawing/2014/main" id="{7747A7AC-9447-AA77-00FC-34B18E3CD07A}"/>
                </a:ext>
              </a:extLst>
            </p:cNvPr>
            <p:cNvSpPr/>
            <p:nvPr/>
          </p:nvSpPr>
          <p:spPr>
            <a:xfrm>
              <a:off x="6810232" y="3569845"/>
              <a:ext cx="1035173" cy="342373"/>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900" dirty="0"/>
                <a:t>bottling and capping</a:t>
              </a:r>
            </a:p>
          </p:txBody>
        </p:sp>
        <p:sp>
          <p:nvSpPr>
            <p:cNvPr id="23" name="Rectangle 22">
              <a:extLst>
                <a:ext uri="{FF2B5EF4-FFF2-40B4-BE49-F238E27FC236}">
                  <a16:creationId xmlns:a16="http://schemas.microsoft.com/office/drawing/2014/main" id="{11A01EDD-98B5-CDCA-F3D9-5127FAAF95B5}"/>
                </a:ext>
              </a:extLst>
            </p:cNvPr>
            <p:cNvSpPr/>
            <p:nvPr/>
          </p:nvSpPr>
          <p:spPr>
            <a:xfrm>
              <a:off x="6818717" y="4285058"/>
              <a:ext cx="1035173" cy="225188"/>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900"/>
                <a:t>labeling</a:t>
              </a:r>
              <a:endParaRPr lang="en-US" sz="900" dirty="0"/>
            </a:p>
          </p:txBody>
        </p:sp>
        <p:sp>
          <p:nvSpPr>
            <p:cNvPr id="24" name="Rectangle 23">
              <a:extLst>
                <a:ext uri="{FF2B5EF4-FFF2-40B4-BE49-F238E27FC236}">
                  <a16:creationId xmlns:a16="http://schemas.microsoft.com/office/drawing/2014/main" id="{A662ABD2-97E7-D0D7-69FF-AA64685A0CA4}"/>
                </a:ext>
              </a:extLst>
            </p:cNvPr>
            <p:cNvSpPr/>
            <p:nvPr/>
          </p:nvSpPr>
          <p:spPr>
            <a:xfrm>
              <a:off x="6810231" y="4921899"/>
              <a:ext cx="1035173" cy="225188"/>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900"/>
                <a:t>packaging</a:t>
              </a:r>
              <a:endParaRPr lang="en-US" sz="900" dirty="0"/>
            </a:p>
          </p:txBody>
        </p:sp>
        <p:sp>
          <p:nvSpPr>
            <p:cNvPr id="25" name="Oval 24">
              <a:extLst>
                <a:ext uri="{FF2B5EF4-FFF2-40B4-BE49-F238E27FC236}">
                  <a16:creationId xmlns:a16="http://schemas.microsoft.com/office/drawing/2014/main" id="{633EFFEF-B8E9-DFF2-81B9-14B82C6C395E}"/>
                </a:ext>
              </a:extLst>
            </p:cNvPr>
            <p:cNvSpPr/>
            <p:nvPr/>
          </p:nvSpPr>
          <p:spPr>
            <a:xfrm>
              <a:off x="8371976" y="4002206"/>
              <a:ext cx="918832" cy="223231"/>
            </a:xfrm>
            <a:prstGeom prst="ellipse">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900" dirty="0"/>
            </a:p>
            <a:p>
              <a:pPr algn="ctr"/>
              <a:r>
                <a:rPr lang="en-US" sz="900" dirty="0" err="1"/>
                <a:t>Elictricity</a:t>
              </a:r>
              <a:endParaRPr lang="en-US" sz="900" dirty="0"/>
            </a:p>
          </p:txBody>
        </p:sp>
        <p:sp>
          <p:nvSpPr>
            <p:cNvPr id="26" name="Oval 25">
              <a:extLst>
                <a:ext uri="{FF2B5EF4-FFF2-40B4-BE49-F238E27FC236}">
                  <a16:creationId xmlns:a16="http://schemas.microsoft.com/office/drawing/2014/main" id="{6B2EB7C6-6A5A-BF63-199E-47B3BA535FD3}"/>
                </a:ext>
              </a:extLst>
            </p:cNvPr>
            <p:cNvSpPr/>
            <p:nvPr/>
          </p:nvSpPr>
          <p:spPr>
            <a:xfrm>
              <a:off x="8376995" y="3393154"/>
              <a:ext cx="900749" cy="223231"/>
            </a:xfrm>
            <a:prstGeom prst="ellipse">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900"/>
                <a:t>Elictricity</a:t>
              </a:r>
              <a:endParaRPr lang="en-US" sz="900" dirty="0"/>
            </a:p>
          </p:txBody>
        </p:sp>
        <p:sp>
          <p:nvSpPr>
            <p:cNvPr id="27" name="Oval 26">
              <a:extLst>
                <a:ext uri="{FF2B5EF4-FFF2-40B4-BE49-F238E27FC236}">
                  <a16:creationId xmlns:a16="http://schemas.microsoft.com/office/drawing/2014/main" id="{17B32582-F495-C8CA-BF99-37B71F15313D}"/>
                </a:ext>
              </a:extLst>
            </p:cNvPr>
            <p:cNvSpPr/>
            <p:nvPr/>
          </p:nvSpPr>
          <p:spPr>
            <a:xfrm>
              <a:off x="8390058" y="2630607"/>
              <a:ext cx="900750" cy="258968"/>
            </a:xfrm>
            <a:prstGeom prst="ellipse">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900" dirty="0" err="1"/>
                <a:t>Elictricity</a:t>
              </a:r>
              <a:endParaRPr lang="en-US" sz="900" dirty="0"/>
            </a:p>
          </p:txBody>
        </p:sp>
        <p:sp>
          <p:nvSpPr>
            <p:cNvPr id="28" name="Oval 27">
              <a:extLst>
                <a:ext uri="{FF2B5EF4-FFF2-40B4-BE49-F238E27FC236}">
                  <a16:creationId xmlns:a16="http://schemas.microsoft.com/office/drawing/2014/main" id="{D760A1DE-060F-950C-CCEE-1F8433774701}"/>
                </a:ext>
              </a:extLst>
            </p:cNvPr>
            <p:cNvSpPr/>
            <p:nvPr/>
          </p:nvSpPr>
          <p:spPr>
            <a:xfrm>
              <a:off x="8355289" y="1522721"/>
              <a:ext cx="961645" cy="189612"/>
            </a:xfrm>
            <a:prstGeom prst="ellipse">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900" dirty="0" err="1"/>
                <a:t>Elictricity</a:t>
              </a:r>
              <a:endParaRPr lang="en-US" sz="900" dirty="0"/>
            </a:p>
          </p:txBody>
        </p:sp>
        <p:sp>
          <p:nvSpPr>
            <p:cNvPr id="29" name="Oval 28">
              <a:extLst>
                <a:ext uri="{FF2B5EF4-FFF2-40B4-BE49-F238E27FC236}">
                  <a16:creationId xmlns:a16="http://schemas.microsoft.com/office/drawing/2014/main" id="{6FE36D1F-E2C7-E989-E2B2-2D808D2249EF}"/>
                </a:ext>
              </a:extLst>
            </p:cNvPr>
            <p:cNvSpPr/>
            <p:nvPr/>
          </p:nvSpPr>
          <p:spPr>
            <a:xfrm>
              <a:off x="8482700" y="2072859"/>
              <a:ext cx="997211" cy="283650"/>
            </a:xfrm>
            <a:prstGeom prst="ellipse">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900" dirty="0"/>
                <a:t>Electricity/Steam</a:t>
              </a:r>
            </a:p>
          </p:txBody>
        </p:sp>
      </p:grpSp>
      <p:sp>
        <p:nvSpPr>
          <p:cNvPr id="7" name="Rectangle 6">
            <a:extLst>
              <a:ext uri="{FF2B5EF4-FFF2-40B4-BE49-F238E27FC236}">
                <a16:creationId xmlns:a16="http://schemas.microsoft.com/office/drawing/2014/main" id="{390FC63B-2F7F-9C73-718E-5C3A26B7323E}"/>
              </a:ext>
            </a:extLst>
          </p:cNvPr>
          <p:cNvSpPr/>
          <p:nvPr/>
        </p:nvSpPr>
        <p:spPr>
          <a:xfrm>
            <a:off x="8694437" y="5725103"/>
            <a:ext cx="1139588" cy="225188"/>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900" dirty="0"/>
              <a:t>Finished product</a:t>
            </a:r>
          </a:p>
        </p:txBody>
      </p:sp>
    </p:spTree>
    <p:extLst>
      <p:ext uri="{BB962C8B-B14F-4D97-AF65-F5344CB8AC3E}">
        <p14:creationId xmlns:p14="http://schemas.microsoft.com/office/powerpoint/2010/main" val="20824276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C3A8A6-CE25-7AE0-986D-413F4618FCE3}"/>
              </a:ext>
            </a:extLst>
          </p:cNvPr>
          <p:cNvSpPr>
            <a:spLocks noGrp="1"/>
          </p:cNvSpPr>
          <p:nvPr>
            <p:ph type="title"/>
          </p:nvPr>
        </p:nvSpPr>
        <p:spPr>
          <a:xfrm>
            <a:off x="674879" y="628900"/>
            <a:ext cx="10972800" cy="495200"/>
          </a:xfrm>
        </p:spPr>
        <p:txBody>
          <a:bodyPr>
            <a:noAutofit/>
          </a:bodyPr>
          <a:lstStyle/>
          <a:p>
            <a:r>
              <a:rPr lang="en-US" dirty="0">
                <a:solidFill>
                  <a:schemeClr val="accent1">
                    <a:lumMod val="50000"/>
                  </a:schemeClr>
                </a:solidFill>
              </a:rPr>
              <a:t>Production line</a:t>
            </a:r>
          </a:p>
        </p:txBody>
      </p:sp>
      <p:sp>
        <p:nvSpPr>
          <p:cNvPr id="3" name="TextBox 2">
            <a:extLst>
              <a:ext uri="{FF2B5EF4-FFF2-40B4-BE49-F238E27FC236}">
                <a16:creationId xmlns:a16="http://schemas.microsoft.com/office/drawing/2014/main" id="{D158B5E5-00FF-A5B6-CEF0-987179404E3F}"/>
              </a:ext>
            </a:extLst>
          </p:cNvPr>
          <p:cNvSpPr txBox="1"/>
          <p:nvPr/>
        </p:nvSpPr>
        <p:spPr>
          <a:xfrm>
            <a:off x="609600" y="1526560"/>
            <a:ext cx="4270721" cy="379656"/>
          </a:xfrm>
          <a:prstGeom prst="rect">
            <a:avLst/>
          </a:prstGeom>
          <a:noFill/>
        </p:spPr>
        <p:txBody>
          <a:bodyPr wrap="none" rtlCol="0">
            <a:spAutoFit/>
          </a:bodyPr>
          <a:lstStyle/>
          <a:p>
            <a:pPr marL="342900" lvl="0" indent="-342900">
              <a:buFont typeface="Arial" panose="020B0604020202020204" pitchFamily="34" charset="0"/>
              <a:buChar char="•"/>
              <a:defRPr/>
            </a:pPr>
            <a:r>
              <a:rPr lang="en-US" sz="1800" dirty="0"/>
              <a:t>Basic beverage </a:t>
            </a:r>
            <a:r>
              <a:rPr lang="en-US" sz="1800"/>
              <a:t>production process</a:t>
            </a:r>
            <a:endParaRPr lang="en-US" sz="1800" dirty="0"/>
          </a:p>
        </p:txBody>
      </p:sp>
      <p:grpSp>
        <p:nvGrpSpPr>
          <p:cNvPr id="6" name="Group 5">
            <a:extLst>
              <a:ext uri="{FF2B5EF4-FFF2-40B4-BE49-F238E27FC236}">
                <a16:creationId xmlns:a16="http://schemas.microsoft.com/office/drawing/2014/main" id="{6C1B4DD8-68CE-AE86-B62D-7E6DAA188EBC}"/>
              </a:ext>
            </a:extLst>
          </p:cNvPr>
          <p:cNvGrpSpPr/>
          <p:nvPr/>
        </p:nvGrpSpPr>
        <p:grpSpPr>
          <a:xfrm>
            <a:off x="5991246" y="1730751"/>
            <a:ext cx="5760720" cy="4986812"/>
            <a:chOff x="5668516" y="2090063"/>
            <a:chExt cx="5760720" cy="4986812"/>
          </a:xfrm>
        </p:grpSpPr>
        <p:pic>
          <p:nvPicPr>
            <p:cNvPr id="5" name="Picture 4" descr="A diagram of a flowchart&#10;&#10;Description automatically generated">
              <a:extLst>
                <a:ext uri="{FF2B5EF4-FFF2-40B4-BE49-F238E27FC236}">
                  <a16:creationId xmlns:a16="http://schemas.microsoft.com/office/drawing/2014/main" id="{C537C80F-731D-661D-5EBD-650063B2CCBE}"/>
                </a:ext>
              </a:extLst>
            </p:cNvPr>
            <p:cNvPicPr>
              <a:picLocks noChangeAspect="1"/>
            </p:cNvPicPr>
            <p:nvPr/>
          </p:nvPicPr>
          <p:blipFill>
            <a:blip r:embed="rId2"/>
            <a:stretch>
              <a:fillRect/>
            </a:stretch>
          </p:blipFill>
          <p:spPr>
            <a:xfrm>
              <a:off x="5668516" y="2090063"/>
              <a:ext cx="5760720" cy="4986812"/>
            </a:xfrm>
            <a:prstGeom prst="rect">
              <a:avLst/>
            </a:prstGeom>
          </p:spPr>
        </p:pic>
        <p:sp>
          <p:nvSpPr>
            <p:cNvPr id="4" name="Rectangle 3">
              <a:extLst>
                <a:ext uri="{FF2B5EF4-FFF2-40B4-BE49-F238E27FC236}">
                  <a16:creationId xmlns:a16="http://schemas.microsoft.com/office/drawing/2014/main" id="{CF264770-76A4-214A-6176-F6F75DFC5CD5}"/>
                </a:ext>
              </a:extLst>
            </p:cNvPr>
            <p:cNvSpPr/>
            <p:nvPr/>
          </p:nvSpPr>
          <p:spPr>
            <a:xfrm>
              <a:off x="6039133" y="2265528"/>
              <a:ext cx="586855" cy="184245"/>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a:t>Electricity</a:t>
              </a:r>
            </a:p>
          </p:txBody>
        </p:sp>
        <p:sp>
          <p:nvSpPr>
            <p:cNvPr id="10" name="Rectangle 9">
              <a:extLst>
                <a:ext uri="{FF2B5EF4-FFF2-40B4-BE49-F238E27FC236}">
                  <a16:creationId xmlns:a16="http://schemas.microsoft.com/office/drawing/2014/main" id="{E4FFEA5A-7955-AF0D-DF4D-C90777144C44}"/>
                </a:ext>
              </a:extLst>
            </p:cNvPr>
            <p:cNvSpPr/>
            <p:nvPr/>
          </p:nvSpPr>
          <p:spPr>
            <a:xfrm>
              <a:off x="7062716" y="2316707"/>
              <a:ext cx="839338" cy="184245"/>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a:t>Water Treatment</a:t>
              </a:r>
            </a:p>
          </p:txBody>
        </p:sp>
        <p:sp>
          <p:nvSpPr>
            <p:cNvPr id="12" name="Rectangle 11">
              <a:extLst>
                <a:ext uri="{FF2B5EF4-FFF2-40B4-BE49-F238E27FC236}">
                  <a16:creationId xmlns:a16="http://schemas.microsoft.com/office/drawing/2014/main" id="{BA41C273-146F-24D7-D54F-C191FF7CBC91}"/>
                </a:ext>
              </a:extLst>
            </p:cNvPr>
            <p:cNvSpPr/>
            <p:nvPr/>
          </p:nvSpPr>
          <p:spPr>
            <a:xfrm>
              <a:off x="8548876" y="2315928"/>
              <a:ext cx="839338" cy="184245"/>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a:t>raw materials</a:t>
              </a:r>
            </a:p>
          </p:txBody>
        </p:sp>
        <p:sp>
          <p:nvSpPr>
            <p:cNvPr id="13" name="Rectangle 12">
              <a:extLst>
                <a:ext uri="{FF2B5EF4-FFF2-40B4-BE49-F238E27FC236}">
                  <a16:creationId xmlns:a16="http://schemas.microsoft.com/office/drawing/2014/main" id="{30855CA5-4E80-3C17-9BE5-D4BE089808FE}"/>
                </a:ext>
              </a:extLst>
            </p:cNvPr>
            <p:cNvSpPr/>
            <p:nvPr/>
          </p:nvSpPr>
          <p:spPr>
            <a:xfrm>
              <a:off x="9889957" y="2598821"/>
              <a:ext cx="697831" cy="264695"/>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a:t>Electricity/ Steam</a:t>
              </a:r>
            </a:p>
          </p:txBody>
        </p:sp>
        <p:sp>
          <p:nvSpPr>
            <p:cNvPr id="15" name="Rectangle 14">
              <a:extLst>
                <a:ext uri="{FF2B5EF4-FFF2-40B4-BE49-F238E27FC236}">
                  <a16:creationId xmlns:a16="http://schemas.microsoft.com/office/drawing/2014/main" id="{5D856176-81A7-FF9F-8B90-49C327F5B62F}"/>
                </a:ext>
              </a:extLst>
            </p:cNvPr>
            <p:cNvSpPr/>
            <p:nvPr/>
          </p:nvSpPr>
          <p:spPr>
            <a:xfrm>
              <a:off x="8476686" y="3055816"/>
              <a:ext cx="839338" cy="184245"/>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a:t>Syrup Preparation</a:t>
              </a:r>
            </a:p>
          </p:txBody>
        </p:sp>
        <p:sp>
          <p:nvSpPr>
            <p:cNvPr id="16" name="Rectangle 15">
              <a:extLst>
                <a:ext uri="{FF2B5EF4-FFF2-40B4-BE49-F238E27FC236}">
                  <a16:creationId xmlns:a16="http://schemas.microsoft.com/office/drawing/2014/main" id="{5F8BFEC1-100B-384F-B335-E2E920EFB47D}"/>
                </a:ext>
              </a:extLst>
            </p:cNvPr>
            <p:cNvSpPr/>
            <p:nvPr/>
          </p:nvSpPr>
          <p:spPr>
            <a:xfrm>
              <a:off x="6984770" y="3099368"/>
              <a:ext cx="839338" cy="140694"/>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a:t>Water Filtration</a:t>
              </a:r>
            </a:p>
          </p:txBody>
        </p:sp>
        <p:sp>
          <p:nvSpPr>
            <p:cNvPr id="17" name="Rectangle 16">
              <a:extLst>
                <a:ext uri="{FF2B5EF4-FFF2-40B4-BE49-F238E27FC236}">
                  <a16:creationId xmlns:a16="http://schemas.microsoft.com/office/drawing/2014/main" id="{391D560D-2323-B480-42EC-332D363B2782}"/>
                </a:ext>
              </a:extLst>
            </p:cNvPr>
            <p:cNvSpPr/>
            <p:nvPr/>
          </p:nvSpPr>
          <p:spPr>
            <a:xfrm>
              <a:off x="7637347" y="3795703"/>
              <a:ext cx="1121641" cy="184245"/>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a:t>Mixing Ingredients</a:t>
              </a:r>
            </a:p>
          </p:txBody>
        </p:sp>
        <p:sp>
          <p:nvSpPr>
            <p:cNvPr id="20" name="Rectangle 19">
              <a:extLst>
                <a:ext uri="{FF2B5EF4-FFF2-40B4-BE49-F238E27FC236}">
                  <a16:creationId xmlns:a16="http://schemas.microsoft.com/office/drawing/2014/main" id="{EA11C8A7-37EA-573F-08C6-BB3796212770}"/>
                </a:ext>
              </a:extLst>
            </p:cNvPr>
            <p:cNvSpPr/>
            <p:nvPr/>
          </p:nvSpPr>
          <p:spPr>
            <a:xfrm>
              <a:off x="6890084" y="4249367"/>
              <a:ext cx="747263" cy="194826"/>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a:t>Electricity/ Steam</a:t>
              </a:r>
            </a:p>
          </p:txBody>
        </p:sp>
        <p:sp>
          <p:nvSpPr>
            <p:cNvPr id="21" name="Rectangle 20">
              <a:extLst>
                <a:ext uri="{FF2B5EF4-FFF2-40B4-BE49-F238E27FC236}">
                  <a16:creationId xmlns:a16="http://schemas.microsoft.com/office/drawing/2014/main" id="{B50AE7D1-B22A-2B49-4C78-659C21C12E94}"/>
                </a:ext>
              </a:extLst>
            </p:cNvPr>
            <p:cNvSpPr/>
            <p:nvPr/>
          </p:nvSpPr>
          <p:spPr>
            <a:xfrm>
              <a:off x="8407725" y="4326457"/>
              <a:ext cx="908299" cy="184245"/>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a:t>CO₂ Saturation</a:t>
              </a:r>
            </a:p>
          </p:txBody>
        </p:sp>
        <p:sp>
          <p:nvSpPr>
            <p:cNvPr id="22" name="Rectangle 21">
              <a:extLst>
                <a:ext uri="{FF2B5EF4-FFF2-40B4-BE49-F238E27FC236}">
                  <a16:creationId xmlns:a16="http://schemas.microsoft.com/office/drawing/2014/main" id="{7B1C0217-CC49-A499-020E-9482839FBE2C}"/>
                </a:ext>
              </a:extLst>
            </p:cNvPr>
            <p:cNvSpPr/>
            <p:nvPr/>
          </p:nvSpPr>
          <p:spPr>
            <a:xfrm>
              <a:off x="9677922" y="4785950"/>
              <a:ext cx="908299" cy="184245"/>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a:t>Bottle Blowing Machine</a:t>
              </a:r>
            </a:p>
          </p:txBody>
        </p:sp>
        <p:sp>
          <p:nvSpPr>
            <p:cNvPr id="23" name="Rectangle 22">
              <a:extLst>
                <a:ext uri="{FF2B5EF4-FFF2-40B4-BE49-F238E27FC236}">
                  <a16:creationId xmlns:a16="http://schemas.microsoft.com/office/drawing/2014/main" id="{E458E9BB-5499-1F6C-505C-D2B88B7AE039}"/>
                </a:ext>
              </a:extLst>
            </p:cNvPr>
            <p:cNvSpPr/>
            <p:nvPr/>
          </p:nvSpPr>
          <p:spPr>
            <a:xfrm>
              <a:off x="7824109" y="4785951"/>
              <a:ext cx="934880" cy="187162"/>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a:t>Bottling/Canning</a:t>
              </a:r>
            </a:p>
          </p:txBody>
        </p:sp>
        <p:sp>
          <p:nvSpPr>
            <p:cNvPr id="24" name="Rectangle 23">
              <a:extLst>
                <a:ext uri="{FF2B5EF4-FFF2-40B4-BE49-F238E27FC236}">
                  <a16:creationId xmlns:a16="http://schemas.microsoft.com/office/drawing/2014/main" id="{BA70D3C0-1CCA-AEF1-4C62-DD966AE76F48}"/>
                </a:ext>
              </a:extLst>
            </p:cNvPr>
            <p:cNvSpPr/>
            <p:nvPr/>
          </p:nvSpPr>
          <p:spPr>
            <a:xfrm>
              <a:off x="7901010" y="5281840"/>
              <a:ext cx="934880" cy="187162"/>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a:t>capping</a:t>
              </a:r>
            </a:p>
          </p:txBody>
        </p:sp>
        <p:sp>
          <p:nvSpPr>
            <p:cNvPr id="25" name="Rectangle 24">
              <a:extLst>
                <a:ext uri="{FF2B5EF4-FFF2-40B4-BE49-F238E27FC236}">
                  <a16:creationId xmlns:a16="http://schemas.microsoft.com/office/drawing/2014/main" id="{DAD79805-6892-973C-8A85-0A32A92586CD}"/>
                </a:ext>
              </a:extLst>
            </p:cNvPr>
            <p:cNvSpPr/>
            <p:nvPr/>
          </p:nvSpPr>
          <p:spPr>
            <a:xfrm>
              <a:off x="5959642" y="2960841"/>
              <a:ext cx="666346" cy="94975"/>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a:t>Electricity</a:t>
              </a:r>
            </a:p>
          </p:txBody>
        </p:sp>
        <p:sp>
          <p:nvSpPr>
            <p:cNvPr id="26" name="Rectangle 25">
              <a:extLst>
                <a:ext uri="{FF2B5EF4-FFF2-40B4-BE49-F238E27FC236}">
                  <a16:creationId xmlns:a16="http://schemas.microsoft.com/office/drawing/2014/main" id="{CD44EED6-A7C9-1068-59B0-E655F203009D}"/>
                </a:ext>
              </a:extLst>
            </p:cNvPr>
            <p:cNvSpPr/>
            <p:nvPr/>
          </p:nvSpPr>
          <p:spPr>
            <a:xfrm>
              <a:off x="6297125" y="3588862"/>
              <a:ext cx="666346" cy="151586"/>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a:t>Electricity</a:t>
              </a:r>
            </a:p>
          </p:txBody>
        </p:sp>
        <p:sp>
          <p:nvSpPr>
            <p:cNvPr id="27" name="Rectangle 26">
              <a:extLst>
                <a:ext uri="{FF2B5EF4-FFF2-40B4-BE49-F238E27FC236}">
                  <a16:creationId xmlns:a16="http://schemas.microsoft.com/office/drawing/2014/main" id="{6086ADA1-B315-BC4F-BDF4-7AE3C676AB50}"/>
                </a:ext>
              </a:extLst>
            </p:cNvPr>
            <p:cNvSpPr/>
            <p:nvPr/>
          </p:nvSpPr>
          <p:spPr>
            <a:xfrm>
              <a:off x="5838549" y="4278969"/>
              <a:ext cx="666346" cy="94975"/>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a:t>Electricity</a:t>
              </a:r>
            </a:p>
          </p:txBody>
        </p:sp>
        <p:sp>
          <p:nvSpPr>
            <p:cNvPr id="28" name="Rectangle 27">
              <a:extLst>
                <a:ext uri="{FF2B5EF4-FFF2-40B4-BE49-F238E27FC236}">
                  <a16:creationId xmlns:a16="http://schemas.microsoft.com/office/drawing/2014/main" id="{97CA3737-25AC-4B00-CE66-90DD03099B34}"/>
                </a:ext>
              </a:extLst>
            </p:cNvPr>
            <p:cNvSpPr/>
            <p:nvPr/>
          </p:nvSpPr>
          <p:spPr>
            <a:xfrm>
              <a:off x="5762827" y="5661747"/>
              <a:ext cx="666346" cy="94975"/>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a:t>Electricity</a:t>
              </a:r>
            </a:p>
          </p:txBody>
        </p:sp>
        <p:sp>
          <p:nvSpPr>
            <p:cNvPr id="29" name="Rectangle 28">
              <a:extLst>
                <a:ext uri="{FF2B5EF4-FFF2-40B4-BE49-F238E27FC236}">
                  <a16:creationId xmlns:a16="http://schemas.microsoft.com/office/drawing/2014/main" id="{BD7B75B4-29A0-4E20-0D4C-382279B72F52}"/>
                </a:ext>
              </a:extLst>
            </p:cNvPr>
            <p:cNvSpPr/>
            <p:nvPr/>
          </p:nvSpPr>
          <p:spPr>
            <a:xfrm>
              <a:off x="9465725" y="3429001"/>
              <a:ext cx="666346" cy="159862"/>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a:t>Electricity</a:t>
              </a:r>
            </a:p>
          </p:txBody>
        </p:sp>
        <p:sp>
          <p:nvSpPr>
            <p:cNvPr id="31" name="Rectangle 30">
              <a:extLst>
                <a:ext uri="{FF2B5EF4-FFF2-40B4-BE49-F238E27FC236}">
                  <a16:creationId xmlns:a16="http://schemas.microsoft.com/office/drawing/2014/main" id="{522D2B2F-7E4F-70A6-1BEE-0C115F458CA1}"/>
                </a:ext>
              </a:extLst>
            </p:cNvPr>
            <p:cNvSpPr/>
            <p:nvPr/>
          </p:nvSpPr>
          <p:spPr>
            <a:xfrm>
              <a:off x="10759401" y="4510702"/>
              <a:ext cx="666346" cy="159862"/>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a:t>Electricity</a:t>
              </a:r>
            </a:p>
          </p:txBody>
        </p:sp>
        <p:sp>
          <p:nvSpPr>
            <p:cNvPr id="32" name="Rectangle 31">
              <a:extLst>
                <a:ext uri="{FF2B5EF4-FFF2-40B4-BE49-F238E27FC236}">
                  <a16:creationId xmlns:a16="http://schemas.microsoft.com/office/drawing/2014/main" id="{0333A617-D5EC-9C1C-AAFC-3254E77E1D8F}"/>
                </a:ext>
              </a:extLst>
            </p:cNvPr>
            <p:cNvSpPr/>
            <p:nvPr/>
          </p:nvSpPr>
          <p:spPr>
            <a:xfrm>
              <a:off x="9055041" y="5798818"/>
              <a:ext cx="666346" cy="159862"/>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a:t>Electricity</a:t>
              </a:r>
            </a:p>
          </p:txBody>
        </p:sp>
        <p:sp>
          <p:nvSpPr>
            <p:cNvPr id="33" name="Rectangle 32">
              <a:extLst>
                <a:ext uri="{FF2B5EF4-FFF2-40B4-BE49-F238E27FC236}">
                  <a16:creationId xmlns:a16="http://schemas.microsoft.com/office/drawing/2014/main" id="{6E0B5164-038A-F7CC-CDA2-70AF131758FD}"/>
                </a:ext>
              </a:extLst>
            </p:cNvPr>
            <p:cNvSpPr/>
            <p:nvPr/>
          </p:nvSpPr>
          <p:spPr>
            <a:xfrm>
              <a:off x="9027489" y="6378844"/>
              <a:ext cx="666346" cy="159862"/>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a:t>Electricity</a:t>
              </a:r>
            </a:p>
          </p:txBody>
        </p:sp>
        <p:sp>
          <p:nvSpPr>
            <p:cNvPr id="34" name="Rectangle 33">
              <a:extLst>
                <a:ext uri="{FF2B5EF4-FFF2-40B4-BE49-F238E27FC236}">
                  <a16:creationId xmlns:a16="http://schemas.microsoft.com/office/drawing/2014/main" id="{B24571EC-F856-2EF6-8F4A-12E45E918D88}"/>
                </a:ext>
              </a:extLst>
            </p:cNvPr>
            <p:cNvSpPr/>
            <p:nvPr/>
          </p:nvSpPr>
          <p:spPr>
            <a:xfrm>
              <a:off x="9136955" y="5179463"/>
              <a:ext cx="666346" cy="254976"/>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a:t>Electricity/ Steam</a:t>
              </a:r>
            </a:p>
          </p:txBody>
        </p:sp>
        <p:sp>
          <p:nvSpPr>
            <p:cNvPr id="35" name="Rectangle 34">
              <a:extLst>
                <a:ext uri="{FF2B5EF4-FFF2-40B4-BE49-F238E27FC236}">
                  <a16:creationId xmlns:a16="http://schemas.microsoft.com/office/drawing/2014/main" id="{E262CAA6-F1B3-AE6A-3D82-27F71BBEA451}"/>
                </a:ext>
              </a:extLst>
            </p:cNvPr>
            <p:cNvSpPr/>
            <p:nvPr/>
          </p:nvSpPr>
          <p:spPr>
            <a:xfrm>
              <a:off x="6314364" y="5189832"/>
              <a:ext cx="666346" cy="159862"/>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a:t>Capping</a:t>
              </a:r>
            </a:p>
          </p:txBody>
        </p:sp>
        <p:sp>
          <p:nvSpPr>
            <p:cNvPr id="36" name="Rectangle 35">
              <a:extLst>
                <a:ext uri="{FF2B5EF4-FFF2-40B4-BE49-F238E27FC236}">
                  <a16:creationId xmlns:a16="http://schemas.microsoft.com/office/drawing/2014/main" id="{000B67CD-0F35-C0FC-4132-A81F3CBE6017}"/>
                </a:ext>
              </a:extLst>
            </p:cNvPr>
            <p:cNvSpPr/>
            <p:nvPr/>
          </p:nvSpPr>
          <p:spPr>
            <a:xfrm>
              <a:off x="9798898" y="4333511"/>
              <a:ext cx="666346" cy="159862"/>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a:t>ingot</a:t>
              </a:r>
            </a:p>
          </p:txBody>
        </p:sp>
        <p:sp>
          <p:nvSpPr>
            <p:cNvPr id="37" name="Rectangle 36">
              <a:extLst>
                <a:ext uri="{FF2B5EF4-FFF2-40B4-BE49-F238E27FC236}">
                  <a16:creationId xmlns:a16="http://schemas.microsoft.com/office/drawing/2014/main" id="{E03BC3A2-B688-C4B3-EC1A-13679F6B8535}"/>
                </a:ext>
              </a:extLst>
            </p:cNvPr>
            <p:cNvSpPr/>
            <p:nvPr/>
          </p:nvSpPr>
          <p:spPr>
            <a:xfrm>
              <a:off x="9580418" y="3887825"/>
              <a:ext cx="666346" cy="159862"/>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a:t>Electricity</a:t>
              </a:r>
            </a:p>
          </p:txBody>
        </p:sp>
        <p:sp>
          <p:nvSpPr>
            <p:cNvPr id="38" name="Rectangle 37">
              <a:extLst>
                <a:ext uri="{FF2B5EF4-FFF2-40B4-BE49-F238E27FC236}">
                  <a16:creationId xmlns:a16="http://schemas.microsoft.com/office/drawing/2014/main" id="{2DF0EF04-5437-DB06-C50D-D844ED27A8E1}"/>
                </a:ext>
              </a:extLst>
            </p:cNvPr>
            <p:cNvSpPr/>
            <p:nvPr/>
          </p:nvSpPr>
          <p:spPr>
            <a:xfrm>
              <a:off x="8035277" y="5777729"/>
              <a:ext cx="666346" cy="159862"/>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a:t>heat oven</a:t>
              </a:r>
            </a:p>
          </p:txBody>
        </p:sp>
        <p:sp>
          <p:nvSpPr>
            <p:cNvPr id="39" name="Rectangle 38">
              <a:extLst>
                <a:ext uri="{FF2B5EF4-FFF2-40B4-BE49-F238E27FC236}">
                  <a16:creationId xmlns:a16="http://schemas.microsoft.com/office/drawing/2014/main" id="{26A1182B-580F-E354-6B78-30788BA284F3}"/>
                </a:ext>
              </a:extLst>
            </p:cNvPr>
            <p:cNvSpPr/>
            <p:nvPr/>
          </p:nvSpPr>
          <p:spPr>
            <a:xfrm>
              <a:off x="8035277" y="6267440"/>
              <a:ext cx="666346" cy="159862"/>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a:t>packaging</a:t>
              </a:r>
            </a:p>
          </p:txBody>
        </p:sp>
        <p:sp>
          <p:nvSpPr>
            <p:cNvPr id="40" name="Rectangle 39">
              <a:extLst>
                <a:ext uri="{FF2B5EF4-FFF2-40B4-BE49-F238E27FC236}">
                  <a16:creationId xmlns:a16="http://schemas.microsoft.com/office/drawing/2014/main" id="{7AF8278D-A0BA-E790-C609-87242F42D74F}"/>
                </a:ext>
              </a:extLst>
            </p:cNvPr>
            <p:cNvSpPr/>
            <p:nvPr/>
          </p:nvSpPr>
          <p:spPr>
            <a:xfrm>
              <a:off x="7928437" y="6811615"/>
              <a:ext cx="773186" cy="159862"/>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a:t>Finished product</a:t>
              </a:r>
            </a:p>
          </p:txBody>
        </p:sp>
        <p:sp>
          <p:nvSpPr>
            <p:cNvPr id="43" name="Rectangle 42">
              <a:extLst>
                <a:ext uri="{FF2B5EF4-FFF2-40B4-BE49-F238E27FC236}">
                  <a16:creationId xmlns:a16="http://schemas.microsoft.com/office/drawing/2014/main" id="{9A543F2C-3938-948F-24DA-90780AFF3B98}"/>
                </a:ext>
              </a:extLst>
            </p:cNvPr>
            <p:cNvSpPr/>
            <p:nvPr/>
          </p:nvSpPr>
          <p:spPr>
            <a:xfrm>
              <a:off x="6816039" y="5603993"/>
              <a:ext cx="666346" cy="194826"/>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a:t>Electricity</a:t>
              </a:r>
            </a:p>
          </p:txBody>
        </p:sp>
      </p:grpSp>
    </p:spTree>
    <p:extLst>
      <p:ext uri="{BB962C8B-B14F-4D97-AF65-F5344CB8AC3E}">
        <p14:creationId xmlns:p14="http://schemas.microsoft.com/office/powerpoint/2010/main" val="2863661630"/>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21840</TotalTime>
  <Words>2429</Words>
  <Application>Microsoft Macintosh PowerPoint</Application>
  <PresentationFormat>Widescreen</PresentationFormat>
  <Paragraphs>430</Paragraphs>
  <Slides>30</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30</vt:i4>
      </vt:variant>
    </vt:vector>
  </HeadingPairs>
  <TitlesOfParts>
    <vt:vector size="36" baseType="lpstr">
      <vt:lpstr>Wingdings</vt:lpstr>
      <vt:lpstr>Roboto</vt:lpstr>
      <vt:lpstr>Arial</vt:lpstr>
      <vt:lpstr>Fira Sans Extra Condensed</vt:lpstr>
      <vt:lpstr>Times New Roman</vt:lpstr>
      <vt:lpstr>Energy Saving Infographics by Slidesgo</vt:lpstr>
      <vt:lpstr>TRAINING PROGRAME for IEs</vt:lpstr>
      <vt:lpstr>Training program for business leaders</vt:lpstr>
      <vt:lpstr>PowerPoint Presentation</vt:lpstr>
      <vt:lpstr>PowerPoint Presentation</vt:lpstr>
      <vt:lpstr>Content</vt:lpstr>
      <vt:lpstr>PowerPoint Presentation</vt:lpstr>
      <vt:lpstr>PowerPoint Presentation</vt:lpstr>
      <vt:lpstr>Production line</vt:lpstr>
      <vt:lpstr>Production line</vt:lpstr>
      <vt:lpstr>Production line</vt:lpstr>
      <vt:lpstr>Energy supply system</vt:lpstr>
      <vt:lpstr>Energy supply system</vt:lpstr>
      <vt:lpstr>Energy supply system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PROGRAME for IEs</dc:title>
  <cp:lastModifiedBy>823417-Nguyễn Mạnh Hùng</cp:lastModifiedBy>
  <cp:revision>191</cp:revision>
  <dcterms:modified xsi:type="dcterms:W3CDTF">2025-01-21T10:42:03Z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2061101</vt:lpwstr>
  </property>
  <property fmtid="{D5CDD505-2E9C-101B-9397-08002B2CF9AE}" name="NXPowerLiteSettings" pid="3">
    <vt:lpwstr>F7000400038000</vt:lpwstr>
  </property>
  <property fmtid="{D5CDD505-2E9C-101B-9397-08002B2CF9AE}" name="NXPowerLiteVersion" pid="4">
    <vt:lpwstr>S11.0.1</vt:lpwstr>
  </property>
</Properties>
</file>