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2"/>
  </p:notesMasterIdLst>
  <p:sldIdLst>
    <p:sldId id="256" r:id="rId2"/>
    <p:sldId id="318" r:id="rId3"/>
    <p:sldId id="1800" r:id="rId4"/>
    <p:sldId id="681" r:id="rId5"/>
    <p:sldId id="704" r:id="rId6"/>
    <p:sldId id="705" r:id="rId7"/>
    <p:sldId id="1801" r:id="rId8"/>
    <p:sldId id="2283" r:id="rId9"/>
    <p:sldId id="2284" r:id="rId10"/>
    <p:sldId id="2285" r:id="rId11"/>
    <p:sldId id="1802" r:id="rId12"/>
    <p:sldId id="1803" r:id="rId13"/>
    <p:sldId id="310" r:id="rId14"/>
    <p:sldId id="2003" r:id="rId15"/>
    <p:sldId id="2286" r:id="rId16"/>
    <p:sldId id="714" r:id="rId17"/>
    <p:sldId id="710" r:id="rId18"/>
    <p:sldId id="2287" r:id="rId19"/>
    <p:sldId id="2288" r:id="rId20"/>
    <p:sldId id="2307" r:id="rId21"/>
    <p:sldId id="311" r:id="rId22"/>
    <p:sldId id="2309" r:id="rId23"/>
    <p:sldId id="2289" r:id="rId24"/>
    <p:sldId id="2290" r:id="rId25"/>
    <p:sldId id="2292" r:id="rId26"/>
    <p:sldId id="2293" r:id="rId27"/>
    <p:sldId id="2310" r:id="rId28"/>
    <p:sldId id="2360" r:id="rId29"/>
    <p:sldId id="2361" r:id="rId30"/>
    <p:sldId id="2359" r:id="rId31"/>
  </p:sldIdLst>
  <p:sldSz cx="12192000" cy="6858000"/>
  <p:notesSz cx="6858000" cy="9144000"/>
  <p:embeddedFontLst>
    <p:embeddedFont>
      <p:font typeface="Fira Sans Extra Condensed" panose="020F0502020204030204" pitchFamily="34" charset="0"/>
      <p:regular r:id="rId33"/>
      <p:bold r:id="rId34"/>
      <p:italic r:id="rId35"/>
      <p:boldItalic r:id="rId36"/>
    </p:embeddedFont>
    <p:embeddedFont>
      <p:font typeface="Roboto" panose="02000000000000000000" pitchFamily="2" charset="0"/>
      <p:regular r:id="rId37"/>
      <p:bold r:id="rId38"/>
      <p:italic r:id="rId39"/>
      <p:boldItalic r:id="rId40"/>
    </p:embeddedFont>
    <p:embeddedFont>
      <p:font typeface="Times" panose="020F0502020204030204" pitchFamily="34"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875"/>
    <p:restoredTop sz="86295"/>
  </p:normalViewPr>
  <p:slideViewPr>
    <p:cSldViewPr snapToGrid="0">
      <p:cViewPr varScale="1">
        <p:scale>
          <a:sx n="95" d="100"/>
          <a:sy n="95" d="100"/>
        </p:scale>
        <p:origin x="208" y="248"/>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9.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4</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7C0BD43E-435A-D835-8744-2CDF03EAC7BA}"/>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887F142C-573F-E5CA-E150-234446A9F4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93869183-C699-38B0-34A6-20C1B99A3D1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2041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116405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39590173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05568885"/>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4" r:id="rId6"/>
    <p:sldLayoutId id="2147483655" r:id="rId7"/>
    <p:sldLayoutId id="2147483656" r:id="rId8"/>
    <p:sldLayoutId id="2147483657" r:id="rId9"/>
    <p:sldLayoutId id="2147483661" r:id="rId10"/>
    <p:sldLayoutId id="214748366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3.xml" Type="http://schemas.openxmlformats.org/officeDocument/2006/relationships/slideLayout"/></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arget="../media/image16.jpeg" Type="http://schemas.openxmlformats.org/officeDocument/2006/relationships/image"/><Relationship Id="rId2" Target="../notesSlides/notesSlide5.xml" Type="http://schemas.openxmlformats.org/officeDocument/2006/relationships/notesSlide"/><Relationship Id="rId1" Target="../slideLayouts/slideLayout3.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arget="../media/image18.jpeg" Type="http://schemas.openxmlformats.org/officeDocument/2006/relationships/image"/><Relationship Id="rId2" Target="../notesSlides/notesSlide7.xml" Type="http://schemas.openxmlformats.org/officeDocument/2006/relationships/notesSlide"/><Relationship Id="rId1" Target="../slideLayouts/slideLayout3.xml" Type="http://schemas.openxmlformats.org/officeDocument/2006/relationships/slideLayout"/></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s://www.iea.org/data-and-statistics/charts/co2-emitted-and-captured-in-the-cement-sector-and-clinker-to-cement-ratio-in-the-net-zero-scenario-2015-2030"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arget="../media/image22.jpeg" Type="http://schemas.openxmlformats.org/officeDocument/2006/relationships/image"/><Relationship Id="rId2" Target="https://reporters.es/2021/12/30/ecco2-is-born-at-lafargeholcims-carboneras-factory/" TargetMode="External" Type="http://schemas.openxmlformats.org/officeDocument/2006/relationships/hyperlink"/><Relationship Id="rId1" Target="../slideLayouts/slideLayout2.xml" Type="http://schemas.openxmlformats.org/officeDocument/2006/relationships/slideLayout"/><Relationship Id="rId4" Target="https://www.osti.gov/servlets/purl/1241314" TargetMode="External" Type="http://schemas.openxmlformats.org/officeDocument/2006/relationships/hyperlink"/></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arget="../media/image8.jpeg" Type="http://schemas.openxmlformats.org/officeDocument/2006/relationships/image"/><Relationship Id="rId1" Target="../slideLayouts/slideLayout3.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10</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591760" y="1362273"/>
            <a:ext cx="9008480" cy="51770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330455"/>
            <a:ext cx="507310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88282"/>
            <a:ext cx="11084119"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22CB447-8B5C-F75A-0A13-3AB91E5EB76D}"/>
            </a:ext>
          </a:extLst>
        </p:cNvPr>
        <p:cNvGrpSpPr/>
        <p:nvPr/>
      </p:nvGrpSpPr>
      <p:grpSpPr>
        <a:xfrm>
          <a:off x="0" y="0"/>
          <a:ext cx="0" cy="0"/>
          <a:chOff x="0" y="0"/>
          <a:chExt cx="0" cy="0"/>
        </a:xfrm>
      </p:grpSpPr>
      <p:pic>
        <p:nvPicPr>
          <p:cNvPr id="7170" name="Picture 2" descr="Giải pháp công nghệ - Lời giải cho doanh nghiệp ngành xi măng">
            <a:extLst>
              <a:ext uri="{FF2B5EF4-FFF2-40B4-BE49-F238E27FC236}">
                <a16:creationId xmlns:a16="http://schemas.microsoft.com/office/drawing/2014/main" id="{39AE336F-DC5C-649C-6FA2-87E52F451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421" y="-1134328"/>
            <a:ext cx="12192000" cy="7992328"/>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7A94B80-5095-8B50-C01C-CD8D82124389}"/>
              </a:ext>
            </a:extLst>
          </p:cNvPr>
          <p:cNvSpPr>
            <a:spLocks noGrp="1"/>
          </p:cNvSpPr>
          <p:nvPr>
            <p:ph type="subTitle" idx="1"/>
          </p:nvPr>
        </p:nvSpPr>
        <p:spPr>
          <a:xfrm>
            <a:off x="222421" y="5527342"/>
            <a:ext cx="9153399" cy="558006"/>
          </a:xfrm>
          <a:solidFill>
            <a:schemeClr val="bg1">
              <a:lumMod val="85000"/>
            </a:schemeClr>
          </a:solidFill>
        </p:spPr>
        <p:txBody>
          <a:bodyPr>
            <a:noAutofit/>
          </a:bodyPr>
          <a:lstStyle/>
          <a:p>
            <a:pPr marL="53975" indent="0"/>
            <a:r>
              <a:rPr lang="en-US" b="1" dirty="0">
                <a:solidFill>
                  <a:schemeClr val="accent1">
                    <a:lumMod val="50000"/>
                  </a:schemeClr>
                </a:solidFill>
              </a:rPr>
              <a:t>EE potential in cement industry</a:t>
            </a:r>
          </a:p>
        </p:txBody>
      </p:sp>
    </p:spTree>
    <p:extLst>
      <p:ext uri="{BB962C8B-B14F-4D97-AF65-F5344CB8AC3E}">
        <p14:creationId xmlns:p14="http://schemas.microsoft.com/office/powerpoint/2010/main" val="20112994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4DEE36-7BDC-8A55-1139-6E2C9CD59C61}"/>
              </a:ext>
            </a:extLst>
          </p:cNvPr>
          <p:cNvPicPr>
            <a:picLocks noChangeAspect="1"/>
          </p:cNvPicPr>
          <p:nvPr/>
        </p:nvPicPr>
        <p:blipFill>
          <a:blip r:embed="rId2"/>
          <a:stretch>
            <a:fillRect/>
          </a:stretch>
        </p:blipFill>
        <p:spPr>
          <a:xfrm>
            <a:off x="5821250" y="1323700"/>
            <a:ext cx="6208690" cy="5352643"/>
          </a:xfrm>
          <a:prstGeom prst="rect">
            <a:avLst/>
          </a:prstGeom>
        </p:spPr>
      </p:pic>
      <p:sp>
        <p:nvSpPr>
          <p:cNvPr id="7" name="Title 4">
            <a:extLst>
              <a:ext uri="{FF2B5EF4-FFF2-40B4-BE49-F238E27FC236}">
                <a16:creationId xmlns:a16="http://schemas.microsoft.com/office/drawing/2014/main" id="{CCC1CCC8-3B98-9DE4-F82E-7DB821B6C035}"/>
              </a:ext>
            </a:extLst>
          </p:cNvPr>
          <p:cNvSpPr>
            <a:spLocks noGrp="1"/>
          </p:cNvSpPr>
          <p:nvPr>
            <p:ph type="title"/>
          </p:nvPr>
        </p:nvSpPr>
        <p:spPr>
          <a:xfrm>
            <a:off x="609600" y="625906"/>
            <a:ext cx="10972800" cy="495200"/>
          </a:xfrm>
        </p:spPr>
        <p:txBody>
          <a:bodyPr>
            <a:noAutofit/>
          </a:bodyPr>
          <a:lstStyle/>
          <a:p>
            <a:r>
              <a:rPr lang="en-US" sz="2800" b="1" dirty="0">
                <a:solidFill>
                  <a:schemeClr val="accent1">
                    <a:lumMod val="50000"/>
                  </a:schemeClr>
                </a:solidFill>
              </a:rPr>
              <a:t>The average thermal energy intensity of clinker</a:t>
            </a:r>
          </a:p>
        </p:txBody>
      </p:sp>
      <p:sp>
        <p:nvSpPr>
          <p:cNvPr id="9" name="TextBox 8">
            <a:extLst>
              <a:ext uri="{FF2B5EF4-FFF2-40B4-BE49-F238E27FC236}">
                <a16:creationId xmlns:a16="http://schemas.microsoft.com/office/drawing/2014/main" id="{F6A2EE2F-E043-E90B-1060-F97894D48425}"/>
              </a:ext>
            </a:extLst>
          </p:cNvPr>
          <p:cNvSpPr txBox="1"/>
          <p:nvPr/>
        </p:nvSpPr>
        <p:spPr>
          <a:xfrm>
            <a:off x="496910" y="1452489"/>
            <a:ext cx="5599090" cy="4611455"/>
          </a:xfrm>
          <a:prstGeom prst="rect">
            <a:avLst/>
          </a:prstGeom>
          <a:noFill/>
        </p:spPr>
        <p:txBody>
          <a:bodyPr wrap="square">
            <a:spAutoFit/>
          </a:bodyPr>
          <a:lstStyle/>
          <a:p>
            <a:pPr fontAlgn="base">
              <a:lnSpc>
                <a:spcPct val="150000"/>
              </a:lnSpc>
            </a:pPr>
            <a:r>
              <a:rPr lang="en-US" sz="1800" i="0" dirty="0">
                <a:solidFill>
                  <a:srgbClr val="000000"/>
                </a:solidFill>
                <a:effectLst/>
                <a:latin typeface="+mn-lt"/>
              </a:rPr>
              <a:t>Global thermal energy intensity of clinker production by fuel in the Net Zero Scenario, 2010-2030</a:t>
            </a:r>
            <a:endParaRPr lang="en-US" sz="1800" b="0" i="0" dirty="0">
              <a:solidFill>
                <a:srgbClr val="000000"/>
              </a:solidFill>
              <a:effectLst/>
              <a:latin typeface="+mn-lt"/>
            </a:endParaRPr>
          </a:p>
          <a:p>
            <a:pPr algn="l" fontAlgn="base">
              <a:lnSpc>
                <a:spcPct val="150000"/>
              </a:lnSpc>
            </a:pPr>
            <a:r>
              <a:rPr lang="en-US" sz="1800" b="0" i="0" dirty="0">
                <a:solidFill>
                  <a:srgbClr val="000000"/>
                </a:solidFill>
                <a:effectLst/>
                <a:latin typeface="+mn-lt"/>
              </a:rPr>
              <a:t>Fossil fuels continued to be the main source of thermal energy for the sector (90% share) in 2022, followed by bioenergy and renewable waste (4%) and non-renewable waste (4%). The adoption of low carbon fuels is key to reduce the share of fossil fuels to 79% and non-renewable waste to 3% by 2030 in line with the NZE Scenario, which sees bioenergy and renewable waste increasing to 16% and hydrogen to 2% of the total thermal energy share.</a:t>
            </a:r>
          </a:p>
        </p:txBody>
      </p:sp>
    </p:spTree>
    <p:extLst>
      <p:ext uri="{BB962C8B-B14F-4D97-AF65-F5344CB8AC3E}">
        <p14:creationId xmlns:p14="http://schemas.microsoft.com/office/powerpoint/2010/main" val="12103869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9D963-ABAA-5CA1-DEE7-E46FFA23BAB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D1487E7-C0DB-58F1-6FE1-C141A6418268}"/>
              </a:ext>
            </a:extLst>
          </p:cNvPr>
          <p:cNvSpPr>
            <a:spLocks noGrp="1"/>
          </p:cNvSpPr>
          <p:nvPr>
            <p:ph type="body" idx="1"/>
          </p:nvPr>
        </p:nvSpPr>
        <p:spPr>
          <a:xfrm>
            <a:off x="304800" y="1607549"/>
            <a:ext cx="10972800" cy="4007640"/>
          </a:xfrm>
        </p:spPr>
        <p:txBody>
          <a:bodyPr>
            <a:noAutofit/>
          </a:bodyPr>
          <a:lstStyle/>
          <a:p>
            <a:pPr algn="just">
              <a:lnSpc>
                <a:spcPct val="150000"/>
              </a:lnSpc>
            </a:pPr>
            <a:r>
              <a:rPr lang="en-US" dirty="0"/>
              <a:t>The Vietnamese cement industry consumes a significant amount of energy, primarily in the form of thermal energy and electricity.</a:t>
            </a:r>
          </a:p>
          <a:p>
            <a:pPr algn="just">
              <a:lnSpc>
                <a:spcPct val="150000"/>
              </a:lnSpc>
            </a:pPr>
            <a:r>
              <a:rPr lang="en-US" dirty="0"/>
              <a:t>The energy consumption structure for cement production is as follows: approximately 80-85% is thermal energy, 15-20% is electricity, and a small portion (around 1%) is from DO (diesel oil) and FO (fuel oil).</a:t>
            </a:r>
          </a:p>
          <a:p>
            <a:pPr algn="just">
              <a:lnSpc>
                <a:spcPct val="150000"/>
              </a:lnSpc>
            </a:pPr>
            <a:r>
              <a:rPr lang="en-US" dirty="0"/>
              <a:t>It is estimated that electricity costs account for 10-15% of the cement production cost.</a:t>
            </a:r>
          </a:p>
          <a:p>
            <a:pPr algn="just">
              <a:lnSpc>
                <a:spcPct val="150000"/>
              </a:lnSpc>
            </a:pPr>
            <a:r>
              <a:rPr lang="en-US" dirty="0"/>
              <a:t>Electricity consumption ranges from 77.3 kWh to 108 kWh per ton of cement produced. This variation depends on the technology and equipment used in the plants.</a:t>
            </a:r>
          </a:p>
          <a:p>
            <a:pPr>
              <a:lnSpc>
                <a:spcPct val="150000"/>
              </a:lnSpc>
            </a:pPr>
            <a:endParaRPr lang="en-US" dirty="0"/>
          </a:p>
          <a:p>
            <a:pPr>
              <a:lnSpc>
                <a:spcPct val="150000"/>
              </a:lnSpc>
            </a:pPr>
            <a:endParaRPr lang="en-US" altLang="en-US" dirty="0">
              <a:solidFill>
                <a:schemeClr val="tx1"/>
              </a:solidFill>
            </a:endParaRPr>
          </a:p>
        </p:txBody>
      </p:sp>
      <p:sp>
        <p:nvSpPr>
          <p:cNvPr id="6" name="Title 4">
            <a:extLst>
              <a:ext uri="{FF2B5EF4-FFF2-40B4-BE49-F238E27FC236}">
                <a16:creationId xmlns:a16="http://schemas.microsoft.com/office/drawing/2014/main" id="{63DD558A-2921-8492-8C7C-4609F99A4C17}"/>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Consumption in the Cement Industry</a:t>
            </a:r>
          </a:p>
        </p:txBody>
      </p:sp>
    </p:spTree>
    <p:extLst>
      <p:ext uri="{BB962C8B-B14F-4D97-AF65-F5344CB8AC3E}">
        <p14:creationId xmlns:p14="http://schemas.microsoft.com/office/powerpoint/2010/main" val="4878780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63BF7-F3AF-0495-750B-66BEA5A745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F9BE93-1D2D-072F-C5C3-8334A0400470}"/>
              </a:ext>
            </a:extLst>
          </p:cNvPr>
          <p:cNvSpPr>
            <a:spLocks noGrp="1"/>
          </p:cNvSpPr>
          <p:nvPr>
            <p:ph type="title"/>
          </p:nvPr>
        </p:nvSpPr>
        <p:spPr/>
        <p:txBody>
          <a:bodyPr>
            <a:noAutofit/>
          </a:bodyPr>
          <a:lstStyle/>
          <a:p>
            <a:r>
              <a:rPr lang="en-US" dirty="0">
                <a:solidFill>
                  <a:schemeClr val="accent1">
                    <a:lumMod val="50000"/>
                  </a:schemeClr>
                </a:solidFill>
              </a:rPr>
              <a:t>Energy Efficiency Solutions in the Cement Industry</a:t>
            </a:r>
          </a:p>
        </p:txBody>
      </p:sp>
      <p:sp>
        <p:nvSpPr>
          <p:cNvPr id="5" name="Rectangle 2">
            <a:extLst>
              <a:ext uri="{FF2B5EF4-FFF2-40B4-BE49-F238E27FC236}">
                <a16:creationId xmlns:a16="http://schemas.microsoft.com/office/drawing/2014/main" id="{BB9BD62E-752E-A0FF-946A-F272622E5659}"/>
              </a:ext>
            </a:extLst>
          </p:cNvPr>
          <p:cNvSpPr>
            <a:spLocks noGrp="1" noChangeArrowheads="1"/>
          </p:cNvSpPr>
          <p:nvPr>
            <p:ph type="body" idx="1"/>
          </p:nvPr>
        </p:nvSpPr>
        <p:spPr bwMode="auto">
          <a:xfrm>
            <a:off x="609600" y="1418993"/>
            <a:ext cx="10972800" cy="4483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lnSpc>
                <a:spcPct val="150000"/>
              </a:lnSpc>
              <a:spcBef>
                <a:spcPts val="800"/>
              </a:spcBef>
              <a:spcAft>
                <a:spcPct val="0"/>
              </a:spcAft>
              <a:buClrTx/>
              <a:buSzTx/>
              <a:buNone/>
            </a:pPr>
            <a:r>
              <a:rPr lang="en-US" b="1" dirty="0"/>
              <a:t>Optimize the Clinker Production Process:</a:t>
            </a:r>
          </a:p>
          <a:p>
            <a:pPr>
              <a:lnSpc>
                <a:spcPct val="150000"/>
              </a:lnSpc>
              <a:buFont typeface="Wingdings" pitchFamily="2" charset="2"/>
              <a:buChar char="Ø"/>
            </a:pPr>
            <a:r>
              <a:rPr lang="en-US" dirty="0"/>
              <a:t>Use </a:t>
            </a:r>
            <a:r>
              <a:rPr lang="en-US" b="1" dirty="0"/>
              <a:t>high-efficiency kilns</a:t>
            </a:r>
            <a:r>
              <a:rPr lang="en-US" dirty="0"/>
              <a:t> (pre-calciner).</a:t>
            </a:r>
          </a:p>
          <a:p>
            <a:pPr>
              <a:lnSpc>
                <a:spcPct val="150000"/>
              </a:lnSpc>
              <a:buFont typeface="Wingdings" pitchFamily="2" charset="2"/>
              <a:buChar char="Ø"/>
            </a:pPr>
            <a:r>
              <a:rPr lang="en-US" dirty="0"/>
              <a:t>Reduce </a:t>
            </a:r>
            <a:r>
              <a:rPr lang="en-US" b="1" dirty="0"/>
              <a:t>heat loss</a:t>
            </a:r>
            <a:r>
              <a:rPr lang="en-US" dirty="0"/>
              <a:t> by improving </a:t>
            </a:r>
            <a:r>
              <a:rPr lang="en-US" b="1" dirty="0"/>
              <a:t>insulation</a:t>
            </a:r>
            <a:r>
              <a:rPr lang="en-US" dirty="0"/>
              <a:t>.</a:t>
            </a:r>
          </a:p>
          <a:p>
            <a:pPr>
              <a:lnSpc>
                <a:spcPct val="150000"/>
              </a:lnSpc>
              <a:buFont typeface="Wingdings" pitchFamily="2" charset="2"/>
              <a:buChar char="Ø"/>
            </a:pPr>
            <a:r>
              <a:rPr lang="en-US" dirty="0"/>
              <a:t>Optimize kiln operation using </a:t>
            </a:r>
            <a:r>
              <a:rPr lang="en-US" b="1" dirty="0"/>
              <a:t>simulation software</a:t>
            </a:r>
            <a:r>
              <a:rPr lang="en-US" dirty="0"/>
              <a:t>.</a:t>
            </a:r>
          </a:p>
          <a:p>
            <a:pPr marL="186262" indent="0">
              <a:lnSpc>
                <a:spcPct val="150000"/>
              </a:lnSpc>
              <a:buNone/>
            </a:pPr>
            <a:r>
              <a:rPr lang="en-US" b="1" dirty="0"/>
              <a:t>Waste Heat Recovery for Power Generation (WHR)</a:t>
            </a:r>
          </a:p>
          <a:p>
            <a:pPr>
              <a:lnSpc>
                <a:spcPct val="150000"/>
              </a:lnSpc>
              <a:buFont typeface="Wingdings" pitchFamily="2" charset="2"/>
              <a:buChar char="Ø"/>
            </a:pPr>
            <a:r>
              <a:rPr lang="en-US" dirty="0"/>
              <a:t>Recover waste heat from the kiln and clinker cooler.</a:t>
            </a:r>
          </a:p>
          <a:p>
            <a:pPr>
              <a:lnSpc>
                <a:spcPct val="150000"/>
              </a:lnSpc>
              <a:buFont typeface="Wingdings" pitchFamily="2" charset="2"/>
              <a:buChar char="Ø"/>
            </a:pPr>
            <a:r>
              <a:rPr lang="en-US" dirty="0"/>
              <a:t>Apply advanced technologies such as the ORC system (Organic Rankine Cycle).</a:t>
            </a:r>
          </a:p>
          <a:p>
            <a:pPr>
              <a:lnSpc>
                <a:spcPct val="150000"/>
              </a:lnSpc>
              <a:buFont typeface="Wingdings" pitchFamily="2" charset="2"/>
              <a:buChar char="Ø"/>
            </a:pPr>
            <a:r>
              <a:rPr lang="en-US" dirty="0"/>
              <a:t>Benefits: Save 20-30% of electricity consumption, reduce emissions</a:t>
            </a:r>
          </a:p>
          <a:p>
            <a:pPr>
              <a:lnSpc>
                <a:spcPct val="150000"/>
              </a:lnSpc>
              <a:spcBef>
                <a:spcPts val="800"/>
              </a:spcBef>
            </a:pPr>
            <a:endParaRPr lang="vi-VN" dirty="0"/>
          </a:p>
        </p:txBody>
      </p:sp>
    </p:spTree>
    <p:extLst>
      <p:ext uri="{BB962C8B-B14F-4D97-AF65-F5344CB8AC3E}">
        <p14:creationId xmlns:p14="http://schemas.microsoft.com/office/powerpoint/2010/main" val="35957069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6DFAC-C0ED-EB64-A9AD-FFA42DC2FF13}"/>
              </a:ext>
            </a:extLst>
          </p:cNvPr>
          <p:cNvSpPr>
            <a:spLocks noGrp="1"/>
          </p:cNvSpPr>
          <p:nvPr>
            <p:ph type="title"/>
          </p:nvPr>
        </p:nvSpPr>
        <p:spPr/>
        <p:txBody>
          <a:bodyPr>
            <a:noAutofit/>
          </a:bodyPr>
          <a:lstStyle/>
          <a:p>
            <a:r>
              <a:rPr lang="en-US" dirty="0">
                <a:solidFill>
                  <a:schemeClr val="accent1">
                    <a:lumMod val="50000"/>
                  </a:schemeClr>
                </a:solidFill>
              </a:rPr>
              <a:t>Energy Efficiency Solutions in the Cement Industry</a:t>
            </a:r>
          </a:p>
        </p:txBody>
      </p:sp>
      <p:sp>
        <p:nvSpPr>
          <p:cNvPr id="3" name="Text Placeholder 2">
            <a:extLst>
              <a:ext uri="{FF2B5EF4-FFF2-40B4-BE49-F238E27FC236}">
                <a16:creationId xmlns:a16="http://schemas.microsoft.com/office/drawing/2014/main" id="{7D1FA399-6CF4-9566-7748-AA22442AC9BA}"/>
              </a:ext>
            </a:extLst>
          </p:cNvPr>
          <p:cNvSpPr>
            <a:spLocks noGrp="1"/>
          </p:cNvSpPr>
          <p:nvPr>
            <p:ph type="body" idx="1"/>
          </p:nvPr>
        </p:nvSpPr>
        <p:spPr>
          <a:xfrm>
            <a:off x="609600" y="1546290"/>
            <a:ext cx="10972800" cy="4300720"/>
          </a:xfrm>
        </p:spPr>
        <p:txBody>
          <a:bodyPr>
            <a:normAutofit/>
          </a:bodyPr>
          <a:lstStyle/>
          <a:p>
            <a:r>
              <a:rPr lang="en-US" b="1" dirty="0"/>
              <a:t>Use of Alternative Fuels</a:t>
            </a:r>
          </a:p>
          <a:p>
            <a:pPr marL="1147205">
              <a:buFont typeface="Wingdings" panose="05000000000000000000" pitchFamily="2" charset="2"/>
              <a:buChar char="Ø"/>
            </a:pPr>
            <a:r>
              <a:rPr lang="en-US" dirty="0"/>
              <a:t>Biomass fuels: Wood pellets, straw, rice husks.</a:t>
            </a:r>
          </a:p>
          <a:p>
            <a:pPr marL="1147205">
              <a:buFont typeface="Wingdings" panose="05000000000000000000" pitchFamily="2" charset="2"/>
              <a:buChar char="Ø"/>
            </a:pPr>
            <a:r>
              <a:rPr lang="en-US" dirty="0"/>
              <a:t>Co-processing of waste: Tires, household waste.</a:t>
            </a:r>
          </a:p>
          <a:p>
            <a:pPr marL="1147205">
              <a:buFont typeface="Wingdings" panose="05000000000000000000" pitchFamily="2" charset="2"/>
              <a:buChar char="Ø"/>
            </a:pPr>
            <a:r>
              <a:rPr lang="en-US" dirty="0"/>
              <a:t>Benefits: Reduce costs and CO₂ emissions.</a:t>
            </a:r>
          </a:p>
          <a:p>
            <a:r>
              <a:rPr lang="en-US" b="1" dirty="0"/>
              <a:t>Grinding Technology Improvement</a:t>
            </a:r>
          </a:p>
          <a:p>
            <a:pPr marL="1147205">
              <a:buFont typeface="Wingdings" panose="05000000000000000000" pitchFamily="2" charset="2"/>
              <a:buChar char="Ø"/>
            </a:pPr>
            <a:r>
              <a:rPr lang="en-US" dirty="0"/>
              <a:t>Use vertical mills instead of ball mills.</a:t>
            </a:r>
          </a:p>
          <a:p>
            <a:pPr marL="1147205">
              <a:buFont typeface="Wingdings" panose="05000000000000000000" pitchFamily="2" charset="2"/>
              <a:buChar char="Ø"/>
            </a:pPr>
            <a:r>
              <a:rPr lang="en-US" dirty="0"/>
              <a:t>Install variable frequency drives (VFDs) to reduce electricity consumption.</a:t>
            </a:r>
          </a:p>
          <a:p>
            <a:pPr marL="1147205">
              <a:buFont typeface="Wingdings" panose="05000000000000000000" pitchFamily="2" charset="2"/>
              <a:buChar char="Ø"/>
            </a:pPr>
            <a:r>
              <a:rPr lang="en-US" dirty="0"/>
              <a:t>Benefits: Save </a:t>
            </a:r>
            <a:r>
              <a:rPr lang="en-US" b="1" dirty="0"/>
              <a:t>20-30%</a:t>
            </a:r>
            <a:r>
              <a:rPr lang="en-US" dirty="0"/>
              <a:t> of </a:t>
            </a:r>
            <a:r>
              <a:rPr lang="en-US" b="1" dirty="0"/>
              <a:t>electricity</a:t>
            </a:r>
            <a:r>
              <a:rPr lang="en-US" dirty="0"/>
              <a:t> consumption.</a:t>
            </a:r>
          </a:p>
          <a:p>
            <a:pPr>
              <a:lnSpc>
                <a:spcPct val="120000"/>
              </a:lnSpc>
            </a:pPr>
            <a:r>
              <a:rPr lang="en-US" b="1" dirty="0"/>
              <a:t>Effective Equipment Management and Maintenance</a:t>
            </a:r>
          </a:p>
          <a:p>
            <a:pPr marL="1064657">
              <a:lnSpc>
                <a:spcPct val="120000"/>
              </a:lnSpc>
              <a:buFont typeface="Wingdings" panose="05000000000000000000" pitchFamily="2" charset="2"/>
              <a:buChar char="Ø"/>
            </a:pPr>
            <a:r>
              <a:rPr lang="en-US" dirty="0"/>
              <a:t>Regular maintenance to maintain equipment performance.</a:t>
            </a:r>
          </a:p>
          <a:p>
            <a:pPr marL="1064657">
              <a:lnSpc>
                <a:spcPct val="120000"/>
              </a:lnSpc>
              <a:buFont typeface="Wingdings" panose="05000000000000000000" pitchFamily="2" charset="2"/>
              <a:buChar char="Ø"/>
            </a:pPr>
            <a:r>
              <a:rPr lang="en-US" dirty="0"/>
              <a:t>Install an energy consumption monitoring system.</a:t>
            </a:r>
          </a:p>
          <a:p>
            <a:pPr marL="1064657">
              <a:lnSpc>
                <a:spcPct val="120000"/>
              </a:lnSpc>
              <a:buFont typeface="Wingdings" panose="05000000000000000000" pitchFamily="2" charset="2"/>
              <a:buChar char="Ø"/>
            </a:pPr>
            <a:r>
              <a:rPr lang="en-US" dirty="0"/>
              <a:t>Benefits: Reduce energy waste.</a:t>
            </a:r>
          </a:p>
        </p:txBody>
      </p:sp>
    </p:spTree>
    <p:extLst>
      <p:ext uri="{BB962C8B-B14F-4D97-AF65-F5344CB8AC3E}">
        <p14:creationId xmlns:p14="http://schemas.microsoft.com/office/powerpoint/2010/main" val="766633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D2FA7-3B42-4906-6EB3-87671C4DC567}"/>
              </a:ext>
            </a:extLst>
          </p:cNvPr>
          <p:cNvSpPr>
            <a:spLocks noGrp="1"/>
          </p:cNvSpPr>
          <p:nvPr>
            <p:ph type="title"/>
          </p:nvPr>
        </p:nvSpPr>
        <p:spPr/>
        <p:txBody>
          <a:bodyPr>
            <a:noAutofit/>
          </a:bodyPr>
          <a:lstStyle/>
          <a:p>
            <a:r>
              <a:rPr lang="en-US" dirty="0">
                <a:solidFill>
                  <a:schemeClr val="accent1">
                    <a:lumMod val="50000"/>
                  </a:schemeClr>
                </a:solidFill>
              </a:rPr>
              <a:t>Energy Efficiency Solutions in the Cement Industry</a:t>
            </a:r>
          </a:p>
        </p:txBody>
      </p:sp>
      <p:sp>
        <p:nvSpPr>
          <p:cNvPr id="3" name="Text Placeholder 2">
            <a:extLst>
              <a:ext uri="{FF2B5EF4-FFF2-40B4-BE49-F238E27FC236}">
                <a16:creationId xmlns:a16="http://schemas.microsoft.com/office/drawing/2014/main" id="{613CB3C7-BA73-D73C-E966-7451A31A1DE8}"/>
              </a:ext>
            </a:extLst>
          </p:cNvPr>
          <p:cNvSpPr>
            <a:spLocks noGrp="1"/>
          </p:cNvSpPr>
          <p:nvPr>
            <p:ph type="body" idx="1"/>
          </p:nvPr>
        </p:nvSpPr>
        <p:spPr>
          <a:xfrm>
            <a:off x="609600" y="1467553"/>
            <a:ext cx="10972800" cy="4714306"/>
          </a:xfrm>
        </p:spPr>
        <p:txBody>
          <a:bodyPr>
            <a:noAutofit/>
          </a:bodyPr>
          <a:lstStyle/>
          <a:p>
            <a:r>
              <a:rPr lang="en-US" b="1" dirty="0"/>
              <a:t>Establish an Energy Management System (ISO 50001)</a:t>
            </a:r>
          </a:p>
          <a:p>
            <a:pPr marL="1064657">
              <a:buFont typeface="Wingdings" panose="05000000000000000000" pitchFamily="2" charset="2"/>
              <a:buChar char="Ø"/>
            </a:pPr>
            <a:r>
              <a:rPr lang="en-US" dirty="0"/>
              <a:t>Set up energy policies and goals.</a:t>
            </a:r>
          </a:p>
          <a:p>
            <a:pPr marL="1064657">
              <a:buFont typeface="Wingdings" panose="05000000000000000000" pitchFamily="2" charset="2"/>
              <a:buChar char="Ø"/>
            </a:pPr>
            <a:r>
              <a:rPr lang="en-US" dirty="0"/>
              <a:t>Evaluate and continuously improve.</a:t>
            </a:r>
          </a:p>
          <a:p>
            <a:pPr marL="1064657">
              <a:buFont typeface="Wingdings" panose="05000000000000000000" pitchFamily="2" charset="2"/>
              <a:buChar char="Ø"/>
            </a:pPr>
            <a:r>
              <a:rPr lang="en-US" dirty="0"/>
              <a:t>Benefits: Reduce energy consumption by 5-10%.</a:t>
            </a:r>
            <a:endParaRPr lang="en-US" b="1" dirty="0"/>
          </a:p>
          <a:p>
            <a:pPr>
              <a:spcBef>
                <a:spcPts val="800"/>
              </a:spcBef>
            </a:pPr>
            <a:r>
              <a:rPr lang="en-US" b="1" dirty="0"/>
              <a:t>Improving the Cement Production Process</a:t>
            </a:r>
          </a:p>
          <a:p>
            <a:pPr marL="1064657">
              <a:buFont typeface="Wingdings" panose="05000000000000000000" pitchFamily="2" charset="2"/>
              <a:buChar char="Ø"/>
            </a:pPr>
            <a:r>
              <a:rPr lang="en-US" dirty="0"/>
              <a:t>Reduce clinker ratio by using additives (fly ash, blast furnace slag).</a:t>
            </a:r>
          </a:p>
          <a:p>
            <a:pPr marL="1064657">
              <a:buFont typeface="Wingdings" panose="05000000000000000000" pitchFamily="2" charset="2"/>
              <a:buChar char="Ø"/>
            </a:pPr>
            <a:r>
              <a:rPr lang="en-US" dirty="0"/>
              <a:t>Produce non-fired cement.</a:t>
            </a:r>
          </a:p>
          <a:p>
            <a:pPr marL="1064657">
              <a:buFont typeface="Wingdings" panose="05000000000000000000" pitchFamily="2" charset="2"/>
              <a:buChar char="Ø"/>
            </a:pPr>
            <a:r>
              <a:rPr lang="en-US" dirty="0"/>
              <a:t>Benefits: Reduce energy consumption and emissions.</a:t>
            </a:r>
          </a:p>
          <a:p>
            <a:pPr>
              <a:spcBef>
                <a:spcPts val="800"/>
              </a:spcBef>
            </a:pPr>
            <a:r>
              <a:rPr lang="en-US" b="1" dirty="0"/>
              <a:t>Application of Smart Technologies</a:t>
            </a:r>
          </a:p>
          <a:p>
            <a:pPr marL="1064657">
              <a:buFont typeface="Wingdings" panose="05000000000000000000" pitchFamily="2" charset="2"/>
              <a:buChar char="Ø"/>
            </a:pPr>
            <a:r>
              <a:rPr lang="en-US" dirty="0"/>
              <a:t>Automation and intelligent control.</a:t>
            </a:r>
          </a:p>
          <a:p>
            <a:pPr marL="1064657">
              <a:buFont typeface="Wingdings" panose="05000000000000000000" pitchFamily="2" charset="2"/>
              <a:buChar char="Ø"/>
            </a:pPr>
            <a:r>
              <a:rPr lang="en-US" dirty="0"/>
              <a:t>Use Big Data analytics to optimize processes.</a:t>
            </a:r>
          </a:p>
          <a:p>
            <a:pPr marL="1064657">
              <a:buFont typeface="Wingdings" panose="05000000000000000000" pitchFamily="2" charset="2"/>
              <a:buChar char="Ø"/>
            </a:pPr>
            <a:r>
              <a:rPr lang="en-US" dirty="0"/>
              <a:t>Benefits: Optimize the process, reducing waste.</a:t>
            </a:r>
          </a:p>
          <a:p>
            <a:pPr marL="1064657">
              <a:buFont typeface="Wingdings" panose="05000000000000000000" pitchFamily="2" charset="2"/>
              <a:buChar char="Ø"/>
            </a:pPr>
            <a:endParaRPr lang="vi-VN" dirty="0"/>
          </a:p>
        </p:txBody>
      </p:sp>
    </p:spTree>
    <p:extLst>
      <p:ext uri="{BB962C8B-B14F-4D97-AF65-F5344CB8AC3E}">
        <p14:creationId xmlns:p14="http://schemas.microsoft.com/office/powerpoint/2010/main" val="26285463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8D9E6B-2359-5CD6-8715-8CF3D97B2FFC}"/>
              </a:ext>
            </a:extLst>
          </p:cNvPr>
          <p:cNvPicPr>
            <a:picLocks noChangeAspect="1"/>
          </p:cNvPicPr>
          <p:nvPr/>
        </p:nvPicPr>
        <p:blipFill>
          <a:blip r:embed="rId3"/>
          <a:stretch>
            <a:fillRect/>
          </a:stretch>
        </p:blipFill>
        <p:spPr>
          <a:xfrm>
            <a:off x="4879750" y="1361790"/>
            <a:ext cx="6702650" cy="5129162"/>
          </a:xfrm>
          <a:prstGeom prst="rect">
            <a:avLst/>
          </a:prstGeom>
        </p:spPr>
      </p:pic>
      <p:sp>
        <p:nvSpPr>
          <p:cNvPr id="6" name="TextBox 5">
            <a:extLst>
              <a:ext uri="{FF2B5EF4-FFF2-40B4-BE49-F238E27FC236}">
                <a16:creationId xmlns:a16="http://schemas.microsoft.com/office/drawing/2014/main" id="{65078BEB-7063-8718-99D8-87B738E2984E}"/>
              </a:ext>
            </a:extLst>
          </p:cNvPr>
          <p:cNvSpPr txBox="1"/>
          <p:nvPr/>
        </p:nvSpPr>
        <p:spPr>
          <a:xfrm>
            <a:off x="609600" y="1670127"/>
            <a:ext cx="4270150" cy="1985159"/>
          </a:xfrm>
          <a:prstGeom prst="rect">
            <a:avLst/>
          </a:prstGeom>
          <a:noFill/>
        </p:spPr>
        <p:txBody>
          <a:bodyPr wrap="square">
            <a:spAutoFit/>
          </a:bodyPr>
          <a:lstStyle/>
          <a:p>
            <a:pPr algn="l" fontAlgn="base">
              <a:spcAft>
                <a:spcPts val="1800"/>
              </a:spcAft>
            </a:pPr>
            <a:r>
              <a:rPr lang="en-US" sz="1800" i="0" dirty="0">
                <a:solidFill>
                  <a:srgbClr val="000000"/>
                </a:solidFill>
                <a:effectLst/>
                <a:latin typeface="+mn-lt"/>
              </a:rPr>
              <a:t>CO2 emitted and captured in the cement sector and clinker-to-cement ratio in the Net Zero Scenario, 2015-2030</a:t>
            </a:r>
          </a:p>
          <a:p>
            <a:br>
              <a:rPr lang="en-US" sz="1800" i="0" u="none" strike="noStrike" dirty="0">
                <a:solidFill>
                  <a:srgbClr val="000000"/>
                </a:solidFill>
                <a:effectLst/>
                <a:latin typeface="+mn-lt"/>
                <a:hlinkClick r:id="rId4"/>
              </a:rPr>
            </a:br>
            <a:endParaRPr lang="en-VN" sz="1800" dirty="0">
              <a:latin typeface="+mn-lt"/>
            </a:endParaRPr>
          </a:p>
        </p:txBody>
      </p:sp>
      <p:sp>
        <p:nvSpPr>
          <p:cNvPr id="7" name="Title 1">
            <a:extLst>
              <a:ext uri="{FF2B5EF4-FFF2-40B4-BE49-F238E27FC236}">
                <a16:creationId xmlns:a16="http://schemas.microsoft.com/office/drawing/2014/main" id="{6A1A56C1-DEE2-768D-0766-97C81CCD8B8A}"/>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Efficiency measures in the Cement Industry</a:t>
            </a:r>
          </a:p>
        </p:txBody>
      </p:sp>
    </p:spTree>
    <p:extLst>
      <p:ext uri="{BB962C8B-B14F-4D97-AF65-F5344CB8AC3E}">
        <p14:creationId xmlns:p14="http://schemas.microsoft.com/office/powerpoint/2010/main" val="22008979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952CF-40DF-5FB2-631A-4882E300712C}"/>
              </a:ext>
            </a:extLst>
          </p:cNvPr>
          <p:cNvSpPr>
            <a:spLocks noGrp="1"/>
          </p:cNvSpPr>
          <p:nvPr>
            <p:ph type="title"/>
          </p:nvPr>
        </p:nvSpPr>
        <p:spPr/>
        <p:txBody>
          <a:bodyPr>
            <a:noAutofit/>
          </a:bodyPr>
          <a:lstStyle/>
          <a:p>
            <a:r>
              <a:rPr lang="en-VN" dirty="0">
                <a:solidFill>
                  <a:schemeClr val="accent1">
                    <a:lumMod val="50000"/>
                  </a:schemeClr>
                </a:solidFill>
              </a:rPr>
              <a:t>Example of </a:t>
            </a:r>
            <a:r>
              <a:rPr lang="en-US" dirty="0">
                <a:solidFill>
                  <a:schemeClr val="accent1">
                    <a:lumMod val="50000"/>
                  </a:schemeClr>
                </a:solidFill>
              </a:rPr>
              <a:t>EEMs in the world</a:t>
            </a:r>
            <a:r>
              <a:rPr lang="en-VN" dirty="0">
                <a:solidFill>
                  <a:schemeClr val="accent1">
                    <a:lumMod val="50000"/>
                  </a:schemeClr>
                </a:solidFill>
              </a:rPr>
              <a:t> </a:t>
            </a:r>
          </a:p>
        </p:txBody>
      </p:sp>
      <p:sp>
        <p:nvSpPr>
          <p:cNvPr id="5" name="TextBox 4">
            <a:extLst>
              <a:ext uri="{FF2B5EF4-FFF2-40B4-BE49-F238E27FC236}">
                <a16:creationId xmlns:a16="http://schemas.microsoft.com/office/drawing/2014/main" id="{CC8BA25D-B24C-351B-06AB-EBE63C3A9C59}"/>
              </a:ext>
            </a:extLst>
          </p:cNvPr>
          <p:cNvSpPr txBox="1"/>
          <p:nvPr/>
        </p:nvSpPr>
        <p:spPr>
          <a:xfrm>
            <a:off x="489856" y="1315010"/>
            <a:ext cx="7034349" cy="369332"/>
          </a:xfrm>
          <a:prstGeom prst="rect">
            <a:avLst/>
          </a:prstGeom>
          <a:noFill/>
        </p:spPr>
        <p:txBody>
          <a:bodyPr wrap="square">
            <a:spAutoFit/>
          </a:bodyPr>
          <a:lstStyle/>
          <a:p>
            <a:pPr algn="l" fontAlgn="base">
              <a:spcBef>
                <a:spcPts val="750"/>
              </a:spcBef>
            </a:pPr>
            <a:r>
              <a:rPr lang="en-US" sz="1800" b="1" i="0" dirty="0">
                <a:solidFill>
                  <a:srgbClr val="000000"/>
                </a:solidFill>
                <a:effectLst/>
                <a:latin typeface="+mn-lt"/>
              </a:rPr>
              <a:t>Chemical absorption, partial capture rates (less than 20%)</a:t>
            </a:r>
          </a:p>
        </p:txBody>
      </p:sp>
      <p:sp>
        <p:nvSpPr>
          <p:cNvPr id="7" name="TextBox 6">
            <a:extLst>
              <a:ext uri="{FF2B5EF4-FFF2-40B4-BE49-F238E27FC236}">
                <a16:creationId xmlns:a16="http://schemas.microsoft.com/office/drawing/2014/main" id="{DD8F7CD7-FB20-BCF8-D99D-79F851920092}"/>
              </a:ext>
            </a:extLst>
          </p:cNvPr>
          <p:cNvSpPr txBox="1"/>
          <p:nvPr/>
        </p:nvSpPr>
        <p:spPr>
          <a:xfrm>
            <a:off x="489856" y="1904318"/>
            <a:ext cx="5493944" cy="2423740"/>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mn-lt"/>
              </a:rPr>
              <a:t>Technology description</a:t>
            </a:r>
          </a:p>
          <a:p>
            <a:pPr algn="just" fontAlgn="base">
              <a:spcAft>
                <a:spcPts val="900"/>
              </a:spcAft>
            </a:pPr>
            <a:r>
              <a:rPr lang="en-US" sz="1800" i="0" dirty="0">
                <a:solidFill>
                  <a:schemeClr val="tx1"/>
                </a:solidFill>
                <a:effectLst/>
                <a:latin typeface="+mn-lt"/>
              </a:rPr>
              <a:t>Chemical absorption of CO2 is a common process operation based on the reaction between CO2 and a chemical solvent (e.g. amine-based). The CO2 is released at temperatures typically in the range 120 °C to 150 °C and the solvent is regenerated for further operation. It can be applied to kilns, the main unit producing clinker for cement production.</a:t>
            </a:r>
            <a:endParaRPr lang="en-US" sz="1800" b="1" i="0" dirty="0">
              <a:solidFill>
                <a:schemeClr val="tx1"/>
              </a:solidFill>
              <a:effectLst/>
              <a:latin typeface="+mn-lt"/>
            </a:endParaRPr>
          </a:p>
        </p:txBody>
      </p:sp>
      <p:pic>
        <p:nvPicPr>
          <p:cNvPr id="2050" name="Picture 2" descr="Capture – Separate and Recover – CO2 - course50 - Green ...">
            <a:extLst>
              <a:ext uri="{FF2B5EF4-FFF2-40B4-BE49-F238E27FC236}">
                <a16:creationId xmlns:a16="http://schemas.microsoft.com/office/drawing/2014/main" id="{6AD73AC7-2F09-9BEF-3473-69EADAC387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9861" y="1501841"/>
            <a:ext cx="5493944" cy="336459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6768EE1-DE4B-12D4-48E3-0208CEC0A0DF}"/>
              </a:ext>
            </a:extLst>
          </p:cNvPr>
          <p:cNvSpPr txBox="1"/>
          <p:nvPr/>
        </p:nvSpPr>
        <p:spPr>
          <a:xfrm>
            <a:off x="489856" y="4608118"/>
            <a:ext cx="10574384" cy="1869743"/>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mn-lt"/>
              </a:rPr>
              <a:t>Relevance for net zero</a:t>
            </a:r>
          </a:p>
          <a:p>
            <a:pPr algn="just" fontAlgn="base">
              <a:spcAft>
                <a:spcPts val="900"/>
              </a:spcAft>
            </a:pPr>
            <a:r>
              <a:rPr lang="en-US" sz="1800" i="0" dirty="0">
                <a:solidFill>
                  <a:schemeClr val="tx1"/>
                </a:solidFill>
                <a:effectLst/>
                <a:latin typeface="+mn-lt"/>
              </a:rPr>
              <a:t>CO2 capture and storage is a key technology to reduce otherwise difficult to avoid process emissions from cement production. Most alternative CCS technologies are more costly and/or at earlier stages of development, while other lower emission alternatives for producing cement, such as alternative binding materials, face challenges such as low TRL or limitations in raw material availability. However, higher capture rates should be targeted.</a:t>
            </a:r>
          </a:p>
        </p:txBody>
      </p:sp>
    </p:spTree>
    <p:extLst>
      <p:ext uri="{BB962C8B-B14F-4D97-AF65-F5344CB8AC3E}">
        <p14:creationId xmlns:p14="http://schemas.microsoft.com/office/powerpoint/2010/main" val="35767803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58CE458-47BC-12D7-3144-F007D604DD4C}"/>
              </a:ext>
            </a:extLst>
          </p:cNvPr>
          <p:cNvSpPr txBox="1"/>
          <p:nvPr/>
        </p:nvSpPr>
        <p:spPr>
          <a:xfrm>
            <a:off x="496388" y="1490007"/>
            <a:ext cx="11077303" cy="2539157"/>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mn-lt"/>
              </a:rPr>
              <a:t>Demonstration projects</a:t>
            </a:r>
            <a:endParaRPr lang="en-US" sz="1800" b="1" i="0" dirty="0">
              <a:solidFill>
                <a:schemeClr val="tx1"/>
              </a:solidFill>
              <a:effectLst/>
              <a:latin typeface="+mn-lt"/>
            </a:endParaRPr>
          </a:p>
          <a:p>
            <a:pPr algn="just" fontAlgn="base">
              <a:spcAft>
                <a:spcPts val="900"/>
              </a:spcAft>
            </a:pPr>
            <a:r>
              <a:rPr lang="en-US" sz="1800" b="1" i="0" dirty="0">
                <a:solidFill>
                  <a:schemeClr val="tx1"/>
                </a:solidFill>
                <a:effectLst/>
                <a:latin typeface="+mn-lt"/>
              </a:rPr>
              <a:t>Germany</a:t>
            </a:r>
            <a:r>
              <a:rPr lang="en-US" sz="1800" i="0" dirty="0">
                <a:solidFill>
                  <a:schemeClr val="tx1"/>
                </a:solidFill>
                <a:effectLst/>
                <a:latin typeface="+mn-lt"/>
              </a:rPr>
              <a:t>: Heidelberg Linde CCS: In April 2023, Heidelberg Materials partnered with engineering company Linde to install a 70 kt carbon capture system at its 1Mt/yr </a:t>
            </a:r>
            <a:r>
              <a:rPr lang="en-US" sz="1800" i="0" dirty="0" err="1">
                <a:solidFill>
                  <a:schemeClr val="tx1"/>
                </a:solidFill>
                <a:effectLst/>
                <a:latin typeface="+mn-lt"/>
              </a:rPr>
              <a:t>Lengfurt</a:t>
            </a:r>
            <a:r>
              <a:rPr lang="en-US" sz="1800" i="0" dirty="0">
                <a:solidFill>
                  <a:schemeClr val="tx1"/>
                </a:solidFill>
                <a:effectLst/>
                <a:latin typeface="+mn-lt"/>
              </a:rPr>
              <a:t> cement plant by 2025.</a:t>
            </a:r>
          </a:p>
          <a:p>
            <a:pPr algn="just" fontAlgn="base">
              <a:spcAft>
                <a:spcPts val="900"/>
              </a:spcAft>
            </a:pPr>
            <a:r>
              <a:rPr lang="en-US" sz="1800" b="1" i="0" dirty="0">
                <a:solidFill>
                  <a:schemeClr val="tx1"/>
                </a:solidFill>
                <a:effectLst/>
                <a:latin typeface="+mn-lt"/>
              </a:rPr>
              <a:t>Spain</a:t>
            </a:r>
            <a:r>
              <a:rPr lang="en-US" sz="1800" i="0" dirty="0">
                <a:solidFill>
                  <a:schemeClr val="tx1"/>
                </a:solidFill>
                <a:effectLst/>
                <a:latin typeface="+mn-lt"/>
              </a:rPr>
              <a:t>: ECCO2 </a:t>
            </a:r>
            <a:r>
              <a:rPr lang="en-US" sz="1800" i="0" dirty="0" err="1">
                <a:solidFill>
                  <a:schemeClr val="tx1"/>
                </a:solidFill>
                <a:effectLst/>
                <a:latin typeface="+mn-lt"/>
              </a:rPr>
              <a:t>LafargeHolcim</a:t>
            </a:r>
            <a:r>
              <a:rPr lang="en-US" sz="1800" i="0" dirty="0">
                <a:solidFill>
                  <a:schemeClr val="tx1"/>
                </a:solidFill>
                <a:effectLst/>
                <a:latin typeface="+mn-lt"/>
              </a:rPr>
              <a:t> </a:t>
            </a:r>
            <a:r>
              <a:rPr lang="en-US" sz="1800" i="0" dirty="0" err="1">
                <a:solidFill>
                  <a:schemeClr val="tx1"/>
                </a:solidFill>
                <a:effectLst/>
                <a:latin typeface="+mn-lt"/>
              </a:rPr>
              <a:t>Carboneras</a:t>
            </a:r>
            <a:r>
              <a:rPr lang="en-US" sz="1800" i="0" dirty="0">
                <a:solidFill>
                  <a:schemeClr val="tx1"/>
                </a:solidFill>
                <a:effectLst/>
                <a:latin typeface="+mn-lt"/>
              </a:rPr>
              <a:t> cement factory: </a:t>
            </a:r>
            <a:r>
              <a:rPr lang="en-US" sz="1800" i="0" dirty="0" err="1">
                <a:solidFill>
                  <a:schemeClr val="tx1"/>
                </a:solidFill>
                <a:effectLst/>
                <a:latin typeface="+mn-lt"/>
              </a:rPr>
              <a:t>LafargeHolcim</a:t>
            </a:r>
            <a:r>
              <a:rPr lang="en-US" sz="1800" i="0" dirty="0">
                <a:solidFill>
                  <a:schemeClr val="tx1"/>
                </a:solidFill>
                <a:effectLst/>
                <a:latin typeface="+mn-lt"/>
              </a:rPr>
              <a:t> </a:t>
            </a:r>
            <a:r>
              <a:rPr lang="en-US" sz="1800" i="0" dirty="0" err="1">
                <a:solidFill>
                  <a:schemeClr val="tx1"/>
                </a:solidFill>
                <a:effectLst/>
                <a:latin typeface="+mn-lt"/>
              </a:rPr>
              <a:t>España</a:t>
            </a:r>
            <a:r>
              <a:rPr lang="en-US" sz="1800" i="0" dirty="0">
                <a:solidFill>
                  <a:schemeClr val="tx1"/>
                </a:solidFill>
                <a:effectLst/>
                <a:latin typeface="+mn-lt"/>
              </a:rPr>
              <a:t>, Carbon Clean and Sistemas de Calor have created ECCO2, a joint venture for the development of an advanced technology CO2 capture plant at the </a:t>
            </a:r>
            <a:r>
              <a:rPr lang="en-US" sz="1800" i="0" dirty="0" err="1">
                <a:solidFill>
                  <a:schemeClr val="tx1"/>
                </a:solidFill>
                <a:effectLst/>
                <a:latin typeface="+mn-lt"/>
              </a:rPr>
              <a:t>Carboneras</a:t>
            </a:r>
            <a:r>
              <a:rPr lang="en-US" sz="1800" i="0" dirty="0">
                <a:solidFill>
                  <a:schemeClr val="tx1"/>
                </a:solidFill>
                <a:effectLst/>
                <a:latin typeface="+mn-lt"/>
              </a:rPr>
              <a:t> cement factory (Almeria). The three companies have been working on the project since the end of 2020, in order to assess its technical feasibility and benefits for the local community. The plant is expected to be operational in early 2023. (</a:t>
            </a:r>
            <a:r>
              <a:rPr lang="en-US" sz="1800" i="0" dirty="0">
                <a:solidFill>
                  <a:schemeClr val="tx1"/>
                </a:solidFill>
                <a:effectLst/>
                <a:latin typeface="+mn-lt"/>
                <a:hlinkClick r:id="rId2"/>
              </a:rPr>
              <a:t>Source</a:t>
            </a:r>
            <a:r>
              <a:rPr lang="en-US" sz="1800" i="0" dirty="0">
                <a:solidFill>
                  <a:schemeClr val="tx1"/>
                </a:solidFill>
                <a:effectLst/>
                <a:latin typeface="+mn-lt"/>
              </a:rPr>
              <a:t>)</a:t>
            </a:r>
          </a:p>
        </p:txBody>
      </p:sp>
      <p:pic>
        <p:nvPicPr>
          <p:cNvPr id="1026" name="Picture 2">
            <a:extLst>
              <a:ext uri="{FF2B5EF4-FFF2-40B4-BE49-F238E27FC236}">
                <a16:creationId xmlns:a16="http://schemas.microsoft.com/office/drawing/2014/main" id="{AF4DCEE2-09AA-F428-3752-1686AF1C1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309" y="4097993"/>
            <a:ext cx="3810000" cy="2540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15CE73B-0538-8275-BBFF-856DD1669BBF}"/>
              </a:ext>
            </a:extLst>
          </p:cNvPr>
          <p:cNvSpPr txBox="1"/>
          <p:nvPr/>
        </p:nvSpPr>
        <p:spPr>
          <a:xfrm>
            <a:off x="5473337" y="4398497"/>
            <a:ext cx="6100354" cy="2146742"/>
          </a:xfrm>
          <a:prstGeom prst="rect">
            <a:avLst/>
          </a:prstGeom>
          <a:noFill/>
        </p:spPr>
        <p:txBody>
          <a:bodyPr wrap="square">
            <a:spAutoFit/>
          </a:bodyPr>
          <a:lstStyle/>
          <a:p>
            <a:pPr algn="just" fontAlgn="base">
              <a:spcAft>
                <a:spcPts val="900"/>
              </a:spcAft>
            </a:pPr>
            <a:r>
              <a:rPr lang="en-US" sz="1800" b="1" i="0" dirty="0">
                <a:solidFill>
                  <a:schemeClr val="tx1"/>
                </a:solidFill>
                <a:effectLst/>
                <a:latin typeface="+mn-lt"/>
              </a:rPr>
              <a:t>United States</a:t>
            </a:r>
            <a:r>
              <a:rPr lang="en-US" sz="1800" i="0" dirty="0">
                <a:solidFill>
                  <a:schemeClr val="tx1"/>
                </a:solidFill>
                <a:effectLst/>
                <a:latin typeface="+mn-lt"/>
              </a:rPr>
              <a:t>: Capitol Aggregates: Commercial-scale post-combustion carbon capture and </a:t>
            </a:r>
            <a:r>
              <a:rPr lang="en-US" sz="1800" i="0" dirty="0" err="1">
                <a:solidFill>
                  <a:schemeClr val="tx1"/>
                </a:solidFill>
                <a:effectLst/>
                <a:latin typeface="+mn-lt"/>
              </a:rPr>
              <a:t>utilisation</a:t>
            </a:r>
            <a:r>
              <a:rPr lang="en-US" sz="1800" i="0" dirty="0">
                <a:solidFill>
                  <a:schemeClr val="tx1"/>
                </a:solidFill>
                <a:effectLst/>
                <a:latin typeface="+mn-lt"/>
              </a:rPr>
              <a:t> (CCU) facility opened in 2014 at Capitol Aggregates plant in Texas, capturing 15% of cement production emissions (75 kt CO2/yr) for use in materials such as baking soda, bleach and hydrochloric acid.</a:t>
            </a:r>
          </a:p>
          <a:p>
            <a:pPr algn="just" fontAlgn="base">
              <a:spcAft>
                <a:spcPts val="900"/>
              </a:spcAft>
            </a:pPr>
            <a:r>
              <a:rPr lang="en-US" sz="1800" dirty="0">
                <a:solidFill>
                  <a:schemeClr val="tx1"/>
                </a:solidFill>
                <a:latin typeface="+mn-lt"/>
              </a:rPr>
              <a:t>Source: </a:t>
            </a:r>
            <a:r>
              <a:rPr lang="en-US" sz="1800" dirty="0">
                <a:solidFill>
                  <a:schemeClr val="tx1"/>
                </a:solidFill>
                <a:latin typeface="+mn-lt"/>
                <a:hlinkClick r:id="rId4"/>
              </a:rPr>
              <a:t>https://www.osti.gov/servlets/purl/1241314</a:t>
            </a:r>
            <a:r>
              <a:rPr lang="en-US" sz="1800" dirty="0">
                <a:solidFill>
                  <a:schemeClr val="tx1"/>
                </a:solidFill>
                <a:latin typeface="+mn-lt"/>
              </a:rPr>
              <a:t> </a:t>
            </a:r>
            <a:endParaRPr lang="en-US" sz="1800" i="0" dirty="0">
              <a:solidFill>
                <a:schemeClr val="tx1"/>
              </a:solidFill>
              <a:effectLst/>
              <a:latin typeface="+mn-lt"/>
            </a:endParaRPr>
          </a:p>
        </p:txBody>
      </p:sp>
      <p:sp>
        <p:nvSpPr>
          <p:cNvPr id="5" name="Title 1">
            <a:extLst>
              <a:ext uri="{FF2B5EF4-FFF2-40B4-BE49-F238E27FC236}">
                <a16:creationId xmlns:a16="http://schemas.microsoft.com/office/drawing/2014/main" id="{E98F5601-EA3B-10A9-CFE6-EB17FE93825C}"/>
              </a:ext>
            </a:extLst>
          </p:cNvPr>
          <p:cNvSpPr txBox="1">
            <a:spLocks/>
          </p:cNvSpPr>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r>
              <a:rPr lang="en-VN" sz="3200" b="1">
                <a:solidFill>
                  <a:schemeClr val="accent1">
                    <a:lumMod val="50000"/>
                  </a:schemeClr>
                </a:solidFill>
              </a:rPr>
              <a:t>Example of </a:t>
            </a:r>
            <a:r>
              <a:rPr lang="en-US" sz="3200" b="1">
                <a:solidFill>
                  <a:schemeClr val="accent1">
                    <a:lumMod val="50000"/>
                  </a:schemeClr>
                </a:solidFill>
              </a:rPr>
              <a:t>EEMs in the world</a:t>
            </a:r>
            <a:r>
              <a:rPr lang="en-VN" sz="3200" b="1">
                <a:solidFill>
                  <a:schemeClr val="accent1">
                    <a:lumMod val="50000"/>
                  </a:schemeClr>
                </a:solidFill>
              </a:rPr>
              <a:t> </a:t>
            </a:r>
            <a:endParaRPr lang="en-VN" sz="3200" b="1" dirty="0">
              <a:solidFill>
                <a:schemeClr val="accent1">
                  <a:lumMod val="50000"/>
                </a:schemeClr>
              </a:solidFill>
            </a:endParaRPr>
          </a:p>
        </p:txBody>
      </p:sp>
    </p:spTree>
    <p:extLst>
      <p:ext uri="{BB962C8B-B14F-4D97-AF65-F5344CB8AC3E}">
        <p14:creationId xmlns:p14="http://schemas.microsoft.com/office/powerpoint/2010/main" val="4097816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12676" y="3607166"/>
            <a:ext cx="6150015" cy="1629255"/>
          </a:xfrm>
        </p:spPr>
        <p:txBody>
          <a:bodyPr>
            <a:normAutofit/>
          </a:bodyPr>
          <a:lstStyle/>
          <a:p>
            <a:pPr marL="0" indent="0" algn="just">
              <a:spcAft>
                <a:spcPts val="800"/>
              </a:spcAft>
            </a:pPr>
            <a:r>
              <a:rPr lang="vi-VN" b="1" dirty="0">
                <a:solidFill>
                  <a:schemeClr val="accent1">
                    <a:lumMod val="50000"/>
                  </a:schemeClr>
                </a:solidFill>
              </a:rPr>
              <a:t>Module 3. </a:t>
            </a:r>
            <a:endParaRPr lang="en-US" b="1" dirty="0">
              <a:solidFill>
                <a:schemeClr val="accent1">
                  <a:lumMod val="50000"/>
                </a:schemeClr>
              </a:solidFill>
            </a:endParaRPr>
          </a:p>
          <a:p>
            <a:pPr marL="0" indent="0" algn="just"/>
            <a:r>
              <a:rPr lang="en-US" b="1" dirty="0">
                <a:solidFill>
                  <a:schemeClr val="accent1">
                    <a:lumMod val="50000"/>
                  </a:schemeClr>
                </a:solidFill>
              </a:rPr>
              <a:t>Current and potential of EE </a:t>
            </a:r>
            <a:r>
              <a:rPr lang="en-US" b="1">
                <a:solidFill>
                  <a:schemeClr val="accent1">
                    <a:lumMod val="50000"/>
                  </a:schemeClr>
                </a:solidFill>
              </a:rPr>
              <a:t>in  Cement industries </a:t>
            </a:r>
            <a:r>
              <a:rPr lang="en-US" b="1" dirty="0">
                <a:solidFill>
                  <a:schemeClr val="accent1">
                    <a:lumMod val="50000"/>
                  </a:schemeClr>
                </a:solidFill>
              </a:rPr>
              <a:t>in Vietnam</a:t>
            </a:r>
            <a:endParaRPr lang="en-VN" b="1"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597346" y="927235"/>
            <a:ext cx="7430018"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5400" b="1">
                <a:solidFill>
                  <a:schemeClr val="accent1">
                    <a:lumMod val="50000"/>
                  </a:schemeClr>
                </a:solidFill>
              </a:rPr>
              <a:t>TRAINING PROGRAME for IEs</a:t>
            </a:r>
            <a:endParaRPr lang="en-US" sz="5400" b="1" dirty="0">
              <a:solidFill>
                <a:schemeClr val="accent1">
                  <a:lumMod val="50000"/>
                </a:schemeClr>
              </a:solidFill>
            </a:endParaRPr>
          </a:p>
        </p:txBody>
      </p:sp>
      <p:sp>
        <p:nvSpPr>
          <p:cNvPr id="6" name="TextBox 5">
            <a:extLst>
              <a:ext uri="{FF2B5EF4-FFF2-40B4-BE49-F238E27FC236}">
                <a16:creationId xmlns:a16="http://schemas.microsoft.com/office/drawing/2014/main" id="{CE83D8E8-A8D0-54E5-0006-96362F700882}"/>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4</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idx="11" sz="quarter" type="sldNum"/>
          </p:nvPr>
        </p:nvSpPr>
        <p:spPr>
          <a:xfrm>
            <a:off x="0" y="0"/>
            <a:ext cx="0" cy="0"/>
          </a:xfrm>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8</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Tree>
    <p:extLst>
      <p:ext uri="{BB962C8B-B14F-4D97-AF65-F5344CB8AC3E}">
        <p14:creationId xmlns:p14="http://schemas.microsoft.com/office/powerpoint/2010/main" val="678068323"/>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21369</TotalTime>
  <Words>2347</Words>
  <Application>Microsoft Macintosh PowerPoint</Application>
  <PresentationFormat>Widescreen</PresentationFormat>
  <Paragraphs>255</Paragraphs>
  <Slides>30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Calibri</vt:lpstr>
      <vt:lpstr>Wingdings</vt:lpstr>
      <vt:lpstr>Times</vt:lpstr>
      <vt:lpstr>Arial</vt:lpstr>
      <vt:lpstr>Times New Roman</vt:lpstr>
      <vt:lpstr>Fira Sans Extra Condensed</vt:lpstr>
      <vt:lpstr>Roboto</vt:lpstr>
      <vt:lpstr>Energy Saving Infographics by Slidesgo</vt:lpstr>
      <vt:lpstr>TRAINING PROGRAME for IEs</vt:lpstr>
      <vt:lpstr>Training program for business leaders</vt:lpstr>
      <vt:lpstr>PowerPoint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The average thermal energy intensity of clinker</vt:lpstr>
      <vt:lpstr>Energy Consumption in the Cement Industry</vt:lpstr>
      <vt:lpstr>Energy Efficiency Solutions in the Cement Industry</vt:lpstr>
      <vt:lpstr>Energy Efficiency Solutions in the Cement Industry</vt:lpstr>
      <vt:lpstr>Energy Efficiency Solutions in the Cement Industry</vt:lpstr>
      <vt:lpstr>Energy Efficiency measures in the Cement Industry</vt:lpstr>
      <vt:lpstr>Example of EEMs in the world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147</cp:revision>
  <dcterms:modified xsi:type="dcterms:W3CDTF">2025-03-13T04:06:33Z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2839205</vt:lpwstr>
  </property>
  <property fmtid="{D5CDD505-2E9C-101B-9397-08002B2CF9AE}" name="NXPowerLiteSettings" pid="3">
    <vt:lpwstr>F7000400038000</vt:lpwstr>
  </property>
  <property fmtid="{D5CDD505-2E9C-101B-9397-08002B2CF9AE}" name="NXPowerLiteVersion" pid="4">
    <vt:lpwstr>S11.0.1</vt:lpwstr>
  </property>
</Properties>
</file>