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4"/>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2307" r:id="rId21"/>
    <p:sldId id="311" r:id="rId22"/>
    <p:sldId id="2362" r:id="rId23"/>
    <p:sldId id="766" r:id="rId24"/>
    <p:sldId id="767" r:id="rId25"/>
    <p:sldId id="768" r:id="rId26"/>
    <p:sldId id="770" r:id="rId27"/>
    <p:sldId id="771" r:id="rId28"/>
    <p:sldId id="772" r:id="rId29"/>
    <p:sldId id="774" r:id="rId30"/>
    <p:sldId id="2360" r:id="rId31"/>
    <p:sldId id="2361" r:id="rId32"/>
    <p:sldId id="2359" r:id="rId33"/>
  </p:sldIdLst>
  <p:sldSz cx="12192000" cy="6858000"/>
  <p:notesSz cx="6858000" cy="9144000"/>
  <p:embeddedFontLst>
    <p:embeddedFont>
      <p:font typeface="Fira Sans Extra Condensed" panose="020F0502020204030204" pitchFamily="34" charset="0"/>
      <p:regular r:id="rId35"/>
      <p:bold r:id="rId36"/>
      <p:italic r:id="rId37"/>
      <p:boldItalic r:id="rId38"/>
    </p:embeddedFont>
    <p:embeddedFont>
      <p:font typeface="Roboto" panose="02000000000000000000" pitchFamily="2" charset="0"/>
      <p:regular r:id="rId39"/>
      <p:bold r:id="rId40"/>
      <p:italic r:id="rId41"/>
      <p:boldItalic r:id="rId42"/>
    </p:embeddedFont>
    <p:embeddedFont>
      <p:font typeface="Times" panose="020F050202020403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99"/>
    <p:restoredTop sz="86446"/>
  </p:normalViewPr>
  <p:slideViewPr>
    <p:cSldViewPr snapToGrid="0">
      <p:cViewPr varScale="1">
        <p:scale>
          <a:sx n="98" d="100"/>
          <a:sy n="98" d="100"/>
        </p:scale>
        <p:origin x="464"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9195821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2" r:id="rId9"/>
    <p:sldLayoutId id="214748366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arget="../media/image18.jpeg" Type="http://schemas.openxmlformats.org/officeDocument/2006/relationships/image"/><Relationship Id="rId2" Target="../notesSlides/notesSlide7.xml" Type="http://schemas.openxmlformats.org/officeDocument/2006/relationships/notesSlid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arget="https://www.rs-industria.com/case-study/whitby-seafoods-energy-case-study?utm_source=chatgpt.com" TargetMode="External" Type="http://schemas.openxmlformats.org/officeDocument/2006/relationships/hyperlink"/><Relationship Id="rId2" Target="../media/image20.jpeg" Type="http://schemas.openxmlformats.org/officeDocument/2006/relationships/image"/><Relationship Id="rId1" Target="../slideLayouts/slideLayout9.xml" Type="http://schemas.openxmlformats.org/officeDocument/2006/relationships/slideLayout"/></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1026"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88" y="-451104"/>
            <a:ext cx="12472416" cy="831879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9153399" cy="558006"/>
          </a:xfrm>
          <a:solidFill>
            <a:schemeClr val="bg1">
              <a:lumMod val="85000"/>
            </a:schemeClr>
          </a:solidFill>
        </p:spPr>
        <p:txBody>
          <a:bodyPr>
            <a:noAutofit/>
          </a:bodyPr>
          <a:lstStyle/>
          <a:p>
            <a:pPr marL="53975" indent="0"/>
            <a:r>
              <a:rPr lang="en-US" b="1" dirty="0">
                <a:solidFill>
                  <a:schemeClr val="accent1">
                    <a:lumMod val="50000"/>
                  </a:schemeClr>
                </a:solidFill>
              </a:rPr>
              <a:t>Seafood industry</a:t>
            </a:r>
          </a:p>
        </p:txBody>
      </p:sp>
    </p:spTree>
    <p:extLst>
      <p:ext uri="{BB962C8B-B14F-4D97-AF65-F5344CB8AC3E}">
        <p14:creationId xmlns:p14="http://schemas.microsoft.com/office/powerpoint/2010/main" val="2011299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Seafood Industry</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1" y="1803210"/>
          <a:ext cx="10972799" cy="3800790"/>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6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52/2018/TT-BCT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seafood processing sector up to the end of 2025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endParaRPr lang="en-US"/>
                    </a:p>
                  </a:txBody>
                  <a:tcPr/>
                </a:tc>
                <a:extLst>
                  <a:ext uri="{0D108BD9-81ED-4DB2-BD59-A6C34878D82A}">
                    <a16:rowId xmlns:a16="http://schemas.microsoft.com/office/drawing/2014/main" val="4130788980"/>
                  </a:ext>
                </a:extLst>
              </a:tr>
              <a:tr h="2392540">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catfish products: 1,050 kWh/ton of equivalent product</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shrimp products: 2,050 kWh/ton of equivalent product</a:t>
                      </a:r>
                    </a:p>
                  </a:txBody>
                  <a:tcPr marL="43518" marR="43518" marT="0" marB="0" anchor="ct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Facilities exceeding the SEC benchmark must develop and implement an EE improvement plan to meet the benchmarks stated in Article 5 of Circular 52/2018/TT-BCT.</a:t>
                      </a:r>
                    </a:p>
                    <a:p>
                      <a:pPr marL="342900" indent="-342900" algn="just">
                        <a:lnSpc>
                          <a:spcPct val="125000"/>
                        </a:lnSpc>
                        <a:spcBef>
                          <a:spcPts val="600"/>
                        </a:spcBef>
                        <a:spcAft>
                          <a:spcPts val="600"/>
                        </a:spcAft>
                        <a:buFont typeface="Arial" panose="020B0604020202020204" pitchFamily="34" charset="0"/>
                        <a:buChar char="•"/>
                      </a:pPr>
                      <a:r>
                        <a:rPr lang="en-US" sz="1600" dirty="0"/>
                        <a:t>DOITs must be reported to annually by January 15 regarding the status of benchmark implementation. Facilities with SEC higher than the benchmarks must also report their EE improvement plans, including proposed EEMs and implementation plans, in accordance with Clause 1, Article 6 of Circular 52/2018/TT-BCT.</a:t>
                      </a: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18592"/>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7" name="TextBox 6">
            <a:extLst>
              <a:ext uri="{FF2B5EF4-FFF2-40B4-BE49-F238E27FC236}">
                <a16:creationId xmlns:a16="http://schemas.microsoft.com/office/drawing/2014/main" id="{75BE7A09-E5BF-0991-62ED-27F359B93DB0}"/>
              </a:ext>
            </a:extLst>
          </p:cNvPr>
          <p:cNvSpPr txBox="1"/>
          <p:nvPr/>
        </p:nvSpPr>
        <p:spPr>
          <a:xfrm>
            <a:off x="548639" y="1445338"/>
            <a:ext cx="10924032" cy="4401205"/>
          </a:xfrm>
          <a:prstGeom prst="rect">
            <a:avLst/>
          </a:prstGeom>
          <a:noFill/>
        </p:spPr>
        <p:txBody>
          <a:bodyPr wrap="square">
            <a:spAutoFit/>
          </a:bodyPr>
          <a:lstStyle/>
          <a:p>
            <a:r>
              <a:rPr lang="en-US" sz="2000" b="1" dirty="0">
                <a:solidFill>
                  <a:schemeClr val="accent1">
                    <a:lumMod val="50000"/>
                  </a:schemeClr>
                </a:solidFill>
              </a:rPr>
              <a:t>Heat Recovery from Cooling Systems for Hot Water Production</a:t>
            </a:r>
          </a:p>
          <a:p>
            <a:pPr>
              <a:spcBef>
                <a:spcPts val="900"/>
              </a:spcBef>
            </a:pPr>
            <a:r>
              <a:rPr lang="en-US" sz="2000" b="1" dirty="0"/>
              <a:t>Process:</a:t>
            </a:r>
          </a:p>
          <a:p>
            <a:pPr marL="342900" indent="-342900">
              <a:spcBef>
                <a:spcPts val="900"/>
              </a:spcBef>
              <a:buFont typeface="Arial" panose="020B0604020202020204" pitchFamily="34" charset="0"/>
              <a:buChar char="•"/>
            </a:pPr>
            <a:r>
              <a:rPr lang="en-US" sz="2000" dirty="0"/>
              <a:t>Install heat exchangers in the cooling system to recover waste heat from the refrigeration compressors.</a:t>
            </a:r>
          </a:p>
          <a:p>
            <a:pPr marL="342900" indent="-342900">
              <a:spcBef>
                <a:spcPts val="900"/>
              </a:spcBef>
              <a:buFont typeface="Arial" panose="020B0604020202020204" pitchFamily="34" charset="0"/>
              <a:buChar char="•"/>
            </a:pPr>
            <a:r>
              <a:rPr lang="en-US" sz="2000" dirty="0"/>
              <a:t>This recovered heat is used to heat water for sanitation and processing activities.</a:t>
            </a:r>
          </a:p>
          <a:p>
            <a:pPr marL="342900" indent="-342900">
              <a:spcBef>
                <a:spcPts val="900"/>
              </a:spcBef>
              <a:buFont typeface="Arial" panose="020B0604020202020204" pitchFamily="34" charset="0"/>
              <a:buChar char="•"/>
            </a:pPr>
            <a:r>
              <a:rPr lang="en-US" sz="2000" dirty="0"/>
              <a:t>Integrate the heat exchanger with the existing system, minimizing installation time and costs.</a:t>
            </a:r>
          </a:p>
          <a:p>
            <a:pPr marL="342900" indent="-342900">
              <a:spcBef>
                <a:spcPts val="900"/>
              </a:spcBef>
              <a:buFont typeface="Arial" panose="020B0604020202020204" pitchFamily="34" charset="0"/>
              <a:buChar char="•"/>
            </a:pPr>
            <a:r>
              <a:rPr lang="en-US" sz="2000" dirty="0"/>
              <a:t>Manage heat recovery through an automated system to ensure efficient utilization of thermal energy.</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energy used for heating water, reducing fuel or electricity consumption.</a:t>
            </a:r>
          </a:p>
          <a:p>
            <a:pPr marL="342900" indent="-342900">
              <a:spcBef>
                <a:spcPts val="900"/>
              </a:spcBef>
              <a:buFont typeface="Arial" panose="020B0604020202020204" pitchFamily="34" charset="0"/>
              <a:buChar char="•"/>
            </a:pPr>
            <a:r>
              <a:rPr lang="en-US" sz="2000" dirty="0"/>
              <a:t>Shortens the payback period for the investment to 1.4–2.2 years.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57521AC-4965-762C-61C4-612637FBAFF9}"/>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B5C83558-EA1A-C1AE-914D-4D4260485297}"/>
              </a:ext>
            </a:extLst>
          </p:cNvPr>
          <p:cNvSpPr txBox="1"/>
          <p:nvPr/>
        </p:nvSpPr>
        <p:spPr>
          <a:xfrm>
            <a:off x="585216" y="1595713"/>
            <a:ext cx="10972800" cy="4401205"/>
          </a:xfrm>
          <a:prstGeom prst="rect">
            <a:avLst/>
          </a:prstGeom>
          <a:noFill/>
        </p:spPr>
        <p:txBody>
          <a:bodyPr wrap="square">
            <a:spAutoFit/>
          </a:bodyPr>
          <a:lstStyle/>
          <a:p>
            <a:r>
              <a:rPr lang="en-US" sz="2000" b="1" dirty="0"/>
              <a:t>Direct Use of Chilled Water Instead of Flake Ice</a:t>
            </a:r>
          </a:p>
          <a:p>
            <a:pPr>
              <a:spcBef>
                <a:spcPts val="900"/>
              </a:spcBef>
            </a:pPr>
            <a:r>
              <a:rPr lang="en-US" sz="2000" b="1" dirty="0"/>
              <a:t>Process</a:t>
            </a:r>
            <a:r>
              <a:rPr lang="en-US" sz="2000" dirty="0"/>
              <a:t>:</a:t>
            </a:r>
          </a:p>
          <a:p>
            <a:pPr marL="342900" indent="-342900">
              <a:spcBef>
                <a:spcPts val="900"/>
              </a:spcBef>
              <a:buFont typeface="Arial" panose="020B0604020202020204" pitchFamily="34" charset="0"/>
              <a:buChar char="•"/>
            </a:pPr>
            <a:r>
              <a:rPr lang="en-US" sz="2000" dirty="0"/>
              <a:t>Replace the use of flake ice with a direct cooling system that supplies chilled water at 2–5°C.</a:t>
            </a:r>
          </a:p>
          <a:p>
            <a:pPr marL="342900" indent="-342900">
              <a:spcBef>
                <a:spcPts val="900"/>
              </a:spcBef>
              <a:buFont typeface="Arial" panose="020B0604020202020204" pitchFamily="34" charset="0"/>
              <a:buChar char="•"/>
            </a:pPr>
            <a:r>
              <a:rPr lang="en-US" sz="2000" dirty="0"/>
              <a:t>The chilled water can be reused in cooling processes for raw materials or finished products.</a:t>
            </a:r>
          </a:p>
          <a:p>
            <a:pPr marL="342900" indent="-342900">
              <a:spcBef>
                <a:spcPts val="900"/>
              </a:spcBef>
              <a:buFont typeface="Arial" panose="020B0604020202020204" pitchFamily="34" charset="0"/>
              <a:buChar char="•"/>
            </a:pPr>
            <a:r>
              <a:rPr lang="en-US" sz="2000" dirty="0"/>
              <a:t>Implement a recirculation system to minimize water and energy waste.</a:t>
            </a:r>
          </a:p>
          <a:p>
            <a:pPr marL="342900" indent="-342900">
              <a:spcBef>
                <a:spcPts val="900"/>
              </a:spcBef>
              <a:buFont typeface="Arial" panose="020B0604020202020204" pitchFamily="34" charset="0"/>
              <a:buChar char="•"/>
            </a:pPr>
            <a:r>
              <a:rPr lang="en-US" sz="2000" dirty="0"/>
              <a:t>Optimize the flow of chilled water to each production stage to prevent excess cooling energy usage.</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Saves electricity consumption ranging from 220,000 to 660,000 kWh/year, depending on the plant’s scale.</a:t>
            </a:r>
          </a:p>
          <a:p>
            <a:pPr marL="342900" indent="-342900">
              <a:spcBef>
                <a:spcPts val="900"/>
              </a:spcBef>
              <a:buFont typeface="Arial" panose="020B0604020202020204" pitchFamily="34" charset="0"/>
              <a:buChar char="•"/>
            </a:pPr>
            <a:r>
              <a:rPr lang="en-US" sz="2000" dirty="0"/>
              <a:t>Reduces operational costs and CO₂ emissions.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685864-6471-6D82-655C-E487114E3B52}"/>
              </a:ext>
            </a:extLst>
          </p:cNvPr>
          <p:cNvSpPr>
            <a:spLocks noGrp="1"/>
          </p:cNvSpPr>
          <p:nvPr>
            <p:ph type="title"/>
          </p:nvPr>
        </p:nvSpPr>
        <p:spPr>
          <a:xfrm>
            <a:off x="833966" y="455168"/>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C69BD2E5-0110-2FAD-28BC-039BBA79FEFF}"/>
              </a:ext>
            </a:extLst>
          </p:cNvPr>
          <p:cNvSpPr txBox="1"/>
          <p:nvPr/>
        </p:nvSpPr>
        <p:spPr>
          <a:xfrm>
            <a:off x="568112" y="1386074"/>
            <a:ext cx="10989903" cy="4708981"/>
          </a:xfrm>
          <a:prstGeom prst="rect">
            <a:avLst/>
          </a:prstGeom>
          <a:noFill/>
        </p:spPr>
        <p:txBody>
          <a:bodyPr wrap="square">
            <a:spAutoFit/>
          </a:bodyPr>
          <a:lstStyle/>
          <a:p>
            <a:r>
              <a:rPr lang="en-US" sz="2000" b="1" dirty="0">
                <a:solidFill>
                  <a:schemeClr val="accent1">
                    <a:lumMod val="50000"/>
                  </a:schemeClr>
                </a:solidFill>
              </a:rPr>
              <a:t>Optimizing Refrigeration Systems</a:t>
            </a:r>
          </a:p>
          <a:p>
            <a:pPr>
              <a:spcBef>
                <a:spcPts val="900"/>
              </a:spcBef>
            </a:pPr>
            <a:r>
              <a:rPr lang="en-US" sz="2000" b="1" dirty="0"/>
              <a:t>Optimization Steps:</a:t>
            </a:r>
          </a:p>
          <a:p>
            <a:pPr marL="342900" indent="-342900">
              <a:spcBef>
                <a:spcPts val="900"/>
              </a:spcBef>
              <a:buFont typeface="Arial" panose="020B0604020202020204" pitchFamily="34" charset="0"/>
              <a:buChar char="•"/>
            </a:pPr>
            <a:r>
              <a:rPr lang="en-US" sz="2000" dirty="0"/>
              <a:t>Regularly inspect and maintain refrigeration equipment, such as compressors, evaporators, and condensers.</a:t>
            </a:r>
          </a:p>
          <a:p>
            <a:pPr marL="342900" indent="-342900">
              <a:spcBef>
                <a:spcPts val="900"/>
              </a:spcBef>
              <a:buFont typeface="Arial" panose="020B0604020202020204" pitchFamily="34" charset="0"/>
              <a:buChar char="•"/>
            </a:pPr>
            <a:r>
              <a:rPr lang="en-US" sz="2000" dirty="0"/>
              <a:t>Install temperature and pressure sensors to monitor cooling performance and promptly detect issues.</a:t>
            </a:r>
          </a:p>
          <a:p>
            <a:pPr marL="342900" indent="-342900">
              <a:spcBef>
                <a:spcPts val="900"/>
              </a:spcBef>
              <a:buFont typeface="Arial" panose="020B0604020202020204" pitchFamily="34" charset="0"/>
              <a:buChar char="•"/>
            </a:pPr>
            <a:r>
              <a:rPr lang="en-US" sz="2000" dirty="0"/>
              <a:t>Adjust and maintain storage, freezing, and refrigeration temperatures to match specific product requirements.</a:t>
            </a:r>
          </a:p>
          <a:p>
            <a:pPr marL="342900" indent="-342900">
              <a:spcBef>
                <a:spcPts val="900"/>
              </a:spcBef>
              <a:buFont typeface="Arial" panose="020B0604020202020204" pitchFamily="34" charset="0"/>
              <a:buChar char="•"/>
            </a:pPr>
            <a:r>
              <a:rPr lang="en-US" sz="2000" dirty="0"/>
              <a:t>Use high-efficiency evaporator fans and regulate fan flow according to actual thermal loads.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Enhances cooling efficiency and reduces energy consumption by 20–30%.</a:t>
            </a:r>
          </a:p>
          <a:p>
            <a:pPr marL="342900" indent="-342900">
              <a:spcBef>
                <a:spcPts val="900"/>
              </a:spcBef>
              <a:buFont typeface="Arial" panose="020B0604020202020204" pitchFamily="34" charset="0"/>
              <a:buChar char="•"/>
            </a:pPr>
            <a:r>
              <a:rPr lang="en-US" sz="2000" dirty="0"/>
              <a:t>Lowers operational and maintenance costs.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12A427D-9F0E-B1A4-89E0-3781FD57F984}"/>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12885782-5192-F401-A6C7-15D962525295}"/>
              </a:ext>
            </a:extLst>
          </p:cNvPr>
          <p:cNvSpPr txBox="1"/>
          <p:nvPr/>
        </p:nvSpPr>
        <p:spPr>
          <a:xfrm>
            <a:off x="633984" y="1529870"/>
            <a:ext cx="10911840" cy="3554819"/>
          </a:xfrm>
          <a:prstGeom prst="rect">
            <a:avLst/>
          </a:prstGeom>
          <a:noFill/>
        </p:spPr>
        <p:txBody>
          <a:bodyPr wrap="square">
            <a:spAutoFit/>
          </a:bodyPr>
          <a:lstStyle/>
          <a:p>
            <a:r>
              <a:rPr lang="en-US" sz="2000" b="1" dirty="0">
                <a:solidFill>
                  <a:schemeClr val="accent1">
                    <a:lumMod val="50000"/>
                  </a:schemeClr>
                </a:solidFill>
              </a:rPr>
              <a:t>Using High-Efficiency LED Lighting</a:t>
            </a:r>
          </a:p>
          <a:p>
            <a:pPr>
              <a:spcBef>
                <a:spcPts val="900"/>
              </a:spcBef>
            </a:pPr>
            <a:r>
              <a:rPr lang="en-US" sz="2000" dirty="0"/>
              <a:t>Implementation:</a:t>
            </a:r>
          </a:p>
          <a:p>
            <a:pPr marL="342900" indent="-342900">
              <a:spcBef>
                <a:spcPts val="900"/>
              </a:spcBef>
              <a:buFont typeface="Arial" panose="020B0604020202020204" pitchFamily="34" charset="0"/>
              <a:buChar char="•"/>
            </a:pPr>
            <a:r>
              <a:rPr lang="en-US" sz="2000" dirty="0"/>
              <a:t>Replace fluorescent or halogen bulbs with high-efficiency LED lighting throughout the factory.</a:t>
            </a:r>
          </a:p>
          <a:p>
            <a:pPr marL="342900" indent="-342900">
              <a:spcBef>
                <a:spcPts val="900"/>
              </a:spcBef>
              <a:buFont typeface="Arial" panose="020B0604020202020204" pitchFamily="34" charset="0"/>
              <a:buChar char="•"/>
            </a:pPr>
            <a:r>
              <a:rPr lang="en-US" sz="2000" dirty="0"/>
              <a:t>Install automatic light sensors to adjust brightness based on production activity and ambient light levels.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electricity costs for lighting.</a:t>
            </a:r>
          </a:p>
          <a:p>
            <a:pPr marL="342900" indent="-342900">
              <a:spcBef>
                <a:spcPts val="900"/>
              </a:spcBef>
              <a:buFont typeface="Arial" panose="020B0604020202020204" pitchFamily="34" charset="0"/>
              <a:buChar char="•"/>
            </a:pPr>
            <a:r>
              <a:rPr lang="en-US" sz="2000" dirty="0"/>
              <a:t>Saves 15–20% energy and extends the lifespan of lighting equipment.</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537D354-FC55-6073-099D-959AE83D7D21}"/>
              </a:ext>
            </a:extLst>
          </p:cNvPr>
          <p:cNvSpPr>
            <a:spLocks noGrp="1"/>
          </p:cNvSpPr>
          <p:nvPr>
            <p:ph type="title"/>
          </p:nvPr>
        </p:nvSpPr>
        <p:spPr>
          <a:xfrm>
            <a:off x="970535"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E370F878-AEBF-02B5-B390-B0442399F913}"/>
              </a:ext>
            </a:extLst>
          </p:cNvPr>
          <p:cNvSpPr txBox="1"/>
          <p:nvPr/>
        </p:nvSpPr>
        <p:spPr>
          <a:xfrm>
            <a:off x="560832" y="1437217"/>
            <a:ext cx="11070336" cy="4401205"/>
          </a:xfrm>
          <a:prstGeom prst="rect">
            <a:avLst/>
          </a:prstGeom>
          <a:noFill/>
        </p:spPr>
        <p:txBody>
          <a:bodyPr wrap="square">
            <a:spAutoFit/>
          </a:bodyPr>
          <a:lstStyle/>
          <a:p>
            <a:r>
              <a:rPr lang="en-US" sz="2000" b="1" dirty="0">
                <a:solidFill>
                  <a:schemeClr val="accent1">
                    <a:lumMod val="50000"/>
                  </a:schemeClr>
                </a:solidFill>
              </a:rPr>
              <a:t>Optimizing the Steam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Regularly maintain the boiler system to remove deposits and improve heat exchange efficiency.</a:t>
            </a:r>
          </a:p>
          <a:p>
            <a:pPr marL="342900" indent="-342900">
              <a:spcBef>
                <a:spcPts val="900"/>
              </a:spcBef>
              <a:buFont typeface="Arial" panose="020B0604020202020204" pitchFamily="34" charset="0"/>
              <a:buChar char="•"/>
            </a:pPr>
            <a:r>
              <a:rPr lang="en-US" sz="2000" dirty="0"/>
              <a:t>Install economizers to recover heat from exhaust gases to preheat boiler feedwater.</a:t>
            </a:r>
          </a:p>
          <a:p>
            <a:pPr marL="342900" indent="-342900">
              <a:spcBef>
                <a:spcPts val="900"/>
              </a:spcBef>
              <a:buFont typeface="Arial" panose="020B0604020202020204" pitchFamily="34" charset="0"/>
              <a:buChar char="•"/>
            </a:pPr>
            <a:r>
              <a:rPr lang="en-US" sz="2000" dirty="0"/>
              <a:t>Use effective insulation materials for steam pipelines, valves, and storage tanks.</a:t>
            </a:r>
          </a:p>
          <a:p>
            <a:pPr marL="342900" indent="-342900">
              <a:spcBef>
                <a:spcPts val="900"/>
              </a:spcBef>
              <a:buFont typeface="Arial" panose="020B0604020202020204" pitchFamily="34" charset="0"/>
              <a:buChar char="•"/>
            </a:pPr>
            <a:r>
              <a:rPr lang="en-US" sz="2000" dirty="0"/>
              <a:t>Recover condensate from the steam system for reuse, reducing the need for new water and heating energy.</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fuel consumption by 15–20%.</a:t>
            </a:r>
          </a:p>
          <a:p>
            <a:pPr marL="342900" indent="-342900">
              <a:spcBef>
                <a:spcPts val="900"/>
              </a:spcBef>
              <a:buFont typeface="Arial" panose="020B0604020202020204" pitchFamily="34" charset="0"/>
              <a:buChar char="•"/>
            </a:pPr>
            <a:r>
              <a:rPr lang="en-US" sz="2000" dirty="0"/>
              <a:t>Increases boiler efficiency by 3–10%, extending equipment lifespan.</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D45B62B-1C95-6F1B-7D21-004B06020A68}"/>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D3ED1794-F070-4ADD-6DE2-DE06233378D2}"/>
              </a:ext>
            </a:extLst>
          </p:cNvPr>
          <p:cNvSpPr txBox="1"/>
          <p:nvPr/>
        </p:nvSpPr>
        <p:spPr>
          <a:xfrm>
            <a:off x="473034" y="1391092"/>
            <a:ext cx="10984992" cy="5016758"/>
          </a:xfrm>
          <a:prstGeom prst="rect">
            <a:avLst/>
          </a:prstGeom>
          <a:noFill/>
        </p:spPr>
        <p:txBody>
          <a:bodyPr wrap="square">
            <a:spAutoFit/>
          </a:bodyPr>
          <a:lstStyle/>
          <a:p>
            <a:r>
              <a:rPr lang="en-US" sz="2000" b="1" dirty="0">
                <a:solidFill>
                  <a:schemeClr val="accent1">
                    <a:lumMod val="50000"/>
                  </a:schemeClr>
                </a:solidFill>
              </a:rPr>
              <a:t>Optimizing the Compressed Air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Inspect and repair air leaks to prevent wastage, as leaks can account for 20–30% of total energy consumption.</a:t>
            </a:r>
          </a:p>
          <a:p>
            <a:pPr marL="342900" indent="-342900">
              <a:spcBef>
                <a:spcPts val="900"/>
              </a:spcBef>
              <a:buFont typeface="Arial" panose="020B0604020202020204" pitchFamily="34" charset="0"/>
              <a:buChar char="•"/>
            </a:pPr>
            <a:r>
              <a:rPr lang="en-US" sz="2000" dirty="0"/>
              <a:t>Install variable frequency drives (VFDs) to adjust compressor speed based on actual demand, reducing energy use during low loads.</a:t>
            </a:r>
          </a:p>
          <a:p>
            <a:pPr marL="342900" indent="-342900">
              <a:spcBef>
                <a:spcPts val="900"/>
              </a:spcBef>
              <a:buFont typeface="Arial" panose="020B0604020202020204" pitchFamily="34" charset="0"/>
              <a:buChar char="•"/>
            </a:pPr>
            <a:r>
              <a:rPr lang="en-US" sz="2000" dirty="0"/>
              <a:t>Optimize system operating pressure to match equipment requirements without exceeding necessary levels.</a:t>
            </a:r>
          </a:p>
          <a:p>
            <a:pPr marL="342900" indent="-342900">
              <a:spcBef>
                <a:spcPts val="900"/>
              </a:spcBef>
              <a:buFont typeface="Arial" panose="020B0604020202020204" pitchFamily="34" charset="0"/>
              <a:buChar char="•"/>
            </a:pPr>
            <a:r>
              <a:rPr lang="en-US" sz="2000" dirty="0"/>
              <a:t>Recover waste heat from air compressors for use in activities like water heating or space heating.</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15–35% of electricity consumption.</a:t>
            </a:r>
          </a:p>
          <a:p>
            <a:pPr marL="342900" indent="-342900">
              <a:spcBef>
                <a:spcPts val="900"/>
              </a:spcBef>
              <a:buFont typeface="Arial" panose="020B0604020202020204" pitchFamily="34" charset="0"/>
              <a:buChar char="•"/>
            </a:pPr>
            <a:r>
              <a:rPr lang="en-US" sz="2000" dirty="0"/>
              <a:t>Recovers 50–90% of waste heat, reducing additional energy costs.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A760-BC42-2740-7C8E-ACE3BF80FE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F8C9F73-6621-452C-A1CD-EC7092052362}"/>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8FB0BDB4-EBD5-1768-D1B8-FF32F62CF9F6}"/>
              </a:ext>
            </a:extLst>
          </p:cNvPr>
          <p:cNvSpPr txBox="1"/>
          <p:nvPr/>
        </p:nvSpPr>
        <p:spPr>
          <a:xfrm>
            <a:off x="573024" y="1508941"/>
            <a:ext cx="10885002" cy="4176208"/>
          </a:xfrm>
          <a:prstGeom prst="rect">
            <a:avLst/>
          </a:prstGeom>
          <a:noFill/>
        </p:spPr>
        <p:txBody>
          <a:bodyPr wrap="square">
            <a:spAutoFit/>
          </a:bodyPr>
          <a:lstStyle/>
          <a:p>
            <a:r>
              <a:rPr lang="en-US" b="1" dirty="0">
                <a:solidFill>
                  <a:schemeClr val="accent1">
                    <a:lumMod val="50000"/>
                  </a:schemeClr>
                </a:solidFill>
              </a:rPr>
              <a:t>Implementing an Energy Management System According to ISO 50001</a:t>
            </a:r>
          </a:p>
          <a:p>
            <a:pPr>
              <a:spcBef>
                <a:spcPts val="900"/>
              </a:spcBef>
            </a:pPr>
            <a:r>
              <a:rPr lang="en-US" b="1" dirty="0"/>
              <a:t>Implementation Steps:</a:t>
            </a:r>
          </a:p>
          <a:p>
            <a:pPr marL="342900" indent="-342900">
              <a:spcBef>
                <a:spcPts val="900"/>
              </a:spcBef>
              <a:buFont typeface="Arial" panose="020B0604020202020204" pitchFamily="34" charset="0"/>
              <a:buChar char="•"/>
            </a:pPr>
            <a:r>
              <a:rPr lang="en-US" dirty="0"/>
              <a:t>Establish an energy management system (</a:t>
            </a:r>
            <a:r>
              <a:rPr lang="en-US" dirty="0" err="1"/>
              <a:t>EnMS</a:t>
            </a:r>
            <a:r>
              <a:rPr lang="en-US" dirty="0"/>
              <a:t>) to monitor and optimize energy usage across the facility.</a:t>
            </a:r>
          </a:p>
          <a:p>
            <a:pPr marL="342900" indent="-342900">
              <a:spcBef>
                <a:spcPts val="900"/>
              </a:spcBef>
              <a:buFont typeface="Arial" panose="020B0604020202020204" pitchFamily="34" charset="0"/>
              <a:buChar char="•"/>
            </a:pPr>
            <a:r>
              <a:rPr lang="en-US" dirty="0"/>
              <a:t>Set specific energy-saving targets, measure performance, and implement continuous improvements.</a:t>
            </a:r>
          </a:p>
          <a:p>
            <a:pPr marL="342900" indent="-342900">
              <a:spcBef>
                <a:spcPts val="900"/>
              </a:spcBef>
              <a:buFont typeface="Arial" panose="020B0604020202020204" pitchFamily="34" charset="0"/>
              <a:buChar char="•"/>
            </a:pPr>
            <a:r>
              <a:rPr lang="en-US" dirty="0"/>
              <a:t>Integrate energy-saving criteria into the Key Performance Indicators (KPIs) of each department.</a:t>
            </a:r>
          </a:p>
          <a:p>
            <a:pPr marL="342900" indent="-342900">
              <a:spcBef>
                <a:spcPts val="900"/>
              </a:spcBef>
              <a:buFont typeface="Arial" panose="020B0604020202020204" pitchFamily="34" charset="0"/>
              <a:buChar char="•"/>
            </a:pPr>
            <a:r>
              <a:rPr lang="en-US" dirty="0"/>
              <a:t>Conduct employee training on energy-saving awareness and techniques.</a:t>
            </a:r>
          </a:p>
          <a:p>
            <a:pPr>
              <a:spcBef>
                <a:spcPts val="900"/>
              </a:spcBef>
            </a:pPr>
            <a:r>
              <a:rPr lang="en-US" b="1" dirty="0"/>
              <a:t>Benefits:</a:t>
            </a:r>
          </a:p>
          <a:p>
            <a:pPr marL="342900" indent="-342900">
              <a:spcBef>
                <a:spcPts val="900"/>
              </a:spcBef>
              <a:buFont typeface="Arial" panose="020B0604020202020204" pitchFamily="34" charset="0"/>
              <a:buChar char="•"/>
            </a:pPr>
            <a:r>
              <a:rPr lang="en-US" dirty="0"/>
              <a:t>Reduces energy consumption by 5–20%.</a:t>
            </a:r>
          </a:p>
          <a:p>
            <a:pPr marL="342900" indent="-342900">
              <a:spcBef>
                <a:spcPts val="900"/>
              </a:spcBef>
              <a:buFont typeface="Arial" panose="020B0604020202020204" pitchFamily="34" charset="0"/>
              <a:buChar char="•"/>
            </a:pPr>
            <a:r>
              <a:rPr lang="en-US" dirty="0"/>
              <a:t>Enhances production efficiency while meeting international environmental standards.</a:t>
            </a:r>
          </a:p>
        </p:txBody>
      </p:sp>
    </p:spTree>
    <p:extLst>
      <p:ext uri="{BB962C8B-B14F-4D97-AF65-F5344CB8AC3E}">
        <p14:creationId xmlns:p14="http://schemas.microsoft.com/office/powerpoint/2010/main" val="70310792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the seafood industry 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3F03C-9ACA-1DE5-0BF4-9686206CCDB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06F5DD-9336-F157-DBBD-E9F98DFAD133}"/>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3" name="TextBox 2">
            <a:extLst>
              <a:ext uri="{FF2B5EF4-FFF2-40B4-BE49-F238E27FC236}">
                <a16:creationId xmlns:a16="http://schemas.microsoft.com/office/drawing/2014/main" id="{021F4188-196D-EFFD-A19A-89674A8DBE44}"/>
              </a:ext>
            </a:extLst>
          </p:cNvPr>
          <p:cNvSpPr txBox="1"/>
          <p:nvPr/>
        </p:nvSpPr>
        <p:spPr>
          <a:xfrm>
            <a:off x="515982" y="1521709"/>
            <a:ext cx="10942043" cy="2103589"/>
          </a:xfrm>
          <a:prstGeom prst="rect">
            <a:avLst/>
          </a:prstGeom>
          <a:noFill/>
        </p:spPr>
        <p:txBody>
          <a:bodyPr wrap="square">
            <a:spAutoFit/>
          </a:bodyPr>
          <a:lstStyle/>
          <a:p>
            <a:r>
              <a:rPr lang="en-US" b="1" dirty="0"/>
              <a:t>Whitby Seafoods' Energy Efficiency Initiatives</a:t>
            </a:r>
          </a:p>
          <a:p>
            <a:pPr marL="342900" indent="-342900">
              <a:buFont typeface="Wingdings" pitchFamily="2" charset="2"/>
              <a:buChar char="v"/>
            </a:pPr>
            <a:r>
              <a:rPr lang="en-US" b="1" dirty="0"/>
              <a:t>Company:</a:t>
            </a:r>
            <a:r>
              <a:rPr lang="en-US" dirty="0"/>
              <a:t> Whitby </a:t>
            </a:r>
            <a:r>
              <a:rPr lang="en-US" dirty="0" err="1"/>
              <a:t>Seafoods</a:t>
            </a:r>
            <a:r>
              <a:rPr lang="en-US" b="1" dirty="0" err="1"/>
              <a:t>Location</a:t>
            </a:r>
            <a:r>
              <a:rPr lang="en-US" b="1" dirty="0"/>
              <a:t>:</a:t>
            </a:r>
            <a:r>
              <a:rPr lang="en-US" dirty="0"/>
              <a:t> United Kingdom (https://</a:t>
            </a:r>
            <a:r>
              <a:rPr lang="en-US" dirty="0" err="1"/>
              <a:t>www.whitby-seafoods.com</a:t>
            </a:r>
            <a:r>
              <a:rPr lang="en-US" dirty="0"/>
              <a:t>/)</a:t>
            </a:r>
          </a:p>
          <a:p>
            <a:pPr marL="342900" indent="-342900">
              <a:buFont typeface="Wingdings" pitchFamily="2" charset="2"/>
              <a:buChar char="v"/>
            </a:pPr>
            <a:r>
              <a:rPr lang="en-US" b="1" dirty="0"/>
              <a:t>Industry:</a:t>
            </a:r>
            <a:r>
              <a:rPr lang="en-US" dirty="0"/>
              <a:t> Seafood Processing</a:t>
            </a:r>
          </a:p>
          <a:p>
            <a:pPr marL="342900" indent="-342900">
              <a:buFont typeface="Wingdings" pitchFamily="2" charset="2"/>
              <a:buChar char="v"/>
            </a:pPr>
            <a:r>
              <a:rPr lang="en-US" b="1" dirty="0"/>
              <a:t>Background: </a:t>
            </a:r>
            <a:r>
              <a:rPr lang="en-US" dirty="0"/>
              <a:t>Whitby Seafoods, a leading UK scampi producer, faced challenges in monitoring and managing energy consumption across its manufacturing operations. With rising energy costs and a commitment to sustainability, the company sought to gain detailed insights into its energy usage to identify inefficiencies and implement corrective measures.</a:t>
            </a:r>
          </a:p>
        </p:txBody>
      </p:sp>
      <p:pic>
        <p:nvPicPr>
          <p:cNvPr id="1026" name="Picture 2" descr="Whitby Seafoods Ltd scraps merger plans after price hike warning">
            <a:extLst>
              <a:ext uri="{FF2B5EF4-FFF2-40B4-BE49-F238E27FC236}">
                <a16:creationId xmlns:a16="http://schemas.microsoft.com/office/drawing/2014/main" id="{35C627DA-0588-06D1-B81F-C8C57569C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285" y="3625298"/>
            <a:ext cx="5477692" cy="3081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82415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6529-B4EE-4C31-33D1-E09AD8E03D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60F33C2-4752-4C2B-6960-4BCB67F8E57B}"/>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4" name="TextBox 3">
            <a:extLst>
              <a:ext uri="{FF2B5EF4-FFF2-40B4-BE49-F238E27FC236}">
                <a16:creationId xmlns:a16="http://schemas.microsoft.com/office/drawing/2014/main" id="{15917D8F-6BAF-48B4-8638-D40492463B09}"/>
              </a:ext>
            </a:extLst>
          </p:cNvPr>
          <p:cNvSpPr txBox="1"/>
          <p:nvPr/>
        </p:nvSpPr>
        <p:spPr>
          <a:xfrm>
            <a:off x="561703" y="1691466"/>
            <a:ext cx="10896323" cy="1241622"/>
          </a:xfrm>
          <a:prstGeom prst="rect">
            <a:avLst/>
          </a:prstGeom>
          <a:noFill/>
        </p:spPr>
        <p:txBody>
          <a:bodyPr wrap="square">
            <a:spAutoFit/>
          </a:bodyPr>
          <a:lstStyle/>
          <a:p>
            <a:r>
              <a:rPr lang="en-US" sz="1800" b="1" dirty="0">
                <a:solidFill>
                  <a:schemeClr val="accent1">
                    <a:lumMod val="50000"/>
                  </a:schemeClr>
                </a:solidFill>
              </a:rPr>
              <a:t>Implemented Measures: Deployment of RS Industria Monitoring System.</a:t>
            </a:r>
          </a:p>
          <a:p>
            <a:r>
              <a:rPr lang="en-US" sz="1800" dirty="0"/>
              <a:t>Whitby Seafoods collaborated with RS Industria to install a continuous energy monitoring system across 49 energy-intensive assets, including equipment in the cold storage, ammonia plant room, and packing and coating lines. This system enabled real-time data collection on energy consumption. </a:t>
            </a:r>
          </a:p>
        </p:txBody>
      </p:sp>
      <p:pic>
        <p:nvPicPr>
          <p:cNvPr id="2050" name="Picture 2" descr="Telemetry Dashboard Laptop-1">
            <a:extLst>
              <a:ext uri="{FF2B5EF4-FFF2-40B4-BE49-F238E27FC236}">
                <a16:creationId xmlns:a16="http://schemas.microsoft.com/office/drawing/2014/main" id="{C2822CFE-6F82-2B85-A367-369DBF685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884" y="3309253"/>
            <a:ext cx="5097116" cy="33980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9D59069-CC45-53FA-32F9-BB8B199561BA}"/>
              </a:ext>
            </a:extLst>
          </p:cNvPr>
          <p:cNvSpPr txBox="1"/>
          <p:nvPr/>
        </p:nvSpPr>
        <p:spPr>
          <a:xfrm>
            <a:off x="561703" y="2942000"/>
            <a:ext cx="6533181" cy="3416320"/>
          </a:xfrm>
          <a:prstGeom prst="rect">
            <a:avLst/>
          </a:prstGeom>
          <a:noFill/>
        </p:spPr>
        <p:txBody>
          <a:bodyPr wrap="square">
            <a:spAutoFit/>
          </a:bodyPr>
          <a:lstStyle/>
          <a:p>
            <a:r>
              <a:rPr lang="en-US" sz="1800" b="1" dirty="0">
                <a:solidFill>
                  <a:schemeClr val="accent1">
                    <a:lumMod val="50000"/>
                  </a:schemeClr>
                </a:solidFill>
              </a:rPr>
              <a:t>Results</a:t>
            </a:r>
          </a:p>
          <a:p>
            <a:pPr marL="285750" indent="-285750">
              <a:buFont typeface="Wingdings" pitchFamily="2" charset="2"/>
              <a:buChar char="v"/>
            </a:pPr>
            <a:r>
              <a:rPr lang="en-US" sz="1800" b="1" dirty="0"/>
              <a:t>Enhanced Visibility:</a:t>
            </a:r>
            <a:r>
              <a:rPr lang="en-US" sz="1800" dirty="0"/>
              <a:t> The monitoring system provided detailed insights into energy consumption at the site, line, and asset levels, enabling more informed decision-making. </a:t>
            </a:r>
          </a:p>
          <a:p>
            <a:pPr marL="285750" indent="-285750">
              <a:buFont typeface="Wingdings" pitchFamily="2" charset="2"/>
              <a:buChar char="v"/>
            </a:pPr>
            <a:r>
              <a:rPr lang="en-US" sz="1800" b="1" dirty="0"/>
              <a:t>Rapid Identification of Inefficiencies:</a:t>
            </a:r>
            <a:r>
              <a:rPr lang="en-US" sz="1800" dirty="0"/>
              <a:t> The real-time data allowed for the swift detection of inefficiencies, such as equipment running unnecessarily during non-production periods, leading to prompt corrective actions. </a:t>
            </a:r>
          </a:p>
          <a:p>
            <a:pPr marL="285750" indent="-285750">
              <a:buFont typeface="Wingdings" pitchFamily="2" charset="2"/>
              <a:buChar char="v"/>
            </a:pPr>
            <a:r>
              <a:rPr lang="en-US" sz="1800" b="1" dirty="0"/>
              <a:t>Promotion of Energy-Saving Culture:</a:t>
            </a:r>
            <a:r>
              <a:rPr lang="en-US" sz="1800" dirty="0"/>
              <a:t> The initiative fostered greater awareness among employees regarding energy usage, encouraging behaviors aligned with the company's sustainability goals. </a:t>
            </a:r>
          </a:p>
        </p:txBody>
      </p:sp>
      <p:sp>
        <p:nvSpPr>
          <p:cNvPr id="9" name="TextBox 8">
            <a:extLst>
              <a:ext uri="{FF2B5EF4-FFF2-40B4-BE49-F238E27FC236}">
                <a16:creationId xmlns:a16="http://schemas.microsoft.com/office/drawing/2014/main" id="{AEB16CB0-A918-C2D6-F77D-F339CCFC57CF}"/>
              </a:ext>
            </a:extLst>
          </p:cNvPr>
          <p:cNvSpPr txBox="1"/>
          <p:nvPr/>
        </p:nvSpPr>
        <p:spPr>
          <a:xfrm>
            <a:off x="8794568" y="6553442"/>
            <a:ext cx="3497580" cy="307777"/>
          </a:xfrm>
          <a:prstGeom prst="rect">
            <a:avLst/>
          </a:prstGeom>
          <a:noFill/>
        </p:spPr>
        <p:txBody>
          <a:bodyPr wrap="square">
            <a:spAutoFit/>
          </a:bodyPr>
          <a:lstStyle/>
          <a:p>
            <a:r>
              <a:rPr lang="en-US" sz="1400" dirty="0">
                <a:hlinkClick r:id="rId3"/>
              </a:rPr>
              <a:t>Source: rs-industria.com</a:t>
            </a:r>
            <a:endParaRPr lang="en-VN" sz="1400" dirty="0"/>
          </a:p>
        </p:txBody>
      </p:sp>
    </p:spTree>
    <p:extLst>
      <p:ext uri="{BB962C8B-B14F-4D97-AF65-F5344CB8AC3E}">
        <p14:creationId xmlns:p14="http://schemas.microsoft.com/office/powerpoint/2010/main" val="144401667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21361</TotalTime>
  <Words>2493</Words>
  <Application>Microsoft Macintosh PowerPoint</Application>
  <PresentationFormat>Widescreen</PresentationFormat>
  <Paragraphs>286</Paragraphs>
  <Slides>32</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Times New Roman</vt:lpstr>
      <vt:lpstr>Calibri</vt:lpstr>
      <vt:lpstr>Wingdings</vt:lpstr>
      <vt:lpstr>Fira Sans Extra Condensed</vt:lpstr>
      <vt:lpstr>Times</vt:lpstr>
      <vt:lpstr>Roboto</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Seafood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industry in the world</vt:lpstr>
      <vt:lpstr>EEMs in the seafood industry in the world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153</cp:revision>
  <dcterms:modified xsi:type="dcterms:W3CDTF">2025-03-21T05:05:13Z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2730809</vt:lpwstr>
  </property>
  <property fmtid="{D5CDD505-2E9C-101B-9397-08002B2CF9AE}" name="NXPowerLiteSettings" pid="3">
    <vt:lpwstr>F7000400038000</vt:lpwstr>
  </property>
  <property fmtid="{D5CDD505-2E9C-101B-9397-08002B2CF9AE}" name="NXPowerLiteVersion" pid="4">
    <vt:lpwstr>S11.0.1</vt:lpwstr>
  </property>
</Properties>
</file>