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2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59" r:id="rId14"/>
    <p:sldId id="272" r:id="rId15"/>
    <p:sldId id="260" r:id="rId16"/>
    <p:sldId id="273" r:id="rId17"/>
    <p:sldId id="261" r:id="rId18"/>
    <p:sldId id="26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153"/>
    <a:srgbClr val="466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3659" autoAdjust="0"/>
  </p:normalViewPr>
  <p:slideViewPr>
    <p:cSldViewPr snapToGrid="0">
      <p:cViewPr varScale="1">
        <p:scale>
          <a:sx n="95" d="100"/>
          <a:sy n="95" d="100"/>
        </p:scale>
        <p:origin x="6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582EAD-68E2-407C-9841-9A03C8D969D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36F1F26-223E-40DB-8BEE-FB995A55CB6B}">
      <dgm:prSet phldrT="[Text]" custT="1"/>
      <dgm:spPr>
        <a:solidFill>
          <a:srgbClr val="053D5D"/>
        </a:solidFill>
      </dgm:spPr>
      <dgm:t>
        <a:bodyPr/>
        <a:lstStyle/>
        <a:p>
          <a:r>
            <a:rPr lang="en-US" sz="2400" b="0" i="0" dirty="0">
              <a:latin typeface="Arial" panose="020B0604020202020204" pitchFamily="34" charset="0"/>
              <a:cs typeface="Arial" panose="020B0604020202020204" pitchFamily="34" charset="0"/>
            </a:rPr>
            <a:t>Financial Barriers</a:t>
          </a:r>
          <a:endParaRPr lang="en-US" sz="24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D52605-00AF-41F3-82C5-CA636007DA75}" type="parTrans" cxnId="{52ECD7BD-E016-4A50-9554-CC63AEB5D8B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E3D1F1-2BD9-4905-A09E-D89F3474C84D}" type="sibTrans" cxnId="{52ECD7BD-E016-4A50-9554-CC63AEB5D8B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CAF490-6E69-4FC6-9020-903E55EEFC29}">
      <dgm:prSet phldrT="[Text]" custT="1"/>
      <dgm:spPr>
        <a:solidFill>
          <a:srgbClr val="053D5D"/>
        </a:solidFill>
      </dgm:spPr>
      <dgm:t>
        <a:bodyPr/>
        <a:lstStyle/>
        <a:p>
          <a:r>
            <a:rPr lang="en-US" sz="1300" dirty="0">
              <a:latin typeface="Arial" panose="020B0604020202020204" pitchFamily="34" charset="0"/>
              <a:cs typeface="Arial" panose="020B0604020202020204" pitchFamily="34" charset="0"/>
            </a:rPr>
            <a:t>Stringent lending requirements and conditions</a:t>
          </a:r>
        </a:p>
      </dgm:t>
    </dgm:pt>
    <dgm:pt modelId="{2CFDA9DC-B653-4AA7-A925-133118F91B19}" type="parTrans" cxnId="{571CA228-B65B-44A2-A82C-C7748E120B3B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557CF0-CB73-4619-B517-B06F293C96B9}" type="sibTrans" cxnId="{571CA228-B65B-44A2-A82C-C7748E120B3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E42E34-A0E4-4C90-83F9-909CA34EF2AB}">
      <dgm:prSet phldrT="[Text]" custT="1"/>
      <dgm:spPr>
        <a:solidFill>
          <a:srgbClr val="053D5D"/>
        </a:solidFill>
      </dgm:spPr>
      <dgm:t>
        <a:bodyPr/>
        <a:lstStyle/>
        <a:p>
          <a:pPr marL="177800" indent="0" algn="l">
            <a:buFont typeface="Wingdings" panose="05000000000000000000" pitchFamily="2" charset="2"/>
            <a:buChar char="§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Limited internal investment capacity</a:t>
          </a:r>
        </a:p>
        <a:p>
          <a:pPr marL="177800" indent="0" algn="l">
            <a:buFont typeface="Wingdings" panose="05000000000000000000" pitchFamily="2" charset="2"/>
            <a:buChar char="§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Limited borrowing capacity</a:t>
          </a:r>
        </a:p>
        <a:p>
          <a:pPr marL="177800" indent="0" algn="l">
            <a:buFont typeface="Wingdings" panose="05000000000000000000" pitchFamily="2" charset="2"/>
            <a:buChar char="§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Traditional lending methods are based on assets</a:t>
          </a:r>
        </a:p>
        <a:p>
          <a:pPr marL="177800" indent="0" algn="l">
            <a:buFont typeface="Wingdings" panose="05000000000000000000" pitchFamily="2" charset="2"/>
            <a:buChar char="§"/>
          </a:pPr>
          <a:r>
            <a:rPr lang="en-US" sz="13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The "small scale" of EE projects makes them unattractive to banks because the appraisal costs are significantly higher compared to larger projects.</a:t>
          </a:r>
          <a:endParaRPr lang="en-US" sz="13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CF4CC8-C3E6-4434-A79D-CABE9343BDAE}" type="parTrans" cxnId="{EA2AEF67-3BD6-4DD7-B271-D7C6B353E272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009D29-F815-4493-93E6-98E2FC1BB7A2}" type="sibTrans" cxnId="{EA2AEF67-3BD6-4DD7-B271-D7C6B353E272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F00384-9F05-400A-9557-B6A77E58A203}">
      <dgm:prSet phldrT="[Text]" custT="1"/>
      <dgm:spPr>
        <a:solidFill>
          <a:srgbClr val="053D5D"/>
        </a:solidFill>
      </dgm:spPr>
      <dgm:t>
        <a:bodyPr lIns="0" rIns="0"/>
        <a:lstStyle/>
        <a:p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Awareness and traditions</a:t>
          </a:r>
          <a:endParaRPr lang="en-US" sz="13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86FB62-BD75-421D-968D-CA8431540646}" type="parTrans" cxnId="{9929477B-D254-4509-8A6D-77DFD0C00863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C93841-4F14-461D-B429-7CB2457B7501}" type="sibTrans" cxnId="{9929477B-D254-4509-8A6D-77DFD0C00863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6AC554-ABC0-4AF6-9889-016DC1D85523}">
      <dgm:prSet phldrT="[Text]" custT="1"/>
      <dgm:spPr>
        <a:solidFill>
          <a:srgbClr val="053D5D"/>
        </a:solidFill>
      </dgm:spPr>
      <dgm:t>
        <a:bodyPr/>
        <a:lstStyle/>
        <a:p>
          <a:pPr marL="177800" indent="0" algn="l"/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Lack of information dissemination</a:t>
          </a:r>
        </a:p>
        <a:p>
          <a:pPr marL="177800" indent="0" algn="l">
            <a:buFont typeface="Arial" panose="020B0604020202020204" pitchFamily="34" charset="0"/>
            <a:buChar char="•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Lack of information about the benefits of energy efficiency projects, about M&amp;V, and about incentive mechanisms</a:t>
          </a:r>
          <a:endParaRPr lang="en-US" sz="13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0A4DE3-6C1B-4265-A309-8EB3DFFCD7FB}" type="parTrans" cxnId="{284CBF47-4377-4161-8932-0D91804E8A48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F7CC3A-DDFC-4FE0-917E-0984A4314833}" type="sibTrans" cxnId="{284CBF47-4377-4161-8932-0D91804E8A4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5C22C2-548D-4B74-84D0-8B22ECEA6253}">
      <dgm:prSet phldrT="[Text]" custT="1"/>
      <dgm:spPr>
        <a:solidFill>
          <a:srgbClr val="053D5D"/>
        </a:solidFill>
      </dgm:spPr>
      <dgm:t>
        <a:bodyPr/>
        <a:lstStyle/>
        <a:p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Project development</a:t>
          </a:r>
          <a:endParaRPr lang="en-US" sz="13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A9B0CA-BBBD-44C9-86A8-AD83A8A8A10C}" type="parTrans" cxnId="{4DC262FB-9FA1-4931-8104-755BB23F1000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29CF65-3032-48B3-8487-59120A6E3137}" type="sibTrans" cxnId="{4DC262FB-9FA1-4931-8104-755BB23F1000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E3E684-27F7-4118-84E1-6F9216040F5E}">
      <dgm:prSet phldrT="[Text]" custT="1"/>
      <dgm:spPr>
        <a:solidFill>
          <a:srgbClr val="053D5D"/>
        </a:solidFill>
      </dgm:spPr>
      <dgm:t>
        <a:bodyPr/>
        <a:lstStyle/>
        <a:p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Risk assessment and mitigation</a:t>
          </a:r>
          <a:endParaRPr lang="en-US" sz="13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BC00D4-8235-4CE2-9937-FDF506D9013F}" type="parTrans" cxnId="{882BD263-B4AE-4DC4-9600-07DA8A2DF915}">
      <dgm:prSet custT="1"/>
      <dgm:spPr/>
      <dgm:t>
        <a:bodyPr/>
        <a:lstStyle/>
        <a:p>
          <a:endParaRPr lang="en-US" sz="5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C92A10-C27C-4B58-925E-EB4733AD5906}" type="sibTrans" cxnId="{882BD263-B4AE-4DC4-9600-07DA8A2DF91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18C8D-3E83-4C3C-AAA2-78B2AD2FFF0E}">
      <dgm:prSet phldrT="[Text]" custT="1"/>
      <dgm:spPr>
        <a:solidFill>
          <a:srgbClr val="053D5D"/>
        </a:solidFill>
      </dgm:spPr>
      <dgm:t>
        <a:bodyPr/>
        <a:lstStyle/>
        <a:p>
          <a:pPr marL="177800" indent="0" algn="l"/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Lack of project development capacity (ESCOs, financial institutions, equipment suppliers, consultants, etc.)</a:t>
          </a:r>
        </a:p>
        <a:p>
          <a:pPr marL="177800" indent="0" algn="l">
            <a:buFont typeface="Arial" panose="020B0604020202020204" pitchFamily="34" charset="0"/>
            <a:buChar char="•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Lack of capacity to develop project packages, sell EPC contracts, and develop energy efficiency projects</a:t>
          </a:r>
          <a:endParaRPr lang="en-US" sz="13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D5FFAD-4EBE-4A04-88E9-16CC26B7D0E1}" type="parTrans" cxnId="{B70A9DB9-5F39-444D-B45D-0198570F756F}">
      <dgm:prSet custT="1"/>
      <dgm:spPr/>
      <dgm:t>
        <a:bodyPr/>
        <a:lstStyle/>
        <a:p>
          <a:endParaRPr lang="en-US" sz="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1B4F2E-58DF-4C87-8B49-B1DAE4378EF9}" type="sibTrans" cxnId="{B70A9DB9-5F39-444D-B45D-0198570F756F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3F17D1-6861-4FFD-B857-9572C5E7201D}">
      <dgm:prSet phldrT="[Text]" custT="1"/>
      <dgm:spPr>
        <a:solidFill>
          <a:srgbClr val="053D5D"/>
        </a:solidFill>
      </dgm:spPr>
      <dgm:t>
        <a:bodyPr/>
        <a:lstStyle/>
        <a:p>
          <a:pPr marL="177800" indent="0" algn="l"/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Financial institutions lack the capacity to assess risks of energy efficiency projects</a:t>
          </a:r>
        </a:p>
        <a:p>
          <a:pPr marL="177800" indent="0" algn="l">
            <a:buFont typeface="Arial" panose="020B0604020202020204" pitchFamily="34" charset="0"/>
            <a:buChar char="•"/>
          </a:pPr>
          <a:r>
            <a:rPr lang="en-US" sz="1300" b="0" i="0" dirty="0">
              <a:latin typeface="Arial" panose="020B0604020202020204" pitchFamily="34" charset="0"/>
              <a:cs typeface="Arial" panose="020B0604020202020204" pitchFamily="34" charset="0"/>
            </a:rPr>
            <a:t>- Financial institutions lack support tools for decision-making</a:t>
          </a:r>
        </a:p>
        <a:p>
          <a:pPr marL="177800" indent="0" algn="l">
            <a:buFont typeface="Arial" panose="020B0604020202020204" pitchFamily="34" charset="0"/>
            <a:buChar char="•"/>
          </a:pPr>
          <a:r>
            <a:rPr lang="en-US" sz="13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Lack of M&amp;V plans and assurance mechanisms.</a:t>
          </a:r>
          <a:endParaRPr lang="en-US" sz="13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96B37F-0E21-4D69-B065-90F294F252C2}" type="parTrans" cxnId="{12E11255-F1D1-4B5F-A4FC-B47B1837FFEE}">
      <dgm:prSet custT="1"/>
      <dgm:spPr/>
      <dgm:t>
        <a:bodyPr/>
        <a:lstStyle/>
        <a:p>
          <a:endParaRPr lang="en-US" sz="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BEDE84-1154-44DD-898D-F27AA009897E}" type="sibTrans" cxnId="{12E11255-F1D1-4B5F-A4FC-B47B1837FFEE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D5C23D-48D3-4579-A3AA-4E353699D6DE}" type="pres">
      <dgm:prSet presAssocID="{70582EAD-68E2-407C-9841-9A03C8D969D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D3B064B-03E4-4F8F-98F2-A0D6128631AE}" type="pres">
      <dgm:prSet presAssocID="{536F1F26-223E-40DB-8BEE-FB995A55CB6B}" presName="root1" presStyleCnt="0"/>
      <dgm:spPr/>
    </dgm:pt>
    <dgm:pt modelId="{78209771-3366-41D2-B5D3-652CE089AC6D}" type="pres">
      <dgm:prSet presAssocID="{536F1F26-223E-40DB-8BEE-FB995A55CB6B}" presName="LevelOneTextNode" presStyleLbl="node0" presStyleIdx="0" presStyleCnt="1" custAng="0" custScaleX="130275" custScaleY="239913">
        <dgm:presLayoutVars>
          <dgm:chPref val="3"/>
        </dgm:presLayoutVars>
      </dgm:prSet>
      <dgm:spPr/>
    </dgm:pt>
    <dgm:pt modelId="{4ED3942B-A2C1-4E7F-9D08-5F3725CB6F46}" type="pres">
      <dgm:prSet presAssocID="{536F1F26-223E-40DB-8BEE-FB995A55CB6B}" presName="level2hierChild" presStyleCnt="0"/>
      <dgm:spPr/>
    </dgm:pt>
    <dgm:pt modelId="{DFDB0E75-8C1C-409E-AAF0-910234BF3C1D}" type="pres">
      <dgm:prSet presAssocID="{2CFDA9DC-B653-4AA7-A925-133118F91B19}" presName="conn2-1" presStyleLbl="parChTrans1D2" presStyleIdx="0" presStyleCnt="4"/>
      <dgm:spPr/>
    </dgm:pt>
    <dgm:pt modelId="{ECF67BAC-DC4B-4244-8604-B594B8E3051B}" type="pres">
      <dgm:prSet presAssocID="{2CFDA9DC-B653-4AA7-A925-133118F91B19}" presName="connTx" presStyleLbl="parChTrans1D2" presStyleIdx="0" presStyleCnt="4"/>
      <dgm:spPr/>
    </dgm:pt>
    <dgm:pt modelId="{4AA56EE9-1B6C-405E-AD11-5D185A49025E}" type="pres">
      <dgm:prSet presAssocID="{A9CAF490-6E69-4FC6-9020-903E55EEFC29}" presName="root2" presStyleCnt="0"/>
      <dgm:spPr/>
    </dgm:pt>
    <dgm:pt modelId="{3935FBAA-9EB0-4710-857B-F260549BDC1F}" type="pres">
      <dgm:prSet presAssocID="{A9CAF490-6E69-4FC6-9020-903E55EEFC29}" presName="LevelTwoTextNode" presStyleLbl="node2" presStyleIdx="0" presStyleCnt="4" custScaleX="133479" custScaleY="264782">
        <dgm:presLayoutVars>
          <dgm:chPref val="3"/>
        </dgm:presLayoutVars>
      </dgm:prSet>
      <dgm:spPr/>
    </dgm:pt>
    <dgm:pt modelId="{B5F56EF9-2CC0-4CA6-8810-2B1F443AFD4B}" type="pres">
      <dgm:prSet presAssocID="{A9CAF490-6E69-4FC6-9020-903E55EEFC29}" presName="level3hierChild" presStyleCnt="0"/>
      <dgm:spPr/>
    </dgm:pt>
    <dgm:pt modelId="{F10744CF-EE9D-401C-A802-83B1307EE567}" type="pres">
      <dgm:prSet presAssocID="{D5CF4CC8-C3E6-4434-A79D-CABE9343BDAE}" presName="conn2-1" presStyleLbl="parChTrans1D3" presStyleIdx="0" presStyleCnt="4"/>
      <dgm:spPr/>
    </dgm:pt>
    <dgm:pt modelId="{FEE9330B-C3A1-49AA-8E76-C0DDC3676E7E}" type="pres">
      <dgm:prSet presAssocID="{D5CF4CC8-C3E6-4434-A79D-CABE9343BDAE}" presName="connTx" presStyleLbl="parChTrans1D3" presStyleIdx="0" presStyleCnt="4"/>
      <dgm:spPr/>
    </dgm:pt>
    <dgm:pt modelId="{5A8FFD62-5C53-4E8F-9A15-7E1E2F64E33E}" type="pres">
      <dgm:prSet presAssocID="{D8E42E34-A0E4-4C90-83F9-909CA34EF2AB}" presName="root2" presStyleCnt="0"/>
      <dgm:spPr/>
    </dgm:pt>
    <dgm:pt modelId="{3859DBFF-6350-4C35-A12B-0C82828C710C}" type="pres">
      <dgm:prSet presAssocID="{D8E42E34-A0E4-4C90-83F9-909CA34EF2AB}" presName="LevelTwoTextNode" presStyleLbl="node3" presStyleIdx="0" presStyleCnt="4" custScaleX="798092" custScaleY="355288" custLinFactNeighborX="4973">
        <dgm:presLayoutVars>
          <dgm:chPref val="3"/>
        </dgm:presLayoutVars>
      </dgm:prSet>
      <dgm:spPr/>
    </dgm:pt>
    <dgm:pt modelId="{6759B7F8-75FA-445C-99D7-C4E3E08609E0}" type="pres">
      <dgm:prSet presAssocID="{D8E42E34-A0E4-4C90-83F9-909CA34EF2AB}" presName="level3hierChild" presStyleCnt="0"/>
      <dgm:spPr/>
    </dgm:pt>
    <dgm:pt modelId="{498C6EC4-844D-41F5-8C6B-441F933F7FA6}" type="pres">
      <dgm:prSet presAssocID="{2A86FB62-BD75-421D-968D-CA8431540646}" presName="conn2-1" presStyleLbl="parChTrans1D2" presStyleIdx="1" presStyleCnt="4"/>
      <dgm:spPr/>
    </dgm:pt>
    <dgm:pt modelId="{39FF832D-491F-433B-9F0D-FD4C3CC5B736}" type="pres">
      <dgm:prSet presAssocID="{2A86FB62-BD75-421D-968D-CA8431540646}" presName="connTx" presStyleLbl="parChTrans1D2" presStyleIdx="1" presStyleCnt="4"/>
      <dgm:spPr/>
    </dgm:pt>
    <dgm:pt modelId="{BF7D21F4-9FAA-463D-A7AB-DFBB3D947C80}" type="pres">
      <dgm:prSet presAssocID="{DEF00384-9F05-400A-9557-B6A77E58A203}" presName="root2" presStyleCnt="0"/>
      <dgm:spPr/>
    </dgm:pt>
    <dgm:pt modelId="{00577B30-82AE-43E0-8029-DD2A9AA84ED6}" type="pres">
      <dgm:prSet presAssocID="{DEF00384-9F05-400A-9557-B6A77E58A203}" presName="LevelTwoTextNode" presStyleLbl="node2" presStyleIdx="1" presStyleCnt="4" custScaleX="131076" custScaleY="220982" custLinFactNeighborX="1185" custLinFactNeighborY="-1">
        <dgm:presLayoutVars>
          <dgm:chPref val="3"/>
        </dgm:presLayoutVars>
      </dgm:prSet>
      <dgm:spPr/>
    </dgm:pt>
    <dgm:pt modelId="{DA3EC1A2-84B4-4713-B55A-6DDC260C9D59}" type="pres">
      <dgm:prSet presAssocID="{DEF00384-9F05-400A-9557-B6A77E58A203}" presName="level3hierChild" presStyleCnt="0"/>
      <dgm:spPr/>
    </dgm:pt>
    <dgm:pt modelId="{3B1CCF12-F9CF-4513-A97D-7BD8B6D420A6}" type="pres">
      <dgm:prSet presAssocID="{9D0A4DE3-6C1B-4265-A309-8EB3DFFCD7FB}" presName="conn2-1" presStyleLbl="parChTrans1D3" presStyleIdx="1" presStyleCnt="4"/>
      <dgm:spPr/>
    </dgm:pt>
    <dgm:pt modelId="{B4AD228E-2A26-42CE-AA87-463CB92E947E}" type="pres">
      <dgm:prSet presAssocID="{9D0A4DE3-6C1B-4265-A309-8EB3DFFCD7FB}" presName="connTx" presStyleLbl="parChTrans1D3" presStyleIdx="1" presStyleCnt="4"/>
      <dgm:spPr/>
    </dgm:pt>
    <dgm:pt modelId="{9E6B88CF-9FF9-4CC4-AEAD-F139709E94F7}" type="pres">
      <dgm:prSet presAssocID="{5E6AC554-ABC0-4AF6-9889-016DC1D85523}" presName="root2" presStyleCnt="0"/>
      <dgm:spPr/>
    </dgm:pt>
    <dgm:pt modelId="{DEDE13F9-58AB-48FD-BEF4-4173499CF429}" type="pres">
      <dgm:prSet presAssocID="{5E6AC554-ABC0-4AF6-9889-016DC1D85523}" presName="LevelTwoTextNode" presStyleLbl="node3" presStyleIdx="1" presStyleCnt="4" custScaleX="802490" custScaleY="346270">
        <dgm:presLayoutVars>
          <dgm:chPref val="3"/>
        </dgm:presLayoutVars>
      </dgm:prSet>
      <dgm:spPr/>
    </dgm:pt>
    <dgm:pt modelId="{FE66244E-E68B-4249-A51C-6DC16FBF88E5}" type="pres">
      <dgm:prSet presAssocID="{5E6AC554-ABC0-4AF6-9889-016DC1D85523}" presName="level3hierChild" presStyleCnt="0"/>
      <dgm:spPr/>
    </dgm:pt>
    <dgm:pt modelId="{39C85862-E0C3-4545-BE96-7A722717C0B8}" type="pres">
      <dgm:prSet presAssocID="{03A9B0CA-BBBD-44C9-86A8-AD83A8A8A10C}" presName="conn2-1" presStyleLbl="parChTrans1D2" presStyleIdx="2" presStyleCnt="4"/>
      <dgm:spPr/>
    </dgm:pt>
    <dgm:pt modelId="{96F0A01A-958F-4821-AC11-BA33FD5A1900}" type="pres">
      <dgm:prSet presAssocID="{03A9B0CA-BBBD-44C9-86A8-AD83A8A8A10C}" presName="connTx" presStyleLbl="parChTrans1D2" presStyleIdx="2" presStyleCnt="4"/>
      <dgm:spPr/>
    </dgm:pt>
    <dgm:pt modelId="{BECE0BC1-132E-47B5-B33B-8B6471EB036A}" type="pres">
      <dgm:prSet presAssocID="{B75C22C2-548D-4B74-84D0-8B22ECEA6253}" presName="root2" presStyleCnt="0"/>
      <dgm:spPr/>
    </dgm:pt>
    <dgm:pt modelId="{FF0C0982-4CDD-4059-845C-08B434DB88FB}" type="pres">
      <dgm:prSet presAssocID="{B75C22C2-548D-4B74-84D0-8B22ECEA6253}" presName="LevelTwoTextNode" presStyleLbl="node2" presStyleIdx="2" presStyleCnt="4" custScaleX="134909" custScaleY="261685">
        <dgm:presLayoutVars>
          <dgm:chPref val="3"/>
        </dgm:presLayoutVars>
      </dgm:prSet>
      <dgm:spPr/>
    </dgm:pt>
    <dgm:pt modelId="{7797F64A-8748-4C46-A298-D2E2AE6514DB}" type="pres">
      <dgm:prSet presAssocID="{B75C22C2-548D-4B74-84D0-8B22ECEA6253}" presName="level3hierChild" presStyleCnt="0"/>
      <dgm:spPr/>
    </dgm:pt>
    <dgm:pt modelId="{9D1B7587-B488-49F1-AE28-E878B57D0D3F}" type="pres">
      <dgm:prSet presAssocID="{14D5FFAD-4EBE-4A04-88E9-16CC26B7D0E1}" presName="conn2-1" presStyleLbl="parChTrans1D3" presStyleIdx="2" presStyleCnt="4"/>
      <dgm:spPr/>
    </dgm:pt>
    <dgm:pt modelId="{0F1AE563-FFFC-4602-AB28-C3B7FD4545D8}" type="pres">
      <dgm:prSet presAssocID="{14D5FFAD-4EBE-4A04-88E9-16CC26B7D0E1}" presName="connTx" presStyleLbl="parChTrans1D3" presStyleIdx="2" presStyleCnt="4"/>
      <dgm:spPr/>
    </dgm:pt>
    <dgm:pt modelId="{95FA43EB-4F22-4FF2-AFB3-735685D637ED}" type="pres">
      <dgm:prSet presAssocID="{BD718C8D-3E83-4C3C-AAA2-78B2AD2FFF0E}" presName="root2" presStyleCnt="0"/>
      <dgm:spPr/>
    </dgm:pt>
    <dgm:pt modelId="{AAA86799-869E-4783-9AB7-9456B3E67B0D}" type="pres">
      <dgm:prSet presAssocID="{BD718C8D-3E83-4C3C-AAA2-78B2AD2FFF0E}" presName="LevelTwoTextNode" presStyleLbl="node3" presStyleIdx="2" presStyleCnt="4" custScaleX="796504" custScaleY="299280">
        <dgm:presLayoutVars>
          <dgm:chPref val="3"/>
        </dgm:presLayoutVars>
      </dgm:prSet>
      <dgm:spPr/>
    </dgm:pt>
    <dgm:pt modelId="{0EE5A6CE-D64F-48E6-8108-C384C7AD1A54}" type="pres">
      <dgm:prSet presAssocID="{BD718C8D-3E83-4C3C-AAA2-78B2AD2FFF0E}" presName="level3hierChild" presStyleCnt="0"/>
      <dgm:spPr/>
    </dgm:pt>
    <dgm:pt modelId="{4ECC2234-A452-4276-8778-6D2E5DA640EA}" type="pres">
      <dgm:prSet presAssocID="{B4BC00D4-8235-4CE2-9937-FDF506D9013F}" presName="conn2-1" presStyleLbl="parChTrans1D2" presStyleIdx="3" presStyleCnt="4"/>
      <dgm:spPr/>
    </dgm:pt>
    <dgm:pt modelId="{F4BFF90E-93FE-43D4-AA22-59670B4DFA15}" type="pres">
      <dgm:prSet presAssocID="{B4BC00D4-8235-4CE2-9937-FDF506D9013F}" presName="connTx" presStyleLbl="parChTrans1D2" presStyleIdx="3" presStyleCnt="4"/>
      <dgm:spPr/>
    </dgm:pt>
    <dgm:pt modelId="{2A4B038B-FD01-46DE-B5C4-85780F8F054E}" type="pres">
      <dgm:prSet presAssocID="{F2E3E684-27F7-4118-84E1-6F9216040F5E}" presName="root2" presStyleCnt="0"/>
      <dgm:spPr/>
    </dgm:pt>
    <dgm:pt modelId="{55CE1AB5-6338-4CAA-8901-D5488B148A1A}" type="pres">
      <dgm:prSet presAssocID="{F2E3E684-27F7-4118-84E1-6F9216040F5E}" presName="LevelTwoTextNode" presStyleLbl="node2" presStyleIdx="3" presStyleCnt="4" custScaleX="137883" custScaleY="282181">
        <dgm:presLayoutVars>
          <dgm:chPref val="3"/>
        </dgm:presLayoutVars>
      </dgm:prSet>
      <dgm:spPr/>
    </dgm:pt>
    <dgm:pt modelId="{D1135903-B6DC-470D-849E-CF92434125A4}" type="pres">
      <dgm:prSet presAssocID="{F2E3E684-27F7-4118-84E1-6F9216040F5E}" presName="level3hierChild" presStyleCnt="0"/>
      <dgm:spPr/>
    </dgm:pt>
    <dgm:pt modelId="{D5A36305-6698-4D1C-8C89-59E980489B05}" type="pres">
      <dgm:prSet presAssocID="{2C96B37F-0E21-4D69-B065-90F294F252C2}" presName="conn2-1" presStyleLbl="parChTrans1D3" presStyleIdx="3" presStyleCnt="4"/>
      <dgm:spPr/>
    </dgm:pt>
    <dgm:pt modelId="{CB349420-2552-4BDF-9FC2-85AF03DBAB80}" type="pres">
      <dgm:prSet presAssocID="{2C96B37F-0E21-4D69-B065-90F294F252C2}" presName="connTx" presStyleLbl="parChTrans1D3" presStyleIdx="3" presStyleCnt="4"/>
      <dgm:spPr/>
    </dgm:pt>
    <dgm:pt modelId="{3DC838A6-919E-4EED-BB70-9A3FDF490B2B}" type="pres">
      <dgm:prSet presAssocID="{3D3F17D1-6861-4FFD-B857-9572C5E7201D}" presName="root2" presStyleCnt="0"/>
      <dgm:spPr/>
    </dgm:pt>
    <dgm:pt modelId="{140E337A-C4D6-4DEB-A2F5-4A60010B688F}" type="pres">
      <dgm:prSet presAssocID="{3D3F17D1-6861-4FFD-B857-9572C5E7201D}" presName="LevelTwoTextNode" presStyleLbl="node3" presStyleIdx="3" presStyleCnt="4" custScaleX="795344" custScaleY="392774">
        <dgm:presLayoutVars>
          <dgm:chPref val="3"/>
        </dgm:presLayoutVars>
      </dgm:prSet>
      <dgm:spPr/>
    </dgm:pt>
    <dgm:pt modelId="{A42DB3EA-D7E5-4C8C-A7F2-E1BB451A1C86}" type="pres">
      <dgm:prSet presAssocID="{3D3F17D1-6861-4FFD-B857-9572C5E7201D}" presName="level3hierChild" presStyleCnt="0"/>
      <dgm:spPr/>
    </dgm:pt>
  </dgm:ptLst>
  <dgm:cxnLst>
    <dgm:cxn modelId="{BEE1C800-BD2E-471F-923D-C90AD57EEF55}" type="presOf" srcId="{D5CF4CC8-C3E6-4434-A79D-CABE9343BDAE}" destId="{FEE9330B-C3A1-49AA-8E76-C0DDC3676E7E}" srcOrd="1" destOrd="0" presId="urn:microsoft.com/office/officeart/2008/layout/HorizontalMultiLevelHierarchy"/>
    <dgm:cxn modelId="{1A420010-21B2-4364-80BC-9619D89F2D66}" type="presOf" srcId="{B75C22C2-548D-4B74-84D0-8B22ECEA6253}" destId="{FF0C0982-4CDD-4059-845C-08B434DB88FB}" srcOrd="0" destOrd="0" presId="urn:microsoft.com/office/officeart/2008/layout/HorizontalMultiLevelHierarchy"/>
    <dgm:cxn modelId="{50996625-C1B7-4E69-B9E7-5CDC5519C874}" type="presOf" srcId="{BD718C8D-3E83-4C3C-AAA2-78B2AD2FFF0E}" destId="{AAA86799-869E-4783-9AB7-9456B3E67B0D}" srcOrd="0" destOrd="0" presId="urn:microsoft.com/office/officeart/2008/layout/HorizontalMultiLevelHierarchy"/>
    <dgm:cxn modelId="{571CA228-B65B-44A2-A82C-C7748E120B3B}" srcId="{536F1F26-223E-40DB-8BEE-FB995A55CB6B}" destId="{A9CAF490-6E69-4FC6-9020-903E55EEFC29}" srcOrd="0" destOrd="0" parTransId="{2CFDA9DC-B653-4AA7-A925-133118F91B19}" sibTransId="{04557CF0-CB73-4619-B517-B06F293C96B9}"/>
    <dgm:cxn modelId="{882BD263-B4AE-4DC4-9600-07DA8A2DF915}" srcId="{536F1F26-223E-40DB-8BEE-FB995A55CB6B}" destId="{F2E3E684-27F7-4118-84E1-6F9216040F5E}" srcOrd="3" destOrd="0" parTransId="{B4BC00D4-8235-4CE2-9937-FDF506D9013F}" sibTransId="{2EC92A10-C27C-4B58-925E-EB4733AD5906}"/>
    <dgm:cxn modelId="{8E4C1367-433A-4E6F-B009-FCA7FA3AF6DC}" type="presOf" srcId="{2C96B37F-0E21-4D69-B065-90F294F252C2}" destId="{CB349420-2552-4BDF-9FC2-85AF03DBAB80}" srcOrd="1" destOrd="0" presId="urn:microsoft.com/office/officeart/2008/layout/HorizontalMultiLevelHierarchy"/>
    <dgm:cxn modelId="{19585947-9B83-45ED-A42C-32B08119A321}" type="presOf" srcId="{03A9B0CA-BBBD-44C9-86A8-AD83A8A8A10C}" destId="{39C85862-E0C3-4545-BE96-7A722717C0B8}" srcOrd="0" destOrd="0" presId="urn:microsoft.com/office/officeart/2008/layout/HorizontalMultiLevelHierarchy"/>
    <dgm:cxn modelId="{E4F2B867-6948-4635-A442-6B96F2D5B513}" type="presOf" srcId="{14D5FFAD-4EBE-4A04-88E9-16CC26B7D0E1}" destId="{0F1AE563-FFFC-4602-AB28-C3B7FD4545D8}" srcOrd="1" destOrd="0" presId="urn:microsoft.com/office/officeart/2008/layout/HorizontalMultiLevelHierarchy"/>
    <dgm:cxn modelId="{284CBF47-4377-4161-8932-0D91804E8A48}" srcId="{DEF00384-9F05-400A-9557-B6A77E58A203}" destId="{5E6AC554-ABC0-4AF6-9889-016DC1D85523}" srcOrd="0" destOrd="0" parTransId="{9D0A4DE3-6C1B-4265-A309-8EB3DFFCD7FB}" sibTransId="{24F7CC3A-DDFC-4FE0-917E-0984A4314833}"/>
    <dgm:cxn modelId="{EA2AEF67-3BD6-4DD7-B271-D7C6B353E272}" srcId="{A9CAF490-6E69-4FC6-9020-903E55EEFC29}" destId="{D8E42E34-A0E4-4C90-83F9-909CA34EF2AB}" srcOrd="0" destOrd="0" parTransId="{D5CF4CC8-C3E6-4434-A79D-CABE9343BDAE}" sibTransId="{1D009D29-F815-4493-93E6-98E2FC1BB7A2}"/>
    <dgm:cxn modelId="{68C1786A-DB15-4967-A92D-BF67B49FFAD0}" type="presOf" srcId="{DEF00384-9F05-400A-9557-B6A77E58A203}" destId="{00577B30-82AE-43E0-8029-DD2A9AA84ED6}" srcOrd="0" destOrd="0" presId="urn:microsoft.com/office/officeart/2008/layout/HorizontalMultiLevelHierarchy"/>
    <dgm:cxn modelId="{6A282E6E-DDBE-4EFA-A9FD-6C10C712749A}" type="presOf" srcId="{70582EAD-68E2-407C-9841-9A03C8D969DF}" destId="{D7D5C23D-48D3-4579-A3AA-4E353699D6DE}" srcOrd="0" destOrd="0" presId="urn:microsoft.com/office/officeart/2008/layout/HorizontalMultiLevelHierarchy"/>
    <dgm:cxn modelId="{2D37FC6F-3766-4171-AE9D-DFE074004488}" type="presOf" srcId="{2CFDA9DC-B653-4AA7-A925-133118F91B19}" destId="{DFDB0E75-8C1C-409E-AAF0-910234BF3C1D}" srcOrd="0" destOrd="0" presId="urn:microsoft.com/office/officeart/2008/layout/HorizontalMultiLevelHierarchy"/>
    <dgm:cxn modelId="{12E11255-F1D1-4B5F-A4FC-B47B1837FFEE}" srcId="{F2E3E684-27F7-4118-84E1-6F9216040F5E}" destId="{3D3F17D1-6861-4FFD-B857-9572C5E7201D}" srcOrd="0" destOrd="0" parTransId="{2C96B37F-0E21-4D69-B065-90F294F252C2}" sibTransId="{82BEDE84-1154-44DD-898D-F27AA009897E}"/>
    <dgm:cxn modelId="{222F0D56-ABF3-4FD4-ADB2-608F767AD8C6}" type="presOf" srcId="{F2E3E684-27F7-4118-84E1-6F9216040F5E}" destId="{55CE1AB5-6338-4CAA-8901-D5488B148A1A}" srcOrd="0" destOrd="0" presId="urn:microsoft.com/office/officeart/2008/layout/HorizontalMultiLevelHierarchy"/>
    <dgm:cxn modelId="{13770D78-90E9-4F75-B6D0-5AF79420B3CB}" type="presOf" srcId="{2CFDA9DC-B653-4AA7-A925-133118F91B19}" destId="{ECF67BAC-DC4B-4244-8604-B594B8E3051B}" srcOrd="1" destOrd="0" presId="urn:microsoft.com/office/officeart/2008/layout/HorizontalMultiLevelHierarchy"/>
    <dgm:cxn modelId="{C6CEED79-F12A-4F9D-9AF0-D2267B342B69}" type="presOf" srcId="{D8E42E34-A0E4-4C90-83F9-909CA34EF2AB}" destId="{3859DBFF-6350-4C35-A12B-0C82828C710C}" srcOrd="0" destOrd="0" presId="urn:microsoft.com/office/officeart/2008/layout/HorizontalMultiLevelHierarchy"/>
    <dgm:cxn modelId="{9929477B-D254-4509-8A6D-77DFD0C00863}" srcId="{536F1F26-223E-40DB-8BEE-FB995A55CB6B}" destId="{DEF00384-9F05-400A-9557-B6A77E58A203}" srcOrd="1" destOrd="0" parTransId="{2A86FB62-BD75-421D-968D-CA8431540646}" sibTransId="{1FC93841-4F14-461D-B429-7CB2457B7501}"/>
    <dgm:cxn modelId="{8918D98C-5EB3-4B65-9475-B4D4363B70D6}" type="presOf" srcId="{A9CAF490-6E69-4FC6-9020-903E55EEFC29}" destId="{3935FBAA-9EB0-4710-857B-F260549BDC1F}" srcOrd="0" destOrd="0" presId="urn:microsoft.com/office/officeart/2008/layout/HorizontalMultiLevelHierarchy"/>
    <dgm:cxn modelId="{02C03C91-E82F-49A0-975C-20399C9EA269}" type="presOf" srcId="{B4BC00D4-8235-4CE2-9937-FDF506D9013F}" destId="{4ECC2234-A452-4276-8778-6D2E5DA640EA}" srcOrd="0" destOrd="0" presId="urn:microsoft.com/office/officeart/2008/layout/HorizontalMultiLevelHierarchy"/>
    <dgm:cxn modelId="{48A75D94-7B8E-4B25-BDED-4BCC3D477C17}" type="presOf" srcId="{2A86FB62-BD75-421D-968D-CA8431540646}" destId="{498C6EC4-844D-41F5-8C6B-441F933F7FA6}" srcOrd="0" destOrd="0" presId="urn:microsoft.com/office/officeart/2008/layout/HorizontalMultiLevelHierarchy"/>
    <dgm:cxn modelId="{31190599-5A84-4CC7-8D7E-01406D54265C}" type="presOf" srcId="{536F1F26-223E-40DB-8BEE-FB995A55CB6B}" destId="{78209771-3366-41D2-B5D3-652CE089AC6D}" srcOrd="0" destOrd="0" presId="urn:microsoft.com/office/officeart/2008/layout/HorizontalMultiLevelHierarchy"/>
    <dgm:cxn modelId="{9E5360A0-9380-4E59-ADC0-9B5020C397EF}" type="presOf" srcId="{3D3F17D1-6861-4FFD-B857-9572C5E7201D}" destId="{140E337A-C4D6-4DEB-A2F5-4A60010B688F}" srcOrd="0" destOrd="0" presId="urn:microsoft.com/office/officeart/2008/layout/HorizontalMultiLevelHierarchy"/>
    <dgm:cxn modelId="{D9AB28A2-51DE-4510-893F-86CB58F8E0D5}" type="presOf" srcId="{9D0A4DE3-6C1B-4265-A309-8EB3DFFCD7FB}" destId="{B4AD228E-2A26-42CE-AA87-463CB92E947E}" srcOrd="1" destOrd="0" presId="urn:microsoft.com/office/officeart/2008/layout/HorizontalMultiLevelHierarchy"/>
    <dgm:cxn modelId="{8B6A5BB1-24CE-43EC-A1DE-267DAAAEC32B}" type="presOf" srcId="{2C96B37F-0E21-4D69-B065-90F294F252C2}" destId="{D5A36305-6698-4D1C-8C89-59E980489B05}" srcOrd="0" destOrd="0" presId="urn:microsoft.com/office/officeart/2008/layout/HorizontalMultiLevelHierarchy"/>
    <dgm:cxn modelId="{2345D7B4-1327-4C24-A0C5-5CA54CC175F3}" type="presOf" srcId="{03A9B0CA-BBBD-44C9-86A8-AD83A8A8A10C}" destId="{96F0A01A-958F-4821-AC11-BA33FD5A1900}" srcOrd="1" destOrd="0" presId="urn:microsoft.com/office/officeart/2008/layout/HorizontalMultiLevelHierarchy"/>
    <dgm:cxn modelId="{B70A9DB9-5F39-444D-B45D-0198570F756F}" srcId="{B75C22C2-548D-4B74-84D0-8B22ECEA6253}" destId="{BD718C8D-3E83-4C3C-AAA2-78B2AD2FFF0E}" srcOrd="0" destOrd="0" parTransId="{14D5FFAD-4EBE-4A04-88E9-16CC26B7D0E1}" sibTransId="{841B4F2E-58DF-4C87-8B49-B1DAE4378EF9}"/>
    <dgm:cxn modelId="{EC2091BB-1631-45A1-89DA-6E7DA41793E0}" type="presOf" srcId="{9D0A4DE3-6C1B-4265-A309-8EB3DFFCD7FB}" destId="{3B1CCF12-F9CF-4513-A97D-7BD8B6D420A6}" srcOrd="0" destOrd="0" presId="urn:microsoft.com/office/officeart/2008/layout/HorizontalMultiLevelHierarchy"/>
    <dgm:cxn modelId="{52ECD7BD-E016-4A50-9554-CC63AEB5D8B7}" srcId="{70582EAD-68E2-407C-9841-9A03C8D969DF}" destId="{536F1F26-223E-40DB-8BEE-FB995A55CB6B}" srcOrd="0" destOrd="0" parTransId="{B8D52605-00AF-41F3-82C5-CA636007DA75}" sibTransId="{26E3D1F1-2BD9-4905-A09E-D89F3474C84D}"/>
    <dgm:cxn modelId="{4FA5ADC1-A43B-44D9-B045-0231FFE70B6F}" type="presOf" srcId="{5E6AC554-ABC0-4AF6-9889-016DC1D85523}" destId="{DEDE13F9-58AB-48FD-BEF4-4173499CF429}" srcOrd="0" destOrd="0" presId="urn:microsoft.com/office/officeart/2008/layout/HorizontalMultiLevelHierarchy"/>
    <dgm:cxn modelId="{C866FAC9-8652-4CCE-9F05-002DEC7F0D30}" type="presOf" srcId="{14D5FFAD-4EBE-4A04-88E9-16CC26B7D0E1}" destId="{9D1B7587-B488-49F1-AE28-E878B57D0D3F}" srcOrd="0" destOrd="0" presId="urn:microsoft.com/office/officeart/2008/layout/HorizontalMultiLevelHierarchy"/>
    <dgm:cxn modelId="{DCD01CD9-970B-4BB6-97EB-876165B12B0F}" type="presOf" srcId="{D5CF4CC8-C3E6-4434-A79D-CABE9343BDAE}" destId="{F10744CF-EE9D-401C-A802-83B1307EE567}" srcOrd="0" destOrd="0" presId="urn:microsoft.com/office/officeart/2008/layout/HorizontalMultiLevelHierarchy"/>
    <dgm:cxn modelId="{4DC262FB-9FA1-4931-8104-755BB23F1000}" srcId="{536F1F26-223E-40DB-8BEE-FB995A55CB6B}" destId="{B75C22C2-548D-4B74-84D0-8B22ECEA6253}" srcOrd="2" destOrd="0" parTransId="{03A9B0CA-BBBD-44C9-86A8-AD83A8A8A10C}" sibTransId="{9229CF65-3032-48B3-8487-59120A6E3137}"/>
    <dgm:cxn modelId="{20F437FF-B7B3-40E0-8C65-A2D15EC232B3}" type="presOf" srcId="{B4BC00D4-8235-4CE2-9937-FDF506D9013F}" destId="{F4BFF90E-93FE-43D4-AA22-59670B4DFA15}" srcOrd="1" destOrd="0" presId="urn:microsoft.com/office/officeart/2008/layout/HorizontalMultiLevelHierarchy"/>
    <dgm:cxn modelId="{2B6E94FF-F0EA-4489-8527-AF25EBCE5F43}" type="presOf" srcId="{2A86FB62-BD75-421D-968D-CA8431540646}" destId="{39FF832D-491F-433B-9F0D-FD4C3CC5B736}" srcOrd="1" destOrd="0" presId="urn:microsoft.com/office/officeart/2008/layout/HorizontalMultiLevelHierarchy"/>
    <dgm:cxn modelId="{32D848E9-1112-49E0-882F-B69262385B33}" type="presParOf" srcId="{D7D5C23D-48D3-4579-A3AA-4E353699D6DE}" destId="{3D3B064B-03E4-4F8F-98F2-A0D6128631AE}" srcOrd="0" destOrd="0" presId="urn:microsoft.com/office/officeart/2008/layout/HorizontalMultiLevelHierarchy"/>
    <dgm:cxn modelId="{7BDE36B1-B64F-485C-98C3-3AB1A85881F2}" type="presParOf" srcId="{3D3B064B-03E4-4F8F-98F2-A0D6128631AE}" destId="{78209771-3366-41D2-B5D3-652CE089AC6D}" srcOrd="0" destOrd="0" presId="urn:microsoft.com/office/officeart/2008/layout/HorizontalMultiLevelHierarchy"/>
    <dgm:cxn modelId="{FB9B3A1A-A249-4B89-AF4F-3EEA3C8A57EF}" type="presParOf" srcId="{3D3B064B-03E4-4F8F-98F2-A0D6128631AE}" destId="{4ED3942B-A2C1-4E7F-9D08-5F3725CB6F46}" srcOrd="1" destOrd="0" presId="urn:microsoft.com/office/officeart/2008/layout/HorizontalMultiLevelHierarchy"/>
    <dgm:cxn modelId="{2849F141-B5EC-4C43-A221-9F66EDD1F4AD}" type="presParOf" srcId="{4ED3942B-A2C1-4E7F-9D08-5F3725CB6F46}" destId="{DFDB0E75-8C1C-409E-AAF0-910234BF3C1D}" srcOrd="0" destOrd="0" presId="urn:microsoft.com/office/officeart/2008/layout/HorizontalMultiLevelHierarchy"/>
    <dgm:cxn modelId="{E6D45A76-0BE5-4742-AF09-A345E34EDDED}" type="presParOf" srcId="{DFDB0E75-8C1C-409E-AAF0-910234BF3C1D}" destId="{ECF67BAC-DC4B-4244-8604-B594B8E3051B}" srcOrd="0" destOrd="0" presId="urn:microsoft.com/office/officeart/2008/layout/HorizontalMultiLevelHierarchy"/>
    <dgm:cxn modelId="{74E752F2-7B20-466E-A530-DCFFA8496A69}" type="presParOf" srcId="{4ED3942B-A2C1-4E7F-9D08-5F3725CB6F46}" destId="{4AA56EE9-1B6C-405E-AD11-5D185A49025E}" srcOrd="1" destOrd="0" presId="urn:microsoft.com/office/officeart/2008/layout/HorizontalMultiLevelHierarchy"/>
    <dgm:cxn modelId="{9DF001A7-D0C8-4069-95CC-E4DC4A41F982}" type="presParOf" srcId="{4AA56EE9-1B6C-405E-AD11-5D185A49025E}" destId="{3935FBAA-9EB0-4710-857B-F260549BDC1F}" srcOrd="0" destOrd="0" presId="urn:microsoft.com/office/officeart/2008/layout/HorizontalMultiLevelHierarchy"/>
    <dgm:cxn modelId="{0B5258F5-7FD0-4C42-8ECE-97E32F0587AF}" type="presParOf" srcId="{4AA56EE9-1B6C-405E-AD11-5D185A49025E}" destId="{B5F56EF9-2CC0-4CA6-8810-2B1F443AFD4B}" srcOrd="1" destOrd="0" presId="urn:microsoft.com/office/officeart/2008/layout/HorizontalMultiLevelHierarchy"/>
    <dgm:cxn modelId="{A0EE7913-2EC9-417C-AFCE-E2DCE47DF607}" type="presParOf" srcId="{B5F56EF9-2CC0-4CA6-8810-2B1F443AFD4B}" destId="{F10744CF-EE9D-401C-A802-83B1307EE567}" srcOrd="0" destOrd="0" presId="urn:microsoft.com/office/officeart/2008/layout/HorizontalMultiLevelHierarchy"/>
    <dgm:cxn modelId="{9C54E932-4C13-43D6-85C5-E131C2142CD0}" type="presParOf" srcId="{F10744CF-EE9D-401C-A802-83B1307EE567}" destId="{FEE9330B-C3A1-49AA-8E76-C0DDC3676E7E}" srcOrd="0" destOrd="0" presId="urn:microsoft.com/office/officeart/2008/layout/HorizontalMultiLevelHierarchy"/>
    <dgm:cxn modelId="{E4314D0D-8859-43E8-8054-D16919D89942}" type="presParOf" srcId="{B5F56EF9-2CC0-4CA6-8810-2B1F443AFD4B}" destId="{5A8FFD62-5C53-4E8F-9A15-7E1E2F64E33E}" srcOrd="1" destOrd="0" presId="urn:microsoft.com/office/officeart/2008/layout/HorizontalMultiLevelHierarchy"/>
    <dgm:cxn modelId="{E595F315-84A2-45EA-B6F5-4A6733EBC961}" type="presParOf" srcId="{5A8FFD62-5C53-4E8F-9A15-7E1E2F64E33E}" destId="{3859DBFF-6350-4C35-A12B-0C82828C710C}" srcOrd="0" destOrd="0" presId="urn:microsoft.com/office/officeart/2008/layout/HorizontalMultiLevelHierarchy"/>
    <dgm:cxn modelId="{EC0F6EB4-0C40-419A-B44C-2E2B3895DD90}" type="presParOf" srcId="{5A8FFD62-5C53-4E8F-9A15-7E1E2F64E33E}" destId="{6759B7F8-75FA-445C-99D7-C4E3E08609E0}" srcOrd="1" destOrd="0" presId="urn:microsoft.com/office/officeart/2008/layout/HorizontalMultiLevelHierarchy"/>
    <dgm:cxn modelId="{ECFAED21-20E9-47B0-9D9A-4447DA2590D3}" type="presParOf" srcId="{4ED3942B-A2C1-4E7F-9D08-5F3725CB6F46}" destId="{498C6EC4-844D-41F5-8C6B-441F933F7FA6}" srcOrd="2" destOrd="0" presId="urn:microsoft.com/office/officeart/2008/layout/HorizontalMultiLevelHierarchy"/>
    <dgm:cxn modelId="{97F4BF6C-853B-41A9-AC9F-19ED691DDDCC}" type="presParOf" srcId="{498C6EC4-844D-41F5-8C6B-441F933F7FA6}" destId="{39FF832D-491F-433B-9F0D-FD4C3CC5B736}" srcOrd="0" destOrd="0" presId="urn:microsoft.com/office/officeart/2008/layout/HorizontalMultiLevelHierarchy"/>
    <dgm:cxn modelId="{1B75FB52-C84C-42B7-B51E-08BAAB0B89CC}" type="presParOf" srcId="{4ED3942B-A2C1-4E7F-9D08-5F3725CB6F46}" destId="{BF7D21F4-9FAA-463D-A7AB-DFBB3D947C80}" srcOrd="3" destOrd="0" presId="urn:microsoft.com/office/officeart/2008/layout/HorizontalMultiLevelHierarchy"/>
    <dgm:cxn modelId="{FC04E8BB-AB92-4BEB-A546-2F7F97C1B798}" type="presParOf" srcId="{BF7D21F4-9FAA-463D-A7AB-DFBB3D947C80}" destId="{00577B30-82AE-43E0-8029-DD2A9AA84ED6}" srcOrd="0" destOrd="0" presId="urn:microsoft.com/office/officeart/2008/layout/HorizontalMultiLevelHierarchy"/>
    <dgm:cxn modelId="{6A5F81FB-4695-4B74-BD96-22953F8A09C1}" type="presParOf" srcId="{BF7D21F4-9FAA-463D-A7AB-DFBB3D947C80}" destId="{DA3EC1A2-84B4-4713-B55A-6DDC260C9D59}" srcOrd="1" destOrd="0" presId="urn:microsoft.com/office/officeart/2008/layout/HorizontalMultiLevelHierarchy"/>
    <dgm:cxn modelId="{3C0ABBBF-7BED-42F7-A69A-655CEF3FDC08}" type="presParOf" srcId="{DA3EC1A2-84B4-4713-B55A-6DDC260C9D59}" destId="{3B1CCF12-F9CF-4513-A97D-7BD8B6D420A6}" srcOrd="0" destOrd="0" presId="urn:microsoft.com/office/officeart/2008/layout/HorizontalMultiLevelHierarchy"/>
    <dgm:cxn modelId="{51FEF28F-15CD-4C33-BCAE-3EA7CA7FBA7E}" type="presParOf" srcId="{3B1CCF12-F9CF-4513-A97D-7BD8B6D420A6}" destId="{B4AD228E-2A26-42CE-AA87-463CB92E947E}" srcOrd="0" destOrd="0" presId="urn:microsoft.com/office/officeart/2008/layout/HorizontalMultiLevelHierarchy"/>
    <dgm:cxn modelId="{FE70041A-4662-47CD-B54C-143BCED3D5CE}" type="presParOf" srcId="{DA3EC1A2-84B4-4713-B55A-6DDC260C9D59}" destId="{9E6B88CF-9FF9-4CC4-AEAD-F139709E94F7}" srcOrd="1" destOrd="0" presId="urn:microsoft.com/office/officeart/2008/layout/HorizontalMultiLevelHierarchy"/>
    <dgm:cxn modelId="{D6168BAD-A945-4D33-BA37-1D5A46442272}" type="presParOf" srcId="{9E6B88CF-9FF9-4CC4-AEAD-F139709E94F7}" destId="{DEDE13F9-58AB-48FD-BEF4-4173499CF429}" srcOrd="0" destOrd="0" presId="urn:microsoft.com/office/officeart/2008/layout/HorizontalMultiLevelHierarchy"/>
    <dgm:cxn modelId="{FCB51973-B973-41BB-A73A-CB6B55557D3D}" type="presParOf" srcId="{9E6B88CF-9FF9-4CC4-AEAD-F139709E94F7}" destId="{FE66244E-E68B-4249-A51C-6DC16FBF88E5}" srcOrd="1" destOrd="0" presId="urn:microsoft.com/office/officeart/2008/layout/HorizontalMultiLevelHierarchy"/>
    <dgm:cxn modelId="{898DB755-4DFD-41C2-927C-0B827E791AE3}" type="presParOf" srcId="{4ED3942B-A2C1-4E7F-9D08-5F3725CB6F46}" destId="{39C85862-E0C3-4545-BE96-7A722717C0B8}" srcOrd="4" destOrd="0" presId="urn:microsoft.com/office/officeart/2008/layout/HorizontalMultiLevelHierarchy"/>
    <dgm:cxn modelId="{7DFF169A-3E4C-4A29-92B3-3933911D2014}" type="presParOf" srcId="{39C85862-E0C3-4545-BE96-7A722717C0B8}" destId="{96F0A01A-958F-4821-AC11-BA33FD5A1900}" srcOrd="0" destOrd="0" presId="urn:microsoft.com/office/officeart/2008/layout/HorizontalMultiLevelHierarchy"/>
    <dgm:cxn modelId="{F5C1BC87-F6B0-4C66-A8AB-796619550F78}" type="presParOf" srcId="{4ED3942B-A2C1-4E7F-9D08-5F3725CB6F46}" destId="{BECE0BC1-132E-47B5-B33B-8B6471EB036A}" srcOrd="5" destOrd="0" presId="urn:microsoft.com/office/officeart/2008/layout/HorizontalMultiLevelHierarchy"/>
    <dgm:cxn modelId="{E5E357E7-A0AC-4007-991F-C272E688DB80}" type="presParOf" srcId="{BECE0BC1-132E-47B5-B33B-8B6471EB036A}" destId="{FF0C0982-4CDD-4059-845C-08B434DB88FB}" srcOrd="0" destOrd="0" presId="urn:microsoft.com/office/officeart/2008/layout/HorizontalMultiLevelHierarchy"/>
    <dgm:cxn modelId="{73EEECB6-A9AE-40BF-86BC-EF5B2F2E250F}" type="presParOf" srcId="{BECE0BC1-132E-47B5-B33B-8B6471EB036A}" destId="{7797F64A-8748-4C46-A298-D2E2AE6514DB}" srcOrd="1" destOrd="0" presId="urn:microsoft.com/office/officeart/2008/layout/HorizontalMultiLevelHierarchy"/>
    <dgm:cxn modelId="{5E7A5594-D25B-4EA2-97DF-6E2395CF064E}" type="presParOf" srcId="{7797F64A-8748-4C46-A298-D2E2AE6514DB}" destId="{9D1B7587-B488-49F1-AE28-E878B57D0D3F}" srcOrd="0" destOrd="0" presId="urn:microsoft.com/office/officeart/2008/layout/HorizontalMultiLevelHierarchy"/>
    <dgm:cxn modelId="{8A2B9FB2-D260-4BD6-B126-F988EB9A9CC5}" type="presParOf" srcId="{9D1B7587-B488-49F1-AE28-E878B57D0D3F}" destId="{0F1AE563-FFFC-4602-AB28-C3B7FD4545D8}" srcOrd="0" destOrd="0" presId="urn:microsoft.com/office/officeart/2008/layout/HorizontalMultiLevelHierarchy"/>
    <dgm:cxn modelId="{3AAEFB62-5ACD-4B9A-8EE3-339A032BBF30}" type="presParOf" srcId="{7797F64A-8748-4C46-A298-D2E2AE6514DB}" destId="{95FA43EB-4F22-4FF2-AFB3-735685D637ED}" srcOrd="1" destOrd="0" presId="urn:microsoft.com/office/officeart/2008/layout/HorizontalMultiLevelHierarchy"/>
    <dgm:cxn modelId="{446863F7-E389-4C08-957C-1325D04D48EC}" type="presParOf" srcId="{95FA43EB-4F22-4FF2-AFB3-735685D637ED}" destId="{AAA86799-869E-4783-9AB7-9456B3E67B0D}" srcOrd="0" destOrd="0" presId="urn:microsoft.com/office/officeart/2008/layout/HorizontalMultiLevelHierarchy"/>
    <dgm:cxn modelId="{76CB6682-8A3A-4BBC-8F38-8ACD6791C7F3}" type="presParOf" srcId="{95FA43EB-4F22-4FF2-AFB3-735685D637ED}" destId="{0EE5A6CE-D64F-48E6-8108-C384C7AD1A54}" srcOrd="1" destOrd="0" presId="urn:microsoft.com/office/officeart/2008/layout/HorizontalMultiLevelHierarchy"/>
    <dgm:cxn modelId="{AB0BF464-B3D8-4AB9-B4BC-D8AA8720BD08}" type="presParOf" srcId="{4ED3942B-A2C1-4E7F-9D08-5F3725CB6F46}" destId="{4ECC2234-A452-4276-8778-6D2E5DA640EA}" srcOrd="6" destOrd="0" presId="urn:microsoft.com/office/officeart/2008/layout/HorizontalMultiLevelHierarchy"/>
    <dgm:cxn modelId="{07BEE3E8-7B69-4531-B8F3-F10BAB176748}" type="presParOf" srcId="{4ECC2234-A452-4276-8778-6D2E5DA640EA}" destId="{F4BFF90E-93FE-43D4-AA22-59670B4DFA15}" srcOrd="0" destOrd="0" presId="urn:microsoft.com/office/officeart/2008/layout/HorizontalMultiLevelHierarchy"/>
    <dgm:cxn modelId="{332BD328-9B08-4E38-87AD-5D44FAA8539F}" type="presParOf" srcId="{4ED3942B-A2C1-4E7F-9D08-5F3725CB6F46}" destId="{2A4B038B-FD01-46DE-B5C4-85780F8F054E}" srcOrd="7" destOrd="0" presId="urn:microsoft.com/office/officeart/2008/layout/HorizontalMultiLevelHierarchy"/>
    <dgm:cxn modelId="{552421A9-CB90-46D1-BEEF-AEE97A781667}" type="presParOf" srcId="{2A4B038B-FD01-46DE-B5C4-85780F8F054E}" destId="{55CE1AB5-6338-4CAA-8901-D5488B148A1A}" srcOrd="0" destOrd="0" presId="urn:microsoft.com/office/officeart/2008/layout/HorizontalMultiLevelHierarchy"/>
    <dgm:cxn modelId="{634B84AD-DE70-4F54-A29A-2D6849B84D51}" type="presParOf" srcId="{2A4B038B-FD01-46DE-B5C4-85780F8F054E}" destId="{D1135903-B6DC-470D-849E-CF92434125A4}" srcOrd="1" destOrd="0" presId="urn:microsoft.com/office/officeart/2008/layout/HorizontalMultiLevelHierarchy"/>
    <dgm:cxn modelId="{CE921E3A-2115-4079-B884-2ABF73B70F95}" type="presParOf" srcId="{D1135903-B6DC-470D-849E-CF92434125A4}" destId="{D5A36305-6698-4D1C-8C89-59E980489B05}" srcOrd="0" destOrd="0" presId="urn:microsoft.com/office/officeart/2008/layout/HorizontalMultiLevelHierarchy"/>
    <dgm:cxn modelId="{CF90F396-CC0F-467B-81DC-17B5816E8593}" type="presParOf" srcId="{D5A36305-6698-4D1C-8C89-59E980489B05}" destId="{CB349420-2552-4BDF-9FC2-85AF03DBAB80}" srcOrd="0" destOrd="0" presId="urn:microsoft.com/office/officeart/2008/layout/HorizontalMultiLevelHierarchy"/>
    <dgm:cxn modelId="{803D7EF6-340E-4996-8821-163D336A0A41}" type="presParOf" srcId="{D1135903-B6DC-470D-849E-CF92434125A4}" destId="{3DC838A6-919E-4EED-BB70-9A3FDF490B2B}" srcOrd="1" destOrd="0" presId="urn:microsoft.com/office/officeart/2008/layout/HorizontalMultiLevelHierarchy"/>
    <dgm:cxn modelId="{7C2E2309-C8D6-4043-8E9B-95AAC841244A}" type="presParOf" srcId="{3DC838A6-919E-4EED-BB70-9A3FDF490B2B}" destId="{140E337A-C4D6-4DEB-A2F5-4A60010B688F}" srcOrd="0" destOrd="0" presId="urn:microsoft.com/office/officeart/2008/layout/HorizontalMultiLevelHierarchy"/>
    <dgm:cxn modelId="{8747033C-D36B-4A38-812A-0D7714B0E485}" type="presParOf" srcId="{3DC838A6-919E-4EED-BB70-9A3FDF490B2B}" destId="{A42DB3EA-D7E5-4C8C-A7F2-E1BB451A1C86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DF826E-51EB-4627-A3AB-578D08A9D542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C8CAAD57-E51B-495C-8E80-7070F152FECE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Cash</a:t>
          </a:r>
          <a:endParaRPr lang="fr-CA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45075A-0D87-4E82-9351-9F68FEABA99C}" type="parTrans" cxnId="{4409D113-FCC8-40EE-8500-72C4A5583C84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828EB02B-F38D-4886-949E-26E4FA550B36}" type="sibTrans" cxnId="{4409D113-FCC8-40EE-8500-72C4A5583C84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7ADBBBEE-73A4-4F79-8A00-0CEEF58981B2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Financial Institutions Lending to Businesses</a:t>
          </a:r>
          <a:endParaRPr lang="fr-CA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DE7DE4-F92C-41A0-916C-C112CEC243D5}" type="parTrans" cxnId="{BAA83E3F-0CB4-4EAA-8D34-BDE2E030E416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09DEBF2F-ED20-44E2-9BD9-29DE32D2452D}" type="sibTrans" cxnId="{BAA83E3F-0CB4-4EAA-8D34-BDE2E030E416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4ECADAD4-952E-4642-ADC5-E15E7A72B488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Vendor Financing (Equipment Supplier Provides Funding)</a:t>
          </a:r>
          <a:endParaRPr lang="fr-CA" sz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62F610-42F3-4212-95D5-918A03089587}" type="parTrans" cxnId="{48639CE6-2C73-428B-A363-B4CE82A289F1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B0817D89-6741-49CD-9EDE-633AB1B09067}" type="sibTrans" cxnId="{48639CE6-2C73-428B-A363-B4CE82A289F1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B3AFE7AA-6FF2-472C-9392-FF4984623BE9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Soft Loans and Concessional Financing</a:t>
          </a:r>
          <a:endParaRPr lang="fr-CA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320AE9-DD3B-4E21-B11B-0DB3F17DB396}" type="parTrans" cxnId="{72C295A7-0FE8-4ED5-990D-1DA53CB0BD80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2978CEB0-2072-4584-BB60-640233B95B4A}" type="sibTrans" cxnId="{72C295A7-0FE8-4ED5-990D-1DA53CB0BD80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9F728F63-A9AE-4C7B-9AD4-2146D16C84AB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Leasing</a:t>
          </a:r>
          <a:endParaRPr lang="fr-CA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3007D8-7C54-4877-AC92-8D361CEBCFD9}" type="parTrans" cxnId="{12A6766D-1202-4245-8D0F-E3E6316083C2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C01BE305-A238-48CE-B015-2684622E1C73}" type="sibTrans" cxnId="{12A6766D-1202-4245-8D0F-E3E6316083C2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605F8F6B-BACF-4ED4-9233-81D901D6EC16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Dedicated Energy Efficiency Fund</a:t>
          </a:r>
          <a:endParaRPr lang="fr-CA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6F2FD0-B237-4579-9902-E22DC60979DD}" type="parTrans" cxnId="{0419593F-4009-4372-B70A-8E0F9651D3D1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13A9CC56-AF82-401C-B91E-A5BAA719D594}" type="sibTrans" cxnId="{0419593F-4009-4372-B70A-8E0F9651D3D1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1DC285D9-DA5B-4777-9D4C-4C1852667FC0}">
      <dgm:prSet custT="1"/>
      <dgm:spPr>
        <a:solidFill>
          <a:srgbClr val="053D5D"/>
        </a:solidFill>
      </dgm:spPr>
      <dgm:t>
        <a:bodyPr/>
        <a:lstStyle/>
        <a:p>
          <a:pPr rtl="0"/>
          <a:r>
            <a:rPr lang="en-US" sz="1200" b="1" i="0" dirty="0">
              <a:latin typeface="Arial" panose="020B0604020202020204" pitchFamily="34" charset="0"/>
              <a:cs typeface="Arial" panose="020B0604020202020204" pitchFamily="34" charset="0"/>
            </a:rPr>
            <a:t>Equity Capital</a:t>
          </a:r>
          <a:endParaRPr lang="fr-CA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A6CDCA-C32A-4E8E-82FD-1E8FAECE94A7}" type="parTrans" cxnId="{0F5799AF-3F62-4CFE-AFAB-117B03A9958D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987995B7-9237-4A20-9AA2-8844EF3F26C5}" type="sibTrans" cxnId="{0F5799AF-3F62-4CFE-AFAB-117B03A9958D}">
      <dgm:prSet/>
      <dgm:spPr/>
      <dgm:t>
        <a:bodyPr/>
        <a:lstStyle/>
        <a:p>
          <a:endParaRPr lang="fr-CA" sz="1600">
            <a:latin typeface="Montserrat" panose="00000500000000000000" pitchFamily="2" charset="0"/>
            <a:cs typeface="Arial" panose="020B0604020202020204" pitchFamily="34" charset="0"/>
          </a:endParaRPr>
        </a:p>
      </dgm:t>
    </dgm:pt>
    <dgm:pt modelId="{3B912DC0-4D36-4D2C-863C-91C1D19065B0}" type="pres">
      <dgm:prSet presAssocID="{EEDF826E-51EB-4627-A3AB-578D08A9D542}" presName="compositeShape" presStyleCnt="0">
        <dgm:presLayoutVars>
          <dgm:chMax val="7"/>
          <dgm:dir/>
          <dgm:resizeHandles val="exact"/>
        </dgm:presLayoutVars>
      </dgm:prSet>
      <dgm:spPr/>
    </dgm:pt>
    <dgm:pt modelId="{2C754545-D0CF-4523-8042-83AB62559816}" type="pres">
      <dgm:prSet presAssocID="{EEDF826E-51EB-4627-A3AB-578D08A9D542}" presName="wedge1" presStyleLbl="node1" presStyleIdx="0" presStyleCnt="7"/>
      <dgm:spPr/>
    </dgm:pt>
    <dgm:pt modelId="{9E58CD94-B67B-475B-BEAE-5DD8E7BFD59A}" type="pres">
      <dgm:prSet presAssocID="{EEDF826E-51EB-4627-A3AB-578D08A9D542}" presName="dummy1a" presStyleCnt="0"/>
      <dgm:spPr/>
    </dgm:pt>
    <dgm:pt modelId="{D2C5A482-573A-4D54-B0CA-EC82BD799C7B}" type="pres">
      <dgm:prSet presAssocID="{EEDF826E-51EB-4627-A3AB-578D08A9D542}" presName="dummy1b" presStyleCnt="0"/>
      <dgm:spPr/>
    </dgm:pt>
    <dgm:pt modelId="{0C97F871-A934-4601-9ADA-1CCCDB9A7399}" type="pres">
      <dgm:prSet presAssocID="{EEDF826E-51EB-4627-A3AB-578D08A9D542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B456609B-F6E4-47E4-BF27-F129E5F3C9D6}" type="pres">
      <dgm:prSet presAssocID="{EEDF826E-51EB-4627-A3AB-578D08A9D542}" presName="wedge2" presStyleLbl="node1" presStyleIdx="1" presStyleCnt="7"/>
      <dgm:spPr/>
    </dgm:pt>
    <dgm:pt modelId="{A896BA7B-DD1E-4191-B229-2270C9C4BC53}" type="pres">
      <dgm:prSet presAssocID="{EEDF826E-51EB-4627-A3AB-578D08A9D542}" presName="dummy2a" presStyleCnt="0"/>
      <dgm:spPr/>
    </dgm:pt>
    <dgm:pt modelId="{0808E36F-BB65-4DF3-A7C6-D0708EBBD854}" type="pres">
      <dgm:prSet presAssocID="{EEDF826E-51EB-4627-A3AB-578D08A9D542}" presName="dummy2b" presStyleCnt="0"/>
      <dgm:spPr/>
    </dgm:pt>
    <dgm:pt modelId="{84C60CF2-0947-4959-BBC7-E05C3183D8C1}" type="pres">
      <dgm:prSet presAssocID="{EEDF826E-51EB-4627-A3AB-578D08A9D542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8F3BE4F6-8B28-44ED-A5F3-7CA5C1F140E5}" type="pres">
      <dgm:prSet presAssocID="{EEDF826E-51EB-4627-A3AB-578D08A9D542}" presName="wedge3" presStyleLbl="node1" presStyleIdx="2" presStyleCnt="7"/>
      <dgm:spPr/>
    </dgm:pt>
    <dgm:pt modelId="{1A731CE6-68FC-4489-A3B8-7B1916E7CA4A}" type="pres">
      <dgm:prSet presAssocID="{EEDF826E-51EB-4627-A3AB-578D08A9D542}" presName="dummy3a" presStyleCnt="0"/>
      <dgm:spPr/>
    </dgm:pt>
    <dgm:pt modelId="{0811F3FA-37E9-434D-8035-6ECCB1FD5ABD}" type="pres">
      <dgm:prSet presAssocID="{EEDF826E-51EB-4627-A3AB-578D08A9D542}" presName="dummy3b" presStyleCnt="0"/>
      <dgm:spPr/>
    </dgm:pt>
    <dgm:pt modelId="{39952A05-1F2B-4F8F-A835-3CDDBA753C87}" type="pres">
      <dgm:prSet presAssocID="{EEDF826E-51EB-4627-A3AB-578D08A9D542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2C1305A6-D390-4F33-824D-D1C3C38928BC}" type="pres">
      <dgm:prSet presAssocID="{EEDF826E-51EB-4627-A3AB-578D08A9D542}" presName="wedge4" presStyleLbl="node1" presStyleIdx="3" presStyleCnt="7"/>
      <dgm:spPr/>
    </dgm:pt>
    <dgm:pt modelId="{743F7BB5-3CE9-459F-975B-FF8316DEBBD5}" type="pres">
      <dgm:prSet presAssocID="{EEDF826E-51EB-4627-A3AB-578D08A9D542}" presName="dummy4a" presStyleCnt="0"/>
      <dgm:spPr/>
    </dgm:pt>
    <dgm:pt modelId="{54522DAE-87CB-4182-85D9-2932920B2727}" type="pres">
      <dgm:prSet presAssocID="{EEDF826E-51EB-4627-A3AB-578D08A9D542}" presName="dummy4b" presStyleCnt="0"/>
      <dgm:spPr/>
    </dgm:pt>
    <dgm:pt modelId="{6A78E5A0-5BC4-499D-8345-38EE8C11D6F3}" type="pres">
      <dgm:prSet presAssocID="{EEDF826E-51EB-4627-A3AB-578D08A9D542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555DD134-3072-481D-A97A-A592F4916B15}" type="pres">
      <dgm:prSet presAssocID="{EEDF826E-51EB-4627-A3AB-578D08A9D542}" presName="wedge5" presStyleLbl="node1" presStyleIdx="4" presStyleCnt="7"/>
      <dgm:spPr/>
    </dgm:pt>
    <dgm:pt modelId="{5C8BC81C-D7B1-4CB2-81D3-FD7B6AEE1C82}" type="pres">
      <dgm:prSet presAssocID="{EEDF826E-51EB-4627-A3AB-578D08A9D542}" presName="dummy5a" presStyleCnt="0"/>
      <dgm:spPr/>
    </dgm:pt>
    <dgm:pt modelId="{77E4EC6D-50A1-4BA2-9995-B48EB2746A8B}" type="pres">
      <dgm:prSet presAssocID="{EEDF826E-51EB-4627-A3AB-578D08A9D542}" presName="dummy5b" presStyleCnt="0"/>
      <dgm:spPr/>
    </dgm:pt>
    <dgm:pt modelId="{160FC5B1-E8B5-4617-B7C6-1D0142B97A56}" type="pres">
      <dgm:prSet presAssocID="{EEDF826E-51EB-4627-A3AB-578D08A9D542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4567D780-F731-45B5-93DF-D67CBB093DFC}" type="pres">
      <dgm:prSet presAssocID="{EEDF826E-51EB-4627-A3AB-578D08A9D542}" presName="wedge6" presStyleLbl="node1" presStyleIdx="5" presStyleCnt="7"/>
      <dgm:spPr/>
    </dgm:pt>
    <dgm:pt modelId="{143CC1F4-129E-4E7D-9DD1-2E89549D5C21}" type="pres">
      <dgm:prSet presAssocID="{EEDF826E-51EB-4627-A3AB-578D08A9D542}" presName="dummy6a" presStyleCnt="0"/>
      <dgm:spPr/>
    </dgm:pt>
    <dgm:pt modelId="{0A760DDD-3A3A-4EE9-BC9F-CA79068A4C92}" type="pres">
      <dgm:prSet presAssocID="{EEDF826E-51EB-4627-A3AB-578D08A9D542}" presName="dummy6b" presStyleCnt="0"/>
      <dgm:spPr/>
    </dgm:pt>
    <dgm:pt modelId="{6B45F5C2-77C0-4817-83B8-9661D78FC414}" type="pres">
      <dgm:prSet presAssocID="{EEDF826E-51EB-4627-A3AB-578D08A9D542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5B809E5F-AD83-42DC-8671-BCDE2D696548}" type="pres">
      <dgm:prSet presAssocID="{EEDF826E-51EB-4627-A3AB-578D08A9D542}" presName="wedge7" presStyleLbl="node1" presStyleIdx="6" presStyleCnt="7"/>
      <dgm:spPr/>
    </dgm:pt>
    <dgm:pt modelId="{B0165858-A9DD-4545-BDCA-67DB59B108C0}" type="pres">
      <dgm:prSet presAssocID="{EEDF826E-51EB-4627-A3AB-578D08A9D542}" presName="dummy7a" presStyleCnt="0"/>
      <dgm:spPr/>
    </dgm:pt>
    <dgm:pt modelId="{8AC491C4-8053-4C07-8C74-E89D68FFE983}" type="pres">
      <dgm:prSet presAssocID="{EEDF826E-51EB-4627-A3AB-578D08A9D542}" presName="dummy7b" presStyleCnt="0"/>
      <dgm:spPr/>
    </dgm:pt>
    <dgm:pt modelId="{07F3C78F-A77B-4066-B1AB-454C1978DB78}" type="pres">
      <dgm:prSet presAssocID="{EEDF826E-51EB-4627-A3AB-578D08A9D542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2F5D8AF1-DE89-47D0-AC24-0E18E26551E2}" type="pres">
      <dgm:prSet presAssocID="{828EB02B-F38D-4886-949E-26E4FA550B36}" presName="arrowWedge1" presStyleLbl="fgSibTrans2D1" presStyleIdx="0" presStyleCnt="7"/>
      <dgm:spPr>
        <a:solidFill>
          <a:srgbClr val="F0BC19"/>
        </a:solidFill>
      </dgm:spPr>
    </dgm:pt>
    <dgm:pt modelId="{042A0A10-5527-44CD-9511-09282D080946}" type="pres">
      <dgm:prSet presAssocID="{09DEBF2F-ED20-44E2-9BD9-29DE32D2452D}" presName="arrowWedge2" presStyleLbl="fgSibTrans2D1" presStyleIdx="1" presStyleCnt="7"/>
      <dgm:spPr>
        <a:solidFill>
          <a:srgbClr val="F0BC19"/>
        </a:solidFill>
      </dgm:spPr>
    </dgm:pt>
    <dgm:pt modelId="{F284F863-7932-4B10-97FA-3F07BD608F2F}" type="pres">
      <dgm:prSet presAssocID="{B0817D89-6741-49CD-9EDE-633AB1B09067}" presName="arrowWedge3" presStyleLbl="fgSibTrans2D1" presStyleIdx="2" presStyleCnt="7"/>
      <dgm:spPr>
        <a:solidFill>
          <a:srgbClr val="F0BC19"/>
        </a:solidFill>
      </dgm:spPr>
    </dgm:pt>
    <dgm:pt modelId="{6FF55753-2A17-40AF-9BCD-2AA7CB3E38AD}" type="pres">
      <dgm:prSet presAssocID="{2978CEB0-2072-4584-BB60-640233B95B4A}" presName="arrowWedge4" presStyleLbl="fgSibTrans2D1" presStyleIdx="3" presStyleCnt="7"/>
      <dgm:spPr>
        <a:solidFill>
          <a:srgbClr val="F0BC19"/>
        </a:solidFill>
      </dgm:spPr>
    </dgm:pt>
    <dgm:pt modelId="{53CB8A81-8E4E-43FF-BCEC-96CF6130E30A}" type="pres">
      <dgm:prSet presAssocID="{C01BE305-A238-48CE-B015-2684622E1C73}" presName="arrowWedge5" presStyleLbl="fgSibTrans2D1" presStyleIdx="4" presStyleCnt="7"/>
      <dgm:spPr>
        <a:solidFill>
          <a:srgbClr val="F0BC19"/>
        </a:solidFill>
      </dgm:spPr>
    </dgm:pt>
    <dgm:pt modelId="{A6E5A497-1006-4AA9-859D-D0BBBE78A984}" type="pres">
      <dgm:prSet presAssocID="{13A9CC56-AF82-401C-B91E-A5BAA719D594}" presName="arrowWedge6" presStyleLbl="fgSibTrans2D1" presStyleIdx="5" presStyleCnt="7"/>
      <dgm:spPr>
        <a:solidFill>
          <a:srgbClr val="F0BC19"/>
        </a:solidFill>
      </dgm:spPr>
    </dgm:pt>
    <dgm:pt modelId="{51B2235E-E203-4259-9DA9-8B1AFAA57208}" type="pres">
      <dgm:prSet presAssocID="{987995B7-9237-4A20-9AA2-8844EF3F26C5}" presName="arrowWedge7" presStyleLbl="fgSibTrans2D1" presStyleIdx="6" presStyleCnt="7"/>
      <dgm:spPr>
        <a:solidFill>
          <a:srgbClr val="F0BC19"/>
        </a:solidFill>
      </dgm:spPr>
    </dgm:pt>
  </dgm:ptLst>
  <dgm:cxnLst>
    <dgm:cxn modelId="{4409D113-FCC8-40EE-8500-72C4A5583C84}" srcId="{EEDF826E-51EB-4627-A3AB-578D08A9D542}" destId="{C8CAAD57-E51B-495C-8E80-7070F152FECE}" srcOrd="0" destOrd="0" parTransId="{3645075A-0D87-4E82-9351-9F68FEABA99C}" sibTransId="{828EB02B-F38D-4886-949E-26E4FA550B36}"/>
    <dgm:cxn modelId="{A9DF8014-6A4D-4E4A-821A-7BC7433BF185}" type="presOf" srcId="{4ECADAD4-952E-4642-ADC5-E15E7A72B488}" destId="{39952A05-1F2B-4F8F-A835-3CDDBA753C87}" srcOrd="1" destOrd="0" presId="urn:microsoft.com/office/officeart/2005/8/layout/cycle8"/>
    <dgm:cxn modelId="{C373903C-3911-4CC3-AC72-B6365B71D9E4}" type="presOf" srcId="{7ADBBBEE-73A4-4F79-8A00-0CEEF58981B2}" destId="{84C60CF2-0947-4959-BBC7-E05C3183D8C1}" srcOrd="1" destOrd="0" presId="urn:microsoft.com/office/officeart/2005/8/layout/cycle8"/>
    <dgm:cxn modelId="{05A3A03D-923C-469C-8DF1-9D53F7D8460F}" type="presOf" srcId="{9F728F63-A9AE-4C7B-9AD4-2146D16C84AB}" destId="{555DD134-3072-481D-A97A-A592F4916B15}" srcOrd="0" destOrd="0" presId="urn:microsoft.com/office/officeart/2005/8/layout/cycle8"/>
    <dgm:cxn modelId="{BAA83E3F-0CB4-4EAA-8D34-BDE2E030E416}" srcId="{EEDF826E-51EB-4627-A3AB-578D08A9D542}" destId="{7ADBBBEE-73A4-4F79-8A00-0CEEF58981B2}" srcOrd="1" destOrd="0" parTransId="{6BDE7DE4-F92C-41A0-916C-C112CEC243D5}" sibTransId="{09DEBF2F-ED20-44E2-9BD9-29DE32D2452D}"/>
    <dgm:cxn modelId="{0419593F-4009-4372-B70A-8E0F9651D3D1}" srcId="{EEDF826E-51EB-4627-A3AB-578D08A9D542}" destId="{605F8F6B-BACF-4ED4-9233-81D901D6EC16}" srcOrd="5" destOrd="0" parTransId="{5A6F2FD0-B237-4579-9902-E22DC60979DD}" sibTransId="{13A9CC56-AF82-401C-B91E-A5BAA719D594}"/>
    <dgm:cxn modelId="{515BDB46-DAA4-4B7E-A7BA-370C6968902C}" type="presOf" srcId="{9F728F63-A9AE-4C7B-9AD4-2146D16C84AB}" destId="{160FC5B1-E8B5-4617-B7C6-1D0142B97A56}" srcOrd="1" destOrd="0" presId="urn:microsoft.com/office/officeart/2005/8/layout/cycle8"/>
    <dgm:cxn modelId="{12A6766D-1202-4245-8D0F-E3E6316083C2}" srcId="{EEDF826E-51EB-4627-A3AB-578D08A9D542}" destId="{9F728F63-A9AE-4C7B-9AD4-2146D16C84AB}" srcOrd="4" destOrd="0" parTransId="{163007D8-7C54-4877-AC92-8D361CEBCFD9}" sibTransId="{C01BE305-A238-48CE-B015-2684622E1C73}"/>
    <dgm:cxn modelId="{63237F56-5994-41F6-8366-23906D93C520}" type="presOf" srcId="{C8CAAD57-E51B-495C-8E80-7070F152FECE}" destId="{2C754545-D0CF-4523-8042-83AB62559816}" srcOrd="0" destOrd="0" presId="urn:microsoft.com/office/officeart/2005/8/layout/cycle8"/>
    <dgm:cxn modelId="{14210595-3B92-4666-97E8-4B995FECA00C}" type="presOf" srcId="{4ECADAD4-952E-4642-ADC5-E15E7A72B488}" destId="{8F3BE4F6-8B28-44ED-A5F3-7CA5C1F140E5}" srcOrd="0" destOrd="0" presId="urn:microsoft.com/office/officeart/2005/8/layout/cycle8"/>
    <dgm:cxn modelId="{20F21DA1-1418-406C-B7D2-9A8016E78855}" type="presOf" srcId="{EEDF826E-51EB-4627-A3AB-578D08A9D542}" destId="{3B912DC0-4D36-4D2C-863C-91C1D19065B0}" srcOrd="0" destOrd="0" presId="urn:microsoft.com/office/officeart/2005/8/layout/cycle8"/>
    <dgm:cxn modelId="{455861A1-15EE-421D-B478-636C91B96226}" type="presOf" srcId="{7ADBBBEE-73A4-4F79-8A00-0CEEF58981B2}" destId="{B456609B-F6E4-47E4-BF27-F129E5F3C9D6}" srcOrd="0" destOrd="0" presId="urn:microsoft.com/office/officeart/2005/8/layout/cycle8"/>
    <dgm:cxn modelId="{72C295A7-0FE8-4ED5-990D-1DA53CB0BD80}" srcId="{EEDF826E-51EB-4627-A3AB-578D08A9D542}" destId="{B3AFE7AA-6FF2-472C-9392-FF4984623BE9}" srcOrd="3" destOrd="0" parTransId="{8A320AE9-DD3B-4E21-B11B-0DB3F17DB396}" sibTransId="{2978CEB0-2072-4584-BB60-640233B95B4A}"/>
    <dgm:cxn modelId="{46491DA9-27C4-4069-9B60-6E84855F6E66}" type="presOf" srcId="{1DC285D9-DA5B-4777-9D4C-4C1852667FC0}" destId="{07F3C78F-A77B-4066-B1AB-454C1978DB78}" srcOrd="1" destOrd="0" presId="urn:microsoft.com/office/officeart/2005/8/layout/cycle8"/>
    <dgm:cxn modelId="{D3444FAE-93C8-4426-8C27-86D5D3DD2C32}" type="presOf" srcId="{B3AFE7AA-6FF2-472C-9392-FF4984623BE9}" destId="{6A78E5A0-5BC4-499D-8345-38EE8C11D6F3}" srcOrd="1" destOrd="0" presId="urn:microsoft.com/office/officeart/2005/8/layout/cycle8"/>
    <dgm:cxn modelId="{0F5799AF-3F62-4CFE-AFAB-117B03A9958D}" srcId="{EEDF826E-51EB-4627-A3AB-578D08A9D542}" destId="{1DC285D9-DA5B-4777-9D4C-4C1852667FC0}" srcOrd="6" destOrd="0" parTransId="{A2A6CDCA-C32A-4E8E-82FD-1E8FAECE94A7}" sibTransId="{987995B7-9237-4A20-9AA2-8844EF3F26C5}"/>
    <dgm:cxn modelId="{FE8693B1-44C7-4FEE-B4BE-9ABABB932861}" type="presOf" srcId="{1DC285D9-DA5B-4777-9D4C-4C1852667FC0}" destId="{5B809E5F-AD83-42DC-8671-BCDE2D696548}" srcOrd="0" destOrd="0" presId="urn:microsoft.com/office/officeart/2005/8/layout/cycle8"/>
    <dgm:cxn modelId="{D2F8DCCC-16E2-4C12-9B37-5FAC90D0626B}" type="presOf" srcId="{605F8F6B-BACF-4ED4-9233-81D901D6EC16}" destId="{6B45F5C2-77C0-4817-83B8-9661D78FC414}" srcOrd="1" destOrd="0" presId="urn:microsoft.com/office/officeart/2005/8/layout/cycle8"/>
    <dgm:cxn modelId="{E2671BE6-0BC1-4C24-B522-F929A1905944}" type="presOf" srcId="{605F8F6B-BACF-4ED4-9233-81D901D6EC16}" destId="{4567D780-F731-45B5-93DF-D67CBB093DFC}" srcOrd="0" destOrd="0" presId="urn:microsoft.com/office/officeart/2005/8/layout/cycle8"/>
    <dgm:cxn modelId="{48639CE6-2C73-428B-A363-B4CE82A289F1}" srcId="{EEDF826E-51EB-4627-A3AB-578D08A9D542}" destId="{4ECADAD4-952E-4642-ADC5-E15E7A72B488}" srcOrd="2" destOrd="0" parTransId="{D862F610-42F3-4212-95D5-918A03089587}" sibTransId="{B0817D89-6741-49CD-9EDE-633AB1B09067}"/>
    <dgm:cxn modelId="{CA0820EF-820D-4402-9C44-E8EA6A80A321}" type="presOf" srcId="{C8CAAD57-E51B-495C-8E80-7070F152FECE}" destId="{0C97F871-A934-4601-9ADA-1CCCDB9A7399}" srcOrd="1" destOrd="0" presId="urn:microsoft.com/office/officeart/2005/8/layout/cycle8"/>
    <dgm:cxn modelId="{F1C4C2FD-FF98-4605-B8B5-6EFBCF06B6F3}" type="presOf" srcId="{B3AFE7AA-6FF2-472C-9392-FF4984623BE9}" destId="{2C1305A6-D390-4F33-824D-D1C3C38928BC}" srcOrd="0" destOrd="0" presId="urn:microsoft.com/office/officeart/2005/8/layout/cycle8"/>
    <dgm:cxn modelId="{8DB36377-6FBA-4C47-8D29-7B23281BA41C}" type="presParOf" srcId="{3B912DC0-4D36-4D2C-863C-91C1D19065B0}" destId="{2C754545-D0CF-4523-8042-83AB62559816}" srcOrd="0" destOrd="0" presId="urn:microsoft.com/office/officeart/2005/8/layout/cycle8"/>
    <dgm:cxn modelId="{ACB933CD-9B57-4227-AAD2-497B767BD861}" type="presParOf" srcId="{3B912DC0-4D36-4D2C-863C-91C1D19065B0}" destId="{9E58CD94-B67B-475B-BEAE-5DD8E7BFD59A}" srcOrd="1" destOrd="0" presId="urn:microsoft.com/office/officeart/2005/8/layout/cycle8"/>
    <dgm:cxn modelId="{E658BA28-96CF-4192-8773-56F8118D6AB4}" type="presParOf" srcId="{3B912DC0-4D36-4D2C-863C-91C1D19065B0}" destId="{D2C5A482-573A-4D54-B0CA-EC82BD799C7B}" srcOrd="2" destOrd="0" presId="urn:microsoft.com/office/officeart/2005/8/layout/cycle8"/>
    <dgm:cxn modelId="{DA60D794-A616-4C97-B0C8-08AB0BAEBD6D}" type="presParOf" srcId="{3B912DC0-4D36-4D2C-863C-91C1D19065B0}" destId="{0C97F871-A934-4601-9ADA-1CCCDB9A7399}" srcOrd="3" destOrd="0" presId="urn:microsoft.com/office/officeart/2005/8/layout/cycle8"/>
    <dgm:cxn modelId="{9E4C6C95-642D-406D-816E-921A356B3AAB}" type="presParOf" srcId="{3B912DC0-4D36-4D2C-863C-91C1D19065B0}" destId="{B456609B-F6E4-47E4-BF27-F129E5F3C9D6}" srcOrd="4" destOrd="0" presId="urn:microsoft.com/office/officeart/2005/8/layout/cycle8"/>
    <dgm:cxn modelId="{8B493DD4-3019-41C1-BA1E-8A4D1943D9DF}" type="presParOf" srcId="{3B912DC0-4D36-4D2C-863C-91C1D19065B0}" destId="{A896BA7B-DD1E-4191-B229-2270C9C4BC53}" srcOrd="5" destOrd="0" presId="urn:microsoft.com/office/officeart/2005/8/layout/cycle8"/>
    <dgm:cxn modelId="{DADE20FF-D41A-477C-9FD8-0FE2F8013A16}" type="presParOf" srcId="{3B912DC0-4D36-4D2C-863C-91C1D19065B0}" destId="{0808E36F-BB65-4DF3-A7C6-D0708EBBD854}" srcOrd="6" destOrd="0" presId="urn:microsoft.com/office/officeart/2005/8/layout/cycle8"/>
    <dgm:cxn modelId="{47F2EC14-5A26-4809-8E27-EE13A4758215}" type="presParOf" srcId="{3B912DC0-4D36-4D2C-863C-91C1D19065B0}" destId="{84C60CF2-0947-4959-BBC7-E05C3183D8C1}" srcOrd="7" destOrd="0" presId="urn:microsoft.com/office/officeart/2005/8/layout/cycle8"/>
    <dgm:cxn modelId="{FA98429A-5A58-48EF-BE7E-112E9F0D404F}" type="presParOf" srcId="{3B912DC0-4D36-4D2C-863C-91C1D19065B0}" destId="{8F3BE4F6-8B28-44ED-A5F3-7CA5C1F140E5}" srcOrd="8" destOrd="0" presId="urn:microsoft.com/office/officeart/2005/8/layout/cycle8"/>
    <dgm:cxn modelId="{71135878-3AF8-44F8-8A43-29DD6A9B8AF5}" type="presParOf" srcId="{3B912DC0-4D36-4D2C-863C-91C1D19065B0}" destId="{1A731CE6-68FC-4489-A3B8-7B1916E7CA4A}" srcOrd="9" destOrd="0" presId="urn:microsoft.com/office/officeart/2005/8/layout/cycle8"/>
    <dgm:cxn modelId="{D559C2FB-2C5F-4D77-B519-96F7DA20507A}" type="presParOf" srcId="{3B912DC0-4D36-4D2C-863C-91C1D19065B0}" destId="{0811F3FA-37E9-434D-8035-6ECCB1FD5ABD}" srcOrd="10" destOrd="0" presId="urn:microsoft.com/office/officeart/2005/8/layout/cycle8"/>
    <dgm:cxn modelId="{6DD3CBAA-5AAA-4322-806A-61F324C678C3}" type="presParOf" srcId="{3B912DC0-4D36-4D2C-863C-91C1D19065B0}" destId="{39952A05-1F2B-4F8F-A835-3CDDBA753C87}" srcOrd="11" destOrd="0" presId="urn:microsoft.com/office/officeart/2005/8/layout/cycle8"/>
    <dgm:cxn modelId="{D2825F65-6666-4225-84F4-CCAA782CF811}" type="presParOf" srcId="{3B912DC0-4D36-4D2C-863C-91C1D19065B0}" destId="{2C1305A6-D390-4F33-824D-D1C3C38928BC}" srcOrd="12" destOrd="0" presId="urn:microsoft.com/office/officeart/2005/8/layout/cycle8"/>
    <dgm:cxn modelId="{EB859BC0-5C38-4BD8-ACD0-442360608B51}" type="presParOf" srcId="{3B912DC0-4D36-4D2C-863C-91C1D19065B0}" destId="{743F7BB5-3CE9-459F-975B-FF8316DEBBD5}" srcOrd="13" destOrd="0" presId="urn:microsoft.com/office/officeart/2005/8/layout/cycle8"/>
    <dgm:cxn modelId="{108D8552-7114-49B3-A0BA-4EF40C084E6F}" type="presParOf" srcId="{3B912DC0-4D36-4D2C-863C-91C1D19065B0}" destId="{54522DAE-87CB-4182-85D9-2932920B2727}" srcOrd="14" destOrd="0" presId="urn:microsoft.com/office/officeart/2005/8/layout/cycle8"/>
    <dgm:cxn modelId="{A93D581A-DFE9-47EB-8DF4-48DE5AC1F47A}" type="presParOf" srcId="{3B912DC0-4D36-4D2C-863C-91C1D19065B0}" destId="{6A78E5A0-5BC4-499D-8345-38EE8C11D6F3}" srcOrd="15" destOrd="0" presId="urn:microsoft.com/office/officeart/2005/8/layout/cycle8"/>
    <dgm:cxn modelId="{DC14D77D-171B-464A-8A9C-F58A63E4761A}" type="presParOf" srcId="{3B912DC0-4D36-4D2C-863C-91C1D19065B0}" destId="{555DD134-3072-481D-A97A-A592F4916B15}" srcOrd="16" destOrd="0" presId="urn:microsoft.com/office/officeart/2005/8/layout/cycle8"/>
    <dgm:cxn modelId="{9C3E9A10-F1AB-4265-8E49-03938C0D5388}" type="presParOf" srcId="{3B912DC0-4D36-4D2C-863C-91C1D19065B0}" destId="{5C8BC81C-D7B1-4CB2-81D3-FD7B6AEE1C82}" srcOrd="17" destOrd="0" presId="urn:microsoft.com/office/officeart/2005/8/layout/cycle8"/>
    <dgm:cxn modelId="{639B030A-C948-4600-B4E0-DAD858C9A176}" type="presParOf" srcId="{3B912DC0-4D36-4D2C-863C-91C1D19065B0}" destId="{77E4EC6D-50A1-4BA2-9995-B48EB2746A8B}" srcOrd="18" destOrd="0" presId="urn:microsoft.com/office/officeart/2005/8/layout/cycle8"/>
    <dgm:cxn modelId="{931567DE-4F3F-45CC-9CFB-73029A4A3889}" type="presParOf" srcId="{3B912DC0-4D36-4D2C-863C-91C1D19065B0}" destId="{160FC5B1-E8B5-4617-B7C6-1D0142B97A56}" srcOrd="19" destOrd="0" presId="urn:microsoft.com/office/officeart/2005/8/layout/cycle8"/>
    <dgm:cxn modelId="{5FC0F04C-16B1-4324-AF0F-43D58D2DBD07}" type="presParOf" srcId="{3B912DC0-4D36-4D2C-863C-91C1D19065B0}" destId="{4567D780-F731-45B5-93DF-D67CBB093DFC}" srcOrd="20" destOrd="0" presId="urn:microsoft.com/office/officeart/2005/8/layout/cycle8"/>
    <dgm:cxn modelId="{E21BD2E5-B7F5-4AF3-9C66-6F908B25F971}" type="presParOf" srcId="{3B912DC0-4D36-4D2C-863C-91C1D19065B0}" destId="{143CC1F4-129E-4E7D-9DD1-2E89549D5C21}" srcOrd="21" destOrd="0" presId="urn:microsoft.com/office/officeart/2005/8/layout/cycle8"/>
    <dgm:cxn modelId="{8BA3DB09-373A-4F6C-9D6F-5884880C3247}" type="presParOf" srcId="{3B912DC0-4D36-4D2C-863C-91C1D19065B0}" destId="{0A760DDD-3A3A-4EE9-BC9F-CA79068A4C92}" srcOrd="22" destOrd="0" presId="urn:microsoft.com/office/officeart/2005/8/layout/cycle8"/>
    <dgm:cxn modelId="{908B382F-589A-421F-90C7-12ECEF36DEC9}" type="presParOf" srcId="{3B912DC0-4D36-4D2C-863C-91C1D19065B0}" destId="{6B45F5C2-77C0-4817-83B8-9661D78FC414}" srcOrd="23" destOrd="0" presId="urn:microsoft.com/office/officeart/2005/8/layout/cycle8"/>
    <dgm:cxn modelId="{44F77ABB-551A-402F-93DD-7C1E4FEBCC8A}" type="presParOf" srcId="{3B912DC0-4D36-4D2C-863C-91C1D19065B0}" destId="{5B809E5F-AD83-42DC-8671-BCDE2D696548}" srcOrd="24" destOrd="0" presId="urn:microsoft.com/office/officeart/2005/8/layout/cycle8"/>
    <dgm:cxn modelId="{7257673F-5A8D-42B8-9B04-E62807D2670E}" type="presParOf" srcId="{3B912DC0-4D36-4D2C-863C-91C1D19065B0}" destId="{B0165858-A9DD-4545-BDCA-67DB59B108C0}" srcOrd="25" destOrd="0" presId="urn:microsoft.com/office/officeart/2005/8/layout/cycle8"/>
    <dgm:cxn modelId="{AACA0E79-70E5-483F-AF48-C665E634CF0D}" type="presParOf" srcId="{3B912DC0-4D36-4D2C-863C-91C1D19065B0}" destId="{8AC491C4-8053-4C07-8C74-E89D68FFE983}" srcOrd="26" destOrd="0" presId="urn:microsoft.com/office/officeart/2005/8/layout/cycle8"/>
    <dgm:cxn modelId="{86FBD92C-FB6B-433A-A098-F7995866F06C}" type="presParOf" srcId="{3B912DC0-4D36-4D2C-863C-91C1D19065B0}" destId="{07F3C78F-A77B-4066-B1AB-454C1978DB78}" srcOrd="27" destOrd="0" presId="urn:microsoft.com/office/officeart/2005/8/layout/cycle8"/>
    <dgm:cxn modelId="{1FBC14BD-F3E6-4BF6-8B0B-0C158456074D}" type="presParOf" srcId="{3B912DC0-4D36-4D2C-863C-91C1D19065B0}" destId="{2F5D8AF1-DE89-47D0-AC24-0E18E26551E2}" srcOrd="28" destOrd="0" presId="urn:microsoft.com/office/officeart/2005/8/layout/cycle8"/>
    <dgm:cxn modelId="{F4E4BFFC-C1C4-4D6C-8A92-DB7E17C71984}" type="presParOf" srcId="{3B912DC0-4D36-4D2C-863C-91C1D19065B0}" destId="{042A0A10-5527-44CD-9511-09282D080946}" srcOrd="29" destOrd="0" presId="urn:microsoft.com/office/officeart/2005/8/layout/cycle8"/>
    <dgm:cxn modelId="{7EECBF2D-128E-4E05-955F-68C92DA2E988}" type="presParOf" srcId="{3B912DC0-4D36-4D2C-863C-91C1D19065B0}" destId="{F284F863-7932-4B10-97FA-3F07BD608F2F}" srcOrd="30" destOrd="0" presId="urn:microsoft.com/office/officeart/2005/8/layout/cycle8"/>
    <dgm:cxn modelId="{0AC5E586-B404-4328-B59A-36C04DC02001}" type="presParOf" srcId="{3B912DC0-4D36-4D2C-863C-91C1D19065B0}" destId="{6FF55753-2A17-40AF-9BCD-2AA7CB3E38AD}" srcOrd="31" destOrd="0" presId="urn:microsoft.com/office/officeart/2005/8/layout/cycle8"/>
    <dgm:cxn modelId="{0D3A7838-B357-4848-9637-BA54AD8D5E2E}" type="presParOf" srcId="{3B912DC0-4D36-4D2C-863C-91C1D19065B0}" destId="{53CB8A81-8E4E-43FF-BCEC-96CF6130E30A}" srcOrd="32" destOrd="0" presId="urn:microsoft.com/office/officeart/2005/8/layout/cycle8"/>
    <dgm:cxn modelId="{0A377FD8-3F8D-4ABD-B356-BA3F3C5BB617}" type="presParOf" srcId="{3B912DC0-4D36-4D2C-863C-91C1D19065B0}" destId="{A6E5A497-1006-4AA9-859D-D0BBBE78A984}" srcOrd="33" destOrd="0" presId="urn:microsoft.com/office/officeart/2005/8/layout/cycle8"/>
    <dgm:cxn modelId="{FF29FFD2-9811-4A34-AA23-58DE7A2721C8}" type="presParOf" srcId="{3B912DC0-4D36-4D2C-863C-91C1D19065B0}" destId="{51B2235E-E203-4259-9DA9-8B1AFAA57208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A36305-6698-4D1C-8C89-59E980489B05}">
      <dsp:nvSpPr>
        <dsp:cNvPr id="0" name=""/>
        <dsp:cNvSpPr/>
      </dsp:nvSpPr>
      <dsp:spPr>
        <a:xfrm>
          <a:off x="2502952" y="4132285"/>
          <a:ext cx="2151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5148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05148" y="4172626"/>
        <a:ext cx="10757" cy="10757"/>
      </dsp:txXfrm>
    </dsp:sp>
    <dsp:sp modelId="{4ECC2234-A452-4276-8778-6D2E5DA640EA}">
      <dsp:nvSpPr>
        <dsp:cNvPr id="0" name=""/>
        <dsp:cNvSpPr/>
      </dsp:nvSpPr>
      <dsp:spPr>
        <a:xfrm>
          <a:off x="804541" y="2397324"/>
          <a:ext cx="215148" cy="1780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574" y="0"/>
              </a:lnTo>
              <a:lnTo>
                <a:pt x="107574" y="1780680"/>
              </a:lnTo>
              <a:lnTo>
                <a:pt x="215148" y="17806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67275" y="3242824"/>
        <a:ext cx="89681" cy="89681"/>
      </dsp:txXfrm>
    </dsp:sp>
    <dsp:sp modelId="{9D1B7587-B488-49F1-AE28-E878B57D0D3F}">
      <dsp:nvSpPr>
        <dsp:cNvPr id="0" name=""/>
        <dsp:cNvSpPr/>
      </dsp:nvSpPr>
      <dsp:spPr>
        <a:xfrm>
          <a:off x="2470960" y="2915429"/>
          <a:ext cx="2151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5148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73155" y="2955770"/>
        <a:ext cx="10757" cy="10757"/>
      </dsp:txXfrm>
    </dsp:sp>
    <dsp:sp modelId="{39C85862-E0C3-4545-BE96-7A722717C0B8}">
      <dsp:nvSpPr>
        <dsp:cNvPr id="0" name=""/>
        <dsp:cNvSpPr/>
      </dsp:nvSpPr>
      <dsp:spPr>
        <a:xfrm>
          <a:off x="804541" y="2397324"/>
          <a:ext cx="215148" cy="563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7574" y="0"/>
              </a:lnTo>
              <a:lnTo>
                <a:pt x="107574" y="563824"/>
              </a:lnTo>
              <a:lnTo>
                <a:pt x="215148" y="5638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97028" y="2664150"/>
        <a:ext cx="30173" cy="30173"/>
      </dsp:txXfrm>
    </dsp:sp>
    <dsp:sp modelId="{3B1CCF12-F9CF-4513-A97D-7BD8B6D420A6}">
      <dsp:nvSpPr>
        <dsp:cNvPr id="0" name=""/>
        <dsp:cNvSpPr/>
      </dsp:nvSpPr>
      <dsp:spPr>
        <a:xfrm>
          <a:off x="2442474" y="1774829"/>
          <a:ext cx="2024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01200" y="45720"/>
              </a:lnTo>
              <a:lnTo>
                <a:pt x="101200" y="45723"/>
              </a:lnTo>
              <a:lnTo>
                <a:pt x="202400" y="457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38615" y="1815489"/>
        <a:ext cx="10120" cy="10120"/>
      </dsp:txXfrm>
    </dsp:sp>
    <dsp:sp modelId="{498C6EC4-844D-41F5-8C6B-441F933F7FA6}">
      <dsp:nvSpPr>
        <dsp:cNvPr id="0" name=""/>
        <dsp:cNvSpPr/>
      </dsp:nvSpPr>
      <dsp:spPr>
        <a:xfrm>
          <a:off x="804541" y="1820549"/>
          <a:ext cx="227895" cy="576774"/>
        </a:xfrm>
        <a:custGeom>
          <a:avLst/>
          <a:gdLst/>
          <a:ahLst/>
          <a:cxnLst/>
          <a:rect l="0" t="0" r="0" b="0"/>
          <a:pathLst>
            <a:path>
              <a:moveTo>
                <a:pt x="0" y="576774"/>
              </a:moveTo>
              <a:lnTo>
                <a:pt x="113947" y="576774"/>
              </a:lnTo>
              <a:lnTo>
                <a:pt x="113947" y="0"/>
              </a:lnTo>
              <a:lnTo>
                <a:pt x="22789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2985" y="2093433"/>
        <a:ext cx="31008" cy="31008"/>
      </dsp:txXfrm>
    </dsp:sp>
    <dsp:sp modelId="{F10744CF-EE9D-401C-A802-83B1307EE567}">
      <dsp:nvSpPr>
        <dsp:cNvPr id="0" name=""/>
        <dsp:cNvSpPr/>
      </dsp:nvSpPr>
      <dsp:spPr>
        <a:xfrm>
          <a:off x="2455577" y="542392"/>
          <a:ext cx="2686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8644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83183" y="581396"/>
        <a:ext cx="13432" cy="13432"/>
      </dsp:txXfrm>
    </dsp:sp>
    <dsp:sp modelId="{DFDB0E75-8C1C-409E-AAF0-910234BF3C1D}">
      <dsp:nvSpPr>
        <dsp:cNvPr id="0" name=""/>
        <dsp:cNvSpPr/>
      </dsp:nvSpPr>
      <dsp:spPr>
        <a:xfrm>
          <a:off x="804541" y="588112"/>
          <a:ext cx="215148" cy="1809212"/>
        </a:xfrm>
        <a:custGeom>
          <a:avLst/>
          <a:gdLst/>
          <a:ahLst/>
          <a:cxnLst/>
          <a:rect l="0" t="0" r="0" b="0"/>
          <a:pathLst>
            <a:path>
              <a:moveTo>
                <a:pt x="0" y="1809212"/>
              </a:moveTo>
              <a:lnTo>
                <a:pt x="107574" y="1809212"/>
              </a:lnTo>
              <a:lnTo>
                <a:pt x="107574" y="0"/>
              </a:lnTo>
              <a:lnTo>
                <a:pt x="21514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66566" y="1447169"/>
        <a:ext cx="91097" cy="91097"/>
      </dsp:txXfrm>
    </dsp:sp>
    <dsp:sp modelId="{78209771-3366-41D2-B5D3-652CE089AC6D}">
      <dsp:nvSpPr>
        <dsp:cNvPr id="0" name=""/>
        <dsp:cNvSpPr/>
      </dsp:nvSpPr>
      <dsp:spPr>
        <a:xfrm rot="16200000">
          <a:off x="-1479725" y="2183693"/>
          <a:ext cx="4141272" cy="427262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rial" panose="020B0604020202020204" pitchFamily="34" charset="0"/>
              <a:cs typeface="Arial" panose="020B0604020202020204" pitchFamily="34" charset="0"/>
            </a:rPr>
            <a:t>Financial Barriers</a:t>
          </a:r>
          <a:endParaRPr lang="en-US" sz="24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479725" y="2183693"/>
        <a:ext cx="4141272" cy="427262"/>
      </dsp:txXfrm>
    </dsp:sp>
    <dsp:sp modelId="{3935FBAA-9EB0-4710-857B-F260549BDC1F}">
      <dsp:nvSpPr>
        <dsp:cNvPr id="0" name=""/>
        <dsp:cNvSpPr/>
      </dsp:nvSpPr>
      <dsp:spPr>
        <a:xfrm>
          <a:off x="1019689" y="153910"/>
          <a:ext cx="1435887" cy="868404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Arial" panose="020B0604020202020204" pitchFamily="34" charset="0"/>
              <a:cs typeface="Arial" panose="020B0604020202020204" pitchFamily="34" charset="0"/>
            </a:rPr>
            <a:t>Stringent lending requirements and conditions</a:t>
          </a:r>
        </a:p>
      </dsp:txBody>
      <dsp:txXfrm>
        <a:off x="1019689" y="153910"/>
        <a:ext cx="1435887" cy="868404"/>
      </dsp:txXfrm>
    </dsp:sp>
    <dsp:sp modelId="{3859DBFF-6350-4C35-A12B-0C82828C710C}">
      <dsp:nvSpPr>
        <dsp:cNvPr id="0" name=""/>
        <dsp:cNvSpPr/>
      </dsp:nvSpPr>
      <dsp:spPr>
        <a:xfrm>
          <a:off x="2724221" y="5494"/>
          <a:ext cx="8585397" cy="1165236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Limited internal investment capacity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Limited borrowing capacity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Traditional lending methods are based on assets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300" b="0" i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The "small scale" of EE projects makes them unattractive to banks because the appraisal costs are significantly higher compared to larger projects.</a:t>
          </a:r>
          <a:endParaRPr lang="en-US" sz="13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24221" y="5494"/>
        <a:ext cx="8585397" cy="1165236"/>
      </dsp:txXfrm>
    </dsp:sp>
    <dsp:sp modelId="{00577B30-82AE-43E0-8029-DD2A9AA84ED6}">
      <dsp:nvSpPr>
        <dsp:cNvPr id="0" name=""/>
        <dsp:cNvSpPr/>
      </dsp:nvSpPr>
      <dsp:spPr>
        <a:xfrm>
          <a:off x="1032437" y="1458173"/>
          <a:ext cx="1410037" cy="724753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Awareness and traditions</a:t>
          </a:r>
          <a:endParaRPr lang="en-US" sz="13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2437" y="1458173"/>
        <a:ext cx="1410037" cy="724753"/>
      </dsp:txXfrm>
    </dsp:sp>
    <dsp:sp modelId="{DEDE13F9-58AB-48FD-BEF4-4173499CF429}">
      <dsp:nvSpPr>
        <dsp:cNvPr id="0" name=""/>
        <dsp:cNvSpPr/>
      </dsp:nvSpPr>
      <dsp:spPr>
        <a:xfrm>
          <a:off x="2644875" y="1252723"/>
          <a:ext cx="8632708" cy="1135660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Lack of information dissemination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Lack of information about the benefits of energy efficiency projects, about M&amp;V, and about incentive mechanisms</a:t>
          </a:r>
          <a:endParaRPr lang="en-US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44875" y="1252723"/>
        <a:ext cx="8632708" cy="1135660"/>
      </dsp:txXfrm>
    </dsp:sp>
    <dsp:sp modelId="{FF0C0982-4CDD-4059-845C-08B434DB88FB}">
      <dsp:nvSpPr>
        <dsp:cNvPr id="0" name=""/>
        <dsp:cNvSpPr/>
      </dsp:nvSpPr>
      <dsp:spPr>
        <a:xfrm>
          <a:off x="1019689" y="2532025"/>
          <a:ext cx="1451270" cy="858247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Project development</a:t>
          </a:r>
          <a:endParaRPr lang="en-US" sz="13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19689" y="2532025"/>
        <a:ext cx="1451270" cy="858247"/>
      </dsp:txXfrm>
    </dsp:sp>
    <dsp:sp modelId="{AAA86799-869E-4783-9AB7-9456B3E67B0D}">
      <dsp:nvSpPr>
        <dsp:cNvPr id="0" name=""/>
        <dsp:cNvSpPr/>
      </dsp:nvSpPr>
      <dsp:spPr>
        <a:xfrm>
          <a:off x="2686108" y="2470375"/>
          <a:ext cx="8568314" cy="981547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Lack of project development capacity (ESCOs, financial institutions, equipment suppliers, consultants, etc.)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Lack of capacity to develop project packages, sell EPC contracts, and develop energy efficiency projects</a:t>
          </a:r>
          <a:endParaRPr lang="en-US" sz="13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86108" y="2470375"/>
        <a:ext cx="8568314" cy="981547"/>
      </dsp:txXfrm>
    </dsp:sp>
    <dsp:sp modelId="{55CE1AB5-6338-4CAA-8901-D5488B148A1A}">
      <dsp:nvSpPr>
        <dsp:cNvPr id="0" name=""/>
        <dsp:cNvSpPr/>
      </dsp:nvSpPr>
      <dsp:spPr>
        <a:xfrm>
          <a:off x="1019689" y="3715271"/>
          <a:ext cx="1483262" cy="925467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Risk assessment and mitigation</a:t>
          </a:r>
          <a:endParaRPr lang="en-US" sz="13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19689" y="3715271"/>
        <a:ext cx="1483262" cy="925467"/>
      </dsp:txXfrm>
    </dsp:sp>
    <dsp:sp modelId="{140E337A-C4D6-4DEB-A2F5-4A60010B688F}">
      <dsp:nvSpPr>
        <dsp:cNvPr id="0" name=""/>
        <dsp:cNvSpPr/>
      </dsp:nvSpPr>
      <dsp:spPr>
        <a:xfrm>
          <a:off x="2718100" y="3533915"/>
          <a:ext cx="8555835" cy="1288179"/>
        </a:xfrm>
        <a:prstGeom prst="rect">
          <a:avLst/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Financial institutions lack the capacity to assess risks of energy efficiency projects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0" i="0" kern="1200" dirty="0">
              <a:latin typeface="Arial" panose="020B0604020202020204" pitchFamily="34" charset="0"/>
              <a:cs typeface="Arial" panose="020B0604020202020204" pitchFamily="34" charset="0"/>
            </a:rPr>
            <a:t>- Financial institutions lack support tools for decision-making</a:t>
          </a:r>
        </a:p>
        <a:p>
          <a:pPr marL="17780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0" i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Lack of M&amp;V plans and assurance mechanisms.</a:t>
          </a:r>
          <a:endParaRPr lang="en-US" sz="13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18100" y="3533915"/>
        <a:ext cx="8555835" cy="12881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754545-D0CF-4523-8042-83AB62559816}">
      <dsp:nvSpPr>
        <dsp:cNvPr id="0" name=""/>
        <dsp:cNvSpPr/>
      </dsp:nvSpPr>
      <dsp:spPr>
        <a:xfrm>
          <a:off x="2560405" y="302598"/>
          <a:ext cx="4166931" cy="4166931"/>
        </a:xfrm>
        <a:prstGeom prst="pie">
          <a:avLst>
            <a:gd name="adj1" fmla="val 16200000"/>
            <a:gd name="adj2" fmla="val 19285716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Cash</a:t>
          </a:r>
          <a:endParaRPr lang="fr-CA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49532" y="689527"/>
        <a:ext cx="992126" cy="793701"/>
      </dsp:txXfrm>
    </dsp:sp>
    <dsp:sp modelId="{B456609B-F6E4-47E4-BF27-F129E5F3C9D6}">
      <dsp:nvSpPr>
        <dsp:cNvPr id="0" name=""/>
        <dsp:cNvSpPr/>
      </dsp:nvSpPr>
      <dsp:spPr>
        <a:xfrm>
          <a:off x="2613979" y="369567"/>
          <a:ext cx="4166931" cy="4166931"/>
        </a:xfrm>
        <a:prstGeom prst="pie">
          <a:avLst>
            <a:gd name="adj1" fmla="val 19285716"/>
            <a:gd name="adj2" fmla="val 771428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Financial Institutions Lending to Businesses</a:t>
          </a:r>
          <a:endParaRPr lang="fr-CA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44021" y="1880079"/>
        <a:ext cx="1140945" cy="694488"/>
      </dsp:txXfrm>
    </dsp:sp>
    <dsp:sp modelId="{8F3BE4F6-8B28-44ED-A5F3-7CA5C1F140E5}">
      <dsp:nvSpPr>
        <dsp:cNvPr id="0" name=""/>
        <dsp:cNvSpPr/>
      </dsp:nvSpPr>
      <dsp:spPr>
        <a:xfrm>
          <a:off x="2594633" y="453897"/>
          <a:ext cx="4166931" cy="4166931"/>
        </a:xfrm>
        <a:prstGeom prst="pie">
          <a:avLst>
            <a:gd name="adj1" fmla="val 771428"/>
            <a:gd name="adj2" fmla="val 3857143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Vendor Financing (Equipment Supplier Provides Funding)</a:t>
          </a:r>
          <a:endParaRPr lang="fr-CA" sz="12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70398" y="2921812"/>
        <a:ext cx="992126" cy="768898"/>
      </dsp:txXfrm>
    </dsp:sp>
    <dsp:sp modelId="{2C1305A6-D390-4F33-824D-D1C3C38928BC}">
      <dsp:nvSpPr>
        <dsp:cNvPr id="0" name=""/>
        <dsp:cNvSpPr/>
      </dsp:nvSpPr>
      <dsp:spPr>
        <a:xfrm>
          <a:off x="2517247" y="491102"/>
          <a:ext cx="4166931" cy="4166931"/>
        </a:xfrm>
        <a:prstGeom prst="pie">
          <a:avLst>
            <a:gd name="adj1" fmla="val 3857226"/>
            <a:gd name="adj2" fmla="val 6942858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Soft Loans and Concessional Financing</a:t>
          </a:r>
          <a:endParaRPr lang="fr-CA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17051" y="3765120"/>
        <a:ext cx="967323" cy="694488"/>
      </dsp:txXfrm>
    </dsp:sp>
    <dsp:sp modelId="{555DD134-3072-481D-A97A-A592F4916B15}">
      <dsp:nvSpPr>
        <dsp:cNvPr id="0" name=""/>
        <dsp:cNvSpPr/>
      </dsp:nvSpPr>
      <dsp:spPr>
        <a:xfrm>
          <a:off x="2439861" y="453897"/>
          <a:ext cx="4166931" cy="4166931"/>
        </a:xfrm>
        <a:prstGeom prst="pie">
          <a:avLst>
            <a:gd name="adj1" fmla="val 6942858"/>
            <a:gd name="adj2" fmla="val 10028574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Leasing</a:t>
          </a:r>
          <a:endParaRPr lang="fr-CA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38901" y="2921812"/>
        <a:ext cx="992126" cy="768898"/>
      </dsp:txXfrm>
    </dsp:sp>
    <dsp:sp modelId="{4567D780-F731-45B5-93DF-D67CBB093DFC}">
      <dsp:nvSpPr>
        <dsp:cNvPr id="0" name=""/>
        <dsp:cNvSpPr/>
      </dsp:nvSpPr>
      <dsp:spPr>
        <a:xfrm>
          <a:off x="2420515" y="369567"/>
          <a:ext cx="4166931" cy="4166931"/>
        </a:xfrm>
        <a:prstGeom prst="pie">
          <a:avLst>
            <a:gd name="adj1" fmla="val 10028574"/>
            <a:gd name="adj2" fmla="val 13114284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Dedicated Energy Efficiency Fund</a:t>
          </a:r>
          <a:endParaRPr lang="fr-CA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16460" y="1880079"/>
        <a:ext cx="1140945" cy="694488"/>
      </dsp:txXfrm>
    </dsp:sp>
    <dsp:sp modelId="{5B809E5F-AD83-42DC-8671-BCDE2D696548}">
      <dsp:nvSpPr>
        <dsp:cNvPr id="0" name=""/>
        <dsp:cNvSpPr/>
      </dsp:nvSpPr>
      <dsp:spPr>
        <a:xfrm>
          <a:off x="2474090" y="302598"/>
          <a:ext cx="4166931" cy="4166931"/>
        </a:xfrm>
        <a:prstGeom prst="pie">
          <a:avLst>
            <a:gd name="adj1" fmla="val 13114284"/>
            <a:gd name="adj2" fmla="val 16200000"/>
          </a:avLst>
        </a:prstGeom>
        <a:solidFill>
          <a:srgbClr val="053D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latin typeface="Arial" panose="020B0604020202020204" pitchFamily="34" charset="0"/>
              <a:cs typeface="Arial" panose="020B0604020202020204" pitchFamily="34" charset="0"/>
            </a:rPr>
            <a:t>Equity Capital</a:t>
          </a:r>
          <a:endParaRPr lang="fr-CA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59767" y="689527"/>
        <a:ext cx="992126" cy="793701"/>
      </dsp:txXfrm>
    </dsp:sp>
    <dsp:sp modelId="{2F5D8AF1-DE89-47D0-AC24-0E18E26551E2}">
      <dsp:nvSpPr>
        <dsp:cNvPr id="0" name=""/>
        <dsp:cNvSpPr/>
      </dsp:nvSpPr>
      <dsp:spPr>
        <a:xfrm>
          <a:off x="2302244" y="44645"/>
          <a:ext cx="4682837" cy="4682837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2A0A10-5527-44CD-9511-09282D080946}">
      <dsp:nvSpPr>
        <dsp:cNvPr id="0" name=""/>
        <dsp:cNvSpPr/>
      </dsp:nvSpPr>
      <dsp:spPr>
        <a:xfrm>
          <a:off x="2356156" y="111910"/>
          <a:ext cx="4682837" cy="4682837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4F863-7932-4B10-97FA-3F07BD608F2F}">
      <dsp:nvSpPr>
        <dsp:cNvPr id="0" name=""/>
        <dsp:cNvSpPr/>
      </dsp:nvSpPr>
      <dsp:spPr>
        <a:xfrm>
          <a:off x="2336741" y="196045"/>
          <a:ext cx="4682837" cy="4682837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F55753-2A17-40AF-9BCD-2AA7CB3E38AD}">
      <dsp:nvSpPr>
        <dsp:cNvPr id="0" name=""/>
        <dsp:cNvSpPr/>
      </dsp:nvSpPr>
      <dsp:spPr>
        <a:xfrm>
          <a:off x="2259294" y="233040"/>
          <a:ext cx="4682837" cy="4682837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CB8A81-8E4E-43FF-BCEC-96CF6130E30A}">
      <dsp:nvSpPr>
        <dsp:cNvPr id="0" name=""/>
        <dsp:cNvSpPr/>
      </dsp:nvSpPr>
      <dsp:spPr>
        <a:xfrm>
          <a:off x="2181848" y="196045"/>
          <a:ext cx="4682837" cy="4682837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5A497-1006-4AA9-859D-D0BBBE78A984}">
      <dsp:nvSpPr>
        <dsp:cNvPr id="0" name=""/>
        <dsp:cNvSpPr/>
      </dsp:nvSpPr>
      <dsp:spPr>
        <a:xfrm>
          <a:off x="2162433" y="111910"/>
          <a:ext cx="4682837" cy="4682837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B2235E-E203-4259-9DA9-8B1AFAA57208}">
      <dsp:nvSpPr>
        <dsp:cNvPr id="0" name=""/>
        <dsp:cNvSpPr/>
      </dsp:nvSpPr>
      <dsp:spPr>
        <a:xfrm>
          <a:off x="2216344" y="44645"/>
          <a:ext cx="4682837" cy="4682837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rgbClr val="F0BC1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2E3B7-C454-402A-A0B9-8473B233D24D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A2261-68AE-481F-8290-E81A89C48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07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496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26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“Go/No-Go” Checklist (English)</a:t>
            </a:r>
          </a:p>
          <a:p>
            <a:r>
              <a:rPr lang="en-US" b="1" dirty="0"/>
              <a:t>Baseline</a:t>
            </a:r>
            <a:r>
              <a:rPr lang="en-US" dirty="0"/>
              <a:t> ≥ 12 months with seasonal/abnormal data treated?</a:t>
            </a:r>
          </a:p>
          <a:p>
            <a:r>
              <a:rPr lang="en-US" b="1" dirty="0"/>
              <a:t>M&amp;V plan</a:t>
            </a:r>
            <a:r>
              <a:rPr lang="en-US" dirty="0"/>
              <a:t> is clear (scope, meters, acceptable error, dispute-resolution)?</a:t>
            </a:r>
          </a:p>
          <a:p>
            <a:r>
              <a:rPr lang="en-US" b="1" dirty="0"/>
              <a:t>Financial model</a:t>
            </a:r>
            <a:r>
              <a:rPr lang="en-US" dirty="0"/>
              <a:t> includes sensitivity (interest, FX, energy prices) and </a:t>
            </a:r>
            <a:r>
              <a:rPr lang="en-US" b="1" dirty="0"/>
              <a:t>minimum DSCR</a:t>
            </a:r>
            <a:r>
              <a:rPr lang="en-US" dirty="0"/>
              <a:t> holds under sensitivities?</a:t>
            </a:r>
          </a:p>
          <a:p>
            <a:r>
              <a:rPr lang="en-US" b="1" dirty="0"/>
              <a:t>Cash-flow controls</a:t>
            </a:r>
            <a:r>
              <a:rPr lang="en-US" dirty="0"/>
              <a:t> in place: </a:t>
            </a:r>
            <a:r>
              <a:rPr lang="en-US" b="1" dirty="0"/>
              <a:t>escrow/lockbox</a:t>
            </a:r>
            <a:r>
              <a:rPr lang="en-US" dirty="0"/>
              <a:t>, </a:t>
            </a:r>
            <a:r>
              <a:rPr lang="en-US" b="1" dirty="0"/>
              <a:t>assignment of receivables</a:t>
            </a:r>
            <a:r>
              <a:rPr lang="en-US" dirty="0"/>
              <a:t>, </a:t>
            </a:r>
            <a:r>
              <a:rPr lang="en-US" b="1" dirty="0"/>
              <a:t>DSRA</a:t>
            </a:r>
            <a:r>
              <a:rPr lang="en-US" dirty="0"/>
              <a:t> (3–6 months of debt service)?</a:t>
            </a:r>
          </a:p>
          <a:p>
            <a:r>
              <a:rPr lang="en-US" b="1" dirty="0"/>
              <a:t>Price mechanics</a:t>
            </a:r>
            <a:r>
              <a:rPr lang="en-US" dirty="0"/>
              <a:t>: indexation / pass-through / collar/hedging defined?</a:t>
            </a:r>
          </a:p>
          <a:p>
            <a:r>
              <a:rPr lang="en-US" b="1" dirty="0"/>
              <a:t>Performance protections</a:t>
            </a:r>
            <a:r>
              <a:rPr lang="en-US" dirty="0"/>
              <a:t>: OEM performance guarantees; </a:t>
            </a:r>
            <a:r>
              <a:rPr lang="en-US" b="1" dirty="0"/>
              <a:t>LDs</a:t>
            </a:r>
            <a:r>
              <a:rPr lang="en-US" dirty="0"/>
              <a:t> linked to shortfalls?</a:t>
            </a:r>
          </a:p>
          <a:p>
            <a:r>
              <a:rPr lang="en-US" b="1" dirty="0"/>
              <a:t>Operations &amp; maintenance</a:t>
            </a:r>
            <a:r>
              <a:rPr lang="en-US" dirty="0"/>
              <a:t>: PM schedule, </a:t>
            </a:r>
            <a:r>
              <a:rPr lang="en-US" b="1" dirty="0"/>
              <a:t>operational SLAs</a:t>
            </a:r>
            <a:r>
              <a:rPr lang="en-US" dirty="0"/>
              <a:t>, critical spares and contingency plan?</a:t>
            </a:r>
          </a:p>
          <a:p>
            <a:r>
              <a:rPr lang="en-US" b="1" dirty="0"/>
              <a:t>Contract terms</a:t>
            </a:r>
            <a:r>
              <a:rPr lang="en-US" dirty="0"/>
              <a:t>: </a:t>
            </a:r>
            <a:r>
              <a:rPr lang="en-US" b="1" dirty="0"/>
              <a:t>step-in rights</a:t>
            </a:r>
            <a:r>
              <a:rPr lang="en-US" dirty="0"/>
              <a:t>, </a:t>
            </a:r>
            <a:r>
              <a:rPr lang="en-US" b="1" dirty="0"/>
              <a:t>termination fee ladder</a:t>
            </a:r>
            <a:r>
              <a:rPr lang="en-US" dirty="0"/>
              <a:t>, transparent risk allocation?</a:t>
            </a:r>
          </a:p>
          <a:p>
            <a:r>
              <a:rPr lang="en-US" b="1" dirty="0"/>
              <a:t>Insurance</a:t>
            </a:r>
            <a:r>
              <a:rPr lang="en-US" dirty="0"/>
              <a:t>: CAR/EAR, </a:t>
            </a:r>
            <a:r>
              <a:rPr lang="en-US" b="1" dirty="0"/>
              <a:t>Business Interruption</a:t>
            </a:r>
            <a:r>
              <a:rPr lang="en-US" dirty="0"/>
              <a:t>, third-party liability?</a:t>
            </a:r>
          </a:p>
          <a:p>
            <a:r>
              <a:rPr lang="en-US" b="1" dirty="0"/>
              <a:t>Legal &amp; E&amp;S</a:t>
            </a:r>
            <a:r>
              <a:rPr lang="en-US" dirty="0"/>
              <a:t>: permits in place; environmental-social compliance and reporting/monitoring defined?</a:t>
            </a:r>
          </a:p>
          <a:p>
            <a:r>
              <a:rPr lang="en-US" dirty="0"/>
              <a:t>Decision guide: </a:t>
            </a:r>
            <a:r>
              <a:rPr lang="en-US" b="1" dirty="0"/>
              <a:t>≥ 8/10 “Yes”</a:t>
            </a:r>
            <a:r>
              <a:rPr lang="en-US" dirty="0"/>
              <a:t> → proceed to detailed due diligence. </a:t>
            </a:r>
            <a:r>
              <a:rPr lang="en-US" b="1" dirty="0"/>
              <a:t>&lt; 8/10</a:t>
            </a:r>
            <a:r>
              <a:rPr lang="en-US" dirty="0"/>
              <a:t> → request revisions before moving forward.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3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Divide students into groups for discussion (5 groups/class);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Provide each group with a typical case study description (attached with slides). The instructor will give suggestions and discussion requirements.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Groups discuss for about 5 minutes and present their discussion results within ~3 minutes/group.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(Focus on presenting differences or elaborating on content compared to previous groups.)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instructor synthesizes the discussion results from all groups.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7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94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32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06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59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49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41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77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02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A2261-68AE-481F-8290-E81A89C487E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0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613628" y="615740"/>
            <a:ext cx="74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Vietnam Scaling up Energy Efficiency Project (VSUEE)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</p:spPr>
        <p:txBody>
          <a:bodyPr>
            <a:noAutofit/>
          </a:bodyPr>
          <a:lstStyle/>
          <a:p>
            <a:r>
              <a:rPr lang="en-US" sz="3000" dirty="0"/>
              <a:t>VIETNAM SCALING UP ENERGY EFFICIENCY PROJECT </a:t>
            </a:r>
          </a:p>
          <a:p>
            <a:r>
              <a:rPr lang="en-US" sz="3000" dirty="0"/>
              <a:t>(VSUEE)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E2B61-186B-4EBE-A99D-C3BEAFF31901}"/>
              </a:ext>
            </a:extLst>
          </p:cNvPr>
          <p:cNvSpPr txBox="1"/>
          <p:nvPr/>
        </p:nvSpPr>
        <p:spPr>
          <a:xfrm>
            <a:off x="838200" y="1807012"/>
            <a:ext cx="1006686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Project-Based Financing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53EF34F-AAEB-4DA5-87E8-E27F7B23A8BA}"/>
              </a:ext>
            </a:extLst>
          </p:cNvPr>
          <p:cNvSpPr txBox="1">
            <a:spLocks/>
          </p:cNvSpPr>
          <p:nvPr/>
        </p:nvSpPr>
        <p:spPr>
          <a:xfrm>
            <a:off x="838200" y="1358636"/>
            <a:ext cx="10515600" cy="416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MECHANISMS FOR ENERGY EFFICIENCY PROJECTS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B1EFB641-4EB1-49EB-9A99-C10DBEE563D7}"/>
              </a:ext>
            </a:extLst>
          </p:cNvPr>
          <p:cNvSpPr txBox="1"/>
          <p:nvPr/>
        </p:nvSpPr>
        <p:spPr>
          <a:xfrm>
            <a:off x="519560" y="2555401"/>
            <a:ext cx="10704146" cy="1466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 algn="l" rtl="0">
              <a:lnSpc>
                <a:spcPct val="114000"/>
              </a:lnSpc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b="1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Project finance: a preferred financial mechanism for large infrastructure projects</a:t>
            </a:r>
          </a:p>
          <a:p>
            <a:pPr algn="l" rtl="0">
              <a:lnSpc>
                <a:spcPct val="114000"/>
              </a:lnSpc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b="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- A few energy efficiency projects: large cogeneration projects</a:t>
            </a:r>
          </a:p>
          <a:p>
            <a:pPr marL="342900" indent="-342900" algn="l" rtl="0">
              <a:lnSpc>
                <a:spcPct val="114000"/>
              </a:lnSpc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b="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Most projects are funded through a combination of both traditional methods and secured lending approaches</a:t>
            </a:r>
            <a:r>
              <a:rPr lang="en-US" sz="200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0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1">
            <a:extLst>
              <a:ext uri="{FF2B5EF4-FFF2-40B4-BE49-F238E27FC236}">
                <a16:creationId xmlns:a16="http://schemas.microsoft.com/office/drawing/2014/main" id="{4FF089B9-CF08-4E47-9F09-2DDE20ADA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0468" y="4480717"/>
            <a:ext cx="3565924" cy="2377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5">
            <a:extLst>
              <a:ext uri="{FF2B5EF4-FFF2-40B4-BE49-F238E27FC236}">
                <a16:creationId xmlns:a16="http://schemas.microsoft.com/office/drawing/2014/main" id="{029354FE-E09E-4734-BEE3-E55BF16B8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5600" y="4443731"/>
            <a:ext cx="1609513" cy="2414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51065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E2B61-186B-4EBE-A99D-C3BEAFF31901}"/>
              </a:ext>
            </a:extLst>
          </p:cNvPr>
          <p:cNvSpPr txBox="1"/>
          <p:nvPr/>
        </p:nvSpPr>
        <p:spPr>
          <a:xfrm>
            <a:off x="838200" y="1807012"/>
            <a:ext cx="100668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Funding for energy efficiency projects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53EF34F-AAEB-4DA5-87E8-E27F7B23A8BA}"/>
              </a:ext>
            </a:extLst>
          </p:cNvPr>
          <p:cNvSpPr txBox="1">
            <a:spLocks/>
          </p:cNvSpPr>
          <p:nvPr/>
        </p:nvSpPr>
        <p:spPr>
          <a:xfrm>
            <a:off x="838200" y="1358636"/>
            <a:ext cx="10515600" cy="416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MECHANISMS FOR ENERGY EFFICIENCY PROJECTS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4374C541-B635-4932-A289-7938CAE12CDF}"/>
              </a:ext>
            </a:extLst>
          </p:cNvPr>
          <p:cNvSpPr txBox="1"/>
          <p:nvPr/>
        </p:nvSpPr>
        <p:spPr>
          <a:xfrm>
            <a:off x="838200" y="2423203"/>
            <a:ext cx="8322733" cy="2400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l" rtl="0">
              <a:spcBef>
                <a:spcPts val="600"/>
              </a:spcBef>
              <a:spcAft>
                <a:spcPts val="600"/>
              </a:spcAft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b="1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 energy efficiency projects: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b="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'value' of the project lies in the cash flow it generates.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Debt repayment: </a:t>
            </a:r>
            <a:r>
              <a:rPr lang="en-US" sz="2400" b="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comes from the avoided energy costs.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b="0" i="0" dirty="0">
                <a:solidFill>
                  <a:srgbClr val="0F111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amount of energy cost savings generated is used to repay the investment debt.</a:t>
            </a:r>
            <a:endParaRPr lang="vi-VN" sz="24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">
            <a:extLst>
              <a:ext uri="{FF2B5EF4-FFF2-40B4-BE49-F238E27FC236}">
                <a16:creationId xmlns:a16="http://schemas.microsoft.com/office/drawing/2014/main" id="{596B7DAE-D26D-4125-B621-3E0FD97A1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131" y="2718814"/>
            <a:ext cx="2888303" cy="1925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5488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E2B61-186B-4EBE-A99D-C3BEAFF31901}"/>
              </a:ext>
            </a:extLst>
          </p:cNvPr>
          <p:cNvSpPr txBox="1"/>
          <p:nvPr/>
        </p:nvSpPr>
        <p:spPr>
          <a:xfrm>
            <a:off x="838200" y="1807012"/>
            <a:ext cx="100668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Project-Based Funding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53EF34F-AAEB-4DA5-87E8-E27F7B23A8BA}"/>
              </a:ext>
            </a:extLst>
          </p:cNvPr>
          <p:cNvSpPr txBox="1">
            <a:spLocks/>
          </p:cNvSpPr>
          <p:nvPr/>
        </p:nvSpPr>
        <p:spPr>
          <a:xfrm>
            <a:off x="838200" y="1358636"/>
            <a:ext cx="10515600" cy="416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MECHANISMS FOR ENERGY EFFICIENCY PROJECTS</a:t>
            </a:r>
          </a:p>
        </p:txBody>
      </p:sp>
      <p:pic>
        <p:nvPicPr>
          <p:cNvPr id="7" name="Image 1">
            <a:extLst>
              <a:ext uri="{FF2B5EF4-FFF2-40B4-BE49-F238E27FC236}">
                <a16:creationId xmlns:a16="http://schemas.microsoft.com/office/drawing/2014/main" id="{5191FB0E-B6CB-4C85-B62B-F80E65F5C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934" y="1807011"/>
            <a:ext cx="1588265" cy="1291789"/>
          </a:xfrm>
          <a:prstGeom prst="rect">
            <a:avLst/>
          </a:prstGeom>
        </p:spPr>
      </p:pic>
      <p:sp>
        <p:nvSpPr>
          <p:cNvPr id="8" name="TextBox 2">
            <a:extLst>
              <a:ext uri="{FF2B5EF4-FFF2-40B4-BE49-F238E27FC236}">
                <a16:creationId xmlns:a16="http://schemas.microsoft.com/office/drawing/2014/main" id="{16EA8AE2-C864-465F-9A96-F0159D42B6EE}"/>
              </a:ext>
            </a:extLst>
          </p:cNvPr>
          <p:cNvSpPr txBox="1"/>
          <p:nvPr/>
        </p:nvSpPr>
        <p:spPr>
          <a:xfrm>
            <a:off x="616262" y="2423203"/>
            <a:ext cx="10609872" cy="3077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risk factors: Project finance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Debt repayment cash flow relies solely on the project (unverified savings/revenue), with no "cushion" from the company's overall operations.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recourse and collateral primarily consisting of project assets.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project completion risk &amp; performance risk.</a:t>
            </a: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Dependence on contracts &amp; partners (e.g., power purchase agreements, operation &amp; maintenance contracts, supply agreements, off-takers); complex legal structure.</a:t>
            </a:r>
            <a:endParaRPr lang="vi-VN" sz="1600" dirty="0">
              <a:solidFill>
                <a:srgbClr val="0031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16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Numerous relatively high-risk factors are associated with the expected business investment returns, which are not entirely comparable to the relatively low risk of investing in energy efficiency.</a:t>
            </a:r>
            <a:endParaRPr lang="vi-VN" sz="16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430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371E44-00A3-4153-9BE2-D775BC14DCE1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9DF0AA-34A0-47A7-9CAC-7EA2A2985933}"/>
              </a:ext>
            </a:extLst>
          </p:cNvPr>
          <p:cNvSpPr txBox="1">
            <a:spLocks/>
          </p:cNvSpPr>
          <p:nvPr/>
        </p:nvSpPr>
        <p:spPr>
          <a:xfrm>
            <a:off x="1048874" y="1292392"/>
            <a:ext cx="10304926" cy="5061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 PROJECT FINANCING MECHANISMS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A93806-AB57-4FC3-8EF2-8DA8A6953272}"/>
              </a:ext>
            </a:extLst>
          </p:cNvPr>
          <p:cNvSpPr txBox="1"/>
          <p:nvPr/>
        </p:nvSpPr>
        <p:spPr>
          <a:xfrm>
            <a:off x="1048874" y="179854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Financial instruments</a:t>
            </a:r>
          </a:p>
        </p:txBody>
      </p:sp>
      <p:graphicFrame>
        <p:nvGraphicFramePr>
          <p:cNvPr id="6" name="Diagramme 1">
            <a:extLst>
              <a:ext uri="{FF2B5EF4-FFF2-40B4-BE49-F238E27FC236}">
                <a16:creationId xmlns:a16="http://schemas.microsoft.com/office/drawing/2014/main" id="{790D91A0-D92A-4BCF-8DB8-3DC29C4C70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4532055"/>
              </p:ext>
            </p:extLst>
          </p:nvPr>
        </p:nvGraphicFramePr>
        <p:xfrm>
          <a:off x="1600623" y="1994365"/>
          <a:ext cx="9201427" cy="4960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6209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371E44-00A3-4153-9BE2-D775BC14DCE1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9DF0AA-34A0-47A7-9CAC-7EA2A2985933}"/>
              </a:ext>
            </a:extLst>
          </p:cNvPr>
          <p:cNvSpPr txBox="1">
            <a:spLocks/>
          </p:cNvSpPr>
          <p:nvPr/>
        </p:nvSpPr>
        <p:spPr>
          <a:xfrm>
            <a:off x="1048874" y="1292392"/>
            <a:ext cx="10304926" cy="5061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MANAGEMENT IN EPC CONTRACTS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01F14E-D9AE-43E2-9178-8AC35C03B309}"/>
              </a:ext>
            </a:extLst>
          </p:cNvPr>
          <p:cNvSpPr/>
          <p:nvPr/>
        </p:nvSpPr>
        <p:spPr>
          <a:xfrm>
            <a:off x="1048874" y="2065154"/>
            <a:ext cx="6590574" cy="335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Credit risk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Financial risk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Audit and design risk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Construction risk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Performance risk</a:t>
            </a:r>
          </a:p>
          <a:p>
            <a:pPr marL="914400" lvl="1" indent="-457200"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Customer-related risk</a:t>
            </a:r>
          </a:p>
        </p:txBody>
      </p:sp>
    </p:spTree>
    <p:extLst>
      <p:ext uri="{BB962C8B-B14F-4D97-AF65-F5344CB8AC3E}">
        <p14:creationId xmlns:p14="http://schemas.microsoft.com/office/powerpoint/2010/main" val="3593329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7DBC13-7CFD-42D1-B7B8-C339081592A4}"/>
              </a:ext>
            </a:extLst>
          </p:cNvPr>
          <p:cNvSpPr txBox="1"/>
          <p:nvPr/>
        </p:nvSpPr>
        <p:spPr>
          <a:xfrm>
            <a:off x="1238207" y="1720840"/>
            <a:ext cx="9715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</a:p>
          <a:p>
            <a:pPr algn="ctr" rtl="0"/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Which risks should be concerned about first?</a:t>
            </a:r>
          </a:p>
          <a:p>
            <a:pPr algn="l" rtl="0"/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Which risk has the greatest impact on EE project success?</a:t>
            </a:r>
          </a:p>
        </p:txBody>
      </p:sp>
    </p:spTree>
    <p:extLst>
      <p:ext uri="{BB962C8B-B14F-4D97-AF65-F5344CB8AC3E}">
        <p14:creationId xmlns:p14="http://schemas.microsoft.com/office/powerpoint/2010/main" val="171768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D371E44-00A3-4153-9BE2-D775BC14DCE1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9DF0AA-34A0-47A7-9CAC-7EA2A2985933}"/>
              </a:ext>
            </a:extLst>
          </p:cNvPr>
          <p:cNvSpPr txBox="1">
            <a:spLocks/>
          </p:cNvSpPr>
          <p:nvPr/>
        </p:nvSpPr>
        <p:spPr>
          <a:xfrm>
            <a:off x="1048874" y="1292392"/>
            <a:ext cx="10304926" cy="5061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MANAGEMENT IN EPC CONTRACTS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A93806-AB57-4FC3-8EF2-8DA8A6953272}"/>
              </a:ext>
            </a:extLst>
          </p:cNvPr>
          <p:cNvSpPr txBox="1"/>
          <p:nvPr/>
        </p:nvSpPr>
        <p:spPr>
          <a:xfrm>
            <a:off x="1048873" y="1798544"/>
            <a:ext cx="8213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Financial and Market Risk Control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674314-2E8E-4B6E-9169-A2F090D80AD9}"/>
              </a:ext>
            </a:extLst>
          </p:cNvPr>
          <p:cNvSpPr/>
          <p:nvPr/>
        </p:nvSpPr>
        <p:spPr>
          <a:xfrm>
            <a:off x="838200" y="2300415"/>
            <a:ext cx="9838647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</a:pPr>
            <a:r>
              <a:rPr lang="en-US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Rish sources</a:t>
            </a:r>
            <a:r>
              <a:rPr lang="vi-VN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Interest rate hikes; FX volatility (especially for imported equipment); energy price fluctuations – directly impacting cash flow and debt service capacity</a:t>
            </a:r>
          </a:p>
          <a:p>
            <a:pPr marL="228600" lvl="1">
              <a:lnSpc>
                <a:spcPct val="150000"/>
              </a:lnSpc>
            </a:pPr>
            <a:r>
              <a:rPr lang="vi-VN" sz="1800" b="1" dirty="0">
                <a:latin typeface="Arial" panose="020B0604020202020204" pitchFamily="34" charset="0"/>
                <a:cs typeface="Arial" panose="020B0604020202020204" pitchFamily="34" charset="0"/>
              </a:rPr>
              <a:t>Mitigation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Conduct sensitivity analysis for interest/FX/energy prices; use indexation or pass-through clauses in contracts; negotiate risk-sharing among parties.</a:t>
            </a:r>
          </a:p>
          <a:p>
            <a:pPr marL="228600" lvl="1">
              <a:lnSpc>
                <a:spcPct val="150000"/>
              </a:lnSpc>
            </a:pPr>
            <a:r>
              <a:rPr lang="vi-VN" sz="1800" b="1" dirty="0">
                <a:latin typeface="Arial" panose="020B0604020202020204" pitchFamily="34" charset="0"/>
                <a:cs typeface="Arial" panose="020B0604020202020204" pitchFamily="34" charset="0"/>
              </a:rPr>
              <a:t>Safeguards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Use contractual collars/hedging for price risks; establish DSRA to absorb short-term shocks; consider hedging instruments for FX/interest rate where feasible</a:t>
            </a:r>
            <a:r>
              <a:rPr lang="vi-V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CA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59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664F81F4-3FDB-5023-7785-9F536BBF1B06}"/>
              </a:ext>
            </a:extLst>
          </p:cNvPr>
          <p:cNvSpPr txBox="1">
            <a:spLocks/>
          </p:cNvSpPr>
          <p:nvPr/>
        </p:nvSpPr>
        <p:spPr>
          <a:xfrm>
            <a:off x="611538" y="1644063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Credit Risk Control – Customer Creditworthiness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0ED7FC16-E681-8578-39F5-5A05368F90A5}"/>
              </a:ext>
            </a:extLst>
          </p:cNvPr>
          <p:cNvSpPr txBox="1">
            <a:spLocks/>
          </p:cNvSpPr>
          <p:nvPr/>
        </p:nvSpPr>
        <p:spPr>
          <a:xfrm>
            <a:off x="910119" y="1219969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D9915C-511E-3554-059D-4F41478D226C}"/>
              </a:ext>
            </a:extLst>
          </p:cNvPr>
          <p:cNvSpPr/>
          <p:nvPr/>
        </p:nvSpPr>
        <p:spPr>
          <a:xfrm>
            <a:off x="1288491" y="2470189"/>
            <a:ext cx="10137227" cy="41960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Delayed or non-payment by client; weak creditworthiness of the IE; disputes over actual savings – disrupting debt service cash flow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Mitigation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Escrow/lockbox accounts; assignment of receivables; ongoing monitoring of financials and receivables; “take-or-pay” clauses ensuring minimum payment obligations</a:t>
            </a:r>
            <a:endParaRPr lang="en-US" alt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DSRA covering 3–6 months of debt service; termination fee ladder; step-in rights for lenders/ESCO in case of client default.)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endParaRPr lang="fr-CA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3275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F270F6F-829D-D83B-D049-F1A7402A9FF1}"/>
              </a:ext>
            </a:extLst>
          </p:cNvPr>
          <p:cNvSpPr txBox="1">
            <a:spLocks/>
          </p:cNvSpPr>
          <p:nvPr/>
        </p:nvSpPr>
        <p:spPr>
          <a:xfrm>
            <a:off x="528568" y="1859685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kern="0">
                <a:latin typeface="Arial" panose="020B0604020202020204" pitchFamily="34" charset="0"/>
                <a:cs typeface="Arial" panose="020B0604020202020204" pitchFamily="34" charset="0"/>
              </a:rPr>
              <a:t>Control of Design and Construction Risks</a:t>
            </a:r>
            <a:endParaRPr lang="en-US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ACC1D715-83AA-FF1B-AF5D-4AF3EA413514}"/>
              </a:ext>
            </a:extLst>
          </p:cNvPr>
          <p:cNvSpPr txBox="1">
            <a:spLocks/>
          </p:cNvSpPr>
          <p:nvPr/>
        </p:nvSpPr>
        <p:spPr>
          <a:xfrm>
            <a:off x="827926" y="1353533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A22586-51C4-3D4D-C6D1-8B29A7867DE9}"/>
              </a:ext>
            </a:extLst>
          </p:cNvPr>
          <p:cNvSpPr/>
          <p:nvPr/>
        </p:nvSpPr>
        <p:spPr>
          <a:xfrm>
            <a:off x="1069663" y="2603753"/>
            <a:ext cx="10437362" cy="294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  <a:endParaRPr lang="en-US" alt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Design errors; cost overruns; delays in construction; poor workmanship.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Mitigation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Independent design review; fixed-price/time EPC contracts; strict construction supervision; milestone-based acceptance.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</a:t>
            </a:r>
            <a:r>
              <a:rPr 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Performance bonds from contractors; CAR/EAR insurance; LDs for delays and defects.</a:t>
            </a:r>
            <a:endParaRPr lang="fr-CA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8614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18CC03C5-AF8B-7BEA-2385-F3568C992546}"/>
              </a:ext>
            </a:extLst>
          </p:cNvPr>
          <p:cNvSpPr txBox="1">
            <a:spLocks/>
          </p:cNvSpPr>
          <p:nvPr/>
        </p:nvSpPr>
        <p:spPr>
          <a:xfrm>
            <a:off x="539619" y="1623514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Performance and M&amp;V Risk Control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1F88694-73F3-2E3C-4BFE-6B28FE3D5280}"/>
              </a:ext>
            </a:extLst>
          </p:cNvPr>
          <p:cNvSpPr txBox="1">
            <a:spLocks/>
          </p:cNvSpPr>
          <p:nvPr/>
        </p:nvSpPr>
        <p:spPr>
          <a:xfrm>
            <a:off x="838200" y="1199420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EE3FA8-FDAF-F78C-A008-1D95356F1735}"/>
              </a:ext>
            </a:extLst>
          </p:cNvPr>
          <p:cNvSpPr/>
          <p:nvPr/>
        </p:nvSpPr>
        <p:spPr>
          <a:xfrm>
            <a:off x="1079937" y="2449640"/>
            <a:ext cx="10437362" cy="41960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Baseline shorter than 12 months, missing seasonal data; changes in operating hours/load; inaccurate measuring devices; disagreement on M&amp;V approach.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altLang="en-US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Mitigation: 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Use a baseline of at least 12 months excluding abnormal data; include baseline adjustment clauses when hours/load change; prepare a clear M&amp;V plan (scope, devices, acceptable error margin, dispute-resolution process).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Require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OEM performance guarantees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apply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LDs (liquidated damages)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linked to performance levels; define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operational SLAs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(response time, reliability, MTBF/MTTR).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795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</p:spPr>
        <p:txBody>
          <a:bodyPr>
            <a:noAutofit/>
          </a:bodyPr>
          <a:lstStyle/>
          <a:p>
            <a:r>
              <a:rPr lang="en-US" sz="3200"/>
              <a:t>CONSIDERATIONS IN FINANCING ESCO PROJECTS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81706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30A177C2-F65B-8CC0-DF04-21127924653C}"/>
              </a:ext>
            </a:extLst>
          </p:cNvPr>
          <p:cNvSpPr txBox="1">
            <a:spLocks/>
          </p:cNvSpPr>
          <p:nvPr/>
        </p:nvSpPr>
        <p:spPr>
          <a:xfrm>
            <a:off x="508797" y="1726256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vi-VN" b="1" kern="0" dirty="0">
                <a:latin typeface="+mn-lt"/>
                <a:cs typeface="Arial" panose="020B0604020202020204" pitchFamily="34" charset="0"/>
              </a:rPr>
              <a:t>Operational &amp; O&amp;M Risks</a:t>
            </a:r>
            <a:r>
              <a:rPr lang="en-US" b="1" kern="0" dirty="0">
                <a:latin typeface="+mn-lt"/>
                <a:cs typeface="Arial" panose="020B0604020202020204" pitchFamily="34" charset="0"/>
              </a:rPr>
              <a:t> Control</a:t>
            </a:r>
            <a:endParaRPr lang="vi-VN" kern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F5CBDEC9-7EC5-66AA-4529-0D4F71738661}"/>
              </a:ext>
            </a:extLst>
          </p:cNvPr>
          <p:cNvSpPr txBox="1">
            <a:spLocks/>
          </p:cNvSpPr>
          <p:nvPr/>
        </p:nvSpPr>
        <p:spPr>
          <a:xfrm>
            <a:off x="807378" y="1302162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2BBC49-3D00-AD75-D9D5-6B7FB31100F7}"/>
              </a:ext>
            </a:extLst>
          </p:cNvPr>
          <p:cNvSpPr/>
          <p:nvPr/>
        </p:nvSpPr>
        <p:spPr>
          <a:xfrm>
            <a:off x="1049115" y="2552382"/>
            <a:ext cx="10437362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cs typeface="Arial"/>
                <a:sym typeface="Arial"/>
              </a:rPr>
              <a:t>Risk sources:</a:t>
            </a:r>
            <a:r>
              <a:rPr lang="vi-VN" kern="0" dirty="0">
                <a:cs typeface="Arial"/>
                <a:sym typeface="Arial"/>
              </a:rPr>
              <a:t> </a:t>
            </a:r>
            <a:endParaRPr lang="en-US" kern="0" dirty="0"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cs typeface="Arial"/>
                <a:sym typeface="Arial"/>
              </a:rPr>
              <a:t>Lack of preventive maintenance; failures of critical equipment; performance degradation; spare parts shortage; improper operations.</a:t>
            </a:r>
            <a:endParaRPr lang="en-US" altLang="en-US" kern="0" dirty="0">
              <a:cs typeface="Arial"/>
              <a:sym typeface="Arial"/>
            </a:endParaRP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cs typeface="Arial"/>
                <a:sym typeface="Arial"/>
              </a:rPr>
              <a:t>Mitigation:</a:t>
            </a:r>
            <a:r>
              <a:rPr lang="vi-VN" kern="0" dirty="0">
                <a:cs typeface="Arial"/>
                <a:sym typeface="Arial"/>
              </a:rPr>
              <a:t> </a:t>
            </a:r>
            <a:endParaRPr lang="en-US" kern="0" dirty="0"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cs typeface="Arial"/>
                <a:sym typeface="Arial"/>
              </a:rPr>
              <a:t>Preventive maintenance plan; CMMS; long-term spare parts agreements; operator training; real-time data monitoring.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cs typeface="Arial"/>
                <a:sym typeface="Arial"/>
              </a:rPr>
              <a:t>Mitigation:</a:t>
            </a:r>
            <a:r>
              <a:rPr lang="vi-VN" kern="0" dirty="0">
                <a:cs typeface="Arial"/>
                <a:sym typeface="Arial"/>
              </a:rPr>
              <a:t> </a:t>
            </a:r>
            <a:endParaRPr lang="en-US" kern="0" dirty="0"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cs typeface="Arial"/>
                <a:sym typeface="Arial"/>
              </a:rPr>
              <a:t>Preventive maintenance plan; CMMS; long-term spare parts agreements; operator training; real-time data monitoring.</a:t>
            </a:r>
          </a:p>
        </p:txBody>
      </p:sp>
    </p:spTree>
    <p:extLst>
      <p:ext uri="{BB962C8B-B14F-4D97-AF65-F5344CB8AC3E}">
        <p14:creationId xmlns:p14="http://schemas.microsoft.com/office/powerpoint/2010/main" val="3563404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F718CC9-695F-8300-FF62-E4E7FCE7BDAB}"/>
              </a:ext>
            </a:extLst>
          </p:cNvPr>
          <p:cNvSpPr txBox="1">
            <a:spLocks/>
          </p:cNvSpPr>
          <p:nvPr/>
        </p:nvSpPr>
        <p:spPr>
          <a:xfrm>
            <a:off x="539619" y="1705707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vi-V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Calibri"/>
                <a:sym typeface="Calibri"/>
              </a:rPr>
              <a:t>Legal &amp; Contractual Risks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 Control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A06093C-7AE4-84E3-CF9B-762DF4326B9D}"/>
              </a:ext>
            </a:extLst>
          </p:cNvPr>
          <p:cNvSpPr txBox="1">
            <a:spLocks/>
          </p:cNvSpPr>
          <p:nvPr/>
        </p:nvSpPr>
        <p:spPr>
          <a:xfrm>
            <a:off x="838200" y="1281613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68BB2C-AE2E-81FB-E7A5-4557259A54B6}"/>
              </a:ext>
            </a:extLst>
          </p:cNvPr>
          <p:cNvSpPr/>
          <p:nvPr/>
        </p:nvSpPr>
        <p:spPr>
          <a:xfrm>
            <a:off x="1079937" y="2531833"/>
            <a:ext cx="10437362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Incomplete protections in contracts; weak enforceability; change in law; divergent interpretations; incomplete permits/licenses.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Mitigation: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Standardized contract templates; independent legal review; include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baseline adjustment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clauses; clear dispute-resolution procedures.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Step-in rights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termination fee ladder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LDs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mandatory insurance obligations; transparent risk allocation.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416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1ABE12C6-36F9-C45E-5C32-23F2A46F24EB}"/>
              </a:ext>
            </a:extLst>
          </p:cNvPr>
          <p:cNvSpPr txBox="1">
            <a:spLocks/>
          </p:cNvSpPr>
          <p:nvPr/>
        </p:nvSpPr>
        <p:spPr>
          <a:xfrm>
            <a:off x="539619" y="1757079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Environmental, Social &amp; Safety (E&amp;S) Risks Control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A24152D-FCD2-5D57-520E-8EEA8B9A49A7}"/>
              </a:ext>
            </a:extLst>
          </p:cNvPr>
          <p:cNvSpPr txBox="1">
            <a:spLocks/>
          </p:cNvSpPr>
          <p:nvPr/>
        </p:nvSpPr>
        <p:spPr>
          <a:xfrm>
            <a:off x="838200" y="1332985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C1B9AC-8095-B2EF-1F4F-49AEF97EFA26}"/>
              </a:ext>
            </a:extLst>
          </p:cNvPr>
          <p:cNvSpPr/>
          <p:nvPr/>
        </p:nvSpPr>
        <p:spPr>
          <a:xfrm>
            <a:off x="1079937" y="2583205"/>
            <a:ext cx="10437362" cy="37805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Non-compliance with environmental laws; community impacts; poor OHS practices; environmental incidents; excessive noise/dust/waste</a:t>
            </a:r>
            <a:endParaRPr lang="en-US" alt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Mitigation: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E&amp;S assessments; environmental &amp; safety management plans; staff training; periodic monitoring and reporting; stakeholder engagement.</a:t>
            </a:r>
            <a:endParaRPr lang="en-US" alt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Safeguards:</a:t>
            </a:r>
            <a:endParaRPr 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Compliance with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lender/international E&amp;S standards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third-party liability insurance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; right to suspend operations upon material breaches; emergency response plans.</a:t>
            </a:r>
            <a:endParaRPr lang="fr-CA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923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5563BCE2-5BDE-F7A0-5A9F-EEB63B409CF7}"/>
              </a:ext>
            </a:extLst>
          </p:cNvPr>
          <p:cNvSpPr txBox="1">
            <a:spLocks/>
          </p:cNvSpPr>
          <p:nvPr/>
        </p:nvSpPr>
        <p:spPr>
          <a:xfrm>
            <a:off x="549893" y="1644063"/>
            <a:ext cx="11114315" cy="104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Customer Behavior Risk Control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B51B9D2-7A4C-C4D5-58CB-3A215EFDEB62}"/>
              </a:ext>
            </a:extLst>
          </p:cNvPr>
          <p:cNvSpPr txBox="1">
            <a:spLocks/>
          </p:cNvSpPr>
          <p:nvPr/>
        </p:nvSpPr>
        <p:spPr>
          <a:xfrm>
            <a:off x="848474" y="1219969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RISK MANAGEMENT IN EPC CONTRACTS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05E9EF-A834-EFD6-6F15-B08FAF973D2F}"/>
              </a:ext>
            </a:extLst>
          </p:cNvPr>
          <p:cNvSpPr/>
          <p:nvPr/>
        </p:nvSpPr>
        <p:spPr>
          <a:xfrm>
            <a:off x="1090211" y="2470189"/>
            <a:ext cx="10437362" cy="378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Risk sources: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Changes in process/hours/load; non-compliance with operating guidance; lack of cooperation in metering/verification; payment deprioritization.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Mitigation:</a:t>
            </a:r>
            <a:endParaRPr lang="en-US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Contractual obligations; change-control procedures; operator training; continuous data monitoring and early-warning triggers.</a:t>
            </a:r>
          </a:p>
          <a:p>
            <a:pPr marL="228600" lvl="1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Safeguards: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endParaRPr lang="en-US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Take-or-pay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clauses; right to suspend services upon breach; KPI-based bonus-malus; </a:t>
            </a:r>
            <a:r>
              <a:rPr lang="vi-VN" b="1" kern="0" dirty="0">
                <a:solidFill>
                  <a:srgbClr val="000000"/>
                </a:solidFill>
                <a:cs typeface="Arial"/>
                <a:sym typeface="Arial"/>
              </a:rPr>
              <a:t>escrow/lockbox</a:t>
            </a:r>
            <a:r>
              <a:rPr lang="vi-VN" kern="0" dirty="0">
                <a:solidFill>
                  <a:srgbClr val="000000"/>
                </a:solidFill>
                <a:cs typeface="Arial"/>
                <a:sym typeface="Arial"/>
              </a:rPr>
              <a:t> for savings cash flows.</a:t>
            </a:r>
          </a:p>
        </p:txBody>
      </p:sp>
    </p:spTree>
    <p:extLst>
      <p:ext uri="{BB962C8B-B14F-4D97-AF65-F5344CB8AC3E}">
        <p14:creationId xmlns:p14="http://schemas.microsoft.com/office/powerpoint/2010/main" val="1432917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088529D8-D247-7623-F73A-6B4D63957EF0}"/>
              </a:ext>
            </a:extLst>
          </p:cNvPr>
          <p:cNvSpPr txBox="1">
            <a:spLocks/>
          </p:cNvSpPr>
          <p:nvPr/>
        </p:nvSpPr>
        <p:spPr>
          <a:xfrm>
            <a:off x="756450" y="1137776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GO/NO-GO” CHECKLIST 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C5F707-290E-5B02-22A1-530F75E08F9F}"/>
              </a:ext>
            </a:extLst>
          </p:cNvPr>
          <p:cNvSpPr/>
          <p:nvPr/>
        </p:nvSpPr>
        <p:spPr>
          <a:xfrm>
            <a:off x="756450" y="1643928"/>
            <a:ext cx="10679099" cy="50270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Baseline ≥ 12 months with seasonal/abnormal data treated?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M&amp;V plan is clear (scope, meters, acceptable error, dispute-resolution)?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Financial model includes sensitivity (interest, FX, energy prices) and minimum DSCR holds under sensitivities?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Cash-flow controls in place: escrow/lockbox, assignment of receivables, DSRA (3–6 months of debt service)?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Price mechanics: indexation / pass-through / collar/hedging defined?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Performance protections: OEM performance guarantees; LDs linked to shortfalls?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Operations &amp; maintenance: PM schedule, operational SLAs, critical spares and contingency plan?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Contract terms: step-in rights, termination fee ladder, transparent risk allocation?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Insurance: CAR/EAR, Business Interruption, third-party liability?</a:t>
            </a:r>
          </a:p>
          <a:p>
            <a:pPr marL="514350" lvl="1" indent="-28575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Legal &amp; E&amp;S: permits in place; environmental-social compliance and reporting/monitoring defined?</a:t>
            </a:r>
          </a:p>
        </p:txBody>
      </p:sp>
    </p:spTree>
    <p:extLst>
      <p:ext uri="{BB962C8B-B14F-4D97-AF65-F5344CB8AC3E}">
        <p14:creationId xmlns:p14="http://schemas.microsoft.com/office/powerpoint/2010/main" val="3894963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6F7FA7-FC09-39F6-C704-B193E8B4F186}"/>
              </a:ext>
            </a:extLst>
          </p:cNvPr>
          <p:cNvSpPr txBox="1"/>
          <p:nvPr/>
        </p:nvSpPr>
        <p:spPr>
          <a:xfrm>
            <a:off x="2003537" y="2325018"/>
            <a:ext cx="92373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5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DISCUSSION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endParaRPr lang="en-US" sz="50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5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(CASE STUDY)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endParaRPr lang="en-US" sz="50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lang="en-US" sz="24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4829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D6EE3B16-8182-85A6-07CB-30E6671A22C0}"/>
              </a:ext>
            </a:extLst>
          </p:cNvPr>
          <p:cNvSpPr txBox="1"/>
          <p:nvPr/>
        </p:nvSpPr>
        <p:spPr>
          <a:xfrm>
            <a:off x="2013728" y="2659037"/>
            <a:ext cx="7687783" cy="184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1500">
                <a:solidFill>
                  <a:srgbClr val="095070"/>
                </a:solidFill>
                <a:latin typeface="Mistral"/>
                <a:ea typeface="Mistral"/>
                <a:cs typeface="Mistral"/>
                <a:sym typeface="Mistral"/>
              </a:defRPr>
            </a:lvl1pPr>
          </a:lstStyle>
          <a:p>
            <a: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84864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187755E-D2EC-432E-99CD-91B41D9936D1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1048874" y="1292392"/>
            <a:ext cx="5593976" cy="5061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12EAFB0-8EAF-4EE5-8A4D-05B50C31A84F}"/>
              </a:ext>
            </a:extLst>
          </p:cNvPr>
          <p:cNvSpPr txBox="1">
            <a:spLocks/>
          </p:cNvSpPr>
          <p:nvPr/>
        </p:nvSpPr>
        <p:spPr bwMode="auto">
          <a:xfrm>
            <a:off x="835709" y="2150741"/>
            <a:ext cx="10030408" cy="221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8775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pitchFamily="34" charset="0"/>
              <a:defRPr sz="2800" kern="1200">
                <a:solidFill>
                  <a:srgbClr val="00467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712788" indent="-357188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marL="1079500" indent="-3667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marL="1435100" indent="-3556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kern="1200">
                <a:solidFill>
                  <a:srgbClr val="00467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marL="1792288" indent="-35718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eaLnBrk="1" hangingPunct="1"/>
            <a:r>
              <a:rPr lang="en-US" dirty="0"/>
              <a:t>1. Identify risks of the energy efficiency/ESCO project</a:t>
            </a:r>
            <a:br>
              <a:rPr lang="en-US" dirty="0"/>
            </a:br>
            <a:r>
              <a:rPr lang="en-US" dirty="0"/>
              <a:t>2. Consider risk mitigation options when financing an energy efficiency/ESCO project</a:t>
            </a:r>
            <a:endParaRPr lang="en-CA" altLang="fr-FR" dirty="0"/>
          </a:p>
        </p:txBody>
      </p:sp>
    </p:spTree>
    <p:extLst>
      <p:ext uri="{BB962C8B-B14F-4D97-AF65-F5344CB8AC3E}">
        <p14:creationId xmlns:p14="http://schemas.microsoft.com/office/powerpoint/2010/main" val="104892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1048874" y="1338288"/>
            <a:ext cx="10304926" cy="4602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 OF EE INVESTMENT AND RETURN ON INVESTMENT (ROI) PERIOD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4F7246F-5418-4371-AA78-559432C6CE25}"/>
              </a:ext>
            </a:extLst>
          </p:cNvPr>
          <p:cNvSpPr txBox="1">
            <a:spLocks/>
          </p:cNvSpPr>
          <p:nvPr/>
        </p:nvSpPr>
        <p:spPr>
          <a:xfrm>
            <a:off x="1048874" y="1793988"/>
            <a:ext cx="10304926" cy="38946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Developing the scope of energy efficiency investments and payback period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6C381F-4D15-4DCE-B434-514AA5748651}"/>
              </a:ext>
            </a:extLst>
          </p:cNvPr>
          <p:cNvGrpSpPr/>
          <p:nvPr/>
        </p:nvGrpSpPr>
        <p:grpSpPr>
          <a:xfrm>
            <a:off x="1256942" y="2183456"/>
            <a:ext cx="9678115" cy="4251211"/>
            <a:chOff x="2093582" y="1391677"/>
            <a:chExt cx="7772284" cy="412626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253994B-5D3C-46C8-B34D-71A09F01A694}"/>
                </a:ext>
              </a:extLst>
            </p:cNvPr>
            <p:cNvSpPr/>
            <p:nvPr/>
          </p:nvSpPr>
          <p:spPr>
            <a:xfrm>
              <a:off x="3136039" y="1998103"/>
              <a:ext cx="4992223" cy="2622995"/>
            </a:xfrm>
            <a:prstGeom prst="rect">
              <a:avLst/>
            </a:prstGeom>
            <a:solidFill>
              <a:srgbClr val="053D5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E9AAC10-3C99-4893-8B8A-4CA2E4D6A903}"/>
                </a:ext>
              </a:extLst>
            </p:cNvPr>
            <p:cNvSpPr/>
            <p:nvPr/>
          </p:nvSpPr>
          <p:spPr>
            <a:xfrm>
              <a:off x="3145563" y="2369578"/>
              <a:ext cx="3632153" cy="2239648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9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E0DFF1-BB7D-4FC8-B8F3-81F7D18833BA}"/>
                </a:ext>
              </a:extLst>
            </p:cNvPr>
            <p:cNvSpPr/>
            <p:nvPr/>
          </p:nvSpPr>
          <p:spPr>
            <a:xfrm>
              <a:off x="3120163" y="2816490"/>
              <a:ext cx="2308532" cy="180460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3F3D04-FA15-4FAA-89EF-66BA2C66DA16}"/>
                </a:ext>
              </a:extLst>
            </p:cNvPr>
            <p:cNvSpPr/>
            <p:nvPr/>
          </p:nvSpPr>
          <p:spPr>
            <a:xfrm>
              <a:off x="3140801" y="3629184"/>
              <a:ext cx="1184294" cy="98555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227DA1-970A-4A61-8A17-09B09D75352B}"/>
                </a:ext>
              </a:extLst>
            </p:cNvPr>
            <p:cNvSpPr/>
            <p:nvPr/>
          </p:nvSpPr>
          <p:spPr>
            <a:xfrm>
              <a:off x="3131276" y="4253447"/>
              <a:ext cx="767886" cy="35447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0FC9BD39-0D86-4F02-BBB2-C4B5318455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002" y="3700040"/>
              <a:ext cx="903346" cy="430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900" b="0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O&amp;M + Lighting &amp; HVAC (medium-term investment)</a:t>
              </a:r>
            </a:p>
          </p:txBody>
        </p:sp>
        <p:sp>
          <p:nvSpPr>
            <p:cNvPr id="13" name="Text Box 2">
              <a:extLst>
                <a:ext uri="{FF2B5EF4-FFF2-40B4-BE49-F238E27FC236}">
                  <a16:creationId xmlns:a16="http://schemas.microsoft.com/office/drawing/2014/main" id="{4865E731-C1B0-45EA-89D7-7FFD29F1F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9115" y="2942234"/>
              <a:ext cx="2106679" cy="357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O&amp;M &amp; Lighting + HVAC/process (long-term investment)</a:t>
              </a:r>
            </a:p>
          </p:txBody>
        </p:sp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63D656AE-9798-4694-9EF0-6EED22989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3939" y="2431489"/>
              <a:ext cx="3220080" cy="316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HVAC &amp; Lighting &amp; O&amp;M + RE &amp; Building insulation</a:t>
              </a:r>
            </a:p>
          </p:txBody>
        </p:sp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DEF59DD1-EEC3-4774-8936-F13F0BAE6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8764" y="2025089"/>
              <a:ext cx="4779498" cy="283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50" b="1" i="0" u="none" strike="noStrike" baseline="0" dirty="0">
                  <a:solidFill>
                    <a:schemeClr val="bg1"/>
                  </a:solidFill>
                  <a:latin typeface="Montserrat" panose="00000500000000000000" pitchFamily="2" charset="0"/>
                </a:rPr>
                <a:t>O&amp;M &amp; Lighting &amp; HVAC &amp; RE + Repair of building envelope (windows, facades)</a:t>
              </a:r>
            </a:p>
          </p:txBody>
        </p:sp>
        <p:sp>
          <p:nvSpPr>
            <p:cNvPr id="16" name="Text Box 2">
              <a:extLst>
                <a:ext uri="{FF2B5EF4-FFF2-40B4-BE49-F238E27FC236}">
                  <a16:creationId xmlns:a16="http://schemas.microsoft.com/office/drawing/2014/main" id="{880944D4-E7D7-4122-9E3B-810A7DFB5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002" y="4310324"/>
              <a:ext cx="643691" cy="29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800" b="0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Operational optimization</a:t>
              </a:r>
            </a:p>
          </p:txBody>
        </p:sp>
        <p:sp>
          <p:nvSpPr>
            <p:cNvPr id="17" name="Text Box 2">
              <a:extLst>
                <a:ext uri="{FF2B5EF4-FFF2-40B4-BE49-F238E27FC236}">
                  <a16:creationId xmlns:a16="http://schemas.microsoft.com/office/drawing/2014/main" id="{23E7F5EB-52BA-4EA8-A239-8FE774F9D5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1923" y="4691029"/>
              <a:ext cx="605359" cy="26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2 </a:t>
              </a:r>
              <a:r>
                <a:rPr lang="en-US" sz="1050" b="1" dirty="0">
                  <a:solidFill>
                    <a:srgbClr val="053D5D"/>
                  </a:solidFill>
                  <a:latin typeface="Montserrat" panose="00000500000000000000" pitchFamily="2" charset="0"/>
                </a:rPr>
                <a:t>years</a:t>
              </a:r>
              <a:endParaRPr lang="en-US" sz="1050" b="1" i="0" u="none" strike="noStrike" baseline="0" dirty="0">
                <a:solidFill>
                  <a:srgbClr val="053D5D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8" name="Text Box 2">
              <a:extLst>
                <a:ext uri="{FF2B5EF4-FFF2-40B4-BE49-F238E27FC236}">
                  <a16:creationId xmlns:a16="http://schemas.microsoft.com/office/drawing/2014/main" id="{9905ACC5-66A0-49D3-86B1-65F147FCF5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6348" y="4690503"/>
              <a:ext cx="576532" cy="26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5 years</a:t>
              </a:r>
            </a:p>
          </p:txBody>
        </p:sp>
        <p:sp>
          <p:nvSpPr>
            <p:cNvPr id="19" name="Text Box 2">
              <a:extLst>
                <a:ext uri="{FF2B5EF4-FFF2-40B4-BE49-F238E27FC236}">
                  <a16:creationId xmlns:a16="http://schemas.microsoft.com/office/drawing/2014/main" id="{C266DBAC-A75E-4069-B5CB-5B83DA3AC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4413" y="4705776"/>
              <a:ext cx="840776" cy="26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15 years</a:t>
              </a:r>
            </a:p>
          </p:txBody>
        </p:sp>
        <p:sp>
          <p:nvSpPr>
            <p:cNvPr id="20" name="Text Box 2">
              <a:extLst>
                <a:ext uri="{FF2B5EF4-FFF2-40B4-BE49-F238E27FC236}">
                  <a16:creationId xmlns:a16="http://schemas.microsoft.com/office/drawing/2014/main" id="{333B7B96-68B5-47DF-9552-131C52617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59422" y="4714318"/>
              <a:ext cx="636587" cy="26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25 years</a:t>
              </a:r>
            </a:p>
          </p:txBody>
        </p:sp>
        <p:sp>
          <p:nvSpPr>
            <p:cNvPr id="21" name="Text Box 2">
              <a:extLst>
                <a:ext uri="{FF2B5EF4-FFF2-40B4-BE49-F238E27FC236}">
                  <a16:creationId xmlns:a16="http://schemas.microsoft.com/office/drawing/2014/main" id="{34A26AA4-F1A8-4976-8EC6-06BC6CF63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6365" y="4714318"/>
              <a:ext cx="643794" cy="263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1000"/>
              </a:pPr>
              <a:r>
                <a:rPr lang="en-US" sz="105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50 years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F9F03F3-AA3E-44C4-9942-3892F286487D}"/>
                </a:ext>
              </a:extLst>
            </p:cNvPr>
            <p:cNvCxnSpPr/>
            <p:nvPr/>
          </p:nvCxnSpPr>
          <p:spPr>
            <a:xfrm flipV="1">
              <a:off x="3119040" y="1403550"/>
              <a:ext cx="7937" cy="321754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5C15C75-B384-4B72-BF7E-8670AE46DA25}"/>
                </a:ext>
              </a:extLst>
            </p:cNvPr>
            <p:cNvCxnSpPr/>
            <p:nvPr/>
          </p:nvCxnSpPr>
          <p:spPr>
            <a:xfrm>
              <a:off x="3120163" y="4614666"/>
              <a:ext cx="6189199" cy="64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2">
              <a:extLst>
                <a:ext uri="{FF2B5EF4-FFF2-40B4-BE49-F238E27FC236}">
                  <a16:creationId xmlns:a16="http://schemas.microsoft.com/office/drawing/2014/main" id="{490AF5B8-2232-40AE-AB98-9F2EB2B42A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7898" y="1391677"/>
              <a:ext cx="939266" cy="461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40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Savings</a:t>
              </a:r>
            </a:p>
          </p:txBody>
        </p:sp>
        <p:sp>
          <p:nvSpPr>
            <p:cNvPr id="25" name="Text Box 2">
              <a:extLst>
                <a:ext uri="{FF2B5EF4-FFF2-40B4-BE49-F238E27FC236}">
                  <a16:creationId xmlns:a16="http://schemas.microsoft.com/office/drawing/2014/main" id="{D431F04B-0400-48E2-96E4-E5D583240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3582" y="4400969"/>
              <a:ext cx="951969" cy="289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90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No Cost / Low Cost</a:t>
              </a:r>
            </a:p>
          </p:txBody>
        </p:sp>
        <p:sp>
          <p:nvSpPr>
            <p:cNvPr id="26" name="Text Box 2">
              <a:extLst>
                <a:ext uri="{FF2B5EF4-FFF2-40B4-BE49-F238E27FC236}">
                  <a16:creationId xmlns:a16="http://schemas.microsoft.com/office/drawing/2014/main" id="{1698685D-8E0E-411A-8D2C-E288EA9540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8079" y="4714318"/>
              <a:ext cx="1177787" cy="230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400" b="1" i="0" u="none" strike="noStrike" baseline="0" dirty="0">
                  <a:solidFill>
                    <a:srgbClr val="053D5D"/>
                  </a:solidFill>
                  <a:latin typeface="Montserrat" panose="00000500000000000000" pitchFamily="2" charset="0"/>
                </a:rPr>
                <a:t>Payback</a:t>
              </a:r>
            </a:p>
          </p:txBody>
        </p:sp>
        <p:sp>
          <p:nvSpPr>
            <p:cNvPr id="27" name="Left-Right Arrow 24">
              <a:extLst>
                <a:ext uri="{FF2B5EF4-FFF2-40B4-BE49-F238E27FC236}">
                  <a16:creationId xmlns:a16="http://schemas.microsoft.com/office/drawing/2014/main" id="{C806BE07-6AD8-420F-B374-7CCF12FFF5D2}"/>
                </a:ext>
              </a:extLst>
            </p:cNvPr>
            <p:cNvSpPr/>
            <p:nvPr/>
          </p:nvSpPr>
          <p:spPr>
            <a:xfrm>
              <a:off x="4272454" y="4909756"/>
              <a:ext cx="1156241" cy="608183"/>
            </a:xfrm>
            <a:prstGeom prst="leftRightArrow">
              <a:avLst>
                <a:gd name="adj1" fmla="val 50000"/>
                <a:gd name="adj2" fmla="val 33295"/>
              </a:avLst>
            </a:prstGeom>
            <a:solidFill>
              <a:srgbClr val="053D5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dirty="0"/>
                <a:t>ESCO*</a:t>
              </a:r>
            </a:p>
          </p:txBody>
        </p:sp>
        <p:sp>
          <p:nvSpPr>
            <p:cNvPr id="28" name="Text Box 2">
              <a:extLst>
                <a:ext uri="{FF2B5EF4-FFF2-40B4-BE49-F238E27FC236}">
                  <a16:creationId xmlns:a16="http://schemas.microsoft.com/office/drawing/2014/main" id="{D1D7E562-2E09-4834-9695-4E513F25DA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6628" y="2025089"/>
              <a:ext cx="658922" cy="184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4572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00" b="1" dirty="0">
                  <a:solidFill>
                    <a:srgbClr val="053D5D"/>
                  </a:solidFill>
                  <a:latin typeface="Montserrat" panose="00000500000000000000" pitchFamily="2" charset="0"/>
                </a:rPr>
                <a:t>High investment</a:t>
              </a:r>
              <a:endParaRPr lang="en-US" sz="1000" b="1" i="0" u="none" strike="noStrike" baseline="0" dirty="0">
                <a:solidFill>
                  <a:srgbClr val="053D5D"/>
                </a:solidFill>
                <a:latin typeface="Montserrat" panose="00000500000000000000" pitchFamily="2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844A127-393F-4C3B-A248-56CF6F916892}"/>
              </a:ext>
            </a:extLst>
          </p:cNvPr>
          <p:cNvSpPr txBox="1"/>
          <p:nvPr/>
        </p:nvSpPr>
        <p:spPr>
          <a:xfrm>
            <a:off x="1043355" y="6331738"/>
            <a:ext cx="3199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053D5D"/>
                </a:solidFill>
              </a:rPr>
              <a:t>* Shared savings, guaranteed savings</a:t>
            </a:r>
          </a:p>
        </p:txBody>
      </p:sp>
    </p:spTree>
    <p:extLst>
      <p:ext uri="{BB962C8B-B14F-4D97-AF65-F5344CB8AC3E}">
        <p14:creationId xmlns:p14="http://schemas.microsoft.com/office/powerpoint/2010/main" val="13348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2"/>
            <a:ext cx="10515600" cy="506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1048874" y="1338288"/>
            <a:ext cx="10304926" cy="4602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 OF EE INVESTMENT AND RETURN ON INVESTMENT (ROI) PERIOD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4F7246F-5418-4371-AA78-559432C6CE25}"/>
              </a:ext>
            </a:extLst>
          </p:cNvPr>
          <p:cNvSpPr txBox="1">
            <a:spLocks/>
          </p:cNvSpPr>
          <p:nvPr/>
        </p:nvSpPr>
        <p:spPr>
          <a:xfrm>
            <a:off x="1048874" y="1793988"/>
            <a:ext cx="10304926" cy="38946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Developing the scope of energy efficiency investments and payback period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62E7A789-3629-4020-88DC-30A241F7B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7391"/>
              </p:ext>
            </p:extLst>
          </p:nvPr>
        </p:nvGraphicFramePr>
        <p:xfrm>
          <a:off x="1283353" y="2264101"/>
          <a:ext cx="4196642" cy="4596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29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3668">
                  <a:extLst>
                    <a:ext uri="{9D8B030D-6E8A-4147-A177-3AD203B41FA5}">
                      <a16:colId xmlns:a16="http://schemas.microsoft.com/office/drawing/2014/main" val="545914321"/>
                    </a:ext>
                  </a:extLst>
                </a:gridCol>
              </a:tblGrid>
              <a:tr h="6411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</a:rPr>
                        <a:t>Energy Efficiency Solution</a:t>
                      </a:r>
                    </a:p>
                  </a:txBody>
                  <a:tcPr marR="63500" marT="63500" marB="63500" anchor="ctr">
                    <a:solidFill>
                      <a:srgbClr val="053D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</a:rPr>
                        <a:t>Average Payback Period</a:t>
                      </a:r>
                    </a:p>
                  </a:txBody>
                  <a:tcPr marL="63500" marR="63500" marT="63500" marB="63500" anchor="ctr">
                    <a:solidFill>
                      <a:srgbClr val="053D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701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dirty="0">
                          <a:effectLst/>
                        </a:rPr>
                        <a:t>Insulation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buNone/>
                      </a:pPr>
                      <a:endParaRPr lang="en-US" sz="1100" dirty="0">
                        <a:effectLst/>
                      </a:endParaRPr>
                    </a:p>
                  </a:txBody>
                  <a:tcPr marL="63500" marR="63500" marT="63500" marB="635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Hot water insulation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0.75 – 1 year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Draft-proofing equipment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6 – 6.5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Insulation on loose-filled layers</a:t>
                      </a:r>
                      <a:endParaRPr lang="en-US" sz="1100" dirty="0">
                        <a:effectLst/>
                      </a:endParaRP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1.5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Double-wall insulation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2 – 4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Roof insulation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11 – 15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High-efficiency thermal doors</a:t>
                      </a:r>
                    </a:p>
                  </a:txBody>
                  <a:tcPr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65 – 70 years</a:t>
                      </a:r>
                    </a:p>
                  </a:txBody>
                  <a:tcPr marL="63500"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36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Double-glazed windows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10-15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Internal wall insulation</a:t>
                      </a:r>
                    </a:p>
                  </a:txBody>
                  <a:tcPr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37 – 62 years</a:t>
                      </a:r>
                    </a:p>
                  </a:txBody>
                  <a:tcPr marL="63500"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External wall insulation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50 – 85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High-efficiency glazing (SHGC)</a:t>
                      </a:r>
                    </a:p>
                  </a:txBody>
                  <a:tcPr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5 – 7 years</a:t>
                      </a:r>
                    </a:p>
                  </a:txBody>
                  <a:tcPr marL="63500" marR="63500" marT="63500" marB="635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17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Shading devices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5 – 7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CCCF82FD-CF5B-4F6E-B8F1-D897FDEE76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66065"/>
              </p:ext>
            </p:extLst>
          </p:nvPr>
        </p:nvGraphicFramePr>
        <p:xfrm>
          <a:off x="6265333" y="2264101"/>
          <a:ext cx="4482914" cy="45938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9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3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05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Efficiency Solutions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28" marR="5728" marT="5728" marB="0" anchor="ctr">
                    <a:solidFill>
                      <a:srgbClr val="053D5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Payback Period</a:t>
                      </a:r>
                    </a:p>
                  </a:txBody>
                  <a:tcPr marL="5728" marR="5728" marT="5728" marB="0" anchor="ctr">
                    <a:solidFill>
                      <a:srgbClr val="053D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042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rgbClr val="00467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Lighting, Heating, and Appliances</a:t>
                      </a:r>
                      <a:endParaRPr lang="en-US" sz="1200" b="1" i="0" u="none" strike="noStrike" dirty="0">
                        <a:solidFill>
                          <a:srgbClr val="00467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28" marR="5728" marT="5728" marB="0" anchor="ctr"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 b="1">
                          <a:solidFill>
                            <a:srgbClr val="404040"/>
                          </a:solidFill>
                          <a:effectLst/>
                        </a:rPr>
                        <a:t>Daylighting controls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 b="1">
                          <a:solidFill>
                            <a:srgbClr val="404040"/>
                          </a:solidFill>
                          <a:effectLst/>
                        </a:rPr>
                        <a:t>5 – 7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95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Occupancy sensors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3 – 5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Lighting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2 – 3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Programmable thermostats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1.5 – 2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Heating system controls (TRVs)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6.5 – 7.5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Mechanical heat recovery &amp; ventilation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3 – 5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Condensing gas boilers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4.5 – 6.5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210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Condensing oil boilers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6 – 9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5331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High-efficiency elevators (using VV/F inverter drives)</a:t>
                      </a:r>
                    </a:p>
                  </a:txBody>
                  <a:tcPr marR="63500" marT="63500" marB="63500" anchor="ctr">
                    <a:solidFill>
                      <a:srgbClr val="F0BC1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8 – 10 years</a:t>
                      </a:r>
                    </a:p>
                  </a:txBody>
                  <a:tcPr marL="63500" marR="63500" marT="63500" marB="63500" anchor="ctr">
                    <a:solidFill>
                      <a:srgbClr val="F0BC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4595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>
                          <a:effectLst/>
                        </a:rPr>
                        <a:t>Meters / Building Management Systems (BMS)</a:t>
                      </a:r>
                    </a:p>
                  </a:txBody>
                  <a:tcPr marR="63500" marT="63500" marB="63500" anchor="ctr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dirty="0">
                          <a:effectLst/>
                        </a:rPr>
                        <a:t>5 – 8 years</a:t>
                      </a:r>
                    </a:p>
                  </a:txBody>
                  <a:tcPr marL="63500" marR="63500" marT="63500" marB="63500" anchor="ctr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09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976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1048874" y="1315340"/>
            <a:ext cx="10304926" cy="4602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CAPITAL SUPPLY VS. DEMAND FOR ENERGY EFFICIENCY FUNDING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5694BB8F-882E-4203-B70B-D1233D939666}"/>
              </a:ext>
            </a:extLst>
          </p:cNvPr>
          <p:cNvSpPr txBox="1"/>
          <p:nvPr/>
        </p:nvSpPr>
        <p:spPr>
          <a:xfrm>
            <a:off x="954221" y="2731088"/>
            <a:ext cx="10283557" cy="3139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Energy Efficiency market presents substantial growth opportunities for financial institutions.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some financial institutions have ample capital to lend for energy efficiency investments,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 lack dedicated funding for such projects.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has resulted in a significant gap between the supply and demand of capital for energy-saving initiatives.</a:t>
            </a:r>
            <a:endParaRPr lang="vi-VN" sz="24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5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924238" y="1358081"/>
            <a:ext cx="10304926" cy="4602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BARRIERS TO ENERGY EFFICIENCY PROJECTS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D48C0FC-5CEB-4708-81C3-832E8ABF6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289690"/>
              </p:ext>
            </p:extLst>
          </p:nvPr>
        </p:nvGraphicFramePr>
        <p:xfrm>
          <a:off x="249270" y="1861078"/>
          <a:ext cx="11654863" cy="4827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87069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96D9BF-CEC0-4DD7-B34E-3206D65597CC}"/>
              </a:ext>
            </a:extLst>
          </p:cNvPr>
          <p:cNvSpPr txBox="1">
            <a:spLocks/>
          </p:cNvSpPr>
          <p:nvPr/>
        </p:nvSpPr>
        <p:spPr>
          <a:xfrm>
            <a:off x="838200" y="1358636"/>
            <a:ext cx="10515600" cy="416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MECHANISMS FOR ENERGY EFFICIENCY PROJECTS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9770DAD-098A-4D78-B75D-EB982DE85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1733" y="1807012"/>
            <a:ext cx="2142067" cy="328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AC302E5F-69FB-4F92-A12C-DB3F076CE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3670" y="5074353"/>
            <a:ext cx="2734732" cy="178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224B7A-9BB8-4D8B-9D53-5971AE7BDF3A}"/>
              </a:ext>
            </a:extLst>
          </p:cNvPr>
          <p:cNvSpPr/>
          <p:nvPr/>
        </p:nvSpPr>
        <p:spPr>
          <a:xfrm>
            <a:off x="11328402" y="5542660"/>
            <a:ext cx="863598" cy="131534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E2B61-186B-4EBE-A99D-C3BEAFF31901}"/>
              </a:ext>
            </a:extLst>
          </p:cNvPr>
          <p:cNvSpPr txBox="1"/>
          <p:nvPr/>
        </p:nvSpPr>
        <p:spPr>
          <a:xfrm>
            <a:off x="838200" y="1807012"/>
            <a:ext cx="83015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two primary financial approaches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F492C616-070E-4D5E-99DD-E12E4DF3C7FD}"/>
              </a:ext>
            </a:extLst>
          </p:cNvPr>
          <p:cNvSpPr txBox="1"/>
          <p:nvPr/>
        </p:nvSpPr>
        <p:spPr>
          <a:xfrm>
            <a:off x="838200" y="2603157"/>
            <a:ext cx="6799978" cy="3877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b="1" dirty="0">
                <a:solidFill>
                  <a:srgbClr val="053D5D"/>
                </a:solidFill>
                <a:latin typeface="Montserrat" panose="00000500000000000000" pitchFamily="2" charset="0"/>
              </a:rPr>
              <a:t>Traditional Financing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53D5D"/>
                </a:solidFill>
                <a:latin typeface="Montserrat" panose="00000500000000000000" pitchFamily="2" charset="0"/>
              </a:rPr>
              <a:t>The borrower pledges to transfer assets (collateral in case of default).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en-US" sz="2000" b="1" dirty="0">
              <a:solidFill>
                <a:srgbClr val="053D5D"/>
              </a:solidFill>
              <a:latin typeface="Montserrat" panose="00000500000000000000" pitchFamily="2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b="1" dirty="0">
                <a:solidFill>
                  <a:srgbClr val="053D5D"/>
                </a:solidFill>
                <a:latin typeface="Montserrat" panose="00000500000000000000" pitchFamily="2" charset="0"/>
              </a:rPr>
              <a:t>Project Financing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400" dirty="0">
                <a:solidFill>
                  <a:srgbClr val="053D5D"/>
                </a:solidFill>
                <a:latin typeface="Montserrat" panose="00000500000000000000" pitchFamily="2" charset="0"/>
              </a:rPr>
              <a:t>The lender accepts the project itself as collateral.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endParaRPr lang="en-US" sz="2400" b="1" dirty="0">
              <a:solidFill>
                <a:srgbClr val="053D5D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921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6A596BE-A507-4EF4-A545-07040018F085}"/>
              </a:ext>
            </a:extLst>
          </p:cNvPr>
          <p:cNvSpPr/>
          <p:nvPr/>
        </p:nvSpPr>
        <p:spPr>
          <a:xfrm>
            <a:off x="838200" y="1292391"/>
            <a:ext cx="10515600" cy="4832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E2B61-186B-4EBE-A99D-C3BEAFF31901}"/>
              </a:ext>
            </a:extLst>
          </p:cNvPr>
          <p:cNvSpPr txBox="1"/>
          <p:nvPr/>
        </p:nvSpPr>
        <p:spPr>
          <a:xfrm>
            <a:off x="838200" y="1807012"/>
            <a:ext cx="10066867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Traditional financing or corporate financing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47F9BCA5-134D-47D0-A592-77840E5609D5}"/>
              </a:ext>
            </a:extLst>
          </p:cNvPr>
          <p:cNvSpPr txBox="1"/>
          <p:nvPr/>
        </p:nvSpPr>
        <p:spPr>
          <a:xfrm>
            <a:off x="649654" y="2423203"/>
            <a:ext cx="8341946" cy="2400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company implementing the project must demonstrate to the lender that it has:</a:t>
            </a:r>
            <a:endParaRPr lang="vi-VN" sz="20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0288" indent="-34290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Sufficient revenue from business activities, </a:t>
            </a:r>
          </a:p>
          <a:p>
            <a:pPr marL="1030288" indent="-34290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ü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Assets to provide as collateral</a:t>
            </a:r>
            <a:endParaRPr lang="vi-VN" sz="2000" dirty="0">
              <a:solidFill>
                <a:srgbClr val="053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4600"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US" sz="2000" dirty="0">
                <a:solidFill>
                  <a:srgbClr val="053D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case of default: The lender has the right to seize and sell the company's assets.</a:t>
            </a:r>
          </a:p>
        </p:txBody>
      </p:sp>
      <p:pic>
        <p:nvPicPr>
          <p:cNvPr id="12" name="Image 1">
            <a:extLst>
              <a:ext uri="{FF2B5EF4-FFF2-40B4-BE49-F238E27FC236}">
                <a16:creationId xmlns:a16="http://schemas.microsoft.com/office/drawing/2014/main" id="{9E999174-6680-4487-8B05-7CC9A4734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015" y="2654610"/>
            <a:ext cx="1843785" cy="1548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itle 2">
            <a:extLst>
              <a:ext uri="{FF2B5EF4-FFF2-40B4-BE49-F238E27FC236}">
                <a16:creationId xmlns:a16="http://schemas.microsoft.com/office/drawing/2014/main" id="{953EF34F-AAEB-4DA5-87E8-E27F7B23A8BA}"/>
              </a:ext>
            </a:extLst>
          </p:cNvPr>
          <p:cNvSpPr txBox="1">
            <a:spLocks/>
          </p:cNvSpPr>
          <p:nvPr/>
        </p:nvSpPr>
        <p:spPr>
          <a:xfrm>
            <a:off x="838200" y="1358636"/>
            <a:ext cx="10515600" cy="416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MECHANISMS FOR ENERGY EFFICIENCY PROJECTS</a:t>
            </a:r>
          </a:p>
        </p:txBody>
      </p:sp>
    </p:spTree>
    <p:extLst>
      <p:ext uri="{BB962C8B-B14F-4D97-AF65-F5344CB8AC3E}">
        <p14:creationId xmlns:p14="http://schemas.microsoft.com/office/powerpoint/2010/main" val="3700209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2058</Words>
  <Application>Microsoft Office PowerPoint</Application>
  <PresentationFormat>Widescreen</PresentationFormat>
  <Paragraphs>260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ＭＳ Ｐゴシック</vt:lpstr>
      <vt:lpstr>Arial</vt:lpstr>
      <vt:lpstr>Calibri</vt:lpstr>
      <vt:lpstr>Mistral</vt:lpstr>
      <vt:lpstr>Montserrat</vt:lpstr>
      <vt:lpstr>Montserrat Regular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24</cp:revision>
  <dcterms:created xsi:type="dcterms:W3CDTF">2024-10-28T02:26:51Z</dcterms:created>
  <dcterms:modified xsi:type="dcterms:W3CDTF">2025-10-22T02:09:38Z</dcterms:modified>
</cp:coreProperties>
</file>