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0"/>
  </p:notesMasterIdLst>
  <p:sldIdLst>
    <p:sldId id="316" r:id="rId2"/>
    <p:sldId id="256" r:id="rId3"/>
    <p:sldId id="258" r:id="rId4"/>
    <p:sldId id="259" r:id="rId5"/>
    <p:sldId id="260" r:id="rId6"/>
    <p:sldId id="261" r:id="rId7"/>
    <p:sldId id="262" r:id="rId8"/>
    <p:sldId id="263" r:id="rId9"/>
    <p:sldId id="264" r:id="rId10"/>
    <p:sldId id="31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12192000" cy="6858000"/>
  <p:notesSz cx="6858000" cy="9144000"/>
  <p:embeddedFontLst>
    <p:embeddedFont>
      <p:font typeface="Calibri" panose="020F0502020204030204" pitchFamily="34" charset="0"/>
      <p:regular r:id="rId61"/>
      <p:bold r:id="rId62"/>
      <p:italic r:id="rId63"/>
      <p:boldItalic r:id="rId64"/>
    </p:embeddedFont>
    <p:embeddedFont>
      <p:font typeface="Montserrat" panose="00000500000000000000" pitchFamily="50"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hu/HILG0EOYwbPRdUT02qYzYcNH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268870D-E4FC-43A0-AC94-4917E1F8E1BB}">
  <a:tblStyle styleId="{E268870D-E4FC-43A0-AC94-4917E1F8E1B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741" autoAdjust="0"/>
  </p:normalViewPr>
  <p:slideViewPr>
    <p:cSldViewPr snapToGrid="0">
      <p:cViewPr varScale="1">
        <p:scale>
          <a:sx n="101" d="100"/>
          <a:sy n="101" d="100"/>
        </p:scale>
        <p:origin x="55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customschemas.google.com/relationships/presentationmetadata" Target="meta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1" i="0" u="none" strike="noStrike" cap="none" dirty="0">
                <a:solidFill>
                  <a:schemeClr val="dk1"/>
                </a:solidFill>
                <a:effectLst/>
                <a:latin typeface="Calibri"/>
                <a:ea typeface="Calibri"/>
                <a:cs typeface="Calibri"/>
                <a:sym typeface="Calibri"/>
              </a:rPr>
              <a:t>Environmental and Social Assessment:</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This section serves to meet the environmental and social safety standards required by international financiers (e.g., the IFC Performance Standards).</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 This typically does not require a full Environmental Impact Assessment (EIA) Report, but rather an evaluation of key risks and impacts.</a:t>
            </a:r>
          </a:p>
          <a:p>
            <a:r>
              <a:rPr lang="en-US" sz="1200" b="1" i="0" u="none" strike="noStrike" cap="none" dirty="0">
                <a:solidFill>
                  <a:schemeClr val="dk1"/>
                </a:solidFill>
                <a:effectLst/>
                <a:latin typeface="Calibri"/>
                <a:ea typeface="Calibri"/>
                <a:cs typeface="Calibri"/>
                <a:sym typeface="Calibri"/>
              </a:rPr>
              <a:t>Legal and Permitting Requirements:</a:t>
            </a:r>
            <a:br>
              <a:rPr lang="en-US" sz="1200" b="0" i="0" u="none" strike="noStrike" cap="none" dirty="0">
                <a:solidFill>
                  <a:schemeClr val="dk1"/>
                </a:solidFill>
                <a:effectLst/>
                <a:latin typeface="Calibri"/>
                <a:ea typeface="Calibri"/>
                <a:cs typeface="Calibri"/>
                <a:sym typeface="Calibri"/>
              </a:rPr>
            </a:br>
            <a:r>
              <a:rPr lang="en-US" sz="1200" b="0" i="0" u="none" strike="noStrike" cap="none" dirty="0">
                <a:solidFill>
                  <a:schemeClr val="dk1"/>
                </a:solidFill>
                <a:effectLst/>
                <a:latin typeface="Calibri"/>
                <a:ea typeface="Calibri"/>
                <a:cs typeface="Calibri"/>
                <a:sym typeface="Calibri"/>
              </a:rPr>
              <a:t>This section must comply with the regulations of Vietnamese law and state management agencies, including: EIA, Fire Prevention and Fighting, Labor Safety, Epidemiological Hygiene, etc.</a:t>
            </a:r>
          </a:p>
          <a:p>
            <a:pPr marL="0" lvl="0" indent="0" algn="l" rtl="0">
              <a:spcBef>
                <a:spcPts val="0"/>
              </a:spcBef>
              <a:spcAft>
                <a:spcPts val="0"/>
              </a:spcAft>
              <a:buNone/>
            </a:pPr>
            <a:endParaRPr dirty="0"/>
          </a:p>
        </p:txBody>
      </p:sp>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5" name="Google Shape;34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1" name="Google Shape;38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5" name="Google Shape;435;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9" name="Google Shape;449;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6" name="Google Shape;456;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 name="Google Shape;46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0" name="Google Shape;470;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7" name="Google Shape;477;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6" name="Google Shape;486;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3" name="Google Shape;493;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0" name="Google Shape;500;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7" name="Google Shape;507;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4" name="Google Shape;514;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60"/>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60"/>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60"/>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60"/>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60"/>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60"/>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60"/>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6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6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6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6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61"/>
          <p:cNvSpPr txBox="1"/>
          <p:nvPr/>
        </p:nvSpPr>
        <p:spPr>
          <a:xfrm>
            <a:off x="3613628" y="615740"/>
            <a:ext cx="745442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Vietnam Scaling up Energy Efficiency Project (VSUEE)</a:t>
            </a:r>
            <a:endParaRPr/>
          </a:p>
        </p:txBody>
      </p:sp>
      <p:pic>
        <p:nvPicPr>
          <p:cNvPr id="31" name="Google Shape;31;p6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6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6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6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6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6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6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6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6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6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6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6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6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6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6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6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6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6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6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6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6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6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6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6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6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cpee.vn/VEECIE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893721"/>
            <a:ext cx="10515599" cy="1070557"/>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3153"/>
              </a:buClr>
              <a:buSzPts val="2400"/>
              <a:buNone/>
            </a:pPr>
            <a:r>
              <a:rPr lang="en-US" sz="2400" i="0" u="none" strike="noStrike" cap="none">
                <a:latin typeface="Arial"/>
                <a:ea typeface="Arial"/>
                <a:cs typeface="Arial"/>
                <a:sym typeface="Arial"/>
              </a:rPr>
              <a:t>VIETNAM SCALING UP ENERGY EFFICIENCY PROJECT </a:t>
            </a:r>
            <a:endParaRPr lang="en-US"/>
          </a:p>
          <a:p>
            <a:pPr marL="0" marR="0" lvl="0" indent="0" algn="ctr" rtl="0">
              <a:lnSpc>
                <a:spcPct val="100000"/>
              </a:lnSpc>
              <a:spcBef>
                <a:spcPts val="0"/>
              </a:spcBef>
              <a:spcAft>
                <a:spcPts val="0"/>
              </a:spcAft>
              <a:buClr>
                <a:srgbClr val="003153"/>
              </a:buClr>
              <a:buSzPts val="2400"/>
              <a:buNone/>
            </a:pPr>
            <a:r>
              <a:rPr lang="en-US" sz="2400" i="0" u="none" strike="noStrike" cap="none">
                <a:latin typeface="Arial"/>
                <a:ea typeface="Arial"/>
                <a:cs typeface="Arial"/>
                <a:sym typeface="Arial"/>
              </a:rPr>
              <a:t>(VSUEE)</a:t>
            </a:r>
            <a:endParaRPr lang="en-US">
              <a:highlight>
                <a:srgbClr val="466DB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0"/>
          <p:cNvSpPr/>
          <p:nvPr/>
        </p:nvSpPr>
        <p:spPr>
          <a:xfrm>
            <a:off x="50" y="4955050"/>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0" name="Google Shape;120;p10"/>
          <p:cNvSpPr txBox="1"/>
          <p:nvPr/>
        </p:nvSpPr>
        <p:spPr>
          <a:xfrm>
            <a:off x="838200" y="1140924"/>
            <a:ext cx="10515599" cy="400996"/>
          </a:xfrm>
          <a:prstGeom prst="rect">
            <a:avLst/>
          </a:prstGeom>
          <a:solidFill>
            <a:schemeClr val="accent5"/>
          </a:solidFill>
          <a:ln>
            <a:noFill/>
          </a:ln>
        </p:spPr>
        <p:txBody>
          <a:bodyPr spcFirstLastPara="1" wrap="square" lIns="91425" tIns="45700" rIns="91425" bIns="45700" anchor="t" anchorCtr="0">
            <a:noAutofit/>
          </a:bodyPr>
          <a:lstStyle/>
          <a:p>
            <a:pPr lvl="0">
              <a:lnSpc>
                <a:spcPct val="90000"/>
              </a:lnSpc>
              <a:buSzPts val="3600"/>
            </a:pPr>
            <a:r>
              <a:rPr lang="en-US" sz="2500" b="1" dirty="0">
                <a:solidFill>
                  <a:srgbClr val="FFFFFF"/>
                </a:solidFill>
              </a:rPr>
              <a:t>Technical assessment for energy efficiency sub-projects</a:t>
            </a:r>
          </a:p>
        </p:txBody>
      </p:sp>
      <p:grpSp>
        <p:nvGrpSpPr>
          <p:cNvPr id="122" name="Google Shape;122;p10"/>
          <p:cNvGrpSpPr/>
          <p:nvPr/>
        </p:nvGrpSpPr>
        <p:grpSpPr>
          <a:xfrm>
            <a:off x="1486035" y="2547600"/>
            <a:ext cx="9220180" cy="3723943"/>
            <a:chOff x="1359517" y="1739039"/>
            <a:chExt cx="9320845" cy="4251076"/>
          </a:xfrm>
        </p:grpSpPr>
        <p:grpSp>
          <p:nvGrpSpPr>
            <p:cNvPr id="123" name="Google Shape;123;p10"/>
            <p:cNvGrpSpPr/>
            <p:nvPr/>
          </p:nvGrpSpPr>
          <p:grpSpPr>
            <a:xfrm>
              <a:off x="1391377" y="1739039"/>
              <a:ext cx="9288985" cy="3916782"/>
              <a:chOff x="1391377" y="1739039"/>
              <a:chExt cx="9288985" cy="3916782"/>
            </a:xfrm>
          </p:grpSpPr>
          <p:grpSp>
            <p:nvGrpSpPr>
              <p:cNvPr id="124" name="Google Shape;124;p10"/>
              <p:cNvGrpSpPr/>
              <p:nvPr/>
            </p:nvGrpSpPr>
            <p:grpSpPr>
              <a:xfrm>
                <a:off x="1956774" y="5092045"/>
                <a:ext cx="8723588" cy="563776"/>
                <a:chOff x="684335" y="2243774"/>
                <a:chExt cx="8970971" cy="681900"/>
              </a:xfrm>
            </p:grpSpPr>
            <p:sp>
              <p:nvSpPr>
                <p:cNvPr id="125" name="Google Shape;125;p10"/>
                <p:cNvSpPr/>
                <p:nvPr/>
              </p:nvSpPr>
              <p:spPr>
                <a:xfrm rot="5400000">
                  <a:off x="4835057" y="-1894576"/>
                  <a:ext cx="681900" cy="89586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26" name="Google Shape;126;p10"/>
                <p:cNvSpPr txBox="1"/>
                <p:nvPr/>
              </p:nvSpPr>
              <p:spPr>
                <a:xfrm>
                  <a:off x="684335" y="2247436"/>
                  <a:ext cx="86106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(6) Legal and permitting </a:t>
                  </a:r>
                  <a:r>
                    <a:rPr lang="en-US" sz="1600" dirty="0">
                      <a:solidFill>
                        <a:schemeClr val="dk1"/>
                      </a:solidFill>
                    </a:rPr>
                    <a:t>r</a:t>
                  </a:r>
                  <a:r>
                    <a:rPr lang="en-US" sz="1600" dirty="0">
                      <a:solidFill>
                        <a:schemeClr val="dk1"/>
                      </a:solidFill>
                      <a:latin typeface="Arial"/>
                      <a:ea typeface="Arial"/>
                      <a:cs typeface="Arial"/>
                      <a:sym typeface="Arial"/>
                    </a:rPr>
                    <a:t>equirements</a:t>
                  </a:r>
                  <a:endParaRPr sz="1600" dirty="0">
                    <a:solidFill>
                      <a:schemeClr val="dk1"/>
                    </a:solidFill>
                    <a:latin typeface="Arial"/>
                    <a:ea typeface="Arial"/>
                    <a:cs typeface="Arial"/>
                    <a:sym typeface="Arial"/>
                  </a:endParaRPr>
                </a:p>
              </p:txBody>
            </p:sp>
          </p:grpSp>
          <p:grpSp>
            <p:nvGrpSpPr>
              <p:cNvPr id="127" name="Google Shape;127;p10"/>
              <p:cNvGrpSpPr/>
              <p:nvPr/>
            </p:nvGrpSpPr>
            <p:grpSpPr>
              <a:xfrm>
                <a:off x="1392606" y="1739039"/>
                <a:ext cx="9224075" cy="2754577"/>
                <a:chOff x="0" y="0"/>
                <a:chExt cx="9224075" cy="2754577"/>
              </a:xfrm>
            </p:grpSpPr>
            <p:sp>
              <p:nvSpPr>
                <p:cNvPr id="128" name="Google Shape;128;p10"/>
                <p:cNvSpPr/>
                <p:nvPr/>
              </p:nvSpPr>
              <p:spPr>
                <a:xfrm rot="5400000">
                  <a:off x="-120888" y="121794"/>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0"/>
                <p:cNvSpPr txBox="1"/>
                <p:nvPr/>
              </p:nvSpPr>
              <p:spPr>
                <a:xfrm>
                  <a:off x="1" y="282980"/>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0" name="Google Shape;130;p10"/>
                <p:cNvSpPr/>
                <p:nvPr/>
              </p:nvSpPr>
              <p:spPr>
                <a:xfrm rot="5400000">
                  <a:off x="4632186" y="-406803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0"/>
                <p:cNvSpPr txBox="1"/>
                <p:nvPr/>
              </p:nvSpPr>
              <p:spPr>
                <a:xfrm>
                  <a:off x="564147" y="25572"/>
                  <a:ext cx="8634357" cy="472707"/>
                </a:xfrm>
                <a:prstGeom prst="rect">
                  <a:avLst/>
                </a:prstGeom>
                <a:noFill/>
                <a:ln>
                  <a:noFill/>
                </a:ln>
              </p:spPr>
              <p:txBody>
                <a:bodyPr spcFirstLastPara="1" wrap="square" lIns="106675" tIns="9525" rIns="9525" bIns="9525" anchor="ctr" anchorCtr="0">
                  <a:noAutofit/>
                </a:bodyPr>
                <a:lstStyle/>
                <a:p>
                  <a:pPr marL="114300" lvl="1" indent="-114300">
                    <a:lnSpc>
                      <a:spcPct val="90000"/>
                    </a:lnSpc>
                    <a:buSzPts val="1500"/>
                  </a:pPr>
                  <a:r>
                    <a:rPr lang="en-US" sz="1600" dirty="0"/>
                    <a:t>(1) General description of the scope of the sub-project and the end-borrowing enterprise.</a:t>
                  </a:r>
                </a:p>
              </p:txBody>
            </p:sp>
            <p:sp>
              <p:nvSpPr>
                <p:cNvPr id="132" name="Google Shape;132;p10"/>
                <p:cNvSpPr/>
                <p:nvPr/>
              </p:nvSpPr>
              <p:spPr>
                <a:xfrm rot="5400000">
                  <a:off x="-120888" y="771043"/>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0"/>
                <p:cNvSpPr txBox="1"/>
                <p:nvPr/>
              </p:nvSpPr>
              <p:spPr>
                <a:xfrm>
                  <a:off x="1" y="932229"/>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4" name="Google Shape;134;p10"/>
                <p:cNvSpPr/>
                <p:nvPr/>
              </p:nvSpPr>
              <p:spPr>
                <a:xfrm rot="5400000">
                  <a:off x="4632186" y="-3417884"/>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0"/>
                <p:cNvSpPr txBox="1"/>
                <p:nvPr/>
              </p:nvSpPr>
              <p:spPr>
                <a:xfrm>
                  <a:off x="564147" y="675727"/>
                  <a:ext cx="8634357" cy="472707"/>
                </a:xfrm>
                <a:prstGeom prst="rect">
                  <a:avLst/>
                </a:prstGeom>
                <a:noFill/>
                <a:ln>
                  <a:noFill/>
                </a:ln>
              </p:spPr>
              <p:txBody>
                <a:bodyPr spcFirstLastPara="1" wrap="square" lIns="106675" tIns="9525" rIns="9525" bIns="9525" anchor="ctr" anchorCtr="0">
                  <a:noAutofit/>
                </a:bodyPr>
                <a:lstStyle/>
                <a:p>
                  <a:pPr marL="171450" lvl="1" indent="-171450">
                    <a:lnSpc>
                      <a:spcPct val="90000"/>
                    </a:lnSpc>
                    <a:buSzPts val="1500"/>
                  </a:pPr>
                  <a:r>
                    <a:rPr lang="en-US" sz="1600" dirty="0"/>
                    <a:t>(2) Project objectives and justification.</a:t>
                  </a:r>
                  <a:endParaRPr lang="en-US" sz="1600" dirty="0">
                    <a:latin typeface="Montserrat"/>
                    <a:ea typeface="Montserrat"/>
                    <a:cs typeface="Montserrat"/>
                    <a:sym typeface="Montserrat"/>
                  </a:endParaRPr>
                </a:p>
              </p:txBody>
            </p:sp>
            <p:sp>
              <p:nvSpPr>
                <p:cNvPr id="136" name="Google Shape;136;p10"/>
                <p:cNvSpPr/>
                <p:nvPr/>
              </p:nvSpPr>
              <p:spPr>
                <a:xfrm rot="5400000">
                  <a:off x="-120888" y="1420292"/>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0"/>
                <p:cNvSpPr txBox="1"/>
                <p:nvPr/>
              </p:nvSpPr>
              <p:spPr>
                <a:xfrm>
                  <a:off x="1" y="1581478"/>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8" name="Google Shape;138;p10"/>
                <p:cNvSpPr/>
                <p:nvPr/>
              </p:nvSpPr>
              <p:spPr>
                <a:xfrm rot="5400000">
                  <a:off x="4632186" y="-2768635"/>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0"/>
                <p:cNvSpPr txBox="1"/>
                <p:nvPr/>
              </p:nvSpPr>
              <p:spPr>
                <a:xfrm>
                  <a:off x="564147" y="1324976"/>
                  <a:ext cx="8634357" cy="472707"/>
                </a:xfrm>
                <a:prstGeom prst="rect">
                  <a:avLst/>
                </a:prstGeom>
                <a:noFill/>
                <a:ln>
                  <a:noFill/>
                </a:ln>
              </p:spPr>
              <p:txBody>
                <a:bodyPr spcFirstLastPara="1" wrap="square" lIns="106675" tIns="9525" rIns="9525" bIns="9525" anchor="ctr" anchorCtr="0">
                  <a:noAutofit/>
                </a:bodyPr>
                <a:lstStyle/>
                <a:p>
                  <a:pPr marL="114300" lvl="1" indent="-114300">
                    <a:lnSpc>
                      <a:spcPct val="90000"/>
                    </a:lnSpc>
                    <a:buSzPts val="1500"/>
                  </a:pPr>
                  <a:r>
                    <a:rPr lang="en-US" sz="1600" dirty="0"/>
                    <a:t>(3) Summary of the technical assessment of the sub-project</a:t>
                  </a:r>
                  <a:endParaRPr lang="en-US" sz="1600" dirty="0">
                    <a:latin typeface="Montserrat"/>
                    <a:ea typeface="Montserrat"/>
                    <a:cs typeface="Montserrat"/>
                    <a:sym typeface="Montserrat"/>
                  </a:endParaRPr>
                </a:p>
              </p:txBody>
            </p:sp>
            <p:sp>
              <p:nvSpPr>
                <p:cNvPr id="140" name="Google Shape;140;p10"/>
                <p:cNvSpPr/>
                <p:nvPr/>
              </p:nvSpPr>
              <p:spPr>
                <a:xfrm rot="5400000">
                  <a:off x="-120888" y="2069541"/>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txBox="1"/>
                <p:nvPr/>
              </p:nvSpPr>
              <p:spPr>
                <a:xfrm>
                  <a:off x="1" y="2230727"/>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42" name="Google Shape;142;p10"/>
                <p:cNvSpPr/>
                <p:nvPr/>
              </p:nvSpPr>
              <p:spPr>
                <a:xfrm rot="5400000">
                  <a:off x="4632186" y="-213888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0"/>
                <p:cNvSpPr txBox="1"/>
                <p:nvPr/>
              </p:nvSpPr>
              <p:spPr>
                <a:xfrm>
                  <a:off x="564147" y="1954722"/>
                  <a:ext cx="8634357" cy="472707"/>
                </a:xfrm>
                <a:prstGeom prst="rect">
                  <a:avLst/>
                </a:prstGeom>
                <a:noFill/>
                <a:ln>
                  <a:noFill/>
                </a:ln>
              </p:spPr>
              <p:txBody>
                <a:bodyPr spcFirstLastPara="1" wrap="square" lIns="106675" tIns="9525" rIns="9525" bIns="9525" anchor="ctr" anchorCtr="0">
                  <a:noAutofit/>
                </a:bodyPr>
                <a:lstStyle/>
                <a:p>
                  <a:pPr marL="114300" lvl="1" indent="-114300">
                    <a:lnSpc>
                      <a:spcPct val="90000"/>
                    </a:lnSpc>
                    <a:buSzPts val="1500"/>
                  </a:pPr>
                  <a:r>
                    <a:rPr lang="en-US" sz="1600" dirty="0"/>
                    <a:t>(4) Baseline energy consumption data and the sub-project's projected energy savings.</a:t>
                  </a:r>
                </a:p>
              </p:txBody>
            </p:sp>
          </p:grpSp>
          <p:grpSp>
            <p:nvGrpSpPr>
              <p:cNvPr id="144" name="Google Shape;144;p10"/>
              <p:cNvGrpSpPr/>
              <p:nvPr/>
            </p:nvGrpSpPr>
            <p:grpSpPr>
              <a:xfrm>
                <a:off x="1955054" y="4337028"/>
                <a:ext cx="8711465" cy="609443"/>
                <a:chOff x="657390" y="2277841"/>
                <a:chExt cx="9008100" cy="681900"/>
              </a:xfrm>
            </p:grpSpPr>
            <p:sp>
              <p:nvSpPr>
                <p:cNvPr id="145" name="Google Shape;145;p10"/>
                <p:cNvSpPr/>
                <p:nvPr/>
              </p:nvSpPr>
              <p:spPr>
                <a:xfrm rot="5400000">
                  <a:off x="4820490" y="-1885259"/>
                  <a:ext cx="681900" cy="90081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46" name="Google Shape;146;p10"/>
                <p:cNvSpPr txBox="1"/>
                <p:nvPr/>
              </p:nvSpPr>
              <p:spPr>
                <a:xfrm>
                  <a:off x="659131" y="2291778"/>
                  <a:ext cx="89280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rPr>
                    <a:t>(5) Social and environmental assessment.</a:t>
                  </a:r>
                  <a:endParaRPr sz="1600" dirty="0">
                    <a:solidFill>
                      <a:schemeClr val="dk1"/>
                    </a:solidFill>
                  </a:endParaRPr>
                </a:p>
              </p:txBody>
            </p:sp>
          </p:grpSp>
          <p:grpSp>
            <p:nvGrpSpPr>
              <p:cNvPr id="147" name="Google Shape;147;p10"/>
              <p:cNvGrpSpPr/>
              <p:nvPr/>
            </p:nvGrpSpPr>
            <p:grpSpPr>
              <a:xfrm>
                <a:off x="1391377" y="4336939"/>
                <a:ext cx="630036" cy="900000"/>
                <a:chOff x="-35" y="1842124"/>
                <a:chExt cx="630036" cy="900000"/>
              </a:xfrm>
            </p:grpSpPr>
            <p:sp>
              <p:nvSpPr>
                <p:cNvPr id="148" name="Google Shape;148;p10"/>
                <p:cNvSpPr/>
                <p:nvPr/>
              </p:nvSpPr>
              <p:spPr>
                <a:xfrm rot="5400000">
                  <a:off x="-154985" y="1997074"/>
                  <a:ext cx="900000" cy="5901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0"/>
                <p:cNvSpPr txBox="1"/>
                <p:nvPr/>
              </p:nvSpPr>
              <p:spPr>
                <a:xfrm>
                  <a:off x="1" y="2157138"/>
                  <a:ext cx="630000" cy="2700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grpSp>
          <p:nvGrpSpPr>
            <p:cNvPr id="150" name="Google Shape;150;p10"/>
            <p:cNvGrpSpPr/>
            <p:nvPr/>
          </p:nvGrpSpPr>
          <p:grpSpPr>
            <a:xfrm>
              <a:off x="1359517" y="5090115"/>
              <a:ext cx="630028" cy="900000"/>
              <a:chOff x="1" y="1842125"/>
              <a:chExt cx="630028" cy="900000"/>
            </a:xfrm>
          </p:grpSpPr>
          <p:sp>
            <p:nvSpPr>
              <p:cNvPr id="151" name="Google Shape;151;p10"/>
              <p:cNvSpPr/>
              <p:nvPr/>
            </p:nvSpPr>
            <p:spPr>
              <a:xfrm rot="5400000">
                <a:off x="-134972" y="1977125"/>
                <a:ext cx="900000" cy="6300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0"/>
              <p:cNvSpPr txBox="1"/>
              <p:nvPr/>
            </p:nvSpPr>
            <p:spPr>
              <a:xfrm>
                <a:off x="1" y="2157138"/>
                <a:ext cx="621900" cy="2475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sp>
        <p:nvSpPr>
          <p:cNvPr id="36" name="Google Shape;125;p10">
            <a:extLst>
              <a:ext uri="{FF2B5EF4-FFF2-40B4-BE49-F238E27FC236}">
                <a16:creationId xmlns:a16="http://schemas.microsoft.com/office/drawing/2014/main" id="{7E4F7E47-E286-4BD7-8530-D573382D88CA}"/>
              </a:ext>
            </a:extLst>
          </p:cNvPr>
          <p:cNvSpPr/>
          <p:nvPr/>
        </p:nvSpPr>
        <p:spPr>
          <a:xfrm rot="5400000">
            <a:off x="6150544" y="2068029"/>
            <a:ext cx="493868" cy="8617473"/>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dirty="0">
              <a:solidFill>
                <a:schemeClr val="dk1"/>
              </a:solidFill>
              <a:latin typeface="Arial"/>
              <a:ea typeface="Arial"/>
              <a:cs typeface="Arial"/>
              <a:sym typeface="Arial"/>
            </a:endParaRPr>
          </a:p>
        </p:txBody>
      </p:sp>
      <p:sp>
        <p:nvSpPr>
          <p:cNvPr id="37" name="Google Shape;151;p10">
            <a:extLst>
              <a:ext uri="{FF2B5EF4-FFF2-40B4-BE49-F238E27FC236}">
                <a16:creationId xmlns:a16="http://schemas.microsoft.com/office/drawing/2014/main" id="{1E565365-A5C2-4974-B392-7880ABB5DF7E}"/>
              </a:ext>
            </a:extLst>
          </p:cNvPr>
          <p:cNvSpPr/>
          <p:nvPr/>
        </p:nvSpPr>
        <p:spPr>
          <a:xfrm rot="5400000">
            <a:off x="1403459" y="6210744"/>
            <a:ext cx="788400" cy="623196"/>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26;p10">
            <a:extLst>
              <a:ext uri="{FF2B5EF4-FFF2-40B4-BE49-F238E27FC236}">
                <a16:creationId xmlns:a16="http://schemas.microsoft.com/office/drawing/2014/main" id="{613D4EDB-414F-4ED9-B555-ACC92241D3D9}"/>
              </a:ext>
            </a:extLst>
          </p:cNvPr>
          <p:cNvSpPr txBox="1"/>
          <p:nvPr/>
        </p:nvSpPr>
        <p:spPr>
          <a:xfrm>
            <a:off x="2088741" y="6114676"/>
            <a:ext cx="8282724" cy="445633"/>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(7) Total investment estimate and financial plan</a:t>
            </a:r>
            <a:endParaRPr sz="1600" dirty="0">
              <a:solidFill>
                <a:schemeClr val="dk1"/>
              </a:solidFill>
              <a:latin typeface="Arial"/>
              <a:ea typeface="Arial"/>
              <a:cs typeface="Arial"/>
              <a:sym typeface="Arial"/>
            </a:endParaRPr>
          </a:p>
        </p:txBody>
      </p:sp>
      <p:sp>
        <p:nvSpPr>
          <p:cNvPr id="3" name="Google Shape;128;p10">
            <a:extLst>
              <a:ext uri="{FF2B5EF4-FFF2-40B4-BE49-F238E27FC236}">
                <a16:creationId xmlns:a16="http://schemas.microsoft.com/office/drawing/2014/main" id="{54897F9D-17B0-B334-5A52-5101C06A1073}"/>
              </a:ext>
            </a:extLst>
          </p:cNvPr>
          <p:cNvSpPr txBox="1"/>
          <p:nvPr/>
        </p:nvSpPr>
        <p:spPr>
          <a:xfrm>
            <a:off x="832687" y="1534500"/>
            <a:ext cx="10771033" cy="1052555"/>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Aft>
                <a:spcPts val="0"/>
              </a:spcAft>
              <a:buClr>
                <a:srgbClr val="000000"/>
              </a:buClr>
              <a:buSzPts val="1300"/>
              <a:buFont typeface="Arial"/>
              <a:buNone/>
            </a:pPr>
            <a:r>
              <a:rPr lang="en-US" sz="1300" b="1" i="1" dirty="0">
                <a:solidFill>
                  <a:srgbClr val="004AAD"/>
                </a:solidFill>
                <a:latin typeface="Arial"/>
                <a:ea typeface="Arial"/>
                <a:cs typeface="Arial"/>
                <a:sym typeface="Arial"/>
              </a:rPr>
              <a:t>Evaluation Process and Procedures:</a:t>
            </a:r>
            <a:endParaRPr sz="1300" i="1" dirty="0">
              <a:solidFill>
                <a:srgbClr val="004AAD"/>
              </a:solidFill>
              <a:latin typeface="Calibri"/>
              <a:ea typeface="Calibri"/>
              <a:cs typeface="Calibri"/>
              <a:sym typeface="Calibri"/>
            </a:endParaRPr>
          </a:p>
          <a:p>
            <a:pPr marL="0" marR="0" lvl="0" indent="0" algn="just" rtl="0">
              <a:lnSpc>
                <a:spcPct val="120000"/>
              </a:lnSpc>
              <a:spcAft>
                <a:spcPts val="0"/>
              </a:spcAft>
              <a:buClr>
                <a:srgbClr val="000000"/>
              </a:buClr>
              <a:buSzPts val="1300"/>
              <a:buFont typeface="Arial"/>
              <a:buNone/>
            </a:pPr>
            <a:r>
              <a:rPr lang="en-US" sz="1300" dirty="0">
                <a:solidFill>
                  <a:srgbClr val="000000"/>
                </a:solidFill>
                <a:latin typeface="Arial"/>
                <a:ea typeface="Arial"/>
                <a:cs typeface="Arial"/>
                <a:sym typeface="Arial"/>
              </a:rPr>
              <a:t>Potential IEs (Industrial Enterprises) seeking funding for energy efficiency (EE) sub-projects must submit a Loan Application File to the PFI (Participating Financial Institution).</a:t>
            </a:r>
            <a:r>
              <a:rPr lang="en-US" sz="1300" dirty="0"/>
              <a:t> </a:t>
            </a:r>
            <a:r>
              <a:rPr lang="en-US" sz="1300" dirty="0">
                <a:solidFill>
                  <a:srgbClr val="000000"/>
                </a:solidFill>
                <a:latin typeface="Arial"/>
                <a:ea typeface="Arial"/>
                <a:cs typeface="Arial"/>
                <a:sym typeface="Arial"/>
              </a:rPr>
              <a:t>In addition to the PFI’s standard information requirements for loan applications, the loan application file for an EE sub-project must include the following information:</a:t>
            </a:r>
            <a:endParaRPr sz="1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1"/>
          <p:cNvSpPr txBox="1"/>
          <p:nvPr/>
        </p:nvSpPr>
        <p:spPr>
          <a:xfrm>
            <a:off x="1155700" y="1847289"/>
            <a:ext cx="9880600" cy="4351338"/>
          </a:xfrm>
          <a:prstGeom prst="rect">
            <a:avLst/>
          </a:prstGeom>
          <a:noFill/>
          <a:ln>
            <a:noFill/>
          </a:ln>
        </p:spPr>
        <p:txBody>
          <a:bodyPr spcFirstLastPara="1" wrap="square" lIns="91425" tIns="45700" rIns="91425" bIns="45700" anchor="t" anchorCtr="0">
            <a:noAutofit/>
          </a:bodyPr>
          <a:lstStyle/>
          <a:p>
            <a:pPr marL="514350" marR="0" lvl="0" indent="-285750" algn="just" rtl="0">
              <a:lnSpc>
                <a:spcPct val="120000"/>
              </a:lnSpc>
              <a:spcBef>
                <a:spcPts val="300"/>
              </a:spcBef>
              <a:spcAft>
                <a:spcPts val="0"/>
              </a:spcAft>
              <a:buClr>
                <a:schemeClr val="dk1"/>
              </a:buClr>
              <a:buSzPts val="1800"/>
              <a:buFont typeface="Arial"/>
              <a:buChar char="•"/>
            </a:pPr>
            <a:r>
              <a:rPr lang="en-US" sz="1500" b="0" i="0" u="none" strike="noStrike" cap="none">
                <a:solidFill>
                  <a:schemeClr val="dk1"/>
                </a:solidFill>
                <a:latin typeface="Arial"/>
                <a:ea typeface="Arial"/>
                <a:cs typeface="Arial"/>
                <a:sym typeface="Arial"/>
              </a:rPr>
              <a:t>The PFI will conduct an initial review of the loan application file. To review the energy efficiency project loan application, the PFI's review team must include an energy efficiency expert responsible for detailed technical review and measurement and verification (M&amp;V) of energy savings, as well as an environmental expert.</a:t>
            </a:r>
            <a:endParaRPr/>
          </a:p>
          <a:p>
            <a:pPr marL="514350" marR="0" lvl="0" indent="-285750" algn="just" rtl="0">
              <a:lnSpc>
                <a:spcPct val="120000"/>
              </a:lnSpc>
              <a:spcBef>
                <a:spcPts val="600"/>
              </a:spcBef>
              <a:spcAft>
                <a:spcPts val="300"/>
              </a:spcAft>
              <a:buClr>
                <a:schemeClr val="dk1"/>
              </a:buClr>
              <a:buSzPts val="1800"/>
              <a:buFont typeface="Arial"/>
              <a:buChar char="•"/>
            </a:pPr>
            <a:r>
              <a:rPr lang="en-US" sz="1500" b="0" i="0" u="none" strike="noStrike" cap="none">
                <a:solidFill>
                  <a:schemeClr val="dk1"/>
                </a:solidFill>
                <a:latin typeface="Arial"/>
                <a:ea typeface="Arial"/>
                <a:cs typeface="Arial"/>
                <a:sym typeface="Arial"/>
              </a:rPr>
              <a:t>In addition to other documents required by the PFI at the time of loan application, it is recommended that the IE submit official copies of the following:</a:t>
            </a:r>
            <a:endParaRPr sz="1500" b="0" i="0" u="none" strike="noStrike" cap="none">
              <a:solidFill>
                <a:schemeClr val="dk1"/>
              </a:solidFill>
              <a:latin typeface="Arial"/>
              <a:ea typeface="Arial"/>
              <a:cs typeface="Arial"/>
              <a:sym typeface="Arial"/>
            </a:endParaRPr>
          </a:p>
        </p:txBody>
      </p:sp>
      <p:grpSp>
        <p:nvGrpSpPr>
          <p:cNvPr id="166" name="Google Shape;166;p11"/>
          <p:cNvGrpSpPr/>
          <p:nvPr/>
        </p:nvGrpSpPr>
        <p:grpSpPr>
          <a:xfrm>
            <a:off x="3836894" y="3771916"/>
            <a:ext cx="4873802" cy="2620866"/>
            <a:chOff x="763494" y="1053"/>
            <a:chExt cx="4873802" cy="2620866"/>
          </a:xfrm>
        </p:grpSpPr>
        <p:sp>
          <p:nvSpPr>
            <p:cNvPr id="167" name="Google Shape;167;p11"/>
            <p:cNvSpPr/>
            <p:nvPr/>
          </p:nvSpPr>
          <p:spPr>
            <a:xfrm>
              <a:off x="763494" y="1053"/>
              <a:ext cx="2016050" cy="1209630"/>
            </a:xfrm>
            <a:prstGeom prst="rect">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txBox="1"/>
            <p:nvPr/>
          </p:nvSpPr>
          <p:spPr>
            <a:xfrm>
              <a:off x="763494" y="1053"/>
              <a:ext cx="2016050" cy="120963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(1) Feasibility study of the sub-project, </a:t>
              </a:r>
              <a:endParaRPr sz="1700">
                <a:solidFill>
                  <a:srgbClr val="FFFFFF"/>
                </a:solidFill>
                <a:latin typeface="Arial"/>
                <a:ea typeface="Arial"/>
                <a:cs typeface="Arial"/>
                <a:sym typeface="Arial"/>
              </a:endParaRPr>
            </a:p>
          </p:txBody>
        </p:sp>
        <p:sp>
          <p:nvSpPr>
            <p:cNvPr id="169" name="Google Shape;169;p11"/>
            <p:cNvSpPr/>
            <p:nvPr/>
          </p:nvSpPr>
          <p:spPr>
            <a:xfrm>
              <a:off x="3621246" y="1053"/>
              <a:ext cx="2016050" cy="1209630"/>
            </a:xfrm>
            <a:prstGeom prst="rect">
              <a:avLst/>
            </a:prstGeom>
            <a:solidFill>
              <a:srgbClr val="1FD768"/>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1"/>
            <p:cNvSpPr txBox="1"/>
            <p:nvPr/>
          </p:nvSpPr>
          <p:spPr>
            <a:xfrm>
              <a:off x="3621246" y="1053"/>
              <a:ext cx="2016050" cy="120963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(2) Government approval for project implementation (if required),</a:t>
              </a:r>
              <a:endParaRPr sz="1700">
                <a:solidFill>
                  <a:srgbClr val="FFFFFF"/>
                </a:solidFill>
                <a:latin typeface="Times New Roman"/>
                <a:ea typeface="Times New Roman"/>
                <a:cs typeface="Times New Roman"/>
                <a:sym typeface="Times New Roman"/>
              </a:endParaRPr>
            </a:p>
          </p:txBody>
        </p:sp>
        <p:sp>
          <p:nvSpPr>
            <p:cNvPr id="171" name="Google Shape;171;p11"/>
            <p:cNvSpPr/>
            <p:nvPr/>
          </p:nvSpPr>
          <p:spPr>
            <a:xfrm>
              <a:off x="773655" y="1412289"/>
              <a:ext cx="2016050" cy="1209630"/>
            </a:xfrm>
            <a:prstGeom prst="rect">
              <a:avLst/>
            </a:prstGeom>
            <a:solidFill>
              <a:srgbClr val="3DD24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1"/>
            <p:cNvSpPr txBox="1"/>
            <p:nvPr/>
          </p:nvSpPr>
          <p:spPr>
            <a:xfrm>
              <a:off x="773655" y="1412289"/>
              <a:ext cx="2016050" cy="120963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(3) Government environmental approval, and</a:t>
              </a:r>
              <a:endParaRPr sz="1700">
                <a:solidFill>
                  <a:srgbClr val="FFFFFF"/>
                </a:solidFill>
                <a:latin typeface="Times New Roman"/>
                <a:ea typeface="Times New Roman"/>
                <a:cs typeface="Times New Roman"/>
                <a:sym typeface="Times New Roman"/>
              </a:endParaRPr>
            </a:p>
          </p:txBody>
        </p:sp>
        <p:sp>
          <p:nvSpPr>
            <p:cNvPr id="173" name="Google Shape;173;p11"/>
            <p:cNvSpPr/>
            <p:nvPr/>
          </p:nvSpPr>
          <p:spPr>
            <a:xfrm>
              <a:off x="3611085" y="1412289"/>
              <a:ext cx="2016050" cy="1209630"/>
            </a:xfrm>
            <a:prstGeom prst="rect">
              <a:avLst/>
            </a:prstGeom>
            <a:solidFill>
              <a:srgbClr val="7ACA5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txBox="1"/>
            <p:nvPr/>
          </p:nvSpPr>
          <p:spPr>
            <a:xfrm>
              <a:off x="3611085" y="1412289"/>
              <a:ext cx="2016050" cy="120963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(4) Other relevant documents such as baseline energy audit reports.</a:t>
              </a:r>
              <a:endParaRPr sz="1700">
                <a:solidFill>
                  <a:srgbClr val="FFFFFF"/>
                </a:solidFill>
                <a:latin typeface="Times New Roman"/>
                <a:ea typeface="Times New Roman"/>
                <a:cs typeface="Times New Roman"/>
                <a:sym typeface="Times New Roman"/>
              </a:endParaRPr>
            </a:p>
          </p:txBody>
        </p:sp>
      </p:grpSp>
      <p:sp>
        <p:nvSpPr>
          <p:cNvPr id="175" name="Google Shape;175;p11"/>
          <p:cNvSpPr txBox="1"/>
          <p:nvPr/>
        </p:nvSpPr>
        <p:spPr>
          <a:xfrm>
            <a:off x="788895" y="11955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2"/>
          <p:cNvSpPr txBox="1"/>
          <p:nvPr/>
        </p:nvSpPr>
        <p:spPr>
          <a:xfrm>
            <a:off x="1124832" y="2243428"/>
            <a:ext cx="9942335" cy="4351338"/>
          </a:xfrm>
          <a:prstGeom prst="rect">
            <a:avLst/>
          </a:prstGeom>
          <a:noFill/>
          <a:ln>
            <a:noFill/>
          </a:ln>
        </p:spPr>
        <p:txBody>
          <a:bodyPr spcFirstLastPara="1" wrap="square" lIns="91425" tIns="45700" rIns="91425" bIns="45700" anchor="t" anchorCtr="0">
            <a:noAutofit/>
          </a:bodyPr>
          <a:lstStyle/>
          <a:p>
            <a:pPr marL="514350" marR="0" lvl="0" indent="-285750" algn="just" rtl="0">
              <a:lnSpc>
                <a:spcPct val="120000"/>
              </a:lnSpc>
              <a:spcBef>
                <a:spcPts val="300"/>
              </a:spcBef>
              <a:spcAft>
                <a:spcPts val="0"/>
              </a:spcAft>
              <a:buClr>
                <a:schemeClr val="dk1"/>
              </a:buClr>
              <a:buSzPts val="1800"/>
              <a:buFont typeface="Arial"/>
              <a:buChar char="•"/>
            </a:pPr>
            <a:r>
              <a:rPr lang="en-US" sz="1600" b="0" i="0" u="none" strike="noStrike" cap="none">
                <a:solidFill>
                  <a:schemeClr val="dk1"/>
                </a:solidFill>
                <a:latin typeface="Arial"/>
                <a:ea typeface="Arial"/>
                <a:cs typeface="Arial"/>
                <a:sym typeface="Arial"/>
              </a:rPr>
              <a:t>If the final version of the sub-project feasibility study is not yet available, the IE may submit a reasonably developed draft at the time of loan application. However, the IE must provide the official version of the feasibility study before the Preliminary Appraisal begins.</a:t>
            </a:r>
            <a:endParaRPr/>
          </a:p>
          <a:p>
            <a:pPr marL="514350" marR="0" lvl="0" indent="-285750" algn="just" rtl="0">
              <a:lnSpc>
                <a:spcPct val="120000"/>
              </a:lnSpc>
              <a:spcBef>
                <a:spcPts val="600"/>
              </a:spcBef>
              <a:spcAft>
                <a:spcPts val="300"/>
              </a:spcAft>
              <a:buClr>
                <a:schemeClr val="dk1"/>
              </a:buClr>
              <a:buSzPts val="1800"/>
              <a:buFont typeface="Arial"/>
              <a:buChar char="•"/>
            </a:pPr>
            <a:r>
              <a:rPr lang="en-US" sz="1600" b="0" i="0" u="none" strike="noStrike" cap="none">
                <a:solidFill>
                  <a:schemeClr val="dk1"/>
                </a:solidFill>
                <a:latin typeface="Arial"/>
                <a:ea typeface="Arial"/>
                <a:cs typeface="Arial"/>
                <a:sym typeface="Arial"/>
              </a:rPr>
              <a:t>The PFI's project team will conduct an initial review of the loan application file and discuss with the IE to assess whether the sub-project complies with eligibility criteria and meets the PFI's policy and credit requirements.</a:t>
            </a:r>
            <a:endParaRPr/>
          </a:p>
        </p:txBody>
      </p:sp>
      <p:sp>
        <p:nvSpPr>
          <p:cNvPr id="181" name="Google Shape;181;p12"/>
          <p:cNvSpPr txBox="1"/>
          <p:nvPr/>
        </p:nvSpPr>
        <p:spPr>
          <a:xfrm>
            <a:off x="788896" y="132910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3"/>
          <p:cNvSpPr txBox="1"/>
          <p:nvPr/>
        </p:nvSpPr>
        <p:spPr>
          <a:xfrm>
            <a:off x="879297" y="1620982"/>
            <a:ext cx="10515600" cy="4351338"/>
          </a:xfrm>
          <a:prstGeom prst="rect">
            <a:avLst/>
          </a:prstGeom>
          <a:noFill/>
          <a:ln>
            <a:noFill/>
          </a:ln>
        </p:spPr>
        <p:txBody>
          <a:bodyPr spcFirstLastPara="1" wrap="square" lIns="91425" tIns="45700" rIns="91425" bIns="45700" anchor="t" anchorCtr="0">
            <a:noAutofit/>
          </a:bodyPr>
          <a:lstStyle/>
          <a:p>
            <a:pPr marL="457200" marR="0" lvl="0" indent="-228600" algn="just" rtl="0">
              <a:lnSpc>
                <a:spcPct val="120000"/>
              </a:lnSpc>
              <a:spcBef>
                <a:spcPts val="300"/>
              </a:spcBef>
              <a:spcAft>
                <a:spcPts val="0"/>
              </a:spcAft>
              <a:buClr>
                <a:schemeClr val="dk1"/>
              </a:buClr>
              <a:buSzPts val="1800"/>
              <a:buFont typeface="Arial"/>
              <a:buNone/>
            </a:pPr>
            <a:r>
              <a:rPr lang="en-US" sz="1600" b="1" i="1" u="none" strike="noStrike" cap="none">
                <a:solidFill>
                  <a:srgbClr val="0000FF"/>
                </a:solidFill>
                <a:latin typeface="Arial"/>
                <a:ea typeface="Arial"/>
                <a:cs typeface="Arial"/>
                <a:sym typeface="Arial"/>
              </a:rPr>
              <a:t>Feasibility Study of the Sub-Project:</a:t>
            </a:r>
            <a:endParaRPr sz="1600" b="0" i="1" u="none" strike="noStrike" cap="none">
              <a:solidFill>
                <a:srgbClr val="0000FF"/>
              </a:solidFill>
              <a:latin typeface="Arial"/>
              <a:ea typeface="Arial"/>
              <a:cs typeface="Arial"/>
              <a:sym typeface="Arial"/>
            </a:endParaRPr>
          </a:p>
          <a:p>
            <a:pPr marL="514350" marR="0" lvl="0" indent="-285750" algn="just" rtl="0">
              <a:lnSpc>
                <a:spcPct val="120000"/>
              </a:lnSpc>
              <a:spcBef>
                <a:spcPts val="600"/>
              </a:spcBef>
              <a:spcAft>
                <a:spcPts val="0"/>
              </a:spcAft>
              <a:buClr>
                <a:schemeClr val="dk1"/>
              </a:buClr>
              <a:buSzPts val="1800"/>
              <a:buFont typeface="Arial"/>
              <a:buChar char="•"/>
            </a:pPr>
            <a:r>
              <a:rPr lang="en-US" sz="1500" b="0" i="0" u="none" strike="noStrike" cap="none">
                <a:solidFill>
                  <a:schemeClr val="dk1"/>
                </a:solidFill>
                <a:latin typeface="Arial"/>
                <a:ea typeface="Arial"/>
                <a:cs typeface="Arial"/>
                <a:sym typeface="Arial"/>
              </a:rPr>
              <a:t>The IE is responsible for preparing the feasibility study report for the sub-project to submit to the PFI. The IE shall submit a draft or official version of the feasibility study report along with the loan application documents. The IE must submit the final version of the feasibility study report to the PFI before or during the Preliminary Appraisal stage.</a:t>
            </a:r>
            <a:endParaRPr/>
          </a:p>
          <a:p>
            <a:pPr marL="514350" marR="0" lvl="0" indent="-285750" algn="just" rtl="0">
              <a:lnSpc>
                <a:spcPct val="120000"/>
              </a:lnSpc>
              <a:spcBef>
                <a:spcPts val="600"/>
              </a:spcBef>
              <a:spcAft>
                <a:spcPts val="300"/>
              </a:spcAft>
              <a:buClr>
                <a:schemeClr val="dk1"/>
              </a:buClr>
              <a:buSzPts val="1800"/>
              <a:buFont typeface="Arial"/>
              <a:buChar char="•"/>
            </a:pPr>
            <a:r>
              <a:rPr lang="en-US" sz="1500" b="0" i="0" u="none" strike="noStrike" cap="none">
                <a:solidFill>
                  <a:schemeClr val="dk1"/>
                </a:solidFill>
                <a:latin typeface="Arial"/>
                <a:ea typeface="Arial"/>
                <a:cs typeface="Arial"/>
                <a:sym typeface="Arial"/>
              </a:rPr>
              <a:t>The sub-project feasibility study report must include:</a:t>
            </a:r>
            <a:endParaRPr/>
          </a:p>
        </p:txBody>
      </p:sp>
      <p:grpSp>
        <p:nvGrpSpPr>
          <p:cNvPr id="187" name="Google Shape;187;p13"/>
          <p:cNvGrpSpPr/>
          <p:nvPr/>
        </p:nvGrpSpPr>
        <p:grpSpPr>
          <a:xfrm>
            <a:off x="2086959" y="3443979"/>
            <a:ext cx="6316869" cy="3226321"/>
            <a:chOff x="0" y="14979"/>
            <a:chExt cx="6316869" cy="3226321"/>
          </a:xfrm>
        </p:grpSpPr>
        <p:sp>
          <p:nvSpPr>
            <p:cNvPr id="188" name="Google Shape;188;p13"/>
            <p:cNvSpPr/>
            <p:nvPr/>
          </p:nvSpPr>
          <p:spPr>
            <a:xfrm>
              <a:off x="0" y="14979"/>
              <a:ext cx="6316869" cy="608400"/>
            </a:xfrm>
            <a:prstGeom prst="roundRect">
              <a:avLst>
                <a:gd name="adj" fmla="val 16667"/>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3"/>
            <p:cNvSpPr txBox="1"/>
            <p:nvPr/>
          </p:nvSpPr>
          <p:spPr>
            <a:xfrm>
              <a:off x="29700" y="4467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US" sz="1600">
                  <a:solidFill>
                    <a:srgbClr val="FFFFFF"/>
                  </a:solidFill>
                  <a:latin typeface="Arial"/>
                  <a:ea typeface="Arial"/>
                  <a:cs typeface="Arial"/>
                  <a:sym typeface="Arial"/>
                </a:rPr>
                <a:t>(1) Assessment of the technical feasibility of the sub-project</a:t>
              </a:r>
              <a:endParaRPr sz="1600">
                <a:solidFill>
                  <a:srgbClr val="FFFFFF"/>
                </a:solidFill>
                <a:latin typeface="Arial"/>
                <a:ea typeface="Arial"/>
                <a:cs typeface="Arial"/>
                <a:sym typeface="Arial"/>
              </a:endParaRPr>
            </a:p>
          </p:txBody>
        </p:sp>
        <p:sp>
          <p:nvSpPr>
            <p:cNvPr id="190" name="Google Shape;190;p13"/>
            <p:cNvSpPr/>
            <p:nvPr/>
          </p:nvSpPr>
          <p:spPr>
            <a:xfrm>
              <a:off x="0" y="669459"/>
              <a:ext cx="6316869" cy="608400"/>
            </a:xfrm>
            <a:prstGeom prst="roundRect">
              <a:avLst>
                <a:gd name="adj" fmla="val 16667"/>
              </a:avLst>
            </a:prstGeom>
            <a:solidFill>
              <a:srgbClr val="1BD57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3"/>
            <p:cNvSpPr txBox="1"/>
            <p:nvPr/>
          </p:nvSpPr>
          <p:spPr>
            <a:xfrm>
              <a:off x="29700" y="69915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US" sz="1600">
                  <a:solidFill>
                    <a:srgbClr val="FFFFFF"/>
                  </a:solidFill>
                  <a:latin typeface="Arial"/>
                  <a:ea typeface="Arial"/>
                  <a:cs typeface="Arial"/>
                  <a:sym typeface="Arial"/>
                </a:rPr>
                <a:t>(2) Technical implementation plan</a:t>
              </a:r>
              <a:endParaRPr/>
            </a:p>
          </p:txBody>
        </p:sp>
        <p:sp>
          <p:nvSpPr>
            <p:cNvPr id="192" name="Google Shape;192;p13"/>
            <p:cNvSpPr/>
            <p:nvPr/>
          </p:nvSpPr>
          <p:spPr>
            <a:xfrm>
              <a:off x="0" y="1323939"/>
              <a:ext cx="6316869" cy="608400"/>
            </a:xfrm>
            <a:prstGeom prst="roundRect">
              <a:avLst>
                <a:gd name="adj" fmla="val 16667"/>
              </a:avLst>
            </a:prstGeom>
            <a:solidFill>
              <a:srgbClr val="2CD75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3"/>
            <p:cNvSpPr txBox="1"/>
            <p:nvPr/>
          </p:nvSpPr>
          <p:spPr>
            <a:xfrm>
              <a:off x="29700" y="135363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US" sz="1600">
                  <a:solidFill>
                    <a:srgbClr val="FFFFFF"/>
                  </a:solidFill>
                  <a:latin typeface="Arial"/>
                  <a:ea typeface="Arial"/>
                  <a:cs typeface="Arial"/>
                  <a:sym typeface="Arial"/>
                </a:rPr>
                <a:t>(3) Investment cost estimate and cost details</a:t>
              </a:r>
              <a:endParaRPr/>
            </a:p>
          </p:txBody>
        </p:sp>
        <p:sp>
          <p:nvSpPr>
            <p:cNvPr id="194" name="Google Shape;194;p13"/>
            <p:cNvSpPr/>
            <p:nvPr/>
          </p:nvSpPr>
          <p:spPr>
            <a:xfrm>
              <a:off x="0" y="1978420"/>
              <a:ext cx="6316869" cy="608400"/>
            </a:xfrm>
            <a:prstGeom prst="roundRect">
              <a:avLst>
                <a:gd name="adj" fmla="val 16667"/>
              </a:avLst>
            </a:prstGeom>
            <a:solidFill>
              <a:srgbClr val="47CF46"/>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3"/>
            <p:cNvSpPr txBox="1"/>
            <p:nvPr/>
          </p:nvSpPr>
          <p:spPr>
            <a:xfrm>
              <a:off x="29700" y="200812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US" sz="1600">
                  <a:solidFill>
                    <a:srgbClr val="FFFFFF"/>
                  </a:solidFill>
                  <a:latin typeface="Arial"/>
                  <a:ea typeface="Arial"/>
                  <a:cs typeface="Arial"/>
                  <a:sym typeface="Arial"/>
                </a:rPr>
                <a:t>(4) Baseline energy audit study before sub-project implementation and projected energy savings</a:t>
              </a:r>
              <a:endParaRPr/>
            </a:p>
          </p:txBody>
        </p:sp>
        <p:sp>
          <p:nvSpPr>
            <p:cNvPr id="196" name="Google Shape;196;p13"/>
            <p:cNvSpPr/>
            <p:nvPr/>
          </p:nvSpPr>
          <p:spPr>
            <a:xfrm>
              <a:off x="0" y="2632900"/>
              <a:ext cx="6316869" cy="608400"/>
            </a:xfrm>
            <a:prstGeom prst="roundRect">
              <a:avLst>
                <a:gd name="adj" fmla="val 16667"/>
              </a:avLst>
            </a:prstGeom>
            <a:solidFill>
              <a:srgbClr val="7ACA5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3"/>
            <p:cNvSpPr txBox="1"/>
            <p:nvPr/>
          </p:nvSpPr>
          <p:spPr>
            <a:xfrm>
              <a:off x="29700" y="266260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US" sz="1600">
                  <a:solidFill>
                    <a:srgbClr val="FFFFFF"/>
                  </a:solidFill>
                  <a:latin typeface="Arial"/>
                  <a:ea typeface="Arial"/>
                  <a:cs typeface="Arial"/>
                  <a:sym typeface="Arial"/>
                </a:rPr>
                <a:t>(5) Environmental impact assessment of the sub-project and mitigation measures (if required)</a:t>
              </a:r>
              <a:endParaRPr/>
            </a:p>
          </p:txBody>
        </p:sp>
      </p:grpSp>
      <p:sp>
        <p:nvSpPr>
          <p:cNvPr id="198" name="Google Shape;198;p13"/>
          <p:cNvSpPr txBox="1"/>
          <p:nvPr/>
        </p:nvSpPr>
        <p:spPr>
          <a:xfrm>
            <a:off x="8599172" y="3946596"/>
            <a:ext cx="2600381" cy="1837939"/>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Clr>
                <a:srgbClr val="000000"/>
              </a:buClr>
              <a:buSzPts val="1600"/>
              <a:buFont typeface="Arial"/>
              <a:buNone/>
            </a:pPr>
            <a:r>
              <a:rPr lang="en-US" sz="1600">
                <a:solidFill>
                  <a:srgbClr val="000000"/>
                </a:solidFill>
                <a:latin typeface="Arial"/>
                <a:ea typeface="Arial"/>
                <a:cs typeface="Arial"/>
                <a:sym typeface="Arial"/>
              </a:rPr>
              <a:t>These components of the feasibility study may be presented in the form of one or several reports and may be conducted by one or multiple parties.</a:t>
            </a:r>
            <a:endParaRPr sz="1600">
              <a:solidFill>
                <a:srgbClr val="000000"/>
              </a:solidFill>
              <a:latin typeface="Arial"/>
              <a:ea typeface="Arial"/>
              <a:cs typeface="Arial"/>
              <a:sym typeface="Arial"/>
            </a:endParaRPr>
          </a:p>
        </p:txBody>
      </p:sp>
      <p:sp>
        <p:nvSpPr>
          <p:cNvPr id="199" name="Google Shape;199;p13"/>
          <p:cNvSpPr txBox="1"/>
          <p:nvPr/>
        </p:nvSpPr>
        <p:spPr>
          <a:xfrm>
            <a:off x="829992" y="114177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grpSp>
        <p:nvGrpSpPr>
          <p:cNvPr id="204" name="Google Shape;204;p14"/>
          <p:cNvGrpSpPr/>
          <p:nvPr/>
        </p:nvGrpSpPr>
        <p:grpSpPr>
          <a:xfrm>
            <a:off x="838200" y="1831862"/>
            <a:ext cx="6316869" cy="748800"/>
            <a:chOff x="0" y="3286"/>
            <a:chExt cx="6316869" cy="748800"/>
          </a:xfrm>
        </p:grpSpPr>
        <p:sp>
          <p:nvSpPr>
            <p:cNvPr id="205" name="Google Shape;205;p14"/>
            <p:cNvSpPr/>
            <p:nvPr/>
          </p:nvSpPr>
          <p:spPr>
            <a:xfrm>
              <a:off x="0" y="3286"/>
              <a:ext cx="6316869" cy="748800"/>
            </a:xfrm>
            <a:prstGeom prst="roundRect">
              <a:avLst>
                <a:gd name="adj" fmla="val 16667"/>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4"/>
            <p:cNvSpPr txBox="1"/>
            <p:nvPr/>
          </p:nvSpPr>
          <p:spPr>
            <a:xfrm>
              <a:off x="36553" y="39839"/>
              <a:ext cx="6243763" cy="675694"/>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(1) </a:t>
              </a:r>
              <a:r>
                <a:rPr lang="en-US" sz="1700" b="0" i="0">
                  <a:solidFill>
                    <a:srgbClr val="FFFFFF"/>
                  </a:solidFill>
                  <a:latin typeface="Arial"/>
                  <a:ea typeface="Arial"/>
                  <a:cs typeface="Arial"/>
                  <a:sym typeface="Arial"/>
                </a:rPr>
                <a:t>Assessment of the Technical Feasibility of the Sub-project</a:t>
              </a:r>
              <a:endParaRPr sz="1700" b="0">
                <a:solidFill>
                  <a:srgbClr val="FFFFFF"/>
                </a:solidFill>
                <a:latin typeface="Arial"/>
                <a:ea typeface="Arial"/>
                <a:cs typeface="Arial"/>
                <a:sym typeface="Arial"/>
              </a:endParaRPr>
            </a:p>
          </p:txBody>
        </p:sp>
      </p:grpSp>
      <p:sp>
        <p:nvSpPr>
          <p:cNvPr id="207" name="Google Shape;207;p14"/>
          <p:cNvSpPr txBox="1"/>
          <p:nvPr/>
        </p:nvSpPr>
        <p:spPr>
          <a:xfrm>
            <a:off x="838200" y="2583950"/>
            <a:ext cx="10352378" cy="3816942"/>
          </a:xfrm>
          <a:prstGeom prst="rect">
            <a:avLst/>
          </a:prstGeom>
          <a:solidFill>
            <a:srgbClr val="FFFFFF"/>
          </a:solidFill>
          <a:ln>
            <a:noFill/>
          </a:ln>
        </p:spPr>
        <p:txBody>
          <a:bodyPr spcFirstLastPara="1" wrap="square" lIns="91425" tIns="45700" rIns="91425" bIns="45700" anchor="t" anchorCtr="0">
            <a:spAutoFit/>
          </a:bodyPr>
          <a:lstStyle/>
          <a:p>
            <a:pPr marL="360000" marR="0" lvl="0" indent="0" algn="just" rtl="0">
              <a:lnSpc>
                <a:spcPct val="120000"/>
              </a:lnSpc>
              <a:spcBef>
                <a:spcPts val="0"/>
              </a:spcBef>
              <a:spcAft>
                <a:spcPts val="0"/>
              </a:spcAft>
              <a:buClr>
                <a:srgbClr val="000000"/>
              </a:buClr>
              <a:buSzPts val="1600"/>
              <a:buFont typeface="Arial"/>
              <a:buNone/>
            </a:pPr>
            <a:r>
              <a:rPr lang="en-US" sz="1600">
                <a:solidFill>
                  <a:srgbClr val="000000"/>
                </a:solidFill>
                <a:latin typeface="Arial"/>
                <a:ea typeface="Arial"/>
                <a:cs typeface="Arial"/>
                <a:sym typeface="Arial"/>
              </a:rPr>
              <a:t>- Analysis of the rationale and benefits of the energy efficiency sub-project</a:t>
            </a:r>
            <a:endParaRPr/>
          </a:p>
          <a:p>
            <a:pPr marL="360000" marR="0" lvl="0" indent="0" algn="just" rtl="0">
              <a:lnSpc>
                <a:spcPct val="12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 Assessment of technical retrofitting and restoration, including:</a:t>
            </a:r>
            <a:endParaRPr/>
          </a:p>
          <a:p>
            <a:pPr marL="645750" marR="0" lvl="0" indent="-285750" algn="just" rtl="0">
              <a:lnSpc>
                <a:spcPct val="12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Evaluation and comparison of system design options</a:t>
            </a:r>
            <a:endParaRPr/>
          </a:p>
          <a:p>
            <a:pPr marL="645750" marR="0" lvl="0" indent="-285750" algn="just" rtl="0">
              <a:lnSpc>
                <a:spcPct val="12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Assessment of key process and technology alternatives</a:t>
            </a:r>
            <a:endParaRPr/>
          </a:p>
          <a:p>
            <a:pPr marL="645750" marR="0" lvl="0" indent="-285750" algn="just" rtl="0">
              <a:lnSpc>
                <a:spcPct val="120000"/>
              </a:lnSpc>
              <a:spcBef>
                <a:spcPts val="600"/>
              </a:spcBef>
              <a:spcAft>
                <a:spcPts val="0"/>
              </a:spcAft>
              <a:buClr>
                <a:srgbClr val="000000"/>
              </a:buClr>
              <a:buSzPts val="1400"/>
              <a:buFont typeface="Arial"/>
              <a:buChar char="•"/>
            </a:pPr>
            <a:r>
              <a:rPr lang="en-US" sz="1400">
                <a:solidFill>
                  <a:srgbClr val="000000"/>
                </a:solidFill>
                <a:latin typeface="Arial"/>
                <a:ea typeface="Arial"/>
                <a:cs typeface="Arial"/>
                <a:sym typeface="Arial"/>
              </a:rPr>
              <a:t>Review of equipment choices</a:t>
            </a:r>
            <a:endParaRPr/>
          </a:p>
          <a:p>
            <a:pPr marL="360000" marR="0" lvl="0" indent="0" algn="just" rtl="0">
              <a:lnSpc>
                <a:spcPct val="12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 Evaluation of the reliability, efficiency, and compatibility of the new system's design, technology, processes, equipment, and products with the existing system</a:t>
            </a:r>
            <a:endParaRPr/>
          </a:p>
          <a:p>
            <a:pPr marL="360000" marR="0" lvl="0" indent="0" algn="just" rtl="0">
              <a:lnSpc>
                <a:spcPct val="12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 Assessment of anticipated changes in technical requirements and indicators (e.g., technology, processes, equipment, systems, products, production capacity) before and after the project</a:t>
            </a:r>
            <a:endParaRPr/>
          </a:p>
          <a:p>
            <a:pPr marL="360000" marR="0" lvl="0" indent="0" algn="just" rtl="0">
              <a:lnSpc>
                <a:spcPct val="12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 Technical evaluation criteria for energy efficiency sub-projects: Examples of evaluation criteria are presented in the following slide.</a:t>
            </a:r>
            <a:endParaRPr sz="1600">
              <a:solidFill>
                <a:srgbClr val="000000"/>
              </a:solidFill>
              <a:latin typeface="Calibri"/>
              <a:ea typeface="Calibri"/>
              <a:cs typeface="Calibri"/>
              <a:sym typeface="Calibri"/>
            </a:endParaRPr>
          </a:p>
        </p:txBody>
      </p:sp>
      <p:sp>
        <p:nvSpPr>
          <p:cNvPr id="208" name="Google Shape;208;p14"/>
          <p:cNvSpPr txBox="1"/>
          <p:nvPr/>
        </p:nvSpPr>
        <p:spPr>
          <a:xfrm>
            <a:off x="788895" y="122636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5"/>
          <p:cNvSpPr/>
          <p:nvPr/>
        </p:nvSpPr>
        <p:spPr>
          <a:xfrm>
            <a:off x="1879600" y="1857372"/>
            <a:ext cx="8534400" cy="4765675"/>
          </a:xfrm>
          <a:prstGeom prst="roundRect">
            <a:avLst>
              <a:gd name="adj" fmla="val 16667"/>
            </a:avLst>
          </a:prstGeom>
          <a:solidFill>
            <a:srgbClr val="FFFFFF"/>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4" name="Google Shape;214;p15"/>
          <p:cNvSpPr/>
          <p:nvPr/>
        </p:nvSpPr>
        <p:spPr>
          <a:xfrm>
            <a:off x="4861734" y="2212972"/>
            <a:ext cx="2262159"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009342"/>
                </a:solidFill>
                <a:latin typeface="Arial"/>
                <a:ea typeface="Arial"/>
                <a:cs typeface="Arial"/>
                <a:sym typeface="Arial"/>
              </a:rPr>
              <a:t>Evaluation criteria:</a:t>
            </a:r>
            <a:endParaRPr sz="1800">
              <a:solidFill>
                <a:schemeClr val="dk1"/>
              </a:solidFill>
              <a:latin typeface="Arial"/>
              <a:ea typeface="Arial"/>
              <a:cs typeface="Arial"/>
              <a:sym typeface="Arial"/>
            </a:endParaRPr>
          </a:p>
        </p:txBody>
      </p:sp>
      <p:sp>
        <p:nvSpPr>
          <p:cNvPr id="215" name="Google Shape;215;p15"/>
          <p:cNvSpPr/>
          <p:nvPr/>
        </p:nvSpPr>
        <p:spPr>
          <a:xfrm>
            <a:off x="2112963" y="2903535"/>
            <a:ext cx="3779837" cy="3385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(1) Amount of energy saved (%)</a:t>
            </a:r>
            <a:endParaRPr/>
          </a:p>
        </p:txBody>
      </p:sp>
      <p:sp>
        <p:nvSpPr>
          <p:cNvPr id="216" name="Google Shape;216;p15"/>
          <p:cNvSpPr/>
          <p:nvPr/>
        </p:nvSpPr>
        <p:spPr>
          <a:xfrm>
            <a:off x="2082800" y="3452810"/>
            <a:ext cx="3505200" cy="83099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(2) Impact on equipment lifespan and durability</a:t>
            </a:r>
            <a:endParaRPr/>
          </a:p>
          <a:p>
            <a:pPr marL="0" marR="0" lvl="0" indent="0" algn="just" rtl="0">
              <a:spcBef>
                <a:spcPts val="0"/>
              </a:spcBef>
              <a:spcAft>
                <a:spcPts val="0"/>
              </a:spcAft>
              <a:buNone/>
            </a:pPr>
            <a:endParaRPr sz="1600">
              <a:solidFill>
                <a:schemeClr val="dk1"/>
              </a:solidFill>
              <a:latin typeface="Arial"/>
              <a:ea typeface="Arial"/>
              <a:cs typeface="Arial"/>
              <a:sym typeface="Arial"/>
            </a:endParaRPr>
          </a:p>
        </p:txBody>
      </p:sp>
      <p:sp>
        <p:nvSpPr>
          <p:cNvPr id="217" name="Google Shape;217;p15"/>
          <p:cNvSpPr/>
          <p:nvPr/>
        </p:nvSpPr>
        <p:spPr>
          <a:xfrm>
            <a:off x="2006600" y="4240210"/>
            <a:ext cx="3429000" cy="5842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(3) Compatibility of equipment within the entire system</a:t>
            </a:r>
            <a:endParaRPr sz="1600">
              <a:solidFill>
                <a:schemeClr val="dk1"/>
              </a:solidFill>
              <a:latin typeface="Arial"/>
              <a:ea typeface="Arial"/>
              <a:cs typeface="Arial"/>
              <a:sym typeface="Arial"/>
            </a:endParaRPr>
          </a:p>
        </p:txBody>
      </p:sp>
      <p:sp>
        <p:nvSpPr>
          <p:cNvPr id="218" name="Google Shape;218;p15"/>
          <p:cNvSpPr/>
          <p:nvPr/>
        </p:nvSpPr>
        <p:spPr>
          <a:xfrm>
            <a:off x="2006600" y="5045072"/>
            <a:ext cx="3276600" cy="3385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(4)  Impact on maintenance costs</a:t>
            </a:r>
            <a:endParaRPr/>
          </a:p>
        </p:txBody>
      </p:sp>
      <p:sp>
        <p:nvSpPr>
          <p:cNvPr id="219" name="Google Shape;219;p15"/>
          <p:cNvSpPr/>
          <p:nvPr/>
        </p:nvSpPr>
        <p:spPr>
          <a:xfrm>
            <a:off x="2120900" y="5711502"/>
            <a:ext cx="32004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(5) Impact on business operations</a:t>
            </a:r>
            <a:endParaRPr/>
          </a:p>
        </p:txBody>
      </p:sp>
      <p:sp>
        <p:nvSpPr>
          <p:cNvPr id="220" name="Google Shape;220;p15"/>
          <p:cNvSpPr/>
          <p:nvPr/>
        </p:nvSpPr>
        <p:spPr>
          <a:xfrm>
            <a:off x="6426200" y="2903535"/>
            <a:ext cx="3886200" cy="5842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(6) Requirements for worker operating skills and work attitudes</a:t>
            </a:r>
            <a:endParaRPr sz="1600">
              <a:solidFill>
                <a:schemeClr val="dk1"/>
              </a:solidFill>
              <a:latin typeface="Arial"/>
              <a:ea typeface="Arial"/>
              <a:cs typeface="Arial"/>
              <a:sym typeface="Arial"/>
            </a:endParaRPr>
          </a:p>
        </p:txBody>
      </p:sp>
      <p:sp>
        <p:nvSpPr>
          <p:cNvPr id="221" name="Google Shape;221;p15"/>
          <p:cNvSpPr/>
          <p:nvPr/>
        </p:nvSpPr>
        <p:spPr>
          <a:xfrm>
            <a:off x="6475334" y="3710947"/>
            <a:ext cx="3102131" cy="3385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(7) Equipment installation space</a:t>
            </a:r>
            <a:endParaRPr/>
          </a:p>
        </p:txBody>
      </p:sp>
      <p:sp>
        <p:nvSpPr>
          <p:cNvPr id="222" name="Google Shape;222;p15"/>
          <p:cNvSpPr/>
          <p:nvPr/>
        </p:nvSpPr>
        <p:spPr>
          <a:xfrm>
            <a:off x="6488736" y="4363033"/>
            <a:ext cx="1439818" cy="33855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(8) Aesthetics</a:t>
            </a:r>
            <a:endParaRPr/>
          </a:p>
        </p:txBody>
      </p:sp>
      <p:sp>
        <p:nvSpPr>
          <p:cNvPr id="223" name="Google Shape;223;p15"/>
          <p:cNvSpPr/>
          <p:nvPr/>
        </p:nvSpPr>
        <p:spPr>
          <a:xfrm>
            <a:off x="6488736" y="4967284"/>
            <a:ext cx="757238" cy="33813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chemeClr val="dk1"/>
                </a:solidFill>
                <a:latin typeface="Arial"/>
                <a:ea typeface="Arial"/>
                <a:cs typeface="Arial"/>
                <a:sym typeface="Arial"/>
              </a:rPr>
              <a:t>(9) ….</a:t>
            </a:r>
            <a:endParaRPr/>
          </a:p>
        </p:txBody>
      </p:sp>
      <p:sp>
        <p:nvSpPr>
          <p:cNvPr id="224" name="Google Shape;224;p15"/>
          <p:cNvSpPr txBox="1"/>
          <p:nvPr/>
        </p:nvSpPr>
        <p:spPr>
          <a:xfrm>
            <a:off x="788895" y="1185269"/>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2500" b="1" i="0" u="none" strike="noStrike" cap="none">
                <a:solidFill>
                  <a:schemeClr val="lt1"/>
                </a:solidFill>
                <a:latin typeface="Arial"/>
                <a:ea typeface="Arial"/>
                <a:cs typeface="Arial"/>
                <a:sym typeface="Arial"/>
              </a:rPr>
              <a:t>Technical assessment for energy efficiency sub-projects</a:t>
            </a:r>
            <a:endParaRPr sz="2500" b="1" i="0" u="none" strike="noStrike" cap="non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16"/>
          <p:cNvSpPr/>
          <p:nvPr/>
        </p:nvSpPr>
        <p:spPr>
          <a:xfrm>
            <a:off x="3124128" y="1803191"/>
            <a:ext cx="6288596"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009342"/>
                </a:solidFill>
                <a:latin typeface="Calibri"/>
                <a:ea typeface="Calibri"/>
                <a:cs typeface="Calibri"/>
                <a:sym typeface="Calibri"/>
              </a:rPr>
              <a:t>Technical Evaluation Table (Example)</a:t>
            </a:r>
            <a:endParaRPr sz="1800">
              <a:solidFill>
                <a:srgbClr val="009342"/>
              </a:solidFill>
              <a:latin typeface="Calibri"/>
              <a:ea typeface="Calibri"/>
              <a:cs typeface="Calibri"/>
              <a:sym typeface="Calibri"/>
            </a:endParaRPr>
          </a:p>
        </p:txBody>
      </p:sp>
      <p:sp>
        <p:nvSpPr>
          <p:cNvPr id="230" name="Google Shape;230;p16"/>
          <p:cNvSpPr txBox="1"/>
          <p:nvPr/>
        </p:nvSpPr>
        <p:spPr>
          <a:xfrm>
            <a:off x="838198" y="116687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2000" b="1" i="0" u="none" strike="noStrike" cap="none">
                <a:solidFill>
                  <a:schemeClr val="lt1"/>
                </a:solidFill>
                <a:latin typeface="Arial"/>
                <a:ea typeface="Arial"/>
                <a:cs typeface="Arial"/>
                <a:sym typeface="Arial"/>
              </a:rPr>
              <a:t>Technical assessment for energy efficiency sub-projects</a:t>
            </a:r>
            <a:endParaRPr sz="2000" b="1" i="0" u="none" strike="noStrike" cap="none">
              <a:solidFill>
                <a:schemeClr val="lt1"/>
              </a:solidFill>
              <a:latin typeface="Arial"/>
              <a:ea typeface="Arial"/>
              <a:cs typeface="Arial"/>
              <a:sym typeface="Arial"/>
            </a:endParaRPr>
          </a:p>
        </p:txBody>
      </p:sp>
      <p:graphicFrame>
        <p:nvGraphicFramePr>
          <p:cNvPr id="231" name="Google Shape;231;p16"/>
          <p:cNvGraphicFramePr/>
          <p:nvPr/>
        </p:nvGraphicFramePr>
        <p:xfrm>
          <a:off x="1616467" y="2302689"/>
          <a:ext cx="8959075" cy="4180400"/>
        </p:xfrm>
        <a:graphic>
          <a:graphicData uri="http://schemas.openxmlformats.org/drawingml/2006/table">
            <a:tbl>
              <a:tblPr>
                <a:noFill/>
                <a:tableStyleId>{E268870D-E4FC-43A0-AC94-4917E1F8E1BB}</a:tableStyleId>
              </a:tblPr>
              <a:tblGrid>
                <a:gridCol w="5561800">
                  <a:extLst>
                    <a:ext uri="{9D8B030D-6E8A-4147-A177-3AD203B41FA5}">
                      <a16:colId xmlns:a16="http://schemas.microsoft.com/office/drawing/2014/main" val="20000"/>
                    </a:ext>
                  </a:extLst>
                </a:gridCol>
                <a:gridCol w="1455975">
                  <a:extLst>
                    <a:ext uri="{9D8B030D-6E8A-4147-A177-3AD203B41FA5}">
                      <a16:colId xmlns:a16="http://schemas.microsoft.com/office/drawing/2014/main" val="20001"/>
                    </a:ext>
                  </a:extLst>
                </a:gridCol>
                <a:gridCol w="970650">
                  <a:extLst>
                    <a:ext uri="{9D8B030D-6E8A-4147-A177-3AD203B41FA5}">
                      <a16:colId xmlns:a16="http://schemas.microsoft.com/office/drawing/2014/main" val="20002"/>
                    </a:ext>
                  </a:extLst>
                </a:gridCol>
                <a:gridCol w="970650">
                  <a:extLst>
                    <a:ext uri="{9D8B030D-6E8A-4147-A177-3AD203B41FA5}">
                      <a16:colId xmlns:a16="http://schemas.microsoft.com/office/drawing/2014/main" val="20003"/>
                    </a:ext>
                  </a:extLst>
                </a:gridCol>
              </a:tblGrid>
              <a:tr h="511050">
                <a:tc>
                  <a:txBody>
                    <a:bodyPr/>
                    <a:lstStyle/>
                    <a:p>
                      <a:pPr marL="0" marR="0" lvl="0" indent="0" algn="l" rtl="0">
                        <a:spcBef>
                          <a:spcPts val="0"/>
                        </a:spcBef>
                        <a:spcAft>
                          <a:spcPts val="0"/>
                        </a:spcAft>
                        <a:buClr>
                          <a:srgbClr val="FFFFFF"/>
                        </a:buClr>
                        <a:buSzPts val="1400"/>
                        <a:buFont typeface="Arial"/>
                        <a:buNone/>
                      </a:pPr>
                      <a:br>
                        <a:rPr lang="en-US" sz="1400" b="1" u="none" strike="noStrike" cap="none">
                          <a:solidFill>
                            <a:srgbClr val="FFFFFF"/>
                          </a:solidFill>
                          <a:latin typeface="Arial"/>
                          <a:ea typeface="Arial"/>
                          <a:cs typeface="Arial"/>
                          <a:sym typeface="Arial"/>
                        </a:rPr>
                      </a:br>
                      <a:r>
                        <a:rPr lang="en-US" sz="1400" b="1" u="none" strike="noStrike" cap="none">
                          <a:solidFill>
                            <a:srgbClr val="FFFFFF"/>
                          </a:solidFill>
                          <a:latin typeface="Arial"/>
                          <a:ea typeface="Arial"/>
                          <a:cs typeface="Arial"/>
                          <a:sym typeface="Arial"/>
                        </a:rPr>
                        <a:t>Criteria</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CCCCCC"/>
                      </a:solidFill>
                      <a:prstDash val="solid"/>
                      <a:round/>
                      <a:headEnd type="none" w="sm" len="sm"/>
                      <a:tailEnd type="none" w="sm" len="sm"/>
                    </a:lnB>
                    <a:solidFill>
                      <a:srgbClr val="004AAD"/>
                    </a:solidFill>
                  </a:tcPr>
                </a:tc>
                <a:tc>
                  <a:txBody>
                    <a:bodyPr/>
                    <a:lstStyle/>
                    <a:p>
                      <a:pPr marL="0" marR="0" lvl="0" indent="0" algn="ctr" rtl="0">
                        <a:spcBef>
                          <a:spcPts val="0"/>
                        </a:spcBef>
                        <a:spcAft>
                          <a:spcPts val="0"/>
                        </a:spcAft>
                        <a:buClr>
                          <a:srgbClr val="FFFFFF"/>
                        </a:buClr>
                        <a:buSzPts val="1400"/>
                        <a:buFont typeface="Arial"/>
                        <a:buNone/>
                      </a:pPr>
                      <a:r>
                        <a:rPr lang="en-US" sz="1400" b="1" u="none" strike="noStrike" cap="none">
                          <a:solidFill>
                            <a:srgbClr val="FFFFFF"/>
                          </a:solidFill>
                          <a:latin typeface="Arial"/>
                          <a:ea typeface="Arial"/>
                          <a:cs typeface="Arial"/>
                          <a:sym typeface="Arial"/>
                        </a:rPr>
                        <a:t>Option 1</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CCCCCC"/>
                      </a:solidFill>
                      <a:prstDash val="solid"/>
                      <a:round/>
                      <a:headEnd type="none" w="sm" len="sm"/>
                      <a:tailEnd type="none" w="sm" len="sm"/>
                    </a:lnB>
                    <a:solidFill>
                      <a:srgbClr val="004AAD"/>
                    </a:solidFill>
                  </a:tcPr>
                </a:tc>
                <a:tc>
                  <a:txBody>
                    <a:bodyPr/>
                    <a:lstStyle/>
                    <a:p>
                      <a:pPr marL="0" marR="0" lvl="0" indent="0" algn="ctr" rtl="0">
                        <a:spcBef>
                          <a:spcPts val="0"/>
                        </a:spcBef>
                        <a:spcAft>
                          <a:spcPts val="0"/>
                        </a:spcAft>
                        <a:buClr>
                          <a:srgbClr val="FFFFFF"/>
                        </a:buClr>
                        <a:buSzPts val="1400"/>
                        <a:buFont typeface="Arial"/>
                        <a:buNone/>
                      </a:pPr>
                      <a:r>
                        <a:rPr lang="en-US" sz="1400" b="1" u="none" strike="noStrike" cap="none">
                          <a:solidFill>
                            <a:srgbClr val="FFFFFF"/>
                          </a:solidFill>
                          <a:latin typeface="Arial"/>
                          <a:ea typeface="Arial"/>
                          <a:cs typeface="Arial"/>
                          <a:sym typeface="Arial"/>
                        </a:rPr>
                        <a:t>Option 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CCCCCC"/>
                      </a:solidFill>
                      <a:prstDash val="solid"/>
                      <a:round/>
                      <a:headEnd type="none" w="sm" len="sm"/>
                      <a:tailEnd type="none" w="sm" len="sm"/>
                    </a:lnB>
                    <a:solidFill>
                      <a:srgbClr val="004AAD"/>
                    </a:solidFill>
                  </a:tcPr>
                </a:tc>
                <a:tc>
                  <a:txBody>
                    <a:bodyPr/>
                    <a:lstStyle/>
                    <a:p>
                      <a:pPr marL="0" marR="0" lvl="0" indent="0" algn="ctr" rtl="0">
                        <a:spcBef>
                          <a:spcPts val="0"/>
                        </a:spcBef>
                        <a:spcAft>
                          <a:spcPts val="0"/>
                        </a:spcAft>
                        <a:buClr>
                          <a:srgbClr val="FFFFFF"/>
                        </a:buClr>
                        <a:buSzPts val="1400"/>
                        <a:buFont typeface="Arial"/>
                        <a:buNone/>
                      </a:pPr>
                      <a:r>
                        <a:rPr lang="en-US" sz="1400" b="1" u="none" strike="noStrike" cap="none">
                          <a:solidFill>
                            <a:srgbClr val="FFFFFF"/>
                          </a:solidFill>
                          <a:latin typeface="Arial"/>
                          <a:ea typeface="Arial"/>
                          <a:cs typeface="Arial"/>
                          <a:sym typeface="Arial"/>
                        </a:rPr>
                        <a:t>Option 3</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CCCCCC"/>
                      </a:solidFill>
                      <a:prstDash val="solid"/>
                      <a:round/>
                      <a:headEnd type="none" w="sm" len="sm"/>
                      <a:tailEnd type="none" w="sm" len="sm"/>
                    </a:lnB>
                    <a:solidFill>
                      <a:srgbClr val="004AAD"/>
                    </a:solidFill>
                  </a:tcPr>
                </a:tc>
                <a:extLst>
                  <a:ext uri="{0D108BD9-81ED-4DB2-BD59-A6C34878D82A}">
                    <a16:rowId xmlns:a16="http://schemas.microsoft.com/office/drawing/2014/main" val="10000"/>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(1) Energy savings (%)</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extLst>
                  <a:ext uri="{0D108BD9-81ED-4DB2-BD59-A6C34878D82A}">
                    <a16:rowId xmlns:a16="http://schemas.microsoft.com/office/drawing/2014/main" val="10001"/>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(2) Impact on machinery lifespan and durability</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extLst>
                  <a:ext uri="{0D108BD9-81ED-4DB2-BD59-A6C34878D82A}">
                    <a16:rowId xmlns:a16="http://schemas.microsoft.com/office/drawing/2014/main" val="10002"/>
                  </a:ext>
                </a:extLst>
              </a:tr>
              <a:tr h="648875">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(3) Compatibility of equipment within the entire system</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extLst>
                  <a:ext uri="{0D108BD9-81ED-4DB2-BD59-A6C34878D82A}">
                    <a16:rowId xmlns:a16="http://schemas.microsoft.com/office/drawing/2014/main" val="10003"/>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(4) Impact on maintenance costs</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extLst>
                  <a:ext uri="{0D108BD9-81ED-4DB2-BD59-A6C34878D82A}">
                    <a16:rowId xmlns:a16="http://schemas.microsoft.com/office/drawing/2014/main" val="10004"/>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(5) Impact on business operations</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extLst>
                  <a:ext uri="{0D108BD9-81ED-4DB2-BD59-A6C34878D82A}">
                    <a16:rowId xmlns:a16="http://schemas.microsoft.com/office/drawing/2014/main" val="10005"/>
                  </a:ext>
                </a:extLst>
              </a:tr>
              <a:tr h="648875">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(6) Requirements for operational skills and worker attitude</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extLst>
                  <a:ext uri="{0D108BD9-81ED-4DB2-BD59-A6C34878D82A}">
                    <a16:rowId xmlns:a16="http://schemas.microsoft.com/office/drawing/2014/main" val="10006"/>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(7) Equipment installation space</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2DEEF"/>
                    </a:solidFill>
                  </a:tcPr>
                </a:tc>
                <a:extLst>
                  <a:ext uri="{0D108BD9-81ED-4DB2-BD59-A6C34878D82A}">
                    <a16:rowId xmlns:a16="http://schemas.microsoft.com/office/drawing/2014/main" val="10007"/>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(8) Aesthetics</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EAEFF7"/>
                    </a:solidFill>
                  </a:tcPr>
                </a:tc>
                <a:extLst>
                  <a:ext uri="{0D108BD9-81ED-4DB2-BD59-A6C34878D82A}">
                    <a16:rowId xmlns:a16="http://schemas.microsoft.com/office/drawing/2014/main" val="10008"/>
                  </a:ext>
                </a:extLst>
              </a:tr>
              <a:tr h="338800">
                <a:tc>
                  <a:txBody>
                    <a:bodyPr/>
                    <a:lstStyle/>
                    <a:p>
                      <a:pPr marL="0" marR="0" lvl="0" indent="0" algn="l" rtl="0">
                        <a:spcBef>
                          <a:spcPts val="0"/>
                        </a:spcBef>
                        <a:spcAft>
                          <a:spcPts val="0"/>
                        </a:spcAft>
                        <a:buClr>
                          <a:schemeClr val="dk1"/>
                        </a:buClr>
                        <a:buSzPts val="1800"/>
                        <a:buFont typeface="Arial"/>
                        <a:buNone/>
                      </a:pPr>
                      <a:r>
                        <a:rPr lang="en-US" sz="1800" u="none" strike="noStrike" cap="none">
                          <a:latin typeface="Arial"/>
                          <a:ea typeface="Arial"/>
                          <a:cs typeface="Arial"/>
                          <a:sym typeface="Arial"/>
                        </a:rPr>
                        <a:t>(9) …</a:t>
                      </a:r>
                      <a:endParaRPr/>
                    </a:p>
                  </a:txBody>
                  <a:tcPr marL="19050" marR="19050" marT="12700" marB="12700" anchor="ctr">
                    <a:lnL w="9525" cap="flat" cmpd="sng">
                      <a:solidFill>
                        <a:srgbClr val="FFFFFF"/>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FFFFFF"/>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FFFFFF"/>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FFFFFF"/>
                      </a:solidFill>
                      <a:prstDash val="solid"/>
                      <a:round/>
                      <a:headEnd type="none" w="sm" len="sm"/>
                      <a:tailEnd type="none" w="sm" len="sm"/>
                    </a:lnB>
                    <a:solidFill>
                      <a:srgbClr val="D2DEEF"/>
                    </a:solidFill>
                  </a:tcPr>
                </a:tc>
                <a:tc>
                  <a:txBody>
                    <a:bodyPr/>
                    <a:lstStyle/>
                    <a:p>
                      <a:pPr marL="0" marR="0" lvl="0" indent="0" algn="l" rtl="0">
                        <a:spcBef>
                          <a:spcPts val="0"/>
                        </a:spcBef>
                        <a:spcAft>
                          <a:spcPts val="0"/>
                        </a:spcAft>
                        <a:buClr>
                          <a:schemeClr val="dk1"/>
                        </a:buClr>
                        <a:buSzPts val="1800"/>
                        <a:buFont typeface="Calibri"/>
                        <a:buNone/>
                      </a:pPr>
                      <a:endParaRPr sz="1800" u="none" strike="noStrike" cap="none">
                        <a:latin typeface="Arial"/>
                        <a:ea typeface="Arial"/>
                        <a:cs typeface="Arial"/>
                        <a:sym typeface="Arial"/>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FFFFFF"/>
                      </a:solidFill>
                      <a:prstDash val="solid"/>
                      <a:round/>
                      <a:headEnd type="none" w="sm" len="sm"/>
                      <a:tailEnd type="none" w="sm" len="sm"/>
                    </a:lnB>
                    <a:solidFill>
                      <a:srgbClr val="D2DEEF"/>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grpSp>
        <p:nvGrpSpPr>
          <p:cNvPr id="236" name="Google Shape;236;p17"/>
          <p:cNvGrpSpPr/>
          <p:nvPr/>
        </p:nvGrpSpPr>
        <p:grpSpPr>
          <a:xfrm>
            <a:off x="982038" y="1948614"/>
            <a:ext cx="6316869" cy="506139"/>
            <a:chOff x="0" y="6"/>
            <a:chExt cx="6316869" cy="506139"/>
          </a:xfrm>
        </p:grpSpPr>
        <p:sp>
          <p:nvSpPr>
            <p:cNvPr id="237" name="Google Shape;237;p17"/>
            <p:cNvSpPr/>
            <p:nvPr/>
          </p:nvSpPr>
          <p:spPr>
            <a:xfrm>
              <a:off x="0" y="6"/>
              <a:ext cx="6316869" cy="506139"/>
            </a:xfrm>
            <a:prstGeom prst="roundRect">
              <a:avLst>
                <a:gd name="adj" fmla="val 16667"/>
              </a:avLst>
            </a:prstGeom>
            <a:solidFill>
              <a:srgbClr val="1CD676"/>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7"/>
            <p:cNvSpPr txBox="1"/>
            <p:nvPr/>
          </p:nvSpPr>
          <p:spPr>
            <a:xfrm>
              <a:off x="24708" y="24714"/>
              <a:ext cx="6267453" cy="456723"/>
            </a:xfrm>
            <a:prstGeom prst="rect">
              <a:avLst/>
            </a:prstGeom>
            <a:noFill/>
            <a:ln>
              <a:noFill/>
            </a:ln>
          </p:spPr>
          <p:txBody>
            <a:bodyPr spcFirstLastPara="1" wrap="square" lIns="87625" tIns="87625" rIns="87625" bIns="87625" anchor="ctr" anchorCtr="0">
              <a:noAutofit/>
            </a:bodyPr>
            <a:lstStyle/>
            <a:p>
              <a:pPr marL="0" marR="0" lvl="0" indent="0" algn="l" rtl="0">
                <a:lnSpc>
                  <a:spcPct val="90000"/>
                </a:lnSpc>
                <a:spcBef>
                  <a:spcPts val="0"/>
                </a:spcBef>
                <a:spcAft>
                  <a:spcPts val="0"/>
                </a:spcAft>
                <a:buClr>
                  <a:srgbClr val="FFFFFF"/>
                </a:buClr>
                <a:buSzPts val="2300"/>
                <a:buFont typeface="Arial"/>
                <a:buNone/>
              </a:pPr>
              <a:r>
                <a:rPr lang="en-US" sz="2300">
                  <a:solidFill>
                    <a:srgbClr val="FFFFFF"/>
                  </a:solidFill>
                  <a:latin typeface="Arial"/>
                  <a:ea typeface="Arial"/>
                  <a:cs typeface="Arial"/>
                  <a:sym typeface="Arial"/>
                </a:rPr>
                <a:t>(2) </a:t>
              </a:r>
              <a:r>
                <a:rPr lang="en-US" sz="2300" b="0" i="0">
                  <a:solidFill>
                    <a:srgbClr val="FFFFFF"/>
                  </a:solidFill>
                  <a:latin typeface="Arial"/>
                  <a:ea typeface="Arial"/>
                  <a:cs typeface="Arial"/>
                  <a:sym typeface="Arial"/>
                </a:rPr>
                <a:t>Technical implementation plan</a:t>
              </a:r>
              <a:endParaRPr sz="2300">
                <a:solidFill>
                  <a:srgbClr val="FFFFFF"/>
                </a:solidFill>
                <a:latin typeface="Arial"/>
                <a:ea typeface="Arial"/>
                <a:cs typeface="Arial"/>
                <a:sym typeface="Arial"/>
              </a:endParaRPr>
            </a:p>
          </p:txBody>
        </p:sp>
      </p:grpSp>
      <p:grpSp>
        <p:nvGrpSpPr>
          <p:cNvPr id="239" name="Google Shape;239;p17"/>
          <p:cNvGrpSpPr/>
          <p:nvPr/>
        </p:nvGrpSpPr>
        <p:grpSpPr>
          <a:xfrm>
            <a:off x="982038" y="4457211"/>
            <a:ext cx="6316869" cy="506139"/>
            <a:chOff x="0" y="6"/>
            <a:chExt cx="6316869" cy="506139"/>
          </a:xfrm>
        </p:grpSpPr>
        <p:sp>
          <p:nvSpPr>
            <p:cNvPr id="240" name="Google Shape;240;p17"/>
            <p:cNvSpPr/>
            <p:nvPr/>
          </p:nvSpPr>
          <p:spPr>
            <a:xfrm>
              <a:off x="0" y="6"/>
              <a:ext cx="6316869" cy="506139"/>
            </a:xfrm>
            <a:prstGeom prst="roundRect">
              <a:avLst>
                <a:gd name="adj" fmla="val 16667"/>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7"/>
            <p:cNvSpPr txBox="1"/>
            <p:nvPr/>
          </p:nvSpPr>
          <p:spPr>
            <a:xfrm>
              <a:off x="24708" y="24714"/>
              <a:ext cx="6267453" cy="456723"/>
            </a:xfrm>
            <a:prstGeom prst="rect">
              <a:avLst/>
            </a:prstGeom>
            <a:noFill/>
            <a:ln>
              <a:noFill/>
            </a:ln>
          </p:spPr>
          <p:txBody>
            <a:bodyPr spcFirstLastPara="1" wrap="square" lIns="87625" tIns="87625" rIns="87625" bIns="87625" anchor="ctr" anchorCtr="0">
              <a:noAutofit/>
            </a:bodyPr>
            <a:lstStyle/>
            <a:p>
              <a:pPr marL="0" marR="0" lvl="0" indent="0" algn="l" rtl="0">
                <a:lnSpc>
                  <a:spcPct val="90000"/>
                </a:lnSpc>
                <a:spcBef>
                  <a:spcPts val="0"/>
                </a:spcBef>
                <a:spcAft>
                  <a:spcPts val="0"/>
                </a:spcAft>
                <a:buClr>
                  <a:srgbClr val="FFFFFF"/>
                </a:buClr>
                <a:buSzPts val="2300"/>
                <a:buFont typeface="Arial"/>
                <a:buNone/>
              </a:pPr>
              <a:r>
                <a:rPr lang="en-US" sz="2300">
                  <a:solidFill>
                    <a:srgbClr val="FFFFFF"/>
                  </a:solidFill>
                  <a:latin typeface="Arial"/>
                  <a:ea typeface="Arial"/>
                  <a:cs typeface="Arial"/>
                  <a:sym typeface="Arial"/>
                </a:rPr>
                <a:t>(3) </a:t>
              </a:r>
              <a:r>
                <a:rPr lang="en-US" sz="2300" b="0" i="0">
                  <a:solidFill>
                    <a:srgbClr val="FFFFFF"/>
                  </a:solidFill>
                  <a:latin typeface="Arial"/>
                  <a:ea typeface="Arial"/>
                  <a:cs typeface="Arial"/>
                  <a:sym typeface="Arial"/>
                </a:rPr>
                <a:t>Investment cost estimate and cost details</a:t>
              </a:r>
              <a:endParaRPr sz="2300">
                <a:solidFill>
                  <a:srgbClr val="FFFFFF"/>
                </a:solidFill>
                <a:latin typeface="Arial"/>
                <a:ea typeface="Arial"/>
                <a:cs typeface="Arial"/>
                <a:sym typeface="Arial"/>
              </a:endParaRPr>
            </a:p>
          </p:txBody>
        </p:sp>
      </p:grpSp>
      <p:sp>
        <p:nvSpPr>
          <p:cNvPr id="242" name="Google Shape;242;p17"/>
          <p:cNvSpPr txBox="1"/>
          <p:nvPr/>
        </p:nvSpPr>
        <p:spPr>
          <a:xfrm>
            <a:off x="1890312" y="2641495"/>
            <a:ext cx="8600440" cy="1323952"/>
          </a:xfrm>
          <a:prstGeom prst="rect">
            <a:avLst/>
          </a:prstGeom>
          <a:noFill/>
          <a:ln>
            <a:noFill/>
          </a:ln>
        </p:spPr>
        <p:txBody>
          <a:bodyPr spcFirstLastPara="1" wrap="square" lIns="91425" tIns="45700" rIns="91425" bIns="45700" anchor="t" anchorCtr="0">
            <a:spAutoFit/>
          </a:bodyPr>
          <a:lstStyle/>
          <a:p>
            <a:pPr marL="645750" marR="0" lvl="0" indent="-285750" algn="just" rtl="0">
              <a:lnSpc>
                <a:spcPct val="12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Implementation plan for the sub-project and the various parties expected to participate in the sub-project implementation;</a:t>
            </a:r>
            <a:endParaRPr/>
          </a:p>
          <a:p>
            <a:pPr marL="645750" marR="0" lvl="0" indent="-285750" algn="just" rtl="0">
              <a:lnSpc>
                <a:spcPct val="12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Analysis of limitations and challenges for implementation and recommended mitigation measures.</a:t>
            </a:r>
            <a:endParaRPr sz="1600">
              <a:solidFill>
                <a:srgbClr val="000000"/>
              </a:solidFill>
              <a:latin typeface="Calibri"/>
              <a:ea typeface="Calibri"/>
              <a:cs typeface="Calibri"/>
              <a:sym typeface="Calibri"/>
            </a:endParaRPr>
          </a:p>
        </p:txBody>
      </p:sp>
      <p:sp>
        <p:nvSpPr>
          <p:cNvPr id="243" name="Google Shape;243;p17"/>
          <p:cNvSpPr txBox="1"/>
          <p:nvPr/>
        </p:nvSpPr>
        <p:spPr>
          <a:xfrm>
            <a:off x="1939616" y="5143928"/>
            <a:ext cx="8600439" cy="1323952"/>
          </a:xfrm>
          <a:prstGeom prst="rect">
            <a:avLst/>
          </a:prstGeom>
          <a:solidFill>
            <a:srgbClr val="FFFFFF"/>
          </a:solidFill>
          <a:ln>
            <a:noFill/>
          </a:ln>
        </p:spPr>
        <p:txBody>
          <a:bodyPr spcFirstLastPara="1" wrap="square" lIns="91425" tIns="45700" rIns="91425" bIns="45700" anchor="t" anchorCtr="0">
            <a:spAutoFit/>
          </a:bodyPr>
          <a:lstStyle/>
          <a:p>
            <a:pPr marL="645750" marR="0" lvl="0" indent="-285750" algn="just" rtl="0">
              <a:lnSpc>
                <a:spcPct val="12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Analysis of equipment, installation, and consulting costs related to the sub-project, serving as the basis for cost estimation.</a:t>
            </a:r>
            <a:endParaRPr/>
          </a:p>
          <a:p>
            <a:pPr marL="645750" marR="0" lvl="0" indent="-285750" algn="just" rtl="0">
              <a:lnSpc>
                <a:spcPct val="12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Assessment of the total investment amount, including interest during construction and contingency costs.</a:t>
            </a:r>
            <a:endParaRPr sz="1600">
              <a:solidFill>
                <a:srgbClr val="000000"/>
              </a:solidFill>
              <a:latin typeface="Calibri"/>
              <a:ea typeface="Calibri"/>
              <a:cs typeface="Calibri"/>
              <a:sym typeface="Calibri"/>
            </a:endParaRPr>
          </a:p>
        </p:txBody>
      </p:sp>
      <p:sp>
        <p:nvSpPr>
          <p:cNvPr id="244" name="Google Shape;244;p17"/>
          <p:cNvSpPr txBox="1"/>
          <p:nvPr/>
        </p:nvSpPr>
        <p:spPr>
          <a:xfrm>
            <a:off x="932733" y="11955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8"/>
          <p:cNvSpPr txBox="1"/>
          <p:nvPr/>
        </p:nvSpPr>
        <p:spPr>
          <a:xfrm>
            <a:off x="838199" y="2489038"/>
            <a:ext cx="10360665" cy="2210349"/>
          </a:xfrm>
          <a:prstGeom prst="rect">
            <a:avLst/>
          </a:prstGeom>
          <a:noFill/>
          <a:ln>
            <a:noFill/>
          </a:ln>
        </p:spPr>
        <p:txBody>
          <a:bodyPr spcFirstLastPara="1" wrap="square" lIns="91425" tIns="45700" rIns="91425" bIns="45700" anchor="t" anchorCtr="0">
            <a:spAutoFit/>
          </a:bodyPr>
          <a:lstStyle/>
          <a:p>
            <a:pPr marL="645750" marR="0" lvl="0" indent="-285750" algn="just" rtl="0">
              <a:lnSpc>
                <a:spcPct val="12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Research and analyze the energy usage of the beneficiary enterprise or relevant party, the plant, or the area of the beneficiary enterprise where the sub-project will be implemented to establish baseline energy consumption data.</a:t>
            </a:r>
            <a:endParaRPr/>
          </a:p>
          <a:p>
            <a:pPr marL="645750" marR="0" lvl="0" indent="-285750" algn="just" rtl="0">
              <a:lnSpc>
                <a:spcPct val="12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Baseline data must include data on all forms of energy consumed over a one-year period, preferably for the two most recent years. In addition to the volume of energy consumed, the average expenditure during that period for each energy form should also be calculated. Energy consumption for all energy forms after project implementation and the assumptions used as the basis for estimation must also be detailed.</a:t>
            </a:r>
            <a:endParaRPr sz="1600">
              <a:solidFill>
                <a:srgbClr val="000000"/>
              </a:solidFill>
              <a:latin typeface="Calibri"/>
              <a:ea typeface="Calibri"/>
              <a:cs typeface="Calibri"/>
              <a:sym typeface="Calibri"/>
            </a:endParaRPr>
          </a:p>
        </p:txBody>
      </p:sp>
      <p:sp>
        <p:nvSpPr>
          <p:cNvPr id="250" name="Google Shape;250;p18"/>
          <p:cNvSpPr txBox="1"/>
          <p:nvPr/>
        </p:nvSpPr>
        <p:spPr>
          <a:xfrm>
            <a:off x="838199" y="5841901"/>
            <a:ext cx="10360665" cy="657231"/>
          </a:xfrm>
          <a:prstGeom prst="rect">
            <a:avLst/>
          </a:prstGeom>
          <a:solidFill>
            <a:srgbClr val="FFFFFF"/>
          </a:solidFill>
          <a:ln>
            <a:noFill/>
          </a:ln>
        </p:spPr>
        <p:txBody>
          <a:bodyPr spcFirstLastPara="1" wrap="square" lIns="91425" tIns="45700" rIns="91425" bIns="45700" anchor="t" anchorCtr="0">
            <a:spAutoFit/>
          </a:bodyPr>
          <a:lstStyle/>
          <a:p>
            <a:pPr marL="645750" marR="0" lvl="0" indent="-285750" algn="just" rtl="0">
              <a:lnSpc>
                <a:spcPct val="12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Evaluation of the measurement and verification plan to ensure compliance with widely accepted M&amp;V (Monitoring and Verification) methods.</a:t>
            </a:r>
            <a:endParaRPr sz="1600">
              <a:solidFill>
                <a:srgbClr val="000000"/>
              </a:solidFill>
              <a:latin typeface="Times New Roman"/>
              <a:ea typeface="Times New Roman"/>
              <a:cs typeface="Times New Roman"/>
              <a:sym typeface="Times New Roman"/>
            </a:endParaRPr>
          </a:p>
        </p:txBody>
      </p:sp>
      <p:grpSp>
        <p:nvGrpSpPr>
          <p:cNvPr id="251" name="Google Shape;251;p18"/>
          <p:cNvGrpSpPr/>
          <p:nvPr/>
        </p:nvGrpSpPr>
        <p:grpSpPr>
          <a:xfrm>
            <a:off x="838199" y="1803283"/>
            <a:ext cx="10438131" cy="580320"/>
            <a:chOff x="0" y="2702"/>
            <a:chExt cx="10438131" cy="580320"/>
          </a:xfrm>
        </p:grpSpPr>
        <p:sp>
          <p:nvSpPr>
            <p:cNvPr id="252" name="Google Shape;252;p18"/>
            <p:cNvSpPr/>
            <p:nvPr/>
          </p:nvSpPr>
          <p:spPr>
            <a:xfrm>
              <a:off x="0" y="2702"/>
              <a:ext cx="10438131" cy="580320"/>
            </a:xfrm>
            <a:prstGeom prst="roundRect">
              <a:avLst>
                <a:gd name="adj" fmla="val 16667"/>
              </a:avLst>
            </a:prstGeom>
            <a:solidFill>
              <a:srgbClr val="4ACF4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8"/>
            <p:cNvSpPr txBox="1"/>
            <p:nvPr/>
          </p:nvSpPr>
          <p:spPr>
            <a:xfrm>
              <a:off x="28329" y="31031"/>
              <a:ext cx="10381473" cy="523662"/>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FFFFFF"/>
                </a:buClr>
                <a:buSzPts val="1800"/>
                <a:buFont typeface="Arial"/>
                <a:buNone/>
              </a:pPr>
              <a:r>
                <a:rPr lang="en-US" sz="1800">
                  <a:solidFill>
                    <a:srgbClr val="FFFFFF"/>
                  </a:solidFill>
                  <a:latin typeface="Arial"/>
                  <a:ea typeface="Arial"/>
                  <a:cs typeface="Arial"/>
                  <a:sym typeface="Arial"/>
                </a:rPr>
                <a:t>(4) Baseline energy audit study before sub-project implementation and expected energy savings</a:t>
              </a:r>
              <a:endParaRPr/>
            </a:p>
          </p:txBody>
        </p:sp>
      </p:grpSp>
      <p:grpSp>
        <p:nvGrpSpPr>
          <p:cNvPr id="254" name="Google Shape;254;p18"/>
          <p:cNvGrpSpPr/>
          <p:nvPr/>
        </p:nvGrpSpPr>
        <p:grpSpPr>
          <a:xfrm>
            <a:off x="838199" y="5116890"/>
            <a:ext cx="10438131" cy="636480"/>
            <a:chOff x="0" y="1978"/>
            <a:chExt cx="10438131" cy="636480"/>
          </a:xfrm>
        </p:grpSpPr>
        <p:sp>
          <p:nvSpPr>
            <p:cNvPr id="255" name="Google Shape;255;p18"/>
            <p:cNvSpPr/>
            <p:nvPr/>
          </p:nvSpPr>
          <p:spPr>
            <a:xfrm>
              <a:off x="0" y="1978"/>
              <a:ext cx="10438131" cy="636480"/>
            </a:xfrm>
            <a:prstGeom prst="roundRect">
              <a:avLst>
                <a:gd name="adj" fmla="val 16667"/>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8"/>
            <p:cNvSpPr txBox="1"/>
            <p:nvPr/>
          </p:nvSpPr>
          <p:spPr>
            <a:xfrm>
              <a:off x="31070" y="33048"/>
              <a:ext cx="10375991" cy="574340"/>
            </a:xfrm>
            <a:prstGeom prst="rect">
              <a:avLst/>
            </a:prstGeom>
            <a:noFill/>
            <a:ln>
              <a:noFill/>
            </a:ln>
          </p:spPr>
          <p:txBody>
            <a:bodyPr spcFirstLastPara="1" wrap="square" lIns="68575" tIns="68575" rIns="68575" bIns="68575" anchor="ctr" anchorCtr="0">
              <a:noAutofit/>
            </a:bodyPr>
            <a:lstStyle/>
            <a:p>
              <a:pPr marL="0" marR="0" lvl="0" indent="0" algn="l" rtl="0">
                <a:lnSpc>
                  <a:spcPct val="90000"/>
                </a:lnSpc>
                <a:spcBef>
                  <a:spcPts val="0"/>
                </a:spcBef>
                <a:spcAft>
                  <a:spcPts val="0"/>
                </a:spcAft>
                <a:buClr>
                  <a:srgbClr val="FFFFFF"/>
                </a:buClr>
                <a:buSzPts val="1800"/>
                <a:buFont typeface="Arial"/>
                <a:buNone/>
              </a:pPr>
              <a:r>
                <a:rPr lang="en-US" sz="1800">
                  <a:solidFill>
                    <a:srgbClr val="FFFFFF"/>
                  </a:solidFill>
                  <a:latin typeface="Arial"/>
                  <a:ea typeface="Arial"/>
                  <a:cs typeface="Arial"/>
                  <a:sym typeface="Arial"/>
                </a:rPr>
                <a:t>(5) </a:t>
              </a:r>
              <a:r>
                <a:rPr lang="en-US" sz="1800" b="0" i="0">
                  <a:solidFill>
                    <a:srgbClr val="FFFFFF"/>
                  </a:solidFill>
                  <a:latin typeface="Arial"/>
                  <a:ea typeface="Arial"/>
                  <a:cs typeface="Arial"/>
                  <a:sym typeface="Arial"/>
                </a:rPr>
                <a:t>Environmental impact assessment of the sub-project and mitigation measures (if required).</a:t>
              </a:r>
              <a:endParaRPr sz="1800">
                <a:solidFill>
                  <a:srgbClr val="FFFFFF"/>
                </a:solidFill>
                <a:latin typeface="Arial"/>
                <a:ea typeface="Arial"/>
                <a:cs typeface="Arial"/>
                <a:sym typeface="Arial"/>
              </a:endParaRPr>
            </a:p>
          </p:txBody>
        </p:sp>
      </p:grpSp>
      <p:sp>
        <p:nvSpPr>
          <p:cNvPr id="257" name="Google Shape;257;p18"/>
          <p:cNvSpPr txBox="1"/>
          <p:nvPr/>
        </p:nvSpPr>
        <p:spPr>
          <a:xfrm>
            <a:off x="760731" y="118899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9"/>
          <p:cNvSpPr txBox="1"/>
          <p:nvPr/>
        </p:nvSpPr>
        <p:spPr>
          <a:xfrm>
            <a:off x="1593784" y="2820657"/>
            <a:ext cx="9004431" cy="2169562"/>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5000" b="1" i="0" u="none" strike="noStrike" cap="none">
                <a:solidFill>
                  <a:srgbClr val="003153"/>
                </a:solidFill>
                <a:latin typeface="Arial"/>
                <a:ea typeface="Arial"/>
                <a:cs typeface="Arial"/>
                <a:sym typeface="Arial"/>
              </a:rPr>
              <a:t>Calculation and appraisal of energy savings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5" name="Google Shape;64;p1">
            <a:extLst>
              <a:ext uri="{FF2B5EF4-FFF2-40B4-BE49-F238E27FC236}">
                <a16:creationId xmlns:a16="http://schemas.microsoft.com/office/drawing/2014/main" id="{CF884038-A55D-4413-BFF7-60F047947E82}"/>
              </a:ext>
            </a:extLst>
          </p:cNvPr>
          <p:cNvSpPr txBox="1">
            <a:spLocks/>
          </p:cNvSpPr>
          <p:nvPr/>
        </p:nvSpPr>
        <p:spPr>
          <a:xfrm>
            <a:off x="1328737" y="2893721"/>
            <a:ext cx="9534525" cy="107055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ctr" rtl="0">
              <a:lnSpc>
                <a:spcPct val="100000"/>
              </a:lnSpc>
              <a:spcBef>
                <a:spcPts val="1000"/>
              </a:spcBef>
              <a:spcAft>
                <a:spcPts val="0"/>
              </a:spcAft>
              <a:buClr>
                <a:srgbClr val="003153"/>
              </a:buClr>
              <a:buSzPts val="2400"/>
              <a:buFont typeface="Arial"/>
              <a:buNone/>
              <a:defRPr sz="2400" b="1" i="0" u="none" strike="noStrike" cap="none">
                <a:solidFill>
                  <a:srgbClr val="003153"/>
                </a:solidFill>
                <a:latin typeface="Arial"/>
                <a:ea typeface="Arial"/>
                <a:cs typeface="Arial"/>
                <a:sym typeface="Arial"/>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indent="0">
              <a:spcBef>
                <a:spcPts val="0"/>
              </a:spcBef>
            </a:pPr>
            <a:r>
              <a:rPr lang="en-US" sz="3200"/>
              <a:t>TECHNICAL APPRAISAL, INCLUDING TECHNICAL RISK MITIGATION</a:t>
            </a:r>
            <a:endParaRPr lang="en-US" sz="3200">
              <a:highlight>
                <a:srgbClr val="466DB0"/>
              </a:high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20"/>
          <p:cNvSpPr txBox="1"/>
          <p:nvPr/>
        </p:nvSpPr>
        <p:spPr>
          <a:xfrm>
            <a:off x="838200" y="1089060"/>
            <a:ext cx="10515599" cy="318561"/>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200000"/>
              <a:buFont typeface="Arial"/>
              <a:buNone/>
            </a:pPr>
            <a:r>
              <a:rPr lang="en-US" sz="2000" b="1" i="0" u="none" strike="noStrike" cap="none">
                <a:solidFill>
                  <a:srgbClr val="FFFFFF"/>
                </a:solidFill>
                <a:latin typeface="Arial"/>
                <a:ea typeface="Arial"/>
                <a:cs typeface="Arial"/>
                <a:sym typeface="Arial"/>
              </a:rPr>
              <a:t>Calculation and appraisal of energy savings</a:t>
            </a:r>
            <a:endParaRPr/>
          </a:p>
        </p:txBody>
      </p:sp>
      <p:graphicFrame>
        <p:nvGraphicFramePr>
          <p:cNvPr id="268" name="Google Shape;268;p20"/>
          <p:cNvGraphicFramePr/>
          <p:nvPr/>
        </p:nvGraphicFramePr>
        <p:xfrm>
          <a:off x="2075379" y="1443841"/>
          <a:ext cx="4849250" cy="5286985"/>
        </p:xfrm>
        <a:graphic>
          <a:graphicData uri="http://schemas.openxmlformats.org/drawingml/2006/table">
            <a:tbl>
              <a:tblPr>
                <a:noFill/>
                <a:tableStyleId>{E268870D-E4FC-43A0-AC94-4917E1F8E1BB}</a:tableStyleId>
              </a:tblPr>
              <a:tblGrid>
                <a:gridCol w="483550">
                  <a:extLst>
                    <a:ext uri="{9D8B030D-6E8A-4147-A177-3AD203B41FA5}">
                      <a16:colId xmlns:a16="http://schemas.microsoft.com/office/drawing/2014/main" val="20000"/>
                    </a:ext>
                  </a:extLst>
                </a:gridCol>
                <a:gridCol w="1644925">
                  <a:extLst>
                    <a:ext uri="{9D8B030D-6E8A-4147-A177-3AD203B41FA5}">
                      <a16:colId xmlns:a16="http://schemas.microsoft.com/office/drawing/2014/main" val="20001"/>
                    </a:ext>
                  </a:extLst>
                </a:gridCol>
                <a:gridCol w="1163650">
                  <a:extLst>
                    <a:ext uri="{9D8B030D-6E8A-4147-A177-3AD203B41FA5}">
                      <a16:colId xmlns:a16="http://schemas.microsoft.com/office/drawing/2014/main" val="20002"/>
                    </a:ext>
                  </a:extLst>
                </a:gridCol>
                <a:gridCol w="987850">
                  <a:extLst>
                    <a:ext uri="{9D8B030D-6E8A-4147-A177-3AD203B41FA5}">
                      <a16:colId xmlns:a16="http://schemas.microsoft.com/office/drawing/2014/main" val="20003"/>
                    </a:ext>
                  </a:extLst>
                </a:gridCol>
                <a:gridCol w="569275">
                  <a:extLst>
                    <a:ext uri="{9D8B030D-6E8A-4147-A177-3AD203B41FA5}">
                      <a16:colId xmlns:a16="http://schemas.microsoft.com/office/drawing/2014/main" val="20004"/>
                    </a:ext>
                  </a:extLst>
                </a:gridCol>
              </a:tblGrid>
              <a:tr h="209725">
                <a:tc gridSpan="5">
                  <a:txBody>
                    <a:bodyPr/>
                    <a:lstStyle/>
                    <a:p>
                      <a:pPr marL="0" marR="0" lvl="0" indent="0" algn="ctr" rtl="0">
                        <a:lnSpc>
                          <a:spcPct val="110000"/>
                        </a:lnSpc>
                        <a:spcBef>
                          <a:spcPts val="0"/>
                        </a:spcBef>
                        <a:spcAft>
                          <a:spcPts val="0"/>
                        </a:spcAft>
                        <a:buNone/>
                      </a:pPr>
                      <a:r>
                        <a:rPr lang="en-US" sz="1300" b="1" i="0" u="none" strike="noStrike" cap="none">
                          <a:solidFill>
                            <a:srgbClr val="000000"/>
                          </a:solidFill>
                          <a:latin typeface="Calibri"/>
                          <a:ea typeface="Calibri"/>
                          <a:cs typeface="Calibri"/>
                          <a:sym typeface="Calibri"/>
                        </a:rPr>
                        <a:t>Energy conversion factor</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4025">
                <a:tc>
                  <a:txBody>
                    <a:bodyPr/>
                    <a:lstStyle/>
                    <a:p>
                      <a:pPr marL="0" marR="0" lvl="0" indent="0" algn="l" rtl="0">
                        <a:spcBef>
                          <a:spcPts val="0"/>
                        </a:spcBef>
                        <a:spcAft>
                          <a:spcPts val="0"/>
                        </a:spcAft>
                        <a:buClr>
                          <a:srgbClr val="404040"/>
                        </a:buClr>
                        <a:buSzPts val="1300"/>
                        <a:buFont typeface="Calibri"/>
                        <a:buNone/>
                      </a:pPr>
                      <a:r>
                        <a:rPr lang="en-US" sz="1300" b="1" u="none" strike="noStrike" cap="none">
                          <a:solidFill>
                            <a:srgbClr val="404040"/>
                          </a:solidFill>
                        </a:rPr>
                        <a:t>No.</a:t>
                      </a:r>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300"/>
                        <a:buFont typeface="Calibri"/>
                        <a:buNone/>
                      </a:pPr>
                      <a:r>
                        <a:rPr lang="en-US" sz="1300" b="1" u="none" strike="noStrike" cap="none">
                          <a:solidFill>
                            <a:srgbClr val="404040"/>
                          </a:solidFill>
                        </a:rPr>
                        <a:t>Fuel Type</a:t>
                      </a:r>
                      <a:endParaRPr/>
                    </a:p>
                  </a:txBody>
                  <a:tcPr marL="63500" marR="63500" marT="63500" marB="6350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300"/>
                        <a:buFont typeface="Calibri"/>
                        <a:buNone/>
                      </a:pPr>
                      <a:r>
                        <a:rPr lang="en-US" sz="1300" b="1" u="none" strike="noStrike" cap="none">
                          <a:solidFill>
                            <a:srgbClr val="404040"/>
                          </a:solidFill>
                        </a:rPr>
                        <a:t>Unit</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b="1" u="none" strike="noStrike" cap="none">
                          <a:solidFill>
                            <a:srgbClr val="404040"/>
                          </a:solidFill>
                        </a:rPr>
                        <a:t>TOE/Unit</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b="1">
                          <a:solidFill>
                            <a:srgbClr val="404040"/>
                          </a:solidFill>
                        </a:rPr>
                        <a:t>Note</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04025">
                <a:tc>
                  <a:txBody>
                    <a:bodyPr/>
                    <a:lstStyle/>
                    <a:p>
                      <a:pPr marL="0" marR="0" lvl="0" indent="0" algn="l" rtl="0">
                        <a:spcBef>
                          <a:spcPts val="0"/>
                        </a:spcBef>
                        <a:spcAft>
                          <a:spcPts val="0"/>
                        </a:spcAft>
                        <a:buClr>
                          <a:schemeClr val="dk1"/>
                        </a:buClr>
                        <a:buSzPts val="1300"/>
                        <a:buFont typeface="Calibri"/>
                        <a:buNone/>
                      </a:pPr>
                      <a:r>
                        <a:rPr lang="en-US" sz="1300"/>
                        <a:t>1</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Electricity</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kWh</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0.0001543</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04025">
                <a:tc>
                  <a:txBody>
                    <a:bodyPr/>
                    <a:lstStyle/>
                    <a:p>
                      <a:pPr marL="0" marR="0" lvl="0" indent="0" algn="l" rtl="0">
                        <a:spcBef>
                          <a:spcPts val="0"/>
                        </a:spcBef>
                        <a:spcAft>
                          <a:spcPts val="0"/>
                        </a:spcAft>
                        <a:buClr>
                          <a:schemeClr val="dk1"/>
                        </a:buClr>
                        <a:buSzPts val="1300"/>
                        <a:buFont typeface="Calibri"/>
                        <a:buNone/>
                      </a:pPr>
                      <a:r>
                        <a:rPr lang="en-US" sz="1300"/>
                        <a:t>2</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Coke</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0.70 - 0.75</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0.725</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04025">
                <a:tc>
                  <a:txBody>
                    <a:bodyPr/>
                    <a:lstStyle/>
                    <a:p>
                      <a:pPr marL="0" marR="0" lvl="0" indent="0" algn="l" rtl="0">
                        <a:spcBef>
                          <a:spcPts val="0"/>
                        </a:spcBef>
                        <a:spcAft>
                          <a:spcPts val="0"/>
                        </a:spcAft>
                        <a:buClr>
                          <a:schemeClr val="dk1"/>
                        </a:buClr>
                        <a:buSzPts val="1300"/>
                        <a:buFont typeface="Calibri"/>
                        <a:buNone/>
                      </a:pPr>
                      <a:r>
                        <a:rPr lang="en-US" sz="1300"/>
                        <a:t>3</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Coal type 1,2</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0.7</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04025">
                <a:tc>
                  <a:txBody>
                    <a:bodyPr/>
                    <a:lstStyle/>
                    <a:p>
                      <a:pPr marL="0" marR="0" lvl="0" indent="0" algn="l" rtl="0">
                        <a:spcBef>
                          <a:spcPts val="0"/>
                        </a:spcBef>
                        <a:spcAft>
                          <a:spcPts val="0"/>
                        </a:spcAft>
                        <a:buClr>
                          <a:schemeClr val="dk1"/>
                        </a:buClr>
                        <a:buSzPts val="1300"/>
                        <a:buFont typeface="Calibri"/>
                        <a:buNone/>
                      </a:pPr>
                      <a:r>
                        <a:rPr lang="en-US" sz="1300"/>
                        <a:t>4</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Coal type 3,4</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0.6</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04025">
                <a:tc>
                  <a:txBody>
                    <a:bodyPr/>
                    <a:lstStyle/>
                    <a:p>
                      <a:pPr marL="0" marR="0" lvl="0" indent="0" algn="l" rtl="0">
                        <a:spcBef>
                          <a:spcPts val="0"/>
                        </a:spcBef>
                        <a:spcAft>
                          <a:spcPts val="0"/>
                        </a:spcAft>
                        <a:buClr>
                          <a:schemeClr val="dk1"/>
                        </a:buClr>
                        <a:buSzPts val="1300"/>
                        <a:buFont typeface="Calibri"/>
                        <a:buNone/>
                      </a:pPr>
                      <a:r>
                        <a:rPr lang="en-US" sz="1300"/>
                        <a:t>5</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Coal type 5,6</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0.5</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04025">
                <a:tc>
                  <a:txBody>
                    <a:bodyPr/>
                    <a:lstStyle/>
                    <a:p>
                      <a:pPr marL="0" marR="0" lvl="0" indent="0" algn="l" rtl="0">
                        <a:spcBef>
                          <a:spcPts val="0"/>
                        </a:spcBef>
                        <a:spcAft>
                          <a:spcPts val="0"/>
                        </a:spcAft>
                        <a:buClr>
                          <a:schemeClr val="dk1"/>
                        </a:buClr>
                        <a:buSzPts val="1300"/>
                        <a:buFont typeface="Calibri"/>
                        <a:buNone/>
                      </a:pPr>
                      <a:r>
                        <a:rPr lang="en-US" sz="1300"/>
                        <a:t>6</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DO (Diesel Oil)</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1.02</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04025">
                <a:tc>
                  <a:txBody>
                    <a:bodyPr/>
                    <a:lstStyle/>
                    <a:p>
                      <a:pPr marL="0" marR="0" lvl="0" indent="0" algn="l" rtl="0">
                        <a:spcBef>
                          <a:spcPts val="0"/>
                        </a:spcBef>
                        <a:spcAft>
                          <a:spcPts val="0"/>
                        </a:spcAft>
                        <a:buClr>
                          <a:schemeClr val="dk1"/>
                        </a:buClr>
                        <a:buSzPts val="1300"/>
                        <a:buFont typeface="Calibri"/>
                        <a:buNone/>
                      </a:pPr>
                      <a:endParaRPr sz="1300"/>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1000 Liters</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0.88</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04025">
                <a:tc>
                  <a:txBody>
                    <a:bodyPr/>
                    <a:lstStyle/>
                    <a:p>
                      <a:pPr marL="0" marR="0" lvl="0" indent="0" algn="l" rtl="0">
                        <a:spcBef>
                          <a:spcPts val="0"/>
                        </a:spcBef>
                        <a:spcAft>
                          <a:spcPts val="0"/>
                        </a:spcAft>
                        <a:buClr>
                          <a:schemeClr val="dk1"/>
                        </a:buClr>
                        <a:buSzPts val="1300"/>
                        <a:buFont typeface="Calibri"/>
                        <a:buNone/>
                      </a:pPr>
                      <a:r>
                        <a:rPr lang="en-US" sz="1300"/>
                        <a:t>7</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FO (Fuel Oil)</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0.99</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04025">
                <a:tc>
                  <a:txBody>
                    <a:bodyPr/>
                    <a:lstStyle/>
                    <a:p>
                      <a:pPr marL="0" marR="0" lvl="0" indent="0" algn="l" rtl="0">
                        <a:spcBef>
                          <a:spcPts val="0"/>
                        </a:spcBef>
                        <a:spcAft>
                          <a:spcPts val="0"/>
                        </a:spcAft>
                        <a:buClr>
                          <a:schemeClr val="dk1"/>
                        </a:buClr>
                        <a:buSzPts val="1300"/>
                        <a:buFont typeface="Calibri"/>
                        <a:buNone/>
                      </a:pPr>
                      <a:endParaRPr sz="1300"/>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1000 Liters</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0.94</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04025">
                <a:tc>
                  <a:txBody>
                    <a:bodyPr/>
                    <a:lstStyle/>
                    <a:p>
                      <a:pPr marL="0" marR="0" lvl="0" indent="0" algn="l" rtl="0">
                        <a:spcBef>
                          <a:spcPts val="0"/>
                        </a:spcBef>
                        <a:spcAft>
                          <a:spcPts val="0"/>
                        </a:spcAft>
                        <a:buClr>
                          <a:schemeClr val="dk1"/>
                        </a:buClr>
                        <a:buSzPts val="1300"/>
                        <a:buFont typeface="Calibri"/>
                        <a:buNone/>
                      </a:pPr>
                      <a:r>
                        <a:rPr lang="en-US" sz="1300"/>
                        <a:t>8</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LPG</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1.09</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304025">
                <a:tc>
                  <a:txBody>
                    <a:bodyPr/>
                    <a:lstStyle/>
                    <a:p>
                      <a:pPr marL="0" marR="0" lvl="0" indent="0" algn="l" rtl="0">
                        <a:spcBef>
                          <a:spcPts val="0"/>
                        </a:spcBef>
                        <a:spcAft>
                          <a:spcPts val="0"/>
                        </a:spcAft>
                        <a:buClr>
                          <a:schemeClr val="dk1"/>
                        </a:buClr>
                        <a:buSzPts val="1300"/>
                        <a:buFont typeface="Calibri"/>
                        <a:buNone/>
                      </a:pPr>
                      <a:r>
                        <a:rPr lang="en-US" sz="1300"/>
                        <a:t>9</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Natural Gas</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Thousand m³</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900</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489275">
                <a:tc>
                  <a:txBody>
                    <a:bodyPr/>
                    <a:lstStyle/>
                    <a:p>
                      <a:pPr marL="0" marR="0" lvl="0" indent="0" algn="l" rtl="0">
                        <a:spcBef>
                          <a:spcPts val="0"/>
                        </a:spcBef>
                        <a:spcAft>
                          <a:spcPts val="0"/>
                        </a:spcAft>
                        <a:buClr>
                          <a:schemeClr val="dk1"/>
                        </a:buClr>
                        <a:buSzPts val="1300"/>
                        <a:buFont typeface="Calibri"/>
                        <a:buNone/>
                      </a:pPr>
                      <a:r>
                        <a:rPr lang="en-US" sz="1300"/>
                        <a:t>10</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Gasoline (for cars and motorcycles)</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1.05</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304025">
                <a:tc>
                  <a:txBody>
                    <a:bodyPr/>
                    <a:lstStyle/>
                    <a:p>
                      <a:pPr marL="0" marR="0" lvl="0" indent="0" algn="l" rtl="0">
                        <a:spcBef>
                          <a:spcPts val="0"/>
                        </a:spcBef>
                        <a:spcAft>
                          <a:spcPts val="0"/>
                        </a:spcAft>
                        <a:buClr>
                          <a:schemeClr val="dk1"/>
                        </a:buClr>
                        <a:buSzPts val="1300"/>
                        <a:buFont typeface="Calibri"/>
                        <a:buNone/>
                      </a:pPr>
                      <a:endParaRPr sz="1300"/>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1000 Liters</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0.83</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r h="304025">
                <a:tc>
                  <a:txBody>
                    <a:bodyPr/>
                    <a:lstStyle/>
                    <a:p>
                      <a:pPr marL="0" marR="0" lvl="0" indent="0" algn="l" rtl="0">
                        <a:spcBef>
                          <a:spcPts val="0"/>
                        </a:spcBef>
                        <a:spcAft>
                          <a:spcPts val="0"/>
                        </a:spcAft>
                        <a:buClr>
                          <a:schemeClr val="dk1"/>
                        </a:buClr>
                        <a:buSzPts val="1300"/>
                        <a:buFont typeface="Calibri"/>
                        <a:buNone/>
                      </a:pPr>
                      <a:r>
                        <a:rPr lang="en-US" sz="1300"/>
                        <a:t>11</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Jet Fuel</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300"/>
                        <a:buFont typeface="Calibri"/>
                        <a:buNone/>
                      </a:pPr>
                      <a:r>
                        <a:rPr lang="en-US" sz="1300"/>
                        <a:t>Ton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r>
                        <a:rPr lang="en-US" sz="1300"/>
                        <a:t>1.05</a:t>
                      </a: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None/>
                      </a:pPr>
                      <a:endParaRPr sz="13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
        <p:nvSpPr>
          <p:cNvPr id="269" name="Google Shape;269;p20"/>
          <p:cNvSpPr txBox="1"/>
          <p:nvPr/>
        </p:nvSpPr>
        <p:spPr>
          <a:xfrm>
            <a:off x="7243082" y="2754608"/>
            <a:ext cx="4607510"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a:solidFill>
                  <a:srgbClr val="000000"/>
                </a:solidFill>
                <a:latin typeface="Arial"/>
                <a:ea typeface="Arial"/>
                <a:cs typeface="Arial"/>
                <a:sym typeface="Arial"/>
              </a:rPr>
              <a:t>(Source: Ministry of Industry and Trade - attached to Document No. 3505/BCT-KHCN dated April 19, 2011)</a:t>
            </a:r>
            <a:endParaRPr/>
          </a:p>
          <a:p>
            <a:pPr marL="0" marR="0" lvl="0" indent="0" algn="l" rtl="0">
              <a:spcBef>
                <a:spcPts val="0"/>
              </a:spcBef>
              <a:spcAft>
                <a:spcPts val="0"/>
              </a:spcAft>
              <a:buClr>
                <a:srgbClr val="000000"/>
              </a:buClr>
              <a:buSzPts val="1400"/>
              <a:buFont typeface="Arial"/>
              <a:buNone/>
            </a:pPr>
            <a:endParaRPr sz="1400" b="1" i="1">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b="1" i="1">
                <a:solidFill>
                  <a:srgbClr val="000000"/>
                </a:solidFill>
                <a:latin typeface="Arial"/>
                <a:ea typeface="Arial"/>
                <a:cs typeface="Arial"/>
                <a:sym typeface="Arial"/>
              </a:rPr>
              <a:t>Note: </a:t>
            </a:r>
            <a:endParaRPr/>
          </a:p>
          <a:p>
            <a:pPr marL="0" marR="0" lvl="0" indent="0" algn="l" rtl="0">
              <a:spcBef>
                <a:spcPts val="0"/>
              </a:spcBef>
              <a:spcAft>
                <a:spcPts val="0"/>
              </a:spcAft>
              <a:buClr>
                <a:srgbClr val="000000"/>
              </a:buClr>
              <a:buSzPts val="1400"/>
              <a:buFont typeface="Arial"/>
              <a:buNone/>
            </a:pPr>
            <a:r>
              <a:rPr lang="en-US" sz="1400">
                <a:solidFill>
                  <a:srgbClr val="000000"/>
                </a:solidFill>
                <a:latin typeface="Arial"/>
                <a:ea typeface="Arial"/>
                <a:cs typeface="Arial"/>
                <a:sym typeface="Arial"/>
              </a:rPr>
              <a:t>TOE - Ton of Oil Equivalent Emission Factor (tCO₂/MWh) </a:t>
            </a:r>
            <a:r>
              <a:rPr lang="en-US" sz="1400" b="1">
                <a:solidFill>
                  <a:srgbClr val="000000"/>
                </a:solidFill>
                <a:latin typeface="Arial"/>
                <a:ea typeface="Arial"/>
                <a:cs typeface="Arial"/>
                <a:sym typeface="Arial"/>
              </a:rPr>
              <a:t> </a:t>
            </a:r>
            <a:r>
              <a:rPr lang="en-US" sz="1400">
                <a:solidFill>
                  <a:srgbClr val="000000"/>
                </a:solidFill>
                <a:latin typeface="Arial"/>
                <a:ea typeface="Arial"/>
                <a:cs typeface="Arial"/>
                <a:sym typeface="Arial"/>
              </a:rPr>
              <a:t>0.8154</a:t>
            </a:r>
            <a:endParaRPr/>
          </a:p>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a:solidFill>
                  <a:srgbClr val="000000"/>
                </a:solidFill>
                <a:latin typeface="Arial"/>
                <a:ea typeface="Arial"/>
                <a:cs typeface="Arial"/>
                <a:sym typeface="Arial"/>
              </a:rPr>
              <a:t>(According to Document No. 315/KTTVBĐKH-GSPT dated March 17, 2017, by the Department of Meteorology, Hydrology and Climate Change regarding the emission factor for Vietnam's grid electricity in 2015)</a:t>
            </a:r>
            <a:endParaRPr/>
          </a:p>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graphicFrame>
        <p:nvGraphicFramePr>
          <p:cNvPr id="274" name="Google Shape;274;p21"/>
          <p:cNvGraphicFramePr/>
          <p:nvPr>
            <p:extLst>
              <p:ext uri="{D42A27DB-BD31-4B8C-83A1-F6EECF244321}">
                <p14:modId xmlns:p14="http://schemas.microsoft.com/office/powerpoint/2010/main" val="866341859"/>
              </p:ext>
            </p:extLst>
          </p:nvPr>
        </p:nvGraphicFramePr>
        <p:xfrm>
          <a:off x="1912490" y="1625982"/>
          <a:ext cx="9019725" cy="5127928"/>
        </p:xfrm>
        <a:graphic>
          <a:graphicData uri="http://schemas.openxmlformats.org/drawingml/2006/table">
            <a:tbl>
              <a:tblPr>
                <a:noFill/>
                <a:tableStyleId>{E268870D-E4FC-43A0-AC94-4917E1F8E1BB}</a:tableStyleId>
              </a:tblPr>
              <a:tblGrid>
                <a:gridCol w="2206750">
                  <a:extLst>
                    <a:ext uri="{9D8B030D-6E8A-4147-A177-3AD203B41FA5}">
                      <a16:colId xmlns:a16="http://schemas.microsoft.com/office/drawing/2014/main" val="20000"/>
                    </a:ext>
                  </a:extLst>
                </a:gridCol>
                <a:gridCol w="2036775">
                  <a:extLst>
                    <a:ext uri="{9D8B030D-6E8A-4147-A177-3AD203B41FA5}">
                      <a16:colId xmlns:a16="http://schemas.microsoft.com/office/drawing/2014/main" val="20001"/>
                    </a:ext>
                  </a:extLst>
                </a:gridCol>
                <a:gridCol w="1455950">
                  <a:extLst>
                    <a:ext uri="{9D8B030D-6E8A-4147-A177-3AD203B41FA5}">
                      <a16:colId xmlns:a16="http://schemas.microsoft.com/office/drawing/2014/main" val="20002"/>
                    </a:ext>
                  </a:extLst>
                </a:gridCol>
                <a:gridCol w="1500325">
                  <a:extLst>
                    <a:ext uri="{9D8B030D-6E8A-4147-A177-3AD203B41FA5}">
                      <a16:colId xmlns:a16="http://schemas.microsoft.com/office/drawing/2014/main" val="20003"/>
                    </a:ext>
                  </a:extLst>
                </a:gridCol>
                <a:gridCol w="1819925">
                  <a:extLst>
                    <a:ext uri="{9D8B030D-6E8A-4147-A177-3AD203B41FA5}">
                      <a16:colId xmlns:a16="http://schemas.microsoft.com/office/drawing/2014/main" val="20004"/>
                    </a:ext>
                  </a:extLst>
                </a:gridCol>
              </a:tblGrid>
              <a:tr h="262200">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latin typeface="+mj-lt"/>
                          <a:ea typeface="Calibri"/>
                          <a:cs typeface="Calibri"/>
                          <a:sym typeface="Calibri"/>
                        </a:rPr>
                        <a:t>I. </a:t>
                      </a:r>
                      <a:r>
                        <a:rPr lang="en-US" sz="1400" b="1" i="0" u="none" strike="noStrike">
                          <a:solidFill>
                            <a:srgbClr val="003153"/>
                          </a:solidFill>
                          <a:latin typeface="+mj-lt"/>
                          <a:ea typeface="Calibri"/>
                          <a:cs typeface="Calibri"/>
                          <a:sym typeface="Calibri"/>
                        </a:rPr>
                        <a:t>Borrower's energy consumption BEFORE energy efficiency investment</a:t>
                      </a:r>
                      <a:endParaRPr sz="1400" b="1" i="0" u="none" strike="noStrike">
                        <a:solidFill>
                          <a:srgbClr val="003153"/>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2200">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latin typeface="+mj-lt"/>
                          <a:ea typeface="Calibri"/>
                          <a:cs typeface="Calibri"/>
                          <a:sym typeface="Calibri"/>
                        </a:rPr>
                        <a:t>1. Annual Electricity Consumption</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Electricity Consumption</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MWh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78475">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latin typeface="+mj-lt"/>
                          <a:ea typeface="Calibri"/>
                          <a:cs typeface="Calibri"/>
                          <a:sym typeface="Calibri"/>
                        </a:rPr>
                        <a:t>2. Annual Fuel Consumption</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a:txBody>
                    <a:bodyPr/>
                    <a:lstStyle/>
                    <a:p>
                      <a:pPr marL="0" marR="0" lvl="0" indent="0" algn="l" rtl="0">
                        <a:spcBef>
                          <a:spcPts val="0"/>
                        </a:spcBef>
                        <a:spcAft>
                          <a:spcPts val="0"/>
                        </a:spcAft>
                        <a:buClr>
                          <a:schemeClr val="dk1"/>
                        </a:buClr>
                        <a:buSzPts val="1800"/>
                        <a:buFont typeface="Calibri"/>
                        <a:buNone/>
                      </a:pPr>
                      <a:r>
                        <a:rPr lang="en-US" sz="1800">
                          <a:latin typeface="+mj-lt"/>
                        </a:rPr>
                        <a:t>Total Consumption</a:t>
                      </a:r>
                      <a:endParaRPr>
                        <a:latin typeface="+mj-lt"/>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r>
                        <a:rPr lang="en-US" sz="1800">
                          <a:latin typeface="+mj-lt"/>
                        </a:rPr>
                        <a:t>Conversion Factor to kWh</a:t>
                      </a:r>
                      <a:endParaRPr>
                        <a:latin typeface="+mj-lt"/>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r>
                        <a:rPr lang="en-US" sz="1800">
                          <a:latin typeface="+mj-lt"/>
                        </a:rPr>
                        <a:t>Consumption in MWh</a:t>
                      </a:r>
                      <a:endParaRPr>
                        <a:latin typeface="+mj-lt"/>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262200">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Natural Gas</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Thousand Liters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5,832.79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Heavy Fuel Oil</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Ton/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6,610.50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Light Fuel Oil</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Thousand Liters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6,092.03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Liquefied Petroleum Gas (LPG)</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kg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7.06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Diesel</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Thousand Liters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5,703.18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Gasoline</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Thousand Liters /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5,379.13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Coke</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Ton/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4,698.64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Coal type 1,2</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Ton/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4,536.62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Coal type 3,4</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Ton/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3,888.53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Coal type 5,6</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Ton/ year</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3,240.44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2622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Other Fuels: [specify]</a:t>
                      </a:r>
                      <a:endParaRPr sz="1400" b="0"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mj-lt"/>
                          <a:ea typeface="Calibri"/>
                          <a:cs typeface="Calibri"/>
                          <a:sym typeface="Calibri"/>
                        </a:rPr>
                        <a:t>[Enter unit]</a:t>
                      </a:r>
                      <a:endParaRPr sz="1400" b="0" i="1"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r h="309250">
                <a:tc gridSpan="4">
                  <a:txBody>
                    <a:bodyPr/>
                    <a:lstStyle/>
                    <a:p>
                      <a:pPr marL="0" marR="0" lvl="0" indent="0" algn="just" rtl="0">
                        <a:lnSpc>
                          <a:spcPct val="110000"/>
                        </a:lnSpc>
                        <a:spcBef>
                          <a:spcPts val="0"/>
                        </a:spcBef>
                        <a:spcAft>
                          <a:spcPts val="0"/>
                        </a:spcAft>
                        <a:buNone/>
                      </a:pPr>
                      <a:r>
                        <a:rPr lang="en-US" sz="1400" b="1" i="0" u="none" strike="noStrike" cap="none">
                          <a:solidFill>
                            <a:schemeClr val="dk1"/>
                          </a:solidFill>
                          <a:latin typeface="+mj-lt"/>
                          <a:ea typeface="Calibri"/>
                          <a:cs typeface="Calibri"/>
                          <a:sym typeface="Calibri"/>
                        </a:rPr>
                        <a:t>Total Energy Consumption in MWh / year (Abefore)</a:t>
                      </a:r>
                      <a:endParaRPr sz="1400" b="1" i="0" u="none" strike="noStrike">
                        <a:solidFill>
                          <a:srgbClr val="000000"/>
                        </a:solidFill>
                        <a:latin typeface="+mj-lt"/>
                        <a:ea typeface="Calibri"/>
                        <a:cs typeface="Calibri"/>
                        <a:sym typeface="Calibri"/>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mj-lt"/>
                          <a:ea typeface="Calibri"/>
                          <a:cs typeface="Calibri"/>
                          <a:sym typeface="Calibri"/>
                        </a:rPr>
                        <a:t>                             -     </a:t>
                      </a:r>
                      <a:endParaRPr>
                        <a:latin typeface="+mj-lt"/>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
        <p:nvSpPr>
          <p:cNvPr id="275" name="Google Shape;275;p21"/>
          <p:cNvSpPr txBox="1"/>
          <p:nvPr/>
        </p:nvSpPr>
        <p:spPr>
          <a:xfrm>
            <a:off x="838200" y="1137776"/>
            <a:ext cx="10515599" cy="38280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60000"/>
              <a:buFont typeface="Arial"/>
              <a:buNone/>
            </a:pPr>
            <a:r>
              <a:rPr lang="en-US" sz="2500" b="1" i="0" u="none" strike="noStrike" cap="none">
                <a:solidFill>
                  <a:srgbClr val="FFFFFF"/>
                </a:solidFill>
                <a:latin typeface="Arial"/>
                <a:ea typeface="Arial"/>
                <a:cs typeface="Arial"/>
                <a:sym typeface="Arial"/>
              </a:rPr>
              <a:t>Calculation and appraisal of energy savings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2"/>
          <p:cNvSpPr txBox="1"/>
          <p:nvPr/>
        </p:nvSpPr>
        <p:spPr>
          <a:xfrm>
            <a:off x="838200" y="1130167"/>
            <a:ext cx="10515599" cy="380134"/>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60000"/>
              <a:buFont typeface="Arial"/>
              <a:buNone/>
            </a:pPr>
            <a:r>
              <a:rPr lang="en-US" sz="2500" b="1" i="0" u="none" strike="noStrike" cap="none">
                <a:solidFill>
                  <a:srgbClr val="FFFFFF"/>
                </a:solidFill>
                <a:latin typeface="Arial"/>
                <a:ea typeface="Arial"/>
                <a:cs typeface="Arial"/>
                <a:sym typeface="Arial"/>
              </a:rPr>
              <a:t>Calculation and appraisal of energy savings</a:t>
            </a:r>
            <a:endParaRPr/>
          </a:p>
        </p:txBody>
      </p:sp>
      <p:graphicFrame>
        <p:nvGraphicFramePr>
          <p:cNvPr id="281" name="Google Shape;281;p22"/>
          <p:cNvGraphicFramePr/>
          <p:nvPr/>
        </p:nvGraphicFramePr>
        <p:xfrm>
          <a:off x="1489753" y="1605433"/>
          <a:ext cx="9575500" cy="5072900"/>
        </p:xfrm>
        <a:graphic>
          <a:graphicData uri="http://schemas.openxmlformats.org/drawingml/2006/table">
            <a:tbl>
              <a:tblPr>
                <a:noFill/>
                <a:tableStyleId>{E268870D-E4FC-43A0-AC94-4917E1F8E1BB}</a:tableStyleId>
              </a:tblPr>
              <a:tblGrid>
                <a:gridCol w="2342725">
                  <a:extLst>
                    <a:ext uri="{9D8B030D-6E8A-4147-A177-3AD203B41FA5}">
                      <a16:colId xmlns:a16="http://schemas.microsoft.com/office/drawing/2014/main" val="20000"/>
                    </a:ext>
                  </a:extLst>
                </a:gridCol>
                <a:gridCol w="2162275">
                  <a:extLst>
                    <a:ext uri="{9D8B030D-6E8A-4147-A177-3AD203B41FA5}">
                      <a16:colId xmlns:a16="http://schemas.microsoft.com/office/drawing/2014/main" val="20001"/>
                    </a:ext>
                  </a:extLst>
                </a:gridCol>
                <a:gridCol w="1545650">
                  <a:extLst>
                    <a:ext uri="{9D8B030D-6E8A-4147-A177-3AD203B41FA5}">
                      <a16:colId xmlns:a16="http://schemas.microsoft.com/office/drawing/2014/main" val="20002"/>
                    </a:ext>
                  </a:extLst>
                </a:gridCol>
                <a:gridCol w="1592775">
                  <a:extLst>
                    <a:ext uri="{9D8B030D-6E8A-4147-A177-3AD203B41FA5}">
                      <a16:colId xmlns:a16="http://schemas.microsoft.com/office/drawing/2014/main" val="20003"/>
                    </a:ext>
                  </a:extLst>
                </a:gridCol>
                <a:gridCol w="1932075">
                  <a:extLst>
                    <a:ext uri="{9D8B030D-6E8A-4147-A177-3AD203B41FA5}">
                      <a16:colId xmlns:a16="http://schemas.microsoft.com/office/drawing/2014/main" val="20004"/>
                    </a:ext>
                  </a:extLst>
                </a:gridCol>
              </a:tblGrid>
              <a:tr h="283675">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latin typeface="Arial"/>
                          <a:ea typeface="Arial"/>
                          <a:cs typeface="Arial"/>
                          <a:sym typeface="Arial"/>
                        </a:rPr>
                        <a:t>I. Borrower's energy consumption AFTER energy efficiency investment</a:t>
                      </a:r>
                      <a:endParaRPr sz="1400" b="1" i="0" u="none" strike="noStrike">
                        <a:solidFill>
                          <a:schemeClr val="lt1"/>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F88"/>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83675">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latin typeface="Arial"/>
                          <a:ea typeface="Arial"/>
                          <a:cs typeface="Arial"/>
                          <a:sym typeface="Arial"/>
                        </a:rPr>
                        <a:t>1. Annual electricity consumption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Electricity Consumption</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MWh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33075">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latin typeface="Arial"/>
                          <a:ea typeface="Arial"/>
                          <a:cs typeface="Arial"/>
                          <a:sym typeface="Arial"/>
                        </a:rPr>
                        <a:t>2. Annual Fuel Consumption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a:txBody>
                    <a:bodyPr/>
                    <a:lstStyle/>
                    <a:p>
                      <a:pPr marL="0" marR="0" lvl="0" indent="0" algn="l" rtl="0">
                        <a:spcBef>
                          <a:spcPts val="0"/>
                        </a:spcBef>
                        <a:spcAft>
                          <a:spcPts val="0"/>
                        </a:spcAft>
                        <a:buClr>
                          <a:schemeClr val="dk1"/>
                        </a:buClr>
                        <a:buSzPts val="1200"/>
                        <a:buFont typeface="Arial"/>
                        <a:buNone/>
                      </a:pPr>
                      <a:r>
                        <a:rPr lang="en-US" sz="1200">
                          <a:latin typeface="Arial"/>
                          <a:ea typeface="Arial"/>
                          <a:cs typeface="Arial"/>
                          <a:sym typeface="Arial"/>
                        </a:rPr>
                        <a:t>Total consumption</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200"/>
                        <a:buFont typeface="Arial"/>
                        <a:buNone/>
                      </a:pPr>
                      <a:r>
                        <a:rPr lang="en-US" sz="1200">
                          <a:latin typeface="Arial"/>
                          <a:ea typeface="Arial"/>
                          <a:cs typeface="Arial"/>
                          <a:sym typeface="Arial"/>
                        </a:rPr>
                        <a:t>Conversion factor to kWh</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200"/>
                        <a:buFont typeface="Arial"/>
                        <a:buNone/>
                      </a:pPr>
                      <a:r>
                        <a:rPr lang="en-US" sz="1200">
                          <a:latin typeface="Arial"/>
                          <a:ea typeface="Arial"/>
                          <a:cs typeface="Arial"/>
                          <a:sym typeface="Arial"/>
                        </a:rPr>
                        <a:t>Consumption in MWh</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283675">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Natural Gas</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Thousand Liters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5,832.79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Heavy Fuel Oil</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Ton/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6,610.50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Light Fuel Oil</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Thousand Liters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6,092.03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517500">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Liquefied Petroleum Gas (LPG)</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kg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7.06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Diesel</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Thousand Liters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5,703.18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Gasoline</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Thousand Liters /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5,379.13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Coke</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Ton/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4,698.64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Coal type 1,2</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Ton/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4,536.62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Coal type 3,4</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Ton/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3,888.53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Coal type 5,6</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Ton/ year</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3,240.44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283675">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Other Fuels: [specify]</a:t>
                      </a:r>
                      <a:endParaRPr sz="1400" b="0"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just" rtl="0">
                        <a:lnSpc>
                          <a:spcPct val="110000"/>
                        </a:lnSpc>
                        <a:spcBef>
                          <a:spcPts val="0"/>
                        </a:spcBef>
                        <a:spcAft>
                          <a:spcPts val="0"/>
                        </a:spcAft>
                        <a:buNone/>
                      </a:pPr>
                      <a:r>
                        <a:rPr lang="en-US" sz="1400" b="0" i="0" u="none" strike="noStrike" cap="none">
                          <a:solidFill>
                            <a:schemeClr val="dk1"/>
                          </a:solidFill>
                          <a:latin typeface="Arial"/>
                          <a:ea typeface="Arial"/>
                          <a:cs typeface="Arial"/>
                          <a:sym typeface="Arial"/>
                        </a:rPr>
                        <a:t>[Enter unit]</a:t>
                      </a:r>
                      <a:endParaRPr sz="1400" b="0" i="1"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r h="334550">
                <a:tc gridSpan="4">
                  <a:txBody>
                    <a:bodyPr/>
                    <a:lstStyle/>
                    <a:p>
                      <a:pPr marL="0" marR="0" lvl="0" indent="0" algn="just" rtl="0">
                        <a:lnSpc>
                          <a:spcPct val="110000"/>
                        </a:lnSpc>
                        <a:spcBef>
                          <a:spcPts val="0"/>
                        </a:spcBef>
                        <a:spcAft>
                          <a:spcPts val="0"/>
                        </a:spcAft>
                        <a:buNone/>
                      </a:pPr>
                      <a:r>
                        <a:rPr lang="en-US" sz="1400" b="1" i="0" u="none" strike="noStrike" cap="none">
                          <a:solidFill>
                            <a:schemeClr val="dk1"/>
                          </a:solidFill>
                          <a:latin typeface="Arial"/>
                          <a:ea typeface="Arial"/>
                          <a:cs typeface="Arial"/>
                          <a:sym typeface="Arial"/>
                        </a:rPr>
                        <a:t>Total energy consumption in MWh / year (Abefore)</a:t>
                      </a:r>
                      <a:endParaRPr sz="1400" b="1" i="0" u="none" strike="noStrike">
                        <a:solidFill>
                          <a:srgbClr val="000000"/>
                        </a:solidFill>
                        <a:latin typeface="Arial"/>
                        <a:ea typeface="Arial"/>
                        <a:cs typeface="Arial"/>
                        <a:sym typeface="Arial"/>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10000"/>
                        </a:lnSpc>
                        <a:spcBef>
                          <a:spcPts val="0"/>
                        </a:spcBef>
                        <a:spcAft>
                          <a:spcPts val="0"/>
                        </a:spcAft>
                        <a:buNone/>
                      </a:pPr>
                      <a:r>
                        <a:rPr lang="en-US" sz="1400" b="0" i="0" u="none" strike="noStrike">
                          <a:solidFill>
                            <a:srgbClr val="000000"/>
                          </a:solidFill>
                          <a:latin typeface="Arial"/>
                          <a:ea typeface="Arial"/>
                          <a:cs typeface="Arial"/>
                          <a:sym typeface="Aria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graphicFrame>
        <p:nvGraphicFramePr>
          <p:cNvPr id="286" name="Google Shape;286;p23"/>
          <p:cNvGraphicFramePr/>
          <p:nvPr/>
        </p:nvGraphicFramePr>
        <p:xfrm>
          <a:off x="1931541" y="1455884"/>
          <a:ext cx="9037225" cy="5317965"/>
        </p:xfrm>
        <a:graphic>
          <a:graphicData uri="http://schemas.openxmlformats.org/drawingml/2006/table">
            <a:tbl>
              <a:tblPr>
                <a:noFill/>
                <a:tableStyleId>{E268870D-E4FC-43A0-AC94-4917E1F8E1BB}</a:tableStyleId>
              </a:tblPr>
              <a:tblGrid>
                <a:gridCol w="2276550">
                  <a:extLst>
                    <a:ext uri="{9D8B030D-6E8A-4147-A177-3AD203B41FA5}">
                      <a16:colId xmlns:a16="http://schemas.microsoft.com/office/drawing/2014/main" val="20000"/>
                    </a:ext>
                  </a:extLst>
                </a:gridCol>
                <a:gridCol w="347250">
                  <a:extLst>
                    <a:ext uri="{9D8B030D-6E8A-4147-A177-3AD203B41FA5}">
                      <a16:colId xmlns:a16="http://schemas.microsoft.com/office/drawing/2014/main" val="20001"/>
                    </a:ext>
                  </a:extLst>
                </a:gridCol>
                <a:gridCol w="1448550">
                  <a:extLst>
                    <a:ext uri="{9D8B030D-6E8A-4147-A177-3AD203B41FA5}">
                      <a16:colId xmlns:a16="http://schemas.microsoft.com/office/drawing/2014/main" val="20002"/>
                    </a:ext>
                  </a:extLst>
                </a:gridCol>
                <a:gridCol w="418750">
                  <a:extLst>
                    <a:ext uri="{9D8B030D-6E8A-4147-A177-3AD203B41FA5}">
                      <a16:colId xmlns:a16="http://schemas.microsoft.com/office/drawing/2014/main" val="20003"/>
                    </a:ext>
                  </a:extLst>
                </a:gridCol>
                <a:gridCol w="789050">
                  <a:extLst>
                    <a:ext uri="{9D8B030D-6E8A-4147-A177-3AD203B41FA5}">
                      <a16:colId xmlns:a16="http://schemas.microsoft.com/office/drawing/2014/main" val="20004"/>
                    </a:ext>
                  </a:extLst>
                </a:gridCol>
                <a:gridCol w="439050">
                  <a:extLst>
                    <a:ext uri="{9D8B030D-6E8A-4147-A177-3AD203B41FA5}">
                      <a16:colId xmlns:a16="http://schemas.microsoft.com/office/drawing/2014/main" val="20005"/>
                    </a:ext>
                  </a:extLst>
                </a:gridCol>
                <a:gridCol w="1903200">
                  <a:extLst>
                    <a:ext uri="{9D8B030D-6E8A-4147-A177-3AD203B41FA5}">
                      <a16:colId xmlns:a16="http://schemas.microsoft.com/office/drawing/2014/main" val="20006"/>
                    </a:ext>
                  </a:extLst>
                </a:gridCol>
                <a:gridCol w="1414825">
                  <a:extLst>
                    <a:ext uri="{9D8B030D-6E8A-4147-A177-3AD203B41FA5}">
                      <a16:colId xmlns:a16="http://schemas.microsoft.com/office/drawing/2014/main" val="20007"/>
                    </a:ext>
                  </a:extLst>
                </a:gridCol>
              </a:tblGrid>
              <a:tr h="222100">
                <a:tc gridSpan="8">
                  <a:txBody>
                    <a:bodyPr/>
                    <a:lstStyle/>
                    <a:p>
                      <a:pPr marL="0" marR="0" lvl="0" indent="0" algn="just" rtl="0">
                        <a:lnSpc>
                          <a:spcPct val="100000"/>
                        </a:lnSpc>
                        <a:spcBef>
                          <a:spcPts val="0"/>
                        </a:spcBef>
                        <a:spcAft>
                          <a:spcPts val="0"/>
                        </a:spcAft>
                        <a:buNone/>
                      </a:pPr>
                      <a:r>
                        <a:rPr lang="en-US" sz="800" b="1" i="0" u="none" strike="noStrike">
                          <a:solidFill>
                            <a:schemeClr val="lt1"/>
                          </a:solidFill>
                          <a:latin typeface="Calibri"/>
                          <a:ea typeface="Calibri"/>
                          <a:cs typeface="Calibri"/>
                          <a:sym typeface="Calibri"/>
                        </a:rPr>
                        <a:t>III. ANNUAL ENERGY SAVINGS</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89275">
                <a:tc gridSpan="8">
                  <a:txBody>
                    <a:bodyPr/>
                    <a:lstStyle/>
                    <a:p>
                      <a:pPr marL="0" marR="0" lvl="0" indent="0" algn="just" rtl="0">
                        <a:lnSpc>
                          <a:spcPct val="100000"/>
                        </a:lnSpc>
                        <a:spcBef>
                          <a:spcPts val="0"/>
                        </a:spcBef>
                        <a:spcAft>
                          <a:spcPts val="0"/>
                        </a:spcAft>
                        <a:buNone/>
                      </a:pPr>
                      <a:r>
                        <a:rPr lang="en-US" sz="800" b="1" i="0" u="none" strike="noStrike">
                          <a:solidFill>
                            <a:srgbClr val="000000"/>
                          </a:solidFill>
                          <a:latin typeface="Calibri"/>
                          <a:ea typeface="Calibri"/>
                          <a:cs typeface="Calibri"/>
                          <a:sym typeface="Calibri"/>
                        </a:rPr>
                        <a:t>1. Annual Electricity Consumption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Electricity consumption</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MWh / year</a:t>
                      </a:r>
                      <a:endParaRPr sz="12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77000">
                <a:tc gridSpan="4">
                  <a:txBody>
                    <a:bodyPr/>
                    <a:lstStyle/>
                    <a:p>
                      <a:pPr marL="0" marR="0" lvl="0" indent="0" algn="just" rtl="0">
                        <a:lnSpc>
                          <a:spcPct val="100000"/>
                        </a:lnSpc>
                        <a:spcBef>
                          <a:spcPts val="0"/>
                        </a:spcBef>
                        <a:spcAft>
                          <a:spcPts val="0"/>
                        </a:spcAft>
                        <a:buNone/>
                      </a:pPr>
                      <a:r>
                        <a:rPr lang="en-US" sz="800" b="1" i="0" u="none" strike="noStrike">
                          <a:solidFill>
                            <a:srgbClr val="000000"/>
                          </a:solidFill>
                          <a:latin typeface="Calibri"/>
                          <a:ea typeface="Calibri"/>
                          <a:cs typeface="Calibri"/>
                          <a:sym typeface="Calibri"/>
                        </a:rPr>
                        <a:t>2. Annual fuel savings</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Total savings</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l" rtl="0">
                        <a:spcBef>
                          <a:spcPts val="0"/>
                        </a:spcBef>
                        <a:spcAft>
                          <a:spcPts val="0"/>
                        </a:spcAft>
                        <a:buClr>
                          <a:schemeClr val="dk1"/>
                        </a:buClr>
                        <a:buSzPts val="800"/>
                        <a:buFont typeface="Calibri"/>
                        <a:buNone/>
                      </a:pPr>
                      <a:r>
                        <a:rPr lang="en-US" sz="800"/>
                        <a:t>Conversion factor to kwh</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800"/>
                        <a:buFont typeface="Calibri"/>
                        <a:buNone/>
                      </a:pPr>
                      <a:r>
                        <a:rPr lang="en-US" sz="800"/>
                        <a:t>Savings in MWh</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Natural Gas</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Thousand m³ / year</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5,832.79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Heavy Fuel Oil</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Ton / year</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6,610.50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Light Fuel Oil</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Thousand Liters / year</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6,092.03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Liquefied Petroleum Gas (LPG)</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kg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7.06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Diesel</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Thousand Liters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5,703.18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Gasoline</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Thousand Liters / year</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5,379.13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Coke</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Ton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4,698.64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Coal type 1,2</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Ton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4,536.62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Coal type 3,4</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Ton / year</a:t>
                      </a:r>
                      <a:endParaRPr sz="800"/>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3,888.53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Coal type 5,6</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Ton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sz="800" b="0" i="0"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3,240.44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30675">
                <a:tc gridSpan="2">
                  <a:txBody>
                    <a:bodyPr/>
                    <a:lstStyle/>
                    <a:p>
                      <a:pPr marL="0" marR="0" lvl="0" indent="0" algn="l" rtl="0">
                        <a:spcBef>
                          <a:spcPts val="0"/>
                        </a:spcBef>
                        <a:spcAft>
                          <a:spcPts val="0"/>
                        </a:spcAft>
                        <a:buClr>
                          <a:schemeClr val="dk1"/>
                        </a:buClr>
                        <a:buSzPts val="800"/>
                        <a:buFont typeface="Calibri"/>
                        <a:buNone/>
                      </a:pPr>
                      <a:r>
                        <a:rPr lang="en-US" sz="800"/>
                        <a:t>Gasoline</a:t>
                      </a:r>
                      <a:endParaRPr/>
                    </a:p>
                  </a:txBody>
                  <a:tcPr marL="9145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spcBef>
                          <a:spcPts val="0"/>
                        </a:spcBef>
                        <a:spcAft>
                          <a:spcPts val="0"/>
                        </a:spcAft>
                        <a:buClr>
                          <a:schemeClr val="dk1"/>
                        </a:buClr>
                        <a:buSzPts val="800"/>
                        <a:buFont typeface="Calibri"/>
                        <a:buNone/>
                      </a:pPr>
                      <a:r>
                        <a:rPr lang="en-US" sz="800"/>
                        <a:t>Thousand Liters / year</a:t>
                      </a:r>
                      <a:endParaRPr/>
                    </a:p>
                  </a:txBody>
                  <a:tcPr marL="63500" marR="63500" marT="63500" marB="635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None/>
                      </a:pPr>
                      <a:r>
                        <a:rPr lang="en-US" sz="800" b="0" i="0"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323325">
                <a:tc gridSpan="7">
                  <a:txBody>
                    <a:bodyPr/>
                    <a:lstStyle/>
                    <a:p>
                      <a:pPr marL="0" marR="0" lvl="0" indent="0" algn="just" rtl="0">
                        <a:lnSpc>
                          <a:spcPct val="100000"/>
                        </a:lnSpc>
                        <a:spcBef>
                          <a:spcPts val="0"/>
                        </a:spcBef>
                        <a:spcAft>
                          <a:spcPts val="0"/>
                        </a:spcAft>
                        <a:buNone/>
                      </a:pPr>
                      <a:r>
                        <a:rPr lang="en-US" sz="800" b="1" i="0" u="none" strike="noStrike">
                          <a:solidFill>
                            <a:schemeClr val="lt1"/>
                          </a:solidFill>
                          <a:latin typeface="Calibri"/>
                          <a:ea typeface="Calibri"/>
                          <a:cs typeface="Calibri"/>
                          <a:sym typeface="Calibri"/>
                        </a:rPr>
                        <a:t>Total energy savings in MWh / year (DA = A</a:t>
                      </a:r>
                      <a:r>
                        <a:rPr lang="en-US" sz="800" b="1" i="0" u="none" strike="noStrike" baseline="-25000">
                          <a:solidFill>
                            <a:schemeClr val="lt1"/>
                          </a:solidFill>
                          <a:latin typeface="Calibri"/>
                          <a:ea typeface="Calibri"/>
                          <a:cs typeface="Calibri"/>
                          <a:sym typeface="Calibri"/>
                        </a:rPr>
                        <a:t>trước</a:t>
                      </a:r>
                      <a:r>
                        <a:rPr lang="en-US" sz="800" b="1" i="0" u="none" strike="noStrike">
                          <a:solidFill>
                            <a:schemeClr val="lt1"/>
                          </a:solidFill>
                          <a:latin typeface="Calibri"/>
                          <a:ea typeface="Calibri"/>
                          <a:cs typeface="Calibri"/>
                          <a:sym typeface="Calibri"/>
                        </a:rPr>
                        <a:t> x Pa/Pb - A</a:t>
                      </a:r>
                      <a:r>
                        <a:rPr lang="en-US" sz="800" b="1" i="0" u="none" strike="noStrike" baseline="-25000">
                          <a:solidFill>
                            <a:schemeClr val="lt1"/>
                          </a:solidFill>
                          <a:latin typeface="Calibri"/>
                          <a:ea typeface="Calibri"/>
                          <a:cs typeface="Calibri"/>
                          <a:sym typeface="Calibri"/>
                        </a:rPr>
                        <a:t>sau</a:t>
                      </a:r>
                      <a:r>
                        <a:rPr lang="en-US" sz="800" b="1" i="0" u="none" strike="noStrike">
                          <a:solidFill>
                            <a:schemeClr val="lt1"/>
                          </a:solidFill>
                          <a:latin typeface="Calibri"/>
                          <a:ea typeface="Calibri"/>
                          <a:cs typeface="Calibri"/>
                          <a:sym typeface="Calibri"/>
                        </a:rPr>
                        <a:t>)</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chemeClr val="lt1"/>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5"/>
                  </a:ext>
                </a:extLst>
              </a:tr>
              <a:tr h="372850">
                <a:tc gridSpan="7">
                  <a:txBody>
                    <a:bodyPr/>
                    <a:lstStyle/>
                    <a:p>
                      <a:pPr marL="0" marR="0" lvl="0" indent="0" algn="just" rtl="0">
                        <a:lnSpc>
                          <a:spcPct val="100000"/>
                        </a:lnSpc>
                        <a:spcBef>
                          <a:spcPts val="0"/>
                        </a:spcBef>
                        <a:spcAft>
                          <a:spcPts val="0"/>
                        </a:spcAft>
                        <a:buNone/>
                      </a:pPr>
                      <a:r>
                        <a:rPr lang="en-US" sz="800" b="1" i="0" u="none" strike="noStrike">
                          <a:solidFill>
                            <a:schemeClr val="lt1"/>
                          </a:solidFill>
                          <a:latin typeface="Calibri"/>
                          <a:ea typeface="Calibri"/>
                          <a:cs typeface="Calibri"/>
                          <a:sym typeface="Calibri"/>
                        </a:rPr>
                        <a:t>Total annual energy savings as a percentage ( = (DA x 100) / (A</a:t>
                      </a:r>
                      <a:r>
                        <a:rPr lang="en-US" sz="800" b="1" i="0" u="none" strike="noStrike" baseline="-25000">
                          <a:solidFill>
                            <a:schemeClr val="lt1"/>
                          </a:solidFill>
                          <a:latin typeface="Calibri"/>
                          <a:ea typeface="Calibri"/>
                          <a:cs typeface="Calibri"/>
                          <a:sym typeface="Calibri"/>
                        </a:rPr>
                        <a:t>trước</a:t>
                      </a:r>
                      <a:r>
                        <a:rPr lang="en-US" sz="800" b="1" i="0" u="none" strike="noStrike">
                          <a:solidFill>
                            <a:schemeClr val="lt1"/>
                          </a:solidFill>
                          <a:latin typeface="Calibri"/>
                          <a:ea typeface="Calibri"/>
                          <a:cs typeface="Calibri"/>
                          <a:sym typeface="Calibri"/>
                        </a:rPr>
                        <a:t> x Pa/Pb))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chemeClr val="lt1"/>
                          </a:solidFill>
                          <a:latin typeface="Calibri"/>
                          <a:ea typeface="Calibri"/>
                          <a:cs typeface="Calibri"/>
                          <a:sym typeface="Calibri"/>
                        </a:rPr>
                        <a:t>#DIV/0!</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6"/>
                  </a:ext>
                </a:extLst>
              </a:tr>
              <a:tr h="189275">
                <a:tc gridSpan="7">
                  <a:txBody>
                    <a:bodyPr/>
                    <a:lstStyle/>
                    <a:p>
                      <a:pPr marL="0" marR="0" lvl="0" indent="0" algn="just" rtl="0">
                        <a:lnSpc>
                          <a:spcPct val="100000"/>
                        </a:lnSpc>
                        <a:spcBef>
                          <a:spcPts val="0"/>
                        </a:spcBef>
                        <a:spcAft>
                          <a:spcPts val="0"/>
                        </a:spcAft>
                        <a:buNone/>
                      </a:pPr>
                      <a:r>
                        <a:rPr lang="en-US" sz="800" b="1" i="0" u="none" strike="noStrike">
                          <a:solidFill>
                            <a:schemeClr val="lt1"/>
                          </a:solidFill>
                          <a:latin typeface="Calibri"/>
                          <a:ea typeface="Calibri"/>
                          <a:cs typeface="Calibri"/>
                          <a:sym typeface="Calibri"/>
                        </a:rPr>
                        <a:t>Annual CO2 reduction in tons</a:t>
                      </a:r>
                      <a:endParaRPr sz="800" b="1" i="0" u="none" strike="noStrike">
                        <a:solidFill>
                          <a:schemeClr val="lt1"/>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0" u="none" strike="noStrike">
                          <a:solidFill>
                            <a:schemeClr val="lt1"/>
                          </a:solidFill>
                          <a:latin typeface="Calibri"/>
                          <a:ea typeface="Calibri"/>
                          <a:cs typeface="Calibri"/>
                          <a:sym typeface="Calibri"/>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7"/>
                  </a:ext>
                </a:extLst>
              </a:tr>
              <a:tr h="189275">
                <a:tc>
                  <a:txBody>
                    <a:bodyPr/>
                    <a:lstStyle/>
                    <a:p>
                      <a:pPr marL="0" marR="0" lvl="0" indent="0" algn="just" rtl="0">
                        <a:lnSpc>
                          <a:spcPct val="100000"/>
                        </a:lnSpc>
                        <a:spcBef>
                          <a:spcPts val="0"/>
                        </a:spcBef>
                        <a:spcAft>
                          <a:spcPts val="0"/>
                        </a:spcAft>
                        <a:buNone/>
                      </a:pPr>
                      <a:r>
                        <a:rPr lang="en-US" sz="800" b="1" i="1" u="none" strike="noStrike">
                          <a:solidFill>
                            <a:srgbClr val="000000"/>
                          </a:solidFill>
                          <a:latin typeface="Calibri"/>
                          <a:ea typeface="Calibri"/>
                          <a:cs typeface="Calibri"/>
                          <a:sym typeface="Calibri"/>
                        </a:rPr>
                        <a:t>Where</a:t>
                      </a:r>
                      <a:endParaRPr sz="800" b="1" i="1"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gridSpan="2">
                  <a:txBody>
                    <a:bodyPr/>
                    <a:lstStyle/>
                    <a:p>
                      <a:pPr marL="0" marR="0" lvl="0" indent="0" algn="just" rtl="0">
                        <a:lnSpc>
                          <a:spcPct val="100000"/>
                        </a:lnSpc>
                        <a:spcBef>
                          <a:spcPts val="0"/>
                        </a:spcBef>
                        <a:spcAft>
                          <a:spcPts val="0"/>
                        </a:spcAft>
                        <a:buNone/>
                      </a:pPr>
                      <a:r>
                        <a:rPr lang="en-US" sz="800" b="1" i="1"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en-US"/>
                    </a:p>
                  </a:txBody>
                  <a:tcPr/>
                </a:tc>
                <a:tc gridSpan="2">
                  <a:txBody>
                    <a:bodyPr/>
                    <a:lstStyle/>
                    <a:p>
                      <a:pPr marL="0" marR="0" lvl="0" indent="0" algn="just" rtl="0">
                        <a:lnSpc>
                          <a:spcPct val="100000"/>
                        </a:lnSpc>
                        <a:spcBef>
                          <a:spcPts val="0"/>
                        </a:spcBef>
                        <a:spcAft>
                          <a:spcPts val="0"/>
                        </a:spcAft>
                        <a:buNone/>
                      </a:pPr>
                      <a:r>
                        <a:rPr lang="en-US" sz="800" b="1" i="1"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en-US"/>
                    </a:p>
                  </a:txBody>
                  <a:tcPr/>
                </a:tc>
                <a:tc gridSpan="2">
                  <a:txBody>
                    <a:bodyPr/>
                    <a:lstStyle/>
                    <a:p>
                      <a:pPr marL="0" marR="0" lvl="0" indent="0" algn="just" rtl="0">
                        <a:lnSpc>
                          <a:spcPct val="100000"/>
                        </a:lnSpc>
                        <a:spcBef>
                          <a:spcPts val="0"/>
                        </a:spcBef>
                        <a:spcAft>
                          <a:spcPts val="0"/>
                        </a:spcAft>
                        <a:buNone/>
                      </a:pPr>
                      <a:r>
                        <a:rPr lang="en-US" sz="800" b="1" i="1"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8"/>
                  </a:ext>
                </a:extLst>
              </a:tr>
              <a:tr h="189275">
                <a:tc gridSpan="7">
                  <a:txBody>
                    <a:bodyPr/>
                    <a:lstStyle/>
                    <a:p>
                      <a:pPr marL="0" marR="0" lvl="0" indent="0" algn="l"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 Annual production (output) expected after the sub-project (Pa):</a:t>
                      </a:r>
                      <a:endParaRPr sz="800" b="0" i="1" u="none" strike="noStrike">
                        <a:solidFill>
                          <a:srgbClr val="000000"/>
                        </a:solidFill>
                        <a:latin typeface="Calibri"/>
                        <a:ea typeface="Calibri"/>
                        <a:cs typeface="Calibri"/>
                        <a:sym typeface="Calibri"/>
                      </a:endParaRPr>
                    </a:p>
                  </a:txBody>
                  <a:tcPr marL="6125" marR="6125" marT="61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9"/>
                  </a:ext>
                </a:extLst>
              </a:tr>
              <a:tr h="189275">
                <a:tc gridSpan="7">
                  <a:txBody>
                    <a:bodyPr/>
                    <a:lstStyle/>
                    <a:p>
                      <a:pPr marL="0" marR="0" lvl="0" indent="0" algn="just"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 Average annual production (output) of the 2 years before the sub-project (Pb):</a:t>
                      </a:r>
                      <a:endParaRPr sz="800" b="0" i="1" u="none" strike="noStrike">
                        <a:solidFill>
                          <a:srgbClr val="000000"/>
                        </a:solidFill>
                        <a:latin typeface="Calibri"/>
                        <a:ea typeface="Calibri"/>
                        <a:cs typeface="Calibri"/>
                        <a:sym typeface="Calibri"/>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20"/>
                  </a:ext>
                </a:extLst>
              </a:tr>
              <a:tr h="189275">
                <a:tc gridSpan="7">
                  <a:txBody>
                    <a:bodyPr/>
                    <a:lstStyle/>
                    <a:p>
                      <a:pPr marL="0" marR="0" lvl="0" indent="0" algn="just" rtl="0">
                        <a:lnSpc>
                          <a:spcPct val="100000"/>
                        </a:lnSpc>
                        <a:spcBef>
                          <a:spcPts val="0"/>
                        </a:spcBef>
                        <a:spcAft>
                          <a:spcPts val="0"/>
                        </a:spcAft>
                        <a:buNone/>
                      </a:pPr>
                      <a:r>
                        <a:rPr lang="en-US" sz="800" b="1" i="1" u="none" strike="noStrike">
                          <a:solidFill>
                            <a:srgbClr val="000000"/>
                          </a:solidFill>
                          <a:latin typeface="Calibri"/>
                          <a:ea typeface="Calibri"/>
                          <a:cs typeface="Calibri"/>
                          <a:sym typeface="Calibri"/>
                        </a:rPr>
                        <a:t>    - Production coefficient (= Pa / Pb)</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r" rtl="0">
                        <a:lnSpc>
                          <a:spcPct val="100000"/>
                        </a:lnSpc>
                        <a:spcBef>
                          <a:spcPts val="0"/>
                        </a:spcBef>
                        <a:spcAft>
                          <a:spcPts val="0"/>
                        </a:spcAft>
                        <a:buNone/>
                      </a:pPr>
                      <a:r>
                        <a:rPr lang="en-US" sz="800" b="0" i="1" u="none" strike="noStrike">
                          <a:solidFill>
                            <a:srgbClr val="000000"/>
                          </a:solidFill>
                          <a:latin typeface="Calibri"/>
                          <a:ea typeface="Calibri"/>
                          <a:cs typeface="Calibri"/>
                          <a:sym typeface="Calibri"/>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1"/>
                  </a:ext>
                </a:extLst>
              </a:tr>
            </a:tbl>
          </a:graphicData>
        </a:graphic>
      </p:graphicFrame>
      <p:sp>
        <p:nvSpPr>
          <p:cNvPr id="287" name="Google Shape;287;p23"/>
          <p:cNvSpPr txBox="1"/>
          <p:nvPr/>
        </p:nvSpPr>
        <p:spPr>
          <a:xfrm>
            <a:off x="810111" y="1109609"/>
            <a:ext cx="10571778" cy="27377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Calculation and appraisal of energy savings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4"/>
          <p:cNvSpPr txBox="1"/>
          <p:nvPr/>
        </p:nvSpPr>
        <p:spPr>
          <a:xfrm>
            <a:off x="1840363" y="2553529"/>
            <a:ext cx="9004431" cy="2169562"/>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5000" b="1" i="0" u="none" strike="noStrike" cap="none">
                <a:solidFill>
                  <a:srgbClr val="003153"/>
                </a:solidFill>
                <a:latin typeface="Arial"/>
                <a:ea typeface="Arial"/>
                <a:cs typeface="Arial"/>
                <a:sym typeface="Arial"/>
              </a:rPr>
              <a:t>Guidance on preparing project appraisal reports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25"/>
          <p:cNvSpPr txBox="1"/>
          <p:nvPr/>
        </p:nvSpPr>
        <p:spPr>
          <a:xfrm>
            <a:off x="838200" y="1927731"/>
            <a:ext cx="10515600" cy="4351338"/>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just" rtl="0">
              <a:lnSpc>
                <a:spcPct val="114000"/>
              </a:lnSpc>
              <a:spcBef>
                <a:spcPts val="3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Below is the guidance prepared to support the Appraisal Team in developing the Appraisal Report:</a:t>
            </a:r>
            <a:endParaRPr/>
          </a:p>
          <a:p>
            <a:pPr marL="628650" marR="0" lvl="0" indent="-400050" algn="just" rtl="0">
              <a:lnSpc>
                <a:spcPct val="114000"/>
              </a:lnSpc>
              <a:spcBef>
                <a:spcPts val="600"/>
              </a:spcBef>
              <a:spcAft>
                <a:spcPts val="0"/>
              </a:spcAft>
              <a:buClr>
                <a:srgbClr val="000000"/>
              </a:buClr>
              <a:buSzPts val="1800"/>
              <a:buFont typeface="Arial"/>
              <a:buAutoNum type="romanUcPeriod"/>
            </a:pPr>
            <a:r>
              <a:rPr lang="en-US" sz="1600" b="1" i="0" u="none" strike="noStrike" cap="none">
                <a:solidFill>
                  <a:srgbClr val="004AAD"/>
                </a:solidFill>
                <a:latin typeface="Arial"/>
                <a:ea typeface="Arial"/>
                <a:cs typeface="Arial"/>
                <a:sym typeface="Arial"/>
              </a:rPr>
              <a:t>Description of the Borrower</a:t>
            </a:r>
            <a:endParaRPr/>
          </a:p>
          <a:p>
            <a:pPr marL="514350" marR="0" lvl="0" indent="-285750" algn="just" rtl="0">
              <a:lnSpc>
                <a:spcPct val="114000"/>
              </a:lnSpc>
              <a:spcBef>
                <a:spcPts val="600"/>
              </a:spcBef>
              <a:spcAft>
                <a:spcPts val="0"/>
              </a:spcAft>
              <a:buClr>
                <a:srgbClr val="000000"/>
              </a:buClr>
              <a:buSzPts val="1800"/>
              <a:buFont typeface="Arial"/>
              <a:buChar char="•"/>
            </a:pPr>
            <a:r>
              <a:rPr lang="en-US" sz="1600" b="1" i="1" u="none" strike="noStrike" cap="none">
                <a:solidFill>
                  <a:srgbClr val="000000"/>
                </a:solidFill>
                <a:latin typeface="Arial"/>
                <a:ea typeface="Arial"/>
                <a:cs typeface="Arial"/>
                <a:sym typeface="Arial"/>
              </a:rPr>
              <a:t>Type of borrower (e.g., Industrial Enterprise (IE), ESCOs, building owners, and end-users from municipal governments)</a:t>
            </a:r>
            <a:endParaRPr/>
          </a:p>
          <a:p>
            <a:pPr marL="514350" marR="0" lvl="0" indent="-285750" algn="just" rtl="0">
              <a:lnSpc>
                <a:spcPct val="114000"/>
              </a:lnSpc>
              <a:spcBef>
                <a:spcPts val="600"/>
              </a:spcBef>
              <a:spcAft>
                <a:spcPts val="0"/>
              </a:spcAft>
              <a:buClr>
                <a:srgbClr val="000000"/>
              </a:buClr>
              <a:buSzPts val="1800"/>
              <a:buFont typeface="Arial"/>
              <a:buChar char="•"/>
            </a:pPr>
            <a:r>
              <a:rPr lang="en-US" sz="1600" b="1" i="1" u="none" strike="noStrike" cap="none">
                <a:solidFill>
                  <a:srgbClr val="000000"/>
                </a:solidFill>
                <a:latin typeface="Arial"/>
                <a:ea typeface="Arial"/>
                <a:cs typeface="Arial"/>
                <a:sym typeface="Arial"/>
              </a:rPr>
              <a:t>Industrial Enterprise (IE):</a:t>
            </a:r>
            <a:endParaRPr/>
          </a:p>
          <a:p>
            <a:pPr marL="514350" marR="0" lvl="0" indent="-285750" algn="just" rtl="0">
              <a:lnSpc>
                <a:spcPct val="114000"/>
              </a:lnSpc>
              <a:spcBef>
                <a:spcPts val="600"/>
              </a:spcBef>
              <a:spcAft>
                <a:spcPts val="0"/>
              </a:spcAft>
              <a:buClr>
                <a:srgbClr val="000000"/>
              </a:buClr>
              <a:buSzPts val="1800"/>
              <a:buFont typeface="Courier New"/>
              <a:buChar char="o"/>
            </a:pPr>
            <a:r>
              <a:rPr lang="en-US" sz="1600" b="0" i="0" u="none" strike="noStrike" cap="none">
                <a:solidFill>
                  <a:srgbClr val="000000"/>
                </a:solidFill>
                <a:latin typeface="Arial"/>
                <a:ea typeface="Arial"/>
                <a:cs typeface="Arial"/>
                <a:sym typeface="Arial"/>
              </a:rPr>
              <a:t>General introduction of the IE: Year of establishment, charter capital, scale of operations, position in the industry, etc.</a:t>
            </a:r>
            <a:endParaRPr/>
          </a:p>
          <a:p>
            <a:pPr marL="514350" marR="0" lvl="0" indent="-285750" algn="just" rtl="0">
              <a:lnSpc>
                <a:spcPct val="114000"/>
              </a:lnSpc>
              <a:spcBef>
                <a:spcPts val="600"/>
              </a:spcBef>
              <a:spcAft>
                <a:spcPts val="0"/>
              </a:spcAft>
              <a:buClr>
                <a:srgbClr val="000000"/>
              </a:buClr>
              <a:buSzPts val="1800"/>
              <a:buFont typeface="Courier New"/>
              <a:buChar char="o"/>
            </a:pPr>
            <a:r>
              <a:rPr lang="en-US" sz="1600" b="0" i="0" u="none" strike="noStrike" cap="none">
                <a:solidFill>
                  <a:srgbClr val="000000"/>
                </a:solidFill>
                <a:latin typeface="Arial"/>
                <a:ea typeface="Arial"/>
                <a:cs typeface="Arial"/>
                <a:sym typeface="Arial"/>
              </a:rPr>
              <a:t>Organizational and management structure of the IE: Organizational chart, list of Board of Directors and senior executive committee, financial and information management, etc.</a:t>
            </a:r>
            <a:endParaRPr/>
          </a:p>
          <a:p>
            <a:pPr marL="514350" marR="0" lvl="0" indent="-285750" algn="just" rtl="0">
              <a:lnSpc>
                <a:spcPct val="114000"/>
              </a:lnSpc>
              <a:spcBef>
                <a:spcPts val="600"/>
              </a:spcBef>
              <a:spcAft>
                <a:spcPts val="0"/>
              </a:spcAft>
              <a:buClr>
                <a:srgbClr val="000000"/>
              </a:buClr>
              <a:buSzPts val="1800"/>
              <a:buFont typeface="Courier New"/>
              <a:buChar char="o"/>
            </a:pPr>
            <a:r>
              <a:rPr lang="en-US" sz="1600" b="0" i="0" u="none" strike="noStrike" cap="none">
                <a:solidFill>
                  <a:srgbClr val="000000"/>
                </a:solidFill>
                <a:latin typeface="Arial"/>
                <a:ea typeface="Arial"/>
                <a:cs typeface="Arial"/>
                <a:sym typeface="Arial"/>
              </a:rPr>
              <a:t>Relationship between the borrower (IE) and PFI: Previous loans, debt repayment, current credit limits, relationship with other financial institutions.</a:t>
            </a:r>
            <a:endParaRPr/>
          </a:p>
          <a:p>
            <a:pPr marL="514350" marR="0" lvl="0" indent="-285750" algn="just" rtl="0">
              <a:lnSpc>
                <a:spcPct val="114000"/>
              </a:lnSpc>
              <a:spcBef>
                <a:spcPts val="600"/>
              </a:spcBef>
              <a:spcAft>
                <a:spcPts val="0"/>
              </a:spcAft>
              <a:buClr>
                <a:srgbClr val="000000"/>
              </a:buClr>
              <a:buSzPts val="1800"/>
              <a:buFont typeface="Arial"/>
              <a:buChar char="•"/>
            </a:pPr>
            <a:r>
              <a:rPr lang="en-US" sz="1600" b="1" i="1" u="none" strike="noStrike" cap="none">
                <a:solidFill>
                  <a:srgbClr val="000000"/>
                </a:solidFill>
                <a:latin typeface="Arial"/>
                <a:ea typeface="Arial"/>
                <a:cs typeface="Arial"/>
                <a:sym typeface="Arial"/>
              </a:rPr>
              <a:t>ESCOs:</a:t>
            </a:r>
            <a:endParaRPr/>
          </a:p>
          <a:p>
            <a:pPr marL="514350" marR="0" lvl="0" indent="-285750" algn="just" rtl="0">
              <a:lnSpc>
                <a:spcPct val="114000"/>
              </a:lnSpc>
              <a:spcBef>
                <a:spcPts val="600"/>
              </a:spcBef>
              <a:spcAft>
                <a:spcPts val="300"/>
              </a:spcAft>
              <a:buClr>
                <a:srgbClr val="000000"/>
              </a:buClr>
              <a:buSzPts val="1800"/>
              <a:buFont typeface="Courier New"/>
              <a:buChar char="o"/>
            </a:pPr>
            <a:r>
              <a:rPr lang="en-US" sz="1600" b="0" i="0" u="none" strike="noStrike" cap="none">
                <a:solidFill>
                  <a:srgbClr val="000000"/>
                </a:solidFill>
                <a:latin typeface="Arial"/>
                <a:ea typeface="Arial"/>
                <a:cs typeface="Arial"/>
                <a:sym typeface="Arial"/>
              </a:rPr>
              <a:t>General introduction of the borrower: Year of establishment, charter capital, scale of operations, position in the ESCO sector, etc.</a:t>
            </a:r>
            <a:endParaRPr sz="1600" b="0" i="0" u="none" strike="noStrike" cap="none">
              <a:solidFill>
                <a:srgbClr val="000000"/>
              </a:solidFill>
              <a:latin typeface="Times New Roman"/>
              <a:ea typeface="Times New Roman"/>
              <a:cs typeface="Times New Roman"/>
              <a:sym typeface="Times New Roman"/>
            </a:endParaRPr>
          </a:p>
        </p:txBody>
      </p:sp>
      <p:sp>
        <p:nvSpPr>
          <p:cNvPr id="298" name="Google Shape;298;p25"/>
          <p:cNvSpPr txBox="1"/>
          <p:nvPr/>
        </p:nvSpPr>
        <p:spPr>
          <a:xfrm>
            <a:off x="838201" y="111722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6"/>
          <p:cNvSpPr txBox="1"/>
          <p:nvPr/>
        </p:nvSpPr>
        <p:spPr>
          <a:xfrm>
            <a:off x="838200" y="1857294"/>
            <a:ext cx="10515600" cy="4790427"/>
          </a:xfrm>
          <a:prstGeom prst="rect">
            <a:avLst/>
          </a:prstGeom>
          <a:solidFill>
            <a:schemeClr val="lt1"/>
          </a:solidFill>
          <a:ln>
            <a:noFill/>
          </a:ln>
        </p:spPr>
        <p:txBody>
          <a:bodyPr spcFirstLastPara="1" wrap="square" lIns="91425" tIns="45700" rIns="91425" bIns="45700" anchor="t" anchorCtr="0">
            <a:normAutofit fontScale="92500" lnSpcReduction="10000"/>
          </a:bodyPr>
          <a:lstStyle/>
          <a:p>
            <a:pPr marL="817200" marR="0" lvl="3" indent="-342900" algn="just" rtl="0">
              <a:lnSpc>
                <a:spcPct val="114000"/>
              </a:lnSpc>
              <a:spcBef>
                <a:spcPts val="200"/>
              </a:spcBef>
              <a:spcAft>
                <a:spcPts val="0"/>
              </a:spcAft>
              <a:buClr>
                <a:srgbClr val="000000"/>
              </a:buClr>
              <a:buSzPct val="121621"/>
              <a:buFont typeface="Arial"/>
              <a:buChar char="•"/>
            </a:pPr>
            <a:r>
              <a:rPr lang="en-US" sz="1600" b="0" i="0" u="none" strike="noStrike" cap="none">
                <a:solidFill>
                  <a:srgbClr val="000000"/>
                </a:solidFill>
                <a:latin typeface="Arial"/>
                <a:ea typeface="Arial"/>
                <a:cs typeface="Arial"/>
                <a:sym typeface="Arial"/>
              </a:rPr>
              <a:t>Organizational and Management Structure of the Borrower: Organizational chart, list of Board of Directors and senior executive committee, financial and information management, etc.</a:t>
            </a:r>
            <a:endParaRPr/>
          </a:p>
          <a:p>
            <a:pPr marL="817200" marR="0" lvl="3" indent="-342900" algn="just" rtl="0">
              <a:lnSpc>
                <a:spcPct val="114000"/>
              </a:lnSpc>
              <a:spcBef>
                <a:spcPts val="400"/>
              </a:spcBef>
              <a:spcAft>
                <a:spcPts val="0"/>
              </a:spcAft>
              <a:buClr>
                <a:srgbClr val="000000"/>
              </a:buClr>
              <a:buSzPct val="121621"/>
              <a:buFont typeface="Arial"/>
              <a:buChar char="•"/>
            </a:pPr>
            <a:r>
              <a:rPr lang="en-US" sz="1600" b="0" i="0" u="none" strike="noStrike" cap="none">
                <a:solidFill>
                  <a:srgbClr val="000000"/>
                </a:solidFill>
                <a:latin typeface="Arial"/>
                <a:ea typeface="Arial"/>
                <a:cs typeface="Arial"/>
                <a:sym typeface="Arial"/>
              </a:rPr>
              <a:t>Relationship between the Borrower and PFI: Previous loans, debt repayment, current credit limits, relationship with other financial institutions.</a:t>
            </a:r>
            <a:endParaRPr/>
          </a:p>
          <a:p>
            <a:pPr marL="817200" marR="0" lvl="3" indent="-342900" algn="just" rtl="0">
              <a:lnSpc>
                <a:spcPct val="114000"/>
              </a:lnSpc>
              <a:spcBef>
                <a:spcPts val="400"/>
              </a:spcBef>
              <a:spcAft>
                <a:spcPts val="0"/>
              </a:spcAft>
              <a:buClr>
                <a:srgbClr val="000000"/>
              </a:buClr>
              <a:buSzPct val="121621"/>
              <a:buFont typeface="Arial"/>
              <a:buChar char="•"/>
            </a:pPr>
            <a:r>
              <a:rPr lang="en-US" sz="1600" b="0" i="0" u="none" strike="noStrike" cap="none">
                <a:solidFill>
                  <a:srgbClr val="000000"/>
                </a:solidFill>
                <a:latin typeface="Arial"/>
                <a:ea typeface="Arial"/>
                <a:cs typeface="Arial"/>
                <a:sym typeface="Arial"/>
              </a:rPr>
              <a:t>Description of the Investment Recipient Enterprise: Type of enterprise, year of establishment, charter capital, organizational and management structure. </a:t>
            </a:r>
            <a:endParaRPr/>
          </a:p>
          <a:p>
            <a:pPr marL="474300" marR="0" lvl="3" indent="0" algn="just" rtl="0">
              <a:lnSpc>
                <a:spcPct val="114000"/>
              </a:lnSpc>
              <a:spcBef>
                <a:spcPts val="400"/>
              </a:spcBef>
              <a:spcAft>
                <a:spcPts val="0"/>
              </a:spcAft>
              <a:buClr>
                <a:srgbClr val="000000"/>
              </a:buClr>
              <a:buSzPct val="108108"/>
              <a:buFont typeface="Arial"/>
              <a:buNone/>
            </a:pPr>
            <a:r>
              <a:rPr lang="en-US" sz="1800" b="1" i="0" u="none" strike="noStrike" cap="none">
                <a:solidFill>
                  <a:srgbClr val="000000"/>
                </a:solidFill>
                <a:latin typeface="Calibri"/>
                <a:ea typeface="Calibri"/>
                <a:cs typeface="Calibri"/>
                <a:sym typeface="Calibri"/>
              </a:rPr>
              <a:t>Building owner/end-user/building heating &amp; cooling system operator:</a:t>
            </a:r>
            <a:endParaRPr sz="1600" b="0" i="0" u="none" strike="noStrike" cap="none">
              <a:solidFill>
                <a:srgbClr val="000000"/>
              </a:solidFill>
              <a:latin typeface="Arial"/>
              <a:ea typeface="Arial"/>
              <a:cs typeface="Arial"/>
              <a:sym typeface="Arial"/>
            </a:endParaRPr>
          </a:p>
          <a:p>
            <a:pPr marL="817200" marR="0" lvl="3" indent="-342900" algn="just" rtl="0">
              <a:lnSpc>
                <a:spcPct val="114000"/>
              </a:lnSpc>
              <a:spcBef>
                <a:spcPts val="400"/>
              </a:spcBef>
              <a:spcAft>
                <a:spcPts val="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Borrower (building owner, school/hospital, heating or cooling system operator)</a:t>
            </a:r>
            <a:endParaRPr/>
          </a:p>
          <a:p>
            <a:pPr marL="817200" marR="0" lvl="3" indent="-342900" algn="just" rtl="0">
              <a:lnSpc>
                <a:spcPct val="114000"/>
              </a:lnSpc>
              <a:spcBef>
                <a:spcPts val="400"/>
              </a:spcBef>
              <a:spcAft>
                <a:spcPts val="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Description of (the) project equipment</a:t>
            </a:r>
            <a:endParaRPr/>
          </a:p>
          <a:p>
            <a:pPr marL="817200" marR="0" lvl="3" indent="-342900" algn="just" rtl="0">
              <a:lnSpc>
                <a:spcPct val="114000"/>
              </a:lnSpc>
              <a:spcBef>
                <a:spcPts val="400"/>
              </a:spcBef>
              <a:spcAft>
                <a:spcPts val="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Construction date</a:t>
            </a:r>
            <a:endParaRPr/>
          </a:p>
          <a:p>
            <a:pPr marL="817200" marR="0" lvl="3" indent="-342900" algn="just" rtl="0">
              <a:lnSpc>
                <a:spcPct val="114000"/>
              </a:lnSpc>
              <a:spcBef>
                <a:spcPts val="400"/>
              </a:spcBef>
              <a:spcAft>
                <a:spcPts val="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Location: Address and description of the surrounding area (e.g., building type—residential, commercial, or government administrative buildings)</a:t>
            </a:r>
            <a:endParaRPr/>
          </a:p>
          <a:p>
            <a:pPr marL="817200" marR="0" lvl="3" indent="-342900" algn="just" rtl="0">
              <a:lnSpc>
                <a:spcPct val="114000"/>
              </a:lnSpc>
              <a:spcBef>
                <a:spcPts val="400"/>
              </a:spcBef>
              <a:spcAft>
                <a:spcPts val="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Organizational and management structure of the borrower, including the Board of Directors and/or management framework.</a:t>
            </a:r>
            <a:endParaRPr/>
          </a:p>
          <a:p>
            <a:pPr marL="817200" marR="0" lvl="3" indent="-342900" algn="just" rtl="0">
              <a:lnSpc>
                <a:spcPct val="114000"/>
              </a:lnSpc>
              <a:spcBef>
                <a:spcPts val="400"/>
              </a:spcBef>
              <a:spcAft>
                <a:spcPts val="200"/>
              </a:spcAft>
              <a:buClr>
                <a:srgbClr val="000000"/>
              </a:buClr>
              <a:buSzPct val="114467"/>
              <a:buFont typeface="Arial"/>
              <a:buChar char="•"/>
            </a:pPr>
            <a:r>
              <a:rPr lang="en-US" sz="1700" b="0" i="0" u="none" strike="noStrike" cap="none">
                <a:solidFill>
                  <a:srgbClr val="000000"/>
                </a:solidFill>
                <a:latin typeface="Arial"/>
                <a:ea typeface="Arial"/>
                <a:cs typeface="Arial"/>
                <a:sym typeface="Arial"/>
              </a:rPr>
              <a:t>Relationship between the borrower and PFI: Previous loans, debt repayment, current credit limits, relationship with other financial institutions.</a:t>
            </a:r>
            <a:endParaRPr sz="1700" b="0" i="0" u="none" strike="noStrike" cap="none">
              <a:solidFill>
                <a:srgbClr val="000000"/>
              </a:solidFill>
              <a:latin typeface="Times New Roman"/>
              <a:ea typeface="Times New Roman"/>
              <a:cs typeface="Times New Roman"/>
              <a:sym typeface="Times New Roman"/>
            </a:endParaRPr>
          </a:p>
        </p:txBody>
      </p:sp>
      <p:sp>
        <p:nvSpPr>
          <p:cNvPr id="304" name="Google Shape;304;p26"/>
          <p:cNvSpPr txBox="1"/>
          <p:nvPr/>
        </p:nvSpPr>
        <p:spPr>
          <a:xfrm>
            <a:off x="838200" y="117887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27"/>
          <p:cNvSpPr txBox="1"/>
          <p:nvPr/>
        </p:nvSpPr>
        <p:spPr>
          <a:xfrm>
            <a:off x="726439" y="1886177"/>
            <a:ext cx="10515600" cy="4351338"/>
          </a:xfrm>
          <a:prstGeom prst="rect">
            <a:avLst/>
          </a:prstGeom>
          <a:solidFill>
            <a:schemeClr val="lt1"/>
          </a:solidFill>
          <a:ln>
            <a:noFill/>
          </a:ln>
        </p:spPr>
        <p:txBody>
          <a:bodyPr spcFirstLastPara="1" wrap="square" lIns="91425" tIns="45700" rIns="91425" bIns="45700" anchor="t" anchorCtr="0">
            <a:normAutofit/>
          </a:bodyPr>
          <a:lstStyle/>
          <a:p>
            <a:pPr marL="457200" marR="0" lvl="0" indent="-228600" algn="l" rtl="0">
              <a:lnSpc>
                <a:spcPct val="130000"/>
              </a:lnSpc>
              <a:spcBef>
                <a:spcPts val="0"/>
              </a:spcBef>
              <a:spcAft>
                <a:spcPts val="0"/>
              </a:spcAft>
              <a:buClr>
                <a:srgbClr val="000000"/>
              </a:buClr>
              <a:buSzPts val="1800"/>
              <a:buFont typeface="Arial"/>
              <a:buNone/>
            </a:pPr>
            <a:r>
              <a:rPr lang="en-US" sz="2000" b="1" i="0" u="none" strike="noStrike" cap="none">
                <a:solidFill>
                  <a:srgbClr val="000000"/>
                </a:solidFill>
                <a:latin typeface="Arial"/>
                <a:ea typeface="Arial"/>
                <a:cs typeface="Arial"/>
                <a:sym typeface="Arial"/>
              </a:rPr>
              <a:t>II. Business operations of the borrower and financial assessment</a:t>
            </a:r>
            <a:endParaRPr sz="2000" b="0" i="0" u="none" strike="noStrike" cap="none">
              <a:solidFill>
                <a:srgbClr val="000000"/>
              </a:solidFill>
              <a:latin typeface="Arial"/>
              <a:ea typeface="Arial"/>
              <a:cs typeface="Arial"/>
              <a:sym typeface="Arial"/>
            </a:endParaRPr>
          </a:p>
          <a:p>
            <a:pPr marL="457200" marR="0" lvl="0" indent="-228600" algn="l" rtl="0">
              <a:lnSpc>
                <a:spcPct val="130000"/>
              </a:lnSpc>
              <a:spcBef>
                <a:spcPts val="0"/>
              </a:spcBef>
              <a:spcAft>
                <a:spcPts val="0"/>
              </a:spcAft>
              <a:buClr>
                <a:srgbClr val="000000"/>
              </a:buClr>
              <a:buSzPts val="1800"/>
              <a:buFont typeface="Arial"/>
              <a:buNone/>
            </a:pPr>
            <a:r>
              <a:rPr lang="en-US" sz="2000" b="1" i="0" u="none" strike="noStrike" cap="none">
                <a:solidFill>
                  <a:srgbClr val="000000"/>
                </a:solidFill>
                <a:latin typeface="Arial"/>
                <a:ea typeface="Arial"/>
                <a:cs typeface="Arial"/>
                <a:sym typeface="Arial"/>
              </a:rPr>
              <a:t>1. For industrial enterprise borrowers</a:t>
            </a:r>
            <a:endParaRPr sz="2000" b="0" i="0" u="none" strike="noStrike" cap="none">
              <a:solidFill>
                <a:srgbClr val="000000"/>
              </a:solidFill>
              <a:latin typeface="Arial"/>
              <a:ea typeface="Arial"/>
              <a:cs typeface="Arial"/>
              <a:sym typeface="Arial"/>
            </a:endParaRPr>
          </a:p>
          <a:p>
            <a:pPr marL="914400" marR="0" lvl="1" indent="-381000" algn="l" rtl="0">
              <a:lnSpc>
                <a:spcPct val="130000"/>
              </a:lnSpc>
              <a:spcBef>
                <a:spcPts val="0"/>
              </a:spcBef>
              <a:spcAft>
                <a:spcPts val="0"/>
              </a:spcAft>
              <a:buClr>
                <a:srgbClr val="000000"/>
              </a:buClr>
              <a:buSzPts val="2400"/>
              <a:buFont typeface="Noto Sans Symbols"/>
              <a:buChar char="▪"/>
            </a:pPr>
            <a:r>
              <a:rPr lang="en-US" sz="2000" b="0" i="0" u="none" strike="noStrike" cap="none">
                <a:solidFill>
                  <a:srgbClr val="000000"/>
                </a:solidFill>
                <a:latin typeface="Arial"/>
                <a:ea typeface="Arial"/>
                <a:cs typeface="Arial"/>
                <a:sym typeface="Arial"/>
              </a:rPr>
              <a:t>Assessment of the borrower's industrial indicators, trends, prospects, and market position; evaluation of the borrower's management strengths and corporate governance structure; analysis of key business risks.</a:t>
            </a:r>
            <a:endParaRPr/>
          </a:p>
          <a:p>
            <a:pPr marL="914400" marR="0" lvl="1" indent="-381000" algn="l" rtl="0">
              <a:lnSpc>
                <a:spcPct val="130000"/>
              </a:lnSpc>
              <a:spcBef>
                <a:spcPts val="0"/>
              </a:spcBef>
              <a:spcAft>
                <a:spcPts val="0"/>
              </a:spcAft>
              <a:buClr>
                <a:srgbClr val="000000"/>
              </a:buClr>
              <a:buSzPts val="2400"/>
              <a:buFont typeface="Noto Sans Symbols"/>
              <a:buChar char="▪"/>
            </a:pPr>
            <a:r>
              <a:rPr lang="en-US" sz="2000" b="0" i="0" u="none" strike="noStrike" cap="none">
                <a:solidFill>
                  <a:srgbClr val="000000"/>
                </a:solidFill>
                <a:latin typeface="Arial"/>
                <a:ea typeface="Arial"/>
                <a:cs typeface="Arial"/>
                <a:sym typeface="Arial"/>
              </a:rPr>
              <a:t>Analysis of state policies and guidelines for the industry, and PFI's policies and guidelines for the industry.</a:t>
            </a:r>
            <a:endParaRPr/>
          </a:p>
          <a:p>
            <a:pPr marL="914400" marR="0" lvl="1" indent="-381000" algn="l" rtl="0">
              <a:lnSpc>
                <a:spcPct val="130000"/>
              </a:lnSpc>
              <a:spcBef>
                <a:spcPts val="0"/>
              </a:spcBef>
              <a:spcAft>
                <a:spcPts val="0"/>
              </a:spcAft>
              <a:buClr>
                <a:srgbClr val="000000"/>
              </a:buClr>
              <a:buSzPts val="2400"/>
              <a:buFont typeface="Noto Sans Symbols"/>
              <a:buChar char="▪"/>
            </a:pPr>
            <a:r>
              <a:rPr lang="en-US" sz="2000" b="0" i="0" u="none" strike="noStrike" cap="none">
                <a:solidFill>
                  <a:srgbClr val="000000"/>
                </a:solidFill>
                <a:latin typeface="Arial"/>
                <a:ea typeface="Arial"/>
                <a:cs typeface="Arial"/>
                <a:sym typeface="Arial"/>
              </a:rPr>
              <a:t>Financial status of the borrower: Based on a comprehensive analysis of the borrower's financial reports—capital structure, operating profit, sales growth, debt repayment capacity, liquidity, etc.</a:t>
            </a:r>
            <a:endParaRPr/>
          </a:p>
        </p:txBody>
      </p:sp>
      <p:sp>
        <p:nvSpPr>
          <p:cNvPr id="310" name="Google Shape;310;p27"/>
          <p:cNvSpPr txBox="1"/>
          <p:nvPr/>
        </p:nvSpPr>
        <p:spPr>
          <a:xfrm>
            <a:off x="838200" y="129188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28"/>
          <p:cNvSpPr txBox="1"/>
          <p:nvPr/>
        </p:nvSpPr>
        <p:spPr>
          <a:xfrm>
            <a:off x="1074418" y="1988805"/>
            <a:ext cx="10670542" cy="4351338"/>
          </a:xfrm>
          <a:prstGeom prst="rect">
            <a:avLst/>
          </a:prstGeom>
          <a:solidFill>
            <a:schemeClr val="lt1"/>
          </a:solidFill>
          <a:ln>
            <a:noFill/>
          </a:ln>
        </p:spPr>
        <p:txBody>
          <a:bodyPr spcFirstLastPara="1" wrap="square" lIns="91425" tIns="45700" rIns="91425" bIns="45700" anchor="t" anchorCtr="0">
            <a:normAutofit fontScale="25000" lnSpcReduction="20000"/>
          </a:bodyPr>
          <a:lstStyle/>
          <a:p>
            <a:pPr marL="457200" marR="0" lvl="0" indent="-228600" algn="l" rtl="0">
              <a:lnSpc>
                <a:spcPct val="150000"/>
              </a:lnSpc>
              <a:spcBef>
                <a:spcPts val="1000"/>
              </a:spcBef>
              <a:spcAft>
                <a:spcPts val="0"/>
              </a:spcAft>
              <a:buClr>
                <a:srgbClr val="000000"/>
              </a:buClr>
              <a:buSzPct val="120000"/>
              <a:buFont typeface="Arial"/>
              <a:buNone/>
            </a:pPr>
            <a:r>
              <a:rPr lang="en-US" sz="6000" b="1" i="0" u="none" strike="noStrike" cap="none">
                <a:solidFill>
                  <a:srgbClr val="000000"/>
                </a:solidFill>
                <a:latin typeface="Arial"/>
                <a:ea typeface="Arial"/>
                <a:cs typeface="Arial"/>
                <a:sym typeface="Arial"/>
              </a:rPr>
              <a:t>2. For ESCO borrowers</a:t>
            </a:r>
            <a:endParaRPr sz="6000" b="0" i="0" u="none" strike="noStrike" cap="none">
              <a:solidFill>
                <a:srgbClr val="000000"/>
              </a:solidFill>
              <a:latin typeface="Arial"/>
              <a:ea typeface="Arial"/>
              <a:cs typeface="Arial"/>
              <a:sym typeface="Arial"/>
            </a:endParaRPr>
          </a:p>
          <a:p>
            <a:pPr marL="685800" marR="0" lvl="0" indent="-457200" algn="l" rtl="0">
              <a:lnSpc>
                <a:spcPct val="150000"/>
              </a:lnSpc>
              <a:spcBef>
                <a:spcPts val="1000"/>
              </a:spcBef>
              <a:spcAft>
                <a:spcPts val="0"/>
              </a:spcAft>
              <a:buClr>
                <a:srgbClr val="000000"/>
              </a:buClr>
              <a:buSzPct val="120000"/>
              <a:buFont typeface="Arial"/>
              <a:buChar char="•"/>
            </a:pPr>
            <a:r>
              <a:rPr lang="en-US" sz="6000" b="0" i="0" u="none" strike="noStrike" cap="none">
                <a:solidFill>
                  <a:srgbClr val="000000"/>
                </a:solidFill>
                <a:latin typeface="Arial"/>
                <a:ea typeface="Arial"/>
                <a:cs typeface="Arial"/>
                <a:sym typeface="Arial"/>
              </a:rPr>
              <a:t>Assessment of the borrower's market position, customer base, prior experience, past performance in ESCO projects, evaluation of management strengths and corporate governance structure; analysis of key business risks.</a:t>
            </a:r>
            <a:endParaRPr/>
          </a:p>
          <a:p>
            <a:pPr marL="685800" marR="0" lvl="0" indent="-457200" algn="l" rtl="0">
              <a:lnSpc>
                <a:spcPct val="150000"/>
              </a:lnSpc>
              <a:spcBef>
                <a:spcPts val="1000"/>
              </a:spcBef>
              <a:spcAft>
                <a:spcPts val="0"/>
              </a:spcAft>
              <a:buClr>
                <a:srgbClr val="000000"/>
              </a:buClr>
              <a:buSzPct val="120000"/>
              <a:buFont typeface="Arial"/>
              <a:buChar char="•"/>
            </a:pPr>
            <a:r>
              <a:rPr lang="en-US" sz="6000" b="0" i="0" u="none" strike="noStrike" cap="none">
                <a:solidFill>
                  <a:srgbClr val="000000"/>
                </a:solidFill>
                <a:latin typeface="Arial"/>
                <a:ea typeface="Arial"/>
                <a:cs typeface="Arial"/>
                <a:sym typeface="Arial"/>
              </a:rPr>
              <a:t>Review of state policies and guidelines for the ESCO sector, and PFI's policies and guidelines for this sector.</a:t>
            </a:r>
            <a:endParaRPr/>
          </a:p>
          <a:p>
            <a:pPr marL="685800" marR="0" lvl="0" indent="-457200" algn="l" rtl="0">
              <a:lnSpc>
                <a:spcPct val="150000"/>
              </a:lnSpc>
              <a:spcBef>
                <a:spcPts val="1000"/>
              </a:spcBef>
              <a:spcAft>
                <a:spcPts val="0"/>
              </a:spcAft>
              <a:buClr>
                <a:srgbClr val="000000"/>
              </a:buClr>
              <a:buSzPct val="120000"/>
              <a:buFont typeface="Arial"/>
              <a:buChar char="•"/>
            </a:pPr>
            <a:r>
              <a:rPr lang="en-US" sz="6000" b="0" i="0" u="none" strike="noStrike" cap="none">
                <a:solidFill>
                  <a:srgbClr val="000000"/>
                </a:solidFill>
                <a:latin typeface="Arial"/>
                <a:ea typeface="Arial"/>
                <a:cs typeface="Arial"/>
                <a:sym typeface="Arial"/>
              </a:rPr>
              <a:t>Financial status of the borrower: Based on a comprehensive analysis of the borrower's financial reports—capital structure, operating profit, sales growth, debt repayment capacity, liquidity, etc.</a:t>
            </a:r>
            <a:endParaRPr/>
          </a:p>
          <a:p>
            <a:pPr marL="685800" marR="0" lvl="0" indent="-457200" algn="l" rtl="0">
              <a:lnSpc>
                <a:spcPct val="150000"/>
              </a:lnSpc>
              <a:spcBef>
                <a:spcPts val="1000"/>
              </a:spcBef>
              <a:spcAft>
                <a:spcPts val="0"/>
              </a:spcAft>
              <a:buClr>
                <a:srgbClr val="000000"/>
              </a:buClr>
              <a:buSzPct val="120000"/>
              <a:buFont typeface="Arial"/>
              <a:buChar char="•"/>
            </a:pPr>
            <a:r>
              <a:rPr lang="en-US" sz="6000" b="0" i="0" u="none" strike="noStrike" cap="none">
                <a:solidFill>
                  <a:srgbClr val="000000"/>
                </a:solidFill>
                <a:latin typeface="Arial"/>
                <a:ea typeface="Arial"/>
                <a:cs typeface="Arial"/>
                <a:sym typeface="Arial"/>
              </a:rPr>
              <a:t>Audited financial statements for the past 3 years.</a:t>
            </a:r>
            <a:endParaRPr/>
          </a:p>
          <a:p>
            <a:pPr marL="685800" marR="0" lvl="0" indent="-457200" algn="l" rtl="0">
              <a:lnSpc>
                <a:spcPct val="150000"/>
              </a:lnSpc>
              <a:spcBef>
                <a:spcPts val="1000"/>
              </a:spcBef>
              <a:spcAft>
                <a:spcPts val="0"/>
              </a:spcAft>
              <a:buClr>
                <a:srgbClr val="000000"/>
              </a:buClr>
              <a:buSzPct val="120000"/>
              <a:buFont typeface="Arial"/>
              <a:buChar char="•"/>
            </a:pPr>
            <a:r>
              <a:rPr lang="en-US" sz="6000" b="0" i="0" u="none" strike="noStrike" cap="none">
                <a:solidFill>
                  <a:srgbClr val="000000"/>
                </a:solidFill>
                <a:latin typeface="Arial"/>
                <a:ea typeface="Arial"/>
                <a:cs typeface="Arial"/>
                <a:sym typeface="Arial"/>
              </a:rPr>
              <a:t>Prior project experience (in tabular form on the following slide):</a:t>
            </a:r>
            <a:endParaRPr/>
          </a:p>
          <a:p>
            <a:pPr marL="914400" marR="0" lvl="1" indent="-381000" algn="l" rtl="0">
              <a:lnSpc>
                <a:spcPct val="150000"/>
              </a:lnSpc>
              <a:spcBef>
                <a:spcPts val="500"/>
              </a:spcBef>
              <a:spcAft>
                <a:spcPts val="0"/>
              </a:spcAft>
              <a:buClr>
                <a:srgbClr val="000000"/>
              </a:buClr>
              <a:buSzPct val="160000"/>
              <a:buFont typeface="Noto Sans Symbols"/>
              <a:buChar char="▪"/>
            </a:pPr>
            <a:r>
              <a:rPr lang="en-US" sz="6000" b="0" i="0" u="none" strike="noStrike" cap="none">
                <a:solidFill>
                  <a:srgbClr val="000000"/>
                </a:solidFill>
                <a:latin typeface="Arial"/>
                <a:ea typeface="Arial"/>
                <a:cs typeface="Arial"/>
                <a:sym typeface="Arial"/>
              </a:rPr>
              <a:t>Experience in implementing similar projects.</a:t>
            </a:r>
            <a:endParaRPr/>
          </a:p>
          <a:p>
            <a:pPr marL="914400" marR="0" lvl="1" indent="-381000" algn="l" rtl="0">
              <a:lnSpc>
                <a:spcPct val="150000"/>
              </a:lnSpc>
              <a:spcBef>
                <a:spcPts val="500"/>
              </a:spcBef>
              <a:spcAft>
                <a:spcPts val="0"/>
              </a:spcAft>
              <a:buClr>
                <a:srgbClr val="000000"/>
              </a:buClr>
              <a:buSzPct val="160000"/>
              <a:buFont typeface="Noto Sans Symbols"/>
              <a:buChar char="▪"/>
            </a:pPr>
            <a:r>
              <a:rPr lang="en-US" sz="6000" b="0" i="0" u="none" strike="noStrike" cap="none">
                <a:solidFill>
                  <a:srgbClr val="000000"/>
                </a:solidFill>
                <a:latin typeface="Arial"/>
                <a:ea typeface="Arial"/>
                <a:cs typeface="Arial"/>
                <a:sym typeface="Arial"/>
              </a:rPr>
              <a:t>Performance results of those projects.</a:t>
            </a:r>
            <a:endParaRPr/>
          </a:p>
          <a:p>
            <a:pPr marL="914400" marR="0" lvl="1" indent="-381000" algn="l" rtl="0">
              <a:lnSpc>
                <a:spcPct val="150000"/>
              </a:lnSpc>
              <a:spcBef>
                <a:spcPts val="500"/>
              </a:spcBef>
              <a:spcAft>
                <a:spcPts val="0"/>
              </a:spcAft>
              <a:buClr>
                <a:srgbClr val="000000"/>
              </a:buClr>
              <a:buSzPct val="160000"/>
              <a:buFont typeface="Noto Sans Symbols"/>
              <a:buChar char="▪"/>
            </a:pPr>
            <a:r>
              <a:rPr lang="en-US" sz="6000" b="0" i="0" u="none" strike="noStrike" cap="none">
                <a:solidFill>
                  <a:srgbClr val="000000"/>
                </a:solidFill>
                <a:latin typeface="Arial"/>
                <a:ea typeface="Arial"/>
                <a:cs typeface="Arial"/>
                <a:sym typeface="Arial"/>
              </a:rPr>
              <a:t>References for those projects.</a:t>
            </a:r>
            <a:endParaRPr/>
          </a:p>
          <a:p>
            <a:pPr marL="971550" marR="0" lvl="4" indent="-171450" algn="just" rtl="0">
              <a:lnSpc>
                <a:spcPct val="110000"/>
              </a:lnSpc>
              <a:spcBef>
                <a:spcPts val="300"/>
              </a:spcBef>
              <a:spcAft>
                <a:spcPts val="300"/>
              </a:spcAft>
              <a:buClr>
                <a:srgbClr val="000000"/>
              </a:buClr>
              <a:buSzPts val="1800"/>
              <a:buFont typeface="Arial"/>
              <a:buNone/>
            </a:pPr>
            <a:endParaRPr sz="1600" b="0" i="0" u="none" strike="noStrike" cap="none">
              <a:solidFill>
                <a:srgbClr val="000000"/>
              </a:solidFill>
              <a:latin typeface="Arial"/>
              <a:ea typeface="Arial"/>
              <a:cs typeface="Arial"/>
              <a:sym typeface="Arial"/>
            </a:endParaRPr>
          </a:p>
        </p:txBody>
      </p:sp>
      <p:sp>
        <p:nvSpPr>
          <p:cNvPr id="316" name="Google Shape;316;p28"/>
          <p:cNvSpPr txBox="1"/>
          <p:nvPr/>
        </p:nvSpPr>
        <p:spPr>
          <a:xfrm>
            <a:off x="838200" y="112750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29"/>
          <p:cNvSpPr/>
          <p:nvPr/>
        </p:nvSpPr>
        <p:spPr>
          <a:xfrm>
            <a:off x="1735105" y="1511328"/>
            <a:ext cx="8610600" cy="307456"/>
          </a:xfrm>
          <a:prstGeom prst="rect">
            <a:avLst/>
          </a:prstGeom>
          <a:noFill/>
          <a:ln>
            <a:noFill/>
          </a:ln>
        </p:spPr>
        <p:txBody>
          <a:bodyPr spcFirstLastPara="1" wrap="square" lIns="91425" tIns="45700" rIns="91425" bIns="45700" anchor="ctr" anchorCtr="0">
            <a:spAutoFit/>
          </a:bodyPr>
          <a:lstStyle/>
          <a:p>
            <a:pPr marL="0" marR="0" lvl="0" indent="0" algn="ctr" rtl="0">
              <a:lnSpc>
                <a:spcPct val="130000"/>
              </a:lnSpc>
              <a:spcBef>
                <a:spcPts val="0"/>
              </a:spcBef>
              <a:spcAft>
                <a:spcPts val="0"/>
              </a:spcAft>
              <a:buClr>
                <a:srgbClr val="000000"/>
              </a:buClr>
              <a:buSzPts val="1200"/>
              <a:buFont typeface="Arial"/>
              <a:buNone/>
            </a:pPr>
            <a:r>
              <a:rPr lang="en-US" sz="1200" b="1">
                <a:solidFill>
                  <a:srgbClr val="000000"/>
                </a:solidFill>
                <a:latin typeface="Arial"/>
                <a:ea typeface="Arial"/>
                <a:cs typeface="Arial"/>
                <a:sym typeface="Arial"/>
              </a:rPr>
              <a:t>INFORMATION ON ESCO'S PAST PERFORMANCE</a:t>
            </a:r>
            <a:endParaRPr sz="1200" b="1">
              <a:solidFill>
                <a:srgbClr val="000000"/>
              </a:solidFill>
              <a:latin typeface="Arial"/>
              <a:ea typeface="Arial"/>
              <a:cs typeface="Arial"/>
              <a:sym typeface="Arial"/>
            </a:endParaRPr>
          </a:p>
        </p:txBody>
      </p:sp>
      <p:sp>
        <p:nvSpPr>
          <p:cNvPr id="322" name="Google Shape;322;p29"/>
          <p:cNvSpPr txBox="1"/>
          <p:nvPr/>
        </p:nvSpPr>
        <p:spPr>
          <a:xfrm>
            <a:off x="782606" y="1135006"/>
            <a:ext cx="10515599" cy="37809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60000"/>
              <a:buFont typeface="Arial"/>
              <a:buNone/>
            </a:pPr>
            <a:r>
              <a:rPr lang="en-US" sz="2500" b="1" i="0" u="none" strike="noStrike" cap="none">
                <a:solidFill>
                  <a:srgbClr val="FFFFFF"/>
                </a:solidFill>
                <a:latin typeface="Arial"/>
                <a:ea typeface="Arial"/>
                <a:cs typeface="Arial"/>
                <a:sym typeface="Arial"/>
              </a:rPr>
              <a:t>Guidance on preparing project appraisal reports</a:t>
            </a:r>
            <a:endParaRPr/>
          </a:p>
        </p:txBody>
      </p:sp>
      <p:graphicFrame>
        <p:nvGraphicFramePr>
          <p:cNvPr id="323" name="Google Shape;323;p29"/>
          <p:cNvGraphicFramePr/>
          <p:nvPr>
            <p:extLst>
              <p:ext uri="{D42A27DB-BD31-4B8C-83A1-F6EECF244321}">
                <p14:modId xmlns:p14="http://schemas.microsoft.com/office/powerpoint/2010/main" val="2202526077"/>
              </p:ext>
            </p:extLst>
          </p:nvPr>
        </p:nvGraphicFramePr>
        <p:xfrm>
          <a:off x="3275859" y="1818784"/>
          <a:ext cx="5529100" cy="4910116"/>
        </p:xfrm>
        <a:graphic>
          <a:graphicData uri="http://schemas.openxmlformats.org/drawingml/2006/table">
            <a:tbl>
              <a:tblPr>
                <a:noFill/>
                <a:tableStyleId>{E268870D-E4FC-43A0-AC94-4917E1F8E1BB}</a:tableStyleId>
              </a:tblPr>
              <a:tblGrid>
                <a:gridCol w="4143350">
                  <a:extLst>
                    <a:ext uri="{9D8B030D-6E8A-4147-A177-3AD203B41FA5}">
                      <a16:colId xmlns:a16="http://schemas.microsoft.com/office/drawing/2014/main" val="20000"/>
                    </a:ext>
                  </a:extLst>
                </a:gridCol>
                <a:gridCol w="1385750">
                  <a:extLst>
                    <a:ext uri="{9D8B030D-6E8A-4147-A177-3AD203B41FA5}">
                      <a16:colId xmlns:a16="http://schemas.microsoft.com/office/drawing/2014/main" val="20001"/>
                    </a:ext>
                  </a:extLst>
                </a:gridCol>
              </a:tblGrid>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End-User Contact Information</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Equipment Type</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Installation Year</a:t>
                      </a:r>
                      <a:endParaRPr sz="900" b="0">
                        <a:solidFill>
                          <a:srgbClr val="404040"/>
                        </a:solidFill>
                        <a:latin typeface="+mj-lt"/>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Project Brief Description</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Installed Technology</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Total Implementation Cost</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Total Loan Amount</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Lender Name</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Loan Tenure</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Expected Energy Savings/Year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Actual Energy Savings/Year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Measurement Method</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Energy Cost Savings/Year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Other Cost Savings/Year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Total Cost Savings/Year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Savings Share for ESCO (%)</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221616">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Expected Cash Flow to ESCO/Year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Actual Cash Flow to ESCO/Year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7"/>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Loan Repayment/Year</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8"/>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Cash Flow to Debt Service Ratio</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9"/>
                  </a:ext>
                </a:extLst>
              </a:tr>
              <a:tr h="234425">
                <a:tc>
                  <a:txBody>
                    <a:bodyPr/>
                    <a:lstStyle/>
                    <a:p>
                      <a:pPr marL="0" marR="0" lvl="0" indent="0" algn="l" rtl="0">
                        <a:spcBef>
                          <a:spcPts val="0"/>
                        </a:spcBef>
                        <a:spcAft>
                          <a:spcPts val="0"/>
                        </a:spcAft>
                        <a:buClr>
                          <a:srgbClr val="404040"/>
                        </a:buClr>
                        <a:buSzPts val="900"/>
                        <a:buFont typeface="Calibri"/>
                        <a:buNone/>
                      </a:pPr>
                      <a:r>
                        <a:rPr lang="en-US" sz="900" b="0">
                          <a:solidFill>
                            <a:srgbClr val="404040"/>
                          </a:solidFill>
                          <a:latin typeface="+mj-lt"/>
                          <a:ea typeface="Calibri"/>
                          <a:cs typeface="Calibri"/>
                          <a:sym typeface="Calibri"/>
                        </a:rPr>
                        <a:t>Contract Performance Period</a:t>
                      </a:r>
                      <a:endParaRPr>
                        <a:latin typeface="+mj-lt"/>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chemeClr val="dk1"/>
                        </a:buClr>
                        <a:buSzPts val="1200"/>
                        <a:buFont typeface="Calibri"/>
                        <a:buNone/>
                      </a:pPr>
                      <a:endParaRPr sz="1200">
                        <a:latin typeface="Calibri"/>
                        <a:ea typeface="Calibri"/>
                        <a:cs typeface="Calibri"/>
                        <a:sym typeface="Calibri"/>
                      </a:endParaRPr>
                    </a:p>
                  </a:txBody>
                  <a:tcPr marL="16150" marR="16150" marT="10750" marB="1075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grpSp>
        <p:nvGrpSpPr>
          <p:cNvPr id="74" name="Google Shape;74;p3"/>
          <p:cNvGrpSpPr/>
          <p:nvPr/>
        </p:nvGrpSpPr>
        <p:grpSpPr>
          <a:xfrm>
            <a:off x="2103177" y="5493393"/>
            <a:ext cx="7985645" cy="843280"/>
            <a:chOff x="1818640" y="1755821"/>
            <a:chExt cx="7985645" cy="843280"/>
          </a:xfrm>
        </p:grpSpPr>
        <p:sp>
          <p:nvSpPr>
            <p:cNvPr id="75" name="Google Shape;75;p3"/>
            <p:cNvSpPr/>
            <p:nvPr/>
          </p:nvSpPr>
          <p:spPr>
            <a:xfrm flipH="1">
              <a:off x="2387714" y="1764591"/>
              <a:ext cx="7416571" cy="825739"/>
            </a:xfrm>
            <a:prstGeom prst="homePlate">
              <a:avLst>
                <a:gd name="adj" fmla="val 50000"/>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Case studies and discussions</a:t>
              </a:r>
              <a:endParaRPr sz="2000" b="1" i="0" u="none" strike="noStrike" cap="none">
                <a:solidFill>
                  <a:srgbClr val="FFFFFF"/>
                </a:solidFill>
                <a:latin typeface="Arial"/>
                <a:ea typeface="Arial"/>
                <a:cs typeface="Arial"/>
                <a:sym typeface="Arial"/>
              </a:endParaRPr>
            </a:p>
          </p:txBody>
        </p:sp>
        <p:sp>
          <p:nvSpPr>
            <p:cNvPr id="76" name="Google Shape;76;p3"/>
            <p:cNvSpPr/>
            <p:nvPr/>
          </p:nvSpPr>
          <p:spPr>
            <a:xfrm>
              <a:off x="1818640" y="1755821"/>
              <a:ext cx="843280" cy="843280"/>
            </a:xfrm>
            <a:prstGeom prst="ellipse">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400" b="1" i="0" u="none" strike="noStrike" cap="none">
                  <a:solidFill>
                    <a:srgbClr val="FFFFFF"/>
                  </a:solidFill>
                  <a:latin typeface="Arial"/>
                  <a:ea typeface="Arial"/>
                  <a:cs typeface="Arial"/>
                  <a:sym typeface="Arial"/>
                </a:rPr>
                <a:t>4</a:t>
              </a:r>
              <a:endParaRPr/>
            </a:p>
          </p:txBody>
        </p:sp>
      </p:grpSp>
      <p:grpSp>
        <p:nvGrpSpPr>
          <p:cNvPr id="77" name="Google Shape;77;p3"/>
          <p:cNvGrpSpPr/>
          <p:nvPr/>
        </p:nvGrpSpPr>
        <p:grpSpPr>
          <a:xfrm>
            <a:off x="2103177" y="4379234"/>
            <a:ext cx="7985645" cy="843280"/>
            <a:chOff x="1818640" y="1755821"/>
            <a:chExt cx="7985645" cy="843280"/>
          </a:xfrm>
        </p:grpSpPr>
        <p:sp>
          <p:nvSpPr>
            <p:cNvPr id="78" name="Google Shape;78;p3"/>
            <p:cNvSpPr/>
            <p:nvPr/>
          </p:nvSpPr>
          <p:spPr>
            <a:xfrm flipH="1">
              <a:off x="2387714" y="1764591"/>
              <a:ext cx="7416571" cy="825739"/>
            </a:xfrm>
            <a:prstGeom prst="homePlate">
              <a:avLst>
                <a:gd name="adj" fmla="val 50000"/>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Guidance on preparing project appraisal reports</a:t>
              </a:r>
              <a:endParaRPr sz="2000" b="1" i="0" u="none" strike="noStrike" cap="none">
                <a:solidFill>
                  <a:srgbClr val="FFFFFF"/>
                </a:solidFill>
                <a:latin typeface="Arial"/>
                <a:ea typeface="Arial"/>
                <a:cs typeface="Arial"/>
                <a:sym typeface="Arial"/>
              </a:endParaRPr>
            </a:p>
          </p:txBody>
        </p:sp>
        <p:sp>
          <p:nvSpPr>
            <p:cNvPr id="79" name="Google Shape;79;p3"/>
            <p:cNvSpPr/>
            <p:nvPr/>
          </p:nvSpPr>
          <p:spPr>
            <a:xfrm>
              <a:off x="1818640" y="1755821"/>
              <a:ext cx="843280" cy="843280"/>
            </a:xfrm>
            <a:prstGeom prst="ellipse">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400" b="1" i="0" u="none" strike="noStrike" cap="none">
                  <a:solidFill>
                    <a:srgbClr val="FFFFFF"/>
                  </a:solidFill>
                  <a:latin typeface="Arial"/>
                  <a:ea typeface="Arial"/>
                  <a:cs typeface="Arial"/>
                  <a:sym typeface="Arial"/>
                </a:rPr>
                <a:t>3</a:t>
              </a:r>
              <a:endParaRPr/>
            </a:p>
          </p:txBody>
        </p:sp>
      </p:grpSp>
      <p:grpSp>
        <p:nvGrpSpPr>
          <p:cNvPr id="80" name="Google Shape;80;p3"/>
          <p:cNvGrpSpPr/>
          <p:nvPr/>
        </p:nvGrpSpPr>
        <p:grpSpPr>
          <a:xfrm>
            <a:off x="2103177" y="3292306"/>
            <a:ext cx="7985645" cy="843280"/>
            <a:chOff x="1818640" y="1755821"/>
            <a:chExt cx="7985645" cy="843280"/>
          </a:xfrm>
        </p:grpSpPr>
        <p:sp>
          <p:nvSpPr>
            <p:cNvPr id="81" name="Google Shape;81;p3"/>
            <p:cNvSpPr/>
            <p:nvPr/>
          </p:nvSpPr>
          <p:spPr>
            <a:xfrm flipH="1">
              <a:off x="2387714" y="1764591"/>
              <a:ext cx="7416571" cy="825739"/>
            </a:xfrm>
            <a:prstGeom prst="homePlate">
              <a:avLst>
                <a:gd name="adj" fmla="val 50000"/>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Calculation and appraisal of energy savings</a:t>
              </a:r>
              <a:endParaRPr sz="2000" b="1" i="0" u="none" strike="noStrike" cap="none">
                <a:solidFill>
                  <a:srgbClr val="FFFFFF"/>
                </a:solidFill>
                <a:latin typeface="Arial"/>
                <a:ea typeface="Arial"/>
                <a:cs typeface="Arial"/>
                <a:sym typeface="Arial"/>
              </a:endParaRPr>
            </a:p>
          </p:txBody>
        </p:sp>
        <p:sp>
          <p:nvSpPr>
            <p:cNvPr id="82" name="Google Shape;82;p3"/>
            <p:cNvSpPr/>
            <p:nvPr/>
          </p:nvSpPr>
          <p:spPr>
            <a:xfrm>
              <a:off x="1818640" y="1755821"/>
              <a:ext cx="843280" cy="843280"/>
            </a:xfrm>
            <a:prstGeom prst="ellipse">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400" b="1" i="0" u="none" strike="noStrike" cap="none">
                  <a:solidFill>
                    <a:srgbClr val="FFFFFF"/>
                  </a:solidFill>
                  <a:latin typeface="Arial"/>
                  <a:ea typeface="Arial"/>
                  <a:cs typeface="Arial"/>
                  <a:sym typeface="Arial"/>
                </a:rPr>
                <a:t>2</a:t>
              </a:r>
              <a:endParaRPr/>
            </a:p>
          </p:txBody>
        </p:sp>
      </p:grpSp>
      <p:sp>
        <p:nvSpPr>
          <p:cNvPr id="83" name="Google Shape;83;p3"/>
          <p:cNvSpPr txBox="1"/>
          <p:nvPr/>
        </p:nvSpPr>
        <p:spPr>
          <a:xfrm>
            <a:off x="838201" y="1281613"/>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ctr" rtl="0">
              <a:lnSpc>
                <a:spcPct val="90000"/>
              </a:lnSpc>
              <a:spcBef>
                <a:spcPts val="0"/>
              </a:spcBef>
              <a:spcAft>
                <a:spcPts val="0"/>
              </a:spcAft>
              <a:buClr>
                <a:schemeClr val="dk1"/>
              </a:buClr>
              <a:buSzPct val="115384"/>
              <a:buFont typeface="Arial"/>
              <a:buNone/>
            </a:pPr>
            <a:r>
              <a:rPr lang="en-US" sz="3200" b="1" i="0" u="none" strike="noStrike" cap="none">
                <a:solidFill>
                  <a:schemeClr val="lt1"/>
                </a:solidFill>
                <a:latin typeface="Arial"/>
                <a:ea typeface="Arial"/>
                <a:cs typeface="Arial"/>
                <a:sym typeface="Arial"/>
              </a:rPr>
              <a:t>TABLE OF CONTENT</a:t>
            </a:r>
            <a:endParaRPr/>
          </a:p>
        </p:txBody>
      </p:sp>
      <p:grpSp>
        <p:nvGrpSpPr>
          <p:cNvPr id="84" name="Google Shape;84;p3"/>
          <p:cNvGrpSpPr/>
          <p:nvPr/>
        </p:nvGrpSpPr>
        <p:grpSpPr>
          <a:xfrm>
            <a:off x="2103178" y="2194769"/>
            <a:ext cx="7985645" cy="843280"/>
            <a:chOff x="1818640" y="1755821"/>
            <a:chExt cx="7985645" cy="843280"/>
          </a:xfrm>
        </p:grpSpPr>
        <p:sp>
          <p:nvSpPr>
            <p:cNvPr id="85" name="Google Shape;85;p3"/>
            <p:cNvSpPr/>
            <p:nvPr/>
          </p:nvSpPr>
          <p:spPr>
            <a:xfrm flipH="1">
              <a:off x="2387714" y="1764591"/>
              <a:ext cx="7416571" cy="825739"/>
            </a:xfrm>
            <a:prstGeom prst="homePlate">
              <a:avLst>
                <a:gd name="adj" fmla="val 50000"/>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Technical assessment for energy efficiency sub-projects</a:t>
              </a:r>
              <a:endParaRPr/>
            </a:p>
          </p:txBody>
        </p:sp>
        <p:sp>
          <p:nvSpPr>
            <p:cNvPr id="86" name="Google Shape;86;p3"/>
            <p:cNvSpPr/>
            <p:nvPr/>
          </p:nvSpPr>
          <p:spPr>
            <a:xfrm>
              <a:off x="1818640" y="1755821"/>
              <a:ext cx="843280" cy="843280"/>
            </a:xfrm>
            <a:prstGeom prst="ellipse">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400" b="1" i="0" u="none" strike="noStrike" cap="none">
                  <a:solidFill>
                    <a:srgbClr val="FFFFFF"/>
                  </a:solidFill>
                  <a:latin typeface="Arial"/>
                  <a:ea typeface="Arial"/>
                  <a:cs typeface="Arial"/>
                  <a:sym typeface="Arial"/>
                </a:rPr>
                <a:t>1</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0"/>
          <p:cNvSpPr txBox="1"/>
          <p:nvPr/>
        </p:nvSpPr>
        <p:spPr>
          <a:xfrm>
            <a:off x="1074419" y="1927729"/>
            <a:ext cx="10043161" cy="4536427"/>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l" rtl="0">
              <a:lnSpc>
                <a:spcPct val="130000"/>
              </a:lnSpc>
              <a:spcBef>
                <a:spcPts val="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3. For building owner borrowers</a:t>
            </a:r>
            <a:endParaRPr sz="1600" b="0" i="0" u="none" strike="noStrike" cap="none">
              <a:solidFill>
                <a:srgbClr val="000000"/>
              </a:solidFill>
              <a:latin typeface="Arial"/>
              <a:ea typeface="Arial"/>
              <a:cs typeface="Arial"/>
              <a:sym typeface="Arial"/>
            </a:endParaRPr>
          </a:p>
          <a:p>
            <a:pPr marL="685800" marR="0" lvl="0" indent="-45720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Assessment of the borrower's key industry indicators, trends, prospects, and market position; evaluation of the borrower's management strengths and corporate governance structure; analysis of key business risks.</a:t>
            </a:r>
            <a:endParaRPr/>
          </a:p>
          <a:p>
            <a:pPr marL="685800" marR="0" lvl="0" indent="-45720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Analysis of state policies and guidelines for the industry, and PFI's policies and guidelines for the industry.</a:t>
            </a:r>
            <a:endParaRPr/>
          </a:p>
          <a:p>
            <a:pPr marL="685800" marR="0" lvl="0" indent="-45720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Financial status of the borrower: Based on a comprehensive analysis of the borrower's financial reports—capital structure, operating profit, sales growth, debt repayment capacity, liquidity, etc.</a:t>
            </a:r>
            <a:endParaRPr/>
          </a:p>
          <a:p>
            <a:pPr marL="685800" marR="0" lvl="0" indent="-45720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Borrower's experience in similar projects:</a:t>
            </a:r>
            <a:endParaRPr/>
          </a:p>
          <a:p>
            <a:pPr marL="914400" marR="0" lvl="1" indent="-381000" algn="just" rtl="0">
              <a:lnSpc>
                <a:spcPct val="130000"/>
              </a:lnSpc>
              <a:spcBef>
                <a:spcPts val="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Equipment type</a:t>
            </a:r>
            <a:endParaRPr/>
          </a:p>
          <a:p>
            <a:pPr marL="914400" marR="0" lvl="1" indent="-381000" algn="just" rtl="0">
              <a:lnSpc>
                <a:spcPct val="130000"/>
              </a:lnSpc>
              <a:spcBef>
                <a:spcPts val="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Brief description</a:t>
            </a:r>
            <a:endParaRPr/>
          </a:p>
          <a:p>
            <a:pPr marL="914400" marR="0" lvl="1" indent="-381000" algn="just" rtl="0">
              <a:lnSpc>
                <a:spcPct val="130000"/>
              </a:lnSpc>
              <a:spcBef>
                <a:spcPts val="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Installed technology</a:t>
            </a:r>
            <a:endParaRPr/>
          </a:p>
          <a:p>
            <a:pPr marL="914400" marR="0" lvl="1" indent="-381000" algn="just" rtl="0">
              <a:lnSpc>
                <a:spcPct val="130000"/>
              </a:lnSpc>
              <a:spcBef>
                <a:spcPts val="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Implementation cost</a:t>
            </a:r>
            <a:endParaRPr/>
          </a:p>
          <a:p>
            <a:pPr marL="914400" marR="0" lvl="1" indent="-381000" algn="just" rtl="0">
              <a:lnSpc>
                <a:spcPct val="130000"/>
              </a:lnSpc>
              <a:spcBef>
                <a:spcPts val="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Achieved savings</a:t>
            </a:r>
            <a:endParaRPr/>
          </a:p>
        </p:txBody>
      </p:sp>
      <p:sp>
        <p:nvSpPr>
          <p:cNvPr id="329" name="Google Shape;329;p30"/>
          <p:cNvSpPr txBox="1"/>
          <p:nvPr/>
        </p:nvSpPr>
        <p:spPr>
          <a:xfrm>
            <a:off x="838200" y="1117227"/>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31"/>
          <p:cNvSpPr txBox="1"/>
          <p:nvPr/>
        </p:nvSpPr>
        <p:spPr>
          <a:xfrm>
            <a:off x="1074419" y="2009923"/>
            <a:ext cx="10043161" cy="4536427"/>
          </a:xfrm>
          <a:prstGeom prst="rect">
            <a:avLst/>
          </a:prstGeom>
          <a:solidFill>
            <a:schemeClr val="lt1"/>
          </a:solidFill>
          <a:ln>
            <a:noFill/>
          </a:ln>
        </p:spPr>
        <p:txBody>
          <a:bodyPr spcFirstLastPara="1" wrap="square" lIns="91425" tIns="45700" rIns="91425" bIns="45700" anchor="t" anchorCtr="0">
            <a:normAutofit/>
          </a:bodyPr>
          <a:lstStyle/>
          <a:p>
            <a:pPr marL="457200" marR="0" lvl="0" indent="-228600" algn="just" rtl="0">
              <a:lnSpc>
                <a:spcPct val="114000"/>
              </a:lnSpc>
              <a:spcBef>
                <a:spcPts val="200"/>
              </a:spcBef>
              <a:spcAft>
                <a:spcPts val="0"/>
              </a:spcAft>
              <a:buClr>
                <a:srgbClr val="000000"/>
              </a:buClr>
              <a:buSzPts val="1800"/>
              <a:buFont typeface="Arial"/>
              <a:buNone/>
            </a:pPr>
            <a:r>
              <a:rPr lang="en-US" sz="1600" b="1" i="0" u="none" strike="noStrike" cap="none">
                <a:solidFill>
                  <a:srgbClr val="004AAD"/>
                </a:solidFill>
                <a:latin typeface="Arial"/>
                <a:ea typeface="Arial"/>
                <a:cs typeface="Arial"/>
                <a:sym typeface="Arial"/>
              </a:rPr>
              <a:t>III. Sub-project Description</a:t>
            </a:r>
            <a:endParaRPr sz="1600" b="0" i="0" u="none" strike="noStrike" cap="none">
              <a:solidFill>
                <a:srgbClr val="004AAD"/>
              </a:solidFill>
              <a:latin typeface="Times New Roman"/>
              <a:ea typeface="Times New Roman"/>
              <a:cs typeface="Times New Roman"/>
              <a:sym typeface="Times New Roman"/>
            </a:endParaRPr>
          </a:p>
          <a:p>
            <a:pPr marL="457200" marR="0" lvl="0" indent="-228600" algn="just" rtl="0">
              <a:lnSpc>
                <a:spcPct val="114000"/>
              </a:lnSpc>
              <a:spcBef>
                <a:spcPts val="4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1. For all borrowers</a:t>
            </a:r>
            <a:endParaRPr/>
          </a:p>
          <a:p>
            <a:pPr marL="457200" marR="0" lvl="0" indent="-228600" algn="just" rtl="0">
              <a:lnSpc>
                <a:spcPct val="114000"/>
              </a:lnSpc>
              <a:spcBef>
                <a:spcPts val="4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 Description of the proposed project,</a:t>
            </a:r>
            <a:endParaRPr/>
          </a:p>
          <a:p>
            <a:pPr marL="228600" marR="0" lvl="0" indent="0" algn="just" rtl="0">
              <a:lnSpc>
                <a:spcPct val="114000"/>
              </a:lnSpc>
              <a:spcBef>
                <a:spcPts val="4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 Summary of the sub-project investment cost, financing plan, and proposed sub-loan amount</a:t>
            </a:r>
            <a:endParaRPr/>
          </a:p>
          <a:p>
            <a:pPr marL="228600" marR="0" lvl="0" indent="0" algn="just" rtl="0">
              <a:lnSpc>
                <a:spcPct val="114000"/>
              </a:lnSpc>
              <a:spcBef>
                <a:spcPts val="4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 List of the sub-project's Energy Efficiency Measures (EEMs) - using the template in the following table:</a:t>
            </a:r>
            <a:endParaRPr/>
          </a:p>
          <a:p>
            <a:pPr marL="457200" marR="0" lvl="0" indent="-228600" algn="ctr" rtl="0">
              <a:lnSpc>
                <a:spcPct val="114000"/>
              </a:lnSpc>
              <a:spcBef>
                <a:spcPts val="400"/>
              </a:spcBef>
              <a:spcAft>
                <a:spcPts val="200"/>
              </a:spcAft>
              <a:buClr>
                <a:srgbClr val="000000"/>
              </a:buClr>
              <a:buSzPts val="1800"/>
              <a:buFont typeface="Arial"/>
              <a:buNone/>
            </a:pPr>
            <a:r>
              <a:rPr lang="en-US" sz="1600" b="1" i="0" u="none" strike="noStrike" cap="none">
                <a:solidFill>
                  <a:srgbClr val="000000"/>
                </a:solidFill>
                <a:latin typeface="Arial"/>
                <a:ea typeface="Arial"/>
                <a:cs typeface="Arial"/>
                <a:sym typeface="Arial"/>
              </a:rPr>
              <a:t>SUB-PROJECT'S ENERGY EFFICIENCY MEASURES (EEMs)</a:t>
            </a:r>
            <a:endParaRPr/>
          </a:p>
        </p:txBody>
      </p:sp>
      <p:graphicFrame>
        <p:nvGraphicFramePr>
          <p:cNvPr id="335" name="Google Shape;335;p31"/>
          <p:cNvGraphicFramePr/>
          <p:nvPr>
            <p:extLst>
              <p:ext uri="{D42A27DB-BD31-4B8C-83A1-F6EECF244321}">
                <p14:modId xmlns:p14="http://schemas.microsoft.com/office/powerpoint/2010/main" val="1829160144"/>
              </p:ext>
            </p:extLst>
          </p:nvPr>
        </p:nvGraphicFramePr>
        <p:xfrm>
          <a:off x="838200" y="4117110"/>
          <a:ext cx="10843525" cy="2333675"/>
        </p:xfrm>
        <a:graphic>
          <a:graphicData uri="http://schemas.openxmlformats.org/drawingml/2006/table">
            <a:tbl>
              <a:tblPr>
                <a:noFill/>
                <a:tableStyleId>{E268870D-E4FC-43A0-AC94-4917E1F8E1BB}</a:tableStyleId>
              </a:tblPr>
              <a:tblGrid>
                <a:gridCol w="923375">
                  <a:extLst>
                    <a:ext uri="{9D8B030D-6E8A-4147-A177-3AD203B41FA5}">
                      <a16:colId xmlns:a16="http://schemas.microsoft.com/office/drawing/2014/main" val="20000"/>
                    </a:ext>
                  </a:extLst>
                </a:gridCol>
                <a:gridCol w="1320675">
                  <a:extLst>
                    <a:ext uri="{9D8B030D-6E8A-4147-A177-3AD203B41FA5}">
                      <a16:colId xmlns:a16="http://schemas.microsoft.com/office/drawing/2014/main" val="20001"/>
                    </a:ext>
                  </a:extLst>
                </a:gridCol>
                <a:gridCol w="1440650">
                  <a:extLst>
                    <a:ext uri="{9D8B030D-6E8A-4147-A177-3AD203B41FA5}">
                      <a16:colId xmlns:a16="http://schemas.microsoft.com/office/drawing/2014/main" val="20002"/>
                    </a:ext>
                  </a:extLst>
                </a:gridCol>
                <a:gridCol w="1368600">
                  <a:extLst>
                    <a:ext uri="{9D8B030D-6E8A-4147-A177-3AD203B41FA5}">
                      <a16:colId xmlns:a16="http://schemas.microsoft.com/office/drawing/2014/main" val="20003"/>
                    </a:ext>
                  </a:extLst>
                </a:gridCol>
                <a:gridCol w="1158050">
                  <a:extLst>
                    <a:ext uri="{9D8B030D-6E8A-4147-A177-3AD203B41FA5}">
                      <a16:colId xmlns:a16="http://schemas.microsoft.com/office/drawing/2014/main" val="20004"/>
                    </a:ext>
                  </a:extLst>
                </a:gridCol>
                <a:gridCol w="1473875">
                  <a:extLst>
                    <a:ext uri="{9D8B030D-6E8A-4147-A177-3AD203B41FA5}">
                      <a16:colId xmlns:a16="http://schemas.microsoft.com/office/drawing/2014/main" val="20005"/>
                    </a:ext>
                  </a:extLst>
                </a:gridCol>
                <a:gridCol w="1158050">
                  <a:extLst>
                    <a:ext uri="{9D8B030D-6E8A-4147-A177-3AD203B41FA5}">
                      <a16:colId xmlns:a16="http://schemas.microsoft.com/office/drawing/2014/main" val="20006"/>
                    </a:ext>
                  </a:extLst>
                </a:gridCol>
                <a:gridCol w="2000250">
                  <a:extLst>
                    <a:ext uri="{9D8B030D-6E8A-4147-A177-3AD203B41FA5}">
                      <a16:colId xmlns:a16="http://schemas.microsoft.com/office/drawing/2014/main" val="20007"/>
                    </a:ext>
                  </a:extLst>
                </a:gridCol>
              </a:tblGrid>
              <a:tr h="731825">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No.</a:t>
                      </a:r>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Description</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Technology Used</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Investment Cost</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 Savings</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Energy Savings</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Cost Savings</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Clr>
                          <a:srgbClr val="404040"/>
                        </a:buClr>
                        <a:buSzPts val="1500"/>
                        <a:buFont typeface="Calibri"/>
                        <a:buNone/>
                      </a:pPr>
                      <a:r>
                        <a:rPr lang="en-US" sz="1500" b="1">
                          <a:solidFill>
                            <a:srgbClr val="404040"/>
                          </a:solidFill>
                        </a:rPr>
                        <a:t>Simple Payback Period</a:t>
                      </a:r>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524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1</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524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2</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524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3</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524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4</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524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5</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39725">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mj-lt"/>
                          <a:ea typeface="Calibri"/>
                          <a:cs typeface="Calibri"/>
                          <a:sym typeface="Calibri"/>
                        </a:rPr>
                        <a:t>Total</a:t>
                      </a:r>
                      <a:endParaRPr sz="16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a:t>
                      </a: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a:t>
                      </a: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r>
                        <a:rPr lang="en-US" sz="1600" b="0" i="0" u="none" strike="noStrike" cap="none">
                          <a:solidFill>
                            <a:schemeClr val="dk1"/>
                          </a:solidFill>
                          <a:latin typeface="Calibri"/>
                          <a:ea typeface="Calibri"/>
                          <a:cs typeface="Calibri"/>
                          <a:sym typeface="Calibri"/>
                        </a:rPr>
                        <a:t>-</a:t>
                      </a: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bl>
          </a:graphicData>
        </a:graphic>
      </p:graphicFrame>
      <p:sp>
        <p:nvSpPr>
          <p:cNvPr id="336" name="Google Shape;336;p31"/>
          <p:cNvSpPr txBox="1"/>
          <p:nvPr/>
        </p:nvSpPr>
        <p:spPr>
          <a:xfrm>
            <a:off x="838200" y="1199421"/>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32"/>
          <p:cNvSpPr txBox="1"/>
          <p:nvPr/>
        </p:nvSpPr>
        <p:spPr>
          <a:xfrm>
            <a:off x="1074419" y="1866084"/>
            <a:ext cx="10043161" cy="4536427"/>
          </a:xfrm>
          <a:prstGeom prst="rect">
            <a:avLst/>
          </a:prstGeom>
          <a:solidFill>
            <a:schemeClr val="lt1"/>
          </a:solidFill>
          <a:ln>
            <a:noFill/>
          </a:ln>
        </p:spPr>
        <p:txBody>
          <a:bodyPr spcFirstLastPara="1" wrap="square" lIns="91425" tIns="45700" rIns="91425" bIns="45700" anchor="t" anchorCtr="0">
            <a:noAutofit/>
          </a:bodyPr>
          <a:lstStyle/>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Copy of the Feasibility Study Report, Information on the capacity of the entity conducting the Feasibility Study; and</a:t>
            </a:r>
            <a:endParaRPr/>
          </a:p>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If required, Baseline Energy Audit, Information on the capacity and certifications of the energy auditor, and Information on the audit standards used by the energy auditor when conducting the Baseline Energy Audit.</a:t>
            </a:r>
            <a:endParaRPr/>
          </a:p>
          <a:p>
            <a:pPr marL="514350" marR="0" lvl="0" indent="-285750" algn="just" rtl="0">
              <a:lnSpc>
                <a:spcPct val="90000"/>
              </a:lnSpc>
              <a:spcBef>
                <a:spcPts val="1000"/>
              </a:spcBef>
              <a:spcAft>
                <a:spcPts val="0"/>
              </a:spcAft>
              <a:buClr>
                <a:srgbClr val="000000"/>
              </a:buClr>
              <a:buSzPts val="1800"/>
              <a:buFont typeface="Noto Sans Symbols"/>
              <a:buChar char="⮚"/>
            </a:pPr>
            <a:r>
              <a:rPr lang="en-US" sz="1500" b="0" i="0" u="none" strike="noStrike" cap="none">
                <a:solidFill>
                  <a:schemeClr val="dk1"/>
                </a:solidFill>
                <a:latin typeface="Arial"/>
                <a:ea typeface="Arial"/>
                <a:cs typeface="Arial"/>
                <a:sym typeface="Arial"/>
              </a:rPr>
              <a:t>Audit Grade Requirement: The Energy Audit Report must achieve Investment Grade Audit (IGA) level.</a:t>
            </a:r>
            <a:endParaRPr/>
          </a:p>
          <a:p>
            <a:pPr marL="514350" marR="0" lvl="0" indent="-285750" algn="just" rtl="0">
              <a:lnSpc>
                <a:spcPct val="90000"/>
              </a:lnSpc>
              <a:spcBef>
                <a:spcPts val="1000"/>
              </a:spcBef>
              <a:spcAft>
                <a:spcPts val="0"/>
              </a:spcAft>
              <a:buClr>
                <a:srgbClr val="000000"/>
              </a:buClr>
              <a:buSzPts val="1800"/>
              <a:buFont typeface="Noto Sans Symbols"/>
              <a:buChar char="⮚"/>
            </a:pPr>
            <a:r>
              <a:rPr lang="en-US" sz="1500" b="0" i="0" u="none" strike="noStrike" cap="none">
                <a:solidFill>
                  <a:schemeClr val="dk1"/>
                </a:solidFill>
                <a:latin typeface="Arial"/>
                <a:ea typeface="Arial"/>
                <a:cs typeface="Arial"/>
                <a:sym typeface="Arial"/>
              </a:rPr>
              <a:t>Data Validation: Cost information and equipment performance data in the audit report must be based on supplier quotations/specifications, accompanied by source references (quotations, catalogues, datasheets).</a:t>
            </a:r>
            <a:endParaRPr/>
          </a:p>
          <a:p>
            <a:pPr marL="457200" marR="0" lvl="0" indent="-228600" algn="just" rtl="0">
              <a:lnSpc>
                <a:spcPct val="90000"/>
              </a:lnSpc>
              <a:spcBef>
                <a:spcPts val="1000"/>
              </a:spcBef>
              <a:spcAft>
                <a:spcPts val="0"/>
              </a:spcAft>
              <a:buClr>
                <a:srgbClr val="000000"/>
              </a:buClr>
              <a:buSzPts val="1800"/>
              <a:buFont typeface="Arial"/>
              <a:buNone/>
            </a:pPr>
            <a:r>
              <a:rPr lang="en-US" sz="1500" b="1" i="0" u="none" strike="noStrike" cap="none">
                <a:solidFill>
                  <a:srgbClr val="000000"/>
                </a:solidFill>
                <a:latin typeface="Arial"/>
                <a:ea typeface="Arial"/>
                <a:cs typeface="Arial"/>
                <a:sym typeface="Arial"/>
              </a:rPr>
              <a:t>2. Additional information required for ESCO borrowers</a:t>
            </a:r>
            <a:endParaRPr/>
          </a:p>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Copy of the Energy Performance Contract between the ESCO and the end-user</a:t>
            </a:r>
            <a:endParaRPr/>
          </a:p>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Description of key contract terms:</a:t>
            </a:r>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1500" b="0" i="0" u="none" strike="noStrike" cap="none">
                <a:solidFill>
                  <a:srgbClr val="000000"/>
                </a:solidFill>
                <a:latin typeface="Arial"/>
                <a:ea typeface="Arial"/>
                <a:cs typeface="Arial"/>
                <a:sym typeface="Arial"/>
              </a:rPr>
              <a:t>Description of performance/energy savings guarantees provided</a:t>
            </a:r>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1500" b="0" i="0" u="none" strike="noStrike" cap="none">
                <a:solidFill>
                  <a:srgbClr val="000000"/>
                </a:solidFill>
                <a:latin typeface="Arial"/>
                <a:ea typeface="Arial"/>
                <a:cs typeface="Arial"/>
                <a:sym typeface="Arial"/>
              </a:rPr>
              <a:t>Description of provisions on savings sharing</a:t>
            </a:r>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1500" b="0" i="0" u="none" strike="noStrike" cap="none">
                <a:solidFill>
                  <a:srgbClr val="000000"/>
                </a:solidFill>
                <a:latin typeface="Arial"/>
                <a:ea typeface="Arial"/>
                <a:cs typeface="Arial"/>
                <a:sym typeface="Arial"/>
              </a:rPr>
              <a:t>Description of the measurement and verification methods for performance and savings</a:t>
            </a:r>
            <a:endParaRPr/>
          </a:p>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Identification of subcontractors, including Design-Procurement-Construction partners, and a summary of their energy-related experience with similar projects</a:t>
            </a:r>
            <a:endParaRPr/>
          </a:p>
          <a:p>
            <a:pPr marL="685800" marR="0" lvl="0" indent="-457200" algn="just" rtl="0">
              <a:lnSpc>
                <a:spcPct val="90000"/>
              </a:lnSpc>
              <a:spcBef>
                <a:spcPts val="1000"/>
              </a:spcBef>
              <a:spcAft>
                <a:spcPts val="0"/>
              </a:spcAft>
              <a:buClr>
                <a:srgbClr val="000000"/>
              </a:buClr>
              <a:buSzPts val="1800"/>
              <a:buFont typeface="Arial"/>
              <a:buChar char="•"/>
            </a:pPr>
            <a:r>
              <a:rPr lang="en-US" sz="1500" b="0" i="0" u="none" strike="noStrike" cap="none">
                <a:solidFill>
                  <a:srgbClr val="000000"/>
                </a:solidFill>
                <a:latin typeface="Arial"/>
                <a:ea typeface="Arial"/>
                <a:cs typeface="Arial"/>
                <a:sym typeface="Arial"/>
              </a:rPr>
              <a:t>Description of the subcontractor selection method used</a:t>
            </a:r>
            <a:endParaRPr/>
          </a:p>
        </p:txBody>
      </p:sp>
      <p:sp>
        <p:nvSpPr>
          <p:cNvPr id="342" name="Google Shape;342;p32"/>
          <p:cNvSpPr txBox="1"/>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33"/>
          <p:cNvSpPr txBox="1"/>
          <p:nvPr/>
        </p:nvSpPr>
        <p:spPr>
          <a:xfrm>
            <a:off x="1351735" y="1633654"/>
            <a:ext cx="10043161" cy="4536427"/>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just" rtl="0">
              <a:lnSpc>
                <a:spcPct val="100000"/>
              </a:lnSpc>
              <a:spcBef>
                <a:spcPts val="10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Information about the end-user:</a:t>
            </a:r>
            <a:endParaRPr sz="1600" b="0" i="0" u="none" strike="noStrike" cap="none">
              <a:solidFill>
                <a:srgbClr val="000000"/>
              </a:solidFill>
              <a:latin typeface="Arial"/>
              <a:ea typeface="Arial"/>
              <a:cs typeface="Arial"/>
              <a:sym typeface="Arial"/>
            </a:endParaRPr>
          </a:p>
          <a:p>
            <a:pPr marL="914400" marR="0" lvl="1" indent="-381000" algn="just" rtl="0">
              <a:lnSpc>
                <a:spcPct val="10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Type of business</a:t>
            </a:r>
            <a:endParaRPr/>
          </a:p>
          <a:p>
            <a:pPr marL="914400" marR="0" lvl="1" indent="-381000" algn="just" rtl="0">
              <a:lnSpc>
                <a:spcPct val="10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Years in operation</a:t>
            </a:r>
            <a:endParaRPr/>
          </a:p>
          <a:p>
            <a:pPr marL="914400" marR="0" lvl="1" indent="-381000" algn="just" rtl="0">
              <a:lnSpc>
                <a:spcPct val="10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Audited financial statements for the last 3 years</a:t>
            </a:r>
            <a:endParaRPr/>
          </a:p>
          <a:p>
            <a:pPr marL="914400" marR="0" lvl="1" indent="-381000" algn="just" rtl="0">
              <a:lnSpc>
                <a:spcPct val="10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Detailed review conducted by the ESCO</a:t>
            </a:r>
            <a:endParaRPr/>
          </a:p>
          <a:p>
            <a:pPr marL="914400" marR="0" lvl="1" indent="-381000" algn="just" rtl="0">
              <a:lnSpc>
                <a:spcPct val="10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Explanation of why the ESCO believes the end-user will remain operational during the loan tenure.</a:t>
            </a:r>
            <a:endParaRPr/>
          </a:p>
          <a:p>
            <a:pPr marL="457200" marR="0" lvl="0" indent="-228600" algn="just" rtl="0">
              <a:lnSpc>
                <a:spcPct val="100000"/>
              </a:lnSpc>
              <a:spcBef>
                <a:spcPts val="10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IV. Technical assessment of the sub-project</a:t>
            </a:r>
            <a:endParaRPr sz="1600" b="0" i="0" u="none" strike="noStrike" cap="none">
              <a:solidFill>
                <a:srgbClr val="000000"/>
              </a:solidFill>
              <a:latin typeface="Arial"/>
              <a:ea typeface="Arial"/>
              <a:cs typeface="Arial"/>
              <a:sym typeface="Arial"/>
            </a:endParaRPr>
          </a:p>
          <a:p>
            <a:pPr marL="685800" marR="0" lvl="0" indent="-457200" algn="just" rtl="0">
              <a:lnSpc>
                <a:spcPct val="100000"/>
              </a:lnSpc>
              <a:spcBef>
                <a:spcPts val="10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Based on the feasibility study of the sub-project prepared by the borrower</a:t>
            </a:r>
            <a:endParaRPr/>
          </a:p>
          <a:p>
            <a:pPr marL="685800" marR="0" lvl="0" indent="-457200" algn="just" rtl="0">
              <a:lnSpc>
                <a:spcPct val="100000"/>
              </a:lnSpc>
              <a:spcBef>
                <a:spcPts val="10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Review of the sub-project, including details of the restoration, renovation, technology to be used, implementation capacity, sub-project location, description of sub-project equipment, expected output, and implementation schedule</a:t>
            </a:r>
            <a:endParaRPr/>
          </a:p>
          <a:p>
            <a:pPr marL="685800" marR="0" lvl="0" indent="-457200" algn="just" rtl="0">
              <a:lnSpc>
                <a:spcPct val="100000"/>
              </a:lnSpc>
              <a:spcBef>
                <a:spcPts val="10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Evaluation of the rationale for the chosen design/technical approach; verification of the reliability and effectiveness of the technology, and its performance in other projects</a:t>
            </a:r>
            <a:endParaRPr/>
          </a:p>
          <a:p>
            <a:pPr marL="685800" marR="0" lvl="0" indent="-457200" algn="just" rtl="0">
              <a:lnSpc>
                <a:spcPct val="100000"/>
              </a:lnSpc>
              <a:spcBef>
                <a:spcPts val="10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Assessment of the expected technical performance and energy savings, and analysis of the projected energy savings from the sub-project</a:t>
            </a:r>
            <a:endParaRPr/>
          </a:p>
          <a:p>
            <a:pPr marL="685800" marR="0" lvl="0" indent="-457200" algn="just" rtl="0">
              <a:lnSpc>
                <a:spcPct val="100000"/>
              </a:lnSpc>
              <a:spcBef>
                <a:spcPts val="10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Confirmation of compliance with valid technical criteria</a:t>
            </a:r>
            <a:endParaRPr/>
          </a:p>
        </p:txBody>
      </p:sp>
      <p:sp>
        <p:nvSpPr>
          <p:cNvPr id="348" name="Google Shape;348;p33"/>
          <p:cNvSpPr txBox="1"/>
          <p:nvPr/>
        </p:nvSpPr>
        <p:spPr>
          <a:xfrm>
            <a:off x="879297" y="112750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34"/>
          <p:cNvSpPr txBox="1"/>
          <p:nvPr/>
        </p:nvSpPr>
        <p:spPr>
          <a:xfrm>
            <a:off x="1268728" y="2040859"/>
            <a:ext cx="9654541" cy="4536427"/>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10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V. Financial Assessment of the Sub-project</a:t>
            </a:r>
            <a:endParaRPr sz="1600" b="0" i="0" u="none" strike="noStrike" cap="none">
              <a:solidFill>
                <a:srgbClr val="0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1. For All Borrowers</a:t>
            </a:r>
            <a:endParaRPr sz="1600" b="0" i="0" u="none" strike="noStrike" cap="none">
              <a:solidFill>
                <a:srgbClr val="000000"/>
              </a:solidFill>
              <a:latin typeface="Arial"/>
              <a:ea typeface="Arial"/>
              <a:cs typeface="Arial"/>
              <a:sym typeface="Arial"/>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Financial feasibility analysis of the sub-project - calculation of the Financial Internal Rate of Return (FIRR) for the investment.</a:t>
            </a:r>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Analysis of the impact on the borrower's profitability, cash flow, and balance sheet.</a:t>
            </a:r>
            <a:endParaRPr/>
          </a:p>
          <a:p>
            <a:pPr marL="457200" marR="0" lvl="0" indent="-228600" algn="l" rtl="0">
              <a:lnSpc>
                <a:spcPct val="90000"/>
              </a:lnSpc>
              <a:spcBef>
                <a:spcPts val="100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2. Additional Assessment for ESCO Borrowers</a:t>
            </a:r>
            <a:endParaRPr sz="1600" b="0" i="0" u="none" strike="noStrike" cap="none">
              <a:solidFill>
                <a:srgbClr val="000000"/>
              </a:solidFill>
              <a:latin typeface="Arial"/>
              <a:ea typeface="Arial"/>
              <a:cs typeface="Arial"/>
              <a:sym typeface="Arial"/>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Analysis of the impact on the end-user's net cash flow and profitability over the entire sub-loan tenure.</a:t>
            </a:r>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Total cost including interest during construction.</a:t>
            </a:r>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Terms of the performance contract: Debt repayment, sharing of energy savings between the ESCO and the end-user; ESCO's cash flow.</a:t>
            </a:r>
            <a:endParaRPr/>
          </a:p>
          <a:p>
            <a:pPr marL="914400" marR="0" lvl="1" indent="-381000" algn="l" rtl="0">
              <a:lnSpc>
                <a:spcPct val="90000"/>
              </a:lnSpc>
              <a:spcBef>
                <a:spcPts val="500"/>
              </a:spcBef>
              <a:spcAft>
                <a:spcPts val="0"/>
              </a:spcAft>
              <a:buClr>
                <a:srgbClr val="000000"/>
              </a:buClr>
              <a:buSzPts val="2400"/>
              <a:buFont typeface="Noto Sans Symbols"/>
              <a:buChar char="▪"/>
            </a:pPr>
            <a:r>
              <a:rPr lang="en-US" sz="1600" b="0" i="0" u="none" strike="noStrike" cap="none">
                <a:solidFill>
                  <a:srgbClr val="000000"/>
                </a:solidFill>
                <a:latin typeface="Arial"/>
                <a:ea typeface="Arial"/>
                <a:cs typeface="Arial"/>
                <a:sym typeface="Arial"/>
              </a:rPr>
              <a:t>Level of energy savings guarantee and the method of securing such guarantees.</a:t>
            </a:r>
            <a:endParaRPr/>
          </a:p>
          <a:p>
            <a:pPr marL="514350" marR="0" lvl="0" indent="-171450" algn="just" rtl="0">
              <a:lnSpc>
                <a:spcPct val="114000"/>
              </a:lnSpc>
              <a:spcBef>
                <a:spcPts val="600"/>
              </a:spcBef>
              <a:spcAft>
                <a:spcPts val="600"/>
              </a:spcAft>
              <a:buClr>
                <a:srgbClr val="000000"/>
              </a:buClr>
              <a:buSzPts val="1800"/>
              <a:buFont typeface="Arial"/>
              <a:buNone/>
            </a:pPr>
            <a:endParaRPr sz="1600" b="0" i="0" u="none" strike="noStrike" cap="none">
              <a:solidFill>
                <a:srgbClr val="000000"/>
              </a:solidFill>
              <a:latin typeface="Arial"/>
              <a:ea typeface="Arial"/>
              <a:cs typeface="Arial"/>
              <a:sym typeface="Arial"/>
            </a:endParaRPr>
          </a:p>
        </p:txBody>
      </p:sp>
      <p:sp>
        <p:nvSpPr>
          <p:cNvPr id="354" name="Google Shape;354;p34"/>
          <p:cNvSpPr txBox="1"/>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35"/>
          <p:cNvSpPr txBox="1"/>
          <p:nvPr/>
        </p:nvSpPr>
        <p:spPr>
          <a:xfrm>
            <a:off x="1074419" y="1979100"/>
            <a:ext cx="10043161" cy="4536427"/>
          </a:xfrm>
          <a:prstGeom prst="rect">
            <a:avLst/>
          </a:prstGeom>
          <a:noFill/>
          <a:ln>
            <a:noFill/>
          </a:ln>
        </p:spPr>
        <p:txBody>
          <a:bodyPr spcFirstLastPara="1" wrap="square" lIns="91425" tIns="45700" rIns="91425" bIns="45700" anchor="t" anchorCtr="0">
            <a:noAutofit/>
          </a:bodyPr>
          <a:lstStyle/>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Expected Energy Savings and Energy Cost Savings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Expected Other Cost Savings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Total Expected Cost Savings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Savings Share for ESCO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Savings Share for End-User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Debt Amount</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Debt Service Cost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M&amp;V Cost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Total Cost Savings to Debt Service Ratio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ESCO's Cost Savings to Debt Service Ratio - By Year</a:t>
            </a:r>
            <a:endParaRPr/>
          </a:p>
          <a:p>
            <a:pPr marL="285750" marR="0" lvl="3" indent="-285750" algn="just" rtl="0">
              <a:lnSpc>
                <a:spcPct val="13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Proposed Measurement and Verification (M&amp;V) Method</a:t>
            </a:r>
            <a:endParaRPr sz="1600" b="0" i="0" u="none" strike="noStrike" cap="none">
              <a:solidFill>
                <a:srgbClr val="000000"/>
              </a:solidFill>
              <a:latin typeface="Arial"/>
              <a:ea typeface="Arial"/>
              <a:cs typeface="Arial"/>
              <a:sym typeface="Arial"/>
            </a:endParaRPr>
          </a:p>
        </p:txBody>
      </p:sp>
      <p:sp>
        <p:nvSpPr>
          <p:cNvPr id="360" name="Google Shape;360;p35"/>
          <p:cNvSpPr txBox="1"/>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6"/>
          <p:cNvSpPr/>
          <p:nvPr/>
        </p:nvSpPr>
        <p:spPr>
          <a:xfrm>
            <a:off x="1853575" y="1825099"/>
            <a:ext cx="8669784" cy="4846327"/>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800"/>
              <a:buFont typeface="Arial"/>
              <a:buNone/>
            </a:pPr>
            <a:r>
              <a:rPr lang="en-US" sz="1800" b="1">
                <a:solidFill>
                  <a:srgbClr val="004AAD"/>
                </a:solidFill>
                <a:latin typeface="Arial"/>
                <a:ea typeface="Arial"/>
                <a:cs typeface="Arial"/>
                <a:sym typeface="Arial"/>
              </a:rPr>
              <a:t>VI. Costs, Financing Plan, and Debt Repayment of the Sub-project</a:t>
            </a:r>
            <a:endParaRPr/>
          </a:p>
          <a:p>
            <a:pPr marL="171450" marR="0" lvl="0" indent="-1714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Detailed breakdown of sub-project costs by component, separated into foreign currency and VND costs with appropriate pricing and physical contingencies, working capital requirements, and interest costs during the construction period.</a:t>
            </a:r>
            <a:endParaRPr/>
          </a:p>
          <a:p>
            <a:pPr marL="285750" marR="0" lvl="0" indent="-2857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Includes bases and assumptions for cost estimation (feasibility study, supplier budgets/quotes, baseline estimation date, etc.).</a:t>
            </a:r>
            <a:endParaRPr/>
          </a:p>
          <a:p>
            <a:pPr marL="285750" marR="0" lvl="0" indent="-2857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Analysis of funding sources for the sub-project, including the value of financing and reliability of funds from each source.</a:t>
            </a:r>
            <a:endParaRPr/>
          </a:p>
          <a:p>
            <a:pPr marL="285750" marR="0" lvl="0" indent="-2857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PFI's contribution to the total required sub-loan amount for the sub-project.</a:t>
            </a:r>
            <a:endParaRPr/>
          </a:p>
          <a:p>
            <a:pPr marL="285750" marR="0" lvl="0" indent="-2857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Analysis of the legitimacy of the loan purposes and its underlying information, including the legitimacy of the loan type, purpose, compliance status, and its basis; and</a:t>
            </a:r>
            <a:endParaRPr/>
          </a:p>
          <a:p>
            <a:pPr marL="285750" marR="0" lvl="0" indent="-285750" algn="just" rtl="0">
              <a:lnSpc>
                <a:spcPct val="114000"/>
              </a:lnSpc>
              <a:spcBef>
                <a:spcPts val="400"/>
              </a:spcBef>
              <a:spcAft>
                <a:spcPts val="0"/>
              </a:spcAft>
              <a:buClr>
                <a:srgbClr val="000000"/>
              </a:buClr>
              <a:buSzPts val="1500"/>
              <a:buFont typeface="Arial"/>
              <a:buChar char="•"/>
            </a:pPr>
            <a:r>
              <a:rPr lang="en-US" sz="1500">
                <a:solidFill>
                  <a:srgbClr val="000000"/>
                </a:solidFill>
                <a:latin typeface="Arial"/>
                <a:ea typeface="Arial"/>
                <a:cs typeface="Arial"/>
                <a:sym typeface="Arial"/>
              </a:rPr>
              <a:t>Analysis of the repayment plan, sources, and risks:</a:t>
            </a:r>
            <a:endParaRPr/>
          </a:p>
          <a:p>
            <a:pPr marL="285750" marR="0" lvl="0" indent="-285750" algn="just" rtl="0">
              <a:lnSpc>
                <a:spcPct val="114000"/>
              </a:lnSpc>
              <a:spcBef>
                <a:spcPts val="400"/>
              </a:spcBef>
              <a:spcAft>
                <a:spcPts val="0"/>
              </a:spcAft>
              <a:buClr>
                <a:srgbClr val="000000"/>
              </a:buClr>
              <a:buSzPts val="1500"/>
              <a:buFont typeface="Courier New"/>
              <a:buChar char="o"/>
            </a:pPr>
            <a:r>
              <a:rPr lang="en-US" sz="1500">
                <a:solidFill>
                  <a:srgbClr val="000000"/>
                </a:solidFill>
                <a:latin typeface="Arial"/>
                <a:ea typeface="Arial"/>
                <a:cs typeface="Arial"/>
                <a:sym typeface="Arial"/>
              </a:rPr>
              <a:t>Expected monthly savings</a:t>
            </a:r>
            <a:endParaRPr/>
          </a:p>
          <a:p>
            <a:pPr marL="285750" marR="0" lvl="0" indent="-285750" algn="just" rtl="0">
              <a:lnSpc>
                <a:spcPct val="114000"/>
              </a:lnSpc>
              <a:spcBef>
                <a:spcPts val="400"/>
              </a:spcBef>
              <a:spcAft>
                <a:spcPts val="0"/>
              </a:spcAft>
              <a:buClr>
                <a:srgbClr val="000000"/>
              </a:buClr>
              <a:buSzPts val="1500"/>
              <a:buFont typeface="Courier New"/>
              <a:buChar char="o"/>
            </a:pPr>
            <a:r>
              <a:rPr lang="en-US" sz="1500">
                <a:solidFill>
                  <a:srgbClr val="000000"/>
                </a:solidFill>
                <a:latin typeface="Arial"/>
                <a:ea typeface="Arial"/>
                <a:cs typeface="Arial"/>
                <a:sym typeface="Arial"/>
              </a:rPr>
              <a:t>Expected monthly debt repayment and loan tenure</a:t>
            </a:r>
            <a:endParaRPr/>
          </a:p>
          <a:p>
            <a:pPr marL="285750" marR="0" lvl="0" indent="-285750" algn="just" rtl="0">
              <a:lnSpc>
                <a:spcPct val="114000"/>
              </a:lnSpc>
              <a:spcBef>
                <a:spcPts val="400"/>
              </a:spcBef>
              <a:spcAft>
                <a:spcPts val="0"/>
              </a:spcAft>
              <a:buClr>
                <a:srgbClr val="000000"/>
              </a:buClr>
              <a:buSzPts val="1500"/>
              <a:buFont typeface="Courier New"/>
              <a:buChar char="o"/>
            </a:pPr>
            <a:r>
              <a:rPr lang="en-US" sz="1500">
                <a:solidFill>
                  <a:srgbClr val="000000"/>
                </a:solidFill>
                <a:latin typeface="Arial"/>
                <a:ea typeface="Arial"/>
                <a:cs typeface="Arial"/>
                <a:sym typeface="Arial"/>
              </a:rPr>
              <a:t>Monthly debt service to monthly savings ratio</a:t>
            </a:r>
            <a:endParaRPr/>
          </a:p>
          <a:p>
            <a:pPr marL="285750" marR="0" lvl="0" indent="-285750" algn="just" rtl="0">
              <a:lnSpc>
                <a:spcPct val="114000"/>
              </a:lnSpc>
              <a:spcBef>
                <a:spcPts val="400"/>
              </a:spcBef>
              <a:spcAft>
                <a:spcPts val="0"/>
              </a:spcAft>
              <a:buClr>
                <a:srgbClr val="000000"/>
              </a:buClr>
              <a:buSzPts val="1500"/>
              <a:buFont typeface="Courier New"/>
              <a:buChar char="o"/>
            </a:pPr>
            <a:r>
              <a:rPr lang="en-US" sz="1500">
                <a:solidFill>
                  <a:srgbClr val="000000"/>
                </a:solidFill>
                <a:latin typeface="Arial"/>
                <a:ea typeface="Arial"/>
                <a:cs typeface="Arial"/>
                <a:sym typeface="Arial"/>
              </a:rPr>
              <a:t>Sustainability of the recipient enterprise: Whether it will remain operational in its sector</a:t>
            </a:r>
            <a:endParaRPr/>
          </a:p>
        </p:txBody>
      </p:sp>
      <p:sp>
        <p:nvSpPr>
          <p:cNvPr id="366" name="Google Shape;366;p36"/>
          <p:cNvSpPr txBox="1"/>
          <p:nvPr/>
        </p:nvSpPr>
        <p:spPr>
          <a:xfrm>
            <a:off x="930668" y="1178873"/>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37"/>
          <p:cNvSpPr/>
          <p:nvPr/>
        </p:nvSpPr>
        <p:spPr>
          <a:xfrm>
            <a:off x="838200" y="1996005"/>
            <a:ext cx="10515599" cy="4562339"/>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30000"/>
              </a:lnSpc>
              <a:spcBef>
                <a:spcPts val="0"/>
              </a:spcBef>
              <a:spcAft>
                <a:spcPts val="0"/>
              </a:spcAft>
              <a:buClr>
                <a:srgbClr val="000000"/>
              </a:buClr>
              <a:buSzPts val="1500"/>
              <a:buFont typeface="Arial"/>
              <a:buNone/>
            </a:pPr>
            <a:r>
              <a:rPr lang="en-US" sz="1500" b="1">
                <a:solidFill>
                  <a:srgbClr val="0070C0"/>
                </a:solidFill>
                <a:latin typeface="Arial"/>
                <a:ea typeface="Arial"/>
                <a:cs typeface="Arial"/>
                <a:sym typeface="Arial"/>
              </a:rPr>
              <a:t>VII. Collateral and guarantee analysis</a:t>
            </a:r>
            <a:endParaRPr sz="1500">
              <a:solidFill>
                <a:srgbClr val="0070C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Analysis of the guarantor, including their operations, financial status, and creditworthiness;</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Analysis of collateral/pledged assets, including baseline records, legality, validity, appraisal value, and calculation of collateral/pledged assets;</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For ESCO projects, analysis of the Energy Performance Contract between the ESCO and the end-user, expected savings, and the Measurement and Verification (M&amp;V) methods used to verify performance and ensure sustainability;</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PFI's contribution to the total required sub-loan amount for the sub-project.</a:t>
            </a:r>
            <a:endParaRPr/>
          </a:p>
          <a:p>
            <a:pPr marL="285750" marR="0" lvl="0" indent="-190500" algn="just" rtl="0">
              <a:lnSpc>
                <a:spcPct val="130000"/>
              </a:lnSpc>
              <a:spcBef>
                <a:spcPts val="0"/>
              </a:spcBef>
              <a:spcAft>
                <a:spcPts val="0"/>
              </a:spcAft>
              <a:buClr>
                <a:srgbClr val="000000"/>
              </a:buClr>
              <a:buSzPts val="1500"/>
              <a:buFont typeface="Arial"/>
              <a:buNone/>
            </a:pPr>
            <a:endParaRPr sz="1500">
              <a:solidFill>
                <a:srgbClr val="000000"/>
              </a:solidFill>
              <a:latin typeface="Arial"/>
              <a:ea typeface="Arial"/>
              <a:cs typeface="Arial"/>
              <a:sym typeface="Arial"/>
            </a:endParaRPr>
          </a:p>
          <a:p>
            <a:pPr marL="0" marR="0" lvl="0" indent="0" algn="just" rtl="0">
              <a:lnSpc>
                <a:spcPct val="130000"/>
              </a:lnSpc>
              <a:spcBef>
                <a:spcPts val="0"/>
              </a:spcBef>
              <a:spcAft>
                <a:spcPts val="0"/>
              </a:spcAft>
              <a:buClr>
                <a:srgbClr val="000000"/>
              </a:buClr>
              <a:buSzPts val="1500"/>
              <a:buFont typeface="Arial"/>
              <a:buNone/>
            </a:pPr>
            <a:r>
              <a:rPr lang="en-US" sz="1500" b="1">
                <a:solidFill>
                  <a:srgbClr val="0070C0"/>
                </a:solidFill>
                <a:latin typeface="Arial"/>
                <a:ea typeface="Arial"/>
                <a:cs typeface="Arial"/>
                <a:sym typeface="Arial"/>
              </a:rPr>
              <a:t>VIII. Environmental impact assessment and resettlement policy framework evaluation</a:t>
            </a:r>
            <a:endParaRPr sz="1500">
              <a:solidFill>
                <a:srgbClr val="0070C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Description of the environmental and social impacts of the sub-project and the required or anticipated mitigation measures;</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Confirmation of required government approvals, environmental categorization, Environmental Impact Assessment (if required);</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Confirmation of compliance with valid environmental criteria;</a:t>
            </a:r>
            <a:endParaRPr/>
          </a:p>
          <a:p>
            <a:pPr marL="285750" marR="0" lvl="0" indent="-285750" algn="just" rtl="0">
              <a:lnSpc>
                <a:spcPct val="130000"/>
              </a:lnSpc>
              <a:spcBef>
                <a:spcPts val="0"/>
              </a:spcBef>
              <a:spcAft>
                <a:spcPts val="0"/>
              </a:spcAft>
              <a:buClr>
                <a:srgbClr val="000000"/>
              </a:buClr>
              <a:buSzPts val="1500"/>
              <a:buFont typeface="Arial"/>
              <a:buChar char="•"/>
            </a:pPr>
            <a:r>
              <a:rPr lang="en-US" sz="1500">
                <a:solidFill>
                  <a:srgbClr val="000000"/>
                </a:solidFill>
                <a:latin typeface="Arial"/>
                <a:ea typeface="Arial"/>
                <a:cs typeface="Arial"/>
                <a:sym typeface="Arial"/>
              </a:rPr>
              <a:t>Confirmation of whether the Resettlement Policy Framework is triggered for the proposed sub-project.</a:t>
            </a:r>
            <a:endParaRPr/>
          </a:p>
        </p:txBody>
      </p:sp>
      <p:sp>
        <p:nvSpPr>
          <p:cNvPr id="372" name="Google Shape;372;p37"/>
          <p:cNvSpPr txBox="1"/>
          <p:nvPr/>
        </p:nvSpPr>
        <p:spPr>
          <a:xfrm>
            <a:off x="838200" y="1209695"/>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38"/>
          <p:cNvSpPr/>
          <p:nvPr/>
        </p:nvSpPr>
        <p:spPr>
          <a:xfrm>
            <a:off x="1188036" y="1767561"/>
            <a:ext cx="10515599" cy="5180393"/>
          </a:xfrm>
          <a:prstGeom prst="rect">
            <a:avLst/>
          </a:prstGeom>
          <a:solidFill>
            <a:schemeClr val="lt1"/>
          </a:solidFill>
          <a:ln>
            <a:noFill/>
          </a:ln>
        </p:spPr>
        <p:txBody>
          <a:bodyPr spcFirstLastPara="1" wrap="square" lIns="91425" tIns="45700" rIns="91425" bIns="45700" anchor="ctr" anchorCtr="0">
            <a:spAutoFit/>
          </a:bodyPr>
          <a:lstStyle/>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Confirmation of the types of resettlement instruments required to develop the Resettlement Policy Framework (RPF) for the proposed sub-project;</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Confirmation of compliance with required government approvals for recent land acquisition and that the Resettlement Action Plan (RAP) meets the requirements of the RPF for proposed land acquisition activities in the sub-project.</a:t>
            </a:r>
            <a:endParaRPr/>
          </a:p>
          <a:p>
            <a:pPr marL="0" marR="0" lvl="0" indent="0" algn="l" rtl="0">
              <a:lnSpc>
                <a:spcPct val="130000"/>
              </a:lnSpc>
              <a:spcBef>
                <a:spcPts val="0"/>
              </a:spcBef>
              <a:spcAft>
                <a:spcPts val="0"/>
              </a:spcAft>
              <a:buClr>
                <a:srgbClr val="000000"/>
              </a:buClr>
              <a:buSzPts val="1550"/>
              <a:buFont typeface="Arial"/>
              <a:buNone/>
            </a:pPr>
            <a:r>
              <a:rPr lang="en-US" sz="1550" b="1">
                <a:solidFill>
                  <a:srgbClr val="0070C0"/>
                </a:solidFill>
                <a:latin typeface="Arial"/>
                <a:ea typeface="Arial"/>
                <a:cs typeface="Arial"/>
                <a:sym typeface="Arial"/>
              </a:rPr>
              <a:t>IX. Procurement and Bidding</a:t>
            </a:r>
            <a:endParaRPr sz="1550">
              <a:solidFill>
                <a:srgbClr val="0070C0"/>
              </a:solidFill>
              <a:latin typeface="Arial"/>
              <a:ea typeface="Arial"/>
              <a:cs typeface="Arial"/>
              <a:sym typeface="Arial"/>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Description of the main procurement packages for goods, along with an evaluation of contractual arrangements, methods, and potential suppliers;</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Description of imported equipment: reasons for importing equipment, performance characteristics of the imported equipment;</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Commercial contract: supplier, commercial value, contract terms, payment methods and conditions;</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Confirmation that the loan will be disbursed in accordance with the procurement framework.</a:t>
            </a:r>
            <a:endParaRPr/>
          </a:p>
          <a:p>
            <a:pPr marL="0" marR="0" lvl="0" indent="0" algn="l" rtl="0">
              <a:lnSpc>
                <a:spcPct val="130000"/>
              </a:lnSpc>
              <a:spcBef>
                <a:spcPts val="0"/>
              </a:spcBef>
              <a:spcAft>
                <a:spcPts val="0"/>
              </a:spcAft>
              <a:buClr>
                <a:srgbClr val="000000"/>
              </a:buClr>
              <a:buSzPts val="1550"/>
              <a:buFont typeface="Arial"/>
              <a:buNone/>
            </a:pPr>
            <a:r>
              <a:rPr lang="en-US" sz="1550" b="1">
                <a:solidFill>
                  <a:srgbClr val="0070C0"/>
                </a:solidFill>
                <a:latin typeface="Arial"/>
                <a:ea typeface="Arial"/>
                <a:cs typeface="Arial"/>
                <a:sym typeface="Arial"/>
              </a:rPr>
              <a:t>X. Conclusion</a:t>
            </a:r>
            <a:endParaRPr sz="1550">
              <a:solidFill>
                <a:srgbClr val="0070C0"/>
              </a:solidFill>
              <a:latin typeface="Arial"/>
              <a:ea typeface="Arial"/>
              <a:cs typeface="Arial"/>
              <a:sym typeface="Arial"/>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Proposed borrower credit rating;</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Proposed terms of the sub-loan: loan amount, interest rate;</a:t>
            </a:r>
            <a:endParaRPr/>
          </a:p>
          <a:p>
            <a:pPr marL="285750" marR="0" lvl="0" indent="-285750" algn="l" rtl="0">
              <a:lnSpc>
                <a:spcPct val="130000"/>
              </a:lnSpc>
              <a:spcBef>
                <a:spcPts val="0"/>
              </a:spcBef>
              <a:spcAft>
                <a:spcPts val="0"/>
              </a:spcAft>
              <a:buClr>
                <a:srgbClr val="000000"/>
              </a:buClr>
              <a:buSzPts val="1550"/>
              <a:buFont typeface="Arial"/>
              <a:buChar char="•"/>
            </a:pPr>
            <a:r>
              <a:rPr lang="en-US" sz="1550">
                <a:solidFill>
                  <a:srgbClr val="000000"/>
                </a:solidFill>
                <a:latin typeface="Arial"/>
                <a:ea typeface="Arial"/>
                <a:cs typeface="Arial"/>
                <a:sym typeface="Arial"/>
              </a:rPr>
              <a:t>Internal discussion issues.</a:t>
            </a:r>
            <a:endParaRPr/>
          </a:p>
        </p:txBody>
      </p:sp>
      <p:sp>
        <p:nvSpPr>
          <p:cNvPr id="378" name="Google Shape;378;p38"/>
          <p:cNvSpPr txBox="1"/>
          <p:nvPr/>
        </p:nvSpPr>
        <p:spPr>
          <a:xfrm>
            <a:off x="853646" y="1158806"/>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Guidance on preparing project appraisal reports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39"/>
          <p:cNvSpPr txBox="1"/>
          <p:nvPr/>
        </p:nvSpPr>
        <p:spPr>
          <a:xfrm>
            <a:off x="1843372" y="2820657"/>
            <a:ext cx="8505256" cy="2169562"/>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5000" b="1" i="0" u="none" strike="noStrike" cap="none">
                <a:solidFill>
                  <a:srgbClr val="003153"/>
                </a:solidFill>
                <a:latin typeface="Arial"/>
                <a:ea typeface="Arial"/>
                <a:cs typeface="Arial"/>
                <a:sym typeface="Arial"/>
              </a:rPr>
              <a:t>Case studies and discussions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4"/>
          <p:cNvSpPr txBox="1"/>
          <p:nvPr/>
        </p:nvSpPr>
        <p:spPr>
          <a:xfrm>
            <a:off x="3172145" y="3092790"/>
            <a:ext cx="6097712"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rgbClr val="466DB0"/>
                </a:solidFill>
                <a:latin typeface="Arial"/>
                <a:ea typeface="Arial"/>
                <a:cs typeface="Arial"/>
                <a:sym typeface="Arial"/>
              </a:rPr>
              <a:t>Technical assessment for energy efficiency sub-projects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40"/>
          <p:cNvSpPr txBox="1"/>
          <p:nvPr/>
        </p:nvSpPr>
        <p:spPr>
          <a:xfrm>
            <a:off x="838200" y="1181225"/>
            <a:ext cx="10515599" cy="506152"/>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Arial"/>
              <a:buNone/>
            </a:pPr>
            <a:r>
              <a:rPr lang="en-US" sz="2500" b="1" i="0" u="none" strike="noStrike" cap="none">
                <a:solidFill>
                  <a:schemeClr val="lt1"/>
                </a:solidFill>
                <a:latin typeface="Arial"/>
                <a:ea typeface="Arial"/>
                <a:cs typeface="Arial"/>
                <a:sym typeface="Arial"/>
              </a:rPr>
              <a:t>Case studies and discussions</a:t>
            </a:r>
            <a:endParaRPr sz="2500" b="1" i="0" u="none" strike="noStrike" cap="none">
              <a:solidFill>
                <a:schemeClr val="lt1"/>
              </a:solidFill>
              <a:latin typeface="Arial"/>
              <a:ea typeface="Arial"/>
              <a:cs typeface="Arial"/>
              <a:sym typeface="Arial"/>
            </a:endParaRPr>
          </a:p>
        </p:txBody>
      </p:sp>
      <p:sp>
        <p:nvSpPr>
          <p:cNvPr id="389" name="Google Shape;389;p40"/>
          <p:cNvSpPr/>
          <p:nvPr/>
        </p:nvSpPr>
        <p:spPr>
          <a:xfrm>
            <a:off x="2057399" y="1687377"/>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Current energy consumption status</a:t>
            </a:r>
            <a:endParaRPr sz="1600">
              <a:solidFill>
                <a:srgbClr val="000000"/>
              </a:solidFill>
              <a:latin typeface="Arial"/>
              <a:ea typeface="Arial"/>
              <a:cs typeface="Arial"/>
              <a:sym typeface="Arial"/>
            </a:endParaRPr>
          </a:p>
        </p:txBody>
      </p:sp>
      <p:graphicFrame>
        <p:nvGraphicFramePr>
          <p:cNvPr id="390" name="Google Shape;390;p40"/>
          <p:cNvGraphicFramePr/>
          <p:nvPr>
            <p:extLst>
              <p:ext uri="{D42A27DB-BD31-4B8C-83A1-F6EECF244321}">
                <p14:modId xmlns:p14="http://schemas.microsoft.com/office/powerpoint/2010/main" val="1464904251"/>
              </p:ext>
            </p:extLst>
          </p:nvPr>
        </p:nvGraphicFramePr>
        <p:xfrm>
          <a:off x="2838958" y="2368974"/>
          <a:ext cx="6224850" cy="4411536"/>
        </p:xfrm>
        <a:graphic>
          <a:graphicData uri="http://schemas.openxmlformats.org/drawingml/2006/table">
            <a:tbl>
              <a:tblPr>
                <a:noFill/>
                <a:tableStyleId>{E268870D-E4FC-43A0-AC94-4917E1F8E1BB}</a:tableStyleId>
              </a:tblPr>
              <a:tblGrid>
                <a:gridCol w="1616850">
                  <a:extLst>
                    <a:ext uri="{9D8B030D-6E8A-4147-A177-3AD203B41FA5}">
                      <a16:colId xmlns:a16="http://schemas.microsoft.com/office/drawing/2014/main" val="20000"/>
                    </a:ext>
                  </a:extLst>
                </a:gridCol>
                <a:gridCol w="2304000">
                  <a:extLst>
                    <a:ext uri="{9D8B030D-6E8A-4147-A177-3AD203B41FA5}">
                      <a16:colId xmlns:a16="http://schemas.microsoft.com/office/drawing/2014/main" val="20001"/>
                    </a:ext>
                  </a:extLst>
                </a:gridCol>
                <a:gridCol w="2304000">
                  <a:extLst>
                    <a:ext uri="{9D8B030D-6E8A-4147-A177-3AD203B41FA5}">
                      <a16:colId xmlns:a16="http://schemas.microsoft.com/office/drawing/2014/main" val="20002"/>
                    </a:ext>
                  </a:extLst>
                </a:gridCol>
              </a:tblGrid>
              <a:tr h="381000">
                <a:tc rowSpan="2">
                  <a:txBody>
                    <a:bodyPr/>
                    <a:lstStyle/>
                    <a:p>
                      <a:pPr marL="0" marR="0" lvl="0" indent="0" algn="ctr" rtl="0">
                        <a:lnSpc>
                          <a:spcPct val="100000"/>
                        </a:lnSpc>
                        <a:spcBef>
                          <a:spcPts val="0"/>
                        </a:spcBef>
                        <a:spcAft>
                          <a:spcPts val="0"/>
                        </a:spcAft>
                        <a:buClr>
                          <a:schemeClr val="dk1"/>
                        </a:buClr>
                        <a:buSzPts val="1500"/>
                        <a:buFont typeface="Calibri"/>
                        <a:buNone/>
                      </a:pPr>
                      <a:r>
                        <a:rPr lang="en-US" sz="1500" b="1" i="0" u="none" strike="noStrike" cap="none">
                          <a:solidFill>
                            <a:schemeClr val="dk1"/>
                          </a:solidFill>
                          <a:latin typeface="+mj-lt"/>
                          <a:ea typeface="Calibri"/>
                          <a:cs typeface="Calibri"/>
                          <a:sym typeface="Calibri"/>
                        </a:rPr>
                        <a:t>Month</a:t>
                      </a:r>
                      <a:endParaRPr sz="15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ctr" rtl="0">
                        <a:lnSpc>
                          <a:spcPct val="130000"/>
                        </a:lnSpc>
                        <a:spcBef>
                          <a:spcPts val="0"/>
                        </a:spcBef>
                        <a:spcAft>
                          <a:spcPts val="0"/>
                        </a:spcAft>
                        <a:buClr>
                          <a:schemeClr val="dk1"/>
                        </a:buClr>
                        <a:buSzPts val="1500"/>
                        <a:buFont typeface="Calibri"/>
                        <a:buNone/>
                      </a:pPr>
                      <a:r>
                        <a:rPr lang="en-US" sz="1500" b="1" i="1" u="none" strike="noStrike" cap="none" dirty="0">
                          <a:solidFill>
                            <a:schemeClr val="dk1"/>
                          </a:solidFill>
                          <a:latin typeface="+mj-lt"/>
                          <a:ea typeface="Calibri"/>
                          <a:cs typeface="Calibri"/>
                          <a:sym typeface="Calibri"/>
                        </a:rPr>
                        <a:t>Electricity consumption </a:t>
                      </a:r>
                      <a:r>
                        <a:rPr lang="en-US" sz="1500" b="1" i="1" u="none" strike="noStrike" cap="none" dirty="0">
                          <a:solidFill>
                            <a:srgbClr val="FF0000"/>
                          </a:solidFill>
                          <a:latin typeface="+mj-lt"/>
                          <a:ea typeface="Calibri"/>
                          <a:cs typeface="Calibri"/>
                          <a:sym typeface="Calibri"/>
                        </a:rPr>
                        <a:t>in 2024</a:t>
                      </a:r>
                      <a:endParaRPr sz="1500" b="0" i="0" u="none" strike="noStrike" cap="none" dirty="0">
                        <a:solidFill>
                          <a:srgbClr val="FF0000"/>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0"/>
                  </a:ext>
                </a:extLst>
              </a:tr>
              <a:tr h="346075">
                <a:tc vMerge="1">
                  <a:txBody>
                    <a:bodyPr/>
                    <a:lstStyle/>
                    <a:p>
                      <a:endParaRPr lang="en-US"/>
                    </a:p>
                  </a:txBody>
                  <a:tcPr/>
                </a:tc>
                <a:tc>
                  <a:txBody>
                    <a:bodyPr/>
                    <a:lstStyle/>
                    <a:p>
                      <a:pPr marL="0" marR="0" lvl="0" indent="0" algn="ctr" rtl="0">
                        <a:lnSpc>
                          <a:spcPct val="130000"/>
                        </a:lnSpc>
                        <a:spcBef>
                          <a:spcPts val="0"/>
                        </a:spcBef>
                        <a:spcAft>
                          <a:spcPts val="0"/>
                        </a:spcAft>
                        <a:buClr>
                          <a:srgbClr val="000000"/>
                        </a:buClr>
                        <a:buSzPts val="1500"/>
                        <a:buFont typeface="Calibri"/>
                        <a:buNone/>
                      </a:pPr>
                      <a:r>
                        <a:rPr lang="en-US" sz="1500" b="0" i="0" u="none" strike="noStrike" cap="none">
                          <a:solidFill>
                            <a:srgbClr val="000000"/>
                          </a:solidFill>
                          <a:latin typeface="+mj-lt"/>
                          <a:ea typeface="Calibri"/>
                          <a:cs typeface="Calibri"/>
                          <a:sym typeface="Calibri"/>
                        </a:rPr>
                        <a:t>Electricity Consumed (kWh)</a:t>
                      </a:r>
                      <a:endParaRPr sz="1500" b="0" i="0" u="none" strike="noStrike" cap="none">
                        <a:solidFill>
                          <a:srgbClr val="000000"/>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30000"/>
                        </a:lnSpc>
                        <a:spcBef>
                          <a:spcPts val="0"/>
                        </a:spcBef>
                        <a:spcAft>
                          <a:spcPts val="0"/>
                        </a:spcAft>
                        <a:buClr>
                          <a:srgbClr val="000000"/>
                        </a:buClr>
                        <a:buSzPts val="1500"/>
                        <a:buFont typeface="Calibri"/>
                        <a:buNone/>
                      </a:pPr>
                      <a:r>
                        <a:rPr lang="en-US" sz="1500" b="0" i="0" u="none" strike="noStrike" cap="none">
                          <a:solidFill>
                            <a:srgbClr val="000000"/>
                          </a:solidFill>
                          <a:latin typeface="+mj-lt"/>
                          <a:ea typeface="Calibri"/>
                          <a:cs typeface="Calibri"/>
                          <a:sym typeface="Calibri"/>
                        </a:rPr>
                        <a:t>Cost (VND)</a:t>
                      </a:r>
                      <a:endParaRPr sz="1500" b="0" i="0" u="none" strike="noStrike" cap="none">
                        <a:solidFill>
                          <a:srgbClr val="000000"/>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1 098 001</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1 084 442 307</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2</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542 890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523 738 148</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3"/>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3</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1 045 813</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1 059 734 539</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4</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814 809</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825 320 207</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5"/>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5</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1 216 108</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1 216 254 184</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6"/>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6</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1 175 712</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1 185 327 376</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7"/>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7</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1 056 811</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1 070 734 553</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8"/>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859 386</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887 543 666</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09"/>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9</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1 046 300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1 067  404 100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0"/>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844 800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876 300 300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1"/>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11</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1 182 000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1 238 661 000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2"/>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12</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 1 069 200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 1 075 321 000</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66700">
                <a:tc>
                  <a:txBody>
                    <a:bodyPr/>
                    <a:lstStyle/>
                    <a:p>
                      <a:pPr marL="0" marR="0" lvl="0" indent="0" algn="ctr" rtl="0">
                        <a:lnSpc>
                          <a:spcPct val="100000"/>
                        </a:lnSpc>
                        <a:spcBef>
                          <a:spcPts val="0"/>
                        </a:spcBef>
                        <a:spcAft>
                          <a:spcPts val="0"/>
                        </a:spcAft>
                        <a:buClr>
                          <a:schemeClr val="dk1"/>
                        </a:buClr>
                        <a:buSzPts val="1500"/>
                        <a:buFont typeface="Calibri"/>
                        <a:buNone/>
                      </a:pPr>
                      <a:r>
                        <a:rPr lang="en-US" sz="1500" b="1" i="0" u="none" strike="noStrike" cap="none">
                          <a:solidFill>
                            <a:schemeClr val="dk1"/>
                          </a:solidFill>
                          <a:latin typeface="+mj-lt"/>
                          <a:ea typeface="Calibri"/>
                          <a:cs typeface="Calibri"/>
                          <a:sym typeface="Calibri"/>
                        </a:rPr>
                        <a:t>Total</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500"/>
                        <a:buFont typeface="Calibri"/>
                        <a:buNone/>
                      </a:pPr>
                      <a:r>
                        <a:rPr lang="en-US" sz="1500" b="0" i="0" u="none" strike="noStrike" cap="none">
                          <a:solidFill>
                            <a:schemeClr val="dk1"/>
                          </a:solidFill>
                          <a:latin typeface="+mj-lt"/>
                          <a:ea typeface="Calibri"/>
                          <a:cs typeface="Calibri"/>
                          <a:sym typeface="Calibri"/>
                        </a:rPr>
                        <a:t> </a:t>
                      </a:r>
                      <a:endParaRPr sz="1500" b="0" i="0" u="none" strike="noStrike" cap="none">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500"/>
                        <a:buFont typeface="Calibri"/>
                        <a:buNone/>
                      </a:pPr>
                      <a:r>
                        <a:rPr lang="en-US" sz="1500" b="0" i="0" u="none" strike="noStrike" cap="none" dirty="0">
                          <a:solidFill>
                            <a:schemeClr val="dk1"/>
                          </a:solidFill>
                          <a:latin typeface="+mj-lt"/>
                          <a:ea typeface="Calibri"/>
                          <a:cs typeface="Calibri"/>
                          <a:sym typeface="Calibri"/>
                        </a:rPr>
                        <a:t> </a:t>
                      </a:r>
                      <a:endParaRPr sz="1500" b="0" i="0" u="none" strike="noStrike" cap="none" dirty="0">
                        <a:solidFill>
                          <a:schemeClr val="dk1"/>
                        </a:solidFill>
                        <a:latin typeface="+mj-lt"/>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41"/>
          <p:cNvSpPr txBox="1"/>
          <p:nvPr/>
        </p:nvSpPr>
        <p:spPr>
          <a:xfrm>
            <a:off x="889571" y="115832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396" name="Google Shape;396;p41"/>
          <p:cNvSpPr/>
          <p:nvPr/>
        </p:nvSpPr>
        <p:spPr>
          <a:xfrm>
            <a:off x="2108770" y="1704340"/>
            <a:ext cx="8077200" cy="614271"/>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400"/>
              <a:buFont typeface="Arial"/>
              <a:buNone/>
            </a:pPr>
            <a:r>
              <a:rPr lang="en-US" sz="14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400"/>
              <a:buFont typeface="Arial"/>
              <a:buNone/>
            </a:pPr>
            <a:r>
              <a:rPr lang="en-US" sz="1400" b="1">
                <a:solidFill>
                  <a:srgbClr val="000000"/>
                </a:solidFill>
                <a:latin typeface="Arial"/>
                <a:ea typeface="Arial"/>
                <a:cs typeface="Arial"/>
                <a:sym typeface="Arial"/>
              </a:rPr>
              <a:t>List of major electricity-consuming equipment</a:t>
            </a:r>
            <a:endParaRPr sz="1400">
              <a:solidFill>
                <a:srgbClr val="000000"/>
              </a:solidFill>
              <a:latin typeface="Arial"/>
              <a:ea typeface="Arial"/>
              <a:cs typeface="Arial"/>
              <a:sym typeface="Arial"/>
            </a:endParaRPr>
          </a:p>
        </p:txBody>
      </p:sp>
      <p:graphicFrame>
        <p:nvGraphicFramePr>
          <p:cNvPr id="397" name="Google Shape;397;p41"/>
          <p:cNvGraphicFramePr/>
          <p:nvPr>
            <p:extLst>
              <p:ext uri="{D42A27DB-BD31-4B8C-83A1-F6EECF244321}">
                <p14:modId xmlns:p14="http://schemas.microsoft.com/office/powerpoint/2010/main" val="1160450877"/>
              </p:ext>
            </p:extLst>
          </p:nvPr>
        </p:nvGraphicFramePr>
        <p:xfrm>
          <a:off x="1895833" y="2358476"/>
          <a:ext cx="9117400" cy="4292470"/>
        </p:xfrm>
        <a:graphic>
          <a:graphicData uri="http://schemas.openxmlformats.org/drawingml/2006/table">
            <a:tbl>
              <a:tblPr>
                <a:noFill/>
                <a:tableStyleId>{E268870D-E4FC-43A0-AC94-4917E1F8E1BB}</a:tableStyleId>
              </a:tblPr>
              <a:tblGrid>
                <a:gridCol w="564200">
                  <a:extLst>
                    <a:ext uri="{9D8B030D-6E8A-4147-A177-3AD203B41FA5}">
                      <a16:colId xmlns:a16="http://schemas.microsoft.com/office/drawing/2014/main" val="20000"/>
                    </a:ext>
                  </a:extLst>
                </a:gridCol>
                <a:gridCol w="2678050">
                  <a:extLst>
                    <a:ext uri="{9D8B030D-6E8A-4147-A177-3AD203B41FA5}">
                      <a16:colId xmlns:a16="http://schemas.microsoft.com/office/drawing/2014/main" val="20001"/>
                    </a:ext>
                  </a:extLst>
                </a:gridCol>
                <a:gridCol w="987350">
                  <a:extLst>
                    <a:ext uri="{9D8B030D-6E8A-4147-A177-3AD203B41FA5}">
                      <a16:colId xmlns:a16="http://schemas.microsoft.com/office/drawing/2014/main" val="20002"/>
                    </a:ext>
                  </a:extLst>
                </a:gridCol>
                <a:gridCol w="940325">
                  <a:extLst>
                    <a:ext uri="{9D8B030D-6E8A-4147-A177-3AD203B41FA5}">
                      <a16:colId xmlns:a16="http://schemas.microsoft.com/office/drawing/2014/main" val="20003"/>
                    </a:ext>
                  </a:extLst>
                </a:gridCol>
                <a:gridCol w="1248750">
                  <a:extLst>
                    <a:ext uri="{9D8B030D-6E8A-4147-A177-3AD203B41FA5}">
                      <a16:colId xmlns:a16="http://schemas.microsoft.com/office/drawing/2014/main" val="20004"/>
                    </a:ext>
                  </a:extLst>
                </a:gridCol>
                <a:gridCol w="1129775">
                  <a:extLst>
                    <a:ext uri="{9D8B030D-6E8A-4147-A177-3AD203B41FA5}">
                      <a16:colId xmlns:a16="http://schemas.microsoft.com/office/drawing/2014/main" val="20005"/>
                    </a:ext>
                  </a:extLst>
                </a:gridCol>
                <a:gridCol w="1568950">
                  <a:extLst>
                    <a:ext uri="{9D8B030D-6E8A-4147-A177-3AD203B41FA5}">
                      <a16:colId xmlns:a16="http://schemas.microsoft.com/office/drawing/2014/main" val="20006"/>
                    </a:ext>
                  </a:extLst>
                </a:gridCol>
              </a:tblGrid>
              <a:tr h="217500">
                <a:tc gridSpan="7">
                  <a:txBody>
                    <a:bodyPr/>
                    <a:lstStyle/>
                    <a:p>
                      <a:pPr marL="0" marR="0" lvl="0" indent="0" algn="ctr" rtl="0">
                        <a:lnSpc>
                          <a:spcPct val="100000"/>
                        </a:lnSpc>
                        <a:spcBef>
                          <a:spcPts val="0"/>
                        </a:spcBef>
                        <a:spcAft>
                          <a:spcPts val="0"/>
                        </a:spcAft>
                        <a:buClr>
                          <a:schemeClr val="dk1"/>
                        </a:buClr>
                        <a:buSzPts val="1200"/>
                        <a:buFont typeface="Calibri"/>
                        <a:buNone/>
                      </a:pPr>
                      <a:r>
                        <a:rPr lang="en-US" sz="1200" b="1" i="1" u="none" strike="noStrike" cap="none">
                          <a:solidFill>
                            <a:schemeClr val="dk1"/>
                          </a:solidFill>
                          <a:latin typeface="+mj-lt"/>
                          <a:ea typeface="Calibri"/>
                          <a:cs typeface="Calibri"/>
                          <a:sym typeface="Calibri"/>
                        </a:rPr>
                        <a:t>Lighting Equipment</a:t>
                      </a:r>
                      <a:endParaRPr sz="1200" b="0" i="0" u="none" strike="noStrike" cap="none">
                        <a:solidFill>
                          <a:schemeClr val="dk1"/>
                        </a:solidFill>
                        <a:latin typeface="+mj-lt"/>
                        <a:ea typeface="Calibri"/>
                        <a:cs typeface="Calibri"/>
                        <a:sym typeface="Calibri"/>
                      </a:endParaRPr>
                    </a:p>
                  </a:txBody>
                  <a:tcPr marL="68575" marR="6857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25450">
                <a:tc>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No.</a:t>
                      </a:r>
                      <a:endParaRPr>
                        <a:latin typeface="+mj-lt"/>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Type of high-pressure lamp</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Power (kw)</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Quantity</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Operating time (h/day)</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ctr" rtl="0">
                        <a:spcBef>
                          <a:spcPts val="0"/>
                        </a:spcBef>
                        <a:spcAft>
                          <a:spcPts val="0"/>
                        </a:spcAft>
                        <a:buClr>
                          <a:schemeClr val="dk1"/>
                        </a:buClr>
                        <a:buSzPts val="1200"/>
                        <a:buFont typeface="Calibri"/>
                        <a:buNone/>
                      </a:pPr>
                      <a:r>
                        <a:rPr lang="en-US" sz="1200" b="1">
                          <a:solidFill>
                            <a:schemeClr val="dk1"/>
                          </a:solidFill>
                          <a:latin typeface="+mj-lt"/>
                          <a:ea typeface="Calibri"/>
                          <a:cs typeface="Calibri"/>
                          <a:sym typeface="Calibri"/>
                        </a:rPr>
                        <a:t>Location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1"/>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High-Pressure Lamp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250W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Around the Workshop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2"/>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High-Pressure Lamp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250W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30</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3"/>
                  </a:ext>
                </a:extLst>
              </a:tr>
              <a:tr h="284275">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High-Pressure Lamp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250W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Rolling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4"/>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High-Pressure Lamp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250W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150</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Other Sections</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5"/>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Fluorescent Tube</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Rolling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6"/>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Fluorescent Tube</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8</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Other Sections</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7"/>
                  </a:ext>
                </a:extLst>
              </a:tr>
              <a:tr h="2175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Fluorescent Tube</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20W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8</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Office</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8"/>
                  </a:ext>
                </a:extLst>
              </a:tr>
              <a:tr h="277825">
                <a:tc gridSpan="7">
                  <a:txBody>
                    <a:bodyPr/>
                    <a:lstStyle/>
                    <a:p>
                      <a:pPr marL="0" marR="0" lvl="0" indent="0" algn="ctr" rtl="0">
                        <a:lnSpc>
                          <a:spcPct val="100000"/>
                        </a:lnSpc>
                        <a:spcBef>
                          <a:spcPts val="0"/>
                        </a:spcBef>
                        <a:spcAft>
                          <a:spcPts val="0"/>
                        </a:spcAft>
                        <a:buClr>
                          <a:schemeClr val="dk1"/>
                        </a:buClr>
                        <a:buSzPts val="1200"/>
                        <a:buFont typeface="Calibri"/>
                        <a:buNone/>
                      </a:pPr>
                      <a:r>
                        <a:rPr lang="en-US" sz="1200" b="1" i="1" u="none" strike="noStrike" cap="none">
                          <a:solidFill>
                            <a:schemeClr val="dk1"/>
                          </a:solidFill>
                          <a:latin typeface="+mj-lt"/>
                          <a:ea typeface="Calibri"/>
                          <a:cs typeface="Calibri"/>
                          <a:sym typeface="Calibri"/>
                        </a:rPr>
                        <a:t>Pumps and Fans Equipment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5699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No.</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Equipment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Quantity</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Power (kW)</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Operating time (h/day)</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Condition </a:t>
                      </a:r>
                      <a:br>
                        <a:rPr lang="en-US" sz="1200" b="1" i="0" u="none" strike="noStrike" cap="none">
                          <a:solidFill>
                            <a:schemeClr val="dk1"/>
                          </a:solidFill>
                          <a:latin typeface="+mj-lt"/>
                          <a:ea typeface="Calibri"/>
                          <a:cs typeface="Calibri"/>
                          <a:sym typeface="Calibri"/>
                        </a:rPr>
                      </a:b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mj-lt"/>
                          <a:ea typeface="Calibri"/>
                          <a:cs typeface="Calibri"/>
                          <a:sym typeface="Calibri"/>
                        </a:rPr>
                        <a:t>Location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95275">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1</a:t>
                      </a:r>
                      <a:endParaRPr>
                        <a:latin typeface="+mj-lt"/>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Single-Phase Industrial Fan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9</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0.19</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5</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Normal</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Metal Processing Section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38125">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2</a:t>
                      </a:r>
                      <a:endParaRPr>
                        <a:latin typeface="+mj-lt"/>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Single-Phase Industrial Fan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9</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0.19</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10</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Normal</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Pipe Rolling Section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38125">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3</a:t>
                      </a:r>
                      <a:endParaRPr>
                        <a:latin typeface="+mj-lt"/>
                      </a:endParaRPr>
                    </a:p>
                  </a:txBody>
                  <a:tcPr marL="9145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Three-Phase Water Cooling Fan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1</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7.5</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8</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Normal</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latin typeface="+mj-lt"/>
                          <a:ea typeface="Calibri"/>
                          <a:cs typeface="Calibri"/>
                          <a:sym typeface="Calibri"/>
                        </a:rPr>
                        <a:t>Steel Rolling Section</a:t>
                      </a:r>
                      <a:endParaRPr>
                        <a:latin typeface="+mj-lt"/>
                      </a:endParaRPr>
                    </a:p>
                  </a:txBody>
                  <a:tcPr marL="63500" marR="63500" marT="63500" marB="635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42"/>
          <p:cNvSpPr txBox="1"/>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5384"/>
              <a:buFont typeface="Arial"/>
              <a:buNone/>
            </a:pPr>
            <a:r>
              <a:rPr lang="en-US" sz="32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03" name="Google Shape;403;p42"/>
          <p:cNvSpPr/>
          <p:nvPr/>
        </p:nvSpPr>
        <p:spPr>
          <a:xfrm>
            <a:off x="2057400" y="1945860"/>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04" name="Google Shape;404;p42"/>
          <p:cNvGraphicFramePr/>
          <p:nvPr/>
        </p:nvGraphicFramePr>
        <p:xfrm>
          <a:off x="2057400" y="2838451"/>
          <a:ext cx="9038675" cy="3822700"/>
        </p:xfrm>
        <a:graphic>
          <a:graphicData uri="http://schemas.openxmlformats.org/drawingml/2006/table">
            <a:tbl>
              <a:tblPr>
                <a:noFill/>
                <a:tableStyleId>{E268870D-E4FC-43A0-AC94-4917E1F8E1BB}</a:tableStyleId>
              </a:tblPr>
              <a:tblGrid>
                <a:gridCol w="620300">
                  <a:extLst>
                    <a:ext uri="{9D8B030D-6E8A-4147-A177-3AD203B41FA5}">
                      <a16:colId xmlns:a16="http://schemas.microsoft.com/office/drawing/2014/main" val="20000"/>
                    </a:ext>
                  </a:extLst>
                </a:gridCol>
                <a:gridCol w="3190125">
                  <a:extLst>
                    <a:ext uri="{9D8B030D-6E8A-4147-A177-3AD203B41FA5}">
                      <a16:colId xmlns:a16="http://schemas.microsoft.com/office/drawing/2014/main" val="20001"/>
                    </a:ext>
                  </a:extLst>
                </a:gridCol>
                <a:gridCol w="862150">
                  <a:extLst>
                    <a:ext uri="{9D8B030D-6E8A-4147-A177-3AD203B41FA5}">
                      <a16:colId xmlns:a16="http://schemas.microsoft.com/office/drawing/2014/main" val="20002"/>
                    </a:ext>
                  </a:extLst>
                </a:gridCol>
                <a:gridCol w="891675">
                  <a:extLst>
                    <a:ext uri="{9D8B030D-6E8A-4147-A177-3AD203B41FA5}">
                      <a16:colId xmlns:a16="http://schemas.microsoft.com/office/drawing/2014/main" val="20003"/>
                    </a:ext>
                  </a:extLst>
                </a:gridCol>
                <a:gridCol w="958150">
                  <a:extLst>
                    <a:ext uri="{9D8B030D-6E8A-4147-A177-3AD203B41FA5}">
                      <a16:colId xmlns:a16="http://schemas.microsoft.com/office/drawing/2014/main" val="20004"/>
                    </a:ext>
                  </a:extLst>
                </a:gridCol>
                <a:gridCol w="581525">
                  <a:extLst>
                    <a:ext uri="{9D8B030D-6E8A-4147-A177-3AD203B41FA5}">
                      <a16:colId xmlns:a16="http://schemas.microsoft.com/office/drawing/2014/main" val="20005"/>
                    </a:ext>
                  </a:extLst>
                </a:gridCol>
                <a:gridCol w="1934750">
                  <a:extLst>
                    <a:ext uri="{9D8B030D-6E8A-4147-A177-3AD203B41FA5}">
                      <a16:colId xmlns:a16="http://schemas.microsoft.com/office/drawing/2014/main" val="20006"/>
                    </a:ext>
                  </a:extLst>
                </a:gridCol>
              </a:tblGrid>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Single-Phase Industrial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0,19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10h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Steel Rolling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Water Cooling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0,63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Pressing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Water Cooling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Pressing Section</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Single-Phase Industrial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0,19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Pressing Section</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Industrial Exhaust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2,11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16h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Pipe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Water Cooling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Pipe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8100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Water Cooling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Pipe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8892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Single-Phase Industrial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0,19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10h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Pipe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8892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Single-Phase Industrial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Cutting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8892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Three-Phase Industrial Exhaust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2,42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10h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Sink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8892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Single-Phase Industrial Fan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0,25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Sink Finishing Section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3"/>
          <p:cNvSpPr txBox="1"/>
          <p:nvPr/>
        </p:nvSpPr>
        <p:spPr>
          <a:xfrm>
            <a:off x="838200" y="1178872"/>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10" name="Google Shape;410;p43"/>
          <p:cNvSpPr/>
          <p:nvPr/>
        </p:nvSpPr>
        <p:spPr>
          <a:xfrm>
            <a:off x="2057399" y="1771673"/>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11" name="Google Shape;411;p43"/>
          <p:cNvGraphicFramePr/>
          <p:nvPr>
            <p:extLst>
              <p:ext uri="{D42A27DB-BD31-4B8C-83A1-F6EECF244321}">
                <p14:modId xmlns:p14="http://schemas.microsoft.com/office/powerpoint/2010/main" val="1229899670"/>
              </p:ext>
            </p:extLst>
          </p:nvPr>
        </p:nvGraphicFramePr>
        <p:xfrm>
          <a:off x="2271268" y="2539919"/>
          <a:ext cx="7992025" cy="4154170"/>
        </p:xfrm>
        <a:graphic>
          <a:graphicData uri="http://schemas.openxmlformats.org/drawingml/2006/table">
            <a:tbl>
              <a:tblPr>
                <a:noFill/>
                <a:tableStyleId>{E268870D-E4FC-43A0-AC94-4917E1F8E1BB}</a:tableStyleId>
              </a:tblPr>
              <a:tblGrid>
                <a:gridCol w="642925">
                  <a:extLst>
                    <a:ext uri="{9D8B030D-6E8A-4147-A177-3AD203B41FA5}">
                      <a16:colId xmlns:a16="http://schemas.microsoft.com/office/drawing/2014/main" val="20000"/>
                    </a:ext>
                  </a:extLst>
                </a:gridCol>
                <a:gridCol w="2316175">
                  <a:extLst>
                    <a:ext uri="{9D8B030D-6E8A-4147-A177-3AD203B41FA5}">
                      <a16:colId xmlns:a16="http://schemas.microsoft.com/office/drawing/2014/main" val="20001"/>
                    </a:ext>
                  </a:extLst>
                </a:gridCol>
                <a:gridCol w="957800">
                  <a:extLst>
                    <a:ext uri="{9D8B030D-6E8A-4147-A177-3AD203B41FA5}">
                      <a16:colId xmlns:a16="http://schemas.microsoft.com/office/drawing/2014/main" val="20002"/>
                    </a:ext>
                  </a:extLst>
                </a:gridCol>
                <a:gridCol w="720400">
                  <a:extLst>
                    <a:ext uri="{9D8B030D-6E8A-4147-A177-3AD203B41FA5}">
                      <a16:colId xmlns:a16="http://schemas.microsoft.com/office/drawing/2014/main" val="20003"/>
                    </a:ext>
                  </a:extLst>
                </a:gridCol>
                <a:gridCol w="878650">
                  <a:extLst>
                    <a:ext uri="{9D8B030D-6E8A-4147-A177-3AD203B41FA5}">
                      <a16:colId xmlns:a16="http://schemas.microsoft.com/office/drawing/2014/main" val="20004"/>
                    </a:ext>
                  </a:extLst>
                </a:gridCol>
                <a:gridCol w="637975">
                  <a:extLst>
                    <a:ext uri="{9D8B030D-6E8A-4147-A177-3AD203B41FA5}">
                      <a16:colId xmlns:a16="http://schemas.microsoft.com/office/drawing/2014/main" val="20005"/>
                    </a:ext>
                  </a:extLst>
                </a:gridCol>
                <a:gridCol w="1838100">
                  <a:extLst>
                    <a:ext uri="{9D8B030D-6E8A-4147-A177-3AD203B41FA5}">
                      <a16:colId xmlns:a16="http://schemas.microsoft.com/office/drawing/2014/main" val="20006"/>
                    </a:ext>
                  </a:extLst>
                </a:gridCol>
              </a:tblGrid>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15</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 Single-Phase Industrial Fan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0,21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8h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Energy Workshop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3920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 Single-Phase Industrial Fan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0,19</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7h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Electromechanical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 Single-Phase Industrial Fan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0,21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6h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Warehouse</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18</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Single-Phase Water Pump </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0.21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Sink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19</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5.27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Steel Rolling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20</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8.42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Steel Rolling Section</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Single-Phase Water Pump </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1.37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Pressing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1.37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4</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5.27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3.42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16h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25</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Single-Phase Water Pump </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0.53</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8h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 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26</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2.37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 Pipe Finishing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311150">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Three-Phase Water Pump</a:t>
                      </a:r>
                      <a:endParaRPr>
                        <a:latin typeface="+mj-lt"/>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1</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5.27</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24h</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BT</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mj-lt"/>
                          <a:ea typeface="Calibri"/>
                          <a:cs typeface="Calibri"/>
                          <a:sym typeface="Calibri"/>
                        </a:rPr>
                        <a:t>Electromechanical Section</a:t>
                      </a:r>
                      <a:endParaRPr sz="1200" b="0" i="0" u="none" strike="noStrike" cap="none">
                        <a:solidFill>
                          <a:schemeClr val="dk1"/>
                        </a:solidFill>
                        <a:latin typeface="+mj-lt"/>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44"/>
          <p:cNvSpPr txBox="1"/>
          <p:nvPr/>
        </p:nvSpPr>
        <p:spPr>
          <a:xfrm>
            <a:off x="838200" y="1068512"/>
            <a:ext cx="10515599" cy="339110"/>
          </a:xfrm>
          <a:prstGeom prst="rect">
            <a:avLst/>
          </a:prstGeom>
          <a:solidFill>
            <a:srgbClr val="004AAD"/>
          </a:solidFill>
          <a:ln>
            <a:noFill/>
          </a:ln>
        </p:spPr>
        <p:txBody>
          <a:bodyPr spcFirstLastPara="1" wrap="square" lIns="91425" tIns="45700" rIns="91425" bIns="45700" anchor="ctr" anchorCtr="0">
            <a:normAutofit fontScale="77500" lnSpcReduction="20000"/>
          </a:bodyPr>
          <a:lstStyle/>
          <a:p>
            <a:pPr marL="0" marR="0" lvl="0" indent="0" algn="l" rtl="0">
              <a:lnSpc>
                <a:spcPct val="90000"/>
              </a:lnSpc>
              <a:spcBef>
                <a:spcPts val="0"/>
              </a:spcBef>
              <a:spcAft>
                <a:spcPts val="0"/>
              </a:spcAft>
              <a:buClr>
                <a:srgbClr val="000000"/>
              </a:buClr>
              <a:buSzPct val="165898"/>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17" name="Google Shape;417;p44"/>
          <p:cNvSpPr/>
          <p:nvPr/>
        </p:nvSpPr>
        <p:spPr>
          <a:xfrm>
            <a:off x="1655423" y="1407622"/>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18" name="Google Shape;418;p44"/>
          <p:cNvGraphicFramePr/>
          <p:nvPr/>
        </p:nvGraphicFramePr>
        <p:xfrm>
          <a:off x="2948364" y="2089219"/>
          <a:ext cx="6784275" cy="4655675"/>
        </p:xfrm>
        <a:graphic>
          <a:graphicData uri="http://schemas.openxmlformats.org/drawingml/2006/table">
            <a:tbl>
              <a:tblPr>
                <a:noFill/>
                <a:tableStyleId>{E268870D-E4FC-43A0-AC94-4917E1F8E1BB}</a:tableStyleId>
              </a:tblPr>
              <a:tblGrid>
                <a:gridCol w="361425">
                  <a:extLst>
                    <a:ext uri="{9D8B030D-6E8A-4147-A177-3AD203B41FA5}">
                      <a16:colId xmlns:a16="http://schemas.microsoft.com/office/drawing/2014/main" val="20000"/>
                    </a:ext>
                  </a:extLst>
                </a:gridCol>
                <a:gridCol w="1453225">
                  <a:extLst>
                    <a:ext uri="{9D8B030D-6E8A-4147-A177-3AD203B41FA5}">
                      <a16:colId xmlns:a16="http://schemas.microsoft.com/office/drawing/2014/main" val="20001"/>
                    </a:ext>
                  </a:extLst>
                </a:gridCol>
                <a:gridCol w="752975">
                  <a:extLst>
                    <a:ext uri="{9D8B030D-6E8A-4147-A177-3AD203B41FA5}">
                      <a16:colId xmlns:a16="http://schemas.microsoft.com/office/drawing/2014/main" val="20002"/>
                    </a:ext>
                  </a:extLst>
                </a:gridCol>
                <a:gridCol w="752975">
                  <a:extLst>
                    <a:ext uri="{9D8B030D-6E8A-4147-A177-3AD203B41FA5}">
                      <a16:colId xmlns:a16="http://schemas.microsoft.com/office/drawing/2014/main" val="20003"/>
                    </a:ext>
                  </a:extLst>
                </a:gridCol>
                <a:gridCol w="1227350">
                  <a:extLst>
                    <a:ext uri="{9D8B030D-6E8A-4147-A177-3AD203B41FA5}">
                      <a16:colId xmlns:a16="http://schemas.microsoft.com/office/drawing/2014/main" val="20004"/>
                    </a:ext>
                  </a:extLst>
                </a:gridCol>
                <a:gridCol w="752975">
                  <a:extLst>
                    <a:ext uri="{9D8B030D-6E8A-4147-A177-3AD203B41FA5}">
                      <a16:colId xmlns:a16="http://schemas.microsoft.com/office/drawing/2014/main" val="20005"/>
                    </a:ext>
                  </a:extLst>
                </a:gridCol>
                <a:gridCol w="1483350">
                  <a:extLst>
                    <a:ext uri="{9D8B030D-6E8A-4147-A177-3AD203B41FA5}">
                      <a16:colId xmlns:a16="http://schemas.microsoft.com/office/drawing/2014/main" val="20006"/>
                    </a:ext>
                  </a:extLst>
                </a:gridCol>
              </a:tblGrid>
              <a:tr h="209075">
                <a:tc gridSpan="7">
                  <a:txBody>
                    <a:bodyPr/>
                    <a:lstStyle/>
                    <a:p>
                      <a:pPr marL="0" marR="0" lvl="0" indent="0" algn="ctr" rtl="0">
                        <a:spcBef>
                          <a:spcPts val="0"/>
                        </a:spcBef>
                        <a:spcAft>
                          <a:spcPts val="0"/>
                        </a:spcAft>
                        <a:buClr>
                          <a:schemeClr val="dk1"/>
                        </a:buClr>
                        <a:buSzPts val="1100"/>
                        <a:buFont typeface="Calibri"/>
                        <a:buNone/>
                      </a:pPr>
                      <a:r>
                        <a:rPr lang="en-US" sz="1100" b="1"/>
                        <a:t>Air Compressors</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62050">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No.</a:t>
                      </a:r>
                      <a:endParaRPr/>
                    </a:p>
                  </a:txBody>
                  <a:tcPr marL="17875" marR="17875" marT="11925" marB="11925"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Calibri"/>
                        <a:buNone/>
                      </a:pPr>
                      <a:r>
                        <a:rPr lang="en-US" sz="1000" b="1">
                          <a:solidFill>
                            <a:srgbClr val="404040"/>
                          </a:solidFill>
                        </a:rPr>
                        <a:t>Type of Air Compressor</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Quantity</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Power (KW)</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Calibri"/>
                        <a:buNone/>
                      </a:pPr>
                      <a:r>
                        <a:rPr lang="en-US" sz="1000" b="1">
                          <a:solidFill>
                            <a:srgbClr val="404040"/>
                          </a:solidFill>
                        </a:rPr>
                        <a:t>Operating time (hour/day)</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Condition</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Location</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62050">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Screw Air Compressor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75</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24h</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Electromechanical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62050">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Air Dryer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1.58</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24h</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Electromechanical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193775">
                <a:tc gridSpan="7">
                  <a:txBody>
                    <a:bodyPr/>
                    <a:lstStyle/>
                    <a:p>
                      <a:pPr marL="0" marR="0" lvl="0" indent="0" algn="ctr" rtl="0">
                        <a:spcBef>
                          <a:spcPts val="0"/>
                        </a:spcBef>
                        <a:spcAft>
                          <a:spcPts val="0"/>
                        </a:spcAft>
                        <a:buClr>
                          <a:schemeClr val="dk1"/>
                        </a:buClr>
                        <a:buSzPts val="1000"/>
                        <a:buFont typeface="Calibri"/>
                        <a:buNone/>
                      </a:pPr>
                      <a:r>
                        <a:rPr lang="en-US" sz="1000" b="1"/>
                        <a:t>Electrical Equipment in Production Line</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362050">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No.</a:t>
                      </a:r>
                      <a:endParaRPr/>
                    </a:p>
                  </a:txBody>
                  <a:tcPr marL="17875" marR="17875" marT="11925" marB="11925"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Type of Motor</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Quantity</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Power (KW)</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Calibri"/>
                        <a:buNone/>
                      </a:pPr>
                      <a:r>
                        <a:rPr lang="en-US" sz="1000" b="1">
                          <a:solidFill>
                            <a:srgbClr val="404040"/>
                          </a:solidFill>
                        </a:rPr>
                        <a:t>Operating time (hour/day)</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Condition</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1">
                          <a:solidFill>
                            <a:srgbClr val="404040"/>
                          </a:solidFill>
                          <a:latin typeface="Arial"/>
                          <a:ea typeface="Arial"/>
                          <a:cs typeface="Arial"/>
                          <a:sym typeface="Arial"/>
                        </a:rPr>
                        <a:t>Location</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DC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167</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Steel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DC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124</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Steel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3</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DC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263</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Steel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62050">
                <a:tc>
                  <a:txBody>
                    <a:bodyPr/>
                    <a:lstStyle/>
                    <a:p>
                      <a:pPr marL="0" marR="0" lvl="0" indent="0" algn="l" rtl="0">
                        <a:spcBef>
                          <a:spcPts val="0"/>
                        </a:spcBef>
                        <a:spcAft>
                          <a:spcPts val="0"/>
                        </a:spcAft>
                        <a:buClr>
                          <a:schemeClr val="dk1"/>
                        </a:buClr>
                        <a:buSzPts val="1300"/>
                        <a:buFont typeface="Calibri"/>
                        <a:buNone/>
                      </a:pPr>
                      <a:endParaRPr sz="1300"/>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4</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8.42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Finishing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62050">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4</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88</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2.75</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24h</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Finishing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62050">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5</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30</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3.42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24h</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Finishing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362050">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6</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40</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1.1</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3h</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Finishing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7</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51</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2.63</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8</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52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2.85</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9</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17</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3.42</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r h="193775">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10</a:t>
                      </a:r>
                      <a:endParaRPr/>
                    </a:p>
                  </a:txBody>
                  <a:tcPr marL="17875" marR="17875" marT="11925" marB="11925"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Three-Phase Motor</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8</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5.27</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16</a:t>
                      </a:r>
                      <a:endParaRPr/>
                    </a:p>
                  </a:txBody>
                  <a:tcPr marL="17875" marR="17875" marT="11925" marB="119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Normal</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404040"/>
                        </a:buClr>
                        <a:buSzPts val="1000"/>
                        <a:buFont typeface="Arial"/>
                        <a:buNone/>
                      </a:pPr>
                      <a:r>
                        <a:rPr lang="en-US" sz="1000" b="0">
                          <a:solidFill>
                            <a:srgbClr val="404040"/>
                          </a:solidFill>
                          <a:latin typeface="Arial"/>
                          <a:ea typeface="Arial"/>
                          <a:cs typeface="Arial"/>
                          <a:sym typeface="Arial"/>
                        </a:rPr>
                        <a:t>Pipe Rolling Section</a:t>
                      </a:r>
                      <a:endParaRPr/>
                    </a:p>
                  </a:txBody>
                  <a:tcPr marL="17875" marR="17875" marT="11925" marB="11925"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6"/>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45"/>
          <p:cNvSpPr txBox="1"/>
          <p:nvPr/>
        </p:nvSpPr>
        <p:spPr>
          <a:xfrm>
            <a:off x="848475" y="106106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24" name="Google Shape;424;p45"/>
          <p:cNvSpPr/>
          <p:nvPr/>
        </p:nvSpPr>
        <p:spPr>
          <a:xfrm>
            <a:off x="2134350" y="1567217"/>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25" name="Google Shape;425;p45"/>
          <p:cNvGraphicFramePr/>
          <p:nvPr>
            <p:extLst>
              <p:ext uri="{D42A27DB-BD31-4B8C-83A1-F6EECF244321}">
                <p14:modId xmlns:p14="http://schemas.microsoft.com/office/powerpoint/2010/main" val="2043715283"/>
              </p:ext>
            </p:extLst>
          </p:nvPr>
        </p:nvGraphicFramePr>
        <p:xfrm>
          <a:off x="2861437" y="2248814"/>
          <a:ext cx="6469125" cy="4417875"/>
        </p:xfrm>
        <a:graphic>
          <a:graphicData uri="http://schemas.openxmlformats.org/drawingml/2006/table">
            <a:tbl>
              <a:tblPr>
                <a:noFill/>
                <a:tableStyleId>{E268870D-E4FC-43A0-AC94-4917E1F8E1BB}</a:tableStyleId>
              </a:tblPr>
              <a:tblGrid>
                <a:gridCol w="344625">
                  <a:extLst>
                    <a:ext uri="{9D8B030D-6E8A-4147-A177-3AD203B41FA5}">
                      <a16:colId xmlns:a16="http://schemas.microsoft.com/office/drawing/2014/main" val="20000"/>
                    </a:ext>
                  </a:extLst>
                </a:gridCol>
                <a:gridCol w="1385725">
                  <a:extLst>
                    <a:ext uri="{9D8B030D-6E8A-4147-A177-3AD203B41FA5}">
                      <a16:colId xmlns:a16="http://schemas.microsoft.com/office/drawing/2014/main" val="20001"/>
                    </a:ext>
                  </a:extLst>
                </a:gridCol>
                <a:gridCol w="718000">
                  <a:extLst>
                    <a:ext uri="{9D8B030D-6E8A-4147-A177-3AD203B41FA5}">
                      <a16:colId xmlns:a16="http://schemas.microsoft.com/office/drawing/2014/main" val="20002"/>
                    </a:ext>
                  </a:extLst>
                </a:gridCol>
                <a:gridCol w="718000">
                  <a:extLst>
                    <a:ext uri="{9D8B030D-6E8A-4147-A177-3AD203B41FA5}">
                      <a16:colId xmlns:a16="http://schemas.microsoft.com/office/drawing/2014/main" val="20003"/>
                    </a:ext>
                  </a:extLst>
                </a:gridCol>
                <a:gridCol w="1170325">
                  <a:extLst>
                    <a:ext uri="{9D8B030D-6E8A-4147-A177-3AD203B41FA5}">
                      <a16:colId xmlns:a16="http://schemas.microsoft.com/office/drawing/2014/main" val="20004"/>
                    </a:ext>
                  </a:extLst>
                </a:gridCol>
                <a:gridCol w="718000">
                  <a:extLst>
                    <a:ext uri="{9D8B030D-6E8A-4147-A177-3AD203B41FA5}">
                      <a16:colId xmlns:a16="http://schemas.microsoft.com/office/drawing/2014/main" val="20005"/>
                    </a:ext>
                  </a:extLst>
                </a:gridCol>
                <a:gridCol w="1414450">
                  <a:extLst>
                    <a:ext uri="{9D8B030D-6E8A-4147-A177-3AD203B41FA5}">
                      <a16:colId xmlns:a16="http://schemas.microsoft.com/office/drawing/2014/main" val="20006"/>
                    </a:ext>
                  </a:extLst>
                </a:gridCol>
              </a:tblGrid>
              <a:tr h="378375">
                <a:tc>
                  <a:txBody>
                    <a:bodyPr/>
                    <a:lstStyle/>
                    <a:p>
                      <a:pPr marL="0" marR="0" lvl="0" indent="0" algn="ctr" rtl="0">
                        <a:spcBef>
                          <a:spcPts val="0"/>
                        </a:spcBef>
                        <a:spcAft>
                          <a:spcPts val="0"/>
                        </a:spcAft>
                        <a:buClr>
                          <a:schemeClr val="dk1"/>
                        </a:buClr>
                        <a:buSzPts val="1100"/>
                        <a:buFont typeface="Calibri"/>
                        <a:buNone/>
                      </a:pPr>
                      <a:r>
                        <a:rPr lang="en-US" sz="1100"/>
                        <a:t>No.</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Equipment Type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Quantity</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Power (KW)</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Operating Time (h/day)</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Condition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Location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78375">
                <a:tc>
                  <a:txBody>
                    <a:bodyPr/>
                    <a:lstStyle/>
                    <a:p>
                      <a:pPr marL="0" marR="0" lvl="0" indent="0" algn="ctr" rtl="0">
                        <a:spcBef>
                          <a:spcPts val="0"/>
                        </a:spcBef>
                        <a:spcAft>
                          <a:spcPts val="0"/>
                        </a:spcAft>
                        <a:buClr>
                          <a:schemeClr val="dk1"/>
                        </a:buClr>
                        <a:buSzPts val="1100"/>
                        <a:buFont typeface="Calibri"/>
                        <a:buNone/>
                      </a:pPr>
                      <a:r>
                        <a:rPr lang="en-US" sz="1100"/>
                        <a:t>11</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Three-Phase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8.42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78375">
                <a:tc>
                  <a:txBody>
                    <a:bodyPr/>
                    <a:lstStyle/>
                    <a:p>
                      <a:pPr marL="0" marR="0" lvl="0" indent="0" algn="ctr" rtl="0">
                        <a:spcBef>
                          <a:spcPts val="0"/>
                        </a:spcBef>
                        <a:spcAft>
                          <a:spcPts val="0"/>
                        </a:spcAft>
                        <a:buClr>
                          <a:schemeClr val="dk1"/>
                        </a:buClr>
                        <a:buSzPts val="1100"/>
                        <a:buFont typeface="Calibri"/>
                        <a:buNone/>
                      </a:pPr>
                      <a:r>
                        <a:rPr lang="en-US" sz="1100"/>
                        <a:t>12</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Three-Phase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13.69</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78375">
                <a:tc>
                  <a:txBody>
                    <a:bodyPr/>
                    <a:lstStyle/>
                    <a:p>
                      <a:pPr marL="0" marR="0" lvl="0" indent="0" algn="ctr" rtl="0">
                        <a:spcBef>
                          <a:spcPts val="0"/>
                        </a:spcBef>
                        <a:spcAft>
                          <a:spcPts val="0"/>
                        </a:spcAft>
                        <a:buClr>
                          <a:schemeClr val="dk1"/>
                        </a:buClr>
                        <a:buSzPts val="1100"/>
                        <a:buFont typeface="Calibri"/>
                        <a:buNone/>
                      </a:pPr>
                      <a:r>
                        <a:rPr lang="en-US" sz="1100"/>
                        <a:t>13</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DC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8.42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24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78375">
                <a:tc>
                  <a:txBody>
                    <a:bodyPr/>
                    <a:lstStyle/>
                    <a:p>
                      <a:pPr marL="0" marR="0" lvl="0" indent="0" algn="ctr" rtl="0">
                        <a:spcBef>
                          <a:spcPts val="0"/>
                        </a:spcBef>
                        <a:spcAft>
                          <a:spcPts val="0"/>
                        </a:spcAft>
                        <a:buClr>
                          <a:schemeClr val="dk1"/>
                        </a:buClr>
                        <a:buSzPts val="1100"/>
                        <a:buFont typeface="Calibri"/>
                        <a:buNone/>
                      </a:pPr>
                      <a:r>
                        <a:rPr lang="en-US" sz="1100"/>
                        <a:t>14</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DC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18.75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78375">
                <a:tc>
                  <a:txBody>
                    <a:bodyPr/>
                    <a:lstStyle/>
                    <a:p>
                      <a:pPr marL="0" marR="0" lvl="0" indent="0" algn="ctr" rtl="0">
                        <a:spcBef>
                          <a:spcPts val="0"/>
                        </a:spcBef>
                        <a:spcAft>
                          <a:spcPts val="0"/>
                        </a:spcAft>
                        <a:buClr>
                          <a:schemeClr val="dk1"/>
                        </a:buClr>
                        <a:buSzPts val="1100"/>
                        <a:buFont typeface="Calibri"/>
                        <a:buNone/>
                      </a:pPr>
                      <a:r>
                        <a:rPr lang="en-US" sz="1100"/>
                        <a:t>15</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Three-Phase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58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0.25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02500">
                <a:tc>
                  <a:txBody>
                    <a:bodyPr/>
                    <a:lstStyle/>
                    <a:p>
                      <a:pPr marL="0" marR="0" lvl="0" indent="0" algn="ctr" rtl="0">
                        <a:spcBef>
                          <a:spcPts val="0"/>
                        </a:spcBef>
                        <a:spcAft>
                          <a:spcPts val="0"/>
                        </a:spcAft>
                        <a:buClr>
                          <a:schemeClr val="dk1"/>
                        </a:buClr>
                        <a:buSzPts val="1100"/>
                        <a:buFont typeface="Calibri"/>
                        <a:buNone/>
                      </a:pPr>
                      <a:r>
                        <a:rPr lang="en-US" sz="1100"/>
                        <a:t>16</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DC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105.72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202500">
                <a:tc>
                  <a:txBody>
                    <a:bodyPr/>
                    <a:lstStyle/>
                    <a:p>
                      <a:pPr marL="0" marR="0" lvl="0" indent="0" algn="ctr" rtl="0">
                        <a:spcBef>
                          <a:spcPts val="0"/>
                        </a:spcBef>
                        <a:spcAft>
                          <a:spcPts val="0"/>
                        </a:spcAft>
                        <a:buClr>
                          <a:schemeClr val="dk1"/>
                        </a:buClr>
                        <a:buSzPts val="1100"/>
                        <a:buFont typeface="Calibri"/>
                        <a:buNone/>
                      </a:pPr>
                      <a:r>
                        <a:rPr lang="en-US" sz="1100"/>
                        <a:t>17</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DC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160.75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78375">
                <a:tc>
                  <a:txBody>
                    <a:bodyPr/>
                    <a:lstStyle/>
                    <a:p>
                      <a:pPr marL="0" marR="0" lvl="0" indent="0" algn="ctr" rtl="0">
                        <a:spcBef>
                          <a:spcPts val="0"/>
                        </a:spcBef>
                        <a:spcAft>
                          <a:spcPts val="0"/>
                        </a:spcAft>
                        <a:buClr>
                          <a:schemeClr val="dk1"/>
                        </a:buClr>
                        <a:buSzPts val="1100"/>
                        <a:buFont typeface="Calibri"/>
                        <a:buNone/>
                      </a:pPr>
                      <a:r>
                        <a:rPr lang="en-US" sz="1100"/>
                        <a:t>18</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Three-Phase Motor</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3</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8.42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02500">
                <a:tc>
                  <a:txBody>
                    <a:bodyPr/>
                    <a:lstStyle/>
                    <a:p>
                      <a:pPr marL="0" marR="0" lvl="0" indent="0" algn="ctr" rtl="0">
                        <a:spcBef>
                          <a:spcPts val="0"/>
                        </a:spcBef>
                        <a:spcAft>
                          <a:spcPts val="0"/>
                        </a:spcAft>
                        <a:buClr>
                          <a:schemeClr val="dk1"/>
                        </a:buClr>
                        <a:buSzPts val="1100"/>
                        <a:buFont typeface="Calibri"/>
                        <a:buNone/>
                      </a:pPr>
                      <a:r>
                        <a:rPr lang="en-US" sz="1100"/>
                        <a:t>19</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10-ton Crane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02500">
                <a:tc>
                  <a:txBody>
                    <a:bodyPr/>
                    <a:lstStyle/>
                    <a:p>
                      <a:pPr marL="0" marR="0" lvl="0" indent="0" algn="ctr" rtl="0">
                        <a:spcBef>
                          <a:spcPts val="0"/>
                        </a:spcBef>
                        <a:spcAft>
                          <a:spcPts val="0"/>
                        </a:spcAft>
                        <a:buClr>
                          <a:schemeClr val="dk1"/>
                        </a:buClr>
                        <a:buSzPts val="1100"/>
                        <a:buFont typeface="Calibri"/>
                        <a:buNone/>
                      </a:pPr>
                      <a:r>
                        <a:rPr lang="en-US" sz="1100"/>
                        <a:t>20</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10-ton Crane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202500">
                <a:tc>
                  <a:txBody>
                    <a:bodyPr/>
                    <a:lstStyle/>
                    <a:p>
                      <a:pPr marL="0" marR="0" lvl="0" indent="0" algn="ctr" rtl="0">
                        <a:spcBef>
                          <a:spcPts val="0"/>
                        </a:spcBef>
                        <a:spcAft>
                          <a:spcPts val="0"/>
                        </a:spcAft>
                        <a:buClr>
                          <a:schemeClr val="dk1"/>
                        </a:buClr>
                        <a:buSzPts val="1100"/>
                        <a:buFont typeface="Calibri"/>
                        <a:buNone/>
                      </a:pPr>
                      <a:r>
                        <a:rPr lang="en-US" sz="1100"/>
                        <a:t>21</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20-ton Crane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21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378375">
                <a:tc>
                  <a:txBody>
                    <a:bodyPr/>
                    <a:lstStyle/>
                    <a:p>
                      <a:pPr marL="0" marR="0" lvl="0" indent="0" algn="ctr" rtl="0">
                        <a:spcBef>
                          <a:spcPts val="0"/>
                        </a:spcBef>
                        <a:spcAft>
                          <a:spcPts val="0"/>
                        </a:spcAft>
                        <a:buClr>
                          <a:schemeClr val="dk1"/>
                        </a:buClr>
                        <a:buSzPts val="1100"/>
                        <a:buFont typeface="Calibri"/>
                        <a:buNone/>
                      </a:pPr>
                      <a:r>
                        <a:rPr lang="en-US" sz="1100"/>
                        <a:t>22</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5-ton Crane (Single-Phase)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7.37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378375">
                <a:tc>
                  <a:txBody>
                    <a:bodyPr/>
                    <a:lstStyle/>
                    <a:p>
                      <a:pPr marL="0" marR="0" lvl="0" indent="0" algn="ctr" rtl="0">
                        <a:spcBef>
                          <a:spcPts val="0"/>
                        </a:spcBef>
                        <a:spcAft>
                          <a:spcPts val="0"/>
                        </a:spcAft>
                        <a:buClr>
                          <a:schemeClr val="dk1"/>
                        </a:buClr>
                        <a:buSzPts val="1100"/>
                        <a:buFont typeface="Calibri"/>
                        <a:buNone/>
                      </a:pPr>
                      <a:r>
                        <a:rPr lang="en-US" sz="1100"/>
                        <a:t>23</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5-ton Crane (Single-Phase)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7.37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Calibri"/>
                        <a:buNone/>
                      </a:pPr>
                      <a:r>
                        <a:rPr lang="en-US" sz="1100"/>
                        <a:t>Normal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Calibri"/>
                        <a:buNone/>
                      </a:pPr>
                      <a:r>
                        <a:rPr lang="en-US" sz="1100"/>
                        <a:t>Cutting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46"/>
          <p:cNvSpPr txBox="1"/>
          <p:nvPr/>
        </p:nvSpPr>
        <p:spPr>
          <a:xfrm>
            <a:off x="838201" y="1127502"/>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31" name="Google Shape;431;p46"/>
          <p:cNvSpPr/>
          <p:nvPr/>
        </p:nvSpPr>
        <p:spPr>
          <a:xfrm>
            <a:off x="1520362" y="1633654"/>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32" name="Google Shape;432;p46"/>
          <p:cNvGraphicFramePr/>
          <p:nvPr/>
        </p:nvGraphicFramePr>
        <p:xfrm>
          <a:off x="1772216" y="2315251"/>
          <a:ext cx="8647575" cy="4392475"/>
        </p:xfrm>
        <a:graphic>
          <a:graphicData uri="http://schemas.openxmlformats.org/drawingml/2006/table">
            <a:tbl>
              <a:tblPr>
                <a:noFill/>
                <a:tableStyleId>{E268870D-E4FC-43A0-AC94-4917E1F8E1BB}</a:tableStyleId>
              </a:tblPr>
              <a:tblGrid>
                <a:gridCol w="431475">
                  <a:extLst>
                    <a:ext uri="{9D8B030D-6E8A-4147-A177-3AD203B41FA5}">
                      <a16:colId xmlns:a16="http://schemas.microsoft.com/office/drawing/2014/main" val="20000"/>
                    </a:ext>
                  </a:extLst>
                </a:gridCol>
                <a:gridCol w="1734900">
                  <a:extLst>
                    <a:ext uri="{9D8B030D-6E8A-4147-A177-3AD203B41FA5}">
                      <a16:colId xmlns:a16="http://schemas.microsoft.com/office/drawing/2014/main" val="20001"/>
                    </a:ext>
                  </a:extLst>
                </a:gridCol>
                <a:gridCol w="898925">
                  <a:extLst>
                    <a:ext uri="{9D8B030D-6E8A-4147-A177-3AD203B41FA5}">
                      <a16:colId xmlns:a16="http://schemas.microsoft.com/office/drawing/2014/main" val="20002"/>
                    </a:ext>
                  </a:extLst>
                </a:gridCol>
                <a:gridCol w="898925">
                  <a:extLst>
                    <a:ext uri="{9D8B030D-6E8A-4147-A177-3AD203B41FA5}">
                      <a16:colId xmlns:a16="http://schemas.microsoft.com/office/drawing/2014/main" val="20003"/>
                    </a:ext>
                  </a:extLst>
                </a:gridCol>
                <a:gridCol w="1465225">
                  <a:extLst>
                    <a:ext uri="{9D8B030D-6E8A-4147-A177-3AD203B41FA5}">
                      <a16:colId xmlns:a16="http://schemas.microsoft.com/office/drawing/2014/main" val="20004"/>
                    </a:ext>
                  </a:extLst>
                </a:gridCol>
                <a:gridCol w="898925">
                  <a:extLst>
                    <a:ext uri="{9D8B030D-6E8A-4147-A177-3AD203B41FA5}">
                      <a16:colId xmlns:a16="http://schemas.microsoft.com/office/drawing/2014/main" val="20005"/>
                    </a:ext>
                  </a:extLst>
                </a:gridCol>
                <a:gridCol w="2319200">
                  <a:extLst>
                    <a:ext uri="{9D8B030D-6E8A-4147-A177-3AD203B41FA5}">
                      <a16:colId xmlns:a16="http://schemas.microsoft.com/office/drawing/2014/main" val="20006"/>
                    </a:ext>
                  </a:extLst>
                </a:gridCol>
              </a:tblGrid>
              <a:tr h="319825">
                <a:tc>
                  <a:txBody>
                    <a:bodyPr/>
                    <a:lstStyle/>
                    <a:p>
                      <a:pPr marL="0" marR="0" lvl="0" indent="0" algn="ctr" rtl="0">
                        <a:spcBef>
                          <a:spcPts val="0"/>
                        </a:spcBef>
                        <a:spcAft>
                          <a:spcPts val="0"/>
                        </a:spcAft>
                        <a:buClr>
                          <a:schemeClr val="dk1"/>
                        </a:buClr>
                        <a:buSzPts val="1000"/>
                        <a:buFont typeface="Calibri"/>
                        <a:buNone/>
                      </a:pPr>
                      <a:r>
                        <a:rPr lang="en-US" sz="1000" b="1"/>
                        <a:t>No.</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Equipment Name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Quantity</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Power (KW)</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Operating Time (h/day)</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Condition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b="1"/>
                        <a:t>Location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19825">
                <a:tc>
                  <a:txBody>
                    <a:bodyPr/>
                    <a:lstStyle/>
                    <a:p>
                      <a:pPr marL="0" marR="0" lvl="0" indent="0" algn="ctr" rtl="0">
                        <a:spcBef>
                          <a:spcPts val="0"/>
                        </a:spcBef>
                        <a:spcAft>
                          <a:spcPts val="0"/>
                        </a:spcAft>
                        <a:buClr>
                          <a:schemeClr val="dk1"/>
                        </a:buClr>
                        <a:buSzPts val="1000"/>
                        <a:buFont typeface="Calibri"/>
                        <a:buNone/>
                      </a:pPr>
                      <a:r>
                        <a:rPr lang="en-US" sz="1000"/>
                        <a:t>24</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5-ton Hong Nam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8</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6</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Rolling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171175">
                <a:tc>
                  <a:txBody>
                    <a:bodyPr/>
                    <a:lstStyle/>
                    <a:p>
                      <a:pPr marL="0" marR="0" lvl="0" indent="0" algn="ctr" rtl="0">
                        <a:spcBef>
                          <a:spcPts val="0"/>
                        </a:spcBef>
                        <a:spcAft>
                          <a:spcPts val="0"/>
                        </a:spcAft>
                        <a:buClr>
                          <a:schemeClr val="dk1"/>
                        </a:buClr>
                        <a:buSzPts val="1000"/>
                        <a:buFont typeface="Calibri"/>
                        <a:buNone/>
                      </a:pPr>
                      <a:r>
                        <a:rPr lang="en-US" sz="1000"/>
                        <a:t>25</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4.21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8</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Finishing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171175">
                <a:tc>
                  <a:txBody>
                    <a:bodyPr/>
                    <a:lstStyle/>
                    <a:p>
                      <a:pPr marL="0" marR="0" lvl="0" indent="0" algn="ctr" rtl="0">
                        <a:spcBef>
                          <a:spcPts val="0"/>
                        </a:spcBef>
                        <a:spcAft>
                          <a:spcPts val="0"/>
                        </a:spcAft>
                        <a:buClr>
                          <a:schemeClr val="dk1"/>
                        </a:buClr>
                        <a:buSzPts val="1000"/>
                        <a:buFont typeface="Calibri"/>
                        <a:buNone/>
                      </a:pPr>
                      <a:r>
                        <a:rPr lang="en-US" sz="1000"/>
                        <a:t>26</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4.21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8</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Rolling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171175">
                <a:tc>
                  <a:txBody>
                    <a:bodyPr/>
                    <a:lstStyle/>
                    <a:p>
                      <a:pPr marL="0" marR="0" lvl="0" indent="0" algn="ctr" rtl="0">
                        <a:spcBef>
                          <a:spcPts val="0"/>
                        </a:spcBef>
                        <a:spcAft>
                          <a:spcPts val="0"/>
                        </a:spcAft>
                        <a:buClr>
                          <a:schemeClr val="dk1"/>
                        </a:buClr>
                        <a:buSzPts val="1000"/>
                        <a:buFont typeface="Calibri"/>
                        <a:buNone/>
                      </a:pPr>
                      <a:r>
                        <a:rPr lang="en-US" sz="1000"/>
                        <a:t>27</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4.21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Energy Workshop</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171175">
                <a:tc>
                  <a:txBody>
                    <a:bodyPr/>
                    <a:lstStyle/>
                    <a:p>
                      <a:pPr marL="0" marR="0" lvl="0" indent="0" algn="ctr" rtl="0">
                        <a:spcBef>
                          <a:spcPts val="0"/>
                        </a:spcBef>
                        <a:spcAft>
                          <a:spcPts val="0"/>
                        </a:spcAft>
                        <a:buClr>
                          <a:schemeClr val="dk1"/>
                        </a:buClr>
                        <a:buSzPts val="1000"/>
                        <a:buFont typeface="Calibri"/>
                        <a:buNone/>
                      </a:pPr>
                      <a:r>
                        <a:rPr lang="en-US" sz="1000"/>
                        <a:t>28</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4.21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7</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Warehouse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19825">
                <a:tc>
                  <a:txBody>
                    <a:bodyPr/>
                    <a:lstStyle/>
                    <a:p>
                      <a:pPr marL="0" marR="0" lvl="0" indent="0" algn="ctr" rtl="0">
                        <a:spcBef>
                          <a:spcPts val="0"/>
                        </a:spcBef>
                        <a:spcAft>
                          <a:spcPts val="0"/>
                        </a:spcAft>
                        <a:buClr>
                          <a:schemeClr val="dk1"/>
                        </a:buClr>
                        <a:buSzPts val="1000"/>
                        <a:buFont typeface="Calibri"/>
                        <a:buNone/>
                      </a:pPr>
                      <a:r>
                        <a:rPr lang="en-US" sz="1000"/>
                        <a:t>29</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4.21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Semi-finished Product Warehouse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171175">
                <a:tc>
                  <a:txBody>
                    <a:bodyPr/>
                    <a:lstStyle/>
                    <a:p>
                      <a:pPr marL="0" marR="0" lvl="0" indent="0" algn="ctr" rtl="0">
                        <a:spcBef>
                          <a:spcPts val="0"/>
                        </a:spcBef>
                        <a:spcAft>
                          <a:spcPts val="0"/>
                        </a:spcAft>
                        <a:buClr>
                          <a:schemeClr val="dk1"/>
                        </a:buClr>
                        <a:buSzPts val="1000"/>
                        <a:buFont typeface="Calibri"/>
                        <a:buNone/>
                      </a:pPr>
                      <a:r>
                        <a:rPr lang="en-US" sz="1000"/>
                        <a:t>30</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2-ton Crane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3.5</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Decorative Pipe Storage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468475">
                <a:tc>
                  <a:txBody>
                    <a:bodyPr/>
                    <a:lstStyle/>
                    <a:p>
                      <a:pPr marL="0" marR="0" lvl="0" indent="0" algn="ctr" rtl="0">
                        <a:spcBef>
                          <a:spcPts val="0"/>
                        </a:spcBef>
                        <a:spcAft>
                          <a:spcPts val="0"/>
                        </a:spcAft>
                        <a:buClr>
                          <a:schemeClr val="dk1"/>
                        </a:buClr>
                        <a:buSzPts val="1000"/>
                        <a:buFont typeface="Calibri"/>
                        <a:buNone/>
                      </a:pPr>
                      <a:r>
                        <a:rPr lang="en-US" sz="1000"/>
                        <a:t>31</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600mm Width Annealing Furnace (Furnace 1,2)</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272.48</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24</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Steel Rolling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468475">
                <a:tc>
                  <a:txBody>
                    <a:bodyPr/>
                    <a:lstStyle/>
                    <a:p>
                      <a:pPr marL="0" marR="0" lvl="0" indent="0" algn="ctr" rtl="0">
                        <a:spcBef>
                          <a:spcPts val="0"/>
                        </a:spcBef>
                        <a:spcAft>
                          <a:spcPts val="0"/>
                        </a:spcAft>
                        <a:buClr>
                          <a:schemeClr val="dk1"/>
                        </a:buClr>
                        <a:buSzPts val="1000"/>
                        <a:buFont typeface="Calibri"/>
                        <a:buNone/>
                      </a:pPr>
                      <a:r>
                        <a:rPr lang="en-US" sz="1000"/>
                        <a:t>32</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500mm Width Annealing Furnace (Furnace)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266.55</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24</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Steel Rolling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19825">
                <a:tc>
                  <a:txBody>
                    <a:bodyPr/>
                    <a:lstStyle/>
                    <a:p>
                      <a:pPr marL="0" marR="0" lvl="0" indent="0" algn="ctr" rtl="0">
                        <a:spcBef>
                          <a:spcPts val="0"/>
                        </a:spcBef>
                        <a:spcAft>
                          <a:spcPts val="0"/>
                        </a:spcAft>
                        <a:buClr>
                          <a:schemeClr val="dk1"/>
                        </a:buClr>
                        <a:buSzPts val="1000"/>
                        <a:buFont typeface="Calibri"/>
                        <a:buNone/>
                      </a:pPr>
                      <a:r>
                        <a:rPr lang="en-US" sz="1000"/>
                        <a:t>33</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500kVA Pipe Annealing Furnace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258.0</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8</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Finishing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19825">
                <a:tc>
                  <a:txBody>
                    <a:bodyPr/>
                    <a:lstStyle/>
                    <a:p>
                      <a:pPr marL="0" marR="0" lvl="0" indent="0" algn="ctr" rtl="0">
                        <a:spcBef>
                          <a:spcPts val="0"/>
                        </a:spcBef>
                        <a:spcAft>
                          <a:spcPts val="0"/>
                        </a:spcAft>
                        <a:buClr>
                          <a:schemeClr val="dk1"/>
                        </a:buClr>
                        <a:buSzPts val="1000"/>
                        <a:buFont typeface="Calibri"/>
                        <a:buNone/>
                      </a:pPr>
                      <a:r>
                        <a:rPr lang="en-US" sz="1000"/>
                        <a:t>34</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350kVA Pipe Annealing Furnace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170.5</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7</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Finishing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319825">
                <a:tc>
                  <a:txBody>
                    <a:bodyPr/>
                    <a:lstStyle/>
                    <a:p>
                      <a:pPr marL="0" marR="0" lvl="0" indent="0" algn="ctr" rtl="0">
                        <a:spcBef>
                          <a:spcPts val="0"/>
                        </a:spcBef>
                        <a:spcAft>
                          <a:spcPts val="0"/>
                        </a:spcAft>
                        <a:buClr>
                          <a:schemeClr val="dk1"/>
                        </a:buClr>
                        <a:buSzPts val="1000"/>
                        <a:buFont typeface="Calibri"/>
                        <a:buNone/>
                      </a:pPr>
                      <a:r>
                        <a:rPr lang="en-US" sz="1000"/>
                        <a:t>35</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300kVA Pipe Annealing Furnace</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152.69</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7</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Pipe Finishing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319825">
                <a:tc>
                  <a:txBody>
                    <a:bodyPr/>
                    <a:lstStyle/>
                    <a:p>
                      <a:pPr marL="0" marR="0" lvl="0" indent="0" algn="ctr" rtl="0">
                        <a:spcBef>
                          <a:spcPts val="0"/>
                        </a:spcBef>
                        <a:spcAft>
                          <a:spcPts val="0"/>
                        </a:spcAft>
                        <a:buClr>
                          <a:schemeClr val="dk1"/>
                        </a:buClr>
                        <a:buSzPts val="1000"/>
                        <a:buFont typeface="Calibri"/>
                        <a:buNone/>
                      </a:pPr>
                      <a:r>
                        <a:rPr lang="en-US" sz="1000"/>
                        <a:t>36</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200-ton Hydraulic Press 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30</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7</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Pressing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319825">
                <a:tc>
                  <a:txBody>
                    <a:bodyPr/>
                    <a:lstStyle/>
                    <a:p>
                      <a:pPr marL="0" marR="0" lvl="0" indent="0" algn="ctr" rtl="0">
                        <a:spcBef>
                          <a:spcPts val="0"/>
                        </a:spcBef>
                        <a:spcAft>
                          <a:spcPts val="0"/>
                        </a:spcAft>
                        <a:buClr>
                          <a:schemeClr val="dk1"/>
                        </a:buClr>
                        <a:buSzPts val="1000"/>
                        <a:buFont typeface="Calibri"/>
                        <a:buNone/>
                      </a:pPr>
                      <a:r>
                        <a:rPr lang="en-US" sz="1000"/>
                        <a:t>37</a:t>
                      </a:r>
                      <a:endParaRPr/>
                    </a:p>
                  </a:txBody>
                  <a:tcPr marL="16900" marR="16900" marT="11250" marB="112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200-ton Hydraulic Press 2</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1</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30</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7</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000"/>
                        <a:buFont typeface="Calibri"/>
                        <a:buNone/>
                      </a:pPr>
                      <a:r>
                        <a:rPr lang="en-US" sz="1000"/>
                        <a:t>Normal</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000"/>
                        <a:buFont typeface="Calibri"/>
                        <a:buNone/>
                      </a:pPr>
                      <a:r>
                        <a:rPr lang="en-US" sz="1000"/>
                        <a:t>Pressing Section</a:t>
                      </a:r>
                      <a:endParaRPr/>
                    </a:p>
                  </a:txBody>
                  <a:tcPr marL="16900" marR="16900" marT="11250" marB="112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47"/>
          <p:cNvSpPr txBox="1"/>
          <p:nvPr/>
        </p:nvSpPr>
        <p:spPr>
          <a:xfrm>
            <a:off x="838200" y="11480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38" name="Google Shape;438;p47"/>
          <p:cNvSpPr/>
          <p:nvPr/>
        </p:nvSpPr>
        <p:spPr>
          <a:xfrm>
            <a:off x="2057399" y="1654202"/>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List of major electricity-consuming equipment</a:t>
            </a:r>
            <a:endParaRPr sz="1600">
              <a:solidFill>
                <a:srgbClr val="000000"/>
              </a:solidFill>
              <a:latin typeface="Arial"/>
              <a:ea typeface="Arial"/>
              <a:cs typeface="Arial"/>
              <a:sym typeface="Arial"/>
            </a:endParaRPr>
          </a:p>
        </p:txBody>
      </p:sp>
      <p:graphicFrame>
        <p:nvGraphicFramePr>
          <p:cNvPr id="439" name="Google Shape;439;p47"/>
          <p:cNvGraphicFramePr/>
          <p:nvPr>
            <p:extLst>
              <p:ext uri="{D42A27DB-BD31-4B8C-83A1-F6EECF244321}">
                <p14:modId xmlns:p14="http://schemas.microsoft.com/office/powerpoint/2010/main" val="2078279150"/>
              </p:ext>
            </p:extLst>
          </p:nvPr>
        </p:nvGraphicFramePr>
        <p:xfrm>
          <a:off x="1455174" y="2428112"/>
          <a:ext cx="9281650" cy="3945825"/>
        </p:xfrm>
        <a:graphic>
          <a:graphicData uri="http://schemas.openxmlformats.org/drawingml/2006/table">
            <a:tbl>
              <a:tblPr>
                <a:noFill/>
                <a:tableStyleId>{E268870D-E4FC-43A0-AC94-4917E1F8E1BB}</a:tableStyleId>
              </a:tblPr>
              <a:tblGrid>
                <a:gridCol w="463125">
                  <a:extLst>
                    <a:ext uri="{9D8B030D-6E8A-4147-A177-3AD203B41FA5}">
                      <a16:colId xmlns:a16="http://schemas.microsoft.com/office/drawing/2014/main" val="20000"/>
                    </a:ext>
                  </a:extLst>
                </a:gridCol>
                <a:gridCol w="1862125">
                  <a:extLst>
                    <a:ext uri="{9D8B030D-6E8A-4147-A177-3AD203B41FA5}">
                      <a16:colId xmlns:a16="http://schemas.microsoft.com/office/drawing/2014/main" val="20001"/>
                    </a:ext>
                  </a:extLst>
                </a:gridCol>
                <a:gridCol w="964825">
                  <a:extLst>
                    <a:ext uri="{9D8B030D-6E8A-4147-A177-3AD203B41FA5}">
                      <a16:colId xmlns:a16="http://schemas.microsoft.com/office/drawing/2014/main" val="20002"/>
                    </a:ext>
                  </a:extLst>
                </a:gridCol>
                <a:gridCol w="964825">
                  <a:extLst>
                    <a:ext uri="{9D8B030D-6E8A-4147-A177-3AD203B41FA5}">
                      <a16:colId xmlns:a16="http://schemas.microsoft.com/office/drawing/2014/main" val="20003"/>
                    </a:ext>
                  </a:extLst>
                </a:gridCol>
                <a:gridCol w="1572675">
                  <a:extLst>
                    <a:ext uri="{9D8B030D-6E8A-4147-A177-3AD203B41FA5}">
                      <a16:colId xmlns:a16="http://schemas.microsoft.com/office/drawing/2014/main" val="20004"/>
                    </a:ext>
                  </a:extLst>
                </a:gridCol>
                <a:gridCol w="964825">
                  <a:extLst>
                    <a:ext uri="{9D8B030D-6E8A-4147-A177-3AD203B41FA5}">
                      <a16:colId xmlns:a16="http://schemas.microsoft.com/office/drawing/2014/main" val="20005"/>
                    </a:ext>
                  </a:extLst>
                </a:gridCol>
                <a:gridCol w="2489250">
                  <a:extLst>
                    <a:ext uri="{9D8B030D-6E8A-4147-A177-3AD203B41FA5}">
                      <a16:colId xmlns:a16="http://schemas.microsoft.com/office/drawing/2014/main" val="20006"/>
                    </a:ext>
                  </a:extLst>
                </a:gridCol>
              </a:tblGrid>
              <a:tr h="303525">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No.</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Equipment Name</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Quantity</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Power (KW)</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Operating Time (h/day)</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Condition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Location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38</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200-ton Hydraulic Press 3</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39</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400-ton Hydraulic Press 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40</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400-ton Hydraulic Press 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41</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680-ton Hydraulic Press 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42</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680-ton Hydraulic Press 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43</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Band Saw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0.19</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44</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Lathe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1.58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Electromechanical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45</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Milling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Electromechanical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46</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Punching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01.05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Energy Workshop</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47</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Punching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2.37</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8</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Pressing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48</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Plasma Welding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11.85</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303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49</a:t>
                      </a:r>
                      <a:endParaRPr/>
                    </a:p>
                  </a:txBody>
                  <a:tcPr marL="19050" marR="19050" marT="12700" marB="1270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Plasma Welding Machine</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4.74</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16</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Normal</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Pipe Rolling Section</a:t>
                      </a:r>
                      <a:endParaRPr/>
                    </a:p>
                  </a:txBody>
                  <a:tcPr marL="19050" marR="19050" marT="12700" marB="1270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48"/>
          <p:cNvSpPr txBox="1"/>
          <p:nvPr/>
        </p:nvSpPr>
        <p:spPr>
          <a:xfrm>
            <a:off x="838200" y="119942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45" name="Google Shape;445;p48"/>
          <p:cNvSpPr/>
          <p:nvPr/>
        </p:nvSpPr>
        <p:spPr>
          <a:xfrm>
            <a:off x="2057399" y="1824847"/>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Mill:</a:t>
            </a:r>
            <a:endParaRPr/>
          </a:p>
          <a:p>
            <a:pPr marL="0" marR="0" lvl="0" indent="0" algn="ctr" rtl="0">
              <a:lnSpc>
                <a:spcPct val="114000"/>
              </a:lnSpc>
              <a:spcBef>
                <a:spcPts val="400"/>
              </a:spcBef>
              <a:spcAft>
                <a:spcPts val="0"/>
              </a:spcAft>
              <a:buClr>
                <a:srgbClr val="000000"/>
              </a:buClr>
              <a:buSzPts val="1600"/>
              <a:buFont typeface="Arial"/>
              <a:buNone/>
            </a:pPr>
            <a:r>
              <a:rPr lang="en-US" sz="1600">
                <a:solidFill>
                  <a:srgbClr val="000000"/>
                </a:solidFill>
                <a:latin typeface="Arial"/>
                <a:ea typeface="Arial"/>
                <a:cs typeface="Arial"/>
                <a:sym typeface="Arial"/>
              </a:rPr>
              <a:t>List of potential energy saving opportunities</a:t>
            </a:r>
            <a:endParaRPr sz="1600">
              <a:solidFill>
                <a:srgbClr val="000000"/>
              </a:solidFill>
              <a:latin typeface="Arial"/>
              <a:ea typeface="Arial"/>
              <a:cs typeface="Arial"/>
              <a:sym typeface="Arial"/>
            </a:endParaRPr>
          </a:p>
        </p:txBody>
      </p:sp>
      <p:graphicFrame>
        <p:nvGraphicFramePr>
          <p:cNvPr id="446" name="Google Shape;446;p48"/>
          <p:cNvGraphicFramePr/>
          <p:nvPr/>
        </p:nvGraphicFramePr>
        <p:xfrm>
          <a:off x="1530849" y="2506444"/>
          <a:ext cx="9620025" cy="4185500"/>
        </p:xfrm>
        <a:graphic>
          <a:graphicData uri="http://schemas.openxmlformats.org/drawingml/2006/table">
            <a:tbl>
              <a:tblPr>
                <a:noFill/>
                <a:tableStyleId>{E268870D-E4FC-43A0-AC94-4917E1F8E1BB}</a:tableStyleId>
              </a:tblPr>
              <a:tblGrid>
                <a:gridCol w="791150">
                  <a:extLst>
                    <a:ext uri="{9D8B030D-6E8A-4147-A177-3AD203B41FA5}">
                      <a16:colId xmlns:a16="http://schemas.microsoft.com/office/drawing/2014/main" val="20000"/>
                    </a:ext>
                  </a:extLst>
                </a:gridCol>
                <a:gridCol w="2534000">
                  <a:extLst>
                    <a:ext uri="{9D8B030D-6E8A-4147-A177-3AD203B41FA5}">
                      <a16:colId xmlns:a16="http://schemas.microsoft.com/office/drawing/2014/main" val="20001"/>
                    </a:ext>
                  </a:extLst>
                </a:gridCol>
                <a:gridCol w="3107300">
                  <a:extLst>
                    <a:ext uri="{9D8B030D-6E8A-4147-A177-3AD203B41FA5}">
                      <a16:colId xmlns:a16="http://schemas.microsoft.com/office/drawing/2014/main" val="20002"/>
                    </a:ext>
                  </a:extLst>
                </a:gridCol>
                <a:gridCol w="3187575">
                  <a:extLst>
                    <a:ext uri="{9D8B030D-6E8A-4147-A177-3AD203B41FA5}">
                      <a16:colId xmlns:a16="http://schemas.microsoft.com/office/drawing/2014/main" val="20003"/>
                    </a:ext>
                  </a:extLst>
                </a:gridCol>
              </a:tblGrid>
              <a:tr h="502000">
                <a:tc>
                  <a:txBody>
                    <a:bodyPr/>
                    <a:lstStyle/>
                    <a:p>
                      <a:pPr marL="0" marR="0" lvl="0" indent="0" algn="ctr" rtl="0">
                        <a:spcBef>
                          <a:spcPts val="0"/>
                        </a:spcBef>
                        <a:spcAft>
                          <a:spcPts val="0"/>
                        </a:spcAft>
                        <a:buClr>
                          <a:srgbClr val="0F1115"/>
                        </a:buClr>
                        <a:buSzPts val="1200"/>
                        <a:buFont typeface="Arial"/>
                        <a:buNone/>
                      </a:pPr>
                      <a:r>
                        <a:rPr lang="en-US" sz="1200" b="1">
                          <a:solidFill>
                            <a:srgbClr val="0F1115"/>
                          </a:solidFill>
                          <a:latin typeface="Arial"/>
                          <a:ea typeface="Arial"/>
                          <a:cs typeface="Arial"/>
                          <a:sym typeface="Arial"/>
                        </a:rPr>
                        <a:t>No.</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3181D2"/>
                    </a:solidFill>
                  </a:tcPr>
                </a:tc>
                <a:tc>
                  <a:txBody>
                    <a:bodyPr/>
                    <a:lstStyle/>
                    <a:p>
                      <a:pPr marL="0" marR="0" lvl="0" indent="0" algn="ctr" rtl="0">
                        <a:spcBef>
                          <a:spcPts val="0"/>
                        </a:spcBef>
                        <a:spcAft>
                          <a:spcPts val="0"/>
                        </a:spcAft>
                        <a:buClr>
                          <a:srgbClr val="0F1115"/>
                        </a:buClr>
                        <a:buSzPts val="1200"/>
                        <a:buFont typeface="Arial"/>
                        <a:buNone/>
                      </a:pPr>
                      <a:r>
                        <a:rPr lang="en-US" sz="1200" b="1">
                          <a:solidFill>
                            <a:srgbClr val="0F1115"/>
                          </a:solidFill>
                          <a:latin typeface="Arial"/>
                          <a:ea typeface="Arial"/>
                          <a:cs typeface="Arial"/>
                          <a:sym typeface="Arial"/>
                        </a:rPr>
                        <a:t>Opportunity</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3181D2"/>
                    </a:solidFill>
                  </a:tcPr>
                </a:tc>
                <a:tc>
                  <a:txBody>
                    <a:bodyPr/>
                    <a:lstStyle/>
                    <a:p>
                      <a:pPr marL="0" marR="0" lvl="0" indent="0" algn="ctr" rtl="0">
                        <a:spcBef>
                          <a:spcPts val="0"/>
                        </a:spcBef>
                        <a:spcAft>
                          <a:spcPts val="0"/>
                        </a:spcAft>
                        <a:buClr>
                          <a:srgbClr val="0F1115"/>
                        </a:buClr>
                        <a:buSzPts val="1200"/>
                        <a:buFont typeface="Arial"/>
                        <a:buNone/>
                      </a:pPr>
                      <a:r>
                        <a:rPr lang="en-US" sz="1200" b="1">
                          <a:solidFill>
                            <a:srgbClr val="0F1115"/>
                          </a:solidFill>
                          <a:latin typeface="Arial"/>
                          <a:ea typeface="Arial"/>
                          <a:cs typeface="Arial"/>
                          <a:sym typeface="Arial"/>
                        </a:rPr>
                        <a:t>Estimated Saving Potential, %</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3181D2"/>
                    </a:solidFill>
                  </a:tcPr>
                </a:tc>
                <a:tc>
                  <a:txBody>
                    <a:bodyPr/>
                    <a:lstStyle/>
                    <a:p>
                      <a:pPr marL="0" marR="0" lvl="0" indent="0" algn="ctr" rtl="0">
                        <a:spcBef>
                          <a:spcPts val="0"/>
                        </a:spcBef>
                        <a:spcAft>
                          <a:spcPts val="0"/>
                        </a:spcAft>
                        <a:buClr>
                          <a:srgbClr val="0F1115"/>
                        </a:buClr>
                        <a:buSzPts val="1200"/>
                        <a:buFont typeface="Arial"/>
                        <a:buNone/>
                      </a:pPr>
                      <a:r>
                        <a:rPr lang="en-US" sz="1200" b="1">
                          <a:solidFill>
                            <a:srgbClr val="0F1115"/>
                          </a:solidFill>
                          <a:latin typeface="Arial"/>
                          <a:ea typeface="Arial"/>
                          <a:cs typeface="Arial"/>
                          <a:sym typeface="Arial"/>
                        </a:rPr>
                        <a:t>Notes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3181D2"/>
                    </a:solidFill>
                  </a:tcPr>
                </a:tc>
                <a:extLst>
                  <a:ext uri="{0D108BD9-81ED-4DB2-BD59-A6C34878D82A}">
                    <a16:rowId xmlns:a16="http://schemas.microsoft.com/office/drawing/2014/main" val="10000"/>
                  </a:ext>
                </a:extLst>
              </a:tr>
              <a:tr h="502000">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1</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Enhanced in-house management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2 ÷ 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Compared to the plant's electricity consumption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02000">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2</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Lighting system retrofit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25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Compared to the pre-retrofit system</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736700">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3</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Install inverters for air compressors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20 ÷ 25%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Compared to the equipment's consumption before installation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971400">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4</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Install Powerboss devices for stamping presses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15 ÷ 25%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Compared to the equipment's electricity consumption before installation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971400">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5</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Insulation for 02 600-width annealing furnaces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10 ÷ 15%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rgbClr val="0F1115"/>
                        </a:buClr>
                        <a:buSzPts val="1200"/>
                        <a:buFont typeface="Arial"/>
                        <a:buNone/>
                      </a:pPr>
                      <a:r>
                        <a:rPr lang="en-US" sz="1200" b="0">
                          <a:solidFill>
                            <a:srgbClr val="0F1115"/>
                          </a:solidFill>
                          <a:latin typeface="Arial"/>
                          <a:ea typeface="Arial"/>
                          <a:cs typeface="Arial"/>
                          <a:sym typeface="Arial"/>
                        </a:rPr>
                        <a:t>Compared to the equipment's electricity consumption before installation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49"/>
          <p:cNvSpPr txBox="1"/>
          <p:nvPr/>
        </p:nvSpPr>
        <p:spPr>
          <a:xfrm>
            <a:off x="838200" y="121996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52" name="Google Shape;452;p49"/>
          <p:cNvSpPr/>
          <p:nvPr/>
        </p:nvSpPr>
        <p:spPr>
          <a:xfrm>
            <a:off x="2057399" y="1833790"/>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the current situation and proposed energy efficiency solutions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53" name="Google Shape;453;p49"/>
          <p:cNvSpPr/>
          <p:nvPr/>
        </p:nvSpPr>
        <p:spPr>
          <a:xfrm>
            <a:off x="2057399" y="2761246"/>
            <a:ext cx="8077200" cy="3513782"/>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0000"/>
              </a:lnSpc>
              <a:spcBef>
                <a:spcPts val="0"/>
              </a:spcBef>
              <a:spcAft>
                <a:spcPts val="0"/>
              </a:spcAft>
              <a:buClr>
                <a:srgbClr val="000000"/>
              </a:buClr>
              <a:buSzPts val="1600"/>
              <a:buFont typeface="Arial"/>
              <a:buNone/>
            </a:pPr>
            <a:r>
              <a:rPr lang="en-US" sz="1600" b="1">
                <a:solidFill>
                  <a:srgbClr val="004AAD"/>
                </a:solidFill>
                <a:latin typeface="Arial"/>
                <a:ea typeface="Arial"/>
                <a:cs typeface="Arial"/>
                <a:sym typeface="Arial"/>
              </a:rPr>
              <a:t>Renovation of the lighting system</a:t>
            </a:r>
            <a:endParaRPr/>
          </a:p>
          <a:p>
            <a:pPr marL="0" marR="0" lvl="0" indent="0" algn="just" rtl="0">
              <a:lnSpc>
                <a:spcPct val="110000"/>
              </a:lnSpc>
              <a:spcBef>
                <a:spcPts val="600"/>
              </a:spcBef>
              <a:spcAft>
                <a:spcPts val="0"/>
              </a:spcAft>
              <a:buClr>
                <a:srgbClr val="000000"/>
              </a:buClr>
              <a:buSzPts val="1600"/>
              <a:buFont typeface="Arial"/>
              <a:buNone/>
            </a:pPr>
            <a:r>
              <a:rPr lang="en-US" sz="1600" i="1" u="sng">
                <a:solidFill>
                  <a:srgbClr val="004AAD"/>
                </a:solidFill>
                <a:latin typeface="Arial"/>
                <a:ea typeface="Arial"/>
                <a:cs typeface="Arial"/>
                <a:sym typeface="Arial"/>
              </a:rPr>
              <a:t>Current Status</a:t>
            </a:r>
            <a:r>
              <a:rPr lang="en-US" sz="1600" i="1">
                <a:solidFill>
                  <a:srgbClr val="004AAD"/>
                </a:solidFill>
                <a:latin typeface="Arial"/>
                <a:ea typeface="Arial"/>
                <a:cs typeface="Arial"/>
                <a:sym typeface="Arial"/>
              </a:rPr>
              <a:t>: </a:t>
            </a:r>
            <a:r>
              <a:rPr lang="en-US" sz="1600">
                <a:solidFill>
                  <a:srgbClr val="000000"/>
                </a:solidFill>
                <a:latin typeface="Arial"/>
                <a:ea typeface="Arial"/>
                <a:cs typeface="Arial"/>
                <a:sym typeface="Arial"/>
              </a:rPr>
              <a:t>The factory has a large workshop area equipped with numerous machinery and equipment requiring different operational needs, leading to highly diverse lighting requirements. As the lighting needs vary for each area, the factory's lighting system is decentralized and inconsistent. The factory makes relatively good use of natural lighting. However, due to the high ceiling of the workshop, the illumination level on cloudy days or during night shifts is insufficient. The current workshop lighting primarily only ensures basic visibility for movement. Equipment and areas requiring high illumination still rely on localized lighting.</a:t>
            </a:r>
            <a:endParaRPr/>
          </a:p>
          <a:p>
            <a:pPr marL="0" marR="0" lvl="0" indent="0" algn="just" rtl="0">
              <a:lnSpc>
                <a:spcPct val="110000"/>
              </a:lnSpc>
              <a:spcBef>
                <a:spcPts val="300"/>
              </a:spcBef>
              <a:spcAft>
                <a:spcPts val="0"/>
              </a:spcAft>
              <a:buClr>
                <a:srgbClr val="000000"/>
              </a:buClr>
              <a:buSzPts val="1600"/>
              <a:buFont typeface="Arial"/>
              <a:buNone/>
            </a:pPr>
            <a:endParaRPr sz="1600">
              <a:solidFill>
                <a:srgbClr val="000000"/>
              </a:solidFill>
              <a:latin typeface="Arial"/>
              <a:ea typeface="Arial"/>
              <a:cs typeface="Arial"/>
              <a:sym typeface="Arial"/>
            </a:endParaRPr>
          </a:p>
          <a:p>
            <a:pPr marL="0" marR="0" lvl="0" indent="0" algn="just" rtl="0">
              <a:lnSpc>
                <a:spcPct val="11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The workshops still use approximately 258 250W high-pressure mercury vapor lamps and a number of 40W magnetic ballast fluorescent lamps.</a:t>
            </a:r>
            <a:endParaRPr sz="1600">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5"/>
          <p:cNvSpPr txBox="1"/>
          <p:nvPr/>
        </p:nvSpPr>
        <p:spPr>
          <a:xfrm>
            <a:off x="1013459" y="2112550"/>
            <a:ext cx="10165081" cy="4351338"/>
          </a:xfrm>
          <a:prstGeom prst="rect">
            <a:avLst/>
          </a:prstGeom>
          <a:solidFill>
            <a:srgbClr val="FFFFFF"/>
          </a:solidFill>
          <a:ln>
            <a:noFill/>
          </a:ln>
        </p:spPr>
        <p:txBody>
          <a:bodyPr spcFirstLastPara="1" wrap="square" lIns="91425" tIns="45700" rIns="91425" bIns="45700" anchor="t" anchorCtr="0">
            <a:normAutofit fontScale="32500" lnSpcReduction="20000"/>
          </a:bodyPr>
          <a:lstStyle/>
          <a:p>
            <a:pPr marL="457200" marR="0" lvl="0" indent="-228600" algn="l" rtl="0">
              <a:lnSpc>
                <a:spcPct val="150000"/>
              </a:lnSpc>
              <a:spcBef>
                <a:spcPts val="0"/>
              </a:spcBef>
              <a:spcAft>
                <a:spcPts val="0"/>
              </a:spcAft>
              <a:buClr>
                <a:schemeClr val="dk1"/>
              </a:buClr>
              <a:buSzPct val="110769"/>
              <a:buFont typeface="Arial"/>
              <a:buNone/>
            </a:pPr>
            <a:r>
              <a:rPr lang="en-US" sz="5000" b="1" i="0" u="none" strike="noStrike" cap="none">
                <a:solidFill>
                  <a:schemeClr val="dk1"/>
                </a:solidFill>
                <a:latin typeface="Arial"/>
                <a:ea typeface="Arial"/>
                <a:cs typeface="Arial"/>
                <a:sym typeface="Arial"/>
              </a:rPr>
              <a:t>General Introduction:</a:t>
            </a:r>
            <a:endParaRPr sz="5000" b="0" i="0" u="none" strike="noStrike" cap="none">
              <a:solidFill>
                <a:schemeClr val="dk1"/>
              </a:solidFill>
              <a:latin typeface="Arial"/>
              <a:ea typeface="Arial"/>
              <a:cs typeface="Arial"/>
              <a:sym typeface="Arial"/>
            </a:endParaRPr>
          </a:p>
          <a:p>
            <a:pPr marL="685800" marR="0" lvl="0" indent="-457200" algn="l" rtl="0">
              <a:lnSpc>
                <a:spcPct val="150000"/>
              </a:lnSpc>
              <a:spcBef>
                <a:spcPts val="0"/>
              </a:spcBef>
              <a:spcAft>
                <a:spcPts val="0"/>
              </a:spcAft>
              <a:buClr>
                <a:schemeClr val="dk1"/>
              </a:buClr>
              <a:buSzPct val="110769"/>
              <a:buFont typeface="Arial"/>
              <a:buChar char="•"/>
            </a:pPr>
            <a:r>
              <a:rPr lang="en-US" sz="5000" b="0" i="0" u="none" strike="noStrike" cap="none">
                <a:solidFill>
                  <a:schemeClr val="dk1"/>
                </a:solidFill>
                <a:latin typeface="Arial"/>
                <a:ea typeface="Arial"/>
                <a:cs typeface="Arial"/>
                <a:sym typeface="Arial"/>
              </a:rPr>
              <a:t>Assessing the validity of loan applications from IEs (Industrial Enterprises) for funding energy efficiency (EE) sub-projects is a critical responsibility of PFIs (Participating Financial Institutions), aimed at confirming that the selected sub-projects are financially and technically feasible. To support PFIs and IEs in conducting technical assessments for EE projects, the </a:t>
            </a:r>
            <a:r>
              <a:rPr lang="en-US" sz="5000" b="1" i="0" u="none" strike="noStrike" cap="none">
                <a:solidFill>
                  <a:schemeClr val="dk1"/>
                </a:solidFill>
                <a:latin typeface="Arial"/>
                <a:ea typeface="Arial"/>
                <a:cs typeface="Arial"/>
                <a:sym typeface="Arial"/>
              </a:rPr>
              <a:t>Technical Assessment Framework</a:t>
            </a:r>
            <a:r>
              <a:rPr lang="en-US" sz="5000" b="0" i="0" u="none" strike="noStrike" cap="none">
                <a:solidFill>
                  <a:schemeClr val="dk1"/>
                </a:solidFill>
                <a:latin typeface="Arial"/>
                <a:ea typeface="Arial"/>
                <a:cs typeface="Arial"/>
                <a:sym typeface="Arial"/>
              </a:rPr>
              <a:t> provided in </a:t>
            </a:r>
            <a:r>
              <a:rPr lang="en-US" sz="5000" b="1" i="0" u="none" strike="noStrike" cap="none">
                <a:solidFill>
                  <a:schemeClr val="dk1"/>
                </a:solidFill>
                <a:latin typeface="Arial"/>
                <a:ea typeface="Arial"/>
                <a:cs typeface="Arial"/>
                <a:sym typeface="Arial"/>
              </a:rPr>
              <a:t>Appendix 2 of the Project’s OM (Operations Manual)</a:t>
            </a:r>
            <a:r>
              <a:rPr lang="en-US" sz="5000" b="0" i="0" u="none" strike="noStrike" cap="none">
                <a:solidFill>
                  <a:schemeClr val="dk1"/>
                </a:solidFill>
                <a:latin typeface="Arial"/>
                <a:ea typeface="Arial"/>
                <a:cs typeface="Arial"/>
                <a:sym typeface="Arial"/>
              </a:rPr>
              <a:t> is used.</a:t>
            </a:r>
            <a:br>
              <a:rPr lang="en-US" sz="5000" b="0" i="0" u="none" strike="noStrike" cap="none">
                <a:solidFill>
                  <a:schemeClr val="dk1"/>
                </a:solidFill>
                <a:latin typeface="Arial"/>
                <a:ea typeface="Arial"/>
                <a:cs typeface="Arial"/>
                <a:sym typeface="Arial"/>
              </a:rPr>
            </a:br>
            <a:r>
              <a:rPr lang="en-US" sz="5000" b="0" i="1" u="none" strike="noStrike" cap="none">
                <a:solidFill>
                  <a:schemeClr val="dk1"/>
                </a:solidFill>
                <a:latin typeface="Arial"/>
                <a:ea typeface="Arial"/>
                <a:cs typeface="Arial"/>
                <a:sym typeface="Arial"/>
              </a:rPr>
              <a:t>(Download the VEEIE Project OM from: </a:t>
            </a:r>
            <a:r>
              <a:rPr lang="en-US" sz="5000" b="0" i="1"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http://cpee.vn/VEECIES</a:t>
            </a:r>
            <a:r>
              <a:rPr lang="en-US" sz="5000" b="0" i="1" u="none" strike="noStrike" cap="none">
                <a:solidFill>
                  <a:schemeClr val="dk1"/>
                </a:solidFill>
                <a:latin typeface="Arial"/>
                <a:ea typeface="Arial"/>
                <a:cs typeface="Arial"/>
                <a:sym typeface="Arial"/>
              </a:rPr>
              <a:t>)</a:t>
            </a:r>
            <a:endParaRPr sz="5000" b="0" i="0" u="none" strike="noStrike" cap="none">
              <a:solidFill>
                <a:schemeClr val="dk1"/>
              </a:solidFill>
              <a:latin typeface="Arial"/>
              <a:ea typeface="Arial"/>
              <a:cs typeface="Arial"/>
              <a:sym typeface="Arial"/>
            </a:endParaRPr>
          </a:p>
          <a:p>
            <a:pPr marL="685800" marR="0" lvl="0" indent="-457200" algn="l" rtl="0">
              <a:lnSpc>
                <a:spcPct val="150000"/>
              </a:lnSpc>
              <a:spcBef>
                <a:spcPts val="0"/>
              </a:spcBef>
              <a:spcAft>
                <a:spcPts val="0"/>
              </a:spcAft>
              <a:buClr>
                <a:schemeClr val="dk1"/>
              </a:buClr>
              <a:buSzPct val="110769"/>
              <a:buFont typeface="Arial"/>
              <a:buChar char="•"/>
            </a:pPr>
            <a:r>
              <a:rPr lang="en-US" sz="5000" b="0" i="0" u="none" strike="noStrike" cap="none">
                <a:solidFill>
                  <a:schemeClr val="dk1"/>
                </a:solidFill>
                <a:latin typeface="Arial"/>
                <a:ea typeface="Arial"/>
                <a:cs typeface="Arial"/>
                <a:sym typeface="Arial"/>
              </a:rPr>
              <a:t>This Technical Assessment Framework will be used by PFIs to evaluate each sub-project considered for EE lending. The framework defines the content, sequence, and responsibilities for conducting technical assessments of sub-projects to ensure:</a:t>
            </a:r>
            <a:br>
              <a:rPr lang="en-US" sz="5000" b="0" i="0" u="none" strike="noStrike" cap="none">
                <a:solidFill>
                  <a:schemeClr val="dk1"/>
                </a:solidFill>
                <a:latin typeface="Arial"/>
                <a:ea typeface="Arial"/>
                <a:cs typeface="Arial"/>
                <a:sym typeface="Arial"/>
              </a:rPr>
            </a:br>
            <a:r>
              <a:rPr lang="en-US" sz="5000" b="0" i="0" u="none" strike="noStrike" cap="none">
                <a:solidFill>
                  <a:schemeClr val="dk1"/>
                </a:solidFill>
                <a:latin typeface="Arial"/>
                <a:ea typeface="Arial"/>
                <a:cs typeface="Arial"/>
                <a:sym typeface="Arial"/>
              </a:rPr>
              <a:t>(1) Industrial EE projects comply with Vietnam’s technical and sectoral regulations and policies;</a:t>
            </a:r>
            <a:br>
              <a:rPr lang="en-US" sz="5000" b="0" i="0" u="none" strike="noStrike" cap="none">
                <a:solidFill>
                  <a:schemeClr val="dk1"/>
                </a:solidFill>
                <a:latin typeface="Arial"/>
                <a:ea typeface="Arial"/>
                <a:cs typeface="Arial"/>
                <a:sym typeface="Arial"/>
              </a:rPr>
            </a:br>
            <a:r>
              <a:rPr lang="en-US" sz="5000" b="0" i="0" u="none" strike="noStrike" cap="none">
                <a:solidFill>
                  <a:schemeClr val="dk1"/>
                </a:solidFill>
                <a:latin typeface="Arial"/>
                <a:ea typeface="Arial"/>
                <a:cs typeface="Arial"/>
                <a:sym typeface="Arial"/>
              </a:rPr>
              <a:t>(2) Building EE projects comply with or exceed Vietnam’s construction codes.</a:t>
            </a:r>
            <a:endParaRPr/>
          </a:p>
          <a:p>
            <a:pPr marL="457200" marR="0" lvl="0" indent="-228600" algn="l" rtl="0">
              <a:lnSpc>
                <a:spcPct val="150000"/>
              </a:lnSpc>
              <a:spcBef>
                <a:spcPts val="0"/>
              </a:spcBef>
              <a:spcAft>
                <a:spcPts val="0"/>
              </a:spcAft>
              <a:buClr>
                <a:schemeClr val="dk1"/>
              </a:buClr>
              <a:buSzPct val="346153"/>
              <a:buFont typeface="Arial"/>
              <a:buNone/>
            </a:pPr>
            <a:endParaRPr sz="1600" b="0" i="0" u="none" strike="noStrike" cap="none">
              <a:solidFill>
                <a:schemeClr val="dk1"/>
              </a:solidFill>
              <a:latin typeface="Arial"/>
              <a:ea typeface="Arial"/>
              <a:cs typeface="Arial"/>
              <a:sym typeface="Arial"/>
            </a:endParaRPr>
          </a:p>
        </p:txBody>
      </p:sp>
      <p:sp>
        <p:nvSpPr>
          <p:cNvPr id="98" name="Google Shape;98;p5"/>
          <p:cNvSpPr txBox="1"/>
          <p:nvPr/>
        </p:nvSpPr>
        <p:spPr>
          <a:xfrm>
            <a:off x="838201" y="129188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50"/>
          <p:cNvSpPr txBox="1"/>
          <p:nvPr/>
        </p:nvSpPr>
        <p:spPr>
          <a:xfrm>
            <a:off x="838201" y="112750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59" name="Google Shape;459;p50"/>
          <p:cNvSpPr/>
          <p:nvPr/>
        </p:nvSpPr>
        <p:spPr>
          <a:xfrm>
            <a:off x="2057400" y="1741323"/>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the current situation and proposed energy efficiency solutions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60" name="Google Shape;460;p50"/>
          <p:cNvSpPr/>
          <p:nvPr/>
        </p:nvSpPr>
        <p:spPr>
          <a:xfrm>
            <a:off x="2057400" y="2530590"/>
            <a:ext cx="8077200" cy="3761543"/>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0000"/>
              </a:lnSpc>
              <a:spcBef>
                <a:spcPts val="0"/>
              </a:spcBef>
              <a:spcAft>
                <a:spcPts val="0"/>
              </a:spcAft>
              <a:buClr>
                <a:srgbClr val="000000"/>
              </a:buClr>
              <a:buSzPts val="1600"/>
              <a:buFont typeface="Arial"/>
              <a:buNone/>
            </a:pPr>
            <a:r>
              <a:rPr lang="en-US" sz="1600" b="1">
                <a:solidFill>
                  <a:srgbClr val="004AAD"/>
                </a:solidFill>
                <a:latin typeface="Arial"/>
                <a:ea typeface="Arial"/>
                <a:cs typeface="Arial"/>
                <a:sym typeface="Arial"/>
              </a:rPr>
              <a:t>Lighting system retrofit</a:t>
            </a:r>
            <a:endParaRPr sz="1600" b="1">
              <a:solidFill>
                <a:srgbClr val="004AAD"/>
              </a:solidFill>
              <a:latin typeface="Arial"/>
              <a:ea typeface="Arial"/>
              <a:cs typeface="Arial"/>
              <a:sym typeface="Arial"/>
            </a:endParaRPr>
          </a:p>
          <a:p>
            <a:pPr marL="0" marR="0" lvl="0" indent="0" algn="just" rtl="0">
              <a:lnSpc>
                <a:spcPct val="110000"/>
              </a:lnSpc>
              <a:spcBef>
                <a:spcPts val="600"/>
              </a:spcBef>
              <a:spcAft>
                <a:spcPts val="0"/>
              </a:spcAft>
              <a:buClr>
                <a:srgbClr val="000000"/>
              </a:buClr>
              <a:buSzPts val="100"/>
              <a:buFont typeface="Arial"/>
              <a:buNone/>
            </a:pPr>
            <a:endParaRPr sz="100">
              <a:solidFill>
                <a:srgbClr val="000000"/>
              </a:solidFill>
              <a:latin typeface="Arial"/>
              <a:ea typeface="Arial"/>
              <a:cs typeface="Arial"/>
              <a:sym typeface="Arial"/>
            </a:endParaRPr>
          </a:p>
          <a:p>
            <a:pPr marL="0" marR="0" lvl="0" indent="0" algn="just" rtl="0">
              <a:lnSpc>
                <a:spcPct val="110000"/>
              </a:lnSpc>
              <a:spcBef>
                <a:spcPts val="300"/>
              </a:spcBef>
              <a:spcAft>
                <a:spcPts val="0"/>
              </a:spcAft>
              <a:buClr>
                <a:srgbClr val="000000"/>
              </a:buClr>
              <a:buSzPts val="1600"/>
              <a:buFont typeface="Arial"/>
              <a:buNone/>
            </a:pPr>
            <a:r>
              <a:rPr lang="en-US" sz="1600" i="1" u="sng">
                <a:solidFill>
                  <a:srgbClr val="004AAD"/>
                </a:solidFill>
                <a:latin typeface="Arial"/>
                <a:ea typeface="Arial"/>
                <a:cs typeface="Arial"/>
                <a:sym typeface="Arial"/>
              </a:rPr>
              <a:t>Solution: </a:t>
            </a:r>
            <a:r>
              <a:rPr lang="en-US" sz="1600">
                <a:solidFill>
                  <a:srgbClr val="000000"/>
                </a:solidFill>
                <a:latin typeface="Arial"/>
                <a:ea typeface="Arial"/>
                <a:cs typeface="Arial"/>
                <a:sym typeface="Arial"/>
              </a:rPr>
              <a:t>Replace 258 mercury high-pressure lamps (250W) with equivalent brightness sodium high-pressure lamps (150W), and replace 110 magnetic ballast fluorescent lamps (40W) with electronic ballast fluorescent lamps (32W).</a:t>
            </a:r>
            <a:endParaRPr/>
          </a:p>
          <a:p>
            <a:pPr marL="0" marR="0" lvl="0" indent="0" algn="just" rtl="0">
              <a:lnSpc>
                <a:spcPct val="110000"/>
              </a:lnSpc>
              <a:spcBef>
                <a:spcPts val="600"/>
              </a:spcBef>
              <a:spcAft>
                <a:spcPts val="0"/>
              </a:spcAft>
              <a:buClr>
                <a:srgbClr val="000000"/>
              </a:buClr>
              <a:buSzPts val="1600"/>
              <a:buFont typeface="Arial"/>
              <a:buNone/>
            </a:pPr>
            <a:r>
              <a:rPr lang="en-US" sz="1600">
                <a:solidFill>
                  <a:srgbClr val="000000"/>
                </a:solidFill>
                <a:latin typeface="Arial"/>
                <a:ea typeface="Arial"/>
                <a:cs typeface="Arial"/>
                <a:sym typeface="Arial"/>
              </a:rPr>
              <a:t>During the installation of the new lighting system, attention should be paid to:</a:t>
            </a:r>
            <a:endParaRPr/>
          </a:p>
          <a:p>
            <a:pPr marL="285750" marR="0" lvl="0" indent="-285750" algn="just" rtl="0">
              <a:lnSpc>
                <a:spcPct val="11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Segmenting lighting circuits and arranging switches in convenient locations to control lighting in work areas, ensuring both technological lighting requirements in workshops and energy efficiency.</a:t>
            </a:r>
            <a:endParaRPr/>
          </a:p>
          <a:p>
            <a:pPr marL="285750" marR="0" lvl="0" indent="-285750" algn="just" rtl="0">
              <a:lnSpc>
                <a:spcPct val="11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Lowering the height of high-pressure lamps to a reasonable level. Adjust the lamp height according to the lighting area to improve lighting quality.</a:t>
            </a:r>
            <a:endParaRPr/>
          </a:p>
          <a:p>
            <a:pPr marL="285750" marR="0" lvl="0" indent="-285750" algn="just" rtl="0">
              <a:lnSpc>
                <a:spcPct val="110000"/>
              </a:lnSpc>
              <a:spcBef>
                <a:spcPts val="600"/>
              </a:spcBef>
              <a:spcAft>
                <a:spcPts val="0"/>
              </a:spcAft>
              <a:buClr>
                <a:srgbClr val="000000"/>
              </a:buClr>
              <a:buSzPts val="1600"/>
              <a:buFont typeface="Arial"/>
              <a:buChar char="•"/>
            </a:pPr>
            <a:r>
              <a:rPr lang="en-US" sz="1600">
                <a:solidFill>
                  <a:srgbClr val="000000"/>
                </a:solidFill>
                <a:latin typeface="Arial"/>
                <a:ea typeface="Arial"/>
                <a:cs typeface="Arial"/>
                <a:sym typeface="Arial"/>
              </a:rPr>
              <a:t>Enhancing lighting in areas requiring high illumination and optimizing switch arrangements to minimize unnecessary lighting.</a:t>
            </a:r>
            <a:endParaRPr sz="1400">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51"/>
          <p:cNvSpPr txBox="1"/>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66" name="Google Shape;466;p51"/>
          <p:cNvSpPr/>
          <p:nvPr/>
        </p:nvSpPr>
        <p:spPr>
          <a:xfrm>
            <a:off x="2057399" y="1746669"/>
            <a:ext cx="8077200" cy="89693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just" rtl="0">
              <a:lnSpc>
                <a:spcPct val="114000"/>
              </a:lnSpc>
              <a:spcBef>
                <a:spcPts val="400"/>
              </a:spcBef>
              <a:spcAft>
                <a:spcPts val="0"/>
              </a:spcAft>
              <a:buClr>
                <a:srgbClr val="000000"/>
              </a:buClr>
              <a:buSzPts val="800"/>
              <a:buFont typeface="Arial"/>
              <a:buNone/>
            </a:pP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current status and proposed energy efficiency measures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67" name="Google Shape;467;p51"/>
          <p:cNvSpPr/>
          <p:nvPr/>
        </p:nvSpPr>
        <p:spPr>
          <a:xfrm>
            <a:off x="1179871" y="2863309"/>
            <a:ext cx="10173928" cy="3592265"/>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0000"/>
              </a:lnSpc>
              <a:spcBef>
                <a:spcPts val="0"/>
              </a:spcBef>
              <a:spcAft>
                <a:spcPts val="0"/>
              </a:spcAft>
              <a:buClr>
                <a:srgbClr val="000000"/>
              </a:buClr>
              <a:buSzPts val="1600"/>
              <a:buFont typeface="Arial"/>
              <a:buNone/>
            </a:pPr>
            <a:r>
              <a:rPr lang="en-US" sz="1600" b="1">
                <a:solidFill>
                  <a:srgbClr val="004AAD"/>
                </a:solidFill>
                <a:latin typeface="Arial"/>
                <a:ea typeface="Arial"/>
                <a:cs typeface="Arial"/>
                <a:sym typeface="Arial"/>
              </a:rPr>
              <a:t>Install Inverter for 01 Air Compressor</a:t>
            </a:r>
            <a:endParaRPr sz="1600">
              <a:solidFill>
                <a:srgbClr val="000000"/>
              </a:solidFill>
              <a:latin typeface="Arial"/>
              <a:ea typeface="Arial"/>
              <a:cs typeface="Arial"/>
              <a:sym typeface="Arial"/>
            </a:endParaRPr>
          </a:p>
          <a:p>
            <a:pPr marL="0" marR="0" lvl="0" indent="0" algn="just" rtl="0">
              <a:lnSpc>
                <a:spcPct val="110000"/>
              </a:lnSpc>
              <a:spcBef>
                <a:spcPts val="0"/>
              </a:spcBef>
              <a:spcAft>
                <a:spcPts val="0"/>
              </a:spcAft>
              <a:buClr>
                <a:srgbClr val="000000"/>
              </a:buClr>
              <a:buSzPts val="1600"/>
              <a:buFont typeface="Arial"/>
              <a:buNone/>
            </a:pPr>
            <a:r>
              <a:rPr lang="en-US" sz="1600" i="1" u="sng">
                <a:solidFill>
                  <a:srgbClr val="0070C0"/>
                </a:solidFill>
                <a:latin typeface="Arial"/>
                <a:ea typeface="Arial"/>
                <a:cs typeface="Arial"/>
                <a:sym typeface="Arial"/>
              </a:rPr>
              <a:t>Current Status: </a:t>
            </a:r>
            <a:r>
              <a:rPr lang="en-US" sz="1600">
                <a:solidFill>
                  <a:srgbClr val="000000"/>
                </a:solidFill>
                <a:latin typeface="Arial"/>
                <a:ea typeface="Arial"/>
                <a:cs typeface="Arial"/>
                <a:sym typeface="Arial"/>
              </a:rPr>
              <a:t>The plant currently operates two 75 kW air compressors in parallel to supply compressed air for technological equipment. These compressors have significant idle cycles, accounting for 20-40% of operation time. Both compressors operate simultaneously:</a:t>
            </a:r>
            <a:endParaRPr/>
          </a:p>
          <a:p>
            <a:pPr marL="285750" marR="0" lvl="0" indent="-285750" algn="just" rtl="0">
              <a:lnSpc>
                <a:spcPct val="11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When system pressure &lt; 0.6 MPa, both compressors run under load.</a:t>
            </a:r>
            <a:endParaRPr/>
          </a:p>
          <a:p>
            <a:pPr marL="285750" marR="0" lvl="0" indent="-285750" algn="just" rtl="0">
              <a:lnSpc>
                <a:spcPct val="11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When system pressure &gt; 0.7 MPa, both compressors enter idle mode (no air supply to the system, motors still running, compressed air bypassed back to the compressors).</a:t>
            </a:r>
            <a:endParaRPr sz="1600">
              <a:solidFill>
                <a:srgbClr val="000000"/>
              </a:solidFill>
              <a:latin typeface="Arial"/>
              <a:ea typeface="Arial"/>
              <a:cs typeface="Arial"/>
              <a:sym typeface="Arial"/>
            </a:endParaRPr>
          </a:p>
          <a:p>
            <a:pPr marL="0" marR="0" lvl="0" indent="0" algn="just" rtl="0">
              <a:lnSpc>
                <a:spcPct val="110000"/>
              </a:lnSpc>
              <a:spcBef>
                <a:spcPts val="0"/>
              </a:spcBef>
              <a:spcAft>
                <a:spcPts val="0"/>
              </a:spcAft>
              <a:buClr>
                <a:srgbClr val="000000"/>
              </a:buClr>
              <a:buSzPts val="1600"/>
              <a:buFont typeface="Arial"/>
              <a:buNone/>
            </a:pPr>
            <a:r>
              <a:rPr lang="en-US" sz="1600" i="1" u="sng">
                <a:solidFill>
                  <a:srgbClr val="004AAD"/>
                </a:solidFill>
                <a:latin typeface="Arial"/>
                <a:ea typeface="Arial"/>
                <a:cs typeface="Arial"/>
                <a:sym typeface="Arial"/>
              </a:rPr>
              <a:t>Solution: </a:t>
            </a:r>
            <a:r>
              <a:rPr lang="en-US" sz="1600">
                <a:solidFill>
                  <a:srgbClr val="000000"/>
                </a:solidFill>
                <a:latin typeface="Arial"/>
                <a:ea typeface="Arial"/>
                <a:cs typeface="Arial"/>
                <a:sym typeface="Arial"/>
              </a:rPr>
              <a:t>Optimize the operation of the compressed air production and distribution system.</a:t>
            </a:r>
            <a:endParaRPr/>
          </a:p>
          <a:p>
            <a:pPr marL="285750" marR="0" lvl="0" indent="-285750" algn="just" rtl="0">
              <a:lnSpc>
                <a:spcPct val="11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Repair compressed air leaks at usage points, air valves, and compressed air pipelines (reduce demand-side load).</a:t>
            </a:r>
            <a:endParaRPr/>
          </a:p>
          <a:p>
            <a:pPr marL="285750" marR="0" lvl="0" indent="-285750" algn="just" rtl="0">
              <a:lnSpc>
                <a:spcPct val="110000"/>
              </a:lnSpc>
              <a:spcBef>
                <a:spcPts val="0"/>
              </a:spcBef>
              <a:spcAft>
                <a:spcPts val="0"/>
              </a:spcAft>
              <a:buClr>
                <a:srgbClr val="000000"/>
              </a:buClr>
              <a:buSzPts val="1600"/>
              <a:buFont typeface="Arial"/>
              <a:buChar char="•"/>
            </a:pPr>
            <a:r>
              <a:rPr lang="en-US" sz="1600">
                <a:solidFill>
                  <a:srgbClr val="000000"/>
                </a:solidFill>
                <a:latin typeface="Arial"/>
                <a:ea typeface="Arial"/>
                <a:cs typeface="Arial"/>
                <a:sym typeface="Arial"/>
              </a:rPr>
              <a:t>Use one compressor for base load and the other for peak load. Install an inverter on the peak-load compressor to optimally control the motor speed, ensuring sufficient air supply for demand. Regularly alternate the roles of the two compressors to ensure continuous operation and even wear.</a:t>
            </a:r>
            <a:endParaRPr sz="1600">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52"/>
          <p:cNvSpPr txBox="1"/>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73" name="Google Shape;473;p52"/>
          <p:cNvSpPr/>
          <p:nvPr/>
        </p:nvSpPr>
        <p:spPr>
          <a:xfrm>
            <a:off x="2057399" y="1748238"/>
            <a:ext cx="8077200" cy="873252"/>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just" rtl="0">
              <a:lnSpc>
                <a:spcPct val="114000"/>
              </a:lnSpc>
              <a:spcBef>
                <a:spcPts val="400"/>
              </a:spcBef>
              <a:spcAft>
                <a:spcPts val="0"/>
              </a:spcAft>
              <a:buClr>
                <a:srgbClr val="000000"/>
              </a:buClr>
              <a:buSzPts val="800"/>
              <a:buFont typeface="Arial"/>
              <a:buNone/>
            </a:pP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current status and proposed energy efficiency measures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74" name="Google Shape;474;p52"/>
          <p:cNvSpPr/>
          <p:nvPr/>
        </p:nvSpPr>
        <p:spPr>
          <a:xfrm>
            <a:off x="1241976" y="2919095"/>
            <a:ext cx="10039800" cy="2906400"/>
          </a:xfrm>
          <a:prstGeom prst="rect">
            <a:avLst/>
          </a:prstGeom>
          <a:blipFill rotWithShape="1">
            <a:blip r:embed="rId3">
              <a:alphaModFix/>
            </a:blip>
            <a:stretch>
              <a:fillRect l="-362" r="-303" b="-23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Calibri"/>
                <a:ea typeface="Calibri"/>
                <a:cs typeface="Calibri"/>
                <a:sym typeface="Calibri"/>
              </a:rPr>
              <a:t>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53"/>
          <p:cNvSpPr txBox="1"/>
          <p:nvPr/>
        </p:nvSpPr>
        <p:spPr>
          <a:xfrm>
            <a:off x="838200" y="115832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80" name="Google Shape;480;p53"/>
          <p:cNvSpPr/>
          <p:nvPr/>
        </p:nvSpPr>
        <p:spPr>
          <a:xfrm>
            <a:off x="2057399" y="1664476"/>
            <a:ext cx="8077200" cy="89693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just" rtl="0">
              <a:lnSpc>
                <a:spcPct val="114000"/>
              </a:lnSpc>
              <a:spcBef>
                <a:spcPts val="400"/>
              </a:spcBef>
              <a:spcAft>
                <a:spcPts val="0"/>
              </a:spcAft>
              <a:buClr>
                <a:srgbClr val="000000"/>
              </a:buClr>
              <a:buSzPts val="800"/>
              <a:buFont typeface="Arial"/>
              <a:buNone/>
            </a:pP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current status and proposed energy efficiency measures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81" name="Google Shape;481;p53"/>
          <p:cNvSpPr/>
          <p:nvPr/>
        </p:nvSpPr>
        <p:spPr>
          <a:xfrm>
            <a:off x="2139949" y="2579972"/>
            <a:ext cx="8077200" cy="307975"/>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Image of the factory's stamping press and annealing furnace</a:t>
            </a:r>
            <a:endParaRPr sz="1400">
              <a:solidFill>
                <a:srgbClr val="000000"/>
              </a:solidFill>
              <a:latin typeface="Arial"/>
              <a:ea typeface="Arial"/>
              <a:cs typeface="Arial"/>
              <a:sym typeface="Arial"/>
            </a:endParaRPr>
          </a:p>
        </p:txBody>
      </p:sp>
      <p:pic>
        <p:nvPicPr>
          <p:cNvPr id="482" name="Google Shape;482;p53"/>
          <p:cNvPicPr preferRelativeResize="0"/>
          <p:nvPr/>
        </p:nvPicPr>
        <p:blipFill rotWithShape="1">
          <a:blip r:embed="rId3">
            <a:alphaModFix/>
          </a:blip>
          <a:srcRect/>
          <a:stretch/>
        </p:blipFill>
        <p:spPr>
          <a:xfrm>
            <a:off x="5105399" y="3002247"/>
            <a:ext cx="4876800" cy="3657600"/>
          </a:xfrm>
          <a:prstGeom prst="rect">
            <a:avLst/>
          </a:prstGeom>
          <a:noFill/>
          <a:ln>
            <a:noFill/>
          </a:ln>
        </p:spPr>
      </p:pic>
      <p:pic>
        <p:nvPicPr>
          <p:cNvPr id="483" name="Google Shape;483;p53"/>
          <p:cNvPicPr preferRelativeResize="0"/>
          <p:nvPr/>
        </p:nvPicPr>
        <p:blipFill rotWithShape="1">
          <a:blip r:embed="rId4">
            <a:alphaModFix/>
          </a:blip>
          <a:srcRect/>
          <a:stretch/>
        </p:blipFill>
        <p:spPr>
          <a:xfrm>
            <a:off x="2057399" y="3002247"/>
            <a:ext cx="2755900" cy="36766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54"/>
          <p:cNvSpPr txBox="1"/>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89" name="Google Shape;489;p54"/>
          <p:cNvSpPr/>
          <p:nvPr/>
        </p:nvSpPr>
        <p:spPr>
          <a:xfrm>
            <a:off x="2057399" y="1782420"/>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current status and proposed energy efficiency measures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90" name="Google Shape;490;p54"/>
          <p:cNvSpPr/>
          <p:nvPr/>
        </p:nvSpPr>
        <p:spPr>
          <a:xfrm>
            <a:off x="1237325" y="2448588"/>
            <a:ext cx="9717347" cy="4212563"/>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spcBef>
                <a:spcPts val="0"/>
              </a:spcBef>
              <a:spcAft>
                <a:spcPts val="0"/>
              </a:spcAft>
              <a:buClr>
                <a:srgbClr val="000000"/>
              </a:buClr>
              <a:buSzPts val="1600"/>
              <a:buFont typeface="Arial"/>
              <a:buNone/>
            </a:pPr>
            <a:r>
              <a:rPr lang="en-US" sz="1600" b="1">
                <a:solidFill>
                  <a:srgbClr val="004AAD"/>
                </a:solidFill>
                <a:latin typeface="Arial"/>
                <a:ea typeface="Arial"/>
                <a:cs typeface="Arial"/>
                <a:sym typeface="Arial"/>
              </a:rPr>
              <a:t>Insulating the annealing furnace</a:t>
            </a:r>
            <a:endParaRPr sz="1600">
              <a:solidFill>
                <a:srgbClr val="000000"/>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Current status:</a:t>
            </a:r>
            <a:br>
              <a:rPr lang="en-US" sz="1300">
                <a:solidFill>
                  <a:srgbClr val="000000"/>
                </a:solidFill>
                <a:latin typeface="Arial"/>
                <a:ea typeface="Arial"/>
                <a:cs typeface="Arial"/>
                <a:sym typeface="Arial"/>
              </a:rPr>
            </a:br>
            <a:r>
              <a:rPr lang="en-US" sz="1300">
                <a:solidFill>
                  <a:srgbClr val="000000"/>
                </a:solidFill>
                <a:latin typeface="Arial"/>
                <a:ea typeface="Arial"/>
                <a:cs typeface="Arial"/>
                <a:sym typeface="Arial"/>
              </a:rPr>
              <a:t>The survey revealed that the two 600-width belt annealing furnaces experience significant heat loss to the environment. The external wall temperatures on both sides of the furnaces range from </a:t>
            </a:r>
            <a:r>
              <a:rPr lang="en-US" sz="1300" b="1">
                <a:solidFill>
                  <a:srgbClr val="000000"/>
                </a:solidFill>
                <a:latin typeface="Arial"/>
                <a:ea typeface="Arial"/>
                <a:cs typeface="Arial"/>
                <a:sym typeface="Arial"/>
              </a:rPr>
              <a:t>70°C to 100°C</a:t>
            </a:r>
            <a:r>
              <a:rPr lang="en-US" sz="1300">
                <a:solidFill>
                  <a:srgbClr val="000000"/>
                </a:solidFill>
                <a:latin typeface="Arial"/>
                <a:ea typeface="Arial"/>
                <a:cs typeface="Arial"/>
                <a:sym typeface="Arial"/>
              </a:rPr>
              <a:t>, with some areas near the resistor wire installation points and furnace entry/exit doors reaching </a:t>
            </a:r>
            <a:r>
              <a:rPr lang="en-US" sz="1300" b="1">
                <a:solidFill>
                  <a:srgbClr val="000000"/>
                </a:solidFill>
                <a:latin typeface="Arial"/>
                <a:ea typeface="Arial"/>
                <a:cs typeface="Arial"/>
                <a:sym typeface="Arial"/>
              </a:rPr>
              <a:t>100°C to 150°C</a:t>
            </a:r>
            <a:r>
              <a:rPr lang="en-US" sz="1300">
                <a:solidFill>
                  <a:srgbClr val="000000"/>
                </a:solidFill>
                <a:latin typeface="Arial"/>
                <a:ea typeface="Arial"/>
                <a:cs typeface="Arial"/>
                <a:sym typeface="Arial"/>
              </a:rPr>
              <a:t>. The average ambient temperature around the furnaces is approximately </a:t>
            </a:r>
            <a:r>
              <a:rPr lang="en-US" sz="1300" b="1">
                <a:solidFill>
                  <a:srgbClr val="000000"/>
                </a:solidFill>
                <a:latin typeface="Arial"/>
                <a:ea typeface="Arial"/>
                <a:cs typeface="Arial"/>
                <a:sym typeface="Arial"/>
              </a:rPr>
              <a:t>80°C</a:t>
            </a:r>
            <a:r>
              <a:rPr lang="en-US" sz="1300">
                <a:solidFill>
                  <a:srgbClr val="000000"/>
                </a:solidFill>
                <a:latin typeface="Arial"/>
                <a:ea typeface="Arial"/>
                <a:cs typeface="Arial"/>
                <a:sym typeface="Arial"/>
              </a:rPr>
              <a:t>.</a:t>
            </a:r>
            <a:br>
              <a:rPr lang="en-US" sz="1300">
                <a:solidFill>
                  <a:srgbClr val="000000"/>
                </a:solidFill>
                <a:latin typeface="Arial"/>
                <a:ea typeface="Arial"/>
                <a:cs typeface="Arial"/>
                <a:sym typeface="Arial"/>
              </a:rPr>
            </a:br>
            <a:r>
              <a:rPr lang="en-US" sz="1300">
                <a:solidFill>
                  <a:srgbClr val="000000"/>
                </a:solidFill>
                <a:latin typeface="Arial"/>
                <a:ea typeface="Arial"/>
                <a:cs typeface="Arial"/>
                <a:sym typeface="Arial"/>
              </a:rPr>
              <a:t>The dimensions of these two furnaces are: </a:t>
            </a:r>
            <a:r>
              <a:rPr lang="en-US" sz="1300" b="1">
                <a:solidFill>
                  <a:srgbClr val="000000"/>
                </a:solidFill>
                <a:latin typeface="Arial"/>
                <a:ea typeface="Arial"/>
                <a:cs typeface="Arial"/>
                <a:sym typeface="Arial"/>
              </a:rPr>
              <a:t>Length: 9.5 m × Width: 1.90 m × Height: 1.78 m</a:t>
            </a:r>
            <a:r>
              <a:rPr lang="en-US" sz="1300">
                <a:solidFill>
                  <a:srgbClr val="000000"/>
                </a:solidFill>
                <a:latin typeface="Arial"/>
                <a:ea typeface="Arial"/>
                <a:cs typeface="Arial"/>
                <a:sym typeface="Arial"/>
              </a:rPr>
              <a:t>.</a:t>
            </a:r>
            <a:endParaRPr/>
          </a:p>
          <a:p>
            <a:pPr marL="0" marR="0" lvl="0" indent="0" algn="l" rtl="0">
              <a:lnSpc>
                <a:spcPct val="130000"/>
              </a:lnSpc>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Proposed solution:</a:t>
            </a:r>
            <a:br>
              <a:rPr lang="en-US" sz="1300">
                <a:solidFill>
                  <a:srgbClr val="000000"/>
                </a:solidFill>
                <a:latin typeface="Arial"/>
                <a:ea typeface="Arial"/>
                <a:cs typeface="Arial"/>
                <a:sym typeface="Arial"/>
              </a:rPr>
            </a:br>
            <a:r>
              <a:rPr lang="en-US" sz="1300">
                <a:solidFill>
                  <a:srgbClr val="000000"/>
                </a:solidFill>
                <a:latin typeface="Arial"/>
                <a:ea typeface="Arial"/>
                <a:cs typeface="Arial"/>
                <a:sym typeface="Arial"/>
              </a:rPr>
              <a:t>Add an additional insulation layer to the two external walls of the furnaces to reduce heat loss to the environment. This will help stabilize the internal temperature, minimize heat dissipation, and reduce the furnaces' electricity consumption.</a:t>
            </a:r>
            <a:endParaRPr/>
          </a:p>
          <a:p>
            <a:pPr marL="0" marR="0" lvl="0" indent="0" algn="l" rtl="0">
              <a:lnSpc>
                <a:spcPct val="130000"/>
              </a:lnSpc>
              <a:spcBef>
                <a:spcPts val="0"/>
              </a:spcBef>
              <a:spcAft>
                <a:spcPts val="0"/>
              </a:spcAft>
              <a:buClr>
                <a:srgbClr val="000000"/>
              </a:buClr>
              <a:buSzPts val="1300"/>
              <a:buFont typeface="Arial"/>
              <a:buNone/>
            </a:pPr>
            <a:r>
              <a:rPr lang="en-US" sz="1300">
                <a:solidFill>
                  <a:srgbClr val="000000"/>
                </a:solidFill>
                <a:latin typeface="Arial"/>
                <a:ea typeface="Arial"/>
                <a:cs typeface="Arial"/>
                <a:sym typeface="Arial"/>
              </a:rPr>
              <a:t>However, the solution faces several challenges:</a:t>
            </a:r>
            <a:endParaRPr/>
          </a:p>
          <a:p>
            <a:pPr marL="171450" marR="0" lvl="0" indent="-171450" algn="l" rtl="0">
              <a:lnSpc>
                <a:spcPct val="130000"/>
              </a:lnSpc>
              <a:spcBef>
                <a:spcPts val="0"/>
              </a:spcBef>
              <a:spcAft>
                <a:spcPts val="0"/>
              </a:spcAft>
              <a:buClr>
                <a:srgbClr val="000000"/>
              </a:buClr>
              <a:buSzPts val="1300"/>
              <a:buFont typeface="Arial"/>
              <a:buChar char="•"/>
            </a:pPr>
            <a:r>
              <a:rPr lang="en-US" sz="1300">
                <a:solidFill>
                  <a:srgbClr val="000000"/>
                </a:solidFill>
                <a:latin typeface="Arial"/>
                <a:ea typeface="Arial"/>
                <a:cs typeface="Arial"/>
                <a:sym typeface="Arial"/>
              </a:rPr>
              <a:t>The furnaces have multiple power supply points on both side walls, and the resistor wires have limited length.</a:t>
            </a:r>
            <a:endParaRPr/>
          </a:p>
          <a:p>
            <a:pPr marL="171450" marR="0" lvl="0" indent="-171450" algn="l" rtl="0">
              <a:lnSpc>
                <a:spcPct val="130000"/>
              </a:lnSpc>
              <a:spcBef>
                <a:spcPts val="0"/>
              </a:spcBef>
              <a:spcAft>
                <a:spcPts val="0"/>
              </a:spcAft>
              <a:buClr>
                <a:srgbClr val="000000"/>
              </a:buClr>
              <a:buSzPts val="1300"/>
              <a:buFont typeface="Arial"/>
              <a:buChar char="•"/>
            </a:pPr>
            <a:r>
              <a:rPr lang="en-US" sz="1300">
                <a:solidFill>
                  <a:srgbClr val="000000"/>
                </a:solidFill>
                <a:latin typeface="Arial"/>
                <a:ea typeface="Arial"/>
                <a:cs typeface="Arial"/>
                <a:sym typeface="Arial"/>
              </a:rPr>
              <a:t>Adding an insulation layer may alter the furnace structure (based on expert feedback).</a:t>
            </a:r>
            <a:endParaRPr/>
          </a:p>
          <a:p>
            <a:pPr marL="171450" marR="0" lvl="0" indent="-171450" algn="l" rtl="0">
              <a:lnSpc>
                <a:spcPct val="130000"/>
              </a:lnSpc>
              <a:spcBef>
                <a:spcPts val="0"/>
              </a:spcBef>
              <a:spcAft>
                <a:spcPts val="0"/>
              </a:spcAft>
              <a:buClr>
                <a:srgbClr val="000000"/>
              </a:buClr>
              <a:buSzPts val="1300"/>
              <a:buFont typeface="Arial"/>
              <a:buChar char="•"/>
            </a:pPr>
            <a:r>
              <a:rPr lang="en-US" sz="1300">
                <a:solidFill>
                  <a:srgbClr val="000000"/>
                </a:solidFill>
                <a:latin typeface="Arial"/>
                <a:ea typeface="Arial"/>
                <a:cs typeface="Arial"/>
                <a:sym typeface="Arial"/>
              </a:rPr>
              <a:t>While the solution could yield significant energy savings, its feasibility is relatively low.</a:t>
            </a:r>
            <a:endParaRPr/>
          </a:p>
          <a:p>
            <a:pPr marL="0" marR="0" lvl="0" indent="0" algn="l" rtl="0">
              <a:lnSpc>
                <a:spcPct val="130000"/>
              </a:lnSpc>
              <a:spcBef>
                <a:spcPts val="0"/>
              </a:spcBef>
              <a:spcAft>
                <a:spcPts val="0"/>
              </a:spcAft>
              <a:buClr>
                <a:srgbClr val="000000"/>
              </a:buClr>
              <a:buSzPts val="1300"/>
              <a:buFont typeface="Arial"/>
              <a:buNone/>
            </a:pPr>
            <a:r>
              <a:rPr lang="en-US" sz="1300">
                <a:solidFill>
                  <a:srgbClr val="000000"/>
                </a:solidFill>
                <a:latin typeface="Arial"/>
                <a:ea typeface="Arial"/>
                <a:cs typeface="Arial"/>
                <a:sym typeface="Arial"/>
              </a:rPr>
              <a:t>The business should carefully evaluate and decide on implementation. Nevertheless, insulating the two gable ends of the furnaces is unaffected by these challenges and should be implemented immediately to minimize heat loss through these areas.</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55"/>
          <p:cNvSpPr txBox="1"/>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496" name="Google Shape;496;p55"/>
          <p:cNvSpPr/>
          <p:nvPr/>
        </p:nvSpPr>
        <p:spPr>
          <a:xfrm>
            <a:off x="2057399" y="1674750"/>
            <a:ext cx="8077200" cy="89693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just" rtl="0">
              <a:lnSpc>
                <a:spcPct val="114000"/>
              </a:lnSpc>
              <a:spcBef>
                <a:spcPts val="400"/>
              </a:spcBef>
              <a:spcAft>
                <a:spcPts val="0"/>
              </a:spcAft>
              <a:buClr>
                <a:srgbClr val="000000"/>
              </a:buClr>
              <a:buSzPts val="800"/>
              <a:buFont typeface="Arial"/>
              <a:buNone/>
            </a:pP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i="1">
                <a:solidFill>
                  <a:srgbClr val="000000"/>
                </a:solidFill>
                <a:latin typeface="Arial"/>
                <a:ea typeface="Arial"/>
                <a:cs typeface="Arial"/>
                <a:sym typeface="Arial"/>
              </a:rPr>
              <a:t>Analysis of current status and proposed energy efficiency measures</a:t>
            </a:r>
            <a:r>
              <a:rPr lang="en-US"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p:txBody>
      </p:sp>
      <p:sp>
        <p:nvSpPr>
          <p:cNvPr id="497" name="Google Shape;497;p55"/>
          <p:cNvSpPr/>
          <p:nvPr/>
        </p:nvSpPr>
        <p:spPr>
          <a:xfrm>
            <a:off x="2057399" y="2759848"/>
            <a:ext cx="9465817" cy="3692870"/>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20000"/>
              </a:lnSpc>
              <a:spcBef>
                <a:spcPts val="0"/>
              </a:spcBef>
              <a:spcAft>
                <a:spcPts val="0"/>
              </a:spcAft>
              <a:buClr>
                <a:srgbClr val="000000"/>
              </a:buClr>
              <a:buSzPts val="1500"/>
              <a:buFont typeface="Arial"/>
              <a:buNone/>
            </a:pPr>
            <a:r>
              <a:rPr lang="en-US" sz="1500" b="1">
                <a:solidFill>
                  <a:srgbClr val="004AAD"/>
                </a:solidFill>
                <a:latin typeface="Arial"/>
                <a:ea typeface="Arial"/>
                <a:cs typeface="Arial"/>
                <a:sym typeface="Arial"/>
              </a:rPr>
              <a:t>Installing power factor correction capacitors near major electrical equipment</a:t>
            </a:r>
            <a:endParaRPr sz="1500">
              <a:solidFill>
                <a:srgbClr val="000000"/>
              </a:solidFill>
              <a:latin typeface="Arial"/>
              <a:ea typeface="Arial"/>
              <a:cs typeface="Arial"/>
              <a:sym typeface="Arial"/>
            </a:endParaRPr>
          </a:p>
          <a:p>
            <a:pPr marL="0" marR="0" lvl="0" indent="0" algn="l" rtl="0">
              <a:lnSpc>
                <a:spcPct val="142866"/>
              </a:lnSpc>
              <a:spcBef>
                <a:spcPts val="1029"/>
              </a:spcBef>
              <a:spcAft>
                <a:spcPts val="0"/>
              </a:spcAft>
              <a:buClr>
                <a:srgbClr val="000000"/>
              </a:buClr>
              <a:buSzPts val="1500"/>
              <a:buFont typeface="Arial"/>
              <a:buNone/>
            </a:pPr>
            <a:r>
              <a:rPr lang="en-US" sz="1500" b="1">
                <a:solidFill>
                  <a:srgbClr val="000000"/>
                </a:solidFill>
                <a:latin typeface="Arial"/>
                <a:ea typeface="Arial"/>
                <a:cs typeface="Arial"/>
                <a:sym typeface="Arial"/>
              </a:rPr>
              <a:t>Current Status:</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The company has installed power factor correction capacitor cabinets at the electrical substations to meet the requirements of the power utility. However, the electrical equipment within the company is distributed across a wide area, with many devices located far from the power supply sources. According to the survey, the power factor (cosφ) of the equipment typically ranges from </a:t>
            </a:r>
            <a:r>
              <a:rPr lang="en-US" sz="1500" b="1">
                <a:solidFill>
                  <a:srgbClr val="000000"/>
                </a:solidFill>
                <a:latin typeface="Arial"/>
                <a:ea typeface="Arial"/>
                <a:cs typeface="Arial"/>
                <a:sym typeface="Arial"/>
              </a:rPr>
              <a:t>0.4 to 0.8</a:t>
            </a:r>
            <a:r>
              <a:rPr lang="en-US" sz="1500">
                <a:solidFill>
                  <a:srgbClr val="000000"/>
                </a:solidFill>
                <a:latin typeface="Arial"/>
                <a:ea typeface="Arial"/>
                <a:cs typeface="Arial"/>
                <a:sym typeface="Arial"/>
              </a:rPr>
              <a:t>, which is relatively low. Therefore, installing capacitor cabinets only at the substation primarily serves to compensate for reactive power to comply with the utility’s requirements.</a:t>
            </a:r>
            <a:endParaRPr/>
          </a:p>
          <a:p>
            <a:pPr marL="0" marR="0" lvl="0" indent="0" algn="l" rtl="0">
              <a:lnSpc>
                <a:spcPct val="142866"/>
              </a:lnSpc>
              <a:spcBef>
                <a:spcPts val="2058"/>
              </a:spcBef>
              <a:spcAft>
                <a:spcPts val="0"/>
              </a:spcAft>
              <a:buClr>
                <a:srgbClr val="000000"/>
              </a:buClr>
              <a:buSzPts val="1500"/>
              <a:buFont typeface="Arial"/>
              <a:buNone/>
            </a:pPr>
            <a:r>
              <a:rPr lang="en-US" sz="1500" b="1">
                <a:solidFill>
                  <a:srgbClr val="000000"/>
                </a:solidFill>
                <a:latin typeface="Arial"/>
                <a:ea typeface="Arial"/>
                <a:cs typeface="Arial"/>
                <a:sym typeface="Arial"/>
              </a:rPr>
              <a:t>Proposed Solution:</a:t>
            </a:r>
            <a:br>
              <a:rPr lang="en-US" sz="1500">
                <a:solidFill>
                  <a:srgbClr val="000000"/>
                </a:solidFill>
                <a:latin typeface="Arial"/>
                <a:ea typeface="Arial"/>
                <a:cs typeface="Arial"/>
                <a:sym typeface="Arial"/>
              </a:rPr>
            </a:br>
            <a:r>
              <a:rPr lang="en-US" sz="1500">
                <a:solidFill>
                  <a:srgbClr val="000000"/>
                </a:solidFill>
                <a:latin typeface="Arial"/>
                <a:ea typeface="Arial"/>
                <a:cs typeface="Arial"/>
                <a:sym typeface="Arial"/>
              </a:rPr>
              <a:t>Install power factor correction capacitors at distribution cabinets near major electrical equipment. This approach will reduce electrical losses in the transmission lines from the substation to the equipment, improve energy efficiency, and optimize the power factor locally.</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56"/>
          <p:cNvSpPr txBox="1"/>
          <p:nvPr/>
        </p:nvSpPr>
        <p:spPr>
          <a:xfrm>
            <a:off x="838200" y="115832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503" name="Google Shape;503;p56"/>
          <p:cNvSpPr/>
          <p:nvPr/>
        </p:nvSpPr>
        <p:spPr>
          <a:xfrm>
            <a:off x="2057399" y="1772146"/>
            <a:ext cx="8077200" cy="681597"/>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1600"/>
              <a:buFont typeface="Arial"/>
              <a:buNone/>
            </a:pPr>
            <a:r>
              <a:rPr lang="en-US" sz="1600" b="1" i="1" u="sng">
                <a:solidFill>
                  <a:srgbClr val="004AAD"/>
                </a:solidFill>
                <a:latin typeface="Arial"/>
                <a:ea typeface="Arial"/>
                <a:cs typeface="Arial"/>
                <a:sym typeface="Arial"/>
              </a:rPr>
              <a:t>Case of the steel rolling plant:</a:t>
            </a:r>
            <a:endParaRPr sz="800">
              <a:solidFill>
                <a:srgbClr val="000000"/>
              </a:solidFill>
              <a:latin typeface="Arial"/>
              <a:ea typeface="Arial"/>
              <a:cs typeface="Arial"/>
              <a:sym typeface="Arial"/>
            </a:endParaRPr>
          </a:p>
          <a:p>
            <a:pPr marL="0" marR="0" lvl="0" indent="0" algn="ctr" rtl="0">
              <a:lnSpc>
                <a:spcPct val="114000"/>
              </a:lnSpc>
              <a:spcBef>
                <a:spcPts val="400"/>
              </a:spcBef>
              <a:spcAft>
                <a:spcPts val="0"/>
              </a:spcAft>
              <a:buClr>
                <a:srgbClr val="000000"/>
              </a:buClr>
              <a:buSzPts val="1600"/>
              <a:buFont typeface="Arial"/>
              <a:buNone/>
            </a:pPr>
            <a:r>
              <a:rPr lang="en-US" sz="1600" b="1">
                <a:solidFill>
                  <a:srgbClr val="000000"/>
                </a:solidFill>
                <a:latin typeface="Arial"/>
                <a:ea typeface="Arial"/>
                <a:cs typeface="Arial"/>
                <a:sym typeface="Arial"/>
              </a:rPr>
              <a:t>SUMMARY TABLE OF ENERGY SAVING OPPORTUNITIES</a:t>
            </a:r>
            <a:endParaRPr sz="1600">
              <a:solidFill>
                <a:srgbClr val="000000"/>
              </a:solidFill>
              <a:latin typeface="Arial"/>
              <a:ea typeface="Arial"/>
              <a:cs typeface="Arial"/>
              <a:sym typeface="Arial"/>
            </a:endParaRPr>
          </a:p>
        </p:txBody>
      </p:sp>
      <p:graphicFrame>
        <p:nvGraphicFramePr>
          <p:cNvPr id="504" name="Google Shape;504;p56"/>
          <p:cNvGraphicFramePr/>
          <p:nvPr/>
        </p:nvGraphicFramePr>
        <p:xfrm>
          <a:off x="1570604" y="2453743"/>
          <a:ext cx="9650050" cy="4108970"/>
        </p:xfrm>
        <a:graphic>
          <a:graphicData uri="http://schemas.openxmlformats.org/drawingml/2006/table">
            <a:tbl>
              <a:tblPr>
                <a:noFill/>
                <a:tableStyleId>{E268870D-E4FC-43A0-AC94-4917E1F8E1BB}</a:tableStyleId>
              </a:tblPr>
              <a:tblGrid>
                <a:gridCol w="386675">
                  <a:extLst>
                    <a:ext uri="{9D8B030D-6E8A-4147-A177-3AD203B41FA5}">
                      <a16:colId xmlns:a16="http://schemas.microsoft.com/office/drawing/2014/main" val="20000"/>
                    </a:ext>
                  </a:extLst>
                </a:gridCol>
                <a:gridCol w="1720275">
                  <a:extLst>
                    <a:ext uri="{9D8B030D-6E8A-4147-A177-3AD203B41FA5}">
                      <a16:colId xmlns:a16="http://schemas.microsoft.com/office/drawing/2014/main" val="20001"/>
                    </a:ext>
                  </a:extLst>
                </a:gridCol>
                <a:gridCol w="1033725">
                  <a:extLst>
                    <a:ext uri="{9D8B030D-6E8A-4147-A177-3AD203B41FA5}">
                      <a16:colId xmlns:a16="http://schemas.microsoft.com/office/drawing/2014/main" val="20002"/>
                    </a:ext>
                  </a:extLst>
                </a:gridCol>
                <a:gridCol w="1033725">
                  <a:extLst>
                    <a:ext uri="{9D8B030D-6E8A-4147-A177-3AD203B41FA5}">
                      <a16:colId xmlns:a16="http://schemas.microsoft.com/office/drawing/2014/main" val="20003"/>
                    </a:ext>
                  </a:extLst>
                </a:gridCol>
                <a:gridCol w="789100">
                  <a:extLst>
                    <a:ext uri="{9D8B030D-6E8A-4147-A177-3AD203B41FA5}">
                      <a16:colId xmlns:a16="http://schemas.microsoft.com/office/drawing/2014/main" val="20004"/>
                    </a:ext>
                  </a:extLst>
                </a:gridCol>
                <a:gridCol w="920325">
                  <a:extLst>
                    <a:ext uri="{9D8B030D-6E8A-4147-A177-3AD203B41FA5}">
                      <a16:colId xmlns:a16="http://schemas.microsoft.com/office/drawing/2014/main" val="20005"/>
                    </a:ext>
                  </a:extLst>
                </a:gridCol>
                <a:gridCol w="1058275">
                  <a:extLst>
                    <a:ext uri="{9D8B030D-6E8A-4147-A177-3AD203B41FA5}">
                      <a16:colId xmlns:a16="http://schemas.microsoft.com/office/drawing/2014/main" val="20006"/>
                    </a:ext>
                  </a:extLst>
                </a:gridCol>
                <a:gridCol w="881900">
                  <a:extLst>
                    <a:ext uri="{9D8B030D-6E8A-4147-A177-3AD203B41FA5}">
                      <a16:colId xmlns:a16="http://schemas.microsoft.com/office/drawing/2014/main" val="20007"/>
                    </a:ext>
                  </a:extLst>
                </a:gridCol>
                <a:gridCol w="788525">
                  <a:extLst>
                    <a:ext uri="{9D8B030D-6E8A-4147-A177-3AD203B41FA5}">
                      <a16:colId xmlns:a16="http://schemas.microsoft.com/office/drawing/2014/main" val="20008"/>
                    </a:ext>
                  </a:extLst>
                </a:gridCol>
                <a:gridCol w="1037525">
                  <a:extLst>
                    <a:ext uri="{9D8B030D-6E8A-4147-A177-3AD203B41FA5}">
                      <a16:colId xmlns:a16="http://schemas.microsoft.com/office/drawing/2014/main" val="20009"/>
                    </a:ext>
                  </a:extLst>
                </a:gridCol>
              </a:tblGrid>
              <a:tr h="816700">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No.</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Description</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Technology Used</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Investment Cost (Million VND)</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Energy Saving (%)</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Energy Savings (MWh/year)</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Cost Savings (Million VND/year)</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CO₂ Emission Reduction (tons/year)</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Simple Payback Period (months)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Lifespan (years)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26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In-house Management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300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330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123.90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Lighting System</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Retrofit, bulb replacement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83.85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59.60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57</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24.61</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17.8</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26525">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75kW Air Compressor</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VSD</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165.00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104.74</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115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43.26</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17.2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680T Stamping Press (2 units)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Powerboss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187.20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57.75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64</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23.85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35.4</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6</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400T Stamping Press (2 units)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Powerboss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128.70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53.72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59</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22.19</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26.1</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7</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200T Stamping Press (3 units)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Powerboss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123.00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27.44</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11.33</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48.8</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8</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600-Width Annealing Furnaces (2 units)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Insulation retrofitting</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83.90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5.61%</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242.27</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267</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110.06</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3.8</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4</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423250">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9</a:t>
                      </a:r>
                      <a:endParaRPr/>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Capacitors at F16 Cabinet</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0">
                          <a:latin typeface="Arial"/>
                          <a:ea typeface="Arial"/>
                          <a:cs typeface="Arial"/>
                          <a:sym typeface="Arial"/>
                        </a:rPr>
                        <a:t>Install capacitors</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18.00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33.33%</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9.90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11</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04.09</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19.8</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0">
                          <a:latin typeface="Arial"/>
                          <a:ea typeface="Arial"/>
                          <a:cs typeface="Arial"/>
                          <a:sym typeface="Arial"/>
                        </a:rPr>
                        <a:t>10</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80175">
                <a:tc>
                  <a:txBody>
                    <a:bodyPr/>
                    <a:lstStyle/>
                    <a:p>
                      <a:pPr marL="0" marR="0" lvl="0" indent="0" algn="l" rtl="0">
                        <a:spcBef>
                          <a:spcPts val="0"/>
                        </a:spcBef>
                        <a:spcAft>
                          <a:spcPts val="0"/>
                        </a:spcAft>
                        <a:buClr>
                          <a:schemeClr val="dk1"/>
                        </a:buClr>
                        <a:buSzPts val="1800"/>
                        <a:buFont typeface="Calibri"/>
                        <a:buNone/>
                      </a:pPr>
                      <a:endParaRPr sz="1800"/>
                    </a:p>
                  </a:txBody>
                  <a:tcPr marL="19050" marR="19050" marT="12700" marB="1270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100"/>
                        <a:buFont typeface="Arial"/>
                        <a:buNone/>
                      </a:pPr>
                      <a:r>
                        <a:rPr lang="en-US" sz="1100" b="1">
                          <a:latin typeface="Arial"/>
                          <a:ea typeface="Arial"/>
                          <a:cs typeface="Arial"/>
                          <a:sym typeface="Arial"/>
                        </a:rPr>
                        <a:t>Total</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endParaRPr sz="1800"/>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789.65</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endParaRPr sz="1800"/>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855.42</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933</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Clr>
                          <a:schemeClr val="dk1"/>
                        </a:buClr>
                        <a:buSzPts val="1100"/>
                        <a:buFont typeface="Arial"/>
                        <a:buNone/>
                      </a:pPr>
                      <a:r>
                        <a:rPr lang="en-US" sz="1100" b="1">
                          <a:latin typeface="Arial"/>
                          <a:ea typeface="Arial"/>
                          <a:cs typeface="Arial"/>
                          <a:sym typeface="Arial"/>
                        </a:rPr>
                        <a:t>363</a:t>
                      </a:r>
                      <a:endParaRPr/>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endParaRPr sz="1800"/>
                    </a:p>
                  </a:txBody>
                  <a:tcPr marL="19050" marR="19050" marT="12700" marB="12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marR="0" lvl="0" indent="0" algn="l" rtl="0">
                        <a:spcBef>
                          <a:spcPts val="0"/>
                        </a:spcBef>
                        <a:spcAft>
                          <a:spcPts val="0"/>
                        </a:spcAft>
                        <a:buClr>
                          <a:schemeClr val="dk1"/>
                        </a:buClr>
                        <a:buSzPts val="1800"/>
                        <a:buFont typeface="Calibri"/>
                        <a:buNone/>
                      </a:pPr>
                      <a:endParaRPr sz="1800"/>
                    </a:p>
                  </a:txBody>
                  <a:tcPr marL="19050" marR="19050" marT="12700" marB="12700" anchor="ctr">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57"/>
          <p:cNvSpPr txBox="1"/>
          <p:nvPr/>
        </p:nvSpPr>
        <p:spPr>
          <a:xfrm>
            <a:off x="838200" y="135353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Case studies and discussions</a:t>
            </a:r>
            <a:endParaRPr sz="2900" b="1" i="0" u="none" strike="noStrike" cap="none">
              <a:solidFill>
                <a:srgbClr val="FFFFFF"/>
              </a:solidFill>
              <a:latin typeface="Arial"/>
              <a:ea typeface="Arial"/>
              <a:cs typeface="Arial"/>
              <a:sym typeface="Arial"/>
            </a:endParaRPr>
          </a:p>
        </p:txBody>
      </p:sp>
      <p:sp>
        <p:nvSpPr>
          <p:cNvPr id="510" name="Google Shape;510;p57"/>
          <p:cNvSpPr/>
          <p:nvPr/>
        </p:nvSpPr>
        <p:spPr>
          <a:xfrm>
            <a:off x="838200" y="2076705"/>
            <a:ext cx="8077200" cy="552780"/>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Clr>
                <a:srgbClr val="000000"/>
              </a:buClr>
              <a:buSzPts val="2800"/>
              <a:buFont typeface="Arial"/>
              <a:buNone/>
            </a:pPr>
            <a:r>
              <a:rPr lang="en-US" sz="2800" b="1" i="1">
                <a:solidFill>
                  <a:srgbClr val="17406D"/>
                </a:solidFill>
                <a:latin typeface="Arial"/>
                <a:ea typeface="Arial"/>
                <a:cs typeface="Arial"/>
                <a:sym typeface="Arial"/>
              </a:rPr>
              <a:t>Other cases and discussions:</a:t>
            </a:r>
            <a:endParaRPr sz="800" i="1">
              <a:solidFill>
                <a:srgbClr val="17406D"/>
              </a:solidFill>
              <a:latin typeface="Arial"/>
              <a:ea typeface="Arial"/>
              <a:cs typeface="Arial"/>
              <a:sym typeface="Arial"/>
            </a:endParaRPr>
          </a:p>
        </p:txBody>
      </p:sp>
      <p:sp>
        <p:nvSpPr>
          <p:cNvPr id="511" name="Google Shape;511;p57"/>
          <p:cNvSpPr/>
          <p:nvPr/>
        </p:nvSpPr>
        <p:spPr>
          <a:xfrm>
            <a:off x="10876767" y="6846086"/>
            <a:ext cx="1315233" cy="532356"/>
          </a:xfrm>
          <a:prstGeom prst="rect">
            <a:avLst/>
          </a:prstGeom>
          <a:solidFill>
            <a:srgbClr val="FFFFFF"/>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Page 56</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58"/>
          <p:cNvSpPr txBox="1"/>
          <p:nvPr/>
        </p:nvSpPr>
        <p:spPr>
          <a:xfrm>
            <a:off x="815083" y="2921189"/>
            <a:ext cx="10561834"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Arial"/>
                <a:ea typeface="Arial"/>
                <a:cs typeface="Arial"/>
                <a:sym typeface="Arial"/>
              </a:rPr>
              <a:t>Thank you!</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6"/>
          <p:cNvSpPr txBox="1"/>
          <p:nvPr/>
        </p:nvSpPr>
        <p:spPr>
          <a:xfrm>
            <a:off x="1311736" y="1933965"/>
            <a:ext cx="9835654" cy="4351338"/>
          </a:xfrm>
          <a:prstGeom prst="rect">
            <a:avLst/>
          </a:prstGeom>
          <a:solidFill>
            <a:srgbClr val="FFFFFF"/>
          </a:solidFill>
          <a:ln>
            <a:noFill/>
          </a:ln>
        </p:spPr>
        <p:txBody>
          <a:bodyPr spcFirstLastPara="1" wrap="square" lIns="91425" tIns="45700" rIns="91425" bIns="45700" anchor="t" anchorCtr="0">
            <a:noAutofit/>
          </a:bodyPr>
          <a:lstStyle/>
          <a:p>
            <a:pPr marL="360000" marR="0" lvl="0" indent="-228600" algn="just" rtl="0">
              <a:lnSpc>
                <a:spcPct val="120000"/>
              </a:lnSpc>
              <a:spcBef>
                <a:spcPts val="3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(3) The project fully meets the technical eligibility criteria:</a:t>
            </a:r>
            <a:endParaRPr/>
          </a:p>
          <a:p>
            <a:pPr marL="417150" marR="0" lvl="0" indent="-285750" algn="just" rtl="0">
              <a:lnSpc>
                <a:spcPct val="120000"/>
              </a:lnSpc>
              <a:spcBef>
                <a:spcPts val="600"/>
              </a:spcBef>
              <a:spcAft>
                <a:spcPts val="0"/>
              </a:spcAft>
              <a:buClr>
                <a:srgbClr val="000000"/>
              </a:buClr>
              <a:buSzPts val="1800"/>
              <a:buFont typeface="Noto Sans Symbols"/>
              <a:buChar char="▪"/>
            </a:pPr>
            <a:r>
              <a:rPr lang="en-US" sz="1600" b="0" i="0" u="none" strike="noStrike" cap="none">
                <a:solidFill>
                  <a:srgbClr val="000000"/>
                </a:solidFill>
                <a:latin typeface="Arial"/>
                <a:ea typeface="Arial"/>
                <a:cs typeface="Arial"/>
                <a:sym typeface="Arial"/>
              </a:rPr>
              <a:t>Clearly define and delineate the technical and physical boundaries and components of the sub-project within the overall production system or building of the borrowing enterprise;</a:t>
            </a:r>
            <a:endParaRPr/>
          </a:p>
          <a:p>
            <a:pPr marL="417150" marR="0" lvl="0" indent="-285750" algn="just" rtl="0">
              <a:lnSpc>
                <a:spcPct val="120000"/>
              </a:lnSpc>
              <a:spcBef>
                <a:spcPts val="600"/>
              </a:spcBef>
              <a:spcAft>
                <a:spcPts val="0"/>
              </a:spcAft>
              <a:buClr>
                <a:srgbClr val="000000"/>
              </a:buClr>
              <a:buSzPts val="1800"/>
              <a:buFont typeface="Noto Sans Symbols"/>
              <a:buChar char="▪"/>
            </a:pPr>
            <a:r>
              <a:rPr lang="en-US" sz="1600" b="0" i="0" u="none" strike="noStrike" cap="none">
                <a:solidFill>
                  <a:srgbClr val="000000"/>
                </a:solidFill>
                <a:latin typeface="Arial"/>
                <a:ea typeface="Arial"/>
                <a:cs typeface="Arial"/>
                <a:sym typeface="Arial"/>
              </a:rPr>
              <a:t>Confirm whether the sub-project investment is limited to the renovation and restoration of existing physical components and systems;</a:t>
            </a:r>
            <a:endParaRPr/>
          </a:p>
          <a:p>
            <a:pPr marL="417150" marR="0" lvl="0" indent="-285750" algn="just" rtl="0">
              <a:lnSpc>
                <a:spcPct val="120000"/>
              </a:lnSpc>
              <a:spcBef>
                <a:spcPts val="600"/>
              </a:spcBef>
              <a:spcAft>
                <a:spcPts val="0"/>
              </a:spcAft>
              <a:buClr>
                <a:srgbClr val="000000"/>
              </a:buClr>
              <a:buSzPts val="1800"/>
              <a:buFont typeface="Noto Sans Symbols"/>
              <a:buChar char="▪"/>
            </a:pPr>
            <a:r>
              <a:rPr lang="en-US" sz="1600" b="0" i="0" u="none" strike="noStrike" cap="none">
                <a:solidFill>
                  <a:srgbClr val="000000"/>
                </a:solidFill>
                <a:latin typeface="Arial"/>
                <a:ea typeface="Arial"/>
                <a:cs typeface="Arial"/>
                <a:sym typeface="Arial"/>
              </a:rPr>
              <a:t>Confirm that the energy-saving payback period for the sub-project investment is less than 10 years, based on the cash flow benefits derived from the energy savings achieved by the sub-project.</a:t>
            </a:r>
            <a:endParaRPr/>
          </a:p>
          <a:p>
            <a:pPr marL="417150" marR="0" lvl="0" indent="-285750" algn="just" rtl="0">
              <a:lnSpc>
                <a:spcPct val="120000"/>
              </a:lnSpc>
              <a:spcBef>
                <a:spcPts val="600"/>
              </a:spcBef>
              <a:spcAft>
                <a:spcPts val="0"/>
              </a:spcAft>
              <a:buClr>
                <a:srgbClr val="000000"/>
              </a:buClr>
              <a:buSzPts val="1800"/>
              <a:buFont typeface="Noto Sans Symbols"/>
              <a:buChar char="▪"/>
            </a:pPr>
            <a:r>
              <a:rPr lang="en-US" sz="1600" b="0" i="0" u="none" strike="noStrike" cap="none">
                <a:solidFill>
                  <a:srgbClr val="000000"/>
                </a:solidFill>
                <a:latin typeface="Arial"/>
                <a:ea typeface="Arial"/>
                <a:cs typeface="Arial"/>
                <a:sym typeface="Arial"/>
              </a:rPr>
              <a:t>The energy-saving payback period will be calculated as follows:</a:t>
            </a:r>
            <a:endParaRPr/>
          </a:p>
          <a:p>
            <a:pPr marL="360000" marR="0" lvl="0" indent="-228600" algn="just" rtl="0">
              <a:lnSpc>
                <a:spcPct val="120000"/>
              </a:lnSpc>
              <a:spcBef>
                <a:spcPts val="600"/>
              </a:spcBef>
              <a:spcAft>
                <a:spcPts val="0"/>
              </a:spcAft>
              <a:buClr>
                <a:srgbClr val="000000"/>
              </a:buClr>
              <a:buSzPts val="1800"/>
              <a:buFont typeface="Arial"/>
              <a:buNone/>
            </a:pPr>
            <a:r>
              <a:rPr lang="en-US" sz="1600" b="1" i="0" u="none" strike="noStrike" cap="none">
                <a:solidFill>
                  <a:srgbClr val="004AAD"/>
                </a:solidFill>
                <a:latin typeface="Arial"/>
                <a:ea typeface="Arial"/>
                <a:cs typeface="Arial"/>
                <a:sym typeface="Arial"/>
              </a:rPr>
              <a:t>Energy-saving payback period = Total investment cost of the sub-project / Average annual cash flow from energy savings.</a:t>
            </a:r>
            <a:endParaRPr sz="1600" b="0" i="0" u="none" strike="noStrike" cap="none">
              <a:solidFill>
                <a:srgbClr val="004AAD"/>
              </a:solidFill>
              <a:latin typeface="Times New Roman"/>
              <a:ea typeface="Times New Roman"/>
              <a:cs typeface="Times New Roman"/>
              <a:sym typeface="Times New Roman"/>
            </a:endParaRPr>
          </a:p>
          <a:p>
            <a:pPr marL="360000" marR="0" lvl="0" indent="-228600" algn="just" rtl="0">
              <a:lnSpc>
                <a:spcPct val="120000"/>
              </a:lnSpc>
              <a:spcBef>
                <a:spcPts val="900"/>
              </a:spcBef>
              <a:spcAft>
                <a:spcPts val="600"/>
              </a:spcAft>
              <a:buClr>
                <a:srgbClr val="000000"/>
              </a:buClr>
              <a:buSzPts val="1800"/>
              <a:buFont typeface="Arial"/>
              <a:buNone/>
            </a:pPr>
            <a:r>
              <a:rPr lang="en-US" sz="1600" b="0" i="0" u="none" strike="noStrike" cap="none">
                <a:solidFill>
                  <a:srgbClr val="000000"/>
                </a:solidFill>
                <a:latin typeface="Arial"/>
                <a:ea typeface="Arial"/>
                <a:cs typeface="Arial"/>
                <a:sym typeface="Arial"/>
              </a:rPr>
              <a:t>(4) The project is technically feasible, safe, and efficient, contributing to enhanced energy savings and energy efficiency implementation.</a:t>
            </a:r>
            <a:endParaRPr/>
          </a:p>
        </p:txBody>
      </p:sp>
      <p:sp>
        <p:nvSpPr>
          <p:cNvPr id="104" name="Google Shape;104;p6"/>
          <p:cNvSpPr txBox="1"/>
          <p:nvPr/>
        </p:nvSpPr>
        <p:spPr>
          <a:xfrm>
            <a:off x="971764" y="12302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7"/>
          <p:cNvSpPr txBox="1"/>
          <p:nvPr/>
        </p:nvSpPr>
        <p:spPr>
          <a:xfrm>
            <a:off x="1190816" y="1891727"/>
            <a:ext cx="9502142" cy="4351338"/>
          </a:xfrm>
          <a:prstGeom prst="rect">
            <a:avLst/>
          </a:prstGeom>
          <a:solidFill>
            <a:srgbClr val="FFFFFF"/>
          </a:solidFill>
          <a:ln>
            <a:noFill/>
          </a:ln>
        </p:spPr>
        <p:txBody>
          <a:bodyPr spcFirstLastPara="1" wrap="square" lIns="91425" tIns="45700" rIns="91425" bIns="45700" anchor="t" anchorCtr="0">
            <a:noAutofit/>
          </a:bodyPr>
          <a:lstStyle/>
          <a:p>
            <a:pPr marL="360000" marR="0" lvl="0" indent="-228600" algn="just" rtl="0">
              <a:lnSpc>
                <a:spcPct val="130000"/>
              </a:lnSpc>
              <a:spcBef>
                <a:spcPts val="600"/>
              </a:spcBef>
              <a:spcAft>
                <a:spcPts val="0"/>
              </a:spcAft>
              <a:buClr>
                <a:srgbClr val="000000"/>
              </a:buClr>
              <a:buSzPts val="1800"/>
              <a:buFont typeface="Arial"/>
              <a:buNone/>
            </a:pPr>
            <a:r>
              <a:rPr lang="en-US" sz="1600" b="1" i="1" u="none" strike="noStrike" cap="none">
                <a:solidFill>
                  <a:srgbClr val="004AAD"/>
                </a:solidFill>
                <a:latin typeface="Arial"/>
                <a:ea typeface="Arial"/>
                <a:cs typeface="Arial"/>
                <a:sym typeface="Arial"/>
              </a:rPr>
              <a:t>In addition:</a:t>
            </a:r>
            <a:endParaRPr/>
          </a:p>
          <a:p>
            <a:pPr marL="360000" marR="0" lvl="0" indent="-228600" algn="just" rtl="0">
              <a:lnSpc>
                <a:spcPct val="130000"/>
              </a:lnSpc>
              <a:spcBef>
                <a:spcPts val="12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  (5) Review and assess the technical capacity of the design, construction, installation units, equipment manufacturers, etc., where appropriate;</a:t>
            </a:r>
            <a:endParaRPr sz="1600" b="0" i="0" u="none" strike="noStrike" cap="none">
              <a:solidFill>
                <a:srgbClr val="000000"/>
              </a:solidFill>
              <a:latin typeface="Arial"/>
              <a:ea typeface="Arial"/>
              <a:cs typeface="Arial"/>
              <a:sym typeface="Arial"/>
            </a:endParaRPr>
          </a:p>
          <a:p>
            <a:pPr marL="457200" marR="0" lvl="0" indent="-228600" algn="just" rtl="0">
              <a:lnSpc>
                <a:spcPct val="130000"/>
              </a:lnSpc>
              <a:spcBef>
                <a:spcPts val="120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(6) Evaluate and compare the system design solutions, key technology and process options, and equipment choices presented in the feasibility study report; verify the reasons for selecting the system design, technology, processes, and equipment; assess the compatibility of the technology with existing systems; review and verify changes in specifications and indicators (of technology, processes, equipment, systems, products, production capacity) before and after the sub-project;</a:t>
            </a:r>
            <a:endParaRPr sz="1600" b="0" i="0" u="none" strike="noStrike" cap="none">
              <a:solidFill>
                <a:srgbClr val="000000"/>
              </a:solidFill>
              <a:latin typeface="Times New Roman"/>
              <a:ea typeface="Times New Roman"/>
              <a:cs typeface="Times New Roman"/>
              <a:sym typeface="Times New Roman"/>
            </a:endParaRPr>
          </a:p>
          <a:p>
            <a:pPr marL="457200" marR="0" lvl="0" indent="-228600" algn="just" rtl="0">
              <a:lnSpc>
                <a:spcPct val="114000"/>
              </a:lnSpc>
              <a:spcBef>
                <a:spcPts val="1200"/>
              </a:spcBef>
              <a:spcAft>
                <a:spcPts val="600"/>
              </a:spcAft>
              <a:buClr>
                <a:srgbClr val="000000"/>
              </a:buClr>
              <a:buSzPts val="1800"/>
              <a:buFont typeface="Arial"/>
              <a:buNone/>
            </a:pPr>
            <a:r>
              <a:rPr lang="en-US" sz="1600" b="0" i="0" u="none" strike="noStrike" cap="none">
                <a:solidFill>
                  <a:srgbClr val="000000"/>
                </a:solidFill>
                <a:latin typeface="Arial"/>
                <a:ea typeface="Arial"/>
                <a:cs typeface="Arial"/>
                <a:sym typeface="Arial"/>
              </a:rPr>
              <a:t>(7) Review and validate the baseline energy efficiency (before the sub-project) and the consumption scenario within the boundaries of the sub-project;</a:t>
            </a:r>
            <a:endParaRPr sz="1600" b="0" i="0" u="none" strike="noStrike" cap="none">
              <a:solidFill>
                <a:srgbClr val="000000"/>
              </a:solidFill>
              <a:latin typeface="Times New Roman"/>
              <a:ea typeface="Times New Roman"/>
              <a:cs typeface="Times New Roman"/>
              <a:sym typeface="Times New Roman"/>
            </a:endParaRPr>
          </a:p>
        </p:txBody>
      </p:sp>
      <p:sp>
        <p:nvSpPr>
          <p:cNvPr id="110" name="Google Shape;110;p7"/>
          <p:cNvSpPr txBox="1"/>
          <p:nvPr/>
        </p:nvSpPr>
        <p:spPr>
          <a:xfrm>
            <a:off x="836488" y="123880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8"/>
          <p:cNvSpPr txBox="1"/>
          <p:nvPr/>
        </p:nvSpPr>
        <p:spPr>
          <a:xfrm>
            <a:off x="1397012" y="2328950"/>
            <a:ext cx="9688803" cy="3938286"/>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just" rtl="0">
              <a:lnSpc>
                <a:spcPct val="114000"/>
              </a:lnSpc>
              <a:spcBef>
                <a:spcPts val="600"/>
              </a:spcBef>
              <a:spcAft>
                <a:spcPts val="0"/>
              </a:spcAft>
              <a:buClr>
                <a:srgbClr val="000000"/>
              </a:buClr>
              <a:buSzPts val="1800"/>
              <a:buFont typeface="Arial"/>
              <a:buNone/>
            </a:pPr>
            <a:r>
              <a:rPr lang="en-US" sz="1600" b="0" i="0" u="none" strike="noStrike" cap="none">
                <a:solidFill>
                  <a:schemeClr val="dk1"/>
                </a:solidFill>
                <a:latin typeface="Arial"/>
                <a:ea typeface="Arial"/>
                <a:cs typeface="Arial"/>
                <a:sym typeface="Arial"/>
              </a:rPr>
              <a:t>(8) Identify and validate the overall improvements in energy efficiency and energy savings resulting from the sub-project, as well as the key components of energy efficiency improvements and energy savings in terms of technology, processes, and equipment;</a:t>
            </a:r>
            <a:endParaRPr sz="1600" b="0" i="0" u="none" strike="noStrike" cap="none">
              <a:solidFill>
                <a:schemeClr val="dk1"/>
              </a:solidFill>
              <a:latin typeface="Times New Roman"/>
              <a:ea typeface="Times New Roman"/>
              <a:cs typeface="Times New Roman"/>
              <a:sym typeface="Times New Roman"/>
            </a:endParaRPr>
          </a:p>
          <a:p>
            <a:pPr marL="457200" marR="0" lvl="0" indent="-228600" algn="just" rtl="0">
              <a:lnSpc>
                <a:spcPct val="114000"/>
              </a:lnSpc>
              <a:spcBef>
                <a:spcPts val="1200"/>
              </a:spcBef>
              <a:spcAft>
                <a:spcPts val="0"/>
              </a:spcAft>
              <a:buClr>
                <a:srgbClr val="000000"/>
              </a:buClr>
              <a:buSzPts val="1800"/>
              <a:buFont typeface="Arial"/>
              <a:buNone/>
            </a:pPr>
            <a:r>
              <a:rPr lang="en-US" sz="1600" b="0" i="0" u="none" strike="noStrike" cap="none">
                <a:solidFill>
                  <a:schemeClr val="dk1"/>
                </a:solidFill>
                <a:latin typeface="Arial"/>
                <a:ea typeface="Arial"/>
                <a:cs typeface="Arial"/>
                <a:sym typeface="Arial"/>
              </a:rPr>
              <a:t>(9) Review and validate technical risks and risk mitigation measures;</a:t>
            </a:r>
            <a:endParaRPr sz="1600" b="0" i="0" u="none" strike="noStrike" cap="none">
              <a:solidFill>
                <a:schemeClr val="dk1"/>
              </a:solidFill>
              <a:latin typeface="Times New Roman"/>
              <a:ea typeface="Times New Roman"/>
              <a:cs typeface="Times New Roman"/>
              <a:sym typeface="Times New Roman"/>
            </a:endParaRPr>
          </a:p>
          <a:p>
            <a:pPr marL="457200" marR="0" lvl="0" indent="-228600" algn="just" rtl="0">
              <a:lnSpc>
                <a:spcPct val="114000"/>
              </a:lnSpc>
              <a:spcBef>
                <a:spcPts val="1200"/>
              </a:spcBef>
              <a:spcAft>
                <a:spcPts val="0"/>
              </a:spcAft>
              <a:buClr>
                <a:srgbClr val="000000"/>
              </a:buClr>
              <a:buSzPts val="1800"/>
              <a:buFont typeface="Arial"/>
              <a:buNone/>
            </a:pPr>
            <a:r>
              <a:rPr lang="en-US" sz="1600" b="0" i="0" u="none" strike="noStrike" cap="none">
                <a:solidFill>
                  <a:schemeClr val="dk1"/>
                </a:solidFill>
                <a:latin typeface="Arial"/>
                <a:ea typeface="Arial"/>
                <a:cs typeface="Arial"/>
                <a:sym typeface="Arial"/>
              </a:rPr>
              <a:t>(10) Review and validate the technical feasibility of the implementation plan;</a:t>
            </a:r>
            <a:endParaRPr sz="1600" b="0" i="0" u="none" strike="noStrike" cap="none">
              <a:solidFill>
                <a:schemeClr val="dk1"/>
              </a:solidFill>
              <a:latin typeface="Times New Roman"/>
              <a:ea typeface="Times New Roman"/>
              <a:cs typeface="Times New Roman"/>
              <a:sym typeface="Times New Roman"/>
            </a:endParaRPr>
          </a:p>
          <a:p>
            <a:pPr marL="457200" marR="0" lvl="0" indent="-228600" algn="just" rtl="0">
              <a:lnSpc>
                <a:spcPct val="114000"/>
              </a:lnSpc>
              <a:spcBef>
                <a:spcPts val="1200"/>
              </a:spcBef>
              <a:spcAft>
                <a:spcPts val="0"/>
              </a:spcAft>
              <a:buClr>
                <a:srgbClr val="000000"/>
              </a:buClr>
              <a:buSzPts val="1800"/>
              <a:buFont typeface="Arial"/>
              <a:buNone/>
            </a:pPr>
            <a:r>
              <a:rPr lang="en-US" sz="1600" b="0" i="0" u="none" strike="noStrike" cap="none">
                <a:solidFill>
                  <a:schemeClr val="dk1"/>
                </a:solidFill>
                <a:latin typeface="Arial"/>
                <a:ea typeface="Arial"/>
                <a:cs typeface="Arial"/>
                <a:sym typeface="Arial"/>
              </a:rPr>
              <a:t>(11) Review and validate the estimated investment cost of the sub-project (including analysis of cost components).</a:t>
            </a:r>
            <a:endParaRPr/>
          </a:p>
          <a:p>
            <a:pPr marL="457200" marR="0" lvl="0" indent="-228600" algn="just" rtl="0">
              <a:lnSpc>
                <a:spcPct val="114000"/>
              </a:lnSpc>
              <a:spcBef>
                <a:spcPts val="1200"/>
              </a:spcBef>
              <a:spcAft>
                <a:spcPts val="600"/>
              </a:spcAft>
              <a:buClr>
                <a:srgbClr val="000000"/>
              </a:buClr>
              <a:buSzPts val="1800"/>
              <a:buFont typeface="Arial"/>
              <a:buNone/>
            </a:pPr>
            <a:r>
              <a:rPr lang="en-US" sz="1600" b="0" i="0" u="none" strike="noStrike" cap="none">
                <a:solidFill>
                  <a:schemeClr val="dk1"/>
                </a:solidFill>
                <a:latin typeface="Arial"/>
                <a:ea typeface="Arial"/>
                <a:cs typeface="Arial"/>
                <a:sym typeface="Arial"/>
              </a:rPr>
              <a:t>(12) Review the completeness of legal documents in the project dossier (Environmental License, Fire Prevention &amp; Fighting Certificate, Product Certification, and other relevant legal approvals). If any legal requirements for credit/investment arise, these must be documented and recommended in the appraisal report to ensure overall compliance.</a:t>
            </a:r>
            <a:endParaRPr sz="1600" b="0" i="0" u="none" strike="noStrike" cap="none">
              <a:solidFill>
                <a:schemeClr val="dk1"/>
              </a:solidFill>
              <a:latin typeface="Arial"/>
              <a:ea typeface="Arial"/>
              <a:cs typeface="Arial"/>
              <a:sym typeface="Arial"/>
            </a:endParaRPr>
          </a:p>
        </p:txBody>
      </p:sp>
      <p:sp>
        <p:nvSpPr>
          <p:cNvPr id="117" name="Google Shape;117;p8"/>
          <p:cNvSpPr txBox="1"/>
          <p:nvPr/>
        </p:nvSpPr>
        <p:spPr>
          <a:xfrm>
            <a:off x="877585" y="126962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9"/>
          <p:cNvSpPr txBox="1"/>
          <p:nvPr/>
        </p:nvSpPr>
        <p:spPr>
          <a:xfrm>
            <a:off x="756007" y="2015843"/>
            <a:ext cx="10515600" cy="4351338"/>
          </a:xfrm>
          <a:prstGeom prst="rect">
            <a:avLst/>
          </a:prstGeom>
          <a:solidFill>
            <a:srgbClr val="FFFFFF"/>
          </a:solidFill>
          <a:ln>
            <a:noFill/>
          </a:ln>
        </p:spPr>
        <p:txBody>
          <a:bodyPr spcFirstLastPara="1" wrap="square" lIns="91425" tIns="45700" rIns="91425" bIns="45700" anchor="t" anchorCtr="0">
            <a:normAutofit/>
          </a:bodyPr>
          <a:lstStyle/>
          <a:p>
            <a:pPr marL="514350" marR="0" lvl="0" indent="-285750" algn="just" rtl="0">
              <a:lnSpc>
                <a:spcPct val="130000"/>
              </a:lnSpc>
              <a:spcBef>
                <a:spcPts val="12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During the appraisal process, the PFI will conduct a technical assessment of the sub-project. Upon receiving the relevant documents from the IE, the PFI will perform the technical assessment of the sub-project with the support of a technical expert, an energy audit expert, and an environmental expert. These experts must have experience relevant to the specific type of project: Industrial Sub-projects, ESCO Sub-projects, or Building Sub-projects.</a:t>
            </a:r>
            <a:endParaRPr/>
          </a:p>
          <a:p>
            <a:pPr marL="514350" marR="0" lvl="0" indent="-285750" algn="just" rtl="0">
              <a:lnSpc>
                <a:spcPct val="130000"/>
              </a:lnSpc>
              <a:spcBef>
                <a:spcPts val="180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If the PFI lacks any of the required experts, it will hire external consultants with appropriate technical expertise and experience to conduct the technical assessment. The technical experts will also participate in and contribute to the financial analysis, as well as sub-project monitoring and reporting.</a:t>
            </a:r>
            <a:endParaRPr/>
          </a:p>
          <a:p>
            <a:pPr marL="514350" marR="0" lvl="0" indent="-285750" algn="just" rtl="0">
              <a:lnSpc>
                <a:spcPct val="130000"/>
              </a:lnSpc>
              <a:spcBef>
                <a:spcPts val="1800"/>
              </a:spcBef>
              <a:spcAft>
                <a:spcPts val="60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The technical assessment will be carried out by reviewing the feasibility study report, energy audit report, other relevant documents, as well as through field visits and interviews. The findings of the technical assessment will be included in the appraisal report.</a:t>
            </a:r>
            <a:endParaRPr sz="1600" b="0" i="0" u="none" strike="noStrike" cap="none">
              <a:solidFill>
                <a:srgbClr val="000000"/>
              </a:solidFill>
              <a:latin typeface="Times New Roman"/>
              <a:ea typeface="Times New Roman"/>
              <a:cs typeface="Times New Roman"/>
              <a:sym typeface="Times New Roman"/>
            </a:endParaRPr>
          </a:p>
        </p:txBody>
      </p:sp>
      <p:sp>
        <p:nvSpPr>
          <p:cNvPr id="123" name="Google Shape;123;p9"/>
          <p:cNvSpPr txBox="1"/>
          <p:nvPr/>
        </p:nvSpPr>
        <p:spPr>
          <a:xfrm>
            <a:off x="908407" y="122853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Technical assessment for energy efficiency sub-projects</a:t>
            </a:r>
            <a:endParaRPr sz="2500" b="1" i="0" u="none" strike="noStrike" cap="none">
              <a:solidFill>
                <a:srgbClr val="FFFFFF"/>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7387</Words>
  <Application>Microsoft Office PowerPoint</Application>
  <PresentationFormat>Widescreen</PresentationFormat>
  <Paragraphs>1489</Paragraphs>
  <Slides>58</Slides>
  <Notes>58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Courier New</vt:lpstr>
      <vt:lpstr>Arial</vt:lpstr>
      <vt:lpstr>Calibri</vt:lpstr>
      <vt:lpstr>Noto Sans Symbols</vt:lpstr>
      <vt:lpstr>Times New Roman</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4</cp:revision>
  <dcterms:created xsi:type="dcterms:W3CDTF">2024-10-28T02:26:51Z</dcterms:created>
  <dcterms:modified xsi:type="dcterms:W3CDTF">2025-10-22T02:18:04Z</dcterms:modified>
</cp:coreProperties>
</file>