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56" r:id="rId2"/>
    <p:sldId id="323" r:id="rId3"/>
    <p:sldId id="278" r:id="rId4"/>
    <p:sldId id="280" r:id="rId5"/>
    <p:sldId id="264" r:id="rId6"/>
    <p:sldId id="281" r:id="rId7"/>
    <p:sldId id="282" r:id="rId8"/>
    <p:sldId id="283" r:id="rId9"/>
    <p:sldId id="284" r:id="rId10"/>
    <p:sldId id="279" r:id="rId11"/>
    <p:sldId id="285" r:id="rId12"/>
    <p:sldId id="286" r:id="rId13"/>
    <p:sldId id="287" r:id="rId14"/>
    <p:sldId id="288" r:id="rId15"/>
    <p:sldId id="289" r:id="rId16"/>
    <p:sldId id="294" r:id="rId17"/>
    <p:sldId id="295" r:id="rId18"/>
    <p:sldId id="290" r:id="rId19"/>
    <p:sldId id="296" r:id="rId20"/>
    <p:sldId id="291" r:id="rId21"/>
    <p:sldId id="292" r:id="rId22"/>
    <p:sldId id="293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6" r:id="rId31"/>
    <p:sldId id="304" r:id="rId32"/>
    <p:sldId id="305" r:id="rId33"/>
    <p:sldId id="307" r:id="rId34"/>
    <p:sldId id="308" r:id="rId35"/>
    <p:sldId id="309" r:id="rId36"/>
    <p:sldId id="310" r:id="rId37"/>
    <p:sldId id="318" r:id="rId38"/>
    <p:sldId id="311" r:id="rId39"/>
    <p:sldId id="319" r:id="rId40"/>
    <p:sldId id="320" r:id="rId41"/>
    <p:sldId id="321" r:id="rId42"/>
    <p:sldId id="312" r:id="rId43"/>
    <p:sldId id="313" r:id="rId44"/>
    <p:sldId id="314" r:id="rId45"/>
    <p:sldId id="315" r:id="rId46"/>
    <p:sldId id="316" r:id="rId47"/>
    <p:sldId id="322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DB0"/>
    <a:srgbClr val="003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76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58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193B3F-C9E3-43DA-912F-8431F52F178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48707583-1D48-4870-B4C2-FFB3C9FCCBEE}">
      <dgm:prSet phldrT="[Text]" custT="1"/>
      <dgm:spPr>
        <a:xfrm>
          <a:off x="456548" y="302608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OVERVIEW</a:t>
          </a:r>
          <a:endParaRPr lang="en-US" sz="1800" b="1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5931D88-2E61-489F-9998-BB79D1AECE74}" type="parTrans" cxnId="{BD01BCDA-4E34-4C00-BF4E-AA91DBFDE827}">
      <dgm:prSet/>
      <dgm:spPr/>
      <dgm:t>
        <a:bodyPr/>
        <a:lstStyle/>
        <a:p>
          <a:endParaRPr lang="en-US" sz="18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9194831-6EAE-45BD-B84C-DDAD8888963E}" type="sibTrans" cxnId="{BD01BCDA-4E34-4C00-BF4E-AA91DBFDE827}">
      <dgm:prSet/>
      <dgm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8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AAFB425-BE0E-4AEB-B7F5-7CFEAEA49C85}">
      <dgm:prSet phldrT="[Text]" custT="1"/>
      <dgm:spPr>
        <a:xfrm>
          <a:off x="890507" y="1210724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PROCESS ACCORDING TO PLVN</a:t>
          </a:r>
          <a:endParaRPr lang="en-US" sz="1800" b="1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3A1145C-7B52-4230-BAC8-DF1EE9D81B84}" type="parTrans" cxnId="{8DA250C5-C953-49CF-9BBB-4D1F3C06B837}">
      <dgm:prSet/>
      <dgm:spPr/>
      <dgm:t>
        <a:bodyPr/>
        <a:lstStyle/>
        <a:p>
          <a:endParaRPr lang="en-US" sz="18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BC81BC5-007B-47B8-8455-995758999561}" type="sibTrans" cxnId="{8DA250C5-C953-49CF-9BBB-4D1F3C06B837}">
      <dgm:prSet/>
      <dgm:spPr/>
      <dgm:t>
        <a:bodyPr/>
        <a:lstStyle/>
        <a:p>
          <a:endParaRPr lang="en-US" sz="18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A6EF0AC-E1D5-4D41-8FC4-2279FDDC9D0D}">
      <dgm:prSet phldrT="[Text]" custT="1"/>
      <dgm:spPr>
        <a:xfrm>
          <a:off x="1023697" y="2118840"/>
          <a:ext cx="9723331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DETAILED EVALUATION CRITERIA</a:t>
          </a:r>
          <a:endParaRPr lang="en-US" sz="1800" b="1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BC45973-26D3-4A1A-A55C-4F6241103326}" type="parTrans" cxnId="{53D2B0B1-1FE6-41B7-B2B4-49905C59F3AD}">
      <dgm:prSet/>
      <dgm:spPr/>
      <dgm:t>
        <a:bodyPr/>
        <a:lstStyle/>
        <a:p>
          <a:endParaRPr lang="en-US" sz="18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461AA2D-E45F-469A-B099-8199D855016B}" type="sibTrans" cxnId="{53D2B0B1-1FE6-41B7-B2B4-49905C59F3AD}">
      <dgm:prSet/>
      <dgm:spPr/>
      <dgm:t>
        <a:bodyPr/>
        <a:lstStyle/>
        <a:p>
          <a:endParaRPr lang="en-US" sz="18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7555C46-1FB3-4B1F-9A4A-D48912D5F0A1}">
      <dgm:prSet phldrT="[Text]" custT="1"/>
      <dgm:spPr>
        <a:xfrm>
          <a:off x="890507" y="3026956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DEVELOPING AN ENVIRONMENTAL AND SOCIAL RISK MANAGEMENT PLAN </a:t>
          </a:r>
          <a:endParaRPr lang="en-US" sz="1800" b="1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FA8D80B-EAF1-4043-841A-32AC7E1440D8}" type="parTrans" cxnId="{B83EB592-2F88-409E-9218-23374B50AF1A}">
      <dgm:prSet/>
      <dgm:spPr/>
      <dgm:t>
        <a:bodyPr/>
        <a:lstStyle/>
        <a:p>
          <a:endParaRPr lang="en-US" sz="18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839CFF0-8031-420E-8BD1-52FBF1B9A31F}" type="sibTrans" cxnId="{B83EB592-2F88-409E-9218-23374B50AF1A}">
      <dgm:prSet/>
      <dgm:spPr/>
      <dgm:t>
        <a:bodyPr/>
        <a:lstStyle/>
        <a:p>
          <a:endParaRPr lang="en-US" sz="18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F39F0D8D-19D0-44A6-B151-D9F2E993E2C1}">
      <dgm:prSet phldrT="[Text]" custT="1"/>
      <dgm:spPr>
        <a:xfrm>
          <a:off x="456548" y="3935073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PRACTICAL EXERCISE</a:t>
          </a:r>
          <a:endParaRPr lang="en-US" sz="1800" b="1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9EC85B0-D401-4439-93F9-547B6F151C66}" type="parTrans" cxnId="{0919639F-BCCD-4C87-9048-F3B3EC69D0C7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2161C3-9E27-4EC8-A41A-0326175D5AEE}" type="sibTrans" cxnId="{0919639F-BCCD-4C87-9048-F3B3EC69D0C7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5FF3C5-B880-4F51-8EEE-0349D6FEDBE3}" type="pres">
      <dgm:prSet presAssocID="{53193B3F-C9E3-43DA-912F-8431F52F178A}" presName="Name0" presStyleCnt="0">
        <dgm:presLayoutVars>
          <dgm:chMax val="7"/>
          <dgm:chPref val="7"/>
          <dgm:dir/>
        </dgm:presLayoutVars>
      </dgm:prSet>
      <dgm:spPr/>
    </dgm:pt>
    <dgm:pt modelId="{C0A817EA-A288-4052-8621-FBA6AA7E7E3A}" type="pres">
      <dgm:prSet presAssocID="{53193B3F-C9E3-43DA-912F-8431F52F178A}" presName="Name1" presStyleCnt="0"/>
      <dgm:spPr/>
    </dgm:pt>
    <dgm:pt modelId="{BE3B7581-751F-437E-B144-CBB1DE5D1F9A}" type="pres">
      <dgm:prSet presAssocID="{53193B3F-C9E3-43DA-912F-8431F52F178A}" presName="cycle" presStyleCnt="0"/>
      <dgm:spPr/>
    </dgm:pt>
    <dgm:pt modelId="{961D5B36-14F1-481F-932E-D7EEC5CD8891}" type="pres">
      <dgm:prSet presAssocID="{53193B3F-C9E3-43DA-912F-8431F52F178A}" presName="srcNode" presStyleLbl="node1" presStyleIdx="0" presStyleCnt="5"/>
      <dgm:spPr/>
    </dgm:pt>
    <dgm:pt modelId="{C5E61970-2F50-4BD7-B02D-530CD77DF125}" type="pres">
      <dgm:prSet presAssocID="{53193B3F-C9E3-43DA-912F-8431F52F178A}" presName="conn" presStyleLbl="parChTrans1D2" presStyleIdx="0" presStyleCnt="1"/>
      <dgm:spPr/>
    </dgm:pt>
    <dgm:pt modelId="{7431BA99-0209-490C-9444-1BE33A42B59E}" type="pres">
      <dgm:prSet presAssocID="{53193B3F-C9E3-43DA-912F-8431F52F178A}" presName="extraNode" presStyleLbl="node1" presStyleIdx="0" presStyleCnt="5"/>
      <dgm:spPr/>
    </dgm:pt>
    <dgm:pt modelId="{15F3857A-42E3-499C-8797-FCEE58D94467}" type="pres">
      <dgm:prSet presAssocID="{53193B3F-C9E3-43DA-912F-8431F52F178A}" presName="dstNode" presStyleLbl="node1" presStyleIdx="0" presStyleCnt="5"/>
      <dgm:spPr/>
    </dgm:pt>
    <dgm:pt modelId="{9C17E404-3103-4E62-84E3-8C5348E3C726}" type="pres">
      <dgm:prSet presAssocID="{48707583-1D48-4870-B4C2-FFB3C9FCCBEE}" presName="text_1" presStyleLbl="node1" presStyleIdx="0" presStyleCnt="5">
        <dgm:presLayoutVars>
          <dgm:bulletEnabled val="1"/>
        </dgm:presLayoutVars>
      </dgm:prSet>
      <dgm:spPr/>
    </dgm:pt>
    <dgm:pt modelId="{389E93A5-7889-4BE5-9545-B49F48C5270A}" type="pres">
      <dgm:prSet presAssocID="{48707583-1D48-4870-B4C2-FFB3C9FCCBEE}" presName="accent_1" presStyleCnt="0"/>
      <dgm:spPr/>
    </dgm:pt>
    <dgm:pt modelId="{578FC8D0-477F-4BE3-B3BE-B2A32D5F963A}" type="pres">
      <dgm:prSet presAssocID="{48707583-1D48-4870-B4C2-FFB3C9FCCBEE}" presName="accentRepeatNode" presStyleLbl="solidFgAcc1" presStyleIdx="0" presStyleCnt="5"/>
      <dgm:spPr>
        <a:xfrm>
          <a:off x="78046" y="226907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97DAC18-C00C-43CC-AE03-0B916FBBE730}" type="pres">
      <dgm:prSet presAssocID="{9AAFB425-BE0E-4AEB-B7F5-7CFEAEA49C85}" presName="text_2" presStyleLbl="node1" presStyleIdx="1" presStyleCnt="5">
        <dgm:presLayoutVars>
          <dgm:bulletEnabled val="1"/>
        </dgm:presLayoutVars>
      </dgm:prSet>
      <dgm:spPr/>
    </dgm:pt>
    <dgm:pt modelId="{E1E83512-F776-400D-B484-B8B412A0F9F1}" type="pres">
      <dgm:prSet presAssocID="{9AAFB425-BE0E-4AEB-B7F5-7CFEAEA49C85}" presName="accent_2" presStyleCnt="0"/>
      <dgm:spPr/>
    </dgm:pt>
    <dgm:pt modelId="{F7D62367-0EE5-45F2-A6AC-C88F5FEE6BA8}" type="pres">
      <dgm:prSet presAssocID="{9AAFB425-BE0E-4AEB-B7F5-7CFEAEA49C85}" presName="accentRepeatNode" presStyleLbl="solidFgAcc1" presStyleIdx="1" presStyleCnt="5"/>
      <dgm:spPr>
        <a:xfrm>
          <a:off x="512004" y="1135024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177389"/>
              <a:satOff val="-9961"/>
              <a:lumOff val="8590"/>
              <a:alphaOff val="0"/>
            </a:srgbClr>
          </a:solidFill>
          <a:prstDash val="solid"/>
        </a:ln>
        <a:effectLst/>
      </dgm:spPr>
    </dgm:pt>
    <dgm:pt modelId="{9198C0CC-EE4F-4B5B-A1D3-61191400DE36}" type="pres">
      <dgm:prSet presAssocID="{6A6EF0AC-E1D5-4D41-8FC4-2279FDDC9D0D}" presName="text_3" presStyleLbl="node1" presStyleIdx="2" presStyleCnt="5">
        <dgm:presLayoutVars>
          <dgm:bulletEnabled val="1"/>
        </dgm:presLayoutVars>
      </dgm:prSet>
      <dgm:spPr/>
    </dgm:pt>
    <dgm:pt modelId="{390F9CC4-95D9-4B93-B555-53DB955C490D}" type="pres">
      <dgm:prSet presAssocID="{6A6EF0AC-E1D5-4D41-8FC4-2279FDDC9D0D}" presName="accent_3" presStyleCnt="0"/>
      <dgm:spPr/>
    </dgm:pt>
    <dgm:pt modelId="{AADBD249-F9E3-426F-9862-33D89AA8618D}" type="pres">
      <dgm:prSet presAssocID="{6A6EF0AC-E1D5-4D41-8FC4-2279FDDC9D0D}" presName="accentRepeatNode" presStyleLbl="solidFgAcc1" presStyleIdx="2" presStyleCnt="5"/>
      <dgm:spPr>
        <a:xfrm>
          <a:off x="645194" y="2043140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354778"/>
              <a:satOff val="-19922"/>
              <a:lumOff val="17181"/>
              <a:alphaOff val="0"/>
            </a:srgbClr>
          </a:solidFill>
          <a:prstDash val="solid"/>
        </a:ln>
        <a:effectLst/>
      </dgm:spPr>
    </dgm:pt>
    <dgm:pt modelId="{AEA6E4D5-63B1-4534-8639-A87326395367}" type="pres">
      <dgm:prSet presAssocID="{07555C46-1FB3-4B1F-9A4A-D48912D5F0A1}" presName="text_4" presStyleLbl="node1" presStyleIdx="3" presStyleCnt="5">
        <dgm:presLayoutVars>
          <dgm:bulletEnabled val="1"/>
        </dgm:presLayoutVars>
      </dgm:prSet>
      <dgm:spPr/>
    </dgm:pt>
    <dgm:pt modelId="{3D2F264B-E31F-4897-998F-665DD31C0D0F}" type="pres">
      <dgm:prSet presAssocID="{07555C46-1FB3-4B1F-9A4A-D48912D5F0A1}" presName="accent_4" presStyleCnt="0"/>
      <dgm:spPr/>
    </dgm:pt>
    <dgm:pt modelId="{C594183E-35BA-45AB-8896-168C33D60772}" type="pres">
      <dgm:prSet presAssocID="{07555C46-1FB3-4B1F-9A4A-D48912D5F0A1}" presName="accentRepeatNode" presStyleLbl="solidFgAcc1" presStyleIdx="3" presStyleCnt="5"/>
      <dgm:spPr>
        <a:xfrm>
          <a:off x="512004" y="2951256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532167"/>
              <a:satOff val="-29883"/>
              <a:lumOff val="25771"/>
              <a:alphaOff val="0"/>
            </a:srgbClr>
          </a:solidFill>
          <a:prstDash val="solid"/>
        </a:ln>
        <a:effectLst/>
      </dgm:spPr>
    </dgm:pt>
    <dgm:pt modelId="{A512F5C2-4842-4A0A-8496-30CA362A5B3B}" type="pres">
      <dgm:prSet presAssocID="{F39F0D8D-19D0-44A6-B151-D9F2E993E2C1}" presName="text_5" presStyleLbl="node1" presStyleIdx="4" presStyleCnt="5">
        <dgm:presLayoutVars>
          <dgm:bulletEnabled val="1"/>
        </dgm:presLayoutVars>
      </dgm:prSet>
      <dgm:spPr/>
    </dgm:pt>
    <dgm:pt modelId="{83307BBE-E236-45B7-BCE1-F0141B4F520F}" type="pres">
      <dgm:prSet presAssocID="{F39F0D8D-19D0-44A6-B151-D9F2E993E2C1}" presName="accent_5" presStyleCnt="0"/>
      <dgm:spPr/>
    </dgm:pt>
    <dgm:pt modelId="{5D787EA0-F272-4D23-BD3B-9AF007075D88}" type="pres">
      <dgm:prSet presAssocID="{F39F0D8D-19D0-44A6-B151-D9F2E993E2C1}" presName="accentRepeatNode" presStyleLbl="solidFgAcc1" presStyleIdx="4" presStyleCnt="5"/>
      <dgm:spPr>
        <a:xfrm>
          <a:off x="78046" y="3859372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</a:ln>
        <a:effectLst/>
      </dgm:spPr>
    </dgm:pt>
  </dgm:ptLst>
  <dgm:cxnLst>
    <dgm:cxn modelId="{3D484E12-CE01-4842-882C-20ECC8801931}" type="presOf" srcId="{6A6EF0AC-E1D5-4D41-8FC4-2279FDDC9D0D}" destId="{9198C0CC-EE4F-4B5B-A1D3-61191400DE36}" srcOrd="0" destOrd="0" presId="urn:microsoft.com/office/officeart/2008/layout/VerticalCurvedList"/>
    <dgm:cxn modelId="{5D229364-48FF-4C4C-995D-E4C85563058E}" type="presOf" srcId="{07555C46-1FB3-4B1F-9A4A-D48912D5F0A1}" destId="{AEA6E4D5-63B1-4534-8639-A87326395367}" srcOrd="0" destOrd="0" presId="urn:microsoft.com/office/officeart/2008/layout/VerticalCurvedList"/>
    <dgm:cxn modelId="{43EF4E6B-F933-42E2-89D3-67D66A5BCC16}" type="presOf" srcId="{A9194831-6EAE-45BD-B84C-DDAD8888963E}" destId="{C5E61970-2F50-4BD7-B02D-530CD77DF125}" srcOrd="0" destOrd="0" presId="urn:microsoft.com/office/officeart/2008/layout/VerticalCurvedList"/>
    <dgm:cxn modelId="{2E3A6779-9B9B-46E7-9EE5-412D37951275}" type="presOf" srcId="{F39F0D8D-19D0-44A6-B151-D9F2E993E2C1}" destId="{A512F5C2-4842-4A0A-8496-30CA362A5B3B}" srcOrd="0" destOrd="0" presId="urn:microsoft.com/office/officeart/2008/layout/VerticalCurvedList"/>
    <dgm:cxn modelId="{8995B489-9C85-4387-ACA2-ADD0FAAE382D}" type="presOf" srcId="{9AAFB425-BE0E-4AEB-B7F5-7CFEAEA49C85}" destId="{C97DAC18-C00C-43CC-AE03-0B916FBBE730}" srcOrd="0" destOrd="0" presId="urn:microsoft.com/office/officeart/2008/layout/VerticalCurvedList"/>
    <dgm:cxn modelId="{B83EB592-2F88-409E-9218-23374B50AF1A}" srcId="{53193B3F-C9E3-43DA-912F-8431F52F178A}" destId="{07555C46-1FB3-4B1F-9A4A-D48912D5F0A1}" srcOrd="3" destOrd="0" parTransId="{7FA8D80B-EAF1-4043-841A-32AC7E1440D8}" sibTransId="{D839CFF0-8031-420E-8BD1-52FBF1B9A31F}"/>
    <dgm:cxn modelId="{0919639F-BCCD-4C87-9048-F3B3EC69D0C7}" srcId="{53193B3F-C9E3-43DA-912F-8431F52F178A}" destId="{F39F0D8D-19D0-44A6-B151-D9F2E993E2C1}" srcOrd="4" destOrd="0" parTransId="{99EC85B0-D401-4439-93F9-547B6F151C66}" sibTransId="{492161C3-9E27-4EC8-A41A-0326175D5AEE}"/>
    <dgm:cxn modelId="{53D2B0B1-1FE6-41B7-B2B4-49905C59F3AD}" srcId="{53193B3F-C9E3-43DA-912F-8431F52F178A}" destId="{6A6EF0AC-E1D5-4D41-8FC4-2279FDDC9D0D}" srcOrd="2" destOrd="0" parTransId="{DBC45973-26D3-4A1A-A55C-4F6241103326}" sibTransId="{2461AA2D-E45F-469A-B099-8199D855016B}"/>
    <dgm:cxn modelId="{8DA250C5-C953-49CF-9BBB-4D1F3C06B837}" srcId="{53193B3F-C9E3-43DA-912F-8431F52F178A}" destId="{9AAFB425-BE0E-4AEB-B7F5-7CFEAEA49C85}" srcOrd="1" destOrd="0" parTransId="{23A1145C-7B52-4230-BAC8-DF1EE9D81B84}" sibTransId="{ABC81BC5-007B-47B8-8455-995758999561}"/>
    <dgm:cxn modelId="{AE005DC8-556B-41C9-8BEE-9739AD02C0FC}" type="presOf" srcId="{48707583-1D48-4870-B4C2-FFB3C9FCCBEE}" destId="{9C17E404-3103-4E62-84E3-8C5348E3C726}" srcOrd="0" destOrd="0" presId="urn:microsoft.com/office/officeart/2008/layout/VerticalCurvedList"/>
    <dgm:cxn modelId="{BD01BCDA-4E34-4C00-BF4E-AA91DBFDE827}" srcId="{53193B3F-C9E3-43DA-912F-8431F52F178A}" destId="{48707583-1D48-4870-B4C2-FFB3C9FCCBEE}" srcOrd="0" destOrd="0" parTransId="{45931D88-2E61-489F-9998-BB79D1AECE74}" sibTransId="{A9194831-6EAE-45BD-B84C-DDAD8888963E}"/>
    <dgm:cxn modelId="{FA8F32F7-A2D9-4714-B4CC-07D2CDF1A4FF}" type="presOf" srcId="{53193B3F-C9E3-43DA-912F-8431F52F178A}" destId="{EE5FF3C5-B880-4F51-8EEE-0349D6FEDBE3}" srcOrd="0" destOrd="0" presId="urn:microsoft.com/office/officeart/2008/layout/VerticalCurvedList"/>
    <dgm:cxn modelId="{F28332C2-E983-4D76-8AD9-E28F0A9FDF0C}" type="presParOf" srcId="{EE5FF3C5-B880-4F51-8EEE-0349D6FEDBE3}" destId="{C0A817EA-A288-4052-8621-FBA6AA7E7E3A}" srcOrd="0" destOrd="0" presId="urn:microsoft.com/office/officeart/2008/layout/VerticalCurvedList"/>
    <dgm:cxn modelId="{4EDD1400-C2EC-4738-9978-CD762987ABA1}" type="presParOf" srcId="{C0A817EA-A288-4052-8621-FBA6AA7E7E3A}" destId="{BE3B7581-751F-437E-B144-CBB1DE5D1F9A}" srcOrd="0" destOrd="0" presId="urn:microsoft.com/office/officeart/2008/layout/VerticalCurvedList"/>
    <dgm:cxn modelId="{3054948E-635E-4D16-B4F2-A12246F26A89}" type="presParOf" srcId="{BE3B7581-751F-437E-B144-CBB1DE5D1F9A}" destId="{961D5B36-14F1-481F-932E-D7EEC5CD8891}" srcOrd="0" destOrd="0" presId="urn:microsoft.com/office/officeart/2008/layout/VerticalCurvedList"/>
    <dgm:cxn modelId="{7B46C246-0B7D-41F1-93CA-35CB43B59AEF}" type="presParOf" srcId="{BE3B7581-751F-437E-B144-CBB1DE5D1F9A}" destId="{C5E61970-2F50-4BD7-B02D-530CD77DF125}" srcOrd="1" destOrd="0" presId="urn:microsoft.com/office/officeart/2008/layout/VerticalCurvedList"/>
    <dgm:cxn modelId="{3FCAF122-B94E-4BC1-A102-B6AC51C60838}" type="presParOf" srcId="{BE3B7581-751F-437E-B144-CBB1DE5D1F9A}" destId="{7431BA99-0209-490C-9444-1BE33A42B59E}" srcOrd="2" destOrd="0" presId="urn:microsoft.com/office/officeart/2008/layout/VerticalCurvedList"/>
    <dgm:cxn modelId="{DFB4310E-B0F0-4041-BECF-8FEB61F5C8D9}" type="presParOf" srcId="{BE3B7581-751F-437E-B144-CBB1DE5D1F9A}" destId="{15F3857A-42E3-499C-8797-FCEE58D94467}" srcOrd="3" destOrd="0" presId="urn:microsoft.com/office/officeart/2008/layout/VerticalCurvedList"/>
    <dgm:cxn modelId="{7E677379-35AF-4951-8D56-55F869131484}" type="presParOf" srcId="{C0A817EA-A288-4052-8621-FBA6AA7E7E3A}" destId="{9C17E404-3103-4E62-84E3-8C5348E3C726}" srcOrd="1" destOrd="0" presId="urn:microsoft.com/office/officeart/2008/layout/VerticalCurvedList"/>
    <dgm:cxn modelId="{DA29FFA3-5DA6-4D0A-8DC0-17E80F5CFC10}" type="presParOf" srcId="{C0A817EA-A288-4052-8621-FBA6AA7E7E3A}" destId="{389E93A5-7889-4BE5-9545-B49F48C5270A}" srcOrd="2" destOrd="0" presId="urn:microsoft.com/office/officeart/2008/layout/VerticalCurvedList"/>
    <dgm:cxn modelId="{9660CD68-BB5A-43C4-B50C-2284AEED5EEA}" type="presParOf" srcId="{389E93A5-7889-4BE5-9545-B49F48C5270A}" destId="{578FC8D0-477F-4BE3-B3BE-B2A32D5F963A}" srcOrd="0" destOrd="0" presId="urn:microsoft.com/office/officeart/2008/layout/VerticalCurvedList"/>
    <dgm:cxn modelId="{F55B590B-6951-48C2-9A88-65A4560C2078}" type="presParOf" srcId="{C0A817EA-A288-4052-8621-FBA6AA7E7E3A}" destId="{C97DAC18-C00C-43CC-AE03-0B916FBBE730}" srcOrd="3" destOrd="0" presId="urn:microsoft.com/office/officeart/2008/layout/VerticalCurvedList"/>
    <dgm:cxn modelId="{9A8E3AE7-2219-460C-85E0-DA46653C5635}" type="presParOf" srcId="{C0A817EA-A288-4052-8621-FBA6AA7E7E3A}" destId="{E1E83512-F776-400D-B484-B8B412A0F9F1}" srcOrd="4" destOrd="0" presId="urn:microsoft.com/office/officeart/2008/layout/VerticalCurvedList"/>
    <dgm:cxn modelId="{2E041D20-FEA8-4F64-88E5-84C2D49F5BD1}" type="presParOf" srcId="{E1E83512-F776-400D-B484-B8B412A0F9F1}" destId="{F7D62367-0EE5-45F2-A6AC-C88F5FEE6BA8}" srcOrd="0" destOrd="0" presId="urn:microsoft.com/office/officeart/2008/layout/VerticalCurvedList"/>
    <dgm:cxn modelId="{3443D67C-61ED-4AC2-956F-EB1C9D9061BA}" type="presParOf" srcId="{C0A817EA-A288-4052-8621-FBA6AA7E7E3A}" destId="{9198C0CC-EE4F-4B5B-A1D3-61191400DE36}" srcOrd="5" destOrd="0" presId="urn:microsoft.com/office/officeart/2008/layout/VerticalCurvedList"/>
    <dgm:cxn modelId="{5AAD1251-F637-426F-8915-FF6C26439CD8}" type="presParOf" srcId="{C0A817EA-A288-4052-8621-FBA6AA7E7E3A}" destId="{390F9CC4-95D9-4B93-B555-53DB955C490D}" srcOrd="6" destOrd="0" presId="urn:microsoft.com/office/officeart/2008/layout/VerticalCurvedList"/>
    <dgm:cxn modelId="{DB7F2DA5-E591-426B-BDBA-1F97F9E81D83}" type="presParOf" srcId="{390F9CC4-95D9-4B93-B555-53DB955C490D}" destId="{AADBD249-F9E3-426F-9862-33D89AA8618D}" srcOrd="0" destOrd="0" presId="urn:microsoft.com/office/officeart/2008/layout/VerticalCurvedList"/>
    <dgm:cxn modelId="{07B17C35-2FBE-4D59-A6EE-C61903010DDE}" type="presParOf" srcId="{C0A817EA-A288-4052-8621-FBA6AA7E7E3A}" destId="{AEA6E4D5-63B1-4534-8639-A87326395367}" srcOrd="7" destOrd="0" presId="urn:microsoft.com/office/officeart/2008/layout/VerticalCurvedList"/>
    <dgm:cxn modelId="{34B61EEA-1B0B-4791-800F-00B534BA066B}" type="presParOf" srcId="{C0A817EA-A288-4052-8621-FBA6AA7E7E3A}" destId="{3D2F264B-E31F-4897-998F-665DD31C0D0F}" srcOrd="8" destOrd="0" presId="urn:microsoft.com/office/officeart/2008/layout/VerticalCurvedList"/>
    <dgm:cxn modelId="{0E2D938D-978A-4015-BDA6-B45D19108061}" type="presParOf" srcId="{3D2F264B-E31F-4897-998F-665DD31C0D0F}" destId="{C594183E-35BA-45AB-8896-168C33D60772}" srcOrd="0" destOrd="0" presId="urn:microsoft.com/office/officeart/2008/layout/VerticalCurvedList"/>
    <dgm:cxn modelId="{3C8D22A8-F0EF-4713-A7C4-EB6CAA8FD471}" type="presParOf" srcId="{C0A817EA-A288-4052-8621-FBA6AA7E7E3A}" destId="{A512F5C2-4842-4A0A-8496-30CA362A5B3B}" srcOrd="9" destOrd="0" presId="urn:microsoft.com/office/officeart/2008/layout/VerticalCurvedList"/>
    <dgm:cxn modelId="{70BA9C9C-94EB-4234-A0B8-3A8214EE3EFC}" type="presParOf" srcId="{C0A817EA-A288-4052-8621-FBA6AA7E7E3A}" destId="{83307BBE-E236-45B7-BCE1-F0141B4F520F}" srcOrd="10" destOrd="0" presId="urn:microsoft.com/office/officeart/2008/layout/VerticalCurvedList"/>
    <dgm:cxn modelId="{2743A4B6-85C1-4889-BAE4-A1AC0C2192DA}" type="presParOf" srcId="{83307BBE-E236-45B7-BCE1-F0141B4F520F}" destId="{5D787EA0-F272-4D23-BD3B-9AF007075D8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A97FE2C-6227-4031-8EA0-832E8AAC0304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0C8350A-8943-4F43-B0C4-A69855C3F96F}">
      <dgm:prSet custT="1"/>
      <dgm:spPr>
        <a:xfrm>
          <a:off x="51" y="11854"/>
          <a:ext cx="4971111" cy="777600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Conserve resources</a:t>
          </a:r>
        </a:p>
      </dgm:t>
    </dgm:pt>
    <dgm:pt modelId="{A7CECD67-EE30-4096-B124-F28068BF235B}" type="parTrans" cxnId="{C788AC0C-38B1-480C-B274-E50F7BF6DC21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529B0E0-5CA6-4C0E-9D5A-5D433ACE4A0B}" type="sibTrans" cxnId="{C788AC0C-38B1-480C-B274-E50F7BF6DC21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CA5D5CB-7A30-4FAA-AE31-1DD69EF9EC57}">
      <dgm:prSet custT="1"/>
      <dgm:spPr>
        <a:xfrm>
          <a:off x="5667118" y="11854"/>
          <a:ext cx="4971111" cy="777600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Preventing pollution</a:t>
          </a:r>
        </a:p>
      </dgm:t>
    </dgm:pt>
    <dgm:pt modelId="{90A9842D-A4D6-4444-909E-5DA1B5DF7095}" type="parTrans" cxnId="{C5DE138D-E49C-49C1-A8FF-C26F9EE567D1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B09243B-927A-4581-9F1C-14198CB6A5CD}" type="sibTrans" cxnId="{C5DE138D-E49C-49C1-A8FF-C26F9EE567D1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BCCE92D-D215-41B1-8574-D81AA1B5814B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Increasing the efficiency of energy, water, materials, and resource use</a:t>
          </a:r>
        </a:p>
      </dgm:t>
    </dgm:pt>
    <dgm:pt modelId="{9D75F05B-74BF-4EDE-AA6A-F3933B8B02EF}" type="parTrans" cxnId="{1253529E-FB6E-4DE0-B026-77703FC24230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55945E3-6E1F-4FE0-9A86-22AB8B40BC14}" type="sibTrans" cxnId="{1253529E-FB6E-4DE0-B026-77703FC24230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DAC9C0-92E7-444E-A370-E4C6A216F96C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Pollution prevention:</a:t>
          </a:r>
        </a:p>
      </dgm:t>
    </dgm:pt>
    <dgm:pt modelId="{EF321691-454F-4344-ADFE-4BA948211CE7}" type="parTrans" cxnId="{15049F77-F7C9-4734-8535-00E9FCBFE937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9F17A92-65CE-4E56-9A0F-3B331B35ADF8}" type="sibTrans" cxnId="{15049F77-F7C9-4734-8535-00E9FCBFE937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CCCE541-5CC9-4F13-997D-7D5FB16C982A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Managing hazardous materials</a:t>
          </a:r>
        </a:p>
      </dgm:t>
    </dgm:pt>
    <dgm:pt modelId="{510275F3-F834-4D91-9477-ECADB2EFB8D1}" type="parTrans" cxnId="{13A2A8C1-BFE0-442A-A063-CB8103EB5867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42F783F-C8C1-4F06-A9DB-8C2C55678840}" type="sibTrans" cxnId="{13A2A8C1-BFE0-442A-A063-CB8103EB5867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ADD9488-F7AC-49E5-BA64-7BC254BC349A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Integrate cleaner production</a:t>
          </a:r>
        </a:p>
      </dgm:t>
    </dgm:pt>
    <dgm:pt modelId="{8114A79C-78E0-480E-8A0A-61FB8FAAD9BA}" type="parTrans" cxnId="{F8C65DD9-5521-4C8F-988B-12BAF052A1AE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3C8971C-5675-4A90-A413-C36073D5695A}" type="sibTrans" cxnId="{F8C65DD9-5521-4C8F-988B-12BAF052A1AE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30ED651-8423-4945-A2DB-BEAE5F5B91E5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Reduce GHG emissions: use low-carbon renewable energy, sustainable agriculture, mining, and livestock farming</a:t>
          </a:r>
        </a:p>
      </dgm:t>
    </dgm:pt>
    <dgm:pt modelId="{B8ECE1E5-FF8F-4660-AC32-048B74518C16}" type="parTrans" cxnId="{6F699EEE-BAE6-4B72-81C3-0A75C74E12DA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E2C951-5437-4B3C-B386-00CAFB61FF23}" type="sibTrans" cxnId="{6F699EEE-BAE6-4B72-81C3-0A75C74E12DA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D6B009-1DC4-494E-9CC1-3B01C55BFACA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Avoid or reduce water consumption, conserve water</a:t>
          </a:r>
        </a:p>
      </dgm:t>
    </dgm:pt>
    <dgm:pt modelId="{E896F529-1CD4-43DD-BDDF-FD5724AD5355}" type="parTrans" cxnId="{12AECC60-55EA-49F7-A93D-81C7A334F23F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9B4A58C-319B-44D6-9C58-1366ABC90899}" type="sibTrans" cxnId="{12AECC60-55EA-49F7-A93D-81C7A334F23F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339CBF6-9407-4C14-A4D0-6B2E477DAE21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Avoid/minimize, control polluting waste</a:t>
          </a:r>
        </a:p>
      </dgm:t>
    </dgm:pt>
    <dgm:pt modelId="{E321E12C-AA47-4C51-8334-686282E2F352}" type="parTrans" cxnId="{D756955D-51EF-4859-9A5F-DE4583D00329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0816C96-BC1B-4D00-8DCE-FD6E2C7274CB}" type="sibTrans" cxnId="{D756955D-51EF-4859-9A5F-DE4583D00329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A5C6B8-10DE-4709-80FD-C17AFA66FDAF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Assess environmental status, self-recovery capacity, future land use</a:t>
          </a:r>
        </a:p>
      </dgm:t>
    </dgm:pt>
    <dgm:pt modelId="{6368167E-E759-4D97-A328-01A832F7A8A2}" type="parTrans" cxnId="{987BAA5E-1118-4A30-A704-CBCFCE64A940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511D99-35C4-4675-98C8-1A45B1D1C167}" type="sibTrans" cxnId="{987BAA5E-1118-4A30-A704-CBCFCE64A940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3C8779-53D0-4DA9-B574-2C8E83068B66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Waste: Avoid waste generation</a:t>
          </a: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minimize  recover, reuse  treat, dispose of in an environmentally friendly </a:t>
          </a: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manner</a:t>
          </a:r>
        </a:p>
      </dgm:t>
    </dgm:pt>
    <dgm:pt modelId="{E69F6C84-9618-40F2-A373-C147A3EE39A4}" type="parTrans" cxnId="{0EE20385-00C6-486C-A927-C66B692B2916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BCAF0B-C995-47BC-B50C-F099E2F0D0C1}" type="sibTrans" cxnId="{0EE20385-00C6-486C-A927-C66B692B2916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9133645-85BF-4BD6-BD72-27C52290BF87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Pesticide management &amp; use: integrated pest management &amp; integrated disease vector management</a:t>
          </a:r>
        </a:p>
      </dgm:t>
    </dgm:pt>
    <dgm:pt modelId="{8A3539A3-75D1-478E-947C-AFABA3D4F42E}" type="parTrans" cxnId="{46700973-6EF5-4BC8-A943-CCF2BA130659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EC53DA-3A68-4940-9832-893001F3FC15}" type="sibTrans" cxnId="{46700973-6EF5-4BC8-A943-CCF2BA130659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B97C203-7FF9-4691-A639-1E2921DA5286}" type="pres">
      <dgm:prSet presAssocID="{0A97FE2C-6227-4031-8EA0-832E8AAC0304}" presName="Name0" presStyleCnt="0">
        <dgm:presLayoutVars>
          <dgm:dir/>
          <dgm:animLvl val="lvl"/>
          <dgm:resizeHandles val="exact"/>
        </dgm:presLayoutVars>
      </dgm:prSet>
      <dgm:spPr/>
    </dgm:pt>
    <dgm:pt modelId="{D2ED2FAF-0C4F-4B68-88E0-67B16D2FD4FB}" type="pres">
      <dgm:prSet presAssocID="{90C8350A-8943-4F43-B0C4-A69855C3F96F}" presName="composite" presStyleCnt="0"/>
      <dgm:spPr/>
    </dgm:pt>
    <dgm:pt modelId="{91E4CFDD-629F-4BA0-A30D-06720D561233}" type="pres">
      <dgm:prSet presAssocID="{90C8350A-8943-4F43-B0C4-A69855C3F96F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1B41CBE9-944F-468A-90DE-0F5112804798}" type="pres">
      <dgm:prSet presAssocID="{90C8350A-8943-4F43-B0C4-A69855C3F96F}" presName="desTx" presStyleLbl="alignAccFollowNode1" presStyleIdx="0" presStyleCnt="2">
        <dgm:presLayoutVars>
          <dgm:bulletEnabled val="1"/>
        </dgm:presLayoutVars>
      </dgm:prSet>
      <dgm:spPr/>
    </dgm:pt>
    <dgm:pt modelId="{715D1861-BA14-4528-8969-413AB438BF5D}" type="pres">
      <dgm:prSet presAssocID="{C529B0E0-5CA6-4C0E-9D5A-5D433ACE4A0B}" presName="space" presStyleCnt="0"/>
      <dgm:spPr/>
    </dgm:pt>
    <dgm:pt modelId="{33F941A3-A9AC-4680-9B5A-8C8CA28B7379}" type="pres">
      <dgm:prSet presAssocID="{8CA5D5CB-7A30-4FAA-AE31-1DD69EF9EC57}" presName="composite" presStyleCnt="0"/>
      <dgm:spPr/>
    </dgm:pt>
    <dgm:pt modelId="{187B919F-24D3-467B-878C-DF033B897BB1}" type="pres">
      <dgm:prSet presAssocID="{8CA5D5CB-7A30-4FAA-AE31-1DD69EF9EC5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955B4FEA-EF82-4AD0-AC1D-208FB4A5E334}" type="pres">
      <dgm:prSet presAssocID="{8CA5D5CB-7A30-4FAA-AE31-1DD69EF9EC57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47EF9405-0E7D-45CF-A881-203A795529F1}" type="presOf" srcId="{E9A5C6B8-10DE-4709-80FD-C17AFA66FDAF}" destId="{955B4FEA-EF82-4AD0-AC1D-208FB4A5E334}" srcOrd="0" destOrd="2" presId="urn:microsoft.com/office/officeart/2005/8/layout/hList1"/>
    <dgm:cxn modelId="{BE8E9D05-8E52-449E-8B8F-988E1389F032}" type="presOf" srcId="{8CA5D5CB-7A30-4FAA-AE31-1DD69EF9EC57}" destId="{187B919F-24D3-467B-878C-DF033B897BB1}" srcOrd="0" destOrd="0" presId="urn:microsoft.com/office/officeart/2005/8/layout/hList1"/>
    <dgm:cxn modelId="{C788AC0C-38B1-480C-B274-E50F7BF6DC21}" srcId="{0A97FE2C-6227-4031-8EA0-832E8AAC0304}" destId="{90C8350A-8943-4F43-B0C4-A69855C3F96F}" srcOrd="0" destOrd="0" parTransId="{A7CECD67-EE30-4096-B124-F28068BF235B}" sibTransId="{C529B0E0-5CA6-4C0E-9D5A-5D433ACE4A0B}"/>
    <dgm:cxn modelId="{EFA46F21-DC7E-48F7-89C2-6CF0E421B3AC}" type="presOf" srcId="{8ADD9488-F7AC-49E5-BA64-7BC254BC349A}" destId="{1B41CBE9-944F-468A-90DE-0F5112804798}" srcOrd="0" destOrd="1" presId="urn:microsoft.com/office/officeart/2005/8/layout/hList1"/>
    <dgm:cxn modelId="{A9538323-840B-40B2-9948-B4C19173FE5B}" type="presOf" srcId="{59133645-85BF-4BD6-BD72-27C52290BF87}" destId="{955B4FEA-EF82-4AD0-AC1D-208FB4A5E334}" srcOrd="0" destOrd="5" presId="urn:microsoft.com/office/officeart/2005/8/layout/hList1"/>
    <dgm:cxn modelId="{BC8C6C33-F5FE-47E9-A569-3C2FA7FAC5CC}" type="presOf" srcId="{0A97FE2C-6227-4031-8EA0-832E8AAC0304}" destId="{2B97C203-7FF9-4691-A639-1E2921DA5286}" srcOrd="0" destOrd="0" presId="urn:microsoft.com/office/officeart/2005/8/layout/hList1"/>
    <dgm:cxn modelId="{D756955D-51EF-4859-9A5F-DE4583D00329}" srcId="{8CA5D5CB-7A30-4FAA-AE31-1DD69EF9EC57}" destId="{7339CBF6-9407-4C14-A4D0-6B2E477DAE21}" srcOrd="1" destOrd="0" parTransId="{E321E12C-AA47-4C51-8334-686282E2F352}" sibTransId="{90816C96-BC1B-4D00-8DCE-FD6E2C7274CB}"/>
    <dgm:cxn modelId="{26694D5E-736E-4A50-898E-199512455F3D}" type="presOf" srcId="{54DAC9C0-92E7-444E-A370-E4C6A216F96C}" destId="{955B4FEA-EF82-4AD0-AC1D-208FB4A5E334}" srcOrd="0" destOrd="0" presId="urn:microsoft.com/office/officeart/2005/8/layout/hList1"/>
    <dgm:cxn modelId="{987BAA5E-1118-4A30-A704-CBCFCE64A940}" srcId="{8CA5D5CB-7A30-4FAA-AE31-1DD69EF9EC57}" destId="{E9A5C6B8-10DE-4709-80FD-C17AFA66FDAF}" srcOrd="2" destOrd="0" parTransId="{6368167E-E759-4D97-A328-01A832F7A8A2}" sibTransId="{2C511D99-35C4-4675-98C8-1A45B1D1C167}"/>
    <dgm:cxn modelId="{12AECC60-55EA-49F7-A93D-81C7A334F23F}" srcId="{90C8350A-8943-4F43-B0C4-A69855C3F96F}" destId="{FDD6B009-1DC4-494E-9CC1-3B01C55BFACA}" srcOrd="3" destOrd="0" parTransId="{E896F529-1CD4-43DD-BDDF-FD5724AD5355}" sibTransId="{69B4A58C-319B-44D6-9C58-1366ABC90899}"/>
    <dgm:cxn modelId="{46079C4B-3ED7-47F8-9173-4A1EF68CB242}" type="presOf" srcId="{543C8779-53D0-4DA9-B574-2C8E83068B66}" destId="{955B4FEA-EF82-4AD0-AC1D-208FB4A5E334}" srcOrd="0" destOrd="3" presId="urn:microsoft.com/office/officeart/2005/8/layout/hList1"/>
    <dgm:cxn modelId="{46700973-6EF5-4BC8-A943-CCF2BA130659}" srcId="{8CA5D5CB-7A30-4FAA-AE31-1DD69EF9EC57}" destId="{59133645-85BF-4BD6-BD72-27C52290BF87}" srcOrd="5" destOrd="0" parTransId="{8A3539A3-75D1-478E-947C-AFABA3D4F42E}" sibTransId="{20EC53DA-3A68-4940-9832-893001F3FC15}"/>
    <dgm:cxn modelId="{E9E1B176-49CE-4243-8818-95C398EBF4FB}" type="presOf" srcId="{630ED651-8423-4945-A2DB-BEAE5F5B91E5}" destId="{1B41CBE9-944F-468A-90DE-0F5112804798}" srcOrd="0" destOrd="2" presId="urn:microsoft.com/office/officeart/2005/8/layout/hList1"/>
    <dgm:cxn modelId="{A0737177-340B-47B5-8E35-4B060AE17A78}" type="presOf" srcId="{ECCCE541-5CC9-4F13-997D-7D5FB16C982A}" destId="{955B4FEA-EF82-4AD0-AC1D-208FB4A5E334}" srcOrd="0" destOrd="4" presId="urn:microsoft.com/office/officeart/2005/8/layout/hList1"/>
    <dgm:cxn modelId="{15049F77-F7C9-4734-8535-00E9FCBFE937}" srcId="{8CA5D5CB-7A30-4FAA-AE31-1DD69EF9EC57}" destId="{54DAC9C0-92E7-444E-A370-E4C6A216F96C}" srcOrd="0" destOrd="0" parTransId="{EF321691-454F-4344-ADFE-4BA948211CE7}" sibTransId="{C9F17A92-65CE-4E56-9A0F-3B331B35ADF8}"/>
    <dgm:cxn modelId="{0EE20385-00C6-486C-A927-C66B692B2916}" srcId="{8CA5D5CB-7A30-4FAA-AE31-1DD69EF9EC57}" destId="{543C8779-53D0-4DA9-B574-2C8E83068B66}" srcOrd="3" destOrd="0" parTransId="{E69F6C84-9618-40F2-A373-C147A3EE39A4}" sibTransId="{E1BCAF0B-C995-47BC-B50C-F099E2F0D0C1}"/>
    <dgm:cxn modelId="{C5DE138D-E49C-49C1-A8FF-C26F9EE567D1}" srcId="{0A97FE2C-6227-4031-8EA0-832E8AAC0304}" destId="{8CA5D5CB-7A30-4FAA-AE31-1DD69EF9EC57}" srcOrd="1" destOrd="0" parTransId="{90A9842D-A4D6-4444-909E-5DA1B5DF7095}" sibTransId="{2B09243B-927A-4581-9F1C-14198CB6A5CD}"/>
    <dgm:cxn modelId="{1253529E-FB6E-4DE0-B026-77703FC24230}" srcId="{90C8350A-8943-4F43-B0C4-A69855C3F96F}" destId="{DBCCE92D-D215-41B1-8574-D81AA1B5814B}" srcOrd="0" destOrd="0" parTransId="{9D75F05B-74BF-4EDE-AA6A-F3933B8B02EF}" sibTransId="{055945E3-6E1F-4FE0-9A86-22AB8B40BC14}"/>
    <dgm:cxn modelId="{2102D5BF-7851-4325-80F1-28D0FBA16AE6}" type="presOf" srcId="{DBCCE92D-D215-41B1-8574-D81AA1B5814B}" destId="{1B41CBE9-944F-468A-90DE-0F5112804798}" srcOrd="0" destOrd="0" presId="urn:microsoft.com/office/officeart/2005/8/layout/hList1"/>
    <dgm:cxn modelId="{13A2A8C1-BFE0-442A-A063-CB8103EB5867}" srcId="{8CA5D5CB-7A30-4FAA-AE31-1DD69EF9EC57}" destId="{ECCCE541-5CC9-4F13-997D-7D5FB16C982A}" srcOrd="4" destOrd="0" parTransId="{510275F3-F834-4D91-9477-ECADB2EFB8D1}" sibTransId="{842F783F-C8C1-4F06-A9DB-8C2C55678840}"/>
    <dgm:cxn modelId="{79C1E5C8-6BD4-455C-A613-5970106A2D74}" type="presOf" srcId="{7339CBF6-9407-4C14-A4D0-6B2E477DAE21}" destId="{955B4FEA-EF82-4AD0-AC1D-208FB4A5E334}" srcOrd="0" destOrd="1" presId="urn:microsoft.com/office/officeart/2005/8/layout/hList1"/>
    <dgm:cxn modelId="{F8C65DD9-5521-4C8F-988B-12BAF052A1AE}" srcId="{90C8350A-8943-4F43-B0C4-A69855C3F96F}" destId="{8ADD9488-F7AC-49E5-BA64-7BC254BC349A}" srcOrd="1" destOrd="0" parTransId="{8114A79C-78E0-480E-8A0A-61FB8FAAD9BA}" sibTransId="{73C8971C-5675-4A90-A413-C36073D5695A}"/>
    <dgm:cxn modelId="{C640ADD9-15D2-49A8-B7E9-027FB6E7F0E5}" type="presOf" srcId="{FDD6B009-1DC4-494E-9CC1-3B01C55BFACA}" destId="{1B41CBE9-944F-468A-90DE-0F5112804798}" srcOrd="0" destOrd="3" presId="urn:microsoft.com/office/officeart/2005/8/layout/hList1"/>
    <dgm:cxn modelId="{6F699EEE-BAE6-4B72-81C3-0A75C74E12DA}" srcId="{90C8350A-8943-4F43-B0C4-A69855C3F96F}" destId="{630ED651-8423-4945-A2DB-BEAE5F5B91E5}" srcOrd="2" destOrd="0" parTransId="{B8ECE1E5-FF8F-4660-AC32-048B74518C16}" sibTransId="{C5E2C951-5437-4B3C-B386-00CAFB61FF23}"/>
    <dgm:cxn modelId="{3D0F84F9-29F1-4924-B633-0E6DD66B2060}" type="presOf" srcId="{90C8350A-8943-4F43-B0C4-A69855C3F96F}" destId="{91E4CFDD-629F-4BA0-A30D-06720D561233}" srcOrd="0" destOrd="0" presId="urn:microsoft.com/office/officeart/2005/8/layout/hList1"/>
    <dgm:cxn modelId="{B1683319-AF32-4CF0-931C-2E7D2902C0D3}" type="presParOf" srcId="{2B97C203-7FF9-4691-A639-1E2921DA5286}" destId="{D2ED2FAF-0C4F-4B68-88E0-67B16D2FD4FB}" srcOrd="0" destOrd="0" presId="urn:microsoft.com/office/officeart/2005/8/layout/hList1"/>
    <dgm:cxn modelId="{0325C1CD-2D7E-4B81-B041-1BBDD5D672FF}" type="presParOf" srcId="{D2ED2FAF-0C4F-4B68-88E0-67B16D2FD4FB}" destId="{91E4CFDD-629F-4BA0-A30D-06720D561233}" srcOrd="0" destOrd="0" presId="urn:microsoft.com/office/officeart/2005/8/layout/hList1"/>
    <dgm:cxn modelId="{4D0C3B04-8ED2-43B9-9985-3051416981C2}" type="presParOf" srcId="{D2ED2FAF-0C4F-4B68-88E0-67B16D2FD4FB}" destId="{1B41CBE9-944F-468A-90DE-0F5112804798}" srcOrd="1" destOrd="0" presId="urn:microsoft.com/office/officeart/2005/8/layout/hList1"/>
    <dgm:cxn modelId="{0586D695-D0EE-43EA-B18C-A71CE9A589ED}" type="presParOf" srcId="{2B97C203-7FF9-4691-A639-1E2921DA5286}" destId="{715D1861-BA14-4528-8969-413AB438BF5D}" srcOrd="1" destOrd="0" presId="urn:microsoft.com/office/officeart/2005/8/layout/hList1"/>
    <dgm:cxn modelId="{59B325B9-0092-4EFA-9AF3-F6735BC521A5}" type="presParOf" srcId="{2B97C203-7FF9-4691-A639-1E2921DA5286}" destId="{33F941A3-A9AC-4680-9B5A-8C8CA28B7379}" srcOrd="2" destOrd="0" presId="urn:microsoft.com/office/officeart/2005/8/layout/hList1"/>
    <dgm:cxn modelId="{EF942E22-AE67-41CD-BF79-116DAA836A85}" type="presParOf" srcId="{33F941A3-A9AC-4680-9B5A-8C8CA28B7379}" destId="{187B919F-24D3-467B-878C-DF033B897BB1}" srcOrd="0" destOrd="0" presId="urn:microsoft.com/office/officeart/2005/8/layout/hList1"/>
    <dgm:cxn modelId="{C142144D-ADD4-4C15-98D6-6F69EBA581D2}" type="presParOf" srcId="{33F941A3-A9AC-4680-9B5A-8C8CA28B7379}" destId="{955B4FEA-EF82-4AD0-AC1D-208FB4A5E33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E6FF8E4-1FB6-45DE-A1D3-852F4A2FFDA9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FEF0EF-A4E0-4930-92B5-830D54522086}">
      <dgm:prSet phldrT="[Text]" custT="1"/>
      <dgm:spPr/>
      <dgm:t>
        <a:bodyPr/>
        <a:lstStyle/>
        <a:p>
          <a:r>
            <a:rPr lang="en-US" sz="1600" b="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Mitigation </a:t>
          </a:r>
          <a:r>
            <a:rPr lang="en-US" sz="1600" b="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 </a:t>
          </a:r>
          <a:r>
            <a:rPr lang="en-US" sz="1600" b="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Recovery</a:t>
          </a:r>
          <a:endParaRPr lang="en-US" sz="16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9DF6AF2-8AE3-4F09-98E3-F7097DC1A09D}" type="parTrans" cxnId="{2835FA1B-0900-4075-81B4-4B8F1BDC7EC1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39C9E559-D9BE-4557-94F8-B54730685741}" type="sibTrans" cxnId="{2835FA1B-0900-4075-81B4-4B8F1BDC7EC1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E3002D4-9652-4D1F-94E5-4C9D00E605C7}">
      <dgm:prSet phldrT="[Text]" custT="1"/>
      <dgm:spPr/>
      <dgm:t>
        <a:bodyPr/>
        <a:lstStyle/>
        <a:p>
          <a:r>
            <a:rPr lang="en-US" sz="16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Adaptive Management Strategy</a:t>
          </a:r>
          <a:endParaRPr lang="en-US" sz="16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1C5C2A5-005B-4CBC-8504-298D5ABC1F87}" type="parTrans" cxnId="{83D7653C-1AF8-42E9-8FA8-B060E0A2A49B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9F752A6-04E0-4464-ADF8-0BB17C53FD3C}" type="sibTrans" cxnId="{83D7653C-1AF8-42E9-8FA8-B060E0A2A49B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CE1BC6D-622D-4C42-AE9D-88F2E8700175}">
      <dgm:prSet phldrT="[Text]" custT="1"/>
      <dgm:spPr/>
      <dgm:t>
        <a:bodyPr/>
        <a:lstStyle/>
        <a:p>
          <a:r>
            <a:rPr lang="en-US" sz="16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Avoid Impact</a:t>
          </a:r>
          <a:endParaRPr lang="en-US" sz="16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12E33B9-45C3-45D9-BA6A-C2E3BA8F6371}" type="parTrans" cxnId="{DCFBA71F-19B9-48D2-A10B-A3BAA6F1BC13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C4164A7-B5A0-4533-93B1-656D0D2E46D4}" type="sibTrans" cxnId="{DCFBA71F-19B9-48D2-A10B-A3BAA6F1BC13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F60F477D-E790-4538-B69A-52303B690578}" type="pres">
      <dgm:prSet presAssocID="{DE6FF8E4-1FB6-45DE-A1D3-852F4A2FFDA9}" presName="cycle" presStyleCnt="0">
        <dgm:presLayoutVars>
          <dgm:dir/>
          <dgm:resizeHandles val="exact"/>
        </dgm:presLayoutVars>
      </dgm:prSet>
      <dgm:spPr/>
    </dgm:pt>
    <dgm:pt modelId="{1A0C5DE6-210C-422A-BAFB-B2D72FA727D2}" type="pres">
      <dgm:prSet presAssocID="{D9FEF0EF-A4E0-4930-92B5-830D54522086}" presName="dummy" presStyleCnt="0"/>
      <dgm:spPr/>
    </dgm:pt>
    <dgm:pt modelId="{5509ECD9-4031-442F-812E-F35173C68A02}" type="pres">
      <dgm:prSet presAssocID="{D9FEF0EF-A4E0-4930-92B5-830D54522086}" presName="node" presStyleLbl="revTx" presStyleIdx="0" presStyleCnt="3" custScaleY="44671">
        <dgm:presLayoutVars>
          <dgm:bulletEnabled val="1"/>
        </dgm:presLayoutVars>
      </dgm:prSet>
      <dgm:spPr/>
    </dgm:pt>
    <dgm:pt modelId="{40405046-18DC-4710-B050-1EE502A6C1D7}" type="pres">
      <dgm:prSet presAssocID="{39C9E559-D9BE-4557-94F8-B54730685741}" presName="sibTrans" presStyleLbl="node1" presStyleIdx="0" presStyleCnt="3"/>
      <dgm:spPr/>
    </dgm:pt>
    <dgm:pt modelId="{13840DAB-34E9-4356-9030-ADB0E1428501}" type="pres">
      <dgm:prSet presAssocID="{BE3002D4-9652-4D1F-94E5-4C9D00E605C7}" presName="dummy" presStyleCnt="0"/>
      <dgm:spPr/>
    </dgm:pt>
    <dgm:pt modelId="{5E2AB8FB-C009-4B8C-9E09-74F08DEB9412}" type="pres">
      <dgm:prSet presAssocID="{BE3002D4-9652-4D1F-94E5-4C9D00E605C7}" presName="node" presStyleLbl="revTx" presStyleIdx="1" presStyleCnt="3">
        <dgm:presLayoutVars>
          <dgm:bulletEnabled val="1"/>
        </dgm:presLayoutVars>
      </dgm:prSet>
      <dgm:spPr/>
    </dgm:pt>
    <dgm:pt modelId="{9D2100A1-2AC2-4C0F-B55B-DDD09FF5D5E2}" type="pres">
      <dgm:prSet presAssocID="{D9F752A6-04E0-4464-ADF8-0BB17C53FD3C}" presName="sibTrans" presStyleLbl="node1" presStyleIdx="1" presStyleCnt="3"/>
      <dgm:spPr/>
    </dgm:pt>
    <dgm:pt modelId="{AE30079E-0B51-48C8-8397-17ED22FF5DE0}" type="pres">
      <dgm:prSet presAssocID="{7CE1BC6D-622D-4C42-AE9D-88F2E8700175}" presName="dummy" presStyleCnt="0"/>
      <dgm:spPr/>
    </dgm:pt>
    <dgm:pt modelId="{AF791557-9EC5-4E40-AC19-A64CF548A2B0}" type="pres">
      <dgm:prSet presAssocID="{7CE1BC6D-622D-4C42-AE9D-88F2E8700175}" presName="node" presStyleLbl="revTx" presStyleIdx="2" presStyleCnt="3" custScaleY="60649">
        <dgm:presLayoutVars>
          <dgm:bulletEnabled val="1"/>
        </dgm:presLayoutVars>
      </dgm:prSet>
      <dgm:spPr/>
    </dgm:pt>
    <dgm:pt modelId="{4B0ED172-6186-40CD-9B8C-4DAD6EAF1A1D}" type="pres">
      <dgm:prSet presAssocID="{6C4164A7-B5A0-4533-93B1-656D0D2E46D4}" presName="sibTrans" presStyleLbl="node1" presStyleIdx="2" presStyleCnt="3"/>
      <dgm:spPr/>
    </dgm:pt>
  </dgm:ptLst>
  <dgm:cxnLst>
    <dgm:cxn modelId="{5E8C2605-B8E7-47B1-973F-91A7385FA95E}" type="presOf" srcId="{39C9E559-D9BE-4557-94F8-B54730685741}" destId="{40405046-18DC-4710-B050-1EE502A6C1D7}" srcOrd="0" destOrd="0" presId="urn:microsoft.com/office/officeart/2005/8/layout/cycle1"/>
    <dgm:cxn modelId="{5D9D860B-5363-4944-8E2D-A7F05F53DA90}" type="presOf" srcId="{D9F752A6-04E0-4464-ADF8-0BB17C53FD3C}" destId="{9D2100A1-2AC2-4C0F-B55B-DDD09FF5D5E2}" srcOrd="0" destOrd="0" presId="urn:microsoft.com/office/officeart/2005/8/layout/cycle1"/>
    <dgm:cxn modelId="{C8DA9811-CC7C-4F69-88C0-DD19C016A27D}" type="presOf" srcId="{6C4164A7-B5A0-4533-93B1-656D0D2E46D4}" destId="{4B0ED172-6186-40CD-9B8C-4DAD6EAF1A1D}" srcOrd="0" destOrd="0" presId="urn:microsoft.com/office/officeart/2005/8/layout/cycle1"/>
    <dgm:cxn modelId="{2835FA1B-0900-4075-81B4-4B8F1BDC7EC1}" srcId="{DE6FF8E4-1FB6-45DE-A1D3-852F4A2FFDA9}" destId="{D9FEF0EF-A4E0-4930-92B5-830D54522086}" srcOrd="0" destOrd="0" parTransId="{89DF6AF2-8AE3-4F09-98E3-F7097DC1A09D}" sibTransId="{39C9E559-D9BE-4557-94F8-B54730685741}"/>
    <dgm:cxn modelId="{31231C1C-D044-4D6B-BE00-205AC506FE1C}" type="presOf" srcId="{7CE1BC6D-622D-4C42-AE9D-88F2E8700175}" destId="{AF791557-9EC5-4E40-AC19-A64CF548A2B0}" srcOrd="0" destOrd="0" presId="urn:microsoft.com/office/officeart/2005/8/layout/cycle1"/>
    <dgm:cxn modelId="{DCFBA71F-19B9-48D2-A10B-A3BAA6F1BC13}" srcId="{DE6FF8E4-1FB6-45DE-A1D3-852F4A2FFDA9}" destId="{7CE1BC6D-622D-4C42-AE9D-88F2E8700175}" srcOrd="2" destOrd="0" parTransId="{012E33B9-45C3-45D9-BA6A-C2E3BA8F6371}" sibTransId="{6C4164A7-B5A0-4533-93B1-656D0D2E46D4}"/>
    <dgm:cxn modelId="{939A2833-6A1F-467D-BEF6-09B85B83E147}" type="presOf" srcId="{BE3002D4-9652-4D1F-94E5-4C9D00E605C7}" destId="{5E2AB8FB-C009-4B8C-9E09-74F08DEB9412}" srcOrd="0" destOrd="0" presId="urn:microsoft.com/office/officeart/2005/8/layout/cycle1"/>
    <dgm:cxn modelId="{83D7653C-1AF8-42E9-8FA8-B060E0A2A49B}" srcId="{DE6FF8E4-1FB6-45DE-A1D3-852F4A2FFDA9}" destId="{BE3002D4-9652-4D1F-94E5-4C9D00E605C7}" srcOrd="1" destOrd="0" parTransId="{A1C5C2A5-005B-4CBC-8504-298D5ABC1F87}" sibTransId="{D9F752A6-04E0-4464-ADF8-0BB17C53FD3C}"/>
    <dgm:cxn modelId="{2994CBB8-FA75-430C-9976-C32D5A8840A9}" type="presOf" srcId="{DE6FF8E4-1FB6-45DE-A1D3-852F4A2FFDA9}" destId="{F60F477D-E790-4538-B69A-52303B690578}" srcOrd="0" destOrd="0" presId="urn:microsoft.com/office/officeart/2005/8/layout/cycle1"/>
    <dgm:cxn modelId="{EBAC39E4-7FCD-4AEC-ADA5-664A460E9841}" type="presOf" srcId="{D9FEF0EF-A4E0-4930-92B5-830D54522086}" destId="{5509ECD9-4031-442F-812E-F35173C68A02}" srcOrd="0" destOrd="0" presId="urn:microsoft.com/office/officeart/2005/8/layout/cycle1"/>
    <dgm:cxn modelId="{C14EC827-FF52-4438-92F9-3F89C5C49399}" type="presParOf" srcId="{F60F477D-E790-4538-B69A-52303B690578}" destId="{1A0C5DE6-210C-422A-BAFB-B2D72FA727D2}" srcOrd="0" destOrd="0" presId="urn:microsoft.com/office/officeart/2005/8/layout/cycle1"/>
    <dgm:cxn modelId="{3026B3AE-CABE-4464-8EF9-DD2C5009FC0C}" type="presParOf" srcId="{F60F477D-E790-4538-B69A-52303B690578}" destId="{5509ECD9-4031-442F-812E-F35173C68A02}" srcOrd="1" destOrd="0" presId="urn:microsoft.com/office/officeart/2005/8/layout/cycle1"/>
    <dgm:cxn modelId="{5E853F72-5857-48C5-9AB7-CD199C597622}" type="presParOf" srcId="{F60F477D-E790-4538-B69A-52303B690578}" destId="{40405046-18DC-4710-B050-1EE502A6C1D7}" srcOrd="2" destOrd="0" presId="urn:microsoft.com/office/officeart/2005/8/layout/cycle1"/>
    <dgm:cxn modelId="{C74841A7-9EE5-4551-AC10-7928D23F3E02}" type="presParOf" srcId="{F60F477D-E790-4538-B69A-52303B690578}" destId="{13840DAB-34E9-4356-9030-ADB0E1428501}" srcOrd="3" destOrd="0" presId="urn:microsoft.com/office/officeart/2005/8/layout/cycle1"/>
    <dgm:cxn modelId="{798F4ACC-C122-4C9F-AC17-4EAE32165228}" type="presParOf" srcId="{F60F477D-E790-4538-B69A-52303B690578}" destId="{5E2AB8FB-C009-4B8C-9E09-74F08DEB9412}" srcOrd="4" destOrd="0" presId="urn:microsoft.com/office/officeart/2005/8/layout/cycle1"/>
    <dgm:cxn modelId="{75D70ECE-60DD-4B99-BF37-446EB8384400}" type="presParOf" srcId="{F60F477D-E790-4538-B69A-52303B690578}" destId="{9D2100A1-2AC2-4C0F-B55B-DDD09FF5D5E2}" srcOrd="5" destOrd="0" presId="urn:microsoft.com/office/officeart/2005/8/layout/cycle1"/>
    <dgm:cxn modelId="{C64CE853-3E3F-4D6E-88A4-A947A68B7298}" type="presParOf" srcId="{F60F477D-E790-4538-B69A-52303B690578}" destId="{AE30079E-0B51-48C8-8397-17ED22FF5DE0}" srcOrd="6" destOrd="0" presId="urn:microsoft.com/office/officeart/2005/8/layout/cycle1"/>
    <dgm:cxn modelId="{B67B065D-1D19-4FAB-8BF6-63440919CE30}" type="presParOf" srcId="{F60F477D-E790-4538-B69A-52303B690578}" destId="{AF791557-9EC5-4E40-AC19-A64CF548A2B0}" srcOrd="7" destOrd="0" presId="urn:microsoft.com/office/officeart/2005/8/layout/cycle1"/>
    <dgm:cxn modelId="{ACC3FC21-C48E-459D-8CBF-358501775433}" type="presParOf" srcId="{F60F477D-E790-4538-B69A-52303B690578}" destId="{4B0ED172-6186-40CD-9B8C-4DAD6EAF1A1D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E6FF8E4-1FB6-45DE-A1D3-852F4A2FFDA9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FEF0EF-A4E0-4930-92B5-830D54522086}">
      <dgm:prSet phldrT="[Text]" custT="1"/>
      <dgm:spPr/>
      <dgm:t>
        <a:bodyPr/>
        <a:lstStyle/>
        <a:p>
          <a:r>
            <a:rPr lang="en-US" sz="16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Mitigation &amp; Recovery</a:t>
          </a:r>
          <a:endParaRPr lang="en-US" sz="16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9DF6AF2-8AE3-4F09-98E3-F7097DC1A09D}" type="parTrans" cxnId="{2835FA1B-0900-4075-81B4-4B8F1BDC7EC1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39C9E559-D9BE-4557-94F8-B54730685741}" type="sibTrans" cxnId="{2835FA1B-0900-4075-81B4-4B8F1BDC7EC1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E3002D4-9652-4D1F-94E5-4C9D00E605C7}">
      <dgm:prSet phldrT="[Text]" custT="1"/>
      <dgm:spPr/>
      <dgm:t>
        <a:bodyPr/>
        <a:lstStyle/>
        <a:p>
          <a:r>
            <a:rPr lang="en-US" sz="16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Adaptive Management Strategy</a:t>
          </a:r>
          <a:endParaRPr lang="en-US" sz="16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1C5C2A5-005B-4CBC-8504-298D5ABC1F87}" type="parTrans" cxnId="{83D7653C-1AF8-42E9-8FA8-B060E0A2A49B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9F752A6-04E0-4464-ADF8-0BB17C53FD3C}" type="sibTrans" cxnId="{83D7653C-1AF8-42E9-8FA8-B060E0A2A49B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CE1BC6D-622D-4C42-AE9D-88F2E8700175}">
      <dgm:prSet phldrT="[Text]" custT="1"/>
      <dgm:spPr/>
      <dgm:t>
        <a:bodyPr/>
        <a:lstStyle/>
        <a:p>
          <a:r>
            <a:rPr lang="en-US" sz="16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Avoid Impact</a:t>
          </a:r>
          <a:endParaRPr lang="en-US" sz="16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12E33B9-45C3-45D9-BA6A-C2E3BA8F6371}" type="parTrans" cxnId="{DCFBA71F-19B9-48D2-A10B-A3BAA6F1BC13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C4164A7-B5A0-4533-93B1-656D0D2E46D4}" type="sibTrans" cxnId="{DCFBA71F-19B9-48D2-A10B-A3BAA6F1BC13}">
      <dgm:prSet/>
      <dgm:spPr/>
      <dgm:t>
        <a:bodyPr/>
        <a:lstStyle/>
        <a:p>
          <a:endParaRPr lang="en-US" sz="1600" b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F60F477D-E790-4538-B69A-52303B690578}" type="pres">
      <dgm:prSet presAssocID="{DE6FF8E4-1FB6-45DE-A1D3-852F4A2FFDA9}" presName="cycle" presStyleCnt="0">
        <dgm:presLayoutVars>
          <dgm:dir/>
          <dgm:resizeHandles val="exact"/>
        </dgm:presLayoutVars>
      </dgm:prSet>
      <dgm:spPr/>
    </dgm:pt>
    <dgm:pt modelId="{1A0C5DE6-210C-422A-BAFB-B2D72FA727D2}" type="pres">
      <dgm:prSet presAssocID="{D9FEF0EF-A4E0-4930-92B5-830D54522086}" presName="dummy" presStyleCnt="0"/>
      <dgm:spPr/>
    </dgm:pt>
    <dgm:pt modelId="{5509ECD9-4031-442F-812E-F35173C68A02}" type="pres">
      <dgm:prSet presAssocID="{D9FEF0EF-A4E0-4930-92B5-830D54522086}" presName="node" presStyleLbl="revTx" presStyleIdx="0" presStyleCnt="3">
        <dgm:presLayoutVars>
          <dgm:bulletEnabled val="1"/>
        </dgm:presLayoutVars>
      </dgm:prSet>
      <dgm:spPr/>
    </dgm:pt>
    <dgm:pt modelId="{40405046-18DC-4710-B050-1EE502A6C1D7}" type="pres">
      <dgm:prSet presAssocID="{39C9E559-D9BE-4557-94F8-B54730685741}" presName="sibTrans" presStyleLbl="node1" presStyleIdx="0" presStyleCnt="3"/>
      <dgm:spPr/>
    </dgm:pt>
    <dgm:pt modelId="{13840DAB-34E9-4356-9030-ADB0E1428501}" type="pres">
      <dgm:prSet presAssocID="{BE3002D4-9652-4D1F-94E5-4C9D00E605C7}" presName="dummy" presStyleCnt="0"/>
      <dgm:spPr/>
    </dgm:pt>
    <dgm:pt modelId="{5E2AB8FB-C009-4B8C-9E09-74F08DEB9412}" type="pres">
      <dgm:prSet presAssocID="{BE3002D4-9652-4D1F-94E5-4C9D00E605C7}" presName="node" presStyleLbl="revTx" presStyleIdx="1" presStyleCnt="3">
        <dgm:presLayoutVars>
          <dgm:bulletEnabled val="1"/>
        </dgm:presLayoutVars>
      </dgm:prSet>
      <dgm:spPr/>
    </dgm:pt>
    <dgm:pt modelId="{9D2100A1-2AC2-4C0F-B55B-DDD09FF5D5E2}" type="pres">
      <dgm:prSet presAssocID="{D9F752A6-04E0-4464-ADF8-0BB17C53FD3C}" presName="sibTrans" presStyleLbl="node1" presStyleIdx="1" presStyleCnt="3"/>
      <dgm:spPr/>
    </dgm:pt>
    <dgm:pt modelId="{AE30079E-0B51-48C8-8397-17ED22FF5DE0}" type="pres">
      <dgm:prSet presAssocID="{7CE1BC6D-622D-4C42-AE9D-88F2E8700175}" presName="dummy" presStyleCnt="0"/>
      <dgm:spPr/>
    </dgm:pt>
    <dgm:pt modelId="{AF791557-9EC5-4E40-AC19-A64CF548A2B0}" type="pres">
      <dgm:prSet presAssocID="{7CE1BC6D-622D-4C42-AE9D-88F2E8700175}" presName="node" presStyleLbl="revTx" presStyleIdx="2" presStyleCnt="3">
        <dgm:presLayoutVars>
          <dgm:bulletEnabled val="1"/>
        </dgm:presLayoutVars>
      </dgm:prSet>
      <dgm:spPr/>
    </dgm:pt>
    <dgm:pt modelId="{4B0ED172-6186-40CD-9B8C-4DAD6EAF1A1D}" type="pres">
      <dgm:prSet presAssocID="{6C4164A7-B5A0-4533-93B1-656D0D2E46D4}" presName="sibTrans" presStyleLbl="node1" presStyleIdx="2" presStyleCnt="3"/>
      <dgm:spPr/>
    </dgm:pt>
  </dgm:ptLst>
  <dgm:cxnLst>
    <dgm:cxn modelId="{5E8C2605-B8E7-47B1-973F-91A7385FA95E}" type="presOf" srcId="{39C9E559-D9BE-4557-94F8-B54730685741}" destId="{40405046-18DC-4710-B050-1EE502A6C1D7}" srcOrd="0" destOrd="0" presId="urn:microsoft.com/office/officeart/2005/8/layout/cycle1"/>
    <dgm:cxn modelId="{5D9D860B-5363-4944-8E2D-A7F05F53DA90}" type="presOf" srcId="{D9F752A6-04E0-4464-ADF8-0BB17C53FD3C}" destId="{9D2100A1-2AC2-4C0F-B55B-DDD09FF5D5E2}" srcOrd="0" destOrd="0" presId="urn:microsoft.com/office/officeart/2005/8/layout/cycle1"/>
    <dgm:cxn modelId="{C8DA9811-CC7C-4F69-88C0-DD19C016A27D}" type="presOf" srcId="{6C4164A7-B5A0-4533-93B1-656D0D2E46D4}" destId="{4B0ED172-6186-40CD-9B8C-4DAD6EAF1A1D}" srcOrd="0" destOrd="0" presId="urn:microsoft.com/office/officeart/2005/8/layout/cycle1"/>
    <dgm:cxn modelId="{2835FA1B-0900-4075-81B4-4B8F1BDC7EC1}" srcId="{DE6FF8E4-1FB6-45DE-A1D3-852F4A2FFDA9}" destId="{D9FEF0EF-A4E0-4930-92B5-830D54522086}" srcOrd="0" destOrd="0" parTransId="{89DF6AF2-8AE3-4F09-98E3-F7097DC1A09D}" sibTransId="{39C9E559-D9BE-4557-94F8-B54730685741}"/>
    <dgm:cxn modelId="{31231C1C-D044-4D6B-BE00-205AC506FE1C}" type="presOf" srcId="{7CE1BC6D-622D-4C42-AE9D-88F2E8700175}" destId="{AF791557-9EC5-4E40-AC19-A64CF548A2B0}" srcOrd="0" destOrd="0" presId="urn:microsoft.com/office/officeart/2005/8/layout/cycle1"/>
    <dgm:cxn modelId="{DCFBA71F-19B9-48D2-A10B-A3BAA6F1BC13}" srcId="{DE6FF8E4-1FB6-45DE-A1D3-852F4A2FFDA9}" destId="{7CE1BC6D-622D-4C42-AE9D-88F2E8700175}" srcOrd="2" destOrd="0" parTransId="{012E33B9-45C3-45D9-BA6A-C2E3BA8F6371}" sibTransId="{6C4164A7-B5A0-4533-93B1-656D0D2E46D4}"/>
    <dgm:cxn modelId="{939A2833-6A1F-467D-BEF6-09B85B83E147}" type="presOf" srcId="{BE3002D4-9652-4D1F-94E5-4C9D00E605C7}" destId="{5E2AB8FB-C009-4B8C-9E09-74F08DEB9412}" srcOrd="0" destOrd="0" presId="urn:microsoft.com/office/officeart/2005/8/layout/cycle1"/>
    <dgm:cxn modelId="{83D7653C-1AF8-42E9-8FA8-B060E0A2A49B}" srcId="{DE6FF8E4-1FB6-45DE-A1D3-852F4A2FFDA9}" destId="{BE3002D4-9652-4D1F-94E5-4C9D00E605C7}" srcOrd="1" destOrd="0" parTransId="{A1C5C2A5-005B-4CBC-8504-298D5ABC1F87}" sibTransId="{D9F752A6-04E0-4464-ADF8-0BB17C53FD3C}"/>
    <dgm:cxn modelId="{2994CBB8-FA75-430C-9976-C32D5A8840A9}" type="presOf" srcId="{DE6FF8E4-1FB6-45DE-A1D3-852F4A2FFDA9}" destId="{F60F477D-E790-4538-B69A-52303B690578}" srcOrd="0" destOrd="0" presId="urn:microsoft.com/office/officeart/2005/8/layout/cycle1"/>
    <dgm:cxn modelId="{EBAC39E4-7FCD-4AEC-ADA5-664A460E9841}" type="presOf" srcId="{D9FEF0EF-A4E0-4930-92B5-830D54522086}" destId="{5509ECD9-4031-442F-812E-F35173C68A02}" srcOrd="0" destOrd="0" presId="urn:microsoft.com/office/officeart/2005/8/layout/cycle1"/>
    <dgm:cxn modelId="{C14EC827-FF52-4438-92F9-3F89C5C49399}" type="presParOf" srcId="{F60F477D-E790-4538-B69A-52303B690578}" destId="{1A0C5DE6-210C-422A-BAFB-B2D72FA727D2}" srcOrd="0" destOrd="0" presId="urn:microsoft.com/office/officeart/2005/8/layout/cycle1"/>
    <dgm:cxn modelId="{3026B3AE-CABE-4464-8EF9-DD2C5009FC0C}" type="presParOf" srcId="{F60F477D-E790-4538-B69A-52303B690578}" destId="{5509ECD9-4031-442F-812E-F35173C68A02}" srcOrd="1" destOrd="0" presId="urn:microsoft.com/office/officeart/2005/8/layout/cycle1"/>
    <dgm:cxn modelId="{5E853F72-5857-48C5-9AB7-CD199C597622}" type="presParOf" srcId="{F60F477D-E790-4538-B69A-52303B690578}" destId="{40405046-18DC-4710-B050-1EE502A6C1D7}" srcOrd="2" destOrd="0" presId="urn:microsoft.com/office/officeart/2005/8/layout/cycle1"/>
    <dgm:cxn modelId="{C74841A7-9EE5-4551-AC10-7928D23F3E02}" type="presParOf" srcId="{F60F477D-E790-4538-B69A-52303B690578}" destId="{13840DAB-34E9-4356-9030-ADB0E1428501}" srcOrd="3" destOrd="0" presId="urn:microsoft.com/office/officeart/2005/8/layout/cycle1"/>
    <dgm:cxn modelId="{798F4ACC-C122-4C9F-AC17-4EAE32165228}" type="presParOf" srcId="{F60F477D-E790-4538-B69A-52303B690578}" destId="{5E2AB8FB-C009-4B8C-9E09-74F08DEB9412}" srcOrd="4" destOrd="0" presId="urn:microsoft.com/office/officeart/2005/8/layout/cycle1"/>
    <dgm:cxn modelId="{75D70ECE-60DD-4B99-BF37-446EB8384400}" type="presParOf" srcId="{F60F477D-E790-4538-B69A-52303B690578}" destId="{9D2100A1-2AC2-4C0F-B55B-DDD09FF5D5E2}" srcOrd="5" destOrd="0" presId="urn:microsoft.com/office/officeart/2005/8/layout/cycle1"/>
    <dgm:cxn modelId="{C64CE853-3E3F-4D6E-88A4-A947A68B7298}" type="presParOf" srcId="{F60F477D-E790-4538-B69A-52303B690578}" destId="{AE30079E-0B51-48C8-8397-17ED22FF5DE0}" srcOrd="6" destOrd="0" presId="urn:microsoft.com/office/officeart/2005/8/layout/cycle1"/>
    <dgm:cxn modelId="{B67B065D-1D19-4FAB-8BF6-63440919CE30}" type="presParOf" srcId="{F60F477D-E790-4538-B69A-52303B690578}" destId="{AF791557-9EC5-4E40-AC19-A64CF548A2B0}" srcOrd="7" destOrd="0" presId="urn:microsoft.com/office/officeart/2005/8/layout/cycle1"/>
    <dgm:cxn modelId="{ACC3FC21-C48E-459D-8CBF-358501775433}" type="presParOf" srcId="{F60F477D-E790-4538-B69A-52303B690578}" destId="{4B0ED172-6186-40CD-9B8C-4DAD6EAF1A1D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A41EBF-140A-4987-BBF7-C45129C0C8AD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0248E0-AE8E-4513-8718-DABF29D13A45}">
      <dgm:prSet phldrT="[Text]" custT="1"/>
      <dgm:spPr/>
      <dgm:t>
        <a:bodyPr/>
        <a:lstStyle/>
        <a:p>
          <a:r>
            <a:rPr lang="en-US" sz="2000" b="1">
              <a:latin typeface="Arial" panose="020B0604020202020204" pitchFamily="34" charset="0"/>
              <a:cs typeface="Arial" panose="020B0604020202020204" pitchFamily="34" charset="0"/>
            </a:rPr>
            <a:t>E&amp;S Policy</a:t>
          </a:r>
        </a:p>
      </dgm:t>
    </dgm:pt>
    <dgm:pt modelId="{DB8B268A-73E4-40F0-95E6-6CD839910C0E}" type="parTrans" cxnId="{AFC266D7-FF2D-4994-9E80-ED544DF8CB78}">
      <dgm:prSet/>
      <dgm:spPr/>
      <dgm:t>
        <a:bodyPr/>
        <a:lstStyle/>
        <a:p>
          <a:endParaRPr lang="en-US"/>
        </a:p>
      </dgm:t>
    </dgm:pt>
    <dgm:pt modelId="{BFD9B9B6-6253-4DA2-8DF4-39064529317D}" type="sibTrans" cxnId="{AFC266D7-FF2D-4994-9E80-ED544DF8CB78}">
      <dgm:prSet/>
      <dgm:spPr/>
      <dgm:t>
        <a:bodyPr/>
        <a:lstStyle/>
        <a:p>
          <a:endParaRPr lang="en-US"/>
        </a:p>
      </dgm:t>
    </dgm:pt>
    <dgm:pt modelId="{605E8A74-2BEA-45F1-A6BD-0FD7F69D1C6D}">
      <dgm:prSet phldrT="[Text]"/>
      <dgm:spPr/>
      <dgm:t>
        <a:bodyPr/>
        <a:lstStyle/>
        <a:p>
          <a:r>
            <a:rPr lang="en-US">
              <a:latin typeface="Arial" panose="020B0604020202020204" pitchFamily="34" charset="0"/>
              <a:cs typeface="Arial" panose="020B0604020202020204" pitchFamily="34" charset="0"/>
            </a:rPr>
            <a:t>Commitment, Role &amp; Responsibility of Financial Institutions to Sustainable Development </a:t>
          </a:r>
        </a:p>
      </dgm:t>
    </dgm:pt>
    <dgm:pt modelId="{A2514277-8EA1-4452-A2F7-0326DA6C74BB}" type="parTrans" cxnId="{427CED86-C041-424A-92B7-9D5FCBFF025B}">
      <dgm:prSet/>
      <dgm:spPr/>
      <dgm:t>
        <a:bodyPr/>
        <a:lstStyle/>
        <a:p>
          <a:endParaRPr lang="en-US"/>
        </a:p>
      </dgm:t>
    </dgm:pt>
    <dgm:pt modelId="{21FDCA28-9EFC-490C-99C8-5EEA1DD2A338}" type="sibTrans" cxnId="{427CED86-C041-424A-92B7-9D5FCBFF025B}">
      <dgm:prSet/>
      <dgm:spPr/>
      <dgm:t>
        <a:bodyPr/>
        <a:lstStyle/>
        <a:p>
          <a:endParaRPr lang="en-US"/>
        </a:p>
      </dgm:t>
    </dgm:pt>
    <dgm:pt modelId="{F1D6079C-A149-456C-8764-E31A7B2B92BF}">
      <dgm:prSet phldrT="[Text]" custT="1"/>
      <dgm:spPr/>
      <dgm:t>
        <a:bodyPr/>
        <a:lstStyle/>
        <a:p>
          <a:r>
            <a:rPr lang="en-US" sz="2000" b="1">
              <a:latin typeface="Arial" panose="020B0604020202020204" pitchFamily="34" charset="0"/>
              <a:cs typeface="Arial" panose="020B0604020202020204" pitchFamily="34" charset="0"/>
            </a:rPr>
            <a:t>Information </a:t>
          </a:r>
          <a:r>
            <a:rPr lang="en-US" sz="2000" b="1" dirty="0" err="1">
              <a:latin typeface="Arial" panose="020B0604020202020204" pitchFamily="34" charset="0"/>
              <a:cs typeface="Arial" panose="020B0604020202020204" pitchFamily="34" charset="0"/>
            </a:rPr>
            <a:t>Access Policy</a:t>
          </a:r>
        </a:p>
      </dgm:t>
    </dgm:pt>
    <dgm:pt modelId="{B7C77F4F-7700-4D59-B3CD-967F1813243C}" type="parTrans" cxnId="{95A7A46F-2737-41EC-9927-9129CE8171C8}">
      <dgm:prSet/>
      <dgm:spPr/>
      <dgm:t>
        <a:bodyPr/>
        <a:lstStyle/>
        <a:p>
          <a:endParaRPr lang="en-US"/>
        </a:p>
      </dgm:t>
    </dgm:pt>
    <dgm:pt modelId="{94AB5FC1-840F-4EB0-A935-9294ACA83417}" type="sibTrans" cxnId="{95A7A46F-2737-41EC-9927-9129CE8171C8}">
      <dgm:prSet/>
      <dgm:spPr/>
      <dgm:t>
        <a:bodyPr/>
        <a:lstStyle/>
        <a:p>
          <a:endParaRPr lang="en-US"/>
        </a:p>
      </dgm:t>
    </dgm:pt>
    <dgm:pt modelId="{A1BCBFEA-6430-4384-A8B0-6E383D3D379F}">
      <dgm:prSet phldrT="[Text]"/>
      <dgm:spPr/>
      <dgm:t>
        <a:bodyPr/>
        <a:lstStyle/>
        <a:p>
          <a:r>
            <a:rPr lang="en-US">
              <a:latin typeface="Arial" panose="020B0604020202020204" pitchFamily="34" charset="0"/>
              <a:cs typeface="Arial" panose="020B0604020202020204" pitchFamily="34" charset="0"/>
            </a:rPr>
            <a:t>Commitment to Transparency and Governance </a:t>
          </a:r>
        </a:p>
      </dgm:t>
    </dgm:pt>
    <dgm:pt modelId="{F7A565F7-A964-4BA8-9301-87B7C080D005}" type="parTrans" cxnId="{BDB022A1-9A56-4B54-AA4D-E0ACE534557A}">
      <dgm:prSet/>
      <dgm:spPr/>
      <dgm:t>
        <a:bodyPr/>
        <a:lstStyle/>
        <a:p>
          <a:endParaRPr lang="en-US"/>
        </a:p>
      </dgm:t>
    </dgm:pt>
    <dgm:pt modelId="{78DA2E1F-1A88-4DB7-BE89-E43DA65134DF}" type="sibTrans" cxnId="{BDB022A1-9A56-4B54-AA4D-E0ACE534557A}">
      <dgm:prSet/>
      <dgm:spPr/>
      <dgm:t>
        <a:bodyPr/>
        <a:lstStyle/>
        <a:p>
          <a:endParaRPr lang="en-US"/>
        </a:p>
      </dgm:t>
    </dgm:pt>
    <dgm:pt modelId="{7978D6F6-501C-42DB-97D7-44B343124C75}">
      <dgm:prSet phldrT="[Text]" custT="1"/>
      <dgm:spPr/>
      <dgm:t>
        <a:bodyPr/>
        <a:lstStyle/>
        <a:p>
          <a:r>
            <a:rPr lang="en-US" sz="2000" b="1">
              <a:latin typeface="Arial" panose="020B0604020202020204" pitchFamily="34" charset="0"/>
              <a:cs typeface="Arial" panose="020B0604020202020204" pitchFamily="34" charset="0"/>
            </a:rPr>
            <a:t>Performance Standards</a:t>
          </a:r>
        </a:p>
      </dgm:t>
    </dgm:pt>
    <dgm:pt modelId="{959E2C39-2A0C-466D-8335-EBF1557DE6CF}" type="parTrans" cxnId="{64648C1F-6335-443B-B302-8D8100C06AE6}">
      <dgm:prSet/>
      <dgm:spPr/>
      <dgm:t>
        <a:bodyPr/>
        <a:lstStyle/>
        <a:p>
          <a:endParaRPr lang="en-US"/>
        </a:p>
      </dgm:t>
    </dgm:pt>
    <dgm:pt modelId="{33983E32-1A3C-4CD7-8593-86BF8AB33F15}" type="sibTrans" cxnId="{64648C1F-6335-443B-B302-8D8100C06AE6}">
      <dgm:prSet/>
      <dgm:spPr/>
      <dgm:t>
        <a:bodyPr/>
        <a:lstStyle/>
        <a:p>
          <a:endParaRPr lang="en-US"/>
        </a:p>
      </dgm:t>
    </dgm:pt>
    <dgm:pt modelId="{60A4CE7F-3E21-49B1-B9F9-805D65B383CC}">
      <dgm:prSet phldrT="[Text]"/>
      <dgm:spPr/>
      <dgm:t>
        <a:bodyPr/>
        <a:lstStyle/>
        <a:p>
          <a:r>
            <a:rPr lang="en-US">
              <a:latin typeface="Arial" panose="020B0604020202020204" pitchFamily="34" charset="0"/>
              <a:cs typeface="Arial" panose="020B0604020202020204" pitchFamily="34" charset="0"/>
            </a:rPr>
            <a:t>Disclosure of organizational information (investment &amp; consulting services)</a:t>
          </a:r>
        </a:p>
      </dgm:t>
    </dgm:pt>
    <dgm:pt modelId="{7156DA48-96FF-4CDA-8B47-CB7B30224921}" type="parTrans" cxnId="{87200581-5D0A-4318-9432-1D938C503D2E}">
      <dgm:prSet/>
      <dgm:spPr/>
      <dgm:t>
        <a:bodyPr/>
        <a:lstStyle/>
        <a:p>
          <a:endParaRPr lang="en-US"/>
        </a:p>
      </dgm:t>
    </dgm:pt>
    <dgm:pt modelId="{8E89664A-E447-4F24-BB9D-1356377388F1}" type="sibTrans" cxnId="{87200581-5D0A-4318-9432-1D938C503D2E}">
      <dgm:prSet/>
      <dgm:spPr/>
      <dgm:t>
        <a:bodyPr/>
        <a:lstStyle/>
        <a:p>
          <a:endParaRPr lang="en-US"/>
        </a:p>
      </dgm:t>
    </dgm:pt>
    <dgm:pt modelId="{E0D447C4-6476-41FB-B43D-1C7DA8F47DA8}">
      <dgm:prSet/>
      <dgm:spPr/>
      <dgm:t>
        <a:bodyPr/>
        <a:lstStyle/>
        <a:p>
          <a:pPr algn="l"/>
          <a:r>
            <a:rPr lang="en-US">
              <a:latin typeface="Arial" panose="020B0604020202020204" pitchFamily="34" charset="0"/>
              <a:cs typeface="Arial" panose="020B0604020202020204" pitchFamily="34" charset="0"/>
            </a:rPr>
            <a:t>Guidance on risk identification &amp; impact</a:t>
          </a:r>
        </a:p>
      </dgm:t>
    </dgm:pt>
    <dgm:pt modelId="{E39430C0-DF46-4EBF-867A-5B931080B092}" type="parTrans" cxnId="{77F99CE4-A037-48FD-9A72-D57DEF6C6D9F}">
      <dgm:prSet/>
      <dgm:spPr/>
      <dgm:t>
        <a:bodyPr/>
        <a:lstStyle/>
        <a:p>
          <a:endParaRPr lang="en-US"/>
        </a:p>
      </dgm:t>
    </dgm:pt>
    <dgm:pt modelId="{E4DF35B3-8605-4586-98D5-2DB246513DB0}" type="sibTrans" cxnId="{77F99CE4-A037-48FD-9A72-D57DEF6C6D9F}">
      <dgm:prSet/>
      <dgm:spPr/>
      <dgm:t>
        <a:bodyPr/>
        <a:lstStyle/>
        <a:p>
          <a:endParaRPr lang="en-US"/>
        </a:p>
      </dgm:t>
    </dgm:pt>
    <dgm:pt modelId="{FDC57DC5-0DC3-41FA-9BB0-2AE228114E11}">
      <dgm:prSet/>
      <dgm:spPr/>
      <dgm:t>
        <a:bodyPr/>
        <a:lstStyle/>
        <a:p>
          <a:pPr algn="l"/>
          <a:r>
            <a:rPr lang="en-US">
              <a:latin typeface="Arial" panose="020B0604020202020204" pitchFamily="34" charset="0"/>
              <a:cs typeface="Arial" panose="020B0604020202020204" pitchFamily="34" charset="0"/>
            </a:rPr>
            <a:t>Avoid, mitigate, and manage risks</a:t>
          </a:r>
        </a:p>
      </dgm:t>
    </dgm:pt>
    <dgm:pt modelId="{EEB6B9B2-901C-40F9-86BD-1615BCF73616}" type="parTrans" cxnId="{0F90A71D-8322-42E1-953D-B726EDFD9CE7}">
      <dgm:prSet/>
      <dgm:spPr/>
      <dgm:t>
        <a:bodyPr/>
        <a:lstStyle/>
        <a:p>
          <a:endParaRPr lang="en-US"/>
        </a:p>
      </dgm:t>
    </dgm:pt>
    <dgm:pt modelId="{F3CC58EE-2EC0-461F-906C-6E889EC7028A}" type="sibTrans" cxnId="{0F90A71D-8322-42E1-953D-B726EDFD9CE7}">
      <dgm:prSet/>
      <dgm:spPr/>
      <dgm:t>
        <a:bodyPr/>
        <a:lstStyle/>
        <a:p>
          <a:endParaRPr lang="en-US"/>
        </a:p>
      </dgm:t>
    </dgm:pt>
    <dgm:pt modelId="{1DE0B06E-EF95-4B68-A984-FEC491B5C6AD}" type="pres">
      <dgm:prSet presAssocID="{56A41EBF-140A-4987-BBF7-C45129C0C8AD}" presName="Name0" presStyleCnt="0">
        <dgm:presLayoutVars>
          <dgm:dir/>
          <dgm:animLvl val="lvl"/>
          <dgm:resizeHandles val="exact"/>
        </dgm:presLayoutVars>
      </dgm:prSet>
      <dgm:spPr/>
    </dgm:pt>
    <dgm:pt modelId="{2E9433ED-42A3-4B97-800A-FB87A0C14B4E}" type="pres">
      <dgm:prSet presAssocID="{56A41EBF-140A-4987-BBF7-C45129C0C8AD}" presName="tSp" presStyleCnt="0"/>
      <dgm:spPr/>
    </dgm:pt>
    <dgm:pt modelId="{54593C03-F2ED-4464-BBC8-B90B9528C49A}" type="pres">
      <dgm:prSet presAssocID="{56A41EBF-140A-4987-BBF7-C45129C0C8AD}" presName="bSp" presStyleCnt="0"/>
      <dgm:spPr/>
    </dgm:pt>
    <dgm:pt modelId="{78AAD9D1-7750-47D5-8974-BBCCDFCEE5BD}" type="pres">
      <dgm:prSet presAssocID="{56A41EBF-140A-4987-BBF7-C45129C0C8AD}" presName="process" presStyleCnt="0"/>
      <dgm:spPr/>
    </dgm:pt>
    <dgm:pt modelId="{340F2D3A-D3D5-4962-85EE-FAC60C5D866E}" type="pres">
      <dgm:prSet presAssocID="{CB0248E0-AE8E-4513-8718-DABF29D13A45}" presName="composite1" presStyleCnt="0"/>
      <dgm:spPr/>
    </dgm:pt>
    <dgm:pt modelId="{9BA0DD07-64DB-41A2-BCD4-4082255AB944}" type="pres">
      <dgm:prSet presAssocID="{CB0248E0-AE8E-4513-8718-DABF29D13A45}" presName="dummyNode1" presStyleLbl="node1" presStyleIdx="0" presStyleCnt="3"/>
      <dgm:spPr/>
    </dgm:pt>
    <dgm:pt modelId="{C74A578C-0A9B-464E-9BE3-F384720A6927}" type="pres">
      <dgm:prSet presAssocID="{CB0248E0-AE8E-4513-8718-DABF29D13A45}" presName="childNode1" presStyleLbl="bgAcc1" presStyleIdx="0" presStyleCnt="3">
        <dgm:presLayoutVars>
          <dgm:bulletEnabled val="1"/>
        </dgm:presLayoutVars>
      </dgm:prSet>
      <dgm:spPr/>
    </dgm:pt>
    <dgm:pt modelId="{3CC86B3B-1D45-4BC3-88CD-AA2B614D961A}" type="pres">
      <dgm:prSet presAssocID="{CB0248E0-AE8E-4513-8718-DABF29D13A45}" presName="childNode1tx" presStyleLbl="bgAcc1" presStyleIdx="0" presStyleCnt="3">
        <dgm:presLayoutVars>
          <dgm:bulletEnabled val="1"/>
        </dgm:presLayoutVars>
      </dgm:prSet>
      <dgm:spPr/>
    </dgm:pt>
    <dgm:pt modelId="{ED29A0DD-DE21-4C1C-BDCA-B64758360670}" type="pres">
      <dgm:prSet presAssocID="{CB0248E0-AE8E-4513-8718-DABF29D13A45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C891DE06-CD70-43BC-9B11-99B046E5F8FE}" type="pres">
      <dgm:prSet presAssocID="{CB0248E0-AE8E-4513-8718-DABF29D13A45}" presName="connSite1" presStyleCnt="0"/>
      <dgm:spPr/>
    </dgm:pt>
    <dgm:pt modelId="{736AD1C4-EBD2-4D7D-A560-61727EA4688A}" type="pres">
      <dgm:prSet presAssocID="{BFD9B9B6-6253-4DA2-8DF4-39064529317D}" presName="Name9" presStyleLbl="sibTrans2D1" presStyleIdx="0" presStyleCnt="2"/>
      <dgm:spPr/>
    </dgm:pt>
    <dgm:pt modelId="{F9E0B8B2-2F93-460F-9C06-E9E9568207A1}" type="pres">
      <dgm:prSet presAssocID="{F1D6079C-A149-456C-8764-E31A7B2B92BF}" presName="composite2" presStyleCnt="0"/>
      <dgm:spPr/>
    </dgm:pt>
    <dgm:pt modelId="{0EA820A8-18C4-4A0B-873E-E00AF3EDE56C}" type="pres">
      <dgm:prSet presAssocID="{F1D6079C-A149-456C-8764-E31A7B2B92BF}" presName="dummyNode2" presStyleLbl="node1" presStyleIdx="0" presStyleCnt="3"/>
      <dgm:spPr/>
    </dgm:pt>
    <dgm:pt modelId="{ADDE4922-A0EF-46D2-AACF-C49D8A082D39}" type="pres">
      <dgm:prSet presAssocID="{F1D6079C-A149-456C-8764-E31A7B2B92BF}" presName="childNode2" presStyleLbl="bgAcc1" presStyleIdx="1" presStyleCnt="3">
        <dgm:presLayoutVars>
          <dgm:bulletEnabled val="1"/>
        </dgm:presLayoutVars>
      </dgm:prSet>
      <dgm:spPr/>
    </dgm:pt>
    <dgm:pt modelId="{7BA203A4-2084-453D-9C8E-C33467726DED}" type="pres">
      <dgm:prSet presAssocID="{F1D6079C-A149-456C-8764-E31A7B2B92BF}" presName="childNode2tx" presStyleLbl="bgAcc1" presStyleIdx="1" presStyleCnt="3">
        <dgm:presLayoutVars>
          <dgm:bulletEnabled val="1"/>
        </dgm:presLayoutVars>
      </dgm:prSet>
      <dgm:spPr/>
    </dgm:pt>
    <dgm:pt modelId="{1BD6A29C-33D3-415E-9B56-125C5AB74F5A}" type="pres">
      <dgm:prSet presAssocID="{F1D6079C-A149-456C-8764-E31A7B2B92BF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B6BE28E5-99DD-41A2-B9F7-C6760EDAF854}" type="pres">
      <dgm:prSet presAssocID="{F1D6079C-A149-456C-8764-E31A7B2B92BF}" presName="connSite2" presStyleCnt="0"/>
      <dgm:spPr/>
    </dgm:pt>
    <dgm:pt modelId="{15410C87-13CF-40F3-9606-9956F63ABF36}" type="pres">
      <dgm:prSet presAssocID="{94AB5FC1-840F-4EB0-A935-9294ACA83417}" presName="Name18" presStyleLbl="sibTrans2D1" presStyleIdx="1" presStyleCnt="2"/>
      <dgm:spPr/>
    </dgm:pt>
    <dgm:pt modelId="{641135F9-5668-4046-9143-BF63DC5296AC}" type="pres">
      <dgm:prSet presAssocID="{7978D6F6-501C-42DB-97D7-44B343124C75}" presName="composite1" presStyleCnt="0"/>
      <dgm:spPr/>
    </dgm:pt>
    <dgm:pt modelId="{D07A4F18-2A6D-4484-986D-1E0DC5AE953F}" type="pres">
      <dgm:prSet presAssocID="{7978D6F6-501C-42DB-97D7-44B343124C75}" presName="dummyNode1" presStyleLbl="node1" presStyleIdx="1" presStyleCnt="3"/>
      <dgm:spPr/>
    </dgm:pt>
    <dgm:pt modelId="{7F6568D4-5E26-4ACB-9F8B-F9B8EA0A3752}" type="pres">
      <dgm:prSet presAssocID="{7978D6F6-501C-42DB-97D7-44B343124C75}" presName="childNode1" presStyleLbl="bgAcc1" presStyleIdx="2" presStyleCnt="3">
        <dgm:presLayoutVars>
          <dgm:bulletEnabled val="1"/>
        </dgm:presLayoutVars>
      </dgm:prSet>
      <dgm:spPr/>
    </dgm:pt>
    <dgm:pt modelId="{143B93C5-6B2D-4FCF-8363-6086DEBDF65B}" type="pres">
      <dgm:prSet presAssocID="{7978D6F6-501C-42DB-97D7-44B343124C75}" presName="childNode1tx" presStyleLbl="bgAcc1" presStyleIdx="2" presStyleCnt="3">
        <dgm:presLayoutVars>
          <dgm:bulletEnabled val="1"/>
        </dgm:presLayoutVars>
      </dgm:prSet>
      <dgm:spPr/>
    </dgm:pt>
    <dgm:pt modelId="{41554B9C-3C4D-47F4-90B8-71C2453024BA}" type="pres">
      <dgm:prSet presAssocID="{7978D6F6-501C-42DB-97D7-44B343124C75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5D8382A8-4E7C-4B6A-9F64-872FF56BF6D1}" type="pres">
      <dgm:prSet presAssocID="{7978D6F6-501C-42DB-97D7-44B343124C75}" presName="connSite1" presStyleCnt="0"/>
      <dgm:spPr/>
    </dgm:pt>
  </dgm:ptLst>
  <dgm:cxnLst>
    <dgm:cxn modelId="{68E4640D-48F2-4834-AA89-35CF4DE45657}" type="presOf" srcId="{605E8A74-2BEA-45F1-A6BD-0FD7F69D1C6D}" destId="{C74A578C-0A9B-464E-9BE3-F384720A6927}" srcOrd="0" destOrd="0" presId="urn:microsoft.com/office/officeart/2005/8/layout/hProcess4"/>
    <dgm:cxn modelId="{CA18360E-53BA-4BAB-9252-13B05DD7EA05}" type="presOf" srcId="{F1D6079C-A149-456C-8764-E31A7B2B92BF}" destId="{1BD6A29C-33D3-415E-9B56-125C5AB74F5A}" srcOrd="0" destOrd="0" presId="urn:microsoft.com/office/officeart/2005/8/layout/hProcess4"/>
    <dgm:cxn modelId="{0F90A71D-8322-42E1-953D-B726EDFD9CE7}" srcId="{7978D6F6-501C-42DB-97D7-44B343124C75}" destId="{FDC57DC5-0DC3-41FA-9BB0-2AE228114E11}" srcOrd="1" destOrd="0" parTransId="{EEB6B9B2-901C-40F9-86BD-1615BCF73616}" sibTransId="{F3CC58EE-2EC0-461F-906C-6E889EC7028A}"/>
    <dgm:cxn modelId="{64648C1F-6335-443B-B302-8D8100C06AE6}" srcId="{56A41EBF-140A-4987-BBF7-C45129C0C8AD}" destId="{7978D6F6-501C-42DB-97D7-44B343124C75}" srcOrd="2" destOrd="0" parTransId="{959E2C39-2A0C-466D-8335-EBF1557DE6CF}" sibTransId="{33983E32-1A3C-4CD7-8593-86BF8AB33F15}"/>
    <dgm:cxn modelId="{CDC11F3C-CF38-415D-BE82-65A44545DB36}" type="presOf" srcId="{605E8A74-2BEA-45F1-A6BD-0FD7F69D1C6D}" destId="{3CC86B3B-1D45-4BC3-88CD-AA2B614D961A}" srcOrd="1" destOrd="0" presId="urn:microsoft.com/office/officeart/2005/8/layout/hProcess4"/>
    <dgm:cxn modelId="{EBD3D663-B71F-48CF-915E-B082047418BB}" type="presOf" srcId="{CB0248E0-AE8E-4513-8718-DABF29D13A45}" destId="{ED29A0DD-DE21-4C1C-BDCA-B64758360670}" srcOrd="0" destOrd="0" presId="urn:microsoft.com/office/officeart/2005/8/layout/hProcess4"/>
    <dgm:cxn modelId="{2501FF64-5ADE-44B1-B8FE-60EDD5F88298}" type="presOf" srcId="{E0D447C4-6476-41FB-B43D-1C7DA8F47DA8}" destId="{7F6568D4-5E26-4ACB-9F8B-F9B8EA0A3752}" srcOrd="0" destOrd="0" presId="urn:microsoft.com/office/officeart/2005/8/layout/hProcess4"/>
    <dgm:cxn modelId="{573E2D49-0E4A-484C-BF3C-3BBA2FFDC444}" type="presOf" srcId="{FDC57DC5-0DC3-41FA-9BB0-2AE228114E11}" destId="{143B93C5-6B2D-4FCF-8363-6086DEBDF65B}" srcOrd="1" destOrd="1" presId="urn:microsoft.com/office/officeart/2005/8/layout/hProcess4"/>
    <dgm:cxn modelId="{0383234B-0D45-4337-B3FD-91D60E0D8552}" type="presOf" srcId="{A1BCBFEA-6430-4384-A8B0-6E383D3D379F}" destId="{7BA203A4-2084-453D-9C8E-C33467726DED}" srcOrd="1" destOrd="0" presId="urn:microsoft.com/office/officeart/2005/8/layout/hProcess4"/>
    <dgm:cxn modelId="{95A7A46F-2737-41EC-9927-9129CE8171C8}" srcId="{56A41EBF-140A-4987-BBF7-C45129C0C8AD}" destId="{F1D6079C-A149-456C-8764-E31A7B2B92BF}" srcOrd="1" destOrd="0" parTransId="{B7C77F4F-7700-4D59-B3CD-967F1813243C}" sibTransId="{94AB5FC1-840F-4EB0-A935-9294ACA83417}"/>
    <dgm:cxn modelId="{DEF88352-C814-4155-912A-FC6EB2AEF094}" type="presOf" srcId="{E0D447C4-6476-41FB-B43D-1C7DA8F47DA8}" destId="{143B93C5-6B2D-4FCF-8363-6086DEBDF65B}" srcOrd="1" destOrd="0" presId="urn:microsoft.com/office/officeart/2005/8/layout/hProcess4"/>
    <dgm:cxn modelId="{192EE152-54C0-4F19-970E-9DBF45D43DF8}" type="presOf" srcId="{60A4CE7F-3E21-49B1-B9F9-805D65B383CC}" destId="{7BA203A4-2084-453D-9C8E-C33467726DED}" srcOrd="1" destOrd="1" presId="urn:microsoft.com/office/officeart/2005/8/layout/hProcess4"/>
    <dgm:cxn modelId="{B58B827A-1396-4BC9-9562-B949472A74ED}" type="presOf" srcId="{60A4CE7F-3E21-49B1-B9F9-805D65B383CC}" destId="{ADDE4922-A0EF-46D2-AACF-C49D8A082D39}" srcOrd="0" destOrd="1" presId="urn:microsoft.com/office/officeart/2005/8/layout/hProcess4"/>
    <dgm:cxn modelId="{87200581-5D0A-4318-9432-1D938C503D2E}" srcId="{F1D6079C-A149-456C-8764-E31A7B2B92BF}" destId="{60A4CE7F-3E21-49B1-B9F9-805D65B383CC}" srcOrd="1" destOrd="0" parTransId="{7156DA48-96FF-4CDA-8B47-CB7B30224921}" sibTransId="{8E89664A-E447-4F24-BB9D-1356377388F1}"/>
    <dgm:cxn modelId="{427CED86-C041-424A-92B7-9D5FCBFF025B}" srcId="{CB0248E0-AE8E-4513-8718-DABF29D13A45}" destId="{605E8A74-2BEA-45F1-A6BD-0FD7F69D1C6D}" srcOrd="0" destOrd="0" parTransId="{A2514277-8EA1-4452-A2F7-0326DA6C74BB}" sibTransId="{21FDCA28-9EFC-490C-99C8-5EEA1DD2A338}"/>
    <dgm:cxn modelId="{BDB022A1-9A56-4B54-AA4D-E0ACE534557A}" srcId="{F1D6079C-A149-456C-8764-E31A7B2B92BF}" destId="{A1BCBFEA-6430-4384-A8B0-6E383D3D379F}" srcOrd="0" destOrd="0" parTransId="{F7A565F7-A964-4BA8-9301-87B7C080D005}" sibTransId="{78DA2E1F-1A88-4DB7-BE89-E43DA65134DF}"/>
    <dgm:cxn modelId="{8C6BF9A7-CA0C-4EE4-8612-A297FE6FE274}" type="presOf" srcId="{7978D6F6-501C-42DB-97D7-44B343124C75}" destId="{41554B9C-3C4D-47F4-90B8-71C2453024BA}" srcOrd="0" destOrd="0" presId="urn:microsoft.com/office/officeart/2005/8/layout/hProcess4"/>
    <dgm:cxn modelId="{539796AB-CE1E-4700-9E45-263432A64068}" type="presOf" srcId="{A1BCBFEA-6430-4384-A8B0-6E383D3D379F}" destId="{ADDE4922-A0EF-46D2-AACF-C49D8A082D39}" srcOrd="0" destOrd="0" presId="urn:microsoft.com/office/officeart/2005/8/layout/hProcess4"/>
    <dgm:cxn modelId="{726915C9-FA6E-4193-B057-FDDA63170D93}" type="presOf" srcId="{FDC57DC5-0DC3-41FA-9BB0-2AE228114E11}" destId="{7F6568D4-5E26-4ACB-9F8B-F9B8EA0A3752}" srcOrd="0" destOrd="1" presId="urn:microsoft.com/office/officeart/2005/8/layout/hProcess4"/>
    <dgm:cxn modelId="{8A3060CD-D040-456A-9986-42B62533E689}" type="presOf" srcId="{56A41EBF-140A-4987-BBF7-C45129C0C8AD}" destId="{1DE0B06E-EF95-4B68-A984-FEC491B5C6AD}" srcOrd="0" destOrd="0" presId="urn:microsoft.com/office/officeart/2005/8/layout/hProcess4"/>
    <dgm:cxn modelId="{432919D2-02E1-417B-AD4A-D43AEA192835}" type="presOf" srcId="{94AB5FC1-840F-4EB0-A935-9294ACA83417}" destId="{15410C87-13CF-40F3-9606-9956F63ABF36}" srcOrd="0" destOrd="0" presId="urn:microsoft.com/office/officeart/2005/8/layout/hProcess4"/>
    <dgm:cxn modelId="{AFC266D7-FF2D-4994-9E80-ED544DF8CB78}" srcId="{56A41EBF-140A-4987-BBF7-C45129C0C8AD}" destId="{CB0248E0-AE8E-4513-8718-DABF29D13A45}" srcOrd="0" destOrd="0" parTransId="{DB8B268A-73E4-40F0-95E6-6CD839910C0E}" sibTransId="{BFD9B9B6-6253-4DA2-8DF4-39064529317D}"/>
    <dgm:cxn modelId="{77F99CE4-A037-48FD-9A72-D57DEF6C6D9F}" srcId="{7978D6F6-501C-42DB-97D7-44B343124C75}" destId="{E0D447C4-6476-41FB-B43D-1C7DA8F47DA8}" srcOrd="0" destOrd="0" parTransId="{E39430C0-DF46-4EBF-867A-5B931080B092}" sibTransId="{E4DF35B3-8605-4586-98D5-2DB246513DB0}"/>
    <dgm:cxn modelId="{87BDC9E6-CB0C-4EA9-9E93-F937E48972AE}" type="presOf" srcId="{BFD9B9B6-6253-4DA2-8DF4-39064529317D}" destId="{736AD1C4-EBD2-4D7D-A560-61727EA4688A}" srcOrd="0" destOrd="0" presId="urn:microsoft.com/office/officeart/2005/8/layout/hProcess4"/>
    <dgm:cxn modelId="{2C06236A-7998-4ED6-BAD5-887F77CFA0FA}" type="presParOf" srcId="{1DE0B06E-EF95-4B68-A984-FEC491B5C6AD}" destId="{2E9433ED-42A3-4B97-800A-FB87A0C14B4E}" srcOrd="0" destOrd="0" presId="urn:microsoft.com/office/officeart/2005/8/layout/hProcess4"/>
    <dgm:cxn modelId="{9064B2DF-B0C1-4C91-ADF5-4B001CBCCDA8}" type="presParOf" srcId="{1DE0B06E-EF95-4B68-A984-FEC491B5C6AD}" destId="{54593C03-F2ED-4464-BBC8-B90B9528C49A}" srcOrd="1" destOrd="0" presId="urn:microsoft.com/office/officeart/2005/8/layout/hProcess4"/>
    <dgm:cxn modelId="{2C800702-050C-40B6-AE6B-B9619A4E42A3}" type="presParOf" srcId="{1DE0B06E-EF95-4B68-A984-FEC491B5C6AD}" destId="{78AAD9D1-7750-47D5-8974-BBCCDFCEE5BD}" srcOrd="2" destOrd="0" presId="urn:microsoft.com/office/officeart/2005/8/layout/hProcess4"/>
    <dgm:cxn modelId="{8AC765E8-451D-4797-85BA-67E9A8507E6F}" type="presParOf" srcId="{78AAD9D1-7750-47D5-8974-BBCCDFCEE5BD}" destId="{340F2D3A-D3D5-4962-85EE-FAC60C5D866E}" srcOrd="0" destOrd="0" presId="urn:microsoft.com/office/officeart/2005/8/layout/hProcess4"/>
    <dgm:cxn modelId="{4CA3B2C5-4263-4398-BDA6-313B3B6743A3}" type="presParOf" srcId="{340F2D3A-D3D5-4962-85EE-FAC60C5D866E}" destId="{9BA0DD07-64DB-41A2-BCD4-4082255AB944}" srcOrd="0" destOrd="0" presId="urn:microsoft.com/office/officeart/2005/8/layout/hProcess4"/>
    <dgm:cxn modelId="{A426B927-B869-4735-B82F-5BF89CEC611C}" type="presParOf" srcId="{340F2D3A-D3D5-4962-85EE-FAC60C5D866E}" destId="{C74A578C-0A9B-464E-9BE3-F384720A6927}" srcOrd="1" destOrd="0" presId="urn:microsoft.com/office/officeart/2005/8/layout/hProcess4"/>
    <dgm:cxn modelId="{B95040E7-F09F-42D7-92A3-4797D79CC2F1}" type="presParOf" srcId="{340F2D3A-D3D5-4962-85EE-FAC60C5D866E}" destId="{3CC86B3B-1D45-4BC3-88CD-AA2B614D961A}" srcOrd="2" destOrd="0" presId="urn:microsoft.com/office/officeart/2005/8/layout/hProcess4"/>
    <dgm:cxn modelId="{3A6956FE-F1C4-43DE-84A2-D038DBF22DCC}" type="presParOf" srcId="{340F2D3A-D3D5-4962-85EE-FAC60C5D866E}" destId="{ED29A0DD-DE21-4C1C-BDCA-B64758360670}" srcOrd="3" destOrd="0" presId="urn:microsoft.com/office/officeart/2005/8/layout/hProcess4"/>
    <dgm:cxn modelId="{9D051532-988F-4CC4-9BD0-17936E6970BB}" type="presParOf" srcId="{340F2D3A-D3D5-4962-85EE-FAC60C5D866E}" destId="{C891DE06-CD70-43BC-9B11-99B046E5F8FE}" srcOrd="4" destOrd="0" presId="urn:microsoft.com/office/officeart/2005/8/layout/hProcess4"/>
    <dgm:cxn modelId="{6752F5D7-BA48-40FC-9058-BAB869226134}" type="presParOf" srcId="{78AAD9D1-7750-47D5-8974-BBCCDFCEE5BD}" destId="{736AD1C4-EBD2-4D7D-A560-61727EA4688A}" srcOrd="1" destOrd="0" presId="urn:microsoft.com/office/officeart/2005/8/layout/hProcess4"/>
    <dgm:cxn modelId="{08B26029-4B99-4A4E-B281-E3A9869D47A7}" type="presParOf" srcId="{78AAD9D1-7750-47D5-8974-BBCCDFCEE5BD}" destId="{F9E0B8B2-2F93-460F-9C06-E9E9568207A1}" srcOrd="2" destOrd="0" presId="urn:microsoft.com/office/officeart/2005/8/layout/hProcess4"/>
    <dgm:cxn modelId="{C120113A-E2E0-4848-A9EC-B8489CC53FCD}" type="presParOf" srcId="{F9E0B8B2-2F93-460F-9C06-E9E9568207A1}" destId="{0EA820A8-18C4-4A0B-873E-E00AF3EDE56C}" srcOrd="0" destOrd="0" presId="urn:microsoft.com/office/officeart/2005/8/layout/hProcess4"/>
    <dgm:cxn modelId="{C3A4D691-E6D4-4ABF-A0E1-9A42548273B4}" type="presParOf" srcId="{F9E0B8B2-2F93-460F-9C06-E9E9568207A1}" destId="{ADDE4922-A0EF-46D2-AACF-C49D8A082D39}" srcOrd="1" destOrd="0" presId="urn:microsoft.com/office/officeart/2005/8/layout/hProcess4"/>
    <dgm:cxn modelId="{E35C95CB-470B-4610-AF00-608EA113B96D}" type="presParOf" srcId="{F9E0B8B2-2F93-460F-9C06-E9E9568207A1}" destId="{7BA203A4-2084-453D-9C8E-C33467726DED}" srcOrd="2" destOrd="0" presId="urn:microsoft.com/office/officeart/2005/8/layout/hProcess4"/>
    <dgm:cxn modelId="{3F10D6BF-C46D-4E41-B148-E04DB4FC6168}" type="presParOf" srcId="{F9E0B8B2-2F93-460F-9C06-E9E9568207A1}" destId="{1BD6A29C-33D3-415E-9B56-125C5AB74F5A}" srcOrd="3" destOrd="0" presId="urn:microsoft.com/office/officeart/2005/8/layout/hProcess4"/>
    <dgm:cxn modelId="{4D8ED541-9271-4447-B924-B8D25B8769B2}" type="presParOf" srcId="{F9E0B8B2-2F93-460F-9C06-E9E9568207A1}" destId="{B6BE28E5-99DD-41A2-B9F7-C6760EDAF854}" srcOrd="4" destOrd="0" presId="urn:microsoft.com/office/officeart/2005/8/layout/hProcess4"/>
    <dgm:cxn modelId="{5A640AC6-101A-47DF-BD18-059C782BCA3B}" type="presParOf" srcId="{78AAD9D1-7750-47D5-8974-BBCCDFCEE5BD}" destId="{15410C87-13CF-40F3-9606-9956F63ABF36}" srcOrd="3" destOrd="0" presId="urn:microsoft.com/office/officeart/2005/8/layout/hProcess4"/>
    <dgm:cxn modelId="{25D1456A-0CC8-490A-9620-3629E60D84CE}" type="presParOf" srcId="{78AAD9D1-7750-47D5-8974-BBCCDFCEE5BD}" destId="{641135F9-5668-4046-9143-BF63DC5296AC}" srcOrd="4" destOrd="0" presId="urn:microsoft.com/office/officeart/2005/8/layout/hProcess4"/>
    <dgm:cxn modelId="{6AC2FF50-0A1F-4EC3-93FE-5422EE520474}" type="presParOf" srcId="{641135F9-5668-4046-9143-BF63DC5296AC}" destId="{D07A4F18-2A6D-4484-986D-1E0DC5AE953F}" srcOrd="0" destOrd="0" presId="urn:microsoft.com/office/officeart/2005/8/layout/hProcess4"/>
    <dgm:cxn modelId="{267861FC-DBFB-4913-AA87-62D89B1A2F24}" type="presParOf" srcId="{641135F9-5668-4046-9143-BF63DC5296AC}" destId="{7F6568D4-5E26-4ACB-9F8B-F9B8EA0A3752}" srcOrd="1" destOrd="0" presId="urn:microsoft.com/office/officeart/2005/8/layout/hProcess4"/>
    <dgm:cxn modelId="{36057444-E8BF-4C0B-9527-958569ED687A}" type="presParOf" srcId="{641135F9-5668-4046-9143-BF63DC5296AC}" destId="{143B93C5-6B2D-4FCF-8363-6086DEBDF65B}" srcOrd="2" destOrd="0" presId="urn:microsoft.com/office/officeart/2005/8/layout/hProcess4"/>
    <dgm:cxn modelId="{62520066-898C-4EB9-97B5-63F72862A080}" type="presParOf" srcId="{641135F9-5668-4046-9143-BF63DC5296AC}" destId="{41554B9C-3C4D-47F4-90B8-71C2453024BA}" srcOrd="3" destOrd="0" presId="urn:microsoft.com/office/officeart/2005/8/layout/hProcess4"/>
    <dgm:cxn modelId="{3E1B27F9-F8C3-4367-9909-DABCFE7DB595}" type="presParOf" srcId="{641135F9-5668-4046-9143-BF63DC5296AC}" destId="{5D8382A8-4E7C-4B6A-9F64-872FF56BF6D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3D50CA-F929-4F7F-81F9-B55D683146A1}" type="doc">
      <dgm:prSet loTypeId="urn:microsoft.com/office/officeart/2005/8/layout/orgChart1" loCatId="hierarchy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072FD244-7F66-4E0E-8B72-14DF4C7759E8}">
      <dgm:prSet phldrT="[Text]" custT="1"/>
      <dgm:spPr>
        <a:xfrm>
          <a:off x="3277767" y="1112053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VIETNAMESE LAW</a:t>
          </a:r>
        </a:p>
      </dgm:t>
    </dgm:pt>
    <dgm:pt modelId="{1EB70B91-1FE9-44D1-B431-17F16C4BDEA4}" type="parTrans" cxnId="{28251B06-71E0-4BE8-B449-F072D5F4F39C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E9AC76D-A537-4D6E-834E-DBCC74EFD545}" type="sibTrans" cxnId="{28251B06-71E0-4BE8-B449-F072D5F4F39C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6175E47-DB1B-4C46-880D-781CFE5B7612}">
      <dgm:prSet phldrT="[Text]" custT="1"/>
      <dgm:spPr>
        <a:xfrm>
          <a:off x="621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Environmental Protection Law 2020</a:t>
          </a:r>
        </a:p>
      </dgm:t>
    </dgm:pt>
    <dgm:pt modelId="{21CFE2E3-1A31-46AB-AA69-144DC22687A1}" type="parTrans" cxnId="{AAE218F8-5B67-4C88-9BEA-E049B0215067}">
      <dgm:prSet/>
      <dgm:spPr>
        <a:xfrm>
          <a:off x="1354814" y="2466245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3277145" y="0"/>
              </a:moveTo>
              <a:lnTo>
                <a:pt x="3277145" y="284380"/>
              </a:lnTo>
              <a:lnTo>
                <a:pt x="0" y="284380"/>
              </a:lnTo>
              <a:lnTo>
                <a:pt x="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A84410D-3A9D-44B8-86B8-02122C9A0D13}" type="sibTrans" cxnId="{AAE218F8-5B67-4C88-9BEA-E049B0215067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DA4F719-A4F2-4470-9A44-C52C1644CB42}">
      <dgm:prSet phldrT="[Text]" custT="1"/>
      <dgm:spPr>
        <a:xfrm>
          <a:off x="3277767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Decree 08/2022/NĐ-CP</a:t>
          </a:r>
        </a:p>
      </dgm:t>
    </dgm:pt>
    <dgm:pt modelId="{66915374-2E19-44B8-930B-53C47FB96AAB}" type="parTrans" cxnId="{7C4DA4E4-464C-4090-9B1D-CFF47428E86E}">
      <dgm:prSet/>
      <dgm:spPr>
        <a:xfrm>
          <a:off x="4586240" y="2466245"/>
          <a:ext cx="91440" cy="5687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DB22B87-C8F8-47B7-A6EF-E7C30DC0E59A}" type="sibTrans" cxnId="{7C4DA4E4-464C-4090-9B1D-CFF47428E86E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64C6036-D226-4092-8507-14D257B08DA5}">
      <dgm:prSet phldrT="[Text]" custT="1"/>
      <dgm:spPr>
        <a:xfrm>
          <a:off x="6554913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Circular 02/2022/TT-BTNMT</a:t>
          </a:r>
        </a:p>
      </dgm:t>
    </dgm:pt>
    <dgm:pt modelId="{F2F54F8A-DB12-492B-9EA0-448CF8A327FD}" type="parTrans" cxnId="{131D16EC-CC97-4C0B-A21C-1C9A1591498E}">
      <dgm:prSet/>
      <dgm:spPr>
        <a:xfrm>
          <a:off x="4631960" y="2466245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380"/>
              </a:lnTo>
              <a:lnTo>
                <a:pt x="3277145" y="284380"/>
              </a:lnTo>
              <a:lnTo>
                <a:pt x="3277145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F97CE69-2E5D-4477-8A15-E23C35BA5238}" type="sibTrans" cxnId="{131D16EC-CC97-4C0B-A21C-1C9A1591498E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947AFCA-E47E-4809-81C0-EA09542590A0}" type="pres">
      <dgm:prSet presAssocID="{3E3D50CA-F929-4F7F-81F9-B55D683146A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25AB9D4-2538-4D20-91D6-DDC342F1DACE}" type="pres">
      <dgm:prSet presAssocID="{072FD244-7F66-4E0E-8B72-14DF4C7759E8}" presName="hierRoot1" presStyleCnt="0">
        <dgm:presLayoutVars>
          <dgm:hierBranch val="init"/>
        </dgm:presLayoutVars>
      </dgm:prSet>
      <dgm:spPr/>
    </dgm:pt>
    <dgm:pt modelId="{DB4E170D-5FB7-4AC8-B41D-220848CB57D4}" type="pres">
      <dgm:prSet presAssocID="{072FD244-7F66-4E0E-8B72-14DF4C7759E8}" presName="rootComposite1" presStyleCnt="0"/>
      <dgm:spPr/>
    </dgm:pt>
    <dgm:pt modelId="{820BDD9C-B15C-4881-8A2E-7B20C446577C}" type="pres">
      <dgm:prSet presAssocID="{072FD244-7F66-4E0E-8B72-14DF4C7759E8}" presName="rootText1" presStyleLbl="node0" presStyleIdx="0" presStyleCnt="1">
        <dgm:presLayoutVars>
          <dgm:chPref val="3"/>
        </dgm:presLayoutVars>
      </dgm:prSet>
      <dgm:spPr/>
    </dgm:pt>
    <dgm:pt modelId="{D0D04310-C76E-4CEA-BB73-C75D9B9CD362}" type="pres">
      <dgm:prSet presAssocID="{072FD244-7F66-4E0E-8B72-14DF4C7759E8}" presName="rootConnector1" presStyleLbl="node1" presStyleIdx="0" presStyleCnt="0"/>
      <dgm:spPr/>
    </dgm:pt>
    <dgm:pt modelId="{CE9F21B8-1736-4864-9F6D-64DEDD16CE8D}" type="pres">
      <dgm:prSet presAssocID="{072FD244-7F66-4E0E-8B72-14DF4C7759E8}" presName="hierChild2" presStyleCnt="0"/>
      <dgm:spPr/>
    </dgm:pt>
    <dgm:pt modelId="{31A317F5-A36A-4D16-8CEC-6850FEF4220D}" type="pres">
      <dgm:prSet presAssocID="{21CFE2E3-1A31-46AB-AA69-144DC22687A1}" presName="Name37" presStyleLbl="parChTrans1D2" presStyleIdx="0" presStyleCnt="3"/>
      <dgm:spPr/>
    </dgm:pt>
    <dgm:pt modelId="{5A75F283-35E3-43DB-BC32-BC9C0AC79814}" type="pres">
      <dgm:prSet presAssocID="{76175E47-DB1B-4C46-880D-781CFE5B7612}" presName="hierRoot2" presStyleCnt="0">
        <dgm:presLayoutVars>
          <dgm:hierBranch val="init"/>
        </dgm:presLayoutVars>
      </dgm:prSet>
      <dgm:spPr/>
    </dgm:pt>
    <dgm:pt modelId="{A325F9D9-3E48-4C80-A431-6C4F88575C9D}" type="pres">
      <dgm:prSet presAssocID="{76175E47-DB1B-4C46-880D-781CFE5B7612}" presName="rootComposite" presStyleCnt="0"/>
      <dgm:spPr/>
    </dgm:pt>
    <dgm:pt modelId="{D4454792-D854-4FC4-A118-33BE89AC3089}" type="pres">
      <dgm:prSet presAssocID="{76175E47-DB1B-4C46-880D-781CFE5B7612}" presName="rootText" presStyleLbl="node2" presStyleIdx="0" presStyleCnt="3">
        <dgm:presLayoutVars>
          <dgm:chPref val="3"/>
        </dgm:presLayoutVars>
      </dgm:prSet>
      <dgm:spPr/>
    </dgm:pt>
    <dgm:pt modelId="{8BA01E9A-EB6C-4886-A1FC-A1DBABBF60EC}" type="pres">
      <dgm:prSet presAssocID="{76175E47-DB1B-4C46-880D-781CFE5B7612}" presName="rootConnector" presStyleLbl="node2" presStyleIdx="0" presStyleCnt="3"/>
      <dgm:spPr/>
    </dgm:pt>
    <dgm:pt modelId="{5EF7E1B5-EA1E-440C-AB93-B1203F57BC62}" type="pres">
      <dgm:prSet presAssocID="{76175E47-DB1B-4C46-880D-781CFE5B7612}" presName="hierChild4" presStyleCnt="0"/>
      <dgm:spPr/>
    </dgm:pt>
    <dgm:pt modelId="{2D905B10-033D-4628-BE13-578930DE17EC}" type="pres">
      <dgm:prSet presAssocID="{76175E47-DB1B-4C46-880D-781CFE5B7612}" presName="hierChild5" presStyleCnt="0"/>
      <dgm:spPr/>
    </dgm:pt>
    <dgm:pt modelId="{158E36A7-ECCA-4793-9CD3-4D39ABA5339D}" type="pres">
      <dgm:prSet presAssocID="{66915374-2E19-44B8-930B-53C47FB96AAB}" presName="Name37" presStyleLbl="parChTrans1D2" presStyleIdx="1" presStyleCnt="3"/>
      <dgm:spPr/>
    </dgm:pt>
    <dgm:pt modelId="{F77DA053-7953-4C29-8524-6D47D68C106D}" type="pres">
      <dgm:prSet presAssocID="{ADA4F719-A4F2-4470-9A44-C52C1644CB42}" presName="hierRoot2" presStyleCnt="0">
        <dgm:presLayoutVars>
          <dgm:hierBranch val="init"/>
        </dgm:presLayoutVars>
      </dgm:prSet>
      <dgm:spPr/>
    </dgm:pt>
    <dgm:pt modelId="{B731A842-13BD-4ABE-8451-FE8BA18F9C81}" type="pres">
      <dgm:prSet presAssocID="{ADA4F719-A4F2-4470-9A44-C52C1644CB42}" presName="rootComposite" presStyleCnt="0"/>
      <dgm:spPr/>
    </dgm:pt>
    <dgm:pt modelId="{BA71111E-F359-4474-9B35-21049F66D151}" type="pres">
      <dgm:prSet presAssocID="{ADA4F719-A4F2-4470-9A44-C52C1644CB42}" presName="rootText" presStyleLbl="node2" presStyleIdx="1" presStyleCnt="3">
        <dgm:presLayoutVars>
          <dgm:chPref val="3"/>
        </dgm:presLayoutVars>
      </dgm:prSet>
      <dgm:spPr/>
    </dgm:pt>
    <dgm:pt modelId="{05378BD0-E6C7-4ABD-A8D4-5810647E0191}" type="pres">
      <dgm:prSet presAssocID="{ADA4F719-A4F2-4470-9A44-C52C1644CB42}" presName="rootConnector" presStyleLbl="node2" presStyleIdx="1" presStyleCnt="3"/>
      <dgm:spPr/>
    </dgm:pt>
    <dgm:pt modelId="{7F0B4508-7951-4371-9FEF-AB32D2A06E1D}" type="pres">
      <dgm:prSet presAssocID="{ADA4F719-A4F2-4470-9A44-C52C1644CB42}" presName="hierChild4" presStyleCnt="0"/>
      <dgm:spPr/>
    </dgm:pt>
    <dgm:pt modelId="{C1A51B72-A5AD-4848-A46C-DFF57D1649C8}" type="pres">
      <dgm:prSet presAssocID="{ADA4F719-A4F2-4470-9A44-C52C1644CB42}" presName="hierChild5" presStyleCnt="0"/>
      <dgm:spPr/>
    </dgm:pt>
    <dgm:pt modelId="{3B2C4B6C-1E55-4A89-BA09-FEAE31CD0C9C}" type="pres">
      <dgm:prSet presAssocID="{F2F54F8A-DB12-492B-9EA0-448CF8A327FD}" presName="Name37" presStyleLbl="parChTrans1D2" presStyleIdx="2" presStyleCnt="3"/>
      <dgm:spPr/>
    </dgm:pt>
    <dgm:pt modelId="{5CF64576-434F-4DB7-AF58-747589066122}" type="pres">
      <dgm:prSet presAssocID="{964C6036-D226-4092-8507-14D257B08DA5}" presName="hierRoot2" presStyleCnt="0">
        <dgm:presLayoutVars>
          <dgm:hierBranch val="init"/>
        </dgm:presLayoutVars>
      </dgm:prSet>
      <dgm:spPr/>
    </dgm:pt>
    <dgm:pt modelId="{40EA243D-FF58-4E40-8851-C2B97E12B02C}" type="pres">
      <dgm:prSet presAssocID="{964C6036-D226-4092-8507-14D257B08DA5}" presName="rootComposite" presStyleCnt="0"/>
      <dgm:spPr/>
    </dgm:pt>
    <dgm:pt modelId="{C1A9826B-6FA5-4EBB-86F2-C4A87FC22A3D}" type="pres">
      <dgm:prSet presAssocID="{964C6036-D226-4092-8507-14D257B08DA5}" presName="rootText" presStyleLbl="node2" presStyleIdx="2" presStyleCnt="3">
        <dgm:presLayoutVars>
          <dgm:chPref val="3"/>
        </dgm:presLayoutVars>
      </dgm:prSet>
      <dgm:spPr/>
    </dgm:pt>
    <dgm:pt modelId="{BEE2AA18-29BA-4C1F-95D1-9B88A6AAFBE5}" type="pres">
      <dgm:prSet presAssocID="{964C6036-D226-4092-8507-14D257B08DA5}" presName="rootConnector" presStyleLbl="node2" presStyleIdx="2" presStyleCnt="3"/>
      <dgm:spPr/>
    </dgm:pt>
    <dgm:pt modelId="{9942FF1B-390E-470B-BEDA-28C1CC9902F3}" type="pres">
      <dgm:prSet presAssocID="{964C6036-D226-4092-8507-14D257B08DA5}" presName="hierChild4" presStyleCnt="0"/>
      <dgm:spPr/>
    </dgm:pt>
    <dgm:pt modelId="{29616448-5848-4061-805A-E3669DBC3D24}" type="pres">
      <dgm:prSet presAssocID="{964C6036-D226-4092-8507-14D257B08DA5}" presName="hierChild5" presStyleCnt="0"/>
      <dgm:spPr/>
    </dgm:pt>
    <dgm:pt modelId="{B8B29055-6125-4CC3-969B-AB159DFA6013}" type="pres">
      <dgm:prSet presAssocID="{072FD244-7F66-4E0E-8B72-14DF4C7759E8}" presName="hierChild3" presStyleCnt="0"/>
      <dgm:spPr/>
    </dgm:pt>
  </dgm:ptLst>
  <dgm:cxnLst>
    <dgm:cxn modelId="{28251B06-71E0-4BE8-B449-F072D5F4F39C}" srcId="{3E3D50CA-F929-4F7F-81F9-B55D683146A1}" destId="{072FD244-7F66-4E0E-8B72-14DF4C7759E8}" srcOrd="0" destOrd="0" parTransId="{1EB70B91-1FE9-44D1-B431-17F16C4BDEA4}" sibTransId="{AE9AC76D-A537-4D6E-834E-DBCC74EFD545}"/>
    <dgm:cxn modelId="{CA9DBF1C-C088-4FC0-820A-F642A08CDEAF}" type="presOf" srcId="{66915374-2E19-44B8-930B-53C47FB96AAB}" destId="{158E36A7-ECCA-4793-9CD3-4D39ABA5339D}" srcOrd="0" destOrd="0" presId="urn:microsoft.com/office/officeart/2005/8/layout/orgChart1"/>
    <dgm:cxn modelId="{29DB6D2B-598F-41B8-8A6D-8B9F5C8E3274}" type="presOf" srcId="{ADA4F719-A4F2-4470-9A44-C52C1644CB42}" destId="{05378BD0-E6C7-4ABD-A8D4-5810647E0191}" srcOrd="1" destOrd="0" presId="urn:microsoft.com/office/officeart/2005/8/layout/orgChart1"/>
    <dgm:cxn modelId="{19D20D3B-272E-4421-BECB-9F70FA632F46}" type="presOf" srcId="{76175E47-DB1B-4C46-880D-781CFE5B7612}" destId="{D4454792-D854-4FC4-A118-33BE89AC3089}" srcOrd="0" destOrd="0" presId="urn:microsoft.com/office/officeart/2005/8/layout/orgChart1"/>
    <dgm:cxn modelId="{235FA671-E094-4B93-889A-4A31B007634E}" type="presOf" srcId="{964C6036-D226-4092-8507-14D257B08DA5}" destId="{BEE2AA18-29BA-4C1F-95D1-9B88A6AAFBE5}" srcOrd="1" destOrd="0" presId="urn:microsoft.com/office/officeart/2005/8/layout/orgChart1"/>
    <dgm:cxn modelId="{0456CB71-42F0-4AC2-9035-668E97EE5DE2}" type="presOf" srcId="{76175E47-DB1B-4C46-880D-781CFE5B7612}" destId="{8BA01E9A-EB6C-4886-A1FC-A1DBABBF60EC}" srcOrd="1" destOrd="0" presId="urn:microsoft.com/office/officeart/2005/8/layout/orgChart1"/>
    <dgm:cxn modelId="{435F927B-AE7E-45CE-A0E3-A98AA5DE10E3}" type="presOf" srcId="{072FD244-7F66-4E0E-8B72-14DF4C7759E8}" destId="{D0D04310-C76E-4CEA-BB73-C75D9B9CD362}" srcOrd="1" destOrd="0" presId="urn:microsoft.com/office/officeart/2005/8/layout/orgChart1"/>
    <dgm:cxn modelId="{19EF4D8D-A324-4B0F-B98B-B8632A2D44B3}" type="presOf" srcId="{ADA4F719-A4F2-4470-9A44-C52C1644CB42}" destId="{BA71111E-F359-4474-9B35-21049F66D151}" srcOrd="0" destOrd="0" presId="urn:microsoft.com/office/officeart/2005/8/layout/orgChart1"/>
    <dgm:cxn modelId="{507E82AD-C875-4A9D-8BD0-4736F6B069CC}" type="presOf" srcId="{21CFE2E3-1A31-46AB-AA69-144DC22687A1}" destId="{31A317F5-A36A-4D16-8CEC-6850FEF4220D}" srcOrd="0" destOrd="0" presId="urn:microsoft.com/office/officeart/2005/8/layout/orgChart1"/>
    <dgm:cxn modelId="{13752CC3-9CD1-42CF-A620-E51F38E3D7A2}" type="presOf" srcId="{F2F54F8A-DB12-492B-9EA0-448CF8A327FD}" destId="{3B2C4B6C-1E55-4A89-BA09-FEAE31CD0C9C}" srcOrd="0" destOrd="0" presId="urn:microsoft.com/office/officeart/2005/8/layout/orgChart1"/>
    <dgm:cxn modelId="{922434C8-7D2E-4AE4-A32B-EDF6C6EC2E1A}" type="presOf" srcId="{072FD244-7F66-4E0E-8B72-14DF4C7759E8}" destId="{820BDD9C-B15C-4881-8A2E-7B20C446577C}" srcOrd="0" destOrd="0" presId="urn:microsoft.com/office/officeart/2005/8/layout/orgChart1"/>
    <dgm:cxn modelId="{C3E0C3E0-2A8C-4076-9C6E-57B03F75DF27}" type="presOf" srcId="{964C6036-D226-4092-8507-14D257B08DA5}" destId="{C1A9826B-6FA5-4EBB-86F2-C4A87FC22A3D}" srcOrd="0" destOrd="0" presId="urn:microsoft.com/office/officeart/2005/8/layout/orgChart1"/>
    <dgm:cxn modelId="{7C4DA4E4-464C-4090-9B1D-CFF47428E86E}" srcId="{072FD244-7F66-4E0E-8B72-14DF4C7759E8}" destId="{ADA4F719-A4F2-4470-9A44-C52C1644CB42}" srcOrd="1" destOrd="0" parTransId="{66915374-2E19-44B8-930B-53C47FB96AAB}" sibTransId="{CDB22B87-C8F8-47B7-A6EF-E7C30DC0E59A}"/>
    <dgm:cxn modelId="{131D16EC-CC97-4C0B-A21C-1C9A1591498E}" srcId="{072FD244-7F66-4E0E-8B72-14DF4C7759E8}" destId="{964C6036-D226-4092-8507-14D257B08DA5}" srcOrd="2" destOrd="0" parTransId="{F2F54F8A-DB12-492B-9EA0-448CF8A327FD}" sibTransId="{9F97CE69-2E5D-4477-8A15-E23C35BA5238}"/>
    <dgm:cxn modelId="{E87070F5-84D4-453E-A217-FAFA10020E8A}" type="presOf" srcId="{3E3D50CA-F929-4F7F-81F9-B55D683146A1}" destId="{B947AFCA-E47E-4809-81C0-EA09542590A0}" srcOrd="0" destOrd="0" presId="urn:microsoft.com/office/officeart/2005/8/layout/orgChart1"/>
    <dgm:cxn modelId="{AAE218F8-5B67-4C88-9BEA-E049B0215067}" srcId="{072FD244-7F66-4E0E-8B72-14DF4C7759E8}" destId="{76175E47-DB1B-4C46-880D-781CFE5B7612}" srcOrd="0" destOrd="0" parTransId="{21CFE2E3-1A31-46AB-AA69-144DC22687A1}" sibTransId="{AA84410D-3A9D-44B8-86B8-02122C9A0D13}"/>
    <dgm:cxn modelId="{9844C3D5-9F4F-4E07-9BAE-61751F1F27E7}" type="presParOf" srcId="{B947AFCA-E47E-4809-81C0-EA09542590A0}" destId="{925AB9D4-2538-4D20-91D6-DDC342F1DACE}" srcOrd="0" destOrd="0" presId="urn:microsoft.com/office/officeart/2005/8/layout/orgChart1"/>
    <dgm:cxn modelId="{299E7DEB-E0F4-4A6B-B29A-F06E9CB506E9}" type="presParOf" srcId="{925AB9D4-2538-4D20-91D6-DDC342F1DACE}" destId="{DB4E170D-5FB7-4AC8-B41D-220848CB57D4}" srcOrd="0" destOrd="0" presId="urn:microsoft.com/office/officeart/2005/8/layout/orgChart1"/>
    <dgm:cxn modelId="{863C8B5A-9798-4F4A-AEF2-53495D1AB690}" type="presParOf" srcId="{DB4E170D-5FB7-4AC8-B41D-220848CB57D4}" destId="{820BDD9C-B15C-4881-8A2E-7B20C446577C}" srcOrd="0" destOrd="0" presId="urn:microsoft.com/office/officeart/2005/8/layout/orgChart1"/>
    <dgm:cxn modelId="{4ACB48A3-46B6-4981-9DC8-6D1049CA02A4}" type="presParOf" srcId="{DB4E170D-5FB7-4AC8-B41D-220848CB57D4}" destId="{D0D04310-C76E-4CEA-BB73-C75D9B9CD362}" srcOrd="1" destOrd="0" presId="urn:microsoft.com/office/officeart/2005/8/layout/orgChart1"/>
    <dgm:cxn modelId="{EA3E0193-1D43-4A46-8FE1-C638BE811424}" type="presParOf" srcId="{925AB9D4-2538-4D20-91D6-DDC342F1DACE}" destId="{CE9F21B8-1736-4864-9F6D-64DEDD16CE8D}" srcOrd="1" destOrd="0" presId="urn:microsoft.com/office/officeart/2005/8/layout/orgChart1"/>
    <dgm:cxn modelId="{BED15634-233D-4FB8-B94F-227EE252C3C5}" type="presParOf" srcId="{CE9F21B8-1736-4864-9F6D-64DEDD16CE8D}" destId="{31A317F5-A36A-4D16-8CEC-6850FEF4220D}" srcOrd="0" destOrd="0" presId="urn:microsoft.com/office/officeart/2005/8/layout/orgChart1"/>
    <dgm:cxn modelId="{54947B70-B9DF-4D55-BBC3-6A90ACBA96E4}" type="presParOf" srcId="{CE9F21B8-1736-4864-9F6D-64DEDD16CE8D}" destId="{5A75F283-35E3-43DB-BC32-BC9C0AC79814}" srcOrd="1" destOrd="0" presId="urn:microsoft.com/office/officeart/2005/8/layout/orgChart1"/>
    <dgm:cxn modelId="{05778311-576E-470D-BF6B-B39F648A1390}" type="presParOf" srcId="{5A75F283-35E3-43DB-BC32-BC9C0AC79814}" destId="{A325F9D9-3E48-4C80-A431-6C4F88575C9D}" srcOrd="0" destOrd="0" presId="urn:microsoft.com/office/officeart/2005/8/layout/orgChart1"/>
    <dgm:cxn modelId="{F5B40A8F-E567-462D-AB13-D6992A57F4C7}" type="presParOf" srcId="{A325F9D9-3E48-4C80-A431-6C4F88575C9D}" destId="{D4454792-D854-4FC4-A118-33BE89AC3089}" srcOrd="0" destOrd="0" presId="urn:microsoft.com/office/officeart/2005/8/layout/orgChart1"/>
    <dgm:cxn modelId="{B11133FD-AB04-4BB4-8D5A-45CE970090FE}" type="presParOf" srcId="{A325F9D9-3E48-4C80-A431-6C4F88575C9D}" destId="{8BA01E9A-EB6C-4886-A1FC-A1DBABBF60EC}" srcOrd="1" destOrd="0" presId="urn:microsoft.com/office/officeart/2005/8/layout/orgChart1"/>
    <dgm:cxn modelId="{94F0B120-4233-476A-9ADF-21EA027DC64D}" type="presParOf" srcId="{5A75F283-35E3-43DB-BC32-BC9C0AC79814}" destId="{5EF7E1B5-EA1E-440C-AB93-B1203F57BC62}" srcOrd="1" destOrd="0" presId="urn:microsoft.com/office/officeart/2005/8/layout/orgChart1"/>
    <dgm:cxn modelId="{5A06D4E9-56E9-404E-ADFE-EB85FA0B08DC}" type="presParOf" srcId="{5A75F283-35E3-43DB-BC32-BC9C0AC79814}" destId="{2D905B10-033D-4628-BE13-578930DE17EC}" srcOrd="2" destOrd="0" presId="urn:microsoft.com/office/officeart/2005/8/layout/orgChart1"/>
    <dgm:cxn modelId="{EE33BAEA-AC52-4476-92D0-47DA86E0320F}" type="presParOf" srcId="{CE9F21B8-1736-4864-9F6D-64DEDD16CE8D}" destId="{158E36A7-ECCA-4793-9CD3-4D39ABA5339D}" srcOrd="2" destOrd="0" presId="urn:microsoft.com/office/officeart/2005/8/layout/orgChart1"/>
    <dgm:cxn modelId="{4F5605E0-E9EE-4088-9A96-FF60842913FC}" type="presParOf" srcId="{CE9F21B8-1736-4864-9F6D-64DEDD16CE8D}" destId="{F77DA053-7953-4C29-8524-6D47D68C106D}" srcOrd="3" destOrd="0" presId="urn:microsoft.com/office/officeart/2005/8/layout/orgChart1"/>
    <dgm:cxn modelId="{AF374AE1-881C-48DA-987C-A3BCDCE9F6F5}" type="presParOf" srcId="{F77DA053-7953-4C29-8524-6D47D68C106D}" destId="{B731A842-13BD-4ABE-8451-FE8BA18F9C81}" srcOrd="0" destOrd="0" presId="urn:microsoft.com/office/officeart/2005/8/layout/orgChart1"/>
    <dgm:cxn modelId="{6B35CE8E-CDAE-4865-8DF8-7317AD2DCCB2}" type="presParOf" srcId="{B731A842-13BD-4ABE-8451-FE8BA18F9C81}" destId="{BA71111E-F359-4474-9B35-21049F66D151}" srcOrd="0" destOrd="0" presId="urn:microsoft.com/office/officeart/2005/8/layout/orgChart1"/>
    <dgm:cxn modelId="{05ABCB39-6499-4655-B779-E22F50C8A8C1}" type="presParOf" srcId="{B731A842-13BD-4ABE-8451-FE8BA18F9C81}" destId="{05378BD0-E6C7-4ABD-A8D4-5810647E0191}" srcOrd="1" destOrd="0" presId="urn:microsoft.com/office/officeart/2005/8/layout/orgChart1"/>
    <dgm:cxn modelId="{1C4E174D-5493-4625-8246-8692AEDFAC61}" type="presParOf" srcId="{F77DA053-7953-4C29-8524-6D47D68C106D}" destId="{7F0B4508-7951-4371-9FEF-AB32D2A06E1D}" srcOrd="1" destOrd="0" presId="urn:microsoft.com/office/officeart/2005/8/layout/orgChart1"/>
    <dgm:cxn modelId="{9BC87FC3-DECF-4A09-81AD-54D9128D0F53}" type="presParOf" srcId="{F77DA053-7953-4C29-8524-6D47D68C106D}" destId="{C1A51B72-A5AD-4848-A46C-DFF57D1649C8}" srcOrd="2" destOrd="0" presId="urn:microsoft.com/office/officeart/2005/8/layout/orgChart1"/>
    <dgm:cxn modelId="{2061C724-9537-4938-94B2-B47253A82F84}" type="presParOf" srcId="{CE9F21B8-1736-4864-9F6D-64DEDD16CE8D}" destId="{3B2C4B6C-1E55-4A89-BA09-FEAE31CD0C9C}" srcOrd="4" destOrd="0" presId="urn:microsoft.com/office/officeart/2005/8/layout/orgChart1"/>
    <dgm:cxn modelId="{A7F47C16-7BAF-4242-8B8C-F1A2CBFFC3C6}" type="presParOf" srcId="{CE9F21B8-1736-4864-9F6D-64DEDD16CE8D}" destId="{5CF64576-434F-4DB7-AF58-747589066122}" srcOrd="5" destOrd="0" presId="urn:microsoft.com/office/officeart/2005/8/layout/orgChart1"/>
    <dgm:cxn modelId="{5109DCA6-6A04-433D-8FE8-A57E5251FFD6}" type="presParOf" srcId="{5CF64576-434F-4DB7-AF58-747589066122}" destId="{40EA243D-FF58-4E40-8851-C2B97E12B02C}" srcOrd="0" destOrd="0" presId="urn:microsoft.com/office/officeart/2005/8/layout/orgChart1"/>
    <dgm:cxn modelId="{E76C519C-9CC7-4B9C-8058-39C12D94142E}" type="presParOf" srcId="{40EA243D-FF58-4E40-8851-C2B97E12B02C}" destId="{C1A9826B-6FA5-4EBB-86F2-C4A87FC22A3D}" srcOrd="0" destOrd="0" presId="urn:microsoft.com/office/officeart/2005/8/layout/orgChart1"/>
    <dgm:cxn modelId="{68FFBFC8-59B1-47BF-93E9-EC538F15FB24}" type="presParOf" srcId="{40EA243D-FF58-4E40-8851-C2B97E12B02C}" destId="{BEE2AA18-29BA-4C1F-95D1-9B88A6AAFBE5}" srcOrd="1" destOrd="0" presId="urn:microsoft.com/office/officeart/2005/8/layout/orgChart1"/>
    <dgm:cxn modelId="{4290552E-CFD4-48BD-A9B1-9E61286FC32C}" type="presParOf" srcId="{5CF64576-434F-4DB7-AF58-747589066122}" destId="{9942FF1B-390E-470B-BEDA-28C1CC9902F3}" srcOrd="1" destOrd="0" presId="urn:microsoft.com/office/officeart/2005/8/layout/orgChart1"/>
    <dgm:cxn modelId="{20581AF5-6D1B-4700-BB76-59160DF8BD4E}" type="presParOf" srcId="{5CF64576-434F-4DB7-AF58-747589066122}" destId="{29616448-5848-4061-805A-E3669DBC3D24}" srcOrd="2" destOrd="0" presId="urn:microsoft.com/office/officeart/2005/8/layout/orgChart1"/>
    <dgm:cxn modelId="{DAE9F858-A265-43A9-BAC2-6957C448C2AE}" type="presParOf" srcId="{925AB9D4-2538-4D20-91D6-DDC342F1DACE}" destId="{B8B29055-6125-4CC3-969B-AB159DFA601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</a:t>
          </a: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Introduction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</a:t>
          </a: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Objectives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114738" y="249669"/>
          <a:ext cx="3458702" cy="2281083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Environmental &amp; Social Management &amp; Assessment System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Conducting environmental and social assessments, establishing and maintaining management systems</a:t>
          </a:r>
        </a:p>
        <a:p>
          <a:pPr algn="l">
            <a:buNone/>
          </a:pPr>
          <a:r>
            <a:rPr lang="en-US" sz="14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(i) Policy; (ii) risk &amp; impact identification; (iii) management program; (iv) organizational capacity; (v) emergency preparedness; (vi) community engagement; (vii) monitoring &amp; evaluation</a:t>
          </a:r>
          <a:endParaRPr lang="en-US" sz="14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A17058D-8F6E-4416-BDCB-9A1DA32159B9}">
      <dgm:prSet custT="1"/>
      <dgm:spPr>
        <a:xfrm>
          <a:off x="3919311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Policy</a:t>
          </a:r>
        </a:p>
        <a:p>
          <a:pPr algn="l"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Develop an overall policy: </a:t>
          </a:r>
        </a:p>
        <a:p>
          <a:pPr algn="l"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Objectives &amp; principles to be followed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Guidance for the assessment &amp; management process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Methods of compliance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Legal &amp; International Commitments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5B5F1E6-6939-4F8D-A23B-F0C8E0CFFC28}">
      <dgm:prSet custT="1"/>
      <dgm:spPr>
        <a:xfrm>
          <a:off x="7723884" y="281202"/>
          <a:ext cx="3458702" cy="2218017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 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environmental and social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risks 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and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impacts</a:t>
          </a:r>
        </a:p>
        <a:p>
          <a:pPr algn="l">
            <a:buNone/>
          </a:pP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Conduct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assessment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type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scale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project practices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Assessment tools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Review related risks 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and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impacts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Project impact area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Primary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supply chain </a:t>
          </a: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A8E8A3C-6B84-4DDB-8525-1D991908A647}">
      <dgm:prSet custT="1"/>
      <dgm:spPr>
        <a:xfrm>
          <a:off x="4025" y="2876623"/>
          <a:ext cx="3680128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Management program</a:t>
          </a:r>
        </a:p>
        <a:p>
          <a:pPr algn="l"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Establish a management program based on established policies, objectives, and principles: operational program, action plan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Measures to mitigate impact risks &amp; improve environmental and social performance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Hierarchical system: Avoidance; Prevention; Mitigation; Compensation</a:t>
          </a:r>
        </a:p>
        <a:p>
          <a:pPr algn="l">
            <a:buNone/>
          </a:pPr>
          <a:endParaRPr lang="en-US" sz="16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94424F1-A601-48E2-8B28-1988D7947142}">
      <dgm:prSet custT="1"/>
      <dgm:spPr>
        <a:xfrm>
          <a:off x="4030024" y="287662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Organizational capacity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Establish, maintain, and strengthen organizational structure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Clearly assign human resources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Social responsibility must be specified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Personnel capacity &amp; training</a:t>
          </a:r>
        </a:p>
        <a:p>
          <a:pPr algn="ctr">
            <a:buNone/>
          </a:pPr>
          <a:endParaRPr lang="en-US" sz="1600" b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 sz="16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 sz="16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8CD54A2-4468-462D-8C80-C6B6880F341F}">
      <dgm:prSet custT="1"/>
      <dgm:spPr>
        <a:xfrm>
          <a:off x="7834597" y="287662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Emergency Preparedness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Develop a response plan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 affected areas and communities, response procedures, and assign responsibilities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Coordinate with communities &amp; local authorities</a:t>
          </a: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 custScaleX="118690" custScaleY="129817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 custScaleY="124827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Y="121533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17144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2081" y="392042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7. Monitoring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Establish monitoring procedures: develop procedures, coordinate establishment and monitoring with the Management Unit, invite community representatives to participate</a:t>
          </a:r>
        </a:p>
        <a:p>
          <a:pPr algn="l">
            <a:buNone/>
          </a:pPr>
          <a:r>
            <a:rPr lang="en-US" sz="14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Monitoring process: record and retain information</a:t>
          </a:r>
        </a:p>
        <a:p>
          <a:pPr algn="l">
            <a:buNone/>
          </a:pPr>
          <a:r>
            <a:rPr lang="en-US" sz="14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Senior leadership role</a:t>
          </a:r>
          <a:endParaRPr lang="en-US" sz="14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17058D-8F6E-4416-BDCB-9A1DA32159B9}">
      <dgm:prSet custT="1"/>
      <dgm:spPr>
        <a:xfrm>
          <a:off x="3739908" y="337381"/>
          <a:ext cx="3547604" cy="214813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8. Community involvement</a:t>
          </a:r>
        </a:p>
        <a:p>
          <a:pPr algn="l"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Analyze stakeholders &amp; plan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Dissemination &amp; communication of information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Consultation &amp; meaningful participation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Complaint mechanism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Regular reporting to affected communities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B5F1E6-6939-4F8D-A23B-F0C8E0CFFC28}">
      <dgm:prSet custT="1"/>
      <dgm:spPr>
        <a:xfrm>
          <a:off x="7627315" y="392042"/>
          <a:ext cx="3667928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9. Stakeholder analysis &amp; planning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 stakeholders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Develop community engagement plan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Project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information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disclosure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Consultation 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comprehensive consultation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Management responsibility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government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8E8A3C-6B84-4DDB-8525-1D991908A647}">
      <dgm:prSet custT="1"/>
      <dgm:spPr>
        <a:xfrm>
          <a:off x="103054" y="2825319"/>
          <a:ext cx="3615565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10. Communication 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Implement and maintain communication channels: 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Receive information from external sources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Review &amp; evaluate issues 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Provide feedback</a:t>
          </a:r>
        </a:p>
        <a:p>
          <a:pPr algn="l"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Adjust management programs</a:t>
          </a: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94424F1-A601-48E2-8B28-1988D7947142}">
      <dgm:prSet custT="1"/>
      <dgm:spPr>
        <a:xfrm>
          <a:off x="4058421" y="2825319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11. Complaint mechanism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Complaint mechanism, receiving and resolving complaints, environmental and social concerns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Appropriate to the scale, risks, and impacts of the project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Focus on the affected community as the primary target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Timely handling</a:t>
          </a:r>
        </a:p>
        <a:p>
          <a:pPr algn="ctr">
            <a:buNone/>
          </a:pPr>
          <a:endParaRPr lang="en-US" sz="1800" b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D54A2-4468-462D-8C80-C6B6880F341F}">
      <dgm:prSet custT="1"/>
      <dgm:spPr>
        <a:xfrm>
          <a:off x="7796248" y="2825319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12. Reporting to the community 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Must provide periodic reports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Describe the progress of the action plan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Provide information on issues raised during consultation </a:t>
          </a:r>
        </a:p>
        <a:p>
          <a:pPr algn="l">
            <a:buNone/>
          </a:pPr>
          <a:r>
            <a:rPr lang="en-US" sz="14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Mitigation measures</a:t>
          </a:r>
        </a:p>
        <a:p>
          <a:pPr algn="l">
            <a:buNone/>
          </a:pPr>
          <a:r>
            <a:rPr lang="en-US" sz="14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Reporting frequency</a:t>
          </a: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/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/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 custScaleX="104402" custScaleY="105362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X="107943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06402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A97FE2C-6227-4031-8EA0-832E8AAC0304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0C8350A-8943-4F43-B0C4-A69855C3F96F}">
      <dgm:prSet custT="1"/>
      <dgm:spPr>
        <a:xfrm>
          <a:off x="4151" y="111237"/>
          <a:ext cx="2496240" cy="969687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Working conditions &amp;amp; labor relations management</a:t>
          </a:r>
        </a:p>
      </dgm:t>
    </dgm:pt>
    <dgm:pt modelId="{A7CECD67-EE30-4096-B124-F28068BF235B}" type="parTrans" cxnId="{C788AC0C-38B1-480C-B274-E50F7BF6DC21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529B0E0-5CA6-4C0E-9D5A-5D433ACE4A0B}" type="sibTrans" cxnId="{C788AC0C-38B1-480C-B274-E50F7BF6DC21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CA5D5CB-7A30-4FAA-AE31-1DD69EF9EC57}">
      <dgm:prSet custT="1"/>
      <dgm:spPr>
        <a:xfrm>
          <a:off x="5695579" y="111237"/>
          <a:ext cx="2496240" cy="969687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Occupational Safety &amp; Health </a:t>
          </a:r>
        </a:p>
      </dgm:t>
    </dgm:pt>
    <dgm:pt modelId="{90A9842D-A4D6-4444-909E-5DA1B5DF7095}" type="parTrans" cxnId="{C5DE138D-E49C-49C1-A8FF-C26F9EE567D1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B09243B-927A-4581-9F1C-14198CB6A5CD}" type="sibTrans" cxnId="{C5DE138D-E49C-49C1-A8FF-C26F9EE567D1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2842ACA-9393-4155-A917-E8FCCEBE6089}">
      <dgm:prSet custT="1"/>
      <dgm:spPr>
        <a:xfrm>
          <a:off x="8541294" y="111237"/>
          <a:ext cx="2496240" cy="969687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Third-Party Labor &amp; Supply Chain</a:t>
          </a:r>
        </a:p>
      </dgm:t>
    </dgm:pt>
    <dgm:pt modelId="{B21F1587-7B52-4223-8DD4-E634FC7735C2}" type="parTrans" cxnId="{8B8BEB5A-92AC-450C-921A-8CD049B18A8F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3BE2109-DA2F-4901-8D59-9AB700D774B2}" type="sibTrans" cxnId="{8B8BEB5A-92AC-450C-921A-8CD049B18A8F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DAC9C0-92E7-444E-A370-E4C6A216F96C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Ensuring a safe and healthy working environment, assessing occupational risks</a:t>
          </a:r>
        </a:p>
      </dgm:t>
    </dgm:pt>
    <dgm:pt modelId="{EF321691-454F-4344-ADFE-4BA948211CE7}" type="parTrans" cxnId="{15049F77-F7C9-4734-8535-00E9FCBFE937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9F17A92-65CE-4E56-9A0F-3B331B35ADF8}" type="sibTrans" cxnId="{15049F77-F7C9-4734-8535-00E9FCBFE937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80B531C-C26B-43B2-AAFF-9625CAD0085C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Identifying risks of child labor &amp; forced labor</a:t>
          </a:r>
        </a:p>
      </dgm:t>
    </dgm:pt>
    <dgm:pt modelId="{DF6FF5C6-8E34-4467-B05A-D3B05F0756AE}" type="parTrans" cxnId="{A593FCAA-839C-4487-9C97-0BF21E20BE8A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C8062DD-AA74-4407-928C-58629BB9483B}" type="sibTrans" cxnId="{A593FCAA-839C-4487-9C97-0BF21E20BE8A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CCCE541-5CC9-4F13-997D-7D5FB16C982A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Prevention &amp; Protection, Training</a:t>
          </a:r>
        </a:p>
      </dgm:t>
    </dgm:pt>
    <dgm:pt modelId="{510275F3-F834-4D91-9477-ECADB2EFB8D1}" type="parTrans" cxnId="{13A2A8C1-BFE0-442A-A063-CB8103EB5867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42F783F-C8C1-4F06-A9DB-8C2C55678840}" type="sibTrans" cxnId="{13A2A8C1-BFE0-442A-A063-CB8103EB5867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DEC04A5-8C1B-47AF-A75B-B16B459CB034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16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2738606-F281-4C1D-ADC0-9D0AEE1C54F2}" type="parTrans" cxnId="{59768733-C8F8-483D-989B-D16D22BD5802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A2FC25B-8BC4-44E4-83BB-B4CCF76E2BC8}" type="sibTrans" cxnId="{59768733-C8F8-483D-989B-D16D22BD5802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D098A39-E822-4B48-AB12-6213D280F958}">
      <dgm:prSet custT="1"/>
      <dgm:spPr>
        <a:xfrm>
          <a:off x="2849865" y="111237"/>
          <a:ext cx="2496240" cy="969687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Protecting the workforce</a:t>
          </a:r>
        </a:p>
      </dgm:t>
    </dgm:pt>
    <dgm:pt modelId="{F4F64A26-9219-4725-842E-C080C914C221}" type="parTrans" cxnId="{CBEF45C8-9E4F-4B42-9753-DB7A073D27C5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17D61EF-492D-406B-AC7A-8D6D27950B9A}" type="sibTrans" cxnId="{CBEF45C8-9E4F-4B42-9753-DB7A073D27C5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FCEC54-5A0E-4CB6-9666-D9777B58F44E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No use of child labor</a:t>
          </a:r>
        </a:p>
      </dgm:t>
    </dgm:pt>
    <dgm:pt modelId="{54F181DB-3D5B-460E-AEA0-C1B86D52EBFD}" type="parTrans" cxnId="{12E72C95-0E01-465C-B0B0-E294697FD939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5A83B8-70DF-4701-AC80-E0765A4D94FB}" type="sibTrans" cxnId="{12E72C95-0E01-465C-B0B0-E294697FD939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CCE92D-D215-41B1-8574-D81AA1B5814B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Policies &amp;amp; human resource management</a:t>
          </a:r>
        </a:p>
      </dgm:t>
    </dgm:pt>
    <dgm:pt modelId="{055945E3-6E1F-4FE0-9A86-22AB8B40BC14}" type="sibTrans" cxnId="{1253529E-FB6E-4DE0-B026-77703FC24230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D75F05B-74BF-4EDE-AA6A-F3933B8B02EF}" type="parTrans" cxnId="{1253529E-FB6E-4DE0-B026-77703FC24230}">
      <dgm:prSet/>
      <dgm:spPr/>
      <dgm:t>
        <a:bodyPr/>
        <a:lstStyle/>
        <a:p>
          <a:endParaRPr lang="en-US" sz="16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F6FDDBC6-4671-400E-89DC-1CCDD9364E90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Working conditions &amp; terms</a:t>
          </a:r>
        </a:p>
      </dgm:t>
    </dgm:pt>
    <dgm:pt modelId="{9C52D7BD-D87E-4C84-B4F3-CB65BFE1C3E5}" type="sibTrans" cxnId="{94CC461F-0140-4571-A114-0ABE85ACA9E8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57EEE6-20BC-483D-B81B-0315CB7C20A4}" type="parTrans" cxnId="{94CC461F-0140-4571-A114-0ABE85ACA9E8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4CF3EE-4CA3-4F72-A5E9-98DC98B8A2B1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Labor Organization</a:t>
          </a:r>
        </a:p>
      </dgm:t>
    </dgm:pt>
    <dgm:pt modelId="{DFD0FA2C-F83B-4376-A9DF-6BAB71468AE0}" type="sibTrans" cxnId="{DDB40D3A-F302-4069-AE81-EA594815D1FE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A20806-95F6-48CE-8448-92F94B4428BA}" type="parTrans" cxnId="{DDB40D3A-F302-4069-AE81-EA594815D1FE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1C7F06-D48D-4977-B049-96AB8BC30A06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No Discrimination &amp; Equal Rights</a:t>
          </a:r>
        </a:p>
      </dgm:t>
    </dgm:pt>
    <dgm:pt modelId="{F4F73487-39AD-4D4F-B6C0-B1FC3FEB4CE7}" type="sibTrans" cxnId="{B0079A79-0CFC-493B-878E-3992A8AA604A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A3C884-38B4-46D8-880C-B74285D47698}" type="parTrans" cxnId="{B0079A79-0CFC-493B-878E-3992A8AA604A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C49851-364F-4665-970E-AC8D7DF3CAF0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Termination</a:t>
          </a:r>
        </a:p>
      </dgm:t>
    </dgm:pt>
    <dgm:pt modelId="{5408BC59-5FE3-4121-B08E-B8882454A4E0}" type="parTrans" cxnId="{076E7597-6A67-4122-9B3C-893A6D742F80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799518-9212-4421-8A8B-6BD03FF64363}" type="sibTrans" cxnId="{076E7597-6A67-4122-9B3C-893A6D742F80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B358B7-214E-462A-A05B-2DF03CED89D6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Grievance Mechanism</a:t>
          </a:r>
        </a:p>
      </dgm:t>
    </dgm:pt>
    <dgm:pt modelId="{93559371-24AE-45C9-98D1-AB31E4FBF645}" type="parTrans" cxnId="{66A987E4-018D-4BFC-A157-8FBE20DB117A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8327CA-4FC9-4480-8416-66F7D26AE0C8}" type="sibTrans" cxnId="{66A987E4-018D-4BFC-A157-8FBE20DB117A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32699D-D640-42C2-9BBC-DE5518C1931F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No Forced Labor</a:t>
          </a:r>
        </a:p>
      </dgm:t>
    </dgm:pt>
    <dgm:pt modelId="{05B7D4E6-EDC5-41EF-BA00-656B3A6A6EAA}" type="parTrans" cxnId="{017445E7-C73D-44E3-8C3B-95C3C8988BA4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368A46-35FB-4746-BF64-65FCFAA3D1B2}" type="sibTrans" cxnId="{017445E7-C73D-44E3-8C3B-95C3C8988BA4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F33958-7A59-4E46-AD95-5547224B059F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16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A6524BE0-1DA6-4F2D-A2BB-EA745E00B84F}" type="parTrans" cxnId="{8A6DEC5E-C6C2-4CB0-A29E-61E0D3051039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00A6DC-A8DF-48AC-947E-6B7176DE0DFB}" type="sibTrans" cxnId="{8A6DEC5E-C6C2-4CB0-A29E-61E0D3051039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E0BDEF-6090-4761-A929-B33BD68D830D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Proactive accident prevention</a:t>
          </a:r>
        </a:p>
      </dgm:t>
    </dgm:pt>
    <dgm:pt modelId="{EE84A06B-0DB6-45D8-AFA4-16E6B95AACED}" type="parTrans" cxnId="{88E48BC8-DBB6-4836-A9C4-986817C3A91A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E67AB53-5A67-436E-A173-A872BA24A40A}" type="sibTrans" cxnId="{88E48BC8-DBB6-4836-A9C4-986817C3A91A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A9F959-D60B-4AF9-A30E-996D611120D5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Identifying hazardous risks</a:t>
          </a:r>
        </a:p>
      </dgm:t>
    </dgm:pt>
    <dgm:pt modelId="{8BCCD0BE-31C3-4555-8A31-9C316F2D1F07}" type="parTrans" cxnId="{2F37200D-8531-4C04-8680-30465B5F0435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C1C458-9878-494D-BD67-55ABA6B8FD3E}" type="sibTrans" cxnId="{2F37200D-8531-4C04-8680-30465B5F0435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9CFDFC-82A7-4DEE-BE97-FBFB193691BD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Develop procedures &amp; policies for handling high-risk occupational safety and health issues</a:t>
          </a:r>
        </a:p>
      </dgm:t>
    </dgm:pt>
    <dgm:pt modelId="{58601D56-1083-48B7-857D-5D9A980F5B33}" type="parTrans" cxnId="{41C13FD5-ED39-481F-8B72-92D1EA672E4C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58FD82-6928-4C63-BC7B-41D125FAB156}" type="sibTrans" cxnId="{41C13FD5-ED39-481F-8B72-92D1EA672E4C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5FE503-D5E2-433D-9A7A-FBB9B56FD049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 the level of control and impact with suppliers</a:t>
          </a:r>
        </a:p>
      </dgm:t>
    </dgm:pt>
    <dgm:pt modelId="{2C7B8B2D-D477-4D5A-9EE7-11836755404C}" type="parTrans" cxnId="{4E56045B-11F5-465D-B475-47D6535B7D4B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226AB4-6C97-4B67-B396-CF8CED09C2D4}" type="sibTrans" cxnId="{4E56045B-11F5-465D-B475-47D6535B7D4B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B97C203-7FF9-4691-A639-1E2921DA5286}" type="pres">
      <dgm:prSet presAssocID="{0A97FE2C-6227-4031-8EA0-832E8AAC0304}" presName="Name0" presStyleCnt="0">
        <dgm:presLayoutVars>
          <dgm:dir/>
          <dgm:animLvl val="lvl"/>
          <dgm:resizeHandles val="exact"/>
        </dgm:presLayoutVars>
      </dgm:prSet>
      <dgm:spPr/>
    </dgm:pt>
    <dgm:pt modelId="{D2ED2FAF-0C4F-4B68-88E0-67B16D2FD4FB}" type="pres">
      <dgm:prSet presAssocID="{90C8350A-8943-4F43-B0C4-A69855C3F96F}" presName="composite" presStyleCnt="0"/>
      <dgm:spPr/>
    </dgm:pt>
    <dgm:pt modelId="{91E4CFDD-629F-4BA0-A30D-06720D561233}" type="pres">
      <dgm:prSet presAssocID="{90C8350A-8943-4F43-B0C4-A69855C3F96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1B41CBE9-944F-468A-90DE-0F5112804798}" type="pres">
      <dgm:prSet presAssocID="{90C8350A-8943-4F43-B0C4-A69855C3F96F}" presName="desTx" presStyleLbl="alignAccFollowNode1" presStyleIdx="0" presStyleCnt="4">
        <dgm:presLayoutVars>
          <dgm:bulletEnabled val="1"/>
        </dgm:presLayoutVars>
      </dgm:prSet>
      <dgm:spPr/>
    </dgm:pt>
    <dgm:pt modelId="{715D1861-BA14-4528-8969-413AB438BF5D}" type="pres">
      <dgm:prSet presAssocID="{C529B0E0-5CA6-4C0E-9D5A-5D433ACE4A0B}" presName="space" presStyleCnt="0"/>
      <dgm:spPr/>
    </dgm:pt>
    <dgm:pt modelId="{3125EB2A-ADAF-4C8E-85CB-2786FE73B2B6}" type="pres">
      <dgm:prSet presAssocID="{DD098A39-E822-4B48-AB12-6213D280F958}" presName="composite" presStyleCnt="0"/>
      <dgm:spPr/>
    </dgm:pt>
    <dgm:pt modelId="{9595A9BA-973C-4782-AA04-57A3AFEC46FD}" type="pres">
      <dgm:prSet presAssocID="{DD098A39-E822-4B48-AB12-6213D280F958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EE8B42B6-5DD4-41FC-B1B0-C0BAAEF4055C}" type="pres">
      <dgm:prSet presAssocID="{DD098A39-E822-4B48-AB12-6213D280F958}" presName="desTx" presStyleLbl="alignAccFollowNode1" presStyleIdx="1" presStyleCnt="4">
        <dgm:presLayoutVars>
          <dgm:bulletEnabled val="1"/>
        </dgm:presLayoutVars>
      </dgm:prSet>
      <dgm:spPr/>
    </dgm:pt>
    <dgm:pt modelId="{004696E1-FF52-4B2C-80B5-C8F93B790388}" type="pres">
      <dgm:prSet presAssocID="{017D61EF-492D-406B-AC7A-8D6D27950B9A}" presName="space" presStyleCnt="0"/>
      <dgm:spPr/>
    </dgm:pt>
    <dgm:pt modelId="{33F941A3-A9AC-4680-9B5A-8C8CA28B7379}" type="pres">
      <dgm:prSet presAssocID="{8CA5D5CB-7A30-4FAA-AE31-1DD69EF9EC57}" presName="composite" presStyleCnt="0"/>
      <dgm:spPr/>
    </dgm:pt>
    <dgm:pt modelId="{187B919F-24D3-467B-878C-DF033B897BB1}" type="pres">
      <dgm:prSet presAssocID="{8CA5D5CB-7A30-4FAA-AE31-1DD69EF9EC57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955B4FEA-EF82-4AD0-AC1D-208FB4A5E334}" type="pres">
      <dgm:prSet presAssocID="{8CA5D5CB-7A30-4FAA-AE31-1DD69EF9EC57}" presName="desTx" presStyleLbl="alignAccFollowNode1" presStyleIdx="2" presStyleCnt="4">
        <dgm:presLayoutVars>
          <dgm:bulletEnabled val="1"/>
        </dgm:presLayoutVars>
      </dgm:prSet>
      <dgm:spPr/>
    </dgm:pt>
    <dgm:pt modelId="{5652E24B-B35C-4D8D-8B9D-43585758808E}" type="pres">
      <dgm:prSet presAssocID="{2B09243B-927A-4581-9F1C-14198CB6A5CD}" presName="space" presStyleCnt="0"/>
      <dgm:spPr/>
    </dgm:pt>
    <dgm:pt modelId="{9D4C44C2-7258-4C29-B3CB-D35400AC1916}" type="pres">
      <dgm:prSet presAssocID="{52842ACA-9393-4155-A917-E8FCCEBE6089}" presName="composite" presStyleCnt="0"/>
      <dgm:spPr/>
    </dgm:pt>
    <dgm:pt modelId="{65C0209A-46E2-4F03-8FE2-65361B23341E}" type="pres">
      <dgm:prSet presAssocID="{52842ACA-9393-4155-A917-E8FCCEBE6089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5578A797-4997-482D-8967-8BBDE1D23DD9}" type="pres">
      <dgm:prSet presAssocID="{52842ACA-9393-4155-A917-E8FCCEBE6089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4286F201-CAF1-463F-A1E8-52BDC7ECAB19}" type="presOf" srcId="{98FCEC54-5A0E-4CB6-9666-D9777B58F44E}" destId="{EE8B42B6-5DD4-41FC-B1B0-C0BAAEF4055C}" srcOrd="0" destOrd="0" presId="urn:microsoft.com/office/officeart/2005/8/layout/hList1"/>
    <dgm:cxn modelId="{BE8E9D05-8E52-449E-8B8F-988E1389F032}" type="presOf" srcId="{8CA5D5CB-7A30-4FAA-AE31-1DD69EF9EC57}" destId="{187B919F-24D3-467B-878C-DF033B897BB1}" srcOrd="0" destOrd="0" presId="urn:microsoft.com/office/officeart/2005/8/layout/hList1"/>
    <dgm:cxn modelId="{C788AC0C-38B1-480C-B274-E50F7BF6DC21}" srcId="{0A97FE2C-6227-4031-8EA0-832E8AAC0304}" destId="{90C8350A-8943-4F43-B0C4-A69855C3F96F}" srcOrd="0" destOrd="0" parTransId="{A7CECD67-EE30-4096-B124-F28068BF235B}" sibTransId="{C529B0E0-5CA6-4C0E-9D5A-5D433ACE4A0B}"/>
    <dgm:cxn modelId="{2F37200D-8531-4C04-8680-30465B5F0435}" srcId="{8CA5D5CB-7A30-4FAA-AE31-1DD69EF9EC57}" destId="{6DA9F959-D60B-4AF9-A30E-996D611120D5}" srcOrd="2" destOrd="0" parTransId="{8BCCD0BE-31C3-4555-8A31-9C316F2D1F07}" sibTransId="{DBC1C458-9878-494D-BD67-55ABA6B8FD3E}"/>
    <dgm:cxn modelId="{94CC461F-0140-4571-A114-0ABE85ACA9E8}" srcId="{90C8350A-8943-4F43-B0C4-A69855C3F96F}" destId="{F6FDDBC6-4671-400E-89DC-1CCDD9364E90}" srcOrd="1" destOrd="0" parTransId="{2C57EEE6-20BC-483D-B81B-0315CB7C20A4}" sibTransId="{9C52D7BD-D87E-4C84-B4F3-CB65BFE1C3E5}"/>
    <dgm:cxn modelId="{A7D40829-EDAC-4EF4-B8DE-6FB7D7D42045}" type="presOf" srcId="{8A9CFDFC-82A7-4DEE-BE97-FBFB193691BD}" destId="{5578A797-4997-482D-8967-8BBDE1D23DD9}" srcOrd="0" destOrd="1" presId="urn:microsoft.com/office/officeart/2005/8/layout/hList1"/>
    <dgm:cxn modelId="{BC8C6C33-F5FE-47E9-A569-3C2FA7FAC5CC}" type="presOf" srcId="{0A97FE2C-6227-4031-8EA0-832E8AAC0304}" destId="{2B97C203-7FF9-4691-A639-1E2921DA5286}" srcOrd="0" destOrd="0" presId="urn:microsoft.com/office/officeart/2005/8/layout/hList1"/>
    <dgm:cxn modelId="{59768733-C8F8-483D-989B-D16D22BD5802}" srcId="{52842ACA-9393-4155-A917-E8FCCEBE6089}" destId="{DDEC04A5-8C1B-47AF-A75B-B16B459CB034}" srcOrd="3" destOrd="0" parTransId="{72738606-F281-4C1D-ADC0-9D0AEE1C54F2}" sibTransId="{AA2FC25B-8BC4-44E4-83BB-B4CCF76E2BC8}"/>
    <dgm:cxn modelId="{ED896D38-9D06-425A-8D78-E152BFEF2462}" type="presOf" srcId="{7BE0BDEF-6090-4761-A929-B33BD68D830D}" destId="{955B4FEA-EF82-4AD0-AC1D-208FB4A5E334}" srcOrd="0" destOrd="1" presId="urn:microsoft.com/office/officeart/2005/8/layout/hList1"/>
    <dgm:cxn modelId="{DDB40D3A-F302-4069-AE81-EA594815D1FE}" srcId="{90C8350A-8943-4F43-B0C4-A69855C3F96F}" destId="{334CF3EE-4CA3-4F72-A5E9-98DC98B8A2B1}" srcOrd="2" destOrd="0" parTransId="{7AA20806-95F6-48CE-8448-92F94B4428BA}" sibTransId="{DFD0FA2C-F83B-4376-A9DF-6BAB71468AE0}"/>
    <dgm:cxn modelId="{4E56045B-11F5-465D-B475-47D6535B7D4B}" srcId="{52842ACA-9393-4155-A917-E8FCCEBE6089}" destId="{295FE503-D5E2-433D-9A7A-FBB9B56FD049}" srcOrd="2" destOrd="0" parTransId="{2C7B8B2D-D477-4D5A-9EE7-11836755404C}" sibTransId="{9C226AB4-6C97-4B67-B396-CF8CED09C2D4}"/>
    <dgm:cxn modelId="{26694D5E-736E-4A50-898E-199512455F3D}" type="presOf" srcId="{54DAC9C0-92E7-444E-A370-E4C6A216F96C}" destId="{955B4FEA-EF82-4AD0-AC1D-208FB4A5E334}" srcOrd="0" destOrd="0" presId="urn:microsoft.com/office/officeart/2005/8/layout/hList1"/>
    <dgm:cxn modelId="{8A6DEC5E-C6C2-4CB0-A29E-61E0D3051039}" srcId="{DD098A39-E822-4B48-AB12-6213D280F958}" destId="{36F33958-7A59-4E46-AD95-5547224B059F}" srcOrd="2" destOrd="0" parTransId="{A6524BE0-1DA6-4F2D-A2BB-EA745E00B84F}" sibTransId="{A500A6DC-A8DF-48AC-947E-6B7176DE0DFB}"/>
    <dgm:cxn modelId="{F5A20349-A02F-4834-B432-0A98A1FFFFF1}" type="presOf" srcId="{AE1C7F06-D48D-4977-B049-96AB8BC30A06}" destId="{1B41CBE9-944F-468A-90DE-0F5112804798}" srcOrd="0" destOrd="3" presId="urn:microsoft.com/office/officeart/2005/8/layout/hList1"/>
    <dgm:cxn modelId="{8333804D-1478-4FEE-A583-C4E1B8281616}" type="presOf" srcId="{334CF3EE-4CA3-4F72-A5E9-98DC98B8A2B1}" destId="{1B41CBE9-944F-468A-90DE-0F5112804798}" srcOrd="0" destOrd="2" presId="urn:microsoft.com/office/officeart/2005/8/layout/hList1"/>
    <dgm:cxn modelId="{8CFDD34E-20CD-4D7B-ACBF-E854A0169A4F}" type="presOf" srcId="{23C49851-364F-4665-970E-AC8D7DF3CAF0}" destId="{1B41CBE9-944F-468A-90DE-0F5112804798}" srcOrd="0" destOrd="4" presId="urn:microsoft.com/office/officeart/2005/8/layout/hList1"/>
    <dgm:cxn modelId="{CFE05853-5FD7-4FC9-A06B-5C2BBE991EC6}" type="presOf" srcId="{8032699D-D640-42C2-9BBC-DE5518C1931F}" destId="{EE8B42B6-5DD4-41FC-B1B0-C0BAAEF4055C}" srcOrd="0" destOrd="1" presId="urn:microsoft.com/office/officeart/2005/8/layout/hList1"/>
    <dgm:cxn modelId="{A0737177-340B-47B5-8E35-4B060AE17A78}" type="presOf" srcId="{ECCCE541-5CC9-4F13-997D-7D5FB16C982A}" destId="{955B4FEA-EF82-4AD0-AC1D-208FB4A5E334}" srcOrd="0" destOrd="3" presId="urn:microsoft.com/office/officeart/2005/8/layout/hList1"/>
    <dgm:cxn modelId="{15049F77-F7C9-4734-8535-00E9FCBFE937}" srcId="{8CA5D5CB-7A30-4FAA-AE31-1DD69EF9EC57}" destId="{54DAC9C0-92E7-444E-A370-E4C6A216F96C}" srcOrd="0" destOrd="0" parTransId="{EF321691-454F-4344-ADFE-4BA948211CE7}" sibTransId="{C9F17A92-65CE-4E56-9A0F-3B331B35ADF8}"/>
    <dgm:cxn modelId="{B0079A79-0CFC-493B-878E-3992A8AA604A}" srcId="{90C8350A-8943-4F43-B0C4-A69855C3F96F}" destId="{AE1C7F06-D48D-4977-B049-96AB8BC30A06}" srcOrd="3" destOrd="0" parTransId="{84A3C884-38B4-46D8-880C-B74285D47698}" sibTransId="{F4F73487-39AD-4D4F-B6C0-B1FC3FEB4CE7}"/>
    <dgm:cxn modelId="{8B8BEB5A-92AC-450C-921A-8CD049B18A8F}" srcId="{0A97FE2C-6227-4031-8EA0-832E8AAC0304}" destId="{52842ACA-9393-4155-A917-E8FCCEBE6089}" srcOrd="3" destOrd="0" parTransId="{B21F1587-7B52-4223-8DD4-E634FC7735C2}" sibTransId="{93BE2109-DA2F-4901-8D59-9AB700D774B2}"/>
    <dgm:cxn modelId="{F3D53182-9177-4EE8-A7F2-852546748FFD}" type="presOf" srcId="{DD098A39-E822-4B48-AB12-6213D280F958}" destId="{9595A9BA-973C-4782-AA04-57A3AFEC46FD}" srcOrd="0" destOrd="0" presId="urn:microsoft.com/office/officeart/2005/8/layout/hList1"/>
    <dgm:cxn modelId="{9711088D-B0DA-487B-956C-E3E644A17FB4}" type="presOf" srcId="{52842ACA-9393-4155-A917-E8FCCEBE6089}" destId="{65C0209A-46E2-4F03-8FE2-65361B23341E}" srcOrd="0" destOrd="0" presId="urn:microsoft.com/office/officeart/2005/8/layout/hList1"/>
    <dgm:cxn modelId="{C5DE138D-E49C-49C1-A8FF-C26F9EE567D1}" srcId="{0A97FE2C-6227-4031-8EA0-832E8AAC0304}" destId="{8CA5D5CB-7A30-4FAA-AE31-1DD69EF9EC57}" srcOrd="2" destOrd="0" parTransId="{90A9842D-A4D6-4444-909E-5DA1B5DF7095}" sibTransId="{2B09243B-927A-4581-9F1C-14198CB6A5CD}"/>
    <dgm:cxn modelId="{12E72C95-0E01-465C-B0B0-E294697FD939}" srcId="{DD098A39-E822-4B48-AB12-6213D280F958}" destId="{98FCEC54-5A0E-4CB6-9666-D9777B58F44E}" srcOrd="0" destOrd="0" parTransId="{54F181DB-3D5B-460E-AEA0-C1B86D52EBFD}" sibTransId="{955A83B8-70DF-4701-AC80-E0765A4D94FB}"/>
    <dgm:cxn modelId="{076E7597-6A67-4122-9B3C-893A6D742F80}" srcId="{90C8350A-8943-4F43-B0C4-A69855C3F96F}" destId="{23C49851-364F-4665-970E-AC8D7DF3CAF0}" srcOrd="4" destOrd="0" parTransId="{5408BC59-5FE3-4121-B08E-B8882454A4E0}" sibTransId="{AE799518-9212-4421-8A8B-6BD03FF64363}"/>
    <dgm:cxn modelId="{1253529E-FB6E-4DE0-B026-77703FC24230}" srcId="{90C8350A-8943-4F43-B0C4-A69855C3F96F}" destId="{DBCCE92D-D215-41B1-8574-D81AA1B5814B}" srcOrd="0" destOrd="0" parTransId="{9D75F05B-74BF-4EDE-AA6A-F3933B8B02EF}" sibTransId="{055945E3-6E1F-4FE0-9A86-22AB8B40BC14}"/>
    <dgm:cxn modelId="{372354A9-89AC-4622-802F-09FA9D17D98E}" type="presOf" srcId="{36F33958-7A59-4E46-AD95-5547224B059F}" destId="{EE8B42B6-5DD4-41FC-B1B0-C0BAAEF4055C}" srcOrd="0" destOrd="2" presId="urn:microsoft.com/office/officeart/2005/8/layout/hList1"/>
    <dgm:cxn modelId="{A593FCAA-839C-4487-9C97-0BF21E20BE8A}" srcId="{52842ACA-9393-4155-A917-E8FCCEBE6089}" destId="{E80B531C-C26B-43B2-AAFF-9625CAD0085C}" srcOrd="0" destOrd="0" parTransId="{DF6FF5C6-8E34-4467-B05A-D3B05F0756AE}" sibTransId="{2C8062DD-AA74-4407-928C-58629BB9483B}"/>
    <dgm:cxn modelId="{E17584AB-48BB-4DB8-B30F-03124BCDB60B}" type="presOf" srcId="{DDEC04A5-8C1B-47AF-A75B-B16B459CB034}" destId="{5578A797-4997-482D-8967-8BBDE1D23DD9}" srcOrd="0" destOrd="3" presId="urn:microsoft.com/office/officeart/2005/8/layout/hList1"/>
    <dgm:cxn modelId="{2102D5BF-7851-4325-80F1-28D0FBA16AE6}" type="presOf" srcId="{DBCCE92D-D215-41B1-8574-D81AA1B5814B}" destId="{1B41CBE9-944F-468A-90DE-0F5112804798}" srcOrd="0" destOrd="0" presId="urn:microsoft.com/office/officeart/2005/8/layout/hList1"/>
    <dgm:cxn modelId="{E97017C0-FDE4-4CDD-9AC1-0F44F9E5EBD0}" type="presOf" srcId="{6DA9F959-D60B-4AF9-A30E-996D611120D5}" destId="{955B4FEA-EF82-4AD0-AC1D-208FB4A5E334}" srcOrd="0" destOrd="2" presId="urn:microsoft.com/office/officeart/2005/8/layout/hList1"/>
    <dgm:cxn modelId="{13A2A8C1-BFE0-442A-A063-CB8103EB5867}" srcId="{8CA5D5CB-7A30-4FAA-AE31-1DD69EF9EC57}" destId="{ECCCE541-5CC9-4F13-997D-7D5FB16C982A}" srcOrd="3" destOrd="0" parTransId="{510275F3-F834-4D91-9477-ECADB2EFB8D1}" sibTransId="{842F783F-C8C1-4F06-A9DB-8C2C55678840}"/>
    <dgm:cxn modelId="{CBEF45C8-9E4F-4B42-9753-DB7A073D27C5}" srcId="{0A97FE2C-6227-4031-8EA0-832E8AAC0304}" destId="{DD098A39-E822-4B48-AB12-6213D280F958}" srcOrd="1" destOrd="0" parTransId="{F4F64A26-9219-4725-842E-C080C914C221}" sibTransId="{017D61EF-492D-406B-AC7A-8D6D27950B9A}"/>
    <dgm:cxn modelId="{88E48BC8-DBB6-4836-A9C4-986817C3A91A}" srcId="{8CA5D5CB-7A30-4FAA-AE31-1DD69EF9EC57}" destId="{7BE0BDEF-6090-4761-A929-B33BD68D830D}" srcOrd="1" destOrd="0" parTransId="{EE84A06B-0DB6-45D8-AFA4-16E6B95AACED}" sibTransId="{5E67AB53-5A67-436E-A173-A872BA24A40A}"/>
    <dgm:cxn modelId="{FD9702CF-D759-4142-BE00-4CBC385287C0}" type="presOf" srcId="{E80B531C-C26B-43B2-AAFF-9625CAD0085C}" destId="{5578A797-4997-482D-8967-8BBDE1D23DD9}" srcOrd="0" destOrd="0" presId="urn:microsoft.com/office/officeart/2005/8/layout/hList1"/>
    <dgm:cxn modelId="{4AD7E5D2-E12D-4A79-9A67-5B9FBCBCD297}" type="presOf" srcId="{295FE503-D5E2-433D-9A7A-FBB9B56FD049}" destId="{5578A797-4997-482D-8967-8BBDE1D23DD9}" srcOrd="0" destOrd="2" presId="urn:microsoft.com/office/officeart/2005/8/layout/hList1"/>
    <dgm:cxn modelId="{41C13FD5-ED39-481F-8B72-92D1EA672E4C}" srcId="{52842ACA-9393-4155-A917-E8FCCEBE6089}" destId="{8A9CFDFC-82A7-4DEE-BE97-FBFB193691BD}" srcOrd="1" destOrd="0" parTransId="{58601D56-1083-48B7-857D-5D9A980F5B33}" sibTransId="{5158FD82-6928-4C63-BC7B-41D125FAB156}"/>
    <dgm:cxn modelId="{66A987E4-018D-4BFC-A157-8FBE20DB117A}" srcId="{90C8350A-8943-4F43-B0C4-A69855C3F96F}" destId="{D8B358B7-214E-462A-A05B-2DF03CED89D6}" srcOrd="5" destOrd="0" parTransId="{93559371-24AE-45C9-98D1-AB31E4FBF645}" sibTransId="{878327CA-4FC9-4480-8416-66F7D26AE0C8}"/>
    <dgm:cxn modelId="{E8CD34E6-901D-422B-A28D-E9E5CA8C1201}" type="presOf" srcId="{D8B358B7-214E-462A-A05B-2DF03CED89D6}" destId="{1B41CBE9-944F-468A-90DE-0F5112804798}" srcOrd="0" destOrd="5" presId="urn:microsoft.com/office/officeart/2005/8/layout/hList1"/>
    <dgm:cxn modelId="{017445E7-C73D-44E3-8C3B-95C3C8988BA4}" srcId="{DD098A39-E822-4B48-AB12-6213D280F958}" destId="{8032699D-D640-42C2-9BBC-DE5518C1931F}" srcOrd="1" destOrd="0" parTransId="{05B7D4E6-EDC5-41EF-BA00-656B3A6A6EAA}" sibTransId="{11368A46-35FB-4746-BF64-65FCFAA3D1B2}"/>
    <dgm:cxn modelId="{F2A257E9-B061-489A-95F2-F580B930B6F5}" type="presOf" srcId="{F6FDDBC6-4671-400E-89DC-1CCDD9364E90}" destId="{1B41CBE9-944F-468A-90DE-0F5112804798}" srcOrd="0" destOrd="1" presId="urn:microsoft.com/office/officeart/2005/8/layout/hList1"/>
    <dgm:cxn modelId="{3D0F84F9-29F1-4924-B633-0E6DD66B2060}" type="presOf" srcId="{90C8350A-8943-4F43-B0C4-A69855C3F96F}" destId="{91E4CFDD-629F-4BA0-A30D-06720D561233}" srcOrd="0" destOrd="0" presId="urn:microsoft.com/office/officeart/2005/8/layout/hList1"/>
    <dgm:cxn modelId="{B1683319-AF32-4CF0-931C-2E7D2902C0D3}" type="presParOf" srcId="{2B97C203-7FF9-4691-A639-1E2921DA5286}" destId="{D2ED2FAF-0C4F-4B68-88E0-67B16D2FD4FB}" srcOrd="0" destOrd="0" presId="urn:microsoft.com/office/officeart/2005/8/layout/hList1"/>
    <dgm:cxn modelId="{0325C1CD-2D7E-4B81-B041-1BBDD5D672FF}" type="presParOf" srcId="{D2ED2FAF-0C4F-4B68-88E0-67B16D2FD4FB}" destId="{91E4CFDD-629F-4BA0-A30D-06720D561233}" srcOrd="0" destOrd="0" presId="urn:microsoft.com/office/officeart/2005/8/layout/hList1"/>
    <dgm:cxn modelId="{4D0C3B04-8ED2-43B9-9985-3051416981C2}" type="presParOf" srcId="{D2ED2FAF-0C4F-4B68-88E0-67B16D2FD4FB}" destId="{1B41CBE9-944F-468A-90DE-0F5112804798}" srcOrd="1" destOrd="0" presId="urn:microsoft.com/office/officeart/2005/8/layout/hList1"/>
    <dgm:cxn modelId="{0586D695-D0EE-43EA-B18C-A71CE9A589ED}" type="presParOf" srcId="{2B97C203-7FF9-4691-A639-1E2921DA5286}" destId="{715D1861-BA14-4528-8969-413AB438BF5D}" srcOrd="1" destOrd="0" presId="urn:microsoft.com/office/officeart/2005/8/layout/hList1"/>
    <dgm:cxn modelId="{2D7A9C62-C8A3-4181-B2F5-5FAA03CE3005}" type="presParOf" srcId="{2B97C203-7FF9-4691-A639-1E2921DA5286}" destId="{3125EB2A-ADAF-4C8E-85CB-2786FE73B2B6}" srcOrd="2" destOrd="0" presId="urn:microsoft.com/office/officeart/2005/8/layout/hList1"/>
    <dgm:cxn modelId="{D5B155C9-36EA-4626-9C26-A26FD994B025}" type="presParOf" srcId="{3125EB2A-ADAF-4C8E-85CB-2786FE73B2B6}" destId="{9595A9BA-973C-4782-AA04-57A3AFEC46FD}" srcOrd="0" destOrd="0" presId="urn:microsoft.com/office/officeart/2005/8/layout/hList1"/>
    <dgm:cxn modelId="{584AA4A6-668D-4922-947B-104DDADBECEB}" type="presParOf" srcId="{3125EB2A-ADAF-4C8E-85CB-2786FE73B2B6}" destId="{EE8B42B6-5DD4-41FC-B1B0-C0BAAEF4055C}" srcOrd="1" destOrd="0" presId="urn:microsoft.com/office/officeart/2005/8/layout/hList1"/>
    <dgm:cxn modelId="{FFC0A9CD-1700-4FCF-8B0F-0C93E22ECBB7}" type="presParOf" srcId="{2B97C203-7FF9-4691-A639-1E2921DA5286}" destId="{004696E1-FF52-4B2C-80B5-C8F93B790388}" srcOrd="3" destOrd="0" presId="urn:microsoft.com/office/officeart/2005/8/layout/hList1"/>
    <dgm:cxn modelId="{59B325B9-0092-4EFA-9AF3-F6735BC521A5}" type="presParOf" srcId="{2B97C203-7FF9-4691-A639-1E2921DA5286}" destId="{33F941A3-A9AC-4680-9B5A-8C8CA28B7379}" srcOrd="4" destOrd="0" presId="urn:microsoft.com/office/officeart/2005/8/layout/hList1"/>
    <dgm:cxn modelId="{EF942E22-AE67-41CD-BF79-116DAA836A85}" type="presParOf" srcId="{33F941A3-A9AC-4680-9B5A-8C8CA28B7379}" destId="{187B919F-24D3-467B-878C-DF033B897BB1}" srcOrd="0" destOrd="0" presId="urn:microsoft.com/office/officeart/2005/8/layout/hList1"/>
    <dgm:cxn modelId="{C142144D-ADD4-4C15-98D6-6F69EBA581D2}" type="presParOf" srcId="{33F941A3-A9AC-4680-9B5A-8C8CA28B7379}" destId="{955B4FEA-EF82-4AD0-AC1D-208FB4A5E334}" srcOrd="1" destOrd="0" presId="urn:microsoft.com/office/officeart/2005/8/layout/hList1"/>
    <dgm:cxn modelId="{7C5C0D4F-9F5D-42DF-82C3-6B78EE4C3F28}" type="presParOf" srcId="{2B97C203-7FF9-4691-A639-1E2921DA5286}" destId="{5652E24B-B35C-4D8D-8B9D-43585758808E}" srcOrd="5" destOrd="0" presId="urn:microsoft.com/office/officeart/2005/8/layout/hList1"/>
    <dgm:cxn modelId="{9E2A757A-BA6A-445C-A202-78482CCFF072}" type="presParOf" srcId="{2B97C203-7FF9-4691-A639-1E2921DA5286}" destId="{9D4C44C2-7258-4C29-B3CB-D35400AC1916}" srcOrd="6" destOrd="0" presId="urn:microsoft.com/office/officeart/2005/8/layout/hList1"/>
    <dgm:cxn modelId="{209C716F-FFE4-41EF-8ADD-B2ABA7DBFBE7}" type="presParOf" srcId="{9D4C44C2-7258-4C29-B3CB-D35400AC1916}" destId="{65C0209A-46E2-4F03-8FE2-65361B23341E}" srcOrd="0" destOrd="0" presId="urn:microsoft.com/office/officeart/2005/8/layout/hList1"/>
    <dgm:cxn modelId="{D0C1D9A2-FC00-4DE4-A18D-B6284A6B9E07}" type="presParOf" srcId="{9D4C44C2-7258-4C29-B3CB-D35400AC1916}" destId="{5578A797-4997-482D-8967-8BBDE1D23DD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114738" y="171983"/>
          <a:ext cx="3458702" cy="206088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Human Resource Management Policies &amp; Procedures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Implement HR policies &amp; procedures appropriate to the scale of the organization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Provide benefits, labor laws, and related terms</a:t>
          </a:r>
          <a:endParaRPr lang="en-US" sz="14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1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1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A17058D-8F6E-4416-BDCB-9A1DA32159B9}">
      <dgm:prSet custT="1"/>
      <dgm:spPr>
        <a:xfrm>
          <a:off x="3919311" y="16481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Working Conditions &amp; Terms</a:t>
          </a:r>
        </a:p>
        <a:p>
          <a:pPr algn="l"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Respect collective bargaining agreements</a:t>
          </a:r>
        </a:p>
        <a:p>
          <a:pPr algn="l"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Provide reasonable working conditions</a:t>
          </a:r>
        </a:p>
        <a:p>
          <a:pPr algn="l"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Migrant workers are treated equally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1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1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5B5F1E6-6939-4F8D-A23B-F0C8E0CFFC28}">
      <dgm:prSet custT="1"/>
      <dgm:spPr>
        <a:xfrm>
          <a:off x="7654018" y="195329"/>
          <a:ext cx="3458702" cy="197824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Organization of workers</a:t>
          </a:r>
        </a:p>
        <a:p>
          <a:pPr algn="l"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Respect the right to form associations and collective bargaining</a:t>
          </a:r>
        </a:p>
        <a:p>
          <a:pPr algn="l"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Do not prevent workers from joining organizations, do not retaliate or discriminate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1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1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A8E8A3C-6B84-4DDB-8525-1D991908A647}">
      <dgm:prSet custT="1"/>
      <dgm:spPr>
        <a:xfrm>
          <a:off x="4025" y="2668250"/>
          <a:ext cx="3680128" cy="228610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</a:t>
          </a:r>
          <a:r>
            <a:rPr lang="en-US" sz="1600" b="1" u="none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No discrimination &amp; equal opportunity</a:t>
          </a:r>
          <a:endParaRPr lang="en-US" sz="1600" b="1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No hiring or treatment based on personal characteristics</a:t>
          </a:r>
        </a:p>
        <a:p>
          <a:pPr algn="l"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Implement measures to prevent harassment and exploitation</a:t>
          </a:r>
          <a:endParaRPr lang="en-US" sz="14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1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1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94424F1-A601-48E2-8B28-1988D7947142}">
      <dgm:prSet custT="1"/>
      <dgm:spPr>
        <a:xfrm>
          <a:off x="4030024" y="2585905"/>
          <a:ext cx="3458702" cy="245079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Termination of employment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Before implementing mass layoffs, alternative options must be analyzed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If unavoidable</a:t>
          </a: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develop a plan to minimize negative impacts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Consult with employees, representative organizations, and government agencies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Fully pay severance pay, social insurance, and pension insurance</a:t>
          </a:r>
          <a:endParaRPr lang="en-US" sz="14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ctr">
            <a:buNone/>
          </a:pPr>
          <a:endParaRPr lang="en-US" sz="1400" b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 sz="14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 sz="14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8CD54A2-4468-462D-8C80-C6B6880F341F}">
      <dgm:prSet custT="1"/>
      <dgm:spPr>
        <a:xfrm>
          <a:off x="7759647" y="2600899"/>
          <a:ext cx="3458702" cy="227089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Complaint mechanism</a:t>
          </a:r>
          <a:endParaRPr lang="en-US" sz="16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There must be a clear</a:t>
          </a:r>
          <a:r>
            <a:rPr lang="en-US" sz="14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4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transparent</a:t>
          </a:r>
          <a:r>
            <a:rPr lang="en-US" sz="14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4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accessible</a:t>
          </a:r>
          <a:r>
            <a:rPr lang="en-US" sz="14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and </a:t>
          </a:r>
          <a:r>
            <a:rPr lang="en-US" sz="14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non-punitive complaint mechanism</a:t>
          </a:r>
          <a:endParaRPr lang="en-US" sz="14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Information </a:t>
          </a:r>
          <a:r>
            <a:rPr lang="en-US" sz="14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must be provided at the time of recruitment</a:t>
          </a:r>
          <a:endParaRPr lang="en-US" sz="14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4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There are no restrictions on the use of legal complaint mechanisms</a:t>
          </a:r>
          <a:endParaRPr lang="en-US" sz="14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 custScaleY="99309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Y="95327" custLinFactNeighborX="-2020" custLinFactNeighborY="-866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06402" custScaleY="110162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 custScaleY="118098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 custScaleY="109429" custLinFactNeighborX="-2167" custLinFactNeighborY="-3612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61970-2F50-4BD7-B02D-530CD77DF125}">
      <dsp:nvSpPr>
        <dsp:cNvPr id="0" name=""/>
        <dsp:cNvSpPr/>
      </dsp:nvSpPr>
      <dsp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17E404-3103-4E62-84E3-8C5348E3C726}">
      <dsp:nvSpPr>
        <dsp:cNvPr id="0" name=""/>
        <dsp:cNvSpPr/>
      </dsp:nvSpPr>
      <dsp:spPr>
        <a:xfrm>
          <a:off x="456548" y="302608"/>
          <a:ext cx="10157583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OVERVIEW</a:t>
          </a:r>
          <a:endParaRPr lang="en-US" sz="1800" b="1" kern="12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56548" y="302608"/>
        <a:ext cx="10157583" cy="605604"/>
      </dsp:txXfrm>
    </dsp:sp>
    <dsp:sp modelId="{578FC8D0-477F-4BE3-B3BE-B2A32D5F963A}">
      <dsp:nvSpPr>
        <dsp:cNvPr id="0" name=""/>
        <dsp:cNvSpPr/>
      </dsp:nvSpPr>
      <dsp:spPr>
        <a:xfrm>
          <a:off x="78046" y="226907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7DAC18-C00C-43CC-AE03-0B916FBBE730}">
      <dsp:nvSpPr>
        <dsp:cNvPr id="0" name=""/>
        <dsp:cNvSpPr/>
      </dsp:nvSpPr>
      <dsp:spPr>
        <a:xfrm>
          <a:off x="890507" y="1210724"/>
          <a:ext cx="9723625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PROCESS ACCORDING TO PLVN</a:t>
          </a:r>
          <a:endParaRPr lang="en-US" sz="1800" b="1" kern="12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90507" y="1210724"/>
        <a:ext cx="9723625" cy="605604"/>
      </dsp:txXfrm>
    </dsp:sp>
    <dsp:sp modelId="{F7D62367-0EE5-45F2-A6AC-C88F5FEE6BA8}">
      <dsp:nvSpPr>
        <dsp:cNvPr id="0" name=""/>
        <dsp:cNvSpPr/>
      </dsp:nvSpPr>
      <dsp:spPr>
        <a:xfrm>
          <a:off x="512004" y="1135024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177389"/>
              <a:satOff val="-9961"/>
              <a:lumOff val="859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98C0CC-EE4F-4B5B-A1D3-61191400DE36}">
      <dsp:nvSpPr>
        <dsp:cNvPr id="0" name=""/>
        <dsp:cNvSpPr/>
      </dsp:nvSpPr>
      <dsp:spPr>
        <a:xfrm>
          <a:off x="1023697" y="2118840"/>
          <a:ext cx="9590434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DETAILED EVALUATION CRITERIA</a:t>
          </a:r>
          <a:endParaRPr lang="en-US" sz="1800" b="1" kern="12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023697" y="2118840"/>
        <a:ext cx="9590434" cy="605604"/>
      </dsp:txXfrm>
    </dsp:sp>
    <dsp:sp modelId="{AADBD249-F9E3-426F-9862-33D89AA8618D}">
      <dsp:nvSpPr>
        <dsp:cNvPr id="0" name=""/>
        <dsp:cNvSpPr/>
      </dsp:nvSpPr>
      <dsp:spPr>
        <a:xfrm>
          <a:off x="645194" y="2043140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354778"/>
              <a:satOff val="-19922"/>
              <a:lumOff val="1718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6E4D5-63B1-4534-8639-A87326395367}">
      <dsp:nvSpPr>
        <dsp:cNvPr id="0" name=""/>
        <dsp:cNvSpPr/>
      </dsp:nvSpPr>
      <dsp:spPr>
        <a:xfrm>
          <a:off x="890507" y="3026956"/>
          <a:ext cx="9723625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DEVELOPING AN ENVIRONMENTAL AND SOCIAL RISK MANAGEMENT PLAN </a:t>
          </a:r>
          <a:endParaRPr lang="en-US" sz="1800" b="1" kern="12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90507" y="3026956"/>
        <a:ext cx="9723625" cy="605604"/>
      </dsp:txXfrm>
    </dsp:sp>
    <dsp:sp modelId="{C594183E-35BA-45AB-8896-168C33D60772}">
      <dsp:nvSpPr>
        <dsp:cNvPr id="0" name=""/>
        <dsp:cNvSpPr/>
      </dsp:nvSpPr>
      <dsp:spPr>
        <a:xfrm>
          <a:off x="512004" y="2951256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532167"/>
              <a:satOff val="-29883"/>
              <a:lumOff val="2577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12F5C2-4842-4A0A-8496-30CA362A5B3B}">
      <dsp:nvSpPr>
        <dsp:cNvPr id="0" name=""/>
        <dsp:cNvSpPr/>
      </dsp:nvSpPr>
      <dsp:spPr>
        <a:xfrm>
          <a:off x="456548" y="3935073"/>
          <a:ext cx="10157583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PRACTICAL EXERCISE</a:t>
          </a:r>
          <a:endParaRPr lang="en-US" sz="1800" b="1" kern="12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56548" y="3935073"/>
        <a:ext cx="10157583" cy="605604"/>
      </dsp:txXfrm>
    </dsp:sp>
    <dsp:sp modelId="{5D787EA0-F272-4D23-BD3B-9AF007075D88}">
      <dsp:nvSpPr>
        <dsp:cNvPr id="0" name=""/>
        <dsp:cNvSpPr/>
      </dsp:nvSpPr>
      <dsp:spPr>
        <a:xfrm>
          <a:off x="78046" y="3859372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55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09558" y="326163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47770" y="364375"/>
        <a:ext cx="2799551" cy="1228228"/>
      </dsp:txXfrm>
    </dsp:sp>
    <dsp:sp modelId="{01E28DE3-D2A4-4D5B-8683-C82D6D71D370}">
      <dsp:nvSpPr>
        <dsp:cNvPr id="0" name=""/>
        <dsp:cNvSpPr/>
      </dsp:nvSpPr>
      <dsp:spPr>
        <a:xfrm>
          <a:off x="3891490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799693" y="326163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837905" y="364375"/>
        <a:ext cx="2799551" cy="1228228"/>
      </dsp:txXfrm>
    </dsp:sp>
    <dsp:sp modelId="{F45D3BAE-545D-45D5-8FC9-9724BE6A1EA9}">
      <dsp:nvSpPr>
        <dsp:cNvPr id="0" name=""/>
        <dsp:cNvSpPr/>
      </dsp:nvSpPr>
      <dsp:spPr>
        <a:xfrm>
          <a:off x="7781626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689828" y="326162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728040" y="364374"/>
        <a:ext cx="2799551" cy="122822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4CFDD-629F-4BA0-A30D-06720D561233}">
      <dsp:nvSpPr>
        <dsp:cNvPr id="0" name=""/>
        <dsp:cNvSpPr/>
      </dsp:nvSpPr>
      <dsp:spPr>
        <a:xfrm>
          <a:off x="51" y="10789"/>
          <a:ext cx="4971111" cy="1785600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Conserve resources</a:t>
          </a:r>
        </a:p>
      </dsp:txBody>
      <dsp:txXfrm>
        <a:off x="51" y="10789"/>
        <a:ext cx="4971111" cy="1785600"/>
      </dsp:txXfrm>
    </dsp:sp>
    <dsp:sp modelId="{1B41CBE9-944F-468A-90DE-0F5112804798}">
      <dsp:nvSpPr>
        <dsp:cNvPr id="0" name=""/>
        <dsp:cNvSpPr/>
      </dsp:nvSpPr>
      <dsp:spPr>
        <a:xfrm>
          <a:off x="51" y="1796389"/>
          <a:ext cx="4971111" cy="272304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Increasing the efficiency of energy, water, materials, and resource use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Integrate cleaner production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Reduce GHG emissions: use low-carbon renewable energy, sustainable agriculture, mining, and livestock farming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Avoid or reduce water consumption, conserve water</a:t>
          </a:r>
        </a:p>
      </dsp:txBody>
      <dsp:txXfrm>
        <a:off x="51" y="1796389"/>
        <a:ext cx="4971111" cy="2723040"/>
      </dsp:txXfrm>
    </dsp:sp>
    <dsp:sp modelId="{187B919F-24D3-467B-878C-DF033B897BB1}">
      <dsp:nvSpPr>
        <dsp:cNvPr id="0" name=""/>
        <dsp:cNvSpPr/>
      </dsp:nvSpPr>
      <dsp:spPr>
        <a:xfrm>
          <a:off x="5667118" y="10789"/>
          <a:ext cx="4971111" cy="1785600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Preventing pollution</a:t>
          </a:r>
        </a:p>
      </dsp:txBody>
      <dsp:txXfrm>
        <a:off x="5667118" y="10789"/>
        <a:ext cx="4971111" cy="1785600"/>
      </dsp:txXfrm>
    </dsp:sp>
    <dsp:sp modelId="{955B4FEA-EF82-4AD0-AC1D-208FB4A5E334}">
      <dsp:nvSpPr>
        <dsp:cNvPr id="0" name=""/>
        <dsp:cNvSpPr/>
      </dsp:nvSpPr>
      <dsp:spPr>
        <a:xfrm>
          <a:off x="5667118" y="1796389"/>
          <a:ext cx="4971111" cy="272304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Pollution prevention: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Avoid/minimize, control polluting waste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Assess environmental status, self-recovery capacity, future land use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Waste: Avoid waste generation</a:t>
          </a: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minimize  recover, reuse  treat, dispose of in an environmentally friendly </a:t>
          </a: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manner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Managing hazardous materials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Pesticide management &amp; use: integrated pest management &amp; integrated disease vector management</a:t>
          </a:r>
        </a:p>
      </dsp:txBody>
      <dsp:txXfrm>
        <a:off x="5667118" y="1796389"/>
        <a:ext cx="4971111" cy="272304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83565" y="494765"/>
        <a:ext cx="2608552" cy="1153419"/>
      </dsp:txXfrm>
    </dsp:sp>
    <dsp:sp modelId="{01E28DE3-D2A4-4D5B-8683-C82D6D71D370}">
      <dsp:nvSpPr>
        <dsp:cNvPr id="0" name=""/>
        <dsp:cNvSpPr/>
      </dsp:nvSpPr>
      <dsp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509054" y="494765"/>
        <a:ext cx="2608552" cy="1153419"/>
      </dsp:txXfrm>
    </dsp:sp>
    <dsp:sp modelId="{F45D3BAE-545D-45D5-8FC9-9724BE6A1EA9}">
      <dsp:nvSpPr>
        <dsp:cNvPr id="0" name=""/>
        <dsp:cNvSpPr/>
      </dsp:nvSpPr>
      <dsp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134543" y="494765"/>
        <a:ext cx="2608552" cy="115341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01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06134" y="269727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37734" y="301327"/>
        <a:ext cx="2485756" cy="1015712"/>
      </dsp:txXfrm>
    </dsp:sp>
    <dsp:sp modelId="{01E28DE3-D2A4-4D5B-8683-C82D6D71D370}">
      <dsp:nvSpPr>
        <dsp:cNvPr id="0" name=""/>
        <dsp:cNvSpPr/>
      </dsp:nvSpPr>
      <dsp:spPr>
        <a:xfrm>
          <a:off x="3449000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253933" y="269728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285533" y="301328"/>
        <a:ext cx="2485756" cy="1015712"/>
      </dsp:txXfrm>
    </dsp:sp>
    <dsp:sp modelId="{F45D3BAE-545D-45D5-8FC9-9724BE6A1EA9}">
      <dsp:nvSpPr>
        <dsp:cNvPr id="0" name=""/>
        <dsp:cNvSpPr/>
      </dsp:nvSpPr>
      <dsp:spPr>
        <a:xfrm>
          <a:off x="6896798" y="0"/>
          <a:ext cx="3018500" cy="1078911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7701732" y="269728"/>
          <a:ext cx="2548956" cy="1078911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733332" y="301328"/>
        <a:ext cx="2485756" cy="101571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9ECD9-4031-442F-812E-F35173C68A02}">
      <dsp:nvSpPr>
        <dsp:cNvPr id="0" name=""/>
        <dsp:cNvSpPr/>
      </dsp:nvSpPr>
      <dsp:spPr>
        <a:xfrm>
          <a:off x="3987674" y="660401"/>
          <a:ext cx="1398933" cy="624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Mitigation </a:t>
          </a:r>
          <a:r>
            <a:rPr lang="en-US" sz="1600" b="0" kern="12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 </a:t>
          </a:r>
          <a:r>
            <a:rPr lang="en-US" sz="1600" b="0" kern="120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Recovery</a:t>
          </a:r>
          <a:endParaRPr lang="en-US" sz="16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987674" y="660401"/>
        <a:ext cx="1398933" cy="624917"/>
      </dsp:txXfrm>
    </dsp:sp>
    <dsp:sp modelId="{40405046-18DC-4710-B050-1EE502A6C1D7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2963787"/>
            <a:gd name="adj4" fmla="val 20660435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AB8FB-C009-4B8C-9E09-74F08DEB9412}">
      <dsp:nvSpPr>
        <dsp:cNvPr id="0" name=""/>
        <dsp:cNvSpPr/>
      </dsp:nvSpPr>
      <dsp:spPr>
        <a:xfrm>
          <a:off x="2811581" y="2310445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Adaptive Management Strategy</a:t>
          </a:r>
          <a:endParaRPr lang="en-US" sz="16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811581" y="2310445"/>
        <a:ext cx="1398933" cy="1398933"/>
      </dsp:txXfrm>
    </dsp:sp>
    <dsp:sp modelId="{9D2100A1-2AC2-4C0F-B55B-DDD09FF5D5E2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0872712"/>
            <a:gd name="adj4" fmla="val 726008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91557-9EC5-4E40-AC19-A64CF548A2B0}">
      <dsp:nvSpPr>
        <dsp:cNvPr id="0" name=""/>
        <dsp:cNvSpPr/>
      </dsp:nvSpPr>
      <dsp:spPr>
        <a:xfrm>
          <a:off x="1635489" y="548640"/>
          <a:ext cx="1398933" cy="8484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Avoid Impact</a:t>
          </a:r>
          <a:endParaRPr lang="en-US" sz="16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635489" y="548640"/>
        <a:ext cx="1398933" cy="848439"/>
      </dsp:txXfrm>
    </dsp:sp>
    <dsp:sp modelId="{4B0ED172-6186-40CD-9B8C-4DAD6EAF1A1D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8210274"/>
            <a:gd name="adj4" fmla="val 14059733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9ECD9-4031-442F-812E-F35173C68A02}">
      <dsp:nvSpPr>
        <dsp:cNvPr id="0" name=""/>
        <dsp:cNvSpPr/>
      </dsp:nvSpPr>
      <dsp:spPr>
        <a:xfrm>
          <a:off x="3987674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Mitigation &amp; Recovery</a:t>
          </a:r>
          <a:endParaRPr lang="en-US" sz="16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987674" y="273393"/>
        <a:ext cx="1398933" cy="1398933"/>
      </dsp:txXfrm>
    </dsp:sp>
    <dsp:sp modelId="{40405046-18DC-4710-B050-1EE502A6C1D7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2963787"/>
            <a:gd name="adj4" fmla="val 51768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AB8FB-C009-4B8C-9E09-74F08DEB9412}">
      <dsp:nvSpPr>
        <dsp:cNvPr id="0" name=""/>
        <dsp:cNvSpPr/>
      </dsp:nvSpPr>
      <dsp:spPr>
        <a:xfrm>
          <a:off x="2811581" y="2310445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Adaptive Management Strategy</a:t>
          </a:r>
          <a:endParaRPr lang="en-US" sz="16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811581" y="2310445"/>
        <a:ext cx="1398933" cy="1398933"/>
      </dsp:txXfrm>
    </dsp:sp>
    <dsp:sp modelId="{9D2100A1-2AC2-4C0F-B55B-DDD09FF5D5E2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0172100"/>
            <a:gd name="adj4" fmla="val 726008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91557-9EC5-4E40-AC19-A64CF548A2B0}">
      <dsp:nvSpPr>
        <dsp:cNvPr id="0" name=""/>
        <dsp:cNvSpPr/>
      </dsp:nvSpPr>
      <dsp:spPr>
        <a:xfrm>
          <a:off x="1635489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Avoid Impact</a:t>
          </a:r>
          <a:endParaRPr lang="en-US" sz="16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635489" y="273393"/>
        <a:ext cx="1398933" cy="1398933"/>
      </dsp:txXfrm>
    </dsp:sp>
    <dsp:sp modelId="{4B0ED172-6186-40CD-9B8C-4DAD6EAF1A1D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6856657"/>
            <a:gd name="adj4" fmla="val 1496721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82" y="60679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60880" y="371746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97323" y="408189"/>
        <a:ext cx="2649172" cy="1171381"/>
      </dsp:txXfrm>
    </dsp:sp>
    <dsp:sp modelId="{01E28DE3-D2A4-4D5B-8683-C82D6D71D370}">
      <dsp:nvSpPr>
        <dsp:cNvPr id="0" name=""/>
        <dsp:cNvSpPr/>
      </dsp:nvSpPr>
      <dsp:spPr>
        <a:xfrm>
          <a:off x="3683225" y="60679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542822" y="371746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579265" y="408189"/>
        <a:ext cx="2649172" cy="1171381"/>
      </dsp:txXfrm>
    </dsp:sp>
    <dsp:sp modelId="{F45D3BAE-545D-45D5-8FC9-9724BE6A1EA9}">
      <dsp:nvSpPr>
        <dsp:cNvPr id="0" name=""/>
        <dsp:cNvSpPr/>
      </dsp:nvSpPr>
      <dsp:spPr>
        <a:xfrm>
          <a:off x="7365167" y="60679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224765" y="371746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261208" y="408189"/>
        <a:ext cx="2649172" cy="117138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83565" y="494765"/>
        <a:ext cx="2608552" cy="1153419"/>
      </dsp:txXfrm>
    </dsp:sp>
    <dsp:sp modelId="{01E28DE3-D2A4-4D5B-8683-C82D6D71D370}">
      <dsp:nvSpPr>
        <dsp:cNvPr id="0" name=""/>
        <dsp:cNvSpPr/>
      </dsp:nvSpPr>
      <dsp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509054" y="494765"/>
        <a:ext cx="2608552" cy="1153419"/>
      </dsp:txXfrm>
    </dsp:sp>
    <dsp:sp modelId="{F45D3BAE-545D-45D5-8FC9-9724BE6A1EA9}">
      <dsp:nvSpPr>
        <dsp:cNvPr id="0" name=""/>
        <dsp:cNvSpPr/>
      </dsp:nvSpPr>
      <dsp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134543" y="494765"/>
        <a:ext cx="2608552" cy="1153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4A578C-0A9B-464E-9BE3-F384720A6927}">
      <dsp:nvSpPr>
        <dsp:cNvPr id="0" name=""/>
        <dsp:cNvSpPr/>
      </dsp:nvSpPr>
      <dsp:spPr>
        <a:xfrm>
          <a:off x="670708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rial" panose="020B0604020202020204" pitchFamily="34" charset="0"/>
              <a:cs typeface="Arial" panose="020B0604020202020204" pitchFamily="34" charset="0"/>
            </a:rPr>
            <a:t>Commitment, Role &amp; Responsibility of Financial Institutions to Sustainable Development </a:t>
          </a:r>
        </a:p>
      </dsp:txBody>
      <dsp:txXfrm>
        <a:off x="715069" y="1047537"/>
        <a:ext cx="2248443" cy="1425878"/>
      </dsp:txXfrm>
    </dsp:sp>
    <dsp:sp modelId="{736AD1C4-EBD2-4D7D-A560-61727EA4688A}">
      <dsp:nvSpPr>
        <dsp:cNvPr id="0" name=""/>
        <dsp:cNvSpPr/>
      </dsp:nvSpPr>
      <dsp:spPr>
        <a:xfrm>
          <a:off x="1947780" y="1331721"/>
          <a:ext cx="2770344" cy="2770344"/>
        </a:xfrm>
        <a:prstGeom prst="leftCircularArrow">
          <a:avLst>
            <a:gd name="adj1" fmla="val 3846"/>
            <a:gd name="adj2" fmla="val 481137"/>
            <a:gd name="adj3" fmla="val 2256648"/>
            <a:gd name="adj4" fmla="val 9024489"/>
            <a:gd name="adj5" fmla="val 448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29A0DD-DE21-4C1C-BDCA-B64758360670}">
      <dsp:nvSpPr>
        <dsp:cNvPr id="0" name=""/>
        <dsp:cNvSpPr/>
      </dsp:nvSpPr>
      <dsp:spPr>
        <a:xfrm>
          <a:off x="1190078" y="2517776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Arial" panose="020B0604020202020204" pitchFamily="34" charset="0"/>
              <a:cs typeface="Arial" panose="020B0604020202020204" pitchFamily="34" charset="0"/>
            </a:rPr>
            <a:t>E&amp;S Policy</a:t>
          </a:r>
        </a:p>
      </dsp:txBody>
      <dsp:txXfrm>
        <a:off x="1214275" y="2541973"/>
        <a:ext cx="2029086" cy="777751"/>
      </dsp:txXfrm>
    </dsp:sp>
    <dsp:sp modelId="{ADDE4922-A0EF-46D2-AACF-C49D8A082D39}">
      <dsp:nvSpPr>
        <dsp:cNvPr id="0" name=""/>
        <dsp:cNvSpPr/>
      </dsp:nvSpPr>
      <dsp:spPr>
        <a:xfrm>
          <a:off x="3774890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rial" panose="020B0604020202020204" pitchFamily="34" charset="0"/>
              <a:cs typeface="Arial" panose="020B0604020202020204" pitchFamily="34" charset="0"/>
            </a:rPr>
            <a:t>Commitment to Transparency and Governance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rial" panose="020B0604020202020204" pitchFamily="34" charset="0"/>
              <a:cs typeface="Arial" panose="020B0604020202020204" pitchFamily="34" charset="0"/>
            </a:rPr>
            <a:t>Disclosure of organizational information (investment &amp; consulting services)</a:t>
          </a:r>
        </a:p>
      </dsp:txBody>
      <dsp:txXfrm>
        <a:off x="3819251" y="1460610"/>
        <a:ext cx="2248443" cy="1425878"/>
      </dsp:txXfrm>
    </dsp:sp>
    <dsp:sp modelId="{15410C87-13CF-40F3-9606-9956F63ABF36}">
      <dsp:nvSpPr>
        <dsp:cNvPr id="0" name=""/>
        <dsp:cNvSpPr/>
      </dsp:nvSpPr>
      <dsp:spPr>
        <a:xfrm>
          <a:off x="5032486" y="-243623"/>
          <a:ext cx="3068982" cy="3068982"/>
        </a:xfrm>
        <a:prstGeom prst="circularArrow">
          <a:avLst>
            <a:gd name="adj1" fmla="val 3471"/>
            <a:gd name="adj2" fmla="val 430440"/>
            <a:gd name="adj3" fmla="val 19394049"/>
            <a:gd name="adj4" fmla="val 12575511"/>
            <a:gd name="adj5" fmla="val 405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D6A29C-33D3-415E-9B56-125C5AB74F5A}">
      <dsp:nvSpPr>
        <dsp:cNvPr id="0" name=""/>
        <dsp:cNvSpPr/>
      </dsp:nvSpPr>
      <dsp:spPr>
        <a:xfrm>
          <a:off x="4294260" y="590103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Arial" panose="020B0604020202020204" pitchFamily="34" charset="0"/>
              <a:cs typeface="Arial" panose="020B0604020202020204" pitchFamily="34" charset="0"/>
            </a:rPr>
            <a:t>Information </a:t>
          </a:r>
          <a:r>
            <a:rPr lang="en-US" sz="2000" b="1" kern="1200" dirty="0" err="1">
              <a:latin typeface="Arial" panose="020B0604020202020204" pitchFamily="34" charset="0"/>
              <a:cs typeface="Arial" panose="020B0604020202020204" pitchFamily="34" charset="0"/>
            </a:rPr>
            <a:t>Access Policy</a:t>
          </a:r>
        </a:p>
      </dsp:txBody>
      <dsp:txXfrm>
        <a:off x="4318457" y="614300"/>
        <a:ext cx="2029086" cy="777751"/>
      </dsp:txXfrm>
    </dsp:sp>
    <dsp:sp modelId="{7F6568D4-5E26-4ACB-9F8B-F9B8EA0A3752}">
      <dsp:nvSpPr>
        <dsp:cNvPr id="0" name=""/>
        <dsp:cNvSpPr/>
      </dsp:nvSpPr>
      <dsp:spPr>
        <a:xfrm>
          <a:off x="6879072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rial" panose="020B0604020202020204" pitchFamily="34" charset="0"/>
              <a:cs typeface="Arial" panose="020B0604020202020204" pitchFamily="34" charset="0"/>
            </a:rPr>
            <a:t>Guidance on risk identification &amp; impact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rial" panose="020B0604020202020204" pitchFamily="34" charset="0"/>
              <a:cs typeface="Arial" panose="020B0604020202020204" pitchFamily="34" charset="0"/>
            </a:rPr>
            <a:t>Avoid, mitigate, and manage risks</a:t>
          </a:r>
        </a:p>
      </dsp:txBody>
      <dsp:txXfrm>
        <a:off x="6923433" y="1047537"/>
        <a:ext cx="2248443" cy="1425878"/>
      </dsp:txXfrm>
    </dsp:sp>
    <dsp:sp modelId="{41554B9C-3C4D-47F4-90B8-71C2453024BA}">
      <dsp:nvSpPr>
        <dsp:cNvPr id="0" name=""/>
        <dsp:cNvSpPr/>
      </dsp:nvSpPr>
      <dsp:spPr>
        <a:xfrm>
          <a:off x="7398442" y="2517776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Arial" panose="020B0604020202020204" pitchFamily="34" charset="0"/>
              <a:cs typeface="Arial" panose="020B0604020202020204" pitchFamily="34" charset="0"/>
            </a:rPr>
            <a:t>Performance Standards</a:t>
          </a:r>
        </a:p>
      </dsp:txBody>
      <dsp:txXfrm>
        <a:off x="7422639" y="2541973"/>
        <a:ext cx="2029086" cy="7777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2C4B6C-1E55-4A89-BA09-FEAE31CD0C9C}">
      <dsp:nvSpPr>
        <dsp:cNvPr id="0" name=""/>
        <dsp:cNvSpPr/>
      </dsp:nvSpPr>
      <dsp:spPr>
        <a:xfrm>
          <a:off x="4631960" y="1739292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380"/>
              </a:lnTo>
              <a:lnTo>
                <a:pt x="3277145" y="284380"/>
              </a:lnTo>
              <a:lnTo>
                <a:pt x="3277145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E36A7-ECCA-4793-9CD3-4D39ABA5339D}">
      <dsp:nvSpPr>
        <dsp:cNvPr id="0" name=""/>
        <dsp:cNvSpPr/>
      </dsp:nvSpPr>
      <dsp:spPr>
        <a:xfrm>
          <a:off x="4586240" y="1739292"/>
          <a:ext cx="91440" cy="5687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317F5-A36A-4D16-8CEC-6850FEF4220D}">
      <dsp:nvSpPr>
        <dsp:cNvPr id="0" name=""/>
        <dsp:cNvSpPr/>
      </dsp:nvSpPr>
      <dsp:spPr>
        <a:xfrm>
          <a:off x="1354814" y="1739292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3277145" y="0"/>
              </a:moveTo>
              <a:lnTo>
                <a:pt x="3277145" y="284380"/>
              </a:lnTo>
              <a:lnTo>
                <a:pt x="0" y="284380"/>
              </a:lnTo>
              <a:lnTo>
                <a:pt x="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0BDD9C-B15C-4881-8A2E-7B20C446577C}">
      <dsp:nvSpPr>
        <dsp:cNvPr id="0" name=""/>
        <dsp:cNvSpPr/>
      </dsp:nvSpPr>
      <dsp:spPr>
        <a:xfrm>
          <a:off x="3277767" y="385099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VIETNAMESE LAW</a:t>
          </a:r>
        </a:p>
      </dsp:txBody>
      <dsp:txXfrm>
        <a:off x="3277767" y="385099"/>
        <a:ext cx="2708385" cy="1354192"/>
      </dsp:txXfrm>
    </dsp:sp>
    <dsp:sp modelId="{D4454792-D854-4FC4-A118-33BE89AC3089}">
      <dsp:nvSpPr>
        <dsp:cNvPr id="0" name=""/>
        <dsp:cNvSpPr/>
      </dsp:nvSpPr>
      <dsp:spPr>
        <a:xfrm>
          <a:off x="621" y="2308052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Environmental Protection Law 2020</a:t>
          </a:r>
        </a:p>
      </dsp:txBody>
      <dsp:txXfrm>
        <a:off x="621" y="2308052"/>
        <a:ext cx="2708385" cy="1354192"/>
      </dsp:txXfrm>
    </dsp:sp>
    <dsp:sp modelId="{BA71111E-F359-4474-9B35-21049F66D151}">
      <dsp:nvSpPr>
        <dsp:cNvPr id="0" name=""/>
        <dsp:cNvSpPr/>
      </dsp:nvSpPr>
      <dsp:spPr>
        <a:xfrm>
          <a:off x="3277767" y="2308052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Decree 08/2022/NĐ-CP</a:t>
          </a:r>
        </a:p>
      </dsp:txBody>
      <dsp:txXfrm>
        <a:off x="3277767" y="2308052"/>
        <a:ext cx="2708385" cy="1354192"/>
      </dsp:txXfrm>
    </dsp:sp>
    <dsp:sp modelId="{C1A9826B-6FA5-4EBB-86F2-C4A87FC22A3D}">
      <dsp:nvSpPr>
        <dsp:cNvPr id="0" name=""/>
        <dsp:cNvSpPr/>
      </dsp:nvSpPr>
      <dsp:spPr>
        <a:xfrm>
          <a:off x="6554913" y="2308052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Circular 02/2022/TT-BTNMT</a:t>
          </a:r>
        </a:p>
      </dsp:txBody>
      <dsp:txXfrm>
        <a:off x="6554913" y="2308052"/>
        <a:ext cx="2708385" cy="13541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47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04322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</a:t>
          </a: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Introduction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34987" y="292410"/>
        <a:ext cx="2798089" cy="985652"/>
      </dsp:txXfrm>
    </dsp:sp>
    <dsp:sp modelId="{01E28DE3-D2A4-4D5B-8683-C82D6D71D370}">
      <dsp:nvSpPr>
        <dsp:cNvPr id="0" name=""/>
        <dsp:cNvSpPr/>
      </dsp:nvSpPr>
      <dsp:spPr>
        <a:xfrm>
          <a:off x="3869088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772063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</a:t>
          </a: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Objectives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802728" y="292410"/>
        <a:ext cx="2798089" cy="985652"/>
      </dsp:txXfrm>
    </dsp:sp>
    <dsp:sp modelId="{F45D3BAE-545D-45D5-8FC9-9724BE6A1EA9}">
      <dsp:nvSpPr>
        <dsp:cNvPr id="0" name=""/>
        <dsp:cNvSpPr/>
      </dsp:nvSpPr>
      <dsp:spPr>
        <a:xfrm>
          <a:off x="7736829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639803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670468" y="292410"/>
        <a:ext cx="2798089" cy="9856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506082" y="205"/>
          <a:ext cx="3795270" cy="2490642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Environmental &amp; Social Management &amp; Assessment System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Conducting environmental and social assessments, establishing and maintaining management systems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(i) Policy; (ii) risk &amp; impact identification; (iii) management program; (iv) organizational capacity; (v) emergency preparedness; (vi) community engagement; (vii) monitoring &amp; evaluation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506082" y="205"/>
        <a:ext cx="3795270" cy="2490642"/>
      </dsp:txXfrm>
    </dsp:sp>
    <dsp:sp modelId="{9B153B15-D822-4E51-B07F-4EB839189969}">
      <dsp:nvSpPr>
        <dsp:cNvPr id="0" name=""/>
        <dsp:cNvSpPr/>
      </dsp:nvSpPr>
      <dsp:spPr>
        <a:xfrm>
          <a:off x="4621116" y="48074"/>
          <a:ext cx="3197633" cy="239490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Policy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Develop an overall policy: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Objectives &amp; principles to be followed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Guidance for the assessment &amp; management process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Methods of compliance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Legal &amp; International Commitments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621116" y="48074"/>
        <a:ext cx="3197633" cy="2394905"/>
      </dsp:txXfrm>
    </dsp:sp>
    <dsp:sp modelId="{9FCB3000-ACE7-4066-8C88-CE1777543F88}">
      <dsp:nvSpPr>
        <dsp:cNvPr id="0" name=""/>
        <dsp:cNvSpPr/>
      </dsp:nvSpPr>
      <dsp:spPr>
        <a:xfrm>
          <a:off x="8138513" y="79673"/>
          <a:ext cx="3197633" cy="2331707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 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environmental and social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risks 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and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impacts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Conduct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assessment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type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scale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project practices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Assessment tools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Review related risks 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and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impacts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Project impact area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Primary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supply chain </a:t>
          </a:r>
        </a:p>
      </dsp:txBody>
      <dsp:txXfrm>
        <a:off x="8138513" y="79673"/>
        <a:ext cx="3197633" cy="2331707"/>
      </dsp:txXfrm>
    </dsp:sp>
    <dsp:sp modelId="{50738902-AB3A-4854-8913-035570B0177A}">
      <dsp:nvSpPr>
        <dsp:cNvPr id="0" name=""/>
        <dsp:cNvSpPr/>
      </dsp:nvSpPr>
      <dsp:spPr>
        <a:xfrm>
          <a:off x="530800" y="2810611"/>
          <a:ext cx="3745835" cy="1918579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Management program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Establish a management program based on established policies, objectives, and principles: operational program, action plan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Measures to mitigate impact risks &amp; improve environmental and social performance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Hierarchical system: Avoidance; Prevention; Mitigation; Compensation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530800" y="2810611"/>
        <a:ext cx="3745835" cy="1918579"/>
      </dsp:txXfrm>
    </dsp:sp>
    <dsp:sp modelId="{E1682A26-D29B-4C4C-B9E0-0866522CA283}">
      <dsp:nvSpPr>
        <dsp:cNvPr id="0" name=""/>
        <dsp:cNvSpPr/>
      </dsp:nvSpPr>
      <dsp:spPr>
        <a:xfrm>
          <a:off x="4596399" y="2810611"/>
          <a:ext cx="3197633" cy="1918579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Organizational capacity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Establish, maintain, and strengthen organizational structure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Clearly assign human resources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Social responsibility must be specified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Personnel capacity &amp; training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596399" y="2810611"/>
        <a:ext cx="3197633" cy="1918579"/>
      </dsp:txXfrm>
    </dsp:sp>
    <dsp:sp modelId="{BF160FDE-5C62-45B5-8D8E-AA2203A5CAB2}">
      <dsp:nvSpPr>
        <dsp:cNvPr id="0" name=""/>
        <dsp:cNvSpPr/>
      </dsp:nvSpPr>
      <dsp:spPr>
        <a:xfrm>
          <a:off x="8113795" y="2810611"/>
          <a:ext cx="3197633" cy="1918579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Emergency Preparedness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Develop a response plan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 affected areas and communities, response procedures, and assign responsibilities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Coordinate with communities &amp; local authorities</a:t>
          </a:r>
        </a:p>
      </dsp:txBody>
      <dsp:txXfrm>
        <a:off x="8113795" y="2810611"/>
        <a:ext cx="3197633" cy="191857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2081" y="148488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7. Monitoring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Establish monitoring procedures: develop procedures, coordinate establishment and monitoring with the Management Unit, invite community representatives to participate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Monitoring process: record and retain information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Senior leadership role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081" y="148488"/>
        <a:ext cx="3398023" cy="2038814"/>
      </dsp:txXfrm>
    </dsp:sp>
    <dsp:sp modelId="{9B153B15-D822-4E51-B07F-4EB839189969}">
      <dsp:nvSpPr>
        <dsp:cNvPr id="0" name=""/>
        <dsp:cNvSpPr/>
      </dsp:nvSpPr>
      <dsp:spPr>
        <a:xfrm>
          <a:off x="3739908" y="93827"/>
          <a:ext cx="3547604" cy="214813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8. Community involvement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Analyze stakeholders &amp; plan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Dissemination &amp; communication of information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Consultation &amp; meaningful participation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Complaint mechanism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Regular reporting to affected communities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739908" y="93827"/>
        <a:ext cx="3547604" cy="2148135"/>
      </dsp:txXfrm>
    </dsp:sp>
    <dsp:sp modelId="{9FCB3000-ACE7-4066-8C88-CE1777543F88}">
      <dsp:nvSpPr>
        <dsp:cNvPr id="0" name=""/>
        <dsp:cNvSpPr/>
      </dsp:nvSpPr>
      <dsp:spPr>
        <a:xfrm>
          <a:off x="7627315" y="148488"/>
          <a:ext cx="3667928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9. Stakeholder analysis &amp; planning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 stakeholders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Develop community engagement plan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Project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information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disclosure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Consultation 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comprehensive consultation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Management responsibility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government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627315" y="148488"/>
        <a:ext cx="3667928" cy="2038814"/>
      </dsp:txXfrm>
    </dsp:sp>
    <dsp:sp modelId="{50738902-AB3A-4854-8913-035570B0177A}">
      <dsp:nvSpPr>
        <dsp:cNvPr id="0" name=""/>
        <dsp:cNvSpPr/>
      </dsp:nvSpPr>
      <dsp:spPr>
        <a:xfrm>
          <a:off x="103054" y="2581765"/>
          <a:ext cx="3615565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10. Communication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Implement and maintain communication channels: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Receive information from external sources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Review &amp; evaluate issues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Provide feedback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Adjust management programs</a:t>
          </a:r>
        </a:p>
      </dsp:txBody>
      <dsp:txXfrm>
        <a:off x="103054" y="2581765"/>
        <a:ext cx="3615565" cy="2038814"/>
      </dsp:txXfrm>
    </dsp:sp>
    <dsp:sp modelId="{E1682A26-D29B-4C4C-B9E0-0866522CA283}">
      <dsp:nvSpPr>
        <dsp:cNvPr id="0" name=""/>
        <dsp:cNvSpPr/>
      </dsp:nvSpPr>
      <dsp:spPr>
        <a:xfrm>
          <a:off x="4058421" y="2581765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11. Complaint mechanism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Complaint mechanism, receiving and resolving complaints, environmental and social concerns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Appropriate to the scale, risks, and impacts of the project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Focus on the affected community as the primary target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Timely handling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058421" y="2581765"/>
        <a:ext cx="3398023" cy="2038814"/>
      </dsp:txXfrm>
    </dsp:sp>
    <dsp:sp modelId="{BF160FDE-5C62-45B5-8D8E-AA2203A5CAB2}">
      <dsp:nvSpPr>
        <dsp:cNvPr id="0" name=""/>
        <dsp:cNvSpPr/>
      </dsp:nvSpPr>
      <dsp:spPr>
        <a:xfrm>
          <a:off x="7796248" y="2581765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12. Reporting to the community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Must provide periodic reports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Describe the progress of the action plan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Provide information on issues raised during consultation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Mitigation measures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Reporting frequency</a:t>
          </a:r>
        </a:p>
      </dsp:txBody>
      <dsp:txXfrm>
        <a:off x="7796248" y="2581765"/>
        <a:ext cx="3398023" cy="20388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68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18221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56181" y="361973"/>
        <a:ext cx="2827449" cy="1220135"/>
      </dsp:txXfrm>
    </dsp:sp>
    <dsp:sp modelId="{01E28DE3-D2A4-4D5B-8683-C82D6D71D370}">
      <dsp:nvSpPr>
        <dsp:cNvPr id="0" name=""/>
        <dsp:cNvSpPr/>
      </dsp:nvSpPr>
      <dsp:spPr>
        <a:xfrm>
          <a:off x="3928557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845411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Objectives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883371" y="361973"/>
        <a:ext cx="2827449" cy="1220135"/>
      </dsp:txXfrm>
    </dsp:sp>
    <dsp:sp modelId="{F45D3BAE-545D-45D5-8FC9-9724BE6A1EA9}">
      <dsp:nvSpPr>
        <dsp:cNvPr id="0" name=""/>
        <dsp:cNvSpPr/>
      </dsp:nvSpPr>
      <dsp:spPr>
        <a:xfrm>
          <a:off x="7855746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772600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Scope of Application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810560" y="361973"/>
        <a:ext cx="2827449" cy="12201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4CFDD-629F-4BA0-A30D-06720D561233}">
      <dsp:nvSpPr>
        <dsp:cNvPr id="0" name=""/>
        <dsp:cNvSpPr/>
      </dsp:nvSpPr>
      <dsp:spPr>
        <a:xfrm>
          <a:off x="4151" y="345255"/>
          <a:ext cx="2496240" cy="998496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Working conditions &amp;amp; labor relations management</a:t>
          </a:r>
        </a:p>
      </dsp:txBody>
      <dsp:txXfrm>
        <a:off x="4151" y="345255"/>
        <a:ext cx="2496240" cy="998496"/>
      </dsp:txXfrm>
    </dsp:sp>
    <dsp:sp modelId="{1B41CBE9-944F-468A-90DE-0F5112804798}">
      <dsp:nvSpPr>
        <dsp:cNvPr id="0" name=""/>
        <dsp:cNvSpPr/>
      </dsp:nvSpPr>
      <dsp:spPr>
        <a:xfrm>
          <a:off x="4151" y="1343752"/>
          <a:ext cx="2496240" cy="285480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Policies &amp;amp; human resource management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Working conditions &amp; terms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Labor Organization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No Discrimination &amp; Equal Rights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Termination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Grievance Mechanism</a:t>
          </a:r>
        </a:p>
      </dsp:txBody>
      <dsp:txXfrm>
        <a:off x="4151" y="1343752"/>
        <a:ext cx="2496240" cy="2854800"/>
      </dsp:txXfrm>
    </dsp:sp>
    <dsp:sp modelId="{9595A9BA-973C-4782-AA04-57A3AFEC46FD}">
      <dsp:nvSpPr>
        <dsp:cNvPr id="0" name=""/>
        <dsp:cNvSpPr/>
      </dsp:nvSpPr>
      <dsp:spPr>
        <a:xfrm>
          <a:off x="2849865" y="345255"/>
          <a:ext cx="2496240" cy="998496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Protecting the workforce</a:t>
          </a:r>
        </a:p>
      </dsp:txBody>
      <dsp:txXfrm>
        <a:off x="2849865" y="345255"/>
        <a:ext cx="2496240" cy="998496"/>
      </dsp:txXfrm>
    </dsp:sp>
    <dsp:sp modelId="{EE8B42B6-5DD4-41FC-B1B0-C0BAAEF4055C}">
      <dsp:nvSpPr>
        <dsp:cNvPr id="0" name=""/>
        <dsp:cNvSpPr/>
      </dsp:nvSpPr>
      <dsp:spPr>
        <a:xfrm>
          <a:off x="2849865" y="1343752"/>
          <a:ext cx="2496240" cy="2854800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No use of child labor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No Forced Labor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16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849865" y="1343752"/>
        <a:ext cx="2496240" cy="2854800"/>
      </dsp:txXfrm>
    </dsp:sp>
    <dsp:sp modelId="{187B919F-24D3-467B-878C-DF033B897BB1}">
      <dsp:nvSpPr>
        <dsp:cNvPr id="0" name=""/>
        <dsp:cNvSpPr/>
      </dsp:nvSpPr>
      <dsp:spPr>
        <a:xfrm>
          <a:off x="5695579" y="345255"/>
          <a:ext cx="2496240" cy="998496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Occupational Safety &amp; Health </a:t>
          </a:r>
        </a:p>
      </dsp:txBody>
      <dsp:txXfrm>
        <a:off x="5695579" y="345255"/>
        <a:ext cx="2496240" cy="998496"/>
      </dsp:txXfrm>
    </dsp:sp>
    <dsp:sp modelId="{955B4FEA-EF82-4AD0-AC1D-208FB4A5E334}">
      <dsp:nvSpPr>
        <dsp:cNvPr id="0" name=""/>
        <dsp:cNvSpPr/>
      </dsp:nvSpPr>
      <dsp:spPr>
        <a:xfrm>
          <a:off x="5695579" y="1343752"/>
          <a:ext cx="2496240" cy="2854800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Ensuring a safe and healthy working environment, assessing occupational risks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Proactive accident prevention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Identifying hazardous risks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Prevention &amp; Protection, Training</a:t>
          </a:r>
        </a:p>
      </dsp:txBody>
      <dsp:txXfrm>
        <a:off x="5695579" y="1343752"/>
        <a:ext cx="2496240" cy="2854800"/>
      </dsp:txXfrm>
    </dsp:sp>
    <dsp:sp modelId="{65C0209A-46E2-4F03-8FE2-65361B23341E}">
      <dsp:nvSpPr>
        <dsp:cNvPr id="0" name=""/>
        <dsp:cNvSpPr/>
      </dsp:nvSpPr>
      <dsp:spPr>
        <a:xfrm>
          <a:off x="8541294" y="345255"/>
          <a:ext cx="2496240" cy="998496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Third-Party Labor &amp; Supply Chain</a:t>
          </a:r>
        </a:p>
      </dsp:txBody>
      <dsp:txXfrm>
        <a:off x="8541294" y="345255"/>
        <a:ext cx="2496240" cy="998496"/>
      </dsp:txXfrm>
    </dsp:sp>
    <dsp:sp modelId="{5578A797-4997-482D-8967-8BBDE1D23DD9}">
      <dsp:nvSpPr>
        <dsp:cNvPr id="0" name=""/>
        <dsp:cNvSpPr/>
      </dsp:nvSpPr>
      <dsp:spPr>
        <a:xfrm>
          <a:off x="8541294" y="1343752"/>
          <a:ext cx="2496240" cy="285480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Identifying risks of child labor &amp; forced labor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Develop procedures &amp; policies for handling high-risk occupational safety and health issues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Identify the level of control and impact with suppliers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1600" kern="12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541294" y="1343752"/>
        <a:ext cx="2496240" cy="28548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141216" y="10480"/>
          <a:ext cx="3442154" cy="20510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Human Resource Management Policies &amp; Procedures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Implement HR policies &amp; procedures appropriate to the scale of the organization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Provide benefits, labor laws, and related terms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41216" y="10480"/>
        <a:ext cx="3442154" cy="2051021"/>
      </dsp:txXfrm>
    </dsp:sp>
    <dsp:sp modelId="{9B153B15-D822-4E51-B07F-4EB839189969}">
      <dsp:nvSpPr>
        <dsp:cNvPr id="0" name=""/>
        <dsp:cNvSpPr/>
      </dsp:nvSpPr>
      <dsp:spPr>
        <a:xfrm>
          <a:off x="3927585" y="3345"/>
          <a:ext cx="3442154" cy="2065292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Working Conditions &amp; Terms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Respect collective bargaining agreements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Provide reasonable working conditions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Migrant workers are treated equally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927585" y="3345"/>
        <a:ext cx="3442154" cy="2065292"/>
      </dsp:txXfrm>
    </dsp:sp>
    <dsp:sp modelId="{9FCB3000-ACE7-4066-8C88-CE1777543F88}">
      <dsp:nvSpPr>
        <dsp:cNvPr id="0" name=""/>
        <dsp:cNvSpPr/>
      </dsp:nvSpPr>
      <dsp:spPr>
        <a:xfrm>
          <a:off x="7644423" y="33715"/>
          <a:ext cx="3442154" cy="196878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Organization of workers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Respect the right to form associations and collective bargaining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Do not prevent workers from joining organizations, do not retaliate or discriminate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644423" y="33715"/>
        <a:ext cx="3442154" cy="1968781"/>
      </dsp:txXfrm>
    </dsp:sp>
    <dsp:sp modelId="{50738902-AB3A-4854-8913-035570B0177A}">
      <dsp:nvSpPr>
        <dsp:cNvPr id="0" name=""/>
        <dsp:cNvSpPr/>
      </dsp:nvSpPr>
      <dsp:spPr>
        <a:xfrm>
          <a:off x="31033" y="2494803"/>
          <a:ext cx="3662520" cy="2275167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</a:t>
          </a:r>
          <a:r>
            <a:rPr lang="en-US" sz="1600" b="1" u="none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No discrimination &amp; equal opportunity</a:t>
          </a:r>
          <a:endParaRPr lang="en-US" sz="1600" b="1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No hiring or treatment based on personal characteristics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Implement measures to prevent harassment and exploitation</a:t>
          </a:r>
          <a:endParaRPr lang="en-US" sz="14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1033" y="2494803"/>
        <a:ext cx="3662520" cy="2275167"/>
      </dsp:txXfrm>
    </dsp:sp>
    <dsp:sp modelId="{E1682A26-D29B-4C4C-B9E0-0866522CA283}">
      <dsp:nvSpPr>
        <dsp:cNvPr id="0" name=""/>
        <dsp:cNvSpPr/>
      </dsp:nvSpPr>
      <dsp:spPr>
        <a:xfrm>
          <a:off x="4037769" y="2412852"/>
          <a:ext cx="3442154" cy="2439069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Termination of employment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Before implementing mass layoffs, alternative options must be analyzed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If unavoidable</a:t>
          </a: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develop a plan to minimize negative impacts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Consult with employees, representative organizations, and government agencies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Fully pay severance pay, social insurance, and pension insurance</a:t>
          </a:r>
          <a:endParaRPr lang="en-US" sz="14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037769" y="2412852"/>
        <a:ext cx="3442154" cy="2439069"/>
      </dsp:txXfrm>
    </dsp:sp>
    <dsp:sp modelId="{BF160FDE-5C62-45B5-8D8E-AA2203A5CAB2}">
      <dsp:nvSpPr>
        <dsp:cNvPr id="0" name=""/>
        <dsp:cNvSpPr/>
      </dsp:nvSpPr>
      <dsp:spPr>
        <a:xfrm>
          <a:off x="7749547" y="2427774"/>
          <a:ext cx="3442154" cy="2260028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Complaint mechanism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There must be a clear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transparent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accessible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and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non-punitive complaint mechanism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Information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must be provided at the time of recruitment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There are no restrictions on the use of legal complaint mechanisms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749547" y="2427774"/>
        <a:ext cx="3442154" cy="22600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01AEFA0-E4DA-4281-B4B1-E0D0AABDC2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E5C4B1-D946-4EB8-B1D9-51F36589F4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35F954-E3D5-4453-BC58-9F92EB59C51E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9D5557-52E7-466B-BB33-E2B6CB14EA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3B117A-9FEF-4B8B-820A-894687163F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C6BA2F-9F70-45D7-A69B-07977FA4B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692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CE992-FA20-473B-8793-9E5B0099D7DF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661D9-2678-497E-9DBA-24511D0C2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7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3CAD9-E7AB-4E26-84DB-EF5CB779DEBB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770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>
                <a:solidFill>
                  <a:schemeClr val="accent1">
                    <a:lumMod val="50000"/>
                  </a:schemeClr>
                </a:solidFill>
              </a:rPr>
              <a:t>VIETNAM SCALING UP ENERGY EFFICIENCY PROJECT (VSUEE)</a:t>
            </a:r>
            <a:endParaRPr lang="en-US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919282" y="667369"/>
            <a:ext cx="5943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>
                <a:solidFill>
                  <a:schemeClr val="accent1">
                    <a:lumMod val="50000"/>
                  </a:schemeClr>
                </a:solidFill>
              </a:rPr>
              <a:t>VIETNAM SCALING UP ENERGY EFFICIENCY PROJECT (VSUEE)</a:t>
            </a:r>
            <a:endParaRPr lang="en-US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2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919282" y="667369"/>
            <a:ext cx="5943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>
                <a:solidFill>
                  <a:schemeClr val="accent1">
                    <a:lumMod val="50000"/>
                  </a:schemeClr>
                </a:solidFill>
              </a:rPr>
              <a:t>VIETNAM SCALING UP ENERGY EFFICIENCY PROJECT (VSUEE)</a:t>
            </a:r>
            <a:endParaRPr lang="en-US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3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919282" y="667369"/>
            <a:ext cx="5943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>
                <a:solidFill>
                  <a:schemeClr val="accent1">
                    <a:lumMod val="50000"/>
                  </a:schemeClr>
                </a:solidFill>
              </a:rPr>
              <a:t>VIETNAM SCALING UP ENERGY EFFICIENCY PROJECT (VSUEE)</a:t>
            </a:r>
            <a:endParaRPr lang="en-US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6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919282" y="667369"/>
            <a:ext cx="5943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>
                <a:solidFill>
                  <a:schemeClr val="accent1">
                    <a:lumMod val="50000"/>
                  </a:schemeClr>
                </a:solidFill>
              </a:rPr>
              <a:t>VIETNAM SCALING UP ENERGY EFFICIENCY PROJECT (VSUEE)</a:t>
            </a:r>
            <a:endParaRPr lang="en-US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0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3CAD9-E7AB-4E26-84DB-EF5CB779DEBB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>
            <a:extLst>
              <a:ext uri="{FF2B5EF4-FFF2-40B4-BE49-F238E27FC236}">
                <a16:creationId xmlns:a16="http://schemas.microsoft.com/office/drawing/2014/main" id="{B41CB246-3E43-E697-0AF9-84E80B2D9C87}"/>
              </a:ext>
            </a:extLst>
          </p:cNvPr>
          <p:cNvSpPr txBox="1">
            <a:spLocks/>
          </p:cNvSpPr>
          <p:nvPr/>
        </p:nvSpPr>
        <p:spPr>
          <a:xfrm>
            <a:off x="1806022" y="2893721"/>
            <a:ext cx="8579955" cy="1070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rgbClr val="0031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VIETNAM SCALING UP ENERGY EFFICIENCY PROJECT (VSUEE)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06FAD-87C4-9AB1-9689-F9CAB3290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14299A8-7635-B749-7807-9A2ED4DF4C1E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kern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COMPLIANCE WITH VIETNAMESE LAWS</a:t>
            </a:r>
            <a:endParaRPr lang="en-US" sz="3200" kern="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27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C847D-7293-BBA6-3C52-C5E30AAE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BA4EC4A-CF11-CF14-AD3A-F56161B92AB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ENVIRONMENTAL AND SOCIAL IMPACT ASSESSMENT PROCESS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55C3795-A1B2-2B19-CA0A-B786F2CB6B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9790859"/>
              </p:ext>
            </p:extLst>
          </p:nvPr>
        </p:nvGraphicFramePr>
        <p:xfrm>
          <a:off x="1753849" y="2233533"/>
          <a:ext cx="9263921" cy="4047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27708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EE784-EEE1-9395-0052-D36C7B9A0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627A0FC-15FD-B4AB-D4D3-EAC9142CFB43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ENVIRONMENTAL AND SOCIAL IMPACT ASSESSMENT PROCESS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536FE64-502A-7BBB-698F-C4928FD979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574785"/>
              </p:ext>
            </p:extLst>
          </p:nvPr>
        </p:nvGraphicFramePr>
        <p:xfrm>
          <a:off x="302302" y="2070801"/>
          <a:ext cx="11587396" cy="46024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98546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748800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6840050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233205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 the project and target audience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Detailed content</a:t>
                      </a:r>
                      <a:endParaRPr lang="vi-VN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583013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 projects requiring an Environmental Impact Assessment (EIA)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Investment projects are classified into Groups I, II, and III based on their environmental impact level (Annexes I, II, and III of Decree 08/2022/NĐ-CP)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Group I: an EIA must be prepared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757917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Collect 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information &amp;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conduct field surveys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Survey natural conditions, current land use, air, water, soil, biodiversity, current population, livelihoods, and socio-cultural conditions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 environmental and social components that may be affected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85281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Prepare the ESIA report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project owner hires a qualified consulting firm (with certification)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Content: project description, current socio-environmental status, impact predictions, mitigation measures, socio-environmental monitoring program, community consultation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692908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Community and stakeholder consultation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Send consultation documents to 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the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commune-level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People's Committee and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political-social organizations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Community dialogue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Compile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explain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and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clarify 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feedback</a:t>
                      </a:r>
                      <a:endParaRPr lang="vi-VN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5819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1842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3A8F5-DD5C-1880-0474-7340AC222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7964619-4053-22A2-4B2A-DF3ABA8FAA70}"/>
              </a:ext>
            </a:extLst>
          </p:cNvPr>
          <p:cNvSpPr txBox="1">
            <a:spLocks/>
          </p:cNvSpPr>
          <p:nvPr/>
        </p:nvSpPr>
        <p:spPr>
          <a:xfrm>
            <a:off x="941166" y="1227515"/>
            <a:ext cx="10494621" cy="48201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ENVIRONMENTAL AND SOCIAL IMPACT ASSESSMENT PROCESS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37BED3-D6D9-BC07-1751-5B2BC04EE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503553"/>
              </p:ext>
            </p:extLst>
          </p:nvPr>
        </p:nvGraphicFramePr>
        <p:xfrm>
          <a:off x="327416" y="1811280"/>
          <a:ext cx="11537168" cy="446511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94217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732551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6810400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494875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 the project </a:t>
                      </a: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audience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Detailed content</a:t>
                      </a:r>
                      <a:endParaRPr lang="vi-VN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1007782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Submit the ESIA report to the competent authority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Depending on the project type, the review authority will be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BTNMT (For large-scale, inter-provincial, sensitive projects in Group I)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Provincial People's Committee (Department of Natural Resources and Environment)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685183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ESIA review organization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Authority with the power to establish the EIA review board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Convene meetings, conduct preliminary evaluations, and request revisions if necessary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92943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Approval of EIA results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competent authority issues the EIA approval decision, accompanied by environmental protection requirements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Legal basis for continuing to issue construction or operation permits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92943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Public disclosure of EIA content and monitoring of implementation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Public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disclosure of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key environmental 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social 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information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State agencies organize periodic inspections 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checks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The community has the right to monitor 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report any signs of violations.</a:t>
                      </a:r>
                      <a:endParaRPr lang="vi-VN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5819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242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C8AC9-E90E-C591-FB48-C5F77A9AB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5E3776-F450-CAF1-FF16-D6DC58ADC2F6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0208802" cy="166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kern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OPERATING STANDARDS DETAILS</a:t>
            </a:r>
            <a:endParaRPr lang="en-US" sz="3200" kern="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67E76-4898-2682-E8EB-7DF5BEEFC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F62C2B4-446D-BB84-95B8-A9CEA847E8F6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PS1: RISK ASSESSMENT &amp; MANAGEMENT &amp; IMPACT ON THE ENVIRONMENT AND SOCIETY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8829BC-B049-DABD-43B8-67867C8EAEFA}"/>
              </a:ext>
            </a:extLst>
          </p:cNvPr>
          <p:cNvGrpSpPr/>
          <p:nvPr/>
        </p:nvGrpSpPr>
        <p:grpSpPr>
          <a:xfrm>
            <a:off x="446590" y="2158584"/>
            <a:ext cx="11500571" cy="3930414"/>
            <a:chOff x="557418" y="1888482"/>
            <a:chExt cx="10942920" cy="6422101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EDBF3C83-E7B4-FCF7-EE67-D17C83FE19F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12090473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B20F92-D401-4642-B191-BA8B8153FA55}"/>
                </a:ext>
              </a:extLst>
            </p:cNvPr>
            <p:cNvSpPr txBox="1"/>
            <p:nvPr/>
          </p:nvSpPr>
          <p:spPr>
            <a:xfrm>
              <a:off x="818859" y="4075598"/>
              <a:ext cx="3312707" cy="3620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The role of management systems with the participation of senior leadership, employees, and affected communities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Plan – Implement – Check – Act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Conducting due diligence (detailed investigation) according to the Standards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3C53BB4-22A4-87AE-978F-7FAF26CB1D04}"/>
                </a:ext>
              </a:extLst>
            </p:cNvPr>
            <p:cNvSpPr txBox="1"/>
            <p:nvPr/>
          </p:nvSpPr>
          <p:spPr>
            <a:xfrm>
              <a:off x="4393006" y="4036004"/>
              <a:ext cx="3664783" cy="4274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Identify &amp; assess risks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Implement a hierarchical system to anticipate, avoid, and mitigate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Improve environmental and social performance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Resolve complaints from the community in a reasonable manner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Enhance the participation of affected communities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2153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8D678-77B6-34DB-C658-5D4300E09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1187FA9-0010-5EE4-0885-562EA7676E0F}"/>
              </a:ext>
            </a:extLst>
          </p:cNvPr>
          <p:cNvSpPr txBox="1">
            <a:spLocks/>
          </p:cNvSpPr>
          <p:nvPr/>
        </p:nvSpPr>
        <p:spPr>
          <a:xfrm>
            <a:off x="931227" y="1138062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PS1: RISK ASSESSMENT &amp; MANAGEMENT &amp; IMPACT ON THE ENVIRONMENT AND SOCIETY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8F4F6BB3-5DB6-9C0B-E192-35D4C7BC1A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2081195"/>
              </p:ext>
            </p:extLst>
          </p:nvPr>
        </p:nvGraphicFramePr>
        <p:xfrm>
          <a:off x="174885" y="1949698"/>
          <a:ext cx="11842229" cy="4729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7637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044FD-D74A-4662-76DE-28F18063E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D005E849-F4A0-4583-2F34-D4C6ADE42D13}"/>
              </a:ext>
            </a:extLst>
          </p:cNvPr>
          <p:cNvSpPr txBox="1">
            <a:spLocks/>
          </p:cNvSpPr>
          <p:nvPr/>
        </p:nvSpPr>
        <p:spPr>
          <a:xfrm>
            <a:off x="940989" y="1138061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PS1: RISK ASSESSMENT &amp; MANAGEMENT &amp; IMPACT ON THE ENVIRONMENT AND SOCIETY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D3B716E-F47D-796E-A179-E02EA24BA0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9519859"/>
              </p:ext>
            </p:extLst>
          </p:nvPr>
        </p:nvGraphicFramePr>
        <p:xfrm>
          <a:off x="539636" y="1862494"/>
          <a:ext cx="11297326" cy="4714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1314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EB3F9-A71B-D9EE-C3E4-FC7B55885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912EEA9-9E37-56D6-D87C-DCA38072F53C}"/>
              </a:ext>
            </a:extLst>
          </p:cNvPr>
          <p:cNvSpPr txBox="1">
            <a:spLocks/>
          </p:cNvSpPr>
          <p:nvPr/>
        </p:nvSpPr>
        <p:spPr>
          <a:xfrm>
            <a:off x="941166" y="1227515"/>
            <a:ext cx="10494621" cy="48201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PS2: WORKING CONDITIONS &amp; LABOR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02C2B2A-A8B7-6BBA-9AA1-D35D29C5CD7A}"/>
              </a:ext>
            </a:extLst>
          </p:cNvPr>
          <p:cNvGrpSpPr/>
          <p:nvPr/>
        </p:nvGrpSpPr>
        <p:grpSpPr>
          <a:xfrm>
            <a:off x="180045" y="1776720"/>
            <a:ext cx="11677338" cy="4735526"/>
            <a:chOff x="557418" y="1888482"/>
            <a:chExt cx="10942920" cy="6250615"/>
          </a:xfrm>
        </p:grpSpPr>
        <p:graphicFrame>
          <p:nvGraphicFramePr>
            <p:cNvPr id="12" name="Diagram 11">
              <a:extLst>
                <a:ext uri="{FF2B5EF4-FFF2-40B4-BE49-F238E27FC236}">
                  <a16:creationId xmlns:a16="http://schemas.microsoft.com/office/drawing/2014/main" id="{ADAEF637-808D-E266-B9B0-BEE8AAFF8AF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25828635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CD728B8-73C4-0090-BC53-38BC2CD0D36B}"/>
                </a:ext>
              </a:extLst>
            </p:cNvPr>
            <p:cNvSpPr txBox="1"/>
            <p:nvPr/>
          </p:nvSpPr>
          <p:spPr>
            <a:xfrm>
              <a:off x="958493" y="4353660"/>
              <a:ext cx="3312707" cy="2884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Economic growth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through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employment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income generation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–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in harmony with protecting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workers'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rights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Positive relations between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workers and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management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Based on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ILO &amp; UN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principles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90982C7-1C59-69E7-7D56-59C9B604508D}"/>
                </a:ext>
              </a:extLst>
            </p:cNvPr>
            <p:cNvSpPr txBox="1"/>
            <p:nvPr/>
          </p:nvSpPr>
          <p:spPr>
            <a:xfrm>
              <a:off x="4393006" y="4036004"/>
              <a:ext cx="3664783" cy="4103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Promote fair treatment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non-discrimination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and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equal opportunities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Establish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maintain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and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improve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relations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between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employees and management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Comply with national recruitment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and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labor laws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Protecting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employees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Promoting safe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and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healthy working conditions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96E9BAF-A163-17EE-F9A7-1C47F76174F3}"/>
              </a:ext>
            </a:extLst>
          </p:cNvPr>
          <p:cNvSpPr txBox="1"/>
          <p:nvPr/>
        </p:nvSpPr>
        <p:spPr>
          <a:xfrm>
            <a:off x="8365921" y="3461212"/>
            <a:ext cx="34914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Identify during the risk assessment 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&amp; environmental and social </a:t>
            </a: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impact assessment process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Depends on the labor relationship between the client 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and the employee</a:t>
            </a: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Direct labor</a:t>
            </a:r>
            <a:endParaRPr lang="en-US" sz="16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Contract labor</a:t>
            </a:r>
            <a:endParaRPr lang="en-US" sz="16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Workers of 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suppliers</a:t>
            </a:r>
          </a:p>
        </p:txBody>
      </p:sp>
    </p:spTree>
    <p:extLst>
      <p:ext uri="{BB962C8B-B14F-4D97-AF65-F5344CB8AC3E}">
        <p14:creationId xmlns:p14="http://schemas.microsoft.com/office/powerpoint/2010/main" val="22949690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484A5-F812-B8A2-53C5-BBC29F9AD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7A8A268-6773-48CE-4D8D-B5450BA8D682}"/>
              </a:ext>
            </a:extLst>
          </p:cNvPr>
          <p:cNvSpPr txBox="1">
            <a:spLocks/>
          </p:cNvSpPr>
          <p:nvPr/>
        </p:nvSpPr>
        <p:spPr>
          <a:xfrm>
            <a:off x="941166" y="1227515"/>
            <a:ext cx="10494621" cy="462138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PS2: WORKING CONDITIONS &amp; LABOR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C412AFD-F7A3-6FF1-9FEB-55E3AA6CCF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1301809"/>
              </p:ext>
            </p:extLst>
          </p:nvPr>
        </p:nvGraphicFramePr>
        <p:xfrm>
          <a:off x="667633" y="1818673"/>
          <a:ext cx="11041686" cy="4543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0390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>
            <a:extLst>
              <a:ext uri="{FF2B5EF4-FFF2-40B4-BE49-F238E27FC236}">
                <a16:creationId xmlns:a16="http://schemas.microsoft.com/office/drawing/2014/main" id="{B41CB246-3E43-E697-0AF9-84E80B2D9C87}"/>
              </a:ext>
            </a:extLst>
          </p:cNvPr>
          <p:cNvSpPr txBox="1">
            <a:spLocks/>
          </p:cNvSpPr>
          <p:nvPr/>
        </p:nvSpPr>
        <p:spPr>
          <a:xfrm>
            <a:off x="1806022" y="2893721"/>
            <a:ext cx="8579955" cy="1070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rgbClr val="0031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/>
              <a:t>ENVIRONMENTAL AND SOCIAL ASSESSMENT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09911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2774C-2991-3C1C-1AE9-6002422D1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F0EB87C-D6DD-D541-2288-7C3966261675}"/>
              </a:ext>
            </a:extLst>
          </p:cNvPr>
          <p:cNvSpPr txBox="1">
            <a:spLocks/>
          </p:cNvSpPr>
          <p:nvPr/>
        </p:nvSpPr>
        <p:spPr>
          <a:xfrm>
            <a:off x="740489" y="1177820"/>
            <a:ext cx="10895973" cy="462138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PS2: WORKING CONDITIONS &amp;AMP; MANAGEMENT OF LABOR RELATIONS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EA0E428-E28B-1A38-86B6-195099E394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9109428"/>
              </p:ext>
            </p:extLst>
          </p:nvPr>
        </p:nvGraphicFramePr>
        <p:xfrm>
          <a:off x="539813" y="1801342"/>
          <a:ext cx="11297326" cy="4855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24706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64482-FAC0-8BC8-758A-34184D32D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B6E83F6B-3D7B-D3A4-4185-86BDB22CC519}"/>
              </a:ext>
            </a:extLst>
          </p:cNvPr>
          <p:cNvSpPr txBox="1">
            <a:spLocks/>
          </p:cNvSpPr>
          <p:nvPr/>
        </p:nvSpPr>
        <p:spPr>
          <a:xfrm>
            <a:off x="941166" y="1227515"/>
            <a:ext cx="10494621" cy="511834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PS2: PROTECTING THE WORKFORCE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7759142-CAAA-7DFC-0F11-1DEBA0BEE4D5}"/>
              </a:ext>
            </a:extLst>
          </p:cNvPr>
          <p:cNvGrpSpPr/>
          <p:nvPr/>
        </p:nvGrpSpPr>
        <p:grpSpPr>
          <a:xfrm>
            <a:off x="667897" y="2087064"/>
            <a:ext cx="10856204" cy="4262243"/>
            <a:chOff x="667897" y="1742289"/>
            <a:chExt cx="10856204" cy="426224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7F74E84-D2FB-09D3-A1D0-82429B8CEBEA}"/>
                </a:ext>
              </a:extLst>
            </p:cNvPr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2553292-A3C7-47CC-39F1-E3834A19F9DC}"/>
                </a:ext>
              </a:extLst>
            </p:cNvPr>
            <p:cNvSpPr/>
            <p:nvPr/>
          </p:nvSpPr>
          <p:spPr>
            <a:xfrm>
              <a:off x="1210708" y="1742289"/>
              <a:ext cx="9440890" cy="1466639"/>
            </a:xfrm>
            <a:custGeom>
              <a:avLst/>
              <a:gdLst>
                <a:gd name="connsiteX0" fmla="*/ 0 w 9440890"/>
                <a:gd name="connsiteY0" fmla="*/ 206644 h 1239840"/>
                <a:gd name="connsiteX1" fmla="*/ 206644 w 9440890"/>
                <a:gd name="connsiteY1" fmla="*/ 0 h 1239840"/>
                <a:gd name="connsiteX2" fmla="*/ 9234246 w 9440890"/>
                <a:gd name="connsiteY2" fmla="*/ 0 h 1239840"/>
                <a:gd name="connsiteX3" fmla="*/ 9440890 w 9440890"/>
                <a:gd name="connsiteY3" fmla="*/ 206644 h 1239840"/>
                <a:gd name="connsiteX4" fmla="*/ 9440890 w 9440890"/>
                <a:gd name="connsiteY4" fmla="*/ 1033196 h 1239840"/>
                <a:gd name="connsiteX5" fmla="*/ 9234246 w 9440890"/>
                <a:gd name="connsiteY5" fmla="*/ 1239840 h 1239840"/>
                <a:gd name="connsiteX6" fmla="*/ 206644 w 9440890"/>
                <a:gd name="connsiteY6" fmla="*/ 1239840 h 1239840"/>
                <a:gd name="connsiteX7" fmla="*/ 0 w 9440890"/>
                <a:gd name="connsiteY7" fmla="*/ 1033196 h 1239840"/>
                <a:gd name="connsiteX8" fmla="*/ 0 w 9440890"/>
                <a:gd name="connsiteY8" fmla="*/ 206644 h 123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123984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761" tIns="60524" rIns="347761" bIns="60524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CHILD LABOR: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Prohibit the use of children for economic purposes or work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>
                  <a:solidFill>
                    <a:schemeClr val="bg1"/>
                  </a:solidFill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Identify all workers under the age of 18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>
                  <a:solidFill>
                    <a:schemeClr val="bg1"/>
                  </a:solidFill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Comply with laws regarding the employment of minors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52B8F12-CADE-2056-3C4F-700A16FF646D}"/>
                </a:ext>
              </a:extLst>
            </p:cNvPr>
            <p:cNvSpPr/>
            <p:nvPr/>
          </p:nvSpPr>
          <p:spPr>
            <a:xfrm>
              <a:off x="667897" y="4946132"/>
              <a:ext cx="10856203" cy="1058400"/>
            </a:xfrm>
            <a:prstGeom prst="rect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1050202-C333-BCCC-875B-9DDF40470295}"/>
                </a:ext>
              </a:extLst>
            </p:cNvPr>
            <p:cNvSpPr/>
            <p:nvPr/>
          </p:nvSpPr>
          <p:spPr>
            <a:xfrm>
              <a:off x="1210708" y="3716985"/>
              <a:ext cx="9440890" cy="1991172"/>
            </a:xfrm>
            <a:custGeom>
              <a:avLst/>
              <a:gdLst>
                <a:gd name="connsiteX0" fmla="*/ 0 w 9440890"/>
                <a:gd name="connsiteY0" fmla="*/ 384984 h 2309859"/>
                <a:gd name="connsiteX1" fmla="*/ 384984 w 9440890"/>
                <a:gd name="connsiteY1" fmla="*/ 0 h 2309859"/>
                <a:gd name="connsiteX2" fmla="*/ 9055906 w 9440890"/>
                <a:gd name="connsiteY2" fmla="*/ 0 h 2309859"/>
                <a:gd name="connsiteX3" fmla="*/ 9440890 w 9440890"/>
                <a:gd name="connsiteY3" fmla="*/ 384984 h 2309859"/>
                <a:gd name="connsiteX4" fmla="*/ 9440890 w 9440890"/>
                <a:gd name="connsiteY4" fmla="*/ 1924875 h 2309859"/>
                <a:gd name="connsiteX5" fmla="*/ 9055906 w 9440890"/>
                <a:gd name="connsiteY5" fmla="*/ 2309859 h 2309859"/>
                <a:gd name="connsiteX6" fmla="*/ 384984 w 9440890"/>
                <a:gd name="connsiteY6" fmla="*/ 2309859 h 2309859"/>
                <a:gd name="connsiteX7" fmla="*/ 0 w 9440890"/>
                <a:gd name="connsiteY7" fmla="*/ 1924875 h 2309859"/>
                <a:gd name="connsiteX8" fmla="*/ 0 w 9440890"/>
                <a:gd name="connsiteY8" fmla="*/ 384984 h 2309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2309859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9995" tIns="112758" rIns="399995" bIns="112758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FORCED LABOR: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Prohibit the use of forced or involuntary labor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Bonded labor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Labor performed under threat of violence/punishment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Compulsory contracts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500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4B70D-B263-1999-7F34-26D198122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D391660B-8068-BDB1-661D-02919CE7762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PS2: OCCUPATIONAL SAFETY &amp; HEALTH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327C6B6-C00E-0101-971E-58AC4A060FA2}"/>
              </a:ext>
            </a:extLst>
          </p:cNvPr>
          <p:cNvGrpSpPr/>
          <p:nvPr/>
        </p:nvGrpSpPr>
        <p:grpSpPr>
          <a:xfrm>
            <a:off x="667898" y="2081916"/>
            <a:ext cx="10856203" cy="4587240"/>
            <a:chOff x="667898" y="1742289"/>
            <a:chExt cx="10856203" cy="465346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84FF510-B25D-512F-9E8C-9DE2589047B0}"/>
                </a:ext>
              </a:extLst>
            </p:cNvPr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9F6E6AC-4E34-88C0-FA93-30875BC4B7ED}"/>
                </a:ext>
              </a:extLst>
            </p:cNvPr>
            <p:cNvSpPr/>
            <p:nvPr/>
          </p:nvSpPr>
          <p:spPr>
            <a:xfrm>
              <a:off x="1210708" y="1742289"/>
              <a:ext cx="9440890" cy="1466639"/>
            </a:xfrm>
            <a:custGeom>
              <a:avLst/>
              <a:gdLst>
                <a:gd name="connsiteX0" fmla="*/ 0 w 9440890"/>
                <a:gd name="connsiteY0" fmla="*/ 206644 h 1239840"/>
                <a:gd name="connsiteX1" fmla="*/ 206644 w 9440890"/>
                <a:gd name="connsiteY1" fmla="*/ 0 h 1239840"/>
                <a:gd name="connsiteX2" fmla="*/ 9234246 w 9440890"/>
                <a:gd name="connsiteY2" fmla="*/ 0 h 1239840"/>
                <a:gd name="connsiteX3" fmla="*/ 9440890 w 9440890"/>
                <a:gd name="connsiteY3" fmla="*/ 206644 h 1239840"/>
                <a:gd name="connsiteX4" fmla="*/ 9440890 w 9440890"/>
                <a:gd name="connsiteY4" fmla="*/ 1033196 h 1239840"/>
                <a:gd name="connsiteX5" fmla="*/ 9234246 w 9440890"/>
                <a:gd name="connsiteY5" fmla="*/ 1239840 h 1239840"/>
                <a:gd name="connsiteX6" fmla="*/ 206644 w 9440890"/>
                <a:gd name="connsiteY6" fmla="*/ 1239840 h 1239840"/>
                <a:gd name="connsiteX7" fmla="*/ 0 w 9440890"/>
                <a:gd name="connsiteY7" fmla="*/ 1033196 h 1239840"/>
                <a:gd name="connsiteX8" fmla="*/ 0 w 9440890"/>
                <a:gd name="connsiteY8" fmla="*/ 206644 h 123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123984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 spcFirstLastPara="0" vert="horz" wrap="square" lIns="347761" tIns="60524" rIns="347761" bIns="60524" numCol="1" spcCol="1270" anchor="ctr" anchorCtr="0">
              <a:noAutofit/>
            </a:bodyPr>
            <a:lstStyle/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REQUIREMENTS FOR INVESTORS:</a:t>
              </a:r>
            </a:p>
            <a:p>
              <a:pPr marL="285750" marR="0" lvl="0" indent="-28575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Char char="-"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Provide a safe and healthy working environment</a:t>
              </a:r>
            </a:p>
            <a:p>
              <a:pPr marL="285750" marR="0" lvl="0" indent="-28575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Char char="-"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Consider specific risks: chemical, physical, biological, radiation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94B8050-5041-00A9-F35B-640D1B9A92E3}"/>
                </a:ext>
              </a:extLst>
            </p:cNvPr>
            <p:cNvSpPr/>
            <p:nvPr/>
          </p:nvSpPr>
          <p:spPr>
            <a:xfrm>
              <a:off x="667898" y="533735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3DFB4FF-82F3-8FBF-6CEB-197BD54DD452}"/>
                </a:ext>
              </a:extLst>
            </p:cNvPr>
            <p:cNvSpPr/>
            <p:nvPr/>
          </p:nvSpPr>
          <p:spPr>
            <a:xfrm>
              <a:off x="1210708" y="3647410"/>
              <a:ext cx="9440890" cy="2309859"/>
            </a:xfrm>
            <a:custGeom>
              <a:avLst/>
              <a:gdLst>
                <a:gd name="connsiteX0" fmla="*/ 0 w 9440890"/>
                <a:gd name="connsiteY0" fmla="*/ 384984 h 2309859"/>
                <a:gd name="connsiteX1" fmla="*/ 384984 w 9440890"/>
                <a:gd name="connsiteY1" fmla="*/ 0 h 2309859"/>
                <a:gd name="connsiteX2" fmla="*/ 9055906 w 9440890"/>
                <a:gd name="connsiteY2" fmla="*/ 0 h 2309859"/>
                <a:gd name="connsiteX3" fmla="*/ 9440890 w 9440890"/>
                <a:gd name="connsiteY3" fmla="*/ 384984 h 2309859"/>
                <a:gd name="connsiteX4" fmla="*/ 9440890 w 9440890"/>
                <a:gd name="connsiteY4" fmla="*/ 1924875 h 2309859"/>
                <a:gd name="connsiteX5" fmla="*/ 9055906 w 9440890"/>
                <a:gd name="connsiteY5" fmla="*/ 2309859 h 2309859"/>
                <a:gd name="connsiteX6" fmla="*/ 384984 w 9440890"/>
                <a:gd name="connsiteY6" fmla="*/ 2309859 h 2309859"/>
                <a:gd name="connsiteX7" fmla="*/ 0 w 9440890"/>
                <a:gd name="connsiteY7" fmla="*/ 1924875 h 2309859"/>
                <a:gd name="connsiteX8" fmla="*/ 0 w 9440890"/>
                <a:gd name="connsiteY8" fmla="*/ 384984 h 2309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2309859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 spcFirstLastPara="0" vert="horz" wrap="square" lIns="399995" tIns="112758" rIns="399995" bIns="112758" numCol="1" spcCol="1270" anchor="ctr" anchorCtr="0">
              <a:noAutofit/>
            </a:bodyPr>
            <a:lstStyle/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IMPLEMENTATION MEASURES: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- Identify potential hazards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- Preventive and protective measures: substitution, modification, elimination of hazardous conditions/substances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- Train employees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- Storage &amp; reporting – Arrange first aid &amp; emergency response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02471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24408-B1A7-116B-D9B6-009414C1E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986ABC4-44E2-A61C-9307-532D193F1D5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541651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PS3: CONSERVE RESOURCES &amp; PREVENT POLLUTION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6C040B-70E2-0231-81CA-CEC36416758E}"/>
              </a:ext>
            </a:extLst>
          </p:cNvPr>
          <p:cNvGrpSpPr/>
          <p:nvPr/>
        </p:nvGrpSpPr>
        <p:grpSpPr>
          <a:xfrm>
            <a:off x="312420" y="1923553"/>
            <a:ext cx="11567160" cy="4493637"/>
            <a:chOff x="557418" y="1888482"/>
            <a:chExt cx="10942920" cy="5892255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A419D50B-8149-6A73-ECD1-336CEF0C508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92505566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6081100-C31B-0513-62C7-59EE48BC66CB}"/>
                </a:ext>
              </a:extLst>
            </p:cNvPr>
            <p:cNvSpPr txBox="1"/>
            <p:nvPr/>
          </p:nvSpPr>
          <p:spPr>
            <a:xfrm>
              <a:off x="897659" y="4229319"/>
              <a:ext cx="3312707" cy="3551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The risk of air, water, and soil pollution and resource depletion due to industrial activities and urbanization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Implementing new, efficient, environmentally friendly technologies to reduce emissions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Access resource-saving projects and pollution prevention initiatives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DFED815-E83C-CB9A-DF80-9AC7983908B0}"/>
                </a:ext>
              </a:extLst>
            </p:cNvPr>
            <p:cNvSpPr txBox="1"/>
            <p:nvPr/>
          </p:nvSpPr>
          <p:spPr>
            <a:xfrm>
              <a:off x="4283971" y="4229319"/>
              <a:ext cx="3664783" cy="2259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Avoid and minimize negative impacts on human health and the environment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Promoting sustainable use of natural resources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Reducing greenhouse gas emissions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46099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3B6E9-86AE-C5E3-CD1F-2DFDC346C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A464A9C-0C9E-5B73-D351-989A579B2DE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541651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PS3: REQUIREMENTS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CC2FC65-2366-AB45-3A26-DF085E541A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6197762"/>
              </p:ext>
            </p:extLst>
          </p:nvPr>
        </p:nvGraphicFramePr>
        <p:xfrm>
          <a:off x="776859" y="1930622"/>
          <a:ext cx="10638282" cy="4530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21334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5D245-0889-B344-5E79-417AC2D54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BFA0A42-6C68-1E10-3CAB-551F5C65D7E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56152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PS4: COMMUNITY HEALTH, SAFETY &amp; SECURITY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5E0C5F-FAC0-8820-4646-63726DF5D971}"/>
              </a:ext>
            </a:extLst>
          </p:cNvPr>
          <p:cNvGrpSpPr/>
          <p:nvPr/>
        </p:nvGrpSpPr>
        <p:grpSpPr>
          <a:xfrm>
            <a:off x="655543" y="1873856"/>
            <a:ext cx="10780244" cy="4752824"/>
            <a:chOff x="557418" y="1888482"/>
            <a:chExt cx="10942920" cy="5533660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58FF1CBF-2B3F-8C6E-CB70-D95AFE0AC7A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51425262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D7E988F-AF95-5C5F-8BCB-80B3945F4983}"/>
                </a:ext>
              </a:extLst>
            </p:cNvPr>
            <p:cNvSpPr txBox="1"/>
            <p:nvPr/>
          </p:nvSpPr>
          <p:spPr>
            <a:xfrm>
              <a:off x="888256" y="3910402"/>
              <a:ext cx="3312707" cy="351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Risks and impacts on health, safety, and community security due to project activities, equipment, and infrastructure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Responsibility for risk and impact mitigation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Conflict &amp; Post-Conflict Management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B015641-69E9-258F-2BBD-1B0560572ACD}"/>
                </a:ext>
              </a:extLst>
            </p:cNvPr>
            <p:cNvSpPr txBox="1"/>
            <p:nvPr/>
          </p:nvSpPr>
          <p:spPr>
            <a:xfrm>
              <a:off x="4393006" y="4036003"/>
              <a:ext cx="3664783" cy="2454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Forecasting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&amp;amp;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avoiding risks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&amp;amp;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negative impacts on community health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&amp;amp;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safety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Ensuring that the protection of people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and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property is carried out appropriately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65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A25A3-61E3-883A-A3BC-14BD55A6B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6E7599E-599C-CC33-80E1-DEC96F114D55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PS4: REQUIREMENTS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D0BCEF6-4F4B-8AB0-690B-495F814325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9065"/>
              </p:ext>
            </p:extLst>
          </p:nvPr>
        </p:nvGraphicFramePr>
        <p:xfrm>
          <a:off x="1003899" y="2049488"/>
          <a:ext cx="10430171" cy="4793521"/>
        </p:xfrm>
        <a:graphic>
          <a:graphicData uri="http://schemas.openxmlformats.org/drawingml/2006/table">
            <a:tbl>
              <a:tblPr/>
              <a:tblGrid>
                <a:gridCol w="5621232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4808939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7871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Safety &amp;amp; Public Health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Security Personnel Requirements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40063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Risk assessment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establishment of health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safety control measures throughout the entire project lifecycle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Prioritize prevention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risk avoidance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2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Safety design for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infrastructure and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equipment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3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Prevent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minimize hazardous materials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4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Identify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avoid negative impacts on ecosystem services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5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Prevent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reduce exposure to disease sources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6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Prepare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respond to emergencies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coordinate with local authorities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Security personnel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hired/through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contractors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Assessing risks posed by security agreements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Recruitment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training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supervision in accordance with the law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Comprehensive training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establishment of a complaint mechanism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lvl="1" indent="-457200">
                        <a:buFont typeface="+mj-lt"/>
                        <a:buAutoNum type="arabicPeriod" startAt="2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Use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of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government security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Risk assessment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recognition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Encourage security agreements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Promoting compliance among security forces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lvl="1" indent="-457200">
                        <a:buFont typeface="+mj-lt"/>
                        <a:buAutoNum type="arabicPeriod" startAt="3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Resolving violations 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complaints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1787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5B64F-1B8F-CF71-7B40-4E335C8BA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19E6B95-6EE4-14FF-6BB3-0850D24A3E7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PS5: LAND ACQUISITION &amp; INVOLUNTARY RESETTLEMENT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E2A092EA-A882-FDD9-84A6-3FBE42EA8F9E}"/>
              </a:ext>
            </a:extLst>
          </p:cNvPr>
          <p:cNvSpPr txBox="1">
            <a:spLocks/>
          </p:cNvSpPr>
          <p:nvPr/>
        </p:nvSpPr>
        <p:spPr>
          <a:xfrm>
            <a:off x="282496" y="2079291"/>
            <a:ext cx="7126009" cy="2484464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Introduction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 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Recognize that land acquisition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and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restrictions on land use can have negative impacts on communities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Deprivation or restriction of land use rights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Negotiations failed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Impact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prolonged poverty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loss of livelihoods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negative social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and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environmental impacts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Avoid involuntary resettlement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97F9D23D-9130-7022-96AD-65470BB3573E}"/>
              </a:ext>
            </a:extLst>
          </p:cNvPr>
          <p:cNvSpPr txBox="1">
            <a:spLocks/>
          </p:cNvSpPr>
          <p:nvPr/>
        </p:nvSpPr>
        <p:spPr>
          <a:xfrm>
            <a:off x="282496" y="4726649"/>
            <a:ext cx="7126009" cy="1943833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Scope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of application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Specified in the process of assessing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environmental and social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risks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and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impacts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Applicable to physical/economic displacement resulting from land transactions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 through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coercion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negotiation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Not applicable to resettlement from voluntary land transactions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1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​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DF4727-6B9A-B0F4-8F68-EE5FCCC28718}"/>
              </a:ext>
            </a:extLst>
          </p:cNvPr>
          <p:cNvSpPr txBox="1">
            <a:spLocks/>
          </p:cNvSpPr>
          <p:nvPr/>
        </p:nvSpPr>
        <p:spPr>
          <a:xfrm>
            <a:off x="7731593" y="2047241"/>
            <a:ext cx="4013070" cy="4653721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t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Objective: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Avoid/minimize involuntary resettlement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Avoid coercive actions against residents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Avoid/minimize negative socio-economic impacts: compensate for damages, ensure resettlement activities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Improve/restore livelihoods &amp; living standards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Provide new housing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23538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82FB9-02C1-5B2F-80C9-D0080D277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2F20F75-DC7A-6F43-B0D0-F9A631B625E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47207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PS5: GENERAL REQUIREMENTS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824EFF-B5EA-D24F-E34C-984B59F1B626}"/>
              </a:ext>
            </a:extLst>
          </p:cNvPr>
          <p:cNvSpPr txBox="1">
            <a:spLocks/>
          </p:cNvSpPr>
          <p:nvPr/>
        </p:nvSpPr>
        <p:spPr>
          <a:xfrm>
            <a:off x="880929" y="1808386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Project design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Avoid/minimize resettlement through alternative design solutions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Weigh the costs and benefits between financial, environmental, and social aspects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Reduce impacts on the poor/vulnerable groups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Compensation &amp; Benefits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Core principle: full compensation, payment of relocation costs, restoration &amp; improvement of living standards &amp; livelihoods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Should be enabled to benefit from the project's development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Consultation: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Participate in consultation throughout all stages: planning, implementation, monitoring, and evaluation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Grievance mechanism: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transparent &amp; early, impartial redress system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Conduct population surveys and socio-economic surveys: relocation targets, compensation conditions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In cases of compulsory acquisition: coordination with the state is required in planning, implementation, monitoring, and resettlement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65644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B77F0-5373-2B54-C752-333733652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E48759E-CA33-BF15-4B7E-D8EF0186F534}"/>
              </a:ext>
            </a:extLst>
          </p:cNvPr>
          <p:cNvSpPr txBox="1">
            <a:spLocks/>
          </p:cNvSpPr>
          <p:nvPr/>
        </p:nvSpPr>
        <p:spPr>
          <a:xfrm>
            <a:off x="941166" y="1227515"/>
            <a:ext cx="10494621" cy="53171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PS5: GENERAL REQUIREMENTS – RELOCATION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2D76C2C-1FA4-96BB-46A4-C4835BC854F3}"/>
              </a:ext>
            </a:extLst>
          </p:cNvPr>
          <p:cNvSpPr txBox="1">
            <a:spLocks/>
          </p:cNvSpPr>
          <p:nvPr/>
        </p:nvSpPr>
        <p:spPr>
          <a:xfrm>
            <a:off x="920187" y="1887236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Classification of Relocated Persons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Group (i): Persons with legal rights to land and property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Group (ii): Persons without formal legal rights but recognized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Group (iii): Not legally recognized, residing without registration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Physical Relocation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Develop a Resettlement Action Plan applicable to all project scales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Compensation for relocation costs, mitigation of negative impacts, budget estimates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Selection of suitable alternative housing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Compensation for persons with legal land use rights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Compensate those without legal rights, consult with those being relocated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Forcible eviction may only be carried out if it complies with the law and national regulations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7062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01C36-D814-7FB1-AD64-73570ABA7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7BCFB83-9A0C-4420-8308-BF2ABE3F8F59}"/>
              </a:ext>
            </a:extLst>
          </p:cNvPr>
          <p:cNvSpPr>
            <a:spLocks noGrp="1"/>
          </p:cNvSpPr>
          <p:nvPr/>
        </p:nvSpPr>
        <p:spPr>
          <a:xfrm>
            <a:off x="688738" y="1204570"/>
            <a:ext cx="11297326" cy="81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sz="2400">
                <a:solidFill>
                  <a:schemeClr val="tx1"/>
                </a:solidFill>
              </a:rPr>
              <a:t>ENVIRONMENTAL AND SOCIAL ASSESSMENT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CAC3401-A5B3-3E43-7C8C-3BB6EF6502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6075697"/>
              </p:ext>
            </p:extLst>
          </p:nvPr>
        </p:nvGraphicFramePr>
        <p:xfrm>
          <a:off x="688738" y="2014714"/>
          <a:ext cx="10681627" cy="4843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575660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0F34A-F3CF-FA5C-827F-A92D04564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9A81E62-28B7-5EEF-BE71-1EDA2097E757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PS5: GENERAL REQUIREMENTS – ECONOMIC RELOCATION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AFECDC-6388-EC22-3F2D-8666F3DAD50A}"/>
              </a:ext>
            </a:extLst>
          </p:cNvPr>
          <p:cNvSpPr txBox="1">
            <a:spLocks/>
          </p:cNvSpPr>
          <p:nvPr/>
        </p:nvSpPr>
        <p:spPr>
          <a:xfrm>
            <a:off x="947628" y="208071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Develop a Livelihood Restoration Plan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Compensate for property losses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Provide necessary support for recovery and improvement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Compensation for property and losses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Costs for relocating lost/irretrievable property: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No compensation for land invaders after the date of verification of status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Additional livelihood recovery support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Transitional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31158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855F6-7E4D-2473-5DF4-7087A83FD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4BAC0E6-28E9-3E73-A376-BCB031E099E8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8908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PS5: GENERAL REQUIREMENTS – ROLE OF THE PRIVATE SECTOR MANAGED BY THE GOVERNMENT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4B5EF50-7C1D-90BF-652B-0F28A7487B83}"/>
              </a:ext>
            </a:extLst>
          </p:cNvPr>
          <p:cNvSpPr txBox="1">
            <a:spLocks/>
          </p:cNvSpPr>
          <p:nvPr/>
        </p:nvSpPr>
        <p:spPr>
          <a:xfrm>
            <a:off x="978857" y="2438485"/>
            <a:ext cx="10515600" cy="3583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Cooperation with the Government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Planning, implementation, and monitoring of resettlement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When physical relocation occurs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Identify &amp; evaluate resettlement measures implemented by the government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If requirements are not fully met, develop a supplementary plan including: list of displaced persons &amp; scope of impact; current legal proceedings; additional measures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When there is economic displacement: evaluate the government's measures for compensation &amp; support for recovery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Additional property compensation, additional livelihood restoration measures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345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B9568-21BD-F096-5B76-579E88F5C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B047662-4EC9-3E4F-1BFC-947194CF7523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102800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PS6: BIODIVERSITY CONSERVATION &amp; SUSTAINABLE MANAGEMENT OF NATURAL RESOURCES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732EEE2-FF49-BD81-0ED9-9654CD2EF0F7}"/>
              </a:ext>
            </a:extLst>
          </p:cNvPr>
          <p:cNvGrpSpPr/>
          <p:nvPr/>
        </p:nvGrpSpPr>
        <p:grpSpPr>
          <a:xfrm>
            <a:off x="1132390" y="2255520"/>
            <a:ext cx="10251890" cy="4281454"/>
            <a:chOff x="557418" y="1888482"/>
            <a:chExt cx="10942920" cy="6788649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B69BA7B-EEFB-3768-2598-3F2E61948A9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340323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B6EE37F-7EDF-1CB8-9A67-17B8E547775A}"/>
                </a:ext>
              </a:extLst>
            </p:cNvPr>
            <p:cNvSpPr txBox="1"/>
            <p:nvPr/>
          </p:nvSpPr>
          <p:spPr>
            <a:xfrm>
              <a:off x="557418" y="3894644"/>
              <a:ext cx="3554758" cy="4782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Protecting &amp;amp; conserving biodiversity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Maintaining ecosystem services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Sustainable management of natural resources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Service provision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Operational services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Cultural services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Support services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A8F65E9-7899-164D-FB1C-087FF4F550C9}"/>
                </a:ext>
              </a:extLst>
            </p:cNvPr>
            <p:cNvSpPr txBox="1"/>
            <p:nvPr/>
          </p:nvSpPr>
          <p:spPr>
            <a:xfrm>
              <a:off x="4393007" y="4036005"/>
              <a:ext cx="3442956" cy="3904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Protection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&amp;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Conservation of Biodiversity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Maintaining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&amp;amp;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the benefits of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ecosystem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services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Promoting the management 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&amp;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sustainable use of integrated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natural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resources through practical activities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87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59576-4C72-971F-39DB-D6A9219D8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4D2AB45-0AFD-06DB-4C33-14D7C20EE93E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93656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PS6: BIODIVERSITY CONSERVATION &amp; SUSTAINABLE MANAGEMENT OF NATURAL RESOURCES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531C25-9C54-1777-74A1-EE2C00C2E7FC}"/>
              </a:ext>
            </a:extLst>
          </p:cNvPr>
          <p:cNvSpPr txBox="1">
            <a:spLocks/>
          </p:cNvSpPr>
          <p:nvPr/>
        </p:nvSpPr>
        <p:spPr>
          <a:xfrm>
            <a:off x="902657" y="2275841"/>
            <a:ext cx="10515600" cy="14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Risk assessment &amp; impact on biodiversity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Direct &amp; Indirect Impacts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Related threats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A054FE9-B147-B7AD-6F12-561B58E9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4124003"/>
              </p:ext>
            </p:extLst>
          </p:nvPr>
        </p:nvGraphicFramePr>
        <p:xfrm>
          <a:off x="2584950" y="3148554"/>
          <a:ext cx="7022097" cy="3709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143521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A7642-0C18-C08B-98E8-384DD6592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88C72B1-61BF-61CC-F7E4-0E1672F8FDC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PS6: REQUIREMENT FOR PROTECTION &amp; CONSERVATION OF BIODIVERSITY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03ECD54-20B9-9AE6-455C-4530EA248120}"/>
              </a:ext>
            </a:extLst>
          </p:cNvPr>
          <p:cNvSpPr txBox="1">
            <a:spLocks/>
          </p:cNvSpPr>
          <p:nvPr/>
        </p:nvSpPr>
        <p:spPr>
          <a:xfrm>
            <a:off x="929640" y="2153921"/>
            <a:ext cx="10515600" cy="3552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Habitat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Regulated, natural &amp;amp; critical habitats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Conservation hierarchy system: compensating for biodiversity after using avoidance, mitigation, and restoration measures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Modified habitats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Natural habitats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Critical habitats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Legally protected areas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Invasive alien species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63093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F9195-EF2D-24A7-7239-E1496891D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7B8031CB-C399-C5E1-E7D0-FEF4AC630A9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PS6: ECOSYSTEM SERVICE MANAGEMENT REQUIREMENTS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B8D8B-4C7C-A956-1FF9-9AA2B44A50F6}"/>
              </a:ext>
            </a:extLst>
          </p:cNvPr>
          <p:cNvSpPr txBox="1">
            <a:spLocks/>
          </p:cNvSpPr>
          <p:nvPr/>
        </p:nvSpPr>
        <p:spPr>
          <a:xfrm>
            <a:off x="929640" y="1971041"/>
            <a:ext cx="10515600" cy="4613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Systematically review to identify priority ecosystem services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Project services with the greatest potential impact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Project services that need to rely on to operate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If an impact occurs with a priority ecosystem service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B514A6-0047-164E-E4CE-A6495DD7F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1523150"/>
              </p:ext>
            </p:extLst>
          </p:nvPr>
        </p:nvGraphicFramePr>
        <p:xfrm>
          <a:off x="5713166" y="3148554"/>
          <a:ext cx="7022097" cy="3709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6917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491F8-136B-7908-C6CD-A0697C473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CD2AF68-2901-494C-3B4E-5F9E8B5115B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PS6: REQUIREMENT – SUSTAINABLE MANAGEMENT OF NATURAL RESOURCES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0785401-D232-4EF8-7456-7891BBEED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460913"/>
              </p:ext>
            </p:extLst>
          </p:nvPr>
        </p:nvGraphicFramePr>
        <p:xfrm>
          <a:off x="1005616" y="2186649"/>
          <a:ext cx="10430171" cy="422316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5621232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4808939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692030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Sustainable management of natural resources</a:t>
                      </a:r>
                      <a:endParaRPr lang="en-US" sz="20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Supply Chain</a:t>
                      </a:r>
                      <a:endParaRPr lang="en-US" sz="20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3522122"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When </a:t>
                      </a: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involved in primary production from </a:t>
                      </a:r>
                      <a:r>
                        <a:rPr lang="en-US" sz="20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natural resources (</a:t>
                      </a: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natural forest harvesting</a:t>
                      </a:r>
                      <a:r>
                        <a:rPr lang="en-US" sz="20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forest development</a:t>
                      </a:r>
                      <a:r>
                        <a:rPr lang="en-US" sz="20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agriculture</a:t>
                      </a:r>
                      <a:endParaRPr lang="en-US" sz="20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Project identification</a:t>
                      </a:r>
                      <a:endParaRPr lang="en-US" sz="20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Sustainable management of </a:t>
                      </a:r>
                      <a:r>
                        <a:rPr lang="en-US" sz="20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natural resource </a:t>
                      </a: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sources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Assessment </a:t>
                      </a:r>
                      <a:r>
                        <a:rPr lang="en-US" sz="20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Compliance</a:t>
                      </a:r>
                      <a:endParaRPr lang="en-US" sz="20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Supply in areas at risk of natural habitat conversion/important habitats</a:t>
                      </a:r>
                      <a:endParaRPr lang="en-US" sz="20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Identify supply sources </a:t>
                      </a:r>
                      <a:r>
                        <a:rPr lang="en-US" sz="20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habitat types</a:t>
                      </a:r>
                      <a:endParaRPr lang="en-US" sz="20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Regular supply chain review</a:t>
                      </a:r>
                      <a:endParaRPr lang="en-US" sz="20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Only purchase from </a:t>
                      </a:r>
                      <a:r>
                        <a:rPr lang="en-US" sz="20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suppliers who </a:t>
                      </a: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can demonstrate that they do not contribute to significant conversion </a:t>
                      </a:r>
                      <a:r>
                        <a:rPr lang="en-US" sz="20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of </a:t>
                      </a: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natural habitats</a:t>
                      </a:r>
                      <a:endParaRPr lang="en-US" sz="20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NCC </a:t>
                      </a:r>
                      <a:r>
                        <a:rPr lang="en-US" sz="20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relocation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97468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0214E-B6EE-AE64-63FC-AA1B99055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7C4B0AC-6E0E-D62E-F9C7-5FD46B224FB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PS7: INDIGENOUS MINORITIES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4F2DC0-2123-3AB0-4CB8-CA2903FDF997}"/>
              </a:ext>
            </a:extLst>
          </p:cNvPr>
          <p:cNvGrpSpPr/>
          <p:nvPr/>
        </p:nvGrpSpPr>
        <p:grpSpPr>
          <a:xfrm>
            <a:off x="756213" y="1951947"/>
            <a:ext cx="10948107" cy="4546171"/>
            <a:chOff x="557418" y="1888482"/>
            <a:chExt cx="10942920" cy="5798029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560B6D6-9FEB-1DD4-BAC8-93E81C31888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4610412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731887A-5138-4490-CEC2-2CD20AFC5F80}"/>
                </a:ext>
              </a:extLst>
            </p:cNvPr>
            <p:cNvSpPr txBox="1"/>
            <p:nvPr/>
          </p:nvSpPr>
          <p:spPr>
            <a:xfrm>
              <a:off x="742283" y="4026878"/>
              <a:ext cx="3483148" cy="3650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Vulnerable and disadvantaged groups: protecting rights, access to land, natural resources, human development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Vulnerability &amp; Resource Degradation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Opportunities for indigenous minorities from project activities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The role of the government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DC3F439-1691-57DE-2B87-F30FD32F81D7}"/>
                </a:ext>
              </a:extLst>
            </p:cNvPr>
            <p:cNvSpPr txBox="1"/>
            <p:nvPr/>
          </p:nvSpPr>
          <p:spPr>
            <a:xfrm>
              <a:off x="4261965" y="4036005"/>
              <a:ext cx="3861148" cy="3650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Ensuring development and promotion, fully respecting human dignity, human rights, and cultural livelihoods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Forecasting &amp;amp; avoiding negative impacts of the project 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Promoting sustainable development benefits and opportunities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Comprehensive consultation (ICP)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Respect &amp;amp; preserve culture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B038FE0-00CB-F000-3F2C-AC480BD084B7}"/>
              </a:ext>
            </a:extLst>
          </p:cNvPr>
          <p:cNvSpPr txBox="1"/>
          <p:nvPr/>
        </p:nvSpPr>
        <p:spPr>
          <a:xfrm>
            <a:off x="8568375" y="3628640"/>
            <a:ext cx="317249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Implement during the risk assessment 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&amp;amp; </a:t>
            </a: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environmental and social impact assessment process</a:t>
            </a:r>
            <a:endParaRPr lang="en-US" sz="16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Ethnic minorities 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in </a:t>
            </a: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different countries will have different terminology</a:t>
            </a:r>
            <a:endParaRPr lang="en-US" sz="16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Applicable to communities that preserve indigenous cultures or lose their collective cohesion</a:t>
            </a:r>
            <a:endParaRPr lang="en-US" sz="16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409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2D62F-47F2-31F6-098D-E59E75647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6545038B-57FA-FC73-C56C-672925E6700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541651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PS7: REQUEST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CEB293-DC13-4000-02D8-D55F42462200}"/>
              </a:ext>
            </a:extLst>
          </p:cNvPr>
          <p:cNvSpPr txBox="1">
            <a:spLocks/>
          </p:cNvSpPr>
          <p:nvPr/>
        </p:nvSpPr>
        <p:spPr>
          <a:xfrm>
            <a:off x="838200" y="218440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Avoid negative impacts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Comprehensiveness: Identify all affected communities, the nature and extent of the impact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Negative impacts must be avoided =&amp;gt; minimized =&amp;gt; restored, compensated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Through comprehensive consultation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Participation &amp; consent: establish regular relationships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Free, Prior, and Informed Consent (FPIC)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Impact on traditional lands with customs currently in use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Resettlement of ethnic minorities from traditional lands or customs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Cultural resources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70213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96E84-0A6A-4E24-1617-B8B9628D5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637C6CFC-5D2B-6CF8-CBDB-9E3CDB0C768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PS7: PRIVATE SECTOR RESPONSIBILITY IN GOVERNMENT MANAGEMENT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74AEF5-1CAC-13FA-D5C0-12120601FD2A}"/>
              </a:ext>
            </a:extLst>
          </p:cNvPr>
          <p:cNvSpPr txBox="1">
            <a:spLocks/>
          </p:cNvSpPr>
          <p:nvPr/>
        </p:nvSpPr>
        <p:spPr>
          <a:xfrm>
            <a:off x="899160" y="207772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The government has a role in managing issues related to ethnic minorities in connection with the project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Businesses cooperate with competent authorities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Government capacity is limited: businesses support planning, implementation, and monitoring of activities within the permitted scope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Develop plans that meet requirements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Plan, implement &amp; document the ICP &amp; FPIC process 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Describe benefits 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Define financial responsibilities &amp; implementation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5036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3EE818-22AA-1E4E-EA68-78EB1F451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D1965A-3B70-4F73-814E-01789EA153F6}"/>
              </a:ext>
            </a:extLst>
          </p:cNvPr>
          <p:cNvSpPr txBox="1">
            <a:spLocks/>
          </p:cNvSpPr>
          <p:nvPr/>
        </p:nvSpPr>
        <p:spPr>
          <a:xfrm>
            <a:off x="579369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OVERVIEW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16275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28DB1-BA3F-B7D4-2327-5AD272687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76D575C-1924-2718-28AE-68E5C7D1EF67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50189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it-IT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PS8: CULTURAL HERITAGE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312B1C-8AFE-81C3-7B04-75C1CD46FBDB}"/>
              </a:ext>
            </a:extLst>
          </p:cNvPr>
          <p:cNvGrpSpPr/>
          <p:nvPr/>
        </p:nvGrpSpPr>
        <p:grpSpPr>
          <a:xfrm>
            <a:off x="705878" y="1807595"/>
            <a:ext cx="10780244" cy="4198827"/>
            <a:chOff x="557418" y="1888482"/>
            <a:chExt cx="10942920" cy="4888648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CE9342F9-BE03-88C6-0F5A-ADCAAD6DB48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60113633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9B526D-663F-1B62-545F-42855B2D5A48}"/>
                </a:ext>
              </a:extLst>
            </p:cNvPr>
            <p:cNvSpPr txBox="1"/>
            <p:nvPr/>
          </p:nvSpPr>
          <p:spPr>
            <a:xfrm>
              <a:off x="717816" y="3910403"/>
              <a:ext cx="3483148" cy="2866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Recognizing the importance of cultural heritage for current and future generations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Adhering to the Convention Concerning the Protection of the World Cultural and Natural Heritage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Combining the Convention on Biological Diversity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5BB4AA6-D149-ECE5-E18D-74FE7327019E}"/>
                </a:ext>
              </a:extLst>
            </p:cNvPr>
            <p:cNvSpPr txBox="1"/>
            <p:nvPr/>
          </p:nvSpPr>
          <p:spPr>
            <a:xfrm>
              <a:off x="4261965" y="4036003"/>
              <a:ext cx="3861148" cy="1630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Protecting cultural heritage from negative impacts and supporting its conservation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Ensuring fair distribution &amp;amp; benefits derived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7A5A4FE-CE50-6186-E0BC-3B236C2C3891}"/>
              </a:ext>
            </a:extLst>
          </p:cNvPr>
          <p:cNvSpPr txBox="1"/>
          <p:nvPr/>
        </p:nvSpPr>
        <p:spPr>
          <a:xfrm>
            <a:off x="7896742" y="3652086"/>
            <a:ext cx="411054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Implement during the risk assessment 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and </a:t>
            </a: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environmental and social impact assessment process</a:t>
            </a:r>
            <a:endParaRPr lang="en-US" sz="16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Cultural heritage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(</a:t>
            </a: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i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) </a:t>
            </a: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tangible forms of cultural heritage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; (ii) </a:t>
            </a: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natural environmental characteristics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; (iii) </a:t>
            </a: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intangible forms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Applies to both heritage that is being protected 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or </a:t>
            </a:r>
            <a:r>
              <a:rPr lang="en-US" sz="1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disrupted </a:t>
            </a:r>
            <a:r>
              <a:rPr lang="en-US" sz="1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by PL</a:t>
            </a:r>
          </a:p>
        </p:txBody>
      </p:sp>
    </p:spTree>
    <p:extLst>
      <p:ext uri="{BB962C8B-B14F-4D97-AF65-F5344CB8AC3E}">
        <p14:creationId xmlns:p14="http://schemas.microsoft.com/office/powerpoint/2010/main" val="22844909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5C380-FDCD-FBB3-B93B-A584460EB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688EABD-0822-0CF8-8788-59126C89B759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PS8: PROTECTING CULTURAL HERITAGE IN PROJECT DESIGN &amp; IMPLEMENTATION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9EE05C3-ED8E-21BA-1EE6-D46373B4E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772271"/>
              </p:ext>
            </p:extLst>
          </p:nvPr>
        </p:nvGraphicFramePr>
        <p:xfrm>
          <a:off x="941166" y="2003769"/>
          <a:ext cx="10494621" cy="4418204"/>
        </p:xfrm>
        <a:graphic>
          <a:graphicData uri="http://schemas.openxmlformats.org/drawingml/2006/table">
            <a:tbl>
              <a:tblPr/>
              <a:tblGrid>
                <a:gridCol w="4101998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6392623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7651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Sustainable Management of </a:t>
                      </a:r>
                      <a:r>
                        <a:rPr lang="en-US" sz="16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Natural </a:t>
                      </a:r>
                      <a:r>
                        <a:rPr lang="en-US" sz="16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Resources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Supply Chain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5586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Protection in Design &amp; Implementation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Compliance with national laws &amp;amp; international conventions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Internationally recognized practices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Hiring qualified experts 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Incidental discovery process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Establish accidental discovery management procedures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Suspend implementation until appropriate assessment is completed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590338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Community consultation and engagement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Consult with local communities that have used the heritage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Accessing suitable alternative options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770540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Relocate the heritage that can be restored</a:t>
                      </a:r>
                      <a:endParaRPr lang="en-US" sz="16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Avoid impact</a:t>
                      </a:r>
                      <a:endParaRPr lang="en-US" sz="16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On-site restoration</a:t>
                      </a:r>
                      <a:endParaRPr lang="en-US" sz="16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Restoration </a:t>
                      </a:r>
                      <a:r>
                        <a:rPr lang="en-US" sz="16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at </a:t>
                      </a:r>
                      <a:r>
                        <a:rPr lang="en-US" sz="16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another location</a:t>
                      </a:r>
                      <a:endParaRPr lang="en-US" sz="16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Relocation in accordance with international principles</a:t>
                      </a:r>
                      <a:endParaRPr lang="en-US" sz="16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6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Compensation</a:t>
                      </a:r>
                      <a:endParaRPr lang="en-US" sz="16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604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59781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CE60D-644C-4A68-A6F8-C10A48DB3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8EFC7B0-13F1-BE8E-A977-F68B2C3EB4C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PS8: PROTECTING CULTURAL HERITAGE IN PROJECT DESIGN &amp; IMPLEMENTATION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4EB27D2-22F6-B5F0-904C-EA61EC7ED939}"/>
              </a:ext>
            </a:extLst>
          </p:cNvPr>
          <p:cNvSpPr/>
          <p:nvPr/>
        </p:nvSpPr>
        <p:spPr>
          <a:xfrm>
            <a:off x="941166" y="2130716"/>
            <a:ext cx="5250912" cy="24654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Notify the community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Their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rights </a:t>
            </a:r>
            <a:r>
              <a:rPr lang="en-US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under national law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Scope &amp; </a:t>
            </a:r>
            <a:r>
              <a:rPr lang="en-US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Nature of the Proposed Commercial Development</a:t>
            </a:r>
            <a:endParaRPr lang="en-US" dirty="0">
              <a:solidFill>
                <a:srgbClr val="C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Potential consequences of such development</a:t>
            </a:r>
            <a:endParaRPr lang="vi-VN" dirty="0">
              <a:solidFill>
                <a:srgbClr val="C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048A1A5-1E77-56FD-DB05-91283F7DAB6A}"/>
              </a:ext>
            </a:extLst>
          </p:cNvPr>
          <p:cNvSpPr/>
          <p:nvPr/>
        </p:nvSpPr>
        <p:spPr>
          <a:xfrm>
            <a:off x="6280953" y="3941657"/>
            <a:ext cx="5154834" cy="2465488"/>
          </a:xfrm>
          <a:prstGeom prst="roundRect">
            <a:avLst/>
          </a:prstGeom>
          <a:solidFill>
            <a:srgbClr val="DBEFF9"/>
          </a:solidFill>
          <a:ln w="25400" cap="flat" cmpd="sng" algn="ctr">
            <a:solidFill>
              <a:srgbClr val="DBEFF9">
                <a:lumMod val="9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No commercialization unless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Comprehensive consultation (ICP) &amp; good faith negotiations have been conducted</a:t>
            </a: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Fair and equitable sharing of benefits</a:t>
            </a:r>
            <a:endParaRPr kumimoji="0" lang="vi-V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146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C1E04-FDC6-1A95-355F-57BB357E1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9D473A-1E0A-B6E6-6D90-C049D0B2C96B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METHODS FOR </a:t>
            </a:r>
            <a:r>
              <a:rPr lang="en-US" sz="3200" kern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DEVELOPING ENVIRONMENT-SOCIAL </a:t>
            </a:r>
            <a:r>
              <a:rPr lang="en-US" sz="3200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RISK MANAGEMENT PLANS</a:t>
            </a:r>
          </a:p>
        </p:txBody>
      </p:sp>
    </p:spTree>
    <p:extLst>
      <p:ext uri="{BB962C8B-B14F-4D97-AF65-F5344CB8AC3E}">
        <p14:creationId xmlns:p14="http://schemas.microsoft.com/office/powerpoint/2010/main" val="419780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07744-8F35-5231-19C7-1CE079AE1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9DCCC75-E059-2A6B-5A4D-3A008F1591DD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ENVIRONMENTAL AND SOCIAL RISK MANAGEMENT PLAN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3429B6D-5767-BEA8-5F2F-CA7D1415DB6A}"/>
              </a:ext>
            </a:extLst>
          </p:cNvPr>
          <p:cNvSpPr/>
          <p:nvPr/>
        </p:nvSpPr>
        <p:spPr>
          <a:xfrm>
            <a:off x="408087" y="2496039"/>
            <a:ext cx="1490670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Project Context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2AA3477-FC23-3F98-40E4-0DF0BF8FCAD6}"/>
              </a:ext>
            </a:extLst>
          </p:cNvPr>
          <p:cNvSpPr/>
          <p:nvPr/>
        </p:nvSpPr>
        <p:spPr>
          <a:xfrm>
            <a:off x="542431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FC5A1D4-6DC8-FAB9-3794-92296F3A16AE}"/>
              </a:ext>
            </a:extLst>
          </p:cNvPr>
          <p:cNvSpPr/>
          <p:nvPr/>
        </p:nvSpPr>
        <p:spPr>
          <a:xfrm>
            <a:off x="676775" y="3335688"/>
            <a:ext cx="122198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Project Characteristics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40958C5-1B24-1B59-AB15-1F5D86F715D0}"/>
              </a:ext>
            </a:extLst>
          </p:cNvPr>
          <p:cNvSpPr/>
          <p:nvPr/>
        </p:nvSpPr>
        <p:spPr>
          <a:xfrm>
            <a:off x="542431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959316CC-1CBA-1205-B740-C09034315A02}"/>
              </a:ext>
            </a:extLst>
          </p:cNvPr>
          <p:cNvSpPr/>
          <p:nvPr/>
        </p:nvSpPr>
        <p:spPr>
          <a:xfrm>
            <a:off x="676774" y="4175337"/>
            <a:ext cx="1221981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Identify stakeholders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906506F-56C9-B334-7C63-A7AC5A07FF46}"/>
              </a:ext>
            </a:extLst>
          </p:cNvPr>
          <p:cNvSpPr/>
          <p:nvPr/>
        </p:nvSpPr>
        <p:spPr>
          <a:xfrm>
            <a:off x="542431" y="3167758"/>
            <a:ext cx="134343" cy="21830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183087"/>
                </a:lnTo>
                <a:lnTo>
                  <a:pt x="134343" y="2183087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54CED968-C870-AF85-5455-0085AA9E5AAE}"/>
              </a:ext>
            </a:extLst>
          </p:cNvPr>
          <p:cNvSpPr/>
          <p:nvPr/>
        </p:nvSpPr>
        <p:spPr>
          <a:xfrm>
            <a:off x="676775" y="5074403"/>
            <a:ext cx="122198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Relationship with Environmental and Social Factors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5E17958-D9BE-DC0B-B035-AF14C19BFE30}"/>
              </a:ext>
            </a:extLst>
          </p:cNvPr>
          <p:cNvSpPr/>
          <p:nvPr/>
        </p:nvSpPr>
        <p:spPr>
          <a:xfrm>
            <a:off x="2372195" y="2496039"/>
            <a:ext cx="1490670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Risk Identification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B92E91E9-D5FD-936D-84EF-630F15DDD23B}"/>
              </a:ext>
            </a:extLst>
          </p:cNvPr>
          <p:cNvSpPr/>
          <p:nvPr/>
        </p:nvSpPr>
        <p:spPr>
          <a:xfrm>
            <a:off x="2506539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76F9DD2-D94E-AD20-4468-823BF66EBDED}"/>
              </a:ext>
            </a:extLst>
          </p:cNvPr>
          <p:cNvSpPr/>
          <p:nvPr/>
        </p:nvSpPr>
        <p:spPr>
          <a:xfrm>
            <a:off x="2640883" y="3335688"/>
            <a:ext cx="1312494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Impact factors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5422AD6F-73EF-B020-C945-3C1E1D7F68C8}"/>
              </a:ext>
            </a:extLst>
          </p:cNvPr>
          <p:cNvSpPr/>
          <p:nvPr/>
        </p:nvSpPr>
        <p:spPr>
          <a:xfrm>
            <a:off x="2506539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D9CD7CD5-871A-12D8-E79B-8FCC30B9C2DF}"/>
              </a:ext>
            </a:extLst>
          </p:cNvPr>
          <p:cNvSpPr/>
          <p:nvPr/>
        </p:nvSpPr>
        <p:spPr>
          <a:xfrm>
            <a:off x="2640883" y="4175337"/>
            <a:ext cx="131249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Information gathering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E48AAF4F-81F5-B3A0-C531-E7CE4384B390}"/>
              </a:ext>
            </a:extLst>
          </p:cNvPr>
          <p:cNvSpPr/>
          <p:nvPr/>
        </p:nvSpPr>
        <p:spPr>
          <a:xfrm>
            <a:off x="4261353" y="2496039"/>
            <a:ext cx="1689345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Risk analysis and assessment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0E839956-49A1-29E7-506A-A86526266E14}"/>
              </a:ext>
            </a:extLst>
          </p:cNvPr>
          <p:cNvSpPr/>
          <p:nvPr/>
        </p:nvSpPr>
        <p:spPr>
          <a:xfrm>
            <a:off x="4395698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FCFD507-DC0A-EDB9-C1A7-B490B8B695F1}"/>
              </a:ext>
            </a:extLst>
          </p:cNvPr>
          <p:cNvSpPr/>
          <p:nvPr/>
        </p:nvSpPr>
        <p:spPr>
          <a:xfrm>
            <a:off x="4530040" y="3335688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Classification of measures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8E64F7D9-6D5A-6F0D-4FB4-E94EFB0C6425}"/>
              </a:ext>
            </a:extLst>
          </p:cNvPr>
          <p:cNvSpPr/>
          <p:nvPr/>
        </p:nvSpPr>
        <p:spPr>
          <a:xfrm>
            <a:off x="4395698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1A047D77-710C-C0F2-8001-02E34BCB04F7}"/>
              </a:ext>
            </a:extLst>
          </p:cNvPr>
          <p:cNvSpPr/>
          <p:nvPr/>
        </p:nvSpPr>
        <p:spPr>
          <a:xfrm>
            <a:off x="4530040" y="4175337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Technical BP: processing, monitoring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FB7086F-F4B1-BC2F-415D-C459AD0B79B9}"/>
              </a:ext>
            </a:extLst>
          </p:cNvPr>
          <p:cNvSpPr/>
          <p:nvPr/>
        </p:nvSpPr>
        <p:spPr>
          <a:xfrm>
            <a:off x="4395698" y="3167758"/>
            <a:ext cx="134343" cy="21830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183087"/>
                </a:lnTo>
                <a:lnTo>
                  <a:pt x="134343" y="2183087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3C54142B-CE82-68CA-BA5F-FB34CF5497F6}"/>
              </a:ext>
            </a:extLst>
          </p:cNvPr>
          <p:cNvSpPr/>
          <p:nvPr/>
        </p:nvSpPr>
        <p:spPr>
          <a:xfrm>
            <a:off x="4530040" y="5014986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Administrative BP: operational procedures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1AD60648-9F65-2ADA-0047-4F203C89F6E8}"/>
              </a:ext>
            </a:extLst>
          </p:cNvPr>
          <p:cNvSpPr/>
          <p:nvPr/>
        </p:nvSpPr>
        <p:spPr>
          <a:xfrm>
            <a:off x="4395698" y="3167758"/>
            <a:ext cx="134343" cy="302273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22736"/>
                </a:lnTo>
                <a:lnTo>
                  <a:pt x="134343" y="3022736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40D7064-BC16-438C-59E5-2272CB0BF65D}"/>
              </a:ext>
            </a:extLst>
          </p:cNvPr>
          <p:cNvSpPr/>
          <p:nvPr/>
        </p:nvSpPr>
        <p:spPr>
          <a:xfrm>
            <a:off x="4530041" y="5854636"/>
            <a:ext cx="155500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Community BP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3D026E5F-CB89-8B05-EF04-6EEC9AF944C2}"/>
              </a:ext>
            </a:extLst>
          </p:cNvPr>
          <p:cNvSpPr/>
          <p:nvPr/>
        </p:nvSpPr>
        <p:spPr>
          <a:xfrm>
            <a:off x="6345387" y="2496039"/>
            <a:ext cx="1343438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Action Plan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E68AF9DF-083D-6B9C-F58F-1480562BCC5C}"/>
              </a:ext>
            </a:extLst>
          </p:cNvPr>
          <p:cNvSpPr/>
          <p:nvPr/>
        </p:nvSpPr>
        <p:spPr>
          <a:xfrm>
            <a:off x="6479731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C8DE73F-B8F9-CEBE-A35A-8418E06E7334}"/>
              </a:ext>
            </a:extLst>
          </p:cNvPr>
          <p:cNvSpPr/>
          <p:nvPr/>
        </p:nvSpPr>
        <p:spPr>
          <a:xfrm>
            <a:off x="6614075" y="3335688"/>
            <a:ext cx="107475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Plan creation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9D4EB6B-5D66-6187-9233-215CF3D311D7}"/>
              </a:ext>
            </a:extLst>
          </p:cNvPr>
          <p:cNvSpPr/>
          <p:nvPr/>
        </p:nvSpPr>
        <p:spPr>
          <a:xfrm>
            <a:off x="6479731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260C13DD-AAD0-9565-9141-AC144253C078}"/>
              </a:ext>
            </a:extLst>
          </p:cNvPr>
          <p:cNvSpPr/>
          <p:nvPr/>
        </p:nvSpPr>
        <p:spPr>
          <a:xfrm>
            <a:off x="6614075" y="4175337"/>
            <a:ext cx="107475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Risk compliance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8DD9970-967B-0720-11D5-9407756E633A}"/>
              </a:ext>
            </a:extLst>
          </p:cNvPr>
          <p:cNvSpPr/>
          <p:nvPr/>
        </p:nvSpPr>
        <p:spPr>
          <a:xfrm>
            <a:off x="8024685" y="2496039"/>
            <a:ext cx="1343438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Consultation &amp; Public Disclosure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85B0580-A654-F330-1A90-FE3583BAAEF0}"/>
              </a:ext>
            </a:extLst>
          </p:cNvPr>
          <p:cNvSpPr/>
          <p:nvPr/>
        </p:nvSpPr>
        <p:spPr>
          <a:xfrm>
            <a:off x="8159029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3E3B605D-95FD-8FBA-7356-4ADFFDB467A1}"/>
              </a:ext>
            </a:extLst>
          </p:cNvPr>
          <p:cNvSpPr/>
          <p:nvPr/>
        </p:nvSpPr>
        <p:spPr>
          <a:xfrm>
            <a:off x="8293373" y="3335688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Community Consultation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DDE65A53-0456-2F0D-405E-F53FD5196CF1}"/>
              </a:ext>
            </a:extLst>
          </p:cNvPr>
          <p:cNvSpPr/>
          <p:nvPr/>
        </p:nvSpPr>
        <p:spPr>
          <a:xfrm>
            <a:off x="8159029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60AA223F-E26A-E1CA-7231-945F0F35974B}"/>
              </a:ext>
            </a:extLst>
          </p:cNvPr>
          <p:cNvSpPr/>
          <p:nvPr/>
        </p:nvSpPr>
        <p:spPr>
          <a:xfrm>
            <a:off x="8293373" y="4175337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Feedback &amp; Plan Adjustment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93FB9164-96D3-AD47-8FEA-8012CF8AF642}"/>
              </a:ext>
            </a:extLst>
          </p:cNvPr>
          <p:cNvSpPr/>
          <p:nvPr/>
        </p:nvSpPr>
        <p:spPr>
          <a:xfrm>
            <a:off x="10005967" y="2480799"/>
            <a:ext cx="1612126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Monitoring and periodic evaluation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A71BAACF-1B15-25D4-6B4C-DC08E54669B6}"/>
              </a:ext>
            </a:extLst>
          </p:cNvPr>
          <p:cNvSpPr/>
          <p:nvPr/>
        </p:nvSpPr>
        <p:spPr>
          <a:xfrm>
            <a:off x="10140311" y="315251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08C56466-2567-9445-887B-BC0A2B22C638}"/>
              </a:ext>
            </a:extLst>
          </p:cNvPr>
          <p:cNvSpPr/>
          <p:nvPr/>
        </p:nvSpPr>
        <p:spPr>
          <a:xfrm>
            <a:off x="10274655" y="3320448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Establish monitoring indicators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2E576E0-2F91-8F84-B06C-8FF71D492B35}"/>
              </a:ext>
            </a:extLst>
          </p:cNvPr>
          <p:cNvSpPr/>
          <p:nvPr/>
        </p:nvSpPr>
        <p:spPr>
          <a:xfrm>
            <a:off x="10140311" y="315251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1AB79F75-9F52-4AB7-C706-F0B281E99EB0}"/>
              </a:ext>
            </a:extLst>
          </p:cNvPr>
          <p:cNvSpPr/>
          <p:nvPr/>
        </p:nvSpPr>
        <p:spPr>
          <a:xfrm>
            <a:off x="10274655" y="4160097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Periodic Updates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303707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531EB-853D-43AD-9DC7-1D96D7A3C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B9A634-CAEF-C3D3-3DE8-D2274CFFF336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PRACTICAL EXERCISE</a:t>
            </a:r>
          </a:p>
        </p:txBody>
      </p:sp>
    </p:spTree>
    <p:extLst>
      <p:ext uri="{BB962C8B-B14F-4D97-AF65-F5344CB8AC3E}">
        <p14:creationId xmlns:p14="http://schemas.microsoft.com/office/powerpoint/2010/main" val="21602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29B81-A451-4087-B9FE-6C7F6AC2C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AA3E07C-466C-DB47-A096-92B9F6CFD057}"/>
              </a:ext>
            </a:extLst>
          </p:cNvPr>
          <p:cNvSpPr txBox="1">
            <a:spLocks/>
          </p:cNvSpPr>
          <p:nvPr/>
        </p:nvSpPr>
        <p:spPr>
          <a:xfrm>
            <a:off x="817921" y="1217575"/>
            <a:ext cx="10657799" cy="511834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IDENTIFY &amp; DEVELOP ENVIRONMENTAL AND SOCIAL RISK ASSESSMENT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10ED3152-E74B-3662-91D3-E7C64C07E47F}"/>
              </a:ext>
            </a:extLst>
          </p:cNvPr>
          <p:cNvSpPr txBox="1">
            <a:spLocks/>
          </p:cNvSpPr>
          <p:nvPr/>
        </p:nvSpPr>
        <p:spPr>
          <a:xfrm>
            <a:off x="960120" y="1920683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Objectives</a:t>
            </a:r>
          </a:p>
          <a:p>
            <a:pPr marL="914400" marR="0" lvl="1" indent="-457200" algn="just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Develop skills in identifying environmental and social risk factors in projects</a:t>
            </a:r>
          </a:p>
          <a:p>
            <a:pPr marL="914400" marR="0" lvl="1" indent="-457200" algn="just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Develop a risk assessment table based on the following criteria: impact, severity, controllability, and proposed management measures</a:t>
            </a:r>
          </a:p>
          <a:p>
            <a:pPr marL="914400" marR="0" lvl="1" indent="-457200" algn="just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Apply the principles of avoid – reduce – restore – compensate (hierarchical system)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Practical Scenario (Hypothetical)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Company X is preparing to build a chemical processing plant on a 10-hectare site near a residential area and the edge of a protected forest. The project plans to hire 300 workers, including migrant laborers, and hire a private security contractor. It is expected to use groundwater and generate wastewater, air emissions, and noise.</a:t>
            </a:r>
          </a:p>
          <a:p>
            <a:pPr marL="4572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99690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D455E-F86D-E442-EA82-E7AD109C9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6C7219F-4825-B06C-1663-34C4515D1C5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9670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IDENTIFY &amp;</a:t>
            </a:r>
            <a:r>
              <a:rPr lang="en-US" sz="2400" kern="0" dirty="0">
                <a:latin typeface="+mn-lt"/>
                <a:ea typeface="Cambria"/>
                <a:cs typeface="Cambria"/>
                <a:sym typeface="Cambria"/>
              </a:rPr>
              <a:t> </a:t>
            </a: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PREPARE AN ENVIRONMENTAL AND SOCIAL RISK ASSESSMENT TABLE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599FE3-4894-40EE-E3A5-226096507EC8}"/>
              </a:ext>
            </a:extLst>
          </p:cNvPr>
          <p:cNvSpPr txBox="1">
            <a:spLocks/>
          </p:cNvSpPr>
          <p:nvPr/>
        </p:nvSpPr>
        <p:spPr>
          <a:xfrm>
            <a:off x="914400" y="235204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Requirement 1: Identify at least 5 major risks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Requirement 2: Create a risk assessment table, suggestions: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Probability: Low – Medium – High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Severity level: Low – Medium – High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Risk level: rated (1-10)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Possible measures: design changes, technical measures, community consultation, staff training, periodic monitoring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Identify priority risks &amp; propose an Emergency Action Plan (ESAP)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191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E387D-469B-5DC5-A58F-86756D64B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EA32463-F356-FDC4-5615-A889390F2F4B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47207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GENERAL CONCEPT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591174F3-268D-4AC2-8829-8BC261ACC388}"/>
              </a:ext>
            </a:extLst>
          </p:cNvPr>
          <p:cNvSpPr txBox="1"/>
          <p:nvPr/>
        </p:nvSpPr>
        <p:spPr>
          <a:xfrm>
            <a:off x="941165" y="1890655"/>
            <a:ext cx="104946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Environmental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and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Social Assessment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(E&amp;S Assessment):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The process of identifying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projecting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and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managing the negative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and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positive environmental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and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social impacts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that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an investment project may cause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C0C0649-801F-F8E5-6E49-1F95BBD3164A}"/>
              </a:ext>
            </a:extLst>
          </p:cNvPr>
          <p:cNvGrpSpPr/>
          <p:nvPr/>
        </p:nvGrpSpPr>
        <p:grpSpPr>
          <a:xfrm>
            <a:off x="2339746" y="3005049"/>
            <a:ext cx="7697459" cy="3336859"/>
            <a:chOff x="2743200" y="2830444"/>
            <a:chExt cx="7347532" cy="396245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A816EF1-B0BB-767E-4518-F54586CDF603}"/>
                </a:ext>
              </a:extLst>
            </p:cNvPr>
            <p:cNvSpPr/>
            <p:nvPr/>
          </p:nvSpPr>
          <p:spPr>
            <a:xfrm>
              <a:off x="4978779" y="2830444"/>
              <a:ext cx="3098872" cy="1391024"/>
            </a:xfrm>
            <a:custGeom>
              <a:avLst/>
              <a:gdLst>
                <a:gd name="connsiteX0" fmla="*/ 0 w 2699156"/>
                <a:gd name="connsiteY0" fmla="*/ 124699 h 1246991"/>
                <a:gd name="connsiteX1" fmla="*/ 124699 w 2699156"/>
                <a:gd name="connsiteY1" fmla="*/ 0 h 1246991"/>
                <a:gd name="connsiteX2" fmla="*/ 2574457 w 2699156"/>
                <a:gd name="connsiteY2" fmla="*/ 0 h 1246991"/>
                <a:gd name="connsiteX3" fmla="*/ 2699156 w 2699156"/>
                <a:gd name="connsiteY3" fmla="*/ 124699 h 1246991"/>
                <a:gd name="connsiteX4" fmla="*/ 2699156 w 2699156"/>
                <a:gd name="connsiteY4" fmla="*/ 1122292 h 1246991"/>
                <a:gd name="connsiteX5" fmla="*/ 2574457 w 2699156"/>
                <a:gd name="connsiteY5" fmla="*/ 1246991 h 1246991"/>
                <a:gd name="connsiteX6" fmla="*/ 124699 w 2699156"/>
                <a:gd name="connsiteY6" fmla="*/ 1246991 h 1246991"/>
                <a:gd name="connsiteX7" fmla="*/ 0 w 2699156"/>
                <a:gd name="connsiteY7" fmla="*/ 1122292 h 1246991"/>
                <a:gd name="connsiteX8" fmla="*/ 0 w 2699156"/>
                <a:gd name="connsiteY8" fmla="*/ 124699 h 124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9156" h="1246991">
                  <a:moveTo>
                    <a:pt x="0" y="124699"/>
                  </a:moveTo>
                  <a:cubicBezTo>
                    <a:pt x="0" y="55830"/>
                    <a:pt x="55830" y="0"/>
                    <a:pt x="124699" y="0"/>
                  </a:cubicBezTo>
                  <a:lnTo>
                    <a:pt x="2574457" y="0"/>
                  </a:lnTo>
                  <a:cubicBezTo>
                    <a:pt x="2643326" y="0"/>
                    <a:pt x="2699156" y="55830"/>
                    <a:pt x="2699156" y="124699"/>
                  </a:cubicBezTo>
                  <a:lnTo>
                    <a:pt x="2699156" y="1122292"/>
                  </a:lnTo>
                  <a:cubicBezTo>
                    <a:pt x="2699156" y="1191161"/>
                    <a:pt x="2643326" y="1246991"/>
                    <a:pt x="2574457" y="1246991"/>
                  </a:cubicBezTo>
                  <a:lnTo>
                    <a:pt x="124699" y="1246991"/>
                  </a:lnTo>
                  <a:cubicBezTo>
                    <a:pt x="55830" y="1246991"/>
                    <a:pt x="0" y="1191161"/>
                    <a:pt x="0" y="1122292"/>
                  </a:cubicBezTo>
                  <a:lnTo>
                    <a:pt x="0" y="124699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112723" tIns="112723" rIns="112723" bIns="112723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Investment Approval</a:t>
              </a: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36D072F-83BD-4FD2-7D75-C885C851DF52}"/>
                </a:ext>
              </a:extLst>
            </p:cNvPr>
            <p:cNvSpPr/>
            <p:nvPr/>
          </p:nvSpPr>
          <p:spPr>
            <a:xfrm rot="3600000">
              <a:off x="6876231" y="4627714"/>
              <a:ext cx="1097828" cy="367918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4" tIns="73584" rIns="110375" bIns="73584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5755925-F696-EFFF-EDE0-5A4623A7511B}"/>
                </a:ext>
              </a:extLst>
            </p:cNvPr>
            <p:cNvSpPr/>
            <p:nvPr/>
          </p:nvSpPr>
          <p:spPr>
            <a:xfrm>
              <a:off x="7214358" y="5401878"/>
              <a:ext cx="2876374" cy="1391024"/>
            </a:xfrm>
            <a:custGeom>
              <a:avLst/>
              <a:gdLst>
                <a:gd name="connsiteX0" fmla="*/ 0 w 2102392"/>
                <a:gd name="connsiteY0" fmla="*/ 105120 h 1051196"/>
                <a:gd name="connsiteX1" fmla="*/ 105120 w 2102392"/>
                <a:gd name="connsiteY1" fmla="*/ 0 h 1051196"/>
                <a:gd name="connsiteX2" fmla="*/ 1997272 w 2102392"/>
                <a:gd name="connsiteY2" fmla="*/ 0 h 1051196"/>
                <a:gd name="connsiteX3" fmla="*/ 2102392 w 2102392"/>
                <a:gd name="connsiteY3" fmla="*/ 105120 h 1051196"/>
                <a:gd name="connsiteX4" fmla="*/ 2102392 w 2102392"/>
                <a:gd name="connsiteY4" fmla="*/ 946076 h 1051196"/>
                <a:gd name="connsiteX5" fmla="*/ 1997272 w 2102392"/>
                <a:gd name="connsiteY5" fmla="*/ 1051196 h 1051196"/>
                <a:gd name="connsiteX6" fmla="*/ 105120 w 2102392"/>
                <a:gd name="connsiteY6" fmla="*/ 1051196 h 1051196"/>
                <a:gd name="connsiteX7" fmla="*/ 0 w 2102392"/>
                <a:gd name="connsiteY7" fmla="*/ 946076 h 1051196"/>
                <a:gd name="connsiteX8" fmla="*/ 0 w 2102392"/>
                <a:gd name="connsiteY8" fmla="*/ 105120 h 105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2392" h="1051196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91748" tIns="91748" rIns="91748" bIns="91748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Access to green capital/preferential credit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AE8CF22-0DD5-1468-31B4-433135A435D2}"/>
                </a:ext>
              </a:extLst>
            </p:cNvPr>
            <p:cNvSpPr/>
            <p:nvPr/>
          </p:nvSpPr>
          <p:spPr>
            <a:xfrm rot="21600000">
              <a:off x="5979301" y="6083344"/>
              <a:ext cx="1097828" cy="367919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1097828" y="183959"/>
                  </a:moveTo>
                  <a:lnTo>
                    <a:pt x="913869" y="367917"/>
                  </a:lnTo>
                  <a:lnTo>
                    <a:pt x="913869" y="294333"/>
                  </a:lnTo>
                  <a:lnTo>
                    <a:pt x="183959" y="294333"/>
                  </a:lnTo>
                  <a:lnTo>
                    <a:pt x="183959" y="367917"/>
                  </a:lnTo>
                  <a:lnTo>
                    <a:pt x="0" y="183959"/>
                  </a:lnTo>
                  <a:lnTo>
                    <a:pt x="183959" y="1"/>
                  </a:lnTo>
                  <a:lnTo>
                    <a:pt x="183959" y="73585"/>
                  </a:lnTo>
                  <a:lnTo>
                    <a:pt x="913869" y="73585"/>
                  </a:lnTo>
                  <a:lnTo>
                    <a:pt x="913869" y="1"/>
                  </a:lnTo>
                  <a:lnTo>
                    <a:pt x="1097828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5" tIns="73585" rIns="110375" bIns="73584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5D754B0-3A95-23B5-1142-3B23B0D65F54}"/>
                </a:ext>
              </a:extLst>
            </p:cNvPr>
            <p:cNvSpPr/>
            <p:nvPr/>
          </p:nvSpPr>
          <p:spPr>
            <a:xfrm>
              <a:off x="2743200" y="5379026"/>
              <a:ext cx="3098872" cy="1413876"/>
            </a:xfrm>
            <a:custGeom>
              <a:avLst/>
              <a:gdLst>
                <a:gd name="connsiteX0" fmla="*/ 0 w 2102392"/>
                <a:gd name="connsiteY0" fmla="*/ 105120 h 1051196"/>
                <a:gd name="connsiteX1" fmla="*/ 105120 w 2102392"/>
                <a:gd name="connsiteY1" fmla="*/ 0 h 1051196"/>
                <a:gd name="connsiteX2" fmla="*/ 1997272 w 2102392"/>
                <a:gd name="connsiteY2" fmla="*/ 0 h 1051196"/>
                <a:gd name="connsiteX3" fmla="*/ 2102392 w 2102392"/>
                <a:gd name="connsiteY3" fmla="*/ 105120 h 1051196"/>
                <a:gd name="connsiteX4" fmla="*/ 2102392 w 2102392"/>
                <a:gd name="connsiteY4" fmla="*/ 946076 h 1051196"/>
                <a:gd name="connsiteX5" fmla="*/ 1997272 w 2102392"/>
                <a:gd name="connsiteY5" fmla="*/ 1051196 h 1051196"/>
                <a:gd name="connsiteX6" fmla="*/ 105120 w 2102392"/>
                <a:gd name="connsiteY6" fmla="*/ 1051196 h 1051196"/>
                <a:gd name="connsiteX7" fmla="*/ 0 w 2102392"/>
                <a:gd name="connsiteY7" fmla="*/ 946076 h 1051196"/>
                <a:gd name="connsiteX8" fmla="*/ 0 w 2102392"/>
                <a:gd name="connsiteY8" fmla="*/ 105120 h 105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2392" h="1051196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106988" tIns="106988" rIns="106988" bIns="106988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Ensuring sustainable development, community acceptance, and legal compliance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3964D13-A138-8219-B7CC-DD3ED1695047}"/>
                </a:ext>
              </a:extLst>
            </p:cNvPr>
            <p:cNvSpPr/>
            <p:nvPr/>
          </p:nvSpPr>
          <p:spPr>
            <a:xfrm rot="18000000">
              <a:off x="5082371" y="4627714"/>
              <a:ext cx="1097828" cy="367918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5" tIns="73584" rIns="110375" bIns="73583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3969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E9565-F7BE-FFC5-F5F3-6072485C1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BC025B8-A573-9BDB-3AF0-ECED289C6E3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507231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GENERAL CONCEPT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39228AC-2416-7A74-DD7D-F7884D8BEA80}"/>
              </a:ext>
            </a:extLst>
          </p:cNvPr>
          <p:cNvGrpSpPr/>
          <p:nvPr/>
        </p:nvGrpSpPr>
        <p:grpSpPr>
          <a:xfrm>
            <a:off x="1047805" y="1929480"/>
            <a:ext cx="10387982" cy="4801103"/>
            <a:chOff x="1656598" y="1401085"/>
            <a:chExt cx="9458542" cy="507466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83FBF39-835C-40DD-831A-EFE7AE573464}"/>
                </a:ext>
              </a:extLst>
            </p:cNvPr>
            <p:cNvSpPr/>
            <p:nvPr/>
          </p:nvSpPr>
          <p:spPr>
            <a:xfrm>
              <a:off x="1656598" y="4463899"/>
              <a:ext cx="3584899" cy="2011852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08096" tIns="514463" rIns="860891" bIns="108096" numCol="1" spcCol="1270" anchor="t" anchorCtr="0">
              <a:noAutofit/>
            </a:bodyPr>
            <a:lstStyle/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Greenhouse gas (GHG) emissions analysis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Resilience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Physical &amp;amp; transition risks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DFE97B3-E7F6-458D-2ADB-2755C4DF595F}"/>
                </a:ext>
              </a:extLst>
            </p:cNvPr>
            <p:cNvSpPr/>
            <p:nvPr/>
          </p:nvSpPr>
          <p:spPr>
            <a:xfrm>
              <a:off x="7519102" y="1424831"/>
              <a:ext cx="3596038" cy="1792436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60891" tIns="108096" rIns="108096" bIns="514463" numCol="1" spcCol="1270" anchor="t" anchorCtr="0">
              <a:noAutofit/>
            </a:bodyPr>
            <a:lstStyle/>
            <a:p>
              <a:pPr marL="114300" marR="0" lvl="0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Gas emissions (CO2, NOx) and noise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CTR, wastewater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Biodiversity, land use, water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49BEF01-4608-C3D3-B545-274E462BE111}"/>
                </a:ext>
              </a:extLst>
            </p:cNvPr>
            <p:cNvSpPr/>
            <p:nvPr/>
          </p:nvSpPr>
          <p:spPr>
            <a:xfrm>
              <a:off x="1656598" y="1401085"/>
              <a:ext cx="3693136" cy="2386238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08096" tIns="108096" rIns="860891" bIns="514463" numCol="1" spcCol="1270" anchor="t" anchorCtr="0">
              <a:noAutofit/>
            </a:bodyPr>
            <a:lstStyle/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Employment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income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Technology transfer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Clean energy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emissions reduction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Contributions to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Sustainable Development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Goals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(SDGs)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9D819D4-B088-31BE-5467-8F9D660C9761}"/>
                </a:ext>
              </a:extLst>
            </p:cNvPr>
            <p:cNvSpPr/>
            <p:nvPr/>
          </p:nvSpPr>
          <p:spPr>
            <a:xfrm>
              <a:off x="3998800" y="1745658"/>
              <a:ext cx="2199462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0" y="2199462"/>
                  </a:moveTo>
                  <a:cubicBezTo>
                    <a:pt x="0" y="984733"/>
                    <a:pt x="984733" y="0"/>
                    <a:pt x="2199462" y="0"/>
                  </a:cubicBezTo>
                  <a:lnTo>
                    <a:pt x="2199462" y="2199462"/>
                  </a:lnTo>
                  <a:lnTo>
                    <a:pt x="0" y="2199462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43344" tIns="843344" rIns="199136" bIns="199136" numCol="1" spcCol="1270" anchor="ctr" anchorCtr="0">
              <a:noAutofit/>
            </a:bodyPr>
            <a:lstStyle/>
            <a:p>
              <a:pPr marL="0" marR="0" lvl="0" indent="0" algn="r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Positive impact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16BB692-3649-F53C-0DBF-C03D5E532971}"/>
                </a:ext>
              </a:extLst>
            </p:cNvPr>
            <p:cNvSpPr/>
            <p:nvPr/>
          </p:nvSpPr>
          <p:spPr>
            <a:xfrm>
              <a:off x="6299853" y="1745658"/>
              <a:ext cx="2199462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0" y="0"/>
                  </a:moveTo>
                  <a:cubicBezTo>
                    <a:pt x="1214729" y="0"/>
                    <a:pt x="2199462" y="984733"/>
                    <a:pt x="2199462" y="2199462"/>
                  </a:cubicBezTo>
                  <a:lnTo>
                    <a:pt x="0" y="21994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99136" tIns="843344" rIns="843344" bIns="199136" numCol="1" spcCol="1270" anchor="ctr" anchorCtr="0">
              <a:noAutofit/>
            </a:bodyPr>
            <a:lstStyle/>
            <a:p>
              <a:pPr marL="0" marR="0" lvl="0" indent="0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Environmental impact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40F5944-1CAA-75CD-D997-132141B2E824}"/>
                </a:ext>
              </a:extLst>
            </p:cNvPr>
            <p:cNvSpPr/>
            <p:nvPr/>
          </p:nvSpPr>
          <p:spPr>
            <a:xfrm rot="21600000">
              <a:off x="6299853" y="4046712"/>
              <a:ext cx="2199463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2199462" y="0"/>
                  </a:moveTo>
                  <a:cubicBezTo>
                    <a:pt x="2199462" y="1214729"/>
                    <a:pt x="1214729" y="2199462"/>
                    <a:pt x="0" y="2199462"/>
                  </a:cubicBezTo>
                  <a:lnTo>
                    <a:pt x="0" y="0"/>
                  </a:lnTo>
                  <a:lnTo>
                    <a:pt x="2199462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99136" tIns="199136" rIns="843345" bIns="843344" numCol="1" spcCol="1270" anchor="ctr" anchorCtr="0">
              <a:noAutofit/>
            </a:bodyPr>
            <a:lstStyle/>
            <a:p>
              <a:pPr marL="0" marR="0" lvl="0" indent="0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Social impact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8031A0D-8172-BCFF-8236-C83995639BE9}"/>
                </a:ext>
              </a:extLst>
            </p:cNvPr>
            <p:cNvSpPr/>
            <p:nvPr/>
          </p:nvSpPr>
          <p:spPr>
            <a:xfrm rot="21600000">
              <a:off x="3998799" y="4046712"/>
              <a:ext cx="2199463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2199462" y="2199462"/>
                  </a:moveTo>
                  <a:cubicBezTo>
                    <a:pt x="984733" y="2199462"/>
                    <a:pt x="0" y="1214729"/>
                    <a:pt x="0" y="0"/>
                  </a:cubicBezTo>
                  <a:lnTo>
                    <a:pt x="2199462" y="0"/>
                  </a:lnTo>
                  <a:lnTo>
                    <a:pt x="2199462" y="2199462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43345" tIns="199136" rIns="199136" bIns="843344" numCol="1" spcCol="1270" anchor="ctr" anchorCtr="0">
              <a:noAutofit/>
            </a:bodyPr>
            <a:lstStyle/>
            <a:p>
              <a:pPr marL="0" marR="0" lvl="0" indent="0" algn="r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Climate risk &amp; Climate change</a:t>
              </a:r>
            </a:p>
          </p:txBody>
        </p:sp>
        <p:sp>
          <p:nvSpPr>
            <p:cNvPr id="19" name="Arrow: Circular 18">
              <a:extLst>
                <a:ext uri="{FF2B5EF4-FFF2-40B4-BE49-F238E27FC236}">
                  <a16:creationId xmlns:a16="http://schemas.microsoft.com/office/drawing/2014/main" id="{FA8AACF9-4C36-5148-E4D9-C80A277B848C}"/>
                </a:ext>
              </a:extLst>
            </p:cNvPr>
            <p:cNvSpPr/>
            <p:nvPr/>
          </p:nvSpPr>
          <p:spPr>
            <a:xfrm>
              <a:off x="5869358" y="3538753"/>
              <a:ext cx="759398" cy="660346"/>
            </a:xfrm>
            <a:prstGeom prst="circularArrow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20" name="Arrow: Circular 19">
              <a:extLst>
                <a:ext uri="{FF2B5EF4-FFF2-40B4-BE49-F238E27FC236}">
                  <a16:creationId xmlns:a16="http://schemas.microsoft.com/office/drawing/2014/main" id="{2243AE86-EBAD-64AD-3703-2D0483C27372}"/>
                </a:ext>
              </a:extLst>
            </p:cNvPr>
            <p:cNvSpPr/>
            <p:nvPr/>
          </p:nvSpPr>
          <p:spPr>
            <a:xfrm rot="10800000">
              <a:off x="5869358" y="3792732"/>
              <a:ext cx="759398" cy="660346"/>
            </a:xfrm>
            <a:prstGeom prst="circularArrow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8661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B629C-8897-7A12-CF9E-19A5B5EA8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587A35F-4C7F-8170-6747-339E4EF019A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47207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ENVIRONMENTAL &amp; SOCIAL PERFORMANCE STANDARDS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DE5163-EC1C-CF23-9C8B-5F73B2DF4567}"/>
              </a:ext>
            </a:extLst>
          </p:cNvPr>
          <p:cNvSpPr txBox="1"/>
          <p:nvPr/>
        </p:nvSpPr>
        <p:spPr>
          <a:xfrm>
            <a:off x="941166" y="1803425"/>
            <a:ext cx="104946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The Organization's strategic commitment to 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sustainable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development 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Risk management approach when evaluating the Organization's activities</a:t>
            </a:r>
            <a:endParaRPr lang="en-US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ACB203DD-F1C4-1DC0-3A63-791B13E0E1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5777004"/>
              </p:ext>
            </p:extLst>
          </p:nvPr>
        </p:nvGraphicFramePr>
        <p:xfrm>
          <a:off x="1289155" y="2690216"/>
          <a:ext cx="10146632" cy="3934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1344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90BDA-4452-09C4-10C2-7DF3F5425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F3D1928C-F6A2-CB11-F12F-65A95165AB8A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52177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ENVIRONMENTAL &amp; SOCIAL PERFORMANCE STANDARDS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DEF1DF9-D352-4407-B4EC-C2A5B29A77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529026"/>
              </p:ext>
            </p:extLst>
          </p:nvPr>
        </p:nvGraphicFramePr>
        <p:xfrm>
          <a:off x="327416" y="1950023"/>
          <a:ext cx="11537168" cy="4407109"/>
        </p:xfrm>
        <a:graphic>
          <a:graphicData uri="http://schemas.openxmlformats.org/drawingml/2006/table">
            <a:tbl>
              <a:tblPr/>
              <a:tblGrid>
                <a:gridCol w="1678348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722977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6135843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7586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Performance Standards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Description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Responsibilities</a:t>
                      </a:r>
                      <a:endParaRPr lang="vi-VN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12756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PS1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Assess &amp; manage environmental and social risks and impacts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Integrated assessment, identification of environmental and social impacts, risks, and opportunities of the project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Effective consultation with the local community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Manage the environmental and social performance of clients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6868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PS2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Labor &amp; Working Conditions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Ensuring economic growth goes hand in hand with protecting the basic rights of workers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8211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PS3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Resource Efficiency &amp; Pollution Prevention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Using resources efficiently &amp; controlling pollution to minimize environmental impact &amp; climate change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8648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PS4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Health, Safety &amp;amp; Community Security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Minimize safety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health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and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security risks that may arise from the project to the community</a:t>
                      </a:r>
                      <a:endParaRPr lang="vi-VN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790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668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33089-A85D-7077-8788-275A3912D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371FC3E-80D6-A0DB-5553-A25A6024C95B}"/>
              </a:ext>
            </a:extLst>
          </p:cNvPr>
          <p:cNvSpPr txBox="1">
            <a:spLocks/>
          </p:cNvSpPr>
          <p:nvPr/>
        </p:nvSpPr>
        <p:spPr>
          <a:xfrm>
            <a:off x="941166" y="1227515"/>
            <a:ext cx="10494621" cy="48201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ENVIRONMENTAL &amp; SOCIAL PERFORMANCE STANDARDS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8570D8-E524-717D-84A3-4DDB377BD4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817749"/>
              </p:ext>
            </p:extLst>
          </p:nvPr>
        </p:nvGraphicFramePr>
        <p:xfrm>
          <a:off x="339777" y="1792620"/>
          <a:ext cx="11512446" cy="4580103"/>
        </p:xfrm>
        <a:graphic>
          <a:graphicData uri="http://schemas.openxmlformats.org/drawingml/2006/table">
            <a:tbl>
              <a:tblPr/>
              <a:tblGrid>
                <a:gridCol w="1674751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844700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5992995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8005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Performance Standards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Description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Responsibilities</a:t>
                      </a:r>
                      <a:endParaRPr lang="vi-VN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8191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PS5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Land Acquisition &amp; Resettlement Force Majeure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Negative impact on the community from land acquisition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Hidden risks: prolonged poverty, economic and social consequences 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824554"/>
                  </a:ext>
                </a:extLst>
              </a:tr>
              <a:tr h="9811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PS6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Biodiversity Conservation &amp; Sustainable Natural Resource Management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Protecting biodiversity, maintaining ecosystem services, and sustainably managing natural resources are core elements of sustainable development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The relationship between biodiversity and ecosystem services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453398"/>
                  </a:ext>
                </a:extLst>
              </a:tr>
              <a:tr h="6287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PS7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Indigenous Peoples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Respecting the rights, culture, and livelihoods of indigenous peoples, promoting participation and equitable benefit sharing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091168"/>
                  </a:ext>
                </a:extLst>
              </a:tr>
              <a:tr h="7305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PS8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Cultural Heritage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Protect cultural heritage from negative impacts and ensure equitable sharing of benefits from the use of heritage in the project</a:t>
                      </a:r>
                      <a:r>
                        <a:rPr lang="en-US" sz="16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.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296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58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3872</Words>
  <Application>Microsoft Office PowerPoint</Application>
  <PresentationFormat>Widescreen</PresentationFormat>
  <Paragraphs>553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Aptos</vt:lpstr>
      <vt:lpstr>Arial</vt:lpstr>
      <vt:lpstr>Calibri</vt:lpstr>
      <vt:lpstr>Cambria</vt:lpstr>
      <vt:lpstr>Courier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keywords>, docId:AC743CD0A6A0A6B30AE283C9AA38701C</cp:keywords>
  <cp:lastModifiedBy>Phạm Trâm Anh</cp:lastModifiedBy>
  <cp:revision>23</cp:revision>
  <dcterms:created xsi:type="dcterms:W3CDTF">2024-10-28T02:26:51Z</dcterms:created>
  <dcterms:modified xsi:type="dcterms:W3CDTF">2025-10-22T03:48:32Z</dcterms:modified>
</cp:coreProperties>
</file>