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3.xml" ContentType="application/vnd.openxmlformats-officedocument.drawingml.chartshapes+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8.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9.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10.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11.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12.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13.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14.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15.xml" ContentType="application/vnd.openxmlformats-officedocument.presentationml.notesSlide+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8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153"/>
    <a:srgbClr val="FFFFFF"/>
    <a:srgbClr val="466D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82313" autoAdjust="0"/>
  </p:normalViewPr>
  <p:slideViewPr>
    <p:cSldViewPr snapToGrid="0">
      <p:cViewPr varScale="1">
        <p:scale>
          <a:sx n="83" d="100"/>
          <a:sy n="83" d="100"/>
        </p:scale>
        <p:origin x="108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0038107349133068E-2"/>
          <c:y val="2.8181930920628699E-2"/>
          <c:w val="0.921308563846994"/>
          <c:h val="0.89554119505346896"/>
        </c:manualLayout>
      </c:layout>
      <c:bar3DChart>
        <c:barDir val="col"/>
        <c:grouping val="percentStacked"/>
        <c:varyColors val="0"/>
        <c:ser>
          <c:idx val="0"/>
          <c:order val="0"/>
          <c:tx>
            <c:strRef>
              <c:f>Feuil1!$B$1</c:f>
              <c:strCache>
                <c:ptCount val="1"/>
                <c:pt idx="0">
                  <c:v>Série 1</c:v>
                </c:pt>
              </c:strCache>
            </c:strRef>
          </c:tx>
          <c:invertIfNegative val="0"/>
          <c:dPt>
            <c:idx val="0"/>
            <c:invertIfNegative val="0"/>
            <c:bubble3D val="0"/>
            <c:spPr>
              <a:solidFill>
                <a:srgbClr val="053D5D"/>
              </a:solidFill>
            </c:spPr>
            <c:extLst>
              <c:ext xmlns:c16="http://schemas.microsoft.com/office/drawing/2014/chart" uri="{C3380CC4-5D6E-409C-BE32-E72D297353CC}">
                <c16:uniqueId val="{00000001-B179-462D-9D50-16EE613A6C5D}"/>
              </c:ext>
            </c:extLst>
          </c:dPt>
          <c:dPt>
            <c:idx val="1"/>
            <c:invertIfNegative val="0"/>
            <c:bubble3D val="0"/>
            <c:spPr>
              <a:solidFill>
                <a:srgbClr val="053D5D"/>
              </a:solidFill>
            </c:spPr>
            <c:extLst>
              <c:ext xmlns:c16="http://schemas.microsoft.com/office/drawing/2014/chart" uri="{C3380CC4-5D6E-409C-BE32-E72D297353CC}">
                <c16:uniqueId val="{00000003-B179-462D-9D50-16EE613A6C5D}"/>
              </c:ext>
            </c:extLst>
          </c:dPt>
          <c:dPt>
            <c:idx val="2"/>
            <c:invertIfNegative val="0"/>
            <c:bubble3D val="0"/>
            <c:spPr>
              <a:solidFill>
                <a:srgbClr val="053D5D"/>
              </a:solidFill>
            </c:spPr>
            <c:extLst>
              <c:ext xmlns:c16="http://schemas.microsoft.com/office/drawing/2014/chart" uri="{C3380CC4-5D6E-409C-BE32-E72D297353CC}">
                <c16:uniqueId val="{00000005-B179-462D-9D50-16EE613A6C5D}"/>
              </c:ext>
            </c:extLst>
          </c:dPt>
          <c:cat>
            <c:strRef>
              <c:f>Feuil1!$A$2:$A$4</c:f>
              <c:strCache>
                <c:ptCount val="3"/>
                <c:pt idx="0">
                  <c:v>Hiện tại</c:v>
                </c:pt>
                <c:pt idx="1">
                  <c:v>Trong chương trình EPC</c:v>
                </c:pt>
                <c:pt idx="2">
                  <c:v>Sau chương trình EPC</c:v>
                </c:pt>
              </c:strCache>
            </c:strRef>
          </c:cat>
          <c:val>
            <c:numRef>
              <c:f>Feuil1!$B$2:$B$4</c:f>
              <c:numCache>
                <c:formatCode>0%</c:formatCode>
                <c:ptCount val="3"/>
                <c:pt idx="0">
                  <c:v>1</c:v>
                </c:pt>
                <c:pt idx="1">
                  <c:v>0.60000000000000098</c:v>
                </c:pt>
                <c:pt idx="2">
                  <c:v>0.60000000000000098</c:v>
                </c:pt>
              </c:numCache>
            </c:numRef>
          </c:val>
          <c:extLst>
            <c:ext xmlns:c16="http://schemas.microsoft.com/office/drawing/2014/chart" uri="{C3380CC4-5D6E-409C-BE32-E72D297353CC}">
              <c16:uniqueId val="{00000006-B179-462D-9D50-16EE613A6C5D}"/>
            </c:ext>
          </c:extLst>
        </c:ser>
        <c:ser>
          <c:idx val="1"/>
          <c:order val="1"/>
          <c:tx>
            <c:strRef>
              <c:f>Feuil1!$C$1</c:f>
              <c:strCache>
                <c:ptCount val="1"/>
                <c:pt idx="0">
                  <c:v>Série 2</c:v>
                </c:pt>
              </c:strCache>
            </c:strRef>
          </c:tx>
          <c:spPr>
            <a:solidFill>
              <a:srgbClr val="F0BC19"/>
            </a:solidFill>
          </c:spPr>
          <c:invertIfNegative val="0"/>
          <c:cat>
            <c:strRef>
              <c:f>Feuil1!$A$2:$A$4</c:f>
              <c:strCache>
                <c:ptCount val="3"/>
                <c:pt idx="0">
                  <c:v>Hiện tại</c:v>
                </c:pt>
                <c:pt idx="1">
                  <c:v>Trong chương trình EPC</c:v>
                </c:pt>
                <c:pt idx="2">
                  <c:v>Sau chương trình EPC</c:v>
                </c:pt>
              </c:strCache>
            </c:strRef>
          </c:cat>
          <c:val>
            <c:numRef>
              <c:f>Feuil1!$C$2:$C$4</c:f>
              <c:numCache>
                <c:formatCode>0%</c:formatCode>
                <c:ptCount val="3"/>
                <c:pt idx="0" formatCode="General">
                  <c:v>0</c:v>
                </c:pt>
                <c:pt idx="1">
                  <c:v>0.3</c:v>
                </c:pt>
                <c:pt idx="2">
                  <c:v>0.4</c:v>
                </c:pt>
              </c:numCache>
            </c:numRef>
          </c:val>
          <c:extLst>
            <c:ext xmlns:c16="http://schemas.microsoft.com/office/drawing/2014/chart" uri="{C3380CC4-5D6E-409C-BE32-E72D297353CC}">
              <c16:uniqueId val="{00000007-B179-462D-9D50-16EE613A6C5D}"/>
            </c:ext>
          </c:extLst>
        </c:ser>
        <c:ser>
          <c:idx val="2"/>
          <c:order val="2"/>
          <c:tx>
            <c:strRef>
              <c:f>Feuil1!$D$1</c:f>
              <c:strCache>
                <c:ptCount val="1"/>
                <c:pt idx="0">
                  <c:v>Série 3</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B179-462D-9D50-16EE613A6C5D}"/>
              </c:ext>
            </c:extLst>
          </c:dPt>
          <c:cat>
            <c:strRef>
              <c:f>Feuil1!$A$2:$A$4</c:f>
              <c:strCache>
                <c:ptCount val="3"/>
                <c:pt idx="0">
                  <c:v>Hiện tại</c:v>
                </c:pt>
                <c:pt idx="1">
                  <c:v>Trong chương trình EPC</c:v>
                </c:pt>
                <c:pt idx="2">
                  <c:v>Sau chương trình EPC</c:v>
                </c:pt>
              </c:strCache>
            </c:strRef>
          </c:cat>
          <c:val>
            <c:numRef>
              <c:f>Feuil1!$D$2:$D$4</c:f>
              <c:numCache>
                <c:formatCode>0%</c:formatCode>
                <c:ptCount val="3"/>
                <c:pt idx="0" formatCode="General">
                  <c:v>0</c:v>
                </c:pt>
                <c:pt idx="1">
                  <c:v>0.15</c:v>
                </c:pt>
                <c:pt idx="2" formatCode="General">
                  <c:v>0</c:v>
                </c:pt>
              </c:numCache>
            </c:numRef>
          </c:val>
          <c:extLst>
            <c:ext xmlns:c16="http://schemas.microsoft.com/office/drawing/2014/chart" uri="{C3380CC4-5D6E-409C-BE32-E72D297353CC}">
              <c16:uniqueId val="{00000009-B179-462D-9D50-16EE613A6C5D}"/>
            </c:ext>
          </c:extLst>
        </c:ser>
        <c:dLbls>
          <c:showLegendKey val="0"/>
          <c:showVal val="0"/>
          <c:showCatName val="0"/>
          <c:showSerName val="0"/>
          <c:showPercent val="0"/>
          <c:showBubbleSize val="0"/>
        </c:dLbls>
        <c:gapWidth val="78"/>
        <c:gapDepth val="108"/>
        <c:shape val="box"/>
        <c:axId val="2143404976"/>
        <c:axId val="2145856096"/>
        <c:axId val="0"/>
      </c:bar3DChart>
      <c:catAx>
        <c:axId val="2143404976"/>
        <c:scaling>
          <c:orientation val="minMax"/>
        </c:scaling>
        <c:delete val="1"/>
        <c:axPos val="b"/>
        <c:numFmt formatCode="General" sourceLinked="0"/>
        <c:majorTickMark val="out"/>
        <c:minorTickMark val="none"/>
        <c:tickLblPos val="nextTo"/>
        <c:crossAx val="2145856096"/>
        <c:crosses val="autoZero"/>
        <c:auto val="1"/>
        <c:lblAlgn val="ctr"/>
        <c:lblOffset val="100"/>
        <c:noMultiLvlLbl val="0"/>
      </c:catAx>
      <c:valAx>
        <c:axId val="2145856096"/>
        <c:scaling>
          <c:orientation val="minMax"/>
        </c:scaling>
        <c:delete val="1"/>
        <c:axPos val="l"/>
        <c:title>
          <c:tx>
            <c:rich>
              <a:bodyPr rot="0" vert="horz"/>
              <a:lstStyle/>
              <a:p>
                <a:pPr>
                  <a:defRPr lang="en-US" sz="2400">
                    <a:solidFill>
                      <a:srgbClr val="053D5D"/>
                    </a:solidFill>
                  </a:defRPr>
                </a:pPr>
                <a:r>
                  <a:rPr lang="fr-CA" sz="2400" dirty="0">
                    <a:solidFill>
                      <a:srgbClr val="053D5D"/>
                    </a:solidFill>
                  </a:rPr>
                  <a:t> €</a:t>
                </a:r>
              </a:p>
            </c:rich>
          </c:tx>
          <c:layout>
            <c:manualLayout>
              <c:xMode val="edge"/>
              <c:yMode val="edge"/>
              <c:x val="1.3745889525138199E-2"/>
              <c:y val="0.11655081230509701"/>
            </c:manualLayout>
          </c:layout>
          <c:overlay val="0"/>
        </c:title>
        <c:numFmt formatCode="0%" sourceLinked="0"/>
        <c:majorTickMark val="out"/>
        <c:minorTickMark val="none"/>
        <c:tickLblPos val="none"/>
        <c:crossAx val="2143404976"/>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0038136714292303E-2"/>
          <c:y val="2.58064574394395E-2"/>
          <c:w val="0.921308563846994"/>
          <c:h val="0.89554119505346896"/>
        </c:manualLayout>
      </c:layout>
      <c:bar3DChart>
        <c:barDir val="col"/>
        <c:grouping val="percentStacked"/>
        <c:varyColors val="0"/>
        <c:ser>
          <c:idx val="0"/>
          <c:order val="0"/>
          <c:tx>
            <c:strRef>
              <c:f>Feuil1!$B$1</c:f>
              <c:strCache>
                <c:ptCount val="1"/>
                <c:pt idx="0">
                  <c:v>Série 1</c:v>
                </c:pt>
              </c:strCache>
            </c:strRef>
          </c:tx>
          <c:invertIfNegative val="0"/>
          <c:dPt>
            <c:idx val="0"/>
            <c:invertIfNegative val="0"/>
            <c:bubble3D val="0"/>
            <c:spPr>
              <a:solidFill>
                <a:srgbClr val="053D5D"/>
              </a:solidFill>
            </c:spPr>
            <c:extLst>
              <c:ext xmlns:c16="http://schemas.microsoft.com/office/drawing/2014/chart" uri="{C3380CC4-5D6E-409C-BE32-E72D297353CC}">
                <c16:uniqueId val="{00000001-8CF4-4BF2-826B-3FD6BC32AD88}"/>
              </c:ext>
            </c:extLst>
          </c:dPt>
          <c:dPt>
            <c:idx val="1"/>
            <c:invertIfNegative val="0"/>
            <c:bubble3D val="0"/>
            <c:spPr>
              <a:solidFill>
                <a:srgbClr val="053D5D"/>
              </a:solidFill>
            </c:spPr>
            <c:extLst>
              <c:ext xmlns:c16="http://schemas.microsoft.com/office/drawing/2014/chart" uri="{C3380CC4-5D6E-409C-BE32-E72D297353CC}">
                <c16:uniqueId val="{00000003-8CF4-4BF2-826B-3FD6BC32AD88}"/>
              </c:ext>
            </c:extLst>
          </c:dPt>
          <c:dPt>
            <c:idx val="2"/>
            <c:invertIfNegative val="0"/>
            <c:bubble3D val="0"/>
            <c:spPr>
              <a:solidFill>
                <a:srgbClr val="053D5D"/>
              </a:solidFill>
            </c:spPr>
            <c:extLst>
              <c:ext xmlns:c16="http://schemas.microsoft.com/office/drawing/2014/chart" uri="{C3380CC4-5D6E-409C-BE32-E72D297353CC}">
                <c16:uniqueId val="{00000005-8CF4-4BF2-826B-3FD6BC32AD88}"/>
              </c:ext>
            </c:extLst>
          </c:dPt>
          <c:cat>
            <c:strRef>
              <c:f>Feuil1!$A$2:$A$4</c:f>
              <c:strCache>
                <c:ptCount val="3"/>
                <c:pt idx="0">
                  <c:v>Hiện tại</c:v>
                </c:pt>
                <c:pt idx="1">
                  <c:v>Trong chương trình EPC</c:v>
                </c:pt>
                <c:pt idx="2">
                  <c:v>Sau chương trình EPC</c:v>
                </c:pt>
              </c:strCache>
            </c:strRef>
          </c:cat>
          <c:val>
            <c:numRef>
              <c:f>Feuil1!$B$2:$B$4</c:f>
              <c:numCache>
                <c:formatCode>0%</c:formatCode>
                <c:ptCount val="3"/>
                <c:pt idx="0">
                  <c:v>1</c:v>
                </c:pt>
                <c:pt idx="1">
                  <c:v>0.60000000000000098</c:v>
                </c:pt>
                <c:pt idx="2">
                  <c:v>0.60000000000000098</c:v>
                </c:pt>
              </c:numCache>
            </c:numRef>
          </c:val>
          <c:extLst>
            <c:ext xmlns:c16="http://schemas.microsoft.com/office/drawing/2014/chart" uri="{C3380CC4-5D6E-409C-BE32-E72D297353CC}">
              <c16:uniqueId val="{00000006-8CF4-4BF2-826B-3FD6BC32AD88}"/>
            </c:ext>
          </c:extLst>
        </c:ser>
        <c:ser>
          <c:idx val="1"/>
          <c:order val="1"/>
          <c:tx>
            <c:strRef>
              <c:f>Feuil1!$C$1</c:f>
              <c:strCache>
                <c:ptCount val="1"/>
                <c:pt idx="0">
                  <c:v>Série 2</c:v>
                </c:pt>
              </c:strCache>
            </c:strRef>
          </c:tx>
          <c:spPr>
            <a:solidFill>
              <a:srgbClr val="F0BC19"/>
            </a:solidFill>
          </c:spPr>
          <c:invertIfNegative val="0"/>
          <c:cat>
            <c:strRef>
              <c:f>Feuil1!$A$2:$A$4</c:f>
              <c:strCache>
                <c:ptCount val="3"/>
                <c:pt idx="0">
                  <c:v>Hiện tại</c:v>
                </c:pt>
                <c:pt idx="1">
                  <c:v>Trong chương trình EPC</c:v>
                </c:pt>
                <c:pt idx="2">
                  <c:v>Sau chương trình EPC</c:v>
                </c:pt>
              </c:strCache>
            </c:strRef>
          </c:cat>
          <c:val>
            <c:numRef>
              <c:f>Feuil1!$C$2:$C$4</c:f>
              <c:numCache>
                <c:formatCode>0%</c:formatCode>
                <c:ptCount val="3"/>
                <c:pt idx="0" formatCode="General">
                  <c:v>0</c:v>
                </c:pt>
                <c:pt idx="1">
                  <c:v>0.3</c:v>
                </c:pt>
                <c:pt idx="2">
                  <c:v>0.4</c:v>
                </c:pt>
              </c:numCache>
            </c:numRef>
          </c:val>
          <c:extLst>
            <c:ext xmlns:c16="http://schemas.microsoft.com/office/drawing/2014/chart" uri="{C3380CC4-5D6E-409C-BE32-E72D297353CC}">
              <c16:uniqueId val="{00000007-8CF4-4BF2-826B-3FD6BC32AD88}"/>
            </c:ext>
          </c:extLst>
        </c:ser>
        <c:ser>
          <c:idx val="2"/>
          <c:order val="2"/>
          <c:tx>
            <c:strRef>
              <c:f>Feuil1!$D$1</c:f>
              <c:strCache>
                <c:ptCount val="1"/>
                <c:pt idx="0">
                  <c:v>Série 3</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8CF4-4BF2-826B-3FD6BC32AD88}"/>
              </c:ext>
            </c:extLst>
          </c:dPt>
          <c:cat>
            <c:strRef>
              <c:f>Feuil1!$A$2:$A$4</c:f>
              <c:strCache>
                <c:ptCount val="3"/>
                <c:pt idx="0">
                  <c:v>Hiện tại</c:v>
                </c:pt>
                <c:pt idx="1">
                  <c:v>Trong chương trình EPC</c:v>
                </c:pt>
                <c:pt idx="2">
                  <c:v>Sau chương trình EPC</c:v>
                </c:pt>
              </c:strCache>
            </c:strRef>
          </c:cat>
          <c:val>
            <c:numRef>
              <c:f>Feuil1!$D$2:$D$4</c:f>
              <c:numCache>
                <c:formatCode>0%</c:formatCode>
                <c:ptCount val="3"/>
                <c:pt idx="0" formatCode="General">
                  <c:v>0</c:v>
                </c:pt>
                <c:pt idx="1">
                  <c:v>0.15</c:v>
                </c:pt>
                <c:pt idx="2" formatCode="General">
                  <c:v>0</c:v>
                </c:pt>
              </c:numCache>
            </c:numRef>
          </c:val>
          <c:extLst>
            <c:ext xmlns:c16="http://schemas.microsoft.com/office/drawing/2014/chart" uri="{C3380CC4-5D6E-409C-BE32-E72D297353CC}">
              <c16:uniqueId val="{00000009-8CF4-4BF2-826B-3FD6BC32AD88}"/>
            </c:ext>
          </c:extLst>
        </c:ser>
        <c:dLbls>
          <c:showLegendKey val="0"/>
          <c:showVal val="0"/>
          <c:showCatName val="0"/>
          <c:showSerName val="0"/>
          <c:showPercent val="0"/>
          <c:showBubbleSize val="0"/>
        </c:dLbls>
        <c:gapWidth val="78"/>
        <c:gapDepth val="108"/>
        <c:shape val="box"/>
        <c:axId val="-2120269872"/>
        <c:axId val="2138333952"/>
        <c:axId val="0"/>
      </c:bar3DChart>
      <c:catAx>
        <c:axId val="-2120269872"/>
        <c:scaling>
          <c:orientation val="minMax"/>
        </c:scaling>
        <c:delete val="1"/>
        <c:axPos val="b"/>
        <c:numFmt formatCode="General" sourceLinked="0"/>
        <c:majorTickMark val="out"/>
        <c:minorTickMark val="none"/>
        <c:tickLblPos val="nextTo"/>
        <c:crossAx val="2138333952"/>
        <c:crosses val="autoZero"/>
        <c:auto val="1"/>
        <c:lblAlgn val="ctr"/>
        <c:lblOffset val="100"/>
        <c:noMultiLvlLbl val="0"/>
      </c:catAx>
      <c:valAx>
        <c:axId val="2138333952"/>
        <c:scaling>
          <c:orientation val="minMax"/>
        </c:scaling>
        <c:delete val="1"/>
        <c:axPos val="l"/>
        <c:title>
          <c:tx>
            <c:rich>
              <a:bodyPr rot="0" vert="horz"/>
              <a:lstStyle/>
              <a:p>
                <a:pPr>
                  <a:defRPr lang="en-US" sz="2400">
                    <a:solidFill>
                      <a:srgbClr val="053D5D"/>
                    </a:solidFill>
                  </a:defRPr>
                </a:pPr>
                <a:r>
                  <a:rPr lang="fr-CA" sz="2400" dirty="0">
                    <a:solidFill>
                      <a:srgbClr val="053D5D"/>
                    </a:solidFill>
                  </a:rPr>
                  <a:t> €</a:t>
                </a:r>
              </a:p>
            </c:rich>
          </c:tx>
          <c:layout>
            <c:manualLayout>
              <c:xMode val="edge"/>
              <c:yMode val="edge"/>
              <c:x val="1.3745889525138199E-2"/>
              <c:y val="0.11655081230509701"/>
            </c:manualLayout>
          </c:layout>
          <c:overlay val="0"/>
        </c:title>
        <c:numFmt formatCode="0%" sourceLinked="0"/>
        <c:majorTickMark val="out"/>
        <c:minorTickMark val="none"/>
        <c:tickLblPos val="none"/>
        <c:crossAx val="-2120269872"/>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9589181787059221E-2"/>
          <c:y val="8.709042268247949E-2"/>
          <c:w val="0.921308563846994"/>
          <c:h val="0.89554119505346896"/>
        </c:manualLayout>
      </c:layout>
      <c:bar3DChart>
        <c:barDir val="col"/>
        <c:grouping val="percentStacked"/>
        <c:varyColors val="0"/>
        <c:ser>
          <c:idx val="0"/>
          <c:order val="0"/>
          <c:tx>
            <c:strRef>
              <c:f>Feuil1!$B$1</c:f>
              <c:strCache>
                <c:ptCount val="1"/>
                <c:pt idx="0">
                  <c:v>Série 1</c:v>
                </c:pt>
              </c:strCache>
            </c:strRef>
          </c:tx>
          <c:spPr>
            <a:solidFill>
              <a:srgbClr val="053D5D"/>
            </a:solidFill>
          </c:spPr>
          <c:invertIfNegative val="0"/>
          <c:cat>
            <c:strRef>
              <c:f>Feuil1!$A$2:$A$5</c:f>
              <c:strCache>
                <c:ptCount val="1"/>
                <c:pt idx="0">
                  <c:v>Hiện tại</c:v>
                </c:pt>
              </c:strCache>
            </c:strRef>
          </c:cat>
          <c:val>
            <c:numRef>
              <c:f>Feuil1!$B$2:$B$5</c:f>
              <c:numCache>
                <c:formatCode>0%</c:formatCode>
                <c:ptCount val="4"/>
                <c:pt idx="0">
                  <c:v>1</c:v>
                </c:pt>
                <c:pt idx="1">
                  <c:v>0.60000000000000098</c:v>
                </c:pt>
                <c:pt idx="2">
                  <c:v>0.60000000000000098</c:v>
                </c:pt>
                <c:pt idx="3" formatCode="General">
                  <c:v>60</c:v>
                </c:pt>
              </c:numCache>
            </c:numRef>
          </c:val>
          <c:extLst>
            <c:ext xmlns:c16="http://schemas.microsoft.com/office/drawing/2014/chart" uri="{C3380CC4-5D6E-409C-BE32-E72D297353CC}">
              <c16:uniqueId val="{00000000-2F6F-434F-835D-DF55457077D7}"/>
            </c:ext>
          </c:extLst>
        </c:ser>
        <c:ser>
          <c:idx val="1"/>
          <c:order val="1"/>
          <c:tx>
            <c:strRef>
              <c:f>Feuil1!$C$1</c:f>
              <c:strCache>
                <c:ptCount val="1"/>
                <c:pt idx="0">
                  <c:v>Série 2</c:v>
                </c:pt>
              </c:strCache>
            </c:strRef>
          </c:tx>
          <c:spPr>
            <a:solidFill>
              <a:srgbClr val="F0BC19"/>
            </a:solidFill>
          </c:spPr>
          <c:invertIfNegative val="0"/>
          <c:cat>
            <c:strRef>
              <c:f>Feuil1!$A$2:$A$5</c:f>
              <c:strCache>
                <c:ptCount val="1"/>
                <c:pt idx="0">
                  <c:v>Hiện tại</c:v>
                </c:pt>
              </c:strCache>
            </c:strRef>
          </c:cat>
          <c:val>
            <c:numRef>
              <c:f>Feuil1!$C$2:$C$5</c:f>
              <c:numCache>
                <c:formatCode>0%</c:formatCode>
                <c:ptCount val="4"/>
                <c:pt idx="0" formatCode="General">
                  <c:v>0</c:v>
                </c:pt>
                <c:pt idx="1">
                  <c:v>0.3</c:v>
                </c:pt>
                <c:pt idx="2">
                  <c:v>0.3</c:v>
                </c:pt>
                <c:pt idx="3" formatCode="General">
                  <c:v>40</c:v>
                </c:pt>
              </c:numCache>
            </c:numRef>
          </c:val>
          <c:extLst>
            <c:ext xmlns:c16="http://schemas.microsoft.com/office/drawing/2014/chart" uri="{C3380CC4-5D6E-409C-BE32-E72D297353CC}">
              <c16:uniqueId val="{00000001-2F6F-434F-835D-DF55457077D7}"/>
            </c:ext>
          </c:extLst>
        </c:ser>
        <c:ser>
          <c:idx val="2"/>
          <c:order val="2"/>
          <c:tx>
            <c:strRef>
              <c:f>Feuil1!$D$1</c:f>
              <c:strCache>
                <c:ptCount val="1"/>
                <c:pt idx="0">
                  <c:v>Série 3</c:v>
                </c:pt>
              </c:strCache>
            </c:strRef>
          </c:tx>
          <c:spPr>
            <a:solidFill>
              <a:schemeClr val="bg2">
                <a:lumMod val="40000"/>
                <a:lumOff val="60000"/>
              </a:schemeClr>
            </a:solidFill>
          </c:spPr>
          <c:invertIfNegative val="0"/>
          <c:dPt>
            <c:idx val="0"/>
            <c:invertIfNegative val="0"/>
            <c:bubble3D val="0"/>
            <c:extLst>
              <c:ext xmlns:c16="http://schemas.microsoft.com/office/drawing/2014/chart" uri="{C3380CC4-5D6E-409C-BE32-E72D297353CC}">
                <c16:uniqueId val="{00000002-2F6F-434F-835D-DF55457077D7}"/>
              </c:ext>
            </c:extLst>
          </c:dPt>
          <c:cat>
            <c:strRef>
              <c:f>Feuil1!$A$2:$A$5</c:f>
              <c:strCache>
                <c:ptCount val="1"/>
                <c:pt idx="0">
                  <c:v>Hiện tại</c:v>
                </c:pt>
              </c:strCache>
            </c:strRef>
          </c:cat>
          <c:val>
            <c:numRef>
              <c:f>Feuil1!$D$2:$D$5</c:f>
              <c:numCache>
                <c:formatCode>0%</c:formatCode>
                <c:ptCount val="4"/>
                <c:pt idx="0" formatCode="General">
                  <c:v>0</c:v>
                </c:pt>
                <c:pt idx="1">
                  <c:v>0.1</c:v>
                </c:pt>
                <c:pt idx="2">
                  <c:v>0.1</c:v>
                </c:pt>
              </c:numCache>
            </c:numRef>
          </c:val>
          <c:extLst>
            <c:ext xmlns:c16="http://schemas.microsoft.com/office/drawing/2014/chart" uri="{C3380CC4-5D6E-409C-BE32-E72D297353CC}">
              <c16:uniqueId val="{00000003-2F6F-434F-835D-DF55457077D7}"/>
            </c:ext>
          </c:extLst>
        </c:ser>
        <c:dLbls>
          <c:showLegendKey val="0"/>
          <c:showVal val="0"/>
          <c:showCatName val="0"/>
          <c:showSerName val="0"/>
          <c:showPercent val="0"/>
          <c:showBubbleSize val="0"/>
        </c:dLbls>
        <c:gapWidth val="78"/>
        <c:gapDepth val="108"/>
        <c:shape val="box"/>
        <c:axId val="-2123514656"/>
        <c:axId val="2143292368"/>
        <c:axId val="0"/>
      </c:bar3DChart>
      <c:catAx>
        <c:axId val="-2123514656"/>
        <c:scaling>
          <c:orientation val="minMax"/>
        </c:scaling>
        <c:delete val="1"/>
        <c:axPos val="b"/>
        <c:numFmt formatCode="General" sourceLinked="0"/>
        <c:majorTickMark val="out"/>
        <c:minorTickMark val="none"/>
        <c:tickLblPos val="nextTo"/>
        <c:crossAx val="2143292368"/>
        <c:crosses val="autoZero"/>
        <c:auto val="1"/>
        <c:lblAlgn val="ctr"/>
        <c:lblOffset val="100"/>
        <c:noMultiLvlLbl val="0"/>
      </c:catAx>
      <c:valAx>
        <c:axId val="2143292368"/>
        <c:scaling>
          <c:orientation val="minMax"/>
        </c:scaling>
        <c:delete val="1"/>
        <c:axPos val="l"/>
        <c:title>
          <c:tx>
            <c:rich>
              <a:bodyPr rot="0" vert="horz"/>
              <a:lstStyle/>
              <a:p>
                <a:pPr>
                  <a:defRPr lang="en-US" sz="2400">
                    <a:solidFill>
                      <a:srgbClr val="00467F"/>
                    </a:solidFill>
                  </a:defRPr>
                </a:pPr>
                <a:r>
                  <a:rPr lang="fr-CA" sz="2400" dirty="0">
                    <a:solidFill>
                      <a:srgbClr val="00467F"/>
                    </a:solidFill>
                  </a:rPr>
                  <a:t> €</a:t>
                </a:r>
              </a:p>
            </c:rich>
          </c:tx>
          <c:layout>
            <c:manualLayout>
              <c:xMode val="edge"/>
              <c:yMode val="edge"/>
              <c:x val="1.4848726372120801E-2"/>
              <c:y val="0.110816043985222"/>
            </c:manualLayout>
          </c:layout>
          <c:overlay val="0"/>
        </c:title>
        <c:numFmt formatCode="0%" sourceLinked="0"/>
        <c:majorTickMark val="out"/>
        <c:minorTickMark val="none"/>
        <c:tickLblPos val="none"/>
        <c:crossAx val="-2123514656"/>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diagrams/_rels/data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diagrams/_rels/data10.xml.rels><?xml version="1.0" encoding="UTF-8" standalone="yes"?>
<Relationships xmlns="http://schemas.openxmlformats.org/package/2006/relationships"><Relationship Id="rId1" Type="http://schemas.openxmlformats.org/officeDocument/2006/relationships/image" Target="../media/image27.jpeg"/></Relationships>
</file>

<file path=ppt/diagrams/_rels/data11.xml.rels><?xml version="1.0" encoding="UTF-8" standalone="yes"?>
<Relationships xmlns="http://schemas.openxmlformats.org/package/2006/relationships"><Relationship Id="rId1" Type="http://schemas.openxmlformats.org/officeDocument/2006/relationships/image" Target="../media/image28.jpeg"/></Relationships>
</file>

<file path=ppt/diagrams/_rels/data13.xml.rels><?xml version="1.0" encoding="UTF-8" standalone="yes"?>
<Relationships xmlns="http://schemas.openxmlformats.org/package/2006/relationships"><Relationship Id="rId1" Type="http://schemas.openxmlformats.org/officeDocument/2006/relationships/image" Target="../media/image26.jpeg"/></Relationships>
</file>

<file path=ppt/diagrams/_rels/data14.xml.rels><?xml version="1.0" encoding="UTF-8" standalone="yes"?>
<Relationships xmlns="http://schemas.openxmlformats.org/package/2006/relationships"><Relationship Id="rId1" Type="http://schemas.openxmlformats.org/officeDocument/2006/relationships/image" Target="../media/image27.jpeg"/></Relationships>
</file>

<file path=ppt/diagrams/_rels/data15.xml.rels><?xml version="1.0" encoding="UTF-8" standalone="yes"?>
<Relationships xmlns="http://schemas.openxmlformats.org/package/2006/relationships"><Relationship Id="rId1" Type="http://schemas.openxmlformats.org/officeDocument/2006/relationships/image" Target="../media/image28.jpeg"/></Relationships>
</file>

<file path=ppt/diagrams/_rels/data16.xml.rels><?xml version="1.0" encoding="UTF-8" standalone="yes"?>
<Relationships xmlns="http://schemas.openxmlformats.org/package/2006/relationships"><Relationship Id="rId1" Type="http://schemas.openxmlformats.org/officeDocument/2006/relationships/image" Target="../media/image26.jpeg"/></Relationships>
</file>

<file path=ppt/diagrams/_rels/data17.xml.rels><?xml version="1.0" encoding="UTF-8" standalone="yes"?>
<Relationships xmlns="http://schemas.openxmlformats.org/package/2006/relationships"><Relationship Id="rId1" Type="http://schemas.openxmlformats.org/officeDocument/2006/relationships/image" Target="../media/image27.jpeg"/></Relationships>
</file>

<file path=ppt/diagrams/_rels/data18.xml.rels><?xml version="1.0" encoding="UTF-8" standalone="yes"?>
<Relationships xmlns="http://schemas.openxmlformats.org/package/2006/relationships"><Relationship Id="rId1" Type="http://schemas.openxmlformats.org/officeDocument/2006/relationships/image" Target="../media/image28.jpeg"/></Relationships>
</file>

<file path=ppt/diagrams/_rels/data19.xml.rels><?xml version="1.0" encoding="UTF-8" standalone="yes"?>
<Relationships xmlns="http://schemas.openxmlformats.org/package/2006/relationships"><Relationship Id="rId1" Type="http://schemas.openxmlformats.org/officeDocument/2006/relationships/image" Target="../media/image26.jpeg"/></Relationships>
</file>

<file path=ppt/diagrams/_rels/data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8.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25.jpeg"/></Relationships>
</file>

<file path=ppt/diagrams/_rels/data20.xml.rels><?xml version="1.0" encoding="UTF-8" standalone="yes"?>
<Relationships xmlns="http://schemas.openxmlformats.org/package/2006/relationships"><Relationship Id="rId1" Type="http://schemas.openxmlformats.org/officeDocument/2006/relationships/image" Target="../media/image27.jpeg"/></Relationships>
</file>

<file path=ppt/diagrams/_rels/data21.xml.rels><?xml version="1.0" encoding="UTF-8" standalone="yes"?>
<Relationships xmlns="http://schemas.openxmlformats.org/package/2006/relationships"><Relationship Id="rId1" Type="http://schemas.openxmlformats.org/officeDocument/2006/relationships/image" Target="../media/image28.jpeg"/></Relationships>
</file>

<file path=ppt/diagrams/_rels/data22.xml.rels><?xml version="1.0" encoding="UTF-8" standalone="yes"?>
<Relationships xmlns="http://schemas.openxmlformats.org/package/2006/relationships"><Relationship Id="rId1" Type="http://schemas.openxmlformats.org/officeDocument/2006/relationships/image" Target="../media/image35.png"/></Relationships>
</file>

<file path=ppt/diagrams/_rels/data23.xml.rels><?xml version="1.0" encoding="UTF-8" standalone="yes"?>
<Relationships xmlns="http://schemas.openxmlformats.org/package/2006/relationships"><Relationship Id="rId1" Type="http://schemas.openxmlformats.org/officeDocument/2006/relationships/image" Target="../media/image26.jpeg"/></Relationships>
</file>

<file path=ppt/diagrams/_rels/data24.xml.rels><?xml version="1.0" encoding="UTF-8" standalone="yes"?>
<Relationships xmlns="http://schemas.openxmlformats.org/package/2006/relationships"><Relationship Id="rId1" Type="http://schemas.openxmlformats.org/officeDocument/2006/relationships/image" Target="../media/image27.jpeg"/></Relationships>
</file>

<file path=ppt/diagrams/_rels/data25.xml.rels><?xml version="1.0" encoding="UTF-8" standalone="yes"?>
<Relationships xmlns="http://schemas.openxmlformats.org/package/2006/relationships"><Relationship Id="rId1" Type="http://schemas.openxmlformats.org/officeDocument/2006/relationships/image" Target="../media/image28.jpeg"/></Relationships>
</file>

<file path=ppt/diagrams/_rels/data26.xml.rels><?xml version="1.0" encoding="UTF-8" standalone="yes"?>
<Relationships xmlns="http://schemas.openxmlformats.org/package/2006/relationships"><Relationship Id="rId1" Type="http://schemas.openxmlformats.org/officeDocument/2006/relationships/image" Target="../media/image35.png"/></Relationships>
</file>

<file path=ppt/diagrams/_rels/data5.xml.rels><?xml version="1.0" encoding="UTF-8" standalone="yes"?>
<Relationships xmlns="http://schemas.openxmlformats.org/package/2006/relationships"><Relationship Id="rId1" Type="http://schemas.openxmlformats.org/officeDocument/2006/relationships/image" Target="../media/image26.jpeg"/></Relationships>
</file>

<file path=ppt/diagrams/_rels/data6.xml.rels><?xml version="1.0" encoding="UTF-8" standalone="yes"?>
<Relationships xmlns="http://schemas.openxmlformats.org/package/2006/relationships"><Relationship Id="rId1" Type="http://schemas.openxmlformats.org/officeDocument/2006/relationships/image" Target="../media/image27.jpeg"/></Relationships>
</file>

<file path=ppt/diagrams/_rels/data7.xml.rels><?xml version="1.0" encoding="UTF-8" standalone="yes"?>
<Relationships xmlns="http://schemas.openxmlformats.org/package/2006/relationships"><Relationship Id="rId1" Type="http://schemas.openxmlformats.org/officeDocument/2006/relationships/image" Target="../media/image28.jpeg"/></Relationships>
</file>

<file path=ppt/diagrams/_rels/data9.xml.rels><?xml version="1.0" encoding="UTF-8" standalone="yes"?>
<Relationships xmlns="http://schemas.openxmlformats.org/package/2006/relationships"><Relationship Id="rId1" Type="http://schemas.openxmlformats.org/officeDocument/2006/relationships/image" Target="../media/image26.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diagrams/_rels/drawing10.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11.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13.xml.rels><?xml version="1.0" encoding="UTF-8" standalone="yes"?>
<Relationships xmlns="http://schemas.openxmlformats.org/package/2006/relationships"><Relationship Id="rId1" Type="http://schemas.openxmlformats.org/officeDocument/2006/relationships/image" Target="../media/image26.jpeg"/></Relationships>
</file>

<file path=ppt/diagrams/_rels/drawing14.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15.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16.xml.rels><?xml version="1.0" encoding="UTF-8" standalone="yes"?>
<Relationships xmlns="http://schemas.openxmlformats.org/package/2006/relationships"><Relationship Id="rId1" Type="http://schemas.openxmlformats.org/officeDocument/2006/relationships/image" Target="../media/image26.jpeg"/></Relationships>
</file>

<file path=ppt/diagrams/_rels/drawing17.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18.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19.xml.rels><?xml version="1.0" encoding="UTF-8" standalone="yes"?>
<Relationships xmlns="http://schemas.openxmlformats.org/package/2006/relationships"><Relationship Id="rId1" Type="http://schemas.openxmlformats.org/officeDocument/2006/relationships/image" Target="../media/image26.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8.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25.jpeg"/></Relationships>
</file>

<file path=ppt/diagrams/_rels/drawing20.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21.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22.xml.rels><?xml version="1.0" encoding="UTF-8" standalone="yes"?>
<Relationships xmlns="http://schemas.openxmlformats.org/package/2006/relationships"><Relationship Id="rId1" Type="http://schemas.openxmlformats.org/officeDocument/2006/relationships/image" Target="../media/image35.png"/></Relationships>
</file>

<file path=ppt/diagrams/_rels/drawing23.xml.rels><?xml version="1.0" encoding="UTF-8" standalone="yes"?>
<Relationships xmlns="http://schemas.openxmlformats.org/package/2006/relationships"><Relationship Id="rId1" Type="http://schemas.openxmlformats.org/officeDocument/2006/relationships/image" Target="../media/image26.jpeg"/></Relationships>
</file>

<file path=ppt/diagrams/_rels/drawing24.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25.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26.xml.rels><?xml version="1.0" encoding="UTF-8" standalone="yes"?>
<Relationships xmlns="http://schemas.openxmlformats.org/package/2006/relationships"><Relationship Id="rId1" Type="http://schemas.openxmlformats.org/officeDocument/2006/relationships/image" Target="../media/image35.png"/></Relationships>
</file>

<file path=ppt/diagrams/_rels/drawing5.xml.rels><?xml version="1.0" encoding="UTF-8" standalone="yes"?>
<Relationships xmlns="http://schemas.openxmlformats.org/package/2006/relationships"><Relationship Id="rId1" Type="http://schemas.openxmlformats.org/officeDocument/2006/relationships/image" Target="../media/image26.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2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65B0C2-1632-42E6-BC46-C392274E01B7}" type="doc">
      <dgm:prSet loTypeId="urn:microsoft.com/office/officeart/2008/layout/AlternatingPictureBlocks" loCatId="list" qsTypeId="urn:microsoft.com/office/officeart/2005/8/quickstyle/simple1" qsCatId="simple" csTypeId="urn:microsoft.com/office/officeart/2005/8/colors/accent1_2" csCatId="accent1" phldr="1"/>
      <dgm:spPr/>
    </dgm:pt>
    <dgm:pt modelId="{EA5CCC08-973B-4476-BC98-01F932D3F7D3}">
      <dgm:prSet phldrT="[Texte]" custT="1"/>
      <dgm:spPr>
        <a:xfrm>
          <a:off x="1375575" y="764"/>
          <a:ext cx="1569017"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fr-CA" sz="1200" dirty="0">
              <a:solidFill>
                <a:srgbClr val="FFFFFF"/>
              </a:solidFill>
              <a:latin typeface="Arial" panose="020B0604020202020204" pitchFamily="34" charset="0"/>
              <a:ea typeface="+mn-ea"/>
              <a:cs typeface="Arial" panose="020B0604020202020204" pitchFamily="34" charset="0"/>
            </a:rPr>
            <a:t>Contractor</a:t>
          </a:r>
        </a:p>
      </dgm:t>
    </dgm:pt>
    <dgm:pt modelId="{99112178-BD2D-4D75-BD67-E0D52F8D52A1}" type="parTrans" cxnId="{6AAF1E30-8A71-4177-B0D1-00D6BF30848B}">
      <dgm:prSet/>
      <dgm:spPr/>
      <dgm:t>
        <a:bodyPr/>
        <a:lstStyle/>
        <a:p>
          <a:endParaRPr lang="fr-CA"/>
        </a:p>
      </dgm:t>
    </dgm:pt>
    <dgm:pt modelId="{46B8432F-58CE-4B9F-8FEB-04AD1741EB14}" type="sibTrans" cxnId="{6AAF1E30-8A71-4177-B0D1-00D6BF30848B}">
      <dgm:prSet/>
      <dgm:spPr/>
      <dgm:t>
        <a:bodyPr/>
        <a:lstStyle/>
        <a:p>
          <a:endParaRPr lang="fr-CA"/>
        </a:p>
      </dgm:t>
    </dgm:pt>
    <dgm:pt modelId="{D3D96EEE-EA9D-45A7-B8C5-46D934FA50DF}">
      <dgm:prSet phldrT="[Texte]" custT="1"/>
      <dgm:spPr>
        <a:xfrm>
          <a:off x="1375575" y="3307695"/>
          <a:ext cx="1569017"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fr-CA" sz="1200" dirty="0">
              <a:solidFill>
                <a:srgbClr val="FFFFFF"/>
              </a:solidFill>
              <a:latin typeface="Arial" panose="020B0604020202020204" pitchFamily="34" charset="0"/>
              <a:ea typeface="+mn-ea"/>
              <a:cs typeface="Arial" panose="020B0604020202020204" pitchFamily="34" charset="0"/>
            </a:rPr>
            <a:t>Energy Supplier</a:t>
          </a:r>
        </a:p>
      </dgm:t>
    </dgm:pt>
    <dgm:pt modelId="{9DF4F546-5F6D-4E97-9859-7D7925E3A4B0}" type="parTrans" cxnId="{B720F8D7-006C-472F-A7CF-19D4D6C7C807}">
      <dgm:prSet/>
      <dgm:spPr/>
      <dgm:t>
        <a:bodyPr/>
        <a:lstStyle/>
        <a:p>
          <a:endParaRPr lang="fr-CA"/>
        </a:p>
      </dgm:t>
    </dgm:pt>
    <dgm:pt modelId="{924934C3-22D9-45EE-A79C-1E4AC08279C5}" type="sibTrans" cxnId="{B720F8D7-006C-472F-A7CF-19D4D6C7C807}">
      <dgm:prSet/>
      <dgm:spPr/>
      <dgm:t>
        <a:bodyPr/>
        <a:lstStyle/>
        <a:p>
          <a:endParaRPr lang="fr-CA"/>
        </a:p>
      </dgm:t>
    </dgm:pt>
    <dgm:pt modelId="{F6D88287-2A49-4187-BAB2-AE7E45DD6379}">
      <dgm:prSet phldrT="[Texte]" custT="1"/>
      <dgm:spPr>
        <a:xfrm>
          <a:off x="624775" y="4134427"/>
          <a:ext cx="1569017"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Arial" panose="020B0604020202020204" pitchFamily="34" charset="0"/>
              <a:ea typeface="+mn-ea"/>
              <a:cs typeface="Arial" panose="020B0604020202020204" pitchFamily="34" charset="0"/>
            </a:rPr>
            <a:t>Professional Technical Consulting Engineer</a:t>
          </a:r>
        </a:p>
      </dgm:t>
    </dgm:pt>
    <dgm:pt modelId="{B6E0935A-657B-4CCC-947E-15EA34C07F5A}" type="parTrans" cxnId="{6ECD5124-C099-4452-BF18-D781E0E39DFA}">
      <dgm:prSet/>
      <dgm:spPr/>
      <dgm:t>
        <a:bodyPr/>
        <a:lstStyle/>
        <a:p>
          <a:endParaRPr lang="fr-CA"/>
        </a:p>
      </dgm:t>
    </dgm:pt>
    <dgm:pt modelId="{E565F95D-7510-4291-B462-39A53459CBAD}" type="sibTrans" cxnId="{6ECD5124-C099-4452-BF18-D781E0E39DFA}">
      <dgm:prSet/>
      <dgm:spPr/>
      <dgm:t>
        <a:bodyPr/>
        <a:lstStyle/>
        <a:p>
          <a:endParaRPr lang="fr-CA"/>
        </a:p>
      </dgm:t>
    </dgm:pt>
    <dgm:pt modelId="{3113A283-E785-463B-83DB-C3F0CBF614B8}">
      <dgm:prSet custT="1"/>
      <dgm:spPr>
        <a:xfrm>
          <a:off x="602775" y="827497"/>
          <a:ext cx="1569017"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Arial" panose="020B0604020202020204" pitchFamily="34" charset="0"/>
              <a:ea typeface="+mn-ea"/>
              <a:cs typeface="Arial" panose="020B0604020202020204" pitchFamily="34" charset="0"/>
            </a:rPr>
            <a:t>Equipment Manufacturer</a:t>
          </a:r>
        </a:p>
      </dgm:t>
    </dgm:pt>
    <dgm:pt modelId="{085CA233-B95D-4AEB-A86E-D62DDA553991}" type="parTrans" cxnId="{C7B099D8-50A9-45DD-BA47-59D9326097C4}">
      <dgm:prSet/>
      <dgm:spPr/>
      <dgm:t>
        <a:bodyPr/>
        <a:lstStyle/>
        <a:p>
          <a:endParaRPr lang="fr-CA"/>
        </a:p>
      </dgm:t>
    </dgm:pt>
    <dgm:pt modelId="{B7FD726D-998C-4750-89E0-9A9D458E7E4D}" type="sibTrans" cxnId="{C7B099D8-50A9-45DD-BA47-59D9326097C4}">
      <dgm:prSet/>
      <dgm:spPr/>
      <dgm:t>
        <a:bodyPr/>
        <a:lstStyle/>
        <a:p>
          <a:endParaRPr lang="fr-CA"/>
        </a:p>
      </dgm:t>
    </dgm:pt>
    <dgm:pt modelId="{1562C19C-EE44-44EA-81C8-F5EE9F15A448}">
      <dgm:prSet custT="1"/>
      <dgm:spPr>
        <a:xfrm>
          <a:off x="602775" y="2480962"/>
          <a:ext cx="1569017"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fr-CA" sz="1200" dirty="0">
              <a:solidFill>
                <a:srgbClr val="FFFFFF"/>
              </a:solidFill>
              <a:latin typeface="Arial" panose="020B0604020202020204" pitchFamily="34" charset="0"/>
              <a:ea typeface="+mn-ea"/>
              <a:cs typeface="Arial" panose="020B0604020202020204" pitchFamily="34" charset="0"/>
            </a:rPr>
            <a:t>Financial institution </a:t>
          </a:r>
        </a:p>
      </dgm:t>
    </dgm:pt>
    <dgm:pt modelId="{B2DEBA2C-9127-43EE-8803-F6569B085941}" type="parTrans" cxnId="{EC5FF4E0-1A97-4424-AB7A-15E785298004}">
      <dgm:prSet/>
      <dgm:spPr/>
      <dgm:t>
        <a:bodyPr/>
        <a:lstStyle/>
        <a:p>
          <a:endParaRPr lang="fr-CA"/>
        </a:p>
      </dgm:t>
    </dgm:pt>
    <dgm:pt modelId="{10999B5B-B954-43DD-BA8F-68C8A46EC786}" type="sibTrans" cxnId="{EC5FF4E0-1A97-4424-AB7A-15E785298004}">
      <dgm:prSet/>
      <dgm:spPr/>
      <dgm:t>
        <a:bodyPr/>
        <a:lstStyle/>
        <a:p>
          <a:endParaRPr lang="fr-CA"/>
        </a:p>
      </dgm:t>
    </dgm:pt>
    <dgm:pt modelId="{68787885-D375-4330-9455-4F4F21945212}">
      <dgm:prSet custT="1"/>
      <dgm:spPr>
        <a:xfrm>
          <a:off x="1375575" y="1654229"/>
          <a:ext cx="1569017"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fr-CA" sz="1200" dirty="0" err="1">
              <a:solidFill>
                <a:srgbClr val="FFFFFF"/>
              </a:solidFill>
              <a:latin typeface="Arial" panose="020B0604020202020204" pitchFamily="34" charset="0"/>
              <a:ea typeface="+mn-ea"/>
              <a:cs typeface="Arial" panose="020B0604020202020204" pitchFamily="34" charset="0"/>
            </a:rPr>
            <a:t>Government</a:t>
          </a:r>
          <a:endParaRPr lang="fr-CA" sz="1200" dirty="0">
            <a:solidFill>
              <a:srgbClr val="FFFFFF"/>
            </a:solidFill>
            <a:latin typeface="Arial" panose="020B0604020202020204" pitchFamily="34" charset="0"/>
            <a:ea typeface="+mn-ea"/>
            <a:cs typeface="Arial" panose="020B0604020202020204" pitchFamily="34" charset="0"/>
          </a:endParaRPr>
        </a:p>
      </dgm:t>
    </dgm:pt>
    <dgm:pt modelId="{C06B75E7-EB1B-4CC6-B6AF-0F47066F8ECB}" type="parTrans" cxnId="{19BC0533-50F7-4EDE-985F-70CE043D5754}">
      <dgm:prSet/>
      <dgm:spPr/>
      <dgm:t>
        <a:bodyPr/>
        <a:lstStyle/>
        <a:p>
          <a:endParaRPr lang="fr-CA"/>
        </a:p>
      </dgm:t>
    </dgm:pt>
    <dgm:pt modelId="{F1FF299D-1228-4516-AE40-6206D39DF79E}" type="sibTrans" cxnId="{19BC0533-50F7-4EDE-985F-70CE043D5754}">
      <dgm:prSet/>
      <dgm:spPr/>
      <dgm:t>
        <a:bodyPr/>
        <a:lstStyle/>
        <a:p>
          <a:endParaRPr lang="fr-CA"/>
        </a:p>
      </dgm:t>
    </dgm:pt>
    <dgm:pt modelId="{56F54779-FA09-4A8B-A1E4-558A072010DF}" type="pres">
      <dgm:prSet presAssocID="{7A65B0C2-1632-42E6-BC46-C392274E01B7}" presName="linearFlow" presStyleCnt="0">
        <dgm:presLayoutVars>
          <dgm:dir/>
          <dgm:resizeHandles val="exact"/>
        </dgm:presLayoutVars>
      </dgm:prSet>
      <dgm:spPr/>
    </dgm:pt>
    <dgm:pt modelId="{B04FA8A5-395A-44DF-843B-93F727C6473F}" type="pres">
      <dgm:prSet presAssocID="{EA5CCC08-973B-4476-BC98-01F932D3F7D3}" presName="comp" presStyleCnt="0"/>
      <dgm:spPr/>
    </dgm:pt>
    <dgm:pt modelId="{F3B308E7-E8F4-4D39-9CC2-30EF84F47625}" type="pres">
      <dgm:prSet presAssocID="{EA5CCC08-973B-4476-BC98-01F932D3F7D3}" presName="rect2" presStyleLbl="node1" presStyleIdx="0" presStyleCnt="6">
        <dgm:presLayoutVars>
          <dgm:bulletEnabled val="1"/>
        </dgm:presLayoutVars>
      </dgm:prSet>
      <dgm:spPr/>
    </dgm:pt>
    <dgm:pt modelId="{10D81DE9-742A-4489-A998-BC996A1F9EDA}" type="pres">
      <dgm:prSet presAssocID="{EA5CCC08-973B-4476-BC98-01F932D3F7D3}" presName="rect1" presStyleLbl="lnNode1" presStyleIdx="0" presStyleCnt="6"/>
      <dgm:spPr>
        <a:xfrm>
          <a:off x="602775" y="764"/>
          <a:ext cx="702545" cy="709641"/>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 modelId="{EFE7A260-2A55-4E27-8FD8-CFF93CD12932}" type="pres">
      <dgm:prSet presAssocID="{46B8432F-58CE-4B9F-8FEB-04AD1741EB14}" presName="sibTrans" presStyleCnt="0"/>
      <dgm:spPr/>
    </dgm:pt>
    <dgm:pt modelId="{D2E3B682-1D28-44C5-87CD-CDA24EE72E26}" type="pres">
      <dgm:prSet presAssocID="{3113A283-E785-463B-83DB-C3F0CBF614B8}" presName="comp" presStyleCnt="0"/>
      <dgm:spPr/>
    </dgm:pt>
    <dgm:pt modelId="{345E0567-96E7-4DCA-B00C-E1F18149B238}" type="pres">
      <dgm:prSet presAssocID="{3113A283-E785-463B-83DB-C3F0CBF614B8}" presName="rect2" presStyleLbl="node1" presStyleIdx="1" presStyleCnt="6">
        <dgm:presLayoutVars>
          <dgm:bulletEnabled val="1"/>
        </dgm:presLayoutVars>
      </dgm:prSet>
      <dgm:spPr/>
    </dgm:pt>
    <dgm:pt modelId="{B7B82959-8DFC-4BFD-B3A1-38917561EA4C}" type="pres">
      <dgm:prSet presAssocID="{3113A283-E785-463B-83DB-C3F0CBF614B8}" presName="rect1" presStyleLbl="lnNode1" presStyleIdx="1" presStyleCnt="6"/>
      <dgm:spPr>
        <a:xfrm>
          <a:off x="2242048" y="827497"/>
          <a:ext cx="702545" cy="709641"/>
        </a:xfrm>
        <a:prstGeom prst="rect">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 modelId="{68D9924C-55BF-4DAF-A3FF-FA7FCBD8E0E9}" type="pres">
      <dgm:prSet presAssocID="{B7FD726D-998C-4750-89E0-9A9D458E7E4D}" presName="sibTrans" presStyleCnt="0"/>
      <dgm:spPr/>
    </dgm:pt>
    <dgm:pt modelId="{1D283B4A-1808-4316-8F8A-7EEEABA890CD}" type="pres">
      <dgm:prSet presAssocID="{68787885-D375-4330-9455-4F4F21945212}" presName="comp" presStyleCnt="0"/>
      <dgm:spPr/>
    </dgm:pt>
    <dgm:pt modelId="{F84483CC-BEA8-4BB7-B48B-F0AE1472DDDA}" type="pres">
      <dgm:prSet presAssocID="{68787885-D375-4330-9455-4F4F21945212}" presName="rect2" presStyleLbl="node1" presStyleIdx="2" presStyleCnt="6">
        <dgm:presLayoutVars>
          <dgm:bulletEnabled val="1"/>
        </dgm:presLayoutVars>
      </dgm:prSet>
      <dgm:spPr/>
    </dgm:pt>
    <dgm:pt modelId="{64CEA216-641C-4ED3-B6B2-8F544E2B23CE}" type="pres">
      <dgm:prSet presAssocID="{68787885-D375-4330-9455-4F4F21945212}" presName="rect1" presStyleLbl="lnNode1" presStyleIdx="2" presStyleCnt="6"/>
      <dgm:spPr>
        <a:xfrm>
          <a:off x="602775" y="1654229"/>
          <a:ext cx="702545" cy="709641"/>
        </a:xfrm>
        <a:prstGeom prst="rect">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 modelId="{FEC0A0CF-93EB-4B99-AEE6-DA1EC10A5EDD}" type="pres">
      <dgm:prSet presAssocID="{F1FF299D-1228-4516-AE40-6206D39DF79E}" presName="sibTrans" presStyleCnt="0"/>
      <dgm:spPr/>
    </dgm:pt>
    <dgm:pt modelId="{2F61B971-D9C3-41BD-9613-7F258D770153}" type="pres">
      <dgm:prSet presAssocID="{1562C19C-EE44-44EA-81C8-F5EE9F15A448}" presName="comp" presStyleCnt="0"/>
      <dgm:spPr/>
    </dgm:pt>
    <dgm:pt modelId="{1E154141-FE71-476C-8B56-DEF93E2A9CA6}" type="pres">
      <dgm:prSet presAssocID="{1562C19C-EE44-44EA-81C8-F5EE9F15A448}" presName="rect2" presStyleLbl="node1" presStyleIdx="3" presStyleCnt="6">
        <dgm:presLayoutVars>
          <dgm:bulletEnabled val="1"/>
        </dgm:presLayoutVars>
      </dgm:prSet>
      <dgm:spPr/>
    </dgm:pt>
    <dgm:pt modelId="{1213FFDF-99E3-4E30-B722-162E33038591}" type="pres">
      <dgm:prSet presAssocID="{1562C19C-EE44-44EA-81C8-F5EE9F15A448}" presName="rect1" presStyleLbl="lnNode1" presStyleIdx="3" presStyleCnt="6"/>
      <dgm:spPr>
        <a:xfrm>
          <a:off x="2242048" y="2480962"/>
          <a:ext cx="702545" cy="709641"/>
        </a:xfrm>
        <a:prstGeom prst="rect">
          <a:avLst/>
        </a:prstGeom>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 modelId="{28C29B99-EFE2-406B-929C-C58BD3D70555}" type="pres">
      <dgm:prSet presAssocID="{10999B5B-B954-43DD-BA8F-68C8A46EC786}" presName="sibTrans" presStyleCnt="0"/>
      <dgm:spPr/>
    </dgm:pt>
    <dgm:pt modelId="{FDE9EC36-31AD-4BEA-AD42-867C5B2D2C9B}" type="pres">
      <dgm:prSet presAssocID="{D3D96EEE-EA9D-45A7-B8C5-46D934FA50DF}" presName="comp" presStyleCnt="0"/>
      <dgm:spPr/>
    </dgm:pt>
    <dgm:pt modelId="{5DE7AAFF-2713-4A50-A2B6-7E7633F5A867}" type="pres">
      <dgm:prSet presAssocID="{D3D96EEE-EA9D-45A7-B8C5-46D934FA50DF}" presName="rect2" presStyleLbl="node1" presStyleIdx="4" presStyleCnt="6">
        <dgm:presLayoutVars>
          <dgm:bulletEnabled val="1"/>
        </dgm:presLayoutVars>
      </dgm:prSet>
      <dgm:spPr/>
    </dgm:pt>
    <dgm:pt modelId="{59A3E91D-881D-402A-9B67-6C666B05F0AB}" type="pres">
      <dgm:prSet presAssocID="{D3D96EEE-EA9D-45A7-B8C5-46D934FA50DF}" presName="rect1" presStyleLbl="lnNode1" presStyleIdx="4" presStyleCnt="6"/>
      <dgm:spPr>
        <a:xfrm>
          <a:off x="602775" y="3307695"/>
          <a:ext cx="702545" cy="709641"/>
        </a:xfrm>
        <a:prstGeom prst="rect">
          <a:avLst/>
        </a:prstGeom>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 modelId="{0C687973-7B2F-4CF9-A548-5E02558E1EDD}" type="pres">
      <dgm:prSet presAssocID="{924934C3-22D9-45EE-A79C-1E4AC08279C5}" presName="sibTrans" presStyleCnt="0"/>
      <dgm:spPr/>
    </dgm:pt>
    <dgm:pt modelId="{88045B1C-172F-4EB0-B530-1C805C0C7B0C}" type="pres">
      <dgm:prSet presAssocID="{F6D88287-2A49-4187-BAB2-AE7E45DD6379}" presName="comp" presStyleCnt="0"/>
      <dgm:spPr/>
    </dgm:pt>
    <dgm:pt modelId="{0A1E01A1-23A2-489A-99F2-8EF800835525}" type="pres">
      <dgm:prSet presAssocID="{F6D88287-2A49-4187-BAB2-AE7E45DD6379}" presName="rect2" presStyleLbl="node1" presStyleIdx="5" presStyleCnt="6">
        <dgm:presLayoutVars>
          <dgm:bulletEnabled val="1"/>
        </dgm:presLayoutVars>
      </dgm:prSet>
      <dgm:spPr/>
    </dgm:pt>
    <dgm:pt modelId="{1ADE1590-70B3-42D2-975B-18730B7D9A0A}" type="pres">
      <dgm:prSet presAssocID="{F6D88287-2A49-4187-BAB2-AE7E45DD6379}" presName="rect1" presStyleLbl="lnNode1" presStyleIdx="5" presStyleCnt="6" custScaleX="87474" custScaleY="97068"/>
      <dgm:spPr>
        <a:xfrm>
          <a:off x="2308048" y="4144831"/>
          <a:ext cx="614544" cy="688835"/>
        </a:xfrm>
        <a:prstGeom prst="rect">
          <a:avLst/>
        </a:prstGeom>
        <a:blipFill dpi="0" rotWithShape="1">
          <a:blip xmlns:r="http://schemas.openxmlformats.org/officeDocument/2006/relationships" r:embed="rId6">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Lst>
  <dgm:cxnLst>
    <dgm:cxn modelId="{EA366700-E95F-4704-B97A-68DA6B031D26}" type="presOf" srcId="{68787885-D375-4330-9455-4F4F21945212}" destId="{F84483CC-BEA8-4BB7-B48B-F0AE1472DDDA}" srcOrd="0" destOrd="0" presId="urn:microsoft.com/office/officeart/2008/layout/AlternatingPictureBlocks"/>
    <dgm:cxn modelId="{C82DBE1C-3079-40A9-903A-5C87B99C7387}" type="presOf" srcId="{F6D88287-2A49-4187-BAB2-AE7E45DD6379}" destId="{0A1E01A1-23A2-489A-99F2-8EF800835525}" srcOrd="0" destOrd="0" presId="urn:microsoft.com/office/officeart/2008/layout/AlternatingPictureBlocks"/>
    <dgm:cxn modelId="{6ECD5124-C099-4452-BF18-D781E0E39DFA}" srcId="{7A65B0C2-1632-42E6-BC46-C392274E01B7}" destId="{F6D88287-2A49-4187-BAB2-AE7E45DD6379}" srcOrd="5" destOrd="0" parTransId="{B6E0935A-657B-4CCC-947E-15EA34C07F5A}" sibTransId="{E565F95D-7510-4291-B462-39A53459CBAD}"/>
    <dgm:cxn modelId="{6AAF1E30-8A71-4177-B0D1-00D6BF30848B}" srcId="{7A65B0C2-1632-42E6-BC46-C392274E01B7}" destId="{EA5CCC08-973B-4476-BC98-01F932D3F7D3}" srcOrd="0" destOrd="0" parTransId="{99112178-BD2D-4D75-BD67-E0D52F8D52A1}" sibTransId="{46B8432F-58CE-4B9F-8FEB-04AD1741EB14}"/>
    <dgm:cxn modelId="{19BC0533-50F7-4EDE-985F-70CE043D5754}" srcId="{7A65B0C2-1632-42E6-BC46-C392274E01B7}" destId="{68787885-D375-4330-9455-4F4F21945212}" srcOrd="2" destOrd="0" parTransId="{C06B75E7-EB1B-4CC6-B6AF-0F47066F8ECB}" sibTransId="{F1FF299D-1228-4516-AE40-6206D39DF79E}"/>
    <dgm:cxn modelId="{B3450334-3220-46DE-AE67-806E61DBEB37}" type="presOf" srcId="{D3D96EEE-EA9D-45A7-B8C5-46D934FA50DF}" destId="{5DE7AAFF-2713-4A50-A2B6-7E7633F5A867}" srcOrd="0" destOrd="0" presId="urn:microsoft.com/office/officeart/2008/layout/AlternatingPictureBlocks"/>
    <dgm:cxn modelId="{23E8CEB0-5A29-4C7B-8F6E-8706CB8D3C69}" type="presOf" srcId="{EA5CCC08-973B-4476-BC98-01F932D3F7D3}" destId="{F3B308E7-E8F4-4D39-9CC2-30EF84F47625}" srcOrd="0" destOrd="0" presId="urn:microsoft.com/office/officeart/2008/layout/AlternatingPictureBlocks"/>
    <dgm:cxn modelId="{C4DD82C7-6A1E-4E7C-AB94-2B38F1C38FF3}" type="presOf" srcId="{3113A283-E785-463B-83DB-C3F0CBF614B8}" destId="{345E0567-96E7-4DCA-B00C-E1F18149B238}" srcOrd="0" destOrd="0" presId="urn:microsoft.com/office/officeart/2008/layout/AlternatingPictureBlocks"/>
    <dgm:cxn modelId="{B720F8D7-006C-472F-A7CF-19D4D6C7C807}" srcId="{7A65B0C2-1632-42E6-BC46-C392274E01B7}" destId="{D3D96EEE-EA9D-45A7-B8C5-46D934FA50DF}" srcOrd="4" destOrd="0" parTransId="{9DF4F546-5F6D-4E97-9859-7D7925E3A4B0}" sibTransId="{924934C3-22D9-45EE-A79C-1E4AC08279C5}"/>
    <dgm:cxn modelId="{C7B099D8-50A9-45DD-BA47-59D9326097C4}" srcId="{7A65B0C2-1632-42E6-BC46-C392274E01B7}" destId="{3113A283-E785-463B-83DB-C3F0CBF614B8}" srcOrd="1" destOrd="0" parTransId="{085CA233-B95D-4AEB-A86E-D62DDA553991}" sibTransId="{B7FD726D-998C-4750-89E0-9A9D458E7E4D}"/>
    <dgm:cxn modelId="{EC5FF4E0-1A97-4424-AB7A-15E785298004}" srcId="{7A65B0C2-1632-42E6-BC46-C392274E01B7}" destId="{1562C19C-EE44-44EA-81C8-F5EE9F15A448}" srcOrd="3" destOrd="0" parTransId="{B2DEBA2C-9127-43EE-8803-F6569B085941}" sibTransId="{10999B5B-B954-43DD-BA8F-68C8A46EC786}"/>
    <dgm:cxn modelId="{81812EE5-8F70-4EF8-9C35-D5F8B4AA6F7F}" type="presOf" srcId="{7A65B0C2-1632-42E6-BC46-C392274E01B7}" destId="{56F54779-FA09-4A8B-A1E4-558A072010DF}" srcOrd="0" destOrd="0" presId="urn:microsoft.com/office/officeart/2008/layout/AlternatingPictureBlocks"/>
    <dgm:cxn modelId="{BB06C9F8-5D50-425A-B1A8-AAABAC40377E}" type="presOf" srcId="{1562C19C-EE44-44EA-81C8-F5EE9F15A448}" destId="{1E154141-FE71-476C-8B56-DEF93E2A9CA6}" srcOrd="0" destOrd="0" presId="urn:microsoft.com/office/officeart/2008/layout/AlternatingPictureBlocks"/>
    <dgm:cxn modelId="{9A216346-8249-43F2-9D15-ADB7010EFC29}" type="presParOf" srcId="{56F54779-FA09-4A8B-A1E4-558A072010DF}" destId="{B04FA8A5-395A-44DF-843B-93F727C6473F}" srcOrd="0" destOrd="0" presId="urn:microsoft.com/office/officeart/2008/layout/AlternatingPictureBlocks"/>
    <dgm:cxn modelId="{B837D457-3325-48D0-A70F-469573DB6D3F}" type="presParOf" srcId="{B04FA8A5-395A-44DF-843B-93F727C6473F}" destId="{F3B308E7-E8F4-4D39-9CC2-30EF84F47625}" srcOrd="0" destOrd="0" presId="urn:microsoft.com/office/officeart/2008/layout/AlternatingPictureBlocks"/>
    <dgm:cxn modelId="{E203FB6A-76A8-4617-AAE9-443162C80A74}" type="presParOf" srcId="{B04FA8A5-395A-44DF-843B-93F727C6473F}" destId="{10D81DE9-742A-4489-A998-BC996A1F9EDA}" srcOrd="1" destOrd="0" presId="urn:microsoft.com/office/officeart/2008/layout/AlternatingPictureBlocks"/>
    <dgm:cxn modelId="{96FCA941-EE6B-40C5-A51B-85F17B534F0E}" type="presParOf" srcId="{56F54779-FA09-4A8B-A1E4-558A072010DF}" destId="{EFE7A260-2A55-4E27-8FD8-CFF93CD12932}" srcOrd="1" destOrd="0" presId="urn:microsoft.com/office/officeart/2008/layout/AlternatingPictureBlocks"/>
    <dgm:cxn modelId="{51CDBF23-1831-4B0C-B4BC-E4D1E0E27F9B}" type="presParOf" srcId="{56F54779-FA09-4A8B-A1E4-558A072010DF}" destId="{D2E3B682-1D28-44C5-87CD-CDA24EE72E26}" srcOrd="2" destOrd="0" presId="urn:microsoft.com/office/officeart/2008/layout/AlternatingPictureBlocks"/>
    <dgm:cxn modelId="{C3CED4D3-71D5-4DAC-976A-C90B7637F707}" type="presParOf" srcId="{D2E3B682-1D28-44C5-87CD-CDA24EE72E26}" destId="{345E0567-96E7-4DCA-B00C-E1F18149B238}" srcOrd="0" destOrd="0" presId="urn:microsoft.com/office/officeart/2008/layout/AlternatingPictureBlocks"/>
    <dgm:cxn modelId="{C0A683C5-6808-41DD-B525-67C804B93593}" type="presParOf" srcId="{D2E3B682-1D28-44C5-87CD-CDA24EE72E26}" destId="{B7B82959-8DFC-4BFD-B3A1-38917561EA4C}" srcOrd="1" destOrd="0" presId="urn:microsoft.com/office/officeart/2008/layout/AlternatingPictureBlocks"/>
    <dgm:cxn modelId="{97CCEBD0-0BDC-437F-9646-792E9996946C}" type="presParOf" srcId="{56F54779-FA09-4A8B-A1E4-558A072010DF}" destId="{68D9924C-55BF-4DAF-A3FF-FA7FCBD8E0E9}" srcOrd="3" destOrd="0" presId="urn:microsoft.com/office/officeart/2008/layout/AlternatingPictureBlocks"/>
    <dgm:cxn modelId="{96DED65B-7925-4AC4-8968-545BCCE66E92}" type="presParOf" srcId="{56F54779-FA09-4A8B-A1E4-558A072010DF}" destId="{1D283B4A-1808-4316-8F8A-7EEEABA890CD}" srcOrd="4" destOrd="0" presId="urn:microsoft.com/office/officeart/2008/layout/AlternatingPictureBlocks"/>
    <dgm:cxn modelId="{DC95A296-B357-4719-9604-9867B4063AB7}" type="presParOf" srcId="{1D283B4A-1808-4316-8F8A-7EEEABA890CD}" destId="{F84483CC-BEA8-4BB7-B48B-F0AE1472DDDA}" srcOrd="0" destOrd="0" presId="urn:microsoft.com/office/officeart/2008/layout/AlternatingPictureBlocks"/>
    <dgm:cxn modelId="{79083525-3FE0-49A4-8C8A-93690DD6F7BE}" type="presParOf" srcId="{1D283B4A-1808-4316-8F8A-7EEEABA890CD}" destId="{64CEA216-641C-4ED3-B6B2-8F544E2B23CE}" srcOrd="1" destOrd="0" presId="urn:microsoft.com/office/officeart/2008/layout/AlternatingPictureBlocks"/>
    <dgm:cxn modelId="{17EAD05D-E047-44C4-9040-0F1A6263CA82}" type="presParOf" srcId="{56F54779-FA09-4A8B-A1E4-558A072010DF}" destId="{FEC0A0CF-93EB-4B99-AEE6-DA1EC10A5EDD}" srcOrd="5" destOrd="0" presId="urn:microsoft.com/office/officeart/2008/layout/AlternatingPictureBlocks"/>
    <dgm:cxn modelId="{7AB6979C-877A-4C2E-B372-01AC1096AA49}" type="presParOf" srcId="{56F54779-FA09-4A8B-A1E4-558A072010DF}" destId="{2F61B971-D9C3-41BD-9613-7F258D770153}" srcOrd="6" destOrd="0" presId="urn:microsoft.com/office/officeart/2008/layout/AlternatingPictureBlocks"/>
    <dgm:cxn modelId="{90613EC5-1EF4-44D1-BD90-9FD9AF9526C2}" type="presParOf" srcId="{2F61B971-D9C3-41BD-9613-7F258D770153}" destId="{1E154141-FE71-476C-8B56-DEF93E2A9CA6}" srcOrd="0" destOrd="0" presId="urn:microsoft.com/office/officeart/2008/layout/AlternatingPictureBlocks"/>
    <dgm:cxn modelId="{5B792D5E-02A4-4F0C-A4D4-3CEAE03C6346}" type="presParOf" srcId="{2F61B971-D9C3-41BD-9613-7F258D770153}" destId="{1213FFDF-99E3-4E30-B722-162E33038591}" srcOrd="1" destOrd="0" presId="urn:microsoft.com/office/officeart/2008/layout/AlternatingPictureBlocks"/>
    <dgm:cxn modelId="{0A5EE63B-7DC6-4858-97FA-D90086D42002}" type="presParOf" srcId="{56F54779-FA09-4A8B-A1E4-558A072010DF}" destId="{28C29B99-EFE2-406B-929C-C58BD3D70555}" srcOrd="7" destOrd="0" presId="urn:microsoft.com/office/officeart/2008/layout/AlternatingPictureBlocks"/>
    <dgm:cxn modelId="{46358907-5D40-400E-856A-5EA4AE02BF01}" type="presParOf" srcId="{56F54779-FA09-4A8B-A1E4-558A072010DF}" destId="{FDE9EC36-31AD-4BEA-AD42-867C5B2D2C9B}" srcOrd="8" destOrd="0" presId="urn:microsoft.com/office/officeart/2008/layout/AlternatingPictureBlocks"/>
    <dgm:cxn modelId="{51D42ACE-7184-4509-B9B8-3922126147D4}" type="presParOf" srcId="{FDE9EC36-31AD-4BEA-AD42-867C5B2D2C9B}" destId="{5DE7AAFF-2713-4A50-A2B6-7E7633F5A867}" srcOrd="0" destOrd="0" presId="urn:microsoft.com/office/officeart/2008/layout/AlternatingPictureBlocks"/>
    <dgm:cxn modelId="{DDB4B7F7-E4E1-4986-AD88-099C73034F37}" type="presParOf" srcId="{FDE9EC36-31AD-4BEA-AD42-867C5B2D2C9B}" destId="{59A3E91D-881D-402A-9B67-6C666B05F0AB}" srcOrd="1" destOrd="0" presId="urn:microsoft.com/office/officeart/2008/layout/AlternatingPictureBlocks"/>
    <dgm:cxn modelId="{D7C70F5A-01A3-4D9D-BCB5-57D15AD88A54}" type="presParOf" srcId="{56F54779-FA09-4A8B-A1E4-558A072010DF}" destId="{0C687973-7B2F-4CF9-A548-5E02558E1EDD}" srcOrd="9" destOrd="0" presId="urn:microsoft.com/office/officeart/2008/layout/AlternatingPictureBlocks"/>
    <dgm:cxn modelId="{870F7FA2-A707-4B12-861B-30A5E6933A88}" type="presParOf" srcId="{56F54779-FA09-4A8B-A1E4-558A072010DF}" destId="{88045B1C-172F-4EB0-B530-1C805C0C7B0C}" srcOrd="10" destOrd="0" presId="urn:microsoft.com/office/officeart/2008/layout/AlternatingPictureBlocks"/>
    <dgm:cxn modelId="{57677E7D-28EF-4590-BB46-86209F3BC8F6}" type="presParOf" srcId="{88045B1C-172F-4EB0-B530-1C805C0C7B0C}" destId="{0A1E01A1-23A2-489A-99F2-8EF800835525}" srcOrd="0" destOrd="0" presId="urn:microsoft.com/office/officeart/2008/layout/AlternatingPictureBlocks"/>
    <dgm:cxn modelId="{ABEAFE55-D6B6-4C95-B81C-3F10935987F9}" type="presParOf" srcId="{88045B1C-172F-4EB0-B530-1C805C0C7B0C}" destId="{1ADE1590-70B3-42D2-975B-18730B7D9A0A}" srcOrd="1" destOrd="0" presId="urn:microsoft.com/office/officeart/2008/layout/AlternatingPictureBlock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7B28D12-6618-4FD9-A0CA-06C39C2EC026}"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6D9CD3C6-3D87-4B71-B07B-9C0B2D704018}">
      <dgm:prSet phldrT="[Texte]"/>
      <dgm:spPr>
        <a:xfrm>
          <a:off x="536002" y="1007401"/>
          <a:ext cx="1242949" cy="391040"/>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b="1" dirty="0">
              <a:solidFill>
                <a:srgbClr val="053D5D"/>
              </a:solidFill>
              <a:latin typeface="Arial" panose="020B0604020202020204" pitchFamily="34" charset="0"/>
              <a:ea typeface="+mn-ea"/>
              <a:cs typeface="Arial" panose="020B0604020202020204" pitchFamily="34" charset="0"/>
            </a:rPr>
            <a:t>Customer</a:t>
          </a:r>
        </a:p>
      </dgm:t>
    </dgm:pt>
    <dgm:pt modelId="{A7D9808E-41B8-4819-8E2C-6D800B094F64}" type="sibTrans" cxnId="{AA4766A0-A609-4782-A179-70B2CA2C072A}">
      <dgm:prSet/>
      <dgm:spPr/>
      <dgm:t>
        <a:bodyPr/>
        <a:lstStyle/>
        <a:p>
          <a:endParaRPr lang="fr-CA"/>
        </a:p>
      </dgm:t>
    </dgm:pt>
    <dgm:pt modelId="{0C42DA92-94EE-4A84-BB49-DB18C87B534F}" type="parTrans" cxnId="{AA4766A0-A609-4782-A179-70B2CA2C072A}">
      <dgm:prSet/>
      <dgm:spPr/>
      <dgm:t>
        <a:bodyPr/>
        <a:lstStyle/>
        <a:p>
          <a:endParaRPr lang="fr-CA"/>
        </a:p>
      </dgm:t>
    </dgm:pt>
    <dgm:pt modelId="{04220594-2C7F-4D07-8662-C1FF1AA907C4}" type="pres">
      <dgm:prSet presAssocID="{67B28D12-6618-4FD9-A0CA-06C39C2EC026}" presName="Name0" presStyleCnt="0">
        <dgm:presLayoutVars>
          <dgm:dir/>
          <dgm:resizeHandles val="exact"/>
        </dgm:presLayoutVars>
      </dgm:prSet>
      <dgm:spPr/>
    </dgm:pt>
    <dgm:pt modelId="{AEFE7D30-3435-41AA-981B-BEB1E9057D0E}" type="pres">
      <dgm:prSet presAssocID="{6D9CD3C6-3D87-4B71-B07B-9C0B2D704018}" presName="composite" presStyleCnt="0"/>
      <dgm:spPr/>
    </dgm:pt>
    <dgm:pt modelId="{4FA41526-BCC8-49F7-B4C6-53E5A77E3CEB}" type="pres">
      <dgm:prSet presAssocID="{6D9CD3C6-3D87-4B71-B07B-9C0B2D704018}" presName="rect1" presStyleLbl="bgImgPlace1" presStyleIdx="0" presStyleCnt="1"/>
      <dgm:spPr>
        <a:xfrm>
          <a:off x="410310" y="934"/>
          <a:ext cx="1396572" cy="1117257"/>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BF263E64-7EE9-46A7-A779-6A7F2804A383}" type="pres">
      <dgm:prSet presAssocID="{6D9CD3C6-3D87-4B71-B07B-9C0B2D704018}" presName="wedgeRectCallout1" presStyleLbl="node1" presStyleIdx="0" presStyleCnt="1" custLinFactNeighborY="13183">
        <dgm:presLayoutVars>
          <dgm:bulletEnabled val="1"/>
        </dgm:presLayoutVars>
      </dgm:prSet>
      <dgm:spPr/>
    </dgm:pt>
  </dgm:ptLst>
  <dgm:cxnLst>
    <dgm:cxn modelId="{AA4766A0-A609-4782-A179-70B2CA2C072A}" srcId="{67B28D12-6618-4FD9-A0CA-06C39C2EC026}" destId="{6D9CD3C6-3D87-4B71-B07B-9C0B2D704018}" srcOrd="0" destOrd="0" parTransId="{0C42DA92-94EE-4A84-BB49-DB18C87B534F}" sibTransId="{A7D9808E-41B8-4819-8E2C-6D800B094F64}"/>
    <dgm:cxn modelId="{F415B0DB-018F-47BB-A603-9780C75D6472}" type="presOf" srcId="{67B28D12-6618-4FD9-A0CA-06C39C2EC026}" destId="{04220594-2C7F-4D07-8662-C1FF1AA907C4}" srcOrd="0" destOrd="0" presId="urn:microsoft.com/office/officeart/2008/layout/BendingPictureCaptionList"/>
    <dgm:cxn modelId="{1657EBF5-4A73-4951-8249-F4C6E8554B96}" type="presOf" srcId="{6D9CD3C6-3D87-4B71-B07B-9C0B2D704018}" destId="{BF263E64-7EE9-46A7-A779-6A7F2804A383}" srcOrd="0" destOrd="0" presId="urn:microsoft.com/office/officeart/2008/layout/BendingPictureCaptionList"/>
    <dgm:cxn modelId="{EA9C90EF-665E-4564-AFC0-445BB739EC48}" type="presParOf" srcId="{04220594-2C7F-4D07-8662-C1FF1AA907C4}" destId="{AEFE7D30-3435-41AA-981B-BEB1E9057D0E}" srcOrd="0" destOrd="0" presId="urn:microsoft.com/office/officeart/2008/layout/BendingPictureCaptionList"/>
    <dgm:cxn modelId="{512EF192-DC99-4C14-A948-9D912702FD04}" type="presParOf" srcId="{AEFE7D30-3435-41AA-981B-BEB1E9057D0E}" destId="{4FA41526-BCC8-49F7-B4C6-53E5A77E3CEB}" srcOrd="0" destOrd="0" presId="urn:microsoft.com/office/officeart/2008/layout/BendingPictureCaptionList"/>
    <dgm:cxn modelId="{D7300202-1B49-4D7E-802C-21DFE98D4D27}" type="presParOf" srcId="{AEFE7D30-3435-41AA-981B-BEB1E9057D0E}" destId="{BF263E64-7EE9-46A7-A779-6A7F2804A383}" srcOrd="1" destOrd="0" presId="urn:microsoft.com/office/officeart/2008/layout/BendingPictureCaption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C65C89F-15BA-4995-A757-A1614C423B2C}" type="doc">
      <dgm:prSet loTypeId="urn:microsoft.com/office/officeart/2008/layout/BendingPictureCaptionList" loCatId="picture" qsTypeId="urn:microsoft.com/office/officeart/2005/8/quickstyle/simple1" qsCatId="simple" csTypeId="urn:microsoft.com/office/officeart/2005/8/colors/accent3_2" csCatId="accent3" phldr="1"/>
      <dgm:spPr/>
    </dgm:pt>
    <dgm:pt modelId="{62F3F027-6C86-482D-8DEE-6912FE2F0096}">
      <dgm:prSet phldrT="[Texte]" custT="1"/>
      <dgm:spPr>
        <a:xfrm>
          <a:off x="252455" y="1323455"/>
          <a:ext cx="1468619" cy="462037"/>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sz="1700" b="1" dirty="0">
              <a:solidFill>
                <a:srgbClr val="053D5D"/>
              </a:solidFill>
              <a:latin typeface="Arial" panose="020B0604020202020204" pitchFamily="34" charset="0"/>
              <a:ea typeface="+mn-ea"/>
              <a:cs typeface="Arial" panose="020B0604020202020204" pitchFamily="34" charset="0"/>
            </a:rPr>
            <a:t>ESCO</a:t>
          </a:r>
        </a:p>
      </dgm:t>
    </dgm:pt>
    <dgm:pt modelId="{B173EA31-D392-4931-978E-613539232E65}" type="parTrans" cxnId="{8EE4C708-8E34-48DB-98BC-058AA5D4B494}">
      <dgm:prSet/>
      <dgm:spPr/>
      <dgm:t>
        <a:bodyPr/>
        <a:lstStyle/>
        <a:p>
          <a:endParaRPr lang="fr-CA"/>
        </a:p>
      </dgm:t>
    </dgm:pt>
    <dgm:pt modelId="{B8FAA7D3-D779-4D13-B909-7B27300EBD6B}" type="sibTrans" cxnId="{8EE4C708-8E34-48DB-98BC-058AA5D4B494}">
      <dgm:prSet/>
      <dgm:spPr/>
      <dgm:t>
        <a:bodyPr/>
        <a:lstStyle/>
        <a:p>
          <a:endParaRPr lang="fr-CA"/>
        </a:p>
      </dgm:t>
    </dgm:pt>
    <dgm:pt modelId="{50369735-37EE-4F40-B4E2-58490E111F64}" type="pres">
      <dgm:prSet presAssocID="{6C65C89F-15BA-4995-A757-A1614C423B2C}" presName="Name0" presStyleCnt="0">
        <dgm:presLayoutVars>
          <dgm:dir/>
          <dgm:resizeHandles val="exact"/>
        </dgm:presLayoutVars>
      </dgm:prSet>
      <dgm:spPr/>
    </dgm:pt>
    <dgm:pt modelId="{600963EB-9C7D-48F8-B3DB-37775A74509D}" type="pres">
      <dgm:prSet presAssocID="{62F3F027-6C86-482D-8DEE-6912FE2F0096}" presName="composite" presStyleCnt="0"/>
      <dgm:spPr/>
    </dgm:pt>
    <dgm:pt modelId="{E6E5D54E-2065-492D-9C16-E056808C0FD7}" type="pres">
      <dgm:prSet presAssocID="{62F3F027-6C86-482D-8DEE-6912FE2F0096}" presName="rect1" presStyleLbl="bgImgPlace1" presStyleIdx="0" presStyleCnt="1" custScaleX="92625" custScaleY="120423"/>
      <dgm:spPr>
        <a:xfrm>
          <a:off x="164792" y="556"/>
          <a:ext cx="1528437" cy="1589713"/>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9EB41FBC-18DC-4A52-A529-563DC901B4BC}" type="pres">
      <dgm:prSet presAssocID="{62F3F027-6C86-482D-8DEE-6912FE2F0096}" presName="wedgeRectCallout1" presStyleLbl="node1" presStyleIdx="0" presStyleCnt="1">
        <dgm:presLayoutVars>
          <dgm:bulletEnabled val="1"/>
        </dgm:presLayoutVars>
      </dgm:prSet>
      <dgm:spPr/>
    </dgm:pt>
  </dgm:ptLst>
  <dgm:cxnLst>
    <dgm:cxn modelId="{8EE4C708-8E34-48DB-98BC-058AA5D4B494}" srcId="{6C65C89F-15BA-4995-A757-A1614C423B2C}" destId="{62F3F027-6C86-482D-8DEE-6912FE2F0096}" srcOrd="0" destOrd="0" parTransId="{B173EA31-D392-4931-978E-613539232E65}" sibTransId="{B8FAA7D3-D779-4D13-B909-7B27300EBD6B}"/>
    <dgm:cxn modelId="{D065E912-9B7C-4E00-A3EF-9F09158FA7C7}" type="presOf" srcId="{62F3F027-6C86-482D-8DEE-6912FE2F0096}" destId="{9EB41FBC-18DC-4A52-A529-563DC901B4BC}" srcOrd="0" destOrd="0" presId="urn:microsoft.com/office/officeart/2008/layout/BendingPictureCaptionList"/>
    <dgm:cxn modelId="{B14DCBC6-C954-4D4F-B4BF-4C03F13577A4}" type="presOf" srcId="{6C65C89F-15BA-4995-A757-A1614C423B2C}" destId="{50369735-37EE-4F40-B4E2-58490E111F64}" srcOrd="0" destOrd="0" presId="urn:microsoft.com/office/officeart/2008/layout/BendingPictureCaptionList"/>
    <dgm:cxn modelId="{08E8CCAD-6C09-42FB-BB60-4EEC1F7CAEE3}" type="presParOf" srcId="{50369735-37EE-4F40-B4E2-58490E111F64}" destId="{600963EB-9C7D-48F8-B3DB-37775A74509D}" srcOrd="0" destOrd="0" presId="urn:microsoft.com/office/officeart/2008/layout/BendingPictureCaptionList"/>
    <dgm:cxn modelId="{245A14AB-3C1F-4549-8778-5410F1035F71}" type="presParOf" srcId="{600963EB-9C7D-48F8-B3DB-37775A74509D}" destId="{E6E5D54E-2065-492D-9C16-E056808C0FD7}" srcOrd="0" destOrd="0" presId="urn:microsoft.com/office/officeart/2008/layout/BendingPictureCaptionList"/>
    <dgm:cxn modelId="{6198198A-83BF-4E58-94D8-01787A96F66B}" type="presParOf" srcId="{600963EB-9C7D-48F8-B3DB-37775A74509D}" destId="{9EB41FBC-18DC-4A52-A529-563DC901B4BC}" srcOrd="1" destOrd="0" presId="urn:microsoft.com/office/officeart/2008/layout/BendingPictureCaptionLis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32EE9B-C25B-4E8E-9B08-B42F4A8C28A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83395B4C-FAC1-40BB-9C4C-2CF4BF7D9ED4}">
      <dgm:prSet custT="1"/>
      <dgm:spPr>
        <a:xfrm>
          <a:off x="0" y="521"/>
          <a:ext cx="3349109" cy="922928"/>
        </a:xfrm>
        <a:prstGeom prst="round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buNone/>
          </a:pPr>
          <a:r>
            <a:rPr lang="en-US" sz="2000" b="0" i="0" dirty="0">
              <a:solidFill>
                <a:srgbClr val="FFFFFF"/>
              </a:solidFill>
              <a:latin typeface="Arial"/>
              <a:ea typeface="+mn-ea"/>
              <a:cs typeface="+mn-cs"/>
            </a:rPr>
            <a:t>The cost savings are used to repay the debt and </a:t>
          </a:r>
          <a:r>
            <a:rPr lang="en-US" sz="2000" b="0" i="0" dirty="0">
              <a:solidFill>
                <a:srgbClr val="FF0000"/>
              </a:solidFill>
              <a:latin typeface="Arial"/>
              <a:ea typeface="+mn-ea"/>
              <a:cs typeface="+mn-cs"/>
            </a:rPr>
            <a:t>pay the ESCO.</a:t>
          </a:r>
          <a:endParaRPr lang="fr-CA" sz="2000" dirty="0">
            <a:solidFill>
              <a:srgbClr val="FF0000"/>
            </a:solidFill>
            <a:latin typeface="Montserrat" panose="00000500000000000000" pitchFamily="2" charset="0"/>
            <a:ea typeface="+mn-ea"/>
            <a:cs typeface="Arial" panose="020B0604020202020204" pitchFamily="34" charset="0"/>
          </a:endParaRPr>
        </a:p>
      </dgm:t>
    </dgm:pt>
    <dgm:pt modelId="{DBD52F37-692D-4AF7-BABB-AB3172D0E7F1}" type="parTrans" cxnId="{07D886FE-EBE3-4B38-B6C7-7E0165A846DA}">
      <dgm:prSet/>
      <dgm:spPr/>
      <dgm:t>
        <a:bodyPr/>
        <a:lstStyle/>
        <a:p>
          <a:endParaRPr lang="fr-CA"/>
        </a:p>
      </dgm:t>
    </dgm:pt>
    <dgm:pt modelId="{08259365-767C-4AEE-A872-4F1CEB7FBD44}" type="sibTrans" cxnId="{07D886FE-EBE3-4B38-B6C7-7E0165A846DA}">
      <dgm:prSet/>
      <dgm:spPr/>
      <dgm:t>
        <a:bodyPr/>
        <a:lstStyle/>
        <a:p>
          <a:endParaRPr lang="fr-CA"/>
        </a:p>
      </dgm:t>
    </dgm:pt>
    <dgm:pt modelId="{66921879-C4BE-458C-AA71-E1023F2AA121}" type="pres">
      <dgm:prSet presAssocID="{B032EE9B-C25B-4E8E-9B08-B42F4A8C28A3}" presName="linear" presStyleCnt="0">
        <dgm:presLayoutVars>
          <dgm:animLvl val="lvl"/>
          <dgm:resizeHandles val="exact"/>
        </dgm:presLayoutVars>
      </dgm:prSet>
      <dgm:spPr/>
    </dgm:pt>
    <dgm:pt modelId="{847A80E0-3DE3-48CA-9E1D-73A34D225B6A}" type="pres">
      <dgm:prSet presAssocID="{83395B4C-FAC1-40BB-9C4C-2CF4BF7D9ED4}" presName="parentText" presStyleLbl="node1" presStyleIdx="0" presStyleCnt="1">
        <dgm:presLayoutVars>
          <dgm:chMax val="0"/>
          <dgm:bulletEnabled val="1"/>
        </dgm:presLayoutVars>
      </dgm:prSet>
      <dgm:spPr/>
    </dgm:pt>
  </dgm:ptLst>
  <dgm:cxnLst>
    <dgm:cxn modelId="{1F498827-1A45-4A44-A3A0-961F65C2330D}" type="presOf" srcId="{B032EE9B-C25B-4E8E-9B08-B42F4A8C28A3}" destId="{66921879-C4BE-458C-AA71-E1023F2AA121}" srcOrd="0" destOrd="0" presId="urn:microsoft.com/office/officeart/2005/8/layout/vList2"/>
    <dgm:cxn modelId="{08097A78-281F-4F21-B695-C21224B25CBE}" type="presOf" srcId="{83395B4C-FAC1-40BB-9C4C-2CF4BF7D9ED4}" destId="{847A80E0-3DE3-48CA-9E1D-73A34D225B6A}" srcOrd="0" destOrd="0" presId="urn:microsoft.com/office/officeart/2005/8/layout/vList2"/>
    <dgm:cxn modelId="{07D886FE-EBE3-4B38-B6C7-7E0165A846DA}" srcId="{B032EE9B-C25B-4E8E-9B08-B42F4A8C28A3}" destId="{83395B4C-FAC1-40BB-9C4C-2CF4BF7D9ED4}" srcOrd="0" destOrd="0" parTransId="{DBD52F37-692D-4AF7-BABB-AB3172D0E7F1}" sibTransId="{08259365-767C-4AEE-A872-4F1CEB7FBD44}"/>
    <dgm:cxn modelId="{E4EDC259-F23E-41DE-AE33-177486D852D1}" type="presParOf" srcId="{66921879-C4BE-458C-AA71-E1023F2AA121}" destId="{847A80E0-3DE3-48CA-9E1D-73A34D225B6A}" srcOrd="0" destOrd="0" presId="urn:microsoft.com/office/officeart/2005/8/layout/vList2"/>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9FC4787-801B-40E8-8EDF-436E2C716891}"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E1614FA5-BD4C-48E3-A53C-7270EE5F2DFF}">
      <dgm:prSet phldrT="[Texte]" custT="1"/>
      <dgm:spPr>
        <a:xfrm>
          <a:off x="267288" y="1080271"/>
          <a:ext cx="1504592" cy="571991"/>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spcAft>
              <a:spcPts val="0"/>
            </a:spcAft>
            <a:buNone/>
          </a:pPr>
          <a:r>
            <a:rPr lang="fr-CA" sz="1700" b="1" dirty="0">
              <a:solidFill>
                <a:srgbClr val="053D5D"/>
              </a:solidFill>
              <a:latin typeface="Montserrat" panose="00000500000000000000" pitchFamily="2" charset="0"/>
              <a:ea typeface="+mn-ea"/>
              <a:cs typeface="Arial" panose="020B0604020202020204" pitchFamily="34" charset="0"/>
            </a:rPr>
            <a:t>Financial Institution</a:t>
          </a:r>
        </a:p>
      </dgm:t>
    </dgm:pt>
    <dgm:pt modelId="{48DF83F0-0E25-46C8-81F8-20CFD3DDCE41}" type="parTrans" cxnId="{9EAE57CD-444D-4141-872D-ED67249B5A86}">
      <dgm:prSet/>
      <dgm:spPr/>
      <dgm:t>
        <a:bodyPr/>
        <a:lstStyle/>
        <a:p>
          <a:endParaRPr lang="fr-CA"/>
        </a:p>
      </dgm:t>
    </dgm:pt>
    <dgm:pt modelId="{07009A49-72D6-42F6-8226-106E0502BB95}" type="sibTrans" cxnId="{9EAE57CD-444D-4141-872D-ED67249B5A86}">
      <dgm:prSet/>
      <dgm:spPr/>
      <dgm:t>
        <a:bodyPr/>
        <a:lstStyle/>
        <a:p>
          <a:endParaRPr lang="fr-CA"/>
        </a:p>
      </dgm:t>
    </dgm:pt>
    <dgm:pt modelId="{2DCEC9CF-74DB-4E29-9350-ADA9468CB28E}" type="pres">
      <dgm:prSet presAssocID="{A9FC4787-801B-40E8-8EDF-436E2C716891}" presName="Name0" presStyleCnt="0">
        <dgm:presLayoutVars>
          <dgm:dir/>
          <dgm:resizeHandles val="exact"/>
        </dgm:presLayoutVars>
      </dgm:prSet>
      <dgm:spPr/>
    </dgm:pt>
    <dgm:pt modelId="{6341A883-EA8E-46C1-BDDC-65873659C455}" type="pres">
      <dgm:prSet presAssocID="{E1614FA5-BD4C-48E3-A53C-7270EE5F2DFF}" presName="composite" presStyleCnt="0"/>
      <dgm:spPr/>
    </dgm:pt>
    <dgm:pt modelId="{7FA53473-684F-4CD1-9F0C-78DF61B1F2E3}" type="pres">
      <dgm:prSet presAssocID="{E1614FA5-BD4C-48E3-A53C-7270EE5F2DFF}" presName="rect1" presStyleLbl="bgImgPlace1" presStyleIdx="0" presStyleCnt="1"/>
      <dgm:spPr>
        <a:xfrm>
          <a:off x="250751" y="869"/>
          <a:ext cx="1587671" cy="127013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ED5D63F8-F8CE-4992-960E-90640AE90F30}" type="pres">
      <dgm:prSet presAssocID="{E1614FA5-BD4C-48E3-A53C-7270EE5F2DFF}" presName="wedgeRectCallout1" presStyleLbl="node1" presStyleIdx="0" presStyleCnt="1" custScaleX="106480" custScaleY="128668" custLinFactNeighborX="-5702">
        <dgm:presLayoutVars>
          <dgm:bulletEnabled val="1"/>
        </dgm:presLayoutVars>
      </dgm:prSet>
      <dgm:spPr/>
    </dgm:pt>
  </dgm:ptLst>
  <dgm:cxnLst>
    <dgm:cxn modelId="{D674387F-C9AD-4C87-83D8-1CF7D1A91EC4}" type="presOf" srcId="{E1614FA5-BD4C-48E3-A53C-7270EE5F2DFF}" destId="{ED5D63F8-F8CE-4992-960E-90640AE90F30}" srcOrd="0" destOrd="0" presId="urn:microsoft.com/office/officeart/2008/layout/BendingPictureCaptionList"/>
    <dgm:cxn modelId="{9EAE57CD-444D-4141-872D-ED67249B5A86}" srcId="{A9FC4787-801B-40E8-8EDF-436E2C716891}" destId="{E1614FA5-BD4C-48E3-A53C-7270EE5F2DFF}" srcOrd="0" destOrd="0" parTransId="{48DF83F0-0E25-46C8-81F8-20CFD3DDCE41}" sibTransId="{07009A49-72D6-42F6-8226-106E0502BB95}"/>
    <dgm:cxn modelId="{093EB0EC-9131-4A50-BA67-BA50061CFA9A}" type="presOf" srcId="{A9FC4787-801B-40E8-8EDF-436E2C716891}" destId="{2DCEC9CF-74DB-4E29-9350-ADA9468CB28E}" srcOrd="0" destOrd="0" presId="urn:microsoft.com/office/officeart/2008/layout/BendingPictureCaptionList"/>
    <dgm:cxn modelId="{40DBCCD0-E228-4339-8DF3-58E2C3EC3187}" type="presParOf" srcId="{2DCEC9CF-74DB-4E29-9350-ADA9468CB28E}" destId="{6341A883-EA8E-46C1-BDDC-65873659C455}" srcOrd="0" destOrd="0" presId="urn:microsoft.com/office/officeart/2008/layout/BendingPictureCaptionList"/>
    <dgm:cxn modelId="{7119139F-2620-4496-946D-B00F97036EFB}" type="presParOf" srcId="{6341A883-EA8E-46C1-BDDC-65873659C455}" destId="{7FA53473-684F-4CD1-9F0C-78DF61B1F2E3}" srcOrd="0" destOrd="0" presId="urn:microsoft.com/office/officeart/2008/layout/BendingPictureCaptionList"/>
    <dgm:cxn modelId="{C5CF3910-4B9D-46C3-85EA-163063862112}" type="presParOf" srcId="{6341A883-EA8E-46C1-BDDC-65873659C455}" destId="{ED5D63F8-F8CE-4992-960E-90640AE90F30}"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7B28D12-6618-4FD9-A0CA-06C39C2EC026}"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6D9CD3C6-3D87-4B71-B07B-9C0B2D704018}">
      <dgm:prSet phldrT="[Texte]"/>
      <dgm:spPr>
        <a:xfrm>
          <a:off x="479591" y="1036305"/>
          <a:ext cx="1406748" cy="647749"/>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b="1" dirty="0">
              <a:solidFill>
                <a:srgbClr val="053D5D"/>
              </a:solidFill>
              <a:latin typeface="Arial" panose="020B0604020202020204" pitchFamily="34" charset="0"/>
              <a:ea typeface="+mn-ea"/>
              <a:cs typeface="Arial" panose="020B0604020202020204" pitchFamily="34" charset="0"/>
            </a:rPr>
            <a:t>Business</a:t>
          </a:r>
        </a:p>
      </dgm:t>
    </dgm:pt>
    <dgm:pt modelId="{A7D9808E-41B8-4819-8E2C-6D800B094F64}" type="sibTrans" cxnId="{AA4766A0-A609-4782-A179-70B2CA2C072A}">
      <dgm:prSet/>
      <dgm:spPr/>
      <dgm:t>
        <a:bodyPr/>
        <a:lstStyle/>
        <a:p>
          <a:endParaRPr lang="fr-CA"/>
        </a:p>
      </dgm:t>
    </dgm:pt>
    <dgm:pt modelId="{0C42DA92-94EE-4A84-BB49-DB18C87B534F}" type="parTrans" cxnId="{AA4766A0-A609-4782-A179-70B2CA2C072A}">
      <dgm:prSet/>
      <dgm:spPr/>
      <dgm:t>
        <a:bodyPr/>
        <a:lstStyle/>
        <a:p>
          <a:endParaRPr lang="fr-CA"/>
        </a:p>
      </dgm:t>
    </dgm:pt>
    <dgm:pt modelId="{04220594-2C7F-4D07-8662-C1FF1AA907C4}" type="pres">
      <dgm:prSet presAssocID="{67B28D12-6618-4FD9-A0CA-06C39C2EC026}" presName="Name0" presStyleCnt="0">
        <dgm:presLayoutVars>
          <dgm:dir/>
          <dgm:resizeHandles val="exact"/>
        </dgm:presLayoutVars>
      </dgm:prSet>
      <dgm:spPr/>
    </dgm:pt>
    <dgm:pt modelId="{AEFE7D30-3435-41AA-981B-BEB1E9057D0E}" type="pres">
      <dgm:prSet presAssocID="{6D9CD3C6-3D87-4B71-B07B-9C0B2D704018}" presName="composite" presStyleCnt="0"/>
      <dgm:spPr/>
    </dgm:pt>
    <dgm:pt modelId="{4FA41526-BCC8-49F7-B4C6-53E5A77E3CEB}" type="pres">
      <dgm:prSet presAssocID="{6D9CD3C6-3D87-4B71-B07B-9C0B2D704018}" presName="rect1" presStyleLbl="bgImgPlace1" presStyleIdx="0" presStyleCnt="1"/>
      <dgm:spPr>
        <a:xfrm>
          <a:off x="318288" y="424"/>
          <a:ext cx="1580616" cy="1264493"/>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BF263E64-7EE9-46A7-A779-6A7F2804A383}" type="pres">
      <dgm:prSet presAssocID="{6D9CD3C6-3D87-4B71-B07B-9C0B2D704018}" presName="wedgeRectCallout1" presStyleLbl="node1" presStyleIdx="0" presStyleCnt="1" custScaleY="146360" custLinFactNeighborX="1354" custLinFactNeighborY="23320">
        <dgm:presLayoutVars>
          <dgm:bulletEnabled val="1"/>
        </dgm:presLayoutVars>
      </dgm:prSet>
      <dgm:spPr/>
    </dgm:pt>
  </dgm:ptLst>
  <dgm:cxnLst>
    <dgm:cxn modelId="{AA4766A0-A609-4782-A179-70B2CA2C072A}" srcId="{67B28D12-6618-4FD9-A0CA-06C39C2EC026}" destId="{6D9CD3C6-3D87-4B71-B07B-9C0B2D704018}" srcOrd="0" destOrd="0" parTransId="{0C42DA92-94EE-4A84-BB49-DB18C87B534F}" sibTransId="{A7D9808E-41B8-4819-8E2C-6D800B094F64}"/>
    <dgm:cxn modelId="{F415B0DB-018F-47BB-A603-9780C75D6472}" type="presOf" srcId="{67B28D12-6618-4FD9-A0CA-06C39C2EC026}" destId="{04220594-2C7F-4D07-8662-C1FF1AA907C4}" srcOrd="0" destOrd="0" presId="urn:microsoft.com/office/officeart/2008/layout/BendingPictureCaptionList"/>
    <dgm:cxn modelId="{1657EBF5-4A73-4951-8249-F4C6E8554B96}" type="presOf" srcId="{6D9CD3C6-3D87-4B71-B07B-9C0B2D704018}" destId="{BF263E64-7EE9-46A7-A779-6A7F2804A383}" srcOrd="0" destOrd="0" presId="urn:microsoft.com/office/officeart/2008/layout/BendingPictureCaptionList"/>
    <dgm:cxn modelId="{EA9C90EF-665E-4564-AFC0-445BB739EC48}" type="presParOf" srcId="{04220594-2C7F-4D07-8662-C1FF1AA907C4}" destId="{AEFE7D30-3435-41AA-981B-BEB1E9057D0E}" srcOrd="0" destOrd="0" presId="urn:microsoft.com/office/officeart/2008/layout/BendingPictureCaptionList"/>
    <dgm:cxn modelId="{512EF192-DC99-4C14-A948-9D912702FD04}" type="presParOf" srcId="{AEFE7D30-3435-41AA-981B-BEB1E9057D0E}" destId="{4FA41526-BCC8-49F7-B4C6-53E5A77E3CEB}" srcOrd="0" destOrd="0" presId="urn:microsoft.com/office/officeart/2008/layout/BendingPictureCaptionList"/>
    <dgm:cxn modelId="{D7300202-1B49-4D7E-802C-21DFE98D4D27}" type="presParOf" srcId="{AEFE7D30-3435-41AA-981B-BEB1E9057D0E}" destId="{BF263E64-7EE9-46A7-A779-6A7F2804A383}" srcOrd="1" destOrd="0" presId="urn:microsoft.com/office/officeart/2008/layout/BendingPictureCaption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C65C89F-15BA-4995-A757-A1614C423B2C}" type="doc">
      <dgm:prSet loTypeId="urn:microsoft.com/office/officeart/2008/layout/BendingPictureCaptionList" loCatId="picture" qsTypeId="urn:microsoft.com/office/officeart/2005/8/quickstyle/simple1" qsCatId="simple" csTypeId="urn:microsoft.com/office/officeart/2005/8/colors/accent3_2" csCatId="accent3" phldr="1"/>
      <dgm:spPr/>
    </dgm:pt>
    <dgm:pt modelId="{62F3F027-6C86-482D-8DEE-6912FE2F0096}">
      <dgm:prSet phldrT="[Texte]" custT="1"/>
      <dgm:spPr>
        <a:xfrm>
          <a:off x="252455" y="1323455"/>
          <a:ext cx="1468619" cy="462037"/>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sz="1700" b="1" dirty="0">
              <a:solidFill>
                <a:srgbClr val="053D5D"/>
              </a:solidFill>
              <a:latin typeface="Arial" panose="020B0604020202020204" pitchFamily="34" charset="0"/>
              <a:ea typeface="+mn-ea"/>
              <a:cs typeface="Arial" panose="020B0604020202020204" pitchFamily="34" charset="0"/>
            </a:rPr>
            <a:t>ESCO</a:t>
          </a:r>
        </a:p>
      </dgm:t>
    </dgm:pt>
    <dgm:pt modelId="{B173EA31-D392-4931-978E-613539232E65}" type="parTrans" cxnId="{8EE4C708-8E34-48DB-98BC-058AA5D4B494}">
      <dgm:prSet/>
      <dgm:spPr/>
      <dgm:t>
        <a:bodyPr/>
        <a:lstStyle/>
        <a:p>
          <a:endParaRPr lang="fr-CA"/>
        </a:p>
      </dgm:t>
    </dgm:pt>
    <dgm:pt modelId="{B8FAA7D3-D779-4D13-B909-7B27300EBD6B}" type="sibTrans" cxnId="{8EE4C708-8E34-48DB-98BC-058AA5D4B494}">
      <dgm:prSet/>
      <dgm:spPr/>
      <dgm:t>
        <a:bodyPr/>
        <a:lstStyle/>
        <a:p>
          <a:endParaRPr lang="fr-CA"/>
        </a:p>
      </dgm:t>
    </dgm:pt>
    <dgm:pt modelId="{50369735-37EE-4F40-B4E2-58490E111F64}" type="pres">
      <dgm:prSet presAssocID="{6C65C89F-15BA-4995-A757-A1614C423B2C}" presName="Name0" presStyleCnt="0">
        <dgm:presLayoutVars>
          <dgm:dir/>
          <dgm:resizeHandles val="exact"/>
        </dgm:presLayoutVars>
      </dgm:prSet>
      <dgm:spPr/>
    </dgm:pt>
    <dgm:pt modelId="{600963EB-9C7D-48F8-B3DB-37775A74509D}" type="pres">
      <dgm:prSet presAssocID="{62F3F027-6C86-482D-8DEE-6912FE2F0096}" presName="composite" presStyleCnt="0"/>
      <dgm:spPr/>
    </dgm:pt>
    <dgm:pt modelId="{E6E5D54E-2065-492D-9C16-E056808C0FD7}" type="pres">
      <dgm:prSet presAssocID="{62F3F027-6C86-482D-8DEE-6912FE2F0096}" presName="rect1" presStyleLbl="bgImgPlace1" presStyleIdx="0" presStyleCnt="1" custScaleX="92625" custScaleY="120423"/>
      <dgm:spPr>
        <a:xfrm>
          <a:off x="164792" y="556"/>
          <a:ext cx="1528437" cy="1589713"/>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9EB41FBC-18DC-4A52-A529-563DC901B4BC}" type="pres">
      <dgm:prSet presAssocID="{62F3F027-6C86-482D-8DEE-6912FE2F0096}" presName="wedgeRectCallout1" presStyleLbl="node1" presStyleIdx="0" presStyleCnt="1">
        <dgm:presLayoutVars>
          <dgm:bulletEnabled val="1"/>
        </dgm:presLayoutVars>
      </dgm:prSet>
      <dgm:spPr/>
    </dgm:pt>
  </dgm:ptLst>
  <dgm:cxnLst>
    <dgm:cxn modelId="{8EE4C708-8E34-48DB-98BC-058AA5D4B494}" srcId="{6C65C89F-15BA-4995-A757-A1614C423B2C}" destId="{62F3F027-6C86-482D-8DEE-6912FE2F0096}" srcOrd="0" destOrd="0" parTransId="{B173EA31-D392-4931-978E-613539232E65}" sibTransId="{B8FAA7D3-D779-4D13-B909-7B27300EBD6B}"/>
    <dgm:cxn modelId="{D065E912-9B7C-4E00-A3EF-9F09158FA7C7}" type="presOf" srcId="{62F3F027-6C86-482D-8DEE-6912FE2F0096}" destId="{9EB41FBC-18DC-4A52-A529-563DC901B4BC}" srcOrd="0" destOrd="0" presId="urn:microsoft.com/office/officeart/2008/layout/BendingPictureCaptionList"/>
    <dgm:cxn modelId="{B14DCBC6-C954-4D4F-B4BF-4C03F13577A4}" type="presOf" srcId="{6C65C89F-15BA-4995-A757-A1614C423B2C}" destId="{50369735-37EE-4F40-B4E2-58490E111F64}" srcOrd="0" destOrd="0" presId="urn:microsoft.com/office/officeart/2008/layout/BendingPictureCaptionList"/>
    <dgm:cxn modelId="{08E8CCAD-6C09-42FB-BB60-4EEC1F7CAEE3}" type="presParOf" srcId="{50369735-37EE-4F40-B4E2-58490E111F64}" destId="{600963EB-9C7D-48F8-B3DB-37775A74509D}" srcOrd="0" destOrd="0" presId="urn:microsoft.com/office/officeart/2008/layout/BendingPictureCaptionList"/>
    <dgm:cxn modelId="{245A14AB-3C1F-4549-8778-5410F1035F71}" type="presParOf" srcId="{600963EB-9C7D-48F8-B3DB-37775A74509D}" destId="{E6E5D54E-2065-492D-9C16-E056808C0FD7}" srcOrd="0" destOrd="0" presId="urn:microsoft.com/office/officeart/2008/layout/BendingPictureCaptionList"/>
    <dgm:cxn modelId="{6198198A-83BF-4E58-94D8-01787A96F66B}" type="presParOf" srcId="{600963EB-9C7D-48F8-B3DB-37775A74509D}" destId="{9EB41FBC-18DC-4A52-A529-563DC901B4BC}" srcOrd="1" destOrd="0" presId="urn:microsoft.com/office/officeart/2008/layout/BendingPictureCaptionLis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9FC4787-801B-40E8-8EDF-436E2C716891}"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E1614FA5-BD4C-48E3-A53C-7270EE5F2DFF}">
      <dgm:prSet phldrT="[Texte]" custT="1"/>
      <dgm:spPr>
        <a:xfrm>
          <a:off x="267288" y="1080271"/>
          <a:ext cx="1504592" cy="571991"/>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spcAft>
              <a:spcPts val="0"/>
            </a:spcAft>
            <a:buNone/>
          </a:pPr>
          <a:r>
            <a:rPr lang="fr-CA" sz="1700" b="1" dirty="0">
              <a:solidFill>
                <a:srgbClr val="053D5D"/>
              </a:solidFill>
              <a:latin typeface="Montserrat" panose="00000500000000000000" pitchFamily="2" charset="0"/>
              <a:ea typeface="+mn-ea"/>
              <a:cs typeface="Arial" panose="020B0604020202020204" pitchFamily="34" charset="0"/>
            </a:rPr>
            <a:t>Financial institution</a:t>
          </a:r>
        </a:p>
      </dgm:t>
    </dgm:pt>
    <dgm:pt modelId="{48DF83F0-0E25-46C8-81F8-20CFD3DDCE41}" type="parTrans" cxnId="{9EAE57CD-444D-4141-872D-ED67249B5A86}">
      <dgm:prSet/>
      <dgm:spPr/>
      <dgm:t>
        <a:bodyPr/>
        <a:lstStyle/>
        <a:p>
          <a:endParaRPr lang="fr-CA"/>
        </a:p>
      </dgm:t>
    </dgm:pt>
    <dgm:pt modelId="{07009A49-72D6-42F6-8226-106E0502BB95}" type="sibTrans" cxnId="{9EAE57CD-444D-4141-872D-ED67249B5A86}">
      <dgm:prSet/>
      <dgm:spPr/>
      <dgm:t>
        <a:bodyPr/>
        <a:lstStyle/>
        <a:p>
          <a:endParaRPr lang="fr-CA"/>
        </a:p>
      </dgm:t>
    </dgm:pt>
    <dgm:pt modelId="{2DCEC9CF-74DB-4E29-9350-ADA9468CB28E}" type="pres">
      <dgm:prSet presAssocID="{A9FC4787-801B-40E8-8EDF-436E2C716891}" presName="Name0" presStyleCnt="0">
        <dgm:presLayoutVars>
          <dgm:dir/>
          <dgm:resizeHandles val="exact"/>
        </dgm:presLayoutVars>
      </dgm:prSet>
      <dgm:spPr/>
    </dgm:pt>
    <dgm:pt modelId="{6341A883-EA8E-46C1-BDDC-65873659C455}" type="pres">
      <dgm:prSet presAssocID="{E1614FA5-BD4C-48E3-A53C-7270EE5F2DFF}" presName="composite" presStyleCnt="0"/>
      <dgm:spPr/>
    </dgm:pt>
    <dgm:pt modelId="{7FA53473-684F-4CD1-9F0C-78DF61B1F2E3}" type="pres">
      <dgm:prSet presAssocID="{E1614FA5-BD4C-48E3-A53C-7270EE5F2DFF}" presName="rect1" presStyleLbl="bgImgPlace1" presStyleIdx="0" presStyleCnt="1"/>
      <dgm:spPr>
        <a:xfrm>
          <a:off x="250751" y="869"/>
          <a:ext cx="1587671" cy="127013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ED5D63F8-F8CE-4992-960E-90640AE90F30}" type="pres">
      <dgm:prSet presAssocID="{E1614FA5-BD4C-48E3-A53C-7270EE5F2DFF}" presName="wedgeRectCallout1" presStyleLbl="node1" presStyleIdx="0" presStyleCnt="1" custScaleX="106480" custScaleY="128668" custLinFactNeighborX="-5702">
        <dgm:presLayoutVars>
          <dgm:bulletEnabled val="1"/>
        </dgm:presLayoutVars>
      </dgm:prSet>
      <dgm:spPr/>
    </dgm:pt>
  </dgm:ptLst>
  <dgm:cxnLst>
    <dgm:cxn modelId="{D674387F-C9AD-4C87-83D8-1CF7D1A91EC4}" type="presOf" srcId="{E1614FA5-BD4C-48E3-A53C-7270EE5F2DFF}" destId="{ED5D63F8-F8CE-4992-960E-90640AE90F30}" srcOrd="0" destOrd="0" presId="urn:microsoft.com/office/officeart/2008/layout/BendingPictureCaptionList"/>
    <dgm:cxn modelId="{9EAE57CD-444D-4141-872D-ED67249B5A86}" srcId="{A9FC4787-801B-40E8-8EDF-436E2C716891}" destId="{E1614FA5-BD4C-48E3-A53C-7270EE5F2DFF}" srcOrd="0" destOrd="0" parTransId="{48DF83F0-0E25-46C8-81F8-20CFD3DDCE41}" sibTransId="{07009A49-72D6-42F6-8226-106E0502BB95}"/>
    <dgm:cxn modelId="{093EB0EC-9131-4A50-BA67-BA50061CFA9A}" type="presOf" srcId="{A9FC4787-801B-40E8-8EDF-436E2C716891}" destId="{2DCEC9CF-74DB-4E29-9350-ADA9468CB28E}" srcOrd="0" destOrd="0" presId="urn:microsoft.com/office/officeart/2008/layout/BendingPictureCaptionList"/>
    <dgm:cxn modelId="{40DBCCD0-E228-4339-8DF3-58E2C3EC3187}" type="presParOf" srcId="{2DCEC9CF-74DB-4E29-9350-ADA9468CB28E}" destId="{6341A883-EA8E-46C1-BDDC-65873659C455}" srcOrd="0" destOrd="0" presId="urn:microsoft.com/office/officeart/2008/layout/BendingPictureCaptionList"/>
    <dgm:cxn modelId="{7119139F-2620-4496-946D-B00F97036EFB}" type="presParOf" srcId="{6341A883-EA8E-46C1-BDDC-65873659C455}" destId="{7FA53473-684F-4CD1-9F0C-78DF61B1F2E3}" srcOrd="0" destOrd="0" presId="urn:microsoft.com/office/officeart/2008/layout/BendingPictureCaptionList"/>
    <dgm:cxn modelId="{C5CF3910-4B9D-46C3-85EA-163063862112}" type="presParOf" srcId="{6341A883-EA8E-46C1-BDDC-65873659C455}" destId="{ED5D63F8-F8CE-4992-960E-90640AE90F30}"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7B28D12-6618-4FD9-A0CA-06C39C2EC026}"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6D9CD3C6-3D87-4B71-B07B-9C0B2D704018}">
      <dgm:prSet phldrT="[Texte]"/>
      <dgm:spPr>
        <a:xfrm>
          <a:off x="479591" y="1036305"/>
          <a:ext cx="1406748" cy="647749"/>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b="1" dirty="0">
              <a:solidFill>
                <a:srgbClr val="053D5D"/>
              </a:solidFill>
              <a:latin typeface="Arial" panose="020B0604020202020204" pitchFamily="34" charset="0"/>
              <a:ea typeface="+mn-ea"/>
              <a:cs typeface="Arial" panose="020B0604020202020204" pitchFamily="34" charset="0"/>
            </a:rPr>
            <a:t>Business</a:t>
          </a:r>
        </a:p>
      </dgm:t>
    </dgm:pt>
    <dgm:pt modelId="{A7D9808E-41B8-4819-8E2C-6D800B094F64}" type="sibTrans" cxnId="{AA4766A0-A609-4782-A179-70B2CA2C072A}">
      <dgm:prSet/>
      <dgm:spPr/>
      <dgm:t>
        <a:bodyPr/>
        <a:lstStyle/>
        <a:p>
          <a:endParaRPr lang="fr-CA"/>
        </a:p>
      </dgm:t>
    </dgm:pt>
    <dgm:pt modelId="{0C42DA92-94EE-4A84-BB49-DB18C87B534F}" type="parTrans" cxnId="{AA4766A0-A609-4782-A179-70B2CA2C072A}">
      <dgm:prSet/>
      <dgm:spPr/>
      <dgm:t>
        <a:bodyPr/>
        <a:lstStyle/>
        <a:p>
          <a:endParaRPr lang="fr-CA"/>
        </a:p>
      </dgm:t>
    </dgm:pt>
    <dgm:pt modelId="{04220594-2C7F-4D07-8662-C1FF1AA907C4}" type="pres">
      <dgm:prSet presAssocID="{67B28D12-6618-4FD9-A0CA-06C39C2EC026}" presName="Name0" presStyleCnt="0">
        <dgm:presLayoutVars>
          <dgm:dir/>
          <dgm:resizeHandles val="exact"/>
        </dgm:presLayoutVars>
      </dgm:prSet>
      <dgm:spPr/>
    </dgm:pt>
    <dgm:pt modelId="{AEFE7D30-3435-41AA-981B-BEB1E9057D0E}" type="pres">
      <dgm:prSet presAssocID="{6D9CD3C6-3D87-4B71-B07B-9C0B2D704018}" presName="composite" presStyleCnt="0"/>
      <dgm:spPr/>
    </dgm:pt>
    <dgm:pt modelId="{4FA41526-BCC8-49F7-B4C6-53E5A77E3CEB}" type="pres">
      <dgm:prSet presAssocID="{6D9CD3C6-3D87-4B71-B07B-9C0B2D704018}" presName="rect1" presStyleLbl="bgImgPlace1" presStyleIdx="0" presStyleCnt="1"/>
      <dgm:spPr>
        <a:xfrm>
          <a:off x="318288" y="424"/>
          <a:ext cx="1580616" cy="1264493"/>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BF263E64-7EE9-46A7-A779-6A7F2804A383}" type="pres">
      <dgm:prSet presAssocID="{6D9CD3C6-3D87-4B71-B07B-9C0B2D704018}" presName="wedgeRectCallout1" presStyleLbl="node1" presStyleIdx="0" presStyleCnt="1" custScaleY="146360" custLinFactNeighborX="1354" custLinFactNeighborY="23320">
        <dgm:presLayoutVars>
          <dgm:bulletEnabled val="1"/>
        </dgm:presLayoutVars>
      </dgm:prSet>
      <dgm:spPr/>
    </dgm:pt>
  </dgm:ptLst>
  <dgm:cxnLst>
    <dgm:cxn modelId="{AA4766A0-A609-4782-A179-70B2CA2C072A}" srcId="{67B28D12-6618-4FD9-A0CA-06C39C2EC026}" destId="{6D9CD3C6-3D87-4B71-B07B-9C0B2D704018}" srcOrd="0" destOrd="0" parTransId="{0C42DA92-94EE-4A84-BB49-DB18C87B534F}" sibTransId="{A7D9808E-41B8-4819-8E2C-6D800B094F64}"/>
    <dgm:cxn modelId="{F415B0DB-018F-47BB-A603-9780C75D6472}" type="presOf" srcId="{67B28D12-6618-4FD9-A0CA-06C39C2EC026}" destId="{04220594-2C7F-4D07-8662-C1FF1AA907C4}" srcOrd="0" destOrd="0" presId="urn:microsoft.com/office/officeart/2008/layout/BendingPictureCaptionList"/>
    <dgm:cxn modelId="{1657EBF5-4A73-4951-8249-F4C6E8554B96}" type="presOf" srcId="{6D9CD3C6-3D87-4B71-B07B-9C0B2D704018}" destId="{BF263E64-7EE9-46A7-A779-6A7F2804A383}" srcOrd="0" destOrd="0" presId="urn:microsoft.com/office/officeart/2008/layout/BendingPictureCaptionList"/>
    <dgm:cxn modelId="{EA9C90EF-665E-4564-AFC0-445BB739EC48}" type="presParOf" srcId="{04220594-2C7F-4D07-8662-C1FF1AA907C4}" destId="{AEFE7D30-3435-41AA-981B-BEB1E9057D0E}" srcOrd="0" destOrd="0" presId="urn:microsoft.com/office/officeart/2008/layout/BendingPictureCaptionList"/>
    <dgm:cxn modelId="{512EF192-DC99-4C14-A948-9D912702FD04}" type="presParOf" srcId="{AEFE7D30-3435-41AA-981B-BEB1E9057D0E}" destId="{4FA41526-BCC8-49F7-B4C6-53E5A77E3CEB}" srcOrd="0" destOrd="0" presId="urn:microsoft.com/office/officeart/2008/layout/BendingPictureCaptionList"/>
    <dgm:cxn modelId="{D7300202-1B49-4D7E-802C-21DFE98D4D27}" type="presParOf" srcId="{AEFE7D30-3435-41AA-981B-BEB1E9057D0E}" destId="{BF263E64-7EE9-46A7-A779-6A7F2804A383}" srcOrd="1" destOrd="0" presId="urn:microsoft.com/office/officeart/2008/layout/BendingPictureCaption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C65C89F-15BA-4995-A757-A1614C423B2C}" type="doc">
      <dgm:prSet loTypeId="urn:microsoft.com/office/officeart/2008/layout/BendingPictureCaptionList" loCatId="picture" qsTypeId="urn:microsoft.com/office/officeart/2005/8/quickstyle/simple1" qsCatId="simple" csTypeId="urn:microsoft.com/office/officeart/2005/8/colors/accent3_2" csCatId="accent3" phldr="1"/>
      <dgm:spPr/>
    </dgm:pt>
    <dgm:pt modelId="{62F3F027-6C86-482D-8DEE-6912FE2F0096}">
      <dgm:prSet phldrT="[Texte]" custT="1"/>
      <dgm:spPr>
        <a:xfrm>
          <a:off x="252455" y="1323455"/>
          <a:ext cx="1468619" cy="462037"/>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sz="1700" b="1" dirty="0">
              <a:solidFill>
                <a:srgbClr val="053D5D"/>
              </a:solidFill>
              <a:latin typeface="Arial" panose="020B0604020202020204" pitchFamily="34" charset="0"/>
              <a:ea typeface="+mn-ea"/>
              <a:cs typeface="Arial" panose="020B0604020202020204" pitchFamily="34" charset="0"/>
            </a:rPr>
            <a:t>ESCO</a:t>
          </a:r>
        </a:p>
      </dgm:t>
    </dgm:pt>
    <dgm:pt modelId="{B173EA31-D392-4931-978E-613539232E65}" type="parTrans" cxnId="{8EE4C708-8E34-48DB-98BC-058AA5D4B494}">
      <dgm:prSet/>
      <dgm:spPr/>
      <dgm:t>
        <a:bodyPr/>
        <a:lstStyle/>
        <a:p>
          <a:endParaRPr lang="fr-CA"/>
        </a:p>
      </dgm:t>
    </dgm:pt>
    <dgm:pt modelId="{B8FAA7D3-D779-4D13-B909-7B27300EBD6B}" type="sibTrans" cxnId="{8EE4C708-8E34-48DB-98BC-058AA5D4B494}">
      <dgm:prSet/>
      <dgm:spPr/>
      <dgm:t>
        <a:bodyPr/>
        <a:lstStyle/>
        <a:p>
          <a:endParaRPr lang="fr-CA"/>
        </a:p>
      </dgm:t>
    </dgm:pt>
    <dgm:pt modelId="{50369735-37EE-4F40-B4E2-58490E111F64}" type="pres">
      <dgm:prSet presAssocID="{6C65C89F-15BA-4995-A757-A1614C423B2C}" presName="Name0" presStyleCnt="0">
        <dgm:presLayoutVars>
          <dgm:dir/>
          <dgm:resizeHandles val="exact"/>
        </dgm:presLayoutVars>
      </dgm:prSet>
      <dgm:spPr/>
    </dgm:pt>
    <dgm:pt modelId="{600963EB-9C7D-48F8-B3DB-37775A74509D}" type="pres">
      <dgm:prSet presAssocID="{62F3F027-6C86-482D-8DEE-6912FE2F0096}" presName="composite" presStyleCnt="0"/>
      <dgm:spPr/>
    </dgm:pt>
    <dgm:pt modelId="{E6E5D54E-2065-492D-9C16-E056808C0FD7}" type="pres">
      <dgm:prSet presAssocID="{62F3F027-6C86-482D-8DEE-6912FE2F0096}" presName="rect1" presStyleLbl="bgImgPlace1" presStyleIdx="0" presStyleCnt="1" custScaleX="92625" custScaleY="120423"/>
      <dgm:spPr>
        <a:xfrm>
          <a:off x="164792" y="556"/>
          <a:ext cx="1528437" cy="1589713"/>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9EB41FBC-18DC-4A52-A529-563DC901B4BC}" type="pres">
      <dgm:prSet presAssocID="{62F3F027-6C86-482D-8DEE-6912FE2F0096}" presName="wedgeRectCallout1" presStyleLbl="node1" presStyleIdx="0" presStyleCnt="1">
        <dgm:presLayoutVars>
          <dgm:bulletEnabled val="1"/>
        </dgm:presLayoutVars>
      </dgm:prSet>
      <dgm:spPr/>
    </dgm:pt>
  </dgm:ptLst>
  <dgm:cxnLst>
    <dgm:cxn modelId="{8EE4C708-8E34-48DB-98BC-058AA5D4B494}" srcId="{6C65C89F-15BA-4995-A757-A1614C423B2C}" destId="{62F3F027-6C86-482D-8DEE-6912FE2F0096}" srcOrd="0" destOrd="0" parTransId="{B173EA31-D392-4931-978E-613539232E65}" sibTransId="{B8FAA7D3-D779-4D13-B909-7B27300EBD6B}"/>
    <dgm:cxn modelId="{D065E912-9B7C-4E00-A3EF-9F09158FA7C7}" type="presOf" srcId="{62F3F027-6C86-482D-8DEE-6912FE2F0096}" destId="{9EB41FBC-18DC-4A52-A529-563DC901B4BC}" srcOrd="0" destOrd="0" presId="urn:microsoft.com/office/officeart/2008/layout/BendingPictureCaptionList"/>
    <dgm:cxn modelId="{B14DCBC6-C954-4D4F-B4BF-4C03F13577A4}" type="presOf" srcId="{6C65C89F-15BA-4995-A757-A1614C423B2C}" destId="{50369735-37EE-4F40-B4E2-58490E111F64}" srcOrd="0" destOrd="0" presId="urn:microsoft.com/office/officeart/2008/layout/BendingPictureCaptionList"/>
    <dgm:cxn modelId="{08E8CCAD-6C09-42FB-BB60-4EEC1F7CAEE3}" type="presParOf" srcId="{50369735-37EE-4F40-B4E2-58490E111F64}" destId="{600963EB-9C7D-48F8-B3DB-37775A74509D}" srcOrd="0" destOrd="0" presId="urn:microsoft.com/office/officeart/2008/layout/BendingPictureCaptionList"/>
    <dgm:cxn modelId="{245A14AB-3C1F-4549-8778-5410F1035F71}" type="presParOf" srcId="{600963EB-9C7D-48F8-B3DB-37775A74509D}" destId="{E6E5D54E-2065-492D-9C16-E056808C0FD7}" srcOrd="0" destOrd="0" presId="urn:microsoft.com/office/officeart/2008/layout/BendingPictureCaptionList"/>
    <dgm:cxn modelId="{6198198A-83BF-4E58-94D8-01787A96F66B}" type="presParOf" srcId="{600963EB-9C7D-48F8-B3DB-37775A74509D}" destId="{9EB41FBC-18DC-4A52-A529-563DC901B4BC}" srcOrd="1" destOrd="0" presId="urn:microsoft.com/office/officeart/2008/layout/BendingPictureCaptionLis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9FC4787-801B-40E8-8EDF-436E2C716891}"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E1614FA5-BD4C-48E3-A53C-7270EE5F2DFF}">
      <dgm:prSet phldrT="[Texte]" custT="1"/>
      <dgm:spPr>
        <a:xfrm>
          <a:off x="267288" y="1080271"/>
          <a:ext cx="1504592" cy="571991"/>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spcAft>
              <a:spcPts val="0"/>
            </a:spcAft>
            <a:buNone/>
          </a:pPr>
          <a:r>
            <a:rPr lang="fr-CA" sz="1700" b="1" dirty="0">
              <a:solidFill>
                <a:srgbClr val="053D5D"/>
              </a:solidFill>
              <a:latin typeface="Montserrat" panose="00000500000000000000" pitchFamily="2" charset="0"/>
              <a:ea typeface="+mn-ea"/>
              <a:cs typeface="Arial" panose="020B0604020202020204" pitchFamily="34" charset="0"/>
            </a:rPr>
            <a:t>Financial Institution </a:t>
          </a:r>
        </a:p>
      </dgm:t>
    </dgm:pt>
    <dgm:pt modelId="{48DF83F0-0E25-46C8-81F8-20CFD3DDCE41}" type="parTrans" cxnId="{9EAE57CD-444D-4141-872D-ED67249B5A86}">
      <dgm:prSet/>
      <dgm:spPr/>
      <dgm:t>
        <a:bodyPr/>
        <a:lstStyle/>
        <a:p>
          <a:endParaRPr lang="fr-CA"/>
        </a:p>
      </dgm:t>
    </dgm:pt>
    <dgm:pt modelId="{07009A49-72D6-42F6-8226-106E0502BB95}" type="sibTrans" cxnId="{9EAE57CD-444D-4141-872D-ED67249B5A86}">
      <dgm:prSet/>
      <dgm:spPr/>
      <dgm:t>
        <a:bodyPr/>
        <a:lstStyle/>
        <a:p>
          <a:endParaRPr lang="fr-CA"/>
        </a:p>
      </dgm:t>
    </dgm:pt>
    <dgm:pt modelId="{2DCEC9CF-74DB-4E29-9350-ADA9468CB28E}" type="pres">
      <dgm:prSet presAssocID="{A9FC4787-801B-40E8-8EDF-436E2C716891}" presName="Name0" presStyleCnt="0">
        <dgm:presLayoutVars>
          <dgm:dir/>
          <dgm:resizeHandles val="exact"/>
        </dgm:presLayoutVars>
      </dgm:prSet>
      <dgm:spPr/>
    </dgm:pt>
    <dgm:pt modelId="{6341A883-EA8E-46C1-BDDC-65873659C455}" type="pres">
      <dgm:prSet presAssocID="{E1614FA5-BD4C-48E3-A53C-7270EE5F2DFF}" presName="composite" presStyleCnt="0"/>
      <dgm:spPr/>
    </dgm:pt>
    <dgm:pt modelId="{7FA53473-684F-4CD1-9F0C-78DF61B1F2E3}" type="pres">
      <dgm:prSet presAssocID="{E1614FA5-BD4C-48E3-A53C-7270EE5F2DFF}" presName="rect1" presStyleLbl="bgImgPlace1" presStyleIdx="0" presStyleCnt="1"/>
      <dgm:spPr>
        <a:xfrm>
          <a:off x="250751" y="869"/>
          <a:ext cx="1587671" cy="127013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ED5D63F8-F8CE-4992-960E-90640AE90F30}" type="pres">
      <dgm:prSet presAssocID="{E1614FA5-BD4C-48E3-A53C-7270EE5F2DFF}" presName="wedgeRectCallout1" presStyleLbl="node1" presStyleIdx="0" presStyleCnt="1" custScaleX="106480" custScaleY="128668" custLinFactNeighborX="-5702">
        <dgm:presLayoutVars>
          <dgm:bulletEnabled val="1"/>
        </dgm:presLayoutVars>
      </dgm:prSet>
      <dgm:spPr/>
    </dgm:pt>
  </dgm:ptLst>
  <dgm:cxnLst>
    <dgm:cxn modelId="{D674387F-C9AD-4C87-83D8-1CF7D1A91EC4}" type="presOf" srcId="{E1614FA5-BD4C-48E3-A53C-7270EE5F2DFF}" destId="{ED5D63F8-F8CE-4992-960E-90640AE90F30}" srcOrd="0" destOrd="0" presId="urn:microsoft.com/office/officeart/2008/layout/BendingPictureCaptionList"/>
    <dgm:cxn modelId="{9EAE57CD-444D-4141-872D-ED67249B5A86}" srcId="{A9FC4787-801B-40E8-8EDF-436E2C716891}" destId="{E1614FA5-BD4C-48E3-A53C-7270EE5F2DFF}" srcOrd="0" destOrd="0" parTransId="{48DF83F0-0E25-46C8-81F8-20CFD3DDCE41}" sibTransId="{07009A49-72D6-42F6-8226-106E0502BB95}"/>
    <dgm:cxn modelId="{093EB0EC-9131-4A50-BA67-BA50061CFA9A}" type="presOf" srcId="{A9FC4787-801B-40E8-8EDF-436E2C716891}" destId="{2DCEC9CF-74DB-4E29-9350-ADA9468CB28E}" srcOrd="0" destOrd="0" presId="urn:microsoft.com/office/officeart/2008/layout/BendingPictureCaptionList"/>
    <dgm:cxn modelId="{40DBCCD0-E228-4339-8DF3-58E2C3EC3187}" type="presParOf" srcId="{2DCEC9CF-74DB-4E29-9350-ADA9468CB28E}" destId="{6341A883-EA8E-46C1-BDDC-65873659C455}" srcOrd="0" destOrd="0" presId="urn:microsoft.com/office/officeart/2008/layout/BendingPictureCaptionList"/>
    <dgm:cxn modelId="{7119139F-2620-4496-946D-B00F97036EFB}" type="presParOf" srcId="{6341A883-EA8E-46C1-BDDC-65873659C455}" destId="{7FA53473-684F-4CD1-9F0C-78DF61B1F2E3}" srcOrd="0" destOrd="0" presId="urn:microsoft.com/office/officeart/2008/layout/BendingPictureCaptionList"/>
    <dgm:cxn modelId="{C5CF3910-4B9D-46C3-85EA-163063862112}" type="presParOf" srcId="{6341A883-EA8E-46C1-BDDC-65873659C455}" destId="{ED5D63F8-F8CE-4992-960E-90640AE90F30}"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65B0C2-1632-42E6-BC46-C392274E01B7}" type="doc">
      <dgm:prSet loTypeId="urn:microsoft.com/office/officeart/2008/layout/AlternatingPictureBlocks" loCatId="list" qsTypeId="urn:microsoft.com/office/officeart/2005/8/quickstyle/simple1" qsCatId="simple" csTypeId="urn:microsoft.com/office/officeart/2005/8/colors/accent1_2" csCatId="accent1" phldr="1"/>
      <dgm:spPr/>
    </dgm:pt>
    <dgm:pt modelId="{EA5CCC08-973B-4476-BC98-01F932D3F7D3}">
      <dgm:prSet phldrT="[Texte]" custT="1"/>
      <dgm:spPr>
        <a:xfrm>
          <a:off x="1375575" y="763"/>
          <a:ext cx="1569018"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fr-CA" sz="1200" dirty="0">
              <a:solidFill>
                <a:srgbClr val="FFFFFF"/>
              </a:solidFill>
              <a:latin typeface="Arial" panose="020B0604020202020204" pitchFamily="34" charset="0"/>
              <a:ea typeface="+mn-ea"/>
              <a:cs typeface="Arial" panose="020B0604020202020204" pitchFamily="34" charset="0"/>
            </a:rPr>
            <a:t>Contractor</a:t>
          </a:r>
        </a:p>
      </dgm:t>
    </dgm:pt>
    <dgm:pt modelId="{99112178-BD2D-4D75-BD67-E0D52F8D52A1}" type="parTrans" cxnId="{6AAF1E30-8A71-4177-B0D1-00D6BF30848B}">
      <dgm:prSet/>
      <dgm:spPr/>
      <dgm:t>
        <a:bodyPr/>
        <a:lstStyle/>
        <a:p>
          <a:endParaRPr lang="fr-CA"/>
        </a:p>
      </dgm:t>
    </dgm:pt>
    <dgm:pt modelId="{46B8432F-58CE-4B9F-8FEB-04AD1741EB14}" type="sibTrans" cxnId="{6AAF1E30-8A71-4177-B0D1-00D6BF30848B}">
      <dgm:prSet/>
      <dgm:spPr/>
      <dgm:t>
        <a:bodyPr/>
        <a:lstStyle/>
        <a:p>
          <a:endParaRPr lang="fr-CA"/>
        </a:p>
      </dgm:t>
    </dgm:pt>
    <dgm:pt modelId="{D3D96EEE-EA9D-45A7-B8C5-46D934FA50DF}">
      <dgm:prSet phldrT="[Texte]" custT="1"/>
      <dgm:spPr>
        <a:xfrm>
          <a:off x="1375575" y="3307695"/>
          <a:ext cx="1569018"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fr-CA" sz="1200" dirty="0">
              <a:solidFill>
                <a:srgbClr val="FFFFFF"/>
              </a:solidFill>
              <a:latin typeface="Arial" panose="020B0604020202020204" pitchFamily="34" charset="0"/>
              <a:ea typeface="+mn-ea"/>
              <a:cs typeface="Arial" panose="020B0604020202020204" pitchFamily="34" charset="0"/>
            </a:rPr>
            <a:t>Energy Supplier</a:t>
          </a:r>
        </a:p>
      </dgm:t>
    </dgm:pt>
    <dgm:pt modelId="{9DF4F546-5F6D-4E97-9859-7D7925E3A4B0}" type="parTrans" cxnId="{B720F8D7-006C-472F-A7CF-19D4D6C7C807}">
      <dgm:prSet/>
      <dgm:spPr/>
      <dgm:t>
        <a:bodyPr/>
        <a:lstStyle/>
        <a:p>
          <a:endParaRPr lang="fr-CA"/>
        </a:p>
      </dgm:t>
    </dgm:pt>
    <dgm:pt modelId="{924934C3-22D9-45EE-A79C-1E4AC08279C5}" type="sibTrans" cxnId="{B720F8D7-006C-472F-A7CF-19D4D6C7C807}">
      <dgm:prSet/>
      <dgm:spPr/>
      <dgm:t>
        <a:bodyPr/>
        <a:lstStyle/>
        <a:p>
          <a:endParaRPr lang="fr-CA"/>
        </a:p>
      </dgm:t>
    </dgm:pt>
    <dgm:pt modelId="{F6D88287-2A49-4187-BAB2-AE7E45DD6379}">
      <dgm:prSet phldrT="[Texte]" custT="1"/>
      <dgm:spPr>
        <a:xfrm>
          <a:off x="624775" y="4134428"/>
          <a:ext cx="1569018"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Arial" panose="020B0604020202020204" pitchFamily="34" charset="0"/>
              <a:ea typeface="+mn-ea"/>
              <a:cs typeface="Arial" panose="020B0604020202020204" pitchFamily="34" charset="0"/>
            </a:rPr>
            <a:t>Professional Technical Consulting Engineer</a:t>
          </a:r>
          <a:endParaRPr lang="fr-CA" sz="1200" dirty="0">
            <a:solidFill>
              <a:srgbClr val="FFFFFF"/>
            </a:solidFill>
            <a:latin typeface="Arial" panose="020B0604020202020204" pitchFamily="34" charset="0"/>
            <a:ea typeface="+mn-ea"/>
            <a:cs typeface="Arial" panose="020B0604020202020204" pitchFamily="34" charset="0"/>
          </a:endParaRPr>
        </a:p>
      </dgm:t>
    </dgm:pt>
    <dgm:pt modelId="{B6E0935A-657B-4CCC-947E-15EA34C07F5A}" type="parTrans" cxnId="{6ECD5124-C099-4452-BF18-D781E0E39DFA}">
      <dgm:prSet/>
      <dgm:spPr/>
      <dgm:t>
        <a:bodyPr/>
        <a:lstStyle/>
        <a:p>
          <a:endParaRPr lang="fr-CA"/>
        </a:p>
      </dgm:t>
    </dgm:pt>
    <dgm:pt modelId="{E565F95D-7510-4291-B462-39A53459CBAD}" type="sibTrans" cxnId="{6ECD5124-C099-4452-BF18-D781E0E39DFA}">
      <dgm:prSet/>
      <dgm:spPr/>
      <dgm:t>
        <a:bodyPr/>
        <a:lstStyle/>
        <a:p>
          <a:endParaRPr lang="fr-CA"/>
        </a:p>
      </dgm:t>
    </dgm:pt>
    <dgm:pt modelId="{3113A283-E785-463B-83DB-C3F0CBF614B8}">
      <dgm:prSet custT="1"/>
      <dgm:spPr>
        <a:xfrm>
          <a:off x="602775" y="827496"/>
          <a:ext cx="1569018"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Arial" panose="020B0604020202020204" pitchFamily="34" charset="0"/>
              <a:ea typeface="+mn-ea"/>
              <a:cs typeface="Arial" panose="020B0604020202020204" pitchFamily="34" charset="0"/>
            </a:rPr>
            <a:t>Equipment Manufacturer</a:t>
          </a:r>
          <a:endParaRPr lang="fr-CA" sz="1200" dirty="0">
            <a:solidFill>
              <a:srgbClr val="FFFFFF"/>
            </a:solidFill>
            <a:latin typeface="Arial" panose="020B0604020202020204" pitchFamily="34" charset="0"/>
            <a:ea typeface="+mn-ea"/>
            <a:cs typeface="Arial" panose="020B0604020202020204" pitchFamily="34" charset="0"/>
          </a:endParaRPr>
        </a:p>
      </dgm:t>
    </dgm:pt>
    <dgm:pt modelId="{085CA233-B95D-4AEB-A86E-D62DDA553991}" type="parTrans" cxnId="{C7B099D8-50A9-45DD-BA47-59D9326097C4}">
      <dgm:prSet/>
      <dgm:spPr/>
      <dgm:t>
        <a:bodyPr/>
        <a:lstStyle/>
        <a:p>
          <a:endParaRPr lang="fr-CA"/>
        </a:p>
      </dgm:t>
    </dgm:pt>
    <dgm:pt modelId="{B7FD726D-998C-4750-89E0-9A9D458E7E4D}" type="sibTrans" cxnId="{C7B099D8-50A9-45DD-BA47-59D9326097C4}">
      <dgm:prSet/>
      <dgm:spPr/>
      <dgm:t>
        <a:bodyPr/>
        <a:lstStyle/>
        <a:p>
          <a:endParaRPr lang="fr-CA"/>
        </a:p>
      </dgm:t>
    </dgm:pt>
    <dgm:pt modelId="{1562C19C-EE44-44EA-81C8-F5EE9F15A448}">
      <dgm:prSet custT="1"/>
      <dgm:spPr>
        <a:xfrm>
          <a:off x="602775" y="2480962"/>
          <a:ext cx="1569018"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fr-CA" sz="1200" dirty="0">
              <a:solidFill>
                <a:srgbClr val="FFFFFF"/>
              </a:solidFill>
              <a:latin typeface="Arial" panose="020B0604020202020204" pitchFamily="34" charset="0"/>
              <a:ea typeface="+mn-ea"/>
              <a:cs typeface="Arial" panose="020B0604020202020204" pitchFamily="34" charset="0"/>
            </a:rPr>
            <a:t>Financial institution </a:t>
          </a:r>
        </a:p>
      </dgm:t>
    </dgm:pt>
    <dgm:pt modelId="{B2DEBA2C-9127-43EE-8803-F6569B085941}" type="parTrans" cxnId="{EC5FF4E0-1A97-4424-AB7A-15E785298004}">
      <dgm:prSet/>
      <dgm:spPr/>
      <dgm:t>
        <a:bodyPr/>
        <a:lstStyle/>
        <a:p>
          <a:endParaRPr lang="fr-CA"/>
        </a:p>
      </dgm:t>
    </dgm:pt>
    <dgm:pt modelId="{10999B5B-B954-43DD-BA8F-68C8A46EC786}" type="sibTrans" cxnId="{EC5FF4E0-1A97-4424-AB7A-15E785298004}">
      <dgm:prSet/>
      <dgm:spPr/>
      <dgm:t>
        <a:bodyPr/>
        <a:lstStyle/>
        <a:p>
          <a:endParaRPr lang="fr-CA"/>
        </a:p>
      </dgm:t>
    </dgm:pt>
    <dgm:pt modelId="{68787885-D375-4330-9455-4F4F21945212}">
      <dgm:prSet custT="1"/>
      <dgm:spPr>
        <a:xfrm>
          <a:off x="1375575" y="1654229"/>
          <a:ext cx="1569018" cy="709641"/>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None/>
          </a:pPr>
          <a:r>
            <a:rPr lang="fr-CA" sz="1200" dirty="0" err="1">
              <a:solidFill>
                <a:srgbClr val="FFFFFF"/>
              </a:solidFill>
              <a:latin typeface="Arial" panose="020B0604020202020204" pitchFamily="34" charset="0"/>
              <a:ea typeface="+mn-ea"/>
              <a:cs typeface="Arial" panose="020B0604020202020204" pitchFamily="34" charset="0"/>
            </a:rPr>
            <a:t>Government</a:t>
          </a:r>
          <a:endParaRPr lang="fr-CA" sz="1200" dirty="0">
            <a:solidFill>
              <a:srgbClr val="FFFFFF"/>
            </a:solidFill>
            <a:latin typeface="Arial" panose="020B0604020202020204" pitchFamily="34" charset="0"/>
            <a:ea typeface="+mn-ea"/>
            <a:cs typeface="Arial" panose="020B0604020202020204" pitchFamily="34" charset="0"/>
          </a:endParaRPr>
        </a:p>
      </dgm:t>
    </dgm:pt>
    <dgm:pt modelId="{C06B75E7-EB1B-4CC6-B6AF-0F47066F8ECB}" type="parTrans" cxnId="{19BC0533-50F7-4EDE-985F-70CE043D5754}">
      <dgm:prSet/>
      <dgm:spPr/>
      <dgm:t>
        <a:bodyPr/>
        <a:lstStyle/>
        <a:p>
          <a:endParaRPr lang="fr-CA"/>
        </a:p>
      </dgm:t>
    </dgm:pt>
    <dgm:pt modelId="{F1FF299D-1228-4516-AE40-6206D39DF79E}" type="sibTrans" cxnId="{19BC0533-50F7-4EDE-985F-70CE043D5754}">
      <dgm:prSet/>
      <dgm:spPr/>
      <dgm:t>
        <a:bodyPr/>
        <a:lstStyle/>
        <a:p>
          <a:endParaRPr lang="fr-CA"/>
        </a:p>
      </dgm:t>
    </dgm:pt>
    <dgm:pt modelId="{56F54779-FA09-4A8B-A1E4-558A072010DF}" type="pres">
      <dgm:prSet presAssocID="{7A65B0C2-1632-42E6-BC46-C392274E01B7}" presName="linearFlow" presStyleCnt="0">
        <dgm:presLayoutVars>
          <dgm:dir/>
          <dgm:resizeHandles val="exact"/>
        </dgm:presLayoutVars>
      </dgm:prSet>
      <dgm:spPr/>
    </dgm:pt>
    <dgm:pt modelId="{B04FA8A5-395A-44DF-843B-93F727C6473F}" type="pres">
      <dgm:prSet presAssocID="{EA5CCC08-973B-4476-BC98-01F932D3F7D3}" presName="comp" presStyleCnt="0"/>
      <dgm:spPr/>
    </dgm:pt>
    <dgm:pt modelId="{F3B308E7-E8F4-4D39-9CC2-30EF84F47625}" type="pres">
      <dgm:prSet presAssocID="{EA5CCC08-973B-4476-BC98-01F932D3F7D3}" presName="rect2" presStyleLbl="node1" presStyleIdx="0" presStyleCnt="6">
        <dgm:presLayoutVars>
          <dgm:bulletEnabled val="1"/>
        </dgm:presLayoutVars>
      </dgm:prSet>
      <dgm:spPr/>
    </dgm:pt>
    <dgm:pt modelId="{10D81DE9-742A-4489-A998-BC996A1F9EDA}" type="pres">
      <dgm:prSet presAssocID="{EA5CCC08-973B-4476-BC98-01F932D3F7D3}" presName="rect1" presStyleLbl="lnNode1" presStyleIdx="0" presStyleCnt="6"/>
      <dgm:spPr>
        <a:xfrm>
          <a:off x="602775" y="763"/>
          <a:ext cx="702545" cy="709641"/>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 modelId="{EFE7A260-2A55-4E27-8FD8-CFF93CD12932}" type="pres">
      <dgm:prSet presAssocID="{46B8432F-58CE-4B9F-8FEB-04AD1741EB14}" presName="sibTrans" presStyleCnt="0"/>
      <dgm:spPr/>
    </dgm:pt>
    <dgm:pt modelId="{D2E3B682-1D28-44C5-87CD-CDA24EE72E26}" type="pres">
      <dgm:prSet presAssocID="{3113A283-E785-463B-83DB-C3F0CBF614B8}" presName="comp" presStyleCnt="0"/>
      <dgm:spPr/>
    </dgm:pt>
    <dgm:pt modelId="{345E0567-96E7-4DCA-B00C-E1F18149B238}" type="pres">
      <dgm:prSet presAssocID="{3113A283-E785-463B-83DB-C3F0CBF614B8}" presName="rect2" presStyleLbl="node1" presStyleIdx="1" presStyleCnt="6">
        <dgm:presLayoutVars>
          <dgm:bulletEnabled val="1"/>
        </dgm:presLayoutVars>
      </dgm:prSet>
      <dgm:spPr/>
    </dgm:pt>
    <dgm:pt modelId="{B7B82959-8DFC-4BFD-B3A1-38917561EA4C}" type="pres">
      <dgm:prSet presAssocID="{3113A283-E785-463B-83DB-C3F0CBF614B8}" presName="rect1" presStyleLbl="lnNode1" presStyleIdx="1" presStyleCnt="6"/>
      <dgm:spPr>
        <a:xfrm>
          <a:off x="2242048" y="827496"/>
          <a:ext cx="702545" cy="709641"/>
        </a:xfrm>
        <a:prstGeom prst="rect">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 modelId="{68D9924C-55BF-4DAF-A3FF-FA7FCBD8E0E9}" type="pres">
      <dgm:prSet presAssocID="{B7FD726D-998C-4750-89E0-9A9D458E7E4D}" presName="sibTrans" presStyleCnt="0"/>
      <dgm:spPr/>
    </dgm:pt>
    <dgm:pt modelId="{1D283B4A-1808-4316-8F8A-7EEEABA890CD}" type="pres">
      <dgm:prSet presAssocID="{68787885-D375-4330-9455-4F4F21945212}" presName="comp" presStyleCnt="0"/>
      <dgm:spPr/>
    </dgm:pt>
    <dgm:pt modelId="{F84483CC-BEA8-4BB7-B48B-F0AE1472DDDA}" type="pres">
      <dgm:prSet presAssocID="{68787885-D375-4330-9455-4F4F21945212}" presName="rect2" presStyleLbl="node1" presStyleIdx="2" presStyleCnt="6">
        <dgm:presLayoutVars>
          <dgm:bulletEnabled val="1"/>
        </dgm:presLayoutVars>
      </dgm:prSet>
      <dgm:spPr/>
    </dgm:pt>
    <dgm:pt modelId="{64CEA216-641C-4ED3-B6B2-8F544E2B23CE}" type="pres">
      <dgm:prSet presAssocID="{68787885-D375-4330-9455-4F4F21945212}" presName="rect1" presStyleLbl="lnNode1" presStyleIdx="2" presStyleCnt="6"/>
      <dgm:spPr>
        <a:xfrm>
          <a:off x="602775" y="1654229"/>
          <a:ext cx="702545" cy="709641"/>
        </a:xfrm>
        <a:prstGeom prst="rect">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 modelId="{FEC0A0CF-93EB-4B99-AEE6-DA1EC10A5EDD}" type="pres">
      <dgm:prSet presAssocID="{F1FF299D-1228-4516-AE40-6206D39DF79E}" presName="sibTrans" presStyleCnt="0"/>
      <dgm:spPr/>
    </dgm:pt>
    <dgm:pt modelId="{2F61B971-D9C3-41BD-9613-7F258D770153}" type="pres">
      <dgm:prSet presAssocID="{1562C19C-EE44-44EA-81C8-F5EE9F15A448}" presName="comp" presStyleCnt="0"/>
      <dgm:spPr/>
    </dgm:pt>
    <dgm:pt modelId="{1E154141-FE71-476C-8B56-DEF93E2A9CA6}" type="pres">
      <dgm:prSet presAssocID="{1562C19C-EE44-44EA-81C8-F5EE9F15A448}" presName="rect2" presStyleLbl="node1" presStyleIdx="3" presStyleCnt="6">
        <dgm:presLayoutVars>
          <dgm:bulletEnabled val="1"/>
        </dgm:presLayoutVars>
      </dgm:prSet>
      <dgm:spPr/>
    </dgm:pt>
    <dgm:pt modelId="{1213FFDF-99E3-4E30-B722-162E33038591}" type="pres">
      <dgm:prSet presAssocID="{1562C19C-EE44-44EA-81C8-F5EE9F15A448}" presName="rect1" presStyleLbl="lnNode1" presStyleIdx="3" presStyleCnt="6"/>
      <dgm:spPr>
        <a:xfrm>
          <a:off x="2242048" y="2480962"/>
          <a:ext cx="702545" cy="709641"/>
        </a:xfrm>
        <a:prstGeom prst="rect">
          <a:avLst/>
        </a:prstGeom>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 modelId="{28C29B99-EFE2-406B-929C-C58BD3D70555}" type="pres">
      <dgm:prSet presAssocID="{10999B5B-B954-43DD-BA8F-68C8A46EC786}" presName="sibTrans" presStyleCnt="0"/>
      <dgm:spPr/>
    </dgm:pt>
    <dgm:pt modelId="{FDE9EC36-31AD-4BEA-AD42-867C5B2D2C9B}" type="pres">
      <dgm:prSet presAssocID="{D3D96EEE-EA9D-45A7-B8C5-46D934FA50DF}" presName="comp" presStyleCnt="0"/>
      <dgm:spPr/>
    </dgm:pt>
    <dgm:pt modelId="{5DE7AAFF-2713-4A50-A2B6-7E7633F5A867}" type="pres">
      <dgm:prSet presAssocID="{D3D96EEE-EA9D-45A7-B8C5-46D934FA50DF}" presName="rect2" presStyleLbl="node1" presStyleIdx="4" presStyleCnt="6">
        <dgm:presLayoutVars>
          <dgm:bulletEnabled val="1"/>
        </dgm:presLayoutVars>
      </dgm:prSet>
      <dgm:spPr/>
    </dgm:pt>
    <dgm:pt modelId="{59A3E91D-881D-402A-9B67-6C666B05F0AB}" type="pres">
      <dgm:prSet presAssocID="{D3D96EEE-EA9D-45A7-B8C5-46D934FA50DF}" presName="rect1" presStyleLbl="lnNode1" presStyleIdx="4" presStyleCnt="6"/>
      <dgm:spPr>
        <a:xfrm>
          <a:off x="602775" y="3307695"/>
          <a:ext cx="702545" cy="709641"/>
        </a:xfrm>
        <a:prstGeom prst="rect">
          <a:avLst/>
        </a:prstGeom>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 modelId="{0C687973-7B2F-4CF9-A548-5E02558E1EDD}" type="pres">
      <dgm:prSet presAssocID="{924934C3-22D9-45EE-A79C-1E4AC08279C5}" presName="sibTrans" presStyleCnt="0"/>
      <dgm:spPr/>
    </dgm:pt>
    <dgm:pt modelId="{88045B1C-172F-4EB0-B530-1C805C0C7B0C}" type="pres">
      <dgm:prSet presAssocID="{F6D88287-2A49-4187-BAB2-AE7E45DD6379}" presName="comp" presStyleCnt="0"/>
      <dgm:spPr/>
    </dgm:pt>
    <dgm:pt modelId="{0A1E01A1-23A2-489A-99F2-8EF800835525}" type="pres">
      <dgm:prSet presAssocID="{F6D88287-2A49-4187-BAB2-AE7E45DD6379}" presName="rect2" presStyleLbl="node1" presStyleIdx="5" presStyleCnt="6">
        <dgm:presLayoutVars>
          <dgm:bulletEnabled val="1"/>
        </dgm:presLayoutVars>
      </dgm:prSet>
      <dgm:spPr/>
    </dgm:pt>
    <dgm:pt modelId="{1ADE1590-70B3-42D2-975B-18730B7D9A0A}" type="pres">
      <dgm:prSet presAssocID="{F6D88287-2A49-4187-BAB2-AE7E45DD6379}" presName="rect1" presStyleLbl="lnNode1" presStyleIdx="5" presStyleCnt="6" custScaleX="87474" custScaleY="97068"/>
      <dgm:spPr>
        <a:xfrm>
          <a:off x="2308049" y="4144831"/>
          <a:ext cx="614544" cy="688835"/>
        </a:xfrm>
        <a:prstGeom prst="rect">
          <a:avLst/>
        </a:prstGeom>
        <a:blipFill dpi="0" rotWithShape="1">
          <a:blip xmlns:r="http://schemas.openxmlformats.org/officeDocument/2006/relationships" r:embed="rId6">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ln>
        <a:effectLst/>
      </dgm:spPr>
    </dgm:pt>
  </dgm:ptLst>
  <dgm:cxnLst>
    <dgm:cxn modelId="{EA366700-E95F-4704-B97A-68DA6B031D26}" type="presOf" srcId="{68787885-D375-4330-9455-4F4F21945212}" destId="{F84483CC-BEA8-4BB7-B48B-F0AE1472DDDA}" srcOrd="0" destOrd="0" presId="urn:microsoft.com/office/officeart/2008/layout/AlternatingPictureBlocks"/>
    <dgm:cxn modelId="{C82DBE1C-3079-40A9-903A-5C87B99C7387}" type="presOf" srcId="{F6D88287-2A49-4187-BAB2-AE7E45DD6379}" destId="{0A1E01A1-23A2-489A-99F2-8EF800835525}" srcOrd="0" destOrd="0" presId="urn:microsoft.com/office/officeart/2008/layout/AlternatingPictureBlocks"/>
    <dgm:cxn modelId="{6ECD5124-C099-4452-BF18-D781E0E39DFA}" srcId="{7A65B0C2-1632-42E6-BC46-C392274E01B7}" destId="{F6D88287-2A49-4187-BAB2-AE7E45DD6379}" srcOrd="5" destOrd="0" parTransId="{B6E0935A-657B-4CCC-947E-15EA34C07F5A}" sibTransId="{E565F95D-7510-4291-B462-39A53459CBAD}"/>
    <dgm:cxn modelId="{6AAF1E30-8A71-4177-B0D1-00D6BF30848B}" srcId="{7A65B0C2-1632-42E6-BC46-C392274E01B7}" destId="{EA5CCC08-973B-4476-BC98-01F932D3F7D3}" srcOrd="0" destOrd="0" parTransId="{99112178-BD2D-4D75-BD67-E0D52F8D52A1}" sibTransId="{46B8432F-58CE-4B9F-8FEB-04AD1741EB14}"/>
    <dgm:cxn modelId="{19BC0533-50F7-4EDE-985F-70CE043D5754}" srcId="{7A65B0C2-1632-42E6-BC46-C392274E01B7}" destId="{68787885-D375-4330-9455-4F4F21945212}" srcOrd="2" destOrd="0" parTransId="{C06B75E7-EB1B-4CC6-B6AF-0F47066F8ECB}" sibTransId="{F1FF299D-1228-4516-AE40-6206D39DF79E}"/>
    <dgm:cxn modelId="{B3450334-3220-46DE-AE67-806E61DBEB37}" type="presOf" srcId="{D3D96EEE-EA9D-45A7-B8C5-46D934FA50DF}" destId="{5DE7AAFF-2713-4A50-A2B6-7E7633F5A867}" srcOrd="0" destOrd="0" presId="urn:microsoft.com/office/officeart/2008/layout/AlternatingPictureBlocks"/>
    <dgm:cxn modelId="{23E8CEB0-5A29-4C7B-8F6E-8706CB8D3C69}" type="presOf" srcId="{EA5CCC08-973B-4476-BC98-01F932D3F7D3}" destId="{F3B308E7-E8F4-4D39-9CC2-30EF84F47625}" srcOrd="0" destOrd="0" presId="urn:microsoft.com/office/officeart/2008/layout/AlternatingPictureBlocks"/>
    <dgm:cxn modelId="{C4DD82C7-6A1E-4E7C-AB94-2B38F1C38FF3}" type="presOf" srcId="{3113A283-E785-463B-83DB-C3F0CBF614B8}" destId="{345E0567-96E7-4DCA-B00C-E1F18149B238}" srcOrd="0" destOrd="0" presId="urn:microsoft.com/office/officeart/2008/layout/AlternatingPictureBlocks"/>
    <dgm:cxn modelId="{B720F8D7-006C-472F-A7CF-19D4D6C7C807}" srcId="{7A65B0C2-1632-42E6-BC46-C392274E01B7}" destId="{D3D96EEE-EA9D-45A7-B8C5-46D934FA50DF}" srcOrd="4" destOrd="0" parTransId="{9DF4F546-5F6D-4E97-9859-7D7925E3A4B0}" sibTransId="{924934C3-22D9-45EE-A79C-1E4AC08279C5}"/>
    <dgm:cxn modelId="{C7B099D8-50A9-45DD-BA47-59D9326097C4}" srcId="{7A65B0C2-1632-42E6-BC46-C392274E01B7}" destId="{3113A283-E785-463B-83DB-C3F0CBF614B8}" srcOrd="1" destOrd="0" parTransId="{085CA233-B95D-4AEB-A86E-D62DDA553991}" sibTransId="{B7FD726D-998C-4750-89E0-9A9D458E7E4D}"/>
    <dgm:cxn modelId="{EC5FF4E0-1A97-4424-AB7A-15E785298004}" srcId="{7A65B0C2-1632-42E6-BC46-C392274E01B7}" destId="{1562C19C-EE44-44EA-81C8-F5EE9F15A448}" srcOrd="3" destOrd="0" parTransId="{B2DEBA2C-9127-43EE-8803-F6569B085941}" sibTransId="{10999B5B-B954-43DD-BA8F-68C8A46EC786}"/>
    <dgm:cxn modelId="{81812EE5-8F70-4EF8-9C35-D5F8B4AA6F7F}" type="presOf" srcId="{7A65B0C2-1632-42E6-BC46-C392274E01B7}" destId="{56F54779-FA09-4A8B-A1E4-558A072010DF}" srcOrd="0" destOrd="0" presId="urn:microsoft.com/office/officeart/2008/layout/AlternatingPictureBlocks"/>
    <dgm:cxn modelId="{BB06C9F8-5D50-425A-B1A8-AAABAC40377E}" type="presOf" srcId="{1562C19C-EE44-44EA-81C8-F5EE9F15A448}" destId="{1E154141-FE71-476C-8B56-DEF93E2A9CA6}" srcOrd="0" destOrd="0" presId="urn:microsoft.com/office/officeart/2008/layout/AlternatingPictureBlocks"/>
    <dgm:cxn modelId="{9A216346-8249-43F2-9D15-ADB7010EFC29}" type="presParOf" srcId="{56F54779-FA09-4A8B-A1E4-558A072010DF}" destId="{B04FA8A5-395A-44DF-843B-93F727C6473F}" srcOrd="0" destOrd="0" presId="urn:microsoft.com/office/officeart/2008/layout/AlternatingPictureBlocks"/>
    <dgm:cxn modelId="{B837D457-3325-48D0-A70F-469573DB6D3F}" type="presParOf" srcId="{B04FA8A5-395A-44DF-843B-93F727C6473F}" destId="{F3B308E7-E8F4-4D39-9CC2-30EF84F47625}" srcOrd="0" destOrd="0" presId="urn:microsoft.com/office/officeart/2008/layout/AlternatingPictureBlocks"/>
    <dgm:cxn modelId="{E203FB6A-76A8-4617-AAE9-443162C80A74}" type="presParOf" srcId="{B04FA8A5-395A-44DF-843B-93F727C6473F}" destId="{10D81DE9-742A-4489-A998-BC996A1F9EDA}" srcOrd="1" destOrd="0" presId="urn:microsoft.com/office/officeart/2008/layout/AlternatingPictureBlocks"/>
    <dgm:cxn modelId="{96FCA941-EE6B-40C5-A51B-85F17B534F0E}" type="presParOf" srcId="{56F54779-FA09-4A8B-A1E4-558A072010DF}" destId="{EFE7A260-2A55-4E27-8FD8-CFF93CD12932}" srcOrd="1" destOrd="0" presId="urn:microsoft.com/office/officeart/2008/layout/AlternatingPictureBlocks"/>
    <dgm:cxn modelId="{51CDBF23-1831-4B0C-B4BC-E4D1E0E27F9B}" type="presParOf" srcId="{56F54779-FA09-4A8B-A1E4-558A072010DF}" destId="{D2E3B682-1D28-44C5-87CD-CDA24EE72E26}" srcOrd="2" destOrd="0" presId="urn:microsoft.com/office/officeart/2008/layout/AlternatingPictureBlocks"/>
    <dgm:cxn modelId="{C3CED4D3-71D5-4DAC-976A-C90B7637F707}" type="presParOf" srcId="{D2E3B682-1D28-44C5-87CD-CDA24EE72E26}" destId="{345E0567-96E7-4DCA-B00C-E1F18149B238}" srcOrd="0" destOrd="0" presId="urn:microsoft.com/office/officeart/2008/layout/AlternatingPictureBlocks"/>
    <dgm:cxn modelId="{C0A683C5-6808-41DD-B525-67C804B93593}" type="presParOf" srcId="{D2E3B682-1D28-44C5-87CD-CDA24EE72E26}" destId="{B7B82959-8DFC-4BFD-B3A1-38917561EA4C}" srcOrd="1" destOrd="0" presId="urn:microsoft.com/office/officeart/2008/layout/AlternatingPictureBlocks"/>
    <dgm:cxn modelId="{97CCEBD0-0BDC-437F-9646-792E9996946C}" type="presParOf" srcId="{56F54779-FA09-4A8B-A1E4-558A072010DF}" destId="{68D9924C-55BF-4DAF-A3FF-FA7FCBD8E0E9}" srcOrd="3" destOrd="0" presId="urn:microsoft.com/office/officeart/2008/layout/AlternatingPictureBlocks"/>
    <dgm:cxn modelId="{96DED65B-7925-4AC4-8968-545BCCE66E92}" type="presParOf" srcId="{56F54779-FA09-4A8B-A1E4-558A072010DF}" destId="{1D283B4A-1808-4316-8F8A-7EEEABA890CD}" srcOrd="4" destOrd="0" presId="urn:microsoft.com/office/officeart/2008/layout/AlternatingPictureBlocks"/>
    <dgm:cxn modelId="{DC95A296-B357-4719-9604-9867B4063AB7}" type="presParOf" srcId="{1D283B4A-1808-4316-8F8A-7EEEABA890CD}" destId="{F84483CC-BEA8-4BB7-B48B-F0AE1472DDDA}" srcOrd="0" destOrd="0" presId="urn:microsoft.com/office/officeart/2008/layout/AlternatingPictureBlocks"/>
    <dgm:cxn modelId="{79083525-3FE0-49A4-8C8A-93690DD6F7BE}" type="presParOf" srcId="{1D283B4A-1808-4316-8F8A-7EEEABA890CD}" destId="{64CEA216-641C-4ED3-B6B2-8F544E2B23CE}" srcOrd="1" destOrd="0" presId="urn:microsoft.com/office/officeart/2008/layout/AlternatingPictureBlocks"/>
    <dgm:cxn modelId="{17EAD05D-E047-44C4-9040-0F1A6263CA82}" type="presParOf" srcId="{56F54779-FA09-4A8B-A1E4-558A072010DF}" destId="{FEC0A0CF-93EB-4B99-AEE6-DA1EC10A5EDD}" srcOrd="5" destOrd="0" presId="urn:microsoft.com/office/officeart/2008/layout/AlternatingPictureBlocks"/>
    <dgm:cxn modelId="{7AB6979C-877A-4C2E-B372-01AC1096AA49}" type="presParOf" srcId="{56F54779-FA09-4A8B-A1E4-558A072010DF}" destId="{2F61B971-D9C3-41BD-9613-7F258D770153}" srcOrd="6" destOrd="0" presId="urn:microsoft.com/office/officeart/2008/layout/AlternatingPictureBlocks"/>
    <dgm:cxn modelId="{90613EC5-1EF4-44D1-BD90-9FD9AF9526C2}" type="presParOf" srcId="{2F61B971-D9C3-41BD-9613-7F258D770153}" destId="{1E154141-FE71-476C-8B56-DEF93E2A9CA6}" srcOrd="0" destOrd="0" presId="urn:microsoft.com/office/officeart/2008/layout/AlternatingPictureBlocks"/>
    <dgm:cxn modelId="{5B792D5E-02A4-4F0C-A4D4-3CEAE03C6346}" type="presParOf" srcId="{2F61B971-D9C3-41BD-9613-7F258D770153}" destId="{1213FFDF-99E3-4E30-B722-162E33038591}" srcOrd="1" destOrd="0" presId="urn:microsoft.com/office/officeart/2008/layout/AlternatingPictureBlocks"/>
    <dgm:cxn modelId="{0A5EE63B-7DC6-4858-97FA-D90086D42002}" type="presParOf" srcId="{56F54779-FA09-4A8B-A1E4-558A072010DF}" destId="{28C29B99-EFE2-406B-929C-C58BD3D70555}" srcOrd="7" destOrd="0" presId="urn:microsoft.com/office/officeart/2008/layout/AlternatingPictureBlocks"/>
    <dgm:cxn modelId="{46358907-5D40-400E-856A-5EA4AE02BF01}" type="presParOf" srcId="{56F54779-FA09-4A8B-A1E4-558A072010DF}" destId="{FDE9EC36-31AD-4BEA-AD42-867C5B2D2C9B}" srcOrd="8" destOrd="0" presId="urn:microsoft.com/office/officeart/2008/layout/AlternatingPictureBlocks"/>
    <dgm:cxn modelId="{51D42ACE-7184-4509-B9B8-3922126147D4}" type="presParOf" srcId="{FDE9EC36-31AD-4BEA-AD42-867C5B2D2C9B}" destId="{5DE7AAFF-2713-4A50-A2B6-7E7633F5A867}" srcOrd="0" destOrd="0" presId="urn:microsoft.com/office/officeart/2008/layout/AlternatingPictureBlocks"/>
    <dgm:cxn modelId="{DDB4B7F7-E4E1-4986-AD88-099C73034F37}" type="presParOf" srcId="{FDE9EC36-31AD-4BEA-AD42-867C5B2D2C9B}" destId="{59A3E91D-881D-402A-9B67-6C666B05F0AB}" srcOrd="1" destOrd="0" presId="urn:microsoft.com/office/officeart/2008/layout/AlternatingPictureBlocks"/>
    <dgm:cxn modelId="{D7C70F5A-01A3-4D9D-BCB5-57D15AD88A54}" type="presParOf" srcId="{56F54779-FA09-4A8B-A1E4-558A072010DF}" destId="{0C687973-7B2F-4CF9-A548-5E02558E1EDD}" srcOrd="9" destOrd="0" presId="urn:microsoft.com/office/officeart/2008/layout/AlternatingPictureBlocks"/>
    <dgm:cxn modelId="{870F7FA2-A707-4B12-861B-30A5E6933A88}" type="presParOf" srcId="{56F54779-FA09-4A8B-A1E4-558A072010DF}" destId="{88045B1C-172F-4EB0-B530-1C805C0C7B0C}" srcOrd="10" destOrd="0" presId="urn:microsoft.com/office/officeart/2008/layout/AlternatingPictureBlocks"/>
    <dgm:cxn modelId="{57677E7D-28EF-4590-BB46-86209F3BC8F6}" type="presParOf" srcId="{88045B1C-172F-4EB0-B530-1C805C0C7B0C}" destId="{0A1E01A1-23A2-489A-99F2-8EF800835525}" srcOrd="0" destOrd="0" presId="urn:microsoft.com/office/officeart/2008/layout/AlternatingPictureBlocks"/>
    <dgm:cxn modelId="{ABEAFE55-D6B6-4C95-B81C-3F10935987F9}" type="presParOf" srcId="{88045B1C-172F-4EB0-B530-1C805C0C7B0C}" destId="{1ADE1590-70B3-42D2-975B-18730B7D9A0A}" srcOrd="1" destOrd="0" presId="urn:microsoft.com/office/officeart/2008/layout/AlternatingPictureBlock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7B28D12-6618-4FD9-A0CA-06C39C2EC026}"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6D9CD3C6-3D87-4B71-B07B-9C0B2D704018}">
      <dgm:prSet phldrT="[Texte]"/>
      <dgm:spPr>
        <a:xfrm>
          <a:off x="479591" y="1036305"/>
          <a:ext cx="1406748" cy="647749"/>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b="1" dirty="0">
              <a:solidFill>
                <a:srgbClr val="053D5D"/>
              </a:solidFill>
              <a:latin typeface="Arial" panose="020B0604020202020204" pitchFamily="34" charset="0"/>
              <a:ea typeface="+mn-ea"/>
              <a:cs typeface="Arial" panose="020B0604020202020204" pitchFamily="34" charset="0"/>
            </a:rPr>
            <a:t>Business</a:t>
          </a:r>
        </a:p>
      </dgm:t>
    </dgm:pt>
    <dgm:pt modelId="{A7D9808E-41B8-4819-8E2C-6D800B094F64}" type="sibTrans" cxnId="{AA4766A0-A609-4782-A179-70B2CA2C072A}">
      <dgm:prSet/>
      <dgm:spPr/>
      <dgm:t>
        <a:bodyPr/>
        <a:lstStyle/>
        <a:p>
          <a:endParaRPr lang="fr-CA"/>
        </a:p>
      </dgm:t>
    </dgm:pt>
    <dgm:pt modelId="{0C42DA92-94EE-4A84-BB49-DB18C87B534F}" type="parTrans" cxnId="{AA4766A0-A609-4782-A179-70B2CA2C072A}">
      <dgm:prSet/>
      <dgm:spPr/>
      <dgm:t>
        <a:bodyPr/>
        <a:lstStyle/>
        <a:p>
          <a:endParaRPr lang="fr-CA"/>
        </a:p>
      </dgm:t>
    </dgm:pt>
    <dgm:pt modelId="{04220594-2C7F-4D07-8662-C1FF1AA907C4}" type="pres">
      <dgm:prSet presAssocID="{67B28D12-6618-4FD9-A0CA-06C39C2EC026}" presName="Name0" presStyleCnt="0">
        <dgm:presLayoutVars>
          <dgm:dir/>
          <dgm:resizeHandles val="exact"/>
        </dgm:presLayoutVars>
      </dgm:prSet>
      <dgm:spPr/>
    </dgm:pt>
    <dgm:pt modelId="{AEFE7D30-3435-41AA-981B-BEB1E9057D0E}" type="pres">
      <dgm:prSet presAssocID="{6D9CD3C6-3D87-4B71-B07B-9C0B2D704018}" presName="composite" presStyleCnt="0"/>
      <dgm:spPr/>
    </dgm:pt>
    <dgm:pt modelId="{4FA41526-BCC8-49F7-B4C6-53E5A77E3CEB}" type="pres">
      <dgm:prSet presAssocID="{6D9CD3C6-3D87-4B71-B07B-9C0B2D704018}" presName="rect1" presStyleLbl="bgImgPlace1" presStyleIdx="0" presStyleCnt="1"/>
      <dgm:spPr>
        <a:xfrm>
          <a:off x="318288" y="424"/>
          <a:ext cx="1580616" cy="1264493"/>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BF263E64-7EE9-46A7-A779-6A7F2804A383}" type="pres">
      <dgm:prSet presAssocID="{6D9CD3C6-3D87-4B71-B07B-9C0B2D704018}" presName="wedgeRectCallout1" presStyleLbl="node1" presStyleIdx="0" presStyleCnt="1" custScaleY="146360" custLinFactNeighborX="1354" custLinFactNeighborY="23320">
        <dgm:presLayoutVars>
          <dgm:bulletEnabled val="1"/>
        </dgm:presLayoutVars>
      </dgm:prSet>
      <dgm:spPr/>
    </dgm:pt>
  </dgm:ptLst>
  <dgm:cxnLst>
    <dgm:cxn modelId="{AA4766A0-A609-4782-A179-70B2CA2C072A}" srcId="{67B28D12-6618-4FD9-A0CA-06C39C2EC026}" destId="{6D9CD3C6-3D87-4B71-B07B-9C0B2D704018}" srcOrd="0" destOrd="0" parTransId="{0C42DA92-94EE-4A84-BB49-DB18C87B534F}" sibTransId="{A7D9808E-41B8-4819-8E2C-6D800B094F64}"/>
    <dgm:cxn modelId="{F415B0DB-018F-47BB-A603-9780C75D6472}" type="presOf" srcId="{67B28D12-6618-4FD9-A0CA-06C39C2EC026}" destId="{04220594-2C7F-4D07-8662-C1FF1AA907C4}" srcOrd="0" destOrd="0" presId="urn:microsoft.com/office/officeart/2008/layout/BendingPictureCaptionList"/>
    <dgm:cxn modelId="{1657EBF5-4A73-4951-8249-F4C6E8554B96}" type="presOf" srcId="{6D9CD3C6-3D87-4B71-B07B-9C0B2D704018}" destId="{BF263E64-7EE9-46A7-A779-6A7F2804A383}" srcOrd="0" destOrd="0" presId="urn:microsoft.com/office/officeart/2008/layout/BendingPictureCaptionList"/>
    <dgm:cxn modelId="{EA9C90EF-665E-4564-AFC0-445BB739EC48}" type="presParOf" srcId="{04220594-2C7F-4D07-8662-C1FF1AA907C4}" destId="{AEFE7D30-3435-41AA-981B-BEB1E9057D0E}" srcOrd="0" destOrd="0" presId="urn:microsoft.com/office/officeart/2008/layout/BendingPictureCaptionList"/>
    <dgm:cxn modelId="{512EF192-DC99-4C14-A948-9D912702FD04}" type="presParOf" srcId="{AEFE7D30-3435-41AA-981B-BEB1E9057D0E}" destId="{4FA41526-BCC8-49F7-B4C6-53E5A77E3CEB}" srcOrd="0" destOrd="0" presId="urn:microsoft.com/office/officeart/2008/layout/BendingPictureCaptionList"/>
    <dgm:cxn modelId="{D7300202-1B49-4D7E-802C-21DFE98D4D27}" type="presParOf" srcId="{AEFE7D30-3435-41AA-981B-BEB1E9057D0E}" destId="{BF263E64-7EE9-46A7-A779-6A7F2804A383}" srcOrd="1" destOrd="0" presId="urn:microsoft.com/office/officeart/2008/layout/BendingPictureCaption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C65C89F-15BA-4995-A757-A1614C423B2C}" type="doc">
      <dgm:prSet loTypeId="urn:microsoft.com/office/officeart/2008/layout/BendingPictureCaptionList" loCatId="picture" qsTypeId="urn:microsoft.com/office/officeart/2005/8/quickstyle/simple1" qsCatId="simple" csTypeId="urn:microsoft.com/office/officeart/2005/8/colors/accent3_2" csCatId="accent3" phldr="1"/>
      <dgm:spPr/>
    </dgm:pt>
    <dgm:pt modelId="{62F3F027-6C86-482D-8DEE-6912FE2F0096}">
      <dgm:prSet phldrT="[Texte]" custT="1"/>
      <dgm:spPr>
        <a:xfrm>
          <a:off x="252455" y="1323455"/>
          <a:ext cx="1468619" cy="462037"/>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sz="1700" b="1" dirty="0">
              <a:solidFill>
                <a:srgbClr val="053D5D"/>
              </a:solidFill>
              <a:latin typeface="Arial" panose="020B0604020202020204" pitchFamily="34" charset="0"/>
              <a:ea typeface="+mn-ea"/>
              <a:cs typeface="Arial" panose="020B0604020202020204" pitchFamily="34" charset="0"/>
            </a:rPr>
            <a:t>ESCO</a:t>
          </a:r>
        </a:p>
      </dgm:t>
    </dgm:pt>
    <dgm:pt modelId="{B173EA31-D392-4931-978E-613539232E65}" type="parTrans" cxnId="{8EE4C708-8E34-48DB-98BC-058AA5D4B494}">
      <dgm:prSet/>
      <dgm:spPr/>
      <dgm:t>
        <a:bodyPr/>
        <a:lstStyle/>
        <a:p>
          <a:endParaRPr lang="fr-CA"/>
        </a:p>
      </dgm:t>
    </dgm:pt>
    <dgm:pt modelId="{B8FAA7D3-D779-4D13-B909-7B27300EBD6B}" type="sibTrans" cxnId="{8EE4C708-8E34-48DB-98BC-058AA5D4B494}">
      <dgm:prSet/>
      <dgm:spPr/>
      <dgm:t>
        <a:bodyPr/>
        <a:lstStyle/>
        <a:p>
          <a:endParaRPr lang="fr-CA"/>
        </a:p>
      </dgm:t>
    </dgm:pt>
    <dgm:pt modelId="{50369735-37EE-4F40-B4E2-58490E111F64}" type="pres">
      <dgm:prSet presAssocID="{6C65C89F-15BA-4995-A757-A1614C423B2C}" presName="Name0" presStyleCnt="0">
        <dgm:presLayoutVars>
          <dgm:dir/>
          <dgm:resizeHandles val="exact"/>
        </dgm:presLayoutVars>
      </dgm:prSet>
      <dgm:spPr/>
    </dgm:pt>
    <dgm:pt modelId="{600963EB-9C7D-48F8-B3DB-37775A74509D}" type="pres">
      <dgm:prSet presAssocID="{62F3F027-6C86-482D-8DEE-6912FE2F0096}" presName="composite" presStyleCnt="0"/>
      <dgm:spPr/>
    </dgm:pt>
    <dgm:pt modelId="{E6E5D54E-2065-492D-9C16-E056808C0FD7}" type="pres">
      <dgm:prSet presAssocID="{62F3F027-6C86-482D-8DEE-6912FE2F0096}" presName="rect1" presStyleLbl="bgImgPlace1" presStyleIdx="0" presStyleCnt="1" custScaleX="92625" custScaleY="120423"/>
      <dgm:spPr>
        <a:xfrm>
          <a:off x="164792" y="556"/>
          <a:ext cx="1528437" cy="1589713"/>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9EB41FBC-18DC-4A52-A529-563DC901B4BC}" type="pres">
      <dgm:prSet presAssocID="{62F3F027-6C86-482D-8DEE-6912FE2F0096}" presName="wedgeRectCallout1" presStyleLbl="node1" presStyleIdx="0" presStyleCnt="1">
        <dgm:presLayoutVars>
          <dgm:bulletEnabled val="1"/>
        </dgm:presLayoutVars>
      </dgm:prSet>
      <dgm:spPr/>
    </dgm:pt>
  </dgm:ptLst>
  <dgm:cxnLst>
    <dgm:cxn modelId="{8EE4C708-8E34-48DB-98BC-058AA5D4B494}" srcId="{6C65C89F-15BA-4995-A757-A1614C423B2C}" destId="{62F3F027-6C86-482D-8DEE-6912FE2F0096}" srcOrd="0" destOrd="0" parTransId="{B173EA31-D392-4931-978E-613539232E65}" sibTransId="{B8FAA7D3-D779-4D13-B909-7B27300EBD6B}"/>
    <dgm:cxn modelId="{D065E912-9B7C-4E00-A3EF-9F09158FA7C7}" type="presOf" srcId="{62F3F027-6C86-482D-8DEE-6912FE2F0096}" destId="{9EB41FBC-18DC-4A52-A529-563DC901B4BC}" srcOrd="0" destOrd="0" presId="urn:microsoft.com/office/officeart/2008/layout/BendingPictureCaptionList"/>
    <dgm:cxn modelId="{B14DCBC6-C954-4D4F-B4BF-4C03F13577A4}" type="presOf" srcId="{6C65C89F-15BA-4995-A757-A1614C423B2C}" destId="{50369735-37EE-4F40-B4E2-58490E111F64}" srcOrd="0" destOrd="0" presId="urn:microsoft.com/office/officeart/2008/layout/BendingPictureCaptionList"/>
    <dgm:cxn modelId="{08E8CCAD-6C09-42FB-BB60-4EEC1F7CAEE3}" type="presParOf" srcId="{50369735-37EE-4F40-B4E2-58490E111F64}" destId="{600963EB-9C7D-48F8-B3DB-37775A74509D}" srcOrd="0" destOrd="0" presId="urn:microsoft.com/office/officeart/2008/layout/BendingPictureCaptionList"/>
    <dgm:cxn modelId="{245A14AB-3C1F-4549-8778-5410F1035F71}" type="presParOf" srcId="{600963EB-9C7D-48F8-B3DB-37775A74509D}" destId="{E6E5D54E-2065-492D-9C16-E056808C0FD7}" srcOrd="0" destOrd="0" presId="urn:microsoft.com/office/officeart/2008/layout/BendingPictureCaptionList"/>
    <dgm:cxn modelId="{6198198A-83BF-4E58-94D8-01787A96F66B}" type="presParOf" srcId="{600963EB-9C7D-48F8-B3DB-37775A74509D}" destId="{9EB41FBC-18DC-4A52-A529-563DC901B4BC}" srcOrd="1" destOrd="0" presId="urn:microsoft.com/office/officeart/2008/layout/BendingPictureCaptionLis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1E7851F-A02E-4CB5-9CEA-503D5A86920B}" type="doc">
      <dgm:prSet loTypeId="urn:microsoft.com/office/officeart/2008/layout/BendingPictureCaptionList" loCatId="picture" qsTypeId="urn:microsoft.com/office/officeart/2005/8/quickstyle/simple1" qsCatId="simple" csTypeId="urn:microsoft.com/office/officeart/2005/8/colors/accent3_2" csCatId="accent3" phldr="1"/>
      <dgm:spPr/>
    </dgm:pt>
    <dgm:pt modelId="{8288156F-ECFC-45D0-B32C-368A0A608285}">
      <dgm:prSet phldrT="[Texte]" custT="1"/>
      <dgm:spPr>
        <a:xfrm>
          <a:off x="1036" y="1337031"/>
          <a:ext cx="1874843" cy="511570"/>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sz="1600" b="1" dirty="0" err="1">
              <a:solidFill>
                <a:srgbClr val="053D5D"/>
              </a:solidFill>
              <a:latin typeface="Arial" panose="020B0604020202020204" pitchFamily="34" charset="0"/>
              <a:ea typeface="+mn-ea"/>
              <a:cs typeface="Arial" panose="020B0604020202020204" pitchFamily="34" charset="0"/>
            </a:rPr>
            <a:t>Cooling</a:t>
          </a:r>
          <a:r>
            <a:rPr lang="fr-CA" sz="1600" b="1" dirty="0">
              <a:solidFill>
                <a:srgbClr val="053D5D"/>
              </a:solidFill>
              <a:latin typeface="Arial" panose="020B0604020202020204" pitchFamily="34" charset="0"/>
              <a:ea typeface="+mn-ea"/>
              <a:cs typeface="Arial" panose="020B0604020202020204" pitchFamily="34" charset="0"/>
            </a:rPr>
            <a:t>/</a:t>
          </a:r>
          <a:r>
            <a:rPr lang="fr-CA" sz="1600" b="1" dirty="0" err="1">
              <a:solidFill>
                <a:srgbClr val="053D5D"/>
              </a:solidFill>
              <a:latin typeface="Arial" panose="020B0604020202020204" pitchFamily="34" charset="0"/>
              <a:ea typeface="+mn-ea"/>
              <a:cs typeface="Arial" panose="020B0604020202020204" pitchFamily="34" charset="0"/>
            </a:rPr>
            <a:t>heating</a:t>
          </a:r>
          <a:r>
            <a:rPr lang="fr-CA" sz="1600" b="1" dirty="0">
              <a:solidFill>
                <a:srgbClr val="053D5D"/>
              </a:solidFill>
              <a:latin typeface="Arial" panose="020B0604020202020204" pitchFamily="34" charset="0"/>
              <a:ea typeface="+mn-ea"/>
              <a:cs typeface="Arial" panose="020B0604020202020204" pitchFamily="34" charset="0"/>
            </a:rPr>
            <a:t> center (</a:t>
          </a:r>
          <a:r>
            <a:rPr lang="fr-CA" sz="1600" b="1" dirty="0" err="1">
              <a:solidFill>
                <a:srgbClr val="053D5D"/>
              </a:solidFill>
              <a:latin typeface="Arial" panose="020B0604020202020204" pitchFamily="34" charset="0"/>
              <a:ea typeface="+mn-ea"/>
              <a:cs typeface="Arial" panose="020B0604020202020204" pitchFamily="34" charset="0"/>
            </a:rPr>
            <a:t>eg</a:t>
          </a:r>
          <a:r>
            <a:rPr lang="fr-CA" sz="1600" b="1" dirty="0">
              <a:solidFill>
                <a:srgbClr val="053D5D"/>
              </a:solidFill>
              <a:latin typeface="Arial" panose="020B0604020202020204" pitchFamily="34" charset="0"/>
              <a:ea typeface="+mn-ea"/>
              <a:cs typeface="Arial" panose="020B0604020202020204" pitchFamily="34" charset="0"/>
            </a:rPr>
            <a:t>.)</a:t>
          </a:r>
        </a:p>
      </dgm:t>
    </dgm:pt>
    <dgm:pt modelId="{200BFC29-D4A8-40BC-A127-B67B8EB61C60}" type="parTrans" cxnId="{816C6FEC-E060-40A9-9497-04E650ABF9ED}">
      <dgm:prSet/>
      <dgm:spPr/>
      <dgm:t>
        <a:bodyPr/>
        <a:lstStyle/>
        <a:p>
          <a:endParaRPr lang="fr-CA"/>
        </a:p>
      </dgm:t>
    </dgm:pt>
    <dgm:pt modelId="{C46B6264-15E1-42B5-A107-100F3124FAA6}" type="sibTrans" cxnId="{816C6FEC-E060-40A9-9497-04E650ABF9ED}">
      <dgm:prSet/>
      <dgm:spPr/>
      <dgm:t>
        <a:bodyPr/>
        <a:lstStyle/>
        <a:p>
          <a:endParaRPr lang="fr-CA"/>
        </a:p>
      </dgm:t>
    </dgm:pt>
    <dgm:pt modelId="{4374D726-9599-44EB-9754-9B4E4CF1A987}" type="pres">
      <dgm:prSet presAssocID="{51E7851F-A02E-4CB5-9CEA-503D5A86920B}" presName="Name0" presStyleCnt="0">
        <dgm:presLayoutVars>
          <dgm:dir/>
          <dgm:resizeHandles val="exact"/>
        </dgm:presLayoutVars>
      </dgm:prSet>
      <dgm:spPr/>
    </dgm:pt>
    <dgm:pt modelId="{A88FEA9B-DB6C-4E2D-921A-7A60049CCBC2}" type="pres">
      <dgm:prSet presAssocID="{8288156F-ECFC-45D0-B32C-368A0A608285}" presName="composite" presStyleCnt="0"/>
      <dgm:spPr/>
    </dgm:pt>
    <dgm:pt modelId="{EDC1AED1-308F-4203-8FF3-27AE792BE536}" type="pres">
      <dgm:prSet presAssocID="{8288156F-ECFC-45D0-B32C-368A0A608285}" presName="rect1" presStyleLbl="bgImgPlace1" presStyleIdx="0" presStyleCnt="1" custScaleY="122280"/>
      <dgm:spPr>
        <a:xfrm>
          <a:off x="51981" y="20158"/>
          <a:ext cx="1656964" cy="1620909"/>
        </a:xfrm>
        <a:prstGeom prst="rect">
          <a:avLst/>
        </a:prstGeom>
        <a:blipFill rotWithShape="1">
          <a:blip xmlns:r="http://schemas.openxmlformats.org/officeDocument/2006/relationships" r:embed="rId1"/>
          <a:stretch>
            <a:fillRect/>
          </a:stretch>
        </a:blipFill>
        <a:ln w="25400" cap="flat" cmpd="sng" algn="ctr">
          <a:solidFill>
            <a:srgbClr val="FFFFFF">
              <a:hueOff val="0"/>
              <a:satOff val="0"/>
              <a:lumOff val="0"/>
              <a:alphaOff val="0"/>
            </a:srgbClr>
          </a:solidFill>
          <a:prstDash val="solid"/>
        </a:ln>
        <a:effectLst/>
      </dgm:spPr>
    </dgm:pt>
    <dgm:pt modelId="{761ED890-5C56-4CC4-8E43-FCA0842718F8}" type="pres">
      <dgm:prSet presAssocID="{8288156F-ECFC-45D0-B32C-368A0A608285}" presName="wedgeRectCallout1" presStyleLbl="node1" presStyleIdx="0" presStyleCnt="1" custScaleX="127134" custScaleY="110264">
        <dgm:presLayoutVars>
          <dgm:bulletEnabled val="1"/>
        </dgm:presLayoutVars>
      </dgm:prSet>
      <dgm:spPr/>
    </dgm:pt>
  </dgm:ptLst>
  <dgm:cxnLst>
    <dgm:cxn modelId="{3F800800-4E99-4F74-9491-665C3087CDF0}" type="presOf" srcId="{51E7851F-A02E-4CB5-9CEA-503D5A86920B}" destId="{4374D726-9599-44EB-9754-9B4E4CF1A987}" srcOrd="0" destOrd="0" presId="urn:microsoft.com/office/officeart/2008/layout/BendingPictureCaptionList"/>
    <dgm:cxn modelId="{B9DAB3B6-C59D-482E-9263-E05D55270484}" type="presOf" srcId="{8288156F-ECFC-45D0-B32C-368A0A608285}" destId="{761ED890-5C56-4CC4-8E43-FCA0842718F8}" srcOrd="0" destOrd="0" presId="urn:microsoft.com/office/officeart/2008/layout/BendingPictureCaptionList"/>
    <dgm:cxn modelId="{816C6FEC-E060-40A9-9497-04E650ABF9ED}" srcId="{51E7851F-A02E-4CB5-9CEA-503D5A86920B}" destId="{8288156F-ECFC-45D0-B32C-368A0A608285}" srcOrd="0" destOrd="0" parTransId="{200BFC29-D4A8-40BC-A127-B67B8EB61C60}" sibTransId="{C46B6264-15E1-42B5-A107-100F3124FAA6}"/>
    <dgm:cxn modelId="{A67145F0-AF69-45E5-8F0D-D344D00E8CE3}" type="presParOf" srcId="{4374D726-9599-44EB-9754-9B4E4CF1A987}" destId="{A88FEA9B-DB6C-4E2D-921A-7A60049CCBC2}" srcOrd="0" destOrd="0" presId="urn:microsoft.com/office/officeart/2008/layout/BendingPictureCaptionList"/>
    <dgm:cxn modelId="{5C5D8AAE-4B46-42D6-AC5C-0BCA735BBD6B}" type="presParOf" srcId="{A88FEA9B-DB6C-4E2D-921A-7A60049CCBC2}" destId="{EDC1AED1-308F-4203-8FF3-27AE792BE536}" srcOrd="0" destOrd="0" presId="urn:microsoft.com/office/officeart/2008/layout/BendingPictureCaptionList"/>
    <dgm:cxn modelId="{49F435E0-66B9-48EE-96AC-795FA1BCFF61}" type="presParOf" srcId="{A88FEA9B-DB6C-4E2D-921A-7A60049CCBC2}" destId="{761ED890-5C56-4CC4-8E43-FCA0842718F8}" srcOrd="1" destOrd="0" presId="urn:microsoft.com/office/officeart/2008/layout/BendingPictureCaptionList"/>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9FC4787-801B-40E8-8EDF-436E2C716891}"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E1614FA5-BD4C-48E3-A53C-7270EE5F2DFF}">
      <dgm:prSet phldrT="[Texte]" custT="1"/>
      <dgm:spPr>
        <a:xfrm>
          <a:off x="267288" y="1080271"/>
          <a:ext cx="1504592" cy="571991"/>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spcAft>
              <a:spcPts val="0"/>
            </a:spcAft>
            <a:buNone/>
          </a:pPr>
          <a:r>
            <a:rPr lang="fr-CA" sz="1700" b="1" dirty="0">
              <a:solidFill>
                <a:srgbClr val="053D5D"/>
              </a:solidFill>
              <a:latin typeface="Montserrat" panose="00000500000000000000" pitchFamily="2" charset="0"/>
              <a:ea typeface="+mn-ea"/>
              <a:cs typeface="Arial" panose="020B0604020202020204" pitchFamily="34" charset="0"/>
            </a:rPr>
            <a:t>Financial institution</a:t>
          </a:r>
        </a:p>
      </dgm:t>
    </dgm:pt>
    <dgm:pt modelId="{48DF83F0-0E25-46C8-81F8-20CFD3DDCE41}" type="parTrans" cxnId="{9EAE57CD-444D-4141-872D-ED67249B5A86}">
      <dgm:prSet/>
      <dgm:spPr/>
      <dgm:t>
        <a:bodyPr/>
        <a:lstStyle/>
        <a:p>
          <a:endParaRPr lang="fr-CA"/>
        </a:p>
      </dgm:t>
    </dgm:pt>
    <dgm:pt modelId="{07009A49-72D6-42F6-8226-106E0502BB95}" type="sibTrans" cxnId="{9EAE57CD-444D-4141-872D-ED67249B5A86}">
      <dgm:prSet/>
      <dgm:spPr/>
      <dgm:t>
        <a:bodyPr/>
        <a:lstStyle/>
        <a:p>
          <a:endParaRPr lang="fr-CA"/>
        </a:p>
      </dgm:t>
    </dgm:pt>
    <dgm:pt modelId="{2DCEC9CF-74DB-4E29-9350-ADA9468CB28E}" type="pres">
      <dgm:prSet presAssocID="{A9FC4787-801B-40E8-8EDF-436E2C716891}" presName="Name0" presStyleCnt="0">
        <dgm:presLayoutVars>
          <dgm:dir/>
          <dgm:resizeHandles val="exact"/>
        </dgm:presLayoutVars>
      </dgm:prSet>
      <dgm:spPr/>
    </dgm:pt>
    <dgm:pt modelId="{6341A883-EA8E-46C1-BDDC-65873659C455}" type="pres">
      <dgm:prSet presAssocID="{E1614FA5-BD4C-48E3-A53C-7270EE5F2DFF}" presName="composite" presStyleCnt="0"/>
      <dgm:spPr/>
    </dgm:pt>
    <dgm:pt modelId="{7FA53473-684F-4CD1-9F0C-78DF61B1F2E3}" type="pres">
      <dgm:prSet presAssocID="{E1614FA5-BD4C-48E3-A53C-7270EE5F2DFF}" presName="rect1" presStyleLbl="bgImgPlace1" presStyleIdx="0" presStyleCnt="1"/>
      <dgm:spPr>
        <a:xfrm>
          <a:off x="250751" y="869"/>
          <a:ext cx="1587671" cy="127013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ED5D63F8-F8CE-4992-960E-90640AE90F30}" type="pres">
      <dgm:prSet presAssocID="{E1614FA5-BD4C-48E3-A53C-7270EE5F2DFF}" presName="wedgeRectCallout1" presStyleLbl="node1" presStyleIdx="0" presStyleCnt="1" custScaleX="106480" custScaleY="128668" custLinFactNeighborX="-5702">
        <dgm:presLayoutVars>
          <dgm:bulletEnabled val="1"/>
        </dgm:presLayoutVars>
      </dgm:prSet>
      <dgm:spPr/>
    </dgm:pt>
  </dgm:ptLst>
  <dgm:cxnLst>
    <dgm:cxn modelId="{D674387F-C9AD-4C87-83D8-1CF7D1A91EC4}" type="presOf" srcId="{E1614FA5-BD4C-48E3-A53C-7270EE5F2DFF}" destId="{ED5D63F8-F8CE-4992-960E-90640AE90F30}" srcOrd="0" destOrd="0" presId="urn:microsoft.com/office/officeart/2008/layout/BendingPictureCaptionList"/>
    <dgm:cxn modelId="{9EAE57CD-444D-4141-872D-ED67249B5A86}" srcId="{A9FC4787-801B-40E8-8EDF-436E2C716891}" destId="{E1614FA5-BD4C-48E3-A53C-7270EE5F2DFF}" srcOrd="0" destOrd="0" parTransId="{48DF83F0-0E25-46C8-81F8-20CFD3DDCE41}" sibTransId="{07009A49-72D6-42F6-8226-106E0502BB95}"/>
    <dgm:cxn modelId="{093EB0EC-9131-4A50-BA67-BA50061CFA9A}" type="presOf" srcId="{A9FC4787-801B-40E8-8EDF-436E2C716891}" destId="{2DCEC9CF-74DB-4E29-9350-ADA9468CB28E}" srcOrd="0" destOrd="0" presId="urn:microsoft.com/office/officeart/2008/layout/BendingPictureCaptionList"/>
    <dgm:cxn modelId="{40DBCCD0-E228-4339-8DF3-58E2C3EC3187}" type="presParOf" srcId="{2DCEC9CF-74DB-4E29-9350-ADA9468CB28E}" destId="{6341A883-EA8E-46C1-BDDC-65873659C455}" srcOrd="0" destOrd="0" presId="urn:microsoft.com/office/officeart/2008/layout/BendingPictureCaptionList"/>
    <dgm:cxn modelId="{7119139F-2620-4496-946D-B00F97036EFB}" type="presParOf" srcId="{6341A883-EA8E-46C1-BDDC-65873659C455}" destId="{7FA53473-684F-4CD1-9F0C-78DF61B1F2E3}" srcOrd="0" destOrd="0" presId="urn:microsoft.com/office/officeart/2008/layout/BendingPictureCaptionList"/>
    <dgm:cxn modelId="{C5CF3910-4B9D-46C3-85EA-163063862112}" type="presParOf" srcId="{6341A883-EA8E-46C1-BDDC-65873659C455}" destId="{ED5D63F8-F8CE-4992-960E-90640AE90F30}"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67B28D12-6618-4FD9-A0CA-06C39C2EC026}"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6D9CD3C6-3D87-4B71-B07B-9C0B2D704018}">
      <dgm:prSet phldrT="[Texte]"/>
      <dgm:spPr>
        <a:xfrm>
          <a:off x="479591" y="1036305"/>
          <a:ext cx="1406748" cy="647749"/>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b="1" dirty="0">
              <a:solidFill>
                <a:srgbClr val="053D5D"/>
              </a:solidFill>
              <a:latin typeface="Arial" panose="020B0604020202020204" pitchFamily="34" charset="0"/>
              <a:ea typeface="+mn-ea"/>
              <a:cs typeface="Arial" panose="020B0604020202020204" pitchFamily="34" charset="0"/>
            </a:rPr>
            <a:t>Business</a:t>
          </a:r>
        </a:p>
      </dgm:t>
    </dgm:pt>
    <dgm:pt modelId="{A7D9808E-41B8-4819-8E2C-6D800B094F64}" type="sibTrans" cxnId="{AA4766A0-A609-4782-A179-70B2CA2C072A}">
      <dgm:prSet/>
      <dgm:spPr/>
      <dgm:t>
        <a:bodyPr/>
        <a:lstStyle/>
        <a:p>
          <a:endParaRPr lang="fr-CA"/>
        </a:p>
      </dgm:t>
    </dgm:pt>
    <dgm:pt modelId="{0C42DA92-94EE-4A84-BB49-DB18C87B534F}" type="parTrans" cxnId="{AA4766A0-A609-4782-A179-70B2CA2C072A}">
      <dgm:prSet/>
      <dgm:spPr/>
      <dgm:t>
        <a:bodyPr/>
        <a:lstStyle/>
        <a:p>
          <a:endParaRPr lang="fr-CA"/>
        </a:p>
      </dgm:t>
    </dgm:pt>
    <dgm:pt modelId="{04220594-2C7F-4D07-8662-C1FF1AA907C4}" type="pres">
      <dgm:prSet presAssocID="{67B28D12-6618-4FD9-A0CA-06C39C2EC026}" presName="Name0" presStyleCnt="0">
        <dgm:presLayoutVars>
          <dgm:dir/>
          <dgm:resizeHandles val="exact"/>
        </dgm:presLayoutVars>
      </dgm:prSet>
      <dgm:spPr/>
    </dgm:pt>
    <dgm:pt modelId="{AEFE7D30-3435-41AA-981B-BEB1E9057D0E}" type="pres">
      <dgm:prSet presAssocID="{6D9CD3C6-3D87-4B71-B07B-9C0B2D704018}" presName="composite" presStyleCnt="0"/>
      <dgm:spPr/>
    </dgm:pt>
    <dgm:pt modelId="{4FA41526-BCC8-49F7-B4C6-53E5A77E3CEB}" type="pres">
      <dgm:prSet presAssocID="{6D9CD3C6-3D87-4B71-B07B-9C0B2D704018}" presName="rect1" presStyleLbl="bgImgPlace1" presStyleIdx="0" presStyleCnt="1"/>
      <dgm:spPr>
        <a:xfrm>
          <a:off x="318288" y="424"/>
          <a:ext cx="1580616" cy="1264493"/>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BF263E64-7EE9-46A7-A779-6A7F2804A383}" type="pres">
      <dgm:prSet presAssocID="{6D9CD3C6-3D87-4B71-B07B-9C0B2D704018}" presName="wedgeRectCallout1" presStyleLbl="node1" presStyleIdx="0" presStyleCnt="1" custScaleY="146360" custLinFactNeighborX="1354" custLinFactNeighborY="23320">
        <dgm:presLayoutVars>
          <dgm:bulletEnabled val="1"/>
        </dgm:presLayoutVars>
      </dgm:prSet>
      <dgm:spPr/>
    </dgm:pt>
  </dgm:ptLst>
  <dgm:cxnLst>
    <dgm:cxn modelId="{AA4766A0-A609-4782-A179-70B2CA2C072A}" srcId="{67B28D12-6618-4FD9-A0CA-06C39C2EC026}" destId="{6D9CD3C6-3D87-4B71-B07B-9C0B2D704018}" srcOrd="0" destOrd="0" parTransId="{0C42DA92-94EE-4A84-BB49-DB18C87B534F}" sibTransId="{A7D9808E-41B8-4819-8E2C-6D800B094F64}"/>
    <dgm:cxn modelId="{F415B0DB-018F-47BB-A603-9780C75D6472}" type="presOf" srcId="{67B28D12-6618-4FD9-A0CA-06C39C2EC026}" destId="{04220594-2C7F-4D07-8662-C1FF1AA907C4}" srcOrd="0" destOrd="0" presId="urn:microsoft.com/office/officeart/2008/layout/BendingPictureCaptionList"/>
    <dgm:cxn modelId="{1657EBF5-4A73-4951-8249-F4C6E8554B96}" type="presOf" srcId="{6D9CD3C6-3D87-4B71-B07B-9C0B2D704018}" destId="{BF263E64-7EE9-46A7-A779-6A7F2804A383}" srcOrd="0" destOrd="0" presId="urn:microsoft.com/office/officeart/2008/layout/BendingPictureCaptionList"/>
    <dgm:cxn modelId="{EA9C90EF-665E-4564-AFC0-445BB739EC48}" type="presParOf" srcId="{04220594-2C7F-4D07-8662-C1FF1AA907C4}" destId="{AEFE7D30-3435-41AA-981B-BEB1E9057D0E}" srcOrd="0" destOrd="0" presId="urn:microsoft.com/office/officeart/2008/layout/BendingPictureCaptionList"/>
    <dgm:cxn modelId="{512EF192-DC99-4C14-A948-9D912702FD04}" type="presParOf" srcId="{AEFE7D30-3435-41AA-981B-BEB1E9057D0E}" destId="{4FA41526-BCC8-49F7-B4C6-53E5A77E3CEB}" srcOrd="0" destOrd="0" presId="urn:microsoft.com/office/officeart/2008/layout/BendingPictureCaptionList"/>
    <dgm:cxn modelId="{D7300202-1B49-4D7E-802C-21DFE98D4D27}" type="presParOf" srcId="{AEFE7D30-3435-41AA-981B-BEB1E9057D0E}" destId="{BF263E64-7EE9-46A7-A779-6A7F2804A383}" srcOrd="1" destOrd="0" presId="urn:microsoft.com/office/officeart/2008/layout/BendingPictureCaption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6C65C89F-15BA-4995-A757-A1614C423B2C}" type="doc">
      <dgm:prSet loTypeId="urn:microsoft.com/office/officeart/2008/layout/BendingPictureCaptionList" loCatId="picture" qsTypeId="urn:microsoft.com/office/officeart/2005/8/quickstyle/simple1" qsCatId="simple" csTypeId="urn:microsoft.com/office/officeart/2005/8/colors/accent3_2" csCatId="accent3" phldr="1"/>
      <dgm:spPr/>
    </dgm:pt>
    <dgm:pt modelId="{62F3F027-6C86-482D-8DEE-6912FE2F0096}">
      <dgm:prSet phldrT="[Texte]" custT="1"/>
      <dgm:spPr>
        <a:xfrm>
          <a:off x="252455" y="1323455"/>
          <a:ext cx="1468619" cy="462037"/>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sz="1700" b="1" dirty="0">
              <a:solidFill>
                <a:srgbClr val="053D5D"/>
              </a:solidFill>
              <a:latin typeface="Arial" panose="020B0604020202020204" pitchFamily="34" charset="0"/>
              <a:ea typeface="+mn-ea"/>
              <a:cs typeface="Arial" panose="020B0604020202020204" pitchFamily="34" charset="0"/>
            </a:rPr>
            <a:t>ESCO</a:t>
          </a:r>
        </a:p>
      </dgm:t>
    </dgm:pt>
    <dgm:pt modelId="{B173EA31-D392-4931-978E-613539232E65}" type="parTrans" cxnId="{8EE4C708-8E34-48DB-98BC-058AA5D4B494}">
      <dgm:prSet/>
      <dgm:spPr/>
      <dgm:t>
        <a:bodyPr/>
        <a:lstStyle/>
        <a:p>
          <a:endParaRPr lang="fr-CA"/>
        </a:p>
      </dgm:t>
    </dgm:pt>
    <dgm:pt modelId="{B8FAA7D3-D779-4D13-B909-7B27300EBD6B}" type="sibTrans" cxnId="{8EE4C708-8E34-48DB-98BC-058AA5D4B494}">
      <dgm:prSet/>
      <dgm:spPr/>
      <dgm:t>
        <a:bodyPr/>
        <a:lstStyle/>
        <a:p>
          <a:endParaRPr lang="fr-CA"/>
        </a:p>
      </dgm:t>
    </dgm:pt>
    <dgm:pt modelId="{50369735-37EE-4F40-B4E2-58490E111F64}" type="pres">
      <dgm:prSet presAssocID="{6C65C89F-15BA-4995-A757-A1614C423B2C}" presName="Name0" presStyleCnt="0">
        <dgm:presLayoutVars>
          <dgm:dir/>
          <dgm:resizeHandles val="exact"/>
        </dgm:presLayoutVars>
      </dgm:prSet>
      <dgm:spPr/>
    </dgm:pt>
    <dgm:pt modelId="{600963EB-9C7D-48F8-B3DB-37775A74509D}" type="pres">
      <dgm:prSet presAssocID="{62F3F027-6C86-482D-8DEE-6912FE2F0096}" presName="composite" presStyleCnt="0"/>
      <dgm:spPr/>
    </dgm:pt>
    <dgm:pt modelId="{E6E5D54E-2065-492D-9C16-E056808C0FD7}" type="pres">
      <dgm:prSet presAssocID="{62F3F027-6C86-482D-8DEE-6912FE2F0096}" presName="rect1" presStyleLbl="bgImgPlace1" presStyleIdx="0" presStyleCnt="1" custScaleX="92625" custScaleY="120423"/>
      <dgm:spPr>
        <a:xfrm>
          <a:off x="164792" y="556"/>
          <a:ext cx="1528437" cy="1589713"/>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9EB41FBC-18DC-4A52-A529-563DC901B4BC}" type="pres">
      <dgm:prSet presAssocID="{62F3F027-6C86-482D-8DEE-6912FE2F0096}" presName="wedgeRectCallout1" presStyleLbl="node1" presStyleIdx="0" presStyleCnt="1">
        <dgm:presLayoutVars>
          <dgm:bulletEnabled val="1"/>
        </dgm:presLayoutVars>
      </dgm:prSet>
      <dgm:spPr/>
    </dgm:pt>
  </dgm:ptLst>
  <dgm:cxnLst>
    <dgm:cxn modelId="{8EE4C708-8E34-48DB-98BC-058AA5D4B494}" srcId="{6C65C89F-15BA-4995-A757-A1614C423B2C}" destId="{62F3F027-6C86-482D-8DEE-6912FE2F0096}" srcOrd="0" destOrd="0" parTransId="{B173EA31-D392-4931-978E-613539232E65}" sibTransId="{B8FAA7D3-D779-4D13-B909-7B27300EBD6B}"/>
    <dgm:cxn modelId="{D065E912-9B7C-4E00-A3EF-9F09158FA7C7}" type="presOf" srcId="{62F3F027-6C86-482D-8DEE-6912FE2F0096}" destId="{9EB41FBC-18DC-4A52-A529-563DC901B4BC}" srcOrd="0" destOrd="0" presId="urn:microsoft.com/office/officeart/2008/layout/BendingPictureCaptionList"/>
    <dgm:cxn modelId="{B14DCBC6-C954-4D4F-B4BF-4C03F13577A4}" type="presOf" srcId="{6C65C89F-15BA-4995-A757-A1614C423B2C}" destId="{50369735-37EE-4F40-B4E2-58490E111F64}" srcOrd="0" destOrd="0" presId="urn:microsoft.com/office/officeart/2008/layout/BendingPictureCaptionList"/>
    <dgm:cxn modelId="{08E8CCAD-6C09-42FB-BB60-4EEC1F7CAEE3}" type="presParOf" srcId="{50369735-37EE-4F40-B4E2-58490E111F64}" destId="{600963EB-9C7D-48F8-B3DB-37775A74509D}" srcOrd="0" destOrd="0" presId="urn:microsoft.com/office/officeart/2008/layout/BendingPictureCaptionList"/>
    <dgm:cxn modelId="{245A14AB-3C1F-4549-8778-5410F1035F71}" type="presParOf" srcId="{600963EB-9C7D-48F8-B3DB-37775A74509D}" destId="{E6E5D54E-2065-492D-9C16-E056808C0FD7}" srcOrd="0" destOrd="0" presId="urn:microsoft.com/office/officeart/2008/layout/BendingPictureCaptionList"/>
    <dgm:cxn modelId="{6198198A-83BF-4E58-94D8-01787A96F66B}" type="presParOf" srcId="{600963EB-9C7D-48F8-B3DB-37775A74509D}" destId="{9EB41FBC-18DC-4A52-A529-563DC901B4BC}" srcOrd="1" destOrd="0" presId="urn:microsoft.com/office/officeart/2008/layout/BendingPictureCaptionLis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51E7851F-A02E-4CB5-9CEA-503D5A86920B}" type="doc">
      <dgm:prSet loTypeId="urn:microsoft.com/office/officeart/2008/layout/BendingPictureCaptionList" loCatId="picture" qsTypeId="urn:microsoft.com/office/officeart/2005/8/quickstyle/simple1" qsCatId="simple" csTypeId="urn:microsoft.com/office/officeart/2005/8/colors/accent3_2" csCatId="accent3" phldr="1"/>
      <dgm:spPr/>
    </dgm:pt>
    <dgm:pt modelId="{8288156F-ECFC-45D0-B32C-368A0A608285}">
      <dgm:prSet phldrT="[Texte]" custT="1"/>
      <dgm:spPr>
        <a:xfrm>
          <a:off x="1036" y="1337031"/>
          <a:ext cx="1874843" cy="511570"/>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buNone/>
          </a:pPr>
          <a:r>
            <a:rPr lang="fr-CA" sz="1600" b="1" dirty="0" err="1">
              <a:solidFill>
                <a:srgbClr val="053D5D"/>
              </a:solidFill>
              <a:latin typeface="Arial" panose="020B0604020202020204" pitchFamily="34" charset="0"/>
              <a:ea typeface="+mn-ea"/>
              <a:cs typeface="Arial" panose="020B0604020202020204" pitchFamily="34" charset="0"/>
            </a:rPr>
            <a:t>Cooling</a:t>
          </a:r>
          <a:r>
            <a:rPr lang="fr-CA" sz="1600" b="1" dirty="0">
              <a:solidFill>
                <a:srgbClr val="053D5D"/>
              </a:solidFill>
              <a:latin typeface="Arial" panose="020B0604020202020204" pitchFamily="34" charset="0"/>
              <a:ea typeface="+mn-ea"/>
              <a:cs typeface="Arial" panose="020B0604020202020204" pitchFamily="34" charset="0"/>
            </a:rPr>
            <a:t>/</a:t>
          </a:r>
          <a:r>
            <a:rPr lang="fr-CA" sz="1600" b="1" dirty="0" err="1">
              <a:solidFill>
                <a:srgbClr val="053D5D"/>
              </a:solidFill>
              <a:latin typeface="Arial" panose="020B0604020202020204" pitchFamily="34" charset="0"/>
              <a:ea typeface="+mn-ea"/>
              <a:cs typeface="Arial" panose="020B0604020202020204" pitchFamily="34" charset="0"/>
            </a:rPr>
            <a:t>heating</a:t>
          </a:r>
          <a:r>
            <a:rPr lang="fr-CA" sz="1600" b="1" dirty="0">
              <a:solidFill>
                <a:srgbClr val="053D5D"/>
              </a:solidFill>
              <a:latin typeface="Arial" panose="020B0604020202020204" pitchFamily="34" charset="0"/>
              <a:ea typeface="+mn-ea"/>
              <a:cs typeface="Arial" panose="020B0604020202020204" pitchFamily="34" charset="0"/>
            </a:rPr>
            <a:t> center (</a:t>
          </a:r>
          <a:r>
            <a:rPr lang="fr-CA" sz="1600" b="1" dirty="0" err="1">
              <a:solidFill>
                <a:srgbClr val="053D5D"/>
              </a:solidFill>
              <a:latin typeface="Arial" panose="020B0604020202020204" pitchFamily="34" charset="0"/>
              <a:ea typeface="+mn-ea"/>
              <a:cs typeface="Arial" panose="020B0604020202020204" pitchFamily="34" charset="0"/>
            </a:rPr>
            <a:t>eg</a:t>
          </a:r>
          <a:r>
            <a:rPr lang="fr-CA" sz="1600" b="1" dirty="0">
              <a:solidFill>
                <a:srgbClr val="053D5D"/>
              </a:solidFill>
              <a:latin typeface="Arial" panose="020B0604020202020204" pitchFamily="34" charset="0"/>
              <a:ea typeface="+mn-ea"/>
              <a:cs typeface="Arial" panose="020B0604020202020204" pitchFamily="34" charset="0"/>
            </a:rPr>
            <a:t>.)</a:t>
          </a:r>
        </a:p>
      </dgm:t>
    </dgm:pt>
    <dgm:pt modelId="{200BFC29-D4A8-40BC-A127-B67B8EB61C60}" type="parTrans" cxnId="{816C6FEC-E060-40A9-9497-04E650ABF9ED}">
      <dgm:prSet/>
      <dgm:spPr/>
      <dgm:t>
        <a:bodyPr/>
        <a:lstStyle/>
        <a:p>
          <a:endParaRPr lang="fr-CA"/>
        </a:p>
      </dgm:t>
    </dgm:pt>
    <dgm:pt modelId="{C46B6264-15E1-42B5-A107-100F3124FAA6}" type="sibTrans" cxnId="{816C6FEC-E060-40A9-9497-04E650ABF9ED}">
      <dgm:prSet/>
      <dgm:spPr/>
      <dgm:t>
        <a:bodyPr/>
        <a:lstStyle/>
        <a:p>
          <a:endParaRPr lang="fr-CA"/>
        </a:p>
      </dgm:t>
    </dgm:pt>
    <dgm:pt modelId="{4374D726-9599-44EB-9754-9B4E4CF1A987}" type="pres">
      <dgm:prSet presAssocID="{51E7851F-A02E-4CB5-9CEA-503D5A86920B}" presName="Name0" presStyleCnt="0">
        <dgm:presLayoutVars>
          <dgm:dir/>
          <dgm:resizeHandles val="exact"/>
        </dgm:presLayoutVars>
      </dgm:prSet>
      <dgm:spPr/>
    </dgm:pt>
    <dgm:pt modelId="{A88FEA9B-DB6C-4E2D-921A-7A60049CCBC2}" type="pres">
      <dgm:prSet presAssocID="{8288156F-ECFC-45D0-B32C-368A0A608285}" presName="composite" presStyleCnt="0"/>
      <dgm:spPr/>
    </dgm:pt>
    <dgm:pt modelId="{EDC1AED1-308F-4203-8FF3-27AE792BE536}" type="pres">
      <dgm:prSet presAssocID="{8288156F-ECFC-45D0-B32C-368A0A608285}" presName="rect1" presStyleLbl="bgImgPlace1" presStyleIdx="0" presStyleCnt="1" custScaleY="122280"/>
      <dgm:spPr>
        <a:xfrm>
          <a:off x="51981" y="20158"/>
          <a:ext cx="1656964" cy="1620909"/>
        </a:xfrm>
        <a:prstGeom prst="rect">
          <a:avLst/>
        </a:prstGeom>
        <a:blipFill rotWithShape="1">
          <a:blip xmlns:r="http://schemas.openxmlformats.org/officeDocument/2006/relationships" r:embed="rId1"/>
          <a:stretch>
            <a:fillRect/>
          </a:stretch>
        </a:blipFill>
        <a:ln w="25400" cap="flat" cmpd="sng" algn="ctr">
          <a:solidFill>
            <a:srgbClr val="FFFFFF">
              <a:hueOff val="0"/>
              <a:satOff val="0"/>
              <a:lumOff val="0"/>
              <a:alphaOff val="0"/>
            </a:srgbClr>
          </a:solidFill>
          <a:prstDash val="solid"/>
        </a:ln>
        <a:effectLst/>
      </dgm:spPr>
    </dgm:pt>
    <dgm:pt modelId="{761ED890-5C56-4CC4-8E43-FCA0842718F8}" type="pres">
      <dgm:prSet presAssocID="{8288156F-ECFC-45D0-B32C-368A0A608285}" presName="wedgeRectCallout1" presStyleLbl="node1" presStyleIdx="0" presStyleCnt="1" custScaleX="127134" custScaleY="110264">
        <dgm:presLayoutVars>
          <dgm:bulletEnabled val="1"/>
        </dgm:presLayoutVars>
      </dgm:prSet>
      <dgm:spPr/>
    </dgm:pt>
  </dgm:ptLst>
  <dgm:cxnLst>
    <dgm:cxn modelId="{3F800800-4E99-4F74-9491-665C3087CDF0}" type="presOf" srcId="{51E7851F-A02E-4CB5-9CEA-503D5A86920B}" destId="{4374D726-9599-44EB-9754-9B4E4CF1A987}" srcOrd="0" destOrd="0" presId="urn:microsoft.com/office/officeart/2008/layout/BendingPictureCaptionList"/>
    <dgm:cxn modelId="{B9DAB3B6-C59D-482E-9263-E05D55270484}" type="presOf" srcId="{8288156F-ECFC-45D0-B32C-368A0A608285}" destId="{761ED890-5C56-4CC4-8E43-FCA0842718F8}" srcOrd="0" destOrd="0" presId="urn:microsoft.com/office/officeart/2008/layout/BendingPictureCaptionList"/>
    <dgm:cxn modelId="{816C6FEC-E060-40A9-9497-04E650ABF9ED}" srcId="{51E7851F-A02E-4CB5-9CEA-503D5A86920B}" destId="{8288156F-ECFC-45D0-B32C-368A0A608285}" srcOrd="0" destOrd="0" parTransId="{200BFC29-D4A8-40BC-A127-B67B8EB61C60}" sibTransId="{C46B6264-15E1-42B5-A107-100F3124FAA6}"/>
    <dgm:cxn modelId="{A67145F0-AF69-45E5-8F0D-D344D00E8CE3}" type="presParOf" srcId="{4374D726-9599-44EB-9754-9B4E4CF1A987}" destId="{A88FEA9B-DB6C-4E2D-921A-7A60049CCBC2}" srcOrd="0" destOrd="0" presId="urn:microsoft.com/office/officeart/2008/layout/BendingPictureCaptionList"/>
    <dgm:cxn modelId="{5C5D8AAE-4B46-42D6-AC5C-0BCA735BBD6B}" type="presParOf" srcId="{A88FEA9B-DB6C-4E2D-921A-7A60049CCBC2}" destId="{EDC1AED1-308F-4203-8FF3-27AE792BE536}" srcOrd="0" destOrd="0" presId="urn:microsoft.com/office/officeart/2008/layout/BendingPictureCaptionList"/>
    <dgm:cxn modelId="{49F435E0-66B9-48EE-96AC-795FA1BCFF61}" type="presParOf" srcId="{A88FEA9B-DB6C-4E2D-921A-7A60049CCBC2}" destId="{761ED890-5C56-4CC4-8E43-FCA0842718F8}" srcOrd="1" destOrd="0" presId="urn:microsoft.com/office/officeart/2008/layout/BendingPictureCaptionList"/>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5B62831-B716-410F-A28C-FE76A3CD8BB1}" type="doc">
      <dgm:prSet loTypeId="urn:diagrams.loki3.com/BracketList+Icon#5" loCatId="list" qsTypeId="urn:microsoft.com/office/officeart/2005/8/quickstyle/simple1" qsCatId="simple" csTypeId="urn:microsoft.com/office/officeart/2005/8/colors/accent1_2" csCatId="accent1" phldr="1"/>
      <dgm:spPr/>
      <dgm:t>
        <a:bodyPr/>
        <a:lstStyle/>
        <a:p>
          <a:endParaRPr lang="fr-CA"/>
        </a:p>
      </dgm:t>
    </dgm:pt>
    <dgm:pt modelId="{8C8FED03-8497-4ADB-972E-9D13BB0A8A6A}">
      <dgm:prSet phldrT="[Texte]" custT="1"/>
      <dgm:spPr>
        <a:xfrm>
          <a:off x="0" y="563339"/>
          <a:ext cx="3010338" cy="1287000"/>
        </a:xfrm>
        <a:prstGeom prst="rect">
          <a:avLst/>
        </a:prstGeom>
        <a:noFill/>
        <a:ln>
          <a:noFill/>
        </a:ln>
        <a:effectLst/>
      </dgm:spPr>
      <dgm:t>
        <a:bodyPr/>
        <a:lstStyle/>
        <a:p>
          <a:pPr>
            <a:buNone/>
          </a:pPr>
          <a:r>
            <a:rPr lang="en-US" sz="2000" noProof="0" dirty="0">
              <a:solidFill>
                <a:srgbClr val="00467F"/>
              </a:solidFill>
              <a:latin typeface="Arial"/>
              <a:ea typeface="+mn-ea"/>
              <a:cs typeface="Arial" pitchFamily="34" charset="0"/>
            </a:rPr>
            <a:t>Advantages</a:t>
          </a:r>
        </a:p>
      </dgm:t>
    </dgm:pt>
    <dgm:pt modelId="{FF43CDA5-79AE-42AD-AF0A-5F429B1572F0}" type="parTrans" cxnId="{3F9CACB5-EC61-42E8-A1BE-A39D72F31596}">
      <dgm:prSet/>
      <dgm:spPr/>
      <dgm:t>
        <a:bodyPr/>
        <a:lstStyle/>
        <a:p>
          <a:endParaRPr lang="fr-CA" sz="2000">
            <a:latin typeface="+mn-lt"/>
          </a:endParaRPr>
        </a:p>
      </dgm:t>
    </dgm:pt>
    <dgm:pt modelId="{1075E571-9C4C-4E96-B080-3C95F413D99A}" type="sibTrans" cxnId="{3F9CACB5-EC61-42E8-A1BE-A39D72F31596}">
      <dgm:prSet/>
      <dgm:spPr/>
      <dgm:t>
        <a:bodyPr/>
        <a:lstStyle/>
        <a:p>
          <a:endParaRPr lang="fr-CA" sz="2000">
            <a:latin typeface="+mn-lt"/>
          </a:endParaRPr>
        </a:p>
      </dgm:t>
    </dgm:pt>
    <dgm:pt modelId="{0329889F-4FF3-4E43-8257-D0CA8FB7DF47}">
      <dgm:prSet phldrT="[Texte]" custT="1"/>
      <dgm:spPr>
        <a:xfrm>
          <a:off x="3853233" y="80478"/>
          <a:ext cx="8188121" cy="2252722"/>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a:lnSpc>
              <a:spcPct val="110000"/>
            </a:lnSpc>
            <a:spcBef>
              <a:spcPts val="0"/>
            </a:spcBef>
            <a:spcAft>
              <a:spcPts val="0"/>
            </a:spcAft>
            <a:buChar char="•"/>
          </a:pPr>
          <a:r>
            <a:rPr lang="en-US" sz="1700" dirty="0">
              <a:solidFill>
                <a:schemeClr val="bg1"/>
              </a:solidFill>
              <a:latin typeface="Arial"/>
              <a:ea typeface="+mn-ea"/>
              <a:cs typeface="+mn-cs"/>
            </a:rPr>
            <a:t>No/Low initial CAPEX; payment is made from actual savings based on a pre-agreed percentage.</a:t>
          </a:r>
          <a:endParaRPr lang="en-US" sz="1700" noProof="0" dirty="0">
            <a:solidFill>
              <a:schemeClr val="bg1"/>
            </a:solidFill>
            <a:latin typeface="Arial"/>
            <a:ea typeface="+mn-ea"/>
            <a:cs typeface="Arial" charset="0"/>
          </a:endParaRPr>
        </a:p>
      </dgm:t>
    </dgm:pt>
    <dgm:pt modelId="{2C56962C-8C01-45E6-B104-1ED0D7AD5F2E}" type="parTrans" cxnId="{FCE464BA-E079-4B30-81BC-9967904148F8}">
      <dgm:prSet/>
      <dgm:spPr/>
      <dgm:t>
        <a:bodyPr/>
        <a:lstStyle/>
        <a:p>
          <a:endParaRPr lang="fr-CA" sz="2000">
            <a:latin typeface="+mn-lt"/>
          </a:endParaRPr>
        </a:p>
      </dgm:t>
    </dgm:pt>
    <dgm:pt modelId="{3EDEB499-B282-4CF0-A11F-0309F7855C70}" type="sibTrans" cxnId="{FCE464BA-E079-4B30-81BC-9967904148F8}">
      <dgm:prSet/>
      <dgm:spPr/>
      <dgm:t>
        <a:bodyPr/>
        <a:lstStyle/>
        <a:p>
          <a:endParaRPr lang="fr-CA" sz="2000">
            <a:latin typeface="+mn-lt"/>
          </a:endParaRPr>
        </a:p>
      </dgm:t>
    </dgm:pt>
    <dgm:pt modelId="{80431927-081D-4CD5-AF0B-0DB923F6CD8B}">
      <dgm:prSet phldrT="[Texte]" custT="1"/>
      <dgm:spPr>
        <a:xfrm>
          <a:off x="0" y="3095424"/>
          <a:ext cx="3010338" cy="1287000"/>
        </a:xfrm>
        <a:prstGeom prst="rect">
          <a:avLst/>
        </a:prstGeom>
        <a:noFill/>
        <a:ln>
          <a:noFill/>
        </a:ln>
        <a:effectLst/>
      </dgm:spPr>
      <dgm:t>
        <a:bodyPr/>
        <a:lstStyle/>
        <a:p>
          <a:pPr>
            <a:buNone/>
          </a:pPr>
          <a:r>
            <a:rPr lang="en-US" sz="2000" noProof="0" dirty="0">
              <a:solidFill>
                <a:srgbClr val="00467F"/>
              </a:solidFill>
              <a:latin typeface="Arial"/>
              <a:ea typeface="+mn-ea"/>
              <a:cs typeface="Arial" pitchFamily="34" charset="0"/>
            </a:rPr>
            <a:t>Disadvantages</a:t>
          </a:r>
        </a:p>
      </dgm:t>
    </dgm:pt>
    <dgm:pt modelId="{5034D5A2-6F2F-428B-B142-A0385EA0412A}" type="parTrans" cxnId="{BE2B30D1-E67F-42EA-ACAB-00158A0B654E}">
      <dgm:prSet/>
      <dgm:spPr/>
      <dgm:t>
        <a:bodyPr/>
        <a:lstStyle/>
        <a:p>
          <a:endParaRPr lang="fr-CA" sz="2000">
            <a:latin typeface="+mn-lt"/>
          </a:endParaRPr>
        </a:p>
      </dgm:t>
    </dgm:pt>
    <dgm:pt modelId="{99F8A522-89EE-4DD8-B665-3E13B91D5ADA}" type="sibTrans" cxnId="{BE2B30D1-E67F-42EA-ACAB-00158A0B654E}">
      <dgm:prSet/>
      <dgm:spPr/>
      <dgm:t>
        <a:bodyPr/>
        <a:lstStyle/>
        <a:p>
          <a:endParaRPr lang="fr-CA" sz="2000">
            <a:latin typeface="+mn-lt"/>
          </a:endParaRPr>
        </a:p>
      </dgm:t>
    </dgm:pt>
    <dgm:pt modelId="{EC98AF4D-9C74-4764-84C3-7DB61D12667B}">
      <dgm:prSet phldrT="[Texte]" custT="1"/>
      <dgm:spPr>
        <a:xfrm>
          <a:off x="3853233" y="2567200"/>
          <a:ext cx="8188121" cy="2343448"/>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lgn="just">
            <a:lnSpc>
              <a:spcPct val="110000"/>
            </a:lnSpc>
            <a:spcBef>
              <a:spcPts val="0"/>
            </a:spcBef>
            <a:spcAft>
              <a:spcPts val="0"/>
            </a:spcAft>
            <a:buChar char="•"/>
          </a:pPr>
          <a:r>
            <a:rPr lang="en-US" sz="1700">
              <a:solidFill>
                <a:schemeClr val="bg1"/>
              </a:solidFill>
              <a:latin typeface="Arial" panose="020B0604020202020204" pitchFamily="34" charset="0"/>
              <a:ea typeface="+mn-ea"/>
              <a:cs typeface="+mn-cs"/>
            </a:rPr>
            <a:t>Requires sharing a portion of savings → lower net benefit compared to self-investment.</a:t>
          </a:r>
          <a:endParaRPr lang="en-US" sz="1700" noProof="0" dirty="0">
            <a:solidFill>
              <a:schemeClr val="bg1"/>
            </a:solidFill>
            <a:latin typeface="Arial"/>
            <a:ea typeface="+mn-ea"/>
            <a:cs typeface="+mn-cs"/>
          </a:endParaRPr>
        </a:p>
      </dgm:t>
    </dgm:pt>
    <dgm:pt modelId="{A58EDB38-6796-450B-8DC8-208CF2123E5E}" type="parTrans" cxnId="{37E31F3F-E6A0-470E-A0CF-18F16FF81C25}">
      <dgm:prSet/>
      <dgm:spPr/>
      <dgm:t>
        <a:bodyPr/>
        <a:lstStyle/>
        <a:p>
          <a:endParaRPr lang="fr-CA" sz="2000">
            <a:latin typeface="+mn-lt"/>
          </a:endParaRPr>
        </a:p>
      </dgm:t>
    </dgm:pt>
    <dgm:pt modelId="{3F4D8065-F0DB-40F0-BF28-3913AE38B60F}" type="sibTrans" cxnId="{37E31F3F-E6A0-470E-A0CF-18F16FF81C25}">
      <dgm:prSet/>
      <dgm:spPr/>
      <dgm:t>
        <a:bodyPr/>
        <a:lstStyle/>
        <a:p>
          <a:endParaRPr lang="fr-CA" sz="2000">
            <a:latin typeface="+mn-lt"/>
          </a:endParaRPr>
        </a:p>
      </dgm:t>
    </dgm:pt>
    <dgm:pt modelId="{88F41E75-443B-4E0A-A032-518874EA3CD2}">
      <dgm:prSet custT="1"/>
      <dgm:spPr/>
      <dgm:t>
        <a:bodyPr/>
        <a:lstStyle/>
        <a:p>
          <a:pPr>
            <a:lnSpc>
              <a:spcPct val="110000"/>
            </a:lnSpc>
            <a:spcBef>
              <a:spcPts val="0"/>
            </a:spcBef>
            <a:spcAft>
              <a:spcPts val="0"/>
            </a:spcAft>
            <a:buChar char="•"/>
          </a:pPr>
          <a:r>
            <a:rPr lang="en-US" sz="1700">
              <a:solidFill>
                <a:schemeClr val="bg1"/>
              </a:solidFill>
              <a:latin typeface="Arial"/>
              <a:ea typeface="+mn-ea"/>
              <a:cs typeface="+mn-cs"/>
            </a:rPr>
            <a:t>Transfers most performance risks to the ESCO; often includes O&amp;M/operational support.</a:t>
          </a:r>
          <a:endParaRPr lang="en-US" sz="1700" dirty="0" err="1">
            <a:solidFill>
              <a:schemeClr val="bg1"/>
            </a:solidFill>
            <a:latin typeface="Arial"/>
            <a:ea typeface="+mn-ea"/>
            <a:cs typeface="+mn-cs"/>
          </a:endParaRPr>
        </a:p>
      </dgm:t>
    </dgm:pt>
    <dgm:pt modelId="{F21AA638-2463-4166-BF95-A696DB8A6BF5}" type="parTrans" cxnId="{BCAD22FB-DB13-488E-A615-0FFCFADD3A7D}">
      <dgm:prSet/>
      <dgm:spPr/>
      <dgm:t>
        <a:bodyPr/>
        <a:lstStyle/>
        <a:p>
          <a:endParaRPr lang="en-US"/>
        </a:p>
      </dgm:t>
    </dgm:pt>
    <dgm:pt modelId="{68E65519-6818-426E-AD1C-AAA98BB00DB2}" type="sibTrans" cxnId="{BCAD22FB-DB13-488E-A615-0FFCFADD3A7D}">
      <dgm:prSet/>
      <dgm:spPr/>
      <dgm:t>
        <a:bodyPr/>
        <a:lstStyle/>
        <a:p>
          <a:endParaRPr lang="en-US"/>
        </a:p>
      </dgm:t>
    </dgm:pt>
    <dgm:pt modelId="{A8DDF639-5512-4E30-AA16-2381A1713FEF}">
      <dgm:prSet custT="1"/>
      <dgm:spPr/>
      <dgm:t>
        <a:bodyPr/>
        <a:lstStyle/>
        <a:p>
          <a:pPr>
            <a:lnSpc>
              <a:spcPct val="110000"/>
            </a:lnSpc>
            <a:spcBef>
              <a:spcPts val="0"/>
            </a:spcBef>
            <a:spcAft>
              <a:spcPts val="0"/>
            </a:spcAft>
            <a:buChar char="•"/>
          </a:pPr>
          <a:r>
            <a:rPr lang="en-US" sz="1700" dirty="0">
              <a:solidFill>
                <a:schemeClr val="bg1"/>
              </a:solidFill>
              <a:latin typeface="Arial"/>
              <a:ea typeface="+mn-ea"/>
              <a:cs typeface="+mn-cs"/>
            </a:rPr>
            <a:t>Minimal increase in debt on financial statements; enables rapid technology upgrades.</a:t>
          </a:r>
        </a:p>
      </dgm:t>
    </dgm:pt>
    <dgm:pt modelId="{29BD034A-FBEA-4435-9F7B-F8CBCE40EC51}" type="parTrans" cxnId="{828F21B6-BB10-4715-9DB2-9B9344FE6E8B}">
      <dgm:prSet/>
      <dgm:spPr/>
      <dgm:t>
        <a:bodyPr/>
        <a:lstStyle/>
        <a:p>
          <a:endParaRPr lang="en-US"/>
        </a:p>
      </dgm:t>
    </dgm:pt>
    <dgm:pt modelId="{CF7BF463-5706-409D-87B5-5DEE5F477CD5}" type="sibTrans" cxnId="{828F21B6-BB10-4715-9DB2-9B9344FE6E8B}">
      <dgm:prSet/>
      <dgm:spPr/>
      <dgm:t>
        <a:bodyPr/>
        <a:lstStyle/>
        <a:p>
          <a:endParaRPr lang="en-US"/>
        </a:p>
      </dgm:t>
    </dgm:pt>
    <dgm:pt modelId="{CEC6CC31-9FBE-4CE4-BD85-2DA458C0615D}">
      <dgm:prSet custT="1"/>
      <dgm:spPr/>
      <dgm:t>
        <a:bodyPr/>
        <a:lstStyle/>
        <a:p>
          <a:pPr>
            <a:lnSpc>
              <a:spcPct val="110000"/>
            </a:lnSpc>
            <a:spcBef>
              <a:spcPts val="0"/>
            </a:spcBef>
            <a:spcAft>
              <a:spcPts val="0"/>
            </a:spcAft>
            <a:buChar char="•"/>
          </a:pPr>
          <a:r>
            <a:rPr lang="en-US" sz="1700" dirty="0">
              <a:solidFill>
                <a:schemeClr val="bg1"/>
              </a:solidFill>
              <a:latin typeface="Arial"/>
              <a:ea typeface="+mn-ea"/>
              <a:cs typeface="+mn-cs"/>
            </a:rPr>
            <a:t>Ensures transparency if the contract clearly defines the sharing ratio, baseline, and M&amp;V plan.</a:t>
          </a:r>
        </a:p>
      </dgm:t>
    </dgm:pt>
    <dgm:pt modelId="{EEE3E1E6-7296-4A9D-95AB-4E534D6BEFB3}" type="parTrans" cxnId="{B5BF7163-6C38-46BB-A074-A6A20AA2966D}">
      <dgm:prSet/>
      <dgm:spPr/>
      <dgm:t>
        <a:bodyPr/>
        <a:lstStyle/>
        <a:p>
          <a:endParaRPr lang="en-US"/>
        </a:p>
      </dgm:t>
    </dgm:pt>
    <dgm:pt modelId="{7A498CE3-967E-4651-8084-A6E9CF4A412C}" type="sibTrans" cxnId="{B5BF7163-6C38-46BB-A074-A6A20AA2966D}">
      <dgm:prSet/>
      <dgm:spPr/>
      <dgm:t>
        <a:bodyPr/>
        <a:lstStyle/>
        <a:p>
          <a:endParaRPr lang="en-US"/>
        </a:p>
      </dgm:t>
    </dgm:pt>
    <dgm:pt modelId="{2D287202-9A1A-4AF1-A558-894CCBF34AB2}">
      <dgm:prSet custT="1"/>
      <dgm:spPr/>
      <dgm:t>
        <a:bodyPr/>
        <a:lstStyle/>
        <a:p>
          <a:pPr algn="just">
            <a:lnSpc>
              <a:spcPct val="110000"/>
            </a:lnSpc>
            <a:spcBef>
              <a:spcPts val="0"/>
            </a:spcBef>
            <a:spcAft>
              <a:spcPts val="0"/>
            </a:spcAft>
            <a:buChar char="•"/>
          </a:pPr>
          <a:r>
            <a:rPr lang="en-US" sz="1700" dirty="0">
              <a:solidFill>
                <a:schemeClr val="bg1"/>
              </a:solidFill>
              <a:latin typeface="Arial" panose="020B0604020202020204" pitchFamily="34" charset="0"/>
              <a:ea typeface="+mn-ea"/>
              <a:cs typeface="+mn-cs"/>
            </a:rPr>
            <a:t>Requires close M&amp;V coordination: providing data, allowing metering, accepting baseline adjustments.</a:t>
          </a:r>
        </a:p>
      </dgm:t>
    </dgm:pt>
    <dgm:pt modelId="{C6757CAC-343F-4D7E-9E96-38A2557F509F}" type="parTrans" cxnId="{FAD300C7-7859-44CB-8F3E-5F712A13E6EF}">
      <dgm:prSet/>
      <dgm:spPr/>
      <dgm:t>
        <a:bodyPr/>
        <a:lstStyle/>
        <a:p>
          <a:endParaRPr lang="en-US"/>
        </a:p>
      </dgm:t>
    </dgm:pt>
    <dgm:pt modelId="{597E40C0-7A73-4C5A-A6E8-6B53D2F136A4}" type="sibTrans" cxnId="{FAD300C7-7859-44CB-8F3E-5F712A13E6EF}">
      <dgm:prSet/>
      <dgm:spPr/>
      <dgm:t>
        <a:bodyPr/>
        <a:lstStyle/>
        <a:p>
          <a:endParaRPr lang="en-US"/>
        </a:p>
      </dgm:t>
    </dgm:pt>
    <dgm:pt modelId="{1B8C9FBA-AB01-4BEA-BFE3-EC62BDB8FE44}">
      <dgm:prSet custT="1"/>
      <dgm:spPr/>
      <dgm:t>
        <a:bodyPr/>
        <a:lstStyle/>
        <a:p>
          <a:pPr algn="just">
            <a:lnSpc>
              <a:spcPct val="110000"/>
            </a:lnSpc>
            <a:spcBef>
              <a:spcPts val="0"/>
            </a:spcBef>
            <a:spcAft>
              <a:spcPts val="0"/>
            </a:spcAft>
            <a:buChar char="•"/>
          </a:pPr>
          <a:r>
            <a:rPr lang="en-US" sz="1700" dirty="0">
              <a:solidFill>
                <a:schemeClr val="bg1"/>
              </a:solidFill>
              <a:latin typeface="Arial" panose="020B0604020202020204" pitchFamily="34" charset="0"/>
              <a:ea typeface="+mn-ea"/>
              <a:cs typeface="+mn-cs"/>
            </a:rPr>
            <a:t>Changes in facility usage, production output, or processes must comply with adjustment clauses to avoid disputes (reduces flexibility).</a:t>
          </a:r>
        </a:p>
      </dgm:t>
    </dgm:pt>
    <dgm:pt modelId="{C5F449DA-54E4-42C1-9559-D620A895BC02}" type="parTrans" cxnId="{6A7F86E8-454A-44B7-A27F-D28AF7B2BCD6}">
      <dgm:prSet/>
      <dgm:spPr/>
      <dgm:t>
        <a:bodyPr/>
        <a:lstStyle/>
        <a:p>
          <a:endParaRPr lang="en-US"/>
        </a:p>
      </dgm:t>
    </dgm:pt>
    <dgm:pt modelId="{40C6F0A3-0C35-4D8A-AA48-31AEFB1A6317}" type="sibTrans" cxnId="{6A7F86E8-454A-44B7-A27F-D28AF7B2BCD6}">
      <dgm:prSet/>
      <dgm:spPr/>
      <dgm:t>
        <a:bodyPr/>
        <a:lstStyle/>
        <a:p>
          <a:endParaRPr lang="en-US"/>
        </a:p>
      </dgm:t>
    </dgm:pt>
    <dgm:pt modelId="{970FC1DA-1F49-4E82-9CE1-B3FD4D38259A}">
      <dgm:prSet custT="1"/>
      <dgm:spPr/>
      <dgm:t>
        <a:bodyPr/>
        <a:lstStyle/>
        <a:p>
          <a:pPr algn="just">
            <a:lnSpc>
              <a:spcPct val="110000"/>
            </a:lnSpc>
            <a:spcBef>
              <a:spcPts val="0"/>
            </a:spcBef>
            <a:spcAft>
              <a:spcPts val="0"/>
            </a:spcAft>
            <a:buChar char="•"/>
          </a:pPr>
          <a:r>
            <a:rPr lang="en-US" sz="1700" dirty="0">
              <a:solidFill>
                <a:schemeClr val="bg1"/>
              </a:solidFill>
              <a:latin typeface="Arial" panose="020B0604020202020204" pitchFamily="34" charset="0"/>
              <a:ea typeface="+mn-ea"/>
              <a:cs typeface="+mn-cs"/>
            </a:rPr>
            <a:t>Long-term commitment; risk of technology/vendor lock-in if flexibility clauses are not well-defined.</a:t>
          </a:r>
        </a:p>
      </dgm:t>
    </dgm:pt>
    <dgm:pt modelId="{04EBCB1B-D235-401E-A76A-585A25CE0AD7}" type="parTrans" cxnId="{F2B73B20-5399-4130-9BD2-35C01FFA2AA3}">
      <dgm:prSet/>
      <dgm:spPr/>
      <dgm:t>
        <a:bodyPr/>
        <a:lstStyle/>
        <a:p>
          <a:endParaRPr lang="en-US"/>
        </a:p>
      </dgm:t>
    </dgm:pt>
    <dgm:pt modelId="{04E960F9-22F7-4DAC-91D2-4BCB59FDE897}" type="sibTrans" cxnId="{F2B73B20-5399-4130-9BD2-35C01FFA2AA3}">
      <dgm:prSet/>
      <dgm:spPr/>
      <dgm:t>
        <a:bodyPr/>
        <a:lstStyle/>
        <a:p>
          <a:endParaRPr lang="en-US"/>
        </a:p>
      </dgm:t>
    </dgm:pt>
    <dgm:pt modelId="{22D22131-B298-45E7-9A7A-C075180CD0A7}" type="pres">
      <dgm:prSet presAssocID="{35B62831-B716-410F-A28C-FE76A3CD8BB1}" presName="Name0" presStyleCnt="0">
        <dgm:presLayoutVars>
          <dgm:dir/>
          <dgm:animLvl val="lvl"/>
          <dgm:resizeHandles val="exact"/>
        </dgm:presLayoutVars>
      </dgm:prSet>
      <dgm:spPr/>
    </dgm:pt>
    <dgm:pt modelId="{D3E99ACA-1B8C-4BB9-BCB4-B8F0D6452789}" type="pres">
      <dgm:prSet presAssocID="{8C8FED03-8497-4ADB-972E-9D13BB0A8A6A}" presName="linNode" presStyleCnt="0"/>
      <dgm:spPr/>
    </dgm:pt>
    <dgm:pt modelId="{F696B68E-2CFD-4C99-A9B8-A421FE3CFDFC}" type="pres">
      <dgm:prSet presAssocID="{8C8FED03-8497-4ADB-972E-9D13BB0A8A6A}" presName="parTx" presStyleLbl="revTx" presStyleIdx="0" presStyleCnt="2">
        <dgm:presLayoutVars>
          <dgm:chMax val="1"/>
          <dgm:bulletEnabled val="1"/>
        </dgm:presLayoutVars>
      </dgm:prSet>
      <dgm:spPr/>
    </dgm:pt>
    <dgm:pt modelId="{8CBEA2F4-482B-4865-B998-1D15C67D2656}" type="pres">
      <dgm:prSet presAssocID="{8C8FED03-8497-4ADB-972E-9D13BB0A8A6A}" presName="bracket" presStyleLbl="parChTrans1D1" presStyleIdx="0" presStyleCnt="2"/>
      <dgm:spPr>
        <a:xfrm>
          <a:off x="3010338" y="80714"/>
          <a:ext cx="602067" cy="2252250"/>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474CB857-F744-4040-BD9D-6EEA6F69138A}" type="pres">
      <dgm:prSet presAssocID="{8C8FED03-8497-4ADB-972E-9D13BB0A8A6A}" presName="spH" presStyleCnt="0"/>
      <dgm:spPr/>
    </dgm:pt>
    <dgm:pt modelId="{8FB1D1F9-9E55-4B98-952A-00E8C86AC581}" type="pres">
      <dgm:prSet presAssocID="{8C8FED03-8497-4ADB-972E-9D13BB0A8A6A}" presName="desTx" presStyleLbl="node1" presStyleIdx="0" presStyleCnt="2" custScaleY="100021">
        <dgm:presLayoutVars>
          <dgm:bulletEnabled val="1"/>
        </dgm:presLayoutVars>
      </dgm:prSet>
      <dgm:spPr/>
    </dgm:pt>
    <dgm:pt modelId="{096BB7C2-7017-4518-AB6B-EA5A11FD8BB4}" type="pres">
      <dgm:prSet presAssocID="{1075E571-9C4C-4E96-B080-3C95F413D99A}" presName="spV" presStyleCnt="0"/>
      <dgm:spPr/>
    </dgm:pt>
    <dgm:pt modelId="{83A52812-64F7-4684-8782-31049AD3E0E8}" type="pres">
      <dgm:prSet presAssocID="{80431927-081D-4CD5-AF0B-0DB923F6CD8B}" presName="linNode" presStyleCnt="0"/>
      <dgm:spPr/>
    </dgm:pt>
    <dgm:pt modelId="{5F33B8C0-A6B8-484D-8396-78F2933FF45F}" type="pres">
      <dgm:prSet presAssocID="{80431927-081D-4CD5-AF0B-0DB923F6CD8B}" presName="parTx" presStyleLbl="revTx" presStyleIdx="1" presStyleCnt="2">
        <dgm:presLayoutVars>
          <dgm:chMax val="1"/>
          <dgm:bulletEnabled val="1"/>
        </dgm:presLayoutVars>
      </dgm:prSet>
      <dgm:spPr/>
    </dgm:pt>
    <dgm:pt modelId="{2FC03D7E-67A8-4089-9C0C-F7344CD1F057}" type="pres">
      <dgm:prSet presAssocID="{80431927-081D-4CD5-AF0B-0DB923F6CD8B}" presName="bracket" presStyleLbl="parChTrans1D1" presStyleIdx="1" presStyleCnt="2"/>
      <dgm:spPr>
        <a:xfrm>
          <a:off x="3010338" y="2632909"/>
          <a:ext cx="602067" cy="2212031"/>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C1AA3D87-2D6D-4928-8B4C-1FB9BAEE0C8D}" type="pres">
      <dgm:prSet presAssocID="{80431927-081D-4CD5-AF0B-0DB923F6CD8B}" presName="spH" presStyleCnt="0"/>
      <dgm:spPr/>
    </dgm:pt>
    <dgm:pt modelId="{1C52C055-77EB-4447-AEDF-09C2BDEFA286}" type="pres">
      <dgm:prSet presAssocID="{80431927-081D-4CD5-AF0B-0DB923F6CD8B}" presName="desTx" presStyleLbl="node1" presStyleIdx="1" presStyleCnt="2" custScaleY="127742" custLinFactNeighborX="93739">
        <dgm:presLayoutVars>
          <dgm:bulletEnabled val="1"/>
        </dgm:presLayoutVars>
      </dgm:prSet>
      <dgm:spPr/>
    </dgm:pt>
  </dgm:ptLst>
  <dgm:cxnLst>
    <dgm:cxn modelId="{F2B73B20-5399-4130-9BD2-35C01FFA2AA3}" srcId="{80431927-081D-4CD5-AF0B-0DB923F6CD8B}" destId="{970FC1DA-1F49-4E82-9CE1-B3FD4D38259A}" srcOrd="3" destOrd="0" parTransId="{04EBCB1B-D235-401E-A76A-585A25CE0AD7}" sibTransId="{04E960F9-22F7-4DAC-91D2-4BCB59FDE897}"/>
    <dgm:cxn modelId="{37E31F3F-E6A0-470E-A0CF-18F16FF81C25}" srcId="{80431927-081D-4CD5-AF0B-0DB923F6CD8B}" destId="{EC98AF4D-9C74-4764-84C3-7DB61D12667B}" srcOrd="0" destOrd="0" parTransId="{A58EDB38-6796-450B-8DC8-208CF2123E5E}" sibTransId="{3F4D8065-F0DB-40F0-BF28-3913AE38B60F}"/>
    <dgm:cxn modelId="{B09AFC5B-9DEE-496A-9792-7E16BA96B1E6}" type="presOf" srcId="{8C8FED03-8497-4ADB-972E-9D13BB0A8A6A}" destId="{F696B68E-2CFD-4C99-A9B8-A421FE3CFDFC}" srcOrd="0" destOrd="0" presId="urn:diagrams.loki3.com/BracketList+Icon#5"/>
    <dgm:cxn modelId="{B5BF7163-6C38-46BB-A074-A6A20AA2966D}" srcId="{8C8FED03-8497-4ADB-972E-9D13BB0A8A6A}" destId="{CEC6CC31-9FBE-4CE4-BD85-2DA458C0615D}" srcOrd="3" destOrd="0" parTransId="{EEE3E1E6-7296-4A9D-95AB-4E534D6BEFB3}" sibTransId="{7A498CE3-967E-4651-8084-A6E9CF4A412C}"/>
    <dgm:cxn modelId="{144E1B67-FEE1-42FD-BDFD-D095044D8D66}" type="presOf" srcId="{80431927-081D-4CD5-AF0B-0DB923F6CD8B}" destId="{5F33B8C0-A6B8-484D-8396-78F2933FF45F}" srcOrd="0" destOrd="0" presId="urn:diagrams.loki3.com/BracketList+Icon#5"/>
    <dgm:cxn modelId="{1874F16B-EC82-4AD9-91C7-AFEA56DC0830}" type="presOf" srcId="{2D287202-9A1A-4AF1-A558-894CCBF34AB2}" destId="{1C52C055-77EB-4447-AEDF-09C2BDEFA286}" srcOrd="0" destOrd="1" presId="urn:diagrams.loki3.com/BracketList+Icon#5"/>
    <dgm:cxn modelId="{577C9D4C-69F5-43E9-B279-9DD184B5F2C6}" type="presOf" srcId="{1B8C9FBA-AB01-4BEA-BFE3-EC62BDB8FE44}" destId="{1C52C055-77EB-4447-AEDF-09C2BDEFA286}" srcOrd="0" destOrd="2" presId="urn:diagrams.loki3.com/BracketList+Icon#5"/>
    <dgm:cxn modelId="{406FF94C-381C-43D8-AAB3-5EA0966550F1}" type="presOf" srcId="{A8DDF639-5512-4E30-AA16-2381A1713FEF}" destId="{8FB1D1F9-9E55-4B98-952A-00E8C86AC581}" srcOrd="0" destOrd="2" presId="urn:diagrams.loki3.com/BracketList+Icon#5"/>
    <dgm:cxn modelId="{9F336378-354A-406F-BE02-B1F9FE5EFA2D}" type="presOf" srcId="{970FC1DA-1F49-4E82-9CE1-B3FD4D38259A}" destId="{1C52C055-77EB-4447-AEDF-09C2BDEFA286}" srcOrd="0" destOrd="3" presId="urn:diagrams.loki3.com/BracketList+Icon#5"/>
    <dgm:cxn modelId="{6A48D19E-BEDC-4CCA-ADCD-D0961D5A42B0}" type="presOf" srcId="{35B62831-B716-410F-A28C-FE76A3CD8BB1}" destId="{22D22131-B298-45E7-9A7A-C075180CD0A7}" srcOrd="0" destOrd="0" presId="urn:diagrams.loki3.com/BracketList+Icon#5"/>
    <dgm:cxn modelId="{3F9CACB5-EC61-42E8-A1BE-A39D72F31596}" srcId="{35B62831-B716-410F-A28C-FE76A3CD8BB1}" destId="{8C8FED03-8497-4ADB-972E-9D13BB0A8A6A}" srcOrd="0" destOrd="0" parTransId="{FF43CDA5-79AE-42AD-AF0A-5F429B1572F0}" sibTransId="{1075E571-9C4C-4E96-B080-3C95F413D99A}"/>
    <dgm:cxn modelId="{828F21B6-BB10-4715-9DB2-9B9344FE6E8B}" srcId="{8C8FED03-8497-4ADB-972E-9D13BB0A8A6A}" destId="{A8DDF639-5512-4E30-AA16-2381A1713FEF}" srcOrd="2" destOrd="0" parTransId="{29BD034A-FBEA-4435-9F7B-F8CBCE40EC51}" sibTransId="{CF7BF463-5706-409D-87B5-5DEE5F477CD5}"/>
    <dgm:cxn modelId="{FCE464BA-E079-4B30-81BC-9967904148F8}" srcId="{8C8FED03-8497-4ADB-972E-9D13BB0A8A6A}" destId="{0329889F-4FF3-4E43-8257-D0CA8FB7DF47}" srcOrd="0" destOrd="0" parTransId="{2C56962C-8C01-45E6-B104-1ED0D7AD5F2E}" sibTransId="{3EDEB499-B282-4CF0-A11F-0309F7855C70}"/>
    <dgm:cxn modelId="{FAD300C7-7859-44CB-8F3E-5F712A13E6EF}" srcId="{80431927-081D-4CD5-AF0B-0DB923F6CD8B}" destId="{2D287202-9A1A-4AF1-A558-894CCBF34AB2}" srcOrd="1" destOrd="0" parTransId="{C6757CAC-343F-4D7E-9E96-38A2557F509F}" sibTransId="{597E40C0-7A73-4C5A-A6E8-6B53D2F136A4}"/>
    <dgm:cxn modelId="{BE2B30D1-E67F-42EA-ACAB-00158A0B654E}" srcId="{35B62831-B716-410F-A28C-FE76A3CD8BB1}" destId="{80431927-081D-4CD5-AF0B-0DB923F6CD8B}" srcOrd="1" destOrd="0" parTransId="{5034D5A2-6F2F-428B-B142-A0385EA0412A}" sibTransId="{99F8A522-89EE-4DD8-B665-3E13B91D5ADA}"/>
    <dgm:cxn modelId="{2B9DA7D3-314B-4E70-97B1-CB4A6381C268}" type="presOf" srcId="{EC98AF4D-9C74-4764-84C3-7DB61D12667B}" destId="{1C52C055-77EB-4447-AEDF-09C2BDEFA286}" srcOrd="0" destOrd="0" presId="urn:diagrams.loki3.com/BracketList+Icon#5"/>
    <dgm:cxn modelId="{A089C9D4-1D55-4547-B5A5-C25362C92924}" type="presOf" srcId="{88F41E75-443B-4E0A-A032-518874EA3CD2}" destId="{8FB1D1F9-9E55-4B98-952A-00E8C86AC581}" srcOrd="0" destOrd="1" presId="urn:diagrams.loki3.com/BracketList+Icon#5"/>
    <dgm:cxn modelId="{6B212BD9-B2AE-4432-9E4D-8D87483E1541}" type="presOf" srcId="{CEC6CC31-9FBE-4CE4-BD85-2DA458C0615D}" destId="{8FB1D1F9-9E55-4B98-952A-00E8C86AC581}" srcOrd="0" destOrd="3" presId="urn:diagrams.loki3.com/BracketList+Icon#5"/>
    <dgm:cxn modelId="{5FA9C1DC-2612-47CE-BB38-D3D1F42A8C77}" type="presOf" srcId="{0329889F-4FF3-4E43-8257-D0CA8FB7DF47}" destId="{8FB1D1F9-9E55-4B98-952A-00E8C86AC581}" srcOrd="0" destOrd="0" presId="urn:diagrams.loki3.com/BracketList+Icon#5"/>
    <dgm:cxn modelId="{6A7F86E8-454A-44B7-A27F-D28AF7B2BCD6}" srcId="{80431927-081D-4CD5-AF0B-0DB923F6CD8B}" destId="{1B8C9FBA-AB01-4BEA-BFE3-EC62BDB8FE44}" srcOrd="2" destOrd="0" parTransId="{C5F449DA-54E4-42C1-9559-D620A895BC02}" sibTransId="{40C6F0A3-0C35-4D8A-AA48-31AEFB1A6317}"/>
    <dgm:cxn modelId="{BCAD22FB-DB13-488E-A615-0FFCFADD3A7D}" srcId="{8C8FED03-8497-4ADB-972E-9D13BB0A8A6A}" destId="{88F41E75-443B-4E0A-A032-518874EA3CD2}" srcOrd="1" destOrd="0" parTransId="{F21AA638-2463-4166-BF95-A696DB8A6BF5}" sibTransId="{68E65519-6818-426E-AD1C-AAA98BB00DB2}"/>
    <dgm:cxn modelId="{C30C8861-5FE7-4667-9047-154D43A4FA94}" type="presParOf" srcId="{22D22131-B298-45E7-9A7A-C075180CD0A7}" destId="{D3E99ACA-1B8C-4BB9-BCB4-B8F0D6452789}" srcOrd="0" destOrd="0" presId="urn:diagrams.loki3.com/BracketList+Icon#5"/>
    <dgm:cxn modelId="{C76BBF0F-E1B9-40B4-9B01-18071AF88177}" type="presParOf" srcId="{D3E99ACA-1B8C-4BB9-BCB4-B8F0D6452789}" destId="{F696B68E-2CFD-4C99-A9B8-A421FE3CFDFC}" srcOrd="0" destOrd="0" presId="urn:diagrams.loki3.com/BracketList+Icon#5"/>
    <dgm:cxn modelId="{741D2652-FFA2-4EFB-B891-AF006B21AE17}" type="presParOf" srcId="{D3E99ACA-1B8C-4BB9-BCB4-B8F0D6452789}" destId="{8CBEA2F4-482B-4865-B998-1D15C67D2656}" srcOrd="1" destOrd="0" presId="urn:diagrams.loki3.com/BracketList+Icon#5"/>
    <dgm:cxn modelId="{B6E7181A-7B8A-44A1-BFF9-F4FB4FE9DA3E}" type="presParOf" srcId="{D3E99ACA-1B8C-4BB9-BCB4-B8F0D6452789}" destId="{474CB857-F744-4040-BD9D-6EEA6F69138A}" srcOrd="2" destOrd="0" presId="urn:diagrams.loki3.com/BracketList+Icon#5"/>
    <dgm:cxn modelId="{D3761FA8-343B-472F-B8F8-F6FF75187D59}" type="presParOf" srcId="{D3E99ACA-1B8C-4BB9-BCB4-B8F0D6452789}" destId="{8FB1D1F9-9E55-4B98-952A-00E8C86AC581}" srcOrd="3" destOrd="0" presId="urn:diagrams.loki3.com/BracketList+Icon#5"/>
    <dgm:cxn modelId="{B390EF9D-A897-472F-AAF7-9F22434C55AB}" type="presParOf" srcId="{22D22131-B298-45E7-9A7A-C075180CD0A7}" destId="{096BB7C2-7017-4518-AB6B-EA5A11FD8BB4}" srcOrd="1" destOrd="0" presId="urn:diagrams.loki3.com/BracketList+Icon#5"/>
    <dgm:cxn modelId="{2BC467EC-71C4-417D-BE29-8EF9F42EAE78}" type="presParOf" srcId="{22D22131-B298-45E7-9A7A-C075180CD0A7}" destId="{83A52812-64F7-4684-8782-31049AD3E0E8}" srcOrd="2" destOrd="0" presId="urn:diagrams.loki3.com/BracketList+Icon#5"/>
    <dgm:cxn modelId="{5DD768FD-D370-44C6-8F90-34375071A3A9}" type="presParOf" srcId="{83A52812-64F7-4684-8782-31049AD3E0E8}" destId="{5F33B8C0-A6B8-484D-8396-78F2933FF45F}" srcOrd="0" destOrd="0" presId="urn:diagrams.loki3.com/BracketList+Icon#5"/>
    <dgm:cxn modelId="{7FDD0A73-F1BC-4677-95A0-CFE7D8C20815}" type="presParOf" srcId="{83A52812-64F7-4684-8782-31049AD3E0E8}" destId="{2FC03D7E-67A8-4089-9C0C-F7344CD1F057}" srcOrd="1" destOrd="0" presId="urn:diagrams.loki3.com/BracketList+Icon#5"/>
    <dgm:cxn modelId="{E6C957AB-A77C-498B-970B-E650C280EC7B}" type="presParOf" srcId="{83A52812-64F7-4684-8782-31049AD3E0E8}" destId="{C1AA3D87-2D6D-4928-8B4C-1FB9BAEE0C8D}" srcOrd="2" destOrd="0" presId="urn:diagrams.loki3.com/BracketList+Icon#5"/>
    <dgm:cxn modelId="{E13E07DC-61E3-4516-95E1-D6BD0F425967}" type="presParOf" srcId="{83A52812-64F7-4684-8782-31049AD3E0E8}" destId="{1C52C055-77EB-4447-AEDF-09C2BDEFA286}" srcOrd="3" destOrd="0" presId="urn:diagrams.loki3.com/BracketList+Icon#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5B62831-B716-410F-A28C-FE76A3CD8BB1}" type="doc">
      <dgm:prSet loTypeId="urn:diagrams.loki3.com/BracketList+Icon#5" loCatId="list" qsTypeId="urn:microsoft.com/office/officeart/2005/8/quickstyle/simple1" qsCatId="simple" csTypeId="urn:microsoft.com/office/officeart/2005/8/colors/accent1_2" csCatId="accent1" phldr="1"/>
      <dgm:spPr/>
      <dgm:t>
        <a:bodyPr/>
        <a:lstStyle/>
        <a:p>
          <a:endParaRPr lang="fr-CA"/>
        </a:p>
      </dgm:t>
    </dgm:pt>
    <dgm:pt modelId="{8C8FED03-8497-4ADB-972E-9D13BB0A8A6A}">
      <dgm:prSet phldrT="[Texte]" custT="1"/>
      <dgm:spPr>
        <a:xfrm>
          <a:off x="0" y="488282"/>
          <a:ext cx="3010338" cy="1287000"/>
        </a:xfrm>
        <a:prstGeom prst="rect">
          <a:avLst/>
        </a:prstGeom>
        <a:noFill/>
        <a:ln>
          <a:noFill/>
        </a:ln>
        <a:effectLst/>
      </dgm:spPr>
      <dgm:t>
        <a:bodyPr/>
        <a:lstStyle/>
        <a:p>
          <a:pPr>
            <a:buNone/>
          </a:pPr>
          <a:r>
            <a:rPr lang="en-US" sz="2000" noProof="0" dirty="0">
              <a:solidFill>
                <a:srgbClr val="00467F"/>
              </a:solidFill>
              <a:latin typeface="Arial" pitchFamily="34" charset="0"/>
              <a:ea typeface="+mn-ea"/>
              <a:cs typeface="Arial" pitchFamily="34" charset="0"/>
            </a:rPr>
            <a:t>Advantage</a:t>
          </a:r>
        </a:p>
      </dgm:t>
    </dgm:pt>
    <dgm:pt modelId="{FF43CDA5-79AE-42AD-AF0A-5F429B1572F0}" type="parTrans" cxnId="{3F9CACB5-EC61-42E8-A1BE-A39D72F31596}">
      <dgm:prSet/>
      <dgm:spPr/>
      <dgm:t>
        <a:bodyPr/>
        <a:lstStyle/>
        <a:p>
          <a:endParaRPr lang="fr-CA" sz="2000"/>
        </a:p>
      </dgm:t>
    </dgm:pt>
    <dgm:pt modelId="{1075E571-9C4C-4E96-B080-3C95F413D99A}" type="sibTrans" cxnId="{3F9CACB5-EC61-42E8-A1BE-A39D72F31596}">
      <dgm:prSet/>
      <dgm:spPr/>
      <dgm:t>
        <a:bodyPr/>
        <a:lstStyle/>
        <a:p>
          <a:endParaRPr lang="fr-CA" sz="2000"/>
        </a:p>
      </dgm:t>
    </dgm:pt>
    <dgm:pt modelId="{80431927-081D-4CD5-AF0B-0DB923F6CD8B}">
      <dgm:prSet phldrT="[Texte]" custT="1"/>
      <dgm:spPr>
        <a:xfrm>
          <a:off x="0" y="2894094"/>
          <a:ext cx="3010338" cy="1287000"/>
        </a:xfrm>
        <a:prstGeom prst="rect">
          <a:avLst/>
        </a:prstGeom>
        <a:noFill/>
        <a:ln>
          <a:noFill/>
        </a:ln>
        <a:effectLst/>
      </dgm:spPr>
      <dgm:t>
        <a:bodyPr/>
        <a:lstStyle/>
        <a:p>
          <a:pPr>
            <a:buNone/>
          </a:pPr>
          <a:r>
            <a:rPr lang="en-US" sz="2000" noProof="0" dirty="0">
              <a:solidFill>
                <a:srgbClr val="00467F"/>
              </a:solidFill>
              <a:latin typeface="Arial" pitchFamily="34" charset="0"/>
              <a:ea typeface="+mn-ea"/>
              <a:cs typeface="Arial" pitchFamily="34" charset="0"/>
            </a:rPr>
            <a:t>Disadvantage</a:t>
          </a:r>
        </a:p>
      </dgm:t>
    </dgm:pt>
    <dgm:pt modelId="{5034D5A2-6F2F-428B-B142-A0385EA0412A}" type="parTrans" cxnId="{BE2B30D1-E67F-42EA-ACAB-00158A0B654E}">
      <dgm:prSet/>
      <dgm:spPr/>
      <dgm:t>
        <a:bodyPr/>
        <a:lstStyle/>
        <a:p>
          <a:endParaRPr lang="fr-CA" sz="2000"/>
        </a:p>
      </dgm:t>
    </dgm:pt>
    <dgm:pt modelId="{99F8A522-89EE-4DD8-B665-3E13B91D5ADA}" type="sibTrans" cxnId="{BE2B30D1-E67F-42EA-ACAB-00158A0B654E}">
      <dgm:prSet/>
      <dgm:spPr/>
      <dgm:t>
        <a:bodyPr/>
        <a:lstStyle/>
        <a:p>
          <a:endParaRPr lang="fr-CA" sz="2000"/>
        </a:p>
      </dgm:t>
    </dgm:pt>
    <dgm:pt modelId="{EC98AF4D-9C74-4764-84C3-7DB61D12667B}">
      <dgm:prSet phldrT="[Texte]" custT="1"/>
      <dgm:spPr>
        <a:xfrm>
          <a:off x="3853233" y="2290813"/>
          <a:ext cx="8188121" cy="2493562"/>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2000" noProof="0" dirty="0">
              <a:solidFill>
                <a:schemeClr val="bg1"/>
              </a:solidFill>
              <a:latin typeface="Arial" charset="0"/>
              <a:ea typeface="+mn-ea"/>
              <a:cs typeface="Arial" charset="0"/>
            </a:rPr>
            <a:t>Requires significant upfront capital/working capital investment; cash flow is delayed as it is contingent upon the realization of actual savings.</a:t>
          </a:r>
          <a:endParaRPr lang="en-US" sz="2000" noProof="0" dirty="0">
            <a:solidFill>
              <a:schemeClr val="bg1"/>
            </a:solidFill>
            <a:latin typeface="Arial"/>
            <a:ea typeface="+mn-ea"/>
            <a:cs typeface="+mn-cs"/>
          </a:endParaRPr>
        </a:p>
      </dgm:t>
    </dgm:pt>
    <dgm:pt modelId="{A58EDB38-6796-450B-8DC8-208CF2123E5E}" type="parTrans" cxnId="{37E31F3F-E6A0-470E-A0CF-18F16FF81C25}">
      <dgm:prSet/>
      <dgm:spPr/>
      <dgm:t>
        <a:bodyPr/>
        <a:lstStyle/>
        <a:p>
          <a:endParaRPr lang="fr-CA" sz="2000"/>
        </a:p>
      </dgm:t>
    </dgm:pt>
    <dgm:pt modelId="{3F4D8065-F0DB-40F0-BF28-3913AE38B60F}" type="sibTrans" cxnId="{37E31F3F-E6A0-470E-A0CF-18F16FF81C25}">
      <dgm:prSet/>
      <dgm:spPr/>
      <dgm:t>
        <a:bodyPr/>
        <a:lstStyle/>
        <a:p>
          <a:endParaRPr lang="fr-CA" sz="2000"/>
        </a:p>
      </dgm:t>
    </dgm:pt>
    <dgm:pt modelId="{28AD2014-7703-40E8-B719-E7BB896A1391}">
      <dgm:prSet phldrT="[Texte]" custT="1"/>
      <dgm:spPr>
        <a:xfrm>
          <a:off x="3853233" y="206750"/>
          <a:ext cx="8188121" cy="1850062"/>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a:buChar char="•"/>
          </a:pPr>
          <a:r>
            <a:rPr lang="en-US" sz="2000" dirty="0">
              <a:solidFill>
                <a:schemeClr val="bg1"/>
              </a:solidFill>
              <a:latin typeface="Arial" panose="020B0604020202020204" pitchFamily="34" charset="0"/>
              <a:ea typeface="+mn-ea"/>
              <a:cs typeface="+mn-cs"/>
            </a:rPr>
            <a:t>Revenue is directly tied to the level of savings achieved; revenue may increase if savings exceed the target.</a:t>
          </a:r>
          <a:endParaRPr lang="en-US" sz="2000" noProof="0" dirty="0">
            <a:solidFill>
              <a:schemeClr val="bg1"/>
            </a:solidFill>
            <a:latin typeface="Arial" charset="0"/>
            <a:ea typeface="+mn-ea"/>
            <a:cs typeface="Arial" charset="0"/>
          </a:endParaRPr>
        </a:p>
      </dgm:t>
    </dgm:pt>
    <dgm:pt modelId="{4EEEB342-B195-48EE-8B07-FDEAA4EA3EB2}" type="parTrans" cxnId="{1775B6C4-C60B-4BE3-AF6D-004F53C7C184}">
      <dgm:prSet/>
      <dgm:spPr/>
      <dgm:t>
        <a:bodyPr/>
        <a:lstStyle/>
        <a:p>
          <a:endParaRPr lang="en-US" sz="2000"/>
        </a:p>
      </dgm:t>
    </dgm:pt>
    <dgm:pt modelId="{A27738CF-E4C6-4DD8-97F9-C7CC8E8F7307}" type="sibTrans" cxnId="{1775B6C4-C60B-4BE3-AF6D-004F53C7C184}">
      <dgm:prSet/>
      <dgm:spPr/>
      <dgm:t>
        <a:bodyPr/>
        <a:lstStyle/>
        <a:p>
          <a:endParaRPr lang="en-US" sz="2000"/>
        </a:p>
      </dgm:t>
    </dgm:pt>
    <dgm:pt modelId="{4F76E08B-E17D-4EF9-9606-ADEF6CE1E39B}">
      <dgm:prSet custT="1"/>
      <dgm:spPr>
        <a:xfrm>
          <a:off x="3853233" y="2290813"/>
          <a:ext cx="8188121" cy="2493562"/>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Char char="•"/>
          </a:pPr>
          <a:r>
            <a:rPr lang="en-US" sz="2000" noProof="0" dirty="0">
              <a:solidFill>
                <a:schemeClr val="bg1"/>
              </a:solidFill>
              <a:latin typeface="Arial" charset="0"/>
              <a:ea typeface="+mn-ea"/>
              <a:cs typeface="Arial" charset="0"/>
            </a:rPr>
            <a:t>Bears performance risk and M&amp;V/baseline adjustment risk; incurs higher M&amp;V and transaction costs.</a:t>
          </a:r>
        </a:p>
      </dgm:t>
    </dgm:pt>
    <dgm:pt modelId="{10E776E4-3DAA-4419-9C8E-D90C2038D34E}" type="parTrans" cxnId="{37B7A392-F179-4A36-890C-BDAED29B9A40}">
      <dgm:prSet/>
      <dgm:spPr/>
      <dgm:t>
        <a:bodyPr/>
        <a:lstStyle/>
        <a:p>
          <a:endParaRPr lang="en-US"/>
        </a:p>
      </dgm:t>
    </dgm:pt>
    <dgm:pt modelId="{A74E9ECB-5FA4-4A3B-8B6C-519326999D76}" type="sibTrans" cxnId="{37B7A392-F179-4A36-890C-BDAED29B9A40}">
      <dgm:prSet/>
      <dgm:spPr/>
      <dgm:t>
        <a:bodyPr/>
        <a:lstStyle/>
        <a:p>
          <a:endParaRPr lang="en-US"/>
        </a:p>
      </dgm:t>
    </dgm:pt>
    <dgm:pt modelId="{F105FC83-C542-42D7-9058-5F4A93874427}">
      <dgm:prSet custT="1"/>
      <dgm:spPr>
        <a:xfrm>
          <a:off x="3853233" y="2290813"/>
          <a:ext cx="8188121" cy="2493562"/>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Char char="•"/>
          </a:pPr>
          <a:r>
            <a:rPr lang="en-US" sz="2000" noProof="0" dirty="0">
              <a:solidFill>
                <a:schemeClr val="bg1"/>
              </a:solidFill>
              <a:latin typeface="Arial" charset="0"/>
              <a:ea typeface="+mn-ea"/>
              <a:cs typeface="Arial" charset="0"/>
            </a:rPr>
            <a:t>Client credit risk (late/non-payment); operational change risk leading to savings shortfalls.</a:t>
          </a:r>
        </a:p>
      </dgm:t>
    </dgm:pt>
    <dgm:pt modelId="{B068AB3A-5F14-4E03-A2C6-A188EFEC7D66}" type="parTrans" cxnId="{504F3455-C12F-4A8A-840C-258941A4CBCF}">
      <dgm:prSet/>
      <dgm:spPr/>
      <dgm:t>
        <a:bodyPr/>
        <a:lstStyle/>
        <a:p>
          <a:endParaRPr lang="en-US"/>
        </a:p>
      </dgm:t>
    </dgm:pt>
    <dgm:pt modelId="{4688F091-E843-4529-AE02-15CCEA082CE5}" type="sibTrans" cxnId="{504F3455-C12F-4A8A-840C-258941A4CBCF}">
      <dgm:prSet/>
      <dgm:spPr/>
      <dgm:t>
        <a:bodyPr/>
        <a:lstStyle/>
        <a:p>
          <a:endParaRPr lang="en-US"/>
        </a:p>
      </dgm:t>
    </dgm:pt>
    <dgm:pt modelId="{4666C4C5-CF6B-41B2-90B2-5B1CB6E64128}">
      <dgm:prSet custT="1"/>
      <dgm:spPr>
        <a:xfrm>
          <a:off x="3853233" y="2290813"/>
          <a:ext cx="8188121" cy="2493562"/>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a:buChar char="•"/>
          </a:pPr>
          <a:r>
            <a:rPr lang="en-US" sz="2000" noProof="0" dirty="0">
              <a:solidFill>
                <a:schemeClr val="bg1"/>
              </a:solidFill>
              <a:latin typeface="Arial" charset="0"/>
              <a:ea typeface="+mn-ea"/>
              <a:cs typeface="Arial" charset="0"/>
            </a:rPr>
            <a:t>More complex legal-financial structure compared to guaranteed savings contracts; may require insurance/guarantees/risk-sharing mechanisms.</a:t>
          </a:r>
        </a:p>
      </dgm:t>
    </dgm:pt>
    <dgm:pt modelId="{DC7E2905-96EB-4F02-8293-B4F047F8671C}" type="parTrans" cxnId="{126C7D77-2F85-41F3-9694-7574EF06C1DB}">
      <dgm:prSet/>
      <dgm:spPr/>
      <dgm:t>
        <a:bodyPr/>
        <a:lstStyle/>
        <a:p>
          <a:endParaRPr lang="en-US"/>
        </a:p>
      </dgm:t>
    </dgm:pt>
    <dgm:pt modelId="{A1E03F95-CACC-4B4A-82C8-B7D5E82FA03D}" type="sibTrans" cxnId="{126C7D77-2F85-41F3-9694-7574EF06C1DB}">
      <dgm:prSet/>
      <dgm:spPr/>
      <dgm:t>
        <a:bodyPr/>
        <a:lstStyle/>
        <a:p>
          <a:endParaRPr lang="en-US"/>
        </a:p>
      </dgm:t>
    </dgm:pt>
    <dgm:pt modelId="{D8F5D655-1764-4EBE-9043-F400CAF33C38}">
      <dgm:prSet custT="1"/>
      <dgm:spPr/>
      <dgm:t>
        <a:bodyPr/>
        <a:lstStyle/>
        <a:p>
          <a:pPr>
            <a:buChar char="•"/>
          </a:pPr>
          <a:r>
            <a:rPr lang="en-US" sz="2000" dirty="0">
              <a:solidFill>
                <a:schemeClr val="bg1"/>
              </a:solidFill>
              <a:latin typeface="Arial" panose="020B0604020202020204" pitchFamily="34" charset="0"/>
              <a:ea typeface="+mn-ea"/>
              <a:cs typeface="+mn-cs"/>
            </a:rPr>
            <a:t>Proactive control over design–procurement–operation (per agreement), with technical optimization to maximize savings.</a:t>
          </a:r>
        </a:p>
      </dgm:t>
    </dgm:pt>
    <dgm:pt modelId="{E0A3CF57-5DB2-4CE9-B55A-1DD73C38F926}" type="parTrans" cxnId="{A723C507-CF37-4F11-B535-5278127F619A}">
      <dgm:prSet/>
      <dgm:spPr/>
      <dgm:t>
        <a:bodyPr/>
        <a:lstStyle/>
        <a:p>
          <a:endParaRPr lang="en-US"/>
        </a:p>
      </dgm:t>
    </dgm:pt>
    <dgm:pt modelId="{745BBF0A-1311-4D30-A380-9CA5B733B5AC}" type="sibTrans" cxnId="{A723C507-CF37-4F11-B535-5278127F619A}">
      <dgm:prSet/>
      <dgm:spPr/>
      <dgm:t>
        <a:bodyPr/>
        <a:lstStyle/>
        <a:p>
          <a:endParaRPr lang="en-US"/>
        </a:p>
      </dgm:t>
    </dgm:pt>
    <dgm:pt modelId="{A6C66ACF-9894-4E25-947B-11FF43242B59}">
      <dgm:prSet custT="1"/>
      <dgm:spPr/>
      <dgm:t>
        <a:bodyPr/>
        <a:lstStyle/>
        <a:p>
          <a:pPr>
            <a:buChar char="•"/>
          </a:pPr>
          <a:r>
            <a:rPr lang="en-US" sz="2000" dirty="0">
              <a:solidFill>
                <a:schemeClr val="bg1"/>
              </a:solidFill>
              <a:latin typeface="Arial" panose="020B0604020202020204" pitchFamily="34" charset="0"/>
              <a:ea typeface="+mn-ea"/>
              <a:cs typeface="+mn-cs"/>
            </a:rPr>
            <a:t>Long-term partnership relationship; potential to standardize the model for scaling the project portfolio.</a:t>
          </a:r>
        </a:p>
      </dgm:t>
    </dgm:pt>
    <dgm:pt modelId="{31E7C1EF-A9FB-418D-8186-47034C12BBA9}" type="parTrans" cxnId="{A1BEEE05-D4CE-46CB-AC4C-2DEBFA88E838}">
      <dgm:prSet/>
      <dgm:spPr/>
      <dgm:t>
        <a:bodyPr/>
        <a:lstStyle/>
        <a:p>
          <a:endParaRPr lang="en-US"/>
        </a:p>
      </dgm:t>
    </dgm:pt>
    <dgm:pt modelId="{E26DBD73-72F0-4370-9B85-B9746DA9A8BD}" type="sibTrans" cxnId="{A1BEEE05-D4CE-46CB-AC4C-2DEBFA88E838}">
      <dgm:prSet/>
      <dgm:spPr/>
      <dgm:t>
        <a:bodyPr/>
        <a:lstStyle/>
        <a:p>
          <a:endParaRPr lang="en-US"/>
        </a:p>
      </dgm:t>
    </dgm:pt>
    <dgm:pt modelId="{22D22131-B298-45E7-9A7A-C075180CD0A7}" type="pres">
      <dgm:prSet presAssocID="{35B62831-B716-410F-A28C-FE76A3CD8BB1}" presName="Name0" presStyleCnt="0">
        <dgm:presLayoutVars>
          <dgm:dir/>
          <dgm:animLvl val="lvl"/>
          <dgm:resizeHandles val="exact"/>
        </dgm:presLayoutVars>
      </dgm:prSet>
      <dgm:spPr/>
    </dgm:pt>
    <dgm:pt modelId="{D3E99ACA-1B8C-4BB9-BCB4-B8F0D6452789}" type="pres">
      <dgm:prSet presAssocID="{8C8FED03-8497-4ADB-972E-9D13BB0A8A6A}" presName="linNode" presStyleCnt="0"/>
      <dgm:spPr/>
    </dgm:pt>
    <dgm:pt modelId="{F696B68E-2CFD-4C99-A9B8-A421FE3CFDFC}" type="pres">
      <dgm:prSet presAssocID="{8C8FED03-8497-4ADB-972E-9D13BB0A8A6A}" presName="parTx" presStyleLbl="revTx" presStyleIdx="0" presStyleCnt="2">
        <dgm:presLayoutVars>
          <dgm:chMax val="1"/>
          <dgm:bulletEnabled val="1"/>
        </dgm:presLayoutVars>
      </dgm:prSet>
      <dgm:spPr/>
    </dgm:pt>
    <dgm:pt modelId="{8CBEA2F4-482B-4865-B998-1D15C67D2656}" type="pres">
      <dgm:prSet presAssocID="{8C8FED03-8497-4ADB-972E-9D13BB0A8A6A}" presName="bracket" presStyleLbl="parChTrans1D1" presStyleIdx="0" presStyleCnt="2"/>
      <dgm:spPr>
        <a:xfrm>
          <a:off x="3010338" y="206750"/>
          <a:ext cx="602067" cy="1850062"/>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474CB857-F744-4040-BD9D-6EEA6F69138A}" type="pres">
      <dgm:prSet presAssocID="{8C8FED03-8497-4ADB-972E-9D13BB0A8A6A}" presName="spH" presStyleCnt="0"/>
      <dgm:spPr/>
    </dgm:pt>
    <dgm:pt modelId="{8FB1D1F9-9E55-4B98-952A-00E8C86AC581}" type="pres">
      <dgm:prSet presAssocID="{8C8FED03-8497-4ADB-972E-9D13BB0A8A6A}" presName="desTx" presStyleLbl="node1" presStyleIdx="0" presStyleCnt="2">
        <dgm:presLayoutVars>
          <dgm:bulletEnabled val="1"/>
        </dgm:presLayoutVars>
      </dgm:prSet>
      <dgm:spPr/>
    </dgm:pt>
    <dgm:pt modelId="{096BB7C2-7017-4518-AB6B-EA5A11FD8BB4}" type="pres">
      <dgm:prSet presAssocID="{1075E571-9C4C-4E96-B080-3C95F413D99A}" presName="spV" presStyleCnt="0"/>
      <dgm:spPr/>
    </dgm:pt>
    <dgm:pt modelId="{83A52812-64F7-4684-8782-31049AD3E0E8}" type="pres">
      <dgm:prSet presAssocID="{80431927-081D-4CD5-AF0B-0DB923F6CD8B}" presName="linNode" presStyleCnt="0"/>
      <dgm:spPr/>
    </dgm:pt>
    <dgm:pt modelId="{5F33B8C0-A6B8-484D-8396-78F2933FF45F}" type="pres">
      <dgm:prSet presAssocID="{80431927-081D-4CD5-AF0B-0DB923F6CD8B}" presName="parTx" presStyleLbl="revTx" presStyleIdx="1" presStyleCnt="2">
        <dgm:presLayoutVars>
          <dgm:chMax val="1"/>
          <dgm:bulletEnabled val="1"/>
        </dgm:presLayoutVars>
      </dgm:prSet>
      <dgm:spPr/>
    </dgm:pt>
    <dgm:pt modelId="{2FC03D7E-67A8-4089-9C0C-F7344CD1F057}" type="pres">
      <dgm:prSet presAssocID="{80431927-081D-4CD5-AF0B-0DB923F6CD8B}" presName="bracket" presStyleLbl="parChTrans1D1" presStyleIdx="1" presStyleCnt="2"/>
      <dgm:spPr>
        <a:xfrm>
          <a:off x="3010338" y="2290813"/>
          <a:ext cx="602067" cy="2493562"/>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C1AA3D87-2D6D-4928-8B4C-1FB9BAEE0C8D}" type="pres">
      <dgm:prSet presAssocID="{80431927-081D-4CD5-AF0B-0DB923F6CD8B}" presName="spH" presStyleCnt="0"/>
      <dgm:spPr/>
    </dgm:pt>
    <dgm:pt modelId="{1C52C055-77EB-4447-AEDF-09C2BDEFA286}" type="pres">
      <dgm:prSet presAssocID="{80431927-081D-4CD5-AF0B-0DB923F6CD8B}" presName="desTx" presStyleLbl="node1" presStyleIdx="1" presStyleCnt="2" custLinFactNeighborX="93739">
        <dgm:presLayoutVars>
          <dgm:bulletEnabled val="1"/>
        </dgm:presLayoutVars>
      </dgm:prSet>
      <dgm:spPr/>
    </dgm:pt>
  </dgm:ptLst>
  <dgm:cxnLst>
    <dgm:cxn modelId="{A1BEEE05-D4CE-46CB-AC4C-2DEBFA88E838}" srcId="{8C8FED03-8497-4ADB-972E-9D13BB0A8A6A}" destId="{A6C66ACF-9894-4E25-947B-11FF43242B59}" srcOrd="2" destOrd="0" parTransId="{31E7C1EF-A9FB-418D-8186-47034C12BBA9}" sibTransId="{E26DBD73-72F0-4370-9B85-B9746DA9A8BD}"/>
    <dgm:cxn modelId="{A723C507-CF37-4F11-B535-5278127F619A}" srcId="{8C8FED03-8497-4ADB-972E-9D13BB0A8A6A}" destId="{D8F5D655-1764-4EBE-9043-F400CAF33C38}" srcOrd="1" destOrd="0" parTransId="{E0A3CF57-5DB2-4CE9-B55A-1DD73C38F926}" sibTransId="{745BBF0A-1311-4D30-A380-9CA5B733B5AC}"/>
    <dgm:cxn modelId="{EC13B60E-664A-4D8E-BDFD-F0D619EE6972}" type="presOf" srcId="{4666C4C5-CF6B-41B2-90B2-5B1CB6E64128}" destId="{1C52C055-77EB-4447-AEDF-09C2BDEFA286}" srcOrd="0" destOrd="3" presId="urn:diagrams.loki3.com/BracketList+Icon#5"/>
    <dgm:cxn modelId="{8479E01D-8419-45C4-9358-8CF6AB4B0166}" type="presOf" srcId="{4F76E08B-E17D-4EF9-9606-ADEF6CE1E39B}" destId="{1C52C055-77EB-4447-AEDF-09C2BDEFA286}" srcOrd="0" destOrd="1" presId="urn:diagrams.loki3.com/BracketList+Icon#5"/>
    <dgm:cxn modelId="{8205A73E-9FA0-4DF0-9661-F054B9B28098}" type="presOf" srcId="{F105FC83-C542-42D7-9058-5F4A93874427}" destId="{1C52C055-77EB-4447-AEDF-09C2BDEFA286}" srcOrd="0" destOrd="2" presId="urn:diagrams.loki3.com/BracketList+Icon#5"/>
    <dgm:cxn modelId="{37E31F3F-E6A0-470E-A0CF-18F16FF81C25}" srcId="{80431927-081D-4CD5-AF0B-0DB923F6CD8B}" destId="{EC98AF4D-9C74-4764-84C3-7DB61D12667B}" srcOrd="0" destOrd="0" parTransId="{A58EDB38-6796-450B-8DC8-208CF2123E5E}" sibTransId="{3F4D8065-F0DB-40F0-BF28-3913AE38B60F}"/>
    <dgm:cxn modelId="{B09AFC5B-9DEE-496A-9792-7E16BA96B1E6}" type="presOf" srcId="{8C8FED03-8497-4ADB-972E-9D13BB0A8A6A}" destId="{F696B68E-2CFD-4C99-A9B8-A421FE3CFDFC}" srcOrd="0" destOrd="0" presId="urn:diagrams.loki3.com/BracketList+Icon#5"/>
    <dgm:cxn modelId="{4E98A35C-9381-4579-814D-64F4355820B9}" type="presOf" srcId="{28AD2014-7703-40E8-B719-E7BB896A1391}" destId="{8FB1D1F9-9E55-4B98-952A-00E8C86AC581}" srcOrd="0" destOrd="0" presId="urn:diagrams.loki3.com/BracketList+Icon#5"/>
    <dgm:cxn modelId="{144E1B67-FEE1-42FD-BDFD-D095044D8D66}" type="presOf" srcId="{80431927-081D-4CD5-AF0B-0DB923F6CD8B}" destId="{5F33B8C0-A6B8-484D-8396-78F2933FF45F}" srcOrd="0" destOrd="0" presId="urn:diagrams.loki3.com/BracketList+Icon#5"/>
    <dgm:cxn modelId="{953FAC47-80FE-4589-8E99-2E8CFADA4462}" type="presOf" srcId="{A6C66ACF-9894-4E25-947B-11FF43242B59}" destId="{8FB1D1F9-9E55-4B98-952A-00E8C86AC581}" srcOrd="0" destOrd="2" presId="urn:diagrams.loki3.com/BracketList+Icon#5"/>
    <dgm:cxn modelId="{64595170-6A33-46D5-9B31-7FA4CC06CC87}" type="presOf" srcId="{D8F5D655-1764-4EBE-9043-F400CAF33C38}" destId="{8FB1D1F9-9E55-4B98-952A-00E8C86AC581}" srcOrd="0" destOrd="1" presId="urn:diagrams.loki3.com/BracketList+Icon#5"/>
    <dgm:cxn modelId="{504F3455-C12F-4A8A-840C-258941A4CBCF}" srcId="{80431927-081D-4CD5-AF0B-0DB923F6CD8B}" destId="{F105FC83-C542-42D7-9058-5F4A93874427}" srcOrd="2" destOrd="0" parTransId="{B068AB3A-5F14-4E03-A2C6-A188EFEC7D66}" sibTransId="{4688F091-E843-4529-AE02-15CCEA082CE5}"/>
    <dgm:cxn modelId="{126C7D77-2F85-41F3-9694-7574EF06C1DB}" srcId="{80431927-081D-4CD5-AF0B-0DB923F6CD8B}" destId="{4666C4C5-CF6B-41B2-90B2-5B1CB6E64128}" srcOrd="3" destOrd="0" parTransId="{DC7E2905-96EB-4F02-8293-B4F047F8671C}" sibTransId="{A1E03F95-CACC-4B4A-82C8-B7D5E82FA03D}"/>
    <dgm:cxn modelId="{37B7A392-F179-4A36-890C-BDAED29B9A40}" srcId="{80431927-081D-4CD5-AF0B-0DB923F6CD8B}" destId="{4F76E08B-E17D-4EF9-9606-ADEF6CE1E39B}" srcOrd="1" destOrd="0" parTransId="{10E776E4-3DAA-4419-9C8E-D90C2038D34E}" sibTransId="{A74E9ECB-5FA4-4A3B-8B6C-519326999D76}"/>
    <dgm:cxn modelId="{6A48D19E-BEDC-4CCA-ADCD-D0961D5A42B0}" type="presOf" srcId="{35B62831-B716-410F-A28C-FE76A3CD8BB1}" destId="{22D22131-B298-45E7-9A7A-C075180CD0A7}" srcOrd="0" destOrd="0" presId="urn:diagrams.loki3.com/BracketList+Icon#5"/>
    <dgm:cxn modelId="{3F9CACB5-EC61-42E8-A1BE-A39D72F31596}" srcId="{35B62831-B716-410F-A28C-FE76A3CD8BB1}" destId="{8C8FED03-8497-4ADB-972E-9D13BB0A8A6A}" srcOrd="0" destOrd="0" parTransId="{FF43CDA5-79AE-42AD-AF0A-5F429B1572F0}" sibTransId="{1075E571-9C4C-4E96-B080-3C95F413D99A}"/>
    <dgm:cxn modelId="{1775B6C4-C60B-4BE3-AF6D-004F53C7C184}" srcId="{8C8FED03-8497-4ADB-972E-9D13BB0A8A6A}" destId="{28AD2014-7703-40E8-B719-E7BB896A1391}" srcOrd="0" destOrd="0" parTransId="{4EEEB342-B195-48EE-8B07-FDEAA4EA3EB2}" sibTransId="{A27738CF-E4C6-4DD8-97F9-C7CC8E8F7307}"/>
    <dgm:cxn modelId="{BE2B30D1-E67F-42EA-ACAB-00158A0B654E}" srcId="{35B62831-B716-410F-A28C-FE76A3CD8BB1}" destId="{80431927-081D-4CD5-AF0B-0DB923F6CD8B}" srcOrd="1" destOrd="0" parTransId="{5034D5A2-6F2F-428B-B142-A0385EA0412A}" sibTransId="{99F8A522-89EE-4DD8-B665-3E13B91D5ADA}"/>
    <dgm:cxn modelId="{2B9DA7D3-314B-4E70-97B1-CB4A6381C268}" type="presOf" srcId="{EC98AF4D-9C74-4764-84C3-7DB61D12667B}" destId="{1C52C055-77EB-4447-AEDF-09C2BDEFA286}" srcOrd="0" destOrd="0" presId="urn:diagrams.loki3.com/BracketList+Icon#5"/>
    <dgm:cxn modelId="{C30C8861-5FE7-4667-9047-154D43A4FA94}" type="presParOf" srcId="{22D22131-B298-45E7-9A7A-C075180CD0A7}" destId="{D3E99ACA-1B8C-4BB9-BCB4-B8F0D6452789}" srcOrd="0" destOrd="0" presId="urn:diagrams.loki3.com/BracketList+Icon#5"/>
    <dgm:cxn modelId="{C76BBF0F-E1B9-40B4-9B01-18071AF88177}" type="presParOf" srcId="{D3E99ACA-1B8C-4BB9-BCB4-B8F0D6452789}" destId="{F696B68E-2CFD-4C99-A9B8-A421FE3CFDFC}" srcOrd="0" destOrd="0" presId="urn:diagrams.loki3.com/BracketList+Icon#5"/>
    <dgm:cxn modelId="{741D2652-FFA2-4EFB-B891-AF006B21AE17}" type="presParOf" srcId="{D3E99ACA-1B8C-4BB9-BCB4-B8F0D6452789}" destId="{8CBEA2F4-482B-4865-B998-1D15C67D2656}" srcOrd="1" destOrd="0" presId="urn:diagrams.loki3.com/BracketList+Icon#5"/>
    <dgm:cxn modelId="{B6E7181A-7B8A-44A1-BFF9-F4FB4FE9DA3E}" type="presParOf" srcId="{D3E99ACA-1B8C-4BB9-BCB4-B8F0D6452789}" destId="{474CB857-F744-4040-BD9D-6EEA6F69138A}" srcOrd="2" destOrd="0" presId="urn:diagrams.loki3.com/BracketList+Icon#5"/>
    <dgm:cxn modelId="{D3761FA8-343B-472F-B8F8-F6FF75187D59}" type="presParOf" srcId="{D3E99ACA-1B8C-4BB9-BCB4-B8F0D6452789}" destId="{8FB1D1F9-9E55-4B98-952A-00E8C86AC581}" srcOrd="3" destOrd="0" presId="urn:diagrams.loki3.com/BracketList+Icon#5"/>
    <dgm:cxn modelId="{B390EF9D-A897-472F-AAF7-9F22434C55AB}" type="presParOf" srcId="{22D22131-B298-45E7-9A7A-C075180CD0A7}" destId="{096BB7C2-7017-4518-AB6B-EA5A11FD8BB4}" srcOrd="1" destOrd="0" presId="urn:diagrams.loki3.com/BracketList+Icon#5"/>
    <dgm:cxn modelId="{2BC467EC-71C4-417D-BE29-8EF9F42EAE78}" type="presParOf" srcId="{22D22131-B298-45E7-9A7A-C075180CD0A7}" destId="{83A52812-64F7-4684-8782-31049AD3E0E8}" srcOrd="2" destOrd="0" presId="urn:diagrams.loki3.com/BracketList+Icon#5"/>
    <dgm:cxn modelId="{5DD768FD-D370-44C6-8F90-34375071A3A9}" type="presParOf" srcId="{83A52812-64F7-4684-8782-31049AD3E0E8}" destId="{5F33B8C0-A6B8-484D-8396-78F2933FF45F}" srcOrd="0" destOrd="0" presId="urn:diagrams.loki3.com/BracketList+Icon#5"/>
    <dgm:cxn modelId="{7FDD0A73-F1BC-4677-95A0-CFE7D8C20815}" type="presParOf" srcId="{83A52812-64F7-4684-8782-31049AD3E0E8}" destId="{2FC03D7E-67A8-4089-9C0C-F7344CD1F057}" srcOrd="1" destOrd="0" presId="urn:diagrams.loki3.com/BracketList+Icon#5"/>
    <dgm:cxn modelId="{E6C957AB-A77C-498B-970B-E650C280EC7B}" type="presParOf" srcId="{83A52812-64F7-4684-8782-31049AD3E0E8}" destId="{C1AA3D87-2D6D-4928-8B4C-1FB9BAEE0C8D}" srcOrd="2" destOrd="0" presId="urn:diagrams.loki3.com/BracketList+Icon#5"/>
    <dgm:cxn modelId="{E13E07DC-61E3-4516-95E1-D6BD0F425967}" type="presParOf" srcId="{83A52812-64F7-4684-8782-31049AD3E0E8}" destId="{1C52C055-77EB-4447-AEDF-09C2BDEFA286}" srcOrd="3" destOrd="0" presId="urn:diagrams.loki3.com/BracketList+Icon#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5B62831-B716-410F-A28C-FE76A3CD8BB1}" type="doc">
      <dgm:prSet loTypeId="urn:diagrams.loki3.com/BracketList+Icon#5" loCatId="list" qsTypeId="urn:microsoft.com/office/officeart/2005/8/quickstyle/simple1" qsCatId="simple" csTypeId="urn:microsoft.com/office/officeart/2005/8/colors/accent1_2" csCatId="accent1" phldr="1"/>
      <dgm:spPr/>
      <dgm:t>
        <a:bodyPr/>
        <a:lstStyle/>
        <a:p>
          <a:endParaRPr lang="fr-CA"/>
        </a:p>
      </dgm:t>
    </dgm:pt>
    <dgm:pt modelId="{8C8FED03-8497-4ADB-972E-9D13BB0A8A6A}">
      <dgm:prSet phldrT="[Texte]" custT="1"/>
      <dgm:spPr>
        <a:xfrm>
          <a:off x="0" y="547830"/>
          <a:ext cx="2940550" cy="554400"/>
        </a:xfrm>
        <a:prstGeom prst="rect">
          <a:avLst/>
        </a:prstGeom>
        <a:noFill/>
        <a:ln>
          <a:noFill/>
        </a:ln>
        <a:effectLst/>
      </dgm:spPr>
      <dgm:t>
        <a:bodyPr/>
        <a:lstStyle/>
        <a:p>
          <a:pPr>
            <a:buNone/>
          </a:pPr>
          <a:r>
            <a:rPr lang="en-US" sz="2000" noProof="0" dirty="0">
              <a:solidFill>
                <a:srgbClr val="00467F"/>
              </a:solidFill>
              <a:latin typeface="Arial" pitchFamily="34" charset="0"/>
              <a:ea typeface="+mn-ea"/>
              <a:cs typeface="Arial" pitchFamily="34" charset="0"/>
            </a:rPr>
            <a:t>Advantages</a:t>
          </a:r>
        </a:p>
      </dgm:t>
    </dgm:pt>
    <dgm:pt modelId="{FF43CDA5-79AE-42AD-AF0A-5F429B1572F0}" type="parTrans" cxnId="{3F9CACB5-EC61-42E8-A1BE-A39D72F31596}">
      <dgm:prSet/>
      <dgm:spPr/>
      <dgm:t>
        <a:bodyPr/>
        <a:lstStyle/>
        <a:p>
          <a:endParaRPr lang="fr-CA" sz="2000"/>
        </a:p>
      </dgm:t>
    </dgm:pt>
    <dgm:pt modelId="{1075E571-9C4C-4E96-B080-3C95F413D99A}" type="sibTrans" cxnId="{3F9CACB5-EC61-42E8-A1BE-A39D72F31596}">
      <dgm:prSet/>
      <dgm:spPr/>
      <dgm:t>
        <a:bodyPr/>
        <a:lstStyle/>
        <a:p>
          <a:endParaRPr lang="fr-CA" sz="2000"/>
        </a:p>
      </dgm:t>
    </dgm:pt>
    <dgm:pt modelId="{0329889F-4FF3-4E43-8257-D0CA8FB7DF47}">
      <dgm:prSet phldrT="[Texte]" custT="1"/>
      <dgm:spPr>
        <a:xfrm>
          <a:off x="3763904" y="10755"/>
          <a:ext cx="7998298" cy="1628549"/>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noProof="0" dirty="0">
              <a:solidFill>
                <a:schemeClr val="bg1"/>
              </a:solidFill>
              <a:latin typeface="Arial" charset="0"/>
              <a:ea typeface="+mn-ea"/>
              <a:cs typeface="Arial" charset="0"/>
            </a:rPr>
            <a:t>IE owns the assets and controls operations.</a:t>
          </a:r>
        </a:p>
      </dgm:t>
    </dgm:pt>
    <dgm:pt modelId="{2C56962C-8C01-45E6-B104-1ED0D7AD5F2E}" type="parTrans" cxnId="{FCE464BA-E079-4B30-81BC-9967904148F8}">
      <dgm:prSet/>
      <dgm:spPr/>
      <dgm:t>
        <a:bodyPr/>
        <a:lstStyle/>
        <a:p>
          <a:endParaRPr lang="fr-CA" sz="2000"/>
        </a:p>
      </dgm:t>
    </dgm:pt>
    <dgm:pt modelId="{3EDEB499-B282-4CF0-A11F-0309F7855C70}" type="sibTrans" cxnId="{FCE464BA-E079-4B30-81BC-9967904148F8}">
      <dgm:prSet/>
      <dgm:spPr/>
      <dgm:t>
        <a:bodyPr/>
        <a:lstStyle/>
        <a:p>
          <a:endParaRPr lang="fr-CA" sz="2000"/>
        </a:p>
      </dgm:t>
    </dgm:pt>
    <dgm:pt modelId="{80431927-081D-4CD5-AF0B-0DB923F6CD8B}">
      <dgm:prSet phldrT="[Texte]" custT="1"/>
      <dgm:spPr>
        <a:xfrm>
          <a:off x="0" y="3091455"/>
          <a:ext cx="2940550" cy="554400"/>
        </a:xfrm>
        <a:prstGeom prst="rect">
          <a:avLst/>
        </a:prstGeom>
        <a:noFill/>
        <a:ln>
          <a:noFill/>
        </a:ln>
        <a:effectLst/>
      </dgm:spPr>
      <dgm:t>
        <a:bodyPr/>
        <a:lstStyle/>
        <a:p>
          <a:pPr>
            <a:buNone/>
          </a:pPr>
          <a:r>
            <a:rPr lang="en-US" sz="2000" noProof="0" dirty="0">
              <a:solidFill>
                <a:srgbClr val="00467F"/>
              </a:solidFill>
              <a:latin typeface="Arial" pitchFamily="34" charset="0"/>
              <a:ea typeface="+mn-ea"/>
              <a:cs typeface="Arial" pitchFamily="34" charset="0"/>
            </a:rPr>
            <a:t>Disadvantages</a:t>
          </a:r>
        </a:p>
      </dgm:t>
    </dgm:pt>
    <dgm:pt modelId="{5034D5A2-6F2F-428B-B142-A0385EA0412A}" type="parTrans" cxnId="{BE2B30D1-E67F-42EA-ACAB-00158A0B654E}">
      <dgm:prSet/>
      <dgm:spPr/>
      <dgm:t>
        <a:bodyPr/>
        <a:lstStyle/>
        <a:p>
          <a:endParaRPr lang="fr-CA" sz="2000"/>
        </a:p>
      </dgm:t>
    </dgm:pt>
    <dgm:pt modelId="{99F8A522-89EE-4DD8-B665-3E13B91D5ADA}" type="sibTrans" cxnId="{BE2B30D1-E67F-42EA-ACAB-00158A0B654E}">
      <dgm:prSet/>
      <dgm:spPr/>
      <dgm:t>
        <a:bodyPr/>
        <a:lstStyle/>
        <a:p>
          <a:endParaRPr lang="fr-CA" sz="2000"/>
        </a:p>
      </dgm:t>
    </dgm:pt>
    <dgm:pt modelId="{EC98AF4D-9C74-4764-84C3-7DB61D12667B}">
      <dgm:prSet phldrT="[Texte]" custT="1"/>
      <dgm:spPr>
        <a:xfrm>
          <a:off x="3763904" y="1740105"/>
          <a:ext cx="7998298" cy="3257099"/>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lnSpc>
              <a:spcPct val="110000"/>
            </a:lnSpc>
            <a:spcBef>
              <a:spcPts val="0"/>
            </a:spcBef>
            <a:spcAft>
              <a:spcPts val="0"/>
            </a:spcAft>
            <a:buChar char="•"/>
          </a:pPr>
          <a:r>
            <a:rPr lang="en-US" sz="1800" noProof="0" dirty="0">
              <a:solidFill>
                <a:schemeClr val="bg1"/>
              </a:solidFill>
              <a:latin typeface="Arial" charset="0"/>
              <a:ea typeface="+mn-ea"/>
              <a:cs typeface="Arial" charset="0"/>
            </a:rPr>
            <a:t>IE must arrange financing and record debt; a full tender/procurement process is required.</a:t>
          </a:r>
          <a:r>
            <a:rPr lang="vi-VN" sz="1800" noProof="0" dirty="0">
              <a:solidFill>
                <a:schemeClr val="bg1"/>
              </a:solidFill>
              <a:latin typeface="Arial" charset="0"/>
              <a:ea typeface="+mn-ea"/>
              <a:cs typeface="Arial" charset="0"/>
            </a:rPr>
            <a:t>
</a:t>
          </a:r>
          <a:r>
            <a:rPr lang="en-US" sz="1800" noProof="0" dirty="0">
              <a:solidFill>
                <a:schemeClr val="bg1"/>
              </a:solidFill>
              <a:latin typeface="Arial" charset="0"/>
              <a:ea typeface="+mn-ea"/>
              <a:cs typeface="Arial" charset="0"/>
            </a:rPr>
            <a:t>Requires contract management &amp; M&amp;V capabilities to monitor, verify savings, and enforce compensation mechanisms.</a:t>
          </a:r>
          <a:r>
            <a:rPr lang="vi-VN" sz="1800" noProof="0" dirty="0">
              <a:solidFill>
                <a:schemeClr val="bg1"/>
              </a:solidFill>
              <a:latin typeface="Arial" charset="0"/>
              <a:ea typeface="+mn-ea"/>
              <a:cs typeface="Arial" charset="0"/>
            </a:rPr>
            <a:t>
</a:t>
          </a:r>
          <a:r>
            <a:rPr lang="en-US" sz="1800" noProof="0" dirty="0">
              <a:solidFill>
                <a:schemeClr val="bg1"/>
              </a:solidFill>
              <a:latin typeface="Arial" charset="0"/>
              <a:ea typeface="+mn-ea"/>
              <a:cs typeface="Arial" charset="0"/>
            </a:rPr>
            <a:t>Early alignment is critical: baseline, guaranteed savings level, adjustment rules for production/usage changes; timelines may extend if historical data is limited.</a:t>
          </a:r>
          <a:r>
            <a:rPr lang="vi-VN" sz="1800" noProof="0" dirty="0">
              <a:solidFill>
                <a:schemeClr val="bg1"/>
              </a:solidFill>
              <a:latin typeface="Arial" charset="0"/>
              <a:ea typeface="+mn-ea"/>
              <a:cs typeface="Arial" charset="0"/>
            </a:rPr>
            <a:t>
</a:t>
          </a:r>
          <a:r>
            <a:rPr lang="en-US" sz="1800" noProof="0" dirty="0">
              <a:solidFill>
                <a:schemeClr val="bg1"/>
              </a:solidFill>
              <a:latin typeface="Arial" charset="0"/>
              <a:ea typeface="+mn-ea"/>
              <a:cs typeface="Arial" charset="0"/>
            </a:rPr>
            <a:t>Commitment to operate under predefined conditions (e.g., operating hours, load) is essential to uphold the guarantee.</a:t>
          </a:r>
          <a:endParaRPr lang="en-US" sz="1800" noProof="0" dirty="0">
            <a:solidFill>
              <a:schemeClr val="bg1"/>
            </a:solidFill>
            <a:latin typeface="Arial"/>
            <a:ea typeface="+mn-ea"/>
            <a:cs typeface="+mn-cs"/>
          </a:endParaRPr>
        </a:p>
      </dgm:t>
    </dgm:pt>
    <dgm:pt modelId="{A58EDB38-6796-450B-8DC8-208CF2123E5E}" type="parTrans" cxnId="{37E31F3F-E6A0-470E-A0CF-18F16FF81C25}">
      <dgm:prSet/>
      <dgm:spPr/>
      <dgm:t>
        <a:bodyPr/>
        <a:lstStyle/>
        <a:p>
          <a:endParaRPr lang="fr-CA" sz="2000"/>
        </a:p>
      </dgm:t>
    </dgm:pt>
    <dgm:pt modelId="{3F4D8065-F0DB-40F0-BF28-3913AE38B60F}" type="sibTrans" cxnId="{37E31F3F-E6A0-470E-A0CF-18F16FF81C25}">
      <dgm:prSet/>
      <dgm:spPr/>
      <dgm:t>
        <a:bodyPr/>
        <a:lstStyle/>
        <a:p>
          <a:endParaRPr lang="fr-CA" sz="2000"/>
        </a:p>
      </dgm:t>
    </dgm:pt>
    <dgm:pt modelId="{0F96444B-41AF-4D57-8FC5-232AA2C1D588}">
      <dgm:prSet custT="1"/>
      <dgm:spPr/>
      <dgm:t>
        <a:bodyPr/>
        <a:lstStyle/>
        <a:p>
          <a:pPr rtl="0">
            <a:lnSpc>
              <a:spcPct val="100000"/>
            </a:lnSpc>
            <a:spcBef>
              <a:spcPts val="600"/>
            </a:spcBef>
            <a:spcAft>
              <a:spcPts val="600"/>
            </a:spcAft>
            <a:buChar char="•"/>
          </a:pPr>
          <a:r>
            <a:rPr lang="en-US" sz="1800" noProof="0" dirty="0">
              <a:solidFill>
                <a:schemeClr val="bg1"/>
              </a:solidFill>
              <a:latin typeface="Arial" charset="0"/>
              <a:ea typeface="+mn-ea"/>
              <a:cs typeface="Arial" charset="0"/>
            </a:rPr>
            <a:t>Capital costs are typically lower (the IE secures its own financing); savings are guaranteed – shortfalls are compensated by the ESCO per contract terms.</a:t>
          </a:r>
        </a:p>
      </dgm:t>
    </dgm:pt>
    <dgm:pt modelId="{2DAAB987-13AC-4BB1-8A4D-2AAADD945F78}" type="parTrans" cxnId="{3D9F50CF-0DBE-4E94-B723-521B993809F1}">
      <dgm:prSet/>
      <dgm:spPr/>
      <dgm:t>
        <a:bodyPr/>
        <a:lstStyle/>
        <a:p>
          <a:endParaRPr lang="en-US"/>
        </a:p>
      </dgm:t>
    </dgm:pt>
    <dgm:pt modelId="{DE3DAA30-CF0C-4C5F-A2AE-78499C2CADDE}" type="sibTrans" cxnId="{3D9F50CF-0DBE-4E94-B723-521B993809F1}">
      <dgm:prSet/>
      <dgm:spPr/>
      <dgm:t>
        <a:bodyPr/>
        <a:lstStyle/>
        <a:p>
          <a:endParaRPr lang="en-US"/>
        </a:p>
      </dgm:t>
    </dgm:pt>
    <dgm:pt modelId="{CE06D86F-3FB9-4F9E-B927-8147975B5A91}">
      <dgm:prSet custT="1"/>
      <dgm:spPr/>
      <dgm:t>
        <a:bodyPr/>
        <a:lstStyle/>
        <a:p>
          <a:pPr rtl="0">
            <a:lnSpc>
              <a:spcPct val="100000"/>
            </a:lnSpc>
            <a:spcBef>
              <a:spcPts val="600"/>
            </a:spcBef>
            <a:spcAft>
              <a:spcPts val="600"/>
            </a:spcAft>
            <a:buChar char="•"/>
          </a:pPr>
          <a:r>
            <a:rPr lang="en-US" sz="1800" noProof="0" dirty="0">
              <a:solidFill>
                <a:schemeClr val="bg1"/>
              </a:solidFill>
              <a:latin typeface="Arial" charset="0"/>
              <a:ea typeface="+mn-ea"/>
              <a:cs typeface="Arial" charset="0"/>
            </a:rPr>
            <a:t>The IE retains all upside benefits if actual savings exceed the guaranteed level.</a:t>
          </a:r>
        </a:p>
      </dgm:t>
    </dgm:pt>
    <dgm:pt modelId="{34ACC256-66F1-4E84-9F3F-2B9AB2DEBC30}" type="parTrans" cxnId="{4E451311-790F-458F-8332-47FA8C4426A0}">
      <dgm:prSet/>
      <dgm:spPr/>
      <dgm:t>
        <a:bodyPr/>
        <a:lstStyle/>
        <a:p>
          <a:endParaRPr lang="en-US"/>
        </a:p>
      </dgm:t>
    </dgm:pt>
    <dgm:pt modelId="{C2BC1389-A8A7-4B89-BD03-C975DD8BD691}" type="sibTrans" cxnId="{4E451311-790F-458F-8332-47FA8C4426A0}">
      <dgm:prSet/>
      <dgm:spPr/>
      <dgm:t>
        <a:bodyPr/>
        <a:lstStyle/>
        <a:p>
          <a:endParaRPr lang="en-US"/>
        </a:p>
      </dgm:t>
    </dgm:pt>
    <dgm:pt modelId="{22D22131-B298-45E7-9A7A-C075180CD0A7}" type="pres">
      <dgm:prSet presAssocID="{35B62831-B716-410F-A28C-FE76A3CD8BB1}" presName="Name0" presStyleCnt="0">
        <dgm:presLayoutVars>
          <dgm:dir/>
          <dgm:animLvl val="lvl"/>
          <dgm:resizeHandles val="exact"/>
        </dgm:presLayoutVars>
      </dgm:prSet>
      <dgm:spPr/>
    </dgm:pt>
    <dgm:pt modelId="{D3E99ACA-1B8C-4BB9-BCB4-B8F0D6452789}" type="pres">
      <dgm:prSet presAssocID="{8C8FED03-8497-4ADB-972E-9D13BB0A8A6A}" presName="linNode" presStyleCnt="0"/>
      <dgm:spPr/>
    </dgm:pt>
    <dgm:pt modelId="{F696B68E-2CFD-4C99-A9B8-A421FE3CFDFC}" type="pres">
      <dgm:prSet presAssocID="{8C8FED03-8497-4ADB-972E-9D13BB0A8A6A}" presName="parTx" presStyleLbl="revTx" presStyleIdx="0" presStyleCnt="2">
        <dgm:presLayoutVars>
          <dgm:chMax val="1"/>
          <dgm:bulletEnabled val="1"/>
        </dgm:presLayoutVars>
      </dgm:prSet>
      <dgm:spPr/>
    </dgm:pt>
    <dgm:pt modelId="{8CBEA2F4-482B-4865-B998-1D15C67D2656}" type="pres">
      <dgm:prSet presAssocID="{8C8FED03-8497-4ADB-972E-9D13BB0A8A6A}" presName="bracket" presStyleLbl="parChTrans1D1" presStyleIdx="0" presStyleCnt="2"/>
      <dgm:spPr>
        <a:xfrm>
          <a:off x="2940550" y="10755"/>
          <a:ext cx="588110" cy="1628549"/>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474CB857-F744-4040-BD9D-6EEA6F69138A}" type="pres">
      <dgm:prSet presAssocID="{8C8FED03-8497-4ADB-972E-9D13BB0A8A6A}" presName="spH" presStyleCnt="0"/>
      <dgm:spPr/>
    </dgm:pt>
    <dgm:pt modelId="{8FB1D1F9-9E55-4B98-952A-00E8C86AC581}" type="pres">
      <dgm:prSet presAssocID="{8C8FED03-8497-4ADB-972E-9D13BB0A8A6A}" presName="desTx" presStyleLbl="node1" presStyleIdx="0" presStyleCnt="2">
        <dgm:presLayoutVars>
          <dgm:bulletEnabled val="1"/>
        </dgm:presLayoutVars>
      </dgm:prSet>
      <dgm:spPr/>
    </dgm:pt>
    <dgm:pt modelId="{096BB7C2-7017-4518-AB6B-EA5A11FD8BB4}" type="pres">
      <dgm:prSet presAssocID="{1075E571-9C4C-4E96-B080-3C95F413D99A}" presName="spV" presStyleCnt="0"/>
      <dgm:spPr/>
    </dgm:pt>
    <dgm:pt modelId="{83A52812-64F7-4684-8782-31049AD3E0E8}" type="pres">
      <dgm:prSet presAssocID="{80431927-081D-4CD5-AF0B-0DB923F6CD8B}" presName="linNode" presStyleCnt="0"/>
      <dgm:spPr/>
    </dgm:pt>
    <dgm:pt modelId="{5F33B8C0-A6B8-484D-8396-78F2933FF45F}" type="pres">
      <dgm:prSet presAssocID="{80431927-081D-4CD5-AF0B-0DB923F6CD8B}" presName="parTx" presStyleLbl="revTx" presStyleIdx="1" presStyleCnt="2">
        <dgm:presLayoutVars>
          <dgm:chMax val="1"/>
          <dgm:bulletEnabled val="1"/>
        </dgm:presLayoutVars>
      </dgm:prSet>
      <dgm:spPr/>
    </dgm:pt>
    <dgm:pt modelId="{2FC03D7E-67A8-4089-9C0C-F7344CD1F057}" type="pres">
      <dgm:prSet presAssocID="{80431927-081D-4CD5-AF0B-0DB923F6CD8B}" presName="bracket" presStyleLbl="parChTrans1D1" presStyleIdx="1" presStyleCnt="2"/>
      <dgm:spPr>
        <a:xfrm>
          <a:off x="2940550" y="1740105"/>
          <a:ext cx="588110" cy="3257099"/>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C1AA3D87-2D6D-4928-8B4C-1FB9BAEE0C8D}" type="pres">
      <dgm:prSet presAssocID="{80431927-081D-4CD5-AF0B-0DB923F6CD8B}" presName="spH" presStyleCnt="0"/>
      <dgm:spPr/>
    </dgm:pt>
    <dgm:pt modelId="{1C52C055-77EB-4447-AEDF-09C2BDEFA286}" type="pres">
      <dgm:prSet presAssocID="{80431927-081D-4CD5-AF0B-0DB923F6CD8B}" presName="desTx" presStyleLbl="node1" presStyleIdx="1" presStyleCnt="2" custLinFactNeighborX="93739">
        <dgm:presLayoutVars>
          <dgm:bulletEnabled val="1"/>
        </dgm:presLayoutVars>
      </dgm:prSet>
      <dgm:spPr/>
    </dgm:pt>
  </dgm:ptLst>
  <dgm:cxnLst>
    <dgm:cxn modelId="{C19D5E0C-D751-4F91-A5D1-27B31D1AC02E}" type="presOf" srcId="{0F96444B-41AF-4D57-8FC5-232AA2C1D588}" destId="{8FB1D1F9-9E55-4B98-952A-00E8C86AC581}" srcOrd="0" destOrd="1" presId="urn:diagrams.loki3.com/BracketList+Icon#5"/>
    <dgm:cxn modelId="{4E451311-790F-458F-8332-47FA8C4426A0}" srcId="{8C8FED03-8497-4ADB-972E-9D13BB0A8A6A}" destId="{CE06D86F-3FB9-4F9E-B927-8147975B5A91}" srcOrd="2" destOrd="0" parTransId="{34ACC256-66F1-4E84-9F3F-2B9AB2DEBC30}" sibTransId="{C2BC1389-A8A7-4B89-BD03-C975DD8BD691}"/>
    <dgm:cxn modelId="{37E31F3F-E6A0-470E-A0CF-18F16FF81C25}" srcId="{80431927-081D-4CD5-AF0B-0DB923F6CD8B}" destId="{EC98AF4D-9C74-4764-84C3-7DB61D12667B}" srcOrd="0" destOrd="0" parTransId="{A58EDB38-6796-450B-8DC8-208CF2123E5E}" sibTransId="{3F4D8065-F0DB-40F0-BF28-3913AE38B60F}"/>
    <dgm:cxn modelId="{B09AFC5B-9DEE-496A-9792-7E16BA96B1E6}" type="presOf" srcId="{8C8FED03-8497-4ADB-972E-9D13BB0A8A6A}" destId="{F696B68E-2CFD-4C99-A9B8-A421FE3CFDFC}" srcOrd="0" destOrd="0" presId="urn:diagrams.loki3.com/BracketList+Icon#5"/>
    <dgm:cxn modelId="{144E1B67-FEE1-42FD-BDFD-D095044D8D66}" type="presOf" srcId="{80431927-081D-4CD5-AF0B-0DB923F6CD8B}" destId="{5F33B8C0-A6B8-484D-8396-78F2933FF45F}" srcOrd="0" destOrd="0" presId="urn:diagrams.loki3.com/BracketList+Icon#5"/>
    <dgm:cxn modelId="{6A48D19E-BEDC-4CCA-ADCD-D0961D5A42B0}" type="presOf" srcId="{35B62831-B716-410F-A28C-FE76A3CD8BB1}" destId="{22D22131-B298-45E7-9A7A-C075180CD0A7}" srcOrd="0" destOrd="0" presId="urn:diagrams.loki3.com/BracketList+Icon#5"/>
    <dgm:cxn modelId="{3F9CACB5-EC61-42E8-A1BE-A39D72F31596}" srcId="{35B62831-B716-410F-A28C-FE76A3CD8BB1}" destId="{8C8FED03-8497-4ADB-972E-9D13BB0A8A6A}" srcOrd="0" destOrd="0" parTransId="{FF43CDA5-79AE-42AD-AF0A-5F429B1572F0}" sibTransId="{1075E571-9C4C-4E96-B080-3C95F413D99A}"/>
    <dgm:cxn modelId="{FCE464BA-E079-4B30-81BC-9967904148F8}" srcId="{8C8FED03-8497-4ADB-972E-9D13BB0A8A6A}" destId="{0329889F-4FF3-4E43-8257-D0CA8FB7DF47}" srcOrd="0" destOrd="0" parTransId="{2C56962C-8C01-45E6-B104-1ED0D7AD5F2E}" sibTransId="{3EDEB499-B282-4CF0-A11F-0309F7855C70}"/>
    <dgm:cxn modelId="{3D9F50CF-0DBE-4E94-B723-521B993809F1}" srcId="{8C8FED03-8497-4ADB-972E-9D13BB0A8A6A}" destId="{0F96444B-41AF-4D57-8FC5-232AA2C1D588}" srcOrd="1" destOrd="0" parTransId="{2DAAB987-13AC-4BB1-8A4D-2AAADD945F78}" sibTransId="{DE3DAA30-CF0C-4C5F-A2AE-78499C2CADDE}"/>
    <dgm:cxn modelId="{BE2B30D1-E67F-42EA-ACAB-00158A0B654E}" srcId="{35B62831-B716-410F-A28C-FE76A3CD8BB1}" destId="{80431927-081D-4CD5-AF0B-0DB923F6CD8B}" srcOrd="1" destOrd="0" parTransId="{5034D5A2-6F2F-428B-B142-A0385EA0412A}" sibTransId="{99F8A522-89EE-4DD8-B665-3E13B91D5ADA}"/>
    <dgm:cxn modelId="{2B9DA7D3-314B-4E70-97B1-CB4A6381C268}" type="presOf" srcId="{EC98AF4D-9C74-4764-84C3-7DB61D12667B}" destId="{1C52C055-77EB-4447-AEDF-09C2BDEFA286}" srcOrd="0" destOrd="0" presId="urn:diagrams.loki3.com/BracketList+Icon#5"/>
    <dgm:cxn modelId="{5FA9C1DC-2612-47CE-BB38-D3D1F42A8C77}" type="presOf" srcId="{0329889F-4FF3-4E43-8257-D0CA8FB7DF47}" destId="{8FB1D1F9-9E55-4B98-952A-00E8C86AC581}" srcOrd="0" destOrd="0" presId="urn:diagrams.loki3.com/BracketList+Icon#5"/>
    <dgm:cxn modelId="{B2AF83F1-A744-43B7-BF10-769B906A289F}" type="presOf" srcId="{CE06D86F-3FB9-4F9E-B927-8147975B5A91}" destId="{8FB1D1F9-9E55-4B98-952A-00E8C86AC581}" srcOrd="0" destOrd="2" presId="urn:diagrams.loki3.com/BracketList+Icon#5"/>
    <dgm:cxn modelId="{C30C8861-5FE7-4667-9047-154D43A4FA94}" type="presParOf" srcId="{22D22131-B298-45E7-9A7A-C075180CD0A7}" destId="{D3E99ACA-1B8C-4BB9-BCB4-B8F0D6452789}" srcOrd="0" destOrd="0" presId="urn:diagrams.loki3.com/BracketList+Icon#5"/>
    <dgm:cxn modelId="{C76BBF0F-E1B9-40B4-9B01-18071AF88177}" type="presParOf" srcId="{D3E99ACA-1B8C-4BB9-BCB4-B8F0D6452789}" destId="{F696B68E-2CFD-4C99-A9B8-A421FE3CFDFC}" srcOrd="0" destOrd="0" presId="urn:diagrams.loki3.com/BracketList+Icon#5"/>
    <dgm:cxn modelId="{741D2652-FFA2-4EFB-B891-AF006B21AE17}" type="presParOf" srcId="{D3E99ACA-1B8C-4BB9-BCB4-B8F0D6452789}" destId="{8CBEA2F4-482B-4865-B998-1D15C67D2656}" srcOrd="1" destOrd="0" presId="urn:diagrams.loki3.com/BracketList+Icon#5"/>
    <dgm:cxn modelId="{B6E7181A-7B8A-44A1-BFF9-F4FB4FE9DA3E}" type="presParOf" srcId="{D3E99ACA-1B8C-4BB9-BCB4-B8F0D6452789}" destId="{474CB857-F744-4040-BD9D-6EEA6F69138A}" srcOrd="2" destOrd="0" presId="urn:diagrams.loki3.com/BracketList+Icon#5"/>
    <dgm:cxn modelId="{D3761FA8-343B-472F-B8F8-F6FF75187D59}" type="presParOf" srcId="{D3E99ACA-1B8C-4BB9-BCB4-B8F0D6452789}" destId="{8FB1D1F9-9E55-4B98-952A-00E8C86AC581}" srcOrd="3" destOrd="0" presId="urn:diagrams.loki3.com/BracketList+Icon#5"/>
    <dgm:cxn modelId="{B390EF9D-A897-472F-AAF7-9F22434C55AB}" type="presParOf" srcId="{22D22131-B298-45E7-9A7A-C075180CD0A7}" destId="{096BB7C2-7017-4518-AB6B-EA5A11FD8BB4}" srcOrd="1" destOrd="0" presId="urn:diagrams.loki3.com/BracketList+Icon#5"/>
    <dgm:cxn modelId="{2BC467EC-71C4-417D-BE29-8EF9F42EAE78}" type="presParOf" srcId="{22D22131-B298-45E7-9A7A-C075180CD0A7}" destId="{83A52812-64F7-4684-8782-31049AD3E0E8}" srcOrd="2" destOrd="0" presId="urn:diagrams.loki3.com/BracketList+Icon#5"/>
    <dgm:cxn modelId="{5DD768FD-D370-44C6-8F90-34375071A3A9}" type="presParOf" srcId="{83A52812-64F7-4684-8782-31049AD3E0E8}" destId="{5F33B8C0-A6B8-484D-8396-78F2933FF45F}" srcOrd="0" destOrd="0" presId="urn:diagrams.loki3.com/BracketList+Icon#5"/>
    <dgm:cxn modelId="{7FDD0A73-F1BC-4677-95A0-CFE7D8C20815}" type="presParOf" srcId="{83A52812-64F7-4684-8782-31049AD3E0E8}" destId="{2FC03D7E-67A8-4089-9C0C-F7344CD1F057}" srcOrd="1" destOrd="0" presId="urn:diagrams.loki3.com/BracketList+Icon#5"/>
    <dgm:cxn modelId="{E6C957AB-A77C-498B-970B-E650C280EC7B}" type="presParOf" srcId="{83A52812-64F7-4684-8782-31049AD3E0E8}" destId="{C1AA3D87-2D6D-4928-8B4C-1FB9BAEE0C8D}" srcOrd="2" destOrd="0" presId="urn:diagrams.loki3.com/BracketList+Icon#5"/>
    <dgm:cxn modelId="{E13E07DC-61E3-4516-95E1-D6BD0F425967}" type="presParOf" srcId="{83A52812-64F7-4684-8782-31049AD3E0E8}" destId="{1C52C055-77EB-4447-AEDF-09C2BDEFA286}" srcOrd="3" destOrd="0" presId="urn:diagrams.loki3.com/BracketList+Icon#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5502CA-8B37-46A3-A847-08BE5DA60A86}" type="doc">
      <dgm:prSet loTypeId="urn:microsoft.com/office/officeart/2008/layout/VerticalCircleList" loCatId="list" qsTypeId="urn:microsoft.com/office/officeart/2005/8/quickstyle/simple1" qsCatId="simple" csTypeId="urn:microsoft.com/office/officeart/2005/8/colors/accent1_2" csCatId="accent1" phldr="1"/>
      <dgm:spPr/>
      <dgm:t>
        <a:bodyPr/>
        <a:lstStyle/>
        <a:p>
          <a:endParaRPr lang="fr-CA"/>
        </a:p>
      </dgm:t>
    </dgm:pt>
    <dgm:pt modelId="{05AE856E-8C00-4684-BAC6-88BFD2B8F45E}">
      <dgm:prSet custT="1"/>
      <dgm:spPr>
        <a:xfrm>
          <a:off x="736498" y="105780"/>
          <a:ext cx="3706495" cy="728651"/>
        </a:xfrm>
        <a:prstGeom prst="rect">
          <a:avLst/>
        </a:prstGeom>
        <a:noFill/>
        <a:ln>
          <a:noFill/>
        </a:ln>
        <a:effectLst/>
      </dgm:spPr>
      <dgm:t>
        <a:bodyPr/>
        <a:lstStyle/>
        <a:p>
          <a:pPr rtl="0">
            <a:buNone/>
          </a:pPr>
          <a:r>
            <a:rPr lang="en-US" sz="1600" dirty="0">
              <a:solidFill>
                <a:srgbClr val="0F6FC6"/>
              </a:solidFill>
              <a:latin typeface="Arial" panose="020B0604020202020204" pitchFamily="34" charset="0"/>
              <a:ea typeface="+mn-ea"/>
              <a:cs typeface="Arial" panose="020B0604020202020204" pitchFamily="34" charset="0"/>
            </a:rPr>
            <a:t>Payment during the construction period (similar to a turnkey model)</a:t>
          </a:r>
          <a:endParaRPr lang="fr-CA" sz="1600" dirty="0">
            <a:solidFill>
              <a:srgbClr val="FF0000"/>
            </a:solidFill>
            <a:latin typeface="Arial" panose="020B0604020202020204" pitchFamily="34" charset="0"/>
            <a:ea typeface="+mn-ea"/>
            <a:cs typeface="Arial" panose="020B0604020202020204" pitchFamily="34" charset="0"/>
          </a:endParaRPr>
        </a:p>
      </dgm:t>
    </dgm:pt>
    <dgm:pt modelId="{C56FEAA8-FCEC-42CF-A90F-45651B9B5E21}" type="parTrans" cxnId="{2E313957-08A6-498D-96DB-BCEF1429AADA}">
      <dgm:prSet/>
      <dgm:spPr/>
      <dgm:t>
        <a:bodyPr/>
        <a:lstStyle/>
        <a:p>
          <a:endParaRPr lang="fr-CA"/>
        </a:p>
      </dgm:t>
    </dgm:pt>
    <dgm:pt modelId="{AD398B97-6DDE-4CAD-B13A-9BB300A89DF7}" type="sibTrans" cxnId="{2E313957-08A6-498D-96DB-BCEF1429AADA}">
      <dgm:prSet/>
      <dgm:spPr/>
      <dgm:t>
        <a:bodyPr/>
        <a:lstStyle/>
        <a:p>
          <a:endParaRPr lang="fr-CA"/>
        </a:p>
      </dgm:t>
    </dgm:pt>
    <dgm:pt modelId="{07F105AA-D257-4B8D-9FC4-3B7917F7E95C}" type="pres">
      <dgm:prSet presAssocID="{965502CA-8B37-46A3-A847-08BE5DA60A86}" presName="Name0" presStyleCnt="0">
        <dgm:presLayoutVars>
          <dgm:dir/>
        </dgm:presLayoutVars>
      </dgm:prSet>
      <dgm:spPr/>
    </dgm:pt>
    <dgm:pt modelId="{B69D5B3E-1306-4B14-9CBC-D05C5A85B5BB}" type="pres">
      <dgm:prSet presAssocID="{05AE856E-8C00-4684-BAC6-88BFD2B8F45E}" presName="noChildren" presStyleCnt="0"/>
      <dgm:spPr/>
    </dgm:pt>
    <dgm:pt modelId="{BD5BECA5-A711-4C66-93FC-341D65509A62}" type="pres">
      <dgm:prSet presAssocID="{05AE856E-8C00-4684-BAC6-88BFD2B8F45E}" presName="gap" presStyleCnt="0"/>
      <dgm:spPr/>
    </dgm:pt>
    <dgm:pt modelId="{432D0AC1-D0E0-4D80-A216-01E08B102EB3}" type="pres">
      <dgm:prSet presAssocID="{05AE856E-8C00-4684-BAC6-88BFD2B8F45E}" presName="medCircle2" presStyleLbl="vennNode1" presStyleIdx="0" presStyleCnt="1" custLinFactNeighborX="-59103"/>
      <dgm:spPr>
        <a:xfrm>
          <a:off x="0" y="135625"/>
          <a:ext cx="728651" cy="728651"/>
        </a:xfrm>
        <a:prstGeom prst="ellipse">
          <a:avLst/>
        </a:prstGeom>
        <a:solidFill>
          <a:srgbClr val="FFC000">
            <a:alpha val="50000"/>
          </a:srgbClr>
        </a:solidFill>
        <a:ln w="25400" cap="flat" cmpd="sng" algn="ctr">
          <a:solidFill>
            <a:srgbClr val="FFFFFF">
              <a:hueOff val="0"/>
              <a:satOff val="0"/>
              <a:lumOff val="0"/>
              <a:alphaOff val="0"/>
            </a:srgbClr>
          </a:solidFill>
          <a:prstDash val="solid"/>
        </a:ln>
        <a:effectLst/>
      </dgm:spPr>
    </dgm:pt>
    <dgm:pt modelId="{EEEB746E-F35B-4BBD-9AF7-232A6C82EC95}" type="pres">
      <dgm:prSet presAssocID="{05AE856E-8C00-4684-BAC6-88BFD2B8F45E}" presName="txLvlOnly1" presStyleLbl="revTx" presStyleIdx="0" presStyleCnt="1" custScaleX="95341" custLinFactNeighborX="5860" custLinFactNeighborY="-4096"/>
      <dgm:spPr/>
    </dgm:pt>
  </dgm:ptLst>
  <dgm:cxnLst>
    <dgm:cxn modelId="{2E313957-08A6-498D-96DB-BCEF1429AADA}" srcId="{965502CA-8B37-46A3-A847-08BE5DA60A86}" destId="{05AE856E-8C00-4684-BAC6-88BFD2B8F45E}" srcOrd="0" destOrd="0" parTransId="{C56FEAA8-FCEC-42CF-A90F-45651B9B5E21}" sibTransId="{AD398B97-6DDE-4CAD-B13A-9BB300A89DF7}"/>
    <dgm:cxn modelId="{4053E3A1-8F02-498D-8FC4-1D7A1DE224C1}" type="presOf" srcId="{965502CA-8B37-46A3-A847-08BE5DA60A86}" destId="{07F105AA-D257-4B8D-9FC4-3B7917F7E95C}" srcOrd="0" destOrd="0" presId="urn:microsoft.com/office/officeart/2008/layout/VerticalCircleList"/>
    <dgm:cxn modelId="{213018AC-7721-4323-9D3C-A32FD661BDFF}" type="presOf" srcId="{05AE856E-8C00-4684-BAC6-88BFD2B8F45E}" destId="{EEEB746E-F35B-4BBD-9AF7-232A6C82EC95}" srcOrd="0" destOrd="0" presId="urn:microsoft.com/office/officeart/2008/layout/VerticalCircleList"/>
    <dgm:cxn modelId="{97A5991B-B7CB-4D2C-99D2-844EAF2F67C4}" type="presParOf" srcId="{07F105AA-D257-4B8D-9FC4-3B7917F7E95C}" destId="{B69D5B3E-1306-4B14-9CBC-D05C5A85B5BB}" srcOrd="0" destOrd="0" presId="urn:microsoft.com/office/officeart/2008/layout/VerticalCircleList"/>
    <dgm:cxn modelId="{0B0DF4DA-1961-4054-B6E8-5144AC381A53}" type="presParOf" srcId="{B69D5B3E-1306-4B14-9CBC-D05C5A85B5BB}" destId="{BD5BECA5-A711-4C66-93FC-341D65509A62}" srcOrd="0" destOrd="0" presId="urn:microsoft.com/office/officeart/2008/layout/VerticalCircleList"/>
    <dgm:cxn modelId="{1AC07EA6-6B67-47F0-A90F-9FE5FA75445F}" type="presParOf" srcId="{B69D5B3E-1306-4B14-9CBC-D05C5A85B5BB}" destId="{432D0AC1-D0E0-4D80-A216-01E08B102EB3}" srcOrd="1" destOrd="0" presId="urn:microsoft.com/office/officeart/2008/layout/VerticalCircleList"/>
    <dgm:cxn modelId="{407704D3-23EB-4E11-9975-6B9C8B9B9B77}" type="presParOf" srcId="{B69D5B3E-1306-4B14-9CBC-D05C5A85B5BB}" destId="{EEEB746E-F35B-4BBD-9AF7-232A6C82EC95}"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35B62831-B716-410F-A28C-FE76A3CD8BB1}" type="doc">
      <dgm:prSet loTypeId="urn:diagrams.loki3.com/BracketList+Icon#5" loCatId="list" qsTypeId="urn:microsoft.com/office/officeart/2005/8/quickstyle/simple1" qsCatId="simple" csTypeId="urn:microsoft.com/office/officeart/2005/8/colors/accent1_2" csCatId="accent1" phldr="1"/>
      <dgm:spPr/>
      <dgm:t>
        <a:bodyPr/>
        <a:lstStyle/>
        <a:p>
          <a:endParaRPr lang="fr-CA"/>
        </a:p>
      </dgm:t>
    </dgm:pt>
    <dgm:pt modelId="{8C8FED03-8497-4ADB-972E-9D13BB0A8A6A}">
      <dgm:prSet phldrT="[Texte]" custT="1"/>
      <dgm:spPr>
        <a:xfrm>
          <a:off x="0" y="631209"/>
          <a:ext cx="3077600" cy="1287000"/>
        </a:xfrm>
        <a:prstGeom prst="rect">
          <a:avLst/>
        </a:prstGeom>
        <a:noFill/>
        <a:ln>
          <a:noFill/>
        </a:ln>
        <a:effectLst/>
      </dgm:spPr>
      <dgm:t>
        <a:bodyPr/>
        <a:lstStyle/>
        <a:p>
          <a:pPr>
            <a:buNone/>
          </a:pPr>
          <a:r>
            <a:rPr lang="en-US" sz="2000" noProof="0" dirty="0">
              <a:solidFill>
                <a:srgbClr val="00467F"/>
              </a:solidFill>
              <a:latin typeface="Arial" pitchFamily="34" charset="0"/>
              <a:ea typeface="+mn-ea"/>
              <a:cs typeface="Arial" pitchFamily="34" charset="0"/>
            </a:rPr>
            <a:t>Advantages</a:t>
          </a:r>
        </a:p>
      </dgm:t>
    </dgm:pt>
    <dgm:pt modelId="{FF43CDA5-79AE-42AD-AF0A-5F429B1572F0}" type="parTrans" cxnId="{3F9CACB5-EC61-42E8-A1BE-A39D72F31596}">
      <dgm:prSet/>
      <dgm:spPr/>
      <dgm:t>
        <a:bodyPr/>
        <a:lstStyle/>
        <a:p>
          <a:endParaRPr lang="fr-CA" sz="2000"/>
        </a:p>
      </dgm:t>
    </dgm:pt>
    <dgm:pt modelId="{1075E571-9C4C-4E96-B080-3C95F413D99A}" type="sibTrans" cxnId="{3F9CACB5-EC61-42E8-A1BE-A39D72F31596}">
      <dgm:prSet/>
      <dgm:spPr/>
      <dgm:t>
        <a:bodyPr/>
        <a:lstStyle/>
        <a:p>
          <a:endParaRPr lang="fr-CA" sz="2000"/>
        </a:p>
      </dgm:t>
    </dgm:pt>
    <dgm:pt modelId="{0329889F-4FF3-4E43-8257-D0CA8FB7DF47}">
      <dgm:prSet phldrT="[Texte]" custT="1"/>
      <dgm:spPr>
        <a:xfrm>
          <a:off x="3939327" y="168693"/>
          <a:ext cx="8371072" cy="2212031"/>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600" noProof="0" dirty="0">
              <a:solidFill>
                <a:schemeClr val="bg1"/>
              </a:solidFill>
              <a:latin typeface="Arial" charset="0"/>
              <a:ea typeface="+mn-ea"/>
              <a:cs typeface="Arial" charset="0"/>
            </a:rPr>
            <a:t>Minimal to no capital expenditure required (IE is responsible); the ESCO's cash flow is typically received based on contractual milestones, with limited dependence on measured savings (only relevant for compensation adjustments).</a:t>
          </a:r>
        </a:p>
      </dgm:t>
    </dgm:pt>
    <dgm:pt modelId="{2C56962C-8C01-45E6-B104-1ED0D7AD5F2E}" type="parTrans" cxnId="{FCE464BA-E079-4B30-81BC-9967904148F8}">
      <dgm:prSet/>
      <dgm:spPr/>
      <dgm:t>
        <a:bodyPr/>
        <a:lstStyle/>
        <a:p>
          <a:endParaRPr lang="fr-CA" sz="2000"/>
        </a:p>
      </dgm:t>
    </dgm:pt>
    <dgm:pt modelId="{3EDEB499-B282-4CF0-A11F-0309F7855C70}" type="sibTrans" cxnId="{FCE464BA-E079-4B30-81BC-9967904148F8}">
      <dgm:prSet/>
      <dgm:spPr/>
      <dgm:t>
        <a:bodyPr/>
        <a:lstStyle/>
        <a:p>
          <a:endParaRPr lang="fr-CA" sz="2000"/>
        </a:p>
      </dgm:t>
    </dgm:pt>
    <dgm:pt modelId="{80431927-081D-4CD5-AF0B-0DB923F6CD8B}">
      <dgm:prSet phldrT="[Texte]" custT="1"/>
      <dgm:spPr>
        <a:xfrm>
          <a:off x="0" y="3097350"/>
          <a:ext cx="3077600" cy="1287000"/>
        </a:xfrm>
        <a:prstGeom prst="rect">
          <a:avLst/>
        </a:prstGeom>
        <a:noFill/>
        <a:ln>
          <a:noFill/>
        </a:ln>
        <a:effectLst/>
      </dgm:spPr>
      <dgm:t>
        <a:bodyPr/>
        <a:lstStyle/>
        <a:p>
          <a:pPr>
            <a:buNone/>
          </a:pPr>
          <a:r>
            <a:rPr lang="en-US" sz="2000" noProof="0" dirty="0">
              <a:solidFill>
                <a:srgbClr val="00467F"/>
              </a:solidFill>
              <a:latin typeface="Arial" pitchFamily="34" charset="0"/>
              <a:ea typeface="+mn-ea"/>
              <a:cs typeface="Arial" pitchFamily="34" charset="0"/>
            </a:rPr>
            <a:t>Disadvantages</a:t>
          </a:r>
        </a:p>
      </dgm:t>
    </dgm:pt>
    <dgm:pt modelId="{5034D5A2-6F2F-428B-B142-A0385EA0412A}" type="parTrans" cxnId="{BE2B30D1-E67F-42EA-ACAB-00158A0B654E}">
      <dgm:prSet/>
      <dgm:spPr/>
      <dgm:t>
        <a:bodyPr/>
        <a:lstStyle/>
        <a:p>
          <a:endParaRPr lang="fr-CA" sz="2000"/>
        </a:p>
      </dgm:t>
    </dgm:pt>
    <dgm:pt modelId="{99F8A522-89EE-4DD8-B665-3E13B91D5ADA}" type="sibTrans" cxnId="{BE2B30D1-E67F-42EA-ACAB-00158A0B654E}">
      <dgm:prSet/>
      <dgm:spPr/>
      <dgm:t>
        <a:bodyPr/>
        <a:lstStyle/>
        <a:p>
          <a:endParaRPr lang="fr-CA" sz="2000"/>
        </a:p>
      </dgm:t>
    </dgm:pt>
    <dgm:pt modelId="{EC98AF4D-9C74-4764-84C3-7DB61D12667B}">
      <dgm:prSet phldrT="[Texte]" custT="1"/>
      <dgm:spPr>
        <a:xfrm>
          <a:off x="3939327" y="2614725"/>
          <a:ext cx="8371072" cy="2252250"/>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600" noProof="0" dirty="0">
              <a:solidFill>
                <a:schemeClr val="bg1"/>
              </a:solidFill>
              <a:latin typeface="Arial" charset="0"/>
              <a:ea typeface="+mn-ea"/>
              <a:cs typeface="Arial" charset="0"/>
            </a:rPr>
            <a:t>Guarantee Responsibility: Bears the responsibility to cover any shortfall in savings through compensation/payment of liquidated damages.</a:t>
          </a:r>
          <a:endParaRPr lang="en-US" sz="1600" noProof="0" dirty="0">
            <a:solidFill>
              <a:schemeClr val="bg1"/>
            </a:solidFill>
            <a:latin typeface="Arial"/>
            <a:ea typeface="+mn-ea"/>
            <a:cs typeface="+mn-cs"/>
          </a:endParaRPr>
        </a:p>
      </dgm:t>
    </dgm:pt>
    <dgm:pt modelId="{A58EDB38-6796-450B-8DC8-208CF2123E5E}" type="parTrans" cxnId="{37E31F3F-E6A0-470E-A0CF-18F16FF81C25}">
      <dgm:prSet/>
      <dgm:spPr/>
      <dgm:t>
        <a:bodyPr/>
        <a:lstStyle/>
        <a:p>
          <a:endParaRPr lang="fr-CA" sz="2000"/>
        </a:p>
      </dgm:t>
    </dgm:pt>
    <dgm:pt modelId="{3F4D8065-F0DB-40F0-BF28-3913AE38B60F}" type="sibTrans" cxnId="{37E31F3F-E6A0-470E-A0CF-18F16FF81C25}">
      <dgm:prSet/>
      <dgm:spPr/>
      <dgm:t>
        <a:bodyPr/>
        <a:lstStyle/>
        <a:p>
          <a:endParaRPr lang="fr-CA" sz="2000"/>
        </a:p>
      </dgm:t>
    </dgm:pt>
    <dgm:pt modelId="{FD73F9A9-9F6E-451A-B1E9-A5D5A70B5983}">
      <dgm:prSet custT="1"/>
      <dgm:spPr>
        <a:xfrm>
          <a:off x="3939327" y="168693"/>
          <a:ext cx="8371072" cy="2212031"/>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a:buChar char="•"/>
          </a:pPr>
          <a:r>
            <a:rPr lang="en-US" sz="1600" noProof="0" dirty="0">
              <a:solidFill>
                <a:schemeClr val="bg1"/>
              </a:solidFill>
              <a:latin typeface="Arial" charset="0"/>
              <a:ea typeface="+mn-ea"/>
              <a:cs typeface="Arial" charset="0"/>
            </a:rPr>
            <a:t>Lower credit risk compared to the shared savings model, as the primary payer is the IE based on a fixed contract value.</a:t>
          </a:r>
        </a:p>
      </dgm:t>
    </dgm:pt>
    <dgm:pt modelId="{EEAD0D46-B52A-4662-8632-B623761F332D}" type="parTrans" cxnId="{C4B673B9-827D-4E41-A995-A105CDC27559}">
      <dgm:prSet/>
      <dgm:spPr/>
      <dgm:t>
        <a:bodyPr/>
        <a:lstStyle/>
        <a:p>
          <a:endParaRPr lang="en-US" sz="2000"/>
        </a:p>
      </dgm:t>
    </dgm:pt>
    <dgm:pt modelId="{25875D14-FA86-42F6-B3FA-4426EDACE32D}" type="sibTrans" cxnId="{C4B673B9-827D-4E41-A995-A105CDC27559}">
      <dgm:prSet/>
      <dgm:spPr/>
      <dgm:t>
        <a:bodyPr/>
        <a:lstStyle/>
        <a:p>
          <a:endParaRPr lang="en-US" sz="2000"/>
        </a:p>
      </dgm:t>
    </dgm:pt>
    <dgm:pt modelId="{EB115E5C-0CF9-4381-85C7-F21D4F1D2B69}">
      <dgm:prSet custT="1"/>
      <dgm:spPr>
        <a:xfrm>
          <a:off x="3939327" y="168693"/>
          <a:ext cx="8371072" cy="2212031"/>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a:buChar char="•"/>
          </a:pPr>
          <a:r>
            <a:rPr lang="en-US" sz="1600" noProof="0" dirty="0">
              <a:solidFill>
                <a:schemeClr val="bg1"/>
              </a:solidFill>
              <a:latin typeface="Arial" charset="0"/>
              <a:ea typeface="+mn-ea"/>
              <a:cs typeface="Arial" charset="0"/>
            </a:rPr>
            <a:t>A clearly defined guarantee scope → enables technical proactivity to meet or exceed guaranteed performance levels.</a:t>
          </a:r>
        </a:p>
      </dgm:t>
    </dgm:pt>
    <dgm:pt modelId="{7BED6944-8CFD-490D-8951-2327A24B7EB8}" type="parTrans" cxnId="{0C07E620-550B-410C-8929-EEDA875DB975}">
      <dgm:prSet/>
      <dgm:spPr/>
      <dgm:t>
        <a:bodyPr/>
        <a:lstStyle/>
        <a:p>
          <a:endParaRPr lang="en-US" sz="2000"/>
        </a:p>
      </dgm:t>
    </dgm:pt>
    <dgm:pt modelId="{CFB651C5-EE8C-45BD-B1AC-A3A9B14E04D4}" type="sibTrans" cxnId="{0C07E620-550B-410C-8929-EEDA875DB975}">
      <dgm:prSet/>
      <dgm:spPr/>
      <dgm:t>
        <a:bodyPr/>
        <a:lstStyle/>
        <a:p>
          <a:endParaRPr lang="en-US" sz="2000"/>
        </a:p>
      </dgm:t>
    </dgm:pt>
    <dgm:pt modelId="{86D5E6D7-2350-4126-8B33-71EAD2D19AFE}">
      <dgm:prSet custT="1"/>
      <dgm:spPr/>
      <dgm:t>
        <a:bodyPr/>
        <a:lstStyle/>
        <a:p>
          <a:pPr rtl="0">
            <a:lnSpc>
              <a:spcPct val="100000"/>
            </a:lnSpc>
            <a:spcBef>
              <a:spcPts val="600"/>
            </a:spcBef>
            <a:spcAft>
              <a:spcPts val="600"/>
            </a:spcAft>
            <a:buChar char="•"/>
          </a:pPr>
          <a:r>
            <a:rPr lang="en-US" sz="1600" noProof="0" dirty="0">
              <a:solidFill>
                <a:schemeClr val="bg1"/>
              </a:solidFill>
              <a:latin typeface="Arial" charset="0"/>
              <a:ea typeface="+mn-ea"/>
              <a:cs typeface="Arial" charset="0"/>
            </a:rPr>
            <a:t>Requires: Clear M&amp;V (Measurement and Verification) and baseline adjustment protocols; requires performance insurance/guarantees, and sometimes demands lender "step-in" rights.</a:t>
          </a:r>
        </a:p>
      </dgm:t>
    </dgm:pt>
    <dgm:pt modelId="{77C22630-3751-4C26-9C63-D31516B4BD8A}" type="parTrans" cxnId="{8C0932F5-B896-463D-9093-9F771CC370E4}">
      <dgm:prSet/>
      <dgm:spPr/>
      <dgm:t>
        <a:bodyPr/>
        <a:lstStyle/>
        <a:p>
          <a:endParaRPr lang="en-US"/>
        </a:p>
      </dgm:t>
    </dgm:pt>
    <dgm:pt modelId="{DA89B270-9221-46B2-A4F6-5949D2A2D4CE}" type="sibTrans" cxnId="{8C0932F5-B896-463D-9093-9F771CC370E4}">
      <dgm:prSet/>
      <dgm:spPr/>
      <dgm:t>
        <a:bodyPr/>
        <a:lstStyle/>
        <a:p>
          <a:endParaRPr lang="en-US"/>
        </a:p>
      </dgm:t>
    </dgm:pt>
    <dgm:pt modelId="{C10664C1-19EB-433E-9C64-4C316BB15C9A}">
      <dgm:prSet custT="1"/>
      <dgm:spPr/>
      <dgm:t>
        <a:bodyPr/>
        <a:lstStyle/>
        <a:p>
          <a:pPr rtl="0">
            <a:lnSpc>
              <a:spcPct val="100000"/>
            </a:lnSpc>
            <a:spcBef>
              <a:spcPts val="600"/>
            </a:spcBef>
            <a:spcAft>
              <a:spcPts val="600"/>
            </a:spcAft>
            <a:buChar char="•"/>
          </a:pPr>
          <a:r>
            <a:rPr lang="en-US" sz="1600" noProof="0" dirty="0">
              <a:solidFill>
                <a:schemeClr val="bg1"/>
              </a:solidFill>
              <a:latin typeface="Arial" charset="0"/>
              <a:ea typeface="+mn-ea"/>
              <a:cs typeface="Arial" charset="0"/>
            </a:rPr>
            <a:t>Profit: Is capped (the upside primarily belongs to the IE), and the profit margin per project may be lower than in the shared savings model.</a:t>
          </a:r>
        </a:p>
      </dgm:t>
    </dgm:pt>
    <dgm:pt modelId="{EDC3F9A1-7ADF-4524-9EAE-D89AE46415A0}" type="parTrans" cxnId="{712D4AB4-4F92-453E-8B16-57AD68508D1A}">
      <dgm:prSet/>
      <dgm:spPr/>
      <dgm:t>
        <a:bodyPr/>
        <a:lstStyle/>
        <a:p>
          <a:endParaRPr lang="en-US"/>
        </a:p>
      </dgm:t>
    </dgm:pt>
    <dgm:pt modelId="{28F0E0D3-C78E-409B-955C-691789004AA7}" type="sibTrans" cxnId="{712D4AB4-4F92-453E-8B16-57AD68508D1A}">
      <dgm:prSet/>
      <dgm:spPr/>
      <dgm:t>
        <a:bodyPr/>
        <a:lstStyle/>
        <a:p>
          <a:endParaRPr lang="en-US"/>
        </a:p>
      </dgm:t>
    </dgm:pt>
    <dgm:pt modelId="{9AD49C6E-2347-4BF6-8D28-0F47D96C337D}">
      <dgm:prSet custT="1"/>
      <dgm:spPr/>
      <dgm:t>
        <a:bodyPr/>
        <a:lstStyle/>
        <a:p>
          <a:pPr rtl="0">
            <a:lnSpc>
              <a:spcPct val="100000"/>
            </a:lnSpc>
            <a:spcBef>
              <a:spcPts val="600"/>
            </a:spcBef>
            <a:spcAft>
              <a:spcPts val="600"/>
            </a:spcAft>
            <a:buChar char="•"/>
          </a:pPr>
          <a:r>
            <a:rPr lang="en-US" sz="1600" noProof="0" dirty="0">
              <a:solidFill>
                <a:schemeClr val="bg1"/>
              </a:solidFill>
              <a:latin typeface="Arial" charset="0"/>
              <a:ea typeface="+mn-ea"/>
              <a:cs typeface="Arial" charset="0"/>
            </a:rPr>
            <a:t>Requires: High-quality input data to establish a safe and secure guarantee level.</a:t>
          </a:r>
        </a:p>
      </dgm:t>
    </dgm:pt>
    <dgm:pt modelId="{78B21ACF-397E-416F-A553-169648B83B9B}" type="parTrans" cxnId="{821D081D-9471-4D83-B4B6-890618DAAFD6}">
      <dgm:prSet/>
      <dgm:spPr/>
      <dgm:t>
        <a:bodyPr/>
        <a:lstStyle/>
        <a:p>
          <a:endParaRPr lang="en-US"/>
        </a:p>
      </dgm:t>
    </dgm:pt>
    <dgm:pt modelId="{23DB777C-CFA9-4189-8BA7-56DB74C01969}" type="sibTrans" cxnId="{821D081D-9471-4D83-B4B6-890618DAAFD6}">
      <dgm:prSet/>
      <dgm:spPr/>
      <dgm:t>
        <a:bodyPr/>
        <a:lstStyle/>
        <a:p>
          <a:endParaRPr lang="en-US"/>
        </a:p>
      </dgm:t>
    </dgm:pt>
    <dgm:pt modelId="{22D22131-B298-45E7-9A7A-C075180CD0A7}" type="pres">
      <dgm:prSet presAssocID="{35B62831-B716-410F-A28C-FE76A3CD8BB1}" presName="Name0" presStyleCnt="0">
        <dgm:presLayoutVars>
          <dgm:dir/>
          <dgm:animLvl val="lvl"/>
          <dgm:resizeHandles val="exact"/>
        </dgm:presLayoutVars>
      </dgm:prSet>
      <dgm:spPr/>
    </dgm:pt>
    <dgm:pt modelId="{D3E99ACA-1B8C-4BB9-BCB4-B8F0D6452789}" type="pres">
      <dgm:prSet presAssocID="{8C8FED03-8497-4ADB-972E-9D13BB0A8A6A}" presName="linNode" presStyleCnt="0"/>
      <dgm:spPr/>
    </dgm:pt>
    <dgm:pt modelId="{F696B68E-2CFD-4C99-A9B8-A421FE3CFDFC}" type="pres">
      <dgm:prSet presAssocID="{8C8FED03-8497-4ADB-972E-9D13BB0A8A6A}" presName="parTx" presStyleLbl="revTx" presStyleIdx="0" presStyleCnt="2">
        <dgm:presLayoutVars>
          <dgm:chMax val="1"/>
          <dgm:bulletEnabled val="1"/>
        </dgm:presLayoutVars>
      </dgm:prSet>
      <dgm:spPr/>
    </dgm:pt>
    <dgm:pt modelId="{8CBEA2F4-482B-4865-B998-1D15C67D2656}" type="pres">
      <dgm:prSet presAssocID="{8C8FED03-8497-4ADB-972E-9D13BB0A8A6A}" presName="bracket" presStyleLbl="parChTrans1D1" presStyleIdx="0" presStyleCnt="2"/>
      <dgm:spPr>
        <a:xfrm>
          <a:off x="3077599" y="168693"/>
          <a:ext cx="615520" cy="2212031"/>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474CB857-F744-4040-BD9D-6EEA6F69138A}" type="pres">
      <dgm:prSet presAssocID="{8C8FED03-8497-4ADB-972E-9D13BB0A8A6A}" presName="spH" presStyleCnt="0"/>
      <dgm:spPr/>
    </dgm:pt>
    <dgm:pt modelId="{8FB1D1F9-9E55-4B98-952A-00E8C86AC581}" type="pres">
      <dgm:prSet presAssocID="{8C8FED03-8497-4ADB-972E-9D13BB0A8A6A}" presName="desTx" presStyleLbl="node1" presStyleIdx="0" presStyleCnt="2">
        <dgm:presLayoutVars>
          <dgm:bulletEnabled val="1"/>
        </dgm:presLayoutVars>
      </dgm:prSet>
      <dgm:spPr/>
    </dgm:pt>
    <dgm:pt modelId="{096BB7C2-7017-4518-AB6B-EA5A11FD8BB4}" type="pres">
      <dgm:prSet presAssocID="{1075E571-9C4C-4E96-B080-3C95F413D99A}" presName="spV" presStyleCnt="0"/>
      <dgm:spPr/>
    </dgm:pt>
    <dgm:pt modelId="{83A52812-64F7-4684-8782-31049AD3E0E8}" type="pres">
      <dgm:prSet presAssocID="{80431927-081D-4CD5-AF0B-0DB923F6CD8B}" presName="linNode" presStyleCnt="0"/>
      <dgm:spPr/>
    </dgm:pt>
    <dgm:pt modelId="{5F33B8C0-A6B8-484D-8396-78F2933FF45F}" type="pres">
      <dgm:prSet presAssocID="{80431927-081D-4CD5-AF0B-0DB923F6CD8B}" presName="parTx" presStyleLbl="revTx" presStyleIdx="1" presStyleCnt="2">
        <dgm:presLayoutVars>
          <dgm:chMax val="1"/>
          <dgm:bulletEnabled val="1"/>
        </dgm:presLayoutVars>
      </dgm:prSet>
      <dgm:spPr/>
    </dgm:pt>
    <dgm:pt modelId="{2FC03D7E-67A8-4089-9C0C-F7344CD1F057}" type="pres">
      <dgm:prSet presAssocID="{80431927-081D-4CD5-AF0B-0DB923F6CD8B}" presName="bracket" presStyleLbl="parChTrans1D1" presStyleIdx="1" presStyleCnt="2"/>
      <dgm:spPr>
        <a:xfrm>
          <a:off x="3077599" y="2614725"/>
          <a:ext cx="615520" cy="2252250"/>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C1AA3D87-2D6D-4928-8B4C-1FB9BAEE0C8D}" type="pres">
      <dgm:prSet presAssocID="{80431927-081D-4CD5-AF0B-0DB923F6CD8B}" presName="spH" presStyleCnt="0"/>
      <dgm:spPr/>
    </dgm:pt>
    <dgm:pt modelId="{1C52C055-77EB-4447-AEDF-09C2BDEFA286}" type="pres">
      <dgm:prSet presAssocID="{80431927-081D-4CD5-AF0B-0DB923F6CD8B}" presName="desTx" presStyleLbl="node1" presStyleIdx="1" presStyleCnt="2" custLinFactNeighborX="93739">
        <dgm:presLayoutVars>
          <dgm:bulletEnabled val="1"/>
        </dgm:presLayoutVars>
      </dgm:prSet>
      <dgm:spPr/>
    </dgm:pt>
  </dgm:ptLst>
  <dgm:cxnLst>
    <dgm:cxn modelId="{821D081D-9471-4D83-B4B6-890618DAAFD6}" srcId="{80431927-081D-4CD5-AF0B-0DB923F6CD8B}" destId="{9AD49C6E-2347-4BF6-8D28-0F47D96C337D}" srcOrd="3" destOrd="0" parTransId="{78B21ACF-397E-416F-A553-169648B83B9B}" sibTransId="{23DB777C-CFA9-4189-8BA7-56DB74C01969}"/>
    <dgm:cxn modelId="{0C07E620-550B-410C-8929-EEDA875DB975}" srcId="{8C8FED03-8497-4ADB-972E-9D13BB0A8A6A}" destId="{EB115E5C-0CF9-4381-85C7-F21D4F1D2B69}" srcOrd="2" destOrd="0" parTransId="{7BED6944-8CFD-490D-8951-2327A24B7EB8}" sibTransId="{CFB651C5-EE8C-45BD-B1AC-A3A9B14E04D4}"/>
    <dgm:cxn modelId="{8FDEC736-4B9F-4FD8-8DA3-0CCD35BDA05A}" type="presOf" srcId="{FD73F9A9-9F6E-451A-B1E9-A5D5A70B5983}" destId="{8FB1D1F9-9E55-4B98-952A-00E8C86AC581}" srcOrd="0" destOrd="1" presId="urn:diagrams.loki3.com/BracketList+Icon#5"/>
    <dgm:cxn modelId="{37E31F3F-E6A0-470E-A0CF-18F16FF81C25}" srcId="{80431927-081D-4CD5-AF0B-0DB923F6CD8B}" destId="{EC98AF4D-9C74-4764-84C3-7DB61D12667B}" srcOrd="0" destOrd="0" parTransId="{A58EDB38-6796-450B-8DC8-208CF2123E5E}" sibTransId="{3F4D8065-F0DB-40F0-BF28-3913AE38B60F}"/>
    <dgm:cxn modelId="{1A887A5B-5B96-4C72-9BFE-94CD40E84F4E}" type="presOf" srcId="{86D5E6D7-2350-4126-8B33-71EAD2D19AFE}" destId="{1C52C055-77EB-4447-AEDF-09C2BDEFA286}" srcOrd="0" destOrd="1" presId="urn:diagrams.loki3.com/BracketList+Icon#5"/>
    <dgm:cxn modelId="{B09AFC5B-9DEE-496A-9792-7E16BA96B1E6}" type="presOf" srcId="{8C8FED03-8497-4ADB-972E-9D13BB0A8A6A}" destId="{F696B68E-2CFD-4C99-A9B8-A421FE3CFDFC}" srcOrd="0" destOrd="0" presId="urn:diagrams.loki3.com/BracketList+Icon#5"/>
    <dgm:cxn modelId="{144E1B67-FEE1-42FD-BDFD-D095044D8D66}" type="presOf" srcId="{80431927-081D-4CD5-AF0B-0DB923F6CD8B}" destId="{5F33B8C0-A6B8-484D-8396-78F2933FF45F}" srcOrd="0" destOrd="0" presId="urn:diagrams.loki3.com/BracketList+Icon#5"/>
    <dgm:cxn modelId="{1EAAB97E-EBAC-4268-84F2-F65BAA453165}" type="presOf" srcId="{EB115E5C-0CF9-4381-85C7-F21D4F1D2B69}" destId="{8FB1D1F9-9E55-4B98-952A-00E8C86AC581}" srcOrd="0" destOrd="2" presId="urn:diagrams.loki3.com/BracketList+Icon#5"/>
    <dgm:cxn modelId="{6A48D19E-BEDC-4CCA-ADCD-D0961D5A42B0}" type="presOf" srcId="{35B62831-B716-410F-A28C-FE76A3CD8BB1}" destId="{22D22131-B298-45E7-9A7A-C075180CD0A7}" srcOrd="0" destOrd="0" presId="urn:diagrams.loki3.com/BracketList+Icon#5"/>
    <dgm:cxn modelId="{A32405AD-C24F-4B28-BDA8-5EE896636729}" type="presOf" srcId="{9AD49C6E-2347-4BF6-8D28-0F47D96C337D}" destId="{1C52C055-77EB-4447-AEDF-09C2BDEFA286}" srcOrd="0" destOrd="3" presId="urn:diagrams.loki3.com/BracketList+Icon#5"/>
    <dgm:cxn modelId="{712D4AB4-4F92-453E-8B16-57AD68508D1A}" srcId="{80431927-081D-4CD5-AF0B-0DB923F6CD8B}" destId="{C10664C1-19EB-433E-9C64-4C316BB15C9A}" srcOrd="2" destOrd="0" parTransId="{EDC3F9A1-7ADF-4524-9EAE-D89AE46415A0}" sibTransId="{28F0E0D3-C78E-409B-955C-691789004AA7}"/>
    <dgm:cxn modelId="{3F9CACB5-EC61-42E8-A1BE-A39D72F31596}" srcId="{35B62831-B716-410F-A28C-FE76A3CD8BB1}" destId="{8C8FED03-8497-4ADB-972E-9D13BB0A8A6A}" srcOrd="0" destOrd="0" parTransId="{FF43CDA5-79AE-42AD-AF0A-5F429B1572F0}" sibTransId="{1075E571-9C4C-4E96-B080-3C95F413D99A}"/>
    <dgm:cxn modelId="{C4B673B9-827D-4E41-A995-A105CDC27559}" srcId="{8C8FED03-8497-4ADB-972E-9D13BB0A8A6A}" destId="{FD73F9A9-9F6E-451A-B1E9-A5D5A70B5983}" srcOrd="1" destOrd="0" parTransId="{EEAD0D46-B52A-4662-8632-B623761F332D}" sibTransId="{25875D14-FA86-42F6-B3FA-4426EDACE32D}"/>
    <dgm:cxn modelId="{FCE464BA-E079-4B30-81BC-9967904148F8}" srcId="{8C8FED03-8497-4ADB-972E-9D13BB0A8A6A}" destId="{0329889F-4FF3-4E43-8257-D0CA8FB7DF47}" srcOrd="0" destOrd="0" parTransId="{2C56962C-8C01-45E6-B104-1ED0D7AD5F2E}" sibTransId="{3EDEB499-B282-4CF0-A11F-0309F7855C70}"/>
    <dgm:cxn modelId="{BE2B30D1-E67F-42EA-ACAB-00158A0B654E}" srcId="{35B62831-B716-410F-A28C-FE76A3CD8BB1}" destId="{80431927-081D-4CD5-AF0B-0DB923F6CD8B}" srcOrd="1" destOrd="0" parTransId="{5034D5A2-6F2F-428B-B142-A0385EA0412A}" sibTransId="{99F8A522-89EE-4DD8-B665-3E13B91D5ADA}"/>
    <dgm:cxn modelId="{2B9DA7D3-314B-4E70-97B1-CB4A6381C268}" type="presOf" srcId="{EC98AF4D-9C74-4764-84C3-7DB61D12667B}" destId="{1C52C055-77EB-4447-AEDF-09C2BDEFA286}" srcOrd="0" destOrd="0" presId="urn:diagrams.loki3.com/BracketList+Icon#5"/>
    <dgm:cxn modelId="{5FA9C1DC-2612-47CE-BB38-D3D1F42A8C77}" type="presOf" srcId="{0329889F-4FF3-4E43-8257-D0CA8FB7DF47}" destId="{8FB1D1F9-9E55-4B98-952A-00E8C86AC581}" srcOrd="0" destOrd="0" presId="urn:diagrams.loki3.com/BracketList+Icon#5"/>
    <dgm:cxn modelId="{D31071EC-9CA6-4ACA-B88E-AF4404187AF7}" type="presOf" srcId="{C10664C1-19EB-433E-9C64-4C316BB15C9A}" destId="{1C52C055-77EB-4447-AEDF-09C2BDEFA286}" srcOrd="0" destOrd="2" presId="urn:diagrams.loki3.com/BracketList+Icon#5"/>
    <dgm:cxn modelId="{8C0932F5-B896-463D-9093-9F771CC370E4}" srcId="{80431927-081D-4CD5-AF0B-0DB923F6CD8B}" destId="{86D5E6D7-2350-4126-8B33-71EAD2D19AFE}" srcOrd="1" destOrd="0" parTransId="{77C22630-3751-4C26-9C63-D31516B4BD8A}" sibTransId="{DA89B270-9221-46B2-A4F6-5949D2A2D4CE}"/>
    <dgm:cxn modelId="{C30C8861-5FE7-4667-9047-154D43A4FA94}" type="presParOf" srcId="{22D22131-B298-45E7-9A7A-C075180CD0A7}" destId="{D3E99ACA-1B8C-4BB9-BCB4-B8F0D6452789}" srcOrd="0" destOrd="0" presId="urn:diagrams.loki3.com/BracketList+Icon#5"/>
    <dgm:cxn modelId="{C76BBF0F-E1B9-40B4-9B01-18071AF88177}" type="presParOf" srcId="{D3E99ACA-1B8C-4BB9-BCB4-B8F0D6452789}" destId="{F696B68E-2CFD-4C99-A9B8-A421FE3CFDFC}" srcOrd="0" destOrd="0" presId="urn:diagrams.loki3.com/BracketList+Icon#5"/>
    <dgm:cxn modelId="{741D2652-FFA2-4EFB-B891-AF006B21AE17}" type="presParOf" srcId="{D3E99ACA-1B8C-4BB9-BCB4-B8F0D6452789}" destId="{8CBEA2F4-482B-4865-B998-1D15C67D2656}" srcOrd="1" destOrd="0" presId="urn:diagrams.loki3.com/BracketList+Icon#5"/>
    <dgm:cxn modelId="{B6E7181A-7B8A-44A1-BFF9-F4FB4FE9DA3E}" type="presParOf" srcId="{D3E99ACA-1B8C-4BB9-BCB4-B8F0D6452789}" destId="{474CB857-F744-4040-BD9D-6EEA6F69138A}" srcOrd="2" destOrd="0" presId="urn:diagrams.loki3.com/BracketList+Icon#5"/>
    <dgm:cxn modelId="{D3761FA8-343B-472F-B8F8-F6FF75187D59}" type="presParOf" srcId="{D3E99ACA-1B8C-4BB9-BCB4-B8F0D6452789}" destId="{8FB1D1F9-9E55-4B98-952A-00E8C86AC581}" srcOrd="3" destOrd="0" presId="urn:diagrams.loki3.com/BracketList+Icon#5"/>
    <dgm:cxn modelId="{B390EF9D-A897-472F-AAF7-9F22434C55AB}" type="presParOf" srcId="{22D22131-B298-45E7-9A7A-C075180CD0A7}" destId="{096BB7C2-7017-4518-AB6B-EA5A11FD8BB4}" srcOrd="1" destOrd="0" presId="urn:diagrams.loki3.com/BracketList+Icon#5"/>
    <dgm:cxn modelId="{2BC467EC-71C4-417D-BE29-8EF9F42EAE78}" type="presParOf" srcId="{22D22131-B298-45E7-9A7A-C075180CD0A7}" destId="{83A52812-64F7-4684-8782-31049AD3E0E8}" srcOrd="2" destOrd="0" presId="urn:diagrams.loki3.com/BracketList+Icon#5"/>
    <dgm:cxn modelId="{5DD768FD-D370-44C6-8F90-34375071A3A9}" type="presParOf" srcId="{83A52812-64F7-4684-8782-31049AD3E0E8}" destId="{5F33B8C0-A6B8-484D-8396-78F2933FF45F}" srcOrd="0" destOrd="0" presId="urn:diagrams.loki3.com/BracketList+Icon#5"/>
    <dgm:cxn modelId="{7FDD0A73-F1BC-4677-95A0-CFE7D8C20815}" type="presParOf" srcId="{83A52812-64F7-4684-8782-31049AD3E0E8}" destId="{2FC03D7E-67A8-4089-9C0C-F7344CD1F057}" srcOrd="1" destOrd="0" presId="urn:diagrams.loki3.com/BracketList+Icon#5"/>
    <dgm:cxn modelId="{E6C957AB-A77C-498B-970B-E650C280EC7B}" type="presParOf" srcId="{83A52812-64F7-4684-8782-31049AD3E0E8}" destId="{C1AA3D87-2D6D-4928-8B4C-1FB9BAEE0C8D}" srcOrd="2" destOrd="0" presId="urn:diagrams.loki3.com/BracketList+Icon#5"/>
    <dgm:cxn modelId="{E13E07DC-61E3-4516-95E1-D6BD0F425967}" type="presParOf" srcId="{83A52812-64F7-4684-8782-31049AD3E0E8}" destId="{1C52C055-77EB-4447-AEDF-09C2BDEFA286}" srcOrd="3" destOrd="0" presId="urn:diagrams.loki3.com/BracketList+Icon#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35B62831-B716-410F-A28C-FE76A3CD8BB1}" type="doc">
      <dgm:prSet loTypeId="urn:diagrams.loki3.com/BracketList+Icon#5" loCatId="list" qsTypeId="urn:microsoft.com/office/officeart/2005/8/quickstyle/simple1" qsCatId="simple" csTypeId="urn:microsoft.com/office/officeart/2005/8/colors/accent1_2" csCatId="accent1" phldr="1"/>
      <dgm:spPr/>
      <dgm:t>
        <a:bodyPr/>
        <a:lstStyle/>
        <a:p>
          <a:endParaRPr lang="fr-CA"/>
        </a:p>
      </dgm:t>
    </dgm:pt>
    <dgm:pt modelId="{8C8FED03-8497-4ADB-972E-9D13BB0A8A6A}">
      <dgm:prSet phldrT="[Texte]" custT="1"/>
      <dgm:spPr>
        <a:xfrm>
          <a:off x="0" y="1840441"/>
          <a:ext cx="3161189" cy="1287000"/>
        </a:xfrm>
        <a:prstGeom prst="rect">
          <a:avLst/>
        </a:prstGeom>
        <a:noFill/>
        <a:ln>
          <a:noFill/>
        </a:ln>
        <a:effectLst/>
      </dgm:spPr>
      <dgm:t>
        <a:bodyPr/>
        <a:lstStyle/>
        <a:p>
          <a:pPr>
            <a:buNone/>
          </a:pPr>
          <a:r>
            <a:rPr lang="en-US" sz="1800" noProof="0" dirty="0">
              <a:solidFill>
                <a:srgbClr val="00467F"/>
              </a:solidFill>
              <a:latin typeface="Arial"/>
              <a:ea typeface="+mn-ea"/>
              <a:cs typeface="Arial" pitchFamily="34" charset="0"/>
            </a:rPr>
            <a:t>Advantage</a:t>
          </a:r>
        </a:p>
      </dgm:t>
    </dgm:pt>
    <dgm:pt modelId="{FF43CDA5-79AE-42AD-AF0A-5F429B1572F0}" type="parTrans" cxnId="{3F9CACB5-EC61-42E8-A1BE-A39D72F31596}">
      <dgm:prSet/>
      <dgm:spPr/>
      <dgm:t>
        <a:bodyPr/>
        <a:lstStyle/>
        <a:p>
          <a:endParaRPr lang="fr-CA" sz="1800">
            <a:latin typeface="+mn-lt"/>
          </a:endParaRPr>
        </a:p>
      </dgm:t>
    </dgm:pt>
    <dgm:pt modelId="{1075E571-9C4C-4E96-B080-3C95F413D99A}" type="sibTrans" cxnId="{3F9CACB5-EC61-42E8-A1BE-A39D72F31596}">
      <dgm:prSet/>
      <dgm:spPr/>
      <dgm:t>
        <a:bodyPr/>
        <a:lstStyle/>
        <a:p>
          <a:endParaRPr lang="fr-CA" sz="1800">
            <a:latin typeface="+mn-lt"/>
          </a:endParaRPr>
        </a:p>
      </dgm:t>
    </dgm:pt>
    <dgm:pt modelId="{0329889F-4FF3-4E43-8257-D0CA8FB7DF47}">
      <dgm:prSet phldrT="[Texte]" custT="1"/>
      <dgm:spPr>
        <a:xfrm>
          <a:off x="4046321" y="312129"/>
          <a:ext cx="8598434" cy="4343625"/>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algn="just" rtl="0">
            <a:lnSpc>
              <a:spcPct val="114000"/>
            </a:lnSpc>
            <a:spcBef>
              <a:spcPts val="0"/>
            </a:spcBef>
            <a:spcAft>
              <a:spcPts val="0"/>
            </a:spcAft>
            <a:buFont typeface="Arial" panose="020B0604020202020204" pitchFamily="34" charset="0"/>
            <a:buChar char="•"/>
          </a:pPr>
          <a:r>
            <a:rPr lang="en-US" sz="1800" dirty="0">
              <a:solidFill>
                <a:schemeClr val="bg1"/>
              </a:solidFill>
              <a:latin typeface="Arial" panose="020B0604020202020204" pitchFamily="34" charset="0"/>
              <a:ea typeface="+mn-ea"/>
              <a:cs typeface="Arial" charset="0"/>
            </a:rPr>
            <a:t>Little to No Capital Investment: Shifts from capital equipment investment to purchasing a "utility" (e.g., steam, hot/cold water, compressed air, electricity...).</a:t>
          </a:r>
          <a:endParaRPr lang="en-US" sz="1800" noProof="0" dirty="0">
            <a:solidFill>
              <a:schemeClr val="bg1"/>
            </a:solidFill>
            <a:latin typeface="Arial"/>
            <a:ea typeface="+mn-ea"/>
            <a:cs typeface="Arial" charset="0"/>
          </a:endParaRPr>
        </a:p>
      </dgm:t>
    </dgm:pt>
    <dgm:pt modelId="{2C56962C-8C01-45E6-B104-1ED0D7AD5F2E}" type="parTrans" cxnId="{FCE464BA-E079-4B30-81BC-9967904148F8}">
      <dgm:prSet/>
      <dgm:spPr/>
      <dgm:t>
        <a:bodyPr/>
        <a:lstStyle/>
        <a:p>
          <a:endParaRPr lang="fr-CA" sz="1800">
            <a:latin typeface="+mn-lt"/>
          </a:endParaRPr>
        </a:p>
      </dgm:t>
    </dgm:pt>
    <dgm:pt modelId="{3EDEB499-B282-4CF0-A11F-0309F7855C70}" type="sibTrans" cxnId="{FCE464BA-E079-4B30-81BC-9967904148F8}">
      <dgm:prSet/>
      <dgm:spPr/>
      <dgm:t>
        <a:bodyPr/>
        <a:lstStyle/>
        <a:p>
          <a:endParaRPr lang="fr-CA" sz="1800">
            <a:latin typeface="+mn-lt"/>
          </a:endParaRPr>
        </a:p>
      </dgm:t>
    </dgm:pt>
    <dgm:pt modelId="{B655E0F5-0A88-4F55-AD7D-16AB0BB8A49E}">
      <dgm:prSet custT="1"/>
      <dgm:spPr/>
      <dgm:t>
        <a:bodyPr/>
        <a:lstStyle/>
        <a:p>
          <a:pPr algn="just">
            <a:lnSpc>
              <a:spcPct val="114000"/>
            </a:lnSpc>
            <a:spcBef>
              <a:spcPts val="0"/>
            </a:spcBef>
            <a:spcAft>
              <a:spcPts val="0"/>
            </a:spcAft>
            <a:buChar char="•"/>
          </a:pPr>
          <a:r>
            <a:rPr lang="en-US" sz="1800" dirty="0">
              <a:solidFill>
                <a:schemeClr val="bg1"/>
              </a:solidFill>
              <a:latin typeface="Arial" panose="020B0604020202020204" pitchFamily="34" charset="0"/>
              <a:ea typeface="+mn-ea"/>
              <a:cs typeface="Arial" charset="0"/>
            </a:rPr>
            <a:t>Predictable Cash Flow: Payment consists of a fixed availability fee + a variable fee based on metered utility consumption; this facilitates operational budgeting.</a:t>
          </a:r>
        </a:p>
      </dgm:t>
    </dgm:pt>
    <dgm:pt modelId="{C4847C38-A028-4892-92A8-885D28895BBB}" type="parTrans" cxnId="{B7EB6443-235D-4430-94AC-E8090A18536B}">
      <dgm:prSet/>
      <dgm:spPr/>
      <dgm:t>
        <a:bodyPr/>
        <a:lstStyle/>
        <a:p>
          <a:endParaRPr lang="en-US"/>
        </a:p>
      </dgm:t>
    </dgm:pt>
    <dgm:pt modelId="{1BC27944-7370-4F01-ADF5-12332E31FA13}" type="sibTrans" cxnId="{B7EB6443-235D-4430-94AC-E8090A18536B}">
      <dgm:prSet/>
      <dgm:spPr/>
      <dgm:t>
        <a:bodyPr/>
        <a:lstStyle/>
        <a:p>
          <a:endParaRPr lang="en-US"/>
        </a:p>
      </dgm:t>
    </dgm:pt>
    <dgm:pt modelId="{C8BBA08F-AC12-49C5-8167-BA6BB5AAF411}">
      <dgm:prSet custT="1"/>
      <dgm:spPr/>
      <dgm:t>
        <a:bodyPr/>
        <a:lstStyle/>
        <a:p>
          <a:pPr algn="just">
            <a:lnSpc>
              <a:spcPct val="114000"/>
            </a:lnSpc>
            <a:spcBef>
              <a:spcPts val="0"/>
            </a:spcBef>
            <a:spcAft>
              <a:spcPts val="0"/>
            </a:spcAft>
            <a:buChar char="•"/>
          </a:pPr>
          <a:r>
            <a:rPr lang="en-US" sz="1800" dirty="0">
              <a:solidFill>
                <a:schemeClr val="bg1"/>
              </a:solidFill>
              <a:latin typeface="Arial" panose="020B0604020202020204" pitchFamily="34" charset="0"/>
              <a:ea typeface="+mn-ea"/>
              <a:cs typeface="Arial" charset="0"/>
            </a:rPr>
            <a:t>Fewer Disputes Over Savings: Payment is based on useful output, eliminating the need for complex Measurement and Verification (M&amp;V) of savings.</a:t>
          </a:r>
        </a:p>
      </dgm:t>
    </dgm:pt>
    <dgm:pt modelId="{F720819F-D3A5-4EA4-9116-27BD34C1C4FC}" type="parTrans" cxnId="{A9D991E0-B4A3-4645-81E2-C0F8E4DD6797}">
      <dgm:prSet/>
      <dgm:spPr/>
      <dgm:t>
        <a:bodyPr/>
        <a:lstStyle/>
        <a:p>
          <a:endParaRPr lang="en-US"/>
        </a:p>
      </dgm:t>
    </dgm:pt>
    <dgm:pt modelId="{C1C5F5D7-9EAC-4FAF-9714-D7E60078A6FF}" type="sibTrans" cxnId="{A9D991E0-B4A3-4645-81E2-C0F8E4DD6797}">
      <dgm:prSet/>
      <dgm:spPr/>
      <dgm:t>
        <a:bodyPr/>
        <a:lstStyle/>
        <a:p>
          <a:endParaRPr lang="en-US"/>
        </a:p>
      </dgm:t>
    </dgm:pt>
    <dgm:pt modelId="{12AB88B7-4C63-4597-A791-5AA94DD8B5C8}">
      <dgm:prSet custT="1"/>
      <dgm:spPr/>
      <dgm:t>
        <a:bodyPr/>
        <a:lstStyle/>
        <a:p>
          <a:pPr algn="just">
            <a:lnSpc>
              <a:spcPct val="114000"/>
            </a:lnSpc>
            <a:spcBef>
              <a:spcPts val="0"/>
            </a:spcBef>
            <a:spcAft>
              <a:spcPts val="0"/>
            </a:spcAft>
            <a:buChar char="•"/>
          </a:pPr>
          <a:r>
            <a:rPr lang="en-US" sz="1800" dirty="0">
              <a:solidFill>
                <a:schemeClr val="bg1"/>
              </a:solidFill>
              <a:latin typeface="Arial" panose="020B0604020202020204" pitchFamily="34" charset="0"/>
              <a:ea typeface="+mn-ea"/>
              <a:cs typeface="Arial" charset="0"/>
            </a:rPr>
            <a:t>Service Quality Defined by SLA (Service Level Agreement): Performance guarantees for temperature/pressure/flow rate; the ESCO faces penalties for non-compliance.</a:t>
          </a:r>
        </a:p>
      </dgm:t>
    </dgm:pt>
    <dgm:pt modelId="{5094D8D0-BCCB-411F-8B15-88E9F7733D61}" type="parTrans" cxnId="{AD85B313-8A19-4A1E-9A41-0FC776B73A94}">
      <dgm:prSet/>
      <dgm:spPr/>
      <dgm:t>
        <a:bodyPr/>
        <a:lstStyle/>
        <a:p>
          <a:endParaRPr lang="en-US"/>
        </a:p>
      </dgm:t>
    </dgm:pt>
    <dgm:pt modelId="{508C063D-BF72-4A27-A369-E24BF9420C87}" type="sibTrans" cxnId="{AD85B313-8A19-4A1E-9A41-0FC776B73A94}">
      <dgm:prSet/>
      <dgm:spPr/>
      <dgm:t>
        <a:bodyPr/>
        <a:lstStyle/>
        <a:p>
          <a:endParaRPr lang="en-US"/>
        </a:p>
      </dgm:t>
    </dgm:pt>
    <dgm:pt modelId="{24403829-F406-4F54-A789-65D8AC7EC59E}">
      <dgm:prSet custT="1"/>
      <dgm:spPr/>
      <dgm:t>
        <a:bodyPr/>
        <a:lstStyle/>
        <a:p>
          <a:pPr algn="just">
            <a:lnSpc>
              <a:spcPct val="114000"/>
            </a:lnSpc>
            <a:spcBef>
              <a:spcPts val="0"/>
            </a:spcBef>
            <a:spcAft>
              <a:spcPts val="0"/>
            </a:spcAft>
            <a:buChar char="•"/>
          </a:pPr>
          <a:r>
            <a:rPr lang="en-US" sz="1800" dirty="0">
              <a:solidFill>
                <a:schemeClr val="bg1"/>
              </a:solidFill>
              <a:latin typeface="Arial" panose="020B0604020202020204" pitchFamily="34" charset="0"/>
              <a:ea typeface="+mn-ea"/>
              <a:cs typeface="Arial" charset="0"/>
            </a:rPr>
            <a:t>Focus on Core Business: The client can focus on core operations as the ESCO assumes full responsibility for the design, operation, maintenance, and safety of the energy solution.</a:t>
          </a:r>
        </a:p>
      </dgm:t>
    </dgm:pt>
    <dgm:pt modelId="{C806CDF8-7F50-4E4E-B2EC-0B6FD6936BBC}" type="parTrans" cxnId="{9D2978FA-551C-4679-96CE-54A71B6FD1BD}">
      <dgm:prSet/>
      <dgm:spPr/>
      <dgm:t>
        <a:bodyPr/>
        <a:lstStyle/>
        <a:p>
          <a:endParaRPr lang="en-US"/>
        </a:p>
      </dgm:t>
    </dgm:pt>
    <dgm:pt modelId="{70AE4B5C-CC55-4032-A03A-734ACE8CA73C}" type="sibTrans" cxnId="{9D2978FA-551C-4679-96CE-54A71B6FD1BD}">
      <dgm:prSet/>
      <dgm:spPr/>
      <dgm:t>
        <a:bodyPr/>
        <a:lstStyle/>
        <a:p>
          <a:endParaRPr lang="en-US"/>
        </a:p>
      </dgm:t>
    </dgm:pt>
    <dgm:pt modelId="{8DD23F91-0EA4-4E23-B333-CC5AC5A396FE}">
      <dgm:prSet custT="1"/>
      <dgm:spPr/>
      <dgm:t>
        <a:bodyPr/>
        <a:lstStyle/>
        <a:p>
          <a:pPr algn="just">
            <a:lnSpc>
              <a:spcPct val="114000"/>
            </a:lnSpc>
            <a:spcBef>
              <a:spcPts val="0"/>
            </a:spcBef>
            <a:spcAft>
              <a:spcPts val="0"/>
            </a:spcAft>
            <a:buChar char="•"/>
          </a:pPr>
          <a:r>
            <a:rPr lang="en-US" sz="1800" dirty="0">
              <a:solidFill>
                <a:schemeClr val="bg1"/>
              </a:solidFill>
              <a:latin typeface="Arial" panose="020B0604020202020204" pitchFamily="34" charset="0"/>
              <a:ea typeface="+mn-ea"/>
              <a:cs typeface="Arial" charset="0"/>
            </a:rPr>
            <a:t>Flexible Scalability: The model allows for expanding services to include Operation &amp; Maintenance (O&amp;M) for existing systems, integrating metering, and implementing energy management.</a:t>
          </a:r>
        </a:p>
      </dgm:t>
    </dgm:pt>
    <dgm:pt modelId="{A2459C69-C5C2-42E0-A480-5C003EC4CD15}" type="parTrans" cxnId="{9521D3DC-D769-4E05-B6AE-8AB71B23A4DD}">
      <dgm:prSet/>
      <dgm:spPr/>
      <dgm:t>
        <a:bodyPr/>
        <a:lstStyle/>
        <a:p>
          <a:endParaRPr lang="en-US"/>
        </a:p>
      </dgm:t>
    </dgm:pt>
    <dgm:pt modelId="{416CA628-628D-4A63-8B48-A8E8F1936723}" type="sibTrans" cxnId="{9521D3DC-D769-4E05-B6AE-8AB71B23A4DD}">
      <dgm:prSet/>
      <dgm:spPr/>
      <dgm:t>
        <a:bodyPr/>
        <a:lstStyle/>
        <a:p>
          <a:endParaRPr lang="en-US"/>
        </a:p>
      </dgm:t>
    </dgm:pt>
    <dgm:pt modelId="{22D22131-B298-45E7-9A7A-C075180CD0A7}" type="pres">
      <dgm:prSet presAssocID="{35B62831-B716-410F-A28C-FE76A3CD8BB1}" presName="Name0" presStyleCnt="0">
        <dgm:presLayoutVars>
          <dgm:dir/>
          <dgm:animLvl val="lvl"/>
          <dgm:resizeHandles val="exact"/>
        </dgm:presLayoutVars>
      </dgm:prSet>
      <dgm:spPr/>
    </dgm:pt>
    <dgm:pt modelId="{D3E99ACA-1B8C-4BB9-BCB4-B8F0D6452789}" type="pres">
      <dgm:prSet presAssocID="{8C8FED03-8497-4ADB-972E-9D13BB0A8A6A}" presName="linNode" presStyleCnt="0"/>
      <dgm:spPr/>
    </dgm:pt>
    <dgm:pt modelId="{F696B68E-2CFD-4C99-A9B8-A421FE3CFDFC}" type="pres">
      <dgm:prSet presAssocID="{8C8FED03-8497-4ADB-972E-9D13BB0A8A6A}" presName="parTx" presStyleLbl="revTx" presStyleIdx="0" presStyleCnt="1">
        <dgm:presLayoutVars>
          <dgm:chMax val="1"/>
          <dgm:bulletEnabled val="1"/>
        </dgm:presLayoutVars>
      </dgm:prSet>
      <dgm:spPr/>
    </dgm:pt>
    <dgm:pt modelId="{8CBEA2F4-482B-4865-B998-1D15C67D2656}" type="pres">
      <dgm:prSet presAssocID="{8C8FED03-8497-4ADB-972E-9D13BB0A8A6A}" presName="bracket" presStyleLbl="parChTrans1D1" presStyleIdx="0" presStyleCnt="1"/>
      <dgm:spPr>
        <a:xfrm>
          <a:off x="3161188" y="312129"/>
          <a:ext cx="632237" cy="4343625"/>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474CB857-F744-4040-BD9D-6EEA6F69138A}" type="pres">
      <dgm:prSet presAssocID="{8C8FED03-8497-4ADB-972E-9D13BB0A8A6A}" presName="spH" presStyleCnt="0"/>
      <dgm:spPr/>
    </dgm:pt>
    <dgm:pt modelId="{8FB1D1F9-9E55-4B98-952A-00E8C86AC581}" type="pres">
      <dgm:prSet presAssocID="{8C8FED03-8497-4ADB-972E-9D13BB0A8A6A}" presName="desTx" presStyleLbl="node1" presStyleIdx="0" presStyleCnt="1" custScaleY="101244">
        <dgm:presLayoutVars>
          <dgm:bulletEnabled val="1"/>
        </dgm:presLayoutVars>
      </dgm:prSet>
      <dgm:spPr/>
    </dgm:pt>
  </dgm:ptLst>
  <dgm:cxnLst>
    <dgm:cxn modelId="{28049A04-3FD1-45AB-A722-1638FDE0C04F}" type="presOf" srcId="{24403829-F406-4F54-A789-65D8AC7EC59E}" destId="{8FB1D1F9-9E55-4B98-952A-00E8C86AC581}" srcOrd="0" destOrd="4" presId="urn:diagrams.loki3.com/BracketList+Icon#5"/>
    <dgm:cxn modelId="{AD85B313-8A19-4A1E-9A41-0FC776B73A94}" srcId="{8C8FED03-8497-4ADB-972E-9D13BB0A8A6A}" destId="{12AB88B7-4C63-4597-A791-5AA94DD8B5C8}" srcOrd="3" destOrd="0" parTransId="{5094D8D0-BCCB-411F-8B15-88E9F7733D61}" sibTransId="{508C063D-BF72-4A27-A369-E24BF9420C87}"/>
    <dgm:cxn modelId="{B09AFC5B-9DEE-496A-9792-7E16BA96B1E6}" type="presOf" srcId="{8C8FED03-8497-4ADB-972E-9D13BB0A8A6A}" destId="{F696B68E-2CFD-4C99-A9B8-A421FE3CFDFC}" srcOrd="0" destOrd="0" presId="urn:diagrams.loki3.com/BracketList+Icon#5"/>
    <dgm:cxn modelId="{B7EB6443-235D-4430-94AC-E8090A18536B}" srcId="{8C8FED03-8497-4ADB-972E-9D13BB0A8A6A}" destId="{B655E0F5-0A88-4F55-AD7D-16AB0BB8A49E}" srcOrd="1" destOrd="0" parTransId="{C4847C38-A028-4892-92A8-885D28895BBB}" sibTransId="{1BC27944-7370-4F01-ADF5-12332E31FA13}"/>
    <dgm:cxn modelId="{556BA965-01E3-4B3C-B082-F36077A45BBB}" type="presOf" srcId="{C8BBA08F-AC12-49C5-8167-BA6BB5AAF411}" destId="{8FB1D1F9-9E55-4B98-952A-00E8C86AC581}" srcOrd="0" destOrd="2" presId="urn:diagrams.loki3.com/BracketList+Icon#5"/>
    <dgm:cxn modelId="{80124B50-F8D2-46D2-9E72-268D60380BF2}" type="presOf" srcId="{B655E0F5-0A88-4F55-AD7D-16AB0BB8A49E}" destId="{8FB1D1F9-9E55-4B98-952A-00E8C86AC581}" srcOrd="0" destOrd="1" presId="urn:diagrams.loki3.com/BracketList+Icon#5"/>
    <dgm:cxn modelId="{E108C58A-58BD-4349-BA9A-35AC595D1ACA}" type="presOf" srcId="{12AB88B7-4C63-4597-A791-5AA94DD8B5C8}" destId="{8FB1D1F9-9E55-4B98-952A-00E8C86AC581}" srcOrd="0" destOrd="3" presId="urn:diagrams.loki3.com/BracketList+Icon#5"/>
    <dgm:cxn modelId="{6A48D19E-BEDC-4CCA-ADCD-D0961D5A42B0}" type="presOf" srcId="{35B62831-B716-410F-A28C-FE76A3CD8BB1}" destId="{22D22131-B298-45E7-9A7A-C075180CD0A7}" srcOrd="0" destOrd="0" presId="urn:diagrams.loki3.com/BracketList+Icon#5"/>
    <dgm:cxn modelId="{3F9CACB5-EC61-42E8-A1BE-A39D72F31596}" srcId="{35B62831-B716-410F-A28C-FE76A3CD8BB1}" destId="{8C8FED03-8497-4ADB-972E-9D13BB0A8A6A}" srcOrd="0" destOrd="0" parTransId="{FF43CDA5-79AE-42AD-AF0A-5F429B1572F0}" sibTransId="{1075E571-9C4C-4E96-B080-3C95F413D99A}"/>
    <dgm:cxn modelId="{FCE464BA-E079-4B30-81BC-9967904148F8}" srcId="{8C8FED03-8497-4ADB-972E-9D13BB0A8A6A}" destId="{0329889F-4FF3-4E43-8257-D0CA8FB7DF47}" srcOrd="0" destOrd="0" parTransId="{2C56962C-8C01-45E6-B104-1ED0D7AD5F2E}" sibTransId="{3EDEB499-B282-4CF0-A11F-0309F7855C70}"/>
    <dgm:cxn modelId="{F2C694C9-DD1C-480A-98EC-EBDBF9590D3D}" type="presOf" srcId="{8DD23F91-0EA4-4E23-B333-CC5AC5A396FE}" destId="{8FB1D1F9-9E55-4B98-952A-00E8C86AC581}" srcOrd="0" destOrd="5" presId="urn:diagrams.loki3.com/BracketList+Icon#5"/>
    <dgm:cxn modelId="{5FA9C1DC-2612-47CE-BB38-D3D1F42A8C77}" type="presOf" srcId="{0329889F-4FF3-4E43-8257-D0CA8FB7DF47}" destId="{8FB1D1F9-9E55-4B98-952A-00E8C86AC581}" srcOrd="0" destOrd="0" presId="urn:diagrams.loki3.com/BracketList+Icon#5"/>
    <dgm:cxn modelId="{9521D3DC-D769-4E05-B6AE-8AB71B23A4DD}" srcId="{8C8FED03-8497-4ADB-972E-9D13BB0A8A6A}" destId="{8DD23F91-0EA4-4E23-B333-CC5AC5A396FE}" srcOrd="5" destOrd="0" parTransId="{A2459C69-C5C2-42E0-A480-5C003EC4CD15}" sibTransId="{416CA628-628D-4A63-8B48-A8E8F1936723}"/>
    <dgm:cxn modelId="{A9D991E0-B4A3-4645-81E2-C0F8E4DD6797}" srcId="{8C8FED03-8497-4ADB-972E-9D13BB0A8A6A}" destId="{C8BBA08F-AC12-49C5-8167-BA6BB5AAF411}" srcOrd="2" destOrd="0" parTransId="{F720819F-D3A5-4EA4-9116-27BD34C1C4FC}" sibTransId="{C1C5F5D7-9EAC-4FAF-9714-D7E60078A6FF}"/>
    <dgm:cxn modelId="{9D2978FA-551C-4679-96CE-54A71B6FD1BD}" srcId="{8C8FED03-8497-4ADB-972E-9D13BB0A8A6A}" destId="{24403829-F406-4F54-A789-65D8AC7EC59E}" srcOrd="4" destOrd="0" parTransId="{C806CDF8-7F50-4E4E-B2EC-0B6FD6936BBC}" sibTransId="{70AE4B5C-CC55-4032-A03A-734ACE8CA73C}"/>
    <dgm:cxn modelId="{C30C8861-5FE7-4667-9047-154D43A4FA94}" type="presParOf" srcId="{22D22131-B298-45E7-9A7A-C075180CD0A7}" destId="{D3E99ACA-1B8C-4BB9-BCB4-B8F0D6452789}" srcOrd="0" destOrd="0" presId="urn:diagrams.loki3.com/BracketList+Icon#5"/>
    <dgm:cxn modelId="{C76BBF0F-E1B9-40B4-9B01-18071AF88177}" type="presParOf" srcId="{D3E99ACA-1B8C-4BB9-BCB4-B8F0D6452789}" destId="{F696B68E-2CFD-4C99-A9B8-A421FE3CFDFC}" srcOrd="0" destOrd="0" presId="urn:diagrams.loki3.com/BracketList+Icon#5"/>
    <dgm:cxn modelId="{741D2652-FFA2-4EFB-B891-AF006B21AE17}" type="presParOf" srcId="{D3E99ACA-1B8C-4BB9-BCB4-B8F0D6452789}" destId="{8CBEA2F4-482B-4865-B998-1D15C67D2656}" srcOrd="1" destOrd="0" presId="urn:diagrams.loki3.com/BracketList+Icon#5"/>
    <dgm:cxn modelId="{B6E7181A-7B8A-44A1-BFF9-F4FB4FE9DA3E}" type="presParOf" srcId="{D3E99ACA-1B8C-4BB9-BCB4-B8F0D6452789}" destId="{474CB857-F744-4040-BD9D-6EEA6F69138A}" srcOrd="2" destOrd="0" presId="urn:diagrams.loki3.com/BracketList+Icon#5"/>
    <dgm:cxn modelId="{D3761FA8-343B-472F-B8F8-F6FF75187D59}" type="presParOf" srcId="{D3E99ACA-1B8C-4BB9-BCB4-B8F0D6452789}" destId="{8FB1D1F9-9E55-4B98-952A-00E8C86AC581}" srcOrd="3" destOrd="0" presId="urn:diagrams.loki3.com/BracketList+Icon#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5B62831-B716-410F-A28C-FE76A3CD8BB1}" type="doc">
      <dgm:prSet loTypeId="urn:diagrams.loki3.com/BracketList+Icon#5" loCatId="list" qsTypeId="urn:microsoft.com/office/officeart/2005/8/quickstyle/simple1" qsCatId="simple" csTypeId="urn:microsoft.com/office/officeart/2005/8/colors/accent1_2" csCatId="accent1" phldr="1"/>
      <dgm:spPr/>
      <dgm:t>
        <a:bodyPr/>
        <a:lstStyle/>
        <a:p>
          <a:endParaRPr lang="fr-CA"/>
        </a:p>
      </dgm:t>
    </dgm:pt>
    <dgm:pt modelId="{8C8FED03-8497-4ADB-972E-9D13BB0A8A6A}">
      <dgm:prSet phldrT="[Texte]" custT="1"/>
      <dgm:spPr>
        <a:xfrm>
          <a:off x="0" y="1840441"/>
          <a:ext cx="3161189" cy="1287000"/>
        </a:xfrm>
        <a:prstGeom prst="rect">
          <a:avLst/>
        </a:prstGeom>
        <a:noFill/>
        <a:ln>
          <a:noFill/>
        </a:ln>
        <a:effectLst/>
      </dgm:spPr>
      <dgm:t>
        <a:bodyPr/>
        <a:lstStyle/>
        <a:p>
          <a:pPr>
            <a:buNone/>
          </a:pPr>
          <a:r>
            <a:rPr lang="en-US" sz="1800" noProof="0" dirty="0">
              <a:solidFill>
                <a:srgbClr val="00467F"/>
              </a:solidFill>
              <a:latin typeface="Arial"/>
              <a:ea typeface="+mn-ea"/>
              <a:cs typeface="Arial" pitchFamily="34" charset="0"/>
            </a:rPr>
            <a:t>Disadvantage</a:t>
          </a:r>
        </a:p>
      </dgm:t>
    </dgm:pt>
    <dgm:pt modelId="{FF43CDA5-79AE-42AD-AF0A-5F429B1572F0}" type="parTrans" cxnId="{3F9CACB5-EC61-42E8-A1BE-A39D72F31596}">
      <dgm:prSet/>
      <dgm:spPr/>
      <dgm:t>
        <a:bodyPr/>
        <a:lstStyle/>
        <a:p>
          <a:endParaRPr lang="fr-CA" sz="2000">
            <a:latin typeface="+mn-lt"/>
          </a:endParaRPr>
        </a:p>
      </dgm:t>
    </dgm:pt>
    <dgm:pt modelId="{1075E571-9C4C-4E96-B080-3C95F413D99A}" type="sibTrans" cxnId="{3F9CACB5-EC61-42E8-A1BE-A39D72F31596}">
      <dgm:prSet/>
      <dgm:spPr/>
      <dgm:t>
        <a:bodyPr/>
        <a:lstStyle/>
        <a:p>
          <a:endParaRPr lang="fr-CA" sz="2000">
            <a:latin typeface="+mn-lt"/>
          </a:endParaRPr>
        </a:p>
      </dgm:t>
    </dgm:pt>
    <dgm:pt modelId="{EC98AF4D-9C74-4764-84C3-7DB61D12667B}">
      <dgm:prSet phldrT="[Texte]" custT="1"/>
      <dgm:spPr>
        <a:xfrm>
          <a:off x="4046321" y="70816"/>
          <a:ext cx="8598434" cy="4826250"/>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600" noProof="0" dirty="0">
              <a:solidFill>
                <a:schemeClr val="bg1"/>
              </a:solidFill>
              <a:latin typeface="Arial"/>
              <a:ea typeface="+mn-ea"/>
              <a:cs typeface="+mn-cs"/>
            </a:rPr>
            <a:t>Long-term commitment: Multi-year contracts require careful review of price adjustment clauses and early termination conditions.</a:t>
          </a:r>
        </a:p>
      </dgm:t>
    </dgm:pt>
    <dgm:pt modelId="{A58EDB38-6796-450B-8DC8-208CF2123E5E}" type="parTrans" cxnId="{37E31F3F-E6A0-470E-A0CF-18F16FF81C25}">
      <dgm:prSet/>
      <dgm:spPr/>
      <dgm:t>
        <a:bodyPr/>
        <a:lstStyle/>
        <a:p>
          <a:endParaRPr lang="fr-CA" sz="2000">
            <a:latin typeface="+mn-lt"/>
          </a:endParaRPr>
        </a:p>
      </dgm:t>
    </dgm:pt>
    <dgm:pt modelId="{3F4D8065-F0DB-40F0-BF28-3913AE38B60F}" type="sibTrans" cxnId="{37E31F3F-E6A0-470E-A0CF-18F16FF81C25}">
      <dgm:prSet/>
      <dgm:spPr/>
      <dgm:t>
        <a:bodyPr/>
        <a:lstStyle/>
        <a:p>
          <a:endParaRPr lang="fr-CA" sz="2000">
            <a:latin typeface="+mn-lt"/>
          </a:endParaRPr>
        </a:p>
      </dgm:t>
    </dgm:pt>
    <dgm:pt modelId="{269FBBF1-342C-402D-93CE-DFCDCCC6A2E2}">
      <dgm:prSet custT="1"/>
      <dgm:spPr/>
      <dgm:t>
        <a:bodyPr/>
        <a:lstStyle/>
        <a:p>
          <a:pPr rtl="0">
            <a:lnSpc>
              <a:spcPct val="100000"/>
            </a:lnSpc>
            <a:spcBef>
              <a:spcPts val="600"/>
            </a:spcBef>
            <a:spcAft>
              <a:spcPts val="600"/>
            </a:spcAft>
            <a:buChar char="•"/>
          </a:pPr>
          <a:r>
            <a:rPr lang="en-US" sz="1600" noProof="0" dirty="0">
              <a:solidFill>
                <a:schemeClr val="bg1"/>
              </a:solidFill>
              <a:latin typeface="Arial"/>
              <a:ea typeface="+mn-ea"/>
              <a:cs typeface="+mn-cs"/>
            </a:rPr>
            <a:t>Minimum output commitment (take-or-pay): Risk exposure if demand decreases or facility functions change.</a:t>
          </a:r>
        </a:p>
      </dgm:t>
    </dgm:pt>
    <dgm:pt modelId="{2B20ED41-77B2-46CD-8010-2492CEBB176F}" type="parTrans" cxnId="{94CD4766-1E5E-4772-9617-042BEE3AC2AE}">
      <dgm:prSet/>
      <dgm:spPr/>
      <dgm:t>
        <a:bodyPr/>
        <a:lstStyle/>
        <a:p>
          <a:endParaRPr lang="en-US"/>
        </a:p>
      </dgm:t>
    </dgm:pt>
    <dgm:pt modelId="{D8530D24-A8DD-49AE-9D16-1B82F7DC49F8}" type="sibTrans" cxnId="{94CD4766-1E5E-4772-9617-042BEE3AC2AE}">
      <dgm:prSet/>
      <dgm:spPr/>
      <dgm:t>
        <a:bodyPr/>
        <a:lstStyle/>
        <a:p>
          <a:endParaRPr lang="en-US"/>
        </a:p>
      </dgm:t>
    </dgm:pt>
    <dgm:pt modelId="{2582B465-718A-45DE-B500-9CB6CD72992E}">
      <dgm:prSet custT="1"/>
      <dgm:spPr/>
      <dgm:t>
        <a:bodyPr/>
        <a:lstStyle/>
        <a:p>
          <a:pPr rtl="0">
            <a:lnSpc>
              <a:spcPct val="100000"/>
            </a:lnSpc>
            <a:spcBef>
              <a:spcPts val="600"/>
            </a:spcBef>
            <a:spcAft>
              <a:spcPts val="600"/>
            </a:spcAft>
            <a:buChar char="•"/>
          </a:pPr>
          <a:r>
            <a:rPr lang="en-US" sz="1600" noProof="0" dirty="0">
              <a:solidFill>
                <a:schemeClr val="bg1"/>
              </a:solidFill>
              <a:latin typeface="Arial"/>
              <a:ea typeface="+mn-ea"/>
              <a:cs typeface="+mn-cs"/>
            </a:rPr>
            <a:t>Supplier dependency: Risk of service disruption impacting production; necessitates contingency plans/step-in rights.</a:t>
          </a:r>
        </a:p>
      </dgm:t>
    </dgm:pt>
    <dgm:pt modelId="{200970C8-ED65-4140-AF92-F502CAD0B39C}" type="parTrans" cxnId="{4090E518-8248-4090-ACE5-987F8E3BB5C3}">
      <dgm:prSet/>
      <dgm:spPr/>
      <dgm:t>
        <a:bodyPr/>
        <a:lstStyle/>
        <a:p>
          <a:endParaRPr lang="en-US"/>
        </a:p>
      </dgm:t>
    </dgm:pt>
    <dgm:pt modelId="{295569A9-A412-495B-874C-27A5928BA0AF}" type="sibTrans" cxnId="{4090E518-8248-4090-ACE5-987F8E3BB5C3}">
      <dgm:prSet/>
      <dgm:spPr/>
      <dgm:t>
        <a:bodyPr/>
        <a:lstStyle/>
        <a:p>
          <a:endParaRPr lang="en-US"/>
        </a:p>
      </dgm:t>
    </dgm:pt>
    <dgm:pt modelId="{490784B1-EEE3-43E5-A0D0-004B061458FD}">
      <dgm:prSet custT="1"/>
      <dgm:spPr/>
      <dgm:t>
        <a:bodyPr/>
        <a:lstStyle/>
        <a:p>
          <a:pPr rtl="0">
            <a:lnSpc>
              <a:spcPct val="100000"/>
            </a:lnSpc>
            <a:spcBef>
              <a:spcPts val="600"/>
            </a:spcBef>
            <a:spcAft>
              <a:spcPts val="600"/>
            </a:spcAft>
            <a:buChar char="•"/>
          </a:pPr>
          <a:r>
            <a:rPr lang="en-US" sz="1600" noProof="0" dirty="0">
              <a:solidFill>
                <a:schemeClr val="bg1"/>
              </a:solidFill>
              <a:latin typeface="Arial"/>
              <a:ea typeface="+mn-ea"/>
              <a:cs typeface="+mn-cs"/>
            </a:rPr>
            <a:t>Fuel cost risk: Without transparent pass-through/hedging mechanisms, the Industrial Enterprise (IE) may bear cost volatility.</a:t>
          </a:r>
        </a:p>
      </dgm:t>
    </dgm:pt>
    <dgm:pt modelId="{CA34727E-2FA0-4FFA-93DB-EFF4D03D1278}" type="parTrans" cxnId="{97BA64A6-2D3D-4DC3-AE88-6F03C3263EFB}">
      <dgm:prSet/>
      <dgm:spPr/>
      <dgm:t>
        <a:bodyPr/>
        <a:lstStyle/>
        <a:p>
          <a:endParaRPr lang="en-US"/>
        </a:p>
      </dgm:t>
    </dgm:pt>
    <dgm:pt modelId="{D6C644B6-CC92-4A9A-BCD0-11132C327C44}" type="sibTrans" cxnId="{97BA64A6-2D3D-4DC3-AE88-6F03C3263EFB}">
      <dgm:prSet/>
      <dgm:spPr/>
      <dgm:t>
        <a:bodyPr/>
        <a:lstStyle/>
        <a:p>
          <a:endParaRPr lang="en-US"/>
        </a:p>
      </dgm:t>
    </dgm:pt>
    <dgm:pt modelId="{35808D37-1260-4515-822A-98DEA6B5BE95}">
      <dgm:prSet custT="1"/>
      <dgm:spPr/>
      <dgm:t>
        <a:bodyPr/>
        <a:lstStyle/>
        <a:p>
          <a:pPr rtl="0">
            <a:lnSpc>
              <a:spcPct val="100000"/>
            </a:lnSpc>
            <a:spcBef>
              <a:spcPts val="600"/>
            </a:spcBef>
            <a:spcAft>
              <a:spcPts val="600"/>
            </a:spcAft>
            <a:buChar char="•"/>
          </a:pPr>
          <a:r>
            <a:rPr lang="en-US" sz="1600" noProof="0" dirty="0">
              <a:solidFill>
                <a:schemeClr val="bg1"/>
              </a:solidFill>
              <a:latin typeface="Arial"/>
              <a:ea typeface="+mn-ea"/>
              <a:cs typeface="+mn-cs"/>
            </a:rPr>
            <a:t>Lifecycle cost: Total service fees may exceed self-investment costs if demand is stable and the IE has access to low-cost capital.</a:t>
          </a:r>
        </a:p>
      </dgm:t>
    </dgm:pt>
    <dgm:pt modelId="{75564F3B-C61E-4DD3-8668-09D53A906A8B}" type="parTrans" cxnId="{845CC928-6608-403B-9118-D9F125F3734A}">
      <dgm:prSet/>
      <dgm:spPr/>
      <dgm:t>
        <a:bodyPr/>
        <a:lstStyle/>
        <a:p>
          <a:endParaRPr lang="en-US"/>
        </a:p>
      </dgm:t>
    </dgm:pt>
    <dgm:pt modelId="{3BA16D8E-69B5-4343-A917-1FC231B84A1B}" type="sibTrans" cxnId="{845CC928-6608-403B-9118-D9F125F3734A}">
      <dgm:prSet/>
      <dgm:spPr/>
      <dgm:t>
        <a:bodyPr/>
        <a:lstStyle/>
        <a:p>
          <a:endParaRPr lang="en-US"/>
        </a:p>
      </dgm:t>
    </dgm:pt>
    <dgm:pt modelId="{F6F4A69F-B706-47CA-BE13-FA7C7BEBA149}">
      <dgm:prSet custT="1"/>
      <dgm:spPr/>
      <dgm:t>
        <a:bodyPr/>
        <a:lstStyle/>
        <a:p>
          <a:pPr rtl="0">
            <a:lnSpc>
              <a:spcPct val="100000"/>
            </a:lnSpc>
            <a:spcBef>
              <a:spcPts val="600"/>
            </a:spcBef>
            <a:spcAft>
              <a:spcPts val="600"/>
            </a:spcAft>
            <a:buChar char="•"/>
          </a:pPr>
          <a:r>
            <a:rPr lang="en-US" sz="1600" noProof="0" dirty="0">
              <a:solidFill>
                <a:schemeClr val="bg1"/>
              </a:solidFill>
              <a:latin typeface="Arial"/>
              <a:ea typeface="+mn-ea"/>
              <a:cs typeface="+mn-cs"/>
            </a:rPr>
            <a:t>On-site safety &amp; regulatory compliance: Permits, fire safety, environmental standards, site access rights; requires clear responsibility allocation.</a:t>
          </a:r>
        </a:p>
      </dgm:t>
    </dgm:pt>
    <dgm:pt modelId="{E6557C5D-6A6E-4B7D-874F-FFC3E0B17415}" type="parTrans" cxnId="{0D4A8453-BADB-4F1B-BF56-DE9F19DCD836}">
      <dgm:prSet/>
      <dgm:spPr/>
      <dgm:t>
        <a:bodyPr/>
        <a:lstStyle/>
        <a:p>
          <a:endParaRPr lang="en-US"/>
        </a:p>
      </dgm:t>
    </dgm:pt>
    <dgm:pt modelId="{4E81AE1C-C406-4BDE-A11A-98EDCFC48388}" type="sibTrans" cxnId="{0D4A8453-BADB-4F1B-BF56-DE9F19DCD836}">
      <dgm:prSet/>
      <dgm:spPr/>
      <dgm:t>
        <a:bodyPr/>
        <a:lstStyle/>
        <a:p>
          <a:endParaRPr lang="en-US"/>
        </a:p>
      </dgm:t>
    </dgm:pt>
    <dgm:pt modelId="{3DFE02AC-008B-4F2E-B421-E6FD7FA7BAE5}">
      <dgm:prSet custT="1"/>
      <dgm:spPr/>
      <dgm:t>
        <a:bodyPr/>
        <a:lstStyle/>
        <a:p>
          <a:pPr rtl="0">
            <a:lnSpc>
              <a:spcPct val="100000"/>
            </a:lnSpc>
            <a:spcBef>
              <a:spcPts val="600"/>
            </a:spcBef>
            <a:spcAft>
              <a:spcPts val="600"/>
            </a:spcAft>
            <a:buChar char="•"/>
          </a:pPr>
          <a:r>
            <a:rPr lang="en-US" sz="1600" noProof="0" dirty="0">
              <a:solidFill>
                <a:schemeClr val="bg1"/>
              </a:solidFill>
              <a:latin typeface="Arial"/>
              <a:ea typeface="+mn-ea"/>
              <a:cs typeface="+mn-cs"/>
            </a:rPr>
            <a:t>Technology/vendor lock-in: Mitigate through open standards, data rights clauses, and mid-term upgrade/innovation provisions.</a:t>
          </a:r>
        </a:p>
      </dgm:t>
    </dgm:pt>
    <dgm:pt modelId="{C61B8345-09F9-4DAB-9CC7-1F51B6DE0649}" type="parTrans" cxnId="{79205341-EB55-4AC0-BC3E-8F42368DC57D}">
      <dgm:prSet/>
      <dgm:spPr/>
      <dgm:t>
        <a:bodyPr/>
        <a:lstStyle/>
        <a:p>
          <a:endParaRPr lang="en-US"/>
        </a:p>
      </dgm:t>
    </dgm:pt>
    <dgm:pt modelId="{42A6F47E-0913-42A1-950E-298EE3C540B1}" type="sibTrans" cxnId="{79205341-EB55-4AC0-BC3E-8F42368DC57D}">
      <dgm:prSet/>
      <dgm:spPr/>
      <dgm:t>
        <a:bodyPr/>
        <a:lstStyle/>
        <a:p>
          <a:endParaRPr lang="en-US"/>
        </a:p>
      </dgm:t>
    </dgm:pt>
    <dgm:pt modelId="{3B93CEAC-EDC5-4A34-9B9C-9A1E7C3D479D}">
      <dgm:prSet custT="1"/>
      <dgm:spPr/>
      <dgm:t>
        <a:bodyPr/>
        <a:lstStyle/>
        <a:p>
          <a:pPr rtl="0">
            <a:lnSpc>
              <a:spcPct val="100000"/>
            </a:lnSpc>
            <a:spcBef>
              <a:spcPts val="600"/>
            </a:spcBef>
            <a:spcAft>
              <a:spcPts val="600"/>
            </a:spcAft>
            <a:buChar char="•"/>
          </a:pPr>
          <a:r>
            <a:rPr lang="en-US" sz="1600" noProof="0" dirty="0">
              <a:solidFill>
                <a:schemeClr val="bg1"/>
              </a:solidFill>
              <a:latin typeface="Arial"/>
              <a:ea typeface="+mn-ea"/>
              <a:cs typeface="+mn-cs"/>
            </a:rPr>
            <a:t>Metering &amp; verification: Requires standardized measurement systems, periodic calibration, and protocols for handling data errors/loss.</a:t>
          </a:r>
        </a:p>
      </dgm:t>
    </dgm:pt>
    <dgm:pt modelId="{4CE53A14-6013-4294-84AC-4FAE96DA3897}" type="parTrans" cxnId="{2DAC4E3C-9F31-43FB-BF08-7769D0874974}">
      <dgm:prSet/>
      <dgm:spPr/>
      <dgm:t>
        <a:bodyPr/>
        <a:lstStyle/>
        <a:p>
          <a:endParaRPr lang="en-US"/>
        </a:p>
      </dgm:t>
    </dgm:pt>
    <dgm:pt modelId="{91FB5CFD-22E3-48BF-8E55-FC43F9E3E942}" type="sibTrans" cxnId="{2DAC4E3C-9F31-43FB-BF08-7769D0874974}">
      <dgm:prSet/>
      <dgm:spPr/>
      <dgm:t>
        <a:bodyPr/>
        <a:lstStyle/>
        <a:p>
          <a:endParaRPr lang="en-US"/>
        </a:p>
      </dgm:t>
    </dgm:pt>
    <dgm:pt modelId="{22D22131-B298-45E7-9A7A-C075180CD0A7}" type="pres">
      <dgm:prSet presAssocID="{35B62831-B716-410F-A28C-FE76A3CD8BB1}" presName="Name0" presStyleCnt="0">
        <dgm:presLayoutVars>
          <dgm:dir/>
          <dgm:animLvl val="lvl"/>
          <dgm:resizeHandles val="exact"/>
        </dgm:presLayoutVars>
      </dgm:prSet>
      <dgm:spPr/>
    </dgm:pt>
    <dgm:pt modelId="{D3E99ACA-1B8C-4BB9-BCB4-B8F0D6452789}" type="pres">
      <dgm:prSet presAssocID="{8C8FED03-8497-4ADB-972E-9D13BB0A8A6A}" presName="linNode" presStyleCnt="0"/>
      <dgm:spPr/>
    </dgm:pt>
    <dgm:pt modelId="{F696B68E-2CFD-4C99-A9B8-A421FE3CFDFC}" type="pres">
      <dgm:prSet presAssocID="{8C8FED03-8497-4ADB-972E-9D13BB0A8A6A}" presName="parTx" presStyleLbl="revTx" presStyleIdx="0" presStyleCnt="1">
        <dgm:presLayoutVars>
          <dgm:chMax val="1"/>
          <dgm:bulletEnabled val="1"/>
        </dgm:presLayoutVars>
      </dgm:prSet>
      <dgm:spPr/>
    </dgm:pt>
    <dgm:pt modelId="{8CBEA2F4-482B-4865-B998-1D15C67D2656}" type="pres">
      <dgm:prSet presAssocID="{8C8FED03-8497-4ADB-972E-9D13BB0A8A6A}" presName="bracket" presStyleLbl="parChTrans1D1" presStyleIdx="0" presStyleCnt="1"/>
      <dgm:spPr>
        <a:xfrm>
          <a:off x="3161188" y="70816"/>
          <a:ext cx="632237" cy="4826250"/>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474CB857-F744-4040-BD9D-6EEA6F69138A}" type="pres">
      <dgm:prSet presAssocID="{8C8FED03-8497-4ADB-972E-9D13BB0A8A6A}" presName="spH" presStyleCnt="0"/>
      <dgm:spPr/>
    </dgm:pt>
    <dgm:pt modelId="{8FB1D1F9-9E55-4B98-952A-00E8C86AC581}" type="pres">
      <dgm:prSet presAssocID="{8C8FED03-8497-4ADB-972E-9D13BB0A8A6A}" presName="desTx" presStyleLbl="node1" presStyleIdx="0" presStyleCnt="1" custLinFactNeighborX="-9172" custLinFactNeighborY="-27">
        <dgm:presLayoutVars>
          <dgm:bulletEnabled val="1"/>
        </dgm:presLayoutVars>
      </dgm:prSet>
      <dgm:spPr/>
    </dgm:pt>
  </dgm:ptLst>
  <dgm:cxnLst>
    <dgm:cxn modelId="{A40DC800-49A9-4FC7-9032-4F688A60EAD3}" type="presOf" srcId="{35808D37-1260-4515-822A-98DEA6B5BE95}" destId="{8FB1D1F9-9E55-4B98-952A-00E8C86AC581}" srcOrd="0" destOrd="4" presId="urn:diagrams.loki3.com/BracketList+Icon#5"/>
    <dgm:cxn modelId="{4090E518-8248-4090-ACE5-987F8E3BB5C3}" srcId="{8C8FED03-8497-4ADB-972E-9D13BB0A8A6A}" destId="{2582B465-718A-45DE-B500-9CB6CD72992E}" srcOrd="2" destOrd="0" parTransId="{200970C8-ED65-4140-AF92-F502CAD0B39C}" sibTransId="{295569A9-A412-495B-874C-27A5928BA0AF}"/>
    <dgm:cxn modelId="{845CC928-6608-403B-9118-D9F125F3734A}" srcId="{8C8FED03-8497-4ADB-972E-9D13BB0A8A6A}" destId="{35808D37-1260-4515-822A-98DEA6B5BE95}" srcOrd="4" destOrd="0" parTransId="{75564F3B-C61E-4DD3-8668-09D53A906A8B}" sibTransId="{3BA16D8E-69B5-4343-A917-1FC231B84A1B}"/>
    <dgm:cxn modelId="{62323F34-014D-49CB-82C3-90D6E7BB86D8}" type="presOf" srcId="{EC98AF4D-9C74-4764-84C3-7DB61D12667B}" destId="{8FB1D1F9-9E55-4B98-952A-00E8C86AC581}" srcOrd="0" destOrd="0" presId="urn:diagrams.loki3.com/BracketList+Icon#5"/>
    <dgm:cxn modelId="{2DAC4E3C-9F31-43FB-BF08-7769D0874974}" srcId="{8C8FED03-8497-4ADB-972E-9D13BB0A8A6A}" destId="{3B93CEAC-EDC5-4A34-9B9C-9A1E7C3D479D}" srcOrd="7" destOrd="0" parTransId="{4CE53A14-6013-4294-84AC-4FAE96DA3897}" sibTransId="{91FB5CFD-22E3-48BF-8E55-FC43F9E3E942}"/>
    <dgm:cxn modelId="{37E31F3F-E6A0-470E-A0CF-18F16FF81C25}" srcId="{8C8FED03-8497-4ADB-972E-9D13BB0A8A6A}" destId="{EC98AF4D-9C74-4764-84C3-7DB61D12667B}" srcOrd="0" destOrd="0" parTransId="{A58EDB38-6796-450B-8DC8-208CF2123E5E}" sibTransId="{3F4D8065-F0DB-40F0-BF28-3913AE38B60F}"/>
    <dgm:cxn modelId="{B09AFC5B-9DEE-496A-9792-7E16BA96B1E6}" type="presOf" srcId="{8C8FED03-8497-4ADB-972E-9D13BB0A8A6A}" destId="{F696B68E-2CFD-4C99-A9B8-A421FE3CFDFC}" srcOrd="0" destOrd="0" presId="urn:diagrams.loki3.com/BracketList+Icon#5"/>
    <dgm:cxn modelId="{79205341-EB55-4AC0-BC3E-8F42368DC57D}" srcId="{8C8FED03-8497-4ADB-972E-9D13BB0A8A6A}" destId="{3DFE02AC-008B-4F2E-B421-E6FD7FA7BAE5}" srcOrd="6" destOrd="0" parTransId="{C61B8345-09F9-4DAB-9CC7-1F51B6DE0649}" sibTransId="{42A6F47E-0913-42A1-950E-298EE3C540B1}"/>
    <dgm:cxn modelId="{94CD4766-1E5E-4772-9617-042BEE3AC2AE}" srcId="{8C8FED03-8497-4ADB-972E-9D13BB0A8A6A}" destId="{269FBBF1-342C-402D-93CE-DFCDCCC6A2E2}" srcOrd="1" destOrd="0" parTransId="{2B20ED41-77B2-46CD-8010-2492CEBB176F}" sibTransId="{D8530D24-A8DD-49AE-9D16-1B82F7DC49F8}"/>
    <dgm:cxn modelId="{34DB406F-FB51-4617-AAB6-5A9C10F1B3A0}" type="presOf" srcId="{3B93CEAC-EDC5-4A34-9B9C-9A1E7C3D479D}" destId="{8FB1D1F9-9E55-4B98-952A-00E8C86AC581}" srcOrd="0" destOrd="7" presId="urn:diagrams.loki3.com/BracketList+Icon#5"/>
    <dgm:cxn modelId="{89C3466F-2F0E-44FB-9425-4E4D1B014D93}" type="presOf" srcId="{2582B465-718A-45DE-B500-9CB6CD72992E}" destId="{8FB1D1F9-9E55-4B98-952A-00E8C86AC581}" srcOrd="0" destOrd="2" presId="urn:diagrams.loki3.com/BracketList+Icon#5"/>
    <dgm:cxn modelId="{0D4A8453-BADB-4F1B-BF56-DE9F19DCD836}" srcId="{8C8FED03-8497-4ADB-972E-9D13BB0A8A6A}" destId="{F6F4A69F-B706-47CA-BE13-FA7C7BEBA149}" srcOrd="5" destOrd="0" parTransId="{E6557C5D-6A6E-4B7D-874F-FFC3E0B17415}" sibTransId="{4E81AE1C-C406-4BDE-A11A-98EDCFC48388}"/>
    <dgm:cxn modelId="{7737BB56-1B62-4A2D-9B6F-BF148D0738EC}" type="presOf" srcId="{490784B1-EEE3-43E5-A0D0-004B061458FD}" destId="{8FB1D1F9-9E55-4B98-952A-00E8C86AC581}" srcOrd="0" destOrd="3" presId="urn:diagrams.loki3.com/BracketList+Icon#5"/>
    <dgm:cxn modelId="{991FCD97-C927-4CC2-9195-90D14A99300C}" type="presOf" srcId="{3DFE02AC-008B-4F2E-B421-E6FD7FA7BAE5}" destId="{8FB1D1F9-9E55-4B98-952A-00E8C86AC581}" srcOrd="0" destOrd="6" presId="urn:diagrams.loki3.com/BracketList+Icon#5"/>
    <dgm:cxn modelId="{6A48D19E-BEDC-4CCA-ADCD-D0961D5A42B0}" type="presOf" srcId="{35B62831-B716-410F-A28C-FE76A3CD8BB1}" destId="{22D22131-B298-45E7-9A7A-C075180CD0A7}" srcOrd="0" destOrd="0" presId="urn:diagrams.loki3.com/BracketList+Icon#5"/>
    <dgm:cxn modelId="{97BA64A6-2D3D-4DC3-AE88-6F03C3263EFB}" srcId="{8C8FED03-8497-4ADB-972E-9D13BB0A8A6A}" destId="{490784B1-EEE3-43E5-A0D0-004B061458FD}" srcOrd="3" destOrd="0" parTransId="{CA34727E-2FA0-4FFA-93DB-EFF4D03D1278}" sibTransId="{D6C644B6-CC92-4A9A-BCD0-11132C327C44}"/>
    <dgm:cxn modelId="{3F9CACB5-EC61-42E8-A1BE-A39D72F31596}" srcId="{35B62831-B716-410F-A28C-FE76A3CD8BB1}" destId="{8C8FED03-8497-4ADB-972E-9D13BB0A8A6A}" srcOrd="0" destOrd="0" parTransId="{FF43CDA5-79AE-42AD-AF0A-5F429B1572F0}" sibTransId="{1075E571-9C4C-4E96-B080-3C95F413D99A}"/>
    <dgm:cxn modelId="{538708DB-94D4-4C1E-8B00-CCDD9C3A15FF}" type="presOf" srcId="{F6F4A69F-B706-47CA-BE13-FA7C7BEBA149}" destId="{8FB1D1F9-9E55-4B98-952A-00E8C86AC581}" srcOrd="0" destOrd="5" presId="urn:diagrams.loki3.com/BracketList+Icon#5"/>
    <dgm:cxn modelId="{752890E6-767A-42B4-AD72-1DA422CA3851}" type="presOf" srcId="{269FBBF1-342C-402D-93CE-DFCDCCC6A2E2}" destId="{8FB1D1F9-9E55-4B98-952A-00E8C86AC581}" srcOrd="0" destOrd="1" presId="urn:diagrams.loki3.com/BracketList+Icon#5"/>
    <dgm:cxn modelId="{C30C8861-5FE7-4667-9047-154D43A4FA94}" type="presParOf" srcId="{22D22131-B298-45E7-9A7A-C075180CD0A7}" destId="{D3E99ACA-1B8C-4BB9-BCB4-B8F0D6452789}" srcOrd="0" destOrd="0" presId="urn:diagrams.loki3.com/BracketList+Icon#5"/>
    <dgm:cxn modelId="{C76BBF0F-E1B9-40B4-9B01-18071AF88177}" type="presParOf" srcId="{D3E99ACA-1B8C-4BB9-BCB4-B8F0D6452789}" destId="{F696B68E-2CFD-4C99-A9B8-A421FE3CFDFC}" srcOrd="0" destOrd="0" presId="urn:diagrams.loki3.com/BracketList+Icon#5"/>
    <dgm:cxn modelId="{741D2652-FFA2-4EFB-B891-AF006B21AE17}" type="presParOf" srcId="{D3E99ACA-1B8C-4BB9-BCB4-B8F0D6452789}" destId="{8CBEA2F4-482B-4865-B998-1D15C67D2656}" srcOrd="1" destOrd="0" presId="urn:diagrams.loki3.com/BracketList+Icon#5"/>
    <dgm:cxn modelId="{B6E7181A-7B8A-44A1-BFF9-F4FB4FE9DA3E}" type="presParOf" srcId="{D3E99ACA-1B8C-4BB9-BCB4-B8F0D6452789}" destId="{474CB857-F744-4040-BD9D-6EEA6F69138A}" srcOrd="2" destOrd="0" presId="urn:diagrams.loki3.com/BracketList+Icon#5"/>
    <dgm:cxn modelId="{3091E3D9-6E10-488E-B7B0-01A041E15117}" type="presParOf" srcId="{D3E99ACA-1B8C-4BB9-BCB4-B8F0D6452789}" destId="{8FB1D1F9-9E55-4B98-952A-00E8C86AC581}" srcOrd="3" destOrd="0" presId="urn:diagrams.loki3.com/BracketList+Icon#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35B62831-B716-410F-A28C-FE76A3CD8BB1}" type="doc">
      <dgm:prSet loTypeId="urn:diagrams.loki3.com/BracketList+Icon#5" loCatId="list" qsTypeId="urn:microsoft.com/office/officeart/2005/8/quickstyle/simple1" qsCatId="simple" csTypeId="urn:microsoft.com/office/officeart/2005/8/colors/accent1_2" csCatId="accent1" phldr="1"/>
      <dgm:spPr/>
      <dgm:t>
        <a:bodyPr/>
        <a:lstStyle/>
        <a:p>
          <a:endParaRPr lang="fr-CA"/>
        </a:p>
      </dgm:t>
    </dgm:pt>
    <dgm:pt modelId="{8C8FED03-8497-4ADB-972E-9D13BB0A8A6A}">
      <dgm:prSet phldrT="[Texte]" custT="1"/>
      <dgm:spPr>
        <a:xfrm>
          <a:off x="0" y="1840441"/>
          <a:ext cx="3161189" cy="1287000"/>
        </a:xfrm>
        <a:prstGeom prst="rect">
          <a:avLst/>
        </a:prstGeom>
        <a:noFill/>
        <a:ln>
          <a:noFill/>
        </a:ln>
        <a:effectLst/>
      </dgm:spPr>
      <dgm:t>
        <a:bodyPr/>
        <a:lstStyle/>
        <a:p>
          <a:pPr>
            <a:buNone/>
          </a:pPr>
          <a:r>
            <a:rPr lang="en-US" sz="1800" noProof="0" dirty="0">
              <a:solidFill>
                <a:srgbClr val="00467F"/>
              </a:solidFill>
              <a:latin typeface="Arial"/>
              <a:ea typeface="+mn-ea"/>
              <a:cs typeface="Arial" pitchFamily="34" charset="0"/>
            </a:rPr>
            <a:t>Advantage</a:t>
          </a:r>
        </a:p>
      </dgm:t>
    </dgm:pt>
    <dgm:pt modelId="{FF43CDA5-79AE-42AD-AF0A-5F429B1572F0}" type="parTrans" cxnId="{3F9CACB5-EC61-42E8-A1BE-A39D72F31596}">
      <dgm:prSet/>
      <dgm:spPr/>
      <dgm:t>
        <a:bodyPr/>
        <a:lstStyle/>
        <a:p>
          <a:endParaRPr lang="fr-CA" sz="1800">
            <a:latin typeface="+mn-lt"/>
          </a:endParaRPr>
        </a:p>
      </dgm:t>
    </dgm:pt>
    <dgm:pt modelId="{1075E571-9C4C-4E96-B080-3C95F413D99A}" type="sibTrans" cxnId="{3F9CACB5-EC61-42E8-A1BE-A39D72F31596}">
      <dgm:prSet/>
      <dgm:spPr/>
      <dgm:t>
        <a:bodyPr/>
        <a:lstStyle/>
        <a:p>
          <a:endParaRPr lang="fr-CA" sz="1800">
            <a:latin typeface="+mn-lt"/>
          </a:endParaRPr>
        </a:p>
      </dgm:t>
    </dgm:pt>
    <dgm:pt modelId="{0329889F-4FF3-4E43-8257-D0CA8FB7DF47}">
      <dgm:prSet phldrT="[Texte]" custT="1"/>
      <dgm:spPr>
        <a:xfrm>
          <a:off x="4046321" y="111035"/>
          <a:ext cx="8598434" cy="4745812"/>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dirty="0">
              <a:solidFill>
                <a:srgbClr val="00467F"/>
              </a:solidFill>
              <a:latin typeface="Arial" panose="020B0604020202020204" pitchFamily="34" charset="0"/>
              <a:ea typeface="+mn-ea"/>
              <a:cs typeface="Arial" panose="020B0604020202020204" pitchFamily="34" charset="0"/>
            </a:rPr>
            <a:t>Stable cash flow from long-term contracts, structured with a capacity charge (or availability fee) and a consumption-based energy charge.</a:t>
          </a:r>
          <a:endParaRPr lang="en-US" sz="1800" noProof="0" dirty="0">
            <a:solidFill>
              <a:srgbClr val="00467F"/>
            </a:solidFill>
            <a:latin typeface="Arial" panose="020B0604020202020204" pitchFamily="34" charset="0"/>
            <a:ea typeface="+mn-ea"/>
            <a:cs typeface="Arial" panose="020B0604020202020204" pitchFamily="34" charset="0"/>
          </a:endParaRPr>
        </a:p>
      </dgm:t>
    </dgm:pt>
    <dgm:pt modelId="{2C56962C-8C01-45E6-B104-1ED0D7AD5F2E}" type="parTrans" cxnId="{FCE464BA-E079-4B30-81BC-9967904148F8}">
      <dgm:prSet/>
      <dgm:spPr/>
      <dgm:t>
        <a:bodyPr/>
        <a:lstStyle/>
        <a:p>
          <a:endParaRPr lang="fr-CA" sz="1800">
            <a:latin typeface="+mn-lt"/>
          </a:endParaRPr>
        </a:p>
      </dgm:t>
    </dgm:pt>
    <dgm:pt modelId="{3EDEB499-B282-4CF0-A11F-0309F7855C70}" type="sibTrans" cxnId="{FCE464BA-E079-4B30-81BC-9967904148F8}">
      <dgm:prSet/>
      <dgm:spPr/>
      <dgm:t>
        <a:bodyPr/>
        <a:lstStyle/>
        <a:p>
          <a:endParaRPr lang="fr-CA" sz="1800">
            <a:latin typeface="+mn-lt"/>
          </a:endParaRPr>
        </a:p>
      </dgm:t>
    </dgm:pt>
    <dgm:pt modelId="{088D72D8-D684-43D1-BC94-0734D2F337C2}">
      <dgm:prSet custT="1"/>
      <dgm:spPr>
        <a:xfrm>
          <a:off x="4046321" y="111035"/>
          <a:ext cx="8598434" cy="4745812"/>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dirty="0">
              <a:solidFill>
                <a:srgbClr val="00467F"/>
              </a:solidFill>
              <a:latin typeface="Arial" panose="020B0604020202020204" pitchFamily="34" charset="0"/>
              <a:ea typeface="+mn-ea"/>
              <a:cs typeface="Arial" panose="020B0604020202020204" pitchFamily="34" charset="0"/>
            </a:rPr>
            <a:t>Payment is based on metered useful energy output, eliminating disputes over baselines or savings levels ⇒ reduces Measurement and Verification (M&amp;V) costs.</a:t>
          </a:r>
        </a:p>
      </dgm:t>
    </dgm:pt>
    <dgm:pt modelId="{0CF4424A-B932-4FD7-9894-4E2FE91BE84D}" type="parTrans" cxnId="{ABDACB9D-B0FE-477C-B016-2EF2D96ECC22}">
      <dgm:prSet/>
      <dgm:spPr/>
      <dgm:t>
        <a:bodyPr/>
        <a:lstStyle/>
        <a:p>
          <a:endParaRPr lang="en-US"/>
        </a:p>
      </dgm:t>
    </dgm:pt>
    <dgm:pt modelId="{23FF82DE-A436-46DC-9F9B-FF9AC2717DC3}" type="sibTrans" cxnId="{ABDACB9D-B0FE-477C-B016-2EF2D96ECC22}">
      <dgm:prSet/>
      <dgm:spPr/>
      <dgm:t>
        <a:bodyPr/>
        <a:lstStyle/>
        <a:p>
          <a:endParaRPr lang="en-US"/>
        </a:p>
      </dgm:t>
    </dgm:pt>
    <dgm:pt modelId="{B2B76B60-7C99-48B8-9274-0516309D6063}">
      <dgm:prSet custT="1"/>
      <dgm:spPr>
        <a:xfrm>
          <a:off x="4046321" y="111035"/>
          <a:ext cx="8598434" cy="4745812"/>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dirty="0">
              <a:solidFill>
                <a:srgbClr val="00467F"/>
              </a:solidFill>
              <a:latin typeface="Arial" panose="020B0604020202020204" pitchFamily="34" charset="0"/>
              <a:ea typeface="+mn-ea"/>
              <a:cs typeface="Arial" panose="020B0604020202020204" pitchFamily="34" charset="0"/>
            </a:rPr>
            <a:t>Operational autonomy to implement technical optimizations for fuel and maintenance cost savings ⇒ increases profit margins.</a:t>
          </a:r>
        </a:p>
      </dgm:t>
    </dgm:pt>
    <dgm:pt modelId="{E86CBF08-79E7-49D3-A26A-756486C5F3CB}" type="parTrans" cxnId="{AC04EA32-7DB0-4BF8-9609-CE09E53EF211}">
      <dgm:prSet/>
      <dgm:spPr/>
      <dgm:t>
        <a:bodyPr/>
        <a:lstStyle/>
        <a:p>
          <a:endParaRPr lang="en-US"/>
        </a:p>
      </dgm:t>
    </dgm:pt>
    <dgm:pt modelId="{D9C1EADC-DBF5-404A-BA62-2A1E18B5513A}" type="sibTrans" cxnId="{AC04EA32-7DB0-4BF8-9609-CE09E53EF211}">
      <dgm:prSet/>
      <dgm:spPr/>
      <dgm:t>
        <a:bodyPr/>
        <a:lstStyle/>
        <a:p>
          <a:endParaRPr lang="en-US"/>
        </a:p>
      </dgm:t>
    </dgm:pt>
    <dgm:pt modelId="{E53A0A47-23E8-45E0-A461-13B5F968445F}">
      <dgm:prSet custT="1"/>
      <dgm:spPr>
        <a:xfrm>
          <a:off x="4046321" y="111035"/>
          <a:ext cx="8598434" cy="4745812"/>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dirty="0">
              <a:solidFill>
                <a:srgbClr val="00467F"/>
              </a:solidFill>
              <a:latin typeface="Arial" panose="020B0604020202020204" pitchFamily="34" charset="0"/>
              <a:ea typeface="+mn-ea"/>
              <a:cs typeface="Arial" panose="020B0604020202020204" pitchFamily="34" charset="0"/>
            </a:rPr>
            <a:t>ESCOs often partner with equipment manufacturers/technology providers.</a:t>
          </a:r>
        </a:p>
      </dgm:t>
    </dgm:pt>
    <dgm:pt modelId="{72139537-CD1E-4E69-99D8-151619D2CEC9}" type="parTrans" cxnId="{144434FC-920A-46B5-BCC3-5E95905B58A8}">
      <dgm:prSet/>
      <dgm:spPr/>
      <dgm:t>
        <a:bodyPr/>
        <a:lstStyle/>
        <a:p>
          <a:endParaRPr lang="en-US"/>
        </a:p>
      </dgm:t>
    </dgm:pt>
    <dgm:pt modelId="{D8B5F636-7C54-41AE-995F-59118C0DB77C}" type="sibTrans" cxnId="{144434FC-920A-46B5-BCC3-5E95905B58A8}">
      <dgm:prSet/>
      <dgm:spPr/>
      <dgm:t>
        <a:bodyPr/>
        <a:lstStyle/>
        <a:p>
          <a:endParaRPr lang="en-US"/>
        </a:p>
      </dgm:t>
    </dgm:pt>
    <dgm:pt modelId="{A831409B-C4E5-45E5-9579-AB0E5B7B5F84}">
      <dgm:prSet custT="1"/>
      <dgm:spPr>
        <a:xfrm>
          <a:off x="4046321" y="111035"/>
          <a:ext cx="8598434" cy="4745812"/>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dirty="0">
              <a:solidFill>
                <a:srgbClr val="00467F"/>
              </a:solidFill>
              <a:latin typeface="Arial" panose="020B0604020202020204" pitchFamily="34" charset="0"/>
              <a:ea typeface="+mn-ea"/>
              <a:cs typeface="Arial" panose="020B0604020202020204" pitchFamily="34" charset="0"/>
            </a:rPr>
            <a:t>Easier capital raising and project financing as the project asset can be recognized and used as collateral; suitable when investment capital is scarce.</a:t>
          </a:r>
        </a:p>
      </dgm:t>
    </dgm:pt>
    <dgm:pt modelId="{03C2CD48-3B17-46FE-881A-E30BAF8F700A}" type="parTrans" cxnId="{A617D6AC-B1C7-46E9-BC5F-E1D1634EC86B}">
      <dgm:prSet/>
      <dgm:spPr/>
      <dgm:t>
        <a:bodyPr/>
        <a:lstStyle/>
        <a:p>
          <a:endParaRPr lang="en-US"/>
        </a:p>
      </dgm:t>
    </dgm:pt>
    <dgm:pt modelId="{448DC402-2CC5-4018-ACB8-DEAF0292D853}" type="sibTrans" cxnId="{A617D6AC-B1C7-46E9-BC5F-E1D1634EC86B}">
      <dgm:prSet/>
      <dgm:spPr/>
      <dgm:t>
        <a:bodyPr/>
        <a:lstStyle/>
        <a:p>
          <a:endParaRPr lang="en-US"/>
        </a:p>
      </dgm:t>
    </dgm:pt>
    <dgm:pt modelId="{37E6AA9B-FED6-4660-8A0D-1C72978AE103}">
      <dgm:prSet custT="1"/>
      <dgm:spPr>
        <a:xfrm>
          <a:off x="4046321" y="111035"/>
          <a:ext cx="8598434" cy="4745812"/>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dirty="0">
              <a:solidFill>
                <a:srgbClr val="00467F"/>
              </a:solidFill>
              <a:latin typeface="Arial" panose="020B0604020202020204" pitchFamily="34" charset="0"/>
              <a:ea typeface="+mn-ea"/>
              <a:cs typeface="Arial" panose="020B0604020202020204" pitchFamily="34" charset="0"/>
            </a:rPr>
            <a:t>Scalability to multiple utilities (steam, hot/cold water, compressed air, electricity…) and the ability to bundle Operation &amp; Maintenance (O&amp;M) services.</a:t>
          </a:r>
        </a:p>
      </dgm:t>
    </dgm:pt>
    <dgm:pt modelId="{A769D6F4-47D6-40C6-B0AC-0DC2A0C2981F}" type="parTrans" cxnId="{A7C6DDC4-CE83-4678-B1DB-FAB35469C425}">
      <dgm:prSet/>
      <dgm:spPr/>
      <dgm:t>
        <a:bodyPr/>
        <a:lstStyle/>
        <a:p>
          <a:endParaRPr lang="en-US"/>
        </a:p>
      </dgm:t>
    </dgm:pt>
    <dgm:pt modelId="{559A6717-6307-42E2-B3AC-CE7C7E65F670}" type="sibTrans" cxnId="{A7C6DDC4-CE83-4678-B1DB-FAB35469C425}">
      <dgm:prSet/>
      <dgm:spPr/>
      <dgm:t>
        <a:bodyPr/>
        <a:lstStyle/>
        <a:p>
          <a:endParaRPr lang="en-US"/>
        </a:p>
      </dgm:t>
    </dgm:pt>
    <dgm:pt modelId="{467486AB-F81B-42C2-B43A-BB5650EBDB9E}">
      <dgm:prSet custT="1"/>
      <dgm:spPr>
        <a:xfrm>
          <a:off x="4046321" y="111035"/>
          <a:ext cx="8598434" cy="4745812"/>
        </a:xfrm>
        <a:prstGeom prst="rect">
          <a:avLst/>
        </a:prstGeom>
        <a:solidFill>
          <a:srgbClr val="F0BC19"/>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dirty="0">
              <a:solidFill>
                <a:srgbClr val="00467F"/>
              </a:solidFill>
              <a:latin typeface="Arial" panose="020B0604020202020204" pitchFamily="34" charset="0"/>
              <a:ea typeface="+mn-ea"/>
              <a:cs typeface="Arial" panose="020B0604020202020204" pitchFamily="34" charset="0"/>
            </a:rPr>
            <a:t>Potential for additional benefit from asset residual value or contract-end transfer arrangements.</a:t>
          </a:r>
        </a:p>
      </dgm:t>
    </dgm:pt>
    <dgm:pt modelId="{73856A5F-3264-4315-949F-E623F4862105}" type="parTrans" cxnId="{BE503000-6143-4D22-A1D3-50A68C59BBAA}">
      <dgm:prSet/>
      <dgm:spPr/>
      <dgm:t>
        <a:bodyPr/>
        <a:lstStyle/>
        <a:p>
          <a:endParaRPr lang="en-US"/>
        </a:p>
      </dgm:t>
    </dgm:pt>
    <dgm:pt modelId="{91F1168D-DA37-4098-B097-07BF3388396F}" type="sibTrans" cxnId="{BE503000-6143-4D22-A1D3-50A68C59BBAA}">
      <dgm:prSet/>
      <dgm:spPr/>
      <dgm:t>
        <a:bodyPr/>
        <a:lstStyle/>
        <a:p>
          <a:endParaRPr lang="en-US"/>
        </a:p>
      </dgm:t>
    </dgm:pt>
    <dgm:pt modelId="{22D22131-B298-45E7-9A7A-C075180CD0A7}" type="pres">
      <dgm:prSet presAssocID="{35B62831-B716-410F-A28C-FE76A3CD8BB1}" presName="Name0" presStyleCnt="0">
        <dgm:presLayoutVars>
          <dgm:dir/>
          <dgm:animLvl val="lvl"/>
          <dgm:resizeHandles val="exact"/>
        </dgm:presLayoutVars>
      </dgm:prSet>
      <dgm:spPr/>
    </dgm:pt>
    <dgm:pt modelId="{D3E99ACA-1B8C-4BB9-BCB4-B8F0D6452789}" type="pres">
      <dgm:prSet presAssocID="{8C8FED03-8497-4ADB-972E-9D13BB0A8A6A}" presName="linNode" presStyleCnt="0"/>
      <dgm:spPr/>
    </dgm:pt>
    <dgm:pt modelId="{F696B68E-2CFD-4C99-A9B8-A421FE3CFDFC}" type="pres">
      <dgm:prSet presAssocID="{8C8FED03-8497-4ADB-972E-9D13BB0A8A6A}" presName="parTx" presStyleLbl="revTx" presStyleIdx="0" presStyleCnt="1">
        <dgm:presLayoutVars>
          <dgm:chMax val="1"/>
          <dgm:bulletEnabled val="1"/>
        </dgm:presLayoutVars>
      </dgm:prSet>
      <dgm:spPr/>
    </dgm:pt>
    <dgm:pt modelId="{8CBEA2F4-482B-4865-B998-1D15C67D2656}" type="pres">
      <dgm:prSet presAssocID="{8C8FED03-8497-4ADB-972E-9D13BB0A8A6A}" presName="bracket" presStyleLbl="parChTrans1D1" presStyleIdx="0" presStyleCnt="1"/>
      <dgm:spPr>
        <a:xfrm>
          <a:off x="3161188" y="111035"/>
          <a:ext cx="632237" cy="4745812"/>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474CB857-F744-4040-BD9D-6EEA6F69138A}" type="pres">
      <dgm:prSet presAssocID="{8C8FED03-8497-4ADB-972E-9D13BB0A8A6A}" presName="spH" presStyleCnt="0"/>
      <dgm:spPr/>
    </dgm:pt>
    <dgm:pt modelId="{8FB1D1F9-9E55-4B98-952A-00E8C86AC581}" type="pres">
      <dgm:prSet presAssocID="{8C8FED03-8497-4ADB-972E-9D13BB0A8A6A}" presName="desTx" presStyleLbl="node1" presStyleIdx="0" presStyleCnt="1">
        <dgm:presLayoutVars>
          <dgm:bulletEnabled val="1"/>
        </dgm:presLayoutVars>
      </dgm:prSet>
      <dgm:spPr/>
    </dgm:pt>
  </dgm:ptLst>
  <dgm:cxnLst>
    <dgm:cxn modelId="{BE503000-6143-4D22-A1D3-50A68C59BBAA}" srcId="{8C8FED03-8497-4ADB-972E-9D13BB0A8A6A}" destId="{467486AB-F81B-42C2-B43A-BB5650EBDB9E}" srcOrd="6" destOrd="0" parTransId="{73856A5F-3264-4315-949F-E623F4862105}" sibTransId="{91F1168D-DA37-4098-B097-07BF3388396F}"/>
    <dgm:cxn modelId="{39226821-3763-47C5-B382-F238648DF283}" type="presOf" srcId="{467486AB-F81B-42C2-B43A-BB5650EBDB9E}" destId="{8FB1D1F9-9E55-4B98-952A-00E8C86AC581}" srcOrd="0" destOrd="6" presId="urn:diagrams.loki3.com/BracketList+Icon#5"/>
    <dgm:cxn modelId="{AC04EA32-7DB0-4BF8-9609-CE09E53EF211}" srcId="{8C8FED03-8497-4ADB-972E-9D13BB0A8A6A}" destId="{B2B76B60-7C99-48B8-9274-0516309D6063}" srcOrd="2" destOrd="0" parTransId="{E86CBF08-79E7-49D3-A26A-756486C5F3CB}" sibTransId="{D9C1EADC-DBF5-404A-BA62-2A1E18B5513A}"/>
    <dgm:cxn modelId="{32821C34-F27A-4DC8-A834-CF5D6D9DF7DB}" type="presOf" srcId="{B2B76B60-7C99-48B8-9274-0516309D6063}" destId="{8FB1D1F9-9E55-4B98-952A-00E8C86AC581}" srcOrd="0" destOrd="2" presId="urn:diagrams.loki3.com/BracketList+Icon#5"/>
    <dgm:cxn modelId="{8C31693D-0250-415B-9A9B-F4AF52712ADB}" type="presOf" srcId="{E53A0A47-23E8-45E0-A461-13B5F968445F}" destId="{8FB1D1F9-9E55-4B98-952A-00E8C86AC581}" srcOrd="0" destOrd="3" presId="urn:diagrams.loki3.com/BracketList+Icon#5"/>
    <dgm:cxn modelId="{B09AFC5B-9DEE-496A-9792-7E16BA96B1E6}" type="presOf" srcId="{8C8FED03-8497-4ADB-972E-9D13BB0A8A6A}" destId="{F696B68E-2CFD-4C99-A9B8-A421FE3CFDFC}" srcOrd="0" destOrd="0" presId="urn:diagrams.loki3.com/BracketList+Icon#5"/>
    <dgm:cxn modelId="{D475A27C-CB04-40DE-8840-F9B24373BE9E}" type="presOf" srcId="{37E6AA9B-FED6-4660-8A0D-1C72978AE103}" destId="{8FB1D1F9-9E55-4B98-952A-00E8C86AC581}" srcOrd="0" destOrd="5" presId="urn:diagrams.loki3.com/BracketList+Icon#5"/>
    <dgm:cxn modelId="{ABDACB9D-B0FE-477C-B016-2EF2D96ECC22}" srcId="{8C8FED03-8497-4ADB-972E-9D13BB0A8A6A}" destId="{088D72D8-D684-43D1-BC94-0734D2F337C2}" srcOrd="1" destOrd="0" parTransId="{0CF4424A-B932-4FD7-9894-4E2FE91BE84D}" sibTransId="{23FF82DE-A436-46DC-9F9B-FF9AC2717DC3}"/>
    <dgm:cxn modelId="{6A48D19E-BEDC-4CCA-ADCD-D0961D5A42B0}" type="presOf" srcId="{35B62831-B716-410F-A28C-FE76A3CD8BB1}" destId="{22D22131-B298-45E7-9A7A-C075180CD0A7}" srcOrd="0" destOrd="0" presId="urn:diagrams.loki3.com/BracketList+Icon#5"/>
    <dgm:cxn modelId="{A617D6AC-B1C7-46E9-BC5F-E1D1634EC86B}" srcId="{8C8FED03-8497-4ADB-972E-9D13BB0A8A6A}" destId="{A831409B-C4E5-45E5-9579-AB0E5B7B5F84}" srcOrd="4" destOrd="0" parTransId="{03C2CD48-3B17-46FE-881A-E30BAF8F700A}" sibTransId="{448DC402-2CC5-4018-ACB8-DEAF0292D853}"/>
    <dgm:cxn modelId="{66A7BEAD-0CE9-44AB-8934-F513D22C211E}" type="presOf" srcId="{A831409B-C4E5-45E5-9579-AB0E5B7B5F84}" destId="{8FB1D1F9-9E55-4B98-952A-00E8C86AC581}" srcOrd="0" destOrd="4" presId="urn:diagrams.loki3.com/BracketList+Icon#5"/>
    <dgm:cxn modelId="{642F33B2-EBBC-4461-A1FB-8FE86273B4EA}" type="presOf" srcId="{088D72D8-D684-43D1-BC94-0734D2F337C2}" destId="{8FB1D1F9-9E55-4B98-952A-00E8C86AC581}" srcOrd="0" destOrd="1" presId="urn:diagrams.loki3.com/BracketList+Icon#5"/>
    <dgm:cxn modelId="{3F9CACB5-EC61-42E8-A1BE-A39D72F31596}" srcId="{35B62831-B716-410F-A28C-FE76A3CD8BB1}" destId="{8C8FED03-8497-4ADB-972E-9D13BB0A8A6A}" srcOrd="0" destOrd="0" parTransId="{FF43CDA5-79AE-42AD-AF0A-5F429B1572F0}" sibTransId="{1075E571-9C4C-4E96-B080-3C95F413D99A}"/>
    <dgm:cxn modelId="{FCE464BA-E079-4B30-81BC-9967904148F8}" srcId="{8C8FED03-8497-4ADB-972E-9D13BB0A8A6A}" destId="{0329889F-4FF3-4E43-8257-D0CA8FB7DF47}" srcOrd="0" destOrd="0" parTransId="{2C56962C-8C01-45E6-B104-1ED0D7AD5F2E}" sibTransId="{3EDEB499-B282-4CF0-A11F-0309F7855C70}"/>
    <dgm:cxn modelId="{A7C6DDC4-CE83-4678-B1DB-FAB35469C425}" srcId="{8C8FED03-8497-4ADB-972E-9D13BB0A8A6A}" destId="{37E6AA9B-FED6-4660-8A0D-1C72978AE103}" srcOrd="5" destOrd="0" parTransId="{A769D6F4-47D6-40C6-B0AC-0DC2A0C2981F}" sibTransId="{559A6717-6307-42E2-B3AC-CE7C7E65F670}"/>
    <dgm:cxn modelId="{5FA9C1DC-2612-47CE-BB38-D3D1F42A8C77}" type="presOf" srcId="{0329889F-4FF3-4E43-8257-D0CA8FB7DF47}" destId="{8FB1D1F9-9E55-4B98-952A-00E8C86AC581}" srcOrd="0" destOrd="0" presId="urn:diagrams.loki3.com/BracketList+Icon#5"/>
    <dgm:cxn modelId="{144434FC-920A-46B5-BCC3-5E95905B58A8}" srcId="{8C8FED03-8497-4ADB-972E-9D13BB0A8A6A}" destId="{E53A0A47-23E8-45E0-A461-13B5F968445F}" srcOrd="3" destOrd="0" parTransId="{72139537-CD1E-4E69-99D8-151619D2CEC9}" sibTransId="{D8B5F636-7C54-41AE-995F-59118C0DB77C}"/>
    <dgm:cxn modelId="{C30C8861-5FE7-4667-9047-154D43A4FA94}" type="presParOf" srcId="{22D22131-B298-45E7-9A7A-C075180CD0A7}" destId="{D3E99ACA-1B8C-4BB9-BCB4-B8F0D6452789}" srcOrd="0" destOrd="0" presId="urn:diagrams.loki3.com/BracketList+Icon#5"/>
    <dgm:cxn modelId="{C76BBF0F-E1B9-40B4-9B01-18071AF88177}" type="presParOf" srcId="{D3E99ACA-1B8C-4BB9-BCB4-B8F0D6452789}" destId="{F696B68E-2CFD-4C99-A9B8-A421FE3CFDFC}" srcOrd="0" destOrd="0" presId="urn:diagrams.loki3.com/BracketList+Icon#5"/>
    <dgm:cxn modelId="{741D2652-FFA2-4EFB-B891-AF006B21AE17}" type="presParOf" srcId="{D3E99ACA-1B8C-4BB9-BCB4-B8F0D6452789}" destId="{8CBEA2F4-482B-4865-B998-1D15C67D2656}" srcOrd="1" destOrd="0" presId="urn:diagrams.loki3.com/BracketList+Icon#5"/>
    <dgm:cxn modelId="{B6E7181A-7B8A-44A1-BFF9-F4FB4FE9DA3E}" type="presParOf" srcId="{D3E99ACA-1B8C-4BB9-BCB4-B8F0D6452789}" destId="{474CB857-F744-4040-BD9D-6EEA6F69138A}" srcOrd="2" destOrd="0" presId="urn:diagrams.loki3.com/BracketList+Icon#5"/>
    <dgm:cxn modelId="{D3761FA8-343B-472F-B8F8-F6FF75187D59}" type="presParOf" srcId="{D3E99ACA-1B8C-4BB9-BCB4-B8F0D6452789}" destId="{8FB1D1F9-9E55-4B98-952A-00E8C86AC581}" srcOrd="3" destOrd="0" presId="urn:diagrams.loki3.com/BracketList+Icon#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35B62831-B716-410F-A28C-FE76A3CD8BB1}" type="doc">
      <dgm:prSet loTypeId="urn:diagrams.loki3.com/BracketList+Icon#5" loCatId="list" qsTypeId="urn:microsoft.com/office/officeart/2005/8/quickstyle/simple1" qsCatId="simple" csTypeId="urn:microsoft.com/office/officeart/2005/8/colors/accent1_2" csCatId="accent1" phldr="1"/>
      <dgm:spPr/>
      <dgm:t>
        <a:bodyPr/>
        <a:lstStyle/>
        <a:p>
          <a:endParaRPr lang="fr-CA"/>
        </a:p>
      </dgm:t>
    </dgm:pt>
    <dgm:pt modelId="{8C8FED03-8497-4ADB-972E-9D13BB0A8A6A}">
      <dgm:prSet phldrT="[Texte]" custT="1"/>
      <dgm:spPr>
        <a:xfrm>
          <a:off x="0" y="1840441"/>
          <a:ext cx="3161189" cy="1287000"/>
        </a:xfrm>
        <a:prstGeom prst="rect">
          <a:avLst/>
        </a:prstGeom>
        <a:noFill/>
        <a:ln>
          <a:noFill/>
        </a:ln>
        <a:effectLst/>
      </dgm:spPr>
      <dgm:t>
        <a:bodyPr/>
        <a:lstStyle/>
        <a:p>
          <a:pPr>
            <a:buNone/>
          </a:pPr>
          <a:r>
            <a:rPr lang="en-US" sz="1800" noProof="0" dirty="0">
              <a:solidFill>
                <a:srgbClr val="00467F"/>
              </a:solidFill>
              <a:latin typeface="Arial"/>
              <a:ea typeface="+mn-ea"/>
              <a:cs typeface="Arial" pitchFamily="34" charset="0"/>
            </a:rPr>
            <a:t>Disadvantage</a:t>
          </a:r>
        </a:p>
      </dgm:t>
    </dgm:pt>
    <dgm:pt modelId="{FF43CDA5-79AE-42AD-AF0A-5F429B1572F0}" type="parTrans" cxnId="{3F9CACB5-EC61-42E8-A1BE-A39D72F31596}">
      <dgm:prSet/>
      <dgm:spPr/>
      <dgm:t>
        <a:bodyPr/>
        <a:lstStyle/>
        <a:p>
          <a:endParaRPr lang="fr-CA" sz="1800">
            <a:latin typeface="+mn-lt"/>
          </a:endParaRPr>
        </a:p>
      </dgm:t>
    </dgm:pt>
    <dgm:pt modelId="{1075E571-9C4C-4E96-B080-3C95F413D99A}" type="sibTrans" cxnId="{3F9CACB5-EC61-42E8-A1BE-A39D72F31596}">
      <dgm:prSet/>
      <dgm:spPr/>
      <dgm:t>
        <a:bodyPr/>
        <a:lstStyle/>
        <a:p>
          <a:endParaRPr lang="fr-CA" sz="1800">
            <a:latin typeface="+mn-lt"/>
          </a:endParaRPr>
        </a:p>
      </dgm:t>
    </dgm:pt>
    <dgm:pt modelId="{EC98AF4D-9C74-4764-84C3-7DB61D12667B}">
      <dgm:prSet phldrT="[Texte]" custT="1"/>
      <dgm:spPr>
        <a:xfrm>
          <a:off x="4046321" y="312129"/>
          <a:ext cx="8598434" cy="4343625"/>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noProof="0" dirty="0">
              <a:solidFill>
                <a:srgbClr val="FFFFFF"/>
              </a:solidFill>
              <a:latin typeface="Arial" panose="020B0604020202020204" pitchFamily="34" charset="0"/>
              <a:ea typeface="+mn-ea"/>
              <a:cs typeface="Arial" panose="020B0604020202020204" pitchFamily="34" charset="0"/>
            </a:rPr>
            <a:t>High capital requirements and long payback periods ⇒ creating cash flow pressure and financial leverage risk.</a:t>
          </a:r>
        </a:p>
      </dgm:t>
    </dgm:pt>
    <dgm:pt modelId="{A58EDB38-6796-450B-8DC8-208CF2123E5E}" type="parTrans" cxnId="{37E31F3F-E6A0-470E-A0CF-18F16FF81C25}">
      <dgm:prSet/>
      <dgm:spPr/>
      <dgm:t>
        <a:bodyPr/>
        <a:lstStyle/>
        <a:p>
          <a:endParaRPr lang="fr-CA" sz="1800">
            <a:latin typeface="+mn-lt"/>
          </a:endParaRPr>
        </a:p>
      </dgm:t>
    </dgm:pt>
    <dgm:pt modelId="{3F4D8065-F0DB-40F0-BF28-3913AE38B60F}" type="sibTrans" cxnId="{37E31F3F-E6A0-470E-A0CF-18F16FF81C25}">
      <dgm:prSet/>
      <dgm:spPr/>
      <dgm:t>
        <a:bodyPr/>
        <a:lstStyle/>
        <a:p>
          <a:endParaRPr lang="fr-CA" sz="1800">
            <a:latin typeface="+mn-lt"/>
          </a:endParaRPr>
        </a:p>
      </dgm:t>
    </dgm:pt>
    <dgm:pt modelId="{5B2828F6-3426-49DC-84DA-828CBC620D37}">
      <dgm:prSet custT="1"/>
      <dgm:spPr>
        <a:xfrm>
          <a:off x="4046321" y="312129"/>
          <a:ext cx="8598434" cy="4343625"/>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noProof="0" dirty="0">
              <a:solidFill>
                <a:srgbClr val="FFFFFF"/>
              </a:solidFill>
              <a:latin typeface="Arial" panose="020B0604020202020204" pitchFamily="34" charset="0"/>
              <a:ea typeface="+mn-ea"/>
              <a:cs typeface="Arial" panose="020B0604020202020204" pitchFamily="34" charset="0"/>
            </a:rPr>
            <a:t>Risk of fuel and material price volatility if the contract lacks a pass-through mechanism or price indexation.</a:t>
          </a:r>
        </a:p>
      </dgm:t>
    </dgm:pt>
    <dgm:pt modelId="{ED1BB56A-CD32-457B-8C9F-7834A9860F80}" type="parTrans" cxnId="{6F4878CC-25D5-43A4-8F52-3C97289B5D31}">
      <dgm:prSet/>
      <dgm:spPr/>
      <dgm:t>
        <a:bodyPr/>
        <a:lstStyle/>
        <a:p>
          <a:endParaRPr lang="en-US"/>
        </a:p>
      </dgm:t>
    </dgm:pt>
    <dgm:pt modelId="{EF0C8AC4-75A1-4680-93CA-97D0782A3041}" type="sibTrans" cxnId="{6F4878CC-25D5-43A4-8F52-3C97289B5D31}">
      <dgm:prSet/>
      <dgm:spPr/>
      <dgm:t>
        <a:bodyPr/>
        <a:lstStyle/>
        <a:p>
          <a:endParaRPr lang="en-US"/>
        </a:p>
      </dgm:t>
    </dgm:pt>
    <dgm:pt modelId="{DD7AF7BB-042D-4A4B-AD05-29D131725880}">
      <dgm:prSet custT="1"/>
      <dgm:spPr>
        <a:xfrm>
          <a:off x="4046321" y="312129"/>
          <a:ext cx="8598434" cy="4343625"/>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noProof="0" dirty="0">
              <a:solidFill>
                <a:srgbClr val="FFFFFF"/>
              </a:solidFill>
              <a:latin typeface="Arial" panose="020B0604020202020204" pitchFamily="34" charset="0"/>
              <a:ea typeface="+mn-ea"/>
              <a:cs typeface="Arial" panose="020B0604020202020204" pitchFamily="34" charset="0"/>
            </a:rPr>
            <a:t>Volume/Output risk due to changes in customer demand ⇒ necessitating a minimum purchase commitment (take-or-pay) clause.</a:t>
          </a:r>
        </a:p>
      </dgm:t>
    </dgm:pt>
    <dgm:pt modelId="{B251112D-6E66-4ED2-9A1E-3311D51F630E}" type="parTrans" cxnId="{715654F7-46B4-4045-8F17-2BFAB48E9E2A}">
      <dgm:prSet/>
      <dgm:spPr/>
      <dgm:t>
        <a:bodyPr/>
        <a:lstStyle/>
        <a:p>
          <a:endParaRPr lang="en-US"/>
        </a:p>
      </dgm:t>
    </dgm:pt>
    <dgm:pt modelId="{6485C83A-AADF-4158-BAC1-CA88F89CDE76}" type="sibTrans" cxnId="{715654F7-46B4-4045-8F17-2BFAB48E9E2A}">
      <dgm:prSet/>
      <dgm:spPr/>
      <dgm:t>
        <a:bodyPr/>
        <a:lstStyle/>
        <a:p>
          <a:endParaRPr lang="en-US"/>
        </a:p>
      </dgm:t>
    </dgm:pt>
    <dgm:pt modelId="{87CAC9A5-1594-4EEB-B6FB-34F97D46D27D}">
      <dgm:prSet custT="1"/>
      <dgm:spPr>
        <a:xfrm>
          <a:off x="4046321" y="312129"/>
          <a:ext cx="8598434" cy="4343625"/>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noProof="0" dirty="0">
              <a:solidFill>
                <a:srgbClr val="FFFFFF"/>
              </a:solidFill>
              <a:latin typeface="Arial" panose="020B0604020202020204" pitchFamily="34" charset="0"/>
              <a:ea typeface="+mn-ea"/>
              <a:cs typeface="Arial" panose="020B0604020202020204" pitchFamily="34" charset="0"/>
            </a:rPr>
            <a:t>Risk of failing to meet service quality commitments (e.g., availability rate, temperature/pressure/flow rate); resulting in penalties (liquidated damages) for non-compliance.</a:t>
          </a:r>
        </a:p>
      </dgm:t>
    </dgm:pt>
    <dgm:pt modelId="{946FAC8B-D08E-439E-8A83-04316ABA83E7}" type="parTrans" cxnId="{568F9FC3-D6E6-4CA3-B229-B9D3B95D879B}">
      <dgm:prSet/>
      <dgm:spPr/>
      <dgm:t>
        <a:bodyPr/>
        <a:lstStyle/>
        <a:p>
          <a:endParaRPr lang="en-US"/>
        </a:p>
      </dgm:t>
    </dgm:pt>
    <dgm:pt modelId="{A6B27C1F-1D70-443D-BFF3-A6F1DF0F5E72}" type="sibTrans" cxnId="{568F9FC3-D6E6-4CA3-B229-B9D3B95D879B}">
      <dgm:prSet/>
      <dgm:spPr/>
      <dgm:t>
        <a:bodyPr/>
        <a:lstStyle/>
        <a:p>
          <a:endParaRPr lang="en-US"/>
        </a:p>
      </dgm:t>
    </dgm:pt>
    <dgm:pt modelId="{FBE00DAF-BD2F-40AF-936A-180678E07C63}">
      <dgm:prSet custT="1"/>
      <dgm:spPr>
        <a:xfrm>
          <a:off x="4046321" y="312129"/>
          <a:ext cx="8598434" cy="4343625"/>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noProof="0" dirty="0">
              <a:solidFill>
                <a:srgbClr val="FFFFFF"/>
              </a:solidFill>
              <a:latin typeface="Arial" panose="020B0604020202020204" pitchFamily="34" charset="0"/>
              <a:ea typeface="+mn-ea"/>
              <a:cs typeface="Arial" panose="020B0604020202020204" pitchFamily="34" charset="0"/>
            </a:rPr>
            <a:t>Legal, environmental, and safety risks during operation; compliance costs can be significant.</a:t>
          </a:r>
        </a:p>
      </dgm:t>
    </dgm:pt>
    <dgm:pt modelId="{BE3A8E46-1187-4683-96C6-8D51202F487F}" type="parTrans" cxnId="{CDFEFEDD-F458-43BC-89AF-98C262E18B0D}">
      <dgm:prSet/>
      <dgm:spPr/>
      <dgm:t>
        <a:bodyPr/>
        <a:lstStyle/>
        <a:p>
          <a:endParaRPr lang="en-US"/>
        </a:p>
      </dgm:t>
    </dgm:pt>
    <dgm:pt modelId="{FF5CAF58-E352-435C-A359-26EC8F79665B}" type="sibTrans" cxnId="{CDFEFEDD-F458-43BC-89AF-98C262E18B0D}">
      <dgm:prSet/>
      <dgm:spPr/>
      <dgm:t>
        <a:bodyPr/>
        <a:lstStyle/>
        <a:p>
          <a:endParaRPr lang="en-US"/>
        </a:p>
      </dgm:t>
    </dgm:pt>
    <dgm:pt modelId="{759506BC-AAA8-4B02-80A8-1082812D7717}">
      <dgm:prSet custT="1"/>
      <dgm:spPr>
        <a:xfrm>
          <a:off x="4046321" y="312129"/>
          <a:ext cx="8598434" cy="4343625"/>
        </a:xfrm>
        <a:prstGeom prst="rect">
          <a:avLst/>
        </a:prstGeom>
        <a:solidFill>
          <a:srgbClr val="053D5D"/>
        </a:solidFill>
        <a:ln w="25400" cap="flat" cmpd="sng" algn="ctr">
          <a:solidFill>
            <a:srgbClr val="FFFFFF">
              <a:hueOff val="0"/>
              <a:satOff val="0"/>
              <a:lumOff val="0"/>
              <a:alphaOff val="0"/>
            </a:srgbClr>
          </a:solidFill>
          <a:prstDash val="solid"/>
        </a:ln>
        <a:effectLst/>
      </dgm:spPr>
      <dgm:t>
        <a:bodyPr/>
        <a:lstStyle/>
        <a:p>
          <a:pPr rtl="0">
            <a:lnSpc>
              <a:spcPct val="100000"/>
            </a:lnSpc>
            <a:spcBef>
              <a:spcPts val="600"/>
            </a:spcBef>
            <a:spcAft>
              <a:spcPts val="600"/>
            </a:spcAft>
            <a:buChar char="•"/>
          </a:pPr>
          <a:r>
            <a:rPr lang="en-US" sz="1800" noProof="0" dirty="0">
              <a:solidFill>
                <a:srgbClr val="FFFFFF"/>
              </a:solidFill>
              <a:latin typeface="Arial" panose="020B0604020202020204" pitchFamily="34" charset="0"/>
              <a:ea typeface="+mn-ea"/>
              <a:cs typeface="Arial" panose="020B0604020202020204" pitchFamily="34" charset="0"/>
            </a:rPr>
            <a:t>Counterparty risk (credit risk, early termination); asset recovery/relocation at contract end is often difficult and costly.</a:t>
          </a:r>
        </a:p>
      </dgm:t>
    </dgm:pt>
    <dgm:pt modelId="{621CCCBF-B7FA-44E6-B161-43FEA6837E21}" type="parTrans" cxnId="{57F4AE59-0138-4697-B5A3-EA2C30A27F34}">
      <dgm:prSet/>
      <dgm:spPr/>
      <dgm:t>
        <a:bodyPr/>
        <a:lstStyle/>
        <a:p>
          <a:endParaRPr lang="en-US"/>
        </a:p>
      </dgm:t>
    </dgm:pt>
    <dgm:pt modelId="{8DF26871-9FB0-4051-A463-95984BDC64BD}" type="sibTrans" cxnId="{57F4AE59-0138-4697-B5A3-EA2C30A27F34}">
      <dgm:prSet/>
      <dgm:spPr/>
      <dgm:t>
        <a:bodyPr/>
        <a:lstStyle/>
        <a:p>
          <a:endParaRPr lang="en-US"/>
        </a:p>
      </dgm:t>
    </dgm:pt>
    <dgm:pt modelId="{22D22131-B298-45E7-9A7A-C075180CD0A7}" type="pres">
      <dgm:prSet presAssocID="{35B62831-B716-410F-A28C-FE76A3CD8BB1}" presName="Name0" presStyleCnt="0">
        <dgm:presLayoutVars>
          <dgm:dir/>
          <dgm:animLvl val="lvl"/>
          <dgm:resizeHandles val="exact"/>
        </dgm:presLayoutVars>
      </dgm:prSet>
      <dgm:spPr/>
    </dgm:pt>
    <dgm:pt modelId="{D3E99ACA-1B8C-4BB9-BCB4-B8F0D6452789}" type="pres">
      <dgm:prSet presAssocID="{8C8FED03-8497-4ADB-972E-9D13BB0A8A6A}" presName="linNode" presStyleCnt="0"/>
      <dgm:spPr/>
    </dgm:pt>
    <dgm:pt modelId="{F696B68E-2CFD-4C99-A9B8-A421FE3CFDFC}" type="pres">
      <dgm:prSet presAssocID="{8C8FED03-8497-4ADB-972E-9D13BB0A8A6A}" presName="parTx" presStyleLbl="revTx" presStyleIdx="0" presStyleCnt="1">
        <dgm:presLayoutVars>
          <dgm:chMax val="1"/>
          <dgm:bulletEnabled val="1"/>
        </dgm:presLayoutVars>
      </dgm:prSet>
      <dgm:spPr/>
    </dgm:pt>
    <dgm:pt modelId="{8CBEA2F4-482B-4865-B998-1D15C67D2656}" type="pres">
      <dgm:prSet presAssocID="{8C8FED03-8497-4ADB-972E-9D13BB0A8A6A}" presName="bracket" presStyleLbl="parChTrans1D1" presStyleIdx="0" presStyleCnt="1"/>
      <dgm:spPr>
        <a:xfrm>
          <a:off x="3161188" y="312129"/>
          <a:ext cx="632237" cy="4343625"/>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ln>
        <a:effectLst/>
      </dgm:spPr>
    </dgm:pt>
    <dgm:pt modelId="{474CB857-F744-4040-BD9D-6EEA6F69138A}" type="pres">
      <dgm:prSet presAssocID="{8C8FED03-8497-4ADB-972E-9D13BB0A8A6A}" presName="spH" presStyleCnt="0"/>
      <dgm:spPr/>
    </dgm:pt>
    <dgm:pt modelId="{8FB1D1F9-9E55-4B98-952A-00E8C86AC581}" type="pres">
      <dgm:prSet presAssocID="{8C8FED03-8497-4ADB-972E-9D13BB0A8A6A}" presName="desTx" presStyleLbl="node1" presStyleIdx="0" presStyleCnt="1">
        <dgm:presLayoutVars>
          <dgm:bulletEnabled val="1"/>
        </dgm:presLayoutVars>
      </dgm:prSet>
      <dgm:spPr/>
    </dgm:pt>
  </dgm:ptLst>
  <dgm:cxnLst>
    <dgm:cxn modelId="{62323F34-014D-49CB-82C3-90D6E7BB86D8}" type="presOf" srcId="{EC98AF4D-9C74-4764-84C3-7DB61D12667B}" destId="{8FB1D1F9-9E55-4B98-952A-00E8C86AC581}" srcOrd="0" destOrd="0" presId="urn:diagrams.loki3.com/BracketList+Icon#5"/>
    <dgm:cxn modelId="{37E31F3F-E6A0-470E-A0CF-18F16FF81C25}" srcId="{8C8FED03-8497-4ADB-972E-9D13BB0A8A6A}" destId="{EC98AF4D-9C74-4764-84C3-7DB61D12667B}" srcOrd="0" destOrd="0" parTransId="{A58EDB38-6796-450B-8DC8-208CF2123E5E}" sibTransId="{3F4D8065-F0DB-40F0-BF28-3913AE38B60F}"/>
    <dgm:cxn modelId="{B09AFC5B-9DEE-496A-9792-7E16BA96B1E6}" type="presOf" srcId="{8C8FED03-8497-4ADB-972E-9D13BB0A8A6A}" destId="{F696B68E-2CFD-4C99-A9B8-A421FE3CFDFC}" srcOrd="0" destOrd="0" presId="urn:diagrams.loki3.com/BracketList+Icon#5"/>
    <dgm:cxn modelId="{749F3551-7494-4FCD-A8D5-726E7CEB6A53}" type="presOf" srcId="{DD7AF7BB-042D-4A4B-AD05-29D131725880}" destId="{8FB1D1F9-9E55-4B98-952A-00E8C86AC581}" srcOrd="0" destOrd="2" presId="urn:diagrams.loki3.com/BracketList+Icon#5"/>
    <dgm:cxn modelId="{57F4AE59-0138-4697-B5A3-EA2C30A27F34}" srcId="{8C8FED03-8497-4ADB-972E-9D13BB0A8A6A}" destId="{759506BC-AAA8-4B02-80A8-1082812D7717}" srcOrd="5" destOrd="0" parTransId="{621CCCBF-B7FA-44E6-B161-43FEA6837E21}" sibTransId="{8DF26871-9FB0-4051-A463-95984BDC64BD}"/>
    <dgm:cxn modelId="{C0833C85-6A15-4636-9B42-E7BEC9C67C43}" type="presOf" srcId="{759506BC-AAA8-4B02-80A8-1082812D7717}" destId="{8FB1D1F9-9E55-4B98-952A-00E8C86AC581}" srcOrd="0" destOrd="5" presId="urn:diagrams.loki3.com/BracketList+Icon#5"/>
    <dgm:cxn modelId="{6A48D19E-BEDC-4CCA-ADCD-D0961D5A42B0}" type="presOf" srcId="{35B62831-B716-410F-A28C-FE76A3CD8BB1}" destId="{22D22131-B298-45E7-9A7A-C075180CD0A7}" srcOrd="0" destOrd="0" presId="urn:diagrams.loki3.com/BracketList+Icon#5"/>
    <dgm:cxn modelId="{3F9CACB5-EC61-42E8-A1BE-A39D72F31596}" srcId="{35B62831-B716-410F-A28C-FE76A3CD8BB1}" destId="{8C8FED03-8497-4ADB-972E-9D13BB0A8A6A}" srcOrd="0" destOrd="0" parTransId="{FF43CDA5-79AE-42AD-AF0A-5F429B1572F0}" sibTransId="{1075E571-9C4C-4E96-B080-3C95F413D99A}"/>
    <dgm:cxn modelId="{DA4317B6-6C3E-4E67-B383-3F5E9578FFC2}" type="presOf" srcId="{5B2828F6-3426-49DC-84DA-828CBC620D37}" destId="{8FB1D1F9-9E55-4B98-952A-00E8C86AC581}" srcOrd="0" destOrd="1" presId="urn:diagrams.loki3.com/BracketList+Icon#5"/>
    <dgm:cxn modelId="{568F9FC3-D6E6-4CA3-B229-B9D3B95D879B}" srcId="{8C8FED03-8497-4ADB-972E-9D13BB0A8A6A}" destId="{87CAC9A5-1594-4EEB-B6FB-34F97D46D27D}" srcOrd="3" destOrd="0" parTransId="{946FAC8B-D08E-439E-8A83-04316ABA83E7}" sibTransId="{A6B27C1F-1D70-443D-BFF3-A6F1DF0F5E72}"/>
    <dgm:cxn modelId="{6F4878CC-25D5-43A4-8F52-3C97289B5D31}" srcId="{8C8FED03-8497-4ADB-972E-9D13BB0A8A6A}" destId="{5B2828F6-3426-49DC-84DA-828CBC620D37}" srcOrd="1" destOrd="0" parTransId="{ED1BB56A-CD32-457B-8C9F-7834A9860F80}" sibTransId="{EF0C8AC4-75A1-4680-93CA-97D0782A3041}"/>
    <dgm:cxn modelId="{CDFEFEDD-F458-43BC-89AF-98C262E18B0D}" srcId="{8C8FED03-8497-4ADB-972E-9D13BB0A8A6A}" destId="{FBE00DAF-BD2F-40AF-936A-180678E07C63}" srcOrd="4" destOrd="0" parTransId="{BE3A8E46-1187-4683-96C6-8D51202F487F}" sibTransId="{FF5CAF58-E352-435C-A359-26EC8F79665B}"/>
    <dgm:cxn modelId="{09CC57EF-26A7-4E88-8003-8604EBEE4DBE}" type="presOf" srcId="{FBE00DAF-BD2F-40AF-936A-180678E07C63}" destId="{8FB1D1F9-9E55-4B98-952A-00E8C86AC581}" srcOrd="0" destOrd="4" presId="urn:diagrams.loki3.com/BracketList+Icon#5"/>
    <dgm:cxn modelId="{715654F7-46B4-4045-8F17-2BFAB48E9E2A}" srcId="{8C8FED03-8497-4ADB-972E-9D13BB0A8A6A}" destId="{DD7AF7BB-042D-4A4B-AD05-29D131725880}" srcOrd="2" destOrd="0" parTransId="{B251112D-6E66-4ED2-9A1E-3311D51F630E}" sibTransId="{6485C83A-AADF-4158-BAC1-CA88F89CDE76}"/>
    <dgm:cxn modelId="{9ABA21F9-C3EE-4DCA-878F-5C01AC795830}" type="presOf" srcId="{87CAC9A5-1594-4EEB-B6FB-34F97D46D27D}" destId="{8FB1D1F9-9E55-4B98-952A-00E8C86AC581}" srcOrd="0" destOrd="3" presId="urn:diagrams.loki3.com/BracketList+Icon#5"/>
    <dgm:cxn modelId="{C30C8861-5FE7-4667-9047-154D43A4FA94}" type="presParOf" srcId="{22D22131-B298-45E7-9A7A-C075180CD0A7}" destId="{D3E99ACA-1B8C-4BB9-BCB4-B8F0D6452789}" srcOrd="0" destOrd="0" presId="urn:diagrams.loki3.com/BracketList+Icon#5"/>
    <dgm:cxn modelId="{C76BBF0F-E1B9-40B4-9B01-18071AF88177}" type="presParOf" srcId="{D3E99ACA-1B8C-4BB9-BCB4-B8F0D6452789}" destId="{F696B68E-2CFD-4C99-A9B8-A421FE3CFDFC}" srcOrd="0" destOrd="0" presId="urn:diagrams.loki3.com/BracketList+Icon#5"/>
    <dgm:cxn modelId="{741D2652-FFA2-4EFB-B891-AF006B21AE17}" type="presParOf" srcId="{D3E99ACA-1B8C-4BB9-BCB4-B8F0D6452789}" destId="{8CBEA2F4-482B-4865-B998-1D15C67D2656}" srcOrd="1" destOrd="0" presId="urn:diagrams.loki3.com/BracketList+Icon#5"/>
    <dgm:cxn modelId="{B6E7181A-7B8A-44A1-BFF9-F4FB4FE9DA3E}" type="presParOf" srcId="{D3E99ACA-1B8C-4BB9-BCB4-B8F0D6452789}" destId="{474CB857-F744-4040-BD9D-6EEA6F69138A}" srcOrd="2" destOrd="0" presId="urn:diagrams.loki3.com/BracketList+Icon#5"/>
    <dgm:cxn modelId="{3091E3D9-6E10-488E-B7B0-01A041E15117}" type="presParOf" srcId="{D3E99ACA-1B8C-4BB9-BCB4-B8F0D6452789}" destId="{8FB1D1F9-9E55-4B98-952A-00E8C86AC581}" srcOrd="3" destOrd="0" presId="urn:diagrams.loki3.com/BracketList+Icon#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25BF5D1-3982-4FB7-B09F-18F41EF37DD3}" type="doc">
      <dgm:prSet loTypeId="urn:microsoft.com/office/officeart/2008/layout/VerticalCircleList" loCatId="list" qsTypeId="urn:microsoft.com/office/officeart/2005/8/quickstyle/simple1" qsCatId="simple" csTypeId="urn:microsoft.com/office/officeart/2005/8/colors/accent1_2" csCatId="accent1" phldr="1"/>
      <dgm:spPr/>
      <dgm:t>
        <a:bodyPr/>
        <a:lstStyle/>
        <a:p>
          <a:endParaRPr lang="fr-CA"/>
        </a:p>
      </dgm:t>
    </dgm:pt>
    <dgm:pt modelId="{570C5513-FEC7-46D3-96AA-508634334F20}">
      <dgm:prSet custT="1"/>
      <dgm:spPr>
        <a:xfrm>
          <a:off x="724914" y="70"/>
          <a:ext cx="3265031" cy="422213"/>
        </a:xfrm>
        <a:prstGeom prst="rect">
          <a:avLst/>
        </a:prstGeom>
        <a:noFill/>
        <a:ln>
          <a:noFill/>
        </a:ln>
        <a:effectLst/>
      </dgm:spPr>
      <dgm:t>
        <a:bodyPr/>
        <a:lstStyle/>
        <a:p>
          <a:pPr rtl="0">
            <a:buNone/>
          </a:pPr>
          <a:r>
            <a:rPr lang="en-US" sz="1600" dirty="0">
              <a:solidFill>
                <a:srgbClr val="0F6FC6"/>
              </a:solidFill>
              <a:latin typeface="Arial" panose="020B0604020202020204" pitchFamily="34" charset="0"/>
              <a:ea typeface="+mn-ea"/>
              <a:cs typeface="Arial" panose="020B0604020202020204" pitchFamily="34" charset="0"/>
            </a:rPr>
            <a:t>Provide a loan to the customer</a:t>
          </a:r>
          <a:endParaRPr lang="fr-CA" sz="1600" dirty="0">
            <a:solidFill>
              <a:srgbClr val="0F6FC6"/>
            </a:solidFill>
            <a:latin typeface="Arial" panose="020B0604020202020204" pitchFamily="34" charset="0"/>
            <a:ea typeface="+mn-ea"/>
            <a:cs typeface="Arial" panose="020B0604020202020204" pitchFamily="34" charset="0"/>
          </a:endParaRPr>
        </a:p>
      </dgm:t>
    </dgm:pt>
    <dgm:pt modelId="{AC5210F3-0DCF-4136-9900-9892017984EC}" type="parTrans" cxnId="{0CCB253C-ACAF-47BF-BDE8-BFE8EBF74324}">
      <dgm:prSet/>
      <dgm:spPr/>
      <dgm:t>
        <a:bodyPr/>
        <a:lstStyle/>
        <a:p>
          <a:endParaRPr lang="fr-CA"/>
        </a:p>
      </dgm:t>
    </dgm:pt>
    <dgm:pt modelId="{16820A6E-9E47-43F7-AB9F-812555BEA4F0}" type="sibTrans" cxnId="{0CCB253C-ACAF-47BF-BDE8-BFE8EBF74324}">
      <dgm:prSet/>
      <dgm:spPr/>
      <dgm:t>
        <a:bodyPr/>
        <a:lstStyle/>
        <a:p>
          <a:endParaRPr lang="fr-CA"/>
        </a:p>
      </dgm:t>
    </dgm:pt>
    <dgm:pt modelId="{CD053FFA-3F09-483A-A1F7-8DCD1A6EC062}">
      <dgm:prSet custT="1"/>
      <dgm:spPr>
        <a:xfrm>
          <a:off x="728593" y="422283"/>
          <a:ext cx="2252662" cy="422213"/>
        </a:xfrm>
        <a:prstGeom prst="rect">
          <a:avLst/>
        </a:prstGeom>
        <a:noFill/>
        <a:ln>
          <a:noFill/>
        </a:ln>
        <a:effectLst/>
      </dgm:spPr>
      <dgm:t>
        <a:bodyPr/>
        <a:lstStyle/>
        <a:p>
          <a:pPr rtl="0">
            <a:buNone/>
          </a:pPr>
          <a:r>
            <a:rPr lang="en-US" sz="1600" b="0" i="0" dirty="0">
              <a:solidFill>
                <a:srgbClr val="0F6FC6"/>
              </a:solidFill>
              <a:latin typeface="Arial"/>
              <a:ea typeface="+mn-ea"/>
              <a:cs typeface="+mn-cs"/>
            </a:rPr>
            <a:t>Customer commitment</a:t>
          </a:r>
          <a:endParaRPr lang="fr-CA" sz="1600" dirty="0">
            <a:solidFill>
              <a:srgbClr val="0F6FC6"/>
            </a:solidFill>
            <a:latin typeface="Arial" panose="020B0604020202020204" pitchFamily="34" charset="0"/>
            <a:ea typeface="+mn-ea"/>
            <a:cs typeface="Arial" panose="020B0604020202020204" pitchFamily="34" charset="0"/>
          </a:endParaRPr>
        </a:p>
      </dgm:t>
    </dgm:pt>
    <dgm:pt modelId="{25987D49-2CF0-4BFD-B963-B9BFF54BF3D3}" type="parTrans" cxnId="{BC4BB1C3-20BA-44F4-8F7B-F3F25C1B693A}">
      <dgm:prSet/>
      <dgm:spPr/>
      <dgm:t>
        <a:bodyPr/>
        <a:lstStyle/>
        <a:p>
          <a:endParaRPr lang="fr-CA"/>
        </a:p>
      </dgm:t>
    </dgm:pt>
    <dgm:pt modelId="{1B1BAD8B-43BB-4742-9489-ABD461D89E3A}" type="sibTrans" cxnId="{BC4BB1C3-20BA-44F4-8F7B-F3F25C1B693A}">
      <dgm:prSet/>
      <dgm:spPr/>
      <dgm:t>
        <a:bodyPr/>
        <a:lstStyle/>
        <a:p>
          <a:endParaRPr lang="fr-CA"/>
        </a:p>
      </dgm:t>
    </dgm:pt>
    <dgm:pt modelId="{2A7B060C-54B8-44B1-9621-6CA45CBDDAAD}" type="pres">
      <dgm:prSet presAssocID="{D25BF5D1-3982-4FB7-B09F-18F41EF37DD3}" presName="Name0" presStyleCnt="0">
        <dgm:presLayoutVars>
          <dgm:dir/>
        </dgm:presLayoutVars>
      </dgm:prSet>
      <dgm:spPr/>
    </dgm:pt>
    <dgm:pt modelId="{C5A30835-9322-43F7-8F6A-492D2A922669}" type="pres">
      <dgm:prSet presAssocID="{570C5513-FEC7-46D3-96AA-508634334F20}" presName="noChildren" presStyleCnt="0"/>
      <dgm:spPr/>
    </dgm:pt>
    <dgm:pt modelId="{26F940A2-5924-44C5-9BF7-B5A6CAE18F7D}" type="pres">
      <dgm:prSet presAssocID="{570C5513-FEC7-46D3-96AA-508634334F20}" presName="gap" presStyleCnt="0"/>
      <dgm:spPr/>
    </dgm:pt>
    <dgm:pt modelId="{11010C31-730D-4702-B458-4F542924E423}" type="pres">
      <dgm:prSet presAssocID="{570C5513-FEC7-46D3-96AA-508634334F20}" presName="medCircle2" presStyleLbl="vennNode1" presStyleIdx="0" presStyleCnt="2" custLinFactX="-74297" custLinFactNeighborX="-100000"/>
      <dgm:spPr>
        <a:xfrm>
          <a:off x="18925" y="70"/>
          <a:ext cx="422213" cy="422213"/>
        </a:xfrm>
        <a:prstGeom prst="ellipse">
          <a:avLst/>
        </a:prstGeom>
        <a:solidFill>
          <a:srgbClr val="FFC000">
            <a:alpha val="50000"/>
          </a:srgbClr>
        </a:solidFill>
        <a:ln w="25400" cap="flat" cmpd="sng" algn="ctr">
          <a:solidFill>
            <a:srgbClr val="FFFFFF">
              <a:hueOff val="0"/>
              <a:satOff val="0"/>
              <a:lumOff val="0"/>
              <a:alphaOff val="0"/>
            </a:srgbClr>
          </a:solidFill>
          <a:prstDash val="solid"/>
        </a:ln>
        <a:effectLst/>
      </dgm:spPr>
    </dgm:pt>
    <dgm:pt modelId="{444CDDED-8ACB-4B81-8974-6589E08AADD5}" type="pres">
      <dgm:prSet presAssocID="{570C5513-FEC7-46D3-96AA-508634334F20}" presName="txLvlOnly1" presStyleLbl="revTx" presStyleIdx="0" presStyleCnt="2" custScaleX="144941" custLinFactNeighborX="11771"/>
      <dgm:spPr/>
    </dgm:pt>
    <dgm:pt modelId="{9786B067-D8AA-41ED-A629-3893D6C80E88}" type="pres">
      <dgm:prSet presAssocID="{CD053FFA-3F09-483A-A1F7-8DCD1A6EC062}" presName="noChildren" presStyleCnt="0"/>
      <dgm:spPr/>
    </dgm:pt>
    <dgm:pt modelId="{F1C42AFB-4E43-44A6-80D1-1BAE15354180}" type="pres">
      <dgm:prSet presAssocID="{CD053FFA-3F09-483A-A1F7-8DCD1A6EC062}" presName="gap" presStyleCnt="0"/>
      <dgm:spPr/>
    </dgm:pt>
    <dgm:pt modelId="{24D63700-5F45-4FCE-877E-0A8DB4ACF127}" type="pres">
      <dgm:prSet presAssocID="{CD053FFA-3F09-483A-A1F7-8DCD1A6EC062}" presName="medCircle2" presStyleLbl="vennNode1" presStyleIdx="1" presStyleCnt="2" custLinFactX="-100000" custLinFactNeighborX="-117050"/>
      <dgm:spPr>
        <a:xfrm>
          <a:off x="0" y="422283"/>
          <a:ext cx="422213" cy="422213"/>
        </a:xfrm>
        <a:prstGeom prst="ellipse">
          <a:avLst/>
        </a:prstGeom>
        <a:solidFill>
          <a:srgbClr val="FFC000">
            <a:alpha val="50000"/>
          </a:srgbClr>
        </a:solidFill>
        <a:ln w="25400" cap="flat" cmpd="sng" algn="ctr">
          <a:solidFill>
            <a:srgbClr val="FFFFFF">
              <a:hueOff val="0"/>
              <a:satOff val="0"/>
              <a:lumOff val="0"/>
              <a:alphaOff val="0"/>
            </a:srgbClr>
          </a:solidFill>
          <a:prstDash val="solid"/>
        </a:ln>
        <a:effectLst/>
      </dgm:spPr>
    </dgm:pt>
    <dgm:pt modelId="{90E0D6D7-47E1-49C6-8FED-B4145699AE7A}" type="pres">
      <dgm:prSet presAssocID="{CD053FFA-3F09-483A-A1F7-8DCD1A6EC062}" presName="txLvlOnly1" presStyleLbl="revTx" presStyleIdx="1" presStyleCnt="2" custLinFactNeighborX="-17679"/>
      <dgm:spPr/>
    </dgm:pt>
  </dgm:ptLst>
  <dgm:cxnLst>
    <dgm:cxn modelId="{0CCB253C-ACAF-47BF-BDE8-BFE8EBF74324}" srcId="{D25BF5D1-3982-4FB7-B09F-18F41EF37DD3}" destId="{570C5513-FEC7-46D3-96AA-508634334F20}" srcOrd="0" destOrd="0" parTransId="{AC5210F3-0DCF-4136-9900-9892017984EC}" sibTransId="{16820A6E-9E47-43F7-AB9F-812555BEA4F0}"/>
    <dgm:cxn modelId="{B41CCC8D-5A15-422D-BF2C-FC961730B8D0}" type="presOf" srcId="{CD053FFA-3F09-483A-A1F7-8DCD1A6EC062}" destId="{90E0D6D7-47E1-49C6-8FED-B4145699AE7A}" srcOrd="0" destOrd="0" presId="urn:microsoft.com/office/officeart/2008/layout/VerticalCircleList"/>
    <dgm:cxn modelId="{E1999CA4-0485-4039-9ABE-07EC71C21441}" type="presOf" srcId="{570C5513-FEC7-46D3-96AA-508634334F20}" destId="{444CDDED-8ACB-4B81-8974-6589E08AADD5}" srcOrd="0" destOrd="0" presId="urn:microsoft.com/office/officeart/2008/layout/VerticalCircleList"/>
    <dgm:cxn modelId="{23EED6B8-75A3-4354-9B40-3C5963C3EF60}" type="presOf" srcId="{D25BF5D1-3982-4FB7-B09F-18F41EF37DD3}" destId="{2A7B060C-54B8-44B1-9621-6CA45CBDDAAD}" srcOrd="0" destOrd="0" presId="urn:microsoft.com/office/officeart/2008/layout/VerticalCircleList"/>
    <dgm:cxn modelId="{BC4BB1C3-20BA-44F4-8F7B-F3F25C1B693A}" srcId="{D25BF5D1-3982-4FB7-B09F-18F41EF37DD3}" destId="{CD053FFA-3F09-483A-A1F7-8DCD1A6EC062}" srcOrd="1" destOrd="0" parTransId="{25987D49-2CF0-4BFD-B963-B9BFF54BF3D3}" sibTransId="{1B1BAD8B-43BB-4742-9489-ABD461D89E3A}"/>
    <dgm:cxn modelId="{704AD30F-CF69-4F88-BE91-FFF8F14AF221}" type="presParOf" srcId="{2A7B060C-54B8-44B1-9621-6CA45CBDDAAD}" destId="{C5A30835-9322-43F7-8F6A-492D2A922669}" srcOrd="0" destOrd="0" presId="urn:microsoft.com/office/officeart/2008/layout/VerticalCircleList"/>
    <dgm:cxn modelId="{CE747CFC-C152-455F-8126-60ECD16A6EDB}" type="presParOf" srcId="{C5A30835-9322-43F7-8F6A-492D2A922669}" destId="{26F940A2-5924-44C5-9BF7-B5A6CAE18F7D}" srcOrd="0" destOrd="0" presId="urn:microsoft.com/office/officeart/2008/layout/VerticalCircleList"/>
    <dgm:cxn modelId="{3C70B40A-48E5-4553-9D1E-F3943CB958A4}" type="presParOf" srcId="{C5A30835-9322-43F7-8F6A-492D2A922669}" destId="{11010C31-730D-4702-B458-4F542924E423}" srcOrd="1" destOrd="0" presId="urn:microsoft.com/office/officeart/2008/layout/VerticalCircleList"/>
    <dgm:cxn modelId="{9E82AEED-8F60-4481-BC8E-510E7B1C2E8B}" type="presParOf" srcId="{C5A30835-9322-43F7-8F6A-492D2A922669}" destId="{444CDDED-8ACB-4B81-8974-6589E08AADD5}" srcOrd="2" destOrd="0" presId="urn:microsoft.com/office/officeart/2008/layout/VerticalCircleList"/>
    <dgm:cxn modelId="{7D9D456A-7C35-4B82-A373-D151F2641E68}" type="presParOf" srcId="{2A7B060C-54B8-44B1-9621-6CA45CBDDAAD}" destId="{9786B067-D8AA-41ED-A629-3893D6C80E88}" srcOrd="1" destOrd="0" presId="urn:microsoft.com/office/officeart/2008/layout/VerticalCircleList"/>
    <dgm:cxn modelId="{0C68742C-1613-4B9D-A99A-AC3B959A82C5}" type="presParOf" srcId="{9786B067-D8AA-41ED-A629-3893D6C80E88}" destId="{F1C42AFB-4E43-44A6-80D1-1BAE15354180}" srcOrd="0" destOrd="0" presId="urn:microsoft.com/office/officeart/2008/layout/VerticalCircleList"/>
    <dgm:cxn modelId="{D5F7580D-E63D-48EB-99D4-467C88852F05}" type="presParOf" srcId="{9786B067-D8AA-41ED-A629-3893D6C80E88}" destId="{24D63700-5F45-4FCE-877E-0A8DB4ACF127}" srcOrd="1" destOrd="0" presId="urn:microsoft.com/office/officeart/2008/layout/VerticalCircleList"/>
    <dgm:cxn modelId="{FC763ECA-FADF-40D1-AA8C-A273E514B720}" type="presParOf" srcId="{9786B067-D8AA-41ED-A629-3893D6C80E88}" destId="{90E0D6D7-47E1-49C6-8FED-B4145699AE7A}" srcOrd="2" destOrd="0" presId="urn:microsoft.com/office/officeart/2008/layout/VerticalCircle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FC4787-801B-40E8-8EDF-436E2C716891}"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E1614FA5-BD4C-48E3-A53C-7270EE5F2DFF}">
      <dgm:prSet phldrT="[Texte]" custT="1"/>
      <dgm:spPr>
        <a:xfrm>
          <a:off x="29355" y="1292600"/>
          <a:ext cx="1800478" cy="684476"/>
        </a:xfrm>
        <a:prstGeom prst="wedgeRectCallout">
          <a:avLst>
            <a:gd name="adj1" fmla="val 20250"/>
            <a:gd name="adj2" fmla="val -60700"/>
          </a:avLst>
        </a:prstGeom>
        <a:solidFill>
          <a:srgbClr val="FFC000"/>
        </a:solidFill>
        <a:ln w="25400" cap="flat" cmpd="sng" algn="ctr">
          <a:solidFill>
            <a:srgbClr val="FFFFFF">
              <a:hueOff val="0"/>
              <a:satOff val="0"/>
              <a:lumOff val="0"/>
              <a:alphaOff val="0"/>
            </a:srgbClr>
          </a:solidFill>
          <a:prstDash val="solid"/>
        </a:ln>
        <a:effectLst/>
      </dgm:spPr>
      <dgm:t>
        <a:bodyPr/>
        <a:lstStyle/>
        <a:p>
          <a:pPr>
            <a:buNone/>
          </a:pPr>
          <a:r>
            <a:rPr lang="en-US" sz="1700" b="1" dirty="0">
              <a:solidFill>
                <a:srgbClr val="0F6FC6"/>
              </a:solidFill>
              <a:latin typeface="Arial" panose="020B0604020202020204" pitchFamily="34" charset="0"/>
              <a:ea typeface="+mn-ea"/>
              <a:cs typeface="Arial" panose="020B0604020202020204" pitchFamily="34" charset="0"/>
            </a:rPr>
            <a:t>Financial Institution</a:t>
          </a:r>
          <a:endParaRPr lang="fr-CA" sz="1700" b="1" dirty="0">
            <a:solidFill>
              <a:srgbClr val="0F6FC6"/>
            </a:solidFill>
            <a:latin typeface="Arial" panose="020B0604020202020204" pitchFamily="34" charset="0"/>
            <a:ea typeface="+mn-ea"/>
            <a:cs typeface="Arial" panose="020B0604020202020204" pitchFamily="34" charset="0"/>
          </a:endParaRPr>
        </a:p>
      </dgm:t>
    </dgm:pt>
    <dgm:pt modelId="{48DF83F0-0E25-46C8-81F8-20CFD3DDCE41}" type="parTrans" cxnId="{9EAE57CD-444D-4141-872D-ED67249B5A86}">
      <dgm:prSet/>
      <dgm:spPr/>
      <dgm:t>
        <a:bodyPr/>
        <a:lstStyle/>
        <a:p>
          <a:endParaRPr lang="fr-CA"/>
        </a:p>
      </dgm:t>
    </dgm:pt>
    <dgm:pt modelId="{07009A49-72D6-42F6-8226-106E0502BB95}" type="sibTrans" cxnId="{9EAE57CD-444D-4141-872D-ED67249B5A86}">
      <dgm:prSet/>
      <dgm:spPr/>
      <dgm:t>
        <a:bodyPr/>
        <a:lstStyle/>
        <a:p>
          <a:endParaRPr lang="fr-CA"/>
        </a:p>
      </dgm:t>
    </dgm:pt>
    <dgm:pt modelId="{2DCEC9CF-74DB-4E29-9350-ADA9468CB28E}" type="pres">
      <dgm:prSet presAssocID="{A9FC4787-801B-40E8-8EDF-436E2C716891}" presName="Name0" presStyleCnt="0">
        <dgm:presLayoutVars>
          <dgm:dir/>
          <dgm:resizeHandles val="exact"/>
        </dgm:presLayoutVars>
      </dgm:prSet>
      <dgm:spPr/>
    </dgm:pt>
    <dgm:pt modelId="{6341A883-EA8E-46C1-BDDC-65873659C455}" type="pres">
      <dgm:prSet presAssocID="{E1614FA5-BD4C-48E3-A53C-7270EE5F2DFF}" presName="composite" presStyleCnt="0"/>
      <dgm:spPr/>
    </dgm:pt>
    <dgm:pt modelId="{7FA53473-684F-4CD1-9F0C-78DF61B1F2E3}" type="pres">
      <dgm:prSet presAssocID="{E1614FA5-BD4C-48E3-A53C-7270EE5F2DFF}" presName="rect1" presStyleLbl="bgImgPlace1" presStyleIdx="0" presStyleCnt="1"/>
      <dgm:spPr>
        <a:xfrm>
          <a:off x="9565" y="927"/>
          <a:ext cx="1899896" cy="151991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ED5D63F8-F8CE-4992-960E-90640AE90F30}" type="pres">
      <dgm:prSet presAssocID="{E1614FA5-BD4C-48E3-A53C-7270EE5F2DFF}" presName="wedgeRectCallout1" presStyleLbl="node1" presStyleIdx="0" presStyleCnt="1" custScaleX="106480" custScaleY="128668" custLinFactNeighborX="-5702">
        <dgm:presLayoutVars>
          <dgm:bulletEnabled val="1"/>
        </dgm:presLayoutVars>
      </dgm:prSet>
      <dgm:spPr/>
    </dgm:pt>
  </dgm:ptLst>
  <dgm:cxnLst>
    <dgm:cxn modelId="{D674387F-C9AD-4C87-83D8-1CF7D1A91EC4}" type="presOf" srcId="{E1614FA5-BD4C-48E3-A53C-7270EE5F2DFF}" destId="{ED5D63F8-F8CE-4992-960E-90640AE90F30}" srcOrd="0" destOrd="0" presId="urn:microsoft.com/office/officeart/2008/layout/BendingPictureCaptionList"/>
    <dgm:cxn modelId="{9EAE57CD-444D-4141-872D-ED67249B5A86}" srcId="{A9FC4787-801B-40E8-8EDF-436E2C716891}" destId="{E1614FA5-BD4C-48E3-A53C-7270EE5F2DFF}" srcOrd="0" destOrd="0" parTransId="{48DF83F0-0E25-46C8-81F8-20CFD3DDCE41}" sibTransId="{07009A49-72D6-42F6-8226-106E0502BB95}"/>
    <dgm:cxn modelId="{093EB0EC-9131-4A50-BA67-BA50061CFA9A}" type="presOf" srcId="{A9FC4787-801B-40E8-8EDF-436E2C716891}" destId="{2DCEC9CF-74DB-4E29-9350-ADA9468CB28E}" srcOrd="0" destOrd="0" presId="urn:microsoft.com/office/officeart/2008/layout/BendingPictureCaptionList"/>
    <dgm:cxn modelId="{40DBCCD0-E228-4339-8DF3-58E2C3EC3187}" type="presParOf" srcId="{2DCEC9CF-74DB-4E29-9350-ADA9468CB28E}" destId="{6341A883-EA8E-46C1-BDDC-65873659C455}" srcOrd="0" destOrd="0" presId="urn:microsoft.com/office/officeart/2008/layout/BendingPictureCaptionList"/>
    <dgm:cxn modelId="{7119139F-2620-4496-946D-B00F97036EFB}" type="presParOf" srcId="{6341A883-EA8E-46C1-BDDC-65873659C455}" destId="{7FA53473-684F-4CD1-9F0C-78DF61B1F2E3}" srcOrd="0" destOrd="0" presId="urn:microsoft.com/office/officeart/2008/layout/BendingPictureCaptionList"/>
    <dgm:cxn modelId="{C5CF3910-4B9D-46C3-85EA-163063862112}" type="presParOf" srcId="{6341A883-EA8E-46C1-BDDC-65873659C455}" destId="{ED5D63F8-F8CE-4992-960E-90640AE90F30}" srcOrd="1" destOrd="0" presId="urn:microsoft.com/office/officeart/2008/layout/BendingPictureCaptionLis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7B28D12-6618-4FD9-A0CA-06C39C2EC026}"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6D9CD3C6-3D87-4B71-B07B-9C0B2D704018}">
      <dgm:prSet phldrT="[Texte]"/>
      <dgm:spPr>
        <a:xfrm>
          <a:off x="334827" y="1205089"/>
          <a:ext cx="1488121" cy="468173"/>
        </a:xfrm>
        <a:prstGeom prst="wedgeRectCallout">
          <a:avLst>
            <a:gd name="adj1" fmla="val 20250"/>
            <a:gd name="adj2" fmla="val -60700"/>
          </a:avLst>
        </a:prstGeom>
        <a:solidFill>
          <a:srgbClr val="FFC000"/>
        </a:solidFill>
        <a:ln w="25400" cap="flat" cmpd="sng" algn="ctr">
          <a:solidFill>
            <a:srgbClr val="FFFFFF">
              <a:hueOff val="0"/>
              <a:satOff val="0"/>
              <a:lumOff val="0"/>
              <a:alphaOff val="0"/>
            </a:srgbClr>
          </a:solidFill>
          <a:prstDash val="solid"/>
        </a:ln>
        <a:effectLst/>
      </dgm:spPr>
      <dgm:t>
        <a:bodyPr/>
        <a:lstStyle/>
        <a:p>
          <a:pPr>
            <a:buNone/>
          </a:pPr>
          <a:r>
            <a:rPr lang="en-US" b="1" dirty="0">
              <a:solidFill>
                <a:srgbClr val="0F6FC6"/>
              </a:solidFill>
              <a:latin typeface="Arial" panose="020B0604020202020204" pitchFamily="34" charset="0"/>
              <a:ea typeface="+mn-ea"/>
              <a:cs typeface="Arial" panose="020B0604020202020204" pitchFamily="34" charset="0"/>
            </a:rPr>
            <a:t>Customer</a:t>
          </a:r>
          <a:endParaRPr lang="fr-CA" b="1" dirty="0">
            <a:solidFill>
              <a:srgbClr val="0F6FC6"/>
            </a:solidFill>
            <a:latin typeface="Arial" panose="020B0604020202020204" pitchFamily="34" charset="0"/>
            <a:ea typeface="+mn-ea"/>
            <a:cs typeface="Arial" panose="020B0604020202020204" pitchFamily="34" charset="0"/>
          </a:endParaRPr>
        </a:p>
      </dgm:t>
    </dgm:pt>
    <dgm:pt modelId="{A7D9808E-41B8-4819-8E2C-6D800B094F64}" type="sibTrans" cxnId="{AA4766A0-A609-4782-A179-70B2CA2C072A}">
      <dgm:prSet/>
      <dgm:spPr/>
      <dgm:t>
        <a:bodyPr/>
        <a:lstStyle/>
        <a:p>
          <a:endParaRPr lang="fr-CA"/>
        </a:p>
      </dgm:t>
    </dgm:pt>
    <dgm:pt modelId="{0C42DA92-94EE-4A84-BB49-DB18C87B534F}" type="parTrans" cxnId="{AA4766A0-A609-4782-A179-70B2CA2C072A}">
      <dgm:prSet/>
      <dgm:spPr/>
      <dgm:t>
        <a:bodyPr/>
        <a:lstStyle/>
        <a:p>
          <a:endParaRPr lang="fr-CA"/>
        </a:p>
      </dgm:t>
    </dgm:pt>
    <dgm:pt modelId="{04220594-2C7F-4D07-8662-C1FF1AA907C4}" type="pres">
      <dgm:prSet presAssocID="{67B28D12-6618-4FD9-A0CA-06C39C2EC026}" presName="Name0" presStyleCnt="0">
        <dgm:presLayoutVars>
          <dgm:dir/>
          <dgm:resizeHandles val="exact"/>
        </dgm:presLayoutVars>
      </dgm:prSet>
      <dgm:spPr/>
    </dgm:pt>
    <dgm:pt modelId="{AEFE7D30-3435-41AA-981B-BEB1E9057D0E}" type="pres">
      <dgm:prSet presAssocID="{6D9CD3C6-3D87-4B71-B07B-9C0B2D704018}" presName="composite" presStyleCnt="0"/>
      <dgm:spPr/>
    </dgm:pt>
    <dgm:pt modelId="{4FA41526-BCC8-49F7-B4C6-53E5A77E3CEB}" type="pres">
      <dgm:prSet presAssocID="{6D9CD3C6-3D87-4B71-B07B-9C0B2D704018}" presName="rect1" presStyleLbl="bgImgPlace1" presStyleIdx="0" presStyleCnt="1"/>
      <dgm:spPr>
        <a:xfrm>
          <a:off x="184343" y="608"/>
          <a:ext cx="1672046" cy="1337637"/>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BF263E64-7EE9-46A7-A779-6A7F2804A383}" type="pres">
      <dgm:prSet presAssocID="{6D9CD3C6-3D87-4B71-B07B-9C0B2D704018}" presName="wedgeRectCallout1" presStyleLbl="node1" presStyleIdx="0" presStyleCnt="1" custLinFactNeighborY="13183">
        <dgm:presLayoutVars>
          <dgm:bulletEnabled val="1"/>
        </dgm:presLayoutVars>
      </dgm:prSet>
      <dgm:spPr/>
    </dgm:pt>
  </dgm:ptLst>
  <dgm:cxnLst>
    <dgm:cxn modelId="{AA4766A0-A609-4782-A179-70B2CA2C072A}" srcId="{67B28D12-6618-4FD9-A0CA-06C39C2EC026}" destId="{6D9CD3C6-3D87-4B71-B07B-9C0B2D704018}" srcOrd="0" destOrd="0" parTransId="{0C42DA92-94EE-4A84-BB49-DB18C87B534F}" sibTransId="{A7D9808E-41B8-4819-8E2C-6D800B094F64}"/>
    <dgm:cxn modelId="{F415B0DB-018F-47BB-A603-9780C75D6472}" type="presOf" srcId="{67B28D12-6618-4FD9-A0CA-06C39C2EC026}" destId="{04220594-2C7F-4D07-8662-C1FF1AA907C4}" srcOrd="0" destOrd="0" presId="urn:microsoft.com/office/officeart/2008/layout/BendingPictureCaptionList"/>
    <dgm:cxn modelId="{1657EBF5-4A73-4951-8249-F4C6E8554B96}" type="presOf" srcId="{6D9CD3C6-3D87-4B71-B07B-9C0B2D704018}" destId="{BF263E64-7EE9-46A7-A779-6A7F2804A383}" srcOrd="0" destOrd="0" presId="urn:microsoft.com/office/officeart/2008/layout/BendingPictureCaptionList"/>
    <dgm:cxn modelId="{EA9C90EF-665E-4564-AFC0-445BB739EC48}" type="presParOf" srcId="{04220594-2C7F-4D07-8662-C1FF1AA907C4}" destId="{AEFE7D30-3435-41AA-981B-BEB1E9057D0E}" srcOrd="0" destOrd="0" presId="urn:microsoft.com/office/officeart/2008/layout/BendingPictureCaptionList"/>
    <dgm:cxn modelId="{512EF192-DC99-4C14-A948-9D912702FD04}" type="presParOf" srcId="{AEFE7D30-3435-41AA-981B-BEB1E9057D0E}" destId="{4FA41526-BCC8-49F7-B4C6-53E5A77E3CEB}" srcOrd="0" destOrd="0" presId="urn:microsoft.com/office/officeart/2008/layout/BendingPictureCaptionList"/>
    <dgm:cxn modelId="{D7300202-1B49-4D7E-802C-21DFE98D4D27}" type="presParOf" srcId="{AEFE7D30-3435-41AA-981B-BEB1E9057D0E}" destId="{BF263E64-7EE9-46A7-A779-6A7F2804A383}" srcOrd="1" destOrd="0" presId="urn:microsoft.com/office/officeart/2008/layout/BendingPictureCaptionList"/>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C65C89F-15BA-4995-A757-A1614C423B2C}" type="doc">
      <dgm:prSet loTypeId="urn:microsoft.com/office/officeart/2008/layout/BendingPictureCaptionList" loCatId="picture" qsTypeId="urn:microsoft.com/office/officeart/2005/8/quickstyle/simple1" qsCatId="simple" csTypeId="urn:microsoft.com/office/officeart/2005/8/colors/accent3_2" csCatId="accent3" phldr="1"/>
      <dgm:spPr/>
    </dgm:pt>
    <dgm:pt modelId="{62F3F027-6C86-482D-8DEE-6912FE2F0096}">
      <dgm:prSet phldrT="[Texte]" custT="1"/>
      <dgm:spPr>
        <a:xfrm>
          <a:off x="156219" y="1521291"/>
          <a:ext cx="1544841" cy="486017"/>
        </a:xfrm>
        <a:prstGeom prst="wedgeRectCallout">
          <a:avLst>
            <a:gd name="adj1" fmla="val 20250"/>
            <a:gd name="adj2" fmla="val -60700"/>
          </a:avLst>
        </a:prstGeom>
        <a:solidFill>
          <a:srgbClr val="FFC000"/>
        </a:solidFill>
        <a:ln w="25400" cap="flat" cmpd="sng" algn="ctr">
          <a:solidFill>
            <a:srgbClr val="FFFFFF">
              <a:hueOff val="0"/>
              <a:satOff val="0"/>
              <a:lumOff val="0"/>
              <a:alphaOff val="0"/>
            </a:srgbClr>
          </a:solidFill>
          <a:prstDash val="solid"/>
        </a:ln>
        <a:effectLst/>
      </dgm:spPr>
      <dgm:t>
        <a:bodyPr/>
        <a:lstStyle/>
        <a:p>
          <a:pPr>
            <a:buNone/>
          </a:pPr>
          <a:r>
            <a:rPr lang="fr-CA" sz="1700" b="1" dirty="0">
              <a:solidFill>
                <a:srgbClr val="0F6FC6"/>
              </a:solidFill>
              <a:latin typeface="Arial" panose="020B0604020202020204" pitchFamily="34" charset="0"/>
              <a:ea typeface="+mn-ea"/>
              <a:cs typeface="Arial" panose="020B0604020202020204" pitchFamily="34" charset="0"/>
            </a:rPr>
            <a:t>ESCO</a:t>
          </a:r>
        </a:p>
      </dgm:t>
    </dgm:pt>
    <dgm:pt modelId="{B173EA31-D392-4931-978E-613539232E65}" type="parTrans" cxnId="{8EE4C708-8E34-48DB-98BC-058AA5D4B494}">
      <dgm:prSet/>
      <dgm:spPr/>
      <dgm:t>
        <a:bodyPr/>
        <a:lstStyle/>
        <a:p>
          <a:endParaRPr lang="fr-CA"/>
        </a:p>
      </dgm:t>
    </dgm:pt>
    <dgm:pt modelId="{B8FAA7D3-D779-4D13-B909-7B27300EBD6B}" type="sibTrans" cxnId="{8EE4C708-8E34-48DB-98BC-058AA5D4B494}">
      <dgm:prSet/>
      <dgm:spPr/>
      <dgm:t>
        <a:bodyPr/>
        <a:lstStyle/>
        <a:p>
          <a:endParaRPr lang="fr-CA"/>
        </a:p>
      </dgm:t>
    </dgm:pt>
    <dgm:pt modelId="{50369735-37EE-4F40-B4E2-58490E111F64}" type="pres">
      <dgm:prSet presAssocID="{6C65C89F-15BA-4995-A757-A1614C423B2C}" presName="Name0" presStyleCnt="0">
        <dgm:presLayoutVars>
          <dgm:dir/>
          <dgm:resizeHandles val="exact"/>
        </dgm:presLayoutVars>
      </dgm:prSet>
      <dgm:spPr/>
    </dgm:pt>
    <dgm:pt modelId="{600963EB-9C7D-48F8-B3DB-37775A74509D}" type="pres">
      <dgm:prSet presAssocID="{62F3F027-6C86-482D-8DEE-6912FE2F0096}" presName="composite" presStyleCnt="0"/>
      <dgm:spPr/>
    </dgm:pt>
    <dgm:pt modelId="{E6E5D54E-2065-492D-9C16-E056808C0FD7}" type="pres">
      <dgm:prSet presAssocID="{62F3F027-6C86-482D-8DEE-6912FE2F0096}" presName="rect1" presStyleLbl="bgImgPlace1" presStyleIdx="0" presStyleCnt="1" custScaleY="120423"/>
      <dgm:spPr>
        <a:xfrm>
          <a:off x="0" y="129733"/>
          <a:ext cx="1735777" cy="1672219"/>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9EB41FBC-18DC-4A52-A529-563DC901B4BC}" type="pres">
      <dgm:prSet presAssocID="{62F3F027-6C86-482D-8DEE-6912FE2F0096}" presName="wedgeRectCallout1" presStyleLbl="node1" presStyleIdx="0" presStyleCnt="1">
        <dgm:presLayoutVars>
          <dgm:bulletEnabled val="1"/>
        </dgm:presLayoutVars>
      </dgm:prSet>
      <dgm:spPr/>
    </dgm:pt>
  </dgm:ptLst>
  <dgm:cxnLst>
    <dgm:cxn modelId="{8EE4C708-8E34-48DB-98BC-058AA5D4B494}" srcId="{6C65C89F-15BA-4995-A757-A1614C423B2C}" destId="{62F3F027-6C86-482D-8DEE-6912FE2F0096}" srcOrd="0" destOrd="0" parTransId="{B173EA31-D392-4931-978E-613539232E65}" sibTransId="{B8FAA7D3-D779-4D13-B909-7B27300EBD6B}"/>
    <dgm:cxn modelId="{D065E912-9B7C-4E00-A3EF-9F09158FA7C7}" type="presOf" srcId="{62F3F027-6C86-482D-8DEE-6912FE2F0096}" destId="{9EB41FBC-18DC-4A52-A529-563DC901B4BC}" srcOrd="0" destOrd="0" presId="urn:microsoft.com/office/officeart/2008/layout/BendingPictureCaptionList"/>
    <dgm:cxn modelId="{B14DCBC6-C954-4D4F-B4BF-4C03F13577A4}" type="presOf" srcId="{6C65C89F-15BA-4995-A757-A1614C423B2C}" destId="{50369735-37EE-4F40-B4E2-58490E111F64}" srcOrd="0" destOrd="0" presId="urn:microsoft.com/office/officeart/2008/layout/BendingPictureCaptionList"/>
    <dgm:cxn modelId="{08E8CCAD-6C09-42FB-BB60-4EEC1F7CAEE3}" type="presParOf" srcId="{50369735-37EE-4F40-B4E2-58490E111F64}" destId="{600963EB-9C7D-48F8-B3DB-37775A74509D}" srcOrd="0" destOrd="0" presId="urn:microsoft.com/office/officeart/2008/layout/BendingPictureCaptionList"/>
    <dgm:cxn modelId="{245A14AB-3C1F-4549-8778-5410F1035F71}" type="presParOf" srcId="{600963EB-9C7D-48F8-B3DB-37775A74509D}" destId="{E6E5D54E-2065-492D-9C16-E056808C0FD7}" srcOrd="0" destOrd="0" presId="urn:microsoft.com/office/officeart/2008/layout/BendingPictureCaptionList"/>
    <dgm:cxn modelId="{6198198A-83BF-4E58-94D8-01787A96F66B}" type="presParOf" srcId="{600963EB-9C7D-48F8-B3DB-37775A74509D}" destId="{9EB41FBC-18DC-4A52-A529-563DC901B4BC}" srcOrd="1" destOrd="0" presId="urn:microsoft.com/office/officeart/2008/layout/BendingPictureCaptionList"/>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65502CA-8B37-46A3-A847-08BE5DA60A86}" type="doc">
      <dgm:prSet loTypeId="urn:microsoft.com/office/officeart/2008/layout/VerticalCircleList" loCatId="list" qsTypeId="urn:microsoft.com/office/officeart/2005/8/quickstyle/simple1" qsCatId="simple" csTypeId="urn:microsoft.com/office/officeart/2005/8/colors/accent1_2" csCatId="accent1" phldr="1"/>
      <dgm:spPr/>
      <dgm:t>
        <a:bodyPr/>
        <a:lstStyle/>
        <a:p>
          <a:endParaRPr lang="fr-CA"/>
        </a:p>
      </dgm:t>
    </dgm:pt>
    <dgm:pt modelId="{05AE856E-8C00-4684-BAC6-88BFD2B8F45E}">
      <dgm:prSet custT="1"/>
      <dgm:spPr>
        <a:xfrm>
          <a:off x="821345" y="100936"/>
          <a:ext cx="3532991" cy="728651"/>
        </a:xfrm>
        <a:prstGeom prst="rect">
          <a:avLst/>
        </a:prstGeom>
        <a:noFill/>
        <a:ln>
          <a:noFill/>
        </a:ln>
        <a:effectLst/>
      </dgm:spPr>
      <dgm:t>
        <a:bodyPr/>
        <a:lstStyle/>
        <a:p>
          <a:pPr algn="l" rtl="0">
            <a:buNone/>
          </a:pPr>
          <a:r>
            <a:rPr lang="en-US" sz="1600" b="0" dirty="0">
              <a:solidFill>
                <a:srgbClr val="3484CE"/>
              </a:solidFill>
              <a:latin typeface="Arial" panose="020B0604020202020204" pitchFamily="34" charset="0"/>
              <a:ea typeface="+mn-ea"/>
              <a:cs typeface="Arial" panose="020B0604020202020204" pitchFamily="34" charset="0"/>
            </a:rPr>
            <a:t>ESCO implements the solution</a:t>
          </a:r>
          <a:endParaRPr lang="fr-CA" sz="1600" b="0" dirty="0">
            <a:solidFill>
              <a:srgbClr val="3484CE"/>
            </a:solidFill>
            <a:latin typeface="Arial" panose="020B0604020202020204" pitchFamily="34" charset="0"/>
            <a:ea typeface="+mn-ea"/>
            <a:cs typeface="Arial" panose="020B0604020202020204" pitchFamily="34" charset="0"/>
          </a:endParaRPr>
        </a:p>
      </dgm:t>
    </dgm:pt>
    <dgm:pt modelId="{C56FEAA8-FCEC-42CF-A90F-45651B9B5E21}" type="parTrans" cxnId="{2E313957-08A6-498D-96DB-BCEF1429AADA}">
      <dgm:prSet/>
      <dgm:spPr/>
      <dgm:t>
        <a:bodyPr/>
        <a:lstStyle/>
        <a:p>
          <a:endParaRPr lang="fr-CA"/>
        </a:p>
      </dgm:t>
    </dgm:pt>
    <dgm:pt modelId="{AD398B97-6DDE-4CAD-B13A-9BB300A89DF7}" type="sibTrans" cxnId="{2E313957-08A6-498D-96DB-BCEF1429AADA}">
      <dgm:prSet/>
      <dgm:spPr/>
      <dgm:t>
        <a:bodyPr/>
        <a:lstStyle/>
        <a:p>
          <a:endParaRPr lang="fr-CA"/>
        </a:p>
      </dgm:t>
    </dgm:pt>
    <dgm:pt modelId="{07F105AA-D257-4B8D-9FC4-3B7917F7E95C}" type="pres">
      <dgm:prSet presAssocID="{965502CA-8B37-46A3-A847-08BE5DA60A86}" presName="Name0" presStyleCnt="0">
        <dgm:presLayoutVars>
          <dgm:dir/>
        </dgm:presLayoutVars>
      </dgm:prSet>
      <dgm:spPr/>
    </dgm:pt>
    <dgm:pt modelId="{B69D5B3E-1306-4B14-9CBC-D05C5A85B5BB}" type="pres">
      <dgm:prSet presAssocID="{05AE856E-8C00-4684-BAC6-88BFD2B8F45E}" presName="noChildren" presStyleCnt="0"/>
      <dgm:spPr/>
    </dgm:pt>
    <dgm:pt modelId="{BD5BECA5-A711-4C66-93FC-341D65509A62}" type="pres">
      <dgm:prSet presAssocID="{05AE856E-8C00-4684-BAC6-88BFD2B8F45E}" presName="gap" presStyleCnt="0"/>
      <dgm:spPr/>
    </dgm:pt>
    <dgm:pt modelId="{432D0AC1-D0E0-4D80-A216-01E08B102EB3}" type="pres">
      <dgm:prSet presAssocID="{05AE856E-8C00-4684-BAC6-88BFD2B8F45E}" presName="medCircle2" presStyleLbl="vennNode1" presStyleIdx="0" presStyleCnt="1" custLinFactNeighborX="-59103"/>
      <dgm:spPr>
        <a:xfrm>
          <a:off x="0" y="100936"/>
          <a:ext cx="728651" cy="728651"/>
        </a:xfrm>
        <a:prstGeom prst="ellipse">
          <a:avLst/>
        </a:prstGeom>
        <a:solidFill>
          <a:srgbClr val="FFC000">
            <a:alpha val="50000"/>
          </a:srgbClr>
        </a:solidFill>
        <a:ln w="25400" cap="flat" cmpd="sng" algn="ctr">
          <a:solidFill>
            <a:srgbClr val="FFFFFF">
              <a:hueOff val="0"/>
              <a:satOff val="0"/>
              <a:lumOff val="0"/>
              <a:alphaOff val="0"/>
            </a:srgbClr>
          </a:solidFill>
          <a:prstDash val="solid"/>
        </a:ln>
        <a:effectLst/>
      </dgm:spPr>
    </dgm:pt>
    <dgm:pt modelId="{EEEB746E-F35B-4BBD-9AF7-232A6C82EC95}" type="pres">
      <dgm:prSet presAssocID="{05AE856E-8C00-4684-BAC6-88BFD2B8F45E}" presName="txLvlOnly1" presStyleLbl="revTx" presStyleIdx="0" presStyleCnt="1" custScaleX="90878"/>
      <dgm:spPr/>
    </dgm:pt>
  </dgm:ptLst>
  <dgm:cxnLst>
    <dgm:cxn modelId="{2E313957-08A6-498D-96DB-BCEF1429AADA}" srcId="{965502CA-8B37-46A3-A847-08BE5DA60A86}" destId="{05AE856E-8C00-4684-BAC6-88BFD2B8F45E}" srcOrd="0" destOrd="0" parTransId="{C56FEAA8-FCEC-42CF-A90F-45651B9B5E21}" sibTransId="{AD398B97-6DDE-4CAD-B13A-9BB300A89DF7}"/>
    <dgm:cxn modelId="{4053E3A1-8F02-498D-8FC4-1D7A1DE224C1}" type="presOf" srcId="{965502CA-8B37-46A3-A847-08BE5DA60A86}" destId="{07F105AA-D257-4B8D-9FC4-3B7917F7E95C}" srcOrd="0" destOrd="0" presId="urn:microsoft.com/office/officeart/2008/layout/VerticalCircleList"/>
    <dgm:cxn modelId="{213018AC-7721-4323-9D3C-A32FD661BDFF}" type="presOf" srcId="{05AE856E-8C00-4684-BAC6-88BFD2B8F45E}" destId="{EEEB746E-F35B-4BBD-9AF7-232A6C82EC95}" srcOrd="0" destOrd="0" presId="urn:microsoft.com/office/officeart/2008/layout/VerticalCircleList"/>
    <dgm:cxn modelId="{97A5991B-B7CB-4D2C-99D2-844EAF2F67C4}" type="presParOf" srcId="{07F105AA-D257-4B8D-9FC4-3B7917F7E95C}" destId="{B69D5B3E-1306-4B14-9CBC-D05C5A85B5BB}" srcOrd="0" destOrd="0" presId="urn:microsoft.com/office/officeart/2008/layout/VerticalCircleList"/>
    <dgm:cxn modelId="{0B0DF4DA-1961-4054-B6E8-5144AC381A53}" type="presParOf" srcId="{B69D5B3E-1306-4B14-9CBC-D05C5A85B5BB}" destId="{BD5BECA5-A711-4C66-93FC-341D65509A62}" srcOrd="0" destOrd="0" presId="urn:microsoft.com/office/officeart/2008/layout/VerticalCircleList"/>
    <dgm:cxn modelId="{1AC07EA6-6B67-47F0-A90F-9FE5FA75445F}" type="presParOf" srcId="{B69D5B3E-1306-4B14-9CBC-D05C5A85B5BB}" destId="{432D0AC1-D0E0-4D80-A216-01E08B102EB3}" srcOrd="1" destOrd="0" presId="urn:microsoft.com/office/officeart/2008/layout/VerticalCircleList"/>
    <dgm:cxn modelId="{407704D3-23EB-4E11-9975-6B9C8B9B9B77}" type="presParOf" srcId="{B69D5B3E-1306-4B14-9CBC-D05C5A85B5BB}" destId="{EEEB746E-F35B-4BBD-9AF7-232A6C82EC95}" srcOrd="2" destOrd="0" presId="urn:microsoft.com/office/officeart/2008/layout/VerticalCircleList"/>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9FC4787-801B-40E8-8EDF-436E2C716891}" type="doc">
      <dgm:prSet loTypeId="urn:microsoft.com/office/officeart/2008/layout/BendingPictureCaptionList" loCatId="picture" qsTypeId="urn:microsoft.com/office/officeart/2005/8/quickstyle/simple1" qsCatId="simple" csTypeId="urn:microsoft.com/office/officeart/2005/8/colors/accent3_3" csCatId="accent3" phldr="1"/>
      <dgm:spPr/>
    </dgm:pt>
    <dgm:pt modelId="{E1614FA5-BD4C-48E3-A53C-7270EE5F2DFF}">
      <dgm:prSet phldrT="[Texte]" custT="1"/>
      <dgm:spPr>
        <a:xfrm>
          <a:off x="267288" y="1080271"/>
          <a:ext cx="1504592" cy="571991"/>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ln>
        <a:effectLst/>
      </dgm:spPr>
      <dgm:t>
        <a:bodyPr/>
        <a:lstStyle/>
        <a:p>
          <a:pPr>
            <a:spcAft>
              <a:spcPts val="0"/>
            </a:spcAft>
            <a:buNone/>
          </a:pPr>
          <a:r>
            <a:rPr lang="fr-CA" sz="1700" b="1" dirty="0">
              <a:solidFill>
                <a:srgbClr val="053D5D"/>
              </a:solidFill>
              <a:latin typeface="Montserrat" panose="00000500000000000000" pitchFamily="2" charset="0"/>
              <a:ea typeface="+mn-ea"/>
              <a:cs typeface="Arial" panose="020B0604020202020204" pitchFamily="34" charset="0"/>
            </a:rPr>
            <a:t>Financial</a:t>
          </a:r>
        </a:p>
      </dgm:t>
    </dgm:pt>
    <dgm:pt modelId="{48DF83F0-0E25-46C8-81F8-20CFD3DDCE41}" type="parTrans" cxnId="{9EAE57CD-444D-4141-872D-ED67249B5A86}">
      <dgm:prSet/>
      <dgm:spPr/>
      <dgm:t>
        <a:bodyPr/>
        <a:lstStyle/>
        <a:p>
          <a:endParaRPr lang="fr-CA"/>
        </a:p>
      </dgm:t>
    </dgm:pt>
    <dgm:pt modelId="{07009A49-72D6-42F6-8226-106E0502BB95}" type="sibTrans" cxnId="{9EAE57CD-444D-4141-872D-ED67249B5A86}">
      <dgm:prSet/>
      <dgm:spPr/>
      <dgm:t>
        <a:bodyPr/>
        <a:lstStyle/>
        <a:p>
          <a:endParaRPr lang="fr-CA"/>
        </a:p>
      </dgm:t>
    </dgm:pt>
    <dgm:pt modelId="{2DCEC9CF-74DB-4E29-9350-ADA9468CB28E}" type="pres">
      <dgm:prSet presAssocID="{A9FC4787-801B-40E8-8EDF-436E2C716891}" presName="Name0" presStyleCnt="0">
        <dgm:presLayoutVars>
          <dgm:dir/>
          <dgm:resizeHandles val="exact"/>
        </dgm:presLayoutVars>
      </dgm:prSet>
      <dgm:spPr/>
    </dgm:pt>
    <dgm:pt modelId="{6341A883-EA8E-46C1-BDDC-65873659C455}" type="pres">
      <dgm:prSet presAssocID="{E1614FA5-BD4C-48E3-A53C-7270EE5F2DFF}" presName="composite" presStyleCnt="0"/>
      <dgm:spPr/>
    </dgm:pt>
    <dgm:pt modelId="{7FA53473-684F-4CD1-9F0C-78DF61B1F2E3}" type="pres">
      <dgm:prSet presAssocID="{E1614FA5-BD4C-48E3-A53C-7270EE5F2DFF}" presName="rect1" presStyleLbl="bgImgPlace1" presStyleIdx="0" presStyleCnt="1"/>
      <dgm:spPr>
        <a:xfrm>
          <a:off x="250751" y="869"/>
          <a:ext cx="1587671" cy="127013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ln>
        <a:effectLst/>
      </dgm:spPr>
    </dgm:pt>
    <dgm:pt modelId="{ED5D63F8-F8CE-4992-960E-90640AE90F30}" type="pres">
      <dgm:prSet presAssocID="{E1614FA5-BD4C-48E3-A53C-7270EE5F2DFF}" presName="wedgeRectCallout1" presStyleLbl="node1" presStyleIdx="0" presStyleCnt="1" custScaleX="106480" custScaleY="128668" custLinFactNeighborX="-5702">
        <dgm:presLayoutVars>
          <dgm:bulletEnabled val="1"/>
        </dgm:presLayoutVars>
      </dgm:prSet>
      <dgm:spPr/>
    </dgm:pt>
  </dgm:ptLst>
  <dgm:cxnLst>
    <dgm:cxn modelId="{D674387F-C9AD-4C87-83D8-1CF7D1A91EC4}" type="presOf" srcId="{E1614FA5-BD4C-48E3-A53C-7270EE5F2DFF}" destId="{ED5D63F8-F8CE-4992-960E-90640AE90F30}" srcOrd="0" destOrd="0" presId="urn:microsoft.com/office/officeart/2008/layout/BendingPictureCaptionList"/>
    <dgm:cxn modelId="{9EAE57CD-444D-4141-872D-ED67249B5A86}" srcId="{A9FC4787-801B-40E8-8EDF-436E2C716891}" destId="{E1614FA5-BD4C-48E3-A53C-7270EE5F2DFF}" srcOrd="0" destOrd="0" parTransId="{48DF83F0-0E25-46C8-81F8-20CFD3DDCE41}" sibTransId="{07009A49-72D6-42F6-8226-106E0502BB95}"/>
    <dgm:cxn modelId="{093EB0EC-9131-4A50-BA67-BA50061CFA9A}" type="presOf" srcId="{A9FC4787-801B-40E8-8EDF-436E2C716891}" destId="{2DCEC9CF-74DB-4E29-9350-ADA9468CB28E}" srcOrd="0" destOrd="0" presId="urn:microsoft.com/office/officeart/2008/layout/BendingPictureCaptionList"/>
    <dgm:cxn modelId="{40DBCCD0-E228-4339-8DF3-58E2C3EC3187}" type="presParOf" srcId="{2DCEC9CF-74DB-4E29-9350-ADA9468CB28E}" destId="{6341A883-EA8E-46C1-BDDC-65873659C455}" srcOrd="0" destOrd="0" presId="urn:microsoft.com/office/officeart/2008/layout/BendingPictureCaptionList"/>
    <dgm:cxn modelId="{7119139F-2620-4496-946D-B00F97036EFB}" type="presParOf" srcId="{6341A883-EA8E-46C1-BDDC-65873659C455}" destId="{7FA53473-684F-4CD1-9F0C-78DF61B1F2E3}" srcOrd="0" destOrd="0" presId="urn:microsoft.com/office/officeart/2008/layout/BendingPictureCaptionList"/>
    <dgm:cxn modelId="{C5CF3910-4B9D-46C3-85EA-163063862112}" type="presParOf" srcId="{6341A883-EA8E-46C1-BDDC-65873659C455}" destId="{ED5D63F8-F8CE-4992-960E-90640AE90F30}"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308E7-E8F4-4D39-9CC2-30EF84F47625}">
      <dsp:nvSpPr>
        <dsp:cNvPr id="0" name=""/>
        <dsp:cNvSpPr/>
      </dsp:nvSpPr>
      <dsp:spPr>
        <a:xfrm>
          <a:off x="1296543" y="870"/>
          <a:ext cx="1538647" cy="695905"/>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CA" sz="1200" kern="1200" dirty="0">
              <a:solidFill>
                <a:srgbClr val="FFFFFF"/>
              </a:solidFill>
              <a:latin typeface="Arial" panose="020B0604020202020204" pitchFamily="34" charset="0"/>
              <a:ea typeface="+mn-ea"/>
              <a:cs typeface="Arial" panose="020B0604020202020204" pitchFamily="34" charset="0"/>
            </a:rPr>
            <a:t>Contractor</a:t>
          </a:r>
        </a:p>
      </dsp:txBody>
      <dsp:txXfrm>
        <a:off x="1296543" y="870"/>
        <a:ext cx="1538647" cy="695905"/>
      </dsp:txXfrm>
    </dsp:sp>
    <dsp:sp modelId="{10D81DE9-742A-4489-A998-BC996A1F9EDA}">
      <dsp:nvSpPr>
        <dsp:cNvPr id="0" name=""/>
        <dsp:cNvSpPr/>
      </dsp:nvSpPr>
      <dsp:spPr>
        <a:xfrm>
          <a:off x="538702" y="870"/>
          <a:ext cx="688946" cy="695905"/>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5E0567-96E7-4DCA-B00C-E1F18149B238}">
      <dsp:nvSpPr>
        <dsp:cNvPr id="0" name=""/>
        <dsp:cNvSpPr/>
      </dsp:nvSpPr>
      <dsp:spPr>
        <a:xfrm>
          <a:off x="538702" y="811600"/>
          <a:ext cx="1538647" cy="695905"/>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Arial" panose="020B0604020202020204" pitchFamily="34" charset="0"/>
              <a:ea typeface="+mn-ea"/>
              <a:cs typeface="Arial" panose="020B0604020202020204" pitchFamily="34" charset="0"/>
            </a:rPr>
            <a:t>Equipment Manufacturer</a:t>
          </a:r>
        </a:p>
      </dsp:txBody>
      <dsp:txXfrm>
        <a:off x="538702" y="811600"/>
        <a:ext cx="1538647" cy="695905"/>
      </dsp:txXfrm>
    </dsp:sp>
    <dsp:sp modelId="{B7B82959-8DFC-4BFD-B3A1-38917561EA4C}">
      <dsp:nvSpPr>
        <dsp:cNvPr id="0" name=""/>
        <dsp:cNvSpPr/>
      </dsp:nvSpPr>
      <dsp:spPr>
        <a:xfrm>
          <a:off x="2146244" y="811600"/>
          <a:ext cx="688946" cy="695905"/>
        </a:xfrm>
        <a:prstGeom prst="rect">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4483CC-BEA8-4BB7-B48B-F0AE1472DDDA}">
      <dsp:nvSpPr>
        <dsp:cNvPr id="0" name=""/>
        <dsp:cNvSpPr/>
      </dsp:nvSpPr>
      <dsp:spPr>
        <a:xfrm>
          <a:off x="1296543" y="1622330"/>
          <a:ext cx="1538647" cy="695905"/>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CA" sz="1200" kern="1200" dirty="0" err="1">
              <a:solidFill>
                <a:srgbClr val="FFFFFF"/>
              </a:solidFill>
              <a:latin typeface="Arial" panose="020B0604020202020204" pitchFamily="34" charset="0"/>
              <a:ea typeface="+mn-ea"/>
              <a:cs typeface="Arial" panose="020B0604020202020204" pitchFamily="34" charset="0"/>
            </a:rPr>
            <a:t>Government</a:t>
          </a:r>
          <a:endParaRPr lang="fr-CA" sz="1200" kern="1200" dirty="0">
            <a:solidFill>
              <a:srgbClr val="FFFFFF"/>
            </a:solidFill>
            <a:latin typeface="Arial" panose="020B0604020202020204" pitchFamily="34" charset="0"/>
            <a:ea typeface="+mn-ea"/>
            <a:cs typeface="Arial" panose="020B0604020202020204" pitchFamily="34" charset="0"/>
          </a:endParaRPr>
        </a:p>
      </dsp:txBody>
      <dsp:txXfrm>
        <a:off x="1296543" y="1622330"/>
        <a:ext cx="1538647" cy="695905"/>
      </dsp:txXfrm>
    </dsp:sp>
    <dsp:sp modelId="{64CEA216-641C-4ED3-B6B2-8F544E2B23CE}">
      <dsp:nvSpPr>
        <dsp:cNvPr id="0" name=""/>
        <dsp:cNvSpPr/>
      </dsp:nvSpPr>
      <dsp:spPr>
        <a:xfrm>
          <a:off x="538702" y="1622330"/>
          <a:ext cx="688946" cy="695905"/>
        </a:xfrm>
        <a:prstGeom prst="rect">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154141-FE71-476C-8B56-DEF93E2A9CA6}">
      <dsp:nvSpPr>
        <dsp:cNvPr id="0" name=""/>
        <dsp:cNvSpPr/>
      </dsp:nvSpPr>
      <dsp:spPr>
        <a:xfrm>
          <a:off x="538702" y="2433060"/>
          <a:ext cx="1538647" cy="695905"/>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CA" sz="1200" kern="1200" dirty="0">
              <a:solidFill>
                <a:srgbClr val="FFFFFF"/>
              </a:solidFill>
              <a:latin typeface="Arial" panose="020B0604020202020204" pitchFamily="34" charset="0"/>
              <a:ea typeface="+mn-ea"/>
              <a:cs typeface="Arial" panose="020B0604020202020204" pitchFamily="34" charset="0"/>
            </a:rPr>
            <a:t>Financial institution </a:t>
          </a:r>
        </a:p>
      </dsp:txBody>
      <dsp:txXfrm>
        <a:off x="538702" y="2433060"/>
        <a:ext cx="1538647" cy="695905"/>
      </dsp:txXfrm>
    </dsp:sp>
    <dsp:sp modelId="{1213FFDF-99E3-4E30-B722-162E33038591}">
      <dsp:nvSpPr>
        <dsp:cNvPr id="0" name=""/>
        <dsp:cNvSpPr/>
      </dsp:nvSpPr>
      <dsp:spPr>
        <a:xfrm>
          <a:off x="2146244" y="2433060"/>
          <a:ext cx="688946" cy="695905"/>
        </a:xfrm>
        <a:prstGeom prst="rect">
          <a:avLst/>
        </a:prstGeom>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E7AAFF-2713-4A50-A2B6-7E7633F5A867}">
      <dsp:nvSpPr>
        <dsp:cNvPr id="0" name=""/>
        <dsp:cNvSpPr/>
      </dsp:nvSpPr>
      <dsp:spPr>
        <a:xfrm>
          <a:off x="1296543" y="3243790"/>
          <a:ext cx="1538647" cy="695905"/>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CA" sz="1200" kern="1200" dirty="0">
              <a:solidFill>
                <a:srgbClr val="FFFFFF"/>
              </a:solidFill>
              <a:latin typeface="Arial" panose="020B0604020202020204" pitchFamily="34" charset="0"/>
              <a:ea typeface="+mn-ea"/>
              <a:cs typeface="Arial" panose="020B0604020202020204" pitchFamily="34" charset="0"/>
            </a:rPr>
            <a:t>Energy Supplier</a:t>
          </a:r>
        </a:p>
      </dsp:txBody>
      <dsp:txXfrm>
        <a:off x="1296543" y="3243790"/>
        <a:ext cx="1538647" cy="695905"/>
      </dsp:txXfrm>
    </dsp:sp>
    <dsp:sp modelId="{59A3E91D-881D-402A-9B67-6C666B05F0AB}">
      <dsp:nvSpPr>
        <dsp:cNvPr id="0" name=""/>
        <dsp:cNvSpPr/>
      </dsp:nvSpPr>
      <dsp:spPr>
        <a:xfrm>
          <a:off x="538702" y="3243790"/>
          <a:ext cx="688946" cy="695905"/>
        </a:xfrm>
        <a:prstGeom prst="rect">
          <a:avLst/>
        </a:prstGeom>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1E01A1-23A2-489A-99F2-8EF800835525}">
      <dsp:nvSpPr>
        <dsp:cNvPr id="0" name=""/>
        <dsp:cNvSpPr/>
      </dsp:nvSpPr>
      <dsp:spPr>
        <a:xfrm>
          <a:off x="560277" y="4054520"/>
          <a:ext cx="1538647" cy="695905"/>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Arial" panose="020B0604020202020204" pitchFamily="34" charset="0"/>
              <a:ea typeface="+mn-ea"/>
              <a:cs typeface="Arial" panose="020B0604020202020204" pitchFamily="34" charset="0"/>
            </a:rPr>
            <a:t>Professional Technical Consulting Engineer</a:t>
          </a:r>
        </a:p>
      </dsp:txBody>
      <dsp:txXfrm>
        <a:off x="560277" y="4054520"/>
        <a:ext cx="1538647" cy="695905"/>
      </dsp:txXfrm>
    </dsp:sp>
    <dsp:sp modelId="{1ADE1590-70B3-42D2-975B-18730B7D9A0A}">
      <dsp:nvSpPr>
        <dsp:cNvPr id="0" name=""/>
        <dsp:cNvSpPr/>
      </dsp:nvSpPr>
      <dsp:spPr>
        <a:xfrm>
          <a:off x="2210967" y="4064722"/>
          <a:ext cx="602649" cy="675501"/>
        </a:xfrm>
        <a:prstGeom prst="rect">
          <a:avLst/>
        </a:prstGeom>
        <a:blipFill dpi="0" rotWithShape="1">
          <a:blip xmlns:r="http://schemas.openxmlformats.org/officeDocument/2006/relationships" r:embed="rId6">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A41526-BCC8-49F7-B4C6-53E5A77E3CEB}">
      <dsp:nvSpPr>
        <dsp:cNvPr id="0" name=""/>
        <dsp:cNvSpPr/>
      </dsp:nvSpPr>
      <dsp:spPr>
        <a:xfrm>
          <a:off x="410310" y="934"/>
          <a:ext cx="1396572" cy="1117257"/>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BF263E64-7EE9-46A7-A779-6A7F2804A383}">
      <dsp:nvSpPr>
        <dsp:cNvPr id="0" name=""/>
        <dsp:cNvSpPr/>
      </dsp:nvSpPr>
      <dsp:spPr>
        <a:xfrm>
          <a:off x="536002" y="1007401"/>
          <a:ext cx="1242949" cy="391040"/>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CA" sz="1800" b="1" kern="1200" dirty="0">
              <a:solidFill>
                <a:srgbClr val="053D5D"/>
              </a:solidFill>
              <a:latin typeface="Arial" panose="020B0604020202020204" pitchFamily="34" charset="0"/>
              <a:ea typeface="+mn-ea"/>
              <a:cs typeface="Arial" panose="020B0604020202020204" pitchFamily="34" charset="0"/>
            </a:rPr>
            <a:t>Customer</a:t>
          </a:r>
        </a:p>
      </dsp:txBody>
      <dsp:txXfrm>
        <a:off x="536002" y="1007401"/>
        <a:ext cx="1242949" cy="39104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5D54E-2065-492D-9C16-E056808C0FD7}">
      <dsp:nvSpPr>
        <dsp:cNvPr id="0" name=""/>
        <dsp:cNvSpPr/>
      </dsp:nvSpPr>
      <dsp:spPr>
        <a:xfrm>
          <a:off x="164792" y="556"/>
          <a:ext cx="1528437" cy="1589713"/>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EB41FBC-18DC-4A52-A529-563DC901B4BC}">
      <dsp:nvSpPr>
        <dsp:cNvPr id="0" name=""/>
        <dsp:cNvSpPr/>
      </dsp:nvSpPr>
      <dsp:spPr>
        <a:xfrm>
          <a:off x="252455" y="1323455"/>
          <a:ext cx="1468619" cy="462037"/>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CA" sz="1700" b="1" kern="1200" dirty="0">
              <a:solidFill>
                <a:srgbClr val="053D5D"/>
              </a:solidFill>
              <a:latin typeface="Arial" panose="020B0604020202020204" pitchFamily="34" charset="0"/>
              <a:ea typeface="+mn-ea"/>
              <a:cs typeface="Arial" panose="020B0604020202020204" pitchFamily="34" charset="0"/>
            </a:rPr>
            <a:t>ESCO</a:t>
          </a:r>
        </a:p>
      </dsp:txBody>
      <dsp:txXfrm>
        <a:off x="252455" y="1323455"/>
        <a:ext cx="1468619" cy="46203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7A80E0-3DE3-48CA-9E1D-73A34D225B6A}">
      <dsp:nvSpPr>
        <dsp:cNvPr id="0" name=""/>
        <dsp:cNvSpPr/>
      </dsp:nvSpPr>
      <dsp:spPr>
        <a:xfrm>
          <a:off x="0" y="201"/>
          <a:ext cx="3349109" cy="923568"/>
        </a:xfrm>
        <a:prstGeom prst="round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i="0" kern="1200" dirty="0">
              <a:solidFill>
                <a:srgbClr val="FFFFFF"/>
              </a:solidFill>
              <a:latin typeface="Arial"/>
              <a:ea typeface="+mn-ea"/>
              <a:cs typeface="+mn-cs"/>
            </a:rPr>
            <a:t>The cost savings are used to repay the debt and </a:t>
          </a:r>
          <a:r>
            <a:rPr lang="en-US" sz="2000" b="0" i="0" kern="1200" dirty="0">
              <a:solidFill>
                <a:srgbClr val="FF0000"/>
              </a:solidFill>
              <a:latin typeface="Arial"/>
              <a:ea typeface="+mn-ea"/>
              <a:cs typeface="+mn-cs"/>
            </a:rPr>
            <a:t>pay the ESCO.</a:t>
          </a:r>
          <a:endParaRPr lang="fr-CA" sz="2000" kern="1200" dirty="0">
            <a:solidFill>
              <a:srgbClr val="FF0000"/>
            </a:solidFill>
            <a:latin typeface="Montserrat" panose="00000500000000000000" pitchFamily="2" charset="0"/>
            <a:ea typeface="+mn-ea"/>
            <a:cs typeface="Arial" panose="020B0604020202020204" pitchFamily="34" charset="0"/>
          </a:endParaRPr>
        </a:p>
      </dsp:txBody>
      <dsp:txXfrm>
        <a:off x="45085" y="45286"/>
        <a:ext cx="3258939" cy="83339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53473-684F-4CD1-9F0C-78DF61B1F2E3}">
      <dsp:nvSpPr>
        <dsp:cNvPr id="0" name=""/>
        <dsp:cNvSpPr/>
      </dsp:nvSpPr>
      <dsp:spPr>
        <a:xfrm>
          <a:off x="250751" y="869"/>
          <a:ext cx="1587671" cy="127013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ED5D63F8-F8CE-4992-960E-90640AE90F30}">
      <dsp:nvSpPr>
        <dsp:cNvPr id="0" name=""/>
        <dsp:cNvSpPr/>
      </dsp:nvSpPr>
      <dsp:spPr>
        <a:xfrm>
          <a:off x="267288" y="1080271"/>
          <a:ext cx="1504592" cy="571991"/>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ts val="0"/>
            </a:spcAft>
            <a:buNone/>
          </a:pPr>
          <a:r>
            <a:rPr lang="fr-CA" sz="1700" b="1" kern="1200" dirty="0">
              <a:solidFill>
                <a:srgbClr val="053D5D"/>
              </a:solidFill>
              <a:latin typeface="Montserrat" panose="00000500000000000000" pitchFamily="2" charset="0"/>
              <a:ea typeface="+mn-ea"/>
              <a:cs typeface="Arial" panose="020B0604020202020204" pitchFamily="34" charset="0"/>
            </a:rPr>
            <a:t>Financial Institution</a:t>
          </a:r>
        </a:p>
      </dsp:txBody>
      <dsp:txXfrm>
        <a:off x="267288" y="1080271"/>
        <a:ext cx="1504592" cy="57199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A41526-BCC8-49F7-B4C6-53E5A77E3CEB}">
      <dsp:nvSpPr>
        <dsp:cNvPr id="0" name=""/>
        <dsp:cNvSpPr/>
      </dsp:nvSpPr>
      <dsp:spPr>
        <a:xfrm>
          <a:off x="318288" y="424"/>
          <a:ext cx="1580616" cy="1264493"/>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BF263E64-7EE9-46A7-A779-6A7F2804A383}">
      <dsp:nvSpPr>
        <dsp:cNvPr id="0" name=""/>
        <dsp:cNvSpPr/>
      </dsp:nvSpPr>
      <dsp:spPr>
        <a:xfrm>
          <a:off x="479591" y="1036305"/>
          <a:ext cx="1406748" cy="647749"/>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fr-CA" sz="2100" b="1" kern="1200" dirty="0">
              <a:solidFill>
                <a:srgbClr val="053D5D"/>
              </a:solidFill>
              <a:latin typeface="Arial" panose="020B0604020202020204" pitchFamily="34" charset="0"/>
              <a:ea typeface="+mn-ea"/>
              <a:cs typeface="Arial" panose="020B0604020202020204" pitchFamily="34" charset="0"/>
            </a:rPr>
            <a:t>Business</a:t>
          </a:r>
        </a:p>
      </dsp:txBody>
      <dsp:txXfrm>
        <a:off x="479591" y="1036305"/>
        <a:ext cx="1406748" cy="64774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5D54E-2065-492D-9C16-E056808C0FD7}">
      <dsp:nvSpPr>
        <dsp:cNvPr id="0" name=""/>
        <dsp:cNvSpPr/>
      </dsp:nvSpPr>
      <dsp:spPr>
        <a:xfrm>
          <a:off x="164792" y="556"/>
          <a:ext cx="1528437" cy="1589713"/>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EB41FBC-18DC-4A52-A529-563DC901B4BC}">
      <dsp:nvSpPr>
        <dsp:cNvPr id="0" name=""/>
        <dsp:cNvSpPr/>
      </dsp:nvSpPr>
      <dsp:spPr>
        <a:xfrm>
          <a:off x="252455" y="1323455"/>
          <a:ext cx="1468619" cy="462037"/>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CA" sz="1700" b="1" kern="1200" dirty="0">
              <a:solidFill>
                <a:srgbClr val="053D5D"/>
              </a:solidFill>
              <a:latin typeface="Arial" panose="020B0604020202020204" pitchFamily="34" charset="0"/>
              <a:ea typeface="+mn-ea"/>
              <a:cs typeface="Arial" panose="020B0604020202020204" pitchFamily="34" charset="0"/>
            </a:rPr>
            <a:t>ESCO</a:t>
          </a:r>
        </a:p>
      </dsp:txBody>
      <dsp:txXfrm>
        <a:off x="252455" y="1323455"/>
        <a:ext cx="1468619" cy="462037"/>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53473-684F-4CD1-9F0C-78DF61B1F2E3}">
      <dsp:nvSpPr>
        <dsp:cNvPr id="0" name=""/>
        <dsp:cNvSpPr/>
      </dsp:nvSpPr>
      <dsp:spPr>
        <a:xfrm>
          <a:off x="250751" y="869"/>
          <a:ext cx="1587671" cy="127013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ED5D63F8-F8CE-4992-960E-90640AE90F30}">
      <dsp:nvSpPr>
        <dsp:cNvPr id="0" name=""/>
        <dsp:cNvSpPr/>
      </dsp:nvSpPr>
      <dsp:spPr>
        <a:xfrm>
          <a:off x="267288" y="1080271"/>
          <a:ext cx="1504592" cy="571991"/>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ts val="0"/>
            </a:spcAft>
            <a:buNone/>
          </a:pPr>
          <a:r>
            <a:rPr lang="fr-CA" sz="1700" b="1" kern="1200" dirty="0">
              <a:solidFill>
                <a:srgbClr val="053D5D"/>
              </a:solidFill>
              <a:latin typeface="Montserrat" panose="00000500000000000000" pitchFamily="2" charset="0"/>
              <a:ea typeface="+mn-ea"/>
              <a:cs typeface="Arial" panose="020B0604020202020204" pitchFamily="34" charset="0"/>
            </a:rPr>
            <a:t>Financial institution</a:t>
          </a:r>
        </a:p>
      </dsp:txBody>
      <dsp:txXfrm>
        <a:off x="267288" y="1080271"/>
        <a:ext cx="1504592" cy="57199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A41526-BCC8-49F7-B4C6-53E5A77E3CEB}">
      <dsp:nvSpPr>
        <dsp:cNvPr id="0" name=""/>
        <dsp:cNvSpPr/>
      </dsp:nvSpPr>
      <dsp:spPr>
        <a:xfrm>
          <a:off x="318288" y="424"/>
          <a:ext cx="1580616" cy="1264493"/>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BF263E64-7EE9-46A7-A779-6A7F2804A383}">
      <dsp:nvSpPr>
        <dsp:cNvPr id="0" name=""/>
        <dsp:cNvSpPr/>
      </dsp:nvSpPr>
      <dsp:spPr>
        <a:xfrm>
          <a:off x="479591" y="1036305"/>
          <a:ext cx="1406748" cy="647749"/>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fr-CA" sz="2100" b="1" kern="1200" dirty="0">
              <a:solidFill>
                <a:srgbClr val="053D5D"/>
              </a:solidFill>
              <a:latin typeface="Arial" panose="020B0604020202020204" pitchFamily="34" charset="0"/>
              <a:ea typeface="+mn-ea"/>
              <a:cs typeface="Arial" panose="020B0604020202020204" pitchFamily="34" charset="0"/>
            </a:rPr>
            <a:t>Business</a:t>
          </a:r>
        </a:p>
      </dsp:txBody>
      <dsp:txXfrm>
        <a:off x="479591" y="1036305"/>
        <a:ext cx="1406748" cy="64774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5D54E-2065-492D-9C16-E056808C0FD7}">
      <dsp:nvSpPr>
        <dsp:cNvPr id="0" name=""/>
        <dsp:cNvSpPr/>
      </dsp:nvSpPr>
      <dsp:spPr>
        <a:xfrm>
          <a:off x="164792" y="556"/>
          <a:ext cx="1528437" cy="1589713"/>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EB41FBC-18DC-4A52-A529-563DC901B4BC}">
      <dsp:nvSpPr>
        <dsp:cNvPr id="0" name=""/>
        <dsp:cNvSpPr/>
      </dsp:nvSpPr>
      <dsp:spPr>
        <a:xfrm>
          <a:off x="252455" y="1323455"/>
          <a:ext cx="1468619" cy="462037"/>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CA" sz="1700" b="1" kern="1200" dirty="0">
              <a:solidFill>
                <a:srgbClr val="053D5D"/>
              </a:solidFill>
              <a:latin typeface="Arial" panose="020B0604020202020204" pitchFamily="34" charset="0"/>
              <a:ea typeface="+mn-ea"/>
              <a:cs typeface="Arial" panose="020B0604020202020204" pitchFamily="34" charset="0"/>
            </a:rPr>
            <a:t>ESCO</a:t>
          </a:r>
        </a:p>
      </dsp:txBody>
      <dsp:txXfrm>
        <a:off x="252455" y="1323455"/>
        <a:ext cx="1468619" cy="462037"/>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53473-684F-4CD1-9F0C-78DF61B1F2E3}">
      <dsp:nvSpPr>
        <dsp:cNvPr id="0" name=""/>
        <dsp:cNvSpPr/>
      </dsp:nvSpPr>
      <dsp:spPr>
        <a:xfrm>
          <a:off x="250751" y="869"/>
          <a:ext cx="1587671" cy="127013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ED5D63F8-F8CE-4992-960E-90640AE90F30}">
      <dsp:nvSpPr>
        <dsp:cNvPr id="0" name=""/>
        <dsp:cNvSpPr/>
      </dsp:nvSpPr>
      <dsp:spPr>
        <a:xfrm>
          <a:off x="267288" y="1080271"/>
          <a:ext cx="1504592" cy="571991"/>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ts val="0"/>
            </a:spcAft>
            <a:buNone/>
          </a:pPr>
          <a:r>
            <a:rPr lang="fr-CA" sz="1700" b="1" kern="1200" dirty="0">
              <a:solidFill>
                <a:srgbClr val="053D5D"/>
              </a:solidFill>
              <a:latin typeface="Montserrat" panose="00000500000000000000" pitchFamily="2" charset="0"/>
              <a:ea typeface="+mn-ea"/>
              <a:cs typeface="Arial" panose="020B0604020202020204" pitchFamily="34" charset="0"/>
            </a:rPr>
            <a:t>Financial Institution </a:t>
          </a:r>
        </a:p>
      </dsp:txBody>
      <dsp:txXfrm>
        <a:off x="267288" y="1080271"/>
        <a:ext cx="1504592" cy="5719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308E7-E8F4-4D39-9CC2-30EF84F47625}">
      <dsp:nvSpPr>
        <dsp:cNvPr id="0" name=""/>
        <dsp:cNvSpPr/>
      </dsp:nvSpPr>
      <dsp:spPr>
        <a:xfrm>
          <a:off x="1375575" y="763"/>
          <a:ext cx="1569018" cy="709641"/>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CA" sz="1200" kern="1200" dirty="0">
              <a:solidFill>
                <a:srgbClr val="FFFFFF"/>
              </a:solidFill>
              <a:latin typeface="Arial" panose="020B0604020202020204" pitchFamily="34" charset="0"/>
              <a:ea typeface="+mn-ea"/>
              <a:cs typeface="Arial" panose="020B0604020202020204" pitchFamily="34" charset="0"/>
            </a:rPr>
            <a:t>Contractor</a:t>
          </a:r>
        </a:p>
      </dsp:txBody>
      <dsp:txXfrm>
        <a:off x="1375575" y="763"/>
        <a:ext cx="1569018" cy="709641"/>
      </dsp:txXfrm>
    </dsp:sp>
    <dsp:sp modelId="{10D81DE9-742A-4489-A998-BC996A1F9EDA}">
      <dsp:nvSpPr>
        <dsp:cNvPr id="0" name=""/>
        <dsp:cNvSpPr/>
      </dsp:nvSpPr>
      <dsp:spPr>
        <a:xfrm>
          <a:off x="602775" y="763"/>
          <a:ext cx="702545" cy="709641"/>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5E0567-96E7-4DCA-B00C-E1F18149B238}">
      <dsp:nvSpPr>
        <dsp:cNvPr id="0" name=""/>
        <dsp:cNvSpPr/>
      </dsp:nvSpPr>
      <dsp:spPr>
        <a:xfrm>
          <a:off x="602775" y="827496"/>
          <a:ext cx="1569018" cy="709641"/>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Arial" panose="020B0604020202020204" pitchFamily="34" charset="0"/>
              <a:ea typeface="+mn-ea"/>
              <a:cs typeface="Arial" panose="020B0604020202020204" pitchFamily="34" charset="0"/>
            </a:rPr>
            <a:t>Equipment Manufacturer</a:t>
          </a:r>
          <a:endParaRPr lang="fr-CA" sz="1200" kern="1200" dirty="0">
            <a:solidFill>
              <a:srgbClr val="FFFFFF"/>
            </a:solidFill>
            <a:latin typeface="Arial" panose="020B0604020202020204" pitchFamily="34" charset="0"/>
            <a:ea typeface="+mn-ea"/>
            <a:cs typeface="Arial" panose="020B0604020202020204" pitchFamily="34" charset="0"/>
          </a:endParaRPr>
        </a:p>
      </dsp:txBody>
      <dsp:txXfrm>
        <a:off x="602775" y="827496"/>
        <a:ext cx="1569018" cy="709641"/>
      </dsp:txXfrm>
    </dsp:sp>
    <dsp:sp modelId="{B7B82959-8DFC-4BFD-B3A1-38917561EA4C}">
      <dsp:nvSpPr>
        <dsp:cNvPr id="0" name=""/>
        <dsp:cNvSpPr/>
      </dsp:nvSpPr>
      <dsp:spPr>
        <a:xfrm>
          <a:off x="2242048" y="827496"/>
          <a:ext cx="702545" cy="709641"/>
        </a:xfrm>
        <a:prstGeom prst="rect">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4483CC-BEA8-4BB7-B48B-F0AE1472DDDA}">
      <dsp:nvSpPr>
        <dsp:cNvPr id="0" name=""/>
        <dsp:cNvSpPr/>
      </dsp:nvSpPr>
      <dsp:spPr>
        <a:xfrm>
          <a:off x="1375575" y="1654229"/>
          <a:ext cx="1569018" cy="709641"/>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CA" sz="1200" kern="1200" dirty="0" err="1">
              <a:solidFill>
                <a:srgbClr val="FFFFFF"/>
              </a:solidFill>
              <a:latin typeface="Arial" panose="020B0604020202020204" pitchFamily="34" charset="0"/>
              <a:ea typeface="+mn-ea"/>
              <a:cs typeface="Arial" panose="020B0604020202020204" pitchFamily="34" charset="0"/>
            </a:rPr>
            <a:t>Government</a:t>
          </a:r>
          <a:endParaRPr lang="fr-CA" sz="1200" kern="1200" dirty="0">
            <a:solidFill>
              <a:srgbClr val="FFFFFF"/>
            </a:solidFill>
            <a:latin typeface="Arial" panose="020B0604020202020204" pitchFamily="34" charset="0"/>
            <a:ea typeface="+mn-ea"/>
            <a:cs typeface="Arial" panose="020B0604020202020204" pitchFamily="34" charset="0"/>
          </a:endParaRPr>
        </a:p>
      </dsp:txBody>
      <dsp:txXfrm>
        <a:off x="1375575" y="1654229"/>
        <a:ext cx="1569018" cy="709641"/>
      </dsp:txXfrm>
    </dsp:sp>
    <dsp:sp modelId="{64CEA216-641C-4ED3-B6B2-8F544E2B23CE}">
      <dsp:nvSpPr>
        <dsp:cNvPr id="0" name=""/>
        <dsp:cNvSpPr/>
      </dsp:nvSpPr>
      <dsp:spPr>
        <a:xfrm>
          <a:off x="602775" y="1654229"/>
          <a:ext cx="702545" cy="709641"/>
        </a:xfrm>
        <a:prstGeom prst="rect">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154141-FE71-476C-8B56-DEF93E2A9CA6}">
      <dsp:nvSpPr>
        <dsp:cNvPr id="0" name=""/>
        <dsp:cNvSpPr/>
      </dsp:nvSpPr>
      <dsp:spPr>
        <a:xfrm>
          <a:off x="602775" y="2480962"/>
          <a:ext cx="1569018" cy="709641"/>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CA" sz="1200" kern="1200" dirty="0">
              <a:solidFill>
                <a:srgbClr val="FFFFFF"/>
              </a:solidFill>
              <a:latin typeface="Arial" panose="020B0604020202020204" pitchFamily="34" charset="0"/>
              <a:ea typeface="+mn-ea"/>
              <a:cs typeface="Arial" panose="020B0604020202020204" pitchFamily="34" charset="0"/>
            </a:rPr>
            <a:t>Financial institution </a:t>
          </a:r>
        </a:p>
      </dsp:txBody>
      <dsp:txXfrm>
        <a:off x="602775" y="2480962"/>
        <a:ext cx="1569018" cy="709641"/>
      </dsp:txXfrm>
    </dsp:sp>
    <dsp:sp modelId="{1213FFDF-99E3-4E30-B722-162E33038591}">
      <dsp:nvSpPr>
        <dsp:cNvPr id="0" name=""/>
        <dsp:cNvSpPr/>
      </dsp:nvSpPr>
      <dsp:spPr>
        <a:xfrm>
          <a:off x="2242048" y="2480962"/>
          <a:ext cx="702545" cy="709641"/>
        </a:xfrm>
        <a:prstGeom prst="rect">
          <a:avLst/>
        </a:prstGeom>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E7AAFF-2713-4A50-A2B6-7E7633F5A867}">
      <dsp:nvSpPr>
        <dsp:cNvPr id="0" name=""/>
        <dsp:cNvSpPr/>
      </dsp:nvSpPr>
      <dsp:spPr>
        <a:xfrm>
          <a:off x="1375575" y="3307695"/>
          <a:ext cx="1569018" cy="709641"/>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CA" sz="1200" kern="1200" dirty="0">
              <a:solidFill>
                <a:srgbClr val="FFFFFF"/>
              </a:solidFill>
              <a:latin typeface="Arial" panose="020B0604020202020204" pitchFamily="34" charset="0"/>
              <a:ea typeface="+mn-ea"/>
              <a:cs typeface="Arial" panose="020B0604020202020204" pitchFamily="34" charset="0"/>
            </a:rPr>
            <a:t>Energy Supplier</a:t>
          </a:r>
        </a:p>
      </dsp:txBody>
      <dsp:txXfrm>
        <a:off x="1375575" y="3307695"/>
        <a:ext cx="1569018" cy="709641"/>
      </dsp:txXfrm>
    </dsp:sp>
    <dsp:sp modelId="{59A3E91D-881D-402A-9B67-6C666B05F0AB}">
      <dsp:nvSpPr>
        <dsp:cNvPr id="0" name=""/>
        <dsp:cNvSpPr/>
      </dsp:nvSpPr>
      <dsp:spPr>
        <a:xfrm>
          <a:off x="602775" y="3307695"/>
          <a:ext cx="702545" cy="709641"/>
        </a:xfrm>
        <a:prstGeom prst="rect">
          <a:avLst/>
        </a:prstGeom>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1E01A1-23A2-489A-99F2-8EF800835525}">
      <dsp:nvSpPr>
        <dsp:cNvPr id="0" name=""/>
        <dsp:cNvSpPr/>
      </dsp:nvSpPr>
      <dsp:spPr>
        <a:xfrm>
          <a:off x="624775" y="4134428"/>
          <a:ext cx="1569018" cy="709641"/>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Arial" panose="020B0604020202020204" pitchFamily="34" charset="0"/>
              <a:ea typeface="+mn-ea"/>
              <a:cs typeface="Arial" panose="020B0604020202020204" pitchFamily="34" charset="0"/>
            </a:rPr>
            <a:t>Professional Technical Consulting Engineer</a:t>
          </a:r>
          <a:endParaRPr lang="fr-CA" sz="1200" kern="1200" dirty="0">
            <a:solidFill>
              <a:srgbClr val="FFFFFF"/>
            </a:solidFill>
            <a:latin typeface="Arial" panose="020B0604020202020204" pitchFamily="34" charset="0"/>
            <a:ea typeface="+mn-ea"/>
            <a:cs typeface="Arial" panose="020B0604020202020204" pitchFamily="34" charset="0"/>
          </a:endParaRPr>
        </a:p>
      </dsp:txBody>
      <dsp:txXfrm>
        <a:off x="624775" y="4134428"/>
        <a:ext cx="1569018" cy="709641"/>
      </dsp:txXfrm>
    </dsp:sp>
    <dsp:sp modelId="{1ADE1590-70B3-42D2-975B-18730B7D9A0A}">
      <dsp:nvSpPr>
        <dsp:cNvPr id="0" name=""/>
        <dsp:cNvSpPr/>
      </dsp:nvSpPr>
      <dsp:spPr>
        <a:xfrm>
          <a:off x="2308049" y="4144831"/>
          <a:ext cx="614544" cy="688835"/>
        </a:xfrm>
        <a:prstGeom prst="rect">
          <a:avLst/>
        </a:prstGeom>
        <a:blipFill dpi="0" rotWithShape="1">
          <a:blip xmlns:r="http://schemas.openxmlformats.org/officeDocument/2006/relationships" r:embed="rId6">
            <a:extLst>
              <a:ext uri="{28A0092B-C50C-407E-A947-70E740481C1C}">
                <a14:useLocalDpi xmlns:a14="http://schemas.microsoft.com/office/drawing/2010/main" val="0"/>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A41526-BCC8-49F7-B4C6-53E5A77E3CEB}">
      <dsp:nvSpPr>
        <dsp:cNvPr id="0" name=""/>
        <dsp:cNvSpPr/>
      </dsp:nvSpPr>
      <dsp:spPr>
        <a:xfrm>
          <a:off x="318288" y="424"/>
          <a:ext cx="1580616" cy="1264493"/>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BF263E64-7EE9-46A7-A779-6A7F2804A383}">
      <dsp:nvSpPr>
        <dsp:cNvPr id="0" name=""/>
        <dsp:cNvSpPr/>
      </dsp:nvSpPr>
      <dsp:spPr>
        <a:xfrm>
          <a:off x="479591" y="1036305"/>
          <a:ext cx="1406748" cy="647749"/>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fr-CA" sz="2100" b="1" kern="1200" dirty="0">
              <a:solidFill>
                <a:srgbClr val="053D5D"/>
              </a:solidFill>
              <a:latin typeface="Arial" panose="020B0604020202020204" pitchFamily="34" charset="0"/>
              <a:ea typeface="+mn-ea"/>
              <a:cs typeface="Arial" panose="020B0604020202020204" pitchFamily="34" charset="0"/>
            </a:rPr>
            <a:t>Business</a:t>
          </a:r>
        </a:p>
      </dsp:txBody>
      <dsp:txXfrm>
        <a:off x="479591" y="1036305"/>
        <a:ext cx="1406748" cy="64774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5D54E-2065-492D-9C16-E056808C0FD7}">
      <dsp:nvSpPr>
        <dsp:cNvPr id="0" name=""/>
        <dsp:cNvSpPr/>
      </dsp:nvSpPr>
      <dsp:spPr>
        <a:xfrm>
          <a:off x="164792" y="556"/>
          <a:ext cx="1528437" cy="1589713"/>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EB41FBC-18DC-4A52-A529-563DC901B4BC}">
      <dsp:nvSpPr>
        <dsp:cNvPr id="0" name=""/>
        <dsp:cNvSpPr/>
      </dsp:nvSpPr>
      <dsp:spPr>
        <a:xfrm>
          <a:off x="252455" y="1323455"/>
          <a:ext cx="1468619" cy="462037"/>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CA" sz="1700" b="1" kern="1200" dirty="0">
              <a:solidFill>
                <a:srgbClr val="053D5D"/>
              </a:solidFill>
              <a:latin typeface="Arial" panose="020B0604020202020204" pitchFamily="34" charset="0"/>
              <a:ea typeface="+mn-ea"/>
              <a:cs typeface="Arial" panose="020B0604020202020204" pitchFamily="34" charset="0"/>
            </a:rPr>
            <a:t>ESCO</a:t>
          </a:r>
        </a:p>
      </dsp:txBody>
      <dsp:txXfrm>
        <a:off x="252455" y="1323455"/>
        <a:ext cx="1468619" cy="462037"/>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C1AED1-308F-4203-8FF3-27AE792BE536}">
      <dsp:nvSpPr>
        <dsp:cNvPr id="0" name=""/>
        <dsp:cNvSpPr/>
      </dsp:nvSpPr>
      <dsp:spPr>
        <a:xfrm>
          <a:off x="51981" y="20158"/>
          <a:ext cx="1656964" cy="1620909"/>
        </a:xfrm>
        <a:prstGeom prst="rect">
          <a:avLst/>
        </a:prstGeom>
        <a:blipFill rotWithShape="1">
          <a:blip xmlns:r="http://schemas.openxmlformats.org/officeDocument/2006/relationships" r:embed="rId1"/>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761ED890-5C56-4CC4-8E43-FCA0842718F8}">
      <dsp:nvSpPr>
        <dsp:cNvPr id="0" name=""/>
        <dsp:cNvSpPr/>
      </dsp:nvSpPr>
      <dsp:spPr>
        <a:xfrm>
          <a:off x="1036" y="1337031"/>
          <a:ext cx="1874843" cy="511570"/>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A" sz="1600" b="1" kern="1200" dirty="0" err="1">
              <a:solidFill>
                <a:srgbClr val="053D5D"/>
              </a:solidFill>
              <a:latin typeface="Arial" panose="020B0604020202020204" pitchFamily="34" charset="0"/>
              <a:ea typeface="+mn-ea"/>
              <a:cs typeface="Arial" panose="020B0604020202020204" pitchFamily="34" charset="0"/>
            </a:rPr>
            <a:t>Cooling</a:t>
          </a:r>
          <a:r>
            <a:rPr lang="fr-CA" sz="1600" b="1" kern="1200" dirty="0">
              <a:solidFill>
                <a:srgbClr val="053D5D"/>
              </a:solidFill>
              <a:latin typeface="Arial" panose="020B0604020202020204" pitchFamily="34" charset="0"/>
              <a:ea typeface="+mn-ea"/>
              <a:cs typeface="Arial" panose="020B0604020202020204" pitchFamily="34" charset="0"/>
            </a:rPr>
            <a:t>/</a:t>
          </a:r>
          <a:r>
            <a:rPr lang="fr-CA" sz="1600" b="1" kern="1200" dirty="0" err="1">
              <a:solidFill>
                <a:srgbClr val="053D5D"/>
              </a:solidFill>
              <a:latin typeface="Arial" panose="020B0604020202020204" pitchFamily="34" charset="0"/>
              <a:ea typeface="+mn-ea"/>
              <a:cs typeface="Arial" panose="020B0604020202020204" pitchFamily="34" charset="0"/>
            </a:rPr>
            <a:t>heating</a:t>
          </a:r>
          <a:r>
            <a:rPr lang="fr-CA" sz="1600" b="1" kern="1200" dirty="0">
              <a:solidFill>
                <a:srgbClr val="053D5D"/>
              </a:solidFill>
              <a:latin typeface="Arial" panose="020B0604020202020204" pitchFamily="34" charset="0"/>
              <a:ea typeface="+mn-ea"/>
              <a:cs typeface="Arial" panose="020B0604020202020204" pitchFamily="34" charset="0"/>
            </a:rPr>
            <a:t> center (</a:t>
          </a:r>
          <a:r>
            <a:rPr lang="fr-CA" sz="1600" b="1" kern="1200" dirty="0" err="1">
              <a:solidFill>
                <a:srgbClr val="053D5D"/>
              </a:solidFill>
              <a:latin typeface="Arial" panose="020B0604020202020204" pitchFamily="34" charset="0"/>
              <a:ea typeface="+mn-ea"/>
              <a:cs typeface="Arial" panose="020B0604020202020204" pitchFamily="34" charset="0"/>
            </a:rPr>
            <a:t>eg</a:t>
          </a:r>
          <a:r>
            <a:rPr lang="fr-CA" sz="1600" b="1" kern="1200" dirty="0">
              <a:solidFill>
                <a:srgbClr val="053D5D"/>
              </a:solidFill>
              <a:latin typeface="Arial" panose="020B0604020202020204" pitchFamily="34" charset="0"/>
              <a:ea typeface="+mn-ea"/>
              <a:cs typeface="Arial" panose="020B0604020202020204" pitchFamily="34" charset="0"/>
            </a:rPr>
            <a:t>.)</a:t>
          </a:r>
        </a:p>
      </dsp:txBody>
      <dsp:txXfrm>
        <a:off x="1036" y="1337031"/>
        <a:ext cx="1874843" cy="51157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53473-684F-4CD1-9F0C-78DF61B1F2E3}">
      <dsp:nvSpPr>
        <dsp:cNvPr id="0" name=""/>
        <dsp:cNvSpPr/>
      </dsp:nvSpPr>
      <dsp:spPr>
        <a:xfrm>
          <a:off x="250751" y="869"/>
          <a:ext cx="1587671" cy="127013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ED5D63F8-F8CE-4992-960E-90640AE90F30}">
      <dsp:nvSpPr>
        <dsp:cNvPr id="0" name=""/>
        <dsp:cNvSpPr/>
      </dsp:nvSpPr>
      <dsp:spPr>
        <a:xfrm>
          <a:off x="267288" y="1080271"/>
          <a:ext cx="1504592" cy="571991"/>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ts val="0"/>
            </a:spcAft>
            <a:buNone/>
          </a:pPr>
          <a:r>
            <a:rPr lang="fr-CA" sz="1700" b="1" kern="1200" dirty="0">
              <a:solidFill>
                <a:srgbClr val="053D5D"/>
              </a:solidFill>
              <a:latin typeface="Montserrat" panose="00000500000000000000" pitchFamily="2" charset="0"/>
              <a:ea typeface="+mn-ea"/>
              <a:cs typeface="Arial" panose="020B0604020202020204" pitchFamily="34" charset="0"/>
            </a:rPr>
            <a:t>Financial institution</a:t>
          </a:r>
        </a:p>
      </dsp:txBody>
      <dsp:txXfrm>
        <a:off x="267288" y="1080271"/>
        <a:ext cx="1504592" cy="571991"/>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A41526-BCC8-49F7-B4C6-53E5A77E3CEB}">
      <dsp:nvSpPr>
        <dsp:cNvPr id="0" name=""/>
        <dsp:cNvSpPr/>
      </dsp:nvSpPr>
      <dsp:spPr>
        <a:xfrm>
          <a:off x="318288" y="424"/>
          <a:ext cx="1580616" cy="1264493"/>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BF263E64-7EE9-46A7-A779-6A7F2804A383}">
      <dsp:nvSpPr>
        <dsp:cNvPr id="0" name=""/>
        <dsp:cNvSpPr/>
      </dsp:nvSpPr>
      <dsp:spPr>
        <a:xfrm>
          <a:off x="479591" y="1036305"/>
          <a:ext cx="1406748" cy="647749"/>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fr-CA" sz="2100" b="1" kern="1200" dirty="0">
              <a:solidFill>
                <a:srgbClr val="053D5D"/>
              </a:solidFill>
              <a:latin typeface="Arial" panose="020B0604020202020204" pitchFamily="34" charset="0"/>
              <a:ea typeface="+mn-ea"/>
              <a:cs typeface="Arial" panose="020B0604020202020204" pitchFamily="34" charset="0"/>
            </a:rPr>
            <a:t>Business</a:t>
          </a:r>
        </a:p>
      </dsp:txBody>
      <dsp:txXfrm>
        <a:off x="479591" y="1036305"/>
        <a:ext cx="1406748" cy="647749"/>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5D54E-2065-492D-9C16-E056808C0FD7}">
      <dsp:nvSpPr>
        <dsp:cNvPr id="0" name=""/>
        <dsp:cNvSpPr/>
      </dsp:nvSpPr>
      <dsp:spPr>
        <a:xfrm>
          <a:off x="164792" y="556"/>
          <a:ext cx="1528437" cy="1589713"/>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EB41FBC-18DC-4A52-A529-563DC901B4BC}">
      <dsp:nvSpPr>
        <dsp:cNvPr id="0" name=""/>
        <dsp:cNvSpPr/>
      </dsp:nvSpPr>
      <dsp:spPr>
        <a:xfrm>
          <a:off x="252455" y="1323455"/>
          <a:ext cx="1468619" cy="462037"/>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CA" sz="1700" b="1" kern="1200" dirty="0">
              <a:solidFill>
                <a:srgbClr val="053D5D"/>
              </a:solidFill>
              <a:latin typeface="Arial" panose="020B0604020202020204" pitchFamily="34" charset="0"/>
              <a:ea typeface="+mn-ea"/>
              <a:cs typeface="Arial" panose="020B0604020202020204" pitchFamily="34" charset="0"/>
            </a:rPr>
            <a:t>ESCO</a:t>
          </a:r>
        </a:p>
      </dsp:txBody>
      <dsp:txXfrm>
        <a:off x="252455" y="1323455"/>
        <a:ext cx="1468619" cy="462037"/>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C1AED1-308F-4203-8FF3-27AE792BE536}">
      <dsp:nvSpPr>
        <dsp:cNvPr id="0" name=""/>
        <dsp:cNvSpPr/>
      </dsp:nvSpPr>
      <dsp:spPr>
        <a:xfrm>
          <a:off x="51981" y="20158"/>
          <a:ext cx="1656964" cy="1620909"/>
        </a:xfrm>
        <a:prstGeom prst="rect">
          <a:avLst/>
        </a:prstGeom>
        <a:blipFill rotWithShape="1">
          <a:blip xmlns:r="http://schemas.openxmlformats.org/officeDocument/2006/relationships" r:embed="rId1"/>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761ED890-5C56-4CC4-8E43-FCA0842718F8}">
      <dsp:nvSpPr>
        <dsp:cNvPr id="0" name=""/>
        <dsp:cNvSpPr/>
      </dsp:nvSpPr>
      <dsp:spPr>
        <a:xfrm>
          <a:off x="1036" y="1337031"/>
          <a:ext cx="1874843" cy="511570"/>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CA" sz="1600" b="1" kern="1200" dirty="0" err="1">
              <a:solidFill>
                <a:srgbClr val="053D5D"/>
              </a:solidFill>
              <a:latin typeface="Arial" panose="020B0604020202020204" pitchFamily="34" charset="0"/>
              <a:ea typeface="+mn-ea"/>
              <a:cs typeface="Arial" panose="020B0604020202020204" pitchFamily="34" charset="0"/>
            </a:rPr>
            <a:t>Cooling</a:t>
          </a:r>
          <a:r>
            <a:rPr lang="fr-CA" sz="1600" b="1" kern="1200" dirty="0">
              <a:solidFill>
                <a:srgbClr val="053D5D"/>
              </a:solidFill>
              <a:latin typeface="Arial" panose="020B0604020202020204" pitchFamily="34" charset="0"/>
              <a:ea typeface="+mn-ea"/>
              <a:cs typeface="Arial" panose="020B0604020202020204" pitchFamily="34" charset="0"/>
            </a:rPr>
            <a:t>/</a:t>
          </a:r>
          <a:r>
            <a:rPr lang="fr-CA" sz="1600" b="1" kern="1200" dirty="0" err="1">
              <a:solidFill>
                <a:srgbClr val="053D5D"/>
              </a:solidFill>
              <a:latin typeface="Arial" panose="020B0604020202020204" pitchFamily="34" charset="0"/>
              <a:ea typeface="+mn-ea"/>
              <a:cs typeface="Arial" panose="020B0604020202020204" pitchFamily="34" charset="0"/>
            </a:rPr>
            <a:t>heating</a:t>
          </a:r>
          <a:r>
            <a:rPr lang="fr-CA" sz="1600" b="1" kern="1200" dirty="0">
              <a:solidFill>
                <a:srgbClr val="053D5D"/>
              </a:solidFill>
              <a:latin typeface="Arial" panose="020B0604020202020204" pitchFamily="34" charset="0"/>
              <a:ea typeface="+mn-ea"/>
              <a:cs typeface="Arial" panose="020B0604020202020204" pitchFamily="34" charset="0"/>
            </a:rPr>
            <a:t> center (</a:t>
          </a:r>
          <a:r>
            <a:rPr lang="fr-CA" sz="1600" b="1" kern="1200" dirty="0" err="1">
              <a:solidFill>
                <a:srgbClr val="053D5D"/>
              </a:solidFill>
              <a:latin typeface="Arial" panose="020B0604020202020204" pitchFamily="34" charset="0"/>
              <a:ea typeface="+mn-ea"/>
              <a:cs typeface="Arial" panose="020B0604020202020204" pitchFamily="34" charset="0"/>
            </a:rPr>
            <a:t>eg</a:t>
          </a:r>
          <a:r>
            <a:rPr lang="fr-CA" sz="1600" b="1" kern="1200" dirty="0">
              <a:solidFill>
                <a:srgbClr val="053D5D"/>
              </a:solidFill>
              <a:latin typeface="Arial" panose="020B0604020202020204" pitchFamily="34" charset="0"/>
              <a:ea typeface="+mn-ea"/>
              <a:cs typeface="Arial" panose="020B0604020202020204" pitchFamily="34" charset="0"/>
            </a:rPr>
            <a:t>.)</a:t>
          </a:r>
        </a:p>
      </dsp:txBody>
      <dsp:txXfrm>
        <a:off x="1036" y="1337031"/>
        <a:ext cx="1874843" cy="511570"/>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6B68E-2CFD-4C99-A9B8-A421FE3CFDFC}">
      <dsp:nvSpPr>
        <dsp:cNvPr id="0" name=""/>
        <dsp:cNvSpPr/>
      </dsp:nvSpPr>
      <dsp:spPr>
        <a:xfrm>
          <a:off x="0" y="923989"/>
          <a:ext cx="3010338" cy="341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marL="0" lvl="0" indent="0" algn="r" defTabSz="889000">
            <a:lnSpc>
              <a:spcPct val="90000"/>
            </a:lnSpc>
            <a:spcBef>
              <a:spcPct val="0"/>
            </a:spcBef>
            <a:spcAft>
              <a:spcPct val="35000"/>
            </a:spcAft>
            <a:buNone/>
          </a:pPr>
          <a:r>
            <a:rPr lang="en-US" sz="2000" kern="1200" noProof="0" dirty="0">
              <a:solidFill>
                <a:srgbClr val="00467F"/>
              </a:solidFill>
              <a:latin typeface="Arial"/>
              <a:ea typeface="+mn-ea"/>
              <a:cs typeface="Arial" pitchFamily="34" charset="0"/>
            </a:rPr>
            <a:t>Advantages</a:t>
          </a:r>
        </a:p>
      </dsp:txBody>
      <dsp:txXfrm>
        <a:off x="0" y="923989"/>
        <a:ext cx="3010338" cy="341911"/>
      </dsp:txXfrm>
    </dsp:sp>
    <dsp:sp modelId="{8CBEA2F4-482B-4865-B998-1D15C67D2656}">
      <dsp:nvSpPr>
        <dsp:cNvPr id="0" name=""/>
        <dsp:cNvSpPr/>
      </dsp:nvSpPr>
      <dsp:spPr>
        <a:xfrm>
          <a:off x="3010338" y="5101"/>
          <a:ext cx="602067" cy="2179688"/>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FB1D1F9-9E55-4B98-952A-00E8C86AC581}">
      <dsp:nvSpPr>
        <dsp:cNvPr id="0" name=""/>
        <dsp:cNvSpPr/>
      </dsp:nvSpPr>
      <dsp:spPr>
        <a:xfrm>
          <a:off x="3853233" y="4872"/>
          <a:ext cx="8188121" cy="2180145"/>
        </a:xfrm>
        <a:prstGeom prst="rect">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171450" lvl="1" indent="-171450" algn="l" defTabSz="755650">
            <a:lnSpc>
              <a:spcPct val="110000"/>
            </a:lnSpc>
            <a:spcBef>
              <a:spcPct val="0"/>
            </a:spcBef>
            <a:spcAft>
              <a:spcPts val="0"/>
            </a:spcAft>
            <a:buChar char="•"/>
          </a:pPr>
          <a:r>
            <a:rPr lang="en-US" sz="1700" kern="1200" dirty="0">
              <a:solidFill>
                <a:schemeClr val="bg1"/>
              </a:solidFill>
              <a:latin typeface="Arial"/>
              <a:ea typeface="+mn-ea"/>
              <a:cs typeface="+mn-cs"/>
            </a:rPr>
            <a:t>No/Low initial CAPEX; payment is made from actual savings based on a pre-agreed percentage.</a:t>
          </a:r>
          <a:endParaRPr lang="en-US" sz="1700" kern="1200" noProof="0" dirty="0">
            <a:solidFill>
              <a:schemeClr val="bg1"/>
            </a:solidFill>
            <a:latin typeface="Arial"/>
            <a:ea typeface="+mn-ea"/>
            <a:cs typeface="Arial" charset="0"/>
          </a:endParaRPr>
        </a:p>
        <a:p>
          <a:pPr marL="171450" lvl="1" indent="-171450" algn="l" defTabSz="755650">
            <a:lnSpc>
              <a:spcPct val="110000"/>
            </a:lnSpc>
            <a:spcBef>
              <a:spcPct val="0"/>
            </a:spcBef>
            <a:spcAft>
              <a:spcPts val="0"/>
            </a:spcAft>
            <a:buChar char="•"/>
          </a:pPr>
          <a:r>
            <a:rPr lang="en-US" sz="1700" kern="1200">
              <a:solidFill>
                <a:schemeClr val="bg1"/>
              </a:solidFill>
              <a:latin typeface="Arial"/>
              <a:ea typeface="+mn-ea"/>
              <a:cs typeface="+mn-cs"/>
            </a:rPr>
            <a:t>Transfers most performance risks to the ESCO; often includes O&amp;M/operational support.</a:t>
          </a:r>
          <a:endParaRPr lang="en-US" sz="1700" kern="1200" dirty="0" err="1">
            <a:solidFill>
              <a:schemeClr val="bg1"/>
            </a:solidFill>
            <a:latin typeface="Arial"/>
            <a:ea typeface="+mn-ea"/>
            <a:cs typeface="+mn-cs"/>
          </a:endParaRPr>
        </a:p>
        <a:p>
          <a:pPr marL="171450" lvl="1" indent="-171450" algn="l" defTabSz="755650">
            <a:lnSpc>
              <a:spcPct val="110000"/>
            </a:lnSpc>
            <a:spcBef>
              <a:spcPct val="0"/>
            </a:spcBef>
            <a:spcAft>
              <a:spcPts val="0"/>
            </a:spcAft>
            <a:buChar char="•"/>
          </a:pPr>
          <a:r>
            <a:rPr lang="en-US" sz="1700" kern="1200" dirty="0">
              <a:solidFill>
                <a:schemeClr val="bg1"/>
              </a:solidFill>
              <a:latin typeface="Arial"/>
              <a:ea typeface="+mn-ea"/>
              <a:cs typeface="+mn-cs"/>
            </a:rPr>
            <a:t>Minimal increase in debt on financial statements; enables rapid technology upgrades.</a:t>
          </a:r>
        </a:p>
        <a:p>
          <a:pPr marL="171450" lvl="1" indent="-171450" algn="l" defTabSz="755650">
            <a:lnSpc>
              <a:spcPct val="110000"/>
            </a:lnSpc>
            <a:spcBef>
              <a:spcPct val="0"/>
            </a:spcBef>
            <a:spcAft>
              <a:spcPts val="0"/>
            </a:spcAft>
            <a:buChar char="•"/>
          </a:pPr>
          <a:r>
            <a:rPr lang="en-US" sz="1700" kern="1200" dirty="0">
              <a:solidFill>
                <a:schemeClr val="bg1"/>
              </a:solidFill>
              <a:latin typeface="Arial"/>
              <a:ea typeface="+mn-ea"/>
              <a:cs typeface="+mn-cs"/>
            </a:rPr>
            <a:t>Ensures transparency if the contract clearly defines the sharing ratio, baseline, and M&amp;V plan.</a:t>
          </a:r>
        </a:p>
      </dsp:txBody>
      <dsp:txXfrm>
        <a:off x="3853233" y="4872"/>
        <a:ext cx="8188121" cy="2180145"/>
      </dsp:txXfrm>
    </dsp:sp>
    <dsp:sp modelId="{5F33B8C0-A6B8-484D-8396-78F2933FF45F}">
      <dsp:nvSpPr>
        <dsp:cNvPr id="0" name=""/>
        <dsp:cNvSpPr/>
      </dsp:nvSpPr>
      <dsp:spPr>
        <a:xfrm>
          <a:off x="0" y="3423109"/>
          <a:ext cx="3010338" cy="341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marL="0" lvl="0" indent="0" algn="r" defTabSz="889000">
            <a:lnSpc>
              <a:spcPct val="90000"/>
            </a:lnSpc>
            <a:spcBef>
              <a:spcPct val="0"/>
            </a:spcBef>
            <a:spcAft>
              <a:spcPct val="35000"/>
            </a:spcAft>
            <a:buNone/>
          </a:pPr>
          <a:r>
            <a:rPr lang="en-US" sz="2000" kern="1200" noProof="0" dirty="0">
              <a:solidFill>
                <a:srgbClr val="00467F"/>
              </a:solidFill>
              <a:latin typeface="Arial"/>
              <a:ea typeface="+mn-ea"/>
              <a:cs typeface="Arial" pitchFamily="34" charset="0"/>
            </a:rPr>
            <a:t>Disadvantages</a:t>
          </a:r>
        </a:p>
      </dsp:txBody>
      <dsp:txXfrm>
        <a:off x="0" y="3423109"/>
        <a:ext cx="3010338" cy="341911"/>
      </dsp:txXfrm>
    </dsp:sp>
    <dsp:sp modelId="{2FC03D7E-67A8-4089-9C0C-F7344CD1F057}">
      <dsp:nvSpPr>
        <dsp:cNvPr id="0" name=""/>
        <dsp:cNvSpPr/>
      </dsp:nvSpPr>
      <dsp:spPr>
        <a:xfrm>
          <a:off x="3010338" y="2504221"/>
          <a:ext cx="602067" cy="2179688"/>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1C52C055-77EB-4447-AEDF-09C2BDEFA286}">
      <dsp:nvSpPr>
        <dsp:cNvPr id="0" name=""/>
        <dsp:cNvSpPr/>
      </dsp:nvSpPr>
      <dsp:spPr>
        <a:xfrm>
          <a:off x="3853233" y="2201877"/>
          <a:ext cx="8188121" cy="2784377"/>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171450" lvl="1" indent="-171450" algn="just" defTabSz="755650">
            <a:lnSpc>
              <a:spcPct val="110000"/>
            </a:lnSpc>
            <a:spcBef>
              <a:spcPct val="0"/>
            </a:spcBef>
            <a:spcAft>
              <a:spcPts val="0"/>
            </a:spcAft>
            <a:buChar char="•"/>
          </a:pPr>
          <a:r>
            <a:rPr lang="en-US" sz="1700" kern="1200">
              <a:solidFill>
                <a:schemeClr val="bg1"/>
              </a:solidFill>
              <a:latin typeface="Arial" panose="020B0604020202020204" pitchFamily="34" charset="0"/>
              <a:ea typeface="+mn-ea"/>
              <a:cs typeface="+mn-cs"/>
            </a:rPr>
            <a:t>Requires sharing a portion of savings → lower net benefit compared to self-investment.</a:t>
          </a:r>
          <a:endParaRPr lang="en-US" sz="1700" kern="1200" noProof="0" dirty="0">
            <a:solidFill>
              <a:schemeClr val="bg1"/>
            </a:solidFill>
            <a:latin typeface="Arial"/>
            <a:ea typeface="+mn-ea"/>
            <a:cs typeface="+mn-cs"/>
          </a:endParaRPr>
        </a:p>
        <a:p>
          <a:pPr marL="171450" lvl="1" indent="-171450" algn="just" defTabSz="755650">
            <a:lnSpc>
              <a:spcPct val="110000"/>
            </a:lnSpc>
            <a:spcBef>
              <a:spcPct val="0"/>
            </a:spcBef>
            <a:spcAft>
              <a:spcPts val="0"/>
            </a:spcAft>
            <a:buChar char="•"/>
          </a:pPr>
          <a:r>
            <a:rPr lang="en-US" sz="1700" kern="1200" dirty="0">
              <a:solidFill>
                <a:schemeClr val="bg1"/>
              </a:solidFill>
              <a:latin typeface="Arial" panose="020B0604020202020204" pitchFamily="34" charset="0"/>
              <a:ea typeface="+mn-ea"/>
              <a:cs typeface="+mn-cs"/>
            </a:rPr>
            <a:t>Requires close M&amp;V coordination: providing data, allowing metering, accepting baseline adjustments.</a:t>
          </a:r>
        </a:p>
        <a:p>
          <a:pPr marL="171450" lvl="1" indent="-171450" algn="just" defTabSz="755650">
            <a:lnSpc>
              <a:spcPct val="110000"/>
            </a:lnSpc>
            <a:spcBef>
              <a:spcPct val="0"/>
            </a:spcBef>
            <a:spcAft>
              <a:spcPts val="0"/>
            </a:spcAft>
            <a:buChar char="•"/>
          </a:pPr>
          <a:r>
            <a:rPr lang="en-US" sz="1700" kern="1200" dirty="0">
              <a:solidFill>
                <a:schemeClr val="bg1"/>
              </a:solidFill>
              <a:latin typeface="Arial" panose="020B0604020202020204" pitchFamily="34" charset="0"/>
              <a:ea typeface="+mn-ea"/>
              <a:cs typeface="+mn-cs"/>
            </a:rPr>
            <a:t>Changes in facility usage, production output, or processes must comply with adjustment clauses to avoid disputes (reduces flexibility).</a:t>
          </a:r>
        </a:p>
        <a:p>
          <a:pPr marL="171450" lvl="1" indent="-171450" algn="just" defTabSz="755650">
            <a:lnSpc>
              <a:spcPct val="110000"/>
            </a:lnSpc>
            <a:spcBef>
              <a:spcPct val="0"/>
            </a:spcBef>
            <a:spcAft>
              <a:spcPts val="0"/>
            </a:spcAft>
            <a:buChar char="•"/>
          </a:pPr>
          <a:r>
            <a:rPr lang="en-US" sz="1700" kern="1200" dirty="0">
              <a:solidFill>
                <a:schemeClr val="bg1"/>
              </a:solidFill>
              <a:latin typeface="Arial" panose="020B0604020202020204" pitchFamily="34" charset="0"/>
              <a:ea typeface="+mn-ea"/>
              <a:cs typeface="+mn-cs"/>
            </a:rPr>
            <a:t>Long-term commitment; risk of technology/vendor lock-in if flexibility clauses are not well-defined.</a:t>
          </a:r>
        </a:p>
      </dsp:txBody>
      <dsp:txXfrm>
        <a:off x="3853233" y="2201877"/>
        <a:ext cx="8188121" cy="2784377"/>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6B68E-2CFD-4C99-A9B8-A421FE3CFDFC}">
      <dsp:nvSpPr>
        <dsp:cNvPr id="0" name=""/>
        <dsp:cNvSpPr/>
      </dsp:nvSpPr>
      <dsp:spPr>
        <a:xfrm>
          <a:off x="0" y="643363"/>
          <a:ext cx="3010338" cy="554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marL="0" lvl="0" indent="0" algn="r" defTabSz="889000">
            <a:lnSpc>
              <a:spcPct val="90000"/>
            </a:lnSpc>
            <a:spcBef>
              <a:spcPct val="0"/>
            </a:spcBef>
            <a:spcAft>
              <a:spcPct val="35000"/>
            </a:spcAft>
            <a:buNone/>
          </a:pPr>
          <a:r>
            <a:rPr lang="en-US" sz="2000" kern="1200" noProof="0" dirty="0">
              <a:solidFill>
                <a:srgbClr val="00467F"/>
              </a:solidFill>
              <a:latin typeface="Arial" pitchFamily="34" charset="0"/>
              <a:ea typeface="+mn-ea"/>
              <a:cs typeface="Arial" pitchFamily="34" charset="0"/>
            </a:rPr>
            <a:t>Advantage</a:t>
          </a:r>
        </a:p>
      </dsp:txBody>
      <dsp:txXfrm>
        <a:off x="0" y="643363"/>
        <a:ext cx="3010338" cy="554400"/>
      </dsp:txXfrm>
    </dsp:sp>
    <dsp:sp modelId="{8CBEA2F4-482B-4865-B998-1D15C67D2656}">
      <dsp:nvSpPr>
        <dsp:cNvPr id="0" name=""/>
        <dsp:cNvSpPr/>
      </dsp:nvSpPr>
      <dsp:spPr>
        <a:xfrm>
          <a:off x="3010338" y="2338"/>
          <a:ext cx="602067" cy="1836450"/>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FB1D1F9-9E55-4B98-952A-00E8C86AC581}">
      <dsp:nvSpPr>
        <dsp:cNvPr id="0" name=""/>
        <dsp:cNvSpPr/>
      </dsp:nvSpPr>
      <dsp:spPr>
        <a:xfrm>
          <a:off x="3853233" y="2338"/>
          <a:ext cx="8188121" cy="1836450"/>
        </a:xfrm>
        <a:prstGeom prst="rect">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solidFill>
                <a:schemeClr val="bg1"/>
              </a:solidFill>
              <a:latin typeface="Arial" panose="020B0604020202020204" pitchFamily="34" charset="0"/>
              <a:ea typeface="+mn-ea"/>
              <a:cs typeface="+mn-cs"/>
            </a:rPr>
            <a:t>Revenue is directly tied to the level of savings achieved; revenue may increase if savings exceed the target.</a:t>
          </a:r>
          <a:endParaRPr lang="en-US" sz="2000" kern="1200" noProof="0" dirty="0">
            <a:solidFill>
              <a:schemeClr val="bg1"/>
            </a:solidFill>
            <a:latin typeface="Arial" charset="0"/>
            <a:ea typeface="+mn-ea"/>
            <a:cs typeface="Arial" charset="0"/>
          </a:endParaRPr>
        </a:p>
        <a:p>
          <a:pPr marL="228600" lvl="1" indent="-228600" algn="l" defTabSz="889000">
            <a:lnSpc>
              <a:spcPct val="90000"/>
            </a:lnSpc>
            <a:spcBef>
              <a:spcPct val="0"/>
            </a:spcBef>
            <a:spcAft>
              <a:spcPct val="15000"/>
            </a:spcAft>
            <a:buChar char="•"/>
          </a:pPr>
          <a:r>
            <a:rPr lang="en-US" sz="2000" kern="1200" dirty="0">
              <a:solidFill>
                <a:schemeClr val="bg1"/>
              </a:solidFill>
              <a:latin typeface="Arial" panose="020B0604020202020204" pitchFamily="34" charset="0"/>
              <a:ea typeface="+mn-ea"/>
              <a:cs typeface="+mn-cs"/>
            </a:rPr>
            <a:t>Proactive control over design–procurement–operation (per agreement), with technical optimization to maximize savings.</a:t>
          </a:r>
        </a:p>
        <a:p>
          <a:pPr marL="228600" lvl="1" indent="-228600" algn="l" defTabSz="889000">
            <a:lnSpc>
              <a:spcPct val="90000"/>
            </a:lnSpc>
            <a:spcBef>
              <a:spcPct val="0"/>
            </a:spcBef>
            <a:spcAft>
              <a:spcPct val="15000"/>
            </a:spcAft>
            <a:buChar char="•"/>
          </a:pPr>
          <a:r>
            <a:rPr lang="en-US" sz="2000" kern="1200" dirty="0">
              <a:solidFill>
                <a:schemeClr val="bg1"/>
              </a:solidFill>
              <a:latin typeface="Arial" panose="020B0604020202020204" pitchFamily="34" charset="0"/>
              <a:ea typeface="+mn-ea"/>
              <a:cs typeface="+mn-cs"/>
            </a:rPr>
            <a:t>Long-term partnership relationship; potential to standardize the model for scaling the project portfolio.</a:t>
          </a:r>
        </a:p>
      </dsp:txBody>
      <dsp:txXfrm>
        <a:off x="3853233" y="2338"/>
        <a:ext cx="8188121" cy="1836450"/>
      </dsp:txXfrm>
    </dsp:sp>
    <dsp:sp modelId="{5F33B8C0-A6B8-484D-8396-78F2933FF45F}">
      <dsp:nvSpPr>
        <dsp:cNvPr id="0" name=""/>
        <dsp:cNvSpPr/>
      </dsp:nvSpPr>
      <dsp:spPr>
        <a:xfrm>
          <a:off x="0" y="3186988"/>
          <a:ext cx="3010338" cy="554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marL="0" lvl="0" indent="0" algn="r" defTabSz="889000">
            <a:lnSpc>
              <a:spcPct val="90000"/>
            </a:lnSpc>
            <a:spcBef>
              <a:spcPct val="0"/>
            </a:spcBef>
            <a:spcAft>
              <a:spcPct val="35000"/>
            </a:spcAft>
            <a:buNone/>
          </a:pPr>
          <a:r>
            <a:rPr lang="en-US" sz="2000" kern="1200" noProof="0" dirty="0">
              <a:solidFill>
                <a:srgbClr val="00467F"/>
              </a:solidFill>
              <a:latin typeface="Arial" pitchFamily="34" charset="0"/>
              <a:ea typeface="+mn-ea"/>
              <a:cs typeface="Arial" pitchFamily="34" charset="0"/>
            </a:rPr>
            <a:t>Disadvantage</a:t>
          </a:r>
        </a:p>
      </dsp:txBody>
      <dsp:txXfrm>
        <a:off x="0" y="3186988"/>
        <a:ext cx="3010338" cy="554400"/>
      </dsp:txXfrm>
    </dsp:sp>
    <dsp:sp modelId="{2FC03D7E-67A8-4089-9C0C-F7344CD1F057}">
      <dsp:nvSpPr>
        <dsp:cNvPr id="0" name=""/>
        <dsp:cNvSpPr/>
      </dsp:nvSpPr>
      <dsp:spPr>
        <a:xfrm>
          <a:off x="3010338" y="1939588"/>
          <a:ext cx="602067" cy="3049200"/>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1C52C055-77EB-4447-AEDF-09C2BDEFA286}">
      <dsp:nvSpPr>
        <dsp:cNvPr id="0" name=""/>
        <dsp:cNvSpPr/>
      </dsp:nvSpPr>
      <dsp:spPr>
        <a:xfrm>
          <a:off x="3853233" y="1939588"/>
          <a:ext cx="8188121" cy="3049200"/>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rtl="0">
            <a:lnSpc>
              <a:spcPct val="100000"/>
            </a:lnSpc>
            <a:spcBef>
              <a:spcPct val="0"/>
            </a:spcBef>
            <a:spcAft>
              <a:spcPts val="600"/>
            </a:spcAft>
            <a:buChar char="•"/>
          </a:pPr>
          <a:r>
            <a:rPr lang="en-US" sz="2000" kern="1200" noProof="0" dirty="0">
              <a:solidFill>
                <a:schemeClr val="bg1"/>
              </a:solidFill>
              <a:latin typeface="Arial" charset="0"/>
              <a:ea typeface="+mn-ea"/>
              <a:cs typeface="Arial" charset="0"/>
            </a:rPr>
            <a:t>Requires significant upfront capital/working capital investment; cash flow is delayed as it is contingent upon the realization of actual savings.</a:t>
          </a:r>
          <a:endParaRPr lang="en-US" sz="2000" kern="1200" noProof="0" dirty="0">
            <a:solidFill>
              <a:schemeClr val="bg1"/>
            </a:solidFill>
            <a:latin typeface="Arial"/>
            <a:ea typeface="+mn-ea"/>
            <a:cs typeface="+mn-cs"/>
          </a:endParaRPr>
        </a:p>
        <a:p>
          <a:pPr marL="228600" lvl="1" indent="-228600" algn="l" defTabSz="889000">
            <a:lnSpc>
              <a:spcPct val="90000"/>
            </a:lnSpc>
            <a:spcBef>
              <a:spcPct val="0"/>
            </a:spcBef>
            <a:spcAft>
              <a:spcPct val="15000"/>
            </a:spcAft>
            <a:buChar char="•"/>
          </a:pPr>
          <a:r>
            <a:rPr lang="en-US" sz="2000" kern="1200" noProof="0" dirty="0">
              <a:solidFill>
                <a:schemeClr val="bg1"/>
              </a:solidFill>
              <a:latin typeface="Arial" charset="0"/>
              <a:ea typeface="+mn-ea"/>
              <a:cs typeface="Arial" charset="0"/>
            </a:rPr>
            <a:t>Bears performance risk and M&amp;V/baseline adjustment risk; incurs higher M&amp;V and transaction costs.</a:t>
          </a:r>
        </a:p>
        <a:p>
          <a:pPr marL="228600" lvl="1" indent="-228600" algn="l" defTabSz="889000">
            <a:lnSpc>
              <a:spcPct val="90000"/>
            </a:lnSpc>
            <a:spcBef>
              <a:spcPct val="0"/>
            </a:spcBef>
            <a:spcAft>
              <a:spcPct val="15000"/>
            </a:spcAft>
            <a:buChar char="•"/>
          </a:pPr>
          <a:r>
            <a:rPr lang="en-US" sz="2000" kern="1200" noProof="0" dirty="0">
              <a:solidFill>
                <a:schemeClr val="bg1"/>
              </a:solidFill>
              <a:latin typeface="Arial" charset="0"/>
              <a:ea typeface="+mn-ea"/>
              <a:cs typeface="Arial" charset="0"/>
            </a:rPr>
            <a:t>Client credit risk (late/non-payment); operational change risk leading to savings shortfalls.</a:t>
          </a:r>
        </a:p>
        <a:p>
          <a:pPr marL="228600" lvl="1" indent="-228600" algn="l" defTabSz="889000">
            <a:lnSpc>
              <a:spcPct val="90000"/>
            </a:lnSpc>
            <a:spcBef>
              <a:spcPct val="0"/>
            </a:spcBef>
            <a:spcAft>
              <a:spcPct val="15000"/>
            </a:spcAft>
            <a:buChar char="•"/>
          </a:pPr>
          <a:r>
            <a:rPr lang="en-US" sz="2000" kern="1200" noProof="0" dirty="0">
              <a:solidFill>
                <a:schemeClr val="bg1"/>
              </a:solidFill>
              <a:latin typeface="Arial" charset="0"/>
              <a:ea typeface="+mn-ea"/>
              <a:cs typeface="Arial" charset="0"/>
            </a:rPr>
            <a:t>More complex legal-financial structure compared to guaranteed savings contracts; may require insurance/guarantees/risk-sharing mechanisms.</a:t>
          </a:r>
        </a:p>
      </dsp:txBody>
      <dsp:txXfrm>
        <a:off x="3853233" y="1939588"/>
        <a:ext cx="8188121" cy="3049200"/>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6B68E-2CFD-4C99-A9B8-A421FE3CFDFC}">
      <dsp:nvSpPr>
        <dsp:cNvPr id="0" name=""/>
        <dsp:cNvSpPr/>
      </dsp:nvSpPr>
      <dsp:spPr>
        <a:xfrm>
          <a:off x="0" y="376043"/>
          <a:ext cx="2940550"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marL="0" lvl="0" indent="0" algn="r" defTabSz="889000">
            <a:lnSpc>
              <a:spcPct val="90000"/>
            </a:lnSpc>
            <a:spcBef>
              <a:spcPct val="0"/>
            </a:spcBef>
            <a:spcAft>
              <a:spcPct val="35000"/>
            </a:spcAft>
            <a:buNone/>
          </a:pPr>
          <a:r>
            <a:rPr lang="en-US" sz="2000" kern="1200" noProof="0" dirty="0">
              <a:solidFill>
                <a:srgbClr val="00467F"/>
              </a:solidFill>
              <a:latin typeface="Arial" pitchFamily="34" charset="0"/>
              <a:ea typeface="+mn-ea"/>
              <a:cs typeface="Arial" pitchFamily="34" charset="0"/>
            </a:rPr>
            <a:t>Advantages</a:t>
          </a:r>
        </a:p>
      </dsp:txBody>
      <dsp:txXfrm>
        <a:off x="0" y="376043"/>
        <a:ext cx="2940550" cy="1287000"/>
      </dsp:txXfrm>
    </dsp:sp>
    <dsp:sp modelId="{8CBEA2F4-482B-4865-B998-1D15C67D2656}">
      <dsp:nvSpPr>
        <dsp:cNvPr id="0" name=""/>
        <dsp:cNvSpPr/>
      </dsp:nvSpPr>
      <dsp:spPr>
        <a:xfrm>
          <a:off x="2940550" y="74402"/>
          <a:ext cx="588110" cy="1890281"/>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FB1D1F9-9E55-4B98-952A-00E8C86AC581}">
      <dsp:nvSpPr>
        <dsp:cNvPr id="0" name=""/>
        <dsp:cNvSpPr/>
      </dsp:nvSpPr>
      <dsp:spPr>
        <a:xfrm>
          <a:off x="3763904" y="74402"/>
          <a:ext cx="7998298" cy="1890281"/>
        </a:xfrm>
        <a:prstGeom prst="rect">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l" defTabSz="800100" rtl="0">
            <a:lnSpc>
              <a:spcPct val="100000"/>
            </a:lnSpc>
            <a:spcBef>
              <a:spcPct val="0"/>
            </a:spcBef>
            <a:spcAft>
              <a:spcPts val="600"/>
            </a:spcAft>
            <a:buChar char="•"/>
          </a:pPr>
          <a:r>
            <a:rPr lang="en-US" sz="1800" kern="1200" noProof="0" dirty="0">
              <a:solidFill>
                <a:schemeClr val="bg1"/>
              </a:solidFill>
              <a:latin typeface="Arial" charset="0"/>
              <a:ea typeface="+mn-ea"/>
              <a:cs typeface="Arial" charset="0"/>
            </a:rPr>
            <a:t>IE owns the assets and controls operations.</a:t>
          </a:r>
        </a:p>
        <a:p>
          <a:pPr marL="171450" lvl="1" indent="-171450" algn="l" defTabSz="800100" rtl="0">
            <a:lnSpc>
              <a:spcPct val="100000"/>
            </a:lnSpc>
            <a:spcBef>
              <a:spcPct val="0"/>
            </a:spcBef>
            <a:spcAft>
              <a:spcPts val="600"/>
            </a:spcAft>
            <a:buChar char="•"/>
          </a:pPr>
          <a:r>
            <a:rPr lang="en-US" sz="1800" kern="1200" noProof="0" dirty="0">
              <a:solidFill>
                <a:schemeClr val="bg1"/>
              </a:solidFill>
              <a:latin typeface="Arial" charset="0"/>
              <a:ea typeface="+mn-ea"/>
              <a:cs typeface="Arial" charset="0"/>
            </a:rPr>
            <a:t>Capital costs are typically lower (the IE secures its own financing); savings are guaranteed – shortfalls are compensated by the ESCO per contract terms.</a:t>
          </a:r>
        </a:p>
        <a:p>
          <a:pPr marL="171450" lvl="1" indent="-171450" algn="l" defTabSz="800100" rtl="0">
            <a:lnSpc>
              <a:spcPct val="100000"/>
            </a:lnSpc>
            <a:spcBef>
              <a:spcPct val="0"/>
            </a:spcBef>
            <a:spcAft>
              <a:spcPts val="600"/>
            </a:spcAft>
            <a:buChar char="•"/>
          </a:pPr>
          <a:r>
            <a:rPr lang="en-US" sz="1800" kern="1200" noProof="0" dirty="0">
              <a:solidFill>
                <a:schemeClr val="bg1"/>
              </a:solidFill>
              <a:latin typeface="Arial" charset="0"/>
              <a:ea typeface="+mn-ea"/>
              <a:cs typeface="Arial" charset="0"/>
            </a:rPr>
            <a:t>The IE retains all upside benefits if actual savings exceed the guaranteed level.</a:t>
          </a:r>
        </a:p>
      </dsp:txBody>
      <dsp:txXfrm>
        <a:off x="3763904" y="74402"/>
        <a:ext cx="7998298" cy="1890281"/>
      </dsp:txXfrm>
    </dsp:sp>
    <dsp:sp modelId="{5F33B8C0-A6B8-484D-8396-78F2933FF45F}">
      <dsp:nvSpPr>
        <dsp:cNvPr id="0" name=""/>
        <dsp:cNvSpPr/>
      </dsp:nvSpPr>
      <dsp:spPr>
        <a:xfrm>
          <a:off x="0" y="2922621"/>
          <a:ext cx="2940550"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marL="0" lvl="0" indent="0" algn="r" defTabSz="889000">
            <a:lnSpc>
              <a:spcPct val="90000"/>
            </a:lnSpc>
            <a:spcBef>
              <a:spcPct val="0"/>
            </a:spcBef>
            <a:spcAft>
              <a:spcPct val="35000"/>
            </a:spcAft>
            <a:buNone/>
          </a:pPr>
          <a:r>
            <a:rPr lang="en-US" sz="2000" kern="1200" noProof="0" dirty="0">
              <a:solidFill>
                <a:srgbClr val="00467F"/>
              </a:solidFill>
              <a:latin typeface="Arial" pitchFamily="34" charset="0"/>
              <a:ea typeface="+mn-ea"/>
              <a:cs typeface="Arial" pitchFamily="34" charset="0"/>
            </a:rPr>
            <a:t>Disadvantages</a:t>
          </a:r>
        </a:p>
      </dsp:txBody>
      <dsp:txXfrm>
        <a:off x="0" y="2922621"/>
        <a:ext cx="2940550" cy="1287000"/>
      </dsp:txXfrm>
    </dsp:sp>
    <dsp:sp modelId="{2FC03D7E-67A8-4089-9C0C-F7344CD1F057}">
      <dsp:nvSpPr>
        <dsp:cNvPr id="0" name=""/>
        <dsp:cNvSpPr/>
      </dsp:nvSpPr>
      <dsp:spPr>
        <a:xfrm>
          <a:off x="2940550" y="2198683"/>
          <a:ext cx="588110" cy="2734875"/>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1C52C055-77EB-4447-AEDF-09C2BDEFA286}">
      <dsp:nvSpPr>
        <dsp:cNvPr id="0" name=""/>
        <dsp:cNvSpPr/>
      </dsp:nvSpPr>
      <dsp:spPr>
        <a:xfrm>
          <a:off x="3763904" y="2198683"/>
          <a:ext cx="7998298" cy="2734875"/>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l" defTabSz="800100" rtl="0">
            <a:lnSpc>
              <a:spcPct val="110000"/>
            </a:lnSpc>
            <a:spcBef>
              <a:spcPct val="0"/>
            </a:spcBef>
            <a:spcAft>
              <a:spcPts val="0"/>
            </a:spcAft>
            <a:buChar char="•"/>
          </a:pPr>
          <a:r>
            <a:rPr lang="en-US" sz="1800" kern="1200" noProof="0" dirty="0">
              <a:solidFill>
                <a:schemeClr val="bg1"/>
              </a:solidFill>
              <a:latin typeface="Arial" charset="0"/>
              <a:ea typeface="+mn-ea"/>
              <a:cs typeface="Arial" charset="0"/>
            </a:rPr>
            <a:t>IE must arrange financing and record debt; a full tender/procurement process is required.</a:t>
          </a:r>
          <a:r>
            <a:rPr lang="vi-VN" sz="1800" kern="1200" noProof="0" dirty="0">
              <a:solidFill>
                <a:schemeClr val="bg1"/>
              </a:solidFill>
              <a:latin typeface="Arial" charset="0"/>
              <a:ea typeface="+mn-ea"/>
              <a:cs typeface="Arial" charset="0"/>
            </a:rPr>
            <a:t>
</a:t>
          </a:r>
          <a:r>
            <a:rPr lang="en-US" sz="1800" kern="1200" noProof="0" dirty="0">
              <a:solidFill>
                <a:schemeClr val="bg1"/>
              </a:solidFill>
              <a:latin typeface="Arial" charset="0"/>
              <a:ea typeface="+mn-ea"/>
              <a:cs typeface="Arial" charset="0"/>
            </a:rPr>
            <a:t>Requires contract management &amp; M&amp;V capabilities to monitor, verify savings, and enforce compensation mechanisms.</a:t>
          </a:r>
          <a:r>
            <a:rPr lang="vi-VN" sz="1800" kern="1200" noProof="0" dirty="0">
              <a:solidFill>
                <a:schemeClr val="bg1"/>
              </a:solidFill>
              <a:latin typeface="Arial" charset="0"/>
              <a:ea typeface="+mn-ea"/>
              <a:cs typeface="Arial" charset="0"/>
            </a:rPr>
            <a:t>
</a:t>
          </a:r>
          <a:r>
            <a:rPr lang="en-US" sz="1800" kern="1200" noProof="0" dirty="0">
              <a:solidFill>
                <a:schemeClr val="bg1"/>
              </a:solidFill>
              <a:latin typeface="Arial" charset="0"/>
              <a:ea typeface="+mn-ea"/>
              <a:cs typeface="Arial" charset="0"/>
            </a:rPr>
            <a:t>Early alignment is critical: baseline, guaranteed savings level, adjustment rules for production/usage changes; timelines may extend if historical data is limited.</a:t>
          </a:r>
          <a:r>
            <a:rPr lang="vi-VN" sz="1800" kern="1200" noProof="0" dirty="0">
              <a:solidFill>
                <a:schemeClr val="bg1"/>
              </a:solidFill>
              <a:latin typeface="Arial" charset="0"/>
              <a:ea typeface="+mn-ea"/>
              <a:cs typeface="Arial" charset="0"/>
            </a:rPr>
            <a:t>
</a:t>
          </a:r>
          <a:r>
            <a:rPr lang="en-US" sz="1800" kern="1200" noProof="0" dirty="0">
              <a:solidFill>
                <a:schemeClr val="bg1"/>
              </a:solidFill>
              <a:latin typeface="Arial" charset="0"/>
              <a:ea typeface="+mn-ea"/>
              <a:cs typeface="Arial" charset="0"/>
            </a:rPr>
            <a:t>Commitment to operate under predefined conditions (e.g., operating hours, load) is essential to uphold the guarantee.</a:t>
          </a:r>
          <a:endParaRPr lang="en-US" sz="1800" kern="1200" noProof="0" dirty="0">
            <a:solidFill>
              <a:schemeClr val="bg1"/>
            </a:solidFill>
            <a:latin typeface="Arial"/>
            <a:ea typeface="+mn-ea"/>
            <a:cs typeface="+mn-cs"/>
          </a:endParaRPr>
        </a:p>
      </dsp:txBody>
      <dsp:txXfrm>
        <a:off x="3763904" y="2198683"/>
        <a:ext cx="7998298" cy="27348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2D0AC1-D0E0-4D80-A216-01E08B102EB3}">
      <dsp:nvSpPr>
        <dsp:cNvPr id="0" name=""/>
        <dsp:cNvSpPr/>
      </dsp:nvSpPr>
      <dsp:spPr>
        <a:xfrm>
          <a:off x="0" y="135625"/>
          <a:ext cx="728651" cy="728651"/>
        </a:xfrm>
        <a:prstGeom prst="ellipse">
          <a:avLst/>
        </a:prstGeom>
        <a:solidFill>
          <a:srgbClr val="FFC000">
            <a:alpha val="5000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EEEB746E-F35B-4BBD-9AF7-232A6C82EC95}">
      <dsp:nvSpPr>
        <dsp:cNvPr id="0" name=""/>
        <dsp:cNvSpPr/>
      </dsp:nvSpPr>
      <dsp:spPr>
        <a:xfrm>
          <a:off x="736498" y="105780"/>
          <a:ext cx="3706495" cy="728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rtl="0">
            <a:lnSpc>
              <a:spcPct val="90000"/>
            </a:lnSpc>
            <a:spcBef>
              <a:spcPct val="0"/>
            </a:spcBef>
            <a:spcAft>
              <a:spcPct val="35000"/>
            </a:spcAft>
            <a:buNone/>
          </a:pPr>
          <a:r>
            <a:rPr lang="en-US" sz="1600" kern="1200" dirty="0">
              <a:solidFill>
                <a:srgbClr val="0F6FC6"/>
              </a:solidFill>
              <a:latin typeface="Arial" panose="020B0604020202020204" pitchFamily="34" charset="0"/>
              <a:ea typeface="+mn-ea"/>
              <a:cs typeface="Arial" panose="020B0604020202020204" pitchFamily="34" charset="0"/>
            </a:rPr>
            <a:t>Payment during the construction period (similar to a turnkey model)</a:t>
          </a:r>
          <a:endParaRPr lang="fr-CA" sz="1600" kern="1200" dirty="0">
            <a:solidFill>
              <a:srgbClr val="FF0000"/>
            </a:solidFill>
            <a:latin typeface="Arial" panose="020B0604020202020204" pitchFamily="34" charset="0"/>
            <a:ea typeface="+mn-ea"/>
            <a:cs typeface="Arial" panose="020B0604020202020204" pitchFamily="34" charset="0"/>
          </a:endParaRPr>
        </a:p>
      </dsp:txBody>
      <dsp:txXfrm>
        <a:off x="736498" y="105780"/>
        <a:ext cx="3706495" cy="728651"/>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6B68E-2CFD-4C99-A9B8-A421FE3CFDFC}">
      <dsp:nvSpPr>
        <dsp:cNvPr id="0" name=""/>
        <dsp:cNvSpPr/>
      </dsp:nvSpPr>
      <dsp:spPr>
        <a:xfrm>
          <a:off x="0" y="631209"/>
          <a:ext cx="3077600"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marL="0" lvl="0" indent="0" algn="r" defTabSz="889000">
            <a:lnSpc>
              <a:spcPct val="90000"/>
            </a:lnSpc>
            <a:spcBef>
              <a:spcPct val="0"/>
            </a:spcBef>
            <a:spcAft>
              <a:spcPct val="35000"/>
            </a:spcAft>
            <a:buNone/>
          </a:pPr>
          <a:r>
            <a:rPr lang="en-US" sz="2000" kern="1200" noProof="0" dirty="0">
              <a:solidFill>
                <a:srgbClr val="00467F"/>
              </a:solidFill>
              <a:latin typeface="Arial" pitchFamily="34" charset="0"/>
              <a:ea typeface="+mn-ea"/>
              <a:cs typeface="Arial" pitchFamily="34" charset="0"/>
            </a:rPr>
            <a:t>Advantages</a:t>
          </a:r>
        </a:p>
      </dsp:txBody>
      <dsp:txXfrm>
        <a:off x="0" y="631209"/>
        <a:ext cx="3077600" cy="1287000"/>
      </dsp:txXfrm>
    </dsp:sp>
    <dsp:sp modelId="{8CBEA2F4-482B-4865-B998-1D15C67D2656}">
      <dsp:nvSpPr>
        <dsp:cNvPr id="0" name=""/>
        <dsp:cNvSpPr/>
      </dsp:nvSpPr>
      <dsp:spPr>
        <a:xfrm>
          <a:off x="3077599" y="369787"/>
          <a:ext cx="615520" cy="1809843"/>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FB1D1F9-9E55-4B98-952A-00E8C86AC581}">
      <dsp:nvSpPr>
        <dsp:cNvPr id="0" name=""/>
        <dsp:cNvSpPr/>
      </dsp:nvSpPr>
      <dsp:spPr>
        <a:xfrm>
          <a:off x="3939327" y="369787"/>
          <a:ext cx="8371072" cy="1809843"/>
        </a:xfrm>
        <a:prstGeom prst="rect">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charset="0"/>
              <a:ea typeface="+mn-ea"/>
              <a:cs typeface="Arial" charset="0"/>
            </a:rPr>
            <a:t>Minimal to no capital expenditure required (IE is responsible); the ESCO's cash flow is typically received based on contractual milestones, with limited dependence on measured savings (only relevant for compensation adjustments).</a:t>
          </a:r>
        </a:p>
        <a:p>
          <a:pPr marL="171450" lvl="1" indent="-171450" algn="l" defTabSz="711200">
            <a:lnSpc>
              <a:spcPct val="90000"/>
            </a:lnSpc>
            <a:spcBef>
              <a:spcPct val="0"/>
            </a:spcBef>
            <a:spcAft>
              <a:spcPct val="15000"/>
            </a:spcAft>
            <a:buChar char="•"/>
          </a:pPr>
          <a:r>
            <a:rPr lang="en-US" sz="1600" kern="1200" noProof="0" dirty="0">
              <a:solidFill>
                <a:schemeClr val="bg1"/>
              </a:solidFill>
              <a:latin typeface="Arial" charset="0"/>
              <a:ea typeface="+mn-ea"/>
              <a:cs typeface="Arial" charset="0"/>
            </a:rPr>
            <a:t>Lower credit risk compared to the shared savings model, as the primary payer is the IE based on a fixed contract value.</a:t>
          </a:r>
        </a:p>
        <a:p>
          <a:pPr marL="171450" lvl="1" indent="-171450" algn="l" defTabSz="711200">
            <a:lnSpc>
              <a:spcPct val="90000"/>
            </a:lnSpc>
            <a:spcBef>
              <a:spcPct val="0"/>
            </a:spcBef>
            <a:spcAft>
              <a:spcPct val="15000"/>
            </a:spcAft>
            <a:buChar char="•"/>
          </a:pPr>
          <a:r>
            <a:rPr lang="en-US" sz="1600" kern="1200" noProof="0" dirty="0">
              <a:solidFill>
                <a:schemeClr val="bg1"/>
              </a:solidFill>
              <a:latin typeface="Arial" charset="0"/>
              <a:ea typeface="+mn-ea"/>
              <a:cs typeface="Arial" charset="0"/>
            </a:rPr>
            <a:t>A clearly defined guarantee scope → enables technical proactivity to meet or exceed guaranteed performance levels.</a:t>
          </a:r>
        </a:p>
      </dsp:txBody>
      <dsp:txXfrm>
        <a:off x="3939327" y="369787"/>
        <a:ext cx="8371072" cy="1809843"/>
      </dsp:txXfrm>
    </dsp:sp>
    <dsp:sp modelId="{5F33B8C0-A6B8-484D-8396-78F2933FF45F}">
      <dsp:nvSpPr>
        <dsp:cNvPr id="0" name=""/>
        <dsp:cNvSpPr/>
      </dsp:nvSpPr>
      <dsp:spPr>
        <a:xfrm>
          <a:off x="0" y="2896256"/>
          <a:ext cx="3077600"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marL="0" lvl="0" indent="0" algn="r" defTabSz="889000">
            <a:lnSpc>
              <a:spcPct val="90000"/>
            </a:lnSpc>
            <a:spcBef>
              <a:spcPct val="0"/>
            </a:spcBef>
            <a:spcAft>
              <a:spcPct val="35000"/>
            </a:spcAft>
            <a:buNone/>
          </a:pPr>
          <a:r>
            <a:rPr lang="en-US" sz="2000" kern="1200" noProof="0" dirty="0">
              <a:solidFill>
                <a:srgbClr val="00467F"/>
              </a:solidFill>
              <a:latin typeface="Arial" pitchFamily="34" charset="0"/>
              <a:ea typeface="+mn-ea"/>
              <a:cs typeface="Arial" pitchFamily="34" charset="0"/>
            </a:rPr>
            <a:t>Disadvantages</a:t>
          </a:r>
        </a:p>
      </dsp:txBody>
      <dsp:txXfrm>
        <a:off x="0" y="2896256"/>
        <a:ext cx="3077600" cy="1287000"/>
      </dsp:txXfrm>
    </dsp:sp>
    <dsp:sp modelId="{2FC03D7E-67A8-4089-9C0C-F7344CD1F057}">
      <dsp:nvSpPr>
        <dsp:cNvPr id="0" name=""/>
        <dsp:cNvSpPr/>
      </dsp:nvSpPr>
      <dsp:spPr>
        <a:xfrm>
          <a:off x="3077599" y="2413631"/>
          <a:ext cx="615520" cy="2252250"/>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1C52C055-77EB-4447-AEDF-09C2BDEFA286}">
      <dsp:nvSpPr>
        <dsp:cNvPr id="0" name=""/>
        <dsp:cNvSpPr/>
      </dsp:nvSpPr>
      <dsp:spPr>
        <a:xfrm>
          <a:off x="3939327" y="2413631"/>
          <a:ext cx="8371072" cy="2252250"/>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charset="0"/>
              <a:ea typeface="+mn-ea"/>
              <a:cs typeface="Arial" charset="0"/>
            </a:rPr>
            <a:t>Guarantee Responsibility: Bears the responsibility to cover any shortfall in savings through compensation/payment of liquidated damages.</a:t>
          </a:r>
          <a:endParaRPr lang="en-US" sz="1600" kern="1200" noProof="0" dirty="0">
            <a:solidFill>
              <a:schemeClr val="bg1"/>
            </a:solidFill>
            <a:latin typeface="Arial"/>
            <a:ea typeface="+mn-ea"/>
            <a:cs typeface="+mn-cs"/>
          </a:endParaRPr>
        </a:p>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charset="0"/>
              <a:ea typeface="+mn-ea"/>
              <a:cs typeface="Arial" charset="0"/>
            </a:rPr>
            <a:t>Requires: Clear M&amp;V (Measurement and Verification) and baseline adjustment protocols; requires performance insurance/guarantees, and sometimes demands lender "step-in" rights.</a:t>
          </a:r>
        </a:p>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charset="0"/>
              <a:ea typeface="+mn-ea"/>
              <a:cs typeface="Arial" charset="0"/>
            </a:rPr>
            <a:t>Profit: Is capped (the upside primarily belongs to the IE), and the profit margin per project may be lower than in the shared savings model.</a:t>
          </a:r>
        </a:p>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charset="0"/>
              <a:ea typeface="+mn-ea"/>
              <a:cs typeface="Arial" charset="0"/>
            </a:rPr>
            <a:t>Requires: High-quality input data to establish a safe and secure guarantee level.</a:t>
          </a:r>
        </a:p>
      </dsp:txBody>
      <dsp:txXfrm>
        <a:off x="3939327" y="2413631"/>
        <a:ext cx="8371072" cy="2252250"/>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6B68E-2CFD-4C99-A9B8-A421FE3CFDFC}">
      <dsp:nvSpPr>
        <dsp:cNvPr id="0" name=""/>
        <dsp:cNvSpPr/>
      </dsp:nvSpPr>
      <dsp:spPr>
        <a:xfrm>
          <a:off x="0" y="1840441"/>
          <a:ext cx="3161189"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marL="0" lvl="0" indent="0" algn="r" defTabSz="800100">
            <a:lnSpc>
              <a:spcPct val="90000"/>
            </a:lnSpc>
            <a:spcBef>
              <a:spcPct val="0"/>
            </a:spcBef>
            <a:spcAft>
              <a:spcPct val="35000"/>
            </a:spcAft>
            <a:buNone/>
          </a:pPr>
          <a:r>
            <a:rPr lang="en-US" sz="1800" kern="1200" noProof="0" dirty="0">
              <a:solidFill>
                <a:srgbClr val="00467F"/>
              </a:solidFill>
              <a:latin typeface="Arial"/>
              <a:ea typeface="+mn-ea"/>
              <a:cs typeface="Arial" pitchFamily="34" charset="0"/>
            </a:rPr>
            <a:t>Advantage</a:t>
          </a:r>
        </a:p>
      </dsp:txBody>
      <dsp:txXfrm>
        <a:off x="0" y="1840441"/>
        <a:ext cx="3161189" cy="1287000"/>
      </dsp:txXfrm>
    </dsp:sp>
    <dsp:sp modelId="{8CBEA2F4-482B-4865-B998-1D15C67D2656}">
      <dsp:nvSpPr>
        <dsp:cNvPr id="0" name=""/>
        <dsp:cNvSpPr/>
      </dsp:nvSpPr>
      <dsp:spPr>
        <a:xfrm>
          <a:off x="3161188" y="151254"/>
          <a:ext cx="632237" cy="4665375"/>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FB1D1F9-9E55-4B98-952A-00E8C86AC581}">
      <dsp:nvSpPr>
        <dsp:cNvPr id="0" name=""/>
        <dsp:cNvSpPr/>
      </dsp:nvSpPr>
      <dsp:spPr>
        <a:xfrm>
          <a:off x="4046321" y="122235"/>
          <a:ext cx="8598434" cy="4723412"/>
        </a:xfrm>
        <a:prstGeom prst="rect">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just" defTabSz="800100" rtl="0">
            <a:lnSpc>
              <a:spcPct val="114000"/>
            </a:lnSpc>
            <a:spcBef>
              <a:spcPct val="0"/>
            </a:spcBef>
            <a:spcAft>
              <a:spcPts val="0"/>
            </a:spcAft>
            <a:buFont typeface="Arial" panose="020B0604020202020204" pitchFamily="34" charset="0"/>
            <a:buChar char="•"/>
          </a:pPr>
          <a:r>
            <a:rPr lang="en-US" sz="1800" kern="1200" dirty="0">
              <a:solidFill>
                <a:schemeClr val="bg1"/>
              </a:solidFill>
              <a:latin typeface="Arial" panose="020B0604020202020204" pitchFamily="34" charset="0"/>
              <a:ea typeface="+mn-ea"/>
              <a:cs typeface="Arial" charset="0"/>
            </a:rPr>
            <a:t>Little to No Capital Investment: Shifts from capital equipment investment to purchasing a "utility" (e.g., steam, hot/cold water, compressed air, electricity...).</a:t>
          </a:r>
          <a:endParaRPr lang="en-US" sz="1800" kern="1200" noProof="0" dirty="0">
            <a:solidFill>
              <a:schemeClr val="bg1"/>
            </a:solidFill>
            <a:latin typeface="Arial"/>
            <a:ea typeface="+mn-ea"/>
            <a:cs typeface="Arial" charset="0"/>
          </a:endParaRPr>
        </a:p>
        <a:p>
          <a:pPr marL="171450" lvl="1" indent="-171450" algn="just" defTabSz="800100">
            <a:lnSpc>
              <a:spcPct val="114000"/>
            </a:lnSpc>
            <a:spcBef>
              <a:spcPct val="0"/>
            </a:spcBef>
            <a:spcAft>
              <a:spcPts val="0"/>
            </a:spcAft>
            <a:buChar char="•"/>
          </a:pPr>
          <a:r>
            <a:rPr lang="en-US" sz="1800" kern="1200" dirty="0">
              <a:solidFill>
                <a:schemeClr val="bg1"/>
              </a:solidFill>
              <a:latin typeface="Arial" panose="020B0604020202020204" pitchFamily="34" charset="0"/>
              <a:ea typeface="+mn-ea"/>
              <a:cs typeface="Arial" charset="0"/>
            </a:rPr>
            <a:t>Predictable Cash Flow: Payment consists of a fixed availability fee + a variable fee based on metered utility consumption; this facilitates operational budgeting.</a:t>
          </a:r>
        </a:p>
        <a:p>
          <a:pPr marL="171450" lvl="1" indent="-171450" algn="just" defTabSz="800100">
            <a:lnSpc>
              <a:spcPct val="114000"/>
            </a:lnSpc>
            <a:spcBef>
              <a:spcPct val="0"/>
            </a:spcBef>
            <a:spcAft>
              <a:spcPts val="0"/>
            </a:spcAft>
            <a:buChar char="•"/>
          </a:pPr>
          <a:r>
            <a:rPr lang="en-US" sz="1800" kern="1200" dirty="0">
              <a:solidFill>
                <a:schemeClr val="bg1"/>
              </a:solidFill>
              <a:latin typeface="Arial" panose="020B0604020202020204" pitchFamily="34" charset="0"/>
              <a:ea typeface="+mn-ea"/>
              <a:cs typeface="Arial" charset="0"/>
            </a:rPr>
            <a:t>Fewer Disputes Over Savings: Payment is based on useful output, eliminating the need for complex Measurement and Verification (M&amp;V) of savings.</a:t>
          </a:r>
        </a:p>
        <a:p>
          <a:pPr marL="171450" lvl="1" indent="-171450" algn="just" defTabSz="800100">
            <a:lnSpc>
              <a:spcPct val="114000"/>
            </a:lnSpc>
            <a:spcBef>
              <a:spcPct val="0"/>
            </a:spcBef>
            <a:spcAft>
              <a:spcPts val="0"/>
            </a:spcAft>
            <a:buChar char="•"/>
          </a:pPr>
          <a:r>
            <a:rPr lang="en-US" sz="1800" kern="1200" dirty="0">
              <a:solidFill>
                <a:schemeClr val="bg1"/>
              </a:solidFill>
              <a:latin typeface="Arial" panose="020B0604020202020204" pitchFamily="34" charset="0"/>
              <a:ea typeface="+mn-ea"/>
              <a:cs typeface="Arial" charset="0"/>
            </a:rPr>
            <a:t>Service Quality Defined by SLA (Service Level Agreement): Performance guarantees for temperature/pressure/flow rate; the ESCO faces penalties for non-compliance.</a:t>
          </a:r>
        </a:p>
        <a:p>
          <a:pPr marL="171450" lvl="1" indent="-171450" algn="just" defTabSz="800100">
            <a:lnSpc>
              <a:spcPct val="114000"/>
            </a:lnSpc>
            <a:spcBef>
              <a:spcPct val="0"/>
            </a:spcBef>
            <a:spcAft>
              <a:spcPts val="0"/>
            </a:spcAft>
            <a:buChar char="•"/>
          </a:pPr>
          <a:r>
            <a:rPr lang="en-US" sz="1800" kern="1200" dirty="0">
              <a:solidFill>
                <a:schemeClr val="bg1"/>
              </a:solidFill>
              <a:latin typeface="Arial" panose="020B0604020202020204" pitchFamily="34" charset="0"/>
              <a:ea typeface="+mn-ea"/>
              <a:cs typeface="Arial" charset="0"/>
            </a:rPr>
            <a:t>Focus on Core Business: The client can focus on core operations as the ESCO assumes full responsibility for the design, operation, maintenance, and safety of the energy solution.</a:t>
          </a:r>
        </a:p>
        <a:p>
          <a:pPr marL="171450" lvl="1" indent="-171450" algn="just" defTabSz="800100">
            <a:lnSpc>
              <a:spcPct val="114000"/>
            </a:lnSpc>
            <a:spcBef>
              <a:spcPct val="0"/>
            </a:spcBef>
            <a:spcAft>
              <a:spcPts val="0"/>
            </a:spcAft>
            <a:buChar char="•"/>
          </a:pPr>
          <a:r>
            <a:rPr lang="en-US" sz="1800" kern="1200" dirty="0">
              <a:solidFill>
                <a:schemeClr val="bg1"/>
              </a:solidFill>
              <a:latin typeface="Arial" panose="020B0604020202020204" pitchFamily="34" charset="0"/>
              <a:ea typeface="+mn-ea"/>
              <a:cs typeface="Arial" charset="0"/>
            </a:rPr>
            <a:t>Flexible Scalability: The model allows for expanding services to include Operation &amp; Maintenance (O&amp;M) for existing systems, integrating metering, and implementing energy management.</a:t>
          </a:r>
        </a:p>
      </dsp:txBody>
      <dsp:txXfrm>
        <a:off x="4046321" y="122235"/>
        <a:ext cx="8598434" cy="4723412"/>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6B68E-2CFD-4C99-A9B8-A421FE3CFDFC}">
      <dsp:nvSpPr>
        <dsp:cNvPr id="0" name=""/>
        <dsp:cNvSpPr/>
      </dsp:nvSpPr>
      <dsp:spPr>
        <a:xfrm>
          <a:off x="0" y="1840441"/>
          <a:ext cx="3161189"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marL="0" lvl="0" indent="0" algn="r" defTabSz="800100">
            <a:lnSpc>
              <a:spcPct val="90000"/>
            </a:lnSpc>
            <a:spcBef>
              <a:spcPct val="0"/>
            </a:spcBef>
            <a:spcAft>
              <a:spcPct val="35000"/>
            </a:spcAft>
            <a:buNone/>
          </a:pPr>
          <a:r>
            <a:rPr lang="en-US" sz="1800" kern="1200" noProof="0" dirty="0">
              <a:solidFill>
                <a:srgbClr val="00467F"/>
              </a:solidFill>
              <a:latin typeface="Arial"/>
              <a:ea typeface="+mn-ea"/>
              <a:cs typeface="Arial" pitchFamily="34" charset="0"/>
            </a:rPr>
            <a:t>Disadvantage</a:t>
          </a:r>
        </a:p>
      </dsp:txBody>
      <dsp:txXfrm>
        <a:off x="0" y="1840441"/>
        <a:ext cx="3161189" cy="1287000"/>
      </dsp:txXfrm>
    </dsp:sp>
    <dsp:sp modelId="{8CBEA2F4-482B-4865-B998-1D15C67D2656}">
      <dsp:nvSpPr>
        <dsp:cNvPr id="0" name=""/>
        <dsp:cNvSpPr/>
      </dsp:nvSpPr>
      <dsp:spPr>
        <a:xfrm>
          <a:off x="3161188" y="271910"/>
          <a:ext cx="632237" cy="4424062"/>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FB1D1F9-9E55-4B98-952A-00E8C86AC581}">
      <dsp:nvSpPr>
        <dsp:cNvPr id="0" name=""/>
        <dsp:cNvSpPr/>
      </dsp:nvSpPr>
      <dsp:spPr>
        <a:xfrm>
          <a:off x="4023126" y="270716"/>
          <a:ext cx="8598434" cy="4424062"/>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a:ea typeface="+mn-ea"/>
              <a:cs typeface="+mn-cs"/>
            </a:rPr>
            <a:t>Long-term commitment: Multi-year contracts require careful review of price adjustment clauses and early termination conditions.</a:t>
          </a:r>
        </a:p>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a:ea typeface="+mn-ea"/>
              <a:cs typeface="+mn-cs"/>
            </a:rPr>
            <a:t>Minimum output commitment (take-or-pay): Risk exposure if demand decreases or facility functions change.</a:t>
          </a:r>
        </a:p>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a:ea typeface="+mn-ea"/>
              <a:cs typeface="+mn-cs"/>
            </a:rPr>
            <a:t>Supplier dependency: Risk of service disruption impacting production; necessitates contingency plans/step-in rights.</a:t>
          </a:r>
        </a:p>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a:ea typeface="+mn-ea"/>
              <a:cs typeface="+mn-cs"/>
            </a:rPr>
            <a:t>Fuel cost risk: Without transparent pass-through/hedging mechanisms, the Industrial Enterprise (IE) may bear cost volatility.</a:t>
          </a:r>
        </a:p>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a:ea typeface="+mn-ea"/>
              <a:cs typeface="+mn-cs"/>
            </a:rPr>
            <a:t>Lifecycle cost: Total service fees may exceed self-investment costs if demand is stable and the IE has access to low-cost capital.</a:t>
          </a:r>
        </a:p>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a:ea typeface="+mn-ea"/>
              <a:cs typeface="+mn-cs"/>
            </a:rPr>
            <a:t>On-site safety &amp; regulatory compliance: Permits, fire safety, environmental standards, site access rights; requires clear responsibility allocation.</a:t>
          </a:r>
        </a:p>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a:ea typeface="+mn-ea"/>
              <a:cs typeface="+mn-cs"/>
            </a:rPr>
            <a:t>Technology/vendor lock-in: Mitigate through open standards, data rights clauses, and mid-term upgrade/innovation provisions.</a:t>
          </a:r>
        </a:p>
        <a:p>
          <a:pPr marL="171450" lvl="1" indent="-171450" algn="l" defTabSz="711200" rtl="0">
            <a:lnSpc>
              <a:spcPct val="100000"/>
            </a:lnSpc>
            <a:spcBef>
              <a:spcPct val="0"/>
            </a:spcBef>
            <a:spcAft>
              <a:spcPts val="600"/>
            </a:spcAft>
            <a:buChar char="•"/>
          </a:pPr>
          <a:r>
            <a:rPr lang="en-US" sz="1600" kern="1200" noProof="0" dirty="0">
              <a:solidFill>
                <a:schemeClr val="bg1"/>
              </a:solidFill>
              <a:latin typeface="Arial"/>
              <a:ea typeface="+mn-ea"/>
              <a:cs typeface="+mn-cs"/>
            </a:rPr>
            <a:t>Metering &amp; verification: Requires standardized measurement systems, periodic calibration, and protocols for handling data errors/loss.</a:t>
          </a:r>
        </a:p>
      </dsp:txBody>
      <dsp:txXfrm>
        <a:off x="4023126" y="270716"/>
        <a:ext cx="8598434" cy="4424062"/>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6B68E-2CFD-4C99-A9B8-A421FE3CFDFC}">
      <dsp:nvSpPr>
        <dsp:cNvPr id="0" name=""/>
        <dsp:cNvSpPr/>
      </dsp:nvSpPr>
      <dsp:spPr>
        <a:xfrm>
          <a:off x="0" y="1840441"/>
          <a:ext cx="3161189"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marL="0" lvl="0" indent="0" algn="r" defTabSz="800100">
            <a:lnSpc>
              <a:spcPct val="90000"/>
            </a:lnSpc>
            <a:spcBef>
              <a:spcPct val="0"/>
            </a:spcBef>
            <a:spcAft>
              <a:spcPct val="35000"/>
            </a:spcAft>
            <a:buNone/>
          </a:pPr>
          <a:r>
            <a:rPr lang="en-US" sz="1800" kern="1200" noProof="0" dirty="0">
              <a:solidFill>
                <a:srgbClr val="00467F"/>
              </a:solidFill>
              <a:latin typeface="Arial"/>
              <a:ea typeface="+mn-ea"/>
              <a:cs typeface="Arial" pitchFamily="34" charset="0"/>
            </a:rPr>
            <a:t>Advantage</a:t>
          </a:r>
        </a:p>
      </dsp:txBody>
      <dsp:txXfrm>
        <a:off x="0" y="1840441"/>
        <a:ext cx="3161189" cy="1287000"/>
      </dsp:txXfrm>
    </dsp:sp>
    <dsp:sp modelId="{8CBEA2F4-482B-4865-B998-1D15C67D2656}">
      <dsp:nvSpPr>
        <dsp:cNvPr id="0" name=""/>
        <dsp:cNvSpPr/>
      </dsp:nvSpPr>
      <dsp:spPr>
        <a:xfrm>
          <a:off x="3161188" y="312129"/>
          <a:ext cx="632237" cy="4343625"/>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FB1D1F9-9E55-4B98-952A-00E8C86AC581}">
      <dsp:nvSpPr>
        <dsp:cNvPr id="0" name=""/>
        <dsp:cNvSpPr/>
      </dsp:nvSpPr>
      <dsp:spPr>
        <a:xfrm>
          <a:off x="4046321" y="312129"/>
          <a:ext cx="8598434" cy="4343625"/>
        </a:xfrm>
        <a:prstGeom prst="rect">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l" defTabSz="800100" rtl="0">
            <a:lnSpc>
              <a:spcPct val="100000"/>
            </a:lnSpc>
            <a:spcBef>
              <a:spcPct val="0"/>
            </a:spcBef>
            <a:spcAft>
              <a:spcPts val="600"/>
            </a:spcAft>
            <a:buChar char="•"/>
          </a:pPr>
          <a:r>
            <a:rPr lang="en-US" sz="1800" kern="1200" dirty="0">
              <a:solidFill>
                <a:srgbClr val="00467F"/>
              </a:solidFill>
              <a:latin typeface="Arial" panose="020B0604020202020204" pitchFamily="34" charset="0"/>
              <a:ea typeface="+mn-ea"/>
              <a:cs typeface="Arial" panose="020B0604020202020204" pitchFamily="34" charset="0"/>
            </a:rPr>
            <a:t>Stable cash flow from long-term contracts, structured with a capacity charge (or availability fee) and a consumption-based energy charge.</a:t>
          </a:r>
          <a:endParaRPr lang="en-US" sz="1800" kern="1200" noProof="0" dirty="0">
            <a:solidFill>
              <a:srgbClr val="00467F"/>
            </a:solidFill>
            <a:latin typeface="Arial" panose="020B0604020202020204" pitchFamily="34" charset="0"/>
            <a:ea typeface="+mn-ea"/>
            <a:cs typeface="Arial" panose="020B0604020202020204" pitchFamily="34" charset="0"/>
          </a:endParaRPr>
        </a:p>
        <a:p>
          <a:pPr marL="171450" lvl="1" indent="-171450" algn="l" defTabSz="800100" rtl="0">
            <a:lnSpc>
              <a:spcPct val="100000"/>
            </a:lnSpc>
            <a:spcBef>
              <a:spcPct val="0"/>
            </a:spcBef>
            <a:spcAft>
              <a:spcPts val="600"/>
            </a:spcAft>
            <a:buChar char="•"/>
          </a:pPr>
          <a:r>
            <a:rPr lang="en-US" sz="1800" kern="1200" dirty="0">
              <a:solidFill>
                <a:srgbClr val="00467F"/>
              </a:solidFill>
              <a:latin typeface="Arial" panose="020B0604020202020204" pitchFamily="34" charset="0"/>
              <a:ea typeface="+mn-ea"/>
              <a:cs typeface="Arial" panose="020B0604020202020204" pitchFamily="34" charset="0"/>
            </a:rPr>
            <a:t>Payment is based on metered useful energy output, eliminating disputes over baselines or savings levels ⇒ reduces Measurement and Verification (M&amp;V) costs.</a:t>
          </a:r>
        </a:p>
        <a:p>
          <a:pPr marL="171450" lvl="1" indent="-171450" algn="l" defTabSz="800100" rtl="0">
            <a:lnSpc>
              <a:spcPct val="100000"/>
            </a:lnSpc>
            <a:spcBef>
              <a:spcPct val="0"/>
            </a:spcBef>
            <a:spcAft>
              <a:spcPts val="600"/>
            </a:spcAft>
            <a:buChar char="•"/>
          </a:pPr>
          <a:r>
            <a:rPr lang="en-US" sz="1800" kern="1200" dirty="0">
              <a:solidFill>
                <a:srgbClr val="00467F"/>
              </a:solidFill>
              <a:latin typeface="Arial" panose="020B0604020202020204" pitchFamily="34" charset="0"/>
              <a:ea typeface="+mn-ea"/>
              <a:cs typeface="Arial" panose="020B0604020202020204" pitchFamily="34" charset="0"/>
            </a:rPr>
            <a:t>Operational autonomy to implement technical optimizations for fuel and maintenance cost savings ⇒ increases profit margins.</a:t>
          </a:r>
        </a:p>
        <a:p>
          <a:pPr marL="171450" lvl="1" indent="-171450" algn="l" defTabSz="800100" rtl="0">
            <a:lnSpc>
              <a:spcPct val="100000"/>
            </a:lnSpc>
            <a:spcBef>
              <a:spcPct val="0"/>
            </a:spcBef>
            <a:spcAft>
              <a:spcPts val="600"/>
            </a:spcAft>
            <a:buChar char="•"/>
          </a:pPr>
          <a:r>
            <a:rPr lang="en-US" sz="1800" kern="1200" dirty="0">
              <a:solidFill>
                <a:srgbClr val="00467F"/>
              </a:solidFill>
              <a:latin typeface="Arial" panose="020B0604020202020204" pitchFamily="34" charset="0"/>
              <a:ea typeface="+mn-ea"/>
              <a:cs typeface="Arial" panose="020B0604020202020204" pitchFamily="34" charset="0"/>
            </a:rPr>
            <a:t>ESCOs often partner with equipment manufacturers/technology providers.</a:t>
          </a:r>
        </a:p>
        <a:p>
          <a:pPr marL="171450" lvl="1" indent="-171450" algn="l" defTabSz="800100" rtl="0">
            <a:lnSpc>
              <a:spcPct val="100000"/>
            </a:lnSpc>
            <a:spcBef>
              <a:spcPct val="0"/>
            </a:spcBef>
            <a:spcAft>
              <a:spcPts val="600"/>
            </a:spcAft>
            <a:buChar char="•"/>
          </a:pPr>
          <a:r>
            <a:rPr lang="en-US" sz="1800" kern="1200" dirty="0">
              <a:solidFill>
                <a:srgbClr val="00467F"/>
              </a:solidFill>
              <a:latin typeface="Arial" panose="020B0604020202020204" pitchFamily="34" charset="0"/>
              <a:ea typeface="+mn-ea"/>
              <a:cs typeface="Arial" panose="020B0604020202020204" pitchFamily="34" charset="0"/>
            </a:rPr>
            <a:t>Easier capital raising and project financing as the project asset can be recognized and used as collateral; suitable when investment capital is scarce.</a:t>
          </a:r>
        </a:p>
        <a:p>
          <a:pPr marL="171450" lvl="1" indent="-171450" algn="l" defTabSz="800100" rtl="0">
            <a:lnSpc>
              <a:spcPct val="100000"/>
            </a:lnSpc>
            <a:spcBef>
              <a:spcPct val="0"/>
            </a:spcBef>
            <a:spcAft>
              <a:spcPts val="600"/>
            </a:spcAft>
            <a:buChar char="•"/>
          </a:pPr>
          <a:r>
            <a:rPr lang="en-US" sz="1800" kern="1200" dirty="0">
              <a:solidFill>
                <a:srgbClr val="00467F"/>
              </a:solidFill>
              <a:latin typeface="Arial" panose="020B0604020202020204" pitchFamily="34" charset="0"/>
              <a:ea typeface="+mn-ea"/>
              <a:cs typeface="Arial" panose="020B0604020202020204" pitchFamily="34" charset="0"/>
            </a:rPr>
            <a:t>Scalability to multiple utilities (steam, hot/cold water, compressed air, electricity…) and the ability to bundle Operation &amp; Maintenance (O&amp;M) services.</a:t>
          </a:r>
        </a:p>
        <a:p>
          <a:pPr marL="171450" lvl="1" indent="-171450" algn="l" defTabSz="800100" rtl="0">
            <a:lnSpc>
              <a:spcPct val="100000"/>
            </a:lnSpc>
            <a:spcBef>
              <a:spcPct val="0"/>
            </a:spcBef>
            <a:spcAft>
              <a:spcPts val="600"/>
            </a:spcAft>
            <a:buChar char="•"/>
          </a:pPr>
          <a:r>
            <a:rPr lang="en-US" sz="1800" kern="1200" dirty="0">
              <a:solidFill>
                <a:srgbClr val="00467F"/>
              </a:solidFill>
              <a:latin typeface="Arial" panose="020B0604020202020204" pitchFamily="34" charset="0"/>
              <a:ea typeface="+mn-ea"/>
              <a:cs typeface="Arial" panose="020B0604020202020204" pitchFamily="34" charset="0"/>
            </a:rPr>
            <a:t>Potential for additional benefit from asset residual value or contract-end transfer arrangements.</a:t>
          </a:r>
        </a:p>
      </dsp:txBody>
      <dsp:txXfrm>
        <a:off x="4046321" y="312129"/>
        <a:ext cx="8598434" cy="4343625"/>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6B68E-2CFD-4C99-A9B8-A421FE3CFDFC}">
      <dsp:nvSpPr>
        <dsp:cNvPr id="0" name=""/>
        <dsp:cNvSpPr/>
      </dsp:nvSpPr>
      <dsp:spPr>
        <a:xfrm>
          <a:off x="0" y="1840441"/>
          <a:ext cx="3161189"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marL="0" lvl="0" indent="0" algn="r" defTabSz="800100">
            <a:lnSpc>
              <a:spcPct val="90000"/>
            </a:lnSpc>
            <a:spcBef>
              <a:spcPct val="0"/>
            </a:spcBef>
            <a:spcAft>
              <a:spcPct val="35000"/>
            </a:spcAft>
            <a:buNone/>
          </a:pPr>
          <a:r>
            <a:rPr lang="en-US" sz="1800" kern="1200" noProof="0" dirty="0">
              <a:solidFill>
                <a:srgbClr val="00467F"/>
              </a:solidFill>
              <a:latin typeface="Arial"/>
              <a:ea typeface="+mn-ea"/>
              <a:cs typeface="Arial" pitchFamily="34" charset="0"/>
            </a:rPr>
            <a:t>Disadvantage</a:t>
          </a:r>
        </a:p>
      </dsp:txBody>
      <dsp:txXfrm>
        <a:off x="0" y="1840441"/>
        <a:ext cx="3161189" cy="1287000"/>
      </dsp:txXfrm>
    </dsp:sp>
    <dsp:sp modelId="{8CBEA2F4-482B-4865-B998-1D15C67D2656}">
      <dsp:nvSpPr>
        <dsp:cNvPr id="0" name=""/>
        <dsp:cNvSpPr/>
      </dsp:nvSpPr>
      <dsp:spPr>
        <a:xfrm>
          <a:off x="3161188" y="473004"/>
          <a:ext cx="632237" cy="4021875"/>
        </a:xfrm>
        <a:prstGeom prst="leftBrace">
          <a:avLst>
            <a:gd name="adj1" fmla="val 35000"/>
            <a:gd name="adj2" fmla="val 50000"/>
          </a:avLst>
        </a:prstGeom>
        <a:noFill/>
        <a:ln w="25400" cap="flat" cmpd="sng" algn="ctr">
          <a:solidFill>
            <a:srgbClr val="0F6FC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FB1D1F9-9E55-4B98-952A-00E8C86AC581}">
      <dsp:nvSpPr>
        <dsp:cNvPr id="0" name=""/>
        <dsp:cNvSpPr/>
      </dsp:nvSpPr>
      <dsp:spPr>
        <a:xfrm>
          <a:off x="4046321" y="473004"/>
          <a:ext cx="8598434" cy="4021875"/>
        </a:xfrm>
        <a:prstGeom prst="rect">
          <a:avLst/>
        </a:prstGeom>
        <a:solidFill>
          <a:srgbClr val="053D5D"/>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l" defTabSz="800100" rtl="0">
            <a:lnSpc>
              <a:spcPct val="100000"/>
            </a:lnSpc>
            <a:spcBef>
              <a:spcPct val="0"/>
            </a:spcBef>
            <a:spcAft>
              <a:spcPts val="600"/>
            </a:spcAft>
            <a:buChar char="•"/>
          </a:pPr>
          <a:r>
            <a:rPr lang="en-US" sz="1800" kern="1200" noProof="0" dirty="0">
              <a:solidFill>
                <a:srgbClr val="FFFFFF"/>
              </a:solidFill>
              <a:latin typeface="Arial" panose="020B0604020202020204" pitchFamily="34" charset="0"/>
              <a:ea typeface="+mn-ea"/>
              <a:cs typeface="Arial" panose="020B0604020202020204" pitchFamily="34" charset="0"/>
            </a:rPr>
            <a:t>High capital requirements and long payback periods ⇒ creating cash flow pressure and financial leverage risk.</a:t>
          </a:r>
        </a:p>
        <a:p>
          <a:pPr marL="171450" lvl="1" indent="-171450" algn="l" defTabSz="800100" rtl="0">
            <a:lnSpc>
              <a:spcPct val="100000"/>
            </a:lnSpc>
            <a:spcBef>
              <a:spcPct val="0"/>
            </a:spcBef>
            <a:spcAft>
              <a:spcPts val="600"/>
            </a:spcAft>
            <a:buChar char="•"/>
          </a:pPr>
          <a:r>
            <a:rPr lang="en-US" sz="1800" kern="1200" noProof="0" dirty="0">
              <a:solidFill>
                <a:srgbClr val="FFFFFF"/>
              </a:solidFill>
              <a:latin typeface="Arial" panose="020B0604020202020204" pitchFamily="34" charset="0"/>
              <a:ea typeface="+mn-ea"/>
              <a:cs typeface="Arial" panose="020B0604020202020204" pitchFamily="34" charset="0"/>
            </a:rPr>
            <a:t>Risk of fuel and material price volatility if the contract lacks a pass-through mechanism or price indexation.</a:t>
          </a:r>
        </a:p>
        <a:p>
          <a:pPr marL="171450" lvl="1" indent="-171450" algn="l" defTabSz="800100" rtl="0">
            <a:lnSpc>
              <a:spcPct val="100000"/>
            </a:lnSpc>
            <a:spcBef>
              <a:spcPct val="0"/>
            </a:spcBef>
            <a:spcAft>
              <a:spcPts val="600"/>
            </a:spcAft>
            <a:buChar char="•"/>
          </a:pPr>
          <a:r>
            <a:rPr lang="en-US" sz="1800" kern="1200" noProof="0" dirty="0">
              <a:solidFill>
                <a:srgbClr val="FFFFFF"/>
              </a:solidFill>
              <a:latin typeface="Arial" panose="020B0604020202020204" pitchFamily="34" charset="0"/>
              <a:ea typeface="+mn-ea"/>
              <a:cs typeface="Arial" panose="020B0604020202020204" pitchFamily="34" charset="0"/>
            </a:rPr>
            <a:t>Volume/Output risk due to changes in customer demand ⇒ necessitating a minimum purchase commitment (take-or-pay) clause.</a:t>
          </a:r>
        </a:p>
        <a:p>
          <a:pPr marL="171450" lvl="1" indent="-171450" algn="l" defTabSz="800100" rtl="0">
            <a:lnSpc>
              <a:spcPct val="100000"/>
            </a:lnSpc>
            <a:spcBef>
              <a:spcPct val="0"/>
            </a:spcBef>
            <a:spcAft>
              <a:spcPts val="600"/>
            </a:spcAft>
            <a:buChar char="•"/>
          </a:pPr>
          <a:r>
            <a:rPr lang="en-US" sz="1800" kern="1200" noProof="0" dirty="0">
              <a:solidFill>
                <a:srgbClr val="FFFFFF"/>
              </a:solidFill>
              <a:latin typeface="Arial" panose="020B0604020202020204" pitchFamily="34" charset="0"/>
              <a:ea typeface="+mn-ea"/>
              <a:cs typeface="Arial" panose="020B0604020202020204" pitchFamily="34" charset="0"/>
            </a:rPr>
            <a:t>Risk of failing to meet service quality commitments (e.g., availability rate, temperature/pressure/flow rate); resulting in penalties (liquidated damages) for non-compliance.</a:t>
          </a:r>
        </a:p>
        <a:p>
          <a:pPr marL="171450" lvl="1" indent="-171450" algn="l" defTabSz="800100" rtl="0">
            <a:lnSpc>
              <a:spcPct val="100000"/>
            </a:lnSpc>
            <a:spcBef>
              <a:spcPct val="0"/>
            </a:spcBef>
            <a:spcAft>
              <a:spcPts val="600"/>
            </a:spcAft>
            <a:buChar char="•"/>
          </a:pPr>
          <a:r>
            <a:rPr lang="en-US" sz="1800" kern="1200" noProof="0" dirty="0">
              <a:solidFill>
                <a:srgbClr val="FFFFFF"/>
              </a:solidFill>
              <a:latin typeface="Arial" panose="020B0604020202020204" pitchFamily="34" charset="0"/>
              <a:ea typeface="+mn-ea"/>
              <a:cs typeface="Arial" panose="020B0604020202020204" pitchFamily="34" charset="0"/>
            </a:rPr>
            <a:t>Legal, environmental, and safety risks during operation; compliance costs can be significant.</a:t>
          </a:r>
        </a:p>
        <a:p>
          <a:pPr marL="171450" lvl="1" indent="-171450" algn="l" defTabSz="800100" rtl="0">
            <a:lnSpc>
              <a:spcPct val="100000"/>
            </a:lnSpc>
            <a:spcBef>
              <a:spcPct val="0"/>
            </a:spcBef>
            <a:spcAft>
              <a:spcPts val="600"/>
            </a:spcAft>
            <a:buChar char="•"/>
          </a:pPr>
          <a:r>
            <a:rPr lang="en-US" sz="1800" kern="1200" noProof="0" dirty="0">
              <a:solidFill>
                <a:srgbClr val="FFFFFF"/>
              </a:solidFill>
              <a:latin typeface="Arial" panose="020B0604020202020204" pitchFamily="34" charset="0"/>
              <a:ea typeface="+mn-ea"/>
              <a:cs typeface="Arial" panose="020B0604020202020204" pitchFamily="34" charset="0"/>
            </a:rPr>
            <a:t>Counterparty risk (credit risk, early termination); asset recovery/relocation at contract end is often difficult and costly.</a:t>
          </a:r>
        </a:p>
      </dsp:txBody>
      <dsp:txXfrm>
        <a:off x="4046321" y="473004"/>
        <a:ext cx="8598434" cy="4021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010C31-730D-4702-B458-4F542924E423}">
      <dsp:nvSpPr>
        <dsp:cNvPr id="0" name=""/>
        <dsp:cNvSpPr/>
      </dsp:nvSpPr>
      <dsp:spPr>
        <a:xfrm>
          <a:off x="18925" y="70"/>
          <a:ext cx="422213" cy="422213"/>
        </a:xfrm>
        <a:prstGeom prst="ellipse">
          <a:avLst/>
        </a:prstGeom>
        <a:solidFill>
          <a:srgbClr val="FFC000">
            <a:alpha val="5000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444CDDED-8ACB-4B81-8974-6589E08AADD5}">
      <dsp:nvSpPr>
        <dsp:cNvPr id="0" name=""/>
        <dsp:cNvSpPr/>
      </dsp:nvSpPr>
      <dsp:spPr>
        <a:xfrm>
          <a:off x="724914" y="70"/>
          <a:ext cx="3265031" cy="4222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rtl="0">
            <a:lnSpc>
              <a:spcPct val="90000"/>
            </a:lnSpc>
            <a:spcBef>
              <a:spcPct val="0"/>
            </a:spcBef>
            <a:spcAft>
              <a:spcPct val="35000"/>
            </a:spcAft>
            <a:buNone/>
          </a:pPr>
          <a:r>
            <a:rPr lang="en-US" sz="1600" kern="1200" dirty="0">
              <a:solidFill>
                <a:srgbClr val="0F6FC6"/>
              </a:solidFill>
              <a:latin typeface="Arial" panose="020B0604020202020204" pitchFamily="34" charset="0"/>
              <a:ea typeface="+mn-ea"/>
              <a:cs typeface="Arial" panose="020B0604020202020204" pitchFamily="34" charset="0"/>
            </a:rPr>
            <a:t>Provide a loan to the customer</a:t>
          </a:r>
          <a:endParaRPr lang="fr-CA" sz="1600" kern="1200" dirty="0">
            <a:solidFill>
              <a:srgbClr val="0F6FC6"/>
            </a:solidFill>
            <a:latin typeface="Arial" panose="020B0604020202020204" pitchFamily="34" charset="0"/>
            <a:ea typeface="+mn-ea"/>
            <a:cs typeface="Arial" panose="020B0604020202020204" pitchFamily="34" charset="0"/>
          </a:endParaRPr>
        </a:p>
      </dsp:txBody>
      <dsp:txXfrm>
        <a:off x="724914" y="70"/>
        <a:ext cx="3265031" cy="422213"/>
      </dsp:txXfrm>
    </dsp:sp>
    <dsp:sp modelId="{24D63700-5F45-4FCE-877E-0A8DB4ACF127}">
      <dsp:nvSpPr>
        <dsp:cNvPr id="0" name=""/>
        <dsp:cNvSpPr/>
      </dsp:nvSpPr>
      <dsp:spPr>
        <a:xfrm>
          <a:off x="0" y="422283"/>
          <a:ext cx="422213" cy="422213"/>
        </a:xfrm>
        <a:prstGeom prst="ellipse">
          <a:avLst/>
        </a:prstGeom>
        <a:solidFill>
          <a:srgbClr val="FFC000">
            <a:alpha val="5000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90E0D6D7-47E1-49C6-8FED-B4145699AE7A}">
      <dsp:nvSpPr>
        <dsp:cNvPr id="0" name=""/>
        <dsp:cNvSpPr/>
      </dsp:nvSpPr>
      <dsp:spPr>
        <a:xfrm>
          <a:off x="728593" y="422283"/>
          <a:ext cx="2252662" cy="4222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rtl="0">
            <a:lnSpc>
              <a:spcPct val="90000"/>
            </a:lnSpc>
            <a:spcBef>
              <a:spcPct val="0"/>
            </a:spcBef>
            <a:spcAft>
              <a:spcPct val="35000"/>
            </a:spcAft>
            <a:buNone/>
          </a:pPr>
          <a:r>
            <a:rPr lang="en-US" sz="1600" b="0" i="0" kern="1200" dirty="0">
              <a:solidFill>
                <a:srgbClr val="0F6FC6"/>
              </a:solidFill>
              <a:latin typeface="Arial"/>
              <a:ea typeface="+mn-ea"/>
              <a:cs typeface="+mn-cs"/>
            </a:rPr>
            <a:t>Customer commitment</a:t>
          </a:r>
          <a:endParaRPr lang="fr-CA" sz="1600" kern="1200" dirty="0">
            <a:solidFill>
              <a:srgbClr val="0F6FC6"/>
            </a:solidFill>
            <a:latin typeface="Arial" panose="020B0604020202020204" pitchFamily="34" charset="0"/>
            <a:ea typeface="+mn-ea"/>
            <a:cs typeface="Arial" panose="020B0604020202020204" pitchFamily="34" charset="0"/>
          </a:endParaRPr>
        </a:p>
      </dsp:txBody>
      <dsp:txXfrm>
        <a:off x="728593" y="422283"/>
        <a:ext cx="2252662" cy="42221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53473-684F-4CD1-9F0C-78DF61B1F2E3}">
      <dsp:nvSpPr>
        <dsp:cNvPr id="0" name=""/>
        <dsp:cNvSpPr/>
      </dsp:nvSpPr>
      <dsp:spPr>
        <a:xfrm>
          <a:off x="9565" y="927"/>
          <a:ext cx="1899896" cy="151991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ED5D63F8-F8CE-4992-960E-90640AE90F30}">
      <dsp:nvSpPr>
        <dsp:cNvPr id="0" name=""/>
        <dsp:cNvSpPr/>
      </dsp:nvSpPr>
      <dsp:spPr>
        <a:xfrm>
          <a:off x="29355" y="1292600"/>
          <a:ext cx="1800478" cy="684476"/>
        </a:xfrm>
        <a:prstGeom prst="wedgeRectCallout">
          <a:avLst>
            <a:gd name="adj1" fmla="val 20250"/>
            <a:gd name="adj2" fmla="val -60700"/>
          </a:avLst>
        </a:prstGeom>
        <a:solidFill>
          <a:srgbClr val="FFC000"/>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solidFill>
                <a:srgbClr val="0F6FC6"/>
              </a:solidFill>
              <a:latin typeface="Arial" panose="020B0604020202020204" pitchFamily="34" charset="0"/>
              <a:ea typeface="+mn-ea"/>
              <a:cs typeface="Arial" panose="020B0604020202020204" pitchFamily="34" charset="0"/>
            </a:rPr>
            <a:t>Financial Institution</a:t>
          </a:r>
          <a:endParaRPr lang="fr-CA" sz="1700" b="1" kern="1200" dirty="0">
            <a:solidFill>
              <a:srgbClr val="0F6FC6"/>
            </a:solidFill>
            <a:latin typeface="Arial" panose="020B0604020202020204" pitchFamily="34" charset="0"/>
            <a:ea typeface="+mn-ea"/>
            <a:cs typeface="Arial" panose="020B0604020202020204" pitchFamily="34" charset="0"/>
          </a:endParaRPr>
        </a:p>
      </dsp:txBody>
      <dsp:txXfrm>
        <a:off x="29355" y="1292600"/>
        <a:ext cx="1800478" cy="68447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A41526-BCC8-49F7-B4C6-53E5A77E3CEB}">
      <dsp:nvSpPr>
        <dsp:cNvPr id="0" name=""/>
        <dsp:cNvSpPr/>
      </dsp:nvSpPr>
      <dsp:spPr>
        <a:xfrm>
          <a:off x="184343" y="608"/>
          <a:ext cx="1672046" cy="1337637"/>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BF263E64-7EE9-46A7-A779-6A7F2804A383}">
      <dsp:nvSpPr>
        <dsp:cNvPr id="0" name=""/>
        <dsp:cNvSpPr/>
      </dsp:nvSpPr>
      <dsp:spPr>
        <a:xfrm>
          <a:off x="334827" y="1205089"/>
          <a:ext cx="1488121" cy="468173"/>
        </a:xfrm>
        <a:prstGeom prst="wedgeRectCallout">
          <a:avLst>
            <a:gd name="adj1" fmla="val 20250"/>
            <a:gd name="adj2" fmla="val -60700"/>
          </a:avLst>
        </a:prstGeom>
        <a:solidFill>
          <a:srgbClr val="FFC000"/>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dirty="0">
              <a:solidFill>
                <a:srgbClr val="0F6FC6"/>
              </a:solidFill>
              <a:latin typeface="Arial" panose="020B0604020202020204" pitchFamily="34" charset="0"/>
              <a:ea typeface="+mn-ea"/>
              <a:cs typeface="Arial" panose="020B0604020202020204" pitchFamily="34" charset="0"/>
            </a:rPr>
            <a:t>Customer</a:t>
          </a:r>
          <a:endParaRPr lang="fr-CA" sz="2200" b="1" kern="1200" dirty="0">
            <a:solidFill>
              <a:srgbClr val="0F6FC6"/>
            </a:solidFill>
            <a:latin typeface="Arial" panose="020B0604020202020204" pitchFamily="34" charset="0"/>
            <a:ea typeface="+mn-ea"/>
            <a:cs typeface="Arial" panose="020B0604020202020204" pitchFamily="34" charset="0"/>
          </a:endParaRPr>
        </a:p>
      </dsp:txBody>
      <dsp:txXfrm>
        <a:off x="334827" y="1205089"/>
        <a:ext cx="1488121" cy="46817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5D54E-2065-492D-9C16-E056808C0FD7}">
      <dsp:nvSpPr>
        <dsp:cNvPr id="0" name=""/>
        <dsp:cNvSpPr/>
      </dsp:nvSpPr>
      <dsp:spPr>
        <a:xfrm>
          <a:off x="0" y="129733"/>
          <a:ext cx="1735777" cy="1672219"/>
        </a:xfrm>
        <a:prstGeom prst="rect">
          <a:avLst/>
        </a:prstGeom>
        <a:blipFill dpi="0" rotWithShape="1">
          <a:blip xmlns:r="http://schemas.openxmlformats.org/officeDocument/2006/relationships" r:embed="rId1">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EB41FBC-18DC-4A52-A529-563DC901B4BC}">
      <dsp:nvSpPr>
        <dsp:cNvPr id="0" name=""/>
        <dsp:cNvSpPr/>
      </dsp:nvSpPr>
      <dsp:spPr>
        <a:xfrm>
          <a:off x="156219" y="1521291"/>
          <a:ext cx="1544841" cy="486017"/>
        </a:xfrm>
        <a:prstGeom prst="wedgeRectCallout">
          <a:avLst>
            <a:gd name="adj1" fmla="val 20250"/>
            <a:gd name="adj2" fmla="val -60700"/>
          </a:avLst>
        </a:prstGeom>
        <a:solidFill>
          <a:srgbClr val="FFC000"/>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CA" sz="1700" b="1" kern="1200" dirty="0">
              <a:solidFill>
                <a:srgbClr val="0F6FC6"/>
              </a:solidFill>
              <a:latin typeface="Arial" panose="020B0604020202020204" pitchFamily="34" charset="0"/>
              <a:ea typeface="+mn-ea"/>
              <a:cs typeface="Arial" panose="020B0604020202020204" pitchFamily="34" charset="0"/>
            </a:rPr>
            <a:t>ESCO</a:t>
          </a:r>
        </a:p>
      </dsp:txBody>
      <dsp:txXfrm>
        <a:off x="156219" y="1521291"/>
        <a:ext cx="1544841" cy="48601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2D0AC1-D0E0-4D80-A216-01E08B102EB3}">
      <dsp:nvSpPr>
        <dsp:cNvPr id="0" name=""/>
        <dsp:cNvSpPr/>
      </dsp:nvSpPr>
      <dsp:spPr>
        <a:xfrm>
          <a:off x="0" y="100936"/>
          <a:ext cx="728651" cy="728651"/>
        </a:xfrm>
        <a:prstGeom prst="ellipse">
          <a:avLst/>
        </a:prstGeom>
        <a:solidFill>
          <a:srgbClr val="FFC000">
            <a:alpha val="5000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EEEB746E-F35B-4BBD-9AF7-232A6C82EC95}">
      <dsp:nvSpPr>
        <dsp:cNvPr id="0" name=""/>
        <dsp:cNvSpPr/>
      </dsp:nvSpPr>
      <dsp:spPr>
        <a:xfrm>
          <a:off x="821345" y="100936"/>
          <a:ext cx="3532991" cy="728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rtl="0">
            <a:lnSpc>
              <a:spcPct val="90000"/>
            </a:lnSpc>
            <a:spcBef>
              <a:spcPct val="0"/>
            </a:spcBef>
            <a:spcAft>
              <a:spcPct val="35000"/>
            </a:spcAft>
            <a:buNone/>
          </a:pPr>
          <a:r>
            <a:rPr lang="en-US" sz="1600" b="0" kern="1200" dirty="0">
              <a:solidFill>
                <a:srgbClr val="3484CE"/>
              </a:solidFill>
              <a:latin typeface="Arial" panose="020B0604020202020204" pitchFamily="34" charset="0"/>
              <a:ea typeface="+mn-ea"/>
              <a:cs typeface="Arial" panose="020B0604020202020204" pitchFamily="34" charset="0"/>
            </a:rPr>
            <a:t>ESCO implements the solution</a:t>
          </a:r>
          <a:endParaRPr lang="fr-CA" sz="1600" b="0" kern="1200" dirty="0">
            <a:solidFill>
              <a:srgbClr val="3484CE"/>
            </a:solidFill>
            <a:latin typeface="Arial" panose="020B0604020202020204" pitchFamily="34" charset="0"/>
            <a:ea typeface="+mn-ea"/>
            <a:cs typeface="Arial" panose="020B0604020202020204" pitchFamily="34" charset="0"/>
          </a:endParaRPr>
        </a:p>
      </dsp:txBody>
      <dsp:txXfrm>
        <a:off x="821345" y="100936"/>
        <a:ext cx="3532991" cy="72865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53473-684F-4CD1-9F0C-78DF61B1F2E3}">
      <dsp:nvSpPr>
        <dsp:cNvPr id="0" name=""/>
        <dsp:cNvSpPr/>
      </dsp:nvSpPr>
      <dsp:spPr>
        <a:xfrm>
          <a:off x="250751" y="869"/>
          <a:ext cx="1587671" cy="1270137"/>
        </a:xfrm>
        <a:prstGeom prst="rect">
          <a:avLst/>
        </a:prstGeom>
        <a:blipFill dpi="0" rotWithShape="1">
          <a:blip xmlns:r="http://schemas.openxmlformats.org/officeDocument/2006/relationships" r:embed="rId1">
            <a:duotone>
              <a:srgbClr val="0F6FC6">
                <a:shade val="45000"/>
                <a:satMod val="135000"/>
              </a:srgbClr>
              <a:prstClr val="white"/>
            </a:duotone>
            <a:extLst>
              <a:ext uri="{28A0092B-C50C-407E-A947-70E740481C1C}">
                <a14:useLocalDpi xmlns:a14="http://schemas.microsoft.com/office/drawing/2010/main"/>
              </a:ext>
            </a:extLst>
          </a:blip>
          <a:srcRect/>
          <a:stretch>
            <a:fillRect/>
          </a:stretch>
        </a:blip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ED5D63F8-F8CE-4992-960E-90640AE90F30}">
      <dsp:nvSpPr>
        <dsp:cNvPr id="0" name=""/>
        <dsp:cNvSpPr/>
      </dsp:nvSpPr>
      <dsp:spPr>
        <a:xfrm>
          <a:off x="267288" y="1080271"/>
          <a:ext cx="1504592" cy="571991"/>
        </a:xfrm>
        <a:prstGeom prst="wedgeRectCallout">
          <a:avLst>
            <a:gd name="adj1" fmla="val 20250"/>
            <a:gd name="adj2" fmla="val -60700"/>
          </a:avLst>
        </a:prstGeom>
        <a:solidFill>
          <a:srgbClr val="F0BC1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ts val="0"/>
            </a:spcAft>
            <a:buNone/>
          </a:pPr>
          <a:r>
            <a:rPr lang="fr-CA" sz="1700" b="1" kern="1200" dirty="0">
              <a:solidFill>
                <a:srgbClr val="053D5D"/>
              </a:solidFill>
              <a:latin typeface="Montserrat" panose="00000500000000000000" pitchFamily="2" charset="0"/>
              <a:ea typeface="+mn-ea"/>
              <a:cs typeface="Arial" panose="020B0604020202020204" pitchFamily="34" charset="0"/>
            </a:rPr>
            <a:t>Financial</a:t>
          </a:r>
        </a:p>
      </dsp:txBody>
      <dsp:txXfrm>
        <a:off x="267288" y="1080271"/>
        <a:ext cx="1504592" cy="571991"/>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diagrams.loki3.com/BracketList+Icon#5">
  <dgm:title val="Liste verticale à crochets"/>
  <dgm:desc val="Permet d’afficher des blocs d’informations groupés. Adapté à de grandes quantités de texte Niveau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8.xml><?xml version="1.0" encoding="utf-8"?>
<dgm:layoutDef xmlns:dgm="http://schemas.openxmlformats.org/drawingml/2006/diagram" xmlns:a="http://schemas.openxmlformats.org/drawingml/2006/main" uniqueId="urn:diagrams.loki3.com/BracketList+Icon#5">
  <dgm:title val="Liste verticale à crochets"/>
  <dgm:desc val="Permet d’afficher des blocs d’informations groupés. Adapté à de grandes quantités de texte Niveau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9.xml><?xml version="1.0" encoding="utf-8"?>
<dgm:layoutDef xmlns:dgm="http://schemas.openxmlformats.org/drawingml/2006/diagram" xmlns:a="http://schemas.openxmlformats.org/drawingml/2006/main" uniqueId="urn:diagrams.loki3.com/BracketList+Icon#5">
  <dgm:title val="Liste verticale à crochets"/>
  <dgm:desc val="Permet d’afficher des blocs d’informations groupés. Adapté à de grandes quantités de texte Niveau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0.xml><?xml version="1.0" encoding="utf-8"?>
<dgm:layoutDef xmlns:dgm="http://schemas.openxmlformats.org/drawingml/2006/diagram" xmlns:a="http://schemas.openxmlformats.org/drawingml/2006/main" uniqueId="urn:diagrams.loki3.com/BracketList+Icon#5">
  <dgm:title val="Liste verticale à crochets"/>
  <dgm:desc val="Permet d’afficher des blocs d’informations groupés. Adapté à de grandes quantités de texte Niveau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1.xml><?xml version="1.0" encoding="utf-8"?>
<dgm:layoutDef xmlns:dgm="http://schemas.openxmlformats.org/drawingml/2006/diagram" xmlns:a="http://schemas.openxmlformats.org/drawingml/2006/main" uniqueId="urn:diagrams.loki3.com/BracketList+Icon#5">
  <dgm:title val="Liste verticale à crochets"/>
  <dgm:desc val="Permet d’afficher des blocs d’informations groupés. Adapté à de grandes quantités de texte Niveau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2.xml><?xml version="1.0" encoding="utf-8"?>
<dgm:layoutDef xmlns:dgm="http://schemas.openxmlformats.org/drawingml/2006/diagram" xmlns:a="http://schemas.openxmlformats.org/drawingml/2006/main" uniqueId="urn:diagrams.loki3.com/BracketList+Icon#5">
  <dgm:title val="Liste verticale à crochets"/>
  <dgm:desc val="Permet d’afficher des blocs d’informations groupés. Adapté à de grandes quantités de texte Niveau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3.xml><?xml version="1.0" encoding="utf-8"?>
<dgm:layoutDef xmlns:dgm="http://schemas.openxmlformats.org/drawingml/2006/diagram" xmlns:a="http://schemas.openxmlformats.org/drawingml/2006/main" uniqueId="urn:diagrams.loki3.com/BracketList+Icon#5">
  <dgm:title val="Liste verticale à crochets"/>
  <dgm:desc val="Permet d’afficher des blocs d’informations groupés. Adapté à de grandes quantités de texte Niveau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4.xml><?xml version="1.0" encoding="utf-8"?>
<dgm:layoutDef xmlns:dgm="http://schemas.openxmlformats.org/drawingml/2006/diagram" xmlns:a="http://schemas.openxmlformats.org/drawingml/2006/main" uniqueId="urn:diagrams.loki3.com/BracketList+Icon#5">
  <dgm:title val="Liste verticale à crochets"/>
  <dgm:desc val="Permet d’afficher des blocs d’informations groupés. Adapté à de grandes quantités de texte Niveau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drawings/drawing1.xml><?xml version="1.0" encoding="utf-8"?>
<c:userShapes xmlns:c="http://schemas.openxmlformats.org/drawingml/2006/chart">
  <cdr:relSizeAnchor xmlns:cdr="http://schemas.openxmlformats.org/drawingml/2006/chartDrawing">
    <cdr:from>
      <cdr:x>0.0702</cdr:x>
      <cdr:y>0.12473</cdr:y>
    </cdr:from>
    <cdr:to>
      <cdr:x>0.07151</cdr:x>
      <cdr:y>0.92931</cdr:y>
    </cdr:to>
    <cdr:cxnSp macro="">
      <cdr:nvCxnSpPr>
        <cdr:cNvPr id="3" name="Connecteur droit 2">
          <a:extLst xmlns:a="http://schemas.openxmlformats.org/drawingml/2006/main">
            <a:ext uri="{FF2B5EF4-FFF2-40B4-BE49-F238E27FC236}">
              <a16:creationId xmlns:a16="http://schemas.microsoft.com/office/drawing/2014/main" id="{D72B187B-D5AC-4D0F-83AA-B10C485D5D1E}"/>
            </a:ext>
          </a:extLst>
        </cdr:cNvPr>
        <cdr:cNvCxnSpPr/>
      </cdr:nvCxnSpPr>
      <cdr:spPr>
        <a:xfrm xmlns:a="http://schemas.openxmlformats.org/drawingml/2006/main" flipH="1" flipV="1">
          <a:off x="466725" y="552450"/>
          <a:ext cx="8731" cy="3563568"/>
        </a:xfrm>
        <a:prstGeom xmlns:a="http://schemas.openxmlformats.org/drawingml/2006/main" prst="line">
          <a:avLst/>
        </a:prstGeom>
        <a:ln xmlns:a="http://schemas.openxmlformats.org/drawingml/2006/main">
          <a:solidFill>
            <a:srgbClr val="053D5D"/>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0.07163</cdr:x>
      <cdr:y>0.91743</cdr:y>
    </cdr:from>
    <cdr:to>
      <cdr:x>0.93132</cdr:x>
      <cdr:y>0.91947</cdr:y>
    </cdr:to>
    <cdr:cxnSp macro="">
      <cdr:nvCxnSpPr>
        <cdr:cNvPr id="5" name="Connecteur droit avec flèche 4">
          <a:extLst xmlns:a="http://schemas.openxmlformats.org/drawingml/2006/main">
            <a:ext uri="{FF2B5EF4-FFF2-40B4-BE49-F238E27FC236}">
              <a16:creationId xmlns:a16="http://schemas.microsoft.com/office/drawing/2014/main" id="{27765213-DDAF-4465-BF75-A4E3B9D34D6D}"/>
            </a:ext>
          </a:extLst>
        </cdr:cNvPr>
        <cdr:cNvCxnSpPr/>
      </cdr:nvCxnSpPr>
      <cdr:spPr>
        <a:xfrm xmlns:a="http://schemas.openxmlformats.org/drawingml/2006/main" flipV="1">
          <a:off x="476250" y="4063417"/>
          <a:ext cx="5715588" cy="9051"/>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0.1472</cdr:x>
      <cdr:y>0.2968</cdr:y>
    </cdr:from>
    <cdr:to>
      <cdr:x>0.31401</cdr:x>
      <cdr:y>0.74394</cdr:y>
    </cdr:to>
    <cdr:sp macro="" textlink="">
      <cdr:nvSpPr>
        <cdr:cNvPr id="13" name="ZoneTexte 12"/>
        <cdr:cNvSpPr txBox="1"/>
      </cdr:nvSpPr>
      <cdr:spPr>
        <a:xfrm xmlns:a="http://schemas.openxmlformats.org/drawingml/2006/main">
          <a:off x="1249184" y="1586756"/>
          <a:ext cx="1415642" cy="23905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500" dirty="0">
              <a:solidFill>
                <a:schemeClr val="bg1"/>
              </a:solidFill>
              <a:latin typeface="Arial" panose="020B0604020202020204" pitchFamily="34" charset="0"/>
              <a:cs typeface="Arial" panose="020B0604020202020204" pitchFamily="34" charset="0"/>
            </a:rPr>
            <a:t>Energy Costs and Operation &amp; Maintenance (O&amp;M) Costs</a:t>
          </a:r>
          <a:endParaRPr lang="en-CA" sz="15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0.35148</cdr:x>
      <cdr:y>0.07957</cdr:y>
    </cdr:from>
    <cdr:to>
      <cdr:x>0.38682</cdr:x>
      <cdr:y>0.83499</cdr:y>
    </cdr:to>
    <cdr:sp macro="" textlink="">
      <cdr:nvSpPr>
        <cdr:cNvPr id="18" name="Parenthèse fermante 17"/>
        <cdr:cNvSpPr/>
      </cdr:nvSpPr>
      <cdr:spPr>
        <a:xfrm xmlns:a="http://schemas.openxmlformats.org/drawingml/2006/main">
          <a:off x="2336825" y="352425"/>
          <a:ext cx="234925" cy="3345843"/>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fr-FR" dirty="0"/>
        </a:p>
      </cdr:txBody>
    </cdr:sp>
  </cdr:relSizeAnchor>
  <cdr:relSizeAnchor xmlns:cdr="http://schemas.openxmlformats.org/drawingml/2006/chartDrawing">
    <cdr:from>
      <cdr:x>0.87972</cdr:x>
      <cdr:y>0.38338</cdr:y>
    </cdr:from>
    <cdr:to>
      <cdr:x>0.91049</cdr:x>
      <cdr:y>0.83499</cdr:y>
    </cdr:to>
    <cdr:sp macro="" textlink="">
      <cdr:nvSpPr>
        <cdr:cNvPr id="19" name="Parenthèse fermante 18"/>
        <cdr:cNvSpPr/>
      </cdr:nvSpPr>
      <cdr:spPr>
        <a:xfrm xmlns:a="http://schemas.openxmlformats.org/drawingml/2006/main">
          <a:off x="5848776" y="1698038"/>
          <a:ext cx="204570" cy="2000235"/>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fr-FR" dirty="0"/>
        </a:p>
      </cdr:txBody>
    </cdr:sp>
  </cdr:relSizeAnchor>
  <cdr:relSizeAnchor xmlns:cdr="http://schemas.openxmlformats.org/drawingml/2006/chartDrawing">
    <cdr:from>
      <cdr:x>0.82409</cdr:x>
      <cdr:y>0.56399</cdr:y>
    </cdr:from>
    <cdr:to>
      <cdr:x>0.93981</cdr:x>
      <cdr:y>0.84059</cdr:y>
    </cdr:to>
    <cdr:sp macro="" textlink="">
      <cdr:nvSpPr>
        <cdr:cNvPr id="20" name="ZoneTexte 5"/>
        <cdr:cNvSpPr txBox="1"/>
      </cdr:nvSpPr>
      <cdr:spPr>
        <a:xfrm xmlns:a="http://schemas.openxmlformats.org/drawingml/2006/main">
          <a:off x="6993683" y="3015219"/>
          <a:ext cx="982063" cy="1478756"/>
        </a:xfrm>
        <a:prstGeom xmlns:a="http://schemas.openxmlformats.org/drawingml/2006/main" prst="round2DiagRect">
          <a:avLst/>
        </a:prstGeom>
        <a:solidFill xmlns:a="http://schemas.openxmlformats.org/drawingml/2006/main">
          <a:schemeClr val="lt1"/>
        </a:solidFill>
      </cdr:spPr>
      <cdr:style>
        <a:lnRef xmlns:a="http://schemas.openxmlformats.org/drawingml/2006/main" idx="2">
          <a:schemeClr val="accent3"/>
        </a:lnRef>
        <a:fillRef xmlns:a="http://schemas.openxmlformats.org/drawingml/2006/main" idx="1">
          <a:schemeClr val="lt1"/>
        </a:fillRef>
        <a:effectRef xmlns:a="http://schemas.openxmlformats.org/drawingml/2006/main" idx="0">
          <a:schemeClr val="accent3"/>
        </a:effectRef>
        <a:fontRef xmlns:a="http://schemas.openxmlformats.org/drawingml/2006/main" idx="minor">
          <a:schemeClr val="dk1"/>
        </a:fontRef>
      </cdr:style>
      <cdr:txBody>
        <a:bodyPr xmlns:a="http://schemas.openxmlformats.org/drawingml/2006/main" wrap="square" lIns="7200" rIns="7200" rtlCol="0">
          <a:spAutoFit/>
        </a:bodyPr>
        <a:lstStyle xmlns:a="http://schemas.openxmlformats.org/drawingml/2006/main">
          <a:defPPr>
            <a:defRPr lang="en-US"/>
          </a:defPPr>
          <a:lvl1pPr algn="l" defTabSz="457200" rtl="0" fontAlgn="base">
            <a:spcBef>
              <a:spcPct val="0"/>
            </a:spcBef>
            <a:spcAft>
              <a:spcPct val="0"/>
            </a:spcAft>
            <a:defRPr kern="1200">
              <a:solidFill>
                <a:schemeClr val="dk1"/>
              </a:solidFill>
              <a:latin typeface="+mn-lt"/>
              <a:ea typeface="+mn-ea"/>
              <a:cs typeface="+mn-cs"/>
            </a:defRPr>
          </a:lvl1pPr>
          <a:lvl2pPr marL="457200" algn="l" defTabSz="457200" rtl="0" fontAlgn="base">
            <a:spcBef>
              <a:spcPct val="0"/>
            </a:spcBef>
            <a:spcAft>
              <a:spcPct val="0"/>
            </a:spcAft>
            <a:defRPr kern="1200">
              <a:solidFill>
                <a:schemeClr val="dk1"/>
              </a:solidFill>
              <a:latin typeface="+mn-lt"/>
              <a:ea typeface="+mn-ea"/>
              <a:cs typeface="+mn-cs"/>
            </a:defRPr>
          </a:lvl2pPr>
          <a:lvl3pPr marL="914400" algn="l" defTabSz="457200" rtl="0" fontAlgn="base">
            <a:spcBef>
              <a:spcPct val="0"/>
            </a:spcBef>
            <a:spcAft>
              <a:spcPct val="0"/>
            </a:spcAft>
            <a:defRPr kern="1200">
              <a:solidFill>
                <a:schemeClr val="dk1"/>
              </a:solidFill>
              <a:latin typeface="+mn-lt"/>
              <a:ea typeface="+mn-ea"/>
              <a:cs typeface="+mn-cs"/>
            </a:defRPr>
          </a:lvl3pPr>
          <a:lvl4pPr marL="1371600" algn="l" defTabSz="457200" rtl="0" fontAlgn="base">
            <a:spcBef>
              <a:spcPct val="0"/>
            </a:spcBef>
            <a:spcAft>
              <a:spcPct val="0"/>
            </a:spcAft>
            <a:defRPr kern="1200">
              <a:solidFill>
                <a:schemeClr val="dk1"/>
              </a:solidFill>
              <a:latin typeface="+mn-lt"/>
              <a:ea typeface="+mn-ea"/>
              <a:cs typeface="+mn-cs"/>
            </a:defRPr>
          </a:lvl4pPr>
          <a:lvl5pPr marL="1828800" algn="l" defTabSz="457200"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xmlns:a="http://schemas.openxmlformats.org/drawingml/2006/main">
          <a:pPr algn="ctr"/>
          <a:r>
            <a:rPr lang="en-US" sz="1400" dirty="0">
              <a:solidFill>
                <a:srgbClr val="053D5D"/>
              </a:solidFill>
              <a:latin typeface="Montserrat" panose="00000500000000000000" pitchFamily="2" charset="0"/>
              <a:cs typeface="Arial" panose="020B0604020202020204" pitchFamily="34" charset="0"/>
            </a:rPr>
            <a:t>The business's costs after the EPC contract</a:t>
          </a:r>
          <a:endParaRPr lang="en-CA" sz="1400" noProof="0" dirty="0">
            <a:solidFill>
              <a:srgbClr val="053D5D"/>
            </a:solidFill>
            <a:latin typeface="Montserrat" panose="00000500000000000000" pitchFamily="2" charset="0"/>
            <a:cs typeface="Arial" panose="020B0604020202020204" pitchFamily="34" charset="0"/>
          </a:endParaRPr>
        </a:p>
      </cdr:txBody>
    </cdr:sp>
  </cdr:relSizeAnchor>
  <cdr:relSizeAnchor xmlns:cdr="http://schemas.openxmlformats.org/drawingml/2006/chartDrawing">
    <cdr:from>
      <cdr:x>0.1153</cdr:x>
      <cdr:y>0.9272</cdr:y>
    </cdr:from>
    <cdr:to>
      <cdr:x>0.3236</cdr:x>
      <cdr:y>0.97902</cdr:y>
    </cdr:to>
    <cdr:sp macro="" textlink="">
      <cdr:nvSpPr>
        <cdr:cNvPr id="2" name="ZoneTexte 15">
          <a:extLst xmlns:a="http://schemas.openxmlformats.org/drawingml/2006/main">
            <a:ext uri="{FF2B5EF4-FFF2-40B4-BE49-F238E27FC236}">
              <a16:creationId xmlns:a16="http://schemas.microsoft.com/office/drawing/2014/main" id="{9AB3D799-E206-6F10-F548-355365E6F10F}"/>
            </a:ext>
          </a:extLst>
        </cdr:cNvPr>
        <cdr:cNvSpPr txBox="1"/>
      </cdr:nvSpPr>
      <cdr:spPr>
        <a:xfrm xmlns:a="http://schemas.openxmlformats.org/drawingml/2006/main">
          <a:off x="978465" y="4957048"/>
          <a:ext cx="1767812" cy="276999"/>
        </a:xfrm>
        <a:prstGeom xmlns:a="http://schemas.openxmlformats.org/drawingml/2006/main" prst="rect">
          <a:avLst/>
        </a:prstGeom>
        <a:noFill xmlns:a="http://schemas.openxmlformats.org/drawingml/2006/main"/>
      </cdr:spPr>
      <cdr:txBody>
        <a:bodyPr xmlns:a="http://schemas.openxmlformats.org/drawingml/2006/main" wrap="square" lIns="0" rIns="0" rtlCol="0">
          <a:spAutoFit/>
        </a:bodyPr>
        <a:lstStyle xmlns:a="http://schemas.openxmlformats.org/drawingml/2006/main">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xmlns:a="http://schemas.openxmlformats.org/drawingml/2006/main">
          <a:pPr algn="ctr"/>
          <a:r>
            <a:rPr lang="en-CA" sz="1200" b="1" dirty="0">
              <a:solidFill>
                <a:srgbClr val="053D5D"/>
              </a:solidFill>
              <a:latin typeface="Montserrat" panose="00000500000000000000" pitchFamily="2" charset="0"/>
            </a:rPr>
            <a:t>Current</a:t>
          </a:r>
        </a:p>
      </cdr:txBody>
    </cdr:sp>
  </cdr:relSizeAnchor>
</c:userShapes>
</file>

<file path=ppt/drawings/drawing2.xml><?xml version="1.0" encoding="utf-8"?>
<c:userShapes xmlns:c="http://schemas.openxmlformats.org/drawingml/2006/chart">
  <cdr:relSizeAnchor xmlns:cdr="http://schemas.openxmlformats.org/drawingml/2006/chartDrawing">
    <cdr:from>
      <cdr:x>0.0702</cdr:x>
      <cdr:y>0.12473</cdr:y>
    </cdr:from>
    <cdr:to>
      <cdr:x>0.07151</cdr:x>
      <cdr:y>0.92931</cdr:y>
    </cdr:to>
    <cdr:cxnSp macro="">
      <cdr:nvCxnSpPr>
        <cdr:cNvPr id="3" name="Connecteur droit 2">
          <a:extLst xmlns:a="http://schemas.openxmlformats.org/drawingml/2006/main">
            <a:ext uri="{FF2B5EF4-FFF2-40B4-BE49-F238E27FC236}">
              <a16:creationId xmlns:a16="http://schemas.microsoft.com/office/drawing/2014/main" id="{25D8FD2D-BB80-4F0E-B8FD-602D7A2D950F}"/>
            </a:ext>
          </a:extLst>
        </cdr:cNvPr>
        <cdr:cNvCxnSpPr/>
      </cdr:nvCxnSpPr>
      <cdr:spPr>
        <a:xfrm xmlns:a="http://schemas.openxmlformats.org/drawingml/2006/main" flipH="1" flipV="1">
          <a:off x="466725" y="552450"/>
          <a:ext cx="8731" cy="3563568"/>
        </a:xfrm>
        <a:prstGeom xmlns:a="http://schemas.openxmlformats.org/drawingml/2006/main" prst="line">
          <a:avLst/>
        </a:prstGeom>
        <a:ln xmlns:a="http://schemas.openxmlformats.org/drawingml/2006/main">
          <a:solidFill>
            <a:srgbClr val="053D5D"/>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0.07163</cdr:x>
      <cdr:y>0.91743</cdr:y>
    </cdr:from>
    <cdr:to>
      <cdr:x>0.93132</cdr:x>
      <cdr:y>0.91947</cdr:y>
    </cdr:to>
    <cdr:cxnSp macro="">
      <cdr:nvCxnSpPr>
        <cdr:cNvPr id="5" name="Connecteur droit avec flèche 4">
          <a:extLst xmlns:a="http://schemas.openxmlformats.org/drawingml/2006/main">
            <a:ext uri="{FF2B5EF4-FFF2-40B4-BE49-F238E27FC236}">
              <a16:creationId xmlns:a16="http://schemas.microsoft.com/office/drawing/2014/main" id="{321F9EA4-F842-4C04-9B33-74786BA13777}"/>
            </a:ext>
          </a:extLst>
        </cdr:cNvPr>
        <cdr:cNvCxnSpPr/>
      </cdr:nvCxnSpPr>
      <cdr:spPr>
        <a:xfrm xmlns:a="http://schemas.openxmlformats.org/drawingml/2006/main" flipV="1">
          <a:off x="476250" y="4063417"/>
          <a:ext cx="5715588" cy="9051"/>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0.15849</cdr:x>
      <cdr:y>0.30245</cdr:y>
    </cdr:from>
    <cdr:to>
      <cdr:x>0.30396</cdr:x>
      <cdr:y>0.74959</cdr:y>
    </cdr:to>
    <cdr:sp macro="" textlink="">
      <cdr:nvSpPr>
        <cdr:cNvPr id="13" name="ZoneTexte 12"/>
        <cdr:cNvSpPr txBox="1"/>
      </cdr:nvSpPr>
      <cdr:spPr>
        <a:xfrm xmlns:a="http://schemas.openxmlformats.org/drawingml/2006/main">
          <a:off x="1345034" y="1616966"/>
          <a:ext cx="1234540" cy="23905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chemeClr val="bg1"/>
              </a:solidFill>
              <a:latin typeface="Arial" panose="020B0604020202020204" pitchFamily="34" charset="0"/>
              <a:cs typeface="Arial" panose="020B0604020202020204" pitchFamily="34" charset="0"/>
            </a:rPr>
            <a:t>Energy Costs and Operation &amp; Maintenance (O&amp;M) Costs</a:t>
          </a:r>
          <a:endParaRPr lang="en-CA" sz="14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0.35148</cdr:x>
      <cdr:y>0.07957</cdr:y>
    </cdr:from>
    <cdr:to>
      <cdr:x>0.38682</cdr:x>
      <cdr:y>0.83499</cdr:y>
    </cdr:to>
    <cdr:sp macro="" textlink="">
      <cdr:nvSpPr>
        <cdr:cNvPr id="18" name="Parenthèse fermante 17"/>
        <cdr:cNvSpPr/>
      </cdr:nvSpPr>
      <cdr:spPr>
        <a:xfrm xmlns:a="http://schemas.openxmlformats.org/drawingml/2006/main">
          <a:off x="2336825" y="352425"/>
          <a:ext cx="234925" cy="3345843"/>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fr-FR" dirty="0"/>
        </a:p>
      </cdr:txBody>
    </cdr:sp>
  </cdr:relSizeAnchor>
  <cdr:relSizeAnchor xmlns:cdr="http://schemas.openxmlformats.org/drawingml/2006/chartDrawing">
    <cdr:from>
      <cdr:x>0.87972</cdr:x>
      <cdr:y>0.38338</cdr:y>
    </cdr:from>
    <cdr:to>
      <cdr:x>0.91049</cdr:x>
      <cdr:y>0.83499</cdr:y>
    </cdr:to>
    <cdr:sp macro="" textlink="">
      <cdr:nvSpPr>
        <cdr:cNvPr id="19" name="Parenthèse fermante 18"/>
        <cdr:cNvSpPr/>
      </cdr:nvSpPr>
      <cdr:spPr>
        <a:xfrm xmlns:a="http://schemas.openxmlformats.org/drawingml/2006/main">
          <a:off x="5848776" y="1698038"/>
          <a:ext cx="204570" cy="2000235"/>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fr-FR" dirty="0"/>
        </a:p>
      </cdr:txBody>
    </cdr:sp>
  </cdr:relSizeAnchor>
  <cdr:relSizeAnchor xmlns:cdr="http://schemas.openxmlformats.org/drawingml/2006/chartDrawing">
    <cdr:from>
      <cdr:x>0.85432</cdr:x>
      <cdr:y>0.53601</cdr:y>
    </cdr:from>
    <cdr:to>
      <cdr:x>0.97004</cdr:x>
      <cdr:y>0.73173</cdr:y>
    </cdr:to>
    <cdr:sp macro="" textlink="">
      <cdr:nvSpPr>
        <cdr:cNvPr id="20" name="ZoneTexte 5"/>
        <cdr:cNvSpPr txBox="1"/>
      </cdr:nvSpPr>
      <cdr:spPr>
        <a:xfrm xmlns:a="http://schemas.openxmlformats.org/drawingml/2006/main">
          <a:off x="7250231" y="2865631"/>
          <a:ext cx="982064" cy="1046381"/>
        </a:xfrm>
        <a:prstGeom xmlns:a="http://schemas.openxmlformats.org/drawingml/2006/main" prst="round2DiagRect">
          <a:avLst/>
        </a:prstGeom>
        <a:solidFill xmlns:a="http://schemas.openxmlformats.org/drawingml/2006/main">
          <a:schemeClr val="lt1"/>
        </a:solidFill>
      </cdr:spPr>
      <cdr:style>
        <a:lnRef xmlns:a="http://schemas.openxmlformats.org/drawingml/2006/main" idx="2">
          <a:schemeClr val="accent3"/>
        </a:lnRef>
        <a:fillRef xmlns:a="http://schemas.openxmlformats.org/drawingml/2006/main" idx="1">
          <a:schemeClr val="lt1"/>
        </a:fillRef>
        <a:effectRef xmlns:a="http://schemas.openxmlformats.org/drawingml/2006/main" idx="0">
          <a:schemeClr val="accent3"/>
        </a:effectRef>
        <a:fontRef xmlns:a="http://schemas.openxmlformats.org/drawingml/2006/main" idx="minor">
          <a:schemeClr val="dk1"/>
        </a:fontRef>
      </cdr:style>
      <cdr:txBody>
        <a:bodyPr xmlns:a="http://schemas.openxmlformats.org/drawingml/2006/main" wrap="square" lIns="7200" rIns="7200" rtlCol="0">
          <a:spAutoFit/>
        </a:bodyPr>
        <a:lstStyle xmlns:a="http://schemas.openxmlformats.org/drawingml/2006/main">
          <a:defPPr>
            <a:defRPr lang="en-US"/>
          </a:defPPr>
          <a:lvl1pPr algn="l" defTabSz="457200" rtl="0" fontAlgn="base">
            <a:spcBef>
              <a:spcPct val="0"/>
            </a:spcBef>
            <a:spcAft>
              <a:spcPct val="0"/>
            </a:spcAft>
            <a:defRPr kern="1200">
              <a:solidFill>
                <a:schemeClr val="dk1"/>
              </a:solidFill>
              <a:latin typeface="+mn-lt"/>
              <a:ea typeface="+mn-ea"/>
              <a:cs typeface="+mn-cs"/>
            </a:defRPr>
          </a:lvl1pPr>
          <a:lvl2pPr marL="457200" algn="l" defTabSz="457200" rtl="0" fontAlgn="base">
            <a:spcBef>
              <a:spcPct val="0"/>
            </a:spcBef>
            <a:spcAft>
              <a:spcPct val="0"/>
            </a:spcAft>
            <a:defRPr kern="1200">
              <a:solidFill>
                <a:schemeClr val="dk1"/>
              </a:solidFill>
              <a:latin typeface="+mn-lt"/>
              <a:ea typeface="+mn-ea"/>
              <a:cs typeface="+mn-cs"/>
            </a:defRPr>
          </a:lvl2pPr>
          <a:lvl3pPr marL="914400" algn="l" defTabSz="457200" rtl="0" fontAlgn="base">
            <a:spcBef>
              <a:spcPct val="0"/>
            </a:spcBef>
            <a:spcAft>
              <a:spcPct val="0"/>
            </a:spcAft>
            <a:defRPr kern="1200">
              <a:solidFill>
                <a:schemeClr val="dk1"/>
              </a:solidFill>
              <a:latin typeface="+mn-lt"/>
              <a:ea typeface="+mn-ea"/>
              <a:cs typeface="+mn-cs"/>
            </a:defRPr>
          </a:lvl3pPr>
          <a:lvl4pPr marL="1371600" algn="l" defTabSz="457200" rtl="0" fontAlgn="base">
            <a:spcBef>
              <a:spcPct val="0"/>
            </a:spcBef>
            <a:spcAft>
              <a:spcPct val="0"/>
            </a:spcAft>
            <a:defRPr kern="1200">
              <a:solidFill>
                <a:schemeClr val="dk1"/>
              </a:solidFill>
              <a:latin typeface="+mn-lt"/>
              <a:ea typeface="+mn-ea"/>
              <a:cs typeface="+mn-cs"/>
            </a:defRPr>
          </a:lvl4pPr>
          <a:lvl5pPr marL="1828800" algn="l" defTabSz="457200"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xmlns:a="http://schemas.openxmlformats.org/drawingml/2006/main">
          <a:pPr algn="ctr"/>
          <a:r>
            <a:rPr lang="en-US" sz="1400" dirty="0">
              <a:solidFill>
                <a:srgbClr val="053D5D"/>
              </a:solidFill>
              <a:latin typeface="Arial" panose="020B0604020202020204" pitchFamily="34" charset="0"/>
              <a:cs typeface="Arial" panose="020B0604020202020204" pitchFamily="34" charset="0"/>
            </a:rPr>
            <a:t>Business's costs after the EPC contract</a:t>
          </a:r>
          <a:endParaRPr lang="en-CA" sz="1400" noProof="0" dirty="0">
            <a:solidFill>
              <a:srgbClr val="053D5D"/>
            </a:solidFill>
            <a:latin typeface="Arial" panose="020B0604020202020204" pitchFamily="34" charset="0"/>
            <a:cs typeface="Arial" panose="020B060402020202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0.0702</cdr:x>
      <cdr:y>0.11334</cdr:y>
    </cdr:from>
    <cdr:to>
      <cdr:x>0.07151</cdr:x>
      <cdr:y>0.91792</cdr:y>
    </cdr:to>
    <cdr:cxnSp macro="">
      <cdr:nvCxnSpPr>
        <cdr:cNvPr id="3" name="Connecteur droit 2">
          <a:extLst xmlns:a="http://schemas.openxmlformats.org/drawingml/2006/main">
            <a:ext uri="{FF2B5EF4-FFF2-40B4-BE49-F238E27FC236}">
              <a16:creationId xmlns:a16="http://schemas.microsoft.com/office/drawing/2014/main" id="{ED3AF239-782D-49DF-B7AF-A278B4815977}"/>
            </a:ext>
          </a:extLst>
        </cdr:cNvPr>
        <cdr:cNvCxnSpPr/>
      </cdr:nvCxnSpPr>
      <cdr:spPr>
        <a:xfrm xmlns:a="http://schemas.openxmlformats.org/drawingml/2006/main" flipH="1" flipV="1">
          <a:off x="466721" y="501999"/>
          <a:ext cx="8710" cy="3563584"/>
        </a:xfrm>
        <a:prstGeom xmlns:a="http://schemas.openxmlformats.org/drawingml/2006/main" prst="line">
          <a:avLst/>
        </a:prstGeom>
        <a:ln xmlns:a="http://schemas.openxmlformats.org/drawingml/2006/main">
          <a:solidFill>
            <a:srgbClr val="053D5D"/>
          </a:solidFill>
          <a:headEnd type="none" w="med" len="med"/>
          <a:tailEnd type="arrow" w="med" len="med"/>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0.07016</cdr:x>
      <cdr:y>0.92282</cdr:y>
    </cdr:from>
    <cdr:to>
      <cdr:x>0.92985</cdr:x>
      <cdr:y>0.92486</cdr:y>
    </cdr:to>
    <cdr:cxnSp macro="">
      <cdr:nvCxnSpPr>
        <cdr:cNvPr id="5" name="Connecteur droit avec flèche 4">
          <a:extLst xmlns:a="http://schemas.openxmlformats.org/drawingml/2006/main">
            <a:ext uri="{FF2B5EF4-FFF2-40B4-BE49-F238E27FC236}">
              <a16:creationId xmlns:a16="http://schemas.microsoft.com/office/drawing/2014/main" id="{77936E09-FA1B-435D-B4FA-2FC9567507E6}"/>
            </a:ext>
          </a:extLst>
        </cdr:cNvPr>
        <cdr:cNvCxnSpPr/>
      </cdr:nvCxnSpPr>
      <cdr:spPr>
        <a:xfrm xmlns:a="http://schemas.openxmlformats.org/drawingml/2006/main" flipV="1">
          <a:off x="466422" y="4087265"/>
          <a:ext cx="5715606" cy="9036"/>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0.13454</cdr:x>
      <cdr:y>0.26253</cdr:y>
    </cdr:from>
    <cdr:to>
      <cdr:x>0.26475</cdr:x>
      <cdr:y>0.62798</cdr:y>
    </cdr:to>
    <cdr:sp macro="" textlink="">
      <cdr:nvSpPr>
        <cdr:cNvPr id="13" name="ZoneTexte 12"/>
        <cdr:cNvSpPr txBox="1"/>
      </cdr:nvSpPr>
      <cdr:spPr>
        <a:xfrm xmlns:a="http://schemas.openxmlformats.org/drawingml/2006/main">
          <a:off x="1178974" y="1140404"/>
          <a:ext cx="1141048" cy="15874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dirty="0">
              <a:solidFill>
                <a:schemeClr val="bg1"/>
              </a:solidFill>
              <a:latin typeface="Arial" panose="020B0604020202020204" pitchFamily="34" charset="0"/>
              <a:cs typeface="Arial" panose="020B0604020202020204" pitchFamily="34" charset="0"/>
            </a:rPr>
            <a:t>Energy costs and O&amp;M costs</a:t>
          </a:r>
          <a:endParaRPr lang="en-CA" sz="18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0.33963</cdr:x>
      <cdr:y>0.48493</cdr:y>
    </cdr:from>
    <cdr:to>
      <cdr:x>0.46984</cdr:x>
      <cdr:y>0.85038</cdr:y>
    </cdr:to>
    <cdr:sp macro="" textlink="">
      <cdr:nvSpPr>
        <cdr:cNvPr id="4" name="ZoneTexte 12">
          <a:extLst xmlns:a="http://schemas.openxmlformats.org/drawingml/2006/main">
            <a:ext uri="{FF2B5EF4-FFF2-40B4-BE49-F238E27FC236}">
              <a16:creationId xmlns:a16="http://schemas.microsoft.com/office/drawing/2014/main" id="{34EBE953-FD2D-2A07-E566-95F814168AE9}"/>
            </a:ext>
          </a:extLst>
        </cdr:cNvPr>
        <cdr:cNvSpPr txBox="1"/>
      </cdr:nvSpPr>
      <cdr:spPr>
        <a:xfrm xmlns:a="http://schemas.openxmlformats.org/drawingml/2006/main">
          <a:off x="2976145" y="2106492"/>
          <a:ext cx="1141048" cy="158747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dirty="0">
              <a:solidFill>
                <a:schemeClr val="bg1"/>
              </a:solidFill>
              <a:latin typeface="Arial" panose="020B0604020202020204" pitchFamily="34" charset="0"/>
              <a:cs typeface="Arial" panose="020B0604020202020204" pitchFamily="34" charset="0"/>
            </a:rPr>
            <a:t>Energy costs and O&amp;M costs</a:t>
          </a:r>
          <a:endParaRPr lang="en-CA" sz="18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0.53588</cdr:x>
      <cdr:y>0.46954</cdr:y>
    </cdr:from>
    <cdr:to>
      <cdr:x>0.66609</cdr:x>
      <cdr:y>0.83499</cdr:y>
    </cdr:to>
    <cdr:sp macro="" textlink="">
      <cdr:nvSpPr>
        <cdr:cNvPr id="6" name="ZoneTexte 12">
          <a:extLst xmlns:a="http://schemas.openxmlformats.org/drawingml/2006/main">
            <a:ext uri="{FF2B5EF4-FFF2-40B4-BE49-F238E27FC236}">
              <a16:creationId xmlns:a16="http://schemas.microsoft.com/office/drawing/2014/main" id="{34EBE953-FD2D-2A07-E566-95F814168AE9}"/>
            </a:ext>
          </a:extLst>
        </cdr:cNvPr>
        <cdr:cNvSpPr txBox="1"/>
      </cdr:nvSpPr>
      <cdr:spPr>
        <a:xfrm xmlns:a="http://schemas.openxmlformats.org/drawingml/2006/main">
          <a:off x="4695910" y="2039627"/>
          <a:ext cx="1141048" cy="158747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dirty="0">
              <a:solidFill>
                <a:schemeClr val="bg1"/>
              </a:solidFill>
              <a:latin typeface="Arial" panose="020B0604020202020204" pitchFamily="34" charset="0"/>
              <a:cs typeface="Arial" panose="020B0604020202020204" pitchFamily="34" charset="0"/>
            </a:rPr>
            <a:t>Energy costs and O&amp;M costs</a:t>
          </a:r>
          <a:endParaRPr lang="en-CA" sz="18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0.73512</cdr:x>
      <cdr:y>0.48321</cdr:y>
    </cdr:from>
    <cdr:to>
      <cdr:x>0.86533</cdr:x>
      <cdr:y>0.84866</cdr:y>
    </cdr:to>
    <cdr:sp macro="" textlink="">
      <cdr:nvSpPr>
        <cdr:cNvPr id="7" name="ZoneTexte 12">
          <a:extLst xmlns:a="http://schemas.openxmlformats.org/drawingml/2006/main">
            <a:ext uri="{FF2B5EF4-FFF2-40B4-BE49-F238E27FC236}">
              <a16:creationId xmlns:a16="http://schemas.microsoft.com/office/drawing/2014/main" id="{34EBE953-FD2D-2A07-E566-95F814168AE9}"/>
            </a:ext>
          </a:extLst>
        </cdr:cNvPr>
        <cdr:cNvSpPr txBox="1"/>
      </cdr:nvSpPr>
      <cdr:spPr>
        <a:xfrm xmlns:a="http://schemas.openxmlformats.org/drawingml/2006/main">
          <a:off x="6441854" y="2099029"/>
          <a:ext cx="1141048" cy="158747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dirty="0">
              <a:solidFill>
                <a:schemeClr val="bg1"/>
              </a:solidFill>
              <a:latin typeface="Arial" panose="020B0604020202020204" pitchFamily="34" charset="0"/>
              <a:cs typeface="Arial" panose="020B0604020202020204" pitchFamily="34" charset="0"/>
            </a:rPr>
            <a:t>Energy costs and O&amp;M costs</a:t>
          </a:r>
          <a:endParaRPr lang="en-CA" sz="1800" noProof="0" dirty="0">
            <a:solidFill>
              <a:schemeClr val="bg1"/>
            </a:solidFill>
            <a:latin typeface="Arial" panose="020B0604020202020204" pitchFamily="34" charset="0"/>
            <a:cs typeface="Arial" panose="020B0604020202020204" pitchFamily="34"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E2E3B7-C454-402A-A0B9-8473B233D24D}" type="datetimeFigureOut">
              <a:rPr lang="en-US" smtClean="0"/>
              <a:t>10/22/2025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DA2261-68AE-481F-8290-E81A89C487EC}" type="slidenum">
              <a:rPr lang="en-US" smtClean="0"/>
              <a:t>‹#›</a:t>
            </a:fld>
            <a:endParaRPr lang="en-US"/>
          </a:p>
        </p:txBody>
      </p:sp>
    </p:spTree>
    <p:extLst>
      <p:ext uri="{BB962C8B-B14F-4D97-AF65-F5344CB8AC3E}">
        <p14:creationId xmlns:p14="http://schemas.microsoft.com/office/powerpoint/2010/main" val="7632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3</a:t>
            </a:fld>
            <a:endParaRPr lang="en-US"/>
          </a:p>
        </p:txBody>
      </p:sp>
    </p:spTree>
    <p:extLst>
      <p:ext uri="{BB962C8B-B14F-4D97-AF65-F5344CB8AC3E}">
        <p14:creationId xmlns:p14="http://schemas.microsoft.com/office/powerpoint/2010/main" val="4704964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23</a:t>
            </a:fld>
            <a:endParaRPr lang="en-US"/>
          </a:p>
        </p:txBody>
      </p:sp>
    </p:spTree>
    <p:extLst>
      <p:ext uri="{BB962C8B-B14F-4D97-AF65-F5344CB8AC3E}">
        <p14:creationId xmlns:p14="http://schemas.microsoft.com/office/powerpoint/2010/main" val="796128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guaranteed savings contracts, if the actual savings exceed the target, the client (Industrial Enterprise - IE) is the primary beneficiary of the excess amount. The ESCO typically only receives the pre-agreed fee. Consequently, the profit per contract under this model is usually lower compared to the shared savings model.</a:t>
            </a:r>
          </a:p>
          <a:p>
            <a:endParaRPr lang="en-US" dirty="0"/>
          </a:p>
          <a:p>
            <a:r>
              <a:rPr lang="en-US" dirty="0"/>
              <a:t>A step-in right (or substitution right) is a clause that allows a third party – typically the lender to the ESCO or the client (IE) – to temporarily "step in" and assume the ESCO's role to operate/remedy the situation if the ESCO fails to meet its critical obligations.</a:t>
            </a:r>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24</a:t>
            </a:fld>
            <a:endParaRPr lang="en-US"/>
          </a:p>
        </p:txBody>
      </p:sp>
    </p:spTree>
    <p:extLst>
      <p:ext uri="{BB962C8B-B14F-4D97-AF65-F5344CB8AC3E}">
        <p14:creationId xmlns:p14="http://schemas.microsoft.com/office/powerpoint/2010/main" val="2468723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25</a:t>
            </a:fld>
            <a:endParaRPr lang="en-US"/>
          </a:p>
        </p:txBody>
      </p:sp>
    </p:spTree>
    <p:extLst>
      <p:ext uri="{BB962C8B-B14F-4D97-AF65-F5344CB8AC3E}">
        <p14:creationId xmlns:p14="http://schemas.microsoft.com/office/powerpoint/2010/main" val="1207879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cap="none" dirty="0">
                <a:solidFill>
                  <a:schemeClr val="dk1"/>
                </a:solidFill>
                <a:effectLst/>
                <a:latin typeface="+mn-lt"/>
                <a:ea typeface="Calibri"/>
                <a:cs typeface="Calibri"/>
                <a:sym typeface="Calibri"/>
              </a:rPr>
              <a:t>Price Adjustment Clause:</a:t>
            </a:r>
            <a:r>
              <a:rPr lang="en-US" sz="1200" b="0" i="0" u="none" strike="noStrike" cap="none" dirty="0">
                <a:solidFill>
                  <a:schemeClr val="dk1"/>
                </a:solidFill>
                <a:effectLst/>
                <a:latin typeface="+mn-lt"/>
                <a:ea typeface="Calibri"/>
                <a:cs typeface="Calibri"/>
                <a:sym typeface="Calibri"/>
              </a:rPr>
              <a:t> The price adjustment clause incorporates specific indices as benchmarks for price revisions, such as:</a:t>
            </a:r>
          </a:p>
          <a:p>
            <a:r>
              <a:rPr lang="en-US" sz="1200" b="1" i="0" u="none" strike="noStrike" cap="none" dirty="0">
                <a:solidFill>
                  <a:schemeClr val="dk1"/>
                </a:solidFill>
                <a:effectLst/>
                <a:latin typeface="+mn-lt"/>
                <a:ea typeface="Calibri"/>
                <a:cs typeface="Calibri"/>
                <a:sym typeface="Calibri"/>
              </a:rPr>
              <a:t>CPI (Consumer Price Index):</a:t>
            </a:r>
            <a:r>
              <a:rPr lang="en-US" sz="1200" b="0" i="0" u="none" strike="noStrike" cap="none" dirty="0">
                <a:solidFill>
                  <a:schemeClr val="dk1"/>
                </a:solidFill>
                <a:effectLst/>
                <a:latin typeface="+mn-lt"/>
                <a:ea typeface="Calibri"/>
                <a:cs typeface="Calibri"/>
                <a:sym typeface="Calibri"/>
              </a:rPr>
              <a:t> To offset inflation in labor and O&amp;M (Operation &amp; Maintenance) costs.</a:t>
            </a:r>
          </a:p>
          <a:p>
            <a:r>
              <a:rPr lang="en-US" sz="1200" b="1" i="0" u="none" strike="noStrike" cap="none" dirty="0">
                <a:solidFill>
                  <a:schemeClr val="dk1"/>
                </a:solidFill>
                <a:effectLst/>
                <a:latin typeface="+mn-lt"/>
                <a:ea typeface="Calibri"/>
                <a:cs typeface="Calibri"/>
                <a:sym typeface="Calibri"/>
              </a:rPr>
              <a:t>Fuel Price Index</a:t>
            </a:r>
            <a:r>
              <a:rPr lang="en-US" sz="1200" b="0" i="0" u="none" strike="noStrike" cap="none" dirty="0">
                <a:solidFill>
                  <a:schemeClr val="dk1"/>
                </a:solidFill>
                <a:effectLst/>
                <a:latin typeface="+mn-lt"/>
                <a:ea typeface="Calibri"/>
                <a:cs typeface="Calibri"/>
                <a:sym typeface="Calibri"/>
              </a:rPr>
              <a:t> (published by a relevant authority/supplier): To </a:t>
            </a:r>
            <a:r>
              <a:rPr lang="en-US" sz="1200" b="1" i="0" u="none" strike="noStrike" cap="none" dirty="0">
                <a:solidFill>
                  <a:schemeClr val="dk1"/>
                </a:solidFill>
                <a:effectLst/>
                <a:latin typeface="+mn-lt"/>
                <a:ea typeface="Calibri"/>
                <a:cs typeface="Calibri"/>
                <a:sym typeface="Calibri"/>
              </a:rPr>
              <a:t>pass through</a:t>
            </a:r>
            <a:r>
              <a:rPr lang="en-US" sz="1200" b="0" i="0" u="none" strike="noStrike" cap="none" dirty="0">
                <a:solidFill>
                  <a:schemeClr val="dk1"/>
                </a:solidFill>
                <a:effectLst/>
                <a:latin typeface="+mn-lt"/>
                <a:ea typeface="Calibri"/>
                <a:cs typeface="Calibri"/>
                <a:sym typeface="Calibri"/>
              </a:rPr>
              <a:t> fluctuations in fuel costs.</a:t>
            </a:r>
          </a:p>
          <a:p>
            <a:r>
              <a:rPr lang="en-US" sz="1200" b="1" i="0" u="none" strike="noStrike" cap="none" dirty="0">
                <a:solidFill>
                  <a:schemeClr val="dk1"/>
                </a:solidFill>
                <a:effectLst/>
                <a:latin typeface="+mn-lt"/>
                <a:ea typeface="Calibri"/>
                <a:cs typeface="Calibri"/>
                <a:sym typeface="Calibri"/>
              </a:rPr>
              <a:t>Exchange Rate</a:t>
            </a:r>
            <a:r>
              <a:rPr lang="en-US" sz="1200" b="0" i="0" u="none" strike="noStrike" cap="none" dirty="0">
                <a:solidFill>
                  <a:schemeClr val="dk1"/>
                </a:solidFill>
                <a:effectLst/>
                <a:latin typeface="+mn-lt"/>
                <a:ea typeface="Calibri"/>
                <a:cs typeface="Calibri"/>
                <a:sym typeface="Calibri"/>
              </a:rPr>
              <a:t> (if there are import/calculation components in foreign currency).</a:t>
            </a:r>
          </a:p>
          <a:p>
            <a:r>
              <a:rPr lang="en-US" sz="1200" b="1" i="0" u="none" strike="noStrike" cap="none" dirty="0">
                <a:solidFill>
                  <a:schemeClr val="dk1"/>
                </a:solidFill>
                <a:effectLst/>
                <a:latin typeface="+mn-lt"/>
                <a:ea typeface="Calibri"/>
                <a:cs typeface="Calibri"/>
                <a:sym typeface="Calibri"/>
              </a:rPr>
              <a:t>Reference Interest Rate</a:t>
            </a:r>
            <a:r>
              <a:rPr lang="en-US" sz="1200" b="0" i="0" u="none" strike="noStrike" cap="none" dirty="0">
                <a:solidFill>
                  <a:schemeClr val="dk1"/>
                </a:solidFill>
                <a:effectLst/>
                <a:latin typeface="+mn-lt"/>
                <a:ea typeface="Calibri"/>
                <a:cs typeface="Calibri"/>
                <a:sym typeface="Calibri"/>
              </a:rPr>
              <a:t> (e.g., SOFR/VNIBOR): For the financial cost component, if agreed upon.</a:t>
            </a:r>
          </a:p>
          <a:p>
            <a:r>
              <a:rPr lang="en-US" sz="1200" b="1" i="0" u="none" strike="noStrike" cap="none" dirty="0">
                <a:solidFill>
                  <a:schemeClr val="dk1"/>
                </a:solidFill>
                <a:effectLst/>
                <a:latin typeface="+mn-lt"/>
                <a:ea typeface="Calibri"/>
                <a:cs typeface="Calibri"/>
                <a:sym typeface="Calibri"/>
              </a:rPr>
              <a:t>Typical Wording:</a:t>
            </a:r>
            <a:endParaRPr lang="en-US" sz="1200" b="0" i="0" u="none" strike="noStrike" cap="none" dirty="0">
              <a:solidFill>
                <a:schemeClr val="dk1"/>
              </a:solidFill>
              <a:effectLst/>
              <a:latin typeface="+mn-lt"/>
              <a:ea typeface="Calibri"/>
              <a:cs typeface="Calibri"/>
              <a:sym typeface="Calibri"/>
            </a:endParaRPr>
          </a:p>
          <a:p>
            <a:r>
              <a:rPr lang="en-US" sz="1200" b="1" i="0" u="none" strike="noStrike" cap="none" dirty="0">
                <a:solidFill>
                  <a:schemeClr val="dk1"/>
                </a:solidFill>
                <a:effectLst/>
                <a:latin typeface="+mn-lt"/>
                <a:ea typeface="Calibri"/>
                <a:cs typeface="Calibri"/>
                <a:sym typeface="Calibri"/>
              </a:rPr>
              <a:t>Take-or-pay</a:t>
            </a:r>
            <a:r>
              <a:rPr lang="en-US" sz="1200" b="0" i="0" u="none" strike="noStrike" cap="none" dirty="0">
                <a:solidFill>
                  <a:schemeClr val="dk1"/>
                </a:solidFill>
                <a:effectLst/>
                <a:latin typeface="+mn-lt"/>
                <a:ea typeface="Calibri"/>
                <a:cs typeface="Calibri"/>
                <a:sym typeface="Calibri"/>
              </a:rPr>
              <a:t> is a clause in a service/goods contract stipulating that the customer must pay for a pre-committed </a:t>
            </a:r>
            <a:r>
              <a:rPr lang="en-US" sz="1200" b="1" i="0" u="none" strike="noStrike" cap="none" dirty="0">
                <a:solidFill>
                  <a:schemeClr val="dk1"/>
                </a:solidFill>
                <a:effectLst/>
                <a:latin typeface="+mn-lt"/>
                <a:ea typeface="Calibri"/>
                <a:cs typeface="Calibri"/>
                <a:sym typeface="Calibri"/>
              </a:rPr>
              <a:t>minimum quantity/ output level</a:t>
            </a:r>
            <a:r>
              <a:rPr lang="en-US" sz="1200" b="0" i="0" u="none" strike="noStrike" cap="none" dirty="0">
                <a:solidFill>
                  <a:schemeClr val="dk1"/>
                </a:solidFill>
                <a:effectLst/>
                <a:latin typeface="+mn-lt"/>
                <a:ea typeface="Calibri"/>
                <a:cs typeface="Calibri"/>
                <a:sym typeface="Calibri"/>
              </a:rPr>
              <a:t>, whether they fully take that amount or not.</a:t>
            </a:r>
          </a:p>
          <a:p>
            <a:pPr lvl="1"/>
            <a:r>
              <a:rPr lang="en-US" sz="1200" b="1" i="0" u="none" strike="noStrike" cap="none" dirty="0">
                <a:solidFill>
                  <a:schemeClr val="dk1"/>
                </a:solidFill>
                <a:effectLst/>
                <a:latin typeface="+mn-lt"/>
                <a:ea typeface="Calibri"/>
                <a:cs typeface="Calibri"/>
                <a:sym typeface="Calibri"/>
              </a:rPr>
              <a:t>Purpose:</a:t>
            </a:r>
            <a:r>
              <a:rPr lang="en-US" sz="1200" b="0" i="0" u="none" strike="noStrike" cap="none" dirty="0">
                <a:solidFill>
                  <a:schemeClr val="dk1"/>
                </a:solidFill>
                <a:effectLst/>
                <a:latin typeface="+mn-lt"/>
                <a:ea typeface="Calibri"/>
                <a:cs typeface="Calibri"/>
                <a:sym typeface="Calibri"/>
              </a:rPr>
              <a:t> To ensure the supplier recovers its fixed costs (investment, readiness to operate).</a:t>
            </a:r>
          </a:p>
          <a:p>
            <a:pPr lvl="1"/>
            <a:r>
              <a:rPr lang="en-US" sz="1200" b="1" i="0" u="none" strike="noStrike" cap="none" dirty="0">
                <a:solidFill>
                  <a:schemeClr val="dk1"/>
                </a:solidFill>
                <a:effectLst/>
                <a:latin typeface="+mn-lt"/>
                <a:ea typeface="Calibri"/>
                <a:cs typeface="Calibri"/>
                <a:sym typeface="Calibri"/>
              </a:rPr>
              <a:t>In </a:t>
            </a:r>
            <a:r>
              <a:rPr lang="en-US" sz="1200" b="1" i="0" u="none" strike="noStrike" cap="none" dirty="0" err="1">
                <a:solidFill>
                  <a:schemeClr val="dk1"/>
                </a:solidFill>
                <a:effectLst/>
                <a:latin typeface="+mn-lt"/>
                <a:ea typeface="Calibri"/>
                <a:cs typeface="Calibri"/>
                <a:sym typeface="Calibri"/>
              </a:rPr>
              <a:t>Chauffage</a:t>
            </a:r>
            <a:r>
              <a:rPr lang="en-US" sz="1200" b="1" i="0" u="none" strike="noStrike" cap="none" dirty="0">
                <a:solidFill>
                  <a:schemeClr val="dk1"/>
                </a:solidFill>
                <a:effectLst/>
                <a:latin typeface="+mn-lt"/>
                <a:ea typeface="Calibri"/>
                <a:cs typeface="Calibri"/>
                <a:sym typeface="Calibri"/>
              </a:rPr>
              <a:t>/ESCO contracts:</a:t>
            </a:r>
            <a:r>
              <a:rPr lang="en-US" sz="1200" b="0" i="0" u="none" strike="noStrike" cap="none" dirty="0">
                <a:solidFill>
                  <a:schemeClr val="dk1"/>
                </a:solidFill>
                <a:effectLst/>
                <a:latin typeface="+mn-lt"/>
                <a:ea typeface="Calibri"/>
                <a:cs typeface="Calibri"/>
                <a:sym typeface="Calibri"/>
              </a:rPr>
              <a:t> The Industrial Enterprise (IE) typically commits to a minimum monthly/quarterly consumption level of a utility (e.g., steam, chilled water, compressed air...). If consumption is below this commitment, the IE still pays for the shortfall.</a:t>
            </a:r>
          </a:p>
          <a:p>
            <a:r>
              <a:rPr lang="en-US" sz="1200" b="1" i="0" u="none" strike="noStrike" cap="none" dirty="0">
                <a:solidFill>
                  <a:schemeClr val="dk1"/>
                </a:solidFill>
                <a:effectLst/>
                <a:latin typeface="+mn-lt"/>
                <a:ea typeface="Calibri"/>
                <a:cs typeface="Calibri"/>
                <a:sym typeface="Calibri"/>
              </a:rPr>
              <a:t>Pass-through:</a:t>
            </a:r>
            <a:r>
              <a:rPr lang="en-US" sz="1200" b="0" i="0" u="none" strike="noStrike" cap="none" dirty="0">
                <a:solidFill>
                  <a:schemeClr val="dk1"/>
                </a:solidFill>
                <a:effectLst/>
                <a:latin typeface="+mn-lt"/>
                <a:ea typeface="Calibri"/>
                <a:cs typeface="Calibri"/>
                <a:sym typeface="Calibri"/>
              </a:rPr>
              <a:t> The practice of </a:t>
            </a:r>
            <a:r>
              <a:rPr lang="en-US" sz="1200" b="1" i="0" u="none" strike="noStrike" cap="none" dirty="0">
                <a:solidFill>
                  <a:schemeClr val="dk1"/>
                </a:solidFill>
                <a:effectLst/>
                <a:latin typeface="+mn-lt"/>
                <a:ea typeface="Calibri"/>
                <a:cs typeface="Calibri"/>
                <a:sym typeface="Calibri"/>
              </a:rPr>
              <a:t>directly passing</a:t>
            </a:r>
            <a:r>
              <a:rPr lang="en-US" sz="1200" b="0" i="0" u="none" strike="noStrike" cap="none" dirty="0">
                <a:solidFill>
                  <a:schemeClr val="dk1"/>
                </a:solidFill>
                <a:effectLst/>
                <a:latin typeface="+mn-lt"/>
                <a:ea typeface="Calibri"/>
                <a:cs typeface="Calibri"/>
                <a:sym typeface="Calibri"/>
              </a:rPr>
              <a:t> cost fluctuations (typically for fuel) to the selling price/service charge according to a pre-agreed formula. The supplier does not bear the price risk.</a:t>
            </a:r>
          </a:p>
          <a:p>
            <a:pPr lvl="1"/>
            <a:r>
              <a:rPr lang="en-US" sz="1200" b="1" i="0" u="none" strike="noStrike" cap="none" dirty="0">
                <a:solidFill>
                  <a:schemeClr val="dk1"/>
                </a:solidFill>
                <a:effectLst/>
                <a:latin typeface="+mn-lt"/>
                <a:ea typeface="Calibri"/>
                <a:cs typeface="Calibri"/>
                <a:sym typeface="Calibri"/>
              </a:rPr>
              <a:t>Example:</a:t>
            </a:r>
            <a:r>
              <a:rPr lang="en-US" sz="1200" b="0" i="0" u="none" strike="noStrike" cap="none" dirty="0">
                <a:solidFill>
                  <a:schemeClr val="dk1"/>
                </a:solidFill>
                <a:effectLst/>
                <a:latin typeface="+mn-lt"/>
                <a:ea typeface="Calibri"/>
                <a:cs typeface="Calibri"/>
                <a:sym typeface="Calibri"/>
              </a:rPr>
              <a:t> Steam Price (month t) = Base Price + 0.8 × (Coal </a:t>
            </a:r>
            <a:r>
              <a:rPr lang="en-US" sz="1200" b="0" i="0" u="none" strike="noStrike" cap="none" dirty="0" err="1">
                <a:solidFill>
                  <a:schemeClr val="dk1"/>
                </a:solidFill>
                <a:effectLst/>
                <a:latin typeface="+mn-lt"/>
                <a:ea typeface="Calibri"/>
                <a:cs typeface="Calibri"/>
                <a:sym typeface="Calibri"/>
              </a:rPr>
              <a:t>Price_t</a:t>
            </a:r>
            <a:r>
              <a:rPr lang="en-US" sz="1200" b="0" i="0" u="none" strike="noStrike" cap="none" dirty="0">
                <a:solidFill>
                  <a:schemeClr val="dk1"/>
                </a:solidFill>
                <a:effectLst/>
                <a:latin typeface="+mn-lt"/>
                <a:ea typeface="Calibri"/>
                <a:cs typeface="Calibri"/>
                <a:sym typeface="Calibri"/>
              </a:rPr>
              <a:t> – Base Coal Price).</a:t>
            </a:r>
          </a:p>
          <a:p>
            <a:pPr lvl="1"/>
            <a:r>
              <a:rPr lang="en-US" sz="1200" b="1" i="0" u="none" strike="noStrike" cap="none" dirty="0">
                <a:solidFill>
                  <a:schemeClr val="dk1"/>
                </a:solidFill>
                <a:effectLst/>
                <a:latin typeface="+mn-lt"/>
                <a:ea typeface="Calibri"/>
                <a:cs typeface="Calibri"/>
                <a:sym typeface="Calibri"/>
              </a:rPr>
              <a:t>Advantage:</a:t>
            </a:r>
            <a:r>
              <a:rPr lang="en-US" sz="1200" b="0" i="0" u="none" strike="noStrike" cap="none" dirty="0">
                <a:solidFill>
                  <a:schemeClr val="dk1"/>
                </a:solidFill>
                <a:effectLst/>
                <a:latin typeface="+mn-lt"/>
                <a:ea typeface="Calibri"/>
                <a:cs typeface="Calibri"/>
                <a:sym typeface="Calibri"/>
              </a:rPr>
              <a:t> Simple and transparent. </a:t>
            </a:r>
            <a:r>
              <a:rPr lang="en-US" sz="1200" b="1" i="0" u="none" strike="noStrike" cap="none" dirty="0">
                <a:solidFill>
                  <a:schemeClr val="dk1"/>
                </a:solidFill>
                <a:effectLst/>
                <a:latin typeface="+mn-lt"/>
                <a:ea typeface="Calibri"/>
                <a:cs typeface="Calibri"/>
                <a:sym typeface="Calibri"/>
              </a:rPr>
              <a:t>Disadvantage:</a:t>
            </a:r>
            <a:r>
              <a:rPr lang="en-US" sz="1200" b="0" i="0" u="none" strike="noStrike" cap="none" dirty="0">
                <a:solidFill>
                  <a:schemeClr val="dk1"/>
                </a:solidFill>
                <a:effectLst/>
                <a:latin typeface="+mn-lt"/>
                <a:ea typeface="Calibri"/>
                <a:cs typeface="Calibri"/>
                <a:sym typeface="Calibri"/>
              </a:rPr>
              <a:t> The customer (IE) bears the cost volatility.</a:t>
            </a:r>
          </a:p>
          <a:p>
            <a:r>
              <a:rPr lang="en-US" sz="1200" b="1" i="0" u="none" strike="noStrike" cap="none" dirty="0">
                <a:solidFill>
                  <a:schemeClr val="dk1"/>
                </a:solidFill>
                <a:effectLst/>
                <a:latin typeface="+mn-lt"/>
                <a:ea typeface="Calibri"/>
                <a:cs typeface="Calibri"/>
                <a:sym typeface="Calibri"/>
              </a:rPr>
              <a:t>Hedging:</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"Hedging against price risk"</a:t>
            </a:r>
            <a:r>
              <a:rPr lang="en-US" sz="1200" b="0" i="0" u="none" strike="noStrike" cap="none" dirty="0">
                <a:solidFill>
                  <a:schemeClr val="dk1"/>
                </a:solidFill>
                <a:effectLst/>
                <a:latin typeface="+mn-lt"/>
                <a:ea typeface="Calibri"/>
                <a:cs typeface="Calibri"/>
                <a:sym typeface="Calibri"/>
              </a:rPr>
              <a:t> using financial instruments/commercial terms to fix or cap input costs (e.g., oil/gas/electricity prices, exchange rates...). The risk is partially locked in, in exchange for an insurance cost (the cost of the hedge).</a:t>
            </a:r>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26</a:t>
            </a:fld>
            <a:endParaRPr lang="en-US"/>
          </a:p>
        </p:txBody>
      </p:sp>
    </p:spTree>
    <p:extLst>
      <p:ext uri="{BB962C8B-B14F-4D97-AF65-F5344CB8AC3E}">
        <p14:creationId xmlns:p14="http://schemas.microsoft.com/office/powerpoint/2010/main" val="2932760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cap="none" dirty="0">
                <a:solidFill>
                  <a:schemeClr val="dk1"/>
                </a:solidFill>
                <a:effectLst/>
                <a:latin typeface="+mn-lt"/>
                <a:ea typeface="Calibri"/>
                <a:cs typeface="Calibri"/>
                <a:sym typeface="Calibri"/>
              </a:rPr>
              <a:t>Advantages for the ESCO</a:t>
            </a:r>
            <a:endParaRPr lang="en-US" sz="1200" b="0" i="0" u="none" strike="noStrike" cap="none" dirty="0">
              <a:solidFill>
                <a:schemeClr val="dk1"/>
              </a:solidFill>
              <a:effectLst/>
              <a:latin typeface="+mn-lt"/>
              <a:ea typeface="Calibri"/>
              <a:cs typeface="Calibri"/>
              <a:sym typeface="Calibri"/>
            </a:endParaRPr>
          </a:p>
          <a:p>
            <a:r>
              <a:rPr lang="en-US" sz="1200" b="1" i="0" u="none" strike="noStrike" cap="none" dirty="0">
                <a:solidFill>
                  <a:schemeClr val="dk1"/>
                </a:solidFill>
                <a:effectLst/>
                <a:latin typeface="+mn-lt"/>
                <a:ea typeface="Calibri"/>
                <a:cs typeface="Calibri"/>
                <a:sym typeface="Calibri"/>
              </a:rPr>
              <a:t>Stable cash flow</a:t>
            </a:r>
            <a:r>
              <a:rPr lang="en-US" sz="1200" b="0" i="0" u="none" strike="noStrike" cap="none" dirty="0">
                <a:solidFill>
                  <a:schemeClr val="dk1"/>
                </a:solidFill>
                <a:effectLst/>
                <a:latin typeface="+mn-lt"/>
                <a:ea typeface="Calibri"/>
                <a:cs typeface="Calibri"/>
                <a:sym typeface="Calibri"/>
              </a:rPr>
              <a:t> from long-term contracts, structured with a </a:t>
            </a:r>
            <a:r>
              <a:rPr lang="en-US" sz="1200" b="1" i="0" u="none" strike="noStrike" cap="none" dirty="0">
                <a:solidFill>
                  <a:schemeClr val="dk1"/>
                </a:solidFill>
                <a:effectLst/>
                <a:latin typeface="+mn-lt"/>
                <a:ea typeface="Calibri"/>
                <a:cs typeface="Calibri"/>
                <a:sym typeface="Calibri"/>
              </a:rPr>
              <a:t>capacity charge (or availability fee)</a:t>
            </a:r>
            <a:r>
              <a:rPr lang="en-US" sz="1200" b="0" i="0" u="none" strike="noStrike" cap="none" dirty="0">
                <a:solidFill>
                  <a:schemeClr val="dk1"/>
                </a:solidFill>
                <a:effectLst/>
                <a:latin typeface="+mn-lt"/>
                <a:ea typeface="Calibri"/>
                <a:cs typeface="Calibri"/>
                <a:sym typeface="Calibri"/>
              </a:rPr>
              <a:t> and a </a:t>
            </a:r>
            <a:r>
              <a:rPr lang="en-US" sz="1200" b="1" i="0" u="none" strike="noStrike" cap="none" dirty="0">
                <a:solidFill>
                  <a:schemeClr val="dk1"/>
                </a:solidFill>
                <a:effectLst/>
                <a:latin typeface="+mn-lt"/>
                <a:ea typeface="Calibri"/>
                <a:cs typeface="Calibri"/>
                <a:sym typeface="Calibri"/>
              </a:rPr>
              <a:t>consumption-based energy charge</a:t>
            </a:r>
            <a:r>
              <a:rPr lang="en-US" sz="1200" b="0" i="0" u="none" strike="noStrike" cap="none" dirty="0">
                <a:solidFill>
                  <a:schemeClr val="dk1"/>
                </a:solidFill>
                <a:effectLst/>
                <a:latin typeface="+mn-lt"/>
                <a:ea typeface="Calibri"/>
                <a:cs typeface="Calibri"/>
                <a:sym typeface="Calibri"/>
              </a:rPr>
              <a:t>.</a:t>
            </a:r>
          </a:p>
          <a:p>
            <a:r>
              <a:rPr lang="en-US" sz="1200" b="0" i="0" u="none" strike="noStrike" cap="none" dirty="0">
                <a:solidFill>
                  <a:schemeClr val="dk1"/>
                </a:solidFill>
                <a:effectLst/>
                <a:latin typeface="+mn-lt"/>
                <a:ea typeface="Calibri"/>
                <a:cs typeface="Calibri"/>
                <a:sym typeface="Calibri"/>
              </a:rPr>
              <a:t>Payment is based on </a:t>
            </a:r>
            <a:r>
              <a:rPr lang="en-US" sz="1200" b="1" i="0" u="none" strike="noStrike" cap="none" dirty="0">
                <a:solidFill>
                  <a:schemeClr val="dk1"/>
                </a:solidFill>
                <a:effectLst/>
                <a:latin typeface="+mn-lt"/>
                <a:ea typeface="Calibri"/>
                <a:cs typeface="Calibri"/>
                <a:sym typeface="Calibri"/>
              </a:rPr>
              <a:t>metered useful energy output</a:t>
            </a:r>
            <a:r>
              <a:rPr lang="en-US" sz="1200" b="0" i="0" u="none" strike="noStrike" cap="none" dirty="0">
                <a:solidFill>
                  <a:schemeClr val="dk1"/>
                </a:solidFill>
                <a:effectLst/>
                <a:latin typeface="+mn-lt"/>
                <a:ea typeface="Calibri"/>
                <a:cs typeface="Calibri"/>
                <a:sym typeface="Calibri"/>
              </a:rPr>
              <a:t>, eliminating disputes over </a:t>
            </a:r>
            <a:r>
              <a:rPr lang="en-US" sz="1200" b="1" i="0" u="none" strike="noStrike" cap="none" dirty="0">
                <a:solidFill>
                  <a:schemeClr val="dk1"/>
                </a:solidFill>
                <a:effectLst/>
                <a:latin typeface="+mn-lt"/>
                <a:ea typeface="Calibri"/>
                <a:cs typeface="Calibri"/>
                <a:sym typeface="Calibri"/>
              </a:rPr>
              <a:t>baselines</a:t>
            </a:r>
            <a:r>
              <a:rPr lang="en-US" sz="1200" b="0" i="0" u="none" strike="noStrike" cap="none" dirty="0">
                <a:solidFill>
                  <a:schemeClr val="dk1"/>
                </a:solidFill>
                <a:effectLst/>
                <a:latin typeface="+mn-lt"/>
                <a:ea typeface="Calibri"/>
                <a:cs typeface="Calibri"/>
                <a:sym typeface="Calibri"/>
              </a:rPr>
              <a:t> or </a:t>
            </a:r>
            <a:r>
              <a:rPr lang="en-US" sz="1200" b="1" i="0" u="none" strike="noStrike" cap="none" dirty="0">
                <a:solidFill>
                  <a:schemeClr val="dk1"/>
                </a:solidFill>
                <a:effectLst/>
                <a:latin typeface="+mn-lt"/>
                <a:ea typeface="Calibri"/>
                <a:cs typeface="Calibri"/>
                <a:sym typeface="Calibri"/>
              </a:rPr>
              <a:t>savings levels</a:t>
            </a:r>
            <a:r>
              <a:rPr lang="en-US" sz="1200" b="0" i="0" u="none" strike="noStrike" cap="none" dirty="0">
                <a:solidFill>
                  <a:schemeClr val="dk1"/>
                </a:solidFill>
                <a:effectLst/>
                <a:latin typeface="+mn-lt"/>
                <a:ea typeface="Calibri"/>
                <a:cs typeface="Calibri"/>
                <a:sym typeface="Calibri"/>
              </a:rPr>
              <a:t> ⇒ reduces </a:t>
            </a:r>
            <a:r>
              <a:rPr lang="en-US" sz="1200" b="1" i="0" u="none" strike="noStrike" cap="none" dirty="0">
                <a:solidFill>
                  <a:schemeClr val="dk1"/>
                </a:solidFill>
                <a:effectLst/>
                <a:latin typeface="+mn-lt"/>
                <a:ea typeface="Calibri"/>
                <a:cs typeface="Calibri"/>
                <a:sym typeface="Calibri"/>
              </a:rPr>
              <a:t>Measurement and Verification (M&amp;V)</a:t>
            </a:r>
            <a:r>
              <a:rPr lang="en-US" sz="1200" b="0" i="0" u="none" strike="noStrike" cap="none" dirty="0">
                <a:solidFill>
                  <a:schemeClr val="dk1"/>
                </a:solidFill>
                <a:effectLst/>
                <a:latin typeface="+mn-lt"/>
                <a:ea typeface="Calibri"/>
                <a:cs typeface="Calibri"/>
                <a:sym typeface="Calibri"/>
              </a:rPr>
              <a:t> costs.</a:t>
            </a:r>
          </a:p>
          <a:p>
            <a:r>
              <a:rPr lang="en-US" sz="1200" b="1" i="0" u="none" strike="noStrike" cap="none" dirty="0">
                <a:solidFill>
                  <a:schemeClr val="dk1"/>
                </a:solidFill>
                <a:effectLst/>
                <a:latin typeface="+mn-lt"/>
                <a:ea typeface="Calibri"/>
                <a:cs typeface="Calibri"/>
                <a:sym typeface="Calibri"/>
              </a:rPr>
              <a:t>Operational autonomy</a:t>
            </a:r>
            <a:r>
              <a:rPr lang="en-US" sz="1200" b="0" i="0" u="none" strike="noStrike" cap="none" dirty="0">
                <a:solidFill>
                  <a:schemeClr val="dk1"/>
                </a:solidFill>
                <a:effectLst/>
                <a:latin typeface="+mn-lt"/>
                <a:ea typeface="Calibri"/>
                <a:cs typeface="Calibri"/>
                <a:sym typeface="Calibri"/>
              </a:rPr>
              <a:t> to implement technical optimizations for fuel and </a:t>
            </a:r>
            <a:r>
              <a:rPr lang="en-US" sz="1200" b="1" i="0" u="none" strike="noStrike" cap="none" dirty="0">
                <a:solidFill>
                  <a:schemeClr val="dk1"/>
                </a:solidFill>
                <a:effectLst/>
                <a:latin typeface="+mn-lt"/>
                <a:ea typeface="Calibri"/>
                <a:cs typeface="Calibri"/>
                <a:sym typeface="Calibri"/>
              </a:rPr>
              <a:t>maintenance cost</a:t>
            </a:r>
            <a:r>
              <a:rPr lang="en-US" sz="1200" b="0" i="0" u="none" strike="noStrike" cap="none" dirty="0">
                <a:solidFill>
                  <a:schemeClr val="dk1"/>
                </a:solidFill>
                <a:effectLst/>
                <a:latin typeface="+mn-lt"/>
                <a:ea typeface="Calibri"/>
                <a:cs typeface="Calibri"/>
                <a:sym typeface="Calibri"/>
              </a:rPr>
              <a:t> savings ⇒ increases </a:t>
            </a:r>
            <a:r>
              <a:rPr lang="en-US" sz="1200" b="1" i="0" u="none" strike="noStrike" cap="none" dirty="0">
                <a:solidFill>
                  <a:schemeClr val="dk1"/>
                </a:solidFill>
                <a:effectLst/>
                <a:latin typeface="+mn-lt"/>
                <a:ea typeface="Calibri"/>
                <a:cs typeface="Calibri"/>
                <a:sym typeface="Calibri"/>
              </a:rPr>
              <a:t>profit margins</a:t>
            </a:r>
            <a:r>
              <a:rPr lang="en-US" sz="1200" b="0" i="0" u="none" strike="noStrike" cap="none" dirty="0">
                <a:solidFill>
                  <a:schemeClr val="dk1"/>
                </a:solidFill>
                <a:effectLst/>
                <a:latin typeface="+mn-lt"/>
                <a:ea typeface="Calibri"/>
                <a:cs typeface="Calibri"/>
                <a:sym typeface="Calibri"/>
              </a:rPr>
              <a:t>.</a:t>
            </a:r>
          </a:p>
          <a:p>
            <a:r>
              <a:rPr lang="en-US" sz="1200" b="0" i="0" u="none" strike="noStrike" cap="none" dirty="0">
                <a:solidFill>
                  <a:schemeClr val="dk1"/>
                </a:solidFill>
                <a:effectLst/>
                <a:latin typeface="+mn-lt"/>
                <a:ea typeface="Calibri"/>
                <a:cs typeface="Calibri"/>
                <a:sym typeface="Calibri"/>
              </a:rPr>
              <a:t>Easier </a:t>
            </a:r>
            <a:r>
              <a:rPr lang="en-US" sz="1200" b="1" i="0" u="none" strike="noStrike" cap="none" dirty="0">
                <a:solidFill>
                  <a:schemeClr val="dk1"/>
                </a:solidFill>
                <a:effectLst/>
                <a:latin typeface="+mn-lt"/>
                <a:ea typeface="Calibri"/>
                <a:cs typeface="Calibri"/>
                <a:sym typeface="Calibri"/>
              </a:rPr>
              <a:t>capital raising</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project financing</a:t>
            </a:r>
            <a:r>
              <a:rPr lang="en-US" sz="1200" b="0" i="0" u="none" strike="noStrike" cap="none" dirty="0">
                <a:solidFill>
                  <a:schemeClr val="dk1"/>
                </a:solidFill>
                <a:effectLst/>
                <a:latin typeface="+mn-lt"/>
                <a:ea typeface="Calibri"/>
                <a:cs typeface="Calibri"/>
                <a:sym typeface="Calibri"/>
              </a:rPr>
              <a:t> as the </a:t>
            </a:r>
            <a:r>
              <a:rPr lang="en-US" sz="1200" b="1" i="0" u="none" strike="noStrike" cap="none" dirty="0">
                <a:solidFill>
                  <a:schemeClr val="dk1"/>
                </a:solidFill>
                <a:effectLst/>
                <a:latin typeface="+mn-lt"/>
                <a:ea typeface="Calibri"/>
                <a:cs typeface="Calibri"/>
                <a:sym typeface="Calibri"/>
              </a:rPr>
              <a:t>project asset</a:t>
            </a:r>
            <a:r>
              <a:rPr lang="en-US" sz="1200" b="0" i="0" u="none" strike="noStrike" cap="none" dirty="0">
                <a:solidFill>
                  <a:schemeClr val="dk1"/>
                </a:solidFill>
                <a:effectLst/>
                <a:latin typeface="+mn-lt"/>
                <a:ea typeface="Calibri"/>
                <a:cs typeface="Calibri"/>
                <a:sym typeface="Calibri"/>
              </a:rPr>
              <a:t> can be recognized and used as </a:t>
            </a:r>
            <a:r>
              <a:rPr lang="en-US" sz="1200" b="1" i="0" u="none" strike="noStrike" cap="none" dirty="0">
                <a:solidFill>
                  <a:schemeClr val="dk1"/>
                </a:solidFill>
                <a:effectLst/>
                <a:latin typeface="+mn-lt"/>
                <a:ea typeface="Calibri"/>
                <a:cs typeface="Calibri"/>
                <a:sym typeface="Calibri"/>
              </a:rPr>
              <a:t>collateral</a:t>
            </a:r>
            <a:r>
              <a:rPr lang="en-US" sz="1200" b="0" i="0" u="none" strike="noStrike" cap="none" dirty="0">
                <a:solidFill>
                  <a:schemeClr val="dk1"/>
                </a:solidFill>
                <a:effectLst/>
                <a:latin typeface="+mn-lt"/>
                <a:ea typeface="Calibri"/>
                <a:cs typeface="Calibri"/>
                <a:sym typeface="Calibri"/>
              </a:rPr>
              <a:t>; suitable when the </a:t>
            </a:r>
            <a:r>
              <a:rPr lang="en-US" sz="1200" b="1" i="0" u="none" strike="noStrike" cap="none" dirty="0">
                <a:solidFill>
                  <a:schemeClr val="dk1"/>
                </a:solidFill>
                <a:effectLst/>
                <a:latin typeface="+mn-lt"/>
                <a:ea typeface="Calibri"/>
                <a:cs typeface="Calibri"/>
                <a:sym typeface="Calibri"/>
              </a:rPr>
              <a:t>client lacks investment capital</a:t>
            </a:r>
            <a:r>
              <a:rPr lang="en-US" sz="1200" b="0" i="0" u="none" strike="noStrike" cap="none" dirty="0">
                <a:solidFill>
                  <a:schemeClr val="dk1"/>
                </a:solidFill>
                <a:effectLst/>
                <a:latin typeface="+mn-lt"/>
                <a:ea typeface="Calibri"/>
                <a:cs typeface="Calibri"/>
                <a:sym typeface="Calibri"/>
              </a:rPr>
              <a:t>.</a:t>
            </a:r>
          </a:p>
          <a:p>
            <a:r>
              <a:rPr lang="en-US" sz="1200" b="0" i="0" u="none" strike="noStrike" cap="none" dirty="0">
                <a:solidFill>
                  <a:schemeClr val="dk1"/>
                </a:solidFill>
                <a:effectLst/>
                <a:latin typeface="+mn-lt"/>
                <a:ea typeface="Calibri"/>
                <a:cs typeface="Calibri"/>
                <a:sym typeface="Calibri"/>
              </a:rPr>
              <a:t>Scalability to multiple </a:t>
            </a:r>
            <a:r>
              <a:rPr lang="en-US" sz="1200" b="1" i="0" u="none" strike="noStrike" cap="none" dirty="0">
                <a:solidFill>
                  <a:schemeClr val="dk1"/>
                </a:solidFill>
                <a:effectLst/>
                <a:latin typeface="+mn-lt"/>
                <a:ea typeface="Calibri"/>
                <a:cs typeface="Calibri"/>
                <a:sym typeface="Calibri"/>
              </a:rPr>
              <a:t>utilities</a:t>
            </a:r>
            <a:r>
              <a:rPr lang="en-US" sz="1200" b="0" i="0" u="none" strike="noStrike" cap="none" dirty="0">
                <a:solidFill>
                  <a:schemeClr val="dk1"/>
                </a:solidFill>
                <a:effectLst/>
                <a:latin typeface="+mn-lt"/>
                <a:ea typeface="Calibri"/>
                <a:cs typeface="Calibri"/>
                <a:sym typeface="Calibri"/>
              </a:rPr>
              <a:t> (steam, hot/cold water, compressed air, electricity…) and the ability to bundle </a:t>
            </a:r>
            <a:r>
              <a:rPr lang="en-US" sz="1200" b="1" i="0" u="none" strike="noStrike" cap="none" dirty="0">
                <a:solidFill>
                  <a:schemeClr val="dk1"/>
                </a:solidFill>
                <a:effectLst/>
                <a:latin typeface="+mn-lt"/>
                <a:ea typeface="Calibri"/>
                <a:cs typeface="Calibri"/>
                <a:sym typeface="Calibri"/>
              </a:rPr>
              <a:t>Operation &amp; Maintenance (O&amp;M)</a:t>
            </a:r>
            <a:r>
              <a:rPr lang="en-US" sz="1200" b="0" i="0" u="none" strike="noStrike" cap="none" dirty="0">
                <a:solidFill>
                  <a:schemeClr val="dk1"/>
                </a:solidFill>
                <a:effectLst/>
                <a:latin typeface="+mn-lt"/>
                <a:ea typeface="Calibri"/>
                <a:cs typeface="Calibri"/>
                <a:sym typeface="Calibri"/>
              </a:rPr>
              <a:t> services.</a:t>
            </a:r>
          </a:p>
          <a:p>
            <a:r>
              <a:rPr lang="en-US" sz="1200" b="0" i="0" u="none" strike="noStrike" cap="none" dirty="0">
                <a:solidFill>
                  <a:schemeClr val="dk1"/>
                </a:solidFill>
                <a:effectLst/>
                <a:latin typeface="+mn-lt"/>
                <a:ea typeface="Calibri"/>
                <a:cs typeface="Calibri"/>
                <a:sym typeface="Calibri"/>
              </a:rPr>
              <a:t>Potential for additional benefit from </a:t>
            </a:r>
            <a:r>
              <a:rPr lang="en-US" sz="1200" b="1" i="0" u="none" strike="noStrike" cap="none" dirty="0">
                <a:solidFill>
                  <a:schemeClr val="dk1"/>
                </a:solidFill>
                <a:effectLst/>
                <a:latin typeface="+mn-lt"/>
                <a:ea typeface="Calibri"/>
                <a:cs typeface="Calibri"/>
                <a:sym typeface="Calibri"/>
              </a:rPr>
              <a:t>asset residual value</a:t>
            </a:r>
            <a:r>
              <a:rPr lang="en-US" sz="1200" b="0" i="0" u="none" strike="noStrike" cap="none" dirty="0">
                <a:solidFill>
                  <a:schemeClr val="dk1"/>
                </a:solidFill>
                <a:effectLst/>
                <a:latin typeface="+mn-lt"/>
                <a:ea typeface="Calibri"/>
                <a:cs typeface="Calibri"/>
                <a:sym typeface="Calibri"/>
              </a:rPr>
              <a:t> or </a:t>
            </a:r>
            <a:r>
              <a:rPr lang="en-US" sz="1200" b="1" i="0" u="none" strike="noStrike" cap="none" dirty="0">
                <a:solidFill>
                  <a:schemeClr val="dk1"/>
                </a:solidFill>
                <a:effectLst/>
                <a:latin typeface="+mn-lt"/>
                <a:ea typeface="Calibri"/>
                <a:cs typeface="Calibri"/>
                <a:sym typeface="Calibri"/>
              </a:rPr>
              <a:t>contract-end transfer</a:t>
            </a:r>
            <a:r>
              <a:rPr lang="en-US" sz="1200" b="0" i="0" u="none" strike="noStrike" cap="none" dirty="0">
                <a:solidFill>
                  <a:schemeClr val="dk1"/>
                </a:solidFill>
                <a:effectLst/>
                <a:latin typeface="+mn-lt"/>
                <a:ea typeface="Calibri"/>
                <a:cs typeface="Calibri"/>
                <a:sym typeface="Calibri"/>
              </a:rPr>
              <a:t> arrangements.</a:t>
            </a:r>
          </a:p>
          <a:p>
            <a:r>
              <a:rPr lang="en-US" sz="1200" b="1" i="0" u="none" strike="noStrike" cap="none" dirty="0">
                <a:solidFill>
                  <a:schemeClr val="dk1"/>
                </a:solidFill>
                <a:effectLst/>
                <a:latin typeface="+mn-lt"/>
                <a:ea typeface="Calibri"/>
                <a:cs typeface="Calibri"/>
                <a:sym typeface="Calibri"/>
              </a:rPr>
              <a:t>Risks and Challenges for the ESCO</a:t>
            </a:r>
            <a:endParaRPr lang="en-US" sz="1200" b="0" i="0" u="none" strike="noStrike" cap="none" dirty="0">
              <a:solidFill>
                <a:schemeClr val="dk1"/>
              </a:solidFill>
              <a:effectLst/>
              <a:latin typeface="+mn-lt"/>
              <a:ea typeface="Calibri"/>
              <a:cs typeface="Calibri"/>
              <a:sym typeface="Calibri"/>
            </a:endParaRPr>
          </a:p>
          <a:p>
            <a:r>
              <a:rPr lang="en-US" sz="1200" b="1" i="0" u="none" strike="noStrike" cap="none" dirty="0">
                <a:solidFill>
                  <a:schemeClr val="dk1"/>
                </a:solidFill>
                <a:effectLst/>
                <a:latin typeface="+mn-lt"/>
                <a:ea typeface="Calibri"/>
                <a:cs typeface="Calibri"/>
                <a:sym typeface="Calibri"/>
              </a:rPr>
              <a:t>High capital requirements</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long payback periods</a:t>
            </a:r>
            <a:r>
              <a:rPr lang="en-US" sz="1200" b="0" i="0" u="none" strike="noStrike" cap="none" dirty="0">
                <a:solidFill>
                  <a:schemeClr val="dk1"/>
                </a:solidFill>
                <a:effectLst/>
                <a:latin typeface="+mn-lt"/>
                <a:ea typeface="Calibri"/>
                <a:cs typeface="Calibri"/>
                <a:sym typeface="Calibri"/>
              </a:rPr>
              <a:t> ⇒ creates </a:t>
            </a:r>
            <a:r>
              <a:rPr lang="en-US" sz="1200" b="1" i="0" u="none" strike="noStrike" cap="none" dirty="0">
                <a:solidFill>
                  <a:schemeClr val="dk1"/>
                </a:solidFill>
                <a:effectLst/>
                <a:latin typeface="+mn-lt"/>
                <a:ea typeface="Calibri"/>
                <a:cs typeface="Calibri"/>
                <a:sym typeface="Calibri"/>
              </a:rPr>
              <a:t>cash flow pressure</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financial leverage</a:t>
            </a:r>
            <a:r>
              <a:rPr lang="en-US" sz="1200" b="0" i="0" u="none" strike="noStrike" cap="none" dirty="0">
                <a:solidFill>
                  <a:schemeClr val="dk1"/>
                </a:solidFill>
                <a:effectLst/>
                <a:latin typeface="+mn-lt"/>
                <a:ea typeface="Calibri"/>
                <a:cs typeface="Calibri"/>
                <a:sym typeface="Calibri"/>
              </a:rPr>
              <a:t> risk.</a:t>
            </a:r>
          </a:p>
          <a:p>
            <a:r>
              <a:rPr lang="en-US" sz="1200" b="0" i="0" u="none" strike="noStrike" cap="none" dirty="0">
                <a:solidFill>
                  <a:schemeClr val="dk1"/>
                </a:solidFill>
                <a:effectLst/>
                <a:latin typeface="+mn-lt"/>
                <a:ea typeface="Calibri"/>
                <a:cs typeface="Calibri"/>
                <a:sym typeface="Calibri"/>
              </a:rPr>
              <a:t>Risk of </a:t>
            </a:r>
            <a:r>
              <a:rPr lang="en-US" sz="1200" b="1" i="0" u="none" strike="noStrike" cap="none" dirty="0">
                <a:solidFill>
                  <a:schemeClr val="dk1"/>
                </a:solidFill>
                <a:effectLst/>
                <a:latin typeface="+mn-lt"/>
                <a:ea typeface="Calibri"/>
                <a:cs typeface="Calibri"/>
                <a:sym typeface="Calibri"/>
              </a:rPr>
              <a:t>fuel and material price volatility</a:t>
            </a:r>
            <a:r>
              <a:rPr lang="en-US" sz="1200" b="0" i="0" u="none" strike="noStrike" cap="none" dirty="0">
                <a:solidFill>
                  <a:schemeClr val="dk1"/>
                </a:solidFill>
                <a:effectLst/>
                <a:latin typeface="+mn-lt"/>
                <a:ea typeface="Calibri"/>
                <a:cs typeface="Calibri"/>
                <a:sym typeface="Calibri"/>
              </a:rPr>
              <a:t> if the contract lacks effective </a:t>
            </a:r>
            <a:r>
              <a:rPr lang="en-US" sz="1200" b="1" i="0" u="none" strike="noStrike" cap="none" dirty="0">
                <a:solidFill>
                  <a:schemeClr val="dk1"/>
                </a:solidFill>
                <a:effectLst/>
                <a:latin typeface="+mn-lt"/>
                <a:ea typeface="Calibri"/>
                <a:cs typeface="Calibri"/>
                <a:sym typeface="Calibri"/>
              </a:rPr>
              <a:t>pass-through mechanisms</a:t>
            </a:r>
            <a:r>
              <a:rPr lang="en-US" sz="1200" b="0" i="0" u="none" strike="noStrike" cap="none" dirty="0">
                <a:solidFill>
                  <a:schemeClr val="dk1"/>
                </a:solidFill>
                <a:effectLst/>
                <a:latin typeface="+mn-lt"/>
                <a:ea typeface="Calibri"/>
                <a:cs typeface="Calibri"/>
                <a:sym typeface="Calibri"/>
              </a:rPr>
              <a:t> or </a:t>
            </a:r>
            <a:r>
              <a:rPr lang="en-US" sz="1200" b="1" i="0" u="none" strike="noStrike" cap="none" dirty="0">
                <a:solidFill>
                  <a:schemeClr val="dk1"/>
                </a:solidFill>
                <a:effectLst/>
                <a:latin typeface="+mn-lt"/>
                <a:ea typeface="Calibri"/>
                <a:cs typeface="Calibri"/>
                <a:sym typeface="Calibri"/>
              </a:rPr>
              <a:t>price indexation</a:t>
            </a:r>
            <a:r>
              <a:rPr lang="en-US" sz="1200" b="0" i="0" u="none" strike="noStrike" cap="none" dirty="0">
                <a:solidFill>
                  <a:schemeClr val="dk1"/>
                </a:solidFill>
                <a:effectLst/>
                <a:latin typeface="+mn-lt"/>
                <a:ea typeface="Calibri"/>
                <a:cs typeface="Calibri"/>
                <a:sym typeface="Calibri"/>
              </a:rPr>
              <a:t>.</a:t>
            </a:r>
          </a:p>
          <a:p>
            <a:r>
              <a:rPr lang="en-US" sz="1200" b="1" i="0" u="none" strike="noStrike" cap="none" dirty="0">
                <a:solidFill>
                  <a:schemeClr val="dk1"/>
                </a:solidFill>
                <a:effectLst/>
                <a:latin typeface="+mn-lt"/>
                <a:ea typeface="Calibri"/>
                <a:cs typeface="Calibri"/>
                <a:sym typeface="Calibri"/>
              </a:rPr>
              <a:t>Volume risk</a:t>
            </a:r>
            <a:r>
              <a:rPr lang="en-US" sz="1200" b="0" i="0" u="none" strike="noStrike" cap="none" dirty="0">
                <a:solidFill>
                  <a:schemeClr val="dk1"/>
                </a:solidFill>
                <a:effectLst/>
                <a:latin typeface="+mn-lt"/>
                <a:ea typeface="Calibri"/>
                <a:cs typeface="Calibri"/>
                <a:sym typeface="Calibri"/>
              </a:rPr>
              <a:t> due to changes in client demand ⇒ necessitates </a:t>
            </a:r>
            <a:r>
              <a:rPr lang="en-US" sz="1200" b="1" i="0" u="none" strike="noStrike" cap="none" dirty="0">
                <a:solidFill>
                  <a:schemeClr val="dk1"/>
                </a:solidFill>
                <a:effectLst/>
                <a:latin typeface="+mn-lt"/>
                <a:ea typeface="Calibri"/>
                <a:cs typeface="Calibri"/>
                <a:sym typeface="Calibri"/>
              </a:rPr>
              <a:t>take-or-pay clauses</a:t>
            </a:r>
            <a:r>
              <a:rPr lang="en-US" sz="1200" b="0" i="0" u="none" strike="noStrike" cap="none" dirty="0">
                <a:solidFill>
                  <a:schemeClr val="dk1"/>
                </a:solidFill>
                <a:effectLst/>
                <a:latin typeface="+mn-lt"/>
                <a:ea typeface="Calibri"/>
                <a:cs typeface="Calibri"/>
                <a:sym typeface="Calibri"/>
              </a:rPr>
              <a:t> or </a:t>
            </a:r>
            <a:r>
              <a:rPr lang="en-US" sz="1200" b="1" i="0" u="none" strike="noStrike" cap="none" dirty="0">
                <a:solidFill>
                  <a:schemeClr val="dk1"/>
                </a:solidFill>
                <a:effectLst/>
                <a:latin typeface="+mn-lt"/>
                <a:ea typeface="Calibri"/>
                <a:cs typeface="Calibri"/>
                <a:sym typeface="Calibri"/>
              </a:rPr>
              <a:t>minimum purchase commitments</a:t>
            </a:r>
            <a:r>
              <a:rPr lang="en-US" sz="1200" b="0" i="0" u="none" strike="noStrike" cap="none" dirty="0">
                <a:solidFill>
                  <a:schemeClr val="dk1"/>
                </a:solidFill>
                <a:effectLst/>
                <a:latin typeface="+mn-lt"/>
                <a:ea typeface="Calibri"/>
                <a:cs typeface="Calibri"/>
                <a:sym typeface="Calibri"/>
              </a:rPr>
              <a:t>.</a:t>
            </a:r>
          </a:p>
          <a:p>
            <a:r>
              <a:rPr lang="en-US" sz="1200" b="0" i="0" u="none" strike="noStrike" cap="none" dirty="0">
                <a:solidFill>
                  <a:schemeClr val="dk1"/>
                </a:solidFill>
                <a:effectLst/>
                <a:latin typeface="+mn-lt"/>
                <a:ea typeface="Calibri"/>
                <a:cs typeface="Calibri"/>
                <a:sym typeface="Calibri"/>
              </a:rPr>
              <a:t>Risk of failing to meet </a:t>
            </a:r>
            <a:r>
              <a:rPr lang="en-US" sz="1200" b="1" i="0" u="none" strike="noStrike" cap="none" dirty="0">
                <a:solidFill>
                  <a:schemeClr val="dk1"/>
                </a:solidFill>
                <a:effectLst/>
                <a:latin typeface="+mn-lt"/>
                <a:ea typeface="Calibri"/>
                <a:cs typeface="Calibri"/>
                <a:sym typeface="Calibri"/>
              </a:rPr>
              <a:t>service quality commitments</a:t>
            </a:r>
            <a:r>
              <a:rPr lang="en-US" sz="1200" b="0" i="0" u="none" strike="noStrike" cap="none" dirty="0">
                <a:solidFill>
                  <a:schemeClr val="dk1"/>
                </a:solidFill>
                <a:effectLst/>
                <a:latin typeface="+mn-lt"/>
                <a:ea typeface="Calibri"/>
                <a:cs typeface="Calibri"/>
                <a:sym typeface="Calibri"/>
              </a:rPr>
              <a:t> (e.g., </a:t>
            </a:r>
            <a:r>
              <a:rPr lang="en-US" sz="1200" b="1" i="0" u="none" strike="noStrike" cap="none" dirty="0">
                <a:solidFill>
                  <a:schemeClr val="dk1"/>
                </a:solidFill>
                <a:effectLst/>
                <a:latin typeface="+mn-lt"/>
                <a:ea typeface="Calibri"/>
                <a:cs typeface="Calibri"/>
                <a:sym typeface="Calibri"/>
              </a:rPr>
              <a:t>availability rate</a:t>
            </a:r>
            <a:r>
              <a:rPr lang="en-US" sz="1200" b="0" i="0" u="none" strike="noStrike" cap="none" dirty="0">
                <a:solidFill>
                  <a:schemeClr val="dk1"/>
                </a:solidFill>
                <a:effectLst/>
                <a:latin typeface="+mn-lt"/>
                <a:ea typeface="Calibri"/>
                <a:cs typeface="Calibri"/>
                <a:sym typeface="Calibri"/>
              </a:rPr>
              <a:t>, temperature/pressure/flow); resulting in </a:t>
            </a:r>
            <a:r>
              <a:rPr lang="en-US" sz="1200" b="1" i="0" u="none" strike="noStrike" cap="none" dirty="0">
                <a:solidFill>
                  <a:schemeClr val="dk1"/>
                </a:solidFill>
                <a:effectLst/>
                <a:latin typeface="+mn-lt"/>
                <a:ea typeface="Calibri"/>
                <a:cs typeface="Calibri"/>
                <a:sym typeface="Calibri"/>
              </a:rPr>
              <a:t>penalties (liquidated damages)</a:t>
            </a:r>
            <a:r>
              <a:rPr lang="en-US" sz="1200" b="0" i="0" u="none" strike="noStrike" cap="none" dirty="0">
                <a:solidFill>
                  <a:schemeClr val="dk1"/>
                </a:solidFill>
                <a:effectLst/>
                <a:latin typeface="+mn-lt"/>
                <a:ea typeface="Calibri"/>
                <a:cs typeface="Calibri"/>
                <a:sym typeface="Calibri"/>
              </a:rPr>
              <a:t> for non-compliance.</a:t>
            </a:r>
          </a:p>
          <a:p>
            <a:r>
              <a:rPr lang="en-US" sz="1200" b="1" i="0" u="none" strike="noStrike" cap="none" dirty="0">
                <a:solidFill>
                  <a:schemeClr val="dk1"/>
                </a:solidFill>
                <a:effectLst/>
                <a:latin typeface="+mn-lt"/>
                <a:ea typeface="Calibri"/>
                <a:cs typeface="Calibri"/>
                <a:sym typeface="Calibri"/>
              </a:rPr>
              <a:t>Legal, environmental, and safety risks</a:t>
            </a:r>
            <a:r>
              <a:rPr lang="en-US" sz="1200" b="0" i="0" u="none" strike="noStrike" cap="none" dirty="0">
                <a:solidFill>
                  <a:schemeClr val="dk1"/>
                </a:solidFill>
                <a:effectLst/>
                <a:latin typeface="+mn-lt"/>
                <a:ea typeface="Calibri"/>
                <a:cs typeface="Calibri"/>
                <a:sym typeface="Calibri"/>
              </a:rPr>
              <a:t> during operation; </a:t>
            </a:r>
            <a:r>
              <a:rPr lang="en-US" sz="1200" b="1" i="0" u="none" strike="noStrike" cap="none" dirty="0">
                <a:solidFill>
                  <a:schemeClr val="dk1"/>
                </a:solidFill>
                <a:effectLst/>
                <a:latin typeface="+mn-lt"/>
                <a:ea typeface="Calibri"/>
                <a:cs typeface="Calibri"/>
                <a:sym typeface="Calibri"/>
              </a:rPr>
              <a:t>compliance costs</a:t>
            </a:r>
            <a:r>
              <a:rPr lang="en-US" sz="1200" b="0" i="0" u="none" strike="noStrike" cap="none" dirty="0">
                <a:solidFill>
                  <a:schemeClr val="dk1"/>
                </a:solidFill>
                <a:effectLst/>
                <a:latin typeface="+mn-lt"/>
                <a:ea typeface="Calibri"/>
                <a:cs typeface="Calibri"/>
                <a:sym typeface="Calibri"/>
              </a:rPr>
              <a:t> can be significant.</a:t>
            </a:r>
          </a:p>
          <a:p>
            <a:r>
              <a:rPr lang="en-US" sz="1200" b="1" i="0" u="none" strike="noStrike" cap="none" dirty="0">
                <a:solidFill>
                  <a:schemeClr val="dk1"/>
                </a:solidFill>
                <a:effectLst/>
                <a:latin typeface="+mn-lt"/>
                <a:ea typeface="Calibri"/>
                <a:cs typeface="Calibri"/>
                <a:sym typeface="Calibri"/>
              </a:rPr>
              <a:t>Counterparty risk</a:t>
            </a:r>
            <a:r>
              <a:rPr lang="en-US" sz="1200" b="0" i="0" u="none" strike="noStrike" cap="none" dirty="0">
                <a:solidFill>
                  <a:schemeClr val="dk1"/>
                </a:solidFill>
                <a:effectLst/>
                <a:latin typeface="+mn-lt"/>
                <a:ea typeface="Calibri"/>
                <a:cs typeface="Calibri"/>
                <a:sym typeface="Calibri"/>
              </a:rPr>
              <a:t> (creditworthiness, early termination); </a:t>
            </a:r>
            <a:r>
              <a:rPr lang="en-US" sz="1200" b="1" i="0" u="none" strike="noStrike" cap="none" dirty="0">
                <a:solidFill>
                  <a:schemeClr val="dk1"/>
                </a:solidFill>
                <a:effectLst/>
                <a:latin typeface="+mn-lt"/>
                <a:ea typeface="Calibri"/>
                <a:cs typeface="Calibri"/>
                <a:sym typeface="Calibri"/>
              </a:rPr>
              <a:t>asset recovery</a:t>
            </a:r>
            <a:r>
              <a:rPr lang="en-US" sz="1200" b="0" i="0" u="none" strike="noStrike" cap="none" dirty="0">
                <a:solidFill>
                  <a:schemeClr val="dk1"/>
                </a:solidFill>
                <a:effectLst/>
                <a:latin typeface="+mn-lt"/>
                <a:ea typeface="Calibri"/>
                <a:cs typeface="Calibri"/>
                <a:sym typeface="Calibri"/>
              </a:rPr>
              <a:t> or </a:t>
            </a:r>
            <a:r>
              <a:rPr lang="en-US" sz="1200" b="1" i="0" u="none" strike="noStrike" cap="none" dirty="0">
                <a:solidFill>
                  <a:schemeClr val="dk1"/>
                </a:solidFill>
                <a:effectLst/>
                <a:latin typeface="+mn-lt"/>
                <a:ea typeface="Calibri"/>
                <a:cs typeface="Calibri"/>
                <a:sym typeface="Calibri"/>
              </a:rPr>
              <a:t>relocation</a:t>
            </a:r>
            <a:r>
              <a:rPr lang="en-US" sz="1200" b="0" i="0" u="none" strike="noStrike" cap="none" dirty="0">
                <a:solidFill>
                  <a:schemeClr val="dk1"/>
                </a:solidFill>
                <a:effectLst/>
                <a:latin typeface="+mn-lt"/>
                <a:ea typeface="Calibri"/>
                <a:cs typeface="Calibri"/>
                <a:sym typeface="Calibri"/>
              </a:rPr>
              <a:t> at contract end is often difficult and costly.</a:t>
            </a:r>
          </a:p>
          <a:p>
            <a:r>
              <a:rPr lang="en-US" sz="1200" b="1" i="0" u="none" strike="noStrike" cap="none" dirty="0">
                <a:solidFill>
                  <a:schemeClr val="dk1"/>
                </a:solidFill>
                <a:effectLst/>
                <a:latin typeface="+mn-lt"/>
                <a:ea typeface="Calibri"/>
                <a:cs typeface="Calibri"/>
                <a:sym typeface="Calibri"/>
              </a:rPr>
              <a:t>Contract Design Recommendations (Summary)</a:t>
            </a:r>
            <a:endParaRPr lang="en-US" sz="1200" b="0" i="0" u="none" strike="noStrike" cap="none" dirty="0">
              <a:solidFill>
                <a:schemeClr val="dk1"/>
              </a:solidFill>
              <a:effectLst/>
              <a:latin typeface="+mn-lt"/>
              <a:ea typeface="Calibri"/>
              <a:cs typeface="Calibri"/>
              <a:sym typeface="Calibri"/>
            </a:endParaRPr>
          </a:p>
          <a:p>
            <a:r>
              <a:rPr lang="en-US" sz="1200" b="0" i="0" u="none" strike="noStrike" cap="none" dirty="0">
                <a:solidFill>
                  <a:schemeClr val="dk1"/>
                </a:solidFill>
                <a:effectLst/>
                <a:latin typeface="+mn-lt"/>
                <a:ea typeface="Calibri"/>
                <a:cs typeface="Calibri"/>
                <a:sym typeface="Calibri"/>
              </a:rPr>
              <a:t>Clearly separate the </a:t>
            </a:r>
            <a:r>
              <a:rPr lang="en-US" sz="1200" b="1" i="0" u="none" strike="noStrike" cap="none" dirty="0">
                <a:solidFill>
                  <a:schemeClr val="dk1"/>
                </a:solidFill>
                <a:effectLst/>
                <a:latin typeface="+mn-lt"/>
                <a:ea typeface="Calibri"/>
                <a:cs typeface="Calibri"/>
                <a:sym typeface="Calibri"/>
              </a:rPr>
              <a:t>capacity charge</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energy charge</a:t>
            </a:r>
            <a:r>
              <a:rPr lang="en-US" sz="1200" b="0" i="0" u="none" strike="noStrike" cap="none" dirty="0">
                <a:solidFill>
                  <a:schemeClr val="dk1"/>
                </a:solidFill>
                <a:effectLst/>
                <a:latin typeface="+mn-lt"/>
                <a:ea typeface="Calibri"/>
                <a:cs typeface="Calibri"/>
                <a:sym typeface="Calibri"/>
              </a:rPr>
              <a:t>; implement </a:t>
            </a:r>
            <a:r>
              <a:rPr lang="en-US" sz="1200" b="1" i="0" u="none" strike="noStrike" cap="none" dirty="0">
                <a:solidFill>
                  <a:schemeClr val="dk1"/>
                </a:solidFill>
                <a:effectLst/>
                <a:latin typeface="+mn-lt"/>
                <a:ea typeface="Calibri"/>
                <a:cs typeface="Calibri"/>
                <a:sym typeface="Calibri"/>
              </a:rPr>
              <a:t>fuel price indexation</a:t>
            </a:r>
            <a:r>
              <a:rPr lang="en-US" sz="1200" b="0" i="0" u="none" strike="noStrike" cap="none" dirty="0">
                <a:solidFill>
                  <a:schemeClr val="dk1"/>
                </a:solidFill>
                <a:effectLst/>
                <a:latin typeface="+mn-lt"/>
                <a:ea typeface="Calibri"/>
                <a:cs typeface="Calibri"/>
                <a:sym typeface="Calibri"/>
              </a:rPr>
              <a:t>.</a:t>
            </a:r>
          </a:p>
          <a:p>
            <a:r>
              <a:rPr lang="en-US" sz="1200" b="0" i="0" u="none" strike="noStrike" cap="none" dirty="0">
                <a:solidFill>
                  <a:schemeClr val="dk1"/>
                </a:solidFill>
                <a:effectLst/>
                <a:latin typeface="+mn-lt"/>
                <a:ea typeface="Calibri"/>
                <a:cs typeface="Calibri"/>
                <a:sym typeface="Calibri"/>
              </a:rPr>
              <a:t>Stipulate </a:t>
            </a:r>
            <a:r>
              <a:rPr lang="en-US" sz="1200" b="1" i="0" u="none" strike="noStrike" cap="none" dirty="0">
                <a:solidFill>
                  <a:schemeClr val="dk1"/>
                </a:solidFill>
                <a:effectLst/>
                <a:latin typeface="+mn-lt"/>
                <a:ea typeface="Calibri"/>
                <a:cs typeface="Calibri"/>
                <a:sym typeface="Calibri"/>
              </a:rPr>
              <a:t>minimum purchase commitments (take-or-pay)</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metering boundaries</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quality of service standards</a:t>
            </a:r>
            <a:r>
              <a:rPr lang="en-US" sz="1200" b="0" i="0" u="none" strike="noStrike" cap="none" dirty="0">
                <a:solidFill>
                  <a:schemeClr val="dk1"/>
                </a:solidFill>
                <a:effectLst/>
                <a:latin typeface="+mn-lt"/>
                <a:ea typeface="Calibri"/>
                <a:cs typeface="Calibri"/>
                <a:sym typeface="Calibri"/>
              </a:rPr>
              <a:t>.</a:t>
            </a:r>
          </a:p>
          <a:p>
            <a:r>
              <a:rPr lang="en-US" sz="1200" b="0" i="0" u="none" strike="noStrike" cap="none" dirty="0">
                <a:solidFill>
                  <a:schemeClr val="dk1"/>
                </a:solidFill>
                <a:effectLst/>
                <a:latin typeface="+mn-lt"/>
                <a:ea typeface="Calibri"/>
                <a:cs typeface="Calibri"/>
                <a:sym typeface="Calibri"/>
              </a:rPr>
              <a:t>Include clauses for </a:t>
            </a:r>
            <a:r>
              <a:rPr lang="en-US" sz="1200" b="1" i="0" u="none" strike="noStrike" cap="none" dirty="0">
                <a:solidFill>
                  <a:schemeClr val="dk1"/>
                </a:solidFill>
                <a:effectLst/>
                <a:latin typeface="+mn-lt"/>
                <a:ea typeface="Calibri"/>
                <a:cs typeface="Calibri"/>
                <a:sym typeface="Calibri"/>
              </a:rPr>
              <a:t>changes in law</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early termination</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compensation</a:t>
            </a:r>
            <a:r>
              <a:rPr lang="en-US" sz="1200" b="0" i="0" u="none" strike="noStrike" cap="none" dirty="0">
                <a:solidFill>
                  <a:schemeClr val="dk1"/>
                </a:solidFill>
                <a:effectLst/>
                <a:latin typeface="+mn-lt"/>
                <a:ea typeface="Calibri"/>
                <a:cs typeface="Calibri"/>
                <a:sym typeface="Calibri"/>
              </a:rPr>
              <a:t>, along with </a:t>
            </a:r>
            <a:r>
              <a:rPr lang="en-US" sz="1200" b="1" i="0" u="none" strike="noStrike" cap="none" dirty="0">
                <a:solidFill>
                  <a:schemeClr val="dk1"/>
                </a:solidFill>
                <a:effectLst/>
                <a:latin typeface="+mn-lt"/>
                <a:ea typeface="Calibri"/>
                <a:cs typeface="Calibri"/>
                <a:sym typeface="Calibri"/>
              </a:rPr>
              <a:t>payment security mechanisms</a:t>
            </a:r>
            <a:r>
              <a:rPr lang="en-US" sz="1200" b="0" i="0" u="none" strike="noStrike" cap="none" dirty="0">
                <a:solidFill>
                  <a:schemeClr val="dk1"/>
                </a:solidFill>
                <a:effectLst/>
                <a:latin typeface="+mn-lt"/>
                <a:ea typeface="Calibri"/>
                <a:cs typeface="Calibri"/>
                <a:sym typeface="Calibri"/>
              </a:rPr>
              <a:t> (e.g., performance bonds, guarantees).</a:t>
            </a:r>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27</a:t>
            </a:fld>
            <a:endParaRPr lang="en-US"/>
          </a:p>
        </p:txBody>
      </p:sp>
    </p:spTree>
    <p:extLst>
      <p:ext uri="{BB962C8B-B14F-4D97-AF65-F5344CB8AC3E}">
        <p14:creationId xmlns:p14="http://schemas.microsoft.com/office/powerpoint/2010/main" val="1667771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cap="none" dirty="0">
                <a:solidFill>
                  <a:schemeClr val="dk1"/>
                </a:solidFill>
                <a:effectLst/>
                <a:latin typeface="+mn-lt"/>
                <a:ea typeface="Calibri"/>
                <a:cs typeface="Calibri"/>
                <a:sym typeface="Calibri"/>
              </a:rPr>
              <a:t>Advantages for the ESCO</a:t>
            </a:r>
            <a:endParaRPr lang="en-US" sz="1200" b="0" i="0" u="none" strike="noStrike" cap="none" dirty="0">
              <a:solidFill>
                <a:schemeClr val="dk1"/>
              </a:solidFill>
              <a:effectLst/>
              <a:latin typeface="+mn-lt"/>
              <a:ea typeface="Calibri"/>
              <a:cs typeface="Calibri"/>
              <a:sym typeface="Calibri"/>
            </a:endParaRP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Stable cash flow</a:t>
            </a:r>
            <a:r>
              <a:rPr lang="en-US" sz="1200" b="0" i="0" u="none" strike="noStrike" cap="none" dirty="0">
                <a:solidFill>
                  <a:schemeClr val="dk1"/>
                </a:solidFill>
                <a:effectLst/>
                <a:latin typeface="+mn-lt"/>
                <a:ea typeface="Calibri"/>
                <a:cs typeface="Calibri"/>
                <a:sym typeface="Calibri"/>
              </a:rPr>
              <a:t> from long-term contracts, structured with a </a:t>
            </a:r>
            <a:r>
              <a:rPr lang="en-US" sz="1200" b="1" i="0" u="none" strike="noStrike" cap="none" dirty="0">
                <a:solidFill>
                  <a:schemeClr val="dk1"/>
                </a:solidFill>
                <a:effectLst/>
                <a:latin typeface="+mn-lt"/>
                <a:ea typeface="Calibri"/>
                <a:cs typeface="Calibri"/>
                <a:sym typeface="Calibri"/>
              </a:rPr>
              <a:t>capacity charge (or availability fee)</a:t>
            </a:r>
            <a:r>
              <a:rPr lang="en-US" sz="1200" b="0" i="0" u="none" strike="noStrike" cap="none" dirty="0">
                <a:solidFill>
                  <a:schemeClr val="dk1"/>
                </a:solidFill>
                <a:effectLst/>
                <a:latin typeface="+mn-lt"/>
                <a:ea typeface="Calibri"/>
                <a:cs typeface="Calibri"/>
                <a:sym typeface="Calibri"/>
              </a:rPr>
              <a:t> and a </a:t>
            </a:r>
            <a:r>
              <a:rPr lang="en-US" sz="1200" b="1" i="0" u="none" strike="noStrike" cap="none" dirty="0">
                <a:solidFill>
                  <a:schemeClr val="dk1"/>
                </a:solidFill>
                <a:effectLst/>
                <a:latin typeface="+mn-lt"/>
                <a:ea typeface="Calibri"/>
                <a:cs typeface="Calibri"/>
                <a:sym typeface="Calibri"/>
              </a:rPr>
              <a:t>consumption-based energy charge</a:t>
            </a:r>
            <a:r>
              <a:rPr lang="en-US" sz="1200" b="0" i="0" u="none" strike="noStrike" cap="none" dirty="0">
                <a:solidFill>
                  <a:schemeClr val="dk1"/>
                </a:solidFill>
                <a:effectLst/>
                <a:latin typeface="+mn-lt"/>
                <a:ea typeface="Calibri"/>
                <a:cs typeface="Calibri"/>
                <a:sym typeface="Calibri"/>
              </a:rPr>
              <a:t>.</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Payment is based on </a:t>
            </a:r>
            <a:r>
              <a:rPr lang="en-US" sz="1200" b="1" i="0" u="none" strike="noStrike" cap="none" dirty="0">
                <a:solidFill>
                  <a:schemeClr val="dk1"/>
                </a:solidFill>
                <a:effectLst/>
                <a:latin typeface="+mn-lt"/>
                <a:ea typeface="Calibri"/>
                <a:cs typeface="Calibri"/>
                <a:sym typeface="Calibri"/>
              </a:rPr>
              <a:t>metered useful energy output</a:t>
            </a:r>
            <a:r>
              <a:rPr lang="en-US" sz="1200" b="0" i="0" u="none" strike="noStrike" cap="none" dirty="0">
                <a:solidFill>
                  <a:schemeClr val="dk1"/>
                </a:solidFill>
                <a:effectLst/>
                <a:latin typeface="+mn-lt"/>
                <a:ea typeface="Calibri"/>
                <a:cs typeface="Calibri"/>
                <a:sym typeface="Calibri"/>
              </a:rPr>
              <a:t>, eliminating disputes over </a:t>
            </a:r>
            <a:r>
              <a:rPr lang="en-US" sz="1200" b="1" i="0" u="none" strike="noStrike" cap="none" dirty="0">
                <a:solidFill>
                  <a:schemeClr val="dk1"/>
                </a:solidFill>
                <a:effectLst/>
                <a:latin typeface="+mn-lt"/>
                <a:ea typeface="Calibri"/>
                <a:cs typeface="Calibri"/>
                <a:sym typeface="Calibri"/>
              </a:rPr>
              <a:t>baselines</a:t>
            </a:r>
            <a:r>
              <a:rPr lang="en-US" sz="1200" b="0" i="0" u="none" strike="noStrike" cap="none" dirty="0">
                <a:solidFill>
                  <a:schemeClr val="dk1"/>
                </a:solidFill>
                <a:effectLst/>
                <a:latin typeface="+mn-lt"/>
                <a:ea typeface="Calibri"/>
                <a:cs typeface="Calibri"/>
                <a:sym typeface="Calibri"/>
              </a:rPr>
              <a:t> or </a:t>
            </a:r>
            <a:r>
              <a:rPr lang="en-US" sz="1200" b="1" i="0" u="none" strike="noStrike" cap="none" dirty="0">
                <a:solidFill>
                  <a:schemeClr val="dk1"/>
                </a:solidFill>
                <a:effectLst/>
                <a:latin typeface="+mn-lt"/>
                <a:ea typeface="Calibri"/>
                <a:cs typeface="Calibri"/>
                <a:sym typeface="Calibri"/>
              </a:rPr>
              <a:t>savings levels</a:t>
            </a:r>
            <a:r>
              <a:rPr lang="en-US" sz="1200" b="0" i="0" u="none" strike="noStrike" cap="none" dirty="0">
                <a:solidFill>
                  <a:schemeClr val="dk1"/>
                </a:solidFill>
                <a:effectLst/>
                <a:latin typeface="+mn-lt"/>
                <a:ea typeface="Calibri"/>
                <a:cs typeface="Calibri"/>
                <a:sym typeface="Calibri"/>
              </a:rPr>
              <a:t> ⇒ reduces </a:t>
            </a:r>
            <a:r>
              <a:rPr lang="en-US" sz="1200" b="1" i="0" u="none" strike="noStrike" cap="none" dirty="0">
                <a:solidFill>
                  <a:schemeClr val="dk1"/>
                </a:solidFill>
                <a:effectLst/>
                <a:latin typeface="+mn-lt"/>
                <a:ea typeface="Calibri"/>
                <a:cs typeface="Calibri"/>
                <a:sym typeface="Calibri"/>
              </a:rPr>
              <a:t>Measurement and Verification (M&amp;V)</a:t>
            </a:r>
            <a:r>
              <a:rPr lang="en-US" sz="1200" b="0" i="0" u="none" strike="noStrike" cap="none" dirty="0">
                <a:solidFill>
                  <a:schemeClr val="dk1"/>
                </a:solidFill>
                <a:effectLst/>
                <a:latin typeface="+mn-lt"/>
                <a:ea typeface="Calibri"/>
                <a:cs typeface="Calibri"/>
                <a:sym typeface="Calibri"/>
              </a:rPr>
              <a:t> costs.</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Operational autonomy</a:t>
            </a:r>
            <a:r>
              <a:rPr lang="en-US" sz="1200" b="0" i="0" u="none" strike="noStrike" cap="none" dirty="0">
                <a:solidFill>
                  <a:schemeClr val="dk1"/>
                </a:solidFill>
                <a:effectLst/>
                <a:latin typeface="+mn-lt"/>
                <a:ea typeface="Calibri"/>
                <a:cs typeface="Calibri"/>
                <a:sym typeface="Calibri"/>
              </a:rPr>
              <a:t> to implement technical optimizations for fuel and </a:t>
            </a:r>
            <a:r>
              <a:rPr lang="en-US" sz="1200" b="1" i="0" u="none" strike="noStrike" cap="none" dirty="0">
                <a:solidFill>
                  <a:schemeClr val="dk1"/>
                </a:solidFill>
                <a:effectLst/>
                <a:latin typeface="+mn-lt"/>
                <a:ea typeface="Calibri"/>
                <a:cs typeface="Calibri"/>
                <a:sym typeface="Calibri"/>
              </a:rPr>
              <a:t>maintenance cost</a:t>
            </a:r>
            <a:r>
              <a:rPr lang="en-US" sz="1200" b="0" i="0" u="none" strike="noStrike" cap="none" dirty="0">
                <a:solidFill>
                  <a:schemeClr val="dk1"/>
                </a:solidFill>
                <a:effectLst/>
                <a:latin typeface="+mn-lt"/>
                <a:ea typeface="Calibri"/>
                <a:cs typeface="Calibri"/>
                <a:sym typeface="Calibri"/>
              </a:rPr>
              <a:t> savings ⇒ increases </a:t>
            </a:r>
            <a:r>
              <a:rPr lang="en-US" sz="1200" b="1" i="0" u="none" strike="noStrike" cap="none" dirty="0">
                <a:solidFill>
                  <a:schemeClr val="dk1"/>
                </a:solidFill>
                <a:effectLst/>
                <a:latin typeface="+mn-lt"/>
                <a:ea typeface="Calibri"/>
                <a:cs typeface="Calibri"/>
                <a:sym typeface="Calibri"/>
              </a:rPr>
              <a:t>profit margins</a:t>
            </a:r>
            <a:r>
              <a:rPr lang="en-US" sz="1200" b="0" i="0" u="none" strike="noStrike" cap="none" dirty="0">
                <a:solidFill>
                  <a:schemeClr val="dk1"/>
                </a:solidFill>
                <a:effectLst/>
                <a:latin typeface="+mn-lt"/>
                <a:ea typeface="Calibri"/>
                <a:cs typeface="Calibri"/>
                <a:sym typeface="Calibri"/>
              </a:rPr>
              <a:t>.</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Easier </a:t>
            </a:r>
            <a:r>
              <a:rPr lang="en-US" sz="1200" b="1" i="0" u="none" strike="noStrike" cap="none" dirty="0">
                <a:solidFill>
                  <a:schemeClr val="dk1"/>
                </a:solidFill>
                <a:effectLst/>
                <a:latin typeface="+mn-lt"/>
                <a:ea typeface="Calibri"/>
                <a:cs typeface="Calibri"/>
                <a:sym typeface="Calibri"/>
              </a:rPr>
              <a:t>capital raising</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project financing</a:t>
            </a:r>
            <a:r>
              <a:rPr lang="en-US" sz="1200" b="0" i="0" u="none" strike="noStrike" cap="none" dirty="0">
                <a:solidFill>
                  <a:schemeClr val="dk1"/>
                </a:solidFill>
                <a:effectLst/>
                <a:latin typeface="+mn-lt"/>
                <a:ea typeface="Calibri"/>
                <a:cs typeface="Calibri"/>
                <a:sym typeface="Calibri"/>
              </a:rPr>
              <a:t> as the </a:t>
            </a:r>
            <a:r>
              <a:rPr lang="en-US" sz="1200" b="1" i="0" u="none" strike="noStrike" cap="none" dirty="0">
                <a:solidFill>
                  <a:schemeClr val="dk1"/>
                </a:solidFill>
                <a:effectLst/>
                <a:latin typeface="+mn-lt"/>
                <a:ea typeface="Calibri"/>
                <a:cs typeface="Calibri"/>
                <a:sym typeface="Calibri"/>
              </a:rPr>
              <a:t>project asset</a:t>
            </a:r>
            <a:r>
              <a:rPr lang="en-US" sz="1200" b="0" i="0" u="none" strike="noStrike" cap="none" dirty="0">
                <a:solidFill>
                  <a:schemeClr val="dk1"/>
                </a:solidFill>
                <a:effectLst/>
                <a:latin typeface="+mn-lt"/>
                <a:ea typeface="Calibri"/>
                <a:cs typeface="Calibri"/>
                <a:sym typeface="Calibri"/>
              </a:rPr>
              <a:t> can be recognized and used as </a:t>
            </a:r>
            <a:r>
              <a:rPr lang="en-US" sz="1200" b="1" i="0" u="none" strike="noStrike" cap="none" dirty="0">
                <a:solidFill>
                  <a:schemeClr val="dk1"/>
                </a:solidFill>
                <a:effectLst/>
                <a:latin typeface="+mn-lt"/>
                <a:ea typeface="Calibri"/>
                <a:cs typeface="Calibri"/>
                <a:sym typeface="Calibri"/>
              </a:rPr>
              <a:t>collateral</a:t>
            </a:r>
            <a:r>
              <a:rPr lang="en-US" sz="1200" b="0" i="0" u="none" strike="noStrike" cap="none" dirty="0">
                <a:solidFill>
                  <a:schemeClr val="dk1"/>
                </a:solidFill>
                <a:effectLst/>
                <a:latin typeface="+mn-lt"/>
                <a:ea typeface="Calibri"/>
                <a:cs typeface="Calibri"/>
                <a:sym typeface="Calibri"/>
              </a:rPr>
              <a:t>; suitable when the </a:t>
            </a:r>
            <a:r>
              <a:rPr lang="en-US" sz="1200" b="1" i="0" u="none" strike="noStrike" cap="none" dirty="0">
                <a:solidFill>
                  <a:schemeClr val="dk1"/>
                </a:solidFill>
                <a:effectLst/>
                <a:latin typeface="+mn-lt"/>
                <a:ea typeface="Calibri"/>
                <a:cs typeface="Calibri"/>
                <a:sym typeface="Calibri"/>
              </a:rPr>
              <a:t>client lacks investment capital</a:t>
            </a:r>
            <a:r>
              <a:rPr lang="en-US" sz="1200" b="0" i="0" u="none" strike="noStrike" cap="none" dirty="0">
                <a:solidFill>
                  <a:schemeClr val="dk1"/>
                </a:solidFill>
                <a:effectLst/>
                <a:latin typeface="+mn-lt"/>
                <a:ea typeface="Calibri"/>
                <a:cs typeface="Calibri"/>
                <a:sym typeface="Calibri"/>
              </a:rPr>
              <a:t>.</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Scalability to multiple </a:t>
            </a:r>
            <a:r>
              <a:rPr lang="en-US" sz="1200" b="1" i="0" u="none" strike="noStrike" cap="none" dirty="0">
                <a:solidFill>
                  <a:schemeClr val="dk1"/>
                </a:solidFill>
                <a:effectLst/>
                <a:latin typeface="+mn-lt"/>
                <a:ea typeface="Calibri"/>
                <a:cs typeface="Calibri"/>
                <a:sym typeface="Calibri"/>
              </a:rPr>
              <a:t>utilities</a:t>
            </a:r>
            <a:r>
              <a:rPr lang="en-US" sz="1200" b="0" i="0" u="none" strike="noStrike" cap="none" dirty="0">
                <a:solidFill>
                  <a:schemeClr val="dk1"/>
                </a:solidFill>
                <a:effectLst/>
                <a:latin typeface="+mn-lt"/>
                <a:ea typeface="Calibri"/>
                <a:cs typeface="Calibri"/>
                <a:sym typeface="Calibri"/>
              </a:rPr>
              <a:t> (steam, hot/cold water, compressed air, electricity…) and the ability to bundle </a:t>
            </a:r>
            <a:r>
              <a:rPr lang="en-US" sz="1200" b="1" i="0" u="none" strike="noStrike" cap="none" dirty="0">
                <a:solidFill>
                  <a:schemeClr val="dk1"/>
                </a:solidFill>
                <a:effectLst/>
                <a:latin typeface="+mn-lt"/>
                <a:ea typeface="Calibri"/>
                <a:cs typeface="Calibri"/>
                <a:sym typeface="Calibri"/>
              </a:rPr>
              <a:t>Operation &amp; Maintenance (O&amp;M)</a:t>
            </a:r>
            <a:r>
              <a:rPr lang="en-US" sz="1200" b="0" i="0" u="none" strike="noStrike" cap="none" dirty="0">
                <a:solidFill>
                  <a:schemeClr val="dk1"/>
                </a:solidFill>
                <a:effectLst/>
                <a:latin typeface="+mn-lt"/>
                <a:ea typeface="Calibri"/>
                <a:cs typeface="Calibri"/>
                <a:sym typeface="Calibri"/>
              </a:rPr>
              <a:t> services.</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Potential for additional benefit from </a:t>
            </a:r>
            <a:r>
              <a:rPr lang="en-US" sz="1200" b="1" i="0" u="none" strike="noStrike" cap="none" dirty="0">
                <a:solidFill>
                  <a:schemeClr val="dk1"/>
                </a:solidFill>
                <a:effectLst/>
                <a:latin typeface="+mn-lt"/>
                <a:ea typeface="Calibri"/>
                <a:cs typeface="Calibri"/>
                <a:sym typeface="Calibri"/>
              </a:rPr>
              <a:t>asset residual value</a:t>
            </a:r>
            <a:r>
              <a:rPr lang="en-US" sz="1200" b="0" i="0" u="none" strike="noStrike" cap="none" dirty="0">
                <a:solidFill>
                  <a:schemeClr val="dk1"/>
                </a:solidFill>
                <a:effectLst/>
                <a:latin typeface="+mn-lt"/>
                <a:ea typeface="Calibri"/>
                <a:cs typeface="Calibri"/>
                <a:sym typeface="Calibri"/>
              </a:rPr>
              <a:t> or </a:t>
            </a:r>
            <a:r>
              <a:rPr lang="en-US" sz="1200" b="1" i="0" u="none" strike="noStrike" cap="none" dirty="0">
                <a:solidFill>
                  <a:schemeClr val="dk1"/>
                </a:solidFill>
                <a:effectLst/>
                <a:latin typeface="+mn-lt"/>
                <a:ea typeface="Calibri"/>
                <a:cs typeface="Calibri"/>
                <a:sym typeface="Calibri"/>
              </a:rPr>
              <a:t>contract-end transfer</a:t>
            </a:r>
            <a:r>
              <a:rPr lang="en-US" sz="1200" b="0" i="0" u="none" strike="noStrike" cap="none" dirty="0">
                <a:solidFill>
                  <a:schemeClr val="dk1"/>
                </a:solidFill>
                <a:effectLst/>
                <a:latin typeface="+mn-lt"/>
                <a:ea typeface="Calibri"/>
                <a:cs typeface="Calibri"/>
                <a:sym typeface="Calibri"/>
              </a:rPr>
              <a:t> arrangements.</a:t>
            </a:r>
          </a:p>
          <a:p>
            <a:r>
              <a:rPr lang="en-US" sz="1200" b="1" i="0" u="none" strike="noStrike" cap="none" dirty="0">
                <a:solidFill>
                  <a:schemeClr val="dk1"/>
                </a:solidFill>
                <a:effectLst/>
                <a:latin typeface="+mn-lt"/>
                <a:ea typeface="Calibri"/>
                <a:cs typeface="Calibri"/>
                <a:sym typeface="Calibri"/>
              </a:rPr>
              <a:t>Risks and Challenges for the ESCO</a:t>
            </a:r>
            <a:endParaRPr lang="en-US" sz="1200" b="0" i="0" u="none" strike="noStrike" cap="none" dirty="0">
              <a:solidFill>
                <a:schemeClr val="dk1"/>
              </a:solidFill>
              <a:effectLst/>
              <a:latin typeface="+mn-lt"/>
              <a:ea typeface="Calibri"/>
              <a:cs typeface="Calibri"/>
              <a:sym typeface="Calibri"/>
            </a:endParaRP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High capital requirements</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long payback periods</a:t>
            </a:r>
            <a:r>
              <a:rPr lang="en-US" sz="1200" b="0" i="0" u="none" strike="noStrike" cap="none" dirty="0">
                <a:solidFill>
                  <a:schemeClr val="dk1"/>
                </a:solidFill>
                <a:effectLst/>
                <a:latin typeface="+mn-lt"/>
                <a:ea typeface="Calibri"/>
                <a:cs typeface="Calibri"/>
                <a:sym typeface="Calibri"/>
              </a:rPr>
              <a:t> ⇒ creates </a:t>
            </a:r>
            <a:r>
              <a:rPr lang="en-US" sz="1200" b="1" i="0" u="none" strike="noStrike" cap="none" dirty="0">
                <a:solidFill>
                  <a:schemeClr val="dk1"/>
                </a:solidFill>
                <a:effectLst/>
                <a:latin typeface="+mn-lt"/>
                <a:ea typeface="Calibri"/>
                <a:cs typeface="Calibri"/>
                <a:sym typeface="Calibri"/>
              </a:rPr>
              <a:t>cash flow pressure</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financial leverage</a:t>
            </a:r>
            <a:r>
              <a:rPr lang="en-US" sz="1200" b="0" i="0" u="none" strike="noStrike" cap="none" dirty="0">
                <a:solidFill>
                  <a:schemeClr val="dk1"/>
                </a:solidFill>
                <a:effectLst/>
                <a:latin typeface="+mn-lt"/>
                <a:ea typeface="Calibri"/>
                <a:cs typeface="Calibri"/>
                <a:sym typeface="Calibri"/>
              </a:rPr>
              <a:t> risk.</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Risk of </a:t>
            </a:r>
            <a:r>
              <a:rPr lang="en-US" sz="1200" b="1" i="0" u="none" strike="noStrike" cap="none" dirty="0">
                <a:solidFill>
                  <a:schemeClr val="dk1"/>
                </a:solidFill>
                <a:effectLst/>
                <a:latin typeface="+mn-lt"/>
                <a:ea typeface="Calibri"/>
                <a:cs typeface="Calibri"/>
                <a:sym typeface="Calibri"/>
              </a:rPr>
              <a:t>fuel and material price volatility</a:t>
            </a:r>
            <a:r>
              <a:rPr lang="en-US" sz="1200" b="0" i="0" u="none" strike="noStrike" cap="none" dirty="0">
                <a:solidFill>
                  <a:schemeClr val="dk1"/>
                </a:solidFill>
                <a:effectLst/>
                <a:latin typeface="+mn-lt"/>
                <a:ea typeface="Calibri"/>
                <a:cs typeface="Calibri"/>
                <a:sym typeface="Calibri"/>
              </a:rPr>
              <a:t> if the contract lacks effective </a:t>
            </a:r>
            <a:r>
              <a:rPr lang="en-US" sz="1200" b="1" i="0" u="none" strike="noStrike" cap="none" dirty="0">
                <a:solidFill>
                  <a:schemeClr val="dk1"/>
                </a:solidFill>
                <a:effectLst/>
                <a:latin typeface="+mn-lt"/>
                <a:ea typeface="Calibri"/>
                <a:cs typeface="Calibri"/>
                <a:sym typeface="Calibri"/>
              </a:rPr>
              <a:t>pass-through mechanisms</a:t>
            </a:r>
            <a:r>
              <a:rPr lang="en-US" sz="1200" b="0" i="0" u="none" strike="noStrike" cap="none" dirty="0">
                <a:solidFill>
                  <a:schemeClr val="dk1"/>
                </a:solidFill>
                <a:effectLst/>
                <a:latin typeface="+mn-lt"/>
                <a:ea typeface="Calibri"/>
                <a:cs typeface="Calibri"/>
                <a:sym typeface="Calibri"/>
              </a:rPr>
              <a:t> or </a:t>
            </a:r>
            <a:r>
              <a:rPr lang="en-US" sz="1200" b="1" i="0" u="none" strike="noStrike" cap="none" dirty="0">
                <a:solidFill>
                  <a:schemeClr val="dk1"/>
                </a:solidFill>
                <a:effectLst/>
                <a:latin typeface="+mn-lt"/>
                <a:ea typeface="Calibri"/>
                <a:cs typeface="Calibri"/>
                <a:sym typeface="Calibri"/>
              </a:rPr>
              <a:t>price indexation</a:t>
            </a:r>
            <a:r>
              <a:rPr lang="en-US" sz="1200" b="0" i="0" u="none" strike="noStrike" cap="none" dirty="0">
                <a:solidFill>
                  <a:schemeClr val="dk1"/>
                </a:solidFill>
                <a:effectLst/>
                <a:latin typeface="+mn-lt"/>
                <a:ea typeface="Calibri"/>
                <a:cs typeface="Calibri"/>
                <a:sym typeface="Calibri"/>
              </a:rPr>
              <a:t>.</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Volume risk</a:t>
            </a:r>
            <a:r>
              <a:rPr lang="en-US" sz="1200" b="0" i="0" u="none" strike="noStrike" cap="none" dirty="0">
                <a:solidFill>
                  <a:schemeClr val="dk1"/>
                </a:solidFill>
                <a:effectLst/>
                <a:latin typeface="+mn-lt"/>
                <a:ea typeface="Calibri"/>
                <a:cs typeface="Calibri"/>
                <a:sym typeface="Calibri"/>
              </a:rPr>
              <a:t> due to changes in client demand ⇒ necessitates </a:t>
            </a:r>
            <a:r>
              <a:rPr lang="en-US" sz="1200" b="1" i="0" u="none" strike="noStrike" cap="none" dirty="0">
                <a:solidFill>
                  <a:schemeClr val="dk1"/>
                </a:solidFill>
                <a:effectLst/>
                <a:latin typeface="+mn-lt"/>
                <a:ea typeface="Calibri"/>
                <a:cs typeface="Calibri"/>
                <a:sym typeface="Calibri"/>
              </a:rPr>
              <a:t>take-or-pay clauses</a:t>
            </a:r>
            <a:r>
              <a:rPr lang="en-US" sz="1200" b="0" i="0" u="none" strike="noStrike" cap="none" dirty="0">
                <a:solidFill>
                  <a:schemeClr val="dk1"/>
                </a:solidFill>
                <a:effectLst/>
                <a:latin typeface="+mn-lt"/>
                <a:ea typeface="Calibri"/>
                <a:cs typeface="Calibri"/>
                <a:sym typeface="Calibri"/>
              </a:rPr>
              <a:t> or </a:t>
            </a:r>
            <a:r>
              <a:rPr lang="en-US" sz="1200" b="1" i="0" u="none" strike="noStrike" cap="none" dirty="0">
                <a:solidFill>
                  <a:schemeClr val="dk1"/>
                </a:solidFill>
                <a:effectLst/>
                <a:latin typeface="+mn-lt"/>
                <a:ea typeface="Calibri"/>
                <a:cs typeface="Calibri"/>
                <a:sym typeface="Calibri"/>
              </a:rPr>
              <a:t>minimum purchase commitments</a:t>
            </a:r>
            <a:r>
              <a:rPr lang="en-US" sz="1200" b="0" i="0" u="none" strike="noStrike" cap="none" dirty="0">
                <a:solidFill>
                  <a:schemeClr val="dk1"/>
                </a:solidFill>
                <a:effectLst/>
                <a:latin typeface="+mn-lt"/>
                <a:ea typeface="Calibri"/>
                <a:cs typeface="Calibri"/>
                <a:sym typeface="Calibri"/>
              </a:rPr>
              <a:t>.</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Risk of failing to meet </a:t>
            </a:r>
            <a:r>
              <a:rPr lang="en-US" sz="1200" b="1" i="0" u="none" strike="noStrike" cap="none" dirty="0">
                <a:solidFill>
                  <a:schemeClr val="dk1"/>
                </a:solidFill>
                <a:effectLst/>
                <a:latin typeface="+mn-lt"/>
                <a:ea typeface="Calibri"/>
                <a:cs typeface="Calibri"/>
                <a:sym typeface="Calibri"/>
              </a:rPr>
              <a:t>service quality commitments</a:t>
            </a:r>
            <a:r>
              <a:rPr lang="en-US" sz="1200" b="0" i="0" u="none" strike="noStrike" cap="none" dirty="0">
                <a:solidFill>
                  <a:schemeClr val="dk1"/>
                </a:solidFill>
                <a:effectLst/>
                <a:latin typeface="+mn-lt"/>
                <a:ea typeface="Calibri"/>
                <a:cs typeface="Calibri"/>
                <a:sym typeface="Calibri"/>
              </a:rPr>
              <a:t> (e.g., </a:t>
            </a:r>
            <a:r>
              <a:rPr lang="en-US" sz="1200" b="1" i="0" u="none" strike="noStrike" cap="none" dirty="0">
                <a:solidFill>
                  <a:schemeClr val="dk1"/>
                </a:solidFill>
                <a:effectLst/>
                <a:latin typeface="+mn-lt"/>
                <a:ea typeface="Calibri"/>
                <a:cs typeface="Calibri"/>
                <a:sym typeface="Calibri"/>
              </a:rPr>
              <a:t>availability rate</a:t>
            </a:r>
            <a:r>
              <a:rPr lang="en-US" sz="1200" b="0" i="0" u="none" strike="noStrike" cap="none" dirty="0">
                <a:solidFill>
                  <a:schemeClr val="dk1"/>
                </a:solidFill>
                <a:effectLst/>
                <a:latin typeface="+mn-lt"/>
                <a:ea typeface="Calibri"/>
                <a:cs typeface="Calibri"/>
                <a:sym typeface="Calibri"/>
              </a:rPr>
              <a:t>, temperature/pressure/flow); resulting in </a:t>
            </a:r>
            <a:r>
              <a:rPr lang="en-US" sz="1200" b="1" i="0" u="none" strike="noStrike" cap="none" dirty="0">
                <a:solidFill>
                  <a:schemeClr val="dk1"/>
                </a:solidFill>
                <a:effectLst/>
                <a:latin typeface="+mn-lt"/>
                <a:ea typeface="Calibri"/>
                <a:cs typeface="Calibri"/>
                <a:sym typeface="Calibri"/>
              </a:rPr>
              <a:t>penalties (liquidated damages)</a:t>
            </a:r>
            <a:r>
              <a:rPr lang="en-US" sz="1200" b="0" i="0" u="none" strike="noStrike" cap="none" dirty="0">
                <a:solidFill>
                  <a:schemeClr val="dk1"/>
                </a:solidFill>
                <a:effectLst/>
                <a:latin typeface="+mn-lt"/>
                <a:ea typeface="Calibri"/>
                <a:cs typeface="Calibri"/>
                <a:sym typeface="Calibri"/>
              </a:rPr>
              <a:t> for non-compliance.</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Legal, environmental, and safety risks</a:t>
            </a:r>
            <a:r>
              <a:rPr lang="en-US" sz="1200" b="0" i="0" u="none" strike="noStrike" cap="none" dirty="0">
                <a:solidFill>
                  <a:schemeClr val="dk1"/>
                </a:solidFill>
                <a:effectLst/>
                <a:latin typeface="+mn-lt"/>
                <a:ea typeface="Calibri"/>
                <a:cs typeface="Calibri"/>
                <a:sym typeface="Calibri"/>
              </a:rPr>
              <a:t> during operation; </a:t>
            </a:r>
            <a:r>
              <a:rPr lang="en-US" sz="1200" b="1" i="0" u="none" strike="noStrike" cap="none" dirty="0">
                <a:solidFill>
                  <a:schemeClr val="dk1"/>
                </a:solidFill>
                <a:effectLst/>
                <a:latin typeface="+mn-lt"/>
                <a:ea typeface="Calibri"/>
                <a:cs typeface="Calibri"/>
                <a:sym typeface="Calibri"/>
              </a:rPr>
              <a:t>compliance costs</a:t>
            </a:r>
            <a:r>
              <a:rPr lang="en-US" sz="1200" b="0" i="0" u="none" strike="noStrike" cap="none" dirty="0">
                <a:solidFill>
                  <a:schemeClr val="dk1"/>
                </a:solidFill>
                <a:effectLst/>
                <a:latin typeface="+mn-lt"/>
                <a:ea typeface="Calibri"/>
                <a:cs typeface="Calibri"/>
                <a:sym typeface="Calibri"/>
              </a:rPr>
              <a:t> can be significant.</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Counterparty risk</a:t>
            </a:r>
            <a:r>
              <a:rPr lang="en-US" sz="1200" b="0" i="0" u="none" strike="noStrike" cap="none" dirty="0">
                <a:solidFill>
                  <a:schemeClr val="dk1"/>
                </a:solidFill>
                <a:effectLst/>
                <a:latin typeface="+mn-lt"/>
                <a:ea typeface="Calibri"/>
                <a:cs typeface="Calibri"/>
                <a:sym typeface="Calibri"/>
              </a:rPr>
              <a:t> (creditworthiness, early termination); </a:t>
            </a:r>
            <a:r>
              <a:rPr lang="en-US" sz="1200" b="1" i="0" u="none" strike="noStrike" cap="none" dirty="0">
                <a:solidFill>
                  <a:schemeClr val="dk1"/>
                </a:solidFill>
                <a:effectLst/>
                <a:latin typeface="+mn-lt"/>
                <a:ea typeface="Calibri"/>
                <a:cs typeface="Calibri"/>
                <a:sym typeface="Calibri"/>
              </a:rPr>
              <a:t>asset recovery</a:t>
            </a:r>
            <a:r>
              <a:rPr lang="en-US" sz="1200" b="0" i="0" u="none" strike="noStrike" cap="none" dirty="0">
                <a:solidFill>
                  <a:schemeClr val="dk1"/>
                </a:solidFill>
                <a:effectLst/>
                <a:latin typeface="+mn-lt"/>
                <a:ea typeface="Calibri"/>
                <a:cs typeface="Calibri"/>
                <a:sym typeface="Calibri"/>
              </a:rPr>
              <a:t> or </a:t>
            </a:r>
            <a:r>
              <a:rPr lang="en-US" sz="1200" b="1" i="0" u="none" strike="noStrike" cap="none" dirty="0">
                <a:solidFill>
                  <a:schemeClr val="dk1"/>
                </a:solidFill>
                <a:effectLst/>
                <a:latin typeface="+mn-lt"/>
                <a:ea typeface="Calibri"/>
                <a:cs typeface="Calibri"/>
                <a:sym typeface="Calibri"/>
              </a:rPr>
              <a:t>relocation</a:t>
            </a:r>
            <a:r>
              <a:rPr lang="en-US" sz="1200" b="0" i="0" u="none" strike="noStrike" cap="none" dirty="0">
                <a:solidFill>
                  <a:schemeClr val="dk1"/>
                </a:solidFill>
                <a:effectLst/>
                <a:latin typeface="+mn-lt"/>
                <a:ea typeface="Calibri"/>
                <a:cs typeface="Calibri"/>
                <a:sym typeface="Calibri"/>
              </a:rPr>
              <a:t> at contract end is often difficult and costly.</a:t>
            </a:r>
          </a:p>
          <a:p>
            <a:r>
              <a:rPr lang="en-US" sz="1200" b="1" i="0" u="none" strike="noStrike" cap="none" dirty="0">
                <a:solidFill>
                  <a:schemeClr val="dk1"/>
                </a:solidFill>
                <a:effectLst/>
                <a:latin typeface="+mn-lt"/>
                <a:ea typeface="Calibri"/>
                <a:cs typeface="Calibri"/>
                <a:sym typeface="Calibri"/>
              </a:rPr>
              <a:t>Contract Design Recommendations (Summary)</a:t>
            </a:r>
            <a:endParaRPr lang="en-US" sz="1200" b="0" i="0" u="none" strike="noStrike" cap="none" dirty="0">
              <a:solidFill>
                <a:schemeClr val="dk1"/>
              </a:solidFill>
              <a:effectLst/>
              <a:latin typeface="+mn-lt"/>
              <a:ea typeface="Calibri"/>
              <a:cs typeface="Calibri"/>
              <a:sym typeface="Calibri"/>
            </a:endParaRP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Clearly separate the </a:t>
            </a:r>
            <a:r>
              <a:rPr lang="en-US" sz="1200" b="1" i="0" u="none" strike="noStrike" cap="none" dirty="0">
                <a:solidFill>
                  <a:schemeClr val="dk1"/>
                </a:solidFill>
                <a:effectLst/>
                <a:latin typeface="+mn-lt"/>
                <a:ea typeface="Calibri"/>
                <a:cs typeface="Calibri"/>
                <a:sym typeface="Calibri"/>
              </a:rPr>
              <a:t>capacity charge</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energy charge</a:t>
            </a:r>
            <a:r>
              <a:rPr lang="en-US" sz="1200" b="0" i="0" u="none" strike="noStrike" cap="none" dirty="0">
                <a:solidFill>
                  <a:schemeClr val="dk1"/>
                </a:solidFill>
                <a:effectLst/>
                <a:latin typeface="+mn-lt"/>
                <a:ea typeface="Calibri"/>
                <a:cs typeface="Calibri"/>
                <a:sym typeface="Calibri"/>
              </a:rPr>
              <a:t>; implement </a:t>
            </a:r>
            <a:r>
              <a:rPr lang="en-US" sz="1200" b="1" i="0" u="none" strike="noStrike" cap="none" dirty="0">
                <a:solidFill>
                  <a:schemeClr val="dk1"/>
                </a:solidFill>
                <a:effectLst/>
                <a:latin typeface="+mn-lt"/>
                <a:ea typeface="Calibri"/>
                <a:cs typeface="Calibri"/>
                <a:sym typeface="Calibri"/>
              </a:rPr>
              <a:t>fuel price indexation</a:t>
            </a:r>
            <a:r>
              <a:rPr lang="en-US" sz="1200" b="0" i="0" u="none" strike="noStrike" cap="none" dirty="0">
                <a:solidFill>
                  <a:schemeClr val="dk1"/>
                </a:solidFill>
                <a:effectLst/>
                <a:latin typeface="+mn-lt"/>
                <a:ea typeface="Calibri"/>
                <a:cs typeface="Calibri"/>
                <a:sym typeface="Calibri"/>
              </a:rPr>
              <a:t>.</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Stipulate </a:t>
            </a:r>
            <a:r>
              <a:rPr lang="en-US" sz="1200" b="1" i="0" u="none" strike="noStrike" cap="none" dirty="0">
                <a:solidFill>
                  <a:schemeClr val="dk1"/>
                </a:solidFill>
                <a:effectLst/>
                <a:latin typeface="+mn-lt"/>
                <a:ea typeface="Calibri"/>
                <a:cs typeface="Calibri"/>
                <a:sym typeface="Calibri"/>
              </a:rPr>
              <a:t>minimum purchase commitments (take-or-pay)</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metering boundaries</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quality of service standards</a:t>
            </a:r>
            <a:r>
              <a:rPr lang="en-US" sz="1200" b="0" i="0" u="none" strike="noStrike" cap="none" dirty="0">
                <a:solidFill>
                  <a:schemeClr val="dk1"/>
                </a:solidFill>
                <a:effectLst/>
                <a:latin typeface="+mn-lt"/>
                <a:ea typeface="Calibri"/>
                <a:cs typeface="Calibri"/>
                <a:sym typeface="Calibri"/>
              </a:rPr>
              <a:t>.</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Include clauses for </a:t>
            </a:r>
            <a:r>
              <a:rPr lang="en-US" sz="1200" b="1" i="0" u="none" strike="noStrike" cap="none" dirty="0">
                <a:solidFill>
                  <a:schemeClr val="dk1"/>
                </a:solidFill>
                <a:effectLst/>
                <a:latin typeface="+mn-lt"/>
                <a:ea typeface="Calibri"/>
                <a:cs typeface="Calibri"/>
                <a:sym typeface="Calibri"/>
              </a:rPr>
              <a:t>changes in law</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early termination</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compensation</a:t>
            </a:r>
            <a:r>
              <a:rPr lang="en-US" sz="1200" b="0" i="0" u="none" strike="noStrike" cap="none" dirty="0">
                <a:solidFill>
                  <a:schemeClr val="dk1"/>
                </a:solidFill>
                <a:effectLst/>
                <a:latin typeface="+mn-lt"/>
                <a:ea typeface="Calibri"/>
                <a:cs typeface="Calibri"/>
                <a:sym typeface="Calibri"/>
              </a:rPr>
              <a:t>, along with </a:t>
            </a:r>
            <a:r>
              <a:rPr lang="en-US" sz="1200" b="1" i="0" u="none" strike="noStrike" cap="none" dirty="0">
                <a:solidFill>
                  <a:schemeClr val="dk1"/>
                </a:solidFill>
                <a:effectLst/>
                <a:latin typeface="+mn-lt"/>
                <a:ea typeface="Calibri"/>
                <a:cs typeface="Calibri"/>
                <a:sym typeface="Calibri"/>
              </a:rPr>
              <a:t>payment security mechanisms</a:t>
            </a:r>
            <a:r>
              <a:rPr lang="en-US" sz="1200" b="0" i="0" u="none" strike="noStrike" cap="none" dirty="0">
                <a:solidFill>
                  <a:schemeClr val="dk1"/>
                </a:solidFill>
                <a:effectLst/>
                <a:latin typeface="+mn-lt"/>
                <a:ea typeface="Calibri"/>
                <a:cs typeface="Calibri"/>
                <a:sym typeface="Calibri"/>
              </a:rPr>
              <a:t> (e.g., performance bonds, guarantees).</a:t>
            </a:r>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28</a:t>
            </a:fld>
            <a:endParaRPr lang="en-US"/>
          </a:p>
        </p:txBody>
      </p:sp>
    </p:spTree>
    <p:extLst>
      <p:ext uri="{BB962C8B-B14F-4D97-AF65-F5344CB8AC3E}">
        <p14:creationId xmlns:p14="http://schemas.microsoft.com/office/powerpoint/2010/main" val="841987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cap="none" dirty="0">
                <a:solidFill>
                  <a:schemeClr val="dk1"/>
                </a:solidFill>
                <a:effectLst/>
                <a:latin typeface="+mn-lt"/>
                <a:ea typeface="Calibri"/>
                <a:cs typeface="Calibri"/>
                <a:sym typeface="Calibri"/>
              </a:rPr>
              <a:t>Emphasis:</a:t>
            </a:r>
            <a:r>
              <a:rPr lang="en-US" sz="1200" b="0" i="0" u="none" strike="noStrike" cap="none" dirty="0">
                <a:solidFill>
                  <a:schemeClr val="dk1"/>
                </a:solidFill>
                <a:effectLst/>
                <a:latin typeface="+mn-lt"/>
                <a:ea typeface="Calibri"/>
                <a:cs typeface="Calibri"/>
                <a:sym typeface="Calibri"/>
              </a:rPr>
              <a:t> </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The payment schedule for the ESCO is determined by the contract. The two most commonly considered payment options are:</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Payment during the construction phase (similar to a turnkey model),</a:t>
            </a:r>
          </a:p>
          <a:p>
            <a:pPr>
              <a:buFont typeface="Arial" panose="020B0604020202020204" pitchFamily="34" charset="0"/>
              <a:buChar char="•"/>
            </a:pPr>
            <a:r>
              <a:rPr lang="en-US" sz="1200" b="0" i="0" u="none" strike="noStrike" cap="none" dirty="0">
                <a:solidFill>
                  <a:schemeClr val="dk1"/>
                </a:solidFill>
                <a:effectLst/>
                <a:latin typeface="+mn-lt"/>
                <a:ea typeface="Calibri"/>
                <a:cs typeface="Calibri"/>
                <a:sym typeface="Calibri"/>
              </a:rPr>
              <a:t>Payment upon completion of Measurement and Verification (M&amp;V) and achievement of the guaranteed savings.</a:t>
            </a:r>
          </a:p>
          <a:p>
            <a:endParaRPr lang="en-US" dirty="0"/>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9</a:t>
            </a:fld>
            <a:endParaRPr lang="en-US"/>
          </a:p>
        </p:txBody>
      </p:sp>
    </p:spTree>
    <p:extLst>
      <p:ext uri="{BB962C8B-B14F-4D97-AF65-F5344CB8AC3E}">
        <p14:creationId xmlns:p14="http://schemas.microsoft.com/office/powerpoint/2010/main" val="219217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Emphasis:</a:t>
            </a:r>
            <a:r>
              <a:rPr lang="en-US" sz="1200" b="0" i="0" u="none" strike="noStrike" cap="none" dirty="0">
                <a:solidFill>
                  <a:schemeClr val="dk1"/>
                </a:solidFill>
                <a:effectLst/>
                <a:latin typeface="+mn-lt"/>
                <a:ea typeface="Calibri"/>
                <a:cs typeface="Calibri"/>
                <a:sym typeface="Calibri"/>
              </a:rPr>
              <a:t> This example illustrates the case where payment is made to the ESCO during the contract's implementation period. During this repayment period, if the M&amp;V (Measurement &amp; Verification) shows that the achieved savings fall short of the guaranteed amount, the ESCO must pay for the shortfall.</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Cost Structure:</a:t>
            </a:r>
            <a:r>
              <a:rPr lang="en-US" sz="1200" b="0" i="0" u="none" strike="noStrike" cap="none" dirty="0">
                <a:solidFill>
                  <a:schemeClr val="dk1"/>
                </a:solidFill>
                <a:effectLst/>
                <a:latin typeface="+mn-lt"/>
                <a:ea typeface="Calibri"/>
                <a:cs typeface="Calibri"/>
                <a:sym typeface="Calibri"/>
              </a:rPr>
              <a:t> Fixed price or cost-plus. It's possible for the actual savings to exceed the guaranteed level.</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Guarantee:</a:t>
            </a:r>
            <a:r>
              <a:rPr lang="en-US" sz="1200" b="0" i="0" u="none" strike="noStrike" cap="none" dirty="0">
                <a:solidFill>
                  <a:schemeClr val="dk1"/>
                </a:solidFill>
                <a:effectLst/>
                <a:latin typeface="+mn-lt"/>
                <a:ea typeface="Calibri"/>
                <a:cs typeface="Calibri"/>
                <a:sym typeface="Calibri"/>
              </a:rPr>
              <a:t> If the achieved savings are below the guaranteed level, the ESCO compensates the client for the shortfall amount.</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Term:</a:t>
            </a:r>
            <a:r>
              <a:rPr lang="en-US" sz="1200" b="0" i="0" u="none" strike="noStrike" cap="none" dirty="0">
                <a:solidFill>
                  <a:schemeClr val="dk1"/>
                </a:solidFill>
                <a:effectLst/>
                <a:latin typeface="+mn-lt"/>
                <a:ea typeface="Calibri"/>
                <a:cs typeface="Calibri"/>
                <a:sym typeface="Calibri"/>
              </a:rPr>
              <a:t> The contract has a fixed term.</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Cash Flow:</a:t>
            </a:r>
            <a:r>
              <a:rPr lang="en-US" sz="1200" b="0" i="0" u="none" strike="noStrike" cap="none" dirty="0">
                <a:solidFill>
                  <a:schemeClr val="dk1"/>
                </a:solidFill>
                <a:effectLst/>
                <a:latin typeface="+mn-lt"/>
                <a:ea typeface="Calibri"/>
                <a:cs typeface="Calibri"/>
                <a:sym typeface="Calibri"/>
              </a:rPr>
              <a:t> The client's cash flow improves immediately.</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Equipment Ownership:</a:t>
            </a:r>
            <a:r>
              <a:rPr lang="en-US" sz="1200" b="0" i="0" u="none" strike="noStrike" cap="none" dirty="0">
                <a:solidFill>
                  <a:schemeClr val="dk1"/>
                </a:solidFill>
                <a:effectLst/>
                <a:latin typeface="+mn-lt"/>
                <a:ea typeface="Calibri"/>
                <a:cs typeface="Calibri"/>
                <a:sym typeface="Calibri"/>
              </a:rPr>
              <a:t> The client typically owns the equipment.</a:t>
            </a:r>
          </a:p>
          <a:p>
            <a:pPr>
              <a:buFont typeface="Arial" panose="020B0604020202020204" pitchFamily="34" charset="0"/>
              <a:buChar cha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10</a:t>
            </a:fld>
            <a:endParaRPr lang="en-US"/>
          </a:p>
        </p:txBody>
      </p:sp>
    </p:spTree>
    <p:extLst>
      <p:ext uri="{BB962C8B-B14F-4D97-AF65-F5344CB8AC3E}">
        <p14:creationId xmlns:p14="http://schemas.microsoft.com/office/powerpoint/2010/main" val="1340765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11</a:t>
            </a:fld>
            <a:endParaRPr lang="en-US"/>
          </a:p>
        </p:txBody>
      </p:sp>
    </p:spTree>
    <p:extLst>
      <p:ext uri="{BB962C8B-B14F-4D97-AF65-F5344CB8AC3E}">
        <p14:creationId xmlns:p14="http://schemas.microsoft.com/office/powerpoint/2010/main" val="3688342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Saving accumulation: </a:t>
            </a:r>
            <a:r>
              <a:rPr lang="en-US" dirty="0"/>
              <a:t>Some ESCO stipulate in their contract that any excess saving in one year goes into a virtual “bank of savings”. The extra saving can be used in future years to offset a lack of savings. </a:t>
            </a:r>
          </a:p>
          <a:p>
            <a:endParaRPr lang="en-US" dirty="0"/>
          </a:p>
          <a:p>
            <a:r>
              <a:rPr lang="en-US" b="1" dirty="0"/>
              <a:t>Savings Accumulation</a:t>
            </a:r>
            <a:r>
              <a:rPr lang="en-US" b="0" dirty="0"/>
              <a:t>: Some ESCOs stipulate in the contract that any excess savings in a given year will be placed into a virtual "savings bank." These additional savings can then be used in subsequent years to offset any performance shortfalls.</a:t>
            </a:r>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15</a:t>
            </a:fld>
            <a:endParaRPr lang="en-US"/>
          </a:p>
        </p:txBody>
      </p:sp>
    </p:spTree>
    <p:extLst>
      <p:ext uri="{BB962C8B-B14F-4D97-AF65-F5344CB8AC3E}">
        <p14:creationId xmlns:p14="http://schemas.microsoft.com/office/powerpoint/2010/main" val="1366891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cap="none" dirty="0">
                <a:solidFill>
                  <a:schemeClr val="dk1"/>
                </a:solidFill>
                <a:effectLst/>
                <a:latin typeface="+mn-lt"/>
                <a:ea typeface="Calibri"/>
                <a:cs typeface="Calibri"/>
                <a:sym typeface="Calibri"/>
              </a:rPr>
              <a:t>Key differences:</a:t>
            </a:r>
            <a:br>
              <a:rPr lang="en-US" dirty="0"/>
            </a:br>
            <a:r>
              <a:rPr lang="en-US" sz="1200" b="1" i="0" u="none" strike="noStrike" cap="none" dirty="0" err="1">
                <a:solidFill>
                  <a:schemeClr val="dk1"/>
                </a:solidFill>
                <a:effectLst/>
                <a:latin typeface="+mn-lt"/>
                <a:ea typeface="Calibri"/>
                <a:cs typeface="Calibri"/>
                <a:sym typeface="Calibri"/>
              </a:rPr>
              <a:t>Chauffage</a:t>
            </a:r>
            <a:r>
              <a:rPr lang="en-US" sz="1200" b="1" i="0" u="none" strike="noStrike" cap="none" dirty="0">
                <a:solidFill>
                  <a:schemeClr val="dk1"/>
                </a:solidFill>
                <a:effectLst/>
                <a:latin typeface="+mn-lt"/>
                <a:ea typeface="Calibri"/>
                <a:cs typeface="Calibri"/>
                <a:sym typeface="Calibri"/>
              </a:rPr>
              <a:t> Contracts:</a:t>
            </a:r>
            <a:r>
              <a:rPr lang="en-US" sz="1200" b="0" i="0" u="none" strike="noStrike" cap="none" dirty="0">
                <a:solidFill>
                  <a:schemeClr val="dk1"/>
                </a:solidFill>
                <a:effectLst/>
                <a:latin typeface="+mn-lt"/>
                <a:ea typeface="Calibri"/>
                <a:cs typeface="Calibri"/>
                <a:sym typeface="Calibri"/>
              </a:rPr>
              <a:t> Payment is made for the output energy service (guaranteed supply level and reliability).</a:t>
            </a:r>
            <a:br>
              <a:rPr lang="en-US" dirty="0"/>
            </a:br>
            <a:r>
              <a:rPr lang="en-US" sz="1200" b="1" i="0" u="none" strike="noStrike" cap="none" dirty="0">
                <a:solidFill>
                  <a:schemeClr val="dk1"/>
                </a:solidFill>
                <a:effectLst/>
                <a:latin typeface="+mn-lt"/>
                <a:ea typeface="Calibri"/>
                <a:cs typeface="Calibri"/>
                <a:sym typeface="Calibri"/>
              </a:rPr>
              <a:t>Guaranteed Savings Contracts:</a:t>
            </a:r>
            <a:r>
              <a:rPr lang="en-US" sz="1200" b="0" i="0" u="none" strike="noStrike" cap="none" dirty="0">
                <a:solidFill>
                  <a:schemeClr val="dk1"/>
                </a:solidFill>
                <a:effectLst/>
                <a:latin typeface="+mn-lt"/>
                <a:ea typeface="Calibri"/>
                <a:cs typeface="Calibri"/>
                <a:sym typeface="Calibri"/>
              </a:rPr>
              <a:t> Payment is based on guaranteed savings (guaranteed reduction in energy consumption).</a:t>
            </a:r>
            <a:br>
              <a:rPr lang="en-US" dirty="0"/>
            </a:br>
            <a:r>
              <a:rPr lang="en-US" sz="1200" b="1" i="0" u="none" strike="noStrike" cap="none" dirty="0">
                <a:solidFill>
                  <a:schemeClr val="dk1"/>
                </a:solidFill>
                <a:effectLst/>
                <a:latin typeface="+mn-lt"/>
                <a:ea typeface="Calibri"/>
                <a:cs typeface="Calibri"/>
                <a:sym typeface="Calibri"/>
              </a:rPr>
              <a:t>Shared Savings Contracts:</a:t>
            </a:r>
            <a:r>
              <a:rPr lang="en-US" sz="1200" b="0" i="0" u="none" strike="noStrike" cap="none" dirty="0">
                <a:solidFill>
                  <a:schemeClr val="dk1"/>
                </a:solidFill>
                <a:effectLst/>
                <a:latin typeface="+mn-lt"/>
                <a:ea typeface="Calibri"/>
                <a:cs typeface="Calibri"/>
                <a:sym typeface="Calibri"/>
              </a:rPr>
              <a:t> Payment is based on actual energy savings shared between the business owner and the ESCO</a:t>
            </a:r>
            <a:endParaRPr lang="vi-VN" dirty="0"/>
          </a:p>
          <a:p>
            <a:endParaRPr lang="en-US" dirty="0"/>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17</a:t>
            </a:fld>
            <a:endParaRPr lang="en-US"/>
          </a:p>
        </p:txBody>
      </p:sp>
    </p:spTree>
    <p:extLst>
      <p:ext uri="{BB962C8B-B14F-4D97-AF65-F5344CB8AC3E}">
        <p14:creationId xmlns:p14="http://schemas.microsoft.com/office/powerpoint/2010/main" val="2884660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cap="none" dirty="0">
                <a:solidFill>
                  <a:schemeClr val="dk1"/>
                </a:solidFill>
                <a:effectLst/>
                <a:latin typeface="+mn-lt"/>
                <a:ea typeface="Calibri"/>
                <a:cs typeface="Calibri"/>
                <a:sym typeface="Calibri"/>
              </a:rPr>
              <a:t>Column 1: The Baseline</a:t>
            </a:r>
            <a:br>
              <a:rPr lang="en-US" sz="1200" b="0" i="0" u="none" strike="noStrike" cap="none" dirty="0">
                <a:solidFill>
                  <a:schemeClr val="dk1"/>
                </a:solidFill>
                <a:effectLst/>
                <a:latin typeface="+mn-lt"/>
                <a:ea typeface="Calibri"/>
                <a:cs typeface="Calibri"/>
                <a:sym typeface="Calibri"/>
              </a:rPr>
            </a:br>
            <a:r>
              <a:rPr lang="en-US" sz="1200" b="0" i="0" u="none" strike="noStrike" cap="none" dirty="0">
                <a:solidFill>
                  <a:schemeClr val="dk1"/>
                </a:solidFill>
                <a:effectLst/>
                <a:latin typeface="+mn-lt"/>
                <a:ea typeface="Calibri"/>
                <a:cs typeface="Calibri"/>
                <a:sym typeface="Calibri"/>
              </a:rPr>
              <a:t>This column represents the current energy and O&amp;M (Operation &amp; Maintenance) costs before implementing the energy-saving solution.</a:t>
            </a:r>
          </a:p>
          <a:p>
            <a:r>
              <a:rPr lang="en-US" sz="1200" b="1" i="0" u="none" strike="noStrike" cap="none" dirty="0">
                <a:solidFill>
                  <a:schemeClr val="dk1"/>
                </a:solidFill>
                <a:effectLst/>
                <a:latin typeface="+mn-lt"/>
                <a:ea typeface="Calibri"/>
                <a:cs typeface="Calibri"/>
                <a:sym typeface="Calibri"/>
              </a:rPr>
              <a:t>Column 2: The First Contract Phase (Investment Recovery)</a:t>
            </a:r>
            <a:br>
              <a:rPr lang="en-US" sz="1200" b="0" i="0" u="none" strike="noStrike" cap="none" dirty="0">
                <a:solidFill>
                  <a:schemeClr val="dk1"/>
                </a:solidFill>
                <a:effectLst/>
                <a:latin typeface="+mn-lt"/>
                <a:ea typeface="Calibri"/>
                <a:cs typeface="Calibri"/>
                <a:sym typeface="Calibri"/>
              </a:rPr>
            </a:br>
            <a:r>
              <a:rPr lang="en-US" sz="1200" b="0" i="0" u="none" strike="noStrike" cap="none" dirty="0">
                <a:solidFill>
                  <a:schemeClr val="dk1"/>
                </a:solidFill>
                <a:effectLst/>
                <a:latin typeface="+mn-lt"/>
                <a:ea typeface="Calibri"/>
                <a:cs typeface="Calibri"/>
                <a:sym typeface="Calibri"/>
              </a:rPr>
              <a:t>This column illustrates the initial phase of the </a:t>
            </a:r>
            <a:r>
              <a:rPr lang="en-US" sz="1200" b="0" i="1" u="none" strike="noStrike" cap="none" dirty="0" err="1">
                <a:solidFill>
                  <a:schemeClr val="dk1"/>
                </a:solidFill>
                <a:effectLst/>
                <a:latin typeface="+mn-lt"/>
                <a:ea typeface="Calibri"/>
                <a:cs typeface="Calibri"/>
                <a:sym typeface="Calibri"/>
              </a:rPr>
              <a:t>chauffage</a:t>
            </a:r>
            <a:r>
              <a:rPr lang="en-US" sz="1200" b="0" i="0" u="none" strike="noStrike" cap="none" dirty="0">
                <a:solidFill>
                  <a:schemeClr val="dk1"/>
                </a:solidFill>
                <a:effectLst/>
                <a:latin typeface="+mn-lt"/>
                <a:ea typeface="Calibri"/>
                <a:cs typeface="Calibri"/>
                <a:sym typeface="Calibri"/>
              </a:rPr>
              <a:t> contract: The ESCO implements the solution, and the customer makes periodic payments to the ESCO based on the amount of energy supplied (guaranteed to be lower than the current cost). The ESCO uses these payments to repay the principal and interest on the investment.</a:t>
            </a:r>
          </a:p>
          <a:p>
            <a:r>
              <a:rPr lang="en-US" sz="1200" b="1" i="0" u="none" strike="noStrike" cap="none" dirty="0">
                <a:solidFill>
                  <a:schemeClr val="dk1"/>
                </a:solidFill>
                <a:effectLst/>
                <a:latin typeface="+mn-lt"/>
                <a:ea typeface="Calibri"/>
                <a:cs typeface="Calibri"/>
                <a:sym typeface="Calibri"/>
              </a:rPr>
              <a:t>Column 3: The ESCO's Profit Phase</a:t>
            </a:r>
            <a:br>
              <a:rPr lang="en-US" sz="1200" b="0" i="0" u="none" strike="noStrike" cap="none" dirty="0">
                <a:solidFill>
                  <a:schemeClr val="dk1"/>
                </a:solidFill>
                <a:effectLst/>
                <a:latin typeface="+mn-lt"/>
                <a:ea typeface="Calibri"/>
                <a:cs typeface="Calibri"/>
                <a:sym typeface="Calibri"/>
              </a:rPr>
            </a:br>
            <a:r>
              <a:rPr lang="en-US" sz="1200" b="0" i="0" u="none" strike="noStrike" cap="none" dirty="0">
                <a:solidFill>
                  <a:schemeClr val="dk1"/>
                </a:solidFill>
                <a:effectLst/>
                <a:latin typeface="+mn-lt"/>
                <a:ea typeface="Calibri"/>
                <a:cs typeface="Calibri"/>
                <a:sym typeface="Calibri"/>
              </a:rPr>
              <a:t>This column represents the phase where the ESCO generates profit. The customer continues to pay the ESCO after the ESCO has fully recouped its investment. The duration of this phase can be long or short, or it may even be integrated into the phase described in Column 2, depending on the agreement between the two parties.</a:t>
            </a:r>
          </a:p>
          <a:p>
            <a:r>
              <a:rPr lang="en-US" sz="1200" b="1" i="0" u="none" strike="noStrike" cap="none" dirty="0">
                <a:solidFill>
                  <a:schemeClr val="dk1"/>
                </a:solidFill>
                <a:effectLst/>
                <a:latin typeface="+mn-lt"/>
                <a:ea typeface="Calibri"/>
                <a:cs typeface="Calibri"/>
                <a:sym typeface="Calibri"/>
              </a:rPr>
              <a:t>Column 4: Post-Contract Transfer (Optional)</a:t>
            </a:r>
            <a:br>
              <a:rPr lang="en-US" sz="1200" b="0" i="0" u="none" strike="noStrike" cap="none" dirty="0">
                <a:solidFill>
                  <a:schemeClr val="dk1"/>
                </a:solidFill>
                <a:effectLst/>
                <a:latin typeface="+mn-lt"/>
                <a:ea typeface="Calibri"/>
                <a:cs typeface="Calibri"/>
                <a:sym typeface="Calibri"/>
              </a:rPr>
            </a:br>
            <a:r>
              <a:rPr lang="en-US" sz="1200" b="0" i="0" u="none" strike="noStrike" cap="none" dirty="0">
                <a:solidFill>
                  <a:schemeClr val="dk1"/>
                </a:solidFill>
                <a:effectLst/>
                <a:latin typeface="+mn-lt"/>
                <a:ea typeface="Calibri"/>
                <a:cs typeface="Calibri"/>
                <a:sym typeface="Calibri"/>
              </a:rPr>
              <a:t>The final column represents the period after the EPC (Energy Performance Contract) ends. The equipment or system is transferred to the customer for operation and management, and the customer enjoys the full amount of energy savings. This phase may or may not exist, depending on the agreement (e.g., if the </a:t>
            </a:r>
            <a:r>
              <a:rPr lang="en-US" sz="1200" b="0" i="1" u="none" strike="noStrike" cap="none" dirty="0" err="1">
                <a:solidFill>
                  <a:schemeClr val="dk1"/>
                </a:solidFill>
                <a:effectLst/>
                <a:latin typeface="+mn-lt"/>
                <a:ea typeface="Calibri"/>
                <a:cs typeface="Calibri"/>
                <a:sym typeface="Calibri"/>
              </a:rPr>
              <a:t>chauffage</a:t>
            </a:r>
            <a:r>
              <a:rPr lang="en-US" sz="1200" b="0" i="0" u="none" strike="noStrike" cap="none" dirty="0">
                <a:solidFill>
                  <a:schemeClr val="dk1"/>
                </a:solidFill>
                <a:effectLst/>
                <a:latin typeface="+mn-lt"/>
                <a:ea typeface="Calibri"/>
                <a:cs typeface="Calibri"/>
                <a:sym typeface="Calibri"/>
              </a:rPr>
              <a:t> contract lasts for the entire lifespan of the solution, this phase will not occur).</a:t>
            </a:r>
          </a:p>
          <a:p>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18</a:t>
            </a:fld>
            <a:endParaRPr lang="en-US"/>
          </a:p>
        </p:txBody>
      </p:sp>
    </p:spTree>
    <p:extLst>
      <p:ext uri="{BB962C8B-B14F-4D97-AF65-F5344CB8AC3E}">
        <p14:creationId xmlns:p14="http://schemas.microsoft.com/office/powerpoint/2010/main" val="2456538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Technology lock-in" is the risk where a business becomes "stuck" with a specific technology/solution/vendor for multiple years, making it difficult or costly to upgrade or switch to a better alternative later.</a:t>
            </a:r>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21</a:t>
            </a:fld>
            <a:endParaRPr lang="en-US"/>
          </a:p>
        </p:txBody>
      </p:sp>
    </p:spTree>
    <p:extLst>
      <p:ext uri="{BB962C8B-B14F-4D97-AF65-F5344CB8AC3E}">
        <p14:creationId xmlns:p14="http://schemas.microsoft.com/office/powerpoint/2010/main" val="349545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contract type typically requires more complex legal and financial structuring than a guaranteed savings agreement. To mitigate risks for both parties, additional safety layers—such as insurance, third-party guarantees, or risk-sharing funds/mechanisms—are often necessary.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95DA2261-68AE-481F-8290-E81A89C487EC}" type="slidenum">
              <a:rPr lang="en-US" smtClean="0"/>
              <a:t>22</a:t>
            </a:fld>
            <a:endParaRPr lang="en-US"/>
          </a:p>
        </p:txBody>
      </p:sp>
    </p:spTree>
    <p:extLst>
      <p:ext uri="{BB962C8B-B14F-4D97-AF65-F5344CB8AC3E}">
        <p14:creationId xmlns:p14="http://schemas.microsoft.com/office/powerpoint/2010/main" val="31004579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613628" y="615740"/>
            <a:ext cx="7454422" cy="369332"/>
          </a:xfrm>
          <a:prstGeom prst="rect">
            <a:avLst/>
          </a:prstGeom>
          <a:noFill/>
        </p:spPr>
        <p:txBody>
          <a:bodyPr wrap="square" rtlCol="0">
            <a:spAutoFit/>
          </a:bodyPr>
          <a:lstStyle/>
          <a:p>
            <a:r>
              <a:rPr lang="en-US" b="1" i="1" dirty="0">
                <a:solidFill>
                  <a:srgbClr val="466DB0"/>
                </a:solidFill>
              </a:rPr>
              <a:t>Vietnam Scaling up Energy Efficiency Project (VSUEE)</a:t>
            </a: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10/22/2025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3.xml"/><Relationship Id="rId7" Type="http://schemas.openxmlformats.org/officeDocument/2006/relationships/image" Target="../media/image32.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34.wmf"/><Relationship Id="rId5" Type="http://schemas.openxmlformats.org/officeDocument/2006/relationships/image" Target="../media/image31.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33.w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14.xml"/><Relationship Id="rId13" Type="http://schemas.openxmlformats.org/officeDocument/2006/relationships/diagramLayout" Target="../diagrams/layout15.xml"/><Relationship Id="rId3" Type="http://schemas.openxmlformats.org/officeDocument/2006/relationships/diagramLayout" Target="../diagrams/layout13.xml"/><Relationship Id="rId7" Type="http://schemas.openxmlformats.org/officeDocument/2006/relationships/diagramData" Target="../diagrams/data14.xml"/><Relationship Id="rId12" Type="http://schemas.openxmlformats.org/officeDocument/2006/relationships/diagramData" Target="../diagrams/data15.xml"/><Relationship Id="rId2" Type="http://schemas.openxmlformats.org/officeDocument/2006/relationships/diagramData" Target="../diagrams/data13.xml"/><Relationship Id="rId16" Type="http://schemas.microsoft.com/office/2007/relationships/diagramDrawing" Target="../diagrams/drawing15.xml"/><Relationship Id="rId1" Type="http://schemas.openxmlformats.org/officeDocument/2006/relationships/slideLayout" Target="../slideLayouts/slideLayout2.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5" Type="http://schemas.openxmlformats.org/officeDocument/2006/relationships/diagramColors" Target="../diagrams/colors15.xml"/><Relationship Id="rId10" Type="http://schemas.openxmlformats.org/officeDocument/2006/relationships/diagramColors" Target="../diagrams/colors14.xml"/><Relationship Id="rId4" Type="http://schemas.openxmlformats.org/officeDocument/2006/relationships/diagramQuickStyle" Target="../diagrams/quickStyle13.xml"/><Relationship Id="rId9" Type="http://schemas.openxmlformats.org/officeDocument/2006/relationships/diagramQuickStyle" Target="../diagrams/quickStyle14.xml"/><Relationship Id="rId14" Type="http://schemas.openxmlformats.org/officeDocument/2006/relationships/diagramQuickStyle" Target="../diagrams/quickStyle15.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17.xml"/><Relationship Id="rId13" Type="http://schemas.openxmlformats.org/officeDocument/2006/relationships/diagramLayout" Target="../diagrams/layout18.xml"/><Relationship Id="rId3" Type="http://schemas.openxmlformats.org/officeDocument/2006/relationships/diagramLayout" Target="../diagrams/layout16.xml"/><Relationship Id="rId7" Type="http://schemas.openxmlformats.org/officeDocument/2006/relationships/diagramData" Target="../diagrams/data17.xml"/><Relationship Id="rId12" Type="http://schemas.openxmlformats.org/officeDocument/2006/relationships/diagramData" Target="../diagrams/data18.xml"/><Relationship Id="rId2" Type="http://schemas.openxmlformats.org/officeDocument/2006/relationships/diagramData" Target="../diagrams/data16.xml"/><Relationship Id="rId16" Type="http://schemas.microsoft.com/office/2007/relationships/diagramDrawing" Target="../diagrams/drawing18.xml"/><Relationship Id="rId1" Type="http://schemas.openxmlformats.org/officeDocument/2006/relationships/slideLayout" Target="../slideLayouts/slideLayout2.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5" Type="http://schemas.openxmlformats.org/officeDocument/2006/relationships/diagramColors" Target="../diagrams/colors18.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 Id="rId14" Type="http://schemas.openxmlformats.org/officeDocument/2006/relationships/diagramQuickStyle" Target="../diagrams/quickStyle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20.xml"/><Relationship Id="rId13" Type="http://schemas.openxmlformats.org/officeDocument/2006/relationships/diagramLayout" Target="../diagrams/layout21.xml"/><Relationship Id="rId18" Type="http://schemas.openxmlformats.org/officeDocument/2006/relationships/diagramLayout" Target="../diagrams/layout22.xml"/><Relationship Id="rId3" Type="http://schemas.openxmlformats.org/officeDocument/2006/relationships/diagramLayout" Target="../diagrams/layout19.xml"/><Relationship Id="rId21" Type="http://schemas.microsoft.com/office/2007/relationships/diagramDrawing" Target="../diagrams/drawing22.xml"/><Relationship Id="rId7" Type="http://schemas.openxmlformats.org/officeDocument/2006/relationships/diagramData" Target="../diagrams/data20.xml"/><Relationship Id="rId12" Type="http://schemas.openxmlformats.org/officeDocument/2006/relationships/diagramData" Target="../diagrams/data21.xml"/><Relationship Id="rId17" Type="http://schemas.openxmlformats.org/officeDocument/2006/relationships/diagramData" Target="../diagrams/data22.xml"/><Relationship Id="rId2" Type="http://schemas.openxmlformats.org/officeDocument/2006/relationships/diagramData" Target="../diagrams/data19.xml"/><Relationship Id="rId16" Type="http://schemas.microsoft.com/office/2007/relationships/diagramDrawing" Target="../diagrams/drawing21.xml"/><Relationship Id="rId20" Type="http://schemas.openxmlformats.org/officeDocument/2006/relationships/diagramColors" Target="../diagrams/colors22.xml"/><Relationship Id="rId1" Type="http://schemas.openxmlformats.org/officeDocument/2006/relationships/slideLayout" Target="../slideLayouts/slideLayout2.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5" Type="http://schemas.openxmlformats.org/officeDocument/2006/relationships/diagramColors" Target="../diagrams/colors21.xml"/><Relationship Id="rId10" Type="http://schemas.openxmlformats.org/officeDocument/2006/relationships/diagramColors" Target="../diagrams/colors20.xml"/><Relationship Id="rId19" Type="http://schemas.openxmlformats.org/officeDocument/2006/relationships/diagramQuickStyle" Target="../diagrams/quickStyle22.xml"/><Relationship Id="rId4" Type="http://schemas.openxmlformats.org/officeDocument/2006/relationships/diagramQuickStyle" Target="../diagrams/quickStyle19.xml"/><Relationship Id="rId9" Type="http://schemas.openxmlformats.org/officeDocument/2006/relationships/diagramQuickStyle" Target="../diagrams/quickStyle20.xml"/><Relationship Id="rId14" Type="http://schemas.openxmlformats.org/officeDocument/2006/relationships/diagramQuickStyle" Target="../diagrams/quickStyle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24.xml"/><Relationship Id="rId13" Type="http://schemas.openxmlformats.org/officeDocument/2006/relationships/diagramLayout" Target="../diagrams/layout25.xml"/><Relationship Id="rId18" Type="http://schemas.openxmlformats.org/officeDocument/2006/relationships/diagramLayout" Target="../diagrams/layout26.xml"/><Relationship Id="rId3" Type="http://schemas.openxmlformats.org/officeDocument/2006/relationships/diagramLayout" Target="../diagrams/layout23.xml"/><Relationship Id="rId21" Type="http://schemas.microsoft.com/office/2007/relationships/diagramDrawing" Target="../diagrams/drawing26.xml"/><Relationship Id="rId7" Type="http://schemas.openxmlformats.org/officeDocument/2006/relationships/diagramData" Target="../diagrams/data24.xml"/><Relationship Id="rId12" Type="http://schemas.openxmlformats.org/officeDocument/2006/relationships/diagramData" Target="../diagrams/data25.xml"/><Relationship Id="rId17" Type="http://schemas.openxmlformats.org/officeDocument/2006/relationships/diagramData" Target="../diagrams/data26.xml"/><Relationship Id="rId2" Type="http://schemas.openxmlformats.org/officeDocument/2006/relationships/diagramData" Target="../diagrams/data23.xml"/><Relationship Id="rId16" Type="http://schemas.microsoft.com/office/2007/relationships/diagramDrawing" Target="../diagrams/drawing25.xml"/><Relationship Id="rId20" Type="http://schemas.openxmlformats.org/officeDocument/2006/relationships/diagramColors" Target="../diagrams/colors26.xml"/><Relationship Id="rId1" Type="http://schemas.openxmlformats.org/officeDocument/2006/relationships/slideLayout" Target="../slideLayouts/slideLayout2.xml"/><Relationship Id="rId6" Type="http://schemas.microsoft.com/office/2007/relationships/diagramDrawing" Target="../diagrams/drawing23.xml"/><Relationship Id="rId11" Type="http://schemas.microsoft.com/office/2007/relationships/diagramDrawing" Target="../diagrams/drawing24.xml"/><Relationship Id="rId5" Type="http://schemas.openxmlformats.org/officeDocument/2006/relationships/diagramColors" Target="../diagrams/colors23.xml"/><Relationship Id="rId15" Type="http://schemas.openxmlformats.org/officeDocument/2006/relationships/diagramColors" Target="../diagrams/colors25.xml"/><Relationship Id="rId10" Type="http://schemas.openxmlformats.org/officeDocument/2006/relationships/diagramColors" Target="../diagrams/colors24.xml"/><Relationship Id="rId19" Type="http://schemas.openxmlformats.org/officeDocument/2006/relationships/diagramQuickStyle" Target="../diagrams/quickStyle26.xml"/><Relationship Id="rId4" Type="http://schemas.openxmlformats.org/officeDocument/2006/relationships/diagramQuickStyle" Target="../diagrams/quickStyle23.xml"/><Relationship Id="rId9" Type="http://schemas.openxmlformats.org/officeDocument/2006/relationships/diagramQuickStyle" Target="../diagrams/quickStyle24.xml"/><Relationship Id="rId14" Type="http://schemas.openxmlformats.org/officeDocument/2006/relationships/diagramQuickStyle" Target="../diagrams/quickStyle25.xml"/><Relationship Id="rId22"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34.xml"/><Relationship Id="rId7" Type="http://schemas.microsoft.com/office/2007/relationships/diagramDrawing" Target="../diagrams/drawing3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34.xml"/><Relationship Id="rId5" Type="http://schemas.openxmlformats.org/officeDocument/2006/relationships/diagramQuickStyle" Target="../diagrams/quickStyle34.xml"/><Relationship Id="rId4" Type="http://schemas.openxmlformats.org/officeDocument/2006/relationships/diagramLayout" Target="../diagrams/layout3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19.jpeg"/><Relationship Id="rId18" Type="http://schemas.openxmlformats.org/officeDocument/2006/relationships/image" Target="../media/image22.jpeg"/><Relationship Id="rId3" Type="http://schemas.openxmlformats.org/officeDocument/2006/relationships/diagramLayout" Target="../diagrams/layout1.xml"/><Relationship Id="rId7" Type="http://schemas.openxmlformats.org/officeDocument/2006/relationships/image" Target="../media/image14.jpeg"/><Relationship Id="rId12" Type="http://schemas.openxmlformats.org/officeDocument/2006/relationships/image" Target="../media/image18.jpeg"/><Relationship Id="rId17" Type="http://schemas.openxmlformats.org/officeDocument/2006/relationships/image" Target="../media/image21.jpeg"/><Relationship Id="rId2" Type="http://schemas.openxmlformats.org/officeDocument/2006/relationships/diagramData" Target="../diagrams/data1.xml"/><Relationship Id="rId16" Type="http://schemas.openxmlformats.org/officeDocument/2006/relationships/image" Target="../media/image20.jpeg"/><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8.jpeg"/><Relationship Id="rId5" Type="http://schemas.openxmlformats.org/officeDocument/2006/relationships/diagramColors" Target="../diagrams/colors1.xml"/><Relationship Id="rId15" Type="http://schemas.openxmlformats.org/officeDocument/2006/relationships/image" Target="../media/image13.jpeg"/><Relationship Id="rId10" Type="http://schemas.openxmlformats.org/officeDocument/2006/relationships/image" Target="../media/image17.jpeg"/><Relationship Id="rId4" Type="http://schemas.openxmlformats.org/officeDocument/2006/relationships/diagramQuickStyle" Target="../diagrams/quickStyle1.xml"/><Relationship Id="rId9" Type="http://schemas.openxmlformats.org/officeDocument/2006/relationships/image" Target="../media/image16.jpeg"/><Relationship Id="rId14" Type="http://schemas.openxmlformats.org/officeDocument/2006/relationships/image" Target="../media/image12.jpeg"/></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Layout" Target="../diagrams/layout2.xml"/><Relationship Id="rId7" Type="http://schemas.openxmlformats.org/officeDocument/2006/relationships/image" Target="../media/image14.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18" Type="http://schemas.openxmlformats.org/officeDocument/2006/relationships/diagramLayout" Target="../diagrams/layout6.xml"/><Relationship Id="rId26" Type="http://schemas.microsoft.com/office/2007/relationships/diagramDrawing" Target="../diagrams/drawing7.xml"/><Relationship Id="rId3" Type="http://schemas.openxmlformats.org/officeDocument/2006/relationships/diagramLayout" Target="../diagrams/layout3.xml"/><Relationship Id="rId21" Type="http://schemas.microsoft.com/office/2007/relationships/diagramDrawing" Target="../diagrams/drawing6.xml"/><Relationship Id="rId7" Type="http://schemas.openxmlformats.org/officeDocument/2006/relationships/diagramData" Target="../diagrams/data4.xml"/><Relationship Id="rId12" Type="http://schemas.openxmlformats.org/officeDocument/2006/relationships/diagramData" Target="../diagrams/data5.xml"/><Relationship Id="rId17" Type="http://schemas.openxmlformats.org/officeDocument/2006/relationships/diagramData" Target="../diagrams/data6.xml"/><Relationship Id="rId25" Type="http://schemas.openxmlformats.org/officeDocument/2006/relationships/diagramColors" Target="../diagrams/colors7.xml"/><Relationship Id="rId2" Type="http://schemas.openxmlformats.org/officeDocument/2006/relationships/diagramData" Target="../diagrams/data3.xml"/><Relationship Id="rId16" Type="http://schemas.microsoft.com/office/2007/relationships/diagramDrawing" Target="../diagrams/drawing5.xml"/><Relationship Id="rId20" Type="http://schemas.openxmlformats.org/officeDocument/2006/relationships/diagramColors" Target="../diagrams/colors6.xml"/><Relationship Id="rId29" Type="http://schemas.openxmlformats.org/officeDocument/2006/relationships/diagramQuickStyle" Target="../diagrams/quickStyle8.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24" Type="http://schemas.openxmlformats.org/officeDocument/2006/relationships/diagramQuickStyle" Target="../diagrams/quickStyle7.xml"/><Relationship Id="rId5" Type="http://schemas.openxmlformats.org/officeDocument/2006/relationships/diagramColors" Target="../diagrams/colors3.xml"/><Relationship Id="rId15" Type="http://schemas.openxmlformats.org/officeDocument/2006/relationships/diagramColors" Target="../diagrams/colors5.xml"/><Relationship Id="rId23" Type="http://schemas.openxmlformats.org/officeDocument/2006/relationships/diagramLayout" Target="../diagrams/layout7.xml"/><Relationship Id="rId28" Type="http://schemas.openxmlformats.org/officeDocument/2006/relationships/diagramLayout" Target="../diagrams/layout8.xml"/><Relationship Id="rId10" Type="http://schemas.openxmlformats.org/officeDocument/2006/relationships/diagramColors" Target="../diagrams/colors4.xml"/><Relationship Id="rId19" Type="http://schemas.openxmlformats.org/officeDocument/2006/relationships/diagramQuickStyle" Target="../diagrams/quickStyle6.xml"/><Relationship Id="rId31" Type="http://schemas.microsoft.com/office/2007/relationships/diagramDrawing" Target="../diagrams/drawing8.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 Id="rId22" Type="http://schemas.openxmlformats.org/officeDocument/2006/relationships/diagramData" Target="../diagrams/data7.xml"/><Relationship Id="rId27" Type="http://schemas.openxmlformats.org/officeDocument/2006/relationships/diagramData" Target="../diagrams/data8.xml"/><Relationship Id="rId30" Type="http://schemas.openxmlformats.org/officeDocument/2006/relationships/diagramColors" Target="../diagrams/colors8.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18" Type="http://schemas.openxmlformats.org/officeDocument/2006/relationships/image" Target="../media/image29.jpeg"/><Relationship Id="rId3" Type="http://schemas.openxmlformats.org/officeDocument/2006/relationships/diagramData" Target="../diagrams/data9.xml"/><Relationship Id="rId21" Type="http://schemas.openxmlformats.org/officeDocument/2006/relationships/diagramQuickStyle" Target="../diagrams/quickStyle12.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2.xml"/><Relationship Id="rId16" Type="http://schemas.openxmlformats.org/officeDocument/2006/relationships/diagramColors" Target="../diagrams/colors11.xml"/><Relationship Id="rId20" Type="http://schemas.openxmlformats.org/officeDocument/2006/relationships/diagramLayout" Target="../diagrams/layout12.xml"/><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diagramColors" Target="../diagrams/colors10.xml"/><Relationship Id="rId24" Type="http://schemas.openxmlformats.org/officeDocument/2006/relationships/image" Target="../media/image30.jpeg"/><Relationship Id="rId5" Type="http://schemas.openxmlformats.org/officeDocument/2006/relationships/diagramQuickStyle" Target="../diagrams/quickStyle9.xml"/><Relationship Id="rId15" Type="http://schemas.openxmlformats.org/officeDocument/2006/relationships/diagramQuickStyle" Target="../diagrams/quickStyle11.xml"/><Relationship Id="rId23" Type="http://schemas.microsoft.com/office/2007/relationships/diagramDrawing" Target="../diagrams/drawing12.xml"/><Relationship Id="rId10" Type="http://schemas.openxmlformats.org/officeDocument/2006/relationships/diagramQuickStyle" Target="../diagrams/quickStyle10.xml"/><Relationship Id="rId19" Type="http://schemas.openxmlformats.org/officeDocument/2006/relationships/diagramData" Target="../diagrams/data12.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 Id="rId22" Type="http://schemas.openxmlformats.org/officeDocument/2006/relationships/diagramColors" Target="../diagrams/colors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38200" y="2893721"/>
            <a:ext cx="10515599" cy="1070557"/>
          </a:xfrm>
        </p:spPr>
        <p:txBody>
          <a:bodyPr>
            <a:noAutofit/>
          </a:bodyPr>
          <a:lstStyle/>
          <a:p>
            <a:r>
              <a:rPr lang="en-US" sz="3000" dirty="0"/>
              <a:t>VIETNAM SCALING UP ENERGY EFFICIENCY PROJECT </a:t>
            </a:r>
          </a:p>
          <a:p>
            <a:r>
              <a:rPr lang="en-US" sz="3000" dirty="0"/>
              <a:t>(VSUEE)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Title 2">
            <a:extLst>
              <a:ext uri="{FF2B5EF4-FFF2-40B4-BE49-F238E27FC236}">
                <a16:creationId xmlns:a16="http://schemas.microsoft.com/office/drawing/2014/main" id="{52398AEE-88CE-D04C-C7EA-5E8CAD7470CC}"/>
              </a:ext>
            </a:extLst>
          </p:cNvPr>
          <p:cNvSpPr txBox="1">
            <a:spLocks/>
          </p:cNvSpPr>
          <p:nvPr/>
        </p:nvSpPr>
        <p:spPr>
          <a:xfrm>
            <a:off x="858748" y="1148049"/>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GUARANTEED SAVINGS CONTRACT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240" name="Rectangle 4">
            <a:extLst>
              <a:ext uri="{FF2B5EF4-FFF2-40B4-BE49-F238E27FC236}">
                <a16:creationId xmlns:a16="http://schemas.microsoft.com/office/drawing/2014/main" id="{11310492-36B6-7FD7-E673-F232C5F0E955}"/>
              </a:ext>
            </a:extLst>
          </p:cNvPr>
          <p:cNvSpPr>
            <a:spLocks noChangeArrowheads="1"/>
          </p:cNvSpPr>
          <p:nvPr/>
        </p:nvSpPr>
        <p:spPr bwMode="auto">
          <a:xfrm>
            <a:off x="977478" y="2533665"/>
            <a:ext cx="3742071" cy="7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spcBef>
                <a:spcPct val="50000"/>
              </a:spcBef>
              <a:buClr>
                <a:srgbClr val="000000"/>
              </a:buClr>
              <a:buFont typeface="Arial"/>
              <a:buNone/>
            </a:pPr>
            <a:r>
              <a:rPr lang="en-US" altLang="en-US" sz="1800" kern="0" dirty="0">
                <a:solidFill>
                  <a:srgbClr val="00467F"/>
                </a:solidFill>
                <a:cs typeface="Arial"/>
                <a:sym typeface="Arial"/>
              </a:rPr>
              <a:t>ESCO guarantees:</a:t>
            </a:r>
          </a:p>
          <a:p>
            <a:pPr>
              <a:spcBef>
                <a:spcPct val="50000"/>
              </a:spcBef>
              <a:buClr>
                <a:srgbClr val="000000"/>
              </a:buClr>
              <a:buFont typeface="Arial"/>
              <a:buNone/>
            </a:pPr>
            <a:r>
              <a:rPr lang="en-US" altLang="en-US" sz="1800" kern="0" dirty="0">
                <a:solidFill>
                  <a:srgbClr val="00467F"/>
                </a:solidFill>
                <a:cs typeface="Arial"/>
                <a:sym typeface="Arial"/>
              </a:rPr>
              <a:t>Energy savings ≥ the loan amount.</a:t>
            </a:r>
          </a:p>
        </p:txBody>
      </p:sp>
      <p:sp>
        <p:nvSpPr>
          <p:cNvPr id="241" name="Rectangle 6">
            <a:extLst>
              <a:ext uri="{FF2B5EF4-FFF2-40B4-BE49-F238E27FC236}">
                <a16:creationId xmlns:a16="http://schemas.microsoft.com/office/drawing/2014/main" id="{5447ABD6-B667-C0DE-523F-49D248827732}"/>
              </a:ext>
            </a:extLst>
          </p:cNvPr>
          <p:cNvSpPr>
            <a:spLocks noChangeArrowheads="1"/>
          </p:cNvSpPr>
          <p:nvPr/>
        </p:nvSpPr>
        <p:spPr bwMode="auto">
          <a:xfrm>
            <a:off x="3614527" y="5044190"/>
            <a:ext cx="2165472" cy="30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a:buClr>
                <a:srgbClr val="000000"/>
              </a:buClr>
              <a:buFont typeface="Arial"/>
              <a:buNone/>
            </a:pPr>
            <a:r>
              <a:rPr lang="en-US" altLang="en-US" sz="1400" kern="0" dirty="0">
                <a:solidFill>
                  <a:srgbClr val="FF0000"/>
                </a:solidFill>
                <a:effectLst>
                  <a:outerShdw blurRad="38100" dist="38100" dir="2700000" algn="tl">
                    <a:srgbClr val="000000">
                      <a:alpha val="43137"/>
                    </a:srgbClr>
                  </a:outerShdw>
                </a:effectLst>
                <a:cs typeface="Arial"/>
                <a:sym typeface="Arial"/>
              </a:rPr>
              <a:t>ESCO covers all deficit.</a:t>
            </a:r>
          </a:p>
        </p:txBody>
      </p:sp>
      <p:grpSp>
        <p:nvGrpSpPr>
          <p:cNvPr id="242" name="Group 7">
            <a:extLst>
              <a:ext uri="{FF2B5EF4-FFF2-40B4-BE49-F238E27FC236}">
                <a16:creationId xmlns:a16="http://schemas.microsoft.com/office/drawing/2014/main" id="{F1A7C241-BBA7-6AC6-8055-2846C6C07536}"/>
              </a:ext>
            </a:extLst>
          </p:cNvPr>
          <p:cNvGrpSpPr>
            <a:grpSpLocks/>
          </p:cNvGrpSpPr>
          <p:nvPr/>
        </p:nvGrpSpPr>
        <p:grpSpPr bwMode="auto">
          <a:xfrm>
            <a:off x="8621633" y="4446626"/>
            <a:ext cx="1220789" cy="1714501"/>
            <a:chOff x="4858" y="2513"/>
            <a:chExt cx="769" cy="1080"/>
          </a:xfrm>
        </p:grpSpPr>
        <p:grpSp>
          <p:nvGrpSpPr>
            <p:cNvPr id="243" name="Group 8">
              <a:extLst>
                <a:ext uri="{FF2B5EF4-FFF2-40B4-BE49-F238E27FC236}">
                  <a16:creationId xmlns:a16="http://schemas.microsoft.com/office/drawing/2014/main" id="{7007859A-4798-126B-3AA0-81FA1575CEFB}"/>
                </a:ext>
              </a:extLst>
            </p:cNvPr>
            <p:cNvGrpSpPr>
              <a:grpSpLocks/>
            </p:cNvGrpSpPr>
            <p:nvPr/>
          </p:nvGrpSpPr>
          <p:grpSpPr bwMode="auto">
            <a:xfrm>
              <a:off x="4858" y="2814"/>
              <a:ext cx="758" cy="498"/>
              <a:chOff x="4469" y="2628"/>
              <a:chExt cx="838" cy="588"/>
            </a:xfrm>
          </p:grpSpPr>
          <p:graphicFrame>
            <p:nvGraphicFramePr>
              <p:cNvPr id="246" name="Object 9">
                <a:extLst>
                  <a:ext uri="{FF2B5EF4-FFF2-40B4-BE49-F238E27FC236}">
                    <a16:creationId xmlns:a16="http://schemas.microsoft.com/office/drawing/2014/main" id="{DAF478D6-4AE3-6757-1B1A-2C87FE341801}"/>
                  </a:ext>
                </a:extLst>
              </p:cNvPr>
              <p:cNvGraphicFramePr>
                <a:graphicFrameLocks/>
              </p:cNvGraphicFramePr>
              <p:nvPr/>
            </p:nvGraphicFramePr>
            <p:xfrm>
              <a:off x="4469" y="2628"/>
              <a:ext cx="838" cy="588"/>
            </p:xfrm>
            <a:graphic>
              <a:graphicData uri="http://schemas.openxmlformats.org/presentationml/2006/ole">
                <mc:AlternateContent xmlns:mc="http://schemas.openxmlformats.org/markup-compatibility/2006">
                  <mc:Choice xmlns:v="urn:schemas-microsoft-com:vml" Requires="v">
                    <p:oleObj spid="_x0000_s1070" name="Clip" r:id="rId4" imgW="2878200" imgH="2024280" progId="">
                      <p:embed/>
                    </p:oleObj>
                  </mc:Choice>
                  <mc:Fallback>
                    <p:oleObj name="Clip" r:id="rId4" imgW="2878200" imgH="2024280" progId="">
                      <p:embed/>
                      <p:pic>
                        <p:nvPicPr>
                          <p:cNvPr id="47" name="Object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9" y="2628"/>
                            <a:ext cx="838" cy="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7" name="Object 10">
                <a:extLst>
                  <a:ext uri="{FF2B5EF4-FFF2-40B4-BE49-F238E27FC236}">
                    <a16:creationId xmlns:a16="http://schemas.microsoft.com/office/drawing/2014/main" id="{531D3BB9-8C20-8B02-33BA-8A299ECB4BA8}"/>
                  </a:ext>
                </a:extLst>
              </p:cNvPr>
              <p:cNvGraphicFramePr>
                <a:graphicFrameLocks/>
              </p:cNvGraphicFramePr>
              <p:nvPr/>
            </p:nvGraphicFramePr>
            <p:xfrm>
              <a:off x="4469" y="2976"/>
              <a:ext cx="272" cy="240"/>
            </p:xfrm>
            <a:graphic>
              <a:graphicData uri="http://schemas.openxmlformats.org/presentationml/2006/ole">
                <mc:AlternateContent xmlns:mc="http://schemas.openxmlformats.org/markup-compatibility/2006">
                  <mc:Choice xmlns:v="urn:schemas-microsoft-com:vml" Requires="v">
                    <p:oleObj spid="_x0000_s1071" name="Clip" r:id="rId6" imgW="1041020" imgH="922673" progId="">
                      <p:embed/>
                    </p:oleObj>
                  </mc:Choice>
                  <mc:Fallback>
                    <p:oleObj name="Clip" r:id="rId6" imgW="1041020" imgH="922673" progId="">
                      <p:embed/>
                      <p:pic>
                        <p:nvPicPr>
                          <p:cNvPr id="48" name="Object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9" y="2976"/>
                            <a:ext cx="272"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44" name="Rectangle 11">
              <a:extLst>
                <a:ext uri="{FF2B5EF4-FFF2-40B4-BE49-F238E27FC236}">
                  <a16:creationId xmlns:a16="http://schemas.microsoft.com/office/drawing/2014/main" id="{89109706-C164-37E6-2C05-41971A2E81D3}"/>
                </a:ext>
              </a:extLst>
            </p:cNvPr>
            <p:cNvSpPr>
              <a:spLocks noChangeArrowheads="1"/>
            </p:cNvSpPr>
            <p:nvPr/>
          </p:nvSpPr>
          <p:spPr bwMode="auto">
            <a:xfrm>
              <a:off x="4944" y="2513"/>
              <a:ext cx="634"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altLang="en-US" sz="1800" b="1" i="0" u="none" strike="noStrike" kern="0" cap="none" spc="0" normalizeH="0" baseline="0" noProof="0" dirty="0">
                  <a:ln>
                    <a:noFill/>
                  </a:ln>
                  <a:solidFill>
                    <a:srgbClr val="00467F"/>
                  </a:solidFill>
                  <a:effectLst/>
                  <a:uLnTx/>
                  <a:uFillTx/>
                  <a:latin typeface="Arial" charset="0"/>
                  <a:cs typeface="Arial"/>
                  <a:sym typeface="Arial"/>
                </a:rPr>
                <a:t>BANKS</a:t>
              </a:r>
            </a:p>
          </p:txBody>
        </p:sp>
        <p:sp>
          <p:nvSpPr>
            <p:cNvPr id="245" name="Rectangle 12">
              <a:extLst>
                <a:ext uri="{FF2B5EF4-FFF2-40B4-BE49-F238E27FC236}">
                  <a16:creationId xmlns:a16="http://schemas.microsoft.com/office/drawing/2014/main" id="{7934E2E8-7113-4146-695E-B0E1AB7557AA}"/>
                </a:ext>
              </a:extLst>
            </p:cNvPr>
            <p:cNvSpPr>
              <a:spLocks noChangeArrowheads="1"/>
            </p:cNvSpPr>
            <p:nvPr/>
          </p:nvSpPr>
          <p:spPr bwMode="auto">
            <a:xfrm>
              <a:off x="4944" y="3360"/>
              <a:ext cx="683"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altLang="en-US" sz="1800" b="1" i="0" u="none" strike="noStrike" kern="0" cap="none" spc="0" normalizeH="0" baseline="0" noProof="0" dirty="0">
                  <a:ln>
                    <a:noFill/>
                  </a:ln>
                  <a:solidFill>
                    <a:srgbClr val="00467F"/>
                  </a:solidFill>
                  <a:effectLst/>
                  <a:uLnTx/>
                  <a:uFillTx/>
                  <a:latin typeface="Arial" charset="0"/>
                  <a:cs typeface="Arial"/>
                  <a:sym typeface="Arial"/>
                </a:rPr>
                <a:t>Lenders</a:t>
              </a:r>
            </a:p>
          </p:txBody>
        </p:sp>
      </p:grpSp>
      <p:sp>
        <p:nvSpPr>
          <p:cNvPr id="248" name="Rectangle 13">
            <a:extLst>
              <a:ext uri="{FF2B5EF4-FFF2-40B4-BE49-F238E27FC236}">
                <a16:creationId xmlns:a16="http://schemas.microsoft.com/office/drawing/2014/main" id="{D9672BE0-3659-FA7F-749A-38C5883CD0AE}"/>
              </a:ext>
            </a:extLst>
          </p:cNvPr>
          <p:cNvSpPr>
            <a:spLocks noChangeArrowheads="1"/>
          </p:cNvSpPr>
          <p:nvPr/>
        </p:nvSpPr>
        <p:spPr bwMode="auto">
          <a:xfrm>
            <a:off x="7170769" y="5026250"/>
            <a:ext cx="1828800" cy="9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buClr>
                <a:srgbClr val="000000"/>
              </a:buClr>
              <a:buFont typeface="Arial"/>
              <a:buNone/>
            </a:pPr>
            <a:r>
              <a:rPr lang="en-US" sz="1400" b="1" kern="0" dirty="0">
                <a:solidFill>
                  <a:srgbClr val="000000"/>
                </a:solidFill>
                <a:cs typeface="Arial"/>
                <a:sym typeface="Arial"/>
              </a:rPr>
              <a:t>Customer repays the loan</a:t>
            </a:r>
            <a:endParaRPr lang="en-US" sz="1400" kern="0" dirty="0">
              <a:solidFill>
                <a:srgbClr val="000000"/>
              </a:solidFill>
              <a:cs typeface="Arial"/>
              <a:sym typeface="Arial"/>
            </a:endParaRPr>
          </a:p>
          <a:p>
            <a:pPr>
              <a:buClr>
                <a:srgbClr val="000000"/>
              </a:buClr>
              <a:buFont typeface="Arial"/>
              <a:buNone/>
            </a:pPr>
            <a:br>
              <a:rPr lang="en-US" sz="1400" kern="0" dirty="0">
                <a:solidFill>
                  <a:srgbClr val="000000"/>
                </a:solidFill>
                <a:cs typeface="Arial"/>
                <a:sym typeface="Arial"/>
              </a:rPr>
            </a:br>
            <a:endParaRPr lang="en-US" altLang="en-US" sz="1400" kern="0" dirty="0">
              <a:solidFill>
                <a:srgbClr val="00467F"/>
              </a:solidFill>
              <a:cs typeface="Arial"/>
              <a:sym typeface="Arial"/>
            </a:endParaRPr>
          </a:p>
        </p:txBody>
      </p:sp>
      <p:sp>
        <p:nvSpPr>
          <p:cNvPr id="249" name="Rectangle 15">
            <a:extLst>
              <a:ext uri="{FF2B5EF4-FFF2-40B4-BE49-F238E27FC236}">
                <a16:creationId xmlns:a16="http://schemas.microsoft.com/office/drawing/2014/main" id="{F0E16DF3-BA11-B268-F433-B5A5B855C12B}"/>
              </a:ext>
            </a:extLst>
          </p:cNvPr>
          <p:cNvSpPr>
            <a:spLocks noChangeArrowheads="1"/>
          </p:cNvSpPr>
          <p:nvPr/>
        </p:nvSpPr>
        <p:spPr bwMode="auto">
          <a:xfrm>
            <a:off x="6853148" y="2390813"/>
            <a:ext cx="3235325" cy="796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spcBef>
                <a:spcPct val="50000"/>
              </a:spcBef>
              <a:buClr>
                <a:srgbClr val="000000"/>
              </a:buClr>
              <a:buFont typeface="Arial"/>
              <a:buNone/>
            </a:pPr>
            <a:r>
              <a:rPr lang="en-US" altLang="en-US" sz="1800" kern="0" dirty="0">
                <a:solidFill>
                  <a:srgbClr val="00467F"/>
                </a:solidFill>
                <a:cs typeface="Arial"/>
                <a:sym typeface="Arial"/>
              </a:rPr>
              <a:t>Energy savings:</a:t>
            </a:r>
          </a:p>
          <a:p>
            <a:pPr>
              <a:spcBef>
                <a:spcPct val="50000"/>
              </a:spcBef>
              <a:buClr>
                <a:srgbClr val="000000"/>
              </a:buClr>
              <a:buFont typeface="Arial"/>
              <a:buNone/>
            </a:pPr>
            <a:r>
              <a:rPr lang="en-US" altLang="en-US" sz="1800" kern="0" dirty="0">
                <a:solidFill>
                  <a:srgbClr val="00467F"/>
                </a:solidFill>
                <a:cs typeface="Arial"/>
                <a:sym typeface="Arial"/>
              </a:rPr>
              <a:t>As compared to the baseline</a:t>
            </a:r>
          </a:p>
        </p:txBody>
      </p:sp>
      <p:grpSp>
        <p:nvGrpSpPr>
          <p:cNvPr id="250" name="Group 16">
            <a:extLst>
              <a:ext uri="{FF2B5EF4-FFF2-40B4-BE49-F238E27FC236}">
                <a16:creationId xmlns:a16="http://schemas.microsoft.com/office/drawing/2014/main" id="{B5B869AF-EB8F-9003-CC63-635085925BEF}"/>
              </a:ext>
            </a:extLst>
          </p:cNvPr>
          <p:cNvGrpSpPr>
            <a:grpSpLocks/>
          </p:cNvGrpSpPr>
          <p:nvPr/>
        </p:nvGrpSpPr>
        <p:grpSpPr bwMode="auto">
          <a:xfrm>
            <a:off x="4414748" y="5980150"/>
            <a:ext cx="542925" cy="354012"/>
            <a:chOff x="5161" y="2349"/>
            <a:chExt cx="342" cy="223"/>
          </a:xfrm>
        </p:grpSpPr>
        <p:grpSp>
          <p:nvGrpSpPr>
            <p:cNvPr id="251" name="Group 17">
              <a:extLst>
                <a:ext uri="{FF2B5EF4-FFF2-40B4-BE49-F238E27FC236}">
                  <a16:creationId xmlns:a16="http://schemas.microsoft.com/office/drawing/2014/main" id="{A3C3D4B7-DE22-1533-FD53-BE832AFF8AFE}"/>
                </a:ext>
              </a:extLst>
            </p:cNvPr>
            <p:cNvGrpSpPr>
              <a:grpSpLocks/>
            </p:cNvGrpSpPr>
            <p:nvPr/>
          </p:nvGrpSpPr>
          <p:grpSpPr bwMode="auto">
            <a:xfrm>
              <a:off x="5161" y="2408"/>
              <a:ext cx="338" cy="164"/>
              <a:chOff x="2761" y="1592"/>
              <a:chExt cx="338" cy="164"/>
            </a:xfrm>
          </p:grpSpPr>
          <p:sp>
            <p:nvSpPr>
              <p:cNvPr id="264" name="Oval 18">
                <a:extLst>
                  <a:ext uri="{FF2B5EF4-FFF2-40B4-BE49-F238E27FC236}">
                    <a16:creationId xmlns:a16="http://schemas.microsoft.com/office/drawing/2014/main" id="{C2576785-2333-8792-C4FB-1BBFDA4072BB}"/>
                  </a:ext>
                </a:extLst>
              </p:cNvPr>
              <p:cNvSpPr>
                <a:spLocks noChangeArrowheads="1"/>
              </p:cNvSpPr>
              <p:nvPr/>
            </p:nvSpPr>
            <p:spPr bwMode="auto">
              <a:xfrm>
                <a:off x="2763" y="1618"/>
                <a:ext cx="336" cy="138"/>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buClr>
                    <a:srgbClr val="000000"/>
                  </a:buClr>
                  <a:buFont typeface="Arial"/>
                  <a:buNone/>
                </a:pPr>
                <a:endParaRPr lang="en-US" altLang="en-US" kern="0">
                  <a:solidFill>
                    <a:srgbClr val="000000"/>
                  </a:solidFill>
                  <a:cs typeface="Arial"/>
                  <a:sym typeface="Arial"/>
                </a:endParaRPr>
              </a:p>
            </p:txBody>
          </p:sp>
          <p:sp>
            <p:nvSpPr>
              <p:cNvPr id="265" name="Oval 19">
                <a:extLst>
                  <a:ext uri="{FF2B5EF4-FFF2-40B4-BE49-F238E27FC236}">
                    <a16:creationId xmlns:a16="http://schemas.microsoft.com/office/drawing/2014/main" id="{609260BF-64F8-DD6C-771B-B907E14C3082}"/>
                  </a:ext>
                </a:extLst>
              </p:cNvPr>
              <p:cNvSpPr>
                <a:spLocks noChangeArrowheads="1"/>
              </p:cNvSpPr>
              <p:nvPr/>
            </p:nvSpPr>
            <p:spPr bwMode="auto">
              <a:xfrm>
                <a:off x="2761" y="1592"/>
                <a:ext cx="336" cy="138"/>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buClr>
                    <a:srgbClr val="000000"/>
                  </a:buClr>
                  <a:buFont typeface="Arial"/>
                  <a:buNone/>
                </a:pPr>
                <a:endParaRPr lang="en-US" altLang="en-US" kern="0">
                  <a:solidFill>
                    <a:srgbClr val="000000"/>
                  </a:solidFill>
                  <a:cs typeface="Arial"/>
                  <a:sym typeface="Arial"/>
                </a:endParaRPr>
              </a:p>
            </p:txBody>
          </p:sp>
          <p:sp>
            <p:nvSpPr>
              <p:cNvPr id="266" name="Line 20">
                <a:extLst>
                  <a:ext uri="{FF2B5EF4-FFF2-40B4-BE49-F238E27FC236}">
                    <a16:creationId xmlns:a16="http://schemas.microsoft.com/office/drawing/2014/main" id="{C2B6FE94-AB87-6897-30E8-53AF38BD1F5B}"/>
                  </a:ext>
                </a:extLst>
              </p:cNvPr>
              <p:cNvSpPr>
                <a:spLocks noChangeShapeType="1"/>
              </p:cNvSpPr>
              <p:nvPr/>
            </p:nvSpPr>
            <p:spPr bwMode="auto">
              <a:xfrm>
                <a:off x="2761" y="1668"/>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67" name="Line 21">
                <a:extLst>
                  <a:ext uri="{FF2B5EF4-FFF2-40B4-BE49-F238E27FC236}">
                    <a16:creationId xmlns:a16="http://schemas.microsoft.com/office/drawing/2014/main" id="{CA110136-8149-AD6B-15A2-DFC7ED8AB85E}"/>
                  </a:ext>
                </a:extLst>
              </p:cNvPr>
              <p:cNvSpPr>
                <a:spLocks noChangeShapeType="1"/>
              </p:cNvSpPr>
              <p:nvPr/>
            </p:nvSpPr>
            <p:spPr bwMode="auto">
              <a:xfrm>
                <a:off x="2865" y="1728"/>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68" name="Line 22">
                <a:extLst>
                  <a:ext uri="{FF2B5EF4-FFF2-40B4-BE49-F238E27FC236}">
                    <a16:creationId xmlns:a16="http://schemas.microsoft.com/office/drawing/2014/main" id="{0EACFE7F-790E-6126-FEDE-C207955639B0}"/>
                  </a:ext>
                </a:extLst>
              </p:cNvPr>
              <p:cNvSpPr>
                <a:spLocks noChangeShapeType="1"/>
              </p:cNvSpPr>
              <p:nvPr/>
            </p:nvSpPr>
            <p:spPr bwMode="auto">
              <a:xfrm>
                <a:off x="2932" y="1733"/>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69" name="Line 23">
                <a:extLst>
                  <a:ext uri="{FF2B5EF4-FFF2-40B4-BE49-F238E27FC236}">
                    <a16:creationId xmlns:a16="http://schemas.microsoft.com/office/drawing/2014/main" id="{C6AF478D-71AA-2304-B58E-C415BD69F3AA}"/>
                  </a:ext>
                </a:extLst>
              </p:cNvPr>
              <p:cNvSpPr>
                <a:spLocks noChangeShapeType="1"/>
              </p:cNvSpPr>
              <p:nvPr/>
            </p:nvSpPr>
            <p:spPr bwMode="auto">
              <a:xfrm>
                <a:off x="2995" y="1729"/>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70" name="Line 24">
                <a:extLst>
                  <a:ext uri="{FF2B5EF4-FFF2-40B4-BE49-F238E27FC236}">
                    <a16:creationId xmlns:a16="http://schemas.microsoft.com/office/drawing/2014/main" id="{75BBF3B1-A476-1B81-AB3D-D09CEDC9BAAA}"/>
                  </a:ext>
                </a:extLst>
              </p:cNvPr>
              <p:cNvSpPr>
                <a:spLocks noChangeShapeType="1"/>
              </p:cNvSpPr>
              <p:nvPr/>
            </p:nvSpPr>
            <p:spPr bwMode="auto">
              <a:xfrm>
                <a:off x="3060" y="1707"/>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71" name="Line 25">
                <a:extLst>
                  <a:ext uri="{FF2B5EF4-FFF2-40B4-BE49-F238E27FC236}">
                    <a16:creationId xmlns:a16="http://schemas.microsoft.com/office/drawing/2014/main" id="{E45C29F5-AE44-941E-6A4C-D57344465E11}"/>
                  </a:ext>
                </a:extLst>
              </p:cNvPr>
              <p:cNvSpPr>
                <a:spLocks noChangeShapeType="1"/>
              </p:cNvSpPr>
              <p:nvPr/>
            </p:nvSpPr>
            <p:spPr bwMode="auto">
              <a:xfrm>
                <a:off x="3099" y="1664"/>
                <a:ext cx="0" cy="2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72" name="Line 26">
                <a:extLst>
                  <a:ext uri="{FF2B5EF4-FFF2-40B4-BE49-F238E27FC236}">
                    <a16:creationId xmlns:a16="http://schemas.microsoft.com/office/drawing/2014/main" id="{7AE30B95-E78E-FC82-BFFF-F4D8C5DBD950}"/>
                  </a:ext>
                </a:extLst>
              </p:cNvPr>
              <p:cNvSpPr>
                <a:spLocks noChangeShapeType="1"/>
              </p:cNvSpPr>
              <p:nvPr/>
            </p:nvSpPr>
            <p:spPr bwMode="auto">
              <a:xfrm>
                <a:off x="2805" y="1711"/>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73" name="Freeform 27">
                <a:extLst>
                  <a:ext uri="{FF2B5EF4-FFF2-40B4-BE49-F238E27FC236}">
                    <a16:creationId xmlns:a16="http://schemas.microsoft.com/office/drawing/2014/main" id="{69D0E237-88B9-C336-312E-A7B6DEBED011}"/>
                  </a:ext>
                </a:extLst>
              </p:cNvPr>
              <p:cNvSpPr>
                <a:spLocks/>
              </p:cNvSpPr>
              <p:nvPr/>
            </p:nvSpPr>
            <p:spPr bwMode="auto">
              <a:xfrm>
                <a:off x="2840" y="1614"/>
                <a:ext cx="180" cy="91"/>
              </a:xfrm>
              <a:custGeom>
                <a:avLst/>
                <a:gdLst>
                  <a:gd name="T0" fmla="*/ 98 w 180"/>
                  <a:gd name="T1" fmla="*/ 11 h 91"/>
                  <a:gd name="T2" fmla="*/ 56 w 180"/>
                  <a:gd name="T3" fmla="*/ 7 h 91"/>
                  <a:gd name="T4" fmla="*/ 21 w 180"/>
                  <a:gd name="T5" fmla="*/ 14 h 91"/>
                  <a:gd name="T6" fmla="*/ 2 w 180"/>
                  <a:gd name="T7" fmla="*/ 29 h 91"/>
                  <a:gd name="T8" fmla="*/ 0 w 180"/>
                  <a:gd name="T9" fmla="*/ 47 h 91"/>
                  <a:gd name="T10" fmla="*/ 9 w 180"/>
                  <a:gd name="T11" fmla="*/ 63 h 91"/>
                  <a:gd name="T12" fmla="*/ 21 w 180"/>
                  <a:gd name="T13" fmla="*/ 74 h 91"/>
                  <a:gd name="T14" fmla="*/ 27 w 180"/>
                  <a:gd name="T15" fmla="*/ 73 h 91"/>
                  <a:gd name="T16" fmla="*/ 52 w 180"/>
                  <a:gd name="T17" fmla="*/ 88 h 91"/>
                  <a:gd name="T18" fmla="*/ 57 w 180"/>
                  <a:gd name="T19" fmla="*/ 76 h 91"/>
                  <a:gd name="T20" fmla="*/ 72 w 180"/>
                  <a:gd name="T21" fmla="*/ 84 h 91"/>
                  <a:gd name="T22" fmla="*/ 93 w 180"/>
                  <a:gd name="T23" fmla="*/ 78 h 91"/>
                  <a:gd name="T24" fmla="*/ 95 w 180"/>
                  <a:gd name="T25" fmla="*/ 60 h 91"/>
                  <a:gd name="T26" fmla="*/ 111 w 180"/>
                  <a:gd name="T27" fmla="*/ 66 h 91"/>
                  <a:gd name="T28" fmla="*/ 117 w 180"/>
                  <a:gd name="T29" fmla="*/ 78 h 91"/>
                  <a:gd name="T30" fmla="*/ 130 w 180"/>
                  <a:gd name="T31" fmla="*/ 90 h 91"/>
                  <a:gd name="T32" fmla="*/ 158 w 180"/>
                  <a:gd name="T33" fmla="*/ 80 h 91"/>
                  <a:gd name="T34" fmla="*/ 176 w 180"/>
                  <a:gd name="T35" fmla="*/ 64 h 91"/>
                  <a:gd name="T36" fmla="*/ 179 w 180"/>
                  <a:gd name="T37" fmla="*/ 42 h 91"/>
                  <a:gd name="T38" fmla="*/ 161 w 180"/>
                  <a:gd name="T39" fmla="*/ 27 h 91"/>
                  <a:gd name="T40" fmla="*/ 113 w 180"/>
                  <a:gd name="T41" fmla="*/ 28 h 91"/>
                  <a:gd name="T42" fmla="*/ 107 w 180"/>
                  <a:gd name="T43" fmla="*/ 14 h 91"/>
                  <a:gd name="T44" fmla="*/ 122 w 180"/>
                  <a:gd name="T45" fmla="*/ 28 h 91"/>
                  <a:gd name="T46" fmla="*/ 144 w 180"/>
                  <a:gd name="T47" fmla="*/ 14 h 91"/>
                  <a:gd name="T48" fmla="*/ 153 w 180"/>
                  <a:gd name="T49" fmla="*/ 11 h 91"/>
                  <a:gd name="T50" fmla="*/ 140 w 180"/>
                  <a:gd name="T51" fmla="*/ 0 h 91"/>
                  <a:gd name="T52" fmla="*/ 117 w 180"/>
                  <a:gd name="T53" fmla="*/ 4 h 91"/>
                  <a:gd name="T54" fmla="*/ 98 w 180"/>
                  <a:gd name="T55" fmla="*/ 11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0" h="91">
                    <a:moveTo>
                      <a:pt x="98" y="11"/>
                    </a:moveTo>
                    <a:lnTo>
                      <a:pt x="56" y="7"/>
                    </a:lnTo>
                    <a:lnTo>
                      <a:pt x="21" y="14"/>
                    </a:lnTo>
                    <a:lnTo>
                      <a:pt x="2" y="29"/>
                    </a:lnTo>
                    <a:lnTo>
                      <a:pt x="0" y="47"/>
                    </a:lnTo>
                    <a:lnTo>
                      <a:pt x="9" y="63"/>
                    </a:lnTo>
                    <a:lnTo>
                      <a:pt x="21" y="74"/>
                    </a:lnTo>
                    <a:lnTo>
                      <a:pt x="27" y="73"/>
                    </a:lnTo>
                    <a:lnTo>
                      <a:pt x="52" y="88"/>
                    </a:lnTo>
                    <a:lnTo>
                      <a:pt x="57" y="76"/>
                    </a:lnTo>
                    <a:lnTo>
                      <a:pt x="72" y="84"/>
                    </a:lnTo>
                    <a:lnTo>
                      <a:pt x="93" y="78"/>
                    </a:lnTo>
                    <a:lnTo>
                      <a:pt x="95" y="60"/>
                    </a:lnTo>
                    <a:lnTo>
                      <a:pt x="111" y="66"/>
                    </a:lnTo>
                    <a:lnTo>
                      <a:pt x="117" y="78"/>
                    </a:lnTo>
                    <a:lnTo>
                      <a:pt x="130" y="90"/>
                    </a:lnTo>
                    <a:lnTo>
                      <a:pt x="158" y="80"/>
                    </a:lnTo>
                    <a:lnTo>
                      <a:pt x="176" y="64"/>
                    </a:lnTo>
                    <a:lnTo>
                      <a:pt x="179" y="42"/>
                    </a:lnTo>
                    <a:lnTo>
                      <a:pt x="161" y="27"/>
                    </a:lnTo>
                    <a:lnTo>
                      <a:pt x="113" y="28"/>
                    </a:lnTo>
                    <a:lnTo>
                      <a:pt x="107" y="14"/>
                    </a:lnTo>
                    <a:lnTo>
                      <a:pt x="122" y="28"/>
                    </a:lnTo>
                    <a:lnTo>
                      <a:pt x="144" y="14"/>
                    </a:lnTo>
                    <a:lnTo>
                      <a:pt x="153" y="11"/>
                    </a:lnTo>
                    <a:lnTo>
                      <a:pt x="140" y="0"/>
                    </a:lnTo>
                    <a:lnTo>
                      <a:pt x="117" y="4"/>
                    </a:lnTo>
                    <a:lnTo>
                      <a:pt x="98" y="11"/>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Clr>
                    <a:srgbClr val="000000"/>
                  </a:buClr>
                  <a:buFont typeface="Arial"/>
                  <a:buNone/>
                </a:pPr>
                <a:endParaRPr lang="en-US" sz="1400" kern="0">
                  <a:solidFill>
                    <a:srgbClr val="000000"/>
                  </a:solidFill>
                  <a:latin typeface="Arial"/>
                  <a:cs typeface="Arial"/>
                  <a:sym typeface="Arial"/>
                </a:endParaRPr>
              </a:p>
            </p:txBody>
          </p:sp>
          <p:sp>
            <p:nvSpPr>
              <p:cNvPr id="274" name="Oval 28">
                <a:extLst>
                  <a:ext uri="{FF2B5EF4-FFF2-40B4-BE49-F238E27FC236}">
                    <a16:creationId xmlns:a16="http://schemas.microsoft.com/office/drawing/2014/main" id="{DBD0FDE3-8AB1-4BA2-1F98-F51FDD288B37}"/>
                  </a:ext>
                </a:extLst>
              </p:cNvPr>
              <p:cNvSpPr>
                <a:spLocks noChangeArrowheads="1"/>
              </p:cNvSpPr>
              <p:nvPr/>
            </p:nvSpPr>
            <p:spPr bwMode="auto">
              <a:xfrm>
                <a:off x="2792" y="1603"/>
                <a:ext cx="281"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buClr>
                    <a:srgbClr val="000000"/>
                  </a:buClr>
                  <a:buFont typeface="Arial"/>
                  <a:buNone/>
                </a:pPr>
                <a:endParaRPr lang="en-US" altLang="en-US" kern="0">
                  <a:solidFill>
                    <a:srgbClr val="000000"/>
                  </a:solidFill>
                  <a:cs typeface="Arial"/>
                  <a:sym typeface="Arial"/>
                </a:endParaRPr>
              </a:p>
            </p:txBody>
          </p:sp>
        </p:grpSp>
        <p:grpSp>
          <p:nvGrpSpPr>
            <p:cNvPr id="252" name="Group 29">
              <a:extLst>
                <a:ext uri="{FF2B5EF4-FFF2-40B4-BE49-F238E27FC236}">
                  <a16:creationId xmlns:a16="http://schemas.microsoft.com/office/drawing/2014/main" id="{ABD37EF9-84E1-FA83-A61C-7C0D401E1597}"/>
                </a:ext>
              </a:extLst>
            </p:cNvPr>
            <p:cNvGrpSpPr>
              <a:grpSpLocks/>
            </p:cNvGrpSpPr>
            <p:nvPr/>
          </p:nvGrpSpPr>
          <p:grpSpPr bwMode="auto">
            <a:xfrm>
              <a:off x="5165" y="2349"/>
              <a:ext cx="338" cy="161"/>
              <a:chOff x="2765" y="1545"/>
              <a:chExt cx="338" cy="161"/>
            </a:xfrm>
          </p:grpSpPr>
          <p:sp>
            <p:nvSpPr>
              <p:cNvPr id="253" name="Oval 30">
                <a:extLst>
                  <a:ext uri="{FF2B5EF4-FFF2-40B4-BE49-F238E27FC236}">
                    <a16:creationId xmlns:a16="http://schemas.microsoft.com/office/drawing/2014/main" id="{4B08B002-81B5-9D57-20E8-0410DB49BF78}"/>
                  </a:ext>
                </a:extLst>
              </p:cNvPr>
              <p:cNvSpPr>
                <a:spLocks noChangeArrowheads="1"/>
              </p:cNvSpPr>
              <p:nvPr/>
            </p:nvSpPr>
            <p:spPr bwMode="auto">
              <a:xfrm>
                <a:off x="2765" y="1569"/>
                <a:ext cx="338" cy="137"/>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buClr>
                    <a:srgbClr val="000000"/>
                  </a:buClr>
                  <a:buFont typeface="Arial"/>
                  <a:buNone/>
                </a:pPr>
                <a:endParaRPr lang="en-US" altLang="en-US" kern="0">
                  <a:solidFill>
                    <a:srgbClr val="000000"/>
                  </a:solidFill>
                  <a:cs typeface="Arial"/>
                  <a:sym typeface="Arial"/>
                </a:endParaRPr>
              </a:p>
            </p:txBody>
          </p:sp>
          <p:sp>
            <p:nvSpPr>
              <p:cNvPr id="254" name="Oval 31">
                <a:extLst>
                  <a:ext uri="{FF2B5EF4-FFF2-40B4-BE49-F238E27FC236}">
                    <a16:creationId xmlns:a16="http://schemas.microsoft.com/office/drawing/2014/main" id="{6C41C938-F63C-4359-2C51-E364D1D1B837}"/>
                  </a:ext>
                </a:extLst>
              </p:cNvPr>
              <p:cNvSpPr>
                <a:spLocks noChangeArrowheads="1"/>
              </p:cNvSpPr>
              <p:nvPr/>
            </p:nvSpPr>
            <p:spPr bwMode="auto">
              <a:xfrm>
                <a:off x="2765" y="1545"/>
                <a:ext cx="338" cy="137"/>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buClr>
                    <a:srgbClr val="000000"/>
                  </a:buClr>
                  <a:buFont typeface="Arial"/>
                  <a:buNone/>
                </a:pPr>
                <a:endParaRPr lang="en-US" altLang="en-US" kern="0">
                  <a:solidFill>
                    <a:srgbClr val="000000"/>
                  </a:solidFill>
                  <a:cs typeface="Arial"/>
                  <a:sym typeface="Arial"/>
                </a:endParaRPr>
              </a:p>
            </p:txBody>
          </p:sp>
          <p:sp>
            <p:nvSpPr>
              <p:cNvPr id="255" name="Line 32">
                <a:extLst>
                  <a:ext uri="{FF2B5EF4-FFF2-40B4-BE49-F238E27FC236}">
                    <a16:creationId xmlns:a16="http://schemas.microsoft.com/office/drawing/2014/main" id="{537D5518-2EF9-7B1A-7425-767D20E53398}"/>
                  </a:ext>
                </a:extLst>
              </p:cNvPr>
              <p:cNvSpPr>
                <a:spLocks noChangeShapeType="1"/>
              </p:cNvSpPr>
              <p:nvPr/>
            </p:nvSpPr>
            <p:spPr bwMode="auto">
              <a:xfrm>
                <a:off x="2765" y="1619"/>
                <a:ext cx="0" cy="1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56" name="Line 33">
                <a:extLst>
                  <a:ext uri="{FF2B5EF4-FFF2-40B4-BE49-F238E27FC236}">
                    <a16:creationId xmlns:a16="http://schemas.microsoft.com/office/drawing/2014/main" id="{F3211FAC-122A-D9ED-47DF-64A7FEA419ED}"/>
                  </a:ext>
                </a:extLst>
              </p:cNvPr>
              <p:cNvSpPr>
                <a:spLocks noChangeShapeType="1"/>
              </p:cNvSpPr>
              <p:nvPr/>
            </p:nvSpPr>
            <p:spPr bwMode="auto">
              <a:xfrm>
                <a:off x="2869" y="1679"/>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57" name="Line 34">
                <a:extLst>
                  <a:ext uri="{FF2B5EF4-FFF2-40B4-BE49-F238E27FC236}">
                    <a16:creationId xmlns:a16="http://schemas.microsoft.com/office/drawing/2014/main" id="{BA16C131-674C-6041-0405-B8A50563AEDF}"/>
                  </a:ext>
                </a:extLst>
              </p:cNvPr>
              <p:cNvSpPr>
                <a:spLocks noChangeShapeType="1"/>
              </p:cNvSpPr>
              <p:nvPr/>
            </p:nvSpPr>
            <p:spPr bwMode="auto">
              <a:xfrm>
                <a:off x="2935" y="1685"/>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58" name="Line 35">
                <a:extLst>
                  <a:ext uri="{FF2B5EF4-FFF2-40B4-BE49-F238E27FC236}">
                    <a16:creationId xmlns:a16="http://schemas.microsoft.com/office/drawing/2014/main" id="{683A9469-2667-1586-A457-6D41132C6D6D}"/>
                  </a:ext>
                </a:extLst>
              </p:cNvPr>
              <p:cNvSpPr>
                <a:spLocks noChangeShapeType="1"/>
              </p:cNvSpPr>
              <p:nvPr/>
            </p:nvSpPr>
            <p:spPr bwMode="auto">
              <a:xfrm>
                <a:off x="2999" y="1679"/>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59" name="Line 36">
                <a:extLst>
                  <a:ext uri="{FF2B5EF4-FFF2-40B4-BE49-F238E27FC236}">
                    <a16:creationId xmlns:a16="http://schemas.microsoft.com/office/drawing/2014/main" id="{EBC41AD7-81E5-440D-7755-9A6285625243}"/>
                  </a:ext>
                </a:extLst>
              </p:cNvPr>
              <p:cNvSpPr>
                <a:spLocks noChangeShapeType="1"/>
              </p:cNvSpPr>
              <p:nvPr/>
            </p:nvSpPr>
            <p:spPr bwMode="auto">
              <a:xfrm>
                <a:off x="3065" y="1659"/>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60" name="Line 37">
                <a:extLst>
                  <a:ext uri="{FF2B5EF4-FFF2-40B4-BE49-F238E27FC236}">
                    <a16:creationId xmlns:a16="http://schemas.microsoft.com/office/drawing/2014/main" id="{8777355D-A62D-0066-9DBC-854D1E48BF5F}"/>
                  </a:ext>
                </a:extLst>
              </p:cNvPr>
              <p:cNvSpPr>
                <a:spLocks noChangeShapeType="1"/>
              </p:cNvSpPr>
              <p:nvPr/>
            </p:nvSpPr>
            <p:spPr bwMode="auto">
              <a:xfrm>
                <a:off x="3103" y="1615"/>
                <a:ext cx="0" cy="2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61" name="Line 38">
                <a:extLst>
                  <a:ext uri="{FF2B5EF4-FFF2-40B4-BE49-F238E27FC236}">
                    <a16:creationId xmlns:a16="http://schemas.microsoft.com/office/drawing/2014/main" id="{AC390AC8-67C1-4BCA-C753-C95B46E1D18C}"/>
                  </a:ext>
                </a:extLst>
              </p:cNvPr>
              <p:cNvSpPr>
                <a:spLocks noChangeShapeType="1"/>
              </p:cNvSpPr>
              <p:nvPr/>
            </p:nvSpPr>
            <p:spPr bwMode="auto">
              <a:xfrm>
                <a:off x="2809" y="1663"/>
                <a:ext cx="0" cy="2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en-US" sz="1400" kern="0">
                  <a:solidFill>
                    <a:srgbClr val="000000"/>
                  </a:solidFill>
                  <a:latin typeface="Arial"/>
                  <a:cs typeface="Arial"/>
                  <a:sym typeface="Arial"/>
                </a:endParaRPr>
              </a:p>
            </p:txBody>
          </p:sp>
          <p:sp>
            <p:nvSpPr>
              <p:cNvPr id="262" name="Freeform 39">
                <a:extLst>
                  <a:ext uri="{FF2B5EF4-FFF2-40B4-BE49-F238E27FC236}">
                    <a16:creationId xmlns:a16="http://schemas.microsoft.com/office/drawing/2014/main" id="{F2F9D0C2-9C27-9A8B-1AB7-08B34434EBC2}"/>
                  </a:ext>
                </a:extLst>
              </p:cNvPr>
              <p:cNvSpPr>
                <a:spLocks/>
              </p:cNvSpPr>
              <p:nvPr/>
            </p:nvSpPr>
            <p:spPr bwMode="auto">
              <a:xfrm>
                <a:off x="2845" y="1566"/>
                <a:ext cx="179" cy="91"/>
              </a:xfrm>
              <a:custGeom>
                <a:avLst/>
                <a:gdLst>
                  <a:gd name="T0" fmla="*/ 98 w 179"/>
                  <a:gd name="T1" fmla="*/ 10 h 91"/>
                  <a:gd name="T2" fmla="*/ 56 w 179"/>
                  <a:gd name="T3" fmla="*/ 5 h 91"/>
                  <a:gd name="T4" fmla="*/ 20 w 179"/>
                  <a:gd name="T5" fmla="*/ 13 h 91"/>
                  <a:gd name="T6" fmla="*/ 2 w 179"/>
                  <a:gd name="T7" fmla="*/ 28 h 91"/>
                  <a:gd name="T8" fmla="*/ 0 w 179"/>
                  <a:gd name="T9" fmla="*/ 46 h 91"/>
                  <a:gd name="T10" fmla="*/ 8 w 179"/>
                  <a:gd name="T11" fmla="*/ 62 h 91"/>
                  <a:gd name="T12" fmla="*/ 19 w 179"/>
                  <a:gd name="T13" fmla="*/ 74 h 91"/>
                  <a:gd name="T14" fmla="*/ 26 w 179"/>
                  <a:gd name="T15" fmla="*/ 72 h 91"/>
                  <a:gd name="T16" fmla="*/ 51 w 179"/>
                  <a:gd name="T17" fmla="*/ 88 h 91"/>
                  <a:gd name="T18" fmla="*/ 56 w 179"/>
                  <a:gd name="T19" fmla="*/ 75 h 91"/>
                  <a:gd name="T20" fmla="*/ 70 w 179"/>
                  <a:gd name="T21" fmla="*/ 82 h 91"/>
                  <a:gd name="T22" fmla="*/ 91 w 179"/>
                  <a:gd name="T23" fmla="*/ 78 h 91"/>
                  <a:gd name="T24" fmla="*/ 94 w 179"/>
                  <a:gd name="T25" fmla="*/ 60 h 91"/>
                  <a:gd name="T26" fmla="*/ 111 w 179"/>
                  <a:gd name="T27" fmla="*/ 66 h 91"/>
                  <a:gd name="T28" fmla="*/ 115 w 179"/>
                  <a:gd name="T29" fmla="*/ 78 h 91"/>
                  <a:gd name="T30" fmla="*/ 128 w 179"/>
                  <a:gd name="T31" fmla="*/ 90 h 91"/>
                  <a:gd name="T32" fmla="*/ 157 w 179"/>
                  <a:gd name="T33" fmla="*/ 79 h 91"/>
                  <a:gd name="T34" fmla="*/ 176 w 179"/>
                  <a:gd name="T35" fmla="*/ 63 h 91"/>
                  <a:gd name="T36" fmla="*/ 178 w 179"/>
                  <a:gd name="T37" fmla="*/ 42 h 91"/>
                  <a:gd name="T38" fmla="*/ 160 w 179"/>
                  <a:gd name="T39" fmla="*/ 27 h 91"/>
                  <a:gd name="T40" fmla="*/ 112 w 179"/>
                  <a:gd name="T41" fmla="*/ 27 h 91"/>
                  <a:gd name="T42" fmla="*/ 105 w 179"/>
                  <a:gd name="T43" fmla="*/ 13 h 91"/>
                  <a:gd name="T44" fmla="*/ 122 w 179"/>
                  <a:gd name="T45" fmla="*/ 27 h 91"/>
                  <a:gd name="T46" fmla="*/ 144 w 179"/>
                  <a:gd name="T47" fmla="*/ 13 h 91"/>
                  <a:gd name="T48" fmla="*/ 152 w 179"/>
                  <a:gd name="T49" fmla="*/ 10 h 91"/>
                  <a:gd name="T50" fmla="*/ 139 w 179"/>
                  <a:gd name="T51" fmla="*/ 0 h 91"/>
                  <a:gd name="T52" fmla="*/ 115 w 179"/>
                  <a:gd name="T53" fmla="*/ 3 h 91"/>
                  <a:gd name="T54" fmla="*/ 98 w 179"/>
                  <a:gd name="T55" fmla="*/ 1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9" h="91">
                    <a:moveTo>
                      <a:pt x="98" y="10"/>
                    </a:moveTo>
                    <a:lnTo>
                      <a:pt x="56" y="5"/>
                    </a:lnTo>
                    <a:lnTo>
                      <a:pt x="20" y="13"/>
                    </a:lnTo>
                    <a:lnTo>
                      <a:pt x="2" y="28"/>
                    </a:lnTo>
                    <a:lnTo>
                      <a:pt x="0" y="46"/>
                    </a:lnTo>
                    <a:lnTo>
                      <a:pt x="8" y="62"/>
                    </a:lnTo>
                    <a:lnTo>
                      <a:pt x="19" y="74"/>
                    </a:lnTo>
                    <a:lnTo>
                      <a:pt x="26" y="72"/>
                    </a:lnTo>
                    <a:lnTo>
                      <a:pt x="51" y="88"/>
                    </a:lnTo>
                    <a:lnTo>
                      <a:pt x="56" y="75"/>
                    </a:lnTo>
                    <a:lnTo>
                      <a:pt x="70" y="82"/>
                    </a:lnTo>
                    <a:lnTo>
                      <a:pt x="91" y="78"/>
                    </a:lnTo>
                    <a:lnTo>
                      <a:pt x="94" y="60"/>
                    </a:lnTo>
                    <a:lnTo>
                      <a:pt x="111" y="66"/>
                    </a:lnTo>
                    <a:lnTo>
                      <a:pt x="115" y="78"/>
                    </a:lnTo>
                    <a:lnTo>
                      <a:pt x="128" y="90"/>
                    </a:lnTo>
                    <a:lnTo>
                      <a:pt x="157" y="79"/>
                    </a:lnTo>
                    <a:lnTo>
                      <a:pt x="176" y="63"/>
                    </a:lnTo>
                    <a:lnTo>
                      <a:pt x="178" y="42"/>
                    </a:lnTo>
                    <a:lnTo>
                      <a:pt x="160" y="27"/>
                    </a:lnTo>
                    <a:lnTo>
                      <a:pt x="112" y="27"/>
                    </a:lnTo>
                    <a:lnTo>
                      <a:pt x="105" y="13"/>
                    </a:lnTo>
                    <a:lnTo>
                      <a:pt x="122" y="27"/>
                    </a:lnTo>
                    <a:lnTo>
                      <a:pt x="144" y="13"/>
                    </a:lnTo>
                    <a:lnTo>
                      <a:pt x="152" y="10"/>
                    </a:lnTo>
                    <a:lnTo>
                      <a:pt x="139" y="0"/>
                    </a:lnTo>
                    <a:lnTo>
                      <a:pt x="115" y="3"/>
                    </a:lnTo>
                    <a:lnTo>
                      <a:pt x="98" y="1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Clr>
                    <a:srgbClr val="000000"/>
                  </a:buClr>
                  <a:buFont typeface="Arial"/>
                  <a:buNone/>
                </a:pPr>
                <a:endParaRPr lang="en-US" sz="1400" kern="0">
                  <a:solidFill>
                    <a:srgbClr val="000000"/>
                  </a:solidFill>
                  <a:latin typeface="Arial"/>
                  <a:cs typeface="Arial"/>
                  <a:sym typeface="Arial"/>
                </a:endParaRPr>
              </a:p>
            </p:txBody>
          </p:sp>
          <p:sp>
            <p:nvSpPr>
              <p:cNvPr id="263" name="Oval 40">
                <a:extLst>
                  <a:ext uri="{FF2B5EF4-FFF2-40B4-BE49-F238E27FC236}">
                    <a16:creationId xmlns:a16="http://schemas.microsoft.com/office/drawing/2014/main" id="{D8313D40-CC6B-0151-3AAA-8561198994DE}"/>
                  </a:ext>
                </a:extLst>
              </p:cNvPr>
              <p:cNvSpPr>
                <a:spLocks noChangeArrowheads="1"/>
              </p:cNvSpPr>
              <p:nvPr/>
            </p:nvSpPr>
            <p:spPr bwMode="auto">
              <a:xfrm>
                <a:off x="2796" y="1555"/>
                <a:ext cx="281"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buClr>
                    <a:srgbClr val="000000"/>
                  </a:buClr>
                  <a:buFont typeface="Arial"/>
                  <a:buNone/>
                </a:pPr>
                <a:endParaRPr lang="en-US" altLang="en-US" kern="0">
                  <a:solidFill>
                    <a:srgbClr val="000000"/>
                  </a:solidFill>
                  <a:cs typeface="Arial"/>
                  <a:sym typeface="Arial"/>
                </a:endParaRPr>
              </a:p>
            </p:txBody>
          </p:sp>
        </p:grpSp>
      </p:grpSp>
      <p:grpSp>
        <p:nvGrpSpPr>
          <p:cNvPr id="275" name="Group 41">
            <a:extLst>
              <a:ext uri="{FF2B5EF4-FFF2-40B4-BE49-F238E27FC236}">
                <a16:creationId xmlns:a16="http://schemas.microsoft.com/office/drawing/2014/main" id="{D237AA64-C627-AF90-4063-169D2F1F1A7B}"/>
              </a:ext>
            </a:extLst>
          </p:cNvPr>
          <p:cNvGrpSpPr>
            <a:grpSpLocks/>
          </p:cNvGrpSpPr>
          <p:nvPr/>
        </p:nvGrpSpPr>
        <p:grpSpPr bwMode="auto">
          <a:xfrm>
            <a:off x="5405348" y="4800638"/>
            <a:ext cx="1905000" cy="1363663"/>
            <a:chOff x="2052" y="1116"/>
            <a:chExt cx="1200" cy="859"/>
          </a:xfrm>
        </p:grpSpPr>
        <p:graphicFrame>
          <p:nvGraphicFramePr>
            <p:cNvPr id="276" name="Object 42">
              <a:extLst>
                <a:ext uri="{FF2B5EF4-FFF2-40B4-BE49-F238E27FC236}">
                  <a16:creationId xmlns:a16="http://schemas.microsoft.com/office/drawing/2014/main" id="{A6F1E8A4-7F32-2355-841E-46AF5F5BB9E2}"/>
                </a:ext>
              </a:extLst>
            </p:cNvPr>
            <p:cNvGraphicFramePr>
              <a:graphicFrameLocks/>
            </p:cNvGraphicFramePr>
            <p:nvPr/>
          </p:nvGraphicFramePr>
          <p:xfrm>
            <a:off x="2052" y="1116"/>
            <a:ext cx="1152" cy="599"/>
          </p:xfrm>
          <a:graphic>
            <a:graphicData uri="http://schemas.openxmlformats.org/presentationml/2006/ole">
              <mc:AlternateContent xmlns:mc="http://schemas.openxmlformats.org/markup-compatibility/2006">
                <mc:Choice xmlns:v="urn:schemas-microsoft-com:vml" Requires="v">
                  <p:oleObj spid="_x0000_s1072" name="Clip" r:id="rId8" imgW="2668349" imgH="1387254" progId="">
                    <p:embed/>
                  </p:oleObj>
                </mc:Choice>
                <mc:Fallback>
                  <p:oleObj name="Clip" r:id="rId8" imgW="2668349" imgH="1387254" progId="">
                    <p:embed/>
                    <p:pic>
                      <p:nvPicPr>
                        <p:cNvPr id="77" name="Object 4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52" y="1116"/>
                          <a:ext cx="1152" cy="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7" name="Rectangle 43">
              <a:extLst>
                <a:ext uri="{FF2B5EF4-FFF2-40B4-BE49-F238E27FC236}">
                  <a16:creationId xmlns:a16="http://schemas.microsoft.com/office/drawing/2014/main" id="{9289A846-5AE1-9417-E241-82F0DAC47DBC}"/>
                </a:ext>
              </a:extLst>
            </p:cNvPr>
            <p:cNvSpPr>
              <a:spLocks noChangeArrowheads="1"/>
            </p:cNvSpPr>
            <p:nvPr/>
          </p:nvSpPr>
          <p:spPr bwMode="auto">
            <a:xfrm>
              <a:off x="2085" y="1742"/>
              <a:ext cx="116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altLang="en-US" sz="1800" b="0" i="0" u="none" strike="noStrike" kern="0" cap="none" spc="0" normalizeH="0" baseline="0" noProof="0" dirty="0">
                  <a:ln>
                    <a:noFill/>
                  </a:ln>
                  <a:solidFill>
                    <a:srgbClr val="000000"/>
                  </a:solidFill>
                  <a:effectLst/>
                  <a:uLnTx/>
                  <a:uFillTx/>
                  <a:latin typeface="Arial" charset="0"/>
                  <a:cs typeface="Arial"/>
                  <a:sym typeface="Arial"/>
                </a:rPr>
                <a:t>   </a:t>
              </a:r>
              <a:r>
                <a:rPr kumimoji="0" lang="en-US" altLang="en-US" sz="1800" b="1" i="0" u="none" strike="noStrike" kern="0" cap="none" spc="0" normalizeH="0" baseline="0" noProof="0" dirty="0">
                  <a:ln>
                    <a:noFill/>
                  </a:ln>
                  <a:solidFill>
                    <a:srgbClr val="00467F"/>
                  </a:solidFill>
                  <a:effectLst/>
                  <a:uLnTx/>
                  <a:uFillTx/>
                  <a:latin typeface="Arial" charset="0"/>
                  <a:cs typeface="Arial"/>
                  <a:sym typeface="Arial"/>
                </a:rPr>
                <a:t>COSTUMERS</a:t>
              </a:r>
            </a:p>
          </p:txBody>
        </p:sp>
      </p:grpSp>
      <p:grpSp>
        <p:nvGrpSpPr>
          <p:cNvPr id="278" name="Group 44">
            <a:extLst>
              <a:ext uri="{FF2B5EF4-FFF2-40B4-BE49-F238E27FC236}">
                <a16:creationId xmlns:a16="http://schemas.microsoft.com/office/drawing/2014/main" id="{9D5B6559-51B6-4815-359F-061B5C1086CA}"/>
              </a:ext>
            </a:extLst>
          </p:cNvPr>
          <p:cNvGrpSpPr>
            <a:grpSpLocks/>
          </p:cNvGrpSpPr>
          <p:nvPr/>
        </p:nvGrpSpPr>
        <p:grpSpPr bwMode="auto">
          <a:xfrm>
            <a:off x="2814550" y="4495837"/>
            <a:ext cx="1033463" cy="1722438"/>
            <a:chOff x="360" y="1714"/>
            <a:chExt cx="650" cy="1085"/>
          </a:xfrm>
        </p:grpSpPr>
        <p:sp>
          <p:nvSpPr>
            <p:cNvPr id="279" name="Rectangle 45">
              <a:extLst>
                <a:ext uri="{FF2B5EF4-FFF2-40B4-BE49-F238E27FC236}">
                  <a16:creationId xmlns:a16="http://schemas.microsoft.com/office/drawing/2014/main" id="{0A648723-6BC3-B434-E6B4-625AFDA86A12}"/>
                </a:ext>
              </a:extLst>
            </p:cNvPr>
            <p:cNvSpPr>
              <a:spLocks noChangeArrowheads="1"/>
            </p:cNvSpPr>
            <p:nvPr/>
          </p:nvSpPr>
          <p:spPr bwMode="auto">
            <a:xfrm>
              <a:off x="421" y="2566"/>
              <a:ext cx="539"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altLang="en-US" sz="1800" b="1" i="0" u="none" strike="noStrike" kern="0" cap="none" spc="0" normalizeH="0" baseline="0" noProof="0" dirty="0">
                  <a:ln>
                    <a:noFill/>
                  </a:ln>
                  <a:solidFill>
                    <a:srgbClr val="00467F"/>
                  </a:solidFill>
                  <a:effectLst/>
                  <a:uLnTx/>
                  <a:uFillTx/>
                  <a:latin typeface="Arial" charset="0"/>
                  <a:cs typeface="Arial"/>
                  <a:sym typeface="Arial"/>
                </a:rPr>
                <a:t>ESCO</a:t>
              </a:r>
            </a:p>
          </p:txBody>
        </p:sp>
        <p:sp>
          <p:nvSpPr>
            <p:cNvPr id="280" name="Freeform 46">
              <a:extLst>
                <a:ext uri="{FF2B5EF4-FFF2-40B4-BE49-F238E27FC236}">
                  <a16:creationId xmlns:a16="http://schemas.microsoft.com/office/drawing/2014/main" id="{FEBA8298-688C-AA97-5813-256C241E4DC6}"/>
                </a:ext>
              </a:extLst>
            </p:cNvPr>
            <p:cNvSpPr>
              <a:spLocks/>
            </p:cNvSpPr>
            <p:nvPr/>
          </p:nvSpPr>
          <p:spPr bwMode="auto">
            <a:xfrm>
              <a:off x="761" y="1902"/>
              <a:ext cx="2" cy="5"/>
            </a:xfrm>
            <a:custGeom>
              <a:avLst/>
              <a:gdLst>
                <a:gd name="T0" fmla="*/ 0 w 5"/>
                <a:gd name="T1" fmla="*/ 0 h 25"/>
                <a:gd name="T2" fmla="*/ 0 w 5"/>
                <a:gd name="T3" fmla="*/ 0 h 25"/>
                <a:gd name="T4" fmla="*/ 0 w 5"/>
                <a:gd name="T5" fmla="*/ 0 h 25"/>
                <a:gd name="T6" fmla="*/ 0 w 5"/>
                <a:gd name="T7" fmla="*/ 0 h 25"/>
                <a:gd name="T8" fmla="*/ 0 w 5"/>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5">
                  <a:moveTo>
                    <a:pt x="0" y="25"/>
                  </a:moveTo>
                  <a:lnTo>
                    <a:pt x="5" y="0"/>
                  </a:lnTo>
                  <a:lnTo>
                    <a:pt x="0" y="7"/>
                  </a:lnTo>
                  <a:lnTo>
                    <a:pt x="0" y="25"/>
                  </a:lnTo>
                  <a:close/>
                </a:path>
              </a:pathLst>
            </a:custGeom>
            <a:solidFill>
              <a:srgbClr val="A18F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graphicFrame>
          <p:nvGraphicFramePr>
            <p:cNvPr id="281" name="Object 47">
              <a:extLst>
                <a:ext uri="{FF2B5EF4-FFF2-40B4-BE49-F238E27FC236}">
                  <a16:creationId xmlns:a16="http://schemas.microsoft.com/office/drawing/2014/main" id="{A575E996-F697-E8DB-EB0F-F86EA1AE3AE5}"/>
                </a:ext>
              </a:extLst>
            </p:cNvPr>
            <p:cNvGraphicFramePr>
              <a:graphicFrameLocks noChangeAspect="1"/>
            </p:cNvGraphicFramePr>
            <p:nvPr/>
          </p:nvGraphicFramePr>
          <p:xfrm>
            <a:off x="360" y="1714"/>
            <a:ext cx="650" cy="850"/>
          </p:xfrm>
          <a:graphic>
            <a:graphicData uri="http://schemas.openxmlformats.org/presentationml/2006/ole">
              <mc:AlternateContent xmlns:mc="http://schemas.openxmlformats.org/markup-compatibility/2006">
                <mc:Choice xmlns:v="urn:schemas-microsoft-com:vml" Requires="v">
                  <p:oleObj spid="_x0000_s1073" name="Clip" r:id="rId10" imgW="3794125" imgH="4960938" progId="">
                    <p:embed/>
                  </p:oleObj>
                </mc:Choice>
                <mc:Fallback>
                  <p:oleObj name="Clip" r:id="rId10" imgW="3794125" imgH="4960938" progId="">
                    <p:embed/>
                    <p:pic>
                      <p:nvPicPr>
                        <p:cNvPr id="82" name="Object 4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0" y="1714"/>
                          <a:ext cx="650" cy="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82" name="Group 48">
            <a:extLst>
              <a:ext uri="{FF2B5EF4-FFF2-40B4-BE49-F238E27FC236}">
                <a16:creationId xmlns:a16="http://schemas.microsoft.com/office/drawing/2014/main" id="{2C5349ED-065D-E4D4-CDB5-8EB69A874A3B}"/>
              </a:ext>
            </a:extLst>
          </p:cNvPr>
          <p:cNvGrpSpPr>
            <a:grpSpLocks/>
          </p:cNvGrpSpPr>
          <p:nvPr/>
        </p:nvGrpSpPr>
        <p:grpSpPr bwMode="auto">
          <a:xfrm>
            <a:off x="4719548" y="2590838"/>
            <a:ext cx="2133600" cy="1624013"/>
            <a:chOff x="2400" y="1344"/>
            <a:chExt cx="1344" cy="1023"/>
          </a:xfrm>
        </p:grpSpPr>
        <p:grpSp>
          <p:nvGrpSpPr>
            <p:cNvPr id="283" name="Group 49">
              <a:extLst>
                <a:ext uri="{FF2B5EF4-FFF2-40B4-BE49-F238E27FC236}">
                  <a16:creationId xmlns:a16="http://schemas.microsoft.com/office/drawing/2014/main" id="{E4AFC4CF-7B1F-6246-2814-7276C17FD616}"/>
                </a:ext>
              </a:extLst>
            </p:cNvPr>
            <p:cNvGrpSpPr>
              <a:grpSpLocks/>
            </p:cNvGrpSpPr>
            <p:nvPr/>
          </p:nvGrpSpPr>
          <p:grpSpPr bwMode="auto">
            <a:xfrm>
              <a:off x="2649" y="1344"/>
              <a:ext cx="750" cy="654"/>
              <a:chOff x="2361" y="1545"/>
              <a:chExt cx="750" cy="654"/>
            </a:xfrm>
          </p:grpSpPr>
          <p:grpSp>
            <p:nvGrpSpPr>
              <p:cNvPr id="288" name="Group 50">
                <a:extLst>
                  <a:ext uri="{FF2B5EF4-FFF2-40B4-BE49-F238E27FC236}">
                    <a16:creationId xmlns:a16="http://schemas.microsoft.com/office/drawing/2014/main" id="{BA8C99CB-09E7-5883-EAE3-02550173B47B}"/>
                  </a:ext>
                </a:extLst>
              </p:cNvPr>
              <p:cNvGrpSpPr>
                <a:grpSpLocks/>
              </p:cNvGrpSpPr>
              <p:nvPr/>
            </p:nvGrpSpPr>
            <p:grpSpPr bwMode="auto">
              <a:xfrm>
                <a:off x="2721" y="1545"/>
                <a:ext cx="390" cy="532"/>
                <a:chOff x="2721" y="1545"/>
                <a:chExt cx="390" cy="532"/>
              </a:xfrm>
            </p:grpSpPr>
            <p:grpSp>
              <p:nvGrpSpPr>
                <p:cNvPr id="364" name="Group 51">
                  <a:extLst>
                    <a:ext uri="{FF2B5EF4-FFF2-40B4-BE49-F238E27FC236}">
                      <a16:creationId xmlns:a16="http://schemas.microsoft.com/office/drawing/2014/main" id="{7271AB18-2397-5526-4D2E-9F0F0E86889B}"/>
                    </a:ext>
                  </a:extLst>
                </p:cNvPr>
                <p:cNvGrpSpPr>
                  <a:grpSpLocks/>
                </p:cNvGrpSpPr>
                <p:nvPr/>
              </p:nvGrpSpPr>
              <p:grpSpPr bwMode="auto">
                <a:xfrm>
                  <a:off x="2765" y="1913"/>
                  <a:ext cx="338" cy="164"/>
                  <a:chOff x="2765" y="1913"/>
                  <a:chExt cx="338" cy="164"/>
                </a:xfrm>
              </p:grpSpPr>
              <p:sp>
                <p:nvSpPr>
                  <p:cNvPr id="461" name="Oval 52">
                    <a:extLst>
                      <a:ext uri="{FF2B5EF4-FFF2-40B4-BE49-F238E27FC236}">
                        <a16:creationId xmlns:a16="http://schemas.microsoft.com/office/drawing/2014/main" id="{CB4DC4AA-8637-83EA-3A3C-F4B2B4095DF8}"/>
                      </a:ext>
                    </a:extLst>
                  </p:cNvPr>
                  <p:cNvSpPr>
                    <a:spLocks noChangeArrowheads="1"/>
                  </p:cNvSpPr>
                  <p:nvPr/>
                </p:nvSpPr>
                <p:spPr bwMode="auto">
                  <a:xfrm>
                    <a:off x="2765" y="1939"/>
                    <a:ext cx="338" cy="138"/>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62" name="Oval 53">
                    <a:extLst>
                      <a:ext uri="{FF2B5EF4-FFF2-40B4-BE49-F238E27FC236}">
                        <a16:creationId xmlns:a16="http://schemas.microsoft.com/office/drawing/2014/main" id="{84A93BA8-FDCA-CD1D-64A9-5CFA9E4F231E}"/>
                      </a:ext>
                    </a:extLst>
                  </p:cNvPr>
                  <p:cNvSpPr>
                    <a:spLocks noChangeArrowheads="1"/>
                  </p:cNvSpPr>
                  <p:nvPr/>
                </p:nvSpPr>
                <p:spPr bwMode="auto">
                  <a:xfrm>
                    <a:off x="2765" y="1913"/>
                    <a:ext cx="338" cy="139"/>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63" name="Line 54">
                    <a:extLst>
                      <a:ext uri="{FF2B5EF4-FFF2-40B4-BE49-F238E27FC236}">
                        <a16:creationId xmlns:a16="http://schemas.microsoft.com/office/drawing/2014/main" id="{A874E0A2-DAD8-CDAE-819D-62F7C512867F}"/>
                      </a:ext>
                    </a:extLst>
                  </p:cNvPr>
                  <p:cNvSpPr>
                    <a:spLocks noChangeShapeType="1"/>
                  </p:cNvSpPr>
                  <p:nvPr/>
                </p:nvSpPr>
                <p:spPr bwMode="auto">
                  <a:xfrm>
                    <a:off x="2765" y="1989"/>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64" name="Line 55">
                    <a:extLst>
                      <a:ext uri="{FF2B5EF4-FFF2-40B4-BE49-F238E27FC236}">
                        <a16:creationId xmlns:a16="http://schemas.microsoft.com/office/drawing/2014/main" id="{E74E71FD-C109-1B86-67B9-901B6DBE37D8}"/>
                      </a:ext>
                    </a:extLst>
                  </p:cNvPr>
                  <p:cNvSpPr>
                    <a:spLocks noChangeShapeType="1"/>
                  </p:cNvSpPr>
                  <p:nvPr/>
                </p:nvSpPr>
                <p:spPr bwMode="auto">
                  <a:xfrm>
                    <a:off x="2869" y="2049"/>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65" name="Line 56">
                    <a:extLst>
                      <a:ext uri="{FF2B5EF4-FFF2-40B4-BE49-F238E27FC236}">
                        <a16:creationId xmlns:a16="http://schemas.microsoft.com/office/drawing/2014/main" id="{E07EF790-7346-5301-B4DE-92753E33256D}"/>
                      </a:ext>
                    </a:extLst>
                  </p:cNvPr>
                  <p:cNvSpPr>
                    <a:spLocks noChangeShapeType="1"/>
                  </p:cNvSpPr>
                  <p:nvPr/>
                </p:nvSpPr>
                <p:spPr bwMode="auto">
                  <a:xfrm>
                    <a:off x="2935" y="2054"/>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66" name="Line 57">
                    <a:extLst>
                      <a:ext uri="{FF2B5EF4-FFF2-40B4-BE49-F238E27FC236}">
                        <a16:creationId xmlns:a16="http://schemas.microsoft.com/office/drawing/2014/main" id="{5DDAB509-AB27-FBF4-22D1-AD82601CE290}"/>
                      </a:ext>
                    </a:extLst>
                  </p:cNvPr>
                  <p:cNvSpPr>
                    <a:spLocks noChangeShapeType="1"/>
                  </p:cNvSpPr>
                  <p:nvPr/>
                </p:nvSpPr>
                <p:spPr bwMode="auto">
                  <a:xfrm>
                    <a:off x="2999" y="2050"/>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67" name="Line 58">
                    <a:extLst>
                      <a:ext uri="{FF2B5EF4-FFF2-40B4-BE49-F238E27FC236}">
                        <a16:creationId xmlns:a16="http://schemas.microsoft.com/office/drawing/2014/main" id="{AA6EFC45-A4E2-4F85-FDAF-3402A473936B}"/>
                      </a:ext>
                    </a:extLst>
                  </p:cNvPr>
                  <p:cNvSpPr>
                    <a:spLocks noChangeShapeType="1"/>
                  </p:cNvSpPr>
                  <p:nvPr/>
                </p:nvSpPr>
                <p:spPr bwMode="auto">
                  <a:xfrm>
                    <a:off x="3065" y="2028"/>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68" name="Line 59">
                    <a:extLst>
                      <a:ext uri="{FF2B5EF4-FFF2-40B4-BE49-F238E27FC236}">
                        <a16:creationId xmlns:a16="http://schemas.microsoft.com/office/drawing/2014/main" id="{53FD24ED-D041-8D3A-FF43-4FDA215B979C}"/>
                      </a:ext>
                    </a:extLst>
                  </p:cNvPr>
                  <p:cNvSpPr>
                    <a:spLocks noChangeShapeType="1"/>
                  </p:cNvSpPr>
                  <p:nvPr/>
                </p:nvSpPr>
                <p:spPr bwMode="auto">
                  <a:xfrm>
                    <a:off x="3103" y="1985"/>
                    <a:ext cx="0" cy="22"/>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69" name="Line 60">
                    <a:extLst>
                      <a:ext uri="{FF2B5EF4-FFF2-40B4-BE49-F238E27FC236}">
                        <a16:creationId xmlns:a16="http://schemas.microsoft.com/office/drawing/2014/main" id="{9BAEAACD-3945-DB0C-52A3-3939D1431B70}"/>
                      </a:ext>
                    </a:extLst>
                  </p:cNvPr>
                  <p:cNvSpPr>
                    <a:spLocks noChangeShapeType="1"/>
                  </p:cNvSpPr>
                  <p:nvPr/>
                </p:nvSpPr>
                <p:spPr bwMode="auto">
                  <a:xfrm>
                    <a:off x="2809" y="2033"/>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70" name="Freeform 61">
                    <a:extLst>
                      <a:ext uri="{FF2B5EF4-FFF2-40B4-BE49-F238E27FC236}">
                        <a16:creationId xmlns:a16="http://schemas.microsoft.com/office/drawing/2014/main" id="{1FB73D4E-108A-CB2A-E4A2-2DD6231AFC8A}"/>
                      </a:ext>
                    </a:extLst>
                  </p:cNvPr>
                  <p:cNvSpPr>
                    <a:spLocks/>
                  </p:cNvSpPr>
                  <p:nvPr/>
                </p:nvSpPr>
                <p:spPr bwMode="auto">
                  <a:xfrm>
                    <a:off x="2845" y="1935"/>
                    <a:ext cx="179" cy="91"/>
                  </a:xfrm>
                  <a:custGeom>
                    <a:avLst/>
                    <a:gdLst>
                      <a:gd name="T0" fmla="*/ 98 w 179"/>
                      <a:gd name="T1" fmla="*/ 11 h 91"/>
                      <a:gd name="T2" fmla="*/ 56 w 179"/>
                      <a:gd name="T3" fmla="*/ 7 h 91"/>
                      <a:gd name="T4" fmla="*/ 20 w 179"/>
                      <a:gd name="T5" fmla="*/ 13 h 91"/>
                      <a:gd name="T6" fmla="*/ 2 w 179"/>
                      <a:gd name="T7" fmla="*/ 28 h 91"/>
                      <a:gd name="T8" fmla="*/ 0 w 179"/>
                      <a:gd name="T9" fmla="*/ 47 h 91"/>
                      <a:gd name="T10" fmla="*/ 8 w 179"/>
                      <a:gd name="T11" fmla="*/ 63 h 91"/>
                      <a:gd name="T12" fmla="*/ 19 w 179"/>
                      <a:gd name="T13" fmla="*/ 74 h 91"/>
                      <a:gd name="T14" fmla="*/ 26 w 179"/>
                      <a:gd name="T15" fmla="*/ 72 h 91"/>
                      <a:gd name="T16" fmla="*/ 51 w 179"/>
                      <a:gd name="T17" fmla="*/ 88 h 91"/>
                      <a:gd name="T18" fmla="*/ 56 w 179"/>
                      <a:gd name="T19" fmla="*/ 76 h 91"/>
                      <a:gd name="T20" fmla="*/ 70 w 179"/>
                      <a:gd name="T21" fmla="*/ 84 h 91"/>
                      <a:gd name="T22" fmla="*/ 91 w 179"/>
                      <a:gd name="T23" fmla="*/ 78 h 91"/>
                      <a:gd name="T24" fmla="*/ 94 w 179"/>
                      <a:gd name="T25" fmla="*/ 60 h 91"/>
                      <a:gd name="T26" fmla="*/ 111 w 179"/>
                      <a:gd name="T27" fmla="*/ 66 h 91"/>
                      <a:gd name="T28" fmla="*/ 115 w 179"/>
                      <a:gd name="T29" fmla="*/ 78 h 91"/>
                      <a:gd name="T30" fmla="*/ 128 w 179"/>
                      <a:gd name="T31" fmla="*/ 90 h 91"/>
                      <a:gd name="T32" fmla="*/ 157 w 179"/>
                      <a:gd name="T33" fmla="*/ 79 h 91"/>
                      <a:gd name="T34" fmla="*/ 176 w 179"/>
                      <a:gd name="T35" fmla="*/ 64 h 91"/>
                      <a:gd name="T36" fmla="*/ 178 w 179"/>
                      <a:gd name="T37" fmla="*/ 42 h 91"/>
                      <a:gd name="T38" fmla="*/ 160 w 179"/>
                      <a:gd name="T39" fmla="*/ 27 h 91"/>
                      <a:gd name="T40" fmla="*/ 112 w 179"/>
                      <a:gd name="T41" fmla="*/ 28 h 91"/>
                      <a:gd name="T42" fmla="*/ 105 w 179"/>
                      <a:gd name="T43" fmla="*/ 13 h 91"/>
                      <a:gd name="T44" fmla="*/ 122 w 179"/>
                      <a:gd name="T45" fmla="*/ 28 h 91"/>
                      <a:gd name="T46" fmla="*/ 144 w 179"/>
                      <a:gd name="T47" fmla="*/ 14 h 91"/>
                      <a:gd name="T48" fmla="*/ 152 w 179"/>
                      <a:gd name="T49" fmla="*/ 11 h 91"/>
                      <a:gd name="T50" fmla="*/ 139 w 179"/>
                      <a:gd name="T51" fmla="*/ 0 h 91"/>
                      <a:gd name="T52" fmla="*/ 115 w 179"/>
                      <a:gd name="T53" fmla="*/ 4 h 91"/>
                      <a:gd name="T54" fmla="*/ 98 w 179"/>
                      <a:gd name="T55" fmla="*/ 11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9" h="91">
                        <a:moveTo>
                          <a:pt x="98" y="11"/>
                        </a:moveTo>
                        <a:lnTo>
                          <a:pt x="56" y="7"/>
                        </a:lnTo>
                        <a:lnTo>
                          <a:pt x="20" y="13"/>
                        </a:lnTo>
                        <a:lnTo>
                          <a:pt x="2" y="28"/>
                        </a:lnTo>
                        <a:lnTo>
                          <a:pt x="0" y="47"/>
                        </a:lnTo>
                        <a:lnTo>
                          <a:pt x="8" y="63"/>
                        </a:lnTo>
                        <a:lnTo>
                          <a:pt x="19" y="74"/>
                        </a:lnTo>
                        <a:lnTo>
                          <a:pt x="26" y="72"/>
                        </a:lnTo>
                        <a:lnTo>
                          <a:pt x="51" y="88"/>
                        </a:lnTo>
                        <a:lnTo>
                          <a:pt x="56" y="76"/>
                        </a:lnTo>
                        <a:lnTo>
                          <a:pt x="70" y="84"/>
                        </a:lnTo>
                        <a:lnTo>
                          <a:pt x="91" y="78"/>
                        </a:lnTo>
                        <a:lnTo>
                          <a:pt x="94" y="60"/>
                        </a:lnTo>
                        <a:lnTo>
                          <a:pt x="111" y="66"/>
                        </a:lnTo>
                        <a:lnTo>
                          <a:pt x="115" y="78"/>
                        </a:lnTo>
                        <a:lnTo>
                          <a:pt x="128" y="90"/>
                        </a:lnTo>
                        <a:lnTo>
                          <a:pt x="157" y="79"/>
                        </a:lnTo>
                        <a:lnTo>
                          <a:pt x="176" y="64"/>
                        </a:lnTo>
                        <a:lnTo>
                          <a:pt x="178" y="42"/>
                        </a:lnTo>
                        <a:lnTo>
                          <a:pt x="160" y="27"/>
                        </a:lnTo>
                        <a:lnTo>
                          <a:pt x="112" y="28"/>
                        </a:lnTo>
                        <a:lnTo>
                          <a:pt x="105" y="13"/>
                        </a:lnTo>
                        <a:lnTo>
                          <a:pt x="122" y="28"/>
                        </a:lnTo>
                        <a:lnTo>
                          <a:pt x="144" y="14"/>
                        </a:lnTo>
                        <a:lnTo>
                          <a:pt x="152" y="11"/>
                        </a:lnTo>
                        <a:lnTo>
                          <a:pt x="139" y="0"/>
                        </a:lnTo>
                        <a:lnTo>
                          <a:pt x="115" y="4"/>
                        </a:lnTo>
                        <a:lnTo>
                          <a:pt x="98" y="11"/>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71" name="Oval 62">
                    <a:extLst>
                      <a:ext uri="{FF2B5EF4-FFF2-40B4-BE49-F238E27FC236}">
                        <a16:creationId xmlns:a16="http://schemas.microsoft.com/office/drawing/2014/main" id="{D7642486-13A5-509F-14FC-52831E063A44}"/>
                      </a:ext>
                    </a:extLst>
                  </p:cNvPr>
                  <p:cNvSpPr>
                    <a:spLocks noChangeArrowheads="1"/>
                  </p:cNvSpPr>
                  <p:nvPr/>
                </p:nvSpPr>
                <p:spPr bwMode="auto">
                  <a:xfrm>
                    <a:off x="2796" y="1924"/>
                    <a:ext cx="281"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365" name="Group 63">
                  <a:extLst>
                    <a:ext uri="{FF2B5EF4-FFF2-40B4-BE49-F238E27FC236}">
                      <a16:creationId xmlns:a16="http://schemas.microsoft.com/office/drawing/2014/main" id="{CF9CE0F1-A957-40C7-0E7B-78D7BFFC94E9}"/>
                    </a:ext>
                  </a:extLst>
                </p:cNvPr>
                <p:cNvGrpSpPr>
                  <a:grpSpLocks/>
                </p:cNvGrpSpPr>
                <p:nvPr/>
              </p:nvGrpSpPr>
              <p:grpSpPr bwMode="auto">
                <a:xfrm>
                  <a:off x="2721" y="1865"/>
                  <a:ext cx="338" cy="162"/>
                  <a:chOff x="2721" y="1865"/>
                  <a:chExt cx="338" cy="162"/>
                </a:xfrm>
              </p:grpSpPr>
              <p:sp>
                <p:nvSpPr>
                  <p:cNvPr id="450" name="Oval 64">
                    <a:extLst>
                      <a:ext uri="{FF2B5EF4-FFF2-40B4-BE49-F238E27FC236}">
                        <a16:creationId xmlns:a16="http://schemas.microsoft.com/office/drawing/2014/main" id="{E43C2842-6339-741B-12DB-82DE36EBDD47}"/>
                      </a:ext>
                    </a:extLst>
                  </p:cNvPr>
                  <p:cNvSpPr>
                    <a:spLocks noChangeArrowheads="1"/>
                  </p:cNvSpPr>
                  <p:nvPr/>
                </p:nvSpPr>
                <p:spPr bwMode="auto">
                  <a:xfrm>
                    <a:off x="2721" y="1890"/>
                    <a:ext cx="338" cy="137"/>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51" name="Oval 65">
                    <a:extLst>
                      <a:ext uri="{FF2B5EF4-FFF2-40B4-BE49-F238E27FC236}">
                        <a16:creationId xmlns:a16="http://schemas.microsoft.com/office/drawing/2014/main" id="{CDC76341-B320-8C08-812D-B6FB973D2329}"/>
                      </a:ext>
                    </a:extLst>
                  </p:cNvPr>
                  <p:cNvSpPr>
                    <a:spLocks noChangeArrowheads="1"/>
                  </p:cNvSpPr>
                  <p:nvPr/>
                </p:nvSpPr>
                <p:spPr bwMode="auto">
                  <a:xfrm>
                    <a:off x="2721" y="1865"/>
                    <a:ext cx="335" cy="138"/>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52" name="Line 66">
                    <a:extLst>
                      <a:ext uri="{FF2B5EF4-FFF2-40B4-BE49-F238E27FC236}">
                        <a16:creationId xmlns:a16="http://schemas.microsoft.com/office/drawing/2014/main" id="{E447212F-1400-ACBA-65EB-1061B8B101E4}"/>
                      </a:ext>
                    </a:extLst>
                  </p:cNvPr>
                  <p:cNvSpPr>
                    <a:spLocks noChangeShapeType="1"/>
                  </p:cNvSpPr>
                  <p:nvPr/>
                </p:nvSpPr>
                <p:spPr bwMode="auto">
                  <a:xfrm>
                    <a:off x="2721" y="1939"/>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53" name="Line 67">
                    <a:extLst>
                      <a:ext uri="{FF2B5EF4-FFF2-40B4-BE49-F238E27FC236}">
                        <a16:creationId xmlns:a16="http://schemas.microsoft.com/office/drawing/2014/main" id="{AA882D31-5188-B313-35CC-164FD1474E06}"/>
                      </a:ext>
                    </a:extLst>
                  </p:cNvPr>
                  <p:cNvSpPr>
                    <a:spLocks noChangeShapeType="1"/>
                  </p:cNvSpPr>
                  <p:nvPr/>
                </p:nvSpPr>
                <p:spPr bwMode="auto">
                  <a:xfrm>
                    <a:off x="2825" y="2000"/>
                    <a:ext cx="0" cy="2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54" name="Line 68">
                    <a:extLst>
                      <a:ext uri="{FF2B5EF4-FFF2-40B4-BE49-F238E27FC236}">
                        <a16:creationId xmlns:a16="http://schemas.microsoft.com/office/drawing/2014/main" id="{A20675B2-E38F-8F41-B2F9-64BCCE18A07B}"/>
                      </a:ext>
                    </a:extLst>
                  </p:cNvPr>
                  <p:cNvSpPr>
                    <a:spLocks noChangeShapeType="1"/>
                  </p:cNvSpPr>
                  <p:nvPr/>
                </p:nvSpPr>
                <p:spPr bwMode="auto">
                  <a:xfrm>
                    <a:off x="2891" y="2005"/>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55" name="Line 69">
                    <a:extLst>
                      <a:ext uri="{FF2B5EF4-FFF2-40B4-BE49-F238E27FC236}">
                        <a16:creationId xmlns:a16="http://schemas.microsoft.com/office/drawing/2014/main" id="{5F18631C-2DD3-228E-8090-23D26B892F0F}"/>
                      </a:ext>
                    </a:extLst>
                  </p:cNvPr>
                  <p:cNvSpPr>
                    <a:spLocks noChangeShapeType="1"/>
                  </p:cNvSpPr>
                  <p:nvPr/>
                </p:nvSpPr>
                <p:spPr bwMode="auto">
                  <a:xfrm>
                    <a:off x="2955" y="2001"/>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56" name="Line 70">
                    <a:extLst>
                      <a:ext uri="{FF2B5EF4-FFF2-40B4-BE49-F238E27FC236}">
                        <a16:creationId xmlns:a16="http://schemas.microsoft.com/office/drawing/2014/main" id="{028399A1-32B7-D96E-1709-5035DE697AE5}"/>
                      </a:ext>
                    </a:extLst>
                  </p:cNvPr>
                  <p:cNvSpPr>
                    <a:spLocks noChangeShapeType="1"/>
                  </p:cNvSpPr>
                  <p:nvPr/>
                </p:nvSpPr>
                <p:spPr bwMode="auto">
                  <a:xfrm>
                    <a:off x="3020" y="1979"/>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57" name="Line 71">
                    <a:extLst>
                      <a:ext uri="{FF2B5EF4-FFF2-40B4-BE49-F238E27FC236}">
                        <a16:creationId xmlns:a16="http://schemas.microsoft.com/office/drawing/2014/main" id="{0EAF27E7-9369-EB4B-7B0C-23FAB3DBC812}"/>
                      </a:ext>
                    </a:extLst>
                  </p:cNvPr>
                  <p:cNvSpPr>
                    <a:spLocks noChangeShapeType="1"/>
                  </p:cNvSpPr>
                  <p:nvPr/>
                </p:nvSpPr>
                <p:spPr bwMode="auto">
                  <a:xfrm>
                    <a:off x="3057" y="1936"/>
                    <a:ext cx="0" cy="2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58" name="Line 72">
                    <a:extLst>
                      <a:ext uri="{FF2B5EF4-FFF2-40B4-BE49-F238E27FC236}">
                        <a16:creationId xmlns:a16="http://schemas.microsoft.com/office/drawing/2014/main" id="{42CD6BDD-869F-0EBD-D1BB-AA283C934E9C}"/>
                      </a:ext>
                    </a:extLst>
                  </p:cNvPr>
                  <p:cNvSpPr>
                    <a:spLocks noChangeShapeType="1"/>
                  </p:cNvSpPr>
                  <p:nvPr/>
                </p:nvSpPr>
                <p:spPr bwMode="auto">
                  <a:xfrm>
                    <a:off x="2765" y="1984"/>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59" name="Freeform 73">
                    <a:extLst>
                      <a:ext uri="{FF2B5EF4-FFF2-40B4-BE49-F238E27FC236}">
                        <a16:creationId xmlns:a16="http://schemas.microsoft.com/office/drawing/2014/main" id="{00BDA8FD-EA46-5AA3-1C57-61CEF9AFCF30}"/>
                      </a:ext>
                    </a:extLst>
                  </p:cNvPr>
                  <p:cNvSpPr>
                    <a:spLocks/>
                  </p:cNvSpPr>
                  <p:nvPr/>
                </p:nvSpPr>
                <p:spPr bwMode="auto">
                  <a:xfrm>
                    <a:off x="2799" y="1887"/>
                    <a:ext cx="181" cy="91"/>
                  </a:xfrm>
                  <a:custGeom>
                    <a:avLst/>
                    <a:gdLst>
                      <a:gd name="T0" fmla="*/ 100 w 181"/>
                      <a:gd name="T1" fmla="*/ 10 h 91"/>
                      <a:gd name="T2" fmla="*/ 57 w 181"/>
                      <a:gd name="T3" fmla="*/ 5 h 91"/>
                      <a:gd name="T4" fmla="*/ 22 w 181"/>
                      <a:gd name="T5" fmla="*/ 13 h 91"/>
                      <a:gd name="T6" fmla="*/ 4 w 181"/>
                      <a:gd name="T7" fmla="*/ 28 h 91"/>
                      <a:gd name="T8" fmla="*/ 0 w 181"/>
                      <a:gd name="T9" fmla="*/ 46 h 91"/>
                      <a:gd name="T10" fmla="*/ 10 w 181"/>
                      <a:gd name="T11" fmla="*/ 62 h 91"/>
                      <a:gd name="T12" fmla="*/ 21 w 181"/>
                      <a:gd name="T13" fmla="*/ 73 h 91"/>
                      <a:gd name="T14" fmla="*/ 28 w 181"/>
                      <a:gd name="T15" fmla="*/ 72 h 91"/>
                      <a:gd name="T16" fmla="*/ 52 w 181"/>
                      <a:gd name="T17" fmla="*/ 88 h 91"/>
                      <a:gd name="T18" fmla="*/ 58 w 181"/>
                      <a:gd name="T19" fmla="*/ 75 h 91"/>
                      <a:gd name="T20" fmla="*/ 72 w 181"/>
                      <a:gd name="T21" fmla="*/ 82 h 91"/>
                      <a:gd name="T22" fmla="*/ 92 w 181"/>
                      <a:gd name="T23" fmla="*/ 78 h 91"/>
                      <a:gd name="T24" fmla="*/ 96 w 181"/>
                      <a:gd name="T25" fmla="*/ 60 h 91"/>
                      <a:gd name="T26" fmla="*/ 112 w 181"/>
                      <a:gd name="T27" fmla="*/ 66 h 91"/>
                      <a:gd name="T28" fmla="*/ 116 w 181"/>
                      <a:gd name="T29" fmla="*/ 78 h 91"/>
                      <a:gd name="T30" fmla="*/ 130 w 181"/>
                      <a:gd name="T31" fmla="*/ 90 h 91"/>
                      <a:gd name="T32" fmla="*/ 159 w 181"/>
                      <a:gd name="T33" fmla="*/ 79 h 91"/>
                      <a:gd name="T34" fmla="*/ 177 w 181"/>
                      <a:gd name="T35" fmla="*/ 63 h 91"/>
                      <a:gd name="T36" fmla="*/ 180 w 181"/>
                      <a:gd name="T37" fmla="*/ 41 h 91"/>
                      <a:gd name="T38" fmla="*/ 162 w 181"/>
                      <a:gd name="T39" fmla="*/ 26 h 91"/>
                      <a:gd name="T40" fmla="*/ 114 w 181"/>
                      <a:gd name="T41" fmla="*/ 27 h 91"/>
                      <a:gd name="T42" fmla="*/ 107 w 181"/>
                      <a:gd name="T43" fmla="*/ 13 h 91"/>
                      <a:gd name="T44" fmla="*/ 124 w 181"/>
                      <a:gd name="T45" fmla="*/ 27 h 91"/>
                      <a:gd name="T46" fmla="*/ 146 w 181"/>
                      <a:gd name="T47" fmla="*/ 13 h 91"/>
                      <a:gd name="T48" fmla="*/ 154 w 181"/>
                      <a:gd name="T49" fmla="*/ 10 h 91"/>
                      <a:gd name="T50" fmla="*/ 140 w 181"/>
                      <a:gd name="T51" fmla="*/ 0 h 91"/>
                      <a:gd name="T52" fmla="*/ 116 w 181"/>
                      <a:gd name="T53" fmla="*/ 3 h 91"/>
                      <a:gd name="T54" fmla="*/ 100 w 181"/>
                      <a:gd name="T55" fmla="*/ 1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1" h="91">
                        <a:moveTo>
                          <a:pt x="100" y="10"/>
                        </a:moveTo>
                        <a:lnTo>
                          <a:pt x="57" y="5"/>
                        </a:lnTo>
                        <a:lnTo>
                          <a:pt x="22" y="13"/>
                        </a:lnTo>
                        <a:lnTo>
                          <a:pt x="4" y="28"/>
                        </a:lnTo>
                        <a:lnTo>
                          <a:pt x="0" y="46"/>
                        </a:lnTo>
                        <a:lnTo>
                          <a:pt x="10" y="62"/>
                        </a:lnTo>
                        <a:lnTo>
                          <a:pt x="21" y="73"/>
                        </a:lnTo>
                        <a:lnTo>
                          <a:pt x="28" y="72"/>
                        </a:lnTo>
                        <a:lnTo>
                          <a:pt x="52" y="88"/>
                        </a:lnTo>
                        <a:lnTo>
                          <a:pt x="58" y="75"/>
                        </a:lnTo>
                        <a:lnTo>
                          <a:pt x="72" y="82"/>
                        </a:lnTo>
                        <a:lnTo>
                          <a:pt x="92" y="78"/>
                        </a:lnTo>
                        <a:lnTo>
                          <a:pt x="96" y="60"/>
                        </a:lnTo>
                        <a:lnTo>
                          <a:pt x="112" y="66"/>
                        </a:lnTo>
                        <a:lnTo>
                          <a:pt x="116" y="78"/>
                        </a:lnTo>
                        <a:lnTo>
                          <a:pt x="130" y="90"/>
                        </a:lnTo>
                        <a:lnTo>
                          <a:pt x="159" y="79"/>
                        </a:lnTo>
                        <a:lnTo>
                          <a:pt x="177" y="63"/>
                        </a:lnTo>
                        <a:lnTo>
                          <a:pt x="180" y="41"/>
                        </a:lnTo>
                        <a:lnTo>
                          <a:pt x="162" y="26"/>
                        </a:lnTo>
                        <a:lnTo>
                          <a:pt x="114" y="27"/>
                        </a:lnTo>
                        <a:lnTo>
                          <a:pt x="107" y="13"/>
                        </a:lnTo>
                        <a:lnTo>
                          <a:pt x="124" y="27"/>
                        </a:lnTo>
                        <a:lnTo>
                          <a:pt x="146" y="13"/>
                        </a:lnTo>
                        <a:lnTo>
                          <a:pt x="154" y="10"/>
                        </a:lnTo>
                        <a:lnTo>
                          <a:pt x="140" y="0"/>
                        </a:lnTo>
                        <a:lnTo>
                          <a:pt x="116" y="3"/>
                        </a:lnTo>
                        <a:lnTo>
                          <a:pt x="100" y="1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60" name="Oval 74">
                    <a:extLst>
                      <a:ext uri="{FF2B5EF4-FFF2-40B4-BE49-F238E27FC236}">
                        <a16:creationId xmlns:a16="http://schemas.microsoft.com/office/drawing/2014/main" id="{C065C40F-C868-E853-AE61-8056000887DC}"/>
                      </a:ext>
                    </a:extLst>
                  </p:cNvPr>
                  <p:cNvSpPr>
                    <a:spLocks noChangeArrowheads="1"/>
                  </p:cNvSpPr>
                  <p:nvPr/>
                </p:nvSpPr>
                <p:spPr bwMode="auto">
                  <a:xfrm>
                    <a:off x="2752" y="1876"/>
                    <a:ext cx="281"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366" name="Group 75">
                  <a:extLst>
                    <a:ext uri="{FF2B5EF4-FFF2-40B4-BE49-F238E27FC236}">
                      <a16:creationId xmlns:a16="http://schemas.microsoft.com/office/drawing/2014/main" id="{05E502AE-1EBA-018C-3C70-84B8CBFF5C04}"/>
                    </a:ext>
                  </a:extLst>
                </p:cNvPr>
                <p:cNvGrpSpPr>
                  <a:grpSpLocks/>
                </p:cNvGrpSpPr>
                <p:nvPr/>
              </p:nvGrpSpPr>
              <p:grpSpPr bwMode="auto">
                <a:xfrm>
                  <a:off x="2773" y="1836"/>
                  <a:ext cx="338" cy="164"/>
                  <a:chOff x="2773" y="1836"/>
                  <a:chExt cx="338" cy="164"/>
                </a:xfrm>
              </p:grpSpPr>
              <p:sp>
                <p:nvSpPr>
                  <p:cNvPr id="439" name="Oval 76">
                    <a:extLst>
                      <a:ext uri="{FF2B5EF4-FFF2-40B4-BE49-F238E27FC236}">
                        <a16:creationId xmlns:a16="http://schemas.microsoft.com/office/drawing/2014/main" id="{2BE53FBA-F606-FCD0-D547-C2A29C43361B}"/>
                      </a:ext>
                    </a:extLst>
                  </p:cNvPr>
                  <p:cNvSpPr>
                    <a:spLocks noChangeArrowheads="1"/>
                  </p:cNvSpPr>
                  <p:nvPr/>
                </p:nvSpPr>
                <p:spPr bwMode="auto">
                  <a:xfrm>
                    <a:off x="2775" y="1862"/>
                    <a:ext cx="336" cy="138"/>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40" name="Oval 77">
                    <a:extLst>
                      <a:ext uri="{FF2B5EF4-FFF2-40B4-BE49-F238E27FC236}">
                        <a16:creationId xmlns:a16="http://schemas.microsoft.com/office/drawing/2014/main" id="{3EC19F1F-4157-C904-22DC-A7F16AF051F3}"/>
                      </a:ext>
                    </a:extLst>
                  </p:cNvPr>
                  <p:cNvSpPr>
                    <a:spLocks noChangeArrowheads="1"/>
                  </p:cNvSpPr>
                  <p:nvPr/>
                </p:nvSpPr>
                <p:spPr bwMode="auto">
                  <a:xfrm>
                    <a:off x="2775" y="1836"/>
                    <a:ext cx="334" cy="138"/>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41" name="Line 78">
                    <a:extLst>
                      <a:ext uri="{FF2B5EF4-FFF2-40B4-BE49-F238E27FC236}">
                        <a16:creationId xmlns:a16="http://schemas.microsoft.com/office/drawing/2014/main" id="{D8E66AD2-25B8-982C-F743-CCA5D9991F3C}"/>
                      </a:ext>
                    </a:extLst>
                  </p:cNvPr>
                  <p:cNvSpPr>
                    <a:spLocks noChangeShapeType="1"/>
                  </p:cNvSpPr>
                  <p:nvPr/>
                </p:nvSpPr>
                <p:spPr bwMode="auto">
                  <a:xfrm>
                    <a:off x="2773" y="1912"/>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42" name="Line 79">
                    <a:extLst>
                      <a:ext uri="{FF2B5EF4-FFF2-40B4-BE49-F238E27FC236}">
                        <a16:creationId xmlns:a16="http://schemas.microsoft.com/office/drawing/2014/main" id="{DA7BB689-4AB3-88D6-CEE8-7CB302274FAD}"/>
                      </a:ext>
                    </a:extLst>
                  </p:cNvPr>
                  <p:cNvSpPr>
                    <a:spLocks noChangeShapeType="1"/>
                  </p:cNvSpPr>
                  <p:nvPr/>
                </p:nvSpPr>
                <p:spPr bwMode="auto">
                  <a:xfrm>
                    <a:off x="2877" y="1972"/>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43" name="Line 80">
                    <a:extLst>
                      <a:ext uri="{FF2B5EF4-FFF2-40B4-BE49-F238E27FC236}">
                        <a16:creationId xmlns:a16="http://schemas.microsoft.com/office/drawing/2014/main" id="{95576F20-C30E-64B1-A9AE-FE505ACC0222}"/>
                      </a:ext>
                    </a:extLst>
                  </p:cNvPr>
                  <p:cNvSpPr>
                    <a:spLocks noChangeShapeType="1"/>
                  </p:cNvSpPr>
                  <p:nvPr/>
                </p:nvSpPr>
                <p:spPr bwMode="auto">
                  <a:xfrm>
                    <a:off x="2945" y="1977"/>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44" name="Line 81">
                    <a:extLst>
                      <a:ext uri="{FF2B5EF4-FFF2-40B4-BE49-F238E27FC236}">
                        <a16:creationId xmlns:a16="http://schemas.microsoft.com/office/drawing/2014/main" id="{64EACA1D-E7F7-6803-945A-E98FE047CA59}"/>
                      </a:ext>
                    </a:extLst>
                  </p:cNvPr>
                  <p:cNvSpPr>
                    <a:spLocks noChangeShapeType="1"/>
                  </p:cNvSpPr>
                  <p:nvPr/>
                </p:nvSpPr>
                <p:spPr bwMode="auto">
                  <a:xfrm>
                    <a:off x="3005" y="1973"/>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45" name="Line 82">
                    <a:extLst>
                      <a:ext uri="{FF2B5EF4-FFF2-40B4-BE49-F238E27FC236}">
                        <a16:creationId xmlns:a16="http://schemas.microsoft.com/office/drawing/2014/main" id="{B17D8F34-BF5F-72CF-9CC0-454256C33BD0}"/>
                      </a:ext>
                    </a:extLst>
                  </p:cNvPr>
                  <p:cNvSpPr>
                    <a:spLocks noChangeShapeType="1"/>
                  </p:cNvSpPr>
                  <p:nvPr/>
                </p:nvSpPr>
                <p:spPr bwMode="auto">
                  <a:xfrm>
                    <a:off x="3073" y="1951"/>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46" name="Line 83">
                    <a:extLst>
                      <a:ext uri="{FF2B5EF4-FFF2-40B4-BE49-F238E27FC236}">
                        <a16:creationId xmlns:a16="http://schemas.microsoft.com/office/drawing/2014/main" id="{08109738-24A4-8967-3BEC-067325B4C9F5}"/>
                      </a:ext>
                    </a:extLst>
                  </p:cNvPr>
                  <p:cNvSpPr>
                    <a:spLocks noChangeShapeType="1"/>
                  </p:cNvSpPr>
                  <p:nvPr/>
                </p:nvSpPr>
                <p:spPr bwMode="auto">
                  <a:xfrm>
                    <a:off x="3111" y="1907"/>
                    <a:ext cx="0" cy="24"/>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47" name="Line 84">
                    <a:extLst>
                      <a:ext uri="{FF2B5EF4-FFF2-40B4-BE49-F238E27FC236}">
                        <a16:creationId xmlns:a16="http://schemas.microsoft.com/office/drawing/2014/main" id="{1C43C505-FE71-E9A2-B985-07DFE46093B7}"/>
                      </a:ext>
                    </a:extLst>
                  </p:cNvPr>
                  <p:cNvSpPr>
                    <a:spLocks noChangeShapeType="1"/>
                  </p:cNvSpPr>
                  <p:nvPr/>
                </p:nvSpPr>
                <p:spPr bwMode="auto">
                  <a:xfrm>
                    <a:off x="2817" y="1955"/>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48" name="Freeform 85">
                    <a:extLst>
                      <a:ext uri="{FF2B5EF4-FFF2-40B4-BE49-F238E27FC236}">
                        <a16:creationId xmlns:a16="http://schemas.microsoft.com/office/drawing/2014/main" id="{08CF2975-13AB-8303-04F8-1C87D9BD3A00}"/>
                      </a:ext>
                    </a:extLst>
                  </p:cNvPr>
                  <p:cNvSpPr>
                    <a:spLocks/>
                  </p:cNvSpPr>
                  <p:nvPr/>
                </p:nvSpPr>
                <p:spPr bwMode="auto">
                  <a:xfrm>
                    <a:off x="2852" y="1859"/>
                    <a:ext cx="180" cy="90"/>
                  </a:xfrm>
                  <a:custGeom>
                    <a:avLst/>
                    <a:gdLst>
                      <a:gd name="T0" fmla="*/ 98 w 180"/>
                      <a:gd name="T1" fmla="*/ 9 h 90"/>
                      <a:gd name="T2" fmla="*/ 56 w 180"/>
                      <a:gd name="T3" fmla="*/ 4 h 90"/>
                      <a:gd name="T4" fmla="*/ 21 w 180"/>
                      <a:gd name="T5" fmla="*/ 12 h 90"/>
                      <a:gd name="T6" fmla="*/ 2 w 180"/>
                      <a:gd name="T7" fmla="*/ 28 h 90"/>
                      <a:gd name="T8" fmla="*/ 0 w 180"/>
                      <a:gd name="T9" fmla="*/ 45 h 90"/>
                      <a:gd name="T10" fmla="*/ 9 w 180"/>
                      <a:gd name="T11" fmla="*/ 61 h 90"/>
                      <a:gd name="T12" fmla="*/ 21 w 180"/>
                      <a:gd name="T13" fmla="*/ 73 h 90"/>
                      <a:gd name="T14" fmla="*/ 27 w 180"/>
                      <a:gd name="T15" fmla="*/ 72 h 90"/>
                      <a:gd name="T16" fmla="*/ 52 w 180"/>
                      <a:gd name="T17" fmla="*/ 87 h 90"/>
                      <a:gd name="T18" fmla="*/ 58 w 180"/>
                      <a:gd name="T19" fmla="*/ 75 h 90"/>
                      <a:gd name="T20" fmla="*/ 72 w 180"/>
                      <a:gd name="T21" fmla="*/ 83 h 90"/>
                      <a:gd name="T22" fmla="*/ 93 w 180"/>
                      <a:gd name="T23" fmla="*/ 77 h 90"/>
                      <a:gd name="T24" fmla="*/ 95 w 180"/>
                      <a:gd name="T25" fmla="*/ 59 h 90"/>
                      <a:gd name="T26" fmla="*/ 112 w 180"/>
                      <a:gd name="T27" fmla="*/ 65 h 90"/>
                      <a:gd name="T28" fmla="*/ 117 w 180"/>
                      <a:gd name="T29" fmla="*/ 77 h 90"/>
                      <a:gd name="T30" fmla="*/ 130 w 180"/>
                      <a:gd name="T31" fmla="*/ 89 h 90"/>
                      <a:gd name="T32" fmla="*/ 158 w 180"/>
                      <a:gd name="T33" fmla="*/ 79 h 90"/>
                      <a:gd name="T34" fmla="*/ 177 w 180"/>
                      <a:gd name="T35" fmla="*/ 63 h 90"/>
                      <a:gd name="T36" fmla="*/ 179 w 180"/>
                      <a:gd name="T37" fmla="*/ 41 h 90"/>
                      <a:gd name="T38" fmla="*/ 161 w 180"/>
                      <a:gd name="T39" fmla="*/ 26 h 90"/>
                      <a:gd name="T40" fmla="*/ 113 w 180"/>
                      <a:gd name="T41" fmla="*/ 26 h 90"/>
                      <a:gd name="T42" fmla="*/ 107 w 180"/>
                      <a:gd name="T43" fmla="*/ 12 h 90"/>
                      <a:gd name="T44" fmla="*/ 123 w 180"/>
                      <a:gd name="T45" fmla="*/ 26 h 90"/>
                      <a:gd name="T46" fmla="*/ 145 w 180"/>
                      <a:gd name="T47" fmla="*/ 13 h 90"/>
                      <a:gd name="T48" fmla="*/ 153 w 180"/>
                      <a:gd name="T49" fmla="*/ 9 h 90"/>
                      <a:gd name="T50" fmla="*/ 140 w 180"/>
                      <a:gd name="T51" fmla="*/ 0 h 90"/>
                      <a:gd name="T52" fmla="*/ 117 w 180"/>
                      <a:gd name="T53" fmla="*/ 2 h 90"/>
                      <a:gd name="T54" fmla="*/ 98 w 180"/>
                      <a:gd name="T55" fmla="*/ 9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0" h="90">
                        <a:moveTo>
                          <a:pt x="98" y="9"/>
                        </a:moveTo>
                        <a:lnTo>
                          <a:pt x="56" y="4"/>
                        </a:lnTo>
                        <a:lnTo>
                          <a:pt x="21" y="12"/>
                        </a:lnTo>
                        <a:lnTo>
                          <a:pt x="2" y="28"/>
                        </a:lnTo>
                        <a:lnTo>
                          <a:pt x="0" y="45"/>
                        </a:lnTo>
                        <a:lnTo>
                          <a:pt x="9" y="61"/>
                        </a:lnTo>
                        <a:lnTo>
                          <a:pt x="21" y="73"/>
                        </a:lnTo>
                        <a:lnTo>
                          <a:pt x="27" y="72"/>
                        </a:lnTo>
                        <a:lnTo>
                          <a:pt x="52" y="87"/>
                        </a:lnTo>
                        <a:lnTo>
                          <a:pt x="58" y="75"/>
                        </a:lnTo>
                        <a:lnTo>
                          <a:pt x="72" y="83"/>
                        </a:lnTo>
                        <a:lnTo>
                          <a:pt x="93" y="77"/>
                        </a:lnTo>
                        <a:lnTo>
                          <a:pt x="95" y="59"/>
                        </a:lnTo>
                        <a:lnTo>
                          <a:pt x="112" y="65"/>
                        </a:lnTo>
                        <a:lnTo>
                          <a:pt x="117" y="77"/>
                        </a:lnTo>
                        <a:lnTo>
                          <a:pt x="130" y="89"/>
                        </a:lnTo>
                        <a:lnTo>
                          <a:pt x="158" y="79"/>
                        </a:lnTo>
                        <a:lnTo>
                          <a:pt x="177" y="63"/>
                        </a:lnTo>
                        <a:lnTo>
                          <a:pt x="179" y="41"/>
                        </a:lnTo>
                        <a:lnTo>
                          <a:pt x="161" y="26"/>
                        </a:lnTo>
                        <a:lnTo>
                          <a:pt x="113" y="26"/>
                        </a:lnTo>
                        <a:lnTo>
                          <a:pt x="107" y="12"/>
                        </a:lnTo>
                        <a:lnTo>
                          <a:pt x="123" y="26"/>
                        </a:lnTo>
                        <a:lnTo>
                          <a:pt x="145" y="13"/>
                        </a:lnTo>
                        <a:lnTo>
                          <a:pt x="153" y="9"/>
                        </a:lnTo>
                        <a:lnTo>
                          <a:pt x="140" y="0"/>
                        </a:lnTo>
                        <a:lnTo>
                          <a:pt x="117" y="2"/>
                        </a:lnTo>
                        <a:lnTo>
                          <a:pt x="98" y="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49" name="Oval 86">
                    <a:extLst>
                      <a:ext uri="{FF2B5EF4-FFF2-40B4-BE49-F238E27FC236}">
                        <a16:creationId xmlns:a16="http://schemas.microsoft.com/office/drawing/2014/main" id="{7FD87FD8-A23C-1512-3B76-86DD37678629}"/>
                      </a:ext>
                    </a:extLst>
                  </p:cNvPr>
                  <p:cNvSpPr>
                    <a:spLocks noChangeArrowheads="1"/>
                  </p:cNvSpPr>
                  <p:nvPr/>
                </p:nvSpPr>
                <p:spPr bwMode="auto">
                  <a:xfrm>
                    <a:off x="2803" y="1847"/>
                    <a:ext cx="282"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367" name="Group 87">
                  <a:extLst>
                    <a:ext uri="{FF2B5EF4-FFF2-40B4-BE49-F238E27FC236}">
                      <a16:creationId xmlns:a16="http://schemas.microsoft.com/office/drawing/2014/main" id="{5BC04A8E-65F1-547F-AB92-BA401FC43CFC}"/>
                    </a:ext>
                  </a:extLst>
                </p:cNvPr>
                <p:cNvGrpSpPr>
                  <a:grpSpLocks/>
                </p:cNvGrpSpPr>
                <p:nvPr/>
              </p:nvGrpSpPr>
              <p:grpSpPr bwMode="auto">
                <a:xfrm>
                  <a:off x="2761" y="1800"/>
                  <a:ext cx="338" cy="163"/>
                  <a:chOff x="2761" y="1800"/>
                  <a:chExt cx="338" cy="163"/>
                </a:xfrm>
              </p:grpSpPr>
              <p:sp>
                <p:nvSpPr>
                  <p:cNvPr id="428" name="Oval 88">
                    <a:extLst>
                      <a:ext uri="{FF2B5EF4-FFF2-40B4-BE49-F238E27FC236}">
                        <a16:creationId xmlns:a16="http://schemas.microsoft.com/office/drawing/2014/main" id="{F067A807-3941-EA08-E949-488B3717182C}"/>
                      </a:ext>
                    </a:extLst>
                  </p:cNvPr>
                  <p:cNvSpPr>
                    <a:spLocks noChangeArrowheads="1"/>
                  </p:cNvSpPr>
                  <p:nvPr/>
                </p:nvSpPr>
                <p:spPr bwMode="auto">
                  <a:xfrm>
                    <a:off x="2763" y="1826"/>
                    <a:ext cx="336" cy="137"/>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29" name="Oval 89">
                    <a:extLst>
                      <a:ext uri="{FF2B5EF4-FFF2-40B4-BE49-F238E27FC236}">
                        <a16:creationId xmlns:a16="http://schemas.microsoft.com/office/drawing/2014/main" id="{A84B1984-E34F-2823-CD76-EA8203B1AB30}"/>
                      </a:ext>
                    </a:extLst>
                  </p:cNvPr>
                  <p:cNvSpPr>
                    <a:spLocks noChangeArrowheads="1"/>
                  </p:cNvSpPr>
                  <p:nvPr/>
                </p:nvSpPr>
                <p:spPr bwMode="auto">
                  <a:xfrm>
                    <a:off x="2761" y="1800"/>
                    <a:ext cx="336" cy="138"/>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30" name="Line 90">
                    <a:extLst>
                      <a:ext uri="{FF2B5EF4-FFF2-40B4-BE49-F238E27FC236}">
                        <a16:creationId xmlns:a16="http://schemas.microsoft.com/office/drawing/2014/main" id="{74FA024B-A918-9E10-F5EF-DAD85800E29E}"/>
                      </a:ext>
                    </a:extLst>
                  </p:cNvPr>
                  <p:cNvSpPr>
                    <a:spLocks noChangeShapeType="1"/>
                  </p:cNvSpPr>
                  <p:nvPr/>
                </p:nvSpPr>
                <p:spPr bwMode="auto">
                  <a:xfrm>
                    <a:off x="2761" y="1875"/>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31" name="Line 91">
                    <a:extLst>
                      <a:ext uri="{FF2B5EF4-FFF2-40B4-BE49-F238E27FC236}">
                        <a16:creationId xmlns:a16="http://schemas.microsoft.com/office/drawing/2014/main" id="{068E244F-4DC3-666A-96B2-F656953643A7}"/>
                      </a:ext>
                    </a:extLst>
                  </p:cNvPr>
                  <p:cNvSpPr>
                    <a:spLocks noChangeShapeType="1"/>
                  </p:cNvSpPr>
                  <p:nvPr/>
                </p:nvSpPr>
                <p:spPr bwMode="auto">
                  <a:xfrm>
                    <a:off x="2865" y="1935"/>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32" name="Line 92">
                    <a:extLst>
                      <a:ext uri="{FF2B5EF4-FFF2-40B4-BE49-F238E27FC236}">
                        <a16:creationId xmlns:a16="http://schemas.microsoft.com/office/drawing/2014/main" id="{2E49CD1A-9410-7BE9-24FE-9ED37892B7B4}"/>
                      </a:ext>
                    </a:extLst>
                  </p:cNvPr>
                  <p:cNvSpPr>
                    <a:spLocks noChangeShapeType="1"/>
                  </p:cNvSpPr>
                  <p:nvPr/>
                </p:nvSpPr>
                <p:spPr bwMode="auto">
                  <a:xfrm>
                    <a:off x="2932" y="1939"/>
                    <a:ext cx="0" cy="22"/>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33" name="Line 93">
                    <a:extLst>
                      <a:ext uri="{FF2B5EF4-FFF2-40B4-BE49-F238E27FC236}">
                        <a16:creationId xmlns:a16="http://schemas.microsoft.com/office/drawing/2014/main" id="{354B65C3-FA78-2F2B-5F14-99F428A123BA}"/>
                      </a:ext>
                    </a:extLst>
                  </p:cNvPr>
                  <p:cNvSpPr>
                    <a:spLocks noChangeShapeType="1"/>
                  </p:cNvSpPr>
                  <p:nvPr/>
                </p:nvSpPr>
                <p:spPr bwMode="auto">
                  <a:xfrm>
                    <a:off x="2995" y="1936"/>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34" name="Line 94">
                    <a:extLst>
                      <a:ext uri="{FF2B5EF4-FFF2-40B4-BE49-F238E27FC236}">
                        <a16:creationId xmlns:a16="http://schemas.microsoft.com/office/drawing/2014/main" id="{E12C8C98-5C9B-EFF5-2669-2DAE9AC5142C}"/>
                      </a:ext>
                    </a:extLst>
                  </p:cNvPr>
                  <p:cNvSpPr>
                    <a:spLocks noChangeShapeType="1"/>
                  </p:cNvSpPr>
                  <p:nvPr/>
                </p:nvSpPr>
                <p:spPr bwMode="auto">
                  <a:xfrm>
                    <a:off x="3060" y="1915"/>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35" name="Line 95">
                    <a:extLst>
                      <a:ext uri="{FF2B5EF4-FFF2-40B4-BE49-F238E27FC236}">
                        <a16:creationId xmlns:a16="http://schemas.microsoft.com/office/drawing/2014/main" id="{888D9731-FFF0-348B-E142-6F151FE65A0B}"/>
                      </a:ext>
                    </a:extLst>
                  </p:cNvPr>
                  <p:cNvSpPr>
                    <a:spLocks noChangeShapeType="1"/>
                  </p:cNvSpPr>
                  <p:nvPr/>
                </p:nvSpPr>
                <p:spPr bwMode="auto">
                  <a:xfrm>
                    <a:off x="3099" y="1872"/>
                    <a:ext cx="0" cy="22"/>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36" name="Line 96">
                    <a:extLst>
                      <a:ext uri="{FF2B5EF4-FFF2-40B4-BE49-F238E27FC236}">
                        <a16:creationId xmlns:a16="http://schemas.microsoft.com/office/drawing/2014/main" id="{349C228A-D58C-0802-E787-E141A772C0CB}"/>
                      </a:ext>
                    </a:extLst>
                  </p:cNvPr>
                  <p:cNvSpPr>
                    <a:spLocks noChangeShapeType="1"/>
                  </p:cNvSpPr>
                  <p:nvPr/>
                </p:nvSpPr>
                <p:spPr bwMode="auto">
                  <a:xfrm>
                    <a:off x="2805" y="1919"/>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37" name="Freeform 97">
                    <a:extLst>
                      <a:ext uri="{FF2B5EF4-FFF2-40B4-BE49-F238E27FC236}">
                        <a16:creationId xmlns:a16="http://schemas.microsoft.com/office/drawing/2014/main" id="{E354ED2C-2CBD-8383-F205-8DDEE1BD8561}"/>
                      </a:ext>
                    </a:extLst>
                  </p:cNvPr>
                  <p:cNvSpPr>
                    <a:spLocks/>
                  </p:cNvSpPr>
                  <p:nvPr/>
                </p:nvSpPr>
                <p:spPr bwMode="auto">
                  <a:xfrm>
                    <a:off x="2840" y="1822"/>
                    <a:ext cx="180" cy="91"/>
                  </a:xfrm>
                  <a:custGeom>
                    <a:avLst/>
                    <a:gdLst>
                      <a:gd name="T0" fmla="*/ 98 w 180"/>
                      <a:gd name="T1" fmla="*/ 9 h 91"/>
                      <a:gd name="T2" fmla="*/ 56 w 180"/>
                      <a:gd name="T3" fmla="*/ 5 h 91"/>
                      <a:gd name="T4" fmla="*/ 21 w 180"/>
                      <a:gd name="T5" fmla="*/ 13 h 91"/>
                      <a:gd name="T6" fmla="*/ 2 w 180"/>
                      <a:gd name="T7" fmla="*/ 28 h 91"/>
                      <a:gd name="T8" fmla="*/ 0 w 180"/>
                      <a:gd name="T9" fmla="*/ 46 h 91"/>
                      <a:gd name="T10" fmla="*/ 9 w 180"/>
                      <a:gd name="T11" fmla="*/ 62 h 91"/>
                      <a:gd name="T12" fmla="*/ 21 w 180"/>
                      <a:gd name="T13" fmla="*/ 74 h 91"/>
                      <a:gd name="T14" fmla="*/ 27 w 180"/>
                      <a:gd name="T15" fmla="*/ 72 h 91"/>
                      <a:gd name="T16" fmla="*/ 52 w 180"/>
                      <a:gd name="T17" fmla="*/ 87 h 91"/>
                      <a:gd name="T18" fmla="*/ 57 w 180"/>
                      <a:gd name="T19" fmla="*/ 75 h 91"/>
                      <a:gd name="T20" fmla="*/ 72 w 180"/>
                      <a:gd name="T21" fmla="*/ 82 h 91"/>
                      <a:gd name="T22" fmla="*/ 93 w 180"/>
                      <a:gd name="T23" fmla="*/ 78 h 91"/>
                      <a:gd name="T24" fmla="*/ 95 w 180"/>
                      <a:gd name="T25" fmla="*/ 60 h 91"/>
                      <a:gd name="T26" fmla="*/ 111 w 180"/>
                      <a:gd name="T27" fmla="*/ 66 h 91"/>
                      <a:gd name="T28" fmla="*/ 117 w 180"/>
                      <a:gd name="T29" fmla="*/ 78 h 91"/>
                      <a:gd name="T30" fmla="*/ 130 w 180"/>
                      <a:gd name="T31" fmla="*/ 90 h 91"/>
                      <a:gd name="T32" fmla="*/ 158 w 180"/>
                      <a:gd name="T33" fmla="*/ 79 h 91"/>
                      <a:gd name="T34" fmla="*/ 176 w 180"/>
                      <a:gd name="T35" fmla="*/ 63 h 91"/>
                      <a:gd name="T36" fmla="*/ 179 w 180"/>
                      <a:gd name="T37" fmla="*/ 41 h 91"/>
                      <a:gd name="T38" fmla="*/ 161 w 180"/>
                      <a:gd name="T39" fmla="*/ 26 h 91"/>
                      <a:gd name="T40" fmla="*/ 113 w 180"/>
                      <a:gd name="T41" fmla="*/ 26 h 91"/>
                      <a:gd name="T42" fmla="*/ 107 w 180"/>
                      <a:gd name="T43" fmla="*/ 13 h 91"/>
                      <a:gd name="T44" fmla="*/ 122 w 180"/>
                      <a:gd name="T45" fmla="*/ 26 h 91"/>
                      <a:gd name="T46" fmla="*/ 144 w 180"/>
                      <a:gd name="T47" fmla="*/ 14 h 91"/>
                      <a:gd name="T48" fmla="*/ 153 w 180"/>
                      <a:gd name="T49" fmla="*/ 9 h 91"/>
                      <a:gd name="T50" fmla="*/ 140 w 180"/>
                      <a:gd name="T51" fmla="*/ 0 h 91"/>
                      <a:gd name="T52" fmla="*/ 117 w 180"/>
                      <a:gd name="T53" fmla="*/ 3 h 91"/>
                      <a:gd name="T54" fmla="*/ 98 w 180"/>
                      <a:gd name="T55" fmla="*/ 9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0" h="91">
                        <a:moveTo>
                          <a:pt x="98" y="9"/>
                        </a:moveTo>
                        <a:lnTo>
                          <a:pt x="56" y="5"/>
                        </a:lnTo>
                        <a:lnTo>
                          <a:pt x="21" y="13"/>
                        </a:lnTo>
                        <a:lnTo>
                          <a:pt x="2" y="28"/>
                        </a:lnTo>
                        <a:lnTo>
                          <a:pt x="0" y="46"/>
                        </a:lnTo>
                        <a:lnTo>
                          <a:pt x="9" y="62"/>
                        </a:lnTo>
                        <a:lnTo>
                          <a:pt x="21" y="74"/>
                        </a:lnTo>
                        <a:lnTo>
                          <a:pt x="27" y="72"/>
                        </a:lnTo>
                        <a:lnTo>
                          <a:pt x="52" y="87"/>
                        </a:lnTo>
                        <a:lnTo>
                          <a:pt x="57" y="75"/>
                        </a:lnTo>
                        <a:lnTo>
                          <a:pt x="72" y="82"/>
                        </a:lnTo>
                        <a:lnTo>
                          <a:pt x="93" y="78"/>
                        </a:lnTo>
                        <a:lnTo>
                          <a:pt x="95" y="60"/>
                        </a:lnTo>
                        <a:lnTo>
                          <a:pt x="111" y="66"/>
                        </a:lnTo>
                        <a:lnTo>
                          <a:pt x="117" y="78"/>
                        </a:lnTo>
                        <a:lnTo>
                          <a:pt x="130" y="90"/>
                        </a:lnTo>
                        <a:lnTo>
                          <a:pt x="158" y="79"/>
                        </a:lnTo>
                        <a:lnTo>
                          <a:pt x="176" y="63"/>
                        </a:lnTo>
                        <a:lnTo>
                          <a:pt x="179" y="41"/>
                        </a:lnTo>
                        <a:lnTo>
                          <a:pt x="161" y="26"/>
                        </a:lnTo>
                        <a:lnTo>
                          <a:pt x="113" y="26"/>
                        </a:lnTo>
                        <a:lnTo>
                          <a:pt x="107" y="13"/>
                        </a:lnTo>
                        <a:lnTo>
                          <a:pt x="122" y="26"/>
                        </a:lnTo>
                        <a:lnTo>
                          <a:pt x="144" y="14"/>
                        </a:lnTo>
                        <a:lnTo>
                          <a:pt x="153" y="9"/>
                        </a:lnTo>
                        <a:lnTo>
                          <a:pt x="140" y="0"/>
                        </a:lnTo>
                        <a:lnTo>
                          <a:pt x="117" y="3"/>
                        </a:lnTo>
                        <a:lnTo>
                          <a:pt x="98" y="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38" name="Oval 98">
                    <a:extLst>
                      <a:ext uri="{FF2B5EF4-FFF2-40B4-BE49-F238E27FC236}">
                        <a16:creationId xmlns:a16="http://schemas.microsoft.com/office/drawing/2014/main" id="{47E00E87-C5C8-A82F-79AF-9EFEF28C2B04}"/>
                      </a:ext>
                    </a:extLst>
                  </p:cNvPr>
                  <p:cNvSpPr>
                    <a:spLocks noChangeArrowheads="1"/>
                  </p:cNvSpPr>
                  <p:nvPr/>
                </p:nvSpPr>
                <p:spPr bwMode="auto">
                  <a:xfrm>
                    <a:off x="2792" y="1810"/>
                    <a:ext cx="281" cy="116"/>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368" name="Group 99">
                  <a:extLst>
                    <a:ext uri="{FF2B5EF4-FFF2-40B4-BE49-F238E27FC236}">
                      <a16:creationId xmlns:a16="http://schemas.microsoft.com/office/drawing/2014/main" id="{B1C81FFC-B213-1782-6C07-5780AAA235E1}"/>
                    </a:ext>
                  </a:extLst>
                </p:cNvPr>
                <p:cNvGrpSpPr>
                  <a:grpSpLocks/>
                </p:cNvGrpSpPr>
                <p:nvPr/>
              </p:nvGrpSpPr>
              <p:grpSpPr bwMode="auto">
                <a:xfrm>
                  <a:off x="2749" y="1748"/>
                  <a:ext cx="338" cy="162"/>
                  <a:chOff x="2749" y="1748"/>
                  <a:chExt cx="338" cy="162"/>
                </a:xfrm>
              </p:grpSpPr>
              <p:sp>
                <p:nvSpPr>
                  <p:cNvPr id="417" name="Oval 100">
                    <a:extLst>
                      <a:ext uri="{FF2B5EF4-FFF2-40B4-BE49-F238E27FC236}">
                        <a16:creationId xmlns:a16="http://schemas.microsoft.com/office/drawing/2014/main" id="{51E776BA-ACF8-16D8-16DB-0D9ED7B7D315}"/>
                      </a:ext>
                    </a:extLst>
                  </p:cNvPr>
                  <p:cNvSpPr>
                    <a:spLocks noChangeArrowheads="1"/>
                  </p:cNvSpPr>
                  <p:nvPr/>
                </p:nvSpPr>
                <p:spPr bwMode="auto">
                  <a:xfrm>
                    <a:off x="2749" y="1773"/>
                    <a:ext cx="338" cy="137"/>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18" name="Oval 101">
                    <a:extLst>
                      <a:ext uri="{FF2B5EF4-FFF2-40B4-BE49-F238E27FC236}">
                        <a16:creationId xmlns:a16="http://schemas.microsoft.com/office/drawing/2014/main" id="{475D7638-735B-A12E-C587-C98F3B02B23D}"/>
                      </a:ext>
                    </a:extLst>
                  </p:cNvPr>
                  <p:cNvSpPr>
                    <a:spLocks noChangeArrowheads="1"/>
                  </p:cNvSpPr>
                  <p:nvPr/>
                </p:nvSpPr>
                <p:spPr bwMode="auto">
                  <a:xfrm>
                    <a:off x="2749" y="1748"/>
                    <a:ext cx="336" cy="137"/>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19" name="Line 102">
                    <a:extLst>
                      <a:ext uri="{FF2B5EF4-FFF2-40B4-BE49-F238E27FC236}">
                        <a16:creationId xmlns:a16="http://schemas.microsoft.com/office/drawing/2014/main" id="{89E17C92-861F-0C60-F321-A4DDE5DCC647}"/>
                      </a:ext>
                    </a:extLst>
                  </p:cNvPr>
                  <p:cNvSpPr>
                    <a:spLocks noChangeShapeType="1"/>
                  </p:cNvSpPr>
                  <p:nvPr/>
                </p:nvSpPr>
                <p:spPr bwMode="auto">
                  <a:xfrm>
                    <a:off x="2749" y="1823"/>
                    <a:ext cx="0" cy="1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20" name="Line 103">
                    <a:extLst>
                      <a:ext uri="{FF2B5EF4-FFF2-40B4-BE49-F238E27FC236}">
                        <a16:creationId xmlns:a16="http://schemas.microsoft.com/office/drawing/2014/main" id="{A9ECBB38-3DC2-5376-FBC6-4FC6D6A24670}"/>
                      </a:ext>
                    </a:extLst>
                  </p:cNvPr>
                  <p:cNvSpPr>
                    <a:spLocks noChangeShapeType="1"/>
                  </p:cNvSpPr>
                  <p:nvPr/>
                </p:nvSpPr>
                <p:spPr bwMode="auto">
                  <a:xfrm>
                    <a:off x="2852" y="1883"/>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21" name="Line 104">
                    <a:extLst>
                      <a:ext uri="{FF2B5EF4-FFF2-40B4-BE49-F238E27FC236}">
                        <a16:creationId xmlns:a16="http://schemas.microsoft.com/office/drawing/2014/main" id="{5F9D8F9D-5D38-83DE-E428-492A69D02206}"/>
                      </a:ext>
                    </a:extLst>
                  </p:cNvPr>
                  <p:cNvSpPr>
                    <a:spLocks noChangeShapeType="1"/>
                  </p:cNvSpPr>
                  <p:nvPr/>
                </p:nvSpPr>
                <p:spPr bwMode="auto">
                  <a:xfrm>
                    <a:off x="2919" y="1887"/>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22" name="Line 105">
                    <a:extLst>
                      <a:ext uri="{FF2B5EF4-FFF2-40B4-BE49-F238E27FC236}">
                        <a16:creationId xmlns:a16="http://schemas.microsoft.com/office/drawing/2014/main" id="{781B364C-6E70-F9E6-618D-E2A49FBB8223}"/>
                      </a:ext>
                    </a:extLst>
                  </p:cNvPr>
                  <p:cNvSpPr>
                    <a:spLocks noChangeShapeType="1"/>
                  </p:cNvSpPr>
                  <p:nvPr/>
                </p:nvSpPr>
                <p:spPr bwMode="auto">
                  <a:xfrm>
                    <a:off x="2981" y="1884"/>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23" name="Line 106">
                    <a:extLst>
                      <a:ext uri="{FF2B5EF4-FFF2-40B4-BE49-F238E27FC236}">
                        <a16:creationId xmlns:a16="http://schemas.microsoft.com/office/drawing/2014/main" id="{22BDE81B-25E9-758C-856E-B1D36766DFBC}"/>
                      </a:ext>
                    </a:extLst>
                  </p:cNvPr>
                  <p:cNvSpPr>
                    <a:spLocks noChangeShapeType="1"/>
                  </p:cNvSpPr>
                  <p:nvPr/>
                </p:nvSpPr>
                <p:spPr bwMode="auto">
                  <a:xfrm>
                    <a:off x="3048" y="1861"/>
                    <a:ext cx="0" cy="2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24" name="Line 107">
                    <a:extLst>
                      <a:ext uri="{FF2B5EF4-FFF2-40B4-BE49-F238E27FC236}">
                        <a16:creationId xmlns:a16="http://schemas.microsoft.com/office/drawing/2014/main" id="{501CFFFC-4364-C815-AA35-D3B97CAEFFDA}"/>
                      </a:ext>
                    </a:extLst>
                  </p:cNvPr>
                  <p:cNvSpPr>
                    <a:spLocks noChangeShapeType="1"/>
                  </p:cNvSpPr>
                  <p:nvPr/>
                </p:nvSpPr>
                <p:spPr bwMode="auto">
                  <a:xfrm>
                    <a:off x="3087" y="1818"/>
                    <a:ext cx="0" cy="2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25" name="Line 108">
                    <a:extLst>
                      <a:ext uri="{FF2B5EF4-FFF2-40B4-BE49-F238E27FC236}">
                        <a16:creationId xmlns:a16="http://schemas.microsoft.com/office/drawing/2014/main" id="{9CD72914-F8A9-0B96-8BEE-AB48D7F05619}"/>
                      </a:ext>
                    </a:extLst>
                  </p:cNvPr>
                  <p:cNvSpPr>
                    <a:spLocks noChangeShapeType="1"/>
                  </p:cNvSpPr>
                  <p:nvPr/>
                </p:nvSpPr>
                <p:spPr bwMode="auto">
                  <a:xfrm>
                    <a:off x="2793" y="1866"/>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26" name="Freeform 109">
                    <a:extLst>
                      <a:ext uri="{FF2B5EF4-FFF2-40B4-BE49-F238E27FC236}">
                        <a16:creationId xmlns:a16="http://schemas.microsoft.com/office/drawing/2014/main" id="{C7BBAF85-FD92-767E-B988-75EA9E8D6530}"/>
                      </a:ext>
                    </a:extLst>
                  </p:cNvPr>
                  <p:cNvSpPr>
                    <a:spLocks/>
                  </p:cNvSpPr>
                  <p:nvPr/>
                </p:nvSpPr>
                <p:spPr bwMode="auto">
                  <a:xfrm>
                    <a:off x="2828" y="1769"/>
                    <a:ext cx="180" cy="91"/>
                  </a:xfrm>
                  <a:custGeom>
                    <a:avLst/>
                    <a:gdLst>
                      <a:gd name="T0" fmla="*/ 98 w 180"/>
                      <a:gd name="T1" fmla="*/ 10 h 91"/>
                      <a:gd name="T2" fmla="*/ 56 w 180"/>
                      <a:gd name="T3" fmla="*/ 6 h 91"/>
                      <a:gd name="T4" fmla="*/ 21 w 180"/>
                      <a:gd name="T5" fmla="*/ 13 h 91"/>
                      <a:gd name="T6" fmla="*/ 2 w 180"/>
                      <a:gd name="T7" fmla="*/ 28 h 91"/>
                      <a:gd name="T8" fmla="*/ 0 w 180"/>
                      <a:gd name="T9" fmla="*/ 46 h 91"/>
                      <a:gd name="T10" fmla="*/ 9 w 180"/>
                      <a:gd name="T11" fmla="*/ 62 h 91"/>
                      <a:gd name="T12" fmla="*/ 21 w 180"/>
                      <a:gd name="T13" fmla="*/ 73 h 91"/>
                      <a:gd name="T14" fmla="*/ 26 w 180"/>
                      <a:gd name="T15" fmla="*/ 72 h 91"/>
                      <a:gd name="T16" fmla="*/ 52 w 180"/>
                      <a:gd name="T17" fmla="*/ 87 h 91"/>
                      <a:gd name="T18" fmla="*/ 57 w 180"/>
                      <a:gd name="T19" fmla="*/ 75 h 91"/>
                      <a:gd name="T20" fmla="*/ 72 w 180"/>
                      <a:gd name="T21" fmla="*/ 83 h 91"/>
                      <a:gd name="T22" fmla="*/ 93 w 180"/>
                      <a:gd name="T23" fmla="*/ 78 h 91"/>
                      <a:gd name="T24" fmla="*/ 95 w 180"/>
                      <a:gd name="T25" fmla="*/ 60 h 91"/>
                      <a:gd name="T26" fmla="*/ 111 w 180"/>
                      <a:gd name="T27" fmla="*/ 66 h 91"/>
                      <a:gd name="T28" fmla="*/ 117 w 180"/>
                      <a:gd name="T29" fmla="*/ 78 h 91"/>
                      <a:gd name="T30" fmla="*/ 130 w 180"/>
                      <a:gd name="T31" fmla="*/ 90 h 91"/>
                      <a:gd name="T32" fmla="*/ 158 w 180"/>
                      <a:gd name="T33" fmla="*/ 79 h 91"/>
                      <a:gd name="T34" fmla="*/ 176 w 180"/>
                      <a:gd name="T35" fmla="*/ 63 h 91"/>
                      <a:gd name="T36" fmla="*/ 179 w 180"/>
                      <a:gd name="T37" fmla="*/ 41 h 91"/>
                      <a:gd name="T38" fmla="*/ 161 w 180"/>
                      <a:gd name="T39" fmla="*/ 27 h 91"/>
                      <a:gd name="T40" fmla="*/ 112 w 180"/>
                      <a:gd name="T41" fmla="*/ 27 h 91"/>
                      <a:gd name="T42" fmla="*/ 107 w 180"/>
                      <a:gd name="T43" fmla="*/ 13 h 91"/>
                      <a:gd name="T44" fmla="*/ 122 w 180"/>
                      <a:gd name="T45" fmla="*/ 27 h 91"/>
                      <a:gd name="T46" fmla="*/ 144 w 180"/>
                      <a:gd name="T47" fmla="*/ 13 h 91"/>
                      <a:gd name="T48" fmla="*/ 153 w 180"/>
                      <a:gd name="T49" fmla="*/ 10 h 91"/>
                      <a:gd name="T50" fmla="*/ 140 w 180"/>
                      <a:gd name="T51" fmla="*/ 0 h 91"/>
                      <a:gd name="T52" fmla="*/ 117 w 180"/>
                      <a:gd name="T53" fmla="*/ 3 h 91"/>
                      <a:gd name="T54" fmla="*/ 98 w 180"/>
                      <a:gd name="T55" fmla="*/ 1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0" h="91">
                        <a:moveTo>
                          <a:pt x="98" y="10"/>
                        </a:moveTo>
                        <a:lnTo>
                          <a:pt x="56" y="6"/>
                        </a:lnTo>
                        <a:lnTo>
                          <a:pt x="21" y="13"/>
                        </a:lnTo>
                        <a:lnTo>
                          <a:pt x="2" y="28"/>
                        </a:lnTo>
                        <a:lnTo>
                          <a:pt x="0" y="46"/>
                        </a:lnTo>
                        <a:lnTo>
                          <a:pt x="9" y="62"/>
                        </a:lnTo>
                        <a:lnTo>
                          <a:pt x="21" y="73"/>
                        </a:lnTo>
                        <a:lnTo>
                          <a:pt x="26" y="72"/>
                        </a:lnTo>
                        <a:lnTo>
                          <a:pt x="52" y="87"/>
                        </a:lnTo>
                        <a:lnTo>
                          <a:pt x="57" y="75"/>
                        </a:lnTo>
                        <a:lnTo>
                          <a:pt x="72" y="83"/>
                        </a:lnTo>
                        <a:lnTo>
                          <a:pt x="93" y="78"/>
                        </a:lnTo>
                        <a:lnTo>
                          <a:pt x="95" y="60"/>
                        </a:lnTo>
                        <a:lnTo>
                          <a:pt x="111" y="66"/>
                        </a:lnTo>
                        <a:lnTo>
                          <a:pt x="117" y="78"/>
                        </a:lnTo>
                        <a:lnTo>
                          <a:pt x="130" y="90"/>
                        </a:lnTo>
                        <a:lnTo>
                          <a:pt x="158" y="79"/>
                        </a:lnTo>
                        <a:lnTo>
                          <a:pt x="176" y="63"/>
                        </a:lnTo>
                        <a:lnTo>
                          <a:pt x="179" y="41"/>
                        </a:lnTo>
                        <a:lnTo>
                          <a:pt x="161" y="27"/>
                        </a:lnTo>
                        <a:lnTo>
                          <a:pt x="112" y="27"/>
                        </a:lnTo>
                        <a:lnTo>
                          <a:pt x="107" y="13"/>
                        </a:lnTo>
                        <a:lnTo>
                          <a:pt x="122" y="27"/>
                        </a:lnTo>
                        <a:lnTo>
                          <a:pt x="144" y="13"/>
                        </a:lnTo>
                        <a:lnTo>
                          <a:pt x="153" y="10"/>
                        </a:lnTo>
                        <a:lnTo>
                          <a:pt x="140" y="0"/>
                        </a:lnTo>
                        <a:lnTo>
                          <a:pt x="117" y="3"/>
                        </a:lnTo>
                        <a:lnTo>
                          <a:pt x="98" y="1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27" name="Oval 110">
                    <a:extLst>
                      <a:ext uri="{FF2B5EF4-FFF2-40B4-BE49-F238E27FC236}">
                        <a16:creationId xmlns:a16="http://schemas.microsoft.com/office/drawing/2014/main" id="{ABBD6069-93D1-7E07-BD0C-CFFDA7D41EB2}"/>
                      </a:ext>
                    </a:extLst>
                  </p:cNvPr>
                  <p:cNvSpPr>
                    <a:spLocks noChangeArrowheads="1"/>
                  </p:cNvSpPr>
                  <p:nvPr/>
                </p:nvSpPr>
                <p:spPr bwMode="auto">
                  <a:xfrm>
                    <a:off x="2780" y="1757"/>
                    <a:ext cx="281" cy="116"/>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369" name="Group 111">
                  <a:extLst>
                    <a:ext uri="{FF2B5EF4-FFF2-40B4-BE49-F238E27FC236}">
                      <a16:creationId xmlns:a16="http://schemas.microsoft.com/office/drawing/2014/main" id="{A1ACA2BC-AD51-4507-FB16-DEEA845A86E9}"/>
                    </a:ext>
                  </a:extLst>
                </p:cNvPr>
                <p:cNvGrpSpPr>
                  <a:grpSpLocks/>
                </p:cNvGrpSpPr>
                <p:nvPr/>
              </p:nvGrpSpPr>
              <p:grpSpPr bwMode="auto">
                <a:xfrm>
                  <a:off x="2745" y="1707"/>
                  <a:ext cx="338" cy="162"/>
                  <a:chOff x="2745" y="1707"/>
                  <a:chExt cx="338" cy="162"/>
                </a:xfrm>
              </p:grpSpPr>
              <p:sp>
                <p:nvSpPr>
                  <p:cNvPr id="406" name="Oval 112">
                    <a:extLst>
                      <a:ext uri="{FF2B5EF4-FFF2-40B4-BE49-F238E27FC236}">
                        <a16:creationId xmlns:a16="http://schemas.microsoft.com/office/drawing/2014/main" id="{4D218E88-97BB-E9E6-7E0A-7E1E01F45531}"/>
                      </a:ext>
                    </a:extLst>
                  </p:cNvPr>
                  <p:cNvSpPr>
                    <a:spLocks noChangeArrowheads="1"/>
                  </p:cNvSpPr>
                  <p:nvPr/>
                </p:nvSpPr>
                <p:spPr bwMode="auto">
                  <a:xfrm>
                    <a:off x="2745" y="1732"/>
                    <a:ext cx="338" cy="137"/>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07" name="Oval 113">
                    <a:extLst>
                      <a:ext uri="{FF2B5EF4-FFF2-40B4-BE49-F238E27FC236}">
                        <a16:creationId xmlns:a16="http://schemas.microsoft.com/office/drawing/2014/main" id="{236C3EC4-342E-568A-AA69-E13CEF3524BD}"/>
                      </a:ext>
                    </a:extLst>
                  </p:cNvPr>
                  <p:cNvSpPr>
                    <a:spLocks noChangeArrowheads="1"/>
                  </p:cNvSpPr>
                  <p:nvPr/>
                </p:nvSpPr>
                <p:spPr bwMode="auto">
                  <a:xfrm>
                    <a:off x="2745" y="1707"/>
                    <a:ext cx="338" cy="137"/>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408" name="Line 114">
                    <a:extLst>
                      <a:ext uri="{FF2B5EF4-FFF2-40B4-BE49-F238E27FC236}">
                        <a16:creationId xmlns:a16="http://schemas.microsoft.com/office/drawing/2014/main" id="{1687A1FD-8536-3446-BA30-FD028529A6CE}"/>
                      </a:ext>
                    </a:extLst>
                  </p:cNvPr>
                  <p:cNvSpPr>
                    <a:spLocks noChangeShapeType="1"/>
                  </p:cNvSpPr>
                  <p:nvPr/>
                </p:nvSpPr>
                <p:spPr bwMode="auto">
                  <a:xfrm>
                    <a:off x="2745" y="1782"/>
                    <a:ext cx="0" cy="1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09" name="Line 115">
                    <a:extLst>
                      <a:ext uri="{FF2B5EF4-FFF2-40B4-BE49-F238E27FC236}">
                        <a16:creationId xmlns:a16="http://schemas.microsoft.com/office/drawing/2014/main" id="{65F55212-95F8-546F-25D8-29C1C22A4719}"/>
                      </a:ext>
                    </a:extLst>
                  </p:cNvPr>
                  <p:cNvSpPr>
                    <a:spLocks noChangeShapeType="1"/>
                  </p:cNvSpPr>
                  <p:nvPr/>
                </p:nvSpPr>
                <p:spPr bwMode="auto">
                  <a:xfrm>
                    <a:off x="2849" y="1842"/>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10" name="Line 116">
                    <a:extLst>
                      <a:ext uri="{FF2B5EF4-FFF2-40B4-BE49-F238E27FC236}">
                        <a16:creationId xmlns:a16="http://schemas.microsoft.com/office/drawing/2014/main" id="{D9F119AF-9702-8FA5-B5B0-B9CF6F09DD01}"/>
                      </a:ext>
                    </a:extLst>
                  </p:cNvPr>
                  <p:cNvSpPr>
                    <a:spLocks noChangeShapeType="1"/>
                  </p:cNvSpPr>
                  <p:nvPr/>
                </p:nvSpPr>
                <p:spPr bwMode="auto">
                  <a:xfrm>
                    <a:off x="2915" y="1847"/>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11" name="Line 117">
                    <a:extLst>
                      <a:ext uri="{FF2B5EF4-FFF2-40B4-BE49-F238E27FC236}">
                        <a16:creationId xmlns:a16="http://schemas.microsoft.com/office/drawing/2014/main" id="{12DD6A2A-738A-1249-DC66-30018F086999}"/>
                      </a:ext>
                    </a:extLst>
                  </p:cNvPr>
                  <p:cNvSpPr>
                    <a:spLocks noChangeShapeType="1"/>
                  </p:cNvSpPr>
                  <p:nvPr/>
                </p:nvSpPr>
                <p:spPr bwMode="auto">
                  <a:xfrm>
                    <a:off x="2979" y="1843"/>
                    <a:ext cx="0" cy="1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12" name="Line 118">
                    <a:extLst>
                      <a:ext uri="{FF2B5EF4-FFF2-40B4-BE49-F238E27FC236}">
                        <a16:creationId xmlns:a16="http://schemas.microsoft.com/office/drawing/2014/main" id="{313AAE14-5FA9-73A6-E7AE-5D23D482AC6B}"/>
                      </a:ext>
                    </a:extLst>
                  </p:cNvPr>
                  <p:cNvSpPr>
                    <a:spLocks noChangeShapeType="1"/>
                  </p:cNvSpPr>
                  <p:nvPr/>
                </p:nvSpPr>
                <p:spPr bwMode="auto">
                  <a:xfrm>
                    <a:off x="3045" y="1821"/>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13" name="Line 119">
                    <a:extLst>
                      <a:ext uri="{FF2B5EF4-FFF2-40B4-BE49-F238E27FC236}">
                        <a16:creationId xmlns:a16="http://schemas.microsoft.com/office/drawing/2014/main" id="{B203D158-B6F8-094F-D7B4-C3FFE1DD2435}"/>
                      </a:ext>
                    </a:extLst>
                  </p:cNvPr>
                  <p:cNvSpPr>
                    <a:spLocks noChangeShapeType="1"/>
                  </p:cNvSpPr>
                  <p:nvPr/>
                </p:nvSpPr>
                <p:spPr bwMode="auto">
                  <a:xfrm>
                    <a:off x="3083" y="1778"/>
                    <a:ext cx="0" cy="22"/>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14" name="Line 120">
                    <a:extLst>
                      <a:ext uri="{FF2B5EF4-FFF2-40B4-BE49-F238E27FC236}">
                        <a16:creationId xmlns:a16="http://schemas.microsoft.com/office/drawing/2014/main" id="{ACA8E344-BB66-ABB5-476C-578ABB67580A}"/>
                      </a:ext>
                    </a:extLst>
                  </p:cNvPr>
                  <p:cNvSpPr>
                    <a:spLocks noChangeShapeType="1"/>
                  </p:cNvSpPr>
                  <p:nvPr/>
                </p:nvSpPr>
                <p:spPr bwMode="auto">
                  <a:xfrm>
                    <a:off x="2791" y="1826"/>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15" name="Freeform 121">
                    <a:extLst>
                      <a:ext uri="{FF2B5EF4-FFF2-40B4-BE49-F238E27FC236}">
                        <a16:creationId xmlns:a16="http://schemas.microsoft.com/office/drawing/2014/main" id="{569E3F17-E60A-9153-5065-639EC0FA30B9}"/>
                      </a:ext>
                    </a:extLst>
                  </p:cNvPr>
                  <p:cNvSpPr>
                    <a:spLocks/>
                  </p:cNvSpPr>
                  <p:nvPr/>
                </p:nvSpPr>
                <p:spPr bwMode="auto">
                  <a:xfrm>
                    <a:off x="2825" y="1729"/>
                    <a:ext cx="179" cy="89"/>
                  </a:xfrm>
                  <a:custGeom>
                    <a:avLst/>
                    <a:gdLst>
                      <a:gd name="T0" fmla="*/ 98 w 179"/>
                      <a:gd name="T1" fmla="*/ 9 h 89"/>
                      <a:gd name="T2" fmla="*/ 55 w 179"/>
                      <a:gd name="T3" fmla="*/ 5 h 89"/>
                      <a:gd name="T4" fmla="*/ 21 w 179"/>
                      <a:gd name="T5" fmla="*/ 12 h 89"/>
                      <a:gd name="T6" fmla="*/ 2 w 179"/>
                      <a:gd name="T7" fmla="*/ 27 h 89"/>
                      <a:gd name="T8" fmla="*/ 0 w 179"/>
                      <a:gd name="T9" fmla="*/ 46 h 89"/>
                      <a:gd name="T10" fmla="*/ 9 w 179"/>
                      <a:gd name="T11" fmla="*/ 62 h 89"/>
                      <a:gd name="T12" fmla="*/ 20 w 179"/>
                      <a:gd name="T13" fmla="*/ 72 h 89"/>
                      <a:gd name="T14" fmla="*/ 26 w 179"/>
                      <a:gd name="T15" fmla="*/ 71 h 89"/>
                      <a:gd name="T16" fmla="*/ 50 w 179"/>
                      <a:gd name="T17" fmla="*/ 87 h 89"/>
                      <a:gd name="T18" fmla="*/ 56 w 179"/>
                      <a:gd name="T19" fmla="*/ 75 h 89"/>
                      <a:gd name="T20" fmla="*/ 70 w 179"/>
                      <a:gd name="T21" fmla="*/ 82 h 89"/>
                      <a:gd name="T22" fmla="*/ 90 w 179"/>
                      <a:gd name="T23" fmla="*/ 78 h 89"/>
                      <a:gd name="T24" fmla="*/ 94 w 179"/>
                      <a:gd name="T25" fmla="*/ 60 h 89"/>
                      <a:gd name="T26" fmla="*/ 110 w 179"/>
                      <a:gd name="T27" fmla="*/ 65 h 89"/>
                      <a:gd name="T28" fmla="*/ 114 w 179"/>
                      <a:gd name="T29" fmla="*/ 78 h 89"/>
                      <a:gd name="T30" fmla="*/ 129 w 179"/>
                      <a:gd name="T31" fmla="*/ 88 h 89"/>
                      <a:gd name="T32" fmla="*/ 157 w 179"/>
                      <a:gd name="T33" fmla="*/ 79 h 89"/>
                      <a:gd name="T34" fmla="*/ 175 w 179"/>
                      <a:gd name="T35" fmla="*/ 64 h 89"/>
                      <a:gd name="T36" fmla="*/ 178 w 179"/>
                      <a:gd name="T37" fmla="*/ 41 h 89"/>
                      <a:gd name="T38" fmla="*/ 161 w 179"/>
                      <a:gd name="T39" fmla="*/ 26 h 89"/>
                      <a:gd name="T40" fmla="*/ 112 w 179"/>
                      <a:gd name="T41" fmla="*/ 26 h 89"/>
                      <a:gd name="T42" fmla="*/ 105 w 179"/>
                      <a:gd name="T43" fmla="*/ 12 h 89"/>
                      <a:gd name="T44" fmla="*/ 122 w 179"/>
                      <a:gd name="T45" fmla="*/ 26 h 89"/>
                      <a:gd name="T46" fmla="*/ 144 w 179"/>
                      <a:gd name="T47" fmla="*/ 14 h 89"/>
                      <a:gd name="T48" fmla="*/ 152 w 179"/>
                      <a:gd name="T49" fmla="*/ 9 h 89"/>
                      <a:gd name="T50" fmla="*/ 139 w 179"/>
                      <a:gd name="T51" fmla="*/ 0 h 89"/>
                      <a:gd name="T52" fmla="*/ 114 w 179"/>
                      <a:gd name="T53" fmla="*/ 3 h 89"/>
                      <a:gd name="T54" fmla="*/ 98 w 179"/>
                      <a:gd name="T55" fmla="*/ 9 h 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9" h="89">
                        <a:moveTo>
                          <a:pt x="98" y="9"/>
                        </a:moveTo>
                        <a:lnTo>
                          <a:pt x="55" y="5"/>
                        </a:lnTo>
                        <a:lnTo>
                          <a:pt x="21" y="12"/>
                        </a:lnTo>
                        <a:lnTo>
                          <a:pt x="2" y="27"/>
                        </a:lnTo>
                        <a:lnTo>
                          <a:pt x="0" y="46"/>
                        </a:lnTo>
                        <a:lnTo>
                          <a:pt x="9" y="62"/>
                        </a:lnTo>
                        <a:lnTo>
                          <a:pt x="20" y="72"/>
                        </a:lnTo>
                        <a:lnTo>
                          <a:pt x="26" y="71"/>
                        </a:lnTo>
                        <a:lnTo>
                          <a:pt x="50" y="87"/>
                        </a:lnTo>
                        <a:lnTo>
                          <a:pt x="56" y="75"/>
                        </a:lnTo>
                        <a:lnTo>
                          <a:pt x="70" y="82"/>
                        </a:lnTo>
                        <a:lnTo>
                          <a:pt x="90" y="78"/>
                        </a:lnTo>
                        <a:lnTo>
                          <a:pt x="94" y="60"/>
                        </a:lnTo>
                        <a:lnTo>
                          <a:pt x="110" y="65"/>
                        </a:lnTo>
                        <a:lnTo>
                          <a:pt x="114" y="78"/>
                        </a:lnTo>
                        <a:lnTo>
                          <a:pt x="129" y="88"/>
                        </a:lnTo>
                        <a:lnTo>
                          <a:pt x="157" y="79"/>
                        </a:lnTo>
                        <a:lnTo>
                          <a:pt x="175" y="64"/>
                        </a:lnTo>
                        <a:lnTo>
                          <a:pt x="178" y="41"/>
                        </a:lnTo>
                        <a:lnTo>
                          <a:pt x="161" y="26"/>
                        </a:lnTo>
                        <a:lnTo>
                          <a:pt x="112" y="26"/>
                        </a:lnTo>
                        <a:lnTo>
                          <a:pt x="105" y="12"/>
                        </a:lnTo>
                        <a:lnTo>
                          <a:pt x="122" y="26"/>
                        </a:lnTo>
                        <a:lnTo>
                          <a:pt x="144" y="14"/>
                        </a:lnTo>
                        <a:lnTo>
                          <a:pt x="152" y="9"/>
                        </a:lnTo>
                        <a:lnTo>
                          <a:pt x="139" y="0"/>
                        </a:lnTo>
                        <a:lnTo>
                          <a:pt x="114" y="3"/>
                        </a:lnTo>
                        <a:lnTo>
                          <a:pt x="98" y="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16" name="Oval 122">
                    <a:extLst>
                      <a:ext uri="{FF2B5EF4-FFF2-40B4-BE49-F238E27FC236}">
                        <a16:creationId xmlns:a16="http://schemas.microsoft.com/office/drawing/2014/main" id="{704CEDE5-0510-1408-CF41-1F7620468BC3}"/>
                      </a:ext>
                    </a:extLst>
                  </p:cNvPr>
                  <p:cNvSpPr>
                    <a:spLocks noChangeArrowheads="1"/>
                  </p:cNvSpPr>
                  <p:nvPr/>
                </p:nvSpPr>
                <p:spPr bwMode="auto">
                  <a:xfrm>
                    <a:off x="2776" y="1717"/>
                    <a:ext cx="280" cy="116"/>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370" name="Group 123">
                  <a:extLst>
                    <a:ext uri="{FF2B5EF4-FFF2-40B4-BE49-F238E27FC236}">
                      <a16:creationId xmlns:a16="http://schemas.microsoft.com/office/drawing/2014/main" id="{9BBFC97B-78D1-D6BE-893D-CB14E0883906}"/>
                    </a:ext>
                  </a:extLst>
                </p:cNvPr>
                <p:cNvGrpSpPr>
                  <a:grpSpLocks/>
                </p:cNvGrpSpPr>
                <p:nvPr/>
              </p:nvGrpSpPr>
              <p:grpSpPr bwMode="auto">
                <a:xfrm>
                  <a:off x="2721" y="1649"/>
                  <a:ext cx="338" cy="163"/>
                  <a:chOff x="2721" y="1649"/>
                  <a:chExt cx="338" cy="163"/>
                </a:xfrm>
              </p:grpSpPr>
              <p:sp>
                <p:nvSpPr>
                  <p:cNvPr id="395" name="Oval 124">
                    <a:extLst>
                      <a:ext uri="{FF2B5EF4-FFF2-40B4-BE49-F238E27FC236}">
                        <a16:creationId xmlns:a16="http://schemas.microsoft.com/office/drawing/2014/main" id="{1E460142-ADB6-D3E7-8964-6967D200BD7F}"/>
                      </a:ext>
                    </a:extLst>
                  </p:cNvPr>
                  <p:cNvSpPr>
                    <a:spLocks noChangeArrowheads="1"/>
                  </p:cNvSpPr>
                  <p:nvPr/>
                </p:nvSpPr>
                <p:spPr bwMode="auto">
                  <a:xfrm>
                    <a:off x="2721" y="1675"/>
                    <a:ext cx="338" cy="137"/>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96" name="Oval 125">
                    <a:extLst>
                      <a:ext uri="{FF2B5EF4-FFF2-40B4-BE49-F238E27FC236}">
                        <a16:creationId xmlns:a16="http://schemas.microsoft.com/office/drawing/2014/main" id="{C11F028D-D6D7-6981-6F26-990EBE8E4129}"/>
                      </a:ext>
                    </a:extLst>
                  </p:cNvPr>
                  <p:cNvSpPr>
                    <a:spLocks noChangeArrowheads="1"/>
                  </p:cNvSpPr>
                  <p:nvPr/>
                </p:nvSpPr>
                <p:spPr bwMode="auto">
                  <a:xfrm>
                    <a:off x="2721" y="1649"/>
                    <a:ext cx="335" cy="139"/>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97" name="Line 126">
                    <a:extLst>
                      <a:ext uri="{FF2B5EF4-FFF2-40B4-BE49-F238E27FC236}">
                        <a16:creationId xmlns:a16="http://schemas.microsoft.com/office/drawing/2014/main" id="{D5F13CC7-03AD-0AC1-0B2C-FE3CF9740090}"/>
                      </a:ext>
                    </a:extLst>
                  </p:cNvPr>
                  <p:cNvSpPr>
                    <a:spLocks noChangeShapeType="1"/>
                  </p:cNvSpPr>
                  <p:nvPr/>
                </p:nvSpPr>
                <p:spPr bwMode="auto">
                  <a:xfrm>
                    <a:off x="2721" y="1725"/>
                    <a:ext cx="0" cy="1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98" name="Line 127">
                    <a:extLst>
                      <a:ext uri="{FF2B5EF4-FFF2-40B4-BE49-F238E27FC236}">
                        <a16:creationId xmlns:a16="http://schemas.microsoft.com/office/drawing/2014/main" id="{470890C7-A3DF-9824-8ACA-ADBC21F1BC31}"/>
                      </a:ext>
                    </a:extLst>
                  </p:cNvPr>
                  <p:cNvSpPr>
                    <a:spLocks noChangeShapeType="1"/>
                  </p:cNvSpPr>
                  <p:nvPr/>
                </p:nvSpPr>
                <p:spPr bwMode="auto">
                  <a:xfrm>
                    <a:off x="2825" y="1785"/>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99" name="Line 128">
                    <a:extLst>
                      <a:ext uri="{FF2B5EF4-FFF2-40B4-BE49-F238E27FC236}">
                        <a16:creationId xmlns:a16="http://schemas.microsoft.com/office/drawing/2014/main" id="{C6DDC93A-554B-1F93-A324-F2A33F74C69A}"/>
                      </a:ext>
                    </a:extLst>
                  </p:cNvPr>
                  <p:cNvSpPr>
                    <a:spLocks noChangeShapeType="1"/>
                  </p:cNvSpPr>
                  <p:nvPr/>
                </p:nvSpPr>
                <p:spPr bwMode="auto">
                  <a:xfrm>
                    <a:off x="2891" y="1790"/>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00" name="Line 129">
                    <a:extLst>
                      <a:ext uri="{FF2B5EF4-FFF2-40B4-BE49-F238E27FC236}">
                        <a16:creationId xmlns:a16="http://schemas.microsoft.com/office/drawing/2014/main" id="{8089E12F-7DC7-A1EC-E8F8-68F7BE0C7AA7}"/>
                      </a:ext>
                    </a:extLst>
                  </p:cNvPr>
                  <p:cNvSpPr>
                    <a:spLocks noChangeShapeType="1"/>
                  </p:cNvSpPr>
                  <p:nvPr/>
                </p:nvSpPr>
                <p:spPr bwMode="auto">
                  <a:xfrm>
                    <a:off x="2955" y="1785"/>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01" name="Line 130">
                    <a:extLst>
                      <a:ext uri="{FF2B5EF4-FFF2-40B4-BE49-F238E27FC236}">
                        <a16:creationId xmlns:a16="http://schemas.microsoft.com/office/drawing/2014/main" id="{ECD7580B-7A23-A862-D126-8D5136A7F7EF}"/>
                      </a:ext>
                    </a:extLst>
                  </p:cNvPr>
                  <p:cNvSpPr>
                    <a:spLocks noChangeShapeType="1"/>
                  </p:cNvSpPr>
                  <p:nvPr/>
                </p:nvSpPr>
                <p:spPr bwMode="auto">
                  <a:xfrm>
                    <a:off x="3020" y="1765"/>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02" name="Line 131">
                    <a:extLst>
                      <a:ext uri="{FF2B5EF4-FFF2-40B4-BE49-F238E27FC236}">
                        <a16:creationId xmlns:a16="http://schemas.microsoft.com/office/drawing/2014/main" id="{AC137228-C6DE-4CB2-7C9D-335BC3C29D95}"/>
                      </a:ext>
                    </a:extLst>
                  </p:cNvPr>
                  <p:cNvSpPr>
                    <a:spLocks noChangeShapeType="1"/>
                  </p:cNvSpPr>
                  <p:nvPr/>
                </p:nvSpPr>
                <p:spPr bwMode="auto">
                  <a:xfrm>
                    <a:off x="3057" y="1720"/>
                    <a:ext cx="0" cy="24"/>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03" name="Line 132">
                    <a:extLst>
                      <a:ext uri="{FF2B5EF4-FFF2-40B4-BE49-F238E27FC236}">
                        <a16:creationId xmlns:a16="http://schemas.microsoft.com/office/drawing/2014/main" id="{C54A01E6-7C7C-BD06-6211-61E4F041D90F}"/>
                      </a:ext>
                    </a:extLst>
                  </p:cNvPr>
                  <p:cNvSpPr>
                    <a:spLocks noChangeShapeType="1"/>
                  </p:cNvSpPr>
                  <p:nvPr/>
                </p:nvSpPr>
                <p:spPr bwMode="auto">
                  <a:xfrm>
                    <a:off x="2765" y="1769"/>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04" name="Freeform 133">
                    <a:extLst>
                      <a:ext uri="{FF2B5EF4-FFF2-40B4-BE49-F238E27FC236}">
                        <a16:creationId xmlns:a16="http://schemas.microsoft.com/office/drawing/2014/main" id="{A2FED635-AD02-4E15-FD36-0E24A9469318}"/>
                      </a:ext>
                    </a:extLst>
                  </p:cNvPr>
                  <p:cNvSpPr>
                    <a:spLocks/>
                  </p:cNvSpPr>
                  <p:nvPr/>
                </p:nvSpPr>
                <p:spPr bwMode="auto">
                  <a:xfrm>
                    <a:off x="2799" y="1672"/>
                    <a:ext cx="181" cy="90"/>
                  </a:xfrm>
                  <a:custGeom>
                    <a:avLst/>
                    <a:gdLst>
                      <a:gd name="T0" fmla="*/ 100 w 181"/>
                      <a:gd name="T1" fmla="*/ 8 h 90"/>
                      <a:gd name="T2" fmla="*/ 57 w 181"/>
                      <a:gd name="T3" fmla="*/ 5 h 90"/>
                      <a:gd name="T4" fmla="*/ 22 w 181"/>
                      <a:gd name="T5" fmla="*/ 13 h 90"/>
                      <a:gd name="T6" fmla="*/ 4 w 181"/>
                      <a:gd name="T7" fmla="*/ 28 h 90"/>
                      <a:gd name="T8" fmla="*/ 0 w 181"/>
                      <a:gd name="T9" fmla="*/ 46 h 90"/>
                      <a:gd name="T10" fmla="*/ 10 w 181"/>
                      <a:gd name="T11" fmla="*/ 62 h 90"/>
                      <a:gd name="T12" fmla="*/ 21 w 181"/>
                      <a:gd name="T13" fmla="*/ 73 h 90"/>
                      <a:gd name="T14" fmla="*/ 28 w 181"/>
                      <a:gd name="T15" fmla="*/ 72 h 90"/>
                      <a:gd name="T16" fmla="*/ 52 w 181"/>
                      <a:gd name="T17" fmla="*/ 87 h 90"/>
                      <a:gd name="T18" fmla="*/ 58 w 181"/>
                      <a:gd name="T19" fmla="*/ 75 h 90"/>
                      <a:gd name="T20" fmla="*/ 72 w 181"/>
                      <a:gd name="T21" fmla="*/ 82 h 90"/>
                      <a:gd name="T22" fmla="*/ 92 w 181"/>
                      <a:gd name="T23" fmla="*/ 78 h 90"/>
                      <a:gd name="T24" fmla="*/ 96 w 181"/>
                      <a:gd name="T25" fmla="*/ 59 h 90"/>
                      <a:gd name="T26" fmla="*/ 112 w 181"/>
                      <a:gd name="T27" fmla="*/ 65 h 90"/>
                      <a:gd name="T28" fmla="*/ 116 w 181"/>
                      <a:gd name="T29" fmla="*/ 78 h 90"/>
                      <a:gd name="T30" fmla="*/ 130 w 181"/>
                      <a:gd name="T31" fmla="*/ 89 h 90"/>
                      <a:gd name="T32" fmla="*/ 159 w 181"/>
                      <a:gd name="T33" fmla="*/ 79 h 90"/>
                      <a:gd name="T34" fmla="*/ 177 w 181"/>
                      <a:gd name="T35" fmla="*/ 63 h 90"/>
                      <a:gd name="T36" fmla="*/ 180 w 181"/>
                      <a:gd name="T37" fmla="*/ 42 h 90"/>
                      <a:gd name="T38" fmla="*/ 162 w 181"/>
                      <a:gd name="T39" fmla="*/ 27 h 90"/>
                      <a:gd name="T40" fmla="*/ 114 w 181"/>
                      <a:gd name="T41" fmla="*/ 27 h 90"/>
                      <a:gd name="T42" fmla="*/ 107 w 181"/>
                      <a:gd name="T43" fmla="*/ 13 h 90"/>
                      <a:gd name="T44" fmla="*/ 124 w 181"/>
                      <a:gd name="T45" fmla="*/ 27 h 90"/>
                      <a:gd name="T46" fmla="*/ 146 w 181"/>
                      <a:gd name="T47" fmla="*/ 13 h 90"/>
                      <a:gd name="T48" fmla="*/ 154 w 181"/>
                      <a:gd name="T49" fmla="*/ 8 h 90"/>
                      <a:gd name="T50" fmla="*/ 140 w 181"/>
                      <a:gd name="T51" fmla="*/ 0 h 90"/>
                      <a:gd name="T52" fmla="*/ 116 w 181"/>
                      <a:gd name="T53" fmla="*/ 3 h 90"/>
                      <a:gd name="T54" fmla="*/ 100 w 181"/>
                      <a:gd name="T55" fmla="*/ 8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1" h="90">
                        <a:moveTo>
                          <a:pt x="100" y="8"/>
                        </a:moveTo>
                        <a:lnTo>
                          <a:pt x="57" y="5"/>
                        </a:lnTo>
                        <a:lnTo>
                          <a:pt x="22" y="13"/>
                        </a:lnTo>
                        <a:lnTo>
                          <a:pt x="4" y="28"/>
                        </a:lnTo>
                        <a:lnTo>
                          <a:pt x="0" y="46"/>
                        </a:lnTo>
                        <a:lnTo>
                          <a:pt x="10" y="62"/>
                        </a:lnTo>
                        <a:lnTo>
                          <a:pt x="21" y="73"/>
                        </a:lnTo>
                        <a:lnTo>
                          <a:pt x="28" y="72"/>
                        </a:lnTo>
                        <a:lnTo>
                          <a:pt x="52" y="87"/>
                        </a:lnTo>
                        <a:lnTo>
                          <a:pt x="58" y="75"/>
                        </a:lnTo>
                        <a:lnTo>
                          <a:pt x="72" y="82"/>
                        </a:lnTo>
                        <a:lnTo>
                          <a:pt x="92" y="78"/>
                        </a:lnTo>
                        <a:lnTo>
                          <a:pt x="96" y="59"/>
                        </a:lnTo>
                        <a:lnTo>
                          <a:pt x="112" y="65"/>
                        </a:lnTo>
                        <a:lnTo>
                          <a:pt x="116" y="78"/>
                        </a:lnTo>
                        <a:lnTo>
                          <a:pt x="130" y="89"/>
                        </a:lnTo>
                        <a:lnTo>
                          <a:pt x="159" y="79"/>
                        </a:lnTo>
                        <a:lnTo>
                          <a:pt x="177" y="63"/>
                        </a:lnTo>
                        <a:lnTo>
                          <a:pt x="180" y="42"/>
                        </a:lnTo>
                        <a:lnTo>
                          <a:pt x="162" y="27"/>
                        </a:lnTo>
                        <a:lnTo>
                          <a:pt x="114" y="27"/>
                        </a:lnTo>
                        <a:lnTo>
                          <a:pt x="107" y="13"/>
                        </a:lnTo>
                        <a:lnTo>
                          <a:pt x="124" y="27"/>
                        </a:lnTo>
                        <a:lnTo>
                          <a:pt x="146" y="13"/>
                        </a:lnTo>
                        <a:lnTo>
                          <a:pt x="154" y="8"/>
                        </a:lnTo>
                        <a:lnTo>
                          <a:pt x="140" y="0"/>
                        </a:lnTo>
                        <a:lnTo>
                          <a:pt x="116" y="3"/>
                        </a:lnTo>
                        <a:lnTo>
                          <a:pt x="100" y="8"/>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405" name="Oval 134">
                    <a:extLst>
                      <a:ext uri="{FF2B5EF4-FFF2-40B4-BE49-F238E27FC236}">
                        <a16:creationId xmlns:a16="http://schemas.microsoft.com/office/drawing/2014/main" id="{77F08A99-D9CB-ACD1-DBDC-2A18EE59447F}"/>
                      </a:ext>
                    </a:extLst>
                  </p:cNvPr>
                  <p:cNvSpPr>
                    <a:spLocks noChangeArrowheads="1"/>
                  </p:cNvSpPr>
                  <p:nvPr/>
                </p:nvSpPr>
                <p:spPr bwMode="auto">
                  <a:xfrm>
                    <a:off x="2752" y="1660"/>
                    <a:ext cx="281" cy="116"/>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371" name="Group 135">
                  <a:extLst>
                    <a:ext uri="{FF2B5EF4-FFF2-40B4-BE49-F238E27FC236}">
                      <a16:creationId xmlns:a16="http://schemas.microsoft.com/office/drawing/2014/main" id="{8C523F38-9939-AC06-D8F6-FC2FABD24E00}"/>
                    </a:ext>
                  </a:extLst>
                </p:cNvPr>
                <p:cNvGrpSpPr>
                  <a:grpSpLocks/>
                </p:cNvGrpSpPr>
                <p:nvPr/>
              </p:nvGrpSpPr>
              <p:grpSpPr bwMode="auto">
                <a:xfrm>
                  <a:off x="2761" y="1592"/>
                  <a:ext cx="338" cy="164"/>
                  <a:chOff x="2761" y="1592"/>
                  <a:chExt cx="338" cy="164"/>
                </a:xfrm>
              </p:grpSpPr>
              <p:sp>
                <p:nvSpPr>
                  <p:cNvPr id="384" name="Oval 136">
                    <a:extLst>
                      <a:ext uri="{FF2B5EF4-FFF2-40B4-BE49-F238E27FC236}">
                        <a16:creationId xmlns:a16="http://schemas.microsoft.com/office/drawing/2014/main" id="{0AAD2865-24A2-5493-B479-896FE429F164}"/>
                      </a:ext>
                    </a:extLst>
                  </p:cNvPr>
                  <p:cNvSpPr>
                    <a:spLocks noChangeArrowheads="1"/>
                  </p:cNvSpPr>
                  <p:nvPr/>
                </p:nvSpPr>
                <p:spPr bwMode="auto">
                  <a:xfrm>
                    <a:off x="2763" y="1618"/>
                    <a:ext cx="336" cy="138"/>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85" name="Oval 137">
                    <a:extLst>
                      <a:ext uri="{FF2B5EF4-FFF2-40B4-BE49-F238E27FC236}">
                        <a16:creationId xmlns:a16="http://schemas.microsoft.com/office/drawing/2014/main" id="{840E5C7C-4A94-E8E7-360E-4A6601B915FD}"/>
                      </a:ext>
                    </a:extLst>
                  </p:cNvPr>
                  <p:cNvSpPr>
                    <a:spLocks noChangeArrowheads="1"/>
                  </p:cNvSpPr>
                  <p:nvPr/>
                </p:nvSpPr>
                <p:spPr bwMode="auto">
                  <a:xfrm>
                    <a:off x="2761" y="1592"/>
                    <a:ext cx="336" cy="138"/>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86" name="Line 138">
                    <a:extLst>
                      <a:ext uri="{FF2B5EF4-FFF2-40B4-BE49-F238E27FC236}">
                        <a16:creationId xmlns:a16="http://schemas.microsoft.com/office/drawing/2014/main" id="{48B8AA79-6B2F-81EB-F5F0-4F6A520C9505}"/>
                      </a:ext>
                    </a:extLst>
                  </p:cNvPr>
                  <p:cNvSpPr>
                    <a:spLocks noChangeShapeType="1"/>
                  </p:cNvSpPr>
                  <p:nvPr/>
                </p:nvSpPr>
                <p:spPr bwMode="auto">
                  <a:xfrm>
                    <a:off x="2761" y="1668"/>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87" name="Line 139">
                    <a:extLst>
                      <a:ext uri="{FF2B5EF4-FFF2-40B4-BE49-F238E27FC236}">
                        <a16:creationId xmlns:a16="http://schemas.microsoft.com/office/drawing/2014/main" id="{E4C386D5-A408-754D-FE91-12DFDCEF223A}"/>
                      </a:ext>
                    </a:extLst>
                  </p:cNvPr>
                  <p:cNvSpPr>
                    <a:spLocks noChangeShapeType="1"/>
                  </p:cNvSpPr>
                  <p:nvPr/>
                </p:nvSpPr>
                <p:spPr bwMode="auto">
                  <a:xfrm>
                    <a:off x="2865" y="1728"/>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88" name="Line 140">
                    <a:extLst>
                      <a:ext uri="{FF2B5EF4-FFF2-40B4-BE49-F238E27FC236}">
                        <a16:creationId xmlns:a16="http://schemas.microsoft.com/office/drawing/2014/main" id="{46F8CDA5-9973-52C1-9233-037E0AE81DFF}"/>
                      </a:ext>
                    </a:extLst>
                  </p:cNvPr>
                  <p:cNvSpPr>
                    <a:spLocks noChangeShapeType="1"/>
                  </p:cNvSpPr>
                  <p:nvPr/>
                </p:nvSpPr>
                <p:spPr bwMode="auto">
                  <a:xfrm>
                    <a:off x="2932" y="1733"/>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89" name="Line 141">
                    <a:extLst>
                      <a:ext uri="{FF2B5EF4-FFF2-40B4-BE49-F238E27FC236}">
                        <a16:creationId xmlns:a16="http://schemas.microsoft.com/office/drawing/2014/main" id="{F02D7399-8CE3-6B39-F20B-2F9418AFB251}"/>
                      </a:ext>
                    </a:extLst>
                  </p:cNvPr>
                  <p:cNvSpPr>
                    <a:spLocks noChangeShapeType="1"/>
                  </p:cNvSpPr>
                  <p:nvPr/>
                </p:nvSpPr>
                <p:spPr bwMode="auto">
                  <a:xfrm>
                    <a:off x="2995" y="1729"/>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90" name="Line 142">
                    <a:extLst>
                      <a:ext uri="{FF2B5EF4-FFF2-40B4-BE49-F238E27FC236}">
                        <a16:creationId xmlns:a16="http://schemas.microsoft.com/office/drawing/2014/main" id="{30DA18B0-8E06-C0BC-93C4-AFC12C12E94C}"/>
                      </a:ext>
                    </a:extLst>
                  </p:cNvPr>
                  <p:cNvSpPr>
                    <a:spLocks noChangeShapeType="1"/>
                  </p:cNvSpPr>
                  <p:nvPr/>
                </p:nvSpPr>
                <p:spPr bwMode="auto">
                  <a:xfrm>
                    <a:off x="3060" y="1707"/>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91" name="Line 143">
                    <a:extLst>
                      <a:ext uri="{FF2B5EF4-FFF2-40B4-BE49-F238E27FC236}">
                        <a16:creationId xmlns:a16="http://schemas.microsoft.com/office/drawing/2014/main" id="{991DF32A-4FD2-9B08-940E-1B30E1979388}"/>
                      </a:ext>
                    </a:extLst>
                  </p:cNvPr>
                  <p:cNvSpPr>
                    <a:spLocks noChangeShapeType="1"/>
                  </p:cNvSpPr>
                  <p:nvPr/>
                </p:nvSpPr>
                <p:spPr bwMode="auto">
                  <a:xfrm>
                    <a:off x="3099" y="1664"/>
                    <a:ext cx="0" cy="2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92" name="Line 144">
                    <a:extLst>
                      <a:ext uri="{FF2B5EF4-FFF2-40B4-BE49-F238E27FC236}">
                        <a16:creationId xmlns:a16="http://schemas.microsoft.com/office/drawing/2014/main" id="{D12D8383-3DA9-6A24-A241-89DDC2C42137}"/>
                      </a:ext>
                    </a:extLst>
                  </p:cNvPr>
                  <p:cNvSpPr>
                    <a:spLocks noChangeShapeType="1"/>
                  </p:cNvSpPr>
                  <p:nvPr/>
                </p:nvSpPr>
                <p:spPr bwMode="auto">
                  <a:xfrm>
                    <a:off x="2805" y="1711"/>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93" name="Freeform 145">
                    <a:extLst>
                      <a:ext uri="{FF2B5EF4-FFF2-40B4-BE49-F238E27FC236}">
                        <a16:creationId xmlns:a16="http://schemas.microsoft.com/office/drawing/2014/main" id="{F94AEE99-F5A0-3A48-48FB-84401AA51563}"/>
                      </a:ext>
                    </a:extLst>
                  </p:cNvPr>
                  <p:cNvSpPr>
                    <a:spLocks/>
                  </p:cNvSpPr>
                  <p:nvPr/>
                </p:nvSpPr>
                <p:spPr bwMode="auto">
                  <a:xfrm>
                    <a:off x="2840" y="1614"/>
                    <a:ext cx="180" cy="91"/>
                  </a:xfrm>
                  <a:custGeom>
                    <a:avLst/>
                    <a:gdLst>
                      <a:gd name="T0" fmla="*/ 98 w 180"/>
                      <a:gd name="T1" fmla="*/ 11 h 91"/>
                      <a:gd name="T2" fmla="*/ 56 w 180"/>
                      <a:gd name="T3" fmla="*/ 7 h 91"/>
                      <a:gd name="T4" fmla="*/ 21 w 180"/>
                      <a:gd name="T5" fmla="*/ 14 h 91"/>
                      <a:gd name="T6" fmla="*/ 2 w 180"/>
                      <a:gd name="T7" fmla="*/ 29 h 91"/>
                      <a:gd name="T8" fmla="*/ 0 w 180"/>
                      <a:gd name="T9" fmla="*/ 47 h 91"/>
                      <a:gd name="T10" fmla="*/ 9 w 180"/>
                      <a:gd name="T11" fmla="*/ 63 h 91"/>
                      <a:gd name="T12" fmla="*/ 21 w 180"/>
                      <a:gd name="T13" fmla="*/ 74 h 91"/>
                      <a:gd name="T14" fmla="*/ 27 w 180"/>
                      <a:gd name="T15" fmla="*/ 73 h 91"/>
                      <a:gd name="T16" fmla="*/ 52 w 180"/>
                      <a:gd name="T17" fmla="*/ 88 h 91"/>
                      <a:gd name="T18" fmla="*/ 57 w 180"/>
                      <a:gd name="T19" fmla="*/ 76 h 91"/>
                      <a:gd name="T20" fmla="*/ 72 w 180"/>
                      <a:gd name="T21" fmla="*/ 84 h 91"/>
                      <a:gd name="T22" fmla="*/ 93 w 180"/>
                      <a:gd name="T23" fmla="*/ 78 h 91"/>
                      <a:gd name="T24" fmla="*/ 95 w 180"/>
                      <a:gd name="T25" fmla="*/ 60 h 91"/>
                      <a:gd name="T26" fmla="*/ 111 w 180"/>
                      <a:gd name="T27" fmla="*/ 66 h 91"/>
                      <a:gd name="T28" fmla="*/ 117 w 180"/>
                      <a:gd name="T29" fmla="*/ 78 h 91"/>
                      <a:gd name="T30" fmla="*/ 130 w 180"/>
                      <a:gd name="T31" fmla="*/ 90 h 91"/>
                      <a:gd name="T32" fmla="*/ 158 w 180"/>
                      <a:gd name="T33" fmla="*/ 80 h 91"/>
                      <a:gd name="T34" fmla="*/ 176 w 180"/>
                      <a:gd name="T35" fmla="*/ 64 h 91"/>
                      <a:gd name="T36" fmla="*/ 179 w 180"/>
                      <a:gd name="T37" fmla="*/ 42 h 91"/>
                      <a:gd name="T38" fmla="*/ 161 w 180"/>
                      <a:gd name="T39" fmla="*/ 27 h 91"/>
                      <a:gd name="T40" fmla="*/ 113 w 180"/>
                      <a:gd name="T41" fmla="*/ 28 h 91"/>
                      <a:gd name="T42" fmla="*/ 107 w 180"/>
                      <a:gd name="T43" fmla="*/ 14 h 91"/>
                      <a:gd name="T44" fmla="*/ 122 w 180"/>
                      <a:gd name="T45" fmla="*/ 28 h 91"/>
                      <a:gd name="T46" fmla="*/ 144 w 180"/>
                      <a:gd name="T47" fmla="*/ 14 h 91"/>
                      <a:gd name="T48" fmla="*/ 153 w 180"/>
                      <a:gd name="T49" fmla="*/ 11 h 91"/>
                      <a:gd name="T50" fmla="*/ 140 w 180"/>
                      <a:gd name="T51" fmla="*/ 0 h 91"/>
                      <a:gd name="T52" fmla="*/ 117 w 180"/>
                      <a:gd name="T53" fmla="*/ 4 h 91"/>
                      <a:gd name="T54" fmla="*/ 98 w 180"/>
                      <a:gd name="T55" fmla="*/ 11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0" h="91">
                        <a:moveTo>
                          <a:pt x="98" y="11"/>
                        </a:moveTo>
                        <a:lnTo>
                          <a:pt x="56" y="7"/>
                        </a:lnTo>
                        <a:lnTo>
                          <a:pt x="21" y="14"/>
                        </a:lnTo>
                        <a:lnTo>
                          <a:pt x="2" y="29"/>
                        </a:lnTo>
                        <a:lnTo>
                          <a:pt x="0" y="47"/>
                        </a:lnTo>
                        <a:lnTo>
                          <a:pt x="9" y="63"/>
                        </a:lnTo>
                        <a:lnTo>
                          <a:pt x="21" y="74"/>
                        </a:lnTo>
                        <a:lnTo>
                          <a:pt x="27" y="73"/>
                        </a:lnTo>
                        <a:lnTo>
                          <a:pt x="52" y="88"/>
                        </a:lnTo>
                        <a:lnTo>
                          <a:pt x="57" y="76"/>
                        </a:lnTo>
                        <a:lnTo>
                          <a:pt x="72" y="84"/>
                        </a:lnTo>
                        <a:lnTo>
                          <a:pt x="93" y="78"/>
                        </a:lnTo>
                        <a:lnTo>
                          <a:pt x="95" y="60"/>
                        </a:lnTo>
                        <a:lnTo>
                          <a:pt x="111" y="66"/>
                        </a:lnTo>
                        <a:lnTo>
                          <a:pt x="117" y="78"/>
                        </a:lnTo>
                        <a:lnTo>
                          <a:pt x="130" y="90"/>
                        </a:lnTo>
                        <a:lnTo>
                          <a:pt x="158" y="80"/>
                        </a:lnTo>
                        <a:lnTo>
                          <a:pt x="176" y="64"/>
                        </a:lnTo>
                        <a:lnTo>
                          <a:pt x="179" y="42"/>
                        </a:lnTo>
                        <a:lnTo>
                          <a:pt x="161" y="27"/>
                        </a:lnTo>
                        <a:lnTo>
                          <a:pt x="113" y="28"/>
                        </a:lnTo>
                        <a:lnTo>
                          <a:pt x="107" y="14"/>
                        </a:lnTo>
                        <a:lnTo>
                          <a:pt x="122" y="28"/>
                        </a:lnTo>
                        <a:lnTo>
                          <a:pt x="144" y="14"/>
                        </a:lnTo>
                        <a:lnTo>
                          <a:pt x="153" y="11"/>
                        </a:lnTo>
                        <a:lnTo>
                          <a:pt x="140" y="0"/>
                        </a:lnTo>
                        <a:lnTo>
                          <a:pt x="117" y="4"/>
                        </a:lnTo>
                        <a:lnTo>
                          <a:pt x="98" y="11"/>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94" name="Oval 146">
                    <a:extLst>
                      <a:ext uri="{FF2B5EF4-FFF2-40B4-BE49-F238E27FC236}">
                        <a16:creationId xmlns:a16="http://schemas.microsoft.com/office/drawing/2014/main" id="{9D60EB8A-E8EF-18D1-B296-0C372C7A471A}"/>
                      </a:ext>
                    </a:extLst>
                  </p:cNvPr>
                  <p:cNvSpPr>
                    <a:spLocks noChangeArrowheads="1"/>
                  </p:cNvSpPr>
                  <p:nvPr/>
                </p:nvSpPr>
                <p:spPr bwMode="auto">
                  <a:xfrm>
                    <a:off x="2792" y="1603"/>
                    <a:ext cx="281"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372" name="Group 147">
                  <a:extLst>
                    <a:ext uri="{FF2B5EF4-FFF2-40B4-BE49-F238E27FC236}">
                      <a16:creationId xmlns:a16="http://schemas.microsoft.com/office/drawing/2014/main" id="{A47C0CCE-0213-56B7-0558-71693775AA45}"/>
                    </a:ext>
                  </a:extLst>
                </p:cNvPr>
                <p:cNvGrpSpPr>
                  <a:grpSpLocks/>
                </p:cNvGrpSpPr>
                <p:nvPr/>
              </p:nvGrpSpPr>
              <p:grpSpPr bwMode="auto">
                <a:xfrm>
                  <a:off x="2765" y="1545"/>
                  <a:ext cx="338" cy="161"/>
                  <a:chOff x="2765" y="1545"/>
                  <a:chExt cx="338" cy="161"/>
                </a:xfrm>
              </p:grpSpPr>
              <p:sp>
                <p:nvSpPr>
                  <p:cNvPr id="373" name="Oval 148">
                    <a:extLst>
                      <a:ext uri="{FF2B5EF4-FFF2-40B4-BE49-F238E27FC236}">
                        <a16:creationId xmlns:a16="http://schemas.microsoft.com/office/drawing/2014/main" id="{483ED33A-E8CA-C2E0-5669-8A33730B954E}"/>
                      </a:ext>
                    </a:extLst>
                  </p:cNvPr>
                  <p:cNvSpPr>
                    <a:spLocks noChangeArrowheads="1"/>
                  </p:cNvSpPr>
                  <p:nvPr/>
                </p:nvSpPr>
                <p:spPr bwMode="auto">
                  <a:xfrm>
                    <a:off x="2765" y="1569"/>
                    <a:ext cx="338" cy="137"/>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74" name="Oval 149">
                    <a:extLst>
                      <a:ext uri="{FF2B5EF4-FFF2-40B4-BE49-F238E27FC236}">
                        <a16:creationId xmlns:a16="http://schemas.microsoft.com/office/drawing/2014/main" id="{67D4E378-6F3E-1C91-B275-4208929B051B}"/>
                      </a:ext>
                    </a:extLst>
                  </p:cNvPr>
                  <p:cNvSpPr>
                    <a:spLocks noChangeArrowheads="1"/>
                  </p:cNvSpPr>
                  <p:nvPr/>
                </p:nvSpPr>
                <p:spPr bwMode="auto">
                  <a:xfrm>
                    <a:off x="2765" y="1545"/>
                    <a:ext cx="338" cy="137"/>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75" name="Line 150">
                    <a:extLst>
                      <a:ext uri="{FF2B5EF4-FFF2-40B4-BE49-F238E27FC236}">
                        <a16:creationId xmlns:a16="http://schemas.microsoft.com/office/drawing/2014/main" id="{A4345EE4-83F1-DD02-D318-496ABDCF8CFF}"/>
                      </a:ext>
                    </a:extLst>
                  </p:cNvPr>
                  <p:cNvSpPr>
                    <a:spLocks noChangeShapeType="1"/>
                  </p:cNvSpPr>
                  <p:nvPr/>
                </p:nvSpPr>
                <p:spPr bwMode="auto">
                  <a:xfrm>
                    <a:off x="2765" y="1619"/>
                    <a:ext cx="0" cy="1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76" name="Line 151">
                    <a:extLst>
                      <a:ext uri="{FF2B5EF4-FFF2-40B4-BE49-F238E27FC236}">
                        <a16:creationId xmlns:a16="http://schemas.microsoft.com/office/drawing/2014/main" id="{9E397838-9B10-1F6C-22EE-1D6BB0913A62}"/>
                      </a:ext>
                    </a:extLst>
                  </p:cNvPr>
                  <p:cNvSpPr>
                    <a:spLocks noChangeShapeType="1"/>
                  </p:cNvSpPr>
                  <p:nvPr/>
                </p:nvSpPr>
                <p:spPr bwMode="auto">
                  <a:xfrm>
                    <a:off x="2869" y="1679"/>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77" name="Line 152">
                    <a:extLst>
                      <a:ext uri="{FF2B5EF4-FFF2-40B4-BE49-F238E27FC236}">
                        <a16:creationId xmlns:a16="http://schemas.microsoft.com/office/drawing/2014/main" id="{D2DE8F77-4E32-6187-C873-A5383560CD41}"/>
                      </a:ext>
                    </a:extLst>
                  </p:cNvPr>
                  <p:cNvSpPr>
                    <a:spLocks noChangeShapeType="1"/>
                  </p:cNvSpPr>
                  <p:nvPr/>
                </p:nvSpPr>
                <p:spPr bwMode="auto">
                  <a:xfrm>
                    <a:off x="2935" y="1685"/>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78" name="Line 153">
                    <a:extLst>
                      <a:ext uri="{FF2B5EF4-FFF2-40B4-BE49-F238E27FC236}">
                        <a16:creationId xmlns:a16="http://schemas.microsoft.com/office/drawing/2014/main" id="{191D94AF-39C3-23E6-FA92-A868E691CB18}"/>
                      </a:ext>
                    </a:extLst>
                  </p:cNvPr>
                  <p:cNvSpPr>
                    <a:spLocks noChangeShapeType="1"/>
                  </p:cNvSpPr>
                  <p:nvPr/>
                </p:nvSpPr>
                <p:spPr bwMode="auto">
                  <a:xfrm>
                    <a:off x="2999" y="1679"/>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79" name="Line 154">
                    <a:extLst>
                      <a:ext uri="{FF2B5EF4-FFF2-40B4-BE49-F238E27FC236}">
                        <a16:creationId xmlns:a16="http://schemas.microsoft.com/office/drawing/2014/main" id="{34CECD24-D624-9E9A-E287-501608D4C86B}"/>
                      </a:ext>
                    </a:extLst>
                  </p:cNvPr>
                  <p:cNvSpPr>
                    <a:spLocks noChangeShapeType="1"/>
                  </p:cNvSpPr>
                  <p:nvPr/>
                </p:nvSpPr>
                <p:spPr bwMode="auto">
                  <a:xfrm>
                    <a:off x="3065" y="1659"/>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80" name="Line 155">
                    <a:extLst>
                      <a:ext uri="{FF2B5EF4-FFF2-40B4-BE49-F238E27FC236}">
                        <a16:creationId xmlns:a16="http://schemas.microsoft.com/office/drawing/2014/main" id="{72CD71B7-F282-53AA-2523-6BD39F72D341}"/>
                      </a:ext>
                    </a:extLst>
                  </p:cNvPr>
                  <p:cNvSpPr>
                    <a:spLocks noChangeShapeType="1"/>
                  </p:cNvSpPr>
                  <p:nvPr/>
                </p:nvSpPr>
                <p:spPr bwMode="auto">
                  <a:xfrm>
                    <a:off x="3103" y="1615"/>
                    <a:ext cx="0" cy="2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81" name="Line 156">
                    <a:extLst>
                      <a:ext uri="{FF2B5EF4-FFF2-40B4-BE49-F238E27FC236}">
                        <a16:creationId xmlns:a16="http://schemas.microsoft.com/office/drawing/2014/main" id="{1971BB5C-6080-017A-C911-7FBAC4978F78}"/>
                      </a:ext>
                    </a:extLst>
                  </p:cNvPr>
                  <p:cNvSpPr>
                    <a:spLocks noChangeShapeType="1"/>
                  </p:cNvSpPr>
                  <p:nvPr/>
                </p:nvSpPr>
                <p:spPr bwMode="auto">
                  <a:xfrm>
                    <a:off x="2809" y="1663"/>
                    <a:ext cx="0" cy="2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82" name="Freeform 157">
                    <a:extLst>
                      <a:ext uri="{FF2B5EF4-FFF2-40B4-BE49-F238E27FC236}">
                        <a16:creationId xmlns:a16="http://schemas.microsoft.com/office/drawing/2014/main" id="{E3FBE210-16BB-2A58-D70B-F2D9B99A4D64}"/>
                      </a:ext>
                    </a:extLst>
                  </p:cNvPr>
                  <p:cNvSpPr>
                    <a:spLocks/>
                  </p:cNvSpPr>
                  <p:nvPr/>
                </p:nvSpPr>
                <p:spPr bwMode="auto">
                  <a:xfrm>
                    <a:off x="2845" y="1566"/>
                    <a:ext cx="179" cy="91"/>
                  </a:xfrm>
                  <a:custGeom>
                    <a:avLst/>
                    <a:gdLst>
                      <a:gd name="T0" fmla="*/ 98 w 179"/>
                      <a:gd name="T1" fmla="*/ 10 h 91"/>
                      <a:gd name="T2" fmla="*/ 56 w 179"/>
                      <a:gd name="T3" fmla="*/ 5 h 91"/>
                      <a:gd name="T4" fmla="*/ 20 w 179"/>
                      <a:gd name="T5" fmla="*/ 13 h 91"/>
                      <a:gd name="T6" fmla="*/ 2 w 179"/>
                      <a:gd name="T7" fmla="*/ 28 h 91"/>
                      <a:gd name="T8" fmla="*/ 0 w 179"/>
                      <a:gd name="T9" fmla="*/ 46 h 91"/>
                      <a:gd name="T10" fmla="*/ 8 w 179"/>
                      <a:gd name="T11" fmla="*/ 62 h 91"/>
                      <a:gd name="T12" fmla="*/ 19 w 179"/>
                      <a:gd name="T13" fmla="*/ 74 h 91"/>
                      <a:gd name="T14" fmla="*/ 26 w 179"/>
                      <a:gd name="T15" fmla="*/ 72 h 91"/>
                      <a:gd name="T16" fmla="*/ 51 w 179"/>
                      <a:gd name="T17" fmla="*/ 88 h 91"/>
                      <a:gd name="T18" fmla="*/ 56 w 179"/>
                      <a:gd name="T19" fmla="*/ 75 h 91"/>
                      <a:gd name="T20" fmla="*/ 70 w 179"/>
                      <a:gd name="T21" fmla="*/ 82 h 91"/>
                      <a:gd name="T22" fmla="*/ 91 w 179"/>
                      <a:gd name="T23" fmla="*/ 78 h 91"/>
                      <a:gd name="T24" fmla="*/ 94 w 179"/>
                      <a:gd name="T25" fmla="*/ 60 h 91"/>
                      <a:gd name="T26" fmla="*/ 111 w 179"/>
                      <a:gd name="T27" fmla="*/ 66 h 91"/>
                      <a:gd name="T28" fmla="*/ 115 w 179"/>
                      <a:gd name="T29" fmla="*/ 78 h 91"/>
                      <a:gd name="T30" fmla="*/ 128 w 179"/>
                      <a:gd name="T31" fmla="*/ 90 h 91"/>
                      <a:gd name="T32" fmla="*/ 157 w 179"/>
                      <a:gd name="T33" fmla="*/ 79 h 91"/>
                      <a:gd name="T34" fmla="*/ 176 w 179"/>
                      <a:gd name="T35" fmla="*/ 63 h 91"/>
                      <a:gd name="T36" fmla="*/ 178 w 179"/>
                      <a:gd name="T37" fmla="*/ 42 h 91"/>
                      <a:gd name="T38" fmla="*/ 160 w 179"/>
                      <a:gd name="T39" fmla="*/ 27 h 91"/>
                      <a:gd name="T40" fmla="*/ 112 w 179"/>
                      <a:gd name="T41" fmla="*/ 27 h 91"/>
                      <a:gd name="T42" fmla="*/ 105 w 179"/>
                      <a:gd name="T43" fmla="*/ 13 h 91"/>
                      <a:gd name="T44" fmla="*/ 122 w 179"/>
                      <a:gd name="T45" fmla="*/ 27 h 91"/>
                      <a:gd name="T46" fmla="*/ 144 w 179"/>
                      <a:gd name="T47" fmla="*/ 13 h 91"/>
                      <a:gd name="T48" fmla="*/ 152 w 179"/>
                      <a:gd name="T49" fmla="*/ 10 h 91"/>
                      <a:gd name="T50" fmla="*/ 139 w 179"/>
                      <a:gd name="T51" fmla="*/ 0 h 91"/>
                      <a:gd name="T52" fmla="*/ 115 w 179"/>
                      <a:gd name="T53" fmla="*/ 3 h 91"/>
                      <a:gd name="T54" fmla="*/ 98 w 179"/>
                      <a:gd name="T55" fmla="*/ 1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9" h="91">
                        <a:moveTo>
                          <a:pt x="98" y="10"/>
                        </a:moveTo>
                        <a:lnTo>
                          <a:pt x="56" y="5"/>
                        </a:lnTo>
                        <a:lnTo>
                          <a:pt x="20" y="13"/>
                        </a:lnTo>
                        <a:lnTo>
                          <a:pt x="2" y="28"/>
                        </a:lnTo>
                        <a:lnTo>
                          <a:pt x="0" y="46"/>
                        </a:lnTo>
                        <a:lnTo>
                          <a:pt x="8" y="62"/>
                        </a:lnTo>
                        <a:lnTo>
                          <a:pt x="19" y="74"/>
                        </a:lnTo>
                        <a:lnTo>
                          <a:pt x="26" y="72"/>
                        </a:lnTo>
                        <a:lnTo>
                          <a:pt x="51" y="88"/>
                        </a:lnTo>
                        <a:lnTo>
                          <a:pt x="56" y="75"/>
                        </a:lnTo>
                        <a:lnTo>
                          <a:pt x="70" y="82"/>
                        </a:lnTo>
                        <a:lnTo>
                          <a:pt x="91" y="78"/>
                        </a:lnTo>
                        <a:lnTo>
                          <a:pt x="94" y="60"/>
                        </a:lnTo>
                        <a:lnTo>
                          <a:pt x="111" y="66"/>
                        </a:lnTo>
                        <a:lnTo>
                          <a:pt x="115" y="78"/>
                        </a:lnTo>
                        <a:lnTo>
                          <a:pt x="128" y="90"/>
                        </a:lnTo>
                        <a:lnTo>
                          <a:pt x="157" y="79"/>
                        </a:lnTo>
                        <a:lnTo>
                          <a:pt x="176" y="63"/>
                        </a:lnTo>
                        <a:lnTo>
                          <a:pt x="178" y="42"/>
                        </a:lnTo>
                        <a:lnTo>
                          <a:pt x="160" y="27"/>
                        </a:lnTo>
                        <a:lnTo>
                          <a:pt x="112" y="27"/>
                        </a:lnTo>
                        <a:lnTo>
                          <a:pt x="105" y="13"/>
                        </a:lnTo>
                        <a:lnTo>
                          <a:pt x="122" y="27"/>
                        </a:lnTo>
                        <a:lnTo>
                          <a:pt x="144" y="13"/>
                        </a:lnTo>
                        <a:lnTo>
                          <a:pt x="152" y="10"/>
                        </a:lnTo>
                        <a:lnTo>
                          <a:pt x="139" y="0"/>
                        </a:lnTo>
                        <a:lnTo>
                          <a:pt x="115" y="3"/>
                        </a:lnTo>
                        <a:lnTo>
                          <a:pt x="98" y="1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83" name="Oval 158">
                    <a:extLst>
                      <a:ext uri="{FF2B5EF4-FFF2-40B4-BE49-F238E27FC236}">
                        <a16:creationId xmlns:a16="http://schemas.microsoft.com/office/drawing/2014/main" id="{3848DD53-E4FB-069C-7722-6960B42D8CC5}"/>
                      </a:ext>
                    </a:extLst>
                  </p:cNvPr>
                  <p:cNvSpPr>
                    <a:spLocks noChangeArrowheads="1"/>
                  </p:cNvSpPr>
                  <p:nvPr/>
                </p:nvSpPr>
                <p:spPr bwMode="auto">
                  <a:xfrm>
                    <a:off x="2796" y="1555"/>
                    <a:ext cx="281"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grpSp>
            <p:nvGrpSpPr>
              <p:cNvPr id="289" name="Group 159">
                <a:extLst>
                  <a:ext uri="{FF2B5EF4-FFF2-40B4-BE49-F238E27FC236}">
                    <a16:creationId xmlns:a16="http://schemas.microsoft.com/office/drawing/2014/main" id="{6647C516-C388-79E0-4EF6-17EACE65490E}"/>
                  </a:ext>
                </a:extLst>
              </p:cNvPr>
              <p:cNvGrpSpPr>
                <a:grpSpLocks/>
              </p:cNvGrpSpPr>
              <p:nvPr/>
            </p:nvGrpSpPr>
            <p:grpSpPr bwMode="auto">
              <a:xfrm>
                <a:off x="2361" y="1999"/>
                <a:ext cx="388" cy="200"/>
                <a:chOff x="2361" y="1999"/>
                <a:chExt cx="388" cy="200"/>
              </a:xfrm>
            </p:grpSpPr>
            <p:grpSp>
              <p:nvGrpSpPr>
                <p:cNvPr id="340" name="Group 160">
                  <a:extLst>
                    <a:ext uri="{FF2B5EF4-FFF2-40B4-BE49-F238E27FC236}">
                      <a16:creationId xmlns:a16="http://schemas.microsoft.com/office/drawing/2014/main" id="{565779A3-6772-865D-7BA5-3B0E7749608A}"/>
                    </a:ext>
                  </a:extLst>
                </p:cNvPr>
                <p:cNvGrpSpPr>
                  <a:grpSpLocks/>
                </p:cNvGrpSpPr>
                <p:nvPr/>
              </p:nvGrpSpPr>
              <p:grpSpPr bwMode="auto">
                <a:xfrm>
                  <a:off x="2361" y="2037"/>
                  <a:ext cx="336" cy="162"/>
                  <a:chOff x="2361" y="2037"/>
                  <a:chExt cx="336" cy="162"/>
                </a:xfrm>
              </p:grpSpPr>
              <p:sp>
                <p:nvSpPr>
                  <p:cNvPr id="353" name="Oval 161">
                    <a:extLst>
                      <a:ext uri="{FF2B5EF4-FFF2-40B4-BE49-F238E27FC236}">
                        <a16:creationId xmlns:a16="http://schemas.microsoft.com/office/drawing/2014/main" id="{2C11EFFB-5550-4361-31B0-269F365C42D4}"/>
                      </a:ext>
                    </a:extLst>
                  </p:cNvPr>
                  <p:cNvSpPr>
                    <a:spLocks noChangeArrowheads="1"/>
                  </p:cNvSpPr>
                  <p:nvPr/>
                </p:nvSpPr>
                <p:spPr bwMode="auto">
                  <a:xfrm>
                    <a:off x="2361" y="2061"/>
                    <a:ext cx="336" cy="138"/>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54" name="Oval 162">
                    <a:extLst>
                      <a:ext uri="{FF2B5EF4-FFF2-40B4-BE49-F238E27FC236}">
                        <a16:creationId xmlns:a16="http://schemas.microsoft.com/office/drawing/2014/main" id="{429695C8-8E86-25C8-C8FC-58F9DF59689C}"/>
                      </a:ext>
                    </a:extLst>
                  </p:cNvPr>
                  <p:cNvSpPr>
                    <a:spLocks noChangeArrowheads="1"/>
                  </p:cNvSpPr>
                  <p:nvPr/>
                </p:nvSpPr>
                <p:spPr bwMode="auto">
                  <a:xfrm>
                    <a:off x="2361" y="2037"/>
                    <a:ext cx="336" cy="137"/>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55" name="Line 163">
                    <a:extLst>
                      <a:ext uri="{FF2B5EF4-FFF2-40B4-BE49-F238E27FC236}">
                        <a16:creationId xmlns:a16="http://schemas.microsoft.com/office/drawing/2014/main" id="{80C9699F-DA0B-C4C9-C48B-E1833845AFF9}"/>
                      </a:ext>
                    </a:extLst>
                  </p:cNvPr>
                  <p:cNvSpPr>
                    <a:spLocks noChangeShapeType="1"/>
                  </p:cNvSpPr>
                  <p:nvPr/>
                </p:nvSpPr>
                <p:spPr bwMode="auto">
                  <a:xfrm>
                    <a:off x="2361" y="2111"/>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56" name="Line 164">
                    <a:extLst>
                      <a:ext uri="{FF2B5EF4-FFF2-40B4-BE49-F238E27FC236}">
                        <a16:creationId xmlns:a16="http://schemas.microsoft.com/office/drawing/2014/main" id="{D9DB76FC-0F73-7BE2-D976-BD1AC535935E}"/>
                      </a:ext>
                    </a:extLst>
                  </p:cNvPr>
                  <p:cNvSpPr>
                    <a:spLocks noChangeShapeType="1"/>
                  </p:cNvSpPr>
                  <p:nvPr/>
                </p:nvSpPr>
                <p:spPr bwMode="auto">
                  <a:xfrm>
                    <a:off x="2463" y="2171"/>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57" name="Line 165">
                    <a:extLst>
                      <a:ext uri="{FF2B5EF4-FFF2-40B4-BE49-F238E27FC236}">
                        <a16:creationId xmlns:a16="http://schemas.microsoft.com/office/drawing/2014/main" id="{2A4C4D5B-4427-4F23-12A8-EACE49969CCF}"/>
                      </a:ext>
                    </a:extLst>
                  </p:cNvPr>
                  <p:cNvSpPr>
                    <a:spLocks noChangeShapeType="1"/>
                  </p:cNvSpPr>
                  <p:nvPr/>
                </p:nvSpPr>
                <p:spPr bwMode="auto">
                  <a:xfrm>
                    <a:off x="2531" y="2176"/>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58" name="Line 166">
                    <a:extLst>
                      <a:ext uri="{FF2B5EF4-FFF2-40B4-BE49-F238E27FC236}">
                        <a16:creationId xmlns:a16="http://schemas.microsoft.com/office/drawing/2014/main" id="{08D450AE-AD25-6248-C028-164E14B999A7}"/>
                      </a:ext>
                    </a:extLst>
                  </p:cNvPr>
                  <p:cNvSpPr>
                    <a:spLocks noChangeShapeType="1"/>
                  </p:cNvSpPr>
                  <p:nvPr/>
                </p:nvSpPr>
                <p:spPr bwMode="auto">
                  <a:xfrm>
                    <a:off x="2593" y="2172"/>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59" name="Line 167">
                    <a:extLst>
                      <a:ext uri="{FF2B5EF4-FFF2-40B4-BE49-F238E27FC236}">
                        <a16:creationId xmlns:a16="http://schemas.microsoft.com/office/drawing/2014/main" id="{69040354-0956-C9F5-3773-CA7F0FAAE16F}"/>
                      </a:ext>
                    </a:extLst>
                  </p:cNvPr>
                  <p:cNvSpPr>
                    <a:spLocks noChangeShapeType="1"/>
                  </p:cNvSpPr>
                  <p:nvPr/>
                </p:nvSpPr>
                <p:spPr bwMode="auto">
                  <a:xfrm>
                    <a:off x="2659" y="2150"/>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60" name="Line 168">
                    <a:extLst>
                      <a:ext uri="{FF2B5EF4-FFF2-40B4-BE49-F238E27FC236}">
                        <a16:creationId xmlns:a16="http://schemas.microsoft.com/office/drawing/2014/main" id="{4967EDB8-B6F5-C091-C5CC-E32818F8E88C}"/>
                      </a:ext>
                    </a:extLst>
                  </p:cNvPr>
                  <p:cNvSpPr>
                    <a:spLocks noChangeShapeType="1"/>
                  </p:cNvSpPr>
                  <p:nvPr/>
                </p:nvSpPr>
                <p:spPr bwMode="auto">
                  <a:xfrm>
                    <a:off x="2697" y="2106"/>
                    <a:ext cx="0" cy="24"/>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61" name="Line 169">
                    <a:extLst>
                      <a:ext uri="{FF2B5EF4-FFF2-40B4-BE49-F238E27FC236}">
                        <a16:creationId xmlns:a16="http://schemas.microsoft.com/office/drawing/2014/main" id="{BB6E4B83-E881-BEA1-47CA-D1478A9E9CFB}"/>
                      </a:ext>
                    </a:extLst>
                  </p:cNvPr>
                  <p:cNvSpPr>
                    <a:spLocks noChangeShapeType="1"/>
                  </p:cNvSpPr>
                  <p:nvPr/>
                </p:nvSpPr>
                <p:spPr bwMode="auto">
                  <a:xfrm>
                    <a:off x="2405" y="2154"/>
                    <a:ext cx="0" cy="2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62" name="Freeform 170">
                    <a:extLst>
                      <a:ext uri="{FF2B5EF4-FFF2-40B4-BE49-F238E27FC236}">
                        <a16:creationId xmlns:a16="http://schemas.microsoft.com/office/drawing/2014/main" id="{D42481D7-FDC8-A0C4-A770-FD42C7A14771}"/>
                      </a:ext>
                    </a:extLst>
                  </p:cNvPr>
                  <p:cNvSpPr>
                    <a:spLocks/>
                  </p:cNvSpPr>
                  <p:nvPr/>
                </p:nvSpPr>
                <p:spPr bwMode="auto">
                  <a:xfrm>
                    <a:off x="2439" y="2057"/>
                    <a:ext cx="179" cy="91"/>
                  </a:xfrm>
                  <a:custGeom>
                    <a:avLst/>
                    <a:gdLst>
                      <a:gd name="T0" fmla="*/ 98 w 179"/>
                      <a:gd name="T1" fmla="*/ 10 h 91"/>
                      <a:gd name="T2" fmla="*/ 55 w 179"/>
                      <a:gd name="T3" fmla="*/ 7 h 91"/>
                      <a:gd name="T4" fmla="*/ 21 w 179"/>
                      <a:gd name="T5" fmla="*/ 14 h 91"/>
                      <a:gd name="T6" fmla="*/ 2 w 179"/>
                      <a:gd name="T7" fmla="*/ 28 h 91"/>
                      <a:gd name="T8" fmla="*/ 0 w 179"/>
                      <a:gd name="T9" fmla="*/ 46 h 91"/>
                      <a:gd name="T10" fmla="*/ 9 w 179"/>
                      <a:gd name="T11" fmla="*/ 63 h 91"/>
                      <a:gd name="T12" fmla="*/ 20 w 179"/>
                      <a:gd name="T13" fmla="*/ 74 h 91"/>
                      <a:gd name="T14" fmla="*/ 27 w 179"/>
                      <a:gd name="T15" fmla="*/ 73 h 91"/>
                      <a:gd name="T16" fmla="*/ 51 w 179"/>
                      <a:gd name="T17" fmla="*/ 88 h 91"/>
                      <a:gd name="T18" fmla="*/ 56 w 179"/>
                      <a:gd name="T19" fmla="*/ 75 h 91"/>
                      <a:gd name="T20" fmla="*/ 71 w 179"/>
                      <a:gd name="T21" fmla="*/ 83 h 91"/>
                      <a:gd name="T22" fmla="*/ 92 w 179"/>
                      <a:gd name="T23" fmla="*/ 78 h 91"/>
                      <a:gd name="T24" fmla="*/ 95 w 179"/>
                      <a:gd name="T25" fmla="*/ 60 h 91"/>
                      <a:gd name="T26" fmla="*/ 110 w 179"/>
                      <a:gd name="T27" fmla="*/ 66 h 91"/>
                      <a:gd name="T28" fmla="*/ 116 w 179"/>
                      <a:gd name="T29" fmla="*/ 78 h 91"/>
                      <a:gd name="T30" fmla="*/ 129 w 179"/>
                      <a:gd name="T31" fmla="*/ 90 h 91"/>
                      <a:gd name="T32" fmla="*/ 158 w 179"/>
                      <a:gd name="T33" fmla="*/ 79 h 91"/>
                      <a:gd name="T34" fmla="*/ 175 w 179"/>
                      <a:gd name="T35" fmla="*/ 64 h 91"/>
                      <a:gd name="T36" fmla="*/ 178 w 179"/>
                      <a:gd name="T37" fmla="*/ 42 h 91"/>
                      <a:gd name="T38" fmla="*/ 161 w 179"/>
                      <a:gd name="T39" fmla="*/ 27 h 91"/>
                      <a:gd name="T40" fmla="*/ 111 w 179"/>
                      <a:gd name="T41" fmla="*/ 28 h 91"/>
                      <a:gd name="T42" fmla="*/ 106 w 179"/>
                      <a:gd name="T43" fmla="*/ 14 h 91"/>
                      <a:gd name="T44" fmla="*/ 122 w 179"/>
                      <a:gd name="T45" fmla="*/ 28 h 91"/>
                      <a:gd name="T46" fmla="*/ 143 w 179"/>
                      <a:gd name="T47" fmla="*/ 14 h 91"/>
                      <a:gd name="T48" fmla="*/ 152 w 179"/>
                      <a:gd name="T49" fmla="*/ 10 h 91"/>
                      <a:gd name="T50" fmla="*/ 139 w 179"/>
                      <a:gd name="T51" fmla="*/ 0 h 91"/>
                      <a:gd name="T52" fmla="*/ 116 w 179"/>
                      <a:gd name="T53" fmla="*/ 4 h 91"/>
                      <a:gd name="T54" fmla="*/ 98 w 179"/>
                      <a:gd name="T55" fmla="*/ 1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9" h="91">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63" name="Oval 171">
                    <a:extLst>
                      <a:ext uri="{FF2B5EF4-FFF2-40B4-BE49-F238E27FC236}">
                        <a16:creationId xmlns:a16="http://schemas.microsoft.com/office/drawing/2014/main" id="{EB108162-7600-AEEE-4800-C2F647742B49}"/>
                      </a:ext>
                    </a:extLst>
                  </p:cNvPr>
                  <p:cNvSpPr>
                    <a:spLocks noChangeArrowheads="1"/>
                  </p:cNvSpPr>
                  <p:nvPr/>
                </p:nvSpPr>
                <p:spPr bwMode="auto">
                  <a:xfrm>
                    <a:off x="2391" y="2046"/>
                    <a:ext cx="282"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341" name="Group 172">
                  <a:extLst>
                    <a:ext uri="{FF2B5EF4-FFF2-40B4-BE49-F238E27FC236}">
                      <a16:creationId xmlns:a16="http://schemas.microsoft.com/office/drawing/2014/main" id="{3B0B1720-54B4-8AB4-46BC-ED7D08B734D4}"/>
                    </a:ext>
                  </a:extLst>
                </p:cNvPr>
                <p:cNvGrpSpPr>
                  <a:grpSpLocks/>
                </p:cNvGrpSpPr>
                <p:nvPr/>
              </p:nvGrpSpPr>
              <p:grpSpPr bwMode="auto">
                <a:xfrm>
                  <a:off x="2413" y="1999"/>
                  <a:ext cx="336" cy="163"/>
                  <a:chOff x="2413" y="1999"/>
                  <a:chExt cx="336" cy="163"/>
                </a:xfrm>
              </p:grpSpPr>
              <p:sp>
                <p:nvSpPr>
                  <p:cNvPr id="342" name="Oval 173">
                    <a:extLst>
                      <a:ext uri="{FF2B5EF4-FFF2-40B4-BE49-F238E27FC236}">
                        <a16:creationId xmlns:a16="http://schemas.microsoft.com/office/drawing/2014/main" id="{5EF6074B-632F-9481-131B-A29A0A770714}"/>
                      </a:ext>
                    </a:extLst>
                  </p:cNvPr>
                  <p:cNvSpPr>
                    <a:spLocks noChangeArrowheads="1"/>
                  </p:cNvSpPr>
                  <p:nvPr/>
                </p:nvSpPr>
                <p:spPr bwMode="auto">
                  <a:xfrm>
                    <a:off x="2413" y="2025"/>
                    <a:ext cx="336" cy="137"/>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43" name="Oval 174">
                    <a:extLst>
                      <a:ext uri="{FF2B5EF4-FFF2-40B4-BE49-F238E27FC236}">
                        <a16:creationId xmlns:a16="http://schemas.microsoft.com/office/drawing/2014/main" id="{FD33DC65-4708-D2DA-A984-6B1E99ADC8EC}"/>
                      </a:ext>
                    </a:extLst>
                  </p:cNvPr>
                  <p:cNvSpPr>
                    <a:spLocks noChangeArrowheads="1"/>
                  </p:cNvSpPr>
                  <p:nvPr/>
                </p:nvSpPr>
                <p:spPr bwMode="auto">
                  <a:xfrm>
                    <a:off x="2413" y="1999"/>
                    <a:ext cx="336" cy="138"/>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44" name="Line 175">
                    <a:extLst>
                      <a:ext uri="{FF2B5EF4-FFF2-40B4-BE49-F238E27FC236}">
                        <a16:creationId xmlns:a16="http://schemas.microsoft.com/office/drawing/2014/main" id="{B2C1C4CA-2EA0-01C5-C007-7095A8BA70A6}"/>
                      </a:ext>
                    </a:extLst>
                  </p:cNvPr>
                  <p:cNvSpPr>
                    <a:spLocks noChangeShapeType="1"/>
                  </p:cNvSpPr>
                  <p:nvPr/>
                </p:nvSpPr>
                <p:spPr bwMode="auto">
                  <a:xfrm>
                    <a:off x="2413" y="2074"/>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45" name="Line 176">
                    <a:extLst>
                      <a:ext uri="{FF2B5EF4-FFF2-40B4-BE49-F238E27FC236}">
                        <a16:creationId xmlns:a16="http://schemas.microsoft.com/office/drawing/2014/main" id="{EFD53E1E-ABBC-5B7F-5156-6F17941E2763}"/>
                      </a:ext>
                    </a:extLst>
                  </p:cNvPr>
                  <p:cNvSpPr>
                    <a:spLocks noChangeShapeType="1"/>
                  </p:cNvSpPr>
                  <p:nvPr/>
                </p:nvSpPr>
                <p:spPr bwMode="auto">
                  <a:xfrm>
                    <a:off x="2517" y="2134"/>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46" name="Line 177">
                    <a:extLst>
                      <a:ext uri="{FF2B5EF4-FFF2-40B4-BE49-F238E27FC236}">
                        <a16:creationId xmlns:a16="http://schemas.microsoft.com/office/drawing/2014/main" id="{6F164887-8B60-4FF4-8700-B3AB97264247}"/>
                      </a:ext>
                    </a:extLst>
                  </p:cNvPr>
                  <p:cNvSpPr>
                    <a:spLocks noChangeShapeType="1"/>
                  </p:cNvSpPr>
                  <p:nvPr/>
                </p:nvSpPr>
                <p:spPr bwMode="auto">
                  <a:xfrm>
                    <a:off x="2583" y="2140"/>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47" name="Line 178">
                    <a:extLst>
                      <a:ext uri="{FF2B5EF4-FFF2-40B4-BE49-F238E27FC236}">
                        <a16:creationId xmlns:a16="http://schemas.microsoft.com/office/drawing/2014/main" id="{7F039F52-5D47-DF6E-AC97-6D991E429694}"/>
                      </a:ext>
                    </a:extLst>
                  </p:cNvPr>
                  <p:cNvSpPr>
                    <a:spLocks noChangeShapeType="1"/>
                  </p:cNvSpPr>
                  <p:nvPr/>
                </p:nvSpPr>
                <p:spPr bwMode="auto">
                  <a:xfrm>
                    <a:off x="2645" y="2135"/>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48" name="Line 179">
                    <a:extLst>
                      <a:ext uri="{FF2B5EF4-FFF2-40B4-BE49-F238E27FC236}">
                        <a16:creationId xmlns:a16="http://schemas.microsoft.com/office/drawing/2014/main" id="{A1EAB4D8-3CD9-DCBF-9086-1F0402D20D34}"/>
                      </a:ext>
                    </a:extLst>
                  </p:cNvPr>
                  <p:cNvSpPr>
                    <a:spLocks noChangeShapeType="1"/>
                  </p:cNvSpPr>
                  <p:nvPr/>
                </p:nvSpPr>
                <p:spPr bwMode="auto">
                  <a:xfrm>
                    <a:off x="2712" y="2113"/>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49" name="Line 180">
                    <a:extLst>
                      <a:ext uri="{FF2B5EF4-FFF2-40B4-BE49-F238E27FC236}">
                        <a16:creationId xmlns:a16="http://schemas.microsoft.com/office/drawing/2014/main" id="{0CCD7015-6262-1C53-712E-E8F819BAC8E6}"/>
                      </a:ext>
                    </a:extLst>
                  </p:cNvPr>
                  <p:cNvSpPr>
                    <a:spLocks noChangeShapeType="1"/>
                  </p:cNvSpPr>
                  <p:nvPr/>
                </p:nvSpPr>
                <p:spPr bwMode="auto">
                  <a:xfrm>
                    <a:off x="2749" y="2071"/>
                    <a:ext cx="0" cy="2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50" name="Line 181">
                    <a:extLst>
                      <a:ext uri="{FF2B5EF4-FFF2-40B4-BE49-F238E27FC236}">
                        <a16:creationId xmlns:a16="http://schemas.microsoft.com/office/drawing/2014/main" id="{F45BA2B9-2FA9-1970-E718-0A88FA7F61C6}"/>
                      </a:ext>
                    </a:extLst>
                  </p:cNvPr>
                  <p:cNvSpPr>
                    <a:spLocks noChangeShapeType="1"/>
                  </p:cNvSpPr>
                  <p:nvPr/>
                </p:nvSpPr>
                <p:spPr bwMode="auto">
                  <a:xfrm>
                    <a:off x="2457" y="2118"/>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51" name="Freeform 182">
                    <a:extLst>
                      <a:ext uri="{FF2B5EF4-FFF2-40B4-BE49-F238E27FC236}">
                        <a16:creationId xmlns:a16="http://schemas.microsoft.com/office/drawing/2014/main" id="{6A78C980-3E30-0047-16DB-7D0918B66650}"/>
                      </a:ext>
                    </a:extLst>
                  </p:cNvPr>
                  <p:cNvSpPr>
                    <a:spLocks/>
                  </p:cNvSpPr>
                  <p:nvPr/>
                </p:nvSpPr>
                <p:spPr bwMode="auto">
                  <a:xfrm>
                    <a:off x="2492" y="2021"/>
                    <a:ext cx="178" cy="91"/>
                  </a:xfrm>
                  <a:custGeom>
                    <a:avLst/>
                    <a:gdLst>
                      <a:gd name="T0" fmla="*/ 98 w 178"/>
                      <a:gd name="T1" fmla="*/ 9 h 91"/>
                      <a:gd name="T2" fmla="*/ 55 w 178"/>
                      <a:gd name="T3" fmla="*/ 5 h 91"/>
                      <a:gd name="T4" fmla="*/ 20 w 178"/>
                      <a:gd name="T5" fmla="*/ 13 h 91"/>
                      <a:gd name="T6" fmla="*/ 2 w 178"/>
                      <a:gd name="T7" fmla="*/ 28 h 91"/>
                      <a:gd name="T8" fmla="*/ 0 w 178"/>
                      <a:gd name="T9" fmla="*/ 46 h 91"/>
                      <a:gd name="T10" fmla="*/ 8 w 178"/>
                      <a:gd name="T11" fmla="*/ 63 h 91"/>
                      <a:gd name="T12" fmla="*/ 20 w 178"/>
                      <a:gd name="T13" fmla="*/ 74 h 91"/>
                      <a:gd name="T14" fmla="*/ 26 w 178"/>
                      <a:gd name="T15" fmla="*/ 71 h 91"/>
                      <a:gd name="T16" fmla="*/ 52 w 178"/>
                      <a:gd name="T17" fmla="*/ 87 h 91"/>
                      <a:gd name="T18" fmla="*/ 56 w 178"/>
                      <a:gd name="T19" fmla="*/ 75 h 91"/>
                      <a:gd name="T20" fmla="*/ 71 w 178"/>
                      <a:gd name="T21" fmla="*/ 82 h 91"/>
                      <a:gd name="T22" fmla="*/ 90 w 178"/>
                      <a:gd name="T23" fmla="*/ 78 h 91"/>
                      <a:gd name="T24" fmla="*/ 94 w 178"/>
                      <a:gd name="T25" fmla="*/ 60 h 91"/>
                      <a:gd name="T26" fmla="*/ 110 w 178"/>
                      <a:gd name="T27" fmla="*/ 66 h 91"/>
                      <a:gd name="T28" fmla="*/ 116 w 178"/>
                      <a:gd name="T29" fmla="*/ 78 h 91"/>
                      <a:gd name="T30" fmla="*/ 129 w 178"/>
                      <a:gd name="T31" fmla="*/ 90 h 91"/>
                      <a:gd name="T32" fmla="*/ 157 w 178"/>
                      <a:gd name="T33" fmla="*/ 79 h 91"/>
                      <a:gd name="T34" fmla="*/ 175 w 178"/>
                      <a:gd name="T35" fmla="*/ 64 h 91"/>
                      <a:gd name="T36" fmla="*/ 177 w 178"/>
                      <a:gd name="T37" fmla="*/ 41 h 91"/>
                      <a:gd name="T38" fmla="*/ 161 w 178"/>
                      <a:gd name="T39" fmla="*/ 26 h 91"/>
                      <a:gd name="T40" fmla="*/ 112 w 178"/>
                      <a:gd name="T41" fmla="*/ 28 h 91"/>
                      <a:gd name="T42" fmla="*/ 106 w 178"/>
                      <a:gd name="T43" fmla="*/ 13 h 91"/>
                      <a:gd name="T44" fmla="*/ 122 w 178"/>
                      <a:gd name="T45" fmla="*/ 28 h 91"/>
                      <a:gd name="T46" fmla="*/ 143 w 178"/>
                      <a:gd name="T47" fmla="*/ 14 h 91"/>
                      <a:gd name="T48" fmla="*/ 152 w 178"/>
                      <a:gd name="T49" fmla="*/ 9 h 91"/>
                      <a:gd name="T50" fmla="*/ 139 w 178"/>
                      <a:gd name="T51" fmla="*/ 0 h 91"/>
                      <a:gd name="T52" fmla="*/ 116 w 178"/>
                      <a:gd name="T53" fmla="*/ 4 h 91"/>
                      <a:gd name="T54" fmla="*/ 98 w 178"/>
                      <a:gd name="T55" fmla="*/ 9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8" h="91">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52" name="Oval 183">
                    <a:extLst>
                      <a:ext uri="{FF2B5EF4-FFF2-40B4-BE49-F238E27FC236}">
                        <a16:creationId xmlns:a16="http://schemas.microsoft.com/office/drawing/2014/main" id="{C11BEB1E-DC81-200E-3540-752C6DF4A98C}"/>
                      </a:ext>
                    </a:extLst>
                  </p:cNvPr>
                  <p:cNvSpPr>
                    <a:spLocks noChangeArrowheads="1"/>
                  </p:cNvSpPr>
                  <p:nvPr/>
                </p:nvSpPr>
                <p:spPr bwMode="auto">
                  <a:xfrm>
                    <a:off x="2444" y="2010"/>
                    <a:ext cx="281"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grpSp>
            <p:nvGrpSpPr>
              <p:cNvPr id="290" name="Group 184">
                <a:extLst>
                  <a:ext uri="{FF2B5EF4-FFF2-40B4-BE49-F238E27FC236}">
                    <a16:creationId xmlns:a16="http://schemas.microsoft.com/office/drawing/2014/main" id="{9B9F3EE8-691B-A43C-2008-207551206F70}"/>
                  </a:ext>
                </a:extLst>
              </p:cNvPr>
              <p:cNvGrpSpPr>
                <a:grpSpLocks/>
              </p:cNvGrpSpPr>
              <p:nvPr/>
            </p:nvGrpSpPr>
            <p:grpSpPr bwMode="auto">
              <a:xfrm>
                <a:off x="2361" y="1903"/>
                <a:ext cx="388" cy="200"/>
                <a:chOff x="2361" y="1903"/>
                <a:chExt cx="388" cy="200"/>
              </a:xfrm>
            </p:grpSpPr>
            <p:grpSp>
              <p:nvGrpSpPr>
                <p:cNvPr id="316" name="Group 185">
                  <a:extLst>
                    <a:ext uri="{FF2B5EF4-FFF2-40B4-BE49-F238E27FC236}">
                      <a16:creationId xmlns:a16="http://schemas.microsoft.com/office/drawing/2014/main" id="{FF55BCA3-5358-CEC6-A3A4-53B56819B25C}"/>
                    </a:ext>
                  </a:extLst>
                </p:cNvPr>
                <p:cNvGrpSpPr>
                  <a:grpSpLocks/>
                </p:cNvGrpSpPr>
                <p:nvPr/>
              </p:nvGrpSpPr>
              <p:grpSpPr bwMode="auto">
                <a:xfrm>
                  <a:off x="2361" y="1941"/>
                  <a:ext cx="336" cy="162"/>
                  <a:chOff x="2361" y="1941"/>
                  <a:chExt cx="336" cy="162"/>
                </a:xfrm>
              </p:grpSpPr>
              <p:sp>
                <p:nvSpPr>
                  <p:cNvPr id="329" name="Oval 186">
                    <a:extLst>
                      <a:ext uri="{FF2B5EF4-FFF2-40B4-BE49-F238E27FC236}">
                        <a16:creationId xmlns:a16="http://schemas.microsoft.com/office/drawing/2014/main" id="{471559D9-983A-7883-9E8B-393F58A4B165}"/>
                      </a:ext>
                    </a:extLst>
                  </p:cNvPr>
                  <p:cNvSpPr>
                    <a:spLocks noChangeArrowheads="1"/>
                  </p:cNvSpPr>
                  <p:nvPr/>
                </p:nvSpPr>
                <p:spPr bwMode="auto">
                  <a:xfrm>
                    <a:off x="2361" y="1965"/>
                    <a:ext cx="336" cy="138"/>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30" name="Oval 187">
                    <a:extLst>
                      <a:ext uri="{FF2B5EF4-FFF2-40B4-BE49-F238E27FC236}">
                        <a16:creationId xmlns:a16="http://schemas.microsoft.com/office/drawing/2014/main" id="{73214189-0845-7320-90F9-B3EAC695775A}"/>
                      </a:ext>
                    </a:extLst>
                  </p:cNvPr>
                  <p:cNvSpPr>
                    <a:spLocks noChangeArrowheads="1"/>
                  </p:cNvSpPr>
                  <p:nvPr/>
                </p:nvSpPr>
                <p:spPr bwMode="auto">
                  <a:xfrm>
                    <a:off x="2361" y="1941"/>
                    <a:ext cx="336" cy="137"/>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31" name="Line 188">
                    <a:extLst>
                      <a:ext uri="{FF2B5EF4-FFF2-40B4-BE49-F238E27FC236}">
                        <a16:creationId xmlns:a16="http://schemas.microsoft.com/office/drawing/2014/main" id="{862C4C9C-C118-0AEA-D322-1D4E478A573E}"/>
                      </a:ext>
                    </a:extLst>
                  </p:cNvPr>
                  <p:cNvSpPr>
                    <a:spLocks noChangeShapeType="1"/>
                  </p:cNvSpPr>
                  <p:nvPr/>
                </p:nvSpPr>
                <p:spPr bwMode="auto">
                  <a:xfrm>
                    <a:off x="2361" y="2015"/>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32" name="Line 189">
                    <a:extLst>
                      <a:ext uri="{FF2B5EF4-FFF2-40B4-BE49-F238E27FC236}">
                        <a16:creationId xmlns:a16="http://schemas.microsoft.com/office/drawing/2014/main" id="{88184646-4383-0271-B6DD-E3EBE54C58DE}"/>
                      </a:ext>
                    </a:extLst>
                  </p:cNvPr>
                  <p:cNvSpPr>
                    <a:spLocks noChangeShapeType="1"/>
                  </p:cNvSpPr>
                  <p:nvPr/>
                </p:nvSpPr>
                <p:spPr bwMode="auto">
                  <a:xfrm>
                    <a:off x="2463" y="2075"/>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33" name="Line 190">
                    <a:extLst>
                      <a:ext uri="{FF2B5EF4-FFF2-40B4-BE49-F238E27FC236}">
                        <a16:creationId xmlns:a16="http://schemas.microsoft.com/office/drawing/2014/main" id="{17F6A1EB-C771-D4CE-C427-DD99E106DC15}"/>
                      </a:ext>
                    </a:extLst>
                  </p:cNvPr>
                  <p:cNvSpPr>
                    <a:spLocks noChangeShapeType="1"/>
                  </p:cNvSpPr>
                  <p:nvPr/>
                </p:nvSpPr>
                <p:spPr bwMode="auto">
                  <a:xfrm>
                    <a:off x="2531" y="2080"/>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34" name="Line 191">
                    <a:extLst>
                      <a:ext uri="{FF2B5EF4-FFF2-40B4-BE49-F238E27FC236}">
                        <a16:creationId xmlns:a16="http://schemas.microsoft.com/office/drawing/2014/main" id="{54698895-A310-79FF-2976-4325F10DD1FE}"/>
                      </a:ext>
                    </a:extLst>
                  </p:cNvPr>
                  <p:cNvSpPr>
                    <a:spLocks noChangeShapeType="1"/>
                  </p:cNvSpPr>
                  <p:nvPr/>
                </p:nvSpPr>
                <p:spPr bwMode="auto">
                  <a:xfrm>
                    <a:off x="2593" y="2076"/>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35" name="Line 192">
                    <a:extLst>
                      <a:ext uri="{FF2B5EF4-FFF2-40B4-BE49-F238E27FC236}">
                        <a16:creationId xmlns:a16="http://schemas.microsoft.com/office/drawing/2014/main" id="{D710360C-7AA1-B396-3054-0BABC6E0A1E9}"/>
                      </a:ext>
                    </a:extLst>
                  </p:cNvPr>
                  <p:cNvSpPr>
                    <a:spLocks noChangeShapeType="1"/>
                  </p:cNvSpPr>
                  <p:nvPr/>
                </p:nvSpPr>
                <p:spPr bwMode="auto">
                  <a:xfrm>
                    <a:off x="2659" y="2054"/>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36" name="Line 193">
                    <a:extLst>
                      <a:ext uri="{FF2B5EF4-FFF2-40B4-BE49-F238E27FC236}">
                        <a16:creationId xmlns:a16="http://schemas.microsoft.com/office/drawing/2014/main" id="{3EF66EB9-200A-BAE8-CBF8-B2BE706ED58D}"/>
                      </a:ext>
                    </a:extLst>
                  </p:cNvPr>
                  <p:cNvSpPr>
                    <a:spLocks noChangeShapeType="1"/>
                  </p:cNvSpPr>
                  <p:nvPr/>
                </p:nvSpPr>
                <p:spPr bwMode="auto">
                  <a:xfrm>
                    <a:off x="2697" y="2010"/>
                    <a:ext cx="0" cy="24"/>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37" name="Line 194">
                    <a:extLst>
                      <a:ext uri="{FF2B5EF4-FFF2-40B4-BE49-F238E27FC236}">
                        <a16:creationId xmlns:a16="http://schemas.microsoft.com/office/drawing/2014/main" id="{11CBD0EA-46FD-269C-3F2B-4B23945D985B}"/>
                      </a:ext>
                    </a:extLst>
                  </p:cNvPr>
                  <p:cNvSpPr>
                    <a:spLocks noChangeShapeType="1"/>
                  </p:cNvSpPr>
                  <p:nvPr/>
                </p:nvSpPr>
                <p:spPr bwMode="auto">
                  <a:xfrm>
                    <a:off x="2405" y="2058"/>
                    <a:ext cx="0" cy="2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38" name="Freeform 195">
                    <a:extLst>
                      <a:ext uri="{FF2B5EF4-FFF2-40B4-BE49-F238E27FC236}">
                        <a16:creationId xmlns:a16="http://schemas.microsoft.com/office/drawing/2014/main" id="{20F4626A-9CAB-9A9E-AA2A-A78C8C0210F4}"/>
                      </a:ext>
                    </a:extLst>
                  </p:cNvPr>
                  <p:cNvSpPr>
                    <a:spLocks/>
                  </p:cNvSpPr>
                  <p:nvPr/>
                </p:nvSpPr>
                <p:spPr bwMode="auto">
                  <a:xfrm>
                    <a:off x="2439" y="1961"/>
                    <a:ext cx="179" cy="91"/>
                  </a:xfrm>
                  <a:custGeom>
                    <a:avLst/>
                    <a:gdLst>
                      <a:gd name="T0" fmla="*/ 98 w 179"/>
                      <a:gd name="T1" fmla="*/ 10 h 91"/>
                      <a:gd name="T2" fmla="*/ 55 w 179"/>
                      <a:gd name="T3" fmla="*/ 7 h 91"/>
                      <a:gd name="T4" fmla="*/ 21 w 179"/>
                      <a:gd name="T5" fmla="*/ 14 h 91"/>
                      <a:gd name="T6" fmla="*/ 2 w 179"/>
                      <a:gd name="T7" fmla="*/ 28 h 91"/>
                      <a:gd name="T8" fmla="*/ 0 w 179"/>
                      <a:gd name="T9" fmla="*/ 46 h 91"/>
                      <a:gd name="T10" fmla="*/ 9 w 179"/>
                      <a:gd name="T11" fmla="*/ 63 h 91"/>
                      <a:gd name="T12" fmla="*/ 20 w 179"/>
                      <a:gd name="T13" fmla="*/ 74 h 91"/>
                      <a:gd name="T14" fmla="*/ 27 w 179"/>
                      <a:gd name="T15" fmla="*/ 73 h 91"/>
                      <a:gd name="T16" fmla="*/ 51 w 179"/>
                      <a:gd name="T17" fmla="*/ 88 h 91"/>
                      <a:gd name="T18" fmla="*/ 56 w 179"/>
                      <a:gd name="T19" fmla="*/ 75 h 91"/>
                      <a:gd name="T20" fmla="*/ 71 w 179"/>
                      <a:gd name="T21" fmla="*/ 83 h 91"/>
                      <a:gd name="T22" fmla="*/ 92 w 179"/>
                      <a:gd name="T23" fmla="*/ 78 h 91"/>
                      <a:gd name="T24" fmla="*/ 95 w 179"/>
                      <a:gd name="T25" fmla="*/ 60 h 91"/>
                      <a:gd name="T26" fmla="*/ 110 w 179"/>
                      <a:gd name="T27" fmla="*/ 66 h 91"/>
                      <a:gd name="T28" fmla="*/ 116 w 179"/>
                      <a:gd name="T29" fmla="*/ 78 h 91"/>
                      <a:gd name="T30" fmla="*/ 129 w 179"/>
                      <a:gd name="T31" fmla="*/ 90 h 91"/>
                      <a:gd name="T32" fmla="*/ 158 w 179"/>
                      <a:gd name="T33" fmla="*/ 79 h 91"/>
                      <a:gd name="T34" fmla="*/ 175 w 179"/>
                      <a:gd name="T35" fmla="*/ 64 h 91"/>
                      <a:gd name="T36" fmla="*/ 178 w 179"/>
                      <a:gd name="T37" fmla="*/ 42 h 91"/>
                      <a:gd name="T38" fmla="*/ 161 w 179"/>
                      <a:gd name="T39" fmla="*/ 27 h 91"/>
                      <a:gd name="T40" fmla="*/ 111 w 179"/>
                      <a:gd name="T41" fmla="*/ 28 h 91"/>
                      <a:gd name="T42" fmla="*/ 106 w 179"/>
                      <a:gd name="T43" fmla="*/ 14 h 91"/>
                      <a:gd name="T44" fmla="*/ 122 w 179"/>
                      <a:gd name="T45" fmla="*/ 28 h 91"/>
                      <a:gd name="T46" fmla="*/ 143 w 179"/>
                      <a:gd name="T47" fmla="*/ 14 h 91"/>
                      <a:gd name="T48" fmla="*/ 152 w 179"/>
                      <a:gd name="T49" fmla="*/ 10 h 91"/>
                      <a:gd name="T50" fmla="*/ 139 w 179"/>
                      <a:gd name="T51" fmla="*/ 0 h 91"/>
                      <a:gd name="T52" fmla="*/ 116 w 179"/>
                      <a:gd name="T53" fmla="*/ 4 h 91"/>
                      <a:gd name="T54" fmla="*/ 98 w 179"/>
                      <a:gd name="T55" fmla="*/ 1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9" h="91">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39" name="Oval 196">
                    <a:extLst>
                      <a:ext uri="{FF2B5EF4-FFF2-40B4-BE49-F238E27FC236}">
                        <a16:creationId xmlns:a16="http://schemas.microsoft.com/office/drawing/2014/main" id="{7940FC25-B3F6-9463-F0DA-827F6897E6A9}"/>
                      </a:ext>
                    </a:extLst>
                  </p:cNvPr>
                  <p:cNvSpPr>
                    <a:spLocks noChangeArrowheads="1"/>
                  </p:cNvSpPr>
                  <p:nvPr/>
                </p:nvSpPr>
                <p:spPr bwMode="auto">
                  <a:xfrm>
                    <a:off x="2391" y="1950"/>
                    <a:ext cx="282"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317" name="Group 197">
                  <a:extLst>
                    <a:ext uri="{FF2B5EF4-FFF2-40B4-BE49-F238E27FC236}">
                      <a16:creationId xmlns:a16="http://schemas.microsoft.com/office/drawing/2014/main" id="{E9BCAD3C-1028-585F-6878-4F6B5FB654E3}"/>
                    </a:ext>
                  </a:extLst>
                </p:cNvPr>
                <p:cNvGrpSpPr>
                  <a:grpSpLocks/>
                </p:cNvGrpSpPr>
                <p:nvPr/>
              </p:nvGrpSpPr>
              <p:grpSpPr bwMode="auto">
                <a:xfrm>
                  <a:off x="2413" y="1903"/>
                  <a:ext cx="336" cy="163"/>
                  <a:chOff x="2413" y="1903"/>
                  <a:chExt cx="336" cy="163"/>
                </a:xfrm>
              </p:grpSpPr>
              <p:sp>
                <p:nvSpPr>
                  <p:cNvPr id="318" name="Oval 198">
                    <a:extLst>
                      <a:ext uri="{FF2B5EF4-FFF2-40B4-BE49-F238E27FC236}">
                        <a16:creationId xmlns:a16="http://schemas.microsoft.com/office/drawing/2014/main" id="{025E23DF-069D-5937-231C-1AC8C95D683F}"/>
                      </a:ext>
                    </a:extLst>
                  </p:cNvPr>
                  <p:cNvSpPr>
                    <a:spLocks noChangeArrowheads="1"/>
                  </p:cNvSpPr>
                  <p:nvPr/>
                </p:nvSpPr>
                <p:spPr bwMode="auto">
                  <a:xfrm>
                    <a:off x="2413" y="1929"/>
                    <a:ext cx="336" cy="137"/>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19" name="Oval 199">
                    <a:extLst>
                      <a:ext uri="{FF2B5EF4-FFF2-40B4-BE49-F238E27FC236}">
                        <a16:creationId xmlns:a16="http://schemas.microsoft.com/office/drawing/2014/main" id="{414C4EF5-6B6D-E107-5B51-0BCB76BFDE1A}"/>
                      </a:ext>
                    </a:extLst>
                  </p:cNvPr>
                  <p:cNvSpPr>
                    <a:spLocks noChangeArrowheads="1"/>
                  </p:cNvSpPr>
                  <p:nvPr/>
                </p:nvSpPr>
                <p:spPr bwMode="auto">
                  <a:xfrm>
                    <a:off x="2413" y="1903"/>
                    <a:ext cx="336" cy="138"/>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20" name="Line 200">
                    <a:extLst>
                      <a:ext uri="{FF2B5EF4-FFF2-40B4-BE49-F238E27FC236}">
                        <a16:creationId xmlns:a16="http://schemas.microsoft.com/office/drawing/2014/main" id="{700FD004-6B52-0CF4-6D62-87D327C23381}"/>
                      </a:ext>
                    </a:extLst>
                  </p:cNvPr>
                  <p:cNvSpPr>
                    <a:spLocks noChangeShapeType="1"/>
                  </p:cNvSpPr>
                  <p:nvPr/>
                </p:nvSpPr>
                <p:spPr bwMode="auto">
                  <a:xfrm>
                    <a:off x="2413" y="1978"/>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21" name="Line 201">
                    <a:extLst>
                      <a:ext uri="{FF2B5EF4-FFF2-40B4-BE49-F238E27FC236}">
                        <a16:creationId xmlns:a16="http://schemas.microsoft.com/office/drawing/2014/main" id="{09FE647A-D852-FDF5-E24A-B6C347116C57}"/>
                      </a:ext>
                    </a:extLst>
                  </p:cNvPr>
                  <p:cNvSpPr>
                    <a:spLocks noChangeShapeType="1"/>
                  </p:cNvSpPr>
                  <p:nvPr/>
                </p:nvSpPr>
                <p:spPr bwMode="auto">
                  <a:xfrm>
                    <a:off x="2517" y="2038"/>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22" name="Line 202">
                    <a:extLst>
                      <a:ext uri="{FF2B5EF4-FFF2-40B4-BE49-F238E27FC236}">
                        <a16:creationId xmlns:a16="http://schemas.microsoft.com/office/drawing/2014/main" id="{37C85656-8DD5-5D10-2B24-EEE9082D4A40}"/>
                      </a:ext>
                    </a:extLst>
                  </p:cNvPr>
                  <p:cNvSpPr>
                    <a:spLocks noChangeShapeType="1"/>
                  </p:cNvSpPr>
                  <p:nvPr/>
                </p:nvSpPr>
                <p:spPr bwMode="auto">
                  <a:xfrm>
                    <a:off x="2583" y="2044"/>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23" name="Line 203">
                    <a:extLst>
                      <a:ext uri="{FF2B5EF4-FFF2-40B4-BE49-F238E27FC236}">
                        <a16:creationId xmlns:a16="http://schemas.microsoft.com/office/drawing/2014/main" id="{F44ECF66-0F2E-7BAD-73BC-0F44C87BDDC5}"/>
                      </a:ext>
                    </a:extLst>
                  </p:cNvPr>
                  <p:cNvSpPr>
                    <a:spLocks noChangeShapeType="1"/>
                  </p:cNvSpPr>
                  <p:nvPr/>
                </p:nvSpPr>
                <p:spPr bwMode="auto">
                  <a:xfrm>
                    <a:off x="2645" y="2039"/>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24" name="Line 204">
                    <a:extLst>
                      <a:ext uri="{FF2B5EF4-FFF2-40B4-BE49-F238E27FC236}">
                        <a16:creationId xmlns:a16="http://schemas.microsoft.com/office/drawing/2014/main" id="{B96F88F7-8E34-3ADF-9791-F7180BFB4B08}"/>
                      </a:ext>
                    </a:extLst>
                  </p:cNvPr>
                  <p:cNvSpPr>
                    <a:spLocks noChangeShapeType="1"/>
                  </p:cNvSpPr>
                  <p:nvPr/>
                </p:nvSpPr>
                <p:spPr bwMode="auto">
                  <a:xfrm>
                    <a:off x="2712" y="2017"/>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25" name="Line 205">
                    <a:extLst>
                      <a:ext uri="{FF2B5EF4-FFF2-40B4-BE49-F238E27FC236}">
                        <a16:creationId xmlns:a16="http://schemas.microsoft.com/office/drawing/2014/main" id="{3DF2C3B7-2BDD-D6CA-964D-96D2AF2F1930}"/>
                      </a:ext>
                    </a:extLst>
                  </p:cNvPr>
                  <p:cNvSpPr>
                    <a:spLocks noChangeShapeType="1"/>
                  </p:cNvSpPr>
                  <p:nvPr/>
                </p:nvSpPr>
                <p:spPr bwMode="auto">
                  <a:xfrm>
                    <a:off x="2749" y="1975"/>
                    <a:ext cx="0" cy="2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26" name="Line 206">
                    <a:extLst>
                      <a:ext uri="{FF2B5EF4-FFF2-40B4-BE49-F238E27FC236}">
                        <a16:creationId xmlns:a16="http://schemas.microsoft.com/office/drawing/2014/main" id="{6DA25C66-AB05-DA67-9086-EAD09AB99F35}"/>
                      </a:ext>
                    </a:extLst>
                  </p:cNvPr>
                  <p:cNvSpPr>
                    <a:spLocks noChangeShapeType="1"/>
                  </p:cNvSpPr>
                  <p:nvPr/>
                </p:nvSpPr>
                <p:spPr bwMode="auto">
                  <a:xfrm>
                    <a:off x="2457" y="2022"/>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27" name="Freeform 207">
                    <a:extLst>
                      <a:ext uri="{FF2B5EF4-FFF2-40B4-BE49-F238E27FC236}">
                        <a16:creationId xmlns:a16="http://schemas.microsoft.com/office/drawing/2014/main" id="{D1A7E21C-D04B-70F0-315A-482DC9CAEE8E}"/>
                      </a:ext>
                    </a:extLst>
                  </p:cNvPr>
                  <p:cNvSpPr>
                    <a:spLocks/>
                  </p:cNvSpPr>
                  <p:nvPr/>
                </p:nvSpPr>
                <p:spPr bwMode="auto">
                  <a:xfrm>
                    <a:off x="2492" y="1925"/>
                    <a:ext cx="178" cy="91"/>
                  </a:xfrm>
                  <a:custGeom>
                    <a:avLst/>
                    <a:gdLst>
                      <a:gd name="T0" fmla="*/ 98 w 178"/>
                      <a:gd name="T1" fmla="*/ 9 h 91"/>
                      <a:gd name="T2" fmla="*/ 55 w 178"/>
                      <a:gd name="T3" fmla="*/ 5 h 91"/>
                      <a:gd name="T4" fmla="*/ 20 w 178"/>
                      <a:gd name="T5" fmla="*/ 13 h 91"/>
                      <a:gd name="T6" fmla="*/ 2 w 178"/>
                      <a:gd name="T7" fmla="*/ 28 h 91"/>
                      <a:gd name="T8" fmla="*/ 0 w 178"/>
                      <a:gd name="T9" fmla="*/ 46 h 91"/>
                      <a:gd name="T10" fmla="*/ 8 w 178"/>
                      <a:gd name="T11" fmla="*/ 63 h 91"/>
                      <a:gd name="T12" fmla="*/ 20 w 178"/>
                      <a:gd name="T13" fmla="*/ 74 h 91"/>
                      <a:gd name="T14" fmla="*/ 26 w 178"/>
                      <a:gd name="T15" fmla="*/ 71 h 91"/>
                      <a:gd name="T16" fmla="*/ 52 w 178"/>
                      <a:gd name="T17" fmla="*/ 87 h 91"/>
                      <a:gd name="T18" fmla="*/ 56 w 178"/>
                      <a:gd name="T19" fmla="*/ 75 h 91"/>
                      <a:gd name="T20" fmla="*/ 71 w 178"/>
                      <a:gd name="T21" fmla="*/ 82 h 91"/>
                      <a:gd name="T22" fmla="*/ 90 w 178"/>
                      <a:gd name="T23" fmla="*/ 78 h 91"/>
                      <a:gd name="T24" fmla="*/ 94 w 178"/>
                      <a:gd name="T25" fmla="*/ 60 h 91"/>
                      <a:gd name="T26" fmla="*/ 110 w 178"/>
                      <a:gd name="T27" fmla="*/ 66 h 91"/>
                      <a:gd name="T28" fmla="*/ 116 w 178"/>
                      <a:gd name="T29" fmla="*/ 78 h 91"/>
                      <a:gd name="T30" fmla="*/ 129 w 178"/>
                      <a:gd name="T31" fmla="*/ 90 h 91"/>
                      <a:gd name="T32" fmla="*/ 157 w 178"/>
                      <a:gd name="T33" fmla="*/ 79 h 91"/>
                      <a:gd name="T34" fmla="*/ 175 w 178"/>
                      <a:gd name="T35" fmla="*/ 64 h 91"/>
                      <a:gd name="T36" fmla="*/ 177 w 178"/>
                      <a:gd name="T37" fmla="*/ 41 h 91"/>
                      <a:gd name="T38" fmla="*/ 161 w 178"/>
                      <a:gd name="T39" fmla="*/ 26 h 91"/>
                      <a:gd name="T40" fmla="*/ 112 w 178"/>
                      <a:gd name="T41" fmla="*/ 28 h 91"/>
                      <a:gd name="T42" fmla="*/ 106 w 178"/>
                      <a:gd name="T43" fmla="*/ 13 h 91"/>
                      <a:gd name="T44" fmla="*/ 122 w 178"/>
                      <a:gd name="T45" fmla="*/ 28 h 91"/>
                      <a:gd name="T46" fmla="*/ 143 w 178"/>
                      <a:gd name="T47" fmla="*/ 14 h 91"/>
                      <a:gd name="T48" fmla="*/ 152 w 178"/>
                      <a:gd name="T49" fmla="*/ 9 h 91"/>
                      <a:gd name="T50" fmla="*/ 139 w 178"/>
                      <a:gd name="T51" fmla="*/ 0 h 91"/>
                      <a:gd name="T52" fmla="*/ 116 w 178"/>
                      <a:gd name="T53" fmla="*/ 4 h 91"/>
                      <a:gd name="T54" fmla="*/ 98 w 178"/>
                      <a:gd name="T55" fmla="*/ 9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8" h="91">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28" name="Oval 208">
                    <a:extLst>
                      <a:ext uri="{FF2B5EF4-FFF2-40B4-BE49-F238E27FC236}">
                        <a16:creationId xmlns:a16="http://schemas.microsoft.com/office/drawing/2014/main" id="{84875A7E-9DC8-943E-55C2-42CB201614F5}"/>
                      </a:ext>
                    </a:extLst>
                  </p:cNvPr>
                  <p:cNvSpPr>
                    <a:spLocks noChangeArrowheads="1"/>
                  </p:cNvSpPr>
                  <p:nvPr/>
                </p:nvSpPr>
                <p:spPr bwMode="auto">
                  <a:xfrm>
                    <a:off x="2444" y="1914"/>
                    <a:ext cx="281"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grpSp>
            <p:nvGrpSpPr>
              <p:cNvPr id="291" name="Group 209">
                <a:extLst>
                  <a:ext uri="{FF2B5EF4-FFF2-40B4-BE49-F238E27FC236}">
                    <a16:creationId xmlns:a16="http://schemas.microsoft.com/office/drawing/2014/main" id="{53CBCABF-863D-9B3A-C9D0-7B290568F681}"/>
                  </a:ext>
                </a:extLst>
              </p:cNvPr>
              <p:cNvGrpSpPr>
                <a:grpSpLocks/>
              </p:cNvGrpSpPr>
              <p:nvPr/>
            </p:nvGrpSpPr>
            <p:grpSpPr bwMode="auto">
              <a:xfrm>
                <a:off x="2361" y="1807"/>
                <a:ext cx="388" cy="200"/>
                <a:chOff x="2361" y="1807"/>
                <a:chExt cx="388" cy="200"/>
              </a:xfrm>
            </p:grpSpPr>
            <p:grpSp>
              <p:nvGrpSpPr>
                <p:cNvPr id="292" name="Group 210">
                  <a:extLst>
                    <a:ext uri="{FF2B5EF4-FFF2-40B4-BE49-F238E27FC236}">
                      <a16:creationId xmlns:a16="http://schemas.microsoft.com/office/drawing/2014/main" id="{9C6DBC5E-F524-4824-C117-85BD23FA686E}"/>
                    </a:ext>
                  </a:extLst>
                </p:cNvPr>
                <p:cNvGrpSpPr>
                  <a:grpSpLocks/>
                </p:cNvGrpSpPr>
                <p:nvPr/>
              </p:nvGrpSpPr>
              <p:grpSpPr bwMode="auto">
                <a:xfrm>
                  <a:off x="2361" y="1845"/>
                  <a:ext cx="336" cy="162"/>
                  <a:chOff x="2361" y="1845"/>
                  <a:chExt cx="336" cy="162"/>
                </a:xfrm>
              </p:grpSpPr>
              <p:sp>
                <p:nvSpPr>
                  <p:cNvPr id="305" name="Oval 211">
                    <a:extLst>
                      <a:ext uri="{FF2B5EF4-FFF2-40B4-BE49-F238E27FC236}">
                        <a16:creationId xmlns:a16="http://schemas.microsoft.com/office/drawing/2014/main" id="{35C666D8-0241-90E5-8A1D-7EF67590FBFD}"/>
                      </a:ext>
                    </a:extLst>
                  </p:cNvPr>
                  <p:cNvSpPr>
                    <a:spLocks noChangeArrowheads="1"/>
                  </p:cNvSpPr>
                  <p:nvPr/>
                </p:nvSpPr>
                <p:spPr bwMode="auto">
                  <a:xfrm>
                    <a:off x="2361" y="1869"/>
                    <a:ext cx="336" cy="138"/>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06" name="Oval 212">
                    <a:extLst>
                      <a:ext uri="{FF2B5EF4-FFF2-40B4-BE49-F238E27FC236}">
                        <a16:creationId xmlns:a16="http://schemas.microsoft.com/office/drawing/2014/main" id="{908A9B11-C2DB-CDD9-5DA8-B42CF42392A8}"/>
                      </a:ext>
                    </a:extLst>
                  </p:cNvPr>
                  <p:cNvSpPr>
                    <a:spLocks noChangeArrowheads="1"/>
                  </p:cNvSpPr>
                  <p:nvPr/>
                </p:nvSpPr>
                <p:spPr bwMode="auto">
                  <a:xfrm>
                    <a:off x="2361" y="1845"/>
                    <a:ext cx="336" cy="137"/>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307" name="Line 213">
                    <a:extLst>
                      <a:ext uri="{FF2B5EF4-FFF2-40B4-BE49-F238E27FC236}">
                        <a16:creationId xmlns:a16="http://schemas.microsoft.com/office/drawing/2014/main" id="{4C7E9E58-51A0-D344-8BE5-146EE6E5FCC8}"/>
                      </a:ext>
                    </a:extLst>
                  </p:cNvPr>
                  <p:cNvSpPr>
                    <a:spLocks noChangeShapeType="1"/>
                  </p:cNvSpPr>
                  <p:nvPr/>
                </p:nvSpPr>
                <p:spPr bwMode="auto">
                  <a:xfrm>
                    <a:off x="2361" y="1919"/>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08" name="Line 214">
                    <a:extLst>
                      <a:ext uri="{FF2B5EF4-FFF2-40B4-BE49-F238E27FC236}">
                        <a16:creationId xmlns:a16="http://schemas.microsoft.com/office/drawing/2014/main" id="{65BDEFB9-C4FF-9EC5-8AFA-C79794C801D5}"/>
                      </a:ext>
                    </a:extLst>
                  </p:cNvPr>
                  <p:cNvSpPr>
                    <a:spLocks noChangeShapeType="1"/>
                  </p:cNvSpPr>
                  <p:nvPr/>
                </p:nvSpPr>
                <p:spPr bwMode="auto">
                  <a:xfrm>
                    <a:off x="2463" y="1979"/>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09" name="Line 215">
                    <a:extLst>
                      <a:ext uri="{FF2B5EF4-FFF2-40B4-BE49-F238E27FC236}">
                        <a16:creationId xmlns:a16="http://schemas.microsoft.com/office/drawing/2014/main" id="{5BAFBEDB-B879-4C27-F11A-E5E0CDD48C96}"/>
                      </a:ext>
                    </a:extLst>
                  </p:cNvPr>
                  <p:cNvSpPr>
                    <a:spLocks noChangeShapeType="1"/>
                  </p:cNvSpPr>
                  <p:nvPr/>
                </p:nvSpPr>
                <p:spPr bwMode="auto">
                  <a:xfrm>
                    <a:off x="2531" y="1984"/>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10" name="Line 216">
                    <a:extLst>
                      <a:ext uri="{FF2B5EF4-FFF2-40B4-BE49-F238E27FC236}">
                        <a16:creationId xmlns:a16="http://schemas.microsoft.com/office/drawing/2014/main" id="{EBC71A39-D142-2F02-D3D9-37F2BEBA9F97}"/>
                      </a:ext>
                    </a:extLst>
                  </p:cNvPr>
                  <p:cNvSpPr>
                    <a:spLocks noChangeShapeType="1"/>
                  </p:cNvSpPr>
                  <p:nvPr/>
                </p:nvSpPr>
                <p:spPr bwMode="auto">
                  <a:xfrm>
                    <a:off x="2593" y="1980"/>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11" name="Line 217">
                    <a:extLst>
                      <a:ext uri="{FF2B5EF4-FFF2-40B4-BE49-F238E27FC236}">
                        <a16:creationId xmlns:a16="http://schemas.microsoft.com/office/drawing/2014/main" id="{382C324F-7708-8143-A08C-36E3953BEE96}"/>
                      </a:ext>
                    </a:extLst>
                  </p:cNvPr>
                  <p:cNvSpPr>
                    <a:spLocks noChangeShapeType="1"/>
                  </p:cNvSpPr>
                  <p:nvPr/>
                </p:nvSpPr>
                <p:spPr bwMode="auto">
                  <a:xfrm>
                    <a:off x="2659" y="1958"/>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12" name="Line 218">
                    <a:extLst>
                      <a:ext uri="{FF2B5EF4-FFF2-40B4-BE49-F238E27FC236}">
                        <a16:creationId xmlns:a16="http://schemas.microsoft.com/office/drawing/2014/main" id="{6721A3BC-2F26-0ACE-F640-54D8327E4395}"/>
                      </a:ext>
                    </a:extLst>
                  </p:cNvPr>
                  <p:cNvSpPr>
                    <a:spLocks noChangeShapeType="1"/>
                  </p:cNvSpPr>
                  <p:nvPr/>
                </p:nvSpPr>
                <p:spPr bwMode="auto">
                  <a:xfrm>
                    <a:off x="2697" y="1914"/>
                    <a:ext cx="0" cy="24"/>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13" name="Line 219">
                    <a:extLst>
                      <a:ext uri="{FF2B5EF4-FFF2-40B4-BE49-F238E27FC236}">
                        <a16:creationId xmlns:a16="http://schemas.microsoft.com/office/drawing/2014/main" id="{B269BCA6-FB3D-B0C4-06A6-1C94A826F9C6}"/>
                      </a:ext>
                    </a:extLst>
                  </p:cNvPr>
                  <p:cNvSpPr>
                    <a:spLocks noChangeShapeType="1"/>
                  </p:cNvSpPr>
                  <p:nvPr/>
                </p:nvSpPr>
                <p:spPr bwMode="auto">
                  <a:xfrm>
                    <a:off x="2405" y="1962"/>
                    <a:ext cx="0" cy="2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14" name="Freeform 220">
                    <a:extLst>
                      <a:ext uri="{FF2B5EF4-FFF2-40B4-BE49-F238E27FC236}">
                        <a16:creationId xmlns:a16="http://schemas.microsoft.com/office/drawing/2014/main" id="{2B96E8B6-B689-6411-FBCF-97A81CC8D204}"/>
                      </a:ext>
                    </a:extLst>
                  </p:cNvPr>
                  <p:cNvSpPr>
                    <a:spLocks/>
                  </p:cNvSpPr>
                  <p:nvPr/>
                </p:nvSpPr>
                <p:spPr bwMode="auto">
                  <a:xfrm>
                    <a:off x="2439" y="1865"/>
                    <a:ext cx="179" cy="91"/>
                  </a:xfrm>
                  <a:custGeom>
                    <a:avLst/>
                    <a:gdLst>
                      <a:gd name="T0" fmla="*/ 98 w 179"/>
                      <a:gd name="T1" fmla="*/ 10 h 91"/>
                      <a:gd name="T2" fmla="*/ 55 w 179"/>
                      <a:gd name="T3" fmla="*/ 7 h 91"/>
                      <a:gd name="T4" fmla="*/ 21 w 179"/>
                      <a:gd name="T5" fmla="*/ 14 h 91"/>
                      <a:gd name="T6" fmla="*/ 2 w 179"/>
                      <a:gd name="T7" fmla="*/ 28 h 91"/>
                      <a:gd name="T8" fmla="*/ 0 w 179"/>
                      <a:gd name="T9" fmla="*/ 46 h 91"/>
                      <a:gd name="T10" fmla="*/ 9 w 179"/>
                      <a:gd name="T11" fmla="*/ 63 h 91"/>
                      <a:gd name="T12" fmla="*/ 20 w 179"/>
                      <a:gd name="T13" fmla="*/ 74 h 91"/>
                      <a:gd name="T14" fmla="*/ 27 w 179"/>
                      <a:gd name="T15" fmla="*/ 73 h 91"/>
                      <a:gd name="T16" fmla="*/ 51 w 179"/>
                      <a:gd name="T17" fmla="*/ 88 h 91"/>
                      <a:gd name="T18" fmla="*/ 56 w 179"/>
                      <a:gd name="T19" fmla="*/ 75 h 91"/>
                      <a:gd name="T20" fmla="*/ 71 w 179"/>
                      <a:gd name="T21" fmla="*/ 83 h 91"/>
                      <a:gd name="T22" fmla="*/ 92 w 179"/>
                      <a:gd name="T23" fmla="*/ 78 h 91"/>
                      <a:gd name="T24" fmla="*/ 95 w 179"/>
                      <a:gd name="T25" fmla="*/ 60 h 91"/>
                      <a:gd name="T26" fmla="*/ 110 w 179"/>
                      <a:gd name="T27" fmla="*/ 66 h 91"/>
                      <a:gd name="T28" fmla="*/ 116 w 179"/>
                      <a:gd name="T29" fmla="*/ 78 h 91"/>
                      <a:gd name="T30" fmla="*/ 129 w 179"/>
                      <a:gd name="T31" fmla="*/ 90 h 91"/>
                      <a:gd name="T32" fmla="*/ 158 w 179"/>
                      <a:gd name="T33" fmla="*/ 79 h 91"/>
                      <a:gd name="T34" fmla="*/ 175 w 179"/>
                      <a:gd name="T35" fmla="*/ 64 h 91"/>
                      <a:gd name="T36" fmla="*/ 178 w 179"/>
                      <a:gd name="T37" fmla="*/ 42 h 91"/>
                      <a:gd name="T38" fmla="*/ 161 w 179"/>
                      <a:gd name="T39" fmla="*/ 27 h 91"/>
                      <a:gd name="T40" fmla="*/ 111 w 179"/>
                      <a:gd name="T41" fmla="*/ 28 h 91"/>
                      <a:gd name="T42" fmla="*/ 106 w 179"/>
                      <a:gd name="T43" fmla="*/ 14 h 91"/>
                      <a:gd name="T44" fmla="*/ 122 w 179"/>
                      <a:gd name="T45" fmla="*/ 28 h 91"/>
                      <a:gd name="T46" fmla="*/ 143 w 179"/>
                      <a:gd name="T47" fmla="*/ 14 h 91"/>
                      <a:gd name="T48" fmla="*/ 152 w 179"/>
                      <a:gd name="T49" fmla="*/ 10 h 91"/>
                      <a:gd name="T50" fmla="*/ 139 w 179"/>
                      <a:gd name="T51" fmla="*/ 0 h 91"/>
                      <a:gd name="T52" fmla="*/ 116 w 179"/>
                      <a:gd name="T53" fmla="*/ 4 h 91"/>
                      <a:gd name="T54" fmla="*/ 98 w 179"/>
                      <a:gd name="T55" fmla="*/ 1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9" h="91">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15" name="Oval 221">
                    <a:extLst>
                      <a:ext uri="{FF2B5EF4-FFF2-40B4-BE49-F238E27FC236}">
                        <a16:creationId xmlns:a16="http://schemas.microsoft.com/office/drawing/2014/main" id="{B2885B76-2328-215F-745C-7C4CD56DEBDB}"/>
                      </a:ext>
                    </a:extLst>
                  </p:cNvPr>
                  <p:cNvSpPr>
                    <a:spLocks noChangeArrowheads="1"/>
                  </p:cNvSpPr>
                  <p:nvPr/>
                </p:nvSpPr>
                <p:spPr bwMode="auto">
                  <a:xfrm>
                    <a:off x="2391" y="1854"/>
                    <a:ext cx="282"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nvGrpSpPr>
                <p:cNvPr id="293" name="Group 222">
                  <a:extLst>
                    <a:ext uri="{FF2B5EF4-FFF2-40B4-BE49-F238E27FC236}">
                      <a16:creationId xmlns:a16="http://schemas.microsoft.com/office/drawing/2014/main" id="{BC7FFA22-2EDA-6D69-1591-7D4338BC5C0C}"/>
                    </a:ext>
                  </a:extLst>
                </p:cNvPr>
                <p:cNvGrpSpPr>
                  <a:grpSpLocks/>
                </p:cNvGrpSpPr>
                <p:nvPr/>
              </p:nvGrpSpPr>
              <p:grpSpPr bwMode="auto">
                <a:xfrm>
                  <a:off x="2413" y="1807"/>
                  <a:ext cx="336" cy="163"/>
                  <a:chOff x="2413" y="1807"/>
                  <a:chExt cx="336" cy="163"/>
                </a:xfrm>
              </p:grpSpPr>
              <p:sp>
                <p:nvSpPr>
                  <p:cNvPr id="294" name="Oval 223">
                    <a:extLst>
                      <a:ext uri="{FF2B5EF4-FFF2-40B4-BE49-F238E27FC236}">
                        <a16:creationId xmlns:a16="http://schemas.microsoft.com/office/drawing/2014/main" id="{E7DF91D1-0823-6969-2D98-29CA6B9C9D01}"/>
                      </a:ext>
                    </a:extLst>
                  </p:cNvPr>
                  <p:cNvSpPr>
                    <a:spLocks noChangeArrowheads="1"/>
                  </p:cNvSpPr>
                  <p:nvPr/>
                </p:nvSpPr>
                <p:spPr bwMode="auto">
                  <a:xfrm>
                    <a:off x="2413" y="1833"/>
                    <a:ext cx="336" cy="137"/>
                  </a:xfrm>
                  <a:prstGeom prst="ellipse">
                    <a:avLst/>
                  </a:prstGeom>
                  <a:solidFill>
                    <a:srgbClr val="BF7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295" name="Oval 224">
                    <a:extLst>
                      <a:ext uri="{FF2B5EF4-FFF2-40B4-BE49-F238E27FC236}">
                        <a16:creationId xmlns:a16="http://schemas.microsoft.com/office/drawing/2014/main" id="{2F5DC417-9687-2671-23BD-C5974F341D42}"/>
                      </a:ext>
                    </a:extLst>
                  </p:cNvPr>
                  <p:cNvSpPr>
                    <a:spLocks noChangeArrowheads="1"/>
                  </p:cNvSpPr>
                  <p:nvPr/>
                </p:nvSpPr>
                <p:spPr bwMode="auto">
                  <a:xfrm>
                    <a:off x="2413" y="1807"/>
                    <a:ext cx="336" cy="138"/>
                  </a:xfrm>
                  <a:prstGeom prst="ellipse">
                    <a:avLst/>
                  </a:prstGeom>
                  <a:solidFill>
                    <a:srgbClr val="FF9F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sp>
                <p:nvSpPr>
                  <p:cNvPr id="296" name="Line 225">
                    <a:extLst>
                      <a:ext uri="{FF2B5EF4-FFF2-40B4-BE49-F238E27FC236}">
                        <a16:creationId xmlns:a16="http://schemas.microsoft.com/office/drawing/2014/main" id="{5D1C4946-ADC4-EECE-9595-19DAD64182DD}"/>
                      </a:ext>
                    </a:extLst>
                  </p:cNvPr>
                  <p:cNvSpPr>
                    <a:spLocks noChangeShapeType="1"/>
                  </p:cNvSpPr>
                  <p:nvPr/>
                </p:nvSpPr>
                <p:spPr bwMode="auto">
                  <a:xfrm>
                    <a:off x="2413" y="1882"/>
                    <a:ext cx="0" cy="1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97" name="Line 226">
                    <a:extLst>
                      <a:ext uri="{FF2B5EF4-FFF2-40B4-BE49-F238E27FC236}">
                        <a16:creationId xmlns:a16="http://schemas.microsoft.com/office/drawing/2014/main" id="{67E1C021-BA23-CE7B-99EA-415FDBE28B41}"/>
                      </a:ext>
                    </a:extLst>
                  </p:cNvPr>
                  <p:cNvSpPr>
                    <a:spLocks noChangeShapeType="1"/>
                  </p:cNvSpPr>
                  <p:nvPr/>
                </p:nvSpPr>
                <p:spPr bwMode="auto">
                  <a:xfrm>
                    <a:off x="2517" y="1942"/>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98" name="Line 227">
                    <a:extLst>
                      <a:ext uri="{FF2B5EF4-FFF2-40B4-BE49-F238E27FC236}">
                        <a16:creationId xmlns:a16="http://schemas.microsoft.com/office/drawing/2014/main" id="{3D557E8E-AAF8-D5BD-740A-126A721CEBA4}"/>
                      </a:ext>
                    </a:extLst>
                  </p:cNvPr>
                  <p:cNvSpPr>
                    <a:spLocks noChangeShapeType="1"/>
                  </p:cNvSpPr>
                  <p:nvPr/>
                </p:nvSpPr>
                <p:spPr bwMode="auto">
                  <a:xfrm>
                    <a:off x="2583" y="1948"/>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99" name="Line 228">
                    <a:extLst>
                      <a:ext uri="{FF2B5EF4-FFF2-40B4-BE49-F238E27FC236}">
                        <a16:creationId xmlns:a16="http://schemas.microsoft.com/office/drawing/2014/main" id="{834FB4B6-E931-AE37-B307-F90ACB3D6A0E}"/>
                      </a:ext>
                    </a:extLst>
                  </p:cNvPr>
                  <p:cNvSpPr>
                    <a:spLocks noChangeShapeType="1"/>
                  </p:cNvSpPr>
                  <p:nvPr/>
                </p:nvSpPr>
                <p:spPr bwMode="auto">
                  <a:xfrm>
                    <a:off x="2645" y="1943"/>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00" name="Line 229">
                    <a:extLst>
                      <a:ext uri="{FF2B5EF4-FFF2-40B4-BE49-F238E27FC236}">
                        <a16:creationId xmlns:a16="http://schemas.microsoft.com/office/drawing/2014/main" id="{1771C0AE-8756-D091-14B7-CE6D02585A5D}"/>
                      </a:ext>
                    </a:extLst>
                  </p:cNvPr>
                  <p:cNvSpPr>
                    <a:spLocks noChangeShapeType="1"/>
                  </p:cNvSpPr>
                  <p:nvPr/>
                </p:nvSpPr>
                <p:spPr bwMode="auto">
                  <a:xfrm>
                    <a:off x="2712" y="1921"/>
                    <a:ext cx="0" cy="2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01" name="Line 230">
                    <a:extLst>
                      <a:ext uri="{FF2B5EF4-FFF2-40B4-BE49-F238E27FC236}">
                        <a16:creationId xmlns:a16="http://schemas.microsoft.com/office/drawing/2014/main" id="{FE59B311-B3C7-B237-262E-8E8EB538F6EA}"/>
                      </a:ext>
                    </a:extLst>
                  </p:cNvPr>
                  <p:cNvSpPr>
                    <a:spLocks noChangeShapeType="1"/>
                  </p:cNvSpPr>
                  <p:nvPr/>
                </p:nvSpPr>
                <p:spPr bwMode="auto">
                  <a:xfrm>
                    <a:off x="2749" y="1879"/>
                    <a:ext cx="0" cy="2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02" name="Line 231">
                    <a:extLst>
                      <a:ext uri="{FF2B5EF4-FFF2-40B4-BE49-F238E27FC236}">
                        <a16:creationId xmlns:a16="http://schemas.microsoft.com/office/drawing/2014/main" id="{A3ED54B2-6ECE-F5CB-FBBD-F774ED7A3C86}"/>
                      </a:ext>
                    </a:extLst>
                  </p:cNvPr>
                  <p:cNvSpPr>
                    <a:spLocks noChangeShapeType="1"/>
                  </p:cNvSpPr>
                  <p:nvPr/>
                </p:nvSpPr>
                <p:spPr bwMode="auto">
                  <a:xfrm>
                    <a:off x="2457" y="1926"/>
                    <a:ext cx="0" cy="1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03" name="Freeform 232">
                    <a:extLst>
                      <a:ext uri="{FF2B5EF4-FFF2-40B4-BE49-F238E27FC236}">
                        <a16:creationId xmlns:a16="http://schemas.microsoft.com/office/drawing/2014/main" id="{92311956-B663-DF19-F17F-73651AD97D59}"/>
                      </a:ext>
                    </a:extLst>
                  </p:cNvPr>
                  <p:cNvSpPr>
                    <a:spLocks/>
                  </p:cNvSpPr>
                  <p:nvPr/>
                </p:nvSpPr>
                <p:spPr bwMode="auto">
                  <a:xfrm>
                    <a:off x="2492" y="1829"/>
                    <a:ext cx="178" cy="91"/>
                  </a:xfrm>
                  <a:custGeom>
                    <a:avLst/>
                    <a:gdLst>
                      <a:gd name="T0" fmla="*/ 98 w 178"/>
                      <a:gd name="T1" fmla="*/ 9 h 91"/>
                      <a:gd name="T2" fmla="*/ 55 w 178"/>
                      <a:gd name="T3" fmla="*/ 5 h 91"/>
                      <a:gd name="T4" fmla="*/ 20 w 178"/>
                      <a:gd name="T5" fmla="*/ 13 h 91"/>
                      <a:gd name="T6" fmla="*/ 2 w 178"/>
                      <a:gd name="T7" fmla="*/ 28 h 91"/>
                      <a:gd name="T8" fmla="*/ 0 w 178"/>
                      <a:gd name="T9" fmla="*/ 46 h 91"/>
                      <a:gd name="T10" fmla="*/ 8 w 178"/>
                      <a:gd name="T11" fmla="*/ 63 h 91"/>
                      <a:gd name="T12" fmla="*/ 20 w 178"/>
                      <a:gd name="T13" fmla="*/ 74 h 91"/>
                      <a:gd name="T14" fmla="*/ 26 w 178"/>
                      <a:gd name="T15" fmla="*/ 71 h 91"/>
                      <a:gd name="T16" fmla="*/ 52 w 178"/>
                      <a:gd name="T17" fmla="*/ 87 h 91"/>
                      <a:gd name="T18" fmla="*/ 56 w 178"/>
                      <a:gd name="T19" fmla="*/ 75 h 91"/>
                      <a:gd name="T20" fmla="*/ 71 w 178"/>
                      <a:gd name="T21" fmla="*/ 82 h 91"/>
                      <a:gd name="T22" fmla="*/ 90 w 178"/>
                      <a:gd name="T23" fmla="*/ 78 h 91"/>
                      <a:gd name="T24" fmla="*/ 94 w 178"/>
                      <a:gd name="T25" fmla="*/ 60 h 91"/>
                      <a:gd name="T26" fmla="*/ 110 w 178"/>
                      <a:gd name="T27" fmla="*/ 66 h 91"/>
                      <a:gd name="T28" fmla="*/ 116 w 178"/>
                      <a:gd name="T29" fmla="*/ 78 h 91"/>
                      <a:gd name="T30" fmla="*/ 129 w 178"/>
                      <a:gd name="T31" fmla="*/ 90 h 91"/>
                      <a:gd name="T32" fmla="*/ 157 w 178"/>
                      <a:gd name="T33" fmla="*/ 79 h 91"/>
                      <a:gd name="T34" fmla="*/ 175 w 178"/>
                      <a:gd name="T35" fmla="*/ 64 h 91"/>
                      <a:gd name="T36" fmla="*/ 177 w 178"/>
                      <a:gd name="T37" fmla="*/ 41 h 91"/>
                      <a:gd name="T38" fmla="*/ 161 w 178"/>
                      <a:gd name="T39" fmla="*/ 26 h 91"/>
                      <a:gd name="T40" fmla="*/ 112 w 178"/>
                      <a:gd name="T41" fmla="*/ 28 h 91"/>
                      <a:gd name="T42" fmla="*/ 106 w 178"/>
                      <a:gd name="T43" fmla="*/ 13 h 91"/>
                      <a:gd name="T44" fmla="*/ 122 w 178"/>
                      <a:gd name="T45" fmla="*/ 28 h 91"/>
                      <a:gd name="T46" fmla="*/ 143 w 178"/>
                      <a:gd name="T47" fmla="*/ 14 h 91"/>
                      <a:gd name="T48" fmla="*/ 152 w 178"/>
                      <a:gd name="T49" fmla="*/ 9 h 91"/>
                      <a:gd name="T50" fmla="*/ 139 w 178"/>
                      <a:gd name="T51" fmla="*/ 0 h 91"/>
                      <a:gd name="T52" fmla="*/ 116 w 178"/>
                      <a:gd name="T53" fmla="*/ 4 h 91"/>
                      <a:gd name="T54" fmla="*/ 98 w 178"/>
                      <a:gd name="T55" fmla="*/ 9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8" h="91">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304" name="Oval 233">
                    <a:extLst>
                      <a:ext uri="{FF2B5EF4-FFF2-40B4-BE49-F238E27FC236}">
                        <a16:creationId xmlns:a16="http://schemas.microsoft.com/office/drawing/2014/main" id="{4BDDA86F-6229-0FF7-0141-8705A83F052D}"/>
                      </a:ext>
                    </a:extLst>
                  </p:cNvPr>
                  <p:cNvSpPr>
                    <a:spLocks noChangeArrowheads="1"/>
                  </p:cNvSpPr>
                  <p:nvPr/>
                </p:nvSpPr>
                <p:spPr bwMode="auto">
                  <a:xfrm>
                    <a:off x="2444" y="1818"/>
                    <a:ext cx="281" cy="115"/>
                  </a:xfrm>
                  <a:prstGeom prst="ellipse">
                    <a:avLst/>
                  </a:pr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altLang="en-US" sz="2400" b="0" i="0" u="none" strike="noStrike" kern="0" cap="none" spc="0" normalizeH="0" baseline="0" noProof="0">
                      <a:ln>
                        <a:noFill/>
                      </a:ln>
                      <a:solidFill>
                        <a:srgbClr val="000000"/>
                      </a:solidFill>
                      <a:effectLst/>
                      <a:uLnTx/>
                      <a:uFillTx/>
                      <a:latin typeface="Arial" charset="0"/>
                      <a:cs typeface="Arial"/>
                      <a:sym typeface="Arial"/>
                    </a:endParaRPr>
                  </a:p>
                </p:txBody>
              </p:sp>
            </p:grpSp>
          </p:grpSp>
        </p:grpSp>
        <p:sp>
          <p:nvSpPr>
            <p:cNvPr id="284" name="Arc 234">
              <a:extLst>
                <a:ext uri="{FF2B5EF4-FFF2-40B4-BE49-F238E27FC236}">
                  <a16:creationId xmlns:a16="http://schemas.microsoft.com/office/drawing/2014/main" id="{3B71C2F5-20E0-602A-DCC5-54564B81A6F8}"/>
                </a:ext>
              </a:extLst>
            </p:cNvPr>
            <p:cNvSpPr>
              <a:spLocks/>
            </p:cNvSpPr>
            <p:nvPr/>
          </p:nvSpPr>
          <p:spPr bwMode="auto">
            <a:xfrm rot="10140000">
              <a:off x="2813" y="1378"/>
              <a:ext cx="289" cy="384"/>
            </a:xfrm>
            <a:custGeom>
              <a:avLst/>
              <a:gdLst>
                <a:gd name="T0" fmla="*/ 0 w 21709"/>
                <a:gd name="T1" fmla="*/ 0 h 21600"/>
                <a:gd name="T2" fmla="*/ 0 w 21709"/>
                <a:gd name="T3" fmla="*/ 0 h 21600"/>
                <a:gd name="T4" fmla="*/ 0 w 21709"/>
                <a:gd name="T5" fmla="*/ 0 h 21600"/>
                <a:gd name="T6" fmla="*/ 0 60000 65536"/>
                <a:gd name="T7" fmla="*/ 0 60000 65536"/>
                <a:gd name="T8" fmla="*/ 0 60000 65536"/>
              </a:gdLst>
              <a:ahLst/>
              <a:cxnLst>
                <a:cxn ang="T6">
                  <a:pos x="T0" y="T1"/>
                </a:cxn>
                <a:cxn ang="T7">
                  <a:pos x="T2" y="T3"/>
                </a:cxn>
                <a:cxn ang="T8">
                  <a:pos x="T4" y="T5"/>
                </a:cxn>
              </a:cxnLst>
              <a:rect l="0" t="0" r="r" b="b"/>
              <a:pathLst>
                <a:path w="21709" h="21600" fill="none" extrusionOk="0">
                  <a:moveTo>
                    <a:pt x="21708" y="9689"/>
                  </a:moveTo>
                  <a:cubicBezTo>
                    <a:pt x="18043" y="16991"/>
                    <a:pt x="10573" y="21599"/>
                    <a:pt x="2404" y="21600"/>
                  </a:cubicBezTo>
                  <a:cubicBezTo>
                    <a:pt x="1600" y="21600"/>
                    <a:pt x="798" y="21555"/>
                    <a:pt x="0" y="21465"/>
                  </a:cubicBezTo>
                </a:path>
                <a:path w="21709" h="21600" stroke="0" extrusionOk="0">
                  <a:moveTo>
                    <a:pt x="21708" y="9689"/>
                  </a:moveTo>
                  <a:cubicBezTo>
                    <a:pt x="18043" y="16991"/>
                    <a:pt x="10573" y="21599"/>
                    <a:pt x="2404" y="21600"/>
                  </a:cubicBezTo>
                  <a:cubicBezTo>
                    <a:pt x="1600" y="21600"/>
                    <a:pt x="798" y="21555"/>
                    <a:pt x="0" y="21465"/>
                  </a:cubicBezTo>
                  <a:lnTo>
                    <a:pt x="2404" y="0"/>
                  </a:lnTo>
                  <a:lnTo>
                    <a:pt x="21708" y="9689"/>
                  </a:lnTo>
                  <a:close/>
                </a:path>
              </a:pathLst>
            </a:custGeom>
            <a:noFill/>
            <a:ln w="50800" cap="rnd">
              <a:solidFill>
                <a:srgbClr val="000000"/>
              </a:solidFill>
              <a:round/>
              <a:headEnd type="none" w="sm" len="sm"/>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285" name="Rectangle 235">
              <a:extLst>
                <a:ext uri="{FF2B5EF4-FFF2-40B4-BE49-F238E27FC236}">
                  <a16:creationId xmlns:a16="http://schemas.microsoft.com/office/drawing/2014/main" id="{B8F84AAD-A705-AD3B-D2F9-C0CCA57F3571}"/>
                </a:ext>
              </a:extLst>
            </p:cNvPr>
            <p:cNvSpPr>
              <a:spLocks noChangeArrowheads="1"/>
            </p:cNvSpPr>
            <p:nvPr/>
          </p:nvSpPr>
          <p:spPr bwMode="auto">
            <a:xfrm>
              <a:off x="3072" y="1852"/>
              <a:ext cx="67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
                  <a:srgbClr val="000000"/>
                </a:buClr>
                <a:buSzTx/>
                <a:buFont typeface="Arial"/>
                <a:buNone/>
                <a:tabLst/>
                <a:defRPr/>
              </a:pPr>
              <a:r>
                <a:rPr kumimoji="0" lang="en-US" altLang="en-US" sz="1800" b="0" i="0" u="none" strike="noStrike" kern="0" cap="none" spc="0" normalizeH="0" baseline="0" noProof="0" dirty="0">
                  <a:ln>
                    <a:noFill/>
                  </a:ln>
                  <a:solidFill>
                    <a:srgbClr val="00467F"/>
                  </a:solidFill>
                  <a:effectLst/>
                  <a:uLnTx/>
                  <a:uFillTx/>
                  <a:latin typeface="Arial" charset="0"/>
                  <a:cs typeface="Arial"/>
                  <a:sym typeface="Arial"/>
                </a:rPr>
                <a:t>Loans</a:t>
              </a:r>
            </a:p>
          </p:txBody>
        </p:sp>
        <p:sp>
          <p:nvSpPr>
            <p:cNvPr id="286" name="Rectangle 236">
              <a:extLst>
                <a:ext uri="{FF2B5EF4-FFF2-40B4-BE49-F238E27FC236}">
                  <a16:creationId xmlns:a16="http://schemas.microsoft.com/office/drawing/2014/main" id="{DF2F59F0-AF67-69F4-02F9-86CB429341C5}"/>
                </a:ext>
              </a:extLst>
            </p:cNvPr>
            <p:cNvSpPr>
              <a:spLocks noChangeArrowheads="1"/>
            </p:cNvSpPr>
            <p:nvPr/>
          </p:nvSpPr>
          <p:spPr bwMode="auto">
            <a:xfrm>
              <a:off x="2400" y="1959"/>
              <a:ext cx="816" cy="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
                  <a:srgbClr val="000000"/>
                </a:buClr>
                <a:buSzTx/>
                <a:buFont typeface="Arial"/>
                <a:buNone/>
                <a:tabLst/>
                <a:defRPr/>
              </a:pPr>
              <a:r>
                <a:rPr kumimoji="0" lang="en-US" altLang="en-US" sz="1800" b="0" i="0" u="none" strike="noStrike" kern="0" cap="none" spc="0" normalizeH="0" baseline="0" noProof="0" dirty="0">
                  <a:ln>
                    <a:noFill/>
                  </a:ln>
                  <a:solidFill>
                    <a:srgbClr val="00467F"/>
                  </a:solidFill>
                  <a:effectLst/>
                  <a:uLnTx/>
                  <a:uFillTx/>
                  <a:latin typeface="Arial" charset="0"/>
                  <a:cs typeface="Arial"/>
                  <a:sym typeface="Arial"/>
                </a:rPr>
                <a:t>Energy savings</a:t>
              </a:r>
            </a:p>
          </p:txBody>
        </p:sp>
        <p:sp>
          <p:nvSpPr>
            <p:cNvPr id="287" name="Arc 237">
              <a:extLst>
                <a:ext uri="{FF2B5EF4-FFF2-40B4-BE49-F238E27FC236}">
                  <a16:creationId xmlns:a16="http://schemas.microsoft.com/office/drawing/2014/main" id="{0D825EF8-E167-E0C8-544F-7A8017D1DAEB}"/>
                </a:ext>
              </a:extLst>
            </p:cNvPr>
            <p:cNvSpPr>
              <a:spLocks/>
            </p:cNvSpPr>
            <p:nvPr/>
          </p:nvSpPr>
          <p:spPr bwMode="auto">
            <a:xfrm rot="10140000">
              <a:off x="2831" y="1392"/>
              <a:ext cx="289" cy="384"/>
            </a:xfrm>
            <a:custGeom>
              <a:avLst/>
              <a:gdLst>
                <a:gd name="T0" fmla="*/ 0 w 21709"/>
                <a:gd name="T1" fmla="*/ 0 h 21600"/>
                <a:gd name="T2" fmla="*/ 0 w 21709"/>
                <a:gd name="T3" fmla="*/ 0 h 21600"/>
                <a:gd name="T4" fmla="*/ 0 w 21709"/>
                <a:gd name="T5" fmla="*/ 0 h 21600"/>
                <a:gd name="T6" fmla="*/ 0 60000 65536"/>
                <a:gd name="T7" fmla="*/ 0 60000 65536"/>
                <a:gd name="T8" fmla="*/ 0 60000 65536"/>
              </a:gdLst>
              <a:ahLst/>
              <a:cxnLst>
                <a:cxn ang="T6">
                  <a:pos x="T0" y="T1"/>
                </a:cxn>
                <a:cxn ang="T7">
                  <a:pos x="T2" y="T3"/>
                </a:cxn>
                <a:cxn ang="T8">
                  <a:pos x="T4" y="T5"/>
                </a:cxn>
              </a:cxnLst>
              <a:rect l="0" t="0" r="r" b="b"/>
              <a:pathLst>
                <a:path w="21709" h="21600" fill="none" extrusionOk="0">
                  <a:moveTo>
                    <a:pt x="21708" y="9689"/>
                  </a:moveTo>
                  <a:cubicBezTo>
                    <a:pt x="18043" y="16991"/>
                    <a:pt x="10573" y="21599"/>
                    <a:pt x="2404" y="21600"/>
                  </a:cubicBezTo>
                  <a:cubicBezTo>
                    <a:pt x="1600" y="21600"/>
                    <a:pt x="798" y="21555"/>
                    <a:pt x="0" y="21465"/>
                  </a:cubicBezTo>
                </a:path>
                <a:path w="21709" h="21600" stroke="0" extrusionOk="0">
                  <a:moveTo>
                    <a:pt x="21708" y="9689"/>
                  </a:moveTo>
                  <a:cubicBezTo>
                    <a:pt x="18043" y="16991"/>
                    <a:pt x="10573" y="21599"/>
                    <a:pt x="2404" y="21600"/>
                  </a:cubicBezTo>
                  <a:cubicBezTo>
                    <a:pt x="1600" y="21600"/>
                    <a:pt x="798" y="21555"/>
                    <a:pt x="0" y="21465"/>
                  </a:cubicBezTo>
                  <a:lnTo>
                    <a:pt x="2404" y="0"/>
                  </a:lnTo>
                  <a:lnTo>
                    <a:pt x="21708" y="9689"/>
                  </a:lnTo>
                  <a:close/>
                </a:path>
              </a:pathLst>
            </a:custGeom>
            <a:noFill/>
            <a:ln w="50800" cap="rnd">
              <a:solidFill>
                <a:srgbClr val="FFFFFF"/>
              </a:solidFill>
              <a:round/>
              <a:headEnd type="none" w="sm" len="sm"/>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472" name="Line 239">
            <a:extLst>
              <a:ext uri="{FF2B5EF4-FFF2-40B4-BE49-F238E27FC236}">
                <a16:creationId xmlns:a16="http://schemas.microsoft.com/office/drawing/2014/main" id="{185186AA-06EA-23BB-12F7-3DEBB82E7AE4}"/>
              </a:ext>
            </a:extLst>
          </p:cNvPr>
          <p:cNvSpPr>
            <a:spLocks noChangeShapeType="1"/>
          </p:cNvSpPr>
          <p:nvPr/>
        </p:nvSpPr>
        <p:spPr bwMode="auto">
          <a:xfrm>
            <a:off x="3968661" y="5615025"/>
            <a:ext cx="1296987" cy="0"/>
          </a:xfrm>
          <a:prstGeom prst="line">
            <a:avLst/>
          </a:prstGeom>
          <a:noFill/>
          <a:ln w="19050">
            <a:solidFill>
              <a:srgbClr val="9DC721"/>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Clr>
                <a:srgbClr val="000000"/>
              </a:buClr>
              <a:buFont typeface="Arial"/>
              <a:buNone/>
            </a:pPr>
            <a:endParaRPr lang="en-US" sz="1400" kern="0">
              <a:solidFill>
                <a:srgbClr val="000000"/>
              </a:solidFill>
              <a:latin typeface="Arial"/>
              <a:cs typeface="Arial"/>
              <a:sym typeface="Arial"/>
            </a:endParaRPr>
          </a:p>
        </p:txBody>
      </p:sp>
      <p:sp>
        <p:nvSpPr>
          <p:cNvPr id="473" name="Line 240">
            <a:extLst>
              <a:ext uri="{FF2B5EF4-FFF2-40B4-BE49-F238E27FC236}">
                <a16:creationId xmlns:a16="http://schemas.microsoft.com/office/drawing/2014/main" id="{9D819164-ABE5-BEE4-39D5-16915A9BF4D1}"/>
              </a:ext>
            </a:extLst>
          </p:cNvPr>
          <p:cNvSpPr>
            <a:spLocks noChangeShapeType="1"/>
          </p:cNvSpPr>
          <p:nvPr/>
        </p:nvSpPr>
        <p:spPr bwMode="auto">
          <a:xfrm>
            <a:off x="7312253" y="5615025"/>
            <a:ext cx="1223963" cy="0"/>
          </a:xfrm>
          <a:prstGeom prst="line">
            <a:avLst/>
          </a:prstGeom>
          <a:noFill/>
          <a:ln w="19050">
            <a:solidFill>
              <a:srgbClr val="9DC721"/>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Clr>
                <a:srgbClr val="000000"/>
              </a:buClr>
              <a:buFont typeface="Arial"/>
              <a:buNone/>
            </a:pPr>
            <a:endParaRPr lang="en-US" sz="1400" kern="0">
              <a:solidFill>
                <a:srgbClr val="000000"/>
              </a:solidFill>
              <a:latin typeface="Arial"/>
              <a:cs typeface="Arial"/>
              <a:sym typeface="Arial"/>
            </a:endParaRPr>
          </a:p>
        </p:txBody>
      </p:sp>
      <p:sp>
        <p:nvSpPr>
          <p:cNvPr id="474" name="Line 238">
            <a:extLst>
              <a:ext uri="{FF2B5EF4-FFF2-40B4-BE49-F238E27FC236}">
                <a16:creationId xmlns:a16="http://schemas.microsoft.com/office/drawing/2014/main" id="{EAF9C1BF-D8AC-4C33-6708-1F5CD5DA7287}"/>
              </a:ext>
            </a:extLst>
          </p:cNvPr>
          <p:cNvSpPr>
            <a:spLocks noChangeAspect="1" noChangeShapeType="1"/>
          </p:cNvSpPr>
          <p:nvPr/>
        </p:nvSpPr>
        <p:spPr bwMode="auto">
          <a:xfrm flipH="1">
            <a:off x="3768515" y="3544291"/>
            <a:ext cx="935037" cy="769938"/>
          </a:xfrm>
          <a:prstGeom prst="line">
            <a:avLst/>
          </a:prstGeom>
          <a:noFill/>
          <a:ln w="19050">
            <a:solidFill>
              <a:srgbClr val="9DC721"/>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Clr>
                <a:srgbClr val="000000"/>
              </a:buClr>
              <a:buFont typeface="Arial"/>
              <a:buNone/>
            </a:pPr>
            <a:endParaRPr lang="en-US" sz="1400" kern="0">
              <a:solidFill>
                <a:srgbClr val="000000"/>
              </a:solidFill>
              <a:latin typeface="Arial"/>
              <a:cs typeface="Arial"/>
              <a:sym typeface="Arial"/>
            </a:endParaRPr>
          </a:p>
        </p:txBody>
      </p:sp>
    </p:spTree>
    <p:extLst>
      <p:ext uri="{BB962C8B-B14F-4D97-AF65-F5344CB8AC3E}">
        <p14:creationId xmlns:p14="http://schemas.microsoft.com/office/powerpoint/2010/main" val="28143398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BDC47382-E9A4-28A1-503D-6A8575F5B0E5}"/>
              </a:ext>
            </a:extLst>
          </p:cNvPr>
          <p:cNvSpPr txBox="1">
            <a:spLocks/>
          </p:cNvSpPr>
          <p:nvPr/>
        </p:nvSpPr>
        <p:spPr>
          <a:xfrm>
            <a:off x="850075" y="1245855"/>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GUARANTEED SAVINGS CONTRACT</a:t>
            </a:r>
            <a:endParaRPr kumimoji="0" lang="en-US" sz="3600" b="0" i="0" u="none" strike="noStrike" kern="0" cap="none" spc="0" normalizeH="0" baseline="0" noProof="0" dirty="0">
              <a:ln>
                <a:noFill/>
              </a:ln>
              <a:solidFill>
                <a:srgbClr val="FFFFFF"/>
              </a:solidFill>
              <a:effectLst/>
              <a:uLnTx/>
              <a:uFillTx/>
              <a:latin typeface="Arial"/>
              <a:cs typeface="Arial"/>
              <a:sym typeface="Arial"/>
            </a:endParaRPr>
          </a:p>
        </p:txBody>
      </p:sp>
      <p:sp>
        <p:nvSpPr>
          <p:cNvPr id="6" name="TextBox 2">
            <a:extLst>
              <a:ext uri="{FF2B5EF4-FFF2-40B4-BE49-F238E27FC236}">
                <a16:creationId xmlns:a16="http://schemas.microsoft.com/office/drawing/2014/main" id="{DA640151-DCD9-5358-3A6A-FA11BD0CBB4C}"/>
              </a:ext>
            </a:extLst>
          </p:cNvPr>
          <p:cNvSpPr txBox="1"/>
          <p:nvPr/>
        </p:nvSpPr>
        <p:spPr>
          <a:xfrm>
            <a:off x="850076" y="2212769"/>
            <a:ext cx="10675776" cy="355481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500" b="1" kern="0" dirty="0">
                <a:latin typeface="Arial" panose="020B0604020202020204" pitchFamily="34" charset="0"/>
                <a:ea typeface="Montserrat Regular"/>
                <a:cs typeface="Arial" panose="020B0604020202020204" pitchFamily="34" charset="0"/>
                <a:sym typeface="Montserrat Regular"/>
              </a:rPr>
              <a:t>Capital</a:t>
            </a:r>
            <a:endParaRPr lang="vi-VN" sz="2500" b="1" kern="0" dirty="0">
              <a:latin typeface="Arial" panose="020B0604020202020204" pitchFamily="34" charset="0"/>
              <a:ea typeface="Montserrat Regular"/>
              <a:cs typeface="Arial" panose="020B0604020202020204" pitchFamily="34" charset="0"/>
              <a:sym typeface="Montserrat Regular"/>
            </a:endParaRPr>
          </a:p>
          <a:p>
            <a:pPr marL="457200" indent="-457200">
              <a:spcBef>
                <a:spcPts val="1200"/>
              </a:spcBef>
              <a:buClr>
                <a:srgbClr val="000000"/>
              </a:buClr>
              <a:buSzPct val="100000"/>
              <a:buFont typeface="Arial" panose="020B0604020202020204" pitchFamily="34" charset="0"/>
              <a:buChar char="•"/>
              <a:defRPr sz="4600">
                <a:latin typeface="Montserrat Regular"/>
                <a:ea typeface="Montserrat Regular"/>
                <a:cs typeface="Montserrat Regular"/>
                <a:sym typeface="Montserrat Regular"/>
              </a:defRPr>
            </a:pPr>
            <a:r>
              <a:rPr lang="en-US" sz="2500" kern="0" dirty="0">
                <a:latin typeface="Arial" panose="020B0604020202020204" pitchFamily="34" charset="0"/>
                <a:ea typeface="Montserrat Regular"/>
                <a:cs typeface="Arial" panose="020B0604020202020204" pitchFamily="34" charset="0"/>
                <a:sym typeface="Montserrat Regular"/>
              </a:rPr>
              <a:t>The business owner uses their own capital or borrows funds for implementation, or a combination of both.</a:t>
            </a:r>
          </a:p>
          <a:p>
            <a:pPr marL="457200" indent="-457200">
              <a:spcBef>
                <a:spcPts val="1200"/>
              </a:spcBef>
              <a:buClr>
                <a:srgbClr val="000000"/>
              </a:buClr>
              <a:buSzPct val="100000"/>
              <a:buFont typeface="Arial" panose="020B0604020202020204" pitchFamily="34" charset="0"/>
              <a:buChar char="•"/>
              <a:defRPr sz="4600">
                <a:latin typeface="Montserrat Regular"/>
                <a:ea typeface="Montserrat Regular"/>
                <a:cs typeface="Montserrat Regular"/>
                <a:sym typeface="Montserrat Regular"/>
              </a:defRPr>
            </a:pPr>
            <a:r>
              <a:rPr lang="en-US" sz="2500" kern="0" dirty="0">
                <a:latin typeface="Arial" panose="020B0604020202020204" pitchFamily="34" charset="0"/>
                <a:ea typeface="Montserrat Regular"/>
                <a:cs typeface="Arial" panose="020B0604020202020204" pitchFamily="34" charset="0"/>
                <a:sym typeface="Montserrat Regular"/>
              </a:rPr>
              <a:t>The ESCO does not face credit risk.</a:t>
            </a:r>
          </a:p>
          <a:p>
            <a:pPr marL="457200" indent="-457200">
              <a:spcBef>
                <a:spcPts val="1200"/>
              </a:spcBef>
              <a:buClr>
                <a:srgbClr val="000000"/>
              </a:buClr>
              <a:buSzPct val="100000"/>
              <a:buFont typeface="Arial" panose="020B0604020202020204" pitchFamily="34" charset="0"/>
              <a:buChar char="•"/>
              <a:defRPr sz="4600">
                <a:latin typeface="Montserrat Regular"/>
                <a:ea typeface="Montserrat Regular"/>
                <a:cs typeface="Montserrat Regular"/>
                <a:sym typeface="Montserrat Regular"/>
              </a:defRPr>
            </a:pPr>
            <a:r>
              <a:rPr lang="en-US" sz="2500" kern="0" dirty="0">
                <a:latin typeface="Arial" panose="020B0604020202020204" pitchFamily="34" charset="0"/>
                <a:ea typeface="Montserrat Regular"/>
                <a:cs typeface="Arial" panose="020B0604020202020204" pitchFamily="34" charset="0"/>
                <a:sym typeface="Montserrat Regular"/>
              </a:rPr>
              <a:t>The ESCO can assist in sourcing funding.</a:t>
            </a:r>
          </a:p>
          <a:p>
            <a:pPr>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500" b="1" kern="0" dirty="0">
                <a:latin typeface="Arial" panose="020B0604020202020204" pitchFamily="34" charset="0"/>
                <a:ea typeface="Montserrat Regular"/>
                <a:cs typeface="Arial" panose="020B0604020202020204" pitchFamily="34" charset="0"/>
                <a:sym typeface="Montserrat Regular"/>
              </a:rPr>
              <a:t>Contract term</a:t>
            </a:r>
            <a:endParaRPr lang="vi-VN" sz="2500" b="1" kern="0" dirty="0">
              <a:latin typeface="Arial" panose="020B0604020202020204" pitchFamily="34" charset="0"/>
              <a:ea typeface="Montserrat Regular"/>
              <a:cs typeface="Arial" panose="020B0604020202020204" pitchFamily="34" charset="0"/>
              <a:sym typeface="Montserrat Regular"/>
            </a:endParaRPr>
          </a:p>
          <a:p>
            <a:pPr marL="457200" indent="-457200">
              <a:spcBef>
                <a:spcPts val="1200"/>
              </a:spcBef>
              <a:buClr>
                <a:srgbClr val="000000"/>
              </a:buClr>
              <a:buSzPct val="100000"/>
              <a:buFont typeface="Arial" panose="020B0604020202020204" pitchFamily="34" charset="0"/>
              <a:buChar char="•"/>
              <a:defRPr sz="4600">
                <a:latin typeface="Montserrat Regular"/>
                <a:ea typeface="Montserrat Regular"/>
                <a:cs typeface="Montserrat Regular"/>
                <a:sym typeface="Montserrat Regular"/>
              </a:defRPr>
            </a:pPr>
            <a:r>
              <a:rPr lang="en-US" sz="2500" kern="0" dirty="0">
                <a:latin typeface="Arial" panose="020B0604020202020204" pitchFamily="34" charset="0"/>
                <a:ea typeface="Montserrat Regular"/>
                <a:cs typeface="Arial" panose="020B0604020202020204" pitchFamily="34" charset="0"/>
                <a:sym typeface="Montserrat Regular"/>
              </a:rPr>
              <a:t>Typically fixed and aligned with the debt service (in case of borrowing).</a:t>
            </a:r>
            <a:endParaRPr lang="vi-VN" sz="2500" kern="0" dirty="0">
              <a:latin typeface="Arial" panose="020B0604020202020204" pitchFamily="34" charset="0"/>
              <a:ea typeface="Montserrat Regular"/>
              <a:cs typeface="Arial" panose="020B0604020202020204" pitchFamily="34" charset="0"/>
              <a:sym typeface="Montserrat Regular"/>
            </a:endParaRPr>
          </a:p>
        </p:txBody>
      </p:sp>
    </p:spTree>
    <p:extLst>
      <p:ext uri="{BB962C8B-B14F-4D97-AF65-F5344CB8AC3E}">
        <p14:creationId xmlns:p14="http://schemas.microsoft.com/office/powerpoint/2010/main" val="4233788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C2301FBF-7A6F-B2DF-5380-BA9D27EC69D0}"/>
              </a:ext>
            </a:extLst>
          </p:cNvPr>
          <p:cNvSpPr txBox="1">
            <a:spLocks/>
          </p:cNvSpPr>
          <p:nvPr/>
        </p:nvSpPr>
        <p:spPr>
          <a:xfrm>
            <a:off x="920887" y="1018877"/>
            <a:ext cx="10515599" cy="436447"/>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500" b="1" i="0" u="none" strike="noStrike" kern="0" cap="none" spc="0" normalizeH="0" baseline="0" noProof="0" dirty="0">
                <a:ln>
                  <a:noFill/>
                </a:ln>
                <a:solidFill>
                  <a:srgbClr val="FFFFFF"/>
                </a:solidFill>
                <a:effectLst/>
                <a:uLnTx/>
                <a:uFillTx/>
                <a:latin typeface="Arial"/>
                <a:cs typeface="Arial"/>
                <a:sym typeface="Arial"/>
              </a:rPr>
              <a:t>SHARED SAVINGS CONTRACT</a:t>
            </a:r>
          </a:p>
        </p:txBody>
      </p:sp>
      <p:sp>
        <p:nvSpPr>
          <p:cNvPr id="23" name="TextBox 2">
            <a:extLst>
              <a:ext uri="{FF2B5EF4-FFF2-40B4-BE49-F238E27FC236}">
                <a16:creationId xmlns:a16="http://schemas.microsoft.com/office/drawing/2014/main" id="{15EC18F0-BAED-A035-CC6E-706E5BCAB7DC}"/>
              </a:ext>
            </a:extLst>
          </p:cNvPr>
          <p:cNvSpPr txBox="1"/>
          <p:nvPr/>
        </p:nvSpPr>
        <p:spPr>
          <a:xfrm>
            <a:off x="920887" y="1439823"/>
            <a:ext cx="11271113" cy="4770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500" kern="0" dirty="0">
                <a:solidFill>
                  <a:srgbClr val="053D5D"/>
                </a:solidFill>
                <a:latin typeface="Arial" panose="020B0604020202020204" pitchFamily="34" charset="0"/>
                <a:ea typeface="Montserrat Regular"/>
                <a:cs typeface="Arial" panose="020B0604020202020204" pitchFamily="34" charset="0"/>
                <a:sym typeface="Montserrat Regular"/>
              </a:rPr>
              <a:t>Shared Savings – How Financing Works</a:t>
            </a:r>
            <a:endParaRPr lang="vi-VN" sz="2500" kern="0" dirty="0">
              <a:solidFill>
                <a:srgbClr val="053D5D"/>
              </a:solidFill>
              <a:latin typeface="Arial" panose="020B0604020202020204" pitchFamily="34" charset="0"/>
              <a:ea typeface="Montserrat Regular"/>
              <a:cs typeface="Arial" panose="020B0604020202020204" pitchFamily="34" charset="0"/>
              <a:sym typeface="Montserrat Regular"/>
            </a:endParaRPr>
          </a:p>
        </p:txBody>
      </p:sp>
      <p:grpSp>
        <p:nvGrpSpPr>
          <p:cNvPr id="24" name="Groupe 22">
            <a:extLst>
              <a:ext uri="{FF2B5EF4-FFF2-40B4-BE49-F238E27FC236}">
                <a16:creationId xmlns:a16="http://schemas.microsoft.com/office/drawing/2014/main" id="{78506FCA-91E4-9C25-0F5B-534EE7126B91}"/>
              </a:ext>
            </a:extLst>
          </p:cNvPr>
          <p:cNvGrpSpPr/>
          <p:nvPr/>
        </p:nvGrpSpPr>
        <p:grpSpPr>
          <a:xfrm>
            <a:off x="1576210" y="1605185"/>
            <a:ext cx="8486552" cy="5346227"/>
            <a:chOff x="1152525" y="1724025"/>
            <a:chExt cx="6648449" cy="4429124"/>
          </a:xfrm>
        </p:grpSpPr>
        <p:graphicFrame>
          <p:nvGraphicFramePr>
            <p:cNvPr id="25" name="Graphique 4">
              <a:extLst>
                <a:ext uri="{FF2B5EF4-FFF2-40B4-BE49-F238E27FC236}">
                  <a16:creationId xmlns:a16="http://schemas.microsoft.com/office/drawing/2014/main" id="{75DB2365-259C-3EFF-A142-073A2619F5F8}"/>
                </a:ext>
              </a:extLst>
            </p:cNvPr>
            <p:cNvGraphicFramePr/>
            <p:nvPr>
              <p:extLst>
                <p:ext uri="{D42A27DB-BD31-4B8C-83A1-F6EECF244321}">
                  <p14:modId xmlns:p14="http://schemas.microsoft.com/office/powerpoint/2010/main" val="1770836598"/>
                </p:ext>
              </p:extLst>
            </p:nvPr>
          </p:nvGraphicFramePr>
          <p:xfrm>
            <a:off x="1152525" y="1724025"/>
            <a:ext cx="6648449" cy="4429124"/>
          </p:xfrm>
          <a:graphic>
            <a:graphicData uri="http://schemas.openxmlformats.org/drawingml/2006/chart">
              <c:chart xmlns:c="http://schemas.openxmlformats.org/drawingml/2006/chart" xmlns:r="http://schemas.openxmlformats.org/officeDocument/2006/relationships" r:id="rId2"/>
            </a:graphicData>
          </a:graphic>
        </p:graphicFrame>
        <p:sp>
          <p:nvSpPr>
            <p:cNvPr id="26" name="ZoneTexte 5">
              <a:extLst>
                <a:ext uri="{FF2B5EF4-FFF2-40B4-BE49-F238E27FC236}">
                  <a16:creationId xmlns:a16="http://schemas.microsoft.com/office/drawing/2014/main" id="{3DE4EC42-0D71-AD6A-4D59-4ABD9F785946}"/>
                </a:ext>
              </a:extLst>
            </p:cNvPr>
            <p:cNvSpPr txBox="1"/>
            <p:nvPr/>
          </p:nvSpPr>
          <p:spPr>
            <a:xfrm>
              <a:off x="3013167" y="4241554"/>
              <a:ext cx="756741" cy="1043888"/>
            </a:xfrm>
            <a:prstGeom prst="round2DiagRect">
              <a:avLst/>
            </a:prstGeom>
            <a:solidFill>
              <a:srgbClr val="FFFFFF"/>
            </a:solidFill>
            <a:ln w="25400" cap="flat" cmpd="sng" algn="ctr">
              <a:solidFill>
                <a:srgbClr val="0BD0D9"/>
              </a:solidFill>
              <a:prstDash val="solid"/>
            </a:ln>
            <a:effectLst/>
          </p:spPr>
          <p:txBody>
            <a:bodyPr wrap="square" lIns="7200" rIns="7200"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Business owner's current annual costs</a:t>
              </a:r>
              <a:endParaRPr kumimoji="0" lang="en-CA" sz="14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endParaRPr>
            </a:p>
          </p:txBody>
        </p:sp>
        <p:sp>
          <p:nvSpPr>
            <p:cNvPr id="27" name="ZoneTexte 1">
              <a:extLst>
                <a:ext uri="{FF2B5EF4-FFF2-40B4-BE49-F238E27FC236}">
                  <a16:creationId xmlns:a16="http://schemas.microsoft.com/office/drawing/2014/main" id="{7DE6656E-6A77-4D76-9E0E-05863EC3FC3F}"/>
                </a:ext>
              </a:extLst>
            </p:cNvPr>
            <p:cNvSpPr txBox="1"/>
            <p:nvPr/>
          </p:nvSpPr>
          <p:spPr>
            <a:xfrm>
              <a:off x="3843339" y="3887352"/>
              <a:ext cx="866666" cy="141922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Energy costs and O&amp;M costs</a:t>
              </a:r>
              <a:endParaRPr kumimoji="0" lang="en-CA"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endParaRPr>
            </a:p>
          </p:txBody>
        </p:sp>
        <p:sp>
          <p:nvSpPr>
            <p:cNvPr id="28" name="Accolade fermante 8">
              <a:extLst>
                <a:ext uri="{FF2B5EF4-FFF2-40B4-BE49-F238E27FC236}">
                  <a16:creationId xmlns:a16="http://schemas.microsoft.com/office/drawing/2014/main" id="{9616380C-2510-02DB-BE6D-063593339314}"/>
                </a:ext>
              </a:extLst>
            </p:cNvPr>
            <p:cNvSpPr/>
            <p:nvPr/>
          </p:nvSpPr>
          <p:spPr>
            <a:xfrm>
              <a:off x="4343400" y="2809875"/>
              <a:ext cx="200025" cy="885825"/>
            </a:xfrm>
            <a:prstGeom prst="rightBrace">
              <a:avLst/>
            </a:prstGeom>
            <a:noFill/>
            <a:ln w="25400" cap="flat" cmpd="sng" algn="ctr">
              <a:solidFill>
                <a:srgbClr val="0F6FC6"/>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CA" sz="1400" b="0" i="0" u="none" strike="noStrike" kern="0" cap="none" spc="0" normalizeH="0" baseline="0" noProof="0" dirty="0">
                <a:ln>
                  <a:noFill/>
                </a:ln>
                <a:solidFill>
                  <a:srgbClr val="000000"/>
                </a:solidFill>
                <a:effectLst/>
                <a:uLnTx/>
                <a:uFillTx/>
                <a:latin typeface="Montserrat" panose="00000500000000000000" pitchFamily="2" charset="0"/>
                <a:ea typeface="+mn-ea"/>
                <a:cs typeface="+mn-cs"/>
                <a:sym typeface="Arial"/>
              </a:endParaRPr>
            </a:p>
          </p:txBody>
        </p:sp>
        <p:cxnSp>
          <p:nvCxnSpPr>
            <p:cNvPr id="29" name="Connecteur droit 11">
              <a:extLst>
                <a:ext uri="{FF2B5EF4-FFF2-40B4-BE49-F238E27FC236}">
                  <a16:creationId xmlns:a16="http://schemas.microsoft.com/office/drawing/2014/main" id="{E0093174-CE4B-502D-C1D1-97BACFDB403F}"/>
                </a:ext>
              </a:extLst>
            </p:cNvPr>
            <p:cNvCxnSpPr>
              <a:stCxn id="28" idx="1"/>
            </p:cNvCxnSpPr>
            <p:nvPr/>
          </p:nvCxnSpPr>
          <p:spPr>
            <a:xfrm flipV="1">
              <a:off x="4543425" y="3252787"/>
              <a:ext cx="333375" cy="1"/>
            </a:xfrm>
            <a:prstGeom prst="line">
              <a:avLst/>
            </a:prstGeom>
            <a:noFill/>
            <a:ln w="25400" cap="flat" cmpd="sng" algn="ctr">
              <a:solidFill>
                <a:srgbClr val="0F6FC6"/>
              </a:solidFill>
              <a:prstDash val="solid"/>
            </a:ln>
            <a:effectLst>
              <a:outerShdw blurRad="40000" dist="20000" dir="5400000" rotWithShape="0">
                <a:srgbClr val="000000">
                  <a:alpha val="38000"/>
                </a:srgbClr>
              </a:outerShdw>
            </a:effectLst>
          </p:spPr>
        </p:cxnSp>
        <p:sp>
          <p:nvSpPr>
            <p:cNvPr id="30" name="ZoneTexte 12">
              <a:extLst>
                <a:ext uri="{FF2B5EF4-FFF2-40B4-BE49-F238E27FC236}">
                  <a16:creationId xmlns:a16="http://schemas.microsoft.com/office/drawing/2014/main" id="{BC583D39-4C03-3BF4-F796-B57B965A4330}"/>
                </a:ext>
              </a:extLst>
            </p:cNvPr>
            <p:cNvSpPr txBox="1"/>
            <p:nvPr/>
          </p:nvSpPr>
          <p:spPr>
            <a:xfrm>
              <a:off x="3707805" y="2755575"/>
              <a:ext cx="780656" cy="84143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Business pays ESCO, ESCO pays the bank</a:t>
              </a:r>
              <a:endParaRPr kumimoji="0" lang="en-CA" sz="12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endParaRPr>
            </a:p>
          </p:txBody>
        </p:sp>
        <p:sp>
          <p:nvSpPr>
            <p:cNvPr id="31" name="ZoneTexte 14">
              <a:extLst>
                <a:ext uri="{FF2B5EF4-FFF2-40B4-BE49-F238E27FC236}">
                  <a16:creationId xmlns:a16="http://schemas.microsoft.com/office/drawing/2014/main" id="{C7FB7AEC-AD87-CF0F-9931-2ABCEDC75AED}"/>
                </a:ext>
              </a:extLst>
            </p:cNvPr>
            <p:cNvSpPr txBox="1"/>
            <p:nvPr/>
          </p:nvSpPr>
          <p:spPr>
            <a:xfrm>
              <a:off x="4408146" y="2821673"/>
              <a:ext cx="770873" cy="38247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2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Financial fees</a:t>
              </a:r>
            </a:p>
          </p:txBody>
        </p:sp>
        <p:sp>
          <p:nvSpPr>
            <p:cNvPr id="32" name="ZoneTexte 16">
              <a:extLst>
                <a:ext uri="{FF2B5EF4-FFF2-40B4-BE49-F238E27FC236}">
                  <a16:creationId xmlns:a16="http://schemas.microsoft.com/office/drawing/2014/main" id="{404EF095-BADB-150A-BA27-E955A800A8D4}"/>
                </a:ext>
              </a:extLst>
            </p:cNvPr>
            <p:cNvSpPr txBox="1"/>
            <p:nvPr/>
          </p:nvSpPr>
          <p:spPr>
            <a:xfrm>
              <a:off x="3843339" y="2330984"/>
              <a:ext cx="1260110" cy="38247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2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Business owner receives (optional)</a:t>
              </a:r>
            </a:p>
          </p:txBody>
        </p:sp>
        <p:sp>
          <p:nvSpPr>
            <p:cNvPr id="33" name="ZoneTexte 1">
              <a:extLst>
                <a:ext uri="{FF2B5EF4-FFF2-40B4-BE49-F238E27FC236}">
                  <a16:creationId xmlns:a16="http://schemas.microsoft.com/office/drawing/2014/main" id="{EE3BB6C2-815E-EBF1-D1CD-21C9B741A89D}"/>
                </a:ext>
              </a:extLst>
            </p:cNvPr>
            <p:cNvSpPr txBox="1"/>
            <p:nvPr/>
          </p:nvSpPr>
          <p:spPr>
            <a:xfrm>
              <a:off x="5699646" y="3870175"/>
              <a:ext cx="1000124" cy="141922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Energy costs and O&amp;M costs</a:t>
              </a:r>
              <a:endParaRPr kumimoji="0" lang="en-CA"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endParaRPr>
            </a:p>
          </p:txBody>
        </p:sp>
        <p:sp>
          <p:nvSpPr>
            <p:cNvPr id="34" name="TextBox 3">
              <a:extLst>
                <a:ext uri="{FF2B5EF4-FFF2-40B4-BE49-F238E27FC236}">
                  <a16:creationId xmlns:a16="http://schemas.microsoft.com/office/drawing/2014/main" id="{0BC9D165-324B-5531-CB27-E32C81A88D57}"/>
                </a:ext>
              </a:extLst>
            </p:cNvPr>
            <p:cNvSpPr txBox="1"/>
            <p:nvPr/>
          </p:nvSpPr>
          <p:spPr>
            <a:xfrm>
              <a:off x="5743754" y="2507689"/>
              <a:ext cx="795178" cy="68844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6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Business</a:t>
              </a:r>
            </a:p>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6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 owners </a:t>
              </a:r>
            </a:p>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6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benefit</a:t>
              </a:r>
            </a:p>
          </p:txBody>
        </p:sp>
        <p:sp>
          <p:nvSpPr>
            <p:cNvPr id="35" name="Parenthèse fermante 20">
              <a:extLst>
                <a:ext uri="{FF2B5EF4-FFF2-40B4-BE49-F238E27FC236}">
                  <a16:creationId xmlns:a16="http://schemas.microsoft.com/office/drawing/2014/main" id="{8CED99CD-434F-0953-C08C-C2339900F1B1}"/>
                </a:ext>
              </a:extLst>
            </p:cNvPr>
            <p:cNvSpPr/>
            <p:nvPr/>
          </p:nvSpPr>
          <p:spPr>
            <a:xfrm>
              <a:off x="5213375" y="2662654"/>
              <a:ext cx="209550" cy="2771584"/>
            </a:xfrm>
            <a:prstGeom prst="rightBracket">
              <a:avLst/>
            </a:prstGeom>
            <a:noFill/>
            <a:ln w="25400" cap="flat" cmpd="sng" algn="ctr">
              <a:solidFill>
                <a:srgbClr val="053D5D"/>
              </a:solidFill>
              <a:prstDash val="solid"/>
            </a:ln>
            <a:effectLst>
              <a:outerShdw blurRad="40000" dist="20000" dir="5400000" rotWithShape="0">
                <a:srgbClr val="000000">
                  <a:alpha val="38000"/>
                </a:srgbClr>
              </a:outerShdw>
            </a:effectLst>
          </p:spPr>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CA" sz="1100" b="0" i="0" u="none" strike="noStrike" kern="0" cap="none" spc="0" normalizeH="0" baseline="0" noProof="0" dirty="0">
                <a:ln>
                  <a:noFill/>
                </a:ln>
                <a:solidFill>
                  <a:srgbClr val="000000"/>
                </a:solidFill>
                <a:effectLst/>
                <a:uLnTx/>
                <a:uFillTx/>
                <a:latin typeface="Montserrat" panose="00000500000000000000" pitchFamily="2" charset="0"/>
                <a:ea typeface="+mn-ea"/>
                <a:cs typeface="+mn-cs"/>
                <a:sym typeface="Arial"/>
              </a:endParaRPr>
            </a:p>
          </p:txBody>
        </p:sp>
        <p:sp>
          <p:nvSpPr>
            <p:cNvPr id="36" name="ZoneTexte 21">
              <a:extLst>
                <a:ext uri="{FF2B5EF4-FFF2-40B4-BE49-F238E27FC236}">
                  <a16:creationId xmlns:a16="http://schemas.microsoft.com/office/drawing/2014/main" id="{33AAA181-BAB5-6BC8-B334-9EA704E1B4E0}"/>
                </a:ext>
              </a:extLst>
            </p:cNvPr>
            <p:cNvSpPr txBox="1"/>
            <p:nvPr/>
          </p:nvSpPr>
          <p:spPr>
            <a:xfrm>
              <a:off x="4710004" y="3860614"/>
              <a:ext cx="822846" cy="1402834"/>
            </a:xfrm>
            <a:prstGeom prst="round2DiagRect">
              <a:avLst/>
            </a:prstGeom>
            <a:solidFill>
              <a:srgbClr val="FFFFFF"/>
            </a:solidFill>
            <a:ln w="25400" cap="flat" cmpd="sng" algn="ctr">
              <a:solidFill>
                <a:srgbClr val="0BD0D9">
                  <a:alpha val="89000"/>
                </a:srgbClr>
              </a:solidFill>
              <a:prstDash val="solid"/>
            </a:ln>
            <a:effectLst/>
          </p:spPr>
          <p:txBody>
            <a:bodyPr wrap="square" lIns="7200" rIns="7200"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Business's annual costs slightly decrease or remain equal</a:t>
              </a:r>
              <a:endParaRPr kumimoji="0" lang="en-CA" sz="14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endParaRPr>
            </a:p>
          </p:txBody>
        </p:sp>
      </p:grpSp>
      <p:sp>
        <p:nvSpPr>
          <p:cNvPr id="38" name="ZoneTexte 15">
            <a:extLst>
              <a:ext uri="{FF2B5EF4-FFF2-40B4-BE49-F238E27FC236}">
                <a16:creationId xmlns:a16="http://schemas.microsoft.com/office/drawing/2014/main" id="{A3ACFED8-0114-2237-08FF-CE4219A8667B}"/>
              </a:ext>
            </a:extLst>
          </p:cNvPr>
          <p:cNvSpPr txBox="1"/>
          <p:nvPr/>
        </p:nvSpPr>
        <p:spPr>
          <a:xfrm>
            <a:off x="2666432" y="6541383"/>
            <a:ext cx="1767813" cy="276999"/>
          </a:xfrm>
          <a:prstGeom prst="rect">
            <a:avLst/>
          </a:prstGeom>
          <a:noFill/>
        </p:spPr>
        <p:txBody>
          <a:bodyPr wrap="square" lIns="0" rIns="0" rtlCol="0">
            <a:spAutoFit/>
          </a:bodyPr>
          <a:lstStyle/>
          <a:p>
            <a:pPr algn="ctr">
              <a:buClr>
                <a:srgbClr val="000000"/>
              </a:buClr>
              <a:buFont typeface="Arial"/>
              <a:buNone/>
            </a:pPr>
            <a:r>
              <a:rPr lang="en-CA" sz="1200" b="1" kern="0" dirty="0">
                <a:solidFill>
                  <a:srgbClr val="053D5D"/>
                </a:solidFill>
                <a:latin typeface="Arial" panose="020B0604020202020204" pitchFamily="34" charset="0"/>
                <a:cs typeface="Arial" panose="020B0604020202020204" pitchFamily="34" charset="0"/>
                <a:sym typeface="Arial"/>
              </a:rPr>
              <a:t>Current</a:t>
            </a:r>
          </a:p>
        </p:txBody>
      </p:sp>
      <p:sp>
        <p:nvSpPr>
          <p:cNvPr id="39" name="ZoneTexte 15">
            <a:extLst>
              <a:ext uri="{FF2B5EF4-FFF2-40B4-BE49-F238E27FC236}">
                <a16:creationId xmlns:a16="http://schemas.microsoft.com/office/drawing/2014/main" id="{EDCD23C3-A09E-B3C6-2560-3ED6DEBB2F4F}"/>
              </a:ext>
            </a:extLst>
          </p:cNvPr>
          <p:cNvSpPr txBox="1"/>
          <p:nvPr/>
        </p:nvSpPr>
        <p:spPr>
          <a:xfrm>
            <a:off x="4728862" y="6533500"/>
            <a:ext cx="2298389" cy="276999"/>
          </a:xfrm>
          <a:prstGeom prst="rect">
            <a:avLst/>
          </a:prstGeom>
          <a:noFill/>
        </p:spPr>
        <p:txBody>
          <a:bodyPr wrap="square" lIns="0" rIns="0" rtlCol="0">
            <a:spAutoFit/>
          </a:bodyPr>
          <a:lstStyle/>
          <a:p>
            <a:pPr algn="ctr">
              <a:buClr>
                <a:srgbClr val="000000"/>
              </a:buClr>
              <a:buFont typeface="Arial"/>
              <a:buNone/>
            </a:pPr>
            <a:r>
              <a:rPr lang="en-CA" sz="1200" b="1" kern="0" dirty="0">
                <a:solidFill>
                  <a:srgbClr val="053D5D"/>
                </a:solidFill>
                <a:latin typeface="Arial" panose="020B0604020202020204" pitchFamily="34" charset="0"/>
                <a:cs typeface="Arial" panose="020B0604020202020204" pitchFamily="34" charset="0"/>
                <a:sym typeface="Arial"/>
              </a:rPr>
              <a:t>During EPC contract term</a:t>
            </a:r>
          </a:p>
        </p:txBody>
      </p:sp>
      <p:sp>
        <p:nvSpPr>
          <p:cNvPr id="40" name="ZoneTexte 15">
            <a:extLst>
              <a:ext uri="{FF2B5EF4-FFF2-40B4-BE49-F238E27FC236}">
                <a16:creationId xmlns:a16="http://schemas.microsoft.com/office/drawing/2014/main" id="{7272DA6B-D0B6-480F-A84E-1E43ABEDF4EC}"/>
              </a:ext>
            </a:extLst>
          </p:cNvPr>
          <p:cNvSpPr txBox="1"/>
          <p:nvPr/>
        </p:nvSpPr>
        <p:spPr>
          <a:xfrm>
            <a:off x="7167568" y="6533500"/>
            <a:ext cx="2298389" cy="276999"/>
          </a:xfrm>
          <a:prstGeom prst="rect">
            <a:avLst/>
          </a:prstGeom>
          <a:noFill/>
        </p:spPr>
        <p:txBody>
          <a:bodyPr wrap="square" lIns="0" rIns="0" rtlCol="0">
            <a:spAutoFit/>
          </a:bodyPr>
          <a:lstStyle/>
          <a:p>
            <a:pPr algn="ctr">
              <a:buClr>
                <a:srgbClr val="000000"/>
              </a:buClr>
              <a:buFont typeface="Arial"/>
              <a:buNone/>
            </a:pPr>
            <a:r>
              <a:rPr lang="en-CA" sz="1200" b="1" kern="0" dirty="0">
                <a:solidFill>
                  <a:srgbClr val="053D5D"/>
                </a:solidFill>
                <a:latin typeface="Arial" panose="020B0604020202020204" pitchFamily="34" charset="0"/>
                <a:cs typeface="Arial" panose="020B0604020202020204" pitchFamily="34" charset="0"/>
                <a:sym typeface="Arial"/>
              </a:rPr>
              <a:t>After EPC contract term</a:t>
            </a:r>
          </a:p>
        </p:txBody>
      </p:sp>
      <p:sp>
        <p:nvSpPr>
          <p:cNvPr id="41" name="ZoneTexte 14">
            <a:extLst>
              <a:ext uri="{FF2B5EF4-FFF2-40B4-BE49-F238E27FC236}">
                <a16:creationId xmlns:a16="http://schemas.microsoft.com/office/drawing/2014/main" id="{EEF5288D-B301-B8B1-CB86-688E10A9845A}"/>
              </a:ext>
            </a:extLst>
          </p:cNvPr>
          <p:cNvSpPr txBox="1"/>
          <p:nvPr/>
        </p:nvSpPr>
        <p:spPr>
          <a:xfrm>
            <a:off x="5703560" y="3523454"/>
            <a:ext cx="1106273" cy="461665"/>
          </a:xfrm>
          <a:prstGeom prst="rect">
            <a:avLst/>
          </a:prstGeom>
          <a:noFill/>
        </p:spPr>
        <p:txBody>
          <a:bodyPr wrap="square" rtlCol="0">
            <a:spAutoFit/>
          </a:bodyPr>
          <a:lstStyle/>
          <a:p>
            <a:pPr algn="ctr">
              <a:buClr>
                <a:srgbClr val="000000"/>
              </a:buClr>
              <a:buFont typeface="Arial"/>
              <a:buNone/>
            </a:pPr>
            <a:r>
              <a:rPr lang="en-CA" sz="1200" kern="0" dirty="0">
                <a:solidFill>
                  <a:srgbClr val="053D5D"/>
                </a:solidFill>
                <a:latin typeface="Arial" panose="020B0604020202020204" pitchFamily="34" charset="0"/>
                <a:cs typeface="Arial" panose="020B0604020202020204" pitchFamily="34" charset="0"/>
                <a:sym typeface="Arial"/>
              </a:rPr>
              <a:t>Investment capital</a:t>
            </a:r>
          </a:p>
        </p:txBody>
      </p:sp>
    </p:spTree>
    <p:extLst>
      <p:ext uri="{BB962C8B-B14F-4D97-AF65-F5344CB8AC3E}">
        <p14:creationId xmlns:p14="http://schemas.microsoft.com/office/powerpoint/2010/main" val="3599737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2">
            <a:extLst>
              <a:ext uri="{FF2B5EF4-FFF2-40B4-BE49-F238E27FC236}">
                <a16:creationId xmlns:a16="http://schemas.microsoft.com/office/drawing/2014/main" id="{8E3F4243-2275-4852-B44B-653151726399}"/>
              </a:ext>
            </a:extLst>
          </p:cNvPr>
          <p:cNvSpPr txBox="1">
            <a:spLocks/>
          </p:cNvSpPr>
          <p:nvPr/>
        </p:nvSpPr>
        <p:spPr>
          <a:xfrm>
            <a:off x="838200" y="1247257"/>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SHARED SAVINGS CONTRACT</a:t>
            </a:r>
          </a:p>
        </p:txBody>
      </p:sp>
      <p:grpSp>
        <p:nvGrpSpPr>
          <p:cNvPr id="19" name="Group 18">
            <a:extLst>
              <a:ext uri="{FF2B5EF4-FFF2-40B4-BE49-F238E27FC236}">
                <a16:creationId xmlns:a16="http://schemas.microsoft.com/office/drawing/2014/main" id="{8098CEFD-58AB-AC28-49E5-1863CE33D1C6}"/>
              </a:ext>
            </a:extLst>
          </p:cNvPr>
          <p:cNvGrpSpPr/>
          <p:nvPr/>
        </p:nvGrpSpPr>
        <p:grpSpPr>
          <a:xfrm>
            <a:off x="838200" y="2156101"/>
            <a:ext cx="10820487" cy="4333086"/>
            <a:chOff x="197663" y="1569849"/>
            <a:chExt cx="10820487" cy="4333086"/>
          </a:xfrm>
        </p:grpSpPr>
        <p:sp>
          <p:nvSpPr>
            <p:cNvPr id="20" name="Freeform 1045">
              <a:extLst>
                <a:ext uri="{FF2B5EF4-FFF2-40B4-BE49-F238E27FC236}">
                  <a16:creationId xmlns:a16="http://schemas.microsoft.com/office/drawing/2014/main" id="{E74BA68C-E26A-7B8C-3C1F-B5530211BA56}"/>
                </a:ext>
              </a:extLst>
            </p:cNvPr>
            <p:cNvSpPr>
              <a:spLocks/>
            </p:cNvSpPr>
            <p:nvPr/>
          </p:nvSpPr>
          <p:spPr bwMode="auto">
            <a:xfrm>
              <a:off x="7582528" y="4346818"/>
              <a:ext cx="3634" cy="8997"/>
            </a:xfrm>
            <a:custGeom>
              <a:avLst/>
              <a:gdLst>
                <a:gd name="T0" fmla="*/ 0 w 5"/>
                <a:gd name="T1" fmla="*/ 0 h 25"/>
                <a:gd name="T2" fmla="*/ 0 w 5"/>
                <a:gd name="T3" fmla="*/ 0 h 25"/>
                <a:gd name="T4" fmla="*/ 0 w 5"/>
                <a:gd name="T5" fmla="*/ 0 h 25"/>
                <a:gd name="T6" fmla="*/ 0 w 5"/>
                <a:gd name="T7" fmla="*/ 0 h 25"/>
                <a:gd name="T8" fmla="*/ 0 w 5"/>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5">
                  <a:moveTo>
                    <a:pt x="0" y="25"/>
                  </a:moveTo>
                  <a:lnTo>
                    <a:pt x="5" y="0"/>
                  </a:lnTo>
                  <a:lnTo>
                    <a:pt x="0" y="7"/>
                  </a:lnTo>
                  <a:lnTo>
                    <a:pt x="0" y="25"/>
                  </a:lnTo>
                  <a:close/>
                </a:path>
              </a:pathLst>
            </a:custGeom>
            <a:solidFill>
              <a:srgbClr val="A18F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pSp>
          <p:nvGrpSpPr>
            <p:cNvPr id="21" name="Group 20">
              <a:extLst>
                <a:ext uri="{FF2B5EF4-FFF2-40B4-BE49-F238E27FC236}">
                  <a16:creationId xmlns:a16="http://schemas.microsoft.com/office/drawing/2014/main" id="{6463F3CE-C1EF-6EC3-6150-DD75C8263CF9}"/>
                </a:ext>
              </a:extLst>
            </p:cNvPr>
            <p:cNvGrpSpPr/>
            <p:nvPr/>
          </p:nvGrpSpPr>
          <p:grpSpPr>
            <a:xfrm>
              <a:off x="197663" y="2797315"/>
              <a:ext cx="10571690" cy="646144"/>
              <a:chOff x="197663" y="2797315"/>
              <a:chExt cx="10571690" cy="646144"/>
            </a:xfrm>
          </p:grpSpPr>
          <p:sp>
            <p:nvSpPr>
              <p:cNvPr id="30" name="Oval 29">
                <a:extLst>
                  <a:ext uri="{FF2B5EF4-FFF2-40B4-BE49-F238E27FC236}">
                    <a16:creationId xmlns:a16="http://schemas.microsoft.com/office/drawing/2014/main" id="{2203B26F-F5B2-6D87-0890-F540AAC2A165}"/>
                  </a:ext>
                </a:extLst>
              </p:cNvPr>
              <p:cNvSpPr/>
              <p:nvPr/>
            </p:nvSpPr>
            <p:spPr>
              <a:xfrm>
                <a:off x="197663" y="2797315"/>
                <a:ext cx="646144" cy="646144"/>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31" name="Freeform 15">
                <a:extLst>
                  <a:ext uri="{FF2B5EF4-FFF2-40B4-BE49-F238E27FC236}">
                    <a16:creationId xmlns:a16="http://schemas.microsoft.com/office/drawing/2014/main" id="{E02AC1DA-019E-E76C-C6F1-ACE23187E9AE}"/>
                  </a:ext>
                </a:extLst>
              </p:cNvPr>
              <p:cNvSpPr/>
              <p:nvPr/>
            </p:nvSpPr>
            <p:spPr>
              <a:xfrm>
                <a:off x="8567786" y="2935225"/>
                <a:ext cx="2201567" cy="382137"/>
              </a:xfrm>
              <a:custGeom>
                <a:avLst/>
                <a:gdLst>
                  <a:gd name="connsiteX0" fmla="*/ 0 w 3447414"/>
                  <a:gd name="connsiteY0" fmla="*/ 0 h 646144"/>
                  <a:gd name="connsiteX1" fmla="*/ 3447414 w 3447414"/>
                  <a:gd name="connsiteY1" fmla="*/ 0 h 646144"/>
                  <a:gd name="connsiteX2" fmla="*/ 3447414 w 3447414"/>
                  <a:gd name="connsiteY2" fmla="*/ 646144 h 646144"/>
                  <a:gd name="connsiteX3" fmla="*/ 0 w 3447414"/>
                  <a:gd name="connsiteY3" fmla="*/ 646144 h 646144"/>
                  <a:gd name="connsiteX4" fmla="*/ 0 w 3447414"/>
                  <a:gd name="connsiteY4" fmla="*/ 0 h 646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7414" h="646144">
                    <a:moveTo>
                      <a:pt x="0" y="0"/>
                    </a:moveTo>
                    <a:lnTo>
                      <a:pt x="3447414" y="0"/>
                    </a:lnTo>
                    <a:lnTo>
                      <a:pt x="3447414" y="646144"/>
                    </a:lnTo>
                    <a:lnTo>
                      <a:pt x="0" y="646144"/>
                    </a:lnTo>
                    <a:lnTo>
                      <a:pt x="0" y="0"/>
                    </a:lnTo>
                    <a:close/>
                  </a:path>
                </a:pathLst>
              </a:custGeom>
              <a:noFill/>
              <a:ln>
                <a:noFill/>
              </a:ln>
              <a:effectLst/>
            </p:spPr>
            <p:txBody>
              <a:bodyPr spcFirstLastPara="0" vert="horz" wrap="square" lIns="0" tIns="25400" rIns="0" bIns="25400" numCol="1" spcCol="1270" anchor="ctr" anchorCtr="0">
                <a:noAutofit/>
              </a:bodyPr>
              <a:lstStyle/>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Borrow capital</a:t>
                </a:r>
                <a:endParaRPr kumimoji="0" lang="fr-CA"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endParaRPr>
              </a:p>
            </p:txBody>
          </p:sp>
        </p:grpSp>
        <p:grpSp>
          <p:nvGrpSpPr>
            <p:cNvPr id="22" name="Group 21">
              <a:extLst>
                <a:ext uri="{FF2B5EF4-FFF2-40B4-BE49-F238E27FC236}">
                  <a16:creationId xmlns:a16="http://schemas.microsoft.com/office/drawing/2014/main" id="{8ABA1209-5FF2-8404-A143-15315AAD316E}"/>
                </a:ext>
              </a:extLst>
            </p:cNvPr>
            <p:cNvGrpSpPr/>
            <p:nvPr/>
          </p:nvGrpSpPr>
          <p:grpSpPr>
            <a:xfrm>
              <a:off x="843807" y="2842748"/>
              <a:ext cx="7723979" cy="576262"/>
              <a:chOff x="1840242" y="2733577"/>
              <a:chExt cx="7723979" cy="576262"/>
            </a:xfrm>
          </p:grpSpPr>
          <p:sp>
            <p:nvSpPr>
              <p:cNvPr id="28" name="Oval 27">
                <a:extLst>
                  <a:ext uri="{FF2B5EF4-FFF2-40B4-BE49-F238E27FC236}">
                    <a16:creationId xmlns:a16="http://schemas.microsoft.com/office/drawing/2014/main" id="{19FDAAAC-3632-33F1-F054-17D3BE969DD2}"/>
                  </a:ext>
                </a:extLst>
              </p:cNvPr>
              <p:cNvSpPr/>
              <p:nvPr/>
            </p:nvSpPr>
            <p:spPr>
              <a:xfrm>
                <a:off x="9211753" y="2814357"/>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29" name="Freeform 13">
                <a:extLst>
                  <a:ext uri="{FF2B5EF4-FFF2-40B4-BE49-F238E27FC236}">
                    <a16:creationId xmlns:a16="http://schemas.microsoft.com/office/drawing/2014/main" id="{BA44A136-7CFF-46E2-3D3C-287093528B02}"/>
                  </a:ext>
                </a:extLst>
              </p:cNvPr>
              <p:cNvSpPr/>
              <p:nvPr/>
            </p:nvSpPr>
            <p:spPr>
              <a:xfrm>
                <a:off x="1840242" y="2733577"/>
                <a:ext cx="4361286" cy="576262"/>
              </a:xfrm>
              <a:custGeom>
                <a:avLst/>
                <a:gdLst>
                  <a:gd name="connsiteX0" fmla="*/ 0 w 1880547"/>
                  <a:gd name="connsiteY0" fmla="*/ 0 h 352468"/>
                  <a:gd name="connsiteX1" fmla="*/ 1880547 w 1880547"/>
                  <a:gd name="connsiteY1" fmla="*/ 0 h 352468"/>
                  <a:gd name="connsiteX2" fmla="*/ 1880547 w 1880547"/>
                  <a:gd name="connsiteY2" fmla="*/ 352468 h 352468"/>
                  <a:gd name="connsiteX3" fmla="*/ 0 w 1880547"/>
                  <a:gd name="connsiteY3" fmla="*/ 352468 h 352468"/>
                  <a:gd name="connsiteX4" fmla="*/ 0 w 1880547"/>
                  <a:gd name="connsiteY4" fmla="*/ 0 h 352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547" h="352468">
                    <a:moveTo>
                      <a:pt x="0" y="0"/>
                    </a:moveTo>
                    <a:lnTo>
                      <a:pt x="1880547" y="0"/>
                    </a:lnTo>
                    <a:lnTo>
                      <a:pt x="1880547" y="352468"/>
                    </a:lnTo>
                    <a:lnTo>
                      <a:pt x="0" y="352468"/>
                    </a:lnTo>
                    <a:lnTo>
                      <a:pt x="0" y="0"/>
                    </a:lnTo>
                    <a:close/>
                  </a:path>
                </a:pathLst>
              </a:custGeom>
              <a:noFill/>
              <a:ln>
                <a:noFill/>
              </a:ln>
              <a:effectLst/>
            </p:spPr>
            <p:txBody>
              <a:bodyPr spcFirstLastPara="0" vert="horz" wrap="square" lIns="0" tIns="20320" rIns="0" bIns="20320" numCol="1" spcCol="1270" anchor="ctr" anchorCtr="0">
                <a:noAutofit/>
              </a:bodyPr>
              <a:lstStyle/>
              <a:p>
                <a:pPr marL="0" marR="0" lvl="0" indent="0" defTabSz="711200" eaLnBrk="1" fontAlgn="auto" latinLnBrk="0" hangingPunct="1">
                  <a:lnSpc>
                    <a:spcPct val="130000"/>
                  </a:lnSpc>
                  <a:spcBef>
                    <a:spcPct val="0"/>
                  </a:spcBef>
                  <a:spcAft>
                    <a:spcPct val="35000"/>
                  </a:spcAft>
                  <a:buClr>
                    <a:srgbClr val="000000"/>
                  </a:buClr>
                  <a:buSzTx/>
                  <a:buFont typeface="Arial"/>
                  <a:buNone/>
                  <a:tabLst/>
                  <a:defRPr/>
                </a:pPr>
                <a:r>
                  <a:rPr kumimoji="0" lang="en-US" sz="18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Technical design, construction, commissioning, </a:t>
                </a:r>
                <a:r>
                  <a:rPr kumimoji="0" lang="en-US" sz="1800" b="0" i="0" u="none" strike="noStrike" kern="0" cap="none" spc="0" normalizeH="0" baseline="0" noProof="0" dirty="0">
                    <a:ln>
                      <a:noFill/>
                    </a:ln>
                    <a:solidFill>
                      <a:srgbClr val="003153"/>
                    </a:solidFill>
                    <a:effectLst/>
                    <a:uLnTx/>
                    <a:uFillTx/>
                    <a:latin typeface="Arial" panose="020B0604020202020204" pitchFamily="34" charset="0"/>
                    <a:cs typeface="Arial" panose="020B0604020202020204" pitchFamily="34" charset="0"/>
                    <a:sym typeface="Arial"/>
                  </a:rPr>
                  <a:t>monitoring &amp; verification (M&amp;V)</a:t>
                </a:r>
              </a:p>
            </p:txBody>
          </p:sp>
        </p:grpSp>
        <p:sp>
          <p:nvSpPr>
            <p:cNvPr id="23" name="Line 1050">
              <a:extLst>
                <a:ext uri="{FF2B5EF4-FFF2-40B4-BE49-F238E27FC236}">
                  <a16:creationId xmlns:a16="http://schemas.microsoft.com/office/drawing/2014/main" id="{04D4C986-FE72-4582-B6BE-B7F561FA8401}"/>
                </a:ext>
              </a:extLst>
            </p:cNvPr>
            <p:cNvSpPr>
              <a:spLocks noChangeShapeType="1"/>
            </p:cNvSpPr>
            <p:nvPr/>
          </p:nvSpPr>
          <p:spPr bwMode="auto">
            <a:xfrm rot="10800000" flipH="1" flipV="1">
              <a:off x="6901027" y="3350753"/>
              <a:ext cx="2130198" cy="755103"/>
            </a:xfrm>
            <a:prstGeom prst="line">
              <a:avLst/>
            </a:prstGeom>
            <a:noFill/>
            <a:ln w="38100">
              <a:solidFill>
                <a:srgbClr val="053D5D"/>
              </a:solidFill>
              <a:round/>
              <a:headEnd type="arrow"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24" name="Diagramme 2">
              <a:extLst>
                <a:ext uri="{FF2B5EF4-FFF2-40B4-BE49-F238E27FC236}">
                  <a16:creationId xmlns:a16="http://schemas.microsoft.com/office/drawing/2014/main" id="{94BEC7BF-582F-D15E-3DDC-A0D0FEE4AD11}"/>
                </a:ext>
              </a:extLst>
            </p:cNvPr>
            <p:cNvGraphicFramePr/>
            <p:nvPr>
              <p:extLst>
                <p:ext uri="{D42A27DB-BD31-4B8C-83A1-F6EECF244321}">
                  <p14:modId xmlns:p14="http://schemas.microsoft.com/office/powerpoint/2010/main" val="3898065849"/>
                </p:ext>
              </p:extLst>
            </p:nvPr>
          </p:nvGraphicFramePr>
          <p:xfrm>
            <a:off x="8914947" y="4117553"/>
            <a:ext cx="2103203" cy="1653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5" name="Diagramme 5">
              <a:extLst>
                <a:ext uri="{FF2B5EF4-FFF2-40B4-BE49-F238E27FC236}">
                  <a16:creationId xmlns:a16="http://schemas.microsoft.com/office/drawing/2014/main" id="{0E9F1FFC-A610-A446-F5C4-76E9344815B3}"/>
                </a:ext>
              </a:extLst>
            </p:cNvPr>
            <p:cNvGraphicFramePr/>
            <p:nvPr>
              <p:extLst>
                <p:ext uri="{D42A27DB-BD31-4B8C-83A1-F6EECF244321}">
                  <p14:modId xmlns:p14="http://schemas.microsoft.com/office/powerpoint/2010/main" val="1589020930"/>
                </p:ext>
              </p:extLst>
            </p:nvPr>
          </p:nvGraphicFramePr>
          <p:xfrm>
            <a:off x="472515" y="4218880"/>
            <a:ext cx="2217194" cy="168405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6" name="Diagramme 6">
              <a:extLst>
                <a:ext uri="{FF2B5EF4-FFF2-40B4-BE49-F238E27FC236}">
                  <a16:creationId xmlns:a16="http://schemas.microsoft.com/office/drawing/2014/main" id="{102D611E-3A9F-20B0-459A-C056FF3672A2}"/>
                </a:ext>
              </a:extLst>
            </p:cNvPr>
            <p:cNvGraphicFramePr/>
            <p:nvPr>
              <p:extLst>
                <p:ext uri="{D42A27DB-BD31-4B8C-83A1-F6EECF244321}">
                  <p14:modId xmlns:p14="http://schemas.microsoft.com/office/powerpoint/2010/main" val="3353088562"/>
                </p:ext>
              </p:extLst>
            </p:nvPr>
          </p:nvGraphicFramePr>
          <p:xfrm>
            <a:off x="4944819" y="1569849"/>
            <a:ext cx="1885868" cy="178605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27" name="Line 1056">
              <a:extLst>
                <a:ext uri="{FF2B5EF4-FFF2-40B4-BE49-F238E27FC236}">
                  <a16:creationId xmlns:a16="http://schemas.microsoft.com/office/drawing/2014/main" id="{CEB1F6F0-1571-29C0-DB52-F5F457DAB408}"/>
                </a:ext>
              </a:extLst>
            </p:cNvPr>
            <p:cNvSpPr>
              <a:spLocks noChangeShapeType="1"/>
            </p:cNvSpPr>
            <p:nvPr/>
          </p:nvSpPr>
          <p:spPr bwMode="auto">
            <a:xfrm flipH="1">
              <a:off x="2698047" y="3469585"/>
              <a:ext cx="2369253" cy="922820"/>
            </a:xfrm>
            <a:prstGeom prst="line">
              <a:avLst/>
            </a:prstGeom>
            <a:noFill/>
            <a:ln w="38100">
              <a:solidFill>
                <a:srgbClr val="053D5D"/>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pSp>
      <p:sp>
        <p:nvSpPr>
          <p:cNvPr id="32" name="Rectangle 31">
            <a:extLst>
              <a:ext uri="{FF2B5EF4-FFF2-40B4-BE49-F238E27FC236}">
                <a16:creationId xmlns:a16="http://schemas.microsoft.com/office/drawing/2014/main" id="{4E9C0150-A8C7-16FC-457A-26B6EB06A666}"/>
              </a:ext>
            </a:extLst>
          </p:cNvPr>
          <p:cNvSpPr/>
          <p:nvPr/>
        </p:nvSpPr>
        <p:spPr>
          <a:xfrm>
            <a:off x="400790" y="1888043"/>
            <a:ext cx="8244840" cy="461665"/>
          </a:xfrm>
          <a:prstGeom prst="rect">
            <a:avLst/>
          </a:prstGeom>
        </p:spPr>
        <p:txBody>
          <a:bodyPr wrap="square">
            <a:spAutoFit/>
          </a:bodyPr>
          <a:lstStyle/>
          <a:p>
            <a:pPr marL="365125" eaLnBrk="0" hangingPunct="0">
              <a:spcAft>
                <a:spcPts val="600"/>
              </a:spcAft>
              <a:buClr>
                <a:srgbClr val="A5C935"/>
              </a:buClr>
              <a:buFont typeface="Arial"/>
              <a:buNone/>
            </a:pPr>
            <a:r>
              <a:rPr lang="en-CA" sz="2400" b="1" kern="0" dirty="0">
                <a:solidFill>
                  <a:srgbClr val="053D5D"/>
                </a:solidFill>
                <a:latin typeface="Arial" panose="020B0604020202020204" pitchFamily="34" charset="0"/>
                <a:cs typeface="Arial" panose="020B0604020202020204" pitchFamily="34" charset="0"/>
                <a:sym typeface="Arial"/>
              </a:rPr>
              <a:t>Implementation Period</a:t>
            </a:r>
          </a:p>
        </p:txBody>
      </p:sp>
    </p:spTree>
    <p:extLst>
      <p:ext uri="{BB962C8B-B14F-4D97-AF65-F5344CB8AC3E}">
        <p14:creationId xmlns:p14="http://schemas.microsoft.com/office/powerpoint/2010/main" val="3430385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a:extLst>
              <a:ext uri="{FF2B5EF4-FFF2-40B4-BE49-F238E27FC236}">
                <a16:creationId xmlns:a16="http://schemas.microsoft.com/office/drawing/2014/main" id="{09B89361-8C90-1589-379E-57512BEBA23B}"/>
              </a:ext>
            </a:extLst>
          </p:cNvPr>
          <p:cNvSpPr txBox="1">
            <a:spLocks/>
          </p:cNvSpPr>
          <p:nvPr/>
        </p:nvSpPr>
        <p:spPr>
          <a:xfrm>
            <a:off x="873826" y="1138976"/>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SHARED SAVINGS CONTRACT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grpSp>
        <p:nvGrpSpPr>
          <p:cNvPr id="22" name="Group 21">
            <a:extLst>
              <a:ext uri="{FF2B5EF4-FFF2-40B4-BE49-F238E27FC236}">
                <a16:creationId xmlns:a16="http://schemas.microsoft.com/office/drawing/2014/main" id="{4796E442-BEBB-AA4C-BB54-95EDBFA17489}"/>
              </a:ext>
            </a:extLst>
          </p:cNvPr>
          <p:cNvGrpSpPr/>
          <p:nvPr/>
        </p:nvGrpSpPr>
        <p:grpSpPr>
          <a:xfrm>
            <a:off x="873826" y="2421599"/>
            <a:ext cx="10820487" cy="4333086"/>
            <a:chOff x="197663" y="1569849"/>
            <a:chExt cx="10820487" cy="4333086"/>
          </a:xfrm>
        </p:grpSpPr>
        <p:sp>
          <p:nvSpPr>
            <p:cNvPr id="23" name="Freeform 1045">
              <a:extLst>
                <a:ext uri="{FF2B5EF4-FFF2-40B4-BE49-F238E27FC236}">
                  <a16:creationId xmlns:a16="http://schemas.microsoft.com/office/drawing/2014/main" id="{7D9454F2-2415-47EC-F567-FAA49A039D64}"/>
                </a:ext>
              </a:extLst>
            </p:cNvPr>
            <p:cNvSpPr>
              <a:spLocks/>
            </p:cNvSpPr>
            <p:nvPr/>
          </p:nvSpPr>
          <p:spPr bwMode="auto">
            <a:xfrm>
              <a:off x="7582528" y="4346818"/>
              <a:ext cx="3634" cy="8997"/>
            </a:xfrm>
            <a:custGeom>
              <a:avLst/>
              <a:gdLst>
                <a:gd name="T0" fmla="*/ 0 w 5"/>
                <a:gd name="T1" fmla="*/ 0 h 25"/>
                <a:gd name="T2" fmla="*/ 0 w 5"/>
                <a:gd name="T3" fmla="*/ 0 h 25"/>
                <a:gd name="T4" fmla="*/ 0 w 5"/>
                <a:gd name="T5" fmla="*/ 0 h 25"/>
                <a:gd name="T6" fmla="*/ 0 w 5"/>
                <a:gd name="T7" fmla="*/ 0 h 25"/>
                <a:gd name="T8" fmla="*/ 0 w 5"/>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5">
                  <a:moveTo>
                    <a:pt x="0" y="25"/>
                  </a:moveTo>
                  <a:lnTo>
                    <a:pt x="5" y="0"/>
                  </a:lnTo>
                  <a:lnTo>
                    <a:pt x="0" y="7"/>
                  </a:lnTo>
                  <a:lnTo>
                    <a:pt x="0" y="25"/>
                  </a:lnTo>
                  <a:close/>
                </a:path>
              </a:pathLst>
            </a:custGeom>
            <a:solidFill>
              <a:srgbClr val="A18F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pSp>
          <p:nvGrpSpPr>
            <p:cNvPr id="24" name="Group 23">
              <a:extLst>
                <a:ext uri="{FF2B5EF4-FFF2-40B4-BE49-F238E27FC236}">
                  <a16:creationId xmlns:a16="http://schemas.microsoft.com/office/drawing/2014/main" id="{30558F76-4B9D-5B3C-D167-54B89FA5E29A}"/>
                </a:ext>
              </a:extLst>
            </p:cNvPr>
            <p:cNvGrpSpPr/>
            <p:nvPr/>
          </p:nvGrpSpPr>
          <p:grpSpPr>
            <a:xfrm>
              <a:off x="197663" y="2797315"/>
              <a:ext cx="10173714" cy="1993385"/>
              <a:chOff x="197663" y="2797315"/>
              <a:chExt cx="10173714" cy="1993385"/>
            </a:xfrm>
          </p:grpSpPr>
          <p:sp>
            <p:nvSpPr>
              <p:cNvPr id="35" name="Oval 34">
                <a:extLst>
                  <a:ext uri="{FF2B5EF4-FFF2-40B4-BE49-F238E27FC236}">
                    <a16:creationId xmlns:a16="http://schemas.microsoft.com/office/drawing/2014/main" id="{695A9DA9-8CC6-3B78-D911-C3722E701913}"/>
                  </a:ext>
                </a:extLst>
              </p:cNvPr>
              <p:cNvSpPr/>
              <p:nvPr/>
            </p:nvSpPr>
            <p:spPr>
              <a:xfrm>
                <a:off x="197663" y="2797315"/>
                <a:ext cx="646144" cy="646144"/>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36" name="Freeform 17">
                <a:extLst>
                  <a:ext uri="{FF2B5EF4-FFF2-40B4-BE49-F238E27FC236}">
                    <a16:creationId xmlns:a16="http://schemas.microsoft.com/office/drawing/2014/main" id="{4040266E-B6EE-0F14-3DE5-1B44843831D0}"/>
                  </a:ext>
                </a:extLst>
              </p:cNvPr>
              <p:cNvSpPr/>
              <p:nvPr/>
            </p:nvSpPr>
            <p:spPr>
              <a:xfrm>
                <a:off x="8169810" y="3213739"/>
                <a:ext cx="2201567" cy="382137"/>
              </a:xfrm>
              <a:custGeom>
                <a:avLst/>
                <a:gdLst>
                  <a:gd name="connsiteX0" fmla="*/ 0 w 3447414"/>
                  <a:gd name="connsiteY0" fmla="*/ 0 h 646144"/>
                  <a:gd name="connsiteX1" fmla="*/ 3447414 w 3447414"/>
                  <a:gd name="connsiteY1" fmla="*/ 0 h 646144"/>
                  <a:gd name="connsiteX2" fmla="*/ 3447414 w 3447414"/>
                  <a:gd name="connsiteY2" fmla="*/ 646144 h 646144"/>
                  <a:gd name="connsiteX3" fmla="*/ 0 w 3447414"/>
                  <a:gd name="connsiteY3" fmla="*/ 646144 h 646144"/>
                  <a:gd name="connsiteX4" fmla="*/ 0 w 3447414"/>
                  <a:gd name="connsiteY4" fmla="*/ 0 h 646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7414" h="646144">
                    <a:moveTo>
                      <a:pt x="0" y="0"/>
                    </a:moveTo>
                    <a:lnTo>
                      <a:pt x="3447414" y="0"/>
                    </a:lnTo>
                    <a:lnTo>
                      <a:pt x="3447414" y="646144"/>
                    </a:lnTo>
                    <a:lnTo>
                      <a:pt x="0" y="646144"/>
                    </a:lnTo>
                    <a:lnTo>
                      <a:pt x="0" y="0"/>
                    </a:lnTo>
                    <a:close/>
                  </a:path>
                </a:pathLst>
              </a:custGeom>
              <a:noFill/>
              <a:ln>
                <a:noFill/>
              </a:ln>
              <a:effectLst/>
            </p:spPr>
            <p:txBody>
              <a:bodyPr spcFirstLastPara="0" vert="horz" wrap="square" lIns="0" tIns="25400" rIns="0" bIns="25400" numCol="1" spcCol="1270" anchor="ctr" anchorCtr="0">
                <a:noAutofit/>
              </a:bodyPr>
              <a:lstStyle/>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Repayment</a:t>
                </a:r>
                <a:endParaRPr kumimoji="0" lang="fr-CA"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endParaRPr>
              </a:p>
            </p:txBody>
          </p:sp>
          <p:sp>
            <p:nvSpPr>
              <p:cNvPr id="37" name="Oval 36">
                <a:extLst>
                  <a:ext uri="{FF2B5EF4-FFF2-40B4-BE49-F238E27FC236}">
                    <a16:creationId xmlns:a16="http://schemas.microsoft.com/office/drawing/2014/main" id="{75AF4655-D585-A1CF-A333-7C16D5EC3F91}"/>
                  </a:ext>
                </a:extLst>
              </p:cNvPr>
              <p:cNvSpPr/>
              <p:nvPr/>
            </p:nvSpPr>
            <p:spPr>
              <a:xfrm>
                <a:off x="3052389" y="4144556"/>
                <a:ext cx="646144" cy="646144"/>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grpSp>
        <p:grpSp>
          <p:nvGrpSpPr>
            <p:cNvPr id="25" name="Group 24">
              <a:extLst>
                <a:ext uri="{FF2B5EF4-FFF2-40B4-BE49-F238E27FC236}">
                  <a16:creationId xmlns:a16="http://schemas.microsoft.com/office/drawing/2014/main" id="{0B5FA8CB-6187-DD79-183B-B117674E5C0D}"/>
                </a:ext>
              </a:extLst>
            </p:cNvPr>
            <p:cNvGrpSpPr/>
            <p:nvPr/>
          </p:nvGrpSpPr>
          <p:grpSpPr>
            <a:xfrm>
              <a:off x="843807" y="2881540"/>
              <a:ext cx="7326003" cy="1884711"/>
              <a:chOff x="1840242" y="2772369"/>
              <a:chExt cx="7326003" cy="1884711"/>
            </a:xfrm>
          </p:grpSpPr>
          <p:sp>
            <p:nvSpPr>
              <p:cNvPr id="32" name="Oval 31">
                <a:extLst>
                  <a:ext uri="{FF2B5EF4-FFF2-40B4-BE49-F238E27FC236}">
                    <a16:creationId xmlns:a16="http://schemas.microsoft.com/office/drawing/2014/main" id="{6DB8FA92-5A51-CD49-472F-F785BC649958}"/>
                  </a:ext>
                </a:extLst>
              </p:cNvPr>
              <p:cNvSpPr/>
              <p:nvPr/>
            </p:nvSpPr>
            <p:spPr>
              <a:xfrm>
                <a:off x="8813777" y="3092871"/>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33" name="Freeform 14">
                <a:extLst>
                  <a:ext uri="{FF2B5EF4-FFF2-40B4-BE49-F238E27FC236}">
                    <a16:creationId xmlns:a16="http://schemas.microsoft.com/office/drawing/2014/main" id="{875ACB31-E88D-156A-BE17-A65014C7557D}"/>
                  </a:ext>
                </a:extLst>
              </p:cNvPr>
              <p:cNvSpPr/>
              <p:nvPr/>
            </p:nvSpPr>
            <p:spPr>
              <a:xfrm>
                <a:off x="1840242" y="2772369"/>
                <a:ext cx="3647729" cy="537470"/>
              </a:xfrm>
              <a:custGeom>
                <a:avLst/>
                <a:gdLst>
                  <a:gd name="connsiteX0" fmla="*/ 0 w 1880547"/>
                  <a:gd name="connsiteY0" fmla="*/ 0 h 352468"/>
                  <a:gd name="connsiteX1" fmla="*/ 1880547 w 1880547"/>
                  <a:gd name="connsiteY1" fmla="*/ 0 h 352468"/>
                  <a:gd name="connsiteX2" fmla="*/ 1880547 w 1880547"/>
                  <a:gd name="connsiteY2" fmla="*/ 352468 h 352468"/>
                  <a:gd name="connsiteX3" fmla="*/ 0 w 1880547"/>
                  <a:gd name="connsiteY3" fmla="*/ 352468 h 352468"/>
                  <a:gd name="connsiteX4" fmla="*/ 0 w 1880547"/>
                  <a:gd name="connsiteY4" fmla="*/ 0 h 352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547" h="352468">
                    <a:moveTo>
                      <a:pt x="0" y="0"/>
                    </a:moveTo>
                    <a:lnTo>
                      <a:pt x="1880547" y="0"/>
                    </a:lnTo>
                    <a:lnTo>
                      <a:pt x="1880547" y="352468"/>
                    </a:lnTo>
                    <a:lnTo>
                      <a:pt x="0" y="352468"/>
                    </a:lnTo>
                    <a:lnTo>
                      <a:pt x="0" y="0"/>
                    </a:lnTo>
                    <a:close/>
                  </a:path>
                </a:pathLst>
              </a:custGeom>
              <a:noFill/>
              <a:ln>
                <a:noFill/>
              </a:ln>
              <a:effectLst/>
            </p:spPr>
            <p:txBody>
              <a:bodyPr spcFirstLastPara="0" vert="horz" wrap="square" lIns="0" tIns="20320" rIns="0" bIns="20320" numCol="1" spcCol="1270" anchor="ctr" anchorCtr="0">
                <a:noAutofit/>
              </a:bodyPr>
              <a:lstStyle/>
              <a:p>
                <a:pPr marL="0" marR="0" lvl="0" indent="0" defTabSz="7112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dirty="0">
                    <a:ln>
                      <a:noFill/>
                    </a:ln>
                    <a:solidFill>
                      <a:srgbClr val="003153"/>
                    </a:solidFill>
                    <a:effectLst/>
                    <a:uLnTx/>
                    <a:uFillTx/>
                    <a:latin typeface="Arial" panose="020B0604020202020204" pitchFamily="34" charset="0"/>
                    <a:cs typeface="Arial" panose="020B0604020202020204" pitchFamily="34" charset="0"/>
                    <a:sym typeface="Arial"/>
                  </a:rPr>
                  <a:t>Monitoring &amp; Verification (M&amp;V), </a:t>
                </a:r>
                <a:r>
                  <a:rPr kumimoji="0" lang="en-US"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Remedial Actions</a:t>
                </a:r>
              </a:p>
            </p:txBody>
          </p:sp>
          <p:sp>
            <p:nvSpPr>
              <p:cNvPr id="34" name="Freeform 15">
                <a:extLst>
                  <a:ext uri="{FF2B5EF4-FFF2-40B4-BE49-F238E27FC236}">
                    <a16:creationId xmlns:a16="http://schemas.microsoft.com/office/drawing/2014/main" id="{39A7594D-E446-A710-9CA1-3E39C5DCAE89}"/>
                  </a:ext>
                </a:extLst>
              </p:cNvPr>
              <p:cNvSpPr/>
              <p:nvPr/>
            </p:nvSpPr>
            <p:spPr>
              <a:xfrm>
                <a:off x="4694968" y="4119610"/>
                <a:ext cx="3045599" cy="537470"/>
              </a:xfrm>
              <a:custGeom>
                <a:avLst/>
                <a:gdLst>
                  <a:gd name="connsiteX0" fmla="*/ 0 w 1880547"/>
                  <a:gd name="connsiteY0" fmla="*/ 0 h 352468"/>
                  <a:gd name="connsiteX1" fmla="*/ 1880547 w 1880547"/>
                  <a:gd name="connsiteY1" fmla="*/ 0 h 352468"/>
                  <a:gd name="connsiteX2" fmla="*/ 1880547 w 1880547"/>
                  <a:gd name="connsiteY2" fmla="*/ 352468 h 352468"/>
                  <a:gd name="connsiteX3" fmla="*/ 0 w 1880547"/>
                  <a:gd name="connsiteY3" fmla="*/ 352468 h 352468"/>
                  <a:gd name="connsiteX4" fmla="*/ 0 w 1880547"/>
                  <a:gd name="connsiteY4" fmla="*/ 0 h 352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547" h="352468">
                    <a:moveTo>
                      <a:pt x="0" y="0"/>
                    </a:moveTo>
                    <a:lnTo>
                      <a:pt x="1880547" y="0"/>
                    </a:lnTo>
                    <a:lnTo>
                      <a:pt x="1880547" y="352468"/>
                    </a:lnTo>
                    <a:lnTo>
                      <a:pt x="0" y="352468"/>
                    </a:lnTo>
                    <a:lnTo>
                      <a:pt x="0" y="0"/>
                    </a:lnTo>
                    <a:close/>
                  </a:path>
                </a:pathLst>
              </a:custGeom>
              <a:noFill/>
              <a:ln>
                <a:noFill/>
              </a:ln>
              <a:effectLst/>
            </p:spPr>
            <p:txBody>
              <a:bodyPr spcFirstLastPara="0" vert="horz" wrap="square" lIns="0" tIns="20320" rIns="0" bIns="20320" numCol="1" spcCol="1270" anchor="ctr" anchorCtr="0">
                <a:noAutofit/>
              </a:bodyPr>
              <a:lstStyle/>
              <a:p>
                <a:pPr marL="0" marR="0" lvl="0" indent="0" defTabSz="7112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Shared savings </a:t>
                </a:r>
                <a:r>
                  <a:rPr kumimoji="0" lang="en-US" sz="2000" b="0" i="0" u="none" strike="noStrike" kern="0" cap="none" spc="0" normalizeH="0" baseline="0" noProof="0" dirty="0">
                    <a:ln>
                      <a:noFill/>
                    </a:ln>
                    <a:solidFill>
                      <a:srgbClr val="003153"/>
                    </a:solidFill>
                    <a:effectLst/>
                    <a:uLnTx/>
                    <a:uFillTx/>
                    <a:latin typeface="Arial" panose="020B0604020202020204" pitchFamily="34" charset="0"/>
                    <a:cs typeface="Arial" panose="020B0604020202020204" pitchFamily="34" charset="0"/>
                    <a:sym typeface="Arial"/>
                  </a:rPr>
                  <a:t>payment </a:t>
                </a:r>
                <a:r>
                  <a:rPr kumimoji="0" lang="en-US"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based on performance</a:t>
                </a:r>
              </a:p>
            </p:txBody>
          </p:sp>
        </p:grpSp>
        <p:sp>
          <p:nvSpPr>
            <p:cNvPr id="26" name="Line 1050">
              <a:extLst>
                <a:ext uri="{FF2B5EF4-FFF2-40B4-BE49-F238E27FC236}">
                  <a16:creationId xmlns:a16="http://schemas.microsoft.com/office/drawing/2014/main" id="{0E9E0B61-75A0-D1F6-DBB9-36909757B7C7}"/>
                </a:ext>
              </a:extLst>
            </p:cNvPr>
            <p:cNvSpPr>
              <a:spLocks noChangeShapeType="1"/>
            </p:cNvSpPr>
            <p:nvPr/>
          </p:nvSpPr>
          <p:spPr bwMode="auto">
            <a:xfrm rot="10800000" flipH="1" flipV="1">
              <a:off x="6901027" y="3350753"/>
              <a:ext cx="2130198" cy="755103"/>
            </a:xfrm>
            <a:prstGeom prst="line">
              <a:avLst/>
            </a:prstGeom>
            <a:noFill/>
            <a:ln w="38100">
              <a:solidFill>
                <a:srgbClr val="053D5D"/>
              </a:solidFill>
              <a:round/>
              <a:headEnd type="none"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27" name="Diagramme 2">
              <a:extLst>
                <a:ext uri="{FF2B5EF4-FFF2-40B4-BE49-F238E27FC236}">
                  <a16:creationId xmlns:a16="http://schemas.microsoft.com/office/drawing/2014/main" id="{45FACA00-3745-088F-9912-53743AEC7E42}"/>
                </a:ext>
              </a:extLst>
            </p:cNvPr>
            <p:cNvGraphicFramePr/>
            <p:nvPr>
              <p:extLst>
                <p:ext uri="{D42A27DB-BD31-4B8C-83A1-F6EECF244321}">
                  <p14:modId xmlns:p14="http://schemas.microsoft.com/office/powerpoint/2010/main" val="3091835755"/>
                </p:ext>
              </p:extLst>
            </p:nvPr>
          </p:nvGraphicFramePr>
          <p:xfrm>
            <a:off x="8914947" y="4117553"/>
            <a:ext cx="2103203" cy="1653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8" name="Diagramme 5">
              <a:extLst>
                <a:ext uri="{FF2B5EF4-FFF2-40B4-BE49-F238E27FC236}">
                  <a16:creationId xmlns:a16="http://schemas.microsoft.com/office/drawing/2014/main" id="{78B15911-DA25-B0C2-F92F-56BAFE812E9D}"/>
                </a:ext>
              </a:extLst>
            </p:cNvPr>
            <p:cNvGraphicFramePr/>
            <p:nvPr>
              <p:extLst>
                <p:ext uri="{D42A27DB-BD31-4B8C-83A1-F6EECF244321}">
                  <p14:modId xmlns:p14="http://schemas.microsoft.com/office/powerpoint/2010/main" val="218759746"/>
                </p:ext>
              </p:extLst>
            </p:nvPr>
          </p:nvGraphicFramePr>
          <p:xfrm>
            <a:off x="472515" y="4218880"/>
            <a:ext cx="2217194" cy="168405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9" name="Diagramme 6">
              <a:extLst>
                <a:ext uri="{FF2B5EF4-FFF2-40B4-BE49-F238E27FC236}">
                  <a16:creationId xmlns:a16="http://schemas.microsoft.com/office/drawing/2014/main" id="{5B85578B-DA96-2DEA-2B01-07BF36890A18}"/>
                </a:ext>
              </a:extLst>
            </p:cNvPr>
            <p:cNvGraphicFramePr/>
            <p:nvPr/>
          </p:nvGraphicFramePr>
          <p:xfrm>
            <a:off x="4944819" y="1569849"/>
            <a:ext cx="1885868" cy="178605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30" name="Line 1056">
              <a:extLst>
                <a:ext uri="{FF2B5EF4-FFF2-40B4-BE49-F238E27FC236}">
                  <a16:creationId xmlns:a16="http://schemas.microsoft.com/office/drawing/2014/main" id="{FE5A9780-06FC-92B9-3EB3-C7835F633D36}"/>
                </a:ext>
              </a:extLst>
            </p:cNvPr>
            <p:cNvSpPr>
              <a:spLocks noChangeShapeType="1"/>
            </p:cNvSpPr>
            <p:nvPr/>
          </p:nvSpPr>
          <p:spPr bwMode="auto">
            <a:xfrm flipH="1">
              <a:off x="2532956" y="3135799"/>
              <a:ext cx="2369253" cy="922820"/>
            </a:xfrm>
            <a:prstGeom prst="line">
              <a:avLst/>
            </a:prstGeom>
            <a:noFill/>
            <a:ln w="38100">
              <a:solidFill>
                <a:srgbClr val="053D5D"/>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31" name="Line 1056">
              <a:extLst>
                <a:ext uri="{FF2B5EF4-FFF2-40B4-BE49-F238E27FC236}">
                  <a16:creationId xmlns:a16="http://schemas.microsoft.com/office/drawing/2014/main" id="{82B37D6E-B3DD-23F0-6277-574C153F18CE}"/>
                </a:ext>
              </a:extLst>
            </p:cNvPr>
            <p:cNvSpPr>
              <a:spLocks noChangeShapeType="1"/>
            </p:cNvSpPr>
            <p:nvPr/>
          </p:nvSpPr>
          <p:spPr bwMode="auto">
            <a:xfrm flipH="1">
              <a:off x="2684310" y="3335550"/>
              <a:ext cx="2369253" cy="922820"/>
            </a:xfrm>
            <a:prstGeom prst="line">
              <a:avLst/>
            </a:prstGeom>
            <a:noFill/>
            <a:ln w="38100">
              <a:solidFill>
                <a:srgbClr val="053D5D"/>
              </a:solidFill>
              <a:round/>
              <a:headEnd type="arrow"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pSp>
      <p:sp>
        <p:nvSpPr>
          <p:cNvPr id="38" name="Rectangle 37">
            <a:extLst>
              <a:ext uri="{FF2B5EF4-FFF2-40B4-BE49-F238E27FC236}">
                <a16:creationId xmlns:a16="http://schemas.microsoft.com/office/drawing/2014/main" id="{9B1AFFE6-5D6B-9FB2-1CA8-A35F8EE2CC50}"/>
              </a:ext>
            </a:extLst>
          </p:cNvPr>
          <p:cNvSpPr/>
          <p:nvPr/>
        </p:nvSpPr>
        <p:spPr>
          <a:xfrm>
            <a:off x="424899" y="2024542"/>
            <a:ext cx="8244840" cy="461665"/>
          </a:xfrm>
          <a:prstGeom prst="rect">
            <a:avLst/>
          </a:prstGeom>
        </p:spPr>
        <p:txBody>
          <a:bodyPr wrap="square">
            <a:spAutoFit/>
          </a:bodyPr>
          <a:lstStyle/>
          <a:p>
            <a:pPr marL="365125" eaLnBrk="0" hangingPunct="0">
              <a:spcAft>
                <a:spcPts val="600"/>
              </a:spcAft>
              <a:buClr>
                <a:srgbClr val="A5C935"/>
              </a:buClr>
              <a:buFont typeface="Arial"/>
              <a:buNone/>
            </a:pPr>
            <a:r>
              <a:rPr lang="en-CA" sz="2400" b="1" kern="0" dirty="0">
                <a:solidFill>
                  <a:srgbClr val="053D5D"/>
                </a:solidFill>
                <a:latin typeface="Arial" panose="020B0604020202020204" pitchFamily="34" charset="0"/>
                <a:cs typeface="Arial" panose="020B0604020202020204" pitchFamily="34" charset="0"/>
                <a:sym typeface="Arial"/>
              </a:rPr>
              <a:t>Repayment Period</a:t>
            </a:r>
          </a:p>
        </p:txBody>
      </p:sp>
    </p:spTree>
    <p:extLst>
      <p:ext uri="{BB962C8B-B14F-4D97-AF65-F5344CB8AC3E}">
        <p14:creationId xmlns:p14="http://schemas.microsoft.com/office/powerpoint/2010/main" val="1477530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BFDDAFF1-BB2B-6BFA-D45C-DE908568F9B8}"/>
              </a:ext>
            </a:extLst>
          </p:cNvPr>
          <p:cNvSpPr txBox="1">
            <a:spLocks/>
          </p:cNvSpPr>
          <p:nvPr/>
        </p:nvSpPr>
        <p:spPr>
          <a:xfrm>
            <a:off x="838200" y="1222104"/>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SHARED SAVINGS CONTRACT</a:t>
            </a:r>
            <a:endParaRPr kumimoji="0" lang="en-US" sz="3600" b="0" i="0" u="none" strike="noStrike" kern="0" cap="none" spc="0" normalizeH="0" baseline="0" noProof="0" dirty="0">
              <a:ln>
                <a:noFill/>
              </a:ln>
              <a:solidFill>
                <a:srgbClr val="FFFFFF"/>
              </a:solidFill>
              <a:effectLst/>
              <a:uLnTx/>
              <a:uFillTx/>
              <a:latin typeface="Arial"/>
              <a:cs typeface="Arial"/>
              <a:sym typeface="Arial"/>
            </a:endParaRPr>
          </a:p>
        </p:txBody>
      </p:sp>
      <p:sp>
        <p:nvSpPr>
          <p:cNvPr id="6" name="TextBox 2">
            <a:extLst>
              <a:ext uri="{FF2B5EF4-FFF2-40B4-BE49-F238E27FC236}">
                <a16:creationId xmlns:a16="http://schemas.microsoft.com/office/drawing/2014/main" id="{45B7015A-2A95-181D-46E6-DCEE1C351335}"/>
              </a:ext>
            </a:extLst>
          </p:cNvPr>
          <p:cNvSpPr txBox="1"/>
          <p:nvPr/>
        </p:nvSpPr>
        <p:spPr>
          <a:xfrm>
            <a:off x="1070255" y="2809335"/>
            <a:ext cx="11121745" cy="1669688"/>
          </a:xfrm>
          <a:prstGeom prst="rect">
            <a:avLst/>
          </a:prstGeom>
          <a:ln w="12700">
            <a:miter lim="400000"/>
          </a:ln>
          <a:extLst>
            <a:ext uri="{C572A759-6A51-4108-AA02-DFA0A04FC94B}">
              <ma14:wrappingTextBoxFlag xmlns="" xmlns:ma14="http://schemas.microsoft.com/office/mac/drawingml/2011/main" val="1"/>
            </a:ext>
          </a:extLst>
        </p:spPr>
        <p:txBody>
          <a:bodyPr wrap="square" lIns="45719" tIns="45720" rIns="45719" bIns="45720" anchor="t">
            <a:spAutoFit/>
          </a:bodyPr>
          <a:lstStyle/>
          <a:p>
            <a:pPr marL="342900" indent="-342900">
              <a:lnSpc>
                <a:spcPts val="2143"/>
              </a:lnSpc>
              <a:spcBef>
                <a:spcPts val="1029"/>
              </a:spcBef>
              <a:spcAft>
                <a:spcPts val="1029"/>
              </a:spcAft>
              <a:buClr>
                <a:srgbClr val="000000"/>
              </a:buClr>
              <a:buFont typeface="Arial" panose="020B0604020202020204" pitchFamily="34" charset="0"/>
              <a:buChar char="•"/>
            </a:pPr>
            <a:r>
              <a:rPr lang="en-US" sz="2000" kern="0" dirty="0">
                <a:solidFill>
                  <a:srgbClr val="404040"/>
                </a:solidFill>
                <a:latin typeface="Arial" panose="020B0604020202020204" pitchFamily="34" charset="0"/>
                <a:cs typeface="Arial" panose="020B0604020202020204" pitchFamily="34" charset="0"/>
                <a:sym typeface="Arial"/>
              </a:rPr>
              <a:t>ESCO</a:t>
            </a:r>
            <a:r>
              <a:rPr lang="en-US" sz="2000" kern="0" dirty="0">
                <a:solidFill>
                  <a:srgbClr val="FF0000"/>
                </a:solidFill>
                <a:latin typeface="Arial" panose="020B0604020202020204" pitchFamily="34" charset="0"/>
                <a:cs typeface="Arial" panose="020B0604020202020204" pitchFamily="34" charset="0"/>
                <a:sym typeface="Arial"/>
              </a:rPr>
              <a:t> </a:t>
            </a:r>
            <a:r>
              <a:rPr lang="en-US" sz="2000" kern="0" dirty="0">
                <a:solidFill>
                  <a:srgbClr val="003153"/>
                </a:solidFill>
                <a:latin typeface="Arial" panose="020B0604020202020204" pitchFamily="34" charset="0"/>
                <a:cs typeface="Arial" panose="020B0604020202020204" pitchFamily="34" charset="0"/>
                <a:sym typeface="Arial"/>
              </a:rPr>
              <a:t>repayments</a:t>
            </a:r>
            <a:r>
              <a:rPr lang="en-US" sz="2000" kern="0" dirty="0">
                <a:solidFill>
                  <a:srgbClr val="FF0000"/>
                </a:solidFill>
                <a:latin typeface="Arial" panose="020B0604020202020204" pitchFamily="34" charset="0"/>
                <a:cs typeface="Arial" panose="020B0604020202020204" pitchFamily="34" charset="0"/>
                <a:sym typeface="Arial"/>
              </a:rPr>
              <a:t> </a:t>
            </a:r>
            <a:r>
              <a:rPr lang="en-US" sz="2000" kern="0" dirty="0">
                <a:solidFill>
                  <a:srgbClr val="404040"/>
                </a:solidFill>
                <a:latin typeface="Arial" panose="020B0604020202020204" pitchFamily="34" charset="0"/>
                <a:cs typeface="Arial" panose="020B0604020202020204" pitchFamily="34" charset="0"/>
                <a:sym typeface="Arial"/>
              </a:rPr>
              <a:t>using saving costs from the energy savings portion</a:t>
            </a:r>
          </a:p>
          <a:p>
            <a:pPr marL="342900" indent="-342900">
              <a:lnSpc>
                <a:spcPts val="2143"/>
              </a:lnSpc>
              <a:spcBef>
                <a:spcPts val="300"/>
              </a:spcBef>
              <a:spcAft>
                <a:spcPts val="1029"/>
              </a:spcAft>
              <a:buClr>
                <a:srgbClr val="000000"/>
              </a:buClr>
              <a:buFont typeface="Arial" panose="020B0604020202020204" pitchFamily="34" charset="0"/>
              <a:buChar char="•"/>
            </a:pPr>
            <a:r>
              <a:rPr lang="en-US" sz="2000" kern="0" dirty="0">
                <a:solidFill>
                  <a:srgbClr val="404040"/>
                </a:solidFill>
                <a:latin typeface="Arial" panose="020B0604020202020204" pitchFamily="34" charset="0"/>
                <a:cs typeface="Arial" panose="020B0604020202020204" pitchFamily="34" charset="0"/>
                <a:sym typeface="Arial"/>
              </a:rPr>
              <a:t>May be full or a percentage</a:t>
            </a:r>
          </a:p>
          <a:p>
            <a:pPr marL="342900" indent="-342900">
              <a:lnSpc>
                <a:spcPts val="2143"/>
              </a:lnSpc>
              <a:spcBef>
                <a:spcPts val="300"/>
              </a:spcBef>
              <a:spcAft>
                <a:spcPts val="1029"/>
              </a:spcAft>
              <a:buClr>
                <a:srgbClr val="000000"/>
              </a:buClr>
              <a:buFont typeface="Arial" panose="020B0604020202020204" pitchFamily="34" charset="0"/>
              <a:buChar char="•"/>
            </a:pPr>
            <a:r>
              <a:rPr lang="en-US" sz="2000" kern="0" dirty="0">
                <a:solidFill>
                  <a:srgbClr val="404040"/>
                </a:solidFill>
                <a:latin typeface="Arial" panose="020B0604020202020204" pitchFamily="34" charset="0"/>
                <a:cs typeface="Arial" panose="020B0604020202020204" pitchFamily="34" charset="0"/>
                <a:sym typeface="Arial"/>
              </a:rPr>
              <a:t>Typically reconciled annually</a:t>
            </a:r>
          </a:p>
          <a:p>
            <a:pPr marL="342900" indent="-342900">
              <a:lnSpc>
                <a:spcPts val="2143"/>
              </a:lnSpc>
              <a:spcBef>
                <a:spcPts val="300"/>
              </a:spcBef>
              <a:spcAft>
                <a:spcPts val="1029"/>
              </a:spcAft>
              <a:buClr>
                <a:srgbClr val="000000"/>
              </a:buClr>
              <a:buFont typeface="Arial" panose="020B0604020202020204" pitchFamily="34" charset="0"/>
              <a:buChar char="•"/>
            </a:pPr>
            <a:r>
              <a:rPr lang="en-US" sz="2000" kern="0" dirty="0">
                <a:solidFill>
                  <a:srgbClr val="404040"/>
                </a:solidFill>
                <a:latin typeface="Arial" panose="020B0604020202020204" pitchFamily="34" charset="0"/>
                <a:cs typeface="Arial" panose="020B0604020202020204" pitchFamily="34" charset="0"/>
                <a:sym typeface="Arial"/>
              </a:rPr>
              <a:t>Option: cumulative savings ("savings bank")</a:t>
            </a:r>
          </a:p>
        </p:txBody>
      </p:sp>
    </p:spTree>
    <p:extLst>
      <p:ext uri="{BB962C8B-B14F-4D97-AF65-F5344CB8AC3E}">
        <p14:creationId xmlns:p14="http://schemas.microsoft.com/office/powerpoint/2010/main" val="3668588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450FE545-9871-73FC-B507-AB25DABC6ACF}"/>
              </a:ext>
            </a:extLst>
          </p:cNvPr>
          <p:cNvSpPr txBox="1">
            <a:spLocks/>
          </p:cNvSpPr>
          <p:nvPr/>
        </p:nvSpPr>
        <p:spPr>
          <a:xfrm>
            <a:off x="677426" y="1885922"/>
            <a:ext cx="10515600" cy="4855608"/>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gn="just">
              <a:spcBef>
                <a:spcPts val="1200"/>
              </a:spcBef>
              <a:spcAft>
                <a:spcPts val="1200"/>
              </a:spcAft>
            </a:pPr>
            <a:r>
              <a:rPr lang="en-US" sz="2000" b="1" kern="0" dirty="0">
                <a:solidFill>
                  <a:schemeClr val="tx1"/>
                </a:solidFill>
                <a:latin typeface="Arial" panose="020B0604020202020204" pitchFamily="34" charset="0"/>
                <a:cs typeface="Arial" panose="020B0604020202020204" pitchFamily="34" charset="0"/>
              </a:rPr>
              <a:t>   </a:t>
            </a:r>
            <a:r>
              <a:rPr lang="en-US" sz="2000" b="1" kern="0" dirty="0" err="1">
                <a:solidFill>
                  <a:schemeClr val="tx1"/>
                </a:solidFill>
                <a:latin typeface="Arial" panose="020B0604020202020204" pitchFamily="34" charset="0"/>
                <a:cs typeface="Arial" panose="020B0604020202020204" pitchFamily="34" charset="0"/>
              </a:rPr>
              <a:t>Chauffage</a:t>
            </a:r>
            <a:r>
              <a:rPr lang="en-US" sz="2000" kern="0" dirty="0">
                <a:solidFill>
                  <a:schemeClr val="tx1"/>
                </a:solidFill>
                <a:latin typeface="Arial" panose="020B0604020202020204" pitchFamily="34" charset="0"/>
                <a:cs typeface="Arial" panose="020B0604020202020204" pitchFamily="34" charset="0"/>
              </a:rPr>
              <a:t> (a French term) is a type of Energy Performance Contract (EPC) where a business owner pays the Energy Service Company (ESCO) or contractor a fixed fee per unit of useful energy (heating, cooling, electricity) supplied to the building.</a:t>
            </a:r>
          </a:p>
          <a:p>
            <a:pPr algn="just">
              <a:spcBef>
                <a:spcPts val="1200"/>
              </a:spcBef>
              <a:spcAft>
                <a:spcPts val="1200"/>
              </a:spcAft>
            </a:pPr>
            <a:r>
              <a:rPr lang="en-US" sz="2000" kern="0" dirty="0">
                <a:solidFill>
                  <a:schemeClr val="tx1"/>
                </a:solidFill>
                <a:latin typeface="Arial" panose="020B0604020202020204" pitchFamily="34" charset="0"/>
                <a:cs typeface="Arial" panose="020B0604020202020204" pitchFamily="34" charset="0"/>
              </a:rPr>
              <a:t>   The ESCO charges for the energy provided in different units:</a:t>
            </a:r>
          </a:p>
          <a:p>
            <a:pPr algn="just">
              <a:spcBef>
                <a:spcPts val="1200"/>
              </a:spcBef>
              <a:spcAft>
                <a:spcPts val="1200"/>
              </a:spcAft>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GJ/BTU for heat</a:t>
            </a:r>
          </a:p>
          <a:p>
            <a:pPr algn="just">
              <a:spcBef>
                <a:spcPts val="450"/>
              </a:spcBef>
              <a:spcAft>
                <a:spcPts val="1200"/>
              </a:spcAft>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GJ/ton for cooling (chilled water)</a:t>
            </a:r>
          </a:p>
          <a:p>
            <a:pPr algn="just">
              <a:spcBef>
                <a:spcPts val="450"/>
              </a:spcBef>
              <a:spcAft>
                <a:spcPts val="1200"/>
              </a:spcAft>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kWh for electricity</a:t>
            </a:r>
          </a:p>
          <a:p>
            <a:pPr algn="just">
              <a:spcBef>
                <a:spcPts val="1200"/>
              </a:spcBef>
            </a:pPr>
            <a:r>
              <a:rPr lang="en-US" sz="2000" kern="0" dirty="0">
                <a:solidFill>
                  <a:schemeClr val="tx1"/>
                </a:solidFill>
                <a:latin typeface="Arial" panose="020B0604020202020204" pitchFamily="34" charset="0"/>
                <a:cs typeface="Arial" panose="020B0604020202020204" pitchFamily="34" charset="0"/>
              </a:rPr>
              <a:t>    The ESCO controls the operation and maintenance process of the plant and drafts the service level agreements.</a:t>
            </a:r>
          </a:p>
        </p:txBody>
      </p:sp>
      <p:sp>
        <p:nvSpPr>
          <p:cNvPr id="6" name="Title 2">
            <a:extLst>
              <a:ext uri="{FF2B5EF4-FFF2-40B4-BE49-F238E27FC236}">
                <a16:creationId xmlns:a16="http://schemas.microsoft.com/office/drawing/2014/main" id="{1A2B699C-735B-DCDF-2F88-924945F9BD07}"/>
              </a:ext>
            </a:extLst>
          </p:cNvPr>
          <p:cNvSpPr txBox="1">
            <a:spLocks/>
          </p:cNvSpPr>
          <p:nvPr/>
        </p:nvSpPr>
        <p:spPr>
          <a:xfrm>
            <a:off x="838200" y="1091475"/>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CHAUFFAGE CONTRACT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4139673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3C1CE34C-08C3-3608-4994-5851B266B2EF}"/>
              </a:ext>
            </a:extLst>
          </p:cNvPr>
          <p:cNvSpPr txBox="1">
            <a:spLocks/>
          </p:cNvSpPr>
          <p:nvPr/>
        </p:nvSpPr>
        <p:spPr>
          <a:xfrm>
            <a:off x="861951" y="1412109"/>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CHAUFFAGE CONTRACT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TextBox 2">
            <a:extLst>
              <a:ext uri="{FF2B5EF4-FFF2-40B4-BE49-F238E27FC236}">
                <a16:creationId xmlns:a16="http://schemas.microsoft.com/office/drawing/2014/main" id="{EF882A88-A53D-538B-B6F6-AAA0346FE824}"/>
              </a:ext>
            </a:extLst>
          </p:cNvPr>
          <p:cNvSpPr txBox="1"/>
          <p:nvPr/>
        </p:nvSpPr>
        <p:spPr>
          <a:xfrm>
            <a:off x="861951" y="2132203"/>
            <a:ext cx="10654814" cy="3631763"/>
          </a:xfrm>
          <a:prstGeom prst="rect">
            <a:avLst/>
          </a:prstGeom>
          <a:solidFill>
            <a:schemeClr val="bg1"/>
          </a:solidFill>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000" kern="0" dirty="0">
                <a:latin typeface="Arial" panose="020B0604020202020204" pitchFamily="34" charset="0"/>
                <a:ea typeface="Montserrat Regular"/>
                <a:cs typeface="Arial" panose="020B0604020202020204" pitchFamily="34" charset="0"/>
                <a:sym typeface="Montserrat Regular"/>
              </a:rPr>
              <a:t>The ESCO is responsible for:</a:t>
            </a:r>
          </a:p>
          <a:p>
            <a:pPr marL="342900" indent="-342900">
              <a:spcBef>
                <a:spcPts val="1200"/>
              </a:spcBef>
              <a:buClr>
                <a:srgbClr val="000000"/>
              </a:buClr>
              <a:buSzPct val="100000"/>
              <a:buFont typeface="Arial" panose="020B0604020202020204" pitchFamily="34" charset="0"/>
              <a:buChar char="•"/>
              <a:defRPr sz="4600">
                <a:latin typeface="Montserrat Regular"/>
                <a:ea typeface="Montserrat Regular"/>
                <a:cs typeface="Montserrat Regular"/>
                <a:sym typeface="Montserrat Regular"/>
              </a:defRPr>
            </a:pPr>
            <a:r>
              <a:rPr lang="en-US" sz="2000" kern="0" dirty="0">
                <a:latin typeface="Arial" panose="020B0604020202020204" pitchFamily="34" charset="0"/>
                <a:ea typeface="Montserrat Regular"/>
                <a:cs typeface="Arial" panose="020B0604020202020204" pitchFamily="34" charset="0"/>
                <a:sym typeface="Montserrat Regular"/>
              </a:rPr>
              <a:t>Providing energy services (e.g., heating, cooling, hot water),</a:t>
            </a:r>
          </a:p>
          <a:p>
            <a:pPr marL="342900" indent="-342900">
              <a:spcBef>
                <a:spcPts val="1200"/>
              </a:spcBef>
              <a:buClr>
                <a:srgbClr val="000000"/>
              </a:buClr>
              <a:buSzPct val="100000"/>
              <a:buFont typeface="Arial" panose="020B0604020202020204" pitchFamily="34" charset="0"/>
              <a:buChar char="•"/>
              <a:defRPr sz="4600">
                <a:latin typeface="Montserrat Regular"/>
                <a:ea typeface="Montserrat Regular"/>
                <a:cs typeface="Montserrat Regular"/>
                <a:sym typeface="Montserrat Regular"/>
              </a:defRPr>
            </a:pPr>
            <a:r>
              <a:rPr lang="en-US" sz="2000" kern="0" dirty="0">
                <a:latin typeface="Arial" panose="020B0604020202020204" pitchFamily="34" charset="0"/>
                <a:ea typeface="Montserrat Regular"/>
                <a:cs typeface="Arial" panose="020B0604020202020204" pitchFamily="34" charset="0"/>
                <a:sym typeface="Montserrat Regular"/>
              </a:rPr>
              <a:t>Operating and maintaining equipment, and</a:t>
            </a:r>
          </a:p>
          <a:p>
            <a:pPr marL="342900" indent="-342900">
              <a:spcBef>
                <a:spcPts val="1200"/>
              </a:spcBef>
              <a:buClr>
                <a:srgbClr val="000000"/>
              </a:buClr>
              <a:buSzPct val="100000"/>
              <a:buFont typeface="Arial" panose="020B0604020202020204" pitchFamily="34" charset="0"/>
              <a:buChar char="•"/>
              <a:defRPr sz="4600">
                <a:latin typeface="Montserrat Regular"/>
                <a:ea typeface="Montserrat Regular"/>
                <a:cs typeface="Montserrat Regular"/>
                <a:sym typeface="Montserrat Regular"/>
              </a:defRPr>
            </a:pPr>
            <a:r>
              <a:rPr lang="en-US" sz="2000" kern="0" dirty="0">
                <a:latin typeface="Arial" panose="020B0604020202020204" pitchFamily="34" charset="0"/>
                <a:ea typeface="Montserrat Regular"/>
                <a:cs typeface="Arial" panose="020B0604020202020204" pitchFamily="34" charset="0"/>
                <a:sym typeface="Montserrat Regular"/>
              </a:rPr>
              <a:t>Ensuring efficiency and cost savings (often sharing the savings with the customer).</a:t>
            </a:r>
          </a:p>
          <a:p>
            <a:pPr>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000" kern="0" dirty="0">
                <a:latin typeface="Arial" panose="020B0604020202020204" pitchFamily="34" charset="0"/>
                <a:ea typeface="Montserrat Regular"/>
                <a:cs typeface="Arial" panose="020B0604020202020204" pitchFamily="34" charset="0"/>
                <a:sym typeface="Montserrat Regular"/>
              </a:rPr>
              <a:t>In simple terms: Instead of paying separately for fuel or electricity, the customer pays for the "comfort provided" (e.g., cooling or heating), while the ESCO bears the risk related to efficiency and performance.</a:t>
            </a:r>
          </a:p>
          <a:p>
            <a:pPr>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000" kern="0" dirty="0">
                <a:latin typeface="Arial" panose="020B0604020202020204" pitchFamily="34" charset="0"/>
                <a:ea typeface="Montserrat Regular"/>
                <a:cs typeface="Arial" panose="020B0604020202020204" pitchFamily="34" charset="0"/>
                <a:sym typeface="Montserrat Regular"/>
              </a:rPr>
              <a:t>The contract can last from 10 to 15 years, or align with the lifespan of the energy-efficient equipment.</a:t>
            </a:r>
          </a:p>
        </p:txBody>
      </p:sp>
    </p:spTree>
    <p:extLst>
      <p:ext uri="{BB962C8B-B14F-4D97-AF65-F5344CB8AC3E}">
        <p14:creationId xmlns:p14="http://schemas.microsoft.com/office/powerpoint/2010/main" val="3335049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C0FC92BD-9156-8F94-38FD-2FB20633389C}"/>
              </a:ext>
            </a:extLst>
          </p:cNvPr>
          <p:cNvSpPr txBox="1">
            <a:spLocks/>
          </p:cNvSpPr>
          <p:nvPr/>
        </p:nvSpPr>
        <p:spPr>
          <a:xfrm>
            <a:off x="838200" y="1116342"/>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CHAUFFAGE CONTRACT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23" name="TextBox 2">
            <a:extLst>
              <a:ext uri="{FF2B5EF4-FFF2-40B4-BE49-F238E27FC236}">
                <a16:creationId xmlns:a16="http://schemas.microsoft.com/office/drawing/2014/main" id="{2CF7CF50-52B1-AF18-2C86-21A8042568CC}"/>
              </a:ext>
            </a:extLst>
          </p:cNvPr>
          <p:cNvSpPr txBox="1"/>
          <p:nvPr/>
        </p:nvSpPr>
        <p:spPr>
          <a:xfrm>
            <a:off x="838200" y="1716393"/>
            <a:ext cx="11271113" cy="4770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500" kern="0" dirty="0" err="1">
                <a:solidFill>
                  <a:srgbClr val="000000"/>
                </a:solidFill>
                <a:latin typeface="Arial" panose="020B0604020202020204" pitchFamily="34" charset="0"/>
                <a:ea typeface="Montserrat Regular"/>
                <a:cs typeface="Arial" panose="020B0604020202020204" pitchFamily="34" charset="0"/>
                <a:sym typeface="Montserrat Regular"/>
              </a:rPr>
              <a:t>Chauffage</a:t>
            </a:r>
            <a:r>
              <a:rPr lang="en-US" sz="2500" kern="0" dirty="0">
                <a:solidFill>
                  <a:srgbClr val="000000"/>
                </a:solidFill>
                <a:latin typeface="Arial" panose="020B0604020202020204" pitchFamily="34" charset="0"/>
                <a:ea typeface="Montserrat Regular"/>
                <a:cs typeface="Arial" panose="020B0604020202020204" pitchFamily="34" charset="0"/>
                <a:sym typeface="Montserrat Regular"/>
              </a:rPr>
              <a:t> contract</a:t>
            </a:r>
            <a:r>
              <a:rPr lang="en-US" sz="2500" kern="0" dirty="0">
                <a:solidFill>
                  <a:srgbClr val="053D5D"/>
                </a:solidFill>
                <a:latin typeface="Arial" panose="020B0604020202020204" pitchFamily="34" charset="0"/>
                <a:ea typeface="Montserrat Regular"/>
                <a:cs typeface="Arial" panose="020B0604020202020204" pitchFamily="34" charset="0"/>
                <a:sym typeface="Montserrat Regular"/>
              </a:rPr>
              <a:t>- How Financing Works</a:t>
            </a:r>
            <a:endParaRPr lang="vi-VN" sz="2500" kern="0" dirty="0">
              <a:solidFill>
                <a:srgbClr val="053D5D"/>
              </a:solidFill>
              <a:latin typeface="Arial" panose="020B0604020202020204" pitchFamily="34" charset="0"/>
              <a:ea typeface="Montserrat Regular"/>
              <a:cs typeface="Arial" panose="020B0604020202020204" pitchFamily="34" charset="0"/>
              <a:sym typeface="Montserrat Regular"/>
            </a:endParaRPr>
          </a:p>
        </p:txBody>
      </p:sp>
      <p:grpSp>
        <p:nvGrpSpPr>
          <p:cNvPr id="24" name="Group 23">
            <a:extLst>
              <a:ext uri="{FF2B5EF4-FFF2-40B4-BE49-F238E27FC236}">
                <a16:creationId xmlns:a16="http://schemas.microsoft.com/office/drawing/2014/main" id="{62750BA6-F1D6-B710-F953-19D87049002D}"/>
              </a:ext>
            </a:extLst>
          </p:cNvPr>
          <p:cNvGrpSpPr/>
          <p:nvPr/>
        </p:nvGrpSpPr>
        <p:grpSpPr>
          <a:xfrm>
            <a:off x="1611281" y="2360212"/>
            <a:ext cx="8763000" cy="4548588"/>
            <a:chOff x="2158490" y="1767910"/>
            <a:chExt cx="7648450" cy="4548588"/>
          </a:xfrm>
        </p:grpSpPr>
        <p:graphicFrame>
          <p:nvGraphicFramePr>
            <p:cNvPr id="25" name="Graphique 39">
              <a:extLst>
                <a:ext uri="{FF2B5EF4-FFF2-40B4-BE49-F238E27FC236}">
                  <a16:creationId xmlns:a16="http://schemas.microsoft.com/office/drawing/2014/main" id="{90CC7C2D-300E-55B7-FB3E-E42871A2C85E}"/>
                </a:ext>
              </a:extLst>
            </p:cNvPr>
            <p:cNvGraphicFramePr/>
            <p:nvPr>
              <p:extLst>
                <p:ext uri="{D42A27DB-BD31-4B8C-83A1-F6EECF244321}">
                  <p14:modId xmlns:p14="http://schemas.microsoft.com/office/powerpoint/2010/main" val="2546823241"/>
                </p:ext>
              </p:extLst>
            </p:nvPr>
          </p:nvGraphicFramePr>
          <p:xfrm>
            <a:off x="2158490" y="1767910"/>
            <a:ext cx="7648450" cy="4343899"/>
          </p:xfrm>
          <a:graphic>
            <a:graphicData uri="http://schemas.openxmlformats.org/drawingml/2006/chart">
              <c:chart xmlns:c="http://schemas.openxmlformats.org/drawingml/2006/chart" xmlns:r="http://schemas.openxmlformats.org/officeDocument/2006/relationships" r:id="rId3"/>
            </a:graphicData>
          </a:graphic>
        </p:graphicFrame>
        <p:sp>
          <p:nvSpPr>
            <p:cNvPr id="26" name="ZoneTexte 1">
              <a:extLst>
                <a:ext uri="{FF2B5EF4-FFF2-40B4-BE49-F238E27FC236}">
                  <a16:creationId xmlns:a16="http://schemas.microsoft.com/office/drawing/2014/main" id="{E4AB55D4-E39F-9576-2369-F6CA49F6396B}"/>
                </a:ext>
              </a:extLst>
            </p:cNvPr>
            <p:cNvSpPr txBox="1"/>
            <p:nvPr/>
          </p:nvSpPr>
          <p:spPr>
            <a:xfrm>
              <a:off x="4722829" y="3866939"/>
              <a:ext cx="1150554" cy="112726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CA" sz="1800" b="0" i="0" u="none" strike="noStrike" kern="0" cap="none" spc="0" normalizeH="0" baseline="0" noProof="0" dirty="0">
                <a:ln>
                  <a:noFill/>
                </a:ln>
                <a:solidFill>
                  <a:srgbClr val="FFFFFF"/>
                </a:solidFill>
                <a:effectLst/>
                <a:uLnTx/>
                <a:uFillTx/>
                <a:latin typeface="Montserrat" panose="00000500000000000000" pitchFamily="2" charset="0"/>
                <a:ea typeface="+mn-ea"/>
                <a:cs typeface="Arial" panose="020B0604020202020204" pitchFamily="34" charset="0"/>
                <a:sym typeface="Arial"/>
              </a:endParaRPr>
            </a:p>
          </p:txBody>
        </p:sp>
        <p:sp>
          <p:nvSpPr>
            <p:cNvPr id="27" name="ZoneTexte 44">
              <a:extLst>
                <a:ext uri="{FF2B5EF4-FFF2-40B4-BE49-F238E27FC236}">
                  <a16:creationId xmlns:a16="http://schemas.microsoft.com/office/drawing/2014/main" id="{44BDB4E5-EC02-95F1-EB2A-743B7B06E6BD}"/>
                </a:ext>
              </a:extLst>
            </p:cNvPr>
            <p:cNvSpPr txBox="1"/>
            <p:nvPr/>
          </p:nvSpPr>
          <p:spPr>
            <a:xfrm>
              <a:off x="4652735" y="3107304"/>
              <a:ext cx="707568"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2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Transferred via ESCO</a:t>
              </a:r>
              <a:endParaRPr kumimoji="0" lang="en-CA" sz="8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endParaRPr>
            </a:p>
          </p:txBody>
        </p:sp>
        <p:sp>
          <p:nvSpPr>
            <p:cNvPr id="28" name="ZoneTexte 46">
              <a:extLst>
                <a:ext uri="{FF2B5EF4-FFF2-40B4-BE49-F238E27FC236}">
                  <a16:creationId xmlns:a16="http://schemas.microsoft.com/office/drawing/2014/main" id="{6DC752FB-D6D1-4E06-9F26-BD48485EDF69}"/>
                </a:ext>
              </a:extLst>
            </p:cNvPr>
            <p:cNvSpPr txBox="1"/>
            <p:nvPr/>
          </p:nvSpPr>
          <p:spPr>
            <a:xfrm>
              <a:off x="5254065" y="3497004"/>
              <a:ext cx="787325"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2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Capital</a:t>
              </a:r>
              <a:endParaRPr kumimoji="0" lang="en-CA" sz="8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endParaRPr>
            </a:p>
          </p:txBody>
        </p:sp>
        <p:sp>
          <p:nvSpPr>
            <p:cNvPr id="29" name="ZoneTexte 47">
              <a:extLst>
                <a:ext uri="{FF2B5EF4-FFF2-40B4-BE49-F238E27FC236}">
                  <a16:creationId xmlns:a16="http://schemas.microsoft.com/office/drawing/2014/main" id="{16DD8066-43C9-CB2E-29DA-5A8DCC134354}"/>
                </a:ext>
              </a:extLst>
            </p:cNvPr>
            <p:cNvSpPr txBox="1"/>
            <p:nvPr/>
          </p:nvSpPr>
          <p:spPr>
            <a:xfrm>
              <a:off x="4534007" y="2482712"/>
              <a:ext cx="165147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2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Customer receives benefits</a:t>
              </a:r>
            </a:p>
          </p:txBody>
        </p:sp>
        <p:sp>
          <p:nvSpPr>
            <p:cNvPr id="30" name="TextBox 3">
              <a:extLst>
                <a:ext uri="{FF2B5EF4-FFF2-40B4-BE49-F238E27FC236}">
                  <a16:creationId xmlns:a16="http://schemas.microsoft.com/office/drawing/2014/main" id="{A68C6C41-BABE-A449-C284-05B284FF24C6}"/>
                </a:ext>
              </a:extLst>
            </p:cNvPr>
            <p:cNvSpPr txBox="1"/>
            <p:nvPr/>
          </p:nvSpPr>
          <p:spPr>
            <a:xfrm>
              <a:off x="6257137" y="3153201"/>
              <a:ext cx="107994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4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ESCO's profit</a:t>
              </a:r>
            </a:p>
          </p:txBody>
        </p:sp>
        <p:grpSp>
          <p:nvGrpSpPr>
            <p:cNvPr id="31" name="Group 30">
              <a:extLst>
                <a:ext uri="{FF2B5EF4-FFF2-40B4-BE49-F238E27FC236}">
                  <a16:creationId xmlns:a16="http://schemas.microsoft.com/office/drawing/2014/main" id="{2262B697-BCA8-747E-1CC9-B8188BBF9B9F}"/>
                </a:ext>
              </a:extLst>
            </p:cNvPr>
            <p:cNvGrpSpPr/>
            <p:nvPr/>
          </p:nvGrpSpPr>
          <p:grpSpPr>
            <a:xfrm>
              <a:off x="4394927" y="1799170"/>
              <a:ext cx="4407590" cy="4517328"/>
              <a:chOff x="4394927" y="1799170"/>
              <a:chExt cx="4407590" cy="4517328"/>
            </a:xfrm>
          </p:grpSpPr>
          <p:sp>
            <p:nvSpPr>
              <p:cNvPr id="32" name="Accolade fermante 3">
                <a:extLst>
                  <a:ext uri="{FF2B5EF4-FFF2-40B4-BE49-F238E27FC236}">
                    <a16:creationId xmlns:a16="http://schemas.microsoft.com/office/drawing/2014/main" id="{E7467C11-8AD9-154B-452C-96280A2F4255}"/>
                  </a:ext>
                </a:extLst>
              </p:cNvPr>
              <p:cNvSpPr/>
              <p:nvPr/>
            </p:nvSpPr>
            <p:spPr>
              <a:xfrm>
                <a:off x="5254065" y="2891605"/>
                <a:ext cx="228600" cy="964209"/>
              </a:xfrm>
              <a:prstGeom prst="rightBrace">
                <a:avLst>
                  <a:gd name="adj1" fmla="val 8333"/>
                  <a:gd name="adj2" fmla="val 57453"/>
                </a:avLst>
              </a:prstGeom>
              <a:noFill/>
              <a:ln w="25400" cap="flat" cmpd="sng" algn="ctr">
                <a:solidFill>
                  <a:srgbClr val="053D5D"/>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Montserrat" panose="00000500000000000000" pitchFamily="2" charset="0"/>
                  <a:ea typeface="+mn-ea"/>
                  <a:cs typeface="+mn-cs"/>
                  <a:sym typeface="Arial"/>
                </a:endParaRPr>
              </a:p>
            </p:txBody>
          </p:sp>
          <p:sp>
            <p:nvSpPr>
              <p:cNvPr id="33" name="ZoneTexte 58">
                <a:extLst>
                  <a:ext uri="{FF2B5EF4-FFF2-40B4-BE49-F238E27FC236}">
                    <a16:creationId xmlns:a16="http://schemas.microsoft.com/office/drawing/2014/main" id="{264F532C-47BB-B642-FD8C-4A429647858B}"/>
                  </a:ext>
                </a:extLst>
              </p:cNvPr>
              <p:cNvSpPr txBox="1"/>
              <p:nvPr/>
            </p:nvSpPr>
            <p:spPr>
              <a:xfrm>
                <a:off x="5336520" y="3046447"/>
                <a:ext cx="704871"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2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Interest</a:t>
                </a:r>
                <a:endParaRPr kumimoji="0" lang="en-CA" sz="8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endParaRPr>
              </a:p>
            </p:txBody>
          </p:sp>
          <p:sp>
            <p:nvSpPr>
              <p:cNvPr id="34" name="ZoneTexte 62">
                <a:extLst>
                  <a:ext uri="{FF2B5EF4-FFF2-40B4-BE49-F238E27FC236}">
                    <a16:creationId xmlns:a16="http://schemas.microsoft.com/office/drawing/2014/main" id="{83E0BC00-969C-A747-0202-15FAA36FC4C5}"/>
                  </a:ext>
                </a:extLst>
              </p:cNvPr>
              <p:cNvSpPr txBox="1"/>
              <p:nvPr/>
            </p:nvSpPr>
            <p:spPr>
              <a:xfrm>
                <a:off x="6221342" y="2465524"/>
                <a:ext cx="1368717"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fr-CA" sz="12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Customer </a:t>
                </a:r>
                <a:r>
                  <a:rPr kumimoji="0" lang="fr-CA" sz="1200" b="1" i="0" u="none" strike="noStrike" kern="0" cap="none" spc="0" normalizeH="0" baseline="0" noProof="0" dirty="0" err="1">
                    <a:ln>
                      <a:noFill/>
                    </a:ln>
                    <a:solidFill>
                      <a:srgbClr val="053D5D"/>
                    </a:solidFill>
                    <a:effectLst/>
                    <a:uLnTx/>
                    <a:uFillTx/>
                    <a:latin typeface="Montserrat" panose="00000500000000000000" pitchFamily="2" charset="0"/>
                    <a:cs typeface="Arial"/>
                    <a:sym typeface="Arial"/>
                  </a:rPr>
                  <a:t>receives</a:t>
                </a:r>
                <a:r>
                  <a:rPr kumimoji="0" lang="fr-CA" sz="12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 </a:t>
                </a:r>
                <a:r>
                  <a:rPr kumimoji="0" lang="fr-CA" sz="1200" b="1" i="0" u="none" strike="noStrike" kern="0" cap="none" spc="0" normalizeH="0" baseline="0" noProof="0" dirty="0" err="1">
                    <a:ln>
                      <a:noFill/>
                    </a:ln>
                    <a:solidFill>
                      <a:srgbClr val="053D5D"/>
                    </a:solidFill>
                    <a:effectLst/>
                    <a:uLnTx/>
                    <a:uFillTx/>
                    <a:latin typeface="Montserrat" panose="00000500000000000000" pitchFamily="2" charset="0"/>
                    <a:cs typeface="Arial"/>
                    <a:sym typeface="Arial"/>
                  </a:rPr>
                  <a:t>benefits</a:t>
                </a:r>
                <a:endParaRPr kumimoji="0" lang="fr-CA" sz="12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endParaRPr>
              </a:p>
            </p:txBody>
          </p:sp>
          <p:sp>
            <p:nvSpPr>
              <p:cNvPr id="35" name="ZoneTexte 63">
                <a:extLst>
                  <a:ext uri="{FF2B5EF4-FFF2-40B4-BE49-F238E27FC236}">
                    <a16:creationId xmlns:a16="http://schemas.microsoft.com/office/drawing/2014/main" id="{38DADE05-96F9-E9A6-4D2F-12BD11C42736}"/>
                  </a:ext>
                </a:extLst>
              </p:cNvPr>
              <p:cNvSpPr txBox="1"/>
              <p:nvPr/>
            </p:nvSpPr>
            <p:spPr>
              <a:xfrm>
                <a:off x="7781038" y="3081947"/>
                <a:ext cx="1021479"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6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Business benefits</a:t>
                </a:r>
              </a:p>
            </p:txBody>
          </p:sp>
          <p:sp>
            <p:nvSpPr>
              <p:cNvPr id="36" name="Accolade fermante 7">
                <a:extLst>
                  <a:ext uri="{FF2B5EF4-FFF2-40B4-BE49-F238E27FC236}">
                    <a16:creationId xmlns:a16="http://schemas.microsoft.com/office/drawing/2014/main" id="{88249B0D-E3EE-1842-A9CA-18CC9F23596C}"/>
                  </a:ext>
                </a:extLst>
              </p:cNvPr>
              <p:cNvSpPr/>
              <p:nvPr/>
            </p:nvSpPr>
            <p:spPr>
              <a:xfrm rot="5400000">
                <a:off x="6034048" y="4571526"/>
                <a:ext cx="302874" cy="2696219"/>
              </a:xfrm>
              <a:prstGeom prst="rightBrace">
                <a:avLst>
                  <a:gd name="adj1" fmla="val 8333"/>
                  <a:gd name="adj2" fmla="val 49581"/>
                </a:avLst>
              </a:prstGeom>
              <a:noFill/>
              <a:ln w="25400" cap="flat" cmpd="sng" algn="ctr">
                <a:solidFill>
                  <a:srgbClr val="053D5D"/>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Montserrat" panose="00000500000000000000" pitchFamily="2" charset="0"/>
                  <a:ea typeface="+mn-ea"/>
                  <a:cs typeface="+mn-cs"/>
                  <a:sym typeface="Arial"/>
                </a:endParaRPr>
              </a:p>
            </p:txBody>
          </p:sp>
          <p:sp>
            <p:nvSpPr>
              <p:cNvPr id="37" name="ZoneTexte 8">
                <a:extLst>
                  <a:ext uri="{FF2B5EF4-FFF2-40B4-BE49-F238E27FC236}">
                    <a16:creationId xmlns:a16="http://schemas.microsoft.com/office/drawing/2014/main" id="{8EE5FEE9-AD60-AD6E-EC92-5E63B19E05FE}"/>
                  </a:ext>
                </a:extLst>
              </p:cNvPr>
              <p:cNvSpPr txBox="1"/>
              <p:nvPr/>
            </p:nvSpPr>
            <p:spPr>
              <a:xfrm>
                <a:off x="5298105" y="6008721"/>
                <a:ext cx="2368216"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fr-CA" sz="14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EPC </a:t>
                </a:r>
                <a:r>
                  <a:rPr kumimoji="0" lang="fr-CA" sz="1400" b="1" i="0" u="none" strike="noStrike" kern="0" cap="none" spc="0" normalizeH="0" baseline="0" noProof="0" dirty="0" err="1">
                    <a:ln>
                      <a:noFill/>
                    </a:ln>
                    <a:solidFill>
                      <a:srgbClr val="053D5D"/>
                    </a:solidFill>
                    <a:effectLst/>
                    <a:uLnTx/>
                    <a:uFillTx/>
                    <a:latin typeface="Montserrat" panose="00000500000000000000" pitchFamily="2" charset="0"/>
                    <a:cs typeface="Arial"/>
                    <a:sym typeface="Arial"/>
                  </a:rPr>
                  <a:t>contract</a:t>
                </a:r>
                <a:r>
                  <a:rPr kumimoji="0" lang="fr-CA" sz="14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 </a:t>
                </a:r>
                <a:r>
                  <a:rPr kumimoji="0" lang="fr-CA" sz="1400" b="1" i="0" u="none" strike="noStrike" kern="0" cap="none" spc="0" normalizeH="0" baseline="0" noProof="0" dirty="0" err="1">
                    <a:ln>
                      <a:noFill/>
                    </a:ln>
                    <a:solidFill>
                      <a:srgbClr val="053D5D"/>
                    </a:solidFill>
                    <a:effectLst/>
                    <a:uLnTx/>
                    <a:uFillTx/>
                    <a:latin typeface="Montserrat" panose="00000500000000000000" pitchFamily="2" charset="0"/>
                    <a:cs typeface="Arial"/>
                    <a:sym typeface="Arial"/>
                  </a:rPr>
                  <a:t>term</a:t>
                </a:r>
                <a:endParaRPr kumimoji="0" lang="fr-CA" sz="14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endParaRPr>
              </a:p>
            </p:txBody>
          </p:sp>
          <p:sp>
            <p:nvSpPr>
              <p:cNvPr id="38" name="ZoneTexte 68">
                <a:extLst>
                  <a:ext uri="{FF2B5EF4-FFF2-40B4-BE49-F238E27FC236}">
                    <a16:creationId xmlns:a16="http://schemas.microsoft.com/office/drawing/2014/main" id="{4FC03E3A-EDDF-01F2-45C6-264904ED9F39}"/>
                  </a:ext>
                </a:extLst>
              </p:cNvPr>
              <p:cNvSpPr txBox="1"/>
              <p:nvPr/>
            </p:nvSpPr>
            <p:spPr>
              <a:xfrm>
                <a:off x="4394927" y="1870100"/>
                <a:ext cx="1929637"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During the investment payback period</a:t>
                </a:r>
                <a:endParaRPr kumimoji="0" lang="en-CA" sz="12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endParaRPr>
              </a:p>
            </p:txBody>
          </p:sp>
          <p:sp>
            <p:nvSpPr>
              <p:cNvPr id="39" name="ZoneTexte 68">
                <a:extLst>
                  <a:ext uri="{FF2B5EF4-FFF2-40B4-BE49-F238E27FC236}">
                    <a16:creationId xmlns:a16="http://schemas.microsoft.com/office/drawing/2014/main" id="{DAD8E7CC-CFD5-11A5-6C76-3AAC420F4174}"/>
                  </a:ext>
                </a:extLst>
              </p:cNvPr>
              <p:cNvSpPr txBox="1"/>
              <p:nvPr/>
            </p:nvSpPr>
            <p:spPr>
              <a:xfrm>
                <a:off x="6271956" y="1799170"/>
                <a:ext cx="164141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After the investment payback period</a:t>
                </a:r>
                <a:endParaRPr kumimoji="0" lang="en-CA" sz="1200" b="1" i="0" u="none" strike="noStrike" kern="0" cap="none" spc="0" normalizeH="0" baseline="0" noProof="0" dirty="0">
                  <a:ln>
                    <a:noFill/>
                  </a:ln>
                  <a:solidFill>
                    <a:srgbClr val="053D5D"/>
                  </a:solidFill>
                  <a:effectLst/>
                  <a:uLnTx/>
                  <a:uFillTx/>
                  <a:latin typeface="Montserrat" panose="00000500000000000000" pitchFamily="2" charset="0"/>
                  <a:cs typeface="Arial"/>
                  <a:sym typeface="Arial"/>
                </a:endParaRPr>
              </a:p>
            </p:txBody>
          </p:sp>
        </p:grpSp>
      </p:grpSp>
      <p:sp>
        <p:nvSpPr>
          <p:cNvPr id="41" name="Rectangle 40">
            <a:extLst>
              <a:ext uri="{FF2B5EF4-FFF2-40B4-BE49-F238E27FC236}">
                <a16:creationId xmlns:a16="http://schemas.microsoft.com/office/drawing/2014/main" id="{574B8F8A-6B1E-9995-FB2A-695352B9A145}"/>
              </a:ext>
            </a:extLst>
          </p:cNvPr>
          <p:cNvSpPr/>
          <p:nvPr/>
        </p:nvSpPr>
        <p:spPr>
          <a:xfrm>
            <a:off x="2920042" y="6418555"/>
            <a:ext cx="967666" cy="439445"/>
          </a:xfrm>
          <a:prstGeom prst="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17406D"/>
                </a:solidFill>
                <a:effectLst/>
                <a:uLnTx/>
                <a:uFillTx/>
                <a:latin typeface="Arial"/>
                <a:ea typeface="+mn-ea"/>
                <a:cs typeface="+mn-cs"/>
                <a:sym typeface="Arial"/>
              </a:rPr>
              <a:t>Current</a:t>
            </a:r>
          </a:p>
        </p:txBody>
      </p:sp>
    </p:spTree>
    <p:extLst>
      <p:ext uri="{BB962C8B-B14F-4D97-AF65-F5344CB8AC3E}">
        <p14:creationId xmlns:p14="http://schemas.microsoft.com/office/powerpoint/2010/main" val="25175870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2">
            <a:extLst>
              <a:ext uri="{FF2B5EF4-FFF2-40B4-BE49-F238E27FC236}">
                <a16:creationId xmlns:a16="http://schemas.microsoft.com/office/drawing/2014/main" id="{5AF12FB8-2F99-E5ED-570A-5EC8C3525318}"/>
              </a:ext>
            </a:extLst>
          </p:cNvPr>
          <p:cNvSpPr txBox="1">
            <a:spLocks/>
          </p:cNvSpPr>
          <p:nvPr/>
        </p:nvSpPr>
        <p:spPr>
          <a:xfrm>
            <a:off x="838200" y="1161174"/>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CHAUFFAGE CONTRACT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grpSp>
        <p:nvGrpSpPr>
          <p:cNvPr id="19" name="Group 18">
            <a:extLst>
              <a:ext uri="{FF2B5EF4-FFF2-40B4-BE49-F238E27FC236}">
                <a16:creationId xmlns:a16="http://schemas.microsoft.com/office/drawing/2014/main" id="{0336764B-B128-CF95-4B76-47C8CC87408D}"/>
              </a:ext>
            </a:extLst>
          </p:cNvPr>
          <p:cNvGrpSpPr/>
          <p:nvPr/>
        </p:nvGrpSpPr>
        <p:grpSpPr>
          <a:xfrm>
            <a:off x="529472" y="2200113"/>
            <a:ext cx="10508722" cy="4686717"/>
            <a:chOff x="480853" y="1456059"/>
            <a:chExt cx="10508722" cy="4686717"/>
          </a:xfrm>
        </p:grpSpPr>
        <p:sp>
          <p:nvSpPr>
            <p:cNvPr id="20" name="Freeform 1045">
              <a:extLst>
                <a:ext uri="{FF2B5EF4-FFF2-40B4-BE49-F238E27FC236}">
                  <a16:creationId xmlns:a16="http://schemas.microsoft.com/office/drawing/2014/main" id="{E454C031-F34A-70B3-80B1-114B392C36A6}"/>
                </a:ext>
              </a:extLst>
            </p:cNvPr>
            <p:cNvSpPr>
              <a:spLocks/>
            </p:cNvSpPr>
            <p:nvPr/>
          </p:nvSpPr>
          <p:spPr bwMode="auto">
            <a:xfrm>
              <a:off x="7582528" y="4346818"/>
              <a:ext cx="3634" cy="8997"/>
            </a:xfrm>
            <a:custGeom>
              <a:avLst/>
              <a:gdLst>
                <a:gd name="T0" fmla="*/ 0 w 5"/>
                <a:gd name="T1" fmla="*/ 0 h 25"/>
                <a:gd name="T2" fmla="*/ 0 w 5"/>
                <a:gd name="T3" fmla="*/ 0 h 25"/>
                <a:gd name="T4" fmla="*/ 0 w 5"/>
                <a:gd name="T5" fmla="*/ 0 h 25"/>
                <a:gd name="T6" fmla="*/ 0 w 5"/>
                <a:gd name="T7" fmla="*/ 0 h 25"/>
                <a:gd name="T8" fmla="*/ 0 w 5"/>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5">
                  <a:moveTo>
                    <a:pt x="0" y="25"/>
                  </a:moveTo>
                  <a:lnTo>
                    <a:pt x="5" y="0"/>
                  </a:lnTo>
                  <a:lnTo>
                    <a:pt x="0" y="7"/>
                  </a:lnTo>
                  <a:lnTo>
                    <a:pt x="0" y="25"/>
                  </a:lnTo>
                  <a:close/>
                </a:path>
              </a:pathLst>
            </a:custGeom>
            <a:solidFill>
              <a:srgbClr val="A18F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21" name="Freeform 6">
              <a:extLst>
                <a:ext uri="{FF2B5EF4-FFF2-40B4-BE49-F238E27FC236}">
                  <a16:creationId xmlns:a16="http://schemas.microsoft.com/office/drawing/2014/main" id="{55F07BE8-84A5-4C74-4A08-AAB1D89EA14A}"/>
                </a:ext>
              </a:extLst>
            </p:cNvPr>
            <p:cNvSpPr/>
            <p:nvPr/>
          </p:nvSpPr>
          <p:spPr>
            <a:xfrm>
              <a:off x="5714466" y="2725320"/>
              <a:ext cx="3205788" cy="725385"/>
            </a:xfrm>
            <a:custGeom>
              <a:avLst/>
              <a:gdLst>
                <a:gd name="connsiteX0" fmla="*/ 0 w 3447414"/>
                <a:gd name="connsiteY0" fmla="*/ 0 h 646144"/>
                <a:gd name="connsiteX1" fmla="*/ 3447414 w 3447414"/>
                <a:gd name="connsiteY1" fmla="*/ 0 h 646144"/>
                <a:gd name="connsiteX2" fmla="*/ 3447414 w 3447414"/>
                <a:gd name="connsiteY2" fmla="*/ 646144 h 646144"/>
                <a:gd name="connsiteX3" fmla="*/ 0 w 3447414"/>
                <a:gd name="connsiteY3" fmla="*/ 646144 h 646144"/>
                <a:gd name="connsiteX4" fmla="*/ 0 w 3447414"/>
                <a:gd name="connsiteY4" fmla="*/ 0 h 646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7414" h="646144">
                  <a:moveTo>
                    <a:pt x="0" y="0"/>
                  </a:moveTo>
                  <a:lnTo>
                    <a:pt x="3447414" y="0"/>
                  </a:lnTo>
                  <a:lnTo>
                    <a:pt x="3447414" y="646144"/>
                  </a:lnTo>
                  <a:lnTo>
                    <a:pt x="0" y="646144"/>
                  </a:lnTo>
                  <a:lnTo>
                    <a:pt x="0" y="0"/>
                  </a:lnTo>
                  <a:close/>
                </a:path>
              </a:pathLst>
            </a:custGeom>
            <a:noFill/>
            <a:ln>
              <a:noFill/>
            </a:ln>
            <a:effectLst/>
          </p:spPr>
          <p:txBody>
            <a:bodyPr spcFirstLastPara="0" vert="horz" wrap="square" lIns="0" tIns="25400" rIns="0" bIns="25400" numCol="1" spcCol="1270" anchor="ctr" anchorCtr="0">
              <a:noAutofit/>
            </a:bodyPr>
            <a:lstStyle/>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1600" b="0"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sym typeface="Arial"/>
                </a:rPr>
                <a:t>The ESCO implements energy-saving/alternative energy solutions</a:t>
              </a:r>
              <a:endParaRPr kumimoji="0" lang="vi-VN" sz="1600" b="0"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sym typeface="Arial"/>
              </a:endParaRPr>
            </a:p>
          </p:txBody>
        </p:sp>
        <p:grpSp>
          <p:nvGrpSpPr>
            <p:cNvPr id="22" name="Group 21">
              <a:extLst>
                <a:ext uri="{FF2B5EF4-FFF2-40B4-BE49-F238E27FC236}">
                  <a16:creationId xmlns:a16="http://schemas.microsoft.com/office/drawing/2014/main" id="{27D6D223-6051-91CE-1B43-247C522A2D73}"/>
                </a:ext>
              </a:extLst>
            </p:cNvPr>
            <p:cNvGrpSpPr/>
            <p:nvPr/>
          </p:nvGrpSpPr>
          <p:grpSpPr>
            <a:xfrm>
              <a:off x="5184575" y="1887536"/>
              <a:ext cx="3735679" cy="1410878"/>
              <a:chOff x="6181010" y="1778365"/>
              <a:chExt cx="3735679" cy="1410878"/>
            </a:xfrm>
          </p:grpSpPr>
          <p:sp>
            <p:nvSpPr>
              <p:cNvPr id="28" name="Oval 27">
                <a:extLst>
                  <a:ext uri="{FF2B5EF4-FFF2-40B4-BE49-F238E27FC236}">
                    <a16:creationId xmlns:a16="http://schemas.microsoft.com/office/drawing/2014/main" id="{9ACCBE73-9896-CF7A-A9B5-22D6D3030A8A}"/>
                  </a:ext>
                </a:extLst>
              </p:cNvPr>
              <p:cNvSpPr/>
              <p:nvPr/>
            </p:nvSpPr>
            <p:spPr>
              <a:xfrm>
                <a:off x="6181010" y="2836775"/>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29" name="Freeform 14">
                <a:extLst>
                  <a:ext uri="{FF2B5EF4-FFF2-40B4-BE49-F238E27FC236}">
                    <a16:creationId xmlns:a16="http://schemas.microsoft.com/office/drawing/2014/main" id="{F9B1CD57-DDEA-5C2A-7E02-27A92C3C4DCC}"/>
                  </a:ext>
                </a:extLst>
              </p:cNvPr>
              <p:cNvSpPr/>
              <p:nvPr/>
            </p:nvSpPr>
            <p:spPr>
              <a:xfrm>
                <a:off x="6811679" y="1778365"/>
                <a:ext cx="3105010" cy="537470"/>
              </a:xfrm>
              <a:custGeom>
                <a:avLst/>
                <a:gdLst>
                  <a:gd name="connsiteX0" fmla="*/ 0 w 1880547"/>
                  <a:gd name="connsiteY0" fmla="*/ 0 h 352468"/>
                  <a:gd name="connsiteX1" fmla="*/ 1880547 w 1880547"/>
                  <a:gd name="connsiteY1" fmla="*/ 0 h 352468"/>
                  <a:gd name="connsiteX2" fmla="*/ 1880547 w 1880547"/>
                  <a:gd name="connsiteY2" fmla="*/ 352468 h 352468"/>
                  <a:gd name="connsiteX3" fmla="*/ 0 w 1880547"/>
                  <a:gd name="connsiteY3" fmla="*/ 352468 h 352468"/>
                  <a:gd name="connsiteX4" fmla="*/ 0 w 1880547"/>
                  <a:gd name="connsiteY4" fmla="*/ 0 h 352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547" h="352468">
                    <a:moveTo>
                      <a:pt x="0" y="0"/>
                    </a:moveTo>
                    <a:lnTo>
                      <a:pt x="1880547" y="0"/>
                    </a:lnTo>
                    <a:lnTo>
                      <a:pt x="1880547" y="352468"/>
                    </a:lnTo>
                    <a:lnTo>
                      <a:pt x="0" y="352468"/>
                    </a:lnTo>
                    <a:lnTo>
                      <a:pt x="0" y="0"/>
                    </a:lnTo>
                    <a:close/>
                  </a:path>
                </a:pathLst>
              </a:custGeom>
              <a:noFill/>
              <a:ln>
                <a:noFill/>
              </a:ln>
              <a:effectLst/>
            </p:spPr>
            <p:txBody>
              <a:bodyPr spcFirstLastPara="0" vert="horz" wrap="square" lIns="0" tIns="20320" rIns="0" bIns="20320" numCol="1" spcCol="1270" anchor="ctr" anchorCtr="0">
                <a:noAutofit/>
              </a:bodyPr>
              <a:lstStyle/>
              <a:p>
                <a:pPr marL="0" marR="0" lvl="0" indent="0" defTabSz="711200" eaLnBrk="1" fontAlgn="auto" latinLnBrk="0" hangingPunct="1">
                  <a:lnSpc>
                    <a:spcPct val="90000"/>
                  </a:lnSpc>
                  <a:spcBef>
                    <a:spcPct val="0"/>
                  </a:spcBef>
                  <a:spcAft>
                    <a:spcPct val="35000"/>
                  </a:spcAft>
                  <a:buClr>
                    <a:srgbClr val="000000"/>
                  </a:buClr>
                  <a:buSzTx/>
                  <a:buFont typeface="Arial"/>
                  <a:buNone/>
                  <a:tabLst/>
                  <a:defRPr/>
                </a:pPr>
                <a:r>
                  <a:rPr kumimoji="0" lang="en-US" sz="1600" b="0"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sym typeface="Arial"/>
                  </a:rPr>
                  <a:t>The ESCO has the right to operate the energy-saving system/equipment</a:t>
                </a:r>
                <a:endParaRPr kumimoji="0" lang="vi-VN" sz="1600" b="0"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sym typeface="Arial"/>
                </a:endParaRPr>
              </a:p>
            </p:txBody>
          </p:sp>
          <p:sp>
            <p:nvSpPr>
              <p:cNvPr id="30" name="Oval 29">
                <a:extLst>
                  <a:ext uri="{FF2B5EF4-FFF2-40B4-BE49-F238E27FC236}">
                    <a16:creationId xmlns:a16="http://schemas.microsoft.com/office/drawing/2014/main" id="{5E2F7A36-4C15-F0DE-8F5D-31D195EF228C}"/>
                  </a:ext>
                </a:extLst>
              </p:cNvPr>
              <p:cNvSpPr/>
              <p:nvPr/>
            </p:nvSpPr>
            <p:spPr>
              <a:xfrm>
                <a:off x="6181010" y="1856936"/>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grpSp>
        <p:sp>
          <p:nvSpPr>
            <p:cNvPr id="23" name="Line 1050">
              <a:extLst>
                <a:ext uri="{FF2B5EF4-FFF2-40B4-BE49-F238E27FC236}">
                  <a16:creationId xmlns:a16="http://schemas.microsoft.com/office/drawing/2014/main" id="{32CB2D2D-92D4-893D-2778-F39F8FB99C7E}"/>
                </a:ext>
              </a:extLst>
            </p:cNvPr>
            <p:cNvSpPr>
              <a:spLocks noChangeShapeType="1"/>
            </p:cNvSpPr>
            <p:nvPr/>
          </p:nvSpPr>
          <p:spPr bwMode="auto">
            <a:xfrm rot="10800000" flipV="1">
              <a:off x="9937972" y="3375939"/>
              <a:ext cx="1863" cy="1028438"/>
            </a:xfrm>
            <a:prstGeom prst="line">
              <a:avLst/>
            </a:prstGeom>
            <a:noFill/>
            <a:ln w="38100">
              <a:solidFill>
                <a:srgbClr val="053D5D"/>
              </a:solidFill>
              <a:round/>
              <a:headEnd type="arrow"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24" name="Diagramme 2">
              <a:extLst>
                <a:ext uri="{FF2B5EF4-FFF2-40B4-BE49-F238E27FC236}">
                  <a16:creationId xmlns:a16="http://schemas.microsoft.com/office/drawing/2014/main" id="{AC7C2584-A910-D211-38A4-B2E6D6C8C29A}"/>
                </a:ext>
              </a:extLst>
            </p:cNvPr>
            <p:cNvGraphicFramePr/>
            <p:nvPr>
              <p:extLst>
                <p:ext uri="{D42A27DB-BD31-4B8C-83A1-F6EECF244321}">
                  <p14:modId xmlns:p14="http://schemas.microsoft.com/office/powerpoint/2010/main" val="4003342482"/>
                </p:ext>
              </p:extLst>
            </p:nvPr>
          </p:nvGraphicFramePr>
          <p:xfrm>
            <a:off x="8886372" y="4489644"/>
            <a:ext cx="2103203" cy="1653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5" name="Diagramme 5">
              <a:extLst>
                <a:ext uri="{FF2B5EF4-FFF2-40B4-BE49-F238E27FC236}">
                  <a16:creationId xmlns:a16="http://schemas.microsoft.com/office/drawing/2014/main" id="{D9020511-E139-51AD-204F-E1D4ADF0B6DD}"/>
                </a:ext>
              </a:extLst>
            </p:cNvPr>
            <p:cNvGraphicFramePr/>
            <p:nvPr>
              <p:extLst>
                <p:ext uri="{D42A27DB-BD31-4B8C-83A1-F6EECF244321}">
                  <p14:modId xmlns:p14="http://schemas.microsoft.com/office/powerpoint/2010/main" val="2443827293"/>
                </p:ext>
              </p:extLst>
            </p:nvPr>
          </p:nvGraphicFramePr>
          <p:xfrm>
            <a:off x="480853" y="1825466"/>
            <a:ext cx="2217194" cy="168405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6" name="Diagramme 6">
              <a:extLst>
                <a:ext uri="{FF2B5EF4-FFF2-40B4-BE49-F238E27FC236}">
                  <a16:creationId xmlns:a16="http://schemas.microsoft.com/office/drawing/2014/main" id="{01AA00F7-F1C5-0945-894B-285ACC8EA38F}"/>
                </a:ext>
              </a:extLst>
            </p:cNvPr>
            <p:cNvGraphicFramePr/>
            <p:nvPr>
              <p:extLst>
                <p:ext uri="{D42A27DB-BD31-4B8C-83A1-F6EECF244321}">
                  <p14:modId xmlns:p14="http://schemas.microsoft.com/office/powerpoint/2010/main" val="1540830985"/>
                </p:ext>
              </p:extLst>
            </p:nvPr>
          </p:nvGraphicFramePr>
          <p:xfrm>
            <a:off x="8920254" y="1456059"/>
            <a:ext cx="1885868" cy="178605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27" name="Line 1056">
              <a:extLst>
                <a:ext uri="{FF2B5EF4-FFF2-40B4-BE49-F238E27FC236}">
                  <a16:creationId xmlns:a16="http://schemas.microsoft.com/office/drawing/2014/main" id="{B7A556C3-CC5D-2A92-33F1-F86AB6DD733A}"/>
                </a:ext>
              </a:extLst>
            </p:cNvPr>
            <p:cNvSpPr>
              <a:spLocks noChangeShapeType="1"/>
            </p:cNvSpPr>
            <p:nvPr/>
          </p:nvSpPr>
          <p:spPr bwMode="auto">
            <a:xfrm flipH="1">
              <a:off x="5255519" y="2548268"/>
              <a:ext cx="3962174" cy="6326"/>
            </a:xfrm>
            <a:prstGeom prst="line">
              <a:avLst/>
            </a:prstGeom>
            <a:noFill/>
            <a:ln w="38100">
              <a:solidFill>
                <a:srgbClr val="053D5D"/>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pSp>
      <p:sp>
        <p:nvSpPr>
          <p:cNvPr id="31" name="Rectangle 30">
            <a:extLst>
              <a:ext uri="{FF2B5EF4-FFF2-40B4-BE49-F238E27FC236}">
                <a16:creationId xmlns:a16="http://schemas.microsoft.com/office/drawing/2014/main" id="{908C6EBA-2CD6-5CEA-2DD3-F0F97CA1497A}"/>
              </a:ext>
            </a:extLst>
          </p:cNvPr>
          <p:cNvSpPr/>
          <p:nvPr/>
        </p:nvSpPr>
        <p:spPr>
          <a:xfrm>
            <a:off x="458508" y="1702391"/>
            <a:ext cx="8244840" cy="461665"/>
          </a:xfrm>
          <a:prstGeom prst="rect">
            <a:avLst/>
          </a:prstGeom>
        </p:spPr>
        <p:txBody>
          <a:bodyPr wrap="square">
            <a:spAutoFit/>
          </a:bodyPr>
          <a:lstStyle/>
          <a:p>
            <a:pPr marL="365125" eaLnBrk="0" hangingPunct="0">
              <a:spcAft>
                <a:spcPts val="600"/>
              </a:spcAft>
              <a:buClr>
                <a:srgbClr val="A5C935"/>
              </a:buClr>
              <a:buFont typeface="Arial"/>
              <a:buNone/>
            </a:pPr>
            <a:r>
              <a:rPr lang="en-CA" sz="2400" b="1" kern="0" dirty="0">
                <a:solidFill>
                  <a:srgbClr val="053D5D"/>
                </a:solidFill>
                <a:latin typeface="Arial" panose="020B0604020202020204" pitchFamily="34" charset="0"/>
                <a:cs typeface="Arial" panose="020B0604020202020204" pitchFamily="34" charset="0"/>
                <a:sym typeface="Arial"/>
              </a:rPr>
              <a:t>During the implementation period</a:t>
            </a:r>
          </a:p>
        </p:txBody>
      </p:sp>
      <p:graphicFrame>
        <p:nvGraphicFramePr>
          <p:cNvPr id="32" name="Diagramme 3">
            <a:extLst>
              <a:ext uri="{FF2B5EF4-FFF2-40B4-BE49-F238E27FC236}">
                <a16:creationId xmlns:a16="http://schemas.microsoft.com/office/drawing/2014/main" id="{7D91547B-9D2F-1210-FBED-345CF284DED2}"/>
              </a:ext>
            </a:extLst>
          </p:cNvPr>
          <p:cNvGraphicFramePr/>
          <p:nvPr>
            <p:extLst>
              <p:ext uri="{D42A27DB-BD31-4B8C-83A1-F6EECF244321}">
                <p14:modId xmlns:p14="http://schemas.microsoft.com/office/powerpoint/2010/main" val="2096126479"/>
              </p:ext>
            </p:extLst>
          </p:nvPr>
        </p:nvGraphicFramePr>
        <p:xfrm>
          <a:off x="3642470" y="2200113"/>
          <a:ext cx="1876916" cy="186876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798455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52523" y="2893721"/>
            <a:ext cx="10886954" cy="1070557"/>
          </a:xfrm>
        </p:spPr>
        <p:txBody>
          <a:bodyPr>
            <a:noAutofit/>
          </a:bodyPr>
          <a:lstStyle/>
          <a:p>
            <a:r>
              <a:rPr lang="en-US" sz="3200"/>
              <a:t>BUSINESS MODELS FOR IMPLEMENTING EE PROJECTS, INCLUDING PERFORMANCE CONTRACTS AND ESCO</a:t>
            </a:r>
            <a:endParaRPr lang="en-US" sz="3200" dirty="0"/>
          </a:p>
        </p:txBody>
      </p:sp>
    </p:spTree>
    <p:extLst>
      <p:ext uri="{BB962C8B-B14F-4D97-AF65-F5344CB8AC3E}">
        <p14:creationId xmlns:p14="http://schemas.microsoft.com/office/powerpoint/2010/main" val="16425345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
            <a:extLst>
              <a:ext uri="{FF2B5EF4-FFF2-40B4-BE49-F238E27FC236}">
                <a16:creationId xmlns:a16="http://schemas.microsoft.com/office/drawing/2014/main" id="{5D189143-62F4-13B9-6F08-C3C26CE73574}"/>
              </a:ext>
            </a:extLst>
          </p:cNvPr>
          <p:cNvSpPr txBox="1">
            <a:spLocks/>
          </p:cNvSpPr>
          <p:nvPr/>
        </p:nvSpPr>
        <p:spPr>
          <a:xfrm>
            <a:off x="838200" y="1137167"/>
            <a:ext cx="10515599" cy="415711"/>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a:ln>
                  <a:noFill/>
                </a:ln>
                <a:solidFill>
                  <a:srgbClr val="FFFFFF"/>
                </a:solidFill>
                <a:effectLst/>
                <a:uLnTx/>
                <a:uFillTx/>
                <a:latin typeface="Arial"/>
                <a:cs typeface="Arial"/>
                <a:sym typeface="Arial"/>
              </a:rPr>
              <a:t>CHAUFFAGE CONTRACT</a:t>
            </a:r>
          </a:p>
        </p:txBody>
      </p:sp>
      <p:grpSp>
        <p:nvGrpSpPr>
          <p:cNvPr id="26" name="Group 25">
            <a:extLst>
              <a:ext uri="{FF2B5EF4-FFF2-40B4-BE49-F238E27FC236}">
                <a16:creationId xmlns:a16="http://schemas.microsoft.com/office/drawing/2014/main" id="{3365B569-E6ED-F8F7-0CD2-D4515E42AFD5}"/>
              </a:ext>
            </a:extLst>
          </p:cNvPr>
          <p:cNvGrpSpPr/>
          <p:nvPr/>
        </p:nvGrpSpPr>
        <p:grpSpPr>
          <a:xfrm>
            <a:off x="707434" y="1591527"/>
            <a:ext cx="11116333" cy="5266473"/>
            <a:chOff x="480853" y="876303"/>
            <a:chExt cx="11116333" cy="5266473"/>
          </a:xfrm>
        </p:grpSpPr>
        <p:sp>
          <p:nvSpPr>
            <p:cNvPr id="27" name="Freeform 1045">
              <a:extLst>
                <a:ext uri="{FF2B5EF4-FFF2-40B4-BE49-F238E27FC236}">
                  <a16:creationId xmlns:a16="http://schemas.microsoft.com/office/drawing/2014/main" id="{BBD82013-CCDD-9A87-14A5-3B5F49DD57D1}"/>
                </a:ext>
              </a:extLst>
            </p:cNvPr>
            <p:cNvSpPr>
              <a:spLocks/>
            </p:cNvSpPr>
            <p:nvPr/>
          </p:nvSpPr>
          <p:spPr bwMode="auto">
            <a:xfrm>
              <a:off x="7582528" y="4346818"/>
              <a:ext cx="3634" cy="8997"/>
            </a:xfrm>
            <a:custGeom>
              <a:avLst/>
              <a:gdLst>
                <a:gd name="T0" fmla="*/ 0 w 5"/>
                <a:gd name="T1" fmla="*/ 0 h 25"/>
                <a:gd name="T2" fmla="*/ 0 w 5"/>
                <a:gd name="T3" fmla="*/ 0 h 25"/>
                <a:gd name="T4" fmla="*/ 0 w 5"/>
                <a:gd name="T5" fmla="*/ 0 h 25"/>
                <a:gd name="T6" fmla="*/ 0 w 5"/>
                <a:gd name="T7" fmla="*/ 0 h 25"/>
                <a:gd name="T8" fmla="*/ 0 w 5"/>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5">
                  <a:moveTo>
                    <a:pt x="0" y="25"/>
                  </a:moveTo>
                  <a:lnTo>
                    <a:pt x="5" y="0"/>
                  </a:lnTo>
                  <a:lnTo>
                    <a:pt x="0" y="7"/>
                  </a:lnTo>
                  <a:lnTo>
                    <a:pt x="0" y="25"/>
                  </a:lnTo>
                  <a:close/>
                </a:path>
              </a:pathLst>
            </a:custGeom>
            <a:solidFill>
              <a:srgbClr val="A18F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28" name="Freeform 5">
              <a:extLst>
                <a:ext uri="{FF2B5EF4-FFF2-40B4-BE49-F238E27FC236}">
                  <a16:creationId xmlns:a16="http://schemas.microsoft.com/office/drawing/2014/main" id="{716BCCCA-8C11-1220-6C0B-32977BC7F4E7}"/>
                </a:ext>
              </a:extLst>
            </p:cNvPr>
            <p:cNvSpPr/>
            <p:nvPr/>
          </p:nvSpPr>
          <p:spPr>
            <a:xfrm>
              <a:off x="3233885" y="3183673"/>
              <a:ext cx="3486150" cy="725385"/>
            </a:xfrm>
            <a:custGeom>
              <a:avLst/>
              <a:gdLst>
                <a:gd name="connsiteX0" fmla="*/ 0 w 3447414"/>
                <a:gd name="connsiteY0" fmla="*/ 0 h 646144"/>
                <a:gd name="connsiteX1" fmla="*/ 3447414 w 3447414"/>
                <a:gd name="connsiteY1" fmla="*/ 0 h 646144"/>
                <a:gd name="connsiteX2" fmla="*/ 3447414 w 3447414"/>
                <a:gd name="connsiteY2" fmla="*/ 646144 h 646144"/>
                <a:gd name="connsiteX3" fmla="*/ 0 w 3447414"/>
                <a:gd name="connsiteY3" fmla="*/ 646144 h 646144"/>
                <a:gd name="connsiteX4" fmla="*/ 0 w 3447414"/>
                <a:gd name="connsiteY4" fmla="*/ 0 h 646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7414" h="646144">
                  <a:moveTo>
                    <a:pt x="0" y="0"/>
                  </a:moveTo>
                  <a:lnTo>
                    <a:pt x="3447414" y="0"/>
                  </a:lnTo>
                  <a:lnTo>
                    <a:pt x="3447414" y="646144"/>
                  </a:lnTo>
                  <a:lnTo>
                    <a:pt x="0" y="646144"/>
                  </a:lnTo>
                  <a:lnTo>
                    <a:pt x="0" y="0"/>
                  </a:lnTo>
                  <a:close/>
                </a:path>
              </a:pathLst>
            </a:custGeom>
            <a:noFill/>
            <a:ln>
              <a:noFill/>
            </a:ln>
            <a:effectLst/>
          </p:spPr>
          <p:txBody>
            <a:bodyPr spcFirstLastPara="0" vert="horz" wrap="square" lIns="0" tIns="25400" rIns="0" bIns="25400" numCol="1" spcCol="1270" anchor="ctr" anchorCtr="0">
              <a:noAutofit/>
            </a:bodyPr>
            <a:lstStyle/>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Customer pays for </a:t>
              </a:r>
              <a:r>
                <a:rPr kumimoji="0" lang="en-US" sz="2000" b="0" i="0" u="none" strike="noStrike" kern="0" cap="none" spc="0" normalizeH="0" baseline="0" noProof="0" dirty="0">
                  <a:ln>
                    <a:noFill/>
                  </a:ln>
                  <a:solidFill>
                    <a:srgbClr val="003153"/>
                  </a:solidFill>
                  <a:effectLst/>
                  <a:uLnTx/>
                  <a:uFillTx/>
                  <a:latin typeface="Arial" panose="020B0604020202020204" pitchFamily="34" charset="0"/>
                  <a:cs typeface="Arial" panose="020B0604020202020204" pitchFamily="34" charset="0"/>
                  <a:sym typeface="Arial"/>
                </a:rPr>
                <a:t>energy services supplied</a:t>
              </a:r>
              <a:endParaRPr kumimoji="0" lang="vi-VN" sz="2000" b="0" i="0" u="none" strike="noStrike" kern="0" cap="none" spc="0" normalizeH="0" baseline="0" noProof="0" dirty="0">
                <a:ln>
                  <a:noFill/>
                </a:ln>
                <a:solidFill>
                  <a:srgbClr val="003153"/>
                </a:solidFill>
                <a:effectLst/>
                <a:uLnTx/>
                <a:uFillTx/>
                <a:latin typeface="Arial" panose="020B0604020202020204" pitchFamily="34" charset="0"/>
                <a:cs typeface="Arial" panose="020B0604020202020204" pitchFamily="34" charset="0"/>
                <a:sym typeface="Arial"/>
              </a:endParaRPr>
            </a:p>
          </p:txBody>
        </p:sp>
        <p:grpSp>
          <p:nvGrpSpPr>
            <p:cNvPr id="29" name="Group 28">
              <a:extLst>
                <a:ext uri="{FF2B5EF4-FFF2-40B4-BE49-F238E27FC236}">
                  <a16:creationId xmlns:a16="http://schemas.microsoft.com/office/drawing/2014/main" id="{F5104CB3-3A2A-5A38-D6B8-0B96E827440F}"/>
                </a:ext>
              </a:extLst>
            </p:cNvPr>
            <p:cNvGrpSpPr/>
            <p:nvPr/>
          </p:nvGrpSpPr>
          <p:grpSpPr>
            <a:xfrm>
              <a:off x="2812498" y="876303"/>
              <a:ext cx="7591863" cy="3105517"/>
              <a:chOff x="3808933" y="767132"/>
              <a:chExt cx="7591863" cy="3105517"/>
            </a:xfrm>
          </p:grpSpPr>
          <p:sp>
            <p:nvSpPr>
              <p:cNvPr id="38" name="Oval 37">
                <a:extLst>
                  <a:ext uri="{FF2B5EF4-FFF2-40B4-BE49-F238E27FC236}">
                    <a16:creationId xmlns:a16="http://schemas.microsoft.com/office/drawing/2014/main" id="{CE271D42-394D-51A5-B4E7-3DC32C45B07F}"/>
                  </a:ext>
                </a:extLst>
              </p:cNvPr>
              <p:cNvSpPr/>
              <p:nvPr/>
            </p:nvSpPr>
            <p:spPr>
              <a:xfrm>
                <a:off x="3808933" y="3242649"/>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39" name="Freeform 16">
                <a:extLst>
                  <a:ext uri="{FF2B5EF4-FFF2-40B4-BE49-F238E27FC236}">
                    <a16:creationId xmlns:a16="http://schemas.microsoft.com/office/drawing/2014/main" id="{4A24AFB1-664A-ADD9-933F-2051C0437211}"/>
                  </a:ext>
                </a:extLst>
              </p:cNvPr>
              <p:cNvSpPr/>
              <p:nvPr/>
            </p:nvSpPr>
            <p:spPr>
              <a:xfrm>
                <a:off x="4275852" y="1517501"/>
                <a:ext cx="3598862" cy="537470"/>
              </a:xfrm>
              <a:custGeom>
                <a:avLst/>
                <a:gdLst>
                  <a:gd name="connsiteX0" fmla="*/ 0 w 1880547"/>
                  <a:gd name="connsiteY0" fmla="*/ 0 h 352468"/>
                  <a:gd name="connsiteX1" fmla="*/ 1880547 w 1880547"/>
                  <a:gd name="connsiteY1" fmla="*/ 0 h 352468"/>
                  <a:gd name="connsiteX2" fmla="*/ 1880547 w 1880547"/>
                  <a:gd name="connsiteY2" fmla="*/ 352468 h 352468"/>
                  <a:gd name="connsiteX3" fmla="*/ 0 w 1880547"/>
                  <a:gd name="connsiteY3" fmla="*/ 352468 h 352468"/>
                  <a:gd name="connsiteX4" fmla="*/ 0 w 1880547"/>
                  <a:gd name="connsiteY4" fmla="*/ 0 h 352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547" h="352468">
                    <a:moveTo>
                      <a:pt x="0" y="0"/>
                    </a:moveTo>
                    <a:lnTo>
                      <a:pt x="1880547" y="0"/>
                    </a:lnTo>
                    <a:lnTo>
                      <a:pt x="1880547" y="352468"/>
                    </a:lnTo>
                    <a:lnTo>
                      <a:pt x="0" y="352468"/>
                    </a:lnTo>
                    <a:lnTo>
                      <a:pt x="0" y="0"/>
                    </a:lnTo>
                    <a:close/>
                  </a:path>
                </a:pathLst>
              </a:custGeom>
              <a:noFill/>
              <a:ln>
                <a:noFill/>
              </a:ln>
              <a:effectLst/>
            </p:spPr>
            <p:txBody>
              <a:bodyPr spcFirstLastPara="0" vert="horz" wrap="square" lIns="0" tIns="20320" rIns="0" bIns="20320" numCol="1" spcCol="1270" anchor="ctr" anchorCtr="0">
                <a:noAutofit/>
              </a:bodyPr>
              <a:lstStyle/>
              <a:p>
                <a:pPr marL="0" marR="0" lvl="0" indent="0" defTabSz="711200" eaLnBrk="1" fontAlgn="auto" latinLnBrk="0" hangingPunct="1">
                  <a:lnSpc>
                    <a:spcPct val="90000"/>
                  </a:lnSpc>
                  <a:spcBef>
                    <a:spcPct val="0"/>
                  </a:spcBef>
                  <a:spcAft>
                    <a:spcPct val="35000"/>
                  </a:spcAft>
                  <a:buClr>
                    <a:srgbClr val="000000"/>
                  </a:buClr>
                  <a:buSzTx/>
                  <a:buFont typeface="Arial"/>
                  <a:buNone/>
                  <a:tabLst/>
                  <a:defRPr/>
                </a:pPr>
                <a:r>
                  <a:rPr kumimoji="0" lang="vi-VN" sz="18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ESCO provides energy services</a:t>
                </a:r>
              </a:p>
            </p:txBody>
          </p:sp>
          <p:sp>
            <p:nvSpPr>
              <p:cNvPr id="40" name="Oval 39">
                <a:extLst>
                  <a:ext uri="{FF2B5EF4-FFF2-40B4-BE49-F238E27FC236}">
                    <a16:creationId xmlns:a16="http://schemas.microsoft.com/office/drawing/2014/main" id="{68553963-2291-F3C2-6005-2C918B3D6C41}"/>
                  </a:ext>
                </a:extLst>
              </p:cNvPr>
              <p:cNvSpPr/>
              <p:nvPr/>
            </p:nvSpPr>
            <p:spPr>
              <a:xfrm>
                <a:off x="3808933" y="1604675"/>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41" name="Oval 40">
                <a:extLst>
                  <a:ext uri="{FF2B5EF4-FFF2-40B4-BE49-F238E27FC236}">
                    <a16:creationId xmlns:a16="http://schemas.microsoft.com/office/drawing/2014/main" id="{9727B7A7-645B-3015-646D-475047D6AF51}"/>
                  </a:ext>
                </a:extLst>
              </p:cNvPr>
              <p:cNvSpPr/>
              <p:nvPr/>
            </p:nvSpPr>
            <p:spPr>
              <a:xfrm>
                <a:off x="11048328" y="3520181"/>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42" name="Freeform 19">
                <a:extLst>
                  <a:ext uri="{FF2B5EF4-FFF2-40B4-BE49-F238E27FC236}">
                    <a16:creationId xmlns:a16="http://schemas.microsoft.com/office/drawing/2014/main" id="{3A8EBBAB-2CB8-DD8F-03BE-0DE5A7D2D157}"/>
                  </a:ext>
                </a:extLst>
              </p:cNvPr>
              <p:cNvSpPr/>
              <p:nvPr/>
            </p:nvSpPr>
            <p:spPr>
              <a:xfrm>
                <a:off x="8160744" y="767132"/>
                <a:ext cx="2051627" cy="537470"/>
              </a:xfrm>
              <a:custGeom>
                <a:avLst/>
                <a:gdLst>
                  <a:gd name="connsiteX0" fmla="*/ 0 w 1880547"/>
                  <a:gd name="connsiteY0" fmla="*/ 0 h 352468"/>
                  <a:gd name="connsiteX1" fmla="*/ 1880547 w 1880547"/>
                  <a:gd name="connsiteY1" fmla="*/ 0 h 352468"/>
                  <a:gd name="connsiteX2" fmla="*/ 1880547 w 1880547"/>
                  <a:gd name="connsiteY2" fmla="*/ 352468 h 352468"/>
                  <a:gd name="connsiteX3" fmla="*/ 0 w 1880547"/>
                  <a:gd name="connsiteY3" fmla="*/ 352468 h 352468"/>
                  <a:gd name="connsiteX4" fmla="*/ 0 w 1880547"/>
                  <a:gd name="connsiteY4" fmla="*/ 0 h 352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547" h="352468">
                    <a:moveTo>
                      <a:pt x="0" y="0"/>
                    </a:moveTo>
                    <a:lnTo>
                      <a:pt x="1880547" y="0"/>
                    </a:lnTo>
                    <a:lnTo>
                      <a:pt x="1880547" y="352468"/>
                    </a:lnTo>
                    <a:lnTo>
                      <a:pt x="0" y="352468"/>
                    </a:lnTo>
                    <a:lnTo>
                      <a:pt x="0" y="0"/>
                    </a:lnTo>
                    <a:close/>
                  </a:path>
                </a:pathLst>
              </a:custGeom>
              <a:noFill/>
              <a:ln>
                <a:noFill/>
              </a:ln>
              <a:effectLst/>
            </p:spPr>
            <p:txBody>
              <a:bodyPr spcFirstLastPara="0" vert="horz" wrap="square" lIns="0" tIns="20320" rIns="0" bIns="20320" numCol="1" spcCol="1270" anchor="ctr" anchorCtr="0">
                <a:noAutofit/>
              </a:bodyPr>
              <a:lstStyle/>
              <a:p>
                <a:pPr marL="0" marR="0" lvl="0" indent="0" defTabSz="7112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ESCO operates the power plant</a:t>
                </a:r>
                <a:endParaRPr kumimoji="0" lang="vi-VN"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endParaRPr>
              </a:p>
            </p:txBody>
          </p:sp>
          <p:sp>
            <p:nvSpPr>
              <p:cNvPr id="43" name="Oval 42">
                <a:extLst>
                  <a:ext uri="{FF2B5EF4-FFF2-40B4-BE49-F238E27FC236}">
                    <a16:creationId xmlns:a16="http://schemas.microsoft.com/office/drawing/2014/main" id="{8618EFC4-3EC7-B879-BAAF-6F5F9374EB8B}"/>
                  </a:ext>
                </a:extLst>
              </p:cNvPr>
              <p:cNvSpPr/>
              <p:nvPr/>
            </p:nvSpPr>
            <p:spPr>
              <a:xfrm>
                <a:off x="7661218" y="862312"/>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endParaRPr>
              </a:p>
            </p:txBody>
          </p:sp>
        </p:grpSp>
        <p:sp>
          <p:nvSpPr>
            <p:cNvPr id="30" name="Line 1050">
              <a:extLst>
                <a:ext uri="{FF2B5EF4-FFF2-40B4-BE49-F238E27FC236}">
                  <a16:creationId xmlns:a16="http://schemas.microsoft.com/office/drawing/2014/main" id="{F3E66458-5EDE-ABEF-71C9-289E3EC8735E}"/>
                </a:ext>
              </a:extLst>
            </p:cNvPr>
            <p:cNvSpPr>
              <a:spLocks noChangeShapeType="1"/>
            </p:cNvSpPr>
            <p:nvPr/>
          </p:nvSpPr>
          <p:spPr bwMode="auto">
            <a:xfrm rot="10800000" flipV="1">
              <a:off x="9937972" y="3375939"/>
              <a:ext cx="1863" cy="1028438"/>
            </a:xfrm>
            <a:prstGeom prst="line">
              <a:avLst/>
            </a:prstGeom>
            <a:noFill/>
            <a:ln w="38100">
              <a:solidFill>
                <a:srgbClr val="053D5D"/>
              </a:solidFill>
              <a:round/>
              <a:headEnd type="none"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31" name="Diagramme 2">
              <a:extLst>
                <a:ext uri="{FF2B5EF4-FFF2-40B4-BE49-F238E27FC236}">
                  <a16:creationId xmlns:a16="http://schemas.microsoft.com/office/drawing/2014/main" id="{358326A7-1B1A-4D84-78C0-D4B354626946}"/>
                </a:ext>
              </a:extLst>
            </p:cNvPr>
            <p:cNvGraphicFramePr/>
            <p:nvPr>
              <p:extLst>
                <p:ext uri="{D42A27DB-BD31-4B8C-83A1-F6EECF244321}">
                  <p14:modId xmlns:p14="http://schemas.microsoft.com/office/powerpoint/2010/main" val="2572870908"/>
                </p:ext>
              </p:extLst>
            </p:nvPr>
          </p:nvGraphicFramePr>
          <p:xfrm>
            <a:off x="8886372" y="4489644"/>
            <a:ext cx="2103203" cy="1653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2" name="Diagramme 5">
              <a:extLst>
                <a:ext uri="{FF2B5EF4-FFF2-40B4-BE49-F238E27FC236}">
                  <a16:creationId xmlns:a16="http://schemas.microsoft.com/office/drawing/2014/main" id="{AF56488A-D185-ED90-81A1-757F51A9744E}"/>
                </a:ext>
              </a:extLst>
            </p:cNvPr>
            <p:cNvGraphicFramePr/>
            <p:nvPr>
              <p:extLst>
                <p:ext uri="{D42A27DB-BD31-4B8C-83A1-F6EECF244321}">
                  <p14:modId xmlns:p14="http://schemas.microsoft.com/office/powerpoint/2010/main" val="1301717823"/>
                </p:ext>
              </p:extLst>
            </p:nvPr>
          </p:nvGraphicFramePr>
          <p:xfrm>
            <a:off x="480853" y="1825466"/>
            <a:ext cx="2217194" cy="168405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3" name="Diagramme 6">
              <a:extLst>
                <a:ext uri="{FF2B5EF4-FFF2-40B4-BE49-F238E27FC236}">
                  <a16:creationId xmlns:a16="http://schemas.microsoft.com/office/drawing/2014/main" id="{2E7CC909-0163-0E76-B18A-40CD5BEBE9D1}"/>
                </a:ext>
              </a:extLst>
            </p:cNvPr>
            <p:cNvGraphicFramePr/>
            <p:nvPr>
              <p:extLst>
                <p:ext uri="{D42A27DB-BD31-4B8C-83A1-F6EECF244321}">
                  <p14:modId xmlns:p14="http://schemas.microsoft.com/office/powerpoint/2010/main" val="3513496907"/>
                </p:ext>
              </p:extLst>
            </p:nvPr>
          </p:nvGraphicFramePr>
          <p:xfrm>
            <a:off x="8940526" y="1589888"/>
            <a:ext cx="1885868" cy="178605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34" name="Line 1056">
              <a:extLst>
                <a:ext uri="{FF2B5EF4-FFF2-40B4-BE49-F238E27FC236}">
                  <a16:creationId xmlns:a16="http://schemas.microsoft.com/office/drawing/2014/main" id="{ECB5377F-559C-A41A-E5A1-EECB55402B61}"/>
                </a:ext>
              </a:extLst>
            </p:cNvPr>
            <p:cNvSpPr>
              <a:spLocks noChangeShapeType="1"/>
            </p:cNvSpPr>
            <p:nvPr/>
          </p:nvSpPr>
          <p:spPr bwMode="auto">
            <a:xfrm flipH="1">
              <a:off x="5184575" y="2473592"/>
              <a:ext cx="1936115" cy="0"/>
            </a:xfrm>
            <a:prstGeom prst="line">
              <a:avLst/>
            </a:prstGeom>
            <a:noFill/>
            <a:ln w="38100">
              <a:solidFill>
                <a:srgbClr val="053D5D"/>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35" name="Line 1056">
              <a:extLst>
                <a:ext uri="{FF2B5EF4-FFF2-40B4-BE49-F238E27FC236}">
                  <a16:creationId xmlns:a16="http://schemas.microsoft.com/office/drawing/2014/main" id="{48B24214-AE95-D788-03F5-A2FF9CC8E881}"/>
                </a:ext>
              </a:extLst>
            </p:cNvPr>
            <p:cNvSpPr>
              <a:spLocks noChangeShapeType="1"/>
            </p:cNvSpPr>
            <p:nvPr/>
          </p:nvSpPr>
          <p:spPr bwMode="auto">
            <a:xfrm flipH="1">
              <a:off x="2491285" y="2473592"/>
              <a:ext cx="1550040" cy="0"/>
            </a:xfrm>
            <a:prstGeom prst="line">
              <a:avLst/>
            </a:prstGeom>
            <a:noFill/>
            <a:ln w="38100">
              <a:solidFill>
                <a:srgbClr val="053D5D"/>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36" name="Freeform 13">
              <a:extLst>
                <a:ext uri="{FF2B5EF4-FFF2-40B4-BE49-F238E27FC236}">
                  <a16:creationId xmlns:a16="http://schemas.microsoft.com/office/drawing/2014/main" id="{D004DAFC-A3B0-8849-B366-14345EA1D17B}"/>
                </a:ext>
              </a:extLst>
            </p:cNvPr>
            <p:cNvSpPr/>
            <p:nvPr/>
          </p:nvSpPr>
          <p:spPr>
            <a:xfrm>
              <a:off x="10473280" y="3630430"/>
              <a:ext cx="1123906" cy="725385"/>
            </a:xfrm>
            <a:custGeom>
              <a:avLst/>
              <a:gdLst>
                <a:gd name="connsiteX0" fmla="*/ 0 w 3447414"/>
                <a:gd name="connsiteY0" fmla="*/ 0 h 646144"/>
                <a:gd name="connsiteX1" fmla="*/ 3447414 w 3447414"/>
                <a:gd name="connsiteY1" fmla="*/ 0 h 646144"/>
                <a:gd name="connsiteX2" fmla="*/ 3447414 w 3447414"/>
                <a:gd name="connsiteY2" fmla="*/ 646144 h 646144"/>
                <a:gd name="connsiteX3" fmla="*/ 0 w 3447414"/>
                <a:gd name="connsiteY3" fmla="*/ 646144 h 646144"/>
                <a:gd name="connsiteX4" fmla="*/ 0 w 3447414"/>
                <a:gd name="connsiteY4" fmla="*/ 0 h 646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7414" h="646144">
                  <a:moveTo>
                    <a:pt x="0" y="0"/>
                  </a:moveTo>
                  <a:lnTo>
                    <a:pt x="3447414" y="0"/>
                  </a:lnTo>
                  <a:lnTo>
                    <a:pt x="3447414" y="646144"/>
                  </a:lnTo>
                  <a:lnTo>
                    <a:pt x="0" y="646144"/>
                  </a:lnTo>
                  <a:lnTo>
                    <a:pt x="0" y="0"/>
                  </a:lnTo>
                  <a:close/>
                </a:path>
              </a:pathLst>
            </a:custGeom>
            <a:noFill/>
            <a:ln>
              <a:noFill/>
            </a:ln>
            <a:effectLst/>
          </p:spPr>
          <p:txBody>
            <a:bodyPr spcFirstLastPara="0" vert="horz" wrap="square" lIns="0" tIns="25400" rIns="0" bIns="25400" numCol="1" spcCol="1270" anchor="ctr" anchorCtr="0">
              <a:noAutofit/>
            </a:bodyPr>
            <a:lstStyle/>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vi-VN" sz="2000" b="0" i="0" u="none" strike="noStrike" kern="0" cap="none" spc="0" normalizeH="0" baseline="0" noProof="0" dirty="0">
                  <a:ln>
                    <a:noFill/>
                  </a:ln>
                  <a:solidFill>
                    <a:srgbClr val="053D5D"/>
                  </a:solidFill>
                  <a:effectLst/>
                  <a:uLnTx/>
                  <a:uFillTx/>
                  <a:latin typeface="Arial" panose="020B0604020202020204" pitchFamily="34" charset="0"/>
                  <a:cs typeface="Arial" panose="020B0604020202020204" pitchFamily="34" charset="0"/>
                  <a:sym typeface="Arial"/>
                </a:rPr>
                <a:t>ESCO repays the loan</a:t>
              </a:r>
            </a:p>
          </p:txBody>
        </p:sp>
        <p:sp>
          <p:nvSpPr>
            <p:cNvPr id="37" name="Line 1056">
              <a:extLst>
                <a:ext uri="{FF2B5EF4-FFF2-40B4-BE49-F238E27FC236}">
                  <a16:creationId xmlns:a16="http://schemas.microsoft.com/office/drawing/2014/main" id="{9934A09A-94E2-88B0-82CB-7D2EAF527EB8}"/>
                </a:ext>
              </a:extLst>
            </p:cNvPr>
            <p:cNvSpPr>
              <a:spLocks noChangeShapeType="1"/>
            </p:cNvSpPr>
            <p:nvPr/>
          </p:nvSpPr>
          <p:spPr bwMode="auto">
            <a:xfrm flipH="1">
              <a:off x="2491285" y="3102242"/>
              <a:ext cx="4419601" cy="0"/>
            </a:xfrm>
            <a:prstGeom prst="line">
              <a:avLst/>
            </a:prstGeom>
            <a:noFill/>
            <a:ln w="38100">
              <a:solidFill>
                <a:srgbClr val="053D5D"/>
              </a:solidFill>
              <a:round/>
              <a:headEnd type="arrow"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pSp>
      <p:sp>
        <p:nvSpPr>
          <p:cNvPr id="44" name="Rectangle 43">
            <a:extLst>
              <a:ext uri="{FF2B5EF4-FFF2-40B4-BE49-F238E27FC236}">
                <a16:creationId xmlns:a16="http://schemas.microsoft.com/office/drawing/2014/main" id="{869FBE61-56B9-6D03-3A67-3F33DAC8EE5B}"/>
              </a:ext>
            </a:extLst>
          </p:cNvPr>
          <p:cNvSpPr/>
          <p:nvPr/>
        </p:nvSpPr>
        <p:spPr>
          <a:xfrm>
            <a:off x="0" y="1820744"/>
            <a:ext cx="8244840" cy="461665"/>
          </a:xfrm>
          <a:prstGeom prst="rect">
            <a:avLst/>
          </a:prstGeom>
        </p:spPr>
        <p:txBody>
          <a:bodyPr wrap="square">
            <a:spAutoFit/>
          </a:bodyPr>
          <a:lstStyle/>
          <a:p>
            <a:pPr marL="365125" eaLnBrk="0" hangingPunct="0">
              <a:spcAft>
                <a:spcPts val="600"/>
              </a:spcAft>
              <a:buClr>
                <a:srgbClr val="A5C935"/>
              </a:buClr>
              <a:buFont typeface="Arial"/>
              <a:buNone/>
            </a:pPr>
            <a:r>
              <a:rPr lang="en-CA" sz="2400" b="1" kern="0" dirty="0">
                <a:solidFill>
                  <a:srgbClr val="053D5D"/>
                </a:solidFill>
                <a:latin typeface="Arial" panose="020B0604020202020204" pitchFamily="34" charset="0"/>
                <a:cs typeface="Arial" panose="020B0604020202020204" pitchFamily="34" charset="0"/>
                <a:sym typeface="Arial"/>
              </a:rPr>
              <a:t>After the implementation period</a:t>
            </a:r>
          </a:p>
        </p:txBody>
      </p:sp>
      <p:graphicFrame>
        <p:nvGraphicFramePr>
          <p:cNvPr id="45" name="Diagramme 3">
            <a:extLst>
              <a:ext uri="{FF2B5EF4-FFF2-40B4-BE49-F238E27FC236}">
                <a16:creationId xmlns:a16="http://schemas.microsoft.com/office/drawing/2014/main" id="{ED64B6E5-0FA9-C506-0614-81E60AAAE714}"/>
              </a:ext>
            </a:extLst>
          </p:cNvPr>
          <p:cNvGraphicFramePr/>
          <p:nvPr>
            <p:extLst>
              <p:ext uri="{D42A27DB-BD31-4B8C-83A1-F6EECF244321}">
                <p14:modId xmlns:p14="http://schemas.microsoft.com/office/powerpoint/2010/main" val="1689031254"/>
              </p:ext>
            </p:extLst>
          </p:nvPr>
        </p:nvGraphicFramePr>
        <p:xfrm>
          <a:off x="7390890" y="2365901"/>
          <a:ext cx="1876916" cy="186876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46" name="Image 1">
            <a:extLst>
              <a:ext uri="{FF2B5EF4-FFF2-40B4-BE49-F238E27FC236}">
                <a16:creationId xmlns:a16="http://schemas.microsoft.com/office/drawing/2014/main" id="{77C14B4F-4F9A-AB3E-8EDD-1EC39CF99A7A}"/>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4406027" y="3026479"/>
            <a:ext cx="949968" cy="7124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27809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E964ED77-0429-5F82-B2F0-153D91199650}"/>
              </a:ext>
            </a:extLst>
          </p:cNvPr>
          <p:cNvSpPr txBox="1">
            <a:spLocks/>
          </p:cNvSpPr>
          <p:nvPr/>
        </p:nvSpPr>
        <p:spPr>
          <a:xfrm>
            <a:off x="817418" y="1132206"/>
            <a:ext cx="10515599" cy="416178"/>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buClr>
                <a:srgbClr val="000000"/>
              </a:buClr>
              <a:defRPr/>
            </a:pPr>
            <a:r>
              <a:rPr lang="en-US" sz="2500" dirty="0"/>
              <a:t>CHOOSING A CONTRACT TYPE - </a:t>
            </a:r>
            <a:r>
              <a:rPr kumimoji="0" lang="en-US" sz="2500" b="1" i="0" u="none" strike="noStrike" kern="0" cap="none" spc="0" normalizeH="0" baseline="0" noProof="0" dirty="0">
                <a:ln>
                  <a:noFill/>
                </a:ln>
                <a:solidFill>
                  <a:srgbClr val="FFFFFF"/>
                </a:solidFill>
                <a:effectLst/>
                <a:uLnTx/>
                <a:uFillTx/>
                <a:latin typeface="Arial"/>
                <a:cs typeface="Arial"/>
                <a:sym typeface="Arial"/>
              </a:rPr>
              <a:t>SHARED SAVINGS CONTRACT</a:t>
            </a:r>
          </a:p>
        </p:txBody>
      </p:sp>
      <p:graphicFrame>
        <p:nvGraphicFramePr>
          <p:cNvPr id="3" name="Espace réservé du contenu 7">
            <a:extLst>
              <a:ext uri="{FF2B5EF4-FFF2-40B4-BE49-F238E27FC236}">
                <a16:creationId xmlns:a16="http://schemas.microsoft.com/office/drawing/2014/main" id="{EEDB3BFD-4839-8E68-F1BC-B9050F87A379}"/>
              </a:ext>
            </a:extLst>
          </p:cNvPr>
          <p:cNvGraphicFramePr>
            <a:graphicFrameLocks/>
          </p:cNvGraphicFramePr>
          <p:nvPr>
            <p:extLst>
              <p:ext uri="{D42A27DB-BD31-4B8C-83A1-F6EECF244321}">
                <p14:modId xmlns:p14="http://schemas.microsoft.com/office/powerpoint/2010/main" val="2288140070"/>
              </p:ext>
            </p:extLst>
          </p:nvPr>
        </p:nvGraphicFramePr>
        <p:xfrm>
          <a:off x="-613472" y="1722419"/>
          <a:ext cx="12041355" cy="49911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270DC868-CCA7-3608-BE61-9B2703650A07}"/>
              </a:ext>
            </a:extLst>
          </p:cNvPr>
          <p:cNvSpPr txBox="1"/>
          <p:nvPr/>
        </p:nvSpPr>
        <p:spPr>
          <a:xfrm>
            <a:off x="138309" y="1722419"/>
            <a:ext cx="2672526" cy="646331"/>
          </a:xfrm>
          <a:prstGeom prst="rect">
            <a:avLst/>
          </a:prstGeom>
          <a:noFill/>
        </p:spPr>
        <p:txBody>
          <a:bodyPr wrap="none" rtlCol="0">
            <a:spAutoFit/>
          </a:bodyPr>
          <a:lstStyle/>
          <a:p>
            <a:pPr>
              <a:buClr>
                <a:srgbClr val="000000"/>
              </a:buClr>
              <a:buFont typeface="Arial"/>
              <a:buNone/>
            </a:pPr>
            <a:r>
              <a:rPr lang="en-US" sz="1800" b="1" kern="0" dirty="0">
                <a:solidFill>
                  <a:srgbClr val="FF0000"/>
                </a:solidFill>
                <a:latin typeface="Arial"/>
                <a:cs typeface="Arial"/>
                <a:sym typeface="Arial"/>
              </a:rPr>
              <a:t>For</a:t>
            </a:r>
          </a:p>
          <a:p>
            <a:pPr>
              <a:buClr>
                <a:srgbClr val="000000"/>
              </a:buClr>
              <a:buFont typeface="Arial"/>
              <a:buNone/>
            </a:pPr>
            <a:r>
              <a:rPr lang="en-US" sz="1800" b="1" kern="0" dirty="0">
                <a:solidFill>
                  <a:srgbClr val="FF0000"/>
                </a:solidFill>
                <a:latin typeface="Arial"/>
                <a:cs typeface="Arial"/>
                <a:sym typeface="Arial"/>
              </a:rPr>
              <a:t>industrial enterprises:</a:t>
            </a:r>
          </a:p>
        </p:txBody>
      </p:sp>
    </p:spTree>
    <p:extLst>
      <p:ext uri="{BB962C8B-B14F-4D97-AF65-F5344CB8AC3E}">
        <p14:creationId xmlns:p14="http://schemas.microsoft.com/office/powerpoint/2010/main" val="806283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FEDCAC89-C03B-D497-4176-7C68688F7111}"/>
              </a:ext>
            </a:extLst>
          </p:cNvPr>
          <p:cNvSpPr txBox="1">
            <a:spLocks/>
          </p:cNvSpPr>
          <p:nvPr/>
        </p:nvSpPr>
        <p:spPr>
          <a:xfrm>
            <a:off x="850900" y="1219959"/>
            <a:ext cx="10515599" cy="506152"/>
          </a:xfrm>
          <a:prstGeom prst="rect">
            <a:avLst/>
          </a:prstGeom>
          <a:solidFill>
            <a:srgbClr val="004AAD"/>
          </a:solidFill>
          <a:ln>
            <a:noFill/>
          </a:ln>
        </p:spPr>
        <p:txBody>
          <a:bodyPr spcFirstLastPara="1" wrap="square" lIns="91425" tIns="45700" rIns="91425" bIns="45700" anchor="ctr" anchorCtr="0">
            <a:normAutofit fontScale="675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buClr>
                <a:srgbClr val="000000"/>
              </a:buClr>
              <a:defRPr/>
            </a:pPr>
            <a:r>
              <a:rPr lang="en-US" dirty="0"/>
              <a:t>CHOOSING A CONTRACT TYPE - </a:t>
            </a:r>
            <a:r>
              <a:rPr lang="en-US" dirty="0">
                <a:solidFill>
                  <a:srgbClr val="FFFFFF"/>
                </a:solidFill>
              </a:rPr>
              <a:t>SHARED SAVINGS CONTRACT</a:t>
            </a:r>
          </a:p>
        </p:txBody>
      </p:sp>
      <p:graphicFrame>
        <p:nvGraphicFramePr>
          <p:cNvPr id="3" name="Espace réservé du contenu 7">
            <a:extLst>
              <a:ext uri="{FF2B5EF4-FFF2-40B4-BE49-F238E27FC236}">
                <a16:creationId xmlns:a16="http://schemas.microsoft.com/office/drawing/2014/main" id="{D105DEB3-2D7F-15CD-8CFC-D838E05681E8}"/>
              </a:ext>
            </a:extLst>
          </p:cNvPr>
          <p:cNvGraphicFramePr>
            <a:graphicFrameLocks/>
          </p:cNvGraphicFramePr>
          <p:nvPr>
            <p:extLst>
              <p:ext uri="{D42A27DB-BD31-4B8C-83A1-F6EECF244321}">
                <p14:modId xmlns:p14="http://schemas.microsoft.com/office/powerpoint/2010/main" val="4100709108"/>
              </p:ext>
            </p:extLst>
          </p:nvPr>
        </p:nvGraphicFramePr>
        <p:xfrm>
          <a:off x="-542899" y="1866873"/>
          <a:ext cx="12041355" cy="49911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475531C2-84E0-0C8C-6037-37CCA17273EC}"/>
              </a:ext>
            </a:extLst>
          </p:cNvPr>
          <p:cNvSpPr txBox="1"/>
          <p:nvPr/>
        </p:nvSpPr>
        <p:spPr>
          <a:xfrm>
            <a:off x="248227" y="2143963"/>
            <a:ext cx="1739579" cy="461665"/>
          </a:xfrm>
          <a:prstGeom prst="rect">
            <a:avLst/>
          </a:prstGeom>
          <a:noFill/>
        </p:spPr>
        <p:txBody>
          <a:bodyPr wrap="none" rtlCol="0">
            <a:spAutoFit/>
          </a:bodyPr>
          <a:lstStyle/>
          <a:p>
            <a:pPr>
              <a:buClr>
                <a:srgbClr val="000000"/>
              </a:buClr>
              <a:buFont typeface="Arial"/>
              <a:buNone/>
            </a:pPr>
            <a:r>
              <a:rPr lang="en-US" sz="2400" b="1" kern="0" dirty="0">
                <a:solidFill>
                  <a:srgbClr val="FF0000"/>
                </a:solidFill>
                <a:latin typeface="Arial"/>
                <a:cs typeface="Arial"/>
                <a:sym typeface="Arial"/>
              </a:rPr>
              <a:t>For ESCO:</a:t>
            </a:r>
          </a:p>
        </p:txBody>
      </p:sp>
    </p:spTree>
    <p:extLst>
      <p:ext uri="{BB962C8B-B14F-4D97-AF65-F5344CB8AC3E}">
        <p14:creationId xmlns:p14="http://schemas.microsoft.com/office/powerpoint/2010/main" val="2261383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CAA87CA-9CE3-6AF5-45B0-44E23DBE00B0}"/>
              </a:ext>
            </a:extLst>
          </p:cNvPr>
          <p:cNvSpPr txBox="1">
            <a:spLocks/>
          </p:cNvSpPr>
          <p:nvPr/>
        </p:nvSpPr>
        <p:spPr>
          <a:xfrm>
            <a:off x="645160" y="1164707"/>
            <a:ext cx="10896600" cy="506152"/>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buClr>
                <a:srgbClr val="000000"/>
              </a:buClr>
              <a:defRPr/>
            </a:pPr>
            <a:r>
              <a:rPr lang="en-US" sz="2500" dirty="0"/>
              <a:t>CHOOSING A CONTRACT TYPE – GUARANTEED SAVINGS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graphicFrame>
        <p:nvGraphicFramePr>
          <p:cNvPr id="3" name="Espace réservé du contenu 7">
            <a:extLst>
              <a:ext uri="{FF2B5EF4-FFF2-40B4-BE49-F238E27FC236}">
                <a16:creationId xmlns:a16="http://schemas.microsoft.com/office/drawing/2014/main" id="{D0C23A62-3D9D-70D2-C5BE-1137FD43DCFC}"/>
              </a:ext>
            </a:extLst>
          </p:cNvPr>
          <p:cNvGraphicFramePr>
            <a:graphicFrameLocks/>
          </p:cNvGraphicFramePr>
          <p:nvPr>
            <p:extLst>
              <p:ext uri="{D42A27DB-BD31-4B8C-83A1-F6EECF244321}">
                <p14:modId xmlns:p14="http://schemas.microsoft.com/office/powerpoint/2010/main" val="1058342468"/>
              </p:ext>
            </p:extLst>
          </p:nvPr>
        </p:nvGraphicFramePr>
        <p:xfrm>
          <a:off x="-381636" y="1850039"/>
          <a:ext cx="11762203" cy="50079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2EC43A09-6DF8-8D76-41A6-3B32A544C899}"/>
              </a:ext>
            </a:extLst>
          </p:cNvPr>
          <p:cNvSpPr txBox="1"/>
          <p:nvPr/>
        </p:nvSpPr>
        <p:spPr>
          <a:xfrm>
            <a:off x="8552" y="1850039"/>
            <a:ext cx="2731838" cy="584775"/>
          </a:xfrm>
          <a:prstGeom prst="rect">
            <a:avLst/>
          </a:prstGeom>
          <a:noFill/>
        </p:spPr>
        <p:txBody>
          <a:bodyPr wrap="none" rtlCol="0">
            <a:spAutoFit/>
          </a:bodyPr>
          <a:lstStyle/>
          <a:p>
            <a:pPr>
              <a:buClr>
                <a:srgbClr val="000000"/>
              </a:buClr>
              <a:buFont typeface="Arial"/>
              <a:buNone/>
            </a:pPr>
            <a:r>
              <a:rPr lang="en-US" sz="1600" b="1" kern="0" dirty="0">
                <a:solidFill>
                  <a:srgbClr val="FF0000"/>
                </a:solidFill>
                <a:latin typeface="Arial"/>
                <a:cs typeface="Arial"/>
                <a:sym typeface="Arial"/>
              </a:rPr>
              <a:t>For </a:t>
            </a:r>
          </a:p>
          <a:p>
            <a:pPr>
              <a:buClr>
                <a:srgbClr val="000000"/>
              </a:buClr>
              <a:buFont typeface="Arial"/>
              <a:buNone/>
            </a:pPr>
            <a:r>
              <a:rPr lang="en-US" sz="1600" b="1" kern="0" dirty="0">
                <a:solidFill>
                  <a:srgbClr val="FF0000"/>
                </a:solidFill>
                <a:latin typeface="Arial"/>
                <a:cs typeface="Arial"/>
                <a:sym typeface="Arial"/>
              </a:rPr>
              <a:t>industrial enterprises (IE):</a:t>
            </a:r>
          </a:p>
        </p:txBody>
      </p:sp>
    </p:spTree>
    <p:extLst>
      <p:ext uri="{BB962C8B-B14F-4D97-AF65-F5344CB8AC3E}">
        <p14:creationId xmlns:p14="http://schemas.microsoft.com/office/powerpoint/2010/main" val="8371590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E35795EF-756D-0011-8DD3-A6A8667E88CF}"/>
              </a:ext>
            </a:extLst>
          </p:cNvPr>
          <p:cNvSpPr txBox="1">
            <a:spLocks/>
          </p:cNvSpPr>
          <p:nvPr/>
        </p:nvSpPr>
        <p:spPr>
          <a:xfrm>
            <a:off x="645160" y="1155470"/>
            <a:ext cx="10896600" cy="506152"/>
          </a:xfrm>
          <a:prstGeom prst="rect">
            <a:avLst/>
          </a:prstGeom>
          <a:solidFill>
            <a:srgbClr val="004AAD"/>
          </a:solidFill>
          <a:ln>
            <a:noFill/>
          </a:ln>
        </p:spPr>
        <p:txBody>
          <a:bodyPr spcFirstLastPara="1" wrap="square" lIns="91425" tIns="45700" rIns="91425" bIns="45700" anchor="ctr" anchorCtr="0">
            <a:normAutofit fontScale="82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buClr>
                <a:srgbClr val="000000"/>
              </a:buClr>
              <a:defRPr/>
            </a:pPr>
            <a:r>
              <a:rPr lang="en-US" dirty="0"/>
              <a:t>CHOOSING A CONTRACT TYPE – GUARANTEED SAVINGS</a:t>
            </a:r>
            <a:endParaRPr lang="en-US" dirty="0">
              <a:solidFill>
                <a:srgbClr val="FFFFFF"/>
              </a:solidFill>
            </a:endParaRPr>
          </a:p>
        </p:txBody>
      </p:sp>
      <p:graphicFrame>
        <p:nvGraphicFramePr>
          <p:cNvPr id="3" name="Espace réservé du contenu 7">
            <a:extLst>
              <a:ext uri="{FF2B5EF4-FFF2-40B4-BE49-F238E27FC236}">
                <a16:creationId xmlns:a16="http://schemas.microsoft.com/office/drawing/2014/main" id="{AEDC42CD-D900-EB55-91D2-8188546D770A}"/>
              </a:ext>
            </a:extLst>
          </p:cNvPr>
          <p:cNvGraphicFramePr>
            <a:graphicFrameLocks/>
          </p:cNvGraphicFramePr>
          <p:nvPr>
            <p:extLst>
              <p:ext uri="{D42A27DB-BD31-4B8C-83A1-F6EECF244321}">
                <p14:modId xmlns:p14="http://schemas.microsoft.com/office/powerpoint/2010/main" val="481389788"/>
              </p:ext>
            </p:extLst>
          </p:nvPr>
        </p:nvGraphicFramePr>
        <p:xfrm>
          <a:off x="-768640" y="1822331"/>
          <a:ext cx="12310400" cy="50356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C8CCBC3B-544F-E016-BF8E-D055D88A3F6E}"/>
              </a:ext>
            </a:extLst>
          </p:cNvPr>
          <p:cNvSpPr txBox="1"/>
          <p:nvPr/>
        </p:nvSpPr>
        <p:spPr>
          <a:xfrm>
            <a:off x="235527" y="1825474"/>
            <a:ext cx="1739579" cy="461665"/>
          </a:xfrm>
          <a:prstGeom prst="rect">
            <a:avLst/>
          </a:prstGeom>
          <a:noFill/>
        </p:spPr>
        <p:txBody>
          <a:bodyPr wrap="none" rtlCol="0">
            <a:spAutoFit/>
          </a:bodyPr>
          <a:lstStyle/>
          <a:p>
            <a:pPr>
              <a:buClr>
                <a:srgbClr val="000000"/>
              </a:buClr>
              <a:buFont typeface="Arial"/>
              <a:buNone/>
            </a:pPr>
            <a:r>
              <a:rPr lang="en-US" sz="2400" b="1" kern="0" dirty="0">
                <a:solidFill>
                  <a:srgbClr val="FF0000"/>
                </a:solidFill>
                <a:latin typeface="Arial"/>
                <a:cs typeface="Arial"/>
                <a:sym typeface="Arial"/>
              </a:rPr>
              <a:t>For ESCO:</a:t>
            </a:r>
          </a:p>
        </p:txBody>
      </p:sp>
    </p:spTree>
    <p:extLst>
      <p:ext uri="{BB962C8B-B14F-4D97-AF65-F5344CB8AC3E}">
        <p14:creationId xmlns:p14="http://schemas.microsoft.com/office/powerpoint/2010/main" val="3932094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D02C5470-1E56-27E6-E1DF-DF2474AB4905}"/>
              </a:ext>
            </a:extLst>
          </p:cNvPr>
          <p:cNvSpPr txBox="1">
            <a:spLocks/>
          </p:cNvSpPr>
          <p:nvPr/>
        </p:nvSpPr>
        <p:spPr>
          <a:xfrm>
            <a:off x="838200" y="1104670"/>
            <a:ext cx="10515599" cy="506152"/>
          </a:xfrm>
          <a:prstGeom prst="rect">
            <a:avLst/>
          </a:prstGeom>
          <a:solidFill>
            <a:srgbClr val="004AAD"/>
          </a:solidFill>
          <a:ln>
            <a:noFill/>
          </a:ln>
        </p:spPr>
        <p:txBody>
          <a:bodyPr spcFirstLastPara="1" wrap="square" lIns="91425" tIns="45700" rIns="91425" bIns="45700" anchor="ctr" anchorCtr="0">
            <a:normAutofit fontScale="75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buClr>
                <a:srgbClr val="000000"/>
              </a:buClr>
              <a:defRPr/>
            </a:pPr>
            <a:r>
              <a:rPr lang="en-US" dirty="0"/>
              <a:t>CHOOSING A CONTRACT TYPE </a:t>
            </a:r>
            <a:r>
              <a:rPr kumimoji="0" lang="en-US" sz="3600" b="1" i="0" u="none" strike="noStrike" kern="0" cap="none" spc="0" normalizeH="0" baseline="0" noProof="0" dirty="0">
                <a:ln>
                  <a:noFill/>
                </a:ln>
                <a:solidFill>
                  <a:srgbClr val="FFFFFF"/>
                </a:solidFill>
                <a:effectLst/>
                <a:uLnTx/>
                <a:uFillTx/>
                <a:latin typeface="Arial"/>
                <a:cs typeface="Arial"/>
                <a:sym typeface="Arial"/>
              </a:rPr>
              <a:t>– CHAUFFAGE CONTRACT</a:t>
            </a:r>
          </a:p>
        </p:txBody>
      </p:sp>
      <p:graphicFrame>
        <p:nvGraphicFramePr>
          <p:cNvPr id="3" name="Espace réservé du contenu 7">
            <a:extLst>
              <a:ext uri="{FF2B5EF4-FFF2-40B4-BE49-F238E27FC236}">
                <a16:creationId xmlns:a16="http://schemas.microsoft.com/office/drawing/2014/main" id="{B072CF51-B4B0-8412-F83B-8A7FB2A393E9}"/>
              </a:ext>
            </a:extLst>
          </p:cNvPr>
          <p:cNvGraphicFramePr>
            <a:graphicFrameLocks/>
          </p:cNvGraphicFramePr>
          <p:nvPr>
            <p:extLst>
              <p:ext uri="{D42A27DB-BD31-4B8C-83A1-F6EECF244321}">
                <p14:modId xmlns:p14="http://schemas.microsoft.com/office/powerpoint/2010/main" val="2750258365"/>
              </p:ext>
            </p:extLst>
          </p:nvPr>
        </p:nvGraphicFramePr>
        <p:xfrm>
          <a:off x="-1091294" y="1800045"/>
          <a:ext cx="12644756" cy="496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FFE42AFD-69AD-CBB6-7825-38B88BAEB6F4}"/>
              </a:ext>
            </a:extLst>
          </p:cNvPr>
          <p:cNvSpPr txBox="1"/>
          <p:nvPr/>
        </p:nvSpPr>
        <p:spPr>
          <a:xfrm>
            <a:off x="0" y="2177981"/>
            <a:ext cx="2342308" cy="584775"/>
          </a:xfrm>
          <a:prstGeom prst="rect">
            <a:avLst/>
          </a:prstGeom>
          <a:noFill/>
        </p:spPr>
        <p:txBody>
          <a:bodyPr wrap="none" rtlCol="0">
            <a:spAutoFit/>
          </a:bodyPr>
          <a:lstStyle/>
          <a:p>
            <a:pPr>
              <a:buClr>
                <a:srgbClr val="000000"/>
              </a:buClr>
              <a:buFont typeface="Arial"/>
              <a:buNone/>
            </a:pPr>
            <a:r>
              <a:rPr lang="en-US" sz="1600" b="1" kern="0" dirty="0">
                <a:solidFill>
                  <a:srgbClr val="FF0000"/>
                </a:solidFill>
                <a:latin typeface="Arial"/>
                <a:cs typeface="Arial"/>
                <a:sym typeface="Arial"/>
              </a:rPr>
              <a:t>For </a:t>
            </a:r>
          </a:p>
          <a:p>
            <a:pPr>
              <a:buClr>
                <a:srgbClr val="000000"/>
              </a:buClr>
              <a:buFont typeface="Arial"/>
              <a:buNone/>
            </a:pPr>
            <a:r>
              <a:rPr lang="en-US" sz="1600" b="1" dirty="0">
                <a:solidFill>
                  <a:srgbClr val="FF0000"/>
                </a:solidFill>
              </a:rPr>
              <a:t>industrial enterprises</a:t>
            </a:r>
            <a:r>
              <a:rPr lang="en-US" sz="1600" b="1" kern="0" dirty="0">
                <a:solidFill>
                  <a:srgbClr val="FF0000"/>
                </a:solidFill>
                <a:latin typeface="Arial"/>
                <a:cs typeface="Arial"/>
                <a:sym typeface="Arial"/>
              </a:rPr>
              <a:t>:</a:t>
            </a:r>
          </a:p>
        </p:txBody>
      </p:sp>
    </p:spTree>
    <p:extLst>
      <p:ext uri="{BB962C8B-B14F-4D97-AF65-F5344CB8AC3E}">
        <p14:creationId xmlns:p14="http://schemas.microsoft.com/office/powerpoint/2010/main" val="28580457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EC3E9432-5367-41E0-6AAA-89571C0493EE}"/>
              </a:ext>
            </a:extLst>
          </p:cNvPr>
          <p:cNvSpPr txBox="1">
            <a:spLocks/>
          </p:cNvSpPr>
          <p:nvPr/>
        </p:nvSpPr>
        <p:spPr>
          <a:xfrm>
            <a:off x="838200" y="1172091"/>
            <a:ext cx="10515599"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buClr>
                <a:srgbClr val="000000"/>
              </a:buClr>
              <a:defRPr/>
            </a:pPr>
            <a:r>
              <a:rPr lang="en-US" sz="2800" dirty="0"/>
              <a:t>CHOOSING A CONTRACT TYPE </a:t>
            </a:r>
            <a:r>
              <a:rPr lang="en-US" sz="2800" dirty="0">
                <a:solidFill>
                  <a:srgbClr val="FFFFFF"/>
                </a:solidFill>
              </a:rPr>
              <a:t>– CHAUFFAGE CONTRACT</a:t>
            </a:r>
          </a:p>
        </p:txBody>
      </p:sp>
      <p:graphicFrame>
        <p:nvGraphicFramePr>
          <p:cNvPr id="3" name="Espace réservé du contenu 7">
            <a:extLst>
              <a:ext uri="{FF2B5EF4-FFF2-40B4-BE49-F238E27FC236}">
                <a16:creationId xmlns:a16="http://schemas.microsoft.com/office/drawing/2014/main" id="{D4FECB31-1768-3331-30E0-0CB46A9F71AA}"/>
              </a:ext>
            </a:extLst>
          </p:cNvPr>
          <p:cNvGraphicFramePr>
            <a:graphicFrameLocks/>
          </p:cNvGraphicFramePr>
          <p:nvPr>
            <p:extLst>
              <p:ext uri="{D42A27DB-BD31-4B8C-83A1-F6EECF244321}">
                <p14:modId xmlns:p14="http://schemas.microsoft.com/office/powerpoint/2010/main" val="621630632"/>
              </p:ext>
            </p:extLst>
          </p:nvPr>
        </p:nvGraphicFramePr>
        <p:xfrm>
          <a:off x="-1029304" y="1890116"/>
          <a:ext cx="12644756" cy="496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960B7FC6-73B0-24C9-3A89-ABCE00C1CF6C}"/>
              </a:ext>
            </a:extLst>
          </p:cNvPr>
          <p:cNvSpPr txBox="1"/>
          <p:nvPr/>
        </p:nvSpPr>
        <p:spPr>
          <a:xfrm>
            <a:off x="576548" y="2312377"/>
            <a:ext cx="1157689" cy="461665"/>
          </a:xfrm>
          <a:prstGeom prst="rect">
            <a:avLst/>
          </a:prstGeom>
          <a:noFill/>
        </p:spPr>
        <p:txBody>
          <a:bodyPr wrap="none" rtlCol="0">
            <a:spAutoFit/>
          </a:bodyPr>
          <a:lstStyle/>
          <a:p>
            <a:pPr>
              <a:buClr>
                <a:srgbClr val="000000"/>
              </a:buClr>
              <a:buFont typeface="Arial"/>
              <a:buNone/>
            </a:pPr>
            <a:r>
              <a:rPr lang="en-US" sz="2400" b="1" dirty="0">
                <a:solidFill>
                  <a:srgbClr val="FF0000"/>
                </a:solidFill>
              </a:rPr>
              <a:t>For</a:t>
            </a:r>
            <a:r>
              <a:rPr lang="en-US" sz="2400" b="1" kern="0" dirty="0">
                <a:solidFill>
                  <a:srgbClr val="FF0000"/>
                </a:solidFill>
                <a:latin typeface="Arial"/>
                <a:cs typeface="Arial"/>
                <a:sym typeface="Arial"/>
              </a:rPr>
              <a:t> IE:</a:t>
            </a:r>
          </a:p>
        </p:txBody>
      </p:sp>
    </p:spTree>
    <p:extLst>
      <p:ext uri="{BB962C8B-B14F-4D97-AF65-F5344CB8AC3E}">
        <p14:creationId xmlns:p14="http://schemas.microsoft.com/office/powerpoint/2010/main" val="15189897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32556E74-358B-CF8C-B0AB-C791C7AAAEC5}"/>
              </a:ext>
            </a:extLst>
          </p:cNvPr>
          <p:cNvSpPr txBox="1">
            <a:spLocks/>
          </p:cNvSpPr>
          <p:nvPr/>
        </p:nvSpPr>
        <p:spPr>
          <a:xfrm>
            <a:off x="719447" y="1174603"/>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a:ln>
                  <a:noFill/>
                </a:ln>
                <a:solidFill>
                  <a:srgbClr val="FFFFFF"/>
                </a:solidFill>
                <a:effectLst/>
                <a:uLnTx/>
                <a:uFillTx/>
                <a:latin typeface="Arial"/>
                <a:cs typeface="Arial"/>
                <a:sym typeface="Arial"/>
              </a:rPr>
              <a:t>CHOOSING A CONTRACT TYPE – CHAUFFAGE CONTRACT</a:t>
            </a:r>
          </a:p>
        </p:txBody>
      </p:sp>
      <p:graphicFrame>
        <p:nvGraphicFramePr>
          <p:cNvPr id="6" name="Espace réservé du contenu 7">
            <a:extLst>
              <a:ext uri="{FF2B5EF4-FFF2-40B4-BE49-F238E27FC236}">
                <a16:creationId xmlns:a16="http://schemas.microsoft.com/office/drawing/2014/main" id="{BEC2A0A4-4253-74F9-7787-1267A7656208}"/>
              </a:ext>
            </a:extLst>
          </p:cNvPr>
          <p:cNvGraphicFramePr>
            <a:graphicFrameLocks/>
          </p:cNvGraphicFramePr>
          <p:nvPr>
            <p:extLst>
              <p:ext uri="{D42A27DB-BD31-4B8C-83A1-F6EECF244321}">
                <p14:modId xmlns:p14="http://schemas.microsoft.com/office/powerpoint/2010/main" val="2219429733"/>
              </p:ext>
            </p:extLst>
          </p:nvPr>
        </p:nvGraphicFramePr>
        <p:xfrm>
          <a:off x="-1165916" y="1806925"/>
          <a:ext cx="12644756" cy="496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0F8A4FD7-D16E-3B3E-91FB-F5813C0749A5}"/>
              </a:ext>
            </a:extLst>
          </p:cNvPr>
          <p:cNvSpPr txBox="1"/>
          <p:nvPr/>
        </p:nvSpPr>
        <p:spPr>
          <a:xfrm>
            <a:off x="0" y="1806925"/>
            <a:ext cx="1739579" cy="461665"/>
          </a:xfrm>
          <a:prstGeom prst="rect">
            <a:avLst/>
          </a:prstGeom>
          <a:noFill/>
        </p:spPr>
        <p:txBody>
          <a:bodyPr wrap="none" rtlCol="0">
            <a:spAutoFit/>
          </a:bodyPr>
          <a:lstStyle/>
          <a:p>
            <a:pPr>
              <a:buClr>
                <a:srgbClr val="000000"/>
              </a:buClr>
              <a:buFont typeface="Arial"/>
              <a:buNone/>
            </a:pPr>
            <a:r>
              <a:rPr lang="en-US" sz="2400" b="1" kern="0" dirty="0">
                <a:solidFill>
                  <a:srgbClr val="FF0000"/>
                </a:solidFill>
                <a:latin typeface="Arial"/>
                <a:cs typeface="Arial"/>
                <a:sym typeface="Arial"/>
              </a:rPr>
              <a:t>For ESCO:</a:t>
            </a:r>
          </a:p>
        </p:txBody>
      </p:sp>
    </p:spTree>
    <p:extLst>
      <p:ext uri="{BB962C8B-B14F-4D97-AF65-F5344CB8AC3E}">
        <p14:creationId xmlns:p14="http://schemas.microsoft.com/office/powerpoint/2010/main" val="3095161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38D1AC28-6452-C29C-A2CA-8E28FEBB1718}"/>
              </a:ext>
            </a:extLst>
          </p:cNvPr>
          <p:cNvSpPr txBox="1">
            <a:spLocks/>
          </p:cNvSpPr>
          <p:nvPr/>
        </p:nvSpPr>
        <p:spPr>
          <a:xfrm>
            <a:off x="838200" y="1172090"/>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500" b="1" i="0" u="none" strike="noStrike" kern="0" cap="none" spc="0" normalizeH="0" baseline="0" noProof="0">
                <a:ln>
                  <a:noFill/>
                </a:ln>
                <a:solidFill>
                  <a:srgbClr val="FFFFFF"/>
                </a:solidFill>
                <a:effectLst/>
                <a:uLnTx/>
                <a:uFillTx/>
                <a:latin typeface="Arial"/>
                <a:cs typeface="Arial"/>
                <a:sym typeface="Arial"/>
              </a:rPr>
              <a:t>CHOOSING A CONTRACT TYPE – CHAUFFAGE CONTRACT</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graphicFrame>
        <p:nvGraphicFramePr>
          <p:cNvPr id="6" name="Espace réservé du contenu 7">
            <a:extLst>
              <a:ext uri="{FF2B5EF4-FFF2-40B4-BE49-F238E27FC236}">
                <a16:creationId xmlns:a16="http://schemas.microsoft.com/office/drawing/2014/main" id="{3FC9C204-489D-2726-3966-BE581F43678F}"/>
              </a:ext>
            </a:extLst>
          </p:cNvPr>
          <p:cNvGraphicFramePr>
            <a:graphicFrameLocks/>
          </p:cNvGraphicFramePr>
          <p:nvPr>
            <p:extLst>
              <p:ext uri="{D42A27DB-BD31-4B8C-83A1-F6EECF244321}">
                <p14:modId xmlns:p14="http://schemas.microsoft.com/office/powerpoint/2010/main" val="3206233593"/>
              </p:ext>
            </p:extLst>
          </p:nvPr>
        </p:nvGraphicFramePr>
        <p:xfrm>
          <a:off x="-996316" y="1678242"/>
          <a:ext cx="12644756" cy="496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1171DC5F-513F-43F6-F8A5-A1F05593DF01}"/>
              </a:ext>
            </a:extLst>
          </p:cNvPr>
          <p:cNvSpPr txBox="1"/>
          <p:nvPr/>
        </p:nvSpPr>
        <p:spPr>
          <a:xfrm>
            <a:off x="312716" y="1678242"/>
            <a:ext cx="1739579" cy="461665"/>
          </a:xfrm>
          <a:prstGeom prst="rect">
            <a:avLst/>
          </a:prstGeom>
          <a:noFill/>
        </p:spPr>
        <p:txBody>
          <a:bodyPr wrap="none" rtlCol="0">
            <a:spAutoFit/>
          </a:bodyPr>
          <a:lstStyle/>
          <a:p>
            <a:pPr>
              <a:buClr>
                <a:srgbClr val="000000"/>
              </a:buClr>
              <a:buFont typeface="Arial"/>
              <a:buNone/>
            </a:pPr>
            <a:r>
              <a:rPr lang="en-US" sz="2400" b="1" kern="0" dirty="0">
                <a:solidFill>
                  <a:srgbClr val="FF0000"/>
                </a:solidFill>
                <a:latin typeface="Arial"/>
                <a:cs typeface="Arial"/>
                <a:sym typeface="Arial"/>
              </a:rPr>
              <a:t>For ESCO:</a:t>
            </a:r>
          </a:p>
        </p:txBody>
      </p:sp>
    </p:spTree>
    <p:extLst>
      <p:ext uri="{BB962C8B-B14F-4D97-AF65-F5344CB8AC3E}">
        <p14:creationId xmlns:p14="http://schemas.microsoft.com/office/powerpoint/2010/main" val="1851939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258ECD76-F04D-DB71-58D0-3374008109DE}"/>
              </a:ext>
            </a:extLst>
          </p:cNvPr>
          <p:cNvSpPr txBox="1">
            <a:spLocks/>
          </p:cNvSpPr>
          <p:nvPr/>
        </p:nvSpPr>
        <p:spPr>
          <a:xfrm>
            <a:off x="838200" y="2433588"/>
            <a:ext cx="10515600" cy="308553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ctr"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800" b="1" i="0" u="none" strike="noStrike" kern="0" cap="none" spc="0" normalizeH="0" baseline="0" noProof="0" dirty="0">
                <a:ln>
                  <a:noFill/>
                </a:ln>
                <a:solidFill>
                  <a:srgbClr val="000000"/>
                </a:solidFill>
                <a:effectLst/>
                <a:uLnTx/>
                <a:uFillTx/>
                <a:latin typeface="Arial"/>
                <a:ea typeface="Calibri"/>
                <a:cs typeface="Calibri"/>
                <a:sym typeface="Calibri"/>
              </a:rPr>
              <a:t>WHICH TYPE OF CONTRACT SHOULD YOU CHOOSE?</a:t>
            </a:r>
          </a:p>
          <a:p>
            <a:pPr marL="457200" marR="0" lvl="0" indent="-228600" algn="ctr"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800" b="1" i="0" u="none" strike="noStrike" kern="0" cap="none" spc="0" normalizeH="0" baseline="0" noProof="0" dirty="0">
              <a:ln>
                <a:noFill/>
              </a:ln>
              <a:solidFill>
                <a:srgbClr val="000000"/>
              </a:solidFill>
              <a:effectLst/>
              <a:uLnTx/>
              <a:uFillTx/>
              <a:latin typeface="Arial"/>
              <a:ea typeface="Calibri"/>
              <a:cs typeface="Calibri"/>
              <a:sym typeface="Calibri"/>
            </a:endParaRPr>
          </a:p>
          <a:p>
            <a:pPr marL="457200" marR="0" lvl="0" indent="-228600" algn="ctr"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2800" b="1" i="0" u="none" strike="noStrike" kern="0" cap="none" spc="0" normalizeH="0" baseline="0" noProof="0" dirty="0">
                <a:ln>
                  <a:noFill/>
                </a:ln>
                <a:solidFill>
                  <a:srgbClr val="FF0000"/>
                </a:solidFill>
                <a:effectLst/>
                <a:uLnTx/>
                <a:uFillTx/>
                <a:latin typeface="Arial"/>
                <a:ea typeface="Calibri"/>
                <a:cs typeface="Calibri"/>
                <a:sym typeface="Calibri"/>
              </a:rPr>
              <a:t>A GUARANTEED SAVINGS CONTRACT OR A SHARED SAVINGS CONTRACT?</a:t>
            </a:r>
            <a:endParaRPr kumimoji="0" lang="en-US" sz="2800" b="1" i="0" u="none" strike="noStrike" kern="0" cap="none" spc="0" normalizeH="0" baseline="0" noProof="0" dirty="0">
              <a:ln>
                <a:noFill/>
              </a:ln>
              <a:solidFill>
                <a:srgbClr val="000000"/>
              </a:solidFill>
              <a:effectLst/>
              <a:uLnTx/>
              <a:uFillTx/>
              <a:latin typeface="Arial"/>
              <a:ea typeface="Calibri"/>
              <a:cs typeface="Calibri"/>
              <a:sym typeface="Calibri"/>
            </a:endParaRPr>
          </a:p>
        </p:txBody>
      </p:sp>
      <p:sp>
        <p:nvSpPr>
          <p:cNvPr id="6" name="Title 2">
            <a:extLst>
              <a:ext uri="{FF2B5EF4-FFF2-40B4-BE49-F238E27FC236}">
                <a16:creationId xmlns:a16="http://schemas.microsoft.com/office/drawing/2014/main" id="{E1B63895-23D9-4F2B-A007-BB6F2693FD66}"/>
              </a:ext>
            </a:extLst>
          </p:cNvPr>
          <p:cNvSpPr txBox="1">
            <a:spLocks/>
          </p:cNvSpPr>
          <p:nvPr/>
        </p:nvSpPr>
        <p:spPr>
          <a:xfrm>
            <a:off x="838200" y="1245855"/>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DISCUSSION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887675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87A14AD-0D9E-8B95-E31C-5E8AC5F81D4E}"/>
              </a:ext>
            </a:extLst>
          </p:cNvPr>
          <p:cNvSpPr txBox="1">
            <a:spLocks/>
          </p:cNvSpPr>
          <p:nvPr/>
        </p:nvSpPr>
        <p:spPr>
          <a:xfrm>
            <a:off x="838200" y="1229545"/>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DEFINITION OF ESCO</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TextBox 2">
            <a:extLst>
              <a:ext uri="{FF2B5EF4-FFF2-40B4-BE49-F238E27FC236}">
                <a16:creationId xmlns:a16="http://schemas.microsoft.com/office/drawing/2014/main" id="{8F3EEC5F-1AD6-7D57-4F2F-52D1FD10BB95}"/>
              </a:ext>
            </a:extLst>
          </p:cNvPr>
          <p:cNvSpPr txBox="1"/>
          <p:nvPr/>
        </p:nvSpPr>
        <p:spPr>
          <a:xfrm>
            <a:off x="745824" y="4426565"/>
            <a:ext cx="11271113" cy="2092881"/>
          </a:xfrm>
          <a:prstGeom prst="rect">
            <a:avLst/>
          </a:prstGeom>
          <a:solidFill>
            <a:schemeClr val="bg1"/>
          </a:solidFill>
          <a:ln w="12700">
            <a:miter lim="400000"/>
          </a:ln>
          <a:extLst>
            <a:ext uri="{C572A759-6A51-4108-AA02-DFA0A04FC94B}">
              <ma14:wrappingTextBoxFlag xmlns="" xmlns:ma14="http://schemas.microsoft.com/office/mac/drawingml/2011/main" val="1"/>
            </a:ext>
          </a:extLst>
        </p:spPr>
        <p:txBody>
          <a:bodyPr wrap="square" lIns="45719" rIns="45719">
            <a:spAutoFit/>
          </a:bodyPr>
          <a:lstStyle/>
          <a:p>
            <a:pPr marL="0" lvl="1">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200" b="1" kern="0" dirty="0">
                <a:solidFill>
                  <a:srgbClr val="FFC000"/>
                </a:solidFill>
                <a:latin typeface="Arial" panose="020B0604020202020204" pitchFamily="34" charset="0"/>
                <a:ea typeface="MS PGothic" pitchFamily="34" charset="-128"/>
                <a:cs typeface="Arial" panose="020B0604020202020204" pitchFamily="34" charset="0"/>
                <a:sym typeface="Montserrat Regular"/>
              </a:rPr>
              <a:t>E</a:t>
            </a:r>
            <a:r>
              <a:rPr lang="en-US" sz="2200" b="1" kern="0" dirty="0">
                <a:solidFill>
                  <a:srgbClr val="053D5D"/>
                </a:solidFill>
                <a:latin typeface="Arial" panose="020B0604020202020204" pitchFamily="34" charset="0"/>
                <a:ea typeface="MS PGothic" pitchFamily="34" charset="-128"/>
                <a:cs typeface="Arial" panose="020B0604020202020204" pitchFamily="34" charset="0"/>
                <a:sym typeface="Montserrat Regular"/>
              </a:rPr>
              <a:t>nergy </a:t>
            </a:r>
            <a:r>
              <a:rPr lang="en-US" sz="2200" b="1" kern="0" dirty="0">
                <a:solidFill>
                  <a:srgbClr val="FFC000"/>
                </a:solidFill>
                <a:latin typeface="Arial" panose="020B0604020202020204" pitchFamily="34" charset="0"/>
                <a:ea typeface="MS PGothic" pitchFamily="34" charset="-128"/>
                <a:cs typeface="Arial" panose="020B0604020202020204" pitchFamily="34" charset="0"/>
                <a:sym typeface="Montserrat Regular"/>
              </a:rPr>
              <a:t>S</a:t>
            </a:r>
            <a:r>
              <a:rPr lang="en-US" sz="2200" b="1" kern="0" dirty="0">
                <a:solidFill>
                  <a:srgbClr val="053D5D"/>
                </a:solidFill>
                <a:latin typeface="Arial" panose="020B0604020202020204" pitchFamily="34" charset="0"/>
                <a:ea typeface="MS PGothic" pitchFamily="34" charset="-128"/>
                <a:cs typeface="Arial" panose="020B0604020202020204" pitchFamily="34" charset="0"/>
                <a:sym typeface="Montserrat Regular"/>
              </a:rPr>
              <a:t>ervice </a:t>
            </a:r>
            <a:r>
              <a:rPr lang="en-US" sz="2200" b="1" kern="0" dirty="0">
                <a:solidFill>
                  <a:srgbClr val="FFC000"/>
                </a:solidFill>
                <a:latin typeface="Arial" panose="020B0604020202020204" pitchFamily="34" charset="0"/>
                <a:ea typeface="MS PGothic" pitchFamily="34" charset="-128"/>
                <a:cs typeface="Arial" panose="020B0604020202020204" pitchFamily="34" charset="0"/>
                <a:sym typeface="Montserrat Regular"/>
              </a:rPr>
              <a:t>C</a:t>
            </a:r>
            <a:r>
              <a:rPr lang="en-US" sz="2200" b="1" kern="0" dirty="0">
                <a:solidFill>
                  <a:srgbClr val="053D5D"/>
                </a:solidFill>
                <a:latin typeface="Arial" panose="020B0604020202020204" pitchFamily="34" charset="0"/>
                <a:ea typeface="MS PGothic" pitchFamily="34" charset="-128"/>
                <a:cs typeface="Arial" panose="020B0604020202020204" pitchFamily="34" charset="0"/>
                <a:sym typeface="Montserrat Regular"/>
              </a:rPr>
              <a:t>ompany (ESCO)</a:t>
            </a:r>
          </a:p>
          <a:p>
            <a:pPr>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200" kern="0" dirty="0">
                <a:solidFill>
                  <a:srgbClr val="053D5D"/>
                </a:solidFill>
                <a:latin typeface="Arial" panose="020B0604020202020204" pitchFamily="34" charset="0"/>
                <a:ea typeface="Montserrat Regular"/>
                <a:cs typeface="Arial" panose="020B0604020202020204" pitchFamily="34" charset="0"/>
                <a:sym typeface="Montserrat Regular"/>
              </a:rPr>
              <a:t>An ESCO is a type of company whose business model is to use Energy Performance Contracts (EPCs) as the basis for its compensation when implementing energy saving projects.</a:t>
            </a:r>
          </a:p>
          <a:p>
            <a:pPr>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200" kern="0" dirty="0">
                <a:solidFill>
                  <a:srgbClr val="053D5D"/>
                </a:solidFill>
                <a:latin typeface="Arial" panose="020B0604020202020204" pitchFamily="34" charset="0"/>
                <a:ea typeface="Montserrat Regular"/>
                <a:cs typeface="Arial" panose="020B0604020202020204" pitchFamily="34" charset="0"/>
                <a:sym typeface="Montserrat Regular"/>
              </a:rPr>
              <a:t>Energy Efficiency Project + EPC = ESCO</a:t>
            </a:r>
            <a:endParaRPr lang="vi-VN" sz="2200" kern="0" dirty="0">
              <a:solidFill>
                <a:srgbClr val="053D5D"/>
              </a:solidFill>
              <a:latin typeface="Arial" panose="020B0604020202020204" pitchFamily="34" charset="0"/>
              <a:ea typeface="Montserrat Regular"/>
              <a:cs typeface="Arial" panose="020B0604020202020204" pitchFamily="34" charset="0"/>
              <a:sym typeface="Montserrat Regular"/>
            </a:endParaRPr>
          </a:p>
        </p:txBody>
      </p:sp>
      <p:sp>
        <p:nvSpPr>
          <p:cNvPr id="8" name="Rectangle 7">
            <a:extLst>
              <a:ext uri="{FF2B5EF4-FFF2-40B4-BE49-F238E27FC236}">
                <a16:creationId xmlns:a16="http://schemas.microsoft.com/office/drawing/2014/main" id="{52772E54-8096-962F-3F47-BD31E1ECD0B0}"/>
              </a:ext>
            </a:extLst>
          </p:cNvPr>
          <p:cNvSpPr/>
          <p:nvPr/>
        </p:nvSpPr>
        <p:spPr>
          <a:xfrm>
            <a:off x="745824" y="1482621"/>
            <a:ext cx="6598922" cy="2400657"/>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Clr>
                <a:srgbClr val="000000"/>
              </a:buClr>
              <a:buFont typeface="Arial"/>
              <a:buNone/>
            </a:pPr>
            <a:r>
              <a:rPr lang="en-US" sz="15000" b="1" kern="0" cap="all" dirty="0">
                <a:ln w="0"/>
                <a:solidFill>
                  <a:srgbClr val="053D5D"/>
                </a:solidFill>
                <a:effectLst>
                  <a:reflection blurRad="12700" stA="50000" endPos="50000" dist="5000" dir="5400000" sy="-100000" rotWithShape="0"/>
                </a:effectLst>
                <a:latin typeface="Arial"/>
                <a:cs typeface="Arial"/>
                <a:sym typeface="Arial"/>
              </a:rPr>
              <a:t>ESCO</a:t>
            </a:r>
          </a:p>
        </p:txBody>
      </p:sp>
    </p:spTree>
    <p:extLst>
      <p:ext uri="{BB962C8B-B14F-4D97-AF65-F5344CB8AC3E}">
        <p14:creationId xmlns:p14="http://schemas.microsoft.com/office/powerpoint/2010/main" val="1048927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A51597B4-A2E2-9D4A-BE43-5C1532429176}"/>
              </a:ext>
            </a:extLst>
          </p:cNvPr>
          <p:cNvSpPr txBox="1">
            <a:spLocks/>
          </p:cNvSpPr>
          <p:nvPr/>
        </p:nvSpPr>
        <p:spPr>
          <a:xfrm>
            <a:off x="1014231" y="1128155"/>
            <a:ext cx="10515599" cy="402089"/>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500" b="1" i="0" u="none" strike="noStrike" kern="0" cap="none" spc="0" normalizeH="0" baseline="0" noProof="0" dirty="0">
                <a:ln>
                  <a:noFill/>
                </a:ln>
                <a:solidFill>
                  <a:srgbClr val="FFFFFF"/>
                </a:solidFill>
                <a:effectLst/>
                <a:uLnTx/>
                <a:uFillTx/>
                <a:latin typeface="Arial"/>
                <a:cs typeface="Arial"/>
                <a:sym typeface="Arial"/>
              </a:rPr>
              <a:t>COMPARISON OF COMMON CONTRACT TYPES</a:t>
            </a:r>
          </a:p>
        </p:txBody>
      </p:sp>
      <p:graphicFrame>
        <p:nvGraphicFramePr>
          <p:cNvPr id="5" name="Table 4">
            <a:extLst>
              <a:ext uri="{FF2B5EF4-FFF2-40B4-BE49-F238E27FC236}">
                <a16:creationId xmlns:a16="http://schemas.microsoft.com/office/drawing/2014/main" id="{84C4D541-A351-36EE-D20C-65A1578D6380}"/>
              </a:ext>
            </a:extLst>
          </p:cNvPr>
          <p:cNvGraphicFramePr>
            <a:graphicFrameLocks noGrp="1"/>
          </p:cNvGraphicFramePr>
          <p:nvPr>
            <p:extLst>
              <p:ext uri="{D42A27DB-BD31-4B8C-83A1-F6EECF244321}">
                <p14:modId xmlns:p14="http://schemas.microsoft.com/office/powerpoint/2010/main" val="3233627309"/>
              </p:ext>
            </p:extLst>
          </p:nvPr>
        </p:nvGraphicFramePr>
        <p:xfrm>
          <a:off x="662169" y="1530245"/>
          <a:ext cx="10867661" cy="4864717"/>
        </p:xfrm>
        <a:graphic>
          <a:graphicData uri="http://schemas.openxmlformats.org/drawingml/2006/table">
            <a:tbl>
              <a:tblPr firstRow="1" firstCol="1"/>
              <a:tblGrid>
                <a:gridCol w="1561396">
                  <a:extLst>
                    <a:ext uri="{9D8B030D-6E8A-4147-A177-3AD203B41FA5}">
                      <a16:colId xmlns:a16="http://schemas.microsoft.com/office/drawing/2014/main" val="2289906605"/>
                    </a:ext>
                  </a:extLst>
                </a:gridCol>
                <a:gridCol w="4518563">
                  <a:extLst>
                    <a:ext uri="{9D8B030D-6E8A-4147-A177-3AD203B41FA5}">
                      <a16:colId xmlns:a16="http://schemas.microsoft.com/office/drawing/2014/main" val="2736071775"/>
                    </a:ext>
                  </a:extLst>
                </a:gridCol>
                <a:gridCol w="4787702">
                  <a:extLst>
                    <a:ext uri="{9D8B030D-6E8A-4147-A177-3AD203B41FA5}">
                      <a16:colId xmlns:a16="http://schemas.microsoft.com/office/drawing/2014/main" val="1084315125"/>
                    </a:ext>
                  </a:extLst>
                </a:gridCol>
              </a:tblGrid>
              <a:tr h="355288">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l">
                        <a:lnSpc>
                          <a:spcPct val="130000"/>
                        </a:lnSpc>
                        <a:buNone/>
                      </a:pPr>
                      <a:r>
                        <a:rPr lang="en-US" sz="1000" b="1">
                          <a:effectLst/>
                          <a:latin typeface="Arial" panose="020B0604020202020204" pitchFamily="34" charset="0"/>
                          <a:cs typeface="Arial" panose="020B0604020202020204" pitchFamily="34" charset="0"/>
                        </a:rPr>
                        <a:t>Criterion</a:t>
                      </a:r>
                    </a:p>
                  </a:txBody>
                  <a:tcPr marR="101600" marT="63500" marB="6350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l">
                        <a:lnSpc>
                          <a:spcPct val="130000"/>
                        </a:lnSpc>
                        <a:buNone/>
                      </a:pPr>
                      <a:r>
                        <a:rPr lang="en-US" sz="1000" b="1" dirty="0">
                          <a:effectLst/>
                          <a:latin typeface="Arial" panose="020B0604020202020204" pitchFamily="34" charset="0"/>
                          <a:cs typeface="Arial" panose="020B0604020202020204" pitchFamily="34" charset="0"/>
                        </a:rPr>
                        <a:t>Guaranteed Savings</a:t>
                      </a:r>
                    </a:p>
                  </a:txBody>
                  <a:tcPr marL="101600" marR="101600" marT="63500" marB="6350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l">
                        <a:lnSpc>
                          <a:spcPct val="130000"/>
                        </a:lnSpc>
                        <a:buNone/>
                      </a:pPr>
                      <a:r>
                        <a:rPr lang="en-US" sz="1000" b="1" dirty="0">
                          <a:effectLst/>
                          <a:latin typeface="Arial" panose="020B0604020202020204" pitchFamily="34" charset="0"/>
                          <a:cs typeface="Arial" panose="020B0604020202020204" pitchFamily="34" charset="0"/>
                        </a:rPr>
                        <a:t>Shared Savings</a:t>
                      </a:r>
                    </a:p>
                  </a:txBody>
                  <a:tcPr marL="101600" marR="101600" marT="63500" marB="6350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solidFill>
                  </a:tcPr>
                </a:tc>
                <a:extLst>
                  <a:ext uri="{0D108BD9-81ED-4DB2-BD59-A6C34878D82A}">
                    <a16:rowId xmlns:a16="http://schemas.microsoft.com/office/drawing/2014/main" val="2030145333"/>
                  </a:ext>
                </a:extLst>
              </a:tr>
              <a:tr h="341623">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130000"/>
                        </a:lnSpc>
                        <a:buNone/>
                      </a:pPr>
                      <a:r>
                        <a:rPr lang="en-US" sz="1000" b="1">
                          <a:effectLst/>
                          <a:latin typeface="Arial" panose="020B0604020202020204" pitchFamily="34" charset="0"/>
                          <a:cs typeface="Arial" panose="020B0604020202020204" pitchFamily="34" charset="0"/>
                        </a:rPr>
                        <a:t>Source of Funds</a:t>
                      </a:r>
                      <a:endParaRPr lang="en-US" sz="1000" b="0">
                        <a:effectLst/>
                        <a:latin typeface="Arial" panose="020B0604020202020204" pitchFamily="34" charset="0"/>
                        <a:cs typeface="Arial" panose="020B0604020202020204" pitchFamily="34" charset="0"/>
                      </a:endParaRPr>
                    </a:p>
                  </a:txBody>
                  <a:tcPr marR="101600" marT="63500" marB="6350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dirty="0">
                          <a:effectLst/>
                          <a:latin typeface="Arial" panose="020B0604020202020204" pitchFamily="34" charset="0"/>
                          <a:cs typeface="Arial" panose="020B0604020202020204" pitchFamily="34" charset="0"/>
                        </a:rPr>
                        <a:t>The customer self-arranges funds/ or obtains a bank loan.</a:t>
                      </a:r>
                    </a:p>
                  </a:txBody>
                  <a:tcPr marL="101600" marR="101600" marT="63500" marB="6350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The ESCO arranges financing (often through bank loans/project finance).</a:t>
                      </a:r>
                    </a:p>
                  </a:txBody>
                  <a:tcPr marL="101600" marR="101600" marT="63500" marB="63500"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626290754"/>
                  </a:ext>
                </a:extLst>
              </a:tr>
              <a:tr h="683247">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130000"/>
                        </a:lnSpc>
                        <a:buNone/>
                      </a:pPr>
                      <a:r>
                        <a:rPr lang="en-US" sz="1000" b="1">
                          <a:effectLst/>
                          <a:latin typeface="Arial" panose="020B0604020202020204" pitchFamily="34" charset="0"/>
                          <a:cs typeface="Arial" panose="020B0604020202020204" pitchFamily="34" charset="0"/>
                        </a:rPr>
                        <a:t>Cash Flow / Repayment</a:t>
                      </a:r>
                      <a:endParaRPr lang="en-US" sz="1000" b="0">
                        <a:effectLst/>
                        <a:latin typeface="Arial" panose="020B0604020202020204" pitchFamily="34" charset="0"/>
                        <a:cs typeface="Arial" panose="020B0604020202020204" pitchFamily="34" charset="0"/>
                      </a:endParaRPr>
                    </a:p>
                  </a:txBody>
                  <a:tcPr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dirty="0">
                          <a:effectLst/>
                          <a:latin typeface="Arial" panose="020B0604020202020204" pitchFamily="34" charset="0"/>
                          <a:cs typeface="Arial" panose="020B0604020202020204" pitchFamily="34" charset="0"/>
                        </a:rPr>
                        <a:t>The customer pays the ESCO a service/performance fee; the customer repays the bank debt independently (if any).</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The ESCO recovers its investment through a share of the actual savings until the payback period/profit is reached.</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1352666220"/>
                  </a:ext>
                </a:extLst>
              </a:tr>
              <a:tr h="526100">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130000"/>
                        </a:lnSpc>
                        <a:buNone/>
                      </a:pPr>
                      <a:r>
                        <a:rPr lang="en-US" sz="1000" b="1">
                          <a:effectLst/>
                          <a:latin typeface="Arial" panose="020B0604020202020204" pitchFamily="34" charset="0"/>
                          <a:cs typeface="Arial" panose="020B0604020202020204" pitchFamily="34" charset="0"/>
                        </a:rPr>
                        <a:t>Core Commitment</a:t>
                      </a:r>
                      <a:endParaRPr lang="en-US" sz="1000" b="0">
                        <a:effectLst/>
                        <a:latin typeface="Arial" panose="020B0604020202020204" pitchFamily="34" charset="0"/>
                        <a:cs typeface="Arial" panose="020B0604020202020204" pitchFamily="34" charset="0"/>
                      </a:endParaRPr>
                    </a:p>
                  </a:txBody>
                  <a:tcPr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dirty="0">
                          <a:effectLst/>
                          <a:latin typeface="Arial" panose="020B0604020202020204" pitchFamily="34" charset="0"/>
                          <a:cs typeface="Arial" panose="020B0604020202020204" pitchFamily="34" charset="0"/>
                        </a:rPr>
                        <a:t>The ESCO guarantees a minimum level of savings; any shortfall is compensated by the ESCO.</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There is no guaranteed minimum; savings are shared based on the measured results.</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3730266247"/>
                  </a:ext>
                </a:extLst>
              </a:tr>
              <a:tr h="519268">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130000"/>
                        </a:lnSpc>
                        <a:buNone/>
                      </a:pPr>
                      <a:r>
                        <a:rPr lang="en-US" sz="1000" b="1">
                          <a:effectLst/>
                          <a:latin typeface="Arial" panose="020B0604020202020204" pitchFamily="34" charset="0"/>
                          <a:cs typeface="Arial" panose="020B0604020202020204" pitchFamily="34" charset="0"/>
                        </a:rPr>
                        <a:t>Performance Risk</a:t>
                      </a:r>
                      <a:endParaRPr lang="en-US" sz="1000" b="0">
                        <a:effectLst/>
                        <a:latin typeface="Arial" panose="020B0604020202020204" pitchFamily="34" charset="0"/>
                        <a:cs typeface="Arial" panose="020B0604020202020204" pitchFamily="34" charset="0"/>
                      </a:endParaRPr>
                    </a:p>
                  </a:txBody>
                  <a:tcPr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dirty="0">
                          <a:effectLst/>
                          <a:latin typeface="Arial" panose="020B0604020202020204" pitchFamily="34" charset="0"/>
                          <a:cs typeface="Arial" panose="020B0604020202020204" pitchFamily="34" charset="0"/>
                        </a:rPr>
                        <a:t>Primarily on the ESCO.</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Primarily on the ESCO, plus volume risk/operational variability risk as recovery depends on achieved savings.</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1502390437"/>
                  </a:ext>
                </a:extLst>
              </a:tr>
              <a:tr h="519268">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130000"/>
                        </a:lnSpc>
                        <a:buNone/>
                      </a:pPr>
                      <a:r>
                        <a:rPr lang="en-US" sz="1000" b="1">
                          <a:effectLst/>
                          <a:latin typeface="Arial" panose="020B0604020202020204" pitchFamily="34" charset="0"/>
                          <a:cs typeface="Arial" panose="020B0604020202020204" pitchFamily="34" charset="0"/>
                        </a:rPr>
                        <a:t>Counterparty Credit Risk</a:t>
                      </a:r>
                      <a:endParaRPr lang="en-US" sz="1000" b="0">
                        <a:effectLst/>
                        <a:latin typeface="Arial" panose="020B0604020202020204" pitchFamily="34" charset="0"/>
                        <a:cs typeface="Arial" panose="020B0604020202020204" pitchFamily="34" charset="0"/>
                      </a:endParaRPr>
                    </a:p>
                  </a:txBody>
                  <a:tcPr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dirty="0">
                          <a:effectLst/>
                          <a:latin typeface="Arial" panose="020B0604020202020204" pitchFamily="34" charset="0"/>
                          <a:cs typeface="Arial" panose="020B0604020202020204" pitchFamily="34" charset="0"/>
                        </a:rPr>
                        <a:t>Risk of customer late/non-payment.</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Risk of the customer not transferring the agreed share of savings.</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780712177"/>
                  </a:ext>
                </a:extLst>
              </a:tr>
              <a:tr h="690079">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130000"/>
                        </a:lnSpc>
                        <a:buNone/>
                      </a:pPr>
                      <a:r>
                        <a:rPr lang="en-US" sz="1000" b="1">
                          <a:effectLst/>
                          <a:latin typeface="Arial" panose="020B0604020202020204" pitchFamily="34" charset="0"/>
                          <a:cs typeface="Arial" panose="020B0604020202020204" pitchFamily="34" charset="0"/>
                        </a:rPr>
                        <a:t>M&amp;V (Measurement &amp; Verification)</a:t>
                      </a:r>
                      <a:endParaRPr lang="en-US" sz="1000" b="0">
                        <a:effectLst/>
                        <a:latin typeface="Arial" panose="020B0604020202020204" pitchFamily="34" charset="0"/>
                        <a:cs typeface="Arial" panose="020B0604020202020204" pitchFamily="34" charset="0"/>
                      </a:endParaRPr>
                    </a:p>
                  </a:txBody>
                  <a:tcPr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Simpler/less disputed due to the guaranteed threshold; baseline adjustments are moderate.</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More stringent, highly dependent on the baseline and operational adjustments → higher potential for disputes.</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1423471776"/>
                  </a:ext>
                </a:extLst>
              </a:tr>
              <a:tr h="355288">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130000"/>
                        </a:lnSpc>
                        <a:buNone/>
                      </a:pPr>
                      <a:r>
                        <a:rPr lang="en-US" sz="1000" b="1">
                          <a:effectLst/>
                          <a:latin typeface="Arial" panose="020B0604020202020204" pitchFamily="34" charset="0"/>
                          <a:cs typeface="Arial" panose="020B0604020202020204" pitchFamily="34" charset="0"/>
                        </a:rPr>
                        <a:t>Contract Complexity</a:t>
                      </a:r>
                      <a:endParaRPr lang="en-US" sz="1000" b="0">
                        <a:effectLst/>
                        <a:latin typeface="Arial" panose="020B0604020202020204" pitchFamily="34" charset="0"/>
                        <a:cs typeface="Arial" panose="020B0604020202020204" pitchFamily="34" charset="0"/>
                      </a:endParaRPr>
                    </a:p>
                  </a:txBody>
                  <a:tcPr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Medium; includes clauses for shortfall compensation, standard M&amp;V.</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High; requires a sharing formula, baseline adjustments, etc.</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1081890002"/>
                  </a:ext>
                </a:extLst>
              </a:tr>
              <a:tr h="519268">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130000"/>
                        </a:lnSpc>
                        <a:buNone/>
                      </a:pPr>
                      <a:r>
                        <a:rPr lang="en-US" sz="1000" b="1">
                          <a:effectLst/>
                          <a:latin typeface="Arial" panose="020B0604020202020204" pitchFamily="34" charset="0"/>
                          <a:cs typeface="Arial" panose="020B0604020202020204" pitchFamily="34" charset="0"/>
                        </a:rPr>
                        <a:t>Bank Acceptance</a:t>
                      </a:r>
                      <a:endParaRPr lang="en-US" sz="1000" b="0">
                        <a:effectLst/>
                        <a:latin typeface="Arial" panose="020B0604020202020204" pitchFamily="34" charset="0"/>
                        <a:cs typeface="Arial" panose="020B0604020202020204" pitchFamily="34" charset="0"/>
                      </a:endParaRPr>
                    </a:p>
                  </a:txBody>
                  <a:tcPr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Generally easier access to loans (savings are guaranteed).</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Access to financing depends heavily on customer creditworthiness and M&amp;V quality; often requires additional guarantees/collateral.</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56425259"/>
                  </a:ext>
                </a:extLst>
              </a:tr>
              <a:tr h="355288">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130000"/>
                        </a:lnSpc>
                        <a:buNone/>
                      </a:pPr>
                      <a:r>
                        <a:rPr lang="en-US" sz="1000" b="1">
                          <a:effectLst/>
                          <a:latin typeface="Arial" panose="020B0604020202020204" pitchFamily="34" charset="0"/>
                          <a:cs typeface="Arial" panose="020B0604020202020204" pitchFamily="34" charset="0"/>
                        </a:rPr>
                        <a:t>Ownership &amp; O&amp;M</a:t>
                      </a:r>
                      <a:endParaRPr lang="en-US" sz="1000" b="0">
                        <a:effectLst/>
                        <a:latin typeface="Arial" panose="020B0604020202020204" pitchFamily="34" charset="0"/>
                        <a:cs typeface="Arial" panose="020B0604020202020204" pitchFamily="34" charset="0"/>
                      </a:endParaRPr>
                    </a:p>
                  </a:txBody>
                  <a:tcPr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a:effectLst/>
                          <a:latin typeface="Arial" panose="020B0604020202020204" pitchFamily="34" charset="0"/>
                          <a:cs typeface="Arial" panose="020B0604020202020204" pitchFamily="34" charset="0"/>
                        </a:rPr>
                        <a:t>Flexible; O&amp;M can be performed by either the ESCO or the customer.</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130000"/>
                        </a:lnSpc>
                        <a:buNone/>
                      </a:pPr>
                      <a:r>
                        <a:rPr lang="en-US" sz="1000" b="0" dirty="0">
                          <a:effectLst/>
                          <a:latin typeface="Arial" panose="020B0604020202020204" pitchFamily="34" charset="0"/>
                          <a:cs typeface="Arial" panose="020B0604020202020204" pitchFamily="34" charset="0"/>
                        </a:rPr>
                        <a:t>O&amp;M is usually handled by the ESCO to control performance.</a:t>
                      </a:r>
                    </a:p>
                  </a:txBody>
                  <a:tcPr marL="101600" marR="101600" marT="63500" marB="635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2702139205"/>
                  </a:ext>
                </a:extLst>
              </a:tr>
            </a:tbl>
          </a:graphicData>
        </a:graphic>
      </p:graphicFrame>
    </p:spTree>
    <p:extLst>
      <p:ext uri="{BB962C8B-B14F-4D97-AF65-F5344CB8AC3E}">
        <p14:creationId xmlns:p14="http://schemas.microsoft.com/office/powerpoint/2010/main" val="22257402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9805E87E-8953-7A41-9AC0-6483DA2C0028}"/>
              </a:ext>
            </a:extLst>
          </p:cNvPr>
          <p:cNvSpPr txBox="1"/>
          <p:nvPr/>
        </p:nvSpPr>
        <p:spPr>
          <a:xfrm>
            <a:off x="2013728" y="2647162"/>
            <a:ext cx="7687783" cy="18440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defRPr sz="11500">
                <a:solidFill>
                  <a:srgbClr val="095070"/>
                </a:solidFill>
                <a:latin typeface="Mistral"/>
                <a:ea typeface="Mistral"/>
                <a:cs typeface="Mistral"/>
                <a:sym typeface="Mistral"/>
              </a:defRPr>
            </a:lvl1pPr>
          </a:lstStyle>
          <a:p>
            <a:r>
              <a:t>Thank you!</a:t>
            </a:r>
          </a:p>
        </p:txBody>
      </p:sp>
      <p:sp>
        <p:nvSpPr>
          <p:cNvPr id="3" name="Rectangle 2">
            <a:extLst>
              <a:ext uri="{FF2B5EF4-FFF2-40B4-BE49-F238E27FC236}">
                <a16:creationId xmlns:a16="http://schemas.microsoft.com/office/drawing/2014/main" id="{91FA9F5D-7C8B-C8AD-379B-5271ABDD21DF}"/>
              </a:ext>
            </a:extLst>
          </p:cNvPr>
          <p:cNvSpPr/>
          <p:nvPr/>
        </p:nvSpPr>
        <p:spPr>
          <a:xfrm>
            <a:off x="11038194" y="6405414"/>
            <a:ext cx="967666" cy="4394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Page 27</a:t>
            </a:r>
            <a:endParaRPr lang="en-US" dirty="0">
              <a:solidFill>
                <a:schemeClr val="tx1"/>
              </a:solidFill>
            </a:endParaRPr>
          </a:p>
        </p:txBody>
      </p:sp>
    </p:spTree>
    <p:extLst>
      <p:ext uri="{BB962C8B-B14F-4D97-AF65-F5344CB8AC3E}">
        <p14:creationId xmlns:p14="http://schemas.microsoft.com/office/powerpoint/2010/main" val="2682272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2">
            <a:extLst>
              <a:ext uri="{FF2B5EF4-FFF2-40B4-BE49-F238E27FC236}">
                <a16:creationId xmlns:a16="http://schemas.microsoft.com/office/drawing/2014/main" id="{657F0D1F-D952-F3A5-401C-0D2D70EDA020}"/>
              </a:ext>
            </a:extLst>
          </p:cNvPr>
          <p:cNvSpPr txBox="1">
            <a:spLocks/>
          </p:cNvSpPr>
          <p:nvPr/>
        </p:nvSpPr>
        <p:spPr>
          <a:xfrm>
            <a:off x="838200" y="1178816"/>
            <a:ext cx="10515599" cy="334683"/>
          </a:xfrm>
          <a:prstGeom prst="rect">
            <a:avLst/>
          </a:prstGeom>
          <a:solidFill>
            <a:srgbClr val="004AAD"/>
          </a:solidFill>
          <a:ln>
            <a:noFill/>
          </a:ln>
        </p:spPr>
        <p:txBody>
          <a:bodyPr spcFirstLastPara="1" wrap="square" lIns="91425" tIns="45700" rIns="91425" bIns="45700" anchor="ctr" anchorCtr="0">
            <a:normAutofit fontScale="75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a:ln>
                  <a:noFill/>
                </a:ln>
                <a:solidFill>
                  <a:srgbClr val="FFFFFF"/>
                </a:solidFill>
                <a:effectLst/>
                <a:uLnTx/>
                <a:uFillTx/>
                <a:latin typeface="Arial"/>
                <a:cs typeface="Arial"/>
                <a:sym typeface="Arial"/>
              </a:rPr>
              <a:t>KEY CHARACTERISTICS OF AN ESCO</a:t>
            </a:r>
          </a:p>
        </p:txBody>
      </p:sp>
      <p:grpSp>
        <p:nvGrpSpPr>
          <p:cNvPr id="43" name="Group 42">
            <a:extLst>
              <a:ext uri="{FF2B5EF4-FFF2-40B4-BE49-F238E27FC236}">
                <a16:creationId xmlns:a16="http://schemas.microsoft.com/office/drawing/2014/main" id="{69C40637-D631-2739-204B-0468139E5615}"/>
              </a:ext>
            </a:extLst>
          </p:cNvPr>
          <p:cNvGrpSpPr/>
          <p:nvPr/>
        </p:nvGrpSpPr>
        <p:grpSpPr>
          <a:xfrm>
            <a:off x="996593" y="1587420"/>
            <a:ext cx="10797818" cy="5270580"/>
            <a:chOff x="370403" y="1386840"/>
            <a:chExt cx="8535472" cy="4718685"/>
          </a:xfrm>
        </p:grpSpPr>
        <p:graphicFrame>
          <p:nvGraphicFramePr>
            <p:cNvPr id="44" name="Diagramme 28">
              <a:extLst>
                <a:ext uri="{FF2B5EF4-FFF2-40B4-BE49-F238E27FC236}">
                  <a16:creationId xmlns:a16="http://schemas.microsoft.com/office/drawing/2014/main" id="{7AEEE984-C366-2846-F535-341272338B0D}"/>
                </a:ext>
              </a:extLst>
            </p:cNvPr>
            <p:cNvGraphicFramePr/>
            <p:nvPr>
              <p:extLst>
                <p:ext uri="{D42A27DB-BD31-4B8C-83A1-F6EECF244321}">
                  <p14:modId xmlns:p14="http://schemas.microsoft.com/office/powerpoint/2010/main" val="3586874579"/>
                </p:ext>
              </p:extLst>
            </p:nvPr>
          </p:nvGraphicFramePr>
          <p:xfrm>
            <a:off x="6238875" y="1681886"/>
            <a:ext cx="2667000" cy="42537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5" name="Image 29">
              <a:extLst>
                <a:ext uri="{FF2B5EF4-FFF2-40B4-BE49-F238E27FC236}">
                  <a16:creationId xmlns:a16="http://schemas.microsoft.com/office/drawing/2014/main" id="{4B7B6D6A-C6F5-1AF2-7645-DAC1FD68C8C3}"/>
                </a:ext>
              </a:extLst>
            </p:cNvPr>
            <p:cNvPicPr>
              <a:picLocks noChangeAspect="1"/>
            </p:cNvPicPr>
            <p:nvPr/>
          </p:nvPicPr>
          <p:blipFill>
            <a:blip r:embed="rId7" cstate="screen">
              <a:duotone>
                <a:srgbClr val="0F6FC6">
                  <a:shade val="45000"/>
                  <a:satMod val="135000"/>
                </a:srgbClr>
                <a:prstClr val="white"/>
              </a:duotone>
              <a:extLst>
                <a:ext uri="{28A0092B-C50C-407E-A947-70E740481C1C}">
                  <a14:useLocalDpi xmlns:a14="http://schemas.microsoft.com/office/drawing/2010/main"/>
                </a:ext>
              </a:extLst>
            </a:blip>
            <a:stretch>
              <a:fillRect/>
            </a:stretch>
          </p:blipFill>
          <p:spPr>
            <a:xfrm>
              <a:off x="4886599" y="3255778"/>
              <a:ext cx="1274170" cy="1274170"/>
            </a:xfrm>
            <a:prstGeom prst="rect">
              <a:avLst/>
            </a:prstGeom>
          </p:spPr>
        </p:pic>
        <p:sp>
          <p:nvSpPr>
            <p:cNvPr id="46" name="Parenthèse ouvrante 30">
              <a:extLst>
                <a:ext uri="{FF2B5EF4-FFF2-40B4-BE49-F238E27FC236}">
                  <a16:creationId xmlns:a16="http://schemas.microsoft.com/office/drawing/2014/main" id="{5371B64D-55B2-6C76-DBA8-FA6B8D36F410}"/>
                </a:ext>
              </a:extLst>
            </p:cNvPr>
            <p:cNvSpPr/>
            <p:nvPr/>
          </p:nvSpPr>
          <p:spPr>
            <a:xfrm>
              <a:off x="6423660" y="1575189"/>
              <a:ext cx="152400" cy="4530336"/>
            </a:xfrm>
            <a:prstGeom prst="leftBracket">
              <a:avLst/>
            </a:prstGeom>
            <a:noFill/>
            <a:ln w="38100" cap="flat" cmpd="sng" algn="ctr">
              <a:solidFill>
                <a:srgbClr val="053D5D"/>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a:ea typeface="+mn-ea"/>
                <a:cs typeface="+mn-cs"/>
                <a:sym typeface="Arial"/>
              </a:endParaRPr>
            </a:p>
          </p:txBody>
        </p:sp>
        <p:cxnSp>
          <p:nvCxnSpPr>
            <p:cNvPr id="47" name="Connecteur droit avec flèche 31">
              <a:extLst>
                <a:ext uri="{FF2B5EF4-FFF2-40B4-BE49-F238E27FC236}">
                  <a16:creationId xmlns:a16="http://schemas.microsoft.com/office/drawing/2014/main" id="{6CD69224-53E1-4B4D-5785-498CCDC05EE8}"/>
                </a:ext>
              </a:extLst>
            </p:cNvPr>
            <p:cNvCxnSpPr/>
            <p:nvPr/>
          </p:nvCxnSpPr>
          <p:spPr>
            <a:xfrm flipH="1">
              <a:off x="5947410" y="3394666"/>
              <a:ext cx="476250" cy="88750"/>
            </a:xfrm>
            <a:prstGeom prst="straightConnector1">
              <a:avLst/>
            </a:prstGeom>
            <a:noFill/>
            <a:ln w="25400" cap="flat" cmpd="sng" algn="ctr">
              <a:solidFill>
                <a:srgbClr val="053D5D"/>
              </a:solidFill>
              <a:prstDash val="solid"/>
              <a:tailEnd type="arrow"/>
            </a:ln>
            <a:effectLst>
              <a:outerShdw blurRad="40000" dist="20000" dir="5400000" rotWithShape="0">
                <a:srgbClr val="000000">
                  <a:alpha val="38000"/>
                </a:srgbClr>
              </a:outerShdw>
            </a:effectLst>
          </p:spPr>
        </p:cxnSp>
        <p:sp>
          <p:nvSpPr>
            <p:cNvPr id="48" name="ZoneTexte 32">
              <a:extLst>
                <a:ext uri="{FF2B5EF4-FFF2-40B4-BE49-F238E27FC236}">
                  <a16:creationId xmlns:a16="http://schemas.microsoft.com/office/drawing/2014/main" id="{50BD6BF0-6994-246F-CC0B-52DC6532BBF0}"/>
                </a:ext>
              </a:extLst>
            </p:cNvPr>
            <p:cNvSpPr txBox="1"/>
            <p:nvPr/>
          </p:nvSpPr>
          <p:spPr>
            <a:xfrm>
              <a:off x="3906175" y="3883400"/>
              <a:ext cx="1678674" cy="369332"/>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fr-CA" sz="1400" b="1" i="0" u="none" strike="noStrike" kern="0" cap="all" spc="0" normalizeH="0" baseline="0" noProof="0" dirty="0">
                  <a:ln w="0"/>
                  <a:gradFill flip="none">
                    <a:gsLst>
                      <a:gs pos="0">
                        <a:srgbClr val="0F6FC6">
                          <a:tint val="75000"/>
                          <a:shade val="75000"/>
                          <a:satMod val="170000"/>
                        </a:srgbClr>
                      </a:gs>
                      <a:gs pos="49000">
                        <a:srgbClr val="0F6FC6">
                          <a:tint val="88000"/>
                          <a:shade val="65000"/>
                          <a:satMod val="172000"/>
                        </a:srgbClr>
                      </a:gs>
                      <a:gs pos="50000">
                        <a:srgbClr val="0F6FC6">
                          <a:shade val="65000"/>
                          <a:satMod val="130000"/>
                        </a:srgbClr>
                      </a:gs>
                      <a:gs pos="92000">
                        <a:srgbClr val="0F6FC6">
                          <a:shade val="50000"/>
                          <a:satMod val="120000"/>
                        </a:srgbClr>
                      </a:gs>
                      <a:gs pos="100000">
                        <a:srgbClr val="0F6FC6">
                          <a:shade val="48000"/>
                          <a:satMod val="120000"/>
                        </a:srgbClr>
                      </a:gs>
                    </a:gsLst>
                    <a:lin ang="5400000"/>
                  </a:gradFill>
                  <a:effectLst>
                    <a:reflection blurRad="12700" stA="50000" endPos="50000" dist="5000" dir="5400000" sy="-100000" rotWithShape="0"/>
                  </a:effectLst>
                  <a:uLnTx/>
                  <a:uFillTx/>
                  <a:latin typeface="Arial"/>
                  <a:cs typeface="Arial"/>
                  <a:sym typeface="Arial"/>
                </a:rPr>
                <a:t>ESCO</a:t>
              </a:r>
            </a:p>
          </p:txBody>
        </p:sp>
        <p:cxnSp>
          <p:nvCxnSpPr>
            <p:cNvPr id="49" name="Connecteur droit avec flèche 35">
              <a:extLst>
                <a:ext uri="{FF2B5EF4-FFF2-40B4-BE49-F238E27FC236}">
                  <a16:creationId xmlns:a16="http://schemas.microsoft.com/office/drawing/2014/main" id="{B628EDD5-B728-9487-4061-DB5628D4F55E}"/>
                </a:ext>
              </a:extLst>
            </p:cNvPr>
            <p:cNvCxnSpPr/>
            <p:nvPr/>
          </p:nvCxnSpPr>
          <p:spPr>
            <a:xfrm flipH="1">
              <a:off x="4745512" y="4536552"/>
              <a:ext cx="417038" cy="409480"/>
            </a:xfrm>
            <a:prstGeom prst="straightConnector1">
              <a:avLst/>
            </a:prstGeom>
            <a:noFill/>
            <a:ln w="25400" cap="flat" cmpd="sng" algn="ctr">
              <a:solidFill>
                <a:srgbClr val="0BD0D9"/>
              </a:solidFill>
              <a:prstDash val="solid"/>
              <a:headEnd type="arrow"/>
              <a:tailEnd type="arrow"/>
            </a:ln>
            <a:effectLst>
              <a:outerShdw blurRad="40000" dist="20000" dir="5400000" rotWithShape="0">
                <a:srgbClr val="000000">
                  <a:alpha val="38000"/>
                </a:srgbClr>
              </a:outerShdw>
            </a:effectLst>
          </p:spPr>
        </p:cxnSp>
        <p:cxnSp>
          <p:nvCxnSpPr>
            <p:cNvPr id="50" name="Connecteur en arc 36">
              <a:extLst>
                <a:ext uri="{FF2B5EF4-FFF2-40B4-BE49-F238E27FC236}">
                  <a16:creationId xmlns:a16="http://schemas.microsoft.com/office/drawing/2014/main" id="{B3150FBA-50F2-4A20-F653-B38D8BDF67CA}"/>
                </a:ext>
              </a:extLst>
            </p:cNvPr>
            <p:cNvCxnSpPr/>
            <p:nvPr/>
          </p:nvCxnSpPr>
          <p:spPr>
            <a:xfrm>
              <a:off x="2867025" y="1688570"/>
              <a:ext cx="3238500" cy="281193"/>
            </a:xfrm>
            <a:prstGeom prst="curvedConnector3">
              <a:avLst/>
            </a:prstGeom>
            <a:noFill/>
            <a:ln w="76200" cap="flat" cmpd="sng" algn="ctr">
              <a:solidFill>
                <a:srgbClr val="053D5D"/>
              </a:solidFill>
              <a:prstDash val="solid"/>
              <a:tailEnd type="arrow"/>
            </a:ln>
            <a:effectLst/>
          </p:spPr>
        </p:cxnSp>
        <p:grpSp>
          <p:nvGrpSpPr>
            <p:cNvPr id="51" name="Groupe 37">
              <a:extLst>
                <a:ext uri="{FF2B5EF4-FFF2-40B4-BE49-F238E27FC236}">
                  <a16:creationId xmlns:a16="http://schemas.microsoft.com/office/drawing/2014/main" id="{BD3E4C41-8368-C7A6-31B8-8BE6C97DBEE4}"/>
                </a:ext>
              </a:extLst>
            </p:cNvPr>
            <p:cNvGrpSpPr/>
            <p:nvPr/>
          </p:nvGrpSpPr>
          <p:grpSpPr>
            <a:xfrm>
              <a:off x="370403" y="1386840"/>
              <a:ext cx="3429092" cy="3933352"/>
              <a:chOff x="101613" y="1346588"/>
              <a:chExt cx="3709313" cy="3599443"/>
            </a:xfrm>
          </p:grpSpPr>
          <p:grpSp>
            <p:nvGrpSpPr>
              <p:cNvPr id="56" name="Groupe 39">
                <a:extLst>
                  <a:ext uri="{FF2B5EF4-FFF2-40B4-BE49-F238E27FC236}">
                    <a16:creationId xmlns:a16="http://schemas.microsoft.com/office/drawing/2014/main" id="{A9ECD3C7-311B-5525-2DA2-FAE63A805919}"/>
                  </a:ext>
                </a:extLst>
              </p:cNvPr>
              <p:cNvGrpSpPr/>
              <p:nvPr/>
            </p:nvGrpSpPr>
            <p:grpSpPr>
              <a:xfrm>
                <a:off x="803259" y="3277637"/>
                <a:ext cx="536591" cy="1106995"/>
                <a:chOff x="803259" y="3277637"/>
                <a:chExt cx="536591" cy="1106995"/>
              </a:xfrm>
            </p:grpSpPr>
            <p:sp>
              <p:nvSpPr>
                <p:cNvPr id="78" name="Rectangle 77">
                  <a:extLst>
                    <a:ext uri="{FF2B5EF4-FFF2-40B4-BE49-F238E27FC236}">
                      <a16:creationId xmlns:a16="http://schemas.microsoft.com/office/drawing/2014/main" id="{3B29D7B5-4E75-4330-5987-9D4026BC7A27}"/>
                    </a:ext>
                  </a:extLst>
                </p:cNvPr>
                <p:cNvSpPr/>
                <p:nvPr/>
              </p:nvSpPr>
              <p:spPr>
                <a:xfrm>
                  <a:off x="803259" y="3277637"/>
                  <a:ext cx="536591" cy="562720"/>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p:spPr>
              <p:txBody>
                <a:bodyPr spcFirstLastPara="0" vert="horz" wrap="square" lIns="237315" tIns="226855" rIns="237315" bIns="226855" numCol="1" spcCol="1270" anchor="ctr" anchorCtr="0">
                  <a:noAutofit/>
                </a:bodyPr>
                <a:lstStyle/>
                <a:p>
                  <a:pPr marL="0" marR="0" lvl="0" indent="0" algn="ctr" defTabSz="1155700" eaLnBrk="1" fontAlgn="auto" latinLnBrk="0" hangingPunct="1">
                    <a:lnSpc>
                      <a:spcPct val="90000"/>
                    </a:lnSpc>
                    <a:spcBef>
                      <a:spcPct val="0"/>
                    </a:spcBef>
                    <a:spcAft>
                      <a:spcPct val="35000"/>
                    </a:spcAft>
                    <a:buClr>
                      <a:srgbClr val="000000"/>
                    </a:buClr>
                    <a:buSzTx/>
                    <a:buFont typeface="Arial"/>
                    <a:buNone/>
                    <a:tabLst/>
                    <a:defRPr/>
                  </a:pPr>
                  <a:endParaRPr kumimoji="0" lang="fr-CA" sz="26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79" name="Rectangle 78">
                  <a:extLst>
                    <a:ext uri="{FF2B5EF4-FFF2-40B4-BE49-F238E27FC236}">
                      <a16:creationId xmlns:a16="http://schemas.microsoft.com/office/drawing/2014/main" id="{728E1A30-2C5D-FEB5-A751-251D31D8A0A9}"/>
                    </a:ext>
                  </a:extLst>
                </p:cNvPr>
                <p:cNvSpPr/>
                <p:nvPr/>
              </p:nvSpPr>
              <p:spPr>
                <a:xfrm>
                  <a:off x="803259" y="3821912"/>
                  <a:ext cx="536591" cy="562720"/>
                </a:xfrm>
                <a:prstGeom prst="rect">
                  <a:avLst/>
                </a:prstGeom>
                <a:blipFill dpi="0" rotWithShape="1">
                  <a:blip r:embed="rId9">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p:spPr>
              <p:txBody>
                <a:bodyPr spcFirstLastPara="0" vert="horz" wrap="square" lIns="237315" tIns="226855" rIns="237315" bIns="226855" numCol="1" spcCol="1270" anchor="ctr" anchorCtr="0">
                  <a:noAutofit/>
                </a:bodyPr>
                <a:lstStyle/>
                <a:p>
                  <a:pPr marL="0" marR="0" lvl="0" indent="0" algn="ctr" defTabSz="1155700" eaLnBrk="1" fontAlgn="auto" latinLnBrk="0" hangingPunct="1">
                    <a:lnSpc>
                      <a:spcPct val="90000"/>
                    </a:lnSpc>
                    <a:spcBef>
                      <a:spcPct val="0"/>
                    </a:spcBef>
                    <a:spcAft>
                      <a:spcPct val="35000"/>
                    </a:spcAft>
                    <a:buClr>
                      <a:srgbClr val="000000"/>
                    </a:buClr>
                    <a:buSzTx/>
                    <a:buFont typeface="Arial"/>
                    <a:buNone/>
                    <a:tabLst/>
                    <a:defRPr/>
                  </a:pPr>
                  <a:endParaRPr kumimoji="0" lang="fr-CA" sz="2600" b="0" i="0" u="none" strike="noStrike" kern="0" cap="none" spc="0" normalizeH="0" baseline="0" noProof="0" dirty="0">
                    <a:ln>
                      <a:noFill/>
                    </a:ln>
                    <a:solidFill>
                      <a:srgbClr val="FFFFFF"/>
                    </a:solidFill>
                    <a:effectLst/>
                    <a:uLnTx/>
                    <a:uFillTx/>
                    <a:latin typeface="Arial"/>
                    <a:ea typeface="+mn-ea"/>
                    <a:cs typeface="+mn-cs"/>
                    <a:sym typeface="Arial"/>
                  </a:endParaRPr>
                </a:p>
              </p:txBody>
            </p:sp>
          </p:grpSp>
          <p:grpSp>
            <p:nvGrpSpPr>
              <p:cNvPr id="57" name="Groupe 40">
                <a:extLst>
                  <a:ext uri="{FF2B5EF4-FFF2-40B4-BE49-F238E27FC236}">
                    <a16:creationId xmlns:a16="http://schemas.microsoft.com/office/drawing/2014/main" id="{F109B070-9C1A-3728-6831-C049023DB571}"/>
                  </a:ext>
                </a:extLst>
              </p:cNvPr>
              <p:cNvGrpSpPr/>
              <p:nvPr/>
            </p:nvGrpSpPr>
            <p:grpSpPr>
              <a:xfrm>
                <a:off x="101613" y="1346588"/>
                <a:ext cx="3709313" cy="3599443"/>
                <a:chOff x="101613" y="1346588"/>
                <a:chExt cx="3709313" cy="3599443"/>
              </a:xfrm>
            </p:grpSpPr>
            <p:grpSp>
              <p:nvGrpSpPr>
                <p:cNvPr id="58" name="Groupe 41">
                  <a:extLst>
                    <a:ext uri="{FF2B5EF4-FFF2-40B4-BE49-F238E27FC236}">
                      <a16:creationId xmlns:a16="http://schemas.microsoft.com/office/drawing/2014/main" id="{ED4069FC-2C2C-D34C-0688-F137F847ACF0}"/>
                    </a:ext>
                  </a:extLst>
                </p:cNvPr>
                <p:cNvGrpSpPr/>
                <p:nvPr/>
              </p:nvGrpSpPr>
              <p:grpSpPr>
                <a:xfrm>
                  <a:off x="295664" y="1346588"/>
                  <a:ext cx="3435198" cy="3523862"/>
                  <a:chOff x="335008" y="1575189"/>
                  <a:chExt cx="4017863" cy="4075948"/>
                </a:xfrm>
              </p:grpSpPr>
              <p:sp>
                <p:nvSpPr>
                  <p:cNvPr id="65" name="Arc plein 48">
                    <a:extLst>
                      <a:ext uri="{FF2B5EF4-FFF2-40B4-BE49-F238E27FC236}">
                        <a16:creationId xmlns:a16="http://schemas.microsoft.com/office/drawing/2014/main" id="{57F14563-D3AC-B731-06A6-2AA18F2AD226}"/>
                      </a:ext>
                    </a:extLst>
                  </p:cNvPr>
                  <p:cNvSpPr/>
                  <p:nvPr/>
                </p:nvSpPr>
                <p:spPr>
                  <a:xfrm>
                    <a:off x="727084" y="2052442"/>
                    <a:ext cx="3145021" cy="3282707"/>
                  </a:xfrm>
                  <a:prstGeom prst="blockArc">
                    <a:avLst>
                      <a:gd name="adj1" fmla="val 5400000"/>
                      <a:gd name="adj2" fmla="val 7184266"/>
                      <a:gd name="adj3" fmla="val 4484"/>
                    </a:avLst>
                  </a:prstGeom>
                  <a:solidFill>
                    <a:srgbClr val="DBEFF9"/>
                  </a:solidFill>
                  <a:ln>
                    <a:noFill/>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6" name="Arc plein 49">
                    <a:extLst>
                      <a:ext uri="{FF2B5EF4-FFF2-40B4-BE49-F238E27FC236}">
                        <a16:creationId xmlns:a16="http://schemas.microsoft.com/office/drawing/2014/main" id="{5820FBD4-B41E-BDEA-844D-C10F90EC31F2}"/>
                      </a:ext>
                    </a:extLst>
                  </p:cNvPr>
                  <p:cNvSpPr/>
                  <p:nvPr/>
                </p:nvSpPr>
                <p:spPr>
                  <a:xfrm>
                    <a:off x="593618" y="1970749"/>
                    <a:ext cx="3411951" cy="3446092"/>
                  </a:xfrm>
                  <a:prstGeom prst="blockArc">
                    <a:avLst>
                      <a:gd name="adj1" fmla="val 12600000"/>
                      <a:gd name="adj2" fmla="val 16200000"/>
                      <a:gd name="adj3" fmla="val 4528"/>
                    </a:avLst>
                  </a:prstGeom>
                  <a:solidFill>
                    <a:srgbClr val="DBEFF9"/>
                  </a:solidFill>
                  <a:ln>
                    <a:noFill/>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7" name="Arc plein 50">
                    <a:extLst>
                      <a:ext uri="{FF2B5EF4-FFF2-40B4-BE49-F238E27FC236}">
                        <a16:creationId xmlns:a16="http://schemas.microsoft.com/office/drawing/2014/main" id="{7560F8AA-E1BF-5AB4-E24D-205B6875BE86}"/>
                      </a:ext>
                    </a:extLst>
                  </p:cNvPr>
                  <p:cNvSpPr/>
                  <p:nvPr/>
                </p:nvSpPr>
                <p:spPr>
                  <a:xfrm>
                    <a:off x="570903" y="2135445"/>
                    <a:ext cx="3208289" cy="3047104"/>
                  </a:xfrm>
                  <a:prstGeom prst="blockArc">
                    <a:avLst>
                      <a:gd name="adj1" fmla="val 9000000"/>
                      <a:gd name="adj2" fmla="val 12600000"/>
                      <a:gd name="adj3" fmla="val 4528"/>
                    </a:avLst>
                  </a:prstGeom>
                  <a:solidFill>
                    <a:srgbClr val="DBEFF9"/>
                  </a:solidFill>
                  <a:ln>
                    <a:noFill/>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8" name="Arc plein 51">
                    <a:extLst>
                      <a:ext uri="{FF2B5EF4-FFF2-40B4-BE49-F238E27FC236}">
                        <a16:creationId xmlns:a16="http://schemas.microsoft.com/office/drawing/2014/main" id="{4691BB87-AAB8-0C79-6EBB-EB4C924AE6A1}"/>
                      </a:ext>
                    </a:extLst>
                  </p:cNvPr>
                  <p:cNvSpPr/>
                  <p:nvPr/>
                </p:nvSpPr>
                <p:spPr>
                  <a:xfrm>
                    <a:off x="686001" y="2339845"/>
                    <a:ext cx="3354619" cy="2995304"/>
                  </a:xfrm>
                  <a:prstGeom prst="blockArc">
                    <a:avLst>
                      <a:gd name="adj1" fmla="val 1800000"/>
                      <a:gd name="adj2" fmla="val 5400000"/>
                      <a:gd name="adj3" fmla="val 4528"/>
                    </a:avLst>
                  </a:prstGeom>
                  <a:solidFill>
                    <a:srgbClr val="DBEFF9"/>
                  </a:solidFill>
                  <a:ln>
                    <a:noFill/>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9" name="Arc plein 52">
                    <a:extLst>
                      <a:ext uri="{FF2B5EF4-FFF2-40B4-BE49-F238E27FC236}">
                        <a16:creationId xmlns:a16="http://schemas.microsoft.com/office/drawing/2014/main" id="{C537CFF1-C7C0-A0A2-2455-F49FCA8CFE6D}"/>
                      </a:ext>
                    </a:extLst>
                  </p:cNvPr>
                  <p:cNvSpPr/>
                  <p:nvPr/>
                </p:nvSpPr>
                <p:spPr>
                  <a:xfrm>
                    <a:off x="448667" y="2295997"/>
                    <a:ext cx="3701852" cy="2795597"/>
                  </a:xfrm>
                  <a:prstGeom prst="blockArc">
                    <a:avLst>
                      <a:gd name="adj1" fmla="val 19800000"/>
                      <a:gd name="adj2" fmla="val 1800000"/>
                      <a:gd name="adj3" fmla="val 4528"/>
                    </a:avLst>
                  </a:prstGeom>
                  <a:solidFill>
                    <a:srgbClr val="DBEFF9"/>
                  </a:solidFill>
                  <a:ln>
                    <a:noFill/>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70" name="Arc plein 53">
                    <a:extLst>
                      <a:ext uri="{FF2B5EF4-FFF2-40B4-BE49-F238E27FC236}">
                        <a16:creationId xmlns:a16="http://schemas.microsoft.com/office/drawing/2014/main" id="{1135EF60-F995-9EA0-BEA9-68514B654EB9}"/>
                      </a:ext>
                    </a:extLst>
                  </p:cNvPr>
                  <p:cNvSpPr/>
                  <p:nvPr/>
                </p:nvSpPr>
                <p:spPr>
                  <a:xfrm>
                    <a:off x="593618" y="1970749"/>
                    <a:ext cx="3411951" cy="3446092"/>
                  </a:xfrm>
                  <a:prstGeom prst="blockArc">
                    <a:avLst>
                      <a:gd name="adj1" fmla="val 16200000"/>
                      <a:gd name="adj2" fmla="val 19800000"/>
                      <a:gd name="adj3" fmla="val 4528"/>
                    </a:avLst>
                  </a:prstGeom>
                  <a:solidFill>
                    <a:srgbClr val="DBEFF9"/>
                  </a:solidFill>
                  <a:ln>
                    <a:noFill/>
                  </a:ln>
                  <a:effectLst>
                    <a:outerShdw blurRad="40000" dist="23000" dir="5400000" rotWithShape="0">
                      <a:srgbClr val="000000">
                        <a:alpha val="35000"/>
                      </a:srgbClr>
                    </a:outerShdw>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71" name="Forme libre 54">
                    <a:extLst>
                      <a:ext uri="{FF2B5EF4-FFF2-40B4-BE49-F238E27FC236}">
                        <a16:creationId xmlns:a16="http://schemas.microsoft.com/office/drawing/2014/main" id="{3523EE84-8DF8-08DE-74E1-8EB7A7D8F098}"/>
                      </a:ext>
                    </a:extLst>
                  </p:cNvPr>
                  <p:cNvSpPr/>
                  <p:nvPr/>
                </p:nvSpPr>
                <p:spPr>
                  <a:xfrm>
                    <a:off x="1692644" y="3150718"/>
                    <a:ext cx="1213898" cy="1086154"/>
                  </a:xfrm>
                  <a:custGeom>
                    <a:avLst/>
                    <a:gdLst>
                      <a:gd name="connsiteX0" fmla="*/ 0 w 1211964"/>
                      <a:gd name="connsiteY0" fmla="*/ 570894 h 1141787"/>
                      <a:gd name="connsiteX1" fmla="*/ 605982 w 1211964"/>
                      <a:gd name="connsiteY1" fmla="*/ 0 h 1141787"/>
                      <a:gd name="connsiteX2" fmla="*/ 1211964 w 1211964"/>
                      <a:gd name="connsiteY2" fmla="*/ 570894 h 1141787"/>
                      <a:gd name="connsiteX3" fmla="*/ 605982 w 1211964"/>
                      <a:gd name="connsiteY3" fmla="*/ 1141788 h 1141787"/>
                      <a:gd name="connsiteX4" fmla="*/ 0 w 1211964"/>
                      <a:gd name="connsiteY4" fmla="*/ 570894 h 1141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964" h="1141787">
                        <a:moveTo>
                          <a:pt x="0" y="570894"/>
                        </a:moveTo>
                        <a:cubicBezTo>
                          <a:pt x="0" y="255598"/>
                          <a:pt x="271307" y="0"/>
                          <a:pt x="605982" y="0"/>
                        </a:cubicBezTo>
                        <a:cubicBezTo>
                          <a:pt x="940657" y="0"/>
                          <a:pt x="1211964" y="255598"/>
                          <a:pt x="1211964" y="570894"/>
                        </a:cubicBezTo>
                        <a:cubicBezTo>
                          <a:pt x="1211964" y="886190"/>
                          <a:pt x="940657" y="1141788"/>
                          <a:pt x="605982" y="1141788"/>
                        </a:cubicBezTo>
                        <a:cubicBezTo>
                          <a:pt x="271307" y="1141788"/>
                          <a:pt x="0" y="886190"/>
                          <a:pt x="0" y="570894"/>
                        </a:cubicBezTo>
                        <a:close/>
                      </a:path>
                    </a:pathLst>
                  </a:custGeom>
                  <a:blipFill dpi="0" rotWithShape="1">
                    <a:blip r:embed="rId10" cstate="screen">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p:spPr>
                <p:txBody>
                  <a:bodyPr spcFirstLastPara="0" vert="horz" wrap="square" lIns="205428" tIns="195151" rIns="205428" bIns="195151" numCol="1" spcCol="1270" anchor="ctr" anchorCtr="0">
                    <a:noAutofit/>
                  </a:bodyPr>
                  <a:lstStyle/>
                  <a:p>
                    <a:pPr marL="0" marR="0" lvl="0" indent="0" algn="ctr" defTabSz="977900" eaLnBrk="1" fontAlgn="auto" latinLnBrk="0" hangingPunct="1">
                      <a:lnSpc>
                        <a:spcPct val="90000"/>
                      </a:lnSpc>
                      <a:spcBef>
                        <a:spcPct val="0"/>
                      </a:spcBef>
                      <a:spcAft>
                        <a:spcPct val="35000"/>
                      </a:spcAft>
                      <a:buClr>
                        <a:srgbClr val="000000"/>
                      </a:buClr>
                      <a:buSzTx/>
                      <a:buFont typeface="Arial"/>
                      <a:buNone/>
                      <a:tabLst/>
                      <a:defRPr/>
                    </a:pPr>
                    <a:endParaRPr kumimoji="0" lang="fr-CA" sz="22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72" name="Rectangle 71">
                    <a:extLst>
                      <a:ext uri="{FF2B5EF4-FFF2-40B4-BE49-F238E27FC236}">
                        <a16:creationId xmlns:a16="http://schemas.microsoft.com/office/drawing/2014/main" id="{67365341-733E-F937-5DF7-6E80D3376789}"/>
                      </a:ext>
                    </a:extLst>
                  </p:cNvPr>
                  <p:cNvSpPr/>
                  <p:nvPr/>
                </p:nvSpPr>
                <p:spPr>
                  <a:xfrm>
                    <a:off x="1828730" y="1575189"/>
                    <a:ext cx="949715" cy="1013518"/>
                  </a:xfrm>
                  <a:prstGeom prst="rect">
                    <a:avLst/>
                  </a:prstGeom>
                  <a:blipFill dpi="0" rotWithShape="1">
                    <a:blip r:embed="rId11">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p:spPr>
                <p:txBody>
                  <a:bodyPr spcFirstLastPara="0" vert="horz" wrap="square" lIns="223345" tIns="212885" rIns="223345" bIns="212885" numCol="1" spcCol="1270" anchor="b" anchorCtr="0">
                    <a:noAutofit/>
                  </a:bodyPr>
                  <a:lstStyle/>
                  <a:p>
                    <a:pPr marL="0" marR="0" lvl="0" indent="0" algn="ctr" defTabSz="666750" eaLnBrk="1" fontAlgn="auto" latinLnBrk="0" hangingPunct="1">
                      <a:lnSpc>
                        <a:spcPct val="150000"/>
                      </a:lnSpc>
                      <a:spcBef>
                        <a:spcPct val="0"/>
                      </a:spcBef>
                      <a:spcAft>
                        <a:spcPct val="35000"/>
                      </a:spcAft>
                      <a:buClr>
                        <a:srgbClr val="000000"/>
                      </a:buClr>
                      <a:buSzTx/>
                      <a:buFont typeface="Arial"/>
                      <a:buNone/>
                      <a:tabLst/>
                      <a:defRPr/>
                    </a:pPr>
                    <a:endParaRPr kumimoji="0" lang="fr-CA" sz="1500" b="0" i="0" u="none" strike="noStrike" kern="0" cap="none" spc="0" normalizeH="0" baseline="0" noProof="0" dirty="0">
                      <a:ln>
                        <a:solidFill>
                          <a:srgbClr val="FFFFFF"/>
                        </a:solid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73" name="Rectangle 72">
                    <a:extLst>
                      <a:ext uri="{FF2B5EF4-FFF2-40B4-BE49-F238E27FC236}">
                        <a16:creationId xmlns:a16="http://schemas.microsoft.com/office/drawing/2014/main" id="{70F4A5C8-EE42-9F51-6D4D-85635E745E7B}"/>
                      </a:ext>
                    </a:extLst>
                  </p:cNvPr>
                  <p:cNvSpPr/>
                  <p:nvPr/>
                </p:nvSpPr>
                <p:spPr>
                  <a:xfrm>
                    <a:off x="3278907" y="2081947"/>
                    <a:ext cx="1073964" cy="1135877"/>
                  </a:xfrm>
                  <a:prstGeom prst="rect">
                    <a:avLst/>
                  </a:prstGeom>
                  <a:blipFill dpi="0" rotWithShape="1">
                    <a:blip r:embed="rId12" cstate="screen">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p:spPr>
                <p:txBody>
                  <a:bodyPr spcFirstLastPara="0" vert="horz" wrap="square" lIns="269065" tIns="258605" rIns="269065" bIns="258605" numCol="1" spcCol="1270" anchor="ctr" anchorCtr="0">
                    <a:noAutofit/>
                  </a:bodyPr>
                  <a:lstStyle/>
                  <a:p>
                    <a:pPr marL="0" marR="0" lvl="0" indent="0" algn="ctr" defTabSz="2266950" eaLnBrk="1" fontAlgn="auto" latinLnBrk="0" hangingPunct="1">
                      <a:lnSpc>
                        <a:spcPct val="90000"/>
                      </a:lnSpc>
                      <a:spcBef>
                        <a:spcPct val="0"/>
                      </a:spcBef>
                      <a:spcAft>
                        <a:spcPct val="35000"/>
                      </a:spcAft>
                      <a:buClr>
                        <a:srgbClr val="000000"/>
                      </a:buClr>
                      <a:buSzTx/>
                      <a:buFont typeface="Arial"/>
                      <a:buNone/>
                      <a:tabLst/>
                      <a:defRPr/>
                    </a:pPr>
                    <a:endParaRPr kumimoji="0" lang="fr-CA" sz="51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74" name="Rectangle 73">
                    <a:extLst>
                      <a:ext uri="{FF2B5EF4-FFF2-40B4-BE49-F238E27FC236}">
                        <a16:creationId xmlns:a16="http://schemas.microsoft.com/office/drawing/2014/main" id="{B170855A-F52D-A58C-4B51-FBCB34CB0F26}"/>
                      </a:ext>
                    </a:extLst>
                  </p:cNvPr>
                  <p:cNvSpPr/>
                  <p:nvPr/>
                </p:nvSpPr>
                <p:spPr>
                  <a:xfrm>
                    <a:off x="3212541" y="3808777"/>
                    <a:ext cx="1073963" cy="1034246"/>
                  </a:xfrm>
                  <a:prstGeom prst="rect">
                    <a:avLst/>
                  </a:prstGeom>
                  <a:blipFill dpi="0" rotWithShape="1">
                    <a:blip r:embed="rId13" cstate="screen">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p:spPr>
                <p:txBody>
                  <a:bodyPr spcFirstLastPara="0" vert="horz" wrap="square" lIns="269065" tIns="258605" rIns="269065" bIns="258605" numCol="1" spcCol="1270" anchor="ctr" anchorCtr="0">
                    <a:noAutofit/>
                  </a:bodyPr>
                  <a:lstStyle/>
                  <a:p>
                    <a:pPr marL="0" marR="0" lvl="0" indent="0" algn="ctr" defTabSz="2266950" eaLnBrk="1" fontAlgn="auto" latinLnBrk="0" hangingPunct="1">
                      <a:lnSpc>
                        <a:spcPct val="90000"/>
                      </a:lnSpc>
                      <a:spcBef>
                        <a:spcPct val="0"/>
                      </a:spcBef>
                      <a:spcAft>
                        <a:spcPct val="35000"/>
                      </a:spcAft>
                      <a:buClr>
                        <a:srgbClr val="000000"/>
                      </a:buClr>
                      <a:buSzTx/>
                      <a:buFont typeface="Arial"/>
                      <a:buNone/>
                      <a:tabLst/>
                      <a:defRPr/>
                    </a:pPr>
                    <a:endParaRPr kumimoji="0" lang="fr-CA" sz="5100" b="0" i="0" u="none" strike="noStrike" kern="0" cap="none" spc="0" normalizeH="0" baseline="0" noProof="0" dirty="0">
                      <a:ln>
                        <a:noFill/>
                      </a:ln>
                      <a:solidFill>
                        <a:srgbClr val="FFFFFF"/>
                      </a:solidFill>
                      <a:effectLst>
                        <a:glow rad="127000">
                          <a:srgbClr val="FFFFFF"/>
                        </a:glow>
                      </a:effectLst>
                      <a:uLnTx/>
                      <a:uFillTx/>
                      <a:latin typeface="Arial"/>
                      <a:ea typeface="+mn-ea"/>
                      <a:cs typeface="+mn-cs"/>
                      <a:sym typeface="Arial"/>
                    </a:endParaRPr>
                  </a:p>
                </p:txBody>
              </p:sp>
              <p:sp>
                <p:nvSpPr>
                  <p:cNvPr id="75" name="Rectangle 74">
                    <a:extLst>
                      <a:ext uri="{FF2B5EF4-FFF2-40B4-BE49-F238E27FC236}">
                        <a16:creationId xmlns:a16="http://schemas.microsoft.com/office/drawing/2014/main" id="{DAD124B9-63A0-05DA-C995-C15C92FDAC89}"/>
                      </a:ext>
                    </a:extLst>
                  </p:cNvPr>
                  <p:cNvSpPr/>
                  <p:nvPr/>
                </p:nvSpPr>
                <p:spPr>
                  <a:xfrm>
                    <a:off x="335008" y="3808775"/>
                    <a:ext cx="594387" cy="1259099"/>
                  </a:xfrm>
                  <a:prstGeom prst="rect">
                    <a:avLst/>
                  </a:prstGeom>
                  <a:blipFill dpi="0" rotWithShape="1">
                    <a:blip r:embed="rId14">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p:spPr>
                <p:txBody>
                  <a:bodyPr spcFirstLastPara="0" vert="horz" wrap="square" lIns="237315" tIns="226855" rIns="237315" bIns="226855" numCol="1" spcCol="1270" anchor="ctr" anchorCtr="0">
                    <a:noAutofit/>
                  </a:bodyPr>
                  <a:lstStyle/>
                  <a:p>
                    <a:pPr marL="0" marR="0" lvl="0" indent="0" algn="ctr" defTabSz="1155700" eaLnBrk="1" fontAlgn="auto" latinLnBrk="0" hangingPunct="1">
                      <a:lnSpc>
                        <a:spcPct val="90000"/>
                      </a:lnSpc>
                      <a:spcBef>
                        <a:spcPct val="0"/>
                      </a:spcBef>
                      <a:spcAft>
                        <a:spcPct val="35000"/>
                      </a:spcAft>
                      <a:buClr>
                        <a:srgbClr val="000000"/>
                      </a:buClr>
                      <a:buSzTx/>
                      <a:buFont typeface="Arial"/>
                      <a:buNone/>
                      <a:tabLst/>
                      <a:defRPr/>
                    </a:pPr>
                    <a:endParaRPr kumimoji="0" lang="fr-CA" sz="26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76" name="Rectangle 75">
                    <a:extLst>
                      <a:ext uri="{FF2B5EF4-FFF2-40B4-BE49-F238E27FC236}">
                        <a16:creationId xmlns:a16="http://schemas.microsoft.com/office/drawing/2014/main" id="{90C2B522-486A-F43E-2E12-1FB1C0BA641C}"/>
                      </a:ext>
                    </a:extLst>
                  </p:cNvPr>
                  <p:cNvSpPr/>
                  <p:nvPr/>
                </p:nvSpPr>
                <p:spPr>
                  <a:xfrm>
                    <a:off x="335008" y="2319717"/>
                    <a:ext cx="1001475" cy="1259099"/>
                  </a:xfrm>
                  <a:prstGeom prst="rect">
                    <a:avLst/>
                  </a:prstGeom>
                  <a:blipFill dpi="0" rotWithShape="1">
                    <a:blip r:embed="rId15">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p:spPr>
                <p:txBody>
                  <a:bodyPr spcFirstLastPara="0" vert="horz" wrap="square" lIns="237315" tIns="226855" rIns="237315" bIns="226855" numCol="1" spcCol="1270" anchor="ctr" anchorCtr="0">
                    <a:noAutofit/>
                  </a:bodyPr>
                  <a:lstStyle/>
                  <a:p>
                    <a:pPr marL="0" marR="0" lvl="0" indent="0" algn="ctr" defTabSz="1155700" eaLnBrk="1" fontAlgn="auto" latinLnBrk="0" hangingPunct="1">
                      <a:lnSpc>
                        <a:spcPct val="90000"/>
                      </a:lnSpc>
                      <a:spcBef>
                        <a:spcPct val="0"/>
                      </a:spcBef>
                      <a:spcAft>
                        <a:spcPct val="35000"/>
                      </a:spcAft>
                      <a:buClr>
                        <a:srgbClr val="000000"/>
                      </a:buClr>
                      <a:buSzTx/>
                      <a:buFont typeface="Arial"/>
                      <a:buNone/>
                      <a:tabLst/>
                      <a:defRPr/>
                    </a:pPr>
                    <a:endParaRPr kumimoji="0" lang="fr-CA" sz="26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77" name="Rectangle 76">
                    <a:extLst>
                      <a:ext uri="{FF2B5EF4-FFF2-40B4-BE49-F238E27FC236}">
                        <a16:creationId xmlns:a16="http://schemas.microsoft.com/office/drawing/2014/main" id="{34C5BCFB-A477-B56D-7890-712A90DDC669}"/>
                      </a:ext>
                    </a:extLst>
                  </p:cNvPr>
                  <p:cNvSpPr/>
                  <p:nvPr/>
                </p:nvSpPr>
                <p:spPr>
                  <a:xfrm>
                    <a:off x="1828731" y="4553306"/>
                    <a:ext cx="1091126" cy="1097831"/>
                  </a:xfrm>
                  <a:prstGeom prst="rect">
                    <a:avLst/>
                  </a:prstGeom>
                  <a:blipFill dpi="0" rotWithShape="1">
                    <a:blip r:embed="rId16" cstate="screen">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p:spPr>
                <p:txBody>
                  <a:bodyPr spcFirstLastPara="0" vert="horz" wrap="square" lIns="269065" tIns="258605" rIns="269065" bIns="258605" numCol="1" spcCol="1270" anchor="ctr" anchorCtr="0">
                    <a:noAutofit/>
                  </a:bodyPr>
                  <a:lstStyle/>
                  <a:p>
                    <a:pPr marL="0" marR="0" lvl="0" indent="0" algn="ctr" defTabSz="2266950" eaLnBrk="1" fontAlgn="auto" latinLnBrk="0" hangingPunct="1">
                      <a:lnSpc>
                        <a:spcPct val="90000"/>
                      </a:lnSpc>
                      <a:spcBef>
                        <a:spcPct val="0"/>
                      </a:spcBef>
                      <a:spcAft>
                        <a:spcPct val="35000"/>
                      </a:spcAft>
                      <a:buClr>
                        <a:srgbClr val="000000"/>
                      </a:buClr>
                      <a:buSzTx/>
                      <a:buFont typeface="Arial"/>
                      <a:buNone/>
                      <a:tabLst/>
                      <a:defRPr/>
                    </a:pPr>
                    <a:endParaRPr kumimoji="0" lang="fr-CA" sz="5100" b="0" i="0" u="none" strike="noStrike" kern="0" cap="none" spc="0" normalizeH="0" baseline="0" noProof="0" dirty="0">
                      <a:ln>
                        <a:noFill/>
                      </a:ln>
                      <a:solidFill>
                        <a:srgbClr val="FFFFFF"/>
                      </a:solidFill>
                      <a:effectLst/>
                      <a:uLnTx/>
                      <a:uFillTx/>
                      <a:latin typeface="Arial"/>
                      <a:ea typeface="+mn-ea"/>
                      <a:cs typeface="+mn-cs"/>
                      <a:sym typeface="Arial"/>
                    </a:endParaRPr>
                  </a:p>
                </p:txBody>
              </p:sp>
            </p:grpSp>
            <p:sp>
              <p:nvSpPr>
                <p:cNvPr id="59" name="ZoneTexte 42">
                  <a:extLst>
                    <a:ext uri="{FF2B5EF4-FFF2-40B4-BE49-F238E27FC236}">
                      <a16:creationId xmlns:a16="http://schemas.microsoft.com/office/drawing/2014/main" id="{8ECCF4B4-EF5D-EC93-8761-3446CAC11F47}"/>
                    </a:ext>
                  </a:extLst>
                </p:cNvPr>
                <p:cNvSpPr txBox="1">
                  <a:spLocks noChangeAspect="1"/>
                </p:cNvSpPr>
                <p:nvPr/>
              </p:nvSpPr>
              <p:spPr>
                <a:xfrm>
                  <a:off x="1432682" y="2107082"/>
                  <a:ext cx="1072978" cy="231487"/>
                </a:xfrm>
                <a:prstGeom prst="rect">
                  <a:avLst/>
                </a:prstGeom>
                <a:solidFill>
                  <a:srgbClr val="FFFFFF">
                    <a:lumMod val="85000"/>
                    <a:alpha val="67000"/>
                  </a:srgbClr>
                </a:solidFill>
                <a:effectLst>
                  <a:glow>
                    <a:srgbClr val="FFFFFF">
                      <a:alpha val="40000"/>
                    </a:srgbClr>
                  </a:glow>
                  <a:reflection blurRad="6350" stA="52000" endA="300" endPos="35000" dir="5400000" sy="-100000" algn="bl" rotWithShape="0"/>
                </a:effectLst>
              </p:spPr>
              <p:txBody>
                <a:bodyPr wrap="none" rtlCol="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53D5D"/>
                      </a:solidFill>
                      <a:effectLst/>
                      <a:uLnTx/>
                      <a:uFillTx/>
                      <a:latin typeface="Arial"/>
                      <a:cs typeface="Arial"/>
                      <a:sym typeface="Arial"/>
                    </a:rPr>
                    <a:t>Contractor</a:t>
                  </a:r>
                </a:p>
              </p:txBody>
            </p:sp>
            <p:sp>
              <p:nvSpPr>
                <p:cNvPr id="60" name="ZoneTexte 43">
                  <a:extLst>
                    <a:ext uri="{FF2B5EF4-FFF2-40B4-BE49-F238E27FC236}">
                      <a16:creationId xmlns:a16="http://schemas.microsoft.com/office/drawing/2014/main" id="{AC246E1E-D332-0D5D-B0F6-E7BB7BFF0A7E}"/>
                    </a:ext>
                  </a:extLst>
                </p:cNvPr>
                <p:cNvSpPr txBox="1">
                  <a:spLocks noChangeAspect="1"/>
                </p:cNvSpPr>
                <p:nvPr/>
              </p:nvSpPr>
              <p:spPr>
                <a:xfrm>
                  <a:off x="2698119" y="4009564"/>
                  <a:ext cx="1072978" cy="225983"/>
                </a:xfrm>
                <a:prstGeom prst="rect">
                  <a:avLst/>
                </a:prstGeom>
                <a:solidFill>
                  <a:srgbClr val="FFFFFF">
                    <a:lumMod val="85000"/>
                    <a:alpha val="38000"/>
                  </a:srgbClr>
                </a:solidFill>
                <a:effectLst>
                  <a:glow>
                    <a:srgbClr val="FFFFFF">
                      <a:alpha val="40000"/>
                    </a:srgbClr>
                  </a:glow>
                  <a:reflection blurRad="6350" stA="52000" endA="300" endPos="35000" dir="5400000" sy="-100000" algn="bl" rotWithShape="0"/>
                </a:effectLst>
              </p:spPr>
              <p:txBody>
                <a:bodyPr wrap="none" rtlCol="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fr-CA" sz="1000" b="0" i="0" u="none" strike="noStrike" kern="0" cap="none" spc="0" normalizeH="0" baseline="0" noProof="0" dirty="0">
                      <a:ln>
                        <a:noFill/>
                      </a:ln>
                      <a:solidFill>
                        <a:srgbClr val="000000"/>
                      </a:solidFill>
                      <a:effectLst/>
                      <a:uLnTx/>
                      <a:uFillTx/>
                      <a:latin typeface="Arial"/>
                      <a:cs typeface="Arial"/>
                      <a:sym typeface="Arial"/>
                    </a:rPr>
                    <a:t>Governments</a:t>
                  </a:r>
                </a:p>
              </p:txBody>
            </p:sp>
            <p:sp>
              <p:nvSpPr>
                <p:cNvPr id="61" name="ZoneTexte 44">
                  <a:extLst>
                    <a:ext uri="{FF2B5EF4-FFF2-40B4-BE49-F238E27FC236}">
                      <a16:creationId xmlns:a16="http://schemas.microsoft.com/office/drawing/2014/main" id="{E112551D-733E-09D8-693F-37BB14C57F87}"/>
                    </a:ext>
                  </a:extLst>
                </p:cNvPr>
                <p:cNvSpPr txBox="1"/>
                <p:nvPr/>
              </p:nvSpPr>
              <p:spPr>
                <a:xfrm>
                  <a:off x="2658291" y="2616200"/>
                  <a:ext cx="1152635" cy="394472"/>
                </a:xfrm>
                <a:prstGeom prst="rect">
                  <a:avLst/>
                </a:prstGeom>
                <a:solidFill>
                  <a:srgbClr val="FFFFFF">
                    <a:lumMod val="85000"/>
                    <a:alpha val="66000"/>
                  </a:srgbClr>
                </a:solidFill>
              </p:spPr>
              <p:txBody>
                <a:bodyPr wrap="square" rtlCol="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fr-CA" sz="1100" b="1" i="0" u="none" strike="noStrike" kern="0" cap="none" spc="0" normalizeH="0" baseline="0" noProof="0" dirty="0">
                      <a:ln>
                        <a:noFill/>
                      </a:ln>
                      <a:solidFill>
                        <a:srgbClr val="17406D"/>
                      </a:solidFill>
                      <a:effectLst/>
                      <a:uLnTx/>
                      <a:uFillTx/>
                      <a:latin typeface="Arial"/>
                      <a:cs typeface="Arial"/>
                      <a:sym typeface="Arial"/>
                    </a:rPr>
                    <a:t>Equipment Manufacturer</a:t>
                  </a:r>
                  <a:endParaRPr kumimoji="0" lang="fr-CA" sz="1000" b="0" i="0" u="none" strike="noStrike" kern="0" cap="none" spc="0" normalizeH="0" baseline="0" noProof="0" dirty="0">
                    <a:ln>
                      <a:noFill/>
                    </a:ln>
                    <a:solidFill>
                      <a:srgbClr val="17406D"/>
                    </a:solidFill>
                    <a:effectLst/>
                    <a:uLnTx/>
                    <a:uFillTx/>
                    <a:latin typeface="Arial"/>
                    <a:cs typeface="Arial"/>
                    <a:sym typeface="Arial"/>
                  </a:endParaRPr>
                </a:p>
              </p:txBody>
            </p:sp>
            <p:sp>
              <p:nvSpPr>
                <p:cNvPr id="62" name="ZoneTexte 45">
                  <a:extLst>
                    <a:ext uri="{FF2B5EF4-FFF2-40B4-BE49-F238E27FC236}">
                      <a16:creationId xmlns:a16="http://schemas.microsoft.com/office/drawing/2014/main" id="{2D94124F-F103-A02D-1E10-5A14AF01E07A}"/>
                    </a:ext>
                  </a:extLst>
                </p:cNvPr>
                <p:cNvSpPr txBox="1"/>
                <p:nvPr/>
              </p:nvSpPr>
              <p:spPr>
                <a:xfrm>
                  <a:off x="1422941" y="4536552"/>
                  <a:ext cx="1194058" cy="409479"/>
                </a:xfrm>
                <a:prstGeom prst="rect">
                  <a:avLst/>
                </a:prstGeom>
                <a:solidFill>
                  <a:srgbClr val="FFFFFF">
                    <a:lumMod val="85000"/>
                    <a:alpha val="66000"/>
                  </a:srgbClr>
                </a:solidFill>
              </p:spPr>
              <p:txBody>
                <a:bodyPr wrap="square" rtlCol="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fr-CA" sz="1200" b="1" i="0" u="none" strike="noStrike" kern="0" cap="none" spc="0" normalizeH="0" baseline="0" noProof="0" dirty="0">
                      <a:ln>
                        <a:noFill/>
                      </a:ln>
                      <a:solidFill>
                        <a:srgbClr val="053D5D"/>
                      </a:solidFill>
                      <a:effectLst/>
                      <a:uLnTx/>
                      <a:uFillTx/>
                      <a:latin typeface="Arial"/>
                      <a:cs typeface="Arial"/>
                      <a:sym typeface="Arial"/>
                    </a:rPr>
                    <a:t>Financial Institution</a:t>
                  </a:r>
                </a:p>
              </p:txBody>
            </p:sp>
            <p:sp>
              <p:nvSpPr>
                <p:cNvPr id="63" name="ZoneTexte 46">
                  <a:extLst>
                    <a:ext uri="{FF2B5EF4-FFF2-40B4-BE49-F238E27FC236}">
                      <a16:creationId xmlns:a16="http://schemas.microsoft.com/office/drawing/2014/main" id="{C13A50C0-AFE7-3489-906F-EACCE95606CC}"/>
                    </a:ext>
                  </a:extLst>
                </p:cNvPr>
                <p:cNvSpPr txBox="1"/>
                <p:nvPr/>
              </p:nvSpPr>
              <p:spPr>
                <a:xfrm>
                  <a:off x="101613" y="2774287"/>
                  <a:ext cx="1422706" cy="527164"/>
                </a:xfrm>
                <a:prstGeom prst="rect">
                  <a:avLst/>
                </a:prstGeom>
                <a:solidFill>
                  <a:srgbClr val="FFFFFF">
                    <a:lumMod val="85000"/>
                    <a:alpha val="66000"/>
                  </a:srgbClr>
                </a:solidFill>
              </p:spPr>
              <p:txBody>
                <a:bodyPr wrap="square" rtlCol="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fr-CA" sz="1200" b="1" i="0" u="none" strike="noStrike" kern="0" cap="none" spc="0" normalizeH="0" baseline="0" noProof="0" dirty="0">
                      <a:ln>
                        <a:noFill/>
                      </a:ln>
                      <a:solidFill>
                        <a:srgbClr val="053D5D"/>
                      </a:solidFill>
                      <a:effectLst/>
                      <a:uLnTx/>
                      <a:uFillTx/>
                      <a:latin typeface="Arial"/>
                      <a:cs typeface="Arial"/>
                      <a:sym typeface="Arial"/>
                    </a:rPr>
                    <a:t>Professional </a:t>
                  </a:r>
                  <a:r>
                    <a:rPr kumimoji="0" lang="fr-CA" sz="1200" b="1" i="0" u="none" strike="noStrike" kern="0" cap="none" spc="0" normalizeH="0" baseline="0" noProof="0" dirty="0" err="1">
                      <a:ln>
                        <a:noFill/>
                      </a:ln>
                      <a:solidFill>
                        <a:srgbClr val="053D5D"/>
                      </a:solidFill>
                      <a:effectLst/>
                      <a:uLnTx/>
                      <a:uFillTx/>
                      <a:latin typeface="Arial"/>
                      <a:cs typeface="Arial"/>
                      <a:sym typeface="Arial"/>
                    </a:rPr>
                    <a:t>Technical</a:t>
                  </a:r>
                  <a:r>
                    <a:rPr kumimoji="0" lang="fr-CA" sz="1200" b="1" i="0" u="none" strike="noStrike" kern="0" cap="none" spc="0" normalizeH="0" baseline="0" noProof="0" dirty="0">
                      <a:ln>
                        <a:noFill/>
                      </a:ln>
                      <a:solidFill>
                        <a:srgbClr val="053D5D"/>
                      </a:solidFill>
                      <a:effectLst/>
                      <a:uLnTx/>
                      <a:uFillTx/>
                      <a:latin typeface="Arial"/>
                      <a:cs typeface="Arial"/>
                      <a:sym typeface="Arial"/>
                    </a:rPr>
                    <a:t> Consulting </a:t>
                  </a:r>
                  <a:r>
                    <a:rPr kumimoji="0" lang="fr-CA" sz="1200" b="1" i="0" u="none" strike="noStrike" kern="0" cap="none" spc="0" normalizeH="0" baseline="0" noProof="0" dirty="0" err="1">
                      <a:ln>
                        <a:noFill/>
                      </a:ln>
                      <a:solidFill>
                        <a:srgbClr val="053D5D"/>
                      </a:solidFill>
                      <a:effectLst/>
                      <a:uLnTx/>
                      <a:uFillTx/>
                      <a:latin typeface="Arial"/>
                      <a:cs typeface="Arial"/>
                      <a:sym typeface="Arial"/>
                    </a:rPr>
                    <a:t>Engineer</a:t>
                  </a:r>
                  <a:endParaRPr kumimoji="0" lang="fr-CA" sz="1200" b="1" i="0" u="none" strike="noStrike" kern="0" cap="none" spc="0" normalizeH="0" baseline="0" noProof="0" dirty="0">
                    <a:ln>
                      <a:noFill/>
                    </a:ln>
                    <a:solidFill>
                      <a:srgbClr val="053D5D"/>
                    </a:solidFill>
                    <a:effectLst/>
                    <a:uLnTx/>
                    <a:uFillTx/>
                    <a:latin typeface="Arial"/>
                    <a:cs typeface="Arial"/>
                    <a:sym typeface="Arial"/>
                  </a:endParaRPr>
                </a:p>
              </p:txBody>
            </p:sp>
            <p:sp>
              <p:nvSpPr>
                <p:cNvPr id="64" name="ZoneTexte 47">
                  <a:extLst>
                    <a:ext uri="{FF2B5EF4-FFF2-40B4-BE49-F238E27FC236}">
                      <a16:creationId xmlns:a16="http://schemas.microsoft.com/office/drawing/2014/main" id="{CAE51FB7-270E-FA71-F334-AA3B3F81DC89}"/>
                    </a:ext>
                  </a:extLst>
                </p:cNvPr>
                <p:cNvSpPr txBox="1"/>
                <p:nvPr/>
              </p:nvSpPr>
              <p:spPr>
                <a:xfrm>
                  <a:off x="129210" y="4182799"/>
                  <a:ext cx="1254912" cy="389664"/>
                </a:xfrm>
                <a:prstGeom prst="rect">
                  <a:avLst/>
                </a:prstGeom>
                <a:solidFill>
                  <a:srgbClr val="FFFFFF">
                    <a:lumMod val="85000"/>
                    <a:alpha val="66000"/>
                  </a:srgbClr>
                </a:solidFill>
              </p:spPr>
              <p:txBody>
                <a:bodyPr wrap="square" rtlCol="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fr-CA" sz="1200" b="1" i="0" u="none" strike="noStrike" kern="0" cap="none" spc="0" normalizeH="0" baseline="0" noProof="0" dirty="0">
                      <a:ln>
                        <a:noFill/>
                      </a:ln>
                      <a:solidFill>
                        <a:srgbClr val="053D5D"/>
                      </a:solidFill>
                      <a:effectLst/>
                      <a:uLnTx/>
                      <a:uFillTx/>
                      <a:latin typeface="Arial"/>
                      <a:cs typeface="Arial"/>
                      <a:sym typeface="Arial"/>
                    </a:rPr>
                    <a:t>Energy Supplier</a:t>
                  </a:r>
                </a:p>
              </p:txBody>
            </p:sp>
          </p:grpSp>
        </p:grpSp>
        <p:pic>
          <p:nvPicPr>
            <p:cNvPr id="52" name="Image 63">
              <a:extLst>
                <a:ext uri="{FF2B5EF4-FFF2-40B4-BE49-F238E27FC236}">
                  <a16:creationId xmlns:a16="http://schemas.microsoft.com/office/drawing/2014/main" id="{AE377F7A-1B2D-6943-8B29-14CBEA5BAE65}"/>
                </a:ext>
              </a:extLst>
            </p:cNvPr>
            <p:cNvPicPr>
              <a:picLocks noChangeAspect="1"/>
            </p:cNvPicPr>
            <p:nvPr/>
          </p:nvPicPr>
          <p:blipFill>
            <a:blip r:embed="rId17">
              <a:duotone>
                <a:srgbClr val="0F6FC6">
                  <a:shade val="45000"/>
                  <a:satMod val="135000"/>
                </a:srgbClr>
                <a:prstClr val="white"/>
              </a:duotone>
              <a:extLst>
                <a:ext uri="{28A0092B-C50C-407E-A947-70E740481C1C}">
                  <a14:useLocalDpi xmlns:a14="http://schemas.microsoft.com/office/drawing/2010/main"/>
                </a:ext>
              </a:extLst>
            </a:blip>
            <a:stretch>
              <a:fillRect/>
            </a:stretch>
          </p:blipFill>
          <p:spPr>
            <a:xfrm>
              <a:off x="3500703" y="4930588"/>
              <a:ext cx="1113156" cy="779209"/>
            </a:xfrm>
            <a:prstGeom prst="rect">
              <a:avLst/>
            </a:prstGeom>
          </p:spPr>
        </p:pic>
        <p:sp>
          <p:nvSpPr>
            <p:cNvPr id="53" name="ZoneTexte 34">
              <a:extLst>
                <a:ext uri="{FF2B5EF4-FFF2-40B4-BE49-F238E27FC236}">
                  <a16:creationId xmlns:a16="http://schemas.microsoft.com/office/drawing/2014/main" id="{1BEB52F6-13AF-F276-3015-E18B4ACA362E}"/>
                </a:ext>
              </a:extLst>
            </p:cNvPr>
            <p:cNvSpPr txBox="1"/>
            <p:nvPr/>
          </p:nvSpPr>
          <p:spPr>
            <a:xfrm>
              <a:off x="4520663" y="5320192"/>
              <a:ext cx="1435234" cy="270229"/>
            </a:xfrm>
            <a:prstGeom prst="rect">
              <a:avLst/>
            </a:prstGeom>
            <a:solidFill>
              <a:srgbClr val="FFFFFF">
                <a:alpha val="46000"/>
              </a:srgbClr>
            </a:solid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fr-CA" sz="1400" b="1" i="0" u="none" strike="noStrike" kern="0" cap="all" spc="0" normalizeH="0" baseline="0" noProof="0" dirty="0">
                  <a:ln w="0"/>
                  <a:solidFill>
                    <a:srgbClr val="053D5D"/>
                  </a:solidFill>
                  <a:effectLst>
                    <a:reflection blurRad="12700" stA="50000" endPos="50000" dist="5000" dir="5400000" sy="-100000" rotWithShape="0"/>
                  </a:effectLst>
                  <a:uLnTx/>
                  <a:uFillTx/>
                  <a:latin typeface="Arial"/>
                  <a:cs typeface="Arial"/>
                  <a:sym typeface="Arial"/>
                </a:rPr>
                <a:t>Business </a:t>
              </a:r>
              <a:r>
                <a:rPr kumimoji="0" lang="fr-CA" sz="1400" b="1" i="0" u="none" strike="noStrike" kern="0" cap="all" spc="0" normalizeH="0" baseline="0" noProof="0" dirty="0" err="1">
                  <a:ln w="0"/>
                  <a:solidFill>
                    <a:srgbClr val="053D5D"/>
                  </a:solidFill>
                  <a:effectLst>
                    <a:reflection blurRad="12700" stA="50000" endPos="50000" dist="5000" dir="5400000" sy="-100000" rotWithShape="0"/>
                  </a:effectLst>
                  <a:uLnTx/>
                  <a:uFillTx/>
                  <a:latin typeface="Arial"/>
                  <a:cs typeface="Arial"/>
                  <a:sym typeface="Arial"/>
                </a:rPr>
                <a:t>Owner</a:t>
              </a:r>
              <a:endParaRPr kumimoji="0" lang="fr-CA" sz="1400" b="1" i="0" u="none" strike="noStrike" kern="0" cap="all" spc="0" normalizeH="0" baseline="0" noProof="0" dirty="0">
                <a:ln w="0"/>
                <a:solidFill>
                  <a:srgbClr val="053D5D"/>
                </a:solidFill>
                <a:effectLst>
                  <a:reflection blurRad="12700" stA="50000" endPos="50000" dist="5000" dir="5400000" sy="-100000" rotWithShape="0"/>
                </a:effectLst>
                <a:uLnTx/>
                <a:uFillTx/>
                <a:latin typeface="Arial"/>
                <a:cs typeface="Arial"/>
                <a:sym typeface="Arial"/>
              </a:endParaRPr>
            </a:p>
          </p:txBody>
        </p:sp>
        <p:pic>
          <p:nvPicPr>
            <p:cNvPr id="54" name="Image 6">
              <a:extLst>
                <a:ext uri="{FF2B5EF4-FFF2-40B4-BE49-F238E27FC236}">
                  <a16:creationId xmlns:a16="http://schemas.microsoft.com/office/drawing/2014/main" id="{3509D845-4394-3A64-2A5F-1C5233AA3420}"/>
                </a:ext>
              </a:extLst>
            </p:cNvPr>
            <p:cNvPicPr>
              <a:picLocks noChangeAspect="1"/>
            </p:cNvPicPr>
            <p:nvPr/>
          </p:nvPicPr>
          <p:blipFill>
            <a:blip r:embed="rId18">
              <a:duotone>
                <a:srgbClr val="0F6FC6">
                  <a:shade val="45000"/>
                  <a:satMod val="135000"/>
                </a:srgbClr>
                <a:prstClr val="white"/>
              </a:duotone>
              <a:extLst>
                <a:ext uri="{28A0092B-C50C-407E-A947-70E740481C1C}">
                  <a14:useLocalDpi xmlns:a14="http://schemas.microsoft.com/office/drawing/2010/main"/>
                </a:ext>
              </a:extLst>
            </a:blip>
            <a:stretch>
              <a:fillRect/>
            </a:stretch>
          </p:blipFill>
          <p:spPr>
            <a:xfrm>
              <a:off x="2688216" y="3205296"/>
              <a:ext cx="2438448" cy="16651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5" name="Rectangle à coins arrondis 38">
              <a:extLst>
                <a:ext uri="{FF2B5EF4-FFF2-40B4-BE49-F238E27FC236}">
                  <a16:creationId xmlns:a16="http://schemas.microsoft.com/office/drawing/2014/main" id="{BBD7DE57-01EF-A9B9-DAB8-AF37FF21032F}"/>
                </a:ext>
              </a:extLst>
            </p:cNvPr>
            <p:cNvSpPr/>
            <p:nvPr/>
          </p:nvSpPr>
          <p:spPr>
            <a:xfrm rot="20054051">
              <a:off x="2715066" y="3680961"/>
              <a:ext cx="1959587" cy="774207"/>
            </a:xfrm>
            <a:prstGeom prst="roundRect">
              <a:avLst/>
            </a:prstGeom>
            <a:noFill/>
            <a:ln w="9525" cap="flat" cmpd="sng" algn="ctr">
              <a:solidFill>
                <a:srgbClr val="0BD0D9"/>
              </a:solidFill>
              <a:prstDash val="solid"/>
            </a:ln>
            <a:effectLst>
              <a:glow rad="101600">
                <a:srgbClr val="0BD0D9">
                  <a:satMod val="175000"/>
                  <a:alpha val="40000"/>
                </a:srgbClr>
              </a:glow>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FFFFFF"/>
                </a:solidFill>
                <a:effectLst>
                  <a:glow rad="139700">
                    <a:srgbClr val="0BD0D9">
                      <a:satMod val="175000"/>
                      <a:alpha val="40000"/>
                    </a:srgbClr>
                  </a:glow>
                </a:effectLst>
                <a:uLnTx/>
                <a:uFillTx/>
                <a:latin typeface="Arial"/>
                <a:ea typeface="+mn-ea"/>
                <a:cs typeface="+mn-cs"/>
                <a:sym typeface="Arial"/>
              </a:endParaRPr>
            </a:p>
          </p:txBody>
        </p:sp>
      </p:grpSp>
      <p:cxnSp>
        <p:nvCxnSpPr>
          <p:cNvPr id="80" name="Connecteur droit avec flèche 69662">
            <a:extLst>
              <a:ext uri="{FF2B5EF4-FFF2-40B4-BE49-F238E27FC236}">
                <a16:creationId xmlns:a16="http://schemas.microsoft.com/office/drawing/2014/main" id="{973A8798-FDF4-E498-9BD2-7661CFA2FD1E}"/>
              </a:ext>
            </a:extLst>
          </p:cNvPr>
          <p:cNvCxnSpPr/>
          <p:nvPr/>
        </p:nvCxnSpPr>
        <p:spPr>
          <a:xfrm flipH="1">
            <a:off x="7217906" y="5051193"/>
            <a:ext cx="589004" cy="686760"/>
          </a:xfrm>
          <a:prstGeom prst="straightConnector1">
            <a:avLst/>
          </a:prstGeom>
          <a:noFill/>
          <a:ln w="25400" cap="flat" cmpd="sng" algn="ctr">
            <a:solidFill>
              <a:srgbClr val="053D5D"/>
            </a:solidFill>
            <a:prstDash val="solid"/>
            <a:headEnd type="arrow"/>
            <a:tailEnd type="arrow"/>
          </a:ln>
          <a:effectLst>
            <a:outerShdw blurRad="40000" dist="20000" dir="5400000" rotWithShape="0">
              <a:srgbClr val="000000">
                <a:alpha val="38000"/>
              </a:srgbClr>
            </a:outerShdw>
          </a:effectLst>
        </p:spPr>
      </p:cxnSp>
    </p:spTree>
    <p:extLst>
      <p:ext uri="{BB962C8B-B14F-4D97-AF65-F5344CB8AC3E}">
        <p14:creationId xmlns:p14="http://schemas.microsoft.com/office/powerpoint/2010/main" val="4086209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2">
            <a:extLst>
              <a:ext uri="{FF2B5EF4-FFF2-40B4-BE49-F238E27FC236}">
                <a16:creationId xmlns:a16="http://schemas.microsoft.com/office/drawing/2014/main" id="{9611F229-31D0-9EBF-0715-76546CF5420C}"/>
              </a:ext>
            </a:extLst>
          </p:cNvPr>
          <p:cNvSpPr txBox="1">
            <a:spLocks/>
          </p:cNvSpPr>
          <p:nvPr/>
        </p:nvSpPr>
        <p:spPr>
          <a:xfrm>
            <a:off x="469640" y="1112700"/>
            <a:ext cx="11252719" cy="506152"/>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a:ln>
                  <a:noFill/>
                </a:ln>
                <a:solidFill>
                  <a:srgbClr val="FFFFFF"/>
                </a:solidFill>
                <a:effectLst/>
                <a:uLnTx/>
                <a:uFillTx/>
                <a:latin typeface="Arial"/>
                <a:cs typeface="Arial"/>
                <a:sym typeface="Arial"/>
              </a:rPr>
              <a:t>ESCO BUSINESS MODEL – INTEGRATED SERVICES</a:t>
            </a:r>
          </a:p>
        </p:txBody>
      </p:sp>
      <p:grpSp>
        <p:nvGrpSpPr>
          <p:cNvPr id="16" name="Group 15">
            <a:extLst>
              <a:ext uri="{FF2B5EF4-FFF2-40B4-BE49-F238E27FC236}">
                <a16:creationId xmlns:a16="http://schemas.microsoft.com/office/drawing/2014/main" id="{1F2C5F29-B7DB-4252-EB54-9C6D829C4C38}"/>
              </a:ext>
            </a:extLst>
          </p:cNvPr>
          <p:cNvGrpSpPr/>
          <p:nvPr/>
        </p:nvGrpSpPr>
        <p:grpSpPr>
          <a:xfrm>
            <a:off x="5709932" y="1671252"/>
            <a:ext cx="6611712" cy="5159820"/>
            <a:chOff x="3935027" y="1575189"/>
            <a:chExt cx="4970848" cy="4530336"/>
          </a:xfrm>
        </p:grpSpPr>
        <p:graphicFrame>
          <p:nvGraphicFramePr>
            <p:cNvPr id="17" name="Diagramme 28">
              <a:extLst>
                <a:ext uri="{FF2B5EF4-FFF2-40B4-BE49-F238E27FC236}">
                  <a16:creationId xmlns:a16="http://schemas.microsoft.com/office/drawing/2014/main" id="{E3DF30C9-34B8-F4AE-B6A0-414C03A5FF8F}"/>
                </a:ext>
              </a:extLst>
            </p:cNvPr>
            <p:cNvGraphicFramePr/>
            <p:nvPr>
              <p:extLst>
                <p:ext uri="{D42A27DB-BD31-4B8C-83A1-F6EECF244321}">
                  <p14:modId xmlns:p14="http://schemas.microsoft.com/office/powerpoint/2010/main" val="444465452"/>
                </p:ext>
              </p:extLst>
            </p:nvPr>
          </p:nvGraphicFramePr>
          <p:xfrm>
            <a:off x="6238875" y="1681886"/>
            <a:ext cx="2667000" cy="42537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8" name="Image 29">
              <a:extLst>
                <a:ext uri="{FF2B5EF4-FFF2-40B4-BE49-F238E27FC236}">
                  <a16:creationId xmlns:a16="http://schemas.microsoft.com/office/drawing/2014/main" id="{3E7C6285-5D30-6AEB-48C6-9AF0B9B8DFF1}"/>
                </a:ext>
              </a:extLst>
            </p:cNvPr>
            <p:cNvPicPr>
              <a:picLocks noChangeAspect="1"/>
            </p:cNvPicPr>
            <p:nvPr/>
          </p:nvPicPr>
          <p:blipFill>
            <a:blip r:embed="rId7" cstate="screen">
              <a:duotone>
                <a:srgbClr val="0F6FC6">
                  <a:shade val="45000"/>
                  <a:satMod val="135000"/>
                </a:srgbClr>
                <a:prstClr val="white"/>
              </a:duotone>
              <a:extLst>
                <a:ext uri="{28A0092B-C50C-407E-A947-70E740481C1C}">
                  <a14:useLocalDpi xmlns:a14="http://schemas.microsoft.com/office/drawing/2010/main"/>
                </a:ext>
              </a:extLst>
            </a:blip>
            <a:stretch>
              <a:fillRect/>
            </a:stretch>
          </p:blipFill>
          <p:spPr>
            <a:xfrm>
              <a:off x="4886599" y="3255778"/>
              <a:ext cx="1274170" cy="1274170"/>
            </a:xfrm>
            <a:prstGeom prst="rect">
              <a:avLst/>
            </a:prstGeom>
          </p:spPr>
        </p:pic>
        <p:sp>
          <p:nvSpPr>
            <p:cNvPr id="19" name="Parenthèse ouvrante 30">
              <a:extLst>
                <a:ext uri="{FF2B5EF4-FFF2-40B4-BE49-F238E27FC236}">
                  <a16:creationId xmlns:a16="http://schemas.microsoft.com/office/drawing/2014/main" id="{161013D2-6922-C8EE-B7E4-1BBDA249ED2C}"/>
                </a:ext>
              </a:extLst>
            </p:cNvPr>
            <p:cNvSpPr/>
            <p:nvPr/>
          </p:nvSpPr>
          <p:spPr>
            <a:xfrm>
              <a:off x="6423660" y="1575189"/>
              <a:ext cx="152400" cy="4530336"/>
            </a:xfrm>
            <a:prstGeom prst="leftBracket">
              <a:avLst/>
            </a:prstGeom>
            <a:noFill/>
            <a:ln w="38100" cap="flat" cmpd="sng" algn="ctr">
              <a:solidFill>
                <a:srgbClr val="053D5D"/>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a:ea typeface="+mn-ea"/>
                <a:cs typeface="+mn-cs"/>
                <a:sym typeface="Arial"/>
              </a:endParaRPr>
            </a:p>
          </p:txBody>
        </p:sp>
        <p:cxnSp>
          <p:nvCxnSpPr>
            <p:cNvPr id="20" name="Connecteur droit avec flèche 31">
              <a:extLst>
                <a:ext uri="{FF2B5EF4-FFF2-40B4-BE49-F238E27FC236}">
                  <a16:creationId xmlns:a16="http://schemas.microsoft.com/office/drawing/2014/main" id="{11694CB2-617B-2345-C705-378F35CCFC4D}"/>
                </a:ext>
              </a:extLst>
            </p:cNvPr>
            <p:cNvCxnSpPr/>
            <p:nvPr/>
          </p:nvCxnSpPr>
          <p:spPr>
            <a:xfrm flipH="1">
              <a:off x="5947410" y="3394666"/>
              <a:ext cx="476250" cy="88750"/>
            </a:xfrm>
            <a:prstGeom prst="straightConnector1">
              <a:avLst/>
            </a:prstGeom>
            <a:noFill/>
            <a:ln w="25400" cap="flat" cmpd="sng" algn="ctr">
              <a:solidFill>
                <a:srgbClr val="053D5D"/>
              </a:solidFill>
              <a:prstDash val="solid"/>
              <a:tailEnd type="arrow"/>
            </a:ln>
            <a:effectLst>
              <a:outerShdw blurRad="40000" dist="20000" dir="5400000" rotWithShape="0">
                <a:srgbClr val="000000">
                  <a:alpha val="38000"/>
                </a:srgbClr>
              </a:outerShdw>
            </a:effectLst>
          </p:spPr>
        </p:cxnSp>
        <p:sp>
          <p:nvSpPr>
            <p:cNvPr id="21" name="ZoneTexte 32">
              <a:extLst>
                <a:ext uri="{FF2B5EF4-FFF2-40B4-BE49-F238E27FC236}">
                  <a16:creationId xmlns:a16="http://schemas.microsoft.com/office/drawing/2014/main" id="{4D41B392-948A-BBC5-288B-EA2C73C37C7B}"/>
                </a:ext>
              </a:extLst>
            </p:cNvPr>
            <p:cNvSpPr txBox="1"/>
            <p:nvPr/>
          </p:nvSpPr>
          <p:spPr>
            <a:xfrm>
              <a:off x="4299838" y="3883400"/>
              <a:ext cx="1285011" cy="32427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fr-CA" sz="1400" b="1" i="0" u="none" strike="noStrike" kern="0" cap="all" spc="0" normalizeH="0" baseline="0" noProof="0" dirty="0">
                  <a:ln w="0"/>
                  <a:solidFill>
                    <a:srgbClr val="053D5D"/>
                  </a:solidFill>
                  <a:effectLst>
                    <a:reflection blurRad="12700" stA="50000" endPos="50000" dist="5000" dir="5400000" sy="-100000" rotWithShape="0"/>
                  </a:effectLst>
                  <a:uLnTx/>
                  <a:uFillTx/>
                  <a:latin typeface="Arial"/>
                  <a:cs typeface="Arial"/>
                  <a:sym typeface="Arial"/>
                </a:rPr>
                <a:t>ESCO</a:t>
              </a:r>
            </a:p>
          </p:txBody>
        </p:sp>
        <p:pic>
          <p:nvPicPr>
            <p:cNvPr id="22" name="Image 63">
              <a:extLst>
                <a:ext uri="{FF2B5EF4-FFF2-40B4-BE49-F238E27FC236}">
                  <a16:creationId xmlns:a16="http://schemas.microsoft.com/office/drawing/2014/main" id="{52A0E75F-6034-3C51-14D2-9409EAD018CD}"/>
                </a:ext>
              </a:extLst>
            </p:cNvPr>
            <p:cNvPicPr>
              <a:picLocks noChangeAspect="1"/>
            </p:cNvPicPr>
            <p:nvPr/>
          </p:nvPicPr>
          <p:blipFill>
            <a:blip r:embed="rId8">
              <a:duotone>
                <a:srgbClr val="0F6FC6">
                  <a:shade val="45000"/>
                  <a:satMod val="135000"/>
                </a:srgbClr>
                <a:prstClr val="white"/>
              </a:duotone>
              <a:extLst>
                <a:ext uri="{28A0092B-C50C-407E-A947-70E740481C1C}">
                  <a14:useLocalDpi xmlns:a14="http://schemas.microsoft.com/office/drawing/2010/main"/>
                </a:ext>
              </a:extLst>
            </a:blip>
            <a:stretch>
              <a:fillRect/>
            </a:stretch>
          </p:blipFill>
          <p:spPr>
            <a:xfrm>
              <a:off x="3935027" y="4930588"/>
              <a:ext cx="1113156" cy="779209"/>
            </a:xfrm>
            <a:prstGeom prst="rect">
              <a:avLst/>
            </a:prstGeom>
          </p:spPr>
        </p:pic>
        <p:sp>
          <p:nvSpPr>
            <p:cNvPr id="23" name="ZoneTexte 34">
              <a:extLst>
                <a:ext uri="{FF2B5EF4-FFF2-40B4-BE49-F238E27FC236}">
                  <a16:creationId xmlns:a16="http://schemas.microsoft.com/office/drawing/2014/main" id="{B6336C89-8AF5-DBC1-6A27-7CF5D947B288}"/>
                </a:ext>
              </a:extLst>
            </p:cNvPr>
            <p:cNvSpPr txBox="1"/>
            <p:nvPr/>
          </p:nvSpPr>
          <p:spPr>
            <a:xfrm>
              <a:off x="4688783" y="5320192"/>
              <a:ext cx="1435234" cy="270229"/>
            </a:xfrm>
            <a:prstGeom prst="rect">
              <a:avLst/>
            </a:prstGeom>
            <a:solidFill>
              <a:srgbClr val="FFFFFF">
                <a:alpha val="46000"/>
              </a:srgbClr>
            </a:solid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fr-CA" sz="1400" b="1" i="0" u="none" strike="noStrike" kern="0" cap="all" spc="0" normalizeH="0" baseline="0" noProof="0" dirty="0">
                  <a:ln w="0"/>
                  <a:solidFill>
                    <a:srgbClr val="053D5D"/>
                  </a:solidFill>
                  <a:effectLst>
                    <a:reflection blurRad="12700" stA="50000" endPos="50000" dist="5000" dir="5400000" sy="-100000" rotWithShape="0"/>
                  </a:effectLst>
                  <a:uLnTx/>
                  <a:uFillTx/>
                  <a:latin typeface="Arial"/>
                  <a:cs typeface="Arial"/>
                  <a:sym typeface="Arial"/>
                </a:rPr>
                <a:t>Business </a:t>
              </a:r>
              <a:r>
                <a:rPr kumimoji="0" lang="fr-CA" sz="1400" b="1" i="0" u="none" strike="noStrike" kern="0" cap="all" spc="0" normalizeH="0" baseline="0" noProof="0" dirty="0" err="1">
                  <a:ln w="0"/>
                  <a:solidFill>
                    <a:srgbClr val="053D5D"/>
                  </a:solidFill>
                  <a:effectLst>
                    <a:reflection blurRad="12700" stA="50000" endPos="50000" dist="5000" dir="5400000" sy="-100000" rotWithShape="0"/>
                  </a:effectLst>
                  <a:uLnTx/>
                  <a:uFillTx/>
                  <a:latin typeface="Arial"/>
                  <a:cs typeface="Arial"/>
                  <a:sym typeface="Arial"/>
                </a:rPr>
                <a:t>owner</a:t>
              </a:r>
              <a:endParaRPr kumimoji="0" lang="fr-CA" sz="1400" b="1" i="0" u="none" strike="noStrike" kern="0" cap="all" spc="0" normalizeH="0" baseline="0" noProof="0" dirty="0">
                <a:ln w="0"/>
                <a:solidFill>
                  <a:srgbClr val="053D5D"/>
                </a:solidFill>
                <a:effectLst>
                  <a:reflection blurRad="12700" stA="50000" endPos="50000" dist="5000" dir="5400000" sy="-100000" rotWithShape="0"/>
                </a:effectLst>
                <a:uLnTx/>
                <a:uFillTx/>
                <a:latin typeface="Arial"/>
                <a:cs typeface="Arial"/>
                <a:sym typeface="Arial"/>
              </a:endParaRPr>
            </a:p>
          </p:txBody>
        </p:sp>
      </p:grpSp>
      <p:cxnSp>
        <p:nvCxnSpPr>
          <p:cNvPr id="24" name="Connecteur droit avec flèche 69662">
            <a:extLst>
              <a:ext uri="{FF2B5EF4-FFF2-40B4-BE49-F238E27FC236}">
                <a16:creationId xmlns:a16="http://schemas.microsoft.com/office/drawing/2014/main" id="{80A251D8-C5A8-6D72-6AE6-3154EA71CE8A}"/>
              </a:ext>
            </a:extLst>
          </p:cNvPr>
          <p:cNvCxnSpPr/>
          <p:nvPr/>
        </p:nvCxnSpPr>
        <p:spPr>
          <a:xfrm flipH="1">
            <a:off x="6975615" y="5017363"/>
            <a:ext cx="569014" cy="580892"/>
          </a:xfrm>
          <a:prstGeom prst="straightConnector1">
            <a:avLst/>
          </a:prstGeom>
          <a:noFill/>
          <a:ln w="25400" cap="flat" cmpd="sng" algn="ctr">
            <a:solidFill>
              <a:srgbClr val="053D5D"/>
            </a:solidFill>
            <a:prstDash val="solid"/>
            <a:headEnd type="arrow"/>
            <a:tailEnd type="arrow"/>
          </a:ln>
          <a:effectLst>
            <a:outerShdw blurRad="40000" dist="20000" dir="5400000" rotWithShape="0">
              <a:srgbClr val="000000">
                <a:alpha val="38000"/>
              </a:srgbClr>
            </a:outerShdw>
          </a:effectLst>
        </p:spPr>
      </p:cxnSp>
      <p:sp>
        <p:nvSpPr>
          <p:cNvPr id="25" name="Rectangle 3">
            <a:extLst>
              <a:ext uri="{FF2B5EF4-FFF2-40B4-BE49-F238E27FC236}">
                <a16:creationId xmlns:a16="http://schemas.microsoft.com/office/drawing/2014/main" id="{EC9554EA-7817-E2E9-D0DD-10E614E551A9}"/>
              </a:ext>
            </a:extLst>
          </p:cNvPr>
          <p:cNvSpPr txBox="1">
            <a:spLocks noChangeArrowheads="1"/>
          </p:cNvSpPr>
          <p:nvPr/>
        </p:nvSpPr>
        <p:spPr bwMode="auto">
          <a:xfrm>
            <a:off x="608975" y="1736251"/>
            <a:ext cx="7162800" cy="472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ＭＳ Ｐゴシック"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ＭＳ Ｐゴシック"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ＭＳ Ｐゴシック"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ＭＳ Ｐゴシック"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ＭＳ Ｐゴシック"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0" fontAlgn="base" latinLnBrk="0" hangingPunct="0">
              <a:lnSpc>
                <a:spcPct val="100000"/>
              </a:lnSpc>
              <a:spcBef>
                <a:spcPts val="0"/>
              </a:spcBef>
              <a:spcAft>
                <a:spcPts val="600"/>
              </a:spcAft>
              <a:buClr>
                <a:srgbClr val="A5C935"/>
              </a:buClr>
              <a:buSzTx/>
              <a:buFont typeface="Arial" pitchFamily="34" charset="0"/>
              <a:buNone/>
              <a:tabLst/>
              <a:defRPr/>
            </a:pPr>
            <a:r>
              <a:rPr kumimoji="0" lang="en-US" sz="2800" b="1" i="0" u="none" strike="noStrike" kern="1200" cap="none" spc="0" normalizeH="0" baseline="0" noProof="0" dirty="0">
                <a:ln>
                  <a:noFill/>
                </a:ln>
                <a:solidFill>
                  <a:srgbClr val="00467F"/>
                </a:solidFill>
                <a:effectLst/>
                <a:uLnTx/>
                <a:uFillTx/>
                <a:sym typeface="Arial"/>
              </a:rPr>
              <a:t>Integrated Energy Services</a:t>
            </a:r>
            <a:endParaRPr kumimoji="0" lang="en-US" sz="2800" b="0" i="0" u="none" strike="noStrike" kern="1200" cap="none" spc="0" normalizeH="0" baseline="0" noProof="0" dirty="0">
              <a:ln>
                <a:noFill/>
              </a:ln>
              <a:solidFill>
                <a:srgbClr val="00467F"/>
              </a:solidFill>
              <a:effectLst/>
              <a:uLnTx/>
              <a:uFillTx/>
              <a:sym typeface="Arial"/>
            </a:endParaRPr>
          </a:p>
          <a:p>
            <a:pPr marL="354013" marR="0" lvl="1" indent="-354013" algn="l" defTabSz="457200" rtl="0" eaLnBrk="0" fontAlgn="base" latinLnBrk="0" hangingPunct="0">
              <a:lnSpc>
                <a:spcPct val="100000"/>
              </a:lnSpc>
              <a:spcBef>
                <a:spcPts val="600"/>
              </a:spcBef>
              <a:spcAft>
                <a:spcPct val="0"/>
              </a:spcAft>
              <a:buClr>
                <a:srgbClr val="00467F"/>
              </a:buClr>
              <a:buSzTx/>
              <a:buFont typeface="Arial" pitchFamily="34" charset="0"/>
              <a:buChar char="›"/>
              <a:tabLst/>
              <a:defRPr/>
            </a:pPr>
            <a:r>
              <a:rPr kumimoji="0" lang="en-US" sz="2000" b="0" i="0" u="none" strike="noStrike" kern="1200" cap="none" spc="0" normalizeH="0" baseline="0" noProof="0" dirty="0">
                <a:ln>
                  <a:noFill/>
                </a:ln>
                <a:solidFill>
                  <a:srgbClr val="00467F"/>
                </a:solidFill>
                <a:effectLst/>
                <a:uLnTx/>
                <a:uFillTx/>
                <a:sym typeface="Arial"/>
              </a:rPr>
              <a:t>Identification of Energy Conservation Measures (ECMs)</a:t>
            </a:r>
          </a:p>
          <a:p>
            <a:pPr marL="354013" marR="0" lvl="1" indent="-354013" algn="l" defTabSz="457200" rtl="0" eaLnBrk="0" fontAlgn="base" latinLnBrk="0" hangingPunct="0">
              <a:lnSpc>
                <a:spcPct val="100000"/>
              </a:lnSpc>
              <a:spcBef>
                <a:spcPts val="600"/>
              </a:spcBef>
              <a:spcAft>
                <a:spcPct val="0"/>
              </a:spcAft>
              <a:buClr>
                <a:srgbClr val="00467F"/>
              </a:buClr>
              <a:buSzTx/>
              <a:buFont typeface="Arial" pitchFamily="34" charset="0"/>
              <a:buChar char="›"/>
              <a:tabLst/>
              <a:defRPr/>
            </a:pPr>
            <a:r>
              <a:rPr kumimoji="0" lang="en-US" sz="2000" b="0" i="0" u="none" strike="noStrike" kern="1200" cap="none" spc="0" normalizeH="0" baseline="0" noProof="0" dirty="0">
                <a:ln>
                  <a:noFill/>
                </a:ln>
                <a:solidFill>
                  <a:srgbClr val="00467F"/>
                </a:solidFill>
                <a:effectLst/>
                <a:uLnTx/>
                <a:uFillTx/>
                <a:sym typeface="Arial"/>
              </a:rPr>
              <a:t>Technical Design</a:t>
            </a:r>
          </a:p>
          <a:p>
            <a:pPr marL="354013" marR="0" lvl="1" indent="-354013" algn="l" defTabSz="457200" rtl="0" eaLnBrk="0" fontAlgn="base" latinLnBrk="0" hangingPunct="0">
              <a:lnSpc>
                <a:spcPct val="100000"/>
              </a:lnSpc>
              <a:spcBef>
                <a:spcPts val="600"/>
              </a:spcBef>
              <a:spcAft>
                <a:spcPct val="0"/>
              </a:spcAft>
              <a:buClr>
                <a:srgbClr val="00467F"/>
              </a:buClr>
              <a:buSzTx/>
              <a:buFont typeface="Arial" pitchFamily="34" charset="0"/>
              <a:buChar char="›"/>
              <a:tabLst/>
              <a:defRPr/>
            </a:pPr>
            <a:r>
              <a:rPr kumimoji="0" lang="en-US" sz="2000" b="0" i="0" u="none" strike="noStrike" kern="1200" cap="none" spc="0" normalizeH="0" baseline="0" noProof="0" dirty="0">
                <a:ln>
                  <a:noFill/>
                </a:ln>
                <a:solidFill>
                  <a:srgbClr val="00467F"/>
                </a:solidFill>
                <a:effectLst/>
                <a:uLnTx/>
                <a:uFillTx/>
                <a:sym typeface="Arial"/>
              </a:rPr>
              <a:t>Financing*</a:t>
            </a:r>
          </a:p>
          <a:p>
            <a:pPr marL="354013" marR="0" lvl="1" indent="-354013" algn="l" defTabSz="457200" rtl="0" eaLnBrk="0" fontAlgn="base" latinLnBrk="0" hangingPunct="0">
              <a:lnSpc>
                <a:spcPct val="100000"/>
              </a:lnSpc>
              <a:spcBef>
                <a:spcPts val="600"/>
              </a:spcBef>
              <a:spcAft>
                <a:spcPct val="0"/>
              </a:spcAft>
              <a:buClr>
                <a:srgbClr val="00467F"/>
              </a:buClr>
              <a:buSzTx/>
              <a:buFont typeface="Arial" pitchFamily="34" charset="0"/>
              <a:buChar char="›"/>
              <a:tabLst/>
              <a:defRPr/>
            </a:pPr>
            <a:r>
              <a:rPr kumimoji="0" lang="en-US" sz="2000" b="0" i="0" u="none" strike="noStrike" kern="1200" cap="none" spc="0" normalizeH="0" baseline="0" noProof="0" dirty="0">
                <a:ln>
                  <a:noFill/>
                </a:ln>
                <a:solidFill>
                  <a:srgbClr val="00467F"/>
                </a:solidFill>
                <a:effectLst/>
                <a:uLnTx/>
                <a:uFillTx/>
                <a:sym typeface="Arial"/>
              </a:rPr>
              <a:t>Procurement</a:t>
            </a:r>
          </a:p>
          <a:p>
            <a:pPr marL="354013" marR="0" lvl="1" indent="-354013" algn="l" defTabSz="457200" rtl="0" eaLnBrk="0" fontAlgn="base" latinLnBrk="0" hangingPunct="0">
              <a:lnSpc>
                <a:spcPct val="100000"/>
              </a:lnSpc>
              <a:spcBef>
                <a:spcPts val="600"/>
              </a:spcBef>
              <a:spcAft>
                <a:spcPct val="0"/>
              </a:spcAft>
              <a:buClr>
                <a:srgbClr val="00467F"/>
              </a:buClr>
              <a:buSzTx/>
              <a:buFont typeface="Arial" pitchFamily="34" charset="0"/>
              <a:buChar char="›"/>
              <a:tabLst/>
              <a:defRPr/>
            </a:pPr>
            <a:r>
              <a:rPr kumimoji="0" lang="en-US" sz="2000" b="0" i="0" u="none" strike="noStrike" kern="1200" cap="none" spc="0" normalizeH="0" baseline="0" noProof="0" dirty="0">
                <a:ln>
                  <a:noFill/>
                </a:ln>
                <a:solidFill>
                  <a:srgbClr val="00467F"/>
                </a:solidFill>
                <a:effectLst/>
                <a:uLnTx/>
                <a:uFillTx/>
                <a:sym typeface="Arial"/>
              </a:rPr>
              <a:t>Construction and On-site Supervision</a:t>
            </a:r>
          </a:p>
          <a:p>
            <a:pPr marL="354013" marR="0" lvl="1" indent="-354013" algn="l" defTabSz="457200" rtl="0" eaLnBrk="0" fontAlgn="base" latinLnBrk="0" hangingPunct="0">
              <a:lnSpc>
                <a:spcPct val="100000"/>
              </a:lnSpc>
              <a:spcBef>
                <a:spcPts val="600"/>
              </a:spcBef>
              <a:spcAft>
                <a:spcPct val="0"/>
              </a:spcAft>
              <a:buClr>
                <a:srgbClr val="00467F"/>
              </a:buClr>
              <a:buSzTx/>
              <a:buFont typeface="Arial" pitchFamily="34" charset="0"/>
              <a:buChar char="›"/>
              <a:tabLst/>
              <a:defRPr/>
            </a:pPr>
            <a:r>
              <a:rPr kumimoji="0" lang="en-US" sz="2000" b="0" i="0" u="none" strike="noStrike" kern="1200" cap="none" spc="0" normalizeH="0" baseline="0" noProof="0" dirty="0">
                <a:ln>
                  <a:noFill/>
                </a:ln>
                <a:solidFill>
                  <a:srgbClr val="00467F"/>
                </a:solidFill>
                <a:effectLst/>
                <a:uLnTx/>
                <a:uFillTx/>
                <a:sym typeface="Arial"/>
              </a:rPr>
              <a:t>Commissioning</a:t>
            </a:r>
          </a:p>
          <a:p>
            <a:pPr marL="354013" marR="0" lvl="1" indent="-354013" algn="l" defTabSz="457200" rtl="0" eaLnBrk="0" fontAlgn="base" latinLnBrk="0" hangingPunct="0">
              <a:lnSpc>
                <a:spcPct val="100000"/>
              </a:lnSpc>
              <a:spcBef>
                <a:spcPts val="600"/>
              </a:spcBef>
              <a:spcAft>
                <a:spcPct val="0"/>
              </a:spcAft>
              <a:buClr>
                <a:srgbClr val="00467F"/>
              </a:buClr>
              <a:buSzTx/>
              <a:buFont typeface="Arial" pitchFamily="34" charset="0"/>
              <a:buChar char="›"/>
              <a:tabLst/>
              <a:defRPr/>
            </a:pPr>
            <a:r>
              <a:rPr kumimoji="0" lang="en-US" sz="2000" b="0" i="0" u="none" strike="noStrike" kern="1200" cap="none" spc="0" normalizeH="0" baseline="0" noProof="0" dirty="0">
                <a:ln>
                  <a:noFill/>
                </a:ln>
                <a:solidFill>
                  <a:srgbClr val="00467F"/>
                </a:solidFill>
                <a:effectLst/>
                <a:uLnTx/>
                <a:uFillTx/>
                <a:sym typeface="Arial"/>
              </a:rPr>
              <a:t>Capacity Building</a:t>
            </a:r>
          </a:p>
          <a:p>
            <a:pPr marL="354013" marR="0" lvl="1" indent="-354013" algn="l" defTabSz="457200" rtl="0" eaLnBrk="0" fontAlgn="base" latinLnBrk="0" hangingPunct="0">
              <a:lnSpc>
                <a:spcPct val="100000"/>
              </a:lnSpc>
              <a:spcBef>
                <a:spcPts val="600"/>
              </a:spcBef>
              <a:spcAft>
                <a:spcPct val="0"/>
              </a:spcAft>
              <a:buClr>
                <a:srgbClr val="00467F"/>
              </a:buClr>
              <a:buSzTx/>
              <a:buFont typeface="Arial" pitchFamily="34" charset="0"/>
              <a:buChar char="›"/>
              <a:tabLst/>
              <a:defRPr/>
            </a:pPr>
            <a:r>
              <a:rPr kumimoji="0" lang="en-US" sz="2000" b="0" i="0" u="none" strike="noStrike" kern="1200" cap="none" spc="0" normalizeH="0" baseline="0" noProof="0" dirty="0">
                <a:ln>
                  <a:noFill/>
                </a:ln>
                <a:solidFill>
                  <a:srgbClr val="00467F"/>
                </a:solidFill>
                <a:effectLst/>
                <a:uLnTx/>
                <a:uFillTx/>
                <a:sym typeface="Arial"/>
              </a:rPr>
              <a:t>Performance Guarantee</a:t>
            </a:r>
          </a:p>
          <a:p>
            <a:pPr marL="354013" marR="0" lvl="1" indent="-354013" algn="l" defTabSz="457200" rtl="0" eaLnBrk="0" fontAlgn="base" latinLnBrk="0" hangingPunct="0">
              <a:lnSpc>
                <a:spcPct val="100000"/>
              </a:lnSpc>
              <a:spcBef>
                <a:spcPts val="600"/>
              </a:spcBef>
              <a:spcAft>
                <a:spcPct val="0"/>
              </a:spcAft>
              <a:buClr>
                <a:srgbClr val="00467F"/>
              </a:buClr>
              <a:buSzTx/>
              <a:buFont typeface="Arial" pitchFamily="34" charset="0"/>
              <a:buChar char="›"/>
              <a:tabLst/>
              <a:defRPr/>
            </a:pPr>
            <a:r>
              <a:rPr kumimoji="0" lang="en-US" sz="2000" b="0" i="0" u="none" strike="noStrike" kern="1200" cap="none" spc="0" normalizeH="0" baseline="0" noProof="0" dirty="0">
                <a:ln>
                  <a:noFill/>
                </a:ln>
                <a:solidFill>
                  <a:srgbClr val="00467F"/>
                </a:solidFill>
                <a:effectLst/>
                <a:uLnTx/>
                <a:uFillTx/>
                <a:sym typeface="Arial"/>
              </a:rPr>
              <a:t>Operation and Maintenance*</a:t>
            </a:r>
          </a:p>
          <a:p>
            <a:pPr marL="354013" marR="0" lvl="1" indent="-354013" algn="l" defTabSz="457200" rtl="0" eaLnBrk="0" fontAlgn="base" latinLnBrk="0" hangingPunct="0">
              <a:lnSpc>
                <a:spcPct val="100000"/>
              </a:lnSpc>
              <a:spcBef>
                <a:spcPts val="600"/>
              </a:spcBef>
              <a:spcAft>
                <a:spcPct val="0"/>
              </a:spcAft>
              <a:buClr>
                <a:srgbClr val="00467F"/>
              </a:buClr>
              <a:buSzTx/>
              <a:buFont typeface="Arial" pitchFamily="34" charset="0"/>
              <a:buChar char="›"/>
              <a:tabLst/>
              <a:defRPr/>
            </a:pPr>
            <a:r>
              <a:rPr kumimoji="0" lang="en-US" sz="2000" b="0" i="0" u="none" strike="noStrike" kern="1200" cap="none" spc="0" normalizeH="0" baseline="0" noProof="0" dirty="0">
                <a:ln>
                  <a:noFill/>
                </a:ln>
                <a:solidFill>
                  <a:srgbClr val="00467F"/>
                </a:solidFill>
                <a:effectLst/>
                <a:uLnTx/>
                <a:uFillTx/>
                <a:sym typeface="Arial"/>
              </a:rPr>
              <a:t>Savings Tracking &amp; Evaluation</a:t>
            </a:r>
            <a:endParaRPr kumimoji="0" lang="en-CA" altLang="en-US" sz="3600" b="0" i="0" u="none" strike="noStrike" kern="1200" cap="none" spc="0" normalizeH="0" baseline="0" noProof="0" dirty="0">
              <a:ln>
                <a:noFill/>
              </a:ln>
              <a:solidFill>
                <a:srgbClr val="00467F"/>
              </a:solidFill>
              <a:effectLst/>
              <a:uLnTx/>
              <a:uFillTx/>
              <a:sym typeface="Arial"/>
            </a:endParaRPr>
          </a:p>
        </p:txBody>
      </p:sp>
      <p:sp>
        <p:nvSpPr>
          <p:cNvPr id="26" name="TextBox 25">
            <a:extLst>
              <a:ext uri="{FF2B5EF4-FFF2-40B4-BE49-F238E27FC236}">
                <a16:creationId xmlns:a16="http://schemas.microsoft.com/office/drawing/2014/main" id="{19207627-12F7-CE95-2F60-EFD567CA251F}"/>
              </a:ext>
            </a:extLst>
          </p:cNvPr>
          <p:cNvSpPr txBox="1"/>
          <p:nvPr/>
        </p:nvSpPr>
        <p:spPr>
          <a:xfrm>
            <a:off x="707821" y="6534835"/>
            <a:ext cx="1925527" cy="323165"/>
          </a:xfrm>
          <a:prstGeom prst="rect">
            <a:avLst/>
          </a:prstGeom>
          <a:solidFill>
            <a:srgbClr val="FFFFFF"/>
          </a:solidFill>
        </p:spPr>
        <p:txBody>
          <a:bodyPr wrap="none" rtlCol="0">
            <a:spAutoFit/>
          </a:bodyPr>
          <a:lstStyle/>
          <a:p>
            <a:pPr>
              <a:buClr>
                <a:srgbClr val="000000"/>
              </a:buClr>
              <a:buFont typeface="Arial"/>
              <a:buNone/>
            </a:pPr>
            <a:r>
              <a:rPr lang="en-CA" sz="1500" kern="0" dirty="0">
                <a:solidFill>
                  <a:srgbClr val="053D5D"/>
                </a:solidFill>
                <a:latin typeface="Arial" panose="020B0604020202020204" pitchFamily="34" charset="0"/>
                <a:cs typeface="Arial" panose="020B0604020202020204" pitchFamily="34" charset="0"/>
                <a:sym typeface="Arial"/>
              </a:rPr>
              <a:t>Some ESCOs offer..</a:t>
            </a:r>
          </a:p>
        </p:txBody>
      </p:sp>
    </p:spTree>
    <p:extLst>
      <p:ext uri="{BB962C8B-B14F-4D97-AF65-F5344CB8AC3E}">
        <p14:creationId xmlns:p14="http://schemas.microsoft.com/office/powerpoint/2010/main" val="171768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376F4650-9B8D-A29C-AC09-AF603169C8C9}"/>
              </a:ext>
            </a:extLst>
          </p:cNvPr>
          <p:cNvSpPr txBox="1">
            <a:spLocks/>
          </p:cNvSpPr>
          <p:nvPr/>
        </p:nvSpPr>
        <p:spPr>
          <a:xfrm>
            <a:off x="848474" y="1209695"/>
            <a:ext cx="10515599"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500" b="1" i="0" u="none" strike="noStrike" kern="0" cap="none" spc="0" normalizeH="0" baseline="0" noProof="0">
                <a:ln>
                  <a:noFill/>
                </a:ln>
                <a:solidFill>
                  <a:srgbClr val="FFFFFF"/>
                </a:solidFill>
                <a:effectLst/>
                <a:uLnTx/>
                <a:uFillTx/>
                <a:latin typeface="Arial"/>
                <a:cs typeface="Arial"/>
                <a:sym typeface="Arial"/>
              </a:rPr>
              <a:t>TYPES OF ENERGY PERFORMANCE CONTRACTS (EPCs)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TextBox 2">
            <a:extLst>
              <a:ext uri="{FF2B5EF4-FFF2-40B4-BE49-F238E27FC236}">
                <a16:creationId xmlns:a16="http://schemas.microsoft.com/office/drawing/2014/main" id="{A83488D9-B336-E990-1DBB-8BA7875E7BFB}"/>
              </a:ext>
            </a:extLst>
          </p:cNvPr>
          <p:cNvSpPr txBox="1"/>
          <p:nvPr/>
        </p:nvSpPr>
        <p:spPr>
          <a:xfrm>
            <a:off x="1256975" y="3160575"/>
            <a:ext cx="10427436" cy="178510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marL="285750" indent="-285750">
              <a:spcBef>
                <a:spcPts val="1200"/>
              </a:spcBef>
              <a:buClr>
                <a:srgbClr val="000000"/>
              </a:buClr>
              <a:buSzPct val="100000"/>
              <a:buFont typeface="Arial"/>
              <a:buChar char="•"/>
              <a:defRPr sz="4600">
                <a:latin typeface="Montserrat Regular"/>
                <a:ea typeface="Montserrat Regular"/>
                <a:cs typeface="Montserrat Regular"/>
                <a:sym typeface="Montserrat Regular"/>
              </a:defRPr>
            </a:pPr>
            <a:r>
              <a:rPr lang="en-US" sz="3000" kern="0" dirty="0">
                <a:solidFill>
                  <a:srgbClr val="053D5D"/>
                </a:solidFill>
                <a:latin typeface="Arial" panose="020B0604020202020204" pitchFamily="34" charset="0"/>
                <a:ea typeface="Montserrat Regular"/>
                <a:cs typeface="Arial" panose="020B0604020202020204" pitchFamily="34" charset="0"/>
                <a:sym typeface="Montserrat Regular"/>
              </a:rPr>
              <a:t>Guaranteed Savings Contract</a:t>
            </a:r>
            <a:endParaRPr lang="vi-VN" sz="3000" kern="0" dirty="0">
              <a:solidFill>
                <a:srgbClr val="053D5D"/>
              </a:solidFill>
              <a:latin typeface="Arial" panose="020B0604020202020204" pitchFamily="34" charset="0"/>
              <a:ea typeface="Montserrat Regular"/>
              <a:cs typeface="Arial" panose="020B0604020202020204" pitchFamily="34" charset="0"/>
              <a:sym typeface="Montserrat Regular"/>
            </a:endParaRPr>
          </a:p>
          <a:p>
            <a:pPr marL="285750" indent="-285750">
              <a:spcBef>
                <a:spcPts val="1200"/>
              </a:spcBef>
              <a:buClr>
                <a:srgbClr val="000000"/>
              </a:buClr>
              <a:buSzPct val="100000"/>
              <a:buFont typeface="Arial"/>
              <a:buChar char="•"/>
              <a:defRPr sz="4600">
                <a:latin typeface="Montserrat Regular"/>
                <a:ea typeface="Montserrat Regular"/>
                <a:cs typeface="Montserrat Regular"/>
                <a:sym typeface="Montserrat Regular"/>
              </a:defRPr>
            </a:pPr>
            <a:r>
              <a:rPr lang="en-US" sz="3000" kern="0" dirty="0">
                <a:solidFill>
                  <a:srgbClr val="053D5D"/>
                </a:solidFill>
                <a:latin typeface="Arial" panose="020B0604020202020204" pitchFamily="34" charset="0"/>
                <a:ea typeface="Montserrat Regular"/>
                <a:cs typeface="Arial" panose="020B0604020202020204" pitchFamily="34" charset="0"/>
                <a:sym typeface="Montserrat Regular"/>
              </a:rPr>
              <a:t>Shared Savings Contract</a:t>
            </a:r>
          </a:p>
          <a:p>
            <a:pPr marL="285750" indent="-285750">
              <a:spcBef>
                <a:spcPts val="1200"/>
              </a:spcBef>
              <a:buClr>
                <a:srgbClr val="000000"/>
              </a:buClr>
              <a:buSzPct val="100000"/>
              <a:buFont typeface="Arial"/>
              <a:buChar char="•"/>
              <a:defRPr sz="4600">
                <a:latin typeface="Montserrat Regular"/>
                <a:ea typeface="Montserrat Regular"/>
                <a:cs typeface="Montserrat Regular"/>
                <a:sym typeface="Montserrat Regular"/>
              </a:defRPr>
            </a:pPr>
            <a:r>
              <a:rPr lang="en-US" sz="3000" kern="0" dirty="0" err="1">
                <a:solidFill>
                  <a:srgbClr val="053D5D"/>
                </a:solidFill>
                <a:latin typeface="Arial" panose="020B0604020202020204" pitchFamily="34" charset="0"/>
                <a:ea typeface="Montserrat Regular"/>
                <a:cs typeface="Arial" panose="020B0604020202020204" pitchFamily="34" charset="0"/>
                <a:sym typeface="Montserrat Regular"/>
              </a:rPr>
              <a:t>Chauffage</a:t>
            </a:r>
            <a:r>
              <a:rPr lang="en-US" sz="3000" kern="0" dirty="0">
                <a:solidFill>
                  <a:srgbClr val="053D5D"/>
                </a:solidFill>
                <a:latin typeface="Arial" panose="020B0604020202020204" pitchFamily="34" charset="0"/>
                <a:ea typeface="Montserrat Regular"/>
                <a:cs typeface="Arial" panose="020B0604020202020204" pitchFamily="34" charset="0"/>
                <a:sym typeface="Montserrat Regular"/>
              </a:rPr>
              <a:t> Contract</a:t>
            </a:r>
          </a:p>
        </p:txBody>
      </p:sp>
      <p:sp>
        <p:nvSpPr>
          <p:cNvPr id="7" name="Rectangle 6">
            <a:extLst>
              <a:ext uri="{FF2B5EF4-FFF2-40B4-BE49-F238E27FC236}">
                <a16:creationId xmlns:a16="http://schemas.microsoft.com/office/drawing/2014/main" id="{D447D211-66C7-17AA-89E2-4D89DA714E8D}"/>
              </a:ext>
            </a:extLst>
          </p:cNvPr>
          <p:cNvSpPr/>
          <p:nvPr/>
        </p:nvSpPr>
        <p:spPr>
          <a:xfrm>
            <a:off x="11002553" y="6726780"/>
            <a:ext cx="967666" cy="439445"/>
          </a:xfrm>
          <a:prstGeom prst="rect">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a:ea typeface="+mn-ea"/>
                <a:cs typeface="+mn-cs"/>
                <a:sym typeface="Arial"/>
              </a:rPr>
              <a:t>Page 5</a:t>
            </a:r>
          </a:p>
        </p:txBody>
      </p:sp>
    </p:spTree>
    <p:extLst>
      <p:ext uri="{BB962C8B-B14F-4D97-AF65-F5344CB8AC3E}">
        <p14:creationId xmlns:p14="http://schemas.microsoft.com/office/powerpoint/2010/main" val="2023275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C35086AA-26C4-E86C-C7ED-77D511DF40FB}"/>
              </a:ext>
            </a:extLst>
          </p:cNvPr>
          <p:cNvSpPr txBox="1">
            <a:spLocks/>
          </p:cNvSpPr>
          <p:nvPr/>
        </p:nvSpPr>
        <p:spPr>
          <a:xfrm>
            <a:off x="779686" y="1148378"/>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000" b="1" i="0" u="none" strike="noStrike" kern="0" cap="none" spc="0" normalizeH="0" baseline="0" noProof="0" dirty="0">
                <a:ln>
                  <a:noFill/>
                </a:ln>
                <a:solidFill>
                  <a:srgbClr val="FFFFFF"/>
                </a:solidFill>
                <a:effectLst/>
                <a:uLnTx/>
                <a:uFillTx/>
                <a:latin typeface="Arial"/>
                <a:cs typeface="Arial"/>
                <a:sym typeface="Arial"/>
              </a:rPr>
              <a:t>Guaranteed Savings Contract</a:t>
            </a:r>
          </a:p>
        </p:txBody>
      </p:sp>
      <p:sp>
        <p:nvSpPr>
          <p:cNvPr id="21" name="TextBox 2">
            <a:extLst>
              <a:ext uri="{FF2B5EF4-FFF2-40B4-BE49-F238E27FC236}">
                <a16:creationId xmlns:a16="http://schemas.microsoft.com/office/drawing/2014/main" id="{8627E1F9-E83E-BB83-6648-F53D020338B3}"/>
              </a:ext>
            </a:extLst>
          </p:cNvPr>
          <p:cNvSpPr txBox="1"/>
          <p:nvPr/>
        </p:nvSpPr>
        <p:spPr>
          <a:xfrm>
            <a:off x="920887" y="1619918"/>
            <a:ext cx="11271113" cy="40011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spcBef>
                <a:spcPts val="1200"/>
              </a:spcBef>
              <a:buClr>
                <a:srgbClr val="000000"/>
              </a:buClr>
              <a:buSzPct val="100000"/>
              <a:buFont typeface="Arial"/>
              <a:buNone/>
              <a:defRPr sz="4600">
                <a:latin typeface="Montserrat Regular"/>
                <a:ea typeface="Montserrat Regular"/>
                <a:cs typeface="Montserrat Regular"/>
                <a:sym typeface="Montserrat Regular"/>
              </a:defRPr>
            </a:pPr>
            <a:r>
              <a:rPr lang="en-US" sz="2000" kern="0" dirty="0">
                <a:solidFill>
                  <a:srgbClr val="053D5D"/>
                </a:solidFill>
                <a:latin typeface="Arial" panose="020B0604020202020204" pitchFamily="34" charset="0"/>
                <a:ea typeface="Montserrat Regular"/>
                <a:cs typeface="Arial" panose="020B0604020202020204" pitchFamily="34" charset="0"/>
                <a:sym typeface="Montserrat Regular"/>
              </a:rPr>
              <a:t>Guaranteed Savings – How Financing Works</a:t>
            </a:r>
            <a:endParaRPr lang="vi-VN" sz="2000" kern="0" dirty="0">
              <a:solidFill>
                <a:srgbClr val="053D5D"/>
              </a:solidFill>
              <a:latin typeface="Arial" panose="020B0604020202020204" pitchFamily="34" charset="0"/>
              <a:ea typeface="Montserrat Regular"/>
              <a:cs typeface="Arial" panose="020B0604020202020204" pitchFamily="34" charset="0"/>
              <a:sym typeface="Montserrat Regular"/>
            </a:endParaRPr>
          </a:p>
        </p:txBody>
      </p:sp>
      <p:grpSp>
        <p:nvGrpSpPr>
          <p:cNvPr id="22" name="Groupe 22">
            <a:extLst>
              <a:ext uri="{FF2B5EF4-FFF2-40B4-BE49-F238E27FC236}">
                <a16:creationId xmlns:a16="http://schemas.microsoft.com/office/drawing/2014/main" id="{4809889D-1590-F7F1-419D-C2FB2C4133B3}"/>
              </a:ext>
            </a:extLst>
          </p:cNvPr>
          <p:cNvGrpSpPr/>
          <p:nvPr/>
        </p:nvGrpSpPr>
        <p:grpSpPr>
          <a:xfrm>
            <a:off x="2198670" y="1722112"/>
            <a:ext cx="8079147" cy="5176228"/>
            <a:chOff x="1385780" y="1655613"/>
            <a:chExt cx="6648449" cy="4429124"/>
          </a:xfrm>
        </p:grpSpPr>
        <p:graphicFrame>
          <p:nvGraphicFramePr>
            <p:cNvPr id="23" name="Graphique 4">
              <a:extLst>
                <a:ext uri="{FF2B5EF4-FFF2-40B4-BE49-F238E27FC236}">
                  <a16:creationId xmlns:a16="http://schemas.microsoft.com/office/drawing/2014/main" id="{44AEC4E4-ED85-1353-3883-6AC55D9662B8}"/>
                </a:ext>
              </a:extLst>
            </p:cNvPr>
            <p:cNvGraphicFramePr/>
            <p:nvPr>
              <p:extLst>
                <p:ext uri="{D42A27DB-BD31-4B8C-83A1-F6EECF244321}">
                  <p14:modId xmlns:p14="http://schemas.microsoft.com/office/powerpoint/2010/main" val="397949921"/>
                </p:ext>
              </p:extLst>
            </p:nvPr>
          </p:nvGraphicFramePr>
          <p:xfrm>
            <a:off x="1385780" y="1655613"/>
            <a:ext cx="6648449" cy="4429124"/>
          </p:xfrm>
          <a:graphic>
            <a:graphicData uri="http://schemas.openxmlformats.org/drawingml/2006/chart">
              <c:chart xmlns:c="http://schemas.openxmlformats.org/drawingml/2006/chart" xmlns:r="http://schemas.openxmlformats.org/officeDocument/2006/relationships" r:id="rId2"/>
            </a:graphicData>
          </a:graphic>
        </p:graphicFrame>
        <p:sp>
          <p:nvSpPr>
            <p:cNvPr id="24" name="ZoneTexte 5">
              <a:extLst>
                <a:ext uri="{FF2B5EF4-FFF2-40B4-BE49-F238E27FC236}">
                  <a16:creationId xmlns:a16="http://schemas.microsoft.com/office/drawing/2014/main" id="{2C9925BA-A3A4-59A8-F582-64BEF264DFA8}"/>
                </a:ext>
              </a:extLst>
            </p:cNvPr>
            <p:cNvSpPr txBox="1"/>
            <p:nvPr/>
          </p:nvSpPr>
          <p:spPr>
            <a:xfrm>
              <a:off x="3086580" y="4246785"/>
              <a:ext cx="756741" cy="1225087"/>
            </a:xfrm>
            <a:prstGeom prst="round2DiagRect">
              <a:avLst/>
            </a:prstGeom>
            <a:solidFill>
              <a:srgbClr val="FFFFFF"/>
            </a:solidFill>
            <a:ln w="25400" cap="flat" cmpd="sng" algn="ctr">
              <a:solidFill>
                <a:srgbClr val="0BD0D9"/>
              </a:solidFill>
              <a:prstDash val="solid"/>
            </a:ln>
            <a:effectLst/>
          </p:spPr>
          <p:txBody>
            <a:bodyPr wrap="square" lIns="7200" rIns="7200"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53D5D"/>
                  </a:solidFill>
                  <a:effectLst/>
                  <a:uLnTx/>
                  <a:uFillTx/>
                  <a:latin typeface="Montserrat" panose="00000500000000000000" pitchFamily="2" charset="0"/>
                  <a:ea typeface="+mn-ea"/>
                  <a:cs typeface="Arial" panose="020B0604020202020204" pitchFamily="34" charset="0"/>
                  <a:sym typeface="Arial"/>
                </a:rPr>
                <a:t>The business owner's current annual costs</a:t>
              </a:r>
              <a:endParaRPr kumimoji="0" lang="en-CA" sz="1400" b="0" i="0" u="none" strike="noStrike" kern="0" cap="none" spc="0" normalizeH="0" baseline="0" noProof="0" dirty="0">
                <a:ln>
                  <a:noFill/>
                </a:ln>
                <a:solidFill>
                  <a:srgbClr val="053D5D"/>
                </a:solidFill>
                <a:effectLst/>
                <a:uLnTx/>
                <a:uFillTx/>
                <a:latin typeface="Montserrat" panose="00000500000000000000" pitchFamily="2" charset="0"/>
                <a:ea typeface="+mn-ea"/>
                <a:cs typeface="Arial" panose="020B0604020202020204" pitchFamily="34" charset="0"/>
                <a:sym typeface="Arial"/>
              </a:endParaRPr>
            </a:p>
          </p:txBody>
        </p:sp>
        <p:sp>
          <p:nvSpPr>
            <p:cNvPr id="25" name="ZoneTexte 1">
              <a:extLst>
                <a:ext uri="{FF2B5EF4-FFF2-40B4-BE49-F238E27FC236}">
                  <a16:creationId xmlns:a16="http://schemas.microsoft.com/office/drawing/2014/main" id="{F7739C37-42F4-1715-392C-74C58687090D}"/>
                </a:ext>
              </a:extLst>
            </p:cNvPr>
            <p:cNvSpPr txBox="1"/>
            <p:nvPr/>
          </p:nvSpPr>
          <p:spPr>
            <a:xfrm>
              <a:off x="3843339" y="3887352"/>
              <a:ext cx="866666" cy="141922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FFFFFF"/>
                  </a:solidFill>
                  <a:effectLst/>
                  <a:uLnTx/>
                  <a:uFillTx/>
                  <a:latin typeface="Montserrat" panose="00000500000000000000" pitchFamily="2" charset="0"/>
                  <a:ea typeface="+mn-ea"/>
                  <a:cs typeface="Arial" panose="020B0604020202020204" pitchFamily="34" charset="0"/>
                  <a:sym typeface="Arial"/>
                </a:rPr>
                <a:t>Energy costs and O&amp;M costs</a:t>
              </a:r>
              <a:endParaRPr kumimoji="0" lang="en-CA" sz="1800" b="0" i="0" u="none" strike="noStrike" kern="0" cap="none" spc="0" normalizeH="0" baseline="0" noProof="0" dirty="0">
                <a:ln>
                  <a:noFill/>
                </a:ln>
                <a:solidFill>
                  <a:srgbClr val="FFFFFF"/>
                </a:solidFill>
                <a:effectLst/>
                <a:uLnTx/>
                <a:uFillTx/>
                <a:latin typeface="Montserrat" panose="00000500000000000000" pitchFamily="2" charset="0"/>
                <a:ea typeface="+mn-ea"/>
                <a:cs typeface="Arial" panose="020B0604020202020204" pitchFamily="34" charset="0"/>
                <a:sym typeface="Arial"/>
              </a:endParaRPr>
            </a:p>
          </p:txBody>
        </p:sp>
        <p:sp>
          <p:nvSpPr>
            <p:cNvPr id="26" name="Accolade fermante 8">
              <a:extLst>
                <a:ext uri="{FF2B5EF4-FFF2-40B4-BE49-F238E27FC236}">
                  <a16:creationId xmlns:a16="http://schemas.microsoft.com/office/drawing/2014/main" id="{AD01F18C-F73E-9ADF-EC28-89F38D7950F0}"/>
                </a:ext>
              </a:extLst>
            </p:cNvPr>
            <p:cNvSpPr/>
            <p:nvPr/>
          </p:nvSpPr>
          <p:spPr>
            <a:xfrm>
              <a:off x="4512286" y="2796454"/>
              <a:ext cx="200025" cy="885825"/>
            </a:xfrm>
            <a:prstGeom prst="rightBrace">
              <a:avLst/>
            </a:prstGeom>
            <a:noFill/>
            <a:ln w="25400" cap="flat" cmpd="sng" algn="ctr">
              <a:solidFill>
                <a:srgbClr val="0F6FC6"/>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CA" sz="1400" b="0" i="0" u="none" strike="noStrike" kern="0" cap="none" spc="0" normalizeH="0" baseline="0" noProof="0" dirty="0">
                <a:ln>
                  <a:noFill/>
                </a:ln>
                <a:solidFill>
                  <a:srgbClr val="000000"/>
                </a:solidFill>
                <a:effectLst/>
                <a:uLnTx/>
                <a:uFillTx/>
                <a:latin typeface="Montserrat" panose="00000500000000000000" pitchFamily="2" charset="0"/>
                <a:ea typeface="+mn-ea"/>
                <a:cs typeface="+mn-cs"/>
                <a:sym typeface="Arial"/>
              </a:endParaRPr>
            </a:p>
          </p:txBody>
        </p:sp>
        <p:cxnSp>
          <p:nvCxnSpPr>
            <p:cNvPr id="27" name="Connecteur droit 11">
              <a:extLst>
                <a:ext uri="{FF2B5EF4-FFF2-40B4-BE49-F238E27FC236}">
                  <a16:creationId xmlns:a16="http://schemas.microsoft.com/office/drawing/2014/main" id="{2E99E4A6-0547-D3BC-062A-22EFB778DD2A}"/>
                </a:ext>
              </a:extLst>
            </p:cNvPr>
            <p:cNvCxnSpPr>
              <a:cxnSpLocks/>
            </p:cNvCxnSpPr>
            <p:nvPr/>
          </p:nvCxnSpPr>
          <p:spPr>
            <a:xfrm flipV="1">
              <a:off x="4705755" y="3237891"/>
              <a:ext cx="333375" cy="1"/>
            </a:xfrm>
            <a:prstGeom prst="line">
              <a:avLst/>
            </a:prstGeom>
            <a:noFill/>
            <a:ln w="25400" cap="flat" cmpd="sng" algn="ctr">
              <a:solidFill>
                <a:srgbClr val="0F6FC6"/>
              </a:solidFill>
              <a:prstDash val="solid"/>
            </a:ln>
            <a:effectLst>
              <a:outerShdw blurRad="40000" dist="20000" dir="5400000" rotWithShape="0">
                <a:srgbClr val="000000">
                  <a:alpha val="38000"/>
                </a:srgbClr>
              </a:outerShdw>
            </a:effectLst>
          </p:spPr>
        </p:cxnSp>
        <p:sp>
          <p:nvSpPr>
            <p:cNvPr id="28" name="ZoneTexte 12">
              <a:extLst>
                <a:ext uri="{FF2B5EF4-FFF2-40B4-BE49-F238E27FC236}">
                  <a16:creationId xmlns:a16="http://schemas.microsoft.com/office/drawing/2014/main" id="{31FE2F62-8997-96E2-5F3E-A7FC64C7144F}"/>
                </a:ext>
              </a:extLst>
            </p:cNvPr>
            <p:cNvSpPr txBox="1"/>
            <p:nvPr/>
          </p:nvSpPr>
          <p:spPr>
            <a:xfrm>
              <a:off x="3814363" y="2832567"/>
              <a:ext cx="780656" cy="84143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Business owners repay bank loans</a:t>
              </a:r>
              <a:endParaRPr kumimoji="0" lang="en-CA" sz="12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endParaRPr>
            </a:p>
          </p:txBody>
        </p:sp>
        <p:sp>
          <p:nvSpPr>
            <p:cNvPr id="29" name="ZoneTexte 14">
              <a:extLst>
                <a:ext uri="{FF2B5EF4-FFF2-40B4-BE49-F238E27FC236}">
                  <a16:creationId xmlns:a16="http://schemas.microsoft.com/office/drawing/2014/main" id="{D71793A9-53AA-3584-996E-890BC30D78B9}"/>
                </a:ext>
              </a:extLst>
            </p:cNvPr>
            <p:cNvSpPr txBox="1"/>
            <p:nvPr/>
          </p:nvSpPr>
          <p:spPr>
            <a:xfrm>
              <a:off x="4546087" y="2808884"/>
              <a:ext cx="736068" cy="38247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2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Financial fees</a:t>
              </a:r>
            </a:p>
          </p:txBody>
        </p:sp>
        <p:sp>
          <p:nvSpPr>
            <p:cNvPr id="30" name="ZoneTexte 16">
              <a:extLst>
                <a:ext uri="{FF2B5EF4-FFF2-40B4-BE49-F238E27FC236}">
                  <a16:creationId xmlns:a16="http://schemas.microsoft.com/office/drawing/2014/main" id="{C027BE8B-D6E5-77CF-82F2-AE145E7528EC}"/>
                </a:ext>
              </a:extLst>
            </p:cNvPr>
            <p:cNvSpPr txBox="1"/>
            <p:nvPr/>
          </p:nvSpPr>
          <p:spPr>
            <a:xfrm>
              <a:off x="3877687" y="2229214"/>
              <a:ext cx="1445700" cy="53545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Business owners receive (optional) profits/benefits.</a:t>
              </a:r>
              <a:endParaRPr kumimoji="0" lang="en-CA" sz="12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endParaRPr>
            </a:p>
          </p:txBody>
        </p:sp>
        <p:sp>
          <p:nvSpPr>
            <p:cNvPr id="31" name="ZoneTexte 1">
              <a:extLst>
                <a:ext uri="{FF2B5EF4-FFF2-40B4-BE49-F238E27FC236}">
                  <a16:creationId xmlns:a16="http://schemas.microsoft.com/office/drawing/2014/main" id="{AF534B58-84A7-4E6C-2646-B21BE1EDDDB1}"/>
                </a:ext>
              </a:extLst>
            </p:cNvPr>
            <p:cNvSpPr txBox="1"/>
            <p:nvPr/>
          </p:nvSpPr>
          <p:spPr>
            <a:xfrm>
              <a:off x="5846543" y="3870175"/>
              <a:ext cx="853227" cy="141922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Montserrat" panose="00000500000000000000" pitchFamily="2" charset="0"/>
                  <a:ea typeface="+mn-ea"/>
                  <a:cs typeface="Arial" panose="020B0604020202020204" pitchFamily="34" charset="0"/>
                  <a:sym typeface="Arial"/>
                </a:rPr>
                <a:t>Energy costs and O&amp;M costs.</a:t>
              </a:r>
              <a:endParaRPr kumimoji="0" lang="en-CA" sz="1400" b="0" i="0" u="none" strike="noStrike" kern="0" cap="none" spc="0" normalizeH="0" baseline="0" noProof="0" dirty="0">
                <a:ln>
                  <a:noFill/>
                </a:ln>
                <a:solidFill>
                  <a:srgbClr val="FFFFFF"/>
                </a:solidFill>
                <a:effectLst/>
                <a:uLnTx/>
                <a:uFillTx/>
                <a:latin typeface="Montserrat" panose="00000500000000000000" pitchFamily="2" charset="0"/>
                <a:ea typeface="+mn-ea"/>
                <a:cs typeface="Arial" panose="020B0604020202020204" pitchFamily="34" charset="0"/>
                <a:sym typeface="Arial"/>
              </a:endParaRPr>
            </a:p>
          </p:txBody>
        </p:sp>
        <p:sp>
          <p:nvSpPr>
            <p:cNvPr id="32" name="TextBox 3">
              <a:extLst>
                <a:ext uri="{FF2B5EF4-FFF2-40B4-BE49-F238E27FC236}">
                  <a16:creationId xmlns:a16="http://schemas.microsoft.com/office/drawing/2014/main" id="{D8530A52-B0CC-F7E3-C76F-78F6A2824D63}"/>
                </a:ext>
              </a:extLst>
            </p:cNvPr>
            <p:cNvSpPr txBox="1"/>
            <p:nvPr/>
          </p:nvSpPr>
          <p:spPr>
            <a:xfrm>
              <a:off x="5945003" y="2733766"/>
              <a:ext cx="754767" cy="53545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2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Business owners</a:t>
              </a:r>
            </a:p>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CA" sz="1200" b="0" i="0" u="none" strike="noStrike" kern="0" cap="none" spc="0" normalizeH="0" baseline="0" noProof="0" dirty="0">
                  <a:ln>
                    <a:noFill/>
                  </a:ln>
                  <a:solidFill>
                    <a:srgbClr val="053D5D"/>
                  </a:solidFill>
                  <a:effectLst/>
                  <a:uLnTx/>
                  <a:uFillTx/>
                  <a:latin typeface="Montserrat" panose="00000500000000000000" pitchFamily="2" charset="0"/>
                  <a:cs typeface="Arial"/>
                  <a:sym typeface="Arial"/>
                </a:rPr>
                <a:t> benefit.</a:t>
              </a:r>
            </a:p>
          </p:txBody>
        </p:sp>
        <p:sp>
          <p:nvSpPr>
            <p:cNvPr id="33" name="Parenthèse fermante 20">
              <a:extLst>
                <a:ext uri="{FF2B5EF4-FFF2-40B4-BE49-F238E27FC236}">
                  <a16:creationId xmlns:a16="http://schemas.microsoft.com/office/drawing/2014/main" id="{2AE2E9E4-EAF3-8D3A-A828-E4CAA7B1D5C0}"/>
                </a:ext>
              </a:extLst>
            </p:cNvPr>
            <p:cNvSpPr/>
            <p:nvPr/>
          </p:nvSpPr>
          <p:spPr>
            <a:xfrm>
              <a:off x="5213375" y="2662654"/>
              <a:ext cx="209550" cy="2771584"/>
            </a:xfrm>
            <a:prstGeom prst="rightBracket">
              <a:avLst/>
            </a:prstGeom>
            <a:noFill/>
            <a:ln w="25400" cap="flat" cmpd="sng" algn="ctr">
              <a:solidFill>
                <a:srgbClr val="053D5D"/>
              </a:solidFill>
              <a:prstDash val="solid"/>
            </a:ln>
            <a:effectLst>
              <a:outerShdw blurRad="40000" dist="20000" dir="5400000" rotWithShape="0">
                <a:srgbClr val="000000">
                  <a:alpha val="38000"/>
                </a:srgbClr>
              </a:outerShdw>
            </a:effectLst>
          </p:spPr>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CA" sz="1100" b="0" i="0" u="none" strike="noStrike" kern="0" cap="none" spc="0" normalizeH="0" baseline="0" noProof="0" dirty="0">
                <a:ln>
                  <a:noFill/>
                </a:ln>
                <a:solidFill>
                  <a:srgbClr val="000000"/>
                </a:solidFill>
                <a:effectLst/>
                <a:uLnTx/>
                <a:uFillTx/>
                <a:latin typeface="Montserrat" panose="00000500000000000000" pitchFamily="2" charset="0"/>
                <a:ea typeface="+mn-ea"/>
                <a:cs typeface="+mn-cs"/>
                <a:sym typeface="Arial"/>
              </a:endParaRPr>
            </a:p>
          </p:txBody>
        </p:sp>
        <p:sp>
          <p:nvSpPr>
            <p:cNvPr id="34" name="ZoneTexte 21">
              <a:extLst>
                <a:ext uri="{FF2B5EF4-FFF2-40B4-BE49-F238E27FC236}">
                  <a16:creationId xmlns:a16="http://schemas.microsoft.com/office/drawing/2014/main" id="{30CC8CB0-A097-7BE0-2B95-5F02137EF9AC}"/>
                </a:ext>
              </a:extLst>
            </p:cNvPr>
            <p:cNvSpPr txBox="1"/>
            <p:nvPr/>
          </p:nvSpPr>
          <p:spPr>
            <a:xfrm>
              <a:off x="4789756" y="3874568"/>
              <a:ext cx="822846" cy="1402834"/>
            </a:xfrm>
            <a:prstGeom prst="round2DiagRect">
              <a:avLst/>
            </a:prstGeom>
            <a:solidFill>
              <a:srgbClr val="FFFFFF"/>
            </a:solidFill>
            <a:ln w="25400" cap="flat" cmpd="sng" algn="ctr">
              <a:solidFill>
                <a:srgbClr val="0BD0D9">
                  <a:alpha val="89000"/>
                </a:srgbClr>
              </a:solidFill>
              <a:prstDash val="solid"/>
            </a:ln>
            <a:effectLst/>
          </p:spPr>
          <p:txBody>
            <a:bodyPr wrap="square" lIns="7200" rIns="7200" rtlCol="0">
              <a:sp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53D5D"/>
                  </a:solidFill>
                  <a:effectLst/>
                  <a:uLnTx/>
                  <a:uFillTx/>
                  <a:latin typeface="Montserrat" panose="00000500000000000000" pitchFamily="2" charset="0"/>
                  <a:ea typeface="+mn-ea"/>
                  <a:cs typeface="Arial" panose="020B0604020202020204" pitchFamily="34" charset="0"/>
                  <a:sym typeface="Arial"/>
                </a:rPr>
                <a:t>Annual business costs slightly decrease or remain equal</a:t>
              </a:r>
              <a:endParaRPr kumimoji="0" lang="en-CA" sz="1400" b="0" i="0" u="none" strike="noStrike" kern="0" cap="none" spc="0" normalizeH="0" baseline="0" noProof="0" dirty="0">
                <a:ln>
                  <a:noFill/>
                </a:ln>
                <a:solidFill>
                  <a:srgbClr val="053D5D"/>
                </a:solidFill>
                <a:effectLst/>
                <a:uLnTx/>
                <a:uFillTx/>
                <a:latin typeface="Montserrat" panose="00000500000000000000" pitchFamily="2" charset="0"/>
                <a:ea typeface="+mn-ea"/>
                <a:cs typeface="Arial" panose="020B0604020202020204" pitchFamily="34" charset="0"/>
                <a:sym typeface="Arial"/>
              </a:endParaRPr>
            </a:p>
          </p:txBody>
        </p:sp>
      </p:grpSp>
      <p:sp>
        <p:nvSpPr>
          <p:cNvPr id="36" name="ZoneTexte 15">
            <a:extLst>
              <a:ext uri="{FF2B5EF4-FFF2-40B4-BE49-F238E27FC236}">
                <a16:creationId xmlns:a16="http://schemas.microsoft.com/office/drawing/2014/main" id="{138D626A-DFEC-F3A8-CED2-3EDAFB6A0BA3}"/>
              </a:ext>
            </a:extLst>
          </p:cNvPr>
          <p:cNvSpPr txBox="1"/>
          <p:nvPr/>
        </p:nvSpPr>
        <p:spPr>
          <a:xfrm>
            <a:off x="4888292" y="6581001"/>
            <a:ext cx="2298389" cy="276999"/>
          </a:xfrm>
          <a:prstGeom prst="rect">
            <a:avLst/>
          </a:prstGeom>
          <a:noFill/>
        </p:spPr>
        <p:txBody>
          <a:bodyPr wrap="square" lIns="0" rIns="0" rtlCol="0">
            <a:spAutoFit/>
          </a:bodyPr>
          <a:lstStyle/>
          <a:p>
            <a:pPr algn="ctr">
              <a:buClr>
                <a:srgbClr val="000000"/>
              </a:buClr>
              <a:buFont typeface="Arial"/>
              <a:buNone/>
            </a:pPr>
            <a:r>
              <a:rPr lang="en-CA" sz="1200" b="1" kern="0" dirty="0">
                <a:solidFill>
                  <a:srgbClr val="053D5D"/>
                </a:solidFill>
                <a:latin typeface="Montserrat" panose="00000500000000000000" pitchFamily="2" charset="0"/>
                <a:cs typeface="Arial"/>
                <a:sym typeface="Arial"/>
              </a:rPr>
              <a:t>During EPC contract term</a:t>
            </a:r>
          </a:p>
        </p:txBody>
      </p:sp>
      <p:sp>
        <p:nvSpPr>
          <p:cNvPr id="37" name="ZoneTexte 15">
            <a:extLst>
              <a:ext uri="{FF2B5EF4-FFF2-40B4-BE49-F238E27FC236}">
                <a16:creationId xmlns:a16="http://schemas.microsoft.com/office/drawing/2014/main" id="{92D76681-1A7A-D294-C322-962798FF57C5}"/>
              </a:ext>
            </a:extLst>
          </p:cNvPr>
          <p:cNvSpPr txBox="1"/>
          <p:nvPr/>
        </p:nvSpPr>
        <p:spPr>
          <a:xfrm>
            <a:off x="7084881" y="6581001"/>
            <a:ext cx="2298389" cy="276999"/>
          </a:xfrm>
          <a:prstGeom prst="rect">
            <a:avLst/>
          </a:prstGeom>
          <a:noFill/>
        </p:spPr>
        <p:txBody>
          <a:bodyPr wrap="square" lIns="0" rIns="0" rtlCol="0">
            <a:spAutoFit/>
          </a:bodyPr>
          <a:lstStyle/>
          <a:p>
            <a:pPr algn="ctr">
              <a:buClr>
                <a:srgbClr val="000000"/>
              </a:buClr>
              <a:buFont typeface="Arial"/>
              <a:buNone/>
            </a:pPr>
            <a:r>
              <a:rPr lang="en-CA" sz="1200" b="1" kern="0" dirty="0">
                <a:solidFill>
                  <a:srgbClr val="053D5D"/>
                </a:solidFill>
                <a:latin typeface="Montserrat" panose="00000500000000000000" pitchFamily="2" charset="0"/>
                <a:cs typeface="Arial"/>
                <a:sym typeface="Arial"/>
              </a:rPr>
              <a:t>After EPC contract term</a:t>
            </a:r>
          </a:p>
        </p:txBody>
      </p:sp>
    </p:spTree>
    <p:extLst>
      <p:ext uri="{BB962C8B-B14F-4D97-AF65-F5344CB8AC3E}">
        <p14:creationId xmlns:p14="http://schemas.microsoft.com/office/powerpoint/2010/main" val="2868614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a:extLst>
              <a:ext uri="{FF2B5EF4-FFF2-40B4-BE49-F238E27FC236}">
                <a16:creationId xmlns:a16="http://schemas.microsoft.com/office/drawing/2014/main" id="{12B162D4-5B9B-7367-1E21-CD5D704C125D}"/>
              </a:ext>
            </a:extLst>
          </p:cNvPr>
          <p:cNvSpPr txBox="1">
            <a:spLocks/>
          </p:cNvSpPr>
          <p:nvPr/>
        </p:nvSpPr>
        <p:spPr>
          <a:xfrm>
            <a:off x="838200" y="1200146"/>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000" b="1" i="0" u="none" strike="noStrike" kern="0" cap="none" spc="0" normalizeH="0" baseline="0" noProof="0" dirty="0">
                <a:ln>
                  <a:noFill/>
                </a:ln>
                <a:solidFill>
                  <a:srgbClr val="FFFFFF"/>
                </a:solidFill>
                <a:effectLst/>
                <a:uLnTx/>
                <a:uFillTx/>
                <a:latin typeface="Arial"/>
                <a:cs typeface="Arial"/>
                <a:sym typeface="Arial"/>
              </a:rPr>
              <a:t>GUARANTEED SAVINGS CONTRACT</a:t>
            </a:r>
          </a:p>
        </p:txBody>
      </p:sp>
      <p:sp>
        <p:nvSpPr>
          <p:cNvPr id="18" name="Freeform 1045">
            <a:extLst>
              <a:ext uri="{FF2B5EF4-FFF2-40B4-BE49-F238E27FC236}">
                <a16:creationId xmlns:a16="http://schemas.microsoft.com/office/drawing/2014/main" id="{B492C37F-5252-B1CC-BB65-5DC229BBCF4A}"/>
              </a:ext>
            </a:extLst>
          </p:cNvPr>
          <p:cNvSpPr>
            <a:spLocks/>
          </p:cNvSpPr>
          <p:nvPr/>
        </p:nvSpPr>
        <p:spPr bwMode="auto">
          <a:xfrm>
            <a:off x="8319647" y="4325005"/>
            <a:ext cx="3634" cy="8997"/>
          </a:xfrm>
          <a:custGeom>
            <a:avLst/>
            <a:gdLst>
              <a:gd name="T0" fmla="*/ 0 w 5"/>
              <a:gd name="T1" fmla="*/ 0 h 25"/>
              <a:gd name="T2" fmla="*/ 0 w 5"/>
              <a:gd name="T3" fmla="*/ 0 h 25"/>
              <a:gd name="T4" fmla="*/ 0 w 5"/>
              <a:gd name="T5" fmla="*/ 0 h 25"/>
              <a:gd name="T6" fmla="*/ 0 w 5"/>
              <a:gd name="T7" fmla="*/ 0 h 25"/>
              <a:gd name="T8" fmla="*/ 0 w 5"/>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5">
                <a:moveTo>
                  <a:pt x="0" y="25"/>
                </a:moveTo>
                <a:lnTo>
                  <a:pt x="5" y="0"/>
                </a:lnTo>
                <a:lnTo>
                  <a:pt x="0" y="7"/>
                </a:lnTo>
                <a:lnTo>
                  <a:pt x="0" y="25"/>
                </a:lnTo>
                <a:close/>
              </a:path>
            </a:pathLst>
          </a:custGeom>
          <a:solidFill>
            <a:srgbClr val="A18F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Clr>
                <a:srgbClr val="000000"/>
              </a:buClr>
              <a:buFont typeface="Arial"/>
              <a:buNone/>
            </a:pPr>
            <a:endParaRPr lang="fr-CA" sz="1400" kern="0" dirty="0">
              <a:solidFill>
                <a:srgbClr val="000000"/>
              </a:solidFill>
              <a:latin typeface="Arial"/>
              <a:cs typeface="Arial"/>
              <a:sym typeface="Arial"/>
            </a:endParaRPr>
          </a:p>
        </p:txBody>
      </p:sp>
      <p:grpSp>
        <p:nvGrpSpPr>
          <p:cNvPr id="19" name="Groupe 1">
            <a:extLst>
              <a:ext uri="{FF2B5EF4-FFF2-40B4-BE49-F238E27FC236}">
                <a16:creationId xmlns:a16="http://schemas.microsoft.com/office/drawing/2014/main" id="{3E7CF9A1-AA8C-6445-1B2F-1335A1619714}"/>
              </a:ext>
            </a:extLst>
          </p:cNvPr>
          <p:cNvGrpSpPr/>
          <p:nvPr/>
        </p:nvGrpSpPr>
        <p:grpSpPr>
          <a:xfrm>
            <a:off x="658371" y="1930497"/>
            <a:ext cx="10971646" cy="4666246"/>
            <a:chOff x="-88463" y="1952310"/>
            <a:chExt cx="9005762" cy="4172264"/>
          </a:xfrm>
        </p:grpSpPr>
        <p:graphicFrame>
          <p:nvGraphicFramePr>
            <p:cNvPr id="20" name="Diagramme 10">
              <a:extLst>
                <a:ext uri="{FF2B5EF4-FFF2-40B4-BE49-F238E27FC236}">
                  <a16:creationId xmlns:a16="http://schemas.microsoft.com/office/drawing/2014/main" id="{9C9277F7-F554-24FB-EB58-11CBB244ADA4}"/>
                </a:ext>
              </a:extLst>
            </p:cNvPr>
            <p:cNvGraphicFramePr/>
            <p:nvPr>
              <p:extLst>
                <p:ext uri="{D42A27DB-BD31-4B8C-83A1-F6EECF244321}">
                  <p14:modId xmlns:p14="http://schemas.microsoft.com/office/powerpoint/2010/main" val="2007356993"/>
                </p:ext>
              </p:extLst>
            </p:nvPr>
          </p:nvGraphicFramePr>
          <p:xfrm>
            <a:off x="5270394" y="2648964"/>
            <a:ext cx="3646905" cy="894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Line 1056">
              <a:extLst>
                <a:ext uri="{FF2B5EF4-FFF2-40B4-BE49-F238E27FC236}">
                  <a16:creationId xmlns:a16="http://schemas.microsoft.com/office/drawing/2014/main" id="{850C9B7F-F59A-ED95-F2E0-C2D805D52F30}"/>
                </a:ext>
              </a:extLst>
            </p:cNvPr>
            <p:cNvSpPr>
              <a:spLocks noChangeShapeType="1"/>
            </p:cNvSpPr>
            <p:nvPr/>
          </p:nvSpPr>
          <p:spPr bwMode="auto">
            <a:xfrm flipV="1">
              <a:off x="1896505" y="3462547"/>
              <a:ext cx="1287274" cy="793739"/>
            </a:xfrm>
            <a:prstGeom prst="line">
              <a:avLst/>
            </a:prstGeom>
            <a:noFill/>
            <a:ln w="38100">
              <a:solidFill>
                <a:srgbClr val="0F6FC6"/>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a:cs typeface="Arial"/>
                <a:sym typeface="Arial"/>
              </a:endParaRPr>
            </a:p>
          </p:txBody>
        </p:sp>
        <p:graphicFrame>
          <p:nvGraphicFramePr>
            <p:cNvPr id="22" name="Diagramme 9">
              <a:extLst>
                <a:ext uri="{FF2B5EF4-FFF2-40B4-BE49-F238E27FC236}">
                  <a16:creationId xmlns:a16="http://schemas.microsoft.com/office/drawing/2014/main" id="{2E109BAB-0E71-30ED-26EB-30F38A2E5AD9}"/>
                </a:ext>
              </a:extLst>
            </p:cNvPr>
            <p:cNvGraphicFramePr/>
            <p:nvPr>
              <p:extLst>
                <p:ext uri="{D42A27DB-BD31-4B8C-83A1-F6EECF244321}">
                  <p14:modId xmlns:p14="http://schemas.microsoft.com/office/powerpoint/2010/main" val="537135798"/>
                </p:ext>
              </p:extLst>
            </p:nvPr>
          </p:nvGraphicFramePr>
          <p:xfrm>
            <a:off x="-88463" y="2948554"/>
            <a:ext cx="3434758" cy="7551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3" name="Line 1050">
              <a:extLst>
                <a:ext uri="{FF2B5EF4-FFF2-40B4-BE49-F238E27FC236}">
                  <a16:creationId xmlns:a16="http://schemas.microsoft.com/office/drawing/2014/main" id="{1D6B2CE0-8218-F75B-56B2-7E8FD2D85191}"/>
                </a:ext>
              </a:extLst>
            </p:cNvPr>
            <p:cNvSpPr>
              <a:spLocks noChangeShapeType="1"/>
            </p:cNvSpPr>
            <p:nvPr/>
          </p:nvSpPr>
          <p:spPr bwMode="auto">
            <a:xfrm rot="10800000" flipH="1" flipV="1">
              <a:off x="5220071" y="3448438"/>
              <a:ext cx="1609353" cy="807849"/>
            </a:xfrm>
            <a:prstGeom prst="line">
              <a:avLst/>
            </a:prstGeom>
            <a:noFill/>
            <a:ln w="38100">
              <a:solidFill>
                <a:srgbClr val="0F6FC6"/>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a:cs typeface="Arial"/>
                <a:sym typeface="Arial"/>
              </a:endParaRPr>
            </a:p>
          </p:txBody>
        </p:sp>
        <p:graphicFrame>
          <p:nvGraphicFramePr>
            <p:cNvPr id="24" name="Diagramme 2">
              <a:extLst>
                <a:ext uri="{FF2B5EF4-FFF2-40B4-BE49-F238E27FC236}">
                  <a16:creationId xmlns:a16="http://schemas.microsoft.com/office/drawing/2014/main" id="{5341FF88-8C8D-1B44-0869-4DAC14275D6D}"/>
                </a:ext>
              </a:extLst>
            </p:cNvPr>
            <p:cNvGraphicFramePr/>
            <p:nvPr>
              <p:extLst>
                <p:ext uri="{D42A27DB-BD31-4B8C-83A1-F6EECF244321}">
                  <p14:modId xmlns:p14="http://schemas.microsoft.com/office/powerpoint/2010/main" val="3122103662"/>
                </p:ext>
              </p:extLst>
            </p:nvPr>
          </p:nvGraphicFramePr>
          <p:xfrm>
            <a:off x="355736" y="4355967"/>
            <a:ext cx="1588958" cy="176860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25" name="Diagramme 5">
              <a:extLst>
                <a:ext uri="{FF2B5EF4-FFF2-40B4-BE49-F238E27FC236}">
                  <a16:creationId xmlns:a16="http://schemas.microsoft.com/office/drawing/2014/main" id="{B9B5CB79-EE63-D09D-0AF8-442FE816ED8D}"/>
                </a:ext>
              </a:extLst>
            </p:cNvPr>
            <p:cNvGraphicFramePr/>
            <p:nvPr>
              <p:extLst>
                <p:ext uri="{D42A27DB-BD31-4B8C-83A1-F6EECF244321}">
                  <p14:modId xmlns:p14="http://schemas.microsoft.com/office/powerpoint/2010/main" val="2054905136"/>
                </p:ext>
              </p:extLst>
            </p:nvPr>
          </p:nvGraphicFramePr>
          <p:xfrm>
            <a:off x="3544992" y="1952310"/>
            <a:ext cx="1675078" cy="149612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26" name="Diagramme 6">
              <a:extLst>
                <a:ext uri="{FF2B5EF4-FFF2-40B4-BE49-F238E27FC236}">
                  <a16:creationId xmlns:a16="http://schemas.microsoft.com/office/drawing/2014/main" id="{26F17FFB-9E55-EC95-F2CA-5FB58BA4629B}"/>
                </a:ext>
              </a:extLst>
            </p:cNvPr>
            <p:cNvGraphicFramePr/>
            <p:nvPr/>
          </p:nvGraphicFramePr>
          <p:xfrm>
            <a:off x="7028120" y="4171013"/>
            <a:ext cx="1424763" cy="191081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sp>
          <p:nvSpPr>
            <p:cNvPr id="27" name="Line 1050">
              <a:extLst>
                <a:ext uri="{FF2B5EF4-FFF2-40B4-BE49-F238E27FC236}">
                  <a16:creationId xmlns:a16="http://schemas.microsoft.com/office/drawing/2014/main" id="{84D7B24D-100E-C82E-01DB-03521D5D0527}"/>
                </a:ext>
              </a:extLst>
            </p:cNvPr>
            <p:cNvSpPr>
              <a:spLocks noChangeShapeType="1"/>
            </p:cNvSpPr>
            <p:nvPr/>
          </p:nvSpPr>
          <p:spPr bwMode="auto">
            <a:xfrm rot="10800000" flipH="1" flipV="1">
              <a:off x="5220071" y="3732120"/>
              <a:ext cx="1609353" cy="807849"/>
            </a:xfrm>
            <a:prstGeom prst="line">
              <a:avLst/>
            </a:prstGeom>
            <a:noFill/>
            <a:ln w="38100">
              <a:solidFill>
                <a:srgbClr val="0F6FC6"/>
              </a:solidFill>
              <a:round/>
              <a:headEnd type="arrow"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a:cs typeface="Arial"/>
                <a:sym typeface="Arial"/>
              </a:endParaRPr>
            </a:p>
          </p:txBody>
        </p:sp>
        <p:graphicFrame>
          <p:nvGraphicFramePr>
            <p:cNvPr id="28" name="Diagramme 10">
              <a:extLst>
                <a:ext uri="{FF2B5EF4-FFF2-40B4-BE49-F238E27FC236}">
                  <a16:creationId xmlns:a16="http://schemas.microsoft.com/office/drawing/2014/main" id="{C85EED39-CB87-2B08-48E8-258996139A3C}"/>
                </a:ext>
              </a:extLst>
            </p:cNvPr>
            <p:cNvGraphicFramePr/>
            <p:nvPr>
              <p:extLst>
                <p:ext uri="{D42A27DB-BD31-4B8C-83A1-F6EECF244321}">
                  <p14:modId xmlns:p14="http://schemas.microsoft.com/office/powerpoint/2010/main" val="3514074866"/>
                </p:ext>
              </p:extLst>
            </p:nvPr>
          </p:nvGraphicFramePr>
          <p:xfrm>
            <a:off x="4093597" y="4294400"/>
            <a:ext cx="3646905" cy="832017"/>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pSp>
      <p:sp>
        <p:nvSpPr>
          <p:cNvPr id="29" name="Line 1056">
            <a:extLst>
              <a:ext uri="{FF2B5EF4-FFF2-40B4-BE49-F238E27FC236}">
                <a16:creationId xmlns:a16="http://schemas.microsoft.com/office/drawing/2014/main" id="{9556D073-36DA-2852-0041-FACD1D09AB23}"/>
              </a:ext>
            </a:extLst>
          </p:cNvPr>
          <p:cNvSpPr>
            <a:spLocks noChangeShapeType="1"/>
          </p:cNvSpPr>
          <p:nvPr/>
        </p:nvSpPr>
        <p:spPr bwMode="auto">
          <a:xfrm flipH="1">
            <a:off x="2866169" y="3508058"/>
            <a:ext cx="1455714" cy="825945"/>
          </a:xfrm>
          <a:prstGeom prst="line">
            <a:avLst/>
          </a:prstGeom>
          <a:noFill/>
          <a:ln w="38100">
            <a:solidFill>
              <a:srgbClr val="0F6FC6"/>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fr-CA"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0" name="Rectangle 29">
            <a:extLst>
              <a:ext uri="{FF2B5EF4-FFF2-40B4-BE49-F238E27FC236}">
                <a16:creationId xmlns:a16="http://schemas.microsoft.com/office/drawing/2014/main" id="{4DE21B8A-451C-9DAF-72E2-6A056CE275DB}"/>
              </a:ext>
            </a:extLst>
          </p:cNvPr>
          <p:cNvSpPr/>
          <p:nvPr/>
        </p:nvSpPr>
        <p:spPr>
          <a:xfrm>
            <a:off x="0" y="1745338"/>
            <a:ext cx="8244840" cy="400110"/>
          </a:xfrm>
          <a:prstGeom prst="rect">
            <a:avLst/>
          </a:prstGeom>
        </p:spPr>
        <p:txBody>
          <a:bodyPr wrap="square">
            <a:spAutoFit/>
          </a:bodyPr>
          <a:lstStyle/>
          <a:p>
            <a:pPr marL="365125" eaLnBrk="0" hangingPunct="0">
              <a:spcAft>
                <a:spcPts val="600"/>
              </a:spcAft>
              <a:buClr>
                <a:srgbClr val="A5C935"/>
              </a:buClr>
              <a:buFont typeface="Arial"/>
              <a:buNone/>
            </a:pPr>
            <a:r>
              <a:rPr lang="en-CA" sz="2000" b="1" kern="0" dirty="0">
                <a:solidFill>
                  <a:srgbClr val="00467F"/>
                </a:solidFill>
                <a:latin typeface="Arial"/>
                <a:cs typeface="Arial"/>
                <a:sym typeface="Arial"/>
              </a:rPr>
              <a:t>Solution implementation period</a:t>
            </a:r>
          </a:p>
        </p:txBody>
      </p:sp>
      <p:sp>
        <p:nvSpPr>
          <p:cNvPr id="31" name="Rectangle 30">
            <a:extLst>
              <a:ext uri="{FF2B5EF4-FFF2-40B4-BE49-F238E27FC236}">
                <a16:creationId xmlns:a16="http://schemas.microsoft.com/office/drawing/2014/main" id="{2A1F09A4-CE46-95F2-FAB9-7AAEE6A5A5CC}"/>
              </a:ext>
            </a:extLst>
          </p:cNvPr>
          <p:cNvSpPr/>
          <p:nvPr/>
        </p:nvSpPr>
        <p:spPr>
          <a:xfrm>
            <a:off x="10992279" y="6418555"/>
            <a:ext cx="967666" cy="439445"/>
          </a:xfrm>
          <a:prstGeom prst="rect">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a:ea typeface="+mn-ea"/>
                <a:cs typeface="+mn-cs"/>
                <a:sym typeface="Arial"/>
              </a:rPr>
              <a:t>Page 7</a:t>
            </a:r>
          </a:p>
        </p:txBody>
      </p:sp>
    </p:spTree>
    <p:extLst>
      <p:ext uri="{BB962C8B-B14F-4D97-AF65-F5344CB8AC3E}">
        <p14:creationId xmlns:p14="http://schemas.microsoft.com/office/powerpoint/2010/main" val="4075896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
            <a:extLst>
              <a:ext uri="{FF2B5EF4-FFF2-40B4-BE49-F238E27FC236}">
                <a16:creationId xmlns:a16="http://schemas.microsoft.com/office/drawing/2014/main" id="{4F3558EB-C715-869D-DDE3-48959D0FA515}"/>
              </a:ext>
            </a:extLst>
          </p:cNvPr>
          <p:cNvSpPr txBox="1">
            <a:spLocks/>
          </p:cNvSpPr>
          <p:nvPr/>
        </p:nvSpPr>
        <p:spPr>
          <a:xfrm>
            <a:off x="838200" y="1131270"/>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000" b="1" i="0" u="none" strike="noStrike" kern="0" cap="none" spc="0" normalizeH="0" baseline="0" noProof="0" dirty="0">
                <a:ln>
                  <a:noFill/>
                </a:ln>
                <a:solidFill>
                  <a:srgbClr val="FFFFFF"/>
                </a:solidFill>
                <a:effectLst/>
                <a:uLnTx/>
                <a:uFillTx/>
                <a:latin typeface="Arial"/>
                <a:cs typeface="Arial"/>
                <a:sym typeface="Arial"/>
              </a:rPr>
              <a:t>GUARANTEED SAVINGS CONTRACT</a:t>
            </a:r>
            <a:endParaRPr kumimoji="0" lang="en-US" sz="3000" b="0" i="0" u="none" strike="noStrike" kern="0" cap="none" spc="0" normalizeH="0" baseline="0" noProof="0" dirty="0">
              <a:ln>
                <a:noFill/>
              </a:ln>
              <a:solidFill>
                <a:srgbClr val="FFFFFF"/>
              </a:solidFill>
              <a:effectLst/>
              <a:uLnTx/>
              <a:uFillTx/>
              <a:latin typeface="Arial"/>
              <a:cs typeface="Arial"/>
              <a:sym typeface="Arial"/>
            </a:endParaRPr>
          </a:p>
        </p:txBody>
      </p:sp>
      <p:sp>
        <p:nvSpPr>
          <p:cNvPr id="27" name="Freeform 1045">
            <a:extLst>
              <a:ext uri="{FF2B5EF4-FFF2-40B4-BE49-F238E27FC236}">
                <a16:creationId xmlns:a16="http://schemas.microsoft.com/office/drawing/2014/main" id="{1F7DE2A8-9A26-CD96-28FF-B546BAAE1253}"/>
              </a:ext>
            </a:extLst>
          </p:cNvPr>
          <p:cNvSpPr>
            <a:spLocks/>
          </p:cNvSpPr>
          <p:nvPr/>
        </p:nvSpPr>
        <p:spPr bwMode="auto">
          <a:xfrm>
            <a:off x="7488444" y="4954282"/>
            <a:ext cx="3634" cy="8997"/>
          </a:xfrm>
          <a:custGeom>
            <a:avLst/>
            <a:gdLst>
              <a:gd name="T0" fmla="*/ 0 w 5"/>
              <a:gd name="T1" fmla="*/ 0 h 25"/>
              <a:gd name="T2" fmla="*/ 0 w 5"/>
              <a:gd name="T3" fmla="*/ 0 h 25"/>
              <a:gd name="T4" fmla="*/ 0 w 5"/>
              <a:gd name="T5" fmla="*/ 0 h 25"/>
              <a:gd name="T6" fmla="*/ 0 w 5"/>
              <a:gd name="T7" fmla="*/ 0 h 25"/>
              <a:gd name="T8" fmla="*/ 0 w 5"/>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5">
                <a:moveTo>
                  <a:pt x="0" y="25"/>
                </a:moveTo>
                <a:lnTo>
                  <a:pt x="5" y="0"/>
                </a:lnTo>
                <a:lnTo>
                  <a:pt x="0" y="7"/>
                </a:lnTo>
                <a:lnTo>
                  <a:pt x="0" y="25"/>
                </a:lnTo>
                <a:close/>
              </a:path>
            </a:pathLst>
          </a:custGeom>
          <a:solidFill>
            <a:srgbClr val="A18F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Clr>
                <a:srgbClr val="000000"/>
              </a:buClr>
              <a:buFont typeface="Arial"/>
              <a:buNone/>
            </a:pPr>
            <a:endParaRPr lang="fr-CA" sz="1400" kern="0" dirty="0">
              <a:solidFill>
                <a:srgbClr val="000000"/>
              </a:solidFill>
              <a:latin typeface="Montserrat" panose="00000500000000000000" pitchFamily="2" charset="0"/>
              <a:cs typeface="Arial"/>
              <a:sym typeface="Arial"/>
            </a:endParaRPr>
          </a:p>
        </p:txBody>
      </p:sp>
      <p:sp>
        <p:nvSpPr>
          <p:cNvPr id="28" name="Line 1056">
            <a:extLst>
              <a:ext uri="{FF2B5EF4-FFF2-40B4-BE49-F238E27FC236}">
                <a16:creationId xmlns:a16="http://schemas.microsoft.com/office/drawing/2014/main" id="{3F7E1DB4-456A-72D0-D712-9042FF7C84D0}"/>
              </a:ext>
            </a:extLst>
          </p:cNvPr>
          <p:cNvSpPr>
            <a:spLocks noChangeShapeType="1"/>
          </p:cNvSpPr>
          <p:nvPr/>
        </p:nvSpPr>
        <p:spPr bwMode="auto">
          <a:xfrm flipV="1">
            <a:off x="2926905" y="4713784"/>
            <a:ext cx="1703883" cy="741914"/>
          </a:xfrm>
          <a:prstGeom prst="line">
            <a:avLst/>
          </a:prstGeom>
          <a:noFill/>
          <a:ln w="38100">
            <a:solidFill>
              <a:srgbClr val="053D5D"/>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fr-CA" sz="1400" kern="0" dirty="0">
              <a:solidFill>
                <a:srgbClr val="000000"/>
              </a:solidFill>
              <a:latin typeface="Montserrat" panose="00000500000000000000" pitchFamily="2" charset="0"/>
              <a:cs typeface="Arial"/>
              <a:sym typeface="Arial"/>
            </a:endParaRPr>
          </a:p>
        </p:txBody>
      </p:sp>
      <p:sp>
        <p:nvSpPr>
          <p:cNvPr id="29" name="Oval 28">
            <a:extLst>
              <a:ext uri="{FF2B5EF4-FFF2-40B4-BE49-F238E27FC236}">
                <a16:creationId xmlns:a16="http://schemas.microsoft.com/office/drawing/2014/main" id="{FBA29A7B-4842-1A7E-79F9-7320D0E3A00D}"/>
              </a:ext>
            </a:extLst>
          </p:cNvPr>
          <p:cNvSpPr/>
          <p:nvPr/>
        </p:nvSpPr>
        <p:spPr>
          <a:xfrm>
            <a:off x="869824" y="3201803"/>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30" name="Freeform 21">
            <a:extLst>
              <a:ext uri="{FF2B5EF4-FFF2-40B4-BE49-F238E27FC236}">
                <a16:creationId xmlns:a16="http://schemas.microsoft.com/office/drawing/2014/main" id="{6BC35024-11D4-480E-688B-8D9D0255AC06}"/>
              </a:ext>
            </a:extLst>
          </p:cNvPr>
          <p:cNvSpPr/>
          <p:nvPr/>
        </p:nvSpPr>
        <p:spPr>
          <a:xfrm>
            <a:off x="1314721" y="3075648"/>
            <a:ext cx="3303259" cy="623467"/>
          </a:xfrm>
          <a:custGeom>
            <a:avLst/>
            <a:gdLst>
              <a:gd name="connsiteX0" fmla="*/ 0 w 1880547"/>
              <a:gd name="connsiteY0" fmla="*/ 0 h 352468"/>
              <a:gd name="connsiteX1" fmla="*/ 1880547 w 1880547"/>
              <a:gd name="connsiteY1" fmla="*/ 0 h 352468"/>
              <a:gd name="connsiteX2" fmla="*/ 1880547 w 1880547"/>
              <a:gd name="connsiteY2" fmla="*/ 352468 h 352468"/>
              <a:gd name="connsiteX3" fmla="*/ 0 w 1880547"/>
              <a:gd name="connsiteY3" fmla="*/ 352468 h 352468"/>
              <a:gd name="connsiteX4" fmla="*/ 0 w 1880547"/>
              <a:gd name="connsiteY4" fmla="*/ 0 h 352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547" h="352468">
                <a:moveTo>
                  <a:pt x="0" y="0"/>
                </a:moveTo>
                <a:lnTo>
                  <a:pt x="1880547" y="0"/>
                </a:lnTo>
                <a:lnTo>
                  <a:pt x="1880547" y="352468"/>
                </a:lnTo>
                <a:lnTo>
                  <a:pt x="0" y="352468"/>
                </a:lnTo>
                <a:lnTo>
                  <a:pt x="0" y="0"/>
                </a:lnTo>
                <a:close/>
              </a:path>
            </a:pathLst>
          </a:custGeom>
          <a:noFill/>
          <a:ln>
            <a:noFill/>
          </a:ln>
          <a:effectLst/>
        </p:spPr>
        <p:txBody>
          <a:bodyPr spcFirstLastPara="0" vert="horz" wrap="square" lIns="0" tIns="20320" rIns="0" bIns="20320" numCol="1" spcCol="1270" anchor="ctr" anchorCtr="0">
            <a:noAutofit/>
          </a:bodyPr>
          <a:lstStyle/>
          <a:p>
            <a:pPr marL="0" marR="0" lvl="0" indent="0" defTabSz="711200" eaLnBrk="1" fontAlgn="auto" latinLnBrk="0" hangingPunct="1">
              <a:lnSpc>
                <a:spcPct val="90000"/>
              </a:lnSpc>
              <a:spcBef>
                <a:spcPct val="0"/>
              </a:spcBef>
              <a:spcAft>
                <a:spcPct val="35000"/>
              </a:spcAft>
              <a:buClr>
                <a:srgbClr val="000000"/>
              </a:buClr>
              <a:buSzTx/>
              <a:buFont typeface="Arial"/>
              <a:buNone/>
              <a:tabLst/>
              <a:defRPr/>
            </a:pPr>
            <a:r>
              <a:rPr kumimoji="0" lang="vi-VN" sz="2000" b="0" i="0" u="none" strike="noStrike" kern="0" cap="none" spc="0" normalizeH="0" baseline="0" noProof="0" dirty="0">
                <a:ln>
                  <a:noFill/>
                </a:ln>
                <a:solidFill>
                  <a:srgbClr val="053D5D"/>
                </a:solidFill>
                <a:effectLst/>
                <a:uLnTx/>
                <a:uFillTx/>
                <a:latin typeface="Montserrat" panose="00000500000000000000" pitchFamily="2" charset="0"/>
                <a:ea typeface="+mn-ea"/>
                <a:cs typeface="Arial" panose="020B0604020202020204" pitchFamily="34" charset="0"/>
                <a:sym typeface="Arial"/>
              </a:rPr>
              <a:t>Achieved energy savings</a:t>
            </a:r>
          </a:p>
        </p:txBody>
      </p:sp>
      <p:sp>
        <p:nvSpPr>
          <p:cNvPr id="31" name="Oval 30">
            <a:extLst>
              <a:ext uri="{FF2B5EF4-FFF2-40B4-BE49-F238E27FC236}">
                <a16:creationId xmlns:a16="http://schemas.microsoft.com/office/drawing/2014/main" id="{6F549542-5024-3679-7835-738B808C6E24}"/>
              </a:ext>
            </a:extLst>
          </p:cNvPr>
          <p:cNvSpPr/>
          <p:nvPr/>
        </p:nvSpPr>
        <p:spPr>
          <a:xfrm>
            <a:off x="240682" y="4265886"/>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32" name="Freeform 23">
            <a:extLst>
              <a:ext uri="{FF2B5EF4-FFF2-40B4-BE49-F238E27FC236}">
                <a16:creationId xmlns:a16="http://schemas.microsoft.com/office/drawing/2014/main" id="{39540BA4-6E1A-24C0-5E38-64EB290A55FC}"/>
              </a:ext>
            </a:extLst>
          </p:cNvPr>
          <p:cNvSpPr/>
          <p:nvPr/>
        </p:nvSpPr>
        <p:spPr>
          <a:xfrm>
            <a:off x="653635" y="4196367"/>
            <a:ext cx="3490906" cy="574342"/>
          </a:xfrm>
          <a:custGeom>
            <a:avLst/>
            <a:gdLst>
              <a:gd name="connsiteX0" fmla="*/ 0 w 1880547"/>
              <a:gd name="connsiteY0" fmla="*/ 0 h 352468"/>
              <a:gd name="connsiteX1" fmla="*/ 1880547 w 1880547"/>
              <a:gd name="connsiteY1" fmla="*/ 0 h 352468"/>
              <a:gd name="connsiteX2" fmla="*/ 1880547 w 1880547"/>
              <a:gd name="connsiteY2" fmla="*/ 352468 h 352468"/>
              <a:gd name="connsiteX3" fmla="*/ 0 w 1880547"/>
              <a:gd name="connsiteY3" fmla="*/ 352468 h 352468"/>
              <a:gd name="connsiteX4" fmla="*/ 0 w 1880547"/>
              <a:gd name="connsiteY4" fmla="*/ 0 h 352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547" h="352468">
                <a:moveTo>
                  <a:pt x="0" y="0"/>
                </a:moveTo>
                <a:lnTo>
                  <a:pt x="1880547" y="0"/>
                </a:lnTo>
                <a:lnTo>
                  <a:pt x="1880547" y="352468"/>
                </a:lnTo>
                <a:lnTo>
                  <a:pt x="0" y="352468"/>
                </a:lnTo>
                <a:lnTo>
                  <a:pt x="0" y="0"/>
                </a:lnTo>
                <a:close/>
              </a:path>
            </a:pathLst>
          </a:custGeom>
          <a:noFill/>
          <a:ln>
            <a:noFill/>
          </a:ln>
          <a:effectLst/>
        </p:spPr>
        <p:txBody>
          <a:bodyPr spcFirstLastPara="0" vert="horz" wrap="square" lIns="0" tIns="20320" rIns="0" bIns="20320" numCol="1" spcCol="1270" anchor="ctr" anchorCtr="0">
            <a:noAutofit/>
          </a:bodyPr>
          <a:lstStyle/>
          <a:p>
            <a:pPr marL="0" marR="0" lvl="0" indent="0" defTabSz="7112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dirty="0">
                <a:ln>
                  <a:noFill/>
                </a:ln>
                <a:solidFill>
                  <a:srgbClr val="053D5D"/>
                </a:solidFill>
                <a:effectLst/>
                <a:uLnTx/>
                <a:uFillTx/>
                <a:latin typeface="Montserrat" panose="00000500000000000000" pitchFamily="2" charset="0"/>
                <a:ea typeface="+mn-ea"/>
                <a:cs typeface="Arial" panose="020B0604020202020204" pitchFamily="34" charset="0"/>
                <a:sym typeface="Arial"/>
              </a:rPr>
              <a:t>Customer directly repays the financial institution</a:t>
            </a:r>
          </a:p>
        </p:txBody>
      </p:sp>
      <p:sp>
        <p:nvSpPr>
          <p:cNvPr id="33" name="Line 1050">
            <a:extLst>
              <a:ext uri="{FF2B5EF4-FFF2-40B4-BE49-F238E27FC236}">
                <a16:creationId xmlns:a16="http://schemas.microsoft.com/office/drawing/2014/main" id="{365A917F-FBD9-5235-EC4D-2F74A9CA2EE9}"/>
              </a:ext>
            </a:extLst>
          </p:cNvPr>
          <p:cNvSpPr>
            <a:spLocks noChangeShapeType="1"/>
          </p:cNvSpPr>
          <p:nvPr/>
        </p:nvSpPr>
        <p:spPr bwMode="auto">
          <a:xfrm rot="10800000" flipH="1" flipV="1">
            <a:off x="6695604" y="4241099"/>
            <a:ext cx="2130198" cy="755103"/>
          </a:xfrm>
          <a:prstGeom prst="line">
            <a:avLst/>
          </a:prstGeom>
          <a:noFill/>
          <a:ln w="38100">
            <a:solidFill>
              <a:srgbClr val="053D5D"/>
            </a:solidFill>
            <a:round/>
            <a:headEnd type="arrow"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fr-CA" sz="1400" kern="0" dirty="0">
              <a:solidFill>
                <a:srgbClr val="000000"/>
              </a:solidFill>
              <a:latin typeface="Montserrat" panose="00000500000000000000" pitchFamily="2" charset="0"/>
              <a:cs typeface="Arial"/>
              <a:sym typeface="Arial"/>
            </a:endParaRPr>
          </a:p>
        </p:txBody>
      </p:sp>
      <p:graphicFrame>
        <p:nvGraphicFramePr>
          <p:cNvPr id="34" name="Diagramme 2">
            <a:extLst>
              <a:ext uri="{FF2B5EF4-FFF2-40B4-BE49-F238E27FC236}">
                <a16:creationId xmlns:a16="http://schemas.microsoft.com/office/drawing/2014/main" id="{319308E1-2F92-D7CD-A291-9B747540995E}"/>
              </a:ext>
            </a:extLst>
          </p:cNvPr>
          <p:cNvGraphicFramePr/>
          <p:nvPr>
            <p:extLst>
              <p:ext uri="{D42A27DB-BD31-4B8C-83A1-F6EECF244321}">
                <p14:modId xmlns:p14="http://schemas.microsoft.com/office/powerpoint/2010/main" val="2787376780"/>
              </p:ext>
            </p:extLst>
          </p:nvPr>
        </p:nvGraphicFramePr>
        <p:xfrm>
          <a:off x="519679" y="5204868"/>
          <a:ext cx="2103203" cy="16531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5" name="Diagramme 5">
            <a:extLst>
              <a:ext uri="{FF2B5EF4-FFF2-40B4-BE49-F238E27FC236}">
                <a16:creationId xmlns:a16="http://schemas.microsoft.com/office/drawing/2014/main" id="{CD88C94F-099C-FCAF-4845-C68F75E08B7D}"/>
              </a:ext>
            </a:extLst>
          </p:cNvPr>
          <p:cNvGraphicFramePr/>
          <p:nvPr>
            <p:extLst>
              <p:ext uri="{D42A27DB-BD31-4B8C-83A1-F6EECF244321}">
                <p14:modId xmlns:p14="http://schemas.microsoft.com/office/powerpoint/2010/main" val="135694519"/>
              </p:ext>
            </p:extLst>
          </p:nvPr>
        </p:nvGraphicFramePr>
        <p:xfrm>
          <a:off x="4617980" y="3336704"/>
          <a:ext cx="2217194" cy="139844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36" name="Diagramme 6">
            <a:extLst>
              <a:ext uri="{FF2B5EF4-FFF2-40B4-BE49-F238E27FC236}">
                <a16:creationId xmlns:a16="http://schemas.microsoft.com/office/drawing/2014/main" id="{7BFCBE02-B08F-192E-3288-487861337A65}"/>
              </a:ext>
            </a:extLst>
          </p:cNvPr>
          <p:cNvGraphicFramePr/>
          <p:nvPr>
            <p:extLst>
              <p:ext uri="{D42A27DB-BD31-4B8C-83A1-F6EECF244321}">
                <p14:modId xmlns:p14="http://schemas.microsoft.com/office/powerpoint/2010/main" val="3937975646"/>
              </p:ext>
            </p:extLst>
          </p:nvPr>
        </p:nvGraphicFramePr>
        <p:xfrm>
          <a:off x="9200143" y="4633614"/>
          <a:ext cx="1885868" cy="178605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37" name="Line 1056">
            <a:extLst>
              <a:ext uri="{FF2B5EF4-FFF2-40B4-BE49-F238E27FC236}">
                <a16:creationId xmlns:a16="http://schemas.microsoft.com/office/drawing/2014/main" id="{2A512D75-57A5-A7D0-77A2-CAE82BB27720}"/>
              </a:ext>
            </a:extLst>
          </p:cNvPr>
          <p:cNvSpPr>
            <a:spLocks noChangeShapeType="1"/>
          </p:cNvSpPr>
          <p:nvPr/>
        </p:nvSpPr>
        <p:spPr bwMode="auto">
          <a:xfrm flipH="1">
            <a:off x="2807741" y="4560144"/>
            <a:ext cx="1625380" cy="720726"/>
          </a:xfrm>
          <a:prstGeom prst="line">
            <a:avLst/>
          </a:prstGeom>
          <a:noFill/>
          <a:ln w="38100">
            <a:solidFill>
              <a:srgbClr val="053D5D"/>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fr-CA" sz="1400" kern="0" dirty="0">
              <a:solidFill>
                <a:srgbClr val="000000"/>
              </a:solidFill>
              <a:latin typeface="Montserrat" panose="00000500000000000000" pitchFamily="2" charset="0"/>
              <a:cs typeface="Arial"/>
              <a:sym typeface="Arial"/>
            </a:endParaRPr>
          </a:p>
        </p:txBody>
      </p:sp>
      <p:sp>
        <p:nvSpPr>
          <p:cNvPr id="38" name="Rectangle 37">
            <a:extLst>
              <a:ext uri="{FF2B5EF4-FFF2-40B4-BE49-F238E27FC236}">
                <a16:creationId xmlns:a16="http://schemas.microsoft.com/office/drawing/2014/main" id="{96942514-AE85-1E00-564A-496796FE462B}"/>
              </a:ext>
            </a:extLst>
          </p:cNvPr>
          <p:cNvSpPr/>
          <p:nvPr/>
        </p:nvSpPr>
        <p:spPr>
          <a:xfrm>
            <a:off x="653635" y="1593751"/>
            <a:ext cx="8244840" cy="461665"/>
          </a:xfrm>
          <a:prstGeom prst="rect">
            <a:avLst/>
          </a:prstGeom>
        </p:spPr>
        <p:txBody>
          <a:bodyPr wrap="square">
            <a:spAutoFit/>
          </a:bodyPr>
          <a:lstStyle/>
          <a:p>
            <a:pPr marL="365125" eaLnBrk="0" hangingPunct="0">
              <a:spcAft>
                <a:spcPts val="600"/>
              </a:spcAft>
              <a:buClr>
                <a:srgbClr val="A5C935"/>
              </a:buClr>
              <a:buFont typeface="Arial"/>
              <a:buNone/>
            </a:pPr>
            <a:r>
              <a:rPr lang="en-CA" sz="2400" b="1" kern="0" dirty="0">
                <a:solidFill>
                  <a:srgbClr val="053D5D"/>
                </a:solidFill>
                <a:latin typeface="Montserrat" panose="00000500000000000000" pitchFamily="2" charset="0"/>
                <a:cs typeface="Arial"/>
                <a:sym typeface="Arial"/>
              </a:rPr>
              <a:t>Repayment period</a:t>
            </a:r>
          </a:p>
        </p:txBody>
      </p:sp>
      <p:grpSp>
        <p:nvGrpSpPr>
          <p:cNvPr id="39" name="Group 38">
            <a:extLst>
              <a:ext uri="{FF2B5EF4-FFF2-40B4-BE49-F238E27FC236}">
                <a16:creationId xmlns:a16="http://schemas.microsoft.com/office/drawing/2014/main" id="{D17690CD-F462-87BE-A9CA-F1BDB30B7831}"/>
              </a:ext>
            </a:extLst>
          </p:cNvPr>
          <p:cNvGrpSpPr/>
          <p:nvPr/>
        </p:nvGrpSpPr>
        <p:grpSpPr>
          <a:xfrm>
            <a:off x="7613044" y="3831295"/>
            <a:ext cx="3098499" cy="802319"/>
            <a:chOff x="7640453" y="2696062"/>
            <a:chExt cx="3098499" cy="802319"/>
          </a:xfrm>
        </p:grpSpPr>
        <p:sp>
          <p:nvSpPr>
            <p:cNvPr id="40" name="Freeform 31">
              <a:extLst>
                <a:ext uri="{FF2B5EF4-FFF2-40B4-BE49-F238E27FC236}">
                  <a16:creationId xmlns:a16="http://schemas.microsoft.com/office/drawing/2014/main" id="{998A78F9-2682-858A-6C4A-0BAD75B0DB71}"/>
                </a:ext>
              </a:extLst>
            </p:cNvPr>
            <p:cNvSpPr/>
            <p:nvPr/>
          </p:nvSpPr>
          <p:spPr>
            <a:xfrm>
              <a:off x="8066383" y="2696062"/>
              <a:ext cx="2672569" cy="802319"/>
            </a:xfrm>
            <a:custGeom>
              <a:avLst/>
              <a:gdLst>
                <a:gd name="connsiteX0" fmla="*/ 0 w 3447414"/>
                <a:gd name="connsiteY0" fmla="*/ 0 h 646144"/>
                <a:gd name="connsiteX1" fmla="*/ 3447414 w 3447414"/>
                <a:gd name="connsiteY1" fmla="*/ 0 h 646144"/>
                <a:gd name="connsiteX2" fmla="*/ 3447414 w 3447414"/>
                <a:gd name="connsiteY2" fmla="*/ 646144 h 646144"/>
                <a:gd name="connsiteX3" fmla="*/ 0 w 3447414"/>
                <a:gd name="connsiteY3" fmla="*/ 646144 h 646144"/>
                <a:gd name="connsiteX4" fmla="*/ 0 w 3447414"/>
                <a:gd name="connsiteY4" fmla="*/ 0 h 646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7414" h="646144">
                  <a:moveTo>
                    <a:pt x="0" y="0"/>
                  </a:moveTo>
                  <a:lnTo>
                    <a:pt x="3447414" y="0"/>
                  </a:lnTo>
                  <a:lnTo>
                    <a:pt x="3447414" y="646144"/>
                  </a:lnTo>
                  <a:lnTo>
                    <a:pt x="0" y="646144"/>
                  </a:lnTo>
                  <a:lnTo>
                    <a:pt x="0" y="0"/>
                  </a:lnTo>
                  <a:close/>
                </a:path>
              </a:pathLst>
            </a:custGeom>
            <a:noFill/>
            <a:ln>
              <a:noFill/>
            </a:ln>
            <a:effectLst/>
          </p:spPr>
          <p:txBody>
            <a:bodyPr spcFirstLastPara="0" vert="horz" wrap="square" lIns="0" tIns="25400" rIns="0" bIns="25400" numCol="1" spcCol="1270" anchor="ctr" anchorCtr="0">
              <a:noAutofit/>
            </a:bodyPr>
            <a:lstStyle/>
            <a:p>
              <a:pPr marL="0" marR="0" lvl="0" indent="0" defTabSz="889000" eaLnBrk="1" fontAlgn="auto" latinLnBrk="0" hangingPunct="1">
                <a:lnSpc>
                  <a:spcPct val="90000"/>
                </a:lnSpc>
                <a:spcBef>
                  <a:spcPct val="0"/>
                </a:spcBef>
                <a:spcAft>
                  <a:spcPct val="35000"/>
                </a:spcAft>
                <a:buClr>
                  <a:srgbClr val="000000"/>
                </a:buClr>
                <a:buSzTx/>
                <a:buFont typeface="Arial"/>
                <a:buNone/>
                <a:tabLst/>
                <a:defRPr/>
              </a:pPr>
              <a:r>
                <a:rPr kumimoji="0" lang="en-US" sz="2000" b="0" i="0" u="none" strike="noStrike" kern="0" cap="none" spc="0" normalizeH="0" baseline="0" noProof="0" dirty="0">
                  <a:ln>
                    <a:noFill/>
                  </a:ln>
                  <a:solidFill>
                    <a:srgbClr val="053D5D"/>
                  </a:solidFill>
                  <a:effectLst/>
                  <a:uLnTx/>
                  <a:uFillTx/>
                  <a:latin typeface="Montserrat" panose="00000500000000000000" pitchFamily="2" charset="0"/>
                  <a:ea typeface="+mn-ea"/>
                  <a:cs typeface="Arial" panose="020B0604020202020204" pitchFamily="34" charset="0"/>
                  <a:sym typeface="Arial"/>
                </a:rPr>
                <a:t>ESCO guarantees the savings level</a:t>
              </a:r>
              <a:endParaRPr kumimoji="0" lang="fr-CA" sz="2000" b="0" i="0" u="none" strike="noStrike" kern="0" cap="none" spc="0" normalizeH="0" baseline="0" noProof="0" dirty="0">
                <a:ln>
                  <a:noFill/>
                </a:ln>
                <a:solidFill>
                  <a:srgbClr val="053D5D"/>
                </a:solidFill>
                <a:effectLst/>
                <a:uLnTx/>
                <a:uFillTx/>
                <a:latin typeface="Montserrat" panose="00000500000000000000" pitchFamily="2" charset="0"/>
                <a:ea typeface="+mn-ea"/>
                <a:cs typeface="Arial" panose="020B0604020202020204" pitchFamily="34" charset="0"/>
                <a:sym typeface="Arial"/>
              </a:endParaRPr>
            </a:p>
          </p:txBody>
        </p:sp>
        <p:sp>
          <p:nvSpPr>
            <p:cNvPr id="41" name="Oval 40">
              <a:extLst>
                <a:ext uri="{FF2B5EF4-FFF2-40B4-BE49-F238E27FC236}">
                  <a16:creationId xmlns:a16="http://schemas.microsoft.com/office/drawing/2014/main" id="{68DA22E1-126C-67DE-A810-3DE2B91486A3}"/>
                </a:ext>
              </a:extLst>
            </p:cNvPr>
            <p:cNvSpPr/>
            <p:nvPr/>
          </p:nvSpPr>
          <p:spPr>
            <a:xfrm>
              <a:off x="7640453" y="2926282"/>
              <a:ext cx="352468" cy="352468"/>
            </a:xfrm>
            <a:prstGeom prst="ellipse">
              <a:avLst/>
            </a:prstGeom>
            <a:solidFill>
              <a:srgbClr val="F0BC19"/>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mn-cs"/>
                <a:sym typeface="Arial"/>
              </a:endParaRPr>
            </a:p>
          </p:txBody>
        </p:sp>
      </p:grpSp>
      <p:pic>
        <p:nvPicPr>
          <p:cNvPr id="42" name="Image 6">
            <a:extLst>
              <a:ext uri="{FF2B5EF4-FFF2-40B4-BE49-F238E27FC236}">
                <a16:creationId xmlns:a16="http://schemas.microsoft.com/office/drawing/2014/main" id="{F404A58B-9424-E7E2-303E-D8D4C24F30C8}"/>
              </a:ext>
            </a:extLst>
          </p:cNvPr>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1800285" y="2214619"/>
            <a:ext cx="614883" cy="922324"/>
          </a:xfrm>
          <a:prstGeom prst="rect">
            <a:avLst/>
          </a:prstGeom>
        </p:spPr>
      </p:pic>
      <p:graphicFrame>
        <p:nvGraphicFramePr>
          <p:cNvPr id="43" name="Diagramme 11">
            <a:extLst>
              <a:ext uri="{FF2B5EF4-FFF2-40B4-BE49-F238E27FC236}">
                <a16:creationId xmlns:a16="http://schemas.microsoft.com/office/drawing/2014/main" id="{26DE4995-0BDC-208C-6004-B276508136B8}"/>
              </a:ext>
            </a:extLst>
          </p:cNvPr>
          <p:cNvGraphicFramePr/>
          <p:nvPr>
            <p:extLst>
              <p:ext uri="{D42A27DB-BD31-4B8C-83A1-F6EECF244321}">
                <p14:modId xmlns:p14="http://schemas.microsoft.com/office/powerpoint/2010/main" val="2650729830"/>
              </p:ext>
            </p:extLst>
          </p:nvPr>
        </p:nvGraphicFramePr>
        <p:xfrm>
          <a:off x="6857851" y="1933763"/>
          <a:ext cx="3349109" cy="923972"/>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
        <p:nvSpPr>
          <p:cNvPr id="44" name="Line 1055">
            <a:extLst>
              <a:ext uri="{FF2B5EF4-FFF2-40B4-BE49-F238E27FC236}">
                <a16:creationId xmlns:a16="http://schemas.microsoft.com/office/drawing/2014/main" id="{51B02F55-863E-7978-2D54-579081DC41F9}"/>
              </a:ext>
            </a:extLst>
          </p:cNvPr>
          <p:cNvSpPr>
            <a:spLocks noChangeShapeType="1"/>
          </p:cNvSpPr>
          <p:nvPr/>
        </p:nvSpPr>
        <p:spPr bwMode="auto">
          <a:xfrm>
            <a:off x="2603781" y="2621404"/>
            <a:ext cx="2283710" cy="0"/>
          </a:xfrm>
          <a:prstGeom prst="line">
            <a:avLst/>
          </a:prstGeom>
          <a:noFill/>
          <a:ln w="38100">
            <a:solidFill>
              <a:srgbClr val="053D5D"/>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fr-CA" sz="1400" kern="0" dirty="0">
              <a:solidFill>
                <a:srgbClr val="000000"/>
              </a:solidFill>
              <a:latin typeface="Arial"/>
              <a:cs typeface="Arial"/>
              <a:sym typeface="Arial"/>
            </a:endParaRPr>
          </a:p>
        </p:txBody>
      </p:sp>
      <p:sp>
        <p:nvSpPr>
          <p:cNvPr id="45" name="Rectangle 44">
            <a:extLst>
              <a:ext uri="{FF2B5EF4-FFF2-40B4-BE49-F238E27FC236}">
                <a16:creationId xmlns:a16="http://schemas.microsoft.com/office/drawing/2014/main" id="{3454F936-B5FA-0911-8A2E-50D9A9DE5369}"/>
              </a:ext>
            </a:extLst>
          </p:cNvPr>
          <p:cNvSpPr/>
          <p:nvPr/>
        </p:nvSpPr>
        <p:spPr>
          <a:xfrm>
            <a:off x="3134929" y="2073209"/>
            <a:ext cx="918052" cy="461665"/>
          </a:xfrm>
          <a:prstGeom prst="rect">
            <a:avLst/>
          </a:prstGeom>
          <a:solidFill>
            <a:srgbClr val="053D5D"/>
          </a:solidFill>
        </p:spPr>
        <p:txBody>
          <a:bodyPr/>
          <a:lstStyle/>
          <a:p>
            <a:pPr>
              <a:buClr>
                <a:srgbClr val="000000"/>
              </a:buClr>
              <a:buFont typeface="Arial"/>
              <a:buNone/>
            </a:pPr>
            <a:endParaRPr lang="en-US" sz="1400" kern="0">
              <a:solidFill>
                <a:srgbClr val="000000"/>
              </a:solidFill>
              <a:latin typeface="Arial"/>
              <a:cs typeface="Arial"/>
              <a:sym typeface="Arial"/>
            </a:endParaRPr>
          </a:p>
        </p:txBody>
      </p:sp>
      <p:sp>
        <p:nvSpPr>
          <p:cNvPr id="46" name="Freeform 37">
            <a:extLst>
              <a:ext uri="{FF2B5EF4-FFF2-40B4-BE49-F238E27FC236}">
                <a16:creationId xmlns:a16="http://schemas.microsoft.com/office/drawing/2014/main" id="{2DAF472D-5750-57FC-F6CC-4B38F251B224}"/>
              </a:ext>
            </a:extLst>
          </p:cNvPr>
          <p:cNvSpPr/>
          <p:nvPr/>
        </p:nvSpPr>
        <p:spPr>
          <a:xfrm>
            <a:off x="3134929" y="2081741"/>
            <a:ext cx="918052" cy="444600"/>
          </a:xfrm>
          <a:custGeom>
            <a:avLst/>
            <a:gdLst>
              <a:gd name="connsiteX0" fmla="*/ 0 w 918052"/>
              <a:gd name="connsiteY0" fmla="*/ 74101 h 444600"/>
              <a:gd name="connsiteX1" fmla="*/ 74101 w 918052"/>
              <a:gd name="connsiteY1" fmla="*/ 0 h 444600"/>
              <a:gd name="connsiteX2" fmla="*/ 843951 w 918052"/>
              <a:gd name="connsiteY2" fmla="*/ 0 h 444600"/>
              <a:gd name="connsiteX3" fmla="*/ 918052 w 918052"/>
              <a:gd name="connsiteY3" fmla="*/ 74101 h 444600"/>
              <a:gd name="connsiteX4" fmla="*/ 918052 w 918052"/>
              <a:gd name="connsiteY4" fmla="*/ 370499 h 444600"/>
              <a:gd name="connsiteX5" fmla="*/ 843951 w 918052"/>
              <a:gd name="connsiteY5" fmla="*/ 444600 h 444600"/>
              <a:gd name="connsiteX6" fmla="*/ 74101 w 918052"/>
              <a:gd name="connsiteY6" fmla="*/ 444600 h 444600"/>
              <a:gd name="connsiteX7" fmla="*/ 0 w 918052"/>
              <a:gd name="connsiteY7" fmla="*/ 370499 h 444600"/>
              <a:gd name="connsiteX8" fmla="*/ 0 w 918052"/>
              <a:gd name="connsiteY8" fmla="*/ 74101 h 44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8052" h="444600">
                <a:moveTo>
                  <a:pt x="0" y="74101"/>
                </a:moveTo>
                <a:cubicBezTo>
                  <a:pt x="0" y="33176"/>
                  <a:pt x="33176" y="0"/>
                  <a:pt x="74101" y="0"/>
                </a:cubicBezTo>
                <a:lnTo>
                  <a:pt x="843951" y="0"/>
                </a:lnTo>
                <a:cubicBezTo>
                  <a:pt x="884876" y="0"/>
                  <a:pt x="918052" y="33176"/>
                  <a:pt x="918052" y="74101"/>
                </a:cubicBezTo>
                <a:lnTo>
                  <a:pt x="918052" y="370499"/>
                </a:lnTo>
                <a:cubicBezTo>
                  <a:pt x="918052" y="411424"/>
                  <a:pt x="884876" y="444600"/>
                  <a:pt x="843951" y="444600"/>
                </a:cubicBezTo>
                <a:lnTo>
                  <a:pt x="74101" y="444600"/>
                </a:lnTo>
                <a:cubicBezTo>
                  <a:pt x="33176" y="444600"/>
                  <a:pt x="0" y="411424"/>
                  <a:pt x="0" y="370499"/>
                </a:cubicBezTo>
                <a:lnTo>
                  <a:pt x="0" y="74101"/>
                </a:lnTo>
                <a:close/>
              </a:path>
            </a:pathLst>
          </a:custGeom>
          <a:solidFill>
            <a:srgbClr val="053D5D"/>
          </a:solidFill>
          <a:ln w="25400" cap="flat" cmpd="sng" algn="ctr">
            <a:solidFill>
              <a:srgbClr val="FFFFFF">
                <a:hueOff val="0"/>
                <a:satOff val="0"/>
                <a:lumOff val="0"/>
                <a:alphaOff val="0"/>
              </a:srgbClr>
            </a:solidFill>
            <a:prstDash val="solid"/>
          </a:ln>
          <a:effectLst/>
        </p:spPr>
        <p:txBody>
          <a:bodyPr spcFirstLastPara="0" vert="horz" wrap="square" lIns="94094" tIns="94094" rIns="94094" bIns="94094" numCol="1" spcCol="1270" anchor="ctr" anchorCtr="0">
            <a:noAutofit/>
          </a:bodyPr>
          <a:lstStyle/>
          <a:p>
            <a:pPr marL="0" marR="0" lvl="0" indent="0" algn="ctr" defTabSz="844550" eaLnBrk="1" fontAlgn="auto" latinLnBrk="0" hangingPunct="1">
              <a:lnSpc>
                <a:spcPct val="90000"/>
              </a:lnSpc>
              <a:spcBef>
                <a:spcPct val="0"/>
              </a:spcBef>
              <a:spcAft>
                <a:spcPct val="35000"/>
              </a:spcAft>
              <a:buClr>
                <a:srgbClr val="000000"/>
              </a:buClr>
              <a:buSzTx/>
              <a:buFont typeface="Arial"/>
              <a:buNone/>
              <a:tabLst/>
              <a:defRPr/>
            </a:pPr>
            <a:r>
              <a:rPr kumimoji="0" lang="en-US" sz="1900" b="1" i="0" u="none" strike="noStrike" kern="0" cap="none" spc="0" normalizeH="0" baseline="0" noProof="0" dirty="0">
                <a:ln>
                  <a:noFill/>
                </a:ln>
                <a:solidFill>
                  <a:srgbClr val="FFFFFF"/>
                </a:solidFill>
                <a:effectLst/>
                <a:uLnTx/>
                <a:uFillTx/>
                <a:latin typeface="Arial"/>
                <a:ea typeface="+mn-ea"/>
                <a:cs typeface="+mn-cs"/>
                <a:sym typeface="Arial"/>
              </a:rPr>
              <a:t>M&amp;V</a:t>
            </a:r>
            <a:endParaRPr kumimoji="0" lang="fr-CA" sz="1900" b="0" i="0" u="none" strike="noStrike" kern="0" cap="none" spc="0" normalizeH="0" baseline="0" noProof="0" dirty="0">
              <a:ln>
                <a:noFill/>
              </a:ln>
              <a:solidFill>
                <a:srgbClr val="FFFFFF"/>
              </a:solidFill>
              <a:effectLst/>
              <a:uLnTx/>
              <a:uFillTx/>
              <a:latin typeface="Arial"/>
              <a:ea typeface="+mn-ea"/>
              <a:cs typeface="+mn-cs"/>
              <a:sym typeface="Arial"/>
            </a:endParaRPr>
          </a:p>
        </p:txBody>
      </p:sp>
      <p:pic>
        <p:nvPicPr>
          <p:cNvPr id="47" name="Image 3">
            <a:extLst>
              <a:ext uri="{FF2B5EF4-FFF2-40B4-BE49-F238E27FC236}">
                <a16:creationId xmlns:a16="http://schemas.microsoft.com/office/drawing/2014/main" id="{51724481-F2AC-FE1B-B5EF-F89D963E9724}"/>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5091357" y="1820501"/>
            <a:ext cx="1270440" cy="1166608"/>
          </a:xfrm>
          <a:prstGeom prst="rect">
            <a:avLst/>
          </a:prstGeom>
        </p:spPr>
      </p:pic>
      <p:sp>
        <p:nvSpPr>
          <p:cNvPr id="48" name="Line 1056">
            <a:extLst>
              <a:ext uri="{FF2B5EF4-FFF2-40B4-BE49-F238E27FC236}">
                <a16:creationId xmlns:a16="http://schemas.microsoft.com/office/drawing/2014/main" id="{7483AE0A-FAF4-E86A-4A13-402D2F8B220C}"/>
              </a:ext>
            </a:extLst>
          </p:cNvPr>
          <p:cNvSpPr>
            <a:spLocks noChangeShapeType="1"/>
          </p:cNvSpPr>
          <p:nvPr/>
        </p:nvSpPr>
        <p:spPr bwMode="auto">
          <a:xfrm flipH="1">
            <a:off x="5762096" y="3009483"/>
            <a:ext cx="4310" cy="327221"/>
          </a:xfrm>
          <a:prstGeom prst="line">
            <a:avLst/>
          </a:prstGeom>
          <a:noFill/>
          <a:ln w="38100">
            <a:solidFill>
              <a:srgbClr val="053D5D"/>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0000"/>
              </a:buClr>
              <a:buFont typeface="Arial"/>
              <a:buNone/>
            </a:pPr>
            <a:endParaRPr lang="fr-CA" sz="1400" kern="0" dirty="0">
              <a:solidFill>
                <a:srgbClr val="000000"/>
              </a:solidFill>
              <a:latin typeface="Montserrat" panose="00000500000000000000" pitchFamily="2" charset="0"/>
              <a:cs typeface="Arial"/>
              <a:sym typeface="Arial"/>
            </a:endParaRPr>
          </a:p>
        </p:txBody>
      </p:sp>
    </p:spTree>
    <p:extLst>
      <p:ext uri="{BB962C8B-B14F-4D97-AF65-F5344CB8AC3E}">
        <p14:creationId xmlns:p14="http://schemas.microsoft.com/office/powerpoint/2010/main" val="17749029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239</TotalTime>
  <Words>4546</Words>
  <Application>Microsoft Office PowerPoint</Application>
  <PresentationFormat>Widescreen</PresentationFormat>
  <Paragraphs>407</Paragraphs>
  <Slides>31</Slides>
  <Notes>15</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40" baseType="lpstr">
      <vt:lpstr>MS PGothic</vt:lpstr>
      <vt:lpstr>MS PGothic</vt:lpstr>
      <vt:lpstr>Arial</vt:lpstr>
      <vt:lpstr>Calibri</vt:lpstr>
      <vt:lpstr>Mistral</vt:lpstr>
      <vt:lpstr>Montserrat</vt:lpstr>
      <vt:lpstr>Montserrat Regular</vt:lpstr>
      <vt:lpstr>Office Theme</vt:lpstr>
      <vt:lpstr>Clip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19</cp:revision>
  <dcterms:created xsi:type="dcterms:W3CDTF">2024-10-28T02:26:51Z</dcterms:created>
  <dcterms:modified xsi:type="dcterms:W3CDTF">2025-10-22T04:21:47Z</dcterms:modified>
</cp:coreProperties>
</file>