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313" r:id="rId3"/>
    <p:sldId id="258" r:id="rId4"/>
    <p:sldId id="259" r:id="rId5"/>
    <p:sldId id="260" r:id="rId6"/>
    <p:sldId id="261" r:id="rId7"/>
    <p:sldId id="262" r:id="rId8"/>
    <p:sldId id="263" r:id="rId9"/>
    <p:sldId id="305" r:id="rId10"/>
    <p:sldId id="306" r:id="rId11"/>
    <p:sldId id="307" r:id="rId12"/>
    <p:sldId id="308" r:id="rId13"/>
    <p:sldId id="266" r:id="rId14"/>
    <p:sldId id="267" r:id="rId15"/>
    <p:sldId id="269" r:id="rId16"/>
    <p:sldId id="272" r:id="rId17"/>
    <p:sldId id="309" r:id="rId18"/>
    <p:sldId id="310" r:id="rId19"/>
    <p:sldId id="311"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12"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FE"/>
    <a:srgbClr val="0E055F"/>
    <a:srgbClr val="004F88"/>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95905" autoAdjust="0"/>
  </p:normalViewPr>
  <p:slideViewPr>
    <p:cSldViewPr snapToGrid="0">
      <p:cViewPr varScale="1">
        <p:scale>
          <a:sx n="97" d="100"/>
          <a:sy n="97" d="100"/>
        </p:scale>
        <p:origin x="52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4FC2EC-F72B-4022-8A0B-9144336117AE}"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7CA24-2C85-4BB0-83EE-B73EC4B8CA20}" type="slidenum">
              <a:rPr lang="en-US" smtClean="0"/>
              <a:t>‹#›</a:t>
            </a:fld>
            <a:endParaRPr lang="en-US"/>
          </a:p>
        </p:txBody>
      </p:sp>
    </p:spTree>
    <p:extLst>
      <p:ext uri="{BB962C8B-B14F-4D97-AF65-F5344CB8AC3E}">
        <p14:creationId xmlns:p14="http://schemas.microsoft.com/office/powerpoint/2010/main" val="1243672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solidFill>
                <a:srgbClr val="FF0000"/>
              </a:solidFill>
            </a:endParaRPr>
          </a:p>
          <a:p>
            <a:pPr algn="l">
              <a:spcAft>
                <a:spcPts val="1200"/>
              </a:spcAft>
              <a:buNone/>
            </a:pPr>
            <a:r>
              <a:rPr lang="en-US" b="1" i="0" dirty="0">
                <a:solidFill>
                  <a:srgbClr val="0F1115"/>
                </a:solidFill>
                <a:effectLst/>
                <a:latin typeface="quote-cjk-patch"/>
              </a:rPr>
              <a:t>Financial indicators</a:t>
            </a:r>
            <a:r>
              <a:rPr lang="en-US" b="0" i="0" dirty="0">
                <a:solidFill>
                  <a:srgbClr val="0F1115"/>
                </a:solidFill>
                <a:effectLst/>
                <a:latin typeface="quote-cjk-patch"/>
              </a:rPr>
              <a:t> measure the project's cash flow efficiency for the investor and its debt repayment capacity for the bank (financial NPV/IRR, DSCR, etc.).</a:t>
            </a:r>
          </a:p>
          <a:p>
            <a:pPr algn="l">
              <a:spcBef>
                <a:spcPts val="1200"/>
              </a:spcBef>
              <a:spcAft>
                <a:spcPts val="1200"/>
              </a:spcAft>
              <a:buNone/>
            </a:pPr>
            <a:r>
              <a:rPr lang="en-US" b="1" i="0" dirty="0">
                <a:solidFill>
                  <a:srgbClr val="0F1115"/>
                </a:solidFill>
                <a:effectLst/>
                <a:latin typeface="quote-cjk-patch"/>
              </a:rPr>
              <a:t>Socio-economic indicators</a:t>
            </a:r>
            <a:r>
              <a:rPr lang="en-US" b="0" i="0" dirty="0">
                <a:solidFill>
                  <a:srgbClr val="0F1115"/>
                </a:solidFill>
                <a:effectLst/>
                <a:latin typeface="quote-cjk-patch"/>
              </a:rPr>
              <a:t> measure the net social welfare when considering externalities and using "economic prices" (ENPV/EIRR, benefit-cost ratio, abatement cost, health benefits, etc.).</a:t>
            </a:r>
          </a:p>
          <a:p>
            <a:pPr algn="l">
              <a:spcBef>
                <a:spcPts val="1200"/>
              </a:spcBef>
              <a:spcAft>
                <a:spcPts val="1200"/>
              </a:spcAft>
              <a:buNone/>
            </a:pPr>
            <a:r>
              <a:rPr lang="en-US" b="1" i="0" dirty="0">
                <a:solidFill>
                  <a:srgbClr val="0F1115"/>
                </a:solidFill>
                <a:effectLst/>
                <a:latin typeface="quote-cjk-patch"/>
              </a:rPr>
              <a:t>Example applied to an energy efficiency project:</a:t>
            </a:r>
            <a:endParaRPr lang="en-US" b="0" i="0" dirty="0">
              <a:solidFill>
                <a:srgbClr val="0F1115"/>
              </a:solidFill>
              <a:effectLst/>
              <a:latin typeface="quote-cjk-patch"/>
            </a:endParaRPr>
          </a:p>
          <a:p>
            <a:pPr algn="l">
              <a:spcBef>
                <a:spcPts val="1200"/>
              </a:spcBef>
              <a:spcAft>
                <a:spcPts val="1200"/>
              </a:spcAft>
              <a:buFont typeface="Arial" panose="020B0604020202020204" pitchFamily="34" charset="0"/>
              <a:buChar char="•"/>
            </a:pPr>
            <a:r>
              <a:rPr lang="en-US" b="1" i="0" dirty="0">
                <a:solidFill>
                  <a:srgbClr val="0F1115"/>
                </a:solidFill>
                <a:effectLst/>
                <a:latin typeface="quote-cjk-patch"/>
              </a:rPr>
              <a:t>Financial:</a:t>
            </a:r>
            <a:r>
              <a:rPr lang="en-US" b="0" i="0" dirty="0">
                <a:solidFill>
                  <a:srgbClr val="0F1115"/>
                </a:solidFill>
                <a:effectLst/>
                <a:latin typeface="quote-cjk-patch"/>
              </a:rPr>
              <a:t> Saved electricity/fuel costs ↑ → financial NPV/IRR &gt; hurdle rate; DSCR ≥ 1.2–1.3; no valuation of CO₂ or health impacts.</a:t>
            </a:r>
          </a:p>
          <a:p>
            <a:pPr algn="l">
              <a:spcBef>
                <a:spcPts val="450"/>
              </a:spcBef>
              <a:spcAft>
                <a:spcPts val="1200"/>
              </a:spcAft>
              <a:buFont typeface="Arial" panose="020B0604020202020204" pitchFamily="34" charset="0"/>
              <a:buChar char="•"/>
            </a:pPr>
            <a:r>
              <a:rPr lang="en-US" b="1" i="0" dirty="0">
                <a:solidFill>
                  <a:srgbClr val="0F1115"/>
                </a:solidFill>
                <a:effectLst/>
                <a:latin typeface="quote-cjk-patch"/>
              </a:rPr>
              <a:t>Socio-Economic:</a:t>
            </a:r>
            <a:r>
              <a:rPr lang="en-US" b="0" i="0" dirty="0">
                <a:solidFill>
                  <a:srgbClr val="0F1115"/>
                </a:solidFill>
                <a:effectLst/>
                <a:latin typeface="quote-cjk-patch"/>
              </a:rPr>
              <a:t> Adds the value of avoided CO₂ emissions, health benefits from reduced SO₂/PM, reduced fuel imports… → ENPV ↑, EIRR ↑, abatement cost ($/</a:t>
            </a:r>
            <a:r>
              <a:rPr lang="en-US" b="0" i="0" dirty="0" err="1">
                <a:solidFill>
                  <a:srgbClr val="0F1115"/>
                </a:solidFill>
                <a:effectLst/>
                <a:latin typeface="quote-cjk-patch"/>
              </a:rPr>
              <a:t>tCO</a:t>
            </a:r>
            <a:r>
              <a:rPr lang="en-US" b="0" i="0" dirty="0">
                <a:solidFill>
                  <a:srgbClr val="0F1115"/>
                </a:solidFill>
                <a:effectLst/>
                <a:latin typeface="quote-cjk-patch"/>
              </a:rPr>
              <a:t>₂) ↓.</a:t>
            </a:r>
          </a:p>
          <a:p>
            <a:pPr algn="l">
              <a:spcBef>
                <a:spcPts val="1200"/>
              </a:spcBef>
              <a:spcAft>
                <a:spcPts val="1200"/>
              </a:spcAft>
              <a:buNone/>
            </a:pPr>
            <a:r>
              <a:rPr lang="en-US" b="1" i="0" dirty="0">
                <a:solidFill>
                  <a:srgbClr val="0F1115"/>
                </a:solidFill>
                <a:effectLst/>
                <a:latin typeface="quote-cjk-patch"/>
              </a:rPr>
              <a:t>"Financial analysis determines bankability; socio-economic analysis determines justifiability at the policy level."</a:t>
            </a:r>
            <a:endParaRPr lang="en-US" b="0" i="0" dirty="0">
              <a:solidFill>
                <a:srgbClr val="0F1115"/>
              </a:solidFill>
              <a:effectLst/>
              <a:latin typeface="quote-cjk-patch"/>
            </a:endParaRPr>
          </a:p>
          <a:p>
            <a:pPr>
              <a:buNone/>
            </a:pPr>
            <a:br>
              <a:rPr lang="en-US" dirty="0"/>
            </a:br>
            <a:endParaRPr lang="en-US" dirty="0"/>
          </a:p>
        </p:txBody>
      </p:sp>
      <p:sp>
        <p:nvSpPr>
          <p:cNvPr id="4" name="Slide Number Placeholder 3"/>
          <p:cNvSpPr>
            <a:spLocks noGrp="1"/>
          </p:cNvSpPr>
          <p:nvPr>
            <p:ph type="sldNum" sz="quarter" idx="5"/>
          </p:nvPr>
        </p:nvSpPr>
        <p:spPr/>
        <p:txBody>
          <a:bodyPr/>
          <a:lstStyle/>
          <a:p>
            <a:fld id="{3447CA24-2C85-4BB0-83EE-B73EC4B8CA20}" type="slidenum">
              <a:rPr lang="en-US" smtClean="0"/>
              <a:t>8</a:t>
            </a:fld>
            <a:endParaRPr lang="en-US"/>
          </a:p>
        </p:txBody>
      </p:sp>
    </p:spTree>
    <p:extLst>
      <p:ext uri="{BB962C8B-B14F-4D97-AF65-F5344CB8AC3E}">
        <p14:creationId xmlns:p14="http://schemas.microsoft.com/office/powerpoint/2010/main" val="423958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Enterprises or ESCOs often do not clearly distinguish between economic costs and financial costs, leading to potential confusion when presenting them in the application dossier.</a:t>
            </a:r>
          </a:p>
        </p:txBody>
      </p:sp>
      <p:sp>
        <p:nvSpPr>
          <p:cNvPr id="4" name="Slide Number Placeholder 3"/>
          <p:cNvSpPr>
            <a:spLocks noGrp="1"/>
          </p:cNvSpPr>
          <p:nvPr>
            <p:ph type="sldNum" sz="quarter" idx="5"/>
          </p:nvPr>
        </p:nvSpPr>
        <p:spPr/>
        <p:txBody>
          <a:bodyPr/>
          <a:lstStyle/>
          <a:p>
            <a:fld id="{3447CA24-2C85-4BB0-83EE-B73EC4B8CA20}" type="slidenum">
              <a:rPr lang="en-US" smtClean="0"/>
              <a:t>9</a:t>
            </a:fld>
            <a:endParaRPr lang="en-US"/>
          </a:p>
        </p:txBody>
      </p:sp>
    </p:spTree>
    <p:extLst>
      <p:ext uri="{BB962C8B-B14F-4D97-AF65-F5344CB8AC3E}">
        <p14:creationId xmlns:p14="http://schemas.microsoft.com/office/powerpoint/2010/main" val="1099425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Financial B/C:</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B</a:t>
            </a:r>
            <a:r>
              <a:rPr lang="en-US" sz="1200" b="0" i="0" u="none" strike="noStrike" cap="none" dirty="0">
                <a:solidFill>
                  <a:schemeClr val="dk1"/>
                </a:solidFill>
                <a:effectLst/>
                <a:latin typeface="+mn-lt"/>
                <a:ea typeface="Calibri"/>
                <a:cs typeface="Calibri"/>
                <a:sym typeface="Calibri"/>
              </a:rPr>
              <a:t> = Present Value (PV) of bill savings, </a:t>
            </a:r>
            <a:r>
              <a:rPr lang="en-US" sz="1200" b="1" i="0" u="none" strike="noStrike" cap="none" dirty="0">
                <a:solidFill>
                  <a:schemeClr val="dk1"/>
                </a:solidFill>
                <a:effectLst/>
                <a:latin typeface="+mn-lt"/>
                <a:ea typeface="Calibri"/>
                <a:cs typeface="Calibri"/>
                <a:sym typeface="Calibri"/>
              </a:rPr>
              <a:t>C</a:t>
            </a:r>
            <a:r>
              <a:rPr lang="en-US" sz="1200" b="0" i="0" u="none" strike="noStrike" cap="none" dirty="0">
                <a:solidFill>
                  <a:schemeClr val="dk1"/>
                </a:solidFill>
                <a:effectLst/>
                <a:latin typeface="+mn-lt"/>
                <a:ea typeface="Calibri"/>
                <a:cs typeface="Calibri"/>
                <a:sym typeface="Calibri"/>
              </a:rPr>
              <a:t> = CAPEX + PV of incremental O&amp;M, excluding debt interest/taxes.</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Socio-Economic (Economic CBA):</a:t>
            </a:r>
            <a:r>
              <a:rPr lang="en-US" sz="1200" b="0" i="0" u="none" strike="noStrike" cap="none" dirty="0">
                <a:solidFill>
                  <a:schemeClr val="dk1"/>
                </a:solidFill>
                <a:effectLst/>
                <a:latin typeface="+mn-lt"/>
                <a:ea typeface="Calibri"/>
                <a:cs typeface="Calibri"/>
                <a:sym typeface="Calibri"/>
              </a:rPr>
              <a:t> The international standard employs </a:t>
            </a:r>
            <a:r>
              <a:rPr lang="en-US" sz="1200" b="1" i="0" u="none" strike="noStrike" cap="none" dirty="0">
                <a:solidFill>
                  <a:schemeClr val="dk1"/>
                </a:solidFill>
                <a:effectLst/>
                <a:latin typeface="+mn-lt"/>
                <a:ea typeface="Calibri"/>
                <a:cs typeface="Calibri"/>
                <a:sym typeface="Calibri"/>
              </a:rPr>
              <a:t>Economic Net Present Value (ENPV)</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Economic Internal Rate of Return (EIRR)</a:t>
            </a:r>
            <a:r>
              <a:rPr lang="en-US" sz="1200" b="0" i="0" u="none" strike="noStrike" cap="none" dirty="0">
                <a:solidFill>
                  <a:schemeClr val="dk1"/>
                </a:solidFill>
                <a:effectLst/>
                <a:latin typeface="+mn-lt"/>
                <a:ea typeface="Calibri"/>
                <a:cs typeface="Calibri"/>
                <a:sym typeface="Calibri"/>
              </a:rPr>
              <a:t>, and the </a:t>
            </a:r>
            <a:r>
              <a:rPr lang="en-US" sz="1200" b="1" i="0" u="none" strike="noStrike" cap="none" dirty="0">
                <a:solidFill>
                  <a:schemeClr val="dk1"/>
                </a:solidFill>
                <a:effectLst/>
                <a:latin typeface="+mn-lt"/>
                <a:ea typeface="Calibri"/>
                <a:cs typeface="Calibri"/>
                <a:sym typeface="Calibri"/>
              </a:rPr>
              <a:t>Benefit-Cost (B/C) Ratio</a:t>
            </a:r>
            <a:r>
              <a:rPr lang="en-US" sz="1200" b="0" i="0" u="none" strike="noStrike" cap="none" dirty="0">
                <a:solidFill>
                  <a:schemeClr val="dk1"/>
                </a:solidFill>
                <a:effectLst/>
                <a:latin typeface="+mn-lt"/>
                <a:ea typeface="Calibri"/>
                <a:cs typeface="Calibri"/>
                <a:sym typeface="Calibri"/>
              </a:rPr>
              <a:t>.</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The payback period (especially the "simple payback") is not used because this metric ignores all benefits occurring after the payback point and (in its "simple" form) does not reflect the </a:t>
            </a:r>
            <a:r>
              <a:rPr lang="en-US" sz="1200" b="1" i="0" u="none" strike="noStrike" cap="none" dirty="0">
                <a:solidFill>
                  <a:schemeClr val="dk1"/>
                </a:solidFill>
                <a:effectLst/>
                <a:latin typeface="+mn-lt"/>
                <a:ea typeface="Calibri"/>
                <a:cs typeface="Calibri"/>
                <a:sym typeface="Calibri"/>
              </a:rPr>
              <a:t>time value of money</a:t>
            </a:r>
            <a:r>
              <a:rPr lang="en-US" sz="1200" b="0" i="0" u="none" strike="noStrike" cap="none" dirty="0">
                <a:solidFill>
                  <a:schemeClr val="dk1"/>
                </a:solidFill>
                <a:effectLst/>
                <a:latin typeface="+mn-lt"/>
                <a:ea typeface="Calibri"/>
                <a:cs typeface="Calibri"/>
                <a:sym typeface="Calibri"/>
              </a:rPr>
              <a:t>. This contradicts the logic of social welfare analysis, where all cost and benefit flows throughout the entire project lifecycle (including the later stages) are important and are discounted using the </a:t>
            </a:r>
            <a:r>
              <a:rPr lang="en-US" sz="1200" b="1" i="0" u="none" strike="noStrike" cap="none" dirty="0">
                <a:solidFill>
                  <a:schemeClr val="dk1"/>
                </a:solidFill>
                <a:effectLst/>
                <a:latin typeface="+mn-lt"/>
                <a:ea typeface="Calibri"/>
                <a:cs typeface="Calibri"/>
                <a:sym typeface="Calibri"/>
              </a:rPr>
              <a:t>social discount rate</a:t>
            </a:r>
            <a:r>
              <a:rPr lang="en-US" sz="1200" b="0" i="0" u="none" strike="noStrike" cap="none" dirty="0">
                <a:solidFill>
                  <a:schemeClr val="dk1"/>
                </a:solidFill>
                <a:effectLst/>
                <a:latin typeface="+mn-lt"/>
                <a:ea typeface="Calibri"/>
                <a:cs typeface="Calibri"/>
                <a:sym typeface="Calibri"/>
              </a:rPr>
              <a:t>. While a </a:t>
            </a:r>
            <a:r>
              <a:rPr lang="en-US" sz="1200" b="1" i="0" u="none" strike="noStrike" cap="none" dirty="0">
                <a:solidFill>
                  <a:schemeClr val="dk1"/>
                </a:solidFill>
                <a:effectLst/>
                <a:latin typeface="+mn-lt"/>
                <a:ea typeface="Calibri"/>
                <a:cs typeface="Calibri"/>
                <a:sym typeface="Calibri"/>
              </a:rPr>
              <a:t>discounted payback period</a:t>
            </a:r>
            <a:r>
              <a:rPr lang="en-US" sz="1200" b="0" i="0" u="none" strike="noStrike" cap="none" dirty="0">
                <a:solidFill>
                  <a:schemeClr val="dk1"/>
                </a:solidFill>
                <a:effectLst/>
                <a:latin typeface="+mn-lt"/>
                <a:ea typeface="Calibri"/>
                <a:cs typeface="Calibri"/>
                <a:sym typeface="Calibri"/>
              </a:rPr>
              <a:t> exists, it is rarely a decisive criterion in </a:t>
            </a:r>
            <a:r>
              <a:rPr lang="en-US" sz="1200" b="1" i="0" u="none" strike="noStrike" cap="none" dirty="0">
                <a:solidFill>
                  <a:schemeClr val="dk1"/>
                </a:solidFill>
                <a:effectLst/>
                <a:latin typeface="+mn-lt"/>
                <a:ea typeface="Calibri"/>
                <a:cs typeface="Calibri"/>
                <a:sym typeface="Calibri"/>
              </a:rPr>
              <a:t>Cost-Benefit Analysis (CBA)</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Financial Analysis:</a:t>
            </a:r>
            <a:r>
              <a:rPr lang="en-US" sz="1200" b="0" i="0" u="none" strike="noStrike" cap="none" dirty="0">
                <a:solidFill>
                  <a:schemeClr val="dk1"/>
                </a:solidFill>
                <a:effectLst/>
                <a:latin typeface="+mn-lt"/>
                <a:ea typeface="Calibri"/>
                <a:cs typeface="Calibri"/>
                <a:sym typeface="Calibri"/>
              </a:rPr>
              <a:t> Investors/banks focus on the </a:t>
            </a:r>
            <a:r>
              <a:rPr lang="en-US" sz="1200" b="1" i="0" u="none" strike="noStrike" cap="none" dirty="0">
                <a:solidFill>
                  <a:schemeClr val="dk1"/>
                </a:solidFill>
                <a:effectLst/>
                <a:latin typeface="+mn-lt"/>
                <a:ea typeface="Calibri"/>
                <a:cs typeface="Calibri"/>
                <a:sym typeface="Calibri"/>
              </a:rPr>
              <a:t>financial NPV</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financial IRR</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Debt Service Coverage Ratio (DSCR)</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Loan Life Coverage Ratio (LLCR)</a:t>
            </a:r>
            <a:r>
              <a:rPr lang="en-US" sz="1200" b="0" i="0" u="none" strike="noStrike" cap="none" dirty="0">
                <a:solidFill>
                  <a:schemeClr val="dk1"/>
                </a:solidFill>
                <a:effectLst/>
                <a:latin typeface="+mn-lt"/>
                <a:ea typeface="Calibri"/>
                <a:cs typeface="Calibri"/>
                <a:sym typeface="Calibri"/>
              </a:rPr>
              <a:t>. A </a:t>
            </a:r>
            <a:r>
              <a:rPr lang="en-US" sz="1200" b="1" i="0" u="none" strike="noStrike" cap="none" dirty="0">
                <a:solidFill>
                  <a:schemeClr val="dk1"/>
                </a:solidFill>
                <a:effectLst/>
                <a:latin typeface="+mn-lt"/>
                <a:ea typeface="Calibri"/>
                <a:cs typeface="Calibri"/>
                <a:sym typeface="Calibri"/>
              </a:rPr>
              <a:t>simple payback</a:t>
            </a:r>
            <a:r>
              <a:rPr lang="en-US" sz="1200" b="0" i="0" u="none" strike="noStrike" cap="none" dirty="0">
                <a:solidFill>
                  <a:schemeClr val="dk1"/>
                </a:solidFill>
                <a:effectLst/>
                <a:latin typeface="+mn-lt"/>
                <a:ea typeface="Calibri"/>
                <a:cs typeface="Calibri"/>
                <a:sym typeface="Calibri"/>
              </a:rPr>
              <a:t> period is often included alongside these to provide an intuitive sense of the capital recovery time.</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The B/C ratio is less commonly used in financial analysis because cash flows are typically recorded on a "net" basis (benefit </a:t>
            </a:r>
            <a:r>
              <a:rPr lang="en-US" sz="1200" b="0" i="1" u="none" strike="noStrike" cap="none" dirty="0">
                <a:solidFill>
                  <a:schemeClr val="dk1"/>
                </a:solidFill>
                <a:effectLst/>
                <a:latin typeface="+mn-lt"/>
                <a:ea typeface="Calibri"/>
                <a:cs typeface="Calibri"/>
                <a:sym typeface="Calibri"/>
              </a:rPr>
              <a:t>minus</a:t>
            </a:r>
            <a:r>
              <a:rPr lang="en-US" sz="1200" b="0" i="0" u="none" strike="noStrike" cap="none" dirty="0">
                <a:solidFill>
                  <a:schemeClr val="dk1"/>
                </a:solidFill>
                <a:effectLst/>
                <a:latin typeface="+mn-lt"/>
                <a:ea typeface="Calibri"/>
                <a:cs typeface="Calibri"/>
                <a:sym typeface="Calibri"/>
              </a:rPr>
              <a:t> cost), which aligns perfectly with NPV and IRR. To calculate a B/C ratio, one must separate benefits and costs (e.g., assign CAPEX + O&amp;M to "C" and bill savings to "B"), a step practical investors do not need for decision-making. Furthermore, the </a:t>
            </a:r>
            <a:r>
              <a:rPr lang="en-US" sz="1200" b="0" i="1" u="none" strike="noStrike" cap="none" dirty="0">
                <a:solidFill>
                  <a:schemeClr val="dk1"/>
                </a:solidFill>
                <a:effectLst/>
                <a:latin typeface="+mn-lt"/>
                <a:ea typeface="Calibri"/>
                <a:cs typeface="Calibri"/>
                <a:sym typeface="Calibri"/>
              </a:rPr>
              <a:t>classification</a:t>
            </a:r>
            <a:r>
              <a:rPr lang="en-US" sz="1200" b="0" i="0" u="none" strike="noStrike" cap="none" dirty="0">
                <a:solidFill>
                  <a:schemeClr val="dk1"/>
                </a:solidFill>
                <a:effectLst/>
                <a:latin typeface="+mn-lt"/>
                <a:ea typeface="Calibri"/>
                <a:cs typeface="Calibri"/>
                <a:sym typeface="Calibri"/>
              </a:rPr>
              <a:t> of items as a benefit (B) or a cost (C) (particularly financial costs, taxes, and depreciation) can easily become ambiguous. Consequently, the B/C ratio is used primarily in </a:t>
            </a:r>
            <a:r>
              <a:rPr lang="en-US" sz="1200" b="1" i="0" u="none" strike="noStrike" cap="none" dirty="0">
                <a:solidFill>
                  <a:schemeClr val="dk1"/>
                </a:solidFill>
                <a:effectLst/>
                <a:latin typeface="+mn-lt"/>
                <a:ea typeface="Calibri"/>
                <a:cs typeface="Calibri"/>
                <a:sym typeface="Calibri"/>
              </a:rPr>
              <a:t>economic CBA</a:t>
            </a:r>
            <a:r>
              <a:rPr lang="en-US" sz="1200" b="0" i="0" u="none" strike="noStrike" cap="none" dirty="0">
                <a:solidFill>
                  <a:schemeClr val="dk1"/>
                </a:solidFill>
                <a:effectLst/>
                <a:latin typeface="+mn-lt"/>
                <a:ea typeface="Calibri"/>
                <a:cs typeface="Calibri"/>
                <a:sym typeface="Calibri"/>
              </a:rPr>
              <a:t> to compare projects when public budgets are constrained.</a:t>
            </a:r>
          </a:p>
          <a:p>
            <a:endParaRPr lang="en-US" dirty="0"/>
          </a:p>
        </p:txBody>
      </p:sp>
      <p:sp>
        <p:nvSpPr>
          <p:cNvPr id="4" name="Slide Number Placeholder 3"/>
          <p:cNvSpPr>
            <a:spLocks noGrp="1"/>
          </p:cNvSpPr>
          <p:nvPr>
            <p:ph type="sldNum" sz="quarter" idx="5"/>
          </p:nvPr>
        </p:nvSpPr>
        <p:spPr/>
        <p:txBody>
          <a:bodyPr/>
          <a:lstStyle/>
          <a:p>
            <a:fld id="{3447CA24-2C85-4BB0-83EE-B73EC4B8CA20}" type="slidenum">
              <a:rPr lang="en-US" smtClean="0"/>
              <a:t>18</a:t>
            </a:fld>
            <a:endParaRPr lang="en-US"/>
          </a:p>
        </p:txBody>
      </p:sp>
    </p:spTree>
    <p:extLst>
      <p:ext uri="{BB962C8B-B14F-4D97-AF65-F5344CB8AC3E}">
        <p14:creationId xmlns:p14="http://schemas.microsoft.com/office/powerpoint/2010/main" val="33966288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613628" y="615740"/>
            <a:ext cx="7454422" cy="369332"/>
          </a:xfrm>
          <a:prstGeom prst="rect">
            <a:avLst/>
          </a:prstGeom>
          <a:noFill/>
        </p:spPr>
        <p:txBody>
          <a:bodyPr wrap="square" rtlCol="0">
            <a:spAutoFit/>
          </a:bodyPr>
          <a:lstStyle/>
          <a:p>
            <a:r>
              <a:rPr lang="en-US" b="1" i="1" dirty="0">
                <a:solidFill>
                  <a:srgbClr val="466DB0"/>
                </a:solidFill>
              </a:rPr>
              <a:t>Vietnam Scaling up Energy Efficiency Project (VSUEE)</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cid:image001.png@01D1125E.A622F670"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0" y="2893721"/>
            <a:ext cx="10515599" cy="1070557"/>
          </a:xfrm>
        </p:spPr>
        <p:txBody>
          <a:bodyPr>
            <a:noAutofit/>
          </a:bodyPr>
          <a:lstStyle/>
          <a:p>
            <a:r>
              <a:rPr lang="en-US" sz="3000" dirty="0"/>
              <a:t>VIETNAM SCALING UP ENERGY EFFICIENCY PROJECT </a:t>
            </a:r>
          </a:p>
          <a:p>
            <a:r>
              <a:rPr lang="en-US" sz="3000" dirty="0"/>
              <a:t>(VSUEE)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56E240A4-5140-533F-4FD7-82E66E4EA7E4}"/>
              </a:ext>
            </a:extLst>
          </p:cNvPr>
          <p:cNvSpPr txBox="1">
            <a:spLocks/>
          </p:cNvSpPr>
          <p:nvPr/>
        </p:nvSpPr>
        <p:spPr>
          <a:xfrm>
            <a:off x="893852" y="1243173"/>
            <a:ext cx="10624132" cy="503434"/>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Objectives of Economic-Financial Analysis for a Proposed Project</a:t>
            </a:r>
            <a:endParaRPr kumimoji="0" lang="en-US" sz="2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F8C99BC4-1D22-093E-B59D-40F99BAA3F6F}"/>
              </a:ext>
            </a:extLst>
          </p:cNvPr>
          <p:cNvSpPr txBox="1">
            <a:spLocks/>
          </p:cNvSpPr>
          <p:nvPr/>
        </p:nvSpPr>
        <p:spPr>
          <a:xfrm>
            <a:off x="783934" y="2062839"/>
            <a:ext cx="10624132" cy="368041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just">
              <a:buClr>
                <a:srgbClr val="000000"/>
              </a:buClr>
            </a:pPr>
            <a:r>
              <a:rPr lang="en-US" sz="2500" kern="0" dirty="0">
                <a:solidFill>
                  <a:srgbClr val="000000"/>
                </a:solidFill>
                <a:latin typeface="Arial" panose="020B0604020202020204"/>
              </a:rPr>
              <a:t>	Economic and financial analyses are conceptually similar – both aim to compare the benefits and costs of a project. These costs and benefits depend on who measures them. The project must:</a:t>
            </a:r>
          </a:p>
          <a:p>
            <a:pPr marL="342900" indent="-342900" algn="just">
              <a:buClr>
                <a:srgbClr val="000000"/>
              </a:buClr>
              <a:buFont typeface="Arial" panose="020B0604020202020204" pitchFamily="34" charset="0"/>
              <a:buChar char="•"/>
            </a:pPr>
            <a:r>
              <a:rPr lang="en-US" sz="2500" kern="0" dirty="0">
                <a:solidFill>
                  <a:srgbClr val="000000"/>
                </a:solidFill>
                <a:latin typeface="Arial" panose="020B0604020202020204"/>
              </a:rPr>
              <a:t>Meet a minimum economic or financial rate of return, and</a:t>
            </a:r>
          </a:p>
          <a:p>
            <a:pPr marL="342900" indent="-342900" algn="just">
              <a:buClr>
                <a:srgbClr val="000000"/>
              </a:buClr>
              <a:buFont typeface="Arial" panose="020B0604020202020204" pitchFamily="34" charset="0"/>
              <a:buChar char="•"/>
            </a:pPr>
            <a:r>
              <a:rPr lang="en-US" sz="2500" kern="0" dirty="0">
                <a:solidFill>
                  <a:srgbClr val="000000"/>
                </a:solidFill>
                <a:latin typeface="Arial" panose="020B0604020202020204"/>
              </a:rPr>
              <a:t>Be the best option among alternatives to achieve the same project objectives.</a:t>
            </a:r>
          </a:p>
          <a:p>
            <a:pPr marL="0" indent="0" algn="just">
              <a:buClr>
                <a:srgbClr val="000000"/>
              </a:buClr>
            </a:pPr>
            <a:r>
              <a:rPr lang="en-US" sz="2500" kern="0" dirty="0">
                <a:solidFill>
                  <a:srgbClr val="000000"/>
                </a:solidFill>
                <a:latin typeface="Arial" panose="020B0604020202020204"/>
              </a:rPr>
              <a:t>	Investment in a project must be compared to the "do-nothing" scenario (i.e., the "without-project" option) or delaying the project.</a:t>
            </a:r>
          </a:p>
          <a:p>
            <a:pPr algn="just">
              <a:buClr>
                <a:srgbClr val="000000"/>
              </a:buClr>
            </a:pPr>
            <a:endParaRPr lang="en-US" sz="2500" b="1" kern="0" dirty="0">
              <a:solidFill>
                <a:srgbClr val="00B050"/>
              </a:solidFill>
              <a:latin typeface="Arial" panose="020B0604020202020204"/>
            </a:endParaRPr>
          </a:p>
          <a:p>
            <a:pPr algn="just">
              <a:buClr>
                <a:srgbClr val="000000"/>
              </a:buClr>
            </a:pPr>
            <a:endParaRPr lang="en-US" sz="2500" b="1" i="1" kern="0" dirty="0">
              <a:solidFill>
                <a:srgbClr val="C00000"/>
              </a:solidFill>
              <a:latin typeface="Arial" panose="020B0604020202020204"/>
            </a:endParaRPr>
          </a:p>
          <a:p>
            <a:pPr algn="just">
              <a:buClr>
                <a:srgbClr val="000000"/>
              </a:buClr>
            </a:pPr>
            <a:endParaRPr lang="en-US" sz="2500" kern="0" dirty="0">
              <a:solidFill>
                <a:srgbClr val="000000"/>
              </a:solidFill>
              <a:latin typeface="Arial" panose="020B0604020202020204"/>
            </a:endParaRPr>
          </a:p>
        </p:txBody>
      </p:sp>
      <p:sp>
        <p:nvSpPr>
          <p:cNvPr id="7" name="Rectangle 6">
            <a:extLst>
              <a:ext uri="{FF2B5EF4-FFF2-40B4-BE49-F238E27FC236}">
                <a16:creationId xmlns:a16="http://schemas.microsoft.com/office/drawing/2014/main" id="{12331EC3-7622-510C-14E9-15A7AE3BEF2A}"/>
              </a:ext>
            </a:extLst>
          </p:cNvPr>
          <p:cNvSpPr/>
          <p:nvPr/>
        </p:nvSpPr>
        <p:spPr>
          <a:xfrm>
            <a:off x="10974608" y="6967430"/>
            <a:ext cx="1118586" cy="237388"/>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9</a:t>
            </a:r>
          </a:p>
        </p:txBody>
      </p:sp>
    </p:spTree>
    <p:extLst>
      <p:ext uri="{BB962C8B-B14F-4D97-AF65-F5344CB8AC3E}">
        <p14:creationId xmlns:p14="http://schemas.microsoft.com/office/powerpoint/2010/main" val="1643796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18;p26">
            <a:extLst>
              <a:ext uri="{FF2B5EF4-FFF2-40B4-BE49-F238E27FC236}">
                <a16:creationId xmlns:a16="http://schemas.microsoft.com/office/drawing/2014/main" id="{6FDE6085-46BD-6E37-E7D8-E7C1E37E3187}"/>
              </a:ext>
            </a:extLst>
          </p:cNvPr>
          <p:cNvSpPr txBox="1">
            <a:spLocks/>
          </p:cNvSpPr>
          <p:nvPr/>
        </p:nvSpPr>
        <p:spPr>
          <a:xfrm>
            <a:off x="838200" y="120969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effectLst/>
                <a:uLnTx/>
                <a:uFillTx/>
                <a:latin typeface="Arial"/>
                <a:cs typeface="Arial"/>
                <a:sym typeface="Arial"/>
              </a:rPr>
              <a:t>FINANCIAL AND ECONOMIC ANALYSIS</a:t>
            </a:r>
          </a:p>
        </p:txBody>
      </p:sp>
      <p:graphicFrame>
        <p:nvGraphicFramePr>
          <p:cNvPr id="5" name="Table 4">
            <a:extLst>
              <a:ext uri="{FF2B5EF4-FFF2-40B4-BE49-F238E27FC236}">
                <a16:creationId xmlns:a16="http://schemas.microsoft.com/office/drawing/2014/main" id="{40BEC505-9170-6DC1-1A13-A84380493DBB}"/>
              </a:ext>
            </a:extLst>
          </p:cNvPr>
          <p:cNvGraphicFramePr>
            <a:graphicFrameLocks noGrp="1"/>
          </p:cNvGraphicFramePr>
          <p:nvPr>
            <p:extLst>
              <p:ext uri="{D42A27DB-BD31-4B8C-83A1-F6EECF244321}">
                <p14:modId xmlns:p14="http://schemas.microsoft.com/office/powerpoint/2010/main" val="3531067738"/>
              </p:ext>
            </p:extLst>
          </p:nvPr>
        </p:nvGraphicFramePr>
        <p:xfrm>
          <a:off x="1439779" y="2124993"/>
          <a:ext cx="9914020" cy="4432041"/>
        </p:xfrm>
        <a:graphic>
          <a:graphicData uri="http://schemas.openxmlformats.org/drawingml/2006/table">
            <a:tbl>
              <a:tblPr/>
              <a:tblGrid>
                <a:gridCol w="1408969">
                  <a:extLst>
                    <a:ext uri="{9D8B030D-6E8A-4147-A177-3AD203B41FA5}">
                      <a16:colId xmlns:a16="http://schemas.microsoft.com/office/drawing/2014/main" val="113816109"/>
                    </a:ext>
                  </a:extLst>
                </a:gridCol>
                <a:gridCol w="3957923">
                  <a:extLst>
                    <a:ext uri="{9D8B030D-6E8A-4147-A177-3AD203B41FA5}">
                      <a16:colId xmlns:a16="http://schemas.microsoft.com/office/drawing/2014/main" val="1092439042"/>
                    </a:ext>
                  </a:extLst>
                </a:gridCol>
                <a:gridCol w="4547128">
                  <a:extLst>
                    <a:ext uri="{9D8B030D-6E8A-4147-A177-3AD203B41FA5}">
                      <a16:colId xmlns:a16="http://schemas.microsoft.com/office/drawing/2014/main" val="3291566020"/>
                    </a:ext>
                  </a:extLst>
                </a:gridCol>
              </a:tblGrid>
              <a:tr h="36480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endParaRPr lang="en-US" sz="1700" dirty="0">
                        <a:solidFill>
                          <a:schemeClr val="tx1"/>
                        </a:solidFill>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ctr">
                        <a:buNone/>
                      </a:pPr>
                      <a:r>
                        <a:rPr lang="en-US" sz="1700" b="0">
                          <a:solidFill>
                            <a:schemeClr val="tx1"/>
                          </a:solidFill>
                          <a:effectLst/>
                          <a:latin typeface="Arial" panose="020B0604020202020204" pitchFamily="34" charset="0"/>
                          <a:cs typeface="Arial" panose="020B0604020202020204" pitchFamily="34" charset="0"/>
                        </a:rPr>
                        <a:t>Economic Analysis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ctr">
                        <a:buNone/>
                      </a:pPr>
                      <a:r>
                        <a:rPr lang="en-US" sz="1700" b="0">
                          <a:solidFill>
                            <a:schemeClr val="tx1"/>
                          </a:solidFill>
                          <a:effectLst/>
                          <a:latin typeface="Arial" panose="020B0604020202020204" pitchFamily="34" charset="0"/>
                          <a:cs typeface="Arial" panose="020B0604020202020204" pitchFamily="34" charset="0"/>
                        </a:rPr>
                        <a:t>Financial Analysis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10404102"/>
                  </a:ext>
                </a:extLst>
              </a:tr>
              <a:tr h="1156522">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dirty="0">
                          <a:solidFill>
                            <a:schemeClr val="tx1"/>
                          </a:solidFill>
                          <a:effectLst/>
                          <a:latin typeface="Arial" panose="020B0604020202020204" pitchFamily="34" charset="0"/>
                          <a:cs typeface="Arial" panose="020B0604020202020204" pitchFamily="34" charset="0"/>
                        </a:rPr>
                        <a:t>Objective</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Maximizes efficiency in the use of finite resources such as capital, labor, natural resources,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Evaluates financial viability from the perspective of an economically optimized project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96577286"/>
                  </a:ext>
                </a:extLst>
              </a:tr>
              <a:tr h="3182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Scope</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Broad (entire economy)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Narrow (project scope only)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8423643"/>
                  </a:ext>
                </a:extLst>
              </a:tr>
              <a:tr h="171537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Input data</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Economic benefits and costs measured by "shadow prices", including inflation and all transfers such as taxes, subsidies, interest payments,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Project revenues and costs measured by market prices, including inflation and items such as taxes, subsidies, interest, import duties,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82623681"/>
                  </a:ext>
                </a:extLst>
              </a:tr>
              <a:tr h="877094">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Results</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Net Present Value (NPV) and/or Economic Rate of Return (ERR)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Monetary profits and/or Financial Rate of Return (FRR)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85354738"/>
                  </a:ext>
                </a:extLst>
              </a:tr>
            </a:tbl>
          </a:graphicData>
        </a:graphic>
      </p:graphicFrame>
    </p:spTree>
    <p:extLst>
      <p:ext uri="{BB962C8B-B14F-4D97-AF65-F5344CB8AC3E}">
        <p14:creationId xmlns:p14="http://schemas.microsoft.com/office/powerpoint/2010/main" val="964486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4;p27">
            <a:extLst>
              <a:ext uri="{FF2B5EF4-FFF2-40B4-BE49-F238E27FC236}">
                <a16:creationId xmlns:a16="http://schemas.microsoft.com/office/drawing/2014/main" id="{132A2BFC-3489-37D0-FC53-8565AF78C027}"/>
              </a:ext>
            </a:extLst>
          </p:cNvPr>
          <p:cNvSpPr txBox="1">
            <a:spLocks/>
          </p:cNvSpPr>
          <p:nvPr/>
        </p:nvSpPr>
        <p:spPr>
          <a:xfrm>
            <a:off x="724989" y="2113222"/>
            <a:ext cx="10515600" cy="435133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Financial and economic analysis is used by the World Bank to determine the feasibility of a project. Governments also often require similar analyses to assess the impact of state policies, regulations, and programs on public spending and social benefits.</a:t>
            </a: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Financial analysis is used to determine the financial feasibility of an activity from the perspective of the implementing entity. This analysis focuses on cash inflows and outflows related to the project and uses market prices.</a:t>
            </a: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Economic analysis is used to determine the net impact (cost or benefit) of an activity on the economy and society as a whole (at the national and global levels). This analysis uses economic prices, taking into account the opportunity cost to society, the presence of government interventions that cause market distortions (e.g., taxes, tariffs, subsidies), and externalities.</a:t>
            </a:r>
            <a:endParaRPr kumimoji="0" lang="en-US" sz="2000" b="0" i="0" u="none" strike="noStrike" kern="0" cap="none" spc="0" normalizeH="0" baseline="0" noProof="0" dirty="0">
              <a:ln>
                <a:noFill/>
              </a:ln>
              <a:solidFill>
                <a:schemeClr val="tx1"/>
              </a:solidFill>
              <a:effectLst/>
              <a:uLnTx/>
              <a:uFillTx/>
              <a:latin typeface="Calibri"/>
              <a:ea typeface="Calibri"/>
              <a:cs typeface="Calibri"/>
              <a:sym typeface="Calibri"/>
            </a:endParaRPr>
          </a:p>
        </p:txBody>
      </p:sp>
      <p:sp>
        <p:nvSpPr>
          <p:cNvPr id="6" name="Google Shape;218;p26">
            <a:extLst>
              <a:ext uri="{FF2B5EF4-FFF2-40B4-BE49-F238E27FC236}">
                <a16:creationId xmlns:a16="http://schemas.microsoft.com/office/drawing/2014/main" id="{18887FBC-3614-5824-434B-26BA0C3D06CD}"/>
              </a:ext>
            </a:extLst>
          </p:cNvPr>
          <p:cNvSpPr txBox="1">
            <a:spLocks/>
          </p:cNvSpPr>
          <p:nvPr/>
        </p:nvSpPr>
        <p:spPr>
          <a:xfrm>
            <a:off x="838200" y="1206378"/>
            <a:ext cx="10515599" cy="506152"/>
          </a:xfrm>
          <a:prstGeom prst="rect">
            <a:avLst/>
          </a:prstGeom>
          <a:solidFill>
            <a:srgbClr val="004AAD"/>
          </a:solidFill>
          <a:ln>
            <a:noFill/>
          </a:ln>
        </p:spPr>
        <p:txBody>
          <a:bodyPr spcFirstLastPara="1" wrap="square" lIns="91425" tIns="45700" rIns="91425" bIns="45700" anchor="ctr" anchorCtr="0">
            <a:normAutofit fontScale="82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effectLst/>
                <a:uLnTx/>
                <a:uFillTx/>
                <a:latin typeface="Arial"/>
                <a:cs typeface="Arial"/>
                <a:sym typeface="Arial"/>
              </a:rPr>
              <a:t>FINANCIAL AND ECONOMIC ANALYSIS (WORLD BANK)</a:t>
            </a:r>
          </a:p>
        </p:txBody>
      </p:sp>
    </p:spTree>
    <p:extLst>
      <p:ext uri="{BB962C8B-B14F-4D97-AF65-F5344CB8AC3E}">
        <p14:creationId xmlns:p14="http://schemas.microsoft.com/office/powerpoint/2010/main" val="1920551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100EA159-6192-3C8D-5ACF-9D1624F6B70E}"/>
              </a:ext>
            </a:extLst>
          </p:cNvPr>
          <p:cNvSpPr txBox="1">
            <a:spLocks/>
          </p:cNvSpPr>
          <p:nvPr/>
        </p:nvSpPr>
        <p:spPr>
          <a:xfrm>
            <a:off x="838201" y="135353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Economic Analysis and Financial Analysis</a:t>
            </a:r>
            <a:endParaRPr kumimoji="0" lang="en-US" sz="3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6" name="Content Placeholder 2">
            <a:extLst>
              <a:ext uri="{FF2B5EF4-FFF2-40B4-BE49-F238E27FC236}">
                <a16:creationId xmlns:a16="http://schemas.microsoft.com/office/drawing/2014/main" id="{CBE58B04-5749-EB51-5950-BF21AC2A1077}"/>
              </a:ext>
            </a:extLst>
          </p:cNvPr>
          <p:cNvSpPr txBox="1">
            <a:spLocks/>
          </p:cNvSpPr>
          <p:nvPr/>
        </p:nvSpPr>
        <p:spPr>
          <a:xfrm>
            <a:off x="580864" y="2154322"/>
            <a:ext cx="11030271" cy="3937890"/>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30000"/>
              </a:lnSpc>
              <a:spcBef>
                <a:spcPts val="0"/>
              </a:spcBef>
              <a:buClr>
                <a:srgbClr val="000000"/>
              </a:buClr>
            </a:pPr>
            <a:r>
              <a:rPr lang="en-US" sz="2500" b="1" kern="0" dirty="0">
                <a:solidFill>
                  <a:srgbClr val="000000"/>
                </a:solidFill>
                <a:latin typeface="Arial" panose="020B0604020202020204" pitchFamily="34" charset="0"/>
                <a:cs typeface="Arial" panose="020B0604020202020204" pitchFamily="34" charset="0"/>
              </a:rPr>
              <a:t>Economic analysis</a:t>
            </a:r>
            <a:r>
              <a:rPr lang="en-US" sz="2500" kern="0" dirty="0">
                <a:solidFill>
                  <a:srgbClr val="000000"/>
                </a:solidFill>
                <a:latin typeface="Arial" panose="020B0604020202020204" pitchFamily="34" charset="0"/>
                <a:cs typeface="Arial" panose="020B0604020202020204" pitchFamily="34" charset="0"/>
              </a:rPr>
              <a:t> evaluates the project's benefits from the perspective of the </a:t>
            </a:r>
            <a:r>
              <a:rPr lang="en-US" sz="2500" i="1" kern="0" dirty="0">
                <a:solidFill>
                  <a:srgbClr val="000000"/>
                </a:solidFill>
                <a:latin typeface="Arial" panose="020B0604020202020204" pitchFamily="34" charset="0"/>
                <a:cs typeface="Arial" panose="020B0604020202020204" pitchFamily="34" charset="0"/>
              </a:rPr>
              <a:t>Nation and the National Economy</a:t>
            </a:r>
            <a:r>
              <a:rPr lang="en-US" sz="2500" kern="0" dirty="0">
                <a:solidFill>
                  <a:srgbClr val="000000"/>
                </a:solidFill>
                <a:latin typeface="Arial" panose="020B0604020202020204" pitchFamily="34" charset="0"/>
                <a:cs typeface="Arial" panose="020B0604020202020204" pitchFamily="34" charset="0"/>
              </a:rPr>
              <a:t>:</a:t>
            </a:r>
          </a:p>
          <a:p>
            <a:pPr marL="685800" indent="-457200" algn="just">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At any given time, Vietnam has limited resources (skilled labor, natural resources, electrical power, investment capital).</a:t>
            </a:r>
          </a:p>
          <a:p>
            <a:pPr marL="685800" indent="-457200" algn="just">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fundamental question during project appraisal is whether Vietnam achieves greater benefits by investing its scarce economic resources in one project over another: power distribution, renewable energy, roads, seaports, etc.</a:t>
            </a:r>
          </a:p>
          <a:p>
            <a:pPr marL="0" indent="0">
              <a:lnSpc>
                <a:spcPct val="130000"/>
              </a:lnSpc>
              <a:spcBef>
                <a:spcPts val="0"/>
              </a:spcBef>
              <a:buClr>
                <a:srgbClr val="000000"/>
              </a:buClr>
            </a:pPr>
            <a:endParaRPr lang="en-US" sz="25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kern="0" dirty="0">
              <a:solidFill>
                <a:srgbClr val="00B05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i="1" kern="0" dirty="0">
              <a:solidFill>
                <a:srgbClr val="C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377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31AA61E-5215-5239-B713-DC4BDE753C16}"/>
              </a:ext>
            </a:extLst>
          </p:cNvPr>
          <p:cNvSpPr txBox="1">
            <a:spLocks/>
          </p:cNvSpPr>
          <p:nvPr/>
        </p:nvSpPr>
        <p:spPr>
          <a:xfrm>
            <a:off x="838200" y="1160980"/>
            <a:ext cx="10515599" cy="479479"/>
          </a:xfrm>
          <a:prstGeom prst="rect">
            <a:avLst/>
          </a:prstGeom>
          <a:solidFill>
            <a:srgbClr val="004AAD"/>
          </a:solidFill>
          <a:ln>
            <a:noFill/>
          </a:ln>
        </p:spPr>
        <p:txBody>
          <a:bodyPr spcFirstLastPara="1" wrap="square" lIns="91425" tIns="45700" rIns="91425" bIns="45700" anchor="ctr" anchorCtr="0">
            <a:normAutofit fontScale="90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6BA4DB33-5415-C952-782D-4958E2CCFF00}"/>
              </a:ext>
            </a:extLst>
          </p:cNvPr>
          <p:cNvSpPr txBox="1">
            <a:spLocks/>
          </p:cNvSpPr>
          <p:nvPr/>
        </p:nvSpPr>
        <p:spPr>
          <a:xfrm>
            <a:off x="709771" y="1787158"/>
            <a:ext cx="10644028" cy="494241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000" kern="0" dirty="0">
                <a:solidFill>
                  <a:srgbClr val="000000"/>
                </a:solidFill>
                <a:latin typeface="Arial" panose="020B0604020202020204"/>
              </a:rPr>
              <a:t>For example, the cost of importing equipment to improve energy efficiency:</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For the enterprise, this cost includes the full import cost (purchase price, insurance, freight – CIF) at the point of import, plus import duties (if applicable).</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From the national perspective, is import duty considered a cost? Why is only CIF the economic cost?</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In economic analysis, the following costs are excluded:</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Interest payments – representing transfers from borrowers to capital owners.</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Various taxes – representing transfers from consumers or businesses to the Government.</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Import duties</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Natural resource taxes</a:t>
            </a:r>
            <a:endParaRPr lang="en-US" sz="2000" kern="0" dirty="0">
              <a:solidFill>
                <a:srgbClr val="000000"/>
              </a:solidFill>
              <a:latin typeface="Arial" panose="020B0604020202020204"/>
            </a:endParaRPr>
          </a:p>
          <a:p>
            <a:pPr marL="0" indent="0">
              <a:buClr>
                <a:srgbClr val="000000"/>
              </a:buClr>
            </a:pPr>
            <a:endParaRPr lang="en-GB" sz="2000" i="1" kern="0" dirty="0">
              <a:solidFill>
                <a:srgbClr val="000000"/>
              </a:solidFill>
              <a:latin typeface="Arial" panose="020B0604020202020204"/>
            </a:endParaRPr>
          </a:p>
          <a:p>
            <a:pPr>
              <a:buClr>
                <a:srgbClr val="000000"/>
              </a:buClr>
            </a:pPr>
            <a:endParaRPr lang="en-US" kern="0" dirty="0">
              <a:solidFill>
                <a:srgbClr val="000000"/>
              </a:solidFill>
              <a:latin typeface="Arial" panose="020B0604020202020204"/>
            </a:endParaRPr>
          </a:p>
          <a:p>
            <a:pPr marL="0" indent="0">
              <a:buClr>
                <a:srgbClr val="000000"/>
              </a:buClr>
            </a:pPr>
            <a:endParaRPr lang="en-US" i="1" kern="0" dirty="0">
              <a:solidFill>
                <a:srgbClr val="000000"/>
              </a:solidFill>
              <a:latin typeface="Arial" panose="020B0604020202020204"/>
            </a:endParaRPr>
          </a:p>
          <a:p>
            <a:pPr marL="0" indent="0">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3041764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84B60EB-F8EC-9120-7B51-2207213BBF1E}"/>
              </a:ext>
            </a:extLst>
          </p:cNvPr>
          <p:cNvSpPr txBox="1">
            <a:spLocks/>
          </p:cNvSpPr>
          <p:nvPr/>
        </p:nvSpPr>
        <p:spPr>
          <a:xfrm>
            <a:off x="838200" y="1343259"/>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398AC604-CA03-535C-8F5B-1637A9E16EB8}"/>
              </a:ext>
            </a:extLst>
          </p:cNvPr>
          <p:cNvSpPr txBox="1">
            <a:spLocks/>
          </p:cNvSpPr>
          <p:nvPr/>
        </p:nvSpPr>
        <p:spPr>
          <a:xfrm>
            <a:off x="382306" y="1849411"/>
            <a:ext cx="11427386" cy="4520629"/>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endParaRPr lang="en-US" sz="2000" b="1" kern="0" dirty="0">
              <a:solidFill>
                <a:srgbClr val="000000"/>
              </a:solidFill>
              <a:latin typeface="Arial" panose="020B0604020202020204"/>
            </a:endParaRPr>
          </a:p>
          <a:p>
            <a:pPr>
              <a:lnSpc>
                <a:spcPct val="130000"/>
              </a:lnSpc>
              <a:spcBef>
                <a:spcPts val="0"/>
              </a:spcBef>
              <a:buClr>
                <a:srgbClr val="000000"/>
              </a:buClr>
            </a:pPr>
            <a:r>
              <a:rPr lang="en-US" sz="2000" b="1" kern="0" dirty="0">
                <a:solidFill>
                  <a:srgbClr val="000000"/>
                </a:solidFill>
                <a:latin typeface="Arial" panose="020B0604020202020204"/>
              </a:rPr>
              <a:t>In economic analysis:</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Costs and benefits are accounted for in the year when resources are consumed.</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Therefore, the entire capital cost (excluding taxes and transfer payments) is accounted for during the construction period (not just equity capital).</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Debt repayments and interest payments are financial transactions and are </a:t>
            </a:r>
            <a:r>
              <a:rPr lang="en-US" sz="2000" b="1" kern="0" dirty="0">
                <a:solidFill>
                  <a:srgbClr val="000000"/>
                </a:solidFill>
                <a:latin typeface="Arial" panose="020B0604020202020204"/>
              </a:rPr>
              <a:t>not</a:t>
            </a:r>
            <a:r>
              <a:rPr lang="en-US" sz="2000" kern="0" dirty="0">
                <a:solidFill>
                  <a:srgbClr val="000000"/>
                </a:solidFill>
                <a:latin typeface="Arial" panose="020B0604020202020204"/>
              </a:rPr>
              <a:t> included in economic analysis.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When an energy efficiency project reduces electricity consumption, its economic benefit is </a:t>
            </a:r>
            <a:r>
              <a:rPr lang="en-US" sz="2000" b="1" kern="0" dirty="0">
                <a:solidFill>
                  <a:srgbClr val="000000"/>
                </a:solidFill>
                <a:latin typeface="Arial" panose="020B0604020202020204"/>
              </a:rPr>
              <a:t>not</a:t>
            </a:r>
            <a:r>
              <a:rPr lang="en-US" sz="2000" kern="0" dirty="0">
                <a:solidFill>
                  <a:srgbClr val="000000"/>
                </a:solidFill>
                <a:latin typeface="Arial" panose="020B0604020202020204"/>
              </a:rPr>
              <a:t> the electricity bill paid by the enterprise but the </a:t>
            </a:r>
            <a:r>
              <a:rPr lang="en-US" sz="2000" b="1" kern="0" dirty="0">
                <a:solidFill>
                  <a:srgbClr val="000000"/>
                </a:solidFill>
                <a:latin typeface="Arial" panose="020B0604020202020204"/>
              </a:rPr>
              <a:t>avoided fuel cost</a:t>
            </a:r>
            <a:r>
              <a:rPr lang="en-US" sz="2000" kern="0" dirty="0">
                <a:solidFill>
                  <a:srgbClr val="000000"/>
                </a:solidFill>
                <a:latin typeface="Arial" panose="020B0604020202020204"/>
              </a:rPr>
              <a:t> for generating the electricity and the </a:t>
            </a:r>
            <a:r>
              <a:rPr lang="en-US" sz="2000" b="1" kern="0" dirty="0">
                <a:solidFill>
                  <a:srgbClr val="000000"/>
                </a:solidFill>
                <a:latin typeface="Arial" panose="020B0604020202020204"/>
              </a:rPr>
              <a:t>avoided capital cost</a:t>
            </a:r>
            <a:r>
              <a:rPr lang="en-US" sz="2000" kern="0" dirty="0">
                <a:solidFill>
                  <a:srgbClr val="000000"/>
                </a:solidFill>
                <a:latin typeface="Arial" panose="020B0604020202020204"/>
              </a:rPr>
              <a:t> for EVN (the utility).</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hurdle rate for economic analysis is the </a:t>
            </a:r>
            <a:r>
              <a:rPr lang="en-US" sz="2000" b="1" kern="0" dirty="0">
                <a:solidFill>
                  <a:srgbClr val="000000"/>
                </a:solidFill>
                <a:latin typeface="Arial" panose="020B0604020202020204"/>
              </a:rPr>
              <a:t>economic discount rate</a:t>
            </a:r>
            <a:r>
              <a:rPr lang="en-US" sz="2000" kern="0" dirty="0">
                <a:solidFill>
                  <a:srgbClr val="000000"/>
                </a:solidFill>
                <a:latin typeface="Arial" panose="020B0604020202020204"/>
              </a:rPr>
              <a:t> (which differs from the financial hurdle rate, e.g., WACC).</a:t>
            </a:r>
          </a:p>
        </p:txBody>
      </p:sp>
    </p:spTree>
    <p:extLst>
      <p:ext uri="{BB962C8B-B14F-4D97-AF65-F5344CB8AC3E}">
        <p14:creationId xmlns:p14="http://schemas.microsoft.com/office/powerpoint/2010/main" val="2209699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FE90F15-098E-1416-ED6D-65DFAB1E1F67}"/>
              </a:ext>
            </a:extLst>
          </p:cNvPr>
          <p:cNvSpPr txBox="1">
            <a:spLocks/>
          </p:cNvSpPr>
          <p:nvPr/>
        </p:nvSpPr>
        <p:spPr>
          <a:xfrm>
            <a:off x="838200" y="1359732"/>
            <a:ext cx="10515599" cy="421250"/>
          </a:xfrm>
          <a:prstGeom prst="rect">
            <a:avLst/>
          </a:prstGeom>
          <a:solidFill>
            <a:srgbClr val="004AAD"/>
          </a:solid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6F01B7DA-7B55-5388-580D-5C9A7F5CBCD0}"/>
              </a:ext>
            </a:extLst>
          </p:cNvPr>
          <p:cNvSpPr txBox="1">
            <a:spLocks/>
          </p:cNvSpPr>
          <p:nvPr/>
        </p:nvSpPr>
        <p:spPr>
          <a:xfrm>
            <a:off x="368306" y="1975336"/>
            <a:ext cx="11455388" cy="4630947"/>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a:rPr>
              <a:t>Financial analysis assesses the project's benefits from the perspective of the investor or project owner (enterprise).</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enterprise evaluates benefits and costs in monetary terms.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a:t>
            </a:r>
            <a:r>
              <a:rPr lang="en-US" sz="2000" b="1" kern="0" dirty="0">
                <a:solidFill>
                  <a:srgbClr val="000000"/>
                </a:solidFill>
                <a:latin typeface="Arial" panose="020B0604020202020204"/>
              </a:rPr>
              <a:t>financial benefits</a:t>
            </a:r>
            <a:r>
              <a:rPr lang="en-US" sz="2000" kern="0" dirty="0">
                <a:solidFill>
                  <a:srgbClr val="000000"/>
                </a:solidFill>
                <a:latin typeface="Arial" panose="020B0604020202020204"/>
              </a:rPr>
              <a:t> of an energy efficiency (EE) project include the monetary savings from purchasing less electricity, oil, or coal; avoided O&amp;M costs; and reduced chemical expenses. The value of energy inputs for the enterprise is based on all actual costs incurred, including taxes, fees, and import duties: </a:t>
            </a:r>
            <a:r>
              <a:rPr lang="en-US" sz="2000" b="1" kern="0" dirty="0">
                <a:solidFill>
                  <a:srgbClr val="000000"/>
                </a:solidFill>
                <a:latin typeface="Arial" panose="020B0604020202020204"/>
              </a:rPr>
              <a:t>i.e., all cash expenses for the enterprise.</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a:t>
            </a:r>
            <a:r>
              <a:rPr lang="en-US" sz="2000" b="1" kern="0" dirty="0">
                <a:solidFill>
                  <a:srgbClr val="000000"/>
                </a:solidFill>
                <a:latin typeface="Arial" panose="020B0604020202020204"/>
              </a:rPr>
              <a:t>financial costs</a:t>
            </a:r>
            <a:r>
              <a:rPr lang="en-US" sz="2000" kern="0" dirty="0">
                <a:solidFill>
                  <a:srgbClr val="000000"/>
                </a:solidFill>
                <a:latin typeface="Arial" panose="020B0604020202020204"/>
              </a:rPr>
              <a:t> of an EE project include the required investments plus any additional O&amp;M costs related to new equipment or improved operational management. Investment costs for the enterprise include customs duties and VAT.</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These financial cash flows form the basis for financial analysis.</a:t>
            </a:r>
          </a:p>
        </p:txBody>
      </p:sp>
    </p:spTree>
    <p:extLst>
      <p:ext uri="{BB962C8B-B14F-4D97-AF65-F5344CB8AC3E}">
        <p14:creationId xmlns:p14="http://schemas.microsoft.com/office/powerpoint/2010/main" val="3614141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DE2C7DA8-E834-AC93-6993-4BD83CB92A30}"/>
              </a:ext>
            </a:extLst>
          </p:cNvPr>
          <p:cNvSpPr txBox="1">
            <a:spLocks/>
          </p:cNvSpPr>
          <p:nvPr/>
        </p:nvSpPr>
        <p:spPr>
          <a:xfrm>
            <a:off x="838200" y="1130205"/>
            <a:ext cx="10515599" cy="49674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effectLst/>
                <a:uLnTx/>
                <a:uFillTx/>
                <a:latin typeface="Arial"/>
                <a:cs typeface="Arial"/>
                <a:sym typeface="Arial"/>
              </a:rPr>
              <a:t>Examples of financial and socio-economic analysis</a:t>
            </a:r>
          </a:p>
        </p:txBody>
      </p:sp>
      <p:sp>
        <p:nvSpPr>
          <p:cNvPr id="7" name="Rectangle 6">
            <a:extLst>
              <a:ext uri="{FF2B5EF4-FFF2-40B4-BE49-F238E27FC236}">
                <a16:creationId xmlns:a16="http://schemas.microsoft.com/office/drawing/2014/main" id="{DBE1C5DB-83F6-C8BF-D8A7-4DEF437730FD}"/>
              </a:ext>
            </a:extLst>
          </p:cNvPr>
          <p:cNvSpPr/>
          <p:nvPr/>
        </p:nvSpPr>
        <p:spPr>
          <a:xfrm>
            <a:off x="838199" y="1746287"/>
            <a:ext cx="10515599" cy="477054"/>
          </a:xfrm>
          <a:prstGeom prst="rect">
            <a:avLst/>
          </a:prstGeom>
        </p:spPr>
        <p:txBody>
          <a:bodyPr wrap="square">
            <a:spAutoFit/>
          </a:bodyPr>
          <a:lstStyle/>
          <a:p>
            <a:pPr>
              <a:buClr>
                <a:srgbClr val="000000"/>
              </a:buClr>
              <a:buFont typeface="Arial"/>
              <a:buNone/>
            </a:pPr>
            <a:r>
              <a:rPr lang="en-US" sz="2500" b="1" kern="0" dirty="0">
                <a:latin typeface="Arial"/>
                <a:cs typeface="Arial"/>
                <a:sym typeface="Arial"/>
              </a:rPr>
              <a:t>Project for optimizing the motor system in the production line</a:t>
            </a:r>
            <a:endParaRPr lang="vi-VN" sz="2500" kern="0" dirty="0">
              <a:cs typeface="Arial"/>
              <a:sym typeface="Arial"/>
            </a:endParaRPr>
          </a:p>
        </p:txBody>
      </p:sp>
      <p:sp>
        <p:nvSpPr>
          <p:cNvPr id="8" name="Rectangle 7">
            <a:extLst>
              <a:ext uri="{FF2B5EF4-FFF2-40B4-BE49-F238E27FC236}">
                <a16:creationId xmlns:a16="http://schemas.microsoft.com/office/drawing/2014/main" id="{40983E96-1E69-7643-44B4-28108086EA7D}"/>
              </a:ext>
            </a:extLst>
          </p:cNvPr>
          <p:cNvSpPr/>
          <p:nvPr/>
        </p:nvSpPr>
        <p:spPr>
          <a:xfrm>
            <a:off x="640080" y="2342675"/>
            <a:ext cx="5593080" cy="3556230"/>
          </a:xfrm>
          <a:prstGeom prst="rect">
            <a:avLst/>
          </a:prstGeom>
          <a:solidFill>
            <a:schemeClr val="bg1"/>
          </a:solidFill>
        </p:spPr>
        <p:txBody>
          <a:bodyPr wrap="square">
            <a:spAutoFit/>
          </a:bodyPr>
          <a:lstStyle/>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CAPEX: </a:t>
            </a:r>
            <a:r>
              <a:rPr lang="en-US" sz="2000" kern="0" dirty="0">
                <a:latin typeface="Arial"/>
                <a:cs typeface="Arial"/>
                <a:sym typeface="Arial"/>
              </a:rPr>
              <a:t>USD 1,000,000</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Annual Energy Savings: </a:t>
            </a:r>
            <a:r>
              <a:rPr lang="en-US" sz="2000" kern="0" dirty="0">
                <a:latin typeface="Arial"/>
                <a:cs typeface="Arial"/>
                <a:sym typeface="Arial"/>
              </a:rPr>
              <a:t>2,000 MWh/year</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Incremental O&amp;M: </a:t>
            </a:r>
            <a:r>
              <a:rPr lang="en-US" sz="2000" kern="0" dirty="0">
                <a:latin typeface="Arial"/>
                <a:cs typeface="Arial"/>
                <a:sym typeface="Arial"/>
              </a:rPr>
              <a:t>USD 10,000/year</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Analysis Lifespan: </a:t>
            </a:r>
            <a:r>
              <a:rPr lang="en-US" sz="2000" kern="0" dirty="0">
                <a:latin typeface="Arial"/>
                <a:cs typeface="Arial"/>
                <a:sym typeface="Arial"/>
              </a:rPr>
              <a:t>10 years</a:t>
            </a:r>
          </a:p>
          <a:p>
            <a:pPr>
              <a:lnSpc>
                <a:spcPct val="150000"/>
              </a:lnSpc>
              <a:buClr>
                <a:srgbClr val="000000"/>
              </a:buClr>
            </a:pPr>
            <a:r>
              <a:rPr lang="en-US" b="1" dirty="0">
                <a:latin typeface="Arial" panose="020B0604020202020204" pitchFamily="34" charset="0"/>
                <a:cs typeface="Arial" panose="020B0604020202020204" pitchFamily="34" charset="0"/>
              </a:rPr>
              <a:t>Financial Analysis:</a:t>
            </a:r>
            <a:endParaRPr lang="en-US" sz="2000" b="1" dirty="0">
              <a:latin typeface="Arial" panose="020B0604020202020204" pitchFamily="34" charset="0"/>
              <a:cs typeface="Arial" panose="020B0604020202020204" pitchFamily="34" charset="0"/>
            </a:endParaRPr>
          </a:p>
          <a:p>
            <a:pPr marL="285750" indent="-285750">
              <a:lnSpc>
                <a:spcPct val="150000"/>
              </a:lnSpc>
              <a:buClr>
                <a:srgbClr val="000000"/>
              </a:buClr>
              <a:buFont typeface="Arial" panose="020B0604020202020204" pitchFamily="34" charset="0"/>
              <a:buChar char="•"/>
            </a:pPr>
            <a:r>
              <a:rPr lang="en-US" b="1" dirty="0">
                <a:latin typeface="Arial" panose="020B0604020202020204" pitchFamily="34" charset="0"/>
                <a:cs typeface="Arial" panose="020B0604020202020204" pitchFamily="34" charset="0"/>
              </a:rPr>
              <a:t>Electricity tariff (bill price):</a:t>
            </a:r>
            <a:r>
              <a:rPr lang="en-US" dirty="0">
                <a:latin typeface="Arial" panose="020B0604020202020204" pitchFamily="34" charset="0"/>
                <a:cs typeface="Arial" panose="020B0604020202020204" pitchFamily="34" charset="0"/>
              </a:rPr>
              <a:t> 100 USD/MWh</a:t>
            </a:r>
            <a:endParaRPr lang="en-US" sz="2000" dirty="0">
              <a:latin typeface="Arial" panose="020B0604020202020204" pitchFamily="34" charset="0"/>
              <a:cs typeface="Arial" panose="020B0604020202020204" pitchFamily="34" charset="0"/>
            </a:endParaRPr>
          </a:p>
          <a:p>
            <a:pPr marL="285750" indent="-285750">
              <a:lnSpc>
                <a:spcPct val="150000"/>
              </a:lnSpc>
              <a:buClr>
                <a:srgbClr val="000000"/>
              </a:buClr>
              <a:buFont typeface="Arial" panose="020B0604020202020204" pitchFamily="34" charset="0"/>
              <a:buChar char="•"/>
            </a:pPr>
            <a:r>
              <a:rPr lang="en-US" b="1" dirty="0">
                <a:latin typeface="Arial" panose="020B0604020202020204" pitchFamily="34" charset="0"/>
                <a:cs typeface="Arial" panose="020B0604020202020204" pitchFamily="34" charset="0"/>
              </a:rPr>
              <a:t>Discount rate / WACC:</a:t>
            </a:r>
            <a:r>
              <a:rPr lang="en-US" dirty="0">
                <a:latin typeface="Arial" panose="020B0604020202020204" pitchFamily="34" charset="0"/>
                <a:cs typeface="Arial" panose="020B0604020202020204" pitchFamily="34" charset="0"/>
              </a:rPr>
              <a:t> 12%</a:t>
            </a:r>
            <a:br>
              <a:rPr lang="en-US" sz="2000"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(Excluding CO₂ cost, not using shadow pricing)</a:t>
            </a:r>
            <a:endParaRPr lang="vi-VN" sz="2000" kern="0" dirty="0">
              <a:latin typeface="Arial" panose="020B0604020202020204" pitchFamily="34" charset="0"/>
              <a:cs typeface="Arial" panose="020B0604020202020204" pitchFamily="34" charset="0"/>
              <a:sym typeface="Arial"/>
            </a:endParaRPr>
          </a:p>
        </p:txBody>
      </p:sp>
      <p:sp>
        <p:nvSpPr>
          <p:cNvPr id="9" name="Rectangle 8">
            <a:extLst>
              <a:ext uri="{FF2B5EF4-FFF2-40B4-BE49-F238E27FC236}">
                <a16:creationId xmlns:a16="http://schemas.microsoft.com/office/drawing/2014/main" id="{801B6A71-D59B-8624-41B2-BF74CA5519E0}"/>
              </a:ext>
            </a:extLst>
          </p:cNvPr>
          <p:cNvSpPr/>
          <p:nvPr/>
        </p:nvSpPr>
        <p:spPr>
          <a:xfrm>
            <a:off x="6233160" y="2769395"/>
            <a:ext cx="5775960" cy="3728649"/>
          </a:xfrm>
          <a:prstGeom prst="rect">
            <a:avLst/>
          </a:prstGeom>
          <a:solidFill>
            <a:schemeClr val="bg1"/>
          </a:solidFill>
        </p:spPr>
        <p:txBody>
          <a:bodyPr wrap="square">
            <a:spAutoFit/>
          </a:bodyPr>
          <a:lstStyle/>
          <a:p>
            <a:pPr>
              <a:lnSpc>
                <a:spcPct val="150000"/>
              </a:lnSpc>
              <a:buClr>
                <a:srgbClr val="000000"/>
              </a:buClr>
              <a:buFont typeface="Arial"/>
              <a:buNone/>
            </a:pPr>
            <a:r>
              <a:rPr lang="en-US" sz="2000" b="1" kern="0" dirty="0">
                <a:latin typeface="Arial"/>
                <a:cs typeface="Arial"/>
                <a:sym typeface="Arial"/>
              </a:rPr>
              <a:t>Socio-Economic Analysis:</a:t>
            </a:r>
          </a:p>
          <a:p>
            <a:pPr>
              <a:lnSpc>
                <a:spcPct val="150000"/>
              </a:lnSpc>
              <a:buClr>
                <a:srgbClr val="000000"/>
              </a:buClr>
              <a:buFont typeface="Arial"/>
              <a:buNone/>
            </a:pPr>
            <a:r>
              <a:rPr lang="en-US" sz="2000" b="1" kern="0" dirty="0">
                <a:latin typeface="Arial"/>
                <a:cs typeface="Arial"/>
                <a:sym typeface="Arial"/>
              </a:rPr>
              <a:t>Shadow Price of Electricity (Economic Price): </a:t>
            </a:r>
            <a:r>
              <a:rPr lang="en-US" sz="2000" kern="0" dirty="0">
                <a:latin typeface="Arial"/>
                <a:cs typeface="Arial"/>
                <a:sym typeface="Arial"/>
              </a:rPr>
              <a:t>120 USD/MWh</a:t>
            </a:r>
          </a:p>
          <a:p>
            <a:pPr>
              <a:lnSpc>
                <a:spcPct val="150000"/>
              </a:lnSpc>
              <a:buClr>
                <a:srgbClr val="000000"/>
              </a:buClr>
              <a:buFont typeface="Arial"/>
              <a:buNone/>
            </a:pPr>
            <a:r>
              <a:rPr lang="en-US" sz="2000" b="1" kern="0" dirty="0">
                <a:latin typeface="Arial"/>
                <a:cs typeface="Arial"/>
                <a:sym typeface="Arial"/>
              </a:rPr>
              <a:t>Grid Emission Factor: </a:t>
            </a:r>
            <a:r>
              <a:rPr lang="en-US" sz="2000" kern="0" dirty="0">
                <a:latin typeface="Arial"/>
                <a:cs typeface="Arial"/>
                <a:sym typeface="Arial"/>
              </a:rPr>
              <a:t>0.7 </a:t>
            </a:r>
            <a:r>
              <a:rPr lang="en-US" sz="2000" kern="0" dirty="0" err="1">
                <a:latin typeface="Arial"/>
                <a:cs typeface="Arial"/>
                <a:sym typeface="Arial"/>
              </a:rPr>
              <a:t>tCO</a:t>
            </a:r>
            <a:r>
              <a:rPr lang="en-US" sz="2000" kern="0" dirty="0">
                <a:latin typeface="Arial"/>
                <a:cs typeface="Arial"/>
                <a:sym typeface="Arial"/>
              </a:rPr>
              <a:t>₂/MWh</a:t>
            </a:r>
          </a:p>
          <a:p>
            <a:pPr>
              <a:lnSpc>
                <a:spcPct val="150000"/>
              </a:lnSpc>
              <a:buClr>
                <a:srgbClr val="000000"/>
              </a:buClr>
              <a:buFont typeface="Arial"/>
              <a:buNone/>
            </a:pPr>
            <a:r>
              <a:rPr lang="en-US" sz="2000" b="1" kern="0" dirty="0">
                <a:latin typeface="Arial"/>
                <a:cs typeface="Arial"/>
                <a:sym typeface="Arial"/>
              </a:rPr>
              <a:t>Value of CO₂ (SCC): </a:t>
            </a:r>
            <a:r>
              <a:rPr lang="en-US" sz="2000" kern="0" dirty="0">
                <a:latin typeface="Arial"/>
                <a:cs typeface="Arial"/>
                <a:sym typeface="Arial"/>
              </a:rPr>
              <a:t>40 USD/</a:t>
            </a:r>
            <a:r>
              <a:rPr lang="en-US" sz="2000" kern="0" dirty="0" err="1">
                <a:latin typeface="Arial"/>
                <a:cs typeface="Arial"/>
                <a:sym typeface="Arial"/>
              </a:rPr>
              <a:t>tCO</a:t>
            </a:r>
            <a:r>
              <a:rPr lang="en-US" sz="2000" kern="0" dirty="0">
                <a:latin typeface="Arial"/>
                <a:cs typeface="Arial"/>
                <a:sym typeface="Arial"/>
              </a:rPr>
              <a:t>₂</a:t>
            </a:r>
          </a:p>
          <a:p>
            <a:pPr>
              <a:lnSpc>
                <a:spcPct val="150000"/>
              </a:lnSpc>
              <a:buClr>
                <a:srgbClr val="000000"/>
              </a:buClr>
              <a:buFont typeface="Arial"/>
              <a:buNone/>
            </a:pPr>
            <a:r>
              <a:rPr lang="en-US" sz="2000" b="1" kern="0" dirty="0">
                <a:latin typeface="Arial"/>
                <a:cs typeface="Arial"/>
                <a:sym typeface="Arial"/>
              </a:rPr>
              <a:t>Social Discount Rate: </a:t>
            </a:r>
            <a:r>
              <a:rPr lang="en-US" sz="2000" kern="0" dirty="0">
                <a:latin typeface="Arial"/>
                <a:cs typeface="Arial"/>
                <a:sym typeface="Arial"/>
              </a:rPr>
              <a:t>8%</a:t>
            </a:r>
          </a:p>
          <a:p>
            <a:pPr>
              <a:lnSpc>
                <a:spcPct val="150000"/>
              </a:lnSpc>
              <a:buClr>
                <a:srgbClr val="000000"/>
              </a:buClr>
              <a:buFont typeface="Arial"/>
              <a:buNone/>
            </a:pPr>
            <a:r>
              <a:rPr lang="en-US" sz="2000" kern="0" dirty="0">
                <a:latin typeface="Arial"/>
                <a:cs typeface="Arial"/>
                <a:sym typeface="Arial"/>
              </a:rPr>
              <a:t>(Excluding taxes and interest; including CO₂ benefits)</a:t>
            </a:r>
            <a:endParaRPr lang="vi-VN" sz="2000" kern="0" dirty="0">
              <a:cs typeface="Arial"/>
              <a:sym typeface="Arial"/>
            </a:endParaRPr>
          </a:p>
        </p:txBody>
      </p:sp>
    </p:spTree>
    <p:extLst>
      <p:ext uri="{BB962C8B-B14F-4D97-AF65-F5344CB8AC3E}">
        <p14:creationId xmlns:p14="http://schemas.microsoft.com/office/powerpoint/2010/main" val="3347338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BDA9D83-DA93-03D2-19AA-199795F5E7BB}"/>
              </a:ext>
            </a:extLst>
          </p:cNvPr>
          <p:cNvSpPr txBox="1">
            <a:spLocks/>
          </p:cNvSpPr>
          <p:nvPr/>
        </p:nvSpPr>
        <p:spPr>
          <a:xfrm>
            <a:off x="930668" y="1196796"/>
            <a:ext cx="10515599" cy="55176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800" kern="0" dirty="0">
                <a:solidFill>
                  <a:srgbClr val="FFFEFE"/>
                </a:solidFill>
                <a:latin typeface="Arial" panose="020B0604020202020204" pitchFamily="34" charset="0"/>
                <a:cs typeface="Arial" panose="020B0604020202020204" pitchFamily="34" charset="0"/>
              </a:rPr>
              <a:t>Examples of financial and socio-economic analysis</a:t>
            </a:r>
          </a:p>
        </p:txBody>
      </p:sp>
      <p:graphicFrame>
        <p:nvGraphicFramePr>
          <p:cNvPr id="5" name="Table 4">
            <a:extLst>
              <a:ext uri="{FF2B5EF4-FFF2-40B4-BE49-F238E27FC236}">
                <a16:creationId xmlns:a16="http://schemas.microsoft.com/office/drawing/2014/main" id="{620F1A5B-454A-107C-AF8C-60E8A105E4E1}"/>
              </a:ext>
            </a:extLst>
          </p:cNvPr>
          <p:cNvGraphicFramePr>
            <a:graphicFrameLocks noGrp="1"/>
          </p:cNvGraphicFramePr>
          <p:nvPr>
            <p:extLst>
              <p:ext uri="{D42A27DB-BD31-4B8C-83A1-F6EECF244321}">
                <p14:modId xmlns:p14="http://schemas.microsoft.com/office/powerpoint/2010/main" val="3867190016"/>
              </p:ext>
            </p:extLst>
          </p:nvPr>
        </p:nvGraphicFramePr>
        <p:xfrm>
          <a:off x="2727638" y="2292568"/>
          <a:ext cx="6921660" cy="3601248"/>
        </p:xfrm>
        <a:graphic>
          <a:graphicData uri="http://schemas.openxmlformats.org/drawingml/2006/table">
            <a:tbl>
              <a:tblPr/>
              <a:tblGrid>
                <a:gridCol w="1955272">
                  <a:extLst>
                    <a:ext uri="{9D8B030D-6E8A-4147-A177-3AD203B41FA5}">
                      <a16:colId xmlns:a16="http://schemas.microsoft.com/office/drawing/2014/main" val="4247491143"/>
                    </a:ext>
                  </a:extLst>
                </a:gridCol>
                <a:gridCol w="1955272">
                  <a:extLst>
                    <a:ext uri="{9D8B030D-6E8A-4147-A177-3AD203B41FA5}">
                      <a16:colId xmlns:a16="http://schemas.microsoft.com/office/drawing/2014/main" val="3486214631"/>
                    </a:ext>
                  </a:extLst>
                </a:gridCol>
                <a:gridCol w="3011116">
                  <a:extLst>
                    <a:ext uri="{9D8B030D-6E8A-4147-A177-3AD203B41FA5}">
                      <a16:colId xmlns:a16="http://schemas.microsoft.com/office/drawing/2014/main" val="1094517428"/>
                    </a:ext>
                  </a:extLst>
                </a:gridCol>
              </a:tblGrid>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dirty="0">
                          <a:solidFill>
                            <a:schemeClr val="tx1"/>
                          </a:solidFill>
                          <a:effectLst/>
                        </a:rPr>
                        <a:t>Indicator</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a:solidFill>
                            <a:schemeClr val="tx1"/>
                          </a:solidFill>
                          <a:effectLst/>
                        </a:rPr>
                        <a:t>Financial</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dirty="0">
                          <a:solidFill>
                            <a:schemeClr val="tx1"/>
                          </a:solidFill>
                          <a:effectLst/>
                        </a:rPr>
                        <a:t>Socio-Economic</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89863746"/>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NPV</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000" dirty="0">
                          <a:solidFill>
                            <a:schemeClr val="tx1"/>
                          </a:solidFill>
                        </a:rPr>
                        <a:t>+0.074 </a:t>
                      </a:r>
                      <a:r>
                        <a:rPr lang="en-US" sz="2000" dirty="0" err="1">
                          <a:solidFill>
                            <a:schemeClr val="tx1"/>
                          </a:solidFill>
                        </a:rPr>
                        <a:t>milliom</a:t>
                      </a:r>
                      <a:r>
                        <a:rPr lang="en-US" sz="2000" dirty="0">
                          <a:solidFill>
                            <a:schemeClr val="tx1"/>
                          </a:solidFill>
                        </a:rPr>
                        <a:t> USD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000" dirty="0">
                          <a:solidFill>
                            <a:schemeClr val="tx1"/>
                          </a:solidFill>
                        </a:rPr>
                        <a:t>+0.919 </a:t>
                      </a:r>
                      <a:r>
                        <a:rPr lang="en-US" sz="2000" dirty="0" err="1">
                          <a:solidFill>
                            <a:schemeClr val="tx1"/>
                          </a:solidFill>
                        </a:rPr>
                        <a:t>miilion</a:t>
                      </a:r>
                      <a:r>
                        <a:rPr lang="en-US" sz="2000" dirty="0">
                          <a:solidFill>
                            <a:schemeClr val="tx1"/>
                          </a:solidFill>
                        </a:rPr>
                        <a:t> USD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26126725"/>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IRR/EIRR</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13.8%</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25.7%</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26466999"/>
                  </a:ext>
                </a:extLst>
              </a:tr>
              <a:tr h="731291">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Payback Period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~5.3 years</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5694518"/>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B/C Ratio</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1.07 (¹)</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1.92</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75937497"/>
                  </a:ext>
                </a:extLst>
              </a:tr>
              <a:tr h="10763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Abatement Cost</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r" defTabSz="914400" rtl="0" eaLnBrk="1" fontAlgn="b" latinLnBrk="0" hangingPunct="1">
                        <a:lnSpc>
                          <a:spcPct val="100000"/>
                        </a:lnSpc>
                        <a:spcBef>
                          <a:spcPts val="0"/>
                        </a:spcBef>
                        <a:spcAft>
                          <a:spcPts val="0"/>
                        </a:spcAft>
                        <a:buClr>
                          <a:srgbClr val="000000"/>
                        </a:buClr>
                        <a:buSzTx/>
                        <a:buFont typeface="Arial"/>
                        <a:buNone/>
                        <a:tabLst/>
                        <a:defRPr/>
                      </a:pPr>
                      <a:r>
                        <a:rPr lang="en-US" sz="2000" dirty="0">
                          <a:solidFill>
                            <a:schemeClr val="tx1"/>
                          </a:solidFill>
                          <a:effectLst/>
                        </a:rPr>
                        <a:t>—</a:t>
                      </a:r>
                    </a:p>
                    <a:p>
                      <a:pPr algn="r" rtl="0" fontAlgn="b">
                        <a:buNone/>
                      </a:pPr>
                      <a:endParaRPr lang="en-US" sz="2000" dirty="0">
                        <a:solidFill>
                          <a:schemeClr val="tx1"/>
                        </a:solidFill>
                        <a:effectLst/>
                      </a:endParaRP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nl-NL" sz="2000" dirty="0">
                          <a:solidFill>
                            <a:schemeClr val="tx1"/>
                          </a:solidFill>
                          <a:effectLst/>
                        </a:rPr>
                        <a:t>−57.8 USD/tCO₂ </a:t>
                      </a:r>
                      <a:br>
                        <a:rPr lang="nl-NL" sz="2000" dirty="0">
                          <a:solidFill>
                            <a:schemeClr val="tx1"/>
                          </a:solidFill>
                          <a:effectLst/>
                        </a:rPr>
                      </a:br>
                      <a:r>
                        <a:rPr lang="nl-NL" sz="2000" dirty="0">
                          <a:solidFill>
                            <a:schemeClr val="tx1"/>
                          </a:solidFill>
                          <a:effectLst/>
                        </a:rPr>
                        <a:t>(net savings) </a:t>
                      </a:r>
                      <a:br>
                        <a:rPr lang="nl-NL" sz="2000" dirty="0">
                          <a:solidFill>
                            <a:schemeClr val="tx1"/>
                          </a:solidFill>
                          <a:effectLst/>
                        </a:rPr>
                      </a:br>
                      <a:endParaRPr lang="nl-NL" sz="2000" dirty="0">
                        <a:solidFill>
                          <a:schemeClr val="tx1"/>
                        </a:solidFill>
                        <a:effectLst/>
                      </a:endParaRP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9944024"/>
                  </a:ext>
                </a:extLst>
              </a:tr>
            </a:tbl>
          </a:graphicData>
        </a:graphic>
      </p:graphicFrame>
    </p:spTree>
    <p:extLst>
      <p:ext uri="{BB962C8B-B14F-4D97-AF65-F5344CB8AC3E}">
        <p14:creationId xmlns:p14="http://schemas.microsoft.com/office/powerpoint/2010/main" val="272775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C4E92D0-720D-4FF4-DCE3-B38F69E88937}"/>
              </a:ext>
            </a:extLst>
          </p:cNvPr>
          <p:cNvSpPr txBox="1">
            <a:spLocks/>
          </p:cNvSpPr>
          <p:nvPr/>
        </p:nvSpPr>
        <p:spPr>
          <a:xfrm>
            <a:off x="838200" y="1523128"/>
            <a:ext cx="10515599" cy="51986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dirty="0">
                <a:ln>
                  <a:noFill/>
                </a:ln>
                <a:solidFill>
                  <a:srgbClr val="FFFEFE"/>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F66417F7-EA83-D75A-CF81-216FAF8932AD}"/>
              </a:ext>
            </a:extLst>
          </p:cNvPr>
          <p:cNvSpPr txBox="1">
            <a:spLocks/>
          </p:cNvSpPr>
          <p:nvPr/>
        </p:nvSpPr>
        <p:spPr>
          <a:xfrm>
            <a:off x="336383" y="2349929"/>
            <a:ext cx="11274914" cy="4030323"/>
          </a:xfrm>
          <a:prstGeom prst="rect">
            <a:avLst/>
          </a:prstGeom>
          <a:solidFill>
            <a:schemeClr val="bg1"/>
          </a:solid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a:rPr>
              <a:t>Financial analysis</a:t>
            </a:r>
            <a:r>
              <a:rPr lang="en-US" sz="2000" kern="0" dirty="0">
                <a:solidFill>
                  <a:srgbClr val="000000"/>
                </a:solidFill>
                <a:latin typeface="Arial" panose="020B0604020202020204"/>
              </a:rPr>
              <a:t> evaluates and compares project implementation options based on </a:t>
            </a:r>
            <a:r>
              <a:rPr lang="en-US" sz="2000" b="1" kern="0" dirty="0">
                <a:solidFill>
                  <a:srgbClr val="000000"/>
                </a:solidFill>
                <a:latin typeface="Arial" panose="020B0604020202020204"/>
              </a:rPr>
              <a:t>cash and cash flows</a:t>
            </a:r>
            <a:r>
              <a:rPr lang="en-US" sz="2000" kern="0" dirty="0">
                <a:solidFill>
                  <a:srgbClr val="000000"/>
                </a:solidFill>
                <a:latin typeface="Arial" panose="020B0604020202020204"/>
              </a:rPr>
              <a:t>, from the perspective of the investor/project owner. If the project owner must pay income tax, it is considered a financial cost. If imported equipment is subject to import duties, these are also financial costs.</a:t>
            </a:r>
          </a:p>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a:rPr>
              <a:t>Economic analysis</a:t>
            </a:r>
            <a:r>
              <a:rPr lang="en-US" sz="2000" kern="0" dirty="0">
                <a:solidFill>
                  <a:srgbClr val="000000"/>
                </a:solidFill>
                <a:latin typeface="Arial" panose="020B0604020202020204"/>
              </a:rPr>
              <a:t> evaluates and compares projects based on </a:t>
            </a:r>
            <a:r>
              <a:rPr lang="en-US" sz="2000" b="1" kern="0" dirty="0">
                <a:solidFill>
                  <a:srgbClr val="000000"/>
                </a:solidFill>
                <a:latin typeface="Arial" panose="020B0604020202020204"/>
              </a:rPr>
              <a:t>economic flows</a:t>
            </a:r>
            <a:r>
              <a:rPr lang="en-US" sz="2000" kern="0" dirty="0">
                <a:solidFill>
                  <a:srgbClr val="000000"/>
                </a:solidFill>
                <a:latin typeface="Arial" panose="020B0604020202020204"/>
              </a:rPr>
              <a:t>, from the perspective of the nation. Income tax is not an economic cost for the nation; it is termed a </a:t>
            </a:r>
            <a:r>
              <a:rPr lang="en-US" sz="2000" b="1" kern="0" dirty="0">
                <a:solidFill>
                  <a:srgbClr val="000000"/>
                </a:solidFill>
                <a:latin typeface="Arial" panose="020B0604020202020204"/>
              </a:rPr>
              <a:t>transfer payment</a:t>
            </a:r>
            <a:r>
              <a:rPr lang="en-US" sz="2000" kern="0" dirty="0">
                <a:solidFill>
                  <a:srgbClr val="000000"/>
                </a:solidFill>
                <a:latin typeface="Arial" panose="020B0604020202020204"/>
              </a:rPr>
              <a:t>—money transferred from one pocket to another. Customs duties are also not economic costs.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Therefore, the costs and benefits in economic analysis are not necessarily the same as those in financial analysis.</a:t>
            </a:r>
            <a:br>
              <a:rPr lang="en-US" sz="2000" kern="0" dirty="0">
                <a:solidFill>
                  <a:srgbClr val="000000"/>
                </a:solidFill>
                <a:latin typeface="Arial" panose="020B0604020202020204"/>
              </a:rPr>
            </a:br>
            <a:endParaRPr lang="en-US" sz="2000" b="1" kern="0" dirty="0">
              <a:solidFill>
                <a:srgbClr val="000000"/>
              </a:solidFill>
              <a:latin typeface="Arial" panose="020B0604020202020204"/>
            </a:endParaRPr>
          </a:p>
          <a:p>
            <a:pPr>
              <a:lnSpc>
                <a:spcPct val="130000"/>
              </a:lnSpc>
              <a:spcBef>
                <a:spcPts val="0"/>
              </a:spcBef>
              <a:buClr>
                <a:srgbClr val="000000"/>
              </a:buClr>
            </a:pPr>
            <a:endParaRPr lang="en-US" sz="2000" b="1" i="1" kern="0" dirty="0">
              <a:solidFill>
                <a:srgbClr val="000000"/>
              </a:solidFill>
              <a:latin typeface="Arial" panose="020B0604020202020204"/>
            </a:endParaRPr>
          </a:p>
          <a:p>
            <a:pPr>
              <a:lnSpc>
                <a:spcPct val="130000"/>
              </a:lnSpc>
              <a:spcBef>
                <a:spcPts val="0"/>
              </a:spcBef>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3064117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0" y="2893721"/>
            <a:ext cx="10515599" cy="1070557"/>
          </a:xfrm>
        </p:spPr>
        <p:txBody>
          <a:bodyPr>
            <a:noAutofit/>
          </a:bodyPr>
          <a:lstStyle/>
          <a:p>
            <a:r>
              <a:rPr lang="en-US" sz="3200"/>
              <a:t>FINANCIAL APPRAISAL AND FINANCIAL/ COLLATERAL GUARANTEES</a:t>
            </a:r>
            <a:endParaRPr lang="en-US" sz="3200" dirty="0"/>
          </a:p>
        </p:txBody>
      </p:sp>
    </p:spTree>
    <p:extLst>
      <p:ext uri="{BB962C8B-B14F-4D97-AF65-F5344CB8AC3E}">
        <p14:creationId xmlns:p14="http://schemas.microsoft.com/office/powerpoint/2010/main" val="3554660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582EA5C-77EF-3BC0-0F9C-5A34F6B0189A}"/>
              </a:ext>
            </a:extLst>
          </p:cNvPr>
          <p:cNvSpPr txBox="1">
            <a:spLocks/>
          </p:cNvSpPr>
          <p:nvPr/>
        </p:nvSpPr>
        <p:spPr>
          <a:xfrm>
            <a:off x="838201" y="1414639"/>
            <a:ext cx="10515599" cy="537634"/>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a:cs typeface="Arial"/>
                <a:sym typeface="Arial"/>
              </a:rPr>
              <a:t>Depreciation</a:t>
            </a:r>
            <a:endPar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23654EAD-2B19-95F2-00CF-8D1B4736EF08}"/>
              </a:ext>
            </a:extLst>
          </p:cNvPr>
          <p:cNvSpPr txBox="1">
            <a:spLocks/>
          </p:cNvSpPr>
          <p:nvPr/>
        </p:nvSpPr>
        <p:spPr>
          <a:xfrm>
            <a:off x="392369" y="2555423"/>
            <a:ext cx="11407261" cy="306224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200" kern="0" dirty="0">
                <a:solidFill>
                  <a:srgbClr val="000000"/>
                </a:solidFill>
                <a:latin typeface="Arial" panose="020B0604020202020204"/>
              </a:rPr>
              <a:t>Depreciation expense is the book value of an asset, used for accounting purposes, and </a:t>
            </a:r>
            <a:r>
              <a:rPr lang="en-US" sz="2200" b="1" kern="0" dirty="0">
                <a:solidFill>
                  <a:srgbClr val="000000"/>
                </a:solidFill>
                <a:latin typeface="Arial" panose="020B0604020202020204"/>
              </a:rPr>
              <a:t>is not</a:t>
            </a:r>
            <a:r>
              <a:rPr lang="en-US" sz="2200" kern="0" dirty="0">
                <a:solidFill>
                  <a:srgbClr val="000000"/>
                </a:solidFill>
                <a:latin typeface="Arial" panose="020B0604020202020204"/>
              </a:rPr>
              <a:t> in itself an economic or financial cost. Therefore, it is </a:t>
            </a:r>
            <a:r>
              <a:rPr lang="en-US" sz="2200" b="1" kern="0" dirty="0">
                <a:solidFill>
                  <a:srgbClr val="000000"/>
                </a:solidFill>
                <a:latin typeface="Arial" panose="020B0604020202020204"/>
              </a:rPr>
              <a:t>not included</a:t>
            </a:r>
            <a:r>
              <a:rPr lang="en-US" sz="2200" kern="0" dirty="0">
                <a:solidFill>
                  <a:srgbClr val="000000"/>
                </a:solidFill>
                <a:latin typeface="Arial" panose="020B0604020202020204"/>
              </a:rPr>
              <a:t> in economic analysis.</a:t>
            </a:r>
          </a:p>
          <a:p>
            <a:pPr>
              <a:lnSpc>
                <a:spcPct val="130000"/>
              </a:lnSpc>
              <a:spcBef>
                <a:spcPts val="0"/>
              </a:spcBef>
              <a:buClr>
                <a:srgbClr val="000000"/>
              </a:buClr>
              <a:buFont typeface="Arial" panose="020B0604020202020204" pitchFamily="34" charset="0"/>
              <a:buChar char="•"/>
            </a:pPr>
            <a:r>
              <a:rPr lang="en-US" sz="2200" kern="0" dirty="0">
                <a:solidFill>
                  <a:srgbClr val="000000"/>
                </a:solidFill>
                <a:latin typeface="Arial" panose="020B0604020202020204"/>
              </a:rPr>
              <a:t>In financial analysis, depreciation is included to calculate the corporate tax liability that the enterprise must pay.</a:t>
            </a:r>
            <a:endParaRPr lang="en-US" sz="2200" b="1" kern="0" dirty="0">
              <a:solidFill>
                <a:srgbClr val="000000"/>
              </a:solidFill>
              <a:latin typeface="Arial" panose="020B0604020202020204"/>
            </a:endParaRPr>
          </a:p>
          <a:p>
            <a:pPr>
              <a:lnSpc>
                <a:spcPct val="130000"/>
              </a:lnSpc>
              <a:spcBef>
                <a:spcPts val="0"/>
              </a:spcBef>
              <a:buClr>
                <a:srgbClr val="000000"/>
              </a:buClr>
            </a:pPr>
            <a:endParaRPr lang="en-US" sz="2200" b="1" i="1" kern="0" dirty="0">
              <a:solidFill>
                <a:srgbClr val="000000"/>
              </a:solidFill>
              <a:latin typeface="Arial" panose="020B0604020202020204"/>
            </a:endParaRPr>
          </a:p>
          <a:p>
            <a:pPr>
              <a:lnSpc>
                <a:spcPct val="130000"/>
              </a:lnSpc>
              <a:spcBef>
                <a:spcPts val="0"/>
              </a:spcBef>
              <a:buClr>
                <a:srgbClr val="000000"/>
              </a:buClr>
            </a:pPr>
            <a:endParaRPr lang="en-US" sz="2200" kern="0" dirty="0">
              <a:solidFill>
                <a:srgbClr val="000000"/>
              </a:solidFill>
              <a:latin typeface="Arial" panose="020B0604020202020204"/>
            </a:endParaRPr>
          </a:p>
        </p:txBody>
      </p:sp>
    </p:spTree>
    <p:extLst>
      <p:ext uri="{BB962C8B-B14F-4D97-AF65-F5344CB8AC3E}">
        <p14:creationId xmlns:p14="http://schemas.microsoft.com/office/powerpoint/2010/main" val="2625652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A6B7AA3-F0BA-374A-28B2-EC7BA843E93C}"/>
              </a:ext>
            </a:extLst>
          </p:cNvPr>
          <p:cNvSpPr txBox="1">
            <a:spLocks/>
          </p:cNvSpPr>
          <p:nvPr/>
        </p:nvSpPr>
        <p:spPr>
          <a:xfrm>
            <a:off x="838199" y="1343259"/>
            <a:ext cx="10515599" cy="409440"/>
          </a:xfrm>
          <a:prstGeom prst="rect">
            <a:avLst/>
          </a:prstGeom>
          <a:solidFill>
            <a:srgbClr val="004AAD"/>
          </a:solidFill>
          <a:ln>
            <a:noFill/>
          </a:ln>
        </p:spPr>
        <p:txBody>
          <a:bodyPr spcFirstLastPara="1" wrap="square" lIns="91425" tIns="45700" rIns="91425" bIns="45700" anchor="ctr"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Key Indicators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665D5921-7A8C-DF78-42D9-31B544CA41B1}"/>
              </a:ext>
            </a:extLst>
          </p:cNvPr>
          <p:cNvSpPr txBox="1">
            <a:spLocks/>
          </p:cNvSpPr>
          <p:nvPr/>
        </p:nvSpPr>
        <p:spPr>
          <a:xfrm>
            <a:off x="838199" y="2013797"/>
            <a:ext cx="10789639" cy="384247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1500" b="1" kern="0" dirty="0">
                <a:solidFill>
                  <a:schemeClr val="tx1"/>
                </a:solidFill>
                <a:latin typeface="Arial" panose="020B0604020202020204" pitchFamily="34" charset="0"/>
                <a:cs typeface="Arial" panose="020B0604020202020204" pitchFamily="34" charset="0"/>
              </a:rPr>
              <a:t>What measures project benefits?</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r>
              <a:rPr lang="en-US" sz="1500" kern="0" dirty="0">
                <a:solidFill>
                  <a:schemeClr val="tx1"/>
                </a:solidFill>
                <a:latin typeface="Arial" panose="020B0604020202020204" pitchFamily="34" charset="0"/>
                <a:cs typeface="Arial" panose="020B0604020202020204" pitchFamily="34" charset="0"/>
              </a:rPr>
              <a:t>In </a:t>
            </a:r>
            <a:r>
              <a:rPr lang="en-US" sz="1500" b="1" kern="0" dirty="0">
                <a:solidFill>
                  <a:schemeClr val="tx1"/>
                </a:solidFill>
                <a:latin typeface="Arial" panose="020B0604020202020204" pitchFamily="34" charset="0"/>
                <a:cs typeface="Arial" panose="020B0604020202020204" pitchFamily="34" charset="0"/>
              </a:rPr>
              <a:t>financial analysis</a:t>
            </a:r>
            <a:r>
              <a:rPr lang="en-US" sz="1500" kern="0" dirty="0">
                <a:solidFill>
                  <a:schemeClr val="tx1"/>
                </a:solidFill>
                <a:latin typeface="Arial" panose="020B0604020202020204" pitchFamily="34" charset="0"/>
                <a:cs typeface="Arial" panose="020B0604020202020204" pitchFamily="34" charset="0"/>
              </a:rPr>
              <a:t>, the following indicators are used:</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Financial Internal Rate of Return (FIRR)</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Payback Period</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r>
              <a:rPr lang="en-US" sz="1500" kern="0" dirty="0">
                <a:solidFill>
                  <a:schemeClr val="tx1"/>
                </a:solidFill>
                <a:latin typeface="Arial" panose="020B0604020202020204" pitchFamily="34" charset="0"/>
                <a:cs typeface="Arial" panose="020B0604020202020204" pitchFamily="34" charset="0"/>
              </a:rPr>
              <a:t>In </a:t>
            </a:r>
            <a:r>
              <a:rPr lang="en-US" sz="1500" b="1" kern="0" dirty="0">
                <a:solidFill>
                  <a:schemeClr val="tx1"/>
                </a:solidFill>
                <a:latin typeface="Arial" panose="020B0604020202020204" pitchFamily="34" charset="0"/>
                <a:cs typeface="Arial" panose="020B0604020202020204" pitchFamily="34" charset="0"/>
              </a:rPr>
              <a:t>economic analysis</a:t>
            </a:r>
            <a:r>
              <a:rPr lang="en-US" sz="1500" kern="0" dirty="0">
                <a:solidFill>
                  <a:schemeClr val="tx1"/>
                </a:solidFill>
                <a:latin typeface="Arial" panose="020B0604020202020204" pitchFamily="34" charset="0"/>
                <a:cs typeface="Arial" panose="020B0604020202020204" pitchFamily="34" charset="0"/>
              </a:rPr>
              <a:t>, we use:</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Net Present Value (NPV)</a:t>
            </a:r>
            <a:r>
              <a:rPr lang="en-US" sz="1500" kern="0" dirty="0">
                <a:solidFill>
                  <a:schemeClr val="tx1"/>
                </a:solidFill>
                <a:latin typeface="Arial" panose="020B0604020202020204" pitchFamily="34" charset="0"/>
                <a:cs typeface="Arial" panose="020B0604020202020204" pitchFamily="34" charset="0"/>
              </a:rPr>
              <a:t>: The present value of annual economic benefits minus the present value of annual economic costs, evaluated over the project’s economic life.</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Economic Rate of Return (ERR)</a:t>
            </a:r>
            <a:r>
              <a:rPr lang="en-US" sz="1500" kern="0" dirty="0">
                <a:solidFill>
                  <a:schemeClr val="tx1"/>
                </a:solidFill>
                <a:latin typeface="Arial" panose="020B0604020202020204" pitchFamily="34" charset="0"/>
                <a:cs typeface="Arial" panose="020B0604020202020204" pitchFamily="34" charset="0"/>
              </a:rPr>
              <a:t>: Measures the return not on equity but on the </a:t>
            </a:r>
            <a:r>
              <a:rPr lang="en-US" sz="1500" b="1" kern="0" dirty="0">
                <a:solidFill>
                  <a:schemeClr val="tx1"/>
                </a:solidFill>
                <a:latin typeface="Arial" panose="020B0604020202020204" pitchFamily="34" charset="0"/>
                <a:cs typeface="Arial" panose="020B0604020202020204" pitchFamily="34" charset="0"/>
              </a:rPr>
              <a:t>economic cost of investment</a:t>
            </a:r>
            <a:r>
              <a:rPr lang="en-US" sz="1500" kern="0" dirty="0">
                <a:solidFill>
                  <a:schemeClr val="tx1"/>
                </a:solidFill>
                <a:latin typeface="Arial" panose="020B0604020202020204" pitchFamily="34" charset="0"/>
                <a:cs typeface="Arial" panose="020B0604020202020204" pitchFamily="34" charset="0"/>
              </a:rPr>
              <a:t>.</a:t>
            </a:r>
            <a:r>
              <a:rPr lang="en-US" sz="1500" i="1" dirty="0">
                <a:solidFill>
                  <a:schemeClr val="tx1"/>
                </a:solidFill>
                <a:latin typeface="Arial" panose="020B0604020202020204" pitchFamily="34" charset="0"/>
                <a:cs typeface="Arial" panose="020B0604020202020204" pitchFamily="34" charset="0"/>
              </a:rPr>
              <a:t> </a:t>
            </a:r>
          </a:p>
          <a:p>
            <a:pPr marL="228600" indent="0">
              <a:lnSpc>
                <a:spcPct val="130000"/>
              </a:lnSpc>
              <a:spcBef>
                <a:spcPts val="0"/>
              </a:spcBef>
              <a:buClr>
                <a:srgbClr val="000000"/>
              </a:buClr>
            </a:pPr>
            <a:r>
              <a:rPr lang="en-US" sz="1500" i="1" dirty="0">
                <a:solidFill>
                  <a:schemeClr val="tx1"/>
                </a:solidFill>
                <a:latin typeface="Arial" panose="020B0604020202020204" pitchFamily="34" charset="0"/>
                <a:cs typeface="Arial" panose="020B0604020202020204" pitchFamily="34" charset="0"/>
              </a:rPr>
              <a:t>It is important to note that a financial institution's loan approval decision is typically based on a financial analysis, not an economic analysis. The borrower (the industrial company or ESCO) should be mindful of this distinction when preparing the loan application and its supporting documentation.</a:t>
            </a:r>
          </a:p>
          <a:p>
            <a:pPr>
              <a:lnSpc>
                <a:spcPct val="130000"/>
              </a:lnSpc>
              <a:spcBef>
                <a:spcPts val="0"/>
              </a:spcBef>
              <a:buClr>
                <a:srgbClr val="000000"/>
              </a:buClr>
              <a:buFont typeface="Arial" panose="020B0604020202020204" pitchFamily="34" charset="0"/>
              <a:buChar char="•"/>
            </a:pPr>
            <a:endParaRPr lang="en-US" sz="1500" kern="0" dirty="0">
              <a:solidFill>
                <a:schemeClr val="tx1"/>
              </a:solidFill>
              <a:latin typeface="Arial" panose="020B0604020202020204" pitchFamily="34" charset="0"/>
              <a:cs typeface="Arial" panose="020B0604020202020204" pitchFamily="34" charset="0"/>
            </a:endParaRPr>
          </a:p>
          <a:p>
            <a:pPr marL="0" indent="0">
              <a:lnSpc>
                <a:spcPct val="130000"/>
              </a:lnSpc>
              <a:spcBef>
                <a:spcPts val="0"/>
              </a:spcBef>
              <a:buClr>
                <a:srgbClr val="000000"/>
              </a:buClr>
            </a:pPr>
            <a:br>
              <a:rPr lang="en-US" sz="1500" kern="0" dirty="0">
                <a:solidFill>
                  <a:schemeClr val="tx1"/>
                </a:solidFill>
                <a:latin typeface="Arial" panose="020B0604020202020204" pitchFamily="34" charset="0"/>
                <a:cs typeface="Arial" panose="020B0604020202020204" pitchFamily="34" charset="0"/>
              </a:rPr>
            </a:br>
            <a:endParaRPr lang="en-US" sz="1500" kern="0" dirty="0">
              <a:solidFill>
                <a:schemeClr val="tx1"/>
              </a:solidFill>
              <a:latin typeface="Arial" panose="020B0604020202020204" pitchFamily="34" charset="0"/>
              <a:cs typeface="Arial" panose="020B0604020202020204" pitchFamily="34" charset="0"/>
            </a:endParaRPr>
          </a:p>
          <a:p>
            <a:pPr marL="0" indent="0">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b="1"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b="1" i="1"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4319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D403CDFE-5AB0-5199-49EF-88870E9B0113}"/>
              </a:ext>
            </a:extLst>
          </p:cNvPr>
          <p:cNvSpPr txBox="1">
            <a:spLocks/>
          </p:cNvSpPr>
          <p:nvPr/>
        </p:nvSpPr>
        <p:spPr>
          <a:xfrm>
            <a:off x="838201" y="115832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Definition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8" name="Content Placeholder 2">
            <a:extLst>
              <a:ext uri="{FF2B5EF4-FFF2-40B4-BE49-F238E27FC236}">
                <a16:creationId xmlns:a16="http://schemas.microsoft.com/office/drawing/2014/main" id="{C3A82C60-01C8-DC62-BE13-3903F4B18108}"/>
              </a:ext>
            </a:extLst>
          </p:cNvPr>
          <p:cNvSpPr txBox="1">
            <a:spLocks/>
          </p:cNvSpPr>
          <p:nvPr/>
        </p:nvSpPr>
        <p:spPr>
          <a:xfrm>
            <a:off x="838200" y="1237689"/>
            <a:ext cx="11419293" cy="554871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r>
              <a:rPr lang="en-US" sz="2500" kern="0" dirty="0">
                <a:solidFill>
                  <a:srgbClr val="000000"/>
                </a:solidFill>
                <a:latin typeface="Arial" panose="020B0604020202020204"/>
              </a:rPr>
              <a:t>Where:</a:t>
            </a:r>
          </a:p>
          <a:p>
            <a:pPr>
              <a:buClr>
                <a:srgbClr val="000000"/>
              </a:buClr>
            </a:pPr>
            <a:r>
              <a:rPr lang="en-US" sz="2000" kern="0" dirty="0" err="1">
                <a:solidFill>
                  <a:srgbClr val="000000"/>
                </a:solidFill>
                <a:latin typeface="Arial" panose="020B0604020202020204"/>
              </a:rPr>
              <a:t>B</a:t>
            </a:r>
            <a:r>
              <a:rPr lang="en-US" sz="2000" i="1" kern="0" dirty="0" err="1">
                <a:solidFill>
                  <a:srgbClr val="000000"/>
                </a:solidFill>
                <a:latin typeface="Arial" panose="020B0604020202020204"/>
              </a:rPr>
              <a:t>t</a:t>
            </a:r>
            <a:r>
              <a:rPr lang="en-US" sz="2000" kern="0" dirty="0">
                <a:solidFill>
                  <a:srgbClr val="000000"/>
                </a:solidFill>
                <a:latin typeface="Arial" panose="020B0604020202020204"/>
              </a:rPr>
              <a:t> = Benefits in year *t*</a:t>
            </a:r>
          </a:p>
          <a:p>
            <a:pPr>
              <a:buClr>
                <a:srgbClr val="000000"/>
              </a:buClr>
            </a:pPr>
            <a:r>
              <a:rPr lang="en-US" sz="2000" kern="0" dirty="0">
                <a:solidFill>
                  <a:srgbClr val="000000"/>
                </a:solidFill>
                <a:latin typeface="Arial" panose="020B0604020202020204"/>
              </a:rPr>
              <a:t>C</a:t>
            </a:r>
            <a:r>
              <a:rPr lang="en-US" sz="2000" i="1" kern="0" dirty="0">
                <a:solidFill>
                  <a:srgbClr val="000000"/>
                </a:solidFill>
                <a:latin typeface="Arial" panose="020B0604020202020204"/>
              </a:rPr>
              <a:t>t</a:t>
            </a:r>
            <a:r>
              <a:rPr lang="en-US" sz="2000" kern="0" dirty="0">
                <a:solidFill>
                  <a:srgbClr val="000000"/>
                </a:solidFill>
                <a:latin typeface="Arial" panose="020B0604020202020204"/>
              </a:rPr>
              <a:t> = Costs in year *t*</a:t>
            </a:r>
          </a:p>
          <a:p>
            <a:pPr>
              <a:buClr>
                <a:srgbClr val="000000"/>
              </a:buClr>
            </a:pPr>
            <a:r>
              <a:rPr lang="en-US" sz="2000" kern="0" dirty="0">
                <a:solidFill>
                  <a:srgbClr val="000000"/>
                </a:solidFill>
                <a:latin typeface="Arial" panose="020B0604020202020204"/>
              </a:rPr>
              <a:t>r = Discount rate</a:t>
            </a:r>
          </a:p>
          <a:p>
            <a:pPr>
              <a:buClr>
                <a:srgbClr val="000000"/>
              </a:buClr>
            </a:pPr>
            <a:r>
              <a:rPr lang="en-US" sz="2000" kern="0" dirty="0">
                <a:solidFill>
                  <a:srgbClr val="000000"/>
                </a:solidFill>
                <a:latin typeface="Arial" panose="020B0604020202020204"/>
              </a:rPr>
              <a:t>n =  Planning horizon</a:t>
            </a: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kern="0" dirty="0">
              <a:solidFill>
                <a:srgbClr val="000000"/>
              </a:solidFill>
              <a:latin typeface="Arial" panose="020B0604020202020204"/>
            </a:endParaRPr>
          </a:p>
          <a:p>
            <a:pPr marL="0" indent="0">
              <a:buClr>
                <a:srgbClr val="000000"/>
              </a:buClr>
            </a:pPr>
            <a:r>
              <a:rPr lang="en-US" sz="2000" kern="0" dirty="0">
                <a:solidFill>
                  <a:srgbClr val="000000"/>
                </a:solidFill>
                <a:latin typeface="Arial" panose="020B0604020202020204"/>
              </a:rPr>
              <a:t>The Economic Rate of Return (ERR) is the discount rate that makes the Net Present Value (NPV) equal to zero (NPV = 0).</a:t>
            </a: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pic>
        <p:nvPicPr>
          <p:cNvPr id="9" name="Picture 8">
            <a:extLst>
              <a:ext uri="{FF2B5EF4-FFF2-40B4-BE49-F238E27FC236}">
                <a16:creationId xmlns:a16="http://schemas.microsoft.com/office/drawing/2014/main" id="{13DDF4F0-5A75-D5F0-51A3-7EE87C76F5E3}"/>
              </a:ext>
            </a:extLst>
          </p:cNvPr>
          <p:cNvPicPr>
            <a:picLocks noChangeAspect="1"/>
          </p:cNvPicPr>
          <p:nvPr/>
        </p:nvPicPr>
        <p:blipFill>
          <a:blip r:embed="rId2"/>
          <a:stretch>
            <a:fillRect/>
          </a:stretch>
        </p:blipFill>
        <p:spPr>
          <a:xfrm>
            <a:off x="3603155" y="1761793"/>
            <a:ext cx="3495675" cy="1219200"/>
          </a:xfrm>
          <a:prstGeom prst="rect">
            <a:avLst/>
          </a:prstGeom>
        </p:spPr>
      </p:pic>
      <p:pic>
        <p:nvPicPr>
          <p:cNvPr id="10" name="Picture 9">
            <a:extLst>
              <a:ext uri="{FF2B5EF4-FFF2-40B4-BE49-F238E27FC236}">
                <a16:creationId xmlns:a16="http://schemas.microsoft.com/office/drawing/2014/main" id="{04D0E472-E2C5-34BA-9C0D-5FAB7D738014}"/>
              </a:ext>
            </a:extLst>
          </p:cNvPr>
          <p:cNvPicPr>
            <a:picLocks noChangeAspect="1"/>
          </p:cNvPicPr>
          <p:nvPr/>
        </p:nvPicPr>
        <p:blipFill>
          <a:blip r:embed="rId3"/>
          <a:stretch>
            <a:fillRect/>
          </a:stretch>
        </p:blipFill>
        <p:spPr>
          <a:xfrm>
            <a:off x="3854115" y="4554364"/>
            <a:ext cx="3667125" cy="1285875"/>
          </a:xfrm>
          <a:prstGeom prst="rect">
            <a:avLst/>
          </a:prstGeom>
        </p:spPr>
      </p:pic>
    </p:spTree>
    <p:extLst>
      <p:ext uri="{BB962C8B-B14F-4D97-AF65-F5344CB8AC3E}">
        <p14:creationId xmlns:p14="http://schemas.microsoft.com/office/powerpoint/2010/main" val="12535285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8B79AB6-6810-D015-4AD4-AC5781D101A8}"/>
              </a:ext>
            </a:extLst>
          </p:cNvPr>
          <p:cNvSpPr txBox="1">
            <a:spLocks/>
          </p:cNvSpPr>
          <p:nvPr/>
        </p:nvSpPr>
        <p:spPr>
          <a:xfrm>
            <a:off x="946484" y="1223016"/>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F28B9518-D568-6E68-0511-D310A04C7A74}"/>
              </a:ext>
            </a:extLst>
          </p:cNvPr>
          <p:cNvSpPr txBox="1">
            <a:spLocks/>
          </p:cNvSpPr>
          <p:nvPr/>
        </p:nvSpPr>
        <p:spPr>
          <a:xfrm>
            <a:off x="440494" y="2023733"/>
            <a:ext cx="10783975" cy="398867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The discount rate (r) is measured as a percentage (%).</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The discount rate in economic analysis represents the </a:t>
            </a:r>
            <a:r>
              <a:rPr lang="en-US" sz="2000" b="1" kern="0" dirty="0">
                <a:solidFill>
                  <a:srgbClr val="000000"/>
                </a:solidFill>
                <a:latin typeface="Arial" panose="020B0604020202020204" pitchFamily="34" charset="0"/>
                <a:cs typeface="Arial" panose="020B0604020202020204" pitchFamily="34" charset="0"/>
              </a:rPr>
              <a:t>opportunity cost of capital</a:t>
            </a:r>
            <a:r>
              <a:rPr lang="en-US" sz="2000" kern="0" dirty="0">
                <a:solidFill>
                  <a:srgbClr val="000000"/>
                </a:solidFill>
                <a:latin typeface="Arial" panose="020B0604020202020204" pitchFamily="34" charset="0"/>
                <a:cs typeface="Arial" panose="020B0604020202020204" pitchFamily="34" charset="0"/>
              </a:rPr>
              <a:t> for a nation's investments:</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At any given time, Vietnam has limited resources (skilled labor, natural resources, electrical power, investment capital).</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The fundamental question in economic analysis is whether Vietnam benefits more from investing these scarce resources in a hydroelectric project compared to other projects, such as building roads.</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The challenge is that </a:t>
            </a:r>
            <a:r>
              <a:rPr lang="en-US" sz="2000" b="1" kern="0" dirty="0">
                <a:solidFill>
                  <a:srgbClr val="000000"/>
                </a:solidFill>
                <a:latin typeface="Arial" panose="020B0604020202020204" pitchFamily="34" charset="0"/>
                <a:cs typeface="Arial" panose="020B0604020202020204" pitchFamily="34" charset="0"/>
              </a:rPr>
              <a:t>no one knows exactly what the opportunity cost of capital is</a:t>
            </a:r>
            <a:r>
              <a:rPr lang="en-US" sz="2000" kern="0" dirty="0">
                <a:solidFill>
                  <a:srgbClr val="000000"/>
                </a:solidFill>
                <a:latin typeface="Arial" panose="020B0604020202020204" pitchFamily="34" charset="0"/>
                <a:cs typeface="Arial" panose="020B0604020202020204" pitchFamily="34" charset="0"/>
              </a:rPr>
              <a:t>.</a:t>
            </a:r>
            <a:br>
              <a:rPr lang="en-US" sz="2000" kern="0" dirty="0">
                <a:solidFill>
                  <a:srgbClr val="000000"/>
                </a:solidFill>
                <a:latin typeface="Arial" panose="020B0604020202020204" pitchFamily="34" charset="0"/>
                <a:cs typeface="Arial" panose="020B0604020202020204" pitchFamily="34" charset="0"/>
              </a:rPr>
            </a:br>
            <a:endParaRPr lang="en-US" sz="20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1382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F4E3F66-35F8-BC65-CD2E-78971C684122}"/>
              </a:ext>
            </a:extLst>
          </p:cNvPr>
          <p:cNvSpPr txBox="1">
            <a:spLocks/>
          </p:cNvSpPr>
          <p:nvPr/>
        </p:nvSpPr>
        <p:spPr>
          <a:xfrm>
            <a:off x="838200" y="1269041"/>
            <a:ext cx="10515599" cy="468746"/>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DC27EADF-8F7A-923F-7CBE-56022295DBD1}"/>
              </a:ext>
            </a:extLst>
          </p:cNvPr>
          <p:cNvSpPr txBox="1">
            <a:spLocks/>
          </p:cNvSpPr>
          <p:nvPr/>
        </p:nvSpPr>
        <p:spPr>
          <a:xfrm>
            <a:off x="838200" y="2202756"/>
            <a:ext cx="10344325" cy="4013109"/>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a:rPr>
              <a:t>Regarding Discount Rates:</a:t>
            </a:r>
            <a:endParaRPr lang="en-US" sz="2000" kern="0" dirty="0">
              <a:solidFill>
                <a:srgbClr val="000000"/>
              </a:solidFill>
              <a:latin typeface="Arial" panose="020B0604020202020204"/>
            </a:endParaRPr>
          </a:p>
          <a:p>
            <a:pPr>
              <a:lnSpc>
                <a:spcPct val="130000"/>
              </a:lnSpc>
              <a:spcBef>
                <a:spcPts val="0"/>
              </a:spcBef>
              <a:buClr>
                <a:srgbClr val="000000"/>
              </a:buClr>
            </a:pPr>
            <a:r>
              <a:rPr lang="en-US" sz="2000" kern="0" dirty="0">
                <a:solidFill>
                  <a:srgbClr val="000000"/>
                </a:solidFill>
                <a:latin typeface="Arial" panose="020B0604020202020204"/>
              </a:rPr>
              <a:t>Historically, the discount rate typically reflects the </a:t>
            </a:r>
            <a:r>
              <a:rPr lang="en-US" sz="2000" b="1" kern="0" dirty="0">
                <a:solidFill>
                  <a:srgbClr val="000000"/>
                </a:solidFill>
                <a:latin typeface="Arial" panose="020B0604020202020204"/>
              </a:rPr>
              <a:t>"Economic Opportunity Cost of Capital" (EOCC)</a:t>
            </a:r>
            <a:r>
              <a:rPr lang="en-US" sz="2000" kern="0" dirty="0">
                <a:solidFill>
                  <a:srgbClr val="000000"/>
                </a:solidFill>
                <a:latin typeface="Arial" panose="020B0604020202020204"/>
              </a:rPr>
              <a:t>. However, most companies use a fixed discount rate for many years. For example:</a:t>
            </a:r>
          </a:p>
          <a:p>
            <a:pPr>
              <a:lnSpc>
                <a:spcPct val="130000"/>
              </a:lnSpc>
              <a:spcBef>
                <a:spcPts val="0"/>
              </a:spcBef>
              <a:buClr>
                <a:srgbClr val="000000"/>
              </a:buClr>
              <a:buFont typeface="Arial" panose="020B0604020202020204" pitchFamily="34" charset="0"/>
              <a:buChar char="•"/>
            </a:pPr>
            <a:r>
              <a:rPr lang="en-US" sz="2000" i="1" kern="0" dirty="0">
                <a:solidFill>
                  <a:srgbClr val="000000"/>
                </a:solidFill>
                <a:latin typeface="Arial" panose="020B0604020202020204"/>
              </a:rPr>
              <a:t>Is it reasonable to assume a constant EOCC over 35 years?</a:t>
            </a:r>
            <a:r>
              <a:rPr lang="en-US" sz="2000" kern="0" dirty="0">
                <a:solidFill>
                  <a:srgbClr val="000000"/>
                </a:solidFill>
                <a:latin typeface="Arial" panose="020B0604020202020204"/>
              </a:rPr>
              <a:t> This was done by the Ceylon Electricity Board when running the WASP model for power system planning.</a:t>
            </a:r>
          </a:p>
          <a:p>
            <a:pPr>
              <a:lnSpc>
                <a:spcPct val="130000"/>
              </a:lnSpc>
              <a:spcBef>
                <a:spcPts val="0"/>
              </a:spcBef>
              <a:buClr>
                <a:srgbClr val="000000"/>
              </a:buClr>
            </a:pPr>
            <a:r>
              <a:rPr lang="en-US" sz="2000" kern="0" dirty="0">
                <a:solidFill>
                  <a:srgbClr val="000000"/>
                </a:solidFill>
                <a:latin typeface="Arial" panose="020B0604020202020204"/>
              </a:rPr>
              <a:t>In most cases, the selected discount rate is applied </a:t>
            </a:r>
            <a:r>
              <a:rPr lang="en-US" sz="2000" b="1" kern="0" dirty="0">
                <a:solidFill>
                  <a:srgbClr val="000000"/>
                </a:solidFill>
                <a:latin typeface="Arial" panose="020B0604020202020204"/>
              </a:rPr>
              <a:t>without thorough consideration</a:t>
            </a:r>
            <a:r>
              <a:rPr lang="en-US" sz="2000" kern="0" dirty="0">
                <a:solidFill>
                  <a:srgbClr val="000000"/>
                </a:solidFill>
                <a:latin typeface="Arial" panose="020B0604020202020204"/>
              </a:rPr>
              <a:t>—for instance:</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In Peru and the Philippines, a rate of </a:t>
            </a:r>
            <a:r>
              <a:rPr lang="en-US" sz="2000" b="1" kern="0" dirty="0">
                <a:solidFill>
                  <a:srgbClr val="000000"/>
                </a:solidFill>
                <a:latin typeface="Arial" panose="020B0604020202020204"/>
              </a:rPr>
              <a:t>14%</a:t>
            </a:r>
            <a:r>
              <a:rPr lang="en-US" sz="2000" kern="0" dirty="0">
                <a:solidFill>
                  <a:srgbClr val="000000"/>
                </a:solidFill>
                <a:latin typeface="Arial" panose="020B0604020202020204"/>
              </a:rPr>
              <a:t> was set arbitrarily high to avoid crowding out private projects.</a:t>
            </a:r>
          </a:p>
        </p:txBody>
      </p:sp>
    </p:spTree>
    <p:extLst>
      <p:ext uri="{BB962C8B-B14F-4D97-AF65-F5344CB8AC3E}">
        <p14:creationId xmlns:p14="http://schemas.microsoft.com/office/powerpoint/2010/main" val="34694663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23E6830-6EF7-3274-BD9C-036C4A04FFFC}"/>
              </a:ext>
            </a:extLst>
          </p:cNvPr>
          <p:cNvSpPr txBox="1">
            <a:spLocks/>
          </p:cNvSpPr>
          <p:nvPr/>
        </p:nvSpPr>
        <p:spPr>
          <a:xfrm>
            <a:off x="745732" y="1294794"/>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Economic 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0FB4D66F-FEBD-5CB6-6B8E-08ABDADAEDE7}"/>
                  </a:ext>
                </a:extLst>
              </p:cNvPr>
              <p:cNvSpPr txBox="1">
                <a:spLocks/>
              </p:cNvSpPr>
              <p:nvPr/>
            </p:nvSpPr>
            <p:spPr>
              <a:xfrm>
                <a:off x="356274" y="1800946"/>
                <a:ext cx="11479451" cy="4579124"/>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buClr>
                    <a:srgbClr val="000000"/>
                  </a:buClr>
                </a:pPr>
                <a:r>
                  <a:rPr lang="en-US" sz="2000" b="1" kern="0" dirty="0">
                    <a:solidFill>
                      <a:srgbClr val="000000"/>
                    </a:solidFill>
                    <a:latin typeface="Arial" panose="020B0604020202020204" pitchFamily="34" charset="0"/>
                    <a:cs typeface="Arial" panose="020B0604020202020204" pitchFamily="34" charset="0"/>
                  </a:rPr>
                  <a:t>Ramsey Formula</a:t>
                </a:r>
                <a:endParaRPr lang="en-US" sz="2000" kern="0" dirty="0">
                  <a:solidFill>
                    <a:srgbClr val="000000"/>
                  </a:solidFill>
                  <a:latin typeface="Arial" panose="020B0604020202020204" pitchFamily="34" charset="0"/>
                  <a:cs typeface="Arial" panose="020B0604020202020204" pitchFamily="34" charset="0"/>
                </a:endParaRPr>
              </a:p>
              <a:p>
                <a:pPr>
                  <a:buClr>
                    <a:srgbClr val="000000"/>
                  </a:buClr>
                </a:pPr>
                <a:r>
                  <a:rPr lang="en-US" sz="2000" kern="0" dirty="0">
                    <a:solidFill>
                      <a:srgbClr val="000000"/>
                    </a:solidFill>
                    <a:latin typeface="Arial" panose="020B0604020202020204" pitchFamily="34" charset="0"/>
                    <a:cs typeface="Arial" panose="020B0604020202020204" pitchFamily="34" charset="0"/>
                  </a:rPr>
                  <a:t>The World Bank currently uses the </a:t>
                </a:r>
                <a:r>
                  <a:rPr lang="en-US" sz="2000" b="1" kern="0" dirty="0">
                    <a:solidFill>
                      <a:srgbClr val="000000"/>
                    </a:solidFill>
                    <a:latin typeface="Arial" panose="020B0604020202020204" pitchFamily="34" charset="0"/>
                    <a:cs typeface="Arial" panose="020B0604020202020204" pitchFamily="34" charset="0"/>
                  </a:rPr>
                  <a:t>Ramsey formula</a:t>
                </a:r>
                <a:r>
                  <a:rPr lang="en-US" sz="2000" kern="0" dirty="0">
                    <a:solidFill>
                      <a:srgbClr val="000000"/>
                    </a:solidFill>
                    <a:latin typeface="Arial" panose="020B0604020202020204" pitchFamily="34" charset="0"/>
                    <a:cs typeface="Arial" panose="020B0604020202020204" pitchFamily="34" charset="0"/>
                  </a:rPr>
                  <a:t> to calculate the discount rate (*r*):</a:t>
                </a:r>
              </a:p>
              <a:p>
                <a:pPr>
                  <a:buClr>
                    <a:srgbClr val="000000"/>
                  </a:buClr>
                </a:pPr>
                <a14:m>
                  <m:oMathPara xmlns:m="http://schemas.openxmlformats.org/officeDocument/2006/math">
                    <m:oMathParaPr>
                      <m:jc m:val="centerGroup"/>
                    </m:oMathParaPr>
                    <m:oMath xmlns:m="http://schemas.openxmlformats.org/officeDocument/2006/math">
                      <m:r>
                        <a:rPr lang="en-US" sz="2000" i="1" kern="0">
                          <a:solidFill>
                            <a:srgbClr val="000000"/>
                          </a:solidFill>
                          <a:latin typeface="Cambria Math" panose="02040503050406030204" pitchFamily="18" charset="0"/>
                        </a:rPr>
                        <m:t>𝑟</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𝛿</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𝜂</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𝑔</m:t>
                      </m:r>
                    </m:oMath>
                  </m:oMathPara>
                </a14:m>
                <a:endParaRPr lang="en-US" sz="2000" kern="0" dirty="0">
                  <a:solidFill>
                    <a:srgbClr val="000000"/>
                  </a:solidFill>
                  <a:latin typeface="Arial" panose="020B0604020202020204" pitchFamily="34" charset="0"/>
                  <a:cs typeface="Arial" panose="020B0604020202020204" pitchFamily="34" charset="0"/>
                </a:endParaRPr>
              </a:p>
              <a:p>
                <a:pPr>
                  <a:buClr>
                    <a:srgbClr val="000000"/>
                  </a:buClr>
                </a:pPr>
                <a:r>
                  <a:rPr lang="en-US" sz="2000" kern="0" dirty="0">
                    <a:solidFill>
                      <a:srgbClr val="000000"/>
                    </a:solidFill>
                    <a:latin typeface="Arial" panose="020B0604020202020204" pitchFamily="34" charset="0"/>
                    <a:cs typeface="Arial" panose="020B0604020202020204" pitchFamily="34" charset="0"/>
                  </a:rPr>
                  <a:t>Where:</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𝛿</m:t>
                    </m:r>
                  </m:oMath>
                </a14:m>
                <a:r>
                  <a:rPr lang="en-US" sz="2000" kern="0" dirty="0">
                    <a:solidFill>
                      <a:srgbClr val="000000"/>
                    </a:solidFill>
                    <a:latin typeface="Arial" panose="020B0604020202020204" pitchFamily="34" charset="0"/>
                    <a:cs typeface="Arial" panose="020B0604020202020204" pitchFamily="34" charset="0"/>
                  </a:rPr>
                  <a:t> = pure time preference rate (reflects societal preference for current vs. future consumption),</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𝜂</m:t>
                    </m:r>
                  </m:oMath>
                </a14:m>
                <a:r>
                  <a:rPr lang="en-US" sz="2000" kern="0" dirty="0">
                    <a:solidFill>
                      <a:srgbClr val="000000"/>
                    </a:solidFill>
                    <a:latin typeface="Arial" panose="020B0604020202020204" pitchFamily="34" charset="0"/>
                    <a:cs typeface="Arial" panose="020B0604020202020204" pitchFamily="34" charset="0"/>
                  </a:rPr>
                  <a:t> = elasticity of marginal utility of consumption (measures how utility changes with consumption),</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𝑔</m:t>
                    </m:r>
                  </m:oMath>
                </a14:m>
                <a:r>
                  <a:rPr lang="en-US" sz="2000" kern="0" dirty="0">
                    <a:solidFill>
                      <a:srgbClr val="000000"/>
                    </a:solidFill>
                    <a:latin typeface="Arial" panose="020B0604020202020204" pitchFamily="34" charset="0"/>
                    <a:cs typeface="Arial" panose="020B0604020202020204" pitchFamily="34" charset="0"/>
                  </a:rPr>
                  <a:t> = expected growth rate of per capita consumption.</a:t>
                </a:r>
              </a:p>
              <a:p>
                <a:pPr>
                  <a:buClr>
                    <a:srgbClr val="000000"/>
                  </a:buClr>
                </a:pPr>
                <a:r>
                  <a:rPr lang="en-US" sz="2000" kern="0" dirty="0">
                    <a:solidFill>
                      <a:srgbClr val="000000"/>
                    </a:solidFill>
                    <a:latin typeface="Arial" panose="020B0604020202020204" pitchFamily="34" charset="0"/>
                    <a:cs typeface="Arial" panose="020B0604020202020204" pitchFamily="34" charset="0"/>
                  </a:rPr>
                  <a:t>With the values set by the World Bank (</a:t>
                </a:r>
                <a14:m>
                  <m:oMath xmlns:m="http://schemas.openxmlformats.org/officeDocument/2006/math">
                    <m:r>
                      <a:rPr lang="en-US" sz="2000" i="1" kern="0">
                        <a:solidFill>
                          <a:srgbClr val="000000"/>
                        </a:solidFill>
                        <a:latin typeface="Cambria Math" panose="02040503050406030204" pitchFamily="18" charset="0"/>
                      </a:rPr>
                      <m:t>𝛿</m:t>
                    </m:r>
                    <m:r>
                      <a:rPr lang="en-US" sz="2000" kern="0">
                        <a:solidFill>
                          <a:srgbClr val="000000"/>
                        </a:solidFill>
                        <a:latin typeface="Cambria Math" panose="02040503050406030204" pitchFamily="18" charset="0"/>
                      </a:rPr>
                      <m:t>=0</m:t>
                    </m:r>
                  </m:oMath>
                </a14:m>
                <a:r>
                  <a:rPr lang="en-US" sz="2000" kern="0" dirty="0">
                    <a:solidFill>
                      <a:srgbClr val="000000"/>
                    </a:solidFill>
                    <a:latin typeface="Arial" panose="020B0604020202020204" pitchFamily="34" charset="0"/>
                    <a:cs typeface="Arial" panose="020B0604020202020204" pitchFamily="34" charset="0"/>
                  </a:rPr>
                  <a:t>, </a:t>
                </a:r>
                <a14:m>
                  <m:oMath xmlns:m="http://schemas.openxmlformats.org/officeDocument/2006/math">
                    <m:r>
                      <a:rPr lang="en-US" sz="2000" i="1" kern="0">
                        <a:solidFill>
                          <a:srgbClr val="000000"/>
                        </a:solidFill>
                        <a:latin typeface="Cambria Math" panose="02040503050406030204" pitchFamily="18" charset="0"/>
                      </a:rPr>
                      <m:t>𝜂</m:t>
                    </m:r>
                    <m:r>
                      <a:rPr lang="en-US" sz="2000" kern="0">
                        <a:solidFill>
                          <a:srgbClr val="000000"/>
                        </a:solidFill>
                        <a:latin typeface="Cambria Math" panose="02040503050406030204" pitchFamily="18" charset="0"/>
                      </a:rPr>
                      <m:t>=2</m:t>
                    </m:r>
                  </m:oMath>
                </a14:m>
                <a:r>
                  <a:rPr lang="en-US" sz="2000" kern="0" dirty="0">
                    <a:solidFill>
                      <a:srgbClr val="000000"/>
                    </a:solidFill>
                    <a:latin typeface="Arial" panose="020B0604020202020204" pitchFamily="34" charset="0"/>
                    <a:cs typeface="Arial" panose="020B0604020202020204" pitchFamily="34" charset="0"/>
                  </a:rPr>
                  <a:t>), the formula simplifies to </a:t>
                </a:r>
                <a14:m>
                  <m:oMath xmlns:m="http://schemas.openxmlformats.org/officeDocument/2006/math">
                    <m:r>
                      <a:rPr lang="en-US" sz="2000" i="1" kern="0">
                        <a:solidFill>
                          <a:srgbClr val="000000"/>
                        </a:solidFill>
                        <a:latin typeface="Cambria Math" panose="02040503050406030204" pitchFamily="18" charset="0"/>
                      </a:rPr>
                      <m:t>𝑟</m:t>
                    </m:r>
                    <m:r>
                      <a:rPr lang="en-US" sz="2000" kern="0">
                        <a:solidFill>
                          <a:srgbClr val="000000"/>
                        </a:solidFill>
                        <a:latin typeface="Cambria Math" panose="02040503050406030204" pitchFamily="18" charset="0"/>
                      </a:rPr>
                      <m:t>=2⋅</m:t>
                    </m:r>
                    <m:r>
                      <a:rPr lang="en-US" sz="2000" i="1" kern="0">
                        <a:solidFill>
                          <a:srgbClr val="000000"/>
                        </a:solidFill>
                        <a:latin typeface="Cambria Math" panose="02040503050406030204" pitchFamily="18" charset="0"/>
                      </a:rPr>
                      <m:t>𝑔</m:t>
                    </m:r>
                  </m:oMath>
                </a14:m>
                <a:r>
                  <a:rPr lang="en-US" sz="2000" kern="0" dirty="0">
                    <a:solidFill>
                      <a:srgbClr val="000000"/>
                    </a:solidFill>
                    <a:latin typeface="Arial" panose="020B0604020202020204" pitchFamily="34" charset="0"/>
                    <a:cs typeface="Arial" panose="020B0604020202020204" pitchFamily="34" charset="0"/>
                  </a:rPr>
                  <a:t>. This implies the discount rate is </a:t>
                </a:r>
                <a:r>
                  <a:rPr lang="en-US" sz="2000" b="1" kern="0" dirty="0">
                    <a:solidFill>
                      <a:srgbClr val="000000"/>
                    </a:solidFill>
                    <a:latin typeface="Arial" panose="020B0604020202020204" pitchFamily="34" charset="0"/>
                    <a:cs typeface="Arial" panose="020B0604020202020204" pitchFamily="34" charset="0"/>
                  </a:rPr>
                  <a:t>twice the growth rate of real GDP per capita</a:t>
                </a:r>
                <a:r>
                  <a:rPr lang="en-US" sz="2000" kern="0" dirty="0">
                    <a:solidFill>
                      <a:srgbClr val="000000"/>
                    </a:solidFill>
                    <a:latin typeface="Arial" panose="020B0604020202020204" pitchFamily="34" charset="0"/>
                    <a:cs typeface="Arial" panose="020B0604020202020204" pitchFamily="34" charset="0"/>
                  </a:rPr>
                  <a:t>.</a:t>
                </a:r>
              </a:p>
              <a:p>
                <a:pPr>
                  <a:buClr>
                    <a:srgbClr val="000000"/>
                  </a:buClr>
                </a:pPr>
                <a:r>
                  <a:rPr lang="en-US" sz="2000" kern="0" dirty="0">
                    <a:solidFill>
                      <a:srgbClr val="000000"/>
                    </a:solidFill>
                    <a:latin typeface="Arial" panose="020B0604020202020204" pitchFamily="34" charset="0"/>
                    <a:cs typeface="Arial" panose="020B0604020202020204" pitchFamily="34" charset="0"/>
                  </a:rPr>
                  <a:t>However, whether using EOCC or Ramsey, the purpose of setting a discount rate is to determine the rate at which society is willing to </a:t>
                </a:r>
                <a:r>
                  <a:rPr lang="en-US" sz="2000" b="1" kern="0" dirty="0">
                    <a:solidFill>
                      <a:srgbClr val="000000"/>
                    </a:solidFill>
                    <a:latin typeface="Arial" panose="020B0604020202020204" pitchFamily="34" charset="0"/>
                    <a:cs typeface="Arial" panose="020B0604020202020204" pitchFamily="34" charset="0"/>
                  </a:rPr>
                  <a:t>trade off present consumption for future benefits</a:t>
                </a:r>
                <a:r>
                  <a:rPr lang="en-US" sz="2000" kern="0" dirty="0">
                    <a:solidFill>
                      <a:srgbClr val="000000"/>
                    </a:solidFill>
                    <a:latin typeface="Arial" panose="020B0604020202020204" pitchFamily="34" charset="0"/>
                    <a:cs typeface="Arial" panose="020B0604020202020204" pitchFamily="34" charset="0"/>
                  </a:rPr>
                  <a:t>.</a:t>
                </a:r>
              </a:p>
              <a:p>
                <a:pPr>
                  <a:buClr>
                    <a:srgbClr val="000000"/>
                  </a:buClr>
                </a:pPr>
                <a:endParaRPr lang="en-US" sz="2000" b="1" kern="0" dirty="0">
                  <a:solidFill>
                    <a:srgbClr val="00B050"/>
                  </a:solidFill>
                  <a:latin typeface="Arial" panose="020B0604020202020204" pitchFamily="34" charset="0"/>
                  <a:cs typeface="Arial" panose="020B0604020202020204" pitchFamily="34" charset="0"/>
                </a:endParaRPr>
              </a:p>
              <a:p>
                <a:pPr>
                  <a:buClr>
                    <a:srgbClr val="000000"/>
                  </a:buClr>
                </a:pPr>
                <a:endParaRPr lang="en-US" sz="2000" b="1" i="1" kern="0" dirty="0">
                  <a:solidFill>
                    <a:srgbClr val="C00000"/>
                  </a:solidFill>
                  <a:latin typeface="Arial" panose="020B0604020202020204" pitchFamily="34" charset="0"/>
                  <a:cs typeface="Arial" panose="020B0604020202020204" pitchFamily="34" charset="0"/>
                </a:endParaRPr>
              </a:p>
              <a:p>
                <a:pPr>
                  <a:buClr>
                    <a:srgbClr val="000000"/>
                  </a:buClr>
                </a:pPr>
                <a:endParaRPr lang="en-US" sz="2000" kern="0" dirty="0">
                  <a:solidFill>
                    <a:srgbClr val="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0FB4D66F-FEBD-5CB6-6B8E-08ABDADAEDE7}"/>
                  </a:ext>
                </a:extLst>
              </p:cNvPr>
              <p:cNvSpPr txBox="1">
                <a:spLocks noRot="1" noChangeAspect="1" noMove="1" noResize="1" noEditPoints="1" noAdjustHandles="1" noChangeArrowheads="1" noChangeShapeType="1" noTextEdit="1"/>
              </p:cNvSpPr>
              <p:nvPr/>
            </p:nvSpPr>
            <p:spPr>
              <a:xfrm>
                <a:off x="356274" y="1800946"/>
                <a:ext cx="11479451" cy="4579124"/>
              </a:xfrm>
              <a:prstGeom prst="rect">
                <a:avLst/>
              </a:prstGeom>
              <a:blipFill>
                <a:blip r:embed="rId2"/>
                <a:stretch>
                  <a:fillRect b="-266"/>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386711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2EDA2FE1-F21F-6580-C4F1-84397263B97D}"/>
              </a:ext>
            </a:extLst>
          </p:cNvPr>
          <p:cNvSpPr txBox="1">
            <a:spLocks/>
          </p:cNvSpPr>
          <p:nvPr/>
        </p:nvSpPr>
        <p:spPr>
          <a:xfrm>
            <a:off x="838199" y="1131375"/>
            <a:ext cx="10515599" cy="39129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Economic Discount Rate</a:t>
            </a:r>
          </a:p>
        </p:txBody>
      </p:sp>
      <p:sp>
        <p:nvSpPr>
          <p:cNvPr id="9" name="Content Placeholder 2">
            <a:extLst>
              <a:ext uri="{FF2B5EF4-FFF2-40B4-BE49-F238E27FC236}">
                <a16:creationId xmlns:a16="http://schemas.microsoft.com/office/drawing/2014/main" id="{5CA9B7BC-15F1-3D81-1694-9F673325BDED}"/>
              </a:ext>
            </a:extLst>
          </p:cNvPr>
          <p:cNvSpPr txBox="1">
            <a:spLocks/>
          </p:cNvSpPr>
          <p:nvPr/>
        </p:nvSpPr>
        <p:spPr>
          <a:xfrm>
            <a:off x="562501" y="1623379"/>
            <a:ext cx="10667153" cy="4726050"/>
          </a:xfrm>
          <a:prstGeom prst="rect">
            <a:avLst/>
          </a:prstGeom>
          <a:no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a:buNone/>
              <a:tabLst/>
              <a:defRPr/>
            </a:pP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The government requires that the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economic return</a:t>
            </a: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 of the proposed investment must exceed the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(opportunity) cost of capital</a:t>
            </a: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 based on the economic growth rate as per PMB guidelines:</a:t>
            </a:r>
          </a:p>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GDP growth rate of 3% → Discount rate: 6%</a:t>
            </a:r>
            <a:endPar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GDP growth rate &gt;6% → Discount rate: 12%</a:t>
            </a:r>
            <a:endPar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br>
              <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rPr>
            </a:b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Calibri (body)"/>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514350" marR="0" lvl="0" indent="-28575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514350" marR="0" lvl="0" indent="-28575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800" b="1" i="1"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Over the past 50 years, Vietnam’s real GDP per capita growth has fluctuated between 0% to 5%.</a:t>
            </a:r>
            <a:endParaRPr kumimoji="0" lang="en-US" sz="1800" b="0" i="1"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pic>
        <p:nvPicPr>
          <p:cNvPr id="10" name="Picture 9" descr="cid:image001.png@01D1125E.A622F670">
            <a:extLst>
              <a:ext uri="{FF2B5EF4-FFF2-40B4-BE49-F238E27FC236}">
                <a16:creationId xmlns:a16="http://schemas.microsoft.com/office/drawing/2014/main" id="{9D11F558-8F69-0D11-6520-2233F77FED81}"/>
              </a:ext>
            </a:extLst>
          </p:cNvPr>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77716" y="2961314"/>
            <a:ext cx="7387390" cy="3006349"/>
          </a:xfrm>
          <a:prstGeom prst="rect">
            <a:avLst/>
          </a:prstGeom>
          <a:noFill/>
          <a:ln>
            <a:noFill/>
          </a:ln>
        </p:spPr>
      </p:pic>
    </p:spTree>
    <p:extLst>
      <p:ext uri="{BB962C8B-B14F-4D97-AF65-F5344CB8AC3E}">
        <p14:creationId xmlns:p14="http://schemas.microsoft.com/office/powerpoint/2010/main" val="25460261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863022A-6643-383C-2842-F9A5D670488B}"/>
              </a:ext>
            </a:extLst>
          </p:cNvPr>
          <p:cNvSpPr txBox="1">
            <a:spLocks/>
          </p:cNvSpPr>
          <p:nvPr/>
        </p:nvSpPr>
        <p:spPr>
          <a:xfrm>
            <a:off x="838200" y="1255154"/>
            <a:ext cx="10515599" cy="542823"/>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Financial Discount Rate</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094142A2-E4AB-10ED-C336-9832C9CEA180}"/>
              </a:ext>
            </a:extLst>
          </p:cNvPr>
          <p:cNvSpPr txBox="1">
            <a:spLocks/>
          </p:cNvSpPr>
          <p:nvPr/>
        </p:nvSpPr>
        <p:spPr>
          <a:xfrm>
            <a:off x="500653" y="1921533"/>
            <a:ext cx="11190693" cy="471557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The discount rate (r) is measured as a percentage (%).</a:t>
            </a:r>
          </a:p>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In financial analysis, the discount rate represents the </a:t>
            </a:r>
            <a:r>
              <a:rPr lang="en-US" sz="1900" b="1" kern="0" dirty="0">
                <a:solidFill>
                  <a:srgbClr val="000000"/>
                </a:solidFill>
                <a:latin typeface="Arial" panose="020B0604020202020204" pitchFamily="34" charset="0"/>
                <a:cs typeface="Arial" panose="020B0604020202020204" pitchFamily="34" charset="0"/>
              </a:rPr>
              <a:t>opportunity cost of capital</a:t>
            </a:r>
            <a:r>
              <a:rPr lang="en-US" sz="1900" kern="0" dirty="0">
                <a:solidFill>
                  <a:srgbClr val="000000"/>
                </a:solidFill>
                <a:latin typeface="Arial" panose="020B0604020202020204" pitchFamily="34" charset="0"/>
                <a:cs typeface="Arial" panose="020B0604020202020204" pitchFamily="34" charset="0"/>
              </a:rPr>
              <a:t> for the investor:</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key question for the investor is whether the (relatively risky) project offers higher returns compared to safer investments like government bonds or savings accounts. Higher risk requires higher expected returns.</a:t>
            </a:r>
          </a:p>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The discount rate in financial analysis is calculated based on the project's direct financial costs. It is the </a:t>
            </a:r>
            <a:r>
              <a:rPr lang="en-US" sz="1900" b="1" kern="0" dirty="0">
                <a:solidFill>
                  <a:srgbClr val="000000"/>
                </a:solidFill>
                <a:latin typeface="Arial" panose="020B0604020202020204" pitchFamily="34" charset="0"/>
                <a:cs typeface="Arial" panose="020B0604020202020204" pitchFamily="34" charset="0"/>
              </a:rPr>
              <a:t>weighted average</a:t>
            </a:r>
            <a:r>
              <a:rPr lang="en-US" sz="1900" kern="0" dirty="0">
                <a:solidFill>
                  <a:srgbClr val="000000"/>
                </a:solidFill>
                <a:latin typeface="Arial" panose="020B0604020202020204" pitchFamily="34" charset="0"/>
                <a:cs typeface="Arial" panose="020B0604020202020204" pitchFamily="34" charset="0"/>
              </a:rPr>
              <a:t> between:</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interest rate on borrowed funds (e.g., commercial loans, concessional loans, or supported credit), and</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minimum required rate of return on the investor's equity (MARR – Minimum Attractive Rate of Return).</a:t>
            </a:r>
          </a:p>
        </p:txBody>
      </p:sp>
    </p:spTree>
    <p:extLst>
      <p:ext uri="{BB962C8B-B14F-4D97-AF65-F5344CB8AC3E}">
        <p14:creationId xmlns:p14="http://schemas.microsoft.com/office/powerpoint/2010/main" val="1431088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849B13EA-988B-5104-A419-02684385DAA4}"/>
              </a:ext>
            </a:extLst>
          </p:cNvPr>
          <p:cNvSpPr txBox="1">
            <a:spLocks/>
          </p:cNvSpPr>
          <p:nvPr/>
        </p:nvSpPr>
        <p:spPr>
          <a:xfrm>
            <a:off x="838200" y="1289407"/>
            <a:ext cx="10515599" cy="581487"/>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Weighted Average Cost of Capital (WACC)</a:t>
            </a:r>
            <a:endParaRPr kumimoji="0" lang="en-US" sz="3000" b="1" i="0" u="none" strike="noStrike" kern="0" cap="none" spc="0" normalizeH="0" baseline="0" noProof="0" dirty="0">
              <a:ln>
                <a:noFill/>
              </a:ln>
              <a:solidFill>
                <a:srgbClr val="FFFFFF"/>
              </a:solidFill>
              <a:effectLst/>
              <a:uLnTx/>
              <a:uFillTx/>
              <a:latin typeface="Arial"/>
              <a:cs typeface="Arial"/>
              <a:sym typeface="Arial"/>
            </a:endParaRPr>
          </a:p>
        </p:txBody>
      </p:sp>
      <p:sp>
        <p:nvSpPr>
          <p:cNvPr id="8" name="Content Placeholder 2">
            <a:extLst>
              <a:ext uri="{FF2B5EF4-FFF2-40B4-BE49-F238E27FC236}">
                <a16:creationId xmlns:a16="http://schemas.microsoft.com/office/drawing/2014/main" id="{5990294F-8148-D621-F500-E5692DCD61B2}"/>
              </a:ext>
            </a:extLst>
          </p:cNvPr>
          <p:cNvSpPr txBox="1">
            <a:spLocks/>
          </p:cNvSpPr>
          <p:nvPr/>
        </p:nvSpPr>
        <p:spPr>
          <a:xfrm>
            <a:off x="1087061" y="2648969"/>
            <a:ext cx="10515598" cy="29196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l" defTabSz="914400" rtl="0" eaLnBrk="1" fontAlgn="auto" latinLnBrk="0" hangingPunct="1">
              <a:lnSpc>
                <a:spcPct val="90000"/>
              </a:lnSpc>
              <a:spcBef>
                <a:spcPts val="1000"/>
              </a:spcBef>
              <a:spcAft>
                <a:spcPts val="0"/>
              </a:spcAft>
              <a:buClr>
                <a:srgbClr val="FF3300"/>
              </a:buClr>
              <a:buSzPts val="1800"/>
              <a:buFont typeface="Arial" panose="020B0604020202020204" pitchFamily="34" charset="0"/>
              <a:buChar char="•"/>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WACC (Weighted Average Cost of Capital) is calculated as follows:</a:t>
            </a:r>
          </a:p>
          <a:p>
            <a:pPr marL="0" marR="0" lvl="0" indent="0" algn="l" defTabSz="914400" rtl="0" eaLnBrk="1" fontAlgn="auto" latinLnBrk="0" hangingPunct="1">
              <a:lnSpc>
                <a:spcPct val="90000"/>
              </a:lnSpc>
              <a:spcBef>
                <a:spcPts val="100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WACC = Interest rate*</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14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debt</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*(1- Corporate income tax rate)+ MARR * t </a:t>
            </a:r>
            <a:r>
              <a:rPr kumimoji="0" lang="en-US" sz="2500" b="0" i="0" u="none" strike="noStrike" kern="0" cap="none" spc="0" normalizeH="0" baseline="-25000" noProof="0" dirty="0">
                <a:ln>
                  <a:noFill/>
                </a:ln>
                <a:solidFill>
                  <a:srgbClr val="000000"/>
                </a:solidFill>
                <a:effectLst/>
                <a:uLnTx/>
                <a:uFillTx/>
                <a:latin typeface="Arial" panose="020B0604020202020204"/>
                <a:ea typeface="Calibri"/>
                <a:cs typeface="Calibri"/>
                <a:sym typeface="Calibri"/>
              </a:rPr>
              <a:t>equity</a:t>
            </a:r>
            <a:endPar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endParaRPr>
          </a:p>
          <a:p>
            <a:pPr marL="457200" marR="0" lvl="0" indent="-228600" algn="just" defTabSz="914400" rtl="0" eaLnBrk="1" fontAlgn="auto" latinLnBrk="0" hangingPunct="1">
              <a:lnSpc>
                <a:spcPct val="90000"/>
              </a:lnSpc>
              <a:spcBef>
                <a:spcPts val="1000"/>
              </a:spcBef>
              <a:spcAft>
                <a:spcPts val="0"/>
              </a:spcAft>
              <a:buClr>
                <a:srgbClr val="FF99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2500" b="0" i="0" u="none" strike="noStrike" kern="0" cap="none" spc="0" normalizeH="0" baseline="-25000" noProof="0" dirty="0" err="1">
                <a:ln>
                  <a:noFill/>
                </a:ln>
                <a:solidFill>
                  <a:srgbClr val="000000"/>
                </a:solidFill>
                <a:effectLst/>
                <a:uLnTx/>
                <a:uFillTx/>
                <a:latin typeface="Arial" panose="020B0604020202020204"/>
                <a:ea typeface="Calibri"/>
                <a:cs typeface="Calibri"/>
                <a:sym typeface="Calibri"/>
              </a:rPr>
              <a:t>Debt</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 Proportion of borrowed capital in total investment</a:t>
            </a:r>
          </a:p>
          <a:p>
            <a:pPr marL="457200" marR="0" lvl="0" indent="-228600" algn="just" defTabSz="914400" rtl="0" eaLnBrk="1" fontAlgn="auto" latinLnBrk="0" hangingPunct="1">
              <a:lnSpc>
                <a:spcPct val="90000"/>
              </a:lnSpc>
              <a:spcBef>
                <a:spcPts val="1000"/>
              </a:spcBef>
              <a:spcAft>
                <a:spcPts val="0"/>
              </a:spcAft>
              <a:buClr>
                <a:srgbClr val="FF99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2500" b="0" i="0" u="none" strike="noStrike" kern="0" cap="none" spc="0" normalizeH="0" baseline="-25000" noProof="0" dirty="0" err="1">
                <a:ln>
                  <a:noFill/>
                </a:ln>
                <a:solidFill>
                  <a:srgbClr val="000000"/>
                </a:solidFill>
                <a:effectLst/>
                <a:uLnTx/>
                <a:uFillTx/>
                <a:latin typeface="Arial" panose="020B0604020202020204"/>
                <a:ea typeface="Calibri"/>
                <a:cs typeface="Calibri"/>
                <a:sym typeface="Calibri"/>
              </a:rPr>
              <a:t>equity</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 Proportion of equity capital in total investment</a:t>
            </a: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Calibri (body)"/>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9" name="Rectangle 8">
            <a:extLst>
              <a:ext uri="{FF2B5EF4-FFF2-40B4-BE49-F238E27FC236}">
                <a16:creationId xmlns:a16="http://schemas.microsoft.com/office/drawing/2014/main" id="{9CCD2CCC-EF53-9F8D-A406-9332B2C8BF8A}"/>
              </a:ext>
            </a:extLst>
          </p:cNvPr>
          <p:cNvSpPr/>
          <p:nvPr/>
        </p:nvSpPr>
        <p:spPr>
          <a:xfrm>
            <a:off x="10901779" y="6474269"/>
            <a:ext cx="1118586" cy="188317"/>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27</a:t>
            </a:r>
          </a:p>
        </p:txBody>
      </p:sp>
    </p:spTree>
    <p:extLst>
      <p:ext uri="{BB962C8B-B14F-4D97-AF65-F5344CB8AC3E}">
        <p14:creationId xmlns:p14="http://schemas.microsoft.com/office/powerpoint/2010/main" val="3750287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0A45710-828D-ABC4-81E6-12C7AA432668}"/>
              </a:ext>
            </a:extLst>
          </p:cNvPr>
          <p:cNvSpPr txBox="1">
            <a:spLocks/>
          </p:cNvSpPr>
          <p:nvPr/>
        </p:nvSpPr>
        <p:spPr>
          <a:xfrm>
            <a:off x="1263970" y="2344219"/>
            <a:ext cx="9817113" cy="2299970"/>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a:ln>
                  <a:noFill/>
                </a:ln>
                <a:solidFill>
                  <a:srgbClr val="000000"/>
                </a:solidFill>
                <a:effectLst/>
                <a:uLnTx/>
                <a:uFillTx/>
                <a:latin typeface="Arial"/>
                <a:cs typeface="Arial"/>
                <a:sym typeface="Arial"/>
              </a:rPr>
              <a:t>3. ELIGIBILITY CRITERIA FOR SUB-PROJECTS</a:t>
            </a:r>
            <a:endParaRPr kumimoji="0" lang="en-US" sz="5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38291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42388E0D-22C2-8235-F8F2-27EA33470F4A}"/>
              </a:ext>
            </a:extLst>
          </p:cNvPr>
          <p:cNvSpPr txBox="1">
            <a:spLocks/>
          </p:cNvSpPr>
          <p:nvPr/>
        </p:nvSpPr>
        <p:spPr>
          <a:xfrm>
            <a:off x="920393" y="1343258"/>
            <a:ext cx="10515599" cy="542319"/>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TABLE OF CONTENT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11" name="Rounded Rectangle 9">
            <a:extLst>
              <a:ext uri="{FF2B5EF4-FFF2-40B4-BE49-F238E27FC236}">
                <a16:creationId xmlns:a16="http://schemas.microsoft.com/office/drawing/2014/main" id="{3C5E5607-E5A2-EE4E-0901-214715E07EBE}"/>
              </a:ext>
            </a:extLst>
          </p:cNvPr>
          <p:cNvSpPr/>
          <p:nvPr/>
        </p:nvSpPr>
        <p:spPr>
          <a:xfrm>
            <a:off x="1625067" y="2162853"/>
            <a:ext cx="8353425" cy="452723"/>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1. Feasibility study report structure</a:t>
            </a:r>
          </a:p>
        </p:txBody>
      </p:sp>
      <p:sp>
        <p:nvSpPr>
          <p:cNvPr id="12" name="Rounded Rectangle 10">
            <a:extLst>
              <a:ext uri="{FF2B5EF4-FFF2-40B4-BE49-F238E27FC236}">
                <a16:creationId xmlns:a16="http://schemas.microsoft.com/office/drawing/2014/main" id="{2635DAFC-37D1-300F-4B93-4696DBC7EF4F}"/>
              </a:ext>
            </a:extLst>
          </p:cNvPr>
          <p:cNvSpPr/>
          <p:nvPr/>
        </p:nvSpPr>
        <p:spPr>
          <a:xfrm>
            <a:off x="1625068" y="2857857"/>
            <a:ext cx="8353424" cy="465607"/>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2. Review of Economic and Financial Analysis Principles</a:t>
            </a:r>
          </a:p>
        </p:txBody>
      </p:sp>
      <p:sp>
        <p:nvSpPr>
          <p:cNvPr id="13" name="Rounded Rectangle 11">
            <a:extLst>
              <a:ext uri="{FF2B5EF4-FFF2-40B4-BE49-F238E27FC236}">
                <a16:creationId xmlns:a16="http://schemas.microsoft.com/office/drawing/2014/main" id="{956713A7-0271-12B6-292E-34CC87AA4FBD}"/>
              </a:ext>
            </a:extLst>
          </p:cNvPr>
          <p:cNvSpPr/>
          <p:nvPr/>
        </p:nvSpPr>
        <p:spPr>
          <a:xfrm>
            <a:off x="1625068" y="3526011"/>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3. Eligibility criteria for sub-projects</a:t>
            </a:r>
          </a:p>
        </p:txBody>
      </p:sp>
      <p:sp>
        <p:nvSpPr>
          <p:cNvPr id="14" name="Rounded Rectangle 12">
            <a:extLst>
              <a:ext uri="{FF2B5EF4-FFF2-40B4-BE49-F238E27FC236}">
                <a16:creationId xmlns:a16="http://schemas.microsoft.com/office/drawing/2014/main" id="{2D66A77D-A518-690F-D2E1-15E4E352D1EC}"/>
              </a:ext>
            </a:extLst>
          </p:cNvPr>
          <p:cNvSpPr/>
          <p:nvPr/>
        </p:nvSpPr>
        <p:spPr>
          <a:xfrm>
            <a:off x="1625067" y="4189834"/>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4. Appraisal methodology</a:t>
            </a:r>
          </a:p>
        </p:txBody>
      </p:sp>
      <p:sp>
        <p:nvSpPr>
          <p:cNvPr id="15" name="Rounded Rectangle 13">
            <a:extLst>
              <a:ext uri="{FF2B5EF4-FFF2-40B4-BE49-F238E27FC236}">
                <a16:creationId xmlns:a16="http://schemas.microsoft.com/office/drawing/2014/main" id="{F0C11B09-5BDE-FE9F-B329-2181322FE31F}"/>
              </a:ext>
            </a:extLst>
          </p:cNvPr>
          <p:cNvSpPr/>
          <p:nvPr/>
        </p:nvSpPr>
        <p:spPr>
          <a:xfrm>
            <a:off x="1625068" y="4855112"/>
            <a:ext cx="8353424" cy="45098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5. Data and assumptions requirements</a:t>
            </a:r>
          </a:p>
        </p:txBody>
      </p:sp>
      <p:sp>
        <p:nvSpPr>
          <p:cNvPr id="16" name="Rounded Rectangle 14">
            <a:extLst>
              <a:ext uri="{FF2B5EF4-FFF2-40B4-BE49-F238E27FC236}">
                <a16:creationId xmlns:a16="http://schemas.microsoft.com/office/drawing/2014/main" id="{1C66096C-7DD6-C7BD-8C65-83CFABE7FDA4}"/>
              </a:ext>
            </a:extLst>
          </p:cNvPr>
          <p:cNvSpPr/>
          <p:nvPr/>
        </p:nvSpPr>
        <p:spPr>
          <a:xfrm>
            <a:off x="1625068" y="5513350"/>
            <a:ext cx="8353424" cy="453332"/>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6. Case studies and discussions</a:t>
            </a:r>
          </a:p>
        </p:txBody>
      </p:sp>
    </p:spTree>
    <p:extLst>
      <p:ext uri="{BB962C8B-B14F-4D97-AF65-F5344CB8AC3E}">
        <p14:creationId xmlns:p14="http://schemas.microsoft.com/office/powerpoint/2010/main" val="10489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6D9C54AA-79E7-265D-0572-3BD71F26EEEE}"/>
              </a:ext>
            </a:extLst>
          </p:cNvPr>
          <p:cNvSpPr txBox="1">
            <a:spLocks/>
          </p:cNvSpPr>
          <p:nvPr/>
        </p:nvSpPr>
        <p:spPr>
          <a:xfrm>
            <a:off x="889395" y="1376738"/>
            <a:ext cx="10790382" cy="51097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2BAA96F-5368-EEC3-2511-ED6BF4FF874F}"/>
              </a:ext>
            </a:extLst>
          </p:cNvPr>
          <p:cNvSpPr txBox="1">
            <a:spLocks/>
          </p:cNvSpPr>
          <p:nvPr/>
        </p:nvSpPr>
        <p:spPr>
          <a:xfrm>
            <a:off x="889395" y="2093560"/>
            <a:ext cx="10413209" cy="3957919"/>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30000"/>
              </a:lnSpc>
              <a:spcBef>
                <a:spcPts val="0"/>
              </a:spcBef>
              <a:buClr>
                <a:srgbClr val="FF3300"/>
              </a:buClr>
            </a:pPr>
            <a:r>
              <a:rPr lang="en-US" sz="2000" kern="0" dirty="0">
                <a:solidFill>
                  <a:srgbClr val="000000"/>
                </a:solidFill>
                <a:latin typeface="Arial" panose="020B0604020202020204"/>
              </a:rPr>
              <a:t>Eligible types of sub-projects for financing under the VSUEE project involve investments in retrofitting and upgrading (adjusting, replacing) existing components and systems to achieve energy efficiency. Exemplary investment sub-projects include:</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Replacing inefficient industrial technologies with energy-saving solutions such as high-efficiency industrial boilers, furnaces, and more efficient heat exchange systems;</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Recovering and utilizing by-product gases, waste heat, and pressure;</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Installing high-efficiency electrical and electromechanical equipment, including lighting, motors, pumps, heating, and ventilation systems;</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Optimizing industrial systems to minimize energy consumption;</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Other sub-projects approved by the Ministry of Industry and Trade and the World Bank.</a:t>
            </a:r>
            <a:endParaRPr lang="en-US" sz="2000" b="1" i="1" kern="0" dirty="0">
              <a:solidFill>
                <a:srgbClr val="C00000"/>
              </a:solidFill>
              <a:latin typeface="Arial" panose="020B0604020202020204"/>
            </a:endParaRPr>
          </a:p>
          <a:p>
            <a:pPr>
              <a:lnSpc>
                <a:spcPct val="130000"/>
              </a:lnSpc>
              <a:spcBef>
                <a:spcPts val="0"/>
              </a:spcBef>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1851417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75F0289-410A-14EA-DF34-50C038359912}"/>
              </a:ext>
            </a:extLst>
          </p:cNvPr>
          <p:cNvSpPr txBox="1">
            <a:spLocks/>
          </p:cNvSpPr>
          <p:nvPr/>
        </p:nvSpPr>
        <p:spPr>
          <a:xfrm>
            <a:off x="869023" y="1238336"/>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29AA1C0B-096F-C84F-357C-4ACB69931B78}"/>
              </a:ext>
            </a:extLst>
          </p:cNvPr>
          <p:cNvSpPr txBox="1">
            <a:spLocks/>
          </p:cNvSpPr>
          <p:nvPr/>
        </p:nvSpPr>
        <p:spPr>
          <a:xfrm>
            <a:off x="600574" y="1939790"/>
            <a:ext cx="11226788" cy="4511842"/>
          </a:xfrm>
          <a:prstGeom prst="rect">
            <a:avLst/>
          </a:prstGeom>
          <a:solidFill>
            <a:schemeClr val="bg1"/>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50000"/>
              </a:lnSpc>
              <a:spcBef>
                <a:spcPts val="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All eligible sub-projects must meet the following economic criteria:</a:t>
            </a:r>
          </a:p>
          <a:p>
            <a:pPr marL="0" marR="0" lvl="0" indent="0" algn="l" defTabSz="914400" rtl="0" eaLnBrk="1" fontAlgn="auto" latinLnBrk="0" hangingPunct="1">
              <a:lnSpc>
                <a:spcPct val="150000"/>
              </a:lnSpc>
              <a:spcBef>
                <a:spcPts val="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Demonstrate a minimum achieved energy savings rate of ten percent (10%). (A lower energy savings rate may be accepted for specific industries with advanced energy technologies) by applying the following formula:</a:t>
            </a:r>
            <a:endParaRPr kumimoji="0" lang="en-GB"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228600" marR="0" lvl="0" indent="0" algn="ctr"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Es=(Eb – Ea)/Eb * 100%</a:t>
            </a:r>
            <a:endParaRPr kumimoji="0" lang="en-US" sz="28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 – Energy savings rate (%)</a:t>
            </a:r>
            <a:endPar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Eb – </a:t>
            </a:r>
            <a:r>
              <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Energy consumption before sub-project implementation (kWh, kJ, TOE)</a:t>
            </a: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Ea - </a:t>
            </a:r>
            <a:r>
              <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Energy consumption after sub-project implementation (kWh, kJ, TOE)</a:t>
            </a: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en-US" sz="2800" b="1" i="1"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Note: </a:t>
            </a:r>
            <a:r>
              <a:rPr kumimoji="0" lang="en-US"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Projects related to waste gas or waste heat recovery are considered eligible without having to demonstrate the minimum energy savings rate.</a:t>
            </a:r>
            <a:endPar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37907839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6C005EB-923F-E1E0-3A5E-645DA75A3CBF}"/>
              </a:ext>
            </a:extLst>
          </p:cNvPr>
          <p:cNvSpPr txBox="1">
            <a:spLocks/>
          </p:cNvSpPr>
          <p:nvPr/>
        </p:nvSpPr>
        <p:spPr>
          <a:xfrm>
            <a:off x="838200" y="1406310"/>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3B786DB6-5FD4-25D5-DF0E-5BD3C3B7AE20}"/>
              </a:ext>
            </a:extLst>
          </p:cNvPr>
          <p:cNvSpPr txBox="1">
            <a:spLocks/>
          </p:cNvSpPr>
          <p:nvPr/>
        </p:nvSpPr>
        <p:spPr>
          <a:xfrm>
            <a:off x="762754" y="2346158"/>
            <a:ext cx="11226788"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FF3300"/>
              </a:buClr>
            </a:pPr>
            <a:r>
              <a:rPr lang="en-US" sz="2500" kern="0" dirty="0">
                <a:solidFill>
                  <a:srgbClr val="000000"/>
                </a:solidFill>
                <a:latin typeface="Arial" panose="020B0604020202020204"/>
              </a:rPr>
              <a:t>All eligible sub-projects must meet the following financial criteria:</a:t>
            </a:r>
          </a:p>
          <a:p>
            <a:pPr marL="342900" indent="-342900">
              <a:buClr>
                <a:srgbClr val="FF3300"/>
              </a:buClr>
              <a:buFont typeface="Arial" panose="020B0604020202020204" pitchFamily="34" charset="0"/>
              <a:buChar char="•"/>
            </a:pPr>
            <a:r>
              <a:rPr lang="en-US" sz="2500" kern="0" dirty="0">
                <a:solidFill>
                  <a:srgbClr val="000000"/>
                </a:solidFill>
                <a:latin typeface="Arial" panose="020B0604020202020204"/>
              </a:rPr>
              <a:t>The project must have a payback period within ten (10) years.</a:t>
            </a:r>
          </a:p>
          <a:p>
            <a:pPr marL="342900" indent="-342900">
              <a:buClr>
                <a:srgbClr val="FF3300"/>
              </a:buClr>
              <a:buFont typeface="Arial" panose="020B0604020202020204" pitchFamily="34" charset="0"/>
              <a:buChar char="•"/>
            </a:pPr>
            <a:r>
              <a:rPr lang="en-US" sz="2500" kern="0" dirty="0">
                <a:solidFill>
                  <a:srgbClr val="000000"/>
                </a:solidFill>
                <a:latin typeface="Arial" panose="020B0604020202020204"/>
              </a:rPr>
              <a:t>The Internal Rate of Return (IRR) must be higher than ten percent (10%).</a:t>
            </a: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4570412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F39B5CF-9C86-AC11-B53B-223FB175DC0B}"/>
              </a:ext>
            </a:extLst>
          </p:cNvPr>
          <p:cNvSpPr txBox="1">
            <a:spLocks/>
          </p:cNvSpPr>
          <p:nvPr/>
        </p:nvSpPr>
        <p:spPr>
          <a:xfrm>
            <a:off x="797103" y="1181307"/>
            <a:ext cx="10790382" cy="729041"/>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20143FE-9A14-0A11-D345-CD7F234215EF}"/>
              </a:ext>
            </a:extLst>
          </p:cNvPr>
          <p:cNvSpPr txBox="1">
            <a:spLocks/>
          </p:cNvSpPr>
          <p:nvPr/>
        </p:nvSpPr>
        <p:spPr>
          <a:xfrm>
            <a:off x="569751" y="2128253"/>
            <a:ext cx="11276352"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just">
              <a:lnSpc>
                <a:spcPct val="130000"/>
              </a:lnSpc>
              <a:spcBef>
                <a:spcPts val="0"/>
              </a:spcBef>
              <a:buClr>
                <a:srgbClr val="FF3300"/>
              </a:buClr>
            </a:pPr>
            <a:r>
              <a:rPr lang="en-US" sz="2500" kern="0" dirty="0">
                <a:solidFill>
                  <a:srgbClr val="000000"/>
                </a:solidFill>
                <a:latin typeface="Arial" panose="020B0604020202020204" pitchFamily="34" charset="0"/>
                <a:cs typeface="Arial" panose="020B0604020202020204" pitchFamily="34" charset="0"/>
              </a:rPr>
              <a:t>Environmental and Social Eligibility of Sub-Projects:</a:t>
            </a:r>
          </a:p>
          <a:p>
            <a:pPr marL="342900" indent="-342900" algn="just">
              <a:lnSpc>
                <a:spcPct val="130000"/>
              </a:lnSpc>
              <a:spcBef>
                <a:spcPts val="0"/>
              </a:spcBef>
              <a:buClr>
                <a:srgbClr val="FF33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Implementing Entity (IE) must obtain all necessary environmental approvals from competent environmental authorities at the national, provincial, and local levels, and submit copies of all required approval documents to the Project Financial Intermediary (PFI).</a:t>
            </a:r>
          </a:p>
          <a:p>
            <a:pPr marL="342900" indent="-342900" algn="just">
              <a:lnSpc>
                <a:spcPct val="130000"/>
              </a:lnSpc>
              <a:spcBef>
                <a:spcPts val="0"/>
              </a:spcBef>
              <a:buClr>
                <a:srgbClr val="FF33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Sub-projects must undergo screening for safety and comply with the World Bank's environmental and social requirements, as well as domestic environmental and social regulations.</a:t>
            </a:r>
            <a:endParaRPr lang="en-US" sz="4600" b="1" kern="0" dirty="0">
              <a:solidFill>
                <a:srgbClr val="00B050"/>
              </a:solidFill>
              <a:latin typeface="Arial" panose="020B0604020202020204" pitchFamily="34" charset="0"/>
              <a:cs typeface="Arial" panose="020B0604020202020204" pitchFamily="34" charset="0"/>
            </a:endParaRPr>
          </a:p>
          <a:p>
            <a:pPr algn="just">
              <a:lnSpc>
                <a:spcPct val="130000"/>
              </a:lnSpc>
              <a:spcBef>
                <a:spcPts val="0"/>
              </a:spcBef>
              <a:buClr>
                <a:srgbClr val="000000"/>
              </a:buClr>
            </a:pPr>
            <a:endParaRPr lang="en-US" sz="3800" b="1" i="1" kern="0" dirty="0">
              <a:solidFill>
                <a:srgbClr val="C00000"/>
              </a:solidFill>
              <a:latin typeface="Arial" panose="020B0604020202020204" pitchFamily="34" charset="0"/>
              <a:cs typeface="Arial" panose="020B0604020202020204" pitchFamily="34" charset="0"/>
            </a:endParaRPr>
          </a:p>
          <a:p>
            <a:pPr algn="just">
              <a:lnSpc>
                <a:spcPct val="130000"/>
              </a:lnSpc>
              <a:spcBef>
                <a:spcPts val="0"/>
              </a:spcBef>
              <a:buClr>
                <a:srgbClr val="000000"/>
              </a:buClr>
            </a:pPr>
            <a:endParaRPr lang="en-US"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3453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9BD9ED-EF4F-A5F8-4C6B-F734382BA92A}"/>
              </a:ext>
            </a:extLst>
          </p:cNvPr>
          <p:cNvSpPr/>
          <p:nvPr/>
        </p:nvSpPr>
        <p:spPr>
          <a:xfrm>
            <a:off x="1551099" y="3121659"/>
            <a:ext cx="9873216" cy="861774"/>
          </a:xfrm>
          <a:prstGeom prst="rect">
            <a:avLst/>
          </a:prstGeom>
        </p:spPr>
        <p:txBody>
          <a:bodyPr wrap="none">
            <a:spAutoFit/>
          </a:bodyPr>
          <a:lstStyle/>
          <a:p>
            <a:pPr>
              <a:buClr>
                <a:srgbClr val="000000"/>
              </a:buClr>
              <a:buFont typeface="Arial"/>
              <a:buNone/>
            </a:pPr>
            <a:r>
              <a:rPr lang="en-US" sz="5000" b="1" kern="0" dirty="0">
                <a:solidFill>
                  <a:srgbClr val="000000"/>
                </a:solidFill>
                <a:latin typeface="Arial"/>
                <a:cs typeface="Arial"/>
                <a:sym typeface="Arial"/>
              </a:rPr>
              <a:t>4. APPRAISAL METHODOLOGY</a:t>
            </a:r>
            <a:endParaRPr lang="vi-VN" sz="5000" b="1" kern="0" dirty="0">
              <a:solidFill>
                <a:srgbClr val="000000"/>
              </a:solidFill>
              <a:cs typeface="Arial"/>
              <a:sym typeface="Arial"/>
            </a:endParaRPr>
          </a:p>
        </p:txBody>
      </p:sp>
      <p:sp>
        <p:nvSpPr>
          <p:cNvPr id="5" name="Rectangle 4">
            <a:extLst>
              <a:ext uri="{FF2B5EF4-FFF2-40B4-BE49-F238E27FC236}">
                <a16:creationId xmlns:a16="http://schemas.microsoft.com/office/drawing/2014/main" id="{B052F3BC-18A0-35CD-0888-C11949A6EF51}"/>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33</a:t>
            </a:r>
          </a:p>
        </p:txBody>
      </p:sp>
    </p:spTree>
    <p:extLst>
      <p:ext uri="{BB962C8B-B14F-4D97-AF65-F5344CB8AC3E}">
        <p14:creationId xmlns:p14="http://schemas.microsoft.com/office/powerpoint/2010/main" val="396608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306F8DEA-5A0C-EC16-FBBC-55745081BD7B}"/>
              </a:ext>
            </a:extLst>
          </p:cNvPr>
          <p:cNvSpPr txBox="1">
            <a:spLocks/>
          </p:cNvSpPr>
          <p:nvPr/>
        </p:nvSpPr>
        <p:spPr>
          <a:xfrm>
            <a:off x="462858" y="1302162"/>
            <a:ext cx="11563927"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a:cs typeface="Arial"/>
                <a:sym typeface="Arial"/>
              </a:rPr>
              <a:t>1. Assessment of the borrower’s financial and business situation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7BC5540-B4D7-6D3C-7761-C929265F89B3}"/>
              </a:ext>
            </a:extLst>
          </p:cNvPr>
          <p:cNvSpPr txBox="1">
            <a:spLocks/>
          </p:cNvSpPr>
          <p:nvPr/>
        </p:nvSpPr>
        <p:spPr>
          <a:xfrm>
            <a:off x="699174" y="2127789"/>
            <a:ext cx="10793651" cy="4266615"/>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pitchFamily="34" charset="0"/>
                <a:cs typeface="Arial" panose="020B0604020202020204" pitchFamily="34" charset="0"/>
              </a:rPr>
              <a:t>For Borrowers that are manufacturing facilities or enterprises:</a:t>
            </a:r>
            <a:endParaRPr lang="en-US" sz="20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Evaluate the borrower’s industry indicators, trends, prospects, and market position; assess the management strength of the Implementing Entity (IE) and its corporate governance structure; analyze key business risks.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Analyze state guidelines and policies for the industry; review PFI (Project Financial Intermediary) guidelines and policies for the industry.</a:t>
            </a:r>
          </a:p>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pitchFamily="34" charset="0"/>
                <a:cs typeface="Arial" panose="020B0604020202020204" pitchFamily="34" charset="0"/>
              </a:rPr>
              <a:t>Financial status of the IE</a:t>
            </a:r>
            <a:r>
              <a:rPr lang="en-US" sz="2000" kern="0" dirty="0">
                <a:solidFill>
                  <a:srgbClr val="000000"/>
                </a:solidFill>
                <a:latin typeface="Arial" panose="020B0604020202020204" pitchFamily="34" charset="0"/>
                <a:cs typeface="Arial" panose="020B0604020202020204" pitchFamily="34" charset="0"/>
              </a:rPr>
              <a:t>: Conduct a comprehensive analysis of the IE’s financial statements — including capital structure, operating profit margins, sales growth, debt repayment capacity, liquidity analysis, etc.</a:t>
            </a:r>
          </a:p>
        </p:txBody>
      </p:sp>
    </p:spTree>
    <p:extLst>
      <p:ext uri="{BB962C8B-B14F-4D97-AF65-F5344CB8AC3E}">
        <p14:creationId xmlns:p14="http://schemas.microsoft.com/office/powerpoint/2010/main" val="10548051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BF095C7-2339-4B5F-757A-8F66DD2E18D9}"/>
              </a:ext>
            </a:extLst>
          </p:cNvPr>
          <p:cNvSpPr txBox="1">
            <a:spLocks/>
          </p:cNvSpPr>
          <p:nvPr/>
        </p:nvSpPr>
        <p:spPr>
          <a:xfrm>
            <a:off x="369457" y="1281613"/>
            <a:ext cx="11647054"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a:cs typeface="Arial"/>
                <a:sym typeface="Arial"/>
              </a:rPr>
              <a:t>1. Assessment of the borrower’s financial and business situation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A72ED3CD-8D0E-E602-57B6-03D9FE4D591E}"/>
              </a:ext>
            </a:extLst>
          </p:cNvPr>
          <p:cNvSpPr txBox="1">
            <a:spLocks/>
          </p:cNvSpPr>
          <p:nvPr/>
        </p:nvSpPr>
        <p:spPr>
          <a:xfrm>
            <a:off x="699174" y="2199707"/>
            <a:ext cx="10793651" cy="4266615"/>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30000"/>
              </a:lnSpc>
              <a:spcBef>
                <a:spcPts val="0"/>
              </a:spcBef>
              <a:buClr>
                <a:srgbClr val="000000"/>
              </a:buClr>
            </a:pPr>
            <a:r>
              <a:rPr lang="en-US" sz="2000" b="1" kern="0" dirty="0">
                <a:solidFill>
                  <a:srgbClr val="000000"/>
                </a:solidFill>
                <a:latin typeface="Arial" panose="020B0604020202020204" pitchFamily="34" charset="0"/>
                <a:cs typeface="Arial" panose="020B0604020202020204" pitchFamily="34" charset="0"/>
              </a:rPr>
              <a:t>For Borrowers that are ESCOs (Energy Service Companies):</a:t>
            </a:r>
            <a:endParaRPr lang="en-US" sz="2000" kern="0" dirty="0">
              <a:solidFill>
                <a:srgbClr val="000000"/>
              </a:solidFill>
              <a:latin typeface="Arial" panose="020B0604020202020204" pitchFamily="34" charset="0"/>
              <a:cs typeface="Arial" panose="020B0604020202020204" pitchFamily="34" charset="0"/>
            </a:endParaRP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Evaluate the borrower’s market position, customer base, prior experience, performance in previous ESCO projects, management strength, and corporate governance structure; analyze key business risks.</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Review state guidelines and policies for the ESCO industry; assess PFI (Project Financial Intermediary) guidelines and policies for the industry.</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Conduct a financial evaluation of the Borrower based on a comprehensive analysis of its financial statements — including capital structure, operating profit margins, sales growth, debt service coverage, liquidity analysis, etc.</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Audited financial statements for the past 3 years must be reviewed.</a:t>
            </a:r>
          </a:p>
        </p:txBody>
      </p:sp>
    </p:spTree>
    <p:extLst>
      <p:ext uri="{BB962C8B-B14F-4D97-AF65-F5344CB8AC3E}">
        <p14:creationId xmlns:p14="http://schemas.microsoft.com/office/powerpoint/2010/main" val="4039786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71FABD0-4D8B-9935-896B-E7761077B8B6}"/>
              </a:ext>
            </a:extLst>
          </p:cNvPr>
          <p:cNvSpPr txBox="1">
            <a:spLocks/>
          </p:cNvSpPr>
          <p:nvPr/>
        </p:nvSpPr>
        <p:spPr>
          <a:xfrm>
            <a:off x="838201" y="128161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2944C97A-D051-F83C-518A-C00459B3CCD5}"/>
              </a:ext>
            </a:extLst>
          </p:cNvPr>
          <p:cNvSpPr txBox="1">
            <a:spLocks/>
          </p:cNvSpPr>
          <p:nvPr/>
        </p:nvSpPr>
        <p:spPr>
          <a:xfrm>
            <a:off x="699174" y="2199708"/>
            <a:ext cx="10793651" cy="4266615"/>
          </a:xfrm>
          <a:prstGeom prst="rect">
            <a:avLst/>
          </a:prstGeom>
          <a:solidFill>
            <a:schemeClr val="bg1"/>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lnSpc>
                <a:spcPct val="17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a:rPr>
              <a:t>The economic and financial analysis must be presented in a separate chapter.</a:t>
            </a:r>
          </a:p>
          <a:p>
            <a:pPr marL="342900" indent="-342900">
              <a:lnSpc>
                <a:spcPct val="17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a:rPr>
              <a:t>The Borrower must complete the financial analysis spreadsheet provided by the PMB (Project Management Board) for the World Bank's review and issuance of a "no objection" notice. This requirement must be fulfilled in addition to the procedures required by the PFI (Project Financial Intermediary) under its routine commercial due diligence process.</a:t>
            </a:r>
          </a:p>
          <a:p>
            <a:pPr>
              <a:lnSpc>
                <a:spcPct val="150000"/>
              </a:lnSpc>
              <a:spcBef>
                <a:spcPts val="0"/>
              </a:spcBef>
              <a:buClr>
                <a:srgbClr val="000000"/>
              </a:buClr>
            </a:pPr>
            <a:r>
              <a:rPr lang="en-US" sz="2400" b="1" kern="0" dirty="0">
                <a:solidFill>
                  <a:srgbClr val="000000"/>
                </a:solidFill>
                <a:latin typeface="Arial" panose="020B0604020202020204" pitchFamily="34" charset="0"/>
                <a:cs typeface="Arial" panose="020B0604020202020204" pitchFamily="34" charset="0"/>
              </a:rPr>
              <a:t>Sub-project Financial Assessment:</a:t>
            </a:r>
            <a:endParaRPr lang="en-US" sz="2400" kern="0" dirty="0">
              <a:solidFill>
                <a:srgbClr val="000000"/>
              </a:solidFill>
              <a:latin typeface="Arial" panose="020B0604020202020204" pitchFamily="34" charset="0"/>
              <a:cs typeface="Arial" panose="020B0604020202020204" pitchFamily="34" charset="0"/>
            </a:endParaRPr>
          </a:p>
          <a:p>
            <a:pPr>
              <a:lnSpc>
                <a:spcPct val="150000"/>
              </a:lnSpc>
              <a:spcBef>
                <a:spcPts val="0"/>
              </a:spcBef>
              <a:buClr>
                <a:srgbClr val="000000"/>
              </a:buClr>
              <a:buFont typeface="Arial" panose="020B0604020202020204" pitchFamily="34" charset="0"/>
              <a:buChar char="•"/>
            </a:pPr>
            <a:r>
              <a:rPr lang="en-US" sz="2400" kern="0" dirty="0">
                <a:solidFill>
                  <a:srgbClr val="000000"/>
                </a:solidFill>
                <a:latin typeface="Arial" panose="020B0604020202020204" pitchFamily="34" charset="0"/>
                <a:cs typeface="Arial" panose="020B0604020202020204" pitchFamily="34" charset="0"/>
              </a:rPr>
              <a:t>Analyze the financial viability of the sub-project — calculate the Internal Rate of Return (IRR) on the investment.</a:t>
            </a:r>
          </a:p>
          <a:p>
            <a:pPr>
              <a:lnSpc>
                <a:spcPct val="150000"/>
              </a:lnSpc>
              <a:spcBef>
                <a:spcPts val="0"/>
              </a:spcBef>
              <a:buClr>
                <a:srgbClr val="000000"/>
              </a:buClr>
              <a:buFont typeface="Arial" panose="020B0604020202020204" pitchFamily="34" charset="0"/>
              <a:buChar char="•"/>
            </a:pPr>
            <a:r>
              <a:rPr lang="en-US" sz="2400" kern="0" dirty="0">
                <a:solidFill>
                  <a:srgbClr val="000000"/>
                </a:solidFill>
                <a:latin typeface="Arial" panose="020B0604020202020204" pitchFamily="34" charset="0"/>
                <a:cs typeface="Arial" panose="020B0604020202020204" pitchFamily="34" charset="0"/>
              </a:rPr>
              <a:t>Assess the impact on the Borrower’s profitability, cash flow, and balance sheet.</a:t>
            </a:r>
          </a:p>
          <a:p>
            <a:pPr marL="0" indent="0">
              <a:lnSpc>
                <a:spcPct val="170000"/>
              </a:lnSpc>
              <a:spcBef>
                <a:spcPts val="0"/>
              </a:spcBef>
              <a:buClr>
                <a:srgbClr val="000000"/>
              </a:buClr>
            </a:pP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827300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10C8041-574D-30AF-2FFB-F62604156C7E}"/>
              </a:ext>
            </a:extLst>
          </p:cNvPr>
          <p:cNvSpPr txBox="1">
            <a:spLocks/>
          </p:cNvSpPr>
          <p:nvPr/>
        </p:nvSpPr>
        <p:spPr>
          <a:xfrm>
            <a:off x="838200" y="1317771"/>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2. Financial assessment of the sub-project</a:t>
            </a:r>
          </a:p>
        </p:txBody>
      </p:sp>
      <p:sp>
        <p:nvSpPr>
          <p:cNvPr id="6" name="Content Placeholder 2">
            <a:extLst>
              <a:ext uri="{FF2B5EF4-FFF2-40B4-BE49-F238E27FC236}">
                <a16:creationId xmlns:a16="http://schemas.microsoft.com/office/drawing/2014/main" id="{65B9045C-C933-67B3-E8AF-20260391C089}"/>
              </a:ext>
            </a:extLst>
          </p:cNvPr>
          <p:cNvSpPr txBox="1">
            <a:spLocks/>
          </p:cNvSpPr>
          <p:nvPr/>
        </p:nvSpPr>
        <p:spPr>
          <a:xfrm>
            <a:off x="838200" y="2207654"/>
            <a:ext cx="10793651" cy="4266615"/>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chemeClr val="tx1"/>
                </a:solidFill>
                <a:latin typeface="Arial" panose="020B0604020202020204" pitchFamily="34" charset="0"/>
                <a:cs typeface="Arial" panose="020B0604020202020204" pitchFamily="34" charset="0"/>
              </a:rPr>
              <a:t>Additional Assessment for ESCO Borrowers:</a:t>
            </a:r>
            <a:endParaRPr lang="en-US" sz="20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Analyze the impact on the end-user's net cash flow and profitability throughout the loan term;</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Total costs, including interest payable during the construction phase;</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Contract performance terms: debt service payments, allocation of energy savings between the ESCO and the end-user; ESCO cash flow;</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Level of guarantee for energy savings and how such guarantees are secured;</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Estimated energy savings and energy cost savings – by year;</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Other estimated cost savings – by year;</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Total estimated cost savings – by year;</a:t>
            </a:r>
          </a:p>
        </p:txBody>
      </p:sp>
    </p:spTree>
    <p:extLst>
      <p:ext uri="{BB962C8B-B14F-4D97-AF65-F5344CB8AC3E}">
        <p14:creationId xmlns:p14="http://schemas.microsoft.com/office/powerpoint/2010/main" val="40007382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01DDFB07-9DA9-1F4F-8F20-EDB3157DB450}"/>
              </a:ext>
            </a:extLst>
          </p:cNvPr>
          <p:cNvSpPr txBox="1">
            <a:spLocks/>
          </p:cNvSpPr>
          <p:nvPr/>
        </p:nvSpPr>
        <p:spPr>
          <a:xfrm>
            <a:off x="838201" y="118914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0591F470-8B75-5FDA-AF83-038A7E7D9DB3}"/>
              </a:ext>
            </a:extLst>
          </p:cNvPr>
          <p:cNvSpPr txBox="1">
            <a:spLocks/>
          </p:cNvSpPr>
          <p:nvPr/>
        </p:nvSpPr>
        <p:spPr>
          <a:xfrm>
            <a:off x="699174" y="2107241"/>
            <a:ext cx="10793651" cy="4266615"/>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buClr>
                <a:srgbClr val="000000"/>
              </a:buClr>
            </a:pPr>
            <a:r>
              <a:rPr lang="en-US" sz="2000" b="1" kern="0" dirty="0">
                <a:solidFill>
                  <a:srgbClr val="000000"/>
                </a:solidFill>
                <a:latin typeface="Arial" panose="020B0604020202020204" pitchFamily="34" charset="0"/>
                <a:cs typeface="Arial" panose="020B0604020202020204" pitchFamily="34" charset="0"/>
              </a:rPr>
              <a:t>Additional Assessment for ESCO Borrowers:</a:t>
            </a:r>
            <a:endParaRPr lang="en-US" sz="2000" kern="0" dirty="0">
              <a:solidFill>
                <a:srgbClr val="000000"/>
              </a:solidFill>
              <a:latin typeface="Arial" panose="020B0604020202020204" pitchFamily="34" charset="0"/>
              <a:cs typeface="Arial" panose="020B0604020202020204" pitchFamily="34" charset="0"/>
            </a:endParaRP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Share of savings for the ESCO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Share of savings for the End-User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Debt amount;</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Debt service cost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M&amp;V (Measurement and Verification) cost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Ratio of total cost savings to debt service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Ratio of ESCO's total cost savings to debt service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Proposed Measurement and Verification (M&amp;V) method.</a:t>
            </a:r>
          </a:p>
          <a:p>
            <a:pPr>
              <a:buClr>
                <a:srgbClr val="000000"/>
              </a:buClr>
            </a:pPr>
            <a:br>
              <a:rPr lang="en-US" sz="2000" kern="0" dirty="0">
                <a:solidFill>
                  <a:srgbClr val="000000"/>
                </a:solidFill>
                <a:latin typeface="Arial" panose="020B0604020202020204" pitchFamily="34" charset="0"/>
                <a:cs typeface="Arial" panose="020B0604020202020204" pitchFamily="34" charset="0"/>
              </a:rPr>
            </a:br>
            <a:endParaRPr lang="en-US" sz="20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4276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7A4C98E-825F-B7FF-367E-B0A959D4419E}"/>
              </a:ext>
            </a:extLst>
          </p:cNvPr>
          <p:cNvSpPr txBox="1">
            <a:spLocks/>
          </p:cNvSpPr>
          <p:nvPr/>
        </p:nvSpPr>
        <p:spPr>
          <a:xfrm>
            <a:off x="1129748" y="2428109"/>
            <a:ext cx="10756394" cy="2437506"/>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500" b="1" i="0" u="none" strike="noStrike" kern="0" cap="none" spc="0" normalizeH="0" baseline="0" noProof="0">
                <a:ln>
                  <a:noFill/>
                </a:ln>
                <a:solidFill>
                  <a:srgbClr val="000000"/>
                </a:solidFill>
                <a:effectLst/>
                <a:uLnTx/>
                <a:uFillTx/>
                <a:latin typeface="Arial"/>
                <a:cs typeface="Arial"/>
                <a:sym typeface="Arial"/>
              </a:rPr>
              <a:t>1. FEASIBILITY STUDY REPORT STRUCTURE</a:t>
            </a:r>
            <a:endParaRPr kumimoji="0" lang="en-US" sz="35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86209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8D014FBD-A6CD-8BEF-9FFE-BFA867E52AC7}"/>
              </a:ext>
            </a:extLst>
          </p:cNvPr>
          <p:cNvSpPr txBox="1">
            <a:spLocks/>
          </p:cNvSpPr>
          <p:nvPr/>
        </p:nvSpPr>
        <p:spPr>
          <a:xfrm>
            <a:off x="941802" y="123024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7D1A5175-824C-1E95-6D16-868E8861799B}"/>
              </a:ext>
            </a:extLst>
          </p:cNvPr>
          <p:cNvSpPr txBox="1">
            <a:spLocks/>
          </p:cNvSpPr>
          <p:nvPr/>
        </p:nvSpPr>
        <p:spPr>
          <a:xfrm>
            <a:off x="465892" y="1931605"/>
            <a:ext cx="11260216" cy="409932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fontAlgn="base">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All eligible sub-projects must ensure that the expected cash flow from energy savings related to the sub-project is sufficient to cover the sub-project investment costs (including interest during the construction period) within ten years, based on the following simple payback period (PBP) formula: </a:t>
            </a:r>
          </a:p>
          <a:p>
            <a:pPr marL="914400" indent="-685800" fontAlgn="base">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energy savings payback period shall be calculated as follows:</a:t>
            </a:r>
          </a:p>
          <a:p>
            <a:pPr marL="228600" indent="0" fontAlgn="base">
              <a:lnSpc>
                <a:spcPct val="130000"/>
              </a:lnSpc>
              <a:spcBef>
                <a:spcPts val="0"/>
              </a:spcBef>
              <a:buClr>
                <a:srgbClr val="000000"/>
              </a:buClr>
            </a:pPr>
            <a:r>
              <a:rPr lang="en-US" sz="2500" b="1" kern="0" dirty="0">
                <a:solidFill>
                  <a:srgbClr val="000000"/>
                </a:solidFill>
                <a:latin typeface="Arial" panose="020B0604020202020204" pitchFamily="34" charset="0"/>
                <a:cs typeface="Arial" panose="020B0604020202020204" pitchFamily="34" charset="0"/>
              </a:rPr>
              <a:t>Energy savings payback period = Total sub-project investment cost/</a:t>
            </a:r>
            <a:r>
              <a:rPr lang="en-US" sz="2500" kern="0" dirty="0">
                <a:solidFill>
                  <a:srgbClr val="000000"/>
                </a:solidFill>
                <a:latin typeface="Arial" panose="020B0604020202020204" pitchFamily="34" charset="0"/>
                <a:cs typeface="Arial" panose="020B0604020202020204" pitchFamily="34" charset="0"/>
              </a:rPr>
              <a:t>  </a:t>
            </a:r>
            <a:r>
              <a:rPr lang="en-US" sz="2500" b="1" kern="0" dirty="0">
                <a:solidFill>
                  <a:srgbClr val="000000"/>
                </a:solidFill>
                <a:latin typeface="Arial" panose="020B0604020202020204" pitchFamily="34" charset="0"/>
                <a:cs typeface="Arial" panose="020B0604020202020204" pitchFamily="34" charset="0"/>
              </a:rPr>
              <a:t>Average annual cash flow from energy savings</a:t>
            </a:r>
            <a:endParaRPr lang="en-US" sz="25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kern="0" dirty="0">
              <a:solidFill>
                <a:srgbClr val="00B050"/>
              </a:solidFill>
              <a:latin typeface="Arial" panose="020B0604020202020204"/>
            </a:endParaRPr>
          </a:p>
          <a:p>
            <a:pPr>
              <a:lnSpc>
                <a:spcPct val="130000"/>
              </a:lnSpc>
              <a:spcBef>
                <a:spcPts val="0"/>
              </a:spcBef>
              <a:buClr>
                <a:srgbClr val="000000"/>
              </a:buClr>
            </a:pPr>
            <a:endParaRPr lang="en-US" sz="2500" b="1" i="1" kern="0" dirty="0">
              <a:solidFill>
                <a:srgbClr val="C00000"/>
              </a:solidFill>
              <a:latin typeface="Arial" panose="020B0604020202020204"/>
            </a:endParaRPr>
          </a:p>
          <a:p>
            <a:pPr>
              <a:lnSpc>
                <a:spcPct val="130000"/>
              </a:lnSpc>
              <a:spcBef>
                <a:spcPts val="0"/>
              </a:spcBef>
              <a:buClr>
                <a:srgbClr val="000000"/>
              </a:buClr>
            </a:pP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417601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B05A4B5C-A9C1-500B-50BB-22D125DE522C}"/>
              </a:ext>
            </a:extLst>
          </p:cNvPr>
          <p:cNvSpPr txBox="1">
            <a:spLocks/>
          </p:cNvSpPr>
          <p:nvPr/>
        </p:nvSpPr>
        <p:spPr>
          <a:xfrm>
            <a:off x="838200" y="1099335"/>
            <a:ext cx="10515599" cy="586325"/>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0" cap="none" spc="0" normalizeH="0" baseline="0" noProof="0" dirty="0">
                <a:ln>
                  <a:noFill/>
                </a:ln>
                <a:solidFill>
                  <a:srgbClr val="FFFFFF"/>
                </a:solidFill>
                <a:effectLst/>
                <a:uLnTx/>
                <a:uFillTx/>
                <a:latin typeface="Arial"/>
                <a:cs typeface="Arial"/>
                <a:sym typeface="Arial"/>
              </a:rPr>
              <a:t>2. Financial assessment of the sub-project</a:t>
            </a:r>
          </a:p>
        </p:txBody>
      </p:sp>
      <p:sp>
        <p:nvSpPr>
          <p:cNvPr id="6" name="Content Placeholder 2">
            <a:extLst>
              <a:ext uri="{FF2B5EF4-FFF2-40B4-BE49-F238E27FC236}">
                <a16:creationId xmlns:a16="http://schemas.microsoft.com/office/drawing/2014/main" id="{FA466AFB-5E82-02BC-7E6A-A01C521F5EE8}"/>
              </a:ext>
            </a:extLst>
          </p:cNvPr>
          <p:cNvSpPr txBox="1">
            <a:spLocks/>
          </p:cNvSpPr>
          <p:nvPr/>
        </p:nvSpPr>
        <p:spPr>
          <a:xfrm>
            <a:off x="838200" y="1820974"/>
            <a:ext cx="10515599" cy="433324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fontAlgn="base">
              <a:buClr>
                <a:srgbClr val="000000"/>
              </a:buClr>
              <a:buFont typeface="Arial" panose="020B0604020202020204" pitchFamily="34" charset="0"/>
              <a:buChar char="•"/>
            </a:pPr>
            <a:r>
              <a:rPr lang="en-US" sz="2000" b="1" kern="0" dirty="0">
                <a:solidFill>
                  <a:srgbClr val="000000"/>
                </a:solidFill>
                <a:latin typeface="Arial" panose="020B0604020202020204"/>
              </a:rPr>
              <a:t>For industrial sub-projects:</a:t>
            </a:r>
          </a:p>
          <a:p>
            <a:pPr marL="0" indent="0" fontAlgn="base">
              <a:buClr>
                <a:srgbClr val="000000"/>
              </a:buClr>
            </a:pPr>
            <a:r>
              <a:rPr lang="en-US" sz="2000" b="1" i="1" kern="0" dirty="0">
                <a:solidFill>
                  <a:srgbClr val="000000"/>
                </a:solidFill>
                <a:latin typeface="Arial" panose="020B0604020202020204"/>
              </a:rPr>
              <a:t>Annual cash flow from energy savings= </a:t>
            </a:r>
            <a:endParaRPr lang="en-US" sz="2000" i="1" kern="0" dirty="0">
              <a:solidFill>
                <a:srgbClr val="000000"/>
              </a:solidFill>
              <a:latin typeface="Arial" panose="020B0604020202020204"/>
            </a:endParaRPr>
          </a:p>
          <a:p>
            <a:pPr marL="0" indent="0" fontAlgn="base">
              <a:buClr>
                <a:srgbClr val="000000"/>
              </a:buClr>
            </a:pPr>
            <a:r>
              <a:rPr lang="en-US" sz="2000" b="1" i="1" kern="0" dirty="0">
                <a:solidFill>
                  <a:srgbClr val="000000"/>
                </a:solidFill>
                <a:latin typeface="Arial" panose="020B0604020202020204"/>
              </a:rPr>
              <a:t>[(Pa/Pb) x average annual energy expenditure of the 2 years prior to the sub-project]– [annual energy expenditure after the sub-project]</a:t>
            </a:r>
            <a:endParaRPr lang="en-US" sz="2000" i="1" kern="0" dirty="0">
              <a:solidFill>
                <a:srgbClr val="000000"/>
              </a:solidFill>
              <a:latin typeface="Arial" panose="020B0604020202020204"/>
            </a:endParaRPr>
          </a:p>
          <a:p>
            <a:pPr marL="0" indent="0" fontAlgn="base">
              <a:buClr>
                <a:srgbClr val="000000"/>
              </a:buClr>
            </a:pPr>
            <a:r>
              <a:rPr lang="en-US" sz="2000" kern="0" dirty="0">
                <a:solidFill>
                  <a:srgbClr val="000000"/>
                </a:solidFill>
                <a:latin typeface="Arial" panose="020B0604020202020204"/>
              </a:rPr>
              <a:t>Where:</a:t>
            </a:r>
          </a:p>
          <a:p>
            <a:pPr marL="0" indent="0" fontAlgn="base">
              <a:buClr>
                <a:srgbClr val="000000"/>
              </a:buClr>
            </a:pPr>
            <a:r>
              <a:rPr lang="en-US" sz="2000" kern="0" dirty="0">
                <a:solidFill>
                  <a:srgbClr val="000000"/>
                </a:solidFill>
                <a:latin typeface="Arial" panose="020B0604020202020204"/>
              </a:rPr>
              <a:t> * Pa = expected annual output (production) after the sub-project; </a:t>
            </a:r>
          </a:p>
          <a:p>
            <a:pPr marL="0" indent="0" fontAlgn="base">
              <a:buClr>
                <a:srgbClr val="000000"/>
              </a:buClr>
            </a:pPr>
            <a:r>
              <a:rPr lang="en-US" sz="2000" kern="0" dirty="0">
                <a:solidFill>
                  <a:srgbClr val="000000"/>
                </a:solidFill>
                <a:latin typeface="Arial" panose="020B0604020202020204"/>
              </a:rPr>
              <a:t>* Pb = average annual output (production) of the 2 years prior to the sub-project</a:t>
            </a:r>
          </a:p>
          <a:p>
            <a:pPr marL="0" indent="0" fontAlgn="base">
              <a:buClr>
                <a:srgbClr val="000000"/>
              </a:buClr>
            </a:pPr>
            <a:r>
              <a:rPr lang="en-US" sz="2000" b="1" kern="0" dirty="0">
                <a:solidFill>
                  <a:srgbClr val="000000"/>
                </a:solidFill>
                <a:latin typeface="Arial" panose="020B0604020202020204"/>
              </a:rPr>
              <a:t>PBP &lt; 10 years</a:t>
            </a:r>
          </a:p>
          <a:p>
            <a:pPr>
              <a:buClr>
                <a:srgbClr val="000000"/>
              </a:buClr>
            </a:pPr>
            <a:endParaRPr lang="en-US" sz="2000" b="1" kern="0" dirty="0">
              <a:solidFill>
                <a:srgbClr val="00B050"/>
              </a:solidFill>
              <a:latin typeface="Arial" panose="020B0604020202020204"/>
            </a:endParaRPr>
          </a:p>
          <a:p>
            <a:pPr>
              <a:buClr>
                <a:srgbClr val="000000"/>
              </a:buClr>
            </a:pPr>
            <a:endParaRPr lang="en-US" sz="2000" b="1" i="1" kern="0" dirty="0">
              <a:solidFill>
                <a:srgbClr val="C00000"/>
              </a:solidFill>
              <a:latin typeface="Arial" panose="020B0604020202020204"/>
            </a:endParaRPr>
          </a:p>
          <a:p>
            <a:pPr>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17045692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10B53FE-46DE-3885-29D2-B03F6DDAABDC}"/>
              </a:ext>
            </a:extLst>
          </p:cNvPr>
          <p:cNvSpPr txBox="1">
            <a:spLocks/>
          </p:cNvSpPr>
          <p:nvPr/>
        </p:nvSpPr>
        <p:spPr>
          <a:xfrm>
            <a:off x="1009835" y="135353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B424C880-4B55-6024-9345-384A3ED7454F}"/>
              </a:ext>
            </a:extLst>
          </p:cNvPr>
          <p:cNvSpPr txBox="1">
            <a:spLocks/>
          </p:cNvSpPr>
          <p:nvPr/>
        </p:nvSpPr>
        <p:spPr>
          <a:xfrm>
            <a:off x="880174" y="2118228"/>
            <a:ext cx="11274914" cy="464573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fontAlgn="base">
              <a:buClr>
                <a:srgbClr val="000000"/>
              </a:buClr>
              <a:buFont typeface="Arial" panose="020B0604020202020204" pitchFamily="34" charset="0"/>
              <a:buChar char="•"/>
            </a:pPr>
            <a:r>
              <a:rPr lang="en-US" sz="2500" b="1" kern="0" dirty="0">
                <a:solidFill>
                  <a:srgbClr val="000000"/>
                </a:solidFill>
                <a:latin typeface="Arial" panose="020B0604020202020204"/>
              </a:rPr>
              <a:t>For ESCO sub-projects:</a:t>
            </a:r>
          </a:p>
          <a:p>
            <a:pPr marL="0" indent="0" fontAlgn="base">
              <a:buClr>
                <a:srgbClr val="000000"/>
              </a:buClr>
            </a:pPr>
            <a:r>
              <a:rPr lang="en-US" sz="2500" kern="0" dirty="0">
                <a:solidFill>
                  <a:srgbClr val="000000"/>
                </a:solidFill>
                <a:latin typeface="Arial" panose="020B0604020202020204"/>
              </a:rPr>
              <a:t>The following two </a:t>
            </a:r>
            <a:r>
              <a:rPr lang="en-US" sz="2500" b="1" kern="0" dirty="0">
                <a:solidFill>
                  <a:srgbClr val="000000"/>
                </a:solidFill>
                <a:latin typeface="Arial" panose="020B0604020202020204"/>
              </a:rPr>
              <a:t>additional </a:t>
            </a:r>
            <a:r>
              <a:rPr lang="en-US" sz="2500" kern="0" dirty="0">
                <a:solidFill>
                  <a:srgbClr val="000000"/>
                </a:solidFill>
                <a:latin typeface="Arial" panose="020B0604020202020204"/>
              </a:rPr>
              <a:t>ratios must be considered:</a:t>
            </a:r>
          </a:p>
          <a:p>
            <a:pPr marL="0" indent="0" fontAlgn="base">
              <a:buClr>
                <a:srgbClr val="000000"/>
              </a:buClr>
            </a:pPr>
            <a:r>
              <a:rPr lang="en-US" sz="2500" kern="0" dirty="0">
                <a:solidFill>
                  <a:srgbClr val="000000"/>
                </a:solidFill>
                <a:latin typeface="Arial" panose="020B0604020202020204"/>
              </a:rPr>
              <a:t>* Energy savings from the sub-project / Debt service ratio</a:t>
            </a:r>
          </a:p>
          <a:p>
            <a:pPr marL="0" indent="0" fontAlgn="base">
              <a:buClr>
                <a:srgbClr val="000000"/>
              </a:buClr>
            </a:pPr>
            <a:r>
              <a:rPr lang="en-US" sz="2500" kern="0" dirty="0">
                <a:solidFill>
                  <a:srgbClr val="000000"/>
                </a:solidFill>
                <a:latin typeface="Arial" panose="020B0604020202020204"/>
              </a:rPr>
              <a:t>* ESCO's cash flow from energy savings / Debt service ratio</a:t>
            </a:r>
          </a:p>
        </p:txBody>
      </p:sp>
    </p:spTree>
    <p:extLst>
      <p:ext uri="{BB962C8B-B14F-4D97-AF65-F5344CB8AC3E}">
        <p14:creationId xmlns:p14="http://schemas.microsoft.com/office/powerpoint/2010/main" val="24969104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5B80D42A-65F6-69F6-D81C-A954DA493C3D}"/>
              </a:ext>
            </a:extLst>
          </p:cNvPr>
          <p:cNvSpPr txBox="1">
            <a:spLocks/>
          </p:cNvSpPr>
          <p:nvPr/>
        </p:nvSpPr>
        <p:spPr>
          <a:xfrm>
            <a:off x="838200" y="1189147"/>
            <a:ext cx="10882745"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3</a:t>
            </a:r>
            <a:r>
              <a:rPr kumimoji="0" lang="en-US" sz="2900" b="1" i="0" u="none" strike="noStrike" kern="0" cap="none" spc="0" normalizeH="0" baseline="0" noProof="0">
                <a:ln>
                  <a:noFill/>
                </a:ln>
                <a:solidFill>
                  <a:srgbClr val="FFFFFF"/>
                </a:solidFill>
                <a:effectLst/>
                <a:uLnTx/>
                <a:uFillTx/>
                <a:latin typeface="Arial"/>
                <a:cs typeface="Arial"/>
                <a:sym typeface="Arial"/>
              </a:rPr>
              <a:t>. Sub-project costs, financing plan, and loan repayment</a:t>
            </a:r>
            <a:endParaRPr kumimoji="0" 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5278353E-3880-4D16-BC96-EFF3F453BF50}"/>
              </a:ext>
            </a:extLst>
          </p:cNvPr>
          <p:cNvSpPr txBox="1">
            <a:spLocks/>
          </p:cNvSpPr>
          <p:nvPr/>
        </p:nvSpPr>
        <p:spPr>
          <a:xfrm>
            <a:off x="658407" y="1865479"/>
            <a:ext cx="10515598" cy="4485178"/>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Detailed breakdown of sub-project costs by component;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Basis and assumptions for cost estimation;</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Analysis of funding sources for the sub-project;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PFI’s contribution to the total loan value for the sub-project;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Assessment of the legitimacy of the loan purpose and context;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Analysis of the repayment plan, repayment sources, and associated risks;</a:t>
            </a:r>
          </a:p>
        </p:txBody>
      </p:sp>
    </p:spTree>
    <p:extLst>
      <p:ext uri="{BB962C8B-B14F-4D97-AF65-F5344CB8AC3E}">
        <p14:creationId xmlns:p14="http://schemas.microsoft.com/office/powerpoint/2010/main" val="27752267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BC597507-A8A8-A854-CE7D-D81EE9D16C3A}"/>
              </a:ext>
            </a:extLst>
          </p:cNvPr>
          <p:cNvSpPr txBox="1">
            <a:spLocks/>
          </p:cNvSpPr>
          <p:nvPr/>
        </p:nvSpPr>
        <p:spPr>
          <a:xfrm>
            <a:off x="838200" y="1261066"/>
            <a:ext cx="10882745" cy="506152"/>
          </a:xfrm>
          <a:prstGeom prst="rect">
            <a:avLst/>
          </a:prstGeom>
          <a:solidFill>
            <a:srgbClr val="004F88"/>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4. Analysis of collateral and guarantees</a:t>
            </a:r>
          </a:p>
        </p:txBody>
      </p:sp>
      <p:sp>
        <p:nvSpPr>
          <p:cNvPr id="6" name="Content Placeholder 2">
            <a:extLst>
              <a:ext uri="{FF2B5EF4-FFF2-40B4-BE49-F238E27FC236}">
                <a16:creationId xmlns:a16="http://schemas.microsoft.com/office/drawing/2014/main" id="{415DDBE8-0F94-25CD-EAEA-D8B0F2BB2BD1}"/>
              </a:ext>
            </a:extLst>
          </p:cNvPr>
          <p:cNvSpPr txBox="1">
            <a:spLocks/>
          </p:cNvSpPr>
          <p:nvPr/>
        </p:nvSpPr>
        <p:spPr>
          <a:xfrm>
            <a:off x="709778" y="1852916"/>
            <a:ext cx="10515598" cy="4711700"/>
          </a:xfrm>
          <a:prstGeom prst="rect">
            <a:avLst/>
          </a:prstGeom>
          <a:solidFill>
            <a:schemeClr val="bg1"/>
          </a:solid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Analysis of the guarantor, including operations, financial status, and creditworthiness;</a:t>
            </a:r>
          </a:p>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Analysis of collateral/mortgage assets, including basic documentation, legality, validity, appraised value, and calculation of collateral/mortgage value;</a:t>
            </a:r>
          </a:p>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For ESCO projects, analysis of the energy performance contract between the ESCO and the IE (Implementing Entity), projected savings, and the related Measurement and Verification (M&amp;V) method to be used for confirming performance and ensuring sustainability.</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28674520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61E639-6F3D-4971-5AD5-88AA36F45108}"/>
              </a:ext>
            </a:extLst>
          </p:cNvPr>
          <p:cNvSpPr txBox="1"/>
          <p:nvPr/>
        </p:nvSpPr>
        <p:spPr>
          <a:xfrm>
            <a:off x="1871757" y="2613392"/>
            <a:ext cx="8215711" cy="1323439"/>
          </a:xfrm>
          <a:prstGeom prst="rect">
            <a:avLst/>
          </a:prstGeom>
          <a:noFill/>
        </p:spPr>
        <p:txBody>
          <a:bodyPr wrap="none" rtlCol="0">
            <a:spAutoFit/>
          </a:bodyPr>
          <a:lstStyle/>
          <a:p>
            <a:pPr algn="ctr">
              <a:buClr>
                <a:srgbClr val="000000"/>
              </a:buClr>
              <a:buFont typeface="Arial"/>
              <a:buNone/>
            </a:pPr>
            <a:r>
              <a:rPr lang="en-US" sz="4000" b="1" kern="0" dirty="0">
                <a:solidFill>
                  <a:srgbClr val="000000"/>
                </a:solidFill>
                <a:latin typeface="Arial" panose="020B0604020202020204"/>
                <a:ea typeface="Calibri" panose="020F0502020204030204" pitchFamily="34" charset="0"/>
                <a:cs typeface="Calibri" panose="020F0502020204030204" pitchFamily="34" charset="0"/>
                <a:sym typeface="Arial"/>
              </a:rPr>
              <a:t>5. DATA AND </a:t>
            </a:r>
          </a:p>
          <a:p>
            <a:pPr algn="ctr">
              <a:buClr>
                <a:srgbClr val="000000"/>
              </a:buClr>
              <a:buFont typeface="Arial"/>
              <a:buNone/>
            </a:pPr>
            <a:r>
              <a:rPr lang="en-US" sz="4000" b="1" kern="0" dirty="0">
                <a:solidFill>
                  <a:srgbClr val="000000"/>
                </a:solidFill>
                <a:latin typeface="Arial" panose="020B0604020202020204"/>
                <a:ea typeface="Calibri" panose="020F0502020204030204" pitchFamily="34" charset="0"/>
                <a:cs typeface="Calibri" panose="020F0502020204030204" pitchFamily="34" charset="0"/>
                <a:sym typeface="Arial"/>
              </a:rPr>
              <a:t>ASSUMPTIONS REQUIREMENTS</a:t>
            </a:r>
          </a:p>
        </p:txBody>
      </p:sp>
      <p:sp>
        <p:nvSpPr>
          <p:cNvPr id="5" name="Rectangle 4">
            <a:extLst>
              <a:ext uri="{FF2B5EF4-FFF2-40B4-BE49-F238E27FC236}">
                <a16:creationId xmlns:a16="http://schemas.microsoft.com/office/drawing/2014/main" id="{5FA4870B-28A0-D469-F930-54DED4E2D378}"/>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44</a:t>
            </a:r>
          </a:p>
        </p:txBody>
      </p:sp>
    </p:spTree>
    <p:extLst>
      <p:ext uri="{BB962C8B-B14F-4D97-AF65-F5344CB8AC3E}">
        <p14:creationId xmlns:p14="http://schemas.microsoft.com/office/powerpoint/2010/main" val="37247139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59AA6E13-3874-B4AD-D409-9EFEA9701E14}"/>
              </a:ext>
            </a:extLst>
          </p:cNvPr>
          <p:cNvSpPr txBox="1">
            <a:spLocks/>
          </p:cNvSpPr>
          <p:nvPr/>
        </p:nvSpPr>
        <p:spPr>
          <a:xfrm>
            <a:off x="838201" y="1086404"/>
            <a:ext cx="10515599" cy="469759"/>
          </a:xfrm>
          <a:prstGeom prst="rect">
            <a:avLst/>
          </a:prstGeom>
          <a:solidFill>
            <a:srgbClr val="004AAD"/>
          </a:solidFill>
          <a:ln>
            <a:noFill/>
          </a:ln>
        </p:spPr>
        <p:txBody>
          <a:bodyPr spcFirstLastPara="1" wrap="square" lIns="91425" tIns="45700" rIns="91425" bIns="45700" anchor="ctr" anchorCtr="0">
            <a:normAutofit fontScale="90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Input data requirements for project proponents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868FAAC3-338E-C43A-6DD0-9A505B6FCB73}"/>
              </a:ext>
            </a:extLst>
          </p:cNvPr>
          <p:cNvSpPr txBox="1">
            <a:spLocks/>
          </p:cNvSpPr>
          <p:nvPr/>
        </p:nvSpPr>
        <p:spPr>
          <a:xfrm>
            <a:off x="537410" y="1632542"/>
            <a:ext cx="11117179" cy="4891547"/>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Capital and operating costs of the EE investment (broken down into imported and domestic components). Fixed O&amp;M, variable O&amp;M (based on production volume). For imported equipment quoted in USD, provide the exchange rate (and date) used for estimation. Schedule and estimates for planned equipment maintenance (and downtime).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For large projects, cost estimates must include contingency allowances.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Construction timeline and annual disbursement rates.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Expected economic lifespan, residual value.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Depreciation method, depreciable lifespan (may differ from economic lifespan).</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Changes in operating costs.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If applicable, changes in thermal capacity, efficiency over time.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Estimated annual savings: fuel oil, diesel (liters/year), coal (tons/year with consistent calorific value and type), electricity, chemicals, water, etc.</a:t>
            </a:r>
            <a:endParaRPr lang="en-US" sz="1700" b="1" kern="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00419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4C2E7258-4C6D-79D0-1A24-03E0D1463ABD}"/>
              </a:ext>
            </a:extLst>
          </p:cNvPr>
          <p:cNvSpPr txBox="1">
            <a:spLocks/>
          </p:cNvSpPr>
          <p:nvPr/>
        </p:nvSpPr>
        <p:spPr>
          <a:xfrm>
            <a:off x="838201" y="133298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Input Data: Requirements for Project Proposers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C8048EAD-F386-7794-4130-2A9D65C4EADA}"/>
              </a:ext>
            </a:extLst>
          </p:cNvPr>
          <p:cNvSpPr txBox="1">
            <a:spLocks/>
          </p:cNvSpPr>
          <p:nvPr/>
        </p:nvSpPr>
        <p:spPr>
          <a:xfrm>
            <a:off x="632022" y="2227428"/>
            <a:ext cx="10927956" cy="452596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Current plant-gate prices for energy (electricity, fuel)</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Project proposer's estimates for exchange rates, inflation, fuel prices, and electricity prices</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Self-consumption ratio</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Proposed equity/debt ratio</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Expected corporate tax rate (including deductions, incentives)</a:t>
            </a:r>
          </a:p>
          <a:p>
            <a:pPr marL="571500" indent="-342900">
              <a:buClr>
                <a:srgbClr val="000000"/>
              </a:buClr>
              <a:buFont typeface="Arial" panose="020B0604020202020204" pitchFamily="34" charset="0"/>
              <a:buChar char="•"/>
            </a:pPr>
            <a:endParaRPr lang="en-US" sz="2500" kern="0" dirty="0">
              <a:solidFill>
                <a:srgbClr val="000000"/>
              </a:solidFill>
              <a:latin typeface="Arial" panose="020B0604020202020204"/>
            </a:endParaRPr>
          </a:p>
        </p:txBody>
      </p:sp>
      <p:sp>
        <p:nvSpPr>
          <p:cNvPr id="7" name="Rectangle 6">
            <a:extLst>
              <a:ext uri="{FF2B5EF4-FFF2-40B4-BE49-F238E27FC236}">
                <a16:creationId xmlns:a16="http://schemas.microsoft.com/office/drawing/2014/main" id="{6545EBD3-5541-A8E1-72C6-67E0AA68C047}"/>
              </a:ext>
            </a:extLst>
          </p:cNvPr>
          <p:cNvSpPr/>
          <p:nvPr/>
        </p:nvSpPr>
        <p:spPr>
          <a:xfrm>
            <a:off x="10901780" y="6905784"/>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46</a:t>
            </a:r>
          </a:p>
        </p:txBody>
      </p:sp>
    </p:spTree>
    <p:extLst>
      <p:ext uri="{BB962C8B-B14F-4D97-AF65-F5344CB8AC3E}">
        <p14:creationId xmlns:p14="http://schemas.microsoft.com/office/powerpoint/2010/main" val="2474639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ADDD9-59CE-9238-C752-B24873CD584E}"/>
              </a:ext>
            </a:extLst>
          </p:cNvPr>
          <p:cNvSpPr txBox="1"/>
          <p:nvPr/>
        </p:nvSpPr>
        <p:spPr>
          <a:xfrm>
            <a:off x="3580728" y="3124266"/>
            <a:ext cx="5030544"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6. CASE STUDY</a:t>
            </a:r>
          </a:p>
        </p:txBody>
      </p:sp>
    </p:spTree>
    <p:extLst>
      <p:ext uri="{BB962C8B-B14F-4D97-AF65-F5344CB8AC3E}">
        <p14:creationId xmlns:p14="http://schemas.microsoft.com/office/powerpoint/2010/main" val="30883355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E2242B-B989-186D-286E-203EDBCCD9E1}"/>
              </a:ext>
            </a:extLst>
          </p:cNvPr>
          <p:cNvSpPr txBox="1"/>
          <p:nvPr/>
        </p:nvSpPr>
        <p:spPr>
          <a:xfrm>
            <a:off x="3821315" y="2998113"/>
            <a:ext cx="4887877"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7. DISCUSSION</a:t>
            </a:r>
          </a:p>
        </p:txBody>
      </p:sp>
    </p:spTree>
    <p:extLst>
      <p:ext uri="{BB962C8B-B14F-4D97-AF65-F5344CB8AC3E}">
        <p14:creationId xmlns:p14="http://schemas.microsoft.com/office/powerpoint/2010/main" val="3013707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5CA9FFC3-C972-CAF1-C24E-590317BFA7D8}"/>
              </a:ext>
            </a:extLst>
          </p:cNvPr>
          <p:cNvSpPr txBox="1">
            <a:spLocks/>
          </p:cNvSpPr>
          <p:nvPr/>
        </p:nvSpPr>
        <p:spPr>
          <a:xfrm>
            <a:off x="827926" y="118914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a:cs typeface="Arial" panose="020B0604020202020204" pitchFamily="34" charset="0"/>
                <a:sym typeface="Arial"/>
              </a:rPr>
              <a:t>Feasibility study report structure</a:t>
            </a:r>
            <a:endPar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5" name="Rounded Rectangle 9">
            <a:extLst>
              <a:ext uri="{FF2B5EF4-FFF2-40B4-BE49-F238E27FC236}">
                <a16:creationId xmlns:a16="http://schemas.microsoft.com/office/drawing/2014/main" id="{DEC73640-C399-C1CA-1092-D77475F46E73}"/>
              </a:ext>
            </a:extLst>
          </p:cNvPr>
          <p:cNvSpPr/>
          <p:nvPr/>
        </p:nvSpPr>
        <p:spPr>
          <a:xfrm>
            <a:off x="1176842" y="1837984"/>
            <a:ext cx="8353425"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1: General introduction to the project</a:t>
            </a:r>
          </a:p>
        </p:txBody>
      </p:sp>
      <p:sp>
        <p:nvSpPr>
          <p:cNvPr id="16" name="Rounded Rectangle 10">
            <a:extLst>
              <a:ext uri="{FF2B5EF4-FFF2-40B4-BE49-F238E27FC236}">
                <a16:creationId xmlns:a16="http://schemas.microsoft.com/office/drawing/2014/main" id="{79E07DB4-8683-7459-20F4-16941289AE77}"/>
              </a:ext>
            </a:extLst>
          </p:cNvPr>
          <p:cNvSpPr/>
          <p:nvPr/>
        </p:nvSpPr>
        <p:spPr>
          <a:xfrm>
            <a:off x="1176842" y="231921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2: Investment necessity of the project</a:t>
            </a:r>
          </a:p>
        </p:txBody>
      </p:sp>
      <p:sp>
        <p:nvSpPr>
          <p:cNvPr id="17" name="Rounded Rectangle 11">
            <a:extLst>
              <a:ext uri="{FF2B5EF4-FFF2-40B4-BE49-F238E27FC236}">
                <a16:creationId xmlns:a16="http://schemas.microsoft.com/office/drawing/2014/main" id="{7E70D883-227F-FED2-093B-982D71D78946}"/>
              </a:ext>
            </a:extLst>
          </p:cNvPr>
          <p:cNvSpPr/>
          <p:nvPr/>
        </p:nvSpPr>
        <p:spPr>
          <a:xfrm>
            <a:off x="1176842" y="2802378"/>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3: Technical and construction solutions</a:t>
            </a:r>
          </a:p>
        </p:txBody>
      </p:sp>
      <p:sp>
        <p:nvSpPr>
          <p:cNvPr id="18" name="Rounded Rectangle 12">
            <a:extLst>
              <a:ext uri="{FF2B5EF4-FFF2-40B4-BE49-F238E27FC236}">
                <a16:creationId xmlns:a16="http://schemas.microsoft.com/office/drawing/2014/main" id="{F6496730-DC6A-25BD-7B99-FD178F0CB9E3}"/>
              </a:ext>
            </a:extLst>
          </p:cNvPr>
          <p:cNvSpPr/>
          <p:nvPr/>
        </p:nvSpPr>
        <p:spPr>
          <a:xfrm>
            <a:off x="1176842" y="328791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4: Site clearance and resettlement plan</a:t>
            </a:r>
          </a:p>
        </p:txBody>
      </p:sp>
      <p:sp>
        <p:nvSpPr>
          <p:cNvPr id="19" name="Rounded Rectangle 13">
            <a:extLst>
              <a:ext uri="{FF2B5EF4-FFF2-40B4-BE49-F238E27FC236}">
                <a16:creationId xmlns:a16="http://schemas.microsoft.com/office/drawing/2014/main" id="{E27EACE1-27F8-ABCE-1968-B67E7EC20ACC}"/>
              </a:ext>
            </a:extLst>
          </p:cNvPr>
          <p:cNvSpPr/>
          <p:nvPr/>
        </p:nvSpPr>
        <p:spPr>
          <a:xfrm>
            <a:off x="1176842" y="3773454"/>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Chapter</a:t>
            </a:r>
            <a:r>
              <a:rPr kumimoji="0" lang="fr-FR"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5: </a:t>
            </a: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Environmental</a:t>
            </a:r>
            <a:r>
              <a:rPr kumimoji="0" lang="fr-FR"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impact </a:t>
            </a: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assessment</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0" name="Rounded Rectangle 14">
            <a:extLst>
              <a:ext uri="{FF2B5EF4-FFF2-40B4-BE49-F238E27FC236}">
                <a16:creationId xmlns:a16="http://schemas.microsoft.com/office/drawing/2014/main" id="{7F447632-F7B5-C484-34FA-0BCE378CF162}"/>
              </a:ext>
            </a:extLst>
          </p:cNvPr>
          <p:cNvSpPr/>
          <p:nvPr/>
        </p:nvSpPr>
        <p:spPr>
          <a:xfrm>
            <a:off x="1176842" y="4258992"/>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6: Total investment cost</a:t>
            </a:r>
          </a:p>
        </p:txBody>
      </p:sp>
      <p:sp>
        <p:nvSpPr>
          <p:cNvPr id="21" name="Rounded Rectangle 14">
            <a:extLst>
              <a:ext uri="{FF2B5EF4-FFF2-40B4-BE49-F238E27FC236}">
                <a16:creationId xmlns:a16="http://schemas.microsoft.com/office/drawing/2014/main" id="{B483D5EF-48FA-9517-F463-254DED3D63E9}"/>
              </a:ext>
            </a:extLst>
          </p:cNvPr>
          <p:cNvSpPr/>
          <p:nvPr/>
        </p:nvSpPr>
        <p:spPr>
          <a:xfrm>
            <a:off x="1176842" y="4744530"/>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7: Economic-Financial analysis</a:t>
            </a:r>
          </a:p>
        </p:txBody>
      </p:sp>
      <p:sp>
        <p:nvSpPr>
          <p:cNvPr id="22" name="Rounded Rectangle 14">
            <a:extLst>
              <a:ext uri="{FF2B5EF4-FFF2-40B4-BE49-F238E27FC236}">
                <a16:creationId xmlns:a16="http://schemas.microsoft.com/office/drawing/2014/main" id="{88B27076-234C-BDB9-749C-0C7EE7EDDEF5}"/>
              </a:ext>
            </a:extLst>
          </p:cNvPr>
          <p:cNvSpPr/>
          <p:nvPr/>
        </p:nvSpPr>
        <p:spPr>
          <a:xfrm>
            <a:off x="1176842" y="5230068"/>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8: Implementation organization</a:t>
            </a:r>
          </a:p>
        </p:txBody>
      </p:sp>
      <p:sp>
        <p:nvSpPr>
          <p:cNvPr id="23" name="Rounded Rectangle 14">
            <a:extLst>
              <a:ext uri="{FF2B5EF4-FFF2-40B4-BE49-F238E27FC236}">
                <a16:creationId xmlns:a16="http://schemas.microsoft.com/office/drawing/2014/main" id="{EB8C1E54-F078-86F7-9BCC-37E578164566}"/>
              </a:ext>
            </a:extLst>
          </p:cNvPr>
          <p:cNvSpPr/>
          <p:nvPr/>
        </p:nvSpPr>
        <p:spPr>
          <a:xfrm>
            <a:off x="1176842" y="571560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9: Conclusions and Recommendations</a:t>
            </a:r>
          </a:p>
        </p:txBody>
      </p:sp>
      <p:sp>
        <p:nvSpPr>
          <p:cNvPr id="24" name="TextBox 23">
            <a:extLst>
              <a:ext uri="{FF2B5EF4-FFF2-40B4-BE49-F238E27FC236}">
                <a16:creationId xmlns:a16="http://schemas.microsoft.com/office/drawing/2014/main" id="{362BABE0-1D25-A04E-E2F5-1D37CC23CBC8}"/>
              </a:ext>
            </a:extLst>
          </p:cNvPr>
          <p:cNvSpPr txBox="1"/>
          <p:nvPr/>
        </p:nvSpPr>
        <p:spPr>
          <a:xfrm>
            <a:off x="1067253" y="6244207"/>
            <a:ext cx="7224962" cy="307777"/>
          </a:xfrm>
          <a:prstGeom prst="rect">
            <a:avLst/>
          </a:prstGeom>
          <a:noFill/>
        </p:spPr>
        <p:txBody>
          <a:bodyPr wrap="square">
            <a:spAutoFit/>
          </a:bodyPr>
          <a:lstStyle/>
          <a:p>
            <a:pPr>
              <a:buClr>
                <a:srgbClr val="000000"/>
              </a:buClr>
              <a:buFont typeface="Arial"/>
              <a:buNone/>
            </a:pPr>
            <a:r>
              <a:rPr lang="en-US" sz="1400" i="1" kern="0" dirty="0">
                <a:solidFill>
                  <a:srgbClr val="000000"/>
                </a:solidFill>
                <a:latin typeface="Arial"/>
                <a:cs typeface="Arial"/>
                <a:sym typeface="Arial"/>
              </a:rPr>
              <a:t>Accompanied by a World Bank (WB) template Excel file for economic-financial analysis!</a:t>
            </a:r>
            <a:endParaRPr lang="en-US" sz="1600" b="1" kern="0" dirty="0">
              <a:solidFill>
                <a:srgbClr val="000000"/>
              </a:solidFill>
              <a:latin typeface="Arial" panose="020B0604020202020204"/>
              <a:cs typeface="Arial"/>
              <a:sym typeface="Arial"/>
            </a:endParaRPr>
          </a:p>
        </p:txBody>
      </p:sp>
    </p:spTree>
    <p:extLst>
      <p:ext uri="{BB962C8B-B14F-4D97-AF65-F5344CB8AC3E}">
        <p14:creationId xmlns:p14="http://schemas.microsoft.com/office/powerpoint/2010/main" val="171768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2D69FD-0FA4-D962-7921-AFFCE253B807}"/>
              </a:ext>
            </a:extLst>
          </p:cNvPr>
          <p:cNvSpPr txBox="1"/>
          <p:nvPr/>
        </p:nvSpPr>
        <p:spPr>
          <a:xfrm>
            <a:off x="3821315" y="2998113"/>
            <a:ext cx="3996607"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THANK YOU</a:t>
            </a:r>
          </a:p>
        </p:txBody>
      </p:sp>
    </p:spTree>
    <p:extLst>
      <p:ext uri="{BB962C8B-B14F-4D97-AF65-F5344CB8AC3E}">
        <p14:creationId xmlns:p14="http://schemas.microsoft.com/office/powerpoint/2010/main" val="144692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951B75-2E13-B186-BF41-87DC758E9FEA}"/>
              </a:ext>
            </a:extLst>
          </p:cNvPr>
          <p:cNvSpPr txBox="1">
            <a:spLocks/>
          </p:cNvSpPr>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a:ln>
                  <a:noFill/>
                </a:ln>
                <a:solidFill>
                  <a:srgbClr val="000000"/>
                </a:solidFill>
                <a:effectLst/>
                <a:uLnTx/>
                <a:uFillTx/>
                <a:latin typeface="Arial"/>
                <a:cs typeface="Arial"/>
                <a:sym typeface="Arial"/>
              </a:rPr>
              <a:t>2. ECONOMIC AND FINANCIAL ANALYSIS PRINCIPLES</a:t>
            </a:r>
            <a:endParaRPr kumimoji="0" lang="en-US" sz="5000" b="1" i="0" u="none" strike="noStrike" kern="0" cap="none" spc="0" normalizeH="0" baseline="0" noProof="0" dirty="0">
              <a:ln>
                <a:noFill/>
              </a:ln>
              <a:solidFill>
                <a:srgbClr val="000000"/>
              </a:solidFill>
              <a:effectLst/>
              <a:uLnTx/>
              <a:uFillTx/>
              <a:latin typeface="Arial"/>
              <a:cs typeface="Arial"/>
              <a:sym typeface="Arial"/>
            </a:endParaRPr>
          </a:p>
        </p:txBody>
      </p:sp>
      <p:sp>
        <p:nvSpPr>
          <p:cNvPr id="5" name="Rectangle 4">
            <a:extLst>
              <a:ext uri="{FF2B5EF4-FFF2-40B4-BE49-F238E27FC236}">
                <a16:creationId xmlns:a16="http://schemas.microsoft.com/office/drawing/2014/main" id="{390AFA51-3C82-850C-886A-E82EB946E94F}"/>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5</a:t>
            </a:r>
          </a:p>
        </p:txBody>
      </p:sp>
    </p:spTree>
    <p:extLst>
      <p:ext uri="{BB962C8B-B14F-4D97-AF65-F5344CB8AC3E}">
        <p14:creationId xmlns:p14="http://schemas.microsoft.com/office/powerpoint/2010/main" val="202327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CB47A3E9-DDCB-B683-041C-84EB12A628B8}"/>
              </a:ext>
            </a:extLst>
          </p:cNvPr>
          <p:cNvSpPr txBox="1">
            <a:spLocks/>
          </p:cNvSpPr>
          <p:nvPr/>
        </p:nvSpPr>
        <p:spPr>
          <a:xfrm>
            <a:off x="558021" y="1188322"/>
            <a:ext cx="11075957" cy="599381"/>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300" b="1" i="0" u="none" strike="noStrike" kern="1200" cap="none" spc="0" normalizeH="0" baseline="0" noProof="0" dirty="0">
                <a:ln>
                  <a:noFill/>
                </a:ln>
                <a:solidFill>
                  <a:srgbClr val="FFFFFF"/>
                </a:solidFill>
                <a:effectLst/>
                <a:uLnTx/>
                <a:uFillTx/>
                <a:latin typeface="Arial" panose="020B0604020202020204"/>
                <a:cs typeface="Arial" panose="020B0604020202020204" pitchFamily="34" charset="0"/>
                <a:sym typeface="Arial"/>
              </a:rPr>
              <a:t>Template for presenting economic-financial analysis in a feasibility study (FS)</a:t>
            </a:r>
            <a:endParaRPr kumimoji="0" lang="en-US" sz="23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2" name="Content Placeholder 2">
            <a:extLst>
              <a:ext uri="{FF2B5EF4-FFF2-40B4-BE49-F238E27FC236}">
                <a16:creationId xmlns:a16="http://schemas.microsoft.com/office/drawing/2014/main" id="{D922D0A3-DBE5-FA30-B253-043E14BF6076}"/>
              </a:ext>
            </a:extLst>
          </p:cNvPr>
          <p:cNvSpPr txBox="1">
            <a:spLocks/>
          </p:cNvSpPr>
          <p:nvPr/>
        </p:nvSpPr>
        <p:spPr>
          <a:xfrm>
            <a:off x="861695" y="1787703"/>
            <a:ext cx="8936646" cy="1033715"/>
          </a:xfrm>
          <a:prstGeom prst="rect">
            <a:avLst/>
          </a:prstGeom>
          <a:no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Clr>
                <a:srgbClr val="000000"/>
              </a:buClr>
            </a:pPr>
            <a:r>
              <a:rPr lang="en-US" sz="1600" b="1" kern="0" dirty="0">
                <a:solidFill>
                  <a:srgbClr val="000000"/>
                </a:solidFill>
                <a:latin typeface="Arial" panose="020B0604020202020204"/>
              </a:rPr>
              <a:t>CHAPTER 7: TOTAL INVESTMENT AND ECONOMIC &amp; FINANCIAL ANALYSIS</a:t>
            </a:r>
          </a:p>
          <a:p>
            <a:pPr marL="0" indent="0">
              <a:lnSpc>
                <a:spcPct val="100000"/>
              </a:lnSpc>
              <a:buClr>
                <a:srgbClr val="000000"/>
              </a:buClr>
            </a:pPr>
            <a:r>
              <a:rPr lang="en-US" sz="1600" kern="0" dirty="0">
                <a:solidFill>
                  <a:srgbClr val="000000"/>
                </a:solidFill>
                <a:latin typeface="Arial" panose="020B0604020202020204"/>
              </a:rPr>
              <a:t>7.1. TOTAL INVESTMENT</a:t>
            </a:r>
          </a:p>
          <a:p>
            <a:pPr marL="0" indent="0">
              <a:lnSpc>
                <a:spcPct val="100000"/>
              </a:lnSpc>
              <a:buClr>
                <a:srgbClr val="000000"/>
              </a:buClr>
            </a:pPr>
            <a:r>
              <a:rPr lang="en-US" sz="1600" b="1" kern="0" dirty="0">
                <a:solidFill>
                  <a:srgbClr val="000000"/>
                </a:solidFill>
                <a:latin typeface="Arial" panose="020B0604020202020204"/>
              </a:rPr>
              <a:t>7.1.1: SUMMARY OF TOTAL INVESTMENT FOR THE ENTIRE PROJECT</a:t>
            </a: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
        <p:nvSpPr>
          <p:cNvPr id="13" name="Slide Number Placeholder 4">
            <a:extLst>
              <a:ext uri="{FF2B5EF4-FFF2-40B4-BE49-F238E27FC236}">
                <a16:creationId xmlns:a16="http://schemas.microsoft.com/office/drawing/2014/main" id="{A5CC9801-E201-0BB0-4E7F-AB0903FF5D6A}"/>
              </a:ext>
            </a:extLst>
          </p:cNvPr>
          <p:cNvSpPr txBox="1">
            <a:spLocks/>
          </p:cNvSpPr>
          <p:nvPr/>
        </p:nvSpPr>
        <p:spPr>
          <a:xfrm>
            <a:off x="7335253" y="7860298"/>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15" name="Table 14">
            <a:extLst>
              <a:ext uri="{FF2B5EF4-FFF2-40B4-BE49-F238E27FC236}">
                <a16:creationId xmlns:a16="http://schemas.microsoft.com/office/drawing/2014/main" id="{2940F576-F12F-28FA-8D33-F46B61EB41CB}"/>
              </a:ext>
            </a:extLst>
          </p:cNvPr>
          <p:cNvGraphicFramePr>
            <a:graphicFrameLocks noGrp="1"/>
          </p:cNvGraphicFramePr>
          <p:nvPr>
            <p:extLst>
              <p:ext uri="{D42A27DB-BD31-4B8C-83A1-F6EECF244321}">
                <p14:modId xmlns:p14="http://schemas.microsoft.com/office/powerpoint/2010/main" val="1345169944"/>
              </p:ext>
            </p:extLst>
          </p:nvPr>
        </p:nvGraphicFramePr>
        <p:xfrm>
          <a:off x="1909892" y="3031891"/>
          <a:ext cx="8372214" cy="3406936"/>
        </p:xfrm>
        <a:graphic>
          <a:graphicData uri="http://schemas.openxmlformats.org/drawingml/2006/table">
            <a:tbl>
              <a:tblPr/>
              <a:tblGrid>
                <a:gridCol w="499833">
                  <a:extLst>
                    <a:ext uri="{9D8B030D-6E8A-4147-A177-3AD203B41FA5}">
                      <a16:colId xmlns:a16="http://schemas.microsoft.com/office/drawing/2014/main" val="2569065842"/>
                    </a:ext>
                  </a:extLst>
                </a:gridCol>
                <a:gridCol w="2095457">
                  <a:extLst>
                    <a:ext uri="{9D8B030D-6E8A-4147-A177-3AD203B41FA5}">
                      <a16:colId xmlns:a16="http://schemas.microsoft.com/office/drawing/2014/main" val="4229977787"/>
                    </a:ext>
                  </a:extLst>
                </a:gridCol>
                <a:gridCol w="1614847">
                  <a:extLst>
                    <a:ext uri="{9D8B030D-6E8A-4147-A177-3AD203B41FA5}">
                      <a16:colId xmlns:a16="http://schemas.microsoft.com/office/drawing/2014/main" val="206832596"/>
                    </a:ext>
                  </a:extLst>
                </a:gridCol>
                <a:gridCol w="1259197">
                  <a:extLst>
                    <a:ext uri="{9D8B030D-6E8A-4147-A177-3AD203B41FA5}">
                      <a16:colId xmlns:a16="http://schemas.microsoft.com/office/drawing/2014/main" val="1531523658"/>
                    </a:ext>
                  </a:extLst>
                </a:gridCol>
                <a:gridCol w="1470665">
                  <a:extLst>
                    <a:ext uri="{9D8B030D-6E8A-4147-A177-3AD203B41FA5}">
                      <a16:colId xmlns:a16="http://schemas.microsoft.com/office/drawing/2014/main" val="3743283058"/>
                    </a:ext>
                  </a:extLst>
                </a:gridCol>
                <a:gridCol w="1432215">
                  <a:extLst>
                    <a:ext uri="{9D8B030D-6E8A-4147-A177-3AD203B41FA5}">
                      <a16:colId xmlns:a16="http://schemas.microsoft.com/office/drawing/2014/main" val="1542135045"/>
                    </a:ext>
                  </a:extLst>
                </a:gridCol>
              </a:tblGrid>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dirty="0">
                          <a:solidFill>
                            <a:srgbClr val="404040"/>
                          </a:solidFill>
                          <a:effectLst/>
                          <a:latin typeface="Arial" panose="020B0604020202020204" pitchFamily="34" charset="0"/>
                          <a:cs typeface="Arial" panose="020B0604020202020204" pitchFamily="34" charset="0"/>
                        </a:rPr>
                        <a:t>No.</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Arial" panose="020B0604020202020204" pitchFamily="34" charset="0"/>
                          <a:cs typeface="Arial" panose="020B0604020202020204" pitchFamily="34" charset="0"/>
                        </a:rPr>
                        <a:t>Description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Arial" panose="020B0604020202020204" pitchFamily="34" charset="0"/>
                          <a:cs typeface="Arial" panose="020B0604020202020204" pitchFamily="34" charset="0"/>
                        </a:rPr>
                        <a:t>Category A</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Arial" panose="020B0604020202020204" pitchFamily="34" charset="0"/>
                          <a:cs typeface="Arial" panose="020B0604020202020204" pitchFamily="34" charset="0"/>
                        </a:rPr>
                        <a:t>Category B</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Arial" panose="020B0604020202020204" pitchFamily="34" charset="0"/>
                          <a:cs typeface="Arial" panose="020B0604020202020204" pitchFamily="34" charset="0"/>
                        </a:rPr>
                        <a:t>Category C</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Arial" panose="020B0604020202020204" pitchFamily="34" charset="0"/>
                          <a:cs typeface="Arial" panose="020B0604020202020204" pitchFamily="34" charset="0"/>
                        </a:rPr>
                        <a:t>Total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4056234"/>
                  </a:ext>
                </a:extLst>
              </a:tr>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6 = 3+4+5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01557450"/>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Equipment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48,952,831,590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3,010,788,625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14,823,898,462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Arial" panose="020B0604020202020204" pitchFamily="34" charset="0"/>
                          <a:cs typeface="Arial" panose="020B0604020202020204" pitchFamily="34" charset="0"/>
                        </a:rPr>
                        <a:t>66,787,518,676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55735039"/>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2</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Construction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142,965,289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5,063,235,864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20,241,137,774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25,447,338,928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4266346"/>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3</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Compensation and Resettlement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4,971,871,697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20,000,000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260,000,000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5,251,871,697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80682642"/>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4</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Project Management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875,512,572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186,509,966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658,121,239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1,720,143,777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68961569"/>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5</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Consulting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3,301,555,065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1,040,057,597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2,786,096,576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7,127,709,238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16823673"/>
                  </a:ext>
                </a:extLst>
              </a:tr>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6</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Other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2,191,084,225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263,631,074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1,058,672,519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3,513,387,818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99024696"/>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Arial" panose="020B0604020202020204" pitchFamily="34" charset="0"/>
                          <a:cs typeface="Arial" panose="020B0604020202020204" pitchFamily="34" charset="0"/>
                        </a:rPr>
                        <a:t>7</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Contingency</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9,156,384,151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1,440,701,698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5,989,837,872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16,586,923,722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1708168"/>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endParaRPr lang="en-US">
                        <a:effectLst/>
                        <a:latin typeface="Arial" panose="020B0604020202020204" pitchFamily="34" charset="0"/>
                        <a:cs typeface="Arial" panose="020B0604020202020204" pitchFamily="34" charset="0"/>
                      </a:endParaRP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dirty="0">
                          <a:solidFill>
                            <a:srgbClr val="404040"/>
                          </a:solidFill>
                          <a:effectLst/>
                          <a:latin typeface="Arial" panose="020B0604020202020204" pitchFamily="34" charset="0"/>
                          <a:cs typeface="Arial" panose="020B0604020202020204" pitchFamily="34" charset="0"/>
                        </a:rPr>
                        <a:t>TOTAL (rounded)</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Arial" panose="020B0604020202020204" pitchFamily="34" charset="0"/>
                          <a:cs typeface="Arial" panose="020B0604020202020204" pitchFamily="34" charset="0"/>
                        </a:rPr>
                        <a:t>69,592,204,590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11,024,900,000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Arial" panose="020B0604020202020204" pitchFamily="34" charset="0"/>
                          <a:cs typeface="Arial" panose="020B0604020202020204" pitchFamily="34" charset="0"/>
                        </a:rPr>
                        <a:t>45,817,764,443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Arial" panose="020B0604020202020204" pitchFamily="34" charset="0"/>
                          <a:cs typeface="Arial" panose="020B0604020202020204" pitchFamily="34" charset="0"/>
                        </a:rPr>
                        <a:t>126,434,869,033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05205290"/>
                  </a:ext>
                </a:extLst>
              </a:tr>
            </a:tbl>
          </a:graphicData>
        </a:graphic>
      </p:graphicFrame>
    </p:spTree>
    <p:extLst>
      <p:ext uri="{BB962C8B-B14F-4D97-AF65-F5344CB8AC3E}">
        <p14:creationId xmlns:p14="http://schemas.microsoft.com/office/powerpoint/2010/main" val="2868614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7B0201C2-6231-19AF-7960-5F4A16565FD1}"/>
              </a:ext>
            </a:extLst>
          </p:cNvPr>
          <p:cNvSpPr txBox="1">
            <a:spLocks/>
          </p:cNvSpPr>
          <p:nvPr/>
        </p:nvSpPr>
        <p:spPr>
          <a:xfrm>
            <a:off x="566300" y="1172943"/>
            <a:ext cx="11108325" cy="923136"/>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a:cs typeface="Arial" panose="020B0604020202020204" pitchFamily="34" charset="0"/>
                <a:sym typeface="Arial"/>
              </a:rPr>
              <a:t>Template for presenting economic-financial analysis in a feasibility study (FS)</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1" name="Slide Number Placeholder 4">
            <a:extLst>
              <a:ext uri="{FF2B5EF4-FFF2-40B4-BE49-F238E27FC236}">
                <a16:creationId xmlns:a16="http://schemas.microsoft.com/office/drawing/2014/main" id="{A0333D43-5BC8-8298-F91D-CC533BD96A84}"/>
              </a:ext>
            </a:extLst>
          </p:cNvPr>
          <p:cNvSpPr txBox="1">
            <a:spLocks/>
          </p:cNvSpPr>
          <p:nvPr/>
        </p:nvSpPr>
        <p:spPr>
          <a:xfrm>
            <a:off x="7324979" y="8302087"/>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12" name="Table 11">
            <a:extLst>
              <a:ext uri="{FF2B5EF4-FFF2-40B4-BE49-F238E27FC236}">
                <a16:creationId xmlns:a16="http://schemas.microsoft.com/office/drawing/2014/main" id="{0A807D55-865F-9D91-336A-B86BB87FC040}"/>
              </a:ext>
            </a:extLst>
          </p:cNvPr>
          <p:cNvGraphicFramePr>
            <a:graphicFrameLocks noGrp="1"/>
          </p:cNvGraphicFramePr>
          <p:nvPr>
            <p:extLst>
              <p:ext uri="{D42A27DB-BD31-4B8C-83A1-F6EECF244321}">
                <p14:modId xmlns:p14="http://schemas.microsoft.com/office/powerpoint/2010/main" val="2255914322"/>
              </p:ext>
            </p:extLst>
          </p:nvPr>
        </p:nvGraphicFramePr>
        <p:xfrm>
          <a:off x="1527108" y="4013032"/>
          <a:ext cx="3358299" cy="1349411"/>
        </p:xfrm>
        <a:graphic>
          <a:graphicData uri="http://schemas.openxmlformats.org/drawingml/2006/table">
            <a:tbl>
              <a:tblPr firstRow="1" firstCol="1" lastRow="1" lastCol="1" bandRow="1" bandCol="1"/>
              <a:tblGrid>
                <a:gridCol w="2356022">
                  <a:extLst>
                    <a:ext uri="{9D8B030D-6E8A-4147-A177-3AD203B41FA5}">
                      <a16:colId xmlns:a16="http://schemas.microsoft.com/office/drawing/2014/main" val="20000"/>
                    </a:ext>
                  </a:extLst>
                </a:gridCol>
                <a:gridCol w="1002277">
                  <a:extLst>
                    <a:ext uri="{9D8B030D-6E8A-4147-A177-3AD203B41FA5}">
                      <a16:colId xmlns:a16="http://schemas.microsoft.com/office/drawing/2014/main" val="20001"/>
                    </a:ext>
                  </a:extLst>
                </a:gridCol>
              </a:tblGrid>
              <a:tr h="57458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Indicator</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Result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(billion VND)</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a:solidFill>
                            <a:schemeClr val="tx1"/>
                          </a:solidFill>
                          <a:effectLst/>
                        </a:rPr>
                        <a:t>37,280</a:t>
                      </a:r>
                      <a:endParaRPr lang="en-US" sz="150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1.18</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13</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graphicFrame>
        <p:nvGraphicFramePr>
          <p:cNvPr id="13" name="Table 12">
            <a:extLst>
              <a:ext uri="{FF2B5EF4-FFF2-40B4-BE49-F238E27FC236}">
                <a16:creationId xmlns:a16="http://schemas.microsoft.com/office/drawing/2014/main" id="{CCB7DEDA-6B59-E977-AC74-F46B9505660E}"/>
              </a:ext>
            </a:extLst>
          </p:cNvPr>
          <p:cNvGraphicFramePr>
            <a:graphicFrameLocks noGrp="1"/>
          </p:cNvGraphicFramePr>
          <p:nvPr>
            <p:extLst>
              <p:ext uri="{D42A27DB-BD31-4B8C-83A1-F6EECF244321}">
                <p14:modId xmlns:p14="http://schemas.microsoft.com/office/powerpoint/2010/main" val="3850949814"/>
              </p:ext>
            </p:extLst>
          </p:nvPr>
        </p:nvGraphicFramePr>
        <p:xfrm>
          <a:off x="6822208" y="3963839"/>
          <a:ext cx="3380874" cy="1398604"/>
        </p:xfrm>
        <a:graphic>
          <a:graphicData uri="http://schemas.openxmlformats.org/drawingml/2006/table">
            <a:tbl>
              <a:tblPr firstRow="1" firstCol="1" lastRow="1" lastCol="1" bandRow="1" bandCol="1"/>
              <a:tblGrid>
                <a:gridCol w="1852916">
                  <a:extLst>
                    <a:ext uri="{9D8B030D-6E8A-4147-A177-3AD203B41FA5}">
                      <a16:colId xmlns:a16="http://schemas.microsoft.com/office/drawing/2014/main" val="20000"/>
                    </a:ext>
                  </a:extLst>
                </a:gridCol>
                <a:gridCol w="1527958">
                  <a:extLst>
                    <a:ext uri="{9D8B030D-6E8A-4147-A177-3AD203B41FA5}">
                      <a16:colId xmlns:a16="http://schemas.microsoft.com/office/drawing/2014/main" val="20001"/>
                    </a:ext>
                  </a:extLst>
                </a:gridCol>
              </a:tblGrid>
              <a:tr h="60852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Indicator</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Result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(billion VND)</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45,620</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1.32</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14.6</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sp>
        <p:nvSpPr>
          <p:cNvPr id="14" name="TextBox 13">
            <a:extLst>
              <a:ext uri="{FF2B5EF4-FFF2-40B4-BE49-F238E27FC236}">
                <a16:creationId xmlns:a16="http://schemas.microsoft.com/office/drawing/2014/main" id="{7C44701C-770B-9B6D-0422-B5B7D13FB6ED}"/>
              </a:ext>
            </a:extLst>
          </p:cNvPr>
          <p:cNvSpPr txBox="1"/>
          <p:nvPr/>
        </p:nvSpPr>
        <p:spPr>
          <a:xfrm>
            <a:off x="899811" y="2569854"/>
            <a:ext cx="3821880" cy="430887"/>
          </a:xfrm>
          <a:prstGeom prst="rect">
            <a:avLst/>
          </a:prstGeom>
          <a:noFill/>
        </p:spPr>
        <p:txBody>
          <a:bodyPr wrap="none" rtlCol="0">
            <a:spAutoFit/>
          </a:bodyPr>
          <a:lstStyle/>
          <a:p>
            <a:pPr>
              <a:buClr>
                <a:srgbClr val="000000"/>
              </a:buClr>
              <a:buFont typeface="Arial"/>
              <a:buNone/>
            </a:pPr>
            <a:r>
              <a:rPr lang="en-US" sz="2200" i="1" kern="0" dirty="0">
                <a:solidFill>
                  <a:srgbClr val="000000"/>
                </a:solidFill>
                <a:latin typeface="Arial" panose="020B0604020202020204"/>
                <a:ea typeface="Calibri" panose="020F0502020204030204" pitchFamily="34" charset="0"/>
                <a:cs typeface="Calibri" panose="020F0502020204030204" pitchFamily="34" charset="0"/>
                <a:sym typeface="Arial"/>
              </a:rPr>
              <a:t>7.2. FINANCIAL ANALYSIS:</a:t>
            </a:r>
          </a:p>
        </p:txBody>
      </p:sp>
      <p:sp>
        <p:nvSpPr>
          <p:cNvPr id="15" name="TextBox 14">
            <a:extLst>
              <a:ext uri="{FF2B5EF4-FFF2-40B4-BE49-F238E27FC236}">
                <a16:creationId xmlns:a16="http://schemas.microsoft.com/office/drawing/2014/main" id="{75FE9634-80E7-170C-D92A-362EC036A7A4}"/>
              </a:ext>
            </a:extLst>
          </p:cNvPr>
          <p:cNvSpPr txBox="1"/>
          <p:nvPr/>
        </p:nvSpPr>
        <p:spPr>
          <a:xfrm>
            <a:off x="1382176" y="3474516"/>
            <a:ext cx="2294218"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Financial Analysis</a:t>
            </a:r>
          </a:p>
        </p:txBody>
      </p:sp>
      <p:sp>
        <p:nvSpPr>
          <p:cNvPr id="16" name="TextBox 15">
            <a:extLst>
              <a:ext uri="{FF2B5EF4-FFF2-40B4-BE49-F238E27FC236}">
                <a16:creationId xmlns:a16="http://schemas.microsoft.com/office/drawing/2014/main" id="{60E7A039-BCE3-103C-C31E-C632946B56EA}"/>
              </a:ext>
            </a:extLst>
          </p:cNvPr>
          <p:cNvSpPr txBox="1"/>
          <p:nvPr/>
        </p:nvSpPr>
        <p:spPr>
          <a:xfrm>
            <a:off x="6579673" y="3425324"/>
            <a:ext cx="3179075"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Socio-Economic Indicators</a:t>
            </a:r>
          </a:p>
        </p:txBody>
      </p:sp>
    </p:spTree>
    <p:extLst>
      <p:ext uri="{BB962C8B-B14F-4D97-AF65-F5344CB8AC3E}">
        <p14:creationId xmlns:p14="http://schemas.microsoft.com/office/powerpoint/2010/main" val="2788242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FF6E78F-B8F7-6984-9507-A3277F5AF70F}"/>
              </a:ext>
            </a:extLst>
          </p:cNvPr>
          <p:cNvSpPr txBox="1">
            <a:spLocks/>
          </p:cNvSpPr>
          <p:nvPr/>
        </p:nvSpPr>
        <p:spPr>
          <a:xfrm>
            <a:off x="774753" y="1394653"/>
            <a:ext cx="10515599" cy="431238"/>
          </a:xfrm>
          <a:prstGeom prst="rect">
            <a:avLst/>
          </a:prstGeom>
          <a:solidFill>
            <a:srgbClr val="004AAD"/>
          </a:solid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Common Issues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9B8E9518-1EFD-C32A-6BF1-654571E4CA5F}"/>
              </a:ext>
            </a:extLst>
          </p:cNvPr>
          <p:cNvSpPr txBox="1">
            <a:spLocks/>
          </p:cNvSpPr>
          <p:nvPr/>
        </p:nvSpPr>
        <p:spPr>
          <a:xfrm>
            <a:off x="898883" y="2167743"/>
            <a:ext cx="10515598" cy="395388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30000"/>
              </a:lnSpc>
              <a:spcBef>
                <a:spcPts val="0"/>
              </a:spcBef>
              <a:buClr>
                <a:srgbClr val="000000"/>
              </a:buClr>
            </a:pPr>
            <a:r>
              <a:rPr lang="en-US" sz="2000" b="1" kern="0" dirty="0">
                <a:solidFill>
                  <a:schemeClr val="tx1"/>
                </a:solidFill>
                <a:latin typeface="Arial" panose="020B0604020202020204"/>
              </a:rPr>
              <a:t>Several common issues in economic-financial analysis:</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Failure to clearly distinguish between economic and financial costs.</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Price level? (The specific year or basis for prices is often unstated or not updated).</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Excessively summarized, with very little information on risks and benefits: Within a lengthy report/document, the economic-financial analysis section often provides only an Excel-based financial analysis table without sufficient context or elaboration.</a:t>
            </a:r>
          </a:p>
        </p:txBody>
      </p:sp>
      <p:sp>
        <p:nvSpPr>
          <p:cNvPr id="7" name="Rectangle 6">
            <a:extLst>
              <a:ext uri="{FF2B5EF4-FFF2-40B4-BE49-F238E27FC236}">
                <a16:creationId xmlns:a16="http://schemas.microsoft.com/office/drawing/2014/main" id="{C9650947-3B78-2C7E-5F8C-C2AED8230E39}"/>
              </a:ext>
            </a:extLst>
          </p:cNvPr>
          <p:cNvSpPr/>
          <p:nvPr/>
        </p:nvSpPr>
        <p:spPr>
          <a:xfrm>
            <a:off x="11073414" y="7070171"/>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8</a:t>
            </a:r>
          </a:p>
        </p:txBody>
      </p:sp>
    </p:spTree>
    <p:extLst>
      <p:ext uri="{BB962C8B-B14F-4D97-AF65-F5344CB8AC3E}">
        <p14:creationId xmlns:p14="http://schemas.microsoft.com/office/powerpoint/2010/main" val="10379784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4615</Words>
  <Application>Microsoft Office PowerPoint</Application>
  <PresentationFormat>Widescreen</PresentationFormat>
  <Paragraphs>435</Paragraphs>
  <Slides>50</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Arial</vt:lpstr>
      <vt:lpstr>Calibri</vt:lpstr>
      <vt:lpstr>Calibri (body)</vt:lpstr>
      <vt:lpstr>Cambria Math</vt:lpstr>
      <vt:lpstr>Courier New</vt:lpstr>
      <vt:lpstr>Georgia</vt:lpstr>
      <vt:lpstr>Noto Sans Symbols</vt:lpstr>
      <vt:lpstr>quote-cjk-patch</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16</cp:revision>
  <dcterms:created xsi:type="dcterms:W3CDTF">2024-10-28T02:26:51Z</dcterms:created>
  <dcterms:modified xsi:type="dcterms:W3CDTF">2025-10-22T02:22:30Z</dcterms:modified>
</cp:coreProperties>
</file>