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jQX8SyC3e9yuYV4RnYfFZy3+n1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8" name="Google Shape;5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4" name="Google Shape;1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8" name="Google Shape;1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0" name="Google Shape;1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8" name="Google Shape;19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5" name="Google Shape;2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3" name="Google Shape;21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0" name="Google Shape;22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7" name="Google Shape;22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3" name="Google Shape;23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3" name="Google Shape;6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2" name="Google Shape;24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8" name="Google Shape;6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6" name="Google Shape;7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3" name="Google Shape;8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2" name="Google Shape;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8" name="Google Shape;11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0" name="Google Shape;14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7" name="Google Shape;14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2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215"/>
                </a:srgbClr>
              </a:gs>
              <a:gs pos="100000">
                <a:srgbClr val="FFFFFF">
                  <a:alpha val="29411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2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" name="Google Shape;17;p22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8" name="Google Shape;18;p22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19" name="Google Shape;19;p22"/>
          <p:cNvPicPr preferRelativeResize="0"/>
          <p:nvPr/>
        </p:nvPicPr>
        <p:blipFill rotWithShape="1">
          <a:blip r:embed="rId5">
            <a:alphaModFix/>
          </a:blip>
          <a:srcRect t="26329" b="34451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23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23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3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" name="Google Shape;26;p23"/>
          <p:cNvSpPr txBox="1"/>
          <p:nvPr/>
        </p:nvSpPr>
        <p:spPr>
          <a:xfrm>
            <a:off x="3613628" y="615740"/>
            <a:ext cx="745442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1" u="none" strike="noStrike" cap="none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Vietnam Scaling up Energy Efficiency Project (VSUEE)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24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24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" name="Google Shape;32;p24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" name="Google Shape;33;p24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1" u="none" strike="noStrike" cap="none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 u="none" strike="noStrike" cap="none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25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Google Shape;38;p25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" name="Google Shape;39;p25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0" name="Google Shape;40;p25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1" u="none" strike="noStrike" cap="none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 u="none" strike="noStrike" cap="none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Content">
  <p:cSld name="3_Title and Conte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26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26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" name="Google Shape;46;p26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7" name="Google Shape;47;p26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1" u="none" strike="noStrike" cap="none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 u="none" strike="noStrike" cap="none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and Content">
  <p:cSld name="4_Title and Conte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27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27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7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4" name="Google Shape;54;p27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1" u="none" strike="noStrike" cap="none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 u="none" strike="noStrike" cap="none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"/>
          <p:cNvSpPr txBox="1">
            <a:spLocks noGrp="1"/>
          </p:cNvSpPr>
          <p:nvPr>
            <p:ph type="subTitle" idx="1"/>
          </p:nvPr>
        </p:nvSpPr>
        <p:spPr>
          <a:xfrm>
            <a:off x="838200" y="2893721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3000"/>
              <a:buNone/>
            </a:pPr>
            <a:r>
              <a:rPr lang="en-US" sz="3000"/>
              <a:t>VIETNAM SCALING UP ENERGY EFFICIENCY PROJECT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3000"/>
              <a:buNone/>
            </a:pPr>
            <a:r>
              <a:rPr lang="en-US" sz="3000"/>
              <a:t>(VSUEE)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BARRIERS – AWARENESS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838200" y="2025690"/>
            <a:ext cx="5632200" cy="4248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>
                <a:solidFill>
                  <a:srgbClr val="0F1115"/>
                </a:solidFill>
                <a:highlight>
                  <a:srgbClr val="FFFFFF"/>
                </a:highlight>
              </a:rPr>
              <a:t>To enhance energy efficiency (EE) capabilities, awareness plays an extremely important role, </a:t>
            </a:r>
            <a:r>
              <a:rPr lang="en-US" sz="1500">
                <a:solidFill>
                  <a:srgbClr val="FF0000"/>
                </a:solidFill>
                <a:highlight>
                  <a:srgbClr val="FFFFFF"/>
                </a:highlight>
              </a:rPr>
              <a:t>especially for business leaders and energy users. </a:t>
            </a:r>
            <a:r>
              <a:rPr lang="en-US" sz="1500">
                <a:solidFill>
                  <a:srgbClr val="0F1115"/>
                </a:solidFill>
                <a:highlight>
                  <a:srgbClr val="FFFFFF"/>
                </a:highlight>
              </a:rPr>
              <a:t>However, there are currently some underlying awareness issues as follows:</a:t>
            </a:r>
            <a:endParaRPr sz="1500" i="0" u="none" strike="noStrike" cap="none">
              <a:solidFill>
                <a:schemeClr val="dk1"/>
              </a:solidFill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</a:rPr>
              <a:t>Lack of long-term benefit awareness:</a:t>
            </a:r>
            <a:r>
              <a:rPr lang="en-US" sz="1500" i="0" u="none" strike="noStrike" cap="none">
                <a:solidFill>
                  <a:srgbClr val="000000"/>
                </a:solidFill>
              </a:rPr>
              <a:t> Most facilities currently focus only on short- and medium-term gains.</a:t>
            </a:r>
            <a:endParaRPr sz="1500" i="0" u="none" strike="noStrike" cap="none">
              <a:solidFill>
                <a:schemeClr val="dk1"/>
              </a:solidFill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</a:rPr>
              <a:t>Misunderstanding of energy savings:</a:t>
            </a:r>
            <a:r>
              <a:rPr lang="en-US" sz="1500" i="0" u="none" strike="noStrike" cap="none">
                <a:solidFill>
                  <a:srgbClr val="000000"/>
                </a:solidFill>
              </a:rPr>
              <a:t> There is no accurate perception of energy efficiency benefits. </a:t>
            </a:r>
            <a:endParaRPr sz="1500" i="0" u="none" strike="noStrike" cap="none">
              <a:solidFill>
                <a:schemeClr val="dk1"/>
              </a:solidFill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</a:rPr>
              <a:t>Lack of in-depth information and expertise:</a:t>
            </a:r>
            <a:r>
              <a:rPr lang="en-US" sz="1500" i="0" u="none" strike="noStrike" cap="none">
                <a:solidFill>
                  <a:srgbClr val="000000"/>
                </a:solidFill>
              </a:rPr>
              <a:t> The absence of dedicated energy departments leads to insufficient information on energy-saving innovations and a lack of specialized knowledge in energy efficiency.</a:t>
            </a:r>
            <a:endParaRPr sz="1500" i="0" u="none" strike="noStrike" cap="none">
              <a:solidFill>
                <a:schemeClr val="dk1"/>
              </a:solidFill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</a:rPr>
              <a:t>Resistance to change and risk aversion:</a:t>
            </a:r>
            <a:r>
              <a:rPr lang="en-US" sz="1500" i="0" u="none" strike="noStrike" cap="none">
                <a:solidFill>
                  <a:srgbClr val="000000"/>
                </a:solidFill>
              </a:rPr>
              <a:t> Concerns about disruptions to production processes, reluctance to adopt new technologies, and fear of risks associated with changes. </a:t>
            </a:r>
            <a:endParaRPr sz="1500" i="0" u="none" strike="noStrike" cap="none">
              <a:solidFill>
                <a:schemeClr val="dk1"/>
              </a:solidFill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</a:rPr>
              <a:t>Insufficient leadership commitment:</a:t>
            </a:r>
            <a:r>
              <a:rPr lang="en-US" sz="1500" i="0" u="none" strike="noStrike" cap="none">
                <a:solidFill>
                  <a:srgbClr val="000000"/>
                </a:solidFill>
              </a:rPr>
              <a:t> Leaders do not prioritize energy efficiency and lack strong commitments to its improvement.</a:t>
            </a:r>
            <a:endParaRPr sz="1500" i="0" u="none" strike="noStrike" cap="none">
              <a:solidFill>
                <a:schemeClr val="dk1"/>
              </a:solidFill>
            </a:endParaRPr>
          </a:p>
        </p:txBody>
      </p:sp>
      <p:pic>
        <p:nvPicPr>
          <p:cNvPr id="158" name="Google Shape;15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59099" y="2099315"/>
            <a:ext cx="4594700" cy="365828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BARRIERS – TECHNOLOGY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1"/>
          <p:cNvSpPr txBox="1"/>
          <p:nvPr/>
        </p:nvSpPr>
        <p:spPr>
          <a:xfrm>
            <a:off x="838200" y="1879415"/>
            <a:ext cx="5637245" cy="44781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develop energy efficiency (EE), technology is essential. However, current technology in Vietnam faces several challenges: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Outdated and Obsolete Technology: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Old, inefficient equipment;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Incompatibility between old and new technologies during upgrades.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Information and Capacity to Access Technology: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Insufficient information on new technologies;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Weak capacity for technology assessment;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Dependence on imported technology;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+Underdeveloped domestic technology.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Standardized Technology Verification: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Absence of clear technical standards;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Incomplete measurement and verification systems;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Low trust in new technologies.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Barriers from Suppliers and Service Providers: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Limited number of suppliers;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Poor quality of consulting services.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5" name="Google Shape;16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27197" y="2426863"/>
            <a:ext cx="4726602" cy="338325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OPPORTUNITIES TO PROMOTE ENERGY EFFICIENCY (EE)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12"/>
          <p:cNvSpPr/>
          <p:nvPr/>
        </p:nvSpPr>
        <p:spPr>
          <a:xfrm>
            <a:off x="3342426" y="1922022"/>
            <a:ext cx="2094204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Growing Energy Demand for (EE)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2"/>
          <p:cNvSpPr/>
          <p:nvPr/>
        </p:nvSpPr>
        <p:spPr>
          <a:xfrm>
            <a:off x="3342426" y="3129081"/>
            <a:ext cx="2094204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Policy and Target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2"/>
          <p:cNvSpPr txBox="1"/>
          <p:nvPr/>
        </p:nvSpPr>
        <p:spPr>
          <a:xfrm>
            <a:off x="6095999" y="1975726"/>
            <a:ext cx="5084863" cy="78479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demand is rising;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prices continue to increase;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Fossil fuels face growing restrictions.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12"/>
          <p:cNvSpPr/>
          <p:nvPr/>
        </p:nvSpPr>
        <p:spPr>
          <a:xfrm>
            <a:off x="5436629" y="2160373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12"/>
          <p:cNvSpPr txBox="1"/>
          <p:nvPr/>
        </p:nvSpPr>
        <p:spPr>
          <a:xfrm>
            <a:off x="6095999" y="3029400"/>
            <a:ext cx="5454930" cy="78479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National legal policies mandate compliance;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Sectoral and national emission reduction targets;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Policies and requirements from brands/corporate partners.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2"/>
          <p:cNvSpPr/>
          <p:nvPr/>
        </p:nvSpPr>
        <p:spPr>
          <a:xfrm>
            <a:off x="5449383" y="3352831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12"/>
          <p:cNvSpPr/>
          <p:nvPr/>
        </p:nvSpPr>
        <p:spPr>
          <a:xfrm>
            <a:off x="3355180" y="4408186"/>
            <a:ext cx="2106957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Support program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2"/>
          <p:cNvSpPr txBox="1"/>
          <p:nvPr/>
        </p:nvSpPr>
        <p:spPr>
          <a:xfrm>
            <a:off x="6095999" y="4308505"/>
            <a:ext cx="5650896" cy="78479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Numerous projects providing technical and financial support;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Diverse and accessible investment capital sources;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Growing ESCO-model investment projects.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12"/>
          <p:cNvSpPr/>
          <p:nvPr/>
        </p:nvSpPr>
        <p:spPr>
          <a:xfrm>
            <a:off x="5474891" y="4631936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2"/>
          <p:cNvSpPr/>
          <p:nvPr/>
        </p:nvSpPr>
        <p:spPr>
          <a:xfrm>
            <a:off x="3342426" y="5618328"/>
            <a:ext cx="2119711" cy="5854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Market technology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2"/>
          <p:cNvSpPr txBox="1"/>
          <p:nvPr/>
        </p:nvSpPr>
        <p:spPr>
          <a:xfrm>
            <a:off x="6096000" y="5460685"/>
            <a:ext cx="5568569" cy="78479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Abundant new high-efficiency technologies;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Accessible and manageable digital transformation solutions;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Competitive and affordable technology costs.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12"/>
          <p:cNvSpPr/>
          <p:nvPr/>
        </p:nvSpPr>
        <p:spPr>
          <a:xfrm>
            <a:off x="5474891" y="5842076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3" name="Google Shape;183;p12"/>
          <p:cNvCxnSpPr>
            <a:endCxn id="172" idx="1"/>
          </p:cNvCxnSpPr>
          <p:nvPr/>
        </p:nvCxnSpPr>
        <p:spPr>
          <a:xfrm rot="10800000" flipH="1">
            <a:off x="2405226" y="3421797"/>
            <a:ext cx="937200" cy="656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84" name="Google Shape;184;p12"/>
          <p:cNvCxnSpPr>
            <a:endCxn id="177" idx="1"/>
          </p:cNvCxnSpPr>
          <p:nvPr/>
        </p:nvCxnSpPr>
        <p:spPr>
          <a:xfrm>
            <a:off x="2405080" y="4078102"/>
            <a:ext cx="950100" cy="6228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85" name="Google Shape;185;p12"/>
          <p:cNvSpPr/>
          <p:nvPr/>
        </p:nvSpPr>
        <p:spPr>
          <a:xfrm>
            <a:off x="779512" y="3653537"/>
            <a:ext cx="1625600" cy="849359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Opportunities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" name="Google Shape;186;p12"/>
          <p:cNvCxnSpPr/>
          <p:nvPr/>
        </p:nvCxnSpPr>
        <p:spPr>
          <a:xfrm rot="-5400000">
            <a:off x="1942026" y="2677938"/>
            <a:ext cx="1863600" cy="9372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87" name="Google Shape;187;p12"/>
          <p:cNvCxnSpPr/>
          <p:nvPr/>
        </p:nvCxnSpPr>
        <p:spPr>
          <a:xfrm rot="-5400000" flipH="1">
            <a:off x="1957476" y="4526094"/>
            <a:ext cx="1832700" cy="9372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OPPORTUNITIES – GROWING ENERGY DEMAND FOR EE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573" y="1880878"/>
            <a:ext cx="3554962" cy="2471307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3"/>
          <p:cNvSpPr txBox="1"/>
          <p:nvPr/>
        </p:nvSpPr>
        <p:spPr>
          <a:xfrm>
            <a:off x="838200" y="2345567"/>
            <a:ext cx="5741504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projected steady growth in energy demand presents a key opportunity to accelerate Energy Efficiency (EE) development. Key drivers include: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Economic pressures: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Rising costs;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Enhanced competitiveness.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Strengthening national energy security: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Reduced import dependency;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Lowered infrastructure investment burdens.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Environmental and Sustainable Development Commitments: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Meeting climate targets;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Attracting green investments.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Technological Innovation and Market Expansion: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Advancements in EE technologies;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Emergence of new economic sectors.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84573" y="4538425"/>
            <a:ext cx="3559402" cy="2039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OPPORTUNITIES – POLICY, TARGET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14"/>
          <p:cNvSpPr txBox="1"/>
          <p:nvPr/>
        </p:nvSpPr>
        <p:spPr>
          <a:xfrm>
            <a:off x="838200" y="1853438"/>
            <a:ext cx="5999922" cy="46473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Government agencies have issued policies and targets to promote Energy Efficiency (EE) development, while also making adjustments and supplements to improve regulations and address previous barriers: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EE Policies and Targets: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Overall energy intensity reduction targets;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Sector-specific targets;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Emissions reduction targets;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ESCO market development.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Issuance of Legal Documents on EE;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Amendments and Supplements to Law No. 50 (effective from 01/01/2026) impacting ESCO operations: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Completing the legal framework and incentive mechanisms for developing ESCO organizations and energy consulting services;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Registration/declaration of operations: ESCO companies will register or declare with competent authorities for better management;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Removing market development bottlenecks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Eliminating barriers and creating favorable conditions for market growth;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Financial support: Clarifying regulations on tax incentives and financial support for EE activities.</a:t>
            </a:r>
            <a:b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2" name="Google Shape;20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76052" y="2617459"/>
            <a:ext cx="4177747" cy="2807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OPPORTUNITIES – SUPPORT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5"/>
          <p:cNvSpPr txBox="1"/>
          <p:nvPr/>
        </p:nvSpPr>
        <p:spPr>
          <a:xfrm>
            <a:off x="772886" y="2295107"/>
            <a:ext cx="5945155" cy="3293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Domestic and international support programs are key drivers for Energy Efficiency (EE) development: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Domestic Programs: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Strengthening legal frameworks and policies;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Enhancing technical capacity and awareness;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Providing initial technical and financial support;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Developing markets for EE products and services.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International Support Programs: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Mobilizing financial resources;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Facilitating technology and knowledge transfer;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Improving assessment and monitoring capabilities;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Expanding cooperation and integration.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12156" y="2126974"/>
            <a:ext cx="3141981" cy="222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93496" y="4408875"/>
            <a:ext cx="3649891" cy="18942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6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OPPORTUNITIES – TECHNOLOGY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6"/>
          <p:cNvSpPr txBox="1"/>
          <p:nvPr/>
        </p:nvSpPr>
        <p:spPr>
          <a:xfrm>
            <a:off x="838200" y="1955555"/>
            <a:ext cx="5945155" cy="44935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Technology is a critical enabler for Energy Efficiency (EE) development. Current technological advancements in Vietnam are facilitating EE implementation through: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 to global advanced technologies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Technology transfer; 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FDI-driven investments;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Diversified EE equipment market.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Development of foundational technologies: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Digital solutions: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Artificial Intelligence (AI);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Advanced materials.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Strengthened domestic R&amp;D Capacity: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Government-funded research initiatives;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Policy support for technology localization.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Declining technology costs: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Reduced access barriers for high-efficiency technologies;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Diversified financing/policy mechanisms.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Growing Technology Awareness: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Improved access to EE technology information;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Expanded opportunities to adopt modern solutions.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7" name="Google Shape;21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0733" y="2628844"/>
            <a:ext cx="4173066" cy="2917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7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7"/>
          <p:cNvSpPr txBox="1"/>
          <p:nvPr/>
        </p:nvSpPr>
        <p:spPr>
          <a:xfrm>
            <a:off x="905585" y="1903948"/>
            <a:ext cx="10448214" cy="732468"/>
          </a:xfrm>
          <a:prstGeom prst="rect">
            <a:avLst/>
          </a:prstGeom>
          <a:noFill/>
          <a:ln w="12700" cap="flat" cmpd="sng">
            <a:solidFill>
              <a:srgbClr val="07674D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Conduct a SWOT analysis for an EE project involving LED lighting system upgrades and installation of an Energy Management System (EMS) in an existing office building.</a:t>
            </a:r>
            <a:endParaRPr sz="1600" b="0" i="0" u="none" strike="noStrike" cap="non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57573" y="2925786"/>
            <a:ext cx="5776429" cy="3078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8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8"/>
          <p:cNvSpPr txBox="1"/>
          <p:nvPr/>
        </p:nvSpPr>
        <p:spPr>
          <a:xfrm>
            <a:off x="838200" y="2074764"/>
            <a:ext cx="10448214" cy="3139319"/>
          </a:xfrm>
          <a:prstGeom prst="rect">
            <a:avLst/>
          </a:prstGeom>
          <a:noFill/>
          <a:ln w="12700" cap="flat" cmpd="sng">
            <a:solidFill>
              <a:srgbClr val="07674D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Information: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-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Current status: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Lighting system uses fluorescent and compact lamps;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Manual control of lighting and air conditioning systems.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-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objectives: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Reduce energy consumption of the lighting system;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Improve workplace environmental quality;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Contribute to the company's sustainable development efforts.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-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Proposed technology: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Replace fluorescent and compact lamps with LED lights;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Install an Energy Management System (EMS) with automated sensor controls.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9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19"/>
          <p:cNvSpPr/>
          <p:nvPr/>
        </p:nvSpPr>
        <p:spPr>
          <a:xfrm>
            <a:off x="838200" y="1927380"/>
            <a:ext cx="5135217" cy="2118049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Strength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Energy-saving potential: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 lights consume 50% less energy than fluorescent/compact lamps;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Workplace quality: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LEDs provide better lighting quality than old fluorescent lights;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Proven technology: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 and EMS are well-established solutions;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Fast payback period: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Low LED costs deliver significant savings.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9"/>
          <p:cNvSpPr/>
          <p:nvPr/>
        </p:nvSpPr>
        <p:spPr>
          <a:xfrm>
            <a:off x="6218582" y="1927380"/>
            <a:ext cx="5135217" cy="2118049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Weakness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 initial investment: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Costs for quality LED fixtures and EMS installation;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Operational disruption: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Installation may temporarily disrupt workplace activities;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Staff training requirements: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Need to train personnel for EMS operation;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Vendor dependence: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Reliance on supplier quality and technical support.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9"/>
          <p:cNvSpPr/>
          <p:nvPr/>
        </p:nvSpPr>
        <p:spPr>
          <a:xfrm>
            <a:off x="838200" y="4326647"/>
            <a:ext cx="5135217" cy="227293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Opportunities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Policy incentives: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Tax benefits and green financing for EE projects;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 advancements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More accessible and cost-competitive solutions;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Enhanced corporate image: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Attracts partners/clients and demonstrates social responsibility;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Competitive supplier market: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equipment providers available.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19"/>
          <p:cNvSpPr/>
          <p:nvPr/>
        </p:nvSpPr>
        <p:spPr>
          <a:xfrm>
            <a:off x="6218583" y="4326647"/>
            <a:ext cx="5201244" cy="227293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Supporting policies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Policy implementation remains inconsistent;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 development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Risk of low-quality products emerging, difficult to control;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Enterprise human resource capacity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Shortage of technical staff with in-depth expertise for implementation and operation;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suppliers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Fragmented market, making it difficult to select reliable suppliers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"/>
          <p:cNvSpPr txBox="1">
            <a:spLocks noGrp="1"/>
          </p:cNvSpPr>
          <p:nvPr>
            <p:ph type="subTitle" idx="1"/>
          </p:nvPr>
        </p:nvSpPr>
        <p:spPr>
          <a:xfrm>
            <a:off x="1265979" y="2893721"/>
            <a:ext cx="9660042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3200"/>
            </a:pPr>
            <a:r>
              <a:rPr lang="en-US" sz="3200"/>
              <a:t>BARRIERS AND OPPORTUNITIES IN THE ENERGY EFFICIENCY MARKET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0"/>
          <p:cNvSpPr/>
          <p:nvPr/>
        </p:nvSpPr>
        <p:spPr>
          <a:xfrm>
            <a:off x="3952624" y="2921168"/>
            <a:ext cx="428675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sz="6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ENERGY EFFICIENCY &amp; ADVANTAGES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4793" y="3640971"/>
            <a:ext cx="4649006" cy="2765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98328" y="2017809"/>
            <a:ext cx="3593728" cy="2398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525" y="3454564"/>
            <a:ext cx="3093528" cy="2951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VIETNAM’S ENERGY EFFICIENCY TARGETS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3142" y="2609809"/>
            <a:ext cx="3335176" cy="2800741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4"/>
          <p:cNvSpPr txBox="1"/>
          <p:nvPr/>
        </p:nvSpPr>
        <p:spPr>
          <a:xfrm>
            <a:off x="759966" y="1891697"/>
            <a:ext cx="7653176" cy="46166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NATIONAL TARGETS: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 2025: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Achieve 5-7% savings in total national energy consumption.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2019-2030 Period: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Achieve 8-10% savings in total national energy consumption, equivalent to 60 million TOE (tons of oil equivalent).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Prime Minister's Directive 20/CT-TTg: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Mandate minimum 2% electricity savings or 2% reduction in energy intensity for facilities consuming ≥1 million kWh/</a:t>
            </a:r>
            <a:r>
              <a:rPr lang="en-US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year over the period from 2023 to 2025.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INDUSTRIAL SECTOR TARGETS: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energy-intensive facilities to implement energy management systems (EnMS).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Reduce average energy intensity across industries.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efficiency solutions adoption: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90% of industrial parks and 70% of industrial clusters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CROSS-CUTTING GOALS &amp; STRATEGIES: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Policy Framework Enhancement: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Strengthen legal regulations for energy efficiency (EE) and conservation.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Behavioral Change: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Transform energy consumption patterns in institutions, communities, and households toward efficiency.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Market Development: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Promote high-efficiency equipment markets and ESCO (Energy Service Company) models.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Operational Targets: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Reduce electricity transmission/distribution losses; Cut greenhouse gas (GHG) emissions toward 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 Zero by 2050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DISCUSSION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24056" y="2247906"/>
            <a:ext cx="4429743" cy="330563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5"/>
          <p:cNvSpPr txBox="1"/>
          <p:nvPr/>
        </p:nvSpPr>
        <p:spPr>
          <a:xfrm>
            <a:off x="886408" y="2334428"/>
            <a:ext cx="5673418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your opinion, how can we achieve the set targets?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5"/>
          <p:cNvSpPr txBox="1"/>
          <p:nvPr/>
        </p:nvSpPr>
        <p:spPr>
          <a:xfrm>
            <a:off x="2077463" y="3554470"/>
            <a:ext cx="4615576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Efficiency and Conservation: Strategic Investment for Sustainable Development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5"/>
          <p:cNvSpPr/>
          <p:nvPr/>
        </p:nvSpPr>
        <p:spPr>
          <a:xfrm>
            <a:off x="886408" y="3682063"/>
            <a:ext cx="1035698" cy="76043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6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67500"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OPPORTUNITIES AND BARRIERS IN ADVANCING ENERGY EFFICIENCY (EE)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6"/>
          <p:cNvSpPr/>
          <p:nvPr/>
        </p:nvSpPr>
        <p:spPr>
          <a:xfrm>
            <a:off x="5085183" y="3321698"/>
            <a:ext cx="2278223" cy="1156996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EFFICIENCY PROMOTION PROJECT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6"/>
          <p:cNvSpPr/>
          <p:nvPr/>
        </p:nvSpPr>
        <p:spPr>
          <a:xfrm>
            <a:off x="7745964" y="3607479"/>
            <a:ext cx="1496007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Barriers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6"/>
          <p:cNvSpPr/>
          <p:nvPr/>
        </p:nvSpPr>
        <p:spPr>
          <a:xfrm>
            <a:off x="3206618" y="3607479"/>
            <a:ext cx="1496007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Opportunities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8" name="Google Shape;98;p6"/>
          <p:cNvCxnSpPr>
            <a:stCxn id="95" idx="1"/>
            <a:endCxn id="97" idx="3"/>
          </p:cNvCxnSpPr>
          <p:nvPr/>
        </p:nvCxnSpPr>
        <p:spPr>
          <a:xfrm flipH="1">
            <a:off x="4702683" y="3900196"/>
            <a:ext cx="3825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99" name="Google Shape;99;p6"/>
          <p:cNvCxnSpPr>
            <a:stCxn id="95" idx="3"/>
            <a:endCxn id="96" idx="1"/>
          </p:cNvCxnSpPr>
          <p:nvPr/>
        </p:nvCxnSpPr>
        <p:spPr>
          <a:xfrm>
            <a:off x="7363406" y="3900196"/>
            <a:ext cx="3825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00" name="Google Shape;100;p6"/>
          <p:cNvSpPr/>
          <p:nvPr/>
        </p:nvSpPr>
        <p:spPr>
          <a:xfrm>
            <a:off x="9857792" y="2068476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6"/>
          <p:cNvSpPr/>
          <p:nvPr/>
        </p:nvSpPr>
        <p:spPr>
          <a:xfrm>
            <a:off x="9857792" y="3321698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Awareness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6"/>
          <p:cNvSpPr/>
          <p:nvPr/>
        </p:nvSpPr>
        <p:spPr>
          <a:xfrm>
            <a:off x="9870229" y="4574920"/>
            <a:ext cx="1578432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 regulations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9857791" y="5828141"/>
            <a:ext cx="1590870" cy="70186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Technology,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human resources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" name="Google Shape;104;p6"/>
          <p:cNvCxnSpPr>
            <a:stCxn id="96" idx="3"/>
            <a:endCxn id="100" idx="1"/>
          </p:cNvCxnSpPr>
          <p:nvPr/>
        </p:nvCxnSpPr>
        <p:spPr>
          <a:xfrm rot="10800000" flipH="1">
            <a:off x="9241971" y="2361195"/>
            <a:ext cx="615900" cy="1539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5" name="Google Shape;105;p6"/>
          <p:cNvCxnSpPr>
            <a:stCxn id="96" idx="3"/>
            <a:endCxn id="101" idx="1"/>
          </p:cNvCxnSpPr>
          <p:nvPr/>
        </p:nvCxnSpPr>
        <p:spPr>
          <a:xfrm rot="10800000" flipH="1">
            <a:off x="9241971" y="3614295"/>
            <a:ext cx="615900" cy="2859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6" name="Google Shape;106;p6"/>
          <p:cNvCxnSpPr>
            <a:stCxn id="96" idx="3"/>
            <a:endCxn id="102" idx="1"/>
          </p:cNvCxnSpPr>
          <p:nvPr/>
        </p:nvCxnSpPr>
        <p:spPr>
          <a:xfrm>
            <a:off x="9241971" y="3900195"/>
            <a:ext cx="628200" cy="9675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7" name="Google Shape;107;p6"/>
          <p:cNvCxnSpPr>
            <a:stCxn id="96" idx="3"/>
            <a:endCxn id="103" idx="1"/>
          </p:cNvCxnSpPr>
          <p:nvPr/>
        </p:nvCxnSpPr>
        <p:spPr>
          <a:xfrm>
            <a:off x="9241971" y="3900195"/>
            <a:ext cx="615900" cy="2278800"/>
          </a:xfrm>
          <a:prstGeom prst="bentConnector3">
            <a:avLst>
              <a:gd name="adj1" fmla="val 49994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08" name="Google Shape;108;p6"/>
          <p:cNvSpPr/>
          <p:nvPr/>
        </p:nvSpPr>
        <p:spPr>
          <a:xfrm>
            <a:off x="838200" y="2068475"/>
            <a:ext cx="1590869" cy="684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Increasing technological demand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838198" y="3321698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Policy and commitment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838199" y="4567984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Assistance 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838199" y="5821206"/>
            <a:ext cx="1590869" cy="5854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2" name="Google Shape;112;p6"/>
          <p:cNvCxnSpPr>
            <a:stCxn id="97" idx="1"/>
            <a:endCxn id="110" idx="3"/>
          </p:cNvCxnSpPr>
          <p:nvPr/>
        </p:nvCxnSpPr>
        <p:spPr>
          <a:xfrm flipH="1">
            <a:off x="2429018" y="3900195"/>
            <a:ext cx="777600" cy="960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3" name="Google Shape;113;p6"/>
          <p:cNvCxnSpPr>
            <a:stCxn id="97" idx="1"/>
            <a:endCxn id="111" idx="3"/>
          </p:cNvCxnSpPr>
          <p:nvPr/>
        </p:nvCxnSpPr>
        <p:spPr>
          <a:xfrm flipH="1">
            <a:off x="2429018" y="3900195"/>
            <a:ext cx="777600" cy="22137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4" name="Google Shape;114;p6"/>
          <p:cNvCxnSpPr/>
          <p:nvPr/>
        </p:nvCxnSpPr>
        <p:spPr>
          <a:xfrm rot="5400000" flipH="1">
            <a:off x="2048318" y="2741895"/>
            <a:ext cx="1539000" cy="777600"/>
          </a:xfrm>
          <a:prstGeom prst="bentConnector3">
            <a:avLst>
              <a:gd name="adj1" fmla="val 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5" name="Google Shape;115;p6"/>
          <p:cNvCxnSpPr/>
          <p:nvPr/>
        </p:nvCxnSpPr>
        <p:spPr>
          <a:xfrm rot="10800000">
            <a:off x="2429018" y="3614295"/>
            <a:ext cx="777600" cy="2859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BARRIERS IN ADVANCING ENERGY EFFICIENCY (EE)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7"/>
          <p:cNvSpPr/>
          <p:nvPr/>
        </p:nvSpPr>
        <p:spPr>
          <a:xfrm>
            <a:off x="3717938" y="2130743"/>
            <a:ext cx="1496007" cy="5854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7"/>
          <p:cNvSpPr/>
          <p:nvPr/>
        </p:nvSpPr>
        <p:spPr>
          <a:xfrm>
            <a:off x="3717938" y="3337802"/>
            <a:ext cx="1496007" cy="5854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Awareness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7"/>
          <p:cNvSpPr txBox="1"/>
          <p:nvPr/>
        </p:nvSpPr>
        <p:spPr>
          <a:xfrm>
            <a:off x="5822300" y="1899450"/>
            <a:ext cx="4293371" cy="9540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Investment costs;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Capital sourcing approaches;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Short-term priorities over long-term;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Inflexible financial mechanisms.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7"/>
          <p:cNvSpPr/>
          <p:nvPr/>
        </p:nvSpPr>
        <p:spPr>
          <a:xfrm>
            <a:off x="5213945" y="2369094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7"/>
          <p:cNvSpPr txBox="1"/>
          <p:nvPr/>
        </p:nvSpPr>
        <p:spPr>
          <a:xfrm>
            <a:off x="5822300" y="3215019"/>
            <a:ext cx="4946045" cy="73862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information and knowledge;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Absence of accurate measurement equipment;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Resistance to change mentality.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7"/>
          <p:cNvSpPr/>
          <p:nvPr/>
        </p:nvSpPr>
        <p:spPr>
          <a:xfrm>
            <a:off x="5226699" y="3561552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7"/>
          <p:cNvSpPr/>
          <p:nvPr/>
        </p:nvSpPr>
        <p:spPr>
          <a:xfrm>
            <a:off x="3730692" y="4398503"/>
            <a:ext cx="1496007" cy="5854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 regulations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7"/>
          <p:cNvSpPr txBox="1"/>
          <p:nvPr/>
        </p:nvSpPr>
        <p:spPr>
          <a:xfrm>
            <a:off x="5860562" y="4234753"/>
            <a:ext cx="5507439" cy="9540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Feasibility and synchronization;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policy and regulatory framework is not sufficiently powerful;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Weak deterrent enforcement regulations;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Stakeholder engagement.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7"/>
          <p:cNvSpPr/>
          <p:nvPr/>
        </p:nvSpPr>
        <p:spPr>
          <a:xfrm>
            <a:off x="5239453" y="4622253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7"/>
          <p:cNvSpPr/>
          <p:nvPr/>
        </p:nvSpPr>
        <p:spPr>
          <a:xfrm>
            <a:off x="3730692" y="5465464"/>
            <a:ext cx="1508761" cy="78924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Technology,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human resources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7"/>
          <p:cNvSpPr txBox="1"/>
          <p:nvPr/>
        </p:nvSpPr>
        <p:spPr>
          <a:xfrm>
            <a:off x="5847809" y="5473443"/>
            <a:ext cx="4267768" cy="73862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Outdated and obsolete technologies;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Shortage of highly-skilled workforce;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Limited localization capabilities.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7"/>
          <p:cNvSpPr/>
          <p:nvPr/>
        </p:nvSpPr>
        <p:spPr>
          <a:xfrm>
            <a:off x="5239453" y="5689214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/>
          <p:nvPr/>
        </p:nvSpPr>
        <p:spPr>
          <a:xfrm>
            <a:off x="838200" y="3699481"/>
            <a:ext cx="1625600" cy="84935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Barriers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4" name="Google Shape;134;p7"/>
          <p:cNvCxnSpPr>
            <a:stCxn id="133" idx="3"/>
            <a:endCxn id="121" idx="1"/>
          </p:cNvCxnSpPr>
          <p:nvPr/>
        </p:nvCxnSpPr>
        <p:spPr>
          <a:xfrm rot="10800000" flipH="1">
            <a:off x="2463800" y="2423461"/>
            <a:ext cx="1254000" cy="17007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5" name="Google Shape;135;p7"/>
          <p:cNvCxnSpPr>
            <a:stCxn id="133" idx="3"/>
            <a:endCxn id="122" idx="1"/>
          </p:cNvCxnSpPr>
          <p:nvPr/>
        </p:nvCxnSpPr>
        <p:spPr>
          <a:xfrm rot="10800000" flipH="1">
            <a:off x="2463800" y="3630661"/>
            <a:ext cx="1254000" cy="4935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6" name="Google Shape;136;p7"/>
          <p:cNvCxnSpPr>
            <a:stCxn id="133" idx="3"/>
            <a:endCxn id="127" idx="1"/>
          </p:cNvCxnSpPr>
          <p:nvPr/>
        </p:nvCxnSpPr>
        <p:spPr>
          <a:xfrm>
            <a:off x="2463800" y="4124161"/>
            <a:ext cx="1266900" cy="567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7" name="Google Shape;137;p7"/>
          <p:cNvCxnSpPr>
            <a:stCxn id="133" idx="3"/>
            <a:endCxn id="130" idx="1"/>
          </p:cNvCxnSpPr>
          <p:nvPr/>
        </p:nvCxnSpPr>
        <p:spPr>
          <a:xfrm>
            <a:off x="2463800" y="4124161"/>
            <a:ext cx="1266900" cy="17358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BARRIERS – STATE REGULATIONS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78351" y="3152432"/>
            <a:ext cx="4375448" cy="251708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8"/>
          <p:cNvSpPr txBox="1"/>
          <p:nvPr/>
        </p:nvSpPr>
        <p:spPr>
          <a:xfrm>
            <a:off x="764164" y="2014097"/>
            <a:ext cx="6103776" cy="447814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State has issued several legal documents regulating the efficient and economical use of energy; however, some issues remain unresolved: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Feasibility and Synchronization: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Regulations remain vague, lacking detailed guidance: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Inconsistent and overlapping;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Targets lack binding force.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Insufficiently strong support mechanisms and policies: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Financial incentives are not attractive enough: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Lack of flexible financial mechanisms;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Tax and fee policies are not appealing;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Absence of mechanisms to promote the energy efficiency (EE) market.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Weak Monitoring, Penalties, and Sanctions: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Sanctions lack deterrence: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Limited enforcement capacity;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Stakeholder Participation: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Lack of effective coordination mechanisms: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Absence of incentives for private sector involvement.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"/>
          <p:cNvSpPr txBox="1"/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11111"/>
              <a:buFont typeface="Arial"/>
              <a:buNone/>
            </a:pPr>
            <a:r>
              <a:rPr lang="en-US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BARRIERS – FINANCE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9"/>
          <p:cNvSpPr txBox="1"/>
          <p:nvPr/>
        </p:nvSpPr>
        <p:spPr>
          <a:xfrm>
            <a:off x="838200" y="1969714"/>
            <a:ext cx="6527700" cy="44011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Developing energy efficiency (EE) requires significant financial resources; however, several financial barriers still hinder its progress, including: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Investment Costs: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Preference for quick-return, low-investment projects;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EE expenditures account for a small proportion of </a:t>
            </a:r>
            <a:r>
              <a:rPr lang="en-US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budget.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 to Capital:	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Limited availability of preferential funding;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Complex access conditions;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Lack of accessible information;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</a:t>
            </a:r>
            <a:r>
              <a:rPr lang="en-US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The bank currently offers limited support programs, coupled with high interest rates and predominantly short-term loan tenors.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prices do not reflect true costs and value: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Energy prices remain low compared to global standards.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innovative financial mechanisms: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ESCO (Energy Service Company) models are underdeveloped;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EE promotion funds remain limited.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Effectiveness Assessment: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Difficulties in measuring and verifying energy savings for evaluation;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Lack of risk insurance tools.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02217" y="2872408"/>
            <a:ext cx="3551582" cy="2346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1876</Words>
  <Application>Microsoft Office PowerPoint</Application>
  <PresentationFormat>Widescreen</PresentationFormat>
  <Paragraphs>227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Phạm Trâm Anh</cp:lastModifiedBy>
  <cp:revision>1</cp:revision>
  <dcterms:created xsi:type="dcterms:W3CDTF">2024-10-28T02:26:51Z</dcterms:created>
  <dcterms:modified xsi:type="dcterms:W3CDTF">2025-10-22T02:00:18Z</dcterms:modified>
</cp:coreProperties>
</file>