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45"/>
  </p:notesMasterIdLst>
  <p:sldIdLst>
    <p:sldId id="256" r:id="rId2"/>
    <p:sldId id="299"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49" roundtripDataSignature="AMtx7mizV9mzh9SBOoduVAf/XswAAbOSQQ=="/>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291A3A17-A0F9-4E28-ADC6-29C7E2A3A313}">
  <a:tblStyle styleId="{291A3A17-A0F9-4E28-ADC6-29C7E2A3A313}"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96" d="100"/>
          <a:sy n="96" d="100"/>
        </p:scale>
        <p:origin x="708" y="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50"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customschemas.google.com/relationships/presentationmetadata" Target="meta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8" Type="http://schemas.openxmlformats.org/officeDocument/2006/relationships/slide" Target="slides/slide7.xml"/><Relationship Id="rId51"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
        <p:cNvGrpSpPr/>
        <p:nvPr/>
      </p:nvGrpSpPr>
      <p:grpSpPr>
        <a:xfrm>
          <a:off x="0" y="0"/>
          <a:ext cx="0" cy="0"/>
          <a:chOff x="0" y="0"/>
          <a:chExt cx="0" cy="0"/>
        </a:xfrm>
      </p:grpSpPr>
      <p:sp>
        <p:nvSpPr>
          <p:cNvPr id="61" name="Google Shape;61;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2" name="Google Shape;62;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p1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69" name="Google Shape;169;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p1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87" name="Google Shape;187;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p1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11" name="Google Shape;211;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
        <p:cNvGrpSpPr/>
        <p:nvPr/>
      </p:nvGrpSpPr>
      <p:grpSpPr>
        <a:xfrm>
          <a:off x="0" y="0"/>
          <a:ext cx="0" cy="0"/>
          <a:chOff x="0" y="0"/>
          <a:chExt cx="0" cy="0"/>
        </a:xfrm>
      </p:grpSpPr>
      <p:sp>
        <p:nvSpPr>
          <p:cNvPr id="228" name="Google Shape;228;p1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29" name="Google Shape;229;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Google Shape;246;p1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47" name="Google Shape;247;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1"/>
        <p:cNvGrpSpPr/>
        <p:nvPr/>
      </p:nvGrpSpPr>
      <p:grpSpPr>
        <a:xfrm>
          <a:off x="0" y="0"/>
          <a:ext cx="0" cy="0"/>
          <a:chOff x="0" y="0"/>
          <a:chExt cx="0" cy="0"/>
        </a:xfrm>
      </p:grpSpPr>
      <p:sp>
        <p:nvSpPr>
          <p:cNvPr id="252" name="Google Shape;252;p1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53" name="Google Shape;253;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Google Shape;258;p1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59" name="Google Shape;259;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9"/>
        <p:cNvGrpSpPr/>
        <p:nvPr/>
      </p:nvGrpSpPr>
      <p:grpSpPr>
        <a:xfrm>
          <a:off x="0" y="0"/>
          <a:ext cx="0" cy="0"/>
          <a:chOff x="0" y="0"/>
          <a:chExt cx="0" cy="0"/>
        </a:xfrm>
      </p:grpSpPr>
      <p:sp>
        <p:nvSpPr>
          <p:cNvPr id="270" name="Google Shape;270;p1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71" name="Google Shape;271;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Google Shape;277;p1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78" name="Google Shape;278;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8"/>
        <p:cNvGrpSpPr/>
        <p:nvPr/>
      </p:nvGrpSpPr>
      <p:grpSpPr>
        <a:xfrm>
          <a:off x="0" y="0"/>
          <a:ext cx="0" cy="0"/>
          <a:chOff x="0" y="0"/>
          <a:chExt cx="0" cy="0"/>
        </a:xfrm>
      </p:grpSpPr>
      <p:sp>
        <p:nvSpPr>
          <p:cNvPr id="289" name="Google Shape;289;p1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90" name="Google Shape;290;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
        <p:cNvGrpSpPr/>
        <p:nvPr/>
      </p:nvGrpSpPr>
      <p:grpSpPr>
        <a:xfrm>
          <a:off x="0" y="0"/>
          <a:ext cx="0" cy="0"/>
          <a:chOff x="0" y="0"/>
          <a:chExt cx="0" cy="0"/>
        </a:xfrm>
      </p:grpSpPr>
      <p:sp>
        <p:nvSpPr>
          <p:cNvPr id="61" name="Google Shape;61;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2" name="Google Shape;62;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0499821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p2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03" name="Google Shape;303;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2"/>
        <p:cNvGrpSpPr/>
        <p:nvPr/>
      </p:nvGrpSpPr>
      <p:grpSpPr>
        <a:xfrm>
          <a:off x="0" y="0"/>
          <a:ext cx="0" cy="0"/>
          <a:chOff x="0" y="0"/>
          <a:chExt cx="0" cy="0"/>
        </a:xfrm>
      </p:grpSpPr>
      <p:sp>
        <p:nvSpPr>
          <p:cNvPr id="313" name="Google Shape;313;p2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14" name="Google Shape;314;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8"/>
        <p:cNvGrpSpPr/>
        <p:nvPr/>
      </p:nvGrpSpPr>
      <p:grpSpPr>
        <a:xfrm>
          <a:off x="0" y="0"/>
          <a:ext cx="0" cy="0"/>
          <a:chOff x="0" y="0"/>
          <a:chExt cx="0" cy="0"/>
        </a:xfrm>
      </p:grpSpPr>
      <p:sp>
        <p:nvSpPr>
          <p:cNvPr id="349" name="Google Shape;349;p2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50" name="Google Shape;350;p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8"/>
        <p:cNvGrpSpPr/>
        <p:nvPr/>
      </p:nvGrpSpPr>
      <p:grpSpPr>
        <a:xfrm>
          <a:off x="0" y="0"/>
          <a:ext cx="0" cy="0"/>
          <a:chOff x="0" y="0"/>
          <a:chExt cx="0" cy="0"/>
        </a:xfrm>
      </p:grpSpPr>
      <p:sp>
        <p:nvSpPr>
          <p:cNvPr id="369" name="Google Shape;369;p2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70" name="Google Shape;370;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7"/>
        <p:cNvGrpSpPr/>
        <p:nvPr/>
      </p:nvGrpSpPr>
      <p:grpSpPr>
        <a:xfrm>
          <a:off x="0" y="0"/>
          <a:ext cx="0" cy="0"/>
          <a:chOff x="0" y="0"/>
          <a:chExt cx="0" cy="0"/>
        </a:xfrm>
      </p:grpSpPr>
      <p:sp>
        <p:nvSpPr>
          <p:cNvPr id="378" name="Google Shape;378;p2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79" name="Google Shape;379;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2"/>
        <p:cNvGrpSpPr/>
        <p:nvPr/>
      </p:nvGrpSpPr>
      <p:grpSpPr>
        <a:xfrm>
          <a:off x="0" y="0"/>
          <a:ext cx="0" cy="0"/>
          <a:chOff x="0" y="0"/>
          <a:chExt cx="0" cy="0"/>
        </a:xfrm>
      </p:grpSpPr>
      <p:sp>
        <p:nvSpPr>
          <p:cNvPr id="393" name="Google Shape;393;p2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94" name="Google Shape;394;p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7"/>
        <p:cNvGrpSpPr/>
        <p:nvPr/>
      </p:nvGrpSpPr>
      <p:grpSpPr>
        <a:xfrm>
          <a:off x="0" y="0"/>
          <a:ext cx="0" cy="0"/>
          <a:chOff x="0" y="0"/>
          <a:chExt cx="0" cy="0"/>
        </a:xfrm>
      </p:grpSpPr>
      <p:sp>
        <p:nvSpPr>
          <p:cNvPr id="418" name="Google Shape;418;p2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19" name="Google Shape;419;p2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2"/>
        <p:cNvGrpSpPr/>
        <p:nvPr/>
      </p:nvGrpSpPr>
      <p:grpSpPr>
        <a:xfrm>
          <a:off x="0" y="0"/>
          <a:ext cx="0" cy="0"/>
          <a:chOff x="0" y="0"/>
          <a:chExt cx="0" cy="0"/>
        </a:xfrm>
      </p:grpSpPr>
      <p:sp>
        <p:nvSpPr>
          <p:cNvPr id="433" name="Google Shape;433;p2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34" name="Google Shape;434;p2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8"/>
        <p:cNvGrpSpPr/>
        <p:nvPr/>
      </p:nvGrpSpPr>
      <p:grpSpPr>
        <a:xfrm>
          <a:off x="0" y="0"/>
          <a:ext cx="0" cy="0"/>
          <a:chOff x="0" y="0"/>
          <a:chExt cx="0" cy="0"/>
        </a:xfrm>
      </p:grpSpPr>
      <p:sp>
        <p:nvSpPr>
          <p:cNvPr id="459" name="Google Shape;459;p2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60" name="Google Shape;460;p2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p:cNvGrpSpPr/>
        <p:nvPr/>
      </p:nvGrpSpPr>
      <p:grpSpPr>
        <a:xfrm>
          <a:off x="0" y="0"/>
          <a:ext cx="0" cy="0"/>
          <a:chOff x="0" y="0"/>
          <a:chExt cx="0" cy="0"/>
        </a:xfrm>
      </p:grpSpPr>
      <p:sp>
        <p:nvSpPr>
          <p:cNvPr id="475" name="Google Shape;475;p2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76" name="Google Shape;476;p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
        <p:cNvGrpSpPr/>
        <p:nvPr/>
      </p:nvGrpSpPr>
      <p:grpSpPr>
        <a:xfrm>
          <a:off x="0" y="0"/>
          <a:ext cx="0" cy="0"/>
          <a:chOff x="0" y="0"/>
          <a:chExt cx="0" cy="0"/>
        </a:xfrm>
      </p:grpSpPr>
      <p:sp>
        <p:nvSpPr>
          <p:cNvPr id="71" name="Google Shape;71;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2" name="Google Shape;72;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0"/>
        <p:cNvGrpSpPr/>
        <p:nvPr/>
      </p:nvGrpSpPr>
      <p:grpSpPr>
        <a:xfrm>
          <a:off x="0" y="0"/>
          <a:ext cx="0" cy="0"/>
          <a:chOff x="0" y="0"/>
          <a:chExt cx="0" cy="0"/>
        </a:xfrm>
      </p:grpSpPr>
      <p:sp>
        <p:nvSpPr>
          <p:cNvPr id="491" name="Google Shape;491;p3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92" name="Google Shape;492;p3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9"/>
        <p:cNvGrpSpPr/>
        <p:nvPr/>
      </p:nvGrpSpPr>
      <p:grpSpPr>
        <a:xfrm>
          <a:off x="0" y="0"/>
          <a:ext cx="0" cy="0"/>
          <a:chOff x="0" y="0"/>
          <a:chExt cx="0" cy="0"/>
        </a:xfrm>
      </p:grpSpPr>
      <p:sp>
        <p:nvSpPr>
          <p:cNvPr id="510" name="Google Shape;510;p3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11" name="Google Shape;511;p3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6"/>
        <p:cNvGrpSpPr/>
        <p:nvPr/>
      </p:nvGrpSpPr>
      <p:grpSpPr>
        <a:xfrm>
          <a:off x="0" y="0"/>
          <a:ext cx="0" cy="0"/>
          <a:chOff x="0" y="0"/>
          <a:chExt cx="0" cy="0"/>
        </a:xfrm>
      </p:grpSpPr>
      <p:sp>
        <p:nvSpPr>
          <p:cNvPr id="527" name="Google Shape;527;p3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28" name="Google Shape;528;p3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3"/>
        <p:cNvGrpSpPr/>
        <p:nvPr/>
      </p:nvGrpSpPr>
      <p:grpSpPr>
        <a:xfrm>
          <a:off x="0" y="0"/>
          <a:ext cx="0" cy="0"/>
          <a:chOff x="0" y="0"/>
          <a:chExt cx="0" cy="0"/>
        </a:xfrm>
      </p:grpSpPr>
      <p:sp>
        <p:nvSpPr>
          <p:cNvPr id="534" name="Google Shape;534;p3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35" name="Google Shape;535;p3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9"/>
        <p:cNvGrpSpPr/>
        <p:nvPr/>
      </p:nvGrpSpPr>
      <p:grpSpPr>
        <a:xfrm>
          <a:off x="0" y="0"/>
          <a:ext cx="0" cy="0"/>
          <a:chOff x="0" y="0"/>
          <a:chExt cx="0" cy="0"/>
        </a:xfrm>
      </p:grpSpPr>
      <p:sp>
        <p:nvSpPr>
          <p:cNvPr id="540" name="Google Shape;540;p3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41" name="Google Shape;541;p3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42" name="Google Shape;542;p3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34</a:t>
            </a:fld>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6"/>
        <p:cNvGrpSpPr/>
        <p:nvPr/>
      </p:nvGrpSpPr>
      <p:grpSpPr>
        <a:xfrm>
          <a:off x="0" y="0"/>
          <a:ext cx="0" cy="0"/>
          <a:chOff x="0" y="0"/>
          <a:chExt cx="0" cy="0"/>
        </a:xfrm>
      </p:grpSpPr>
      <p:sp>
        <p:nvSpPr>
          <p:cNvPr id="547" name="Google Shape;547;p3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48" name="Google Shape;548;p3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5"/>
        <p:cNvGrpSpPr/>
        <p:nvPr/>
      </p:nvGrpSpPr>
      <p:grpSpPr>
        <a:xfrm>
          <a:off x="0" y="0"/>
          <a:ext cx="0" cy="0"/>
          <a:chOff x="0" y="0"/>
          <a:chExt cx="0" cy="0"/>
        </a:xfrm>
      </p:grpSpPr>
      <p:sp>
        <p:nvSpPr>
          <p:cNvPr id="556" name="Google Shape;556;p3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57" name="Google Shape;557;p3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1"/>
        <p:cNvGrpSpPr/>
        <p:nvPr/>
      </p:nvGrpSpPr>
      <p:grpSpPr>
        <a:xfrm>
          <a:off x="0" y="0"/>
          <a:ext cx="0" cy="0"/>
          <a:chOff x="0" y="0"/>
          <a:chExt cx="0" cy="0"/>
        </a:xfrm>
      </p:grpSpPr>
      <p:sp>
        <p:nvSpPr>
          <p:cNvPr id="562" name="Google Shape;562;p3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63" name="Google Shape;563;p3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7"/>
        <p:cNvGrpSpPr/>
        <p:nvPr/>
      </p:nvGrpSpPr>
      <p:grpSpPr>
        <a:xfrm>
          <a:off x="0" y="0"/>
          <a:ext cx="0" cy="0"/>
          <a:chOff x="0" y="0"/>
          <a:chExt cx="0" cy="0"/>
        </a:xfrm>
      </p:grpSpPr>
      <p:sp>
        <p:nvSpPr>
          <p:cNvPr id="568" name="Google Shape;568;p3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69" name="Google Shape;569;p3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5"/>
        <p:cNvGrpSpPr/>
        <p:nvPr/>
      </p:nvGrpSpPr>
      <p:grpSpPr>
        <a:xfrm>
          <a:off x="0" y="0"/>
          <a:ext cx="0" cy="0"/>
          <a:chOff x="0" y="0"/>
          <a:chExt cx="0" cy="0"/>
        </a:xfrm>
      </p:grpSpPr>
      <p:sp>
        <p:nvSpPr>
          <p:cNvPr id="576" name="Google Shape;576;p3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77" name="Google Shape;577;p3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Google Shape;94;p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5" name="Google Shape;95;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5"/>
        <p:cNvGrpSpPr/>
        <p:nvPr/>
      </p:nvGrpSpPr>
      <p:grpSpPr>
        <a:xfrm>
          <a:off x="0" y="0"/>
          <a:ext cx="0" cy="0"/>
          <a:chOff x="0" y="0"/>
          <a:chExt cx="0" cy="0"/>
        </a:xfrm>
      </p:grpSpPr>
      <p:sp>
        <p:nvSpPr>
          <p:cNvPr id="586" name="Google Shape;586;p4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87" name="Google Shape;587;p4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0"/>
        <p:cNvGrpSpPr/>
        <p:nvPr/>
      </p:nvGrpSpPr>
      <p:grpSpPr>
        <a:xfrm>
          <a:off x="0" y="0"/>
          <a:ext cx="0" cy="0"/>
          <a:chOff x="0" y="0"/>
          <a:chExt cx="0" cy="0"/>
        </a:xfrm>
      </p:grpSpPr>
      <p:sp>
        <p:nvSpPr>
          <p:cNvPr id="591" name="Google Shape;591;p4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92" name="Google Shape;592;p4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6"/>
        <p:cNvGrpSpPr/>
        <p:nvPr/>
      </p:nvGrpSpPr>
      <p:grpSpPr>
        <a:xfrm>
          <a:off x="0" y="0"/>
          <a:ext cx="0" cy="0"/>
          <a:chOff x="0" y="0"/>
          <a:chExt cx="0" cy="0"/>
        </a:xfrm>
      </p:grpSpPr>
      <p:sp>
        <p:nvSpPr>
          <p:cNvPr id="597" name="Google Shape;597;p4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98" name="Google Shape;598;p4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7"/>
        <p:cNvGrpSpPr/>
        <p:nvPr/>
      </p:nvGrpSpPr>
      <p:grpSpPr>
        <a:xfrm>
          <a:off x="0" y="0"/>
          <a:ext cx="0" cy="0"/>
          <a:chOff x="0" y="0"/>
          <a:chExt cx="0" cy="0"/>
        </a:xfrm>
      </p:grpSpPr>
      <p:sp>
        <p:nvSpPr>
          <p:cNvPr id="608" name="Google Shape;608;p4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09" name="Google Shape;609;p4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p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9" name="Google Shape;109;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Google Shape;120;p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1" name="Google Shape;121;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
        <p:cNvGrpSpPr/>
        <p:nvPr/>
      </p:nvGrpSpPr>
      <p:grpSpPr>
        <a:xfrm>
          <a:off x="0" y="0"/>
          <a:ext cx="0" cy="0"/>
          <a:chOff x="0" y="0"/>
          <a:chExt cx="0" cy="0"/>
        </a:xfrm>
      </p:grpSpPr>
      <p:sp>
        <p:nvSpPr>
          <p:cNvPr id="127" name="Google Shape;127;p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8" name="Google Shape;128;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Google Shape;135;p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6" name="Google Shape;136;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Google Shape;142;p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3" name="Google Shape;143;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14"/>
        <p:cNvGrpSpPr/>
        <p:nvPr/>
      </p:nvGrpSpPr>
      <p:grpSpPr>
        <a:xfrm>
          <a:off x="0" y="0"/>
          <a:ext cx="0" cy="0"/>
          <a:chOff x="0" y="0"/>
          <a:chExt cx="0" cy="0"/>
        </a:xfrm>
      </p:grpSpPr>
      <p:pic>
        <p:nvPicPr>
          <p:cNvPr id="15" name="Google Shape;15;p45"/>
          <p:cNvPicPr preferRelativeResize="0"/>
          <p:nvPr/>
        </p:nvPicPr>
        <p:blipFill rotWithShape="1">
          <a:blip r:embed="rId2">
            <a:alphaModFix/>
          </a:blip>
          <a:srcRect/>
          <a:stretch/>
        </p:blipFill>
        <p:spPr>
          <a:xfrm>
            <a:off x="1083" y="0"/>
            <a:ext cx="12189834" cy="6858000"/>
          </a:xfrm>
          <a:prstGeom prst="rect">
            <a:avLst/>
          </a:prstGeom>
          <a:noFill/>
          <a:ln>
            <a:noFill/>
          </a:ln>
        </p:spPr>
      </p:pic>
      <p:sp>
        <p:nvSpPr>
          <p:cNvPr id="16" name="Google Shape;16;p45"/>
          <p:cNvSpPr/>
          <p:nvPr/>
        </p:nvSpPr>
        <p:spPr>
          <a:xfrm>
            <a:off x="-1" y="0"/>
            <a:ext cx="12190918" cy="5536248"/>
          </a:xfrm>
          <a:prstGeom prst="flowChartPunchedTape">
            <a:avLst/>
          </a:prstGeom>
          <a:gradFill>
            <a:gsLst>
              <a:gs pos="0">
                <a:srgbClr val="FFFFFF">
                  <a:alpha val="79607"/>
                </a:srgbClr>
              </a:gs>
              <a:gs pos="100000">
                <a:srgbClr val="FFFFFF">
                  <a:alpha val="29803"/>
                </a:srgbClr>
              </a:gs>
            </a:gsLst>
            <a:lin ang="18900000" scaled="0"/>
          </a:gradFill>
          <a:ln>
            <a:noFill/>
          </a:ln>
        </p:spPr>
        <p:txBody>
          <a:bodyPr spcFirstLastPara="1" wrap="square" lIns="36575" tIns="36575" rIns="36575" bIns="36575"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7" name="Google Shape;17;p45"/>
          <p:cNvSpPr txBox="1">
            <a:spLocks noGrp="1"/>
          </p:cNvSpPr>
          <p:nvPr>
            <p:ph type="subTitle" idx="1"/>
          </p:nvPr>
        </p:nvSpPr>
        <p:spPr>
          <a:xfrm>
            <a:off x="838201" y="1926547"/>
            <a:ext cx="10515599" cy="1070557"/>
          </a:xfrm>
          <a:prstGeom prst="rect">
            <a:avLst/>
          </a:prstGeom>
          <a:noFill/>
          <a:ln>
            <a:noFill/>
          </a:ln>
        </p:spPr>
        <p:txBody>
          <a:bodyPr spcFirstLastPara="1" wrap="square" lIns="91425" tIns="45700" rIns="91425" bIns="45700" anchor="t" anchorCtr="0">
            <a:normAutofit/>
          </a:bodyPr>
          <a:lstStyle>
            <a:lvl1pPr lvl="0" algn="ctr">
              <a:lnSpc>
                <a:spcPct val="100000"/>
              </a:lnSpc>
              <a:spcBef>
                <a:spcPts val="1000"/>
              </a:spcBef>
              <a:spcAft>
                <a:spcPts val="0"/>
              </a:spcAft>
              <a:buClr>
                <a:srgbClr val="003153"/>
              </a:buClr>
              <a:buSzPts val="2400"/>
              <a:buNone/>
              <a:defRPr sz="2400" b="1">
                <a:solidFill>
                  <a:srgbClr val="003153"/>
                </a:solidFill>
                <a:latin typeface="Arial"/>
                <a:ea typeface="Arial"/>
                <a:cs typeface="Arial"/>
                <a:sym typeface="Arial"/>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8" name="Google Shape;18;p4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 name="Google Shape;19;p4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 name="Google Shape;20;p4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
        <p:nvSpPr>
          <p:cNvPr id="21" name="Google Shape;21;p45"/>
          <p:cNvSpPr/>
          <p:nvPr/>
        </p:nvSpPr>
        <p:spPr>
          <a:xfrm>
            <a:off x="10399090" y="537310"/>
            <a:ext cx="954710" cy="674762"/>
          </a:xfrm>
          <a:custGeom>
            <a:avLst/>
            <a:gdLst/>
            <a:ahLst/>
            <a:cxnLst/>
            <a:rect l="l" t="t" r="r" b="b"/>
            <a:pathLst>
              <a:path w="1964908" h="1388740" extrusionOk="0">
                <a:moveTo>
                  <a:pt x="0" y="0"/>
                </a:moveTo>
                <a:lnTo>
                  <a:pt x="1964907" y="0"/>
                </a:lnTo>
                <a:lnTo>
                  <a:pt x="1964907" y="1388740"/>
                </a:lnTo>
                <a:lnTo>
                  <a:pt x="0" y="1388740"/>
                </a:lnTo>
                <a:lnTo>
                  <a:pt x="0" y="0"/>
                </a:lnTo>
                <a:close/>
              </a:path>
            </a:pathLst>
          </a:custGeom>
          <a:blipFill rotWithShape="1">
            <a:blip r:embed="rId3">
              <a:alphaModFix/>
            </a:blip>
            <a:stretch>
              <a:fillRect/>
            </a:stretch>
          </a:blipFill>
          <a:ln>
            <a:noFill/>
          </a:ln>
        </p:spPr>
      </p:sp>
      <p:sp>
        <p:nvSpPr>
          <p:cNvPr id="22" name="Google Shape;22;p45"/>
          <p:cNvSpPr/>
          <p:nvPr/>
        </p:nvSpPr>
        <p:spPr>
          <a:xfrm>
            <a:off x="7043882" y="508294"/>
            <a:ext cx="1186237" cy="668008"/>
          </a:xfrm>
          <a:custGeom>
            <a:avLst/>
            <a:gdLst/>
            <a:ahLst/>
            <a:cxnLst/>
            <a:rect l="l" t="t" r="r" b="b"/>
            <a:pathLst>
              <a:path w="2441419" h="1374840" extrusionOk="0">
                <a:moveTo>
                  <a:pt x="0" y="0"/>
                </a:moveTo>
                <a:lnTo>
                  <a:pt x="2441419" y="0"/>
                </a:lnTo>
                <a:lnTo>
                  <a:pt x="2441419" y="1374839"/>
                </a:lnTo>
                <a:lnTo>
                  <a:pt x="0" y="1374839"/>
                </a:lnTo>
                <a:lnTo>
                  <a:pt x="0" y="0"/>
                </a:lnTo>
                <a:close/>
              </a:path>
            </a:pathLst>
          </a:custGeom>
          <a:blipFill rotWithShape="1">
            <a:blip r:embed="rId4">
              <a:alphaModFix/>
            </a:blip>
            <a:stretch>
              <a:fillRect/>
            </a:stretch>
          </a:blipFill>
          <a:ln>
            <a:noFill/>
          </a:ln>
        </p:spPr>
      </p:sp>
      <p:pic>
        <p:nvPicPr>
          <p:cNvPr id="23" name="Google Shape;23;p45"/>
          <p:cNvPicPr preferRelativeResize="0"/>
          <p:nvPr/>
        </p:nvPicPr>
        <p:blipFill rotWithShape="1">
          <a:blip r:embed="rId5">
            <a:alphaModFix/>
          </a:blip>
          <a:srcRect t="26329" b="34452"/>
          <a:stretch/>
        </p:blipFill>
        <p:spPr>
          <a:xfrm>
            <a:off x="807627" y="619012"/>
            <a:ext cx="1138706" cy="446573"/>
          </a:xfrm>
          <a:prstGeom prst="rect">
            <a:avLst/>
          </a:prstGeom>
          <a:noFill/>
          <a:ln>
            <a:noFill/>
          </a:ln>
        </p:spPr>
      </p:pic>
      <p:pic>
        <p:nvPicPr>
          <p:cNvPr id="24" name="Google Shape;24;p45"/>
          <p:cNvPicPr preferRelativeResize="0"/>
          <p:nvPr/>
        </p:nvPicPr>
        <p:blipFill rotWithShape="1">
          <a:blip r:embed="rId6">
            <a:alphaModFix/>
          </a:blip>
          <a:srcRect/>
          <a:stretch/>
        </p:blipFill>
        <p:spPr>
          <a:xfrm>
            <a:off x="3636779" y="537310"/>
            <a:ext cx="1716657" cy="713721"/>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25"/>
        <p:cNvGrpSpPr/>
        <p:nvPr/>
      </p:nvGrpSpPr>
      <p:grpSpPr>
        <a:xfrm>
          <a:off x="0" y="0"/>
          <a:ext cx="0" cy="0"/>
          <a:chOff x="0" y="0"/>
          <a:chExt cx="0" cy="0"/>
        </a:xfrm>
      </p:grpSpPr>
      <p:pic>
        <p:nvPicPr>
          <p:cNvPr id="26" name="Google Shape;26;p46"/>
          <p:cNvPicPr preferRelativeResize="0"/>
          <p:nvPr/>
        </p:nvPicPr>
        <p:blipFill rotWithShape="1">
          <a:blip r:embed="rId2">
            <a:alphaModFix/>
          </a:blip>
          <a:srcRect r="7464" b="50681"/>
          <a:stretch/>
        </p:blipFill>
        <p:spPr>
          <a:xfrm>
            <a:off x="0" y="5338657"/>
            <a:ext cx="12192000" cy="1519343"/>
          </a:xfrm>
          <a:prstGeom prst="rect">
            <a:avLst/>
          </a:prstGeom>
          <a:noFill/>
          <a:ln>
            <a:noFill/>
          </a:ln>
        </p:spPr>
      </p:pic>
      <p:sp>
        <p:nvSpPr>
          <p:cNvPr id="27" name="Google Shape;27;p46"/>
          <p:cNvSpPr/>
          <p:nvPr/>
        </p:nvSpPr>
        <p:spPr>
          <a:xfrm>
            <a:off x="0" y="0"/>
            <a:ext cx="12192000" cy="6858000"/>
          </a:xfrm>
          <a:prstGeom prst="rect">
            <a:avLst/>
          </a:prstGeom>
          <a:solidFill>
            <a:schemeClr val="lt1">
              <a:alpha val="4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28" name="Google Shape;28;p46" descr="A blue and green logo&#10;&#10;Description automatically generated"/>
          <p:cNvPicPr preferRelativeResize="0"/>
          <p:nvPr/>
        </p:nvPicPr>
        <p:blipFill rotWithShape="1">
          <a:blip r:embed="rId3">
            <a:alphaModFix/>
          </a:blip>
          <a:srcRect/>
          <a:stretch/>
        </p:blipFill>
        <p:spPr>
          <a:xfrm>
            <a:off x="838200" y="384725"/>
            <a:ext cx="1260953" cy="831363"/>
          </a:xfrm>
          <a:prstGeom prst="rect">
            <a:avLst/>
          </a:prstGeom>
          <a:noFill/>
          <a:ln>
            <a:noFill/>
          </a:ln>
        </p:spPr>
      </p:pic>
      <p:cxnSp>
        <p:nvCxnSpPr>
          <p:cNvPr id="29" name="Google Shape;29;p46"/>
          <p:cNvCxnSpPr/>
          <p:nvPr/>
        </p:nvCxnSpPr>
        <p:spPr>
          <a:xfrm>
            <a:off x="838200" y="1043797"/>
            <a:ext cx="10515600" cy="0"/>
          </a:xfrm>
          <a:prstGeom prst="straightConnector1">
            <a:avLst/>
          </a:prstGeom>
          <a:noFill/>
          <a:ln w="9525" cap="flat" cmpd="sng">
            <a:solidFill>
              <a:schemeClr val="accent1"/>
            </a:solidFill>
            <a:prstDash val="solid"/>
            <a:miter lim="800000"/>
            <a:headEnd type="none" w="sm" len="sm"/>
            <a:tailEnd type="none" w="sm" len="sm"/>
          </a:ln>
        </p:spPr>
      </p:cxnSp>
      <p:sp>
        <p:nvSpPr>
          <p:cNvPr id="30" name="Google Shape;30;p46"/>
          <p:cNvSpPr txBox="1"/>
          <p:nvPr/>
        </p:nvSpPr>
        <p:spPr>
          <a:xfrm>
            <a:off x="3613628" y="615740"/>
            <a:ext cx="7454422"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i="1">
                <a:solidFill>
                  <a:srgbClr val="466DB0"/>
                </a:solidFill>
                <a:latin typeface="Calibri"/>
                <a:ea typeface="Calibri"/>
                <a:cs typeface="Calibri"/>
                <a:sym typeface="Calibri"/>
              </a:rPr>
              <a:t>Vietnam Scaling up Energy Efficiency Project (VSUEE)</a:t>
            </a:r>
            <a:endParaRPr/>
          </a:p>
        </p:txBody>
      </p:sp>
      <p:pic>
        <p:nvPicPr>
          <p:cNvPr id="31" name="Google Shape;31;p46"/>
          <p:cNvPicPr preferRelativeResize="0"/>
          <p:nvPr/>
        </p:nvPicPr>
        <p:blipFill rotWithShape="1">
          <a:blip r:embed="rId4">
            <a:alphaModFix/>
          </a:blip>
          <a:srcRect/>
          <a:stretch/>
        </p:blipFill>
        <p:spPr>
          <a:xfrm>
            <a:off x="9678498" y="384725"/>
            <a:ext cx="1903411" cy="791366"/>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1_Title and Content">
  <p:cSld name="1_Title and Content">
    <p:spTree>
      <p:nvGrpSpPr>
        <p:cNvPr id="1" name="Shape 32"/>
        <p:cNvGrpSpPr/>
        <p:nvPr/>
      </p:nvGrpSpPr>
      <p:grpSpPr>
        <a:xfrm>
          <a:off x="0" y="0"/>
          <a:ext cx="0" cy="0"/>
          <a:chOff x="0" y="0"/>
          <a:chExt cx="0" cy="0"/>
        </a:xfrm>
      </p:grpSpPr>
      <p:pic>
        <p:nvPicPr>
          <p:cNvPr id="33" name="Google Shape;33;p47"/>
          <p:cNvPicPr preferRelativeResize="0"/>
          <p:nvPr/>
        </p:nvPicPr>
        <p:blipFill rotWithShape="1">
          <a:blip r:embed="rId2">
            <a:alphaModFix/>
          </a:blip>
          <a:srcRect r="7464" b="50681"/>
          <a:stretch/>
        </p:blipFill>
        <p:spPr>
          <a:xfrm>
            <a:off x="0" y="5338657"/>
            <a:ext cx="12192000" cy="1519343"/>
          </a:xfrm>
          <a:prstGeom prst="rect">
            <a:avLst/>
          </a:prstGeom>
          <a:noFill/>
          <a:ln>
            <a:noFill/>
          </a:ln>
        </p:spPr>
      </p:pic>
      <p:sp>
        <p:nvSpPr>
          <p:cNvPr id="34" name="Google Shape;34;p47"/>
          <p:cNvSpPr/>
          <p:nvPr/>
        </p:nvSpPr>
        <p:spPr>
          <a:xfrm>
            <a:off x="0" y="0"/>
            <a:ext cx="12192000" cy="6858000"/>
          </a:xfrm>
          <a:prstGeom prst="rect">
            <a:avLst/>
          </a:prstGeom>
          <a:solidFill>
            <a:schemeClr val="lt1">
              <a:alpha val="4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35" name="Google Shape;35;p47" descr="A blue and green logo&#10;&#10;Description automatically generated"/>
          <p:cNvPicPr preferRelativeResize="0"/>
          <p:nvPr/>
        </p:nvPicPr>
        <p:blipFill rotWithShape="1">
          <a:blip r:embed="rId3">
            <a:alphaModFix/>
          </a:blip>
          <a:srcRect/>
          <a:stretch/>
        </p:blipFill>
        <p:spPr>
          <a:xfrm>
            <a:off x="838200" y="384725"/>
            <a:ext cx="1260953" cy="831363"/>
          </a:xfrm>
          <a:prstGeom prst="rect">
            <a:avLst/>
          </a:prstGeom>
          <a:noFill/>
          <a:ln>
            <a:noFill/>
          </a:ln>
        </p:spPr>
      </p:pic>
      <p:cxnSp>
        <p:nvCxnSpPr>
          <p:cNvPr id="36" name="Google Shape;36;p47"/>
          <p:cNvCxnSpPr/>
          <p:nvPr/>
        </p:nvCxnSpPr>
        <p:spPr>
          <a:xfrm>
            <a:off x="838200" y="1043797"/>
            <a:ext cx="10515600" cy="0"/>
          </a:xfrm>
          <a:prstGeom prst="straightConnector1">
            <a:avLst/>
          </a:prstGeom>
          <a:noFill/>
          <a:ln w="9525" cap="flat" cmpd="sng">
            <a:solidFill>
              <a:schemeClr val="accent1"/>
            </a:solidFill>
            <a:prstDash val="solid"/>
            <a:miter lim="800000"/>
            <a:headEnd type="none" w="sm" len="sm"/>
            <a:tailEnd type="none" w="sm" len="sm"/>
          </a:ln>
        </p:spPr>
      </p:cxnSp>
      <p:sp>
        <p:nvSpPr>
          <p:cNvPr id="37" name="Google Shape;37;p47"/>
          <p:cNvSpPr txBox="1"/>
          <p:nvPr/>
        </p:nvSpPr>
        <p:spPr>
          <a:xfrm>
            <a:off x="2099153" y="667369"/>
            <a:ext cx="7583423"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i="1">
                <a:solidFill>
                  <a:srgbClr val="466DB0"/>
                </a:solidFill>
                <a:latin typeface="Calibri"/>
                <a:ea typeface="Calibri"/>
                <a:cs typeface="Calibri"/>
                <a:sym typeface="Calibri"/>
              </a:rPr>
              <a:t>Dự án Thúc đẩy Tiết kiệm năng lượng trong các ngành công nghiệp Việt Nam</a:t>
            </a:r>
            <a:endParaRPr sz="1800" b="1" i="1">
              <a:solidFill>
                <a:srgbClr val="466DB0"/>
              </a:solidFill>
              <a:latin typeface="Calibri"/>
              <a:ea typeface="Calibri"/>
              <a:cs typeface="Calibri"/>
              <a:sym typeface="Calibri"/>
            </a:endParaRPr>
          </a:p>
        </p:txBody>
      </p:sp>
      <p:pic>
        <p:nvPicPr>
          <p:cNvPr id="38" name="Google Shape;38;p47"/>
          <p:cNvPicPr preferRelativeResize="0"/>
          <p:nvPr/>
        </p:nvPicPr>
        <p:blipFill rotWithShape="1">
          <a:blip r:embed="rId4">
            <a:alphaModFix/>
          </a:blip>
          <a:srcRect/>
          <a:stretch/>
        </p:blipFill>
        <p:spPr>
          <a:xfrm>
            <a:off x="9678498" y="384725"/>
            <a:ext cx="1903411" cy="791366"/>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2_Title and Content">
  <p:cSld name="2_Title and Content">
    <p:spTree>
      <p:nvGrpSpPr>
        <p:cNvPr id="1" name="Shape 39"/>
        <p:cNvGrpSpPr/>
        <p:nvPr/>
      </p:nvGrpSpPr>
      <p:grpSpPr>
        <a:xfrm>
          <a:off x="0" y="0"/>
          <a:ext cx="0" cy="0"/>
          <a:chOff x="0" y="0"/>
          <a:chExt cx="0" cy="0"/>
        </a:xfrm>
      </p:grpSpPr>
      <p:pic>
        <p:nvPicPr>
          <p:cNvPr id="40" name="Google Shape;40;p48"/>
          <p:cNvPicPr preferRelativeResize="0"/>
          <p:nvPr/>
        </p:nvPicPr>
        <p:blipFill rotWithShape="1">
          <a:blip r:embed="rId2">
            <a:alphaModFix/>
          </a:blip>
          <a:srcRect r="7464" b="50681"/>
          <a:stretch/>
        </p:blipFill>
        <p:spPr>
          <a:xfrm>
            <a:off x="0" y="5338657"/>
            <a:ext cx="12192000" cy="1519343"/>
          </a:xfrm>
          <a:prstGeom prst="rect">
            <a:avLst/>
          </a:prstGeom>
          <a:noFill/>
          <a:ln>
            <a:noFill/>
          </a:ln>
        </p:spPr>
      </p:pic>
      <p:sp>
        <p:nvSpPr>
          <p:cNvPr id="41" name="Google Shape;41;p48"/>
          <p:cNvSpPr/>
          <p:nvPr/>
        </p:nvSpPr>
        <p:spPr>
          <a:xfrm>
            <a:off x="0" y="0"/>
            <a:ext cx="12192000" cy="6858000"/>
          </a:xfrm>
          <a:prstGeom prst="rect">
            <a:avLst/>
          </a:prstGeom>
          <a:solidFill>
            <a:schemeClr val="lt1">
              <a:alpha val="4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42" name="Google Shape;42;p48" descr="A blue and green logo&#10;&#10;Description automatically generated"/>
          <p:cNvPicPr preferRelativeResize="0"/>
          <p:nvPr/>
        </p:nvPicPr>
        <p:blipFill rotWithShape="1">
          <a:blip r:embed="rId3">
            <a:alphaModFix/>
          </a:blip>
          <a:srcRect/>
          <a:stretch/>
        </p:blipFill>
        <p:spPr>
          <a:xfrm>
            <a:off x="838200" y="384725"/>
            <a:ext cx="1260953" cy="831363"/>
          </a:xfrm>
          <a:prstGeom prst="rect">
            <a:avLst/>
          </a:prstGeom>
          <a:noFill/>
          <a:ln>
            <a:noFill/>
          </a:ln>
        </p:spPr>
      </p:pic>
      <p:cxnSp>
        <p:nvCxnSpPr>
          <p:cNvPr id="43" name="Google Shape;43;p48"/>
          <p:cNvCxnSpPr/>
          <p:nvPr/>
        </p:nvCxnSpPr>
        <p:spPr>
          <a:xfrm>
            <a:off x="838200" y="1043797"/>
            <a:ext cx="10515600" cy="0"/>
          </a:xfrm>
          <a:prstGeom prst="straightConnector1">
            <a:avLst/>
          </a:prstGeom>
          <a:noFill/>
          <a:ln w="9525" cap="flat" cmpd="sng">
            <a:solidFill>
              <a:schemeClr val="accent1"/>
            </a:solidFill>
            <a:prstDash val="solid"/>
            <a:miter lim="800000"/>
            <a:headEnd type="none" w="sm" len="sm"/>
            <a:tailEnd type="none" w="sm" len="sm"/>
          </a:ln>
        </p:spPr>
      </p:cxnSp>
      <p:sp>
        <p:nvSpPr>
          <p:cNvPr id="44" name="Google Shape;44;p48"/>
          <p:cNvSpPr txBox="1"/>
          <p:nvPr/>
        </p:nvSpPr>
        <p:spPr>
          <a:xfrm>
            <a:off x="2099153" y="667369"/>
            <a:ext cx="7583423"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i="1">
                <a:solidFill>
                  <a:srgbClr val="466DB0"/>
                </a:solidFill>
                <a:latin typeface="Calibri"/>
                <a:ea typeface="Calibri"/>
                <a:cs typeface="Calibri"/>
                <a:sym typeface="Calibri"/>
              </a:rPr>
              <a:t>Dự án Thúc đẩy Tiết kiệm năng lượng trong các ngành công nghiệp Việt Nam</a:t>
            </a:r>
            <a:endParaRPr sz="1800" b="1" i="1">
              <a:solidFill>
                <a:srgbClr val="466DB0"/>
              </a:solidFill>
              <a:latin typeface="Calibri"/>
              <a:ea typeface="Calibri"/>
              <a:cs typeface="Calibri"/>
              <a:sym typeface="Calibri"/>
            </a:endParaRPr>
          </a:p>
        </p:txBody>
      </p:sp>
      <p:pic>
        <p:nvPicPr>
          <p:cNvPr id="45" name="Google Shape;45;p48"/>
          <p:cNvPicPr preferRelativeResize="0"/>
          <p:nvPr/>
        </p:nvPicPr>
        <p:blipFill rotWithShape="1">
          <a:blip r:embed="rId4">
            <a:alphaModFix/>
          </a:blip>
          <a:srcRect/>
          <a:stretch/>
        </p:blipFill>
        <p:spPr>
          <a:xfrm>
            <a:off x="9678498" y="384725"/>
            <a:ext cx="1903411" cy="791366"/>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3_Title and Content">
  <p:cSld name="3_Title and Content">
    <p:spTree>
      <p:nvGrpSpPr>
        <p:cNvPr id="1" name="Shape 46"/>
        <p:cNvGrpSpPr/>
        <p:nvPr/>
      </p:nvGrpSpPr>
      <p:grpSpPr>
        <a:xfrm>
          <a:off x="0" y="0"/>
          <a:ext cx="0" cy="0"/>
          <a:chOff x="0" y="0"/>
          <a:chExt cx="0" cy="0"/>
        </a:xfrm>
      </p:grpSpPr>
      <p:pic>
        <p:nvPicPr>
          <p:cNvPr id="47" name="Google Shape;47;p49"/>
          <p:cNvPicPr preferRelativeResize="0"/>
          <p:nvPr/>
        </p:nvPicPr>
        <p:blipFill rotWithShape="1">
          <a:blip r:embed="rId2">
            <a:alphaModFix/>
          </a:blip>
          <a:srcRect r="7464" b="50681"/>
          <a:stretch/>
        </p:blipFill>
        <p:spPr>
          <a:xfrm>
            <a:off x="0" y="5338657"/>
            <a:ext cx="12192000" cy="1519343"/>
          </a:xfrm>
          <a:prstGeom prst="rect">
            <a:avLst/>
          </a:prstGeom>
          <a:noFill/>
          <a:ln>
            <a:noFill/>
          </a:ln>
        </p:spPr>
      </p:pic>
      <p:sp>
        <p:nvSpPr>
          <p:cNvPr id="48" name="Google Shape;48;p49"/>
          <p:cNvSpPr/>
          <p:nvPr/>
        </p:nvSpPr>
        <p:spPr>
          <a:xfrm>
            <a:off x="0" y="0"/>
            <a:ext cx="12192000" cy="6858000"/>
          </a:xfrm>
          <a:prstGeom prst="rect">
            <a:avLst/>
          </a:prstGeom>
          <a:solidFill>
            <a:schemeClr val="lt1">
              <a:alpha val="4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49" name="Google Shape;49;p49" descr="A blue and green logo&#10;&#10;Description automatically generated"/>
          <p:cNvPicPr preferRelativeResize="0"/>
          <p:nvPr/>
        </p:nvPicPr>
        <p:blipFill rotWithShape="1">
          <a:blip r:embed="rId3">
            <a:alphaModFix/>
          </a:blip>
          <a:srcRect/>
          <a:stretch/>
        </p:blipFill>
        <p:spPr>
          <a:xfrm>
            <a:off x="838200" y="384725"/>
            <a:ext cx="1260953" cy="831363"/>
          </a:xfrm>
          <a:prstGeom prst="rect">
            <a:avLst/>
          </a:prstGeom>
          <a:noFill/>
          <a:ln>
            <a:noFill/>
          </a:ln>
        </p:spPr>
      </p:pic>
      <p:cxnSp>
        <p:nvCxnSpPr>
          <p:cNvPr id="50" name="Google Shape;50;p49"/>
          <p:cNvCxnSpPr/>
          <p:nvPr/>
        </p:nvCxnSpPr>
        <p:spPr>
          <a:xfrm>
            <a:off x="838200" y="1043797"/>
            <a:ext cx="10515600" cy="0"/>
          </a:xfrm>
          <a:prstGeom prst="straightConnector1">
            <a:avLst/>
          </a:prstGeom>
          <a:noFill/>
          <a:ln w="9525" cap="flat" cmpd="sng">
            <a:solidFill>
              <a:schemeClr val="accent1"/>
            </a:solidFill>
            <a:prstDash val="solid"/>
            <a:miter lim="800000"/>
            <a:headEnd type="none" w="sm" len="sm"/>
            <a:tailEnd type="none" w="sm" len="sm"/>
          </a:ln>
        </p:spPr>
      </p:cxnSp>
      <p:sp>
        <p:nvSpPr>
          <p:cNvPr id="51" name="Google Shape;51;p49"/>
          <p:cNvSpPr txBox="1"/>
          <p:nvPr/>
        </p:nvSpPr>
        <p:spPr>
          <a:xfrm>
            <a:off x="2099153" y="667369"/>
            <a:ext cx="7583423"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i="1">
                <a:solidFill>
                  <a:srgbClr val="466DB0"/>
                </a:solidFill>
                <a:latin typeface="Calibri"/>
                <a:ea typeface="Calibri"/>
                <a:cs typeface="Calibri"/>
                <a:sym typeface="Calibri"/>
              </a:rPr>
              <a:t>Dự án Thúc đẩy Tiết kiệm năng lượng trong các ngành công nghiệp Việt Nam</a:t>
            </a:r>
            <a:endParaRPr sz="1800" b="1" i="1">
              <a:solidFill>
                <a:srgbClr val="466DB0"/>
              </a:solidFill>
              <a:latin typeface="Calibri"/>
              <a:ea typeface="Calibri"/>
              <a:cs typeface="Calibri"/>
              <a:sym typeface="Calibri"/>
            </a:endParaRPr>
          </a:p>
        </p:txBody>
      </p:sp>
      <p:pic>
        <p:nvPicPr>
          <p:cNvPr id="52" name="Google Shape;52;p49"/>
          <p:cNvPicPr preferRelativeResize="0"/>
          <p:nvPr/>
        </p:nvPicPr>
        <p:blipFill rotWithShape="1">
          <a:blip r:embed="rId4">
            <a:alphaModFix/>
          </a:blip>
          <a:srcRect/>
          <a:stretch/>
        </p:blipFill>
        <p:spPr>
          <a:xfrm>
            <a:off x="9678498" y="384725"/>
            <a:ext cx="1903411" cy="791366"/>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4_Title and Content">
  <p:cSld name="4_Title and Content">
    <p:spTree>
      <p:nvGrpSpPr>
        <p:cNvPr id="1" name="Shape 53"/>
        <p:cNvGrpSpPr/>
        <p:nvPr/>
      </p:nvGrpSpPr>
      <p:grpSpPr>
        <a:xfrm>
          <a:off x="0" y="0"/>
          <a:ext cx="0" cy="0"/>
          <a:chOff x="0" y="0"/>
          <a:chExt cx="0" cy="0"/>
        </a:xfrm>
      </p:grpSpPr>
      <p:pic>
        <p:nvPicPr>
          <p:cNvPr id="54" name="Google Shape;54;p50"/>
          <p:cNvPicPr preferRelativeResize="0"/>
          <p:nvPr/>
        </p:nvPicPr>
        <p:blipFill rotWithShape="1">
          <a:blip r:embed="rId2">
            <a:alphaModFix/>
          </a:blip>
          <a:srcRect r="7464" b="50681"/>
          <a:stretch/>
        </p:blipFill>
        <p:spPr>
          <a:xfrm>
            <a:off x="0" y="5338657"/>
            <a:ext cx="12192000" cy="1519343"/>
          </a:xfrm>
          <a:prstGeom prst="rect">
            <a:avLst/>
          </a:prstGeom>
          <a:noFill/>
          <a:ln>
            <a:noFill/>
          </a:ln>
        </p:spPr>
      </p:pic>
      <p:sp>
        <p:nvSpPr>
          <p:cNvPr id="55" name="Google Shape;55;p50"/>
          <p:cNvSpPr/>
          <p:nvPr/>
        </p:nvSpPr>
        <p:spPr>
          <a:xfrm>
            <a:off x="0" y="0"/>
            <a:ext cx="12192000" cy="6858000"/>
          </a:xfrm>
          <a:prstGeom prst="rect">
            <a:avLst/>
          </a:prstGeom>
          <a:solidFill>
            <a:schemeClr val="lt1">
              <a:alpha val="4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56" name="Google Shape;56;p50" descr="A blue and green logo&#10;&#10;Description automatically generated"/>
          <p:cNvPicPr preferRelativeResize="0"/>
          <p:nvPr/>
        </p:nvPicPr>
        <p:blipFill rotWithShape="1">
          <a:blip r:embed="rId3">
            <a:alphaModFix/>
          </a:blip>
          <a:srcRect/>
          <a:stretch/>
        </p:blipFill>
        <p:spPr>
          <a:xfrm>
            <a:off x="838200" y="384725"/>
            <a:ext cx="1260953" cy="831363"/>
          </a:xfrm>
          <a:prstGeom prst="rect">
            <a:avLst/>
          </a:prstGeom>
          <a:noFill/>
          <a:ln>
            <a:noFill/>
          </a:ln>
        </p:spPr>
      </p:pic>
      <p:cxnSp>
        <p:nvCxnSpPr>
          <p:cNvPr id="57" name="Google Shape;57;p50"/>
          <p:cNvCxnSpPr/>
          <p:nvPr/>
        </p:nvCxnSpPr>
        <p:spPr>
          <a:xfrm>
            <a:off x="838200" y="1043797"/>
            <a:ext cx="10515600" cy="0"/>
          </a:xfrm>
          <a:prstGeom prst="straightConnector1">
            <a:avLst/>
          </a:prstGeom>
          <a:noFill/>
          <a:ln w="9525" cap="flat" cmpd="sng">
            <a:solidFill>
              <a:schemeClr val="accent1"/>
            </a:solidFill>
            <a:prstDash val="solid"/>
            <a:miter lim="800000"/>
            <a:headEnd type="none" w="sm" len="sm"/>
            <a:tailEnd type="none" w="sm" len="sm"/>
          </a:ln>
        </p:spPr>
      </p:cxnSp>
      <p:sp>
        <p:nvSpPr>
          <p:cNvPr id="58" name="Google Shape;58;p50"/>
          <p:cNvSpPr txBox="1"/>
          <p:nvPr/>
        </p:nvSpPr>
        <p:spPr>
          <a:xfrm>
            <a:off x="2099153" y="667369"/>
            <a:ext cx="7583423"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i="1">
                <a:solidFill>
                  <a:srgbClr val="466DB0"/>
                </a:solidFill>
                <a:latin typeface="Calibri"/>
                <a:ea typeface="Calibri"/>
                <a:cs typeface="Calibri"/>
                <a:sym typeface="Calibri"/>
              </a:rPr>
              <a:t>Dự án Thúc đẩy Tiết kiệm năng lượng trong các ngành công nghiệp Việt Nam</a:t>
            </a:r>
            <a:endParaRPr sz="1800" b="1" i="1">
              <a:solidFill>
                <a:srgbClr val="466DB0"/>
              </a:solidFill>
              <a:latin typeface="Calibri"/>
              <a:ea typeface="Calibri"/>
              <a:cs typeface="Calibri"/>
              <a:sym typeface="Calibri"/>
            </a:endParaRPr>
          </a:p>
        </p:txBody>
      </p:sp>
      <p:pic>
        <p:nvPicPr>
          <p:cNvPr id="59" name="Google Shape;59;p50"/>
          <p:cNvPicPr preferRelativeResize="0"/>
          <p:nvPr/>
        </p:nvPicPr>
        <p:blipFill rotWithShape="1">
          <a:blip r:embed="rId4">
            <a:alphaModFix/>
          </a:blip>
          <a:srcRect/>
          <a:stretch/>
        </p:blipFill>
        <p:spPr>
          <a:xfrm>
            <a:off x="9678498" y="384725"/>
            <a:ext cx="1903411" cy="791366"/>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4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1" name="Google Shape;11;p4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2" name="Google Shape;12;p4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4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4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5.jpg"/></Relationships>
</file>

<file path=ppt/slides/_rels/slide8.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3"/>
        <p:cNvGrpSpPr/>
        <p:nvPr/>
      </p:nvGrpSpPr>
      <p:grpSpPr>
        <a:xfrm>
          <a:off x="0" y="0"/>
          <a:ext cx="0" cy="0"/>
          <a:chOff x="0" y="0"/>
          <a:chExt cx="0" cy="0"/>
        </a:xfrm>
      </p:grpSpPr>
      <p:sp>
        <p:nvSpPr>
          <p:cNvPr id="64" name="Google Shape;64;p1"/>
          <p:cNvSpPr txBox="1">
            <a:spLocks noGrp="1"/>
          </p:cNvSpPr>
          <p:nvPr>
            <p:ph type="subTitle" idx="1"/>
          </p:nvPr>
        </p:nvSpPr>
        <p:spPr>
          <a:xfrm>
            <a:off x="838200" y="2893721"/>
            <a:ext cx="10515599" cy="1070557"/>
          </a:xfrm>
          <a:prstGeom prst="rect">
            <a:avLst/>
          </a:prstGeom>
          <a:noFill/>
          <a:ln>
            <a:noFill/>
          </a:ln>
        </p:spPr>
        <p:txBody>
          <a:bodyPr spcFirstLastPara="1" wrap="square" lIns="91425" tIns="45700" rIns="91425" bIns="45700" anchor="t" anchorCtr="0">
            <a:noAutofit/>
          </a:bodyPr>
          <a:lstStyle/>
          <a:p>
            <a:pPr marL="0" lvl="0" indent="0" algn="ctr" rtl="0">
              <a:lnSpc>
                <a:spcPct val="100000"/>
              </a:lnSpc>
              <a:spcBef>
                <a:spcPts val="0"/>
              </a:spcBef>
              <a:spcAft>
                <a:spcPts val="0"/>
              </a:spcAft>
              <a:buClr>
                <a:srgbClr val="003153"/>
              </a:buClr>
              <a:buSzPts val="3000"/>
              <a:buNone/>
            </a:pPr>
            <a:r>
              <a:rPr lang="en-US" sz="3000"/>
              <a:t>VIETNAM SCALING UP ENERGY EFFICIENCY PROJECT </a:t>
            </a:r>
            <a:endParaRPr/>
          </a:p>
          <a:p>
            <a:pPr marL="0" lvl="0" indent="0" algn="ctr" rtl="0">
              <a:lnSpc>
                <a:spcPct val="100000"/>
              </a:lnSpc>
              <a:spcBef>
                <a:spcPts val="1000"/>
              </a:spcBef>
              <a:spcAft>
                <a:spcPts val="0"/>
              </a:spcAft>
              <a:buClr>
                <a:srgbClr val="003153"/>
              </a:buClr>
              <a:buSzPts val="3000"/>
              <a:buNone/>
            </a:pPr>
            <a:r>
              <a:rPr lang="en-US" sz="3000"/>
              <a:t>(VSUEE)</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10"/>
          <p:cNvSpPr txBox="1"/>
          <p:nvPr/>
        </p:nvSpPr>
        <p:spPr>
          <a:xfrm>
            <a:off x="838200" y="1219969"/>
            <a:ext cx="10515599" cy="506152"/>
          </a:xfrm>
          <a:prstGeom prst="rect">
            <a:avLst/>
          </a:prstGeom>
          <a:solidFill>
            <a:srgbClr val="004AAD"/>
          </a:solid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0000"/>
              </a:buClr>
              <a:buSzPts val="3600"/>
              <a:buFont typeface="Arial"/>
              <a:buNone/>
            </a:pPr>
            <a:r>
              <a:rPr lang="en-US" sz="2800" b="1" i="0" u="none" strike="noStrike" cap="none">
                <a:solidFill>
                  <a:srgbClr val="FFFFFF"/>
                </a:solidFill>
                <a:latin typeface="Arial"/>
                <a:ea typeface="Arial"/>
                <a:cs typeface="Arial"/>
                <a:sym typeface="Arial"/>
              </a:rPr>
              <a:t>SOME INDICATORS FOR PROJECT FINANCIAL EFFICIENCY</a:t>
            </a:r>
            <a:endParaRPr sz="3600" b="1" i="0" u="none" strike="noStrike" cap="none">
              <a:solidFill>
                <a:srgbClr val="FFFFFF"/>
              </a:solidFill>
              <a:latin typeface="Arial"/>
              <a:ea typeface="Arial"/>
              <a:cs typeface="Arial"/>
              <a:sym typeface="Arial"/>
            </a:endParaRPr>
          </a:p>
        </p:txBody>
      </p:sp>
      <p:grpSp>
        <p:nvGrpSpPr>
          <p:cNvPr id="172" name="Google Shape;172;p10"/>
          <p:cNvGrpSpPr/>
          <p:nvPr/>
        </p:nvGrpSpPr>
        <p:grpSpPr>
          <a:xfrm>
            <a:off x="1133119" y="2013110"/>
            <a:ext cx="9770012" cy="4094394"/>
            <a:chOff x="0" y="18760"/>
            <a:chExt cx="9770012" cy="4094394"/>
          </a:xfrm>
        </p:grpSpPr>
        <p:sp>
          <p:nvSpPr>
            <p:cNvPr id="173" name="Google Shape;173;p10"/>
            <p:cNvSpPr/>
            <p:nvPr/>
          </p:nvSpPr>
          <p:spPr>
            <a:xfrm>
              <a:off x="0" y="18760"/>
              <a:ext cx="9770012" cy="527215"/>
            </a:xfrm>
            <a:prstGeom prst="roundRect">
              <a:avLst>
                <a:gd name="adj" fmla="val 16667"/>
              </a:avLst>
            </a:prstGeom>
            <a:solidFill>
              <a:srgbClr val="009DD9"/>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4" name="Google Shape;174;p10"/>
            <p:cNvSpPr txBox="1"/>
            <p:nvPr/>
          </p:nvSpPr>
          <p:spPr>
            <a:xfrm>
              <a:off x="25737" y="44497"/>
              <a:ext cx="9718538" cy="475741"/>
            </a:xfrm>
            <a:prstGeom prst="rect">
              <a:avLst/>
            </a:prstGeom>
            <a:noFill/>
            <a:ln>
              <a:noFill/>
            </a:ln>
          </p:spPr>
          <p:txBody>
            <a:bodyPr spcFirstLastPara="1" wrap="square" lIns="64750" tIns="64750" rIns="64750" bIns="64750" anchor="ctr" anchorCtr="0">
              <a:noAutofit/>
            </a:bodyPr>
            <a:lstStyle/>
            <a:p>
              <a:pPr marL="0" marR="0" lvl="0" indent="0" algn="l" rtl="0">
                <a:lnSpc>
                  <a:spcPct val="90000"/>
                </a:lnSpc>
                <a:spcBef>
                  <a:spcPts val="0"/>
                </a:spcBef>
                <a:spcAft>
                  <a:spcPts val="0"/>
                </a:spcAft>
                <a:buClr>
                  <a:srgbClr val="000000"/>
                </a:buClr>
                <a:buSzPts val="1700"/>
                <a:buFont typeface="Arial"/>
                <a:buNone/>
              </a:pPr>
              <a:r>
                <a:rPr lang="en-US" sz="1700" b="1" i="0" u="none" strike="noStrike" cap="none">
                  <a:solidFill>
                    <a:srgbClr val="FFFFFF"/>
                  </a:solidFill>
                  <a:latin typeface="Arial"/>
                  <a:ea typeface="Arial"/>
                  <a:cs typeface="Arial"/>
                  <a:sym typeface="Arial"/>
                </a:rPr>
                <a:t>Benefits</a:t>
              </a:r>
              <a:endParaRPr sz="1400" b="0" i="0" u="none" strike="noStrike" cap="none">
                <a:solidFill>
                  <a:srgbClr val="000000"/>
                </a:solidFill>
                <a:latin typeface="Arial"/>
                <a:ea typeface="Arial"/>
                <a:cs typeface="Arial"/>
                <a:sym typeface="Arial"/>
              </a:endParaRPr>
            </a:p>
          </p:txBody>
        </p:sp>
        <p:sp>
          <p:nvSpPr>
            <p:cNvPr id="175" name="Google Shape;175;p10"/>
            <p:cNvSpPr/>
            <p:nvPr/>
          </p:nvSpPr>
          <p:spPr>
            <a:xfrm>
              <a:off x="0" y="549501"/>
              <a:ext cx="9770012" cy="1267875"/>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6" name="Google Shape;176;p10"/>
            <p:cNvSpPr txBox="1"/>
            <p:nvPr/>
          </p:nvSpPr>
          <p:spPr>
            <a:xfrm>
              <a:off x="0" y="549501"/>
              <a:ext cx="9770012" cy="1267875"/>
            </a:xfrm>
            <a:prstGeom prst="rect">
              <a:avLst/>
            </a:prstGeom>
            <a:noFill/>
            <a:ln>
              <a:noFill/>
            </a:ln>
          </p:spPr>
          <p:txBody>
            <a:bodyPr spcFirstLastPara="1" wrap="square" lIns="310175" tIns="16500" rIns="92450" bIns="16500" anchor="t" anchorCtr="0">
              <a:noAutofit/>
            </a:bodyPr>
            <a:lstStyle/>
            <a:p>
              <a:pPr marL="114300" marR="0" lvl="1" indent="-114300" algn="l" rtl="0">
                <a:lnSpc>
                  <a:spcPct val="90000"/>
                </a:lnSpc>
                <a:spcBef>
                  <a:spcPts val="0"/>
                </a:spcBef>
                <a:spcAft>
                  <a:spcPts val="0"/>
                </a:spcAft>
                <a:buClr>
                  <a:srgbClr val="000000"/>
                </a:buClr>
                <a:buSzPts val="1300"/>
                <a:buFont typeface="Arial"/>
                <a:buNone/>
              </a:pPr>
              <a:r>
                <a:rPr lang="en-US" sz="1300" b="0" i="0" u="none" strike="noStrike" cap="none">
                  <a:solidFill>
                    <a:srgbClr val="000000"/>
                  </a:solidFill>
                  <a:latin typeface="Arial"/>
                  <a:ea typeface="Arial"/>
                  <a:cs typeface="Arial"/>
                  <a:sym typeface="Arial"/>
                </a:rPr>
                <a:t>The benefits from an energy efficiency project may include:</a:t>
              </a:r>
              <a:endParaRPr sz="1300" b="0" i="0" u="none" strike="noStrike" cap="none">
                <a:solidFill>
                  <a:srgbClr val="000000"/>
                </a:solidFill>
                <a:latin typeface="Arial"/>
                <a:ea typeface="Arial"/>
                <a:cs typeface="Arial"/>
                <a:sym typeface="Arial"/>
              </a:endParaRPr>
            </a:p>
            <a:p>
              <a:pPr marL="114300" marR="0" lvl="1" indent="-114300" algn="l" rtl="0">
                <a:lnSpc>
                  <a:spcPct val="90000"/>
                </a:lnSpc>
                <a:spcBef>
                  <a:spcPts val="260"/>
                </a:spcBef>
                <a:spcAft>
                  <a:spcPts val="0"/>
                </a:spcAft>
                <a:buClr>
                  <a:srgbClr val="000000"/>
                </a:buClr>
                <a:buSzPts val="1300"/>
                <a:buFont typeface="Arial"/>
                <a:buChar char="•"/>
              </a:pPr>
              <a:r>
                <a:rPr lang="en-US" sz="1300" b="0" i="0" u="none" strike="noStrike" cap="none">
                  <a:solidFill>
                    <a:srgbClr val="000000"/>
                  </a:solidFill>
                  <a:latin typeface="Arial"/>
                  <a:ea typeface="Arial"/>
                  <a:cs typeface="Arial"/>
                  <a:sym typeface="Arial"/>
                </a:rPr>
                <a:t>Energy savings;</a:t>
              </a:r>
              <a:endParaRPr sz="1400" b="0" i="0" u="none" strike="noStrike" cap="none">
                <a:solidFill>
                  <a:srgbClr val="000000"/>
                </a:solidFill>
                <a:latin typeface="Arial"/>
                <a:ea typeface="Arial"/>
                <a:cs typeface="Arial"/>
                <a:sym typeface="Arial"/>
              </a:endParaRPr>
            </a:p>
            <a:p>
              <a:pPr marL="114300" marR="0" lvl="1" indent="-114300" algn="l" rtl="0">
                <a:lnSpc>
                  <a:spcPct val="90000"/>
                </a:lnSpc>
                <a:spcBef>
                  <a:spcPts val="260"/>
                </a:spcBef>
                <a:spcAft>
                  <a:spcPts val="0"/>
                </a:spcAft>
                <a:buClr>
                  <a:srgbClr val="000000"/>
                </a:buClr>
                <a:buSzPts val="1300"/>
                <a:buFont typeface="Arial"/>
                <a:buChar char="•"/>
              </a:pPr>
              <a:r>
                <a:rPr lang="en-US" sz="1300" b="0" i="0" u="none" strike="noStrike" cap="none">
                  <a:solidFill>
                    <a:srgbClr val="000000"/>
                  </a:solidFill>
                  <a:latin typeface="Arial"/>
                  <a:ea typeface="Arial"/>
                  <a:cs typeface="Arial"/>
                  <a:sym typeface="Arial"/>
                </a:rPr>
                <a:t>Revenue from energy sales;</a:t>
              </a:r>
              <a:endParaRPr sz="1400" b="0" i="0" u="none" strike="noStrike" cap="none">
                <a:solidFill>
                  <a:srgbClr val="000000"/>
                </a:solidFill>
                <a:latin typeface="Arial"/>
                <a:ea typeface="Arial"/>
                <a:cs typeface="Arial"/>
                <a:sym typeface="Arial"/>
              </a:endParaRPr>
            </a:p>
            <a:p>
              <a:pPr marL="114300" marR="0" lvl="1" indent="-114300" algn="l" rtl="0">
                <a:lnSpc>
                  <a:spcPct val="90000"/>
                </a:lnSpc>
                <a:spcBef>
                  <a:spcPts val="260"/>
                </a:spcBef>
                <a:spcAft>
                  <a:spcPts val="0"/>
                </a:spcAft>
                <a:buClr>
                  <a:srgbClr val="000000"/>
                </a:buClr>
                <a:buSzPts val="1300"/>
                <a:buFont typeface="Arial"/>
                <a:buChar char="•"/>
              </a:pPr>
              <a:r>
                <a:rPr lang="en-US" sz="1300" b="0" i="0" u="none" strike="noStrike" cap="none">
                  <a:solidFill>
                    <a:srgbClr val="000000"/>
                  </a:solidFill>
                  <a:latin typeface="Arial"/>
                  <a:ea typeface="Arial"/>
                  <a:cs typeface="Arial"/>
                  <a:sym typeface="Arial"/>
                </a:rPr>
                <a:t>Reduced maintenance costs;</a:t>
              </a:r>
              <a:endParaRPr sz="1400" b="0" i="0" u="none" strike="noStrike" cap="none">
                <a:solidFill>
                  <a:srgbClr val="000000"/>
                </a:solidFill>
                <a:latin typeface="Arial"/>
                <a:ea typeface="Arial"/>
                <a:cs typeface="Arial"/>
                <a:sym typeface="Arial"/>
              </a:endParaRPr>
            </a:p>
            <a:p>
              <a:pPr marL="114300" marR="0" lvl="1" indent="-114300" algn="l" rtl="0">
                <a:lnSpc>
                  <a:spcPct val="90000"/>
                </a:lnSpc>
                <a:spcBef>
                  <a:spcPts val="260"/>
                </a:spcBef>
                <a:spcAft>
                  <a:spcPts val="0"/>
                </a:spcAft>
                <a:buClr>
                  <a:srgbClr val="000000"/>
                </a:buClr>
                <a:buSzPts val="1300"/>
                <a:buFont typeface="Arial"/>
                <a:buChar char="•"/>
              </a:pPr>
              <a:r>
                <a:rPr lang="en-US" sz="1300" b="0" i="0" u="none" strike="noStrike" cap="none">
                  <a:solidFill>
                    <a:srgbClr val="000000"/>
                  </a:solidFill>
                  <a:latin typeface="Arial"/>
                  <a:ea typeface="Arial"/>
                  <a:cs typeface="Arial"/>
                  <a:sym typeface="Arial"/>
                </a:rPr>
                <a:t>Income from improved quality;</a:t>
              </a:r>
              <a:endParaRPr sz="1400" b="0" i="0" u="none" strike="noStrike" cap="none">
                <a:solidFill>
                  <a:srgbClr val="000000"/>
                </a:solidFill>
                <a:latin typeface="Arial"/>
                <a:ea typeface="Arial"/>
                <a:cs typeface="Arial"/>
                <a:sym typeface="Arial"/>
              </a:endParaRPr>
            </a:p>
            <a:p>
              <a:pPr marL="114300" marR="0" lvl="1" indent="-114300" algn="l" rtl="0">
                <a:lnSpc>
                  <a:spcPct val="90000"/>
                </a:lnSpc>
                <a:spcBef>
                  <a:spcPts val="260"/>
                </a:spcBef>
                <a:spcAft>
                  <a:spcPts val="0"/>
                </a:spcAft>
                <a:buClr>
                  <a:srgbClr val="000000"/>
                </a:buClr>
                <a:buSzPts val="1300"/>
                <a:buFont typeface="Arial"/>
                <a:buChar char="•"/>
              </a:pPr>
              <a:r>
                <a:rPr lang="en-US" sz="1300" b="0" i="0" u="none" strike="noStrike" cap="none">
                  <a:solidFill>
                    <a:srgbClr val="000000"/>
                  </a:solidFill>
                  <a:latin typeface="Arial"/>
                  <a:ea typeface="Arial"/>
                  <a:cs typeface="Arial"/>
                  <a:sym typeface="Arial"/>
                </a:rPr>
                <a:t>Income from increased productivity.</a:t>
              </a:r>
              <a:endParaRPr sz="1400" b="0" i="0" u="none" strike="noStrike" cap="none">
                <a:solidFill>
                  <a:srgbClr val="000000"/>
                </a:solidFill>
                <a:latin typeface="Arial"/>
                <a:ea typeface="Arial"/>
                <a:cs typeface="Arial"/>
                <a:sym typeface="Arial"/>
              </a:endParaRPr>
            </a:p>
          </p:txBody>
        </p:sp>
        <p:sp>
          <p:nvSpPr>
            <p:cNvPr id="177" name="Google Shape;177;p10"/>
            <p:cNvSpPr/>
            <p:nvPr/>
          </p:nvSpPr>
          <p:spPr>
            <a:xfrm>
              <a:off x="0" y="1829905"/>
              <a:ext cx="9770012" cy="494386"/>
            </a:xfrm>
            <a:prstGeom prst="roundRect">
              <a:avLst>
                <a:gd name="adj" fmla="val 16667"/>
              </a:avLst>
            </a:prstGeom>
            <a:solidFill>
              <a:srgbClr val="08D0D9"/>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8" name="Google Shape;178;p10"/>
            <p:cNvSpPr txBox="1"/>
            <p:nvPr/>
          </p:nvSpPr>
          <p:spPr>
            <a:xfrm>
              <a:off x="24134" y="1854039"/>
              <a:ext cx="9721744" cy="446118"/>
            </a:xfrm>
            <a:prstGeom prst="rect">
              <a:avLst/>
            </a:prstGeom>
            <a:noFill/>
            <a:ln>
              <a:noFill/>
            </a:ln>
          </p:spPr>
          <p:txBody>
            <a:bodyPr spcFirstLastPara="1" wrap="square" lIns="64750" tIns="64750" rIns="64750" bIns="64750" anchor="ctr" anchorCtr="0">
              <a:noAutofit/>
            </a:bodyPr>
            <a:lstStyle/>
            <a:p>
              <a:pPr marL="0" marR="0" lvl="0" indent="0" algn="l" rtl="0">
                <a:lnSpc>
                  <a:spcPct val="90000"/>
                </a:lnSpc>
                <a:spcBef>
                  <a:spcPts val="0"/>
                </a:spcBef>
                <a:spcAft>
                  <a:spcPts val="0"/>
                </a:spcAft>
                <a:buClr>
                  <a:srgbClr val="000000"/>
                </a:buClr>
                <a:buSzPts val="1700"/>
                <a:buFont typeface="Arial"/>
                <a:buNone/>
              </a:pPr>
              <a:r>
                <a:rPr lang="en-US" sz="1700" b="1" i="0" u="none" strike="noStrike" cap="none">
                  <a:solidFill>
                    <a:srgbClr val="FFFFFF"/>
                  </a:solidFill>
                  <a:latin typeface="Arial"/>
                  <a:ea typeface="Arial"/>
                  <a:cs typeface="Arial"/>
                  <a:sym typeface="Arial"/>
                </a:rPr>
                <a:t>Net cash flow</a:t>
              </a:r>
              <a:endParaRPr sz="1700" b="1" i="0" u="none" strike="noStrike" cap="none">
                <a:solidFill>
                  <a:srgbClr val="FFFFFF"/>
                </a:solidFill>
                <a:latin typeface="Arial"/>
                <a:ea typeface="Arial"/>
                <a:cs typeface="Arial"/>
                <a:sym typeface="Arial"/>
              </a:endParaRPr>
            </a:p>
          </p:txBody>
        </p:sp>
        <p:sp>
          <p:nvSpPr>
            <p:cNvPr id="179" name="Google Shape;179;p10"/>
            <p:cNvSpPr/>
            <p:nvPr/>
          </p:nvSpPr>
          <p:spPr>
            <a:xfrm>
              <a:off x="0" y="2311762"/>
              <a:ext cx="9770012" cy="81144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0" name="Google Shape;180;p10"/>
            <p:cNvSpPr txBox="1"/>
            <p:nvPr/>
          </p:nvSpPr>
          <p:spPr>
            <a:xfrm>
              <a:off x="0" y="2311762"/>
              <a:ext cx="9770012" cy="811440"/>
            </a:xfrm>
            <a:prstGeom prst="rect">
              <a:avLst/>
            </a:prstGeom>
            <a:noFill/>
            <a:ln>
              <a:noFill/>
            </a:ln>
          </p:spPr>
          <p:txBody>
            <a:bodyPr spcFirstLastPara="1" wrap="square" lIns="310175" tIns="17775" rIns="99550" bIns="17775" anchor="t" anchorCtr="0">
              <a:noAutofit/>
            </a:bodyPr>
            <a:lstStyle/>
            <a:p>
              <a:pPr marL="114300" marR="0" lvl="1" indent="-114300" algn="l" rtl="0">
                <a:lnSpc>
                  <a:spcPct val="90000"/>
                </a:lnSpc>
                <a:spcBef>
                  <a:spcPts val="0"/>
                </a:spcBef>
                <a:spcAft>
                  <a:spcPts val="0"/>
                </a:spcAft>
                <a:buClr>
                  <a:srgbClr val="000000"/>
                </a:buClr>
                <a:buSzPts val="1400"/>
                <a:buFont typeface="Arial"/>
                <a:buChar char="•"/>
              </a:pPr>
              <a:r>
                <a:rPr lang="en-US" sz="1400" b="0" i="0" u="none" strike="noStrike" cap="none">
                  <a:solidFill>
                    <a:srgbClr val="000000"/>
                  </a:solidFill>
                  <a:latin typeface="Arial"/>
                  <a:ea typeface="Arial"/>
                  <a:cs typeface="Arial"/>
                  <a:sym typeface="Arial"/>
                </a:rPr>
                <a:t>Represents the cash flow over a specified period.</a:t>
              </a:r>
              <a:br>
                <a:rPr lang="en-US" sz="1400" b="0" i="0" u="none" strike="noStrike" cap="none">
                  <a:solidFill>
                    <a:srgbClr val="000000"/>
                  </a:solidFill>
                  <a:latin typeface="Arial"/>
                  <a:ea typeface="Arial"/>
                  <a:cs typeface="Arial"/>
                  <a:sym typeface="Arial"/>
                </a:rPr>
              </a:br>
              <a:endParaRPr sz="1400" b="0" i="0" u="none" strike="noStrike" cap="none">
                <a:solidFill>
                  <a:srgbClr val="000000"/>
                </a:solidFill>
                <a:latin typeface="Arial"/>
                <a:ea typeface="Arial"/>
                <a:cs typeface="Arial"/>
                <a:sym typeface="Arial"/>
              </a:endParaRPr>
            </a:p>
          </p:txBody>
        </p:sp>
        <p:sp>
          <p:nvSpPr>
            <p:cNvPr id="181" name="Google Shape;181;p10"/>
            <p:cNvSpPr/>
            <p:nvPr/>
          </p:nvSpPr>
          <p:spPr>
            <a:xfrm>
              <a:off x="0" y="2656478"/>
              <a:ext cx="9770012" cy="569034"/>
            </a:xfrm>
            <a:prstGeom prst="roundRect">
              <a:avLst>
                <a:gd name="adj" fmla="val 16667"/>
              </a:avLst>
            </a:prstGeom>
            <a:solidFill>
              <a:srgbClr val="546321"/>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2" name="Google Shape;182;p10"/>
            <p:cNvSpPr txBox="1"/>
            <p:nvPr/>
          </p:nvSpPr>
          <p:spPr>
            <a:xfrm>
              <a:off x="27778" y="2684256"/>
              <a:ext cx="9714456" cy="513478"/>
            </a:xfrm>
            <a:prstGeom prst="rect">
              <a:avLst/>
            </a:prstGeom>
            <a:noFill/>
            <a:ln>
              <a:noFill/>
            </a:ln>
          </p:spPr>
          <p:txBody>
            <a:bodyPr spcFirstLastPara="1" wrap="square" lIns="64750" tIns="64750" rIns="64750" bIns="64750" anchor="ctr" anchorCtr="0">
              <a:noAutofit/>
            </a:bodyPr>
            <a:lstStyle/>
            <a:p>
              <a:pPr marL="0" marR="0" lvl="0" indent="0" algn="l" rtl="0">
                <a:lnSpc>
                  <a:spcPct val="90000"/>
                </a:lnSpc>
                <a:spcBef>
                  <a:spcPts val="0"/>
                </a:spcBef>
                <a:spcAft>
                  <a:spcPts val="0"/>
                </a:spcAft>
                <a:buClr>
                  <a:srgbClr val="000000"/>
                </a:buClr>
                <a:buSzPts val="1700"/>
                <a:buFont typeface="Arial"/>
                <a:buNone/>
              </a:pPr>
              <a:r>
                <a:rPr lang="en-US" sz="1700" b="1" i="0" u="none" strike="noStrike" cap="none">
                  <a:solidFill>
                    <a:srgbClr val="FFFFFF"/>
                  </a:solidFill>
                  <a:latin typeface="Arial"/>
                  <a:ea typeface="Arial"/>
                  <a:cs typeface="Arial"/>
                  <a:sym typeface="Arial"/>
                </a:rPr>
                <a:t>Lifecycle</a:t>
              </a:r>
              <a:endParaRPr sz="1700" b="1" i="0" u="none" strike="noStrike" cap="none">
                <a:solidFill>
                  <a:srgbClr val="FFFFFF"/>
                </a:solidFill>
                <a:latin typeface="Arial"/>
                <a:ea typeface="Arial"/>
                <a:cs typeface="Arial"/>
                <a:sym typeface="Arial"/>
              </a:endParaRPr>
            </a:p>
          </p:txBody>
        </p:sp>
        <p:sp>
          <p:nvSpPr>
            <p:cNvPr id="183" name="Google Shape;183;p10"/>
            <p:cNvSpPr/>
            <p:nvPr/>
          </p:nvSpPr>
          <p:spPr>
            <a:xfrm>
              <a:off x="0" y="3301714"/>
              <a:ext cx="9770012" cy="81144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4" name="Google Shape;184;p10"/>
            <p:cNvSpPr txBox="1"/>
            <p:nvPr/>
          </p:nvSpPr>
          <p:spPr>
            <a:xfrm>
              <a:off x="0" y="3301714"/>
              <a:ext cx="9770012" cy="811440"/>
            </a:xfrm>
            <a:prstGeom prst="rect">
              <a:avLst/>
            </a:prstGeom>
            <a:solidFill>
              <a:srgbClr val="FFFFFF"/>
            </a:solidFill>
            <a:ln>
              <a:noFill/>
            </a:ln>
          </p:spPr>
          <p:txBody>
            <a:bodyPr spcFirstLastPara="1" wrap="square" lIns="310175" tIns="17775" rIns="99550" bIns="17775" anchor="t" anchorCtr="0">
              <a:noAutofit/>
            </a:bodyPr>
            <a:lstStyle/>
            <a:p>
              <a:pPr marL="114300" marR="0" lvl="1" indent="-114300" algn="l" rtl="0">
                <a:lnSpc>
                  <a:spcPct val="90000"/>
                </a:lnSpc>
                <a:spcBef>
                  <a:spcPts val="0"/>
                </a:spcBef>
                <a:spcAft>
                  <a:spcPts val="0"/>
                </a:spcAft>
                <a:buClr>
                  <a:srgbClr val="000000"/>
                </a:buClr>
                <a:buSzPts val="1400"/>
                <a:buFont typeface="Arial"/>
                <a:buChar char="•"/>
              </a:pPr>
              <a:r>
                <a:rPr lang="en-US" sz="1400" b="0" i="0" u="none" strike="noStrike" cap="none">
                  <a:solidFill>
                    <a:srgbClr val="000000"/>
                  </a:solidFill>
                  <a:latin typeface="Arial"/>
                  <a:ea typeface="Arial"/>
                  <a:cs typeface="Arial"/>
                  <a:sym typeface="Arial"/>
                </a:rPr>
                <a:t>The time cycle between the start and end of a project during which costs and benefits occur.</a:t>
              </a:r>
              <a:endParaRPr sz="1400" b="0" i="0" u="none" strike="noStrike" cap="none">
                <a:solidFill>
                  <a:srgbClr val="000000"/>
                </a:solidFill>
                <a:latin typeface="Arial"/>
                <a:ea typeface="Arial"/>
                <a:cs typeface="Arial"/>
                <a:sym typeface="Arial"/>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Google Shape;189;p11"/>
          <p:cNvSpPr txBox="1"/>
          <p:nvPr/>
        </p:nvSpPr>
        <p:spPr>
          <a:xfrm>
            <a:off x="838200" y="1219426"/>
            <a:ext cx="10515599" cy="506152"/>
          </a:xfrm>
          <a:prstGeom prst="rect">
            <a:avLst/>
          </a:prstGeom>
          <a:solidFill>
            <a:srgbClr val="004AAD"/>
          </a:solid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0000"/>
              </a:buClr>
              <a:buSzPts val="4000"/>
              <a:buFont typeface="Arial"/>
              <a:buNone/>
            </a:pPr>
            <a:r>
              <a:rPr lang="en-US" sz="2800" b="1" i="0" u="none" strike="noStrike" cap="none">
                <a:solidFill>
                  <a:srgbClr val="FFFFFF"/>
                </a:solidFill>
                <a:latin typeface="Arial"/>
                <a:ea typeface="Arial"/>
                <a:cs typeface="Arial"/>
                <a:sym typeface="Arial"/>
              </a:rPr>
              <a:t>SOME INDICATORS FOR PROJECT FINANCIAL EFFICIENCY</a:t>
            </a:r>
            <a:endParaRPr sz="3600" b="1" i="0" u="none" strike="noStrike" cap="none">
              <a:solidFill>
                <a:srgbClr val="FFFFFF"/>
              </a:solidFill>
              <a:latin typeface="Arial"/>
              <a:ea typeface="Arial"/>
              <a:cs typeface="Arial"/>
              <a:sym typeface="Arial"/>
            </a:endParaRPr>
          </a:p>
        </p:txBody>
      </p:sp>
      <p:grpSp>
        <p:nvGrpSpPr>
          <p:cNvPr id="190" name="Google Shape;190;p11"/>
          <p:cNvGrpSpPr/>
          <p:nvPr/>
        </p:nvGrpSpPr>
        <p:grpSpPr>
          <a:xfrm>
            <a:off x="1981200" y="2096174"/>
            <a:ext cx="8229600" cy="4268160"/>
            <a:chOff x="0" y="128901"/>
            <a:chExt cx="8229600" cy="4268160"/>
          </a:xfrm>
        </p:grpSpPr>
        <p:sp>
          <p:nvSpPr>
            <p:cNvPr id="191" name="Google Shape;191;p11"/>
            <p:cNvSpPr/>
            <p:nvPr/>
          </p:nvSpPr>
          <p:spPr>
            <a:xfrm>
              <a:off x="0" y="365061"/>
              <a:ext cx="8229600" cy="403200"/>
            </a:xfrm>
            <a:prstGeom prst="rect">
              <a:avLst/>
            </a:prstGeom>
            <a:solidFill>
              <a:srgbClr val="FFFFFF">
                <a:alpha val="89411"/>
              </a:srgbClr>
            </a:solidFill>
            <a:ln w="25400" cap="flat" cmpd="sng">
              <a:solidFill>
                <a:srgbClr val="009DD9"/>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2" name="Google Shape;192;p11"/>
            <p:cNvSpPr/>
            <p:nvPr/>
          </p:nvSpPr>
          <p:spPr>
            <a:xfrm>
              <a:off x="411480" y="128901"/>
              <a:ext cx="5760720" cy="472320"/>
            </a:xfrm>
            <a:prstGeom prst="roundRect">
              <a:avLst>
                <a:gd name="adj" fmla="val 16667"/>
              </a:avLst>
            </a:prstGeom>
            <a:solidFill>
              <a:srgbClr val="009DD9"/>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3" name="Google Shape;193;p11"/>
            <p:cNvSpPr txBox="1"/>
            <p:nvPr/>
          </p:nvSpPr>
          <p:spPr>
            <a:xfrm>
              <a:off x="434537" y="151958"/>
              <a:ext cx="5714606" cy="426206"/>
            </a:xfrm>
            <a:prstGeom prst="rect">
              <a:avLst/>
            </a:prstGeom>
            <a:noFill/>
            <a:ln>
              <a:noFill/>
            </a:ln>
          </p:spPr>
          <p:txBody>
            <a:bodyPr spcFirstLastPara="1" wrap="square" lIns="217725" tIns="0" rIns="217725" bIns="0" anchor="ctr" anchorCtr="0">
              <a:noAutofit/>
            </a:bodyPr>
            <a:lstStyle/>
            <a:p>
              <a:pPr marL="0" marR="0" lvl="0" indent="0" algn="l" rtl="0">
                <a:lnSpc>
                  <a:spcPct val="90000"/>
                </a:lnSpc>
                <a:spcBef>
                  <a:spcPts val="0"/>
                </a:spcBef>
                <a:spcAft>
                  <a:spcPts val="0"/>
                </a:spcAft>
                <a:buClr>
                  <a:srgbClr val="000000"/>
                </a:buClr>
                <a:buSzPts val="1700"/>
                <a:buFont typeface="Arial"/>
                <a:buNone/>
              </a:pPr>
              <a:r>
                <a:rPr lang="en-US" sz="1700" b="0" i="0" u="none" strike="noStrike" cap="none">
                  <a:solidFill>
                    <a:srgbClr val="FFFFFF"/>
                  </a:solidFill>
                  <a:latin typeface="Arial"/>
                  <a:ea typeface="Arial"/>
                  <a:cs typeface="Arial"/>
                  <a:sym typeface="Arial"/>
                </a:rPr>
                <a:t>Simple Payback Period</a:t>
              </a:r>
              <a:r>
                <a:rPr lang="en-US" sz="1700" b="1" i="0" u="none" strike="noStrike" cap="none">
                  <a:solidFill>
                    <a:srgbClr val="FFFFFF"/>
                  </a:solidFill>
                  <a:latin typeface="Arial"/>
                  <a:ea typeface="Arial"/>
                  <a:cs typeface="Arial"/>
                  <a:sym typeface="Arial"/>
                </a:rPr>
                <a:t> </a:t>
              </a:r>
              <a:r>
                <a:rPr lang="en-US" sz="1700" b="0" i="0" u="none" strike="noStrike" cap="none">
                  <a:solidFill>
                    <a:srgbClr val="FFFFFF"/>
                  </a:solidFill>
                  <a:latin typeface="Arial"/>
                  <a:ea typeface="Arial"/>
                  <a:cs typeface="Arial"/>
                  <a:sym typeface="Arial"/>
                </a:rPr>
                <a:t>(SPP)</a:t>
              </a:r>
              <a:endParaRPr sz="1400" b="0" i="0" u="none" strike="noStrike" cap="none">
                <a:solidFill>
                  <a:srgbClr val="000000"/>
                </a:solidFill>
                <a:latin typeface="Arial"/>
                <a:ea typeface="Arial"/>
                <a:cs typeface="Arial"/>
                <a:sym typeface="Arial"/>
              </a:endParaRPr>
            </a:p>
          </p:txBody>
        </p:sp>
        <p:sp>
          <p:nvSpPr>
            <p:cNvPr id="194" name="Google Shape;194;p11"/>
            <p:cNvSpPr/>
            <p:nvPr/>
          </p:nvSpPr>
          <p:spPr>
            <a:xfrm>
              <a:off x="0" y="1090821"/>
              <a:ext cx="8229600" cy="403200"/>
            </a:xfrm>
            <a:prstGeom prst="rect">
              <a:avLst/>
            </a:prstGeom>
            <a:solidFill>
              <a:srgbClr val="FFFFFF">
                <a:alpha val="89411"/>
              </a:srgbClr>
            </a:solidFill>
            <a:ln w="25400" cap="flat" cmpd="sng">
              <a:solidFill>
                <a:srgbClr val="08D0D9"/>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5" name="Google Shape;195;p11"/>
            <p:cNvSpPr/>
            <p:nvPr/>
          </p:nvSpPr>
          <p:spPr>
            <a:xfrm>
              <a:off x="411480" y="854661"/>
              <a:ext cx="5760720" cy="472320"/>
            </a:xfrm>
            <a:prstGeom prst="roundRect">
              <a:avLst>
                <a:gd name="adj" fmla="val 16667"/>
              </a:avLst>
            </a:prstGeom>
            <a:solidFill>
              <a:srgbClr val="08D0D9"/>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6" name="Google Shape;196;p11"/>
            <p:cNvSpPr txBox="1"/>
            <p:nvPr/>
          </p:nvSpPr>
          <p:spPr>
            <a:xfrm>
              <a:off x="434537" y="877718"/>
              <a:ext cx="5714606" cy="426206"/>
            </a:xfrm>
            <a:prstGeom prst="rect">
              <a:avLst/>
            </a:prstGeom>
            <a:noFill/>
            <a:ln>
              <a:noFill/>
            </a:ln>
          </p:spPr>
          <p:txBody>
            <a:bodyPr spcFirstLastPara="1" wrap="square" lIns="217725" tIns="0" rIns="217725" bIns="0" anchor="ctr" anchorCtr="0">
              <a:noAutofit/>
            </a:bodyPr>
            <a:lstStyle/>
            <a:p>
              <a:pPr marL="0" marR="0" lvl="0" indent="0" algn="l" rtl="0">
                <a:lnSpc>
                  <a:spcPct val="90000"/>
                </a:lnSpc>
                <a:spcBef>
                  <a:spcPts val="0"/>
                </a:spcBef>
                <a:spcAft>
                  <a:spcPts val="0"/>
                </a:spcAft>
                <a:buClr>
                  <a:srgbClr val="000000"/>
                </a:buClr>
                <a:buSzPts val="1700"/>
                <a:buFont typeface="Arial"/>
                <a:buNone/>
              </a:pPr>
              <a:r>
                <a:rPr lang="en-US" sz="1700" b="0" i="0" u="none" strike="noStrike" cap="none">
                  <a:solidFill>
                    <a:srgbClr val="FFFFFF"/>
                  </a:solidFill>
                  <a:latin typeface="Arial"/>
                  <a:ea typeface="Arial"/>
                  <a:cs typeface="Arial"/>
                  <a:sym typeface="Arial"/>
                </a:rPr>
                <a:t>Return on Investment (ROI)</a:t>
              </a:r>
              <a:endParaRPr sz="1400" b="0" i="0" u="none" strike="noStrike" cap="none">
                <a:solidFill>
                  <a:srgbClr val="000000"/>
                </a:solidFill>
                <a:latin typeface="Arial"/>
                <a:ea typeface="Arial"/>
                <a:cs typeface="Arial"/>
                <a:sym typeface="Arial"/>
              </a:endParaRPr>
            </a:p>
          </p:txBody>
        </p:sp>
        <p:sp>
          <p:nvSpPr>
            <p:cNvPr id="197" name="Google Shape;197;p11"/>
            <p:cNvSpPr/>
            <p:nvPr/>
          </p:nvSpPr>
          <p:spPr>
            <a:xfrm>
              <a:off x="0" y="1816581"/>
              <a:ext cx="8229600" cy="403200"/>
            </a:xfrm>
            <a:prstGeom prst="rect">
              <a:avLst/>
            </a:prstGeom>
            <a:solidFill>
              <a:srgbClr val="FFFFFF">
                <a:alpha val="89411"/>
              </a:srgbClr>
            </a:solidFill>
            <a:ln w="25400" cap="flat" cmpd="sng">
              <a:solidFill>
                <a:srgbClr val="0DCF99"/>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8" name="Google Shape;198;p11"/>
            <p:cNvSpPr/>
            <p:nvPr/>
          </p:nvSpPr>
          <p:spPr>
            <a:xfrm>
              <a:off x="411480" y="1580421"/>
              <a:ext cx="5760720" cy="472320"/>
            </a:xfrm>
            <a:prstGeom prst="roundRect">
              <a:avLst>
                <a:gd name="adj" fmla="val 16667"/>
              </a:avLst>
            </a:prstGeom>
            <a:solidFill>
              <a:srgbClr val="0DCF99"/>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9" name="Google Shape;199;p11"/>
            <p:cNvSpPr txBox="1"/>
            <p:nvPr/>
          </p:nvSpPr>
          <p:spPr>
            <a:xfrm>
              <a:off x="434537" y="1603478"/>
              <a:ext cx="5714606" cy="426206"/>
            </a:xfrm>
            <a:prstGeom prst="rect">
              <a:avLst/>
            </a:prstGeom>
            <a:noFill/>
            <a:ln>
              <a:noFill/>
            </a:ln>
          </p:spPr>
          <p:txBody>
            <a:bodyPr spcFirstLastPara="1" wrap="square" lIns="217725" tIns="0" rIns="217725" bIns="0" anchor="ctr" anchorCtr="0">
              <a:noAutofit/>
            </a:bodyPr>
            <a:lstStyle/>
            <a:p>
              <a:pPr marL="0" marR="0" lvl="0" indent="0" algn="l" rtl="0">
                <a:lnSpc>
                  <a:spcPct val="90000"/>
                </a:lnSpc>
                <a:spcBef>
                  <a:spcPts val="0"/>
                </a:spcBef>
                <a:spcAft>
                  <a:spcPts val="0"/>
                </a:spcAft>
                <a:buClr>
                  <a:srgbClr val="000000"/>
                </a:buClr>
                <a:buSzPts val="1700"/>
                <a:buFont typeface="Arial"/>
                <a:buNone/>
              </a:pPr>
              <a:r>
                <a:rPr lang="en-US" sz="1700" b="0" i="0" u="none" strike="noStrike" cap="none">
                  <a:solidFill>
                    <a:srgbClr val="FFFFFF"/>
                  </a:solidFill>
                  <a:latin typeface="Arial"/>
                  <a:ea typeface="Arial"/>
                  <a:cs typeface="Arial"/>
                  <a:sym typeface="Arial"/>
                </a:rPr>
                <a:t>Net present value (NPV)</a:t>
              </a:r>
              <a:endParaRPr sz="1400" b="0" i="0" u="none" strike="noStrike" cap="none">
                <a:solidFill>
                  <a:srgbClr val="000000"/>
                </a:solidFill>
                <a:latin typeface="Arial"/>
                <a:ea typeface="Arial"/>
                <a:cs typeface="Arial"/>
                <a:sym typeface="Arial"/>
              </a:endParaRPr>
            </a:p>
          </p:txBody>
        </p:sp>
        <p:sp>
          <p:nvSpPr>
            <p:cNvPr id="200" name="Google Shape;200;p11"/>
            <p:cNvSpPr/>
            <p:nvPr/>
          </p:nvSpPr>
          <p:spPr>
            <a:xfrm>
              <a:off x="0" y="2542341"/>
              <a:ext cx="8229600" cy="403200"/>
            </a:xfrm>
            <a:prstGeom prst="rect">
              <a:avLst/>
            </a:prstGeom>
            <a:solidFill>
              <a:srgbClr val="FFFFFF">
                <a:alpha val="89411"/>
              </a:srgbClr>
            </a:solidFill>
            <a:ln w="25400" cap="flat" cmpd="sng">
              <a:solidFill>
                <a:srgbClr val="7CCA6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01" name="Google Shape;201;p11"/>
            <p:cNvSpPr/>
            <p:nvPr/>
          </p:nvSpPr>
          <p:spPr>
            <a:xfrm>
              <a:off x="411480" y="2306181"/>
              <a:ext cx="5760720" cy="472320"/>
            </a:xfrm>
            <a:prstGeom prst="roundRect">
              <a:avLst>
                <a:gd name="adj" fmla="val 16667"/>
              </a:avLst>
            </a:prstGeom>
            <a:solidFill>
              <a:srgbClr val="7CCA62"/>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02" name="Google Shape;202;p11"/>
            <p:cNvSpPr txBox="1"/>
            <p:nvPr/>
          </p:nvSpPr>
          <p:spPr>
            <a:xfrm>
              <a:off x="434537" y="2329238"/>
              <a:ext cx="5714606" cy="426206"/>
            </a:xfrm>
            <a:prstGeom prst="rect">
              <a:avLst/>
            </a:prstGeom>
            <a:noFill/>
            <a:ln>
              <a:noFill/>
            </a:ln>
          </p:spPr>
          <p:txBody>
            <a:bodyPr spcFirstLastPara="1" wrap="square" lIns="217725" tIns="0" rIns="217725" bIns="0" anchor="ctr" anchorCtr="0">
              <a:noAutofit/>
            </a:bodyPr>
            <a:lstStyle/>
            <a:p>
              <a:pPr marL="0" marR="0" lvl="0" indent="0" algn="l" rtl="0">
                <a:lnSpc>
                  <a:spcPct val="90000"/>
                </a:lnSpc>
                <a:spcBef>
                  <a:spcPts val="0"/>
                </a:spcBef>
                <a:spcAft>
                  <a:spcPts val="0"/>
                </a:spcAft>
                <a:buClr>
                  <a:srgbClr val="000000"/>
                </a:buClr>
                <a:buSzPts val="1700"/>
                <a:buFont typeface="Arial"/>
                <a:buNone/>
              </a:pPr>
              <a:r>
                <a:rPr lang="en-US" sz="1700" b="0" i="0" u="none" strike="noStrike" cap="none">
                  <a:solidFill>
                    <a:srgbClr val="FFFFFF"/>
                  </a:solidFill>
                  <a:latin typeface="Arial"/>
                  <a:ea typeface="Arial"/>
                  <a:cs typeface="Arial"/>
                  <a:sym typeface="Arial"/>
                </a:rPr>
                <a:t>Internal Rate of Return (IRR)</a:t>
              </a:r>
              <a:endParaRPr sz="1400" b="0" i="0" u="none" strike="noStrike" cap="none">
                <a:solidFill>
                  <a:srgbClr val="000000"/>
                </a:solidFill>
                <a:latin typeface="Arial"/>
                <a:ea typeface="Arial"/>
                <a:cs typeface="Arial"/>
                <a:sym typeface="Arial"/>
              </a:endParaRPr>
            </a:p>
          </p:txBody>
        </p:sp>
        <p:sp>
          <p:nvSpPr>
            <p:cNvPr id="203" name="Google Shape;203;p11"/>
            <p:cNvSpPr/>
            <p:nvPr/>
          </p:nvSpPr>
          <p:spPr>
            <a:xfrm>
              <a:off x="0" y="3268101"/>
              <a:ext cx="8229600" cy="403200"/>
            </a:xfrm>
            <a:prstGeom prst="rect">
              <a:avLst/>
            </a:prstGeom>
            <a:solidFill>
              <a:srgbClr val="FFFFFF">
                <a:alpha val="89411"/>
              </a:srgbClr>
            </a:solidFill>
            <a:ln w="25400" cap="flat" cmpd="sng">
              <a:solidFill>
                <a:srgbClr val="A3C147"/>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04" name="Google Shape;204;p11"/>
            <p:cNvSpPr/>
            <p:nvPr/>
          </p:nvSpPr>
          <p:spPr>
            <a:xfrm>
              <a:off x="411480" y="3031941"/>
              <a:ext cx="5760720" cy="472320"/>
            </a:xfrm>
            <a:prstGeom prst="roundRect">
              <a:avLst>
                <a:gd name="adj" fmla="val 16667"/>
              </a:avLst>
            </a:prstGeom>
            <a:solidFill>
              <a:srgbClr val="546321"/>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05" name="Google Shape;205;p11"/>
            <p:cNvSpPr txBox="1"/>
            <p:nvPr/>
          </p:nvSpPr>
          <p:spPr>
            <a:xfrm>
              <a:off x="434537" y="3054998"/>
              <a:ext cx="5714606" cy="426206"/>
            </a:xfrm>
            <a:prstGeom prst="rect">
              <a:avLst/>
            </a:prstGeom>
            <a:noFill/>
            <a:ln>
              <a:noFill/>
            </a:ln>
          </p:spPr>
          <p:txBody>
            <a:bodyPr spcFirstLastPara="1" wrap="square" lIns="217725" tIns="0" rIns="217725" bIns="0" anchor="ctr" anchorCtr="0">
              <a:noAutofit/>
            </a:bodyPr>
            <a:lstStyle/>
            <a:p>
              <a:pPr marL="0" marR="0" lvl="0" indent="0" algn="l" rtl="0">
                <a:lnSpc>
                  <a:spcPct val="90000"/>
                </a:lnSpc>
                <a:spcBef>
                  <a:spcPts val="0"/>
                </a:spcBef>
                <a:spcAft>
                  <a:spcPts val="0"/>
                </a:spcAft>
                <a:buClr>
                  <a:srgbClr val="000000"/>
                </a:buClr>
                <a:buSzPts val="1700"/>
                <a:buFont typeface="Arial"/>
                <a:buNone/>
              </a:pPr>
              <a:r>
                <a:rPr lang="en-US" sz="1700" b="0" i="0" u="none" strike="noStrike" cap="none">
                  <a:solidFill>
                    <a:srgbClr val="FFFFFF"/>
                  </a:solidFill>
                  <a:latin typeface="Arial"/>
                  <a:ea typeface="Arial"/>
                  <a:cs typeface="Arial"/>
                  <a:sym typeface="Arial"/>
                </a:rPr>
                <a:t>Operating Costs and Equipment Costs</a:t>
              </a:r>
              <a:endParaRPr sz="1700" b="0" i="0" u="none" strike="noStrike" cap="none">
                <a:solidFill>
                  <a:srgbClr val="FFFFFF"/>
                </a:solidFill>
                <a:latin typeface="Arial"/>
                <a:ea typeface="Arial"/>
                <a:cs typeface="Arial"/>
                <a:sym typeface="Arial"/>
              </a:endParaRPr>
            </a:p>
          </p:txBody>
        </p:sp>
        <p:sp>
          <p:nvSpPr>
            <p:cNvPr id="206" name="Google Shape;206;p11"/>
            <p:cNvSpPr/>
            <p:nvPr/>
          </p:nvSpPr>
          <p:spPr>
            <a:xfrm>
              <a:off x="0" y="3993861"/>
              <a:ext cx="8229600" cy="403200"/>
            </a:xfrm>
            <a:prstGeom prst="rect">
              <a:avLst/>
            </a:prstGeom>
            <a:solidFill>
              <a:srgbClr val="FFFFFF">
                <a:alpha val="89411"/>
              </a:srgbClr>
            </a:solidFill>
            <a:ln w="25400" cap="flat" cmpd="sng">
              <a:solidFill>
                <a:srgbClr val="009DD9"/>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07" name="Google Shape;207;p11"/>
            <p:cNvSpPr/>
            <p:nvPr/>
          </p:nvSpPr>
          <p:spPr>
            <a:xfrm>
              <a:off x="411480" y="3757701"/>
              <a:ext cx="5760720" cy="472320"/>
            </a:xfrm>
            <a:prstGeom prst="roundRect">
              <a:avLst>
                <a:gd name="adj" fmla="val 16667"/>
              </a:avLst>
            </a:prstGeom>
            <a:solidFill>
              <a:srgbClr val="009DD9"/>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08" name="Google Shape;208;p11"/>
            <p:cNvSpPr txBox="1"/>
            <p:nvPr/>
          </p:nvSpPr>
          <p:spPr>
            <a:xfrm>
              <a:off x="434537" y="3780758"/>
              <a:ext cx="5714606" cy="426206"/>
            </a:xfrm>
            <a:prstGeom prst="rect">
              <a:avLst/>
            </a:prstGeom>
            <a:noFill/>
            <a:ln>
              <a:noFill/>
            </a:ln>
          </p:spPr>
          <p:txBody>
            <a:bodyPr spcFirstLastPara="1" wrap="square" lIns="217725" tIns="0" rIns="217725" bIns="0" anchor="ctr" anchorCtr="0">
              <a:noAutofit/>
            </a:bodyPr>
            <a:lstStyle/>
            <a:p>
              <a:pPr marL="0" marR="0" lvl="0" indent="0" algn="l" rtl="0">
                <a:lnSpc>
                  <a:spcPct val="90000"/>
                </a:lnSpc>
                <a:spcBef>
                  <a:spcPts val="0"/>
                </a:spcBef>
                <a:spcAft>
                  <a:spcPts val="0"/>
                </a:spcAft>
                <a:buClr>
                  <a:srgbClr val="000000"/>
                </a:buClr>
                <a:buSzPts val="1700"/>
                <a:buFont typeface="Arial"/>
                <a:buNone/>
              </a:pPr>
              <a:r>
                <a:rPr lang="en-US" sz="1700" b="0" i="0" u="none" strike="noStrike" cap="none">
                  <a:solidFill>
                    <a:srgbClr val="FFFFFF"/>
                  </a:solidFill>
                  <a:latin typeface="Arial"/>
                  <a:ea typeface="Arial"/>
                  <a:cs typeface="Arial"/>
                  <a:sym typeface="Arial"/>
                </a:rPr>
                <a:t>Lifecycle-Based Analysis</a:t>
              </a:r>
              <a:endParaRPr sz="1700" b="0" i="0" u="none" strike="noStrike" cap="none">
                <a:solidFill>
                  <a:srgbClr val="FFFFFF"/>
                </a:solidFill>
                <a:latin typeface="Arial"/>
                <a:ea typeface="Arial"/>
                <a:cs typeface="Arial"/>
                <a:sym typeface="Arial"/>
              </a:endParaRP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12"/>
        <p:cNvGrpSpPr/>
        <p:nvPr/>
      </p:nvGrpSpPr>
      <p:grpSpPr>
        <a:xfrm>
          <a:off x="0" y="0"/>
          <a:ext cx="0" cy="0"/>
          <a:chOff x="0" y="0"/>
          <a:chExt cx="0" cy="0"/>
        </a:xfrm>
      </p:grpSpPr>
      <p:sp>
        <p:nvSpPr>
          <p:cNvPr id="213" name="Google Shape;213;p12"/>
          <p:cNvSpPr txBox="1"/>
          <p:nvPr/>
        </p:nvSpPr>
        <p:spPr>
          <a:xfrm>
            <a:off x="838201" y="1271340"/>
            <a:ext cx="10515599" cy="506152"/>
          </a:xfrm>
          <a:prstGeom prst="rect">
            <a:avLst/>
          </a:prstGeom>
          <a:solidFill>
            <a:srgbClr val="004AAD"/>
          </a:solid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0000"/>
              </a:buClr>
              <a:buSzPts val="4000"/>
              <a:buFont typeface="Arial"/>
              <a:buNone/>
            </a:pPr>
            <a:r>
              <a:rPr lang="en-US" sz="2800" b="1" i="0" u="none" strike="noStrike" cap="none">
                <a:solidFill>
                  <a:srgbClr val="FFFFFF"/>
                </a:solidFill>
                <a:latin typeface="Arial"/>
                <a:ea typeface="Arial"/>
                <a:cs typeface="Arial"/>
                <a:sym typeface="Arial"/>
              </a:rPr>
              <a:t>SOME INDICATORS FOR PROJECT FINANCIAL EFFICIENCY</a:t>
            </a:r>
            <a:endParaRPr sz="3600" b="1" i="0" u="none" strike="noStrike" cap="none">
              <a:solidFill>
                <a:srgbClr val="FFFFFF"/>
              </a:solidFill>
              <a:latin typeface="Arial"/>
              <a:ea typeface="Arial"/>
              <a:cs typeface="Arial"/>
              <a:sym typeface="Arial"/>
            </a:endParaRPr>
          </a:p>
        </p:txBody>
      </p:sp>
      <p:grpSp>
        <p:nvGrpSpPr>
          <p:cNvPr id="214" name="Google Shape;214;p12"/>
          <p:cNvGrpSpPr/>
          <p:nvPr/>
        </p:nvGrpSpPr>
        <p:grpSpPr>
          <a:xfrm>
            <a:off x="1767092" y="2081554"/>
            <a:ext cx="8657815" cy="4521543"/>
            <a:chOff x="425" y="2209"/>
            <a:chExt cx="8657815" cy="4521543"/>
          </a:xfrm>
        </p:grpSpPr>
        <p:sp>
          <p:nvSpPr>
            <p:cNvPr id="215" name="Google Shape;215;p12"/>
            <p:cNvSpPr/>
            <p:nvPr/>
          </p:nvSpPr>
          <p:spPr>
            <a:xfrm rot="5400000">
              <a:off x="4530944" y="-2680828"/>
              <a:ext cx="1421211" cy="6824639"/>
            </a:xfrm>
            <a:prstGeom prst="round2SameRect">
              <a:avLst>
                <a:gd name="adj1" fmla="val 16667"/>
                <a:gd name="adj2" fmla="val 0"/>
              </a:avLst>
            </a:prstGeom>
            <a:solidFill>
              <a:srgbClr val="C9DDF0">
                <a:alpha val="89411"/>
              </a:srgbClr>
            </a:solidFill>
            <a:ln w="25400" cap="flat" cmpd="sng">
              <a:solidFill>
                <a:srgbClr val="C9DDF0">
                  <a:alpha val="89411"/>
                </a:srgbClr>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16" name="Google Shape;216;p12"/>
            <p:cNvSpPr txBox="1"/>
            <p:nvPr/>
          </p:nvSpPr>
          <p:spPr>
            <a:xfrm>
              <a:off x="1829230" y="90264"/>
              <a:ext cx="6755261" cy="1282455"/>
            </a:xfrm>
            <a:prstGeom prst="rect">
              <a:avLst/>
            </a:prstGeom>
            <a:noFill/>
            <a:ln>
              <a:noFill/>
            </a:ln>
          </p:spPr>
          <p:txBody>
            <a:bodyPr spcFirstLastPara="1" wrap="square" lIns="247650" tIns="123825" rIns="247650" bIns="123825" anchor="ctr" anchorCtr="0">
              <a:noAutofit/>
            </a:bodyPr>
            <a:lstStyle/>
            <a:p>
              <a:pPr marL="114300" marR="0" lvl="1" indent="-114300" algn="l" rtl="0">
                <a:lnSpc>
                  <a:spcPct val="90000"/>
                </a:lnSpc>
                <a:spcBef>
                  <a:spcPts val="0"/>
                </a:spcBef>
                <a:spcAft>
                  <a:spcPts val="0"/>
                </a:spcAft>
                <a:buClr>
                  <a:srgbClr val="000000"/>
                </a:buClr>
                <a:buSzPts val="1400"/>
                <a:buFont typeface="Arial"/>
                <a:buChar char="•"/>
              </a:pPr>
              <a:r>
                <a:rPr lang="en-US" sz="1400" b="0" i="0" u="none" strike="noStrike" cap="none">
                  <a:solidFill>
                    <a:srgbClr val="000000"/>
                  </a:solidFill>
                  <a:latin typeface="Arial"/>
                  <a:ea typeface="Arial"/>
                  <a:cs typeface="Arial"/>
                  <a:sym typeface="Arial"/>
                </a:rPr>
                <a:t>The time required to recover the initial investment from cash flows.</a:t>
              </a:r>
              <a:endParaRPr sz="1400" b="0" i="0" u="none" strike="noStrike" cap="none">
                <a:solidFill>
                  <a:srgbClr val="000000"/>
                </a:solidFill>
                <a:latin typeface="Arial"/>
                <a:ea typeface="Arial"/>
                <a:cs typeface="Arial"/>
                <a:sym typeface="Arial"/>
              </a:endParaRPr>
            </a:p>
            <a:p>
              <a:pPr marL="114300" marR="0" lvl="1" indent="-114300" algn="l" rtl="0">
                <a:lnSpc>
                  <a:spcPct val="90000"/>
                </a:lnSpc>
                <a:spcBef>
                  <a:spcPts val="210"/>
                </a:spcBef>
                <a:spcAft>
                  <a:spcPts val="0"/>
                </a:spcAft>
                <a:buClr>
                  <a:srgbClr val="000000"/>
                </a:buClr>
                <a:buSzPts val="1400"/>
                <a:buFont typeface="Arial"/>
                <a:buChar char="•"/>
              </a:pPr>
              <a:r>
                <a:rPr lang="en-US" sz="1400" b="0" i="0" u="none" strike="noStrike" cap="none">
                  <a:solidFill>
                    <a:srgbClr val="000000"/>
                  </a:solidFill>
                  <a:latin typeface="Arial"/>
                  <a:ea typeface="Arial"/>
                  <a:cs typeface="Arial"/>
                  <a:sym typeface="Arial"/>
                </a:rPr>
                <a:t>A widely used quantitative method to evaluate the cost-effectiveness of energy efficiency investments.</a:t>
              </a:r>
              <a:endParaRPr sz="1400" b="0" i="0" u="none" strike="noStrike" cap="none">
                <a:solidFill>
                  <a:srgbClr val="000000"/>
                </a:solidFill>
                <a:latin typeface="Arial"/>
                <a:ea typeface="Arial"/>
                <a:cs typeface="Arial"/>
                <a:sym typeface="Arial"/>
              </a:endParaRPr>
            </a:p>
            <a:p>
              <a:pPr marL="114300" marR="0" lvl="1" indent="-114300" algn="l" rtl="0">
                <a:lnSpc>
                  <a:spcPct val="90000"/>
                </a:lnSpc>
                <a:spcBef>
                  <a:spcPts val="210"/>
                </a:spcBef>
                <a:spcAft>
                  <a:spcPts val="0"/>
                </a:spcAft>
                <a:buClr>
                  <a:srgbClr val="000000"/>
                </a:buClr>
                <a:buSzPts val="1400"/>
                <a:buFont typeface="Arial"/>
                <a:buChar char="•"/>
              </a:pPr>
              <a:r>
                <a:rPr lang="en-US" sz="1400" b="0" i="0" u="none" strike="noStrike" cap="none">
                  <a:solidFill>
                    <a:srgbClr val="000000"/>
                  </a:solidFill>
                  <a:latin typeface="Arial"/>
                  <a:ea typeface="Arial"/>
                  <a:cs typeface="Arial"/>
                  <a:sym typeface="Arial"/>
                </a:rPr>
                <a:t>Does not consider savings beyond the payback year or the time value of money.</a:t>
              </a:r>
              <a:endParaRPr sz="1400" b="0" i="0" u="none" strike="noStrike" cap="none">
                <a:solidFill>
                  <a:srgbClr val="000000"/>
                </a:solidFill>
                <a:latin typeface="Arial"/>
                <a:ea typeface="Arial"/>
                <a:cs typeface="Arial"/>
                <a:sym typeface="Arial"/>
              </a:endParaRPr>
            </a:p>
            <a:p>
              <a:pPr marL="114300" marR="0" lvl="1" indent="-114300" algn="l" rtl="0">
                <a:lnSpc>
                  <a:spcPct val="90000"/>
                </a:lnSpc>
                <a:spcBef>
                  <a:spcPts val="210"/>
                </a:spcBef>
                <a:spcAft>
                  <a:spcPts val="0"/>
                </a:spcAft>
                <a:buClr>
                  <a:srgbClr val="000000"/>
                </a:buClr>
                <a:buSzPts val="1400"/>
                <a:buFont typeface="Arial"/>
                <a:buChar char="•"/>
              </a:pPr>
              <a:r>
                <a:rPr lang="en-US" sz="1400" b="0" i="0" u="none" strike="noStrike" cap="none">
                  <a:solidFill>
                    <a:srgbClr val="000000"/>
                  </a:solidFill>
                  <a:latin typeface="Arial"/>
                  <a:ea typeface="Arial"/>
                  <a:cs typeface="Arial"/>
                  <a:sym typeface="Arial"/>
                </a:rPr>
                <a:t>Formula: Simple Payback Period = Capital Cost / Annual Cash Flow</a:t>
              </a:r>
              <a:endParaRPr sz="1400" b="0" i="0" u="none" strike="noStrike" cap="none">
                <a:solidFill>
                  <a:srgbClr val="000000"/>
                </a:solidFill>
                <a:latin typeface="Arial"/>
                <a:ea typeface="Arial"/>
                <a:cs typeface="Arial"/>
                <a:sym typeface="Arial"/>
              </a:endParaRPr>
            </a:p>
          </p:txBody>
        </p:sp>
        <p:sp>
          <p:nvSpPr>
            <p:cNvPr id="217" name="Google Shape;217;p12"/>
            <p:cNvSpPr/>
            <p:nvPr/>
          </p:nvSpPr>
          <p:spPr>
            <a:xfrm>
              <a:off x="425" y="2209"/>
              <a:ext cx="1828804" cy="1458562"/>
            </a:xfrm>
            <a:prstGeom prst="roundRect">
              <a:avLst>
                <a:gd name="adj" fmla="val 16667"/>
              </a:avLst>
            </a:prstGeom>
            <a:solidFill>
              <a:srgbClr val="009DD9"/>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18" name="Google Shape;218;p12"/>
            <p:cNvSpPr txBox="1"/>
            <p:nvPr/>
          </p:nvSpPr>
          <p:spPr>
            <a:xfrm>
              <a:off x="71626" y="73410"/>
              <a:ext cx="1686402" cy="1316160"/>
            </a:xfrm>
            <a:prstGeom prst="rect">
              <a:avLst/>
            </a:prstGeom>
            <a:noFill/>
            <a:ln>
              <a:noFill/>
            </a:ln>
          </p:spPr>
          <p:txBody>
            <a:bodyPr spcFirstLastPara="1" wrap="square" lIns="64750" tIns="32375" rIns="64750" bIns="32375" anchor="ctr" anchorCtr="0">
              <a:noAutofit/>
            </a:bodyPr>
            <a:lstStyle/>
            <a:p>
              <a:pPr marL="0" marR="0" lvl="0" indent="0" algn="ctr" rtl="0">
                <a:lnSpc>
                  <a:spcPct val="90000"/>
                </a:lnSpc>
                <a:spcBef>
                  <a:spcPts val="0"/>
                </a:spcBef>
                <a:spcAft>
                  <a:spcPts val="0"/>
                </a:spcAft>
                <a:buClr>
                  <a:srgbClr val="000000"/>
                </a:buClr>
                <a:buSzPts val="1700"/>
                <a:buFont typeface="Arial"/>
                <a:buNone/>
              </a:pPr>
              <a:r>
                <a:rPr lang="en-US" sz="1700" b="1" i="0" u="none" strike="noStrike" cap="none">
                  <a:solidFill>
                    <a:srgbClr val="FFFFFF"/>
                  </a:solidFill>
                  <a:latin typeface="Arial"/>
                  <a:ea typeface="Arial"/>
                  <a:cs typeface="Arial"/>
                  <a:sym typeface="Arial"/>
                </a:rPr>
                <a:t>Simple Payback Period (SPP)</a:t>
              </a:r>
              <a:endParaRPr sz="1700" b="1" i="0" u="none" strike="noStrike" cap="none">
                <a:solidFill>
                  <a:srgbClr val="FFFFFF"/>
                </a:solidFill>
                <a:latin typeface="Arial"/>
                <a:ea typeface="Arial"/>
                <a:cs typeface="Arial"/>
                <a:sym typeface="Arial"/>
              </a:endParaRPr>
            </a:p>
          </p:txBody>
        </p:sp>
        <p:sp>
          <p:nvSpPr>
            <p:cNvPr id="219" name="Google Shape;219;p12"/>
            <p:cNvSpPr/>
            <p:nvPr/>
          </p:nvSpPr>
          <p:spPr>
            <a:xfrm rot="5400000">
              <a:off x="4657329" y="-1148538"/>
              <a:ext cx="1166849" cy="6823040"/>
            </a:xfrm>
            <a:prstGeom prst="round2SameRect">
              <a:avLst>
                <a:gd name="adj1" fmla="val 16667"/>
                <a:gd name="adj2" fmla="val 0"/>
              </a:avLst>
            </a:prstGeom>
            <a:solidFill>
              <a:srgbClr val="C9EEF0">
                <a:alpha val="89411"/>
              </a:srgbClr>
            </a:solidFill>
            <a:ln w="25400" cap="flat" cmpd="sng">
              <a:solidFill>
                <a:srgbClr val="C9EEF0">
                  <a:alpha val="89411"/>
                </a:srgbClr>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0" name="Google Shape;220;p12"/>
            <p:cNvSpPr txBox="1"/>
            <p:nvPr/>
          </p:nvSpPr>
          <p:spPr>
            <a:xfrm>
              <a:off x="1829234" y="1736518"/>
              <a:ext cx="6766079" cy="1052927"/>
            </a:xfrm>
            <a:prstGeom prst="rect">
              <a:avLst/>
            </a:prstGeom>
            <a:noFill/>
            <a:ln>
              <a:noFill/>
            </a:ln>
          </p:spPr>
          <p:txBody>
            <a:bodyPr spcFirstLastPara="1" wrap="square" lIns="247650" tIns="123825" rIns="247650" bIns="123825" anchor="ctr" anchorCtr="0">
              <a:noAutofit/>
            </a:bodyPr>
            <a:lstStyle/>
            <a:p>
              <a:pPr marL="114300" marR="0" lvl="1" indent="-114300" algn="l" rtl="0">
                <a:lnSpc>
                  <a:spcPct val="90000"/>
                </a:lnSpc>
                <a:spcBef>
                  <a:spcPts val="0"/>
                </a:spcBef>
                <a:spcAft>
                  <a:spcPts val="0"/>
                </a:spcAft>
                <a:buClr>
                  <a:srgbClr val="000000"/>
                </a:buClr>
                <a:buSzPts val="1400"/>
                <a:buFont typeface="Arial"/>
                <a:buChar char="•"/>
              </a:pPr>
              <a:r>
                <a:rPr lang="en-US" sz="1400" b="0" i="0" u="none" strike="noStrike" cap="none">
                  <a:solidFill>
                    <a:srgbClr val="000000"/>
                  </a:solidFill>
                  <a:latin typeface="Arial"/>
                  <a:ea typeface="Arial"/>
                  <a:cs typeface="Arial"/>
                  <a:sym typeface="Arial"/>
                </a:rPr>
                <a:t>Expresses the "annual benefits" of a project as a percentage of capital cost.</a:t>
              </a:r>
              <a:endParaRPr sz="1400" b="0" i="0" u="none" strike="noStrike" cap="none">
                <a:solidFill>
                  <a:srgbClr val="000000"/>
                </a:solidFill>
                <a:latin typeface="Arial"/>
                <a:ea typeface="Arial"/>
                <a:cs typeface="Arial"/>
                <a:sym typeface="Arial"/>
              </a:endParaRPr>
            </a:p>
            <a:p>
              <a:pPr marL="114300" marR="0" lvl="1" indent="-114300" algn="l" rtl="0">
                <a:lnSpc>
                  <a:spcPct val="90000"/>
                </a:lnSpc>
                <a:spcBef>
                  <a:spcPts val="210"/>
                </a:spcBef>
                <a:spcAft>
                  <a:spcPts val="0"/>
                </a:spcAft>
                <a:buClr>
                  <a:srgbClr val="000000"/>
                </a:buClr>
                <a:buSzPts val="1400"/>
                <a:buFont typeface="Arial"/>
                <a:buChar char="•"/>
              </a:pPr>
              <a:r>
                <a:rPr lang="en-US" sz="1400" b="0" i="0" u="none" strike="noStrike" cap="none">
                  <a:solidFill>
                    <a:srgbClr val="000000"/>
                  </a:solidFill>
                  <a:latin typeface="Arial"/>
                  <a:ea typeface="Arial"/>
                  <a:cs typeface="Arial"/>
                  <a:sym typeface="Arial"/>
                </a:rPr>
                <a:t>Does not require projects to have equal lifespans or cost comparisons.</a:t>
              </a:r>
              <a:endParaRPr sz="1400" b="0" i="0" u="none" strike="noStrike" cap="none">
                <a:solidFill>
                  <a:srgbClr val="000000"/>
                </a:solidFill>
                <a:latin typeface="Arial"/>
                <a:ea typeface="Arial"/>
                <a:cs typeface="Arial"/>
                <a:sym typeface="Arial"/>
              </a:endParaRPr>
            </a:p>
            <a:p>
              <a:pPr marL="114300" marR="0" lvl="1" indent="-114300" algn="l" rtl="0">
                <a:lnSpc>
                  <a:spcPct val="90000"/>
                </a:lnSpc>
                <a:spcBef>
                  <a:spcPts val="210"/>
                </a:spcBef>
                <a:spcAft>
                  <a:spcPts val="0"/>
                </a:spcAft>
                <a:buClr>
                  <a:srgbClr val="000000"/>
                </a:buClr>
                <a:buSzPts val="1400"/>
                <a:buFont typeface="Arial"/>
                <a:buChar char="•"/>
              </a:pPr>
              <a:r>
                <a:rPr lang="en-US" sz="1400" b="0" i="0" u="none" strike="noStrike" cap="none">
                  <a:solidFill>
                    <a:srgbClr val="000000"/>
                  </a:solidFill>
                  <a:latin typeface="Arial"/>
                  <a:ea typeface="Arial"/>
                  <a:cs typeface="Arial"/>
                  <a:sym typeface="Arial"/>
                </a:rPr>
                <a:t>Formula: ROI = Net Annual Savings / Project Capital Cost</a:t>
              </a:r>
              <a:endParaRPr sz="1400" b="0" i="0" u="none" strike="noStrike" cap="none">
                <a:solidFill>
                  <a:srgbClr val="000000"/>
                </a:solidFill>
                <a:latin typeface="Arial"/>
                <a:ea typeface="Arial"/>
                <a:cs typeface="Arial"/>
                <a:sym typeface="Arial"/>
              </a:endParaRPr>
            </a:p>
          </p:txBody>
        </p:sp>
        <p:sp>
          <p:nvSpPr>
            <p:cNvPr id="221" name="Google Shape;221;p12"/>
            <p:cNvSpPr/>
            <p:nvPr/>
          </p:nvSpPr>
          <p:spPr>
            <a:xfrm>
              <a:off x="425" y="1533700"/>
              <a:ext cx="1828809" cy="1458562"/>
            </a:xfrm>
            <a:prstGeom prst="roundRect">
              <a:avLst>
                <a:gd name="adj" fmla="val 16667"/>
              </a:avLst>
            </a:prstGeom>
            <a:solidFill>
              <a:srgbClr val="08D0D9"/>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2" name="Google Shape;222;p12"/>
            <p:cNvSpPr txBox="1"/>
            <p:nvPr/>
          </p:nvSpPr>
          <p:spPr>
            <a:xfrm>
              <a:off x="71626" y="1604901"/>
              <a:ext cx="1686407" cy="1316160"/>
            </a:xfrm>
            <a:prstGeom prst="rect">
              <a:avLst/>
            </a:prstGeom>
            <a:noFill/>
            <a:ln>
              <a:noFill/>
            </a:ln>
          </p:spPr>
          <p:txBody>
            <a:bodyPr spcFirstLastPara="1" wrap="square" lIns="64750" tIns="32375" rIns="64750" bIns="32375" anchor="ctr" anchorCtr="0">
              <a:noAutofit/>
            </a:bodyPr>
            <a:lstStyle/>
            <a:p>
              <a:pPr marL="0" marR="0" lvl="0" indent="0" algn="ctr" rtl="0">
                <a:lnSpc>
                  <a:spcPct val="90000"/>
                </a:lnSpc>
                <a:spcBef>
                  <a:spcPts val="0"/>
                </a:spcBef>
                <a:spcAft>
                  <a:spcPts val="0"/>
                </a:spcAft>
                <a:buClr>
                  <a:srgbClr val="000000"/>
                </a:buClr>
                <a:buSzPts val="1700"/>
                <a:buFont typeface="Arial"/>
                <a:buNone/>
              </a:pPr>
              <a:r>
                <a:rPr lang="en-US" sz="1700" b="1" i="0" u="none" strike="noStrike" cap="none">
                  <a:solidFill>
                    <a:srgbClr val="FFFFFF"/>
                  </a:solidFill>
                  <a:latin typeface="Arial"/>
                  <a:ea typeface="Arial"/>
                  <a:cs typeface="Arial"/>
                  <a:sym typeface="Arial"/>
                </a:rPr>
                <a:t>Return on Investment (ROI)</a:t>
              </a:r>
              <a:endParaRPr sz="1700" b="1" i="0" u="none" strike="noStrike" cap="none">
                <a:solidFill>
                  <a:srgbClr val="FFFFFF"/>
                </a:solidFill>
                <a:latin typeface="Arial"/>
                <a:ea typeface="Arial"/>
                <a:cs typeface="Arial"/>
                <a:sym typeface="Arial"/>
              </a:endParaRPr>
            </a:p>
          </p:txBody>
        </p:sp>
        <p:sp>
          <p:nvSpPr>
            <p:cNvPr id="223" name="Google Shape;223;p12"/>
            <p:cNvSpPr/>
            <p:nvPr/>
          </p:nvSpPr>
          <p:spPr>
            <a:xfrm rot="5400000">
              <a:off x="4660311" y="379967"/>
              <a:ext cx="1166849" cy="6829009"/>
            </a:xfrm>
            <a:prstGeom prst="round2SameRect">
              <a:avLst>
                <a:gd name="adj1" fmla="val 16667"/>
                <a:gd name="adj2" fmla="val 0"/>
              </a:avLst>
            </a:prstGeom>
            <a:solidFill>
              <a:srgbClr val="CAEBDD">
                <a:alpha val="89411"/>
              </a:srgbClr>
            </a:solidFill>
            <a:ln w="25400" cap="flat" cmpd="sng">
              <a:solidFill>
                <a:srgbClr val="CAEBDD">
                  <a:alpha val="89411"/>
                </a:srgbClr>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4" name="Google Shape;224;p12"/>
            <p:cNvSpPr txBox="1"/>
            <p:nvPr/>
          </p:nvSpPr>
          <p:spPr>
            <a:xfrm>
              <a:off x="1829232" y="3268008"/>
              <a:ext cx="6772048" cy="1052927"/>
            </a:xfrm>
            <a:prstGeom prst="rect">
              <a:avLst/>
            </a:prstGeom>
            <a:noFill/>
            <a:ln>
              <a:noFill/>
            </a:ln>
          </p:spPr>
          <p:txBody>
            <a:bodyPr spcFirstLastPara="1" wrap="square" lIns="247650" tIns="123825" rIns="247650" bIns="123825" anchor="ctr" anchorCtr="0">
              <a:noAutofit/>
            </a:bodyPr>
            <a:lstStyle/>
            <a:p>
              <a:pPr marL="114300" marR="0" lvl="1" indent="-114300" algn="l" rtl="0">
                <a:lnSpc>
                  <a:spcPct val="90000"/>
                </a:lnSpc>
                <a:spcBef>
                  <a:spcPts val="0"/>
                </a:spcBef>
                <a:spcAft>
                  <a:spcPts val="0"/>
                </a:spcAft>
                <a:buClr>
                  <a:srgbClr val="000000"/>
                </a:buClr>
                <a:buSzPts val="1400"/>
                <a:buFont typeface="Arial"/>
                <a:buChar char="•"/>
              </a:pPr>
              <a:r>
                <a:rPr lang="en-US" sz="1400" b="0" i="0" u="none" strike="noStrike" cap="none">
                  <a:solidFill>
                    <a:srgbClr val="000000"/>
                  </a:solidFill>
                  <a:latin typeface="Arial"/>
                  <a:ea typeface="Arial"/>
                  <a:cs typeface="Arial"/>
                  <a:sym typeface="Arial"/>
                </a:rPr>
                <a:t>Discounts </a:t>
              </a:r>
              <a:r>
                <a:rPr lang="en-US" sz="1400" b="1" i="0" u="none" strike="noStrike" cap="none">
                  <a:solidFill>
                    <a:srgbClr val="000000"/>
                  </a:solidFill>
                  <a:latin typeface="Arial"/>
                  <a:ea typeface="Arial"/>
                  <a:cs typeface="Arial"/>
                  <a:sym typeface="Arial"/>
                </a:rPr>
                <a:t>all net benefits</a:t>
              </a:r>
              <a:r>
                <a:rPr lang="en-US" sz="1400" b="0" i="0" u="none" strike="noStrike" cap="none">
                  <a:solidFill>
                    <a:srgbClr val="000000"/>
                  </a:solidFill>
                  <a:latin typeface="Arial"/>
                  <a:ea typeface="Arial"/>
                  <a:cs typeface="Arial"/>
                  <a:sym typeface="Arial"/>
                </a:rPr>
                <a:t> at the minimum attractive rate of return (MARR) to determine equivalent present values.</a:t>
              </a:r>
              <a:endParaRPr sz="1400" b="0" i="0" u="none" strike="noStrike" cap="none">
                <a:solidFill>
                  <a:srgbClr val="000000"/>
                </a:solidFill>
                <a:latin typeface="Arial"/>
                <a:ea typeface="Arial"/>
                <a:cs typeface="Arial"/>
                <a:sym typeface="Arial"/>
              </a:endParaRPr>
            </a:p>
          </p:txBody>
        </p:sp>
        <p:sp>
          <p:nvSpPr>
            <p:cNvPr id="225" name="Google Shape;225;p12"/>
            <p:cNvSpPr/>
            <p:nvPr/>
          </p:nvSpPr>
          <p:spPr>
            <a:xfrm>
              <a:off x="425" y="3065190"/>
              <a:ext cx="1828805" cy="1458562"/>
            </a:xfrm>
            <a:prstGeom prst="roundRect">
              <a:avLst>
                <a:gd name="adj" fmla="val 16667"/>
              </a:avLst>
            </a:prstGeom>
            <a:solidFill>
              <a:srgbClr val="546321"/>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6" name="Google Shape;226;p12"/>
            <p:cNvSpPr txBox="1"/>
            <p:nvPr/>
          </p:nvSpPr>
          <p:spPr>
            <a:xfrm>
              <a:off x="71626" y="3136391"/>
              <a:ext cx="1686403" cy="1316160"/>
            </a:xfrm>
            <a:prstGeom prst="rect">
              <a:avLst/>
            </a:prstGeom>
            <a:noFill/>
            <a:ln>
              <a:noFill/>
            </a:ln>
          </p:spPr>
          <p:txBody>
            <a:bodyPr spcFirstLastPara="1" wrap="square" lIns="64750" tIns="32375" rIns="64750" bIns="32375" anchor="ctr" anchorCtr="0">
              <a:noAutofit/>
            </a:bodyPr>
            <a:lstStyle/>
            <a:p>
              <a:pPr marL="0" marR="0" lvl="0" indent="0" algn="ctr" rtl="0">
                <a:lnSpc>
                  <a:spcPct val="90000"/>
                </a:lnSpc>
                <a:spcBef>
                  <a:spcPts val="0"/>
                </a:spcBef>
                <a:spcAft>
                  <a:spcPts val="0"/>
                </a:spcAft>
                <a:buClr>
                  <a:srgbClr val="000000"/>
                </a:buClr>
                <a:buSzPts val="1700"/>
                <a:buFont typeface="Arial"/>
                <a:buNone/>
              </a:pPr>
              <a:r>
                <a:rPr lang="en-US" sz="1700" b="1" i="0" u="none" strike="noStrike" cap="none">
                  <a:solidFill>
                    <a:srgbClr val="FFFFFF"/>
                  </a:solidFill>
                  <a:latin typeface="Arial"/>
                  <a:ea typeface="Arial"/>
                  <a:cs typeface="Arial"/>
                  <a:sym typeface="Arial"/>
                </a:rPr>
                <a:t>Net Present Value (NPV)</a:t>
              </a:r>
              <a:endParaRPr sz="1700" b="1" i="0" u="none" strike="noStrike" cap="none">
                <a:solidFill>
                  <a:srgbClr val="FFFFFF"/>
                </a:solidFill>
                <a:latin typeface="Arial"/>
                <a:ea typeface="Arial"/>
                <a:cs typeface="Arial"/>
                <a:sym typeface="Arial"/>
              </a:endParaRP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sp>
        <p:nvSpPr>
          <p:cNvPr id="231" name="Google Shape;231;p13"/>
          <p:cNvSpPr txBox="1"/>
          <p:nvPr/>
        </p:nvSpPr>
        <p:spPr>
          <a:xfrm>
            <a:off x="838201" y="1209694"/>
            <a:ext cx="10515599" cy="506152"/>
          </a:xfrm>
          <a:prstGeom prst="rect">
            <a:avLst/>
          </a:prstGeom>
          <a:solidFill>
            <a:srgbClr val="004AAD"/>
          </a:solid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0000"/>
              </a:buClr>
              <a:buSzPts val="3600"/>
              <a:buFont typeface="Arial"/>
              <a:buNone/>
            </a:pPr>
            <a:r>
              <a:rPr lang="en-US" sz="2800" b="1" i="0" u="none" strike="noStrike" cap="none">
                <a:solidFill>
                  <a:srgbClr val="FFFFFF"/>
                </a:solidFill>
                <a:latin typeface="Arial"/>
                <a:ea typeface="Arial"/>
                <a:cs typeface="Arial"/>
                <a:sym typeface="Arial"/>
              </a:rPr>
              <a:t>SOME INDICATORS FOR PROJECT FINANCIAL EFFICIENCY</a:t>
            </a:r>
            <a:endParaRPr sz="3600" b="1" i="0" u="none" strike="noStrike" cap="none">
              <a:solidFill>
                <a:srgbClr val="FFFFFF"/>
              </a:solidFill>
              <a:latin typeface="Arial"/>
              <a:ea typeface="Arial"/>
              <a:cs typeface="Arial"/>
              <a:sym typeface="Arial"/>
            </a:endParaRPr>
          </a:p>
        </p:txBody>
      </p:sp>
      <p:grpSp>
        <p:nvGrpSpPr>
          <p:cNvPr id="232" name="Google Shape;232;p13"/>
          <p:cNvGrpSpPr/>
          <p:nvPr/>
        </p:nvGrpSpPr>
        <p:grpSpPr>
          <a:xfrm>
            <a:off x="2016378" y="2046444"/>
            <a:ext cx="8159243" cy="4521543"/>
            <a:chOff x="35178" y="2209"/>
            <a:chExt cx="8159243" cy="4521543"/>
          </a:xfrm>
        </p:grpSpPr>
        <p:sp>
          <p:nvSpPr>
            <p:cNvPr id="233" name="Google Shape;233;p13"/>
            <p:cNvSpPr/>
            <p:nvPr/>
          </p:nvSpPr>
          <p:spPr>
            <a:xfrm rot="5400000">
              <a:off x="4518932" y="-2360573"/>
              <a:ext cx="1166849" cy="6184129"/>
            </a:xfrm>
            <a:prstGeom prst="round2SameRect">
              <a:avLst>
                <a:gd name="adj1" fmla="val 16667"/>
                <a:gd name="adj2" fmla="val 0"/>
              </a:avLst>
            </a:prstGeom>
            <a:solidFill>
              <a:srgbClr val="C9DDF0">
                <a:alpha val="89411"/>
              </a:srgbClr>
            </a:solidFill>
            <a:ln w="25400" cap="flat" cmpd="sng">
              <a:solidFill>
                <a:srgbClr val="C9DDF0">
                  <a:alpha val="89411"/>
                </a:srgbClr>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4" name="Google Shape;234;p13"/>
            <p:cNvSpPr txBox="1"/>
            <p:nvPr/>
          </p:nvSpPr>
          <p:spPr>
            <a:xfrm>
              <a:off x="2010293" y="205027"/>
              <a:ext cx="6127168" cy="1052927"/>
            </a:xfrm>
            <a:prstGeom prst="rect">
              <a:avLst/>
            </a:prstGeom>
            <a:noFill/>
            <a:ln>
              <a:noFill/>
            </a:ln>
          </p:spPr>
          <p:txBody>
            <a:bodyPr spcFirstLastPara="1" wrap="square" lIns="99050" tIns="49525" rIns="99050" bIns="49525" anchor="ctr" anchorCtr="0">
              <a:noAutofit/>
            </a:bodyPr>
            <a:lstStyle/>
            <a:p>
              <a:pPr marL="114300" marR="0" lvl="1" indent="-114300" algn="l" rtl="0">
                <a:lnSpc>
                  <a:spcPct val="90000"/>
                </a:lnSpc>
                <a:spcBef>
                  <a:spcPts val="0"/>
                </a:spcBef>
                <a:spcAft>
                  <a:spcPts val="0"/>
                </a:spcAft>
                <a:buClr>
                  <a:srgbClr val="000000"/>
                </a:buClr>
                <a:buSzPts val="1400"/>
                <a:buFont typeface="Arial"/>
                <a:buChar char="•"/>
              </a:pPr>
              <a:r>
                <a:rPr lang="en-US" sz="1400" b="0" i="0" u="none" strike="noStrike" cap="none">
                  <a:solidFill>
                    <a:srgbClr val="000000"/>
                  </a:solidFill>
                  <a:latin typeface="Arial"/>
                  <a:ea typeface="Arial"/>
                  <a:cs typeface="Arial"/>
                  <a:sym typeface="Arial"/>
                </a:rPr>
                <a:t>The discount rate at which the net present value of cumulative benefits from an investment equals the investment cost.</a:t>
              </a:r>
              <a:endParaRPr sz="1400" b="0" i="0" u="none" strike="noStrike" cap="none">
                <a:solidFill>
                  <a:srgbClr val="000000"/>
                </a:solidFill>
                <a:latin typeface="Arial"/>
                <a:ea typeface="Arial"/>
                <a:cs typeface="Arial"/>
                <a:sym typeface="Arial"/>
              </a:endParaRPr>
            </a:p>
            <a:p>
              <a:pPr marL="114300" marR="0" lvl="1" indent="-114300" algn="l" rtl="0">
                <a:lnSpc>
                  <a:spcPct val="90000"/>
                </a:lnSpc>
                <a:spcBef>
                  <a:spcPts val="210"/>
                </a:spcBef>
                <a:spcAft>
                  <a:spcPts val="0"/>
                </a:spcAft>
                <a:buClr>
                  <a:srgbClr val="000000"/>
                </a:buClr>
                <a:buSzPts val="1400"/>
                <a:buFont typeface="Arial"/>
                <a:buChar char="•"/>
              </a:pPr>
              <a:r>
                <a:rPr lang="en-US" sz="1400" b="0" i="0" u="none" strike="noStrike" cap="none">
                  <a:solidFill>
                    <a:srgbClr val="000000"/>
                  </a:solidFill>
                  <a:latin typeface="Arial"/>
                  <a:ea typeface="Arial"/>
                  <a:cs typeface="Arial"/>
                  <a:sym typeface="Arial"/>
                </a:rPr>
                <a:t>The higher the IRR value, the more effective the project is.</a:t>
              </a:r>
              <a:endParaRPr sz="1400" b="0" i="0" u="none" strike="noStrike" cap="none">
                <a:solidFill>
                  <a:srgbClr val="000000"/>
                </a:solidFill>
                <a:latin typeface="Arial"/>
                <a:ea typeface="Arial"/>
                <a:cs typeface="Arial"/>
                <a:sym typeface="Arial"/>
              </a:endParaRPr>
            </a:p>
          </p:txBody>
        </p:sp>
        <p:sp>
          <p:nvSpPr>
            <p:cNvPr id="235" name="Google Shape;235;p13"/>
            <p:cNvSpPr/>
            <p:nvPr/>
          </p:nvSpPr>
          <p:spPr>
            <a:xfrm>
              <a:off x="35178" y="2209"/>
              <a:ext cx="1975113" cy="1458562"/>
            </a:xfrm>
            <a:prstGeom prst="roundRect">
              <a:avLst>
                <a:gd name="adj" fmla="val 16667"/>
              </a:avLst>
            </a:prstGeom>
            <a:solidFill>
              <a:srgbClr val="009DD9"/>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6" name="Google Shape;236;p13"/>
            <p:cNvSpPr txBox="1"/>
            <p:nvPr/>
          </p:nvSpPr>
          <p:spPr>
            <a:xfrm>
              <a:off x="106379" y="73410"/>
              <a:ext cx="1832711" cy="1316160"/>
            </a:xfrm>
            <a:prstGeom prst="rect">
              <a:avLst/>
            </a:prstGeom>
            <a:noFill/>
            <a:ln>
              <a:noFill/>
            </a:ln>
          </p:spPr>
          <p:txBody>
            <a:bodyPr spcFirstLastPara="1" wrap="square" lIns="64750" tIns="32375" rIns="64750" bIns="32375" anchor="ctr" anchorCtr="0">
              <a:noAutofit/>
            </a:bodyPr>
            <a:lstStyle/>
            <a:p>
              <a:pPr marL="0" marR="0" lvl="0" indent="0" algn="ctr" rtl="0">
                <a:lnSpc>
                  <a:spcPct val="90000"/>
                </a:lnSpc>
                <a:spcBef>
                  <a:spcPts val="0"/>
                </a:spcBef>
                <a:spcAft>
                  <a:spcPts val="0"/>
                </a:spcAft>
                <a:buClr>
                  <a:srgbClr val="000000"/>
                </a:buClr>
                <a:buSzPts val="1700"/>
                <a:buFont typeface="Arial"/>
                <a:buNone/>
              </a:pPr>
              <a:r>
                <a:rPr lang="en-US" sz="1700" b="1" i="0" u="none" strike="noStrike" cap="none">
                  <a:solidFill>
                    <a:srgbClr val="FFFFFF"/>
                  </a:solidFill>
                  <a:latin typeface="Arial"/>
                  <a:ea typeface="Arial"/>
                  <a:cs typeface="Arial"/>
                  <a:sym typeface="Arial"/>
                </a:rPr>
                <a:t>Internal Rate of Return (IRR)</a:t>
              </a:r>
              <a:endParaRPr sz="1700" b="1" i="0" u="none" strike="noStrike" cap="none">
                <a:solidFill>
                  <a:srgbClr val="FFFFFF"/>
                </a:solidFill>
                <a:latin typeface="Arial"/>
                <a:ea typeface="Arial"/>
                <a:cs typeface="Arial"/>
                <a:sym typeface="Arial"/>
              </a:endParaRPr>
            </a:p>
          </p:txBody>
        </p:sp>
        <p:sp>
          <p:nvSpPr>
            <p:cNvPr id="237" name="Google Shape;237;p13"/>
            <p:cNvSpPr/>
            <p:nvPr/>
          </p:nvSpPr>
          <p:spPr>
            <a:xfrm rot="5400000">
              <a:off x="4518932" y="-829083"/>
              <a:ext cx="1166849" cy="6184129"/>
            </a:xfrm>
            <a:prstGeom prst="round2SameRect">
              <a:avLst>
                <a:gd name="adj1" fmla="val 16667"/>
                <a:gd name="adj2" fmla="val 0"/>
              </a:avLst>
            </a:prstGeom>
            <a:solidFill>
              <a:srgbClr val="C9EEF0">
                <a:alpha val="89411"/>
              </a:srgbClr>
            </a:solidFill>
            <a:ln w="25400" cap="flat" cmpd="sng">
              <a:solidFill>
                <a:srgbClr val="C9EEF0">
                  <a:alpha val="89411"/>
                </a:srgbClr>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8" name="Google Shape;238;p13"/>
            <p:cNvSpPr txBox="1"/>
            <p:nvPr/>
          </p:nvSpPr>
          <p:spPr>
            <a:xfrm>
              <a:off x="2010293" y="1736517"/>
              <a:ext cx="6127168" cy="1052927"/>
            </a:xfrm>
            <a:prstGeom prst="rect">
              <a:avLst/>
            </a:prstGeom>
            <a:noFill/>
            <a:ln>
              <a:noFill/>
            </a:ln>
          </p:spPr>
          <p:txBody>
            <a:bodyPr spcFirstLastPara="1" wrap="square" lIns="53325" tIns="26650" rIns="53325" bIns="26650" anchor="ctr" anchorCtr="0">
              <a:noAutofit/>
            </a:bodyPr>
            <a:lstStyle/>
            <a:p>
              <a:pPr marL="114300" marR="0" lvl="1" indent="-114300" algn="l" rtl="0">
                <a:lnSpc>
                  <a:spcPct val="90000"/>
                </a:lnSpc>
                <a:spcBef>
                  <a:spcPts val="0"/>
                </a:spcBef>
                <a:spcAft>
                  <a:spcPts val="0"/>
                </a:spcAft>
                <a:buClr>
                  <a:srgbClr val="000000"/>
                </a:buClr>
                <a:buSzPts val="1400"/>
                <a:buFont typeface="Arial"/>
                <a:buChar char="•"/>
              </a:pPr>
              <a:r>
                <a:rPr lang="en-US" sz="1400" b="0" i="0" u="none" strike="noStrike" cap="none">
                  <a:solidFill>
                    <a:srgbClr val="000000"/>
                  </a:solidFill>
                  <a:latin typeface="Arial"/>
                  <a:ea typeface="Arial"/>
                  <a:cs typeface="Arial"/>
                  <a:sym typeface="Arial"/>
                </a:rPr>
                <a:t>Annual operating energy costs (e.g., electricity costs for equipment like 10kW pumps or fans) will typically exceed the initial equipment investment costs..</a:t>
              </a:r>
              <a:endParaRPr sz="1400" b="0" i="0" u="none" strike="noStrike" cap="none">
                <a:solidFill>
                  <a:srgbClr val="000000"/>
                </a:solidFill>
                <a:latin typeface="Arial"/>
                <a:ea typeface="Arial"/>
                <a:cs typeface="Arial"/>
                <a:sym typeface="Arial"/>
              </a:endParaRPr>
            </a:p>
          </p:txBody>
        </p:sp>
        <p:sp>
          <p:nvSpPr>
            <p:cNvPr id="239" name="Google Shape;239;p13"/>
            <p:cNvSpPr/>
            <p:nvPr/>
          </p:nvSpPr>
          <p:spPr>
            <a:xfrm>
              <a:off x="35178" y="1533700"/>
              <a:ext cx="1975113" cy="1458562"/>
            </a:xfrm>
            <a:prstGeom prst="roundRect">
              <a:avLst>
                <a:gd name="adj" fmla="val 16667"/>
              </a:avLst>
            </a:prstGeom>
            <a:solidFill>
              <a:srgbClr val="08D0D9"/>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0" name="Google Shape;240;p13"/>
            <p:cNvSpPr txBox="1"/>
            <p:nvPr/>
          </p:nvSpPr>
          <p:spPr>
            <a:xfrm>
              <a:off x="106379" y="1604901"/>
              <a:ext cx="1832711" cy="1316160"/>
            </a:xfrm>
            <a:prstGeom prst="rect">
              <a:avLst/>
            </a:prstGeom>
            <a:noFill/>
            <a:ln>
              <a:noFill/>
            </a:ln>
          </p:spPr>
          <p:txBody>
            <a:bodyPr spcFirstLastPara="1" wrap="square" lIns="64750" tIns="32375" rIns="64750" bIns="32375" anchor="ctr" anchorCtr="0">
              <a:noAutofit/>
            </a:bodyPr>
            <a:lstStyle/>
            <a:p>
              <a:pPr marL="0" marR="0" lvl="0" indent="0" algn="ctr" rtl="0">
                <a:lnSpc>
                  <a:spcPct val="90000"/>
                </a:lnSpc>
                <a:spcBef>
                  <a:spcPts val="0"/>
                </a:spcBef>
                <a:spcAft>
                  <a:spcPts val="0"/>
                </a:spcAft>
                <a:buClr>
                  <a:srgbClr val="000000"/>
                </a:buClr>
                <a:buSzPts val="1700"/>
                <a:buFont typeface="Arial"/>
                <a:buNone/>
              </a:pPr>
              <a:r>
                <a:rPr lang="en-US" sz="1700" b="1" i="0" u="none" strike="noStrike" cap="none">
                  <a:solidFill>
                    <a:srgbClr val="FFFFFF"/>
                  </a:solidFill>
                  <a:latin typeface="Arial"/>
                  <a:ea typeface="Arial"/>
                  <a:cs typeface="Arial"/>
                  <a:sym typeface="Arial"/>
                </a:rPr>
                <a:t>Operating costs and equipment costs</a:t>
              </a:r>
              <a:endParaRPr sz="1700" b="1" i="0" u="none" strike="noStrike" cap="none">
                <a:solidFill>
                  <a:srgbClr val="FFFFFF"/>
                </a:solidFill>
                <a:latin typeface="Arial"/>
                <a:ea typeface="Arial"/>
                <a:cs typeface="Arial"/>
                <a:sym typeface="Arial"/>
              </a:endParaRPr>
            </a:p>
          </p:txBody>
        </p:sp>
        <p:sp>
          <p:nvSpPr>
            <p:cNvPr id="241" name="Google Shape;241;p13"/>
            <p:cNvSpPr/>
            <p:nvPr/>
          </p:nvSpPr>
          <p:spPr>
            <a:xfrm rot="5400000">
              <a:off x="4518932" y="702407"/>
              <a:ext cx="1166849" cy="6184129"/>
            </a:xfrm>
            <a:prstGeom prst="round2SameRect">
              <a:avLst>
                <a:gd name="adj1" fmla="val 16667"/>
                <a:gd name="adj2" fmla="val 0"/>
              </a:avLst>
            </a:prstGeom>
            <a:solidFill>
              <a:srgbClr val="CAEBDD">
                <a:alpha val="89411"/>
              </a:srgbClr>
            </a:solidFill>
            <a:ln w="25400" cap="flat" cmpd="sng">
              <a:solidFill>
                <a:srgbClr val="CAEBDD">
                  <a:alpha val="89411"/>
                </a:srgbClr>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2" name="Google Shape;242;p13"/>
            <p:cNvSpPr txBox="1"/>
            <p:nvPr/>
          </p:nvSpPr>
          <p:spPr>
            <a:xfrm>
              <a:off x="2010293" y="3268008"/>
              <a:ext cx="6127168" cy="1052927"/>
            </a:xfrm>
            <a:prstGeom prst="rect">
              <a:avLst/>
            </a:prstGeom>
            <a:noFill/>
            <a:ln>
              <a:noFill/>
            </a:ln>
          </p:spPr>
          <p:txBody>
            <a:bodyPr spcFirstLastPara="1" wrap="square" lIns="53325" tIns="26650" rIns="53325" bIns="26650" anchor="ctr" anchorCtr="0">
              <a:noAutofit/>
            </a:bodyPr>
            <a:lstStyle/>
            <a:p>
              <a:pPr marL="114300" marR="0" lvl="1" indent="-114300" algn="l" rtl="0">
                <a:lnSpc>
                  <a:spcPct val="90000"/>
                </a:lnSpc>
                <a:spcBef>
                  <a:spcPts val="0"/>
                </a:spcBef>
                <a:spcAft>
                  <a:spcPts val="0"/>
                </a:spcAft>
                <a:buClr>
                  <a:srgbClr val="000000"/>
                </a:buClr>
                <a:buSzPts val="1400"/>
                <a:buFont typeface="Arial"/>
                <a:buChar char="•"/>
              </a:pPr>
              <a:r>
                <a:rPr lang="en-US" sz="1400" b="0" i="0" u="none" strike="noStrike" cap="none">
                  <a:solidFill>
                    <a:srgbClr val="000000"/>
                  </a:solidFill>
                  <a:latin typeface="Arial"/>
                  <a:ea typeface="Arial"/>
                  <a:cs typeface="Arial"/>
                  <a:sym typeface="Arial"/>
                </a:rPr>
                <a:t>Example: Comparing traditional incandescent bulbs with replacement options like CFLs or LEDs.</a:t>
              </a:r>
              <a:endParaRPr sz="1400" b="0" i="0" u="none" strike="noStrike" cap="none">
                <a:solidFill>
                  <a:srgbClr val="000000"/>
                </a:solidFill>
                <a:latin typeface="Arial"/>
                <a:ea typeface="Arial"/>
                <a:cs typeface="Arial"/>
                <a:sym typeface="Arial"/>
              </a:endParaRPr>
            </a:p>
            <a:p>
              <a:pPr marL="114300" marR="0" lvl="1" indent="-114300" algn="l" rtl="0">
                <a:lnSpc>
                  <a:spcPct val="90000"/>
                </a:lnSpc>
                <a:spcBef>
                  <a:spcPts val="210"/>
                </a:spcBef>
                <a:spcAft>
                  <a:spcPts val="0"/>
                </a:spcAft>
                <a:buClr>
                  <a:srgbClr val="000000"/>
                </a:buClr>
                <a:buSzPts val="1400"/>
                <a:buFont typeface="Arial"/>
                <a:buChar char="•"/>
              </a:pPr>
              <a:r>
                <a:rPr lang="en-US" sz="1400" b="0" i="0" u="none" strike="noStrike" cap="none">
                  <a:solidFill>
                    <a:srgbClr val="000000"/>
                  </a:solidFill>
                  <a:latin typeface="Arial"/>
                  <a:ea typeface="Arial"/>
                  <a:cs typeface="Arial"/>
                  <a:sym typeface="Arial"/>
                </a:rPr>
                <a:t>CFL bulbs last 5 times longer than halogens, while LED bulbs last at least 20 times longer than halogens. → The analysis considers the full lifecycle when comparing original and replacement equipment.</a:t>
              </a:r>
              <a:endParaRPr sz="1400" b="0" i="0" u="none" strike="noStrike" cap="none">
                <a:solidFill>
                  <a:srgbClr val="000000"/>
                </a:solidFill>
                <a:latin typeface="Arial"/>
                <a:ea typeface="Arial"/>
                <a:cs typeface="Arial"/>
                <a:sym typeface="Arial"/>
              </a:endParaRPr>
            </a:p>
          </p:txBody>
        </p:sp>
        <p:sp>
          <p:nvSpPr>
            <p:cNvPr id="243" name="Google Shape;243;p13"/>
            <p:cNvSpPr/>
            <p:nvPr/>
          </p:nvSpPr>
          <p:spPr>
            <a:xfrm>
              <a:off x="35178" y="3065190"/>
              <a:ext cx="1975113" cy="1458562"/>
            </a:xfrm>
            <a:prstGeom prst="roundRect">
              <a:avLst>
                <a:gd name="adj" fmla="val 16667"/>
              </a:avLst>
            </a:prstGeom>
            <a:solidFill>
              <a:srgbClr val="546321"/>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4" name="Google Shape;244;p13"/>
            <p:cNvSpPr txBox="1"/>
            <p:nvPr/>
          </p:nvSpPr>
          <p:spPr>
            <a:xfrm>
              <a:off x="106379" y="3136391"/>
              <a:ext cx="1832711" cy="1316160"/>
            </a:xfrm>
            <a:prstGeom prst="rect">
              <a:avLst/>
            </a:prstGeom>
            <a:noFill/>
            <a:ln>
              <a:noFill/>
            </a:ln>
          </p:spPr>
          <p:txBody>
            <a:bodyPr spcFirstLastPara="1" wrap="square" lIns="64750" tIns="32375" rIns="64750" bIns="32375" anchor="ctr" anchorCtr="0">
              <a:noAutofit/>
            </a:bodyPr>
            <a:lstStyle/>
            <a:p>
              <a:pPr marL="0" marR="0" lvl="0" indent="0" algn="ctr" rtl="0">
                <a:lnSpc>
                  <a:spcPct val="90000"/>
                </a:lnSpc>
                <a:spcBef>
                  <a:spcPts val="0"/>
                </a:spcBef>
                <a:spcAft>
                  <a:spcPts val="0"/>
                </a:spcAft>
                <a:buClr>
                  <a:srgbClr val="000000"/>
                </a:buClr>
                <a:buSzPts val="1700"/>
                <a:buFont typeface="Arial"/>
                <a:buNone/>
              </a:pPr>
              <a:r>
                <a:rPr lang="en-US" sz="1700" b="1" i="0" u="none" strike="noStrike" cap="none">
                  <a:solidFill>
                    <a:srgbClr val="FFFFFF"/>
                  </a:solidFill>
                  <a:latin typeface="Arial"/>
                  <a:ea typeface="Arial"/>
                  <a:cs typeface="Arial"/>
                  <a:sym typeface="Arial"/>
                </a:rPr>
                <a:t>Lifecycle Analysis</a:t>
              </a:r>
              <a:endParaRPr sz="1700" b="1" i="0" u="none" strike="noStrike" cap="none">
                <a:solidFill>
                  <a:srgbClr val="FFFFFF"/>
                </a:solidFill>
                <a:latin typeface="Arial"/>
                <a:ea typeface="Arial"/>
                <a:cs typeface="Arial"/>
                <a:sym typeface="Arial"/>
              </a:endParaRPr>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sp>
        <p:nvSpPr>
          <p:cNvPr id="249" name="Google Shape;249;p14"/>
          <p:cNvSpPr txBox="1"/>
          <p:nvPr/>
        </p:nvSpPr>
        <p:spPr>
          <a:xfrm>
            <a:off x="838201" y="1168598"/>
            <a:ext cx="10515599" cy="506152"/>
          </a:xfrm>
          <a:prstGeom prst="rect">
            <a:avLst/>
          </a:prstGeom>
          <a:solidFill>
            <a:srgbClr val="004AAD"/>
          </a:solidFill>
          <a:ln>
            <a:noFill/>
          </a:ln>
        </p:spPr>
        <p:txBody>
          <a:bodyPr spcFirstLastPara="1" wrap="square" lIns="91425" tIns="45700" rIns="91425" bIns="45700" anchor="ctr" anchorCtr="0">
            <a:normAutofit fontScale="90000" lnSpcReduction="10000"/>
          </a:bodyPr>
          <a:lstStyle/>
          <a:p>
            <a:pPr marL="0" marR="0" lvl="0" indent="0" algn="l" rtl="0">
              <a:lnSpc>
                <a:spcPct val="90000"/>
              </a:lnSpc>
              <a:spcBef>
                <a:spcPts val="0"/>
              </a:spcBef>
              <a:spcAft>
                <a:spcPts val="0"/>
              </a:spcAft>
              <a:buClr>
                <a:srgbClr val="000000"/>
              </a:buClr>
              <a:buSzPct val="111111"/>
              <a:buFont typeface="Arial"/>
              <a:buNone/>
            </a:pPr>
            <a:r>
              <a:rPr lang="en-US" sz="3600" b="1" i="0" u="none" strike="noStrike" cap="none">
                <a:solidFill>
                  <a:srgbClr val="FFFFFF"/>
                </a:solidFill>
                <a:latin typeface="Arial"/>
                <a:ea typeface="Arial"/>
                <a:cs typeface="Arial"/>
                <a:sym typeface="Arial"/>
              </a:rPr>
              <a:t>FINANCIAL </a:t>
            </a:r>
            <a:r>
              <a:rPr lang="en-US" sz="3600" b="1" i="0" u="none" strike="noStrike" cap="none">
                <a:solidFill>
                  <a:srgbClr val="FFFEFE"/>
                </a:solidFill>
                <a:latin typeface="Arial"/>
                <a:ea typeface="Arial"/>
                <a:cs typeface="Arial"/>
                <a:sym typeface="Arial"/>
              </a:rPr>
              <a:t>vs ECONOMIC ANALYSIS</a:t>
            </a:r>
            <a:endParaRPr/>
          </a:p>
        </p:txBody>
      </p:sp>
      <p:graphicFrame>
        <p:nvGraphicFramePr>
          <p:cNvPr id="250" name="Google Shape;250;p14"/>
          <p:cNvGraphicFramePr/>
          <p:nvPr/>
        </p:nvGraphicFramePr>
        <p:xfrm>
          <a:off x="1055950" y="1944140"/>
          <a:ext cx="3000000" cy="3000000"/>
        </p:xfrm>
        <a:graphic>
          <a:graphicData uri="http://schemas.openxmlformats.org/drawingml/2006/table">
            <a:tbl>
              <a:tblPr>
                <a:noFill/>
                <a:tableStyleId>{291A3A17-A0F9-4E28-ADC6-29C7E2A3A313}</a:tableStyleId>
              </a:tblPr>
              <a:tblGrid>
                <a:gridCol w="2148150">
                  <a:extLst>
                    <a:ext uri="{9D8B030D-6E8A-4147-A177-3AD203B41FA5}">
                      <a16:colId xmlns:a16="http://schemas.microsoft.com/office/drawing/2014/main" val="20000"/>
                    </a:ext>
                  </a:extLst>
                </a:gridCol>
                <a:gridCol w="4109525">
                  <a:extLst>
                    <a:ext uri="{9D8B030D-6E8A-4147-A177-3AD203B41FA5}">
                      <a16:colId xmlns:a16="http://schemas.microsoft.com/office/drawing/2014/main" val="20001"/>
                    </a:ext>
                  </a:extLst>
                </a:gridCol>
                <a:gridCol w="3822425">
                  <a:extLst>
                    <a:ext uri="{9D8B030D-6E8A-4147-A177-3AD203B41FA5}">
                      <a16:colId xmlns:a16="http://schemas.microsoft.com/office/drawing/2014/main" val="20002"/>
                    </a:ext>
                  </a:extLst>
                </a:gridCol>
              </a:tblGrid>
              <a:tr h="683775">
                <a:tc>
                  <a:txBody>
                    <a:bodyPr/>
                    <a:lstStyle/>
                    <a:p>
                      <a:pPr marL="0" marR="0" lvl="0" indent="0" algn="just" rtl="0">
                        <a:lnSpc>
                          <a:spcPct val="115000"/>
                        </a:lnSpc>
                        <a:spcBef>
                          <a:spcPts val="0"/>
                        </a:spcBef>
                        <a:spcAft>
                          <a:spcPts val="0"/>
                        </a:spcAft>
                        <a:buClr>
                          <a:schemeClr val="dk1"/>
                        </a:buClr>
                        <a:buSzPts val="1700"/>
                        <a:buFont typeface="Calibri"/>
                        <a:buNone/>
                      </a:pPr>
                      <a:endParaRPr sz="170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ctr" rtl="0">
                        <a:lnSpc>
                          <a:spcPct val="115000"/>
                        </a:lnSpc>
                        <a:spcBef>
                          <a:spcPts val="0"/>
                        </a:spcBef>
                        <a:spcAft>
                          <a:spcPts val="0"/>
                        </a:spcAft>
                        <a:buClr>
                          <a:schemeClr val="dk1"/>
                        </a:buClr>
                        <a:buSzPts val="1700"/>
                        <a:buFont typeface="Arial"/>
                        <a:buNone/>
                      </a:pPr>
                      <a:r>
                        <a:rPr lang="en-US" sz="1700" u="none" strike="noStrike" cap="none">
                          <a:solidFill>
                            <a:schemeClr val="dk1"/>
                          </a:solidFill>
                          <a:latin typeface="Arial"/>
                          <a:ea typeface="Arial"/>
                          <a:cs typeface="Arial"/>
                          <a:sym typeface="Arial"/>
                        </a:rPr>
                        <a:t>Economic analysis</a:t>
                      </a:r>
                      <a:endParaRPr sz="170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ctr" rtl="0">
                        <a:lnSpc>
                          <a:spcPct val="115000"/>
                        </a:lnSpc>
                        <a:spcBef>
                          <a:spcPts val="0"/>
                        </a:spcBef>
                        <a:spcAft>
                          <a:spcPts val="0"/>
                        </a:spcAft>
                        <a:buClr>
                          <a:schemeClr val="dk1"/>
                        </a:buClr>
                        <a:buSzPts val="1700"/>
                        <a:buFont typeface="Arial"/>
                        <a:buNone/>
                      </a:pPr>
                      <a:r>
                        <a:rPr lang="en-US" sz="1700" u="none" strike="noStrike" cap="none">
                          <a:solidFill>
                            <a:schemeClr val="dk1"/>
                          </a:solidFill>
                          <a:latin typeface="Arial"/>
                          <a:ea typeface="Arial"/>
                          <a:cs typeface="Arial"/>
                          <a:sym typeface="Arial"/>
                        </a:rPr>
                        <a:t>Financial analysis</a:t>
                      </a:r>
                      <a:endParaRPr sz="170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r h="871925">
                <a:tc>
                  <a:txBody>
                    <a:bodyPr/>
                    <a:lstStyle/>
                    <a:p>
                      <a:pPr marL="0" marR="0" lvl="0" indent="0" algn="l" rtl="0">
                        <a:lnSpc>
                          <a:spcPct val="115000"/>
                        </a:lnSpc>
                        <a:spcBef>
                          <a:spcPts val="0"/>
                        </a:spcBef>
                        <a:spcAft>
                          <a:spcPts val="0"/>
                        </a:spcAft>
                        <a:buClr>
                          <a:schemeClr val="dk1"/>
                        </a:buClr>
                        <a:buSzPts val="1700"/>
                        <a:buFont typeface="Arial"/>
                        <a:buNone/>
                      </a:pPr>
                      <a:r>
                        <a:rPr lang="en-US" sz="1700" b="1" u="none" strike="noStrike" cap="none">
                          <a:solidFill>
                            <a:schemeClr val="dk1"/>
                          </a:solidFill>
                          <a:latin typeface="Arial"/>
                          <a:ea typeface="Arial"/>
                          <a:cs typeface="Arial"/>
                          <a:sym typeface="Arial"/>
                        </a:rPr>
                        <a:t>Objectives</a:t>
                      </a:r>
                      <a:endParaRPr sz="1700" b="1"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just" rtl="0">
                        <a:lnSpc>
                          <a:spcPct val="115000"/>
                        </a:lnSpc>
                        <a:spcBef>
                          <a:spcPts val="0"/>
                        </a:spcBef>
                        <a:spcAft>
                          <a:spcPts val="0"/>
                        </a:spcAft>
                        <a:buClr>
                          <a:schemeClr val="dk1"/>
                        </a:buClr>
                        <a:buSzPts val="1700"/>
                        <a:buFont typeface="Arial"/>
                        <a:buNone/>
                      </a:pPr>
                      <a:r>
                        <a:rPr lang="en-US" sz="1700" u="none" strike="noStrike" cap="none">
                          <a:solidFill>
                            <a:schemeClr val="dk1"/>
                          </a:solidFill>
                          <a:latin typeface="Arial"/>
                          <a:ea typeface="Arial"/>
                          <a:cs typeface="Arial"/>
                          <a:sym typeface="Arial"/>
                        </a:rPr>
                        <a:t>Maximize efficiency in using finite resources (capital, labor, natural resources, etc.)</a:t>
                      </a:r>
                      <a:endParaRPr sz="170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just" rtl="0">
                        <a:lnSpc>
                          <a:spcPct val="115000"/>
                        </a:lnSpc>
                        <a:spcBef>
                          <a:spcPts val="0"/>
                        </a:spcBef>
                        <a:spcAft>
                          <a:spcPts val="0"/>
                        </a:spcAft>
                        <a:buClr>
                          <a:schemeClr val="dk1"/>
                        </a:buClr>
                        <a:buSzPts val="1700"/>
                        <a:buFont typeface="Arial"/>
                        <a:buNone/>
                      </a:pPr>
                      <a:r>
                        <a:rPr lang="en-US" sz="1700" u="none" strike="noStrike" cap="none">
                          <a:solidFill>
                            <a:schemeClr val="dk1"/>
                          </a:solidFill>
                          <a:latin typeface="Arial"/>
                          <a:ea typeface="Arial"/>
                          <a:cs typeface="Arial"/>
                          <a:sym typeface="Arial"/>
                        </a:rPr>
                        <a:t>Assess financial viability from the perspective of an economically optimal project</a:t>
                      </a:r>
                      <a:endParaRPr sz="170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1"/>
                  </a:ext>
                </a:extLst>
              </a:tr>
              <a:tr h="683775">
                <a:tc>
                  <a:txBody>
                    <a:bodyPr/>
                    <a:lstStyle/>
                    <a:p>
                      <a:pPr marL="0" marR="0" lvl="0" indent="0" algn="l" rtl="0">
                        <a:lnSpc>
                          <a:spcPct val="115000"/>
                        </a:lnSpc>
                        <a:spcBef>
                          <a:spcPts val="0"/>
                        </a:spcBef>
                        <a:spcAft>
                          <a:spcPts val="0"/>
                        </a:spcAft>
                        <a:buClr>
                          <a:schemeClr val="dk1"/>
                        </a:buClr>
                        <a:buSzPts val="1700"/>
                        <a:buFont typeface="Arial"/>
                        <a:buNone/>
                      </a:pPr>
                      <a:r>
                        <a:rPr lang="en-US" sz="1700" b="1" u="none" strike="noStrike" cap="none">
                          <a:solidFill>
                            <a:schemeClr val="dk1"/>
                          </a:solidFill>
                          <a:latin typeface="Arial"/>
                          <a:ea typeface="Arial"/>
                          <a:cs typeface="Arial"/>
                          <a:sym typeface="Arial"/>
                        </a:rPr>
                        <a:t>Scope</a:t>
                      </a:r>
                      <a:endParaRPr sz="1700" b="1"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just" rtl="0">
                        <a:lnSpc>
                          <a:spcPct val="115000"/>
                        </a:lnSpc>
                        <a:spcBef>
                          <a:spcPts val="0"/>
                        </a:spcBef>
                        <a:spcAft>
                          <a:spcPts val="0"/>
                        </a:spcAft>
                        <a:buClr>
                          <a:schemeClr val="dk1"/>
                        </a:buClr>
                        <a:buSzPts val="1700"/>
                        <a:buFont typeface="Arial"/>
                        <a:buNone/>
                      </a:pPr>
                      <a:r>
                        <a:rPr lang="en-US" sz="1700" u="none" strike="noStrike" cap="none">
                          <a:solidFill>
                            <a:schemeClr val="dk1"/>
                          </a:solidFill>
                          <a:latin typeface="Arial"/>
                          <a:ea typeface="Arial"/>
                          <a:cs typeface="Arial"/>
                          <a:sym typeface="Arial"/>
                        </a:rPr>
                        <a:t>Broad (entire economy)</a:t>
                      </a:r>
                      <a:endParaRPr sz="170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just" rtl="0">
                        <a:lnSpc>
                          <a:spcPct val="115000"/>
                        </a:lnSpc>
                        <a:spcBef>
                          <a:spcPts val="0"/>
                        </a:spcBef>
                        <a:spcAft>
                          <a:spcPts val="0"/>
                        </a:spcAft>
                        <a:buClr>
                          <a:schemeClr val="dk1"/>
                        </a:buClr>
                        <a:buSzPts val="1700"/>
                        <a:buFont typeface="Arial"/>
                        <a:buNone/>
                      </a:pPr>
                      <a:r>
                        <a:rPr lang="en-US" sz="1700" u="none" strike="noStrike" cap="none">
                          <a:solidFill>
                            <a:schemeClr val="dk1"/>
                          </a:solidFill>
                          <a:latin typeface="Arial"/>
                          <a:ea typeface="Arial"/>
                          <a:cs typeface="Arial"/>
                          <a:sym typeface="Arial"/>
                        </a:rPr>
                        <a:t>Narrow (scope of the project)</a:t>
                      </a:r>
                      <a:endParaRPr sz="170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2"/>
                  </a:ext>
                </a:extLst>
              </a:tr>
              <a:tr h="1162575">
                <a:tc>
                  <a:txBody>
                    <a:bodyPr/>
                    <a:lstStyle/>
                    <a:p>
                      <a:pPr marL="0" marR="0" lvl="0" indent="0" algn="l" rtl="0">
                        <a:lnSpc>
                          <a:spcPct val="115000"/>
                        </a:lnSpc>
                        <a:spcBef>
                          <a:spcPts val="0"/>
                        </a:spcBef>
                        <a:spcAft>
                          <a:spcPts val="0"/>
                        </a:spcAft>
                        <a:buClr>
                          <a:schemeClr val="dk1"/>
                        </a:buClr>
                        <a:buSzPts val="1700"/>
                        <a:buFont typeface="Arial"/>
                        <a:buNone/>
                      </a:pPr>
                      <a:r>
                        <a:rPr lang="en-US" sz="1700" b="1" u="none" strike="noStrike" cap="none">
                          <a:solidFill>
                            <a:schemeClr val="dk1"/>
                          </a:solidFill>
                          <a:latin typeface="Arial"/>
                          <a:ea typeface="Arial"/>
                          <a:cs typeface="Arial"/>
                          <a:sym typeface="Arial"/>
                        </a:rPr>
                        <a:t>Input Data</a:t>
                      </a:r>
                      <a:endParaRPr sz="1700" b="1"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just" rtl="0">
                        <a:lnSpc>
                          <a:spcPct val="115000"/>
                        </a:lnSpc>
                        <a:spcBef>
                          <a:spcPts val="0"/>
                        </a:spcBef>
                        <a:spcAft>
                          <a:spcPts val="0"/>
                        </a:spcAft>
                        <a:buClr>
                          <a:schemeClr val="dk1"/>
                        </a:buClr>
                        <a:buSzPts val="1700"/>
                        <a:buFont typeface="Arial"/>
                        <a:buNone/>
                      </a:pPr>
                      <a:r>
                        <a:rPr lang="en-US" sz="1700" u="none" strike="noStrike" cap="none">
                          <a:solidFill>
                            <a:schemeClr val="dk1"/>
                          </a:solidFill>
                          <a:latin typeface="Arial"/>
                          <a:ea typeface="Arial"/>
                          <a:cs typeface="Arial"/>
                          <a:sym typeface="Arial"/>
                        </a:rPr>
                        <a:t>Economic benefits/costs measured at "shadow prices", including inflation and all payments (taxes, subsidies, interest, etc.)</a:t>
                      </a:r>
                      <a:endParaRPr sz="170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just" rtl="0">
                        <a:lnSpc>
                          <a:spcPct val="115000"/>
                        </a:lnSpc>
                        <a:spcBef>
                          <a:spcPts val="0"/>
                        </a:spcBef>
                        <a:spcAft>
                          <a:spcPts val="0"/>
                        </a:spcAft>
                        <a:buClr>
                          <a:schemeClr val="dk1"/>
                        </a:buClr>
                        <a:buSzPts val="1700"/>
                        <a:buFont typeface="Arial"/>
                        <a:buNone/>
                      </a:pPr>
                      <a:r>
                        <a:rPr lang="en-US" sz="1700" u="none" strike="noStrike" cap="none">
                          <a:solidFill>
                            <a:schemeClr val="dk1"/>
                          </a:solidFill>
                          <a:latin typeface="Arial"/>
                          <a:ea typeface="Arial"/>
                          <a:cs typeface="Arial"/>
                          <a:sym typeface="Arial"/>
                        </a:rPr>
                        <a:t>Project revenues/costs measured at market prices, including inflation and items like taxes, subsidies, interest, import duties, etc.</a:t>
                      </a:r>
                      <a:endParaRPr sz="170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3"/>
                  </a:ext>
                </a:extLst>
              </a:tr>
              <a:tr h="683775">
                <a:tc>
                  <a:txBody>
                    <a:bodyPr/>
                    <a:lstStyle/>
                    <a:p>
                      <a:pPr marL="0" marR="0" lvl="0" indent="0" algn="l" rtl="0">
                        <a:lnSpc>
                          <a:spcPct val="115000"/>
                        </a:lnSpc>
                        <a:spcBef>
                          <a:spcPts val="0"/>
                        </a:spcBef>
                        <a:spcAft>
                          <a:spcPts val="0"/>
                        </a:spcAft>
                        <a:buClr>
                          <a:schemeClr val="dk1"/>
                        </a:buClr>
                        <a:buSzPts val="1700"/>
                        <a:buFont typeface="Arial"/>
                        <a:buNone/>
                      </a:pPr>
                      <a:r>
                        <a:rPr lang="en-US" sz="1700" b="1" u="none" strike="noStrike" cap="none">
                          <a:solidFill>
                            <a:schemeClr val="dk1"/>
                          </a:solidFill>
                          <a:latin typeface="Arial"/>
                          <a:ea typeface="Arial"/>
                          <a:cs typeface="Arial"/>
                          <a:sym typeface="Arial"/>
                        </a:rPr>
                        <a:t>Output</a:t>
                      </a:r>
                      <a:endParaRPr sz="1700" b="1"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just" rtl="0">
                        <a:lnSpc>
                          <a:spcPct val="115000"/>
                        </a:lnSpc>
                        <a:spcBef>
                          <a:spcPts val="0"/>
                        </a:spcBef>
                        <a:spcAft>
                          <a:spcPts val="0"/>
                        </a:spcAft>
                        <a:buClr>
                          <a:schemeClr val="dk1"/>
                        </a:buClr>
                        <a:buSzPts val="1700"/>
                        <a:buFont typeface="Arial"/>
                        <a:buNone/>
                      </a:pPr>
                      <a:r>
                        <a:rPr lang="en-US" sz="1700" u="none" strike="noStrike" cap="none">
                          <a:solidFill>
                            <a:schemeClr val="dk1"/>
                          </a:solidFill>
                          <a:latin typeface="Arial"/>
                          <a:ea typeface="Arial"/>
                          <a:cs typeface="Arial"/>
                          <a:sym typeface="Arial"/>
                        </a:rPr>
                        <a:t>Net Present Value (NPV) and/or Economic Rate of Return (ERR)</a:t>
                      </a:r>
                      <a:endParaRPr sz="170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just" rtl="0">
                        <a:lnSpc>
                          <a:spcPct val="115000"/>
                        </a:lnSpc>
                        <a:spcBef>
                          <a:spcPts val="0"/>
                        </a:spcBef>
                        <a:spcAft>
                          <a:spcPts val="0"/>
                        </a:spcAft>
                        <a:buClr>
                          <a:schemeClr val="dk1"/>
                        </a:buClr>
                        <a:buSzPts val="1700"/>
                        <a:buFont typeface="Arial"/>
                        <a:buNone/>
                      </a:pPr>
                      <a:r>
                        <a:rPr lang="en-US" sz="1700" u="none" strike="noStrike" cap="none">
                          <a:solidFill>
                            <a:schemeClr val="dk1"/>
                          </a:solidFill>
                          <a:latin typeface="Arial"/>
                          <a:ea typeface="Arial"/>
                          <a:cs typeface="Arial"/>
                          <a:sym typeface="Arial"/>
                        </a:rPr>
                        <a:t>Cash profitability and/or Financial Rate of Return (FRR)</a:t>
                      </a:r>
                      <a:endParaRPr sz="1800" u="none" strike="noStrike" cap="none"/>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4"/>
                  </a:ext>
                </a:extLst>
              </a:tr>
            </a:tbl>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54"/>
        <p:cNvGrpSpPr/>
        <p:nvPr/>
      </p:nvGrpSpPr>
      <p:grpSpPr>
        <a:xfrm>
          <a:off x="0" y="0"/>
          <a:ext cx="0" cy="0"/>
          <a:chOff x="0" y="0"/>
          <a:chExt cx="0" cy="0"/>
        </a:xfrm>
      </p:grpSpPr>
      <p:sp>
        <p:nvSpPr>
          <p:cNvPr id="255" name="Google Shape;255;p15"/>
          <p:cNvSpPr txBox="1"/>
          <p:nvPr/>
        </p:nvSpPr>
        <p:spPr>
          <a:xfrm>
            <a:off x="581151" y="2005884"/>
            <a:ext cx="10515600" cy="4351338"/>
          </a:xfrm>
          <a:prstGeom prst="rect">
            <a:avLst/>
          </a:prstGeom>
          <a:solidFill>
            <a:srgbClr val="FFFFFF"/>
          </a:solidFill>
          <a:ln>
            <a:noFill/>
          </a:ln>
        </p:spPr>
        <p:txBody>
          <a:bodyPr spcFirstLastPara="1" wrap="square" lIns="91425" tIns="45700" rIns="91425" bIns="45700" anchor="t" anchorCtr="0">
            <a:noAutofit/>
          </a:bodyPr>
          <a:lstStyle/>
          <a:p>
            <a:pPr marL="685800" marR="0" lvl="0" indent="-457200" algn="just" rtl="0">
              <a:lnSpc>
                <a:spcPct val="130000"/>
              </a:lnSpc>
              <a:spcBef>
                <a:spcPts val="0"/>
              </a:spcBef>
              <a:spcAft>
                <a:spcPts val="0"/>
              </a:spcAft>
              <a:buClr>
                <a:srgbClr val="000000"/>
              </a:buClr>
              <a:buSzPts val="1251"/>
              <a:buFont typeface="Arial"/>
              <a:buChar char="•"/>
            </a:pPr>
            <a:r>
              <a:rPr lang="en-US" sz="1800" b="0" i="0" u="none" strike="noStrike" cap="none">
                <a:solidFill>
                  <a:srgbClr val="000000"/>
                </a:solidFill>
                <a:latin typeface="Arial"/>
                <a:ea typeface="Arial"/>
                <a:cs typeface="Arial"/>
                <a:sym typeface="Arial"/>
              </a:rPr>
              <a:t>Financial and economic analyses are used by the World Bank to determine a project’s viability. Governments often require similar analyses to assess the impacts of proposed policies, regulations and government programs on public expenditures and societal benefits.</a:t>
            </a:r>
            <a:endParaRPr/>
          </a:p>
          <a:p>
            <a:pPr marL="685800" marR="0" lvl="0" indent="-457200" algn="just" rtl="0">
              <a:lnSpc>
                <a:spcPct val="130000"/>
              </a:lnSpc>
              <a:spcBef>
                <a:spcPts val="0"/>
              </a:spcBef>
              <a:spcAft>
                <a:spcPts val="0"/>
              </a:spcAft>
              <a:buClr>
                <a:srgbClr val="000000"/>
              </a:buClr>
              <a:buSzPts val="1251"/>
              <a:buFont typeface="Arial"/>
              <a:buChar char="•"/>
            </a:pPr>
            <a:r>
              <a:rPr lang="en-US" sz="1800" b="1" i="1" u="none" strike="noStrike" cap="none">
                <a:solidFill>
                  <a:srgbClr val="000000"/>
                </a:solidFill>
                <a:latin typeface="Arial"/>
                <a:ea typeface="Arial"/>
                <a:cs typeface="Arial"/>
                <a:sym typeface="Arial"/>
              </a:rPr>
              <a:t>Financial analysis</a:t>
            </a:r>
            <a:r>
              <a:rPr lang="en-US" sz="1800" b="0" i="0" u="none" strike="noStrike" cap="none">
                <a:solidFill>
                  <a:srgbClr val="000000"/>
                </a:solidFill>
                <a:latin typeface="Arial"/>
                <a:ea typeface="Arial"/>
                <a:cs typeface="Arial"/>
                <a:sym typeface="Arial"/>
              </a:rPr>
              <a:t>. Used determine an operation’s financial viability from the perspective of the implementing entity. It focuses on cash inflows and outflows associated with the project and uses market prices.</a:t>
            </a:r>
            <a:endParaRPr/>
          </a:p>
          <a:p>
            <a:pPr marL="685800" marR="0" lvl="0" indent="-457200" algn="just" rtl="0">
              <a:lnSpc>
                <a:spcPct val="130000"/>
              </a:lnSpc>
              <a:spcBef>
                <a:spcPts val="0"/>
              </a:spcBef>
              <a:spcAft>
                <a:spcPts val="0"/>
              </a:spcAft>
              <a:buClr>
                <a:srgbClr val="000000"/>
              </a:buClr>
              <a:buSzPts val="1251"/>
              <a:buFont typeface="Arial"/>
              <a:buChar char="•"/>
            </a:pPr>
            <a:r>
              <a:rPr lang="en-US" sz="1800" b="1" i="1" u="none" strike="noStrike" cap="none">
                <a:solidFill>
                  <a:srgbClr val="000000"/>
                </a:solidFill>
                <a:latin typeface="Arial"/>
                <a:ea typeface="Arial"/>
                <a:cs typeface="Arial"/>
                <a:sym typeface="Arial"/>
              </a:rPr>
              <a:t>Economic analysis</a:t>
            </a:r>
            <a:r>
              <a:rPr lang="en-US" sz="1800" b="0" i="0" u="none" strike="noStrike" cap="none">
                <a:solidFill>
                  <a:srgbClr val="000000"/>
                </a:solidFill>
                <a:latin typeface="Arial"/>
                <a:ea typeface="Arial"/>
                <a:cs typeface="Arial"/>
                <a:sym typeface="Arial"/>
              </a:rPr>
              <a:t>. Determines the operation’s net impact (cost or benefit) on the overall economy and society (at the country and global levels). It uses economic prices which consider opportunity costs to society, presence of government interventions that create market distortions (e.g., taxes, tariffs, subsidies), and externalities.</a:t>
            </a:r>
            <a:endParaRPr/>
          </a:p>
        </p:txBody>
      </p:sp>
      <p:sp>
        <p:nvSpPr>
          <p:cNvPr id="256" name="Google Shape;256;p15"/>
          <p:cNvSpPr txBox="1"/>
          <p:nvPr/>
        </p:nvSpPr>
        <p:spPr>
          <a:xfrm>
            <a:off x="848474" y="1189146"/>
            <a:ext cx="10515599" cy="506152"/>
          </a:xfrm>
          <a:prstGeom prst="rect">
            <a:avLst/>
          </a:prstGeom>
          <a:solidFill>
            <a:srgbClr val="004A96"/>
          </a:solidFill>
          <a:ln>
            <a:noFill/>
          </a:ln>
        </p:spPr>
        <p:txBody>
          <a:bodyPr spcFirstLastPara="1" wrap="square" lIns="91425" tIns="45700" rIns="91425" bIns="45700" anchor="ctr" anchorCtr="0">
            <a:normAutofit fontScale="90000" lnSpcReduction="10000"/>
          </a:bodyPr>
          <a:lstStyle/>
          <a:p>
            <a:pPr marL="0" marR="0" lvl="0" indent="0" algn="l" rtl="0">
              <a:lnSpc>
                <a:spcPct val="90000"/>
              </a:lnSpc>
              <a:spcBef>
                <a:spcPts val="0"/>
              </a:spcBef>
              <a:spcAft>
                <a:spcPts val="0"/>
              </a:spcAft>
              <a:buClr>
                <a:srgbClr val="000000"/>
              </a:buClr>
              <a:buSzPct val="111111"/>
              <a:buFont typeface="Arial"/>
              <a:buNone/>
            </a:pPr>
            <a:r>
              <a:rPr lang="en-US" sz="3600" b="1" i="0" u="none" strike="noStrike" cap="none">
                <a:solidFill>
                  <a:srgbClr val="F8F8F8"/>
                </a:solidFill>
                <a:latin typeface="Arial"/>
                <a:ea typeface="Arial"/>
                <a:cs typeface="Arial"/>
                <a:sym typeface="Arial"/>
              </a:rPr>
              <a:t>Financial and Economic Analysis (World Bank)</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60"/>
        <p:cNvGrpSpPr/>
        <p:nvPr/>
      </p:nvGrpSpPr>
      <p:grpSpPr>
        <a:xfrm>
          <a:off x="0" y="0"/>
          <a:ext cx="0" cy="0"/>
          <a:chOff x="0" y="0"/>
          <a:chExt cx="0" cy="0"/>
        </a:xfrm>
      </p:grpSpPr>
      <p:sp>
        <p:nvSpPr>
          <p:cNvPr id="261" name="Google Shape;261;p16"/>
          <p:cNvSpPr txBox="1"/>
          <p:nvPr/>
        </p:nvSpPr>
        <p:spPr>
          <a:xfrm>
            <a:off x="889571" y="1250792"/>
            <a:ext cx="10515599" cy="506152"/>
          </a:xfrm>
          <a:prstGeom prst="rect">
            <a:avLst/>
          </a:prstGeom>
          <a:solidFill>
            <a:srgbClr val="004AAD"/>
          </a:solidFill>
          <a:ln>
            <a:noFill/>
          </a:ln>
        </p:spPr>
        <p:txBody>
          <a:bodyPr spcFirstLastPara="1" wrap="square" lIns="91425" tIns="45700" rIns="91425" bIns="45700" anchor="ctr" anchorCtr="0">
            <a:normAutofit fontScale="90000" lnSpcReduction="10000"/>
          </a:bodyPr>
          <a:lstStyle/>
          <a:p>
            <a:pPr marL="0" marR="0" lvl="0" indent="0" algn="l" rtl="0">
              <a:lnSpc>
                <a:spcPct val="90000"/>
              </a:lnSpc>
              <a:spcBef>
                <a:spcPts val="0"/>
              </a:spcBef>
              <a:spcAft>
                <a:spcPts val="0"/>
              </a:spcAft>
              <a:buClr>
                <a:srgbClr val="000000"/>
              </a:buClr>
              <a:buSzPct val="111111"/>
              <a:buFont typeface="Arial"/>
              <a:buNone/>
            </a:pPr>
            <a:r>
              <a:rPr lang="en-US" sz="3600" b="1" i="0" u="none" strike="noStrike" cap="none">
                <a:solidFill>
                  <a:srgbClr val="FFFFFF"/>
                </a:solidFill>
                <a:latin typeface="Arial"/>
                <a:ea typeface="Arial"/>
                <a:cs typeface="Arial"/>
                <a:sym typeface="Arial"/>
              </a:rPr>
              <a:t>FINANCIAL ANALYSIS TECHNIQUES</a:t>
            </a:r>
            <a:endParaRPr/>
          </a:p>
        </p:txBody>
      </p:sp>
      <p:grpSp>
        <p:nvGrpSpPr>
          <p:cNvPr id="262" name="Google Shape;262;p16"/>
          <p:cNvGrpSpPr/>
          <p:nvPr/>
        </p:nvGrpSpPr>
        <p:grpSpPr>
          <a:xfrm>
            <a:off x="1067683" y="2195705"/>
            <a:ext cx="10241922" cy="805219"/>
            <a:chOff x="0" y="0"/>
            <a:chExt cx="10241922" cy="805219"/>
          </a:xfrm>
        </p:grpSpPr>
        <p:sp>
          <p:nvSpPr>
            <p:cNvPr id="263" name="Google Shape;263;p16"/>
            <p:cNvSpPr/>
            <p:nvPr/>
          </p:nvSpPr>
          <p:spPr>
            <a:xfrm>
              <a:off x="0" y="0"/>
              <a:ext cx="5340244" cy="805219"/>
            </a:xfrm>
            <a:prstGeom prst="chevron">
              <a:avLst>
                <a:gd name="adj" fmla="val 50000"/>
              </a:avLst>
            </a:prstGeom>
            <a:solidFill>
              <a:srgbClr val="FFC000"/>
            </a:solidFill>
            <a:ln w="38100" cap="flat" cmpd="sng">
              <a:solidFill>
                <a:srgbClr val="FFFFFF"/>
              </a:solidFill>
              <a:prstDash val="solid"/>
              <a:round/>
              <a:headEnd type="none" w="sm" len="sm"/>
              <a:tailEnd type="none" w="sm" len="sm"/>
            </a:ln>
            <a:effectLst>
              <a:outerShdw blurRad="40000" dist="20000" dir="5400000" rotWithShape="0">
                <a:srgbClr val="000000">
                  <a:alpha val="37254"/>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4" name="Google Shape;264;p16"/>
            <p:cNvSpPr txBox="1"/>
            <p:nvPr/>
          </p:nvSpPr>
          <p:spPr>
            <a:xfrm>
              <a:off x="402610" y="0"/>
              <a:ext cx="4535025" cy="805219"/>
            </a:xfrm>
            <a:prstGeom prst="rect">
              <a:avLst/>
            </a:prstGeom>
            <a:noFill/>
            <a:ln>
              <a:noFill/>
            </a:ln>
          </p:spPr>
          <p:txBody>
            <a:bodyPr spcFirstLastPara="1" wrap="square" lIns="68000" tIns="22650" rIns="22650" bIns="22650" anchor="ctr" anchorCtr="0">
              <a:noAutofit/>
            </a:bodyPr>
            <a:lstStyle/>
            <a:p>
              <a:pPr marL="0" marR="0" lvl="0" indent="0" algn="ctr" rtl="0">
                <a:lnSpc>
                  <a:spcPct val="90000"/>
                </a:lnSpc>
                <a:spcBef>
                  <a:spcPts val="0"/>
                </a:spcBef>
                <a:spcAft>
                  <a:spcPts val="0"/>
                </a:spcAft>
                <a:buClr>
                  <a:srgbClr val="000000"/>
                </a:buClr>
                <a:buSzPts val="1700"/>
                <a:buFont typeface="Arial"/>
                <a:buNone/>
              </a:pPr>
              <a:r>
                <a:rPr lang="en-US" sz="1700" b="1" i="0" u="none" strike="noStrike" cap="none">
                  <a:solidFill>
                    <a:srgbClr val="FFFFFF"/>
                  </a:solidFill>
                  <a:latin typeface="Arial"/>
                  <a:ea typeface="Arial"/>
                  <a:cs typeface="Arial"/>
                  <a:sym typeface="Arial"/>
                </a:rPr>
                <a:t>Technical Assessment</a:t>
              </a:r>
              <a:endParaRPr sz="1700" b="1" i="0" u="none" strike="noStrike" cap="none">
                <a:solidFill>
                  <a:srgbClr val="FFFFFF"/>
                </a:solidFill>
                <a:latin typeface="Arial"/>
                <a:ea typeface="Arial"/>
                <a:cs typeface="Arial"/>
                <a:sym typeface="Arial"/>
              </a:endParaRPr>
            </a:p>
          </p:txBody>
        </p:sp>
        <p:sp>
          <p:nvSpPr>
            <p:cNvPr id="265" name="Google Shape;265;p16"/>
            <p:cNvSpPr/>
            <p:nvPr/>
          </p:nvSpPr>
          <p:spPr>
            <a:xfrm>
              <a:off x="5027122" y="0"/>
              <a:ext cx="5214800" cy="805219"/>
            </a:xfrm>
            <a:prstGeom prst="chevron">
              <a:avLst>
                <a:gd name="adj" fmla="val 50000"/>
              </a:avLst>
            </a:prstGeom>
            <a:solidFill>
              <a:srgbClr val="BFBFBF"/>
            </a:solidFill>
            <a:ln w="38100" cap="flat" cmpd="sng">
              <a:solidFill>
                <a:srgbClr val="FFFFFF"/>
              </a:solidFill>
              <a:prstDash val="solid"/>
              <a:round/>
              <a:headEnd type="none" w="sm" len="sm"/>
              <a:tailEnd type="none" w="sm" len="sm"/>
            </a:ln>
            <a:effectLst>
              <a:outerShdw blurRad="40000" dist="20000" dir="5400000" rotWithShape="0">
                <a:srgbClr val="000000">
                  <a:alpha val="37254"/>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6" name="Google Shape;266;p16"/>
            <p:cNvSpPr txBox="1"/>
            <p:nvPr/>
          </p:nvSpPr>
          <p:spPr>
            <a:xfrm>
              <a:off x="5429732" y="0"/>
              <a:ext cx="4409581" cy="805219"/>
            </a:xfrm>
            <a:prstGeom prst="rect">
              <a:avLst/>
            </a:prstGeom>
            <a:noFill/>
            <a:ln>
              <a:noFill/>
            </a:ln>
          </p:spPr>
          <p:txBody>
            <a:bodyPr spcFirstLastPara="1" wrap="square" lIns="68000" tIns="22650" rIns="22650" bIns="22650" anchor="ctr" anchorCtr="0">
              <a:noAutofit/>
            </a:bodyPr>
            <a:lstStyle/>
            <a:p>
              <a:pPr marL="0" marR="0" lvl="0" indent="0" algn="ctr" rtl="0">
                <a:lnSpc>
                  <a:spcPct val="90000"/>
                </a:lnSpc>
                <a:spcBef>
                  <a:spcPts val="0"/>
                </a:spcBef>
                <a:spcAft>
                  <a:spcPts val="0"/>
                </a:spcAft>
                <a:buClr>
                  <a:srgbClr val="000000"/>
                </a:buClr>
                <a:buSzPts val="1700"/>
                <a:buFont typeface="Arial"/>
                <a:buNone/>
              </a:pPr>
              <a:r>
                <a:rPr lang="en-US" sz="1700" b="1" i="0" u="none" strike="noStrike" cap="none">
                  <a:solidFill>
                    <a:srgbClr val="FFFFFF"/>
                  </a:solidFill>
                  <a:latin typeface="Arial"/>
                  <a:ea typeface="Arial"/>
                  <a:cs typeface="Arial"/>
                  <a:sym typeface="Arial"/>
                </a:rPr>
                <a:t>Financial Evaluation</a:t>
              </a:r>
              <a:endParaRPr sz="1700" b="1" i="0" u="none" strike="noStrike" cap="none">
                <a:solidFill>
                  <a:srgbClr val="FFFFFF"/>
                </a:solidFill>
                <a:latin typeface="Arial"/>
                <a:ea typeface="Arial"/>
                <a:cs typeface="Arial"/>
                <a:sym typeface="Arial"/>
              </a:endParaRPr>
            </a:p>
          </p:txBody>
        </p:sp>
      </p:grpSp>
      <p:sp>
        <p:nvSpPr>
          <p:cNvPr id="267" name="Google Shape;267;p16"/>
          <p:cNvSpPr/>
          <p:nvPr/>
        </p:nvSpPr>
        <p:spPr>
          <a:xfrm>
            <a:off x="751169" y="3096695"/>
            <a:ext cx="5080000" cy="2492950"/>
          </a:xfrm>
          <a:prstGeom prst="rect">
            <a:avLst/>
          </a:prstGeom>
          <a:noFill/>
          <a:ln>
            <a:noFill/>
          </a:ln>
        </p:spPr>
        <p:txBody>
          <a:bodyPr spcFirstLastPara="1" wrap="square" lIns="91425" tIns="45700" rIns="91425" bIns="45700" anchor="t" anchorCtr="0">
            <a:spAutoFit/>
          </a:bodyPr>
          <a:lstStyle/>
          <a:p>
            <a:pPr marL="285750" marR="0" lvl="0" indent="-285750" algn="just" rtl="0">
              <a:lnSpc>
                <a:spcPct val="130000"/>
              </a:lnSpc>
              <a:spcBef>
                <a:spcPts val="0"/>
              </a:spcBef>
              <a:spcAft>
                <a:spcPts val="0"/>
              </a:spcAft>
              <a:buClr>
                <a:srgbClr val="000000"/>
              </a:buClr>
              <a:buSzPts val="1400"/>
              <a:buFont typeface="Arial"/>
              <a:buChar char="•"/>
            </a:pPr>
            <a:r>
              <a:rPr lang="en-US" sz="1500" i="1">
                <a:solidFill>
                  <a:srgbClr val="073763"/>
                </a:solidFill>
                <a:latin typeface="Arial"/>
                <a:ea typeface="Arial"/>
                <a:cs typeface="Arial"/>
                <a:sym typeface="Arial"/>
              </a:rPr>
              <a:t>Amount of energy saved</a:t>
            </a:r>
            <a:endParaRPr sz="1500">
              <a:solidFill>
                <a:srgbClr val="000000"/>
              </a:solidFill>
              <a:latin typeface="Arial"/>
              <a:ea typeface="Arial"/>
              <a:cs typeface="Arial"/>
              <a:sym typeface="Arial"/>
            </a:endParaRPr>
          </a:p>
          <a:p>
            <a:pPr marL="285750" marR="0" lvl="0" indent="-285750" algn="just" rtl="0">
              <a:lnSpc>
                <a:spcPct val="130000"/>
              </a:lnSpc>
              <a:spcBef>
                <a:spcPts val="0"/>
              </a:spcBef>
              <a:spcAft>
                <a:spcPts val="0"/>
              </a:spcAft>
              <a:buClr>
                <a:srgbClr val="000000"/>
              </a:buClr>
              <a:buSzPts val="1400"/>
              <a:buFont typeface="Arial"/>
              <a:buChar char="•"/>
            </a:pPr>
            <a:r>
              <a:rPr lang="en-US" sz="1500" i="1">
                <a:solidFill>
                  <a:srgbClr val="073763"/>
                </a:solidFill>
                <a:latin typeface="Arial"/>
                <a:ea typeface="Arial"/>
                <a:cs typeface="Arial"/>
                <a:sym typeface="Arial"/>
              </a:rPr>
              <a:t>Impact on equipment lifespan and durability</a:t>
            </a:r>
            <a:endParaRPr sz="1500">
              <a:solidFill>
                <a:srgbClr val="000000"/>
              </a:solidFill>
              <a:latin typeface="Arial"/>
              <a:ea typeface="Arial"/>
              <a:cs typeface="Arial"/>
              <a:sym typeface="Arial"/>
            </a:endParaRPr>
          </a:p>
          <a:p>
            <a:pPr marL="285750" marR="0" lvl="0" indent="-285750" algn="just" rtl="0">
              <a:lnSpc>
                <a:spcPct val="130000"/>
              </a:lnSpc>
              <a:spcBef>
                <a:spcPts val="0"/>
              </a:spcBef>
              <a:spcAft>
                <a:spcPts val="0"/>
              </a:spcAft>
              <a:buClr>
                <a:srgbClr val="000000"/>
              </a:buClr>
              <a:buSzPts val="1400"/>
              <a:buFont typeface="Arial"/>
              <a:buChar char="•"/>
            </a:pPr>
            <a:r>
              <a:rPr lang="en-US" sz="1500" i="1">
                <a:solidFill>
                  <a:srgbClr val="073763"/>
                </a:solidFill>
                <a:latin typeface="Arial"/>
                <a:ea typeface="Arial"/>
                <a:cs typeface="Arial"/>
                <a:sym typeface="Arial"/>
              </a:rPr>
              <a:t>Equipment compatibility with the entire system</a:t>
            </a:r>
            <a:endParaRPr sz="1500">
              <a:solidFill>
                <a:srgbClr val="000000"/>
              </a:solidFill>
              <a:latin typeface="Arial"/>
              <a:ea typeface="Arial"/>
              <a:cs typeface="Arial"/>
              <a:sym typeface="Arial"/>
            </a:endParaRPr>
          </a:p>
          <a:p>
            <a:pPr marL="285750" marR="0" lvl="0" indent="-285750" algn="just" rtl="0">
              <a:lnSpc>
                <a:spcPct val="130000"/>
              </a:lnSpc>
              <a:spcBef>
                <a:spcPts val="0"/>
              </a:spcBef>
              <a:spcAft>
                <a:spcPts val="0"/>
              </a:spcAft>
              <a:buClr>
                <a:srgbClr val="000000"/>
              </a:buClr>
              <a:buSzPts val="1400"/>
              <a:buFont typeface="Arial"/>
              <a:buChar char="•"/>
            </a:pPr>
            <a:r>
              <a:rPr lang="en-US" sz="1500" i="1">
                <a:solidFill>
                  <a:srgbClr val="073763"/>
                </a:solidFill>
                <a:latin typeface="Arial"/>
                <a:ea typeface="Arial"/>
                <a:cs typeface="Arial"/>
                <a:sym typeface="Arial"/>
              </a:rPr>
              <a:t>Impact on maintenance and upkeep costs</a:t>
            </a:r>
            <a:endParaRPr sz="1500">
              <a:solidFill>
                <a:srgbClr val="000000"/>
              </a:solidFill>
              <a:latin typeface="Arial"/>
              <a:ea typeface="Arial"/>
              <a:cs typeface="Arial"/>
              <a:sym typeface="Arial"/>
            </a:endParaRPr>
          </a:p>
          <a:p>
            <a:pPr marL="285750" marR="0" lvl="0" indent="-285750" algn="just" rtl="0">
              <a:lnSpc>
                <a:spcPct val="130000"/>
              </a:lnSpc>
              <a:spcBef>
                <a:spcPts val="0"/>
              </a:spcBef>
              <a:spcAft>
                <a:spcPts val="0"/>
              </a:spcAft>
              <a:buClr>
                <a:srgbClr val="000000"/>
              </a:buClr>
              <a:buSzPts val="1400"/>
              <a:buFont typeface="Arial"/>
              <a:buChar char="•"/>
            </a:pPr>
            <a:r>
              <a:rPr lang="en-US" sz="1500" i="1">
                <a:solidFill>
                  <a:srgbClr val="073763"/>
                </a:solidFill>
                <a:latin typeface="Arial"/>
                <a:ea typeface="Arial"/>
                <a:cs typeface="Arial"/>
                <a:sym typeface="Arial"/>
              </a:rPr>
              <a:t>Impact on business operations</a:t>
            </a:r>
            <a:endParaRPr sz="1500">
              <a:solidFill>
                <a:srgbClr val="000000"/>
              </a:solidFill>
              <a:latin typeface="Arial"/>
              <a:ea typeface="Arial"/>
              <a:cs typeface="Arial"/>
              <a:sym typeface="Arial"/>
            </a:endParaRPr>
          </a:p>
          <a:p>
            <a:pPr marL="285750" marR="0" lvl="0" indent="-285750" algn="just" rtl="0">
              <a:lnSpc>
                <a:spcPct val="130000"/>
              </a:lnSpc>
              <a:spcBef>
                <a:spcPts val="0"/>
              </a:spcBef>
              <a:spcAft>
                <a:spcPts val="0"/>
              </a:spcAft>
              <a:buClr>
                <a:srgbClr val="000000"/>
              </a:buClr>
              <a:buSzPts val="1400"/>
              <a:buFont typeface="Arial"/>
              <a:buChar char="•"/>
            </a:pPr>
            <a:r>
              <a:rPr lang="en-US" sz="1500" i="1">
                <a:solidFill>
                  <a:srgbClr val="073763"/>
                </a:solidFill>
                <a:latin typeface="Arial"/>
                <a:ea typeface="Arial"/>
                <a:cs typeface="Arial"/>
                <a:sym typeface="Arial"/>
              </a:rPr>
              <a:t>Required operational skills and worker attitudes</a:t>
            </a:r>
            <a:endParaRPr sz="1500">
              <a:solidFill>
                <a:srgbClr val="000000"/>
              </a:solidFill>
              <a:latin typeface="Arial"/>
              <a:ea typeface="Arial"/>
              <a:cs typeface="Arial"/>
              <a:sym typeface="Arial"/>
            </a:endParaRPr>
          </a:p>
          <a:p>
            <a:pPr marL="285750" marR="0" lvl="0" indent="-285750" algn="just" rtl="0">
              <a:lnSpc>
                <a:spcPct val="130000"/>
              </a:lnSpc>
              <a:spcBef>
                <a:spcPts val="0"/>
              </a:spcBef>
              <a:spcAft>
                <a:spcPts val="0"/>
              </a:spcAft>
              <a:buClr>
                <a:srgbClr val="000000"/>
              </a:buClr>
              <a:buSzPts val="1400"/>
              <a:buFont typeface="Arial"/>
              <a:buChar char="•"/>
            </a:pPr>
            <a:r>
              <a:rPr lang="en-US" sz="1500" i="1">
                <a:solidFill>
                  <a:srgbClr val="073763"/>
                </a:solidFill>
                <a:latin typeface="Arial"/>
                <a:ea typeface="Arial"/>
                <a:cs typeface="Arial"/>
                <a:sym typeface="Arial"/>
              </a:rPr>
              <a:t>Equipment installation space</a:t>
            </a:r>
            <a:endParaRPr sz="1500">
              <a:solidFill>
                <a:srgbClr val="000000"/>
              </a:solidFill>
              <a:latin typeface="Arial"/>
              <a:ea typeface="Arial"/>
              <a:cs typeface="Arial"/>
              <a:sym typeface="Arial"/>
            </a:endParaRPr>
          </a:p>
          <a:p>
            <a:pPr marL="285750" marR="0" lvl="0" indent="-285750" algn="just" rtl="0">
              <a:lnSpc>
                <a:spcPct val="130000"/>
              </a:lnSpc>
              <a:spcBef>
                <a:spcPts val="0"/>
              </a:spcBef>
              <a:spcAft>
                <a:spcPts val="0"/>
              </a:spcAft>
              <a:buClr>
                <a:srgbClr val="000000"/>
              </a:buClr>
              <a:buSzPts val="1400"/>
              <a:buFont typeface="Arial"/>
              <a:buChar char="•"/>
            </a:pPr>
            <a:r>
              <a:rPr lang="en-US" sz="1500" i="1">
                <a:solidFill>
                  <a:srgbClr val="073763"/>
                </a:solidFill>
                <a:latin typeface="Arial"/>
                <a:ea typeface="Arial"/>
                <a:cs typeface="Arial"/>
                <a:sym typeface="Arial"/>
              </a:rPr>
              <a:t>Aesthetic considerations</a:t>
            </a:r>
            <a:endParaRPr sz="1500">
              <a:solidFill>
                <a:srgbClr val="000000"/>
              </a:solidFill>
              <a:latin typeface="Arial"/>
              <a:ea typeface="Arial"/>
              <a:cs typeface="Arial"/>
              <a:sym typeface="Arial"/>
            </a:endParaRPr>
          </a:p>
        </p:txBody>
      </p:sp>
      <p:sp>
        <p:nvSpPr>
          <p:cNvPr id="268" name="Google Shape;268;p16"/>
          <p:cNvSpPr/>
          <p:nvPr/>
        </p:nvSpPr>
        <p:spPr>
          <a:xfrm>
            <a:off x="6899126" y="3096695"/>
            <a:ext cx="4007870" cy="992539"/>
          </a:xfrm>
          <a:prstGeom prst="rect">
            <a:avLst/>
          </a:prstGeom>
          <a:noFill/>
          <a:ln>
            <a:noFill/>
          </a:ln>
        </p:spPr>
        <p:txBody>
          <a:bodyPr spcFirstLastPara="1" wrap="square" lIns="91425" tIns="45700" rIns="91425" bIns="45700" anchor="t" anchorCtr="0">
            <a:spAutoFit/>
          </a:bodyPr>
          <a:lstStyle/>
          <a:p>
            <a:pPr marL="285750" marR="0" lvl="0" indent="-285750" algn="just" rtl="0">
              <a:lnSpc>
                <a:spcPct val="130000"/>
              </a:lnSpc>
              <a:spcBef>
                <a:spcPts val="0"/>
              </a:spcBef>
              <a:spcAft>
                <a:spcPts val="0"/>
              </a:spcAft>
              <a:buClr>
                <a:srgbClr val="000000"/>
              </a:buClr>
              <a:buSzPts val="1400"/>
              <a:buFont typeface="Arial"/>
              <a:buChar char="•"/>
            </a:pPr>
            <a:r>
              <a:rPr lang="en-US" sz="1500" i="1">
                <a:solidFill>
                  <a:srgbClr val="073763"/>
                </a:solidFill>
                <a:latin typeface="Arial"/>
                <a:ea typeface="Arial"/>
                <a:cs typeface="Arial"/>
                <a:sym typeface="Arial"/>
              </a:rPr>
              <a:t>Simple payback period (Payback)</a:t>
            </a:r>
            <a:endParaRPr sz="1500">
              <a:solidFill>
                <a:srgbClr val="000000"/>
              </a:solidFill>
              <a:latin typeface="Arial"/>
              <a:ea typeface="Arial"/>
              <a:cs typeface="Arial"/>
              <a:sym typeface="Arial"/>
            </a:endParaRPr>
          </a:p>
          <a:p>
            <a:pPr marL="285750" marR="0" lvl="0" indent="-285750" algn="just" rtl="0">
              <a:lnSpc>
                <a:spcPct val="130000"/>
              </a:lnSpc>
              <a:spcBef>
                <a:spcPts val="0"/>
              </a:spcBef>
              <a:spcAft>
                <a:spcPts val="0"/>
              </a:spcAft>
              <a:buClr>
                <a:srgbClr val="000000"/>
              </a:buClr>
              <a:buSzPts val="1400"/>
              <a:buFont typeface="Arial"/>
              <a:buChar char="•"/>
            </a:pPr>
            <a:r>
              <a:rPr lang="en-US" sz="1500" i="1">
                <a:solidFill>
                  <a:srgbClr val="073763"/>
                </a:solidFill>
                <a:latin typeface="Arial"/>
                <a:ea typeface="Arial"/>
                <a:cs typeface="Arial"/>
                <a:sym typeface="Arial"/>
              </a:rPr>
              <a:t>Net present value (NPV)</a:t>
            </a:r>
            <a:endParaRPr sz="1500">
              <a:solidFill>
                <a:srgbClr val="000000"/>
              </a:solidFill>
              <a:latin typeface="Arial"/>
              <a:ea typeface="Arial"/>
              <a:cs typeface="Arial"/>
              <a:sym typeface="Arial"/>
            </a:endParaRPr>
          </a:p>
          <a:p>
            <a:pPr marL="285750" marR="0" lvl="0" indent="-285750" algn="just" rtl="0">
              <a:lnSpc>
                <a:spcPct val="130000"/>
              </a:lnSpc>
              <a:spcBef>
                <a:spcPts val="0"/>
              </a:spcBef>
              <a:spcAft>
                <a:spcPts val="0"/>
              </a:spcAft>
              <a:buClr>
                <a:srgbClr val="000000"/>
              </a:buClr>
              <a:buSzPts val="1400"/>
              <a:buFont typeface="Arial"/>
              <a:buChar char="•"/>
            </a:pPr>
            <a:r>
              <a:rPr lang="en-US" sz="1500" i="1">
                <a:solidFill>
                  <a:srgbClr val="073763"/>
                </a:solidFill>
                <a:latin typeface="Arial"/>
                <a:ea typeface="Arial"/>
                <a:cs typeface="Arial"/>
                <a:sym typeface="Arial"/>
              </a:rPr>
              <a:t>Internal rate of return (IRR)</a:t>
            </a:r>
            <a:endParaRPr sz="1500">
              <a:solidFill>
                <a:srgbClr val="000000"/>
              </a:solidFill>
              <a:latin typeface="Arial"/>
              <a:ea typeface="Arial"/>
              <a:cs typeface="Arial"/>
              <a:sym typeface="Aria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72"/>
        <p:cNvGrpSpPr/>
        <p:nvPr/>
      </p:nvGrpSpPr>
      <p:grpSpPr>
        <a:xfrm>
          <a:off x="0" y="0"/>
          <a:ext cx="0" cy="0"/>
          <a:chOff x="0" y="0"/>
          <a:chExt cx="0" cy="0"/>
        </a:xfrm>
      </p:grpSpPr>
      <p:sp>
        <p:nvSpPr>
          <p:cNvPr id="273" name="Google Shape;273;p17"/>
          <p:cNvSpPr txBox="1"/>
          <p:nvPr/>
        </p:nvSpPr>
        <p:spPr>
          <a:xfrm>
            <a:off x="838200" y="1322710"/>
            <a:ext cx="10515599" cy="506152"/>
          </a:xfrm>
          <a:prstGeom prst="rect">
            <a:avLst/>
          </a:prstGeom>
          <a:solidFill>
            <a:srgbClr val="004AAD"/>
          </a:solidFill>
          <a:ln>
            <a:noFill/>
          </a:ln>
        </p:spPr>
        <p:txBody>
          <a:bodyPr spcFirstLastPara="1" wrap="square" lIns="91425" tIns="45700" rIns="91425" bIns="45700" anchor="ctr" anchorCtr="0">
            <a:normAutofit fontScale="90000" lnSpcReduction="10000"/>
          </a:bodyPr>
          <a:lstStyle/>
          <a:p>
            <a:pPr marL="0" marR="0" lvl="0" indent="0" algn="l" rtl="0">
              <a:lnSpc>
                <a:spcPct val="90000"/>
              </a:lnSpc>
              <a:spcBef>
                <a:spcPts val="0"/>
              </a:spcBef>
              <a:spcAft>
                <a:spcPts val="0"/>
              </a:spcAft>
              <a:buClr>
                <a:srgbClr val="000000"/>
              </a:buClr>
              <a:buSzPct val="111111"/>
              <a:buFont typeface="Arial"/>
              <a:buNone/>
            </a:pPr>
            <a:r>
              <a:rPr lang="en-US" sz="3600" b="1" i="0" u="none" strike="noStrike" cap="none">
                <a:solidFill>
                  <a:srgbClr val="FFFFFF"/>
                </a:solidFill>
                <a:latin typeface="Arial"/>
                <a:ea typeface="Arial"/>
                <a:cs typeface="Arial"/>
                <a:sym typeface="Arial"/>
              </a:rPr>
              <a:t>FINANCIAL ANALYSIS TECHNIQUES</a:t>
            </a:r>
            <a:endParaRPr/>
          </a:p>
        </p:txBody>
      </p:sp>
      <p:graphicFrame>
        <p:nvGraphicFramePr>
          <p:cNvPr id="274" name="Google Shape;274;p17"/>
          <p:cNvGraphicFramePr/>
          <p:nvPr/>
        </p:nvGraphicFramePr>
        <p:xfrm>
          <a:off x="1689200" y="2912440"/>
          <a:ext cx="3000000" cy="3000000"/>
        </p:xfrm>
        <a:graphic>
          <a:graphicData uri="http://schemas.openxmlformats.org/drawingml/2006/table">
            <a:tbl>
              <a:tblPr>
                <a:noFill/>
                <a:tableStyleId>{291A3A17-A0F9-4E28-ADC6-29C7E2A3A313}</a:tableStyleId>
              </a:tblPr>
              <a:tblGrid>
                <a:gridCol w="2082550">
                  <a:extLst>
                    <a:ext uri="{9D8B030D-6E8A-4147-A177-3AD203B41FA5}">
                      <a16:colId xmlns:a16="http://schemas.microsoft.com/office/drawing/2014/main" val="20000"/>
                    </a:ext>
                  </a:extLst>
                </a:gridCol>
                <a:gridCol w="1757650">
                  <a:extLst>
                    <a:ext uri="{9D8B030D-6E8A-4147-A177-3AD203B41FA5}">
                      <a16:colId xmlns:a16="http://schemas.microsoft.com/office/drawing/2014/main" val="20001"/>
                    </a:ext>
                  </a:extLst>
                </a:gridCol>
                <a:gridCol w="1755825">
                  <a:extLst>
                    <a:ext uri="{9D8B030D-6E8A-4147-A177-3AD203B41FA5}">
                      <a16:colId xmlns:a16="http://schemas.microsoft.com/office/drawing/2014/main" val="20002"/>
                    </a:ext>
                  </a:extLst>
                </a:gridCol>
                <a:gridCol w="1759475">
                  <a:extLst>
                    <a:ext uri="{9D8B030D-6E8A-4147-A177-3AD203B41FA5}">
                      <a16:colId xmlns:a16="http://schemas.microsoft.com/office/drawing/2014/main" val="20003"/>
                    </a:ext>
                  </a:extLst>
                </a:gridCol>
                <a:gridCol w="1755825">
                  <a:extLst>
                    <a:ext uri="{9D8B030D-6E8A-4147-A177-3AD203B41FA5}">
                      <a16:colId xmlns:a16="http://schemas.microsoft.com/office/drawing/2014/main" val="20004"/>
                    </a:ext>
                  </a:extLst>
                </a:gridCol>
              </a:tblGrid>
              <a:tr h="215900">
                <a:tc rowSpan="2">
                  <a:txBody>
                    <a:bodyPr/>
                    <a:lstStyle/>
                    <a:p>
                      <a:pPr marL="0" marR="0" lvl="0" indent="0" algn="ctr" rtl="0">
                        <a:lnSpc>
                          <a:spcPct val="100000"/>
                        </a:lnSpc>
                        <a:spcBef>
                          <a:spcPts val="0"/>
                        </a:spcBef>
                        <a:spcAft>
                          <a:spcPts val="0"/>
                        </a:spcAft>
                        <a:buClr>
                          <a:srgbClr val="FF6600"/>
                        </a:buClr>
                        <a:buSzPts val="1700"/>
                        <a:buFont typeface="Times"/>
                        <a:buNone/>
                      </a:pPr>
                      <a:r>
                        <a:rPr lang="en-US" sz="1700" b="0" i="0" u="none" strike="noStrike" cap="none">
                          <a:solidFill>
                            <a:srgbClr val="073763"/>
                          </a:solidFill>
                          <a:latin typeface="Arial"/>
                          <a:ea typeface="Arial"/>
                          <a:cs typeface="Arial"/>
                          <a:sym typeface="Arial"/>
                        </a:rPr>
                        <a:t>Option</a:t>
                      </a:r>
                      <a:endParaRPr sz="1700" b="0" i="0" u="none" strike="noStrike" cap="none">
                        <a:solidFill>
                          <a:srgbClr val="073763"/>
                        </a:solidFill>
                        <a:latin typeface="Arial"/>
                        <a:ea typeface="Arial"/>
                        <a:cs typeface="Arial"/>
                        <a:sym typeface="Arial"/>
                      </a:endParaRPr>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FF6600"/>
                        </a:buClr>
                        <a:buSzPts val="1700"/>
                        <a:buFont typeface="Times"/>
                        <a:buNone/>
                      </a:pPr>
                      <a:r>
                        <a:rPr lang="en-US" sz="1700" b="1" i="0" u="none" strike="noStrike" cap="none">
                          <a:solidFill>
                            <a:srgbClr val="073763"/>
                          </a:solidFill>
                          <a:latin typeface="Arial"/>
                          <a:ea typeface="Arial"/>
                          <a:cs typeface="Arial"/>
                          <a:sym typeface="Arial"/>
                        </a:rPr>
                        <a:t>Criterion </a:t>
                      </a:r>
                      <a:endParaRPr sz="1800" u="none" strike="noStrike" cap="none"/>
                    </a:p>
                    <a:p>
                      <a:pPr marL="0" marR="0" lvl="0" indent="0" algn="ctr" rtl="0">
                        <a:lnSpc>
                          <a:spcPct val="100000"/>
                        </a:lnSpc>
                        <a:spcBef>
                          <a:spcPts val="1020"/>
                        </a:spcBef>
                        <a:spcAft>
                          <a:spcPts val="0"/>
                        </a:spcAft>
                        <a:buClr>
                          <a:srgbClr val="FF6600"/>
                        </a:buClr>
                        <a:buSzPts val="1700"/>
                        <a:buFont typeface="Times"/>
                        <a:buNone/>
                      </a:pPr>
                      <a:r>
                        <a:rPr lang="en-US" sz="1700" b="0" i="0" u="none" strike="noStrike" cap="none">
                          <a:solidFill>
                            <a:srgbClr val="073763"/>
                          </a:solidFill>
                          <a:latin typeface="Arial"/>
                          <a:ea typeface="Arial"/>
                          <a:cs typeface="Arial"/>
                          <a:sym typeface="Arial"/>
                        </a:rPr>
                        <a:t>(1)</a:t>
                      </a:r>
                      <a:endParaRPr sz="1800" u="none" strike="noStrike" cap="none"/>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FF6600"/>
                        </a:buClr>
                        <a:buSzPts val="1700"/>
                        <a:buFont typeface="Times"/>
                        <a:buNone/>
                      </a:pPr>
                      <a:r>
                        <a:rPr lang="en-US" sz="1700" b="1" i="0" u="none" strike="noStrike" cap="none">
                          <a:solidFill>
                            <a:srgbClr val="073763"/>
                          </a:solidFill>
                          <a:latin typeface="Arial"/>
                          <a:ea typeface="Arial"/>
                          <a:cs typeface="Arial"/>
                          <a:sym typeface="Arial"/>
                        </a:rPr>
                        <a:t>Criterion </a:t>
                      </a:r>
                      <a:endParaRPr sz="1800" u="none" strike="noStrike" cap="none"/>
                    </a:p>
                    <a:p>
                      <a:pPr marL="0" marR="0" lvl="0" indent="0" algn="ctr" rtl="0">
                        <a:lnSpc>
                          <a:spcPct val="110000"/>
                        </a:lnSpc>
                        <a:spcBef>
                          <a:spcPts val="510"/>
                        </a:spcBef>
                        <a:spcAft>
                          <a:spcPts val="0"/>
                        </a:spcAft>
                        <a:buClr>
                          <a:srgbClr val="FF6600"/>
                        </a:buClr>
                        <a:buSzPts val="1700"/>
                        <a:buFont typeface="Times"/>
                        <a:buNone/>
                      </a:pPr>
                      <a:r>
                        <a:rPr lang="en-US" sz="1700" b="0" i="0" u="none" strike="noStrike" cap="none">
                          <a:solidFill>
                            <a:srgbClr val="073763"/>
                          </a:solidFill>
                          <a:latin typeface="Arial"/>
                          <a:ea typeface="Arial"/>
                          <a:cs typeface="Arial"/>
                          <a:sym typeface="Arial"/>
                        </a:rPr>
                        <a:t>(2)</a:t>
                      </a:r>
                      <a:endParaRPr sz="1800" u="none" strike="noStrike" cap="none"/>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FF6600"/>
                        </a:buClr>
                        <a:buSzPts val="1700"/>
                        <a:buFont typeface="Times"/>
                        <a:buNone/>
                      </a:pPr>
                      <a:r>
                        <a:rPr lang="en-US" sz="1700" b="1" i="0" u="none" strike="noStrike" cap="none">
                          <a:solidFill>
                            <a:srgbClr val="073763"/>
                          </a:solidFill>
                          <a:latin typeface="Arial"/>
                          <a:ea typeface="Arial"/>
                          <a:cs typeface="Arial"/>
                          <a:sym typeface="Arial"/>
                        </a:rPr>
                        <a:t>Criterion </a:t>
                      </a:r>
                      <a:endParaRPr sz="1800" u="none" strike="noStrike" cap="none"/>
                    </a:p>
                    <a:p>
                      <a:pPr marL="0" marR="0" lvl="0" indent="0" algn="ctr" rtl="0">
                        <a:lnSpc>
                          <a:spcPct val="110000"/>
                        </a:lnSpc>
                        <a:spcBef>
                          <a:spcPts val="510"/>
                        </a:spcBef>
                        <a:spcAft>
                          <a:spcPts val="0"/>
                        </a:spcAft>
                        <a:buClr>
                          <a:srgbClr val="FF6600"/>
                        </a:buClr>
                        <a:buSzPts val="1700"/>
                        <a:buFont typeface="Times"/>
                        <a:buNone/>
                      </a:pPr>
                      <a:r>
                        <a:rPr lang="en-US" sz="1700" b="0" i="0" u="none" strike="noStrike" cap="none">
                          <a:solidFill>
                            <a:srgbClr val="073763"/>
                          </a:solidFill>
                          <a:latin typeface="Arial"/>
                          <a:ea typeface="Arial"/>
                          <a:cs typeface="Arial"/>
                          <a:sym typeface="Arial"/>
                        </a:rPr>
                        <a:t> (n)</a:t>
                      </a:r>
                      <a:endParaRPr sz="1800" u="none" strike="noStrike" cap="none"/>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rowSpan="2">
                  <a:txBody>
                    <a:bodyPr/>
                    <a:lstStyle/>
                    <a:p>
                      <a:pPr marL="0" marR="0" lvl="0" indent="0" algn="ctr" rtl="0">
                        <a:lnSpc>
                          <a:spcPct val="100000"/>
                        </a:lnSpc>
                        <a:spcBef>
                          <a:spcPts val="0"/>
                        </a:spcBef>
                        <a:spcAft>
                          <a:spcPts val="0"/>
                        </a:spcAft>
                        <a:buClr>
                          <a:srgbClr val="FF6600"/>
                        </a:buClr>
                        <a:buSzPts val="1700"/>
                        <a:buFont typeface="Times"/>
                        <a:buNone/>
                      </a:pPr>
                      <a:r>
                        <a:rPr lang="en-US" sz="1700" b="1" i="0" u="none" strike="noStrike" cap="none">
                          <a:solidFill>
                            <a:srgbClr val="073763"/>
                          </a:solidFill>
                          <a:latin typeface="Arial"/>
                          <a:ea typeface="Arial"/>
                          <a:cs typeface="Arial"/>
                          <a:sym typeface="Arial"/>
                        </a:rPr>
                        <a:t>Total score</a:t>
                      </a:r>
                      <a:endParaRPr sz="1800" u="none" strike="noStrike" cap="none"/>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r h="215900">
                <a:tc vMerge="1">
                  <a:txBody>
                    <a:bodyPr/>
                    <a:lstStyle/>
                    <a:p>
                      <a:endParaRPr lang="en-US"/>
                    </a:p>
                  </a:txBody>
                  <a:tcPr/>
                </a:tc>
                <a:tc>
                  <a:txBody>
                    <a:bodyPr/>
                    <a:lstStyle/>
                    <a:p>
                      <a:pPr marL="0" marR="0" lvl="0" indent="0" algn="ctr" rtl="0">
                        <a:lnSpc>
                          <a:spcPct val="100000"/>
                        </a:lnSpc>
                        <a:spcBef>
                          <a:spcPts val="0"/>
                        </a:spcBef>
                        <a:spcAft>
                          <a:spcPts val="0"/>
                        </a:spcAft>
                        <a:buClr>
                          <a:srgbClr val="FF6600"/>
                        </a:buClr>
                        <a:buSzPts val="1700"/>
                        <a:buFont typeface="Times"/>
                        <a:buNone/>
                      </a:pPr>
                      <a:r>
                        <a:rPr lang="en-US" sz="1700" b="0" i="1" u="none" strike="noStrike" cap="none">
                          <a:solidFill>
                            <a:srgbClr val="073763"/>
                          </a:solidFill>
                          <a:latin typeface="Arial"/>
                          <a:ea typeface="Arial"/>
                          <a:cs typeface="Arial"/>
                          <a:sym typeface="Arial"/>
                        </a:rPr>
                        <a:t>Weight</a:t>
                      </a:r>
                      <a:endParaRPr sz="1800" u="none" strike="noStrike" cap="none"/>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FF6600"/>
                        </a:buClr>
                        <a:buSzPts val="1700"/>
                        <a:buFont typeface="Times"/>
                        <a:buNone/>
                      </a:pPr>
                      <a:r>
                        <a:rPr lang="en-US" sz="1700" b="0" i="1" u="none" strike="noStrike" cap="none">
                          <a:solidFill>
                            <a:srgbClr val="073763"/>
                          </a:solidFill>
                          <a:latin typeface="Arial"/>
                          <a:ea typeface="Arial"/>
                          <a:cs typeface="Arial"/>
                          <a:sym typeface="Arial"/>
                        </a:rPr>
                        <a:t>Weight</a:t>
                      </a:r>
                      <a:endParaRPr sz="1800" u="none" strike="noStrike" cap="none"/>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FF6600"/>
                        </a:buClr>
                        <a:buSzPts val="1700"/>
                        <a:buFont typeface="Times"/>
                        <a:buNone/>
                      </a:pPr>
                      <a:r>
                        <a:rPr lang="en-US" sz="1700" b="0" i="1" u="none" strike="noStrike" cap="none">
                          <a:solidFill>
                            <a:srgbClr val="073763"/>
                          </a:solidFill>
                          <a:latin typeface="Arial"/>
                          <a:ea typeface="Arial"/>
                          <a:cs typeface="Arial"/>
                          <a:sym typeface="Arial"/>
                        </a:rPr>
                        <a:t>Weight</a:t>
                      </a:r>
                      <a:endParaRPr sz="1800" u="none" strike="noStrike" cap="none"/>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vMerge="1">
                  <a:txBody>
                    <a:bodyPr/>
                    <a:lstStyle/>
                    <a:p>
                      <a:endParaRPr lang="en-US"/>
                    </a:p>
                  </a:txBody>
                  <a:tcPr/>
                </a:tc>
                <a:extLst>
                  <a:ext uri="{0D108BD9-81ED-4DB2-BD59-A6C34878D82A}">
                    <a16:rowId xmlns:a16="http://schemas.microsoft.com/office/drawing/2014/main" val="10001"/>
                  </a:ext>
                </a:extLst>
              </a:tr>
              <a:tr h="215900">
                <a:tc>
                  <a:txBody>
                    <a:bodyPr/>
                    <a:lstStyle/>
                    <a:p>
                      <a:pPr marL="0" marR="0" lvl="0" indent="0" algn="ctr" rtl="0">
                        <a:lnSpc>
                          <a:spcPct val="100000"/>
                        </a:lnSpc>
                        <a:spcBef>
                          <a:spcPts val="0"/>
                        </a:spcBef>
                        <a:spcAft>
                          <a:spcPts val="0"/>
                        </a:spcAft>
                        <a:buClr>
                          <a:srgbClr val="FF6600"/>
                        </a:buClr>
                        <a:buSzPts val="1700"/>
                        <a:buFont typeface="Times"/>
                        <a:buNone/>
                      </a:pPr>
                      <a:r>
                        <a:rPr lang="en-US" sz="1700" b="1" i="0" u="none" strike="noStrike" cap="none">
                          <a:solidFill>
                            <a:srgbClr val="073763"/>
                          </a:solidFill>
                          <a:latin typeface="Arial"/>
                          <a:ea typeface="Arial"/>
                          <a:cs typeface="Arial"/>
                          <a:sym typeface="Arial"/>
                        </a:rPr>
                        <a:t>Option A</a:t>
                      </a:r>
                      <a:endParaRPr sz="1800" u="none" strike="noStrike" cap="none"/>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FF6600"/>
                        </a:buClr>
                        <a:buSzPts val="1700"/>
                        <a:buFont typeface="Times"/>
                        <a:buNone/>
                      </a:pPr>
                      <a:endParaRPr sz="1700" b="0" i="0" u="none" strike="noStrike" cap="none">
                        <a:solidFill>
                          <a:srgbClr val="073763"/>
                        </a:solidFill>
                        <a:latin typeface="Arial"/>
                        <a:ea typeface="Arial"/>
                        <a:cs typeface="Arial"/>
                        <a:sym typeface="Arial"/>
                      </a:endParaRPr>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FF6600"/>
                        </a:buClr>
                        <a:buSzPts val="1700"/>
                        <a:buFont typeface="Times"/>
                        <a:buNone/>
                      </a:pPr>
                      <a:endParaRPr sz="1700" b="0" i="0" u="none" strike="noStrike" cap="none">
                        <a:solidFill>
                          <a:srgbClr val="073763"/>
                        </a:solidFill>
                        <a:latin typeface="Arial"/>
                        <a:ea typeface="Arial"/>
                        <a:cs typeface="Arial"/>
                        <a:sym typeface="Arial"/>
                      </a:endParaRPr>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FF6600"/>
                        </a:buClr>
                        <a:buSzPts val="1700"/>
                        <a:buFont typeface="Times"/>
                        <a:buNone/>
                      </a:pPr>
                      <a:endParaRPr sz="1700" b="0" i="0" u="none" strike="noStrike" cap="none">
                        <a:solidFill>
                          <a:srgbClr val="073763"/>
                        </a:solidFill>
                        <a:latin typeface="Arial"/>
                        <a:ea typeface="Arial"/>
                        <a:cs typeface="Arial"/>
                        <a:sym typeface="Arial"/>
                      </a:endParaRPr>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FF6600"/>
                        </a:buClr>
                        <a:buSzPts val="1700"/>
                        <a:buFont typeface="Times"/>
                        <a:buNone/>
                      </a:pPr>
                      <a:endParaRPr sz="1700" b="0" i="0" u="none" strike="noStrike" cap="none">
                        <a:solidFill>
                          <a:srgbClr val="073763"/>
                        </a:solidFill>
                        <a:latin typeface="Arial"/>
                        <a:ea typeface="Arial"/>
                        <a:cs typeface="Arial"/>
                        <a:sym typeface="Arial"/>
                      </a:endParaRPr>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215900">
                <a:tc>
                  <a:txBody>
                    <a:bodyPr/>
                    <a:lstStyle/>
                    <a:p>
                      <a:pPr marL="0" marR="0" lvl="0" indent="0" algn="ctr" rtl="0">
                        <a:lnSpc>
                          <a:spcPct val="100000"/>
                        </a:lnSpc>
                        <a:spcBef>
                          <a:spcPts val="0"/>
                        </a:spcBef>
                        <a:spcAft>
                          <a:spcPts val="0"/>
                        </a:spcAft>
                        <a:buClr>
                          <a:srgbClr val="FF6600"/>
                        </a:buClr>
                        <a:buSzPts val="1700"/>
                        <a:buFont typeface="Times"/>
                        <a:buNone/>
                      </a:pPr>
                      <a:r>
                        <a:rPr lang="en-US" sz="1700" b="1" i="0" u="none" strike="noStrike" cap="none">
                          <a:solidFill>
                            <a:srgbClr val="073763"/>
                          </a:solidFill>
                          <a:latin typeface="Arial"/>
                          <a:ea typeface="Arial"/>
                          <a:cs typeface="Arial"/>
                          <a:sym typeface="Arial"/>
                        </a:rPr>
                        <a:t>Option B</a:t>
                      </a:r>
                      <a:endParaRPr sz="1800" u="none" strike="noStrike" cap="none"/>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FF6600"/>
                        </a:buClr>
                        <a:buSzPts val="1700"/>
                        <a:buFont typeface="Times"/>
                        <a:buNone/>
                      </a:pPr>
                      <a:endParaRPr sz="1700" b="0" i="0" u="none" strike="noStrike" cap="none">
                        <a:solidFill>
                          <a:srgbClr val="073763"/>
                        </a:solidFill>
                        <a:latin typeface="Arial"/>
                        <a:ea typeface="Arial"/>
                        <a:cs typeface="Arial"/>
                        <a:sym typeface="Arial"/>
                      </a:endParaRPr>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FF6600"/>
                        </a:buClr>
                        <a:buSzPts val="1700"/>
                        <a:buFont typeface="Times"/>
                        <a:buNone/>
                      </a:pPr>
                      <a:endParaRPr sz="1700" b="0" i="0" u="none" strike="noStrike" cap="none">
                        <a:solidFill>
                          <a:srgbClr val="073763"/>
                        </a:solidFill>
                        <a:latin typeface="Arial"/>
                        <a:ea typeface="Arial"/>
                        <a:cs typeface="Arial"/>
                        <a:sym typeface="Arial"/>
                      </a:endParaRPr>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FF6600"/>
                        </a:buClr>
                        <a:buSzPts val="1700"/>
                        <a:buFont typeface="Times"/>
                        <a:buNone/>
                      </a:pPr>
                      <a:endParaRPr sz="1700" b="0" i="0" u="none" strike="noStrike" cap="none">
                        <a:solidFill>
                          <a:srgbClr val="073763"/>
                        </a:solidFill>
                        <a:latin typeface="Arial"/>
                        <a:ea typeface="Arial"/>
                        <a:cs typeface="Arial"/>
                        <a:sym typeface="Arial"/>
                      </a:endParaRPr>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FF6600"/>
                        </a:buClr>
                        <a:buSzPts val="1700"/>
                        <a:buFont typeface="Times"/>
                        <a:buNone/>
                      </a:pPr>
                      <a:endParaRPr sz="1700" b="0" i="0" u="none" strike="noStrike" cap="none">
                        <a:solidFill>
                          <a:srgbClr val="073763"/>
                        </a:solidFill>
                        <a:latin typeface="Arial"/>
                        <a:ea typeface="Arial"/>
                        <a:cs typeface="Arial"/>
                        <a:sym typeface="Arial"/>
                      </a:endParaRPr>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215900">
                <a:tc>
                  <a:txBody>
                    <a:bodyPr/>
                    <a:lstStyle/>
                    <a:p>
                      <a:pPr marL="0" marR="0" lvl="0" indent="0" algn="ctr" rtl="0">
                        <a:lnSpc>
                          <a:spcPct val="100000"/>
                        </a:lnSpc>
                        <a:spcBef>
                          <a:spcPts val="0"/>
                        </a:spcBef>
                        <a:spcAft>
                          <a:spcPts val="0"/>
                        </a:spcAft>
                        <a:buClr>
                          <a:srgbClr val="FF6600"/>
                        </a:buClr>
                        <a:buSzPts val="1700"/>
                        <a:buFont typeface="Times"/>
                        <a:buNone/>
                      </a:pPr>
                      <a:r>
                        <a:rPr lang="en-US" sz="1700" b="1" i="0" u="none" strike="noStrike" cap="none">
                          <a:solidFill>
                            <a:srgbClr val="073763"/>
                          </a:solidFill>
                          <a:latin typeface="Arial"/>
                          <a:ea typeface="Arial"/>
                          <a:cs typeface="Arial"/>
                          <a:sym typeface="Arial"/>
                        </a:rPr>
                        <a:t>Option C</a:t>
                      </a:r>
                      <a:endParaRPr sz="1800" u="none" strike="noStrike" cap="none"/>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FF6600"/>
                        </a:buClr>
                        <a:buSzPts val="1700"/>
                        <a:buFont typeface="Times"/>
                        <a:buNone/>
                      </a:pPr>
                      <a:endParaRPr sz="1700" b="0" i="0" u="none" strike="noStrike" cap="none">
                        <a:solidFill>
                          <a:srgbClr val="073763"/>
                        </a:solidFill>
                        <a:latin typeface="Arial"/>
                        <a:ea typeface="Arial"/>
                        <a:cs typeface="Arial"/>
                        <a:sym typeface="Arial"/>
                      </a:endParaRPr>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FF6600"/>
                        </a:buClr>
                        <a:buSzPts val="1700"/>
                        <a:buFont typeface="Times"/>
                        <a:buNone/>
                      </a:pPr>
                      <a:endParaRPr sz="1700" b="0" i="0" u="none" strike="noStrike" cap="none">
                        <a:solidFill>
                          <a:srgbClr val="073763"/>
                        </a:solidFill>
                        <a:latin typeface="Arial"/>
                        <a:ea typeface="Arial"/>
                        <a:cs typeface="Arial"/>
                        <a:sym typeface="Arial"/>
                      </a:endParaRPr>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FF6600"/>
                        </a:buClr>
                        <a:buSzPts val="1700"/>
                        <a:buFont typeface="Times"/>
                        <a:buNone/>
                      </a:pPr>
                      <a:endParaRPr sz="1700" b="0" i="0" u="none" strike="noStrike" cap="none">
                        <a:solidFill>
                          <a:srgbClr val="073763"/>
                        </a:solidFill>
                        <a:latin typeface="Arial"/>
                        <a:ea typeface="Arial"/>
                        <a:cs typeface="Arial"/>
                        <a:sym typeface="Arial"/>
                      </a:endParaRPr>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FF6600"/>
                        </a:buClr>
                        <a:buSzPts val="1700"/>
                        <a:buFont typeface="Times"/>
                        <a:buNone/>
                      </a:pPr>
                      <a:endParaRPr sz="1700" b="0" i="0" u="none" strike="noStrike" cap="none">
                        <a:solidFill>
                          <a:srgbClr val="073763"/>
                        </a:solidFill>
                        <a:latin typeface="Arial"/>
                        <a:ea typeface="Arial"/>
                        <a:cs typeface="Arial"/>
                        <a:sym typeface="Arial"/>
                      </a:endParaRPr>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sp>
        <p:nvSpPr>
          <p:cNvPr id="275" name="Google Shape;275;p17"/>
          <p:cNvSpPr/>
          <p:nvPr/>
        </p:nvSpPr>
        <p:spPr>
          <a:xfrm>
            <a:off x="4648746" y="2409008"/>
            <a:ext cx="3479907" cy="35390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000000"/>
              </a:buClr>
              <a:buSzPts val="1700"/>
              <a:buFont typeface="Arial"/>
              <a:buNone/>
            </a:pPr>
            <a:r>
              <a:rPr lang="en-US" sz="1700" b="1">
                <a:solidFill>
                  <a:srgbClr val="073763"/>
                </a:solidFill>
                <a:latin typeface="Arial"/>
                <a:ea typeface="Arial"/>
                <a:cs typeface="Arial"/>
                <a:sym typeface="Arial"/>
              </a:rPr>
              <a:t>Technical Assessment Table</a:t>
            </a:r>
            <a:endParaRPr sz="1700">
              <a:solidFill>
                <a:srgbClr val="073763"/>
              </a:solidFill>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sp>
        <p:nvSpPr>
          <p:cNvPr id="280" name="Google Shape;280;p18"/>
          <p:cNvSpPr txBox="1"/>
          <p:nvPr/>
        </p:nvSpPr>
        <p:spPr>
          <a:xfrm>
            <a:off x="838200" y="1203318"/>
            <a:ext cx="10515599" cy="506152"/>
          </a:xfrm>
          <a:prstGeom prst="rect">
            <a:avLst/>
          </a:prstGeom>
          <a:solidFill>
            <a:srgbClr val="004AAD"/>
          </a:solidFill>
          <a:ln>
            <a:noFill/>
          </a:ln>
        </p:spPr>
        <p:txBody>
          <a:bodyPr spcFirstLastPara="1" wrap="square" lIns="91425" tIns="45700" rIns="91425" bIns="45700" anchor="ctr" anchorCtr="0">
            <a:normAutofit fontScale="90000" lnSpcReduction="10000"/>
          </a:bodyPr>
          <a:lstStyle/>
          <a:p>
            <a:pPr marL="0" marR="0" lvl="0" indent="0" algn="l" rtl="0">
              <a:lnSpc>
                <a:spcPct val="90000"/>
              </a:lnSpc>
              <a:spcBef>
                <a:spcPts val="0"/>
              </a:spcBef>
              <a:spcAft>
                <a:spcPts val="0"/>
              </a:spcAft>
              <a:buClr>
                <a:srgbClr val="000000"/>
              </a:buClr>
              <a:buSzPct val="111111"/>
              <a:buFont typeface="Arial"/>
              <a:buNone/>
            </a:pPr>
            <a:r>
              <a:rPr lang="en-US" sz="3600" b="1" i="0" u="none" strike="noStrike" cap="none">
                <a:solidFill>
                  <a:srgbClr val="FFFFFF"/>
                </a:solidFill>
                <a:latin typeface="Arial"/>
                <a:ea typeface="Arial"/>
                <a:cs typeface="Arial"/>
                <a:sym typeface="Arial"/>
              </a:rPr>
              <a:t>FINANCIAL ANALYSIS TECHNIQUES</a:t>
            </a:r>
            <a:endParaRPr/>
          </a:p>
        </p:txBody>
      </p:sp>
      <p:sp>
        <p:nvSpPr>
          <p:cNvPr id="281" name="Google Shape;281;p18"/>
          <p:cNvSpPr/>
          <p:nvPr/>
        </p:nvSpPr>
        <p:spPr>
          <a:xfrm>
            <a:off x="2166258" y="1890445"/>
            <a:ext cx="3392061" cy="1031310"/>
          </a:xfrm>
          <a:custGeom>
            <a:avLst/>
            <a:gdLst/>
            <a:ahLst/>
            <a:cxnLst/>
            <a:rect l="l" t="t" r="r" b="b"/>
            <a:pathLst>
              <a:path w="21600" h="21600" extrusionOk="0">
                <a:moveTo>
                  <a:pt x="11611" y="21600"/>
                </a:moveTo>
                <a:lnTo>
                  <a:pt x="9590" y="16158"/>
                </a:lnTo>
                <a:cubicBezTo>
                  <a:pt x="9991" y="16192"/>
                  <a:pt x="10395" y="16210"/>
                  <a:pt x="10800" y="16210"/>
                </a:cubicBezTo>
                <a:cubicBezTo>
                  <a:pt x="16764" y="16210"/>
                  <a:pt x="21600" y="12581"/>
                  <a:pt x="21600" y="8105"/>
                </a:cubicBezTo>
                <a:cubicBezTo>
                  <a:pt x="21600" y="3628"/>
                  <a:pt x="16764" y="0"/>
                  <a:pt x="10800" y="0"/>
                </a:cubicBezTo>
                <a:cubicBezTo>
                  <a:pt x="4835" y="0"/>
                  <a:pt x="0" y="3628"/>
                  <a:pt x="0" y="8105"/>
                </a:cubicBezTo>
                <a:cubicBezTo>
                  <a:pt x="-1" y="10568"/>
                  <a:pt x="1493" y="12898"/>
                  <a:pt x="4057" y="14436"/>
                </a:cubicBezTo>
                <a:lnTo>
                  <a:pt x="11611" y="21600"/>
                </a:lnTo>
                <a:close/>
              </a:path>
            </a:pathLst>
          </a:custGeom>
          <a:solidFill>
            <a:srgbClr val="CCCCFF"/>
          </a:solidFill>
          <a:ln w="9525" cap="flat" cmpd="sng">
            <a:solidFill>
              <a:srgbClr val="07674D"/>
            </a:solidFill>
            <a:prstDash val="solid"/>
            <a:miter lim="800000"/>
            <a:headEnd type="none" w="sm" len="sm"/>
            <a:tailEnd type="none" w="sm" len="sm"/>
          </a:ln>
        </p:spPr>
        <p:txBody>
          <a:bodyPr spcFirstLastPara="1" wrap="square" lIns="0" tIns="0" rIns="0" bIns="0" anchor="t" anchorCtr="0">
            <a:noAutofit/>
          </a:bodyPr>
          <a:lstStyle/>
          <a:p>
            <a:pPr marL="0" marR="0" lvl="0" indent="0" algn="ctr" rtl="0">
              <a:spcBef>
                <a:spcPts val="0"/>
              </a:spcBef>
              <a:spcAft>
                <a:spcPts val="0"/>
              </a:spcAft>
              <a:buClr>
                <a:srgbClr val="000000"/>
              </a:buClr>
              <a:buSzPts val="1700"/>
              <a:buFont typeface="Arial"/>
              <a:buNone/>
            </a:pPr>
            <a:endParaRPr sz="1700" b="1" i="1">
              <a:solidFill>
                <a:srgbClr val="000000"/>
              </a:solidFill>
              <a:latin typeface="Arial"/>
              <a:ea typeface="Arial"/>
              <a:cs typeface="Arial"/>
              <a:sym typeface="Arial"/>
            </a:endParaRPr>
          </a:p>
          <a:p>
            <a:pPr marL="0" marR="0" lvl="0" indent="0" algn="ctr" rtl="0">
              <a:spcBef>
                <a:spcPts val="0"/>
              </a:spcBef>
              <a:spcAft>
                <a:spcPts val="0"/>
              </a:spcAft>
              <a:buClr>
                <a:srgbClr val="000000"/>
              </a:buClr>
              <a:buSzPts val="1700"/>
              <a:buFont typeface="Arial"/>
              <a:buNone/>
            </a:pPr>
            <a:r>
              <a:rPr lang="en-US" sz="1700" b="1" i="1">
                <a:solidFill>
                  <a:srgbClr val="000000"/>
                </a:solidFill>
                <a:latin typeface="Arial"/>
                <a:ea typeface="Arial"/>
                <a:cs typeface="Arial"/>
                <a:sym typeface="Arial"/>
              </a:rPr>
              <a:t>What investors want to know?</a:t>
            </a:r>
            <a:endParaRPr sz="1400">
              <a:solidFill>
                <a:srgbClr val="000000"/>
              </a:solidFill>
              <a:latin typeface="Arial"/>
              <a:ea typeface="Arial"/>
              <a:cs typeface="Arial"/>
              <a:sym typeface="Arial"/>
            </a:endParaRPr>
          </a:p>
        </p:txBody>
      </p:sp>
      <p:sp>
        <p:nvSpPr>
          <p:cNvPr id="282" name="Google Shape;282;p18"/>
          <p:cNvSpPr/>
          <p:nvPr/>
        </p:nvSpPr>
        <p:spPr>
          <a:xfrm>
            <a:off x="1958219" y="2988430"/>
            <a:ext cx="4322839" cy="857250"/>
          </a:xfrm>
          <a:prstGeom prst="homePlate">
            <a:avLst>
              <a:gd name="adj" fmla="val 50000"/>
            </a:avLst>
          </a:prstGeom>
          <a:solidFill>
            <a:srgbClr val="FFFFFF"/>
          </a:solidFill>
          <a:ln w="25400" cap="flat" cmpd="sng">
            <a:solidFill>
              <a:srgbClr val="07674D"/>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Arial"/>
                <a:ea typeface="Arial"/>
                <a:cs typeface="Arial"/>
                <a:sym typeface="Arial"/>
              </a:rPr>
              <a:t>When will the investment pay back?</a:t>
            </a:r>
            <a:endParaRPr sz="1400" b="0" i="0" u="none" strike="noStrike" cap="none">
              <a:solidFill>
                <a:srgbClr val="000000"/>
              </a:solidFill>
              <a:latin typeface="Arial"/>
              <a:ea typeface="Arial"/>
              <a:cs typeface="Arial"/>
              <a:sym typeface="Arial"/>
            </a:endParaRPr>
          </a:p>
        </p:txBody>
      </p:sp>
      <p:sp>
        <p:nvSpPr>
          <p:cNvPr id="283" name="Google Shape;283;p18"/>
          <p:cNvSpPr/>
          <p:nvPr/>
        </p:nvSpPr>
        <p:spPr>
          <a:xfrm>
            <a:off x="1958219" y="4131430"/>
            <a:ext cx="4322839" cy="857250"/>
          </a:xfrm>
          <a:prstGeom prst="homePlate">
            <a:avLst>
              <a:gd name="adj" fmla="val 50000"/>
            </a:avLst>
          </a:prstGeom>
          <a:solidFill>
            <a:srgbClr val="FFFFFF"/>
          </a:solidFill>
          <a:ln w="25400" cap="flat" cmpd="sng">
            <a:solidFill>
              <a:srgbClr val="07674D"/>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Arial"/>
                <a:ea typeface="Arial"/>
                <a:cs typeface="Arial"/>
                <a:sym typeface="Arial"/>
              </a:rPr>
              <a:t>Total value generated?</a:t>
            </a:r>
            <a:endParaRPr sz="1400" b="0" i="0" u="none" strike="noStrike" cap="none">
              <a:solidFill>
                <a:srgbClr val="000000"/>
              </a:solidFill>
              <a:latin typeface="Arial"/>
              <a:ea typeface="Arial"/>
              <a:cs typeface="Arial"/>
              <a:sym typeface="Arial"/>
            </a:endParaRPr>
          </a:p>
        </p:txBody>
      </p:sp>
      <p:sp>
        <p:nvSpPr>
          <p:cNvPr id="284" name="Google Shape;284;p18"/>
          <p:cNvSpPr/>
          <p:nvPr/>
        </p:nvSpPr>
        <p:spPr>
          <a:xfrm>
            <a:off x="1958219" y="5350630"/>
            <a:ext cx="4322839" cy="857250"/>
          </a:xfrm>
          <a:prstGeom prst="homePlate">
            <a:avLst>
              <a:gd name="adj" fmla="val 50000"/>
            </a:avLst>
          </a:prstGeom>
          <a:solidFill>
            <a:srgbClr val="FFFFFF"/>
          </a:solidFill>
          <a:ln w="25400" cap="flat" cmpd="sng">
            <a:solidFill>
              <a:srgbClr val="07674D"/>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Arial"/>
                <a:ea typeface="Arial"/>
                <a:cs typeface="Arial"/>
                <a:sym typeface="Arial"/>
              </a:rPr>
              <a:t>Profitability per unit of capital?</a:t>
            </a:r>
            <a:endParaRPr sz="1400" b="0" i="0" u="none" strike="noStrike" cap="none">
              <a:solidFill>
                <a:srgbClr val="000000"/>
              </a:solidFill>
              <a:latin typeface="Arial"/>
              <a:ea typeface="Arial"/>
              <a:cs typeface="Arial"/>
              <a:sym typeface="Arial"/>
            </a:endParaRPr>
          </a:p>
        </p:txBody>
      </p:sp>
      <p:sp>
        <p:nvSpPr>
          <p:cNvPr id="285" name="Google Shape;285;p18"/>
          <p:cNvSpPr/>
          <p:nvPr/>
        </p:nvSpPr>
        <p:spPr>
          <a:xfrm>
            <a:off x="6490608" y="2912230"/>
            <a:ext cx="3643313" cy="928688"/>
          </a:xfrm>
          <a:prstGeom prst="roundRect">
            <a:avLst>
              <a:gd name="adj" fmla="val 16667"/>
            </a:avLst>
          </a:prstGeom>
          <a:solidFill>
            <a:srgbClr val="CC7900"/>
          </a:solidFill>
          <a:ln w="38100" cap="flat" cmpd="sng">
            <a:solidFill>
              <a:srgbClr val="FFFFFF"/>
            </a:solidFill>
            <a:prstDash val="solid"/>
            <a:round/>
            <a:headEnd type="none" w="sm" len="sm"/>
            <a:tailEnd type="none" w="sm" len="sm"/>
          </a:ln>
          <a:effectLst>
            <a:outerShdw blurRad="40000" dist="20000" dir="5400000" rotWithShape="0">
              <a:srgbClr val="000000">
                <a:alpha val="37254"/>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FFFFFF"/>
                </a:solidFill>
                <a:latin typeface="Arial"/>
                <a:ea typeface="Arial"/>
                <a:cs typeface="Arial"/>
                <a:sym typeface="Arial"/>
              </a:rPr>
              <a:t>Simple Payback Period (Payback)</a:t>
            </a:r>
            <a:endParaRPr sz="1400" b="0" i="0" u="none" strike="noStrike" cap="none">
              <a:solidFill>
                <a:srgbClr val="000000"/>
              </a:solidFill>
              <a:latin typeface="Arial"/>
              <a:ea typeface="Arial"/>
              <a:cs typeface="Arial"/>
              <a:sym typeface="Arial"/>
            </a:endParaRPr>
          </a:p>
        </p:txBody>
      </p:sp>
      <p:sp>
        <p:nvSpPr>
          <p:cNvPr id="286" name="Google Shape;286;p18"/>
          <p:cNvSpPr/>
          <p:nvPr/>
        </p:nvSpPr>
        <p:spPr>
          <a:xfrm>
            <a:off x="6490608" y="4131430"/>
            <a:ext cx="3643313" cy="928688"/>
          </a:xfrm>
          <a:prstGeom prst="roundRect">
            <a:avLst>
              <a:gd name="adj" fmla="val 16667"/>
            </a:avLst>
          </a:prstGeom>
          <a:solidFill>
            <a:srgbClr val="C00000"/>
          </a:solidFill>
          <a:ln w="38100" cap="flat" cmpd="sng">
            <a:solidFill>
              <a:srgbClr val="FFFFFF"/>
            </a:solidFill>
            <a:prstDash val="solid"/>
            <a:round/>
            <a:headEnd type="none" w="sm" len="sm"/>
            <a:tailEnd type="none" w="sm" len="sm"/>
          </a:ln>
          <a:effectLst>
            <a:outerShdw blurRad="40000" dist="20000" dir="5400000" rotWithShape="0">
              <a:srgbClr val="000000">
                <a:alpha val="37254"/>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FFFFFF"/>
                </a:solidFill>
                <a:latin typeface="Arial"/>
                <a:ea typeface="Arial"/>
                <a:cs typeface="Arial"/>
                <a:sym typeface="Arial"/>
              </a:rPr>
              <a:t>Net Present Value (NPV)</a:t>
            </a:r>
            <a:endParaRPr sz="1400" b="0" i="0" u="none" strike="noStrike" cap="none">
              <a:solidFill>
                <a:srgbClr val="000000"/>
              </a:solidFill>
              <a:latin typeface="Arial"/>
              <a:ea typeface="Arial"/>
              <a:cs typeface="Arial"/>
              <a:sym typeface="Arial"/>
            </a:endParaRPr>
          </a:p>
        </p:txBody>
      </p:sp>
      <p:sp>
        <p:nvSpPr>
          <p:cNvPr id="287" name="Google Shape;287;p18"/>
          <p:cNvSpPr/>
          <p:nvPr/>
        </p:nvSpPr>
        <p:spPr>
          <a:xfrm>
            <a:off x="6490608" y="5350630"/>
            <a:ext cx="3643313" cy="928688"/>
          </a:xfrm>
          <a:prstGeom prst="roundRect">
            <a:avLst>
              <a:gd name="adj" fmla="val 16667"/>
            </a:avLst>
          </a:prstGeom>
          <a:solidFill>
            <a:srgbClr val="073763"/>
          </a:solidFill>
          <a:ln w="38100" cap="flat" cmpd="sng">
            <a:solidFill>
              <a:srgbClr val="FFFFFF"/>
            </a:solidFill>
            <a:prstDash val="solid"/>
            <a:round/>
            <a:headEnd type="none" w="sm" len="sm"/>
            <a:tailEnd type="none" w="sm" len="sm"/>
          </a:ln>
          <a:effectLst>
            <a:outerShdw blurRad="40000" dist="20000" dir="5400000" rotWithShape="0">
              <a:srgbClr val="000000">
                <a:alpha val="37254"/>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FFFFFF"/>
                </a:solidFill>
                <a:latin typeface="Arial"/>
                <a:ea typeface="Arial"/>
                <a:cs typeface="Arial"/>
                <a:sym typeface="Arial"/>
              </a:rPr>
              <a:t>Internal Rate of Return (IRR)</a:t>
            </a:r>
            <a:endParaRPr sz="1400" b="1" i="0" u="none" strike="noStrike" cap="none">
              <a:solidFill>
                <a:srgbClr val="FFFFFF"/>
              </a:solidFill>
              <a:latin typeface="Arial"/>
              <a:ea typeface="Arial"/>
              <a:cs typeface="Arial"/>
              <a:sym typeface="Aria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91"/>
        <p:cNvGrpSpPr/>
        <p:nvPr/>
      </p:nvGrpSpPr>
      <p:grpSpPr>
        <a:xfrm>
          <a:off x="0" y="0"/>
          <a:ext cx="0" cy="0"/>
          <a:chOff x="0" y="0"/>
          <a:chExt cx="0" cy="0"/>
        </a:xfrm>
      </p:grpSpPr>
      <p:sp>
        <p:nvSpPr>
          <p:cNvPr id="292" name="Google Shape;292;p19"/>
          <p:cNvSpPr txBox="1"/>
          <p:nvPr/>
        </p:nvSpPr>
        <p:spPr>
          <a:xfrm>
            <a:off x="838200" y="1202705"/>
            <a:ext cx="10515599" cy="506152"/>
          </a:xfrm>
          <a:prstGeom prst="rect">
            <a:avLst/>
          </a:prstGeom>
          <a:solidFill>
            <a:srgbClr val="004AAD"/>
          </a:solidFill>
          <a:ln>
            <a:noFill/>
          </a:ln>
        </p:spPr>
        <p:txBody>
          <a:bodyPr spcFirstLastPara="1" wrap="square" lIns="91425" tIns="45700" rIns="91425" bIns="45700" anchor="ctr" anchorCtr="0">
            <a:normAutofit fontScale="90000" lnSpcReduction="10000"/>
          </a:bodyPr>
          <a:lstStyle/>
          <a:p>
            <a:pPr marL="0" marR="0" lvl="0" indent="0" algn="l" rtl="0">
              <a:lnSpc>
                <a:spcPct val="90000"/>
              </a:lnSpc>
              <a:spcBef>
                <a:spcPts val="0"/>
              </a:spcBef>
              <a:spcAft>
                <a:spcPts val="0"/>
              </a:spcAft>
              <a:buClr>
                <a:srgbClr val="000000"/>
              </a:buClr>
              <a:buSzPct val="111111"/>
              <a:buFont typeface="Arial"/>
              <a:buNone/>
            </a:pPr>
            <a:r>
              <a:rPr lang="en-US" sz="3600" b="1" i="0" u="none" strike="noStrike" cap="none">
                <a:solidFill>
                  <a:srgbClr val="FFFFFF"/>
                </a:solidFill>
                <a:latin typeface="Arial"/>
                <a:ea typeface="Arial"/>
                <a:cs typeface="Arial"/>
                <a:sym typeface="Arial"/>
              </a:rPr>
              <a:t>FINANCIAL CRITERIA ASSESSMENT</a:t>
            </a:r>
            <a:endParaRPr sz="3600" b="1" i="0" u="none" strike="noStrike" cap="none">
              <a:solidFill>
                <a:srgbClr val="FFFFFF"/>
              </a:solidFill>
              <a:latin typeface="Arial"/>
              <a:ea typeface="Arial"/>
              <a:cs typeface="Arial"/>
              <a:sym typeface="Arial"/>
            </a:endParaRPr>
          </a:p>
        </p:txBody>
      </p:sp>
      <p:sp>
        <p:nvSpPr>
          <p:cNvPr id="293" name="Google Shape;293;p19"/>
          <p:cNvSpPr/>
          <p:nvPr/>
        </p:nvSpPr>
        <p:spPr>
          <a:xfrm>
            <a:off x="1694542" y="1942994"/>
            <a:ext cx="4071937" cy="743279"/>
          </a:xfrm>
          <a:prstGeom prst="homePlate">
            <a:avLst>
              <a:gd name="adj" fmla="val 50000"/>
            </a:avLst>
          </a:prstGeom>
          <a:solidFill>
            <a:srgbClr val="FFFFFF"/>
          </a:solidFill>
          <a:ln w="25400" cap="flat" cmpd="sng">
            <a:solidFill>
              <a:srgbClr val="A5C24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700"/>
              <a:buFont typeface="Arial"/>
              <a:buNone/>
            </a:pPr>
            <a:r>
              <a:rPr lang="en-US" sz="1700" b="0" i="0" u="none" strike="noStrike" cap="none">
                <a:solidFill>
                  <a:srgbClr val="073763"/>
                </a:solidFill>
                <a:latin typeface="Arial"/>
                <a:ea typeface="Arial"/>
                <a:cs typeface="Arial"/>
                <a:sym typeface="Arial"/>
              </a:rPr>
              <a:t>When will the investment pay back?</a:t>
            </a:r>
            <a:endParaRPr sz="1400" b="0" i="0" u="none" strike="noStrike" cap="none">
              <a:solidFill>
                <a:srgbClr val="000000"/>
              </a:solidFill>
              <a:latin typeface="Arial"/>
              <a:ea typeface="Arial"/>
              <a:cs typeface="Arial"/>
              <a:sym typeface="Arial"/>
            </a:endParaRPr>
          </a:p>
        </p:txBody>
      </p:sp>
      <p:sp>
        <p:nvSpPr>
          <p:cNvPr id="294" name="Google Shape;294;p19"/>
          <p:cNvSpPr/>
          <p:nvPr/>
        </p:nvSpPr>
        <p:spPr>
          <a:xfrm>
            <a:off x="6392740" y="1909121"/>
            <a:ext cx="3643313" cy="805219"/>
          </a:xfrm>
          <a:prstGeom prst="roundRect">
            <a:avLst>
              <a:gd name="adj" fmla="val 16667"/>
            </a:avLst>
          </a:prstGeom>
          <a:solidFill>
            <a:srgbClr val="CC7900"/>
          </a:solidFill>
          <a:ln w="38100" cap="flat" cmpd="sng">
            <a:solidFill>
              <a:srgbClr val="FFFFFF"/>
            </a:solidFill>
            <a:prstDash val="solid"/>
            <a:round/>
            <a:headEnd type="none" w="sm" len="sm"/>
            <a:tailEnd type="none" w="sm" len="sm"/>
          </a:ln>
          <a:effectLst>
            <a:outerShdw blurRad="40000" dist="20000" dir="5400000" rotWithShape="0">
              <a:srgbClr val="000000">
                <a:alpha val="37254"/>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700"/>
              <a:buFont typeface="Arial"/>
              <a:buNone/>
            </a:pPr>
            <a:r>
              <a:rPr lang="en-US" sz="1700" b="0" i="0" u="none" strike="noStrike" cap="none">
                <a:solidFill>
                  <a:srgbClr val="FFFFFF"/>
                </a:solidFill>
                <a:latin typeface="Arial"/>
                <a:ea typeface="Arial"/>
                <a:cs typeface="Arial"/>
                <a:sym typeface="Arial"/>
              </a:rPr>
              <a:t>Simple Payback Period (Payback)</a:t>
            </a:r>
            <a:endParaRPr sz="1400" b="0" i="0" u="none" strike="noStrike" cap="none">
              <a:solidFill>
                <a:srgbClr val="000000"/>
              </a:solidFill>
              <a:latin typeface="Arial"/>
              <a:ea typeface="Arial"/>
              <a:cs typeface="Arial"/>
              <a:sym typeface="Arial"/>
            </a:endParaRPr>
          </a:p>
        </p:txBody>
      </p:sp>
      <p:sp>
        <p:nvSpPr>
          <p:cNvPr id="295" name="Google Shape;295;p19"/>
          <p:cNvSpPr txBox="1"/>
          <p:nvPr/>
        </p:nvSpPr>
        <p:spPr>
          <a:xfrm>
            <a:off x="996821" y="3024262"/>
            <a:ext cx="9929327" cy="1366599"/>
          </a:xfrm>
          <a:prstGeom prst="rect">
            <a:avLst/>
          </a:prstGeom>
          <a:noFill/>
          <a:ln w="9525" cap="flat" cmpd="sng">
            <a:solidFill>
              <a:srgbClr val="07674D"/>
            </a:solidFill>
            <a:prstDash val="solid"/>
            <a:round/>
            <a:headEnd type="none" w="sm" len="sm"/>
            <a:tailEnd type="none" w="sm" len="sm"/>
          </a:ln>
        </p:spPr>
        <p:txBody>
          <a:bodyPr spcFirstLastPara="1" wrap="square" lIns="91425" tIns="45700" rIns="91425" bIns="45700" anchor="t" anchorCtr="0">
            <a:noAutofit/>
          </a:bodyPr>
          <a:lstStyle/>
          <a:p>
            <a:pPr marL="285750" marR="0" lvl="0" indent="-285750" algn="just" rtl="0">
              <a:lnSpc>
                <a:spcPct val="130000"/>
              </a:lnSpc>
              <a:spcBef>
                <a:spcPts val="0"/>
              </a:spcBef>
              <a:spcAft>
                <a:spcPts val="0"/>
              </a:spcAft>
              <a:buClr>
                <a:srgbClr val="000000"/>
              </a:buClr>
              <a:buSzPts val="1800"/>
              <a:buFont typeface="Arial"/>
              <a:buChar char="•"/>
            </a:pPr>
            <a:r>
              <a:rPr lang="en-US" sz="1700" b="0" i="0" u="none" strike="noStrike" cap="none">
                <a:solidFill>
                  <a:srgbClr val="002060"/>
                </a:solidFill>
                <a:latin typeface="Arial"/>
                <a:ea typeface="Arial"/>
                <a:cs typeface="Arial"/>
                <a:sym typeface="Arial"/>
              </a:rPr>
              <a:t>The payback period is the length of time required for the project's income to cover or recover the project's investment cost.</a:t>
            </a:r>
            <a:endParaRPr sz="2800" b="0" i="0" u="none" strike="noStrike" cap="none">
              <a:solidFill>
                <a:srgbClr val="000000"/>
              </a:solidFill>
              <a:latin typeface="Calibri"/>
              <a:ea typeface="Calibri"/>
              <a:cs typeface="Calibri"/>
              <a:sym typeface="Calibri"/>
            </a:endParaRPr>
          </a:p>
          <a:p>
            <a:pPr marL="285750" marR="0" lvl="0" indent="-285750" algn="just" rtl="0">
              <a:lnSpc>
                <a:spcPct val="130000"/>
              </a:lnSpc>
              <a:spcBef>
                <a:spcPts val="0"/>
              </a:spcBef>
              <a:spcAft>
                <a:spcPts val="0"/>
              </a:spcAft>
              <a:buClr>
                <a:srgbClr val="000000"/>
              </a:buClr>
              <a:buSzPts val="1800"/>
              <a:buFont typeface="Arial"/>
              <a:buChar char="•"/>
            </a:pPr>
            <a:r>
              <a:rPr lang="en-US" sz="1700" b="0" i="0" u="none" strike="noStrike" cap="none">
                <a:solidFill>
                  <a:srgbClr val="002060"/>
                </a:solidFill>
                <a:latin typeface="Arial"/>
                <a:ea typeface="Arial"/>
                <a:cs typeface="Arial"/>
                <a:sym typeface="Arial"/>
              </a:rPr>
              <a:t>The simple payback period does not account for the time value of money.</a:t>
            </a:r>
            <a:endParaRPr sz="2800" b="0" i="0" u="none" strike="noStrike" cap="none">
              <a:solidFill>
                <a:srgbClr val="000000"/>
              </a:solidFill>
              <a:latin typeface="Calibri"/>
              <a:ea typeface="Calibri"/>
              <a:cs typeface="Calibri"/>
              <a:sym typeface="Calibri"/>
            </a:endParaRPr>
          </a:p>
          <a:p>
            <a:pPr marL="285750" marR="0" lvl="0" indent="-285750" algn="just" rtl="0">
              <a:lnSpc>
                <a:spcPct val="130000"/>
              </a:lnSpc>
              <a:spcBef>
                <a:spcPts val="0"/>
              </a:spcBef>
              <a:spcAft>
                <a:spcPts val="0"/>
              </a:spcAft>
              <a:buClr>
                <a:srgbClr val="000000"/>
              </a:buClr>
              <a:buSzPts val="1800"/>
              <a:buFont typeface="Arial"/>
              <a:buChar char="•"/>
            </a:pPr>
            <a:r>
              <a:rPr lang="en-US" sz="1700" b="0" i="0" u="none" strike="noStrike" cap="none">
                <a:solidFill>
                  <a:srgbClr val="002060"/>
                </a:solidFill>
                <a:latin typeface="Arial"/>
                <a:ea typeface="Arial"/>
                <a:cs typeface="Arial"/>
                <a:sym typeface="Arial"/>
              </a:rPr>
              <a:t>It is typically only applied to projects with a short payback period (less than 3 years).		                        </a:t>
            </a:r>
            <a:endParaRPr sz="2800" b="0" i="0" u="none" strike="noStrike" cap="none">
              <a:solidFill>
                <a:srgbClr val="000000"/>
              </a:solidFill>
              <a:latin typeface="Calibri"/>
              <a:ea typeface="Calibri"/>
              <a:cs typeface="Calibri"/>
              <a:sym typeface="Calibri"/>
            </a:endParaRPr>
          </a:p>
        </p:txBody>
      </p:sp>
      <p:sp>
        <p:nvSpPr>
          <p:cNvPr id="296" name="Google Shape;296;p19"/>
          <p:cNvSpPr txBox="1"/>
          <p:nvPr/>
        </p:nvSpPr>
        <p:spPr>
          <a:xfrm>
            <a:off x="2646073" y="5236726"/>
            <a:ext cx="1367064" cy="523220"/>
          </a:xfrm>
          <a:prstGeom prst="rect">
            <a:avLst/>
          </a:prstGeom>
          <a:solidFill>
            <a:srgbClr val="0B5394"/>
          </a:solidFill>
          <a:ln>
            <a:noFill/>
          </a:ln>
        </p:spPr>
        <p:txBody>
          <a:bodyPr spcFirstLastPara="1" wrap="square" lIns="91425" tIns="45700" rIns="91425" bIns="45700" anchor="t" anchorCtr="0">
            <a:spAutoFit/>
          </a:bodyPr>
          <a:lstStyle/>
          <a:p>
            <a:pPr marL="0" marR="0" lvl="0" indent="0" algn="ctr" rtl="0">
              <a:spcBef>
                <a:spcPts val="0"/>
              </a:spcBef>
              <a:spcAft>
                <a:spcPts val="0"/>
              </a:spcAft>
              <a:buClr>
                <a:srgbClr val="000000"/>
              </a:buClr>
              <a:buSzPts val="1400"/>
              <a:buFont typeface="Arial"/>
              <a:buNone/>
            </a:pPr>
            <a:r>
              <a:rPr lang="en-US" sz="1400">
                <a:solidFill>
                  <a:srgbClr val="FFFFFF"/>
                </a:solidFill>
                <a:latin typeface="Arial"/>
                <a:ea typeface="Arial"/>
                <a:cs typeface="Arial"/>
                <a:sym typeface="Arial"/>
              </a:rPr>
              <a:t>Payback period</a:t>
            </a:r>
            <a:endParaRPr sz="1400">
              <a:solidFill>
                <a:srgbClr val="000000"/>
              </a:solidFill>
              <a:latin typeface="Arial"/>
              <a:ea typeface="Arial"/>
              <a:cs typeface="Arial"/>
              <a:sym typeface="Arial"/>
            </a:endParaRPr>
          </a:p>
        </p:txBody>
      </p:sp>
      <p:sp>
        <p:nvSpPr>
          <p:cNvPr id="297" name="Google Shape;297;p19"/>
          <p:cNvSpPr txBox="1"/>
          <p:nvPr/>
        </p:nvSpPr>
        <p:spPr>
          <a:xfrm>
            <a:off x="5026869" y="5255007"/>
            <a:ext cx="1524000" cy="523220"/>
          </a:xfrm>
          <a:prstGeom prst="rect">
            <a:avLst/>
          </a:prstGeom>
          <a:solidFill>
            <a:srgbClr val="0B5394"/>
          </a:solidFill>
          <a:ln>
            <a:noFill/>
          </a:ln>
        </p:spPr>
        <p:txBody>
          <a:bodyPr spcFirstLastPara="1" wrap="square" lIns="91425" tIns="45700" rIns="91425" bIns="45700" anchor="t" anchorCtr="0">
            <a:spAutoFit/>
          </a:bodyPr>
          <a:lstStyle/>
          <a:p>
            <a:pPr marL="0" marR="0" lvl="0" indent="0" algn="ctr" rtl="0">
              <a:spcBef>
                <a:spcPts val="0"/>
              </a:spcBef>
              <a:spcAft>
                <a:spcPts val="0"/>
              </a:spcAft>
              <a:buClr>
                <a:srgbClr val="000000"/>
              </a:buClr>
              <a:buSzPts val="1400"/>
              <a:buFont typeface="Arial"/>
              <a:buNone/>
            </a:pPr>
            <a:r>
              <a:rPr lang="en-US" sz="1400">
                <a:solidFill>
                  <a:srgbClr val="FFFFFF"/>
                </a:solidFill>
                <a:latin typeface="Arial"/>
                <a:ea typeface="Arial"/>
                <a:cs typeface="Arial"/>
                <a:sym typeface="Arial"/>
              </a:rPr>
              <a:t>Years before full recovery</a:t>
            </a:r>
            <a:endParaRPr sz="1400">
              <a:solidFill>
                <a:srgbClr val="FFFFFF"/>
              </a:solidFill>
              <a:latin typeface="Arial"/>
              <a:ea typeface="Arial"/>
              <a:cs typeface="Arial"/>
              <a:sym typeface="Arial"/>
            </a:endParaRPr>
          </a:p>
        </p:txBody>
      </p:sp>
      <p:sp>
        <p:nvSpPr>
          <p:cNvPr id="298" name="Google Shape;298;p19"/>
          <p:cNvSpPr txBox="1"/>
          <p:nvPr/>
        </p:nvSpPr>
        <p:spPr>
          <a:xfrm>
            <a:off x="7269780" y="4777953"/>
            <a:ext cx="2286000" cy="954107"/>
          </a:xfrm>
          <a:prstGeom prst="rect">
            <a:avLst/>
          </a:prstGeom>
          <a:solidFill>
            <a:srgbClr val="0B5394"/>
          </a:solidFill>
          <a:ln>
            <a:noFill/>
          </a:ln>
        </p:spPr>
        <p:txBody>
          <a:bodyPr spcFirstLastPara="1" wrap="square" lIns="91425" tIns="45700" rIns="91425" bIns="45700" anchor="t" anchorCtr="0">
            <a:spAutoFit/>
          </a:bodyPr>
          <a:lstStyle/>
          <a:p>
            <a:pPr marL="0" marR="0" lvl="0" indent="0" algn="ctr" rtl="0">
              <a:spcBef>
                <a:spcPts val="0"/>
              </a:spcBef>
              <a:spcAft>
                <a:spcPts val="0"/>
              </a:spcAft>
              <a:buClr>
                <a:srgbClr val="000000"/>
              </a:buClr>
              <a:buSzPts val="1400"/>
              <a:buFont typeface="Arial"/>
              <a:buNone/>
            </a:pPr>
            <a:r>
              <a:rPr lang="en-US" sz="1400">
                <a:solidFill>
                  <a:srgbClr val="FFFFFF"/>
                </a:solidFill>
                <a:latin typeface="Arial"/>
                <a:ea typeface="Arial"/>
                <a:cs typeface="Arial"/>
                <a:sym typeface="Arial"/>
              </a:rPr>
              <a:t>Unrecovered cost at the start of the year</a:t>
            </a:r>
            <a:endParaRPr sz="1400">
              <a:solidFill>
                <a:srgbClr val="000000"/>
              </a:solidFill>
              <a:latin typeface="Arial"/>
              <a:ea typeface="Arial"/>
              <a:cs typeface="Arial"/>
              <a:sym typeface="Arial"/>
            </a:endParaRPr>
          </a:p>
          <a:p>
            <a:pPr marL="0" marR="0" lvl="0" indent="0" algn="ctr" rtl="0">
              <a:spcBef>
                <a:spcPts val="0"/>
              </a:spcBef>
              <a:spcAft>
                <a:spcPts val="0"/>
              </a:spcAft>
              <a:buClr>
                <a:srgbClr val="000000"/>
              </a:buClr>
              <a:buSzPts val="1400"/>
              <a:buFont typeface="Arial"/>
              <a:buNone/>
            </a:pPr>
            <a:r>
              <a:rPr lang="en-US" sz="1400">
                <a:solidFill>
                  <a:srgbClr val="FFFFFF"/>
                </a:solidFill>
                <a:latin typeface="Arial"/>
                <a:ea typeface="Arial"/>
                <a:cs typeface="Arial"/>
                <a:sym typeface="Arial"/>
              </a:rPr>
              <a:t>-----------------------------------</a:t>
            </a:r>
            <a:endParaRPr sz="1400">
              <a:solidFill>
                <a:srgbClr val="000000"/>
              </a:solidFill>
              <a:latin typeface="Arial"/>
              <a:ea typeface="Arial"/>
              <a:cs typeface="Arial"/>
              <a:sym typeface="Arial"/>
            </a:endParaRPr>
          </a:p>
          <a:p>
            <a:pPr marL="0" marR="0" lvl="0" indent="0" algn="ctr" rtl="0">
              <a:spcBef>
                <a:spcPts val="0"/>
              </a:spcBef>
              <a:spcAft>
                <a:spcPts val="0"/>
              </a:spcAft>
              <a:buClr>
                <a:srgbClr val="000000"/>
              </a:buClr>
              <a:buSzPts val="1400"/>
              <a:buFont typeface="Arial"/>
              <a:buNone/>
            </a:pPr>
            <a:r>
              <a:rPr lang="en-US" sz="1400">
                <a:solidFill>
                  <a:srgbClr val="FFFFFF"/>
                </a:solidFill>
                <a:latin typeface="Arial"/>
                <a:ea typeface="Arial"/>
                <a:cs typeface="Arial"/>
                <a:sym typeface="Arial"/>
              </a:rPr>
              <a:t>Cash flow during the year </a:t>
            </a:r>
            <a:endParaRPr sz="1400">
              <a:solidFill>
                <a:srgbClr val="000000"/>
              </a:solidFill>
              <a:latin typeface="Arial"/>
              <a:ea typeface="Arial"/>
              <a:cs typeface="Arial"/>
              <a:sym typeface="Arial"/>
            </a:endParaRPr>
          </a:p>
        </p:txBody>
      </p:sp>
      <p:sp>
        <p:nvSpPr>
          <p:cNvPr id="299" name="Google Shape;299;p19"/>
          <p:cNvSpPr txBox="1"/>
          <p:nvPr/>
        </p:nvSpPr>
        <p:spPr>
          <a:xfrm>
            <a:off x="4274848" y="5297542"/>
            <a:ext cx="457200" cy="36933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Clr>
                <a:srgbClr val="000000"/>
              </a:buClr>
              <a:buSzPts val="1800"/>
              <a:buFont typeface="Arial"/>
              <a:buNone/>
            </a:pPr>
            <a:r>
              <a:rPr lang="en-US" sz="1800">
                <a:solidFill>
                  <a:srgbClr val="000000"/>
                </a:solidFill>
                <a:latin typeface="Arial"/>
                <a:ea typeface="Arial"/>
                <a:cs typeface="Arial"/>
                <a:sym typeface="Arial"/>
              </a:rPr>
              <a:t>= </a:t>
            </a:r>
            <a:endParaRPr sz="1800">
              <a:solidFill>
                <a:srgbClr val="000000"/>
              </a:solidFill>
              <a:latin typeface="Arial"/>
              <a:ea typeface="Arial"/>
              <a:cs typeface="Arial"/>
              <a:sym typeface="Arial"/>
            </a:endParaRPr>
          </a:p>
        </p:txBody>
      </p:sp>
      <p:sp>
        <p:nvSpPr>
          <p:cNvPr id="300" name="Google Shape;300;p19"/>
          <p:cNvSpPr txBox="1"/>
          <p:nvPr/>
        </p:nvSpPr>
        <p:spPr>
          <a:xfrm>
            <a:off x="6736380" y="5295305"/>
            <a:ext cx="457200" cy="36933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Clr>
                <a:srgbClr val="000000"/>
              </a:buClr>
              <a:buSzPts val="1800"/>
              <a:buFont typeface="Arial"/>
              <a:buNone/>
            </a:pPr>
            <a:r>
              <a:rPr lang="en-US" sz="1800">
                <a:solidFill>
                  <a:srgbClr val="000000"/>
                </a:solidFill>
                <a:latin typeface="Arial"/>
                <a:ea typeface="Arial"/>
                <a:cs typeface="Arial"/>
                <a:sym typeface="Arial"/>
              </a:rPr>
              <a:t>+ </a:t>
            </a:r>
            <a:endParaRPr sz="1800">
              <a:solidFill>
                <a:srgbClr val="000000"/>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3"/>
        <p:cNvGrpSpPr/>
        <p:nvPr/>
      </p:nvGrpSpPr>
      <p:grpSpPr>
        <a:xfrm>
          <a:off x="0" y="0"/>
          <a:ext cx="0" cy="0"/>
          <a:chOff x="0" y="0"/>
          <a:chExt cx="0" cy="0"/>
        </a:xfrm>
      </p:grpSpPr>
      <p:sp>
        <p:nvSpPr>
          <p:cNvPr id="64" name="Google Shape;64;p1"/>
          <p:cNvSpPr txBox="1">
            <a:spLocks noGrp="1"/>
          </p:cNvSpPr>
          <p:nvPr>
            <p:ph type="subTitle" idx="1"/>
          </p:nvPr>
        </p:nvSpPr>
        <p:spPr>
          <a:xfrm>
            <a:off x="838200" y="2893721"/>
            <a:ext cx="10515599" cy="1070557"/>
          </a:xfrm>
          <a:prstGeom prst="rect">
            <a:avLst/>
          </a:prstGeom>
          <a:noFill/>
          <a:ln>
            <a:noFill/>
          </a:ln>
        </p:spPr>
        <p:txBody>
          <a:bodyPr spcFirstLastPara="1" wrap="square" lIns="91425" tIns="45700" rIns="91425" bIns="45700" anchor="t" anchorCtr="0">
            <a:noAutofit/>
          </a:bodyPr>
          <a:lstStyle/>
          <a:p>
            <a:pPr marL="0" lvl="0" indent="0">
              <a:spcBef>
                <a:spcPts val="0"/>
              </a:spcBef>
              <a:buSzPts val="3000"/>
            </a:pPr>
            <a:r>
              <a:rPr lang="en-US" sz="3200"/>
              <a:t>CHARACTERISTICS OF ENERGY EFFICIENCY PROJECTS</a:t>
            </a:r>
          </a:p>
        </p:txBody>
      </p:sp>
    </p:spTree>
    <p:extLst>
      <p:ext uri="{BB962C8B-B14F-4D97-AF65-F5344CB8AC3E}">
        <p14:creationId xmlns:p14="http://schemas.microsoft.com/office/powerpoint/2010/main" val="93029962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sp>
        <p:nvSpPr>
          <p:cNvPr id="305" name="Google Shape;305;p20"/>
          <p:cNvSpPr txBox="1"/>
          <p:nvPr/>
        </p:nvSpPr>
        <p:spPr>
          <a:xfrm>
            <a:off x="930667" y="1137775"/>
            <a:ext cx="10515599" cy="506152"/>
          </a:xfrm>
          <a:prstGeom prst="rect">
            <a:avLst/>
          </a:prstGeom>
          <a:solidFill>
            <a:srgbClr val="004AAD"/>
          </a:solid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0000"/>
              </a:buClr>
              <a:buSzPts val="3600"/>
              <a:buFont typeface="Arial"/>
              <a:buNone/>
            </a:pPr>
            <a:r>
              <a:rPr lang="en-US" sz="3000" b="1" i="0" u="none" strike="noStrike" cap="none">
                <a:solidFill>
                  <a:srgbClr val="FFFFFF"/>
                </a:solidFill>
                <a:latin typeface="Arial"/>
                <a:ea typeface="Arial"/>
                <a:cs typeface="Arial"/>
                <a:sym typeface="Arial"/>
              </a:rPr>
              <a:t>FINANCIAL ASSESSMENT</a:t>
            </a:r>
            <a:endParaRPr sz="3000" b="1" i="0" u="none" strike="noStrike" cap="none">
              <a:solidFill>
                <a:srgbClr val="FFFFFF"/>
              </a:solidFill>
              <a:latin typeface="Arial"/>
              <a:ea typeface="Arial"/>
              <a:cs typeface="Arial"/>
              <a:sym typeface="Arial"/>
            </a:endParaRPr>
          </a:p>
        </p:txBody>
      </p:sp>
      <p:sp>
        <p:nvSpPr>
          <p:cNvPr id="306" name="Google Shape;306;p20"/>
          <p:cNvSpPr/>
          <p:nvPr/>
        </p:nvSpPr>
        <p:spPr>
          <a:xfrm>
            <a:off x="930667" y="1871951"/>
            <a:ext cx="4071937" cy="743279"/>
          </a:xfrm>
          <a:prstGeom prst="homePlate">
            <a:avLst>
              <a:gd name="adj" fmla="val 50000"/>
            </a:avLst>
          </a:prstGeom>
          <a:solidFill>
            <a:srgbClr val="FFFFFF"/>
          </a:solidFill>
          <a:ln w="25400" cap="flat" cmpd="sng">
            <a:solidFill>
              <a:srgbClr val="07674D"/>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700"/>
              <a:buFont typeface="Arial"/>
              <a:buNone/>
            </a:pPr>
            <a:r>
              <a:rPr lang="en-US" sz="1700" b="0" i="0" u="none" strike="noStrike" cap="none">
                <a:solidFill>
                  <a:srgbClr val="073763"/>
                </a:solidFill>
                <a:latin typeface="Arial"/>
                <a:ea typeface="Arial"/>
                <a:cs typeface="Arial"/>
                <a:sym typeface="Arial"/>
              </a:rPr>
              <a:t>When will the investment pay back?</a:t>
            </a:r>
            <a:endParaRPr sz="1400" b="0" i="0" u="none" strike="noStrike" cap="none">
              <a:solidFill>
                <a:srgbClr val="000000"/>
              </a:solidFill>
              <a:latin typeface="Arial"/>
              <a:ea typeface="Arial"/>
              <a:cs typeface="Arial"/>
              <a:sym typeface="Arial"/>
            </a:endParaRPr>
          </a:p>
        </p:txBody>
      </p:sp>
      <p:sp>
        <p:nvSpPr>
          <p:cNvPr id="307" name="Google Shape;307;p20"/>
          <p:cNvSpPr/>
          <p:nvPr/>
        </p:nvSpPr>
        <p:spPr>
          <a:xfrm>
            <a:off x="6672853" y="1785555"/>
            <a:ext cx="3643313" cy="805219"/>
          </a:xfrm>
          <a:prstGeom prst="roundRect">
            <a:avLst>
              <a:gd name="adj" fmla="val 16667"/>
            </a:avLst>
          </a:prstGeom>
          <a:solidFill>
            <a:srgbClr val="CC7900"/>
          </a:solidFill>
          <a:ln w="38100" cap="flat" cmpd="sng">
            <a:solidFill>
              <a:srgbClr val="FFFFFF"/>
            </a:solidFill>
            <a:prstDash val="solid"/>
            <a:round/>
            <a:headEnd type="none" w="sm" len="sm"/>
            <a:tailEnd type="none" w="sm" len="sm"/>
          </a:ln>
          <a:effectLst>
            <a:outerShdw blurRad="40000" dist="20000" dir="5400000" rotWithShape="0">
              <a:srgbClr val="000000">
                <a:alpha val="37254"/>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rgbClr val="FFFFFF"/>
                </a:solidFill>
                <a:latin typeface="Arial"/>
                <a:ea typeface="Arial"/>
                <a:cs typeface="Arial"/>
                <a:sym typeface="Arial"/>
              </a:rPr>
              <a:t>Simple Payback Period (Payback)</a:t>
            </a:r>
            <a:endParaRPr sz="1400" b="0" i="0" u="none" strike="noStrike" cap="none">
              <a:solidFill>
                <a:srgbClr val="000000"/>
              </a:solidFill>
              <a:latin typeface="Arial"/>
              <a:ea typeface="Arial"/>
              <a:cs typeface="Arial"/>
              <a:sym typeface="Arial"/>
            </a:endParaRPr>
          </a:p>
        </p:txBody>
      </p:sp>
      <p:graphicFrame>
        <p:nvGraphicFramePr>
          <p:cNvPr id="308" name="Google Shape;308;p20"/>
          <p:cNvGraphicFramePr/>
          <p:nvPr/>
        </p:nvGraphicFramePr>
        <p:xfrm>
          <a:off x="788483" y="3121187"/>
          <a:ext cx="3000000" cy="3000000"/>
        </p:xfrm>
        <a:graphic>
          <a:graphicData uri="http://schemas.openxmlformats.org/drawingml/2006/table">
            <a:tbl>
              <a:tblPr>
                <a:noFill/>
                <a:tableStyleId>{291A3A17-A0F9-4E28-ADC6-29C7E2A3A313}</a:tableStyleId>
              </a:tblPr>
              <a:tblGrid>
                <a:gridCol w="900300">
                  <a:extLst>
                    <a:ext uri="{9D8B030D-6E8A-4147-A177-3AD203B41FA5}">
                      <a16:colId xmlns:a16="http://schemas.microsoft.com/office/drawing/2014/main" val="20000"/>
                    </a:ext>
                  </a:extLst>
                </a:gridCol>
                <a:gridCol w="1511175">
                  <a:extLst>
                    <a:ext uri="{9D8B030D-6E8A-4147-A177-3AD203B41FA5}">
                      <a16:colId xmlns:a16="http://schemas.microsoft.com/office/drawing/2014/main" val="20001"/>
                    </a:ext>
                  </a:extLst>
                </a:gridCol>
                <a:gridCol w="1512250">
                  <a:extLst>
                    <a:ext uri="{9D8B030D-6E8A-4147-A177-3AD203B41FA5}">
                      <a16:colId xmlns:a16="http://schemas.microsoft.com/office/drawing/2014/main" val="20002"/>
                    </a:ext>
                  </a:extLst>
                </a:gridCol>
              </a:tblGrid>
              <a:tr h="314500">
                <a:tc>
                  <a:txBody>
                    <a:bodyPr/>
                    <a:lstStyle/>
                    <a:p>
                      <a:pPr marL="0" marR="0" lvl="0" indent="0" algn="ctr" rtl="0">
                        <a:lnSpc>
                          <a:spcPct val="100000"/>
                        </a:lnSpc>
                        <a:spcBef>
                          <a:spcPts val="0"/>
                        </a:spcBef>
                        <a:spcAft>
                          <a:spcPts val="0"/>
                        </a:spcAft>
                        <a:buClr>
                          <a:schemeClr val="hlink"/>
                        </a:buClr>
                        <a:buSzPts val="1500"/>
                        <a:buFont typeface="Noto Sans Symbols"/>
                        <a:buNone/>
                      </a:pPr>
                      <a:r>
                        <a:rPr lang="en-US" sz="1500" b="0" i="0" u="none" strike="noStrike" cap="none">
                          <a:solidFill>
                            <a:srgbClr val="073763"/>
                          </a:solidFill>
                          <a:latin typeface="Arial"/>
                          <a:ea typeface="Arial"/>
                          <a:cs typeface="Arial"/>
                          <a:sym typeface="Arial"/>
                        </a:rPr>
                        <a:t> </a:t>
                      </a:r>
                      <a:endParaRPr sz="1800" u="none" strike="noStrike" cap="none"/>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gridSpan="2">
                  <a:txBody>
                    <a:bodyPr/>
                    <a:lstStyle/>
                    <a:p>
                      <a:pPr marL="0" marR="0" lvl="0" indent="0" algn="ctr" rtl="0">
                        <a:lnSpc>
                          <a:spcPct val="100000"/>
                        </a:lnSpc>
                        <a:spcBef>
                          <a:spcPts val="0"/>
                        </a:spcBef>
                        <a:spcAft>
                          <a:spcPts val="0"/>
                        </a:spcAft>
                        <a:buClr>
                          <a:schemeClr val="hlink"/>
                        </a:buClr>
                        <a:buSzPts val="1500"/>
                        <a:buFont typeface="Noto Sans Symbols"/>
                        <a:buNone/>
                      </a:pPr>
                      <a:r>
                        <a:rPr lang="en-US" sz="1500" b="1" i="0" u="none" strike="noStrike" cap="none">
                          <a:solidFill>
                            <a:srgbClr val="073763"/>
                          </a:solidFill>
                          <a:latin typeface="Arial"/>
                          <a:ea typeface="Arial"/>
                          <a:cs typeface="Arial"/>
                          <a:sym typeface="Arial"/>
                        </a:rPr>
                        <a:t>Cashflow of the project</a:t>
                      </a:r>
                      <a:endParaRPr sz="1800" u="none" strike="noStrike" cap="none"/>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hMerge="1">
                  <a:txBody>
                    <a:bodyPr/>
                    <a:lstStyle/>
                    <a:p>
                      <a:endParaRPr lang="en-US"/>
                    </a:p>
                  </a:txBody>
                  <a:tcPr/>
                </a:tc>
                <a:extLst>
                  <a:ext uri="{0D108BD9-81ED-4DB2-BD59-A6C34878D82A}">
                    <a16:rowId xmlns:a16="http://schemas.microsoft.com/office/drawing/2014/main" val="10000"/>
                  </a:ext>
                </a:extLst>
              </a:tr>
              <a:tr h="410775">
                <a:tc>
                  <a:txBody>
                    <a:bodyPr/>
                    <a:lstStyle/>
                    <a:p>
                      <a:pPr marL="0" marR="0" lvl="0" indent="0" algn="ctr" rtl="0">
                        <a:lnSpc>
                          <a:spcPct val="100000"/>
                        </a:lnSpc>
                        <a:spcBef>
                          <a:spcPts val="0"/>
                        </a:spcBef>
                        <a:spcAft>
                          <a:spcPts val="0"/>
                        </a:spcAft>
                        <a:buClr>
                          <a:schemeClr val="hlink"/>
                        </a:buClr>
                        <a:buSzPts val="1500"/>
                        <a:buFont typeface="Noto Sans Symbols"/>
                        <a:buNone/>
                      </a:pPr>
                      <a:r>
                        <a:rPr lang="en-US" sz="1500" b="0" i="0" u="none" strike="noStrike" cap="none">
                          <a:solidFill>
                            <a:srgbClr val="073763"/>
                          </a:solidFill>
                          <a:latin typeface="Arial"/>
                          <a:ea typeface="Arial"/>
                          <a:cs typeface="Arial"/>
                          <a:sym typeface="Arial"/>
                        </a:rPr>
                        <a:t>Year</a:t>
                      </a:r>
                      <a:endParaRPr sz="1800" u="none" strike="noStrike" cap="none"/>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ctr" rtl="0">
                        <a:lnSpc>
                          <a:spcPct val="100000"/>
                        </a:lnSpc>
                        <a:spcBef>
                          <a:spcPts val="0"/>
                        </a:spcBef>
                        <a:spcAft>
                          <a:spcPts val="0"/>
                        </a:spcAft>
                        <a:buClr>
                          <a:schemeClr val="hlink"/>
                        </a:buClr>
                        <a:buSzPts val="1500"/>
                        <a:buFont typeface="Noto Sans Symbols"/>
                        <a:buNone/>
                      </a:pPr>
                      <a:r>
                        <a:rPr lang="en-US" sz="1500" b="0" i="0" u="none" strike="noStrike" cap="none">
                          <a:solidFill>
                            <a:srgbClr val="073763"/>
                          </a:solidFill>
                          <a:latin typeface="Arial"/>
                          <a:ea typeface="Arial"/>
                          <a:cs typeface="Arial"/>
                          <a:sym typeface="Arial"/>
                        </a:rPr>
                        <a:t>Project A</a:t>
                      </a:r>
                      <a:endParaRPr sz="1800" u="none" strike="noStrike" cap="none"/>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ctr" rtl="0">
                        <a:lnSpc>
                          <a:spcPct val="100000"/>
                        </a:lnSpc>
                        <a:spcBef>
                          <a:spcPts val="0"/>
                        </a:spcBef>
                        <a:spcAft>
                          <a:spcPts val="0"/>
                        </a:spcAft>
                        <a:buClr>
                          <a:schemeClr val="hlink"/>
                        </a:buClr>
                        <a:buSzPts val="1500"/>
                        <a:buFont typeface="Noto Sans Symbols"/>
                        <a:buNone/>
                      </a:pPr>
                      <a:r>
                        <a:rPr lang="en-US" sz="1500" b="0" i="0" u="none" strike="noStrike" cap="none">
                          <a:solidFill>
                            <a:srgbClr val="073763"/>
                          </a:solidFill>
                          <a:latin typeface="Arial"/>
                          <a:ea typeface="Arial"/>
                          <a:cs typeface="Arial"/>
                          <a:sym typeface="Arial"/>
                        </a:rPr>
                        <a:t>Project B</a:t>
                      </a:r>
                      <a:endParaRPr sz="1800" u="none" strike="noStrike" cap="none"/>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1"/>
                  </a:ext>
                </a:extLst>
              </a:tr>
              <a:tr h="410775">
                <a:tc>
                  <a:txBody>
                    <a:bodyPr/>
                    <a:lstStyle/>
                    <a:p>
                      <a:pPr marL="0" marR="0" lvl="0" indent="0" algn="ctr" rtl="0">
                        <a:lnSpc>
                          <a:spcPct val="100000"/>
                        </a:lnSpc>
                        <a:spcBef>
                          <a:spcPts val="0"/>
                        </a:spcBef>
                        <a:spcAft>
                          <a:spcPts val="0"/>
                        </a:spcAft>
                        <a:buClr>
                          <a:schemeClr val="hlink"/>
                        </a:buClr>
                        <a:buSzPts val="1500"/>
                        <a:buFont typeface="Noto Sans Symbols"/>
                        <a:buNone/>
                      </a:pPr>
                      <a:r>
                        <a:rPr lang="en-US" sz="1500" b="0" i="0" u="none" strike="noStrike" cap="none">
                          <a:solidFill>
                            <a:srgbClr val="073763"/>
                          </a:solidFill>
                          <a:latin typeface="Arial"/>
                          <a:ea typeface="Arial"/>
                          <a:cs typeface="Arial"/>
                          <a:sym typeface="Arial"/>
                        </a:rPr>
                        <a:t>0</a:t>
                      </a:r>
                      <a:endParaRPr sz="1800" u="none" strike="noStrike" cap="none"/>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ctr" rtl="0">
                        <a:lnSpc>
                          <a:spcPct val="100000"/>
                        </a:lnSpc>
                        <a:spcBef>
                          <a:spcPts val="0"/>
                        </a:spcBef>
                        <a:spcAft>
                          <a:spcPts val="0"/>
                        </a:spcAft>
                        <a:buClr>
                          <a:schemeClr val="hlink"/>
                        </a:buClr>
                        <a:buSzPts val="1500"/>
                        <a:buFont typeface="Noto Sans Symbols"/>
                        <a:buNone/>
                      </a:pPr>
                      <a:r>
                        <a:rPr lang="en-US" sz="1500" b="0" i="0" u="none" strike="noStrike" cap="none">
                          <a:solidFill>
                            <a:srgbClr val="073763"/>
                          </a:solidFill>
                          <a:latin typeface="Arial"/>
                          <a:ea typeface="Arial"/>
                          <a:cs typeface="Arial"/>
                          <a:sym typeface="Arial"/>
                        </a:rPr>
                        <a:t>($1,000)</a:t>
                      </a:r>
                      <a:endParaRPr sz="1800" u="none" strike="noStrike" cap="none"/>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ctr" rtl="0">
                        <a:lnSpc>
                          <a:spcPct val="100000"/>
                        </a:lnSpc>
                        <a:spcBef>
                          <a:spcPts val="0"/>
                        </a:spcBef>
                        <a:spcAft>
                          <a:spcPts val="0"/>
                        </a:spcAft>
                        <a:buClr>
                          <a:schemeClr val="hlink"/>
                        </a:buClr>
                        <a:buSzPts val="1500"/>
                        <a:buFont typeface="Noto Sans Symbols"/>
                        <a:buNone/>
                      </a:pPr>
                      <a:r>
                        <a:rPr lang="en-US" sz="1500" b="0" i="0" u="none" strike="noStrike" cap="none">
                          <a:solidFill>
                            <a:srgbClr val="073763"/>
                          </a:solidFill>
                          <a:latin typeface="Arial"/>
                          <a:ea typeface="Arial"/>
                          <a:cs typeface="Arial"/>
                          <a:sym typeface="Arial"/>
                        </a:rPr>
                        <a:t>($1,000)</a:t>
                      </a:r>
                      <a:endParaRPr sz="1800" u="none" strike="noStrike" cap="none"/>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2"/>
                  </a:ext>
                </a:extLst>
              </a:tr>
              <a:tr h="410775">
                <a:tc>
                  <a:txBody>
                    <a:bodyPr/>
                    <a:lstStyle/>
                    <a:p>
                      <a:pPr marL="0" marR="0" lvl="0" indent="0" algn="ctr" rtl="0">
                        <a:lnSpc>
                          <a:spcPct val="100000"/>
                        </a:lnSpc>
                        <a:spcBef>
                          <a:spcPts val="0"/>
                        </a:spcBef>
                        <a:spcAft>
                          <a:spcPts val="0"/>
                        </a:spcAft>
                        <a:buClr>
                          <a:schemeClr val="hlink"/>
                        </a:buClr>
                        <a:buSzPts val="1500"/>
                        <a:buFont typeface="Noto Sans Symbols"/>
                        <a:buNone/>
                      </a:pPr>
                      <a:r>
                        <a:rPr lang="en-US" sz="1500" b="0" i="0" u="none" strike="noStrike" cap="none">
                          <a:solidFill>
                            <a:srgbClr val="073763"/>
                          </a:solidFill>
                          <a:latin typeface="Arial"/>
                          <a:ea typeface="Arial"/>
                          <a:cs typeface="Arial"/>
                          <a:sym typeface="Arial"/>
                        </a:rPr>
                        <a:t>1</a:t>
                      </a:r>
                      <a:endParaRPr sz="1800" u="none" strike="noStrike" cap="none"/>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ctr" rtl="0">
                        <a:lnSpc>
                          <a:spcPct val="100000"/>
                        </a:lnSpc>
                        <a:spcBef>
                          <a:spcPts val="0"/>
                        </a:spcBef>
                        <a:spcAft>
                          <a:spcPts val="0"/>
                        </a:spcAft>
                        <a:buClr>
                          <a:schemeClr val="hlink"/>
                        </a:buClr>
                        <a:buSzPts val="1500"/>
                        <a:buFont typeface="Noto Sans Symbols"/>
                        <a:buNone/>
                      </a:pPr>
                      <a:r>
                        <a:rPr lang="en-US" sz="1500" b="0" i="0" u="none" strike="noStrike" cap="none">
                          <a:solidFill>
                            <a:srgbClr val="073763"/>
                          </a:solidFill>
                          <a:latin typeface="Arial"/>
                          <a:ea typeface="Arial"/>
                          <a:cs typeface="Arial"/>
                          <a:sym typeface="Arial"/>
                        </a:rPr>
                        <a:t>500</a:t>
                      </a:r>
                      <a:endParaRPr sz="1800" u="none" strike="noStrike" cap="none"/>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ctr" rtl="0">
                        <a:lnSpc>
                          <a:spcPct val="100000"/>
                        </a:lnSpc>
                        <a:spcBef>
                          <a:spcPts val="0"/>
                        </a:spcBef>
                        <a:spcAft>
                          <a:spcPts val="0"/>
                        </a:spcAft>
                        <a:buClr>
                          <a:schemeClr val="hlink"/>
                        </a:buClr>
                        <a:buSzPts val="1500"/>
                        <a:buFont typeface="Noto Sans Symbols"/>
                        <a:buNone/>
                      </a:pPr>
                      <a:r>
                        <a:rPr lang="en-US" sz="1500" b="0" i="0" u="none" strike="noStrike" cap="none">
                          <a:solidFill>
                            <a:srgbClr val="073763"/>
                          </a:solidFill>
                          <a:latin typeface="Arial"/>
                          <a:ea typeface="Arial"/>
                          <a:cs typeface="Arial"/>
                          <a:sym typeface="Arial"/>
                        </a:rPr>
                        <a:t>100</a:t>
                      </a:r>
                      <a:endParaRPr sz="1800" u="none" strike="noStrike" cap="none"/>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3"/>
                  </a:ext>
                </a:extLst>
              </a:tr>
              <a:tr h="410775">
                <a:tc>
                  <a:txBody>
                    <a:bodyPr/>
                    <a:lstStyle/>
                    <a:p>
                      <a:pPr marL="0" marR="0" lvl="0" indent="0" algn="ctr" rtl="0">
                        <a:lnSpc>
                          <a:spcPct val="100000"/>
                        </a:lnSpc>
                        <a:spcBef>
                          <a:spcPts val="0"/>
                        </a:spcBef>
                        <a:spcAft>
                          <a:spcPts val="0"/>
                        </a:spcAft>
                        <a:buClr>
                          <a:schemeClr val="hlink"/>
                        </a:buClr>
                        <a:buSzPts val="1500"/>
                        <a:buFont typeface="Noto Sans Symbols"/>
                        <a:buNone/>
                      </a:pPr>
                      <a:r>
                        <a:rPr lang="en-US" sz="1500" b="0" i="0" u="none" strike="noStrike" cap="none">
                          <a:solidFill>
                            <a:srgbClr val="073763"/>
                          </a:solidFill>
                          <a:latin typeface="Arial"/>
                          <a:ea typeface="Arial"/>
                          <a:cs typeface="Arial"/>
                          <a:sym typeface="Arial"/>
                        </a:rPr>
                        <a:t>2</a:t>
                      </a:r>
                      <a:endParaRPr sz="1800" u="none" strike="noStrike" cap="none"/>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ctr" rtl="0">
                        <a:lnSpc>
                          <a:spcPct val="100000"/>
                        </a:lnSpc>
                        <a:spcBef>
                          <a:spcPts val="0"/>
                        </a:spcBef>
                        <a:spcAft>
                          <a:spcPts val="0"/>
                        </a:spcAft>
                        <a:buClr>
                          <a:schemeClr val="hlink"/>
                        </a:buClr>
                        <a:buSzPts val="1500"/>
                        <a:buFont typeface="Noto Sans Symbols"/>
                        <a:buNone/>
                      </a:pPr>
                      <a:r>
                        <a:rPr lang="en-US" sz="1500" b="0" i="0" u="none" strike="noStrike" cap="none">
                          <a:solidFill>
                            <a:srgbClr val="073763"/>
                          </a:solidFill>
                          <a:latin typeface="Arial"/>
                          <a:ea typeface="Arial"/>
                          <a:cs typeface="Arial"/>
                          <a:sym typeface="Arial"/>
                        </a:rPr>
                        <a:t>400</a:t>
                      </a:r>
                      <a:endParaRPr sz="1800" u="none" strike="noStrike" cap="none"/>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ctr" rtl="0">
                        <a:lnSpc>
                          <a:spcPct val="100000"/>
                        </a:lnSpc>
                        <a:spcBef>
                          <a:spcPts val="0"/>
                        </a:spcBef>
                        <a:spcAft>
                          <a:spcPts val="0"/>
                        </a:spcAft>
                        <a:buClr>
                          <a:schemeClr val="hlink"/>
                        </a:buClr>
                        <a:buSzPts val="1500"/>
                        <a:buFont typeface="Noto Sans Symbols"/>
                        <a:buNone/>
                      </a:pPr>
                      <a:r>
                        <a:rPr lang="en-US" sz="1500" b="0" i="0" u="none" strike="noStrike" cap="none">
                          <a:solidFill>
                            <a:srgbClr val="073763"/>
                          </a:solidFill>
                          <a:latin typeface="Arial"/>
                          <a:ea typeface="Arial"/>
                          <a:cs typeface="Arial"/>
                          <a:sym typeface="Arial"/>
                        </a:rPr>
                        <a:t>300</a:t>
                      </a:r>
                      <a:endParaRPr sz="1800" u="none" strike="noStrike" cap="none"/>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4"/>
                  </a:ext>
                </a:extLst>
              </a:tr>
              <a:tr h="410775">
                <a:tc>
                  <a:txBody>
                    <a:bodyPr/>
                    <a:lstStyle/>
                    <a:p>
                      <a:pPr marL="0" marR="0" lvl="0" indent="0" algn="ctr" rtl="0">
                        <a:lnSpc>
                          <a:spcPct val="100000"/>
                        </a:lnSpc>
                        <a:spcBef>
                          <a:spcPts val="0"/>
                        </a:spcBef>
                        <a:spcAft>
                          <a:spcPts val="0"/>
                        </a:spcAft>
                        <a:buClr>
                          <a:schemeClr val="hlink"/>
                        </a:buClr>
                        <a:buSzPts val="1500"/>
                        <a:buFont typeface="Noto Sans Symbols"/>
                        <a:buNone/>
                      </a:pPr>
                      <a:r>
                        <a:rPr lang="en-US" sz="1500" b="0" i="0" u="none" strike="noStrike" cap="none">
                          <a:solidFill>
                            <a:srgbClr val="073763"/>
                          </a:solidFill>
                          <a:latin typeface="Arial"/>
                          <a:ea typeface="Arial"/>
                          <a:cs typeface="Arial"/>
                          <a:sym typeface="Arial"/>
                        </a:rPr>
                        <a:t>3</a:t>
                      </a:r>
                      <a:endParaRPr sz="1800" u="none" strike="noStrike" cap="none"/>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ctr" rtl="0">
                        <a:lnSpc>
                          <a:spcPct val="100000"/>
                        </a:lnSpc>
                        <a:spcBef>
                          <a:spcPts val="0"/>
                        </a:spcBef>
                        <a:spcAft>
                          <a:spcPts val="0"/>
                        </a:spcAft>
                        <a:buClr>
                          <a:schemeClr val="hlink"/>
                        </a:buClr>
                        <a:buSzPts val="1500"/>
                        <a:buFont typeface="Noto Sans Symbols"/>
                        <a:buNone/>
                      </a:pPr>
                      <a:r>
                        <a:rPr lang="en-US" sz="1500" b="0" i="0" u="none" strike="noStrike" cap="none">
                          <a:solidFill>
                            <a:srgbClr val="073763"/>
                          </a:solidFill>
                          <a:latin typeface="Arial"/>
                          <a:ea typeface="Arial"/>
                          <a:cs typeface="Arial"/>
                          <a:sym typeface="Arial"/>
                        </a:rPr>
                        <a:t>300</a:t>
                      </a:r>
                      <a:endParaRPr sz="1800" u="none" strike="noStrike" cap="none"/>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ctr" rtl="0">
                        <a:lnSpc>
                          <a:spcPct val="100000"/>
                        </a:lnSpc>
                        <a:spcBef>
                          <a:spcPts val="0"/>
                        </a:spcBef>
                        <a:spcAft>
                          <a:spcPts val="0"/>
                        </a:spcAft>
                        <a:buClr>
                          <a:schemeClr val="hlink"/>
                        </a:buClr>
                        <a:buSzPts val="1500"/>
                        <a:buFont typeface="Noto Sans Symbols"/>
                        <a:buNone/>
                      </a:pPr>
                      <a:r>
                        <a:rPr lang="en-US" sz="1500" b="0" i="0" u="none" strike="noStrike" cap="none">
                          <a:solidFill>
                            <a:srgbClr val="073763"/>
                          </a:solidFill>
                          <a:latin typeface="Arial"/>
                          <a:ea typeface="Arial"/>
                          <a:cs typeface="Arial"/>
                          <a:sym typeface="Arial"/>
                        </a:rPr>
                        <a:t>400</a:t>
                      </a:r>
                      <a:endParaRPr sz="1800" u="none" strike="noStrike" cap="none"/>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5"/>
                  </a:ext>
                </a:extLst>
              </a:tr>
              <a:tr h="410775">
                <a:tc>
                  <a:txBody>
                    <a:bodyPr/>
                    <a:lstStyle/>
                    <a:p>
                      <a:pPr marL="0" marR="0" lvl="0" indent="0" algn="ctr" rtl="0">
                        <a:lnSpc>
                          <a:spcPct val="100000"/>
                        </a:lnSpc>
                        <a:spcBef>
                          <a:spcPts val="0"/>
                        </a:spcBef>
                        <a:spcAft>
                          <a:spcPts val="0"/>
                        </a:spcAft>
                        <a:buClr>
                          <a:schemeClr val="hlink"/>
                        </a:buClr>
                        <a:buSzPts val="1500"/>
                        <a:buFont typeface="Noto Sans Symbols"/>
                        <a:buNone/>
                      </a:pPr>
                      <a:r>
                        <a:rPr lang="en-US" sz="1500" b="0" i="0" u="none" strike="noStrike" cap="none">
                          <a:solidFill>
                            <a:srgbClr val="073763"/>
                          </a:solidFill>
                          <a:latin typeface="Arial"/>
                          <a:ea typeface="Arial"/>
                          <a:cs typeface="Arial"/>
                          <a:sym typeface="Arial"/>
                        </a:rPr>
                        <a:t>4</a:t>
                      </a:r>
                      <a:endParaRPr sz="1800" u="none" strike="noStrike" cap="none"/>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ctr" rtl="0">
                        <a:lnSpc>
                          <a:spcPct val="100000"/>
                        </a:lnSpc>
                        <a:spcBef>
                          <a:spcPts val="0"/>
                        </a:spcBef>
                        <a:spcAft>
                          <a:spcPts val="0"/>
                        </a:spcAft>
                        <a:buClr>
                          <a:schemeClr val="hlink"/>
                        </a:buClr>
                        <a:buSzPts val="1500"/>
                        <a:buFont typeface="Noto Sans Symbols"/>
                        <a:buNone/>
                      </a:pPr>
                      <a:r>
                        <a:rPr lang="en-US" sz="1500" b="0" i="0" u="none" strike="noStrike" cap="none">
                          <a:solidFill>
                            <a:srgbClr val="073763"/>
                          </a:solidFill>
                          <a:latin typeface="Arial"/>
                          <a:ea typeface="Arial"/>
                          <a:cs typeface="Arial"/>
                          <a:sym typeface="Arial"/>
                        </a:rPr>
                        <a:t>100</a:t>
                      </a:r>
                      <a:endParaRPr sz="1800" u="none" strike="noStrike" cap="none"/>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ctr" rtl="0">
                        <a:lnSpc>
                          <a:spcPct val="100000"/>
                        </a:lnSpc>
                        <a:spcBef>
                          <a:spcPts val="0"/>
                        </a:spcBef>
                        <a:spcAft>
                          <a:spcPts val="0"/>
                        </a:spcAft>
                        <a:buClr>
                          <a:schemeClr val="hlink"/>
                        </a:buClr>
                        <a:buSzPts val="1500"/>
                        <a:buFont typeface="Noto Sans Symbols"/>
                        <a:buNone/>
                      </a:pPr>
                      <a:r>
                        <a:rPr lang="en-US" sz="1500" b="0" i="0" u="none" strike="noStrike" cap="none">
                          <a:solidFill>
                            <a:srgbClr val="073763"/>
                          </a:solidFill>
                          <a:latin typeface="Arial"/>
                          <a:ea typeface="Arial"/>
                          <a:cs typeface="Arial"/>
                          <a:sym typeface="Arial"/>
                        </a:rPr>
                        <a:t>600</a:t>
                      </a:r>
                      <a:endParaRPr sz="1800" u="none" strike="noStrike" cap="none"/>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6"/>
                  </a:ext>
                </a:extLst>
              </a:tr>
            </a:tbl>
          </a:graphicData>
        </a:graphic>
      </p:graphicFrame>
      <p:graphicFrame>
        <p:nvGraphicFramePr>
          <p:cNvPr id="309" name="Google Shape;309;p20"/>
          <p:cNvGraphicFramePr/>
          <p:nvPr/>
        </p:nvGraphicFramePr>
        <p:xfrm>
          <a:off x="4982816" y="3391580"/>
          <a:ext cx="3000000" cy="3000000"/>
        </p:xfrm>
        <a:graphic>
          <a:graphicData uri="http://schemas.openxmlformats.org/drawingml/2006/table">
            <a:tbl>
              <a:tblPr>
                <a:noFill/>
                <a:tableStyleId>{291A3A17-A0F9-4E28-ADC6-29C7E2A3A313}</a:tableStyleId>
              </a:tblPr>
              <a:tblGrid>
                <a:gridCol w="2028500">
                  <a:extLst>
                    <a:ext uri="{9D8B030D-6E8A-4147-A177-3AD203B41FA5}">
                      <a16:colId xmlns:a16="http://schemas.microsoft.com/office/drawing/2014/main" val="20000"/>
                    </a:ext>
                  </a:extLst>
                </a:gridCol>
                <a:gridCol w="779950">
                  <a:extLst>
                    <a:ext uri="{9D8B030D-6E8A-4147-A177-3AD203B41FA5}">
                      <a16:colId xmlns:a16="http://schemas.microsoft.com/office/drawing/2014/main" val="20001"/>
                    </a:ext>
                  </a:extLst>
                </a:gridCol>
                <a:gridCol w="783750">
                  <a:extLst>
                    <a:ext uri="{9D8B030D-6E8A-4147-A177-3AD203B41FA5}">
                      <a16:colId xmlns:a16="http://schemas.microsoft.com/office/drawing/2014/main" val="20002"/>
                    </a:ext>
                  </a:extLst>
                </a:gridCol>
                <a:gridCol w="718450">
                  <a:extLst>
                    <a:ext uri="{9D8B030D-6E8A-4147-A177-3AD203B41FA5}">
                      <a16:colId xmlns:a16="http://schemas.microsoft.com/office/drawing/2014/main" val="20003"/>
                    </a:ext>
                  </a:extLst>
                </a:gridCol>
                <a:gridCol w="783750">
                  <a:extLst>
                    <a:ext uri="{9D8B030D-6E8A-4147-A177-3AD203B41FA5}">
                      <a16:colId xmlns:a16="http://schemas.microsoft.com/office/drawing/2014/main" val="20004"/>
                    </a:ext>
                  </a:extLst>
                </a:gridCol>
                <a:gridCol w="718450">
                  <a:extLst>
                    <a:ext uri="{9D8B030D-6E8A-4147-A177-3AD203B41FA5}">
                      <a16:colId xmlns:a16="http://schemas.microsoft.com/office/drawing/2014/main" val="20005"/>
                    </a:ext>
                  </a:extLst>
                </a:gridCol>
                <a:gridCol w="668050">
                  <a:extLst>
                    <a:ext uri="{9D8B030D-6E8A-4147-A177-3AD203B41FA5}">
                      <a16:colId xmlns:a16="http://schemas.microsoft.com/office/drawing/2014/main" val="20006"/>
                    </a:ext>
                  </a:extLst>
                </a:gridCol>
              </a:tblGrid>
              <a:tr h="274325">
                <a:tc>
                  <a:txBody>
                    <a:bodyPr/>
                    <a:lstStyle/>
                    <a:p>
                      <a:pPr marL="0" marR="0" lvl="0" indent="0" algn="l" rtl="0">
                        <a:lnSpc>
                          <a:spcPct val="100000"/>
                        </a:lnSpc>
                        <a:spcBef>
                          <a:spcPts val="0"/>
                        </a:spcBef>
                        <a:spcAft>
                          <a:spcPts val="0"/>
                        </a:spcAft>
                        <a:buClr>
                          <a:schemeClr val="hlink"/>
                        </a:buClr>
                        <a:buSzPts val="1400"/>
                        <a:buFont typeface="Noto Sans Symbols"/>
                        <a:buNone/>
                      </a:pPr>
                      <a:r>
                        <a:rPr lang="en-US" sz="1400" b="1" i="0" u="none" strike="noStrike" cap="none">
                          <a:solidFill>
                            <a:srgbClr val="073763"/>
                          </a:solidFill>
                          <a:latin typeface="Arial"/>
                          <a:ea typeface="Arial"/>
                          <a:cs typeface="Arial"/>
                          <a:sym typeface="Arial"/>
                        </a:rPr>
                        <a:t>Project A</a:t>
                      </a:r>
                      <a:endParaRPr sz="1400" b="0" i="0" u="none" strike="noStrike" cap="none">
                        <a:solidFill>
                          <a:srgbClr val="073763"/>
                        </a:solidFill>
                        <a:latin typeface="Times New Roman"/>
                        <a:ea typeface="Times New Roman"/>
                        <a:cs typeface="Times New Roman"/>
                        <a:sym typeface="Times New Roman"/>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hlink"/>
                        </a:buClr>
                        <a:buSzPts val="1400"/>
                        <a:buFont typeface="Noto Sans Symbols"/>
                        <a:buNone/>
                      </a:pPr>
                      <a:r>
                        <a:rPr lang="en-US" sz="1400" b="0" i="0" u="none" strike="noStrike" cap="none">
                          <a:solidFill>
                            <a:srgbClr val="073763"/>
                          </a:solidFill>
                          <a:latin typeface="Arial"/>
                          <a:ea typeface="Arial"/>
                          <a:cs typeface="Arial"/>
                          <a:sym typeface="Arial"/>
                        </a:rPr>
                        <a:t> </a:t>
                      </a:r>
                      <a:endParaRPr sz="1400" b="0" i="0" u="none" strike="noStrike" cap="none">
                        <a:solidFill>
                          <a:srgbClr val="073763"/>
                        </a:solidFill>
                        <a:latin typeface="Times New Roman"/>
                        <a:ea typeface="Times New Roman"/>
                        <a:cs typeface="Times New Roman"/>
                        <a:sym typeface="Times New Roman"/>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hlink"/>
                        </a:buClr>
                        <a:buSzPts val="1400"/>
                        <a:buFont typeface="Noto Sans Symbols"/>
                        <a:buNone/>
                      </a:pPr>
                      <a:r>
                        <a:rPr lang="en-US" sz="1400" b="0" i="0" u="none" strike="noStrike" cap="none">
                          <a:solidFill>
                            <a:srgbClr val="073763"/>
                          </a:solidFill>
                          <a:latin typeface="Arial"/>
                          <a:ea typeface="Arial"/>
                          <a:cs typeface="Arial"/>
                          <a:sym typeface="Arial"/>
                        </a:rPr>
                        <a:t> </a:t>
                      </a:r>
                      <a:endParaRPr sz="1400" b="0" i="0" u="none" strike="noStrike" cap="none">
                        <a:solidFill>
                          <a:srgbClr val="073763"/>
                        </a:solidFill>
                        <a:latin typeface="Times New Roman"/>
                        <a:ea typeface="Times New Roman"/>
                        <a:cs typeface="Times New Roman"/>
                        <a:sym typeface="Times New Roman"/>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hlink"/>
                        </a:buClr>
                        <a:buSzPts val="1400"/>
                        <a:buFont typeface="Noto Sans Symbols"/>
                        <a:buNone/>
                      </a:pPr>
                      <a:r>
                        <a:rPr lang="en-US" sz="1400" b="0" i="0" u="none" strike="noStrike" cap="none">
                          <a:solidFill>
                            <a:srgbClr val="073763"/>
                          </a:solidFill>
                          <a:latin typeface="Arial"/>
                          <a:ea typeface="Arial"/>
                          <a:cs typeface="Arial"/>
                          <a:sym typeface="Arial"/>
                        </a:rPr>
                        <a:t> </a:t>
                      </a:r>
                      <a:endParaRPr sz="1400" b="0" i="0" u="none" strike="noStrike" cap="none">
                        <a:solidFill>
                          <a:srgbClr val="073763"/>
                        </a:solidFill>
                        <a:latin typeface="Times New Roman"/>
                        <a:ea typeface="Times New Roman"/>
                        <a:cs typeface="Times New Roman"/>
                        <a:sym typeface="Times New Roman"/>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hlink"/>
                        </a:buClr>
                        <a:buSzPts val="1400"/>
                        <a:buFont typeface="Noto Sans Symbols"/>
                        <a:buNone/>
                      </a:pPr>
                      <a:r>
                        <a:rPr lang="en-US" sz="1400" b="0" i="0" u="none" strike="noStrike" cap="none">
                          <a:solidFill>
                            <a:srgbClr val="073763"/>
                          </a:solidFill>
                          <a:latin typeface="Arial"/>
                          <a:ea typeface="Arial"/>
                          <a:cs typeface="Arial"/>
                          <a:sym typeface="Arial"/>
                        </a:rPr>
                        <a:t> </a:t>
                      </a:r>
                      <a:endParaRPr sz="1400" b="0" i="0" u="none" strike="noStrike" cap="none">
                        <a:solidFill>
                          <a:srgbClr val="073763"/>
                        </a:solidFill>
                        <a:latin typeface="Times New Roman"/>
                        <a:ea typeface="Times New Roman"/>
                        <a:cs typeface="Times New Roman"/>
                        <a:sym typeface="Times New Roman"/>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hlink"/>
                        </a:buClr>
                        <a:buSzPts val="1400"/>
                        <a:buFont typeface="Noto Sans Symbols"/>
                        <a:buNone/>
                      </a:pPr>
                      <a:r>
                        <a:rPr lang="en-US" sz="1400" b="0" i="0" u="none" strike="noStrike" cap="none">
                          <a:solidFill>
                            <a:srgbClr val="073763"/>
                          </a:solidFill>
                          <a:latin typeface="Arial"/>
                          <a:ea typeface="Arial"/>
                          <a:cs typeface="Arial"/>
                          <a:sym typeface="Arial"/>
                        </a:rPr>
                        <a:t> </a:t>
                      </a:r>
                      <a:endParaRPr sz="1400" b="0" i="0" u="none" strike="noStrike" cap="none">
                        <a:solidFill>
                          <a:srgbClr val="073763"/>
                        </a:solidFill>
                        <a:latin typeface="Times New Roman"/>
                        <a:ea typeface="Times New Roman"/>
                        <a:cs typeface="Times New Roman"/>
                        <a:sym typeface="Times New Roman"/>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hlink"/>
                        </a:buClr>
                        <a:buSzPts val="1400"/>
                        <a:buFont typeface="Noto Sans Symbols"/>
                        <a:buNone/>
                      </a:pPr>
                      <a:r>
                        <a:rPr lang="en-US" sz="1400" b="0" i="0" u="none" strike="noStrike" cap="none">
                          <a:solidFill>
                            <a:srgbClr val="073763"/>
                          </a:solidFill>
                          <a:latin typeface="Arial"/>
                          <a:ea typeface="Arial"/>
                          <a:cs typeface="Arial"/>
                          <a:sym typeface="Arial"/>
                        </a:rPr>
                        <a:t> </a:t>
                      </a:r>
                      <a:endParaRPr sz="1400" b="0" i="0" u="none" strike="noStrike" cap="none">
                        <a:solidFill>
                          <a:srgbClr val="073763"/>
                        </a:solidFill>
                        <a:latin typeface="Times New Roman"/>
                        <a:ea typeface="Times New Roman"/>
                        <a:cs typeface="Times New Roman"/>
                        <a:sym typeface="Times New Roman"/>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r h="274325">
                <a:tc>
                  <a:txBody>
                    <a:bodyPr/>
                    <a:lstStyle/>
                    <a:p>
                      <a:pPr marL="0" marR="0" lvl="0" indent="0" algn="l" rtl="0">
                        <a:lnSpc>
                          <a:spcPct val="100000"/>
                        </a:lnSpc>
                        <a:spcBef>
                          <a:spcPts val="0"/>
                        </a:spcBef>
                        <a:spcAft>
                          <a:spcPts val="0"/>
                        </a:spcAft>
                        <a:buClr>
                          <a:schemeClr val="hlink"/>
                        </a:buClr>
                        <a:buSzPts val="1400"/>
                        <a:buFont typeface="Noto Sans Symbols"/>
                        <a:buNone/>
                      </a:pPr>
                      <a:r>
                        <a:rPr lang="en-US" sz="1400" b="0" i="0" u="none" strike="noStrike" cap="none">
                          <a:solidFill>
                            <a:srgbClr val="073763"/>
                          </a:solidFill>
                          <a:latin typeface="Arial"/>
                          <a:ea typeface="Arial"/>
                          <a:cs typeface="Arial"/>
                          <a:sym typeface="Arial"/>
                        </a:rPr>
                        <a:t> </a:t>
                      </a:r>
                      <a:endParaRPr sz="1400" b="0" i="0" u="none" strike="noStrike" cap="none">
                        <a:solidFill>
                          <a:srgbClr val="073763"/>
                        </a:solidFill>
                        <a:latin typeface="Times New Roman"/>
                        <a:ea typeface="Times New Roman"/>
                        <a:cs typeface="Times New Roman"/>
                        <a:sym typeface="Times New Roman"/>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ctr" rtl="0">
                        <a:lnSpc>
                          <a:spcPct val="100000"/>
                        </a:lnSpc>
                        <a:spcBef>
                          <a:spcPts val="0"/>
                        </a:spcBef>
                        <a:spcAft>
                          <a:spcPts val="0"/>
                        </a:spcAft>
                        <a:buClr>
                          <a:schemeClr val="hlink"/>
                        </a:buClr>
                        <a:buSzPts val="1400"/>
                        <a:buFont typeface="Noto Sans Symbols"/>
                        <a:buNone/>
                      </a:pPr>
                      <a:r>
                        <a:rPr lang="en-US" sz="1400" b="0" i="0" u="none" strike="noStrike" cap="none">
                          <a:solidFill>
                            <a:srgbClr val="073763"/>
                          </a:solidFill>
                          <a:latin typeface="Arial"/>
                          <a:ea typeface="Arial"/>
                          <a:cs typeface="Arial"/>
                          <a:sym typeface="Arial"/>
                        </a:rPr>
                        <a:t>Year</a:t>
                      </a:r>
                      <a:endParaRPr sz="1400" b="0" i="0" u="none" strike="noStrike" cap="none">
                        <a:solidFill>
                          <a:srgbClr val="073763"/>
                        </a:solidFill>
                        <a:latin typeface="Times New Roman"/>
                        <a:ea typeface="Times New Roman"/>
                        <a:cs typeface="Times New Roman"/>
                        <a:sym typeface="Times New Roman"/>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r" rtl="0">
                        <a:lnSpc>
                          <a:spcPct val="100000"/>
                        </a:lnSpc>
                        <a:spcBef>
                          <a:spcPts val="0"/>
                        </a:spcBef>
                        <a:spcAft>
                          <a:spcPts val="0"/>
                        </a:spcAft>
                        <a:buClr>
                          <a:schemeClr val="hlink"/>
                        </a:buClr>
                        <a:buSzPts val="1400"/>
                        <a:buFont typeface="Noto Sans Symbols"/>
                        <a:buNone/>
                      </a:pPr>
                      <a:r>
                        <a:rPr lang="en-US" sz="1400" b="0" i="0" u="none" strike="noStrike" cap="none">
                          <a:solidFill>
                            <a:srgbClr val="073763"/>
                          </a:solidFill>
                          <a:latin typeface="Arial"/>
                          <a:ea typeface="Arial"/>
                          <a:cs typeface="Arial"/>
                          <a:sym typeface="Arial"/>
                        </a:rPr>
                        <a:t>0</a:t>
                      </a:r>
                      <a:endParaRPr sz="1400" b="0" i="0" u="none" strike="noStrike" cap="none">
                        <a:solidFill>
                          <a:srgbClr val="073763"/>
                        </a:solidFill>
                        <a:latin typeface="Times New Roman"/>
                        <a:ea typeface="Times New Roman"/>
                        <a:cs typeface="Times New Roman"/>
                        <a:sym typeface="Times New Roman"/>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r" rtl="0">
                        <a:lnSpc>
                          <a:spcPct val="100000"/>
                        </a:lnSpc>
                        <a:spcBef>
                          <a:spcPts val="0"/>
                        </a:spcBef>
                        <a:spcAft>
                          <a:spcPts val="0"/>
                        </a:spcAft>
                        <a:buClr>
                          <a:schemeClr val="hlink"/>
                        </a:buClr>
                        <a:buSzPts val="1400"/>
                        <a:buFont typeface="Noto Sans Symbols"/>
                        <a:buNone/>
                      </a:pPr>
                      <a:r>
                        <a:rPr lang="en-US" sz="1400" b="0" i="0" u="none" strike="noStrike" cap="none">
                          <a:solidFill>
                            <a:srgbClr val="073763"/>
                          </a:solidFill>
                          <a:latin typeface="Arial"/>
                          <a:ea typeface="Arial"/>
                          <a:cs typeface="Arial"/>
                          <a:sym typeface="Arial"/>
                        </a:rPr>
                        <a:t>1</a:t>
                      </a:r>
                      <a:endParaRPr sz="1400" b="0" i="0" u="none" strike="noStrike" cap="none">
                        <a:solidFill>
                          <a:srgbClr val="073763"/>
                        </a:solidFill>
                        <a:latin typeface="Times New Roman"/>
                        <a:ea typeface="Times New Roman"/>
                        <a:cs typeface="Times New Roman"/>
                        <a:sym typeface="Times New Roman"/>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r" rtl="0">
                        <a:lnSpc>
                          <a:spcPct val="100000"/>
                        </a:lnSpc>
                        <a:spcBef>
                          <a:spcPts val="0"/>
                        </a:spcBef>
                        <a:spcAft>
                          <a:spcPts val="0"/>
                        </a:spcAft>
                        <a:buClr>
                          <a:schemeClr val="hlink"/>
                        </a:buClr>
                        <a:buSzPts val="1400"/>
                        <a:buFont typeface="Noto Sans Symbols"/>
                        <a:buNone/>
                      </a:pPr>
                      <a:r>
                        <a:rPr lang="en-US" sz="1400" b="0" i="0" u="none" strike="noStrike" cap="none">
                          <a:solidFill>
                            <a:srgbClr val="073763"/>
                          </a:solidFill>
                          <a:latin typeface="Arial"/>
                          <a:ea typeface="Arial"/>
                          <a:cs typeface="Arial"/>
                          <a:sym typeface="Arial"/>
                        </a:rPr>
                        <a:t>2</a:t>
                      </a:r>
                      <a:endParaRPr sz="1400" b="0" i="0" u="none" strike="noStrike" cap="none">
                        <a:solidFill>
                          <a:srgbClr val="073763"/>
                        </a:solidFill>
                        <a:latin typeface="Times New Roman"/>
                        <a:ea typeface="Times New Roman"/>
                        <a:cs typeface="Times New Roman"/>
                        <a:sym typeface="Times New Roman"/>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r" rtl="0">
                        <a:lnSpc>
                          <a:spcPct val="100000"/>
                        </a:lnSpc>
                        <a:spcBef>
                          <a:spcPts val="0"/>
                        </a:spcBef>
                        <a:spcAft>
                          <a:spcPts val="0"/>
                        </a:spcAft>
                        <a:buClr>
                          <a:schemeClr val="hlink"/>
                        </a:buClr>
                        <a:buSzPts val="1400"/>
                        <a:buFont typeface="Noto Sans Symbols"/>
                        <a:buNone/>
                      </a:pPr>
                      <a:r>
                        <a:rPr lang="en-US" sz="1400" b="0" i="0" u="none" strike="noStrike" cap="none">
                          <a:solidFill>
                            <a:srgbClr val="073763"/>
                          </a:solidFill>
                          <a:latin typeface="Arial"/>
                          <a:ea typeface="Arial"/>
                          <a:cs typeface="Arial"/>
                          <a:sym typeface="Arial"/>
                        </a:rPr>
                        <a:t>3</a:t>
                      </a:r>
                      <a:endParaRPr sz="1400" b="0" i="0" u="none" strike="noStrike" cap="none">
                        <a:solidFill>
                          <a:srgbClr val="073763"/>
                        </a:solidFill>
                        <a:latin typeface="Times New Roman"/>
                        <a:ea typeface="Times New Roman"/>
                        <a:cs typeface="Times New Roman"/>
                        <a:sym typeface="Times New Roman"/>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r" rtl="0">
                        <a:lnSpc>
                          <a:spcPct val="100000"/>
                        </a:lnSpc>
                        <a:spcBef>
                          <a:spcPts val="0"/>
                        </a:spcBef>
                        <a:spcAft>
                          <a:spcPts val="0"/>
                        </a:spcAft>
                        <a:buClr>
                          <a:schemeClr val="hlink"/>
                        </a:buClr>
                        <a:buSzPts val="1400"/>
                        <a:buFont typeface="Noto Sans Symbols"/>
                        <a:buNone/>
                      </a:pPr>
                      <a:r>
                        <a:rPr lang="en-US" sz="1400" b="0" i="0" u="none" strike="noStrike" cap="none">
                          <a:solidFill>
                            <a:srgbClr val="073763"/>
                          </a:solidFill>
                          <a:latin typeface="Arial"/>
                          <a:ea typeface="Arial"/>
                          <a:cs typeface="Arial"/>
                          <a:sym typeface="Arial"/>
                        </a:rPr>
                        <a:t>4</a:t>
                      </a:r>
                      <a:endParaRPr sz="1400" b="0" i="0" u="none" strike="noStrike" cap="none">
                        <a:solidFill>
                          <a:srgbClr val="073763"/>
                        </a:solidFill>
                        <a:latin typeface="Times New Roman"/>
                        <a:ea typeface="Times New Roman"/>
                        <a:cs typeface="Times New Roman"/>
                        <a:sym typeface="Times New Roman"/>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1"/>
                  </a:ext>
                </a:extLst>
              </a:tr>
              <a:tr h="274325">
                <a:tc>
                  <a:txBody>
                    <a:bodyPr/>
                    <a:lstStyle/>
                    <a:p>
                      <a:pPr marL="0" marR="0" lvl="0" indent="0" algn="l" rtl="0">
                        <a:lnSpc>
                          <a:spcPct val="100000"/>
                        </a:lnSpc>
                        <a:spcBef>
                          <a:spcPts val="0"/>
                        </a:spcBef>
                        <a:spcAft>
                          <a:spcPts val="0"/>
                        </a:spcAft>
                        <a:buClr>
                          <a:schemeClr val="hlink"/>
                        </a:buClr>
                        <a:buSzPts val="1400"/>
                        <a:buFont typeface="Noto Sans Symbols"/>
                        <a:buNone/>
                      </a:pPr>
                      <a:r>
                        <a:rPr lang="en-US" sz="1400" b="0" i="0" u="none" strike="noStrike" cap="none">
                          <a:solidFill>
                            <a:srgbClr val="073763"/>
                          </a:solidFill>
                          <a:latin typeface="Arial"/>
                          <a:ea typeface="Arial"/>
                          <a:cs typeface="Arial"/>
                          <a:sym typeface="Arial"/>
                        </a:rPr>
                        <a:t>Cash flow</a:t>
                      </a:r>
                      <a:endParaRPr sz="1400" b="0" i="0" u="none" strike="noStrike" cap="none">
                        <a:solidFill>
                          <a:srgbClr val="073763"/>
                        </a:solidFill>
                        <a:latin typeface="Times New Roman"/>
                        <a:ea typeface="Times New Roman"/>
                        <a:cs typeface="Times New Roman"/>
                        <a:sym typeface="Times New Roman"/>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hlink"/>
                        </a:buClr>
                        <a:buSzPts val="1400"/>
                        <a:buFont typeface="Noto Sans Symbols"/>
                        <a:buNone/>
                      </a:pPr>
                      <a:endParaRPr sz="1400" b="0" i="0" u="none" strike="noStrike" cap="none">
                        <a:solidFill>
                          <a:srgbClr val="073763"/>
                        </a:solidFill>
                        <a:latin typeface="Arial"/>
                        <a:ea typeface="Arial"/>
                        <a:cs typeface="Arial"/>
                        <a:sym typeface="Arial"/>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r" rtl="0">
                        <a:lnSpc>
                          <a:spcPct val="100000"/>
                        </a:lnSpc>
                        <a:spcBef>
                          <a:spcPts val="0"/>
                        </a:spcBef>
                        <a:spcAft>
                          <a:spcPts val="0"/>
                        </a:spcAft>
                        <a:buClr>
                          <a:schemeClr val="hlink"/>
                        </a:buClr>
                        <a:buSzPts val="1400"/>
                        <a:buFont typeface="Noto Sans Symbols"/>
                        <a:buNone/>
                      </a:pPr>
                      <a:r>
                        <a:rPr lang="en-US" sz="1400" b="0" i="0" u="none" strike="noStrike" cap="none">
                          <a:solidFill>
                            <a:srgbClr val="073763"/>
                          </a:solidFill>
                          <a:latin typeface="Arial"/>
                          <a:ea typeface="Arial"/>
                          <a:cs typeface="Arial"/>
                          <a:sym typeface="Arial"/>
                        </a:rPr>
                        <a:t>-1000</a:t>
                      </a:r>
                      <a:endParaRPr sz="1400" b="0" i="0" u="none" strike="noStrike" cap="none">
                        <a:solidFill>
                          <a:srgbClr val="073763"/>
                        </a:solidFill>
                        <a:latin typeface="Times New Roman"/>
                        <a:ea typeface="Times New Roman"/>
                        <a:cs typeface="Times New Roman"/>
                        <a:sym typeface="Times New Roman"/>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r" rtl="0">
                        <a:lnSpc>
                          <a:spcPct val="100000"/>
                        </a:lnSpc>
                        <a:spcBef>
                          <a:spcPts val="0"/>
                        </a:spcBef>
                        <a:spcAft>
                          <a:spcPts val="0"/>
                        </a:spcAft>
                        <a:buClr>
                          <a:schemeClr val="hlink"/>
                        </a:buClr>
                        <a:buSzPts val="1400"/>
                        <a:buFont typeface="Noto Sans Symbols"/>
                        <a:buNone/>
                      </a:pPr>
                      <a:r>
                        <a:rPr lang="en-US" sz="1400" b="0" i="0" u="none" strike="noStrike" cap="none">
                          <a:solidFill>
                            <a:srgbClr val="073763"/>
                          </a:solidFill>
                          <a:latin typeface="Arial"/>
                          <a:ea typeface="Arial"/>
                          <a:cs typeface="Arial"/>
                          <a:sym typeface="Arial"/>
                        </a:rPr>
                        <a:t>500</a:t>
                      </a:r>
                      <a:endParaRPr sz="1400" b="0" i="0" u="none" strike="noStrike" cap="none">
                        <a:solidFill>
                          <a:srgbClr val="073763"/>
                        </a:solidFill>
                        <a:latin typeface="Times New Roman"/>
                        <a:ea typeface="Times New Roman"/>
                        <a:cs typeface="Times New Roman"/>
                        <a:sym typeface="Times New Roman"/>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r" rtl="0">
                        <a:lnSpc>
                          <a:spcPct val="100000"/>
                        </a:lnSpc>
                        <a:spcBef>
                          <a:spcPts val="0"/>
                        </a:spcBef>
                        <a:spcAft>
                          <a:spcPts val="0"/>
                        </a:spcAft>
                        <a:buClr>
                          <a:schemeClr val="hlink"/>
                        </a:buClr>
                        <a:buSzPts val="1400"/>
                        <a:buFont typeface="Noto Sans Symbols"/>
                        <a:buNone/>
                      </a:pPr>
                      <a:r>
                        <a:rPr lang="en-US" sz="1400" b="0" i="0" u="none" strike="noStrike" cap="none">
                          <a:solidFill>
                            <a:srgbClr val="073763"/>
                          </a:solidFill>
                          <a:latin typeface="Arial"/>
                          <a:ea typeface="Arial"/>
                          <a:cs typeface="Arial"/>
                          <a:sym typeface="Arial"/>
                        </a:rPr>
                        <a:t>400</a:t>
                      </a:r>
                      <a:endParaRPr sz="1400" b="0" i="0" u="none" strike="noStrike" cap="none">
                        <a:solidFill>
                          <a:srgbClr val="073763"/>
                        </a:solidFill>
                        <a:latin typeface="Times New Roman"/>
                        <a:ea typeface="Times New Roman"/>
                        <a:cs typeface="Times New Roman"/>
                        <a:sym typeface="Times New Roman"/>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r" rtl="0">
                        <a:lnSpc>
                          <a:spcPct val="100000"/>
                        </a:lnSpc>
                        <a:spcBef>
                          <a:spcPts val="0"/>
                        </a:spcBef>
                        <a:spcAft>
                          <a:spcPts val="0"/>
                        </a:spcAft>
                        <a:buClr>
                          <a:schemeClr val="hlink"/>
                        </a:buClr>
                        <a:buSzPts val="1400"/>
                        <a:buFont typeface="Noto Sans Symbols"/>
                        <a:buNone/>
                      </a:pPr>
                      <a:r>
                        <a:rPr lang="en-US" sz="1400" b="0" i="0" u="none" strike="noStrike" cap="none">
                          <a:solidFill>
                            <a:srgbClr val="073763"/>
                          </a:solidFill>
                          <a:latin typeface="Arial"/>
                          <a:ea typeface="Arial"/>
                          <a:cs typeface="Arial"/>
                          <a:sym typeface="Arial"/>
                        </a:rPr>
                        <a:t>300</a:t>
                      </a:r>
                      <a:endParaRPr sz="1400" b="0" i="0" u="none" strike="noStrike" cap="none">
                        <a:solidFill>
                          <a:srgbClr val="073763"/>
                        </a:solidFill>
                        <a:latin typeface="Times New Roman"/>
                        <a:ea typeface="Times New Roman"/>
                        <a:cs typeface="Times New Roman"/>
                        <a:sym typeface="Times New Roman"/>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r" rtl="0">
                        <a:lnSpc>
                          <a:spcPct val="100000"/>
                        </a:lnSpc>
                        <a:spcBef>
                          <a:spcPts val="0"/>
                        </a:spcBef>
                        <a:spcAft>
                          <a:spcPts val="0"/>
                        </a:spcAft>
                        <a:buClr>
                          <a:schemeClr val="hlink"/>
                        </a:buClr>
                        <a:buSzPts val="1400"/>
                        <a:buFont typeface="Noto Sans Symbols"/>
                        <a:buNone/>
                      </a:pPr>
                      <a:r>
                        <a:rPr lang="en-US" sz="1400" b="0" i="0" u="none" strike="noStrike" cap="none">
                          <a:solidFill>
                            <a:srgbClr val="073763"/>
                          </a:solidFill>
                          <a:latin typeface="Arial"/>
                          <a:ea typeface="Arial"/>
                          <a:cs typeface="Arial"/>
                          <a:sym typeface="Arial"/>
                        </a:rPr>
                        <a:t>100</a:t>
                      </a:r>
                      <a:endParaRPr sz="1400" b="0" i="0" u="none" strike="noStrike" cap="none">
                        <a:solidFill>
                          <a:srgbClr val="073763"/>
                        </a:solidFill>
                        <a:latin typeface="Times New Roman"/>
                        <a:ea typeface="Times New Roman"/>
                        <a:cs typeface="Times New Roman"/>
                        <a:sym typeface="Times New Roman"/>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2"/>
                  </a:ext>
                </a:extLst>
              </a:tr>
              <a:tr h="274325">
                <a:tc>
                  <a:txBody>
                    <a:bodyPr/>
                    <a:lstStyle/>
                    <a:p>
                      <a:pPr marL="0" marR="0" lvl="0" indent="0" algn="l" rtl="0">
                        <a:lnSpc>
                          <a:spcPct val="100000"/>
                        </a:lnSpc>
                        <a:spcBef>
                          <a:spcPts val="0"/>
                        </a:spcBef>
                        <a:spcAft>
                          <a:spcPts val="0"/>
                        </a:spcAft>
                        <a:buClr>
                          <a:schemeClr val="hlink"/>
                        </a:buClr>
                        <a:buSzPts val="1400"/>
                        <a:buFont typeface="Noto Sans Symbols"/>
                        <a:buNone/>
                      </a:pPr>
                      <a:r>
                        <a:rPr lang="en-US" sz="1400" b="0" i="0" u="none" strike="noStrike" cap="none">
                          <a:solidFill>
                            <a:srgbClr val="073763"/>
                          </a:solidFill>
                          <a:latin typeface="Arial"/>
                          <a:ea typeface="Arial"/>
                          <a:cs typeface="Arial"/>
                          <a:sym typeface="Arial"/>
                        </a:rPr>
                        <a:t>Cumulative Cash Flow</a:t>
                      </a:r>
                      <a:endParaRPr sz="1400" b="0" i="0" u="none" strike="noStrike" cap="none">
                        <a:solidFill>
                          <a:srgbClr val="073763"/>
                        </a:solidFill>
                        <a:latin typeface="Times New Roman"/>
                        <a:ea typeface="Times New Roman"/>
                        <a:cs typeface="Times New Roman"/>
                        <a:sym typeface="Times New Roman"/>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hlink"/>
                        </a:buClr>
                        <a:buSzPts val="1400"/>
                        <a:buFont typeface="Noto Sans Symbols"/>
                        <a:buNone/>
                      </a:pPr>
                      <a:endParaRPr sz="1400" b="0" i="0" u="none" strike="noStrike" cap="none">
                        <a:solidFill>
                          <a:srgbClr val="073763"/>
                        </a:solidFill>
                        <a:latin typeface="Arial"/>
                        <a:ea typeface="Arial"/>
                        <a:cs typeface="Arial"/>
                        <a:sym typeface="Arial"/>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r" rtl="0">
                        <a:lnSpc>
                          <a:spcPct val="100000"/>
                        </a:lnSpc>
                        <a:spcBef>
                          <a:spcPts val="0"/>
                        </a:spcBef>
                        <a:spcAft>
                          <a:spcPts val="0"/>
                        </a:spcAft>
                        <a:buClr>
                          <a:schemeClr val="hlink"/>
                        </a:buClr>
                        <a:buSzPts val="1400"/>
                        <a:buFont typeface="Noto Sans Symbols"/>
                        <a:buNone/>
                      </a:pPr>
                      <a:r>
                        <a:rPr lang="en-US" sz="1400" b="0" i="0" u="none" strike="noStrike" cap="none">
                          <a:solidFill>
                            <a:srgbClr val="073763"/>
                          </a:solidFill>
                          <a:latin typeface="Arial"/>
                          <a:ea typeface="Arial"/>
                          <a:cs typeface="Arial"/>
                          <a:sym typeface="Arial"/>
                        </a:rPr>
                        <a:t>-1000</a:t>
                      </a:r>
                      <a:endParaRPr sz="1400" b="0" i="0" u="none" strike="noStrike" cap="none">
                        <a:solidFill>
                          <a:srgbClr val="073763"/>
                        </a:solidFill>
                        <a:latin typeface="Times New Roman"/>
                        <a:ea typeface="Times New Roman"/>
                        <a:cs typeface="Times New Roman"/>
                        <a:sym typeface="Times New Roman"/>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r" rtl="0">
                        <a:lnSpc>
                          <a:spcPct val="100000"/>
                        </a:lnSpc>
                        <a:spcBef>
                          <a:spcPts val="0"/>
                        </a:spcBef>
                        <a:spcAft>
                          <a:spcPts val="0"/>
                        </a:spcAft>
                        <a:buClr>
                          <a:schemeClr val="hlink"/>
                        </a:buClr>
                        <a:buSzPts val="1400"/>
                        <a:buFont typeface="Noto Sans Symbols"/>
                        <a:buNone/>
                      </a:pPr>
                      <a:r>
                        <a:rPr lang="en-US" sz="1400" b="0" i="0" u="none" strike="noStrike" cap="none">
                          <a:solidFill>
                            <a:srgbClr val="073763"/>
                          </a:solidFill>
                          <a:latin typeface="Arial"/>
                          <a:ea typeface="Arial"/>
                          <a:cs typeface="Arial"/>
                          <a:sym typeface="Arial"/>
                        </a:rPr>
                        <a:t>-500</a:t>
                      </a:r>
                      <a:endParaRPr sz="1400" b="0" i="0" u="none" strike="noStrike" cap="none">
                        <a:solidFill>
                          <a:srgbClr val="073763"/>
                        </a:solidFill>
                        <a:latin typeface="Times New Roman"/>
                        <a:ea typeface="Times New Roman"/>
                        <a:cs typeface="Times New Roman"/>
                        <a:sym typeface="Times New Roman"/>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r" rtl="0">
                        <a:lnSpc>
                          <a:spcPct val="100000"/>
                        </a:lnSpc>
                        <a:spcBef>
                          <a:spcPts val="0"/>
                        </a:spcBef>
                        <a:spcAft>
                          <a:spcPts val="0"/>
                        </a:spcAft>
                        <a:buClr>
                          <a:schemeClr val="hlink"/>
                        </a:buClr>
                        <a:buSzPts val="1400"/>
                        <a:buFont typeface="Noto Sans Symbols"/>
                        <a:buNone/>
                      </a:pPr>
                      <a:r>
                        <a:rPr lang="en-US" sz="1400" b="0" i="0" u="none" strike="noStrike" cap="none">
                          <a:solidFill>
                            <a:srgbClr val="073763"/>
                          </a:solidFill>
                          <a:latin typeface="Arial"/>
                          <a:ea typeface="Arial"/>
                          <a:cs typeface="Arial"/>
                          <a:sym typeface="Arial"/>
                        </a:rPr>
                        <a:t>-100</a:t>
                      </a:r>
                      <a:endParaRPr sz="1400" b="0" i="0" u="none" strike="noStrike" cap="none">
                        <a:solidFill>
                          <a:srgbClr val="073763"/>
                        </a:solidFill>
                        <a:latin typeface="Times New Roman"/>
                        <a:ea typeface="Times New Roman"/>
                        <a:cs typeface="Times New Roman"/>
                        <a:sym typeface="Times New Roman"/>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r" rtl="0">
                        <a:lnSpc>
                          <a:spcPct val="100000"/>
                        </a:lnSpc>
                        <a:spcBef>
                          <a:spcPts val="0"/>
                        </a:spcBef>
                        <a:spcAft>
                          <a:spcPts val="0"/>
                        </a:spcAft>
                        <a:buClr>
                          <a:schemeClr val="hlink"/>
                        </a:buClr>
                        <a:buSzPts val="1400"/>
                        <a:buFont typeface="Noto Sans Symbols"/>
                        <a:buNone/>
                      </a:pPr>
                      <a:r>
                        <a:rPr lang="en-US" sz="1400" b="0" i="0" u="none" strike="noStrike" cap="none">
                          <a:solidFill>
                            <a:srgbClr val="073763"/>
                          </a:solidFill>
                          <a:latin typeface="Arial"/>
                          <a:ea typeface="Arial"/>
                          <a:cs typeface="Arial"/>
                          <a:sym typeface="Arial"/>
                        </a:rPr>
                        <a:t>200</a:t>
                      </a:r>
                      <a:endParaRPr sz="1400" b="0" i="0" u="none" strike="noStrike" cap="none">
                        <a:solidFill>
                          <a:srgbClr val="073763"/>
                        </a:solidFill>
                        <a:latin typeface="Times New Roman"/>
                        <a:ea typeface="Times New Roman"/>
                        <a:cs typeface="Times New Roman"/>
                        <a:sym typeface="Times New Roman"/>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r" rtl="0">
                        <a:lnSpc>
                          <a:spcPct val="100000"/>
                        </a:lnSpc>
                        <a:spcBef>
                          <a:spcPts val="0"/>
                        </a:spcBef>
                        <a:spcAft>
                          <a:spcPts val="0"/>
                        </a:spcAft>
                        <a:buClr>
                          <a:schemeClr val="hlink"/>
                        </a:buClr>
                        <a:buSzPts val="1400"/>
                        <a:buFont typeface="Noto Sans Symbols"/>
                        <a:buNone/>
                      </a:pPr>
                      <a:r>
                        <a:rPr lang="en-US" sz="1400" b="0" i="0" u="none" strike="noStrike" cap="none">
                          <a:solidFill>
                            <a:srgbClr val="073763"/>
                          </a:solidFill>
                          <a:latin typeface="Arial"/>
                          <a:ea typeface="Arial"/>
                          <a:cs typeface="Arial"/>
                          <a:sym typeface="Arial"/>
                        </a:rPr>
                        <a:t>300</a:t>
                      </a:r>
                      <a:endParaRPr sz="1400" b="0" i="0" u="none" strike="noStrike" cap="none">
                        <a:solidFill>
                          <a:srgbClr val="073763"/>
                        </a:solidFill>
                        <a:latin typeface="Times New Roman"/>
                        <a:ea typeface="Times New Roman"/>
                        <a:cs typeface="Times New Roman"/>
                        <a:sym typeface="Times New Roman"/>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3"/>
                  </a:ext>
                </a:extLst>
              </a:tr>
              <a:tr h="274325">
                <a:tc>
                  <a:txBody>
                    <a:bodyPr/>
                    <a:lstStyle/>
                    <a:p>
                      <a:pPr marL="0" marR="0" lvl="0" indent="0" algn="l" rtl="0">
                        <a:lnSpc>
                          <a:spcPct val="100000"/>
                        </a:lnSpc>
                        <a:spcBef>
                          <a:spcPts val="0"/>
                        </a:spcBef>
                        <a:spcAft>
                          <a:spcPts val="0"/>
                        </a:spcAft>
                        <a:buClr>
                          <a:schemeClr val="hlink"/>
                        </a:buClr>
                        <a:buSzPts val="1400"/>
                        <a:buFont typeface="Noto Sans Symbols"/>
                        <a:buNone/>
                      </a:pPr>
                      <a:r>
                        <a:rPr lang="en-US" sz="1400" b="1" i="0" u="none" strike="noStrike" cap="none">
                          <a:solidFill>
                            <a:srgbClr val="073763"/>
                          </a:solidFill>
                          <a:latin typeface="Arial"/>
                          <a:ea typeface="Arial"/>
                          <a:cs typeface="Arial"/>
                          <a:sym typeface="Arial"/>
                        </a:rPr>
                        <a:t>Project B</a:t>
                      </a:r>
                      <a:endParaRPr sz="1400" b="0" i="0" u="none" strike="noStrike" cap="none">
                        <a:solidFill>
                          <a:srgbClr val="073763"/>
                        </a:solidFill>
                        <a:latin typeface="Times New Roman"/>
                        <a:ea typeface="Times New Roman"/>
                        <a:cs typeface="Times New Roman"/>
                        <a:sym typeface="Times New Roman"/>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hlink"/>
                        </a:buClr>
                        <a:buSzPts val="1400"/>
                        <a:buFont typeface="Noto Sans Symbols"/>
                        <a:buNone/>
                      </a:pPr>
                      <a:endParaRPr sz="1400" b="0" i="0" u="none" strike="noStrike" cap="none">
                        <a:solidFill>
                          <a:srgbClr val="073763"/>
                        </a:solidFill>
                        <a:latin typeface="Arial"/>
                        <a:ea typeface="Arial"/>
                        <a:cs typeface="Arial"/>
                        <a:sym typeface="Arial"/>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hlink"/>
                        </a:buClr>
                        <a:buSzPts val="1400"/>
                        <a:buFont typeface="Noto Sans Symbols"/>
                        <a:buNone/>
                      </a:pPr>
                      <a:endParaRPr sz="1400" b="0" i="0" u="none" strike="noStrike" cap="none">
                        <a:solidFill>
                          <a:srgbClr val="073763"/>
                        </a:solidFill>
                        <a:latin typeface="Arial"/>
                        <a:ea typeface="Arial"/>
                        <a:cs typeface="Arial"/>
                        <a:sym typeface="Arial"/>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hlink"/>
                        </a:buClr>
                        <a:buSzPts val="1400"/>
                        <a:buFont typeface="Noto Sans Symbols"/>
                        <a:buNone/>
                      </a:pPr>
                      <a:endParaRPr sz="1400" b="0" i="0" u="none" strike="noStrike" cap="none">
                        <a:solidFill>
                          <a:srgbClr val="073763"/>
                        </a:solidFill>
                        <a:latin typeface="Arial"/>
                        <a:ea typeface="Arial"/>
                        <a:cs typeface="Arial"/>
                        <a:sym typeface="Arial"/>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hlink"/>
                        </a:buClr>
                        <a:buSzPts val="1400"/>
                        <a:buFont typeface="Noto Sans Symbols"/>
                        <a:buNone/>
                      </a:pPr>
                      <a:endParaRPr sz="1400" b="0" i="0" u="none" strike="noStrike" cap="none">
                        <a:solidFill>
                          <a:srgbClr val="073763"/>
                        </a:solidFill>
                        <a:latin typeface="Arial"/>
                        <a:ea typeface="Arial"/>
                        <a:cs typeface="Arial"/>
                        <a:sym typeface="Arial"/>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hlink"/>
                        </a:buClr>
                        <a:buSzPts val="1400"/>
                        <a:buFont typeface="Noto Sans Symbols"/>
                        <a:buNone/>
                      </a:pPr>
                      <a:endParaRPr sz="1400" b="0" i="0" u="none" strike="noStrike" cap="none">
                        <a:solidFill>
                          <a:srgbClr val="073763"/>
                        </a:solidFill>
                        <a:latin typeface="Arial"/>
                        <a:ea typeface="Arial"/>
                        <a:cs typeface="Arial"/>
                        <a:sym typeface="Arial"/>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hlink"/>
                        </a:buClr>
                        <a:buSzPts val="1400"/>
                        <a:buFont typeface="Noto Sans Symbols"/>
                        <a:buNone/>
                      </a:pPr>
                      <a:r>
                        <a:rPr lang="en-US" sz="1400" b="0" i="0" u="none" strike="noStrike" cap="none">
                          <a:solidFill>
                            <a:srgbClr val="073763"/>
                          </a:solidFill>
                          <a:latin typeface="Arial"/>
                          <a:ea typeface="Arial"/>
                          <a:cs typeface="Arial"/>
                          <a:sym typeface="Arial"/>
                        </a:rPr>
                        <a:t> </a:t>
                      </a:r>
                      <a:endParaRPr sz="1400" b="0" i="0" u="none" strike="noStrike" cap="none">
                        <a:solidFill>
                          <a:srgbClr val="073763"/>
                        </a:solidFill>
                        <a:latin typeface="Times New Roman"/>
                        <a:ea typeface="Times New Roman"/>
                        <a:cs typeface="Times New Roman"/>
                        <a:sym typeface="Times New Roman"/>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4"/>
                  </a:ext>
                </a:extLst>
              </a:tr>
              <a:tr h="274325">
                <a:tc>
                  <a:txBody>
                    <a:bodyPr/>
                    <a:lstStyle/>
                    <a:p>
                      <a:pPr marL="0" marR="0" lvl="0" indent="0" algn="l" rtl="0">
                        <a:lnSpc>
                          <a:spcPct val="100000"/>
                        </a:lnSpc>
                        <a:spcBef>
                          <a:spcPts val="0"/>
                        </a:spcBef>
                        <a:spcAft>
                          <a:spcPts val="0"/>
                        </a:spcAft>
                        <a:buClr>
                          <a:schemeClr val="hlink"/>
                        </a:buClr>
                        <a:buSzPts val="1400"/>
                        <a:buFont typeface="Noto Sans Symbols"/>
                        <a:buNone/>
                      </a:pPr>
                      <a:r>
                        <a:rPr lang="en-US" sz="1400" b="0" i="0" u="none" strike="noStrike" cap="none">
                          <a:solidFill>
                            <a:srgbClr val="073763"/>
                          </a:solidFill>
                          <a:latin typeface="Arial"/>
                          <a:ea typeface="Arial"/>
                          <a:cs typeface="Arial"/>
                          <a:sym typeface="Arial"/>
                        </a:rPr>
                        <a:t> </a:t>
                      </a:r>
                      <a:endParaRPr sz="1400" b="0" i="0" u="none" strike="noStrike" cap="none">
                        <a:solidFill>
                          <a:srgbClr val="073763"/>
                        </a:solidFill>
                        <a:latin typeface="Times New Roman"/>
                        <a:ea typeface="Times New Roman"/>
                        <a:cs typeface="Times New Roman"/>
                        <a:sym typeface="Times New Roman"/>
                      </a:endParaRPr>
                    </a:p>
                  </a:txBody>
                  <a:tcPr marL="91450" marR="91450" marT="45700" marB="457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ctr" rtl="0">
                        <a:lnSpc>
                          <a:spcPct val="100000"/>
                        </a:lnSpc>
                        <a:spcBef>
                          <a:spcPts val="0"/>
                        </a:spcBef>
                        <a:spcAft>
                          <a:spcPts val="0"/>
                        </a:spcAft>
                        <a:buClr>
                          <a:schemeClr val="hlink"/>
                        </a:buClr>
                        <a:buSzPts val="1400"/>
                        <a:buFont typeface="Noto Sans Symbols"/>
                        <a:buNone/>
                      </a:pPr>
                      <a:r>
                        <a:rPr lang="en-US" sz="1400" b="0" i="0" u="none" strike="noStrike" cap="none">
                          <a:solidFill>
                            <a:srgbClr val="073763"/>
                          </a:solidFill>
                          <a:latin typeface="Arial"/>
                          <a:ea typeface="Arial"/>
                          <a:cs typeface="Arial"/>
                          <a:sym typeface="Arial"/>
                        </a:rPr>
                        <a:t>Year</a:t>
                      </a:r>
                      <a:endParaRPr sz="1400" b="0" i="0" u="none" strike="noStrike" cap="none">
                        <a:solidFill>
                          <a:srgbClr val="073763"/>
                        </a:solidFill>
                        <a:latin typeface="Times New Roman"/>
                        <a:ea typeface="Times New Roman"/>
                        <a:cs typeface="Times New Roman"/>
                        <a:sym typeface="Times New Roman"/>
                      </a:endParaRPr>
                    </a:p>
                  </a:txBody>
                  <a:tcPr marL="91450" marR="91450" marT="45700" marB="457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r" rtl="0">
                        <a:lnSpc>
                          <a:spcPct val="100000"/>
                        </a:lnSpc>
                        <a:spcBef>
                          <a:spcPts val="0"/>
                        </a:spcBef>
                        <a:spcAft>
                          <a:spcPts val="0"/>
                        </a:spcAft>
                        <a:buClr>
                          <a:schemeClr val="hlink"/>
                        </a:buClr>
                        <a:buSzPts val="1400"/>
                        <a:buFont typeface="Noto Sans Symbols"/>
                        <a:buNone/>
                      </a:pPr>
                      <a:r>
                        <a:rPr lang="en-US" sz="1400" b="0" i="0" u="none" strike="noStrike" cap="none">
                          <a:solidFill>
                            <a:srgbClr val="073763"/>
                          </a:solidFill>
                          <a:latin typeface="Arial"/>
                          <a:ea typeface="Arial"/>
                          <a:cs typeface="Arial"/>
                          <a:sym typeface="Arial"/>
                        </a:rPr>
                        <a:t>0</a:t>
                      </a:r>
                      <a:endParaRPr sz="1400" b="0" i="0" u="none" strike="noStrike" cap="none">
                        <a:solidFill>
                          <a:srgbClr val="073763"/>
                        </a:solidFill>
                        <a:latin typeface="Times New Roman"/>
                        <a:ea typeface="Times New Roman"/>
                        <a:cs typeface="Times New Roman"/>
                        <a:sym typeface="Times New Roman"/>
                      </a:endParaRPr>
                    </a:p>
                  </a:txBody>
                  <a:tcPr marL="91450" marR="91450" marT="45700" marB="457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r" rtl="0">
                        <a:lnSpc>
                          <a:spcPct val="100000"/>
                        </a:lnSpc>
                        <a:spcBef>
                          <a:spcPts val="0"/>
                        </a:spcBef>
                        <a:spcAft>
                          <a:spcPts val="0"/>
                        </a:spcAft>
                        <a:buClr>
                          <a:schemeClr val="hlink"/>
                        </a:buClr>
                        <a:buSzPts val="1400"/>
                        <a:buFont typeface="Noto Sans Symbols"/>
                        <a:buNone/>
                      </a:pPr>
                      <a:r>
                        <a:rPr lang="en-US" sz="1400" b="0" i="0" u="none" strike="noStrike" cap="none">
                          <a:solidFill>
                            <a:srgbClr val="073763"/>
                          </a:solidFill>
                          <a:latin typeface="Arial"/>
                          <a:ea typeface="Arial"/>
                          <a:cs typeface="Arial"/>
                          <a:sym typeface="Arial"/>
                        </a:rPr>
                        <a:t>1</a:t>
                      </a:r>
                      <a:endParaRPr sz="1400" b="0" i="0" u="none" strike="noStrike" cap="none">
                        <a:solidFill>
                          <a:srgbClr val="073763"/>
                        </a:solidFill>
                        <a:latin typeface="Times New Roman"/>
                        <a:ea typeface="Times New Roman"/>
                        <a:cs typeface="Times New Roman"/>
                        <a:sym typeface="Times New Roman"/>
                      </a:endParaRPr>
                    </a:p>
                  </a:txBody>
                  <a:tcPr marL="91450" marR="91450" marT="45700" marB="457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r" rtl="0">
                        <a:lnSpc>
                          <a:spcPct val="100000"/>
                        </a:lnSpc>
                        <a:spcBef>
                          <a:spcPts val="0"/>
                        </a:spcBef>
                        <a:spcAft>
                          <a:spcPts val="0"/>
                        </a:spcAft>
                        <a:buClr>
                          <a:schemeClr val="hlink"/>
                        </a:buClr>
                        <a:buSzPts val="1400"/>
                        <a:buFont typeface="Noto Sans Symbols"/>
                        <a:buNone/>
                      </a:pPr>
                      <a:r>
                        <a:rPr lang="en-US" sz="1400" b="0" i="0" u="none" strike="noStrike" cap="none">
                          <a:solidFill>
                            <a:srgbClr val="073763"/>
                          </a:solidFill>
                          <a:latin typeface="Arial"/>
                          <a:ea typeface="Arial"/>
                          <a:cs typeface="Arial"/>
                          <a:sym typeface="Arial"/>
                        </a:rPr>
                        <a:t>2</a:t>
                      </a:r>
                      <a:endParaRPr sz="1400" b="0" i="0" u="none" strike="noStrike" cap="none">
                        <a:solidFill>
                          <a:srgbClr val="073763"/>
                        </a:solidFill>
                        <a:latin typeface="Times New Roman"/>
                        <a:ea typeface="Times New Roman"/>
                        <a:cs typeface="Times New Roman"/>
                        <a:sym typeface="Times New Roman"/>
                      </a:endParaRPr>
                    </a:p>
                  </a:txBody>
                  <a:tcPr marL="91450" marR="91450" marT="45700" marB="457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r" rtl="0">
                        <a:lnSpc>
                          <a:spcPct val="100000"/>
                        </a:lnSpc>
                        <a:spcBef>
                          <a:spcPts val="0"/>
                        </a:spcBef>
                        <a:spcAft>
                          <a:spcPts val="0"/>
                        </a:spcAft>
                        <a:buClr>
                          <a:schemeClr val="hlink"/>
                        </a:buClr>
                        <a:buSzPts val="1400"/>
                        <a:buFont typeface="Noto Sans Symbols"/>
                        <a:buNone/>
                      </a:pPr>
                      <a:r>
                        <a:rPr lang="en-US" sz="1400" b="0" i="0" u="none" strike="noStrike" cap="none">
                          <a:solidFill>
                            <a:srgbClr val="073763"/>
                          </a:solidFill>
                          <a:latin typeface="Arial"/>
                          <a:ea typeface="Arial"/>
                          <a:cs typeface="Arial"/>
                          <a:sym typeface="Arial"/>
                        </a:rPr>
                        <a:t>3</a:t>
                      </a:r>
                      <a:endParaRPr sz="1400" b="0" i="0" u="none" strike="noStrike" cap="none">
                        <a:solidFill>
                          <a:srgbClr val="073763"/>
                        </a:solidFill>
                        <a:latin typeface="Times New Roman"/>
                        <a:ea typeface="Times New Roman"/>
                        <a:cs typeface="Times New Roman"/>
                        <a:sym typeface="Times New Roman"/>
                      </a:endParaRPr>
                    </a:p>
                  </a:txBody>
                  <a:tcPr marL="91450" marR="91450" marT="45700" marB="457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r" rtl="0">
                        <a:lnSpc>
                          <a:spcPct val="100000"/>
                        </a:lnSpc>
                        <a:spcBef>
                          <a:spcPts val="0"/>
                        </a:spcBef>
                        <a:spcAft>
                          <a:spcPts val="0"/>
                        </a:spcAft>
                        <a:buClr>
                          <a:schemeClr val="hlink"/>
                        </a:buClr>
                        <a:buSzPts val="1400"/>
                        <a:buFont typeface="Noto Sans Symbols"/>
                        <a:buNone/>
                      </a:pPr>
                      <a:r>
                        <a:rPr lang="en-US" sz="1400" b="0" i="0" u="none" strike="noStrike" cap="none">
                          <a:solidFill>
                            <a:srgbClr val="073763"/>
                          </a:solidFill>
                          <a:latin typeface="Arial"/>
                          <a:ea typeface="Arial"/>
                          <a:cs typeface="Arial"/>
                          <a:sym typeface="Arial"/>
                        </a:rPr>
                        <a:t>4</a:t>
                      </a:r>
                      <a:endParaRPr sz="1400" b="0" i="0" u="none" strike="noStrike" cap="none">
                        <a:solidFill>
                          <a:srgbClr val="073763"/>
                        </a:solidFill>
                        <a:latin typeface="Times New Roman"/>
                        <a:ea typeface="Times New Roman"/>
                        <a:cs typeface="Times New Roman"/>
                        <a:sym typeface="Times New Roman"/>
                      </a:endParaRPr>
                    </a:p>
                  </a:txBody>
                  <a:tcPr marL="91450" marR="91450" marT="45700" marB="457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5"/>
                  </a:ext>
                </a:extLst>
              </a:tr>
              <a:tr h="274325">
                <a:tc>
                  <a:txBody>
                    <a:bodyPr/>
                    <a:lstStyle/>
                    <a:p>
                      <a:pPr marL="0" marR="0" lvl="0" indent="0" algn="l" rtl="0">
                        <a:lnSpc>
                          <a:spcPct val="100000"/>
                        </a:lnSpc>
                        <a:spcBef>
                          <a:spcPts val="0"/>
                        </a:spcBef>
                        <a:spcAft>
                          <a:spcPts val="0"/>
                        </a:spcAft>
                        <a:buClr>
                          <a:schemeClr val="hlink"/>
                        </a:buClr>
                        <a:buSzPts val="1400"/>
                        <a:buFont typeface="Noto Sans Symbols"/>
                        <a:buNone/>
                      </a:pPr>
                      <a:r>
                        <a:rPr lang="en-US" sz="1400" b="0" i="0" u="none" strike="noStrike" cap="none">
                          <a:solidFill>
                            <a:srgbClr val="073763"/>
                          </a:solidFill>
                          <a:latin typeface="Arial"/>
                          <a:ea typeface="Arial"/>
                          <a:cs typeface="Arial"/>
                          <a:sym typeface="Arial"/>
                        </a:rPr>
                        <a:t>Cash flow</a:t>
                      </a:r>
                      <a:endParaRPr sz="1400" b="0" i="0" u="none" strike="noStrike" cap="none">
                        <a:solidFill>
                          <a:srgbClr val="073763"/>
                        </a:solidFill>
                        <a:latin typeface="Times New Roman"/>
                        <a:ea typeface="Times New Roman"/>
                        <a:cs typeface="Times New Roman"/>
                        <a:sym typeface="Times New Roman"/>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hlink"/>
                        </a:buClr>
                        <a:buSzPts val="1400"/>
                        <a:buFont typeface="Noto Sans Symbols"/>
                        <a:buNone/>
                      </a:pPr>
                      <a:endParaRPr sz="1400" b="0" i="0" u="none" strike="noStrike" cap="none">
                        <a:solidFill>
                          <a:srgbClr val="073763"/>
                        </a:solidFill>
                        <a:latin typeface="Arial"/>
                        <a:ea typeface="Arial"/>
                        <a:cs typeface="Arial"/>
                        <a:sym typeface="Arial"/>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r" rtl="0">
                        <a:lnSpc>
                          <a:spcPct val="100000"/>
                        </a:lnSpc>
                        <a:spcBef>
                          <a:spcPts val="0"/>
                        </a:spcBef>
                        <a:spcAft>
                          <a:spcPts val="0"/>
                        </a:spcAft>
                        <a:buClr>
                          <a:schemeClr val="hlink"/>
                        </a:buClr>
                        <a:buSzPts val="1400"/>
                        <a:buFont typeface="Noto Sans Symbols"/>
                        <a:buNone/>
                      </a:pPr>
                      <a:r>
                        <a:rPr lang="en-US" sz="1400" b="0" i="0" u="none" strike="noStrike" cap="none">
                          <a:solidFill>
                            <a:srgbClr val="073763"/>
                          </a:solidFill>
                          <a:latin typeface="Arial"/>
                          <a:ea typeface="Arial"/>
                          <a:cs typeface="Arial"/>
                          <a:sym typeface="Arial"/>
                        </a:rPr>
                        <a:t>-1000</a:t>
                      </a:r>
                      <a:endParaRPr sz="1400" b="0" i="0" u="none" strike="noStrike" cap="none">
                        <a:solidFill>
                          <a:srgbClr val="073763"/>
                        </a:solidFill>
                        <a:latin typeface="Times New Roman"/>
                        <a:ea typeface="Times New Roman"/>
                        <a:cs typeface="Times New Roman"/>
                        <a:sym typeface="Times New Roman"/>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r" rtl="0">
                        <a:lnSpc>
                          <a:spcPct val="100000"/>
                        </a:lnSpc>
                        <a:spcBef>
                          <a:spcPts val="0"/>
                        </a:spcBef>
                        <a:spcAft>
                          <a:spcPts val="0"/>
                        </a:spcAft>
                        <a:buClr>
                          <a:schemeClr val="hlink"/>
                        </a:buClr>
                        <a:buSzPts val="1400"/>
                        <a:buFont typeface="Noto Sans Symbols"/>
                        <a:buNone/>
                      </a:pPr>
                      <a:r>
                        <a:rPr lang="en-US" sz="1400" b="0" i="0" u="none" strike="noStrike" cap="none">
                          <a:solidFill>
                            <a:srgbClr val="073763"/>
                          </a:solidFill>
                          <a:latin typeface="Arial"/>
                          <a:ea typeface="Arial"/>
                          <a:cs typeface="Arial"/>
                          <a:sym typeface="Arial"/>
                        </a:rPr>
                        <a:t>100</a:t>
                      </a:r>
                      <a:endParaRPr sz="1400" b="0" i="0" u="none" strike="noStrike" cap="none">
                        <a:solidFill>
                          <a:srgbClr val="073763"/>
                        </a:solidFill>
                        <a:latin typeface="Times New Roman"/>
                        <a:ea typeface="Times New Roman"/>
                        <a:cs typeface="Times New Roman"/>
                        <a:sym typeface="Times New Roman"/>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r" rtl="0">
                        <a:lnSpc>
                          <a:spcPct val="100000"/>
                        </a:lnSpc>
                        <a:spcBef>
                          <a:spcPts val="0"/>
                        </a:spcBef>
                        <a:spcAft>
                          <a:spcPts val="0"/>
                        </a:spcAft>
                        <a:buClr>
                          <a:schemeClr val="hlink"/>
                        </a:buClr>
                        <a:buSzPts val="1400"/>
                        <a:buFont typeface="Noto Sans Symbols"/>
                        <a:buNone/>
                      </a:pPr>
                      <a:r>
                        <a:rPr lang="en-US" sz="1400" b="0" i="0" u="none" strike="noStrike" cap="none">
                          <a:solidFill>
                            <a:srgbClr val="073763"/>
                          </a:solidFill>
                          <a:latin typeface="Arial"/>
                          <a:ea typeface="Arial"/>
                          <a:cs typeface="Arial"/>
                          <a:sym typeface="Arial"/>
                        </a:rPr>
                        <a:t>300</a:t>
                      </a:r>
                      <a:endParaRPr sz="1400" b="0" i="0" u="none" strike="noStrike" cap="none">
                        <a:solidFill>
                          <a:srgbClr val="073763"/>
                        </a:solidFill>
                        <a:latin typeface="Times New Roman"/>
                        <a:ea typeface="Times New Roman"/>
                        <a:cs typeface="Times New Roman"/>
                        <a:sym typeface="Times New Roman"/>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r" rtl="0">
                        <a:lnSpc>
                          <a:spcPct val="100000"/>
                        </a:lnSpc>
                        <a:spcBef>
                          <a:spcPts val="0"/>
                        </a:spcBef>
                        <a:spcAft>
                          <a:spcPts val="0"/>
                        </a:spcAft>
                        <a:buClr>
                          <a:schemeClr val="hlink"/>
                        </a:buClr>
                        <a:buSzPts val="1400"/>
                        <a:buFont typeface="Noto Sans Symbols"/>
                        <a:buNone/>
                      </a:pPr>
                      <a:r>
                        <a:rPr lang="en-US" sz="1400" b="0" i="0" u="none" strike="noStrike" cap="none">
                          <a:solidFill>
                            <a:srgbClr val="073763"/>
                          </a:solidFill>
                          <a:latin typeface="Arial"/>
                          <a:ea typeface="Arial"/>
                          <a:cs typeface="Arial"/>
                          <a:sym typeface="Arial"/>
                        </a:rPr>
                        <a:t>400</a:t>
                      </a:r>
                      <a:endParaRPr sz="1400" b="0" i="0" u="none" strike="noStrike" cap="none">
                        <a:solidFill>
                          <a:srgbClr val="073763"/>
                        </a:solidFill>
                        <a:latin typeface="Times New Roman"/>
                        <a:ea typeface="Times New Roman"/>
                        <a:cs typeface="Times New Roman"/>
                        <a:sym typeface="Times New Roman"/>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r" rtl="0">
                        <a:lnSpc>
                          <a:spcPct val="100000"/>
                        </a:lnSpc>
                        <a:spcBef>
                          <a:spcPts val="0"/>
                        </a:spcBef>
                        <a:spcAft>
                          <a:spcPts val="0"/>
                        </a:spcAft>
                        <a:buClr>
                          <a:schemeClr val="hlink"/>
                        </a:buClr>
                        <a:buSzPts val="1400"/>
                        <a:buFont typeface="Noto Sans Symbols"/>
                        <a:buNone/>
                      </a:pPr>
                      <a:r>
                        <a:rPr lang="en-US" sz="1400" b="0" i="0" u="none" strike="noStrike" cap="none">
                          <a:solidFill>
                            <a:srgbClr val="073763"/>
                          </a:solidFill>
                          <a:latin typeface="Arial"/>
                          <a:ea typeface="Arial"/>
                          <a:cs typeface="Arial"/>
                          <a:sym typeface="Arial"/>
                        </a:rPr>
                        <a:t>600</a:t>
                      </a:r>
                      <a:endParaRPr sz="1400" b="0" i="0" u="none" strike="noStrike" cap="none">
                        <a:solidFill>
                          <a:srgbClr val="073763"/>
                        </a:solidFill>
                        <a:latin typeface="Times New Roman"/>
                        <a:ea typeface="Times New Roman"/>
                        <a:cs typeface="Times New Roman"/>
                        <a:sym typeface="Times New Roman"/>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6"/>
                  </a:ext>
                </a:extLst>
              </a:tr>
              <a:tr h="274325">
                <a:tc>
                  <a:txBody>
                    <a:bodyPr/>
                    <a:lstStyle/>
                    <a:p>
                      <a:pPr marL="0" marR="0" lvl="0" indent="0" algn="l" rtl="0">
                        <a:lnSpc>
                          <a:spcPct val="100000"/>
                        </a:lnSpc>
                        <a:spcBef>
                          <a:spcPts val="0"/>
                        </a:spcBef>
                        <a:spcAft>
                          <a:spcPts val="0"/>
                        </a:spcAft>
                        <a:buClr>
                          <a:schemeClr val="hlink"/>
                        </a:buClr>
                        <a:buSzPts val="1400"/>
                        <a:buFont typeface="Noto Sans Symbols"/>
                        <a:buNone/>
                      </a:pPr>
                      <a:r>
                        <a:rPr lang="en-US" sz="1400" b="0" i="0" u="none" strike="noStrike" cap="none">
                          <a:solidFill>
                            <a:srgbClr val="073763"/>
                          </a:solidFill>
                          <a:latin typeface="Arial"/>
                          <a:ea typeface="Arial"/>
                          <a:cs typeface="Arial"/>
                          <a:sym typeface="Arial"/>
                        </a:rPr>
                        <a:t>Cumulative Cash Flow</a:t>
                      </a:r>
                      <a:endParaRPr sz="1400" b="0" i="0" u="none" strike="noStrike" cap="none">
                        <a:solidFill>
                          <a:srgbClr val="073763"/>
                        </a:solidFill>
                        <a:latin typeface="Times New Roman"/>
                        <a:ea typeface="Times New Roman"/>
                        <a:cs typeface="Times New Roman"/>
                        <a:sym typeface="Times New Roman"/>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hlink"/>
                        </a:buClr>
                        <a:buSzPts val="1400"/>
                        <a:buFont typeface="Noto Sans Symbols"/>
                        <a:buNone/>
                      </a:pPr>
                      <a:r>
                        <a:rPr lang="en-US" sz="1400" b="0" i="0" u="none" strike="noStrike" cap="none">
                          <a:solidFill>
                            <a:srgbClr val="073763"/>
                          </a:solidFill>
                          <a:latin typeface="Arial"/>
                          <a:ea typeface="Arial"/>
                          <a:cs typeface="Arial"/>
                          <a:sym typeface="Arial"/>
                        </a:rPr>
                        <a:t> </a:t>
                      </a:r>
                      <a:endParaRPr sz="1400" b="0" i="0" u="none" strike="noStrike" cap="none">
                        <a:solidFill>
                          <a:srgbClr val="073763"/>
                        </a:solidFill>
                        <a:latin typeface="Times New Roman"/>
                        <a:ea typeface="Times New Roman"/>
                        <a:cs typeface="Times New Roman"/>
                        <a:sym typeface="Times New Roman"/>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r" rtl="0">
                        <a:lnSpc>
                          <a:spcPct val="100000"/>
                        </a:lnSpc>
                        <a:spcBef>
                          <a:spcPts val="0"/>
                        </a:spcBef>
                        <a:spcAft>
                          <a:spcPts val="0"/>
                        </a:spcAft>
                        <a:buClr>
                          <a:schemeClr val="hlink"/>
                        </a:buClr>
                        <a:buSzPts val="1400"/>
                        <a:buFont typeface="Noto Sans Symbols"/>
                        <a:buNone/>
                      </a:pPr>
                      <a:r>
                        <a:rPr lang="en-US" sz="1400" b="0" i="0" u="none" strike="noStrike" cap="none">
                          <a:solidFill>
                            <a:srgbClr val="073763"/>
                          </a:solidFill>
                          <a:latin typeface="Arial"/>
                          <a:ea typeface="Arial"/>
                          <a:cs typeface="Arial"/>
                          <a:sym typeface="Arial"/>
                        </a:rPr>
                        <a:t>-1000</a:t>
                      </a:r>
                      <a:endParaRPr sz="1400" b="0" i="0" u="none" strike="noStrike" cap="none">
                        <a:solidFill>
                          <a:srgbClr val="073763"/>
                        </a:solidFill>
                        <a:latin typeface="Times New Roman"/>
                        <a:ea typeface="Times New Roman"/>
                        <a:cs typeface="Times New Roman"/>
                        <a:sym typeface="Times New Roman"/>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r" rtl="0">
                        <a:lnSpc>
                          <a:spcPct val="100000"/>
                        </a:lnSpc>
                        <a:spcBef>
                          <a:spcPts val="0"/>
                        </a:spcBef>
                        <a:spcAft>
                          <a:spcPts val="0"/>
                        </a:spcAft>
                        <a:buClr>
                          <a:schemeClr val="hlink"/>
                        </a:buClr>
                        <a:buSzPts val="1400"/>
                        <a:buFont typeface="Noto Sans Symbols"/>
                        <a:buNone/>
                      </a:pPr>
                      <a:r>
                        <a:rPr lang="en-US" sz="1400" b="0" i="0" u="none" strike="noStrike" cap="none">
                          <a:solidFill>
                            <a:srgbClr val="073763"/>
                          </a:solidFill>
                          <a:latin typeface="Arial"/>
                          <a:ea typeface="Arial"/>
                          <a:cs typeface="Arial"/>
                          <a:sym typeface="Arial"/>
                        </a:rPr>
                        <a:t>-900</a:t>
                      </a:r>
                      <a:endParaRPr sz="1400" b="0" i="0" u="none" strike="noStrike" cap="none">
                        <a:solidFill>
                          <a:srgbClr val="073763"/>
                        </a:solidFill>
                        <a:latin typeface="Times New Roman"/>
                        <a:ea typeface="Times New Roman"/>
                        <a:cs typeface="Times New Roman"/>
                        <a:sym typeface="Times New Roman"/>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r" rtl="0">
                        <a:lnSpc>
                          <a:spcPct val="100000"/>
                        </a:lnSpc>
                        <a:spcBef>
                          <a:spcPts val="0"/>
                        </a:spcBef>
                        <a:spcAft>
                          <a:spcPts val="0"/>
                        </a:spcAft>
                        <a:buClr>
                          <a:schemeClr val="hlink"/>
                        </a:buClr>
                        <a:buSzPts val="1400"/>
                        <a:buFont typeface="Noto Sans Symbols"/>
                        <a:buNone/>
                      </a:pPr>
                      <a:r>
                        <a:rPr lang="en-US" sz="1400" b="0" i="0" u="none" strike="noStrike" cap="none">
                          <a:solidFill>
                            <a:srgbClr val="073763"/>
                          </a:solidFill>
                          <a:latin typeface="Arial"/>
                          <a:ea typeface="Arial"/>
                          <a:cs typeface="Arial"/>
                          <a:sym typeface="Arial"/>
                        </a:rPr>
                        <a:t>-600</a:t>
                      </a:r>
                      <a:endParaRPr sz="1400" b="0" i="0" u="none" strike="noStrike" cap="none">
                        <a:solidFill>
                          <a:srgbClr val="073763"/>
                        </a:solidFill>
                        <a:latin typeface="Times New Roman"/>
                        <a:ea typeface="Times New Roman"/>
                        <a:cs typeface="Times New Roman"/>
                        <a:sym typeface="Times New Roman"/>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r" rtl="0">
                        <a:lnSpc>
                          <a:spcPct val="100000"/>
                        </a:lnSpc>
                        <a:spcBef>
                          <a:spcPts val="0"/>
                        </a:spcBef>
                        <a:spcAft>
                          <a:spcPts val="0"/>
                        </a:spcAft>
                        <a:buClr>
                          <a:schemeClr val="hlink"/>
                        </a:buClr>
                        <a:buSzPts val="1400"/>
                        <a:buFont typeface="Noto Sans Symbols"/>
                        <a:buNone/>
                      </a:pPr>
                      <a:r>
                        <a:rPr lang="en-US" sz="1400" b="0" i="0" u="none" strike="noStrike" cap="none">
                          <a:solidFill>
                            <a:srgbClr val="073763"/>
                          </a:solidFill>
                          <a:latin typeface="Arial"/>
                          <a:ea typeface="Arial"/>
                          <a:cs typeface="Arial"/>
                          <a:sym typeface="Arial"/>
                        </a:rPr>
                        <a:t>-200</a:t>
                      </a:r>
                      <a:endParaRPr sz="1400" b="0" i="0" u="none" strike="noStrike" cap="none">
                        <a:solidFill>
                          <a:srgbClr val="073763"/>
                        </a:solidFill>
                        <a:latin typeface="Times New Roman"/>
                        <a:ea typeface="Times New Roman"/>
                        <a:cs typeface="Times New Roman"/>
                        <a:sym typeface="Times New Roman"/>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r" rtl="0">
                        <a:lnSpc>
                          <a:spcPct val="100000"/>
                        </a:lnSpc>
                        <a:spcBef>
                          <a:spcPts val="0"/>
                        </a:spcBef>
                        <a:spcAft>
                          <a:spcPts val="0"/>
                        </a:spcAft>
                        <a:buClr>
                          <a:schemeClr val="hlink"/>
                        </a:buClr>
                        <a:buSzPts val="1400"/>
                        <a:buFont typeface="Noto Sans Symbols"/>
                        <a:buNone/>
                      </a:pPr>
                      <a:r>
                        <a:rPr lang="en-US" sz="1400" b="0" i="0" u="none" strike="noStrike" cap="none">
                          <a:solidFill>
                            <a:srgbClr val="073763"/>
                          </a:solidFill>
                          <a:latin typeface="Arial"/>
                          <a:ea typeface="Arial"/>
                          <a:cs typeface="Arial"/>
                          <a:sym typeface="Arial"/>
                        </a:rPr>
                        <a:t>400</a:t>
                      </a:r>
                      <a:endParaRPr sz="1400" b="0" i="0" u="none" strike="noStrike" cap="none">
                        <a:solidFill>
                          <a:srgbClr val="073763"/>
                        </a:solidFill>
                        <a:latin typeface="Times New Roman"/>
                        <a:ea typeface="Times New Roman"/>
                        <a:cs typeface="Times New Roman"/>
                        <a:sym typeface="Times New Roman"/>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7"/>
                  </a:ext>
                </a:extLst>
              </a:tr>
            </a:tbl>
          </a:graphicData>
        </a:graphic>
      </p:graphicFrame>
      <p:sp>
        <p:nvSpPr>
          <p:cNvPr id="310" name="Google Shape;310;p20"/>
          <p:cNvSpPr/>
          <p:nvPr/>
        </p:nvSpPr>
        <p:spPr>
          <a:xfrm>
            <a:off x="4993635" y="2871233"/>
            <a:ext cx="6470041" cy="301621"/>
          </a:xfrm>
          <a:prstGeom prst="rect">
            <a:avLst/>
          </a:prstGeom>
          <a:noFill/>
          <a:ln>
            <a:noFill/>
          </a:ln>
        </p:spPr>
        <p:txBody>
          <a:bodyPr spcFirstLastPara="1" wrap="square" lIns="91425" tIns="45700" rIns="91425" bIns="45700" anchor="t" anchorCtr="0">
            <a:spAutoFit/>
          </a:bodyPr>
          <a:lstStyle/>
          <a:p>
            <a:pPr marL="0" marR="0" lvl="0" indent="0" algn="l" rtl="0">
              <a:lnSpc>
                <a:spcPct val="80000"/>
              </a:lnSpc>
              <a:spcBef>
                <a:spcPts val="0"/>
              </a:spcBef>
              <a:spcAft>
                <a:spcPts val="0"/>
              </a:spcAft>
              <a:buClr>
                <a:srgbClr val="000000"/>
              </a:buClr>
              <a:buSzPts val="1700"/>
              <a:buFont typeface="Arial"/>
              <a:buNone/>
            </a:pPr>
            <a:r>
              <a:rPr lang="en-US" sz="1700" i="1">
                <a:solidFill>
                  <a:srgbClr val="073763"/>
                </a:solidFill>
                <a:latin typeface="Arial"/>
                <a:ea typeface="Arial"/>
                <a:cs typeface="Arial"/>
                <a:sym typeface="Arial"/>
              </a:rPr>
              <a:t>For two projects A and B with cash flows given in the table below:</a:t>
            </a:r>
            <a:endParaRPr sz="1700" i="1">
              <a:solidFill>
                <a:srgbClr val="073763"/>
              </a:solidFill>
              <a:latin typeface="Arial"/>
              <a:ea typeface="Arial"/>
              <a:cs typeface="Arial"/>
              <a:sym typeface="Arial"/>
            </a:endParaRPr>
          </a:p>
        </p:txBody>
      </p:sp>
      <p:sp>
        <p:nvSpPr>
          <p:cNvPr id="311" name="Google Shape;311;p20"/>
          <p:cNvSpPr txBox="1"/>
          <p:nvPr/>
        </p:nvSpPr>
        <p:spPr>
          <a:xfrm>
            <a:off x="5303534" y="6078656"/>
            <a:ext cx="6530990" cy="646113"/>
          </a:xfrm>
          <a:prstGeom prst="rect">
            <a:avLst/>
          </a:prstGeom>
          <a:solidFill>
            <a:srgbClr val="FFFFFF"/>
          </a:solidFill>
          <a:ln>
            <a:noFill/>
          </a:ln>
        </p:spPr>
        <p:txBody>
          <a:bodyPr spcFirstLastPara="1" wrap="square" lIns="91425" tIns="45700" rIns="91425" bIns="45700" anchor="t" anchorCtr="0">
            <a:noAutofit/>
          </a:bodyPr>
          <a:lstStyle/>
          <a:p>
            <a:pPr marL="457200" marR="0" lvl="0" indent="-228600" algn="l" rtl="0">
              <a:lnSpc>
                <a:spcPct val="80000"/>
              </a:lnSpc>
              <a:spcBef>
                <a:spcPts val="1000"/>
              </a:spcBef>
              <a:spcAft>
                <a:spcPts val="0"/>
              </a:spcAft>
              <a:buClr>
                <a:srgbClr val="000000"/>
              </a:buClr>
              <a:buSzPts val="1800"/>
              <a:buFont typeface="Arial"/>
              <a:buNone/>
            </a:pPr>
            <a:r>
              <a:rPr lang="en-US" sz="1700" b="1" i="1">
                <a:solidFill>
                  <a:srgbClr val="004E6C"/>
                </a:solidFill>
                <a:latin typeface="Arial"/>
                <a:ea typeface="Arial"/>
                <a:cs typeface="Arial"/>
                <a:sym typeface="Arial"/>
              </a:rPr>
              <a:t>Payback period A = 2.0 + 100/300 = 2.33 years</a:t>
            </a:r>
            <a:endParaRPr sz="1400">
              <a:solidFill>
                <a:srgbClr val="000000"/>
              </a:solidFill>
              <a:latin typeface="Arial"/>
              <a:ea typeface="Arial"/>
              <a:cs typeface="Arial"/>
              <a:sym typeface="Arial"/>
            </a:endParaRPr>
          </a:p>
          <a:p>
            <a:pPr marL="457200" marR="0" lvl="0" indent="-228600" algn="l" rtl="0">
              <a:lnSpc>
                <a:spcPct val="80000"/>
              </a:lnSpc>
              <a:spcBef>
                <a:spcPts val="1000"/>
              </a:spcBef>
              <a:spcAft>
                <a:spcPts val="0"/>
              </a:spcAft>
              <a:buClr>
                <a:srgbClr val="000000"/>
              </a:buClr>
              <a:buSzPts val="1800"/>
              <a:buFont typeface="Arial"/>
              <a:buNone/>
            </a:pPr>
            <a:r>
              <a:rPr lang="en-US" sz="1700" b="1" i="1">
                <a:solidFill>
                  <a:srgbClr val="004E6C"/>
                </a:solidFill>
                <a:latin typeface="Arial"/>
                <a:ea typeface="Arial"/>
                <a:cs typeface="Arial"/>
                <a:sym typeface="Arial"/>
              </a:rPr>
              <a:t>Payback period B = 3.0 + 200/600 = 3.33 years</a:t>
            </a:r>
            <a:endParaRPr sz="1700" b="1" i="1">
              <a:solidFill>
                <a:srgbClr val="004E6C"/>
              </a:solidFill>
              <a:latin typeface="Arial"/>
              <a:ea typeface="Arial"/>
              <a:cs typeface="Arial"/>
              <a:sym typeface="Aria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15"/>
        <p:cNvGrpSpPr/>
        <p:nvPr/>
      </p:nvGrpSpPr>
      <p:grpSpPr>
        <a:xfrm>
          <a:off x="0" y="0"/>
          <a:ext cx="0" cy="0"/>
          <a:chOff x="0" y="0"/>
          <a:chExt cx="0" cy="0"/>
        </a:xfrm>
      </p:grpSpPr>
      <p:sp>
        <p:nvSpPr>
          <p:cNvPr id="316" name="Google Shape;316;p21"/>
          <p:cNvSpPr txBox="1"/>
          <p:nvPr/>
        </p:nvSpPr>
        <p:spPr>
          <a:xfrm>
            <a:off x="838200" y="1158323"/>
            <a:ext cx="10515599" cy="506152"/>
          </a:xfrm>
          <a:prstGeom prst="rect">
            <a:avLst/>
          </a:prstGeom>
          <a:solidFill>
            <a:srgbClr val="004AAD"/>
          </a:solid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0000"/>
              </a:buClr>
              <a:buSzPts val="3600"/>
              <a:buFont typeface="Arial"/>
              <a:buNone/>
            </a:pPr>
            <a:r>
              <a:rPr lang="en-US" sz="2500" b="1" i="0" u="none" strike="noStrike" cap="none">
                <a:solidFill>
                  <a:srgbClr val="FFFFFF"/>
                </a:solidFill>
                <a:latin typeface="Arial"/>
                <a:ea typeface="Arial"/>
                <a:cs typeface="Arial"/>
                <a:sym typeface="Arial"/>
              </a:rPr>
              <a:t>FINANCIAL CRITERIA ASSESSMENT</a:t>
            </a:r>
            <a:endParaRPr sz="2500" b="1" i="0" u="none" strike="noStrike" cap="none">
              <a:solidFill>
                <a:srgbClr val="FFFFFF"/>
              </a:solidFill>
              <a:latin typeface="Arial"/>
              <a:ea typeface="Arial"/>
              <a:cs typeface="Arial"/>
              <a:sym typeface="Arial"/>
            </a:endParaRPr>
          </a:p>
        </p:txBody>
      </p:sp>
      <p:sp>
        <p:nvSpPr>
          <p:cNvPr id="317" name="Google Shape;317;p21"/>
          <p:cNvSpPr/>
          <p:nvPr/>
        </p:nvSpPr>
        <p:spPr>
          <a:xfrm>
            <a:off x="1993444" y="1966023"/>
            <a:ext cx="4071937" cy="612458"/>
          </a:xfrm>
          <a:prstGeom prst="homePlate">
            <a:avLst>
              <a:gd name="adj" fmla="val 50000"/>
            </a:avLst>
          </a:prstGeom>
          <a:solidFill>
            <a:srgbClr val="FFFFFF"/>
          </a:solidFill>
          <a:ln w="25400" cap="flat" cmpd="sng">
            <a:solidFill>
              <a:srgbClr val="07674D"/>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700"/>
              <a:buFont typeface="Arial"/>
              <a:buNone/>
            </a:pPr>
            <a:r>
              <a:rPr lang="en-US" sz="1700" b="0" i="0" u="none" strike="noStrike" cap="none">
                <a:solidFill>
                  <a:srgbClr val="000000"/>
                </a:solidFill>
                <a:latin typeface="Arial"/>
                <a:ea typeface="Arial"/>
                <a:cs typeface="Arial"/>
                <a:sym typeface="Arial"/>
              </a:rPr>
              <a:t>The total value?</a:t>
            </a:r>
            <a:endParaRPr sz="1400" b="0" i="0" u="none" strike="noStrike" cap="none">
              <a:solidFill>
                <a:srgbClr val="000000"/>
              </a:solidFill>
              <a:latin typeface="Arial"/>
              <a:ea typeface="Arial"/>
              <a:cs typeface="Arial"/>
              <a:sym typeface="Arial"/>
            </a:endParaRPr>
          </a:p>
        </p:txBody>
      </p:sp>
      <p:sp>
        <p:nvSpPr>
          <p:cNvPr id="318" name="Google Shape;318;p21"/>
          <p:cNvSpPr/>
          <p:nvPr/>
        </p:nvSpPr>
        <p:spPr>
          <a:xfrm>
            <a:off x="6579359" y="1920004"/>
            <a:ext cx="3643313" cy="663496"/>
          </a:xfrm>
          <a:prstGeom prst="roundRect">
            <a:avLst>
              <a:gd name="adj" fmla="val 16667"/>
            </a:avLst>
          </a:prstGeom>
          <a:solidFill>
            <a:srgbClr val="C00000"/>
          </a:solidFill>
          <a:ln w="38100" cap="flat" cmpd="sng">
            <a:solidFill>
              <a:srgbClr val="FFFFFF"/>
            </a:solidFill>
            <a:prstDash val="solid"/>
            <a:round/>
            <a:headEnd type="none" w="sm" len="sm"/>
            <a:tailEnd type="none" w="sm" len="sm"/>
          </a:ln>
          <a:effectLst>
            <a:outerShdw blurRad="40000" dist="20000" dir="5400000" rotWithShape="0">
              <a:srgbClr val="000000">
                <a:alpha val="37254"/>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rgbClr val="FFFFFF"/>
                </a:solidFill>
                <a:latin typeface="Arial"/>
                <a:ea typeface="Arial"/>
                <a:cs typeface="Arial"/>
                <a:sym typeface="Arial"/>
              </a:rPr>
              <a:t>Net Present Value (NPV)</a:t>
            </a:r>
            <a:endParaRPr sz="1400" b="0" i="0" u="none" strike="noStrike" cap="none">
              <a:solidFill>
                <a:srgbClr val="000000"/>
              </a:solidFill>
              <a:latin typeface="Arial"/>
              <a:ea typeface="Arial"/>
              <a:cs typeface="Arial"/>
              <a:sym typeface="Arial"/>
            </a:endParaRPr>
          </a:p>
        </p:txBody>
      </p:sp>
      <p:sp>
        <p:nvSpPr>
          <p:cNvPr id="319" name="Google Shape;319;p21"/>
          <p:cNvSpPr txBox="1"/>
          <p:nvPr/>
        </p:nvSpPr>
        <p:spPr>
          <a:xfrm>
            <a:off x="7934349" y="2817992"/>
            <a:ext cx="2857500" cy="1643063"/>
          </a:xfrm>
          <a:prstGeom prst="rect">
            <a:avLst/>
          </a:prstGeom>
          <a:noFill/>
          <a:ln>
            <a:noFill/>
          </a:ln>
        </p:spPr>
        <p:txBody>
          <a:bodyPr spcFirstLastPara="1" wrap="square" lIns="91425" tIns="45700" rIns="91425" bIns="45700" anchor="t" anchorCtr="0">
            <a:noAutofit/>
          </a:bodyPr>
          <a:lstStyle/>
          <a:p>
            <a:pPr marL="342900" marR="0" lvl="0" indent="-342900" algn="l" rtl="0">
              <a:lnSpc>
                <a:spcPct val="150000"/>
              </a:lnSpc>
              <a:spcBef>
                <a:spcPts val="0"/>
              </a:spcBef>
              <a:spcAft>
                <a:spcPts val="0"/>
              </a:spcAft>
              <a:buClr>
                <a:srgbClr val="DBEFF9"/>
              </a:buClr>
              <a:buSzPts val="1122"/>
              <a:buFont typeface="Arial"/>
              <a:buNone/>
            </a:pPr>
            <a:r>
              <a:rPr lang="en-US" sz="1700" b="1">
                <a:solidFill>
                  <a:srgbClr val="00B050"/>
                </a:solidFill>
                <a:latin typeface="Arial"/>
                <a:ea typeface="Arial"/>
                <a:cs typeface="Arial"/>
                <a:sym typeface="Arial"/>
              </a:rPr>
              <a:t>B</a:t>
            </a:r>
            <a:r>
              <a:rPr lang="en-US" sz="1700" b="1" baseline="-25000">
                <a:solidFill>
                  <a:srgbClr val="00B050"/>
                </a:solidFill>
                <a:latin typeface="Arial"/>
                <a:ea typeface="Arial"/>
                <a:cs typeface="Arial"/>
                <a:sym typeface="Arial"/>
              </a:rPr>
              <a:t>t</a:t>
            </a:r>
            <a:r>
              <a:rPr lang="en-US" sz="1700">
                <a:solidFill>
                  <a:srgbClr val="00B050"/>
                </a:solidFill>
                <a:latin typeface="Arial"/>
                <a:ea typeface="Arial"/>
                <a:cs typeface="Arial"/>
                <a:sym typeface="Arial"/>
              </a:rPr>
              <a:t>: </a:t>
            </a:r>
            <a:r>
              <a:rPr lang="en-US" sz="1700">
                <a:solidFill>
                  <a:srgbClr val="073763"/>
                </a:solidFill>
                <a:latin typeface="Arial"/>
                <a:ea typeface="Arial"/>
                <a:cs typeface="Arial"/>
                <a:sym typeface="Arial"/>
              </a:rPr>
              <a:t>Annual Benefits</a:t>
            </a:r>
            <a:endParaRPr sz="1400">
              <a:solidFill>
                <a:srgbClr val="000000"/>
              </a:solidFill>
              <a:latin typeface="Arial"/>
              <a:ea typeface="Arial"/>
              <a:cs typeface="Arial"/>
              <a:sym typeface="Arial"/>
            </a:endParaRPr>
          </a:p>
          <a:p>
            <a:pPr marL="342900" marR="0" lvl="0" indent="-342900" algn="l" rtl="0">
              <a:lnSpc>
                <a:spcPct val="150000"/>
              </a:lnSpc>
              <a:spcBef>
                <a:spcPts val="340"/>
              </a:spcBef>
              <a:spcAft>
                <a:spcPts val="0"/>
              </a:spcAft>
              <a:buClr>
                <a:srgbClr val="DBEFF9"/>
              </a:buClr>
              <a:buSzPts val="1122"/>
              <a:buFont typeface="Arial"/>
              <a:buNone/>
            </a:pPr>
            <a:r>
              <a:rPr lang="en-US" sz="1700" b="1">
                <a:solidFill>
                  <a:srgbClr val="FF0000"/>
                </a:solidFill>
                <a:latin typeface="Arial"/>
                <a:ea typeface="Arial"/>
                <a:cs typeface="Arial"/>
                <a:sym typeface="Arial"/>
              </a:rPr>
              <a:t>C</a:t>
            </a:r>
            <a:r>
              <a:rPr lang="en-US" sz="1700" b="1" baseline="-25000">
                <a:solidFill>
                  <a:srgbClr val="FF0000"/>
                </a:solidFill>
                <a:latin typeface="Arial"/>
                <a:ea typeface="Arial"/>
                <a:cs typeface="Arial"/>
                <a:sym typeface="Arial"/>
              </a:rPr>
              <a:t>t</a:t>
            </a:r>
            <a:r>
              <a:rPr lang="en-US" sz="1700">
                <a:solidFill>
                  <a:srgbClr val="FF0000"/>
                </a:solidFill>
                <a:latin typeface="Arial"/>
                <a:ea typeface="Arial"/>
                <a:cs typeface="Arial"/>
                <a:sym typeface="Arial"/>
              </a:rPr>
              <a:t>: </a:t>
            </a:r>
            <a:r>
              <a:rPr lang="en-US" sz="1700">
                <a:solidFill>
                  <a:srgbClr val="073763"/>
                </a:solidFill>
                <a:latin typeface="Arial"/>
                <a:ea typeface="Arial"/>
                <a:cs typeface="Arial"/>
                <a:sym typeface="Arial"/>
              </a:rPr>
              <a:t>Annual Costs</a:t>
            </a:r>
            <a:endParaRPr sz="1400">
              <a:solidFill>
                <a:srgbClr val="000000"/>
              </a:solidFill>
              <a:latin typeface="Arial"/>
              <a:ea typeface="Arial"/>
              <a:cs typeface="Arial"/>
              <a:sym typeface="Arial"/>
            </a:endParaRPr>
          </a:p>
          <a:p>
            <a:pPr marL="342900" marR="0" lvl="0" indent="-342900" algn="l" rtl="0">
              <a:lnSpc>
                <a:spcPct val="150000"/>
              </a:lnSpc>
              <a:spcBef>
                <a:spcPts val="340"/>
              </a:spcBef>
              <a:spcAft>
                <a:spcPts val="0"/>
              </a:spcAft>
              <a:buClr>
                <a:srgbClr val="DBEFF9"/>
              </a:buClr>
              <a:buSzPts val="1122"/>
              <a:buFont typeface="Arial"/>
              <a:buNone/>
            </a:pPr>
            <a:r>
              <a:rPr lang="en-US" sz="1700" b="1" i="1">
                <a:solidFill>
                  <a:srgbClr val="073763"/>
                </a:solidFill>
                <a:latin typeface="Arial"/>
                <a:ea typeface="Arial"/>
                <a:cs typeface="Arial"/>
                <a:sym typeface="Arial"/>
              </a:rPr>
              <a:t>i</a:t>
            </a:r>
            <a:r>
              <a:rPr lang="en-US" sz="1700" b="1">
                <a:solidFill>
                  <a:srgbClr val="073763"/>
                </a:solidFill>
                <a:latin typeface="Arial"/>
                <a:ea typeface="Arial"/>
                <a:cs typeface="Arial"/>
                <a:sym typeface="Arial"/>
              </a:rPr>
              <a:t> </a:t>
            </a:r>
            <a:r>
              <a:rPr lang="en-US" sz="1700">
                <a:solidFill>
                  <a:srgbClr val="073763"/>
                </a:solidFill>
                <a:latin typeface="Arial"/>
                <a:ea typeface="Arial"/>
                <a:cs typeface="Arial"/>
                <a:sym typeface="Arial"/>
              </a:rPr>
              <a:t>: Discount Rate</a:t>
            </a:r>
            <a:endParaRPr sz="1400">
              <a:solidFill>
                <a:srgbClr val="000000"/>
              </a:solidFill>
              <a:latin typeface="Arial"/>
              <a:ea typeface="Arial"/>
              <a:cs typeface="Arial"/>
              <a:sym typeface="Arial"/>
            </a:endParaRPr>
          </a:p>
          <a:p>
            <a:pPr marL="342900" marR="0" lvl="0" indent="-342900" algn="l" rtl="0">
              <a:lnSpc>
                <a:spcPct val="150000"/>
              </a:lnSpc>
              <a:spcBef>
                <a:spcPts val="340"/>
              </a:spcBef>
              <a:spcAft>
                <a:spcPts val="0"/>
              </a:spcAft>
              <a:buClr>
                <a:srgbClr val="DBEFF9"/>
              </a:buClr>
              <a:buSzPts val="1122"/>
              <a:buFont typeface="Arial"/>
              <a:buNone/>
            </a:pPr>
            <a:endParaRPr sz="1700">
              <a:solidFill>
                <a:srgbClr val="073763"/>
              </a:solidFill>
              <a:latin typeface="Arial"/>
              <a:ea typeface="Arial"/>
              <a:cs typeface="Arial"/>
              <a:sym typeface="Arial"/>
            </a:endParaRPr>
          </a:p>
        </p:txBody>
      </p:sp>
      <p:grpSp>
        <p:nvGrpSpPr>
          <p:cNvPr id="320" name="Google Shape;320;p21"/>
          <p:cNvGrpSpPr/>
          <p:nvPr/>
        </p:nvGrpSpPr>
        <p:grpSpPr>
          <a:xfrm>
            <a:off x="1039359" y="2799560"/>
            <a:ext cx="6499423" cy="1700532"/>
            <a:chOff x="304798" y="976314"/>
            <a:chExt cx="5592514" cy="2071688"/>
          </a:xfrm>
        </p:grpSpPr>
        <p:grpSp>
          <p:nvGrpSpPr>
            <p:cNvPr id="321" name="Google Shape;321;p21"/>
            <p:cNvGrpSpPr/>
            <p:nvPr/>
          </p:nvGrpSpPr>
          <p:grpSpPr>
            <a:xfrm>
              <a:off x="304798" y="976314"/>
              <a:ext cx="5592514" cy="2071688"/>
              <a:chOff x="357156" y="1357298"/>
              <a:chExt cx="5540877" cy="2071754"/>
            </a:xfrm>
          </p:grpSpPr>
          <p:grpSp>
            <p:nvGrpSpPr>
              <p:cNvPr id="322" name="Google Shape;322;p21"/>
              <p:cNvGrpSpPr/>
              <p:nvPr/>
            </p:nvGrpSpPr>
            <p:grpSpPr>
              <a:xfrm>
                <a:off x="357156" y="1643058"/>
                <a:ext cx="5286608" cy="1785994"/>
                <a:chOff x="2732880" y="2486032"/>
                <a:chExt cx="3687107" cy="1671989"/>
              </a:xfrm>
            </p:grpSpPr>
            <p:cxnSp>
              <p:nvCxnSpPr>
                <p:cNvPr id="323" name="Google Shape;323;p21"/>
                <p:cNvCxnSpPr/>
                <p:nvPr/>
              </p:nvCxnSpPr>
              <p:spPr>
                <a:xfrm>
                  <a:off x="2742660" y="3065656"/>
                  <a:ext cx="1839749" cy="0"/>
                </a:xfrm>
                <a:prstGeom prst="straightConnector1">
                  <a:avLst/>
                </a:prstGeom>
                <a:noFill/>
                <a:ln w="25400" cap="flat" cmpd="sng">
                  <a:solidFill>
                    <a:srgbClr val="003399"/>
                  </a:solidFill>
                  <a:prstDash val="solid"/>
                  <a:round/>
                  <a:headEnd type="none" w="sm" len="sm"/>
                  <a:tailEnd type="none" w="sm" len="sm"/>
                </a:ln>
              </p:spPr>
            </p:cxnSp>
            <p:cxnSp>
              <p:nvCxnSpPr>
                <p:cNvPr id="324" name="Google Shape;324;p21"/>
                <p:cNvCxnSpPr/>
                <p:nvPr/>
              </p:nvCxnSpPr>
              <p:spPr>
                <a:xfrm>
                  <a:off x="5790798" y="3056738"/>
                  <a:ext cx="629188" cy="0"/>
                </a:xfrm>
                <a:prstGeom prst="straightConnector1">
                  <a:avLst/>
                </a:prstGeom>
                <a:noFill/>
                <a:ln w="25400" cap="flat" cmpd="sng">
                  <a:solidFill>
                    <a:srgbClr val="003399"/>
                  </a:solidFill>
                  <a:prstDash val="solid"/>
                  <a:round/>
                  <a:headEnd type="none" w="sm" len="sm"/>
                  <a:tailEnd type="none" w="sm" len="sm"/>
                </a:ln>
              </p:spPr>
            </p:cxnSp>
            <p:cxnSp>
              <p:nvCxnSpPr>
                <p:cNvPr id="325" name="Google Shape;325;p21"/>
                <p:cNvCxnSpPr/>
                <p:nvPr/>
              </p:nvCxnSpPr>
              <p:spPr>
                <a:xfrm rot="5400000">
                  <a:off x="2185754" y="3609809"/>
                  <a:ext cx="1095338" cy="1087"/>
                </a:xfrm>
                <a:prstGeom prst="straightConnector1">
                  <a:avLst/>
                </a:prstGeom>
                <a:noFill/>
                <a:ln w="25400" cap="flat" cmpd="sng">
                  <a:solidFill>
                    <a:srgbClr val="FF0000"/>
                  </a:solidFill>
                  <a:prstDash val="solid"/>
                  <a:round/>
                  <a:headEnd type="none" w="sm" len="sm"/>
                  <a:tailEnd type="stealth" w="med" len="med"/>
                </a:ln>
              </p:spPr>
            </p:cxnSp>
            <p:cxnSp>
              <p:nvCxnSpPr>
                <p:cNvPr id="326" name="Google Shape;326;p21"/>
                <p:cNvCxnSpPr/>
                <p:nvPr/>
              </p:nvCxnSpPr>
              <p:spPr>
                <a:xfrm rot="4860000">
                  <a:off x="3179760" y="3208379"/>
                  <a:ext cx="297242" cy="32600"/>
                </a:xfrm>
                <a:prstGeom prst="straightConnector1">
                  <a:avLst/>
                </a:prstGeom>
                <a:noFill/>
                <a:ln w="25400" cap="flat" cmpd="sng">
                  <a:solidFill>
                    <a:srgbClr val="FF0000"/>
                  </a:solidFill>
                  <a:prstDash val="solid"/>
                  <a:round/>
                  <a:headEnd type="none" w="sm" len="sm"/>
                  <a:tailEnd type="stealth" w="med" len="med"/>
                </a:ln>
              </p:spPr>
            </p:cxnSp>
            <p:cxnSp>
              <p:nvCxnSpPr>
                <p:cNvPr id="327" name="Google Shape;327;p21"/>
                <p:cNvCxnSpPr/>
                <p:nvPr/>
              </p:nvCxnSpPr>
              <p:spPr>
                <a:xfrm rot="-5400000">
                  <a:off x="3056956" y="2771585"/>
                  <a:ext cx="572191" cy="1086"/>
                </a:xfrm>
                <a:prstGeom prst="straightConnector1">
                  <a:avLst/>
                </a:prstGeom>
                <a:noFill/>
                <a:ln w="25400" cap="flat" cmpd="sng">
                  <a:solidFill>
                    <a:srgbClr val="008000"/>
                  </a:solidFill>
                  <a:prstDash val="solid"/>
                  <a:round/>
                  <a:headEnd type="none" w="sm" len="sm"/>
                  <a:tailEnd type="stealth" w="med" len="med"/>
                </a:ln>
              </p:spPr>
            </p:cxnSp>
            <p:cxnSp>
              <p:nvCxnSpPr>
                <p:cNvPr id="328" name="Google Shape;328;p21"/>
                <p:cNvCxnSpPr/>
                <p:nvPr/>
              </p:nvCxnSpPr>
              <p:spPr>
                <a:xfrm rot="-5400000">
                  <a:off x="3685600" y="2771042"/>
                  <a:ext cx="572191" cy="2173"/>
                </a:xfrm>
                <a:prstGeom prst="straightConnector1">
                  <a:avLst/>
                </a:prstGeom>
                <a:noFill/>
                <a:ln w="25400" cap="flat" cmpd="sng">
                  <a:solidFill>
                    <a:srgbClr val="008000"/>
                  </a:solidFill>
                  <a:prstDash val="solid"/>
                  <a:round/>
                  <a:headEnd type="none" w="sm" len="sm"/>
                  <a:tailEnd type="stealth" w="med" len="med"/>
                </a:ln>
              </p:spPr>
            </p:cxnSp>
            <p:cxnSp>
              <p:nvCxnSpPr>
                <p:cNvPr id="329" name="Google Shape;329;p21"/>
                <p:cNvCxnSpPr/>
                <p:nvPr/>
              </p:nvCxnSpPr>
              <p:spPr>
                <a:xfrm rot="-5400000">
                  <a:off x="4285448" y="2771042"/>
                  <a:ext cx="572191" cy="2173"/>
                </a:xfrm>
                <a:prstGeom prst="straightConnector1">
                  <a:avLst/>
                </a:prstGeom>
                <a:noFill/>
                <a:ln w="25400" cap="flat" cmpd="sng">
                  <a:solidFill>
                    <a:srgbClr val="008000"/>
                  </a:solidFill>
                  <a:prstDash val="solid"/>
                  <a:round/>
                  <a:headEnd type="none" w="sm" len="sm"/>
                  <a:tailEnd type="stealth" w="med" len="med"/>
                </a:ln>
              </p:spPr>
            </p:cxnSp>
            <p:cxnSp>
              <p:nvCxnSpPr>
                <p:cNvPr id="330" name="Google Shape;330;p21"/>
                <p:cNvCxnSpPr/>
                <p:nvPr/>
              </p:nvCxnSpPr>
              <p:spPr>
                <a:xfrm rot="-5400000">
                  <a:off x="5514483" y="2771042"/>
                  <a:ext cx="572191" cy="2173"/>
                </a:xfrm>
                <a:prstGeom prst="straightConnector1">
                  <a:avLst/>
                </a:prstGeom>
                <a:noFill/>
                <a:ln w="25400" cap="flat" cmpd="sng">
                  <a:solidFill>
                    <a:srgbClr val="008000"/>
                  </a:solidFill>
                  <a:prstDash val="solid"/>
                  <a:round/>
                  <a:headEnd type="none" w="sm" len="sm"/>
                  <a:tailEnd type="stealth" w="med" len="med"/>
                </a:ln>
              </p:spPr>
            </p:cxnSp>
            <p:cxnSp>
              <p:nvCxnSpPr>
                <p:cNvPr id="331" name="Google Shape;331;p21"/>
                <p:cNvCxnSpPr/>
                <p:nvPr/>
              </p:nvCxnSpPr>
              <p:spPr>
                <a:xfrm rot="-5400000">
                  <a:off x="6114331" y="2771042"/>
                  <a:ext cx="572191" cy="2173"/>
                </a:xfrm>
                <a:prstGeom prst="straightConnector1">
                  <a:avLst/>
                </a:prstGeom>
                <a:noFill/>
                <a:ln w="25400" cap="flat" cmpd="sng">
                  <a:solidFill>
                    <a:srgbClr val="008000"/>
                  </a:solidFill>
                  <a:prstDash val="solid"/>
                  <a:round/>
                  <a:headEnd type="none" w="sm" len="sm"/>
                  <a:tailEnd type="stealth" w="med" len="med"/>
                </a:ln>
              </p:spPr>
            </p:cxnSp>
            <p:cxnSp>
              <p:nvCxnSpPr>
                <p:cNvPr id="332" name="Google Shape;332;p21"/>
                <p:cNvCxnSpPr/>
                <p:nvPr/>
              </p:nvCxnSpPr>
              <p:spPr>
                <a:xfrm rot="10800000" flipH="1">
                  <a:off x="4582410" y="3056738"/>
                  <a:ext cx="1208389" cy="8917"/>
                </a:xfrm>
                <a:prstGeom prst="straightConnector1">
                  <a:avLst/>
                </a:prstGeom>
                <a:noFill/>
                <a:ln w="25400" cap="flat" cmpd="sng">
                  <a:solidFill>
                    <a:srgbClr val="003399"/>
                  </a:solidFill>
                  <a:prstDash val="dash"/>
                  <a:round/>
                  <a:headEnd type="none" w="sm" len="sm"/>
                  <a:tailEnd type="none" w="sm" len="sm"/>
                </a:ln>
              </p:spPr>
            </p:cxnSp>
          </p:grpSp>
          <p:sp>
            <p:nvSpPr>
              <p:cNvPr id="333" name="Google Shape;333;p21"/>
              <p:cNvSpPr txBox="1"/>
              <p:nvPr/>
            </p:nvSpPr>
            <p:spPr>
              <a:xfrm>
                <a:off x="357158" y="2438420"/>
                <a:ext cx="307245" cy="30778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000000"/>
                  </a:buClr>
                  <a:buSzPts val="1400"/>
                  <a:buFont typeface="Arial"/>
                  <a:buNone/>
                </a:pPr>
                <a:r>
                  <a:rPr lang="en-US" sz="1400" b="1">
                    <a:solidFill>
                      <a:srgbClr val="FF0000"/>
                    </a:solidFill>
                    <a:latin typeface="Arial"/>
                    <a:ea typeface="Arial"/>
                    <a:cs typeface="Arial"/>
                    <a:sym typeface="Arial"/>
                  </a:rPr>
                  <a:t>C</a:t>
                </a:r>
                <a:r>
                  <a:rPr lang="en-US" sz="1400" b="1" baseline="-25000">
                    <a:solidFill>
                      <a:srgbClr val="FF0000"/>
                    </a:solidFill>
                    <a:latin typeface="Arial"/>
                    <a:ea typeface="Arial"/>
                    <a:cs typeface="Arial"/>
                    <a:sym typeface="Arial"/>
                  </a:rPr>
                  <a:t>t</a:t>
                </a:r>
                <a:endParaRPr sz="1400">
                  <a:solidFill>
                    <a:srgbClr val="000000"/>
                  </a:solidFill>
                  <a:latin typeface="Arial"/>
                  <a:ea typeface="Arial"/>
                  <a:cs typeface="Arial"/>
                  <a:sym typeface="Arial"/>
                </a:endParaRPr>
              </a:p>
            </p:txBody>
          </p:sp>
          <p:sp>
            <p:nvSpPr>
              <p:cNvPr id="334" name="Google Shape;334;p21"/>
              <p:cNvSpPr txBox="1"/>
              <p:nvPr/>
            </p:nvSpPr>
            <p:spPr>
              <a:xfrm>
                <a:off x="642910" y="1357298"/>
                <a:ext cx="307245" cy="30778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000000"/>
                  </a:buClr>
                  <a:buSzPts val="1400"/>
                  <a:buFont typeface="Arial"/>
                  <a:buNone/>
                </a:pPr>
                <a:r>
                  <a:rPr lang="en-US" sz="1400" b="1">
                    <a:solidFill>
                      <a:srgbClr val="008000"/>
                    </a:solidFill>
                    <a:latin typeface="Arial"/>
                    <a:ea typeface="Arial"/>
                    <a:cs typeface="Arial"/>
                    <a:sym typeface="Arial"/>
                  </a:rPr>
                  <a:t>B</a:t>
                </a:r>
                <a:r>
                  <a:rPr lang="en-US" sz="1400" b="1" baseline="-25000">
                    <a:solidFill>
                      <a:srgbClr val="008000"/>
                    </a:solidFill>
                    <a:latin typeface="Arial"/>
                    <a:ea typeface="Arial"/>
                    <a:cs typeface="Arial"/>
                    <a:sym typeface="Arial"/>
                  </a:rPr>
                  <a:t>t</a:t>
                </a:r>
                <a:endParaRPr sz="1400">
                  <a:solidFill>
                    <a:srgbClr val="000000"/>
                  </a:solidFill>
                  <a:latin typeface="Arial"/>
                  <a:ea typeface="Arial"/>
                  <a:cs typeface="Arial"/>
                  <a:sym typeface="Arial"/>
                </a:endParaRPr>
              </a:p>
            </p:txBody>
          </p:sp>
          <p:sp>
            <p:nvSpPr>
              <p:cNvPr id="335" name="Google Shape;335;p21"/>
              <p:cNvSpPr txBox="1"/>
              <p:nvPr/>
            </p:nvSpPr>
            <p:spPr>
              <a:xfrm>
                <a:off x="1185386" y="1915420"/>
                <a:ext cx="246129" cy="30778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000000"/>
                  </a:buClr>
                  <a:buSzPts val="1400"/>
                  <a:buFont typeface="Arial"/>
                  <a:buNone/>
                </a:pPr>
                <a:r>
                  <a:rPr lang="en-US" sz="1400" b="1">
                    <a:solidFill>
                      <a:srgbClr val="003399"/>
                    </a:solidFill>
                    <a:latin typeface="Arial"/>
                    <a:ea typeface="Arial"/>
                    <a:cs typeface="Arial"/>
                    <a:sym typeface="Arial"/>
                  </a:rPr>
                  <a:t>1</a:t>
                </a:r>
                <a:endParaRPr sz="1400" b="1" baseline="-25000">
                  <a:solidFill>
                    <a:srgbClr val="003399"/>
                  </a:solidFill>
                  <a:latin typeface="Arial"/>
                  <a:ea typeface="Arial"/>
                  <a:cs typeface="Arial"/>
                  <a:sym typeface="Arial"/>
                </a:endParaRPr>
              </a:p>
            </p:txBody>
          </p:sp>
          <p:sp>
            <p:nvSpPr>
              <p:cNvPr id="336" name="Google Shape;336;p21"/>
              <p:cNvSpPr txBox="1"/>
              <p:nvPr/>
            </p:nvSpPr>
            <p:spPr>
              <a:xfrm>
                <a:off x="2143108" y="1915420"/>
                <a:ext cx="246129" cy="30778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000000"/>
                  </a:buClr>
                  <a:buSzPts val="1400"/>
                  <a:buFont typeface="Arial"/>
                  <a:buNone/>
                </a:pPr>
                <a:r>
                  <a:rPr lang="en-US" sz="1400" b="1">
                    <a:solidFill>
                      <a:srgbClr val="003399"/>
                    </a:solidFill>
                    <a:latin typeface="Arial"/>
                    <a:ea typeface="Arial"/>
                    <a:cs typeface="Arial"/>
                    <a:sym typeface="Arial"/>
                  </a:rPr>
                  <a:t>2</a:t>
                </a:r>
                <a:endParaRPr sz="1400" b="1" baseline="-25000">
                  <a:solidFill>
                    <a:srgbClr val="003399"/>
                  </a:solidFill>
                  <a:latin typeface="Arial"/>
                  <a:ea typeface="Arial"/>
                  <a:cs typeface="Arial"/>
                  <a:sym typeface="Arial"/>
                </a:endParaRPr>
              </a:p>
            </p:txBody>
          </p:sp>
          <p:sp>
            <p:nvSpPr>
              <p:cNvPr id="337" name="Google Shape;337;p21"/>
              <p:cNvSpPr txBox="1"/>
              <p:nvPr/>
            </p:nvSpPr>
            <p:spPr>
              <a:xfrm>
                <a:off x="5643570" y="1915420"/>
                <a:ext cx="254463" cy="30778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000000"/>
                  </a:buClr>
                  <a:buSzPts val="1400"/>
                  <a:buFont typeface="Arial"/>
                  <a:buNone/>
                </a:pPr>
                <a:r>
                  <a:rPr lang="en-US" sz="1400" b="1">
                    <a:solidFill>
                      <a:srgbClr val="003399"/>
                    </a:solidFill>
                    <a:latin typeface="Arial"/>
                    <a:ea typeface="Arial"/>
                    <a:cs typeface="Arial"/>
                    <a:sym typeface="Arial"/>
                  </a:rPr>
                  <a:t>n</a:t>
                </a:r>
                <a:endParaRPr sz="1400" b="1" baseline="-25000">
                  <a:solidFill>
                    <a:srgbClr val="003399"/>
                  </a:solidFill>
                  <a:latin typeface="Arial"/>
                  <a:ea typeface="Arial"/>
                  <a:cs typeface="Arial"/>
                  <a:sym typeface="Arial"/>
                </a:endParaRPr>
              </a:p>
            </p:txBody>
          </p:sp>
        </p:grpSp>
        <p:grpSp>
          <p:nvGrpSpPr>
            <p:cNvPr id="338" name="Google Shape;338;p21"/>
            <p:cNvGrpSpPr/>
            <p:nvPr/>
          </p:nvGrpSpPr>
          <p:grpSpPr>
            <a:xfrm>
              <a:off x="2036866" y="1904730"/>
              <a:ext cx="3622064" cy="321218"/>
              <a:chOff x="2036866" y="1904730"/>
              <a:chExt cx="3622064" cy="321218"/>
            </a:xfrm>
          </p:grpSpPr>
          <p:cxnSp>
            <p:nvCxnSpPr>
              <p:cNvPr id="339" name="Google Shape;339;p21"/>
              <p:cNvCxnSpPr/>
              <p:nvPr/>
            </p:nvCxnSpPr>
            <p:spPr>
              <a:xfrm rot="4860000">
                <a:off x="1926249" y="2041749"/>
                <a:ext cx="317500" cy="47178"/>
              </a:xfrm>
              <a:prstGeom prst="straightConnector1">
                <a:avLst/>
              </a:prstGeom>
              <a:noFill/>
              <a:ln w="25400" cap="flat" cmpd="sng">
                <a:solidFill>
                  <a:srgbClr val="FF0000"/>
                </a:solidFill>
                <a:prstDash val="solid"/>
                <a:round/>
                <a:headEnd type="none" w="sm" len="sm"/>
                <a:tailEnd type="stealth" w="med" len="med"/>
              </a:ln>
            </p:spPr>
          </p:cxnSp>
          <p:cxnSp>
            <p:nvCxnSpPr>
              <p:cNvPr id="340" name="Google Shape;340;p21"/>
              <p:cNvCxnSpPr/>
              <p:nvPr/>
            </p:nvCxnSpPr>
            <p:spPr>
              <a:xfrm rot="4860000">
                <a:off x="2785682" y="2040964"/>
                <a:ext cx="317500" cy="48751"/>
              </a:xfrm>
              <a:prstGeom prst="straightConnector1">
                <a:avLst/>
              </a:prstGeom>
              <a:noFill/>
              <a:ln w="25400" cap="flat" cmpd="sng">
                <a:solidFill>
                  <a:srgbClr val="FF0000"/>
                </a:solidFill>
                <a:prstDash val="solid"/>
                <a:round/>
                <a:headEnd type="none" w="sm" len="sm"/>
                <a:tailEnd type="stealth" w="med" len="med"/>
              </a:ln>
            </p:spPr>
          </p:cxnSp>
          <p:cxnSp>
            <p:nvCxnSpPr>
              <p:cNvPr id="341" name="Google Shape;341;p21"/>
              <p:cNvCxnSpPr/>
              <p:nvPr/>
            </p:nvCxnSpPr>
            <p:spPr>
              <a:xfrm rot="4860000">
                <a:off x="4592614" y="2040963"/>
                <a:ext cx="317500" cy="48751"/>
              </a:xfrm>
              <a:prstGeom prst="straightConnector1">
                <a:avLst/>
              </a:prstGeom>
              <a:noFill/>
              <a:ln w="25400" cap="flat" cmpd="sng">
                <a:solidFill>
                  <a:srgbClr val="FF0000"/>
                </a:solidFill>
                <a:prstDash val="solid"/>
                <a:round/>
                <a:headEnd type="none" w="sm" len="sm"/>
                <a:tailEnd type="stealth" w="med" len="med"/>
              </a:ln>
            </p:spPr>
          </p:cxnSp>
          <p:cxnSp>
            <p:nvCxnSpPr>
              <p:cNvPr id="342" name="Google Shape;342;p21"/>
              <p:cNvCxnSpPr/>
              <p:nvPr/>
            </p:nvCxnSpPr>
            <p:spPr>
              <a:xfrm rot="4860000">
                <a:off x="5452048" y="2041749"/>
                <a:ext cx="317500" cy="47178"/>
              </a:xfrm>
              <a:prstGeom prst="straightConnector1">
                <a:avLst/>
              </a:prstGeom>
              <a:noFill/>
              <a:ln w="25400" cap="flat" cmpd="sng">
                <a:solidFill>
                  <a:srgbClr val="FF0000"/>
                </a:solidFill>
                <a:prstDash val="solid"/>
                <a:round/>
                <a:headEnd type="none" w="sm" len="sm"/>
                <a:tailEnd type="stealth" w="med" len="med"/>
              </a:ln>
            </p:spPr>
          </p:cxnSp>
        </p:grpSp>
      </p:grpSp>
      <p:sp>
        <p:nvSpPr>
          <p:cNvPr id="343" name="Google Shape;343;p21"/>
          <p:cNvSpPr txBox="1"/>
          <p:nvPr/>
        </p:nvSpPr>
        <p:spPr>
          <a:xfrm>
            <a:off x="1279855" y="4338790"/>
            <a:ext cx="4286250" cy="1295400"/>
          </a:xfrm>
          <a:prstGeom prst="rect">
            <a:avLst/>
          </a:prstGeom>
          <a:solidFill>
            <a:srgbClr val="FFFFFF"/>
          </a:solidFill>
          <a:ln w="25400" cap="flat" cmpd="sng">
            <a:solidFill>
              <a:srgbClr val="009DD9"/>
            </a:solidFill>
            <a:prstDash val="solid"/>
            <a:miter lim="400000"/>
            <a:headEnd type="none" w="sm" len="sm"/>
            <a:tailEnd type="none" w="sm" len="sm"/>
          </a:ln>
        </p:spPr>
        <p:txBody>
          <a:bodyPr spcFirstLastPara="1" wrap="square" lIns="45700" tIns="45700" rIns="45700" bIns="45700" anchor="t" anchorCtr="0">
            <a:normAutofit/>
          </a:bodyPr>
          <a:lstStyle/>
          <a:p>
            <a:pPr marL="0" marR="0" lvl="0" indent="0" algn="ctr" rtl="0">
              <a:lnSpc>
                <a:spcPct val="90000"/>
              </a:lnSpc>
              <a:spcBef>
                <a:spcPts val="0"/>
              </a:spcBef>
              <a:spcAft>
                <a:spcPts val="0"/>
              </a:spcAft>
              <a:buClr>
                <a:srgbClr val="FF0000"/>
              </a:buClr>
              <a:buSzPts val="1800"/>
              <a:buFont typeface="Arial"/>
              <a:buNone/>
            </a:pPr>
            <a:r>
              <a:rPr lang="en-US" sz="1800" b="1" i="0" u="none" strike="noStrike" cap="none">
                <a:solidFill>
                  <a:srgbClr val="FF0000"/>
                </a:solidFill>
                <a:latin typeface="Arial"/>
                <a:ea typeface="Arial"/>
                <a:cs typeface="Arial"/>
                <a:sym typeface="Arial"/>
              </a:rPr>
              <a:t>NPV</a:t>
            </a:r>
            <a:endParaRPr sz="1400" b="0" i="0" u="none" strike="noStrike" cap="none">
              <a:solidFill>
                <a:srgbClr val="000000"/>
              </a:solidFill>
              <a:latin typeface="Arial"/>
              <a:ea typeface="Arial"/>
              <a:cs typeface="Arial"/>
              <a:sym typeface="Arial"/>
            </a:endParaRPr>
          </a:p>
          <a:p>
            <a:pPr marL="0" marR="0" lvl="0" indent="0" algn="ctr" rtl="0">
              <a:lnSpc>
                <a:spcPct val="90000"/>
              </a:lnSpc>
              <a:spcBef>
                <a:spcPts val="1000"/>
              </a:spcBef>
              <a:spcAft>
                <a:spcPts val="0"/>
              </a:spcAft>
              <a:buClr>
                <a:srgbClr val="000000"/>
              </a:buClr>
              <a:buSzPts val="1800"/>
              <a:buFont typeface="Arial"/>
              <a:buNone/>
            </a:pPr>
            <a:r>
              <a:rPr lang="en-US" sz="18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a:p>
            <a:pPr marL="0" marR="0" lvl="0" indent="0" algn="ctr" rtl="0">
              <a:lnSpc>
                <a:spcPct val="90000"/>
              </a:lnSpc>
              <a:spcBef>
                <a:spcPts val="100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344" name="Google Shape;344;p21"/>
          <p:cNvSpPr txBox="1"/>
          <p:nvPr/>
        </p:nvSpPr>
        <p:spPr>
          <a:xfrm>
            <a:off x="7148536" y="4668749"/>
            <a:ext cx="3643313" cy="646331"/>
          </a:xfrm>
          <a:prstGeom prst="rect">
            <a:avLst/>
          </a:prstGeom>
          <a:solidFill>
            <a:srgbClr val="FFFFFF"/>
          </a:solidFill>
          <a:ln w="25400" cap="flat" cmpd="sng">
            <a:solidFill>
              <a:srgbClr val="07674D"/>
            </a:solidFill>
            <a:prstDash val="solid"/>
            <a:miter lim="400000"/>
            <a:headEnd type="none" w="sm" len="sm"/>
            <a:tailEnd type="none" w="sm" len="sm"/>
          </a:ln>
        </p:spPr>
        <p:txBody>
          <a:bodyPr spcFirstLastPara="1" wrap="square" lIns="45700" tIns="45700" rIns="45700" bIns="45700" anchor="ctr" anchorCtr="0">
            <a:spAutoFit/>
          </a:bodyPr>
          <a:lstStyle/>
          <a:p>
            <a:pPr marL="0" marR="0" lvl="0" indent="0" algn="ctr" rtl="0">
              <a:lnSpc>
                <a:spcPct val="100000"/>
              </a:lnSpc>
              <a:spcBef>
                <a:spcPts val="0"/>
              </a:spcBef>
              <a:spcAft>
                <a:spcPts val="0"/>
              </a:spcAft>
              <a:buClr>
                <a:srgbClr val="FF0000"/>
              </a:buClr>
              <a:buSzPts val="1800"/>
              <a:buFont typeface="Arial"/>
              <a:buNone/>
            </a:pPr>
            <a:r>
              <a:rPr lang="en-US" sz="1800" b="1" i="0" u="none" strike="noStrike" cap="none">
                <a:solidFill>
                  <a:srgbClr val="FF0000"/>
                </a:solidFill>
                <a:latin typeface="Arial"/>
                <a:ea typeface="Arial"/>
                <a:cs typeface="Arial"/>
                <a:sym typeface="Arial"/>
              </a:rPr>
              <a:t>IRR</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rgbClr val="000000"/>
                </a:solidFill>
                <a:latin typeface="Arial"/>
                <a:ea typeface="Arial"/>
                <a:cs typeface="Arial"/>
                <a:sym typeface="Arial"/>
              </a:rPr>
              <a:t>NPV= 0 🡺  IRR</a:t>
            </a:r>
            <a:endParaRPr sz="1800" b="0" i="0" u="none" strike="noStrike" cap="none">
              <a:solidFill>
                <a:srgbClr val="000000"/>
              </a:solidFill>
              <a:latin typeface="Arial"/>
              <a:ea typeface="Arial"/>
              <a:cs typeface="Arial"/>
              <a:sym typeface="Arial"/>
            </a:endParaRPr>
          </a:p>
        </p:txBody>
      </p:sp>
      <p:pic>
        <p:nvPicPr>
          <p:cNvPr id="345" name="Google Shape;345;p21"/>
          <p:cNvPicPr preferRelativeResize="0"/>
          <p:nvPr/>
        </p:nvPicPr>
        <p:blipFill rotWithShape="1">
          <a:blip r:embed="rId3">
            <a:alphaModFix/>
          </a:blip>
          <a:srcRect/>
          <a:stretch/>
        </p:blipFill>
        <p:spPr>
          <a:xfrm>
            <a:off x="1413998" y="4584738"/>
            <a:ext cx="4017963" cy="863600"/>
          </a:xfrm>
          <a:prstGeom prst="rect">
            <a:avLst/>
          </a:prstGeom>
          <a:noFill/>
          <a:ln>
            <a:noFill/>
          </a:ln>
        </p:spPr>
      </p:pic>
      <p:sp>
        <p:nvSpPr>
          <p:cNvPr id="346" name="Google Shape;346;p21"/>
          <p:cNvSpPr/>
          <p:nvPr/>
        </p:nvSpPr>
        <p:spPr>
          <a:xfrm>
            <a:off x="7205804" y="5448338"/>
            <a:ext cx="3638450" cy="523220"/>
          </a:xfrm>
          <a:prstGeom prst="rect">
            <a:avLst/>
          </a:prstGeom>
          <a:solidFill>
            <a:srgbClr val="FFFFFF"/>
          </a:solidFill>
          <a:ln>
            <a:noFill/>
          </a:ln>
        </p:spPr>
        <p:txBody>
          <a:bodyPr spcFirstLastPara="1" wrap="square" lIns="91425" tIns="45700" rIns="91425" bIns="45700" anchor="t" anchorCtr="0">
            <a:spAutoFit/>
          </a:bodyPr>
          <a:lstStyle/>
          <a:p>
            <a:pPr marL="0" marR="0" lvl="0" indent="0" algn="just" rtl="0">
              <a:spcBef>
                <a:spcPts val="0"/>
              </a:spcBef>
              <a:spcAft>
                <a:spcPts val="0"/>
              </a:spcAft>
              <a:buClr>
                <a:srgbClr val="000000"/>
              </a:buClr>
              <a:buSzPts val="1400"/>
              <a:buFont typeface="Arial"/>
              <a:buNone/>
            </a:pPr>
            <a:r>
              <a:rPr lang="en-US" sz="1400" i="1">
                <a:solidFill>
                  <a:srgbClr val="073763"/>
                </a:solidFill>
                <a:latin typeface="Arial"/>
                <a:ea typeface="Arial"/>
                <a:cs typeface="Arial"/>
                <a:sym typeface="Arial"/>
              </a:rPr>
              <a:t>IRR (Internal Rate of Return): This is the appropriate discount rate at which NPV = 0.</a:t>
            </a:r>
            <a:endParaRPr sz="1400">
              <a:solidFill>
                <a:srgbClr val="000000"/>
              </a:solidFill>
              <a:latin typeface="Arial"/>
              <a:ea typeface="Arial"/>
              <a:cs typeface="Arial"/>
              <a:sym typeface="Arial"/>
            </a:endParaRPr>
          </a:p>
        </p:txBody>
      </p:sp>
      <p:sp>
        <p:nvSpPr>
          <p:cNvPr id="347" name="Google Shape;347;p21"/>
          <p:cNvSpPr/>
          <p:nvPr/>
        </p:nvSpPr>
        <p:spPr>
          <a:xfrm>
            <a:off x="918063" y="5764641"/>
            <a:ext cx="5973987" cy="954107"/>
          </a:xfrm>
          <a:prstGeom prst="rect">
            <a:avLst/>
          </a:prstGeom>
          <a:solidFill>
            <a:srgbClr val="FFFFFF"/>
          </a:solid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000000"/>
              </a:buClr>
              <a:buSzPts val="1400"/>
              <a:buFont typeface="Arial"/>
              <a:buNone/>
            </a:pPr>
            <a:r>
              <a:rPr lang="en-US" sz="1400" b="1">
                <a:solidFill>
                  <a:srgbClr val="002060"/>
                </a:solidFill>
                <a:latin typeface="Arial"/>
                <a:ea typeface="Arial"/>
                <a:cs typeface="Arial"/>
                <a:sym typeface="Arial"/>
              </a:rPr>
              <a:t>NPV &gt; 0:</a:t>
            </a:r>
            <a:r>
              <a:rPr lang="en-US" sz="1400">
                <a:solidFill>
                  <a:srgbClr val="002060"/>
                </a:solidFill>
                <a:latin typeface="Arial"/>
                <a:ea typeface="Arial"/>
                <a:cs typeface="Arial"/>
                <a:sym typeface="Arial"/>
              </a:rPr>
              <a:t> The higher the NPV, the greater the financial efficiency of the project.</a:t>
            </a:r>
            <a:endParaRPr sz="1400">
              <a:solidFill>
                <a:srgbClr val="000000"/>
              </a:solidFill>
              <a:latin typeface="Arial"/>
              <a:ea typeface="Arial"/>
              <a:cs typeface="Arial"/>
              <a:sym typeface="Arial"/>
            </a:endParaRPr>
          </a:p>
          <a:p>
            <a:pPr marL="0" marR="0" lvl="0" indent="0" algn="l" rtl="0">
              <a:spcBef>
                <a:spcPts val="0"/>
              </a:spcBef>
              <a:spcAft>
                <a:spcPts val="0"/>
              </a:spcAft>
              <a:buClr>
                <a:srgbClr val="000000"/>
              </a:buClr>
              <a:buSzPts val="1400"/>
              <a:buFont typeface="Arial"/>
              <a:buNone/>
            </a:pPr>
            <a:r>
              <a:rPr lang="en-US" sz="1400" b="1">
                <a:solidFill>
                  <a:srgbClr val="002060"/>
                </a:solidFill>
                <a:latin typeface="Arial"/>
                <a:ea typeface="Arial"/>
                <a:cs typeface="Arial"/>
                <a:sym typeface="Arial"/>
              </a:rPr>
              <a:t>NPV ≤ 0:</a:t>
            </a:r>
            <a:r>
              <a:rPr lang="en-US" sz="1400">
                <a:solidFill>
                  <a:srgbClr val="002060"/>
                </a:solidFill>
                <a:latin typeface="Arial"/>
                <a:ea typeface="Arial"/>
                <a:cs typeface="Arial"/>
                <a:sym typeface="Arial"/>
              </a:rPr>
              <a:t> The project is not financially viable.</a:t>
            </a:r>
            <a:endParaRPr sz="1400">
              <a:solidFill>
                <a:srgbClr val="000000"/>
              </a:solidFill>
              <a:latin typeface="Arial"/>
              <a:ea typeface="Arial"/>
              <a:cs typeface="Arial"/>
              <a:sym typeface="Arial"/>
            </a:endParaRPr>
          </a:p>
          <a:p>
            <a:pPr marL="0" marR="0" lvl="0" indent="0" algn="l" rtl="0">
              <a:spcBef>
                <a:spcPts val="0"/>
              </a:spcBef>
              <a:spcAft>
                <a:spcPts val="0"/>
              </a:spcAft>
              <a:buClr>
                <a:srgbClr val="000000"/>
              </a:buClr>
              <a:buSzPts val="1400"/>
              <a:buFont typeface="Arial"/>
              <a:buNone/>
            </a:pPr>
            <a:r>
              <a:rPr lang="en-US" sz="1400" b="1">
                <a:solidFill>
                  <a:srgbClr val="002060"/>
                </a:solidFill>
                <a:latin typeface="Arial"/>
                <a:ea typeface="Arial"/>
                <a:cs typeface="Arial"/>
                <a:sym typeface="Arial"/>
              </a:rPr>
              <a:t>The selected option is the one with the highest NPV and NPV &gt; 0.</a:t>
            </a:r>
            <a:endParaRPr sz="1400">
              <a:solidFill>
                <a:srgbClr val="002060"/>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1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51"/>
        <p:cNvGrpSpPr/>
        <p:nvPr/>
      </p:nvGrpSpPr>
      <p:grpSpPr>
        <a:xfrm>
          <a:off x="0" y="0"/>
          <a:ext cx="0" cy="0"/>
          <a:chOff x="0" y="0"/>
          <a:chExt cx="0" cy="0"/>
        </a:xfrm>
      </p:grpSpPr>
      <p:sp>
        <p:nvSpPr>
          <p:cNvPr id="352" name="Google Shape;352;p22"/>
          <p:cNvSpPr txBox="1"/>
          <p:nvPr/>
        </p:nvSpPr>
        <p:spPr>
          <a:xfrm>
            <a:off x="848475" y="1240517"/>
            <a:ext cx="10515599" cy="506152"/>
          </a:xfrm>
          <a:prstGeom prst="rect">
            <a:avLst/>
          </a:prstGeom>
          <a:solidFill>
            <a:srgbClr val="004AAD"/>
          </a:solid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0000"/>
              </a:buClr>
              <a:buSzPts val="3600"/>
              <a:buFont typeface="Arial"/>
              <a:buNone/>
            </a:pPr>
            <a:r>
              <a:rPr lang="en-US" sz="3000" b="1" i="0" u="none" strike="noStrike" cap="none">
                <a:solidFill>
                  <a:srgbClr val="FFFFFF"/>
                </a:solidFill>
                <a:latin typeface="Arial"/>
                <a:ea typeface="Arial"/>
                <a:cs typeface="Arial"/>
                <a:sym typeface="Arial"/>
              </a:rPr>
              <a:t>FINANCIAL CRITERIA ASSESSMENT</a:t>
            </a:r>
            <a:endParaRPr sz="3000" b="1" i="0" u="none" strike="noStrike" cap="none">
              <a:solidFill>
                <a:srgbClr val="FFFFFF"/>
              </a:solidFill>
              <a:latin typeface="Arial"/>
              <a:ea typeface="Arial"/>
              <a:cs typeface="Arial"/>
              <a:sym typeface="Arial"/>
            </a:endParaRPr>
          </a:p>
        </p:txBody>
      </p:sp>
      <p:sp>
        <p:nvSpPr>
          <p:cNvPr id="353" name="Google Shape;353;p22"/>
          <p:cNvSpPr/>
          <p:nvPr/>
        </p:nvSpPr>
        <p:spPr>
          <a:xfrm>
            <a:off x="1729009" y="1868167"/>
            <a:ext cx="4279296" cy="743279"/>
          </a:xfrm>
          <a:prstGeom prst="homePlate">
            <a:avLst>
              <a:gd name="adj" fmla="val 50000"/>
            </a:avLst>
          </a:prstGeom>
          <a:solidFill>
            <a:srgbClr val="FFFFFF"/>
          </a:solidFill>
          <a:ln w="25400" cap="flat" cmpd="sng">
            <a:solidFill>
              <a:srgbClr val="07674D"/>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700"/>
              <a:buFont typeface="Arial"/>
              <a:buNone/>
            </a:pPr>
            <a:r>
              <a:rPr lang="en-US" sz="1700" b="0" i="0" u="none" strike="noStrike" cap="none">
                <a:solidFill>
                  <a:srgbClr val="000000"/>
                </a:solidFill>
                <a:latin typeface="Arial"/>
                <a:ea typeface="Arial"/>
                <a:cs typeface="Arial"/>
                <a:sym typeface="Arial"/>
              </a:rPr>
              <a:t>Profitability per unit of capital?</a:t>
            </a:r>
            <a:endParaRPr sz="1400" b="0" i="0" u="none" strike="noStrike" cap="none">
              <a:solidFill>
                <a:srgbClr val="000000"/>
              </a:solidFill>
              <a:latin typeface="Arial"/>
              <a:ea typeface="Arial"/>
              <a:cs typeface="Arial"/>
              <a:sym typeface="Arial"/>
            </a:endParaRPr>
          </a:p>
        </p:txBody>
      </p:sp>
      <p:sp>
        <p:nvSpPr>
          <p:cNvPr id="354" name="Google Shape;354;p22"/>
          <p:cNvSpPr/>
          <p:nvPr/>
        </p:nvSpPr>
        <p:spPr>
          <a:xfrm>
            <a:off x="6217854" y="1868167"/>
            <a:ext cx="3643313" cy="805219"/>
          </a:xfrm>
          <a:prstGeom prst="roundRect">
            <a:avLst>
              <a:gd name="adj" fmla="val 16667"/>
            </a:avLst>
          </a:prstGeom>
          <a:solidFill>
            <a:srgbClr val="073763"/>
          </a:solidFill>
          <a:ln w="38100" cap="flat" cmpd="sng">
            <a:solidFill>
              <a:srgbClr val="FFFFFF"/>
            </a:solidFill>
            <a:prstDash val="solid"/>
            <a:round/>
            <a:headEnd type="none" w="sm" len="sm"/>
            <a:tailEnd type="none" w="sm" len="sm"/>
          </a:ln>
          <a:effectLst>
            <a:outerShdw blurRad="40000" dist="20000" dir="5400000" rotWithShape="0">
              <a:srgbClr val="000000">
                <a:alpha val="37254"/>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700"/>
              <a:buFont typeface="Arial"/>
              <a:buNone/>
            </a:pPr>
            <a:r>
              <a:rPr lang="en-US" sz="1700" b="0" i="0" u="none" strike="noStrike" cap="none">
                <a:solidFill>
                  <a:srgbClr val="FFFFFF"/>
                </a:solidFill>
                <a:latin typeface="Arial"/>
                <a:ea typeface="Arial"/>
                <a:cs typeface="Arial"/>
                <a:sym typeface="Arial"/>
              </a:rPr>
              <a:t>Internal Rate of Return </a:t>
            </a:r>
            <a:r>
              <a:rPr lang="en-US" sz="1700" b="1" i="0" u="none" strike="noStrike" cap="none">
                <a:solidFill>
                  <a:srgbClr val="FFFFFF"/>
                </a:solidFill>
                <a:latin typeface="Arial"/>
                <a:ea typeface="Arial"/>
                <a:cs typeface="Arial"/>
                <a:sym typeface="Arial"/>
              </a:rPr>
              <a:t>(IRR)</a:t>
            </a:r>
            <a:endParaRPr sz="1400" b="0" i="0" u="none" strike="noStrike" cap="none">
              <a:solidFill>
                <a:srgbClr val="000000"/>
              </a:solidFill>
              <a:latin typeface="Arial"/>
              <a:ea typeface="Arial"/>
              <a:cs typeface="Arial"/>
              <a:sym typeface="Arial"/>
            </a:endParaRPr>
          </a:p>
        </p:txBody>
      </p:sp>
      <p:sp>
        <p:nvSpPr>
          <p:cNvPr id="355" name="Google Shape;355;p22"/>
          <p:cNvSpPr/>
          <p:nvPr/>
        </p:nvSpPr>
        <p:spPr>
          <a:xfrm>
            <a:off x="2160431" y="4682447"/>
            <a:ext cx="1219200" cy="685800"/>
          </a:xfrm>
          <a:prstGeom prst="ellipse">
            <a:avLst/>
          </a:prstGeom>
          <a:solidFill>
            <a:srgbClr val="0F6FC6"/>
          </a:solid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400"/>
              <a:buFont typeface="Arial"/>
              <a:buNone/>
            </a:pPr>
            <a:r>
              <a:rPr lang="en-US" sz="2000" b="1" i="0" u="none" strike="noStrike" cap="none">
                <a:solidFill>
                  <a:srgbClr val="FFFEFE"/>
                </a:solidFill>
                <a:latin typeface="Arial"/>
                <a:ea typeface="Arial"/>
                <a:cs typeface="Arial"/>
                <a:sym typeface="Arial"/>
              </a:rPr>
              <a:t>NPV1</a:t>
            </a:r>
            <a:endParaRPr sz="2000" b="1" i="0" u="none" strike="noStrike" cap="none">
              <a:solidFill>
                <a:srgbClr val="FFFEFE"/>
              </a:solidFill>
              <a:latin typeface="Arial"/>
              <a:ea typeface="Arial"/>
              <a:cs typeface="Arial"/>
              <a:sym typeface="Arial"/>
            </a:endParaRPr>
          </a:p>
        </p:txBody>
      </p:sp>
      <p:sp>
        <p:nvSpPr>
          <p:cNvPr id="356" name="Google Shape;356;p22"/>
          <p:cNvSpPr/>
          <p:nvPr/>
        </p:nvSpPr>
        <p:spPr>
          <a:xfrm>
            <a:off x="2160431" y="5749247"/>
            <a:ext cx="1219200" cy="685800"/>
          </a:xfrm>
          <a:prstGeom prst="ellipse">
            <a:avLst/>
          </a:prstGeom>
          <a:solidFill>
            <a:srgbClr val="0F6FC6"/>
          </a:solid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400"/>
              <a:buFont typeface="Arial"/>
              <a:buNone/>
            </a:pPr>
            <a:r>
              <a:rPr lang="en-US" sz="2000" b="1" i="0" u="none" strike="noStrike" cap="none">
                <a:solidFill>
                  <a:srgbClr val="FFFEFE"/>
                </a:solidFill>
                <a:latin typeface="Arial"/>
                <a:ea typeface="Arial"/>
                <a:cs typeface="Arial"/>
                <a:sym typeface="Arial"/>
              </a:rPr>
              <a:t>NPV2</a:t>
            </a:r>
            <a:endParaRPr sz="2000" b="1" i="0" u="none" strike="noStrike" cap="none">
              <a:solidFill>
                <a:srgbClr val="FFFEFE"/>
              </a:solidFill>
              <a:latin typeface="Arial"/>
              <a:ea typeface="Arial"/>
              <a:cs typeface="Arial"/>
              <a:sym typeface="Arial"/>
            </a:endParaRPr>
          </a:p>
        </p:txBody>
      </p:sp>
      <p:sp>
        <p:nvSpPr>
          <p:cNvPr id="357" name="Google Shape;357;p22"/>
          <p:cNvSpPr/>
          <p:nvPr/>
        </p:nvSpPr>
        <p:spPr>
          <a:xfrm>
            <a:off x="7064218" y="3768047"/>
            <a:ext cx="1981200" cy="609600"/>
          </a:xfrm>
          <a:prstGeom prst="ellipse">
            <a:avLst/>
          </a:prstGeom>
          <a:solidFill>
            <a:srgbClr val="0F6FC6"/>
          </a:solid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rgbClr val="FFFEFE"/>
                </a:solidFill>
                <a:latin typeface="Arial"/>
                <a:ea typeface="Arial"/>
                <a:cs typeface="Arial"/>
                <a:sym typeface="Arial"/>
              </a:rPr>
              <a:t>IRR</a:t>
            </a:r>
            <a:endParaRPr sz="1400" b="1" i="0" u="none" strike="noStrike" cap="none">
              <a:solidFill>
                <a:srgbClr val="FFFEFE"/>
              </a:solidFill>
              <a:latin typeface="Arial"/>
              <a:ea typeface="Arial"/>
              <a:cs typeface="Arial"/>
              <a:sym typeface="Arial"/>
            </a:endParaRPr>
          </a:p>
        </p:txBody>
      </p:sp>
      <p:sp>
        <p:nvSpPr>
          <p:cNvPr id="358" name="Google Shape;358;p22"/>
          <p:cNvSpPr/>
          <p:nvPr/>
        </p:nvSpPr>
        <p:spPr>
          <a:xfrm>
            <a:off x="7292818" y="5673047"/>
            <a:ext cx="1676400" cy="533400"/>
          </a:xfrm>
          <a:prstGeom prst="ellipse">
            <a:avLst/>
          </a:prstGeom>
          <a:solidFill>
            <a:srgbClr val="0F6FC6"/>
          </a:solid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rgbClr val="FFFEFE"/>
                </a:solidFill>
                <a:latin typeface="Arial"/>
                <a:ea typeface="Arial"/>
                <a:cs typeface="Arial"/>
                <a:sym typeface="Arial"/>
              </a:rPr>
              <a:t>i</a:t>
            </a:r>
            <a:endParaRPr sz="1400" b="1" i="0" u="none" strike="noStrike" cap="none">
              <a:solidFill>
                <a:srgbClr val="FFFEFE"/>
              </a:solidFill>
              <a:latin typeface="Arial"/>
              <a:ea typeface="Arial"/>
              <a:cs typeface="Arial"/>
              <a:sym typeface="Arial"/>
            </a:endParaRPr>
          </a:p>
        </p:txBody>
      </p:sp>
      <p:sp>
        <p:nvSpPr>
          <p:cNvPr id="359" name="Google Shape;359;p22"/>
          <p:cNvSpPr txBox="1"/>
          <p:nvPr/>
        </p:nvSpPr>
        <p:spPr>
          <a:xfrm>
            <a:off x="918936" y="2726176"/>
            <a:ext cx="10354125" cy="532539"/>
          </a:xfrm>
          <a:prstGeom prst="rect">
            <a:avLst/>
          </a:prstGeom>
          <a:noFill/>
          <a:ln>
            <a:noFill/>
          </a:ln>
        </p:spPr>
        <p:txBody>
          <a:bodyPr spcFirstLastPara="1" wrap="square" lIns="91425" tIns="45700" rIns="91425" bIns="45700" anchor="t" anchorCtr="0">
            <a:normAutofit/>
          </a:bodyPr>
          <a:lstStyle/>
          <a:p>
            <a:pPr marL="457200" marR="0" lvl="0" indent="-228600" algn="l" rtl="0">
              <a:lnSpc>
                <a:spcPct val="90000"/>
              </a:lnSpc>
              <a:spcBef>
                <a:spcPts val="1000"/>
              </a:spcBef>
              <a:spcAft>
                <a:spcPts val="0"/>
              </a:spcAft>
              <a:buClr>
                <a:srgbClr val="000000"/>
              </a:buClr>
              <a:buSzPts val="1800"/>
              <a:buFont typeface="Arial"/>
              <a:buNone/>
            </a:pPr>
            <a:r>
              <a:rPr lang="en-US" sz="1500" b="1" i="0" u="none" strike="noStrike" cap="none">
                <a:solidFill>
                  <a:srgbClr val="073763"/>
                </a:solidFill>
                <a:latin typeface="Arial"/>
                <a:ea typeface="Arial"/>
                <a:cs typeface="Arial"/>
                <a:sym typeface="Arial"/>
              </a:rPr>
              <a:t>Internal Rate of Return (IRR): The discount rate at which the Net Present Value (NPV) of a project equals zero.</a:t>
            </a:r>
            <a:endParaRPr sz="2800" b="0" i="0" u="none" strike="noStrike" cap="none">
              <a:solidFill>
                <a:srgbClr val="000000"/>
              </a:solidFill>
              <a:latin typeface="Calibri"/>
              <a:ea typeface="Calibri"/>
              <a:cs typeface="Calibri"/>
              <a:sym typeface="Calibri"/>
            </a:endParaRPr>
          </a:p>
        </p:txBody>
      </p:sp>
      <p:sp>
        <p:nvSpPr>
          <p:cNvPr id="360" name="Google Shape;360;p22"/>
          <p:cNvSpPr/>
          <p:nvPr/>
        </p:nvSpPr>
        <p:spPr>
          <a:xfrm>
            <a:off x="2160431" y="3425147"/>
            <a:ext cx="1219200" cy="685800"/>
          </a:xfrm>
          <a:prstGeom prst="ellipse">
            <a:avLst/>
          </a:prstGeom>
          <a:solidFill>
            <a:srgbClr val="0F6FC6"/>
          </a:solid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400"/>
              <a:buFont typeface="Arial"/>
              <a:buNone/>
            </a:pPr>
            <a:r>
              <a:rPr lang="en-US" sz="2000" b="1" i="0" u="none" strike="noStrike" cap="none">
                <a:solidFill>
                  <a:srgbClr val="FFFEFE"/>
                </a:solidFill>
                <a:latin typeface="Arial"/>
                <a:ea typeface="Arial"/>
                <a:cs typeface="Arial"/>
                <a:sym typeface="Arial"/>
              </a:rPr>
              <a:t>NPV</a:t>
            </a:r>
            <a:endParaRPr sz="2000" b="1" i="0" u="none" strike="noStrike" cap="none">
              <a:solidFill>
                <a:srgbClr val="FFFEFE"/>
              </a:solidFill>
              <a:latin typeface="Arial"/>
              <a:ea typeface="Arial"/>
              <a:cs typeface="Arial"/>
              <a:sym typeface="Arial"/>
            </a:endParaRPr>
          </a:p>
        </p:txBody>
      </p:sp>
      <p:cxnSp>
        <p:nvCxnSpPr>
          <p:cNvPr id="361" name="Google Shape;361;p22"/>
          <p:cNvCxnSpPr/>
          <p:nvPr/>
        </p:nvCxnSpPr>
        <p:spPr>
          <a:xfrm>
            <a:off x="3608909" y="5530753"/>
            <a:ext cx="4191000" cy="0"/>
          </a:xfrm>
          <a:prstGeom prst="straightConnector1">
            <a:avLst/>
          </a:prstGeom>
          <a:noFill/>
          <a:ln w="12700" cap="flat" cmpd="sng">
            <a:solidFill>
              <a:srgbClr val="000000"/>
            </a:solidFill>
            <a:prstDash val="solid"/>
            <a:round/>
            <a:headEnd type="none" w="sm" len="sm"/>
            <a:tailEnd type="none" w="sm" len="sm"/>
          </a:ln>
        </p:spPr>
      </p:cxnSp>
      <p:sp>
        <p:nvSpPr>
          <p:cNvPr id="362" name="Google Shape;362;p22"/>
          <p:cNvSpPr/>
          <p:nvPr/>
        </p:nvSpPr>
        <p:spPr>
          <a:xfrm>
            <a:off x="4321696" y="3681315"/>
            <a:ext cx="2332038" cy="2201863"/>
          </a:xfrm>
          <a:custGeom>
            <a:avLst/>
            <a:gdLst/>
            <a:ahLst/>
            <a:cxnLst/>
            <a:rect l="l" t="t" r="r" b="b"/>
            <a:pathLst>
              <a:path w="1469" h="1387" extrusionOk="0">
                <a:moveTo>
                  <a:pt x="0" y="0"/>
                </a:moveTo>
                <a:cubicBezTo>
                  <a:pt x="14" y="137"/>
                  <a:pt x="35" y="163"/>
                  <a:pt x="94" y="282"/>
                </a:cubicBezTo>
                <a:cubicBezTo>
                  <a:pt x="118" y="330"/>
                  <a:pt x="188" y="412"/>
                  <a:pt x="188" y="412"/>
                </a:cubicBezTo>
                <a:cubicBezTo>
                  <a:pt x="215" y="526"/>
                  <a:pt x="294" y="626"/>
                  <a:pt x="364" y="717"/>
                </a:cubicBezTo>
                <a:cubicBezTo>
                  <a:pt x="390" y="751"/>
                  <a:pt x="411" y="788"/>
                  <a:pt x="435" y="823"/>
                </a:cubicBezTo>
                <a:cubicBezTo>
                  <a:pt x="492" y="906"/>
                  <a:pt x="577" y="965"/>
                  <a:pt x="646" y="1035"/>
                </a:cubicBezTo>
                <a:cubicBezTo>
                  <a:pt x="660" y="1049"/>
                  <a:pt x="667" y="1068"/>
                  <a:pt x="681" y="1082"/>
                </a:cubicBezTo>
                <a:cubicBezTo>
                  <a:pt x="721" y="1122"/>
                  <a:pt x="778" y="1142"/>
                  <a:pt x="823" y="1176"/>
                </a:cubicBezTo>
                <a:cubicBezTo>
                  <a:pt x="872" y="1212"/>
                  <a:pt x="855" y="1234"/>
                  <a:pt x="928" y="1258"/>
                </a:cubicBezTo>
                <a:cubicBezTo>
                  <a:pt x="975" y="1274"/>
                  <a:pt x="1024" y="1295"/>
                  <a:pt x="1069" y="1317"/>
                </a:cubicBezTo>
                <a:cubicBezTo>
                  <a:pt x="1121" y="1343"/>
                  <a:pt x="1099" y="1353"/>
                  <a:pt x="1175" y="1364"/>
                </a:cubicBezTo>
                <a:cubicBezTo>
                  <a:pt x="1273" y="1378"/>
                  <a:pt x="1370" y="1387"/>
                  <a:pt x="1469" y="1387"/>
                </a:cubicBezTo>
              </a:path>
            </a:pathLst>
          </a:custGeom>
          <a:noFill/>
          <a:ln w="12700" cap="flat"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cxnSp>
        <p:nvCxnSpPr>
          <p:cNvPr id="363" name="Google Shape;363;p22"/>
          <p:cNvCxnSpPr/>
          <p:nvPr/>
        </p:nvCxnSpPr>
        <p:spPr>
          <a:xfrm rot="10800000" flipH="1">
            <a:off x="5590109" y="4692553"/>
            <a:ext cx="1066800" cy="838200"/>
          </a:xfrm>
          <a:prstGeom prst="straightConnector1">
            <a:avLst/>
          </a:prstGeom>
          <a:noFill/>
          <a:ln w="12700" cap="flat" cmpd="sng">
            <a:solidFill>
              <a:srgbClr val="000000"/>
            </a:solidFill>
            <a:prstDash val="solid"/>
            <a:round/>
            <a:headEnd type="none" w="sm" len="sm"/>
            <a:tailEnd type="triangle" w="sm" len="sm"/>
          </a:ln>
        </p:spPr>
      </p:cxnSp>
      <p:cxnSp>
        <p:nvCxnSpPr>
          <p:cNvPr id="364" name="Google Shape;364;p22"/>
          <p:cNvCxnSpPr/>
          <p:nvPr/>
        </p:nvCxnSpPr>
        <p:spPr>
          <a:xfrm>
            <a:off x="3608909" y="4997353"/>
            <a:ext cx="1371600" cy="0"/>
          </a:xfrm>
          <a:prstGeom prst="straightConnector1">
            <a:avLst/>
          </a:prstGeom>
          <a:noFill/>
          <a:ln w="12700" cap="flat" cmpd="sng">
            <a:solidFill>
              <a:srgbClr val="000000"/>
            </a:solidFill>
            <a:prstDash val="solid"/>
            <a:round/>
            <a:headEnd type="none" w="sm" len="sm"/>
            <a:tailEnd type="none" w="sm" len="sm"/>
          </a:ln>
        </p:spPr>
      </p:cxnSp>
      <p:cxnSp>
        <p:nvCxnSpPr>
          <p:cNvPr id="365" name="Google Shape;365;p22"/>
          <p:cNvCxnSpPr/>
          <p:nvPr/>
        </p:nvCxnSpPr>
        <p:spPr>
          <a:xfrm>
            <a:off x="3608909" y="3549553"/>
            <a:ext cx="0" cy="2819400"/>
          </a:xfrm>
          <a:prstGeom prst="straightConnector1">
            <a:avLst/>
          </a:prstGeom>
          <a:noFill/>
          <a:ln w="12700" cap="flat" cmpd="sng">
            <a:solidFill>
              <a:srgbClr val="000000"/>
            </a:solidFill>
            <a:prstDash val="solid"/>
            <a:round/>
            <a:headEnd type="none" w="sm" len="sm"/>
            <a:tailEnd type="none" w="sm" len="sm"/>
          </a:ln>
        </p:spPr>
      </p:cxnSp>
      <p:cxnSp>
        <p:nvCxnSpPr>
          <p:cNvPr id="366" name="Google Shape;366;p22"/>
          <p:cNvCxnSpPr/>
          <p:nvPr/>
        </p:nvCxnSpPr>
        <p:spPr>
          <a:xfrm>
            <a:off x="6123509" y="5530753"/>
            <a:ext cx="0" cy="304800"/>
          </a:xfrm>
          <a:prstGeom prst="straightConnector1">
            <a:avLst/>
          </a:prstGeom>
          <a:noFill/>
          <a:ln w="12700" cap="flat" cmpd="sng">
            <a:solidFill>
              <a:srgbClr val="000000"/>
            </a:solidFill>
            <a:prstDash val="solid"/>
            <a:round/>
            <a:headEnd type="none" w="sm" len="sm"/>
            <a:tailEnd type="none" w="sm" len="sm"/>
          </a:ln>
        </p:spPr>
      </p:cxnSp>
      <p:cxnSp>
        <p:nvCxnSpPr>
          <p:cNvPr id="367" name="Google Shape;367;p22"/>
          <p:cNvCxnSpPr/>
          <p:nvPr/>
        </p:nvCxnSpPr>
        <p:spPr>
          <a:xfrm>
            <a:off x="3608909" y="5835553"/>
            <a:ext cx="2514600" cy="0"/>
          </a:xfrm>
          <a:prstGeom prst="straightConnector1">
            <a:avLst/>
          </a:prstGeom>
          <a:noFill/>
          <a:ln w="12700" cap="flat" cmpd="sng">
            <a:solidFill>
              <a:srgbClr val="000000"/>
            </a:solidFill>
            <a:prstDash val="solid"/>
            <a:round/>
            <a:headEnd type="none" w="sm" len="sm"/>
            <a:tailEnd type="none" w="sm" len="sm"/>
          </a:ln>
        </p:spPr>
      </p:cxn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71"/>
        <p:cNvGrpSpPr/>
        <p:nvPr/>
      </p:nvGrpSpPr>
      <p:grpSpPr>
        <a:xfrm>
          <a:off x="0" y="0"/>
          <a:ext cx="0" cy="0"/>
          <a:chOff x="0" y="0"/>
          <a:chExt cx="0" cy="0"/>
        </a:xfrm>
      </p:grpSpPr>
      <p:sp>
        <p:nvSpPr>
          <p:cNvPr id="372" name="Google Shape;372;p23"/>
          <p:cNvSpPr txBox="1"/>
          <p:nvPr/>
        </p:nvSpPr>
        <p:spPr>
          <a:xfrm>
            <a:off x="838200" y="1240517"/>
            <a:ext cx="10515599" cy="506152"/>
          </a:xfrm>
          <a:prstGeom prst="rect">
            <a:avLst/>
          </a:prstGeom>
          <a:solidFill>
            <a:srgbClr val="004AAD"/>
          </a:solid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0000"/>
              </a:buClr>
              <a:buSzPts val="3600"/>
              <a:buFont typeface="Arial"/>
              <a:buNone/>
            </a:pPr>
            <a:r>
              <a:rPr lang="en-US" sz="2800" b="1" i="0" u="none" strike="noStrike" cap="none">
                <a:solidFill>
                  <a:srgbClr val="FFFFFF"/>
                </a:solidFill>
                <a:latin typeface="Arial"/>
                <a:ea typeface="Arial"/>
                <a:cs typeface="Arial"/>
                <a:sym typeface="Arial"/>
              </a:rPr>
              <a:t>FINANCIAL CRITERIA ASSESSMENT</a:t>
            </a:r>
            <a:endParaRPr sz="2800" b="1" i="0" u="none" strike="noStrike" cap="none">
              <a:solidFill>
                <a:srgbClr val="FFFFFF"/>
              </a:solidFill>
              <a:latin typeface="Arial"/>
              <a:ea typeface="Arial"/>
              <a:cs typeface="Arial"/>
              <a:sym typeface="Arial"/>
            </a:endParaRPr>
          </a:p>
        </p:txBody>
      </p:sp>
      <p:sp>
        <p:nvSpPr>
          <p:cNvPr id="373" name="Google Shape;373;p23"/>
          <p:cNvSpPr/>
          <p:nvPr/>
        </p:nvSpPr>
        <p:spPr>
          <a:xfrm>
            <a:off x="1710268" y="1868167"/>
            <a:ext cx="4287762" cy="743279"/>
          </a:xfrm>
          <a:prstGeom prst="homePlate">
            <a:avLst>
              <a:gd name="adj" fmla="val 50000"/>
            </a:avLst>
          </a:prstGeom>
          <a:solidFill>
            <a:srgbClr val="FFFFFF"/>
          </a:solidFill>
          <a:ln w="25400" cap="flat" cmpd="sng">
            <a:solidFill>
              <a:srgbClr val="07674D"/>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700"/>
              <a:buFont typeface="Arial"/>
              <a:buNone/>
            </a:pPr>
            <a:r>
              <a:rPr lang="en-US" sz="1700" b="0" i="0" u="none" strike="noStrike" cap="none">
                <a:solidFill>
                  <a:srgbClr val="000000"/>
                </a:solidFill>
                <a:latin typeface="Arial"/>
                <a:ea typeface="Arial"/>
                <a:cs typeface="Arial"/>
                <a:sym typeface="Arial"/>
              </a:rPr>
              <a:t>Profitability per unit of capital?</a:t>
            </a:r>
            <a:endParaRPr sz="1400" b="0" i="0" u="none" strike="noStrike" cap="none">
              <a:solidFill>
                <a:srgbClr val="000000"/>
              </a:solidFill>
              <a:latin typeface="Arial"/>
              <a:ea typeface="Arial"/>
              <a:cs typeface="Arial"/>
              <a:sym typeface="Arial"/>
            </a:endParaRPr>
          </a:p>
        </p:txBody>
      </p:sp>
      <p:sp>
        <p:nvSpPr>
          <p:cNvPr id="374" name="Google Shape;374;p23"/>
          <p:cNvSpPr/>
          <p:nvPr/>
        </p:nvSpPr>
        <p:spPr>
          <a:xfrm>
            <a:off x="6207579" y="1868167"/>
            <a:ext cx="3643313" cy="805219"/>
          </a:xfrm>
          <a:prstGeom prst="roundRect">
            <a:avLst>
              <a:gd name="adj" fmla="val 16667"/>
            </a:avLst>
          </a:prstGeom>
          <a:solidFill>
            <a:srgbClr val="073763"/>
          </a:solidFill>
          <a:ln w="38100" cap="flat" cmpd="sng">
            <a:solidFill>
              <a:srgbClr val="FFFFFF"/>
            </a:solidFill>
            <a:prstDash val="solid"/>
            <a:round/>
            <a:headEnd type="none" w="sm" len="sm"/>
            <a:tailEnd type="none" w="sm" len="sm"/>
          </a:ln>
          <a:effectLst>
            <a:outerShdw blurRad="40000" dist="20000" dir="5400000" rotWithShape="0">
              <a:srgbClr val="000000">
                <a:alpha val="37254"/>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700"/>
              <a:buFont typeface="Arial"/>
              <a:buNone/>
            </a:pPr>
            <a:r>
              <a:rPr lang="en-US" sz="1700" b="0" i="0" u="none" strike="noStrike" cap="none">
                <a:solidFill>
                  <a:srgbClr val="FFFFFF"/>
                </a:solidFill>
                <a:latin typeface="Arial"/>
                <a:ea typeface="Arial"/>
                <a:cs typeface="Arial"/>
                <a:sym typeface="Arial"/>
              </a:rPr>
              <a:t>Internal Rate of Return (IRR)</a:t>
            </a:r>
            <a:endParaRPr sz="1400" b="0" i="0" u="none" strike="noStrike" cap="none">
              <a:solidFill>
                <a:srgbClr val="000000"/>
              </a:solidFill>
              <a:latin typeface="Arial"/>
              <a:ea typeface="Arial"/>
              <a:cs typeface="Arial"/>
              <a:sym typeface="Arial"/>
            </a:endParaRPr>
          </a:p>
        </p:txBody>
      </p:sp>
      <p:pic>
        <p:nvPicPr>
          <p:cNvPr id="375" name="Google Shape;375;p23"/>
          <p:cNvPicPr preferRelativeResize="0"/>
          <p:nvPr/>
        </p:nvPicPr>
        <p:blipFill rotWithShape="1">
          <a:blip r:embed="rId3">
            <a:alphaModFix/>
          </a:blip>
          <a:srcRect/>
          <a:stretch/>
        </p:blipFill>
        <p:spPr>
          <a:xfrm>
            <a:off x="2909442" y="2934817"/>
            <a:ext cx="6373114" cy="1047896"/>
          </a:xfrm>
          <a:prstGeom prst="rect">
            <a:avLst/>
          </a:prstGeom>
          <a:noFill/>
          <a:ln>
            <a:noFill/>
          </a:ln>
        </p:spPr>
      </p:pic>
      <p:sp>
        <p:nvSpPr>
          <p:cNvPr id="376" name="Google Shape;376;p23"/>
          <p:cNvSpPr txBox="1"/>
          <p:nvPr/>
        </p:nvSpPr>
        <p:spPr>
          <a:xfrm>
            <a:off x="2501378" y="4244144"/>
            <a:ext cx="5705408" cy="2031325"/>
          </a:xfrm>
          <a:prstGeom prst="rect">
            <a:avLst/>
          </a:prstGeom>
          <a:blipFill rotWithShape="1">
            <a:blip r:embed="rId4">
              <a:alphaModFix/>
            </a:blip>
            <a:stretch>
              <a:fillRect l="-640" t="-1500" r="-320" b="-3903"/>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a:latin typeface="Calibri"/>
                <a:ea typeface="Calibri"/>
                <a:cs typeface="Calibri"/>
                <a:sym typeface="Calibri"/>
              </a:rPr>
              <a:t> </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80"/>
        <p:cNvGrpSpPr/>
        <p:nvPr/>
      </p:nvGrpSpPr>
      <p:grpSpPr>
        <a:xfrm>
          <a:off x="0" y="0"/>
          <a:ext cx="0" cy="0"/>
          <a:chOff x="0" y="0"/>
          <a:chExt cx="0" cy="0"/>
        </a:xfrm>
      </p:grpSpPr>
      <p:sp>
        <p:nvSpPr>
          <p:cNvPr id="381" name="Google Shape;381;p24"/>
          <p:cNvSpPr txBox="1"/>
          <p:nvPr/>
        </p:nvSpPr>
        <p:spPr>
          <a:xfrm>
            <a:off x="991911" y="1250791"/>
            <a:ext cx="10515599" cy="506152"/>
          </a:xfrm>
          <a:prstGeom prst="rect">
            <a:avLst/>
          </a:prstGeom>
          <a:solidFill>
            <a:srgbClr val="004AAD"/>
          </a:solid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0000"/>
              </a:buClr>
              <a:buSzPts val="3600"/>
              <a:buFont typeface="Arial"/>
              <a:buNone/>
            </a:pPr>
            <a:r>
              <a:rPr lang="en-US" sz="1700" b="1" i="0" u="none" strike="noStrike" cap="none">
                <a:solidFill>
                  <a:srgbClr val="FFFFFF"/>
                </a:solidFill>
                <a:latin typeface="Arial"/>
                <a:ea typeface="Arial"/>
                <a:cs typeface="Arial"/>
                <a:sym typeface="Arial"/>
              </a:rPr>
              <a:t>COMPREHENSIVE ASSESSMENT OF ENERGY EFFICIENCY PROJECTS</a:t>
            </a:r>
            <a:endParaRPr sz="3600" b="1" i="0" u="none" strike="noStrike" cap="none">
              <a:solidFill>
                <a:srgbClr val="FFFFFF"/>
              </a:solidFill>
              <a:latin typeface="Arial"/>
              <a:ea typeface="Arial"/>
              <a:cs typeface="Arial"/>
              <a:sym typeface="Arial"/>
            </a:endParaRPr>
          </a:p>
        </p:txBody>
      </p:sp>
      <p:grpSp>
        <p:nvGrpSpPr>
          <p:cNvPr id="382" name="Google Shape;382;p24"/>
          <p:cNvGrpSpPr/>
          <p:nvPr/>
        </p:nvGrpSpPr>
        <p:grpSpPr>
          <a:xfrm>
            <a:off x="2274344" y="2203400"/>
            <a:ext cx="7772400" cy="4051080"/>
            <a:chOff x="0" y="64161"/>
            <a:chExt cx="7772400" cy="4051080"/>
          </a:xfrm>
        </p:grpSpPr>
        <p:sp>
          <p:nvSpPr>
            <p:cNvPr id="383" name="Google Shape;383;p24"/>
            <p:cNvSpPr/>
            <p:nvPr/>
          </p:nvSpPr>
          <p:spPr>
            <a:xfrm>
              <a:off x="0" y="521721"/>
              <a:ext cx="7772400" cy="781200"/>
            </a:xfrm>
            <a:prstGeom prst="rect">
              <a:avLst/>
            </a:prstGeom>
            <a:solidFill>
              <a:srgbClr val="FFFFFF">
                <a:alpha val="89411"/>
              </a:srgbClr>
            </a:solidFill>
            <a:ln w="25400" cap="flat" cmpd="sng">
              <a:solidFill>
                <a:srgbClr val="009DD9"/>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84" name="Google Shape;384;p24"/>
            <p:cNvSpPr/>
            <p:nvPr/>
          </p:nvSpPr>
          <p:spPr>
            <a:xfrm>
              <a:off x="388620" y="64161"/>
              <a:ext cx="5922506" cy="915120"/>
            </a:xfrm>
            <a:prstGeom prst="roundRect">
              <a:avLst>
                <a:gd name="adj" fmla="val 16667"/>
              </a:avLst>
            </a:prstGeom>
            <a:solidFill>
              <a:srgbClr val="009DD9"/>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85" name="Google Shape;385;p24"/>
            <p:cNvSpPr txBox="1"/>
            <p:nvPr/>
          </p:nvSpPr>
          <p:spPr>
            <a:xfrm>
              <a:off x="433292" y="108833"/>
              <a:ext cx="5833162" cy="825776"/>
            </a:xfrm>
            <a:prstGeom prst="rect">
              <a:avLst/>
            </a:prstGeom>
            <a:noFill/>
            <a:ln>
              <a:noFill/>
            </a:ln>
          </p:spPr>
          <p:txBody>
            <a:bodyPr spcFirstLastPara="1" wrap="square" lIns="205625" tIns="0" rIns="205625" bIns="0" anchor="ctr" anchorCtr="0">
              <a:noAutofit/>
            </a:bodyPr>
            <a:lstStyle/>
            <a:p>
              <a:pPr marL="0" marR="0" lvl="0" indent="0" algn="just" rtl="0">
                <a:lnSpc>
                  <a:spcPct val="90000"/>
                </a:lnSpc>
                <a:spcBef>
                  <a:spcPts val="0"/>
                </a:spcBef>
                <a:spcAft>
                  <a:spcPts val="0"/>
                </a:spcAft>
                <a:buClr>
                  <a:srgbClr val="000000"/>
                </a:buClr>
                <a:buSzPts val="2400"/>
                <a:buFont typeface="Arial"/>
                <a:buNone/>
              </a:pPr>
              <a:r>
                <a:rPr lang="en-US" sz="2400" b="0" i="0" u="none" strike="noStrike" cap="none">
                  <a:solidFill>
                    <a:srgbClr val="FFFFFF"/>
                  </a:solidFill>
                  <a:latin typeface="Arial"/>
                  <a:ea typeface="Arial"/>
                  <a:cs typeface="Arial"/>
                  <a:sym typeface="Arial"/>
                </a:rPr>
                <a:t>(1) </a:t>
              </a:r>
              <a:r>
                <a:rPr lang="en-US" sz="2000" b="0" i="0" u="none" strike="noStrike" cap="none">
                  <a:solidFill>
                    <a:srgbClr val="FFFFFF"/>
                  </a:solidFill>
                  <a:latin typeface="Arial"/>
                  <a:ea typeface="Arial"/>
                  <a:cs typeface="Arial"/>
                  <a:sym typeface="Arial"/>
                </a:rPr>
                <a:t>Basis for Impact Assessment</a:t>
              </a:r>
              <a:endParaRPr sz="2000" b="0" i="0" u="none" strike="noStrike" cap="none">
                <a:solidFill>
                  <a:srgbClr val="FFFFFF"/>
                </a:solidFill>
                <a:latin typeface="Arial"/>
                <a:ea typeface="Arial"/>
                <a:cs typeface="Arial"/>
                <a:sym typeface="Arial"/>
              </a:endParaRPr>
            </a:p>
          </p:txBody>
        </p:sp>
        <p:sp>
          <p:nvSpPr>
            <p:cNvPr id="386" name="Google Shape;386;p24"/>
            <p:cNvSpPr/>
            <p:nvPr/>
          </p:nvSpPr>
          <p:spPr>
            <a:xfrm>
              <a:off x="0" y="1927881"/>
              <a:ext cx="7772400" cy="781200"/>
            </a:xfrm>
            <a:prstGeom prst="rect">
              <a:avLst/>
            </a:prstGeom>
            <a:solidFill>
              <a:srgbClr val="FFFFFF">
                <a:alpha val="89411"/>
              </a:srgbClr>
            </a:solidFill>
            <a:ln w="25400" cap="flat" cmpd="sng">
              <a:solidFill>
                <a:srgbClr val="08D0D9"/>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87" name="Google Shape;387;p24"/>
            <p:cNvSpPr/>
            <p:nvPr/>
          </p:nvSpPr>
          <p:spPr>
            <a:xfrm>
              <a:off x="388620" y="1470321"/>
              <a:ext cx="5975281" cy="915120"/>
            </a:xfrm>
            <a:prstGeom prst="roundRect">
              <a:avLst>
                <a:gd name="adj" fmla="val 16667"/>
              </a:avLst>
            </a:prstGeom>
            <a:solidFill>
              <a:srgbClr val="08D0D9"/>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88" name="Google Shape;388;p24"/>
            <p:cNvSpPr txBox="1"/>
            <p:nvPr/>
          </p:nvSpPr>
          <p:spPr>
            <a:xfrm>
              <a:off x="433292" y="1514993"/>
              <a:ext cx="5885937" cy="825776"/>
            </a:xfrm>
            <a:prstGeom prst="rect">
              <a:avLst/>
            </a:prstGeom>
            <a:noFill/>
            <a:ln>
              <a:noFill/>
            </a:ln>
          </p:spPr>
          <p:txBody>
            <a:bodyPr spcFirstLastPara="1" wrap="square" lIns="205625" tIns="0" rIns="205625" bIns="0" anchor="ctr" anchorCtr="0">
              <a:noAutofit/>
            </a:bodyPr>
            <a:lstStyle/>
            <a:p>
              <a:pPr marL="0" marR="0" lvl="0" indent="0" algn="just" rtl="0">
                <a:lnSpc>
                  <a:spcPct val="90000"/>
                </a:lnSpc>
                <a:spcBef>
                  <a:spcPts val="0"/>
                </a:spcBef>
                <a:spcAft>
                  <a:spcPts val="0"/>
                </a:spcAft>
                <a:buClr>
                  <a:srgbClr val="000000"/>
                </a:buClr>
                <a:buSzPts val="2000"/>
                <a:buFont typeface="Arial"/>
                <a:buNone/>
              </a:pPr>
              <a:r>
                <a:rPr lang="en-US" sz="2000" b="0" i="0" u="none" strike="noStrike" cap="none">
                  <a:solidFill>
                    <a:srgbClr val="FFFFFF"/>
                  </a:solidFill>
                  <a:latin typeface="Arial"/>
                  <a:ea typeface="Arial"/>
                  <a:cs typeface="Arial"/>
                  <a:sym typeface="Arial"/>
                </a:rPr>
                <a:t>(2) Basis for Risk Assessment</a:t>
              </a:r>
              <a:endParaRPr sz="2000" b="0" i="0" u="none" strike="noStrike" cap="none">
                <a:solidFill>
                  <a:srgbClr val="FFFFFF"/>
                </a:solidFill>
                <a:latin typeface="Arial"/>
                <a:ea typeface="Arial"/>
                <a:cs typeface="Arial"/>
                <a:sym typeface="Arial"/>
              </a:endParaRPr>
            </a:p>
          </p:txBody>
        </p:sp>
        <p:sp>
          <p:nvSpPr>
            <p:cNvPr id="389" name="Google Shape;389;p24"/>
            <p:cNvSpPr/>
            <p:nvPr/>
          </p:nvSpPr>
          <p:spPr>
            <a:xfrm>
              <a:off x="0" y="3334041"/>
              <a:ext cx="7772400" cy="781200"/>
            </a:xfrm>
            <a:prstGeom prst="rect">
              <a:avLst/>
            </a:prstGeom>
            <a:solidFill>
              <a:srgbClr val="FFFFFF">
                <a:alpha val="89411"/>
              </a:srgbClr>
            </a:solidFill>
            <a:ln w="25400" cap="flat" cmpd="sng">
              <a:solidFill>
                <a:srgbClr val="0DCF99"/>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90" name="Google Shape;390;p24"/>
            <p:cNvSpPr/>
            <p:nvPr/>
          </p:nvSpPr>
          <p:spPr>
            <a:xfrm>
              <a:off x="388620" y="2876481"/>
              <a:ext cx="6031537" cy="915120"/>
            </a:xfrm>
            <a:prstGeom prst="roundRect">
              <a:avLst>
                <a:gd name="adj" fmla="val 16667"/>
              </a:avLst>
            </a:prstGeom>
            <a:solidFill>
              <a:srgbClr val="0DCF99"/>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91" name="Google Shape;391;p24"/>
            <p:cNvSpPr txBox="1"/>
            <p:nvPr/>
          </p:nvSpPr>
          <p:spPr>
            <a:xfrm>
              <a:off x="433292" y="2921153"/>
              <a:ext cx="5942193" cy="825776"/>
            </a:xfrm>
            <a:prstGeom prst="rect">
              <a:avLst/>
            </a:prstGeom>
            <a:noFill/>
            <a:ln>
              <a:noFill/>
            </a:ln>
          </p:spPr>
          <p:txBody>
            <a:bodyPr spcFirstLastPara="1" wrap="square" lIns="205625" tIns="0" rIns="205625" bIns="0" anchor="ctr" anchorCtr="0">
              <a:noAutofit/>
            </a:bodyPr>
            <a:lstStyle/>
            <a:p>
              <a:pPr marL="0" marR="0" lvl="0" indent="0" algn="just" rtl="0">
                <a:lnSpc>
                  <a:spcPct val="90000"/>
                </a:lnSpc>
                <a:spcBef>
                  <a:spcPts val="0"/>
                </a:spcBef>
                <a:spcAft>
                  <a:spcPts val="0"/>
                </a:spcAft>
                <a:buClr>
                  <a:srgbClr val="000000"/>
                </a:buClr>
                <a:buSzPts val="2000"/>
                <a:buFont typeface="Arial"/>
                <a:buNone/>
              </a:pPr>
              <a:r>
                <a:rPr lang="en-US" sz="2000" b="0" i="0" u="none" strike="noStrike" cap="none">
                  <a:solidFill>
                    <a:srgbClr val="FFFFFF"/>
                  </a:solidFill>
                  <a:latin typeface="Arial"/>
                  <a:ea typeface="Arial"/>
                  <a:cs typeface="Arial"/>
                  <a:sym typeface="Arial"/>
                </a:rPr>
                <a:t>(3) Project management and risk management for energy efficiency projects</a:t>
              </a:r>
              <a:endParaRPr sz="2000" b="0" i="0" u="none" strike="noStrike" cap="none">
                <a:solidFill>
                  <a:srgbClr val="FFFFFF"/>
                </a:solidFill>
                <a:latin typeface="Arial"/>
                <a:ea typeface="Arial"/>
                <a:cs typeface="Arial"/>
                <a:sym typeface="Arial"/>
              </a:endParaRPr>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95"/>
        <p:cNvGrpSpPr/>
        <p:nvPr/>
      </p:nvGrpSpPr>
      <p:grpSpPr>
        <a:xfrm>
          <a:off x="0" y="0"/>
          <a:ext cx="0" cy="0"/>
          <a:chOff x="0" y="0"/>
          <a:chExt cx="0" cy="0"/>
        </a:xfrm>
      </p:grpSpPr>
      <p:sp>
        <p:nvSpPr>
          <p:cNvPr id="396" name="Google Shape;396;p25"/>
          <p:cNvSpPr txBox="1"/>
          <p:nvPr/>
        </p:nvSpPr>
        <p:spPr>
          <a:xfrm>
            <a:off x="899845" y="1261065"/>
            <a:ext cx="10515599" cy="506152"/>
          </a:xfrm>
          <a:prstGeom prst="rect">
            <a:avLst/>
          </a:prstGeom>
          <a:solidFill>
            <a:srgbClr val="004AAD"/>
          </a:solid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0000"/>
              </a:buClr>
              <a:buSzPts val="3600"/>
              <a:buFont typeface="Arial"/>
              <a:buNone/>
            </a:pPr>
            <a:r>
              <a:rPr lang="en-US" sz="2200" b="1" i="0" u="none" strike="noStrike" cap="none">
                <a:solidFill>
                  <a:srgbClr val="FFFFFF"/>
                </a:solidFill>
                <a:latin typeface="Arial"/>
                <a:ea typeface="Arial"/>
                <a:cs typeface="Arial"/>
                <a:sym typeface="Arial"/>
              </a:rPr>
              <a:t>COMPREHENSIVE APPRAISAL  OF ENERGY EFFICIENCY PROJECTS</a:t>
            </a:r>
            <a:endParaRPr/>
          </a:p>
        </p:txBody>
      </p:sp>
      <p:sp>
        <p:nvSpPr>
          <p:cNvPr id="397" name="Google Shape;397;p25"/>
          <p:cNvSpPr/>
          <p:nvPr/>
        </p:nvSpPr>
        <p:spPr>
          <a:xfrm>
            <a:off x="899845" y="1944498"/>
            <a:ext cx="10628731" cy="397032"/>
          </a:xfrm>
          <a:prstGeom prst="rect">
            <a:avLst/>
          </a:prstGeom>
          <a:noFill/>
          <a:ln>
            <a:noFill/>
          </a:ln>
        </p:spPr>
        <p:txBody>
          <a:bodyPr spcFirstLastPara="1" wrap="square" lIns="91425" tIns="45700" rIns="91425" bIns="45700" anchor="t" anchorCtr="0">
            <a:spAutoFit/>
          </a:bodyPr>
          <a:lstStyle/>
          <a:p>
            <a:pPr marL="0" marR="0" lvl="0" indent="0" algn="l" rtl="0">
              <a:lnSpc>
                <a:spcPct val="130000"/>
              </a:lnSpc>
              <a:spcBef>
                <a:spcPts val="0"/>
              </a:spcBef>
              <a:spcAft>
                <a:spcPts val="0"/>
              </a:spcAft>
              <a:buClr>
                <a:srgbClr val="000000"/>
              </a:buClr>
              <a:buSzPts val="1700"/>
              <a:buFont typeface="Arial"/>
              <a:buNone/>
            </a:pPr>
            <a:r>
              <a:rPr lang="en-US" sz="1700" i="1">
                <a:solidFill>
                  <a:srgbClr val="073763"/>
                </a:solidFill>
                <a:latin typeface="Arial"/>
                <a:ea typeface="Arial"/>
                <a:cs typeface="Arial"/>
                <a:sym typeface="Arial"/>
              </a:rPr>
              <a:t>Key elements of impact assessment and introduction to approaches used for energy saving decisions:</a:t>
            </a:r>
            <a:endParaRPr sz="1700" i="1">
              <a:solidFill>
                <a:srgbClr val="073763"/>
              </a:solidFill>
              <a:latin typeface="Arial"/>
              <a:ea typeface="Arial"/>
              <a:cs typeface="Arial"/>
              <a:sym typeface="Arial"/>
            </a:endParaRPr>
          </a:p>
        </p:txBody>
      </p:sp>
      <p:grpSp>
        <p:nvGrpSpPr>
          <p:cNvPr id="398" name="Google Shape;398;p25"/>
          <p:cNvGrpSpPr/>
          <p:nvPr/>
        </p:nvGrpSpPr>
        <p:grpSpPr>
          <a:xfrm>
            <a:off x="2681834" y="2740607"/>
            <a:ext cx="7406022" cy="3058523"/>
            <a:chOff x="0" y="292293"/>
            <a:chExt cx="7406022" cy="3058523"/>
          </a:xfrm>
        </p:grpSpPr>
        <p:sp>
          <p:nvSpPr>
            <p:cNvPr id="399" name="Google Shape;399;p25"/>
            <p:cNvSpPr/>
            <p:nvPr/>
          </p:nvSpPr>
          <p:spPr>
            <a:xfrm>
              <a:off x="2137026" y="888221"/>
              <a:ext cx="467012" cy="91440"/>
            </a:xfrm>
            <a:custGeom>
              <a:avLst/>
              <a:gdLst/>
              <a:ahLst/>
              <a:cxnLst/>
              <a:rect l="l" t="t" r="r" b="b"/>
              <a:pathLst>
                <a:path w="120000" h="120000" extrusionOk="0">
                  <a:moveTo>
                    <a:pt x="0" y="96394"/>
                  </a:moveTo>
                  <a:lnTo>
                    <a:pt x="64394" y="96394"/>
                  </a:lnTo>
                  <a:lnTo>
                    <a:pt x="64394" y="60000"/>
                  </a:lnTo>
                  <a:lnTo>
                    <a:pt x="120000" y="60000"/>
                  </a:lnTo>
                </a:path>
              </a:pathLst>
            </a:custGeom>
            <a:noFill/>
            <a:ln w="9525" cap="flat" cmpd="sng">
              <a:solidFill>
                <a:srgbClr val="009DD9"/>
              </a:solidFill>
              <a:prstDash val="solid"/>
              <a:round/>
              <a:headEnd type="none" w="sm" len="sm"/>
              <a:tailEnd type="stealth" w="med" len="med"/>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00" name="Google Shape;400;p25"/>
            <p:cNvSpPr txBox="1"/>
            <p:nvPr/>
          </p:nvSpPr>
          <p:spPr>
            <a:xfrm>
              <a:off x="2358073" y="931482"/>
              <a:ext cx="24919" cy="4919"/>
            </a:xfrm>
            <a:prstGeom prst="rect">
              <a:avLst/>
            </a:prstGeom>
            <a:noFill/>
            <a:ln>
              <a:noFill/>
            </a:ln>
          </p:spPr>
          <p:txBody>
            <a:bodyPr spcFirstLastPara="1" wrap="square" lIns="12700" tIns="0" rIns="12700" bIns="0" anchor="ctr" anchorCtr="0">
              <a:noAutofit/>
            </a:bodyPr>
            <a:lstStyle/>
            <a:p>
              <a:pPr marL="0" marR="0" lvl="0" indent="0" algn="ctr" rtl="0">
                <a:lnSpc>
                  <a:spcPct val="90000"/>
                </a:lnSpc>
                <a:spcBef>
                  <a:spcPts val="0"/>
                </a:spcBef>
                <a:spcAft>
                  <a:spcPts val="0"/>
                </a:spcAft>
                <a:buClr>
                  <a:srgbClr val="000000"/>
                </a:buClr>
                <a:buSzPts val="500"/>
                <a:buFont typeface="Arial"/>
                <a:buNone/>
              </a:pPr>
              <a:endParaRPr sz="500" b="0" i="0" u="none" strike="noStrike" cap="none">
                <a:solidFill>
                  <a:srgbClr val="000000"/>
                </a:solidFill>
                <a:latin typeface="Arial"/>
                <a:ea typeface="Arial"/>
                <a:cs typeface="Arial"/>
                <a:sym typeface="Arial"/>
              </a:endParaRPr>
            </a:p>
          </p:txBody>
        </p:sp>
        <p:sp>
          <p:nvSpPr>
            <p:cNvPr id="401" name="Google Shape;401;p25"/>
            <p:cNvSpPr/>
            <p:nvPr/>
          </p:nvSpPr>
          <p:spPr>
            <a:xfrm>
              <a:off x="0" y="320025"/>
              <a:ext cx="2138826" cy="1283296"/>
            </a:xfrm>
            <a:prstGeom prst="rect">
              <a:avLst/>
            </a:prstGeom>
            <a:solidFill>
              <a:srgbClr val="009DD9"/>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02" name="Google Shape;402;p25"/>
            <p:cNvSpPr txBox="1"/>
            <p:nvPr/>
          </p:nvSpPr>
          <p:spPr>
            <a:xfrm>
              <a:off x="32401" y="342275"/>
              <a:ext cx="2138826" cy="1283296"/>
            </a:xfrm>
            <a:prstGeom prst="rect">
              <a:avLst/>
            </a:prstGeom>
            <a:noFill/>
            <a:ln>
              <a:noFill/>
            </a:ln>
          </p:spPr>
          <p:txBody>
            <a:bodyPr spcFirstLastPara="1" wrap="square" lIns="113775" tIns="113775" rIns="113775" bIns="113775" anchor="ctr" anchorCtr="0">
              <a:noAutofit/>
            </a:bodyPr>
            <a:lstStyle/>
            <a:p>
              <a:pPr marL="0" marR="0" lvl="0" indent="0" algn="ctr" rtl="0">
                <a:lnSpc>
                  <a:spcPct val="90000"/>
                </a:lnSpc>
                <a:spcBef>
                  <a:spcPts val="0"/>
                </a:spcBef>
                <a:spcAft>
                  <a:spcPts val="0"/>
                </a:spcAft>
                <a:buClr>
                  <a:srgbClr val="000000"/>
                </a:buClr>
                <a:buSzPts val="1600"/>
                <a:buFont typeface="Arial"/>
                <a:buNone/>
              </a:pPr>
              <a:r>
                <a:rPr lang="en-US" sz="1600" b="0" i="0" u="none" strike="noStrike" cap="none">
                  <a:solidFill>
                    <a:srgbClr val="FFFFFF"/>
                  </a:solidFill>
                  <a:latin typeface="Arial"/>
                  <a:ea typeface="Arial"/>
                  <a:cs typeface="Arial"/>
                  <a:sym typeface="Arial"/>
                </a:rPr>
                <a:t>Establish evaluation objectives</a:t>
              </a:r>
              <a:endParaRPr sz="1600" b="0" i="0" u="none" strike="noStrike" cap="none">
                <a:solidFill>
                  <a:srgbClr val="FFFFFF"/>
                </a:solidFill>
                <a:latin typeface="Arial"/>
                <a:ea typeface="Arial"/>
                <a:cs typeface="Arial"/>
                <a:sym typeface="Arial"/>
              </a:endParaRPr>
            </a:p>
          </p:txBody>
        </p:sp>
        <p:sp>
          <p:nvSpPr>
            <p:cNvPr id="403" name="Google Shape;403;p25"/>
            <p:cNvSpPr/>
            <p:nvPr/>
          </p:nvSpPr>
          <p:spPr>
            <a:xfrm>
              <a:off x="4773465" y="888221"/>
              <a:ext cx="461330" cy="91440"/>
            </a:xfrm>
            <a:custGeom>
              <a:avLst/>
              <a:gdLst/>
              <a:ahLst/>
              <a:cxnLst/>
              <a:rect l="l" t="t" r="r" b="b"/>
              <a:pathLst>
                <a:path w="120000" h="120000" extrusionOk="0">
                  <a:moveTo>
                    <a:pt x="0" y="60000"/>
                  </a:moveTo>
                  <a:lnTo>
                    <a:pt x="120000" y="60000"/>
                  </a:lnTo>
                </a:path>
              </a:pathLst>
            </a:custGeom>
            <a:noFill/>
            <a:ln w="9525" cap="flat" cmpd="sng">
              <a:solidFill>
                <a:srgbClr val="009DD9"/>
              </a:solidFill>
              <a:prstDash val="solid"/>
              <a:round/>
              <a:headEnd type="none" w="sm" len="sm"/>
              <a:tailEnd type="stealth" w="med" len="med"/>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04" name="Google Shape;404;p25"/>
            <p:cNvSpPr txBox="1"/>
            <p:nvPr/>
          </p:nvSpPr>
          <p:spPr>
            <a:xfrm>
              <a:off x="4991832" y="931482"/>
              <a:ext cx="24596" cy="4919"/>
            </a:xfrm>
            <a:prstGeom prst="rect">
              <a:avLst/>
            </a:prstGeom>
            <a:noFill/>
            <a:ln>
              <a:noFill/>
            </a:ln>
          </p:spPr>
          <p:txBody>
            <a:bodyPr spcFirstLastPara="1" wrap="square" lIns="12700" tIns="0" rIns="12700" bIns="0" anchor="ctr" anchorCtr="0">
              <a:noAutofit/>
            </a:bodyPr>
            <a:lstStyle/>
            <a:p>
              <a:pPr marL="0" marR="0" lvl="0" indent="0" algn="ctr" rtl="0">
                <a:lnSpc>
                  <a:spcPct val="90000"/>
                </a:lnSpc>
                <a:spcBef>
                  <a:spcPts val="0"/>
                </a:spcBef>
                <a:spcAft>
                  <a:spcPts val="0"/>
                </a:spcAft>
                <a:buClr>
                  <a:srgbClr val="000000"/>
                </a:buClr>
                <a:buSzPts val="500"/>
                <a:buFont typeface="Arial"/>
                <a:buNone/>
              </a:pPr>
              <a:endParaRPr sz="500" b="0" i="0" u="none" strike="noStrike" cap="none">
                <a:solidFill>
                  <a:srgbClr val="000000"/>
                </a:solidFill>
                <a:latin typeface="Arial"/>
                <a:ea typeface="Arial"/>
                <a:cs typeface="Arial"/>
                <a:sym typeface="Arial"/>
              </a:endParaRPr>
            </a:p>
          </p:txBody>
        </p:sp>
        <p:sp>
          <p:nvSpPr>
            <p:cNvPr id="405" name="Google Shape;405;p25"/>
            <p:cNvSpPr/>
            <p:nvPr/>
          </p:nvSpPr>
          <p:spPr>
            <a:xfrm>
              <a:off x="2636439" y="292293"/>
              <a:ext cx="2138826" cy="1283296"/>
            </a:xfrm>
            <a:prstGeom prst="rect">
              <a:avLst/>
            </a:prstGeom>
            <a:solidFill>
              <a:srgbClr val="009DD9"/>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06" name="Google Shape;406;p25"/>
            <p:cNvSpPr txBox="1"/>
            <p:nvPr/>
          </p:nvSpPr>
          <p:spPr>
            <a:xfrm>
              <a:off x="2636439" y="292293"/>
              <a:ext cx="2138826" cy="1283296"/>
            </a:xfrm>
            <a:prstGeom prst="rect">
              <a:avLst/>
            </a:prstGeom>
            <a:noFill/>
            <a:ln>
              <a:noFill/>
            </a:ln>
          </p:spPr>
          <p:txBody>
            <a:bodyPr spcFirstLastPara="1" wrap="square" lIns="113775" tIns="113775" rIns="113775" bIns="113775" anchor="ctr" anchorCtr="0">
              <a:noAutofit/>
            </a:bodyPr>
            <a:lstStyle/>
            <a:p>
              <a:pPr marL="0" marR="0" lvl="0" indent="0" algn="ctr" rtl="0">
                <a:lnSpc>
                  <a:spcPct val="90000"/>
                </a:lnSpc>
                <a:spcBef>
                  <a:spcPts val="0"/>
                </a:spcBef>
                <a:spcAft>
                  <a:spcPts val="0"/>
                </a:spcAft>
                <a:buClr>
                  <a:srgbClr val="000000"/>
                </a:buClr>
                <a:buSzPts val="1600"/>
                <a:buFont typeface="Arial"/>
                <a:buNone/>
              </a:pPr>
              <a:r>
                <a:rPr lang="en-US" sz="1600" b="0" i="0" u="none" strike="noStrike" cap="none">
                  <a:solidFill>
                    <a:srgbClr val="FFFFFF"/>
                  </a:solidFill>
                  <a:latin typeface="Arial"/>
                  <a:ea typeface="Arial"/>
                  <a:cs typeface="Arial"/>
                  <a:sym typeface="Arial"/>
                </a:rPr>
                <a:t>Establish the approach, define baseline aspects, and prepare a plan</a:t>
              </a:r>
              <a:endParaRPr sz="1600" b="0" i="0" u="none" strike="noStrike" cap="none">
                <a:solidFill>
                  <a:srgbClr val="FFFFFF"/>
                </a:solidFill>
                <a:latin typeface="Arial"/>
                <a:ea typeface="Arial"/>
                <a:cs typeface="Arial"/>
                <a:sym typeface="Arial"/>
              </a:endParaRPr>
            </a:p>
          </p:txBody>
        </p:sp>
        <p:sp>
          <p:nvSpPr>
            <p:cNvPr id="407" name="Google Shape;407;p25"/>
            <p:cNvSpPr/>
            <p:nvPr/>
          </p:nvSpPr>
          <p:spPr>
            <a:xfrm>
              <a:off x="1075095" y="1573789"/>
              <a:ext cx="5261514" cy="461330"/>
            </a:xfrm>
            <a:custGeom>
              <a:avLst/>
              <a:gdLst/>
              <a:ahLst/>
              <a:cxnLst/>
              <a:rect l="l" t="t" r="r" b="b"/>
              <a:pathLst>
                <a:path w="120000" h="120000" extrusionOk="0">
                  <a:moveTo>
                    <a:pt x="120000" y="0"/>
                  </a:moveTo>
                  <a:lnTo>
                    <a:pt x="120000" y="64448"/>
                  </a:lnTo>
                  <a:lnTo>
                    <a:pt x="0" y="64448"/>
                  </a:lnTo>
                  <a:lnTo>
                    <a:pt x="0" y="120000"/>
                  </a:lnTo>
                </a:path>
              </a:pathLst>
            </a:custGeom>
            <a:noFill/>
            <a:ln w="9525" cap="flat" cmpd="sng">
              <a:solidFill>
                <a:srgbClr val="009DD9"/>
              </a:solidFill>
              <a:prstDash val="solid"/>
              <a:round/>
              <a:headEnd type="none" w="sm" len="sm"/>
              <a:tailEnd type="stealth" w="med" len="med"/>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08" name="Google Shape;408;p25"/>
            <p:cNvSpPr txBox="1"/>
            <p:nvPr/>
          </p:nvSpPr>
          <p:spPr>
            <a:xfrm>
              <a:off x="3573740" y="1801995"/>
              <a:ext cx="264223" cy="4919"/>
            </a:xfrm>
            <a:prstGeom prst="rect">
              <a:avLst/>
            </a:prstGeom>
            <a:noFill/>
            <a:ln>
              <a:noFill/>
            </a:ln>
          </p:spPr>
          <p:txBody>
            <a:bodyPr spcFirstLastPara="1" wrap="square" lIns="12700" tIns="0" rIns="12700" bIns="0" anchor="ctr" anchorCtr="0">
              <a:noAutofit/>
            </a:bodyPr>
            <a:lstStyle/>
            <a:p>
              <a:pPr marL="0" marR="0" lvl="0" indent="0" algn="ctr" rtl="0">
                <a:lnSpc>
                  <a:spcPct val="90000"/>
                </a:lnSpc>
                <a:spcBef>
                  <a:spcPts val="0"/>
                </a:spcBef>
                <a:spcAft>
                  <a:spcPts val="0"/>
                </a:spcAft>
                <a:buClr>
                  <a:srgbClr val="000000"/>
                </a:buClr>
                <a:buSzPts val="500"/>
                <a:buFont typeface="Arial"/>
                <a:buNone/>
              </a:pPr>
              <a:endParaRPr sz="500" b="0" i="0" u="none" strike="noStrike" cap="none">
                <a:solidFill>
                  <a:srgbClr val="000000"/>
                </a:solidFill>
                <a:latin typeface="Arial"/>
                <a:ea typeface="Arial"/>
                <a:cs typeface="Arial"/>
                <a:sym typeface="Arial"/>
              </a:endParaRPr>
            </a:p>
          </p:txBody>
        </p:sp>
        <p:sp>
          <p:nvSpPr>
            <p:cNvPr id="409" name="Google Shape;409;p25"/>
            <p:cNvSpPr/>
            <p:nvPr/>
          </p:nvSpPr>
          <p:spPr>
            <a:xfrm>
              <a:off x="5267196" y="292293"/>
              <a:ext cx="2138826" cy="1283296"/>
            </a:xfrm>
            <a:prstGeom prst="rect">
              <a:avLst/>
            </a:prstGeom>
            <a:solidFill>
              <a:srgbClr val="009DD9"/>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10" name="Google Shape;410;p25"/>
            <p:cNvSpPr txBox="1"/>
            <p:nvPr/>
          </p:nvSpPr>
          <p:spPr>
            <a:xfrm>
              <a:off x="5267196" y="292293"/>
              <a:ext cx="2138826" cy="1283296"/>
            </a:xfrm>
            <a:prstGeom prst="rect">
              <a:avLst/>
            </a:prstGeom>
            <a:noFill/>
            <a:ln>
              <a:noFill/>
            </a:ln>
          </p:spPr>
          <p:txBody>
            <a:bodyPr spcFirstLastPara="1" wrap="square" lIns="113775" tIns="113775" rIns="113775" bIns="113775" anchor="ctr" anchorCtr="0">
              <a:noAutofit/>
            </a:bodyPr>
            <a:lstStyle/>
            <a:p>
              <a:pPr marL="0" marR="0" lvl="0" indent="0" algn="ctr" rtl="0">
                <a:lnSpc>
                  <a:spcPct val="90000"/>
                </a:lnSpc>
                <a:spcBef>
                  <a:spcPts val="0"/>
                </a:spcBef>
                <a:spcAft>
                  <a:spcPts val="0"/>
                </a:spcAft>
                <a:buClr>
                  <a:srgbClr val="000000"/>
                </a:buClr>
                <a:buSzPts val="1600"/>
                <a:buFont typeface="Arial"/>
                <a:buNone/>
              </a:pPr>
              <a:r>
                <a:rPr lang="en-US" sz="1600" b="0" i="0" u="none" strike="noStrike" cap="none">
                  <a:solidFill>
                    <a:srgbClr val="FFFFFF"/>
                  </a:solidFill>
                  <a:latin typeface="Arial"/>
                  <a:ea typeface="Arial"/>
                  <a:cs typeface="Arial"/>
                  <a:sym typeface="Arial"/>
                </a:rPr>
                <a:t>Compare energy use and demand before </a:t>
              </a:r>
              <a:r>
                <a:rPr lang="en-US" sz="1600" b="0" i="0" u="none" strike="noStrike" cap="none">
                  <a:solidFill>
                    <a:srgbClr val="FFFEFE"/>
                  </a:solidFill>
                  <a:latin typeface="Arial"/>
                  <a:ea typeface="Arial"/>
                  <a:cs typeface="Arial"/>
                  <a:sym typeface="Arial"/>
                </a:rPr>
                <a:t>project</a:t>
              </a:r>
              <a:r>
                <a:rPr lang="en-US" sz="1600" b="0" i="0" u="none" strike="noStrike" cap="none">
                  <a:solidFill>
                    <a:srgbClr val="FFFFFF"/>
                  </a:solidFill>
                  <a:latin typeface="Arial"/>
                  <a:ea typeface="Arial"/>
                  <a:cs typeface="Arial"/>
                  <a:sym typeface="Arial"/>
                </a:rPr>
                <a:t> implementation</a:t>
              </a:r>
              <a:endParaRPr sz="1600" b="0" i="0" u="none" strike="noStrike" cap="none">
                <a:solidFill>
                  <a:srgbClr val="FFFFFF"/>
                </a:solidFill>
                <a:latin typeface="Arial"/>
                <a:ea typeface="Arial"/>
                <a:cs typeface="Arial"/>
                <a:sym typeface="Arial"/>
              </a:endParaRPr>
            </a:p>
          </p:txBody>
        </p:sp>
        <p:sp>
          <p:nvSpPr>
            <p:cNvPr id="411" name="Google Shape;411;p25"/>
            <p:cNvSpPr/>
            <p:nvPr/>
          </p:nvSpPr>
          <p:spPr>
            <a:xfrm>
              <a:off x="2142708" y="2663448"/>
              <a:ext cx="461330" cy="91440"/>
            </a:xfrm>
            <a:custGeom>
              <a:avLst/>
              <a:gdLst/>
              <a:ahLst/>
              <a:cxnLst/>
              <a:rect l="l" t="t" r="r" b="b"/>
              <a:pathLst>
                <a:path w="120000" h="120000" extrusionOk="0">
                  <a:moveTo>
                    <a:pt x="0" y="60000"/>
                  </a:moveTo>
                  <a:lnTo>
                    <a:pt x="120000" y="60000"/>
                  </a:lnTo>
                </a:path>
              </a:pathLst>
            </a:custGeom>
            <a:noFill/>
            <a:ln w="9525" cap="flat" cmpd="sng">
              <a:solidFill>
                <a:srgbClr val="009DD9"/>
              </a:solidFill>
              <a:prstDash val="solid"/>
              <a:round/>
              <a:headEnd type="none" w="sm" len="sm"/>
              <a:tailEnd type="stealth" w="med" len="med"/>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12" name="Google Shape;412;p25"/>
            <p:cNvSpPr txBox="1"/>
            <p:nvPr/>
          </p:nvSpPr>
          <p:spPr>
            <a:xfrm>
              <a:off x="2361075" y="2706708"/>
              <a:ext cx="24596" cy="4919"/>
            </a:xfrm>
            <a:prstGeom prst="rect">
              <a:avLst/>
            </a:prstGeom>
            <a:noFill/>
            <a:ln>
              <a:noFill/>
            </a:ln>
          </p:spPr>
          <p:txBody>
            <a:bodyPr spcFirstLastPara="1" wrap="square" lIns="12700" tIns="0" rIns="12700" bIns="0" anchor="ctr" anchorCtr="0">
              <a:noAutofit/>
            </a:bodyPr>
            <a:lstStyle/>
            <a:p>
              <a:pPr marL="0" marR="0" lvl="0" indent="0" algn="ctr" rtl="0">
                <a:lnSpc>
                  <a:spcPct val="90000"/>
                </a:lnSpc>
                <a:spcBef>
                  <a:spcPts val="0"/>
                </a:spcBef>
                <a:spcAft>
                  <a:spcPts val="0"/>
                </a:spcAft>
                <a:buClr>
                  <a:srgbClr val="000000"/>
                </a:buClr>
                <a:buSzPts val="500"/>
                <a:buFont typeface="Arial"/>
                <a:buNone/>
              </a:pPr>
              <a:endParaRPr sz="500" b="0" i="0" u="none" strike="noStrike" cap="none">
                <a:solidFill>
                  <a:srgbClr val="000000"/>
                </a:solidFill>
                <a:latin typeface="Arial"/>
                <a:ea typeface="Arial"/>
                <a:cs typeface="Arial"/>
                <a:sym typeface="Arial"/>
              </a:endParaRPr>
            </a:p>
          </p:txBody>
        </p:sp>
        <p:sp>
          <p:nvSpPr>
            <p:cNvPr id="413" name="Google Shape;413;p25"/>
            <p:cNvSpPr/>
            <p:nvPr/>
          </p:nvSpPr>
          <p:spPr>
            <a:xfrm>
              <a:off x="5681" y="2067520"/>
              <a:ext cx="2138826" cy="1283296"/>
            </a:xfrm>
            <a:prstGeom prst="rect">
              <a:avLst/>
            </a:prstGeom>
            <a:solidFill>
              <a:srgbClr val="009DD9"/>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14" name="Google Shape;414;p25"/>
            <p:cNvSpPr txBox="1"/>
            <p:nvPr/>
          </p:nvSpPr>
          <p:spPr>
            <a:xfrm>
              <a:off x="5681" y="2067520"/>
              <a:ext cx="2138826" cy="1283296"/>
            </a:xfrm>
            <a:prstGeom prst="rect">
              <a:avLst/>
            </a:prstGeom>
            <a:noFill/>
            <a:ln>
              <a:noFill/>
            </a:ln>
          </p:spPr>
          <p:txBody>
            <a:bodyPr spcFirstLastPara="1" wrap="square" lIns="113775" tIns="113775" rIns="113775" bIns="113775" anchor="ctr" anchorCtr="0">
              <a:noAutofit/>
            </a:bodyPr>
            <a:lstStyle/>
            <a:p>
              <a:pPr marL="0" marR="0" lvl="0" indent="0" algn="ctr" rtl="0">
                <a:lnSpc>
                  <a:spcPct val="90000"/>
                </a:lnSpc>
                <a:spcBef>
                  <a:spcPts val="0"/>
                </a:spcBef>
                <a:spcAft>
                  <a:spcPts val="0"/>
                </a:spcAft>
                <a:buClr>
                  <a:srgbClr val="000000"/>
                </a:buClr>
                <a:buSzPts val="1600"/>
                <a:buFont typeface="Arial"/>
                <a:buNone/>
              </a:pPr>
              <a:r>
                <a:rPr lang="en-US" sz="1600" b="0" i="0" u="none" strike="noStrike" cap="none">
                  <a:solidFill>
                    <a:srgbClr val="FFFFFF"/>
                  </a:solidFill>
                  <a:latin typeface="Arial"/>
                  <a:ea typeface="Arial"/>
                  <a:cs typeface="Arial"/>
                  <a:sym typeface="Arial"/>
                </a:rPr>
                <a:t>Report evaluation results and work with Project operators to implement opportunities</a:t>
              </a:r>
              <a:endParaRPr sz="1600" b="0" i="0" u="none" strike="noStrike" cap="none">
                <a:solidFill>
                  <a:srgbClr val="FFFFFF"/>
                </a:solidFill>
                <a:latin typeface="Arial"/>
                <a:ea typeface="Arial"/>
                <a:cs typeface="Arial"/>
                <a:sym typeface="Arial"/>
              </a:endParaRPr>
            </a:p>
          </p:txBody>
        </p:sp>
        <p:sp>
          <p:nvSpPr>
            <p:cNvPr id="415" name="Google Shape;415;p25"/>
            <p:cNvSpPr/>
            <p:nvPr/>
          </p:nvSpPr>
          <p:spPr>
            <a:xfrm>
              <a:off x="2636439" y="2067520"/>
              <a:ext cx="2138826" cy="1283296"/>
            </a:xfrm>
            <a:prstGeom prst="rect">
              <a:avLst/>
            </a:prstGeom>
            <a:solidFill>
              <a:srgbClr val="009DD9"/>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16" name="Google Shape;416;p25"/>
            <p:cNvSpPr txBox="1"/>
            <p:nvPr/>
          </p:nvSpPr>
          <p:spPr>
            <a:xfrm>
              <a:off x="2636439" y="2067520"/>
              <a:ext cx="2138826" cy="1283296"/>
            </a:xfrm>
            <a:prstGeom prst="rect">
              <a:avLst/>
            </a:prstGeom>
            <a:noFill/>
            <a:ln>
              <a:noFill/>
            </a:ln>
          </p:spPr>
          <p:txBody>
            <a:bodyPr spcFirstLastPara="1" wrap="square" lIns="113775" tIns="113775" rIns="113775" bIns="113775" anchor="ctr" anchorCtr="0">
              <a:noAutofit/>
            </a:bodyPr>
            <a:lstStyle/>
            <a:p>
              <a:pPr marL="0" marR="0" lvl="0" indent="0" algn="ctr" rtl="0">
                <a:lnSpc>
                  <a:spcPct val="90000"/>
                </a:lnSpc>
                <a:spcBef>
                  <a:spcPts val="0"/>
                </a:spcBef>
                <a:spcAft>
                  <a:spcPts val="0"/>
                </a:spcAft>
                <a:buClr>
                  <a:srgbClr val="000000"/>
                </a:buClr>
                <a:buSzPts val="1600"/>
                <a:buFont typeface="Arial"/>
                <a:buNone/>
              </a:pPr>
              <a:r>
                <a:rPr lang="en-US" sz="1600" b="0" i="0" u="none" strike="noStrike" cap="none">
                  <a:solidFill>
                    <a:srgbClr val="FFFFFF"/>
                  </a:solidFill>
                  <a:latin typeface="Arial"/>
                  <a:ea typeface="Arial"/>
                  <a:cs typeface="Arial"/>
                  <a:sym typeface="Arial"/>
                </a:rPr>
                <a:t>The </a:t>
              </a:r>
              <a:r>
                <a:rPr lang="en-US" sz="1600" b="0" i="0" u="none" strike="noStrike" cap="none">
                  <a:solidFill>
                    <a:srgbClr val="FFFEFE"/>
                  </a:solidFill>
                  <a:latin typeface="Arial"/>
                  <a:ea typeface="Arial"/>
                  <a:cs typeface="Arial"/>
                  <a:sym typeface="Arial"/>
                </a:rPr>
                <a:t>Project</a:t>
              </a:r>
              <a:r>
                <a:rPr lang="en-US" sz="1600" b="0" i="0" u="none" strike="noStrike" cap="none">
                  <a:solidFill>
                    <a:srgbClr val="FFFFFF"/>
                  </a:solidFill>
                  <a:latin typeface="Arial"/>
                  <a:ea typeface="Arial"/>
                  <a:cs typeface="Arial"/>
                  <a:sym typeface="Arial"/>
                </a:rPr>
                <a:t> evaluation process begins</a:t>
              </a:r>
              <a:endParaRPr sz="1600" b="0" i="0" u="none" strike="noStrike" cap="none">
                <a:solidFill>
                  <a:srgbClr val="FFFFFF"/>
                </a:solidFill>
                <a:latin typeface="Arial"/>
                <a:ea typeface="Arial"/>
                <a:cs typeface="Arial"/>
                <a:sym typeface="Arial"/>
              </a:endParaRPr>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420"/>
        <p:cNvGrpSpPr/>
        <p:nvPr/>
      </p:nvGrpSpPr>
      <p:grpSpPr>
        <a:xfrm>
          <a:off x="0" y="0"/>
          <a:ext cx="0" cy="0"/>
          <a:chOff x="0" y="0"/>
          <a:chExt cx="0" cy="0"/>
        </a:xfrm>
      </p:grpSpPr>
      <p:sp>
        <p:nvSpPr>
          <p:cNvPr id="421" name="Google Shape;421;p26"/>
          <p:cNvSpPr txBox="1"/>
          <p:nvPr/>
        </p:nvSpPr>
        <p:spPr>
          <a:xfrm>
            <a:off x="899845" y="1209694"/>
            <a:ext cx="10515599" cy="506152"/>
          </a:xfrm>
          <a:prstGeom prst="rect">
            <a:avLst/>
          </a:prstGeom>
          <a:solidFill>
            <a:srgbClr val="004AAD"/>
          </a:solid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0000"/>
              </a:buClr>
              <a:buSzPts val="3600"/>
              <a:buFont typeface="Arial"/>
              <a:buNone/>
            </a:pPr>
            <a:r>
              <a:rPr lang="en-US" sz="3000" b="1" i="0" u="none" strike="noStrike" cap="none">
                <a:solidFill>
                  <a:srgbClr val="FFFEFE"/>
                </a:solidFill>
                <a:latin typeface="Arial"/>
                <a:ea typeface="Arial"/>
                <a:cs typeface="Arial"/>
                <a:sym typeface="Arial"/>
              </a:rPr>
              <a:t>RISK ASSESSMENT</a:t>
            </a:r>
            <a:endParaRPr sz="3600" b="1" i="0" u="none" strike="noStrike" cap="none">
              <a:solidFill>
                <a:srgbClr val="FFFEFE"/>
              </a:solidFill>
              <a:latin typeface="Arial"/>
              <a:ea typeface="Arial"/>
              <a:cs typeface="Arial"/>
              <a:sym typeface="Arial"/>
            </a:endParaRPr>
          </a:p>
        </p:txBody>
      </p:sp>
      <p:grpSp>
        <p:nvGrpSpPr>
          <p:cNvPr id="422" name="Google Shape;422;p26"/>
          <p:cNvGrpSpPr/>
          <p:nvPr/>
        </p:nvGrpSpPr>
        <p:grpSpPr>
          <a:xfrm>
            <a:off x="1295748" y="1865636"/>
            <a:ext cx="9299417" cy="4525963"/>
            <a:chOff x="3180" y="0"/>
            <a:chExt cx="9299417" cy="4525963"/>
          </a:xfrm>
        </p:grpSpPr>
        <p:sp>
          <p:nvSpPr>
            <p:cNvPr id="423" name="Google Shape;423;p26"/>
            <p:cNvSpPr/>
            <p:nvPr/>
          </p:nvSpPr>
          <p:spPr>
            <a:xfrm>
              <a:off x="697933" y="0"/>
              <a:ext cx="7909911" cy="4525963"/>
            </a:xfrm>
            <a:prstGeom prst="rightArrow">
              <a:avLst>
                <a:gd name="adj1" fmla="val 50000"/>
                <a:gd name="adj2" fmla="val 50000"/>
              </a:avLst>
            </a:prstGeom>
            <a:solidFill>
              <a:srgbClr val="C9DDF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4" name="Google Shape;424;p26"/>
            <p:cNvSpPr/>
            <p:nvPr/>
          </p:nvSpPr>
          <p:spPr>
            <a:xfrm>
              <a:off x="3180" y="1357788"/>
              <a:ext cx="2066537" cy="1810385"/>
            </a:xfrm>
            <a:prstGeom prst="roundRect">
              <a:avLst>
                <a:gd name="adj" fmla="val 16667"/>
              </a:avLst>
            </a:prstGeom>
            <a:solidFill>
              <a:srgbClr val="009DD9"/>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5" name="Google Shape;425;p26"/>
            <p:cNvSpPr txBox="1"/>
            <p:nvPr/>
          </p:nvSpPr>
          <p:spPr>
            <a:xfrm>
              <a:off x="91556" y="1446164"/>
              <a:ext cx="1889785" cy="1633633"/>
            </a:xfrm>
            <a:prstGeom prst="rect">
              <a:avLst/>
            </a:prstGeom>
            <a:noFill/>
            <a:ln>
              <a:noFill/>
            </a:ln>
          </p:spPr>
          <p:txBody>
            <a:bodyPr spcFirstLastPara="1" wrap="square" lIns="64750" tIns="64750" rIns="64750" bIns="64750" anchor="ctr" anchorCtr="0">
              <a:noAutofit/>
            </a:bodyPr>
            <a:lstStyle/>
            <a:p>
              <a:pPr marL="0" marR="0" lvl="0" indent="0" algn="ctr" rtl="0">
                <a:lnSpc>
                  <a:spcPct val="90000"/>
                </a:lnSpc>
                <a:spcBef>
                  <a:spcPts val="0"/>
                </a:spcBef>
                <a:spcAft>
                  <a:spcPts val="0"/>
                </a:spcAft>
                <a:buClr>
                  <a:srgbClr val="000000"/>
                </a:buClr>
                <a:buSzPts val="1700"/>
                <a:buFont typeface="Arial"/>
                <a:buNone/>
              </a:pPr>
              <a:r>
                <a:rPr lang="en-US" sz="1700" b="1" i="0" u="none" strike="noStrike" cap="none">
                  <a:solidFill>
                    <a:srgbClr val="FFFFFF"/>
                  </a:solidFill>
                  <a:latin typeface="Arial"/>
                  <a:ea typeface="Arial"/>
                  <a:cs typeface="Arial"/>
                  <a:sym typeface="Arial"/>
                </a:rPr>
                <a:t>Identify the sources of risk</a:t>
              </a:r>
              <a:endParaRPr sz="1700" b="0" i="0" u="none" strike="noStrike" cap="none">
                <a:solidFill>
                  <a:srgbClr val="FFFFFF"/>
                </a:solidFill>
                <a:latin typeface="Arial"/>
                <a:ea typeface="Arial"/>
                <a:cs typeface="Arial"/>
                <a:sym typeface="Arial"/>
              </a:endParaRPr>
            </a:p>
          </p:txBody>
        </p:sp>
        <p:sp>
          <p:nvSpPr>
            <p:cNvPr id="426" name="Google Shape;426;p26"/>
            <p:cNvSpPr/>
            <p:nvPr/>
          </p:nvSpPr>
          <p:spPr>
            <a:xfrm>
              <a:off x="2414140" y="1357788"/>
              <a:ext cx="2066537" cy="1810385"/>
            </a:xfrm>
            <a:prstGeom prst="roundRect">
              <a:avLst>
                <a:gd name="adj" fmla="val 16667"/>
              </a:avLst>
            </a:prstGeom>
            <a:solidFill>
              <a:srgbClr val="009DD9"/>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7" name="Google Shape;427;p26"/>
            <p:cNvSpPr txBox="1"/>
            <p:nvPr/>
          </p:nvSpPr>
          <p:spPr>
            <a:xfrm>
              <a:off x="2502516" y="1446164"/>
              <a:ext cx="1889785" cy="1633633"/>
            </a:xfrm>
            <a:prstGeom prst="rect">
              <a:avLst/>
            </a:prstGeom>
            <a:noFill/>
            <a:ln>
              <a:noFill/>
            </a:ln>
          </p:spPr>
          <p:txBody>
            <a:bodyPr spcFirstLastPara="1" wrap="square" lIns="64750" tIns="64750" rIns="64750" bIns="64750" anchor="ctr" anchorCtr="0">
              <a:noAutofit/>
            </a:bodyPr>
            <a:lstStyle/>
            <a:p>
              <a:pPr marL="0" marR="0" lvl="0" indent="0" algn="ctr" rtl="0">
                <a:lnSpc>
                  <a:spcPct val="90000"/>
                </a:lnSpc>
                <a:spcBef>
                  <a:spcPts val="0"/>
                </a:spcBef>
                <a:spcAft>
                  <a:spcPts val="0"/>
                </a:spcAft>
                <a:buClr>
                  <a:srgbClr val="000000"/>
                </a:buClr>
                <a:buSzPts val="1700"/>
                <a:buFont typeface="Arial"/>
                <a:buNone/>
              </a:pPr>
              <a:r>
                <a:rPr lang="en-US" sz="1700" b="1" i="0" u="none" strike="noStrike" cap="none">
                  <a:solidFill>
                    <a:srgbClr val="FFFFFF"/>
                  </a:solidFill>
                  <a:latin typeface="Arial"/>
                  <a:ea typeface="Arial"/>
                  <a:cs typeface="Arial"/>
                  <a:sym typeface="Arial"/>
                </a:rPr>
                <a:t>Determine the pathways and critical points where these risks may arise</a:t>
              </a:r>
              <a:endParaRPr sz="1700" b="0" i="0" u="none" strike="noStrike" cap="none">
                <a:solidFill>
                  <a:srgbClr val="FFFFFF"/>
                </a:solidFill>
                <a:latin typeface="Arial"/>
                <a:ea typeface="Arial"/>
                <a:cs typeface="Arial"/>
                <a:sym typeface="Arial"/>
              </a:endParaRPr>
            </a:p>
          </p:txBody>
        </p:sp>
        <p:sp>
          <p:nvSpPr>
            <p:cNvPr id="428" name="Google Shape;428;p26"/>
            <p:cNvSpPr/>
            <p:nvPr/>
          </p:nvSpPr>
          <p:spPr>
            <a:xfrm>
              <a:off x="4825100" y="1357788"/>
              <a:ext cx="2066537" cy="1810385"/>
            </a:xfrm>
            <a:prstGeom prst="roundRect">
              <a:avLst>
                <a:gd name="adj" fmla="val 16667"/>
              </a:avLst>
            </a:prstGeom>
            <a:solidFill>
              <a:srgbClr val="009DD9"/>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9" name="Google Shape;429;p26"/>
            <p:cNvSpPr txBox="1"/>
            <p:nvPr/>
          </p:nvSpPr>
          <p:spPr>
            <a:xfrm>
              <a:off x="4913476" y="1446164"/>
              <a:ext cx="1889785" cy="1633633"/>
            </a:xfrm>
            <a:prstGeom prst="rect">
              <a:avLst/>
            </a:prstGeom>
            <a:noFill/>
            <a:ln>
              <a:noFill/>
            </a:ln>
          </p:spPr>
          <p:txBody>
            <a:bodyPr spcFirstLastPara="1" wrap="square" lIns="64750" tIns="64750" rIns="64750" bIns="64750" anchor="ctr" anchorCtr="0">
              <a:noAutofit/>
            </a:bodyPr>
            <a:lstStyle/>
            <a:p>
              <a:pPr marL="0" marR="0" lvl="0" indent="0" algn="ctr" rtl="0">
                <a:lnSpc>
                  <a:spcPct val="90000"/>
                </a:lnSpc>
                <a:spcBef>
                  <a:spcPts val="0"/>
                </a:spcBef>
                <a:spcAft>
                  <a:spcPts val="0"/>
                </a:spcAft>
                <a:buClr>
                  <a:srgbClr val="000000"/>
                </a:buClr>
                <a:buSzPts val="1700"/>
                <a:buFont typeface="Arial"/>
                <a:buNone/>
              </a:pPr>
              <a:r>
                <a:rPr lang="en-US" sz="1700" b="1" i="0" u="none" strike="noStrike" cap="none">
                  <a:solidFill>
                    <a:srgbClr val="FFFFFF"/>
                  </a:solidFill>
                  <a:latin typeface="Arial"/>
                  <a:ea typeface="Arial"/>
                  <a:cs typeface="Arial"/>
                  <a:sym typeface="Arial"/>
                </a:rPr>
                <a:t>Measure the potential consequences of these risks under different scenarios</a:t>
              </a:r>
              <a:endParaRPr sz="1700" b="0" i="0" u="none" strike="noStrike" cap="none">
                <a:solidFill>
                  <a:srgbClr val="FFFFFF"/>
                </a:solidFill>
                <a:latin typeface="Arial"/>
                <a:ea typeface="Arial"/>
                <a:cs typeface="Arial"/>
                <a:sym typeface="Arial"/>
              </a:endParaRPr>
            </a:p>
          </p:txBody>
        </p:sp>
        <p:sp>
          <p:nvSpPr>
            <p:cNvPr id="430" name="Google Shape;430;p26"/>
            <p:cNvSpPr/>
            <p:nvPr/>
          </p:nvSpPr>
          <p:spPr>
            <a:xfrm>
              <a:off x="7236060" y="1357788"/>
              <a:ext cx="2066537" cy="1810385"/>
            </a:xfrm>
            <a:prstGeom prst="roundRect">
              <a:avLst>
                <a:gd name="adj" fmla="val 16667"/>
              </a:avLst>
            </a:prstGeom>
            <a:solidFill>
              <a:srgbClr val="009DD9"/>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31" name="Google Shape;431;p26"/>
            <p:cNvSpPr txBox="1"/>
            <p:nvPr/>
          </p:nvSpPr>
          <p:spPr>
            <a:xfrm>
              <a:off x="7324436" y="1446164"/>
              <a:ext cx="1889785" cy="1633633"/>
            </a:xfrm>
            <a:prstGeom prst="rect">
              <a:avLst/>
            </a:prstGeom>
            <a:noFill/>
            <a:ln>
              <a:noFill/>
            </a:ln>
          </p:spPr>
          <p:txBody>
            <a:bodyPr spcFirstLastPara="1" wrap="square" lIns="64750" tIns="64750" rIns="64750" bIns="64750" anchor="ctr" anchorCtr="0">
              <a:noAutofit/>
            </a:bodyPr>
            <a:lstStyle/>
            <a:p>
              <a:pPr marL="0" marR="0" lvl="0" indent="0" algn="ctr" rtl="0">
                <a:lnSpc>
                  <a:spcPct val="90000"/>
                </a:lnSpc>
                <a:spcBef>
                  <a:spcPts val="0"/>
                </a:spcBef>
                <a:spcAft>
                  <a:spcPts val="0"/>
                </a:spcAft>
                <a:buClr>
                  <a:srgbClr val="000000"/>
                </a:buClr>
                <a:buSzPts val="1700"/>
                <a:buFont typeface="Arial"/>
                <a:buNone/>
              </a:pPr>
              <a:r>
                <a:rPr lang="en-US" sz="1700" b="1" i="0" u="none" strike="noStrike" cap="none">
                  <a:solidFill>
                    <a:srgbClr val="FFFFFF"/>
                  </a:solidFill>
                  <a:latin typeface="Arial"/>
                  <a:ea typeface="Arial"/>
                  <a:cs typeface="Arial"/>
                  <a:sym typeface="Arial"/>
                </a:rPr>
                <a:t>Provide means to mitigate and address these consequences</a:t>
              </a:r>
              <a:endParaRPr sz="1700" b="0" i="0" u="none" strike="noStrike" cap="none">
                <a:solidFill>
                  <a:srgbClr val="FFFFFF"/>
                </a:solidFill>
                <a:latin typeface="Arial"/>
                <a:ea typeface="Arial"/>
                <a:cs typeface="Arial"/>
                <a:sym typeface="Arial"/>
              </a:endParaRPr>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435"/>
        <p:cNvGrpSpPr/>
        <p:nvPr/>
      </p:nvGrpSpPr>
      <p:grpSpPr>
        <a:xfrm>
          <a:off x="0" y="0"/>
          <a:ext cx="0" cy="0"/>
          <a:chOff x="0" y="0"/>
          <a:chExt cx="0" cy="0"/>
        </a:xfrm>
      </p:grpSpPr>
      <p:sp>
        <p:nvSpPr>
          <p:cNvPr id="436" name="Google Shape;436;p27"/>
          <p:cNvSpPr txBox="1"/>
          <p:nvPr/>
        </p:nvSpPr>
        <p:spPr>
          <a:xfrm>
            <a:off x="807378" y="1168598"/>
            <a:ext cx="10515599" cy="506152"/>
          </a:xfrm>
          <a:prstGeom prst="rect">
            <a:avLst/>
          </a:prstGeom>
          <a:solidFill>
            <a:srgbClr val="004AAD"/>
          </a:solid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0000"/>
              </a:buClr>
              <a:buSzPts val="3600"/>
              <a:buFont typeface="Arial"/>
              <a:buNone/>
            </a:pPr>
            <a:r>
              <a:rPr lang="en-US" sz="1700" b="1" i="0" u="none" strike="noStrike" cap="none">
                <a:solidFill>
                  <a:srgbClr val="FFFFFF"/>
                </a:solidFill>
                <a:latin typeface="Arial"/>
                <a:ea typeface="Arial"/>
                <a:cs typeface="Arial"/>
                <a:sym typeface="Arial"/>
              </a:rPr>
              <a:t>COMPREHENSIVE EVALUATION OF ENERGY EFFICIENCY PROJECTS</a:t>
            </a:r>
            <a:endParaRPr sz="3600" b="1" i="0" u="none" strike="noStrike" cap="none">
              <a:solidFill>
                <a:srgbClr val="FFFFFF"/>
              </a:solidFill>
              <a:latin typeface="Arial"/>
              <a:ea typeface="Arial"/>
              <a:cs typeface="Arial"/>
              <a:sym typeface="Arial"/>
            </a:endParaRPr>
          </a:p>
        </p:txBody>
      </p:sp>
      <p:grpSp>
        <p:nvGrpSpPr>
          <p:cNvPr id="437" name="Google Shape;437;p27"/>
          <p:cNvGrpSpPr/>
          <p:nvPr/>
        </p:nvGrpSpPr>
        <p:grpSpPr>
          <a:xfrm>
            <a:off x="1257148" y="1823978"/>
            <a:ext cx="9449841" cy="4870125"/>
            <a:chOff x="0" y="16004"/>
            <a:chExt cx="9449841" cy="4870125"/>
          </a:xfrm>
        </p:grpSpPr>
        <p:sp>
          <p:nvSpPr>
            <p:cNvPr id="438" name="Google Shape;438;p27"/>
            <p:cNvSpPr/>
            <p:nvPr/>
          </p:nvSpPr>
          <p:spPr>
            <a:xfrm>
              <a:off x="0" y="148844"/>
              <a:ext cx="9449841" cy="1190700"/>
            </a:xfrm>
            <a:prstGeom prst="rect">
              <a:avLst/>
            </a:prstGeom>
            <a:solidFill>
              <a:srgbClr val="FFFFFF">
                <a:alpha val="89411"/>
              </a:srgbClr>
            </a:solidFill>
            <a:ln w="25400" cap="flat" cmpd="sng">
              <a:solidFill>
                <a:srgbClr val="387025"/>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39" name="Google Shape;439;p27"/>
            <p:cNvSpPr txBox="1"/>
            <p:nvPr/>
          </p:nvSpPr>
          <p:spPr>
            <a:xfrm>
              <a:off x="0" y="148844"/>
              <a:ext cx="9449841" cy="1190700"/>
            </a:xfrm>
            <a:prstGeom prst="rect">
              <a:avLst/>
            </a:prstGeom>
            <a:noFill/>
            <a:ln>
              <a:noFill/>
            </a:ln>
          </p:spPr>
          <p:txBody>
            <a:bodyPr spcFirstLastPara="1" wrap="square" lIns="733400" tIns="187450" rIns="733400" bIns="99550" anchor="t" anchorCtr="0">
              <a:noAutofit/>
            </a:bodyPr>
            <a:lstStyle/>
            <a:p>
              <a:pPr marL="114300" marR="0" lvl="1" indent="-114300" algn="just" rtl="0">
                <a:lnSpc>
                  <a:spcPct val="150000"/>
                </a:lnSpc>
                <a:spcBef>
                  <a:spcPts val="0"/>
                </a:spcBef>
                <a:spcAft>
                  <a:spcPts val="0"/>
                </a:spcAft>
                <a:buClr>
                  <a:srgbClr val="000000"/>
                </a:buClr>
                <a:buSzPts val="1400"/>
                <a:buFont typeface="Arial"/>
                <a:buChar char="•"/>
              </a:pPr>
              <a:r>
                <a:rPr lang="en-US" sz="1400" b="0" i="0" u="none" strike="noStrike" cap="none">
                  <a:solidFill>
                    <a:srgbClr val="000000"/>
                  </a:solidFill>
                  <a:latin typeface="Arial"/>
                  <a:ea typeface="Arial"/>
                  <a:cs typeface="Arial"/>
                  <a:sym typeface="Arial"/>
                </a:rPr>
                <a:t>Secure approval from senior leadership and business owners/investors for the energy efficiency project and establish the organizational structure for it.</a:t>
              </a:r>
              <a:endParaRPr sz="1400" b="0" i="0" u="none" strike="noStrike" cap="none">
                <a:solidFill>
                  <a:srgbClr val="000000"/>
                </a:solidFill>
                <a:latin typeface="Arial"/>
                <a:ea typeface="Arial"/>
                <a:cs typeface="Arial"/>
                <a:sym typeface="Arial"/>
              </a:endParaRPr>
            </a:p>
            <a:p>
              <a:pPr marL="114300" marR="0" lvl="1" indent="-114300" algn="just" rtl="0">
                <a:lnSpc>
                  <a:spcPct val="150000"/>
                </a:lnSpc>
                <a:spcBef>
                  <a:spcPts val="0"/>
                </a:spcBef>
                <a:spcAft>
                  <a:spcPts val="0"/>
                </a:spcAft>
                <a:buClr>
                  <a:srgbClr val="000000"/>
                </a:buClr>
                <a:buSzPts val="1400"/>
                <a:buFont typeface="Arial"/>
                <a:buChar char="•"/>
              </a:pPr>
              <a:r>
                <a:rPr lang="en-US" sz="1400" b="0" i="0" u="none" strike="noStrike" cap="none">
                  <a:solidFill>
                    <a:srgbClr val="000000"/>
                  </a:solidFill>
                  <a:latin typeface="Arial"/>
                  <a:ea typeface="Arial"/>
                  <a:cs typeface="Arial"/>
                  <a:sym typeface="Arial"/>
                </a:rPr>
                <a:t>Identify the company's energy flows and costs, and develop targets.</a:t>
              </a:r>
              <a:endParaRPr sz="1400" b="0" i="0" u="none" strike="noStrike" cap="none">
                <a:solidFill>
                  <a:srgbClr val="000000"/>
                </a:solidFill>
                <a:latin typeface="Arial"/>
                <a:ea typeface="Arial"/>
                <a:cs typeface="Arial"/>
                <a:sym typeface="Arial"/>
              </a:endParaRPr>
            </a:p>
          </p:txBody>
        </p:sp>
        <p:sp>
          <p:nvSpPr>
            <p:cNvPr id="440" name="Google Shape;440;p27"/>
            <p:cNvSpPr/>
            <p:nvPr/>
          </p:nvSpPr>
          <p:spPr>
            <a:xfrm>
              <a:off x="472492" y="16004"/>
              <a:ext cx="6614888" cy="265680"/>
            </a:xfrm>
            <a:prstGeom prst="roundRect">
              <a:avLst>
                <a:gd name="adj" fmla="val 16667"/>
              </a:avLst>
            </a:prstGeom>
            <a:solidFill>
              <a:srgbClr val="009DD9"/>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1" name="Google Shape;441;p27"/>
            <p:cNvSpPr txBox="1"/>
            <p:nvPr/>
          </p:nvSpPr>
          <p:spPr>
            <a:xfrm>
              <a:off x="485461" y="28973"/>
              <a:ext cx="6588950" cy="239742"/>
            </a:xfrm>
            <a:prstGeom prst="rect">
              <a:avLst/>
            </a:prstGeom>
            <a:noFill/>
            <a:ln>
              <a:noFill/>
            </a:ln>
          </p:spPr>
          <p:txBody>
            <a:bodyPr spcFirstLastPara="1" wrap="square" lIns="250025" tIns="0" rIns="250025" bIns="0" anchor="ctr" anchorCtr="0">
              <a:noAutofit/>
            </a:bodyPr>
            <a:lstStyle/>
            <a:p>
              <a:pPr marL="0" marR="0" lvl="0" indent="0" algn="l" rtl="0">
                <a:lnSpc>
                  <a:spcPct val="90000"/>
                </a:lnSpc>
                <a:spcBef>
                  <a:spcPts val="0"/>
                </a:spcBef>
                <a:spcAft>
                  <a:spcPts val="0"/>
                </a:spcAft>
                <a:buClr>
                  <a:srgbClr val="000000"/>
                </a:buClr>
                <a:buSzPts val="1700"/>
                <a:buFont typeface="Arial"/>
                <a:buNone/>
              </a:pPr>
              <a:r>
                <a:rPr lang="en-US" sz="1700" b="0" i="0" u="none" strike="noStrike" cap="none">
                  <a:solidFill>
                    <a:srgbClr val="FFFFFF"/>
                  </a:solidFill>
                  <a:latin typeface="Arial"/>
                  <a:ea typeface="Arial"/>
                  <a:cs typeface="Arial"/>
                  <a:sym typeface="Arial"/>
                </a:rPr>
                <a:t>Establish strategic goals and conduct a baseline assessment</a:t>
              </a:r>
              <a:endParaRPr sz="1700" b="0" i="0" u="none" strike="noStrike" cap="none">
                <a:solidFill>
                  <a:srgbClr val="FFFFFF"/>
                </a:solidFill>
                <a:latin typeface="Arial"/>
                <a:ea typeface="Arial"/>
                <a:cs typeface="Arial"/>
                <a:sym typeface="Arial"/>
              </a:endParaRPr>
            </a:p>
          </p:txBody>
        </p:sp>
        <p:sp>
          <p:nvSpPr>
            <p:cNvPr id="442" name="Google Shape;442;p27"/>
            <p:cNvSpPr/>
            <p:nvPr/>
          </p:nvSpPr>
          <p:spPr>
            <a:xfrm>
              <a:off x="0" y="1520984"/>
              <a:ext cx="9449841" cy="666225"/>
            </a:xfrm>
            <a:prstGeom prst="rect">
              <a:avLst/>
            </a:prstGeom>
            <a:solidFill>
              <a:srgbClr val="FFFFFF">
                <a:alpha val="89411"/>
              </a:srgbClr>
            </a:solidFill>
            <a:ln w="25400" cap="flat" cmpd="sng">
              <a:solidFill>
                <a:srgbClr val="387025"/>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3" name="Google Shape;443;p27"/>
            <p:cNvSpPr txBox="1"/>
            <p:nvPr/>
          </p:nvSpPr>
          <p:spPr>
            <a:xfrm>
              <a:off x="0" y="1520984"/>
              <a:ext cx="9449841" cy="666225"/>
            </a:xfrm>
            <a:prstGeom prst="rect">
              <a:avLst/>
            </a:prstGeom>
            <a:noFill/>
            <a:ln>
              <a:noFill/>
            </a:ln>
          </p:spPr>
          <p:txBody>
            <a:bodyPr spcFirstLastPara="1" wrap="square" lIns="733400" tIns="187450" rIns="733400" bIns="99550" anchor="t" anchorCtr="0">
              <a:noAutofit/>
            </a:bodyPr>
            <a:lstStyle/>
            <a:p>
              <a:pPr marL="114300" marR="0" lvl="1" indent="-114300" algn="l" rtl="0">
                <a:lnSpc>
                  <a:spcPct val="90000"/>
                </a:lnSpc>
                <a:spcBef>
                  <a:spcPts val="0"/>
                </a:spcBef>
                <a:spcAft>
                  <a:spcPts val="0"/>
                </a:spcAft>
                <a:buClr>
                  <a:srgbClr val="000000"/>
                </a:buClr>
                <a:buSzPts val="1400"/>
                <a:buFont typeface="Arial"/>
                <a:buChar char="•"/>
              </a:pPr>
              <a:r>
                <a:rPr lang="en-US" sz="1400" b="0" i="0" u="none" strike="noStrike" cap="none">
                  <a:solidFill>
                    <a:srgbClr val="000000"/>
                  </a:solidFill>
                  <a:latin typeface="Arial"/>
                  <a:ea typeface="Arial"/>
                  <a:cs typeface="Arial"/>
                  <a:sym typeface="Arial"/>
                </a:rPr>
                <a:t>Begin with a comprehensive diagram of the proposed project &amp; its financial and energy-related consequences.</a:t>
              </a:r>
              <a:endParaRPr sz="1400" b="0" i="0" u="none" strike="noStrike" cap="none">
                <a:solidFill>
                  <a:srgbClr val="000000"/>
                </a:solidFill>
                <a:latin typeface="Arial"/>
                <a:ea typeface="Arial"/>
                <a:cs typeface="Arial"/>
                <a:sym typeface="Arial"/>
              </a:endParaRPr>
            </a:p>
          </p:txBody>
        </p:sp>
        <p:sp>
          <p:nvSpPr>
            <p:cNvPr id="444" name="Google Shape;444;p27"/>
            <p:cNvSpPr/>
            <p:nvPr/>
          </p:nvSpPr>
          <p:spPr>
            <a:xfrm>
              <a:off x="472492" y="1388144"/>
              <a:ext cx="6614888" cy="265680"/>
            </a:xfrm>
            <a:prstGeom prst="roundRect">
              <a:avLst>
                <a:gd name="adj" fmla="val 16667"/>
              </a:avLst>
            </a:prstGeom>
            <a:solidFill>
              <a:srgbClr val="009DD9"/>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5" name="Google Shape;445;p27"/>
            <p:cNvSpPr txBox="1"/>
            <p:nvPr/>
          </p:nvSpPr>
          <p:spPr>
            <a:xfrm>
              <a:off x="485461" y="1401113"/>
              <a:ext cx="6588950" cy="239742"/>
            </a:xfrm>
            <a:prstGeom prst="rect">
              <a:avLst/>
            </a:prstGeom>
            <a:noFill/>
            <a:ln>
              <a:noFill/>
            </a:ln>
          </p:spPr>
          <p:txBody>
            <a:bodyPr spcFirstLastPara="1" wrap="square" lIns="250025" tIns="0" rIns="250025" bIns="0" anchor="ctr" anchorCtr="0">
              <a:noAutofit/>
            </a:bodyPr>
            <a:lstStyle/>
            <a:p>
              <a:pPr marL="0" marR="0" lvl="0" indent="0" algn="l" rtl="0">
                <a:lnSpc>
                  <a:spcPct val="90000"/>
                </a:lnSpc>
                <a:spcBef>
                  <a:spcPts val="0"/>
                </a:spcBef>
                <a:spcAft>
                  <a:spcPts val="0"/>
                </a:spcAft>
                <a:buClr>
                  <a:srgbClr val="000000"/>
                </a:buClr>
                <a:buSzPts val="1700"/>
                <a:buFont typeface="Arial"/>
                <a:buNone/>
              </a:pPr>
              <a:r>
                <a:rPr lang="en-US" sz="1700" b="0" i="0" u="none" strike="noStrike" cap="none">
                  <a:solidFill>
                    <a:srgbClr val="FFFFFF"/>
                  </a:solidFill>
                  <a:latin typeface="Arial"/>
                  <a:ea typeface="Arial"/>
                  <a:cs typeface="Arial"/>
                  <a:sym typeface="Arial"/>
                </a:rPr>
                <a:t>Identify the sources of risks</a:t>
              </a:r>
              <a:endParaRPr sz="1700" b="0" i="0" u="none" strike="noStrike" cap="none">
                <a:solidFill>
                  <a:srgbClr val="FFFFFF"/>
                </a:solidFill>
                <a:latin typeface="Arial"/>
                <a:ea typeface="Arial"/>
                <a:cs typeface="Arial"/>
                <a:sym typeface="Arial"/>
              </a:endParaRPr>
            </a:p>
          </p:txBody>
        </p:sp>
        <p:sp>
          <p:nvSpPr>
            <p:cNvPr id="446" name="Google Shape;446;p27"/>
            <p:cNvSpPr/>
            <p:nvPr/>
          </p:nvSpPr>
          <p:spPr>
            <a:xfrm>
              <a:off x="0" y="2368649"/>
              <a:ext cx="9449841" cy="481950"/>
            </a:xfrm>
            <a:prstGeom prst="rect">
              <a:avLst/>
            </a:prstGeom>
            <a:solidFill>
              <a:srgbClr val="FFFFFF">
                <a:alpha val="89411"/>
              </a:srgbClr>
            </a:solidFill>
            <a:ln w="25400" cap="flat" cmpd="sng">
              <a:solidFill>
                <a:srgbClr val="387025"/>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7" name="Google Shape;447;p27"/>
            <p:cNvSpPr txBox="1"/>
            <p:nvPr/>
          </p:nvSpPr>
          <p:spPr>
            <a:xfrm>
              <a:off x="0" y="2368649"/>
              <a:ext cx="9449841" cy="481950"/>
            </a:xfrm>
            <a:prstGeom prst="rect">
              <a:avLst/>
            </a:prstGeom>
            <a:noFill/>
            <a:ln>
              <a:noFill/>
            </a:ln>
          </p:spPr>
          <p:txBody>
            <a:bodyPr spcFirstLastPara="1" wrap="square" lIns="733400" tIns="187450" rIns="733400" bIns="99550" anchor="t" anchorCtr="0">
              <a:noAutofit/>
            </a:bodyPr>
            <a:lstStyle/>
            <a:p>
              <a:pPr marL="114300" marR="0" lvl="1" indent="-114300" algn="l" rtl="0">
                <a:lnSpc>
                  <a:spcPct val="90000"/>
                </a:lnSpc>
                <a:spcBef>
                  <a:spcPts val="0"/>
                </a:spcBef>
                <a:spcAft>
                  <a:spcPts val="0"/>
                </a:spcAft>
                <a:buClr>
                  <a:srgbClr val="000000"/>
                </a:buClr>
                <a:buSzPts val="1400"/>
                <a:buFont typeface="Arial"/>
                <a:buChar char="•"/>
              </a:pPr>
              <a:r>
                <a:rPr lang="en-US" sz="1400" b="0" i="0" u="none" strike="noStrike" cap="none">
                  <a:solidFill>
                    <a:srgbClr val="000000"/>
                  </a:solidFill>
                  <a:latin typeface="Arial"/>
                  <a:ea typeface="Arial"/>
                  <a:cs typeface="Arial"/>
                  <a:sym typeface="Arial"/>
                </a:rPr>
                <a:t>Determine critical points and pathways associated with various risk-driving factors.</a:t>
              </a:r>
              <a:endParaRPr sz="1400" b="0" i="0" u="none" strike="noStrike" cap="none">
                <a:solidFill>
                  <a:srgbClr val="000000"/>
                </a:solidFill>
                <a:latin typeface="Arial"/>
                <a:ea typeface="Arial"/>
                <a:cs typeface="Arial"/>
                <a:sym typeface="Arial"/>
              </a:endParaRPr>
            </a:p>
          </p:txBody>
        </p:sp>
        <p:sp>
          <p:nvSpPr>
            <p:cNvPr id="448" name="Google Shape;448;p27"/>
            <p:cNvSpPr/>
            <p:nvPr/>
          </p:nvSpPr>
          <p:spPr>
            <a:xfrm>
              <a:off x="472492" y="2235809"/>
              <a:ext cx="6614888" cy="265680"/>
            </a:xfrm>
            <a:prstGeom prst="roundRect">
              <a:avLst>
                <a:gd name="adj" fmla="val 16667"/>
              </a:avLst>
            </a:prstGeom>
            <a:solidFill>
              <a:srgbClr val="009DD9"/>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9" name="Google Shape;449;p27"/>
            <p:cNvSpPr txBox="1"/>
            <p:nvPr/>
          </p:nvSpPr>
          <p:spPr>
            <a:xfrm>
              <a:off x="485461" y="2248778"/>
              <a:ext cx="6588950" cy="239742"/>
            </a:xfrm>
            <a:prstGeom prst="rect">
              <a:avLst/>
            </a:prstGeom>
            <a:noFill/>
            <a:ln>
              <a:noFill/>
            </a:ln>
          </p:spPr>
          <p:txBody>
            <a:bodyPr spcFirstLastPara="1" wrap="square" lIns="250025" tIns="0" rIns="250025" bIns="0" anchor="ctr" anchorCtr="0">
              <a:noAutofit/>
            </a:bodyPr>
            <a:lstStyle/>
            <a:p>
              <a:pPr marL="0" marR="0" lvl="0" indent="0" algn="l" rtl="0">
                <a:lnSpc>
                  <a:spcPct val="90000"/>
                </a:lnSpc>
                <a:spcBef>
                  <a:spcPts val="0"/>
                </a:spcBef>
                <a:spcAft>
                  <a:spcPts val="0"/>
                </a:spcAft>
                <a:buClr>
                  <a:srgbClr val="000000"/>
                </a:buClr>
                <a:buSzPts val="1700"/>
                <a:buFont typeface="Arial"/>
                <a:buNone/>
              </a:pPr>
              <a:r>
                <a:rPr lang="en-US" sz="1700" b="0" i="0" u="none" strike="noStrike" cap="none">
                  <a:solidFill>
                    <a:srgbClr val="FFFFFF"/>
                  </a:solidFill>
                  <a:latin typeface="Arial"/>
                  <a:ea typeface="Arial"/>
                  <a:cs typeface="Arial"/>
                  <a:sym typeface="Arial"/>
                </a:rPr>
                <a:t>Risk assessment</a:t>
              </a:r>
              <a:endParaRPr sz="1700" b="0" i="0" u="none" strike="noStrike" cap="none">
                <a:solidFill>
                  <a:srgbClr val="FFFFFF"/>
                </a:solidFill>
                <a:latin typeface="Arial"/>
                <a:ea typeface="Arial"/>
                <a:cs typeface="Arial"/>
                <a:sym typeface="Arial"/>
              </a:endParaRPr>
            </a:p>
          </p:txBody>
        </p:sp>
        <p:sp>
          <p:nvSpPr>
            <p:cNvPr id="450" name="Google Shape;450;p27"/>
            <p:cNvSpPr/>
            <p:nvPr/>
          </p:nvSpPr>
          <p:spPr>
            <a:xfrm>
              <a:off x="0" y="3032039"/>
              <a:ext cx="9449841" cy="481950"/>
            </a:xfrm>
            <a:prstGeom prst="rect">
              <a:avLst/>
            </a:prstGeom>
            <a:solidFill>
              <a:srgbClr val="FFFFFF">
                <a:alpha val="89411"/>
              </a:srgbClr>
            </a:solidFill>
            <a:ln w="25400" cap="flat" cmpd="sng">
              <a:solidFill>
                <a:srgbClr val="387025"/>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51" name="Google Shape;451;p27"/>
            <p:cNvSpPr txBox="1"/>
            <p:nvPr/>
          </p:nvSpPr>
          <p:spPr>
            <a:xfrm>
              <a:off x="0" y="3032039"/>
              <a:ext cx="9449841" cy="481950"/>
            </a:xfrm>
            <a:prstGeom prst="rect">
              <a:avLst/>
            </a:prstGeom>
            <a:noFill/>
            <a:ln>
              <a:noFill/>
            </a:ln>
          </p:spPr>
          <p:txBody>
            <a:bodyPr spcFirstLastPara="1" wrap="square" lIns="733400" tIns="187450" rIns="733400" bIns="99550" anchor="t" anchorCtr="0">
              <a:noAutofit/>
            </a:bodyPr>
            <a:lstStyle/>
            <a:p>
              <a:pPr marL="114300" marR="0" lvl="1" indent="-114300" algn="l" rtl="0">
                <a:lnSpc>
                  <a:spcPct val="90000"/>
                </a:lnSpc>
                <a:spcBef>
                  <a:spcPts val="0"/>
                </a:spcBef>
                <a:spcAft>
                  <a:spcPts val="0"/>
                </a:spcAft>
                <a:buClr>
                  <a:srgbClr val="000000"/>
                </a:buClr>
                <a:buSzPts val="1400"/>
                <a:buFont typeface="Arial"/>
                <a:buChar char="•"/>
              </a:pPr>
              <a:r>
                <a:rPr lang="en-US" sz="1400" b="0" i="0" u="none" strike="noStrike" cap="none">
                  <a:solidFill>
                    <a:srgbClr val="000000"/>
                  </a:solidFill>
                  <a:latin typeface="Arial"/>
                  <a:ea typeface="Arial"/>
                  <a:cs typeface="Arial"/>
                  <a:sym typeface="Arial"/>
                </a:rPr>
                <a:t>Consider risk factors that could threaten the company's mission.</a:t>
              </a:r>
              <a:endParaRPr sz="1400" b="0" i="0" u="none" strike="noStrike" cap="none">
                <a:solidFill>
                  <a:srgbClr val="000000"/>
                </a:solidFill>
                <a:latin typeface="Arial"/>
                <a:ea typeface="Arial"/>
                <a:cs typeface="Arial"/>
                <a:sym typeface="Arial"/>
              </a:endParaRPr>
            </a:p>
          </p:txBody>
        </p:sp>
        <p:sp>
          <p:nvSpPr>
            <p:cNvPr id="452" name="Google Shape;452;p27"/>
            <p:cNvSpPr/>
            <p:nvPr/>
          </p:nvSpPr>
          <p:spPr>
            <a:xfrm>
              <a:off x="472492" y="2899199"/>
              <a:ext cx="6614888" cy="265680"/>
            </a:xfrm>
            <a:prstGeom prst="roundRect">
              <a:avLst>
                <a:gd name="adj" fmla="val 16667"/>
              </a:avLst>
            </a:prstGeom>
            <a:solidFill>
              <a:srgbClr val="009DD9"/>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53" name="Google Shape;453;p27"/>
            <p:cNvSpPr txBox="1"/>
            <p:nvPr/>
          </p:nvSpPr>
          <p:spPr>
            <a:xfrm>
              <a:off x="485461" y="2912168"/>
              <a:ext cx="6588950" cy="239742"/>
            </a:xfrm>
            <a:prstGeom prst="rect">
              <a:avLst/>
            </a:prstGeom>
            <a:noFill/>
            <a:ln>
              <a:noFill/>
            </a:ln>
          </p:spPr>
          <p:txBody>
            <a:bodyPr spcFirstLastPara="1" wrap="square" lIns="250025" tIns="0" rIns="250025" bIns="0" anchor="ctr" anchorCtr="0">
              <a:noAutofit/>
            </a:bodyPr>
            <a:lstStyle/>
            <a:p>
              <a:pPr marL="0" marR="0" lvl="0" indent="0" algn="l" rtl="0">
                <a:lnSpc>
                  <a:spcPct val="90000"/>
                </a:lnSpc>
                <a:spcBef>
                  <a:spcPts val="0"/>
                </a:spcBef>
                <a:spcAft>
                  <a:spcPts val="0"/>
                </a:spcAft>
                <a:buClr>
                  <a:srgbClr val="000000"/>
                </a:buClr>
                <a:buSzPts val="1700"/>
                <a:buFont typeface="Arial"/>
                <a:buNone/>
              </a:pPr>
              <a:r>
                <a:rPr lang="en-US" sz="1700" b="0" i="0" u="none" strike="noStrike" cap="none">
                  <a:solidFill>
                    <a:srgbClr val="FFFFFF"/>
                  </a:solidFill>
                  <a:latin typeface="Arial"/>
                  <a:ea typeface="Arial"/>
                  <a:cs typeface="Arial"/>
                  <a:sym typeface="Arial"/>
                </a:rPr>
                <a:t>Risk mitigation and prevention</a:t>
              </a:r>
              <a:endParaRPr sz="1700" b="0" i="0" u="none" strike="noStrike" cap="none">
                <a:solidFill>
                  <a:srgbClr val="FFFFFF"/>
                </a:solidFill>
                <a:latin typeface="Arial"/>
                <a:ea typeface="Arial"/>
                <a:cs typeface="Arial"/>
                <a:sym typeface="Arial"/>
              </a:endParaRPr>
            </a:p>
          </p:txBody>
        </p:sp>
        <p:sp>
          <p:nvSpPr>
            <p:cNvPr id="454" name="Google Shape;454;p27"/>
            <p:cNvSpPr/>
            <p:nvPr/>
          </p:nvSpPr>
          <p:spPr>
            <a:xfrm>
              <a:off x="0" y="3695429"/>
              <a:ext cx="9449841" cy="1190700"/>
            </a:xfrm>
            <a:prstGeom prst="rect">
              <a:avLst/>
            </a:prstGeom>
            <a:solidFill>
              <a:srgbClr val="FFFFFF">
                <a:alpha val="89411"/>
              </a:srgbClr>
            </a:solidFill>
            <a:ln w="25400" cap="flat" cmpd="sng">
              <a:solidFill>
                <a:srgbClr val="387025"/>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55" name="Google Shape;455;p27"/>
            <p:cNvSpPr txBox="1"/>
            <p:nvPr/>
          </p:nvSpPr>
          <p:spPr>
            <a:xfrm>
              <a:off x="0" y="3695429"/>
              <a:ext cx="9449841" cy="1190700"/>
            </a:xfrm>
            <a:prstGeom prst="rect">
              <a:avLst/>
            </a:prstGeom>
            <a:noFill/>
            <a:ln>
              <a:noFill/>
            </a:ln>
          </p:spPr>
          <p:txBody>
            <a:bodyPr spcFirstLastPara="1" wrap="square" lIns="733400" tIns="187450" rIns="733400" bIns="99550" anchor="t" anchorCtr="0">
              <a:noAutofit/>
            </a:bodyPr>
            <a:lstStyle/>
            <a:p>
              <a:pPr marL="114300" marR="0" lvl="1" indent="-114300" algn="l" rtl="0">
                <a:lnSpc>
                  <a:spcPct val="150000"/>
                </a:lnSpc>
                <a:spcBef>
                  <a:spcPts val="0"/>
                </a:spcBef>
                <a:spcAft>
                  <a:spcPts val="0"/>
                </a:spcAft>
                <a:buClr>
                  <a:srgbClr val="000000"/>
                </a:buClr>
                <a:buSzPts val="1400"/>
                <a:buFont typeface="Arial"/>
                <a:buChar char="•"/>
              </a:pPr>
              <a:r>
                <a:rPr lang="en-US" sz="1400" b="0" i="0" u="none" strike="noStrike" cap="none">
                  <a:solidFill>
                    <a:srgbClr val="000000"/>
                  </a:solidFill>
                  <a:latin typeface="Arial"/>
                  <a:ea typeface="Arial"/>
                  <a:cs typeface="Arial"/>
                  <a:sym typeface="Arial"/>
                </a:rPr>
                <a:t>Determine the conditions under which the project's benefits (or project portfolio's benefits) clearly outweigh the project risks.</a:t>
              </a:r>
              <a:endParaRPr sz="1400" b="0" i="0" u="none" strike="noStrike" cap="none">
                <a:solidFill>
                  <a:srgbClr val="000000"/>
                </a:solidFill>
                <a:latin typeface="Arial"/>
                <a:ea typeface="Arial"/>
                <a:cs typeface="Arial"/>
                <a:sym typeface="Arial"/>
              </a:endParaRPr>
            </a:p>
            <a:p>
              <a:pPr marL="114300" marR="0" lvl="1" indent="-114300" algn="l" rtl="0">
                <a:lnSpc>
                  <a:spcPct val="150000"/>
                </a:lnSpc>
                <a:spcBef>
                  <a:spcPts val="0"/>
                </a:spcBef>
                <a:spcAft>
                  <a:spcPts val="0"/>
                </a:spcAft>
                <a:buClr>
                  <a:srgbClr val="000000"/>
                </a:buClr>
                <a:buSzPts val="1400"/>
                <a:buFont typeface="Arial"/>
                <a:buChar char="•"/>
              </a:pPr>
              <a:r>
                <a:rPr lang="en-US" sz="1400" b="0" i="0" u="none" strike="noStrike" cap="none">
                  <a:solidFill>
                    <a:srgbClr val="000000"/>
                  </a:solidFill>
                  <a:latin typeface="Arial"/>
                  <a:ea typeface="Arial"/>
                  <a:cs typeface="Arial"/>
                  <a:sym typeface="Arial"/>
                </a:rPr>
                <a:t>Establish a contract management system to keep risks within acceptable limits.</a:t>
              </a:r>
              <a:endParaRPr sz="1400" b="0" i="0" u="none" strike="noStrike" cap="none">
                <a:solidFill>
                  <a:srgbClr val="000000"/>
                </a:solidFill>
                <a:latin typeface="Arial"/>
                <a:ea typeface="Arial"/>
                <a:cs typeface="Arial"/>
                <a:sym typeface="Arial"/>
              </a:endParaRPr>
            </a:p>
          </p:txBody>
        </p:sp>
        <p:sp>
          <p:nvSpPr>
            <p:cNvPr id="456" name="Google Shape;456;p27"/>
            <p:cNvSpPr/>
            <p:nvPr/>
          </p:nvSpPr>
          <p:spPr>
            <a:xfrm>
              <a:off x="472492" y="3562589"/>
              <a:ext cx="6614888" cy="265680"/>
            </a:xfrm>
            <a:prstGeom prst="roundRect">
              <a:avLst>
                <a:gd name="adj" fmla="val 16667"/>
              </a:avLst>
            </a:prstGeom>
            <a:solidFill>
              <a:srgbClr val="009DD9"/>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57" name="Google Shape;457;p27"/>
            <p:cNvSpPr txBox="1"/>
            <p:nvPr/>
          </p:nvSpPr>
          <p:spPr>
            <a:xfrm>
              <a:off x="485461" y="3575558"/>
              <a:ext cx="6588950" cy="239742"/>
            </a:xfrm>
            <a:prstGeom prst="rect">
              <a:avLst/>
            </a:prstGeom>
            <a:noFill/>
            <a:ln>
              <a:noFill/>
            </a:ln>
          </p:spPr>
          <p:txBody>
            <a:bodyPr spcFirstLastPara="1" wrap="square" lIns="250025" tIns="0" rIns="250025" bIns="0" anchor="ctr" anchorCtr="0">
              <a:noAutofit/>
            </a:bodyPr>
            <a:lstStyle/>
            <a:p>
              <a:pPr marL="0" marR="0" lvl="0" indent="0" algn="l" rtl="0">
                <a:lnSpc>
                  <a:spcPct val="90000"/>
                </a:lnSpc>
                <a:spcBef>
                  <a:spcPts val="0"/>
                </a:spcBef>
                <a:spcAft>
                  <a:spcPts val="0"/>
                </a:spcAft>
                <a:buClr>
                  <a:srgbClr val="000000"/>
                </a:buClr>
                <a:buSzPts val="1700"/>
                <a:buFont typeface="Arial"/>
                <a:buNone/>
              </a:pPr>
              <a:r>
                <a:rPr lang="en-US" sz="1700" b="0" i="0" u="none" strike="noStrike" cap="none">
                  <a:solidFill>
                    <a:srgbClr val="FFFFFF"/>
                  </a:solidFill>
                  <a:latin typeface="Arial"/>
                  <a:ea typeface="Arial"/>
                  <a:cs typeface="Arial"/>
                  <a:sym typeface="Arial"/>
                </a:rPr>
                <a:t>Project initiation and continuous control</a:t>
              </a:r>
              <a:endParaRPr sz="1400" b="0" i="0" u="none" strike="noStrike" cap="none">
                <a:solidFill>
                  <a:srgbClr val="000000"/>
                </a:solidFill>
                <a:latin typeface="Arial"/>
                <a:ea typeface="Arial"/>
                <a:cs typeface="Arial"/>
                <a:sym typeface="Arial"/>
              </a:endParaRPr>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461"/>
        <p:cNvGrpSpPr/>
        <p:nvPr/>
      </p:nvGrpSpPr>
      <p:grpSpPr>
        <a:xfrm>
          <a:off x="0" y="0"/>
          <a:ext cx="0" cy="0"/>
          <a:chOff x="0" y="0"/>
          <a:chExt cx="0" cy="0"/>
        </a:xfrm>
      </p:grpSpPr>
      <p:sp>
        <p:nvSpPr>
          <p:cNvPr id="462" name="Google Shape;462;p28"/>
          <p:cNvSpPr txBox="1"/>
          <p:nvPr/>
        </p:nvSpPr>
        <p:spPr>
          <a:xfrm>
            <a:off x="838200" y="1312436"/>
            <a:ext cx="10515599" cy="506152"/>
          </a:xfrm>
          <a:prstGeom prst="rect">
            <a:avLst/>
          </a:prstGeom>
          <a:solidFill>
            <a:srgbClr val="004AAD"/>
          </a:solid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0000"/>
              </a:buClr>
              <a:buSzPts val="3600"/>
              <a:buFont typeface="Arial"/>
              <a:buNone/>
            </a:pPr>
            <a:r>
              <a:rPr lang="en-US" sz="2200" b="1" i="0" u="none" strike="noStrike" cap="none">
                <a:solidFill>
                  <a:srgbClr val="FFFFFF"/>
                </a:solidFill>
                <a:latin typeface="Arial"/>
                <a:ea typeface="Arial"/>
                <a:cs typeface="Arial"/>
                <a:sym typeface="Arial"/>
              </a:rPr>
              <a:t>CAPITAL FUNDING MODELS FOR PROJECT IMPLEMENTATION</a:t>
            </a:r>
            <a:endParaRPr/>
          </a:p>
        </p:txBody>
      </p:sp>
      <p:grpSp>
        <p:nvGrpSpPr>
          <p:cNvPr id="463" name="Google Shape;463;p28"/>
          <p:cNvGrpSpPr/>
          <p:nvPr/>
        </p:nvGrpSpPr>
        <p:grpSpPr>
          <a:xfrm>
            <a:off x="2124051" y="2707956"/>
            <a:ext cx="7239476" cy="2941037"/>
            <a:chOff x="495061" y="304"/>
            <a:chExt cx="7239476" cy="2941037"/>
          </a:xfrm>
        </p:grpSpPr>
        <p:sp>
          <p:nvSpPr>
            <p:cNvPr id="464" name="Google Shape;464;p28"/>
            <p:cNvSpPr/>
            <p:nvPr/>
          </p:nvSpPr>
          <p:spPr>
            <a:xfrm>
              <a:off x="495061" y="304"/>
              <a:ext cx="2262336" cy="1357401"/>
            </a:xfrm>
            <a:prstGeom prst="rect">
              <a:avLst/>
            </a:prstGeom>
            <a:solidFill>
              <a:srgbClr val="009DD9"/>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65" name="Google Shape;465;p28"/>
            <p:cNvSpPr txBox="1"/>
            <p:nvPr/>
          </p:nvSpPr>
          <p:spPr>
            <a:xfrm>
              <a:off x="495061" y="304"/>
              <a:ext cx="2262336" cy="1357401"/>
            </a:xfrm>
            <a:prstGeom prst="rect">
              <a:avLst/>
            </a:prstGeom>
            <a:noFill/>
            <a:ln>
              <a:noFill/>
            </a:ln>
          </p:spPr>
          <p:txBody>
            <a:bodyPr spcFirstLastPara="1" wrap="square" lIns="68575" tIns="68575" rIns="68575" bIns="68575" anchor="ctr" anchorCtr="0">
              <a:noAutofit/>
            </a:bodyPr>
            <a:lstStyle/>
            <a:p>
              <a:pPr marL="0" marR="0" lvl="0" indent="0" algn="ctr" rtl="0">
                <a:lnSpc>
                  <a:spcPct val="90000"/>
                </a:lnSpc>
                <a:spcBef>
                  <a:spcPts val="0"/>
                </a:spcBef>
                <a:spcAft>
                  <a:spcPts val="0"/>
                </a:spcAft>
                <a:buClr>
                  <a:srgbClr val="000000"/>
                </a:buClr>
                <a:buSzPts val="1800"/>
                <a:buFont typeface="Arial"/>
                <a:buNone/>
              </a:pPr>
              <a:r>
                <a:rPr lang="en-US" sz="1800" b="0" i="0" u="none" strike="noStrike" cap="none">
                  <a:solidFill>
                    <a:srgbClr val="FFFFFF"/>
                  </a:solidFill>
                  <a:latin typeface="Arial"/>
                  <a:ea typeface="Arial"/>
                  <a:cs typeface="Arial"/>
                  <a:sym typeface="Arial"/>
                </a:rPr>
                <a:t>Asset-based financing</a:t>
              </a:r>
              <a:endParaRPr sz="1800" b="0" i="0" u="none" strike="noStrike" cap="none">
                <a:solidFill>
                  <a:srgbClr val="FFFFFF"/>
                </a:solidFill>
                <a:latin typeface="Arial"/>
                <a:ea typeface="Arial"/>
                <a:cs typeface="Arial"/>
                <a:sym typeface="Arial"/>
              </a:endParaRPr>
            </a:p>
          </p:txBody>
        </p:sp>
        <p:sp>
          <p:nvSpPr>
            <p:cNvPr id="466" name="Google Shape;466;p28"/>
            <p:cNvSpPr/>
            <p:nvPr/>
          </p:nvSpPr>
          <p:spPr>
            <a:xfrm>
              <a:off x="2983631" y="304"/>
              <a:ext cx="2262336" cy="1357401"/>
            </a:xfrm>
            <a:prstGeom prst="rect">
              <a:avLst/>
            </a:prstGeom>
            <a:solidFill>
              <a:srgbClr val="009DD9"/>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67" name="Google Shape;467;p28"/>
            <p:cNvSpPr txBox="1"/>
            <p:nvPr/>
          </p:nvSpPr>
          <p:spPr>
            <a:xfrm>
              <a:off x="2983631" y="304"/>
              <a:ext cx="2262336" cy="1357401"/>
            </a:xfrm>
            <a:prstGeom prst="rect">
              <a:avLst/>
            </a:prstGeom>
            <a:noFill/>
            <a:ln>
              <a:noFill/>
            </a:ln>
          </p:spPr>
          <p:txBody>
            <a:bodyPr spcFirstLastPara="1" wrap="square" lIns="68575" tIns="68575" rIns="68575" bIns="68575" anchor="ctr" anchorCtr="0">
              <a:noAutofit/>
            </a:bodyPr>
            <a:lstStyle/>
            <a:p>
              <a:pPr marL="0" marR="0" lvl="0" indent="0" algn="ctr" rtl="0">
                <a:lnSpc>
                  <a:spcPct val="90000"/>
                </a:lnSpc>
                <a:spcBef>
                  <a:spcPts val="0"/>
                </a:spcBef>
                <a:spcAft>
                  <a:spcPts val="0"/>
                </a:spcAft>
                <a:buClr>
                  <a:srgbClr val="000000"/>
                </a:buClr>
                <a:buSzPts val="1800"/>
                <a:buFont typeface="Arial"/>
                <a:buNone/>
              </a:pPr>
              <a:r>
                <a:rPr lang="en-US" sz="1800" b="0" i="0" u="none" strike="noStrike" cap="none">
                  <a:solidFill>
                    <a:srgbClr val="FFFFFF"/>
                  </a:solidFill>
                  <a:latin typeface="Arial"/>
                  <a:ea typeface="Arial"/>
                  <a:cs typeface="Arial"/>
                  <a:sym typeface="Arial"/>
                </a:rPr>
                <a:t>Retained earnings financing</a:t>
              </a:r>
              <a:endParaRPr sz="1800" b="0" i="0" u="none" strike="noStrike" cap="none">
                <a:solidFill>
                  <a:srgbClr val="FFFFFF"/>
                </a:solidFill>
                <a:latin typeface="Arial"/>
                <a:ea typeface="Arial"/>
                <a:cs typeface="Arial"/>
                <a:sym typeface="Arial"/>
              </a:endParaRPr>
            </a:p>
          </p:txBody>
        </p:sp>
        <p:sp>
          <p:nvSpPr>
            <p:cNvPr id="468" name="Google Shape;468;p28"/>
            <p:cNvSpPr/>
            <p:nvPr/>
          </p:nvSpPr>
          <p:spPr>
            <a:xfrm>
              <a:off x="5472201" y="304"/>
              <a:ext cx="2262336" cy="1357401"/>
            </a:xfrm>
            <a:prstGeom prst="rect">
              <a:avLst/>
            </a:prstGeom>
            <a:solidFill>
              <a:srgbClr val="009DD9"/>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69" name="Google Shape;469;p28"/>
            <p:cNvSpPr txBox="1"/>
            <p:nvPr/>
          </p:nvSpPr>
          <p:spPr>
            <a:xfrm>
              <a:off x="5472201" y="304"/>
              <a:ext cx="2262336" cy="1357401"/>
            </a:xfrm>
            <a:prstGeom prst="rect">
              <a:avLst/>
            </a:prstGeom>
            <a:noFill/>
            <a:ln>
              <a:noFill/>
            </a:ln>
          </p:spPr>
          <p:txBody>
            <a:bodyPr spcFirstLastPara="1" wrap="square" lIns="68575" tIns="68575" rIns="68575" bIns="68575" anchor="ctr" anchorCtr="0">
              <a:noAutofit/>
            </a:bodyPr>
            <a:lstStyle/>
            <a:p>
              <a:pPr marL="0" marR="0" lvl="0" indent="0" algn="ctr" rtl="0">
                <a:lnSpc>
                  <a:spcPct val="90000"/>
                </a:lnSpc>
                <a:spcBef>
                  <a:spcPts val="0"/>
                </a:spcBef>
                <a:spcAft>
                  <a:spcPts val="0"/>
                </a:spcAft>
                <a:buClr>
                  <a:srgbClr val="000000"/>
                </a:buClr>
                <a:buSzPts val="1800"/>
                <a:buFont typeface="Arial"/>
                <a:buNone/>
              </a:pPr>
              <a:r>
                <a:rPr lang="en-US" sz="1800" b="0" i="0" u="none" strike="noStrike" cap="none">
                  <a:solidFill>
                    <a:srgbClr val="FFFFFF"/>
                  </a:solidFill>
                  <a:latin typeface="Arial"/>
                  <a:ea typeface="Arial"/>
                  <a:cs typeface="Arial"/>
                  <a:sym typeface="Arial"/>
                </a:rPr>
                <a:t>Debt financing </a:t>
              </a:r>
              <a:endParaRPr sz="1400" b="0" i="0" u="none" strike="noStrike" cap="none">
                <a:solidFill>
                  <a:srgbClr val="000000"/>
                </a:solidFill>
                <a:latin typeface="Arial"/>
                <a:ea typeface="Arial"/>
                <a:cs typeface="Arial"/>
                <a:sym typeface="Arial"/>
              </a:endParaRPr>
            </a:p>
            <a:p>
              <a:pPr marL="0" marR="0" lvl="0" indent="0" algn="ctr" rtl="0">
                <a:lnSpc>
                  <a:spcPct val="90000"/>
                </a:lnSpc>
                <a:spcBef>
                  <a:spcPts val="630"/>
                </a:spcBef>
                <a:spcAft>
                  <a:spcPts val="0"/>
                </a:spcAft>
                <a:buClr>
                  <a:srgbClr val="000000"/>
                </a:buClr>
                <a:buSzPts val="1800"/>
                <a:buFont typeface="Arial"/>
                <a:buNone/>
              </a:pPr>
              <a:r>
                <a:rPr lang="en-US" sz="1800" b="0" i="0" u="none" strike="noStrike" cap="none">
                  <a:solidFill>
                    <a:srgbClr val="FFFFFF"/>
                  </a:solidFill>
                  <a:latin typeface="Arial"/>
                  <a:ea typeface="Arial"/>
                  <a:cs typeface="Arial"/>
                  <a:sym typeface="Arial"/>
                </a:rPr>
                <a:t>(Bank loans)</a:t>
              </a:r>
              <a:endParaRPr sz="1800" b="0" i="0" u="none" strike="noStrike" cap="none">
                <a:solidFill>
                  <a:srgbClr val="FFFFFF"/>
                </a:solidFill>
                <a:latin typeface="Arial"/>
                <a:ea typeface="Arial"/>
                <a:cs typeface="Arial"/>
                <a:sym typeface="Arial"/>
              </a:endParaRPr>
            </a:p>
          </p:txBody>
        </p:sp>
        <p:sp>
          <p:nvSpPr>
            <p:cNvPr id="470" name="Google Shape;470;p28"/>
            <p:cNvSpPr/>
            <p:nvPr/>
          </p:nvSpPr>
          <p:spPr>
            <a:xfrm>
              <a:off x="1739346" y="1583940"/>
              <a:ext cx="2262336" cy="1357401"/>
            </a:xfrm>
            <a:prstGeom prst="rect">
              <a:avLst/>
            </a:prstGeom>
            <a:solidFill>
              <a:srgbClr val="009DD9"/>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71" name="Google Shape;471;p28"/>
            <p:cNvSpPr txBox="1"/>
            <p:nvPr/>
          </p:nvSpPr>
          <p:spPr>
            <a:xfrm>
              <a:off x="1739346" y="1583940"/>
              <a:ext cx="2262336" cy="1357401"/>
            </a:xfrm>
            <a:prstGeom prst="rect">
              <a:avLst/>
            </a:prstGeom>
            <a:noFill/>
            <a:ln>
              <a:noFill/>
            </a:ln>
          </p:spPr>
          <p:txBody>
            <a:bodyPr spcFirstLastPara="1" wrap="square" lIns="68575" tIns="68575" rIns="68575" bIns="68575" anchor="ctr" anchorCtr="0">
              <a:noAutofit/>
            </a:bodyPr>
            <a:lstStyle/>
            <a:p>
              <a:pPr marL="0" marR="0" lvl="0" indent="0" algn="ctr" rtl="0">
                <a:lnSpc>
                  <a:spcPct val="90000"/>
                </a:lnSpc>
                <a:spcBef>
                  <a:spcPts val="0"/>
                </a:spcBef>
                <a:spcAft>
                  <a:spcPts val="0"/>
                </a:spcAft>
                <a:buClr>
                  <a:srgbClr val="000000"/>
                </a:buClr>
                <a:buSzPts val="1800"/>
                <a:buFont typeface="Arial"/>
                <a:buNone/>
              </a:pPr>
              <a:r>
                <a:rPr lang="en-US" sz="1800" b="0" i="0" u="none" strike="noStrike" cap="none">
                  <a:solidFill>
                    <a:srgbClr val="FFFFFF"/>
                  </a:solidFill>
                  <a:latin typeface="Arial"/>
                  <a:ea typeface="Arial"/>
                  <a:cs typeface="Arial"/>
                  <a:sym typeface="Arial"/>
                </a:rPr>
                <a:t>Leasing (Equipment or Financial)</a:t>
              </a:r>
              <a:endParaRPr sz="1800" b="0" i="0" u="none" strike="noStrike" cap="none">
                <a:solidFill>
                  <a:srgbClr val="FFFFFF"/>
                </a:solidFill>
                <a:latin typeface="Arial"/>
                <a:ea typeface="Arial"/>
                <a:cs typeface="Arial"/>
                <a:sym typeface="Arial"/>
              </a:endParaRPr>
            </a:p>
          </p:txBody>
        </p:sp>
        <p:sp>
          <p:nvSpPr>
            <p:cNvPr id="472" name="Google Shape;472;p28"/>
            <p:cNvSpPr/>
            <p:nvPr/>
          </p:nvSpPr>
          <p:spPr>
            <a:xfrm>
              <a:off x="4227916" y="1583940"/>
              <a:ext cx="2262336" cy="1357401"/>
            </a:xfrm>
            <a:prstGeom prst="rect">
              <a:avLst/>
            </a:prstGeom>
            <a:solidFill>
              <a:srgbClr val="009DD9"/>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73" name="Google Shape;473;p28"/>
            <p:cNvSpPr txBox="1"/>
            <p:nvPr/>
          </p:nvSpPr>
          <p:spPr>
            <a:xfrm>
              <a:off x="4227916" y="1583940"/>
              <a:ext cx="2262336" cy="1357401"/>
            </a:xfrm>
            <a:prstGeom prst="rect">
              <a:avLst/>
            </a:prstGeom>
            <a:noFill/>
            <a:ln>
              <a:noFill/>
            </a:ln>
          </p:spPr>
          <p:txBody>
            <a:bodyPr spcFirstLastPara="1" wrap="square" lIns="68575" tIns="68575" rIns="68575" bIns="68575" anchor="ctr" anchorCtr="0">
              <a:noAutofit/>
            </a:bodyPr>
            <a:lstStyle/>
            <a:p>
              <a:pPr marL="0" marR="0" lvl="0" indent="0" algn="ctr" rtl="0">
                <a:lnSpc>
                  <a:spcPct val="90000"/>
                </a:lnSpc>
                <a:spcBef>
                  <a:spcPts val="0"/>
                </a:spcBef>
                <a:spcAft>
                  <a:spcPts val="0"/>
                </a:spcAft>
                <a:buClr>
                  <a:srgbClr val="000000"/>
                </a:buClr>
                <a:buSzPts val="1800"/>
                <a:buFont typeface="Arial"/>
                <a:buNone/>
              </a:pPr>
              <a:r>
                <a:rPr lang="en-US" sz="1800" b="0" i="1" u="none" strike="noStrike" cap="none">
                  <a:solidFill>
                    <a:srgbClr val="FFFFFF"/>
                  </a:solidFill>
                  <a:latin typeface="Arial"/>
                  <a:ea typeface="Arial"/>
                  <a:cs typeface="Arial"/>
                  <a:sym typeface="Arial"/>
                </a:rPr>
                <a:t>Performance Contract</a:t>
              </a:r>
              <a:endParaRPr sz="1800" b="0" i="0" u="none" strike="noStrike" cap="none">
                <a:solidFill>
                  <a:srgbClr val="FFFFFF"/>
                </a:solidFill>
                <a:latin typeface="Arial"/>
                <a:ea typeface="Arial"/>
                <a:cs typeface="Arial"/>
                <a:sym typeface="Arial"/>
              </a:endParaRPr>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77"/>
        <p:cNvGrpSpPr/>
        <p:nvPr/>
      </p:nvGrpSpPr>
      <p:grpSpPr>
        <a:xfrm>
          <a:off x="0" y="0"/>
          <a:ext cx="0" cy="0"/>
          <a:chOff x="0" y="0"/>
          <a:chExt cx="0" cy="0"/>
        </a:xfrm>
      </p:grpSpPr>
      <p:sp>
        <p:nvSpPr>
          <p:cNvPr id="478" name="Google Shape;478;p29"/>
          <p:cNvSpPr txBox="1"/>
          <p:nvPr/>
        </p:nvSpPr>
        <p:spPr>
          <a:xfrm>
            <a:off x="838200" y="1249902"/>
            <a:ext cx="10515599" cy="506152"/>
          </a:xfrm>
          <a:prstGeom prst="rect">
            <a:avLst/>
          </a:prstGeom>
          <a:solidFill>
            <a:srgbClr val="004AAD"/>
          </a:solid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0000"/>
              </a:buClr>
              <a:buSzPts val="3600"/>
              <a:buFont typeface="Arial"/>
              <a:buNone/>
            </a:pPr>
            <a:r>
              <a:rPr lang="en-US" sz="2200" b="1" i="0" u="none" strike="noStrike" cap="none">
                <a:solidFill>
                  <a:srgbClr val="FFFFFF"/>
                </a:solidFill>
                <a:latin typeface="Arial"/>
                <a:ea typeface="Arial"/>
                <a:cs typeface="Arial"/>
                <a:sym typeface="Arial"/>
              </a:rPr>
              <a:t>CAPITAL FUNDING MODELS FOR PROJECT IMPLEMENTATION</a:t>
            </a:r>
            <a:endParaRPr/>
          </a:p>
        </p:txBody>
      </p:sp>
      <p:grpSp>
        <p:nvGrpSpPr>
          <p:cNvPr id="479" name="Google Shape;479;p29"/>
          <p:cNvGrpSpPr/>
          <p:nvPr/>
        </p:nvGrpSpPr>
        <p:grpSpPr>
          <a:xfrm>
            <a:off x="2823283" y="2459516"/>
            <a:ext cx="6781800" cy="1532301"/>
            <a:chOff x="3274" y="2608"/>
            <a:chExt cx="5006" cy="1252"/>
          </a:xfrm>
        </p:grpSpPr>
        <p:sp>
          <p:nvSpPr>
            <p:cNvPr id="480" name="Google Shape;480;p29"/>
            <p:cNvSpPr txBox="1"/>
            <p:nvPr/>
          </p:nvSpPr>
          <p:spPr>
            <a:xfrm>
              <a:off x="3274" y="2893"/>
              <a:ext cx="2339" cy="883"/>
            </a:xfrm>
            <a:prstGeom prst="rect">
              <a:avLst/>
            </a:prstGeom>
            <a:solidFill>
              <a:srgbClr val="FFFFFF">
                <a:alpha val="0"/>
              </a:srgbClr>
            </a:solidFill>
            <a:ln w="9525" cap="flat" cmpd="sng">
              <a:solidFill>
                <a:srgbClr val="00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Clr>
                  <a:srgbClr val="000000"/>
                </a:buClr>
                <a:buSzPts val="1700"/>
                <a:buFont typeface="Arial"/>
                <a:buNone/>
              </a:pPr>
              <a:r>
                <a:rPr lang="en-US" sz="1700" b="1">
                  <a:solidFill>
                    <a:srgbClr val="073763"/>
                  </a:solidFill>
                  <a:latin typeface="Arial"/>
                  <a:ea typeface="Arial"/>
                  <a:cs typeface="Arial"/>
                  <a:sym typeface="Arial"/>
                </a:rPr>
                <a:t>Equipment Supplier</a:t>
              </a:r>
              <a:endParaRPr sz="1700" b="1">
                <a:solidFill>
                  <a:srgbClr val="073763"/>
                </a:solidFill>
                <a:latin typeface="Arial"/>
                <a:ea typeface="Arial"/>
                <a:cs typeface="Arial"/>
                <a:sym typeface="Arial"/>
              </a:endParaRPr>
            </a:p>
          </p:txBody>
        </p:sp>
        <p:sp>
          <p:nvSpPr>
            <p:cNvPr id="481" name="Google Shape;481;p29"/>
            <p:cNvSpPr txBox="1"/>
            <p:nvPr/>
          </p:nvSpPr>
          <p:spPr>
            <a:xfrm>
              <a:off x="6649" y="2939"/>
              <a:ext cx="1620" cy="603"/>
            </a:xfrm>
            <a:prstGeom prst="rect">
              <a:avLst/>
            </a:prstGeom>
            <a:solidFill>
              <a:srgbClr val="FFFFFF">
                <a:alpha val="0"/>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rgbClr val="000000"/>
                </a:buClr>
                <a:buSzPts val="1700"/>
                <a:buFont typeface="Arial"/>
                <a:buNone/>
              </a:pPr>
              <a:endParaRPr sz="1700" b="1">
                <a:solidFill>
                  <a:srgbClr val="073763"/>
                </a:solidFill>
                <a:latin typeface="Arial"/>
                <a:ea typeface="Arial"/>
                <a:cs typeface="Arial"/>
                <a:sym typeface="Arial"/>
              </a:endParaRPr>
            </a:p>
            <a:p>
              <a:pPr marL="0" marR="0" lvl="0" indent="0" algn="ctr" rtl="0">
                <a:spcBef>
                  <a:spcPts val="0"/>
                </a:spcBef>
                <a:spcAft>
                  <a:spcPts val="0"/>
                </a:spcAft>
                <a:buClr>
                  <a:srgbClr val="000000"/>
                </a:buClr>
                <a:buSzPts val="1700"/>
                <a:buFont typeface="Arial"/>
                <a:buNone/>
              </a:pPr>
              <a:r>
                <a:rPr lang="en-US" sz="1700" b="1">
                  <a:solidFill>
                    <a:srgbClr val="073763"/>
                  </a:solidFill>
                  <a:latin typeface="Arial"/>
                  <a:ea typeface="Arial"/>
                  <a:cs typeface="Arial"/>
                  <a:sym typeface="Arial"/>
                </a:rPr>
                <a:t>Businesses</a:t>
              </a:r>
              <a:endParaRPr sz="1700" b="1">
                <a:solidFill>
                  <a:srgbClr val="073763"/>
                </a:solidFill>
                <a:latin typeface="Arial"/>
                <a:ea typeface="Arial"/>
                <a:cs typeface="Arial"/>
                <a:sym typeface="Arial"/>
              </a:endParaRPr>
            </a:p>
          </p:txBody>
        </p:sp>
        <p:cxnSp>
          <p:nvCxnSpPr>
            <p:cNvPr id="482" name="Google Shape;482;p29"/>
            <p:cNvCxnSpPr/>
            <p:nvPr/>
          </p:nvCxnSpPr>
          <p:spPr>
            <a:xfrm rot="-10680000" flipH="1">
              <a:off x="5636" y="3538"/>
              <a:ext cx="1024" cy="25"/>
            </a:xfrm>
            <a:prstGeom prst="straightConnector1">
              <a:avLst/>
            </a:prstGeom>
            <a:noFill/>
            <a:ln w="12700" cap="flat" cmpd="sng">
              <a:solidFill>
                <a:srgbClr val="000000"/>
              </a:solidFill>
              <a:prstDash val="solid"/>
              <a:round/>
              <a:headEnd type="none" w="sm" len="sm"/>
              <a:tailEnd type="triangle" w="med" len="med"/>
            </a:ln>
          </p:spPr>
        </p:cxnSp>
        <p:cxnSp>
          <p:nvCxnSpPr>
            <p:cNvPr id="483" name="Google Shape;483;p29"/>
            <p:cNvCxnSpPr/>
            <p:nvPr/>
          </p:nvCxnSpPr>
          <p:spPr>
            <a:xfrm rot="120000" flipH="1">
              <a:off x="5636" y="3060"/>
              <a:ext cx="1024" cy="25"/>
            </a:xfrm>
            <a:prstGeom prst="straightConnector1">
              <a:avLst/>
            </a:prstGeom>
            <a:noFill/>
            <a:ln w="9525" cap="flat" cmpd="sng">
              <a:solidFill>
                <a:srgbClr val="000000"/>
              </a:solidFill>
              <a:prstDash val="solid"/>
              <a:round/>
              <a:headEnd type="none" w="sm" len="sm"/>
              <a:tailEnd type="triangle" w="med" len="med"/>
            </a:ln>
          </p:spPr>
        </p:cxnSp>
        <p:sp>
          <p:nvSpPr>
            <p:cNvPr id="484" name="Google Shape;484;p29"/>
            <p:cNvSpPr txBox="1"/>
            <p:nvPr/>
          </p:nvSpPr>
          <p:spPr>
            <a:xfrm>
              <a:off x="5693" y="2608"/>
              <a:ext cx="1094" cy="540"/>
            </a:xfrm>
            <a:prstGeom prst="rect">
              <a:avLst/>
            </a:prstGeom>
            <a:solidFill>
              <a:srgbClr val="FFFFFF">
                <a:alpha val="0"/>
              </a:srgbClr>
            </a:solidFill>
            <a:ln>
              <a:noFill/>
            </a:ln>
          </p:spPr>
          <p:txBody>
            <a:bodyPr spcFirstLastPara="1" wrap="square" lIns="91425" tIns="45700" rIns="91425" bIns="45700" anchor="t" anchorCtr="0">
              <a:noAutofit/>
            </a:bodyPr>
            <a:lstStyle/>
            <a:p>
              <a:pPr marL="0" marR="0" lvl="0" indent="0" algn="ctr" rtl="0">
                <a:spcBef>
                  <a:spcPts val="0"/>
                </a:spcBef>
                <a:spcAft>
                  <a:spcPts val="0"/>
                </a:spcAft>
                <a:buClr>
                  <a:srgbClr val="000000"/>
                </a:buClr>
                <a:buSzPts val="1400"/>
                <a:buFont typeface="Arial"/>
                <a:buNone/>
              </a:pPr>
              <a:r>
                <a:rPr lang="en-US" sz="1400" i="1">
                  <a:solidFill>
                    <a:srgbClr val="003399"/>
                  </a:solidFill>
                  <a:latin typeface="Arial"/>
                  <a:ea typeface="Arial"/>
                  <a:cs typeface="Arial"/>
                  <a:sym typeface="Arial"/>
                </a:rPr>
                <a:t>Purchase cost</a:t>
              </a:r>
              <a:endParaRPr sz="1400" i="1">
                <a:solidFill>
                  <a:srgbClr val="003399"/>
                </a:solidFill>
                <a:latin typeface="Arial"/>
                <a:ea typeface="Arial"/>
                <a:cs typeface="Arial"/>
                <a:sym typeface="Arial"/>
              </a:endParaRPr>
            </a:p>
          </p:txBody>
        </p:sp>
        <p:sp>
          <p:nvSpPr>
            <p:cNvPr id="485" name="Google Shape;485;p29"/>
            <p:cNvSpPr txBox="1"/>
            <p:nvPr/>
          </p:nvSpPr>
          <p:spPr>
            <a:xfrm>
              <a:off x="5692" y="3567"/>
              <a:ext cx="904" cy="293"/>
            </a:xfrm>
            <a:prstGeom prst="rect">
              <a:avLst/>
            </a:prstGeom>
            <a:solidFill>
              <a:srgbClr val="FFFFFF">
                <a:alpha val="0"/>
              </a:srgbClr>
            </a:solidFill>
            <a:ln>
              <a:noFill/>
            </a:ln>
          </p:spPr>
          <p:txBody>
            <a:bodyPr spcFirstLastPara="1" wrap="square" lIns="91425" tIns="45700" rIns="91425" bIns="45700" anchor="t" anchorCtr="0">
              <a:noAutofit/>
            </a:bodyPr>
            <a:lstStyle/>
            <a:p>
              <a:pPr marL="0" marR="0" lvl="0" indent="0" algn="ctr" rtl="0">
                <a:spcBef>
                  <a:spcPts val="0"/>
                </a:spcBef>
                <a:spcAft>
                  <a:spcPts val="0"/>
                </a:spcAft>
                <a:buClr>
                  <a:srgbClr val="000000"/>
                </a:buClr>
                <a:buSzPts val="1400"/>
                <a:buFont typeface="Arial"/>
                <a:buNone/>
              </a:pPr>
              <a:r>
                <a:rPr lang="en-US" sz="1400" i="1">
                  <a:solidFill>
                    <a:srgbClr val="003399"/>
                  </a:solidFill>
                  <a:latin typeface="Arial"/>
                  <a:ea typeface="Arial"/>
                  <a:cs typeface="Arial"/>
                  <a:sym typeface="Arial"/>
                </a:rPr>
                <a:t>Equipment</a:t>
              </a:r>
              <a:endParaRPr sz="1400" i="1">
                <a:solidFill>
                  <a:srgbClr val="003399"/>
                </a:solidFill>
                <a:latin typeface="Arial"/>
                <a:ea typeface="Arial"/>
                <a:cs typeface="Arial"/>
                <a:sym typeface="Arial"/>
              </a:endParaRPr>
            </a:p>
          </p:txBody>
        </p:sp>
        <p:sp>
          <p:nvSpPr>
            <p:cNvPr id="486" name="Google Shape;486;p29"/>
            <p:cNvSpPr/>
            <p:nvPr/>
          </p:nvSpPr>
          <p:spPr>
            <a:xfrm>
              <a:off x="6660" y="2880"/>
              <a:ext cx="1620" cy="854"/>
            </a:xfrm>
            <a:prstGeom prst="roundRect">
              <a:avLst>
                <a:gd name="adj" fmla="val 16667"/>
              </a:avLst>
            </a:prstGeom>
            <a:noFill/>
            <a:ln w="9525" cap="flat"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Clr>
                  <a:srgbClr val="000000"/>
                </a:buClr>
                <a:buSzPts val="1400"/>
                <a:buFont typeface="Arial"/>
                <a:buNone/>
              </a:pPr>
              <a:endParaRPr sz="1400">
                <a:solidFill>
                  <a:srgbClr val="000000"/>
                </a:solidFill>
                <a:latin typeface="Arial"/>
                <a:ea typeface="Arial"/>
                <a:cs typeface="Arial"/>
                <a:sym typeface="Arial"/>
              </a:endParaRPr>
            </a:p>
          </p:txBody>
        </p:sp>
      </p:grpSp>
      <p:sp>
        <p:nvSpPr>
          <p:cNvPr id="487" name="Google Shape;487;p29"/>
          <p:cNvSpPr txBox="1"/>
          <p:nvPr/>
        </p:nvSpPr>
        <p:spPr>
          <a:xfrm>
            <a:off x="6676832" y="4262051"/>
            <a:ext cx="4428318" cy="2312646"/>
          </a:xfrm>
          <a:prstGeom prst="rect">
            <a:avLst/>
          </a:prstGeom>
          <a:solidFill>
            <a:srgbClr val="FFFFFF"/>
          </a:solidFill>
          <a:ln>
            <a:noFill/>
          </a:ln>
        </p:spPr>
        <p:txBody>
          <a:bodyPr spcFirstLastPara="1" wrap="square" lIns="91425" tIns="45700" rIns="91425" bIns="45700" anchor="t" anchorCtr="0">
            <a:normAutofit/>
          </a:bodyPr>
          <a:lstStyle/>
          <a:p>
            <a:pPr marL="342900" marR="0" lvl="0" indent="-342900" algn="l" rtl="0">
              <a:lnSpc>
                <a:spcPct val="90000"/>
              </a:lnSpc>
              <a:spcBef>
                <a:spcPts val="1000"/>
              </a:spcBef>
              <a:spcAft>
                <a:spcPts val="0"/>
              </a:spcAft>
              <a:buClr>
                <a:srgbClr val="000000"/>
              </a:buClr>
              <a:buSzPts val="1800"/>
              <a:buFont typeface="Arial"/>
              <a:buChar char="•"/>
            </a:pPr>
            <a:r>
              <a:rPr lang="en-US" sz="1700" b="1" i="1" u="sng" strike="noStrike" cap="none">
                <a:solidFill>
                  <a:srgbClr val="073763"/>
                </a:solidFill>
                <a:latin typeface="Arial"/>
                <a:ea typeface="Arial"/>
                <a:cs typeface="Arial"/>
                <a:sym typeface="Arial"/>
              </a:rPr>
              <a:t>Disadvantages</a:t>
            </a:r>
            <a:endParaRPr/>
          </a:p>
          <a:p>
            <a:pPr marL="285750" marR="0" lvl="0" indent="-285750" algn="just" rtl="0">
              <a:lnSpc>
                <a:spcPct val="90000"/>
              </a:lnSpc>
              <a:spcBef>
                <a:spcPts val="1000"/>
              </a:spcBef>
              <a:spcAft>
                <a:spcPts val="0"/>
              </a:spcAft>
              <a:buClr>
                <a:srgbClr val="009D52"/>
              </a:buClr>
              <a:buSzPts val="1800"/>
              <a:buFont typeface="Courier New"/>
              <a:buChar char="o"/>
            </a:pPr>
            <a:r>
              <a:rPr lang="en-US" sz="1700" b="0" i="0" u="none" strike="noStrike" cap="none">
                <a:solidFill>
                  <a:srgbClr val="073763"/>
                </a:solidFill>
                <a:latin typeface="Arial"/>
                <a:ea typeface="Arial"/>
                <a:cs typeface="Arial"/>
                <a:sym typeface="Arial"/>
              </a:rPr>
              <a:t>Requires supervision, inspection, and independent verification;</a:t>
            </a:r>
            <a:endParaRPr sz="2800" b="0" i="0" u="none" strike="noStrike" cap="none">
              <a:solidFill>
                <a:srgbClr val="000000"/>
              </a:solidFill>
              <a:latin typeface="Calibri"/>
              <a:ea typeface="Calibri"/>
              <a:cs typeface="Calibri"/>
              <a:sym typeface="Calibri"/>
            </a:endParaRPr>
          </a:p>
          <a:p>
            <a:pPr marL="285750" marR="0" lvl="0" indent="-285750" algn="just" rtl="0">
              <a:lnSpc>
                <a:spcPct val="90000"/>
              </a:lnSpc>
              <a:spcBef>
                <a:spcPts val="1000"/>
              </a:spcBef>
              <a:spcAft>
                <a:spcPts val="0"/>
              </a:spcAft>
              <a:buClr>
                <a:srgbClr val="009D52"/>
              </a:buClr>
              <a:buSzPts val="1800"/>
              <a:buFont typeface="Courier New"/>
              <a:buChar char="o"/>
            </a:pPr>
            <a:r>
              <a:rPr lang="en-US" sz="1700" b="0" i="0" u="none" strike="noStrike" cap="none">
                <a:solidFill>
                  <a:srgbClr val="073763"/>
                </a:solidFill>
                <a:latin typeface="Arial"/>
                <a:ea typeface="Arial"/>
                <a:cs typeface="Arial"/>
                <a:sym typeface="Arial"/>
              </a:rPr>
              <a:t>Requires reliable relationships and equipment suppliers;</a:t>
            </a:r>
            <a:endParaRPr sz="2800" b="0" i="0" u="none" strike="noStrike" cap="none">
              <a:solidFill>
                <a:srgbClr val="000000"/>
              </a:solidFill>
              <a:latin typeface="Calibri"/>
              <a:ea typeface="Calibri"/>
              <a:cs typeface="Calibri"/>
              <a:sym typeface="Calibri"/>
            </a:endParaRPr>
          </a:p>
          <a:p>
            <a:pPr marL="285750" marR="0" lvl="0" indent="-285750" algn="just" rtl="0">
              <a:lnSpc>
                <a:spcPct val="90000"/>
              </a:lnSpc>
              <a:spcBef>
                <a:spcPts val="1000"/>
              </a:spcBef>
              <a:spcAft>
                <a:spcPts val="0"/>
              </a:spcAft>
              <a:buClr>
                <a:srgbClr val="009D52"/>
              </a:buClr>
              <a:buSzPts val="1800"/>
              <a:buFont typeface="Courier New"/>
              <a:buChar char="o"/>
            </a:pPr>
            <a:r>
              <a:rPr lang="en-US" sz="1700" b="0" i="0" u="none" strike="noStrike" cap="none">
                <a:solidFill>
                  <a:srgbClr val="073763"/>
                </a:solidFill>
                <a:latin typeface="Arial"/>
                <a:ea typeface="Arial"/>
                <a:cs typeface="Arial"/>
                <a:sym typeface="Arial"/>
              </a:rPr>
              <a:t>Limited scope.</a:t>
            </a:r>
            <a:endParaRPr/>
          </a:p>
        </p:txBody>
      </p:sp>
      <p:sp>
        <p:nvSpPr>
          <p:cNvPr id="488" name="Google Shape;488;p29"/>
          <p:cNvSpPr txBox="1"/>
          <p:nvPr/>
        </p:nvSpPr>
        <p:spPr>
          <a:xfrm>
            <a:off x="1323215" y="3991817"/>
            <a:ext cx="4428318" cy="2470630"/>
          </a:xfrm>
          <a:prstGeom prst="rect">
            <a:avLst/>
          </a:prstGeom>
          <a:solidFill>
            <a:srgbClr val="FFFFFF"/>
          </a:solidFill>
          <a:ln>
            <a:noFill/>
          </a:ln>
        </p:spPr>
        <p:txBody>
          <a:bodyPr spcFirstLastPara="1" wrap="square" lIns="45700" tIns="45700" rIns="45700" bIns="45700" anchor="t" anchorCtr="0">
            <a:normAutofit/>
          </a:bodyPr>
          <a:lstStyle/>
          <a:p>
            <a:pPr marL="342900" marR="0" lvl="0" indent="-342900" algn="l" rtl="0">
              <a:lnSpc>
                <a:spcPct val="90000"/>
              </a:lnSpc>
              <a:spcBef>
                <a:spcPts val="0"/>
              </a:spcBef>
              <a:spcAft>
                <a:spcPts val="0"/>
              </a:spcAft>
              <a:buClr>
                <a:srgbClr val="073763"/>
              </a:buClr>
              <a:buSzPts val="1700"/>
              <a:buFont typeface="Arial"/>
              <a:buChar char="•"/>
            </a:pPr>
            <a:r>
              <a:rPr lang="en-US" sz="1700" b="1" i="1" u="sng">
                <a:solidFill>
                  <a:srgbClr val="073763"/>
                </a:solidFill>
                <a:latin typeface="Arial"/>
                <a:ea typeface="Arial"/>
                <a:cs typeface="Arial"/>
                <a:sym typeface="Arial"/>
              </a:rPr>
              <a:t>Advantages</a:t>
            </a:r>
            <a:endParaRPr sz="1400">
              <a:solidFill>
                <a:srgbClr val="000000"/>
              </a:solidFill>
              <a:latin typeface="Arial"/>
              <a:ea typeface="Arial"/>
              <a:cs typeface="Arial"/>
              <a:sym typeface="Arial"/>
            </a:endParaRPr>
          </a:p>
          <a:p>
            <a:pPr marL="285750" marR="0" lvl="0" indent="-285750" algn="just" rtl="0">
              <a:lnSpc>
                <a:spcPct val="90000"/>
              </a:lnSpc>
              <a:spcBef>
                <a:spcPts val="1000"/>
              </a:spcBef>
              <a:spcAft>
                <a:spcPts val="0"/>
              </a:spcAft>
              <a:buClr>
                <a:srgbClr val="073763"/>
              </a:buClr>
              <a:buSzPts val="1700"/>
              <a:buFont typeface="Courier New"/>
              <a:buChar char="o"/>
            </a:pPr>
            <a:r>
              <a:rPr lang="en-US" sz="1700">
                <a:solidFill>
                  <a:srgbClr val="073763"/>
                </a:solidFill>
                <a:latin typeface="Arial"/>
                <a:ea typeface="Arial"/>
                <a:cs typeface="Arial"/>
                <a:sym typeface="Arial"/>
              </a:rPr>
              <a:t>Easy to implement;</a:t>
            </a:r>
            <a:endParaRPr sz="1400">
              <a:solidFill>
                <a:srgbClr val="000000"/>
              </a:solidFill>
              <a:latin typeface="Arial"/>
              <a:ea typeface="Arial"/>
              <a:cs typeface="Arial"/>
              <a:sym typeface="Arial"/>
            </a:endParaRPr>
          </a:p>
          <a:p>
            <a:pPr marL="285750" marR="0" lvl="0" indent="-285750" algn="just" rtl="0">
              <a:lnSpc>
                <a:spcPct val="90000"/>
              </a:lnSpc>
              <a:spcBef>
                <a:spcPts val="1000"/>
              </a:spcBef>
              <a:spcAft>
                <a:spcPts val="0"/>
              </a:spcAft>
              <a:buClr>
                <a:srgbClr val="073763"/>
              </a:buClr>
              <a:buSzPts val="1700"/>
              <a:buFont typeface="Courier New"/>
              <a:buChar char="o"/>
            </a:pPr>
            <a:r>
              <a:rPr lang="en-US" sz="1700">
                <a:solidFill>
                  <a:srgbClr val="073763"/>
                </a:solidFill>
                <a:latin typeface="Arial"/>
                <a:ea typeface="Arial"/>
                <a:cs typeface="Arial"/>
                <a:sym typeface="Arial"/>
              </a:rPr>
              <a:t>Low cost;</a:t>
            </a:r>
            <a:endParaRPr sz="1400">
              <a:solidFill>
                <a:srgbClr val="000000"/>
              </a:solidFill>
              <a:latin typeface="Arial"/>
              <a:ea typeface="Arial"/>
              <a:cs typeface="Arial"/>
              <a:sym typeface="Arial"/>
            </a:endParaRPr>
          </a:p>
          <a:p>
            <a:pPr marL="285750" marR="0" lvl="0" indent="-285750" algn="just" rtl="0">
              <a:lnSpc>
                <a:spcPct val="90000"/>
              </a:lnSpc>
              <a:spcBef>
                <a:spcPts val="1000"/>
              </a:spcBef>
              <a:spcAft>
                <a:spcPts val="0"/>
              </a:spcAft>
              <a:buClr>
                <a:srgbClr val="073763"/>
              </a:buClr>
              <a:buSzPts val="1700"/>
              <a:buFont typeface="Courier New"/>
              <a:buChar char="o"/>
            </a:pPr>
            <a:r>
              <a:rPr lang="en-US" sz="1700">
                <a:solidFill>
                  <a:srgbClr val="073763"/>
                </a:solidFill>
                <a:latin typeface="Arial"/>
                <a:ea typeface="Arial"/>
                <a:cs typeface="Arial"/>
                <a:sym typeface="Arial"/>
              </a:rPr>
              <a:t>A good way to start commercial energy-saving activities;</a:t>
            </a:r>
            <a:endParaRPr sz="1400">
              <a:solidFill>
                <a:srgbClr val="000000"/>
              </a:solidFill>
              <a:latin typeface="Arial"/>
              <a:ea typeface="Arial"/>
              <a:cs typeface="Arial"/>
              <a:sym typeface="Arial"/>
            </a:endParaRPr>
          </a:p>
          <a:p>
            <a:pPr marL="285750" marR="0" lvl="0" indent="-285750" algn="just" rtl="0">
              <a:lnSpc>
                <a:spcPct val="90000"/>
              </a:lnSpc>
              <a:spcBef>
                <a:spcPts val="1000"/>
              </a:spcBef>
              <a:spcAft>
                <a:spcPts val="0"/>
              </a:spcAft>
              <a:buClr>
                <a:srgbClr val="073763"/>
              </a:buClr>
              <a:buSzPts val="1700"/>
              <a:buFont typeface="Courier New"/>
              <a:buChar char="o"/>
            </a:pPr>
            <a:r>
              <a:rPr lang="en-US" sz="1700">
                <a:solidFill>
                  <a:srgbClr val="073763"/>
                </a:solidFill>
                <a:latin typeface="Arial"/>
                <a:ea typeface="Arial"/>
                <a:cs typeface="Arial"/>
                <a:sym typeface="Arial"/>
              </a:rPr>
              <a:t>Project sustainability can be ensured through independent verification requirements.</a:t>
            </a:r>
            <a:endParaRPr sz="1700" u="sng">
              <a:solidFill>
                <a:srgbClr val="073763"/>
              </a:solidFill>
              <a:latin typeface="Arial"/>
              <a:ea typeface="Arial"/>
              <a:cs typeface="Arial"/>
              <a:sym typeface="Arial"/>
            </a:endParaRPr>
          </a:p>
        </p:txBody>
      </p:sp>
      <p:sp>
        <p:nvSpPr>
          <p:cNvPr id="489" name="Google Shape;489;p29"/>
          <p:cNvSpPr txBox="1"/>
          <p:nvPr/>
        </p:nvSpPr>
        <p:spPr>
          <a:xfrm>
            <a:off x="793416" y="2026288"/>
            <a:ext cx="5917955" cy="442014"/>
          </a:xfrm>
          <a:prstGeom prst="rect">
            <a:avLst/>
          </a:prstGeom>
          <a:solidFill>
            <a:srgbClr val="FFFFFF"/>
          </a:solidFill>
          <a:ln>
            <a:noFill/>
          </a:ln>
        </p:spPr>
        <p:txBody>
          <a:bodyPr spcFirstLastPara="1" wrap="square" lIns="91425" tIns="45700" rIns="91425" bIns="45700" anchor="ctr" anchorCtr="0">
            <a:normAutofit fontScale="92500"/>
          </a:bodyPr>
          <a:lstStyle/>
          <a:p>
            <a:pPr marL="0" marR="0" lvl="0" indent="0" algn="l" rtl="0">
              <a:lnSpc>
                <a:spcPct val="90000"/>
              </a:lnSpc>
              <a:spcBef>
                <a:spcPts val="0"/>
              </a:spcBef>
              <a:spcAft>
                <a:spcPts val="0"/>
              </a:spcAft>
              <a:buClr>
                <a:srgbClr val="000000"/>
              </a:buClr>
              <a:buSzPct val="228934"/>
              <a:buFont typeface="Arial"/>
              <a:buNone/>
            </a:pPr>
            <a:r>
              <a:rPr lang="en-US" sz="1700" b="1" i="0" u="sng" strike="noStrike" cap="none">
                <a:solidFill>
                  <a:srgbClr val="073763"/>
                </a:solidFill>
                <a:latin typeface="Arial"/>
                <a:ea typeface="Arial"/>
                <a:cs typeface="Arial"/>
                <a:sym typeface="Arial"/>
              </a:rPr>
              <a:t>Financing through company assets or retained earnings</a:t>
            </a:r>
            <a:endParaRPr sz="1700" b="1" i="0" u="sng" strike="noStrike" cap="none">
              <a:solidFill>
                <a:srgbClr val="073763"/>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73"/>
        <p:cNvGrpSpPr/>
        <p:nvPr/>
      </p:nvGrpSpPr>
      <p:grpSpPr>
        <a:xfrm>
          <a:off x="0" y="0"/>
          <a:ext cx="0" cy="0"/>
          <a:chOff x="0" y="0"/>
          <a:chExt cx="0" cy="0"/>
        </a:xfrm>
      </p:grpSpPr>
      <p:sp>
        <p:nvSpPr>
          <p:cNvPr id="74" name="Google Shape;74;p3"/>
          <p:cNvSpPr txBox="1"/>
          <p:nvPr/>
        </p:nvSpPr>
        <p:spPr>
          <a:xfrm>
            <a:off x="669471" y="1171419"/>
            <a:ext cx="10853057" cy="409315"/>
          </a:xfrm>
          <a:prstGeom prst="rect">
            <a:avLst/>
          </a:prstGeom>
          <a:solidFill>
            <a:srgbClr val="004AAD"/>
          </a:solidFill>
          <a:ln>
            <a:noFill/>
          </a:ln>
        </p:spPr>
        <p:txBody>
          <a:bodyPr spcFirstLastPara="1" wrap="square" lIns="91425" tIns="45700" rIns="91425" bIns="45700" anchor="ctr" anchorCtr="0">
            <a:normAutofit fontScale="97500" lnSpcReduction="10000"/>
          </a:bodyPr>
          <a:lstStyle/>
          <a:p>
            <a:pPr marL="0" marR="0" lvl="0" indent="0" algn="l" rtl="0">
              <a:lnSpc>
                <a:spcPct val="90000"/>
              </a:lnSpc>
              <a:spcBef>
                <a:spcPts val="0"/>
              </a:spcBef>
              <a:spcAft>
                <a:spcPts val="0"/>
              </a:spcAft>
              <a:buClr>
                <a:srgbClr val="000000"/>
              </a:buClr>
              <a:buSzPct val="111111"/>
              <a:buFont typeface="Arial"/>
              <a:buNone/>
            </a:pPr>
            <a:r>
              <a:rPr lang="en-US" sz="2500" b="1" i="0" u="none" strike="noStrike" cap="none">
                <a:solidFill>
                  <a:srgbClr val="FFFFFF"/>
                </a:solidFill>
                <a:latin typeface="Arial"/>
                <a:ea typeface="Arial"/>
                <a:cs typeface="Arial"/>
                <a:sym typeface="Arial"/>
              </a:rPr>
              <a:t>TYPES OF ENERGY-EFFICIENT PROJECTS</a:t>
            </a:r>
            <a:endParaRPr sz="2500" b="0" i="0" u="none" strike="noStrike" cap="none">
              <a:solidFill>
                <a:srgbClr val="FFFFFF"/>
              </a:solidFill>
              <a:latin typeface="Arial"/>
              <a:ea typeface="Arial"/>
              <a:cs typeface="Arial"/>
              <a:sym typeface="Arial"/>
            </a:endParaRPr>
          </a:p>
        </p:txBody>
      </p:sp>
      <p:sp>
        <p:nvSpPr>
          <p:cNvPr id="75" name="Google Shape;75;p3"/>
          <p:cNvSpPr/>
          <p:nvPr/>
        </p:nvSpPr>
        <p:spPr>
          <a:xfrm>
            <a:off x="923730" y="3806890"/>
            <a:ext cx="1520890" cy="597159"/>
          </a:xfrm>
          <a:prstGeom prst="roundRect">
            <a:avLst>
              <a:gd name="adj" fmla="val 16667"/>
            </a:avLst>
          </a:prstGeom>
          <a:no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Clr>
                <a:srgbClr val="000000"/>
              </a:buClr>
              <a:buSzPts val="1600"/>
              <a:buFont typeface="Arial"/>
              <a:buNone/>
            </a:pPr>
            <a:r>
              <a:rPr lang="en-US" sz="1600" b="1">
                <a:solidFill>
                  <a:srgbClr val="000000"/>
                </a:solidFill>
                <a:latin typeface="Arial"/>
                <a:ea typeface="Arial"/>
                <a:cs typeface="Arial"/>
                <a:sym typeface="Arial"/>
              </a:rPr>
              <a:t>Types of EE</a:t>
            </a:r>
            <a:endParaRPr sz="1400">
              <a:solidFill>
                <a:srgbClr val="000000"/>
              </a:solidFill>
              <a:latin typeface="Arial"/>
              <a:ea typeface="Arial"/>
              <a:cs typeface="Arial"/>
              <a:sym typeface="Arial"/>
            </a:endParaRPr>
          </a:p>
        </p:txBody>
      </p:sp>
      <p:sp>
        <p:nvSpPr>
          <p:cNvPr id="76" name="Google Shape;76;p3"/>
          <p:cNvSpPr/>
          <p:nvPr/>
        </p:nvSpPr>
        <p:spPr>
          <a:xfrm>
            <a:off x="3520750" y="1773108"/>
            <a:ext cx="2394858" cy="597159"/>
          </a:xfrm>
          <a:prstGeom prst="roundRect">
            <a:avLst>
              <a:gd name="adj" fmla="val 16667"/>
            </a:avLst>
          </a:prstGeom>
          <a:no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Clr>
                <a:srgbClr val="000000"/>
              </a:buClr>
              <a:buSzPts val="1400"/>
              <a:buFont typeface="Arial"/>
              <a:buNone/>
            </a:pPr>
            <a:r>
              <a:rPr lang="en-US" sz="1400" b="1">
                <a:solidFill>
                  <a:srgbClr val="000000"/>
                </a:solidFill>
                <a:latin typeface="Arial"/>
                <a:ea typeface="Arial"/>
                <a:cs typeface="Arial"/>
                <a:sym typeface="Arial"/>
              </a:rPr>
              <a:t>System optimization</a:t>
            </a:r>
            <a:endParaRPr sz="1400">
              <a:solidFill>
                <a:srgbClr val="000000"/>
              </a:solidFill>
              <a:latin typeface="Arial"/>
              <a:ea typeface="Arial"/>
              <a:cs typeface="Arial"/>
              <a:sym typeface="Arial"/>
            </a:endParaRPr>
          </a:p>
        </p:txBody>
      </p:sp>
      <p:sp>
        <p:nvSpPr>
          <p:cNvPr id="77" name="Google Shape;77;p3"/>
          <p:cNvSpPr/>
          <p:nvPr/>
        </p:nvSpPr>
        <p:spPr>
          <a:xfrm>
            <a:off x="3520750" y="2795514"/>
            <a:ext cx="2394858" cy="597159"/>
          </a:xfrm>
          <a:prstGeom prst="roundRect">
            <a:avLst>
              <a:gd name="adj" fmla="val 16667"/>
            </a:avLst>
          </a:prstGeom>
          <a:no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Clr>
                <a:srgbClr val="000000"/>
              </a:buClr>
              <a:buSzPts val="1400"/>
              <a:buFont typeface="Arial"/>
              <a:buNone/>
            </a:pPr>
            <a:r>
              <a:rPr lang="en-US" sz="1400" b="1">
                <a:solidFill>
                  <a:srgbClr val="000000"/>
                </a:solidFill>
                <a:latin typeface="Arial"/>
                <a:ea typeface="Arial"/>
                <a:cs typeface="Arial"/>
                <a:sym typeface="Arial"/>
              </a:rPr>
              <a:t>Equipment upgrades</a:t>
            </a:r>
            <a:endParaRPr sz="1400">
              <a:solidFill>
                <a:srgbClr val="000000"/>
              </a:solidFill>
              <a:latin typeface="Arial"/>
              <a:ea typeface="Arial"/>
              <a:cs typeface="Arial"/>
              <a:sym typeface="Arial"/>
            </a:endParaRPr>
          </a:p>
        </p:txBody>
      </p:sp>
      <p:sp>
        <p:nvSpPr>
          <p:cNvPr id="78" name="Google Shape;78;p3"/>
          <p:cNvSpPr/>
          <p:nvPr/>
        </p:nvSpPr>
        <p:spPr>
          <a:xfrm>
            <a:off x="3520750" y="3806890"/>
            <a:ext cx="2394858" cy="597159"/>
          </a:xfrm>
          <a:prstGeom prst="roundRect">
            <a:avLst>
              <a:gd name="adj" fmla="val 16667"/>
            </a:avLst>
          </a:prstGeom>
          <a:no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Clr>
                <a:srgbClr val="000000"/>
              </a:buClr>
              <a:buSzPts val="1400"/>
              <a:buFont typeface="Arial"/>
              <a:buNone/>
            </a:pPr>
            <a:r>
              <a:rPr lang="en-US" sz="1400" b="1">
                <a:solidFill>
                  <a:srgbClr val="000000"/>
                </a:solidFill>
                <a:latin typeface="Arial"/>
                <a:ea typeface="Arial"/>
                <a:cs typeface="Arial"/>
                <a:sym typeface="Arial"/>
              </a:rPr>
              <a:t>Building an energy management system (EnMS)</a:t>
            </a:r>
            <a:endParaRPr sz="1400">
              <a:solidFill>
                <a:srgbClr val="000000"/>
              </a:solidFill>
              <a:latin typeface="Arial"/>
              <a:ea typeface="Arial"/>
              <a:cs typeface="Arial"/>
              <a:sym typeface="Arial"/>
            </a:endParaRPr>
          </a:p>
        </p:txBody>
      </p:sp>
      <p:sp>
        <p:nvSpPr>
          <p:cNvPr id="79" name="Google Shape;79;p3"/>
          <p:cNvSpPr/>
          <p:nvPr/>
        </p:nvSpPr>
        <p:spPr>
          <a:xfrm>
            <a:off x="3520750" y="4818266"/>
            <a:ext cx="2394858" cy="597159"/>
          </a:xfrm>
          <a:prstGeom prst="roundRect">
            <a:avLst>
              <a:gd name="adj" fmla="val 16667"/>
            </a:avLst>
          </a:prstGeom>
          <a:no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Clr>
                <a:srgbClr val="000000"/>
              </a:buClr>
              <a:buSzPts val="1400"/>
              <a:buFont typeface="Arial"/>
              <a:buNone/>
            </a:pPr>
            <a:r>
              <a:rPr lang="en-US" sz="1400" b="1">
                <a:solidFill>
                  <a:srgbClr val="000000"/>
                </a:solidFill>
                <a:latin typeface="Arial"/>
                <a:ea typeface="Arial"/>
                <a:cs typeface="Arial"/>
                <a:sym typeface="Arial"/>
              </a:rPr>
              <a:t>Waste heat recovery</a:t>
            </a:r>
            <a:endParaRPr sz="1400">
              <a:solidFill>
                <a:srgbClr val="000000"/>
              </a:solidFill>
              <a:latin typeface="Arial"/>
              <a:ea typeface="Arial"/>
              <a:cs typeface="Arial"/>
              <a:sym typeface="Arial"/>
            </a:endParaRPr>
          </a:p>
        </p:txBody>
      </p:sp>
      <p:cxnSp>
        <p:nvCxnSpPr>
          <p:cNvPr id="80" name="Google Shape;80;p3"/>
          <p:cNvCxnSpPr>
            <a:stCxn id="75" idx="3"/>
            <a:endCxn id="76" idx="1"/>
          </p:cNvCxnSpPr>
          <p:nvPr/>
        </p:nvCxnSpPr>
        <p:spPr>
          <a:xfrm rot="10800000" flipH="1">
            <a:off x="2444620" y="2071770"/>
            <a:ext cx="1076100" cy="2033700"/>
          </a:xfrm>
          <a:prstGeom prst="bentConnector3">
            <a:avLst>
              <a:gd name="adj1" fmla="val 50000"/>
            </a:avLst>
          </a:prstGeom>
          <a:noFill/>
          <a:ln w="28575" cap="flat" cmpd="sng">
            <a:solidFill>
              <a:srgbClr val="000000"/>
            </a:solidFill>
            <a:prstDash val="solid"/>
            <a:round/>
            <a:headEnd type="none" w="sm" len="sm"/>
            <a:tailEnd type="triangle" w="med" len="med"/>
          </a:ln>
        </p:spPr>
      </p:cxnSp>
      <p:cxnSp>
        <p:nvCxnSpPr>
          <p:cNvPr id="81" name="Google Shape;81;p3"/>
          <p:cNvCxnSpPr/>
          <p:nvPr/>
        </p:nvCxnSpPr>
        <p:spPr>
          <a:xfrm rot="10800000" flipH="1">
            <a:off x="2444619" y="3087820"/>
            <a:ext cx="1076100" cy="1011300"/>
          </a:xfrm>
          <a:prstGeom prst="bentConnector3">
            <a:avLst>
              <a:gd name="adj1" fmla="val 50000"/>
            </a:avLst>
          </a:prstGeom>
          <a:noFill/>
          <a:ln w="28575" cap="flat" cmpd="sng">
            <a:solidFill>
              <a:srgbClr val="000000"/>
            </a:solidFill>
            <a:prstDash val="solid"/>
            <a:round/>
            <a:headEnd type="none" w="sm" len="sm"/>
            <a:tailEnd type="triangle" w="med" len="med"/>
          </a:ln>
        </p:spPr>
      </p:cxnSp>
      <p:cxnSp>
        <p:nvCxnSpPr>
          <p:cNvPr id="82" name="Google Shape;82;p3"/>
          <p:cNvCxnSpPr>
            <a:stCxn id="75" idx="3"/>
            <a:endCxn id="78" idx="1"/>
          </p:cNvCxnSpPr>
          <p:nvPr/>
        </p:nvCxnSpPr>
        <p:spPr>
          <a:xfrm>
            <a:off x="2444620" y="4105470"/>
            <a:ext cx="1076100" cy="600"/>
          </a:xfrm>
          <a:prstGeom prst="bentConnector3">
            <a:avLst>
              <a:gd name="adj1" fmla="val 50000"/>
            </a:avLst>
          </a:prstGeom>
          <a:noFill/>
          <a:ln w="28575" cap="flat" cmpd="sng">
            <a:solidFill>
              <a:srgbClr val="000000"/>
            </a:solidFill>
            <a:prstDash val="solid"/>
            <a:round/>
            <a:headEnd type="none" w="sm" len="sm"/>
            <a:tailEnd type="triangle" w="med" len="med"/>
          </a:ln>
        </p:spPr>
      </p:cxnSp>
      <p:cxnSp>
        <p:nvCxnSpPr>
          <p:cNvPr id="83" name="Google Shape;83;p3"/>
          <p:cNvCxnSpPr>
            <a:stCxn id="75" idx="3"/>
            <a:endCxn id="79" idx="1"/>
          </p:cNvCxnSpPr>
          <p:nvPr/>
        </p:nvCxnSpPr>
        <p:spPr>
          <a:xfrm>
            <a:off x="2444620" y="4105470"/>
            <a:ext cx="1076100" cy="1011300"/>
          </a:xfrm>
          <a:prstGeom prst="bentConnector3">
            <a:avLst>
              <a:gd name="adj1" fmla="val 50000"/>
            </a:avLst>
          </a:prstGeom>
          <a:noFill/>
          <a:ln w="28575" cap="flat" cmpd="sng">
            <a:solidFill>
              <a:srgbClr val="000000"/>
            </a:solidFill>
            <a:prstDash val="solid"/>
            <a:round/>
            <a:headEnd type="none" w="sm" len="sm"/>
            <a:tailEnd type="triangle" w="med" len="med"/>
          </a:ln>
        </p:spPr>
      </p:cxnSp>
      <p:sp>
        <p:nvSpPr>
          <p:cNvPr id="84" name="Google Shape;84;p3"/>
          <p:cNvSpPr txBox="1"/>
          <p:nvPr/>
        </p:nvSpPr>
        <p:spPr>
          <a:xfrm>
            <a:off x="6727372" y="1631603"/>
            <a:ext cx="3582955" cy="954107"/>
          </a:xfrm>
          <a:prstGeom prst="rect">
            <a:avLst/>
          </a:prstGeom>
          <a:noFill/>
          <a:ln>
            <a:noFill/>
          </a:ln>
        </p:spPr>
        <p:txBody>
          <a:bodyPr spcFirstLastPara="1" wrap="square" lIns="91425" tIns="45700" rIns="91425" bIns="45700" anchor="t" anchorCtr="0">
            <a:spAutoFit/>
          </a:bodyPr>
          <a:lstStyle/>
          <a:p>
            <a:pPr marL="285750" marR="0" lvl="0" indent="-285750" algn="l" rtl="0">
              <a:spcBef>
                <a:spcPts val="0"/>
              </a:spcBef>
              <a:spcAft>
                <a:spcPts val="0"/>
              </a:spcAft>
              <a:buClr>
                <a:srgbClr val="000000"/>
              </a:buClr>
              <a:buSzPts val="1400"/>
              <a:buFont typeface="Arial"/>
              <a:buChar char="-"/>
            </a:pPr>
            <a:r>
              <a:rPr lang="en-US" sz="1400">
                <a:solidFill>
                  <a:srgbClr val="000000"/>
                </a:solidFill>
                <a:latin typeface="Arial"/>
                <a:ea typeface="Arial"/>
                <a:cs typeface="Arial"/>
                <a:sym typeface="Arial"/>
              </a:rPr>
              <a:t>Process improvement &amp; system optimization (for compressors, pumps, fans, boilers, etc.);</a:t>
            </a:r>
            <a:endParaRPr sz="1400">
              <a:solidFill>
                <a:srgbClr val="000000"/>
              </a:solidFill>
              <a:latin typeface="Arial"/>
              <a:ea typeface="Arial"/>
              <a:cs typeface="Arial"/>
              <a:sym typeface="Arial"/>
            </a:endParaRPr>
          </a:p>
          <a:p>
            <a:pPr marL="285750" marR="0" lvl="0" indent="-285750" algn="l" rtl="0">
              <a:spcBef>
                <a:spcPts val="0"/>
              </a:spcBef>
              <a:spcAft>
                <a:spcPts val="0"/>
              </a:spcAft>
              <a:buClr>
                <a:srgbClr val="000000"/>
              </a:buClr>
              <a:buSzPts val="1400"/>
              <a:buFont typeface="Arial"/>
              <a:buChar char="-"/>
            </a:pPr>
            <a:r>
              <a:rPr lang="en-US" sz="1400">
                <a:solidFill>
                  <a:srgbClr val="000000"/>
                </a:solidFill>
                <a:latin typeface="Arial"/>
                <a:ea typeface="Arial"/>
                <a:cs typeface="Arial"/>
                <a:sym typeface="Arial"/>
              </a:rPr>
              <a:t>Eliminating energy losses;</a:t>
            </a:r>
            <a:endParaRPr sz="1400">
              <a:solidFill>
                <a:srgbClr val="000000"/>
              </a:solidFill>
              <a:latin typeface="Arial"/>
              <a:ea typeface="Arial"/>
              <a:cs typeface="Arial"/>
              <a:sym typeface="Arial"/>
            </a:endParaRPr>
          </a:p>
        </p:txBody>
      </p:sp>
      <p:sp>
        <p:nvSpPr>
          <p:cNvPr id="85" name="Google Shape;85;p3"/>
          <p:cNvSpPr txBox="1"/>
          <p:nvPr/>
        </p:nvSpPr>
        <p:spPr>
          <a:xfrm>
            <a:off x="6727372" y="2637339"/>
            <a:ext cx="4525346" cy="954107"/>
          </a:xfrm>
          <a:prstGeom prst="rect">
            <a:avLst/>
          </a:prstGeom>
          <a:noFill/>
          <a:ln>
            <a:noFill/>
          </a:ln>
        </p:spPr>
        <p:txBody>
          <a:bodyPr spcFirstLastPara="1" wrap="square" lIns="91425" tIns="45700" rIns="91425" bIns="45700" anchor="t" anchorCtr="0">
            <a:spAutoFit/>
          </a:bodyPr>
          <a:lstStyle/>
          <a:p>
            <a:pPr marL="285750" marR="0" lvl="0" indent="-285750" algn="l" rtl="0">
              <a:spcBef>
                <a:spcPts val="0"/>
              </a:spcBef>
              <a:spcAft>
                <a:spcPts val="0"/>
              </a:spcAft>
              <a:buClr>
                <a:srgbClr val="000000"/>
              </a:buClr>
              <a:buSzPts val="1400"/>
              <a:buFont typeface="Arial"/>
              <a:buChar char="-"/>
            </a:pPr>
            <a:r>
              <a:rPr lang="en-US" sz="1400">
                <a:solidFill>
                  <a:srgbClr val="000000"/>
                </a:solidFill>
                <a:latin typeface="Arial"/>
                <a:ea typeface="Arial"/>
                <a:cs typeface="Arial"/>
                <a:sym typeface="Arial"/>
              </a:rPr>
              <a:t>Installing high-efficiency motors (IE3, IE4, IE5);</a:t>
            </a:r>
            <a:endParaRPr sz="1400">
              <a:solidFill>
                <a:srgbClr val="000000"/>
              </a:solidFill>
              <a:latin typeface="Arial"/>
              <a:ea typeface="Arial"/>
              <a:cs typeface="Arial"/>
              <a:sym typeface="Arial"/>
            </a:endParaRPr>
          </a:p>
          <a:p>
            <a:pPr marL="285750" marR="0" lvl="0" indent="-285750" algn="l" rtl="0">
              <a:spcBef>
                <a:spcPts val="0"/>
              </a:spcBef>
              <a:spcAft>
                <a:spcPts val="0"/>
              </a:spcAft>
              <a:buClr>
                <a:srgbClr val="000000"/>
              </a:buClr>
              <a:buSzPts val="1400"/>
              <a:buFont typeface="Arial"/>
              <a:buChar char="-"/>
            </a:pPr>
            <a:r>
              <a:rPr lang="en-US" sz="1400">
                <a:solidFill>
                  <a:srgbClr val="000000"/>
                </a:solidFill>
                <a:latin typeface="Arial"/>
                <a:ea typeface="Arial"/>
                <a:cs typeface="Arial"/>
                <a:sym typeface="Arial"/>
              </a:rPr>
              <a:t>Installing variable frequency drives (VFDs) with control sensors;</a:t>
            </a:r>
            <a:endParaRPr sz="1400">
              <a:solidFill>
                <a:srgbClr val="000000"/>
              </a:solidFill>
              <a:latin typeface="Arial"/>
              <a:ea typeface="Arial"/>
              <a:cs typeface="Arial"/>
              <a:sym typeface="Arial"/>
            </a:endParaRPr>
          </a:p>
          <a:p>
            <a:pPr marL="285750" marR="0" lvl="0" indent="-285750" algn="l" rtl="0">
              <a:spcBef>
                <a:spcPts val="0"/>
              </a:spcBef>
              <a:spcAft>
                <a:spcPts val="0"/>
              </a:spcAft>
              <a:buClr>
                <a:srgbClr val="000000"/>
              </a:buClr>
              <a:buSzPts val="1400"/>
              <a:buFont typeface="Arial"/>
              <a:buChar char="-"/>
            </a:pPr>
            <a:r>
              <a:rPr lang="en-US" sz="1400">
                <a:solidFill>
                  <a:srgbClr val="000000"/>
                </a:solidFill>
                <a:latin typeface="Arial"/>
                <a:ea typeface="Arial"/>
                <a:cs typeface="Arial"/>
                <a:sym typeface="Arial"/>
              </a:rPr>
              <a:t>LED lighting, solar-powered lights, etc.;</a:t>
            </a:r>
            <a:endParaRPr sz="1400">
              <a:solidFill>
                <a:srgbClr val="000000"/>
              </a:solidFill>
              <a:latin typeface="Arial"/>
              <a:ea typeface="Arial"/>
              <a:cs typeface="Arial"/>
              <a:sym typeface="Arial"/>
            </a:endParaRPr>
          </a:p>
        </p:txBody>
      </p:sp>
      <p:sp>
        <p:nvSpPr>
          <p:cNvPr id="86" name="Google Shape;86;p3"/>
          <p:cNvSpPr txBox="1"/>
          <p:nvPr/>
        </p:nvSpPr>
        <p:spPr>
          <a:xfrm>
            <a:off x="6727372" y="3648715"/>
            <a:ext cx="4254759" cy="954107"/>
          </a:xfrm>
          <a:prstGeom prst="rect">
            <a:avLst/>
          </a:prstGeom>
          <a:noFill/>
          <a:ln>
            <a:noFill/>
          </a:ln>
        </p:spPr>
        <p:txBody>
          <a:bodyPr spcFirstLastPara="1" wrap="square" lIns="91425" tIns="45700" rIns="91425" bIns="45700" anchor="t" anchorCtr="0">
            <a:spAutoFit/>
          </a:bodyPr>
          <a:lstStyle/>
          <a:p>
            <a:pPr marL="285750" marR="0" lvl="0" indent="-285750" algn="l" rtl="0">
              <a:spcBef>
                <a:spcPts val="0"/>
              </a:spcBef>
              <a:spcAft>
                <a:spcPts val="0"/>
              </a:spcAft>
              <a:buClr>
                <a:srgbClr val="000000"/>
              </a:buClr>
              <a:buSzPts val="1400"/>
              <a:buFont typeface="Arial"/>
              <a:buChar char="-"/>
            </a:pPr>
            <a:r>
              <a:rPr lang="en-US" sz="1400">
                <a:solidFill>
                  <a:srgbClr val="000000"/>
                </a:solidFill>
                <a:latin typeface="Arial"/>
                <a:ea typeface="Arial"/>
                <a:cs typeface="Arial"/>
                <a:sym typeface="Arial"/>
              </a:rPr>
              <a:t>Establishing an energy management system (following ISO 50001 or internal standards);</a:t>
            </a:r>
            <a:endParaRPr sz="1400">
              <a:solidFill>
                <a:srgbClr val="000000"/>
              </a:solidFill>
              <a:latin typeface="Arial"/>
              <a:ea typeface="Arial"/>
              <a:cs typeface="Arial"/>
              <a:sym typeface="Arial"/>
            </a:endParaRPr>
          </a:p>
          <a:p>
            <a:pPr marL="285750" marR="0" lvl="0" indent="-285750" algn="l" rtl="0">
              <a:spcBef>
                <a:spcPts val="0"/>
              </a:spcBef>
              <a:spcAft>
                <a:spcPts val="0"/>
              </a:spcAft>
              <a:buClr>
                <a:srgbClr val="000000"/>
              </a:buClr>
              <a:buSzPts val="1400"/>
              <a:buFont typeface="Arial"/>
              <a:buChar char="-"/>
            </a:pPr>
            <a:r>
              <a:rPr lang="en-US" sz="1400">
                <a:solidFill>
                  <a:srgbClr val="000000"/>
                </a:solidFill>
                <a:latin typeface="Arial"/>
                <a:ea typeface="Arial"/>
                <a:cs typeface="Arial"/>
                <a:sym typeface="Arial"/>
              </a:rPr>
              <a:t>Deploying monitoring, tracking, and analysis equipment.</a:t>
            </a:r>
            <a:endParaRPr sz="1400">
              <a:solidFill>
                <a:srgbClr val="000000"/>
              </a:solidFill>
              <a:latin typeface="Arial"/>
              <a:ea typeface="Arial"/>
              <a:cs typeface="Arial"/>
              <a:sym typeface="Arial"/>
            </a:endParaRPr>
          </a:p>
        </p:txBody>
      </p:sp>
      <p:sp>
        <p:nvSpPr>
          <p:cNvPr id="87" name="Google Shape;87;p3"/>
          <p:cNvSpPr txBox="1"/>
          <p:nvPr/>
        </p:nvSpPr>
        <p:spPr>
          <a:xfrm>
            <a:off x="6727371" y="4818266"/>
            <a:ext cx="4254759" cy="523220"/>
          </a:xfrm>
          <a:prstGeom prst="rect">
            <a:avLst/>
          </a:prstGeom>
          <a:noFill/>
          <a:ln>
            <a:noFill/>
          </a:ln>
        </p:spPr>
        <p:txBody>
          <a:bodyPr spcFirstLastPara="1" wrap="square" lIns="91425" tIns="45700" rIns="91425" bIns="45700" anchor="t" anchorCtr="0">
            <a:spAutoFit/>
          </a:bodyPr>
          <a:lstStyle/>
          <a:p>
            <a:pPr marL="285750" marR="0" lvl="0" indent="-285750" algn="l" rtl="0">
              <a:spcBef>
                <a:spcPts val="0"/>
              </a:spcBef>
              <a:spcAft>
                <a:spcPts val="0"/>
              </a:spcAft>
              <a:buClr>
                <a:srgbClr val="000000"/>
              </a:buClr>
              <a:buSzPts val="1400"/>
              <a:buFont typeface="Arial"/>
              <a:buChar char="-"/>
            </a:pPr>
            <a:r>
              <a:rPr lang="en-US" sz="1400">
                <a:solidFill>
                  <a:srgbClr val="000000"/>
                </a:solidFill>
                <a:latin typeface="Arial"/>
                <a:ea typeface="Arial"/>
                <a:cs typeface="Arial"/>
                <a:sym typeface="Arial"/>
              </a:rPr>
              <a:t>Utilizing waste heat from existing sources (for heating, power generation, etc.).</a:t>
            </a:r>
            <a:endParaRPr sz="1400">
              <a:solidFill>
                <a:srgbClr val="000000"/>
              </a:solidFill>
              <a:latin typeface="Arial"/>
              <a:ea typeface="Arial"/>
              <a:cs typeface="Arial"/>
              <a:sym typeface="Arial"/>
            </a:endParaRPr>
          </a:p>
        </p:txBody>
      </p:sp>
      <p:sp>
        <p:nvSpPr>
          <p:cNvPr id="88" name="Google Shape;88;p3"/>
          <p:cNvSpPr/>
          <p:nvPr/>
        </p:nvSpPr>
        <p:spPr>
          <a:xfrm>
            <a:off x="5915608" y="1957146"/>
            <a:ext cx="811763" cy="229081"/>
          </a:xfrm>
          <a:prstGeom prst="rightArrow">
            <a:avLst>
              <a:gd name="adj1" fmla="val 50000"/>
              <a:gd name="adj2" fmla="val 50000"/>
            </a:avLst>
          </a:prstGeom>
          <a:solidFill>
            <a:srgbClr val="0F6FC6"/>
          </a:solid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89" name="Google Shape;89;p3"/>
          <p:cNvSpPr/>
          <p:nvPr/>
        </p:nvSpPr>
        <p:spPr>
          <a:xfrm>
            <a:off x="5915608" y="2971218"/>
            <a:ext cx="811763" cy="229081"/>
          </a:xfrm>
          <a:prstGeom prst="rightArrow">
            <a:avLst>
              <a:gd name="adj1" fmla="val 50000"/>
              <a:gd name="adj2" fmla="val 50000"/>
            </a:avLst>
          </a:prstGeom>
          <a:solidFill>
            <a:srgbClr val="0F6FC6"/>
          </a:solid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90" name="Google Shape;90;p3"/>
          <p:cNvSpPr/>
          <p:nvPr/>
        </p:nvSpPr>
        <p:spPr>
          <a:xfrm>
            <a:off x="5915607" y="3993624"/>
            <a:ext cx="811763" cy="229081"/>
          </a:xfrm>
          <a:prstGeom prst="rightArrow">
            <a:avLst>
              <a:gd name="adj1" fmla="val 50000"/>
              <a:gd name="adj2" fmla="val 50000"/>
            </a:avLst>
          </a:prstGeom>
          <a:solidFill>
            <a:srgbClr val="0F6FC6"/>
          </a:solid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91" name="Google Shape;91;p3"/>
          <p:cNvSpPr/>
          <p:nvPr/>
        </p:nvSpPr>
        <p:spPr>
          <a:xfrm>
            <a:off x="5918716" y="4975616"/>
            <a:ext cx="811763" cy="229081"/>
          </a:xfrm>
          <a:prstGeom prst="rightArrow">
            <a:avLst>
              <a:gd name="adj1" fmla="val 50000"/>
              <a:gd name="adj2" fmla="val 50000"/>
            </a:avLst>
          </a:prstGeom>
          <a:solidFill>
            <a:srgbClr val="0F6FC6"/>
          </a:solid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92" name="Google Shape;92;p3"/>
          <p:cNvSpPr/>
          <p:nvPr/>
        </p:nvSpPr>
        <p:spPr>
          <a:xfrm>
            <a:off x="10903131" y="6426801"/>
            <a:ext cx="975360" cy="402937"/>
          </a:xfrm>
          <a:prstGeom prst="rect">
            <a:avLst/>
          </a:prstGeom>
          <a:solidFill>
            <a:srgbClr val="FFFFFF"/>
          </a:solidFill>
          <a:ln w="25400" cap="flat" cmpd="sng">
            <a:solidFill>
              <a:srgbClr val="FFFFF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Arial"/>
                <a:ea typeface="Arial"/>
                <a:cs typeface="Arial"/>
                <a:sym typeface="Arial"/>
              </a:rPr>
              <a:t>Page 2</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493"/>
        <p:cNvGrpSpPr/>
        <p:nvPr/>
      </p:nvGrpSpPr>
      <p:grpSpPr>
        <a:xfrm>
          <a:off x="0" y="0"/>
          <a:ext cx="0" cy="0"/>
          <a:chOff x="0" y="0"/>
          <a:chExt cx="0" cy="0"/>
        </a:xfrm>
      </p:grpSpPr>
      <p:sp>
        <p:nvSpPr>
          <p:cNvPr id="494" name="Google Shape;494;p30"/>
          <p:cNvSpPr txBox="1"/>
          <p:nvPr/>
        </p:nvSpPr>
        <p:spPr>
          <a:xfrm>
            <a:off x="899845" y="1291888"/>
            <a:ext cx="10515599" cy="506152"/>
          </a:xfrm>
          <a:prstGeom prst="rect">
            <a:avLst/>
          </a:prstGeom>
          <a:solidFill>
            <a:srgbClr val="004AAD"/>
          </a:solid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0000"/>
              </a:buClr>
              <a:buSzPts val="3600"/>
              <a:buFont typeface="Arial"/>
              <a:buNone/>
            </a:pPr>
            <a:r>
              <a:rPr lang="en-US" sz="1700" b="1" i="0" u="none" strike="noStrike" cap="none">
                <a:solidFill>
                  <a:srgbClr val="FFFFFF"/>
                </a:solidFill>
                <a:latin typeface="Arial"/>
                <a:ea typeface="Arial"/>
                <a:cs typeface="Arial"/>
                <a:sym typeface="Arial"/>
              </a:rPr>
              <a:t>CAPITAL FUNDING MODELS FOR PROJECT IMPLEMENTATION</a:t>
            </a:r>
            <a:endParaRPr sz="3600" b="1" i="0" u="none" strike="noStrike" cap="none">
              <a:solidFill>
                <a:srgbClr val="FFFFFF"/>
              </a:solidFill>
              <a:latin typeface="Arial"/>
              <a:ea typeface="Arial"/>
              <a:cs typeface="Arial"/>
              <a:sym typeface="Arial"/>
            </a:endParaRPr>
          </a:p>
        </p:txBody>
      </p:sp>
      <p:sp>
        <p:nvSpPr>
          <p:cNvPr id="495" name="Google Shape;495;p30"/>
          <p:cNvSpPr/>
          <p:nvPr/>
        </p:nvSpPr>
        <p:spPr>
          <a:xfrm>
            <a:off x="1519355" y="5280578"/>
            <a:ext cx="8994640" cy="1374992"/>
          </a:xfrm>
          <a:prstGeom prst="rect">
            <a:avLst/>
          </a:prstGeom>
          <a:solidFill>
            <a:srgbClr val="FFFFFF"/>
          </a:solidFill>
          <a:ln w="9525" cap="flat" cmpd="sng">
            <a:solidFill>
              <a:srgbClr val="387025"/>
            </a:solidFill>
            <a:prstDash val="solid"/>
            <a:round/>
            <a:headEnd type="none" w="sm" len="sm"/>
            <a:tailEnd type="none" w="sm" len="sm"/>
          </a:ln>
        </p:spPr>
        <p:txBody>
          <a:bodyPr spcFirstLastPara="1" wrap="square" lIns="91425" tIns="45700" rIns="91425" bIns="45700" anchor="t" anchorCtr="0">
            <a:spAutoFit/>
          </a:bodyPr>
          <a:lstStyle/>
          <a:p>
            <a:pPr marL="285750" marR="0" lvl="0" indent="-285750" algn="just" rtl="0">
              <a:lnSpc>
                <a:spcPct val="110000"/>
              </a:lnSpc>
              <a:spcBef>
                <a:spcPts val="0"/>
              </a:spcBef>
              <a:spcAft>
                <a:spcPts val="0"/>
              </a:spcAft>
              <a:buClr>
                <a:srgbClr val="000000"/>
              </a:buClr>
              <a:buSzPts val="1700"/>
              <a:buFont typeface="Arial"/>
              <a:buChar char="•"/>
            </a:pPr>
            <a:r>
              <a:rPr lang="en-US" sz="1700">
                <a:solidFill>
                  <a:srgbClr val="073763"/>
                </a:solidFill>
                <a:latin typeface="Arial"/>
                <a:ea typeface="Arial"/>
                <a:cs typeface="Arial"/>
                <a:sym typeface="Arial"/>
              </a:rPr>
              <a:t>The bank can provide credit for up to 60%-70% of the total project cost;</a:t>
            </a:r>
            <a:endParaRPr sz="1400">
              <a:solidFill>
                <a:srgbClr val="000000"/>
              </a:solidFill>
              <a:latin typeface="Arial"/>
              <a:ea typeface="Arial"/>
              <a:cs typeface="Arial"/>
              <a:sym typeface="Arial"/>
            </a:endParaRPr>
          </a:p>
          <a:p>
            <a:pPr marL="285750" marR="0" lvl="0" indent="-285750" algn="just" rtl="0">
              <a:lnSpc>
                <a:spcPct val="110000"/>
              </a:lnSpc>
              <a:spcBef>
                <a:spcPts val="600"/>
              </a:spcBef>
              <a:spcAft>
                <a:spcPts val="0"/>
              </a:spcAft>
              <a:buClr>
                <a:srgbClr val="000000"/>
              </a:buClr>
              <a:buSzPts val="1700"/>
              <a:buFont typeface="Arial"/>
              <a:buChar char="•"/>
            </a:pPr>
            <a:r>
              <a:rPr lang="en-US" sz="1700">
                <a:solidFill>
                  <a:srgbClr val="073763"/>
                </a:solidFill>
                <a:latin typeface="Arial"/>
                <a:ea typeface="Arial"/>
                <a:cs typeface="Arial"/>
                <a:sym typeface="Arial"/>
              </a:rPr>
              <a:t>The funds used to repay the debt are typically generated from the energy savings;</a:t>
            </a:r>
            <a:endParaRPr sz="1400">
              <a:solidFill>
                <a:srgbClr val="000000"/>
              </a:solidFill>
              <a:latin typeface="Arial"/>
              <a:ea typeface="Arial"/>
              <a:cs typeface="Arial"/>
              <a:sym typeface="Arial"/>
            </a:endParaRPr>
          </a:p>
          <a:p>
            <a:pPr marL="285750" marR="0" lvl="0" indent="-285750" algn="just" rtl="0">
              <a:lnSpc>
                <a:spcPct val="110000"/>
              </a:lnSpc>
              <a:spcBef>
                <a:spcPts val="600"/>
              </a:spcBef>
              <a:spcAft>
                <a:spcPts val="0"/>
              </a:spcAft>
              <a:buClr>
                <a:srgbClr val="000000"/>
              </a:buClr>
              <a:buSzPts val="1700"/>
              <a:buFont typeface="Arial"/>
              <a:buChar char="•"/>
            </a:pPr>
            <a:r>
              <a:rPr lang="en-US" sz="1700">
                <a:solidFill>
                  <a:srgbClr val="073763"/>
                </a:solidFill>
                <a:latin typeface="Arial"/>
                <a:ea typeface="Arial"/>
                <a:cs typeface="Arial"/>
                <a:sym typeface="Arial"/>
              </a:rPr>
              <a:t>The loan repayment period usually corresponds to the payback period of the energy efficiency project.</a:t>
            </a:r>
            <a:endParaRPr sz="1400">
              <a:solidFill>
                <a:srgbClr val="000000"/>
              </a:solidFill>
              <a:latin typeface="Arial"/>
              <a:ea typeface="Arial"/>
              <a:cs typeface="Arial"/>
              <a:sym typeface="Arial"/>
            </a:endParaRPr>
          </a:p>
        </p:txBody>
      </p:sp>
      <p:sp>
        <p:nvSpPr>
          <p:cNvPr id="496" name="Google Shape;496;p30"/>
          <p:cNvSpPr txBox="1"/>
          <p:nvPr/>
        </p:nvSpPr>
        <p:spPr>
          <a:xfrm>
            <a:off x="899845" y="2009626"/>
            <a:ext cx="10070063" cy="504904"/>
          </a:xfrm>
          <a:prstGeom prst="rect">
            <a:avLst/>
          </a:prstGeom>
          <a:solidFill>
            <a:srgbClr val="FFFFFF"/>
          </a:solid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0000"/>
              </a:buClr>
              <a:buSzPts val="3600"/>
              <a:buFont typeface="Arial"/>
              <a:buNone/>
            </a:pPr>
            <a:r>
              <a:rPr lang="en-US" sz="1700" b="1" i="0" u="sng" strike="noStrike" cap="none">
                <a:solidFill>
                  <a:srgbClr val="073763"/>
                </a:solidFill>
                <a:latin typeface="Arial"/>
                <a:ea typeface="Arial"/>
                <a:cs typeface="Arial"/>
                <a:sym typeface="Arial"/>
              </a:rPr>
              <a:t>Bank Loan (Debt Financing)</a:t>
            </a:r>
            <a:endParaRPr sz="1700" b="1" i="0" u="sng" strike="noStrike" cap="none">
              <a:solidFill>
                <a:srgbClr val="073763"/>
              </a:solidFill>
              <a:latin typeface="Arial"/>
              <a:ea typeface="Arial"/>
              <a:cs typeface="Arial"/>
              <a:sym typeface="Arial"/>
            </a:endParaRPr>
          </a:p>
        </p:txBody>
      </p:sp>
      <p:grpSp>
        <p:nvGrpSpPr>
          <p:cNvPr id="497" name="Google Shape;497;p30"/>
          <p:cNvGrpSpPr/>
          <p:nvPr/>
        </p:nvGrpSpPr>
        <p:grpSpPr>
          <a:xfrm>
            <a:off x="2389363" y="3250816"/>
            <a:ext cx="6781800" cy="1532301"/>
            <a:chOff x="3274" y="2608"/>
            <a:chExt cx="5006" cy="1252"/>
          </a:xfrm>
        </p:grpSpPr>
        <p:sp>
          <p:nvSpPr>
            <p:cNvPr id="498" name="Google Shape;498;p30"/>
            <p:cNvSpPr txBox="1"/>
            <p:nvPr/>
          </p:nvSpPr>
          <p:spPr>
            <a:xfrm>
              <a:off x="3274" y="2893"/>
              <a:ext cx="2339" cy="883"/>
            </a:xfrm>
            <a:prstGeom prst="rect">
              <a:avLst/>
            </a:prstGeom>
            <a:solidFill>
              <a:srgbClr val="FFFFFF">
                <a:alpha val="0"/>
              </a:srgbClr>
            </a:solidFill>
            <a:ln w="9525" cap="flat" cmpd="sng">
              <a:solidFill>
                <a:srgbClr val="00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Clr>
                  <a:srgbClr val="000000"/>
                </a:buClr>
                <a:buSzPts val="1700"/>
                <a:buFont typeface="Arial"/>
                <a:buNone/>
              </a:pPr>
              <a:r>
                <a:rPr lang="en-US" sz="1700" b="1">
                  <a:solidFill>
                    <a:srgbClr val="073763"/>
                  </a:solidFill>
                  <a:latin typeface="Arial"/>
                  <a:ea typeface="Arial"/>
                  <a:cs typeface="Arial"/>
                  <a:sym typeface="Arial"/>
                </a:rPr>
                <a:t>Equipment Supplier</a:t>
              </a:r>
              <a:endParaRPr sz="1700" b="1">
                <a:solidFill>
                  <a:srgbClr val="073763"/>
                </a:solidFill>
                <a:latin typeface="Arial"/>
                <a:ea typeface="Arial"/>
                <a:cs typeface="Arial"/>
                <a:sym typeface="Arial"/>
              </a:endParaRPr>
            </a:p>
          </p:txBody>
        </p:sp>
        <p:sp>
          <p:nvSpPr>
            <p:cNvPr id="499" name="Google Shape;499;p30"/>
            <p:cNvSpPr txBox="1"/>
            <p:nvPr/>
          </p:nvSpPr>
          <p:spPr>
            <a:xfrm>
              <a:off x="6649" y="2939"/>
              <a:ext cx="1620" cy="603"/>
            </a:xfrm>
            <a:prstGeom prst="rect">
              <a:avLst/>
            </a:prstGeom>
            <a:solidFill>
              <a:srgbClr val="FFFFFF">
                <a:alpha val="0"/>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rgbClr val="000000"/>
                </a:buClr>
                <a:buSzPts val="1700"/>
                <a:buFont typeface="Arial"/>
                <a:buNone/>
              </a:pPr>
              <a:endParaRPr sz="1700" b="1">
                <a:solidFill>
                  <a:srgbClr val="073763"/>
                </a:solidFill>
                <a:latin typeface="Arial"/>
                <a:ea typeface="Arial"/>
                <a:cs typeface="Arial"/>
                <a:sym typeface="Arial"/>
              </a:endParaRPr>
            </a:p>
            <a:p>
              <a:pPr marL="0" marR="0" lvl="0" indent="0" algn="ctr" rtl="0">
                <a:spcBef>
                  <a:spcPts val="0"/>
                </a:spcBef>
                <a:spcAft>
                  <a:spcPts val="0"/>
                </a:spcAft>
                <a:buClr>
                  <a:srgbClr val="000000"/>
                </a:buClr>
                <a:buSzPts val="1700"/>
                <a:buFont typeface="Arial"/>
                <a:buNone/>
              </a:pPr>
              <a:r>
                <a:rPr lang="en-US" sz="1700" b="1">
                  <a:solidFill>
                    <a:srgbClr val="073763"/>
                  </a:solidFill>
                  <a:latin typeface="Arial"/>
                  <a:ea typeface="Arial"/>
                  <a:cs typeface="Arial"/>
                  <a:sym typeface="Arial"/>
                </a:rPr>
                <a:t>Businesses</a:t>
              </a:r>
              <a:endParaRPr sz="1700" b="1">
                <a:solidFill>
                  <a:srgbClr val="073763"/>
                </a:solidFill>
                <a:latin typeface="Arial"/>
                <a:ea typeface="Arial"/>
                <a:cs typeface="Arial"/>
                <a:sym typeface="Arial"/>
              </a:endParaRPr>
            </a:p>
          </p:txBody>
        </p:sp>
        <p:cxnSp>
          <p:nvCxnSpPr>
            <p:cNvPr id="500" name="Google Shape;500;p30"/>
            <p:cNvCxnSpPr/>
            <p:nvPr/>
          </p:nvCxnSpPr>
          <p:spPr>
            <a:xfrm rot="-10680000" flipH="1">
              <a:off x="5636" y="3538"/>
              <a:ext cx="1024" cy="25"/>
            </a:xfrm>
            <a:prstGeom prst="straightConnector1">
              <a:avLst/>
            </a:prstGeom>
            <a:noFill/>
            <a:ln w="12700" cap="flat" cmpd="sng">
              <a:solidFill>
                <a:srgbClr val="000000"/>
              </a:solidFill>
              <a:prstDash val="solid"/>
              <a:round/>
              <a:headEnd type="none" w="sm" len="sm"/>
              <a:tailEnd type="triangle" w="med" len="med"/>
            </a:ln>
          </p:spPr>
        </p:cxnSp>
        <p:cxnSp>
          <p:nvCxnSpPr>
            <p:cNvPr id="501" name="Google Shape;501;p30"/>
            <p:cNvCxnSpPr/>
            <p:nvPr/>
          </p:nvCxnSpPr>
          <p:spPr>
            <a:xfrm rot="120000" flipH="1">
              <a:off x="5636" y="3060"/>
              <a:ext cx="1024" cy="25"/>
            </a:xfrm>
            <a:prstGeom prst="straightConnector1">
              <a:avLst/>
            </a:prstGeom>
            <a:noFill/>
            <a:ln w="9525" cap="flat" cmpd="sng">
              <a:solidFill>
                <a:srgbClr val="000000"/>
              </a:solidFill>
              <a:prstDash val="solid"/>
              <a:round/>
              <a:headEnd type="none" w="sm" len="sm"/>
              <a:tailEnd type="triangle" w="med" len="med"/>
            </a:ln>
          </p:spPr>
        </p:cxnSp>
        <p:sp>
          <p:nvSpPr>
            <p:cNvPr id="502" name="Google Shape;502;p30"/>
            <p:cNvSpPr txBox="1"/>
            <p:nvPr/>
          </p:nvSpPr>
          <p:spPr>
            <a:xfrm>
              <a:off x="5693" y="2608"/>
              <a:ext cx="1094" cy="540"/>
            </a:xfrm>
            <a:prstGeom prst="rect">
              <a:avLst/>
            </a:prstGeom>
            <a:solidFill>
              <a:srgbClr val="FFFFFF">
                <a:alpha val="0"/>
              </a:srgbClr>
            </a:solidFill>
            <a:ln>
              <a:noFill/>
            </a:ln>
          </p:spPr>
          <p:txBody>
            <a:bodyPr spcFirstLastPara="1" wrap="square" lIns="91425" tIns="45700" rIns="91425" bIns="45700" anchor="t" anchorCtr="0">
              <a:noAutofit/>
            </a:bodyPr>
            <a:lstStyle/>
            <a:p>
              <a:pPr marL="0" marR="0" lvl="0" indent="0" algn="ctr" rtl="0">
                <a:spcBef>
                  <a:spcPts val="0"/>
                </a:spcBef>
                <a:spcAft>
                  <a:spcPts val="0"/>
                </a:spcAft>
                <a:buClr>
                  <a:srgbClr val="000000"/>
                </a:buClr>
                <a:buSzPts val="1400"/>
                <a:buFont typeface="Arial"/>
                <a:buNone/>
              </a:pPr>
              <a:r>
                <a:rPr lang="en-US" sz="1400" i="1">
                  <a:solidFill>
                    <a:srgbClr val="003399"/>
                  </a:solidFill>
                  <a:latin typeface="Arial"/>
                  <a:ea typeface="Arial"/>
                  <a:cs typeface="Arial"/>
                  <a:sym typeface="Arial"/>
                </a:rPr>
                <a:t>Purchase cost</a:t>
              </a:r>
              <a:endParaRPr sz="1400" i="1">
                <a:solidFill>
                  <a:srgbClr val="003399"/>
                </a:solidFill>
                <a:latin typeface="Arial"/>
                <a:ea typeface="Arial"/>
                <a:cs typeface="Arial"/>
                <a:sym typeface="Arial"/>
              </a:endParaRPr>
            </a:p>
          </p:txBody>
        </p:sp>
        <p:sp>
          <p:nvSpPr>
            <p:cNvPr id="503" name="Google Shape;503;p30"/>
            <p:cNvSpPr txBox="1"/>
            <p:nvPr/>
          </p:nvSpPr>
          <p:spPr>
            <a:xfrm>
              <a:off x="5692" y="3567"/>
              <a:ext cx="904" cy="293"/>
            </a:xfrm>
            <a:prstGeom prst="rect">
              <a:avLst/>
            </a:prstGeom>
            <a:solidFill>
              <a:srgbClr val="FFFFFF">
                <a:alpha val="0"/>
              </a:srgbClr>
            </a:solidFill>
            <a:ln>
              <a:noFill/>
            </a:ln>
          </p:spPr>
          <p:txBody>
            <a:bodyPr spcFirstLastPara="1" wrap="square" lIns="91425" tIns="45700" rIns="91425" bIns="45700" anchor="t" anchorCtr="0">
              <a:noAutofit/>
            </a:bodyPr>
            <a:lstStyle/>
            <a:p>
              <a:pPr marL="0" marR="0" lvl="0" indent="0" algn="ctr" rtl="0">
                <a:spcBef>
                  <a:spcPts val="0"/>
                </a:spcBef>
                <a:spcAft>
                  <a:spcPts val="0"/>
                </a:spcAft>
                <a:buClr>
                  <a:srgbClr val="000000"/>
                </a:buClr>
                <a:buSzPts val="1400"/>
                <a:buFont typeface="Arial"/>
                <a:buNone/>
              </a:pPr>
              <a:r>
                <a:rPr lang="en-US" sz="1400" i="1">
                  <a:solidFill>
                    <a:srgbClr val="003399"/>
                  </a:solidFill>
                  <a:latin typeface="Arial"/>
                  <a:ea typeface="Arial"/>
                  <a:cs typeface="Arial"/>
                  <a:sym typeface="Arial"/>
                </a:rPr>
                <a:t>Equipment</a:t>
              </a:r>
              <a:endParaRPr sz="1400" i="1">
                <a:solidFill>
                  <a:srgbClr val="003399"/>
                </a:solidFill>
                <a:latin typeface="Arial"/>
                <a:ea typeface="Arial"/>
                <a:cs typeface="Arial"/>
                <a:sym typeface="Arial"/>
              </a:endParaRPr>
            </a:p>
          </p:txBody>
        </p:sp>
        <p:sp>
          <p:nvSpPr>
            <p:cNvPr id="504" name="Google Shape;504;p30"/>
            <p:cNvSpPr/>
            <p:nvPr/>
          </p:nvSpPr>
          <p:spPr>
            <a:xfrm>
              <a:off x="6660" y="2880"/>
              <a:ext cx="1620" cy="854"/>
            </a:xfrm>
            <a:prstGeom prst="roundRect">
              <a:avLst>
                <a:gd name="adj" fmla="val 16667"/>
              </a:avLst>
            </a:prstGeom>
            <a:noFill/>
            <a:ln w="9525" cap="flat"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Clr>
                  <a:srgbClr val="000000"/>
                </a:buClr>
                <a:buSzPts val="1400"/>
                <a:buFont typeface="Arial"/>
                <a:buNone/>
              </a:pPr>
              <a:endParaRPr sz="1400">
                <a:solidFill>
                  <a:srgbClr val="000000"/>
                </a:solidFill>
                <a:latin typeface="Arial"/>
                <a:ea typeface="Arial"/>
                <a:cs typeface="Arial"/>
                <a:sym typeface="Arial"/>
              </a:endParaRPr>
            </a:p>
          </p:txBody>
        </p:sp>
      </p:grpSp>
      <p:sp>
        <p:nvSpPr>
          <p:cNvPr id="505" name="Google Shape;505;p30"/>
          <p:cNvSpPr/>
          <p:nvPr/>
        </p:nvSpPr>
        <p:spPr>
          <a:xfrm>
            <a:off x="6961591" y="2086340"/>
            <a:ext cx="1970913" cy="846568"/>
          </a:xfrm>
          <a:prstGeom prst="roundRect">
            <a:avLst>
              <a:gd name="adj" fmla="val 16667"/>
            </a:avLst>
          </a:prstGeom>
          <a:noFill/>
          <a:ln w="9525" cap="flat"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Clr>
                <a:srgbClr val="000000"/>
              </a:buClr>
              <a:buSzPts val="1400"/>
              <a:buFont typeface="Arial"/>
              <a:buNone/>
            </a:pPr>
            <a:endParaRPr sz="1400" b="1">
              <a:solidFill>
                <a:srgbClr val="C00000"/>
              </a:solidFill>
              <a:latin typeface="Arial"/>
              <a:ea typeface="Arial"/>
              <a:cs typeface="Arial"/>
              <a:sym typeface="Arial"/>
            </a:endParaRPr>
          </a:p>
        </p:txBody>
      </p:sp>
      <p:cxnSp>
        <p:nvCxnSpPr>
          <p:cNvPr id="506" name="Google Shape;506;p30"/>
          <p:cNvCxnSpPr/>
          <p:nvPr/>
        </p:nvCxnSpPr>
        <p:spPr>
          <a:xfrm>
            <a:off x="7543905" y="2913835"/>
            <a:ext cx="0" cy="634926"/>
          </a:xfrm>
          <a:prstGeom prst="straightConnector1">
            <a:avLst/>
          </a:prstGeom>
          <a:noFill/>
          <a:ln w="9525" cap="flat" cmpd="sng">
            <a:solidFill>
              <a:srgbClr val="000000"/>
            </a:solidFill>
            <a:prstDash val="solid"/>
            <a:round/>
            <a:headEnd type="none" w="sm" len="sm"/>
            <a:tailEnd type="triangle" w="med" len="med"/>
          </a:ln>
        </p:spPr>
      </p:cxnSp>
      <p:cxnSp>
        <p:nvCxnSpPr>
          <p:cNvPr id="507" name="Google Shape;507;p30"/>
          <p:cNvCxnSpPr/>
          <p:nvPr/>
        </p:nvCxnSpPr>
        <p:spPr>
          <a:xfrm rot="10800000">
            <a:off x="8475913" y="2964697"/>
            <a:ext cx="0" cy="634926"/>
          </a:xfrm>
          <a:prstGeom prst="straightConnector1">
            <a:avLst/>
          </a:prstGeom>
          <a:noFill/>
          <a:ln w="9525" cap="flat" cmpd="sng">
            <a:solidFill>
              <a:srgbClr val="000000"/>
            </a:solidFill>
            <a:prstDash val="solid"/>
            <a:round/>
            <a:headEnd type="none" w="sm" len="sm"/>
            <a:tailEnd type="triangle" w="med" len="med"/>
          </a:ln>
        </p:spPr>
      </p:cxnSp>
      <p:sp>
        <p:nvSpPr>
          <p:cNvPr id="508" name="Google Shape;508;p30"/>
          <p:cNvSpPr txBox="1"/>
          <p:nvPr/>
        </p:nvSpPr>
        <p:spPr>
          <a:xfrm>
            <a:off x="7604645" y="2401551"/>
            <a:ext cx="684803" cy="33855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000000"/>
              </a:buClr>
              <a:buSzPts val="1600"/>
              <a:buFont typeface="Arial"/>
              <a:buNone/>
            </a:pPr>
            <a:r>
              <a:rPr lang="en-US" sz="1600" b="1">
                <a:solidFill>
                  <a:srgbClr val="17406D"/>
                </a:solidFill>
                <a:latin typeface="Arial"/>
                <a:ea typeface="Arial"/>
                <a:cs typeface="Arial"/>
                <a:sym typeface="Arial"/>
              </a:rPr>
              <a:t>Bank</a:t>
            </a:r>
            <a:endParaRPr sz="1400">
              <a:solidFill>
                <a:srgbClr val="000000"/>
              </a:solidFill>
              <a:latin typeface="Arial"/>
              <a:ea typeface="Arial"/>
              <a:cs typeface="Arial"/>
              <a:sym typeface="Arial"/>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512"/>
        <p:cNvGrpSpPr/>
        <p:nvPr/>
      </p:nvGrpSpPr>
      <p:grpSpPr>
        <a:xfrm>
          <a:off x="0" y="0"/>
          <a:ext cx="0" cy="0"/>
          <a:chOff x="0" y="0"/>
          <a:chExt cx="0" cy="0"/>
        </a:xfrm>
      </p:grpSpPr>
      <p:sp>
        <p:nvSpPr>
          <p:cNvPr id="513" name="Google Shape;513;p31"/>
          <p:cNvSpPr txBox="1"/>
          <p:nvPr/>
        </p:nvSpPr>
        <p:spPr>
          <a:xfrm>
            <a:off x="838200" y="1261067"/>
            <a:ext cx="10515599" cy="506152"/>
          </a:xfrm>
          <a:prstGeom prst="rect">
            <a:avLst/>
          </a:prstGeom>
          <a:solidFill>
            <a:srgbClr val="004AAD"/>
          </a:solid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0000"/>
              </a:buClr>
              <a:buSzPts val="3600"/>
              <a:buFont typeface="Arial"/>
              <a:buNone/>
            </a:pPr>
            <a:r>
              <a:rPr lang="en-US" sz="1700" b="1" i="0" u="none" strike="noStrike" cap="none">
                <a:solidFill>
                  <a:srgbClr val="FFFFFF"/>
                </a:solidFill>
                <a:latin typeface="Arial"/>
                <a:ea typeface="Arial"/>
                <a:cs typeface="Arial"/>
                <a:sym typeface="Arial"/>
              </a:rPr>
              <a:t>CAPITAL FUNDING MODELS FOR PROJECT IMPLEMENTATION</a:t>
            </a:r>
            <a:endParaRPr sz="3600" b="1" i="0" u="none" strike="noStrike" cap="none">
              <a:solidFill>
                <a:srgbClr val="FFFFFF"/>
              </a:solidFill>
              <a:latin typeface="Arial"/>
              <a:ea typeface="Arial"/>
              <a:cs typeface="Arial"/>
              <a:sym typeface="Arial"/>
            </a:endParaRPr>
          </a:p>
        </p:txBody>
      </p:sp>
      <p:sp>
        <p:nvSpPr>
          <p:cNvPr id="514" name="Google Shape;514;p31"/>
          <p:cNvSpPr/>
          <p:nvPr/>
        </p:nvSpPr>
        <p:spPr>
          <a:xfrm>
            <a:off x="684903" y="2410191"/>
            <a:ext cx="5931880" cy="4360424"/>
          </a:xfrm>
          <a:prstGeom prst="rect">
            <a:avLst/>
          </a:prstGeom>
          <a:solidFill>
            <a:srgbClr val="FFFFFF"/>
          </a:solidFill>
          <a:ln>
            <a:noFill/>
          </a:ln>
        </p:spPr>
        <p:txBody>
          <a:bodyPr spcFirstLastPara="1" wrap="square" lIns="91425" tIns="45700" rIns="91425" bIns="45700" anchor="t" anchorCtr="0">
            <a:spAutoFit/>
          </a:bodyPr>
          <a:lstStyle/>
          <a:p>
            <a:pPr marL="0" marR="0" lvl="0" indent="0" algn="just" rtl="0">
              <a:lnSpc>
                <a:spcPct val="150000"/>
              </a:lnSpc>
              <a:spcBef>
                <a:spcPts val="0"/>
              </a:spcBef>
              <a:spcAft>
                <a:spcPts val="0"/>
              </a:spcAft>
              <a:buClr>
                <a:srgbClr val="000000"/>
              </a:buClr>
              <a:buSzPts val="1700"/>
              <a:buFont typeface="Arial"/>
              <a:buNone/>
            </a:pPr>
            <a:r>
              <a:rPr lang="en-US" sz="1700" b="1" i="1">
                <a:solidFill>
                  <a:srgbClr val="073763"/>
                </a:solidFill>
                <a:latin typeface="Arial"/>
                <a:ea typeface="Arial"/>
                <a:cs typeface="Arial"/>
                <a:sym typeface="Arial"/>
              </a:rPr>
              <a:t>Reasons for leasing:</a:t>
            </a:r>
            <a:endParaRPr sz="1400">
              <a:solidFill>
                <a:srgbClr val="000000"/>
              </a:solidFill>
              <a:latin typeface="Arial"/>
              <a:ea typeface="Arial"/>
              <a:cs typeface="Arial"/>
              <a:sym typeface="Arial"/>
            </a:endParaRPr>
          </a:p>
          <a:p>
            <a:pPr marL="285750" marR="0" lvl="0" indent="-285750" algn="just" rtl="0">
              <a:lnSpc>
                <a:spcPct val="150000"/>
              </a:lnSpc>
              <a:spcBef>
                <a:spcPts val="0"/>
              </a:spcBef>
              <a:spcAft>
                <a:spcPts val="0"/>
              </a:spcAft>
              <a:buClr>
                <a:srgbClr val="000000"/>
              </a:buClr>
              <a:buSzPts val="1700"/>
              <a:buFont typeface="Arial"/>
              <a:buChar char="•"/>
            </a:pPr>
            <a:r>
              <a:rPr lang="en-US" sz="1700" i="1">
                <a:solidFill>
                  <a:srgbClr val="073763"/>
                </a:solidFill>
                <a:latin typeface="Arial"/>
                <a:ea typeface="Arial"/>
                <a:cs typeface="Arial"/>
                <a:sym typeface="Arial"/>
              </a:rPr>
              <a:t>Financial Reasons</a:t>
            </a:r>
            <a:endParaRPr sz="1700">
              <a:solidFill>
                <a:srgbClr val="073763"/>
              </a:solidFill>
              <a:latin typeface="Arial"/>
              <a:ea typeface="Arial"/>
              <a:cs typeface="Arial"/>
              <a:sym typeface="Arial"/>
            </a:endParaRPr>
          </a:p>
          <a:p>
            <a:pPr marL="285750" marR="0" lvl="1" indent="-285750" algn="just" rtl="0">
              <a:lnSpc>
                <a:spcPct val="150000"/>
              </a:lnSpc>
              <a:spcBef>
                <a:spcPts val="0"/>
              </a:spcBef>
              <a:spcAft>
                <a:spcPts val="0"/>
              </a:spcAft>
              <a:buClr>
                <a:srgbClr val="000000"/>
              </a:buClr>
              <a:buSzPts val="1700"/>
              <a:buFont typeface="Courier New"/>
              <a:buChar char="o"/>
            </a:pPr>
            <a:r>
              <a:rPr lang="en-US" sz="1700" b="0" i="0" u="none" strike="noStrike" cap="none">
                <a:solidFill>
                  <a:srgbClr val="073763"/>
                </a:solidFill>
                <a:latin typeface="Arial"/>
                <a:ea typeface="Arial"/>
                <a:cs typeface="Arial"/>
                <a:sym typeface="Arial"/>
              </a:rPr>
              <a:t>With some lease agreements, the entire lease payment may be tax-deductible.</a:t>
            </a:r>
            <a:endParaRPr sz="1400" b="0" i="0" u="none" strike="noStrike" cap="none">
              <a:solidFill>
                <a:srgbClr val="000000"/>
              </a:solidFill>
              <a:latin typeface="Arial"/>
              <a:ea typeface="Arial"/>
              <a:cs typeface="Arial"/>
              <a:sym typeface="Arial"/>
            </a:endParaRPr>
          </a:p>
          <a:p>
            <a:pPr marL="285750" marR="0" lvl="1" indent="-285750" algn="just" rtl="0">
              <a:lnSpc>
                <a:spcPct val="150000"/>
              </a:lnSpc>
              <a:spcBef>
                <a:spcPts val="0"/>
              </a:spcBef>
              <a:spcAft>
                <a:spcPts val="0"/>
              </a:spcAft>
              <a:buClr>
                <a:srgbClr val="000000"/>
              </a:buClr>
              <a:buSzPts val="1700"/>
              <a:buFont typeface="Courier New"/>
              <a:buChar char="o"/>
            </a:pPr>
            <a:r>
              <a:rPr lang="en-US" sz="1700" b="0" i="0" u="none" strike="noStrike" cap="none">
                <a:solidFill>
                  <a:srgbClr val="073763"/>
                </a:solidFill>
                <a:latin typeface="Arial"/>
                <a:ea typeface="Arial"/>
                <a:cs typeface="Arial"/>
                <a:sym typeface="Arial"/>
              </a:rPr>
              <a:t>Some leases allow for "off-balance-sheet" financing, preserving financial creditworthiness.</a:t>
            </a:r>
            <a:endParaRPr sz="1700" b="0" i="1" u="none" strike="noStrike" cap="none">
              <a:solidFill>
                <a:srgbClr val="073763"/>
              </a:solidFill>
              <a:latin typeface="Arial"/>
              <a:ea typeface="Arial"/>
              <a:cs typeface="Arial"/>
              <a:sym typeface="Arial"/>
            </a:endParaRPr>
          </a:p>
          <a:p>
            <a:pPr marL="285750" marR="0" lvl="0" indent="-285750" algn="just" rtl="0">
              <a:lnSpc>
                <a:spcPct val="150000"/>
              </a:lnSpc>
              <a:spcBef>
                <a:spcPts val="0"/>
              </a:spcBef>
              <a:spcAft>
                <a:spcPts val="0"/>
              </a:spcAft>
              <a:buClr>
                <a:srgbClr val="000000"/>
              </a:buClr>
              <a:buSzPts val="1700"/>
              <a:buFont typeface="Arial"/>
              <a:buChar char="•"/>
            </a:pPr>
            <a:r>
              <a:rPr lang="en-US" sz="1700" i="1">
                <a:solidFill>
                  <a:srgbClr val="073763"/>
                </a:solidFill>
                <a:latin typeface="Arial"/>
                <a:ea typeface="Arial"/>
                <a:cs typeface="Arial"/>
                <a:sym typeface="Arial"/>
              </a:rPr>
              <a:t>Risk sharing</a:t>
            </a:r>
            <a:endParaRPr sz="1700">
              <a:solidFill>
                <a:srgbClr val="073763"/>
              </a:solidFill>
              <a:latin typeface="Arial"/>
              <a:ea typeface="Arial"/>
              <a:cs typeface="Arial"/>
              <a:sym typeface="Arial"/>
            </a:endParaRPr>
          </a:p>
          <a:p>
            <a:pPr marL="285750" marR="0" lvl="1" indent="-285750" algn="just" rtl="0">
              <a:lnSpc>
                <a:spcPct val="150000"/>
              </a:lnSpc>
              <a:spcBef>
                <a:spcPts val="0"/>
              </a:spcBef>
              <a:spcAft>
                <a:spcPts val="0"/>
              </a:spcAft>
              <a:buClr>
                <a:srgbClr val="000000"/>
              </a:buClr>
              <a:buSzPts val="1700"/>
              <a:buFont typeface="Courier New"/>
              <a:buChar char="o"/>
            </a:pPr>
            <a:r>
              <a:rPr lang="en-US" sz="1700" b="0" i="0" u="none" strike="noStrike" cap="none">
                <a:solidFill>
                  <a:srgbClr val="073763"/>
                </a:solidFill>
                <a:latin typeface="Arial"/>
                <a:ea typeface="Arial"/>
                <a:cs typeface="Arial"/>
                <a:sym typeface="Arial"/>
              </a:rPr>
              <a:t>Leasing is suitable for short-term asset use and reduces the risk of owning obsolete equipment.</a:t>
            </a:r>
            <a:endParaRPr sz="1400" b="0" i="0" u="none" strike="noStrike" cap="none">
              <a:solidFill>
                <a:srgbClr val="000000"/>
              </a:solidFill>
              <a:latin typeface="Arial"/>
              <a:ea typeface="Arial"/>
              <a:cs typeface="Arial"/>
              <a:sym typeface="Arial"/>
            </a:endParaRPr>
          </a:p>
          <a:p>
            <a:pPr marL="285750" marR="0" lvl="1" indent="-285750" algn="just" rtl="0">
              <a:lnSpc>
                <a:spcPct val="150000"/>
              </a:lnSpc>
              <a:spcBef>
                <a:spcPts val="0"/>
              </a:spcBef>
              <a:spcAft>
                <a:spcPts val="0"/>
              </a:spcAft>
              <a:buClr>
                <a:srgbClr val="000000"/>
              </a:buClr>
              <a:buSzPts val="1700"/>
              <a:buFont typeface="Courier New"/>
              <a:buChar char="o"/>
            </a:pPr>
            <a:r>
              <a:rPr lang="en-US" sz="1700" b="0" i="0" u="none" strike="noStrike" cap="none">
                <a:solidFill>
                  <a:srgbClr val="073763"/>
                </a:solidFill>
                <a:latin typeface="Arial"/>
                <a:ea typeface="Arial"/>
                <a:cs typeface="Arial"/>
                <a:sym typeface="Arial"/>
              </a:rPr>
              <a:t>Lease agreements involve less risk and liability.</a:t>
            </a:r>
            <a:br>
              <a:rPr lang="en-US" sz="1700" b="0" i="0" u="none" strike="noStrike" cap="none">
                <a:solidFill>
                  <a:srgbClr val="073763"/>
                </a:solidFill>
                <a:latin typeface="Arial"/>
                <a:ea typeface="Arial"/>
                <a:cs typeface="Arial"/>
                <a:sym typeface="Arial"/>
              </a:rPr>
            </a:br>
            <a:endParaRPr sz="1700" b="0" i="0" u="none" strike="noStrike" cap="none">
              <a:solidFill>
                <a:srgbClr val="073763"/>
              </a:solidFill>
              <a:latin typeface="Arial"/>
              <a:ea typeface="Arial"/>
              <a:cs typeface="Arial"/>
              <a:sym typeface="Arial"/>
            </a:endParaRPr>
          </a:p>
        </p:txBody>
      </p:sp>
      <p:grpSp>
        <p:nvGrpSpPr>
          <p:cNvPr id="515" name="Google Shape;515;p31"/>
          <p:cNvGrpSpPr/>
          <p:nvPr/>
        </p:nvGrpSpPr>
        <p:grpSpPr>
          <a:xfrm>
            <a:off x="6616783" y="3703254"/>
            <a:ext cx="5005753" cy="2908666"/>
            <a:chOff x="533400" y="1143000"/>
            <a:chExt cx="5486400" cy="2438400"/>
          </a:xfrm>
        </p:grpSpPr>
        <p:grpSp>
          <p:nvGrpSpPr>
            <p:cNvPr id="516" name="Google Shape;516;p31"/>
            <p:cNvGrpSpPr/>
            <p:nvPr/>
          </p:nvGrpSpPr>
          <p:grpSpPr>
            <a:xfrm>
              <a:off x="914738" y="1294942"/>
              <a:ext cx="4800431" cy="2168887"/>
              <a:chOff x="2494" y="966"/>
              <a:chExt cx="5143" cy="2097"/>
            </a:xfrm>
          </p:grpSpPr>
          <p:sp>
            <p:nvSpPr>
              <p:cNvPr id="517" name="Google Shape;517;p31"/>
              <p:cNvSpPr txBox="1"/>
              <p:nvPr/>
            </p:nvSpPr>
            <p:spPr>
              <a:xfrm>
                <a:off x="4605" y="966"/>
                <a:ext cx="1399" cy="737"/>
              </a:xfrm>
              <a:prstGeom prst="rect">
                <a:avLst/>
              </a:prstGeom>
              <a:noFill/>
              <a:ln w="9525" cap="flat" cmpd="sng">
                <a:solidFill>
                  <a:srgbClr val="00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003399"/>
                    </a:solidFill>
                    <a:latin typeface="Arial"/>
                    <a:ea typeface="Arial"/>
                    <a:cs typeface="Arial"/>
                    <a:sym typeface="Arial"/>
                  </a:rPr>
                  <a:t>Lease Payments</a:t>
                </a:r>
                <a:endParaRPr sz="1400" b="0" i="0" u="none" strike="noStrike" cap="none">
                  <a:solidFill>
                    <a:srgbClr val="003399"/>
                  </a:solidFill>
                  <a:latin typeface="Arial"/>
                  <a:ea typeface="Arial"/>
                  <a:cs typeface="Arial"/>
                  <a:sym typeface="Arial"/>
                </a:endParaRPr>
              </a:p>
            </p:txBody>
          </p:sp>
          <p:sp>
            <p:nvSpPr>
              <p:cNvPr id="518" name="Google Shape;518;p31"/>
              <p:cNvSpPr txBox="1"/>
              <p:nvPr/>
            </p:nvSpPr>
            <p:spPr>
              <a:xfrm>
                <a:off x="2494" y="1556"/>
                <a:ext cx="1959" cy="964"/>
              </a:xfrm>
              <a:prstGeom prst="rect">
                <a:avLst/>
              </a:prstGeom>
              <a:solidFill>
                <a:srgbClr val="FFFFFF">
                  <a:alpha val="0"/>
                </a:srgbClr>
              </a:solidFill>
              <a:ln w="9525" cap="flat" cmpd="sng">
                <a:solidFill>
                  <a:srgbClr val="00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C00000"/>
                    </a:solidFill>
                    <a:latin typeface="Arial"/>
                    <a:ea typeface="Arial"/>
                    <a:cs typeface="Arial"/>
                    <a:sym typeface="Arial"/>
                  </a:rPr>
                  <a:t>Leasing Organization</a:t>
                </a:r>
                <a:endParaRPr sz="1400" b="0" i="0" u="none" strike="noStrike" cap="none">
                  <a:solidFill>
                    <a:srgbClr val="000000"/>
                  </a:solidFill>
                  <a:latin typeface="Arial"/>
                  <a:ea typeface="Arial"/>
                  <a:cs typeface="Arial"/>
                  <a:sym typeface="Arial"/>
                </a:endParaRPr>
              </a:p>
            </p:txBody>
          </p:sp>
          <p:sp>
            <p:nvSpPr>
              <p:cNvPr id="519" name="Google Shape;519;p31"/>
              <p:cNvSpPr txBox="1"/>
              <p:nvPr/>
            </p:nvSpPr>
            <p:spPr>
              <a:xfrm>
                <a:off x="6168" y="1584"/>
                <a:ext cx="1388" cy="1072"/>
              </a:xfrm>
              <a:prstGeom prst="rect">
                <a:avLst/>
              </a:prstGeom>
              <a:solidFill>
                <a:srgbClr val="FFFFFF">
                  <a:alpha val="0"/>
                </a:srgbClr>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C00000"/>
                    </a:solidFill>
                    <a:latin typeface="Arial"/>
                    <a:ea typeface="Arial"/>
                    <a:cs typeface="Arial"/>
                    <a:sym typeface="Arial"/>
                  </a:rPr>
                  <a:t>Lessee (Enterprise)</a:t>
                </a:r>
                <a:endParaRPr sz="1400" b="0" i="0" u="none" strike="noStrike" cap="none">
                  <a:solidFill>
                    <a:srgbClr val="C00000"/>
                  </a:solidFill>
                  <a:latin typeface="Arial"/>
                  <a:ea typeface="Arial"/>
                  <a:cs typeface="Arial"/>
                  <a:sym typeface="Arial"/>
                </a:endParaRPr>
              </a:p>
            </p:txBody>
          </p:sp>
          <p:cxnSp>
            <p:nvCxnSpPr>
              <p:cNvPr id="520" name="Google Shape;520;p31"/>
              <p:cNvCxnSpPr/>
              <p:nvPr/>
            </p:nvCxnSpPr>
            <p:spPr>
              <a:xfrm>
                <a:off x="4581" y="2219"/>
                <a:ext cx="1260" cy="0"/>
              </a:xfrm>
              <a:prstGeom prst="straightConnector1">
                <a:avLst/>
              </a:prstGeom>
              <a:noFill/>
              <a:ln w="9525" cap="flat" cmpd="sng">
                <a:solidFill>
                  <a:srgbClr val="000000"/>
                </a:solidFill>
                <a:prstDash val="solid"/>
                <a:round/>
                <a:headEnd type="none" w="sm" len="sm"/>
                <a:tailEnd type="triangle" w="med" len="med"/>
              </a:ln>
            </p:spPr>
          </p:cxnSp>
          <p:cxnSp>
            <p:nvCxnSpPr>
              <p:cNvPr id="521" name="Google Shape;521;p31"/>
              <p:cNvCxnSpPr/>
              <p:nvPr/>
            </p:nvCxnSpPr>
            <p:spPr>
              <a:xfrm rot="10800000">
                <a:off x="4535" y="1890"/>
                <a:ext cx="1260" cy="0"/>
              </a:xfrm>
              <a:prstGeom prst="straightConnector1">
                <a:avLst/>
              </a:prstGeom>
              <a:noFill/>
              <a:ln w="9525" cap="flat" cmpd="sng">
                <a:solidFill>
                  <a:srgbClr val="000000"/>
                </a:solidFill>
                <a:prstDash val="solid"/>
                <a:round/>
                <a:headEnd type="none" w="sm" len="sm"/>
                <a:tailEnd type="triangle" w="med" len="med"/>
              </a:ln>
            </p:spPr>
          </p:cxnSp>
          <p:sp>
            <p:nvSpPr>
              <p:cNvPr id="522" name="Google Shape;522;p31"/>
              <p:cNvSpPr txBox="1"/>
              <p:nvPr/>
            </p:nvSpPr>
            <p:spPr>
              <a:xfrm>
                <a:off x="4605" y="2366"/>
                <a:ext cx="1317" cy="697"/>
              </a:xfrm>
              <a:prstGeom prst="rect">
                <a:avLst/>
              </a:prstGeom>
              <a:solidFill>
                <a:srgbClr val="FFFFFF"/>
              </a:solidFill>
              <a:ln w="9525" cap="flat" cmpd="sng">
                <a:solidFill>
                  <a:srgbClr val="00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003399"/>
                    </a:solidFill>
                    <a:latin typeface="Arial"/>
                    <a:ea typeface="Arial"/>
                    <a:cs typeface="Arial"/>
                    <a:sym typeface="Arial"/>
                  </a:rPr>
                  <a:t>Leased Equipment</a:t>
                </a:r>
                <a:endParaRPr sz="1400" b="0" i="0" u="none" strike="noStrike" cap="none">
                  <a:solidFill>
                    <a:srgbClr val="003399"/>
                  </a:solidFill>
                  <a:latin typeface="Arial"/>
                  <a:ea typeface="Arial"/>
                  <a:cs typeface="Arial"/>
                  <a:sym typeface="Arial"/>
                </a:endParaRPr>
              </a:p>
            </p:txBody>
          </p:sp>
          <p:sp>
            <p:nvSpPr>
              <p:cNvPr id="523" name="Google Shape;523;p31"/>
              <p:cNvSpPr/>
              <p:nvPr/>
            </p:nvSpPr>
            <p:spPr>
              <a:xfrm>
                <a:off x="6086" y="1515"/>
                <a:ext cx="1551" cy="1072"/>
              </a:xfrm>
              <a:prstGeom prst="roundRect">
                <a:avLst>
                  <a:gd name="adj" fmla="val 3991"/>
                </a:avLst>
              </a:prstGeom>
              <a:noFill/>
              <a:ln w="9525" cap="flat"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524" name="Google Shape;524;p31"/>
            <p:cNvSpPr/>
            <p:nvPr/>
          </p:nvSpPr>
          <p:spPr>
            <a:xfrm>
              <a:off x="533400" y="1143000"/>
              <a:ext cx="5486400" cy="2438400"/>
            </a:xfrm>
            <a:prstGeom prst="ellipse">
              <a:avLst/>
            </a:prstGeom>
            <a:noFill/>
            <a:ln w="9525"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grpSp>
      <p:sp>
        <p:nvSpPr>
          <p:cNvPr id="525" name="Google Shape;525;p31"/>
          <p:cNvSpPr txBox="1"/>
          <p:nvPr/>
        </p:nvSpPr>
        <p:spPr>
          <a:xfrm>
            <a:off x="838200" y="1985880"/>
            <a:ext cx="5917955" cy="442014"/>
          </a:xfrm>
          <a:prstGeom prst="rect">
            <a:avLst/>
          </a:prstGeom>
          <a:solidFill>
            <a:srgbClr val="FFFFFF"/>
          </a:solid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0000"/>
              </a:buClr>
              <a:buSzPts val="3600"/>
              <a:buFont typeface="Arial"/>
              <a:buNone/>
            </a:pPr>
            <a:r>
              <a:rPr lang="en-US" sz="1700" b="1" i="0" u="sng" strike="noStrike" cap="none">
                <a:solidFill>
                  <a:srgbClr val="073763"/>
                </a:solidFill>
                <a:latin typeface="Arial"/>
                <a:ea typeface="Arial"/>
                <a:cs typeface="Arial"/>
                <a:sym typeface="Arial"/>
              </a:rPr>
              <a:t>Leasing</a:t>
            </a:r>
            <a:endParaRPr sz="1700" b="1" i="0" u="sng" strike="noStrike" cap="none">
              <a:solidFill>
                <a:srgbClr val="073763"/>
              </a:solidFill>
              <a:latin typeface="Arial"/>
              <a:ea typeface="Arial"/>
              <a:cs typeface="Arial"/>
              <a:sym typeface="Arial"/>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529"/>
        <p:cNvGrpSpPr/>
        <p:nvPr/>
      </p:nvGrpSpPr>
      <p:grpSpPr>
        <a:xfrm>
          <a:off x="0" y="0"/>
          <a:ext cx="0" cy="0"/>
          <a:chOff x="0" y="0"/>
          <a:chExt cx="0" cy="0"/>
        </a:xfrm>
      </p:grpSpPr>
      <p:sp>
        <p:nvSpPr>
          <p:cNvPr id="530" name="Google Shape;530;p32"/>
          <p:cNvSpPr txBox="1"/>
          <p:nvPr/>
        </p:nvSpPr>
        <p:spPr>
          <a:xfrm>
            <a:off x="838201" y="1199421"/>
            <a:ext cx="10515599" cy="506152"/>
          </a:xfrm>
          <a:prstGeom prst="rect">
            <a:avLst/>
          </a:prstGeom>
          <a:solidFill>
            <a:srgbClr val="004AAD"/>
          </a:solid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0000"/>
              </a:buClr>
              <a:buSzPts val="3600"/>
              <a:buFont typeface="Arial"/>
              <a:buNone/>
            </a:pPr>
            <a:r>
              <a:rPr lang="en-US" sz="1700" b="1" i="0" u="none" strike="noStrike" cap="none">
                <a:solidFill>
                  <a:srgbClr val="FFFFFF"/>
                </a:solidFill>
                <a:latin typeface="Arial"/>
                <a:ea typeface="Arial"/>
                <a:cs typeface="Arial"/>
                <a:sym typeface="Arial"/>
              </a:rPr>
              <a:t>CAPITAL FUNDING MODELS FOR PROJECT IMPLEMENTATION</a:t>
            </a:r>
            <a:endParaRPr sz="3600" b="1" i="0" u="none" strike="noStrike" cap="none">
              <a:solidFill>
                <a:srgbClr val="FFFFFF"/>
              </a:solidFill>
              <a:latin typeface="Arial"/>
              <a:ea typeface="Arial"/>
              <a:cs typeface="Arial"/>
              <a:sym typeface="Arial"/>
            </a:endParaRPr>
          </a:p>
        </p:txBody>
      </p:sp>
      <p:sp>
        <p:nvSpPr>
          <p:cNvPr id="531" name="Google Shape;531;p32"/>
          <p:cNvSpPr/>
          <p:nvPr/>
        </p:nvSpPr>
        <p:spPr>
          <a:xfrm>
            <a:off x="838201" y="2318957"/>
            <a:ext cx="2707793" cy="35394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000000"/>
              </a:buClr>
              <a:buSzPts val="1700"/>
              <a:buFont typeface="Arial"/>
              <a:buNone/>
            </a:pPr>
            <a:r>
              <a:rPr lang="en-US" sz="1700" b="1" u="sng">
                <a:solidFill>
                  <a:srgbClr val="073763"/>
                </a:solidFill>
                <a:latin typeface="Arial"/>
                <a:ea typeface="Arial"/>
                <a:cs typeface="Arial"/>
                <a:sym typeface="Arial"/>
              </a:rPr>
              <a:t>A performance contract </a:t>
            </a:r>
            <a:endParaRPr sz="1700" u="sng">
              <a:solidFill>
                <a:srgbClr val="073763"/>
              </a:solidFill>
              <a:latin typeface="Arial"/>
              <a:ea typeface="Arial"/>
              <a:cs typeface="Arial"/>
              <a:sym typeface="Arial"/>
            </a:endParaRPr>
          </a:p>
        </p:txBody>
      </p:sp>
      <p:sp>
        <p:nvSpPr>
          <p:cNvPr id="532" name="Google Shape;532;p32"/>
          <p:cNvSpPr/>
          <p:nvPr/>
        </p:nvSpPr>
        <p:spPr>
          <a:xfrm>
            <a:off x="1071489" y="2895082"/>
            <a:ext cx="10049022" cy="2668423"/>
          </a:xfrm>
          <a:prstGeom prst="rect">
            <a:avLst/>
          </a:prstGeom>
          <a:noFill/>
          <a:ln>
            <a:noFill/>
          </a:ln>
        </p:spPr>
        <p:txBody>
          <a:bodyPr spcFirstLastPara="1" wrap="square" lIns="91425" tIns="45700" rIns="91425" bIns="45700" anchor="t" anchorCtr="0">
            <a:spAutoFit/>
          </a:bodyPr>
          <a:lstStyle/>
          <a:p>
            <a:pPr marL="285750" marR="0" lvl="0" indent="-285750" algn="just" rtl="0">
              <a:lnSpc>
                <a:spcPct val="130000"/>
              </a:lnSpc>
              <a:spcBef>
                <a:spcPts val="0"/>
              </a:spcBef>
              <a:spcAft>
                <a:spcPts val="0"/>
              </a:spcAft>
              <a:buClr>
                <a:srgbClr val="000000"/>
              </a:buClr>
              <a:buSzPts val="1700"/>
              <a:buFont typeface="Arial"/>
              <a:buChar char="•"/>
            </a:pPr>
            <a:r>
              <a:rPr lang="en-US" sz="1700">
                <a:solidFill>
                  <a:srgbClr val="073763"/>
                </a:solidFill>
                <a:latin typeface="Arial"/>
                <a:ea typeface="Arial"/>
                <a:cs typeface="Arial"/>
                <a:sym typeface="Arial"/>
              </a:rPr>
              <a:t>A performance contract is a unique agreement that allows for the implementation of necessary improvements with minimal upfront investment.</a:t>
            </a:r>
            <a:endParaRPr sz="1400">
              <a:solidFill>
                <a:srgbClr val="000000"/>
              </a:solidFill>
              <a:latin typeface="Arial"/>
              <a:ea typeface="Arial"/>
              <a:cs typeface="Arial"/>
              <a:sym typeface="Arial"/>
            </a:endParaRPr>
          </a:p>
          <a:p>
            <a:pPr marL="285750" marR="0" lvl="0" indent="-285750" algn="just" rtl="0">
              <a:lnSpc>
                <a:spcPct val="130000"/>
              </a:lnSpc>
              <a:spcBef>
                <a:spcPts val="600"/>
              </a:spcBef>
              <a:spcAft>
                <a:spcPts val="0"/>
              </a:spcAft>
              <a:buClr>
                <a:srgbClr val="000000"/>
              </a:buClr>
              <a:buSzPts val="1700"/>
              <a:buFont typeface="Arial"/>
              <a:buChar char="•"/>
            </a:pPr>
            <a:r>
              <a:rPr lang="en-US" sz="1700">
                <a:solidFill>
                  <a:srgbClr val="073763"/>
                </a:solidFill>
                <a:latin typeface="Arial"/>
                <a:ea typeface="Arial"/>
                <a:cs typeface="Arial"/>
                <a:sym typeface="Arial"/>
              </a:rPr>
              <a:t>The contractor is typically responsible for purchasing and installing the equipment, as well as maintaining it throughout the contract period.</a:t>
            </a:r>
            <a:endParaRPr sz="1400">
              <a:solidFill>
                <a:srgbClr val="000000"/>
              </a:solidFill>
              <a:latin typeface="Arial"/>
              <a:ea typeface="Arial"/>
              <a:cs typeface="Arial"/>
              <a:sym typeface="Arial"/>
            </a:endParaRPr>
          </a:p>
          <a:p>
            <a:pPr marL="285750" marR="0" lvl="0" indent="-285750" algn="just" rtl="0">
              <a:lnSpc>
                <a:spcPct val="130000"/>
              </a:lnSpc>
              <a:spcBef>
                <a:spcPts val="600"/>
              </a:spcBef>
              <a:spcAft>
                <a:spcPts val="0"/>
              </a:spcAft>
              <a:buClr>
                <a:srgbClr val="000000"/>
              </a:buClr>
              <a:buSzPts val="1700"/>
              <a:buFont typeface="Arial"/>
              <a:buChar char="•"/>
            </a:pPr>
            <a:r>
              <a:rPr lang="en-US" sz="1700">
                <a:solidFill>
                  <a:srgbClr val="073763"/>
                </a:solidFill>
                <a:latin typeface="Arial"/>
                <a:ea typeface="Arial"/>
                <a:cs typeface="Arial"/>
                <a:sym typeface="Arial"/>
              </a:rPr>
              <a:t>The contractor is compensated based on the performance efficiency of the installed equipment and only after the installed equipment has actually reduced costs.</a:t>
            </a:r>
            <a:endParaRPr sz="1400">
              <a:solidFill>
                <a:srgbClr val="000000"/>
              </a:solidFill>
              <a:latin typeface="Arial"/>
              <a:ea typeface="Arial"/>
              <a:cs typeface="Arial"/>
              <a:sym typeface="Arial"/>
            </a:endParaRPr>
          </a:p>
          <a:p>
            <a:pPr marL="285750" marR="0" lvl="0" indent="-285750" algn="just" rtl="0">
              <a:lnSpc>
                <a:spcPct val="130000"/>
              </a:lnSpc>
              <a:spcBef>
                <a:spcPts val="600"/>
              </a:spcBef>
              <a:spcAft>
                <a:spcPts val="0"/>
              </a:spcAft>
              <a:buClr>
                <a:srgbClr val="000000"/>
              </a:buClr>
              <a:buSzPts val="1700"/>
              <a:buFont typeface="Arial"/>
              <a:buChar char="•"/>
            </a:pPr>
            <a:r>
              <a:rPr lang="en-US" sz="1700">
                <a:solidFill>
                  <a:srgbClr val="073763"/>
                </a:solidFill>
                <a:latin typeface="Arial"/>
                <a:ea typeface="Arial"/>
                <a:cs typeface="Arial"/>
                <a:sym typeface="Arial"/>
              </a:rPr>
              <a:t>Energy Service Companies (ESCOs) often serve as contractors in this line of business.</a:t>
            </a:r>
            <a:endParaRPr sz="1700">
              <a:solidFill>
                <a:srgbClr val="073763"/>
              </a:solidFill>
              <a:latin typeface="Arial"/>
              <a:ea typeface="Arial"/>
              <a:cs typeface="Arial"/>
              <a:sym typeface="Arial"/>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536"/>
        <p:cNvGrpSpPr/>
        <p:nvPr/>
      </p:nvGrpSpPr>
      <p:grpSpPr>
        <a:xfrm>
          <a:off x="0" y="0"/>
          <a:ext cx="0" cy="0"/>
          <a:chOff x="0" y="0"/>
          <a:chExt cx="0" cy="0"/>
        </a:xfrm>
      </p:grpSpPr>
      <p:sp>
        <p:nvSpPr>
          <p:cNvPr id="537" name="Google Shape;537;p33"/>
          <p:cNvSpPr txBox="1"/>
          <p:nvPr/>
        </p:nvSpPr>
        <p:spPr>
          <a:xfrm>
            <a:off x="821920" y="1363807"/>
            <a:ext cx="10515599" cy="506152"/>
          </a:xfrm>
          <a:prstGeom prst="rect">
            <a:avLst/>
          </a:prstGeom>
          <a:solidFill>
            <a:srgbClr val="004AAD"/>
          </a:solid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0000"/>
              </a:buClr>
              <a:buSzPts val="3600"/>
              <a:buFont typeface="Arial"/>
              <a:buNone/>
            </a:pPr>
            <a:r>
              <a:rPr lang="en-US" sz="1700" b="1" i="0" u="none" strike="noStrike" cap="none">
                <a:solidFill>
                  <a:srgbClr val="FFFFFF"/>
                </a:solidFill>
                <a:latin typeface="Arial"/>
                <a:ea typeface="Arial"/>
                <a:cs typeface="Arial"/>
                <a:sym typeface="Arial"/>
              </a:rPr>
              <a:t>PREPARING AN INVESTMENT REPORT</a:t>
            </a:r>
            <a:endParaRPr sz="3600" b="1" i="0" u="none" strike="noStrike" cap="none">
              <a:solidFill>
                <a:srgbClr val="FFFFFF"/>
              </a:solidFill>
              <a:latin typeface="Arial"/>
              <a:ea typeface="Arial"/>
              <a:cs typeface="Arial"/>
              <a:sym typeface="Arial"/>
            </a:endParaRPr>
          </a:p>
        </p:txBody>
      </p:sp>
      <p:graphicFrame>
        <p:nvGraphicFramePr>
          <p:cNvPr id="538" name="Google Shape;538;p33"/>
          <p:cNvGraphicFramePr/>
          <p:nvPr/>
        </p:nvGraphicFramePr>
        <p:xfrm>
          <a:off x="838187" y="2503899"/>
          <a:ext cx="3000000" cy="3000000"/>
        </p:xfrm>
        <a:graphic>
          <a:graphicData uri="http://schemas.openxmlformats.org/drawingml/2006/table">
            <a:tbl>
              <a:tblPr>
                <a:noFill/>
                <a:tableStyleId>{291A3A17-A0F9-4E28-ADC6-29C7E2A3A313}</a:tableStyleId>
              </a:tblPr>
              <a:tblGrid>
                <a:gridCol w="1224525">
                  <a:extLst>
                    <a:ext uri="{9D8B030D-6E8A-4147-A177-3AD203B41FA5}">
                      <a16:colId xmlns:a16="http://schemas.microsoft.com/office/drawing/2014/main" val="20000"/>
                    </a:ext>
                  </a:extLst>
                </a:gridCol>
                <a:gridCol w="4380625">
                  <a:extLst>
                    <a:ext uri="{9D8B030D-6E8A-4147-A177-3AD203B41FA5}">
                      <a16:colId xmlns:a16="http://schemas.microsoft.com/office/drawing/2014/main" val="20001"/>
                    </a:ext>
                  </a:extLst>
                </a:gridCol>
                <a:gridCol w="4910475">
                  <a:extLst>
                    <a:ext uri="{9D8B030D-6E8A-4147-A177-3AD203B41FA5}">
                      <a16:colId xmlns:a16="http://schemas.microsoft.com/office/drawing/2014/main" val="20002"/>
                    </a:ext>
                  </a:extLst>
                </a:gridCol>
              </a:tblGrid>
              <a:tr h="203200">
                <a:tc>
                  <a:txBody>
                    <a:bodyPr/>
                    <a:lstStyle/>
                    <a:p>
                      <a:pPr marL="0" marR="0" lvl="0" indent="0" algn="l" rtl="0">
                        <a:lnSpc>
                          <a:spcPct val="100000"/>
                        </a:lnSpc>
                        <a:spcBef>
                          <a:spcPts val="0"/>
                        </a:spcBef>
                        <a:spcAft>
                          <a:spcPts val="0"/>
                        </a:spcAft>
                        <a:buClr>
                          <a:schemeClr val="dk1"/>
                        </a:buClr>
                        <a:buSzPts val="1600"/>
                        <a:buFont typeface="Calibri"/>
                        <a:buNone/>
                      </a:pPr>
                      <a:endParaRPr sz="16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600"/>
                        <a:buFont typeface="Calibri"/>
                        <a:buNone/>
                      </a:pPr>
                      <a:r>
                        <a:rPr lang="en-US" sz="1600" u="none" strike="noStrike" cap="none"/>
                        <a:t>Energy Audit Report</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600"/>
                        <a:buFont typeface="Calibri"/>
                        <a:buNone/>
                      </a:pPr>
                      <a:r>
                        <a:rPr lang="en-US" sz="1600" u="none" strike="noStrike" cap="none"/>
                        <a:t>Investment Grade Audit (IGA) / Feasibility Study Report</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r h="370850">
                <a:tc>
                  <a:txBody>
                    <a:bodyPr/>
                    <a:lstStyle/>
                    <a:p>
                      <a:pPr marL="0" marR="0" lvl="0" indent="0" algn="l" rtl="0">
                        <a:lnSpc>
                          <a:spcPct val="100000"/>
                        </a:lnSpc>
                        <a:spcBef>
                          <a:spcPts val="0"/>
                        </a:spcBef>
                        <a:spcAft>
                          <a:spcPts val="0"/>
                        </a:spcAft>
                        <a:buClr>
                          <a:schemeClr val="dk1"/>
                        </a:buClr>
                        <a:buSzPts val="1600"/>
                        <a:buFont typeface="Calibri"/>
                        <a:buNone/>
                      </a:pPr>
                      <a:r>
                        <a:rPr lang="en-US" sz="1600" b="1" u="none" strike="noStrike" cap="none"/>
                        <a:t>Purpose</a:t>
                      </a:r>
                      <a:endParaRPr sz="1800" u="none" strike="noStrike" cap="none"/>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600"/>
                        <a:buFont typeface="Calibri"/>
                        <a:buNone/>
                      </a:pPr>
                      <a:r>
                        <a:rPr lang="en-US" sz="1600" u="none" strike="noStrike" cap="none"/>
                        <a:t>Assess current energy usage and propose energy saving opportunities</a:t>
                      </a:r>
                      <a:endParaRPr sz="1800" u="none" strike="noStrike" cap="none"/>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600"/>
                        <a:buFont typeface="Calibri"/>
                        <a:buNone/>
                      </a:pPr>
                      <a:r>
                        <a:rPr lang="en-US" sz="1600" u="none" strike="noStrike" cap="none"/>
                        <a:t>Analyze the financial &amp; economic feasibility of selected solutions following an energy audit</a:t>
                      </a:r>
                      <a:endParaRPr sz="1800" u="none" strike="noStrike" cap="none"/>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1"/>
                  </a:ext>
                </a:extLst>
              </a:tr>
              <a:tr h="370850">
                <a:tc>
                  <a:txBody>
                    <a:bodyPr/>
                    <a:lstStyle/>
                    <a:p>
                      <a:pPr marL="0" marR="0" lvl="0" indent="0" algn="l" rtl="0">
                        <a:lnSpc>
                          <a:spcPct val="100000"/>
                        </a:lnSpc>
                        <a:spcBef>
                          <a:spcPts val="0"/>
                        </a:spcBef>
                        <a:spcAft>
                          <a:spcPts val="0"/>
                        </a:spcAft>
                        <a:buClr>
                          <a:schemeClr val="dk1"/>
                        </a:buClr>
                        <a:buSzPts val="1600"/>
                        <a:buFont typeface="Calibri"/>
                        <a:buNone/>
                      </a:pPr>
                      <a:r>
                        <a:rPr lang="en-US" sz="1600" b="1" u="none" strike="noStrike" cap="none"/>
                        <a:t>Main content</a:t>
                      </a:r>
                      <a:endParaRPr sz="1800" u="none" strike="noStrike" cap="none"/>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285750" marR="0" lvl="0" indent="-285750" algn="l" rtl="0">
                        <a:lnSpc>
                          <a:spcPct val="100000"/>
                        </a:lnSpc>
                        <a:spcBef>
                          <a:spcPts val="0"/>
                        </a:spcBef>
                        <a:spcAft>
                          <a:spcPts val="0"/>
                        </a:spcAft>
                        <a:buClr>
                          <a:srgbClr val="000000"/>
                        </a:buClr>
                        <a:buSzPts val="1600"/>
                        <a:buFont typeface="Arial"/>
                        <a:buChar char="-"/>
                      </a:pPr>
                      <a:r>
                        <a:rPr lang="en-US" sz="1600" u="none" strike="noStrike" cap="none"/>
                        <a:t>Collect energy consumption data;</a:t>
                      </a:r>
                      <a:endParaRPr sz="1800" u="none" strike="noStrike" cap="none"/>
                    </a:p>
                    <a:p>
                      <a:pPr marL="285750" marR="0" lvl="0" indent="-285750" algn="l" rtl="0">
                        <a:lnSpc>
                          <a:spcPct val="100000"/>
                        </a:lnSpc>
                        <a:spcBef>
                          <a:spcPts val="0"/>
                        </a:spcBef>
                        <a:spcAft>
                          <a:spcPts val="0"/>
                        </a:spcAft>
                        <a:buClr>
                          <a:srgbClr val="000000"/>
                        </a:buClr>
                        <a:buSzPts val="1600"/>
                        <a:buFont typeface="Arial"/>
                        <a:buChar char="-"/>
                      </a:pPr>
                      <a:r>
                        <a:rPr lang="en-US" sz="1600" u="none" strike="noStrike" cap="none"/>
                        <a:t>Analyze the performance of equipment, production lines, and systems;</a:t>
                      </a:r>
                      <a:endParaRPr sz="1800" u="none" strike="noStrike" cap="none"/>
                    </a:p>
                    <a:p>
                      <a:pPr marL="285750" marR="0" lvl="0" indent="-285750" algn="l" rtl="0">
                        <a:lnSpc>
                          <a:spcPct val="100000"/>
                        </a:lnSpc>
                        <a:spcBef>
                          <a:spcPts val="0"/>
                        </a:spcBef>
                        <a:spcAft>
                          <a:spcPts val="0"/>
                        </a:spcAft>
                        <a:buClr>
                          <a:srgbClr val="000000"/>
                        </a:buClr>
                        <a:buSzPts val="1600"/>
                        <a:buFont typeface="Arial"/>
                        <a:buChar char="-"/>
                      </a:pPr>
                      <a:r>
                        <a:rPr lang="en-US" sz="1600" u="none" strike="noStrike" cap="none"/>
                        <a:t>Identify areas of energy waste;</a:t>
                      </a:r>
                      <a:endParaRPr sz="1800" u="none" strike="noStrike" cap="none"/>
                    </a:p>
                    <a:p>
                      <a:pPr marL="285750" marR="0" lvl="0" indent="-285750" algn="l" rtl="0">
                        <a:lnSpc>
                          <a:spcPct val="100000"/>
                        </a:lnSpc>
                        <a:spcBef>
                          <a:spcPts val="0"/>
                        </a:spcBef>
                        <a:spcAft>
                          <a:spcPts val="0"/>
                        </a:spcAft>
                        <a:buClr>
                          <a:srgbClr val="000000"/>
                        </a:buClr>
                        <a:buSzPts val="1600"/>
                        <a:buFont typeface="Arial"/>
                        <a:buChar char="-"/>
                      </a:pPr>
                      <a:r>
                        <a:rPr lang="en-US" sz="1600" u="none" strike="noStrike" cap="none"/>
                        <a:t>Propose energy conservation measures/solutions.</a:t>
                      </a:r>
                      <a:endParaRPr sz="1600" u="none" strike="noStrike" cap="none"/>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285750" marR="0" lvl="0" indent="-285750" algn="l" rtl="0">
                        <a:lnSpc>
                          <a:spcPct val="100000"/>
                        </a:lnSpc>
                        <a:spcBef>
                          <a:spcPts val="0"/>
                        </a:spcBef>
                        <a:spcAft>
                          <a:spcPts val="0"/>
                        </a:spcAft>
                        <a:buClr>
                          <a:srgbClr val="000000"/>
                        </a:buClr>
                        <a:buSzPts val="1600"/>
                        <a:buFont typeface="Arial"/>
                        <a:buChar char="-"/>
                      </a:pPr>
                      <a:r>
                        <a:rPr lang="en-US" sz="1600" u="none" strike="noStrike" cap="none"/>
                        <a:t>Calculate investment costs, operational costs, and economic benefits;</a:t>
                      </a:r>
                      <a:endParaRPr sz="1800" u="none" strike="noStrike" cap="none"/>
                    </a:p>
                    <a:p>
                      <a:pPr marL="285750" marR="0" lvl="0" indent="-285750" algn="l" rtl="0">
                        <a:lnSpc>
                          <a:spcPct val="100000"/>
                        </a:lnSpc>
                        <a:spcBef>
                          <a:spcPts val="0"/>
                        </a:spcBef>
                        <a:spcAft>
                          <a:spcPts val="0"/>
                        </a:spcAft>
                        <a:buClr>
                          <a:srgbClr val="000000"/>
                        </a:buClr>
                        <a:buSzPts val="1600"/>
                        <a:buFont typeface="Arial"/>
                        <a:buChar char="-"/>
                      </a:pPr>
                      <a:r>
                        <a:rPr lang="en-US" sz="1600" u="none" strike="noStrike" cap="none"/>
                        <a:t> Conduct financial analysis (NPV, IRR, Benefit-Cost Ratio, Payback Period);</a:t>
                      </a:r>
                      <a:endParaRPr sz="1800" u="none" strike="noStrike" cap="none"/>
                    </a:p>
                    <a:p>
                      <a:pPr marL="285750" marR="0" lvl="0" indent="-285750" algn="l" rtl="0">
                        <a:lnSpc>
                          <a:spcPct val="100000"/>
                        </a:lnSpc>
                        <a:spcBef>
                          <a:spcPts val="0"/>
                        </a:spcBef>
                        <a:spcAft>
                          <a:spcPts val="0"/>
                        </a:spcAft>
                        <a:buClr>
                          <a:srgbClr val="000000"/>
                        </a:buClr>
                        <a:buSzPts val="1600"/>
                        <a:buFont typeface="Arial"/>
                        <a:buChar char="-"/>
                      </a:pPr>
                      <a:r>
                        <a:rPr lang="en-US" sz="1600" u="none" strike="noStrike" cap="none"/>
                        <a:t>Perform socio-economic analysis (social and environmental benefits);</a:t>
                      </a:r>
                      <a:endParaRPr sz="1800" u="none" strike="noStrike" cap="none"/>
                    </a:p>
                    <a:p>
                      <a:pPr marL="285750" marR="0" lvl="0" indent="-285750" algn="l" rtl="0">
                        <a:lnSpc>
                          <a:spcPct val="100000"/>
                        </a:lnSpc>
                        <a:spcBef>
                          <a:spcPts val="0"/>
                        </a:spcBef>
                        <a:spcAft>
                          <a:spcPts val="0"/>
                        </a:spcAft>
                        <a:buClr>
                          <a:srgbClr val="000000"/>
                        </a:buClr>
                        <a:buSzPts val="1600"/>
                        <a:buFont typeface="Arial"/>
                        <a:buChar char="-"/>
                      </a:pPr>
                      <a:r>
                        <a:rPr lang="en-US" sz="1600" u="none" strike="noStrike" cap="none"/>
                        <a:t>Propose financing options.</a:t>
                      </a:r>
                      <a:endParaRPr sz="1600" u="none" strike="noStrike" cap="none"/>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2"/>
                  </a:ext>
                </a:extLst>
              </a:tr>
              <a:tr h="370850">
                <a:tc>
                  <a:txBody>
                    <a:bodyPr/>
                    <a:lstStyle/>
                    <a:p>
                      <a:pPr marL="0" marR="0" lvl="0" indent="0" algn="l" rtl="0">
                        <a:lnSpc>
                          <a:spcPct val="100000"/>
                        </a:lnSpc>
                        <a:spcBef>
                          <a:spcPts val="0"/>
                        </a:spcBef>
                        <a:spcAft>
                          <a:spcPts val="0"/>
                        </a:spcAft>
                        <a:buClr>
                          <a:schemeClr val="dk1"/>
                        </a:buClr>
                        <a:buSzPts val="1600"/>
                        <a:buFont typeface="Calibri"/>
                        <a:buNone/>
                      </a:pPr>
                      <a:r>
                        <a:rPr lang="en-US" sz="1600" b="1" u="none" strike="noStrike" cap="none"/>
                        <a:t>Result</a:t>
                      </a:r>
                      <a:endParaRPr sz="1800" u="none" strike="noStrike" cap="none"/>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600"/>
                        <a:buFont typeface="Calibri"/>
                        <a:buNone/>
                      </a:pPr>
                      <a:r>
                        <a:rPr lang="en-US" sz="1600" u="none" strike="noStrike" cap="none"/>
                        <a:t>A list of potential energy-saving opportunities, but without detailed financial viability assurance</a:t>
                      </a:r>
                      <a:endParaRPr sz="1800" u="none" strike="noStrike" cap="none"/>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600"/>
                        <a:buFont typeface="Calibri"/>
                        <a:buNone/>
                      </a:pPr>
                      <a:r>
                        <a:rPr lang="en-US" sz="1600" u="none" strike="noStrike" cap="none"/>
                        <a:t>A basis for making investment decisions or for seeking funding/loans</a:t>
                      </a:r>
                      <a:endParaRPr sz="1800" u="none" strike="noStrike" cap="none"/>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3"/>
                  </a:ext>
                </a:extLst>
              </a:tr>
            </a:tbl>
          </a:graphicData>
        </a:graphic>
      </p:graphicFrame>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543"/>
        <p:cNvGrpSpPr/>
        <p:nvPr/>
      </p:nvGrpSpPr>
      <p:grpSpPr>
        <a:xfrm>
          <a:off x="0" y="0"/>
          <a:ext cx="0" cy="0"/>
          <a:chOff x="0" y="0"/>
          <a:chExt cx="0" cy="0"/>
        </a:xfrm>
      </p:grpSpPr>
      <p:sp>
        <p:nvSpPr>
          <p:cNvPr id="544" name="Google Shape;544;p34"/>
          <p:cNvSpPr txBox="1"/>
          <p:nvPr/>
        </p:nvSpPr>
        <p:spPr>
          <a:xfrm>
            <a:off x="838200" y="2182460"/>
            <a:ext cx="10515600" cy="4351200"/>
          </a:xfrm>
          <a:prstGeom prst="rect">
            <a:avLst/>
          </a:prstGeom>
          <a:noFill/>
          <a:ln>
            <a:noFill/>
          </a:ln>
        </p:spPr>
        <p:txBody>
          <a:bodyPr spcFirstLastPara="1" wrap="square" lIns="91425" tIns="45700" rIns="91425" bIns="45700" anchor="t" anchorCtr="0">
            <a:normAutofit/>
          </a:bodyPr>
          <a:lstStyle/>
          <a:p>
            <a:pPr marL="0" marR="0" lvl="0" indent="0" algn="l" rtl="0">
              <a:lnSpc>
                <a:spcPct val="115000"/>
              </a:lnSpc>
              <a:spcBef>
                <a:spcPts val="1000"/>
              </a:spcBef>
              <a:spcAft>
                <a:spcPts val="0"/>
              </a:spcAft>
              <a:buClr>
                <a:schemeClr val="dk1"/>
              </a:buClr>
              <a:buSzPts val="1100"/>
              <a:buFont typeface="Arial"/>
              <a:buNone/>
            </a:pPr>
            <a:r>
              <a:rPr lang="en-US" sz="2000" b="0" i="0" u="none" strike="noStrike" cap="none">
                <a:solidFill>
                  <a:srgbClr val="0F1115"/>
                </a:solidFill>
                <a:highlight>
                  <a:srgbClr val="FFFFFF"/>
                </a:highlight>
                <a:latin typeface="Arial"/>
                <a:ea typeface="Arial"/>
                <a:cs typeface="Arial"/>
                <a:sym typeface="Arial"/>
              </a:rPr>
              <a:t>An Investment Report can be prepared by consulting firms or a company's internal personnel and presented to the corporate leadership or financial support institutions. Key contents of the investment report typically include:</a:t>
            </a:r>
            <a:endParaRPr/>
          </a:p>
          <a:p>
            <a:pPr marL="0" marR="0" lvl="0" indent="457200" algn="l" rtl="0">
              <a:lnSpc>
                <a:spcPct val="115000"/>
              </a:lnSpc>
              <a:spcBef>
                <a:spcPts val="1000"/>
              </a:spcBef>
              <a:spcAft>
                <a:spcPts val="0"/>
              </a:spcAft>
              <a:buClr>
                <a:schemeClr val="dk1"/>
              </a:buClr>
              <a:buSzPts val="1100"/>
              <a:buFont typeface="Arial"/>
              <a:buNone/>
            </a:pPr>
            <a:r>
              <a:rPr lang="en-US" sz="2000" b="0" i="0" u="none" strike="noStrike" cap="none">
                <a:solidFill>
                  <a:srgbClr val="0F1115"/>
                </a:solidFill>
                <a:highlight>
                  <a:srgbClr val="FFFFFF"/>
                </a:highlight>
                <a:latin typeface="Arial"/>
                <a:ea typeface="Arial"/>
                <a:cs typeface="Arial"/>
                <a:sym typeface="Arial"/>
              </a:rPr>
              <a:t>(1) The rationale for implementing energy efficiency projects within the organization.</a:t>
            </a:r>
            <a:endParaRPr/>
          </a:p>
          <a:p>
            <a:pPr marL="0" marR="0" lvl="0" indent="457200" algn="l" rtl="0">
              <a:lnSpc>
                <a:spcPct val="115000"/>
              </a:lnSpc>
              <a:spcBef>
                <a:spcPts val="1000"/>
              </a:spcBef>
              <a:spcAft>
                <a:spcPts val="0"/>
              </a:spcAft>
              <a:buClr>
                <a:schemeClr val="dk1"/>
              </a:buClr>
              <a:buSzPts val="1100"/>
              <a:buFont typeface="Arial"/>
              <a:buNone/>
            </a:pPr>
            <a:r>
              <a:rPr lang="en-US" sz="2000" b="0" i="0" u="none" strike="noStrike" cap="none">
                <a:solidFill>
                  <a:srgbClr val="0F1115"/>
                </a:solidFill>
                <a:highlight>
                  <a:srgbClr val="FFFFFF"/>
                </a:highlight>
                <a:latin typeface="Arial"/>
                <a:ea typeface="Arial"/>
                <a:cs typeface="Arial"/>
                <a:sym typeface="Arial"/>
              </a:rPr>
              <a:t>(2) Findings from the energy audit report and proposed energy-saving solutions.</a:t>
            </a:r>
            <a:endParaRPr/>
          </a:p>
          <a:p>
            <a:pPr marL="0" marR="0" lvl="0" indent="457200" algn="l" rtl="0">
              <a:lnSpc>
                <a:spcPct val="115000"/>
              </a:lnSpc>
              <a:spcBef>
                <a:spcPts val="1000"/>
              </a:spcBef>
              <a:spcAft>
                <a:spcPts val="0"/>
              </a:spcAft>
              <a:buClr>
                <a:schemeClr val="dk1"/>
              </a:buClr>
              <a:buSzPts val="1100"/>
              <a:buFont typeface="Arial"/>
              <a:buNone/>
            </a:pPr>
            <a:r>
              <a:rPr lang="en-US" sz="2000" b="0" i="0" u="none" strike="noStrike" cap="none">
                <a:solidFill>
                  <a:srgbClr val="0F1115"/>
                </a:solidFill>
                <a:highlight>
                  <a:srgbClr val="FFFFFF"/>
                </a:highlight>
                <a:latin typeface="Arial"/>
                <a:ea typeface="Arial"/>
                <a:cs typeface="Arial"/>
                <a:sym typeface="Arial"/>
              </a:rPr>
              <a:t>(3) Financial efficiency calculations for the proposed energy-saving measures.</a:t>
            </a:r>
            <a:endParaRPr/>
          </a:p>
          <a:p>
            <a:pPr marL="0" marR="0" lvl="0" indent="457200" algn="l" rtl="0">
              <a:lnSpc>
                <a:spcPct val="115000"/>
              </a:lnSpc>
              <a:spcBef>
                <a:spcPts val="1000"/>
              </a:spcBef>
              <a:spcAft>
                <a:spcPts val="0"/>
              </a:spcAft>
              <a:buClr>
                <a:schemeClr val="dk1"/>
              </a:buClr>
              <a:buSzPts val="1100"/>
              <a:buFont typeface="Arial"/>
              <a:buNone/>
            </a:pPr>
            <a:r>
              <a:rPr lang="en-US" sz="2000" b="0" i="0" u="none" strike="noStrike" cap="none">
                <a:solidFill>
                  <a:srgbClr val="0F1115"/>
                </a:solidFill>
                <a:highlight>
                  <a:srgbClr val="FFFFFF"/>
                </a:highlight>
                <a:latin typeface="Arial"/>
                <a:ea typeface="Arial"/>
                <a:cs typeface="Arial"/>
                <a:sym typeface="Arial"/>
              </a:rPr>
              <a:t>(4) Assessment of other impacts on the business and the environment.</a:t>
            </a:r>
            <a:endParaRPr/>
          </a:p>
          <a:p>
            <a:pPr marL="0" marR="0" lvl="0" indent="0" algn="l" rtl="0">
              <a:lnSpc>
                <a:spcPct val="115000"/>
              </a:lnSpc>
              <a:spcBef>
                <a:spcPts val="1000"/>
              </a:spcBef>
              <a:spcAft>
                <a:spcPts val="0"/>
              </a:spcAft>
              <a:buClr>
                <a:schemeClr val="dk1"/>
              </a:buClr>
              <a:buSzPts val="1100"/>
              <a:buFont typeface="Arial"/>
              <a:buNone/>
            </a:pPr>
            <a:endParaRPr sz="2000" b="0" i="0" u="none" strike="noStrike" cap="none">
              <a:solidFill>
                <a:srgbClr val="0F1115"/>
              </a:solidFill>
              <a:highlight>
                <a:srgbClr val="FFFFFF"/>
              </a:highlight>
              <a:latin typeface="Arial"/>
              <a:ea typeface="Arial"/>
              <a:cs typeface="Arial"/>
              <a:sym typeface="Arial"/>
            </a:endParaRPr>
          </a:p>
          <a:p>
            <a:pPr marL="0" marR="0" lvl="0" indent="0" algn="l" rtl="0">
              <a:lnSpc>
                <a:spcPct val="115000"/>
              </a:lnSpc>
              <a:spcBef>
                <a:spcPts val="1000"/>
              </a:spcBef>
              <a:spcAft>
                <a:spcPts val="0"/>
              </a:spcAft>
              <a:buClr>
                <a:schemeClr val="dk1"/>
              </a:buClr>
              <a:buSzPts val="1800"/>
              <a:buFont typeface="Arial"/>
              <a:buNone/>
            </a:pPr>
            <a:endParaRPr sz="2000" b="0" i="0" u="none" strike="noStrike" cap="none">
              <a:solidFill>
                <a:schemeClr val="dk1"/>
              </a:solidFill>
              <a:latin typeface="Arial"/>
              <a:ea typeface="Arial"/>
              <a:cs typeface="Arial"/>
              <a:sym typeface="Arial"/>
            </a:endParaRPr>
          </a:p>
        </p:txBody>
      </p:sp>
      <p:sp>
        <p:nvSpPr>
          <p:cNvPr id="545" name="Google Shape;545;p34"/>
          <p:cNvSpPr txBox="1"/>
          <p:nvPr/>
        </p:nvSpPr>
        <p:spPr>
          <a:xfrm>
            <a:off x="838200" y="1394630"/>
            <a:ext cx="10515600" cy="506100"/>
          </a:xfrm>
          <a:prstGeom prst="rect">
            <a:avLst/>
          </a:prstGeom>
          <a:solidFill>
            <a:srgbClr val="004AAD"/>
          </a:solid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0000"/>
              </a:buClr>
              <a:buSzPts val="3600"/>
              <a:buFont typeface="Arial"/>
              <a:buNone/>
            </a:pPr>
            <a:r>
              <a:rPr lang="en-US" sz="2000" b="1" i="0" u="none" strike="noStrike" cap="none">
                <a:solidFill>
                  <a:srgbClr val="FFFFFF"/>
                </a:solidFill>
                <a:latin typeface="Arial"/>
                <a:ea typeface="Arial"/>
                <a:cs typeface="Arial"/>
                <a:sym typeface="Arial"/>
              </a:rPr>
              <a:t>PREPARING AN INVESTMENT REPORT</a:t>
            </a:r>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549"/>
        <p:cNvGrpSpPr/>
        <p:nvPr/>
      </p:nvGrpSpPr>
      <p:grpSpPr>
        <a:xfrm>
          <a:off x="0" y="0"/>
          <a:ext cx="0" cy="0"/>
          <a:chOff x="0" y="0"/>
          <a:chExt cx="0" cy="0"/>
        </a:xfrm>
      </p:grpSpPr>
      <p:sp>
        <p:nvSpPr>
          <p:cNvPr id="550" name="Google Shape;550;p35"/>
          <p:cNvSpPr txBox="1"/>
          <p:nvPr/>
        </p:nvSpPr>
        <p:spPr>
          <a:xfrm>
            <a:off x="838200" y="1230243"/>
            <a:ext cx="10515599" cy="506152"/>
          </a:xfrm>
          <a:prstGeom prst="rect">
            <a:avLst/>
          </a:prstGeom>
          <a:solidFill>
            <a:srgbClr val="004AAD"/>
          </a:solid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FFFEFE"/>
              </a:buClr>
              <a:buSzPts val="3600"/>
              <a:buFont typeface="Arial"/>
              <a:buNone/>
            </a:pPr>
            <a:r>
              <a:rPr lang="en-US" sz="2000" b="1">
                <a:solidFill>
                  <a:srgbClr val="FFFEFE"/>
                </a:solidFill>
                <a:latin typeface="Arial"/>
                <a:ea typeface="Arial"/>
                <a:cs typeface="Arial"/>
                <a:sym typeface="Arial"/>
              </a:rPr>
              <a:t>PREPARING AN INVESTMENT REPORT</a:t>
            </a:r>
            <a:endParaRPr/>
          </a:p>
        </p:txBody>
      </p:sp>
      <p:sp>
        <p:nvSpPr>
          <p:cNvPr id="551" name="Google Shape;551;p35"/>
          <p:cNvSpPr txBox="1"/>
          <p:nvPr/>
        </p:nvSpPr>
        <p:spPr>
          <a:xfrm>
            <a:off x="781642" y="1639044"/>
            <a:ext cx="10572000" cy="585600"/>
          </a:xfrm>
          <a:prstGeom prst="rect">
            <a:avLst/>
          </a:prstGeom>
          <a:noFill/>
          <a:ln>
            <a:noFill/>
          </a:ln>
        </p:spPr>
        <p:txBody>
          <a:bodyPr spcFirstLastPara="1" wrap="square" lIns="45700" tIns="45700" rIns="45700" bIns="45700" anchor="t" anchorCtr="0">
            <a:noAutofit/>
          </a:bodyPr>
          <a:lstStyle/>
          <a:p>
            <a:pPr marL="0" marR="0" lvl="0" indent="0" algn="just" rtl="0">
              <a:lnSpc>
                <a:spcPct val="200000"/>
              </a:lnSpc>
              <a:spcBef>
                <a:spcPts val="0"/>
              </a:spcBef>
              <a:spcAft>
                <a:spcPts val="0"/>
              </a:spcAft>
              <a:buClr>
                <a:srgbClr val="073763"/>
              </a:buClr>
              <a:buSzPts val="1700"/>
              <a:buFont typeface="Arial"/>
              <a:buNone/>
            </a:pPr>
            <a:r>
              <a:rPr lang="en-US" sz="1700" b="1" i="1" u="none" strike="noStrike" cap="none">
                <a:solidFill>
                  <a:srgbClr val="073763"/>
                </a:solidFill>
                <a:latin typeface="Arial"/>
                <a:ea typeface="Arial"/>
                <a:cs typeface="Arial"/>
                <a:sym typeface="Arial"/>
              </a:rPr>
              <a:t>(1) Bases for implementing energy efficiency projects at the unit.</a:t>
            </a:r>
            <a:endParaRPr sz="1700" b="1" i="1" u="none" strike="noStrike" cap="none">
              <a:solidFill>
                <a:srgbClr val="073763"/>
              </a:solidFill>
              <a:latin typeface="Arial"/>
              <a:ea typeface="Arial"/>
              <a:cs typeface="Arial"/>
              <a:sym typeface="Arial"/>
            </a:endParaRPr>
          </a:p>
          <a:p>
            <a:pPr marL="0" marR="0" lvl="0" indent="0" algn="just" rtl="0">
              <a:lnSpc>
                <a:spcPct val="200000"/>
              </a:lnSpc>
              <a:spcBef>
                <a:spcPts val="1000"/>
              </a:spcBef>
              <a:spcAft>
                <a:spcPts val="0"/>
              </a:spcAft>
              <a:buClr>
                <a:srgbClr val="000000"/>
              </a:buClr>
              <a:buSzPts val="1700"/>
              <a:buFont typeface="Arial"/>
              <a:buNone/>
            </a:pPr>
            <a:endParaRPr sz="1700" b="1" i="1" u="none" strike="noStrike" cap="none">
              <a:solidFill>
                <a:srgbClr val="073763"/>
              </a:solidFill>
              <a:latin typeface="Arial"/>
              <a:ea typeface="Arial"/>
              <a:cs typeface="Arial"/>
              <a:sym typeface="Arial"/>
            </a:endParaRPr>
          </a:p>
        </p:txBody>
      </p:sp>
      <p:sp>
        <p:nvSpPr>
          <p:cNvPr id="552" name="Google Shape;552;p35"/>
          <p:cNvSpPr txBox="1"/>
          <p:nvPr/>
        </p:nvSpPr>
        <p:spPr>
          <a:xfrm>
            <a:off x="838200" y="2284200"/>
            <a:ext cx="9537900" cy="2289600"/>
          </a:xfrm>
          <a:prstGeom prst="rect">
            <a:avLst/>
          </a:prstGeom>
          <a:noFill/>
          <a:ln>
            <a:noFill/>
          </a:ln>
        </p:spPr>
        <p:txBody>
          <a:bodyPr spcFirstLastPara="1" wrap="square" lIns="45700" tIns="45700" rIns="45700" bIns="45700" anchor="t" anchorCtr="0">
            <a:normAutofit/>
          </a:bodyPr>
          <a:lstStyle/>
          <a:p>
            <a:pPr marL="342900" marR="0" lvl="0" indent="-342900" algn="just" rtl="0">
              <a:lnSpc>
                <a:spcPct val="130000"/>
              </a:lnSpc>
              <a:spcBef>
                <a:spcPts val="0"/>
              </a:spcBef>
              <a:spcAft>
                <a:spcPts val="0"/>
              </a:spcAft>
              <a:buClr>
                <a:srgbClr val="073763"/>
              </a:buClr>
              <a:buSzPts val="1700"/>
              <a:buFont typeface="Arial"/>
              <a:buChar char="•"/>
            </a:pPr>
            <a:r>
              <a:rPr lang="en-US" sz="1700" b="0" i="0" u="none" strike="noStrike" cap="none">
                <a:solidFill>
                  <a:srgbClr val="073763"/>
                </a:solidFill>
                <a:latin typeface="Arial"/>
                <a:ea typeface="Arial"/>
                <a:cs typeface="Arial"/>
                <a:sym typeface="Arial"/>
              </a:rPr>
              <a:t>Policy on investing in energy efficiency:</a:t>
            </a:r>
            <a:endParaRPr sz="1800">
              <a:solidFill>
                <a:schemeClr val="dk1"/>
              </a:solidFill>
              <a:latin typeface="Calibri"/>
              <a:ea typeface="Calibri"/>
              <a:cs typeface="Calibri"/>
              <a:sym typeface="Calibri"/>
            </a:endParaRPr>
          </a:p>
          <a:p>
            <a:pPr marL="342900" marR="0" lvl="0" indent="-342900" algn="just" rtl="0">
              <a:lnSpc>
                <a:spcPct val="130000"/>
              </a:lnSpc>
              <a:spcBef>
                <a:spcPts val="0"/>
              </a:spcBef>
              <a:spcAft>
                <a:spcPts val="0"/>
              </a:spcAft>
              <a:buClr>
                <a:srgbClr val="073763"/>
              </a:buClr>
              <a:buSzPts val="1700"/>
              <a:buFont typeface="Courier New"/>
              <a:buChar char="o"/>
            </a:pPr>
            <a:r>
              <a:rPr lang="en-US" sz="1700" b="0" i="0" u="none" strike="noStrike" cap="none">
                <a:solidFill>
                  <a:srgbClr val="073763"/>
                </a:solidFill>
                <a:latin typeface="Arial"/>
                <a:ea typeface="Arial"/>
                <a:cs typeface="Arial"/>
                <a:sym typeface="Arial"/>
              </a:rPr>
              <a:t>As required by law </a:t>
            </a:r>
            <a:r>
              <a:rPr lang="en-US" sz="1700" b="0" i="1" u="none" strike="noStrike" cap="none">
                <a:solidFill>
                  <a:srgbClr val="C00000"/>
                </a:solidFill>
                <a:latin typeface="Arial"/>
                <a:ea typeface="Arial"/>
                <a:cs typeface="Arial"/>
                <a:sym typeface="Arial"/>
              </a:rPr>
              <a:t>(Construction Law, Public Investment Law, Investment Law)</a:t>
            </a:r>
            <a:endParaRPr sz="1800">
              <a:solidFill>
                <a:schemeClr val="dk1"/>
              </a:solidFill>
              <a:latin typeface="Calibri"/>
              <a:ea typeface="Calibri"/>
              <a:cs typeface="Calibri"/>
              <a:sym typeface="Calibri"/>
            </a:endParaRPr>
          </a:p>
          <a:p>
            <a:pPr marL="342900" marR="0" lvl="0" indent="-342900" algn="just" rtl="0">
              <a:lnSpc>
                <a:spcPct val="130000"/>
              </a:lnSpc>
              <a:spcBef>
                <a:spcPts val="0"/>
              </a:spcBef>
              <a:spcAft>
                <a:spcPts val="0"/>
              </a:spcAft>
              <a:buClr>
                <a:srgbClr val="073763"/>
              </a:buClr>
              <a:buSzPts val="1700"/>
              <a:buFont typeface="Courier New"/>
              <a:buChar char="o"/>
            </a:pPr>
            <a:r>
              <a:rPr lang="en-US" sz="1700" b="0" i="0" u="none" strike="noStrike" cap="none">
                <a:solidFill>
                  <a:srgbClr val="073763"/>
                </a:solidFill>
                <a:latin typeface="Arial"/>
                <a:ea typeface="Arial"/>
                <a:cs typeface="Arial"/>
                <a:sym typeface="Arial"/>
              </a:rPr>
              <a:t>Awareness of the effectiveness of improving energy efficiency within the unit</a:t>
            </a:r>
            <a:endParaRPr sz="1800">
              <a:solidFill>
                <a:schemeClr val="dk1"/>
              </a:solidFill>
              <a:latin typeface="Calibri"/>
              <a:ea typeface="Calibri"/>
              <a:cs typeface="Calibri"/>
              <a:sym typeface="Calibri"/>
            </a:endParaRPr>
          </a:p>
          <a:p>
            <a:pPr marL="342900" marR="0" lvl="0" indent="-342900" algn="just" rtl="0">
              <a:lnSpc>
                <a:spcPct val="130000"/>
              </a:lnSpc>
              <a:spcBef>
                <a:spcPts val="0"/>
              </a:spcBef>
              <a:spcAft>
                <a:spcPts val="0"/>
              </a:spcAft>
              <a:buClr>
                <a:srgbClr val="073763"/>
              </a:buClr>
              <a:buSzPts val="1700"/>
              <a:buFont typeface="Arial"/>
              <a:buChar char="•"/>
            </a:pPr>
            <a:r>
              <a:rPr lang="en-US" sz="1700" b="0" i="0" u="none" strike="noStrike" cap="none">
                <a:solidFill>
                  <a:srgbClr val="073763"/>
                </a:solidFill>
                <a:latin typeface="Arial"/>
                <a:ea typeface="Arial"/>
                <a:cs typeface="Arial"/>
                <a:sym typeface="Arial"/>
              </a:rPr>
              <a:t>Investment resources allocated for energy efficiency projects:</a:t>
            </a:r>
            <a:endParaRPr sz="1800">
              <a:solidFill>
                <a:schemeClr val="dk1"/>
              </a:solidFill>
              <a:latin typeface="Calibri"/>
              <a:ea typeface="Calibri"/>
              <a:cs typeface="Calibri"/>
              <a:sym typeface="Calibri"/>
            </a:endParaRPr>
          </a:p>
          <a:p>
            <a:pPr marL="342900" marR="0" lvl="0" indent="-342900" algn="just" rtl="0">
              <a:lnSpc>
                <a:spcPct val="130000"/>
              </a:lnSpc>
              <a:spcBef>
                <a:spcPts val="0"/>
              </a:spcBef>
              <a:spcAft>
                <a:spcPts val="0"/>
              </a:spcAft>
              <a:buClr>
                <a:srgbClr val="073763"/>
              </a:buClr>
              <a:buSzPts val="1700"/>
              <a:buFont typeface="Courier New"/>
              <a:buChar char="o"/>
            </a:pPr>
            <a:r>
              <a:rPr lang="en-US" sz="1700" b="0" i="0" u="none" strike="noStrike" cap="none">
                <a:solidFill>
                  <a:srgbClr val="073763"/>
                </a:solidFill>
                <a:latin typeface="Arial"/>
                <a:ea typeface="Arial"/>
                <a:cs typeface="Arial"/>
                <a:sym typeface="Arial"/>
              </a:rPr>
              <a:t>Capital policy for energy efficiency projects</a:t>
            </a:r>
            <a:endParaRPr sz="1800">
              <a:solidFill>
                <a:schemeClr val="dk1"/>
              </a:solidFill>
              <a:latin typeface="Calibri"/>
              <a:ea typeface="Calibri"/>
              <a:cs typeface="Calibri"/>
              <a:sym typeface="Calibri"/>
            </a:endParaRPr>
          </a:p>
          <a:p>
            <a:pPr marL="342900" marR="0" lvl="0" indent="-342900" algn="just" rtl="0">
              <a:lnSpc>
                <a:spcPct val="130000"/>
              </a:lnSpc>
              <a:spcBef>
                <a:spcPts val="0"/>
              </a:spcBef>
              <a:spcAft>
                <a:spcPts val="0"/>
              </a:spcAft>
              <a:buClr>
                <a:srgbClr val="073763"/>
              </a:buClr>
              <a:buSzPts val="1700"/>
              <a:buFont typeface="Courier New"/>
              <a:buChar char="o"/>
            </a:pPr>
            <a:r>
              <a:rPr lang="en-US" sz="1700" b="0" i="0" u="none" strike="noStrike" cap="none">
                <a:solidFill>
                  <a:srgbClr val="073763"/>
                </a:solidFill>
                <a:latin typeface="Arial"/>
                <a:ea typeface="Arial"/>
                <a:cs typeface="Arial"/>
                <a:sym typeface="Arial"/>
              </a:rPr>
              <a:t>Amount of capital available for use in energy efficiency projects</a:t>
            </a:r>
            <a:endParaRPr sz="1700" b="0" i="0" u="none" strike="noStrike" cap="none">
              <a:solidFill>
                <a:srgbClr val="073763"/>
              </a:solidFill>
              <a:latin typeface="Arial"/>
              <a:ea typeface="Arial"/>
              <a:cs typeface="Arial"/>
              <a:sym typeface="Arial"/>
            </a:endParaRPr>
          </a:p>
        </p:txBody>
      </p:sp>
      <p:sp>
        <p:nvSpPr>
          <p:cNvPr id="553" name="Google Shape;553;p35"/>
          <p:cNvSpPr/>
          <p:nvPr/>
        </p:nvSpPr>
        <p:spPr>
          <a:xfrm>
            <a:off x="668626" y="4391856"/>
            <a:ext cx="11216700" cy="534300"/>
          </a:xfrm>
          <a:prstGeom prst="rect">
            <a:avLst/>
          </a:prstGeom>
          <a:noFill/>
          <a:ln>
            <a:noFill/>
          </a:ln>
        </p:spPr>
        <p:txBody>
          <a:bodyPr spcFirstLastPara="1" wrap="square" lIns="91425" tIns="45700" rIns="91425" bIns="45700" anchor="t" anchorCtr="0">
            <a:spAutoFit/>
          </a:bodyPr>
          <a:lstStyle/>
          <a:p>
            <a:pPr marL="0" marR="0" lvl="0" indent="0" algn="just" rtl="0">
              <a:lnSpc>
                <a:spcPct val="200000"/>
              </a:lnSpc>
              <a:spcBef>
                <a:spcPts val="0"/>
              </a:spcBef>
              <a:spcAft>
                <a:spcPts val="0"/>
              </a:spcAft>
              <a:buClr>
                <a:srgbClr val="073763"/>
              </a:buClr>
              <a:buSzPts val="1700"/>
              <a:buFont typeface="Arial"/>
              <a:buNone/>
            </a:pPr>
            <a:r>
              <a:rPr lang="en-US" sz="1700" b="1" i="1" u="none" strike="noStrike" cap="none">
                <a:solidFill>
                  <a:srgbClr val="073763"/>
                </a:solidFill>
                <a:latin typeface="Arial"/>
                <a:ea typeface="Arial"/>
                <a:cs typeface="Arial"/>
                <a:sym typeface="Arial"/>
              </a:rPr>
              <a:t> (2) Results of the energy audit report and proposed energy-saving solutions.</a:t>
            </a:r>
            <a:endParaRPr sz="1700" b="1" i="1" u="none" strike="noStrike" cap="none">
              <a:solidFill>
                <a:srgbClr val="073763"/>
              </a:solidFill>
              <a:latin typeface="Arial"/>
              <a:ea typeface="Arial"/>
              <a:cs typeface="Arial"/>
              <a:sym typeface="Arial"/>
            </a:endParaRPr>
          </a:p>
        </p:txBody>
      </p:sp>
      <p:sp>
        <p:nvSpPr>
          <p:cNvPr id="554" name="Google Shape;554;p35"/>
          <p:cNvSpPr/>
          <p:nvPr/>
        </p:nvSpPr>
        <p:spPr>
          <a:xfrm>
            <a:off x="781642" y="4978695"/>
            <a:ext cx="10628700" cy="1417200"/>
          </a:xfrm>
          <a:prstGeom prst="rect">
            <a:avLst/>
          </a:prstGeom>
          <a:solidFill>
            <a:srgbClr val="FFFFFF"/>
          </a:solidFill>
          <a:ln>
            <a:noFill/>
          </a:ln>
        </p:spPr>
        <p:txBody>
          <a:bodyPr spcFirstLastPara="1" wrap="square" lIns="91425" tIns="45700" rIns="91425" bIns="45700" anchor="t" anchorCtr="0">
            <a:spAutoFit/>
          </a:bodyPr>
          <a:lstStyle/>
          <a:p>
            <a:pPr marL="285750" marR="0" lvl="0" indent="-285750" algn="l" rtl="0">
              <a:lnSpc>
                <a:spcPct val="130000"/>
              </a:lnSpc>
              <a:spcBef>
                <a:spcPts val="0"/>
              </a:spcBef>
              <a:spcAft>
                <a:spcPts val="0"/>
              </a:spcAft>
              <a:buClr>
                <a:srgbClr val="000000"/>
              </a:buClr>
              <a:buSzPts val="1700"/>
              <a:buFont typeface="Arial"/>
              <a:buChar char="•"/>
            </a:pPr>
            <a:r>
              <a:rPr lang="en-US" sz="1700" b="0" i="0" u="none" strike="noStrike" cap="none">
                <a:solidFill>
                  <a:srgbClr val="073763"/>
                </a:solidFill>
                <a:latin typeface="Arial"/>
                <a:ea typeface="Arial"/>
                <a:cs typeface="Arial"/>
                <a:sym typeface="Arial"/>
              </a:rPr>
              <a:t>To serve as a basis for investment project activities, enterprises must undergo an energy audit to form the foundation for preparing the investment report.</a:t>
            </a:r>
            <a:endParaRPr sz="1800">
              <a:solidFill>
                <a:schemeClr val="dk1"/>
              </a:solidFill>
              <a:latin typeface="Calibri"/>
              <a:ea typeface="Calibri"/>
              <a:cs typeface="Calibri"/>
              <a:sym typeface="Calibri"/>
            </a:endParaRPr>
          </a:p>
          <a:p>
            <a:pPr marL="285750" marR="0" lvl="0" indent="-285750" algn="l" rtl="0">
              <a:lnSpc>
                <a:spcPct val="130000"/>
              </a:lnSpc>
              <a:spcBef>
                <a:spcPts val="0"/>
              </a:spcBef>
              <a:spcAft>
                <a:spcPts val="0"/>
              </a:spcAft>
              <a:buClr>
                <a:srgbClr val="000000"/>
              </a:buClr>
              <a:buSzPts val="1700"/>
              <a:buFont typeface="Arial"/>
              <a:buChar char="•"/>
            </a:pPr>
            <a:r>
              <a:rPr lang="en-US" sz="1700" b="0" i="0" u="none" strike="noStrike" cap="none">
                <a:solidFill>
                  <a:srgbClr val="073763"/>
                </a:solidFill>
                <a:latin typeface="Arial"/>
                <a:ea typeface="Arial"/>
                <a:cs typeface="Arial"/>
                <a:sym typeface="Arial"/>
              </a:rPr>
              <a:t>The results and proposed energy-saving solutions in the audit report are the foundations for preparing the investment report.</a:t>
            </a:r>
            <a:endParaRPr sz="1800">
              <a:solidFill>
                <a:schemeClr val="dk1"/>
              </a:solidFill>
              <a:latin typeface="Calibri"/>
              <a:ea typeface="Calibri"/>
              <a:cs typeface="Calibri"/>
              <a:sym typeface="Calibri"/>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558"/>
        <p:cNvGrpSpPr/>
        <p:nvPr/>
      </p:nvGrpSpPr>
      <p:grpSpPr>
        <a:xfrm>
          <a:off x="0" y="0"/>
          <a:ext cx="0" cy="0"/>
          <a:chOff x="0" y="0"/>
          <a:chExt cx="0" cy="0"/>
        </a:xfrm>
      </p:grpSpPr>
      <p:sp>
        <p:nvSpPr>
          <p:cNvPr id="559" name="Google Shape;559;p36"/>
          <p:cNvSpPr txBox="1"/>
          <p:nvPr/>
        </p:nvSpPr>
        <p:spPr>
          <a:xfrm>
            <a:off x="838201" y="1148050"/>
            <a:ext cx="10515599" cy="506152"/>
          </a:xfrm>
          <a:prstGeom prst="rect">
            <a:avLst/>
          </a:prstGeom>
          <a:solidFill>
            <a:srgbClr val="004AAD"/>
          </a:solid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0000"/>
              </a:buClr>
              <a:buSzPts val="3600"/>
              <a:buFont typeface="Arial"/>
              <a:buNone/>
            </a:pPr>
            <a:r>
              <a:rPr lang="en-US" sz="1700" b="1" i="0" u="none" strike="noStrike" cap="none">
                <a:solidFill>
                  <a:srgbClr val="FFFFFF"/>
                </a:solidFill>
                <a:latin typeface="Arial"/>
                <a:ea typeface="Arial"/>
                <a:cs typeface="Arial"/>
                <a:sym typeface="Arial"/>
              </a:rPr>
              <a:t>PREPARING AN INVESTMENT REPORT</a:t>
            </a:r>
            <a:endParaRPr sz="3600" b="1" i="0" u="none" strike="noStrike" cap="none">
              <a:solidFill>
                <a:srgbClr val="FFFFFF"/>
              </a:solidFill>
              <a:latin typeface="Arial"/>
              <a:ea typeface="Arial"/>
              <a:cs typeface="Arial"/>
              <a:sym typeface="Arial"/>
            </a:endParaRPr>
          </a:p>
        </p:txBody>
      </p:sp>
      <p:sp>
        <p:nvSpPr>
          <p:cNvPr id="560" name="Google Shape;560;p36"/>
          <p:cNvSpPr txBox="1"/>
          <p:nvPr/>
        </p:nvSpPr>
        <p:spPr>
          <a:xfrm>
            <a:off x="810065" y="1751857"/>
            <a:ext cx="10571870" cy="4705059"/>
          </a:xfrm>
          <a:prstGeom prst="rect">
            <a:avLst/>
          </a:prstGeom>
          <a:solidFill>
            <a:srgbClr val="FFFFFF"/>
          </a:solidFill>
          <a:ln>
            <a:noFill/>
          </a:ln>
        </p:spPr>
        <p:txBody>
          <a:bodyPr spcFirstLastPara="1" wrap="square" lIns="45700" tIns="45700" rIns="45700" bIns="45700" anchor="t" anchorCtr="0">
            <a:noAutofit/>
          </a:bodyPr>
          <a:lstStyle/>
          <a:p>
            <a:pPr marL="0" marR="0" lvl="0" indent="0" algn="just" rtl="0">
              <a:lnSpc>
                <a:spcPct val="130000"/>
              </a:lnSpc>
              <a:spcBef>
                <a:spcPts val="0"/>
              </a:spcBef>
              <a:spcAft>
                <a:spcPts val="0"/>
              </a:spcAft>
              <a:buClr>
                <a:srgbClr val="073763"/>
              </a:buClr>
              <a:buSzPts val="1500"/>
              <a:buFont typeface="Arial"/>
              <a:buNone/>
            </a:pPr>
            <a:r>
              <a:rPr lang="en-US" sz="1500" b="1" i="1">
                <a:solidFill>
                  <a:srgbClr val="073763"/>
                </a:solidFill>
                <a:latin typeface="Arial"/>
                <a:ea typeface="Arial"/>
                <a:cs typeface="Arial"/>
                <a:sym typeface="Arial"/>
              </a:rPr>
              <a:t>(3) Calculation of financial efficiency for proposed energy-saving solutions.</a:t>
            </a:r>
            <a:endParaRPr sz="1400">
              <a:solidFill>
                <a:srgbClr val="000000"/>
              </a:solidFill>
              <a:latin typeface="Arial"/>
              <a:ea typeface="Arial"/>
              <a:cs typeface="Arial"/>
              <a:sym typeface="Arial"/>
            </a:endParaRPr>
          </a:p>
          <a:p>
            <a:pPr marL="285750" marR="0" lvl="0" indent="-285750" algn="just" rtl="0">
              <a:lnSpc>
                <a:spcPct val="130000"/>
              </a:lnSpc>
              <a:spcBef>
                <a:spcPts val="0"/>
              </a:spcBef>
              <a:spcAft>
                <a:spcPts val="0"/>
              </a:spcAft>
              <a:buClr>
                <a:srgbClr val="073763"/>
              </a:buClr>
              <a:buSzPts val="1500"/>
              <a:buFont typeface="Arial"/>
              <a:buChar char="•"/>
            </a:pPr>
            <a:r>
              <a:rPr lang="en-US" sz="1500">
                <a:solidFill>
                  <a:srgbClr val="073763"/>
                </a:solidFill>
                <a:latin typeface="Arial"/>
                <a:ea typeface="Arial"/>
                <a:cs typeface="Arial"/>
                <a:sym typeface="Arial"/>
              </a:rPr>
              <a:t>In the investment report, detailed financial calculations must be performed;</a:t>
            </a:r>
            <a:endParaRPr sz="1400">
              <a:solidFill>
                <a:srgbClr val="000000"/>
              </a:solidFill>
              <a:latin typeface="Arial"/>
              <a:ea typeface="Arial"/>
              <a:cs typeface="Arial"/>
              <a:sym typeface="Arial"/>
            </a:endParaRPr>
          </a:p>
          <a:p>
            <a:pPr marL="285750" marR="0" lvl="0" indent="-285750" algn="just" rtl="0">
              <a:lnSpc>
                <a:spcPct val="130000"/>
              </a:lnSpc>
              <a:spcBef>
                <a:spcPts val="0"/>
              </a:spcBef>
              <a:spcAft>
                <a:spcPts val="0"/>
              </a:spcAft>
              <a:buClr>
                <a:srgbClr val="073763"/>
              </a:buClr>
              <a:buSzPts val="1500"/>
              <a:buFont typeface="Arial"/>
              <a:buChar char="•"/>
            </a:pPr>
            <a:r>
              <a:rPr lang="en-US" sz="1500">
                <a:solidFill>
                  <a:srgbClr val="073763"/>
                </a:solidFill>
                <a:latin typeface="Arial"/>
                <a:ea typeface="Arial"/>
                <a:cs typeface="Arial"/>
                <a:sym typeface="Arial"/>
              </a:rPr>
              <a:t>Detailed calculation of investment costs and disbursement methods;</a:t>
            </a:r>
            <a:endParaRPr sz="1400">
              <a:solidFill>
                <a:srgbClr val="000000"/>
              </a:solidFill>
              <a:latin typeface="Arial"/>
              <a:ea typeface="Arial"/>
              <a:cs typeface="Arial"/>
              <a:sym typeface="Arial"/>
            </a:endParaRPr>
          </a:p>
          <a:p>
            <a:pPr marL="285750" marR="0" lvl="0" indent="-285750" algn="just" rtl="0">
              <a:lnSpc>
                <a:spcPct val="130000"/>
              </a:lnSpc>
              <a:spcBef>
                <a:spcPts val="0"/>
              </a:spcBef>
              <a:spcAft>
                <a:spcPts val="0"/>
              </a:spcAft>
              <a:buClr>
                <a:srgbClr val="073763"/>
              </a:buClr>
              <a:buSzPts val="1500"/>
              <a:buFont typeface="Arial"/>
              <a:buChar char="•"/>
            </a:pPr>
            <a:r>
              <a:rPr lang="en-US" sz="1500">
                <a:solidFill>
                  <a:srgbClr val="073763"/>
                </a:solidFill>
                <a:latin typeface="Arial"/>
                <a:ea typeface="Arial"/>
                <a:cs typeface="Arial"/>
                <a:sym typeface="Arial"/>
              </a:rPr>
              <a:t>Source of capital and cost of capital;</a:t>
            </a:r>
            <a:endParaRPr sz="1400">
              <a:solidFill>
                <a:srgbClr val="000000"/>
              </a:solidFill>
              <a:latin typeface="Arial"/>
              <a:ea typeface="Arial"/>
              <a:cs typeface="Arial"/>
              <a:sym typeface="Arial"/>
            </a:endParaRPr>
          </a:p>
          <a:p>
            <a:pPr marL="285750" marR="0" lvl="0" indent="-285750" algn="just" rtl="0">
              <a:lnSpc>
                <a:spcPct val="130000"/>
              </a:lnSpc>
              <a:spcBef>
                <a:spcPts val="0"/>
              </a:spcBef>
              <a:spcAft>
                <a:spcPts val="0"/>
              </a:spcAft>
              <a:buClr>
                <a:srgbClr val="073763"/>
              </a:buClr>
              <a:buSzPts val="1500"/>
              <a:buFont typeface="Arial"/>
              <a:buChar char="•"/>
            </a:pPr>
            <a:r>
              <a:rPr lang="en-US" sz="1500">
                <a:solidFill>
                  <a:srgbClr val="073763"/>
                </a:solidFill>
                <a:latin typeface="Arial"/>
                <a:ea typeface="Arial"/>
                <a:cs typeface="Arial"/>
                <a:sym typeface="Arial"/>
              </a:rPr>
              <a:t>Capital borrowing and debt repayment methods;</a:t>
            </a:r>
            <a:endParaRPr sz="1400">
              <a:solidFill>
                <a:srgbClr val="000000"/>
              </a:solidFill>
              <a:latin typeface="Arial"/>
              <a:ea typeface="Arial"/>
              <a:cs typeface="Arial"/>
              <a:sym typeface="Arial"/>
            </a:endParaRPr>
          </a:p>
          <a:p>
            <a:pPr marL="285750" marR="0" lvl="0" indent="-285750" algn="just" rtl="0">
              <a:lnSpc>
                <a:spcPct val="130000"/>
              </a:lnSpc>
              <a:spcBef>
                <a:spcPts val="0"/>
              </a:spcBef>
              <a:spcAft>
                <a:spcPts val="0"/>
              </a:spcAft>
              <a:buClr>
                <a:srgbClr val="073763"/>
              </a:buClr>
              <a:buSzPts val="1500"/>
              <a:buFont typeface="Arial"/>
              <a:buChar char="•"/>
            </a:pPr>
            <a:r>
              <a:rPr lang="en-US" sz="1500">
                <a:solidFill>
                  <a:srgbClr val="073763"/>
                </a:solidFill>
                <a:latin typeface="Arial"/>
                <a:ea typeface="Arial"/>
                <a:cs typeface="Arial"/>
                <a:sym typeface="Arial"/>
              </a:rPr>
              <a:t>Project lifespan;</a:t>
            </a:r>
            <a:endParaRPr sz="1400">
              <a:solidFill>
                <a:srgbClr val="000000"/>
              </a:solidFill>
              <a:latin typeface="Arial"/>
              <a:ea typeface="Arial"/>
              <a:cs typeface="Arial"/>
              <a:sym typeface="Arial"/>
            </a:endParaRPr>
          </a:p>
          <a:p>
            <a:pPr marL="285750" marR="0" lvl="0" indent="-285750" algn="just" rtl="0">
              <a:lnSpc>
                <a:spcPct val="130000"/>
              </a:lnSpc>
              <a:spcBef>
                <a:spcPts val="0"/>
              </a:spcBef>
              <a:spcAft>
                <a:spcPts val="0"/>
              </a:spcAft>
              <a:buClr>
                <a:srgbClr val="073763"/>
              </a:buClr>
              <a:buSzPts val="1500"/>
              <a:buFont typeface="Arial"/>
              <a:buChar char="•"/>
            </a:pPr>
            <a:r>
              <a:rPr lang="en-US" sz="1500">
                <a:solidFill>
                  <a:srgbClr val="073763"/>
                </a:solidFill>
                <a:latin typeface="Arial"/>
                <a:ea typeface="Arial"/>
                <a:cs typeface="Arial"/>
                <a:sym typeface="Arial"/>
              </a:rPr>
              <a:t>Depreciation calculation method;</a:t>
            </a:r>
            <a:endParaRPr sz="1400">
              <a:solidFill>
                <a:srgbClr val="000000"/>
              </a:solidFill>
              <a:latin typeface="Arial"/>
              <a:ea typeface="Arial"/>
              <a:cs typeface="Arial"/>
              <a:sym typeface="Arial"/>
            </a:endParaRPr>
          </a:p>
          <a:p>
            <a:pPr marL="285750" marR="0" lvl="0" indent="-285750" algn="just" rtl="0">
              <a:lnSpc>
                <a:spcPct val="130000"/>
              </a:lnSpc>
              <a:spcBef>
                <a:spcPts val="0"/>
              </a:spcBef>
              <a:spcAft>
                <a:spcPts val="0"/>
              </a:spcAft>
              <a:buClr>
                <a:srgbClr val="073763"/>
              </a:buClr>
              <a:buSzPts val="1500"/>
              <a:buFont typeface="Arial"/>
              <a:buChar char="•"/>
            </a:pPr>
            <a:r>
              <a:rPr lang="en-US" sz="1500">
                <a:solidFill>
                  <a:srgbClr val="073763"/>
                </a:solidFill>
                <a:latin typeface="Arial"/>
                <a:ea typeface="Arial"/>
                <a:cs typeface="Arial"/>
                <a:sym typeface="Arial"/>
              </a:rPr>
              <a:t>Comprehensive calculation of construction, installation, and commissioning costs for the invested system;</a:t>
            </a:r>
            <a:endParaRPr sz="1400">
              <a:solidFill>
                <a:srgbClr val="000000"/>
              </a:solidFill>
              <a:latin typeface="Arial"/>
              <a:ea typeface="Arial"/>
              <a:cs typeface="Arial"/>
              <a:sym typeface="Arial"/>
            </a:endParaRPr>
          </a:p>
          <a:p>
            <a:pPr marL="285750" marR="0" lvl="0" indent="-285750" algn="just" rtl="0">
              <a:lnSpc>
                <a:spcPct val="130000"/>
              </a:lnSpc>
              <a:spcBef>
                <a:spcPts val="0"/>
              </a:spcBef>
              <a:spcAft>
                <a:spcPts val="0"/>
              </a:spcAft>
              <a:buClr>
                <a:srgbClr val="073763"/>
              </a:buClr>
              <a:buSzPts val="1500"/>
              <a:buFont typeface="Arial"/>
              <a:buChar char="•"/>
            </a:pPr>
            <a:r>
              <a:rPr lang="en-US" sz="1500">
                <a:solidFill>
                  <a:srgbClr val="073763"/>
                </a:solidFill>
                <a:latin typeface="Arial"/>
                <a:ea typeface="Arial"/>
                <a:cs typeface="Arial"/>
                <a:sym typeface="Arial"/>
              </a:rPr>
              <a:t>Calculation of annual savings;</a:t>
            </a:r>
            <a:endParaRPr sz="1400">
              <a:solidFill>
                <a:srgbClr val="000000"/>
              </a:solidFill>
              <a:latin typeface="Arial"/>
              <a:ea typeface="Arial"/>
              <a:cs typeface="Arial"/>
              <a:sym typeface="Arial"/>
            </a:endParaRPr>
          </a:p>
          <a:p>
            <a:pPr marL="285750" marR="0" lvl="0" indent="-285750" algn="just" rtl="0">
              <a:lnSpc>
                <a:spcPct val="130000"/>
              </a:lnSpc>
              <a:spcBef>
                <a:spcPts val="0"/>
              </a:spcBef>
              <a:spcAft>
                <a:spcPts val="0"/>
              </a:spcAft>
              <a:buClr>
                <a:srgbClr val="073763"/>
              </a:buClr>
              <a:buSzPts val="1500"/>
              <a:buFont typeface="Arial"/>
              <a:buChar char="•"/>
            </a:pPr>
            <a:r>
              <a:rPr lang="en-US" sz="1500">
                <a:solidFill>
                  <a:srgbClr val="073763"/>
                </a:solidFill>
                <a:latin typeface="Arial"/>
                <a:ea typeface="Arial"/>
                <a:cs typeface="Arial"/>
                <a:sym typeface="Arial"/>
              </a:rPr>
              <a:t>Calculation of annual operation and maintenance costs;</a:t>
            </a:r>
            <a:endParaRPr sz="1400">
              <a:solidFill>
                <a:srgbClr val="000000"/>
              </a:solidFill>
              <a:latin typeface="Arial"/>
              <a:ea typeface="Arial"/>
              <a:cs typeface="Arial"/>
              <a:sym typeface="Arial"/>
            </a:endParaRPr>
          </a:p>
          <a:p>
            <a:pPr marL="285750" marR="0" lvl="0" indent="-285750" algn="just" rtl="0">
              <a:lnSpc>
                <a:spcPct val="130000"/>
              </a:lnSpc>
              <a:spcBef>
                <a:spcPts val="0"/>
              </a:spcBef>
              <a:spcAft>
                <a:spcPts val="0"/>
              </a:spcAft>
              <a:buClr>
                <a:srgbClr val="073763"/>
              </a:buClr>
              <a:buSzPts val="1500"/>
              <a:buFont typeface="Arial"/>
              <a:buChar char="•"/>
            </a:pPr>
            <a:r>
              <a:rPr lang="en-US" sz="1500">
                <a:solidFill>
                  <a:srgbClr val="073763"/>
                </a:solidFill>
                <a:latin typeface="Arial"/>
                <a:ea typeface="Arial"/>
                <a:cs typeface="Arial"/>
                <a:sym typeface="Arial"/>
              </a:rPr>
              <a:t>Calculation of other project benefits (if any);</a:t>
            </a:r>
            <a:endParaRPr sz="1400">
              <a:solidFill>
                <a:srgbClr val="000000"/>
              </a:solidFill>
              <a:latin typeface="Arial"/>
              <a:ea typeface="Arial"/>
              <a:cs typeface="Arial"/>
              <a:sym typeface="Arial"/>
            </a:endParaRPr>
          </a:p>
          <a:p>
            <a:pPr marL="285750" marR="0" lvl="0" indent="-285750" algn="just" rtl="0">
              <a:lnSpc>
                <a:spcPct val="130000"/>
              </a:lnSpc>
              <a:spcBef>
                <a:spcPts val="0"/>
              </a:spcBef>
              <a:spcAft>
                <a:spcPts val="0"/>
              </a:spcAft>
              <a:buClr>
                <a:srgbClr val="073763"/>
              </a:buClr>
              <a:buSzPts val="1500"/>
              <a:buFont typeface="Arial"/>
              <a:buChar char="•"/>
            </a:pPr>
            <a:r>
              <a:rPr lang="en-US" sz="1500">
                <a:solidFill>
                  <a:srgbClr val="073763"/>
                </a:solidFill>
                <a:latin typeface="Arial"/>
                <a:ea typeface="Arial"/>
                <a:cs typeface="Arial"/>
                <a:sym typeface="Arial"/>
              </a:rPr>
              <a:t>Calculation of financial inflows at the project's end;</a:t>
            </a:r>
            <a:endParaRPr sz="1400">
              <a:solidFill>
                <a:srgbClr val="000000"/>
              </a:solidFill>
              <a:latin typeface="Arial"/>
              <a:ea typeface="Arial"/>
              <a:cs typeface="Arial"/>
              <a:sym typeface="Arial"/>
            </a:endParaRPr>
          </a:p>
          <a:p>
            <a:pPr marL="285750" marR="0" lvl="0" indent="-285750" algn="just" rtl="0">
              <a:lnSpc>
                <a:spcPct val="130000"/>
              </a:lnSpc>
              <a:spcBef>
                <a:spcPts val="0"/>
              </a:spcBef>
              <a:spcAft>
                <a:spcPts val="0"/>
              </a:spcAft>
              <a:buClr>
                <a:srgbClr val="073763"/>
              </a:buClr>
              <a:buSzPts val="1500"/>
              <a:buFont typeface="Arial"/>
              <a:buChar char="•"/>
            </a:pPr>
            <a:r>
              <a:rPr lang="en-US" sz="1500">
                <a:solidFill>
                  <a:srgbClr val="073763"/>
                </a:solidFill>
                <a:latin typeface="Arial"/>
                <a:ea typeface="Arial"/>
                <a:cs typeface="Arial"/>
                <a:sym typeface="Arial"/>
              </a:rPr>
              <a:t>Calculation of the project's post-tax cash flow according to the cash flow table in the “Financial Analysis Techniques” section;</a:t>
            </a:r>
            <a:endParaRPr sz="1400">
              <a:solidFill>
                <a:srgbClr val="000000"/>
              </a:solidFill>
              <a:latin typeface="Arial"/>
              <a:ea typeface="Arial"/>
              <a:cs typeface="Arial"/>
              <a:sym typeface="Arial"/>
            </a:endParaRPr>
          </a:p>
          <a:p>
            <a:pPr marL="285750" marR="0" lvl="0" indent="-285750" algn="just" rtl="0">
              <a:lnSpc>
                <a:spcPct val="130000"/>
              </a:lnSpc>
              <a:spcBef>
                <a:spcPts val="0"/>
              </a:spcBef>
              <a:spcAft>
                <a:spcPts val="0"/>
              </a:spcAft>
              <a:buClr>
                <a:srgbClr val="073763"/>
              </a:buClr>
              <a:buSzPts val="1500"/>
              <a:buFont typeface="Arial"/>
              <a:buChar char="•"/>
            </a:pPr>
            <a:r>
              <a:rPr lang="en-US" sz="1500">
                <a:solidFill>
                  <a:srgbClr val="073763"/>
                </a:solidFill>
                <a:latin typeface="Arial"/>
                <a:ea typeface="Arial"/>
                <a:cs typeface="Arial"/>
                <a:sym typeface="Arial"/>
              </a:rPr>
              <a:t>Calculation of project risks.</a:t>
            </a:r>
            <a:endParaRPr sz="1500" b="1" i="1">
              <a:solidFill>
                <a:srgbClr val="073763"/>
              </a:solidFill>
              <a:latin typeface="Arial"/>
              <a:ea typeface="Arial"/>
              <a:cs typeface="Arial"/>
              <a:sym typeface="Arial"/>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564"/>
        <p:cNvGrpSpPr/>
        <p:nvPr/>
      </p:nvGrpSpPr>
      <p:grpSpPr>
        <a:xfrm>
          <a:off x="0" y="0"/>
          <a:ext cx="0" cy="0"/>
          <a:chOff x="0" y="0"/>
          <a:chExt cx="0" cy="0"/>
        </a:xfrm>
      </p:grpSpPr>
      <p:sp>
        <p:nvSpPr>
          <p:cNvPr id="565" name="Google Shape;565;p37"/>
          <p:cNvSpPr txBox="1"/>
          <p:nvPr/>
        </p:nvSpPr>
        <p:spPr>
          <a:xfrm>
            <a:off x="869023" y="1148050"/>
            <a:ext cx="10515599" cy="506152"/>
          </a:xfrm>
          <a:prstGeom prst="rect">
            <a:avLst/>
          </a:prstGeom>
          <a:solidFill>
            <a:srgbClr val="004AAD"/>
          </a:solid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0000"/>
              </a:buClr>
              <a:buSzPts val="3600"/>
              <a:buFont typeface="Arial"/>
              <a:buNone/>
            </a:pPr>
            <a:r>
              <a:rPr lang="en-US" sz="1700" b="1" i="0" u="none" strike="noStrike" cap="none">
                <a:solidFill>
                  <a:srgbClr val="FFFFFF"/>
                </a:solidFill>
                <a:latin typeface="Arial"/>
                <a:ea typeface="Arial"/>
                <a:cs typeface="Arial"/>
                <a:sym typeface="Arial"/>
              </a:rPr>
              <a:t>PREPARING AN INVESTMENT REPORT</a:t>
            </a:r>
            <a:endParaRPr sz="3600" b="1" i="0" u="none" strike="noStrike" cap="none">
              <a:solidFill>
                <a:srgbClr val="FFFFFF"/>
              </a:solidFill>
              <a:latin typeface="Arial"/>
              <a:ea typeface="Arial"/>
              <a:cs typeface="Arial"/>
              <a:sym typeface="Arial"/>
            </a:endParaRPr>
          </a:p>
        </p:txBody>
      </p:sp>
      <p:graphicFrame>
        <p:nvGraphicFramePr>
          <p:cNvPr id="566" name="Google Shape;566;p37"/>
          <p:cNvGraphicFramePr/>
          <p:nvPr/>
        </p:nvGraphicFramePr>
        <p:xfrm>
          <a:off x="1164624" y="1783144"/>
          <a:ext cx="3000000" cy="3000000"/>
        </p:xfrm>
        <a:graphic>
          <a:graphicData uri="http://schemas.openxmlformats.org/drawingml/2006/table">
            <a:tbl>
              <a:tblPr>
                <a:noFill/>
                <a:tableStyleId>{291A3A17-A0F9-4E28-ADC6-29C7E2A3A313}</a:tableStyleId>
              </a:tblPr>
              <a:tblGrid>
                <a:gridCol w="908425">
                  <a:extLst>
                    <a:ext uri="{9D8B030D-6E8A-4147-A177-3AD203B41FA5}">
                      <a16:colId xmlns:a16="http://schemas.microsoft.com/office/drawing/2014/main" val="20000"/>
                    </a:ext>
                  </a:extLst>
                </a:gridCol>
                <a:gridCol w="3596225">
                  <a:extLst>
                    <a:ext uri="{9D8B030D-6E8A-4147-A177-3AD203B41FA5}">
                      <a16:colId xmlns:a16="http://schemas.microsoft.com/office/drawing/2014/main" val="20001"/>
                    </a:ext>
                  </a:extLst>
                </a:gridCol>
                <a:gridCol w="1073425">
                  <a:extLst>
                    <a:ext uri="{9D8B030D-6E8A-4147-A177-3AD203B41FA5}">
                      <a16:colId xmlns:a16="http://schemas.microsoft.com/office/drawing/2014/main" val="20002"/>
                    </a:ext>
                  </a:extLst>
                </a:gridCol>
                <a:gridCol w="1098675">
                  <a:extLst>
                    <a:ext uri="{9D8B030D-6E8A-4147-A177-3AD203B41FA5}">
                      <a16:colId xmlns:a16="http://schemas.microsoft.com/office/drawing/2014/main" val="20003"/>
                    </a:ext>
                  </a:extLst>
                </a:gridCol>
                <a:gridCol w="1780600">
                  <a:extLst>
                    <a:ext uri="{9D8B030D-6E8A-4147-A177-3AD203B41FA5}">
                      <a16:colId xmlns:a16="http://schemas.microsoft.com/office/drawing/2014/main" val="20004"/>
                    </a:ext>
                  </a:extLst>
                </a:gridCol>
                <a:gridCol w="1261250">
                  <a:extLst>
                    <a:ext uri="{9D8B030D-6E8A-4147-A177-3AD203B41FA5}">
                      <a16:colId xmlns:a16="http://schemas.microsoft.com/office/drawing/2014/main" val="20005"/>
                    </a:ext>
                  </a:extLst>
                </a:gridCol>
              </a:tblGrid>
              <a:tr h="263475">
                <a:tc rowSpan="2">
                  <a:txBody>
                    <a:bodyPr/>
                    <a:lstStyle/>
                    <a:p>
                      <a:pPr marL="0" marR="0" lvl="0" indent="0" algn="ctr" rtl="0">
                        <a:lnSpc>
                          <a:spcPct val="127272"/>
                        </a:lnSpc>
                        <a:spcBef>
                          <a:spcPts val="0"/>
                        </a:spcBef>
                        <a:spcAft>
                          <a:spcPts val="0"/>
                        </a:spcAft>
                        <a:buClr>
                          <a:srgbClr val="000000"/>
                        </a:buClr>
                        <a:buSzPts val="1100"/>
                        <a:buFont typeface="Arial"/>
                        <a:buNone/>
                      </a:pPr>
                      <a:endParaRPr sz="1100" b="1"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100"/>
                        <a:buFont typeface="Arial"/>
                        <a:buNone/>
                      </a:pPr>
                      <a:r>
                        <a:rPr lang="en-US" sz="1100" b="1" i="0" u="none" strike="noStrike" cap="none">
                          <a:solidFill>
                            <a:schemeClr val="dk1"/>
                          </a:solidFill>
                          <a:latin typeface="Arial"/>
                          <a:ea typeface="Arial"/>
                          <a:cs typeface="Arial"/>
                          <a:sym typeface="Arial"/>
                        </a:rPr>
                        <a:t>Solution No.</a:t>
                      </a:r>
                      <a:endParaRPr sz="1100" b="1"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rowSpan="2">
                  <a:txBody>
                    <a:bodyPr/>
                    <a:lstStyle/>
                    <a:p>
                      <a:pPr marL="0" marR="0" lvl="0" indent="0" algn="ctr" rtl="0">
                        <a:lnSpc>
                          <a:spcPct val="127272"/>
                        </a:lnSpc>
                        <a:spcBef>
                          <a:spcPts val="0"/>
                        </a:spcBef>
                        <a:spcAft>
                          <a:spcPts val="0"/>
                        </a:spcAft>
                        <a:buClr>
                          <a:srgbClr val="000000"/>
                        </a:buClr>
                        <a:buSzPts val="1100"/>
                        <a:buFont typeface="Arial"/>
                        <a:buNone/>
                      </a:pPr>
                      <a:endParaRPr sz="1100" b="1"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100"/>
                        <a:buFont typeface="Arial"/>
                        <a:buNone/>
                      </a:pPr>
                      <a:r>
                        <a:rPr lang="en-US" sz="1100" b="1" i="0" u="none" strike="noStrike" cap="none">
                          <a:solidFill>
                            <a:schemeClr val="dk1"/>
                          </a:solidFill>
                          <a:latin typeface="Arial"/>
                          <a:ea typeface="Arial"/>
                          <a:cs typeface="Arial"/>
                          <a:sym typeface="Arial"/>
                        </a:rPr>
                        <a:t>Solution</a:t>
                      </a:r>
                      <a:endParaRPr sz="1100" b="1"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gridSpan="2">
                  <a:txBody>
                    <a:bodyPr/>
                    <a:lstStyle/>
                    <a:p>
                      <a:pPr marL="0" marR="0" lvl="0" indent="0" algn="l" rtl="0">
                        <a:lnSpc>
                          <a:spcPct val="50000"/>
                        </a:lnSpc>
                        <a:spcBef>
                          <a:spcPts val="0"/>
                        </a:spcBef>
                        <a:spcAft>
                          <a:spcPts val="0"/>
                        </a:spcAft>
                        <a:buClr>
                          <a:srgbClr val="000000"/>
                        </a:buClr>
                        <a:buSzPts val="1100"/>
                        <a:buFont typeface="Arial"/>
                        <a:buNone/>
                      </a:pPr>
                      <a:endParaRPr sz="1100" b="1"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100"/>
                        <a:buFont typeface="Arial"/>
                        <a:buNone/>
                      </a:pPr>
                      <a:r>
                        <a:rPr lang="en-US" sz="1100" b="1" i="0" u="none" strike="noStrike" cap="none">
                          <a:solidFill>
                            <a:schemeClr val="dk1"/>
                          </a:solidFill>
                          <a:latin typeface="Arial"/>
                          <a:ea typeface="Arial"/>
                          <a:cs typeface="Arial"/>
                          <a:sym typeface="Arial"/>
                        </a:rPr>
                        <a:t>Annual Savings</a:t>
                      </a:r>
                      <a:endParaRPr sz="1100" b="1"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rgbClr val="FFFFFF"/>
                    </a:solidFill>
                  </a:tcPr>
                </a:tc>
                <a:tc hMerge="1">
                  <a:txBody>
                    <a:bodyPr/>
                    <a:lstStyle/>
                    <a:p>
                      <a:endParaRPr lang="en-US"/>
                    </a:p>
                  </a:txBody>
                  <a:tcPr/>
                </a:tc>
                <a:tc rowSpan="2">
                  <a:txBody>
                    <a:bodyPr/>
                    <a:lstStyle/>
                    <a:p>
                      <a:pPr marL="79375" marR="0" lvl="0" indent="0" algn="ctr" rtl="0">
                        <a:lnSpc>
                          <a:spcPct val="115000"/>
                        </a:lnSpc>
                        <a:spcBef>
                          <a:spcPts val="0"/>
                        </a:spcBef>
                        <a:spcAft>
                          <a:spcPts val="0"/>
                        </a:spcAft>
                        <a:buClr>
                          <a:schemeClr val="dk1"/>
                        </a:buClr>
                        <a:buSzPts val="1100"/>
                        <a:buFont typeface="Arial"/>
                        <a:buNone/>
                      </a:pPr>
                      <a:r>
                        <a:rPr lang="en-US" sz="1100" b="1" i="0" u="none" strike="noStrike" cap="none">
                          <a:solidFill>
                            <a:schemeClr val="dk1"/>
                          </a:solidFill>
                          <a:latin typeface="Arial"/>
                          <a:ea typeface="Arial"/>
                          <a:cs typeface="Arial"/>
                          <a:sym typeface="Arial"/>
                        </a:rPr>
                        <a:t>Estimated Savings</a:t>
                      </a:r>
                      <a:endParaRPr sz="1100" b="1" i="0" u="none" strike="noStrike" cap="none">
                        <a:solidFill>
                          <a:schemeClr val="dk1"/>
                        </a:solidFill>
                        <a:latin typeface="Arial"/>
                        <a:ea typeface="Arial"/>
                        <a:cs typeface="Arial"/>
                        <a:sym typeface="Arial"/>
                      </a:endParaRPr>
                    </a:p>
                    <a:p>
                      <a:pPr marL="79375" marR="0" lvl="0" indent="0" algn="ctr" rtl="0">
                        <a:lnSpc>
                          <a:spcPct val="115000"/>
                        </a:lnSpc>
                        <a:spcBef>
                          <a:spcPts val="0"/>
                        </a:spcBef>
                        <a:spcAft>
                          <a:spcPts val="0"/>
                        </a:spcAft>
                        <a:buClr>
                          <a:schemeClr val="dk1"/>
                        </a:buClr>
                        <a:buSzPts val="1100"/>
                        <a:buFont typeface="Arial"/>
                        <a:buNone/>
                      </a:pPr>
                      <a:r>
                        <a:rPr lang="en-US" sz="1100" b="1" i="0" u="none" strike="noStrike" cap="none">
                          <a:solidFill>
                            <a:schemeClr val="dk1"/>
                          </a:solidFill>
                          <a:latin typeface="Arial"/>
                          <a:ea typeface="Arial"/>
                          <a:cs typeface="Arial"/>
                          <a:sym typeface="Arial"/>
                        </a:rPr>
                        <a:t>Million VND </a:t>
                      </a:r>
                      <a:endParaRPr sz="1100" b="1"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rowSpan="2">
                  <a:txBody>
                    <a:bodyPr/>
                    <a:lstStyle/>
                    <a:p>
                      <a:pPr marL="0" marR="0" lvl="0" indent="0" algn="ctr" rtl="0">
                        <a:lnSpc>
                          <a:spcPct val="54545"/>
                        </a:lnSpc>
                        <a:spcBef>
                          <a:spcPts val="0"/>
                        </a:spcBef>
                        <a:spcAft>
                          <a:spcPts val="0"/>
                        </a:spcAft>
                        <a:buClr>
                          <a:srgbClr val="000000"/>
                        </a:buClr>
                        <a:buSzPts val="1100"/>
                        <a:buFont typeface="Arial"/>
                        <a:buNone/>
                      </a:pPr>
                      <a:endParaRPr sz="1100" b="1"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100"/>
                        <a:buFont typeface="Arial"/>
                        <a:buNone/>
                      </a:pPr>
                      <a:r>
                        <a:rPr lang="en-US" sz="1100" b="1" i="0" u="none" strike="noStrike" cap="none">
                          <a:solidFill>
                            <a:schemeClr val="dk1"/>
                          </a:solidFill>
                          <a:latin typeface="Arial"/>
                          <a:ea typeface="Arial"/>
                          <a:cs typeface="Arial"/>
                          <a:sym typeface="Arial"/>
                        </a:rPr>
                        <a:t>Estimated Investment Cost (Million VND)</a:t>
                      </a:r>
                      <a:endParaRPr sz="1100" b="1"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r h="251800">
                <a:tc vMerge="1">
                  <a:txBody>
                    <a:bodyPr/>
                    <a:lstStyle/>
                    <a:p>
                      <a:endParaRPr lang="en-US"/>
                    </a:p>
                  </a:txBody>
                  <a:tcPr/>
                </a:tc>
                <a:tc vMerge="1">
                  <a:txBody>
                    <a:bodyPr/>
                    <a:lstStyle/>
                    <a:p>
                      <a:endParaRPr lang="en-US"/>
                    </a:p>
                  </a:txBody>
                  <a:tcPr/>
                </a:tc>
                <a:tc>
                  <a:txBody>
                    <a:bodyPr/>
                    <a:lstStyle/>
                    <a:p>
                      <a:pPr marL="0" marR="0" lvl="0" indent="0" algn="ctr" rtl="0">
                        <a:lnSpc>
                          <a:spcPct val="45454"/>
                        </a:lnSpc>
                        <a:spcBef>
                          <a:spcPts val="0"/>
                        </a:spcBef>
                        <a:spcAft>
                          <a:spcPts val="0"/>
                        </a:spcAft>
                        <a:buClr>
                          <a:srgbClr val="000000"/>
                        </a:buClr>
                        <a:buSzPts val="1100"/>
                        <a:buFont typeface="Arial"/>
                        <a:buNone/>
                      </a:pPr>
                      <a:endParaRPr sz="1100" b="1"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100"/>
                        <a:buFont typeface="Arial"/>
                        <a:buNone/>
                      </a:pPr>
                      <a:r>
                        <a:rPr lang="en-US" sz="1100" b="1" i="0" u="none" strike="noStrike" cap="none">
                          <a:solidFill>
                            <a:schemeClr val="dk1"/>
                          </a:solidFill>
                          <a:latin typeface="Arial"/>
                          <a:ea typeface="Arial"/>
                          <a:cs typeface="Arial"/>
                          <a:sym typeface="Arial"/>
                        </a:rPr>
                        <a:t>GJ/year</a:t>
                      </a:r>
                      <a:endParaRPr sz="1100" b="1"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ctr" rtl="0">
                        <a:lnSpc>
                          <a:spcPct val="45454"/>
                        </a:lnSpc>
                        <a:spcBef>
                          <a:spcPts val="0"/>
                        </a:spcBef>
                        <a:spcAft>
                          <a:spcPts val="0"/>
                        </a:spcAft>
                        <a:buClr>
                          <a:srgbClr val="000000"/>
                        </a:buClr>
                        <a:buSzPts val="1100"/>
                        <a:buFont typeface="Arial"/>
                        <a:buNone/>
                      </a:pPr>
                      <a:endParaRPr sz="1100" b="1"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100"/>
                        <a:buFont typeface="Arial"/>
                        <a:buNone/>
                      </a:pPr>
                      <a:r>
                        <a:rPr lang="en-US" sz="1100" b="1" i="0" u="none" strike="noStrike" cap="none">
                          <a:solidFill>
                            <a:schemeClr val="dk1"/>
                          </a:solidFill>
                          <a:latin typeface="Arial"/>
                          <a:ea typeface="Arial"/>
                          <a:cs typeface="Arial"/>
                          <a:sym typeface="Arial"/>
                        </a:rPr>
                        <a:t>MWh/year</a:t>
                      </a:r>
                      <a:endParaRPr sz="1100" b="1"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10001"/>
                  </a:ext>
                </a:extLst>
              </a:tr>
              <a:tr h="580200">
                <a:tc>
                  <a:txBody>
                    <a:bodyPr/>
                    <a:lstStyle/>
                    <a:p>
                      <a:pPr marL="0" marR="0" lvl="0" indent="0" algn="ctr" rtl="0">
                        <a:lnSpc>
                          <a:spcPct val="109090"/>
                        </a:lnSpc>
                        <a:spcBef>
                          <a:spcPts val="0"/>
                        </a:spcBef>
                        <a:spcAft>
                          <a:spcPts val="0"/>
                        </a:spcAft>
                        <a:buClr>
                          <a:srgbClr val="000000"/>
                        </a:buClr>
                        <a:buSzPts val="1100"/>
                        <a:buFont typeface="Arial"/>
                        <a:buNone/>
                      </a:pPr>
                      <a:endParaRPr sz="11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100"/>
                        <a:buFont typeface="Arial"/>
                        <a:buNone/>
                      </a:pPr>
                      <a:r>
                        <a:rPr lang="en-US" sz="1100" b="0" i="0" u="none" strike="noStrike" cap="none">
                          <a:solidFill>
                            <a:schemeClr val="dk1"/>
                          </a:solidFill>
                          <a:latin typeface="Arial"/>
                          <a:ea typeface="Arial"/>
                          <a:cs typeface="Arial"/>
                          <a:sym typeface="Arial"/>
                        </a:rPr>
                        <a:t>ECM 1</a:t>
                      </a: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60325" marR="0" lvl="0" indent="0" algn="l" rtl="0">
                        <a:lnSpc>
                          <a:spcPct val="115000"/>
                        </a:lnSpc>
                        <a:spcBef>
                          <a:spcPts val="0"/>
                        </a:spcBef>
                        <a:spcAft>
                          <a:spcPts val="0"/>
                        </a:spcAft>
                        <a:buClr>
                          <a:schemeClr val="dk1"/>
                        </a:buClr>
                        <a:buSzPts val="1100"/>
                        <a:buFont typeface="Arial"/>
                        <a:buNone/>
                      </a:pPr>
                      <a:r>
                        <a:rPr lang="en-US" sz="1100" b="0" i="0" u="none" strike="noStrike" cap="none">
                          <a:solidFill>
                            <a:schemeClr val="dk1"/>
                          </a:solidFill>
                          <a:latin typeface="Arial"/>
                          <a:ea typeface="Arial"/>
                          <a:cs typeface="Arial"/>
                          <a:sym typeface="Arial"/>
                        </a:rPr>
                        <a:t>Improve combustion efficiency by reducing excess gas in the preheater and reducing clinker outlet temperature</a:t>
                      </a: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ctr" rtl="0">
                        <a:lnSpc>
                          <a:spcPct val="109090"/>
                        </a:lnSpc>
                        <a:spcBef>
                          <a:spcPts val="0"/>
                        </a:spcBef>
                        <a:spcAft>
                          <a:spcPts val="0"/>
                        </a:spcAft>
                        <a:buClr>
                          <a:srgbClr val="000000"/>
                        </a:buClr>
                        <a:buSzPts val="1100"/>
                        <a:buFont typeface="Arial"/>
                        <a:buNone/>
                      </a:pPr>
                      <a:endParaRPr sz="11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100"/>
                        <a:buFont typeface="Arial"/>
                        <a:buNone/>
                      </a:pPr>
                      <a:r>
                        <a:rPr lang="en-US" sz="1100" b="0" i="0" u="none" strike="noStrike" cap="none">
                          <a:solidFill>
                            <a:schemeClr val="dk1"/>
                          </a:solidFill>
                          <a:latin typeface="Arial"/>
                          <a:ea typeface="Arial"/>
                          <a:cs typeface="Arial"/>
                          <a:sym typeface="Arial"/>
                        </a:rPr>
                        <a:t>75,424</a:t>
                      </a: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ctr" rtl="0">
                        <a:lnSpc>
                          <a:spcPct val="115000"/>
                        </a:lnSpc>
                        <a:spcBef>
                          <a:spcPts val="0"/>
                        </a:spcBef>
                        <a:spcAft>
                          <a:spcPts val="0"/>
                        </a:spcAft>
                        <a:buClr>
                          <a:srgbClr val="000000"/>
                        </a:buClr>
                        <a:buSzPts val="1100"/>
                        <a:buFont typeface="Arial"/>
                        <a:buNone/>
                      </a:pP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ctr" rtl="0">
                        <a:lnSpc>
                          <a:spcPct val="109090"/>
                        </a:lnSpc>
                        <a:spcBef>
                          <a:spcPts val="0"/>
                        </a:spcBef>
                        <a:spcAft>
                          <a:spcPts val="0"/>
                        </a:spcAft>
                        <a:buClr>
                          <a:srgbClr val="000000"/>
                        </a:buClr>
                        <a:buSzPts val="1100"/>
                        <a:buFont typeface="Arial"/>
                        <a:buNone/>
                      </a:pPr>
                      <a:endParaRPr sz="11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100"/>
                        <a:buFont typeface="Arial"/>
                        <a:buNone/>
                      </a:pPr>
                      <a:r>
                        <a:rPr lang="en-US" sz="1100" b="0" i="0" u="none" strike="noStrike" cap="none">
                          <a:solidFill>
                            <a:schemeClr val="dk1"/>
                          </a:solidFill>
                          <a:latin typeface="Arial"/>
                          <a:ea typeface="Arial"/>
                          <a:cs typeface="Arial"/>
                          <a:sym typeface="Arial"/>
                        </a:rPr>
                        <a:t>2,420</a:t>
                      </a: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ctr" rtl="0">
                        <a:lnSpc>
                          <a:spcPct val="109090"/>
                        </a:lnSpc>
                        <a:spcBef>
                          <a:spcPts val="0"/>
                        </a:spcBef>
                        <a:spcAft>
                          <a:spcPts val="0"/>
                        </a:spcAft>
                        <a:buClr>
                          <a:srgbClr val="000000"/>
                        </a:buClr>
                        <a:buSzPts val="1100"/>
                        <a:buFont typeface="Arial"/>
                        <a:buNone/>
                      </a:pPr>
                      <a:endParaRPr sz="11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100"/>
                        <a:buFont typeface="Arial"/>
                        <a:buNone/>
                      </a:pPr>
                      <a:r>
                        <a:rPr lang="en-US" sz="1100" b="0" i="0" u="none" strike="noStrike" cap="none">
                          <a:solidFill>
                            <a:schemeClr val="dk1"/>
                          </a:solidFill>
                          <a:latin typeface="Arial"/>
                          <a:ea typeface="Arial"/>
                          <a:cs typeface="Arial"/>
                          <a:sym typeface="Arial"/>
                        </a:rPr>
                        <a:t>3,890</a:t>
                      </a: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2"/>
                  </a:ext>
                </a:extLst>
              </a:tr>
              <a:tr h="386800">
                <a:tc>
                  <a:txBody>
                    <a:bodyPr/>
                    <a:lstStyle/>
                    <a:p>
                      <a:pPr marL="0" marR="0" lvl="0" indent="0" algn="ctr" rtl="0">
                        <a:lnSpc>
                          <a:spcPct val="50000"/>
                        </a:lnSpc>
                        <a:spcBef>
                          <a:spcPts val="0"/>
                        </a:spcBef>
                        <a:spcAft>
                          <a:spcPts val="0"/>
                        </a:spcAft>
                        <a:buClr>
                          <a:srgbClr val="000000"/>
                        </a:buClr>
                        <a:buSzPts val="1100"/>
                        <a:buFont typeface="Arial"/>
                        <a:buNone/>
                      </a:pPr>
                      <a:endParaRPr sz="11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100"/>
                        <a:buFont typeface="Arial"/>
                        <a:buNone/>
                      </a:pPr>
                      <a:r>
                        <a:rPr lang="en-US" sz="1100" b="0" i="0" u="none" strike="noStrike" cap="none">
                          <a:solidFill>
                            <a:schemeClr val="dk1"/>
                          </a:solidFill>
                          <a:latin typeface="Arial"/>
                          <a:ea typeface="Arial"/>
                          <a:cs typeface="Arial"/>
                          <a:sym typeface="Arial"/>
                        </a:rPr>
                        <a:t>ECM 2</a:t>
                      </a: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60325" marR="0" lvl="0" indent="0" algn="l" rtl="0">
                        <a:lnSpc>
                          <a:spcPct val="115000"/>
                        </a:lnSpc>
                        <a:spcBef>
                          <a:spcPts val="0"/>
                        </a:spcBef>
                        <a:spcAft>
                          <a:spcPts val="0"/>
                        </a:spcAft>
                        <a:buClr>
                          <a:schemeClr val="dk1"/>
                        </a:buClr>
                        <a:buSzPts val="1100"/>
                        <a:buFont typeface="Arial"/>
                        <a:buNone/>
                      </a:pPr>
                      <a:r>
                        <a:rPr lang="en-US" sz="1100" b="0" i="0" u="none" strike="noStrike" cap="none">
                          <a:solidFill>
                            <a:schemeClr val="dk1"/>
                          </a:solidFill>
                          <a:latin typeface="Arial"/>
                          <a:ea typeface="Arial"/>
                          <a:cs typeface="Arial"/>
                          <a:sym typeface="Arial"/>
                        </a:rPr>
                        <a:t>Improve cooling efficiency by more even distribution of clinker</a:t>
                      </a: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ctr" rtl="0">
                        <a:lnSpc>
                          <a:spcPct val="50000"/>
                        </a:lnSpc>
                        <a:spcBef>
                          <a:spcPts val="0"/>
                        </a:spcBef>
                        <a:spcAft>
                          <a:spcPts val="0"/>
                        </a:spcAft>
                        <a:buClr>
                          <a:srgbClr val="000000"/>
                        </a:buClr>
                        <a:buSzPts val="1100"/>
                        <a:buFont typeface="Arial"/>
                        <a:buNone/>
                      </a:pPr>
                      <a:endParaRPr sz="11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100"/>
                        <a:buFont typeface="Arial"/>
                        <a:buNone/>
                      </a:pPr>
                      <a:r>
                        <a:rPr lang="en-US" sz="1100" b="0" i="0" u="none" strike="noStrike" cap="none">
                          <a:solidFill>
                            <a:schemeClr val="dk1"/>
                          </a:solidFill>
                          <a:latin typeface="Arial"/>
                          <a:ea typeface="Arial"/>
                          <a:cs typeface="Arial"/>
                          <a:sym typeface="Arial"/>
                        </a:rPr>
                        <a:t>95,742</a:t>
                      </a: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ctr" rtl="0">
                        <a:lnSpc>
                          <a:spcPct val="115000"/>
                        </a:lnSpc>
                        <a:spcBef>
                          <a:spcPts val="0"/>
                        </a:spcBef>
                        <a:spcAft>
                          <a:spcPts val="0"/>
                        </a:spcAft>
                        <a:buClr>
                          <a:srgbClr val="000000"/>
                        </a:buClr>
                        <a:buSzPts val="1100"/>
                        <a:buFont typeface="Arial"/>
                        <a:buNone/>
                      </a:pP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ctr" rtl="0">
                        <a:lnSpc>
                          <a:spcPct val="50000"/>
                        </a:lnSpc>
                        <a:spcBef>
                          <a:spcPts val="0"/>
                        </a:spcBef>
                        <a:spcAft>
                          <a:spcPts val="0"/>
                        </a:spcAft>
                        <a:buClr>
                          <a:srgbClr val="000000"/>
                        </a:buClr>
                        <a:buSzPts val="1100"/>
                        <a:buFont typeface="Arial"/>
                        <a:buNone/>
                      </a:pPr>
                      <a:endParaRPr sz="11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100"/>
                        <a:buFont typeface="Arial"/>
                        <a:buNone/>
                      </a:pPr>
                      <a:r>
                        <a:rPr lang="en-US" sz="1100" b="0" i="0" u="none" strike="noStrike" cap="none">
                          <a:solidFill>
                            <a:schemeClr val="dk1"/>
                          </a:solidFill>
                          <a:latin typeface="Arial"/>
                          <a:ea typeface="Arial"/>
                          <a:cs typeface="Arial"/>
                          <a:sym typeface="Arial"/>
                        </a:rPr>
                        <a:t>3,070</a:t>
                      </a: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ctr" rtl="0">
                        <a:lnSpc>
                          <a:spcPct val="50000"/>
                        </a:lnSpc>
                        <a:spcBef>
                          <a:spcPts val="0"/>
                        </a:spcBef>
                        <a:spcAft>
                          <a:spcPts val="0"/>
                        </a:spcAft>
                        <a:buClr>
                          <a:srgbClr val="000000"/>
                        </a:buClr>
                        <a:buSzPts val="1100"/>
                        <a:buFont typeface="Arial"/>
                        <a:buNone/>
                      </a:pPr>
                      <a:endParaRPr sz="11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100"/>
                        <a:buFont typeface="Arial"/>
                        <a:buNone/>
                      </a:pPr>
                      <a:r>
                        <a:rPr lang="en-US" sz="1100" b="0" i="0" u="none" strike="noStrike" cap="none">
                          <a:solidFill>
                            <a:schemeClr val="dk1"/>
                          </a:solidFill>
                          <a:latin typeface="Arial"/>
                          <a:ea typeface="Arial"/>
                          <a:cs typeface="Arial"/>
                          <a:sym typeface="Arial"/>
                        </a:rPr>
                        <a:t>2,380</a:t>
                      </a: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3"/>
                  </a:ext>
                </a:extLst>
              </a:tr>
              <a:tr h="386800">
                <a:tc>
                  <a:txBody>
                    <a:bodyPr/>
                    <a:lstStyle/>
                    <a:p>
                      <a:pPr marL="0" marR="0" lvl="0" indent="0" algn="ctr" rtl="0">
                        <a:lnSpc>
                          <a:spcPct val="90909"/>
                        </a:lnSpc>
                        <a:spcBef>
                          <a:spcPts val="0"/>
                        </a:spcBef>
                        <a:spcAft>
                          <a:spcPts val="0"/>
                        </a:spcAft>
                        <a:buClr>
                          <a:srgbClr val="000000"/>
                        </a:buClr>
                        <a:buSzPts val="1100"/>
                        <a:buFont typeface="Arial"/>
                        <a:buNone/>
                      </a:pPr>
                      <a:endParaRPr sz="11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100"/>
                        <a:buFont typeface="Arial"/>
                        <a:buNone/>
                      </a:pPr>
                      <a:r>
                        <a:rPr lang="en-US" sz="1100" b="0" i="0" u="none" strike="noStrike" cap="none">
                          <a:solidFill>
                            <a:schemeClr val="dk1"/>
                          </a:solidFill>
                          <a:latin typeface="Arial"/>
                          <a:ea typeface="Arial"/>
                          <a:cs typeface="Arial"/>
                          <a:sym typeface="Arial"/>
                        </a:rPr>
                        <a:t>ECM 3</a:t>
                      </a: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60325" marR="0" lvl="0" indent="0" algn="l" rtl="0">
                        <a:lnSpc>
                          <a:spcPct val="115000"/>
                        </a:lnSpc>
                        <a:spcBef>
                          <a:spcPts val="0"/>
                        </a:spcBef>
                        <a:spcAft>
                          <a:spcPts val="0"/>
                        </a:spcAft>
                        <a:buClr>
                          <a:schemeClr val="dk1"/>
                        </a:buClr>
                        <a:buSzPts val="1100"/>
                        <a:buFont typeface="Arial"/>
                        <a:buNone/>
                      </a:pPr>
                      <a:r>
                        <a:rPr lang="en-US" sz="1100" b="0" i="0" u="none" strike="noStrike" cap="none">
                          <a:solidFill>
                            <a:schemeClr val="dk1"/>
                          </a:solidFill>
                          <a:latin typeface="Arial"/>
                          <a:ea typeface="Arial"/>
                          <a:cs typeface="Arial"/>
                          <a:sym typeface="Arial"/>
                        </a:rPr>
                        <a:t>Install an additional cyclone stage for the stage 1 preheater and recover additional heat from exhaust gas</a:t>
                      </a: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ctr" rtl="0">
                        <a:lnSpc>
                          <a:spcPct val="90909"/>
                        </a:lnSpc>
                        <a:spcBef>
                          <a:spcPts val="0"/>
                        </a:spcBef>
                        <a:spcAft>
                          <a:spcPts val="0"/>
                        </a:spcAft>
                        <a:buClr>
                          <a:srgbClr val="000000"/>
                        </a:buClr>
                        <a:buSzPts val="1100"/>
                        <a:buFont typeface="Arial"/>
                        <a:buNone/>
                      </a:pPr>
                      <a:endParaRPr sz="11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100"/>
                        <a:buFont typeface="Arial"/>
                        <a:buNone/>
                      </a:pPr>
                      <a:r>
                        <a:rPr lang="en-US" sz="1100" b="0" i="0" u="none" strike="noStrike" cap="none">
                          <a:solidFill>
                            <a:schemeClr val="dk1"/>
                          </a:solidFill>
                          <a:latin typeface="Arial"/>
                          <a:ea typeface="Arial"/>
                          <a:cs typeface="Arial"/>
                          <a:sym typeface="Arial"/>
                        </a:rPr>
                        <a:t>326,554</a:t>
                      </a: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ctr" rtl="0">
                        <a:lnSpc>
                          <a:spcPct val="115000"/>
                        </a:lnSpc>
                        <a:spcBef>
                          <a:spcPts val="0"/>
                        </a:spcBef>
                        <a:spcAft>
                          <a:spcPts val="0"/>
                        </a:spcAft>
                        <a:buClr>
                          <a:srgbClr val="000000"/>
                        </a:buClr>
                        <a:buSzPts val="1100"/>
                        <a:buFont typeface="Arial"/>
                        <a:buNone/>
                      </a:pP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ctr" rtl="0">
                        <a:lnSpc>
                          <a:spcPct val="90909"/>
                        </a:lnSpc>
                        <a:spcBef>
                          <a:spcPts val="0"/>
                        </a:spcBef>
                        <a:spcAft>
                          <a:spcPts val="0"/>
                        </a:spcAft>
                        <a:buClr>
                          <a:srgbClr val="000000"/>
                        </a:buClr>
                        <a:buSzPts val="1100"/>
                        <a:buFont typeface="Arial"/>
                        <a:buNone/>
                      </a:pPr>
                      <a:endParaRPr sz="11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100"/>
                        <a:buFont typeface="Arial"/>
                        <a:buNone/>
                      </a:pPr>
                      <a:r>
                        <a:rPr lang="en-US" sz="1100" b="0" i="0" u="none" strike="noStrike" cap="none">
                          <a:solidFill>
                            <a:schemeClr val="dk1"/>
                          </a:solidFill>
                          <a:latin typeface="Arial"/>
                          <a:ea typeface="Arial"/>
                          <a:cs typeface="Arial"/>
                          <a:sym typeface="Arial"/>
                        </a:rPr>
                        <a:t>10,480</a:t>
                      </a: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ctr" rtl="0">
                        <a:lnSpc>
                          <a:spcPct val="90909"/>
                        </a:lnSpc>
                        <a:spcBef>
                          <a:spcPts val="0"/>
                        </a:spcBef>
                        <a:spcAft>
                          <a:spcPts val="0"/>
                        </a:spcAft>
                        <a:buClr>
                          <a:srgbClr val="000000"/>
                        </a:buClr>
                        <a:buSzPts val="1100"/>
                        <a:buFont typeface="Arial"/>
                        <a:buNone/>
                      </a:pPr>
                      <a:endParaRPr sz="11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100"/>
                        <a:buFont typeface="Arial"/>
                        <a:buNone/>
                      </a:pPr>
                      <a:r>
                        <a:rPr lang="en-US" sz="1100" b="0" i="0" u="none" strike="noStrike" cap="none">
                          <a:solidFill>
                            <a:schemeClr val="dk1"/>
                          </a:solidFill>
                          <a:latin typeface="Arial"/>
                          <a:ea typeface="Arial"/>
                          <a:cs typeface="Arial"/>
                          <a:sym typeface="Arial"/>
                        </a:rPr>
                        <a:t>27,000</a:t>
                      </a: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4"/>
                  </a:ext>
                </a:extLst>
              </a:tr>
              <a:tr h="263475">
                <a:tc>
                  <a:txBody>
                    <a:bodyPr/>
                    <a:lstStyle/>
                    <a:p>
                      <a:pPr marL="0" marR="0" lvl="0" indent="0" algn="ctr" rtl="0">
                        <a:lnSpc>
                          <a:spcPct val="50000"/>
                        </a:lnSpc>
                        <a:spcBef>
                          <a:spcPts val="0"/>
                        </a:spcBef>
                        <a:spcAft>
                          <a:spcPts val="0"/>
                        </a:spcAft>
                        <a:buClr>
                          <a:srgbClr val="000000"/>
                        </a:buClr>
                        <a:buSzPts val="1100"/>
                        <a:buFont typeface="Arial"/>
                        <a:buNone/>
                      </a:pPr>
                      <a:endParaRPr sz="11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100"/>
                        <a:buFont typeface="Arial"/>
                        <a:buNone/>
                      </a:pPr>
                      <a:r>
                        <a:rPr lang="en-US" sz="1100" b="0" i="0" u="none" strike="noStrike" cap="none">
                          <a:solidFill>
                            <a:schemeClr val="dk1"/>
                          </a:solidFill>
                          <a:latin typeface="Arial"/>
                          <a:ea typeface="Arial"/>
                          <a:cs typeface="Arial"/>
                          <a:sym typeface="Arial"/>
                        </a:rPr>
                        <a:t>ECM 4</a:t>
                      </a: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60325" marR="0" lvl="0" indent="0" algn="l" rtl="0">
                        <a:lnSpc>
                          <a:spcPct val="101000"/>
                        </a:lnSpc>
                        <a:spcBef>
                          <a:spcPts val="0"/>
                        </a:spcBef>
                        <a:spcAft>
                          <a:spcPts val="0"/>
                        </a:spcAft>
                        <a:buClr>
                          <a:schemeClr val="dk1"/>
                        </a:buClr>
                        <a:buSzPts val="1100"/>
                        <a:buFont typeface="Arial"/>
                        <a:buNone/>
                      </a:pPr>
                      <a:r>
                        <a:rPr lang="en-US" sz="1100" b="0" i="0" u="none" strike="noStrike" cap="none">
                          <a:solidFill>
                            <a:schemeClr val="dk1"/>
                          </a:solidFill>
                          <a:latin typeface="Arial"/>
                          <a:ea typeface="Arial"/>
                          <a:cs typeface="Arial"/>
                          <a:sym typeface="Arial"/>
                        </a:rPr>
                        <a:t>Use cooling air to supply the kiln burner</a:t>
                      </a: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ctr" rtl="0">
                        <a:lnSpc>
                          <a:spcPct val="50000"/>
                        </a:lnSpc>
                        <a:spcBef>
                          <a:spcPts val="0"/>
                        </a:spcBef>
                        <a:spcAft>
                          <a:spcPts val="0"/>
                        </a:spcAft>
                        <a:buClr>
                          <a:srgbClr val="000000"/>
                        </a:buClr>
                        <a:buSzPts val="1100"/>
                        <a:buFont typeface="Arial"/>
                        <a:buNone/>
                      </a:pPr>
                      <a:endParaRPr sz="11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100"/>
                        <a:buFont typeface="Arial"/>
                        <a:buNone/>
                      </a:pPr>
                      <a:r>
                        <a:rPr lang="en-US" sz="1100" b="0" i="0" u="none" strike="noStrike" cap="none">
                          <a:solidFill>
                            <a:schemeClr val="dk1"/>
                          </a:solidFill>
                          <a:latin typeface="Arial"/>
                          <a:ea typeface="Arial"/>
                          <a:cs typeface="Arial"/>
                          <a:sym typeface="Arial"/>
                        </a:rPr>
                        <a:t>21,343</a:t>
                      </a: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ctr" rtl="0">
                        <a:lnSpc>
                          <a:spcPct val="115000"/>
                        </a:lnSpc>
                        <a:spcBef>
                          <a:spcPts val="0"/>
                        </a:spcBef>
                        <a:spcAft>
                          <a:spcPts val="0"/>
                        </a:spcAft>
                        <a:buClr>
                          <a:srgbClr val="000000"/>
                        </a:buClr>
                        <a:buSzPts val="1100"/>
                        <a:buFont typeface="Arial"/>
                        <a:buNone/>
                      </a:pP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ctr" rtl="0">
                        <a:lnSpc>
                          <a:spcPct val="50000"/>
                        </a:lnSpc>
                        <a:spcBef>
                          <a:spcPts val="0"/>
                        </a:spcBef>
                        <a:spcAft>
                          <a:spcPts val="0"/>
                        </a:spcAft>
                        <a:buClr>
                          <a:srgbClr val="000000"/>
                        </a:buClr>
                        <a:buSzPts val="1100"/>
                        <a:buFont typeface="Arial"/>
                        <a:buNone/>
                      </a:pPr>
                      <a:endParaRPr sz="11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100"/>
                        <a:buFont typeface="Arial"/>
                        <a:buNone/>
                      </a:pPr>
                      <a:r>
                        <a:rPr lang="en-US" sz="1100" b="0" i="0" u="none" strike="noStrike" cap="none">
                          <a:solidFill>
                            <a:schemeClr val="dk1"/>
                          </a:solidFill>
                          <a:latin typeface="Arial"/>
                          <a:ea typeface="Arial"/>
                          <a:cs typeface="Arial"/>
                          <a:sym typeface="Arial"/>
                        </a:rPr>
                        <a:t>685</a:t>
                      </a: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ctr" rtl="0">
                        <a:lnSpc>
                          <a:spcPct val="50000"/>
                        </a:lnSpc>
                        <a:spcBef>
                          <a:spcPts val="0"/>
                        </a:spcBef>
                        <a:spcAft>
                          <a:spcPts val="0"/>
                        </a:spcAft>
                        <a:buClr>
                          <a:srgbClr val="000000"/>
                        </a:buClr>
                        <a:buSzPts val="1100"/>
                        <a:buFont typeface="Arial"/>
                        <a:buNone/>
                      </a:pPr>
                      <a:endParaRPr sz="11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100"/>
                        <a:buFont typeface="Arial"/>
                        <a:buNone/>
                      </a:pPr>
                      <a:r>
                        <a:rPr lang="en-US" sz="1100" b="0" i="0" u="none" strike="noStrike" cap="none">
                          <a:solidFill>
                            <a:schemeClr val="dk1"/>
                          </a:solidFill>
                          <a:latin typeface="Arial"/>
                          <a:ea typeface="Arial"/>
                          <a:cs typeface="Arial"/>
                          <a:sym typeface="Arial"/>
                        </a:rPr>
                        <a:t>740</a:t>
                      </a: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5"/>
                  </a:ext>
                </a:extLst>
              </a:tr>
              <a:tr h="263475">
                <a:tc>
                  <a:txBody>
                    <a:bodyPr/>
                    <a:lstStyle/>
                    <a:p>
                      <a:pPr marL="0" marR="0" lvl="0" indent="0" algn="ctr" rtl="0">
                        <a:lnSpc>
                          <a:spcPct val="50000"/>
                        </a:lnSpc>
                        <a:spcBef>
                          <a:spcPts val="0"/>
                        </a:spcBef>
                        <a:spcAft>
                          <a:spcPts val="0"/>
                        </a:spcAft>
                        <a:buClr>
                          <a:srgbClr val="000000"/>
                        </a:buClr>
                        <a:buSzPts val="1100"/>
                        <a:buFont typeface="Arial"/>
                        <a:buNone/>
                      </a:pPr>
                      <a:endParaRPr sz="11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100"/>
                        <a:buFont typeface="Arial"/>
                        <a:buNone/>
                      </a:pPr>
                      <a:r>
                        <a:rPr lang="en-US" sz="1100" b="0" i="0" u="none" strike="noStrike" cap="none">
                          <a:solidFill>
                            <a:schemeClr val="dk1"/>
                          </a:solidFill>
                          <a:latin typeface="Arial"/>
                          <a:ea typeface="Arial"/>
                          <a:cs typeface="Arial"/>
                          <a:sym typeface="Arial"/>
                        </a:rPr>
                        <a:t>ECM 5</a:t>
                      </a: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60325" marR="0" lvl="0" indent="0" algn="l" rtl="0">
                        <a:lnSpc>
                          <a:spcPct val="101000"/>
                        </a:lnSpc>
                        <a:spcBef>
                          <a:spcPts val="0"/>
                        </a:spcBef>
                        <a:spcAft>
                          <a:spcPts val="0"/>
                        </a:spcAft>
                        <a:buClr>
                          <a:schemeClr val="dk1"/>
                        </a:buClr>
                        <a:buSzPts val="1100"/>
                        <a:buFont typeface="Arial"/>
                        <a:buNone/>
                      </a:pPr>
                      <a:r>
                        <a:rPr lang="en-US" sz="1100" b="0" i="0" u="none" strike="noStrike" cap="none">
                          <a:solidFill>
                            <a:schemeClr val="dk1"/>
                          </a:solidFill>
                          <a:latin typeface="Arial"/>
                          <a:ea typeface="Arial"/>
                          <a:cs typeface="Arial"/>
                          <a:sym typeface="Arial"/>
                        </a:rPr>
                        <a:t>Generate electricity from waste heat from the kiln cooling section</a:t>
                      </a: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ctr" rtl="0">
                        <a:lnSpc>
                          <a:spcPct val="50000"/>
                        </a:lnSpc>
                        <a:spcBef>
                          <a:spcPts val="0"/>
                        </a:spcBef>
                        <a:spcAft>
                          <a:spcPts val="0"/>
                        </a:spcAft>
                        <a:buClr>
                          <a:srgbClr val="000000"/>
                        </a:buClr>
                        <a:buSzPts val="1100"/>
                        <a:buFont typeface="Arial"/>
                        <a:buNone/>
                      </a:pPr>
                      <a:endParaRPr sz="11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100"/>
                        <a:buFont typeface="Arial"/>
                        <a:buNone/>
                      </a:pPr>
                      <a:r>
                        <a:rPr lang="en-US" sz="1100" b="0" i="0" u="none" strike="noStrike" cap="none">
                          <a:solidFill>
                            <a:schemeClr val="dk1"/>
                          </a:solidFill>
                          <a:latin typeface="Arial"/>
                          <a:ea typeface="Arial"/>
                          <a:cs typeface="Arial"/>
                          <a:sym typeface="Arial"/>
                        </a:rPr>
                        <a:t>-</a:t>
                      </a: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ctr" rtl="0">
                        <a:lnSpc>
                          <a:spcPct val="50000"/>
                        </a:lnSpc>
                        <a:spcBef>
                          <a:spcPts val="0"/>
                        </a:spcBef>
                        <a:spcAft>
                          <a:spcPts val="0"/>
                        </a:spcAft>
                        <a:buClr>
                          <a:srgbClr val="000000"/>
                        </a:buClr>
                        <a:buSzPts val="1100"/>
                        <a:buFont typeface="Arial"/>
                        <a:buNone/>
                      </a:pPr>
                      <a:endParaRPr sz="11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100"/>
                        <a:buFont typeface="Arial"/>
                        <a:buNone/>
                      </a:pPr>
                      <a:r>
                        <a:rPr lang="en-US" sz="1100" b="0" i="0" u="none" strike="noStrike" cap="none">
                          <a:solidFill>
                            <a:schemeClr val="dk1"/>
                          </a:solidFill>
                          <a:latin typeface="Arial"/>
                          <a:ea typeface="Arial"/>
                          <a:cs typeface="Arial"/>
                          <a:sym typeface="Arial"/>
                        </a:rPr>
                        <a:t>29,490</a:t>
                      </a: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ctr" rtl="0">
                        <a:lnSpc>
                          <a:spcPct val="50000"/>
                        </a:lnSpc>
                        <a:spcBef>
                          <a:spcPts val="0"/>
                        </a:spcBef>
                        <a:spcAft>
                          <a:spcPts val="0"/>
                        </a:spcAft>
                        <a:buClr>
                          <a:srgbClr val="000000"/>
                        </a:buClr>
                        <a:buSzPts val="1100"/>
                        <a:buFont typeface="Arial"/>
                        <a:buNone/>
                      </a:pPr>
                      <a:endParaRPr sz="11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100"/>
                        <a:buFont typeface="Arial"/>
                        <a:buNone/>
                      </a:pPr>
                      <a:r>
                        <a:rPr lang="en-US" sz="1100" b="0" i="0" u="none" strike="noStrike" cap="none">
                          <a:solidFill>
                            <a:schemeClr val="dk1"/>
                          </a:solidFill>
                          <a:latin typeface="Arial"/>
                          <a:ea typeface="Arial"/>
                          <a:cs typeface="Arial"/>
                          <a:sym typeface="Arial"/>
                        </a:rPr>
                        <a:t>32,180</a:t>
                      </a: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ctr" rtl="0">
                        <a:lnSpc>
                          <a:spcPct val="50000"/>
                        </a:lnSpc>
                        <a:spcBef>
                          <a:spcPts val="0"/>
                        </a:spcBef>
                        <a:spcAft>
                          <a:spcPts val="0"/>
                        </a:spcAft>
                        <a:buClr>
                          <a:srgbClr val="000000"/>
                        </a:buClr>
                        <a:buSzPts val="1100"/>
                        <a:buFont typeface="Arial"/>
                        <a:buNone/>
                      </a:pPr>
                      <a:endParaRPr sz="11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100"/>
                        <a:buFont typeface="Arial"/>
                        <a:buNone/>
                      </a:pPr>
                      <a:r>
                        <a:rPr lang="en-US" sz="1100" b="0" i="0" u="none" strike="noStrike" cap="none">
                          <a:solidFill>
                            <a:schemeClr val="dk1"/>
                          </a:solidFill>
                          <a:latin typeface="Arial"/>
                          <a:ea typeface="Arial"/>
                          <a:cs typeface="Arial"/>
                          <a:sym typeface="Arial"/>
                        </a:rPr>
                        <a:t>187,200</a:t>
                      </a: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6"/>
                  </a:ext>
                </a:extLst>
              </a:tr>
              <a:tr h="386800">
                <a:tc>
                  <a:txBody>
                    <a:bodyPr/>
                    <a:lstStyle/>
                    <a:p>
                      <a:pPr marL="0" marR="0" lvl="0" indent="0" algn="ctr" rtl="0">
                        <a:lnSpc>
                          <a:spcPct val="50000"/>
                        </a:lnSpc>
                        <a:spcBef>
                          <a:spcPts val="0"/>
                        </a:spcBef>
                        <a:spcAft>
                          <a:spcPts val="0"/>
                        </a:spcAft>
                        <a:buClr>
                          <a:srgbClr val="000000"/>
                        </a:buClr>
                        <a:buSzPts val="1100"/>
                        <a:buFont typeface="Arial"/>
                        <a:buNone/>
                      </a:pPr>
                      <a:endParaRPr sz="11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100"/>
                        <a:buFont typeface="Arial"/>
                        <a:buNone/>
                      </a:pPr>
                      <a:r>
                        <a:rPr lang="en-US" sz="1100" b="0" i="0" u="none" strike="noStrike" cap="none">
                          <a:solidFill>
                            <a:schemeClr val="dk1"/>
                          </a:solidFill>
                          <a:latin typeface="Arial"/>
                          <a:ea typeface="Arial"/>
                          <a:cs typeface="Arial"/>
                          <a:sym typeface="Arial"/>
                        </a:rPr>
                        <a:t>ECM 6</a:t>
                      </a: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60325" marR="0" lvl="0" indent="0" algn="l" rtl="0">
                        <a:lnSpc>
                          <a:spcPct val="115000"/>
                        </a:lnSpc>
                        <a:spcBef>
                          <a:spcPts val="0"/>
                        </a:spcBef>
                        <a:spcAft>
                          <a:spcPts val="0"/>
                        </a:spcAft>
                        <a:buClr>
                          <a:schemeClr val="dk1"/>
                        </a:buClr>
                        <a:buSzPts val="1100"/>
                        <a:buFont typeface="Arial"/>
                        <a:buNone/>
                      </a:pPr>
                      <a:r>
                        <a:rPr lang="en-US" sz="1100" b="0" i="0" u="none" strike="noStrike" cap="none">
                          <a:solidFill>
                            <a:schemeClr val="dk1"/>
                          </a:solidFill>
                          <a:latin typeface="Arial"/>
                          <a:ea typeface="Arial"/>
                          <a:cs typeface="Arial"/>
                          <a:sym typeface="Arial"/>
                        </a:rPr>
                        <a:t>Install inverter for raw material fan (R2S20) - Line 2</a:t>
                      </a: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ctr" rtl="0">
                        <a:lnSpc>
                          <a:spcPct val="50000"/>
                        </a:lnSpc>
                        <a:spcBef>
                          <a:spcPts val="0"/>
                        </a:spcBef>
                        <a:spcAft>
                          <a:spcPts val="0"/>
                        </a:spcAft>
                        <a:buClr>
                          <a:srgbClr val="000000"/>
                        </a:buClr>
                        <a:buSzPts val="1100"/>
                        <a:buFont typeface="Arial"/>
                        <a:buNone/>
                      </a:pPr>
                      <a:endParaRPr sz="11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100"/>
                        <a:buFont typeface="Arial"/>
                        <a:buNone/>
                      </a:pPr>
                      <a:r>
                        <a:rPr lang="en-US" sz="1100" b="0" i="0" u="none" strike="noStrike" cap="none">
                          <a:solidFill>
                            <a:schemeClr val="dk1"/>
                          </a:solidFill>
                          <a:latin typeface="Arial"/>
                          <a:ea typeface="Arial"/>
                          <a:cs typeface="Arial"/>
                          <a:sym typeface="Arial"/>
                        </a:rPr>
                        <a:t>-</a:t>
                      </a: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ctr" rtl="0">
                        <a:lnSpc>
                          <a:spcPct val="50000"/>
                        </a:lnSpc>
                        <a:spcBef>
                          <a:spcPts val="0"/>
                        </a:spcBef>
                        <a:spcAft>
                          <a:spcPts val="0"/>
                        </a:spcAft>
                        <a:buClr>
                          <a:srgbClr val="000000"/>
                        </a:buClr>
                        <a:buSzPts val="1100"/>
                        <a:buFont typeface="Arial"/>
                        <a:buNone/>
                      </a:pPr>
                      <a:endParaRPr sz="11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100"/>
                        <a:buFont typeface="Arial"/>
                        <a:buNone/>
                      </a:pPr>
                      <a:r>
                        <a:rPr lang="en-US" sz="1100" b="0" i="0" u="none" strike="noStrike" cap="none">
                          <a:solidFill>
                            <a:schemeClr val="dk1"/>
                          </a:solidFill>
                          <a:latin typeface="Arial"/>
                          <a:ea typeface="Arial"/>
                          <a:cs typeface="Arial"/>
                          <a:sym typeface="Arial"/>
                        </a:rPr>
                        <a:t>2,080</a:t>
                      </a: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ctr" rtl="0">
                        <a:lnSpc>
                          <a:spcPct val="50000"/>
                        </a:lnSpc>
                        <a:spcBef>
                          <a:spcPts val="0"/>
                        </a:spcBef>
                        <a:spcAft>
                          <a:spcPts val="0"/>
                        </a:spcAft>
                        <a:buClr>
                          <a:srgbClr val="000000"/>
                        </a:buClr>
                        <a:buSzPts val="1100"/>
                        <a:buFont typeface="Arial"/>
                        <a:buNone/>
                      </a:pPr>
                      <a:endParaRPr sz="11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100"/>
                        <a:buFont typeface="Arial"/>
                        <a:buNone/>
                      </a:pPr>
                      <a:r>
                        <a:rPr lang="en-US" sz="1100" b="0" i="0" u="none" strike="noStrike" cap="none">
                          <a:solidFill>
                            <a:schemeClr val="dk1"/>
                          </a:solidFill>
                          <a:latin typeface="Arial"/>
                          <a:ea typeface="Arial"/>
                          <a:cs typeface="Arial"/>
                          <a:sym typeface="Arial"/>
                        </a:rPr>
                        <a:t>2,040</a:t>
                      </a: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ctr" rtl="0">
                        <a:lnSpc>
                          <a:spcPct val="50000"/>
                        </a:lnSpc>
                        <a:spcBef>
                          <a:spcPts val="0"/>
                        </a:spcBef>
                        <a:spcAft>
                          <a:spcPts val="0"/>
                        </a:spcAft>
                        <a:buClr>
                          <a:srgbClr val="000000"/>
                        </a:buClr>
                        <a:buSzPts val="1100"/>
                        <a:buFont typeface="Arial"/>
                        <a:buNone/>
                      </a:pPr>
                      <a:endParaRPr sz="11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100"/>
                        <a:buFont typeface="Arial"/>
                        <a:buNone/>
                      </a:pPr>
                      <a:r>
                        <a:rPr lang="en-US" sz="1100" b="0" i="0" u="none" strike="noStrike" cap="none">
                          <a:solidFill>
                            <a:schemeClr val="dk1"/>
                          </a:solidFill>
                          <a:latin typeface="Arial"/>
                          <a:ea typeface="Arial"/>
                          <a:cs typeface="Arial"/>
                          <a:sym typeface="Arial"/>
                        </a:rPr>
                        <a:t>7,200</a:t>
                      </a: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7"/>
                  </a:ext>
                </a:extLst>
              </a:tr>
              <a:tr h="338675">
                <a:tc>
                  <a:txBody>
                    <a:bodyPr/>
                    <a:lstStyle/>
                    <a:p>
                      <a:pPr marL="0" marR="0" lvl="0" indent="0" algn="ctr" rtl="0">
                        <a:lnSpc>
                          <a:spcPct val="50000"/>
                        </a:lnSpc>
                        <a:spcBef>
                          <a:spcPts val="0"/>
                        </a:spcBef>
                        <a:spcAft>
                          <a:spcPts val="0"/>
                        </a:spcAft>
                        <a:buClr>
                          <a:srgbClr val="000000"/>
                        </a:buClr>
                        <a:buSzPts val="1100"/>
                        <a:buFont typeface="Arial"/>
                        <a:buNone/>
                      </a:pPr>
                      <a:endParaRPr sz="11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100"/>
                        <a:buFont typeface="Arial"/>
                        <a:buNone/>
                      </a:pPr>
                      <a:r>
                        <a:rPr lang="en-US" sz="1100" b="0" i="0" u="none" strike="noStrike" cap="none">
                          <a:solidFill>
                            <a:schemeClr val="dk1"/>
                          </a:solidFill>
                          <a:latin typeface="Arial"/>
                          <a:ea typeface="Arial"/>
                          <a:cs typeface="Arial"/>
                          <a:sym typeface="Arial"/>
                        </a:rPr>
                        <a:t>ECM 7</a:t>
                      </a: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60325" marR="0" lvl="0" indent="0" algn="l" rtl="0">
                        <a:lnSpc>
                          <a:spcPct val="77272"/>
                        </a:lnSpc>
                        <a:spcBef>
                          <a:spcPts val="0"/>
                        </a:spcBef>
                        <a:spcAft>
                          <a:spcPts val="0"/>
                        </a:spcAft>
                        <a:buClr>
                          <a:srgbClr val="000000"/>
                        </a:buClr>
                        <a:buSzPts val="1100"/>
                        <a:buFont typeface="Arial"/>
                        <a:buNone/>
                      </a:pPr>
                      <a:endParaRPr sz="1100" b="0" i="0" u="none" strike="noStrike" cap="none">
                        <a:solidFill>
                          <a:schemeClr val="dk1"/>
                        </a:solidFill>
                        <a:latin typeface="Arial"/>
                        <a:ea typeface="Arial"/>
                        <a:cs typeface="Arial"/>
                        <a:sym typeface="Arial"/>
                      </a:endParaRPr>
                    </a:p>
                    <a:p>
                      <a:pPr marL="60325" marR="0" lvl="0" indent="0" algn="l" rtl="0">
                        <a:lnSpc>
                          <a:spcPct val="77272"/>
                        </a:lnSpc>
                        <a:spcBef>
                          <a:spcPts val="175"/>
                        </a:spcBef>
                        <a:spcAft>
                          <a:spcPts val="0"/>
                        </a:spcAft>
                        <a:buClr>
                          <a:schemeClr val="dk1"/>
                        </a:buClr>
                        <a:buSzPts val="1100"/>
                        <a:buFont typeface="Arial"/>
                        <a:buNone/>
                      </a:pPr>
                      <a:r>
                        <a:rPr lang="en-US" sz="1100" b="0" i="0" u="none" strike="noStrike" cap="none">
                          <a:solidFill>
                            <a:schemeClr val="dk1"/>
                          </a:solidFill>
                          <a:latin typeface="Arial"/>
                          <a:ea typeface="Arial"/>
                          <a:cs typeface="Arial"/>
                          <a:sym typeface="Arial"/>
                        </a:rPr>
                        <a:t>Replace inefficient equipment - preheater fan, Line 1</a:t>
                      </a: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ctr" rtl="0">
                        <a:lnSpc>
                          <a:spcPct val="50000"/>
                        </a:lnSpc>
                        <a:spcBef>
                          <a:spcPts val="0"/>
                        </a:spcBef>
                        <a:spcAft>
                          <a:spcPts val="0"/>
                        </a:spcAft>
                        <a:buClr>
                          <a:srgbClr val="000000"/>
                        </a:buClr>
                        <a:buSzPts val="1100"/>
                        <a:buFont typeface="Arial"/>
                        <a:buNone/>
                      </a:pPr>
                      <a:endParaRPr sz="11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100"/>
                        <a:buFont typeface="Arial"/>
                        <a:buNone/>
                      </a:pPr>
                      <a:r>
                        <a:rPr lang="en-US" sz="1100" b="0" i="0" u="none" strike="noStrike" cap="none">
                          <a:solidFill>
                            <a:schemeClr val="dk1"/>
                          </a:solidFill>
                          <a:latin typeface="Arial"/>
                          <a:ea typeface="Arial"/>
                          <a:cs typeface="Arial"/>
                          <a:sym typeface="Arial"/>
                        </a:rPr>
                        <a:t>-</a:t>
                      </a: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ctr" rtl="0">
                        <a:lnSpc>
                          <a:spcPct val="50000"/>
                        </a:lnSpc>
                        <a:spcBef>
                          <a:spcPts val="0"/>
                        </a:spcBef>
                        <a:spcAft>
                          <a:spcPts val="0"/>
                        </a:spcAft>
                        <a:buClr>
                          <a:srgbClr val="000000"/>
                        </a:buClr>
                        <a:buSzPts val="1100"/>
                        <a:buFont typeface="Arial"/>
                        <a:buNone/>
                      </a:pPr>
                      <a:endParaRPr sz="11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100"/>
                        <a:buFont typeface="Arial"/>
                        <a:buNone/>
                      </a:pPr>
                      <a:r>
                        <a:rPr lang="en-US" sz="1100" b="0" i="0" u="none" strike="noStrike" cap="none">
                          <a:solidFill>
                            <a:schemeClr val="dk1"/>
                          </a:solidFill>
                          <a:latin typeface="Arial"/>
                          <a:ea typeface="Arial"/>
                          <a:cs typeface="Arial"/>
                          <a:sym typeface="Arial"/>
                        </a:rPr>
                        <a:t>1,920</a:t>
                      </a: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ctr" rtl="0">
                        <a:lnSpc>
                          <a:spcPct val="50000"/>
                        </a:lnSpc>
                        <a:spcBef>
                          <a:spcPts val="0"/>
                        </a:spcBef>
                        <a:spcAft>
                          <a:spcPts val="0"/>
                        </a:spcAft>
                        <a:buClr>
                          <a:srgbClr val="000000"/>
                        </a:buClr>
                        <a:buSzPts val="1100"/>
                        <a:buFont typeface="Arial"/>
                        <a:buNone/>
                      </a:pPr>
                      <a:endParaRPr sz="11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100"/>
                        <a:buFont typeface="Arial"/>
                        <a:buNone/>
                      </a:pPr>
                      <a:r>
                        <a:rPr lang="en-US" sz="1100" b="0" i="0" u="none" strike="noStrike" cap="none">
                          <a:solidFill>
                            <a:schemeClr val="dk1"/>
                          </a:solidFill>
                          <a:latin typeface="Arial"/>
                          <a:ea typeface="Arial"/>
                          <a:cs typeface="Arial"/>
                          <a:sym typeface="Arial"/>
                        </a:rPr>
                        <a:t>1,885</a:t>
                      </a: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ctr" rtl="0">
                        <a:lnSpc>
                          <a:spcPct val="50000"/>
                        </a:lnSpc>
                        <a:spcBef>
                          <a:spcPts val="0"/>
                        </a:spcBef>
                        <a:spcAft>
                          <a:spcPts val="0"/>
                        </a:spcAft>
                        <a:buClr>
                          <a:srgbClr val="000000"/>
                        </a:buClr>
                        <a:buSzPts val="1100"/>
                        <a:buFont typeface="Arial"/>
                        <a:buNone/>
                      </a:pPr>
                      <a:endParaRPr sz="11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100"/>
                        <a:buFont typeface="Arial"/>
                        <a:buNone/>
                      </a:pPr>
                      <a:r>
                        <a:rPr lang="en-US" sz="1100" b="0" i="0" u="none" strike="noStrike" cap="none">
                          <a:solidFill>
                            <a:schemeClr val="dk1"/>
                          </a:solidFill>
                          <a:latin typeface="Arial"/>
                          <a:ea typeface="Arial"/>
                          <a:cs typeface="Arial"/>
                          <a:sym typeface="Arial"/>
                        </a:rPr>
                        <a:t>3,000</a:t>
                      </a: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8"/>
                  </a:ext>
                </a:extLst>
              </a:tr>
              <a:tr h="339725">
                <a:tc>
                  <a:txBody>
                    <a:bodyPr/>
                    <a:lstStyle/>
                    <a:p>
                      <a:pPr marL="0" marR="0" lvl="0" indent="0" algn="ctr" rtl="0">
                        <a:lnSpc>
                          <a:spcPct val="50000"/>
                        </a:lnSpc>
                        <a:spcBef>
                          <a:spcPts val="0"/>
                        </a:spcBef>
                        <a:spcAft>
                          <a:spcPts val="0"/>
                        </a:spcAft>
                        <a:buClr>
                          <a:srgbClr val="000000"/>
                        </a:buClr>
                        <a:buSzPts val="1100"/>
                        <a:buFont typeface="Arial"/>
                        <a:buNone/>
                      </a:pPr>
                      <a:endParaRPr sz="11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100"/>
                        <a:buFont typeface="Arial"/>
                        <a:buNone/>
                      </a:pPr>
                      <a:r>
                        <a:rPr lang="en-US" sz="1100" b="0" i="0" u="none" strike="noStrike" cap="none">
                          <a:solidFill>
                            <a:schemeClr val="dk1"/>
                          </a:solidFill>
                          <a:latin typeface="Arial"/>
                          <a:ea typeface="Arial"/>
                          <a:cs typeface="Arial"/>
                          <a:sym typeface="Arial"/>
                        </a:rPr>
                        <a:t>ECM 8</a:t>
                      </a: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60325" marR="0" lvl="0" indent="0" algn="l" rtl="0">
                        <a:lnSpc>
                          <a:spcPct val="101000"/>
                        </a:lnSpc>
                        <a:spcBef>
                          <a:spcPts val="0"/>
                        </a:spcBef>
                        <a:spcAft>
                          <a:spcPts val="0"/>
                        </a:spcAft>
                        <a:buClr>
                          <a:schemeClr val="dk1"/>
                        </a:buClr>
                        <a:buSzPts val="1100"/>
                        <a:buFont typeface="Arial"/>
                        <a:buNone/>
                      </a:pPr>
                      <a:r>
                        <a:rPr lang="en-US" sz="1100" b="0" i="0" u="none" strike="noStrike" cap="none">
                          <a:solidFill>
                            <a:schemeClr val="dk1"/>
                          </a:solidFill>
                          <a:latin typeface="Arial"/>
                          <a:ea typeface="Arial"/>
                          <a:cs typeface="Arial"/>
                          <a:sym typeface="Arial"/>
                        </a:rPr>
                        <a:t>Replace inefficient equipment - raw material fan, Line 1</a:t>
                      </a: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ctr" rtl="0">
                        <a:lnSpc>
                          <a:spcPct val="50000"/>
                        </a:lnSpc>
                        <a:spcBef>
                          <a:spcPts val="0"/>
                        </a:spcBef>
                        <a:spcAft>
                          <a:spcPts val="0"/>
                        </a:spcAft>
                        <a:buClr>
                          <a:srgbClr val="000000"/>
                        </a:buClr>
                        <a:buSzPts val="1100"/>
                        <a:buFont typeface="Arial"/>
                        <a:buNone/>
                      </a:pPr>
                      <a:endParaRPr sz="11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100"/>
                        <a:buFont typeface="Arial"/>
                        <a:buNone/>
                      </a:pPr>
                      <a:r>
                        <a:rPr lang="en-US" sz="1100" b="0" i="0" u="none" strike="noStrike" cap="none">
                          <a:solidFill>
                            <a:schemeClr val="dk1"/>
                          </a:solidFill>
                          <a:latin typeface="Arial"/>
                          <a:ea typeface="Arial"/>
                          <a:cs typeface="Arial"/>
                          <a:sym typeface="Arial"/>
                        </a:rPr>
                        <a:t>-</a:t>
                      </a: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ctr" rtl="0">
                        <a:lnSpc>
                          <a:spcPct val="50000"/>
                        </a:lnSpc>
                        <a:spcBef>
                          <a:spcPts val="0"/>
                        </a:spcBef>
                        <a:spcAft>
                          <a:spcPts val="0"/>
                        </a:spcAft>
                        <a:buClr>
                          <a:srgbClr val="000000"/>
                        </a:buClr>
                        <a:buSzPts val="1100"/>
                        <a:buFont typeface="Arial"/>
                        <a:buNone/>
                      </a:pPr>
                      <a:endParaRPr sz="11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100"/>
                        <a:buFont typeface="Arial"/>
                        <a:buNone/>
                      </a:pPr>
                      <a:r>
                        <a:rPr lang="en-US" sz="1100" b="0" i="0" u="none" strike="noStrike" cap="none">
                          <a:solidFill>
                            <a:schemeClr val="dk1"/>
                          </a:solidFill>
                          <a:latin typeface="Arial"/>
                          <a:ea typeface="Arial"/>
                          <a:cs typeface="Arial"/>
                          <a:sym typeface="Arial"/>
                        </a:rPr>
                        <a:t>1,490</a:t>
                      </a: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ctr" rtl="0">
                        <a:lnSpc>
                          <a:spcPct val="50000"/>
                        </a:lnSpc>
                        <a:spcBef>
                          <a:spcPts val="0"/>
                        </a:spcBef>
                        <a:spcAft>
                          <a:spcPts val="0"/>
                        </a:spcAft>
                        <a:buClr>
                          <a:srgbClr val="000000"/>
                        </a:buClr>
                        <a:buSzPts val="1100"/>
                        <a:buFont typeface="Arial"/>
                        <a:buNone/>
                      </a:pPr>
                      <a:endParaRPr sz="11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100"/>
                        <a:buFont typeface="Arial"/>
                        <a:buNone/>
                      </a:pPr>
                      <a:r>
                        <a:rPr lang="en-US" sz="1100" b="0" i="0" u="none" strike="noStrike" cap="none">
                          <a:solidFill>
                            <a:schemeClr val="dk1"/>
                          </a:solidFill>
                          <a:latin typeface="Arial"/>
                          <a:ea typeface="Arial"/>
                          <a:cs typeface="Arial"/>
                          <a:sym typeface="Arial"/>
                        </a:rPr>
                        <a:t>1,460</a:t>
                      </a: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ctr" rtl="0">
                        <a:lnSpc>
                          <a:spcPct val="50000"/>
                        </a:lnSpc>
                        <a:spcBef>
                          <a:spcPts val="0"/>
                        </a:spcBef>
                        <a:spcAft>
                          <a:spcPts val="0"/>
                        </a:spcAft>
                        <a:buClr>
                          <a:srgbClr val="000000"/>
                        </a:buClr>
                        <a:buSzPts val="1100"/>
                        <a:buFont typeface="Arial"/>
                        <a:buNone/>
                      </a:pPr>
                      <a:endParaRPr sz="11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100"/>
                        <a:buFont typeface="Arial"/>
                        <a:buNone/>
                      </a:pPr>
                      <a:r>
                        <a:rPr lang="en-US" sz="1100" b="0" i="0" u="none" strike="noStrike" cap="none">
                          <a:solidFill>
                            <a:schemeClr val="dk1"/>
                          </a:solidFill>
                          <a:latin typeface="Arial"/>
                          <a:ea typeface="Arial"/>
                          <a:cs typeface="Arial"/>
                          <a:sym typeface="Arial"/>
                        </a:rPr>
                        <a:t>3,000</a:t>
                      </a: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9"/>
                  </a:ext>
                </a:extLst>
              </a:tr>
              <a:tr h="386800">
                <a:tc>
                  <a:txBody>
                    <a:bodyPr/>
                    <a:lstStyle/>
                    <a:p>
                      <a:pPr marL="0" marR="0" lvl="0" indent="0" algn="ctr" rtl="0">
                        <a:lnSpc>
                          <a:spcPct val="90909"/>
                        </a:lnSpc>
                        <a:spcBef>
                          <a:spcPts val="0"/>
                        </a:spcBef>
                        <a:spcAft>
                          <a:spcPts val="0"/>
                        </a:spcAft>
                        <a:buClr>
                          <a:srgbClr val="000000"/>
                        </a:buClr>
                        <a:buSzPts val="1100"/>
                        <a:buFont typeface="Arial"/>
                        <a:buNone/>
                      </a:pPr>
                      <a:endParaRPr sz="11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100"/>
                        <a:buFont typeface="Arial"/>
                        <a:buNone/>
                      </a:pPr>
                      <a:r>
                        <a:rPr lang="en-US" sz="1100" b="0" i="0" u="none" strike="noStrike" cap="none">
                          <a:solidFill>
                            <a:schemeClr val="dk1"/>
                          </a:solidFill>
                          <a:latin typeface="Arial"/>
                          <a:ea typeface="Arial"/>
                          <a:cs typeface="Arial"/>
                          <a:sym typeface="Arial"/>
                        </a:rPr>
                        <a:t>ECM 9</a:t>
                      </a: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60325" marR="0" lvl="0" indent="0" algn="l" rtl="0">
                        <a:lnSpc>
                          <a:spcPct val="115000"/>
                        </a:lnSpc>
                        <a:spcBef>
                          <a:spcPts val="0"/>
                        </a:spcBef>
                        <a:spcAft>
                          <a:spcPts val="0"/>
                        </a:spcAft>
                        <a:buClr>
                          <a:schemeClr val="dk1"/>
                        </a:buClr>
                        <a:buSzPts val="1100"/>
                        <a:buFont typeface="Arial"/>
                        <a:buNone/>
                      </a:pPr>
                      <a:r>
                        <a:rPr lang="en-US" sz="1100" b="0" i="0" u="none" strike="noStrike" cap="none">
                          <a:solidFill>
                            <a:schemeClr val="dk1"/>
                          </a:solidFill>
                          <a:latin typeface="Arial"/>
                          <a:ea typeface="Arial"/>
                          <a:cs typeface="Arial"/>
                          <a:sym typeface="Arial"/>
                        </a:rPr>
                        <a:t>Install conveyor system for kiln input, Line 1 to reduce energy consumption of the pneumatic conveying system</a:t>
                      </a: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ctr" rtl="0">
                        <a:lnSpc>
                          <a:spcPct val="90909"/>
                        </a:lnSpc>
                        <a:spcBef>
                          <a:spcPts val="0"/>
                        </a:spcBef>
                        <a:spcAft>
                          <a:spcPts val="0"/>
                        </a:spcAft>
                        <a:buClr>
                          <a:srgbClr val="000000"/>
                        </a:buClr>
                        <a:buSzPts val="1100"/>
                        <a:buFont typeface="Arial"/>
                        <a:buNone/>
                      </a:pPr>
                      <a:endParaRPr sz="11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100"/>
                        <a:buFont typeface="Arial"/>
                        <a:buNone/>
                      </a:pPr>
                      <a:r>
                        <a:rPr lang="en-US" sz="1100" b="0" i="0" u="none" strike="noStrike" cap="none">
                          <a:solidFill>
                            <a:schemeClr val="dk1"/>
                          </a:solidFill>
                          <a:latin typeface="Arial"/>
                          <a:ea typeface="Arial"/>
                          <a:cs typeface="Arial"/>
                          <a:sym typeface="Arial"/>
                        </a:rPr>
                        <a:t>-</a:t>
                      </a: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ctr" rtl="0">
                        <a:lnSpc>
                          <a:spcPct val="90909"/>
                        </a:lnSpc>
                        <a:spcBef>
                          <a:spcPts val="0"/>
                        </a:spcBef>
                        <a:spcAft>
                          <a:spcPts val="0"/>
                        </a:spcAft>
                        <a:buClr>
                          <a:srgbClr val="000000"/>
                        </a:buClr>
                        <a:buSzPts val="1100"/>
                        <a:buFont typeface="Arial"/>
                        <a:buNone/>
                      </a:pPr>
                      <a:endParaRPr sz="11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100"/>
                        <a:buFont typeface="Arial"/>
                        <a:buNone/>
                      </a:pPr>
                      <a:r>
                        <a:rPr lang="en-US" sz="1100" b="0" i="0" u="none" strike="noStrike" cap="none">
                          <a:solidFill>
                            <a:schemeClr val="dk1"/>
                          </a:solidFill>
                          <a:latin typeface="Arial"/>
                          <a:ea typeface="Arial"/>
                          <a:cs typeface="Arial"/>
                          <a:sym typeface="Arial"/>
                        </a:rPr>
                        <a:t>2,290</a:t>
                      </a: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ctr" rtl="0">
                        <a:lnSpc>
                          <a:spcPct val="90909"/>
                        </a:lnSpc>
                        <a:spcBef>
                          <a:spcPts val="0"/>
                        </a:spcBef>
                        <a:spcAft>
                          <a:spcPts val="0"/>
                        </a:spcAft>
                        <a:buClr>
                          <a:srgbClr val="000000"/>
                        </a:buClr>
                        <a:buSzPts val="1100"/>
                        <a:buFont typeface="Arial"/>
                        <a:buNone/>
                      </a:pPr>
                      <a:endParaRPr sz="11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100"/>
                        <a:buFont typeface="Arial"/>
                        <a:buNone/>
                      </a:pPr>
                      <a:r>
                        <a:rPr lang="en-US" sz="1100" b="0" i="0" u="none" strike="noStrike" cap="none">
                          <a:solidFill>
                            <a:schemeClr val="dk1"/>
                          </a:solidFill>
                          <a:latin typeface="Arial"/>
                          <a:ea typeface="Arial"/>
                          <a:cs typeface="Arial"/>
                          <a:sym typeface="Arial"/>
                        </a:rPr>
                        <a:t>2,250</a:t>
                      </a: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ctr" rtl="0">
                        <a:lnSpc>
                          <a:spcPct val="90909"/>
                        </a:lnSpc>
                        <a:spcBef>
                          <a:spcPts val="0"/>
                        </a:spcBef>
                        <a:spcAft>
                          <a:spcPts val="0"/>
                        </a:spcAft>
                        <a:buClr>
                          <a:srgbClr val="000000"/>
                        </a:buClr>
                        <a:buSzPts val="1100"/>
                        <a:buFont typeface="Arial"/>
                        <a:buNone/>
                      </a:pPr>
                      <a:endParaRPr sz="11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100"/>
                        <a:buFont typeface="Arial"/>
                        <a:buNone/>
                      </a:pPr>
                      <a:r>
                        <a:rPr lang="en-US" sz="1100" b="0" i="0" u="none" strike="noStrike" cap="none">
                          <a:solidFill>
                            <a:schemeClr val="dk1"/>
                          </a:solidFill>
                          <a:latin typeface="Arial"/>
                          <a:ea typeface="Arial"/>
                          <a:cs typeface="Arial"/>
                          <a:sym typeface="Arial"/>
                        </a:rPr>
                        <a:t>6,000</a:t>
                      </a: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10"/>
                  </a:ext>
                </a:extLst>
              </a:tr>
              <a:tr h="328375">
                <a:tc>
                  <a:txBody>
                    <a:bodyPr/>
                    <a:lstStyle/>
                    <a:p>
                      <a:pPr marL="0" marR="0" lvl="0" indent="0" algn="ctr" rtl="0">
                        <a:lnSpc>
                          <a:spcPct val="50000"/>
                        </a:lnSpc>
                        <a:spcBef>
                          <a:spcPts val="0"/>
                        </a:spcBef>
                        <a:spcAft>
                          <a:spcPts val="0"/>
                        </a:spcAft>
                        <a:buClr>
                          <a:srgbClr val="000000"/>
                        </a:buClr>
                        <a:buSzPts val="1100"/>
                        <a:buFont typeface="Arial"/>
                        <a:buNone/>
                      </a:pPr>
                      <a:endParaRPr sz="11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100"/>
                        <a:buFont typeface="Arial"/>
                        <a:buNone/>
                      </a:pPr>
                      <a:r>
                        <a:rPr lang="en-US" sz="1100" b="0" i="0" u="none" strike="noStrike" cap="none">
                          <a:solidFill>
                            <a:schemeClr val="dk1"/>
                          </a:solidFill>
                          <a:latin typeface="Arial"/>
                          <a:ea typeface="Arial"/>
                          <a:cs typeface="Arial"/>
                          <a:sym typeface="Arial"/>
                        </a:rPr>
                        <a:t>ECM 10</a:t>
                      </a: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60325" marR="0" lvl="0" indent="0" algn="l" rtl="0">
                        <a:lnSpc>
                          <a:spcPct val="115000"/>
                        </a:lnSpc>
                        <a:spcBef>
                          <a:spcPts val="0"/>
                        </a:spcBef>
                        <a:spcAft>
                          <a:spcPts val="0"/>
                        </a:spcAft>
                        <a:buClr>
                          <a:schemeClr val="dk1"/>
                        </a:buClr>
                        <a:buSzPts val="1100"/>
                        <a:buFont typeface="Arial"/>
                        <a:buNone/>
                      </a:pPr>
                      <a:r>
                        <a:rPr lang="en-US" sz="1100" b="0" i="0" u="none" strike="noStrike" cap="none">
                          <a:solidFill>
                            <a:schemeClr val="dk1"/>
                          </a:solidFill>
                          <a:latin typeface="Arial"/>
                          <a:ea typeface="Arial"/>
                          <a:cs typeface="Arial"/>
                          <a:sym typeface="Arial"/>
                        </a:rPr>
                        <a:t>Install inverter for fan at coal mill (P22) - Line 2</a:t>
                      </a: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ctr" rtl="0">
                        <a:lnSpc>
                          <a:spcPct val="50000"/>
                        </a:lnSpc>
                        <a:spcBef>
                          <a:spcPts val="0"/>
                        </a:spcBef>
                        <a:spcAft>
                          <a:spcPts val="0"/>
                        </a:spcAft>
                        <a:buClr>
                          <a:srgbClr val="000000"/>
                        </a:buClr>
                        <a:buSzPts val="1100"/>
                        <a:buFont typeface="Arial"/>
                        <a:buNone/>
                      </a:pPr>
                      <a:endParaRPr sz="11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100"/>
                        <a:buFont typeface="Arial"/>
                        <a:buNone/>
                      </a:pPr>
                      <a:r>
                        <a:rPr lang="en-US" sz="1100" b="0" i="0" u="none" strike="noStrike" cap="none">
                          <a:solidFill>
                            <a:schemeClr val="dk1"/>
                          </a:solidFill>
                          <a:latin typeface="Arial"/>
                          <a:ea typeface="Arial"/>
                          <a:cs typeface="Arial"/>
                          <a:sym typeface="Arial"/>
                        </a:rPr>
                        <a:t>-</a:t>
                      </a: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ctr" rtl="0">
                        <a:lnSpc>
                          <a:spcPct val="50000"/>
                        </a:lnSpc>
                        <a:spcBef>
                          <a:spcPts val="0"/>
                        </a:spcBef>
                        <a:spcAft>
                          <a:spcPts val="0"/>
                        </a:spcAft>
                        <a:buClr>
                          <a:srgbClr val="000000"/>
                        </a:buClr>
                        <a:buSzPts val="1100"/>
                        <a:buFont typeface="Arial"/>
                        <a:buNone/>
                      </a:pPr>
                      <a:endParaRPr sz="11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100"/>
                        <a:buFont typeface="Arial"/>
                        <a:buNone/>
                      </a:pPr>
                      <a:r>
                        <a:rPr lang="en-US" sz="1100" b="0" i="0" u="none" strike="noStrike" cap="none">
                          <a:solidFill>
                            <a:schemeClr val="dk1"/>
                          </a:solidFill>
                          <a:latin typeface="Arial"/>
                          <a:ea typeface="Arial"/>
                          <a:cs typeface="Arial"/>
                          <a:sym typeface="Arial"/>
                        </a:rPr>
                        <a:t>490</a:t>
                      </a: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ctr" rtl="0">
                        <a:lnSpc>
                          <a:spcPct val="50000"/>
                        </a:lnSpc>
                        <a:spcBef>
                          <a:spcPts val="0"/>
                        </a:spcBef>
                        <a:spcAft>
                          <a:spcPts val="0"/>
                        </a:spcAft>
                        <a:buClr>
                          <a:srgbClr val="000000"/>
                        </a:buClr>
                        <a:buSzPts val="1100"/>
                        <a:buFont typeface="Arial"/>
                        <a:buNone/>
                      </a:pPr>
                      <a:endParaRPr sz="11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100"/>
                        <a:buFont typeface="Arial"/>
                        <a:buNone/>
                      </a:pPr>
                      <a:r>
                        <a:rPr lang="en-US" sz="1100" b="0" i="0" u="none" strike="noStrike" cap="none">
                          <a:solidFill>
                            <a:schemeClr val="dk1"/>
                          </a:solidFill>
                          <a:latin typeface="Arial"/>
                          <a:ea typeface="Arial"/>
                          <a:cs typeface="Arial"/>
                          <a:sym typeface="Arial"/>
                        </a:rPr>
                        <a:t>480</a:t>
                      </a: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ctr" rtl="0">
                        <a:lnSpc>
                          <a:spcPct val="50000"/>
                        </a:lnSpc>
                        <a:spcBef>
                          <a:spcPts val="0"/>
                        </a:spcBef>
                        <a:spcAft>
                          <a:spcPts val="0"/>
                        </a:spcAft>
                        <a:buClr>
                          <a:srgbClr val="000000"/>
                        </a:buClr>
                        <a:buSzPts val="1100"/>
                        <a:buFont typeface="Arial"/>
                        <a:buNone/>
                      </a:pPr>
                      <a:endParaRPr sz="11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100"/>
                        <a:buFont typeface="Arial"/>
                        <a:buNone/>
                      </a:pPr>
                      <a:r>
                        <a:rPr lang="en-US" sz="1100" b="0" i="0" u="none" strike="noStrike" cap="none">
                          <a:solidFill>
                            <a:schemeClr val="dk1"/>
                          </a:solidFill>
                          <a:latin typeface="Arial"/>
                          <a:ea typeface="Arial"/>
                          <a:cs typeface="Arial"/>
                          <a:sym typeface="Arial"/>
                        </a:rPr>
                        <a:t>600</a:t>
                      </a: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11"/>
                  </a:ext>
                </a:extLst>
              </a:tr>
              <a:tr h="424125">
                <a:tc>
                  <a:txBody>
                    <a:bodyPr/>
                    <a:lstStyle/>
                    <a:p>
                      <a:pPr marL="0" marR="0" lvl="0" indent="0" algn="l" rtl="0">
                        <a:lnSpc>
                          <a:spcPct val="115000"/>
                        </a:lnSpc>
                        <a:spcBef>
                          <a:spcPts val="0"/>
                        </a:spcBef>
                        <a:spcAft>
                          <a:spcPts val="0"/>
                        </a:spcAft>
                        <a:buClr>
                          <a:srgbClr val="000000"/>
                        </a:buClr>
                        <a:buSzPts val="1100"/>
                        <a:buFont typeface="Arial"/>
                        <a:buNone/>
                      </a:pP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60325" marR="0" lvl="0" indent="0" algn="l" rtl="0">
                        <a:lnSpc>
                          <a:spcPct val="115000"/>
                        </a:lnSpc>
                        <a:spcBef>
                          <a:spcPts val="0"/>
                        </a:spcBef>
                        <a:spcAft>
                          <a:spcPts val="0"/>
                        </a:spcAft>
                        <a:buClr>
                          <a:schemeClr val="dk1"/>
                        </a:buClr>
                        <a:buSzPts val="1100"/>
                        <a:buFont typeface="Arial"/>
                        <a:buNone/>
                      </a:pPr>
                      <a:r>
                        <a:rPr lang="en-US" sz="1100" b="1" i="0" u="none" strike="noStrike" cap="none">
                          <a:solidFill>
                            <a:schemeClr val="dk1"/>
                          </a:solidFill>
                          <a:latin typeface="Arial"/>
                          <a:ea typeface="Arial"/>
                          <a:cs typeface="Arial"/>
                          <a:sym typeface="Arial"/>
                        </a:rPr>
                        <a:t>Total</a:t>
                      </a: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84138" marR="0" lvl="0" indent="0" algn="ctr" rtl="0">
                        <a:lnSpc>
                          <a:spcPct val="115000"/>
                        </a:lnSpc>
                        <a:spcBef>
                          <a:spcPts val="0"/>
                        </a:spcBef>
                        <a:spcAft>
                          <a:spcPts val="0"/>
                        </a:spcAft>
                        <a:buClr>
                          <a:schemeClr val="dk1"/>
                        </a:buClr>
                        <a:buSzPts val="1100"/>
                        <a:buFont typeface="Arial"/>
                        <a:buNone/>
                      </a:pPr>
                      <a:r>
                        <a:rPr lang="en-US" sz="1100" b="1" i="0" u="none" strike="noStrike" cap="none">
                          <a:solidFill>
                            <a:schemeClr val="dk1"/>
                          </a:solidFill>
                          <a:latin typeface="Arial"/>
                          <a:ea typeface="Arial"/>
                          <a:cs typeface="Arial"/>
                          <a:sym typeface="Arial"/>
                        </a:rPr>
                        <a:t>519,063</a:t>
                      </a: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147638" marR="0" lvl="0" indent="0" algn="ctr" rtl="0">
                        <a:lnSpc>
                          <a:spcPct val="115000"/>
                        </a:lnSpc>
                        <a:spcBef>
                          <a:spcPts val="0"/>
                        </a:spcBef>
                        <a:spcAft>
                          <a:spcPts val="0"/>
                        </a:spcAft>
                        <a:buClr>
                          <a:schemeClr val="dk1"/>
                        </a:buClr>
                        <a:buSzPts val="1100"/>
                        <a:buFont typeface="Arial"/>
                        <a:buNone/>
                      </a:pPr>
                      <a:r>
                        <a:rPr lang="en-US" sz="1100" b="1" i="0" u="none" strike="noStrike" cap="none">
                          <a:solidFill>
                            <a:schemeClr val="dk1"/>
                          </a:solidFill>
                          <a:latin typeface="Arial"/>
                          <a:ea typeface="Arial"/>
                          <a:cs typeface="Arial"/>
                          <a:sym typeface="Arial"/>
                        </a:rPr>
                        <a:t>37,760</a:t>
                      </a: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277813" marR="0" lvl="0" indent="0" algn="ctr" rtl="0">
                        <a:lnSpc>
                          <a:spcPct val="115000"/>
                        </a:lnSpc>
                        <a:spcBef>
                          <a:spcPts val="0"/>
                        </a:spcBef>
                        <a:spcAft>
                          <a:spcPts val="0"/>
                        </a:spcAft>
                        <a:buClr>
                          <a:schemeClr val="dk1"/>
                        </a:buClr>
                        <a:buSzPts val="1100"/>
                        <a:buFont typeface="Arial"/>
                        <a:buNone/>
                      </a:pPr>
                      <a:r>
                        <a:rPr lang="en-US" sz="1100" b="1" i="0" u="none" strike="noStrike" cap="none">
                          <a:solidFill>
                            <a:schemeClr val="dk1"/>
                          </a:solidFill>
                          <a:latin typeface="Arial"/>
                          <a:ea typeface="Arial"/>
                          <a:cs typeface="Arial"/>
                          <a:sym typeface="Arial"/>
                        </a:rPr>
                        <a:t>56,950</a:t>
                      </a: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333375" marR="0" lvl="0" indent="0" algn="ctr" rtl="0">
                        <a:lnSpc>
                          <a:spcPct val="115000"/>
                        </a:lnSpc>
                        <a:spcBef>
                          <a:spcPts val="0"/>
                        </a:spcBef>
                        <a:spcAft>
                          <a:spcPts val="0"/>
                        </a:spcAft>
                        <a:buClr>
                          <a:schemeClr val="dk1"/>
                        </a:buClr>
                        <a:buSzPts val="1100"/>
                        <a:buFont typeface="Arial"/>
                        <a:buNone/>
                      </a:pPr>
                      <a:r>
                        <a:rPr lang="en-US" sz="1100" b="1" i="0" u="none" strike="noStrike" cap="none">
                          <a:solidFill>
                            <a:schemeClr val="dk1"/>
                          </a:solidFill>
                          <a:latin typeface="Arial"/>
                          <a:ea typeface="Arial"/>
                          <a:cs typeface="Arial"/>
                          <a:sym typeface="Arial"/>
                        </a:rPr>
                        <a:t>241,010</a:t>
                      </a: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12"/>
                  </a:ext>
                </a:extLst>
              </a:tr>
            </a:tbl>
          </a:graphicData>
        </a:graphic>
      </p:graphicFrame>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570"/>
        <p:cNvGrpSpPr/>
        <p:nvPr/>
      </p:nvGrpSpPr>
      <p:grpSpPr>
        <a:xfrm>
          <a:off x="0" y="0"/>
          <a:ext cx="0" cy="0"/>
          <a:chOff x="0" y="0"/>
          <a:chExt cx="0" cy="0"/>
        </a:xfrm>
      </p:grpSpPr>
      <p:sp>
        <p:nvSpPr>
          <p:cNvPr id="571" name="Google Shape;571;p38"/>
          <p:cNvSpPr txBox="1"/>
          <p:nvPr/>
        </p:nvSpPr>
        <p:spPr>
          <a:xfrm>
            <a:off x="457200" y="1219686"/>
            <a:ext cx="11290041" cy="506152"/>
          </a:xfrm>
          <a:prstGeom prst="rect">
            <a:avLst/>
          </a:prstGeom>
          <a:solidFill>
            <a:srgbClr val="004AAD"/>
          </a:solidFill>
          <a:ln>
            <a:noFill/>
          </a:ln>
        </p:spPr>
        <p:txBody>
          <a:bodyPr spcFirstLastPara="1" wrap="square" lIns="91425" tIns="45700" rIns="91425" bIns="45700" anchor="ctr" anchorCtr="0">
            <a:normAutofit fontScale="90000" lnSpcReduction="10000"/>
          </a:bodyPr>
          <a:lstStyle/>
          <a:p>
            <a:pPr marL="0" marR="0" lvl="0" indent="0" algn="l" rtl="0">
              <a:lnSpc>
                <a:spcPct val="90000"/>
              </a:lnSpc>
              <a:spcBef>
                <a:spcPts val="0"/>
              </a:spcBef>
              <a:spcAft>
                <a:spcPts val="0"/>
              </a:spcAft>
              <a:buClr>
                <a:srgbClr val="000000"/>
              </a:buClr>
              <a:buSzPct val="111111"/>
              <a:buFont typeface="Arial"/>
              <a:buNone/>
            </a:pPr>
            <a:r>
              <a:rPr lang="en-US" sz="3600" b="1" i="0" u="none" strike="noStrike" cap="none">
                <a:solidFill>
                  <a:srgbClr val="FFFFFF"/>
                </a:solidFill>
                <a:latin typeface="Arial"/>
                <a:ea typeface="Arial"/>
                <a:cs typeface="Arial"/>
                <a:sym typeface="Arial"/>
              </a:rPr>
              <a:t>EXAMPLE ANALYSIS</a:t>
            </a:r>
            <a:endParaRPr/>
          </a:p>
        </p:txBody>
      </p:sp>
      <p:pic>
        <p:nvPicPr>
          <p:cNvPr id="572" name="Google Shape;572;p38"/>
          <p:cNvPicPr preferRelativeResize="0"/>
          <p:nvPr/>
        </p:nvPicPr>
        <p:blipFill rotWithShape="1">
          <a:blip r:embed="rId3">
            <a:alphaModFix/>
          </a:blip>
          <a:srcRect/>
          <a:stretch/>
        </p:blipFill>
        <p:spPr>
          <a:xfrm>
            <a:off x="8536226" y="3071972"/>
            <a:ext cx="3505086" cy="2185503"/>
          </a:xfrm>
          <a:prstGeom prst="rect">
            <a:avLst/>
          </a:prstGeom>
          <a:noFill/>
          <a:ln>
            <a:noFill/>
          </a:ln>
        </p:spPr>
      </p:pic>
      <p:sp>
        <p:nvSpPr>
          <p:cNvPr id="573" name="Google Shape;573;p38"/>
          <p:cNvSpPr txBox="1"/>
          <p:nvPr/>
        </p:nvSpPr>
        <p:spPr>
          <a:xfrm>
            <a:off x="8419324" y="5371930"/>
            <a:ext cx="3327917" cy="492443"/>
          </a:xfrm>
          <a:prstGeom prst="rect">
            <a:avLst/>
          </a:prstGeom>
          <a:solidFill>
            <a:srgbClr val="FFFFFF"/>
          </a:solidFill>
          <a:ln>
            <a:noFill/>
          </a:ln>
        </p:spPr>
        <p:txBody>
          <a:bodyPr spcFirstLastPara="1" wrap="square" lIns="91425" tIns="45700" rIns="91425" bIns="45700" anchor="t" anchorCtr="0">
            <a:spAutoFit/>
          </a:bodyPr>
          <a:lstStyle/>
          <a:p>
            <a:pPr marL="0" marR="0" lvl="0" indent="0" algn="ctr" rtl="0">
              <a:spcBef>
                <a:spcPts val="0"/>
              </a:spcBef>
              <a:spcAft>
                <a:spcPts val="0"/>
              </a:spcAft>
              <a:buClr>
                <a:srgbClr val="000000"/>
              </a:buClr>
              <a:buSzPts val="1300"/>
              <a:buFont typeface="Arial"/>
              <a:buNone/>
            </a:pPr>
            <a:r>
              <a:rPr lang="en-US" sz="1300" b="1">
                <a:solidFill>
                  <a:srgbClr val="000000"/>
                </a:solidFill>
                <a:latin typeface="Arial"/>
                <a:ea typeface="Arial"/>
                <a:cs typeface="Arial"/>
                <a:sym typeface="Arial"/>
              </a:rPr>
              <a:t>Current status of the system</a:t>
            </a:r>
            <a:endParaRPr sz="1400">
              <a:solidFill>
                <a:srgbClr val="000000"/>
              </a:solidFill>
              <a:latin typeface="Arial"/>
              <a:ea typeface="Arial"/>
              <a:cs typeface="Arial"/>
              <a:sym typeface="Arial"/>
            </a:endParaRPr>
          </a:p>
          <a:p>
            <a:pPr marL="0" marR="0" lvl="0" indent="0" algn="ctr" rtl="0">
              <a:spcBef>
                <a:spcPts val="0"/>
              </a:spcBef>
              <a:spcAft>
                <a:spcPts val="0"/>
              </a:spcAft>
              <a:buClr>
                <a:srgbClr val="000000"/>
              </a:buClr>
              <a:buSzPts val="1300"/>
              <a:buFont typeface="Arial"/>
              <a:buNone/>
            </a:pPr>
            <a:r>
              <a:rPr lang="en-US" sz="1300" b="1">
                <a:solidFill>
                  <a:srgbClr val="000000"/>
                </a:solidFill>
                <a:latin typeface="Arial"/>
                <a:ea typeface="Arial"/>
                <a:cs typeface="Arial"/>
                <a:sym typeface="Arial"/>
              </a:rPr>
              <a:t>high oxygen concentration in flue gas</a:t>
            </a:r>
            <a:endParaRPr sz="1400">
              <a:solidFill>
                <a:srgbClr val="000000"/>
              </a:solidFill>
              <a:latin typeface="Arial"/>
              <a:ea typeface="Arial"/>
              <a:cs typeface="Arial"/>
              <a:sym typeface="Arial"/>
            </a:endParaRPr>
          </a:p>
        </p:txBody>
      </p:sp>
      <p:graphicFrame>
        <p:nvGraphicFramePr>
          <p:cNvPr id="574" name="Google Shape;574;p38"/>
          <p:cNvGraphicFramePr/>
          <p:nvPr/>
        </p:nvGraphicFramePr>
        <p:xfrm>
          <a:off x="615838" y="1941900"/>
          <a:ext cx="3000000" cy="3000000"/>
        </p:xfrm>
        <a:graphic>
          <a:graphicData uri="http://schemas.openxmlformats.org/drawingml/2006/table">
            <a:tbl>
              <a:tblPr>
                <a:noFill/>
                <a:tableStyleId>{291A3A17-A0F9-4E28-ADC6-29C7E2A3A313}</a:tableStyleId>
              </a:tblPr>
              <a:tblGrid>
                <a:gridCol w="1272150">
                  <a:extLst>
                    <a:ext uri="{9D8B030D-6E8A-4147-A177-3AD203B41FA5}">
                      <a16:colId xmlns:a16="http://schemas.microsoft.com/office/drawing/2014/main" val="20000"/>
                    </a:ext>
                  </a:extLst>
                </a:gridCol>
                <a:gridCol w="1272150">
                  <a:extLst>
                    <a:ext uri="{9D8B030D-6E8A-4147-A177-3AD203B41FA5}">
                      <a16:colId xmlns:a16="http://schemas.microsoft.com/office/drawing/2014/main" val="20001"/>
                    </a:ext>
                  </a:extLst>
                </a:gridCol>
                <a:gridCol w="1272150">
                  <a:extLst>
                    <a:ext uri="{9D8B030D-6E8A-4147-A177-3AD203B41FA5}">
                      <a16:colId xmlns:a16="http://schemas.microsoft.com/office/drawing/2014/main" val="20002"/>
                    </a:ext>
                  </a:extLst>
                </a:gridCol>
                <a:gridCol w="1272150">
                  <a:extLst>
                    <a:ext uri="{9D8B030D-6E8A-4147-A177-3AD203B41FA5}">
                      <a16:colId xmlns:a16="http://schemas.microsoft.com/office/drawing/2014/main" val="20003"/>
                    </a:ext>
                  </a:extLst>
                </a:gridCol>
                <a:gridCol w="1272150">
                  <a:extLst>
                    <a:ext uri="{9D8B030D-6E8A-4147-A177-3AD203B41FA5}">
                      <a16:colId xmlns:a16="http://schemas.microsoft.com/office/drawing/2014/main" val="20004"/>
                    </a:ext>
                  </a:extLst>
                </a:gridCol>
                <a:gridCol w="1272150">
                  <a:extLst>
                    <a:ext uri="{9D8B030D-6E8A-4147-A177-3AD203B41FA5}">
                      <a16:colId xmlns:a16="http://schemas.microsoft.com/office/drawing/2014/main" val="20005"/>
                    </a:ext>
                  </a:extLst>
                </a:gridCol>
              </a:tblGrid>
              <a:tr h="414600">
                <a:tc>
                  <a:txBody>
                    <a:bodyPr/>
                    <a:lstStyle/>
                    <a:p>
                      <a:pPr marL="0" marR="0" lvl="0" indent="0" algn="l" rtl="0">
                        <a:lnSpc>
                          <a:spcPct val="100000"/>
                        </a:lnSpc>
                        <a:spcBef>
                          <a:spcPts val="0"/>
                        </a:spcBef>
                        <a:spcAft>
                          <a:spcPts val="0"/>
                        </a:spcAft>
                        <a:buClr>
                          <a:schemeClr val="dk1"/>
                        </a:buClr>
                        <a:buSzPts val="1100"/>
                        <a:buFont typeface="Calibri"/>
                        <a:buNone/>
                      </a:pPr>
                      <a:r>
                        <a:rPr lang="en-US" sz="1100" u="none" strike="noStrike" cap="none"/>
                        <a:t>Solution</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100"/>
                        <a:buFont typeface="Calibri"/>
                        <a:buNone/>
                      </a:pPr>
                      <a:r>
                        <a:rPr lang="en-US" sz="1100" u="none" strike="noStrike" cap="none"/>
                        <a:t>Oxygen reduction level</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100"/>
                        <a:buFont typeface="Calibri"/>
                        <a:buNone/>
                      </a:pPr>
                      <a:r>
                        <a:rPr lang="en-US" sz="1100" u="none" strike="noStrike" cap="none"/>
                        <a:t>Investment cost</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100"/>
                        <a:buFont typeface="Calibri"/>
                        <a:buNone/>
                      </a:pPr>
                      <a:r>
                        <a:rPr lang="en-US" sz="1100" u="none" strike="noStrike" cap="none"/>
                        <a:t>Operation cost</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100"/>
                        <a:buFont typeface="Calibri"/>
                        <a:buNone/>
                      </a:pPr>
                      <a:r>
                        <a:rPr lang="en-US" sz="1100" u="none" strike="noStrike" cap="none"/>
                        <a:t>Implementation Complexity</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100"/>
                        <a:buFont typeface="Calibri"/>
                        <a:buNone/>
                      </a:pPr>
                      <a:r>
                        <a:rPr lang="en-US" sz="1100" u="none" strike="noStrike" cap="none"/>
                        <a:t>Note</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r h="912150">
                <a:tc>
                  <a:txBody>
                    <a:bodyPr/>
                    <a:lstStyle/>
                    <a:p>
                      <a:pPr marL="0" marR="0" lvl="0" indent="0" algn="l" rtl="0">
                        <a:lnSpc>
                          <a:spcPct val="100000"/>
                        </a:lnSpc>
                        <a:spcBef>
                          <a:spcPts val="0"/>
                        </a:spcBef>
                        <a:spcAft>
                          <a:spcPts val="0"/>
                        </a:spcAft>
                        <a:buClr>
                          <a:schemeClr val="dk1"/>
                        </a:buClr>
                        <a:buSzPts val="1100"/>
                        <a:buFont typeface="Calibri"/>
                        <a:buNone/>
                      </a:pPr>
                      <a:r>
                        <a:rPr lang="en-US" sz="1100" u="none" strike="noStrike" cap="none"/>
                        <a:t>Excess Air Reduction </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100"/>
                        <a:buFont typeface="Calibri"/>
                        <a:buNone/>
                      </a:pPr>
                      <a:r>
                        <a:rPr lang="en-US" sz="1100" u="none" strike="noStrike" cap="none"/>
                        <a:t>****</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100"/>
                        <a:buFont typeface="Calibri"/>
                        <a:buNone/>
                      </a:pPr>
                      <a:r>
                        <a:rPr lang="en-US" sz="1100" u="none" strike="noStrike" cap="none"/>
                        <a:t>Low</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100"/>
                        <a:buFont typeface="Calibri"/>
                        <a:buNone/>
                      </a:pPr>
                      <a:r>
                        <a:rPr lang="en-US" sz="1100" u="none" strike="noStrike" cap="none"/>
                        <a:t>Medium</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100"/>
                        <a:buFont typeface="Calibri"/>
                        <a:buNone/>
                      </a:pPr>
                      <a:r>
                        <a:rPr lang="en-US" sz="1100" u="none" strike="noStrike" cap="none"/>
                        <a:t>Low</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100"/>
                        <a:buFont typeface="Calibri"/>
                        <a:buNone/>
                      </a:pPr>
                      <a:r>
                        <a:rPr lang="en-US" sz="1100" u="none" strike="noStrike" cap="none"/>
                        <a:t>Requires precise air flow control to avoid incomplete combustion. |</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1"/>
                  </a:ext>
                </a:extLst>
              </a:tr>
              <a:tr h="1077975">
                <a:tc>
                  <a:txBody>
                    <a:bodyPr/>
                    <a:lstStyle/>
                    <a:p>
                      <a:pPr marL="0" marR="0" lvl="0" indent="0" algn="l" rtl="0">
                        <a:lnSpc>
                          <a:spcPct val="100000"/>
                        </a:lnSpc>
                        <a:spcBef>
                          <a:spcPts val="0"/>
                        </a:spcBef>
                        <a:spcAft>
                          <a:spcPts val="0"/>
                        </a:spcAft>
                        <a:buClr>
                          <a:schemeClr val="dk1"/>
                        </a:buClr>
                        <a:buSzPts val="1100"/>
                        <a:buFont typeface="Calibri"/>
                        <a:buNone/>
                      </a:pPr>
                      <a:r>
                        <a:rPr lang="en-US" sz="1100" u="none" strike="noStrike" cap="none"/>
                        <a:t>Air Distribution Control </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100"/>
                        <a:buFont typeface="Calibri"/>
                        <a:buNone/>
                      </a:pPr>
                      <a:r>
                        <a:rPr lang="en-US" sz="1100" u="none" strike="noStrike" cap="none"/>
                        <a:t>***</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100"/>
                        <a:buFont typeface="Calibri"/>
                        <a:buNone/>
                      </a:pPr>
                      <a:r>
                        <a:rPr lang="en-US" sz="1100" u="none" strike="noStrike" cap="none"/>
                        <a:t>Medium</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100"/>
                        <a:buFont typeface="Calibri"/>
                        <a:buNone/>
                      </a:pPr>
                      <a:r>
                        <a:rPr lang="en-US" sz="1100" u="none" strike="noStrike" cap="none"/>
                        <a:t>Medium</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100"/>
                        <a:buFont typeface="Calibri"/>
                        <a:buNone/>
                      </a:pPr>
                      <a:r>
                        <a:rPr lang="en-US" sz="1100" u="none" strike="noStrike" cap="none"/>
                        <a:t>Medium</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100"/>
                        <a:buFont typeface="Calibri"/>
                        <a:buNone/>
                      </a:pPr>
                      <a:r>
                        <a:rPr lang="en-US" sz="1100" u="none" strike="noStrike" cap="none"/>
                        <a:t>Requires modification of the air supply structure and distribution equipment. </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2"/>
                  </a:ext>
                </a:extLst>
              </a:tr>
              <a:tr h="1409675">
                <a:tc>
                  <a:txBody>
                    <a:bodyPr/>
                    <a:lstStyle/>
                    <a:p>
                      <a:pPr marL="0" marR="0" lvl="0" indent="0" algn="l" rtl="0">
                        <a:lnSpc>
                          <a:spcPct val="100000"/>
                        </a:lnSpc>
                        <a:spcBef>
                          <a:spcPts val="0"/>
                        </a:spcBef>
                        <a:spcAft>
                          <a:spcPts val="0"/>
                        </a:spcAft>
                        <a:buClr>
                          <a:schemeClr val="dk1"/>
                        </a:buClr>
                        <a:buSzPts val="1100"/>
                        <a:buFont typeface="Calibri"/>
                        <a:buNone/>
                      </a:pPr>
                      <a:r>
                        <a:rPr lang="en-US" sz="1100" u="none" strike="noStrike" cap="none"/>
                        <a:t>Flue Gas Recirculation (FGR)</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100"/>
                        <a:buFont typeface="Calibri"/>
                        <a:buNone/>
                      </a:pPr>
                      <a:r>
                        <a:rPr lang="en-US" sz="1100" u="none" strike="noStrike" cap="none"/>
                        <a:t>***</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100"/>
                        <a:buFont typeface="Calibri"/>
                        <a:buNone/>
                      </a:pPr>
                      <a:r>
                        <a:rPr lang="en-US" sz="1100" u="none" strike="noStrike" cap="none"/>
                        <a:t>Medium</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100"/>
                        <a:buFont typeface="Calibri"/>
                        <a:buNone/>
                      </a:pPr>
                      <a:r>
                        <a:rPr lang="en-US" sz="1100" u="none" strike="noStrike" cap="none"/>
                        <a:t>Medium</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100"/>
                        <a:buFont typeface="Calibri"/>
                        <a:buNone/>
                      </a:pPr>
                      <a:r>
                        <a:rPr lang="en-US" sz="1100" u="none" strike="noStrike" cap="none"/>
                        <a:t>Medium</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100"/>
                        <a:buFont typeface="Calibri"/>
                        <a:buNone/>
                      </a:pPr>
                      <a:r>
                        <a:rPr lang="en-US" sz="1100" u="none" strike="noStrike" cap="none"/>
                        <a:t>Requires additional gas recirculation equipment and fans, and control of the recirculation flow</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3"/>
                  </a:ext>
                </a:extLst>
              </a:tr>
              <a:tr h="912150">
                <a:tc>
                  <a:txBody>
                    <a:bodyPr/>
                    <a:lstStyle/>
                    <a:p>
                      <a:pPr marL="0" marR="0" lvl="0" indent="0" algn="l" rtl="0">
                        <a:lnSpc>
                          <a:spcPct val="100000"/>
                        </a:lnSpc>
                        <a:spcBef>
                          <a:spcPts val="0"/>
                        </a:spcBef>
                        <a:spcAft>
                          <a:spcPts val="0"/>
                        </a:spcAft>
                        <a:buClr>
                          <a:schemeClr val="dk1"/>
                        </a:buClr>
                        <a:buSzPts val="1100"/>
                        <a:buFont typeface="Calibri"/>
                        <a:buNone/>
                      </a:pPr>
                      <a:r>
                        <a:rPr lang="en-US" sz="1100" u="none" strike="noStrike" cap="none"/>
                        <a:t>Automatic Combustion Control Optimization</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100"/>
                        <a:buFont typeface="Calibri"/>
                        <a:buNone/>
                      </a:pPr>
                      <a:r>
                        <a:rPr lang="en-US" sz="1100" u="none" strike="noStrike" cap="none"/>
                        <a:t>****</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100"/>
                        <a:buFont typeface="Calibri"/>
                        <a:buNone/>
                      </a:pPr>
                      <a:r>
                        <a:rPr lang="en-US" sz="1100" u="none" strike="noStrike" cap="none"/>
                        <a:t>Medium</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100"/>
                        <a:buFont typeface="Calibri"/>
                        <a:buNone/>
                      </a:pPr>
                      <a:r>
                        <a:rPr lang="en-US" sz="1100" u="none" strike="noStrike" cap="none"/>
                        <a:t>Medium</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100"/>
                        <a:buFont typeface="Calibri"/>
                        <a:buNone/>
                      </a:pPr>
                      <a:r>
                        <a:rPr lang="en-US" sz="1100" u="none" strike="noStrike" cap="none"/>
                        <a:t>Medium</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100"/>
                        <a:buFont typeface="Calibri"/>
                        <a:buNone/>
                      </a:pPr>
                      <a:r>
                        <a:rPr lang="en-US" sz="1100" u="none" strike="noStrike" cap="none"/>
                        <a:t>Requires an O₂ sensor system, PLC/DCS, and automatic control</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4"/>
                  </a:ext>
                </a:extLst>
              </a:tr>
            </a:tbl>
          </a:graphicData>
        </a:graphic>
      </p:graphicFrame>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578"/>
        <p:cNvGrpSpPr/>
        <p:nvPr/>
      </p:nvGrpSpPr>
      <p:grpSpPr>
        <a:xfrm>
          <a:off x="0" y="0"/>
          <a:ext cx="0" cy="0"/>
          <a:chOff x="0" y="0"/>
          <a:chExt cx="0" cy="0"/>
        </a:xfrm>
      </p:grpSpPr>
      <p:sp>
        <p:nvSpPr>
          <p:cNvPr id="579" name="Google Shape;579;p39"/>
          <p:cNvSpPr txBox="1"/>
          <p:nvPr/>
        </p:nvSpPr>
        <p:spPr>
          <a:xfrm>
            <a:off x="531845" y="1131098"/>
            <a:ext cx="11290041" cy="440848"/>
          </a:xfrm>
          <a:prstGeom prst="rect">
            <a:avLst/>
          </a:prstGeom>
          <a:solidFill>
            <a:srgbClr val="004AAD"/>
          </a:solid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000000"/>
              </a:buClr>
              <a:buSzPts val="3333"/>
              <a:buFont typeface="Arial"/>
              <a:buNone/>
            </a:pPr>
            <a:r>
              <a:rPr lang="en-US" sz="3000" b="1" i="0" u="none" strike="noStrike" cap="none">
                <a:solidFill>
                  <a:srgbClr val="FFFFFF"/>
                </a:solidFill>
                <a:latin typeface="Arial"/>
                <a:ea typeface="Arial"/>
                <a:cs typeface="Arial"/>
                <a:sym typeface="Arial"/>
              </a:rPr>
              <a:t>EXAMPLE ANALYSIS</a:t>
            </a:r>
            <a:endParaRPr/>
          </a:p>
        </p:txBody>
      </p:sp>
      <p:pic>
        <p:nvPicPr>
          <p:cNvPr id="580" name="Google Shape;580;p39"/>
          <p:cNvPicPr preferRelativeResize="0"/>
          <p:nvPr/>
        </p:nvPicPr>
        <p:blipFill rotWithShape="1">
          <a:blip r:embed="rId3">
            <a:alphaModFix/>
          </a:blip>
          <a:srcRect/>
          <a:stretch/>
        </p:blipFill>
        <p:spPr>
          <a:xfrm>
            <a:off x="6059896" y="1861275"/>
            <a:ext cx="5761990" cy="1488440"/>
          </a:xfrm>
          <a:prstGeom prst="rect">
            <a:avLst/>
          </a:prstGeom>
          <a:noFill/>
          <a:ln>
            <a:noFill/>
          </a:ln>
        </p:spPr>
      </p:pic>
      <p:pic>
        <p:nvPicPr>
          <p:cNvPr id="581" name="Google Shape;581;p39"/>
          <p:cNvPicPr preferRelativeResize="0"/>
          <p:nvPr/>
        </p:nvPicPr>
        <p:blipFill rotWithShape="1">
          <a:blip r:embed="rId4">
            <a:alphaModFix/>
          </a:blip>
          <a:srcRect/>
          <a:stretch/>
        </p:blipFill>
        <p:spPr>
          <a:xfrm>
            <a:off x="6059896" y="3502581"/>
            <a:ext cx="5761990" cy="1524635"/>
          </a:xfrm>
          <a:prstGeom prst="rect">
            <a:avLst/>
          </a:prstGeom>
          <a:noFill/>
          <a:ln>
            <a:noFill/>
          </a:ln>
        </p:spPr>
      </p:pic>
      <p:sp>
        <p:nvSpPr>
          <p:cNvPr id="582" name="Google Shape;582;p39"/>
          <p:cNvSpPr txBox="1"/>
          <p:nvPr/>
        </p:nvSpPr>
        <p:spPr>
          <a:xfrm>
            <a:off x="7037583" y="5157706"/>
            <a:ext cx="4273420" cy="30777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000000"/>
              </a:buClr>
              <a:buSzPts val="1400"/>
              <a:buFont typeface="Arial"/>
              <a:buNone/>
            </a:pPr>
            <a:r>
              <a:rPr lang="en-US" sz="1400" b="1">
                <a:solidFill>
                  <a:srgbClr val="000000"/>
                </a:solidFill>
                <a:latin typeface="Arial"/>
                <a:ea typeface="Arial"/>
                <a:cs typeface="Arial"/>
                <a:sym typeface="Arial"/>
              </a:rPr>
              <a:t>Calculating energy savings using software</a:t>
            </a:r>
            <a:endParaRPr sz="1400">
              <a:solidFill>
                <a:srgbClr val="000000"/>
              </a:solidFill>
              <a:latin typeface="Arial"/>
              <a:ea typeface="Arial"/>
              <a:cs typeface="Arial"/>
              <a:sym typeface="Arial"/>
            </a:endParaRPr>
          </a:p>
        </p:txBody>
      </p:sp>
      <p:sp>
        <p:nvSpPr>
          <p:cNvPr id="583" name="Google Shape;583;p39"/>
          <p:cNvSpPr txBox="1"/>
          <p:nvPr/>
        </p:nvSpPr>
        <p:spPr>
          <a:xfrm>
            <a:off x="531845" y="6558208"/>
            <a:ext cx="5242654" cy="276999"/>
          </a:xfrm>
          <a:prstGeom prst="rect">
            <a:avLst/>
          </a:prstGeom>
          <a:solidFill>
            <a:srgbClr val="FFFFFF"/>
          </a:solidFill>
          <a:ln>
            <a:noFill/>
          </a:ln>
        </p:spPr>
        <p:txBody>
          <a:bodyPr spcFirstLastPara="1" wrap="square" lIns="91425" tIns="45700" rIns="91425" bIns="45700" anchor="t" anchorCtr="0">
            <a:spAutoFit/>
          </a:bodyPr>
          <a:lstStyle/>
          <a:p>
            <a:pPr marL="0" marR="0" lvl="0" indent="0" algn="ctr" rtl="0">
              <a:spcBef>
                <a:spcPts val="0"/>
              </a:spcBef>
              <a:spcAft>
                <a:spcPts val="0"/>
              </a:spcAft>
              <a:buClr>
                <a:srgbClr val="000000"/>
              </a:buClr>
              <a:buSzPts val="1200"/>
              <a:buFont typeface="Arial"/>
              <a:buNone/>
            </a:pPr>
            <a:r>
              <a:rPr lang="en-US" sz="1200" b="1">
                <a:solidFill>
                  <a:srgbClr val="000000"/>
                </a:solidFill>
                <a:latin typeface="Arial"/>
                <a:ea typeface="Arial"/>
                <a:cs typeface="Arial"/>
                <a:sym typeface="Arial"/>
              </a:rPr>
              <a:t>Calculation of the economic and technical efficiency of the project</a:t>
            </a:r>
            <a:endParaRPr sz="1400">
              <a:solidFill>
                <a:srgbClr val="000000"/>
              </a:solidFill>
              <a:latin typeface="Arial"/>
              <a:ea typeface="Arial"/>
              <a:cs typeface="Arial"/>
              <a:sym typeface="Arial"/>
            </a:endParaRPr>
          </a:p>
        </p:txBody>
      </p:sp>
      <p:graphicFrame>
        <p:nvGraphicFramePr>
          <p:cNvPr id="584" name="Google Shape;584;p39"/>
          <p:cNvGraphicFramePr/>
          <p:nvPr/>
        </p:nvGraphicFramePr>
        <p:xfrm>
          <a:off x="531845" y="1659176"/>
          <a:ext cx="3000000" cy="3000000"/>
        </p:xfrm>
        <a:graphic>
          <a:graphicData uri="http://schemas.openxmlformats.org/drawingml/2006/table">
            <a:tbl>
              <a:tblPr>
                <a:noFill/>
                <a:tableStyleId>{291A3A17-A0F9-4E28-ADC6-29C7E2A3A313}</a:tableStyleId>
              </a:tblPr>
              <a:tblGrid>
                <a:gridCol w="663125">
                  <a:extLst>
                    <a:ext uri="{9D8B030D-6E8A-4147-A177-3AD203B41FA5}">
                      <a16:colId xmlns:a16="http://schemas.microsoft.com/office/drawing/2014/main" val="20000"/>
                    </a:ext>
                  </a:extLst>
                </a:gridCol>
                <a:gridCol w="1668275">
                  <a:extLst>
                    <a:ext uri="{9D8B030D-6E8A-4147-A177-3AD203B41FA5}">
                      <a16:colId xmlns:a16="http://schemas.microsoft.com/office/drawing/2014/main" val="20001"/>
                    </a:ext>
                  </a:extLst>
                </a:gridCol>
                <a:gridCol w="1165700">
                  <a:extLst>
                    <a:ext uri="{9D8B030D-6E8A-4147-A177-3AD203B41FA5}">
                      <a16:colId xmlns:a16="http://schemas.microsoft.com/office/drawing/2014/main" val="20002"/>
                    </a:ext>
                  </a:extLst>
                </a:gridCol>
                <a:gridCol w="1165700">
                  <a:extLst>
                    <a:ext uri="{9D8B030D-6E8A-4147-A177-3AD203B41FA5}">
                      <a16:colId xmlns:a16="http://schemas.microsoft.com/office/drawing/2014/main" val="20003"/>
                    </a:ext>
                  </a:extLst>
                </a:gridCol>
                <a:gridCol w="717600">
                  <a:extLst>
                    <a:ext uri="{9D8B030D-6E8A-4147-A177-3AD203B41FA5}">
                      <a16:colId xmlns:a16="http://schemas.microsoft.com/office/drawing/2014/main" val="20004"/>
                    </a:ext>
                  </a:extLst>
                </a:gridCol>
              </a:tblGrid>
              <a:tr h="250475">
                <a:tc>
                  <a:txBody>
                    <a:bodyPr/>
                    <a:lstStyle/>
                    <a:p>
                      <a:pPr marL="0" marR="0" lvl="0" indent="0" algn="ctr" rtl="0">
                        <a:lnSpc>
                          <a:spcPct val="100000"/>
                        </a:lnSpc>
                        <a:spcBef>
                          <a:spcPts val="0"/>
                        </a:spcBef>
                        <a:spcAft>
                          <a:spcPts val="0"/>
                        </a:spcAft>
                        <a:buClr>
                          <a:schemeClr val="dk1"/>
                        </a:buClr>
                        <a:buSzPts val="1000"/>
                        <a:buFont typeface="Calibri"/>
                        <a:buNone/>
                      </a:pPr>
                      <a:r>
                        <a:rPr lang="en-US" sz="1000" u="none" strike="noStrike" cap="none"/>
                        <a:t>STT</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ctr" rtl="0">
                        <a:lnSpc>
                          <a:spcPct val="100000"/>
                        </a:lnSpc>
                        <a:spcBef>
                          <a:spcPts val="0"/>
                        </a:spcBef>
                        <a:spcAft>
                          <a:spcPts val="0"/>
                        </a:spcAft>
                        <a:buClr>
                          <a:schemeClr val="dk1"/>
                        </a:buClr>
                        <a:buSzPts val="1000"/>
                        <a:buFont typeface="Calibri"/>
                        <a:buNone/>
                      </a:pPr>
                      <a:r>
                        <a:rPr lang="en-US" sz="1000" u="none" strike="noStrike" cap="none"/>
                        <a:t>Parameter</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ctr" rtl="0">
                        <a:lnSpc>
                          <a:spcPct val="100000"/>
                        </a:lnSpc>
                        <a:spcBef>
                          <a:spcPts val="0"/>
                        </a:spcBef>
                        <a:spcAft>
                          <a:spcPts val="0"/>
                        </a:spcAft>
                        <a:buClr>
                          <a:schemeClr val="dk1"/>
                        </a:buClr>
                        <a:buSzPts val="1000"/>
                        <a:buFont typeface="Calibri"/>
                        <a:buNone/>
                      </a:pPr>
                      <a:r>
                        <a:rPr lang="en-US" sz="1000" u="none" strike="noStrike" cap="none"/>
                        <a:t>Unit</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ctr" rtl="0">
                        <a:lnSpc>
                          <a:spcPct val="100000"/>
                        </a:lnSpc>
                        <a:spcBef>
                          <a:spcPts val="0"/>
                        </a:spcBef>
                        <a:spcAft>
                          <a:spcPts val="0"/>
                        </a:spcAft>
                        <a:buClr>
                          <a:schemeClr val="dk1"/>
                        </a:buClr>
                        <a:buSzPts val="1000"/>
                        <a:buFont typeface="Calibri"/>
                        <a:buNone/>
                      </a:pPr>
                      <a:r>
                        <a:rPr lang="en-US" sz="1000" u="none" strike="noStrike" cap="none"/>
                        <a:t>Formula</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ctr" rtl="0">
                        <a:lnSpc>
                          <a:spcPct val="100000"/>
                        </a:lnSpc>
                        <a:spcBef>
                          <a:spcPts val="0"/>
                        </a:spcBef>
                        <a:spcAft>
                          <a:spcPts val="0"/>
                        </a:spcAft>
                        <a:buClr>
                          <a:schemeClr val="dk1"/>
                        </a:buClr>
                        <a:buSzPts val="1000"/>
                        <a:buFont typeface="Calibri"/>
                        <a:buNone/>
                      </a:pPr>
                      <a:r>
                        <a:rPr lang="en-US" sz="1000" u="none" strike="noStrike" cap="none"/>
                        <a:t>Value</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r h="246400">
                <a:tc gridSpan="5">
                  <a:txBody>
                    <a:bodyPr/>
                    <a:lstStyle/>
                    <a:p>
                      <a:pPr marL="0" marR="0" lvl="0" indent="0" algn="l" rtl="0">
                        <a:lnSpc>
                          <a:spcPct val="100000"/>
                        </a:lnSpc>
                        <a:spcBef>
                          <a:spcPts val="0"/>
                        </a:spcBef>
                        <a:spcAft>
                          <a:spcPts val="0"/>
                        </a:spcAft>
                        <a:buClr>
                          <a:schemeClr val="dk1"/>
                        </a:buClr>
                        <a:buSzPts val="1000"/>
                        <a:buFont typeface="Calibri"/>
                        <a:buNone/>
                      </a:pPr>
                      <a:r>
                        <a:rPr lang="en-US" sz="1000" u="none" strike="noStrike" cap="none"/>
                        <a:t>I. Baseline data</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1"/>
                  </a:ext>
                </a:extLst>
              </a:tr>
              <a:tr h="246400">
                <a:tc>
                  <a:txBody>
                    <a:bodyPr/>
                    <a:lstStyle/>
                    <a:p>
                      <a:pPr marL="0" marR="0" lvl="0" indent="0" algn="l" rtl="0">
                        <a:lnSpc>
                          <a:spcPct val="100000"/>
                        </a:lnSpc>
                        <a:spcBef>
                          <a:spcPts val="0"/>
                        </a:spcBef>
                        <a:spcAft>
                          <a:spcPts val="0"/>
                        </a:spcAft>
                        <a:buClr>
                          <a:schemeClr val="dk1"/>
                        </a:buClr>
                        <a:buSzPts val="1000"/>
                        <a:buFont typeface="Calibri"/>
                        <a:buNone/>
                      </a:pPr>
                      <a:r>
                        <a:rPr lang="en-US" sz="1000" u="none" strike="noStrike" cap="none"/>
                        <a:t>I.1</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000"/>
                        <a:buFont typeface="Calibri"/>
                        <a:buNone/>
                      </a:pPr>
                      <a:r>
                        <a:rPr lang="en-US" sz="1000" u="none" strike="noStrike" cap="none"/>
                        <a:t>Current heat loss </a:t>
                      </a:r>
                      <a:endParaRPr sz="10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000"/>
                        <a:buFont typeface="Calibri"/>
                        <a:buNone/>
                      </a:pPr>
                      <a:r>
                        <a:rPr lang="en-US" sz="1000" u="none" strike="noStrike" cap="none"/>
                        <a:t>%</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000"/>
                        <a:buFont typeface="Calibri"/>
                        <a:buNone/>
                      </a:pPr>
                      <a:r>
                        <a:rPr lang="en-US" sz="1000" u="none" strike="noStrike" cap="none"/>
                        <a:t>A</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000"/>
                        <a:buFont typeface="Calibri"/>
                        <a:buNone/>
                      </a:pPr>
                      <a:r>
                        <a:rPr lang="en-US" sz="1000" u="none" strike="noStrike" cap="none"/>
                        <a:t>21,1%</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2"/>
                  </a:ext>
                </a:extLst>
              </a:tr>
              <a:tr h="400425">
                <a:tc>
                  <a:txBody>
                    <a:bodyPr/>
                    <a:lstStyle/>
                    <a:p>
                      <a:pPr marL="0" marR="0" lvl="0" indent="0" algn="l" rtl="0">
                        <a:lnSpc>
                          <a:spcPct val="100000"/>
                        </a:lnSpc>
                        <a:spcBef>
                          <a:spcPts val="0"/>
                        </a:spcBef>
                        <a:spcAft>
                          <a:spcPts val="0"/>
                        </a:spcAft>
                        <a:buClr>
                          <a:schemeClr val="dk1"/>
                        </a:buClr>
                        <a:buSzPts val="1000"/>
                        <a:buFont typeface="Calibri"/>
                        <a:buNone/>
                      </a:pPr>
                      <a:r>
                        <a:rPr lang="en-US" sz="1000" u="none" strike="noStrike" cap="none"/>
                        <a:t>I.2</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000"/>
                        <a:buFont typeface="Calibri"/>
                        <a:buNone/>
                      </a:pPr>
                      <a:r>
                        <a:rPr lang="en-US" sz="1000" u="none" strike="noStrike" cap="none"/>
                        <a:t>Projected heat loss after implementing the solution </a:t>
                      </a:r>
                      <a:endParaRPr sz="10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000"/>
                        <a:buFont typeface="Calibri"/>
                        <a:buNone/>
                      </a:pPr>
                      <a:r>
                        <a:rPr lang="en-US" sz="1000" u="none" strike="noStrike" cap="none"/>
                        <a:t>%</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000"/>
                        <a:buFont typeface="Calibri"/>
                        <a:buNone/>
                      </a:pPr>
                      <a:r>
                        <a:rPr lang="en-US" sz="1000" u="none" strike="noStrike" cap="none"/>
                        <a:t>B</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000"/>
                        <a:buFont typeface="Calibri"/>
                        <a:buNone/>
                      </a:pPr>
                      <a:r>
                        <a:rPr lang="en-US" sz="1000" u="none" strike="noStrike" cap="none"/>
                        <a:t>15,2%</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3"/>
                  </a:ext>
                </a:extLst>
              </a:tr>
              <a:tr h="400425">
                <a:tc>
                  <a:txBody>
                    <a:bodyPr/>
                    <a:lstStyle/>
                    <a:p>
                      <a:pPr marL="0" marR="0" lvl="0" indent="0" algn="l" rtl="0">
                        <a:lnSpc>
                          <a:spcPct val="100000"/>
                        </a:lnSpc>
                        <a:spcBef>
                          <a:spcPts val="0"/>
                        </a:spcBef>
                        <a:spcAft>
                          <a:spcPts val="0"/>
                        </a:spcAft>
                        <a:buClr>
                          <a:schemeClr val="dk1"/>
                        </a:buClr>
                        <a:buSzPts val="1000"/>
                        <a:buFont typeface="Calibri"/>
                        <a:buNone/>
                      </a:pPr>
                      <a:r>
                        <a:rPr lang="en-US" sz="1000" u="none" strike="noStrike" cap="none"/>
                        <a:t>I.3</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000"/>
                        <a:buFont typeface="Calibri"/>
                        <a:buNone/>
                      </a:pPr>
                      <a:r>
                        <a:rPr lang="en-US" sz="1000" u="none" strike="noStrike" cap="none"/>
                        <a:t>Total fuel consumption in 2024 </a:t>
                      </a:r>
                      <a:endParaRPr sz="10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000"/>
                        <a:buFont typeface="Calibri"/>
                        <a:buNone/>
                      </a:pPr>
                      <a:r>
                        <a:rPr lang="en-US" sz="1000" u="none" strike="noStrike" cap="none"/>
                        <a:t>Tons/year</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000"/>
                        <a:buFont typeface="Calibri"/>
                        <a:buNone/>
                      </a:pPr>
                      <a:r>
                        <a:rPr lang="en-US" sz="1000" u="none" strike="noStrike" cap="none"/>
                        <a:t>C</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000"/>
                        <a:buFont typeface="Calibri"/>
                        <a:buNone/>
                      </a:pPr>
                      <a:r>
                        <a:rPr lang="en-US" sz="1000" u="none" strike="noStrike" cap="none"/>
                        <a:t>23.614</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4"/>
                  </a:ext>
                </a:extLst>
              </a:tr>
              <a:tr h="400425">
                <a:tc>
                  <a:txBody>
                    <a:bodyPr/>
                    <a:lstStyle/>
                    <a:p>
                      <a:pPr marL="0" marR="0" lvl="0" indent="0" algn="l" rtl="0">
                        <a:lnSpc>
                          <a:spcPct val="100000"/>
                        </a:lnSpc>
                        <a:spcBef>
                          <a:spcPts val="0"/>
                        </a:spcBef>
                        <a:spcAft>
                          <a:spcPts val="0"/>
                        </a:spcAft>
                        <a:buClr>
                          <a:schemeClr val="dk1"/>
                        </a:buClr>
                        <a:buSzPts val="1000"/>
                        <a:buFont typeface="Calibri"/>
                        <a:buNone/>
                      </a:pPr>
                      <a:r>
                        <a:rPr lang="en-US" sz="1000" u="none" strike="noStrike" cap="none"/>
                        <a:t>I.4</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000"/>
                        <a:buFont typeface="Calibri"/>
                        <a:buNone/>
                      </a:pPr>
                      <a:r>
                        <a:rPr lang="en-US" sz="1000" u="none" strike="noStrike" cap="none"/>
                        <a:t>Estimated efficiency factor </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000"/>
                        <a:buFont typeface="Calibri"/>
                        <a:buNone/>
                      </a:pPr>
                      <a:r>
                        <a:rPr lang="en-US" sz="1000" u="none" strike="noStrike" cap="none"/>
                        <a:t>%</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000"/>
                        <a:buFont typeface="Calibri"/>
                        <a:buNone/>
                      </a:pPr>
                      <a:r>
                        <a:rPr lang="en-US" sz="1000" u="none" strike="noStrike" cap="none"/>
                        <a:t>D</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000"/>
                        <a:buFont typeface="Calibri"/>
                        <a:buNone/>
                      </a:pPr>
                      <a:r>
                        <a:rPr lang="en-US" sz="1000" u="none" strike="noStrike" cap="none"/>
                        <a:t>80%</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5"/>
                  </a:ext>
                </a:extLst>
              </a:tr>
              <a:tr h="246400">
                <a:tc gridSpan="5">
                  <a:txBody>
                    <a:bodyPr/>
                    <a:lstStyle/>
                    <a:p>
                      <a:pPr marL="0" marR="0" lvl="0" indent="0" algn="l" rtl="0">
                        <a:lnSpc>
                          <a:spcPct val="100000"/>
                        </a:lnSpc>
                        <a:spcBef>
                          <a:spcPts val="0"/>
                        </a:spcBef>
                        <a:spcAft>
                          <a:spcPts val="0"/>
                        </a:spcAft>
                        <a:buClr>
                          <a:schemeClr val="dk1"/>
                        </a:buClr>
                        <a:buSzPts val="1000"/>
                        <a:buFont typeface="Calibri"/>
                        <a:buNone/>
                      </a:pPr>
                      <a:r>
                        <a:rPr lang="en-US" sz="1000" u="none" strike="noStrike" cap="none"/>
                        <a:t>II. Energy Saving Potential</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6"/>
                  </a:ext>
                </a:extLst>
              </a:tr>
              <a:tr h="250475">
                <a:tc>
                  <a:txBody>
                    <a:bodyPr/>
                    <a:lstStyle/>
                    <a:p>
                      <a:pPr marL="0" marR="0" lvl="0" indent="0" algn="l" rtl="0">
                        <a:lnSpc>
                          <a:spcPct val="100000"/>
                        </a:lnSpc>
                        <a:spcBef>
                          <a:spcPts val="0"/>
                        </a:spcBef>
                        <a:spcAft>
                          <a:spcPts val="0"/>
                        </a:spcAft>
                        <a:buClr>
                          <a:schemeClr val="dk1"/>
                        </a:buClr>
                        <a:buSzPts val="1000"/>
                        <a:buFont typeface="Calibri"/>
                        <a:buNone/>
                      </a:pPr>
                      <a:r>
                        <a:rPr lang="en-US" sz="1000" u="none" strike="noStrike" cap="none"/>
                        <a:t>II.1</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000"/>
                        <a:buFont typeface="Calibri"/>
                        <a:buNone/>
                      </a:pPr>
                      <a:r>
                        <a:rPr lang="en-US" sz="1000" u="none" strike="noStrike" cap="none"/>
                        <a:t>Amount of fuel saved</a:t>
                      </a:r>
                      <a:endParaRPr sz="10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000"/>
                        <a:buFont typeface="Calibri"/>
                        <a:buNone/>
                      </a:pPr>
                      <a:r>
                        <a:rPr lang="en-US" sz="1000" u="none" strike="noStrike" cap="none"/>
                        <a:t>Tons/year</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000"/>
                        <a:buFont typeface="Calibri"/>
                        <a:buNone/>
                      </a:pPr>
                      <a:r>
                        <a:rPr lang="en-US" sz="1000" u="none" strike="noStrike" cap="none"/>
                        <a:t>E = (A-B)*C*D</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000"/>
                        <a:buFont typeface="Calibri"/>
                        <a:buNone/>
                      </a:pPr>
                      <a:r>
                        <a:rPr lang="en-US" sz="1000" u="none" strike="noStrike" cap="none"/>
                        <a:t>1.115</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7"/>
                  </a:ext>
                </a:extLst>
              </a:tr>
              <a:tr h="250475">
                <a:tc>
                  <a:txBody>
                    <a:bodyPr/>
                    <a:lstStyle/>
                    <a:p>
                      <a:pPr marL="0" marR="0" lvl="0" indent="0" algn="l" rtl="0">
                        <a:lnSpc>
                          <a:spcPct val="100000"/>
                        </a:lnSpc>
                        <a:spcBef>
                          <a:spcPts val="0"/>
                        </a:spcBef>
                        <a:spcAft>
                          <a:spcPts val="0"/>
                        </a:spcAft>
                        <a:buClr>
                          <a:schemeClr val="dk1"/>
                        </a:buClr>
                        <a:buSzPts val="1000"/>
                        <a:buFont typeface="Calibri"/>
                        <a:buNone/>
                      </a:pPr>
                      <a:r>
                        <a:rPr lang="en-US" sz="1000" u="none" strike="noStrike" cap="none"/>
                        <a:t>II.2</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000"/>
                        <a:buFont typeface="Calibri"/>
                        <a:buNone/>
                      </a:pPr>
                      <a:r>
                        <a:rPr lang="en-US" sz="1000" u="none" strike="noStrike" cap="none"/>
                        <a:t>Average fuel price </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000"/>
                        <a:buFont typeface="Calibri"/>
                        <a:buNone/>
                      </a:pPr>
                      <a:r>
                        <a:rPr lang="en-US" sz="1000" u="none" strike="noStrike" cap="none"/>
                        <a:t>VND</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000"/>
                        <a:buFont typeface="Calibri"/>
                        <a:buNone/>
                      </a:pPr>
                      <a:r>
                        <a:rPr lang="en-US" sz="1000" u="none" strike="noStrike" cap="none"/>
                        <a:t>F</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000"/>
                        <a:buFont typeface="Calibri"/>
                        <a:buNone/>
                      </a:pPr>
                      <a:endParaRPr sz="10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8"/>
                  </a:ext>
                </a:extLst>
              </a:tr>
              <a:tr h="250475">
                <a:tc>
                  <a:txBody>
                    <a:bodyPr/>
                    <a:lstStyle/>
                    <a:p>
                      <a:pPr marL="0" marR="0" lvl="0" indent="0" algn="l" rtl="0">
                        <a:lnSpc>
                          <a:spcPct val="100000"/>
                        </a:lnSpc>
                        <a:spcBef>
                          <a:spcPts val="0"/>
                        </a:spcBef>
                        <a:spcAft>
                          <a:spcPts val="0"/>
                        </a:spcAft>
                        <a:buClr>
                          <a:schemeClr val="dk1"/>
                        </a:buClr>
                        <a:buSzPts val="1000"/>
                        <a:buFont typeface="Calibri"/>
                        <a:buNone/>
                      </a:pPr>
                      <a:r>
                        <a:rPr lang="en-US" sz="1000" u="none" strike="noStrike" cap="none"/>
                        <a:t>II.3</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000"/>
                        <a:buFont typeface="Calibri"/>
                        <a:buNone/>
                      </a:pPr>
                      <a:r>
                        <a:rPr lang="en-US" sz="1000" u="none" strike="noStrike" cap="none"/>
                        <a:t>Cost saving</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000"/>
                        <a:buFont typeface="Calibri"/>
                        <a:buNone/>
                      </a:pPr>
                      <a:r>
                        <a:rPr lang="en-US" sz="1000" u="none" strike="noStrike" cap="none"/>
                        <a:t>VND/ year</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000"/>
                        <a:buFont typeface="Calibri"/>
                        <a:buNone/>
                      </a:pPr>
                      <a:r>
                        <a:rPr lang="en-US" sz="1000" u="none" strike="noStrike" cap="none"/>
                        <a:t>G=E*F</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000"/>
                        <a:buFont typeface="Calibri"/>
                        <a:buNone/>
                      </a:pPr>
                      <a:endParaRPr sz="10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9"/>
                  </a:ext>
                </a:extLst>
              </a:tr>
              <a:tr h="250475">
                <a:tc>
                  <a:txBody>
                    <a:bodyPr/>
                    <a:lstStyle/>
                    <a:p>
                      <a:pPr marL="0" marR="0" lvl="0" indent="0" algn="l" rtl="0">
                        <a:lnSpc>
                          <a:spcPct val="100000"/>
                        </a:lnSpc>
                        <a:spcBef>
                          <a:spcPts val="0"/>
                        </a:spcBef>
                        <a:spcAft>
                          <a:spcPts val="0"/>
                        </a:spcAft>
                        <a:buClr>
                          <a:schemeClr val="dk1"/>
                        </a:buClr>
                        <a:buSzPts val="1000"/>
                        <a:buFont typeface="Calibri"/>
                        <a:buNone/>
                      </a:pPr>
                      <a:r>
                        <a:rPr lang="en-US" sz="1000" u="none" strike="noStrike" cap="none"/>
                        <a:t>II.4</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000"/>
                        <a:buFont typeface="Calibri"/>
                        <a:buNone/>
                      </a:pPr>
                      <a:r>
                        <a:rPr lang="en-US" sz="1000" u="none" strike="noStrike" cap="none"/>
                        <a:t>Investment cost </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000"/>
                        <a:buFont typeface="Calibri"/>
                        <a:buNone/>
                      </a:pPr>
                      <a:r>
                        <a:rPr lang="en-US" sz="1000" u="none" strike="noStrike" cap="none"/>
                        <a:t>VND</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000"/>
                        <a:buFont typeface="Calibri"/>
                        <a:buNone/>
                      </a:pPr>
                      <a:r>
                        <a:rPr lang="en-US" sz="1000" u="none" strike="noStrike" cap="none"/>
                        <a:t>H</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000"/>
                        <a:buFont typeface="Calibri"/>
                        <a:buNone/>
                      </a:pPr>
                      <a:endParaRPr sz="10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10"/>
                  </a:ext>
                </a:extLst>
              </a:tr>
              <a:tr h="250475">
                <a:tc>
                  <a:txBody>
                    <a:bodyPr/>
                    <a:lstStyle/>
                    <a:p>
                      <a:pPr marL="0" marR="0" lvl="0" indent="0" algn="l" rtl="0">
                        <a:lnSpc>
                          <a:spcPct val="100000"/>
                        </a:lnSpc>
                        <a:spcBef>
                          <a:spcPts val="0"/>
                        </a:spcBef>
                        <a:spcAft>
                          <a:spcPts val="0"/>
                        </a:spcAft>
                        <a:buClr>
                          <a:schemeClr val="dk1"/>
                        </a:buClr>
                        <a:buSzPts val="1000"/>
                        <a:buFont typeface="Calibri"/>
                        <a:buNone/>
                      </a:pPr>
                      <a:r>
                        <a:rPr lang="en-US" sz="1000" u="none" strike="noStrike" cap="none"/>
                        <a:t>II.5</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000"/>
                        <a:buFont typeface="Calibri"/>
                        <a:buNone/>
                      </a:pPr>
                      <a:r>
                        <a:rPr lang="en-US" sz="1000" u="none" strike="noStrike" cap="none"/>
                        <a:t>Simple Payback Period</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000"/>
                        <a:buFont typeface="Calibri"/>
                        <a:buNone/>
                      </a:pPr>
                      <a:r>
                        <a:rPr lang="en-US" sz="1000" u="none" strike="noStrike" cap="none"/>
                        <a:t>Year</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000"/>
                        <a:buFont typeface="Calibri"/>
                        <a:buNone/>
                      </a:pPr>
                      <a:r>
                        <a:rPr lang="en-US" sz="1000" u="none" strike="noStrike" cap="none"/>
                        <a:t>J=H/G</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000"/>
                        <a:buFont typeface="Calibri"/>
                        <a:buNone/>
                      </a:pPr>
                      <a:endParaRPr sz="10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11"/>
                  </a:ext>
                </a:extLst>
              </a:tr>
              <a:tr h="250475">
                <a:tc>
                  <a:txBody>
                    <a:bodyPr/>
                    <a:lstStyle/>
                    <a:p>
                      <a:pPr marL="0" marR="0" lvl="0" indent="0" algn="l" rtl="0">
                        <a:lnSpc>
                          <a:spcPct val="100000"/>
                        </a:lnSpc>
                        <a:spcBef>
                          <a:spcPts val="0"/>
                        </a:spcBef>
                        <a:spcAft>
                          <a:spcPts val="0"/>
                        </a:spcAft>
                        <a:buClr>
                          <a:schemeClr val="dk1"/>
                        </a:buClr>
                        <a:buSzPts val="1000"/>
                        <a:buFont typeface="Calibri"/>
                        <a:buNone/>
                      </a:pPr>
                      <a:r>
                        <a:rPr lang="en-US" sz="1000" u="none" strike="noStrike" cap="none"/>
                        <a:t>II.6</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000"/>
                        <a:buFont typeface="Calibri"/>
                        <a:buNone/>
                      </a:pPr>
                      <a:r>
                        <a:rPr lang="en-US" sz="1000" u="none" strike="noStrike" cap="none"/>
                        <a:t>Internal Rate of Return</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000"/>
                        <a:buFont typeface="Calibri"/>
                        <a:buNone/>
                      </a:pPr>
                      <a:r>
                        <a:rPr lang="en-US" sz="1000" u="none" strike="noStrike" cap="none"/>
                        <a:t>%</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000"/>
                        <a:buFont typeface="Calibri"/>
                        <a:buNone/>
                      </a:pPr>
                      <a:r>
                        <a:rPr lang="en-US" sz="1000" u="none" strike="noStrike" cap="none"/>
                        <a:t>IRR</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000"/>
                        <a:buFont typeface="Calibri"/>
                        <a:buNone/>
                      </a:pPr>
                      <a:endParaRPr sz="10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12"/>
                  </a:ext>
                </a:extLst>
              </a:tr>
              <a:tr h="554425">
                <a:tc>
                  <a:txBody>
                    <a:bodyPr/>
                    <a:lstStyle/>
                    <a:p>
                      <a:pPr marL="0" marR="0" lvl="0" indent="0" algn="l" rtl="0">
                        <a:lnSpc>
                          <a:spcPct val="100000"/>
                        </a:lnSpc>
                        <a:spcBef>
                          <a:spcPts val="0"/>
                        </a:spcBef>
                        <a:spcAft>
                          <a:spcPts val="0"/>
                        </a:spcAft>
                        <a:buClr>
                          <a:schemeClr val="dk1"/>
                        </a:buClr>
                        <a:buSzPts val="1000"/>
                        <a:buFont typeface="Calibri"/>
                        <a:buNone/>
                      </a:pPr>
                      <a:r>
                        <a:rPr lang="en-US" sz="1000" u="none" strike="noStrike" cap="none"/>
                        <a:t>II.7</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000"/>
                        <a:buFont typeface="Calibri"/>
                        <a:buNone/>
                      </a:pPr>
                      <a:r>
                        <a:rPr lang="en-US" sz="1000" u="none" strike="noStrike" cap="none"/>
                        <a:t>Net Present Value (NPV) (over 5 years, discounted at 12% year)</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000"/>
                        <a:buFont typeface="Calibri"/>
                        <a:buNone/>
                      </a:pPr>
                      <a:r>
                        <a:rPr lang="en-US" sz="1000" u="none" strike="noStrike" cap="none"/>
                        <a:t>VND</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000"/>
                        <a:buFont typeface="Calibri"/>
                        <a:buNone/>
                      </a:pPr>
                      <a:r>
                        <a:rPr lang="en-US" sz="1000" u="none" strike="noStrike" cap="none"/>
                        <a:t>NPV</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000"/>
                        <a:buFont typeface="Calibri"/>
                        <a:buNone/>
                      </a:pPr>
                      <a:endParaRPr sz="10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13"/>
                  </a:ext>
                </a:extLst>
              </a:tr>
              <a:tr h="250475">
                <a:tc gridSpan="5">
                  <a:txBody>
                    <a:bodyPr/>
                    <a:lstStyle/>
                    <a:p>
                      <a:pPr marL="0" marR="0" lvl="0" indent="0" algn="l" rtl="0">
                        <a:lnSpc>
                          <a:spcPct val="100000"/>
                        </a:lnSpc>
                        <a:spcBef>
                          <a:spcPts val="0"/>
                        </a:spcBef>
                        <a:spcAft>
                          <a:spcPts val="0"/>
                        </a:spcAft>
                        <a:buClr>
                          <a:schemeClr val="dk1"/>
                        </a:buClr>
                        <a:buSzPts val="1000"/>
                        <a:buFont typeface="Calibri"/>
                        <a:buNone/>
                      </a:pPr>
                      <a:r>
                        <a:rPr lang="en-US" sz="1000" u="none" strike="noStrike" cap="none"/>
                        <a:t>III. Environment</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14"/>
                  </a:ext>
                </a:extLst>
              </a:tr>
              <a:tr h="400425">
                <a:tc>
                  <a:txBody>
                    <a:bodyPr/>
                    <a:lstStyle/>
                    <a:p>
                      <a:pPr marL="0" marR="0" lvl="0" indent="0" algn="l" rtl="0">
                        <a:lnSpc>
                          <a:spcPct val="100000"/>
                        </a:lnSpc>
                        <a:spcBef>
                          <a:spcPts val="0"/>
                        </a:spcBef>
                        <a:spcAft>
                          <a:spcPts val="0"/>
                        </a:spcAft>
                        <a:buClr>
                          <a:schemeClr val="dk1"/>
                        </a:buClr>
                        <a:buSzPts val="1000"/>
                        <a:buFont typeface="Calibri"/>
                        <a:buNone/>
                      </a:pPr>
                      <a:r>
                        <a:rPr lang="en-US" sz="1000" u="none" strike="noStrike" cap="none"/>
                        <a:t>III.1</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000"/>
                        <a:buFont typeface="Calibri"/>
                        <a:buNone/>
                      </a:pPr>
                      <a:r>
                        <a:rPr lang="en-US" sz="1000" u="none" strike="noStrike" cap="none"/>
                        <a:t>Conversion to TOE (Tons of Oil Equivalent) </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000"/>
                        <a:buFont typeface="Calibri"/>
                        <a:buNone/>
                      </a:pPr>
                      <a:r>
                        <a:rPr lang="en-US" sz="1000" u="none" strike="noStrike" cap="none"/>
                        <a:t>TOE</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000"/>
                        <a:buFont typeface="Calibri"/>
                        <a:buNone/>
                      </a:pPr>
                      <a:r>
                        <a:rPr lang="en-US" sz="1000" u="none" strike="noStrike" cap="none"/>
                        <a:t>E=D*0,373</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000"/>
                        <a:buFont typeface="Calibri"/>
                        <a:buNone/>
                      </a:pPr>
                      <a:r>
                        <a:rPr lang="en-US" sz="1000" u="none" strike="noStrike" cap="none"/>
                        <a:t>415.89</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15"/>
                  </a:ext>
                </a:extLst>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96"/>
        <p:cNvGrpSpPr/>
        <p:nvPr/>
      </p:nvGrpSpPr>
      <p:grpSpPr>
        <a:xfrm>
          <a:off x="0" y="0"/>
          <a:ext cx="0" cy="0"/>
          <a:chOff x="0" y="0"/>
          <a:chExt cx="0" cy="0"/>
        </a:xfrm>
      </p:grpSpPr>
      <p:sp>
        <p:nvSpPr>
          <p:cNvPr id="97" name="Google Shape;97;p4"/>
          <p:cNvSpPr txBox="1"/>
          <p:nvPr/>
        </p:nvSpPr>
        <p:spPr>
          <a:xfrm>
            <a:off x="587741" y="1174673"/>
            <a:ext cx="10683010" cy="506152"/>
          </a:xfrm>
          <a:prstGeom prst="rect">
            <a:avLst/>
          </a:prstGeom>
          <a:solidFill>
            <a:srgbClr val="004AAD"/>
          </a:solidFill>
          <a:ln>
            <a:noFill/>
          </a:ln>
        </p:spPr>
        <p:txBody>
          <a:bodyPr spcFirstLastPara="1" wrap="square" lIns="91425" tIns="45700" rIns="91425" bIns="45700" anchor="ctr" anchorCtr="0">
            <a:normAutofit fontScale="97500"/>
          </a:bodyPr>
          <a:lstStyle/>
          <a:p>
            <a:pPr marL="0" marR="0" lvl="0" indent="0" algn="l" rtl="0">
              <a:lnSpc>
                <a:spcPct val="90000"/>
              </a:lnSpc>
              <a:spcBef>
                <a:spcPts val="0"/>
              </a:spcBef>
              <a:spcAft>
                <a:spcPts val="0"/>
              </a:spcAft>
              <a:buClr>
                <a:srgbClr val="000000"/>
              </a:buClr>
              <a:buSzPct val="111111"/>
              <a:buFont typeface="Arial"/>
              <a:buNone/>
            </a:pPr>
            <a:r>
              <a:rPr lang="en-US" sz="2800" b="1" i="0" u="none" strike="noStrike" cap="none">
                <a:solidFill>
                  <a:srgbClr val="FFFFFF"/>
                </a:solidFill>
                <a:latin typeface="Arial"/>
                <a:ea typeface="Arial"/>
                <a:cs typeface="Arial"/>
                <a:sym typeface="Arial"/>
              </a:rPr>
              <a:t>TYPES OF ENERGY-EFFICIENT PROJECTS</a:t>
            </a:r>
            <a:endParaRPr/>
          </a:p>
        </p:txBody>
      </p:sp>
      <p:pic>
        <p:nvPicPr>
          <p:cNvPr id="98" name="Google Shape;98;p4"/>
          <p:cNvPicPr preferRelativeResize="0"/>
          <p:nvPr/>
        </p:nvPicPr>
        <p:blipFill rotWithShape="1">
          <a:blip r:embed="rId3">
            <a:alphaModFix/>
          </a:blip>
          <a:srcRect/>
          <a:stretch/>
        </p:blipFill>
        <p:spPr>
          <a:xfrm>
            <a:off x="6133372" y="2187297"/>
            <a:ext cx="2675246" cy="1828445"/>
          </a:xfrm>
          <a:prstGeom prst="rect">
            <a:avLst/>
          </a:prstGeom>
          <a:noFill/>
          <a:ln>
            <a:noFill/>
          </a:ln>
        </p:spPr>
      </p:pic>
      <p:pic>
        <p:nvPicPr>
          <p:cNvPr id="99" name="Google Shape;99;p4"/>
          <p:cNvPicPr preferRelativeResize="0"/>
          <p:nvPr/>
        </p:nvPicPr>
        <p:blipFill rotWithShape="1">
          <a:blip r:embed="rId4">
            <a:alphaModFix/>
          </a:blip>
          <a:srcRect/>
          <a:stretch/>
        </p:blipFill>
        <p:spPr>
          <a:xfrm>
            <a:off x="9187172" y="2165909"/>
            <a:ext cx="2197445" cy="1920945"/>
          </a:xfrm>
          <a:prstGeom prst="rect">
            <a:avLst/>
          </a:prstGeom>
          <a:noFill/>
          <a:ln>
            <a:noFill/>
          </a:ln>
        </p:spPr>
      </p:pic>
      <p:sp>
        <p:nvSpPr>
          <p:cNvPr id="100" name="Google Shape;100;p4"/>
          <p:cNvSpPr/>
          <p:nvPr/>
        </p:nvSpPr>
        <p:spPr>
          <a:xfrm>
            <a:off x="1530409" y="4342288"/>
            <a:ext cx="1958616" cy="30777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000000"/>
              </a:buClr>
              <a:buSzPts val="1400"/>
              <a:buFont typeface="Arial"/>
              <a:buNone/>
            </a:pPr>
            <a:r>
              <a:rPr lang="en-US" sz="1400" b="1">
                <a:solidFill>
                  <a:srgbClr val="000000"/>
                </a:solidFill>
                <a:latin typeface="Arial"/>
                <a:ea typeface="Arial"/>
                <a:cs typeface="Arial"/>
                <a:sym typeface="Arial"/>
              </a:rPr>
              <a:t>Waste heat recovery</a:t>
            </a:r>
            <a:endParaRPr sz="1400">
              <a:solidFill>
                <a:srgbClr val="000000"/>
              </a:solidFill>
              <a:latin typeface="Arial"/>
              <a:ea typeface="Arial"/>
              <a:cs typeface="Arial"/>
              <a:sym typeface="Arial"/>
            </a:endParaRPr>
          </a:p>
        </p:txBody>
      </p:sp>
      <p:sp>
        <p:nvSpPr>
          <p:cNvPr id="101" name="Google Shape;101;p4"/>
          <p:cNvSpPr/>
          <p:nvPr/>
        </p:nvSpPr>
        <p:spPr>
          <a:xfrm>
            <a:off x="7231211" y="4255959"/>
            <a:ext cx="3430380" cy="73866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000000"/>
              </a:buClr>
              <a:buSzPts val="1400"/>
              <a:buFont typeface="Arial"/>
              <a:buNone/>
            </a:pPr>
            <a:r>
              <a:rPr lang="en-US" sz="1400" b="1">
                <a:solidFill>
                  <a:srgbClr val="000000"/>
                </a:solidFill>
                <a:latin typeface="Arial"/>
                <a:ea typeface="Arial"/>
                <a:cs typeface="Arial"/>
                <a:sym typeface="Arial"/>
              </a:rPr>
              <a:t>Equipment retrofitting and upgrading</a:t>
            </a:r>
            <a:endParaRPr sz="1400">
              <a:solidFill>
                <a:srgbClr val="000000"/>
              </a:solidFill>
              <a:latin typeface="Arial"/>
              <a:ea typeface="Arial"/>
              <a:cs typeface="Arial"/>
              <a:sym typeface="Arial"/>
            </a:endParaRPr>
          </a:p>
          <a:p>
            <a:pPr marL="0" marR="0" lvl="0" indent="0" algn="l" rtl="0">
              <a:spcBef>
                <a:spcPts val="0"/>
              </a:spcBef>
              <a:spcAft>
                <a:spcPts val="0"/>
              </a:spcAft>
              <a:buClr>
                <a:srgbClr val="000000"/>
              </a:buClr>
              <a:buSzPts val="1400"/>
              <a:buFont typeface="Arial"/>
              <a:buNone/>
            </a:pPr>
            <a:br>
              <a:rPr lang="en-US" sz="1400">
                <a:solidFill>
                  <a:srgbClr val="000000"/>
                </a:solidFill>
                <a:latin typeface="Arial"/>
                <a:ea typeface="Arial"/>
                <a:cs typeface="Arial"/>
                <a:sym typeface="Arial"/>
              </a:rPr>
            </a:br>
            <a:endParaRPr sz="1400" b="1">
              <a:solidFill>
                <a:srgbClr val="000000"/>
              </a:solidFill>
              <a:latin typeface="Arial"/>
              <a:ea typeface="Arial"/>
              <a:cs typeface="Arial"/>
              <a:sym typeface="Arial"/>
            </a:endParaRPr>
          </a:p>
        </p:txBody>
      </p:sp>
      <p:sp>
        <p:nvSpPr>
          <p:cNvPr id="102" name="Google Shape;102;p4"/>
          <p:cNvSpPr/>
          <p:nvPr/>
        </p:nvSpPr>
        <p:spPr>
          <a:xfrm>
            <a:off x="7980156" y="6447309"/>
            <a:ext cx="1958700" cy="307800"/>
          </a:xfrm>
          <a:prstGeom prst="rect">
            <a:avLst/>
          </a:prstGeom>
          <a:solidFill>
            <a:srgbClr val="FFFFFF"/>
          </a:solid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000000"/>
              </a:buClr>
              <a:buSzPts val="1400"/>
              <a:buFont typeface="Arial"/>
              <a:buNone/>
            </a:pPr>
            <a:r>
              <a:rPr lang="en-US" sz="1400" b="1">
                <a:solidFill>
                  <a:srgbClr val="000000"/>
                </a:solidFill>
                <a:latin typeface="Arial"/>
                <a:ea typeface="Arial"/>
                <a:cs typeface="Arial"/>
                <a:sym typeface="Arial"/>
              </a:rPr>
              <a:t>System optimization</a:t>
            </a:r>
            <a:endParaRPr sz="1400">
              <a:solidFill>
                <a:srgbClr val="000000"/>
              </a:solidFill>
              <a:latin typeface="Arial"/>
              <a:ea typeface="Arial"/>
              <a:cs typeface="Arial"/>
              <a:sym typeface="Arial"/>
            </a:endParaRPr>
          </a:p>
        </p:txBody>
      </p:sp>
      <p:pic>
        <p:nvPicPr>
          <p:cNvPr id="103" name="Google Shape;103;p4"/>
          <p:cNvPicPr preferRelativeResize="0"/>
          <p:nvPr/>
        </p:nvPicPr>
        <p:blipFill rotWithShape="1">
          <a:blip r:embed="rId5">
            <a:alphaModFix/>
          </a:blip>
          <a:srcRect/>
          <a:stretch/>
        </p:blipFill>
        <p:spPr>
          <a:xfrm>
            <a:off x="807383" y="1962363"/>
            <a:ext cx="3682339" cy="2293595"/>
          </a:xfrm>
          <a:prstGeom prst="rect">
            <a:avLst/>
          </a:prstGeom>
          <a:noFill/>
          <a:ln>
            <a:noFill/>
          </a:ln>
        </p:spPr>
      </p:pic>
      <p:pic>
        <p:nvPicPr>
          <p:cNvPr id="104" name="Google Shape;104;p4"/>
          <p:cNvPicPr preferRelativeResize="0"/>
          <p:nvPr/>
        </p:nvPicPr>
        <p:blipFill rotWithShape="1">
          <a:blip r:embed="rId6">
            <a:alphaModFix/>
          </a:blip>
          <a:srcRect/>
          <a:stretch/>
        </p:blipFill>
        <p:spPr>
          <a:xfrm>
            <a:off x="7470995" y="4736393"/>
            <a:ext cx="2790285" cy="1710915"/>
          </a:xfrm>
          <a:prstGeom prst="rect">
            <a:avLst/>
          </a:prstGeom>
          <a:noFill/>
          <a:ln>
            <a:noFill/>
          </a:ln>
        </p:spPr>
      </p:pic>
      <p:pic>
        <p:nvPicPr>
          <p:cNvPr id="105" name="Google Shape;105;p4"/>
          <p:cNvPicPr preferRelativeResize="0"/>
          <p:nvPr/>
        </p:nvPicPr>
        <p:blipFill rotWithShape="1">
          <a:blip r:embed="rId7">
            <a:alphaModFix/>
          </a:blip>
          <a:srcRect/>
          <a:stretch/>
        </p:blipFill>
        <p:spPr>
          <a:xfrm>
            <a:off x="668548" y="4736394"/>
            <a:ext cx="3682339" cy="1710915"/>
          </a:xfrm>
          <a:prstGeom prst="rect">
            <a:avLst/>
          </a:prstGeom>
          <a:noFill/>
          <a:ln>
            <a:noFill/>
          </a:ln>
        </p:spPr>
      </p:pic>
      <p:sp>
        <p:nvSpPr>
          <p:cNvPr id="106" name="Google Shape;106;p4"/>
          <p:cNvSpPr/>
          <p:nvPr/>
        </p:nvSpPr>
        <p:spPr>
          <a:xfrm>
            <a:off x="1128571" y="6447309"/>
            <a:ext cx="2762294" cy="307777"/>
          </a:xfrm>
          <a:prstGeom prst="rect">
            <a:avLst/>
          </a:prstGeom>
          <a:solidFill>
            <a:srgbClr val="FFFFFF"/>
          </a:solid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000000"/>
              </a:buClr>
              <a:buSzPts val="1400"/>
              <a:buFont typeface="Arial"/>
              <a:buNone/>
            </a:pPr>
            <a:r>
              <a:rPr lang="en-US" sz="1400" b="1">
                <a:solidFill>
                  <a:srgbClr val="000000"/>
                </a:solidFill>
                <a:latin typeface="Arial"/>
                <a:ea typeface="Arial"/>
                <a:cs typeface="Arial"/>
                <a:sym typeface="Arial"/>
              </a:rPr>
              <a:t>Energy management system</a:t>
            </a:r>
            <a:endParaRPr sz="1400">
              <a:solidFill>
                <a:srgbClr val="000000"/>
              </a:solidFill>
              <a:latin typeface="Arial"/>
              <a:ea typeface="Arial"/>
              <a:cs typeface="Arial"/>
              <a:sym typeface="Arial"/>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588"/>
        <p:cNvGrpSpPr/>
        <p:nvPr/>
      </p:nvGrpSpPr>
      <p:grpSpPr>
        <a:xfrm>
          <a:off x="0" y="0"/>
          <a:ext cx="0" cy="0"/>
          <a:chOff x="0" y="0"/>
          <a:chExt cx="0" cy="0"/>
        </a:xfrm>
      </p:grpSpPr>
      <p:pic>
        <p:nvPicPr>
          <p:cNvPr id="589" name="Google Shape;589;p40"/>
          <p:cNvPicPr preferRelativeResize="0"/>
          <p:nvPr/>
        </p:nvPicPr>
        <p:blipFill rotWithShape="1">
          <a:blip r:embed="rId3">
            <a:alphaModFix/>
          </a:blip>
          <a:srcRect/>
          <a:stretch/>
        </p:blipFill>
        <p:spPr>
          <a:xfrm>
            <a:off x="1656581" y="1315973"/>
            <a:ext cx="8878838" cy="4881440"/>
          </a:xfrm>
          <a:prstGeom prst="rect">
            <a:avLst/>
          </a:prstGeom>
          <a:noFill/>
          <a:ln>
            <a:noFill/>
          </a:ln>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593"/>
        <p:cNvGrpSpPr/>
        <p:nvPr/>
      </p:nvGrpSpPr>
      <p:grpSpPr>
        <a:xfrm>
          <a:off x="0" y="0"/>
          <a:ext cx="0" cy="0"/>
          <a:chOff x="0" y="0"/>
          <a:chExt cx="0" cy="0"/>
        </a:xfrm>
      </p:grpSpPr>
      <p:pic>
        <p:nvPicPr>
          <p:cNvPr id="594" name="Google Shape;594;p41"/>
          <p:cNvPicPr preferRelativeResize="0"/>
          <p:nvPr/>
        </p:nvPicPr>
        <p:blipFill rotWithShape="1">
          <a:blip r:embed="rId3">
            <a:alphaModFix/>
          </a:blip>
          <a:srcRect/>
          <a:stretch/>
        </p:blipFill>
        <p:spPr>
          <a:xfrm>
            <a:off x="1164771" y="1129002"/>
            <a:ext cx="5002763" cy="5002763"/>
          </a:xfrm>
          <a:prstGeom prst="rect">
            <a:avLst/>
          </a:prstGeom>
          <a:noFill/>
          <a:ln>
            <a:noFill/>
          </a:ln>
        </p:spPr>
      </p:pic>
      <p:sp>
        <p:nvSpPr>
          <p:cNvPr id="595" name="Google Shape;595;p41"/>
          <p:cNvSpPr txBox="1"/>
          <p:nvPr/>
        </p:nvSpPr>
        <p:spPr>
          <a:xfrm>
            <a:off x="6484775" y="2164702"/>
            <a:ext cx="4786604" cy="2031325"/>
          </a:xfrm>
          <a:prstGeom prst="rect">
            <a:avLst/>
          </a:prstGeom>
          <a:no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Clr>
                <a:srgbClr val="000000"/>
              </a:buClr>
              <a:buSzPts val="1800"/>
              <a:buFont typeface="Arial"/>
              <a:buNone/>
            </a:pPr>
            <a:r>
              <a:rPr lang="en-US" sz="1800" b="1" i="0" u="none" strike="noStrike" cap="none">
                <a:solidFill>
                  <a:srgbClr val="000000"/>
                </a:solidFill>
                <a:latin typeface="Arial"/>
                <a:ea typeface="Arial"/>
                <a:cs typeface="Arial"/>
                <a:sym typeface="Arial"/>
              </a:rPr>
              <a:t>If an energy efficiency project only meets the technical requirements but has a long payback period and other economic indicators are not feasible, would you decide to invest? And what criteria should be evaluated to make the investment decision for the project?</a:t>
            </a:r>
            <a:endParaRPr sz="1800">
              <a:solidFill>
                <a:schemeClr val="dk1"/>
              </a:solidFill>
              <a:latin typeface="Calibri"/>
              <a:ea typeface="Calibri"/>
              <a:cs typeface="Calibri"/>
              <a:sym typeface="Calibri"/>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599"/>
        <p:cNvGrpSpPr/>
        <p:nvPr/>
      </p:nvGrpSpPr>
      <p:grpSpPr>
        <a:xfrm>
          <a:off x="0" y="0"/>
          <a:ext cx="0" cy="0"/>
          <a:chOff x="0" y="0"/>
          <a:chExt cx="0" cy="0"/>
        </a:xfrm>
      </p:grpSpPr>
      <p:sp>
        <p:nvSpPr>
          <p:cNvPr id="600" name="Google Shape;600;p42"/>
          <p:cNvSpPr/>
          <p:nvPr/>
        </p:nvSpPr>
        <p:spPr>
          <a:xfrm>
            <a:off x="1047860" y="1327254"/>
            <a:ext cx="10387282" cy="494522"/>
          </a:xfrm>
          <a:prstGeom prst="roundRect">
            <a:avLst>
              <a:gd name="adj" fmla="val 16667"/>
            </a:avLst>
          </a:prstGeom>
          <a:solidFill>
            <a:srgbClr val="FFFFFF"/>
          </a:solid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Clr>
                <a:srgbClr val="000000"/>
              </a:buClr>
              <a:buSzPts val="1600"/>
              <a:buFont typeface="Arial"/>
              <a:buNone/>
            </a:pPr>
            <a:r>
              <a:rPr lang="en-US" sz="1600" b="1">
                <a:solidFill>
                  <a:srgbClr val="000000"/>
                </a:solidFill>
                <a:latin typeface="Arial"/>
                <a:ea typeface="Arial"/>
                <a:cs typeface="Arial"/>
                <a:sym typeface="Arial"/>
              </a:rPr>
              <a:t>1. Re-analyze the project's costs and benefits (materials, labor, machinery, operation, etc.)</a:t>
            </a:r>
            <a:endParaRPr sz="1400">
              <a:solidFill>
                <a:srgbClr val="000000"/>
              </a:solidFill>
              <a:latin typeface="Arial"/>
              <a:ea typeface="Arial"/>
              <a:cs typeface="Arial"/>
              <a:sym typeface="Arial"/>
            </a:endParaRPr>
          </a:p>
        </p:txBody>
      </p:sp>
      <p:sp>
        <p:nvSpPr>
          <p:cNvPr id="601" name="Google Shape;601;p42"/>
          <p:cNvSpPr/>
          <p:nvPr/>
        </p:nvSpPr>
        <p:spPr>
          <a:xfrm>
            <a:off x="1047860" y="2058152"/>
            <a:ext cx="10387282" cy="622040"/>
          </a:xfrm>
          <a:prstGeom prst="roundRect">
            <a:avLst>
              <a:gd name="adj" fmla="val 16667"/>
            </a:avLst>
          </a:prstGeom>
          <a:solidFill>
            <a:srgbClr val="FFFFFF"/>
          </a:solid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Clr>
                <a:srgbClr val="000000"/>
              </a:buClr>
              <a:buSzPts val="1600"/>
              <a:buFont typeface="Arial"/>
              <a:buNone/>
            </a:pPr>
            <a:r>
              <a:rPr lang="en-US" sz="1600" b="1">
                <a:solidFill>
                  <a:srgbClr val="000000"/>
                </a:solidFill>
                <a:latin typeface="Arial"/>
                <a:ea typeface="Arial"/>
                <a:cs typeface="Arial"/>
                <a:sym typeface="Arial"/>
              </a:rPr>
              <a:t>2. Analyze and evaluate all benefits brought by the project (environmental, branding, greenhouse gas emission reduction, production efficiency, etc.)</a:t>
            </a:r>
            <a:endParaRPr sz="1400">
              <a:solidFill>
                <a:srgbClr val="000000"/>
              </a:solidFill>
              <a:latin typeface="Arial"/>
              <a:ea typeface="Arial"/>
              <a:cs typeface="Arial"/>
              <a:sym typeface="Arial"/>
            </a:endParaRPr>
          </a:p>
        </p:txBody>
      </p:sp>
      <p:sp>
        <p:nvSpPr>
          <p:cNvPr id="602" name="Google Shape;602;p42"/>
          <p:cNvSpPr/>
          <p:nvPr/>
        </p:nvSpPr>
        <p:spPr>
          <a:xfrm>
            <a:off x="1047855" y="2916568"/>
            <a:ext cx="10387283" cy="494522"/>
          </a:xfrm>
          <a:prstGeom prst="roundRect">
            <a:avLst>
              <a:gd name="adj" fmla="val 16667"/>
            </a:avLst>
          </a:prstGeom>
          <a:solidFill>
            <a:srgbClr val="FFFFFF"/>
          </a:solid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Clr>
                <a:srgbClr val="000000"/>
              </a:buClr>
              <a:buSzPts val="1600"/>
              <a:buFont typeface="Arial"/>
              <a:buNone/>
            </a:pPr>
            <a:r>
              <a:rPr lang="en-US" sz="1600" b="1">
                <a:solidFill>
                  <a:srgbClr val="000000"/>
                </a:solidFill>
                <a:latin typeface="Arial"/>
                <a:ea typeface="Arial"/>
                <a:cs typeface="Arial"/>
                <a:sym typeface="Arial"/>
              </a:rPr>
              <a:t>3. Compare and analyze the benefits of the solution compared to lower-technology alternatives</a:t>
            </a:r>
            <a:endParaRPr sz="1400">
              <a:solidFill>
                <a:srgbClr val="000000"/>
              </a:solidFill>
              <a:latin typeface="Arial"/>
              <a:ea typeface="Arial"/>
              <a:cs typeface="Arial"/>
              <a:sym typeface="Arial"/>
            </a:endParaRPr>
          </a:p>
        </p:txBody>
      </p:sp>
      <p:sp>
        <p:nvSpPr>
          <p:cNvPr id="603" name="Google Shape;603;p42"/>
          <p:cNvSpPr/>
          <p:nvPr/>
        </p:nvSpPr>
        <p:spPr>
          <a:xfrm>
            <a:off x="1047854" y="3647466"/>
            <a:ext cx="10387283" cy="494522"/>
          </a:xfrm>
          <a:prstGeom prst="roundRect">
            <a:avLst>
              <a:gd name="adj" fmla="val 16667"/>
            </a:avLst>
          </a:prstGeom>
          <a:solidFill>
            <a:srgbClr val="FFFFFF"/>
          </a:solid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Clr>
                <a:srgbClr val="000000"/>
              </a:buClr>
              <a:buSzPts val="1600"/>
              <a:buFont typeface="Arial"/>
              <a:buNone/>
            </a:pPr>
            <a:r>
              <a:rPr lang="en-US" sz="1600" b="1">
                <a:solidFill>
                  <a:srgbClr val="000000"/>
                </a:solidFill>
                <a:latin typeface="Arial"/>
                <a:ea typeface="Arial"/>
                <a:cs typeface="Arial"/>
                <a:sym typeface="Arial"/>
              </a:rPr>
              <a:t>4. Explore funding sources and support from investment funds or joint venture partners to share risks</a:t>
            </a:r>
            <a:endParaRPr sz="1400">
              <a:solidFill>
                <a:srgbClr val="000000"/>
              </a:solidFill>
              <a:latin typeface="Arial"/>
              <a:ea typeface="Arial"/>
              <a:cs typeface="Arial"/>
              <a:sym typeface="Arial"/>
            </a:endParaRPr>
          </a:p>
        </p:txBody>
      </p:sp>
      <p:sp>
        <p:nvSpPr>
          <p:cNvPr id="604" name="Google Shape;604;p42"/>
          <p:cNvSpPr/>
          <p:nvPr/>
        </p:nvSpPr>
        <p:spPr>
          <a:xfrm>
            <a:off x="1047854" y="4449121"/>
            <a:ext cx="10387283" cy="603378"/>
          </a:xfrm>
          <a:prstGeom prst="roundRect">
            <a:avLst>
              <a:gd name="adj" fmla="val 16667"/>
            </a:avLst>
          </a:prstGeom>
          <a:solidFill>
            <a:srgbClr val="FFFFFF"/>
          </a:solid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Clr>
                <a:srgbClr val="000000"/>
              </a:buClr>
              <a:buSzPts val="1600"/>
              <a:buFont typeface="Arial"/>
              <a:buNone/>
            </a:pPr>
            <a:r>
              <a:rPr lang="en-US" sz="1600" b="1">
                <a:solidFill>
                  <a:srgbClr val="000000"/>
                </a:solidFill>
                <a:latin typeface="Arial"/>
                <a:ea typeface="Arial"/>
                <a:cs typeface="Arial"/>
                <a:sym typeface="Arial"/>
              </a:rPr>
              <a:t>5. Adjust the project scale, focus on the core part of the project, and eliminate less important components</a:t>
            </a:r>
            <a:endParaRPr sz="1400">
              <a:solidFill>
                <a:srgbClr val="000000"/>
              </a:solidFill>
              <a:latin typeface="Arial"/>
              <a:ea typeface="Arial"/>
              <a:cs typeface="Arial"/>
              <a:sym typeface="Arial"/>
            </a:endParaRPr>
          </a:p>
        </p:txBody>
      </p:sp>
      <p:sp>
        <p:nvSpPr>
          <p:cNvPr id="605" name="Google Shape;605;p42"/>
          <p:cNvSpPr/>
          <p:nvPr/>
        </p:nvSpPr>
        <p:spPr>
          <a:xfrm>
            <a:off x="1047854" y="5334751"/>
            <a:ext cx="10387283" cy="494522"/>
          </a:xfrm>
          <a:prstGeom prst="roundRect">
            <a:avLst>
              <a:gd name="adj" fmla="val 16667"/>
            </a:avLst>
          </a:prstGeom>
          <a:solidFill>
            <a:srgbClr val="FFFFFF"/>
          </a:solid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Clr>
                <a:srgbClr val="000000"/>
              </a:buClr>
              <a:buSzPts val="1600"/>
              <a:buFont typeface="Arial"/>
              <a:buNone/>
            </a:pPr>
            <a:r>
              <a:rPr lang="en-US" sz="1600" b="1">
                <a:solidFill>
                  <a:srgbClr val="000000"/>
                </a:solidFill>
                <a:latin typeface="Arial"/>
                <a:ea typeface="Arial"/>
                <a:cs typeface="Arial"/>
                <a:sym typeface="Arial"/>
              </a:rPr>
              <a:t>6. Accept lower economic efficiency to gain benefits in other aspects</a:t>
            </a:r>
            <a:endParaRPr sz="1400">
              <a:solidFill>
                <a:srgbClr val="000000"/>
              </a:solidFill>
              <a:latin typeface="Arial"/>
              <a:ea typeface="Arial"/>
              <a:cs typeface="Arial"/>
              <a:sym typeface="Arial"/>
            </a:endParaRPr>
          </a:p>
        </p:txBody>
      </p:sp>
      <p:sp>
        <p:nvSpPr>
          <p:cNvPr id="606" name="Google Shape;606;p42"/>
          <p:cNvSpPr/>
          <p:nvPr/>
        </p:nvSpPr>
        <p:spPr>
          <a:xfrm>
            <a:off x="1047853" y="6111525"/>
            <a:ext cx="10387283" cy="494522"/>
          </a:xfrm>
          <a:prstGeom prst="roundRect">
            <a:avLst>
              <a:gd name="adj" fmla="val 16667"/>
            </a:avLst>
          </a:prstGeom>
          <a:solidFill>
            <a:srgbClr val="FFFFFF"/>
          </a:solid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Clr>
                <a:srgbClr val="000000"/>
              </a:buClr>
              <a:buSzPts val="1600"/>
              <a:buFont typeface="Arial"/>
              <a:buNone/>
            </a:pPr>
            <a:r>
              <a:rPr lang="en-US" sz="1600" b="1">
                <a:solidFill>
                  <a:srgbClr val="000000"/>
                </a:solidFill>
                <a:latin typeface="Arial"/>
                <a:ea typeface="Arial"/>
                <a:cs typeface="Arial"/>
                <a:sym typeface="Arial"/>
              </a:rPr>
              <a:t>7. Postpone and wait for a more appropriate time</a:t>
            </a:r>
            <a:endParaRPr sz="1400">
              <a:solidFill>
                <a:srgbClr val="000000"/>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00"/>
                                        </p:tgtEl>
                                        <p:attrNameLst>
                                          <p:attrName>style.visibility</p:attrName>
                                        </p:attrNameLst>
                                      </p:cBhvr>
                                      <p:to>
                                        <p:strVal val="visible"/>
                                      </p:to>
                                    </p:set>
                                    <p:anim calcmode="lin" valueType="num">
                                      <p:cBhvr additive="base">
                                        <p:cTn id="7" dur="500"/>
                                        <p:tgtEl>
                                          <p:spTgt spid="600"/>
                                        </p:tgtEl>
                                        <p:attrNameLst>
                                          <p:attrName>ppt_y</p:attrName>
                                        </p:attrNameLst>
                                      </p:cBhvr>
                                      <p:tavLst>
                                        <p:tav tm="0">
                                          <p:val>
                                            <p:strVal val="#ppt_y+1"/>
                                          </p:val>
                                        </p:tav>
                                        <p:tav tm="100000">
                                          <p:val>
                                            <p:strVal val="#ppt_y"/>
                                          </p:val>
                                        </p:tav>
                                      </p:tavLst>
                                    </p:anim>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601"/>
                                        </p:tgtEl>
                                        <p:attrNameLst>
                                          <p:attrName>style.visibility</p:attrName>
                                        </p:attrNameLst>
                                      </p:cBhvr>
                                      <p:to>
                                        <p:strVal val="visible"/>
                                      </p:to>
                                    </p:set>
                                    <p:anim calcmode="lin" valueType="num">
                                      <p:cBhvr additive="base">
                                        <p:cTn id="12" dur="500"/>
                                        <p:tgtEl>
                                          <p:spTgt spid="601"/>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602"/>
                                        </p:tgtEl>
                                        <p:attrNameLst>
                                          <p:attrName>style.visibility</p:attrName>
                                        </p:attrNameLst>
                                      </p:cBhvr>
                                      <p:to>
                                        <p:strVal val="visible"/>
                                      </p:to>
                                    </p:set>
                                    <p:anim calcmode="lin" valueType="num">
                                      <p:cBhvr additive="base">
                                        <p:cTn id="17" dur="500"/>
                                        <p:tgtEl>
                                          <p:spTgt spid="602"/>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603"/>
                                        </p:tgtEl>
                                        <p:attrNameLst>
                                          <p:attrName>style.visibility</p:attrName>
                                        </p:attrNameLst>
                                      </p:cBhvr>
                                      <p:to>
                                        <p:strVal val="visible"/>
                                      </p:to>
                                    </p:set>
                                    <p:anim calcmode="lin" valueType="num">
                                      <p:cBhvr additive="base">
                                        <p:cTn id="22" dur="500"/>
                                        <p:tgtEl>
                                          <p:spTgt spid="603"/>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604"/>
                                        </p:tgtEl>
                                        <p:attrNameLst>
                                          <p:attrName>style.visibility</p:attrName>
                                        </p:attrNameLst>
                                      </p:cBhvr>
                                      <p:to>
                                        <p:strVal val="visible"/>
                                      </p:to>
                                    </p:set>
                                    <p:anim calcmode="lin" valueType="num">
                                      <p:cBhvr additive="base">
                                        <p:cTn id="27" dur="500"/>
                                        <p:tgtEl>
                                          <p:spTgt spid="604"/>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605"/>
                                        </p:tgtEl>
                                        <p:attrNameLst>
                                          <p:attrName>style.visibility</p:attrName>
                                        </p:attrNameLst>
                                      </p:cBhvr>
                                      <p:to>
                                        <p:strVal val="visible"/>
                                      </p:to>
                                    </p:set>
                                    <p:anim calcmode="lin" valueType="num">
                                      <p:cBhvr additive="base">
                                        <p:cTn id="32" dur="500"/>
                                        <p:tgtEl>
                                          <p:spTgt spid="605"/>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606"/>
                                        </p:tgtEl>
                                        <p:attrNameLst>
                                          <p:attrName>style.visibility</p:attrName>
                                        </p:attrNameLst>
                                      </p:cBhvr>
                                      <p:to>
                                        <p:strVal val="visible"/>
                                      </p:to>
                                    </p:set>
                                    <p:anim calcmode="lin" valueType="num">
                                      <p:cBhvr additive="base">
                                        <p:cTn id="37" dur="500"/>
                                        <p:tgtEl>
                                          <p:spTgt spid="60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610"/>
        <p:cNvGrpSpPr/>
        <p:nvPr/>
      </p:nvGrpSpPr>
      <p:grpSpPr>
        <a:xfrm>
          <a:off x="0" y="0"/>
          <a:ext cx="0" cy="0"/>
          <a:chOff x="0" y="0"/>
          <a:chExt cx="0" cy="0"/>
        </a:xfrm>
      </p:grpSpPr>
      <p:sp>
        <p:nvSpPr>
          <p:cNvPr id="611" name="Google Shape;611;p43"/>
          <p:cNvSpPr txBox="1"/>
          <p:nvPr/>
        </p:nvSpPr>
        <p:spPr>
          <a:xfrm>
            <a:off x="2321960" y="2998280"/>
            <a:ext cx="7050640" cy="109260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6500"/>
              <a:buFont typeface="Arial"/>
              <a:buNone/>
            </a:pPr>
            <a:r>
              <a:rPr lang="en-US" sz="6500" b="1" i="0" u="none" strike="noStrike" cap="none">
                <a:solidFill>
                  <a:srgbClr val="000000"/>
                </a:solidFill>
                <a:latin typeface="Arial"/>
                <a:ea typeface="Arial"/>
                <a:cs typeface="Arial"/>
                <a:sym typeface="Arial"/>
              </a:rPr>
              <a:t>Thank you!</a:t>
            </a:r>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0"/>
        <p:cNvGrpSpPr/>
        <p:nvPr/>
      </p:nvGrpSpPr>
      <p:grpSpPr>
        <a:xfrm>
          <a:off x="0" y="0"/>
          <a:ext cx="0" cy="0"/>
          <a:chOff x="0" y="0"/>
          <a:chExt cx="0" cy="0"/>
        </a:xfrm>
      </p:grpSpPr>
      <p:sp>
        <p:nvSpPr>
          <p:cNvPr id="111" name="Google Shape;111;p5"/>
          <p:cNvSpPr txBox="1"/>
          <p:nvPr/>
        </p:nvSpPr>
        <p:spPr>
          <a:xfrm>
            <a:off x="467474" y="1250509"/>
            <a:ext cx="11290041" cy="506152"/>
          </a:xfrm>
          <a:prstGeom prst="rect">
            <a:avLst/>
          </a:prstGeom>
          <a:solidFill>
            <a:srgbClr val="004AAD"/>
          </a:solidFill>
          <a:ln>
            <a:noFill/>
          </a:ln>
        </p:spPr>
        <p:txBody>
          <a:bodyPr spcFirstLastPara="1" wrap="square" lIns="91425" tIns="45700" rIns="91425" bIns="45700" anchor="ctr" anchorCtr="0">
            <a:normAutofit fontScale="97500"/>
          </a:bodyPr>
          <a:lstStyle/>
          <a:p>
            <a:pPr marL="0" marR="0" lvl="0" indent="0" algn="l" rtl="0">
              <a:lnSpc>
                <a:spcPct val="90000"/>
              </a:lnSpc>
              <a:spcBef>
                <a:spcPts val="0"/>
              </a:spcBef>
              <a:spcAft>
                <a:spcPts val="0"/>
              </a:spcAft>
              <a:buClr>
                <a:srgbClr val="000000"/>
              </a:buClr>
              <a:buSzPct val="111111"/>
              <a:buFont typeface="Arial"/>
              <a:buNone/>
            </a:pPr>
            <a:r>
              <a:rPr lang="en-US" sz="3000" b="1" i="0" u="none" strike="noStrike" cap="none">
                <a:solidFill>
                  <a:srgbClr val="FFFFFF"/>
                </a:solidFill>
                <a:latin typeface="Arial"/>
                <a:ea typeface="Arial"/>
                <a:cs typeface="Arial"/>
                <a:sym typeface="Arial"/>
              </a:rPr>
              <a:t>PROJECT EFFECTIVENESS EVALUATION</a:t>
            </a:r>
            <a:endParaRPr/>
          </a:p>
        </p:txBody>
      </p:sp>
      <p:sp>
        <p:nvSpPr>
          <p:cNvPr id="112" name="Google Shape;112;p5"/>
          <p:cNvSpPr/>
          <p:nvPr/>
        </p:nvSpPr>
        <p:spPr>
          <a:xfrm>
            <a:off x="3861483" y="2403000"/>
            <a:ext cx="3984172" cy="1101013"/>
          </a:xfrm>
          <a:prstGeom prst="roundRect">
            <a:avLst>
              <a:gd name="adj" fmla="val 16667"/>
            </a:avLst>
          </a:prstGeom>
          <a:no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Clr>
                <a:srgbClr val="000000"/>
              </a:buClr>
              <a:buSzPts val="2000"/>
              <a:buFont typeface="Arial"/>
              <a:buNone/>
            </a:pPr>
            <a:r>
              <a:rPr lang="en-US" sz="2000" b="1">
                <a:solidFill>
                  <a:srgbClr val="000000"/>
                </a:solidFill>
                <a:latin typeface="Arial"/>
                <a:ea typeface="Arial"/>
                <a:cs typeface="Arial"/>
                <a:sym typeface="Arial"/>
              </a:rPr>
              <a:t>Evaluating the effectiveness of an energy-saving project</a:t>
            </a:r>
            <a:endParaRPr sz="2000" b="1">
              <a:solidFill>
                <a:srgbClr val="000000"/>
              </a:solidFill>
              <a:latin typeface="Arial"/>
              <a:ea typeface="Arial"/>
              <a:cs typeface="Arial"/>
              <a:sym typeface="Arial"/>
            </a:endParaRPr>
          </a:p>
        </p:txBody>
      </p:sp>
      <p:sp>
        <p:nvSpPr>
          <p:cNvPr id="113" name="Google Shape;113;p5"/>
          <p:cNvSpPr/>
          <p:nvPr/>
        </p:nvSpPr>
        <p:spPr>
          <a:xfrm>
            <a:off x="1203037" y="4486836"/>
            <a:ext cx="2558143" cy="1101013"/>
          </a:xfrm>
          <a:prstGeom prst="roundRect">
            <a:avLst>
              <a:gd name="adj" fmla="val 16667"/>
            </a:avLst>
          </a:prstGeom>
          <a:no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Clr>
                <a:srgbClr val="000000"/>
              </a:buClr>
              <a:buSzPts val="2000"/>
              <a:buFont typeface="Arial"/>
              <a:buNone/>
            </a:pPr>
            <a:r>
              <a:rPr lang="en-US" sz="2000" b="1">
                <a:solidFill>
                  <a:srgbClr val="000000"/>
                </a:solidFill>
                <a:latin typeface="Arial"/>
                <a:ea typeface="Arial"/>
                <a:cs typeface="Arial"/>
                <a:sym typeface="Arial"/>
              </a:rPr>
              <a:t>Economic</a:t>
            </a:r>
            <a:endParaRPr sz="2000" b="1">
              <a:solidFill>
                <a:srgbClr val="000000"/>
              </a:solidFill>
              <a:latin typeface="Arial"/>
              <a:ea typeface="Arial"/>
              <a:cs typeface="Arial"/>
              <a:sym typeface="Arial"/>
            </a:endParaRPr>
          </a:p>
        </p:txBody>
      </p:sp>
      <p:sp>
        <p:nvSpPr>
          <p:cNvPr id="114" name="Google Shape;114;p5"/>
          <p:cNvSpPr/>
          <p:nvPr/>
        </p:nvSpPr>
        <p:spPr>
          <a:xfrm>
            <a:off x="4574498" y="4486835"/>
            <a:ext cx="2558143" cy="1101013"/>
          </a:xfrm>
          <a:prstGeom prst="roundRect">
            <a:avLst>
              <a:gd name="adj" fmla="val 16667"/>
            </a:avLst>
          </a:prstGeom>
          <a:no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Clr>
                <a:srgbClr val="000000"/>
              </a:buClr>
              <a:buSzPts val="2000"/>
              <a:buFont typeface="Arial"/>
              <a:buNone/>
            </a:pPr>
            <a:r>
              <a:rPr lang="en-US" sz="2000" b="1">
                <a:solidFill>
                  <a:srgbClr val="000000"/>
                </a:solidFill>
                <a:latin typeface="Arial"/>
                <a:ea typeface="Arial"/>
                <a:cs typeface="Arial"/>
                <a:sym typeface="Arial"/>
              </a:rPr>
              <a:t>Technical</a:t>
            </a:r>
            <a:endParaRPr sz="2000" b="1">
              <a:solidFill>
                <a:srgbClr val="000000"/>
              </a:solidFill>
              <a:latin typeface="Arial"/>
              <a:ea typeface="Arial"/>
              <a:cs typeface="Arial"/>
              <a:sym typeface="Arial"/>
            </a:endParaRPr>
          </a:p>
        </p:txBody>
      </p:sp>
      <p:sp>
        <p:nvSpPr>
          <p:cNvPr id="115" name="Google Shape;115;p5"/>
          <p:cNvSpPr/>
          <p:nvPr/>
        </p:nvSpPr>
        <p:spPr>
          <a:xfrm>
            <a:off x="7945959" y="4486835"/>
            <a:ext cx="2558143" cy="1101013"/>
          </a:xfrm>
          <a:prstGeom prst="roundRect">
            <a:avLst>
              <a:gd name="adj" fmla="val 16667"/>
            </a:avLst>
          </a:prstGeom>
          <a:no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Clr>
                <a:srgbClr val="000000"/>
              </a:buClr>
              <a:buSzPts val="2000"/>
              <a:buFont typeface="Arial"/>
              <a:buNone/>
            </a:pPr>
            <a:r>
              <a:rPr lang="en-US" sz="2000" b="1">
                <a:solidFill>
                  <a:srgbClr val="000000"/>
                </a:solidFill>
                <a:latin typeface="Arial"/>
                <a:ea typeface="Arial"/>
                <a:cs typeface="Arial"/>
                <a:sym typeface="Arial"/>
              </a:rPr>
              <a:t>Social and Environmental</a:t>
            </a:r>
            <a:endParaRPr sz="2000" b="1">
              <a:solidFill>
                <a:srgbClr val="000000"/>
              </a:solidFill>
              <a:latin typeface="Arial"/>
              <a:ea typeface="Arial"/>
              <a:cs typeface="Arial"/>
              <a:sym typeface="Arial"/>
            </a:endParaRPr>
          </a:p>
        </p:txBody>
      </p:sp>
      <p:cxnSp>
        <p:nvCxnSpPr>
          <p:cNvPr id="116" name="Google Shape;116;p5"/>
          <p:cNvCxnSpPr>
            <a:stCxn id="112" idx="2"/>
            <a:endCxn id="113" idx="0"/>
          </p:cNvCxnSpPr>
          <p:nvPr/>
        </p:nvCxnSpPr>
        <p:spPr>
          <a:xfrm rot="5400000">
            <a:off x="3676469" y="2309713"/>
            <a:ext cx="982800" cy="3371400"/>
          </a:xfrm>
          <a:prstGeom prst="bentConnector3">
            <a:avLst>
              <a:gd name="adj1" fmla="val 50000"/>
            </a:avLst>
          </a:prstGeom>
          <a:noFill/>
          <a:ln w="28575" cap="flat" cmpd="sng">
            <a:solidFill>
              <a:srgbClr val="000000"/>
            </a:solidFill>
            <a:prstDash val="solid"/>
            <a:round/>
            <a:headEnd type="none" w="sm" len="sm"/>
            <a:tailEnd type="triangle" w="med" len="med"/>
          </a:ln>
        </p:spPr>
      </p:cxnSp>
      <p:cxnSp>
        <p:nvCxnSpPr>
          <p:cNvPr id="117" name="Google Shape;117;p5"/>
          <p:cNvCxnSpPr>
            <a:stCxn id="112" idx="2"/>
            <a:endCxn id="114" idx="0"/>
          </p:cNvCxnSpPr>
          <p:nvPr/>
        </p:nvCxnSpPr>
        <p:spPr>
          <a:xfrm rot="-5400000" flipH="1">
            <a:off x="5362469" y="3995113"/>
            <a:ext cx="982800" cy="600"/>
          </a:xfrm>
          <a:prstGeom prst="bentConnector3">
            <a:avLst>
              <a:gd name="adj1" fmla="val 50000"/>
            </a:avLst>
          </a:prstGeom>
          <a:noFill/>
          <a:ln w="28575" cap="flat" cmpd="sng">
            <a:solidFill>
              <a:srgbClr val="000000"/>
            </a:solidFill>
            <a:prstDash val="solid"/>
            <a:round/>
            <a:headEnd type="none" w="sm" len="sm"/>
            <a:tailEnd type="triangle" w="med" len="med"/>
          </a:ln>
        </p:spPr>
      </p:cxnSp>
      <p:cxnSp>
        <p:nvCxnSpPr>
          <p:cNvPr id="118" name="Google Shape;118;p5"/>
          <p:cNvCxnSpPr>
            <a:stCxn id="112" idx="2"/>
            <a:endCxn id="115" idx="0"/>
          </p:cNvCxnSpPr>
          <p:nvPr/>
        </p:nvCxnSpPr>
        <p:spPr>
          <a:xfrm rot="-5400000" flipH="1">
            <a:off x="7047869" y="2309713"/>
            <a:ext cx="982800" cy="3371400"/>
          </a:xfrm>
          <a:prstGeom prst="bentConnector3">
            <a:avLst>
              <a:gd name="adj1" fmla="val 50000"/>
            </a:avLst>
          </a:prstGeom>
          <a:noFill/>
          <a:ln w="28575" cap="flat" cmpd="sng">
            <a:solidFill>
              <a:srgbClr val="000000"/>
            </a:solidFill>
            <a:prstDash val="solid"/>
            <a:round/>
            <a:headEnd type="none" w="sm" len="sm"/>
            <a:tailEnd type="triangle" w="med" len="med"/>
          </a:ln>
        </p:spPr>
      </p:cxn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2"/>
        <p:cNvGrpSpPr/>
        <p:nvPr/>
      </p:nvGrpSpPr>
      <p:grpSpPr>
        <a:xfrm>
          <a:off x="0" y="0"/>
          <a:ext cx="0" cy="0"/>
          <a:chOff x="0" y="0"/>
          <a:chExt cx="0" cy="0"/>
        </a:xfrm>
      </p:grpSpPr>
      <p:sp>
        <p:nvSpPr>
          <p:cNvPr id="123" name="Google Shape;123;p6"/>
          <p:cNvSpPr txBox="1"/>
          <p:nvPr/>
        </p:nvSpPr>
        <p:spPr>
          <a:xfrm>
            <a:off x="838200" y="1261066"/>
            <a:ext cx="10515599" cy="506152"/>
          </a:xfrm>
          <a:prstGeom prst="rect">
            <a:avLst/>
          </a:prstGeom>
          <a:solidFill>
            <a:srgbClr val="004AAD"/>
          </a:solidFill>
          <a:ln>
            <a:noFill/>
          </a:ln>
        </p:spPr>
        <p:txBody>
          <a:bodyPr spcFirstLastPara="1" wrap="square" lIns="91425" tIns="45700" rIns="91425" bIns="45700" anchor="ctr" anchorCtr="0">
            <a:normAutofit fontScale="97500"/>
          </a:bodyPr>
          <a:lstStyle/>
          <a:p>
            <a:pPr marL="0" marR="0" lvl="0" indent="0" algn="l" rtl="0">
              <a:lnSpc>
                <a:spcPct val="90000"/>
              </a:lnSpc>
              <a:spcBef>
                <a:spcPts val="0"/>
              </a:spcBef>
              <a:spcAft>
                <a:spcPts val="0"/>
              </a:spcAft>
              <a:buClr>
                <a:srgbClr val="000000"/>
              </a:buClr>
              <a:buSzPct val="111111"/>
              <a:buFont typeface="Arial"/>
              <a:buNone/>
            </a:pPr>
            <a:r>
              <a:rPr lang="en-US" sz="3000" b="1" i="0" u="none" strike="noStrike" cap="none">
                <a:solidFill>
                  <a:srgbClr val="FFFFFF"/>
                </a:solidFill>
                <a:latin typeface="Arial"/>
                <a:ea typeface="Arial"/>
                <a:cs typeface="Arial"/>
                <a:sym typeface="Arial"/>
              </a:rPr>
              <a:t>KEY CONCEPTS IN PROJECT FINANCE</a:t>
            </a:r>
            <a:endParaRPr/>
          </a:p>
        </p:txBody>
      </p:sp>
      <p:sp>
        <p:nvSpPr>
          <p:cNvPr id="124" name="Google Shape;124;p6"/>
          <p:cNvSpPr/>
          <p:nvPr/>
        </p:nvSpPr>
        <p:spPr>
          <a:xfrm>
            <a:off x="1047162" y="2415341"/>
            <a:ext cx="6359479" cy="3416279"/>
          </a:xfrm>
          <a:prstGeom prst="rect">
            <a:avLst/>
          </a:prstGeom>
          <a:solidFill>
            <a:srgbClr val="FFFFFF"/>
          </a:solidFill>
          <a:ln>
            <a:noFill/>
          </a:ln>
        </p:spPr>
        <p:txBody>
          <a:bodyPr spcFirstLastPara="1" wrap="square" lIns="91425" tIns="45700" rIns="91425" bIns="45700" anchor="t" anchorCtr="0">
            <a:spAutoFit/>
          </a:bodyPr>
          <a:lstStyle/>
          <a:p>
            <a:pPr marL="0" marR="0" lvl="0" indent="0" algn="just" rtl="0">
              <a:lnSpc>
                <a:spcPct val="150000"/>
              </a:lnSpc>
              <a:spcBef>
                <a:spcPts val="0"/>
              </a:spcBef>
              <a:spcAft>
                <a:spcPts val="0"/>
              </a:spcAft>
              <a:buClr>
                <a:srgbClr val="000000"/>
              </a:buClr>
              <a:buSzPts val="1600"/>
              <a:buFont typeface="Arial"/>
              <a:buNone/>
            </a:pPr>
            <a:r>
              <a:rPr lang="en-US" sz="1600" b="1" i="1" u="sng">
                <a:solidFill>
                  <a:srgbClr val="073763"/>
                </a:solidFill>
                <a:latin typeface="Arial"/>
                <a:ea typeface="Arial"/>
                <a:cs typeface="Arial"/>
                <a:sym typeface="Arial"/>
              </a:rPr>
              <a:t>General introduction:</a:t>
            </a:r>
            <a:endParaRPr sz="1400">
              <a:solidFill>
                <a:srgbClr val="000000"/>
              </a:solidFill>
              <a:latin typeface="Arial"/>
              <a:ea typeface="Arial"/>
              <a:cs typeface="Arial"/>
              <a:sym typeface="Arial"/>
            </a:endParaRPr>
          </a:p>
          <a:p>
            <a:pPr marL="285750" marR="0" lvl="0" indent="-285750" algn="just" rtl="0">
              <a:lnSpc>
                <a:spcPct val="150000"/>
              </a:lnSpc>
              <a:spcBef>
                <a:spcPts val="0"/>
              </a:spcBef>
              <a:spcAft>
                <a:spcPts val="0"/>
              </a:spcAft>
              <a:buClr>
                <a:srgbClr val="000000"/>
              </a:buClr>
              <a:buSzPts val="1600"/>
              <a:buFont typeface="Arial"/>
              <a:buChar char="•"/>
            </a:pPr>
            <a:r>
              <a:rPr lang="en-US" sz="1600">
                <a:solidFill>
                  <a:srgbClr val="17406D"/>
                </a:solidFill>
                <a:latin typeface="Arial"/>
                <a:ea typeface="Arial"/>
                <a:cs typeface="Arial"/>
                <a:sym typeface="Arial"/>
              </a:rPr>
              <a:t>Finance is one of the crucial and essential factors for implementing energy-saving projects.</a:t>
            </a:r>
            <a:endParaRPr/>
          </a:p>
          <a:p>
            <a:pPr marL="285750" marR="0" lvl="0" indent="-285750" algn="just" rtl="0">
              <a:lnSpc>
                <a:spcPct val="150000"/>
              </a:lnSpc>
              <a:spcBef>
                <a:spcPts val="0"/>
              </a:spcBef>
              <a:spcAft>
                <a:spcPts val="0"/>
              </a:spcAft>
              <a:buClr>
                <a:srgbClr val="000000"/>
              </a:buClr>
              <a:buSzPts val="1600"/>
              <a:buFont typeface="Arial"/>
              <a:buChar char="•"/>
            </a:pPr>
            <a:r>
              <a:rPr lang="en-US" sz="1600">
                <a:solidFill>
                  <a:srgbClr val="17406D"/>
                </a:solidFill>
                <a:latin typeface="Arial"/>
                <a:ea typeface="Arial"/>
                <a:cs typeface="Arial"/>
                <a:sym typeface="Arial"/>
              </a:rPr>
              <a:t>The expected energy cost savings or additional profits must meet or exceed a certain threshold.</a:t>
            </a:r>
            <a:endParaRPr/>
          </a:p>
          <a:p>
            <a:pPr marL="285750" marR="0" lvl="0" indent="-285750" algn="just" rtl="0">
              <a:lnSpc>
                <a:spcPct val="150000"/>
              </a:lnSpc>
              <a:spcBef>
                <a:spcPts val="0"/>
              </a:spcBef>
              <a:spcAft>
                <a:spcPts val="0"/>
              </a:spcAft>
              <a:buClr>
                <a:srgbClr val="000000"/>
              </a:buClr>
              <a:buSzPts val="1600"/>
              <a:buFont typeface="Arial"/>
              <a:buChar char="•"/>
            </a:pPr>
            <a:r>
              <a:rPr lang="en-US" sz="1600">
                <a:solidFill>
                  <a:srgbClr val="17406D"/>
                </a:solidFill>
                <a:latin typeface="Arial"/>
                <a:ea typeface="Arial"/>
                <a:cs typeface="Arial"/>
                <a:sym typeface="Arial"/>
              </a:rPr>
              <a:t>It is necessary to determine suitable investment options by comparing alternatives to achieve organizational goals</a:t>
            </a:r>
            <a:r>
              <a:rPr lang="en-US" sz="1600">
                <a:solidFill>
                  <a:srgbClr val="FF0000"/>
                </a:solidFill>
                <a:latin typeface="Arial"/>
                <a:ea typeface="Arial"/>
                <a:cs typeface="Arial"/>
                <a:sym typeface="Arial"/>
              </a:rPr>
              <a:t>.</a:t>
            </a:r>
            <a:endParaRPr/>
          </a:p>
          <a:p>
            <a:pPr marL="285750" marR="0" lvl="0" indent="-285750" algn="just" rtl="0">
              <a:lnSpc>
                <a:spcPct val="150000"/>
              </a:lnSpc>
              <a:spcBef>
                <a:spcPts val="0"/>
              </a:spcBef>
              <a:spcAft>
                <a:spcPts val="0"/>
              </a:spcAft>
              <a:buClr>
                <a:srgbClr val="000000"/>
              </a:buClr>
              <a:buSzPts val="1600"/>
              <a:buFont typeface="Arial"/>
              <a:buChar char="•"/>
            </a:pPr>
            <a:r>
              <a:rPr lang="en-US" sz="1600">
                <a:solidFill>
                  <a:srgbClr val="002465"/>
                </a:solidFill>
                <a:latin typeface="Arial"/>
                <a:ea typeface="Arial"/>
                <a:cs typeface="Arial"/>
                <a:sym typeface="Arial"/>
              </a:rPr>
              <a:t>Project financing is required to avoid investing internal resources in energy-saving projects.</a:t>
            </a:r>
            <a:endParaRPr sz="1600">
              <a:solidFill>
                <a:srgbClr val="002465"/>
              </a:solidFill>
              <a:latin typeface="Arial"/>
              <a:ea typeface="Arial"/>
              <a:cs typeface="Arial"/>
              <a:sym typeface="Arial"/>
            </a:endParaRPr>
          </a:p>
        </p:txBody>
      </p:sp>
      <p:pic>
        <p:nvPicPr>
          <p:cNvPr id="125" name="Google Shape;125;p6"/>
          <p:cNvPicPr preferRelativeResize="0"/>
          <p:nvPr/>
        </p:nvPicPr>
        <p:blipFill rotWithShape="1">
          <a:blip r:embed="rId3">
            <a:alphaModFix/>
          </a:blip>
          <a:srcRect/>
          <a:stretch/>
        </p:blipFill>
        <p:spPr>
          <a:xfrm>
            <a:off x="7840034" y="2818181"/>
            <a:ext cx="3513765" cy="2635324"/>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Google Shape;130;p7"/>
          <p:cNvSpPr txBox="1"/>
          <p:nvPr/>
        </p:nvSpPr>
        <p:spPr>
          <a:xfrm>
            <a:off x="498296" y="1209412"/>
            <a:ext cx="11290041" cy="506152"/>
          </a:xfrm>
          <a:prstGeom prst="rect">
            <a:avLst/>
          </a:prstGeom>
          <a:solidFill>
            <a:srgbClr val="004AAD"/>
          </a:solidFill>
          <a:ln>
            <a:noFill/>
          </a:ln>
        </p:spPr>
        <p:txBody>
          <a:bodyPr spcFirstLastPara="1" wrap="square" lIns="91425" tIns="45700" rIns="91425" bIns="45700" anchor="ctr" anchorCtr="0">
            <a:normAutofit fontScale="97500"/>
          </a:bodyPr>
          <a:lstStyle/>
          <a:p>
            <a:pPr marL="0" marR="0" lvl="0" indent="0" algn="l" rtl="0">
              <a:lnSpc>
                <a:spcPct val="90000"/>
              </a:lnSpc>
              <a:spcBef>
                <a:spcPts val="0"/>
              </a:spcBef>
              <a:spcAft>
                <a:spcPts val="0"/>
              </a:spcAft>
              <a:buClr>
                <a:srgbClr val="000000"/>
              </a:buClr>
              <a:buSzPct val="111111"/>
              <a:buFont typeface="Arial"/>
              <a:buNone/>
            </a:pPr>
            <a:r>
              <a:rPr lang="en-US" sz="3000" b="1" i="0" u="none" strike="noStrike" cap="none">
                <a:solidFill>
                  <a:srgbClr val="FFFFFF"/>
                </a:solidFill>
                <a:latin typeface="Arial"/>
                <a:ea typeface="Arial"/>
                <a:cs typeface="Arial"/>
                <a:sym typeface="Arial"/>
              </a:rPr>
              <a:t>PROJECT PERFORMANCE EVALUATION</a:t>
            </a:r>
            <a:endParaRPr/>
          </a:p>
        </p:txBody>
      </p:sp>
      <p:sp>
        <p:nvSpPr>
          <p:cNvPr id="131" name="Google Shape;131;p7"/>
          <p:cNvSpPr/>
          <p:nvPr/>
        </p:nvSpPr>
        <p:spPr>
          <a:xfrm>
            <a:off x="7542908" y="2604500"/>
            <a:ext cx="3256384" cy="1772816"/>
          </a:xfrm>
          <a:prstGeom prst="ellipse">
            <a:avLst/>
          </a:prstGeom>
          <a:no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Clr>
                <a:srgbClr val="000000"/>
              </a:buClr>
              <a:buSzPts val="1600"/>
              <a:buFont typeface="Arial"/>
              <a:buNone/>
            </a:pPr>
            <a:r>
              <a:rPr lang="en-US" sz="1600" b="1">
                <a:solidFill>
                  <a:srgbClr val="000000"/>
                </a:solidFill>
                <a:latin typeface="Arial"/>
                <a:ea typeface="Arial"/>
                <a:cs typeface="Arial"/>
                <a:sym typeface="Arial"/>
              </a:rPr>
              <a:t>Evaluation criteria for energy efficiency projects</a:t>
            </a:r>
            <a:endParaRPr sz="1400">
              <a:solidFill>
                <a:srgbClr val="000000"/>
              </a:solidFill>
              <a:latin typeface="Arial"/>
              <a:ea typeface="Arial"/>
              <a:cs typeface="Arial"/>
              <a:sym typeface="Arial"/>
            </a:endParaRPr>
          </a:p>
        </p:txBody>
      </p:sp>
      <p:pic>
        <p:nvPicPr>
          <p:cNvPr id="132" name="Google Shape;132;p7"/>
          <p:cNvPicPr preferRelativeResize="0"/>
          <p:nvPr/>
        </p:nvPicPr>
        <p:blipFill rotWithShape="1">
          <a:blip r:embed="rId3">
            <a:alphaModFix/>
          </a:blip>
          <a:srcRect/>
          <a:stretch/>
        </p:blipFill>
        <p:spPr>
          <a:xfrm>
            <a:off x="8508705" y="4496200"/>
            <a:ext cx="1657581" cy="1991003"/>
          </a:xfrm>
          <a:prstGeom prst="rect">
            <a:avLst/>
          </a:prstGeom>
          <a:noFill/>
          <a:ln>
            <a:noFill/>
          </a:ln>
        </p:spPr>
      </p:pic>
      <p:pic>
        <p:nvPicPr>
          <p:cNvPr id="133" name="Google Shape;133;p7"/>
          <p:cNvPicPr preferRelativeResize="0"/>
          <p:nvPr/>
        </p:nvPicPr>
        <p:blipFill rotWithShape="1">
          <a:blip r:embed="rId4">
            <a:alphaModFix/>
          </a:blip>
          <a:srcRect/>
          <a:stretch/>
        </p:blipFill>
        <p:spPr>
          <a:xfrm>
            <a:off x="920599" y="2025693"/>
            <a:ext cx="6266257" cy="4169909"/>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7"/>
        <p:cNvGrpSpPr/>
        <p:nvPr/>
      </p:nvGrpSpPr>
      <p:grpSpPr>
        <a:xfrm>
          <a:off x="0" y="0"/>
          <a:ext cx="0" cy="0"/>
          <a:chOff x="0" y="0"/>
          <a:chExt cx="0" cy="0"/>
        </a:xfrm>
      </p:grpSpPr>
      <p:sp>
        <p:nvSpPr>
          <p:cNvPr id="138" name="Google Shape;138;p8"/>
          <p:cNvSpPr txBox="1"/>
          <p:nvPr/>
        </p:nvSpPr>
        <p:spPr>
          <a:xfrm>
            <a:off x="838200" y="1278150"/>
            <a:ext cx="10515599" cy="506152"/>
          </a:xfrm>
          <a:prstGeom prst="rect">
            <a:avLst/>
          </a:prstGeom>
          <a:solidFill>
            <a:srgbClr val="004AAD"/>
          </a:solid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0000"/>
              </a:buClr>
              <a:buSzPts val="3600"/>
              <a:buFont typeface="Arial"/>
              <a:buNone/>
            </a:pPr>
            <a:r>
              <a:rPr lang="en-US" sz="2800" b="1" i="0" u="none" strike="noStrike" cap="none">
                <a:solidFill>
                  <a:srgbClr val="FFFFFF"/>
                </a:solidFill>
                <a:latin typeface="Arial"/>
                <a:ea typeface="Arial"/>
                <a:cs typeface="Arial"/>
                <a:sym typeface="Arial"/>
              </a:rPr>
              <a:t>SOME FUNDAMENTAL ISSUES IN PROJECT FINANCE</a:t>
            </a:r>
            <a:endParaRPr sz="3600" b="1" i="0" u="none" strike="noStrike" cap="none">
              <a:solidFill>
                <a:srgbClr val="FFFFFF"/>
              </a:solidFill>
              <a:latin typeface="Arial"/>
              <a:ea typeface="Arial"/>
              <a:cs typeface="Arial"/>
              <a:sym typeface="Arial"/>
            </a:endParaRPr>
          </a:p>
        </p:txBody>
      </p:sp>
      <p:sp>
        <p:nvSpPr>
          <p:cNvPr id="139" name="Google Shape;139;p8"/>
          <p:cNvSpPr/>
          <p:nvPr/>
        </p:nvSpPr>
        <p:spPr>
          <a:xfrm>
            <a:off x="965468" y="1924329"/>
            <a:ext cx="6359479" cy="4154943"/>
          </a:xfrm>
          <a:prstGeom prst="rect">
            <a:avLst/>
          </a:prstGeom>
          <a:solidFill>
            <a:srgbClr val="FFFFFF"/>
          </a:solidFill>
          <a:ln>
            <a:noFill/>
          </a:ln>
        </p:spPr>
        <p:txBody>
          <a:bodyPr spcFirstLastPara="1" wrap="square" lIns="91425" tIns="45700" rIns="91425" bIns="45700" anchor="t" anchorCtr="0">
            <a:spAutoFit/>
          </a:bodyPr>
          <a:lstStyle/>
          <a:p>
            <a:pPr marL="0" marR="0" lvl="0" indent="0" algn="just" rtl="0">
              <a:lnSpc>
                <a:spcPct val="150000"/>
              </a:lnSpc>
              <a:spcBef>
                <a:spcPts val="0"/>
              </a:spcBef>
              <a:spcAft>
                <a:spcPts val="0"/>
              </a:spcAft>
              <a:buClr>
                <a:srgbClr val="000000"/>
              </a:buClr>
              <a:buSzPts val="1600"/>
              <a:buFont typeface="Arial"/>
              <a:buNone/>
            </a:pPr>
            <a:r>
              <a:rPr lang="en-US" sz="1600" b="1" i="1" u="sng">
                <a:solidFill>
                  <a:srgbClr val="073763"/>
                </a:solidFill>
                <a:latin typeface="Arial"/>
                <a:ea typeface="Arial"/>
                <a:cs typeface="Arial"/>
                <a:sym typeface="Arial"/>
              </a:rPr>
              <a:t>GENERAL INTRODUCTION </a:t>
            </a:r>
            <a:endParaRPr sz="1600">
              <a:solidFill>
                <a:srgbClr val="000000"/>
              </a:solidFill>
              <a:latin typeface="Arial"/>
              <a:ea typeface="Arial"/>
              <a:cs typeface="Arial"/>
              <a:sym typeface="Arial"/>
            </a:endParaRPr>
          </a:p>
          <a:p>
            <a:pPr marL="285750" marR="0" lvl="0" indent="-285750" algn="just" rtl="0">
              <a:lnSpc>
                <a:spcPct val="150000"/>
              </a:lnSpc>
              <a:spcBef>
                <a:spcPts val="0"/>
              </a:spcBef>
              <a:spcAft>
                <a:spcPts val="0"/>
              </a:spcAft>
              <a:buClr>
                <a:srgbClr val="000000"/>
              </a:buClr>
              <a:buSzPts val="1400"/>
              <a:buFont typeface="Arial"/>
              <a:buChar char="•"/>
            </a:pPr>
            <a:r>
              <a:rPr lang="en-US" sz="1600">
                <a:solidFill>
                  <a:srgbClr val="073763"/>
                </a:solidFill>
                <a:latin typeface="Arial"/>
                <a:ea typeface="Arial"/>
                <a:cs typeface="Arial"/>
                <a:sym typeface="Arial"/>
              </a:rPr>
              <a:t>Finance is </a:t>
            </a:r>
            <a:r>
              <a:rPr lang="en-US" sz="1600">
                <a:solidFill>
                  <a:srgbClr val="073763"/>
                </a:solidFill>
                <a:highlight>
                  <a:srgbClr val="FFFF00"/>
                </a:highlight>
                <a:latin typeface="Arial"/>
                <a:ea typeface="Arial"/>
                <a:cs typeface="Arial"/>
                <a:sym typeface="Arial"/>
              </a:rPr>
              <a:t>an important factor </a:t>
            </a:r>
            <a:r>
              <a:rPr lang="en-US" sz="1600">
                <a:solidFill>
                  <a:srgbClr val="073763"/>
                </a:solidFill>
                <a:latin typeface="Arial"/>
                <a:ea typeface="Arial"/>
                <a:cs typeface="Arial"/>
                <a:sym typeface="Arial"/>
              </a:rPr>
              <a:t>determining the success of energy efficiency project implementation.</a:t>
            </a:r>
            <a:endParaRPr sz="1600">
              <a:solidFill>
                <a:srgbClr val="000000"/>
              </a:solidFill>
              <a:latin typeface="Arial"/>
              <a:ea typeface="Arial"/>
              <a:cs typeface="Arial"/>
              <a:sym typeface="Arial"/>
            </a:endParaRPr>
          </a:p>
          <a:p>
            <a:pPr marL="285750" marR="0" lvl="0" indent="-285750" algn="just" rtl="0">
              <a:lnSpc>
                <a:spcPct val="150000"/>
              </a:lnSpc>
              <a:spcBef>
                <a:spcPts val="0"/>
              </a:spcBef>
              <a:spcAft>
                <a:spcPts val="0"/>
              </a:spcAft>
              <a:buClr>
                <a:srgbClr val="000000"/>
              </a:buClr>
              <a:buSzPts val="1400"/>
              <a:buFont typeface="Arial"/>
              <a:buChar char="•"/>
            </a:pPr>
            <a:r>
              <a:rPr lang="en-US" sz="1600">
                <a:solidFill>
                  <a:srgbClr val="073763"/>
                </a:solidFill>
                <a:latin typeface="Arial"/>
                <a:ea typeface="Arial"/>
                <a:cs typeface="Arial"/>
                <a:sym typeface="Arial"/>
              </a:rPr>
              <a:t>Cost savings or additional profits must meet or exceed a certain threshold.</a:t>
            </a:r>
            <a:endParaRPr sz="1600">
              <a:solidFill>
                <a:srgbClr val="000000"/>
              </a:solidFill>
              <a:latin typeface="Arial"/>
              <a:ea typeface="Arial"/>
              <a:cs typeface="Arial"/>
              <a:sym typeface="Arial"/>
            </a:endParaRPr>
          </a:p>
          <a:p>
            <a:pPr marL="285750" marR="0" lvl="0" indent="-285750" algn="just" rtl="0">
              <a:lnSpc>
                <a:spcPct val="150000"/>
              </a:lnSpc>
              <a:spcBef>
                <a:spcPts val="0"/>
              </a:spcBef>
              <a:spcAft>
                <a:spcPts val="0"/>
              </a:spcAft>
              <a:buClr>
                <a:srgbClr val="000000"/>
              </a:buClr>
              <a:buSzPts val="1400"/>
              <a:buFont typeface="Arial"/>
              <a:buChar char="•"/>
            </a:pPr>
            <a:r>
              <a:rPr lang="en-US" sz="1600">
                <a:solidFill>
                  <a:srgbClr val="073763"/>
                </a:solidFill>
                <a:latin typeface="Arial"/>
                <a:ea typeface="Arial"/>
                <a:cs typeface="Arial"/>
                <a:sym typeface="Arial"/>
              </a:rPr>
              <a:t>Energy efficiency projects must be competitive compared to other projects.</a:t>
            </a:r>
            <a:endParaRPr sz="1600">
              <a:solidFill>
                <a:srgbClr val="000000"/>
              </a:solidFill>
              <a:latin typeface="Arial"/>
              <a:ea typeface="Arial"/>
              <a:cs typeface="Arial"/>
              <a:sym typeface="Arial"/>
            </a:endParaRPr>
          </a:p>
          <a:p>
            <a:pPr marL="285750" marR="0" lvl="0" indent="-285750" algn="just" rtl="0">
              <a:lnSpc>
                <a:spcPct val="150000"/>
              </a:lnSpc>
              <a:spcBef>
                <a:spcPts val="0"/>
              </a:spcBef>
              <a:spcAft>
                <a:spcPts val="0"/>
              </a:spcAft>
              <a:buClr>
                <a:srgbClr val="000000"/>
              </a:buClr>
              <a:buSzPts val="1400"/>
              <a:buFont typeface="Arial"/>
              <a:buChar char="•"/>
            </a:pPr>
            <a:r>
              <a:rPr lang="en-US" sz="1600">
                <a:solidFill>
                  <a:srgbClr val="073763"/>
                </a:solidFill>
                <a:latin typeface="Arial"/>
                <a:ea typeface="Arial"/>
                <a:cs typeface="Arial"/>
                <a:sym typeface="Arial"/>
              </a:rPr>
              <a:t>To </a:t>
            </a:r>
            <a:r>
              <a:rPr lang="en-US" sz="1600">
                <a:solidFill>
                  <a:srgbClr val="073763"/>
                </a:solidFill>
                <a:highlight>
                  <a:srgbClr val="FFFF00"/>
                </a:highlight>
                <a:latin typeface="Arial"/>
                <a:ea typeface="Arial"/>
                <a:cs typeface="Arial"/>
                <a:sym typeface="Arial"/>
              </a:rPr>
              <a:t>determine suitable investment options by comparing alternatives </a:t>
            </a:r>
            <a:r>
              <a:rPr lang="en-US" sz="1600">
                <a:solidFill>
                  <a:srgbClr val="073763"/>
                </a:solidFill>
                <a:latin typeface="Arial"/>
                <a:ea typeface="Arial"/>
                <a:cs typeface="Arial"/>
                <a:sym typeface="Arial"/>
              </a:rPr>
              <a:t>to achieve organizational goals.</a:t>
            </a:r>
            <a:endParaRPr sz="1600">
              <a:solidFill>
                <a:srgbClr val="000000"/>
              </a:solidFill>
              <a:latin typeface="Arial"/>
              <a:ea typeface="Arial"/>
              <a:cs typeface="Arial"/>
              <a:sym typeface="Arial"/>
            </a:endParaRPr>
          </a:p>
          <a:p>
            <a:pPr marL="285750" marR="0" lvl="0" indent="-285750" algn="just" rtl="0">
              <a:lnSpc>
                <a:spcPct val="150000"/>
              </a:lnSpc>
              <a:spcBef>
                <a:spcPts val="0"/>
              </a:spcBef>
              <a:spcAft>
                <a:spcPts val="0"/>
              </a:spcAft>
              <a:buClr>
                <a:srgbClr val="000000"/>
              </a:buClr>
              <a:buSzPts val="1400"/>
              <a:buFont typeface="Arial"/>
              <a:buChar char="•"/>
            </a:pPr>
            <a:r>
              <a:rPr lang="en-US" sz="1600">
                <a:solidFill>
                  <a:srgbClr val="003153"/>
                </a:solidFill>
                <a:latin typeface="Arial"/>
                <a:ea typeface="Arial"/>
                <a:cs typeface="Arial"/>
                <a:sym typeface="Arial"/>
              </a:rPr>
              <a:t>Project financing is needed to avoid having to invest internal resources for investments in EE projects.</a:t>
            </a:r>
            <a:endParaRPr sz="1600">
              <a:solidFill>
                <a:srgbClr val="003153"/>
              </a:solidFill>
              <a:latin typeface="Arial"/>
              <a:ea typeface="Arial"/>
              <a:cs typeface="Arial"/>
              <a:sym typeface="Arial"/>
            </a:endParaRPr>
          </a:p>
        </p:txBody>
      </p:sp>
      <p:pic>
        <p:nvPicPr>
          <p:cNvPr id="140" name="Google Shape;140;p8"/>
          <p:cNvPicPr preferRelativeResize="0"/>
          <p:nvPr/>
        </p:nvPicPr>
        <p:blipFill rotWithShape="1">
          <a:blip r:embed="rId3">
            <a:alphaModFix/>
          </a:blip>
          <a:srcRect/>
          <a:stretch/>
        </p:blipFill>
        <p:spPr>
          <a:xfrm>
            <a:off x="7840034" y="2458585"/>
            <a:ext cx="3513765" cy="2635324"/>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sp>
        <p:nvSpPr>
          <p:cNvPr id="145" name="Google Shape;145;p9"/>
          <p:cNvSpPr txBox="1"/>
          <p:nvPr/>
        </p:nvSpPr>
        <p:spPr>
          <a:xfrm>
            <a:off x="838198" y="1288815"/>
            <a:ext cx="10515599" cy="506152"/>
          </a:xfrm>
          <a:prstGeom prst="rect">
            <a:avLst/>
          </a:prstGeom>
          <a:solidFill>
            <a:srgbClr val="004AAD"/>
          </a:solid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FFFEFE"/>
              </a:buClr>
              <a:buSzPts val="3600"/>
              <a:buFont typeface="Arial"/>
              <a:buNone/>
            </a:pPr>
            <a:r>
              <a:rPr lang="en-US" sz="2800" b="1">
                <a:solidFill>
                  <a:srgbClr val="FFFEFE"/>
                </a:solidFill>
                <a:latin typeface="Arial"/>
                <a:ea typeface="Arial"/>
                <a:cs typeface="Arial"/>
                <a:sym typeface="Arial"/>
              </a:rPr>
              <a:t>SOME INDICATORS FOR PROJECT FINANCIAL EFFICIENCY</a:t>
            </a:r>
            <a:endParaRPr sz="4400" b="1">
              <a:solidFill>
                <a:srgbClr val="FFFEFE"/>
              </a:solidFill>
              <a:latin typeface="Arial"/>
              <a:ea typeface="Arial"/>
              <a:cs typeface="Arial"/>
              <a:sym typeface="Arial"/>
            </a:endParaRPr>
          </a:p>
        </p:txBody>
      </p:sp>
      <p:grpSp>
        <p:nvGrpSpPr>
          <p:cNvPr id="146" name="Google Shape;146;p9"/>
          <p:cNvGrpSpPr/>
          <p:nvPr/>
        </p:nvGrpSpPr>
        <p:grpSpPr>
          <a:xfrm>
            <a:off x="1378748" y="2192767"/>
            <a:ext cx="9434501" cy="4197173"/>
            <a:chOff x="0" y="139182"/>
            <a:chExt cx="9434501" cy="4197173"/>
          </a:xfrm>
        </p:grpSpPr>
        <p:sp>
          <p:nvSpPr>
            <p:cNvPr id="147" name="Google Shape;147;p9"/>
            <p:cNvSpPr/>
            <p:nvPr/>
          </p:nvSpPr>
          <p:spPr>
            <a:xfrm>
              <a:off x="0" y="139182"/>
              <a:ext cx="9434501" cy="397800"/>
            </a:xfrm>
            <a:prstGeom prst="roundRect">
              <a:avLst>
                <a:gd name="adj" fmla="val 16667"/>
              </a:avLst>
            </a:prstGeom>
            <a:solidFill>
              <a:schemeClr val="accent2"/>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spcBef>
                  <a:spcPts val="0"/>
                </a:spcBef>
                <a:spcAft>
                  <a:spcPts val="0"/>
                </a:spcAft>
                <a:buClr>
                  <a:schemeClr val="dk1"/>
                </a:buClr>
                <a:buSzPts val="1800"/>
                <a:buFont typeface="Calibri"/>
                <a:buNone/>
              </a:pPr>
              <a:endParaRPr sz="1800">
                <a:solidFill>
                  <a:schemeClr val="dk1"/>
                </a:solidFill>
                <a:latin typeface="Calibri"/>
                <a:ea typeface="Calibri"/>
                <a:cs typeface="Calibri"/>
                <a:sym typeface="Calibri"/>
              </a:endParaRPr>
            </a:p>
          </p:txBody>
        </p:sp>
        <p:sp>
          <p:nvSpPr>
            <p:cNvPr id="148" name="Google Shape;148;p9"/>
            <p:cNvSpPr txBox="1"/>
            <p:nvPr/>
          </p:nvSpPr>
          <p:spPr>
            <a:xfrm>
              <a:off x="19419" y="158601"/>
              <a:ext cx="9395663" cy="358962"/>
            </a:xfrm>
            <a:prstGeom prst="rect">
              <a:avLst/>
            </a:prstGeom>
            <a:noFill/>
            <a:ln>
              <a:noFill/>
            </a:ln>
          </p:spPr>
          <p:txBody>
            <a:bodyPr spcFirstLastPara="1" wrap="square" lIns="64750" tIns="64750" rIns="64750" bIns="64750" anchor="ctr" anchorCtr="0">
              <a:noAutofit/>
            </a:bodyPr>
            <a:lstStyle/>
            <a:p>
              <a:pPr marL="0" marR="0" lvl="0" indent="0" algn="l" rtl="0">
                <a:lnSpc>
                  <a:spcPct val="90000"/>
                </a:lnSpc>
                <a:spcBef>
                  <a:spcPts val="0"/>
                </a:spcBef>
                <a:spcAft>
                  <a:spcPts val="0"/>
                </a:spcAft>
                <a:buClr>
                  <a:srgbClr val="000000"/>
                </a:buClr>
                <a:buSzPts val="1700"/>
                <a:buFont typeface="Arial"/>
                <a:buNone/>
              </a:pPr>
              <a:r>
                <a:rPr lang="en-US" sz="1700" b="1" i="0" u="none" strike="noStrike" cap="none">
                  <a:solidFill>
                    <a:schemeClr val="lt1"/>
                  </a:solidFill>
                  <a:latin typeface="Arial"/>
                  <a:ea typeface="Arial"/>
                  <a:cs typeface="Arial"/>
                  <a:sym typeface="Arial"/>
                </a:rPr>
                <a:t>Interest rate</a:t>
              </a:r>
              <a:endParaRPr sz="1800">
                <a:solidFill>
                  <a:schemeClr val="dk1"/>
                </a:solidFill>
                <a:latin typeface="Calibri"/>
                <a:ea typeface="Calibri"/>
                <a:cs typeface="Calibri"/>
                <a:sym typeface="Calibri"/>
              </a:endParaRPr>
            </a:p>
          </p:txBody>
        </p:sp>
        <p:sp>
          <p:nvSpPr>
            <p:cNvPr id="149" name="Google Shape;149;p9"/>
            <p:cNvSpPr/>
            <p:nvPr/>
          </p:nvSpPr>
          <p:spPr>
            <a:xfrm>
              <a:off x="0" y="536982"/>
              <a:ext cx="9434501" cy="431077"/>
            </a:xfrm>
            <a:prstGeom prst="rect">
              <a:avLst/>
            </a:prstGeom>
            <a:noFill/>
            <a:ln>
              <a:noFill/>
            </a:ln>
          </p:spPr>
          <p:txBody>
            <a:bodyPr spcFirstLastPara="1" wrap="square" lIns="91425" tIns="91425" rIns="91425" bIns="91425" anchor="ctr" anchorCtr="0">
              <a:noAutofit/>
            </a:bodyPr>
            <a:lstStyle/>
            <a:p>
              <a:pPr marL="0" marR="0" lvl="0" indent="0" algn="l" rtl="0">
                <a:spcBef>
                  <a:spcPts val="0"/>
                </a:spcBef>
                <a:spcAft>
                  <a:spcPts val="0"/>
                </a:spcAft>
                <a:buClr>
                  <a:schemeClr val="dk1"/>
                </a:buClr>
                <a:buSzPts val="1800"/>
                <a:buFont typeface="Calibri"/>
                <a:buNone/>
              </a:pPr>
              <a:endParaRPr sz="1800">
                <a:solidFill>
                  <a:schemeClr val="dk1"/>
                </a:solidFill>
                <a:latin typeface="Calibri"/>
                <a:ea typeface="Calibri"/>
                <a:cs typeface="Calibri"/>
                <a:sym typeface="Calibri"/>
              </a:endParaRPr>
            </a:p>
          </p:txBody>
        </p:sp>
        <p:sp>
          <p:nvSpPr>
            <p:cNvPr id="150" name="Google Shape;150;p9"/>
            <p:cNvSpPr txBox="1"/>
            <p:nvPr/>
          </p:nvSpPr>
          <p:spPr>
            <a:xfrm>
              <a:off x="0" y="536982"/>
              <a:ext cx="9434501" cy="431077"/>
            </a:xfrm>
            <a:prstGeom prst="rect">
              <a:avLst/>
            </a:prstGeom>
            <a:noFill/>
            <a:ln>
              <a:noFill/>
            </a:ln>
          </p:spPr>
          <p:txBody>
            <a:bodyPr spcFirstLastPara="1" wrap="square" lIns="299525" tIns="21575" rIns="120900" bIns="21575" anchor="t" anchorCtr="0">
              <a:noAutofit/>
            </a:bodyPr>
            <a:lstStyle/>
            <a:p>
              <a:pPr marL="114300" marR="0" lvl="1" indent="-114300" algn="l" rtl="0">
                <a:lnSpc>
                  <a:spcPct val="90000"/>
                </a:lnSpc>
                <a:spcBef>
                  <a:spcPts val="0"/>
                </a:spcBef>
                <a:spcAft>
                  <a:spcPts val="0"/>
                </a:spcAft>
                <a:buClr>
                  <a:srgbClr val="000000"/>
                </a:buClr>
                <a:buSzPts val="1300"/>
                <a:buFont typeface="Arial"/>
                <a:buChar char="•"/>
              </a:pPr>
              <a:r>
                <a:rPr lang="en-US" sz="1300" b="0" i="0" u="none" strike="noStrike" cap="none">
                  <a:solidFill>
                    <a:srgbClr val="000000"/>
                  </a:solidFill>
                  <a:latin typeface="Arial"/>
                  <a:ea typeface="Arial"/>
                  <a:cs typeface="Arial"/>
                  <a:sym typeface="Arial"/>
                </a:rPr>
                <a:t>When an amount of money is loaned for a specified period (typically one year), a certain percentage must be repaid.</a:t>
              </a:r>
              <a:endParaRPr sz="1300" b="0" i="1" u="none" strike="noStrike" cap="none">
                <a:solidFill>
                  <a:srgbClr val="000000"/>
                </a:solidFill>
                <a:latin typeface="Arial"/>
                <a:ea typeface="Arial"/>
                <a:cs typeface="Arial"/>
                <a:sym typeface="Arial"/>
              </a:endParaRPr>
            </a:p>
            <a:p>
              <a:pPr marL="114300" marR="0" lvl="1" indent="-114300" algn="l" rtl="0">
                <a:lnSpc>
                  <a:spcPct val="90000"/>
                </a:lnSpc>
                <a:spcBef>
                  <a:spcPts val="260"/>
                </a:spcBef>
                <a:spcAft>
                  <a:spcPts val="0"/>
                </a:spcAft>
                <a:buClr>
                  <a:srgbClr val="000000"/>
                </a:buClr>
                <a:buSzPts val="1300"/>
                <a:buFont typeface="Arial"/>
                <a:buChar char="•"/>
              </a:pPr>
              <a:r>
                <a:rPr lang="en-US" sz="1300" b="0" i="1" u="none" strike="noStrike" cap="none">
                  <a:solidFill>
                    <a:srgbClr val="000000"/>
                  </a:solidFill>
                  <a:latin typeface="Arial"/>
                  <a:ea typeface="Arial"/>
                  <a:cs typeface="Arial"/>
                  <a:sym typeface="Arial"/>
                </a:rPr>
                <a:t>FV = PV(1 + i)</a:t>
              </a:r>
              <a:r>
                <a:rPr lang="en-US" sz="1300" b="0" i="1" u="none" strike="noStrike" cap="none" baseline="30000">
                  <a:solidFill>
                    <a:srgbClr val="000000"/>
                  </a:solidFill>
                  <a:latin typeface="Arial"/>
                  <a:ea typeface="Arial"/>
                  <a:cs typeface="Arial"/>
                  <a:sym typeface="Arial"/>
                </a:rPr>
                <a:t>n</a:t>
              </a:r>
              <a:endParaRPr sz="1800" b="0" i="0" u="none" strike="noStrike" cap="none">
                <a:solidFill>
                  <a:schemeClr val="dk1"/>
                </a:solidFill>
                <a:latin typeface="Calibri"/>
                <a:ea typeface="Calibri"/>
                <a:cs typeface="Calibri"/>
                <a:sym typeface="Calibri"/>
              </a:endParaRPr>
            </a:p>
          </p:txBody>
        </p:sp>
        <p:sp>
          <p:nvSpPr>
            <p:cNvPr id="151" name="Google Shape;151;p9"/>
            <p:cNvSpPr/>
            <p:nvPr/>
          </p:nvSpPr>
          <p:spPr>
            <a:xfrm>
              <a:off x="0" y="974716"/>
              <a:ext cx="9434501" cy="397800"/>
            </a:xfrm>
            <a:prstGeom prst="roundRect">
              <a:avLst>
                <a:gd name="adj" fmla="val 16667"/>
              </a:avLst>
            </a:prstGeom>
            <a:solidFill>
              <a:srgbClr val="08D0D9"/>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spcBef>
                  <a:spcPts val="0"/>
                </a:spcBef>
                <a:spcAft>
                  <a:spcPts val="0"/>
                </a:spcAft>
                <a:buClr>
                  <a:schemeClr val="dk1"/>
                </a:buClr>
                <a:buSzPts val="1800"/>
                <a:buFont typeface="Calibri"/>
                <a:buNone/>
              </a:pPr>
              <a:endParaRPr sz="1800">
                <a:solidFill>
                  <a:schemeClr val="dk1"/>
                </a:solidFill>
                <a:latin typeface="Calibri"/>
                <a:ea typeface="Calibri"/>
                <a:cs typeface="Calibri"/>
                <a:sym typeface="Calibri"/>
              </a:endParaRPr>
            </a:p>
          </p:txBody>
        </p:sp>
        <p:sp>
          <p:nvSpPr>
            <p:cNvPr id="152" name="Google Shape;152;p9"/>
            <p:cNvSpPr txBox="1"/>
            <p:nvPr/>
          </p:nvSpPr>
          <p:spPr>
            <a:xfrm>
              <a:off x="38838" y="1006898"/>
              <a:ext cx="9395663" cy="358962"/>
            </a:xfrm>
            <a:prstGeom prst="rect">
              <a:avLst/>
            </a:prstGeom>
            <a:noFill/>
            <a:ln>
              <a:noFill/>
            </a:ln>
          </p:spPr>
          <p:txBody>
            <a:bodyPr spcFirstLastPara="1" wrap="square" lIns="64750" tIns="64750" rIns="64750" bIns="64750" anchor="ctr" anchorCtr="0">
              <a:noAutofit/>
            </a:bodyPr>
            <a:lstStyle/>
            <a:p>
              <a:pPr marL="0" marR="0" lvl="0" indent="0" algn="l" rtl="0">
                <a:lnSpc>
                  <a:spcPct val="90000"/>
                </a:lnSpc>
                <a:spcBef>
                  <a:spcPts val="0"/>
                </a:spcBef>
                <a:spcAft>
                  <a:spcPts val="0"/>
                </a:spcAft>
                <a:buClr>
                  <a:srgbClr val="000000"/>
                </a:buClr>
                <a:buSzPts val="1700"/>
                <a:buFont typeface="Arial"/>
                <a:buNone/>
              </a:pPr>
              <a:r>
                <a:rPr lang="en-US" sz="1700" b="1" i="0" u="none" strike="noStrike" cap="none">
                  <a:solidFill>
                    <a:schemeClr val="lt1"/>
                  </a:solidFill>
                  <a:latin typeface="Arial"/>
                  <a:ea typeface="Arial"/>
                  <a:cs typeface="Arial"/>
                  <a:sym typeface="Arial"/>
                </a:rPr>
                <a:t>Discount rate</a:t>
              </a:r>
              <a:endParaRPr sz="1800">
                <a:solidFill>
                  <a:schemeClr val="dk1"/>
                </a:solidFill>
                <a:latin typeface="Calibri"/>
                <a:ea typeface="Calibri"/>
                <a:cs typeface="Calibri"/>
                <a:sym typeface="Calibri"/>
              </a:endParaRPr>
            </a:p>
          </p:txBody>
        </p:sp>
        <p:sp>
          <p:nvSpPr>
            <p:cNvPr id="153" name="Google Shape;153;p9"/>
            <p:cNvSpPr/>
            <p:nvPr/>
          </p:nvSpPr>
          <p:spPr>
            <a:xfrm>
              <a:off x="0" y="1365860"/>
              <a:ext cx="9434501" cy="431077"/>
            </a:xfrm>
            <a:prstGeom prst="rect">
              <a:avLst/>
            </a:prstGeom>
            <a:noFill/>
            <a:ln>
              <a:noFill/>
            </a:ln>
          </p:spPr>
          <p:txBody>
            <a:bodyPr spcFirstLastPara="1" wrap="square" lIns="91425" tIns="91425" rIns="91425" bIns="91425" anchor="ctr" anchorCtr="0">
              <a:noAutofit/>
            </a:bodyPr>
            <a:lstStyle/>
            <a:p>
              <a:pPr marL="0" marR="0" lvl="0" indent="0" algn="l" rtl="0">
                <a:spcBef>
                  <a:spcPts val="0"/>
                </a:spcBef>
                <a:spcAft>
                  <a:spcPts val="0"/>
                </a:spcAft>
                <a:buClr>
                  <a:schemeClr val="dk1"/>
                </a:buClr>
                <a:buSzPts val="1800"/>
                <a:buFont typeface="Calibri"/>
                <a:buNone/>
              </a:pPr>
              <a:endParaRPr sz="1800">
                <a:solidFill>
                  <a:schemeClr val="dk1"/>
                </a:solidFill>
                <a:latin typeface="Calibri"/>
                <a:ea typeface="Calibri"/>
                <a:cs typeface="Calibri"/>
                <a:sym typeface="Calibri"/>
              </a:endParaRPr>
            </a:p>
          </p:txBody>
        </p:sp>
        <p:sp>
          <p:nvSpPr>
            <p:cNvPr id="154" name="Google Shape;154;p9"/>
            <p:cNvSpPr txBox="1"/>
            <p:nvPr/>
          </p:nvSpPr>
          <p:spPr>
            <a:xfrm>
              <a:off x="0" y="1365860"/>
              <a:ext cx="9434501" cy="431077"/>
            </a:xfrm>
            <a:prstGeom prst="rect">
              <a:avLst/>
            </a:prstGeom>
            <a:noFill/>
            <a:ln>
              <a:noFill/>
            </a:ln>
          </p:spPr>
          <p:txBody>
            <a:bodyPr spcFirstLastPara="1" wrap="square" lIns="299525" tIns="21575" rIns="120900" bIns="21575" anchor="t" anchorCtr="0">
              <a:noAutofit/>
            </a:bodyPr>
            <a:lstStyle/>
            <a:p>
              <a:pPr marL="114300" marR="0" lvl="1" indent="-114300" algn="l" rtl="0">
                <a:lnSpc>
                  <a:spcPct val="90000"/>
                </a:lnSpc>
                <a:spcBef>
                  <a:spcPts val="0"/>
                </a:spcBef>
                <a:spcAft>
                  <a:spcPts val="0"/>
                </a:spcAft>
                <a:buClr>
                  <a:srgbClr val="000000"/>
                </a:buClr>
                <a:buSzPts val="1300"/>
                <a:buFont typeface="Arial"/>
                <a:buChar char="•"/>
              </a:pPr>
              <a:r>
                <a:rPr lang="en-US" sz="1300" b="0" i="0" u="none" strike="noStrike" cap="none">
                  <a:solidFill>
                    <a:srgbClr val="000000"/>
                  </a:solidFill>
                  <a:latin typeface="Arial"/>
                  <a:ea typeface="Arial"/>
                  <a:cs typeface="Arial"/>
                  <a:sym typeface="Arial"/>
                </a:rPr>
                <a:t>Converts future cash flows into their present equivalent value, adjusting for the time value of money.</a:t>
              </a:r>
              <a:endParaRPr sz="1300" b="0" i="1" u="none" strike="noStrike" cap="none">
                <a:solidFill>
                  <a:srgbClr val="000000"/>
                </a:solidFill>
                <a:latin typeface="Arial"/>
                <a:ea typeface="Arial"/>
                <a:cs typeface="Arial"/>
                <a:sym typeface="Arial"/>
              </a:endParaRPr>
            </a:p>
            <a:p>
              <a:pPr marL="114300" marR="0" lvl="1" indent="-114300" algn="l" rtl="0">
                <a:lnSpc>
                  <a:spcPct val="90000"/>
                </a:lnSpc>
                <a:spcBef>
                  <a:spcPts val="260"/>
                </a:spcBef>
                <a:spcAft>
                  <a:spcPts val="0"/>
                </a:spcAft>
                <a:buClr>
                  <a:srgbClr val="000000"/>
                </a:buClr>
                <a:buSzPts val="1300"/>
                <a:buFont typeface="Arial"/>
                <a:buChar char="•"/>
              </a:pPr>
              <a:r>
                <a:rPr lang="en-US" sz="1300" b="0" i="0" u="none" strike="noStrike" cap="none">
                  <a:solidFill>
                    <a:srgbClr val="000000"/>
                  </a:solidFill>
                  <a:latin typeface="Arial"/>
                  <a:ea typeface="Arial"/>
                  <a:cs typeface="Arial"/>
                  <a:sym typeface="Arial"/>
                </a:rPr>
                <a:t>Also referred to as the </a:t>
              </a:r>
              <a:r>
                <a:rPr lang="en-US" sz="1300" b="0" i="1" u="none" strike="noStrike" cap="none">
                  <a:solidFill>
                    <a:srgbClr val="000000"/>
                  </a:solidFill>
                  <a:latin typeface="Arial"/>
                  <a:ea typeface="Arial"/>
                  <a:cs typeface="Arial"/>
                  <a:sym typeface="Arial"/>
                </a:rPr>
                <a:t>hurdle rate</a:t>
              </a:r>
              <a:r>
                <a:rPr lang="en-US" sz="1300" b="0" i="0" u="none" strike="noStrike" cap="none">
                  <a:solidFill>
                    <a:srgbClr val="000000"/>
                  </a:solidFill>
                  <a:latin typeface="Arial"/>
                  <a:ea typeface="Arial"/>
                  <a:cs typeface="Arial"/>
                  <a:sym typeface="Arial"/>
                </a:rPr>
                <a:t> or </a:t>
              </a:r>
              <a:r>
                <a:rPr lang="en-US" sz="1300" b="0" i="1" u="none" strike="noStrike" cap="none">
                  <a:solidFill>
                    <a:srgbClr val="000000"/>
                  </a:solidFill>
                  <a:latin typeface="Arial"/>
                  <a:ea typeface="Arial"/>
                  <a:cs typeface="Arial"/>
                  <a:sym typeface="Arial"/>
                </a:rPr>
                <a:t>cost of capital</a:t>
              </a:r>
              <a:r>
                <a:rPr lang="en-US" sz="1300" b="0" i="0" u="none" strike="noStrike" cap="none">
                  <a:solidFill>
                    <a:srgbClr val="000000"/>
                  </a:solidFill>
                  <a:latin typeface="Arial"/>
                  <a:ea typeface="Arial"/>
                  <a:cs typeface="Arial"/>
                  <a:sym typeface="Arial"/>
                </a:rPr>
                <a:t>.</a:t>
              </a:r>
              <a:endParaRPr sz="1300" b="0" i="1" u="none" strike="noStrike" cap="none">
                <a:solidFill>
                  <a:srgbClr val="000000"/>
                </a:solidFill>
                <a:latin typeface="Arial"/>
                <a:ea typeface="Arial"/>
                <a:cs typeface="Arial"/>
                <a:sym typeface="Arial"/>
              </a:endParaRPr>
            </a:p>
          </p:txBody>
        </p:sp>
        <p:sp>
          <p:nvSpPr>
            <p:cNvPr id="155" name="Google Shape;155;p9"/>
            <p:cNvSpPr/>
            <p:nvPr/>
          </p:nvSpPr>
          <p:spPr>
            <a:xfrm>
              <a:off x="0" y="1796937"/>
              <a:ext cx="9434501" cy="397800"/>
            </a:xfrm>
            <a:prstGeom prst="roundRect">
              <a:avLst>
                <a:gd name="adj" fmla="val 16667"/>
              </a:avLst>
            </a:prstGeom>
            <a:solidFill>
              <a:srgbClr val="0DCF99"/>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spcBef>
                  <a:spcPts val="0"/>
                </a:spcBef>
                <a:spcAft>
                  <a:spcPts val="0"/>
                </a:spcAft>
                <a:buClr>
                  <a:schemeClr val="dk1"/>
                </a:buClr>
                <a:buSzPts val="1800"/>
                <a:buFont typeface="Calibri"/>
                <a:buNone/>
              </a:pPr>
              <a:endParaRPr sz="1800">
                <a:solidFill>
                  <a:schemeClr val="dk1"/>
                </a:solidFill>
                <a:latin typeface="Calibri"/>
                <a:ea typeface="Calibri"/>
                <a:cs typeface="Calibri"/>
                <a:sym typeface="Calibri"/>
              </a:endParaRPr>
            </a:p>
          </p:txBody>
        </p:sp>
        <p:sp>
          <p:nvSpPr>
            <p:cNvPr id="156" name="Google Shape;156;p9"/>
            <p:cNvSpPr txBox="1"/>
            <p:nvPr/>
          </p:nvSpPr>
          <p:spPr>
            <a:xfrm>
              <a:off x="19419" y="1816356"/>
              <a:ext cx="9395663" cy="358962"/>
            </a:xfrm>
            <a:prstGeom prst="rect">
              <a:avLst/>
            </a:prstGeom>
            <a:noFill/>
            <a:ln>
              <a:noFill/>
            </a:ln>
          </p:spPr>
          <p:txBody>
            <a:bodyPr spcFirstLastPara="1" wrap="square" lIns="64750" tIns="64750" rIns="64750" bIns="64750" anchor="ctr" anchorCtr="0">
              <a:noAutofit/>
            </a:bodyPr>
            <a:lstStyle/>
            <a:p>
              <a:pPr marL="0" marR="0" lvl="0" indent="0" algn="l" rtl="0">
                <a:lnSpc>
                  <a:spcPct val="90000"/>
                </a:lnSpc>
                <a:spcBef>
                  <a:spcPts val="0"/>
                </a:spcBef>
                <a:spcAft>
                  <a:spcPts val="0"/>
                </a:spcAft>
                <a:buClr>
                  <a:srgbClr val="000000"/>
                </a:buClr>
                <a:buSzPts val="1700"/>
                <a:buFont typeface="Arial"/>
                <a:buNone/>
              </a:pPr>
              <a:r>
                <a:rPr lang="en-US" sz="1700" b="1" i="0" u="none" strike="noStrike" cap="none">
                  <a:solidFill>
                    <a:schemeClr val="lt1"/>
                  </a:solidFill>
                  <a:latin typeface="Arial"/>
                  <a:ea typeface="Arial"/>
                  <a:cs typeface="Arial"/>
                  <a:sym typeface="Arial"/>
                </a:rPr>
                <a:t>Depreciation</a:t>
              </a:r>
              <a:endParaRPr sz="1700" b="1" i="0" u="none" strike="noStrike" cap="none">
                <a:solidFill>
                  <a:schemeClr val="lt1"/>
                </a:solidFill>
                <a:latin typeface="Arial"/>
                <a:ea typeface="Arial"/>
                <a:cs typeface="Arial"/>
                <a:sym typeface="Arial"/>
              </a:endParaRPr>
            </a:p>
          </p:txBody>
        </p:sp>
        <p:sp>
          <p:nvSpPr>
            <p:cNvPr id="157" name="Google Shape;157;p9"/>
            <p:cNvSpPr/>
            <p:nvPr/>
          </p:nvSpPr>
          <p:spPr>
            <a:xfrm>
              <a:off x="0" y="2194737"/>
              <a:ext cx="9434501" cy="633420"/>
            </a:xfrm>
            <a:prstGeom prst="rect">
              <a:avLst/>
            </a:prstGeom>
            <a:noFill/>
            <a:ln>
              <a:noFill/>
            </a:ln>
          </p:spPr>
          <p:txBody>
            <a:bodyPr spcFirstLastPara="1" wrap="square" lIns="91425" tIns="91425" rIns="91425" bIns="91425" anchor="ctr" anchorCtr="0">
              <a:noAutofit/>
            </a:bodyPr>
            <a:lstStyle/>
            <a:p>
              <a:pPr marL="0" marR="0" lvl="0" indent="0" algn="l" rtl="0">
                <a:spcBef>
                  <a:spcPts val="0"/>
                </a:spcBef>
                <a:spcAft>
                  <a:spcPts val="0"/>
                </a:spcAft>
                <a:buClr>
                  <a:schemeClr val="dk1"/>
                </a:buClr>
                <a:buSzPts val="1800"/>
                <a:buFont typeface="Calibri"/>
                <a:buNone/>
              </a:pPr>
              <a:endParaRPr sz="1800">
                <a:solidFill>
                  <a:schemeClr val="dk1"/>
                </a:solidFill>
                <a:latin typeface="Calibri"/>
                <a:ea typeface="Calibri"/>
                <a:cs typeface="Calibri"/>
                <a:sym typeface="Calibri"/>
              </a:endParaRPr>
            </a:p>
          </p:txBody>
        </p:sp>
        <p:sp>
          <p:nvSpPr>
            <p:cNvPr id="158" name="Google Shape;158;p9"/>
            <p:cNvSpPr txBox="1"/>
            <p:nvPr/>
          </p:nvSpPr>
          <p:spPr>
            <a:xfrm>
              <a:off x="0" y="2194737"/>
              <a:ext cx="9434501" cy="633420"/>
            </a:xfrm>
            <a:prstGeom prst="rect">
              <a:avLst/>
            </a:prstGeom>
            <a:noFill/>
            <a:ln>
              <a:noFill/>
            </a:ln>
          </p:spPr>
          <p:txBody>
            <a:bodyPr spcFirstLastPara="1" wrap="square" lIns="299525" tIns="21575" rIns="120900" bIns="21575" anchor="t" anchorCtr="0">
              <a:noAutofit/>
            </a:bodyPr>
            <a:lstStyle/>
            <a:p>
              <a:pPr marL="114300" marR="0" lvl="1" indent="-114300" algn="l" rtl="0">
                <a:lnSpc>
                  <a:spcPct val="90000"/>
                </a:lnSpc>
                <a:spcBef>
                  <a:spcPts val="0"/>
                </a:spcBef>
                <a:spcAft>
                  <a:spcPts val="0"/>
                </a:spcAft>
                <a:buClr>
                  <a:srgbClr val="000000"/>
                </a:buClr>
                <a:buSzPts val="1300"/>
                <a:buFont typeface="Arial"/>
                <a:buChar char="•"/>
              </a:pPr>
              <a:r>
                <a:rPr lang="en-US" sz="1300" b="0" i="0" u="none" strike="noStrike" cap="none">
                  <a:solidFill>
                    <a:srgbClr val="000000"/>
                  </a:solidFill>
                  <a:latin typeface="Arial"/>
                  <a:ea typeface="Arial"/>
                  <a:cs typeface="Arial"/>
                  <a:sym typeface="Arial"/>
                </a:rPr>
                <a:t>Allocates the cost of an investment over the predicted lifespan of equipment or processes.</a:t>
              </a:r>
              <a:endParaRPr sz="1300" b="0" i="1" u="none" strike="noStrike" cap="none">
                <a:solidFill>
                  <a:srgbClr val="000000"/>
                </a:solidFill>
                <a:latin typeface="Arial"/>
                <a:ea typeface="Arial"/>
                <a:cs typeface="Arial"/>
                <a:sym typeface="Arial"/>
              </a:endParaRPr>
            </a:p>
            <a:p>
              <a:pPr marL="114300" marR="0" lvl="1" indent="-114300" algn="l" rtl="0">
                <a:lnSpc>
                  <a:spcPct val="90000"/>
                </a:lnSpc>
                <a:spcBef>
                  <a:spcPts val="260"/>
                </a:spcBef>
                <a:spcAft>
                  <a:spcPts val="0"/>
                </a:spcAft>
                <a:buClr>
                  <a:srgbClr val="000000"/>
                </a:buClr>
                <a:buSzPts val="1300"/>
                <a:buFont typeface="Arial"/>
                <a:buChar char="•"/>
              </a:pPr>
              <a:r>
                <a:rPr lang="en-US" sz="1300" b="0" i="0" u="none" strike="noStrike" cap="none">
                  <a:solidFill>
                    <a:srgbClr val="000000"/>
                  </a:solidFill>
                  <a:latin typeface="Arial"/>
                  <a:ea typeface="Arial"/>
                  <a:cs typeface="Arial"/>
                  <a:sym typeface="Arial"/>
                </a:rPr>
                <a:t>Depreciation values are used to reduce the recorded value of the investment.</a:t>
              </a:r>
              <a:endParaRPr sz="1800" b="0" i="0" u="none" strike="noStrike" cap="none">
                <a:solidFill>
                  <a:schemeClr val="dk1"/>
                </a:solidFill>
                <a:latin typeface="Calibri"/>
                <a:ea typeface="Calibri"/>
                <a:cs typeface="Calibri"/>
                <a:sym typeface="Calibri"/>
              </a:endParaRPr>
            </a:p>
            <a:p>
              <a:pPr marL="114300" marR="0" lvl="1" indent="-114300" algn="l" rtl="0">
                <a:lnSpc>
                  <a:spcPct val="90000"/>
                </a:lnSpc>
                <a:spcBef>
                  <a:spcPts val="260"/>
                </a:spcBef>
                <a:spcAft>
                  <a:spcPts val="0"/>
                </a:spcAft>
                <a:buClr>
                  <a:srgbClr val="000000"/>
                </a:buClr>
                <a:buSzPts val="1300"/>
                <a:buFont typeface="Arial"/>
                <a:buChar char="•"/>
              </a:pPr>
              <a:r>
                <a:rPr lang="en-US" sz="1300" b="0" i="0" u="none" strike="noStrike" cap="none">
                  <a:solidFill>
                    <a:srgbClr val="000000"/>
                  </a:solidFill>
                  <a:latin typeface="Arial"/>
                  <a:ea typeface="Arial"/>
                  <a:cs typeface="Arial"/>
                  <a:sym typeface="Arial"/>
                </a:rPr>
                <a:t>Accounting value and lifespan may differ from actual/useful life.</a:t>
              </a:r>
              <a:endParaRPr sz="1800" b="0" i="0" u="none" strike="noStrike" cap="none">
                <a:solidFill>
                  <a:schemeClr val="dk1"/>
                </a:solidFill>
                <a:latin typeface="Calibri"/>
                <a:ea typeface="Calibri"/>
                <a:cs typeface="Calibri"/>
                <a:sym typeface="Calibri"/>
              </a:endParaRPr>
            </a:p>
          </p:txBody>
        </p:sp>
        <p:sp>
          <p:nvSpPr>
            <p:cNvPr id="159" name="Google Shape;159;p9"/>
            <p:cNvSpPr/>
            <p:nvPr/>
          </p:nvSpPr>
          <p:spPr>
            <a:xfrm>
              <a:off x="0" y="2828157"/>
              <a:ext cx="9434501" cy="397800"/>
            </a:xfrm>
            <a:prstGeom prst="roundRect">
              <a:avLst>
                <a:gd name="adj" fmla="val 16667"/>
              </a:avLst>
            </a:prstGeom>
            <a:solidFill>
              <a:schemeClr val="accent5"/>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spcBef>
                  <a:spcPts val="0"/>
                </a:spcBef>
                <a:spcAft>
                  <a:spcPts val="0"/>
                </a:spcAft>
                <a:buClr>
                  <a:schemeClr val="dk1"/>
                </a:buClr>
                <a:buSzPts val="1800"/>
                <a:buFont typeface="Calibri"/>
                <a:buNone/>
              </a:pPr>
              <a:endParaRPr sz="1800">
                <a:solidFill>
                  <a:schemeClr val="dk1"/>
                </a:solidFill>
                <a:latin typeface="Calibri"/>
                <a:ea typeface="Calibri"/>
                <a:cs typeface="Calibri"/>
                <a:sym typeface="Calibri"/>
              </a:endParaRPr>
            </a:p>
          </p:txBody>
        </p:sp>
        <p:sp>
          <p:nvSpPr>
            <p:cNvPr id="160" name="Google Shape;160;p9"/>
            <p:cNvSpPr txBox="1"/>
            <p:nvPr/>
          </p:nvSpPr>
          <p:spPr>
            <a:xfrm>
              <a:off x="19419" y="2847576"/>
              <a:ext cx="9395663" cy="358962"/>
            </a:xfrm>
            <a:prstGeom prst="rect">
              <a:avLst/>
            </a:prstGeom>
            <a:noFill/>
            <a:ln>
              <a:noFill/>
            </a:ln>
          </p:spPr>
          <p:txBody>
            <a:bodyPr spcFirstLastPara="1" wrap="square" lIns="64750" tIns="64750" rIns="64750" bIns="64750" anchor="ctr" anchorCtr="0">
              <a:noAutofit/>
            </a:bodyPr>
            <a:lstStyle/>
            <a:p>
              <a:pPr marL="0" marR="0" lvl="0" indent="0" algn="l" rtl="0">
                <a:lnSpc>
                  <a:spcPct val="90000"/>
                </a:lnSpc>
                <a:spcBef>
                  <a:spcPts val="0"/>
                </a:spcBef>
                <a:spcAft>
                  <a:spcPts val="0"/>
                </a:spcAft>
                <a:buClr>
                  <a:srgbClr val="000000"/>
                </a:buClr>
                <a:buSzPts val="1700"/>
                <a:buFont typeface="Arial"/>
                <a:buNone/>
              </a:pPr>
              <a:r>
                <a:rPr lang="en-US" sz="1700" b="1" i="0" u="none" strike="noStrike" cap="none">
                  <a:solidFill>
                    <a:schemeClr val="lt1"/>
                  </a:solidFill>
                  <a:latin typeface="Arial"/>
                  <a:ea typeface="Arial"/>
                  <a:cs typeface="Arial"/>
                  <a:sym typeface="Arial"/>
                </a:rPr>
                <a:t>Inflation</a:t>
              </a:r>
              <a:endParaRPr sz="1800">
                <a:solidFill>
                  <a:schemeClr val="dk1"/>
                </a:solidFill>
                <a:latin typeface="Calibri"/>
                <a:ea typeface="Calibri"/>
                <a:cs typeface="Calibri"/>
                <a:sym typeface="Calibri"/>
              </a:endParaRPr>
            </a:p>
          </p:txBody>
        </p:sp>
        <p:sp>
          <p:nvSpPr>
            <p:cNvPr id="161" name="Google Shape;161;p9"/>
            <p:cNvSpPr/>
            <p:nvPr/>
          </p:nvSpPr>
          <p:spPr>
            <a:xfrm>
              <a:off x="0" y="3225957"/>
              <a:ext cx="9434501" cy="431077"/>
            </a:xfrm>
            <a:prstGeom prst="rect">
              <a:avLst/>
            </a:prstGeom>
            <a:noFill/>
            <a:ln>
              <a:noFill/>
            </a:ln>
          </p:spPr>
          <p:txBody>
            <a:bodyPr spcFirstLastPara="1" wrap="square" lIns="91425" tIns="91425" rIns="91425" bIns="91425" anchor="ctr" anchorCtr="0">
              <a:noAutofit/>
            </a:bodyPr>
            <a:lstStyle/>
            <a:p>
              <a:pPr marL="0" marR="0" lvl="0" indent="0" algn="l" rtl="0">
                <a:spcBef>
                  <a:spcPts val="0"/>
                </a:spcBef>
                <a:spcAft>
                  <a:spcPts val="0"/>
                </a:spcAft>
                <a:buClr>
                  <a:schemeClr val="dk1"/>
                </a:buClr>
                <a:buSzPts val="1800"/>
                <a:buFont typeface="Calibri"/>
                <a:buNone/>
              </a:pPr>
              <a:endParaRPr sz="1800">
                <a:solidFill>
                  <a:schemeClr val="dk1"/>
                </a:solidFill>
                <a:latin typeface="Calibri"/>
                <a:ea typeface="Calibri"/>
                <a:cs typeface="Calibri"/>
                <a:sym typeface="Calibri"/>
              </a:endParaRPr>
            </a:p>
          </p:txBody>
        </p:sp>
        <p:sp>
          <p:nvSpPr>
            <p:cNvPr id="162" name="Google Shape;162;p9"/>
            <p:cNvSpPr txBox="1"/>
            <p:nvPr/>
          </p:nvSpPr>
          <p:spPr>
            <a:xfrm>
              <a:off x="0" y="3225957"/>
              <a:ext cx="9434501" cy="431077"/>
            </a:xfrm>
            <a:prstGeom prst="rect">
              <a:avLst/>
            </a:prstGeom>
            <a:solidFill>
              <a:srgbClr val="FFFFFF"/>
            </a:solidFill>
            <a:ln>
              <a:noFill/>
            </a:ln>
          </p:spPr>
          <p:txBody>
            <a:bodyPr spcFirstLastPara="1" wrap="square" lIns="299525" tIns="21575" rIns="120900" bIns="21575" anchor="t" anchorCtr="0">
              <a:noAutofit/>
            </a:bodyPr>
            <a:lstStyle/>
            <a:p>
              <a:pPr marL="114300" marR="0" lvl="1" indent="-114300" algn="l" rtl="0">
                <a:lnSpc>
                  <a:spcPct val="90000"/>
                </a:lnSpc>
                <a:spcBef>
                  <a:spcPts val="0"/>
                </a:spcBef>
                <a:spcAft>
                  <a:spcPts val="0"/>
                </a:spcAft>
                <a:buClr>
                  <a:srgbClr val="000000"/>
                </a:buClr>
                <a:buSzPts val="1300"/>
                <a:buFont typeface="Arial"/>
                <a:buChar char="•"/>
              </a:pPr>
              <a:r>
                <a:rPr lang="en-US" sz="1300" b="0" i="0" u="none" strike="noStrike" cap="none">
                  <a:solidFill>
                    <a:srgbClr val="000000"/>
                  </a:solidFill>
                  <a:latin typeface="Arial"/>
                  <a:ea typeface="Arial"/>
                  <a:cs typeface="Arial"/>
                  <a:sym typeface="Arial"/>
                </a:rPr>
                <a:t>Measures the decline in purchasing power of money.</a:t>
              </a:r>
              <a:endParaRPr sz="1300" b="0" i="1" u="none" strike="noStrike" cap="none">
                <a:solidFill>
                  <a:srgbClr val="000000"/>
                </a:solidFill>
                <a:latin typeface="Arial"/>
                <a:ea typeface="Arial"/>
                <a:cs typeface="Arial"/>
                <a:sym typeface="Arial"/>
              </a:endParaRPr>
            </a:p>
            <a:p>
              <a:pPr marL="114300" marR="0" lvl="1" indent="-114300" algn="l" rtl="0">
                <a:lnSpc>
                  <a:spcPct val="90000"/>
                </a:lnSpc>
                <a:spcBef>
                  <a:spcPts val="260"/>
                </a:spcBef>
                <a:spcAft>
                  <a:spcPts val="0"/>
                </a:spcAft>
                <a:buClr>
                  <a:srgbClr val="000000"/>
                </a:buClr>
                <a:buSzPts val="1300"/>
                <a:buFont typeface="Arial"/>
                <a:buChar char="•"/>
              </a:pPr>
              <a:r>
                <a:rPr lang="en-US" sz="1300" b="0" i="0" u="none" strike="noStrike" cap="none">
                  <a:solidFill>
                    <a:srgbClr val="000000"/>
                  </a:solidFill>
                  <a:latin typeface="Arial"/>
                  <a:ea typeface="Arial"/>
                  <a:cs typeface="Arial"/>
                  <a:sym typeface="Arial"/>
                </a:rPr>
                <a:t>Typically expressed as </a:t>
              </a:r>
              <a:r>
                <a:rPr lang="en-US" sz="1300" b="0" i="0" u="none" strike="noStrike" cap="none">
                  <a:solidFill>
                    <a:srgbClr val="003153"/>
                  </a:solidFill>
                  <a:latin typeface="Arial"/>
                  <a:ea typeface="Arial"/>
                  <a:cs typeface="Arial"/>
                  <a:sym typeface="Arial"/>
                </a:rPr>
                <a:t>an annual percentage increase in costs over time</a:t>
              </a:r>
              <a:endParaRPr sz="1300" b="0" i="0" u="none" strike="noStrike" cap="none">
                <a:solidFill>
                  <a:srgbClr val="003153"/>
                </a:solidFill>
                <a:latin typeface="Arial"/>
                <a:ea typeface="Arial"/>
                <a:cs typeface="Arial"/>
                <a:sym typeface="Arial"/>
              </a:endParaRPr>
            </a:p>
          </p:txBody>
        </p:sp>
        <p:sp>
          <p:nvSpPr>
            <p:cNvPr id="163" name="Google Shape;163;p9"/>
            <p:cNvSpPr/>
            <p:nvPr/>
          </p:nvSpPr>
          <p:spPr>
            <a:xfrm>
              <a:off x="0" y="3657035"/>
              <a:ext cx="9434501" cy="397800"/>
            </a:xfrm>
            <a:prstGeom prst="roundRect">
              <a:avLst>
                <a:gd name="adj" fmla="val 16667"/>
              </a:avLst>
            </a:prstGeom>
            <a:solidFill>
              <a:srgbClr val="A3C147"/>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spcBef>
                  <a:spcPts val="0"/>
                </a:spcBef>
                <a:spcAft>
                  <a:spcPts val="0"/>
                </a:spcAft>
                <a:buClr>
                  <a:schemeClr val="dk1"/>
                </a:buClr>
                <a:buSzPts val="1800"/>
                <a:buFont typeface="Calibri"/>
                <a:buNone/>
              </a:pPr>
              <a:endParaRPr sz="1800">
                <a:solidFill>
                  <a:schemeClr val="dk1"/>
                </a:solidFill>
                <a:latin typeface="Calibri"/>
                <a:ea typeface="Calibri"/>
                <a:cs typeface="Calibri"/>
                <a:sym typeface="Calibri"/>
              </a:endParaRPr>
            </a:p>
          </p:txBody>
        </p:sp>
        <p:sp>
          <p:nvSpPr>
            <p:cNvPr id="164" name="Google Shape;164;p9"/>
            <p:cNvSpPr txBox="1"/>
            <p:nvPr/>
          </p:nvSpPr>
          <p:spPr>
            <a:xfrm>
              <a:off x="19419" y="3676454"/>
              <a:ext cx="9395663" cy="358962"/>
            </a:xfrm>
            <a:prstGeom prst="rect">
              <a:avLst/>
            </a:prstGeom>
            <a:noFill/>
            <a:ln>
              <a:noFill/>
            </a:ln>
          </p:spPr>
          <p:txBody>
            <a:bodyPr spcFirstLastPara="1" wrap="square" lIns="64750" tIns="64750" rIns="64750" bIns="64750" anchor="ctr" anchorCtr="0">
              <a:noAutofit/>
            </a:bodyPr>
            <a:lstStyle/>
            <a:p>
              <a:pPr marL="0" marR="0" lvl="0" indent="0" algn="l" rtl="0">
                <a:lnSpc>
                  <a:spcPct val="90000"/>
                </a:lnSpc>
                <a:spcBef>
                  <a:spcPts val="0"/>
                </a:spcBef>
                <a:spcAft>
                  <a:spcPts val="0"/>
                </a:spcAft>
                <a:buClr>
                  <a:srgbClr val="000000"/>
                </a:buClr>
                <a:buSzPts val="1700"/>
                <a:buFont typeface="Arial"/>
                <a:buNone/>
              </a:pPr>
              <a:r>
                <a:rPr lang="en-US" sz="1700" b="1" i="0" u="none" strike="noStrike" cap="none">
                  <a:solidFill>
                    <a:schemeClr val="lt1"/>
                  </a:solidFill>
                  <a:latin typeface="Arial"/>
                  <a:ea typeface="Arial"/>
                  <a:cs typeface="Arial"/>
                  <a:sym typeface="Arial"/>
                </a:rPr>
                <a:t>Residual Value</a:t>
              </a:r>
              <a:endParaRPr sz="1700" b="1" i="0" u="none" strike="noStrike" cap="none">
                <a:solidFill>
                  <a:schemeClr val="lt1"/>
                </a:solidFill>
                <a:latin typeface="Arial"/>
                <a:ea typeface="Arial"/>
                <a:cs typeface="Arial"/>
                <a:sym typeface="Arial"/>
              </a:endParaRPr>
            </a:p>
          </p:txBody>
        </p:sp>
        <p:sp>
          <p:nvSpPr>
            <p:cNvPr id="165" name="Google Shape;165;p9"/>
            <p:cNvSpPr/>
            <p:nvPr/>
          </p:nvSpPr>
          <p:spPr>
            <a:xfrm>
              <a:off x="0" y="4054835"/>
              <a:ext cx="9434501" cy="281520"/>
            </a:xfrm>
            <a:prstGeom prst="rect">
              <a:avLst/>
            </a:prstGeom>
            <a:noFill/>
            <a:ln>
              <a:noFill/>
            </a:ln>
          </p:spPr>
          <p:txBody>
            <a:bodyPr spcFirstLastPara="1" wrap="square" lIns="91425" tIns="91425" rIns="91425" bIns="91425" anchor="ctr" anchorCtr="0">
              <a:noAutofit/>
            </a:bodyPr>
            <a:lstStyle/>
            <a:p>
              <a:pPr marL="0" marR="0" lvl="0" indent="0" algn="l" rtl="0">
                <a:spcBef>
                  <a:spcPts val="0"/>
                </a:spcBef>
                <a:spcAft>
                  <a:spcPts val="0"/>
                </a:spcAft>
                <a:buClr>
                  <a:schemeClr val="dk1"/>
                </a:buClr>
                <a:buSzPts val="1800"/>
                <a:buFont typeface="Calibri"/>
                <a:buNone/>
              </a:pPr>
              <a:endParaRPr sz="1800">
                <a:solidFill>
                  <a:schemeClr val="dk1"/>
                </a:solidFill>
                <a:latin typeface="Calibri"/>
                <a:ea typeface="Calibri"/>
                <a:cs typeface="Calibri"/>
                <a:sym typeface="Calibri"/>
              </a:endParaRPr>
            </a:p>
          </p:txBody>
        </p:sp>
        <p:sp>
          <p:nvSpPr>
            <p:cNvPr id="166" name="Google Shape;166;p9"/>
            <p:cNvSpPr txBox="1"/>
            <p:nvPr/>
          </p:nvSpPr>
          <p:spPr>
            <a:xfrm>
              <a:off x="0" y="4054835"/>
              <a:ext cx="9434501" cy="281520"/>
            </a:xfrm>
            <a:prstGeom prst="rect">
              <a:avLst/>
            </a:prstGeom>
            <a:solidFill>
              <a:srgbClr val="FFFFFF"/>
            </a:solidFill>
            <a:ln>
              <a:noFill/>
            </a:ln>
          </p:spPr>
          <p:txBody>
            <a:bodyPr spcFirstLastPara="1" wrap="square" lIns="299525" tIns="21575" rIns="120900" bIns="21575" anchor="t" anchorCtr="0">
              <a:noAutofit/>
            </a:bodyPr>
            <a:lstStyle/>
            <a:p>
              <a:pPr marL="114300" marR="0" lvl="1" indent="-114300" algn="l" rtl="0">
                <a:lnSpc>
                  <a:spcPct val="90000"/>
                </a:lnSpc>
                <a:spcBef>
                  <a:spcPts val="0"/>
                </a:spcBef>
                <a:spcAft>
                  <a:spcPts val="0"/>
                </a:spcAft>
                <a:buClr>
                  <a:srgbClr val="000000"/>
                </a:buClr>
                <a:buSzPts val="1300"/>
                <a:buFont typeface="Arial"/>
                <a:buChar char="•"/>
              </a:pPr>
              <a:r>
                <a:rPr lang="en-US" sz="1300" b="0" i="0" u="none" strike="noStrike" cap="none">
                  <a:solidFill>
                    <a:srgbClr val="003153"/>
                  </a:solidFill>
                  <a:latin typeface="Arial"/>
                  <a:ea typeface="Arial"/>
                  <a:cs typeface="Arial"/>
                  <a:sym typeface="Arial"/>
                </a:rPr>
                <a:t>The estimated amount recoverable from an asset at replacement time or at the end of its useful life.</a:t>
              </a:r>
              <a:endParaRPr sz="1300" b="1" i="1" u="none" strike="noStrike" cap="none">
                <a:solidFill>
                  <a:srgbClr val="003153"/>
                </a:solidFill>
                <a:latin typeface="Arial"/>
                <a:ea typeface="Arial"/>
                <a:cs typeface="Arial"/>
                <a:sym typeface="Arial"/>
              </a:endParaRPr>
            </a:p>
          </p:txBody>
        </p:sp>
      </p:gr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3415</Words>
  <Application>Microsoft Office PowerPoint</Application>
  <PresentationFormat>Widescreen</PresentationFormat>
  <Paragraphs>640</Paragraphs>
  <Slides>43</Slides>
  <Notes>43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43</vt:i4>
      </vt:variant>
    </vt:vector>
  </HeadingPairs>
  <TitlesOfParts>
    <vt:vector size="50" baseType="lpstr">
      <vt:lpstr>Arial</vt:lpstr>
      <vt:lpstr>Calibri</vt:lpstr>
      <vt:lpstr>Courier New</vt:lpstr>
      <vt:lpstr>Noto Sans Symbols</vt:lpstr>
      <vt:lpstr>Times</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account</dc:creator>
  <cp:lastModifiedBy>Phạm Trâm Anh</cp:lastModifiedBy>
  <cp:revision>1</cp:revision>
  <dcterms:created xsi:type="dcterms:W3CDTF">2024-10-28T02:26:51Z</dcterms:created>
  <dcterms:modified xsi:type="dcterms:W3CDTF">2025-10-22T02:01:40Z</dcterms:modified>
</cp:coreProperties>
</file>