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9"/>
  </p:notesMasterIdLst>
  <p:sldIdLst>
    <p:sldId id="256" r:id="rId2"/>
    <p:sldId id="306" r:id="rId3"/>
    <p:sldId id="258" r:id="rId4"/>
    <p:sldId id="271" r:id="rId5"/>
    <p:sldId id="272" r:id="rId6"/>
    <p:sldId id="259" r:id="rId7"/>
    <p:sldId id="260" r:id="rId8"/>
    <p:sldId id="273" r:id="rId9"/>
    <p:sldId id="274" r:id="rId10"/>
    <p:sldId id="270" r:id="rId11"/>
    <p:sldId id="275" r:id="rId12"/>
    <p:sldId id="261" r:id="rId13"/>
    <p:sldId id="276" r:id="rId14"/>
    <p:sldId id="277" r:id="rId15"/>
    <p:sldId id="262" r:id="rId16"/>
    <p:sldId id="263" r:id="rId17"/>
    <p:sldId id="278" r:id="rId18"/>
    <p:sldId id="279" r:id="rId19"/>
    <p:sldId id="280" r:id="rId20"/>
    <p:sldId id="281" r:id="rId21"/>
    <p:sldId id="264" r:id="rId22"/>
    <p:sldId id="282" r:id="rId23"/>
    <p:sldId id="283" r:id="rId24"/>
    <p:sldId id="265" r:id="rId25"/>
    <p:sldId id="293" r:id="rId26"/>
    <p:sldId id="294" r:id="rId27"/>
    <p:sldId id="295" r:id="rId28"/>
    <p:sldId id="296" r:id="rId29"/>
    <p:sldId id="297" r:id="rId30"/>
    <p:sldId id="298" r:id="rId31"/>
    <p:sldId id="299" r:id="rId32"/>
    <p:sldId id="300" r:id="rId33"/>
    <p:sldId id="302" r:id="rId34"/>
    <p:sldId id="303" r:id="rId35"/>
    <p:sldId id="304" r:id="rId36"/>
    <p:sldId id="305" r:id="rId37"/>
    <p:sldId id="269" r:id="rId3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F8F8F8"/>
    <a:srgbClr val="003153"/>
    <a:srgbClr val="466DB0"/>
    <a:srgbClr val="950000"/>
    <a:srgbClr val="009ED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526" autoAdjust="0"/>
    <p:restoredTop sz="86370" autoAdjust="0"/>
  </p:normalViewPr>
  <p:slideViewPr>
    <p:cSldViewPr snapToGrid="0">
      <p:cViewPr varScale="1">
        <p:scale>
          <a:sx n="87" d="100"/>
          <a:sy n="87" d="100"/>
        </p:scale>
        <p:origin x="1338" y="96"/>
      </p:cViewPr>
      <p:guideLst/>
    </p:cSldViewPr>
  </p:slideViewPr>
  <p:outlineViewPr>
    <p:cViewPr>
      <p:scale>
        <a:sx n="33" d="100"/>
        <a:sy n="33" d="100"/>
      </p:scale>
      <p:origin x="0" y="-4476"/>
    </p:cViewPr>
  </p:outlineViewPr>
  <p:notesTextViewPr>
    <p:cViewPr>
      <p:scale>
        <a:sx n="1" d="1"/>
        <a:sy n="1" d="1"/>
      </p:scale>
      <p:origin x="0" y="0"/>
    </p:cViewPr>
  </p:notesTextViewPr>
  <p:sorterViewPr>
    <p:cViewPr>
      <p:scale>
        <a:sx n="100" d="100"/>
        <a:sy n="100" d="100"/>
      </p:scale>
      <p:origin x="0" y="-13884"/>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diagrams/colors1.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9FB155B-246D-4F5F-B63B-8A9D5C06C252}" type="doc">
      <dgm:prSet loTypeId="urn:microsoft.com/office/officeart/2005/8/layout/chevron2" loCatId="list" qsTypeId="urn:microsoft.com/office/officeart/2005/8/quickstyle/simple1" qsCatId="simple" csTypeId="urn:microsoft.com/office/officeart/2005/8/colors/accent5_2" csCatId="accent5" phldr="1"/>
      <dgm:spPr/>
    </dgm:pt>
    <dgm:pt modelId="{98D3E86B-C7BF-4852-9679-C1D7889ACEFA}">
      <dgm:prSet phldrT="[Text]" custT="1"/>
      <dgm:spPr>
        <a:xfrm rot="5400000">
          <a:off x="-135006" y="137605"/>
          <a:ext cx="900041" cy="630028"/>
        </a:xfrm>
        <a:prstGeom prst="chevron">
          <a:avLst/>
        </a:prstGeom>
        <a:solidFill>
          <a:srgbClr val="7CCA62">
            <a:hueOff val="0"/>
            <a:satOff val="0"/>
            <a:lumOff val="0"/>
            <a:alphaOff val="0"/>
          </a:srgbClr>
        </a:solidFill>
        <a:ln w="25400" cap="flat" cmpd="sng" algn="ctr">
          <a:solidFill>
            <a:srgbClr val="7CCA62">
              <a:hueOff val="0"/>
              <a:satOff val="0"/>
              <a:lumOff val="0"/>
              <a:alphaOff val="0"/>
            </a:srgbClr>
          </a:solidFill>
          <a:prstDash val="solid"/>
        </a:ln>
        <a:effectLst/>
      </dgm:spPr>
      <dgm:t>
        <a:bodyPr/>
        <a:lstStyle/>
        <a:p>
          <a:pPr>
            <a:buNone/>
          </a:pPr>
          <a:endParaRPr lang="en-US" sz="1800">
            <a:solidFill>
              <a:srgbClr val="FFFFFF"/>
            </a:solidFill>
            <a:latin typeface="Arial"/>
            <a:ea typeface="+mn-ea"/>
            <a:cs typeface="+mn-cs"/>
          </a:endParaRPr>
        </a:p>
      </dgm:t>
    </dgm:pt>
    <dgm:pt modelId="{64D5C461-CAAF-44EC-A34E-881C6D38E94B}" type="parTrans" cxnId="{9C8DA358-64C6-4C4C-ACFC-9996A7C5E023}">
      <dgm:prSet/>
      <dgm:spPr/>
      <dgm:t>
        <a:bodyPr/>
        <a:lstStyle/>
        <a:p>
          <a:endParaRPr lang="en-US"/>
        </a:p>
      </dgm:t>
    </dgm:pt>
    <dgm:pt modelId="{D01D79E7-E470-4966-83CE-06ED8EA9896B}" type="sibTrans" cxnId="{9C8DA358-64C6-4C4C-ACFC-9996A7C5E023}">
      <dgm:prSet/>
      <dgm:spPr/>
      <dgm:t>
        <a:bodyPr/>
        <a:lstStyle/>
        <a:p>
          <a:endParaRPr lang="en-US"/>
        </a:p>
      </dgm:t>
    </dgm:pt>
    <dgm:pt modelId="{F12548E3-2640-408D-B394-89A87552388E}">
      <dgm:prSet phldrT="[Text]" custT="1"/>
      <dgm:spPr>
        <a:xfrm rot="5400000">
          <a:off x="-135006" y="884371"/>
          <a:ext cx="900041" cy="630028"/>
        </a:xfrm>
        <a:prstGeom prst="chevron">
          <a:avLst/>
        </a:prstGeom>
        <a:solidFill>
          <a:srgbClr val="7CCA62">
            <a:hueOff val="0"/>
            <a:satOff val="0"/>
            <a:lumOff val="0"/>
            <a:alphaOff val="0"/>
          </a:srgbClr>
        </a:solidFill>
        <a:ln w="25400" cap="flat" cmpd="sng" algn="ctr">
          <a:solidFill>
            <a:srgbClr val="7CCA62">
              <a:hueOff val="0"/>
              <a:satOff val="0"/>
              <a:lumOff val="0"/>
              <a:alphaOff val="0"/>
            </a:srgbClr>
          </a:solidFill>
          <a:prstDash val="solid"/>
        </a:ln>
        <a:effectLst/>
      </dgm:spPr>
      <dgm:t>
        <a:bodyPr/>
        <a:lstStyle/>
        <a:p>
          <a:pPr>
            <a:buNone/>
          </a:pPr>
          <a:endParaRPr lang="en-US" sz="1800">
            <a:solidFill>
              <a:srgbClr val="FFFFFF"/>
            </a:solidFill>
            <a:latin typeface="Arial"/>
            <a:ea typeface="+mn-ea"/>
            <a:cs typeface="+mn-cs"/>
          </a:endParaRPr>
        </a:p>
      </dgm:t>
    </dgm:pt>
    <dgm:pt modelId="{4663B5D7-4539-4CD9-A49E-F78A79FB6BFB}" type="parTrans" cxnId="{00BD188F-665B-4186-AD84-4551FE06CB5A}">
      <dgm:prSet/>
      <dgm:spPr/>
      <dgm:t>
        <a:bodyPr/>
        <a:lstStyle/>
        <a:p>
          <a:endParaRPr lang="en-US"/>
        </a:p>
      </dgm:t>
    </dgm:pt>
    <dgm:pt modelId="{FCB4C2BE-59BB-407D-BCA1-A06ADEFB8819}" type="sibTrans" cxnId="{00BD188F-665B-4186-AD84-4551FE06CB5A}">
      <dgm:prSet/>
      <dgm:spPr/>
      <dgm:t>
        <a:bodyPr/>
        <a:lstStyle/>
        <a:p>
          <a:endParaRPr lang="en-US"/>
        </a:p>
      </dgm:t>
    </dgm:pt>
    <dgm:pt modelId="{8B1F4AB3-81A1-4CCF-93F1-D21FF6897CA6}">
      <dgm:prSet phldrT="[Text]" custT="1"/>
      <dgm:spPr>
        <a:xfrm rot="5400000">
          <a:off x="-135006" y="1631136"/>
          <a:ext cx="900041" cy="630028"/>
        </a:xfrm>
        <a:prstGeom prst="chevron">
          <a:avLst/>
        </a:prstGeom>
        <a:solidFill>
          <a:srgbClr val="7CCA62">
            <a:hueOff val="0"/>
            <a:satOff val="0"/>
            <a:lumOff val="0"/>
            <a:alphaOff val="0"/>
          </a:srgbClr>
        </a:solidFill>
        <a:ln w="25400" cap="flat" cmpd="sng" algn="ctr">
          <a:solidFill>
            <a:srgbClr val="7CCA62">
              <a:hueOff val="0"/>
              <a:satOff val="0"/>
              <a:lumOff val="0"/>
              <a:alphaOff val="0"/>
            </a:srgbClr>
          </a:solidFill>
          <a:prstDash val="solid"/>
        </a:ln>
        <a:effectLst/>
      </dgm:spPr>
      <dgm:t>
        <a:bodyPr/>
        <a:lstStyle/>
        <a:p>
          <a:pPr>
            <a:buNone/>
          </a:pPr>
          <a:endParaRPr lang="en-US" sz="1800">
            <a:solidFill>
              <a:srgbClr val="FFFFFF"/>
            </a:solidFill>
            <a:latin typeface="Arial"/>
            <a:ea typeface="+mn-ea"/>
            <a:cs typeface="+mn-cs"/>
          </a:endParaRPr>
        </a:p>
      </dgm:t>
    </dgm:pt>
    <dgm:pt modelId="{966E86B5-02FC-425D-99F7-A67CA1C7E546}" type="parTrans" cxnId="{A58DAA3B-C662-456C-A9D2-1255B60A63C2}">
      <dgm:prSet/>
      <dgm:spPr/>
      <dgm:t>
        <a:bodyPr/>
        <a:lstStyle/>
        <a:p>
          <a:endParaRPr lang="en-US"/>
        </a:p>
      </dgm:t>
    </dgm:pt>
    <dgm:pt modelId="{0E4ECF8C-8AD1-4793-8832-A589E1523D1A}" type="sibTrans" cxnId="{A58DAA3B-C662-456C-A9D2-1255B60A63C2}">
      <dgm:prSet/>
      <dgm:spPr/>
      <dgm:t>
        <a:bodyPr/>
        <a:lstStyle/>
        <a:p>
          <a:endParaRPr lang="en-US"/>
        </a:p>
      </dgm:t>
    </dgm:pt>
    <dgm:pt modelId="{D4A3F18B-1FDF-441E-96DD-2031EAB61F41}">
      <dgm:prSet phldrT="[Text]" custT="1"/>
      <dgm:spPr>
        <a:xfrm rot="5400000">
          <a:off x="-135006" y="2377902"/>
          <a:ext cx="900041" cy="630028"/>
        </a:xfrm>
        <a:prstGeom prst="chevron">
          <a:avLst/>
        </a:prstGeom>
        <a:solidFill>
          <a:srgbClr val="7CCA62">
            <a:hueOff val="0"/>
            <a:satOff val="0"/>
            <a:lumOff val="0"/>
            <a:alphaOff val="0"/>
          </a:srgbClr>
        </a:solidFill>
        <a:ln w="25400" cap="flat" cmpd="sng" algn="ctr">
          <a:solidFill>
            <a:srgbClr val="7CCA62">
              <a:hueOff val="0"/>
              <a:satOff val="0"/>
              <a:lumOff val="0"/>
              <a:alphaOff val="0"/>
            </a:srgbClr>
          </a:solidFill>
          <a:prstDash val="solid"/>
        </a:ln>
        <a:effectLst/>
      </dgm:spPr>
      <dgm:t>
        <a:bodyPr/>
        <a:lstStyle/>
        <a:p>
          <a:pPr>
            <a:buNone/>
          </a:pPr>
          <a:endParaRPr lang="en-US" sz="1800" b="0" i="0" u="none" strike="noStrike" kern="1200" cap="none">
            <a:solidFill>
              <a:srgbClr val="FFFFFF"/>
            </a:solidFill>
            <a:latin typeface="Montserrat" panose="00000500000000000000" pitchFamily="2" charset="0"/>
            <a:ea typeface="MS Mincho" panose="02020609040205080304" pitchFamily="49" charset="-128"/>
            <a:cs typeface="Arial"/>
          </a:endParaRPr>
        </a:p>
      </dgm:t>
    </dgm:pt>
    <dgm:pt modelId="{57AF7AEA-734D-4D2B-9225-9F2F188B33BB}" type="parTrans" cxnId="{2C721629-9FF0-4F25-827B-A8BEF30791BF}">
      <dgm:prSet/>
      <dgm:spPr/>
      <dgm:t>
        <a:bodyPr/>
        <a:lstStyle/>
        <a:p>
          <a:endParaRPr lang="en-US"/>
        </a:p>
      </dgm:t>
    </dgm:pt>
    <dgm:pt modelId="{C34529BB-579C-483F-831C-0C3371202790}" type="sibTrans" cxnId="{2C721629-9FF0-4F25-827B-A8BEF30791BF}">
      <dgm:prSet/>
      <dgm:spPr/>
      <dgm:t>
        <a:bodyPr/>
        <a:lstStyle/>
        <a:p>
          <a:endParaRPr lang="en-US"/>
        </a:p>
      </dgm:t>
    </dgm:pt>
    <dgm:pt modelId="{12DAF9BA-EAC5-4B35-A0BC-ACF52D37E0AA}">
      <dgm:prSet custT="1"/>
      <dgm:spPr>
        <a:xfrm rot="5400000">
          <a:off x="4684685" y="-3305291"/>
          <a:ext cx="585026" cy="8694339"/>
        </a:xfrm>
        <a:prstGeom prst="round2SameRect">
          <a:avLst/>
        </a:prstGeom>
        <a:solidFill>
          <a:srgbClr val="FFFFFF">
            <a:alpha val="90000"/>
            <a:hueOff val="0"/>
            <a:satOff val="0"/>
            <a:lumOff val="0"/>
            <a:alphaOff val="0"/>
          </a:srgbClr>
        </a:solidFill>
        <a:ln w="25400" cap="flat" cmpd="sng" algn="ctr">
          <a:solidFill>
            <a:srgbClr val="7CCA62">
              <a:hueOff val="0"/>
              <a:satOff val="0"/>
              <a:lumOff val="0"/>
              <a:alphaOff val="0"/>
            </a:srgbClr>
          </a:solidFill>
          <a:prstDash val="solid"/>
        </a:ln>
        <a:effectLst/>
      </dgm:spPr>
      <dgm:t>
        <a:bodyPr/>
        <a:lstStyle/>
        <a:p>
          <a:pPr marL="171450" lvl="1" indent="-171450" algn="l" defTabSz="800100">
            <a:lnSpc>
              <a:spcPct val="90000"/>
            </a:lnSpc>
            <a:spcBef>
              <a:spcPct val="0"/>
            </a:spcBef>
            <a:spcAft>
              <a:spcPct val="15000"/>
            </a:spcAft>
            <a:buFontTx/>
            <a:buNone/>
          </a:pPr>
          <a:r>
            <a:rPr lang="en-US" sz="1800" b="0" i="0" kern="1200" dirty="0">
              <a:solidFill>
                <a:srgbClr val="000000">
                  <a:hueOff val="0"/>
                  <a:satOff val="0"/>
                  <a:lumOff val="0"/>
                  <a:alphaOff val="0"/>
                </a:srgbClr>
              </a:solidFill>
              <a:latin typeface="Arial"/>
              <a:ea typeface="+mn-ea"/>
              <a:cs typeface="+mn-cs"/>
            </a:rPr>
            <a:t>Growth target of the sector</a:t>
          </a:r>
          <a:endParaRPr lang="en-US" sz="1800" b="0" i="0" u="none" strike="noStrike" kern="1200" cap="none" dirty="0">
            <a:solidFill>
              <a:srgbClr val="000000">
                <a:hueOff val="0"/>
                <a:satOff val="0"/>
                <a:lumOff val="0"/>
                <a:alphaOff val="0"/>
              </a:srgbClr>
            </a:solidFill>
            <a:latin typeface="Montserrat" panose="00000500000000000000" pitchFamily="2" charset="0"/>
            <a:ea typeface="MS Mincho" panose="02020609040205080304" pitchFamily="49" charset="-128"/>
            <a:cs typeface="Arial"/>
          </a:endParaRPr>
        </a:p>
      </dgm:t>
    </dgm:pt>
    <dgm:pt modelId="{5E3B7C0F-40D6-4BCE-8655-E707EE97715F}" type="parTrans" cxnId="{05EAB44A-B886-4A49-8AEA-BDCE2DA65F15}">
      <dgm:prSet/>
      <dgm:spPr/>
      <dgm:t>
        <a:bodyPr/>
        <a:lstStyle/>
        <a:p>
          <a:endParaRPr lang="en-US"/>
        </a:p>
      </dgm:t>
    </dgm:pt>
    <dgm:pt modelId="{34ECB556-0CCB-4212-A0A1-46580D63A7F9}" type="sibTrans" cxnId="{05EAB44A-B886-4A49-8AEA-BDCE2DA65F15}">
      <dgm:prSet/>
      <dgm:spPr/>
      <dgm:t>
        <a:bodyPr/>
        <a:lstStyle/>
        <a:p>
          <a:endParaRPr lang="en-US"/>
        </a:p>
      </dgm:t>
    </dgm:pt>
    <dgm:pt modelId="{873B776D-5B95-4374-8A9B-E5DDA746A6AA}">
      <dgm:prSet custT="1"/>
      <dgm:spPr>
        <a:xfrm rot="5400000">
          <a:off x="4684685" y="-2558525"/>
          <a:ext cx="585026" cy="8694339"/>
        </a:xfrm>
        <a:prstGeom prst="round2SameRect">
          <a:avLst/>
        </a:prstGeom>
        <a:solidFill>
          <a:srgbClr val="FFFFFF">
            <a:alpha val="90000"/>
            <a:hueOff val="0"/>
            <a:satOff val="0"/>
            <a:lumOff val="0"/>
            <a:alphaOff val="0"/>
          </a:srgbClr>
        </a:solidFill>
        <a:ln w="25400" cap="flat" cmpd="sng" algn="ctr">
          <a:solidFill>
            <a:srgbClr val="7CCA62">
              <a:hueOff val="0"/>
              <a:satOff val="0"/>
              <a:lumOff val="0"/>
              <a:alphaOff val="0"/>
            </a:srgbClr>
          </a:solidFill>
          <a:prstDash val="solid"/>
        </a:ln>
        <a:effectLst/>
      </dgm:spPr>
      <dgm:t>
        <a:bodyPr/>
        <a:lstStyle/>
        <a:p>
          <a:pPr>
            <a:buNone/>
          </a:pPr>
          <a:r>
            <a:rPr lang="en-US" sz="1800" b="0" i="0" kern="1200" dirty="0">
              <a:solidFill>
                <a:srgbClr val="000000">
                  <a:hueOff val="0"/>
                  <a:satOff val="0"/>
                  <a:lumOff val="0"/>
                  <a:alphaOff val="0"/>
                </a:srgbClr>
              </a:solidFill>
              <a:latin typeface="Arial"/>
              <a:ea typeface="+mn-ea"/>
              <a:cs typeface="+mn-cs"/>
            </a:rPr>
            <a:t>Greenhouse gas emission reduction target for the sector</a:t>
          </a:r>
          <a:endParaRPr lang="en-US" sz="1800" b="0" i="0" u="none" strike="noStrike" kern="1200" cap="none" dirty="0">
            <a:solidFill>
              <a:srgbClr val="000000">
                <a:hueOff val="0"/>
                <a:satOff val="0"/>
                <a:lumOff val="0"/>
                <a:alphaOff val="0"/>
              </a:srgbClr>
            </a:solidFill>
            <a:latin typeface="Montserrat" panose="00000500000000000000" pitchFamily="2" charset="0"/>
            <a:ea typeface="MS Mincho" panose="02020609040205080304" pitchFamily="49" charset="-128"/>
            <a:cs typeface="Arial"/>
          </a:endParaRPr>
        </a:p>
      </dgm:t>
    </dgm:pt>
    <dgm:pt modelId="{AD264470-3D4C-43EC-83F0-642F8AF31121}" type="parTrans" cxnId="{A37B04CC-C9E8-470B-82F6-4C7157698F2C}">
      <dgm:prSet/>
      <dgm:spPr/>
      <dgm:t>
        <a:bodyPr/>
        <a:lstStyle/>
        <a:p>
          <a:endParaRPr lang="en-US"/>
        </a:p>
      </dgm:t>
    </dgm:pt>
    <dgm:pt modelId="{F61F207E-B793-4BBD-8862-FD9C12479C88}" type="sibTrans" cxnId="{A37B04CC-C9E8-470B-82F6-4C7157698F2C}">
      <dgm:prSet/>
      <dgm:spPr/>
      <dgm:t>
        <a:bodyPr/>
        <a:lstStyle/>
        <a:p>
          <a:endParaRPr lang="en-US"/>
        </a:p>
      </dgm:t>
    </dgm:pt>
    <dgm:pt modelId="{E915DC75-7368-487F-B926-72598937AE66}">
      <dgm:prSet custT="1"/>
      <dgm:spPr>
        <a:xfrm rot="5400000">
          <a:off x="4684685" y="-1864417"/>
          <a:ext cx="585026" cy="8694339"/>
        </a:xfrm>
        <a:prstGeom prst="round2SameRect">
          <a:avLst/>
        </a:prstGeom>
        <a:solidFill>
          <a:srgbClr val="FFFFFF">
            <a:alpha val="90000"/>
            <a:hueOff val="0"/>
            <a:satOff val="0"/>
            <a:lumOff val="0"/>
            <a:alphaOff val="0"/>
          </a:srgbClr>
        </a:solidFill>
        <a:ln w="25400" cap="flat" cmpd="sng" algn="ctr">
          <a:solidFill>
            <a:srgbClr val="7CCA62">
              <a:hueOff val="0"/>
              <a:satOff val="0"/>
              <a:lumOff val="0"/>
              <a:alphaOff val="0"/>
            </a:srgbClr>
          </a:solidFill>
          <a:prstDash val="solid"/>
        </a:ln>
        <a:effectLst/>
      </dgm:spPr>
      <dgm:t>
        <a:bodyPr/>
        <a:lstStyle/>
        <a:p>
          <a:pPr>
            <a:buNone/>
          </a:pPr>
          <a:r>
            <a:rPr lang="en-US" sz="1800" b="0" i="0" dirty="0">
              <a:solidFill>
                <a:srgbClr val="000000">
                  <a:hueOff val="0"/>
                  <a:satOff val="0"/>
                  <a:lumOff val="0"/>
                  <a:alphaOff val="0"/>
                </a:srgbClr>
              </a:solidFill>
              <a:latin typeface="Arial"/>
              <a:ea typeface="+mn-ea"/>
              <a:cs typeface="+mn-cs"/>
            </a:rPr>
            <a:t>Facility subject to production/business planning requirements</a:t>
          </a:r>
          <a:endParaRPr lang="en-US" sz="1800" dirty="0">
            <a:solidFill>
              <a:srgbClr val="000000">
                <a:hueOff val="0"/>
                <a:satOff val="0"/>
                <a:lumOff val="0"/>
                <a:alphaOff val="0"/>
              </a:srgbClr>
            </a:solidFill>
            <a:latin typeface="Arial"/>
            <a:ea typeface="+mn-ea"/>
            <a:cs typeface="+mn-cs"/>
          </a:endParaRPr>
        </a:p>
      </dgm:t>
    </dgm:pt>
    <dgm:pt modelId="{1C365741-92C1-4652-8ED2-A1BA90721124}" type="parTrans" cxnId="{4690E0D4-686E-4DEE-9FD2-765B8D1170EB}">
      <dgm:prSet/>
      <dgm:spPr/>
      <dgm:t>
        <a:bodyPr/>
        <a:lstStyle/>
        <a:p>
          <a:endParaRPr lang="en-US"/>
        </a:p>
      </dgm:t>
    </dgm:pt>
    <dgm:pt modelId="{3C17648E-FCD2-4AF1-AFE4-DCAE48FBA894}" type="sibTrans" cxnId="{4690E0D4-686E-4DEE-9FD2-765B8D1170EB}">
      <dgm:prSet/>
      <dgm:spPr/>
      <dgm:t>
        <a:bodyPr/>
        <a:lstStyle/>
        <a:p>
          <a:endParaRPr lang="en-US"/>
        </a:p>
      </dgm:t>
    </dgm:pt>
    <dgm:pt modelId="{6CDF7527-DDFD-41A2-924B-1E2EE8764688}">
      <dgm:prSet custT="1"/>
      <dgm:spPr>
        <a:xfrm rot="5400000">
          <a:off x="4684685" y="-4054656"/>
          <a:ext cx="585026" cy="8694339"/>
        </a:xfrm>
        <a:prstGeom prst="round2SameRect">
          <a:avLst/>
        </a:prstGeom>
        <a:solidFill>
          <a:srgbClr val="FFFFFF">
            <a:alpha val="90000"/>
            <a:hueOff val="0"/>
            <a:satOff val="0"/>
            <a:lumOff val="0"/>
            <a:alphaOff val="0"/>
          </a:srgbClr>
        </a:solidFill>
        <a:ln w="25400" cap="flat" cmpd="sng" algn="ctr">
          <a:solidFill>
            <a:srgbClr val="7CCA62">
              <a:hueOff val="0"/>
              <a:satOff val="0"/>
              <a:lumOff val="0"/>
              <a:alphaOff val="0"/>
            </a:srgbClr>
          </a:solidFill>
          <a:prstDash val="solid"/>
        </a:ln>
        <a:effectLst/>
      </dgm:spPr>
      <dgm:t>
        <a:bodyPr/>
        <a:lstStyle/>
        <a:p>
          <a:pPr>
            <a:buFontTx/>
            <a:buNone/>
          </a:pPr>
          <a:r>
            <a:rPr lang="en-US" sz="1800" b="0" i="0" dirty="0">
              <a:solidFill>
                <a:srgbClr val="000000">
                  <a:hueOff val="0"/>
                  <a:satOff val="0"/>
                  <a:lumOff val="0"/>
                  <a:alphaOff val="0"/>
                </a:srgbClr>
              </a:solidFill>
              <a:latin typeface="Arial"/>
              <a:ea typeface="+mn-ea"/>
              <a:cs typeface="+mn-cs"/>
            </a:rPr>
            <a:t>Greenhouse gas emission intensity per product unit</a:t>
          </a:r>
          <a:endParaRPr lang="en-US" sz="1800" b="0" dirty="0">
            <a:solidFill>
              <a:srgbClr val="000000">
                <a:hueOff val="0"/>
                <a:satOff val="0"/>
                <a:lumOff val="0"/>
                <a:alphaOff val="0"/>
              </a:srgbClr>
            </a:solidFill>
            <a:latin typeface="Arial"/>
            <a:ea typeface="+mn-ea"/>
            <a:cs typeface="+mn-cs"/>
          </a:endParaRPr>
        </a:p>
      </dgm:t>
    </dgm:pt>
    <dgm:pt modelId="{14C78E7C-0B3C-49D1-9003-5EEAF35CC037}" type="sibTrans" cxnId="{A4A2452B-6687-40EA-BE8A-F7FD53FF15A0}">
      <dgm:prSet/>
      <dgm:spPr/>
      <dgm:t>
        <a:bodyPr/>
        <a:lstStyle/>
        <a:p>
          <a:endParaRPr lang="en-US"/>
        </a:p>
      </dgm:t>
    </dgm:pt>
    <dgm:pt modelId="{522BFBAD-8121-4E16-BC72-B1881112F3DA}" type="parTrans" cxnId="{A4A2452B-6687-40EA-BE8A-F7FD53FF15A0}">
      <dgm:prSet/>
      <dgm:spPr/>
      <dgm:t>
        <a:bodyPr/>
        <a:lstStyle/>
        <a:p>
          <a:endParaRPr lang="en-US"/>
        </a:p>
      </dgm:t>
    </dgm:pt>
    <dgm:pt modelId="{79F213A2-2E19-44D0-8955-738CD7E15BF7}" type="pres">
      <dgm:prSet presAssocID="{E9FB155B-246D-4F5F-B63B-8A9D5C06C252}" presName="linearFlow" presStyleCnt="0">
        <dgm:presLayoutVars>
          <dgm:dir/>
          <dgm:animLvl val="lvl"/>
          <dgm:resizeHandles val="exact"/>
        </dgm:presLayoutVars>
      </dgm:prSet>
      <dgm:spPr/>
    </dgm:pt>
    <dgm:pt modelId="{CDCC397D-EB9F-4C31-BF7A-B866A61059F7}" type="pres">
      <dgm:prSet presAssocID="{98D3E86B-C7BF-4852-9679-C1D7889ACEFA}" presName="composite" presStyleCnt="0"/>
      <dgm:spPr/>
    </dgm:pt>
    <dgm:pt modelId="{B36B9058-1204-4D7C-A408-057C1D1B71F0}" type="pres">
      <dgm:prSet presAssocID="{98D3E86B-C7BF-4852-9679-C1D7889ACEFA}" presName="parentText" presStyleLbl="alignNode1" presStyleIdx="0" presStyleCnt="4">
        <dgm:presLayoutVars>
          <dgm:chMax val="1"/>
          <dgm:bulletEnabled val="1"/>
        </dgm:presLayoutVars>
      </dgm:prSet>
      <dgm:spPr/>
    </dgm:pt>
    <dgm:pt modelId="{59EB71A0-D151-464A-9DC2-35E207F51B7E}" type="pres">
      <dgm:prSet presAssocID="{98D3E86B-C7BF-4852-9679-C1D7889ACEFA}" presName="descendantText" presStyleLbl="alignAcc1" presStyleIdx="0" presStyleCnt="4" custLinFactNeighborX="1251" custLinFactNeighborY="-6357">
        <dgm:presLayoutVars>
          <dgm:bulletEnabled val="1"/>
        </dgm:presLayoutVars>
      </dgm:prSet>
      <dgm:spPr/>
    </dgm:pt>
    <dgm:pt modelId="{8FA865EC-29EF-403C-B2E0-3A11FD8D236C}" type="pres">
      <dgm:prSet presAssocID="{D01D79E7-E470-4966-83CE-06ED8EA9896B}" presName="sp" presStyleCnt="0"/>
      <dgm:spPr/>
    </dgm:pt>
    <dgm:pt modelId="{4470462C-F313-44B9-AEC1-F6151812475C}" type="pres">
      <dgm:prSet presAssocID="{F12548E3-2640-408D-B394-89A87552388E}" presName="composite" presStyleCnt="0"/>
      <dgm:spPr/>
    </dgm:pt>
    <dgm:pt modelId="{9D3BFB27-32F3-437F-A000-51407419EA18}" type="pres">
      <dgm:prSet presAssocID="{F12548E3-2640-408D-B394-89A87552388E}" presName="parentText" presStyleLbl="alignNode1" presStyleIdx="1" presStyleCnt="4">
        <dgm:presLayoutVars>
          <dgm:chMax val="1"/>
          <dgm:bulletEnabled val="1"/>
        </dgm:presLayoutVars>
      </dgm:prSet>
      <dgm:spPr/>
    </dgm:pt>
    <dgm:pt modelId="{349ED7BB-481E-45C7-8708-E80EFD9FC3F8}" type="pres">
      <dgm:prSet presAssocID="{F12548E3-2640-408D-B394-89A87552388E}" presName="descendantText" presStyleLbl="alignAcc1" presStyleIdx="1" presStyleCnt="4">
        <dgm:presLayoutVars>
          <dgm:bulletEnabled val="1"/>
        </dgm:presLayoutVars>
      </dgm:prSet>
      <dgm:spPr/>
    </dgm:pt>
    <dgm:pt modelId="{A5078E81-8176-4D9C-8973-ED1AA530E53F}" type="pres">
      <dgm:prSet presAssocID="{FCB4C2BE-59BB-407D-BCA1-A06ADEFB8819}" presName="sp" presStyleCnt="0"/>
      <dgm:spPr/>
    </dgm:pt>
    <dgm:pt modelId="{541323EA-9959-4AA9-B9E0-881A1BC2759C}" type="pres">
      <dgm:prSet presAssocID="{8B1F4AB3-81A1-4CCF-93F1-D21FF6897CA6}" presName="composite" presStyleCnt="0"/>
      <dgm:spPr/>
    </dgm:pt>
    <dgm:pt modelId="{7587F133-C55D-421C-8C6E-AB9519DFD200}" type="pres">
      <dgm:prSet presAssocID="{8B1F4AB3-81A1-4CCF-93F1-D21FF6897CA6}" presName="parentText" presStyleLbl="alignNode1" presStyleIdx="2" presStyleCnt="4">
        <dgm:presLayoutVars>
          <dgm:chMax val="1"/>
          <dgm:bulletEnabled val="1"/>
        </dgm:presLayoutVars>
      </dgm:prSet>
      <dgm:spPr/>
    </dgm:pt>
    <dgm:pt modelId="{89FEDE5B-A4DB-4076-917A-05A91A33D646}" type="pres">
      <dgm:prSet presAssocID="{8B1F4AB3-81A1-4CCF-93F1-D21FF6897CA6}" presName="descendantText" presStyleLbl="alignAcc1" presStyleIdx="2" presStyleCnt="4">
        <dgm:presLayoutVars>
          <dgm:bulletEnabled val="1"/>
        </dgm:presLayoutVars>
      </dgm:prSet>
      <dgm:spPr/>
    </dgm:pt>
    <dgm:pt modelId="{B44CBF4A-7BE1-4027-B21D-3EC7E8D6F36D}" type="pres">
      <dgm:prSet presAssocID="{0E4ECF8C-8AD1-4793-8832-A589E1523D1A}" presName="sp" presStyleCnt="0"/>
      <dgm:spPr/>
    </dgm:pt>
    <dgm:pt modelId="{0B751DC4-2381-4B0A-B53D-ADF9F6788854}" type="pres">
      <dgm:prSet presAssocID="{D4A3F18B-1FDF-441E-96DD-2031EAB61F41}" presName="composite" presStyleCnt="0"/>
      <dgm:spPr/>
    </dgm:pt>
    <dgm:pt modelId="{FD5F38E0-56C8-4FA1-9634-EE766758B618}" type="pres">
      <dgm:prSet presAssocID="{D4A3F18B-1FDF-441E-96DD-2031EAB61F41}" presName="parentText" presStyleLbl="alignNode1" presStyleIdx="3" presStyleCnt="4">
        <dgm:presLayoutVars>
          <dgm:chMax val="1"/>
          <dgm:bulletEnabled val="1"/>
        </dgm:presLayoutVars>
      </dgm:prSet>
      <dgm:spPr/>
    </dgm:pt>
    <dgm:pt modelId="{6FD20350-1B37-446B-845E-397486F9DFA0}" type="pres">
      <dgm:prSet presAssocID="{D4A3F18B-1FDF-441E-96DD-2031EAB61F41}" presName="descendantText" presStyleLbl="alignAcc1" presStyleIdx="3" presStyleCnt="4" custLinFactNeighborX="20779" custLinFactNeighborY="-9001">
        <dgm:presLayoutVars>
          <dgm:bulletEnabled val="1"/>
        </dgm:presLayoutVars>
      </dgm:prSet>
      <dgm:spPr/>
    </dgm:pt>
  </dgm:ptLst>
  <dgm:cxnLst>
    <dgm:cxn modelId="{21C01405-44F4-4B4F-8529-8BD9D46972F6}" type="presOf" srcId="{6CDF7527-DDFD-41A2-924B-1E2EE8764688}" destId="{59EB71A0-D151-464A-9DC2-35E207F51B7E}" srcOrd="0" destOrd="0" presId="urn:microsoft.com/office/officeart/2005/8/layout/chevron2"/>
    <dgm:cxn modelId="{FB1BDD25-02F8-4141-9F3B-27FD45045C91}" type="presOf" srcId="{8B1F4AB3-81A1-4CCF-93F1-D21FF6897CA6}" destId="{7587F133-C55D-421C-8C6E-AB9519DFD200}" srcOrd="0" destOrd="0" presId="urn:microsoft.com/office/officeart/2005/8/layout/chevron2"/>
    <dgm:cxn modelId="{2C721629-9FF0-4F25-827B-A8BEF30791BF}" srcId="{E9FB155B-246D-4F5F-B63B-8A9D5C06C252}" destId="{D4A3F18B-1FDF-441E-96DD-2031EAB61F41}" srcOrd="3" destOrd="0" parTransId="{57AF7AEA-734D-4D2B-9225-9F2F188B33BB}" sibTransId="{C34529BB-579C-483F-831C-0C3371202790}"/>
    <dgm:cxn modelId="{A4A2452B-6687-40EA-BE8A-F7FD53FF15A0}" srcId="{98D3E86B-C7BF-4852-9679-C1D7889ACEFA}" destId="{6CDF7527-DDFD-41A2-924B-1E2EE8764688}" srcOrd="0" destOrd="0" parTransId="{522BFBAD-8121-4E16-BC72-B1881112F3DA}" sibTransId="{14C78E7C-0B3C-49D1-9003-5EEAF35CC037}"/>
    <dgm:cxn modelId="{9F86B32C-BF4E-4D44-9407-1131AD2EA41B}" type="presOf" srcId="{F12548E3-2640-408D-B394-89A87552388E}" destId="{9D3BFB27-32F3-437F-A000-51407419EA18}" srcOrd="0" destOrd="0" presId="urn:microsoft.com/office/officeart/2005/8/layout/chevron2"/>
    <dgm:cxn modelId="{A58DAA3B-C662-456C-A9D2-1255B60A63C2}" srcId="{E9FB155B-246D-4F5F-B63B-8A9D5C06C252}" destId="{8B1F4AB3-81A1-4CCF-93F1-D21FF6897CA6}" srcOrd="2" destOrd="0" parTransId="{966E86B5-02FC-425D-99F7-A67CA1C7E546}" sibTransId="{0E4ECF8C-8AD1-4793-8832-A589E1523D1A}"/>
    <dgm:cxn modelId="{D2269E44-2884-4EE1-8F68-C83F16E40873}" type="presOf" srcId="{12DAF9BA-EAC5-4B35-A0BC-ACF52D37E0AA}" destId="{349ED7BB-481E-45C7-8708-E80EFD9FC3F8}" srcOrd="0" destOrd="0" presId="urn:microsoft.com/office/officeart/2005/8/layout/chevron2"/>
    <dgm:cxn modelId="{05EAB44A-B886-4A49-8AEA-BDCE2DA65F15}" srcId="{F12548E3-2640-408D-B394-89A87552388E}" destId="{12DAF9BA-EAC5-4B35-A0BC-ACF52D37E0AA}" srcOrd="0" destOrd="0" parTransId="{5E3B7C0F-40D6-4BCE-8655-E707EE97715F}" sibTransId="{34ECB556-0CCB-4212-A0A1-46580D63A7F9}"/>
    <dgm:cxn modelId="{376DA871-ED60-4E2D-A698-057885CE5CC7}" type="presOf" srcId="{D4A3F18B-1FDF-441E-96DD-2031EAB61F41}" destId="{FD5F38E0-56C8-4FA1-9634-EE766758B618}" srcOrd="0" destOrd="0" presId="urn:microsoft.com/office/officeart/2005/8/layout/chevron2"/>
    <dgm:cxn modelId="{9C8DA358-64C6-4C4C-ACFC-9996A7C5E023}" srcId="{E9FB155B-246D-4F5F-B63B-8A9D5C06C252}" destId="{98D3E86B-C7BF-4852-9679-C1D7889ACEFA}" srcOrd="0" destOrd="0" parTransId="{64D5C461-CAAF-44EC-A34E-881C6D38E94B}" sibTransId="{D01D79E7-E470-4966-83CE-06ED8EA9896B}"/>
    <dgm:cxn modelId="{B65DA27F-59DD-4E73-B382-6B835FC7A7D1}" type="presOf" srcId="{E9FB155B-246D-4F5F-B63B-8A9D5C06C252}" destId="{79F213A2-2E19-44D0-8955-738CD7E15BF7}" srcOrd="0" destOrd="0" presId="urn:microsoft.com/office/officeart/2005/8/layout/chevron2"/>
    <dgm:cxn modelId="{365BFE8D-47D5-4B59-A24F-BA9990D2264D}" type="presOf" srcId="{E915DC75-7368-487F-B926-72598937AE66}" destId="{6FD20350-1B37-446B-845E-397486F9DFA0}" srcOrd="0" destOrd="0" presId="urn:microsoft.com/office/officeart/2005/8/layout/chevron2"/>
    <dgm:cxn modelId="{00BD188F-665B-4186-AD84-4551FE06CB5A}" srcId="{E9FB155B-246D-4F5F-B63B-8A9D5C06C252}" destId="{F12548E3-2640-408D-B394-89A87552388E}" srcOrd="1" destOrd="0" parTransId="{4663B5D7-4539-4CD9-A49E-F78A79FB6BFB}" sibTransId="{FCB4C2BE-59BB-407D-BCA1-A06ADEFB8819}"/>
    <dgm:cxn modelId="{96CBAC94-3366-420C-BF7C-6FA731E206A6}" type="presOf" srcId="{98D3E86B-C7BF-4852-9679-C1D7889ACEFA}" destId="{B36B9058-1204-4D7C-A408-057C1D1B71F0}" srcOrd="0" destOrd="0" presId="urn:microsoft.com/office/officeart/2005/8/layout/chevron2"/>
    <dgm:cxn modelId="{A37B04CC-C9E8-470B-82F6-4C7157698F2C}" srcId="{8B1F4AB3-81A1-4CCF-93F1-D21FF6897CA6}" destId="{873B776D-5B95-4374-8A9B-E5DDA746A6AA}" srcOrd="0" destOrd="0" parTransId="{AD264470-3D4C-43EC-83F0-642F8AF31121}" sibTransId="{F61F207E-B793-4BBD-8862-FD9C12479C88}"/>
    <dgm:cxn modelId="{A53343D2-12AA-43E3-8AEC-2821C7185597}" type="presOf" srcId="{873B776D-5B95-4374-8A9B-E5DDA746A6AA}" destId="{89FEDE5B-A4DB-4076-917A-05A91A33D646}" srcOrd="0" destOrd="0" presId="urn:microsoft.com/office/officeart/2005/8/layout/chevron2"/>
    <dgm:cxn modelId="{4690E0D4-686E-4DEE-9FD2-765B8D1170EB}" srcId="{D4A3F18B-1FDF-441E-96DD-2031EAB61F41}" destId="{E915DC75-7368-487F-B926-72598937AE66}" srcOrd="0" destOrd="0" parTransId="{1C365741-92C1-4652-8ED2-A1BA90721124}" sibTransId="{3C17648E-FCD2-4AF1-AFE4-DCAE48FBA894}"/>
    <dgm:cxn modelId="{275481B2-A175-4F16-8DAF-76B44EAC2080}" type="presParOf" srcId="{79F213A2-2E19-44D0-8955-738CD7E15BF7}" destId="{CDCC397D-EB9F-4C31-BF7A-B866A61059F7}" srcOrd="0" destOrd="0" presId="urn:microsoft.com/office/officeart/2005/8/layout/chevron2"/>
    <dgm:cxn modelId="{EAD11EA1-584D-4E67-A67F-6E183D4FF9B7}" type="presParOf" srcId="{CDCC397D-EB9F-4C31-BF7A-B866A61059F7}" destId="{B36B9058-1204-4D7C-A408-057C1D1B71F0}" srcOrd="0" destOrd="0" presId="urn:microsoft.com/office/officeart/2005/8/layout/chevron2"/>
    <dgm:cxn modelId="{245D0E96-42EE-4DA4-92EB-E4741200E746}" type="presParOf" srcId="{CDCC397D-EB9F-4C31-BF7A-B866A61059F7}" destId="{59EB71A0-D151-464A-9DC2-35E207F51B7E}" srcOrd="1" destOrd="0" presId="urn:microsoft.com/office/officeart/2005/8/layout/chevron2"/>
    <dgm:cxn modelId="{5ECF69F9-81F6-4BDB-8AB4-397E53288252}" type="presParOf" srcId="{79F213A2-2E19-44D0-8955-738CD7E15BF7}" destId="{8FA865EC-29EF-403C-B2E0-3A11FD8D236C}" srcOrd="1" destOrd="0" presId="urn:microsoft.com/office/officeart/2005/8/layout/chevron2"/>
    <dgm:cxn modelId="{64D4B37A-C389-49C3-817F-A5E2623BDA9B}" type="presParOf" srcId="{79F213A2-2E19-44D0-8955-738CD7E15BF7}" destId="{4470462C-F313-44B9-AEC1-F6151812475C}" srcOrd="2" destOrd="0" presId="urn:microsoft.com/office/officeart/2005/8/layout/chevron2"/>
    <dgm:cxn modelId="{2211E0FD-CE5C-461E-8029-C7D508988001}" type="presParOf" srcId="{4470462C-F313-44B9-AEC1-F6151812475C}" destId="{9D3BFB27-32F3-437F-A000-51407419EA18}" srcOrd="0" destOrd="0" presId="urn:microsoft.com/office/officeart/2005/8/layout/chevron2"/>
    <dgm:cxn modelId="{A45D8614-4922-48AF-88D3-9297B5D14401}" type="presParOf" srcId="{4470462C-F313-44B9-AEC1-F6151812475C}" destId="{349ED7BB-481E-45C7-8708-E80EFD9FC3F8}" srcOrd="1" destOrd="0" presId="urn:microsoft.com/office/officeart/2005/8/layout/chevron2"/>
    <dgm:cxn modelId="{6795EEB1-8F8D-4F29-BC94-88E996497731}" type="presParOf" srcId="{79F213A2-2E19-44D0-8955-738CD7E15BF7}" destId="{A5078E81-8176-4D9C-8973-ED1AA530E53F}" srcOrd="3" destOrd="0" presId="urn:microsoft.com/office/officeart/2005/8/layout/chevron2"/>
    <dgm:cxn modelId="{46E97DCF-88A2-4FE2-AB35-AA2E980D2190}" type="presParOf" srcId="{79F213A2-2E19-44D0-8955-738CD7E15BF7}" destId="{541323EA-9959-4AA9-B9E0-881A1BC2759C}" srcOrd="4" destOrd="0" presId="urn:microsoft.com/office/officeart/2005/8/layout/chevron2"/>
    <dgm:cxn modelId="{9CDD848F-117C-4F9D-865B-F56990187705}" type="presParOf" srcId="{541323EA-9959-4AA9-B9E0-881A1BC2759C}" destId="{7587F133-C55D-421C-8C6E-AB9519DFD200}" srcOrd="0" destOrd="0" presId="urn:microsoft.com/office/officeart/2005/8/layout/chevron2"/>
    <dgm:cxn modelId="{C0429371-DE8C-4448-9EFE-F75A4DCFD728}" type="presParOf" srcId="{541323EA-9959-4AA9-B9E0-881A1BC2759C}" destId="{89FEDE5B-A4DB-4076-917A-05A91A33D646}" srcOrd="1" destOrd="0" presId="urn:microsoft.com/office/officeart/2005/8/layout/chevron2"/>
    <dgm:cxn modelId="{D6C8945F-1268-414A-A4F3-BF82731A95A0}" type="presParOf" srcId="{79F213A2-2E19-44D0-8955-738CD7E15BF7}" destId="{B44CBF4A-7BE1-4027-B21D-3EC7E8D6F36D}" srcOrd="5" destOrd="0" presId="urn:microsoft.com/office/officeart/2005/8/layout/chevron2"/>
    <dgm:cxn modelId="{38018DE6-845A-4BE2-99EA-42AE4E25B2D8}" type="presParOf" srcId="{79F213A2-2E19-44D0-8955-738CD7E15BF7}" destId="{0B751DC4-2381-4B0A-B53D-ADF9F6788854}" srcOrd="6" destOrd="0" presId="urn:microsoft.com/office/officeart/2005/8/layout/chevron2"/>
    <dgm:cxn modelId="{FFAC037A-5BFA-4F39-AE4C-403B28D2CE11}" type="presParOf" srcId="{0B751DC4-2381-4B0A-B53D-ADF9F6788854}" destId="{FD5F38E0-56C8-4FA1-9634-EE766758B618}" srcOrd="0" destOrd="0" presId="urn:microsoft.com/office/officeart/2005/8/layout/chevron2"/>
    <dgm:cxn modelId="{618B67E8-41F6-4F4B-9717-9428F11FB588}" type="presParOf" srcId="{0B751DC4-2381-4B0A-B53D-ADF9F6788854}" destId="{6FD20350-1B37-446B-845E-397486F9DFA0}"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36B9058-1204-4D7C-A408-057C1D1B71F0}">
      <dsp:nvSpPr>
        <dsp:cNvPr id="0" name=""/>
        <dsp:cNvSpPr/>
      </dsp:nvSpPr>
      <dsp:spPr>
        <a:xfrm rot="5400000">
          <a:off x="-135006" y="137605"/>
          <a:ext cx="900041" cy="630028"/>
        </a:xfrm>
        <a:prstGeom prst="chevron">
          <a:avLst/>
        </a:prstGeom>
        <a:solidFill>
          <a:srgbClr val="7CCA62">
            <a:hueOff val="0"/>
            <a:satOff val="0"/>
            <a:lumOff val="0"/>
            <a:alphaOff val="0"/>
          </a:srgbClr>
        </a:solidFill>
        <a:ln w="25400" cap="flat" cmpd="sng" algn="ctr">
          <a:solidFill>
            <a:srgbClr val="7CCA62">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endParaRPr lang="en-US" sz="1800" kern="1200">
            <a:solidFill>
              <a:srgbClr val="FFFFFF"/>
            </a:solidFill>
            <a:latin typeface="Arial"/>
            <a:ea typeface="+mn-ea"/>
            <a:cs typeface="+mn-cs"/>
          </a:endParaRPr>
        </a:p>
      </dsp:txBody>
      <dsp:txXfrm rot="-5400000">
        <a:off x="1" y="317612"/>
        <a:ext cx="630028" cy="270013"/>
      </dsp:txXfrm>
    </dsp:sp>
    <dsp:sp modelId="{59EB71A0-D151-464A-9DC2-35E207F51B7E}">
      <dsp:nvSpPr>
        <dsp:cNvPr id="0" name=""/>
        <dsp:cNvSpPr/>
      </dsp:nvSpPr>
      <dsp:spPr>
        <a:xfrm rot="5400000">
          <a:off x="4684685" y="-4054656"/>
          <a:ext cx="585026" cy="8694339"/>
        </a:xfrm>
        <a:prstGeom prst="round2SameRect">
          <a:avLst/>
        </a:prstGeom>
        <a:solidFill>
          <a:srgbClr val="FFFFFF">
            <a:alpha val="90000"/>
            <a:hueOff val="0"/>
            <a:satOff val="0"/>
            <a:lumOff val="0"/>
            <a:alphaOff val="0"/>
          </a:srgbClr>
        </a:solidFill>
        <a:ln w="25400" cap="flat" cmpd="sng" algn="ctr">
          <a:solidFill>
            <a:srgbClr val="7CCA62">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FontTx/>
            <a:buNone/>
          </a:pPr>
          <a:r>
            <a:rPr lang="en-US" sz="1800" b="0" i="0" kern="1200" dirty="0">
              <a:solidFill>
                <a:srgbClr val="000000">
                  <a:hueOff val="0"/>
                  <a:satOff val="0"/>
                  <a:lumOff val="0"/>
                  <a:alphaOff val="0"/>
                </a:srgbClr>
              </a:solidFill>
              <a:latin typeface="Arial"/>
              <a:ea typeface="+mn-ea"/>
              <a:cs typeface="+mn-cs"/>
            </a:rPr>
            <a:t>Greenhouse gas emission intensity per product unit</a:t>
          </a:r>
          <a:endParaRPr lang="en-US" sz="1800" b="0" kern="1200" dirty="0">
            <a:solidFill>
              <a:srgbClr val="000000">
                <a:hueOff val="0"/>
                <a:satOff val="0"/>
                <a:lumOff val="0"/>
                <a:alphaOff val="0"/>
              </a:srgbClr>
            </a:solidFill>
            <a:latin typeface="Arial"/>
            <a:ea typeface="+mn-ea"/>
            <a:cs typeface="+mn-cs"/>
          </a:endParaRPr>
        </a:p>
      </dsp:txBody>
      <dsp:txXfrm rot="-5400000">
        <a:off x="630029" y="28559"/>
        <a:ext cx="8665780" cy="527908"/>
      </dsp:txXfrm>
    </dsp:sp>
    <dsp:sp modelId="{9D3BFB27-32F3-437F-A000-51407419EA18}">
      <dsp:nvSpPr>
        <dsp:cNvPr id="0" name=""/>
        <dsp:cNvSpPr/>
      </dsp:nvSpPr>
      <dsp:spPr>
        <a:xfrm rot="5400000">
          <a:off x="-135006" y="884371"/>
          <a:ext cx="900041" cy="630028"/>
        </a:xfrm>
        <a:prstGeom prst="chevron">
          <a:avLst/>
        </a:prstGeom>
        <a:solidFill>
          <a:srgbClr val="7CCA62">
            <a:hueOff val="0"/>
            <a:satOff val="0"/>
            <a:lumOff val="0"/>
            <a:alphaOff val="0"/>
          </a:srgbClr>
        </a:solidFill>
        <a:ln w="25400" cap="flat" cmpd="sng" algn="ctr">
          <a:solidFill>
            <a:srgbClr val="7CCA62">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endParaRPr lang="en-US" sz="1800" kern="1200">
            <a:solidFill>
              <a:srgbClr val="FFFFFF"/>
            </a:solidFill>
            <a:latin typeface="Arial"/>
            <a:ea typeface="+mn-ea"/>
            <a:cs typeface="+mn-cs"/>
          </a:endParaRPr>
        </a:p>
      </dsp:txBody>
      <dsp:txXfrm rot="-5400000">
        <a:off x="1" y="1064378"/>
        <a:ext cx="630028" cy="270013"/>
      </dsp:txXfrm>
    </dsp:sp>
    <dsp:sp modelId="{349ED7BB-481E-45C7-8708-E80EFD9FC3F8}">
      <dsp:nvSpPr>
        <dsp:cNvPr id="0" name=""/>
        <dsp:cNvSpPr/>
      </dsp:nvSpPr>
      <dsp:spPr>
        <a:xfrm rot="5400000">
          <a:off x="4684685" y="-3305291"/>
          <a:ext cx="585026" cy="8694339"/>
        </a:xfrm>
        <a:prstGeom prst="round2SameRect">
          <a:avLst/>
        </a:prstGeom>
        <a:solidFill>
          <a:srgbClr val="FFFFFF">
            <a:alpha val="90000"/>
            <a:hueOff val="0"/>
            <a:satOff val="0"/>
            <a:lumOff val="0"/>
            <a:alphaOff val="0"/>
          </a:srgbClr>
        </a:solidFill>
        <a:ln w="25400" cap="flat" cmpd="sng" algn="ctr">
          <a:solidFill>
            <a:srgbClr val="7CCA62">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FontTx/>
            <a:buNone/>
          </a:pPr>
          <a:r>
            <a:rPr lang="en-US" sz="1800" b="0" i="0" kern="1200" dirty="0">
              <a:solidFill>
                <a:srgbClr val="000000">
                  <a:hueOff val="0"/>
                  <a:satOff val="0"/>
                  <a:lumOff val="0"/>
                  <a:alphaOff val="0"/>
                </a:srgbClr>
              </a:solidFill>
              <a:latin typeface="Arial"/>
              <a:ea typeface="+mn-ea"/>
              <a:cs typeface="+mn-cs"/>
            </a:rPr>
            <a:t>Growth target of the sector</a:t>
          </a:r>
          <a:endParaRPr lang="en-US" sz="1800" b="0" i="0" u="none" strike="noStrike" kern="1200" cap="none" dirty="0">
            <a:solidFill>
              <a:srgbClr val="000000">
                <a:hueOff val="0"/>
                <a:satOff val="0"/>
                <a:lumOff val="0"/>
                <a:alphaOff val="0"/>
              </a:srgbClr>
            </a:solidFill>
            <a:latin typeface="Montserrat" panose="00000500000000000000" pitchFamily="2" charset="0"/>
            <a:ea typeface="MS Mincho" panose="02020609040205080304" pitchFamily="49" charset="-128"/>
            <a:cs typeface="Arial"/>
          </a:endParaRPr>
        </a:p>
      </dsp:txBody>
      <dsp:txXfrm rot="-5400000">
        <a:off x="630029" y="777924"/>
        <a:ext cx="8665780" cy="527908"/>
      </dsp:txXfrm>
    </dsp:sp>
    <dsp:sp modelId="{7587F133-C55D-421C-8C6E-AB9519DFD200}">
      <dsp:nvSpPr>
        <dsp:cNvPr id="0" name=""/>
        <dsp:cNvSpPr/>
      </dsp:nvSpPr>
      <dsp:spPr>
        <a:xfrm rot="5400000">
          <a:off x="-135006" y="1631136"/>
          <a:ext cx="900041" cy="630028"/>
        </a:xfrm>
        <a:prstGeom prst="chevron">
          <a:avLst/>
        </a:prstGeom>
        <a:solidFill>
          <a:srgbClr val="7CCA62">
            <a:hueOff val="0"/>
            <a:satOff val="0"/>
            <a:lumOff val="0"/>
            <a:alphaOff val="0"/>
          </a:srgbClr>
        </a:solidFill>
        <a:ln w="25400" cap="flat" cmpd="sng" algn="ctr">
          <a:solidFill>
            <a:srgbClr val="7CCA62">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endParaRPr lang="en-US" sz="1800" kern="1200">
            <a:solidFill>
              <a:srgbClr val="FFFFFF"/>
            </a:solidFill>
            <a:latin typeface="Arial"/>
            <a:ea typeface="+mn-ea"/>
            <a:cs typeface="+mn-cs"/>
          </a:endParaRPr>
        </a:p>
      </dsp:txBody>
      <dsp:txXfrm rot="-5400000">
        <a:off x="1" y="1811143"/>
        <a:ext cx="630028" cy="270013"/>
      </dsp:txXfrm>
    </dsp:sp>
    <dsp:sp modelId="{89FEDE5B-A4DB-4076-917A-05A91A33D646}">
      <dsp:nvSpPr>
        <dsp:cNvPr id="0" name=""/>
        <dsp:cNvSpPr/>
      </dsp:nvSpPr>
      <dsp:spPr>
        <a:xfrm rot="5400000">
          <a:off x="4684685" y="-2558525"/>
          <a:ext cx="585026" cy="8694339"/>
        </a:xfrm>
        <a:prstGeom prst="round2SameRect">
          <a:avLst/>
        </a:prstGeom>
        <a:solidFill>
          <a:srgbClr val="FFFFFF">
            <a:alpha val="90000"/>
            <a:hueOff val="0"/>
            <a:satOff val="0"/>
            <a:lumOff val="0"/>
            <a:alphaOff val="0"/>
          </a:srgbClr>
        </a:solidFill>
        <a:ln w="25400" cap="flat" cmpd="sng" algn="ctr">
          <a:solidFill>
            <a:srgbClr val="7CCA62">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None/>
          </a:pPr>
          <a:r>
            <a:rPr lang="en-US" sz="1800" b="0" i="0" kern="1200" dirty="0">
              <a:solidFill>
                <a:srgbClr val="000000">
                  <a:hueOff val="0"/>
                  <a:satOff val="0"/>
                  <a:lumOff val="0"/>
                  <a:alphaOff val="0"/>
                </a:srgbClr>
              </a:solidFill>
              <a:latin typeface="Arial"/>
              <a:ea typeface="+mn-ea"/>
              <a:cs typeface="+mn-cs"/>
            </a:rPr>
            <a:t>Greenhouse gas emission reduction target for the sector</a:t>
          </a:r>
          <a:endParaRPr lang="en-US" sz="1800" b="0" i="0" u="none" strike="noStrike" kern="1200" cap="none" dirty="0">
            <a:solidFill>
              <a:srgbClr val="000000">
                <a:hueOff val="0"/>
                <a:satOff val="0"/>
                <a:lumOff val="0"/>
                <a:alphaOff val="0"/>
              </a:srgbClr>
            </a:solidFill>
            <a:latin typeface="Montserrat" panose="00000500000000000000" pitchFamily="2" charset="0"/>
            <a:ea typeface="MS Mincho" panose="02020609040205080304" pitchFamily="49" charset="-128"/>
            <a:cs typeface="Arial"/>
          </a:endParaRPr>
        </a:p>
      </dsp:txBody>
      <dsp:txXfrm rot="-5400000">
        <a:off x="630029" y="1524690"/>
        <a:ext cx="8665780" cy="527908"/>
      </dsp:txXfrm>
    </dsp:sp>
    <dsp:sp modelId="{FD5F38E0-56C8-4FA1-9634-EE766758B618}">
      <dsp:nvSpPr>
        <dsp:cNvPr id="0" name=""/>
        <dsp:cNvSpPr/>
      </dsp:nvSpPr>
      <dsp:spPr>
        <a:xfrm rot="5400000">
          <a:off x="-135006" y="2377902"/>
          <a:ext cx="900041" cy="630028"/>
        </a:xfrm>
        <a:prstGeom prst="chevron">
          <a:avLst/>
        </a:prstGeom>
        <a:solidFill>
          <a:srgbClr val="7CCA62">
            <a:hueOff val="0"/>
            <a:satOff val="0"/>
            <a:lumOff val="0"/>
            <a:alphaOff val="0"/>
          </a:srgbClr>
        </a:solidFill>
        <a:ln w="25400" cap="flat" cmpd="sng" algn="ctr">
          <a:solidFill>
            <a:srgbClr val="7CCA62">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endParaRPr lang="en-US" sz="1800" b="0" i="0" u="none" strike="noStrike" kern="1200" cap="none">
            <a:solidFill>
              <a:srgbClr val="FFFFFF"/>
            </a:solidFill>
            <a:latin typeface="Montserrat" panose="00000500000000000000" pitchFamily="2" charset="0"/>
            <a:ea typeface="MS Mincho" panose="02020609040205080304" pitchFamily="49" charset="-128"/>
            <a:cs typeface="Arial"/>
          </a:endParaRPr>
        </a:p>
      </dsp:txBody>
      <dsp:txXfrm rot="-5400000">
        <a:off x="1" y="2557909"/>
        <a:ext cx="630028" cy="270013"/>
      </dsp:txXfrm>
    </dsp:sp>
    <dsp:sp modelId="{6FD20350-1B37-446B-845E-397486F9DFA0}">
      <dsp:nvSpPr>
        <dsp:cNvPr id="0" name=""/>
        <dsp:cNvSpPr/>
      </dsp:nvSpPr>
      <dsp:spPr>
        <a:xfrm rot="5400000">
          <a:off x="4684685" y="-1864417"/>
          <a:ext cx="585026" cy="8694339"/>
        </a:xfrm>
        <a:prstGeom prst="round2SameRect">
          <a:avLst/>
        </a:prstGeom>
        <a:solidFill>
          <a:srgbClr val="FFFFFF">
            <a:alpha val="90000"/>
            <a:hueOff val="0"/>
            <a:satOff val="0"/>
            <a:lumOff val="0"/>
            <a:alphaOff val="0"/>
          </a:srgbClr>
        </a:solidFill>
        <a:ln w="25400" cap="flat" cmpd="sng" algn="ctr">
          <a:solidFill>
            <a:srgbClr val="7CCA62">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None/>
          </a:pPr>
          <a:r>
            <a:rPr lang="en-US" sz="1800" b="0" i="0" kern="1200" dirty="0">
              <a:solidFill>
                <a:srgbClr val="000000">
                  <a:hueOff val="0"/>
                  <a:satOff val="0"/>
                  <a:lumOff val="0"/>
                  <a:alphaOff val="0"/>
                </a:srgbClr>
              </a:solidFill>
              <a:latin typeface="Arial"/>
              <a:ea typeface="+mn-ea"/>
              <a:cs typeface="+mn-cs"/>
            </a:rPr>
            <a:t>Facility subject to production/business planning requirements</a:t>
          </a:r>
          <a:endParaRPr lang="en-US" sz="1800" kern="1200" dirty="0">
            <a:solidFill>
              <a:srgbClr val="000000">
                <a:hueOff val="0"/>
                <a:satOff val="0"/>
                <a:lumOff val="0"/>
                <a:alphaOff val="0"/>
              </a:srgbClr>
            </a:solidFill>
            <a:latin typeface="Arial"/>
            <a:ea typeface="+mn-ea"/>
            <a:cs typeface="+mn-cs"/>
          </a:endParaRPr>
        </a:p>
      </dsp:txBody>
      <dsp:txXfrm rot="-5400000">
        <a:off x="630029" y="2218798"/>
        <a:ext cx="8665780" cy="527908"/>
      </dsp:txXfrm>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036A417-579A-4CFB-8254-440A31E5548F}" type="datetimeFigureOut">
              <a:rPr lang="en-US" smtClean="0"/>
              <a:t>10/22/2025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905F670-6DBD-4306-A6A8-817B1D8003D9}" type="slidenum">
              <a:rPr lang="en-US" smtClean="0"/>
              <a:t>‹#›</a:t>
            </a:fld>
            <a:endParaRPr lang="en-US"/>
          </a:p>
        </p:txBody>
      </p:sp>
    </p:spTree>
    <p:extLst>
      <p:ext uri="{BB962C8B-B14F-4D97-AF65-F5344CB8AC3E}">
        <p14:creationId xmlns:p14="http://schemas.microsoft.com/office/powerpoint/2010/main" val="39611827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905F670-6DBD-4306-A6A8-817B1D8003D9}" type="slidenum">
              <a:rPr lang="en-US" smtClean="0"/>
              <a:t>3</a:t>
            </a:fld>
            <a:endParaRPr lang="en-US"/>
          </a:p>
        </p:txBody>
      </p:sp>
    </p:spTree>
    <p:extLst>
      <p:ext uri="{BB962C8B-B14F-4D97-AF65-F5344CB8AC3E}">
        <p14:creationId xmlns:p14="http://schemas.microsoft.com/office/powerpoint/2010/main" val="27974330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905F670-6DBD-4306-A6A8-817B1D8003D9}" type="slidenum">
              <a:rPr lang="en-US" smtClean="0"/>
              <a:t>24</a:t>
            </a:fld>
            <a:endParaRPr lang="en-US"/>
          </a:p>
        </p:txBody>
      </p:sp>
    </p:spTree>
    <p:extLst>
      <p:ext uri="{BB962C8B-B14F-4D97-AF65-F5344CB8AC3E}">
        <p14:creationId xmlns:p14="http://schemas.microsoft.com/office/powerpoint/2010/main" val="20061681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905F670-6DBD-4306-A6A8-817B1D8003D9}" type="slidenum">
              <a:rPr lang="en-US" smtClean="0"/>
              <a:t>4</a:t>
            </a:fld>
            <a:endParaRPr lang="en-US"/>
          </a:p>
        </p:txBody>
      </p:sp>
    </p:spTree>
    <p:extLst>
      <p:ext uri="{BB962C8B-B14F-4D97-AF65-F5344CB8AC3E}">
        <p14:creationId xmlns:p14="http://schemas.microsoft.com/office/powerpoint/2010/main" val="20278619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905F670-6DBD-4306-A6A8-817B1D8003D9}" type="slidenum">
              <a:rPr lang="en-US" smtClean="0"/>
              <a:t>7</a:t>
            </a:fld>
            <a:endParaRPr lang="en-US"/>
          </a:p>
        </p:txBody>
      </p:sp>
    </p:spTree>
    <p:extLst>
      <p:ext uri="{BB962C8B-B14F-4D97-AF65-F5344CB8AC3E}">
        <p14:creationId xmlns:p14="http://schemas.microsoft.com/office/powerpoint/2010/main" val="22124738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905F670-6DBD-4306-A6A8-817B1D8003D9}" type="slidenum">
              <a:rPr lang="en-US" smtClean="0"/>
              <a:t>15</a:t>
            </a:fld>
            <a:endParaRPr lang="en-US"/>
          </a:p>
        </p:txBody>
      </p:sp>
    </p:spTree>
    <p:extLst>
      <p:ext uri="{BB962C8B-B14F-4D97-AF65-F5344CB8AC3E}">
        <p14:creationId xmlns:p14="http://schemas.microsoft.com/office/powerpoint/2010/main" val="38498172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905F670-6DBD-4306-A6A8-817B1D8003D9}" type="slidenum">
              <a:rPr lang="en-US" smtClean="0"/>
              <a:t>16</a:t>
            </a:fld>
            <a:endParaRPr lang="en-US"/>
          </a:p>
        </p:txBody>
      </p:sp>
    </p:spTree>
    <p:extLst>
      <p:ext uri="{BB962C8B-B14F-4D97-AF65-F5344CB8AC3E}">
        <p14:creationId xmlns:p14="http://schemas.microsoft.com/office/powerpoint/2010/main" val="6090342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905F670-6DBD-4306-A6A8-817B1D8003D9}" type="slidenum">
              <a:rPr lang="en-US" smtClean="0"/>
              <a:t>17</a:t>
            </a:fld>
            <a:endParaRPr lang="en-US"/>
          </a:p>
        </p:txBody>
      </p:sp>
    </p:spTree>
    <p:extLst>
      <p:ext uri="{BB962C8B-B14F-4D97-AF65-F5344CB8AC3E}">
        <p14:creationId xmlns:p14="http://schemas.microsoft.com/office/powerpoint/2010/main" val="5737336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905F670-6DBD-4306-A6A8-817B1D8003D9}" type="slidenum">
              <a:rPr lang="en-US" smtClean="0"/>
              <a:t>18</a:t>
            </a:fld>
            <a:endParaRPr lang="en-US"/>
          </a:p>
        </p:txBody>
      </p:sp>
    </p:spTree>
    <p:extLst>
      <p:ext uri="{BB962C8B-B14F-4D97-AF65-F5344CB8AC3E}">
        <p14:creationId xmlns:p14="http://schemas.microsoft.com/office/powerpoint/2010/main" val="11837631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905F670-6DBD-4306-A6A8-817B1D8003D9}" type="slidenum">
              <a:rPr lang="en-US" smtClean="0"/>
              <a:t>19</a:t>
            </a:fld>
            <a:endParaRPr lang="en-US"/>
          </a:p>
        </p:txBody>
      </p:sp>
    </p:spTree>
    <p:extLst>
      <p:ext uri="{BB962C8B-B14F-4D97-AF65-F5344CB8AC3E}">
        <p14:creationId xmlns:p14="http://schemas.microsoft.com/office/powerpoint/2010/main" val="3388591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905F670-6DBD-4306-A6A8-817B1D8003D9}" type="slidenum">
              <a:rPr lang="en-US" smtClean="0"/>
              <a:t>20</a:t>
            </a:fld>
            <a:endParaRPr lang="en-US"/>
          </a:p>
        </p:txBody>
      </p:sp>
    </p:spTree>
    <p:extLst>
      <p:ext uri="{BB962C8B-B14F-4D97-AF65-F5344CB8AC3E}">
        <p14:creationId xmlns:p14="http://schemas.microsoft.com/office/powerpoint/2010/main" val="34467985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3" y="0"/>
            <a:ext cx="12189834" cy="6858000"/>
          </a:xfrm>
          <a:prstGeom prst="rect">
            <a:avLst/>
          </a:prstGeom>
        </p:spPr>
      </p:pic>
      <p:sp>
        <p:nvSpPr>
          <p:cNvPr id="13" name="AutoShape 2"/>
          <p:cNvSpPr>
            <a:spLocks noChangeArrowheads="1"/>
          </p:cNvSpPr>
          <p:nvPr userDrawn="1"/>
        </p:nvSpPr>
        <p:spPr bwMode="auto">
          <a:xfrm>
            <a:off x="-1" y="0"/>
            <a:ext cx="12190918" cy="5536248"/>
          </a:xfrm>
          <a:prstGeom prst="flowChartPunchedTape">
            <a:avLst/>
          </a:prstGeom>
          <a:gradFill rotWithShape="0">
            <a:gsLst>
              <a:gs pos="0">
                <a:srgbClr val="FFFFFF">
                  <a:alpha val="79999"/>
                </a:srgbClr>
              </a:gs>
              <a:gs pos="100000">
                <a:srgbClr val="FFFFFF">
                  <a:gamma/>
                  <a:tint val="20000"/>
                  <a:invGamma/>
                  <a:alpha val="29999"/>
                </a:srgbClr>
              </a:gs>
            </a:gsLst>
            <a:lin ang="18900000" scaled="1"/>
          </a:gradFill>
          <a:ln>
            <a:noFill/>
          </a:ln>
          <a:effectLst/>
          <a:extLs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en-US"/>
          </a:p>
        </p:txBody>
      </p:sp>
      <p:sp>
        <p:nvSpPr>
          <p:cNvPr id="3" name="Subtitle 2"/>
          <p:cNvSpPr>
            <a:spLocks noGrp="1"/>
          </p:cNvSpPr>
          <p:nvPr>
            <p:ph type="subTitle" idx="1" hasCustomPrompt="1"/>
          </p:nvPr>
        </p:nvSpPr>
        <p:spPr>
          <a:xfrm>
            <a:off x="838201" y="1926547"/>
            <a:ext cx="10515599" cy="1070557"/>
          </a:xfrm>
        </p:spPr>
        <p:txBody>
          <a:bodyPr/>
          <a:lstStyle>
            <a:lvl1pPr marL="0" indent="0" algn="ctr">
              <a:lnSpc>
                <a:spcPct val="100000"/>
              </a:lnSpc>
              <a:buNone/>
              <a:defRPr sz="2400" b="1" baseline="0">
                <a:solidFill>
                  <a:srgbClr val="003153"/>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VIETNAM SCALING UP ENERGY EFFICIENCY PROJECT </a:t>
            </a:r>
          </a:p>
          <a:p>
            <a:r>
              <a:rPr lang="en-US" dirty="0"/>
              <a:t>(VSUEE)</a:t>
            </a:r>
          </a:p>
        </p:txBody>
      </p:sp>
      <p:sp>
        <p:nvSpPr>
          <p:cNvPr id="4" name="Date Placeholder 3"/>
          <p:cNvSpPr>
            <a:spLocks noGrp="1"/>
          </p:cNvSpPr>
          <p:nvPr>
            <p:ph type="dt" sz="half" idx="10"/>
          </p:nvPr>
        </p:nvSpPr>
        <p:spPr/>
        <p:txBody>
          <a:bodyPr/>
          <a:lstStyle/>
          <a:p>
            <a:fld id="{31E3CAD9-E7AB-4E26-84DB-EF5CB779DEBB}" type="datetimeFigureOut">
              <a:rPr lang="en-US" smtClean="0"/>
              <a:t>10/22/2025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DA70A67-A867-42F0-871F-01B78550C99D}" type="slidenum">
              <a:rPr lang="en-US" smtClean="0"/>
              <a:t>‹#›</a:t>
            </a:fld>
            <a:endParaRPr lang="en-US"/>
          </a:p>
        </p:txBody>
      </p:sp>
      <p:sp>
        <p:nvSpPr>
          <p:cNvPr id="19" name="Freeform 21">
            <a:extLst>
              <a:ext uri="{FF2B5EF4-FFF2-40B4-BE49-F238E27FC236}">
                <a16:creationId xmlns:a16="http://schemas.microsoft.com/office/drawing/2014/main" id="{2D82AB4A-1BE9-6CBE-D0F7-019C3BF5100C}"/>
              </a:ext>
            </a:extLst>
          </p:cNvPr>
          <p:cNvSpPr/>
          <p:nvPr userDrawn="1"/>
        </p:nvSpPr>
        <p:spPr>
          <a:xfrm>
            <a:off x="10399090" y="537310"/>
            <a:ext cx="954710" cy="674762"/>
          </a:xfrm>
          <a:custGeom>
            <a:avLst/>
            <a:gdLst/>
            <a:ahLst/>
            <a:cxnLst/>
            <a:rect l="l" t="t" r="r" b="b"/>
            <a:pathLst>
              <a:path w="1964908" h="1388740">
                <a:moveTo>
                  <a:pt x="0" y="0"/>
                </a:moveTo>
                <a:lnTo>
                  <a:pt x="1964907" y="0"/>
                </a:lnTo>
                <a:lnTo>
                  <a:pt x="1964907" y="1388740"/>
                </a:lnTo>
                <a:lnTo>
                  <a:pt x="0" y="1388740"/>
                </a:lnTo>
                <a:lnTo>
                  <a:pt x="0" y="0"/>
                </a:lnTo>
                <a:close/>
              </a:path>
            </a:pathLst>
          </a:custGeom>
          <a:blipFill>
            <a:blip r:embed="rId3"/>
            <a:stretch>
              <a:fillRect/>
            </a:stretch>
          </a:blipFill>
        </p:spPr>
      </p:sp>
      <p:sp>
        <p:nvSpPr>
          <p:cNvPr id="20" name="Freeform 22">
            <a:extLst>
              <a:ext uri="{FF2B5EF4-FFF2-40B4-BE49-F238E27FC236}">
                <a16:creationId xmlns:a16="http://schemas.microsoft.com/office/drawing/2014/main" id="{569B8C98-D3EF-F7E8-42CD-8E6911DA531A}"/>
              </a:ext>
            </a:extLst>
          </p:cNvPr>
          <p:cNvSpPr/>
          <p:nvPr userDrawn="1"/>
        </p:nvSpPr>
        <p:spPr>
          <a:xfrm>
            <a:off x="7043882" y="508294"/>
            <a:ext cx="1186237" cy="668008"/>
          </a:xfrm>
          <a:custGeom>
            <a:avLst/>
            <a:gdLst/>
            <a:ahLst/>
            <a:cxnLst/>
            <a:rect l="l" t="t" r="r" b="b"/>
            <a:pathLst>
              <a:path w="2441419" h="1374840">
                <a:moveTo>
                  <a:pt x="0" y="0"/>
                </a:moveTo>
                <a:lnTo>
                  <a:pt x="2441419" y="0"/>
                </a:lnTo>
                <a:lnTo>
                  <a:pt x="2441419" y="1374839"/>
                </a:lnTo>
                <a:lnTo>
                  <a:pt x="0" y="1374839"/>
                </a:lnTo>
                <a:lnTo>
                  <a:pt x="0" y="0"/>
                </a:lnTo>
                <a:close/>
              </a:path>
            </a:pathLst>
          </a:custGeom>
          <a:blipFill>
            <a:blip r:embed="rId4"/>
            <a:stretch>
              <a:fillRect/>
            </a:stretch>
          </a:blipFill>
        </p:spPr>
      </p:sp>
      <p:pic>
        <p:nvPicPr>
          <p:cNvPr id="21" name="Picture 20"/>
          <p:cNvPicPr>
            <a:picLocks noChangeAspect="1"/>
          </p:cNvPicPr>
          <p:nvPr userDrawn="1"/>
        </p:nvPicPr>
        <p:blipFill rotWithShape="1">
          <a:blip r:embed="rId5" cstate="print">
            <a:extLst>
              <a:ext uri="{28A0092B-C50C-407E-A947-70E740481C1C}">
                <a14:useLocalDpi xmlns:a14="http://schemas.microsoft.com/office/drawing/2010/main" val="0"/>
              </a:ext>
            </a:extLst>
          </a:blip>
          <a:srcRect t="26330" b="34452"/>
          <a:stretch/>
        </p:blipFill>
        <p:spPr>
          <a:xfrm>
            <a:off x="807627" y="619012"/>
            <a:ext cx="1138706" cy="446573"/>
          </a:xfrm>
          <a:prstGeom prst="rect">
            <a:avLst/>
          </a:prstGeom>
        </p:spPr>
      </p:pic>
      <p:pic>
        <p:nvPicPr>
          <p:cNvPr id="22" name="Picture 21"/>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3636779" y="537310"/>
            <a:ext cx="1716657" cy="713721"/>
          </a:xfrm>
          <a:prstGeom prst="rect">
            <a:avLst/>
          </a:prstGeom>
        </p:spPr>
      </p:pic>
    </p:spTree>
    <p:extLst>
      <p:ext uri="{BB962C8B-B14F-4D97-AF65-F5344CB8AC3E}">
        <p14:creationId xmlns:p14="http://schemas.microsoft.com/office/powerpoint/2010/main" val="15833643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11" name="Picture 8"/>
          <p:cNvPicPr>
            <a:picLocks noChangeAspect="1"/>
          </p:cNvPicPr>
          <p:nvPr userDrawn="1"/>
        </p:nvPicPr>
        <p:blipFill rotWithShape="1">
          <a:blip r:embed="rId2">
            <a:extLst>
              <a:ext uri="{28A0092B-C50C-407E-A947-70E740481C1C}">
                <a14:useLocalDpi xmlns:a14="http://schemas.microsoft.com/office/drawing/2010/main" val="0"/>
              </a:ext>
            </a:extLst>
          </a:blip>
          <a:srcRect r="7465" b="50681"/>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p:cNvSpPr/>
          <p:nvPr userDrawn="1"/>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blue and green logo&#10;&#10;Description automatically generated">
            <a:extLst>
              <a:ext uri="{FF2B5EF4-FFF2-40B4-BE49-F238E27FC236}">
                <a16:creationId xmlns:a16="http://schemas.microsoft.com/office/drawing/2014/main" id="{06D64E9D-AC07-32FD-254E-7867546158A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9" name="Straight Connector 8"/>
          <p:cNvCxnSpPr/>
          <p:nvPr userDrawn="1"/>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9"/>
          <p:cNvSpPr txBox="1"/>
          <p:nvPr userDrawn="1"/>
        </p:nvSpPr>
        <p:spPr>
          <a:xfrm>
            <a:off x="3013553" y="674465"/>
            <a:ext cx="8340247" cy="369332"/>
          </a:xfrm>
          <a:prstGeom prst="rect">
            <a:avLst/>
          </a:prstGeom>
          <a:noFill/>
        </p:spPr>
        <p:txBody>
          <a:bodyPr wrap="square" rtlCol="0">
            <a:spAutoFit/>
          </a:bodyPr>
          <a:lstStyle/>
          <a:p>
            <a:pPr marL="0" marR="0" lvl="0" indent="0" algn="l" rtl="0">
              <a:lnSpc>
                <a:spcPct val="100000"/>
              </a:lnSpc>
              <a:spcBef>
                <a:spcPts val="0"/>
              </a:spcBef>
              <a:spcAft>
                <a:spcPts val="0"/>
              </a:spcAft>
              <a:buNone/>
            </a:pPr>
            <a:r>
              <a:rPr lang="en-US" sz="1800" b="1" i="0" u="none" strike="noStrike" cap="none" dirty="0">
                <a:solidFill>
                  <a:srgbClr val="003153"/>
                </a:solidFill>
                <a:latin typeface="Arial"/>
                <a:ea typeface="Arial"/>
                <a:cs typeface="Arial"/>
                <a:sym typeface="Arial"/>
              </a:rPr>
              <a:t>Vietnam Scaling up Energy Efficiency Project (VSUEE)</a:t>
            </a:r>
          </a:p>
        </p:txBody>
      </p:sp>
      <p:pic>
        <p:nvPicPr>
          <p:cNvPr id="2" name="Picture 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Tree>
    <p:extLst>
      <p:ext uri="{BB962C8B-B14F-4D97-AF65-F5344CB8AC3E}">
        <p14:creationId xmlns:p14="http://schemas.microsoft.com/office/powerpoint/2010/main" val="12582378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pic>
        <p:nvPicPr>
          <p:cNvPr id="11" name="Picture 8"/>
          <p:cNvPicPr>
            <a:picLocks noChangeAspect="1"/>
          </p:cNvPicPr>
          <p:nvPr userDrawn="1"/>
        </p:nvPicPr>
        <p:blipFill rotWithShape="1">
          <a:blip r:embed="rId2">
            <a:extLst>
              <a:ext uri="{28A0092B-C50C-407E-A947-70E740481C1C}">
                <a14:useLocalDpi xmlns:a14="http://schemas.microsoft.com/office/drawing/2010/main" val="0"/>
              </a:ext>
            </a:extLst>
          </a:blip>
          <a:srcRect r="7465" b="50681"/>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p:cNvSpPr/>
          <p:nvPr userDrawn="1"/>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blue and green logo&#10;&#10;Description automatically generated">
            <a:extLst>
              <a:ext uri="{FF2B5EF4-FFF2-40B4-BE49-F238E27FC236}">
                <a16:creationId xmlns:a16="http://schemas.microsoft.com/office/drawing/2014/main" id="{06D64E9D-AC07-32FD-254E-7867546158A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9" name="Straight Connector 8"/>
          <p:cNvCxnSpPr/>
          <p:nvPr userDrawn="1"/>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9"/>
          <p:cNvSpPr txBox="1"/>
          <p:nvPr userDrawn="1"/>
        </p:nvSpPr>
        <p:spPr>
          <a:xfrm>
            <a:off x="2099153" y="667369"/>
            <a:ext cx="7583423" cy="369332"/>
          </a:xfrm>
          <a:prstGeom prst="rect">
            <a:avLst/>
          </a:prstGeom>
          <a:noFill/>
        </p:spPr>
        <p:txBody>
          <a:bodyPr wrap="none" rtlCol="0">
            <a:spAutoFit/>
          </a:bodyPr>
          <a:lstStyle/>
          <a:p>
            <a:r>
              <a:rPr lang="en-US" b="1" i="1" dirty="0" err="1">
                <a:solidFill>
                  <a:srgbClr val="466DB0"/>
                </a:solidFill>
              </a:rPr>
              <a:t>Dự</a:t>
            </a:r>
            <a:r>
              <a:rPr lang="en-US" b="1" i="1" baseline="0" dirty="0">
                <a:solidFill>
                  <a:srgbClr val="466DB0"/>
                </a:solidFill>
              </a:rPr>
              <a:t> </a:t>
            </a:r>
            <a:r>
              <a:rPr lang="en-US" b="1" i="1" baseline="0" dirty="0" err="1">
                <a:solidFill>
                  <a:srgbClr val="466DB0"/>
                </a:solidFill>
              </a:rPr>
              <a:t>án</a:t>
            </a:r>
            <a:r>
              <a:rPr lang="en-US" b="1" i="1" baseline="0" dirty="0">
                <a:solidFill>
                  <a:srgbClr val="466DB0"/>
                </a:solidFill>
              </a:rPr>
              <a:t> </a:t>
            </a:r>
            <a:r>
              <a:rPr lang="en-US" b="1" i="1" baseline="0" dirty="0" err="1">
                <a:solidFill>
                  <a:srgbClr val="466DB0"/>
                </a:solidFill>
              </a:rPr>
              <a:t>Thúc</a:t>
            </a:r>
            <a:r>
              <a:rPr lang="en-US" b="1" i="1" baseline="0" dirty="0">
                <a:solidFill>
                  <a:srgbClr val="466DB0"/>
                </a:solidFill>
              </a:rPr>
              <a:t> </a:t>
            </a:r>
            <a:r>
              <a:rPr lang="en-US" b="1" i="1" baseline="0" dirty="0" err="1">
                <a:solidFill>
                  <a:srgbClr val="466DB0"/>
                </a:solidFill>
              </a:rPr>
              <a:t>đẩy</a:t>
            </a:r>
            <a:r>
              <a:rPr lang="en-US" b="1" i="1" baseline="0" dirty="0">
                <a:solidFill>
                  <a:srgbClr val="466DB0"/>
                </a:solidFill>
              </a:rPr>
              <a:t> </a:t>
            </a:r>
            <a:r>
              <a:rPr lang="en-US" b="1" i="1" baseline="0" dirty="0" err="1">
                <a:solidFill>
                  <a:srgbClr val="466DB0"/>
                </a:solidFill>
              </a:rPr>
              <a:t>Tiết</a:t>
            </a:r>
            <a:r>
              <a:rPr lang="en-US" b="1" i="1" baseline="0" dirty="0">
                <a:solidFill>
                  <a:srgbClr val="466DB0"/>
                </a:solidFill>
              </a:rPr>
              <a:t> </a:t>
            </a:r>
            <a:r>
              <a:rPr lang="en-US" b="1" i="1" baseline="0" dirty="0" err="1">
                <a:solidFill>
                  <a:srgbClr val="466DB0"/>
                </a:solidFill>
              </a:rPr>
              <a:t>kiệm</a:t>
            </a:r>
            <a:r>
              <a:rPr lang="en-US" b="1" i="1" baseline="0" dirty="0">
                <a:solidFill>
                  <a:srgbClr val="466DB0"/>
                </a:solidFill>
              </a:rPr>
              <a:t> </a:t>
            </a:r>
            <a:r>
              <a:rPr lang="en-US" b="1" i="1" baseline="0" dirty="0" err="1">
                <a:solidFill>
                  <a:srgbClr val="466DB0"/>
                </a:solidFill>
              </a:rPr>
              <a:t>năng</a:t>
            </a:r>
            <a:r>
              <a:rPr lang="en-US" b="1" i="1" baseline="0" dirty="0">
                <a:solidFill>
                  <a:srgbClr val="466DB0"/>
                </a:solidFill>
              </a:rPr>
              <a:t> </a:t>
            </a:r>
            <a:r>
              <a:rPr lang="en-US" b="1" i="1" baseline="0" dirty="0" err="1">
                <a:solidFill>
                  <a:srgbClr val="466DB0"/>
                </a:solidFill>
              </a:rPr>
              <a:t>lượng</a:t>
            </a:r>
            <a:r>
              <a:rPr lang="en-US" b="1" i="1" baseline="0" dirty="0">
                <a:solidFill>
                  <a:srgbClr val="466DB0"/>
                </a:solidFill>
              </a:rPr>
              <a:t> </a:t>
            </a:r>
            <a:r>
              <a:rPr lang="en-US" b="1" i="1" baseline="0" dirty="0" err="1">
                <a:solidFill>
                  <a:srgbClr val="466DB0"/>
                </a:solidFill>
              </a:rPr>
              <a:t>trong</a:t>
            </a:r>
            <a:r>
              <a:rPr lang="en-US" b="1" i="1" baseline="0" dirty="0">
                <a:solidFill>
                  <a:srgbClr val="466DB0"/>
                </a:solidFill>
              </a:rPr>
              <a:t> </a:t>
            </a:r>
            <a:r>
              <a:rPr lang="en-US" b="1" i="1" baseline="0" dirty="0" err="1">
                <a:solidFill>
                  <a:srgbClr val="466DB0"/>
                </a:solidFill>
              </a:rPr>
              <a:t>các</a:t>
            </a:r>
            <a:r>
              <a:rPr lang="en-US" b="1" i="1" baseline="0" dirty="0">
                <a:solidFill>
                  <a:srgbClr val="466DB0"/>
                </a:solidFill>
              </a:rPr>
              <a:t> </a:t>
            </a:r>
            <a:r>
              <a:rPr lang="en-US" b="1" i="1" baseline="0" dirty="0" err="1">
                <a:solidFill>
                  <a:srgbClr val="466DB0"/>
                </a:solidFill>
              </a:rPr>
              <a:t>ngành</a:t>
            </a:r>
            <a:r>
              <a:rPr lang="en-US" b="1" i="1" baseline="0" dirty="0">
                <a:solidFill>
                  <a:srgbClr val="466DB0"/>
                </a:solidFill>
              </a:rPr>
              <a:t> </a:t>
            </a:r>
            <a:r>
              <a:rPr lang="en-US" b="1" i="1" baseline="0" dirty="0" err="1">
                <a:solidFill>
                  <a:srgbClr val="466DB0"/>
                </a:solidFill>
              </a:rPr>
              <a:t>công</a:t>
            </a:r>
            <a:r>
              <a:rPr lang="en-US" b="1" i="1" baseline="0" dirty="0">
                <a:solidFill>
                  <a:srgbClr val="466DB0"/>
                </a:solidFill>
              </a:rPr>
              <a:t> </a:t>
            </a:r>
            <a:r>
              <a:rPr lang="en-US" b="1" i="1" baseline="0" dirty="0" err="1">
                <a:solidFill>
                  <a:srgbClr val="466DB0"/>
                </a:solidFill>
              </a:rPr>
              <a:t>nghiệp</a:t>
            </a:r>
            <a:r>
              <a:rPr lang="en-US" b="1" i="1" baseline="0" dirty="0">
                <a:solidFill>
                  <a:srgbClr val="466DB0"/>
                </a:solidFill>
              </a:rPr>
              <a:t> </a:t>
            </a:r>
            <a:r>
              <a:rPr lang="en-US" b="1" i="1" baseline="0" dirty="0" err="1">
                <a:solidFill>
                  <a:srgbClr val="466DB0"/>
                </a:solidFill>
              </a:rPr>
              <a:t>Việt</a:t>
            </a:r>
            <a:r>
              <a:rPr lang="en-US" b="1" i="1" baseline="0" dirty="0">
                <a:solidFill>
                  <a:srgbClr val="466DB0"/>
                </a:solidFill>
              </a:rPr>
              <a:t> Nam</a:t>
            </a:r>
            <a:endParaRPr lang="en-US" b="1" i="1" dirty="0">
              <a:solidFill>
                <a:srgbClr val="466DB0"/>
              </a:solidFill>
            </a:endParaRPr>
          </a:p>
        </p:txBody>
      </p:sp>
      <p:pic>
        <p:nvPicPr>
          <p:cNvPr id="8" name="Picture 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Tree>
    <p:extLst>
      <p:ext uri="{BB962C8B-B14F-4D97-AF65-F5344CB8AC3E}">
        <p14:creationId xmlns:p14="http://schemas.microsoft.com/office/powerpoint/2010/main" val="18541255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pic>
        <p:nvPicPr>
          <p:cNvPr id="11" name="Picture 8"/>
          <p:cNvPicPr>
            <a:picLocks noChangeAspect="1"/>
          </p:cNvPicPr>
          <p:nvPr userDrawn="1"/>
        </p:nvPicPr>
        <p:blipFill rotWithShape="1">
          <a:blip r:embed="rId2">
            <a:extLst>
              <a:ext uri="{28A0092B-C50C-407E-A947-70E740481C1C}">
                <a14:useLocalDpi xmlns:a14="http://schemas.microsoft.com/office/drawing/2010/main" val="0"/>
              </a:ext>
            </a:extLst>
          </a:blip>
          <a:srcRect r="7465" b="50681"/>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p:cNvSpPr/>
          <p:nvPr userDrawn="1"/>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blue and green logo&#10;&#10;Description automatically generated">
            <a:extLst>
              <a:ext uri="{FF2B5EF4-FFF2-40B4-BE49-F238E27FC236}">
                <a16:creationId xmlns:a16="http://schemas.microsoft.com/office/drawing/2014/main" id="{06D64E9D-AC07-32FD-254E-7867546158A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9" name="Straight Connector 8"/>
          <p:cNvCxnSpPr/>
          <p:nvPr userDrawn="1"/>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9"/>
          <p:cNvSpPr txBox="1"/>
          <p:nvPr userDrawn="1"/>
        </p:nvSpPr>
        <p:spPr>
          <a:xfrm>
            <a:off x="2099153" y="667369"/>
            <a:ext cx="7583423" cy="369332"/>
          </a:xfrm>
          <a:prstGeom prst="rect">
            <a:avLst/>
          </a:prstGeom>
          <a:noFill/>
        </p:spPr>
        <p:txBody>
          <a:bodyPr wrap="none" rtlCol="0">
            <a:spAutoFit/>
          </a:bodyPr>
          <a:lstStyle/>
          <a:p>
            <a:r>
              <a:rPr lang="en-US" b="1" i="1" dirty="0" err="1">
                <a:solidFill>
                  <a:srgbClr val="466DB0"/>
                </a:solidFill>
              </a:rPr>
              <a:t>Dự</a:t>
            </a:r>
            <a:r>
              <a:rPr lang="en-US" b="1" i="1" baseline="0" dirty="0">
                <a:solidFill>
                  <a:srgbClr val="466DB0"/>
                </a:solidFill>
              </a:rPr>
              <a:t> </a:t>
            </a:r>
            <a:r>
              <a:rPr lang="en-US" b="1" i="1" baseline="0" dirty="0" err="1">
                <a:solidFill>
                  <a:srgbClr val="466DB0"/>
                </a:solidFill>
              </a:rPr>
              <a:t>án</a:t>
            </a:r>
            <a:r>
              <a:rPr lang="en-US" b="1" i="1" baseline="0" dirty="0">
                <a:solidFill>
                  <a:srgbClr val="466DB0"/>
                </a:solidFill>
              </a:rPr>
              <a:t> </a:t>
            </a:r>
            <a:r>
              <a:rPr lang="en-US" b="1" i="1" baseline="0" dirty="0" err="1">
                <a:solidFill>
                  <a:srgbClr val="466DB0"/>
                </a:solidFill>
              </a:rPr>
              <a:t>Thúc</a:t>
            </a:r>
            <a:r>
              <a:rPr lang="en-US" b="1" i="1" baseline="0" dirty="0">
                <a:solidFill>
                  <a:srgbClr val="466DB0"/>
                </a:solidFill>
              </a:rPr>
              <a:t> </a:t>
            </a:r>
            <a:r>
              <a:rPr lang="en-US" b="1" i="1" baseline="0" dirty="0" err="1">
                <a:solidFill>
                  <a:srgbClr val="466DB0"/>
                </a:solidFill>
              </a:rPr>
              <a:t>đẩy</a:t>
            </a:r>
            <a:r>
              <a:rPr lang="en-US" b="1" i="1" baseline="0" dirty="0">
                <a:solidFill>
                  <a:srgbClr val="466DB0"/>
                </a:solidFill>
              </a:rPr>
              <a:t> </a:t>
            </a:r>
            <a:r>
              <a:rPr lang="en-US" b="1" i="1" baseline="0" dirty="0" err="1">
                <a:solidFill>
                  <a:srgbClr val="466DB0"/>
                </a:solidFill>
              </a:rPr>
              <a:t>Tiết</a:t>
            </a:r>
            <a:r>
              <a:rPr lang="en-US" b="1" i="1" baseline="0" dirty="0">
                <a:solidFill>
                  <a:srgbClr val="466DB0"/>
                </a:solidFill>
              </a:rPr>
              <a:t> </a:t>
            </a:r>
            <a:r>
              <a:rPr lang="en-US" b="1" i="1" baseline="0" dirty="0" err="1">
                <a:solidFill>
                  <a:srgbClr val="466DB0"/>
                </a:solidFill>
              </a:rPr>
              <a:t>kiệm</a:t>
            </a:r>
            <a:r>
              <a:rPr lang="en-US" b="1" i="1" baseline="0" dirty="0">
                <a:solidFill>
                  <a:srgbClr val="466DB0"/>
                </a:solidFill>
              </a:rPr>
              <a:t> </a:t>
            </a:r>
            <a:r>
              <a:rPr lang="en-US" b="1" i="1" baseline="0" dirty="0" err="1">
                <a:solidFill>
                  <a:srgbClr val="466DB0"/>
                </a:solidFill>
              </a:rPr>
              <a:t>năng</a:t>
            </a:r>
            <a:r>
              <a:rPr lang="en-US" b="1" i="1" baseline="0" dirty="0">
                <a:solidFill>
                  <a:srgbClr val="466DB0"/>
                </a:solidFill>
              </a:rPr>
              <a:t> </a:t>
            </a:r>
            <a:r>
              <a:rPr lang="en-US" b="1" i="1" baseline="0" dirty="0" err="1">
                <a:solidFill>
                  <a:srgbClr val="466DB0"/>
                </a:solidFill>
              </a:rPr>
              <a:t>lượng</a:t>
            </a:r>
            <a:r>
              <a:rPr lang="en-US" b="1" i="1" baseline="0" dirty="0">
                <a:solidFill>
                  <a:srgbClr val="466DB0"/>
                </a:solidFill>
              </a:rPr>
              <a:t> </a:t>
            </a:r>
            <a:r>
              <a:rPr lang="en-US" b="1" i="1" baseline="0" dirty="0" err="1">
                <a:solidFill>
                  <a:srgbClr val="466DB0"/>
                </a:solidFill>
              </a:rPr>
              <a:t>trong</a:t>
            </a:r>
            <a:r>
              <a:rPr lang="en-US" b="1" i="1" baseline="0" dirty="0">
                <a:solidFill>
                  <a:srgbClr val="466DB0"/>
                </a:solidFill>
              </a:rPr>
              <a:t> </a:t>
            </a:r>
            <a:r>
              <a:rPr lang="en-US" b="1" i="1" baseline="0" dirty="0" err="1">
                <a:solidFill>
                  <a:srgbClr val="466DB0"/>
                </a:solidFill>
              </a:rPr>
              <a:t>các</a:t>
            </a:r>
            <a:r>
              <a:rPr lang="en-US" b="1" i="1" baseline="0" dirty="0">
                <a:solidFill>
                  <a:srgbClr val="466DB0"/>
                </a:solidFill>
              </a:rPr>
              <a:t> </a:t>
            </a:r>
            <a:r>
              <a:rPr lang="en-US" b="1" i="1" baseline="0" dirty="0" err="1">
                <a:solidFill>
                  <a:srgbClr val="466DB0"/>
                </a:solidFill>
              </a:rPr>
              <a:t>ngành</a:t>
            </a:r>
            <a:r>
              <a:rPr lang="en-US" b="1" i="1" baseline="0" dirty="0">
                <a:solidFill>
                  <a:srgbClr val="466DB0"/>
                </a:solidFill>
              </a:rPr>
              <a:t> </a:t>
            </a:r>
            <a:r>
              <a:rPr lang="en-US" b="1" i="1" baseline="0" dirty="0" err="1">
                <a:solidFill>
                  <a:srgbClr val="466DB0"/>
                </a:solidFill>
              </a:rPr>
              <a:t>công</a:t>
            </a:r>
            <a:r>
              <a:rPr lang="en-US" b="1" i="1" baseline="0" dirty="0">
                <a:solidFill>
                  <a:srgbClr val="466DB0"/>
                </a:solidFill>
              </a:rPr>
              <a:t> </a:t>
            </a:r>
            <a:r>
              <a:rPr lang="en-US" b="1" i="1" baseline="0" dirty="0" err="1">
                <a:solidFill>
                  <a:srgbClr val="466DB0"/>
                </a:solidFill>
              </a:rPr>
              <a:t>nghiệp</a:t>
            </a:r>
            <a:r>
              <a:rPr lang="en-US" b="1" i="1" baseline="0" dirty="0">
                <a:solidFill>
                  <a:srgbClr val="466DB0"/>
                </a:solidFill>
              </a:rPr>
              <a:t> </a:t>
            </a:r>
            <a:r>
              <a:rPr lang="en-US" b="1" i="1" baseline="0" dirty="0" err="1">
                <a:solidFill>
                  <a:srgbClr val="466DB0"/>
                </a:solidFill>
              </a:rPr>
              <a:t>Việt</a:t>
            </a:r>
            <a:r>
              <a:rPr lang="en-US" b="1" i="1" baseline="0" dirty="0">
                <a:solidFill>
                  <a:srgbClr val="466DB0"/>
                </a:solidFill>
              </a:rPr>
              <a:t> Nam</a:t>
            </a:r>
            <a:endParaRPr lang="en-US" b="1" i="1" dirty="0">
              <a:solidFill>
                <a:srgbClr val="466DB0"/>
              </a:solidFill>
            </a:endParaRPr>
          </a:p>
        </p:txBody>
      </p:sp>
      <p:pic>
        <p:nvPicPr>
          <p:cNvPr id="8" name="Picture 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Tree>
    <p:extLst>
      <p:ext uri="{BB962C8B-B14F-4D97-AF65-F5344CB8AC3E}">
        <p14:creationId xmlns:p14="http://schemas.microsoft.com/office/powerpoint/2010/main" val="34046391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pic>
        <p:nvPicPr>
          <p:cNvPr id="11" name="Picture 8"/>
          <p:cNvPicPr>
            <a:picLocks noChangeAspect="1"/>
          </p:cNvPicPr>
          <p:nvPr userDrawn="1"/>
        </p:nvPicPr>
        <p:blipFill rotWithShape="1">
          <a:blip r:embed="rId2">
            <a:extLst>
              <a:ext uri="{28A0092B-C50C-407E-A947-70E740481C1C}">
                <a14:useLocalDpi xmlns:a14="http://schemas.microsoft.com/office/drawing/2010/main" val="0"/>
              </a:ext>
            </a:extLst>
          </a:blip>
          <a:srcRect r="7465" b="50681"/>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p:cNvSpPr/>
          <p:nvPr userDrawn="1"/>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blue and green logo&#10;&#10;Description automatically generated">
            <a:extLst>
              <a:ext uri="{FF2B5EF4-FFF2-40B4-BE49-F238E27FC236}">
                <a16:creationId xmlns:a16="http://schemas.microsoft.com/office/drawing/2014/main" id="{06D64E9D-AC07-32FD-254E-7867546158A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9" name="Straight Connector 8"/>
          <p:cNvCxnSpPr/>
          <p:nvPr userDrawn="1"/>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9"/>
          <p:cNvSpPr txBox="1"/>
          <p:nvPr userDrawn="1"/>
        </p:nvSpPr>
        <p:spPr>
          <a:xfrm>
            <a:off x="2099153" y="667369"/>
            <a:ext cx="7583423" cy="369332"/>
          </a:xfrm>
          <a:prstGeom prst="rect">
            <a:avLst/>
          </a:prstGeom>
          <a:noFill/>
        </p:spPr>
        <p:txBody>
          <a:bodyPr wrap="none" rtlCol="0">
            <a:spAutoFit/>
          </a:bodyPr>
          <a:lstStyle/>
          <a:p>
            <a:r>
              <a:rPr lang="en-US" b="1" i="1" dirty="0" err="1">
                <a:solidFill>
                  <a:srgbClr val="466DB0"/>
                </a:solidFill>
              </a:rPr>
              <a:t>Dự</a:t>
            </a:r>
            <a:r>
              <a:rPr lang="en-US" b="1" i="1" baseline="0" dirty="0">
                <a:solidFill>
                  <a:srgbClr val="466DB0"/>
                </a:solidFill>
              </a:rPr>
              <a:t> </a:t>
            </a:r>
            <a:r>
              <a:rPr lang="en-US" b="1" i="1" baseline="0" dirty="0" err="1">
                <a:solidFill>
                  <a:srgbClr val="466DB0"/>
                </a:solidFill>
              </a:rPr>
              <a:t>án</a:t>
            </a:r>
            <a:r>
              <a:rPr lang="en-US" b="1" i="1" baseline="0" dirty="0">
                <a:solidFill>
                  <a:srgbClr val="466DB0"/>
                </a:solidFill>
              </a:rPr>
              <a:t> </a:t>
            </a:r>
            <a:r>
              <a:rPr lang="en-US" b="1" i="1" baseline="0" dirty="0" err="1">
                <a:solidFill>
                  <a:srgbClr val="466DB0"/>
                </a:solidFill>
              </a:rPr>
              <a:t>Thúc</a:t>
            </a:r>
            <a:r>
              <a:rPr lang="en-US" b="1" i="1" baseline="0" dirty="0">
                <a:solidFill>
                  <a:srgbClr val="466DB0"/>
                </a:solidFill>
              </a:rPr>
              <a:t> </a:t>
            </a:r>
            <a:r>
              <a:rPr lang="en-US" b="1" i="1" baseline="0" dirty="0" err="1">
                <a:solidFill>
                  <a:srgbClr val="466DB0"/>
                </a:solidFill>
              </a:rPr>
              <a:t>đẩy</a:t>
            </a:r>
            <a:r>
              <a:rPr lang="en-US" b="1" i="1" baseline="0" dirty="0">
                <a:solidFill>
                  <a:srgbClr val="466DB0"/>
                </a:solidFill>
              </a:rPr>
              <a:t> </a:t>
            </a:r>
            <a:r>
              <a:rPr lang="en-US" b="1" i="1" baseline="0" dirty="0" err="1">
                <a:solidFill>
                  <a:srgbClr val="466DB0"/>
                </a:solidFill>
              </a:rPr>
              <a:t>Tiết</a:t>
            </a:r>
            <a:r>
              <a:rPr lang="en-US" b="1" i="1" baseline="0" dirty="0">
                <a:solidFill>
                  <a:srgbClr val="466DB0"/>
                </a:solidFill>
              </a:rPr>
              <a:t> </a:t>
            </a:r>
            <a:r>
              <a:rPr lang="en-US" b="1" i="1" baseline="0" dirty="0" err="1">
                <a:solidFill>
                  <a:srgbClr val="466DB0"/>
                </a:solidFill>
              </a:rPr>
              <a:t>kiệm</a:t>
            </a:r>
            <a:r>
              <a:rPr lang="en-US" b="1" i="1" baseline="0" dirty="0">
                <a:solidFill>
                  <a:srgbClr val="466DB0"/>
                </a:solidFill>
              </a:rPr>
              <a:t> </a:t>
            </a:r>
            <a:r>
              <a:rPr lang="en-US" b="1" i="1" baseline="0" dirty="0" err="1">
                <a:solidFill>
                  <a:srgbClr val="466DB0"/>
                </a:solidFill>
              </a:rPr>
              <a:t>năng</a:t>
            </a:r>
            <a:r>
              <a:rPr lang="en-US" b="1" i="1" baseline="0" dirty="0">
                <a:solidFill>
                  <a:srgbClr val="466DB0"/>
                </a:solidFill>
              </a:rPr>
              <a:t> </a:t>
            </a:r>
            <a:r>
              <a:rPr lang="en-US" b="1" i="1" baseline="0" dirty="0" err="1">
                <a:solidFill>
                  <a:srgbClr val="466DB0"/>
                </a:solidFill>
              </a:rPr>
              <a:t>lượng</a:t>
            </a:r>
            <a:r>
              <a:rPr lang="en-US" b="1" i="1" baseline="0" dirty="0">
                <a:solidFill>
                  <a:srgbClr val="466DB0"/>
                </a:solidFill>
              </a:rPr>
              <a:t> </a:t>
            </a:r>
            <a:r>
              <a:rPr lang="en-US" b="1" i="1" baseline="0" dirty="0" err="1">
                <a:solidFill>
                  <a:srgbClr val="466DB0"/>
                </a:solidFill>
              </a:rPr>
              <a:t>trong</a:t>
            </a:r>
            <a:r>
              <a:rPr lang="en-US" b="1" i="1" baseline="0" dirty="0">
                <a:solidFill>
                  <a:srgbClr val="466DB0"/>
                </a:solidFill>
              </a:rPr>
              <a:t> </a:t>
            </a:r>
            <a:r>
              <a:rPr lang="en-US" b="1" i="1" baseline="0" dirty="0" err="1">
                <a:solidFill>
                  <a:srgbClr val="466DB0"/>
                </a:solidFill>
              </a:rPr>
              <a:t>các</a:t>
            </a:r>
            <a:r>
              <a:rPr lang="en-US" b="1" i="1" baseline="0" dirty="0">
                <a:solidFill>
                  <a:srgbClr val="466DB0"/>
                </a:solidFill>
              </a:rPr>
              <a:t> </a:t>
            </a:r>
            <a:r>
              <a:rPr lang="en-US" b="1" i="1" baseline="0" dirty="0" err="1">
                <a:solidFill>
                  <a:srgbClr val="466DB0"/>
                </a:solidFill>
              </a:rPr>
              <a:t>ngành</a:t>
            </a:r>
            <a:r>
              <a:rPr lang="en-US" b="1" i="1" baseline="0" dirty="0">
                <a:solidFill>
                  <a:srgbClr val="466DB0"/>
                </a:solidFill>
              </a:rPr>
              <a:t> </a:t>
            </a:r>
            <a:r>
              <a:rPr lang="en-US" b="1" i="1" baseline="0" dirty="0" err="1">
                <a:solidFill>
                  <a:srgbClr val="466DB0"/>
                </a:solidFill>
              </a:rPr>
              <a:t>công</a:t>
            </a:r>
            <a:r>
              <a:rPr lang="en-US" b="1" i="1" baseline="0" dirty="0">
                <a:solidFill>
                  <a:srgbClr val="466DB0"/>
                </a:solidFill>
              </a:rPr>
              <a:t> </a:t>
            </a:r>
            <a:r>
              <a:rPr lang="en-US" b="1" i="1" baseline="0" dirty="0" err="1">
                <a:solidFill>
                  <a:srgbClr val="466DB0"/>
                </a:solidFill>
              </a:rPr>
              <a:t>nghiệp</a:t>
            </a:r>
            <a:r>
              <a:rPr lang="en-US" b="1" i="1" baseline="0" dirty="0">
                <a:solidFill>
                  <a:srgbClr val="466DB0"/>
                </a:solidFill>
              </a:rPr>
              <a:t> </a:t>
            </a:r>
            <a:r>
              <a:rPr lang="en-US" b="1" i="1" baseline="0" dirty="0" err="1">
                <a:solidFill>
                  <a:srgbClr val="466DB0"/>
                </a:solidFill>
              </a:rPr>
              <a:t>Việt</a:t>
            </a:r>
            <a:r>
              <a:rPr lang="en-US" b="1" i="1" baseline="0" dirty="0">
                <a:solidFill>
                  <a:srgbClr val="466DB0"/>
                </a:solidFill>
              </a:rPr>
              <a:t> Nam</a:t>
            </a:r>
            <a:endParaRPr lang="en-US" b="1" i="1" dirty="0">
              <a:solidFill>
                <a:srgbClr val="466DB0"/>
              </a:solidFill>
            </a:endParaRPr>
          </a:p>
        </p:txBody>
      </p:sp>
      <p:pic>
        <p:nvPicPr>
          <p:cNvPr id="8" name="Picture 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Tree>
    <p:extLst>
      <p:ext uri="{BB962C8B-B14F-4D97-AF65-F5344CB8AC3E}">
        <p14:creationId xmlns:p14="http://schemas.microsoft.com/office/powerpoint/2010/main" val="31362683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pic>
        <p:nvPicPr>
          <p:cNvPr id="11" name="Picture 8"/>
          <p:cNvPicPr>
            <a:picLocks noChangeAspect="1"/>
          </p:cNvPicPr>
          <p:nvPr userDrawn="1"/>
        </p:nvPicPr>
        <p:blipFill rotWithShape="1">
          <a:blip r:embed="rId2">
            <a:extLst>
              <a:ext uri="{28A0092B-C50C-407E-A947-70E740481C1C}">
                <a14:useLocalDpi xmlns:a14="http://schemas.microsoft.com/office/drawing/2010/main" val="0"/>
              </a:ext>
            </a:extLst>
          </a:blip>
          <a:srcRect r="7465" b="50681"/>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p:cNvSpPr/>
          <p:nvPr userDrawn="1"/>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blue and green logo&#10;&#10;Description automatically generated">
            <a:extLst>
              <a:ext uri="{FF2B5EF4-FFF2-40B4-BE49-F238E27FC236}">
                <a16:creationId xmlns:a16="http://schemas.microsoft.com/office/drawing/2014/main" id="{06D64E9D-AC07-32FD-254E-7867546158A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9" name="Straight Connector 8"/>
          <p:cNvCxnSpPr/>
          <p:nvPr userDrawn="1"/>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9"/>
          <p:cNvSpPr txBox="1"/>
          <p:nvPr userDrawn="1"/>
        </p:nvSpPr>
        <p:spPr>
          <a:xfrm>
            <a:off x="2099153" y="667369"/>
            <a:ext cx="7583423" cy="369332"/>
          </a:xfrm>
          <a:prstGeom prst="rect">
            <a:avLst/>
          </a:prstGeom>
          <a:noFill/>
        </p:spPr>
        <p:txBody>
          <a:bodyPr wrap="none" rtlCol="0">
            <a:spAutoFit/>
          </a:bodyPr>
          <a:lstStyle/>
          <a:p>
            <a:r>
              <a:rPr lang="en-US" b="1" i="1" dirty="0" err="1">
                <a:solidFill>
                  <a:srgbClr val="466DB0"/>
                </a:solidFill>
              </a:rPr>
              <a:t>Dự</a:t>
            </a:r>
            <a:r>
              <a:rPr lang="en-US" b="1" i="1" baseline="0" dirty="0">
                <a:solidFill>
                  <a:srgbClr val="466DB0"/>
                </a:solidFill>
              </a:rPr>
              <a:t> </a:t>
            </a:r>
            <a:r>
              <a:rPr lang="en-US" b="1" i="1" baseline="0" dirty="0" err="1">
                <a:solidFill>
                  <a:srgbClr val="466DB0"/>
                </a:solidFill>
              </a:rPr>
              <a:t>án</a:t>
            </a:r>
            <a:r>
              <a:rPr lang="en-US" b="1" i="1" baseline="0" dirty="0">
                <a:solidFill>
                  <a:srgbClr val="466DB0"/>
                </a:solidFill>
              </a:rPr>
              <a:t> </a:t>
            </a:r>
            <a:r>
              <a:rPr lang="en-US" b="1" i="1" baseline="0" dirty="0" err="1">
                <a:solidFill>
                  <a:srgbClr val="466DB0"/>
                </a:solidFill>
              </a:rPr>
              <a:t>Thúc</a:t>
            </a:r>
            <a:r>
              <a:rPr lang="en-US" b="1" i="1" baseline="0" dirty="0">
                <a:solidFill>
                  <a:srgbClr val="466DB0"/>
                </a:solidFill>
              </a:rPr>
              <a:t> </a:t>
            </a:r>
            <a:r>
              <a:rPr lang="en-US" b="1" i="1" baseline="0" dirty="0" err="1">
                <a:solidFill>
                  <a:srgbClr val="466DB0"/>
                </a:solidFill>
              </a:rPr>
              <a:t>đẩy</a:t>
            </a:r>
            <a:r>
              <a:rPr lang="en-US" b="1" i="1" baseline="0" dirty="0">
                <a:solidFill>
                  <a:srgbClr val="466DB0"/>
                </a:solidFill>
              </a:rPr>
              <a:t> </a:t>
            </a:r>
            <a:r>
              <a:rPr lang="en-US" b="1" i="1" baseline="0" dirty="0" err="1">
                <a:solidFill>
                  <a:srgbClr val="466DB0"/>
                </a:solidFill>
              </a:rPr>
              <a:t>Tiết</a:t>
            </a:r>
            <a:r>
              <a:rPr lang="en-US" b="1" i="1" baseline="0" dirty="0">
                <a:solidFill>
                  <a:srgbClr val="466DB0"/>
                </a:solidFill>
              </a:rPr>
              <a:t> </a:t>
            </a:r>
            <a:r>
              <a:rPr lang="en-US" b="1" i="1" baseline="0" dirty="0" err="1">
                <a:solidFill>
                  <a:srgbClr val="466DB0"/>
                </a:solidFill>
              </a:rPr>
              <a:t>kiệm</a:t>
            </a:r>
            <a:r>
              <a:rPr lang="en-US" b="1" i="1" baseline="0" dirty="0">
                <a:solidFill>
                  <a:srgbClr val="466DB0"/>
                </a:solidFill>
              </a:rPr>
              <a:t> </a:t>
            </a:r>
            <a:r>
              <a:rPr lang="en-US" b="1" i="1" baseline="0" dirty="0" err="1">
                <a:solidFill>
                  <a:srgbClr val="466DB0"/>
                </a:solidFill>
              </a:rPr>
              <a:t>năng</a:t>
            </a:r>
            <a:r>
              <a:rPr lang="en-US" b="1" i="1" baseline="0" dirty="0">
                <a:solidFill>
                  <a:srgbClr val="466DB0"/>
                </a:solidFill>
              </a:rPr>
              <a:t> </a:t>
            </a:r>
            <a:r>
              <a:rPr lang="en-US" b="1" i="1" baseline="0" dirty="0" err="1">
                <a:solidFill>
                  <a:srgbClr val="466DB0"/>
                </a:solidFill>
              </a:rPr>
              <a:t>lượng</a:t>
            </a:r>
            <a:r>
              <a:rPr lang="en-US" b="1" i="1" baseline="0" dirty="0">
                <a:solidFill>
                  <a:srgbClr val="466DB0"/>
                </a:solidFill>
              </a:rPr>
              <a:t> </a:t>
            </a:r>
            <a:r>
              <a:rPr lang="en-US" b="1" i="1" baseline="0" dirty="0" err="1">
                <a:solidFill>
                  <a:srgbClr val="466DB0"/>
                </a:solidFill>
              </a:rPr>
              <a:t>trong</a:t>
            </a:r>
            <a:r>
              <a:rPr lang="en-US" b="1" i="1" baseline="0" dirty="0">
                <a:solidFill>
                  <a:srgbClr val="466DB0"/>
                </a:solidFill>
              </a:rPr>
              <a:t> </a:t>
            </a:r>
            <a:r>
              <a:rPr lang="en-US" b="1" i="1" baseline="0" dirty="0" err="1">
                <a:solidFill>
                  <a:srgbClr val="466DB0"/>
                </a:solidFill>
              </a:rPr>
              <a:t>các</a:t>
            </a:r>
            <a:r>
              <a:rPr lang="en-US" b="1" i="1" baseline="0" dirty="0">
                <a:solidFill>
                  <a:srgbClr val="466DB0"/>
                </a:solidFill>
              </a:rPr>
              <a:t> </a:t>
            </a:r>
            <a:r>
              <a:rPr lang="en-US" b="1" i="1" baseline="0" dirty="0" err="1">
                <a:solidFill>
                  <a:srgbClr val="466DB0"/>
                </a:solidFill>
              </a:rPr>
              <a:t>ngành</a:t>
            </a:r>
            <a:r>
              <a:rPr lang="en-US" b="1" i="1" baseline="0" dirty="0">
                <a:solidFill>
                  <a:srgbClr val="466DB0"/>
                </a:solidFill>
              </a:rPr>
              <a:t> </a:t>
            </a:r>
            <a:r>
              <a:rPr lang="en-US" b="1" i="1" baseline="0" dirty="0" err="1">
                <a:solidFill>
                  <a:srgbClr val="466DB0"/>
                </a:solidFill>
              </a:rPr>
              <a:t>công</a:t>
            </a:r>
            <a:r>
              <a:rPr lang="en-US" b="1" i="1" baseline="0" dirty="0">
                <a:solidFill>
                  <a:srgbClr val="466DB0"/>
                </a:solidFill>
              </a:rPr>
              <a:t> </a:t>
            </a:r>
            <a:r>
              <a:rPr lang="en-US" b="1" i="1" baseline="0" dirty="0" err="1">
                <a:solidFill>
                  <a:srgbClr val="466DB0"/>
                </a:solidFill>
              </a:rPr>
              <a:t>nghiệp</a:t>
            </a:r>
            <a:r>
              <a:rPr lang="en-US" b="1" i="1" baseline="0" dirty="0">
                <a:solidFill>
                  <a:srgbClr val="466DB0"/>
                </a:solidFill>
              </a:rPr>
              <a:t> </a:t>
            </a:r>
            <a:r>
              <a:rPr lang="en-US" b="1" i="1" baseline="0" dirty="0" err="1">
                <a:solidFill>
                  <a:srgbClr val="466DB0"/>
                </a:solidFill>
              </a:rPr>
              <a:t>Việt</a:t>
            </a:r>
            <a:r>
              <a:rPr lang="en-US" b="1" i="1" baseline="0" dirty="0">
                <a:solidFill>
                  <a:srgbClr val="466DB0"/>
                </a:solidFill>
              </a:rPr>
              <a:t> Nam</a:t>
            </a:r>
            <a:endParaRPr lang="en-US" b="1" i="1" dirty="0">
              <a:solidFill>
                <a:srgbClr val="466DB0"/>
              </a:solidFill>
            </a:endParaRPr>
          </a:p>
        </p:txBody>
      </p:sp>
      <p:pic>
        <p:nvPicPr>
          <p:cNvPr id="8" name="Picture 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Tree>
    <p:extLst>
      <p:ext uri="{BB962C8B-B14F-4D97-AF65-F5344CB8AC3E}">
        <p14:creationId xmlns:p14="http://schemas.microsoft.com/office/powerpoint/2010/main" val="301440310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1E3CAD9-E7AB-4E26-84DB-EF5CB779DEBB}" type="datetimeFigureOut">
              <a:rPr lang="en-US" smtClean="0"/>
              <a:t>10/22/2025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DA70A67-A867-42F0-871F-01B78550C99D}" type="slidenum">
              <a:rPr lang="en-US" smtClean="0"/>
              <a:t>‹#›</a:t>
            </a:fld>
            <a:endParaRPr lang="en-US"/>
          </a:p>
        </p:txBody>
      </p:sp>
    </p:spTree>
    <p:extLst>
      <p:ext uri="{BB962C8B-B14F-4D97-AF65-F5344CB8AC3E}">
        <p14:creationId xmlns:p14="http://schemas.microsoft.com/office/powerpoint/2010/main" val="325199541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w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png"/></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865496" y="1831012"/>
            <a:ext cx="10515599" cy="1070557"/>
          </a:xfrm>
        </p:spPr>
        <p:txBody>
          <a:bodyPr>
            <a:noAutofit/>
          </a:bodyPr>
          <a:lstStyle/>
          <a:p>
            <a:r>
              <a:rPr lang="en-US" sz="3000" dirty="0"/>
              <a:t>VIETNAM SCALING UP ENERGY EFFICIENCY PROJECT </a:t>
            </a:r>
          </a:p>
          <a:p>
            <a:r>
              <a:rPr lang="en-US" sz="3000" dirty="0"/>
              <a:t>(VSUEE)</a:t>
            </a:r>
          </a:p>
        </p:txBody>
      </p:sp>
    </p:spTree>
    <p:extLst>
      <p:ext uri="{BB962C8B-B14F-4D97-AF65-F5344CB8AC3E}">
        <p14:creationId xmlns:p14="http://schemas.microsoft.com/office/powerpoint/2010/main" val="423966796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C0CB9EEC-1C39-4143-B665-C34E25BA1F78}"/>
              </a:ext>
            </a:extLst>
          </p:cNvPr>
          <p:cNvSpPr/>
          <p:nvPr/>
        </p:nvSpPr>
        <p:spPr>
          <a:xfrm>
            <a:off x="838199" y="1292392"/>
            <a:ext cx="10524067" cy="50615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2">
            <a:extLst>
              <a:ext uri="{FF2B5EF4-FFF2-40B4-BE49-F238E27FC236}">
                <a16:creationId xmlns:a16="http://schemas.microsoft.com/office/drawing/2014/main" id="{89FFDF54-5346-447C-A97F-26F00832C6A9}"/>
              </a:ext>
            </a:extLst>
          </p:cNvPr>
          <p:cNvSpPr txBox="1">
            <a:spLocks/>
          </p:cNvSpPr>
          <p:nvPr/>
        </p:nvSpPr>
        <p:spPr>
          <a:xfrm>
            <a:off x="1048874" y="1292392"/>
            <a:ext cx="5593976" cy="506152"/>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a:solidFill>
                  <a:schemeClr val="bg1"/>
                </a:solidFill>
                <a:latin typeface="Arial" panose="020B0604020202020204" pitchFamily="34" charset="0"/>
                <a:cs typeface="Arial" panose="020B0604020202020204" pitchFamily="34" charset="0"/>
              </a:rPr>
              <a:t>ENERGY AUDITS</a:t>
            </a:r>
          </a:p>
        </p:txBody>
      </p:sp>
      <p:sp>
        <p:nvSpPr>
          <p:cNvPr id="8" name="TextBox 7">
            <a:extLst>
              <a:ext uri="{FF2B5EF4-FFF2-40B4-BE49-F238E27FC236}">
                <a16:creationId xmlns:a16="http://schemas.microsoft.com/office/drawing/2014/main" id="{ACC73237-5B2D-4CF8-A8A9-831446264B8C}"/>
              </a:ext>
            </a:extLst>
          </p:cNvPr>
          <p:cNvSpPr txBox="1"/>
          <p:nvPr/>
        </p:nvSpPr>
        <p:spPr>
          <a:xfrm>
            <a:off x="11743765" y="6384198"/>
            <a:ext cx="448235" cy="338554"/>
          </a:xfrm>
          <a:prstGeom prst="rect">
            <a:avLst/>
          </a:prstGeom>
          <a:noFill/>
        </p:spPr>
        <p:txBody>
          <a:bodyPr wrap="square" rtlCol="0">
            <a:spAutoFit/>
          </a:bodyPr>
          <a:lstStyle/>
          <a:p>
            <a:r>
              <a:rPr lang="en-US" sz="1600" dirty="0">
                <a:latin typeface="Arial" panose="020B0604020202020204" pitchFamily="34" charset="0"/>
                <a:cs typeface="Arial" panose="020B0604020202020204" pitchFamily="34" charset="0"/>
              </a:rPr>
              <a:t>10</a:t>
            </a:r>
          </a:p>
        </p:txBody>
      </p:sp>
      <p:sp>
        <p:nvSpPr>
          <p:cNvPr id="9" name="Oval 8">
            <a:extLst>
              <a:ext uri="{FF2B5EF4-FFF2-40B4-BE49-F238E27FC236}">
                <a16:creationId xmlns:a16="http://schemas.microsoft.com/office/drawing/2014/main" id="{7459BB0A-C378-48CA-B6D5-276FADAF3745}"/>
              </a:ext>
            </a:extLst>
          </p:cNvPr>
          <p:cNvSpPr/>
          <p:nvPr/>
        </p:nvSpPr>
        <p:spPr>
          <a:xfrm>
            <a:off x="4497015" y="3109928"/>
            <a:ext cx="2961620" cy="804679"/>
          </a:xfrm>
          <a:prstGeom prst="ellipse">
            <a:avLst/>
          </a:prstGeom>
          <a:noFill/>
          <a:ln w="28575">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lnSpc>
                <a:spcPct val="120000"/>
              </a:lnSpc>
              <a:spcBef>
                <a:spcPts val="600"/>
              </a:spcBef>
              <a:spcAft>
                <a:spcPts val="600"/>
              </a:spcAft>
              <a:defRPr/>
            </a:pPr>
            <a:r>
              <a:rPr lang="en-US" altLang="en-US" sz="1600" b="1" dirty="0">
                <a:cs typeface="Arial" panose="020B0604020202020204" pitchFamily="34" charset="0"/>
              </a:rPr>
              <a:t>Establishment self-implementation</a:t>
            </a:r>
          </a:p>
        </p:txBody>
      </p:sp>
      <p:sp>
        <p:nvSpPr>
          <p:cNvPr id="10" name="Oval 9">
            <a:extLst>
              <a:ext uri="{FF2B5EF4-FFF2-40B4-BE49-F238E27FC236}">
                <a16:creationId xmlns:a16="http://schemas.microsoft.com/office/drawing/2014/main" id="{0DF5145A-0D2E-4302-B69E-2390F00E792A}"/>
              </a:ext>
            </a:extLst>
          </p:cNvPr>
          <p:cNvSpPr/>
          <p:nvPr/>
        </p:nvSpPr>
        <p:spPr>
          <a:xfrm>
            <a:off x="4497015" y="2014464"/>
            <a:ext cx="2797723" cy="807236"/>
          </a:xfrm>
          <a:prstGeom prst="ellipse">
            <a:avLst/>
          </a:prstGeom>
          <a:noFill/>
          <a:ln w="28575">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lnSpc>
                <a:spcPct val="120000"/>
              </a:lnSpc>
              <a:spcBef>
                <a:spcPts val="600"/>
              </a:spcBef>
              <a:spcAft>
                <a:spcPts val="600"/>
              </a:spcAft>
              <a:defRPr/>
            </a:pPr>
            <a:r>
              <a:rPr lang="en-US" sz="1600" b="1" dirty="0">
                <a:solidFill>
                  <a:schemeClr val="tx1"/>
                </a:solidFill>
                <a:latin typeface="Arial" panose="020B0604020202020204" pitchFamily="34" charset="0"/>
                <a:cs typeface="Arial" panose="020B0604020202020204" pitchFamily="34" charset="0"/>
              </a:rPr>
              <a:t>Hire an energy audit organization</a:t>
            </a:r>
          </a:p>
        </p:txBody>
      </p:sp>
      <p:sp>
        <p:nvSpPr>
          <p:cNvPr id="11" name="Rounded Rectangle 6">
            <a:extLst>
              <a:ext uri="{FF2B5EF4-FFF2-40B4-BE49-F238E27FC236}">
                <a16:creationId xmlns:a16="http://schemas.microsoft.com/office/drawing/2014/main" id="{1EBDEA53-E3B0-4BBB-A437-60E385E3A2DC}"/>
              </a:ext>
            </a:extLst>
          </p:cNvPr>
          <p:cNvSpPr/>
          <p:nvPr/>
        </p:nvSpPr>
        <p:spPr>
          <a:xfrm>
            <a:off x="838199" y="1945951"/>
            <a:ext cx="2640990" cy="1968655"/>
          </a:xfrm>
          <a:prstGeom prst="roundRect">
            <a:avLst/>
          </a:prstGeom>
          <a:noFill/>
          <a:ln w="28575">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lang="en-US" altLang="en-US" sz="1600" b="1" dirty="0">
              <a:cs typeface="Arial" panose="020B0604020202020204" pitchFamily="34" charset="0"/>
            </a:endParaRPr>
          </a:p>
          <a:p>
            <a:pPr algn="ctr">
              <a:defRPr/>
            </a:pPr>
            <a:r>
              <a:rPr lang="en-US" sz="1500" b="1" dirty="0"/>
              <a:t>Energy Audits</a:t>
            </a:r>
            <a:br>
              <a:rPr lang="en-US" sz="1500" dirty="0"/>
            </a:br>
            <a:r>
              <a:rPr lang="en-US" sz="1500" dirty="0"/>
              <a:t>(Article 34 of Law No. 50/2010/QH12)</a:t>
            </a:r>
          </a:p>
          <a:p>
            <a:pPr algn="ctr">
              <a:defRPr/>
            </a:pPr>
            <a:r>
              <a:rPr lang="en-US" sz="1600" b="1" dirty="0">
                <a:cs typeface="Arial" panose="020B0604020202020204" pitchFamily="34" charset="0"/>
              </a:rPr>
              <a:t>Amended and supplemented by No. 77/2025/QH15, effective from January 1, 2026</a:t>
            </a:r>
            <a:endParaRPr lang="en-US" altLang="en-US" sz="1600" b="1" dirty="0">
              <a:cs typeface="Arial" panose="020B0604020202020204" pitchFamily="34" charset="0"/>
            </a:endParaRPr>
          </a:p>
          <a:p>
            <a:pPr algn="ctr" eaLnBrk="1" hangingPunct="1">
              <a:defRPr/>
            </a:pPr>
            <a:endParaRPr lang="en-US" altLang="en-US" sz="1600" b="1" dirty="0">
              <a:cs typeface="Arial" panose="020B0604020202020204" pitchFamily="34" charset="0"/>
            </a:endParaRPr>
          </a:p>
        </p:txBody>
      </p:sp>
      <p:cxnSp>
        <p:nvCxnSpPr>
          <p:cNvPr id="12" name="Straight Arrow Connector 11">
            <a:extLst>
              <a:ext uri="{FF2B5EF4-FFF2-40B4-BE49-F238E27FC236}">
                <a16:creationId xmlns:a16="http://schemas.microsoft.com/office/drawing/2014/main" id="{72991D50-5E72-425F-8797-4D30A21AEA70}"/>
              </a:ext>
            </a:extLst>
          </p:cNvPr>
          <p:cNvCxnSpPr>
            <a:cxnSpLocks/>
            <a:stCxn id="11" idx="3"/>
            <a:endCxn id="10" idx="2"/>
          </p:cNvCxnSpPr>
          <p:nvPr/>
        </p:nvCxnSpPr>
        <p:spPr>
          <a:xfrm flipV="1">
            <a:off x="3479189" y="2418082"/>
            <a:ext cx="1017826" cy="512197"/>
          </a:xfrm>
          <a:prstGeom prst="straightConnector1">
            <a:avLst/>
          </a:prstGeom>
          <a:ln w="28575">
            <a:solidFill>
              <a:srgbClr val="114454"/>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8637C931-2194-4BD1-939B-B717B7893BF3}"/>
              </a:ext>
            </a:extLst>
          </p:cNvPr>
          <p:cNvCxnSpPr>
            <a:cxnSpLocks/>
            <a:stCxn id="11" idx="3"/>
            <a:endCxn id="9" idx="2"/>
          </p:cNvCxnSpPr>
          <p:nvPr/>
        </p:nvCxnSpPr>
        <p:spPr>
          <a:xfrm>
            <a:off x="3479189" y="2930279"/>
            <a:ext cx="1017826" cy="581989"/>
          </a:xfrm>
          <a:prstGeom prst="straightConnector1">
            <a:avLst/>
          </a:prstGeom>
          <a:ln w="28575">
            <a:solidFill>
              <a:srgbClr val="114454"/>
            </a:solidFill>
            <a:tailEnd type="arrow"/>
          </a:ln>
        </p:spPr>
        <p:style>
          <a:lnRef idx="1">
            <a:schemeClr val="accent1"/>
          </a:lnRef>
          <a:fillRef idx="0">
            <a:schemeClr val="accent1"/>
          </a:fillRef>
          <a:effectRef idx="0">
            <a:schemeClr val="accent1"/>
          </a:effectRef>
          <a:fontRef idx="minor">
            <a:schemeClr val="tx1"/>
          </a:fontRef>
        </p:style>
      </p:cxnSp>
      <p:pic>
        <p:nvPicPr>
          <p:cNvPr id="14" name="Picture 7" descr="j0292020">
            <a:extLst>
              <a:ext uri="{FF2B5EF4-FFF2-40B4-BE49-F238E27FC236}">
                <a16:creationId xmlns:a16="http://schemas.microsoft.com/office/drawing/2014/main" id="{93F59ACD-C868-40CC-9083-AEC07A343E1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8874" y="4062013"/>
            <a:ext cx="2217454" cy="2024836"/>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26" name="TextBox 25">
            <a:extLst>
              <a:ext uri="{FF2B5EF4-FFF2-40B4-BE49-F238E27FC236}">
                <a16:creationId xmlns:a16="http://schemas.microsoft.com/office/drawing/2014/main" id="{2B486912-88DA-480A-A4E6-445C11BB5C8C}"/>
              </a:ext>
            </a:extLst>
          </p:cNvPr>
          <p:cNvSpPr txBox="1"/>
          <p:nvPr/>
        </p:nvSpPr>
        <p:spPr>
          <a:xfrm>
            <a:off x="4414628" y="4398220"/>
            <a:ext cx="1871325" cy="830997"/>
          </a:xfrm>
          <a:prstGeom prst="rect">
            <a:avLst/>
          </a:prstGeom>
          <a:ln w="28575">
            <a:solidFill>
              <a:srgbClr val="3B8D61"/>
            </a:solidFill>
          </a:ln>
        </p:spPr>
        <p:style>
          <a:lnRef idx="2">
            <a:schemeClr val="dk1"/>
          </a:lnRef>
          <a:fillRef idx="1">
            <a:schemeClr val="lt1"/>
          </a:fillRef>
          <a:effectRef idx="0">
            <a:schemeClr val="dk1"/>
          </a:effectRef>
          <a:fontRef idx="minor">
            <a:schemeClr val="dk1"/>
          </a:fontRef>
        </p:style>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defRPr/>
            </a:pPr>
            <a:r>
              <a:rPr lang="en-US" altLang="en-US" sz="1600" b="1" dirty="0">
                <a:cs typeface="Arial" panose="020B0604020202020204" pitchFamily="34" charset="0"/>
              </a:rPr>
              <a:t>Conditions for energy audit organizations</a:t>
            </a:r>
          </a:p>
        </p:txBody>
      </p:sp>
      <p:sp>
        <p:nvSpPr>
          <p:cNvPr id="27" name="TextBox 26">
            <a:extLst>
              <a:ext uri="{FF2B5EF4-FFF2-40B4-BE49-F238E27FC236}">
                <a16:creationId xmlns:a16="http://schemas.microsoft.com/office/drawing/2014/main" id="{B1DE2A06-C927-4DB7-97EA-A8A0A04DA9E8}"/>
              </a:ext>
            </a:extLst>
          </p:cNvPr>
          <p:cNvSpPr txBox="1"/>
          <p:nvPr/>
        </p:nvSpPr>
        <p:spPr>
          <a:xfrm>
            <a:off x="7458635" y="5438623"/>
            <a:ext cx="3881076" cy="584775"/>
          </a:xfrm>
          <a:prstGeom prst="rect">
            <a:avLst/>
          </a:prstGeom>
          <a:ln w="28575">
            <a:solidFill>
              <a:srgbClr val="3B8D61"/>
            </a:solidFill>
          </a:ln>
        </p:spPr>
        <p:style>
          <a:lnRef idx="2">
            <a:schemeClr val="dk1"/>
          </a:lnRef>
          <a:fillRef idx="1">
            <a:schemeClr val="lt1"/>
          </a:fillRef>
          <a:effectRef idx="0">
            <a:schemeClr val="dk1"/>
          </a:effectRef>
          <a:fontRef idx="minor">
            <a:schemeClr val="dk1"/>
          </a:fontRef>
        </p:style>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just">
              <a:defRPr/>
            </a:pPr>
            <a:r>
              <a:rPr lang="en-US" altLang="en-US" sz="1600" dirty="0">
                <a:cs typeface="Arial" panose="020B0604020202020204" pitchFamily="34" charset="0"/>
              </a:rPr>
              <a:t>Be a legal entity established in accordance with legal regulations</a:t>
            </a:r>
          </a:p>
        </p:txBody>
      </p:sp>
      <p:sp>
        <p:nvSpPr>
          <p:cNvPr id="28" name="TextBox 27">
            <a:extLst>
              <a:ext uri="{FF2B5EF4-FFF2-40B4-BE49-F238E27FC236}">
                <a16:creationId xmlns:a16="http://schemas.microsoft.com/office/drawing/2014/main" id="{81BE34CD-FB5D-4D76-AEDC-3235A2CB7120}"/>
              </a:ext>
            </a:extLst>
          </p:cNvPr>
          <p:cNvSpPr txBox="1"/>
          <p:nvPr/>
        </p:nvSpPr>
        <p:spPr>
          <a:xfrm>
            <a:off x="7481190" y="3712767"/>
            <a:ext cx="3881076" cy="584775"/>
          </a:xfrm>
          <a:prstGeom prst="rect">
            <a:avLst/>
          </a:prstGeom>
          <a:ln w="28575">
            <a:solidFill>
              <a:srgbClr val="3B8D61"/>
            </a:solidFill>
          </a:ln>
        </p:spPr>
        <p:style>
          <a:lnRef idx="2">
            <a:schemeClr val="dk1"/>
          </a:lnRef>
          <a:fillRef idx="1">
            <a:schemeClr val="lt1"/>
          </a:fillRef>
          <a:effectRef idx="0">
            <a:schemeClr val="dk1"/>
          </a:effectRef>
          <a:fontRef idx="minor">
            <a:schemeClr val="dk1"/>
          </a:fontRef>
        </p:style>
        <p:txBody>
          <a:bodyPr wrap="square">
            <a:spAutoFit/>
          </a:bodyPr>
          <a:lstStyle/>
          <a:p>
            <a:pPr algn="just">
              <a:defRPr/>
            </a:pPr>
            <a:r>
              <a:rPr lang="en-US" sz="1600" dirty="0">
                <a:solidFill>
                  <a:schemeClr val="tx1"/>
                </a:solidFill>
                <a:latin typeface="Arial" panose="020B0604020202020204" pitchFamily="34" charset="0"/>
                <a:cs typeface="Arial" panose="020B0604020202020204" pitchFamily="34" charset="0"/>
              </a:rPr>
              <a:t>Possess a team of energy auditors certified as energy auditors</a:t>
            </a:r>
          </a:p>
        </p:txBody>
      </p:sp>
      <p:sp>
        <p:nvSpPr>
          <p:cNvPr id="29" name="TextBox 28">
            <a:extLst>
              <a:ext uri="{FF2B5EF4-FFF2-40B4-BE49-F238E27FC236}">
                <a16:creationId xmlns:a16="http://schemas.microsoft.com/office/drawing/2014/main" id="{B60E5667-B317-46B0-B4A7-30B881E30599}"/>
              </a:ext>
            </a:extLst>
          </p:cNvPr>
          <p:cNvSpPr txBox="1"/>
          <p:nvPr/>
        </p:nvSpPr>
        <p:spPr>
          <a:xfrm>
            <a:off x="7481190" y="4575695"/>
            <a:ext cx="3881076" cy="584775"/>
          </a:xfrm>
          <a:prstGeom prst="rect">
            <a:avLst/>
          </a:prstGeom>
          <a:ln w="28575">
            <a:solidFill>
              <a:srgbClr val="3B8D61"/>
            </a:solidFill>
          </a:ln>
        </p:spPr>
        <p:style>
          <a:lnRef idx="2">
            <a:schemeClr val="dk1"/>
          </a:lnRef>
          <a:fillRef idx="1">
            <a:schemeClr val="lt1"/>
          </a:fillRef>
          <a:effectRef idx="0">
            <a:schemeClr val="dk1"/>
          </a:effectRef>
          <a:fontRef idx="minor">
            <a:schemeClr val="dk1"/>
          </a:fontRef>
        </p:style>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just">
              <a:defRPr/>
            </a:pPr>
            <a:r>
              <a:rPr lang="en-US" altLang="en-US" sz="1600" dirty="0">
                <a:cs typeface="Arial" panose="020B0604020202020204" pitchFamily="34" charset="0"/>
              </a:rPr>
              <a:t>Possess technical means and equipment for conducting energy audits</a:t>
            </a:r>
          </a:p>
        </p:txBody>
      </p:sp>
      <p:cxnSp>
        <p:nvCxnSpPr>
          <p:cNvPr id="30" name="Straight Arrow Connector 29">
            <a:extLst>
              <a:ext uri="{FF2B5EF4-FFF2-40B4-BE49-F238E27FC236}">
                <a16:creationId xmlns:a16="http://schemas.microsoft.com/office/drawing/2014/main" id="{2BBA68A4-6AEF-4A22-9D5B-B4FE224BEC3E}"/>
              </a:ext>
            </a:extLst>
          </p:cNvPr>
          <p:cNvCxnSpPr>
            <a:cxnSpLocks/>
            <a:stCxn id="26" idx="3"/>
            <a:endCxn id="28" idx="1"/>
          </p:cNvCxnSpPr>
          <p:nvPr/>
        </p:nvCxnSpPr>
        <p:spPr>
          <a:xfrm flipV="1">
            <a:off x="6285953" y="4005155"/>
            <a:ext cx="1195237" cy="808564"/>
          </a:xfrm>
          <a:prstGeom prst="straightConnector1">
            <a:avLst/>
          </a:prstGeom>
          <a:ln w="28575">
            <a:solidFill>
              <a:srgbClr val="114454"/>
            </a:solidFill>
            <a:tailEnd type="arrow"/>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E868E8EC-F976-4441-9E7E-80CEACA8EAF8}"/>
              </a:ext>
            </a:extLst>
          </p:cNvPr>
          <p:cNvCxnSpPr>
            <a:cxnSpLocks/>
            <a:stCxn id="26" idx="3"/>
            <a:endCxn id="29" idx="1"/>
          </p:cNvCxnSpPr>
          <p:nvPr/>
        </p:nvCxnSpPr>
        <p:spPr>
          <a:xfrm>
            <a:off x="6285953" y="4813719"/>
            <a:ext cx="1195237" cy="54364"/>
          </a:xfrm>
          <a:prstGeom prst="straightConnector1">
            <a:avLst/>
          </a:prstGeom>
          <a:ln w="28575">
            <a:solidFill>
              <a:srgbClr val="114454"/>
            </a:solidFill>
            <a:tailEnd type="arrow"/>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F2679A09-D531-46FC-9F49-9B83214A57BB}"/>
              </a:ext>
            </a:extLst>
          </p:cNvPr>
          <p:cNvCxnSpPr>
            <a:cxnSpLocks/>
            <a:stCxn id="26" idx="3"/>
            <a:endCxn id="27" idx="1"/>
          </p:cNvCxnSpPr>
          <p:nvPr/>
        </p:nvCxnSpPr>
        <p:spPr>
          <a:xfrm>
            <a:off x="6285953" y="4813719"/>
            <a:ext cx="1172682" cy="917292"/>
          </a:xfrm>
          <a:prstGeom prst="straightConnector1">
            <a:avLst/>
          </a:prstGeom>
          <a:ln w="28575">
            <a:solidFill>
              <a:srgbClr val="114454"/>
            </a:solidFill>
            <a:tailEnd type="arrow"/>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DDC6184F-7C0A-49E1-B959-6C8FA2A40C43}"/>
              </a:ext>
            </a:extLst>
          </p:cNvPr>
          <p:cNvCxnSpPr>
            <a:cxnSpLocks/>
            <a:endCxn id="26" idx="0"/>
          </p:cNvCxnSpPr>
          <p:nvPr/>
        </p:nvCxnSpPr>
        <p:spPr>
          <a:xfrm flipH="1">
            <a:off x="5350291" y="3914606"/>
            <a:ext cx="18434" cy="483614"/>
          </a:xfrm>
          <a:prstGeom prst="straightConnector1">
            <a:avLst/>
          </a:prstGeom>
          <a:ln w="28575">
            <a:solidFill>
              <a:srgbClr val="114454"/>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105577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left)">
                                      <p:cBhvr>
                                        <p:cTn id="16" dur="500"/>
                                        <p:tgtEl>
                                          <p:spTgt spid="12"/>
                                        </p:tgtEl>
                                      </p:cBhvr>
                                    </p:animEffect>
                                  </p:childTnLst>
                                </p:cTn>
                              </p:par>
                            </p:childTnLst>
                          </p:cTn>
                        </p:par>
                        <p:par>
                          <p:cTn id="17" fill="hold">
                            <p:stCondLst>
                              <p:cond delay="500"/>
                            </p:stCondLst>
                            <p:childTnLst>
                              <p:par>
                                <p:cTn id="18" presetID="22" presetClass="entr" presetSubtype="8"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left)">
                                      <p:cBhvr>
                                        <p:cTn id="20" dur="500"/>
                                        <p:tgtEl>
                                          <p:spTgt spid="10"/>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left)">
                                      <p:cBhvr>
                                        <p:cTn id="25" dur="500"/>
                                        <p:tgtEl>
                                          <p:spTgt spid="13"/>
                                        </p:tgtEl>
                                      </p:cBhvr>
                                    </p:animEffect>
                                  </p:childTnLst>
                                </p:cTn>
                              </p:par>
                              <p:par>
                                <p:cTn id="26" presetID="10" presetClass="entr" presetSubtype="0" fill="hold"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26"/>
                                        </p:tgtEl>
                                        <p:attrNameLst>
                                          <p:attrName>style.visibility</p:attrName>
                                        </p:attrNameLst>
                                      </p:cBhvr>
                                      <p:to>
                                        <p:strVal val="visible"/>
                                      </p:to>
                                    </p:set>
                                    <p:anim calcmode="lin" valueType="num">
                                      <p:cBhvr additive="base">
                                        <p:cTn id="33" dur="500" fill="hold"/>
                                        <p:tgtEl>
                                          <p:spTgt spid="26"/>
                                        </p:tgtEl>
                                        <p:attrNameLst>
                                          <p:attrName>ppt_x</p:attrName>
                                        </p:attrNameLst>
                                      </p:cBhvr>
                                      <p:tavLst>
                                        <p:tav tm="0">
                                          <p:val>
                                            <p:strVal val="#ppt_x"/>
                                          </p:val>
                                        </p:tav>
                                        <p:tav tm="100000">
                                          <p:val>
                                            <p:strVal val="#ppt_x"/>
                                          </p:val>
                                        </p:tav>
                                      </p:tavLst>
                                    </p:anim>
                                    <p:anim calcmode="lin" valueType="num">
                                      <p:cBhvr additive="base">
                                        <p:cTn id="34" dur="500" fill="hold"/>
                                        <p:tgtEl>
                                          <p:spTgt spid="26"/>
                                        </p:tgtEl>
                                        <p:attrNameLst>
                                          <p:attrName>ppt_y</p:attrName>
                                        </p:attrNameLst>
                                      </p:cBhvr>
                                      <p:tavLst>
                                        <p:tav tm="0">
                                          <p:val>
                                            <p:strVal val="1+#ppt_h/2"/>
                                          </p:val>
                                        </p:tav>
                                        <p:tav tm="100000">
                                          <p:val>
                                            <p:strVal val="#ppt_y"/>
                                          </p:val>
                                        </p:tav>
                                      </p:tavLst>
                                    </p:anim>
                                  </p:childTnLst>
                                </p:cTn>
                              </p:par>
                            </p:childTnLst>
                          </p:cTn>
                        </p:par>
                        <p:par>
                          <p:cTn id="35" fill="hold">
                            <p:stCondLst>
                              <p:cond delay="500"/>
                            </p:stCondLst>
                            <p:childTnLst>
                              <p:par>
                                <p:cTn id="36" presetID="22" presetClass="entr" presetSubtype="8" fill="hold" nodeType="afterEffect">
                                  <p:stCondLst>
                                    <p:cond delay="0"/>
                                  </p:stCondLst>
                                  <p:childTnLst>
                                    <p:set>
                                      <p:cBhvr>
                                        <p:cTn id="37" dur="1" fill="hold">
                                          <p:stCondLst>
                                            <p:cond delay="0"/>
                                          </p:stCondLst>
                                        </p:cTn>
                                        <p:tgtEl>
                                          <p:spTgt spid="30"/>
                                        </p:tgtEl>
                                        <p:attrNameLst>
                                          <p:attrName>style.visibility</p:attrName>
                                        </p:attrNameLst>
                                      </p:cBhvr>
                                      <p:to>
                                        <p:strVal val="visible"/>
                                      </p:to>
                                    </p:set>
                                    <p:animEffect transition="in" filter="wipe(left)">
                                      <p:cBhvr>
                                        <p:cTn id="38" dur="500"/>
                                        <p:tgtEl>
                                          <p:spTgt spid="30"/>
                                        </p:tgtEl>
                                      </p:cBhvr>
                                    </p:animEffect>
                                  </p:childTnLst>
                                </p:cTn>
                              </p:par>
                            </p:childTnLst>
                          </p:cTn>
                        </p:par>
                        <p:par>
                          <p:cTn id="39" fill="hold">
                            <p:stCondLst>
                              <p:cond delay="1000"/>
                            </p:stCondLst>
                            <p:childTnLst>
                              <p:par>
                                <p:cTn id="40" presetID="22" presetClass="entr" presetSubtype="8" fill="hold" grpId="0" nodeType="afterEffect">
                                  <p:stCondLst>
                                    <p:cond delay="0"/>
                                  </p:stCondLst>
                                  <p:childTnLst>
                                    <p:set>
                                      <p:cBhvr>
                                        <p:cTn id="41" dur="1" fill="hold">
                                          <p:stCondLst>
                                            <p:cond delay="0"/>
                                          </p:stCondLst>
                                        </p:cTn>
                                        <p:tgtEl>
                                          <p:spTgt spid="28"/>
                                        </p:tgtEl>
                                        <p:attrNameLst>
                                          <p:attrName>style.visibility</p:attrName>
                                        </p:attrNameLst>
                                      </p:cBhvr>
                                      <p:to>
                                        <p:strVal val="visible"/>
                                      </p:to>
                                    </p:set>
                                    <p:animEffect transition="in" filter="wipe(left)">
                                      <p:cBhvr>
                                        <p:cTn id="42" dur="500"/>
                                        <p:tgtEl>
                                          <p:spTgt spid="28"/>
                                        </p:tgtEl>
                                      </p:cBhvr>
                                    </p:animEffect>
                                  </p:childTnLst>
                                </p:cTn>
                              </p:par>
                            </p:childTnLst>
                          </p:cTn>
                        </p:par>
                        <p:par>
                          <p:cTn id="43" fill="hold">
                            <p:stCondLst>
                              <p:cond delay="1500"/>
                            </p:stCondLst>
                            <p:childTnLst>
                              <p:par>
                                <p:cTn id="44" presetID="22" presetClass="entr" presetSubtype="8" fill="hold" nodeType="afterEffect">
                                  <p:stCondLst>
                                    <p:cond delay="0"/>
                                  </p:stCondLst>
                                  <p:childTnLst>
                                    <p:set>
                                      <p:cBhvr>
                                        <p:cTn id="45" dur="1" fill="hold">
                                          <p:stCondLst>
                                            <p:cond delay="0"/>
                                          </p:stCondLst>
                                        </p:cTn>
                                        <p:tgtEl>
                                          <p:spTgt spid="31"/>
                                        </p:tgtEl>
                                        <p:attrNameLst>
                                          <p:attrName>style.visibility</p:attrName>
                                        </p:attrNameLst>
                                      </p:cBhvr>
                                      <p:to>
                                        <p:strVal val="visible"/>
                                      </p:to>
                                    </p:set>
                                    <p:animEffect transition="in" filter="wipe(left)">
                                      <p:cBhvr>
                                        <p:cTn id="46" dur="500"/>
                                        <p:tgtEl>
                                          <p:spTgt spid="31"/>
                                        </p:tgtEl>
                                      </p:cBhvr>
                                    </p:animEffect>
                                  </p:childTnLst>
                                </p:cTn>
                              </p:par>
                            </p:childTnLst>
                          </p:cTn>
                        </p:par>
                        <p:par>
                          <p:cTn id="47" fill="hold">
                            <p:stCondLst>
                              <p:cond delay="2000"/>
                            </p:stCondLst>
                            <p:childTnLst>
                              <p:par>
                                <p:cTn id="48" presetID="22" presetClass="entr" presetSubtype="8" fill="hold" grpId="0" nodeType="afterEffect">
                                  <p:stCondLst>
                                    <p:cond delay="0"/>
                                  </p:stCondLst>
                                  <p:childTnLst>
                                    <p:set>
                                      <p:cBhvr>
                                        <p:cTn id="49" dur="1" fill="hold">
                                          <p:stCondLst>
                                            <p:cond delay="0"/>
                                          </p:stCondLst>
                                        </p:cTn>
                                        <p:tgtEl>
                                          <p:spTgt spid="29"/>
                                        </p:tgtEl>
                                        <p:attrNameLst>
                                          <p:attrName>style.visibility</p:attrName>
                                        </p:attrNameLst>
                                      </p:cBhvr>
                                      <p:to>
                                        <p:strVal val="visible"/>
                                      </p:to>
                                    </p:set>
                                    <p:animEffect transition="in" filter="wipe(left)">
                                      <p:cBhvr>
                                        <p:cTn id="50" dur="500"/>
                                        <p:tgtEl>
                                          <p:spTgt spid="29"/>
                                        </p:tgtEl>
                                      </p:cBhvr>
                                    </p:animEffect>
                                  </p:childTnLst>
                                </p:cTn>
                              </p:par>
                            </p:childTnLst>
                          </p:cTn>
                        </p:par>
                        <p:par>
                          <p:cTn id="51" fill="hold">
                            <p:stCondLst>
                              <p:cond delay="2500"/>
                            </p:stCondLst>
                            <p:childTnLst>
                              <p:par>
                                <p:cTn id="52" presetID="22" presetClass="entr" presetSubtype="8" fill="hold" nodeType="afterEffect">
                                  <p:stCondLst>
                                    <p:cond delay="0"/>
                                  </p:stCondLst>
                                  <p:childTnLst>
                                    <p:set>
                                      <p:cBhvr>
                                        <p:cTn id="53" dur="1" fill="hold">
                                          <p:stCondLst>
                                            <p:cond delay="0"/>
                                          </p:stCondLst>
                                        </p:cTn>
                                        <p:tgtEl>
                                          <p:spTgt spid="32"/>
                                        </p:tgtEl>
                                        <p:attrNameLst>
                                          <p:attrName>style.visibility</p:attrName>
                                        </p:attrNameLst>
                                      </p:cBhvr>
                                      <p:to>
                                        <p:strVal val="visible"/>
                                      </p:to>
                                    </p:set>
                                    <p:animEffect transition="in" filter="wipe(left)">
                                      <p:cBhvr>
                                        <p:cTn id="54" dur="500"/>
                                        <p:tgtEl>
                                          <p:spTgt spid="32"/>
                                        </p:tgtEl>
                                      </p:cBhvr>
                                    </p:animEffect>
                                  </p:childTnLst>
                                </p:cTn>
                              </p:par>
                            </p:childTnLst>
                          </p:cTn>
                        </p:par>
                        <p:par>
                          <p:cTn id="55" fill="hold">
                            <p:stCondLst>
                              <p:cond delay="3000"/>
                            </p:stCondLst>
                            <p:childTnLst>
                              <p:par>
                                <p:cTn id="56" presetID="22" presetClass="entr" presetSubtype="8" fill="hold" grpId="0" nodeType="afterEffect">
                                  <p:stCondLst>
                                    <p:cond delay="0"/>
                                  </p:stCondLst>
                                  <p:childTnLst>
                                    <p:set>
                                      <p:cBhvr>
                                        <p:cTn id="57" dur="1" fill="hold">
                                          <p:stCondLst>
                                            <p:cond delay="0"/>
                                          </p:stCondLst>
                                        </p:cTn>
                                        <p:tgtEl>
                                          <p:spTgt spid="27"/>
                                        </p:tgtEl>
                                        <p:attrNameLst>
                                          <p:attrName>style.visibility</p:attrName>
                                        </p:attrNameLst>
                                      </p:cBhvr>
                                      <p:to>
                                        <p:strVal val="visible"/>
                                      </p:to>
                                    </p:set>
                                    <p:animEffect transition="in" filter="wipe(left)">
                                      <p:cBhvr>
                                        <p:cTn id="58" dur="500"/>
                                        <p:tgtEl>
                                          <p:spTgt spid="27"/>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nodeType="clickEffect">
                                  <p:stCondLst>
                                    <p:cond delay="0"/>
                                  </p:stCondLst>
                                  <p:childTnLst>
                                    <p:set>
                                      <p:cBhvr>
                                        <p:cTn id="62" dur="1" fill="hold">
                                          <p:stCondLst>
                                            <p:cond delay="0"/>
                                          </p:stCondLst>
                                        </p:cTn>
                                        <p:tgtEl>
                                          <p:spTgt spid="33"/>
                                        </p:tgtEl>
                                        <p:attrNameLst>
                                          <p:attrName>style.visibility</p:attrName>
                                        </p:attrNameLst>
                                      </p:cBhvr>
                                      <p:to>
                                        <p:strVal val="visible"/>
                                      </p:to>
                                    </p:set>
                                    <p:animEffect transition="in" filter="wipe(left)">
                                      <p:cBhvr>
                                        <p:cTn id="63"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26" grpId="0" animBg="1"/>
      <p:bldP spid="27" grpId="0" animBg="1"/>
      <p:bldP spid="28" grpId="0" animBg="1"/>
      <p:bldP spid="2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C0CB9EEC-1C39-4143-B665-C34E25BA1F78}"/>
              </a:ext>
            </a:extLst>
          </p:cNvPr>
          <p:cNvSpPr/>
          <p:nvPr/>
        </p:nvSpPr>
        <p:spPr>
          <a:xfrm>
            <a:off x="838199" y="1292392"/>
            <a:ext cx="10524067" cy="50615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2">
            <a:extLst>
              <a:ext uri="{FF2B5EF4-FFF2-40B4-BE49-F238E27FC236}">
                <a16:creationId xmlns:a16="http://schemas.microsoft.com/office/drawing/2014/main" id="{89FFDF54-5346-447C-A97F-26F00832C6A9}"/>
              </a:ext>
            </a:extLst>
          </p:cNvPr>
          <p:cNvSpPr txBox="1">
            <a:spLocks/>
          </p:cNvSpPr>
          <p:nvPr/>
        </p:nvSpPr>
        <p:spPr>
          <a:xfrm>
            <a:off x="1048874" y="1292392"/>
            <a:ext cx="5593976" cy="506152"/>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a:solidFill>
                  <a:schemeClr val="bg1"/>
                </a:solidFill>
                <a:latin typeface="Arial" panose="020B0604020202020204" pitchFamily="34" charset="0"/>
                <a:cs typeface="Arial" panose="020B0604020202020204" pitchFamily="34" charset="0"/>
              </a:rPr>
              <a:t>ENERGY AUDITS</a:t>
            </a:r>
          </a:p>
        </p:txBody>
      </p:sp>
      <p:sp>
        <p:nvSpPr>
          <p:cNvPr id="8" name="TextBox 7">
            <a:extLst>
              <a:ext uri="{FF2B5EF4-FFF2-40B4-BE49-F238E27FC236}">
                <a16:creationId xmlns:a16="http://schemas.microsoft.com/office/drawing/2014/main" id="{ACC73237-5B2D-4CF8-A8A9-831446264B8C}"/>
              </a:ext>
            </a:extLst>
          </p:cNvPr>
          <p:cNvSpPr txBox="1"/>
          <p:nvPr/>
        </p:nvSpPr>
        <p:spPr>
          <a:xfrm>
            <a:off x="11743765" y="6384198"/>
            <a:ext cx="448235" cy="338554"/>
          </a:xfrm>
          <a:prstGeom prst="rect">
            <a:avLst/>
          </a:prstGeom>
          <a:noFill/>
        </p:spPr>
        <p:txBody>
          <a:bodyPr wrap="square" rtlCol="0">
            <a:spAutoFit/>
          </a:bodyPr>
          <a:lstStyle/>
          <a:p>
            <a:r>
              <a:rPr lang="en-US" sz="1600" dirty="0">
                <a:latin typeface="Arial" panose="020B0604020202020204" pitchFamily="34" charset="0"/>
                <a:cs typeface="Arial" panose="020B0604020202020204" pitchFamily="34" charset="0"/>
              </a:rPr>
              <a:t>11</a:t>
            </a:r>
          </a:p>
        </p:txBody>
      </p:sp>
      <p:sp>
        <p:nvSpPr>
          <p:cNvPr id="19" name="TextBox 18">
            <a:extLst>
              <a:ext uri="{FF2B5EF4-FFF2-40B4-BE49-F238E27FC236}">
                <a16:creationId xmlns:a16="http://schemas.microsoft.com/office/drawing/2014/main" id="{AF29BAAD-189D-43E1-B710-95B31606BC87}"/>
              </a:ext>
            </a:extLst>
          </p:cNvPr>
          <p:cNvSpPr txBox="1"/>
          <p:nvPr/>
        </p:nvSpPr>
        <p:spPr>
          <a:xfrm>
            <a:off x="4130105" y="1943170"/>
            <a:ext cx="6915784" cy="584775"/>
          </a:xfrm>
          <a:prstGeom prst="rect">
            <a:avLst/>
          </a:prstGeom>
          <a:ln w="28575">
            <a:solidFill>
              <a:srgbClr val="3B8D61"/>
            </a:solidFill>
          </a:ln>
        </p:spPr>
        <p:style>
          <a:lnRef idx="2">
            <a:schemeClr val="dk1"/>
          </a:lnRef>
          <a:fillRef idx="1">
            <a:schemeClr val="lt1"/>
          </a:fillRef>
          <a:effectRef idx="0">
            <a:schemeClr val="dk1"/>
          </a:effectRef>
          <a:fontRef idx="minor">
            <a:schemeClr val="dk1"/>
          </a:fontRef>
        </p:style>
        <p:txBody>
          <a:bodyPr wrap="square">
            <a:spAutoFit/>
          </a:bodyPr>
          <a:lstStyle/>
          <a:p>
            <a:pPr algn="just">
              <a:defRPr/>
            </a:pPr>
            <a:r>
              <a:rPr lang="en-US" sz="1600" dirty="0">
                <a:solidFill>
                  <a:schemeClr val="tx1"/>
                </a:solidFill>
                <a:latin typeface="Arial" panose="020B0604020202020204" pitchFamily="34" charset="0"/>
                <a:cs typeface="Arial" panose="020B0604020202020204" pitchFamily="34" charset="0"/>
              </a:rPr>
              <a:t>1. Meet the requirements of the Law on Economical and Efficient Use of Energy and Circular 25/2020/TT-BCT.</a:t>
            </a:r>
          </a:p>
        </p:txBody>
      </p:sp>
      <p:sp>
        <p:nvSpPr>
          <p:cNvPr id="20" name="Rounded Rectangle 1">
            <a:extLst>
              <a:ext uri="{FF2B5EF4-FFF2-40B4-BE49-F238E27FC236}">
                <a16:creationId xmlns:a16="http://schemas.microsoft.com/office/drawing/2014/main" id="{C4E6AA79-D5E1-4AAE-922B-9857F805FB3E}"/>
              </a:ext>
            </a:extLst>
          </p:cNvPr>
          <p:cNvSpPr/>
          <p:nvPr/>
        </p:nvSpPr>
        <p:spPr>
          <a:xfrm>
            <a:off x="923730" y="3602233"/>
            <a:ext cx="2295331" cy="727787"/>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tx1"/>
                </a:solidFill>
                <a:latin typeface="Arial" panose="020B0604020202020204" pitchFamily="34" charset="0"/>
                <a:cs typeface="Arial" panose="020B0604020202020204" pitchFamily="34" charset="0"/>
              </a:rPr>
              <a:t>Benefits brought by energy audits</a:t>
            </a:r>
          </a:p>
        </p:txBody>
      </p:sp>
      <p:sp>
        <p:nvSpPr>
          <p:cNvPr id="21" name="TextBox 20">
            <a:extLst>
              <a:ext uri="{FF2B5EF4-FFF2-40B4-BE49-F238E27FC236}">
                <a16:creationId xmlns:a16="http://schemas.microsoft.com/office/drawing/2014/main" id="{FCCA383A-A541-42DD-931A-3F5C53CE26BC}"/>
              </a:ext>
            </a:extLst>
          </p:cNvPr>
          <p:cNvSpPr txBox="1"/>
          <p:nvPr/>
        </p:nvSpPr>
        <p:spPr>
          <a:xfrm>
            <a:off x="4130105" y="2870010"/>
            <a:ext cx="6915784" cy="584775"/>
          </a:xfrm>
          <a:prstGeom prst="rect">
            <a:avLst/>
          </a:prstGeom>
          <a:ln w="28575">
            <a:solidFill>
              <a:srgbClr val="3B8D61"/>
            </a:solidFill>
          </a:ln>
        </p:spPr>
        <p:style>
          <a:lnRef idx="2">
            <a:schemeClr val="dk1"/>
          </a:lnRef>
          <a:fillRef idx="1">
            <a:schemeClr val="lt1"/>
          </a:fillRef>
          <a:effectRef idx="0">
            <a:schemeClr val="dk1"/>
          </a:effectRef>
          <a:fontRef idx="minor">
            <a:schemeClr val="dk1"/>
          </a:fontRef>
        </p:style>
        <p:txBody>
          <a:bodyPr wrap="square">
            <a:spAutoFit/>
          </a:bodyPr>
          <a:lstStyle/>
          <a:p>
            <a:pPr algn="just">
              <a:defRPr/>
            </a:pPr>
            <a:r>
              <a:rPr lang="en-US" sz="1600" dirty="0">
                <a:solidFill>
                  <a:schemeClr val="tx1"/>
                </a:solidFill>
                <a:latin typeface="Arial" panose="020B0604020202020204" pitchFamily="34" charset="0"/>
                <a:cs typeface="Arial" panose="020B0604020202020204" pitchFamily="34" charset="0"/>
              </a:rPr>
              <a:t>2. Assess the current status of energy-consuming systems at establishments..</a:t>
            </a:r>
          </a:p>
        </p:txBody>
      </p:sp>
      <p:sp>
        <p:nvSpPr>
          <p:cNvPr id="22" name="TextBox 21">
            <a:extLst>
              <a:ext uri="{FF2B5EF4-FFF2-40B4-BE49-F238E27FC236}">
                <a16:creationId xmlns:a16="http://schemas.microsoft.com/office/drawing/2014/main" id="{7730B798-43FF-434B-8191-6ED8D82E2DCA}"/>
              </a:ext>
            </a:extLst>
          </p:cNvPr>
          <p:cNvSpPr txBox="1"/>
          <p:nvPr/>
        </p:nvSpPr>
        <p:spPr>
          <a:xfrm>
            <a:off x="4130105" y="3796850"/>
            <a:ext cx="6915784" cy="338554"/>
          </a:xfrm>
          <a:prstGeom prst="rect">
            <a:avLst/>
          </a:prstGeom>
          <a:ln w="28575">
            <a:solidFill>
              <a:srgbClr val="3B8D61"/>
            </a:solidFill>
          </a:ln>
        </p:spPr>
        <p:style>
          <a:lnRef idx="2">
            <a:schemeClr val="dk1"/>
          </a:lnRef>
          <a:fillRef idx="1">
            <a:schemeClr val="lt1"/>
          </a:fillRef>
          <a:effectRef idx="0">
            <a:schemeClr val="dk1"/>
          </a:effectRef>
          <a:fontRef idx="minor">
            <a:schemeClr val="dk1"/>
          </a:fontRef>
        </p:style>
        <p:txBody>
          <a:bodyPr wrap="square">
            <a:spAutoFit/>
          </a:bodyPr>
          <a:lstStyle/>
          <a:p>
            <a:pPr algn="just">
              <a:defRPr/>
            </a:pPr>
            <a:r>
              <a:rPr lang="en-US" sz="1600" dirty="0">
                <a:solidFill>
                  <a:schemeClr val="tx1"/>
                </a:solidFill>
                <a:latin typeface="Arial" panose="020B0604020202020204" pitchFamily="34" charset="0"/>
                <a:cs typeface="Arial" panose="020B0604020202020204" pitchFamily="34" charset="0"/>
              </a:rPr>
              <a:t>3. Propose solutions for saving energy and reducing operating costs.</a:t>
            </a:r>
          </a:p>
        </p:txBody>
      </p:sp>
      <p:sp>
        <p:nvSpPr>
          <p:cNvPr id="23" name="TextBox 22">
            <a:extLst>
              <a:ext uri="{FF2B5EF4-FFF2-40B4-BE49-F238E27FC236}">
                <a16:creationId xmlns:a16="http://schemas.microsoft.com/office/drawing/2014/main" id="{9793C72A-A573-47C5-8CE8-E2C30D9B682D}"/>
              </a:ext>
            </a:extLst>
          </p:cNvPr>
          <p:cNvSpPr txBox="1"/>
          <p:nvPr/>
        </p:nvSpPr>
        <p:spPr>
          <a:xfrm>
            <a:off x="4130105" y="4477469"/>
            <a:ext cx="6915784" cy="584775"/>
          </a:xfrm>
          <a:prstGeom prst="rect">
            <a:avLst/>
          </a:prstGeom>
          <a:ln w="28575">
            <a:solidFill>
              <a:srgbClr val="3B8D61"/>
            </a:solidFill>
          </a:ln>
        </p:spPr>
        <p:style>
          <a:lnRef idx="2">
            <a:schemeClr val="dk1"/>
          </a:lnRef>
          <a:fillRef idx="1">
            <a:schemeClr val="lt1"/>
          </a:fillRef>
          <a:effectRef idx="0">
            <a:schemeClr val="dk1"/>
          </a:effectRef>
          <a:fontRef idx="minor">
            <a:schemeClr val="dk1"/>
          </a:fontRef>
        </p:style>
        <p:txBody>
          <a:bodyPr wrap="square">
            <a:spAutoFit/>
          </a:bodyPr>
          <a:lstStyle/>
          <a:p>
            <a:pPr algn="just">
              <a:defRPr/>
            </a:pPr>
            <a:r>
              <a:rPr lang="en-US" sz="1600" dirty="0">
                <a:solidFill>
                  <a:schemeClr val="tx1"/>
                </a:solidFill>
                <a:latin typeface="Arial" panose="020B0604020202020204" pitchFamily="34" charset="0"/>
                <a:cs typeface="Arial" panose="020B0604020202020204" pitchFamily="34" charset="0"/>
              </a:rPr>
              <a:t>4. Serve as a foundation for developing energy use plans and operational management.</a:t>
            </a:r>
          </a:p>
        </p:txBody>
      </p:sp>
      <p:sp>
        <p:nvSpPr>
          <p:cNvPr id="24" name="TextBox 23">
            <a:extLst>
              <a:ext uri="{FF2B5EF4-FFF2-40B4-BE49-F238E27FC236}">
                <a16:creationId xmlns:a16="http://schemas.microsoft.com/office/drawing/2014/main" id="{4E2E918E-3711-4019-A407-1CB280CD4D59}"/>
              </a:ext>
            </a:extLst>
          </p:cNvPr>
          <p:cNvSpPr txBox="1"/>
          <p:nvPr/>
        </p:nvSpPr>
        <p:spPr>
          <a:xfrm>
            <a:off x="4130105" y="5404309"/>
            <a:ext cx="6915784" cy="830997"/>
          </a:xfrm>
          <a:prstGeom prst="rect">
            <a:avLst/>
          </a:prstGeom>
          <a:ln w="28575">
            <a:solidFill>
              <a:srgbClr val="3B8D61"/>
            </a:solidFill>
          </a:ln>
        </p:spPr>
        <p:style>
          <a:lnRef idx="2">
            <a:schemeClr val="dk1"/>
          </a:lnRef>
          <a:fillRef idx="1">
            <a:schemeClr val="lt1"/>
          </a:fillRef>
          <a:effectRef idx="0">
            <a:schemeClr val="dk1"/>
          </a:effectRef>
          <a:fontRef idx="minor">
            <a:schemeClr val="dk1"/>
          </a:fontRef>
        </p:style>
        <p:txBody>
          <a:bodyPr wrap="square">
            <a:spAutoFit/>
          </a:bodyPr>
          <a:lstStyle/>
          <a:p>
            <a:pPr algn="just">
              <a:defRPr/>
            </a:pPr>
            <a:r>
              <a:rPr lang="en-US" sz="1600" dirty="0">
                <a:solidFill>
                  <a:schemeClr val="tx1"/>
                </a:solidFill>
                <a:latin typeface="Arial" panose="020B0604020202020204" pitchFamily="34" charset="0"/>
                <a:cs typeface="Arial" panose="020B0604020202020204" pitchFamily="34" charset="0"/>
              </a:rPr>
              <a:t>5. Provide environmental benefits (reduce emissions and move towards NET Zero) and business benefits (increase competitiveness, meet customer requirements).</a:t>
            </a:r>
          </a:p>
        </p:txBody>
      </p:sp>
      <p:cxnSp>
        <p:nvCxnSpPr>
          <p:cNvPr id="25" name="Elbow Connector 23">
            <a:extLst>
              <a:ext uri="{FF2B5EF4-FFF2-40B4-BE49-F238E27FC236}">
                <a16:creationId xmlns:a16="http://schemas.microsoft.com/office/drawing/2014/main" id="{B4ABC0A8-F34B-456D-8FEB-BF3E582C6587}"/>
              </a:ext>
            </a:extLst>
          </p:cNvPr>
          <p:cNvCxnSpPr>
            <a:stCxn id="20" idx="3"/>
            <a:endCxn id="19" idx="1"/>
          </p:cNvCxnSpPr>
          <p:nvPr/>
        </p:nvCxnSpPr>
        <p:spPr>
          <a:xfrm flipV="1">
            <a:off x="3219061" y="2235558"/>
            <a:ext cx="911044" cy="1730569"/>
          </a:xfrm>
          <a:prstGeom prst="bentConnector3">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4" name="Elbow Connector 25">
            <a:extLst>
              <a:ext uri="{FF2B5EF4-FFF2-40B4-BE49-F238E27FC236}">
                <a16:creationId xmlns:a16="http://schemas.microsoft.com/office/drawing/2014/main" id="{58E097B8-EC8C-47C3-9427-5573BD3B3C1C}"/>
              </a:ext>
            </a:extLst>
          </p:cNvPr>
          <p:cNvCxnSpPr>
            <a:stCxn id="20" idx="3"/>
            <a:endCxn id="21" idx="1"/>
          </p:cNvCxnSpPr>
          <p:nvPr/>
        </p:nvCxnSpPr>
        <p:spPr>
          <a:xfrm flipV="1">
            <a:off x="3219061" y="3162398"/>
            <a:ext cx="911044" cy="803729"/>
          </a:xfrm>
          <a:prstGeom prst="bentConnector3">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5" name="Elbow Connector 27">
            <a:extLst>
              <a:ext uri="{FF2B5EF4-FFF2-40B4-BE49-F238E27FC236}">
                <a16:creationId xmlns:a16="http://schemas.microsoft.com/office/drawing/2014/main" id="{FB7242CE-ED4C-447A-8293-0502A4EF1340}"/>
              </a:ext>
            </a:extLst>
          </p:cNvPr>
          <p:cNvCxnSpPr>
            <a:stCxn id="20" idx="3"/>
            <a:endCxn id="22" idx="1"/>
          </p:cNvCxnSpPr>
          <p:nvPr/>
        </p:nvCxnSpPr>
        <p:spPr>
          <a:xfrm>
            <a:off x="3219061" y="3966127"/>
            <a:ext cx="911044" cy="12700"/>
          </a:xfrm>
          <a:prstGeom prst="bentConnector3">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6" name="Elbow Connector 29">
            <a:extLst>
              <a:ext uri="{FF2B5EF4-FFF2-40B4-BE49-F238E27FC236}">
                <a16:creationId xmlns:a16="http://schemas.microsoft.com/office/drawing/2014/main" id="{D2C098BB-062F-483C-B666-08AD1A111E54}"/>
              </a:ext>
            </a:extLst>
          </p:cNvPr>
          <p:cNvCxnSpPr>
            <a:stCxn id="20" idx="3"/>
            <a:endCxn id="23" idx="1"/>
          </p:cNvCxnSpPr>
          <p:nvPr/>
        </p:nvCxnSpPr>
        <p:spPr>
          <a:xfrm>
            <a:off x="3219061" y="3966127"/>
            <a:ext cx="911044" cy="803730"/>
          </a:xfrm>
          <a:prstGeom prst="bentConnector3">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7" name="Elbow Connector 33">
            <a:extLst>
              <a:ext uri="{FF2B5EF4-FFF2-40B4-BE49-F238E27FC236}">
                <a16:creationId xmlns:a16="http://schemas.microsoft.com/office/drawing/2014/main" id="{60E3DC8E-AC64-4F49-B76E-9EA4660DCFD4}"/>
              </a:ext>
            </a:extLst>
          </p:cNvPr>
          <p:cNvCxnSpPr>
            <a:stCxn id="20" idx="3"/>
            <a:endCxn id="24" idx="1"/>
          </p:cNvCxnSpPr>
          <p:nvPr/>
        </p:nvCxnSpPr>
        <p:spPr>
          <a:xfrm>
            <a:off x="3219061" y="3966127"/>
            <a:ext cx="911044" cy="1853681"/>
          </a:xfrm>
          <a:prstGeom prst="bentConnector3">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878179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left)">
                                      <p:cBhvr>
                                        <p:cTn id="11" dur="500"/>
                                        <p:tgtEl>
                                          <p:spTgt spid="21"/>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wipe(left)">
                                      <p:cBhvr>
                                        <p:cTn id="15" dur="500"/>
                                        <p:tgtEl>
                                          <p:spTgt spid="22"/>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wipe(left)">
                                      <p:cBhvr>
                                        <p:cTn id="19" dur="500"/>
                                        <p:tgtEl>
                                          <p:spTgt spid="23"/>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wipe(left)">
                                      <p:cBhvr>
                                        <p:cTn id="2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1" grpId="0" animBg="1"/>
      <p:bldP spid="22" grpId="0" animBg="1"/>
      <p:bldP spid="23" grpId="0" animBg="1"/>
      <p:bldP spid="2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95009919-6DF7-44BF-9042-61CD0868E69F}"/>
              </a:ext>
            </a:extLst>
          </p:cNvPr>
          <p:cNvSpPr/>
          <p:nvPr/>
        </p:nvSpPr>
        <p:spPr>
          <a:xfrm>
            <a:off x="737839" y="1292392"/>
            <a:ext cx="10515600" cy="91292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cs typeface="Arial" panose="020B0604020202020204" pitchFamily="34" charset="0"/>
            </a:endParaRPr>
          </a:p>
        </p:txBody>
      </p:sp>
      <p:sp>
        <p:nvSpPr>
          <p:cNvPr id="3" name="Title 2">
            <a:extLst>
              <a:ext uri="{FF2B5EF4-FFF2-40B4-BE49-F238E27FC236}">
                <a16:creationId xmlns:a16="http://schemas.microsoft.com/office/drawing/2014/main" id="{BB6F40EB-A78A-4891-B602-6BFCD31A6C93}"/>
              </a:ext>
            </a:extLst>
          </p:cNvPr>
          <p:cNvSpPr txBox="1">
            <a:spLocks/>
          </p:cNvSpPr>
          <p:nvPr/>
        </p:nvSpPr>
        <p:spPr>
          <a:xfrm>
            <a:off x="1048874" y="1292392"/>
            <a:ext cx="10304926" cy="506152"/>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000" b="1" dirty="0">
                <a:solidFill>
                  <a:schemeClr val="bg1"/>
                </a:solidFill>
                <a:latin typeface="Arial" panose="020B0604020202020204" pitchFamily="34" charset="0"/>
                <a:cs typeface="Arial" panose="020B0604020202020204" pitchFamily="34" charset="0"/>
              </a:rPr>
              <a:t>VIOLATIONS OF ENERGY EFFICIENCY REGULATIONS (DECREE NO. 17/2022/ND-CP)</a:t>
            </a:r>
          </a:p>
        </p:txBody>
      </p:sp>
      <p:sp>
        <p:nvSpPr>
          <p:cNvPr id="10" name="Rectangle: Rounded Corners 9">
            <a:extLst>
              <a:ext uri="{FF2B5EF4-FFF2-40B4-BE49-F238E27FC236}">
                <a16:creationId xmlns:a16="http://schemas.microsoft.com/office/drawing/2014/main" id="{75A81C60-6D49-43EB-9EF4-1B1C7069403A}"/>
              </a:ext>
            </a:extLst>
          </p:cNvPr>
          <p:cNvSpPr/>
          <p:nvPr/>
        </p:nvSpPr>
        <p:spPr>
          <a:xfrm>
            <a:off x="9586321" y="5576047"/>
            <a:ext cx="2444314" cy="659332"/>
          </a:xfrm>
          <a:prstGeom prst="roundRect">
            <a:avLst/>
          </a:prstGeom>
          <a:solidFill>
            <a:schemeClr val="bg1"/>
          </a:solidFill>
          <a:ln>
            <a:noFill/>
          </a:ln>
        </p:spPr>
        <p:style>
          <a:lnRef idx="0">
            <a:scrgbClr r="0" g="0" b="0"/>
          </a:lnRef>
          <a:fillRef idx="0">
            <a:scrgbClr r="0" g="0" b="0"/>
          </a:fillRef>
          <a:effectRef idx="0">
            <a:scrgbClr r="0" g="0" b="0"/>
          </a:effectRef>
          <a:fontRef idx="minor">
            <a:schemeClr val="accen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2" name="TextBox 11">
            <a:extLst>
              <a:ext uri="{FF2B5EF4-FFF2-40B4-BE49-F238E27FC236}">
                <a16:creationId xmlns:a16="http://schemas.microsoft.com/office/drawing/2014/main" id="{C49BEBB9-C871-42DF-A6FD-66626F6C0F65}"/>
              </a:ext>
            </a:extLst>
          </p:cNvPr>
          <p:cNvSpPr txBox="1"/>
          <p:nvPr/>
        </p:nvSpPr>
        <p:spPr>
          <a:xfrm>
            <a:off x="11743765" y="6384198"/>
            <a:ext cx="448235" cy="338554"/>
          </a:xfrm>
          <a:prstGeom prst="rect">
            <a:avLst/>
          </a:prstGeom>
          <a:noFill/>
        </p:spPr>
        <p:txBody>
          <a:bodyPr wrap="square" rtlCol="0">
            <a:spAutoFit/>
          </a:bodyPr>
          <a:lstStyle/>
          <a:p>
            <a:r>
              <a:rPr lang="en-US" sz="1600" dirty="0">
                <a:latin typeface="Arial" panose="020B0604020202020204" pitchFamily="34" charset="0"/>
                <a:cs typeface="Arial" panose="020B0604020202020204" pitchFamily="34" charset="0"/>
              </a:rPr>
              <a:t>12</a:t>
            </a:r>
          </a:p>
        </p:txBody>
      </p:sp>
      <p:sp>
        <p:nvSpPr>
          <p:cNvPr id="13" name="Rounded Rectangle 2">
            <a:extLst>
              <a:ext uri="{FF2B5EF4-FFF2-40B4-BE49-F238E27FC236}">
                <a16:creationId xmlns:a16="http://schemas.microsoft.com/office/drawing/2014/main" id="{0F80467F-7244-4E67-9B58-384EE30EF171}"/>
              </a:ext>
            </a:extLst>
          </p:cNvPr>
          <p:cNvSpPr/>
          <p:nvPr/>
        </p:nvSpPr>
        <p:spPr>
          <a:xfrm>
            <a:off x="838200" y="2343842"/>
            <a:ext cx="4350233" cy="1410308"/>
          </a:xfrm>
          <a:prstGeom prst="roundRect">
            <a:avLst>
              <a:gd name="adj" fmla="val 5176"/>
            </a:avLst>
          </a:prstGeom>
          <a:noFill/>
          <a:ln w="12700">
            <a:solidFill>
              <a:srgbClr val="1144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altLang="en-US" sz="1600" dirty="0">
              <a:solidFill>
                <a:srgbClr val="114454"/>
              </a:solidFill>
              <a:latin typeface="Arial" panose="020B0604020202020204" pitchFamily="34" charset="0"/>
              <a:cs typeface="Arial" panose="020B0604020202020204" pitchFamily="34" charset="0"/>
            </a:endParaRPr>
          </a:p>
          <a:p>
            <a:pPr algn="just"/>
            <a:r>
              <a:rPr lang="en-US" altLang="en-US" sz="1600" dirty="0">
                <a:solidFill>
                  <a:srgbClr val="114454"/>
                </a:solidFill>
                <a:latin typeface="Arial" panose="020B0604020202020204" pitchFamily="34" charset="0"/>
                <a:cs typeface="Arial" panose="020B0604020202020204" pitchFamily="34" charset="0"/>
              </a:rPr>
              <a:t>Warning penalty for failure to fully comply with prescribed energy efficiency report contents</a:t>
            </a:r>
          </a:p>
        </p:txBody>
      </p:sp>
      <p:sp>
        <p:nvSpPr>
          <p:cNvPr id="14" name="Rounded Rectangle 6">
            <a:extLst>
              <a:ext uri="{FF2B5EF4-FFF2-40B4-BE49-F238E27FC236}">
                <a16:creationId xmlns:a16="http://schemas.microsoft.com/office/drawing/2014/main" id="{6D9A9BE8-F456-4440-9302-7E745CF2F146}"/>
              </a:ext>
            </a:extLst>
          </p:cNvPr>
          <p:cNvSpPr/>
          <p:nvPr/>
        </p:nvSpPr>
        <p:spPr>
          <a:xfrm>
            <a:off x="6443035" y="2319992"/>
            <a:ext cx="4646873" cy="1410308"/>
          </a:xfrm>
          <a:prstGeom prst="roundRect">
            <a:avLst>
              <a:gd name="adj" fmla="val 4653"/>
            </a:avLst>
          </a:prstGeom>
          <a:noFill/>
          <a:ln w="12700">
            <a:solidFill>
              <a:srgbClr val="1144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altLang="en-US" sz="1600" dirty="0">
                <a:solidFill>
                  <a:srgbClr val="114454"/>
                </a:solidFill>
                <a:latin typeface="Arial" panose="020B0604020202020204" pitchFamily="34" charset="0"/>
                <a:cs typeface="Arial" panose="020B0604020202020204" pitchFamily="34" charset="0"/>
              </a:rPr>
              <a:t>Monetary fine from </a:t>
            </a:r>
            <a:r>
              <a:rPr lang="en-US" altLang="en-US" sz="1600" dirty="0">
                <a:solidFill>
                  <a:srgbClr val="FF0000"/>
                </a:solidFill>
                <a:latin typeface="Arial" panose="020B0604020202020204" pitchFamily="34" charset="0"/>
                <a:cs typeface="Arial" panose="020B0604020202020204" pitchFamily="34" charset="0"/>
              </a:rPr>
              <a:t>50,000,000 to 60,000,000 </a:t>
            </a:r>
            <a:r>
              <a:rPr lang="en-US" altLang="en-US" sz="1600" dirty="0">
                <a:solidFill>
                  <a:srgbClr val="114454"/>
                </a:solidFill>
                <a:latin typeface="Arial" panose="020B0604020202020204" pitchFamily="34" charset="0"/>
                <a:cs typeface="Arial" panose="020B0604020202020204" pitchFamily="34" charset="0"/>
              </a:rPr>
              <a:t>VND for failure to implement Energy Efficiency (KTNL) measures as regulated (under Article 19, Section 3 of Decree 134/2013/ND-CP)</a:t>
            </a:r>
          </a:p>
        </p:txBody>
      </p:sp>
      <p:sp>
        <p:nvSpPr>
          <p:cNvPr id="15" name="Rounded Rectangle 7">
            <a:extLst>
              <a:ext uri="{FF2B5EF4-FFF2-40B4-BE49-F238E27FC236}">
                <a16:creationId xmlns:a16="http://schemas.microsoft.com/office/drawing/2014/main" id="{ACFDFADC-F8B3-4760-9317-F8CC15257F2B}"/>
              </a:ext>
            </a:extLst>
          </p:cNvPr>
          <p:cNvSpPr/>
          <p:nvPr/>
        </p:nvSpPr>
        <p:spPr>
          <a:xfrm>
            <a:off x="6350567" y="4051065"/>
            <a:ext cx="4796996" cy="1681925"/>
          </a:xfrm>
          <a:prstGeom prst="roundRect">
            <a:avLst>
              <a:gd name="adj" fmla="val 6126"/>
            </a:avLst>
          </a:prstGeom>
          <a:noFill/>
          <a:ln w="12700">
            <a:solidFill>
              <a:srgbClr val="1144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altLang="en-US" sz="1600" dirty="0">
                <a:solidFill>
                  <a:srgbClr val="114454"/>
                </a:solidFill>
                <a:latin typeface="Arial" panose="020B0604020202020204" pitchFamily="34" charset="0"/>
                <a:cs typeface="Arial" panose="020B0604020202020204" pitchFamily="34" charset="0"/>
              </a:rPr>
              <a:t>Fine of 15,000,000 - 30,000,000 VND for key energy-consuming facilities that conduct energy audits (either in-house or through third parties) without certified auditors or required technical equipment (per Clause 2, Article 21, Section 3 of Decree 134/2013/ND-CP)</a:t>
            </a:r>
            <a:endParaRPr lang="vi-VN" sz="1600" dirty="0">
              <a:solidFill>
                <a:srgbClr val="114454"/>
              </a:solidFill>
              <a:latin typeface="Arial" panose="020B0604020202020204" pitchFamily="34" charset="0"/>
              <a:cs typeface="Arial" panose="020B0604020202020204" pitchFamily="34" charset="0"/>
            </a:endParaRPr>
          </a:p>
        </p:txBody>
      </p:sp>
      <p:sp>
        <p:nvSpPr>
          <p:cNvPr id="16" name="Rounded Rectangle 8">
            <a:extLst>
              <a:ext uri="{FF2B5EF4-FFF2-40B4-BE49-F238E27FC236}">
                <a16:creationId xmlns:a16="http://schemas.microsoft.com/office/drawing/2014/main" id="{29358646-98CA-4D46-9009-751CF4986148}"/>
              </a:ext>
            </a:extLst>
          </p:cNvPr>
          <p:cNvSpPr/>
          <p:nvPr/>
        </p:nvSpPr>
        <p:spPr>
          <a:xfrm>
            <a:off x="838200" y="4058283"/>
            <a:ext cx="4350232" cy="1675877"/>
          </a:xfrm>
          <a:prstGeom prst="roundRect">
            <a:avLst>
              <a:gd name="adj" fmla="val 7180"/>
            </a:avLst>
          </a:prstGeom>
          <a:noFill/>
          <a:ln w="12700">
            <a:solidFill>
              <a:srgbClr val="1144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altLang="en-US" sz="1600" dirty="0">
                <a:solidFill>
                  <a:srgbClr val="114454"/>
                </a:solidFill>
                <a:latin typeface="Arial" panose="020B0604020202020204" pitchFamily="34" charset="0"/>
                <a:cs typeface="Arial" panose="020B0604020202020204" pitchFamily="34" charset="0"/>
              </a:rPr>
              <a:t>Fine from 10,000,000 to 15,000,000 VND for using fake certificates, or renting/borrowing auditor certificates (pursuant to Clause 1, Article 21, Section 3 of Decree 134/2013/ND-CP)</a:t>
            </a:r>
            <a:endParaRPr lang="vi-VN" altLang="en-US" sz="1600" dirty="0">
              <a:solidFill>
                <a:srgbClr val="114454"/>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2327568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95009919-6DF7-44BF-9042-61CD0868E69F}"/>
              </a:ext>
            </a:extLst>
          </p:cNvPr>
          <p:cNvSpPr/>
          <p:nvPr/>
        </p:nvSpPr>
        <p:spPr>
          <a:xfrm>
            <a:off x="838200" y="1292392"/>
            <a:ext cx="10515600" cy="101230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itle 2">
            <a:extLst>
              <a:ext uri="{FF2B5EF4-FFF2-40B4-BE49-F238E27FC236}">
                <a16:creationId xmlns:a16="http://schemas.microsoft.com/office/drawing/2014/main" id="{BB6F40EB-A78A-4891-B602-6BFCD31A6C93}"/>
              </a:ext>
            </a:extLst>
          </p:cNvPr>
          <p:cNvSpPr txBox="1">
            <a:spLocks/>
          </p:cNvSpPr>
          <p:nvPr/>
        </p:nvSpPr>
        <p:spPr>
          <a:xfrm>
            <a:off x="1048874" y="1292392"/>
            <a:ext cx="10304926" cy="506152"/>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vi-VN" sz="3200" b="1" dirty="0">
                <a:solidFill>
                  <a:schemeClr val="bg1"/>
                </a:solidFill>
                <a:latin typeface="Arial" panose="020B0604020202020204" pitchFamily="34" charset="0"/>
                <a:cs typeface="Arial" panose="020B0604020202020204" pitchFamily="34" charset="0"/>
              </a:rPr>
              <a:t>VIOLATIONS OF ENERGY MANAGEMENT MODEL IMPLEMENTATION</a:t>
            </a:r>
            <a:endParaRPr lang="en-US" sz="3200" b="1" dirty="0">
              <a:solidFill>
                <a:schemeClr val="bg1"/>
              </a:solidFill>
              <a:latin typeface="Arial" panose="020B0604020202020204" pitchFamily="34" charset="0"/>
              <a:cs typeface="Arial" panose="020B0604020202020204" pitchFamily="34" charset="0"/>
            </a:endParaRPr>
          </a:p>
        </p:txBody>
      </p:sp>
      <p:sp>
        <p:nvSpPr>
          <p:cNvPr id="10" name="Rectangle: Rounded Corners 9">
            <a:extLst>
              <a:ext uri="{FF2B5EF4-FFF2-40B4-BE49-F238E27FC236}">
                <a16:creationId xmlns:a16="http://schemas.microsoft.com/office/drawing/2014/main" id="{75A81C60-6D49-43EB-9EF4-1B1C7069403A}"/>
              </a:ext>
            </a:extLst>
          </p:cNvPr>
          <p:cNvSpPr/>
          <p:nvPr/>
        </p:nvSpPr>
        <p:spPr>
          <a:xfrm>
            <a:off x="9586321" y="5576047"/>
            <a:ext cx="2444314" cy="659332"/>
          </a:xfrm>
          <a:prstGeom prst="roundRect">
            <a:avLst/>
          </a:prstGeom>
          <a:solidFill>
            <a:schemeClr val="bg1"/>
          </a:solidFill>
          <a:ln>
            <a:noFill/>
          </a:ln>
        </p:spPr>
        <p:style>
          <a:lnRef idx="0">
            <a:scrgbClr r="0" g="0" b="0"/>
          </a:lnRef>
          <a:fillRef idx="0">
            <a:scrgbClr r="0" g="0" b="0"/>
          </a:fillRef>
          <a:effectRef idx="0">
            <a:scrgbClr r="0" g="0" b="0"/>
          </a:effectRef>
          <a:fontRef idx="minor">
            <a:schemeClr val="accent1"/>
          </a:fontRef>
        </p:style>
        <p:txBody>
          <a:bodyPr rtlCol="0" anchor="ctr"/>
          <a:lstStyle/>
          <a:p>
            <a:pPr algn="ctr"/>
            <a:endParaRPr lang="en-US"/>
          </a:p>
        </p:txBody>
      </p:sp>
      <p:sp>
        <p:nvSpPr>
          <p:cNvPr id="12" name="TextBox 11">
            <a:extLst>
              <a:ext uri="{FF2B5EF4-FFF2-40B4-BE49-F238E27FC236}">
                <a16:creationId xmlns:a16="http://schemas.microsoft.com/office/drawing/2014/main" id="{C49BEBB9-C871-42DF-A6FD-66626F6C0F65}"/>
              </a:ext>
            </a:extLst>
          </p:cNvPr>
          <p:cNvSpPr txBox="1"/>
          <p:nvPr/>
        </p:nvSpPr>
        <p:spPr>
          <a:xfrm>
            <a:off x="11743765" y="6384198"/>
            <a:ext cx="448235" cy="338554"/>
          </a:xfrm>
          <a:prstGeom prst="rect">
            <a:avLst/>
          </a:prstGeom>
          <a:noFill/>
        </p:spPr>
        <p:txBody>
          <a:bodyPr wrap="square" rtlCol="0">
            <a:spAutoFit/>
          </a:bodyPr>
          <a:lstStyle/>
          <a:p>
            <a:r>
              <a:rPr lang="en-US" sz="1600" dirty="0">
                <a:latin typeface="Arial" panose="020B0604020202020204" pitchFamily="34" charset="0"/>
                <a:cs typeface="Arial" panose="020B0604020202020204" pitchFamily="34" charset="0"/>
              </a:rPr>
              <a:t>13</a:t>
            </a:r>
          </a:p>
        </p:txBody>
      </p:sp>
      <p:sp>
        <p:nvSpPr>
          <p:cNvPr id="11" name="Rectangle 4">
            <a:extLst>
              <a:ext uri="{FF2B5EF4-FFF2-40B4-BE49-F238E27FC236}">
                <a16:creationId xmlns:a16="http://schemas.microsoft.com/office/drawing/2014/main" id="{A0304AD3-18E4-40B7-B268-64070F183E60}"/>
              </a:ext>
            </a:extLst>
          </p:cNvPr>
          <p:cNvSpPr>
            <a:spLocks noChangeArrowheads="1"/>
          </p:cNvSpPr>
          <p:nvPr/>
        </p:nvSpPr>
        <p:spPr bwMode="auto">
          <a:xfrm>
            <a:off x="643217" y="2304696"/>
            <a:ext cx="10905565" cy="3968009"/>
          </a:xfrm>
          <a:prstGeom prst="rect">
            <a:avLst/>
          </a:prstGeom>
          <a:solidFill>
            <a:srgbClr val="F8F8F8"/>
          </a:solidFill>
          <a:ln>
            <a:noFill/>
          </a:ln>
        </p:spPr>
        <p:txBody>
          <a:bodyPr wrap="square">
            <a:spAutoFit/>
          </a:bodyPr>
          <a:lstStyle>
            <a:lvl1pPr marL="342900" indent="-342900">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just" eaLnBrk="1" hangingPunct="1">
              <a:lnSpc>
                <a:spcPct val="150000"/>
              </a:lnSpc>
              <a:spcBef>
                <a:spcPct val="0"/>
              </a:spcBef>
              <a:buFontTx/>
              <a:buAutoNum type="arabicPeriod"/>
            </a:pPr>
            <a:r>
              <a:rPr lang="en-US" altLang="en-US" sz="1700" dirty="0">
                <a:solidFill>
                  <a:srgbClr val="114454"/>
                </a:solidFill>
                <a:latin typeface="Arial" panose="020B0604020202020204" pitchFamily="34" charset="0"/>
              </a:rPr>
              <a:t>Warning penalty for heads of key energy-consuming facilities failing to fully implement all requirements of the Energy Management Model (MHQLNL) for designated energy-intensive facilities as stipulated in Article 8 of Decree No. 21/2011/ND-CP.</a:t>
            </a:r>
          </a:p>
          <a:p>
            <a:pPr algn="just" eaLnBrk="1" hangingPunct="1">
              <a:lnSpc>
                <a:spcPct val="150000"/>
              </a:lnSpc>
              <a:spcBef>
                <a:spcPct val="0"/>
              </a:spcBef>
              <a:buFontTx/>
              <a:buAutoNum type="arabicPeriod"/>
            </a:pPr>
            <a:r>
              <a:rPr lang="en-US" altLang="en-US" sz="1700" dirty="0">
                <a:solidFill>
                  <a:srgbClr val="114454"/>
                </a:solidFill>
                <a:latin typeface="Arial" panose="020B0604020202020204" pitchFamily="34" charset="0"/>
              </a:rPr>
              <a:t>Fine from 5,000,000 to 10,000,000 VND for acts of either:</a:t>
            </a:r>
          </a:p>
          <a:p>
            <a:pPr algn="just">
              <a:lnSpc>
                <a:spcPct val="150000"/>
              </a:lnSpc>
              <a:spcBef>
                <a:spcPct val="0"/>
              </a:spcBef>
            </a:pPr>
            <a:r>
              <a:rPr lang="en-US" altLang="en-US" sz="1700" dirty="0">
                <a:solidFill>
                  <a:srgbClr val="114454"/>
                </a:solidFill>
                <a:latin typeface="Arial" panose="020B0604020202020204" pitchFamily="34" charset="0"/>
              </a:rPr>
              <a:t>Not appointing an energy manager, or</a:t>
            </a:r>
          </a:p>
          <a:p>
            <a:pPr algn="just">
              <a:lnSpc>
                <a:spcPct val="150000"/>
              </a:lnSpc>
              <a:spcBef>
                <a:spcPct val="0"/>
              </a:spcBef>
            </a:pPr>
            <a:r>
              <a:rPr lang="en-US" altLang="en-US" sz="1700" dirty="0">
                <a:solidFill>
                  <a:srgbClr val="114454"/>
                </a:solidFill>
                <a:latin typeface="Arial" panose="020B0604020202020204" pitchFamily="34" charset="0"/>
              </a:rPr>
              <a:t>Appointing unqualified personnel for the energy manager position as required by Article 35 of the Law on Economical and Efficient Energy Use.</a:t>
            </a:r>
          </a:p>
          <a:p>
            <a:pPr marL="0" indent="0" algn="just" eaLnBrk="1" hangingPunct="1">
              <a:lnSpc>
                <a:spcPct val="150000"/>
              </a:lnSpc>
              <a:spcBef>
                <a:spcPct val="0"/>
              </a:spcBef>
              <a:buNone/>
            </a:pPr>
            <a:r>
              <a:rPr lang="en-US" altLang="en-US" sz="1700" dirty="0">
                <a:latin typeface="Arial" panose="020B0604020202020204" pitchFamily="34" charset="0"/>
              </a:rPr>
              <a:t>3</a:t>
            </a:r>
            <a:r>
              <a:rPr lang="en-US" altLang="en-US" sz="1700" dirty="0">
                <a:solidFill>
                  <a:srgbClr val="114454"/>
                </a:solidFill>
                <a:latin typeface="Arial" panose="020B0604020202020204" pitchFamily="34" charset="0"/>
              </a:rPr>
              <a:t>.   Fine from 10,000,000 to 20,000,000 VND for acts of:</a:t>
            </a:r>
          </a:p>
          <a:p>
            <a:pPr algn="just">
              <a:lnSpc>
                <a:spcPct val="150000"/>
              </a:lnSpc>
              <a:spcBef>
                <a:spcPct val="0"/>
              </a:spcBef>
            </a:pPr>
            <a:r>
              <a:rPr lang="en-US" altLang="en-US" sz="1700" dirty="0">
                <a:solidFill>
                  <a:srgbClr val="114454"/>
                </a:solidFill>
                <a:latin typeface="Arial" panose="020B0604020202020204" pitchFamily="34" charset="0"/>
              </a:rPr>
              <a:t>Failing to develop annual/5-year energy efficiency plans, or</a:t>
            </a:r>
          </a:p>
          <a:p>
            <a:pPr algn="just">
              <a:lnSpc>
                <a:spcPct val="150000"/>
              </a:lnSpc>
              <a:spcBef>
                <a:spcPct val="0"/>
              </a:spcBef>
            </a:pPr>
            <a:r>
              <a:rPr lang="en-US" altLang="en-US" sz="1700" dirty="0">
                <a:solidFill>
                  <a:srgbClr val="114454"/>
                </a:solidFill>
                <a:latin typeface="Arial" panose="020B0604020202020204" pitchFamily="34" charset="0"/>
              </a:rPr>
              <a:t>Not reporting annual/5-year plan implementation results.</a:t>
            </a:r>
          </a:p>
        </p:txBody>
      </p:sp>
    </p:spTree>
    <p:extLst>
      <p:ext uri="{BB962C8B-B14F-4D97-AF65-F5344CB8AC3E}">
        <p14:creationId xmlns:p14="http://schemas.microsoft.com/office/powerpoint/2010/main" val="82348621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95009919-6DF7-44BF-9042-61CD0868E69F}"/>
              </a:ext>
            </a:extLst>
          </p:cNvPr>
          <p:cNvSpPr/>
          <p:nvPr/>
        </p:nvSpPr>
        <p:spPr>
          <a:xfrm>
            <a:off x="838200" y="1292392"/>
            <a:ext cx="10515600" cy="50615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itle 2">
            <a:extLst>
              <a:ext uri="{FF2B5EF4-FFF2-40B4-BE49-F238E27FC236}">
                <a16:creationId xmlns:a16="http://schemas.microsoft.com/office/drawing/2014/main" id="{BB6F40EB-A78A-4891-B602-6BFCD31A6C93}"/>
              </a:ext>
            </a:extLst>
          </p:cNvPr>
          <p:cNvSpPr txBox="1">
            <a:spLocks/>
          </p:cNvSpPr>
          <p:nvPr/>
        </p:nvSpPr>
        <p:spPr>
          <a:xfrm>
            <a:off x="1048874" y="1292392"/>
            <a:ext cx="10515600" cy="506152"/>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a:solidFill>
                  <a:schemeClr val="bg1"/>
                </a:solidFill>
                <a:latin typeface="Arial" panose="020B0604020202020204" pitchFamily="34" charset="0"/>
                <a:cs typeface="Arial" panose="020B0604020202020204" pitchFamily="34" charset="0"/>
              </a:rPr>
              <a:t>OTHER VIOLATIONS (DECREE NO.17/2022/ND-CP)</a:t>
            </a:r>
          </a:p>
        </p:txBody>
      </p:sp>
      <p:sp>
        <p:nvSpPr>
          <p:cNvPr id="10" name="Rectangle: Rounded Corners 9">
            <a:extLst>
              <a:ext uri="{FF2B5EF4-FFF2-40B4-BE49-F238E27FC236}">
                <a16:creationId xmlns:a16="http://schemas.microsoft.com/office/drawing/2014/main" id="{75A81C60-6D49-43EB-9EF4-1B1C7069403A}"/>
              </a:ext>
            </a:extLst>
          </p:cNvPr>
          <p:cNvSpPr/>
          <p:nvPr/>
        </p:nvSpPr>
        <p:spPr>
          <a:xfrm>
            <a:off x="9586321" y="5576047"/>
            <a:ext cx="2444314" cy="659332"/>
          </a:xfrm>
          <a:prstGeom prst="roundRect">
            <a:avLst/>
          </a:prstGeom>
          <a:solidFill>
            <a:schemeClr val="bg1"/>
          </a:solidFill>
          <a:ln>
            <a:noFill/>
          </a:ln>
        </p:spPr>
        <p:style>
          <a:lnRef idx="0">
            <a:scrgbClr r="0" g="0" b="0"/>
          </a:lnRef>
          <a:fillRef idx="0">
            <a:scrgbClr r="0" g="0" b="0"/>
          </a:fillRef>
          <a:effectRef idx="0">
            <a:scrgbClr r="0" g="0" b="0"/>
          </a:effectRef>
          <a:fontRef idx="minor">
            <a:schemeClr val="accent1"/>
          </a:fontRef>
        </p:style>
        <p:txBody>
          <a:bodyPr rtlCol="0" anchor="ctr"/>
          <a:lstStyle/>
          <a:p>
            <a:pPr algn="ctr"/>
            <a:endParaRPr lang="en-US"/>
          </a:p>
        </p:txBody>
      </p:sp>
      <p:sp>
        <p:nvSpPr>
          <p:cNvPr id="12" name="TextBox 11">
            <a:extLst>
              <a:ext uri="{FF2B5EF4-FFF2-40B4-BE49-F238E27FC236}">
                <a16:creationId xmlns:a16="http://schemas.microsoft.com/office/drawing/2014/main" id="{C49BEBB9-C871-42DF-A6FD-66626F6C0F65}"/>
              </a:ext>
            </a:extLst>
          </p:cNvPr>
          <p:cNvSpPr txBox="1"/>
          <p:nvPr/>
        </p:nvSpPr>
        <p:spPr>
          <a:xfrm>
            <a:off x="11743765" y="6384198"/>
            <a:ext cx="448235" cy="338554"/>
          </a:xfrm>
          <a:prstGeom prst="rect">
            <a:avLst/>
          </a:prstGeom>
          <a:noFill/>
        </p:spPr>
        <p:txBody>
          <a:bodyPr wrap="square" rtlCol="0">
            <a:spAutoFit/>
          </a:bodyPr>
          <a:lstStyle/>
          <a:p>
            <a:r>
              <a:rPr lang="en-US" sz="1600" dirty="0">
                <a:latin typeface="Arial" panose="020B0604020202020204" pitchFamily="34" charset="0"/>
                <a:cs typeface="Arial" panose="020B0604020202020204" pitchFamily="34" charset="0"/>
              </a:rPr>
              <a:t>14</a:t>
            </a:r>
          </a:p>
        </p:txBody>
      </p:sp>
      <p:sp>
        <p:nvSpPr>
          <p:cNvPr id="7" name="Rectangle 4">
            <a:extLst>
              <a:ext uri="{FF2B5EF4-FFF2-40B4-BE49-F238E27FC236}">
                <a16:creationId xmlns:a16="http://schemas.microsoft.com/office/drawing/2014/main" id="{0A908EC6-94C3-4632-8659-CD24491F9F1C}"/>
              </a:ext>
            </a:extLst>
          </p:cNvPr>
          <p:cNvSpPr>
            <a:spLocks noChangeArrowheads="1"/>
          </p:cNvSpPr>
          <p:nvPr/>
        </p:nvSpPr>
        <p:spPr bwMode="auto">
          <a:xfrm>
            <a:off x="838200" y="2026340"/>
            <a:ext cx="10225215" cy="2805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indent="0" algn="just" eaLnBrk="1" hangingPunct="1">
              <a:lnSpc>
                <a:spcPct val="150000"/>
              </a:lnSpc>
              <a:spcBef>
                <a:spcPct val="0"/>
              </a:spcBef>
              <a:buNone/>
            </a:pPr>
            <a:r>
              <a:rPr lang="en-US" altLang="en-US" sz="2000" b="1" dirty="0">
                <a:solidFill>
                  <a:srgbClr val="114454"/>
                </a:solidFill>
                <a:latin typeface="Arial" panose="020B0604020202020204" pitchFamily="34" charset="0"/>
              </a:rPr>
              <a:t>Article 22. Violations of regulations on economical and efficient energy use in industrial production</a:t>
            </a:r>
          </a:p>
          <a:p>
            <a:pPr marL="0" indent="0" algn="just" eaLnBrk="1" hangingPunct="1">
              <a:lnSpc>
                <a:spcPct val="150000"/>
              </a:lnSpc>
              <a:spcBef>
                <a:spcPct val="0"/>
              </a:spcBef>
              <a:buNone/>
            </a:pPr>
            <a:r>
              <a:rPr lang="en-US" sz="2000" b="0" i="0" dirty="0">
                <a:solidFill>
                  <a:srgbClr val="000000"/>
                </a:solidFill>
                <a:effectLst/>
                <a:latin typeface="Arial" panose="020B0604020202020204" pitchFamily="34" charset="0"/>
              </a:rPr>
              <a:t>A fine ranging from 20,000,000 VND to 30,000,000 VND shall be imposed for acts of non-compliance with mandatory technical standards, energy consumption norms, energy management measures, and energy-saving technologies applicable to the design, construction, installation, and operation of equipment for energy conservation purposes.</a:t>
            </a:r>
            <a:endParaRPr lang="en-US" altLang="en-US" sz="2000" dirty="0">
              <a:solidFill>
                <a:srgbClr val="114454"/>
              </a:solidFill>
              <a:latin typeface="Arial" panose="020B0604020202020204" pitchFamily="34" charset="0"/>
            </a:endParaRPr>
          </a:p>
        </p:txBody>
      </p:sp>
    </p:spTree>
    <p:extLst>
      <p:ext uri="{BB962C8B-B14F-4D97-AF65-F5344CB8AC3E}">
        <p14:creationId xmlns:p14="http://schemas.microsoft.com/office/powerpoint/2010/main" val="12413906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31D9D85F-4B94-47F5-90D9-1D84A5276E2F}"/>
              </a:ext>
            </a:extLst>
          </p:cNvPr>
          <p:cNvSpPr/>
          <p:nvPr/>
        </p:nvSpPr>
        <p:spPr>
          <a:xfrm>
            <a:off x="838199" y="1292392"/>
            <a:ext cx="10515599" cy="50615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itle 2">
            <a:extLst>
              <a:ext uri="{FF2B5EF4-FFF2-40B4-BE49-F238E27FC236}">
                <a16:creationId xmlns:a16="http://schemas.microsoft.com/office/drawing/2014/main" id="{12E65F46-8DBC-4D59-A0A6-6EF392A02E10}"/>
              </a:ext>
            </a:extLst>
          </p:cNvPr>
          <p:cNvSpPr txBox="1">
            <a:spLocks/>
          </p:cNvSpPr>
          <p:nvPr/>
        </p:nvSpPr>
        <p:spPr>
          <a:xfrm>
            <a:off x="838199" y="1292392"/>
            <a:ext cx="10515601" cy="506152"/>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a:solidFill>
                  <a:schemeClr val="bg1"/>
                </a:solidFill>
                <a:latin typeface="Arial" panose="020B0604020202020204" pitchFamily="34" charset="0"/>
                <a:cs typeface="Arial" panose="020B0604020202020204" pitchFamily="34" charset="0"/>
              </a:rPr>
              <a:t>PHASE VNEEP1 AND VNEEP2</a:t>
            </a:r>
          </a:p>
        </p:txBody>
      </p:sp>
      <p:sp>
        <p:nvSpPr>
          <p:cNvPr id="6" name="TextBox 5">
            <a:extLst>
              <a:ext uri="{FF2B5EF4-FFF2-40B4-BE49-F238E27FC236}">
                <a16:creationId xmlns:a16="http://schemas.microsoft.com/office/drawing/2014/main" id="{6B76CA5F-1577-4ACD-BFB8-104F4046E91D}"/>
              </a:ext>
            </a:extLst>
          </p:cNvPr>
          <p:cNvSpPr txBox="1"/>
          <p:nvPr/>
        </p:nvSpPr>
        <p:spPr>
          <a:xfrm>
            <a:off x="11743765" y="6384198"/>
            <a:ext cx="448235" cy="338554"/>
          </a:xfrm>
          <a:prstGeom prst="rect">
            <a:avLst/>
          </a:prstGeom>
          <a:noFill/>
        </p:spPr>
        <p:txBody>
          <a:bodyPr wrap="square" rtlCol="0">
            <a:spAutoFit/>
          </a:bodyPr>
          <a:lstStyle/>
          <a:p>
            <a:r>
              <a:rPr lang="en-US" sz="1600" dirty="0">
                <a:latin typeface="Arial" panose="020B0604020202020204" pitchFamily="34" charset="0"/>
                <a:cs typeface="Arial" panose="020B0604020202020204" pitchFamily="34" charset="0"/>
              </a:rPr>
              <a:t>15</a:t>
            </a:r>
          </a:p>
        </p:txBody>
      </p:sp>
      <p:sp>
        <p:nvSpPr>
          <p:cNvPr id="39" name="Left Brace 38">
            <a:extLst>
              <a:ext uri="{FF2B5EF4-FFF2-40B4-BE49-F238E27FC236}">
                <a16:creationId xmlns:a16="http://schemas.microsoft.com/office/drawing/2014/main" id="{1854180A-AB07-4747-BCC9-4FF6D6AB9CA3}"/>
              </a:ext>
            </a:extLst>
          </p:cNvPr>
          <p:cNvSpPr/>
          <p:nvPr/>
        </p:nvSpPr>
        <p:spPr>
          <a:xfrm rot="5400000">
            <a:off x="1313588" y="1348550"/>
            <a:ext cx="604169" cy="1504157"/>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atin typeface="Montserrat" panose="00000500000000000000" pitchFamily="2" charset="0"/>
            </a:endParaRPr>
          </a:p>
        </p:txBody>
      </p:sp>
      <p:sp>
        <p:nvSpPr>
          <p:cNvPr id="40" name="Left Brace 39">
            <a:extLst>
              <a:ext uri="{FF2B5EF4-FFF2-40B4-BE49-F238E27FC236}">
                <a16:creationId xmlns:a16="http://schemas.microsoft.com/office/drawing/2014/main" id="{34940706-9CF0-45AF-A10F-D61FD94D6313}"/>
              </a:ext>
            </a:extLst>
          </p:cNvPr>
          <p:cNvSpPr/>
          <p:nvPr/>
        </p:nvSpPr>
        <p:spPr>
          <a:xfrm rot="5400000">
            <a:off x="4964071" y="933802"/>
            <a:ext cx="604169" cy="2333653"/>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atin typeface="Montserrat" panose="00000500000000000000" pitchFamily="2" charset="0"/>
            </a:endParaRPr>
          </a:p>
        </p:txBody>
      </p:sp>
      <p:sp>
        <p:nvSpPr>
          <p:cNvPr id="41" name="Left Brace 40">
            <a:extLst>
              <a:ext uri="{FF2B5EF4-FFF2-40B4-BE49-F238E27FC236}">
                <a16:creationId xmlns:a16="http://schemas.microsoft.com/office/drawing/2014/main" id="{15B13818-A034-4536-B406-F5D450103B8A}"/>
              </a:ext>
            </a:extLst>
          </p:cNvPr>
          <p:cNvSpPr/>
          <p:nvPr/>
        </p:nvSpPr>
        <p:spPr>
          <a:xfrm rot="5400000">
            <a:off x="9326641" y="400947"/>
            <a:ext cx="604169" cy="3399361"/>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atin typeface="Montserrat" panose="00000500000000000000" pitchFamily="2" charset="0"/>
            </a:endParaRPr>
          </a:p>
        </p:txBody>
      </p:sp>
      <p:sp>
        <p:nvSpPr>
          <p:cNvPr id="42" name="TextBox 41">
            <a:extLst>
              <a:ext uri="{FF2B5EF4-FFF2-40B4-BE49-F238E27FC236}">
                <a16:creationId xmlns:a16="http://schemas.microsoft.com/office/drawing/2014/main" id="{95CBF06F-0662-415D-9A84-A2257D08FD14}"/>
              </a:ext>
            </a:extLst>
          </p:cNvPr>
          <p:cNvSpPr txBox="1"/>
          <p:nvPr/>
        </p:nvSpPr>
        <p:spPr>
          <a:xfrm>
            <a:off x="1030676" y="2150807"/>
            <a:ext cx="1169991" cy="307777"/>
          </a:xfrm>
          <a:prstGeom prst="rect">
            <a:avLst/>
          </a:prstGeom>
          <a:noFill/>
        </p:spPr>
        <p:txBody>
          <a:bodyPr wrap="square" rtlCol="0">
            <a:spAutoFit/>
          </a:bodyPr>
          <a:lstStyle/>
          <a:p>
            <a:r>
              <a:rPr lang="en-US" dirty="0">
                <a:latin typeface="+mj-lt"/>
              </a:rPr>
              <a:t>VNEEP1</a:t>
            </a:r>
          </a:p>
        </p:txBody>
      </p:sp>
      <p:sp>
        <p:nvSpPr>
          <p:cNvPr id="43" name="TextBox 42">
            <a:extLst>
              <a:ext uri="{FF2B5EF4-FFF2-40B4-BE49-F238E27FC236}">
                <a16:creationId xmlns:a16="http://schemas.microsoft.com/office/drawing/2014/main" id="{9567BD15-52BB-44D1-9B5F-18E90A86A734}"/>
              </a:ext>
            </a:extLst>
          </p:cNvPr>
          <p:cNvSpPr txBox="1"/>
          <p:nvPr/>
        </p:nvSpPr>
        <p:spPr>
          <a:xfrm>
            <a:off x="4358552" y="2150807"/>
            <a:ext cx="1815205" cy="307777"/>
          </a:xfrm>
          <a:prstGeom prst="rect">
            <a:avLst/>
          </a:prstGeom>
          <a:noFill/>
        </p:spPr>
        <p:txBody>
          <a:bodyPr wrap="square" rtlCol="0">
            <a:spAutoFit/>
          </a:bodyPr>
          <a:lstStyle/>
          <a:p>
            <a:pPr algn="ctr"/>
            <a:r>
              <a:rPr lang="en-US" dirty="0">
                <a:latin typeface="+mj-lt"/>
              </a:rPr>
              <a:t>VNEEP2</a:t>
            </a:r>
          </a:p>
        </p:txBody>
      </p:sp>
      <p:sp>
        <p:nvSpPr>
          <p:cNvPr id="44" name="TextBox 43">
            <a:extLst>
              <a:ext uri="{FF2B5EF4-FFF2-40B4-BE49-F238E27FC236}">
                <a16:creationId xmlns:a16="http://schemas.microsoft.com/office/drawing/2014/main" id="{4767D4FD-0BCC-487B-84CC-9CD38D273A99}"/>
              </a:ext>
            </a:extLst>
          </p:cNvPr>
          <p:cNvSpPr txBox="1"/>
          <p:nvPr/>
        </p:nvSpPr>
        <p:spPr>
          <a:xfrm>
            <a:off x="8306648" y="2150807"/>
            <a:ext cx="2644154" cy="307777"/>
          </a:xfrm>
          <a:prstGeom prst="rect">
            <a:avLst/>
          </a:prstGeom>
          <a:noFill/>
        </p:spPr>
        <p:txBody>
          <a:bodyPr wrap="square" rtlCol="0">
            <a:spAutoFit/>
          </a:bodyPr>
          <a:lstStyle/>
          <a:p>
            <a:pPr algn="ctr"/>
            <a:r>
              <a:rPr lang="en-US" dirty="0">
                <a:latin typeface="+mj-lt"/>
              </a:rPr>
              <a:t>VNEEP3</a:t>
            </a:r>
          </a:p>
        </p:txBody>
      </p:sp>
      <p:cxnSp>
        <p:nvCxnSpPr>
          <p:cNvPr id="45" name="Straight Connector 44">
            <a:extLst>
              <a:ext uri="{FF2B5EF4-FFF2-40B4-BE49-F238E27FC236}">
                <a16:creationId xmlns:a16="http://schemas.microsoft.com/office/drawing/2014/main" id="{CEFE282F-DFD0-456C-B7D8-D7A4A3E156FC}"/>
              </a:ext>
            </a:extLst>
          </p:cNvPr>
          <p:cNvCxnSpPr>
            <a:cxnSpLocks/>
          </p:cNvCxnSpPr>
          <p:nvPr/>
        </p:nvCxnSpPr>
        <p:spPr>
          <a:xfrm>
            <a:off x="871237" y="2526592"/>
            <a:ext cx="0" cy="36576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811AB39E-5E62-4881-9419-59095288445C}"/>
              </a:ext>
            </a:extLst>
          </p:cNvPr>
          <p:cNvCxnSpPr>
            <a:cxnSpLocks/>
          </p:cNvCxnSpPr>
          <p:nvPr/>
        </p:nvCxnSpPr>
        <p:spPr>
          <a:xfrm>
            <a:off x="2375393" y="2526592"/>
            <a:ext cx="0" cy="36576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DD230478-9B8F-480A-823C-423B94F9F701}"/>
              </a:ext>
            </a:extLst>
          </p:cNvPr>
          <p:cNvCxnSpPr>
            <a:cxnSpLocks/>
          </p:cNvCxnSpPr>
          <p:nvPr/>
        </p:nvCxnSpPr>
        <p:spPr>
          <a:xfrm>
            <a:off x="4088718" y="2526592"/>
            <a:ext cx="0" cy="36576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4F10D221-8F0A-4C3A-BAF3-9415041B4273}"/>
              </a:ext>
            </a:extLst>
          </p:cNvPr>
          <p:cNvCxnSpPr>
            <a:cxnSpLocks/>
          </p:cNvCxnSpPr>
          <p:nvPr/>
        </p:nvCxnSpPr>
        <p:spPr>
          <a:xfrm>
            <a:off x="6422371" y="2526592"/>
            <a:ext cx="0" cy="36576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49" name="TextBox 48">
            <a:extLst>
              <a:ext uri="{FF2B5EF4-FFF2-40B4-BE49-F238E27FC236}">
                <a16:creationId xmlns:a16="http://schemas.microsoft.com/office/drawing/2014/main" id="{A4013111-AD58-4BB8-9094-51B55E8BE680}"/>
              </a:ext>
            </a:extLst>
          </p:cNvPr>
          <p:cNvSpPr txBox="1"/>
          <p:nvPr/>
        </p:nvSpPr>
        <p:spPr>
          <a:xfrm>
            <a:off x="2078306" y="3036555"/>
            <a:ext cx="582211" cy="307777"/>
          </a:xfrm>
          <a:prstGeom prst="rect">
            <a:avLst/>
          </a:prstGeom>
          <a:noFill/>
        </p:spPr>
        <p:txBody>
          <a:bodyPr wrap="none" rtlCol="0">
            <a:spAutoFit/>
          </a:bodyPr>
          <a:lstStyle/>
          <a:p>
            <a:r>
              <a:rPr lang="en-US" sz="1400" dirty="0">
                <a:latin typeface="Arial" panose="020B0604020202020204" pitchFamily="34" charset="0"/>
                <a:cs typeface="Arial" panose="020B0604020202020204" pitchFamily="34" charset="0"/>
              </a:rPr>
              <a:t>2010</a:t>
            </a:r>
          </a:p>
        </p:txBody>
      </p:sp>
      <p:sp>
        <p:nvSpPr>
          <p:cNvPr id="50" name="TextBox 49">
            <a:extLst>
              <a:ext uri="{FF2B5EF4-FFF2-40B4-BE49-F238E27FC236}">
                <a16:creationId xmlns:a16="http://schemas.microsoft.com/office/drawing/2014/main" id="{DBFD3A8C-F5F2-4EF4-96E8-5DAB94B745AE}"/>
              </a:ext>
            </a:extLst>
          </p:cNvPr>
          <p:cNvSpPr txBox="1"/>
          <p:nvPr/>
        </p:nvSpPr>
        <p:spPr>
          <a:xfrm>
            <a:off x="3762347" y="3036555"/>
            <a:ext cx="582211" cy="307777"/>
          </a:xfrm>
          <a:prstGeom prst="rect">
            <a:avLst/>
          </a:prstGeom>
          <a:noFill/>
        </p:spPr>
        <p:txBody>
          <a:bodyPr wrap="none" rtlCol="0">
            <a:spAutoFit/>
          </a:bodyPr>
          <a:lstStyle/>
          <a:p>
            <a:r>
              <a:rPr lang="en-US" sz="1400" dirty="0">
                <a:latin typeface="Arial" panose="020B0604020202020204" pitchFamily="34" charset="0"/>
                <a:cs typeface="Arial" panose="020B0604020202020204" pitchFamily="34" charset="0"/>
              </a:rPr>
              <a:t>2012</a:t>
            </a:r>
          </a:p>
        </p:txBody>
      </p:sp>
      <p:sp>
        <p:nvSpPr>
          <p:cNvPr id="51" name="TextBox 50">
            <a:extLst>
              <a:ext uri="{FF2B5EF4-FFF2-40B4-BE49-F238E27FC236}">
                <a16:creationId xmlns:a16="http://schemas.microsoft.com/office/drawing/2014/main" id="{1C4F86C9-4312-4763-8813-D00AEBE5385B}"/>
              </a:ext>
            </a:extLst>
          </p:cNvPr>
          <p:cNvSpPr txBox="1"/>
          <p:nvPr/>
        </p:nvSpPr>
        <p:spPr>
          <a:xfrm>
            <a:off x="6100636" y="3036555"/>
            <a:ext cx="582211" cy="307777"/>
          </a:xfrm>
          <a:prstGeom prst="rect">
            <a:avLst/>
          </a:prstGeom>
          <a:noFill/>
        </p:spPr>
        <p:txBody>
          <a:bodyPr wrap="none" rtlCol="0">
            <a:spAutoFit/>
          </a:bodyPr>
          <a:lstStyle/>
          <a:p>
            <a:r>
              <a:rPr lang="en-US" sz="1400" dirty="0">
                <a:latin typeface="Arial" panose="020B0604020202020204" pitchFamily="34" charset="0"/>
                <a:cs typeface="Arial" panose="020B0604020202020204" pitchFamily="34" charset="0"/>
              </a:rPr>
              <a:t>2016</a:t>
            </a:r>
          </a:p>
        </p:txBody>
      </p:sp>
      <p:cxnSp>
        <p:nvCxnSpPr>
          <p:cNvPr id="52" name="Straight Connector 51">
            <a:extLst>
              <a:ext uri="{FF2B5EF4-FFF2-40B4-BE49-F238E27FC236}">
                <a16:creationId xmlns:a16="http://schemas.microsoft.com/office/drawing/2014/main" id="{0A7CEEB0-9D0A-4C6C-B0F7-4BFD7A0338CC}"/>
              </a:ext>
            </a:extLst>
          </p:cNvPr>
          <p:cNvCxnSpPr>
            <a:cxnSpLocks/>
          </p:cNvCxnSpPr>
          <p:nvPr/>
        </p:nvCxnSpPr>
        <p:spPr>
          <a:xfrm>
            <a:off x="7929045" y="2526591"/>
            <a:ext cx="0" cy="36576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53" name="TextBox 52">
            <a:extLst>
              <a:ext uri="{FF2B5EF4-FFF2-40B4-BE49-F238E27FC236}">
                <a16:creationId xmlns:a16="http://schemas.microsoft.com/office/drawing/2014/main" id="{2E391B0A-2ECB-47D7-B66C-4F0217CA215A}"/>
              </a:ext>
            </a:extLst>
          </p:cNvPr>
          <p:cNvSpPr txBox="1"/>
          <p:nvPr/>
        </p:nvSpPr>
        <p:spPr>
          <a:xfrm>
            <a:off x="7637939" y="3036555"/>
            <a:ext cx="582211" cy="307777"/>
          </a:xfrm>
          <a:prstGeom prst="rect">
            <a:avLst/>
          </a:prstGeom>
          <a:noFill/>
        </p:spPr>
        <p:txBody>
          <a:bodyPr wrap="none" rtlCol="0">
            <a:spAutoFit/>
          </a:bodyPr>
          <a:lstStyle/>
          <a:p>
            <a:r>
              <a:rPr lang="en-US" sz="1400" dirty="0">
                <a:latin typeface="Arial" panose="020B0604020202020204" pitchFamily="34" charset="0"/>
                <a:cs typeface="Arial" panose="020B0604020202020204" pitchFamily="34" charset="0"/>
              </a:rPr>
              <a:t>2019</a:t>
            </a:r>
          </a:p>
        </p:txBody>
      </p:sp>
      <p:cxnSp>
        <p:nvCxnSpPr>
          <p:cNvPr id="54" name="Straight Connector 53">
            <a:extLst>
              <a:ext uri="{FF2B5EF4-FFF2-40B4-BE49-F238E27FC236}">
                <a16:creationId xmlns:a16="http://schemas.microsoft.com/office/drawing/2014/main" id="{D6B21EED-AC38-4037-A6BF-A0398A8003A0}"/>
              </a:ext>
            </a:extLst>
          </p:cNvPr>
          <p:cNvCxnSpPr>
            <a:cxnSpLocks/>
          </p:cNvCxnSpPr>
          <p:nvPr/>
        </p:nvCxnSpPr>
        <p:spPr>
          <a:xfrm>
            <a:off x="3217413" y="2526592"/>
            <a:ext cx="0" cy="36576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55" name="TextBox 54">
            <a:extLst>
              <a:ext uri="{FF2B5EF4-FFF2-40B4-BE49-F238E27FC236}">
                <a16:creationId xmlns:a16="http://schemas.microsoft.com/office/drawing/2014/main" id="{AC76D9FD-6CF7-4453-B495-FAB3927A675B}"/>
              </a:ext>
            </a:extLst>
          </p:cNvPr>
          <p:cNvSpPr txBox="1"/>
          <p:nvPr/>
        </p:nvSpPr>
        <p:spPr>
          <a:xfrm>
            <a:off x="2920326" y="3036555"/>
            <a:ext cx="568874" cy="307777"/>
          </a:xfrm>
          <a:prstGeom prst="rect">
            <a:avLst/>
          </a:prstGeom>
          <a:noFill/>
        </p:spPr>
        <p:txBody>
          <a:bodyPr wrap="none" rtlCol="0">
            <a:spAutoFit/>
          </a:bodyPr>
          <a:lstStyle/>
          <a:p>
            <a:r>
              <a:rPr lang="en-US" sz="1400" dirty="0">
                <a:latin typeface="Arial" panose="020B0604020202020204" pitchFamily="34" charset="0"/>
                <a:cs typeface="Arial" panose="020B0604020202020204" pitchFamily="34" charset="0"/>
              </a:rPr>
              <a:t>2011</a:t>
            </a:r>
          </a:p>
        </p:txBody>
      </p:sp>
      <p:cxnSp>
        <p:nvCxnSpPr>
          <p:cNvPr id="56" name="Straight Connector 55">
            <a:extLst>
              <a:ext uri="{FF2B5EF4-FFF2-40B4-BE49-F238E27FC236}">
                <a16:creationId xmlns:a16="http://schemas.microsoft.com/office/drawing/2014/main" id="{05C16157-7E58-4EAB-B9E3-1CA53BD897CD}"/>
              </a:ext>
            </a:extLst>
          </p:cNvPr>
          <p:cNvCxnSpPr>
            <a:cxnSpLocks/>
          </p:cNvCxnSpPr>
          <p:nvPr/>
        </p:nvCxnSpPr>
        <p:spPr>
          <a:xfrm>
            <a:off x="11352506" y="2526591"/>
            <a:ext cx="0" cy="36576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57" name="TextBox 56">
            <a:extLst>
              <a:ext uri="{FF2B5EF4-FFF2-40B4-BE49-F238E27FC236}">
                <a16:creationId xmlns:a16="http://schemas.microsoft.com/office/drawing/2014/main" id="{143ABAE1-8D09-48AA-B19C-338B3217892D}"/>
              </a:ext>
            </a:extLst>
          </p:cNvPr>
          <p:cNvSpPr txBox="1"/>
          <p:nvPr/>
        </p:nvSpPr>
        <p:spPr>
          <a:xfrm>
            <a:off x="11037300" y="3036555"/>
            <a:ext cx="582211" cy="307777"/>
          </a:xfrm>
          <a:prstGeom prst="rect">
            <a:avLst/>
          </a:prstGeom>
          <a:noFill/>
        </p:spPr>
        <p:txBody>
          <a:bodyPr wrap="none" rtlCol="0">
            <a:spAutoFit/>
          </a:bodyPr>
          <a:lstStyle/>
          <a:p>
            <a:r>
              <a:rPr lang="en-US" sz="1400" dirty="0">
                <a:latin typeface="Arial" panose="020B0604020202020204" pitchFamily="34" charset="0"/>
                <a:cs typeface="Arial" panose="020B0604020202020204" pitchFamily="34" charset="0"/>
              </a:rPr>
              <a:t>2030</a:t>
            </a:r>
          </a:p>
        </p:txBody>
      </p:sp>
      <p:sp>
        <p:nvSpPr>
          <p:cNvPr id="58" name="TextBox 57">
            <a:extLst>
              <a:ext uri="{FF2B5EF4-FFF2-40B4-BE49-F238E27FC236}">
                <a16:creationId xmlns:a16="http://schemas.microsoft.com/office/drawing/2014/main" id="{579E7CC8-506B-4B47-9B20-B66899D8278F}"/>
              </a:ext>
            </a:extLst>
          </p:cNvPr>
          <p:cNvSpPr txBox="1"/>
          <p:nvPr/>
        </p:nvSpPr>
        <p:spPr>
          <a:xfrm>
            <a:off x="549040" y="3036555"/>
            <a:ext cx="582211" cy="307777"/>
          </a:xfrm>
          <a:prstGeom prst="rect">
            <a:avLst/>
          </a:prstGeom>
          <a:noFill/>
        </p:spPr>
        <p:txBody>
          <a:bodyPr wrap="none" rtlCol="0">
            <a:spAutoFit/>
          </a:bodyPr>
          <a:lstStyle/>
          <a:p>
            <a:r>
              <a:rPr lang="en-US" sz="1400" dirty="0">
                <a:latin typeface="Arial" panose="020B0604020202020204" pitchFamily="34" charset="0"/>
                <a:cs typeface="Arial" panose="020B0604020202020204" pitchFamily="34" charset="0"/>
              </a:rPr>
              <a:t>2006</a:t>
            </a:r>
          </a:p>
        </p:txBody>
      </p:sp>
      <p:sp>
        <p:nvSpPr>
          <p:cNvPr id="59" name="TextBox 58">
            <a:extLst>
              <a:ext uri="{FF2B5EF4-FFF2-40B4-BE49-F238E27FC236}">
                <a16:creationId xmlns:a16="http://schemas.microsoft.com/office/drawing/2014/main" id="{0D809F7D-344E-4158-9F57-6C234157249E}"/>
              </a:ext>
            </a:extLst>
          </p:cNvPr>
          <p:cNvSpPr txBox="1"/>
          <p:nvPr/>
        </p:nvSpPr>
        <p:spPr>
          <a:xfrm>
            <a:off x="549040" y="3488535"/>
            <a:ext cx="10926501" cy="3165803"/>
          </a:xfrm>
          <a:prstGeom prst="rect">
            <a:avLst/>
          </a:prstGeom>
          <a:solidFill>
            <a:srgbClr val="F8F8F8"/>
          </a:solidFill>
        </p:spPr>
        <p:txBody>
          <a:bodyPr wrap="square" rtlCol="0">
            <a:spAutoFit/>
          </a:bodyPr>
          <a:lstStyle/>
          <a:p>
            <a:pPr>
              <a:lnSpc>
                <a:spcPct val="150000"/>
              </a:lnSpc>
            </a:pPr>
            <a:r>
              <a:rPr lang="en-US" sz="1500" dirty="0">
                <a:latin typeface="Arial" panose="020B0604020202020204" pitchFamily="34" charset="0"/>
                <a:cs typeface="Arial" panose="020B0604020202020204" pitchFamily="34" charset="0"/>
              </a:rPr>
              <a:t>2010: The Law on Economical and Efficient Energy Use was promulgated</a:t>
            </a:r>
          </a:p>
          <a:p>
            <a:pPr>
              <a:lnSpc>
                <a:spcPct val="150000"/>
              </a:lnSpc>
            </a:pPr>
            <a:r>
              <a:rPr lang="en-US" sz="1500" dirty="0">
                <a:latin typeface="Arial" panose="020B0604020202020204" pitchFamily="34" charset="0"/>
                <a:cs typeface="Arial" panose="020B0604020202020204" pitchFamily="34" charset="0"/>
              </a:rPr>
              <a:t>2011: The Law came into effect, accompanied by the issuance of Decree 21/2011/ND-CP implementing detailed regulations.</a:t>
            </a:r>
          </a:p>
          <a:p>
            <a:pPr>
              <a:lnSpc>
                <a:spcPct val="150000"/>
              </a:lnSpc>
            </a:pPr>
            <a:r>
              <a:rPr lang="en-US" sz="1500" dirty="0">
                <a:latin typeface="Arial" panose="020B0604020202020204" pitchFamily="34" charset="0"/>
                <a:cs typeface="Arial" panose="020B0604020202020204" pitchFamily="34" charset="0"/>
              </a:rPr>
              <a:t>2012: Circular 09/2012/TT-BCT was issued by the Ministry of Industry and Trade (MOIT).</a:t>
            </a:r>
          </a:p>
          <a:p>
            <a:pPr>
              <a:lnSpc>
                <a:spcPct val="150000"/>
              </a:lnSpc>
            </a:pPr>
            <a:r>
              <a:rPr lang="en-US" sz="1500" dirty="0">
                <a:latin typeface="Arial" panose="020B0604020202020204" pitchFamily="34" charset="0"/>
                <a:cs typeface="Arial" panose="020B0604020202020204" pitchFamily="34" charset="0"/>
              </a:rPr>
              <a:t>2013: Issued Decree 134/2013/ND-CP on administrative penalties and Circular 39/2013/TT-BCT on training requirements.</a:t>
            </a:r>
          </a:p>
          <a:p>
            <a:pPr>
              <a:lnSpc>
                <a:spcPct val="150000"/>
              </a:lnSpc>
            </a:pPr>
            <a:r>
              <a:rPr lang="en-US" sz="1500" dirty="0">
                <a:latin typeface="Arial" panose="020B0604020202020204" pitchFamily="34" charset="0"/>
                <a:cs typeface="Arial" panose="020B0604020202020204" pitchFamily="34" charset="0"/>
              </a:rPr>
              <a:t>2014: Issued Circular 02/2014/TT-BCT regulating energy-saving measures and energy consumption benchmarks for the chemical industry.</a:t>
            </a:r>
          </a:p>
          <a:p>
            <a:pPr>
              <a:lnSpc>
                <a:spcPct val="150000"/>
              </a:lnSpc>
            </a:pPr>
            <a:r>
              <a:rPr lang="en-US" sz="1500" dirty="0">
                <a:latin typeface="Arial" panose="020B0604020202020204" pitchFamily="34" charset="0"/>
                <a:cs typeface="Arial" panose="020B0604020202020204" pitchFamily="34" charset="0"/>
              </a:rPr>
              <a:t>2016-2019: Issued circulars specifying energy consumption norms for the following sectors: plastics, beer &amp; beverages, steel,  paper, seafood processing, sugar cane</a:t>
            </a:r>
          </a:p>
          <a:p>
            <a:pPr>
              <a:lnSpc>
                <a:spcPct val="150000"/>
              </a:lnSpc>
            </a:pPr>
            <a:r>
              <a:rPr lang="en-US" sz="1500" dirty="0">
                <a:latin typeface="Arial" panose="020B0604020202020204" pitchFamily="34" charset="0"/>
                <a:cs typeface="Arial" panose="020B0604020202020204" pitchFamily="34" charset="0"/>
              </a:rPr>
              <a:t>2019 – 2030: Vietnam Energy Efficiency Program phase 3</a:t>
            </a:r>
          </a:p>
        </p:txBody>
      </p:sp>
    </p:spTree>
    <p:extLst>
      <p:ext uri="{BB962C8B-B14F-4D97-AF65-F5344CB8AC3E}">
        <p14:creationId xmlns:p14="http://schemas.microsoft.com/office/powerpoint/2010/main" val="286861437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BEC3D32F-942F-42C6-B08F-BD40320F48DA}"/>
              </a:ext>
            </a:extLst>
          </p:cNvPr>
          <p:cNvSpPr/>
          <p:nvPr/>
        </p:nvSpPr>
        <p:spPr>
          <a:xfrm>
            <a:off x="838199" y="1292392"/>
            <a:ext cx="10515599" cy="50615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2">
            <a:extLst>
              <a:ext uri="{FF2B5EF4-FFF2-40B4-BE49-F238E27FC236}">
                <a16:creationId xmlns:a16="http://schemas.microsoft.com/office/drawing/2014/main" id="{C9046616-D9C7-47B2-A75E-5526EE9ECCCF}"/>
              </a:ext>
            </a:extLst>
          </p:cNvPr>
          <p:cNvSpPr txBox="1">
            <a:spLocks/>
          </p:cNvSpPr>
          <p:nvPr/>
        </p:nvSpPr>
        <p:spPr>
          <a:xfrm>
            <a:off x="1048873" y="1292392"/>
            <a:ext cx="8721659" cy="506152"/>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a:solidFill>
                  <a:schemeClr val="bg1"/>
                </a:solidFill>
                <a:latin typeface="Arial" panose="020B0604020202020204" pitchFamily="34" charset="0"/>
                <a:cs typeface="Arial" panose="020B0604020202020204" pitchFamily="34" charset="0"/>
              </a:rPr>
              <a:t>VNEEP3 PHASE 1 (2019 – 2030)</a:t>
            </a:r>
          </a:p>
        </p:txBody>
      </p:sp>
      <p:sp>
        <p:nvSpPr>
          <p:cNvPr id="5" name="TextBox 4">
            <a:extLst>
              <a:ext uri="{FF2B5EF4-FFF2-40B4-BE49-F238E27FC236}">
                <a16:creationId xmlns:a16="http://schemas.microsoft.com/office/drawing/2014/main" id="{9397BD44-D3C4-4BAF-A92E-ACAE9B0BFF70}"/>
              </a:ext>
            </a:extLst>
          </p:cNvPr>
          <p:cNvSpPr txBox="1"/>
          <p:nvPr/>
        </p:nvSpPr>
        <p:spPr>
          <a:xfrm>
            <a:off x="11743765" y="6384198"/>
            <a:ext cx="448235" cy="338554"/>
          </a:xfrm>
          <a:prstGeom prst="rect">
            <a:avLst/>
          </a:prstGeom>
          <a:noFill/>
        </p:spPr>
        <p:txBody>
          <a:bodyPr wrap="square" rtlCol="0">
            <a:spAutoFit/>
          </a:bodyPr>
          <a:lstStyle/>
          <a:p>
            <a:r>
              <a:rPr lang="en-US" sz="1600" dirty="0">
                <a:latin typeface="Arial" panose="020B0604020202020204" pitchFamily="34" charset="0"/>
                <a:cs typeface="Arial" panose="020B0604020202020204" pitchFamily="34" charset="0"/>
              </a:rPr>
              <a:t>16</a:t>
            </a:r>
          </a:p>
        </p:txBody>
      </p:sp>
      <p:sp>
        <p:nvSpPr>
          <p:cNvPr id="6" name="TextBox 21">
            <a:extLst>
              <a:ext uri="{FF2B5EF4-FFF2-40B4-BE49-F238E27FC236}">
                <a16:creationId xmlns:a16="http://schemas.microsoft.com/office/drawing/2014/main" id="{31DFF218-F511-4FD1-B505-03A18623CA92}"/>
              </a:ext>
            </a:extLst>
          </p:cNvPr>
          <p:cNvSpPr txBox="1"/>
          <p:nvPr/>
        </p:nvSpPr>
        <p:spPr>
          <a:xfrm>
            <a:off x="838199" y="2024459"/>
            <a:ext cx="10515598" cy="3034998"/>
          </a:xfrm>
          <a:prstGeom prst="rect">
            <a:avLst/>
          </a:prstGeom>
        </p:spPr>
        <p:txBody>
          <a:bodyPr wrap="square" lIns="0" tIns="0" rIns="0" bIns="0" rtlCol="0" anchor="t">
            <a:spAutoFit/>
          </a:bodyPr>
          <a:lstStyle/>
          <a:p>
            <a:pPr marL="285750" indent="-285750" algn="just">
              <a:lnSpc>
                <a:spcPct val="130000"/>
              </a:lnSpc>
              <a:spcBef>
                <a:spcPct val="0"/>
              </a:spcBef>
              <a:buFont typeface="Arial" panose="020B0604020202020204" pitchFamily="34" charset="0"/>
              <a:buChar char="•"/>
            </a:pPr>
            <a:r>
              <a:rPr lang="en-US" sz="2200" b="1" dirty="0">
                <a:latin typeface="Arial" panose="020B0604020202020204" pitchFamily="34" charset="0"/>
                <a:cs typeface="Arial" panose="020B0604020202020204" pitchFamily="34" charset="0"/>
              </a:rPr>
              <a:t>2020: </a:t>
            </a:r>
            <a:r>
              <a:rPr lang="en-US" sz="2200" dirty="0">
                <a:latin typeface="Arial" panose="020B0604020202020204" pitchFamily="34" charset="0"/>
                <a:cs typeface="Arial" panose="020B0604020202020204" pitchFamily="34" charset="0"/>
              </a:rPr>
              <a:t>Amended Circular 09/2012/TT-BCT → Circular 25/2020/TT-BCT</a:t>
            </a:r>
            <a:endParaRPr lang="en-US" sz="2200" dirty="0">
              <a:latin typeface="Arial" panose="020B0604020202020204" pitchFamily="34" charset="0"/>
              <a:cs typeface="Arial" panose="020B0604020202020204" pitchFamily="34" charset="0"/>
              <a:sym typeface="Wingdings" panose="05000000000000000000" pitchFamily="2" charset="2"/>
            </a:endParaRPr>
          </a:p>
          <a:p>
            <a:pPr marL="285750" indent="-285750" algn="just">
              <a:lnSpc>
                <a:spcPct val="130000"/>
              </a:lnSpc>
              <a:spcBef>
                <a:spcPct val="0"/>
              </a:spcBef>
              <a:buFont typeface="Arial" panose="020B0604020202020204" pitchFamily="34" charset="0"/>
              <a:buChar char="•"/>
            </a:pPr>
            <a:r>
              <a:rPr lang="en-US" sz="2200" b="1" dirty="0">
                <a:latin typeface="Arial" panose="020B0604020202020204" pitchFamily="34" charset="0"/>
                <a:cs typeface="Arial" panose="020B0604020202020204" pitchFamily="34" charset="0"/>
              </a:rPr>
              <a:t>2022: </a:t>
            </a:r>
            <a:r>
              <a:rPr lang="en-US" sz="2200" dirty="0">
                <a:latin typeface="Arial" panose="020B0604020202020204" pitchFamily="34" charset="0"/>
                <a:cs typeface="Arial" panose="020B0604020202020204" pitchFamily="34" charset="0"/>
              </a:rPr>
              <a:t>Revised the administrative penalty decree 134/2013/ND-CP → Decree 17/2022/ND-CP </a:t>
            </a:r>
            <a:r>
              <a:rPr lang="en-US" sz="2200" i="1" dirty="0">
                <a:latin typeface="Arial" panose="020B0604020202020204" pitchFamily="34" charset="0"/>
                <a:cs typeface="Arial" panose="020B0604020202020204" pitchFamily="34" charset="0"/>
              </a:rPr>
              <a:t>(Added fines for violations of energy consumption norm circulars)</a:t>
            </a:r>
          </a:p>
          <a:p>
            <a:pPr marL="285750" indent="-285750" algn="just">
              <a:lnSpc>
                <a:spcPct val="130000"/>
              </a:lnSpc>
              <a:spcBef>
                <a:spcPct val="0"/>
              </a:spcBef>
              <a:buFont typeface="Arial" panose="020B0604020202020204" pitchFamily="34" charset="0"/>
              <a:buChar char="•"/>
            </a:pPr>
            <a:r>
              <a:rPr lang="en-US" sz="2200" b="1" dirty="0">
                <a:latin typeface="Arial" panose="020B0604020202020204" pitchFamily="34" charset="0"/>
                <a:cs typeface="Arial" panose="020B0604020202020204" pitchFamily="34" charset="0"/>
              </a:rPr>
              <a:t>2024: </a:t>
            </a:r>
            <a:r>
              <a:rPr lang="en-US" sz="2200" dirty="0">
                <a:latin typeface="Arial" panose="020B0604020202020204" pitchFamily="34" charset="0"/>
                <a:cs typeface="Arial" panose="020B0604020202020204" pitchFamily="34" charset="0"/>
              </a:rPr>
              <a:t>Amended the circular on energy consumption norms for the plastics industry (29/2024/TT-BCT)</a:t>
            </a:r>
          </a:p>
          <a:p>
            <a:pPr marL="285750" indent="-285750" algn="just">
              <a:lnSpc>
                <a:spcPct val="130000"/>
              </a:lnSpc>
              <a:spcBef>
                <a:spcPct val="0"/>
              </a:spcBef>
              <a:buFont typeface="Arial" panose="020B0604020202020204" pitchFamily="34" charset="0"/>
              <a:buChar char="•"/>
            </a:pPr>
            <a:r>
              <a:rPr lang="en-US" sz="2200" b="1" dirty="0">
                <a:latin typeface="Arial" panose="020B0604020202020204" pitchFamily="34" charset="0"/>
                <a:cs typeface="Arial" panose="020B0604020202020204" pitchFamily="34" charset="0"/>
              </a:rPr>
              <a:t>2024: </a:t>
            </a:r>
            <a:r>
              <a:rPr lang="en-US" sz="2200" dirty="0">
                <a:latin typeface="Arial" panose="020B0604020202020204" pitchFamily="34" charset="0"/>
                <a:cs typeface="Arial" panose="020B0604020202020204" pitchFamily="34" charset="0"/>
              </a:rPr>
              <a:t>Amended the circular on energy consumption norms for the beer &amp; beverage industry (28/2024/TT-BCT)</a:t>
            </a:r>
          </a:p>
        </p:txBody>
      </p:sp>
    </p:spTree>
    <p:extLst>
      <p:ext uri="{BB962C8B-B14F-4D97-AF65-F5344CB8AC3E}">
        <p14:creationId xmlns:p14="http://schemas.microsoft.com/office/powerpoint/2010/main" val="8815233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BEC3D32F-942F-42C6-B08F-BD40320F48DA}"/>
              </a:ext>
            </a:extLst>
          </p:cNvPr>
          <p:cNvSpPr/>
          <p:nvPr/>
        </p:nvSpPr>
        <p:spPr>
          <a:xfrm>
            <a:off x="838199" y="1292391"/>
            <a:ext cx="10515599" cy="77903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2">
            <a:extLst>
              <a:ext uri="{FF2B5EF4-FFF2-40B4-BE49-F238E27FC236}">
                <a16:creationId xmlns:a16="http://schemas.microsoft.com/office/drawing/2014/main" id="{C9046616-D9C7-47B2-A75E-5526EE9ECCCF}"/>
              </a:ext>
            </a:extLst>
          </p:cNvPr>
          <p:cNvSpPr txBox="1">
            <a:spLocks/>
          </p:cNvSpPr>
          <p:nvPr/>
        </p:nvSpPr>
        <p:spPr>
          <a:xfrm>
            <a:off x="1048873" y="1277686"/>
            <a:ext cx="10304925" cy="618778"/>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b="1" dirty="0">
                <a:solidFill>
                  <a:schemeClr val="bg1"/>
                </a:solidFill>
                <a:latin typeface="Arial" panose="020B0604020202020204" pitchFamily="34" charset="0"/>
                <a:cs typeface="Arial" panose="020B0604020202020204" pitchFamily="34" charset="0"/>
              </a:rPr>
              <a:t>VIETNAM - NATIONAL ENERGY EFFICIENCY PROGRAM 2019 – 2030</a:t>
            </a:r>
          </a:p>
        </p:txBody>
      </p:sp>
      <p:sp>
        <p:nvSpPr>
          <p:cNvPr id="5" name="TextBox 4">
            <a:extLst>
              <a:ext uri="{FF2B5EF4-FFF2-40B4-BE49-F238E27FC236}">
                <a16:creationId xmlns:a16="http://schemas.microsoft.com/office/drawing/2014/main" id="{9397BD44-D3C4-4BAF-A92E-ACAE9B0BFF70}"/>
              </a:ext>
            </a:extLst>
          </p:cNvPr>
          <p:cNvSpPr txBox="1"/>
          <p:nvPr/>
        </p:nvSpPr>
        <p:spPr>
          <a:xfrm>
            <a:off x="11743765" y="6384198"/>
            <a:ext cx="448235" cy="338554"/>
          </a:xfrm>
          <a:prstGeom prst="rect">
            <a:avLst/>
          </a:prstGeom>
          <a:noFill/>
        </p:spPr>
        <p:txBody>
          <a:bodyPr wrap="square" rtlCol="0">
            <a:spAutoFit/>
          </a:bodyPr>
          <a:lstStyle/>
          <a:p>
            <a:r>
              <a:rPr lang="en-US" sz="1600" dirty="0">
                <a:latin typeface="Arial" panose="020B0604020202020204" pitchFamily="34" charset="0"/>
                <a:cs typeface="Arial" panose="020B0604020202020204" pitchFamily="34" charset="0"/>
              </a:rPr>
              <a:t>17</a:t>
            </a:r>
          </a:p>
        </p:txBody>
      </p:sp>
      <p:sp>
        <p:nvSpPr>
          <p:cNvPr id="7" name="Text Placeholder 23">
            <a:extLst>
              <a:ext uri="{FF2B5EF4-FFF2-40B4-BE49-F238E27FC236}">
                <a16:creationId xmlns:a16="http://schemas.microsoft.com/office/drawing/2014/main" id="{940A0C51-C946-41F8-A8B1-0C3123D46B32}"/>
              </a:ext>
            </a:extLst>
          </p:cNvPr>
          <p:cNvSpPr txBox="1">
            <a:spLocks/>
          </p:cNvSpPr>
          <p:nvPr/>
        </p:nvSpPr>
        <p:spPr>
          <a:xfrm>
            <a:off x="382811" y="2341480"/>
            <a:ext cx="5238470" cy="1433431"/>
          </a:xfrm>
          <a:prstGeom prst="rect">
            <a:avLst/>
          </a:prstGeom>
          <a:noFill/>
          <a:ln>
            <a:noFill/>
          </a:ln>
          <a:effectLst/>
        </p:spPr>
        <p:txBody>
          <a:bodyPr/>
          <a:lstStyle>
            <a:defPPr marR="0" lvl="0" algn="l" rtl="0">
              <a:lnSpc>
                <a:spcPct val="100000"/>
              </a:lnSpc>
              <a:spcBef>
                <a:spcPts val="0"/>
              </a:spcBef>
              <a:spcAft>
                <a:spcPts val="0"/>
              </a:spcAft>
            </a:defPPr>
            <a:lvl1pPr marL="0" marR="0" lvl="0" indent="0" algn="l" defTabSz="914400" rtl="0" eaLnBrk="1" fontAlgn="auto" latinLnBrk="0" hangingPunct="1">
              <a:lnSpc>
                <a:spcPct val="100000"/>
              </a:lnSpc>
              <a:spcBef>
                <a:spcPts val="0"/>
              </a:spcBef>
              <a:spcAft>
                <a:spcPts val="0"/>
              </a:spcAft>
              <a:buClrTx/>
              <a:buSzTx/>
              <a:buFontTx/>
              <a:buNone/>
              <a:tabLst/>
              <a:defRPr sz="1867" b="0" i="0" u="none" strike="noStrike" cap="none">
                <a:noFill/>
                <a:latin typeface="Arial"/>
                <a:ea typeface="Arial"/>
                <a:cs typeface="Arial"/>
                <a:sym typeface="Arial"/>
              </a:defRPr>
            </a:lvl1pPr>
            <a:lvl2pPr marR="0" lvl="1" algn="l" rtl="0" eaLnBrk="1" hangingPunct="1">
              <a:lnSpc>
                <a:spcPct val="100000"/>
              </a:lnSpc>
              <a:spcBef>
                <a:spcPts val="0"/>
              </a:spcBef>
              <a:spcAft>
                <a:spcPts val="0"/>
              </a:spcAft>
              <a:buNone/>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None/>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None/>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None/>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None/>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None/>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None/>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None/>
              <a:defRPr sz="1867" b="0" i="0" u="none" strike="noStrike" cap="none">
                <a:solidFill>
                  <a:srgbClr val="000000"/>
                </a:solidFill>
                <a:latin typeface="Arial"/>
                <a:ea typeface="Arial"/>
                <a:cs typeface="Arial"/>
                <a:sym typeface="Arial"/>
              </a:defRPr>
            </a:lvl9pPr>
          </a:lstStyle>
          <a:p>
            <a:pPr marL="228594" indent="-228594" algn="just">
              <a:spcBef>
                <a:spcPts val="800"/>
              </a:spcBef>
              <a:buFont typeface="Arial" panose="020B0604020202020204" pitchFamily="34" charset="0"/>
              <a:buChar char="•"/>
              <a:defRPr/>
            </a:pPr>
            <a:r>
              <a:rPr lang="en-US" sz="1600" dirty="0">
                <a:solidFill>
                  <a:schemeClr val="tx1"/>
                </a:solidFill>
                <a:latin typeface="Arial" panose="020B0604020202020204" pitchFamily="34" charset="0"/>
                <a:ea typeface="Roboto Slab" pitchFamily="2" charset="0"/>
                <a:cs typeface="Arial" panose="020B0604020202020204" pitchFamily="34" charset="0"/>
              </a:rPr>
              <a:t>Approval and implementation of the Program;</a:t>
            </a:r>
          </a:p>
          <a:p>
            <a:pPr marL="228594" indent="-228594" algn="just">
              <a:spcBef>
                <a:spcPts val="800"/>
              </a:spcBef>
              <a:buFont typeface="Arial" panose="020B0604020202020204" pitchFamily="34" charset="0"/>
              <a:buChar char="•"/>
              <a:defRPr/>
            </a:pPr>
            <a:r>
              <a:rPr lang="en-US" sz="1600" dirty="0">
                <a:solidFill>
                  <a:schemeClr val="tx1"/>
                </a:solidFill>
                <a:latin typeface="Arial" panose="020B0604020202020204" pitchFamily="34" charset="0"/>
                <a:ea typeface="Roboto Slab" pitchFamily="2" charset="0"/>
                <a:cs typeface="Arial" panose="020B0604020202020204" pitchFamily="34" charset="0"/>
              </a:rPr>
              <a:t>Implement in a synchronized manner the tasks and solutions related to state management, technical assistance, and scientific-technological research in the field of energy saving and efficient energy use.</a:t>
            </a:r>
            <a:endParaRPr lang="vi-VN" sz="1600" dirty="0">
              <a:solidFill>
                <a:schemeClr val="tx1"/>
              </a:solidFill>
              <a:latin typeface="Arial" panose="020B0604020202020204" pitchFamily="34" charset="0"/>
              <a:ea typeface="Roboto Slab" pitchFamily="2" charset="0"/>
              <a:cs typeface="Arial" panose="020B0604020202020204" pitchFamily="34" charset="0"/>
            </a:endParaRPr>
          </a:p>
        </p:txBody>
      </p:sp>
      <p:sp>
        <p:nvSpPr>
          <p:cNvPr id="8" name="Text Placeholder 23">
            <a:extLst>
              <a:ext uri="{FF2B5EF4-FFF2-40B4-BE49-F238E27FC236}">
                <a16:creationId xmlns:a16="http://schemas.microsoft.com/office/drawing/2014/main" id="{DFAF8101-DBAD-4748-85D1-A2D27B14BF72}"/>
              </a:ext>
            </a:extLst>
          </p:cNvPr>
          <p:cNvSpPr txBox="1">
            <a:spLocks/>
          </p:cNvSpPr>
          <p:nvPr/>
        </p:nvSpPr>
        <p:spPr>
          <a:xfrm>
            <a:off x="6095998" y="2358414"/>
            <a:ext cx="5364132" cy="1433431"/>
          </a:xfrm>
          <a:prstGeom prst="rect">
            <a:avLst/>
          </a:prstGeom>
          <a:noFill/>
          <a:ln>
            <a:noFill/>
          </a:ln>
          <a:effectLst/>
        </p:spPr>
        <p:txBody>
          <a:bodyPr/>
          <a:lstStyle>
            <a:defPPr marR="0" lvl="0" algn="l" rtl="0">
              <a:lnSpc>
                <a:spcPct val="100000"/>
              </a:lnSpc>
              <a:spcBef>
                <a:spcPts val="0"/>
              </a:spcBef>
              <a:spcAft>
                <a:spcPts val="0"/>
              </a:spcAft>
            </a:defPPr>
            <a:lvl1pPr marL="0" marR="0" lvl="0" indent="0" algn="l" defTabSz="914400" rtl="0" eaLnBrk="1" fontAlgn="auto" latinLnBrk="0" hangingPunct="1">
              <a:lnSpc>
                <a:spcPct val="100000"/>
              </a:lnSpc>
              <a:spcBef>
                <a:spcPts val="0"/>
              </a:spcBef>
              <a:spcAft>
                <a:spcPts val="0"/>
              </a:spcAft>
              <a:buClrTx/>
              <a:buSzTx/>
              <a:buFontTx/>
              <a:buNone/>
              <a:tabLst/>
              <a:defRPr sz="1867" b="0" i="0" u="none" strike="noStrike" cap="none">
                <a:noFill/>
                <a:latin typeface="Arial"/>
                <a:ea typeface="Arial"/>
                <a:cs typeface="Arial"/>
                <a:sym typeface="Arial"/>
              </a:defRPr>
            </a:lvl1pPr>
            <a:lvl2pPr marR="0" lvl="1" algn="l" rtl="0" eaLnBrk="1" hangingPunct="1">
              <a:lnSpc>
                <a:spcPct val="100000"/>
              </a:lnSpc>
              <a:spcBef>
                <a:spcPts val="0"/>
              </a:spcBef>
              <a:spcAft>
                <a:spcPts val="0"/>
              </a:spcAft>
              <a:buNone/>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None/>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None/>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None/>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None/>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None/>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None/>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None/>
              <a:defRPr sz="1867" b="0" i="0" u="none" strike="noStrike" cap="none">
                <a:solidFill>
                  <a:srgbClr val="000000"/>
                </a:solidFill>
                <a:latin typeface="Arial"/>
                <a:ea typeface="Arial"/>
                <a:cs typeface="Arial"/>
                <a:sym typeface="Arial"/>
              </a:defRPr>
            </a:lvl9pPr>
          </a:lstStyle>
          <a:p>
            <a:pPr marL="228594" indent="-228594" algn="just">
              <a:spcBef>
                <a:spcPts val="800"/>
              </a:spcBef>
              <a:buFont typeface="Arial" panose="020B0604020202020204" pitchFamily="34" charset="0"/>
              <a:buChar char="•"/>
              <a:defRPr/>
            </a:pPr>
            <a:r>
              <a:rPr lang="en-US" sz="1600" dirty="0">
                <a:solidFill>
                  <a:schemeClr val="tx1"/>
                </a:solidFill>
                <a:latin typeface="Arial" panose="020B0604020202020204" pitchFamily="34" charset="0"/>
                <a:ea typeface="Roboto Slab" pitchFamily="2" charset="0"/>
                <a:cs typeface="Arial" panose="020B0604020202020204" pitchFamily="34" charset="0"/>
              </a:rPr>
              <a:t>Achieve 8-10% reduction in total national energy consumption during the 2019-2030 period;</a:t>
            </a:r>
            <a:endParaRPr lang="vi-VN" sz="1600" dirty="0">
              <a:solidFill>
                <a:schemeClr val="tx1"/>
              </a:solidFill>
              <a:latin typeface="Arial" panose="020B0604020202020204" pitchFamily="34" charset="0"/>
              <a:ea typeface="Roboto Slab" pitchFamily="2" charset="0"/>
              <a:cs typeface="Arial" panose="020B0604020202020204" pitchFamily="34" charset="0"/>
            </a:endParaRPr>
          </a:p>
          <a:p>
            <a:pPr marL="228594" indent="-228594" algn="just">
              <a:spcBef>
                <a:spcPts val="800"/>
              </a:spcBef>
              <a:buFont typeface="Arial" panose="020B0604020202020204" pitchFamily="34" charset="0"/>
              <a:buChar char="•"/>
              <a:defRPr/>
            </a:pPr>
            <a:r>
              <a:rPr lang="en-US" sz="1600" dirty="0">
                <a:solidFill>
                  <a:schemeClr val="tx1"/>
                </a:solidFill>
                <a:latin typeface="Arial" panose="020B0604020202020204" pitchFamily="34" charset="0"/>
                <a:ea typeface="Roboto Slab" pitchFamily="2" charset="0"/>
                <a:cs typeface="Arial" panose="020B0604020202020204" pitchFamily="34" charset="0"/>
              </a:rPr>
              <a:t>Ensure 90% of industrial zones and 70% of industrial clusters adopt energy-saving and efficiency solutions.</a:t>
            </a:r>
            <a:endParaRPr lang="vi-VN" sz="1600" dirty="0">
              <a:solidFill>
                <a:schemeClr val="tx1"/>
              </a:solidFill>
              <a:latin typeface="Arial" panose="020B0604020202020204" pitchFamily="34" charset="0"/>
              <a:ea typeface="Roboto Slab" pitchFamily="2" charset="0"/>
              <a:cs typeface="Arial" panose="020B0604020202020204" pitchFamily="34" charset="0"/>
            </a:endParaRPr>
          </a:p>
        </p:txBody>
      </p:sp>
      <p:cxnSp>
        <p:nvCxnSpPr>
          <p:cNvPr id="22" name="Straight Connector 21">
            <a:extLst>
              <a:ext uri="{FF2B5EF4-FFF2-40B4-BE49-F238E27FC236}">
                <a16:creationId xmlns:a16="http://schemas.microsoft.com/office/drawing/2014/main" id="{E91DED0F-B5FC-4D33-861C-BC1BE0CDC84F}"/>
              </a:ext>
            </a:extLst>
          </p:cNvPr>
          <p:cNvCxnSpPr>
            <a:cxnSpLocks/>
          </p:cNvCxnSpPr>
          <p:nvPr/>
        </p:nvCxnSpPr>
        <p:spPr>
          <a:xfrm>
            <a:off x="312423" y="4114753"/>
            <a:ext cx="10456438" cy="0"/>
          </a:xfrm>
          <a:prstGeom prst="line">
            <a:avLst/>
          </a:prstGeom>
          <a:ln w="19050">
            <a:solidFill>
              <a:srgbClr val="114454"/>
            </a:solidFill>
          </a:ln>
          <a:effectLst/>
        </p:spPr>
        <p:style>
          <a:lnRef idx="1">
            <a:schemeClr val="accent1"/>
          </a:lnRef>
          <a:fillRef idx="0">
            <a:schemeClr val="accent1"/>
          </a:fillRef>
          <a:effectRef idx="0">
            <a:schemeClr val="accent1"/>
          </a:effectRef>
          <a:fontRef idx="minor">
            <a:schemeClr val="tx1"/>
          </a:fontRef>
        </p:style>
      </p:cxnSp>
      <p:grpSp>
        <p:nvGrpSpPr>
          <p:cNvPr id="23" name="Group 22">
            <a:extLst>
              <a:ext uri="{FF2B5EF4-FFF2-40B4-BE49-F238E27FC236}">
                <a16:creationId xmlns:a16="http://schemas.microsoft.com/office/drawing/2014/main" id="{7D8C19A0-703B-47B5-9697-7073418D4B67}"/>
              </a:ext>
            </a:extLst>
          </p:cNvPr>
          <p:cNvGrpSpPr/>
          <p:nvPr/>
        </p:nvGrpSpPr>
        <p:grpSpPr>
          <a:xfrm>
            <a:off x="2143027" y="3748993"/>
            <a:ext cx="141456" cy="365760"/>
            <a:chOff x="1602768" y="2537718"/>
            <a:chExt cx="123290" cy="439402"/>
          </a:xfrm>
          <a:solidFill>
            <a:srgbClr val="114454"/>
          </a:solidFill>
        </p:grpSpPr>
        <p:cxnSp>
          <p:nvCxnSpPr>
            <p:cNvPr id="24" name="Straight Connector 23">
              <a:extLst>
                <a:ext uri="{FF2B5EF4-FFF2-40B4-BE49-F238E27FC236}">
                  <a16:creationId xmlns:a16="http://schemas.microsoft.com/office/drawing/2014/main" id="{AF673ED1-0301-45AA-98CF-20B653E76077}"/>
                </a:ext>
              </a:extLst>
            </p:cNvPr>
            <p:cNvCxnSpPr>
              <a:cxnSpLocks/>
            </p:cNvCxnSpPr>
            <p:nvPr userDrawn="1"/>
          </p:nvCxnSpPr>
          <p:spPr>
            <a:xfrm flipV="1">
              <a:off x="1664413" y="2661008"/>
              <a:ext cx="0" cy="316112"/>
            </a:xfrm>
            <a:prstGeom prst="line">
              <a:avLst/>
            </a:prstGeom>
            <a:grpFill/>
            <a:ln w="28575">
              <a:solidFill>
                <a:srgbClr val="114454"/>
              </a:solidFill>
            </a:ln>
          </p:spPr>
          <p:style>
            <a:lnRef idx="1">
              <a:schemeClr val="accent1"/>
            </a:lnRef>
            <a:fillRef idx="0">
              <a:schemeClr val="accent1"/>
            </a:fillRef>
            <a:effectRef idx="0">
              <a:schemeClr val="accent1"/>
            </a:effectRef>
            <a:fontRef idx="minor">
              <a:schemeClr val="tx1"/>
            </a:fontRef>
          </p:style>
        </p:cxnSp>
        <p:sp>
          <p:nvSpPr>
            <p:cNvPr id="25" name="Oval 24">
              <a:extLst>
                <a:ext uri="{FF2B5EF4-FFF2-40B4-BE49-F238E27FC236}">
                  <a16:creationId xmlns:a16="http://schemas.microsoft.com/office/drawing/2014/main" id="{0F9A73B3-B609-4D6D-BA2C-EB0D736B5891}"/>
                </a:ext>
              </a:extLst>
            </p:cNvPr>
            <p:cNvSpPr/>
            <p:nvPr userDrawn="1"/>
          </p:nvSpPr>
          <p:spPr>
            <a:xfrm>
              <a:off x="1602768" y="2537718"/>
              <a:ext cx="123290" cy="123290"/>
            </a:xfrm>
            <a:prstGeom prst="ellipse">
              <a:avLst/>
            </a:prstGeom>
            <a:grpFill/>
            <a:ln>
              <a:solidFill>
                <a:srgbClr val="1144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rgbClr val="003B55"/>
                </a:solidFill>
              </a:endParaRPr>
            </a:p>
          </p:txBody>
        </p:sp>
      </p:grpSp>
      <p:grpSp>
        <p:nvGrpSpPr>
          <p:cNvPr id="26" name="Group 25">
            <a:extLst>
              <a:ext uri="{FF2B5EF4-FFF2-40B4-BE49-F238E27FC236}">
                <a16:creationId xmlns:a16="http://schemas.microsoft.com/office/drawing/2014/main" id="{6DA03153-55C5-4A02-B81B-E6080FA0FA86}"/>
              </a:ext>
            </a:extLst>
          </p:cNvPr>
          <p:cNvGrpSpPr/>
          <p:nvPr/>
        </p:nvGrpSpPr>
        <p:grpSpPr>
          <a:xfrm flipV="1">
            <a:off x="5540642" y="4098950"/>
            <a:ext cx="141455" cy="365760"/>
            <a:chOff x="1594129" y="2508505"/>
            <a:chExt cx="123289" cy="614839"/>
          </a:xfrm>
          <a:solidFill>
            <a:srgbClr val="114454"/>
          </a:solidFill>
        </p:grpSpPr>
        <p:cxnSp>
          <p:nvCxnSpPr>
            <p:cNvPr id="27" name="Straight Connector 26">
              <a:extLst>
                <a:ext uri="{FF2B5EF4-FFF2-40B4-BE49-F238E27FC236}">
                  <a16:creationId xmlns:a16="http://schemas.microsoft.com/office/drawing/2014/main" id="{3DDE01FC-2553-44B7-A7E3-0FA4F5D66EF6}"/>
                </a:ext>
              </a:extLst>
            </p:cNvPr>
            <p:cNvCxnSpPr>
              <a:cxnSpLocks/>
            </p:cNvCxnSpPr>
            <p:nvPr userDrawn="1"/>
          </p:nvCxnSpPr>
          <p:spPr>
            <a:xfrm flipV="1">
              <a:off x="1664413" y="2661007"/>
              <a:ext cx="0" cy="462337"/>
            </a:xfrm>
            <a:prstGeom prst="line">
              <a:avLst/>
            </a:prstGeom>
            <a:grpFill/>
            <a:ln w="28575">
              <a:solidFill>
                <a:srgbClr val="114454"/>
              </a:solidFill>
            </a:ln>
          </p:spPr>
          <p:style>
            <a:lnRef idx="1">
              <a:schemeClr val="accent1"/>
            </a:lnRef>
            <a:fillRef idx="0">
              <a:schemeClr val="accent1"/>
            </a:fillRef>
            <a:effectRef idx="0">
              <a:schemeClr val="accent1"/>
            </a:effectRef>
            <a:fontRef idx="minor">
              <a:schemeClr val="tx1"/>
            </a:fontRef>
          </p:style>
        </p:cxnSp>
        <p:sp>
          <p:nvSpPr>
            <p:cNvPr id="28" name="Oval 27">
              <a:extLst>
                <a:ext uri="{FF2B5EF4-FFF2-40B4-BE49-F238E27FC236}">
                  <a16:creationId xmlns:a16="http://schemas.microsoft.com/office/drawing/2014/main" id="{5FAFE908-9E59-4461-9B56-BE6D33B521FD}"/>
                </a:ext>
              </a:extLst>
            </p:cNvPr>
            <p:cNvSpPr/>
            <p:nvPr userDrawn="1"/>
          </p:nvSpPr>
          <p:spPr>
            <a:xfrm>
              <a:off x="1594129" y="2508505"/>
              <a:ext cx="123289" cy="175312"/>
            </a:xfrm>
            <a:prstGeom prst="ellipse">
              <a:avLst/>
            </a:prstGeom>
            <a:grpFill/>
            <a:ln>
              <a:solidFill>
                <a:srgbClr val="1144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rgbClr val="003B55"/>
                </a:solidFill>
              </a:endParaRPr>
            </a:p>
          </p:txBody>
        </p:sp>
      </p:grpSp>
      <p:grpSp>
        <p:nvGrpSpPr>
          <p:cNvPr id="29" name="Group 28">
            <a:extLst>
              <a:ext uri="{FF2B5EF4-FFF2-40B4-BE49-F238E27FC236}">
                <a16:creationId xmlns:a16="http://schemas.microsoft.com/office/drawing/2014/main" id="{D5D4F641-29E3-4512-80CD-D67A23B0B38E}"/>
              </a:ext>
            </a:extLst>
          </p:cNvPr>
          <p:cNvGrpSpPr/>
          <p:nvPr/>
        </p:nvGrpSpPr>
        <p:grpSpPr>
          <a:xfrm>
            <a:off x="9422295" y="3770419"/>
            <a:ext cx="141456" cy="365760"/>
            <a:chOff x="1602768" y="2537718"/>
            <a:chExt cx="123290" cy="417867"/>
          </a:xfrm>
          <a:solidFill>
            <a:srgbClr val="114454"/>
          </a:solidFill>
        </p:grpSpPr>
        <p:cxnSp>
          <p:nvCxnSpPr>
            <p:cNvPr id="30" name="Straight Connector 29">
              <a:extLst>
                <a:ext uri="{FF2B5EF4-FFF2-40B4-BE49-F238E27FC236}">
                  <a16:creationId xmlns:a16="http://schemas.microsoft.com/office/drawing/2014/main" id="{0C7FF5CE-1C3A-41BF-9FB5-40EB0F9D2517}"/>
                </a:ext>
              </a:extLst>
            </p:cNvPr>
            <p:cNvCxnSpPr>
              <a:cxnSpLocks/>
            </p:cNvCxnSpPr>
            <p:nvPr userDrawn="1"/>
          </p:nvCxnSpPr>
          <p:spPr>
            <a:xfrm flipV="1">
              <a:off x="1664413" y="2661008"/>
              <a:ext cx="0" cy="294577"/>
            </a:xfrm>
            <a:prstGeom prst="line">
              <a:avLst/>
            </a:prstGeom>
            <a:grpFill/>
            <a:ln w="28575">
              <a:solidFill>
                <a:srgbClr val="114454"/>
              </a:solidFill>
            </a:ln>
          </p:spPr>
          <p:style>
            <a:lnRef idx="1">
              <a:schemeClr val="accent1"/>
            </a:lnRef>
            <a:fillRef idx="0">
              <a:schemeClr val="accent1"/>
            </a:fillRef>
            <a:effectRef idx="0">
              <a:schemeClr val="accent1"/>
            </a:effectRef>
            <a:fontRef idx="minor">
              <a:schemeClr val="tx1"/>
            </a:fontRef>
          </p:style>
        </p:cxnSp>
        <p:sp>
          <p:nvSpPr>
            <p:cNvPr id="31" name="Oval 30">
              <a:extLst>
                <a:ext uri="{FF2B5EF4-FFF2-40B4-BE49-F238E27FC236}">
                  <a16:creationId xmlns:a16="http://schemas.microsoft.com/office/drawing/2014/main" id="{E6149D25-D1D5-4C5A-97FC-6B2C972BFE2E}"/>
                </a:ext>
              </a:extLst>
            </p:cNvPr>
            <p:cNvSpPr/>
            <p:nvPr userDrawn="1"/>
          </p:nvSpPr>
          <p:spPr>
            <a:xfrm>
              <a:off x="1602768" y="2537718"/>
              <a:ext cx="123290" cy="123290"/>
            </a:xfrm>
            <a:prstGeom prst="ellipse">
              <a:avLst/>
            </a:prstGeom>
            <a:grpFill/>
            <a:ln>
              <a:solidFill>
                <a:srgbClr val="1144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rgbClr val="003B55"/>
                </a:solidFill>
              </a:endParaRPr>
            </a:p>
          </p:txBody>
        </p:sp>
      </p:grpSp>
      <p:sp>
        <p:nvSpPr>
          <p:cNvPr id="32" name="TextBox 31">
            <a:extLst>
              <a:ext uri="{FF2B5EF4-FFF2-40B4-BE49-F238E27FC236}">
                <a16:creationId xmlns:a16="http://schemas.microsoft.com/office/drawing/2014/main" id="{B1C73C6A-544A-481B-8F44-A99BE31C9CF5}"/>
              </a:ext>
            </a:extLst>
          </p:cNvPr>
          <p:cNvSpPr txBox="1"/>
          <p:nvPr/>
        </p:nvSpPr>
        <p:spPr>
          <a:xfrm>
            <a:off x="789268" y="4227379"/>
            <a:ext cx="2854712" cy="420564"/>
          </a:xfrm>
          <a:prstGeom prst="rect">
            <a:avLst/>
          </a:prstGeom>
          <a:noFill/>
        </p:spPr>
        <p:txBody>
          <a:bodyPr wrap="square">
            <a:spAutoFit/>
          </a:bodyPr>
          <a:lstStyle/>
          <a:p>
            <a:pPr algn="ctr"/>
            <a:r>
              <a:rPr lang="en-US" sz="2133" b="1" dirty="0">
                <a:solidFill>
                  <a:srgbClr val="114454"/>
                </a:solidFill>
                <a:latin typeface="Segoe UI" panose="020B0502040204020203" pitchFamily="34" charset="0"/>
                <a:cs typeface="Segoe UI" panose="020B0502040204020203" pitchFamily="34" charset="0"/>
              </a:rPr>
              <a:t>2019</a:t>
            </a:r>
          </a:p>
        </p:txBody>
      </p:sp>
      <p:sp>
        <p:nvSpPr>
          <p:cNvPr id="33" name="TextBox 32">
            <a:extLst>
              <a:ext uri="{FF2B5EF4-FFF2-40B4-BE49-F238E27FC236}">
                <a16:creationId xmlns:a16="http://schemas.microsoft.com/office/drawing/2014/main" id="{4EFBD0AB-1240-459A-8926-2003E04D09A9}"/>
              </a:ext>
            </a:extLst>
          </p:cNvPr>
          <p:cNvSpPr txBox="1"/>
          <p:nvPr/>
        </p:nvSpPr>
        <p:spPr>
          <a:xfrm>
            <a:off x="4069433" y="3641338"/>
            <a:ext cx="3082693" cy="420564"/>
          </a:xfrm>
          <a:prstGeom prst="rect">
            <a:avLst/>
          </a:prstGeom>
          <a:noFill/>
        </p:spPr>
        <p:txBody>
          <a:bodyPr wrap="square">
            <a:spAutoFit/>
          </a:bodyPr>
          <a:lstStyle/>
          <a:p>
            <a:pPr algn="ctr"/>
            <a:r>
              <a:rPr lang="en-US" sz="2133" b="1" dirty="0">
                <a:solidFill>
                  <a:srgbClr val="114454"/>
                </a:solidFill>
                <a:latin typeface="Segoe UI" panose="020B0502040204020203" pitchFamily="34" charset="0"/>
                <a:cs typeface="Segoe UI" panose="020B0502040204020203" pitchFamily="34" charset="0"/>
              </a:rPr>
              <a:t>2025</a:t>
            </a:r>
          </a:p>
        </p:txBody>
      </p:sp>
      <p:sp>
        <p:nvSpPr>
          <p:cNvPr id="34" name="TextBox 33">
            <a:extLst>
              <a:ext uri="{FF2B5EF4-FFF2-40B4-BE49-F238E27FC236}">
                <a16:creationId xmlns:a16="http://schemas.microsoft.com/office/drawing/2014/main" id="{A16ADFB2-A8C8-4830-89EB-5F181E999C57}"/>
              </a:ext>
            </a:extLst>
          </p:cNvPr>
          <p:cNvSpPr txBox="1"/>
          <p:nvPr/>
        </p:nvSpPr>
        <p:spPr>
          <a:xfrm>
            <a:off x="7995988" y="4131687"/>
            <a:ext cx="2994069" cy="420564"/>
          </a:xfrm>
          <a:prstGeom prst="rect">
            <a:avLst/>
          </a:prstGeom>
          <a:noFill/>
        </p:spPr>
        <p:txBody>
          <a:bodyPr wrap="square">
            <a:spAutoFit/>
          </a:bodyPr>
          <a:lstStyle/>
          <a:p>
            <a:pPr algn="ctr"/>
            <a:r>
              <a:rPr lang="en-US" sz="2133" b="1" dirty="0">
                <a:solidFill>
                  <a:srgbClr val="114454"/>
                </a:solidFill>
                <a:latin typeface="Segoe UI" panose="020B0502040204020203" pitchFamily="34" charset="0"/>
                <a:cs typeface="Segoe UI" panose="020B0502040204020203" pitchFamily="34" charset="0"/>
              </a:rPr>
              <a:t>2030</a:t>
            </a:r>
          </a:p>
        </p:txBody>
      </p:sp>
      <p:sp>
        <p:nvSpPr>
          <p:cNvPr id="35" name="Text Placeholder 23">
            <a:extLst>
              <a:ext uri="{FF2B5EF4-FFF2-40B4-BE49-F238E27FC236}">
                <a16:creationId xmlns:a16="http://schemas.microsoft.com/office/drawing/2014/main" id="{F5A47C1D-41ED-4E41-9412-ED7DCBD54908}"/>
              </a:ext>
            </a:extLst>
          </p:cNvPr>
          <p:cNvSpPr txBox="1">
            <a:spLocks/>
          </p:cNvSpPr>
          <p:nvPr/>
        </p:nvSpPr>
        <p:spPr>
          <a:xfrm>
            <a:off x="2766977" y="4532502"/>
            <a:ext cx="6296210" cy="1270783"/>
          </a:xfrm>
          <a:prstGeom prst="rect">
            <a:avLst/>
          </a:prstGeom>
          <a:noFill/>
          <a:ln>
            <a:noFill/>
          </a:ln>
          <a:effectLst/>
        </p:spPr>
        <p:txBody>
          <a:bodyPr/>
          <a:lstStyle>
            <a:defPPr marR="0" lvl="0" algn="l" rtl="0">
              <a:lnSpc>
                <a:spcPct val="100000"/>
              </a:lnSpc>
              <a:spcBef>
                <a:spcPts val="0"/>
              </a:spcBef>
              <a:spcAft>
                <a:spcPts val="0"/>
              </a:spcAft>
            </a:defPPr>
            <a:lvl1pPr marL="0" marR="0" lvl="0" indent="0" algn="l" defTabSz="914400" rtl="0" eaLnBrk="1" fontAlgn="auto" latinLnBrk="0" hangingPunct="1">
              <a:lnSpc>
                <a:spcPct val="100000"/>
              </a:lnSpc>
              <a:spcBef>
                <a:spcPts val="0"/>
              </a:spcBef>
              <a:spcAft>
                <a:spcPts val="0"/>
              </a:spcAft>
              <a:buClrTx/>
              <a:buSzTx/>
              <a:buFontTx/>
              <a:buNone/>
              <a:tabLst/>
              <a:defRPr sz="1867" b="0" i="0" u="none" strike="noStrike" cap="none">
                <a:noFill/>
                <a:latin typeface="Arial"/>
                <a:ea typeface="Arial"/>
                <a:cs typeface="Arial"/>
                <a:sym typeface="Arial"/>
              </a:defRPr>
            </a:lvl1pPr>
            <a:lvl2pPr marR="0" lvl="1" algn="l" rtl="0" eaLnBrk="1" hangingPunct="1">
              <a:lnSpc>
                <a:spcPct val="100000"/>
              </a:lnSpc>
              <a:spcBef>
                <a:spcPts val="0"/>
              </a:spcBef>
              <a:spcAft>
                <a:spcPts val="0"/>
              </a:spcAft>
              <a:buNone/>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None/>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None/>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None/>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None/>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None/>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None/>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None/>
              <a:defRPr sz="1867" b="0" i="0" u="none" strike="noStrike" cap="none">
                <a:solidFill>
                  <a:srgbClr val="000000"/>
                </a:solidFill>
                <a:latin typeface="Arial"/>
                <a:ea typeface="Arial"/>
                <a:cs typeface="Arial"/>
                <a:sym typeface="Arial"/>
              </a:defRPr>
            </a:lvl9pPr>
          </a:lstStyle>
          <a:p>
            <a:pPr marL="228594" indent="-228594" algn="just">
              <a:spcBef>
                <a:spcPts val="800"/>
              </a:spcBef>
              <a:buFont typeface="Arial" panose="020B0604020202020204" pitchFamily="34" charset="0"/>
              <a:buChar char="•"/>
              <a:defRPr/>
            </a:pPr>
            <a:r>
              <a:rPr lang="en-US" sz="1600" dirty="0">
                <a:solidFill>
                  <a:schemeClr val="tx1"/>
                </a:solidFill>
                <a:latin typeface="Arial" panose="020B0604020202020204" pitchFamily="34" charset="0"/>
                <a:ea typeface="Roboto Slab" pitchFamily="2" charset="0"/>
                <a:cs typeface="Arial" panose="020B0604020202020204" pitchFamily="34" charset="0"/>
              </a:rPr>
              <a:t>Achieve 5-7% energy savings (TKNL) of total national energy consumption during the 2019-2025 period;</a:t>
            </a:r>
            <a:endParaRPr lang="vi-VN" sz="1600" dirty="0">
              <a:solidFill>
                <a:schemeClr val="tx1"/>
              </a:solidFill>
              <a:latin typeface="Arial" panose="020B0604020202020204" pitchFamily="34" charset="0"/>
              <a:ea typeface="Roboto Slab" pitchFamily="2" charset="0"/>
              <a:cs typeface="Arial" panose="020B0604020202020204" pitchFamily="34" charset="0"/>
            </a:endParaRPr>
          </a:p>
          <a:p>
            <a:pPr marL="228594" indent="-228594" algn="just">
              <a:spcBef>
                <a:spcPts val="800"/>
              </a:spcBef>
              <a:buFont typeface="Arial" panose="020B0604020202020204" pitchFamily="34" charset="0"/>
              <a:buChar char="•"/>
              <a:defRPr/>
            </a:pPr>
            <a:r>
              <a:rPr lang="en-US" sz="1600" dirty="0">
                <a:solidFill>
                  <a:schemeClr val="tx1"/>
                </a:solidFill>
                <a:latin typeface="Arial" panose="020B0604020202020204" pitchFamily="34" charset="0"/>
                <a:ea typeface="Roboto Slab" pitchFamily="2" charset="0"/>
                <a:cs typeface="Arial" panose="020B0604020202020204" pitchFamily="34" charset="0"/>
              </a:rPr>
              <a:t>Ensure 70% of industrial zones and 50% of industrial clusters adopt energy-efficient solutions.</a:t>
            </a:r>
            <a:endParaRPr lang="vi-VN" sz="1600" dirty="0">
              <a:solidFill>
                <a:schemeClr val="tx1"/>
              </a:solidFill>
              <a:latin typeface="Arial" panose="020B0604020202020204" pitchFamily="34" charset="0"/>
              <a:ea typeface="Roboto Slab" pitchFamily="2" charset="0"/>
              <a:cs typeface="Arial" panose="020B0604020202020204" pitchFamily="34" charset="0"/>
            </a:endParaRPr>
          </a:p>
        </p:txBody>
      </p:sp>
    </p:spTree>
    <p:extLst>
      <p:ext uri="{BB962C8B-B14F-4D97-AF65-F5344CB8AC3E}">
        <p14:creationId xmlns:p14="http://schemas.microsoft.com/office/powerpoint/2010/main" val="372904659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BEC3D32F-942F-42C6-B08F-BD40320F48DA}"/>
              </a:ext>
            </a:extLst>
          </p:cNvPr>
          <p:cNvSpPr/>
          <p:nvPr/>
        </p:nvSpPr>
        <p:spPr>
          <a:xfrm>
            <a:off x="838199" y="1292391"/>
            <a:ext cx="10515599" cy="80360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2">
            <a:extLst>
              <a:ext uri="{FF2B5EF4-FFF2-40B4-BE49-F238E27FC236}">
                <a16:creationId xmlns:a16="http://schemas.microsoft.com/office/drawing/2014/main" id="{C9046616-D9C7-47B2-A75E-5526EE9ECCCF}"/>
              </a:ext>
            </a:extLst>
          </p:cNvPr>
          <p:cNvSpPr txBox="1">
            <a:spLocks/>
          </p:cNvSpPr>
          <p:nvPr/>
        </p:nvSpPr>
        <p:spPr>
          <a:xfrm>
            <a:off x="1048873" y="1292392"/>
            <a:ext cx="10304925" cy="506152"/>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b="1" dirty="0">
                <a:solidFill>
                  <a:schemeClr val="bg1"/>
                </a:solidFill>
                <a:latin typeface="Arial" panose="020B0604020202020204" pitchFamily="34" charset="0"/>
                <a:cs typeface="Arial" panose="020B0604020202020204" pitchFamily="34" charset="0"/>
              </a:rPr>
              <a:t>VIETNAM - NATIONAL ENERGY EFFICIENCY PROGRAM 2019 – 2030</a:t>
            </a:r>
          </a:p>
        </p:txBody>
      </p:sp>
      <p:sp>
        <p:nvSpPr>
          <p:cNvPr id="5" name="TextBox 4">
            <a:extLst>
              <a:ext uri="{FF2B5EF4-FFF2-40B4-BE49-F238E27FC236}">
                <a16:creationId xmlns:a16="http://schemas.microsoft.com/office/drawing/2014/main" id="{9397BD44-D3C4-4BAF-A92E-ACAE9B0BFF70}"/>
              </a:ext>
            </a:extLst>
          </p:cNvPr>
          <p:cNvSpPr txBox="1"/>
          <p:nvPr/>
        </p:nvSpPr>
        <p:spPr>
          <a:xfrm>
            <a:off x="11743765" y="6384198"/>
            <a:ext cx="448235" cy="338554"/>
          </a:xfrm>
          <a:prstGeom prst="rect">
            <a:avLst/>
          </a:prstGeom>
          <a:noFill/>
        </p:spPr>
        <p:txBody>
          <a:bodyPr wrap="square" rtlCol="0">
            <a:spAutoFit/>
          </a:bodyPr>
          <a:lstStyle/>
          <a:p>
            <a:r>
              <a:rPr lang="en-US" sz="1600" dirty="0">
                <a:latin typeface="Arial" panose="020B0604020202020204" pitchFamily="34" charset="0"/>
                <a:cs typeface="Arial" panose="020B0604020202020204" pitchFamily="34" charset="0"/>
              </a:rPr>
              <a:t>18</a:t>
            </a:r>
          </a:p>
        </p:txBody>
      </p:sp>
      <p:grpSp>
        <p:nvGrpSpPr>
          <p:cNvPr id="21" name="Group 20">
            <a:extLst>
              <a:ext uri="{FF2B5EF4-FFF2-40B4-BE49-F238E27FC236}">
                <a16:creationId xmlns:a16="http://schemas.microsoft.com/office/drawing/2014/main" id="{01A87CD9-0D04-4C85-A660-00B163882977}"/>
              </a:ext>
            </a:extLst>
          </p:cNvPr>
          <p:cNvGrpSpPr/>
          <p:nvPr/>
        </p:nvGrpSpPr>
        <p:grpSpPr>
          <a:xfrm>
            <a:off x="875925" y="2404520"/>
            <a:ext cx="10440145" cy="697156"/>
            <a:chOff x="1002029" y="1857337"/>
            <a:chExt cx="7370800" cy="476243"/>
          </a:xfrm>
        </p:grpSpPr>
        <p:sp>
          <p:nvSpPr>
            <p:cNvPr id="36" name="Rectangle: Rounded Corners 35">
              <a:extLst>
                <a:ext uri="{FF2B5EF4-FFF2-40B4-BE49-F238E27FC236}">
                  <a16:creationId xmlns:a16="http://schemas.microsoft.com/office/drawing/2014/main" id="{ACB8822C-E89C-47CC-937A-7161ACFE839E}"/>
                </a:ext>
              </a:extLst>
            </p:cNvPr>
            <p:cNvSpPr/>
            <p:nvPr/>
          </p:nvSpPr>
          <p:spPr>
            <a:xfrm>
              <a:off x="1002029" y="1857337"/>
              <a:ext cx="7370800" cy="474018"/>
            </a:xfrm>
            <a:prstGeom prst="roundRect">
              <a:avLst>
                <a:gd name="adj" fmla="val 10000"/>
              </a:avLst>
            </a:prstGeom>
            <a:solidFill>
              <a:schemeClr val="accent1">
                <a:lumMod val="50000"/>
              </a:schemeClr>
            </a:solidFill>
          </p:spPr>
          <p:style>
            <a:lnRef idx="0">
              <a:schemeClr val="lt1">
                <a:alpha val="0"/>
                <a:hueOff val="0"/>
                <a:satOff val="0"/>
                <a:lumOff val="0"/>
                <a:alphaOff val="0"/>
              </a:schemeClr>
            </a:lnRef>
            <a:fillRef idx="1">
              <a:scrgbClr r="0" g="0" b="0"/>
            </a:fillRef>
            <a:effectRef idx="0">
              <a:schemeClr val="accent2">
                <a:hueOff val="0"/>
                <a:satOff val="0"/>
                <a:lumOff val="0"/>
                <a:alphaOff val="0"/>
              </a:schemeClr>
            </a:effectRef>
            <a:fontRef idx="minor"/>
          </p:style>
          <p:txBody>
            <a:bodyPr/>
            <a:lstStyle/>
            <a:p>
              <a:endParaRPr lang="en-US" sz="1600">
                <a:latin typeface="Montserrat" panose="00000500000000000000" pitchFamily="2" charset="0"/>
              </a:endParaRPr>
            </a:p>
          </p:txBody>
        </p:sp>
        <p:sp>
          <p:nvSpPr>
            <p:cNvPr id="37" name="Rectangle 36">
              <a:extLst>
                <a:ext uri="{FF2B5EF4-FFF2-40B4-BE49-F238E27FC236}">
                  <a16:creationId xmlns:a16="http://schemas.microsoft.com/office/drawing/2014/main" id="{E0F4E361-2D81-4AE7-A717-1BB91B01587D}"/>
                </a:ext>
              </a:extLst>
            </p:cNvPr>
            <p:cNvSpPr/>
            <p:nvPr/>
          </p:nvSpPr>
          <p:spPr>
            <a:xfrm>
              <a:off x="1145419" y="1966216"/>
              <a:ext cx="260710" cy="260710"/>
            </a:xfrm>
            <a:prstGeom prst="rect">
              <a:avLst/>
            </a:prstGeom>
            <a:blipFill rotWithShape="1">
              <a:blip r:embed="rId3"/>
              <a:stretch>
                <a:fillRect/>
              </a:stretch>
            </a:blipFill>
            <a:ln>
              <a:noFill/>
            </a:ln>
          </p:spPr>
          <p:style>
            <a:lnRef idx="2">
              <a:scrgbClr r="0" g="0" b="0"/>
            </a:lnRef>
            <a:fillRef idx="1">
              <a:scrgbClr r="0" g="0" b="0"/>
            </a:fillRef>
            <a:effectRef idx="0">
              <a:schemeClr val="bg1">
                <a:hueOff val="0"/>
                <a:satOff val="0"/>
                <a:lumOff val="0"/>
                <a:alphaOff val="0"/>
              </a:schemeClr>
            </a:effectRef>
            <a:fontRef idx="minor">
              <a:schemeClr val="dk1">
                <a:hueOff val="0"/>
                <a:satOff val="0"/>
                <a:lumOff val="0"/>
                <a:alphaOff val="0"/>
              </a:schemeClr>
            </a:fontRef>
          </p:style>
          <p:txBody>
            <a:bodyPr/>
            <a:lstStyle/>
            <a:p>
              <a:endParaRPr lang="en-US" sz="1600">
                <a:latin typeface="Montserrat" panose="00000500000000000000" pitchFamily="2" charset="0"/>
              </a:endParaRPr>
            </a:p>
          </p:txBody>
        </p:sp>
        <p:sp>
          <p:nvSpPr>
            <p:cNvPr id="38" name="Freeform: Shape 7">
              <a:extLst>
                <a:ext uri="{FF2B5EF4-FFF2-40B4-BE49-F238E27FC236}">
                  <a16:creationId xmlns:a16="http://schemas.microsoft.com/office/drawing/2014/main" id="{5F1A59BB-D5B2-42E7-9D04-12815D9AE09B}"/>
                </a:ext>
              </a:extLst>
            </p:cNvPr>
            <p:cNvSpPr/>
            <p:nvPr/>
          </p:nvSpPr>
          <p:spPr>
            <a:xfrm>
              <a:off x="1549520" y="1859562"/>
              <a:ext cx="6823308" cy="474018"/>
            </a:xfrm>
            <a:custGeom>
              <a:avLst/>
              <a:gdLst>
                <a:gd name="connsiteX0" fmla="*/ 0 w 6823308"/>
                <a:gd name="connsiteY0" fmla="*/ 0 h 474018"/>
                <a:gd name="connsiteX1" fmla="*/ 6823308 w 6823308"/>
                <a:gd name="connsiteY1" fmla="*/ 0 h 474018"/>
                <a:gd name="connsiteX2" fmla="*/ 6823308 w 6823308"/>
                <a:gd name="connsiteY2" fmla="*/ 474018 h 474018"/>
                <a:gd name="connsiteX3" fmla="*/ 0 w 6823308"/>
                <a:gd name="connsiteY3" fmla="*/ 474018 h 474018"/>
                <a:gd name="connsiteX4" fmla="*/ 0 w 6823308"/>
                <a:gd name="connsiteY4" fmla="*/ 0 h 4740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23308" h="474018">
                  <a:moveTo>
                    <a:pt x="0" y="0"/>
                  </a:moveTo>
                  <a:lnTo>
                    <a:pt x="6823308" y="0"/>
                  </a:lnTo>
                  <a:lnTo>
                    <a:pt x="6823308" y="474018"/>
                  </a:lnTo>
                  <a:lnTo>
                    <a:pt x="0" y="47401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bg1">
                <a:hueOff val="0"/>
                <a:satOff val="0"/>
                <a:lumOff val="0"/>
                <a:alphaOff val="0"/>
              </a:schemeClr>
            </a:fontRef>
          </p:style>
          <p:txBody>
            <a:bodyPr spcFirstLastPara="0" vert="horz" wrap="square" lIns="50167" tIns="50167" rIns="50167" bIns="50167" numCol="1" spcCol="1270" anchor="ctr" anchorCtr="0">
              <a:noAutofit/>
            </a:bodyPr>
            <a:lstStyle/>
            <a:p>
              <a:pPr marL="0" lvl="0" indent="0" algn="l" defTabSz="622300">
                <a:lnSpc>
                  <a:spcPct val="90000"/>
                </a:lnSpc>
                <a:spcBef>
                  <a:spcPct val="0"/>
                </a:spcBef>
                <a:spcAft>
                  <a:spcPct val="35000"/>
                </a:spcAft>
                <a:buNone/>
              </a:pPr>
              <a:r>
                <a:rPr lang="vi-VN" sz="1600" b="0" i="0" kern="1200" dirty="0">
                  <a:latin typeface="Arial" panose="020B0604020202020204" pitchFamily="34" charset="0"/>
                  <a:cs typeface="Arial" panose="020B0604020202020204" pitchFamily="34" charset="0"/>
                </a:rPr>
                <a:t>1. </a:t>
              </a:r>
              <a:r>
                <a:rPr lang="en-US" sz="1600" b="0" i="0" kern="1200" dirty="0">
                  <a:latin typeface="Arial" panose="020B0604020202020204" pitchFamily="34" charset="0"/>
                  <a:cs typeface="Arial" panose="020B0604020202020204" pitchFamily="34" charset="0"/>
                </a:rPr>
                <a:t>Review, develop, and refine mechanisms and policies on economical and efficient energy use;</a:t>
              </a:r>
              <a:endParaRPr lang="en-US" sz="1600" kern="1200" dirty="0">
                <a:latin typeface="Arial" panose="020B0604020202020204" pitchFamily="34" charset="0"/>
                <a:cs typeface="Arial" panose="020B0604020202020204" pitchFamily="34" charset="0"/>
              </a:endParaRPr>
            </a:p>
          </p:txBody>
        </p:sp>
      </p:grpSp>
      <p:grpSp>
        <p:nvGrpSpPr>
          <p:cNvPr id="39" name="Group 38">
            <a:extLst>
              <a:ext uri="{FF2B5EF4-FFF2-40B4-BE49-F238E27FC236}">
                <a16:creationId xmlns:a16="http://schemas.microsoft.com/office/drawing/2014/main" id="{114050C5-5612-4487-9187-9BD3C7B2DE7E}"/>
              </a:ext>
            </a:extLst>
          </p:cNvPr>
          <p:cNvGrpSpPr/>
          <p:nvPr/>
        </p:nvGrpSpPr>
        <p:grpSpPr>
          <a:xfrm>
            <a:off x="876916" y="3165704"/>
            <a:ext cx="10440144" cy="860848"/>
            <a:chOff x="1002029" y="2389096"/>
            <a:chExt cx="7370800" cy="537011"/>
          </a:xfrm>
        </p:grpSpPr>
        <p:sp>
          <p:nvSpPr>
            <p:cNvPr id="40" name="Rectangle: Rounded Corners 9">
              <a:extLst>
                <a:ext uri="{FF2B5EF4-FFF2-40B4-BE49-F238E27FC236}">
                  <a16:creationId xmlns:a16="http://schemas.microsoft.com/office/drawing/2014/main" id="{1A36A2A5-89BB-4BA2-A568-84369305970F}"/>
                </a:ext>
              </a:extLst>
            </p:cNvPr>
            <p:cNvSpPr/>
            <p:nvPr/>
          </p:nvSpPr>
          <p:spPr>
            <a:xfrm>
              <a:off x="1002029" y="2389096"/>
              <a:ext cx="7370800" cy="474018"/>
            </a:xfrm>
            <a:prstGeom prst="roundRect">
              <a:avLst>
                <a:gd name="adj" fmla="val 10000"/>
              </a:avLst>
            </a:prstGeom>
            <a:solidFill>
              <a:srgbClr val="114454"/>
            </a:solidFill>
          </p:spPr>
          <p:style>
            <a:lnRef idx="0">
              <a:schemeClr val="lt1">
                <a:alpha val="0"/>
                <a:hueOff val="0"/>
                <a:satOff val="0"/>
                <a:lumOff val="0"/>
                <a:alphaOff val="0"/>
              </a:schemeClr>
            </a:lnRef>
            <a:fillRef idx="1">
              <a:scrgbClr r="0" g="0" b="0"/>
            </a:fillRef>
            <a:effectRef idx="0">
              <a:schemeClr val="accent3">
                <a:hueOff val="0"/>
                <a:satOff val="0"/>
                <a:lumOff val="0"/>
                <a:alphaOff val="0"/>
              </a:schemeClr>
            </a:effectRef>
            <a:fontRef idx="minor"/>
          </p:style>
          <p:txBody>
            <a:bodyPr/>
            <a:lstStyle/>
            <a:p>
              <a:endParaRPr lang="en-US" sz="1600">
                <a:latin typeface="Montserrat" panose="00000500000000000000" pitchFamily="2" charset="0"/>
              </a:endParaRPr>
            </a:p>
          </p:txBody>
        </p:sp>
        <p:sp>
          <p:nvSpPr>
            <p:cNvPr id="41" name="Rectangle 40" descr="Fingerprint">
              <a:extLst>
                <a:ext uri="{FF2B5EF4-FFF2-40B4-BE49-F238E27FC236}">
                  <a16:creationId xmlns:a16="http://schemas.microsoft.com/office/drawing/2014/main" id="{FCC7BFF9-DD22-4122-9285-43D5D2DED26C}"/>
                </a:ext>
              </a:extLst>
            </p:cNvPr>
            <p:cNvSpPr/>
            <p:nvPr/>
          </p:nvSpPr>
          <p:spPr>
            <a:xfrm>
              <a:off x="1145419" y="2574650"/>
              <a:ext cx="260710" cy="228890"/>
            </a:xfrm>
            <a:prstGeom prst="rect">
              <a:avLst/>
            </a:prstGeom>
            <a:blipFill rotWithShape="1">
              <a:blip r:embed="rId3"/>
              <a:stretch>
                <a:fillRect/>
              </a:stretch>
            </a:blipFill>
            <a:ln>
              <a:noFill/>
            </a:ln>
          </p:spPr>
          <p:style>
            <a:lnRef idx="2">
              <a:scrgbClr r="0" g="0" b="0"/>
            </a:lnRef>
            <a:fillRef idx="1">
              <a:scrgbClr r="0" g="0" b="0"/>
            </a:fillRef>
            <a:effectRef idx="0">
              <a:schemeClr val="bg1">
                <a:hueOff val="0"/>
                <a:satOff val="0"/>
                <a:lumOff val="0"/>
                <a:alphaOff val="0"/>
              </a:schemeClr>
            </a:effectRef>
            <a:fontRef idx="minor">
              <a:schemeClr val="dk1">
                <a:hueOff val="0"/>
                <a:satOff val="0"/>
                <a:lumOff val="0"/>
                <a:alphaOff val="0"/>
              </a:schemeClr>
            </a:fontRef>
          </p:style>
          <p:txBody>
            <a:bodyPr/>
            <a:lstStyle/>
            <a:p>
              <a:endParaRPr lang="en-US" sz="1600">
                <a:latin typeface="Montserrat" panose="00000500000000000000" pitchFamily="2" charset="0"/>
              </a:endParaRPr>
            </a:p>
          </p:txBody>
        </p:sp>
        <p:sp>
          <p:nvSpPr>
            <p:cNvPr id="42" name="Freeform: Shape 11">
              <a:extLst>
                <a:ext uri="{FF2B5EF4-FFF2-40B4-BE49-F238E27FC236}">
                  <a16:creationId xmlns:a16="http://schemas.microsoft.com/office/drawing/2014/main" id="{A12932A1-5C91-41D7-AE9C-43ECCF02AC29}"/>
                </a:ext>
              </a:extLst>
            </p:cNvPr>
            <p:cNvSpPr/>
            <p:nvPr/>
          </p:nvSpPr>
          <p:spPr>
            <a:xfrm>
              <a:off x="1549520" y="2452088"/>
              <a:ext cx="6823308" cy="474019"/>
            </a:xfrm>
            <a:custGeom>
              <a:avLst/>
              <a:gdLst>
                <a:gd name="connsiteX0" fmla="*/ 0 w 6823308"/>
                <a:gd name="connsiteY0" fmla="*/ 0 h 474018"/>
                <a:gd name="connsiteX1" fmla="*/ 6823308 w 6823308"/>
                <a:gd name="connsiteY1" fmla="*/ 0 h 474018"/>
                <a:gd name="connsiteX2" fmla="*/ 6823308 w 6823308"/>
                <a:gd name="connsiteY2" fmla="*/ 474018 h 474018"/>
                <a:gd name="connsiteX3" fmla="*/ 0 w 6823308"/>
                <a:gd name="connsiteY3" fmla="*/ 474018 h 474018"/>
                <a:gd name="connsiteX4" fmla="*/ 0 w 6823308"/>
                <a:gd name="connsiteY4" fmla="*/ 0 h 4740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23308" h="474018">
                  <a:moveTo>
                    <a:pt x="0" y="0"/>
                  </a:moveTo>
                  <a:lnTo>
                    <a:pt x="6823308" y="0"/>
                  </a:lnTo>
                  <a:lnTo>
                    <a:pt x="6823308" y="474018"/>
                  </a:lnTo>
                  <a:lnTo>
                    <a:pt x="0" y="47401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bg1">
                <a:hueOff val="0"/>
                <a:satOff val="0"/>
                <a:lumOff val="0"/>
                <a:alphaOff val="0"/>
              </a:schemeClr>
            </a:fontRef>
          </p:style>
          <p:txBody>
            <a:bodyPr spcFirstLastPara="0" vert="horz" wrap="square" lIns="50167" tIns="50167" rIns="50167" bIns="50167" numCol="1" spcCol="1270" anchor="ctr" anchorCtr="0">
              <a:noAutofit/>
            </a:bodyPr>
            <a:lstStyle/>
            <a:p>
              <a:pPr marL="0" lvl="0" indent="0" algn="l" defTabSz="622300">
                <a:lnSpc>
                  <a:spcPct val="90000"/>
                </a:lnSpc>
                <a:spcBef>
                  <a:spcPct val="0"/>
                </a:spcBef>
                <a:spcAft>
                  <a:spcPct val="35000"/>
                </a:spcAft>
                <a:buNone/>
              </a:pPr>
              <a:r>
                <a:rPr lang="vi-VN" sz="1600" b="0" i="0" kern="1200" dirty="0">
                  <a:latin typeface="Arial" panose="020B0604020202020204" pitchFamily="34" charset="0"/>
                  <a:cs typeface="Arial" panose="020B0604020202020204" pitchFamily="34" charset="0"/>
                </a:rPr>
                <a:t>2. </a:t>
              </a:r>
              <a:r>
                <a:rPr lang="en-US" sz="1600" b="0" i="0" kern="1200" dirty="0">
                  <a:latin typeface="Arial" panose="020B0604020202020204" pitchFamily="34" charset="0"/>
                  <a:cs typeface="Arial" panose="020B0604020202020204" pitchFamily="34" charset="0"/>
                </a:rPr>
                <a:t>Provide technical and financial support to promote investment, production, and business projects in energy-saving and efficient energy use;</a:t>
              </a:r>
              <a:endParaRPr lang="en-US" sz="1600" kern="1200" dirty="0">
                <a:latin typeface="Arial" panose="020B0604020202020204" pitchFamily="34" charset="0"/>
                <a:cs typeface="Arial" panose="020B0604020202020204" pitchFamily="34" charset="0"/>
              </a:endParaRPr>
            </a:p>
          </p:txBody>
        </p:sp>
      </p:grpSp>
      <p:grpSp>
        <p:nvGrpSpPr>
          <p:cNvPr id="43" name="Group 42">
            <a:extLst>
              <a:ext uri="{FF2B5EF4-FFF2-40B4-BE49-F238E27FC236}">
                <a16:creationId xmlns:a16="http://schemas.microsoft.com/office/drawing/2014/main" id="{59FB2FF2-415E-4E3B-B6B7-4AA8ECFA363E}"/>
              </a:ext>
            </a:extLst>
          </p:cNvPr>
          <p:cNvGrpSpPr/>
          <p:nvPr/>
        </p:nvGrpSpPr>
        <p:grpSpPr>
          <a:xfrm>
            <a:off x="874941" y="3992857"/>
            <a:ext cx="10440143" cy="732757"/>
            <a:chOff x="1002029" y="3044611"/>
            <a:chExt cx="7370800" cy="499381"/>
          </a:xfrm>
        </p:grpSpPr>
        <p:sp>
          <p:nvSpPr>
            <p:cNvPr id="44" name="Rectangle: Rounded Corners 13">
              <a:extLst>
                <a:ext uri="{FF2B5EF4-FFF2-40B4-BE49-F238E27FC236}">
                  <a16:creationId xmlns:a16="http://schemas.microsoft.com/office/drawing/2014/main" id="{31F7DBA1-0D0D-479F-BED2-7BACAE205635}"/>
                </a:ext>
              </a:extLst>
            </p:cNvPr>
            <p:cNvSpPr/>
            <p:nvPr/>
          </p:nvSpPr>
          <p:spPr>
            <a:xfrm>
              <a:off x="1002029" y="3069974"/>
              <a:ext cx="7370800" cy="474018"/>
            </a:xfrm>
            <a:prstGeom prst="roundRect">
              <a:avLst>
                <a:gd name="adj" fmla="val 10000"/>
              </a:avLst>
            </a:prstGeom>
            <a:solidFill>
              <a:srgbClr val="165751"/>
            </a:solidFill>
          </p:spPr>
          <p:style>
            <a:lnRef idx="0">
              <a:schemeClr val="lt1">
                <a:alpha val="0"/>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p:style>
          <p:txBody>
            <a:bodyPr/>
            <a:lstStyle/>
            <a:p>
              <a:endParaRPr lang="en-US" sz="1600">
                <a:latin typeface="Montserrat" panose="00000500000000000000" pitchFamily="2" charset="0"/>
              </a:endParaRPr>
            </a:p>
          </p:txBody>
        </p:sp>
        <p:sp>
          <p:nvSpPr>
            <p:cNvPr id="45" name="Rectangle 44">
              <a:extLst>
                <a:ext uri="{FF2B5EF4-FFF2-40B4-BE49-F238E27FC236}">
                  <a16:creationId xmlns:a16="http://schemas.microsoft.com/office/drawing/2014/main" id="{C56C4FC0-1DF6-4BAF-98A5-9FE9904753C2}"/>
                </a:ext>
              </a:extLst>
            </p:cNvPr>
            <p:cNvSpPr/>
            <p:nvPr/>
          </p:nvSpPr>
          <p:spPr>
            <a:xfrm>
              <a:off x="1145419" y="3151263"/>
              <a:ext cx="260710" cy="260710"/>
            </a:xfrm>
            <a:prstGeom prst="rect">
              <a:avLst/>
            </a:prstGeom>
            <a:blipFill rotWithShape="1">
              <a:blip r:embed="rId3"/>
              <a:stretch>
                <a:fillRect/>
              </a:stretch>
            </a:blipFill>
            <a:ln>
              <a:noFill/>
            </a:ln>
          </p:spPr>
          <p:style>
            <a:lnRef idx="2">
              <a:scrgbClr r="0" g="0" b="0"/>
            </a:lnRef>
            <a:fillRef idx="1">
              <a:scrgbClr r="0" g="0" b="0"/>
            </a:fillRef>
            <a:effectRef idx="0">
              <a:schemeClr val="bg1">
                <a:hueOff val="0"/>
                <a:satOff val="0"/>
                <a:lumOff val="0"/>
                <a:alphaOff val="0"/>
              </a:schemeClr>
            </a:effectRef>
            <a:fontRef idx="minor">
              <a:schemeClr val="dk1">
                <a:hueOff val="0"/>
                <a:satOff val="0"/>
                <a:lumOff val="0"/>
                <a:alphaOff val="0"/>
              </a:schemeClr>
            </a:fontRef>
          </p:style>
          <p:txBody>
            <a:bodyPr/>
            <a:lstStyle/>
            <a:p>
              <a:endParaRPr lang="en-US" sz="1600">
                <a:latin typeface="Montserrat" panose="00000500000000000000" pitchFamily="2" charset="0"/>
              </a:endParaRPr>
            </a:p>
          </p:txBody>
        </p:sp>
        <p:sp>
          <p:nvSpPr>
            <p:cNvPr id="46" name="Freeform: Shape 15">
              <a:extLst>
                <a:ext uri="{FF2B5EF4-FFF2-40B4-BE49-F238E27FC236}">
                  <a16:creationId xmlns:a16="http://schemas.microsoft.com/office/drawing/2014/main" id="{8AE83BBE-32B6-473E-93ED-D1DD2E8553ED}"/>
                </a:ext>
              </a:extLst>
            </p:cNvPr>
            <p:cNvSpPr/>
            <p:nvPr/>
          </p:nvSpPr>
          <p:spPr>
            <a:xfrm>
              <a:off x="1549520" y="3044611"/>
              <a:ext cx="6823308" cy="474018"/>
            </a:xfrm>
            <a:custGeom>
              <a:avLst/>
              <a:gdLst>
                <a:gd name="connsiteX0" fmla="*/ 0 w 6823308"/>
                <a:gd name="connsiteY0" fmla="*/ 0 h 474018"/>
                <a:gd name="connsiteX1" fmla="*/ 6823308 w 6823308"/>
                <a:gd name="connsiteY1" fmla="*/ 0 h 474018"/>
                <a:gd name="connsiteX2" fmla="*/ 6823308 w 6823308"/>
                <a:gd name="connsiteY2" fmla="*/ 474018 h 474018"/>
                <a:gd name="connsiteX3" fmla="*/ 0 w 6823308"/>
                <a:gd name="connsiteY3" fmla="*/ 474018 h 474018"/>
                <a:gd name="connsiteX4" fmla="*/ 0 w 6823308"/>
                <a:gd name="connsiteY4" fmla="*/ 0 h 4740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23308" h="474018">
                  <a:moveTo>
                    <a:pt x="0" y="0"/>
                  </a:moveTo>
                  <a:lnTo>
                    <a:pt x="6823308" y="0"/>
                  </a:lnTo>
                  <a:lnTo>
                    <a:pt x="6823308" y="474018"/>
                  </a:lnTo>
                  <a:lnTo>
                    <a:pt x="0" y="47401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bg1">
                <a:hueOff val="0"/>
                <a:satOff val="0"/>
                <a:lumOff val="0"/>
                <a:alphaOff val="0"/>
              </a:schemeClr>
            </a:fontRef>
          </p:style>
          <p:txBody>
            <a:bodyPr spcFirstLastPara="0" vert="horz" wrap="square" lIns="50167" tIns="50167" rIns="50167" bIns="50167" numCol="1" spcCol="1270" anchor="ctr" anchorCtr="0">
              <a:noAutofit/>
            </a:bodyPr>
            <a:lstStyle/>
            <a:p>
              <a:pPr marL="0" lvl="0" indent="0" algn="l" defTabSz="622300">
                <a:lnSpc>
                  <a:spcPct val="90000"/>
                </a:lnSpc>
                <a:spcBef>
                  <a:spcPct val="0"/>
                </a:spcBef>
                <a:spcAft>
                  <a:spcPct val="35000"/>
                </a:spcAft>
                <a:buNone/>
              </a:pPr>
              <a:r>
                <a:rPr lang="vi-VN" sz="1600" b="0" i="0" kern="1200" dirty="0">
                  <a:latin typeface="Arial" panose="020B0604020202020204" pitchFamily="34" charset="0"/>
                  <a:cs typeface="Arial" panose="020B0604020202020204" pitchFamily="34" charset="0"/>
                </a:rPr>
                <a:t>3. </a:t>
              </a:r>
              <a:r>
                <a:rPr lang="en-US" sz="1600" b="0" i="0" kern="1200" dirty="0">
                  <a:latin typeface="Arial" panose="020B0604020202020204" pitchFamily="34" charset="0"/>
                  <a:cs typeface="Arial" panose="020B0604020202020204" pitchFamily="34" charset="0"/>
                </a:rPr>
                <a:t>Establish a Vietnam Energy Data Center, develop databases, and implement IT applications for energy management and efficient energy use;</a:t>
              </a:r>
              <a:endParaRPr lang="en-US" sz="1600" kern="1200" dirty="0">
                <a:latin typeface="Arial" panose="020B0604020202020204" pitchFamily="34" charset="0"/>
                <a:cs typeface="Arial" panose="020B0604020202020204" pitchFamily="34" charset="0"/>
              </a:endParaRPr>
            </a:p>
          </p:txBody>
        </p:sp>
      </p:grpSp>
      <p:grpSp>
        <p:nvGrpSpPr>
          <p:cNvPr id="47" name="Group 46">
            <a:extLst>
              <a:ext uri="{FF2B5EF4-FFF2-40B4-BE49-F238E27FC236}">
                <a16:creationId xmlns:a16="http://schemas.microsoft.com/office/drawing/2014/main" id="{0C4A6667-3616-4E30-8EB6-0207EF887F01}"/>
              </a:ext>
            </a:extLst>
          </p:cNvPr>
          <p:cNvGrpSpPr/>
          <p:nvPr/>
        </p:nvGrpSpPr>
        <p:grpSpPr>
          <a:xfrm>
            <a:off x="874941" y="4830115"/>
            <a:ext cx="10440145" cy="635231"/>
            <a:chOff x="1002029" y="3637133"/>
            <a:chExt cx="7370800" cy="474019"/>
          </a:xfrm>
        </p:grpSpPr>
        <p:sp>
          <p:nvSpPr>
            <p:cNvPr id="48" name="Rectangle: Rounded Corners 17">
              <a:extLst>
                <a:ext uri="{FF2B5EF4-FFF2-40B4-BE49-F238E27FC236}">
                  <a16:creationId xmlns:a16="http://schemas.microsoft.com/office/drawing/2014/main" id="{A26BAF45-532C-461D-8204-BB2024D41A96}"/>
                </a:ext>
              </a:extLst>
            </p:cNvPr>
            <p:cNvSpPr/>
            <p:nvPr/>
          </p:nvSpPr>
          <p:spPr>
            <a:xfrm>
              <a:off x="1002029" y="3637134"/>
              <a:ext cx="7370800" cy="474018"/>
            </a:xfrm>
            <a:prstGeom prst="roundRect">
              <a:avLst>
                <a:gd name="adj" fmla="val 10000"/>
              </a:avLst>
            </a:prstGeom>
            <a:solidFill>
              <a:srgbClr val="3B8D61"/>
            </a:solidFill>
          </p:spPr>
          <p:style>
            <a:lnRef idx="0">
              <a:schemeClr val="lt1">
                <a:alpha val="0"/>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p:style>
          <p:txBody>
            <a:bodyPr/>
            <a:lstStyle/>
            <a:p>
              <a:endParaRPr lang="en-US" sz="1600" dirty="0">
                <a:latin typeface="Montserrat" panose="00000500000000000000" pitchFamily="2" charset="0"/>
              </a:endParaRPr>
            </a:p>
          </p:txBody>
        </p:sp>
        <p:sp>
          <p:nvSpPr>
            <p:cNvPr id="49" name="Rectangle 48">
              <a:extLst>
                <a:ext uri="{FF2B5EF4-FFF2-40B4-BE49-F238E27FC236}">
                  <a16:creationId xmlns:a16="http://schemas.microsoft.com/office/drawing/2014/main" id="{2798F9A9-4896-4175-9CB8-DFF4C6CE2E5B}"/>
                </a:ext>
              </a:extLst>
            </p:cNvPr>
            <p:cNvSpPr/>
            <p:nvPr/>
          </p:nvSpPr>
          <p:spPr>
            <a:xfrm>
              <a:off x="1145419" y="3743787"/>
              <a:ext cx="260710" cy="260710"/>
            </a:xfrm>
            <a:prstGeom prst="rect">
              <a:avLst/>
            </a:prstGeom>
            <a:blipFill rotWithShape="1">
              <a:blip r:embed="rId3"/>
              <a:stretch>
                <a:fillRect/>
              </a:stretch>
            </a:blipFill>
          </p:spPr>
          <p:style>
            <a:lnRef idx="2">
              <a:schemeClr val="lt1">
                <a:alpha val="0"/>
                <a:hueOff val="0"/>
                <a:satOff val="0"/>
                <a:lumOff val="0"/>
                <a:alphaOff val="0"/>
              </a:schemeClr>
            </a:lnRef>
            <a:fillRef idx="1">
              <a:scrgbClr r="0" g="0" b="0"/>
            </a:fillRef>
            <a:effectRef idx="0">
              <a:schemeClr val="bg1">
                <a:hueOff val="0"/>
                <a:satOff val="0"/>
                <a:lumOff val="0"/>
                <a:alphaOff val="0"/>
              </a:schemeClr>
            </a:effectRef>
            <a:fontRef idx="minor">
              <a:schemeClr val="dk1">
                <a:hueOff val="0"/>
                <a:satOff val="0"/>
                <a:lumOff val="0"/>
                <a:alphaOff val="0"/>
              </a:schemeClr>
            </a:fontRef>
          </p:style>
          <p:txBody>
            <a:bodyPr/>
            <a:lstStyle/>
            <a:p>
              <a:endParaRPr lang="en-US" sz="1600">
                <a:latin typeface="Montserrat" panose="00000500000000000000" pitchFamily="2" charset="0"/>
              </a:endParaRPr>
            </a:p>
          </p:txBody>
        </p:sp>
        <p:sp>
          <p:nvSpPr>
            <p:cNvPr id="50" name="Freeform: Shape 19">
              <a:extLst>
                <a:ext uri="{FF2B5EF4-FFF2-40B4-BE49-F238E27FC236}">
                  <a16:creationId xmlns:a16="http://schemas.microsoft.com/office/drawing/2014/main" id="{AD897C02-F839-428A-B880-D7E4D61236EC}"/>
                </a:ext>
              </a:extLst>
            </p:cNvPr>
            <p:cNvSpPr/>
            <p:nvPr/>
          </p:nvSpPr>
          <p:spPr>
            <a:xfrm>
              <a:off x="1549520" y="3637133"/>
              <a:ext cx="6823308" cy="474018"/>
            </a:xfrm>
            <a:custGeom>
              <a:avLst/>
              <a:gdLst>
                <a:gd name="connsiteX0" fmla="*/ 0 w 6823308"/>
                <a:gd name="connsiteY0" fmla="*/ 0 h 474018"/>
                <a:gd name="connsiteX1" fmla="*/ 6823308 w 6823308"/>
                <a:gd name="connsiteY1" fmla="*/ 0 h 474018"/>
                <a:gd name="connsiteX2" fmla="*/ 6823308 w 6823308"/>
                <a:gd name="connsiteY2" fmla="*/ 474018 h 474018"/>
                <a:gd name="connsiteX3" fmla="*/ 0 w 6823308"/>
                <a:gd name="connsiteY3" fmla="*/ 474018 h 474018"/>
                <a:gd name="connsiteX4" fmla="*/ 0 w 6823308"/>
                <a:gd name="connsiteY4" fmla="*/ 0 h 4740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23308" h="474018">
                  <a:moveTo>
                    <a:pt x="0" y="0"/>
                  </a:moveTo>
                  <a:lnTo>
                    <a:pt x="6823308" y="0"/>
                  </a:lnTo>
                  <a:lnTo>
                    <a:pt x="6823308" y="474018"/>
                  </a:lnTo>
                  <a:lnTo>
                    <a:pt x="0" y="47401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bg1">
                <a:hueOff val="0"/>
                <a:satOff val="0"/>
                <a:lumOff val="0"/>
                <a:alphaOff val="0"/>
              </a:schemeClr>
            </a:fontRef>
          </p:style>
          <p:txBody>
            <a:bodyPr spcFirstLastPara="0" vert="horz" wrap="square" lIns="50167" tIns="50167" rIns="50167" bIns="50167" numCol="1" spcCol="1270" anchor="ctr" anchorCtr="0">
              <a:noAutofit/>
            </a:bodyPr>
            <a:lstStyle/>
            <a:p>
              <a:pPr marL="0" lvl="0" indent="0" algn="l" defTabSz="622300">
                <a:lnSpc>
                  <a:spcPct val="90000"/>
                </a:lnSpc>
                <a:spcBef>
                  <a:spcPct val="0"/>
                </a:spcBef>
                <a:spcAft>
                  <a:spcPct val="35000"/>
                </a:spcAft>
                <a:buNone/>
              </a:pPr>
              <a:r>
                <a:rPr lang="vi-VN" sz="1600" b="0" i="0" kern="1200" dirty="0">
                  <a:latin typeface="Arial" panose="020B0604020202020204" pitchFamily="34" charset="0"/>
                  <a:cs typeface="Arial" panose="020B0604020202020204" pitchFamily="34" charset="0"/>
                </a:rPr>
                <a:t>4. </a:t>
              </a:r>
              <a:r>
                <a:rPr lang="en-US" sz="1600" b="0" i="0" kern="1200" dirty="0">
                  <a:latin typeface="Arial" panose="020B0604020202020204" pitchFamily="34" charset="0"/>
                  <a:cs typeface="Arial" panose="020B0604020202020204" pitchFamily="34" charset="0"/>
                </a:rPr>
                <a:t>Enhance capacity for energy-saving and efficient energy use;</a:t>
              </a:r>
              <a:endParaRPr lang="en-US" sz="1600" kern="1200" dirty="0">
                <a:latin typeface="Arial" panose="020B0604020202020204" pitchFamily="34" charset="0"/>
                <a:cs typeface="Arial" panose="020B0604020202020204" pitchFamily="34" charset="0"/>
              </a:endParaRPr>
            </a:p>
          </p:txBody>
        </p:sp>
      </p:grpSp>
      <p:grpSp>
        <p:nvGrpSpPr>
          <p:cNvPr id="51" name="Group 50">
            <a:extLst>
              <a:ext uri="{FF2B5EF4-FFF2-40B4-BE49-F238E27FC236}">
                <a16:creationId xmlns:a16="http://schemas.microsoft.com/office/drawing/2014/main" id="{84136DB9-7CA1-4E00-879F-43DBAF8A9936}"/>
              </a:ext>
            </a:extLst>
          </p:cNvPr>
          <p:cNvGrpSpPr/>
          <p:nvPr/>
        </p:nvGrpSpPr>
        <p:grpSpPr>
          <a:xfrm>
            <a:off x="874939" y="5565608"/>
            <a:ext cx="10440144" cy="756993"/>
            <a:chOff x="1002029" y="4229656"/>
            <a:chExt cx="7370800" cy="517816"/>
          </a:xfrm>
        </p:grpSpPr>
        <p:sp>
          <p:nvSpPr>
            <p:cNvPr id="52" name="Rectangle: Rounded Corners 21">
              <a:extLst>
                <a:ext uri="{FF2B5EF4-FFF2-40B4-BE49-F238E27FC236}">
                  <a16:creationId xmlns:a16="http://schemas.microsoft.com/office/drawing/2014/main" id="{2F53331C-5CB9-45DB-94ED-33C364028925}"/>
                </a:ext>
              </a:extLst>
            </p:cNvPr>
            <p:cNvSpPr/>
            <p:nvPr/>
          </p:nvSpPr>
          <p:spPr>
            <a:xfrm>
              <a:off x="1002029" y="4229656"/>
              <a:ext cx="7370800" cy="474018"/>
            </a:xfrm>
            <a:prstGeom prst="roundRect">
              <a:avLst>
                <a:gd name="adj" fmla="val 10000"/>
              </a:avLst>
            </a:prstGeom>
            <a:solidFill>
              <a:srgbClr val="94BF6E"/>
            </a:solidFill>
          </p:spPr>
          <p:style>
            <a:lnRef idx="0">
              <a:schemeClr val="lt1">
                <a:alpha val="0"/>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p:style>
          <p:txBody>
            <a:bodyPr/>
            <a:lstStyle/>
            <a:p>
              <a:endParaRPr lang="en-US" sz="1600">
                <a:latin typeface="Montserrat" panose="00000500000000000000" pitchFamily="2" charset="0"/>
              </a:endParaRPr>
            </a:p>
          </p:txBody>
        </p:sp>
        <p:sp>
          <p:nvSpPr>
            <p:cNvPr id="53" name="Rectangle 52">
              <a:extLst>
                <a:ext uri="{FF2B5EF4-FFF2-40B4-BE49-F238E27FC236}">
                  <a16:creationId xmlns:a16="http://schemas.microsoft.com/office/drawing/2014/main" id="{85B2805F-8479-4BB0-83F7-8499332722E3}"/>
                </a:ext>
              </a:extLst>
            </p:cNvPr>
            <p:cNvSpPr/>
            <p:nvPr/>
          </p:nvSpPr>
          <p:spPr>
            <a:xfrm>
              <a:off x="1145419" y="4336310"/>
              <a:ext cx="260710" cy="260710"/>
            </a:xfrm>
            <a:prstGeom prst="rect">
              <a:avLst/>
            </a:prstGeom>
            <a:blipFill rotWithShape="1">
              <a:blip r:embed="rId3"/>
              <a:stretch>
                <a:fillRect/>
              </a:stretch>
            </a:blipFill>
          </p:spPr>
          <p:style>
            <a:lnRef idx="2">
              <a:schemeClr val="lt1">
                <a:alpha val="0"/>
                <a:hueOff val="0"/>
                <a:satOff val="0"/>
                <a:lumOff val="0"/>
                <a:alphaOff val="0"/>
              </a:schemeClr>
            </a:lnRef>
            <a:fillRef idx="1">
              <a:scrgbClr r="0" g="0" b="0"/>
            </a:fillRef>
            <a:effectRef idx="0">
              <a:schemeClr val="bg1">
                <a:hueOff val="0"/>
                <a:satOff val="0"/>
                <a:lumOff val="0"/>
                <a:alphaOff val="0"/>
              </a:schemeClr>
            </a:effectRef>
            <a:fontRef idx="minor">
              <a:schemeClr val="dk1">
                <a:hueOff val="0"/>
                <a:satOff val="0"/>
                <a:lumOff val="0"/>
                <a:alphaOff val="0"/>
              </a:schemeClr>
            </a:fontRef>
          </p:style>
          <p:txBody>
            <a:bodyPr/>
            <a:lstStyle/>
            <a:p>
              <a:endParaRPr lang="en-US" sz="1600">
                <a:latin typeface="Montserrat" panose="00000500000000000000" pitchFamily="2" charset="0"/>
              </a:endParaRPr>
            </a:p>
          </p:txBody>
        </p:sp>
        <p:sp>
          <p:nvSpPr>
            <p:cNvPr id="54" name="Freeform: Shape 23">
              <a:extLst>
                <a:ext uri="{FF2B5EF4-FFF2-40B4-BE49-F238E27FC236}">
                  <a16:creationId xmlns:a16="http://schemas.microsoft.com/office/drawing/2014/main" id="{B31170D2-E2A4-4984-912C-7E42DBFA6352}"/>
                </a:ext>
              </a:extLst>
            </p:cNvPr>
            <p:cNvSpPr/>
            <p:nvPr/>
          </p:nvSpPr>
          <p:spPr>
            <a:xfrm>
              <a:off x="1549519" y="4273454"/>
              <a:ext cx="6670794" cy="474018"/>
            </a:xfrm>
            <a:custGeom>
              <a:avLst/>
              <a:gdLst>
                <a:gd name="connsiteX0" fmla="*/ 0 w 6823308"/>
                <a:gd name="connsiteY0" fmla="*/ 0 h 474018"/>
                <a:gd name="connsiteX1" fmla="*/ 6823308 w 6823308"/>
                <a:gd name="connsiteY1" fmla="*/ 0 h 474018"/>
                <a:gd name="connsiteX2" fmla="*/ 6823308 w 6823308"/>
                <a:gd name="connsiteY2" fmla="*/ 474018 h 474018"/>
                <a:gd name="connsiteX3" fmla="*/ 0 w 6823308"/>
                <a:gd name="connsiteY3" fmla="*/ 474018 h 474018"/>
                <a:gd name="connsiteX4" fmla="*/ 0 w 6823308"/>
                <a:gd name="connsiteY4" fmla="*/ 0 h 4740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23308" h="474018">
                  <a:moveTo>
                    <a:pt x="0" y="0"/>
                  </a:moveTo>
                  <a:lnTo>
                    <a:pt x="6823308" y="0"/>
                  </a:lnTo>
                  <a:lnTo>
                    <a:pt x="6823308" y="474018"/>
                  </a:lnTo>
                  <a:lnTo>
                    <a:pt x="0" y="47401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bg1">
                <a:hueOff val="0"/>
                <a:satOff val="0"/>
                <a:lumOff val="0"/>
                <a:alphaOff val="0"/>
              </a:schemeClr>
            </a:fontRef>
          </p:style>
          <p:txBody>
            <a:bodyPr spcFirstLastPara="0" vert="horz" wrap="square" lIns="50167" tIns="50167" rIns="50167" bIns="50167" numCol="1" spcCol="1270" anchor="ctr" anchorCtr="0">
              <a:noAutofit/>
            </a:bodyPr>
            <a:lstStyle/>
            <a:p>
              <a:pPr marL="0" lvl="0" indent="0" algn="l" defTabSz="622300">
                <a:lnSpc>
                  <a:spcPct val="90000"/>
                </a:lnSpc>
                <a:spcBef>
                  <a:spcPct val="0"/>
                </a:spcBef>
                <a:spcAft>
                  <a:spcPct val="35000"/>
                </a:spcAft>
                <a:buNone/>
              </a:pPr>
              <a:r>
                <a:rPr lang="vi-VN" sz="1600" b="0" i="0" kern="1200" dirty="0">
                  <a:latin typeface="Arial" panose="020B0604020202020204" pitchFamily="34" charset="0"/>
                  <a:cs typeface="Arial" panose="020B0604020202020204" pitchFamily="34" charset="0"/>
                </a:rPr>
                <a:t>5. </a:t>
              </a:r>
              <a:r>
                <a:rPr lang="en-US" sz="1600" b="0" i="0" kern="1200" dirty="0">
                  <a:latin typeface="Arial" panose="020B0604020202020204" pitchFamily="34" charset="0"/>
                  <a:cs typeface="Arial" panose="020B0604020202020204" pitchFamily="34" charset="0"/>
                </a:rPr>
                <a:t>Strengthen inspection, monitoring, enforcement, guidance implementation, and performance evaluation of legal regulations on energy-saving and efficient energy use.</a:t>
              </a:r>
              <a:endParaRPr lang="en-US" sz="1600" kern="1200" dirty="0">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261210784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BEC3D32F-942F-42C6-B08F-BD40320F48DA}"/>
              </a:ext>
            </a:extLst>
          </p:cNvPr>
          <p:cNvSpPr/>
          <p:nvPr/>
        </p:nvSpPr>
        <p:spPr>
          <a:xfrm>
            <a:off x="838199" y="1292391"/>
            <a:ext cx="10515599" cy="86463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2">
            <a:extLst>
              <a:ext uri="{FF2B5EF4-FFF2-40B4-BE49-F238E27FC236}">
                <a16:creationId xmlns:a16="http://schemas.microsoft.com/office/drawing/2014/main" id="{C9046616-D9C7-47B2-A75E-5526EE9ECCCF}"/>
              </a:ext>
            </a:extLst>
          </p:cNvPr>
          <p:cNvSpPr txBox="1">
            <a:spLocks/>
          </p:cNvSpPr>
          <p:nvPr/>
        </p:nvSpPr>
        <p:spPr>
          <a:xfrm>
            <a:off x="1048873" y="1292392"/>
            <a:ext cx="10304925" cy="506152"/>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b="1" dirty="0">
                <a:solidFill>
                  <a:schemeClr val="bg1"/>
                </a:solidFill>
                <a:latin typeface="Arial" panose="020B0604020202020204" pitchFamily="34" charset="0"/>
                <a:cs typeface="Arial" panose="020B0604020202020204" pitchFamily="34" charset="0"/>
              </a:rPr>
              <a:t>VIETNAM - NATIONAL ENERGY EFFICIENCY PROGRAM 2019 – 2030</a:t>
            </a:r>
          </a:p>
        </p:txBody>
      </p:sp>
      <p:sp>
        <p:nvSpPr>
          <p:cNvPr id="5" name="TextBox 4">
            <a:extLst>
              <a:ext uri="{FF2B5EF4-FFF2-40B4-BE49-F238E27FC236}">
                <a16:creationId xmlns:a16="http://schemas.microsoft.com/office/drawing/2014/main" id="{9397BD44-D3C4-4BAF-A92E-ACAE9B0BFF70}"/>
              </a:ext>
            </a:extLst>
          </p:cNvPr>
          <p:cNvSpPr txBox="1"/>
          <p:nvPr/>
        </p:nvSpPr>
        <p:spPr>
          <a:xfrm>
            <a:off x="11743765" y="6384198"/>
            <a:ext cx="448235" cy="338554"/>
          </a:xfrm>
          <a:prstGeom prst="rect">
            <a:avLst/>
          </a:prstGeom>
          <a:noFill/>
        </p:spPr>
        <p:txBody>
          <a:bodyPr wrap="square" rtlCol="0">
            <a:spAutoFit/>
          </a:bodyPr>
          <a:lstStyle/>
          <a:p>
            <a:r>
              <a:rPr lang="en-US" sz="1600" dirty="0">
                <a:latin typeface="Arial" panose="020B0604020202020204" pitchFamily="34" charset="0"/>
                <a:cs typeface="Arial" panose="020B0604020202020204" pitchFamily="34" charset="0"/>
              </a:rPr>
              <a:t>19</a:t>
            </a:r>
          </a:p>
        </p:txBody>
      </p:sp>
      <p:grpSp>
        <p:nvGrpSpPr>
          <p:cNvPr id="25" name="Group 24">
            <a:extLst>
              <a:ext uri="{FF2B5EF4-FFF2-40B4-BE49-F238E27FC236}">
                <a16:creationId xmlns:a16="http://schemas.microsoft.com/office/drawing/2014/main" id="{50EFA75B-DEC8-4DF3-AFD2-28AAB52B1F8C}"/>
              </a:ext>
            </a:extLst>
          </p:cNvPr>
          <p:cNvGrpSpPr/>
          <p:nvPr/>
        </p:nvGrpSpPr>
        <p:grpSpPr>
          <a:xfrm>
            <a:off x="1070503" y="2427302"/>
            <a:ext cx="10050993" cy="864639"/>
            <a:chOff x="971515" y="1919880"/>
            <a:chExt cx="7370800" cy="599199"/>
          </a:xfrm>
        </p:grpSpPr>
        <p:sp>
          <p:nvSpPr>
            <p:cNvPr id="26" name="Rectangle: Rounded Corners 2">
              <a:extLst>
                <a:ext uri="{FF2B5EF4-FFF2-40B4-BE49-F238E27FC236}">
                  <a16:creationId xmlns:a16="http://schemas.microsoft.com/office/drawing/2014/main" id="{EE2ACC31-D46A-4AD5-91A3-E34D0F19C0FC}"/>
                </a:ext>
              </a:extLst>
            </p:cNvPr>
            <p:cNvSpPr/>
            <p:nvPr/>
          </p:nvSpPr>
          <p:spPr>
            <a:xfrm>
              <a:off x="971515" y="1919880"/>
              <a:ext cx="7370800" cy="599199"/>
            </a:xfrm>
            <a:prstGeom prst="roundRect">
              <a:avLst>
                <a:gd name="adj" fmla="val 10000"/>
              </a:avLst>
            </a:prstGeom>
            <a:solidFill>
              <a:srgbClr val="114454"/>
            </a:solidFill>
          </p:spPr>
          <p:style>
            <a:lnRef idx="0">
              <a:schemeClr val="lt1">
                <a:alpha val="0"/>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p:style>
          <p:txBody>
            <a:bodyPr/>
            <a:lstStyle/>
            <a:p>
              <a:endParaRPr lang="en-US" sz="1600">
                <a:latin typeface="Montserrat" panose="00000500000000000000" pitchFamily="2" charset="0"/>
              </a:endParaRPr>
            </a:p>
          </p:txBody>
        </p:sp>
        <p:sp>
          <p:nvSpPr>
            <p:cNvPr id="27" name="Rectangle 26">
              <a:extLst>
                <a:ext uri="{FF2B5EF4-FFF2-40B4-BE49-F238E27FC236}">
                  <a16:creationId xmlns:a16="http://schemas.microsoft.com/office/drawing/2014/main" id="{017C6F1A-35BA-4E8E-8D10-E30F939E6C74}"/>
                </a:ext>
              </a:extLst>
            </p:cNvPr>
            <p:cNvSpPr/>
            <p:nvPr/>
          </p:nvSpPr>
          <p:spPr>
            <a:xfrm>
              <a:off x="1152772" y="2054700"/>
              <a:ext cx="329559" cy="329559"/>
            </a:xfrm>
            <a:prstGeom prst="rect">
              <a:avLst/>
            </a:prstGeom>
            <a:blipFill rotWithShape="1">
              <a:blip r:embed="rId3"/>
              <a:stretch>
                <a:fillRect/>
              </a:stretch>
            </a:blipFill>
          </p:spPr>
          <p:style>
            <a:lnRef idx="2">
              <a:schemeClr val="lt1">
                <a:alpha val="0"/>
                <a:hueOff val="0"/>
                <a:satOff val="0"/>
                <a:lumOff val="0"/>
                <a:alphaOff val="0"/>
              </a:schemeClr>
            </a:lnRef>
            <a:fillRef idx="1">
              <a:scrgbClr r="0" g="0" b="0"/>
            </a:fillRef>
            <a:effectRef idx="0">
              <a:schemeClr val="bg1">
                <a:hueOff val="0"/>
                <a:satOff val="0"/>
                <a:lumOff val="0"/>
                <a:alphaOff val="0"/>
              </a:schemeClr>
            </a:effectRef>
            <a:fontRef idx="minor">
              <a:schemeClr val="dk1">
                <a:hueOff val="0"/>
                <a:satOff val="0"/>
                <a:lumOff val="0"/>
                <a:alphaOff val="0"/>
              </a:schemeClr>
            </a:fontRef>
          </p:style>
          <p:txBody>
            <a:bodyPr/>
            <a:lstStyle/>
            <a:p>
              <a:endParaRPr lang="en-US" sz="1600">
                <a:latin typeface="Montserrat" panose="00000500000000000000" pitchFamily="2" charset="0"/>
              </a:endParaRPr>
            </a:p>
          </p:txBody>
        </p:sp>
        <p:sp>
          <p:nvSpPr>
            <p:cNvPr id="28" name="Freeform: Shape 25">
              <a:extLst>
                <a:ext uri="{FF2B5EF4-FFF2-40B4-BE49-F238E27FC236}">
                  <a16:creationId xmlns:a16="http://schemas.microsoft.com/office/drawing/2014/main" id="{6C6760FC-F749-491E-B0E2-5AAE3107CA16}"/>
                </a:ext>
              </a:extLst>
            </p:cNvPr>
            <p:cNvSpPr/>
            <p:nvPr/>
          </p:nvSpPr>
          <p:spPr>
            <a:xfrm>
              <a:off x="1663590" y="1919880"/>
              <a:ext cx="6678724" cy="599199"/>
            </a:xfrm>
            <a:custGeom>
              <a:avLst/>
              <a:gdLst>
                <a:gd name="connsiteX0" fmla="*/ 0 w 6678724"/>
                <a:gd name="connsiteY0" fmla="*/ 0 h 599199"/>
                <a:gd name="connsiteX1" fmla="*/ 6678724 w 6678724"/>
                <a:gd name="connsiteY1" fmla="*/ 0 h 599199"/>
                <a:gd name="connsiteX2" fmla="*/ 6678724 w 6678724"/>
                <a:gd name="connsiteY2" fmla="*/ 599199 h 599199"/>
                <a:gd name="connsiteX3" fmla="*/ 0 w 6678724"/>
                <a:gd name="connsiteY3" fmla="*/ 599199 h 599199"/>
                <a:gd name="connsiteX4" fmla="*/ 0 w 6678724"/>
                <a:gd name="connsiteY4" fmla="*/ 0 h 5991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78724" h="599199">
                  <a:moveTo>
                    <a:pt x="0" y="0"/>
                  </a:moveTo>
                  <a:lnTo>
                    <a:pt x="6678724" y="0"/>
                  </a:lnTo>
                  <a:lnTo>
                    <a:pt x="6678724" y="599199"/>
                  </a:lnTo>
                  <a:lnTo>
                    <a:pt x="0" y="599199"/>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bg1">
                <a:hueOff val="0"/>
                <a:satOff val="0"/>
                <a:lumOff val="0"/>
                <a:alphaOff val="0"/>
              </a:schemeClr>
            </a:fontRef>
          </p:style>
          <p:txBody>
            <a:bodyPr spcFirstLastPara="0" vert="horz" wrap="square" lIns="63415" tIns="63415" rIns="63415" bIns="63415" numCol="1" spcCol="1270" anchor="ctr" anchorCtr="0">
              <a:noAutofit/>
            </a:bodyPr>
            <a:lstStyle/>
            <a:p>
              <a:pPr marL="0" lvl="0" indent="0" algn="l" defTabSz="622300">
                <a:lnSpc>
                  <a:spcPct val="90000"/>
                </a:lnSpc>
                <a:spcBef>
                  <a:spcPct val="0"/>
                </a:spcBef>
                <a:spcAft>
                  <a:spcPct val="35000"/>
                </a:spcAft>
                <a:buNone/>
              </a:pPr>
              <a:r>
                <a:rPr lang="vi-VN" sz="1600" b="0" i="0" kern="1200" dirty="0">
                  <a:latin typeface="Arial" panose="020B0604020202020204" pitchFamily="34" charset="0"/>
                  <a:cs typeface="Arial" panose="020B0604020202020204" pitchFamily="34" charset="0"/>
                </a:rPr>
                <a:t>6. </a:t>
              </a:r>
              <a:r>
                <a:rPr lang="en-US" sz="1600" b="0" i="0" kern="1200" dirty="0">
                  <a:latin typeface="Arial" panose="020B0604020202020204" pitchFamily="34" charset="0"/>
                  <a:cs typeface="Arial" panose="020B0604020202020204" pitchFamily="34" charset="0"/>
                </a:rPr>
                <a:t>Awareness-raising campaigns to promote community understanding of energy-saving and efficient energy use</a:t>
              </a:r>
              <a:endParaRPr lang="en-US" sz="1600" kern="1200" dirty="0">
                <a:latin typeface="Arial" panose="020B0604020202020204" pitchFamily="34" charset="0"/>
                <a:cs typeface="Arial" panose="020B0604020202020204" pitchFamily="34" charset="0"/>
              </a:endParaRPr>
            </a:p>
          </p:txBody>
        </p:sp>
      </p:grpSp>
      <p:grpSp>
        <p:nvGrpSpPr>
          <p:cNvPr id="29" name="Group 28">
            <a:extLst>
              <a:ext uri="{FF2B5EF4-FFF2-40B4-BE49-F238E27FC236}">
                <a16:creationId xmlns:a16="http://schemas.microsoft.com/office/drawing/2014/main" id="{DFF4F07F-A29F-40B6-88F0-316C3D2B5C28}"/>
              </a:ext>
            </a:extLst>
          </p:cNvPr>
          <p:cNvGrpSpPr/>
          <p:nvPr/>
        </p:nvGrpSpPr>
        <p:grpSpPr>
          <a:xfrm>
            <a:off x="1070503" y="3364066"/>
            <a:ext cx="10050993" cy="864639"/>
            <a:chOff x="971515" y="2668880"/>
            <a:chExt cx="7370800" cy="599199"/>
          </a:xfrm>
        </p:grpSpPr>
        <p:sp>
          <p:nvSpPr>
            <p:cNvPr id="30" name="Rectangle: Rounded Corners 27">
              <a:extLst>
                <a:ext uri="{FF2B5EF4-FFF2-40B4-BE49-F238E27FC236}">
                  <a16:creationId xmlns:a16="http://schemas.microsoft.com/office/drawing/2014/main" id="{D65BDE14-B054-4401-9D76-C443C0B5D38E}"/>
                </a:ext>
              </a:extLst>
            </p:cNvPr>
            <p:cNvSpPr/>
            <p:nvPr/>
          </p:nvSpPr>
          <p:spPr>
            <a:xfrm>
              <a:off x="971515" y="2668880"/>
              <a:ext cx="7370800" cy="599199"/>
            </a:xfrm>
            <a:prstGeom prst="roundRect">
              <a:avLst>
                <a:gd name="adj" fmla="val 10000"/>
              </a:avLst>
            </a:prstGeom>
            <a:solidFill>
              <a:srgbClr val="165751"/>
            </a:solidFill>
          </p:spPr>
          <p:style>
            <a:lnRef idx="0">
              <a:schemeClr val="lt1">
                <a:alpha val="0"/>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p:style>
          <p:txBody>
            <a:bodyPr/>
            <a:lstStyle/>
            <a:p>
              <a:endParaRPr lang="en-US" sz="1600">
                <a:latin typeface="Montserrat" panose="00000500000000000000" pitchFamily="2" charset="0"/>
              </a:endParaRPr>
            </a:p>
          </p:txBody>
        </p:sp>
        <p:sp>
          <p:nvSpPr>
            <p:cNvPr id="31" name="Rectangle 30">
              <a:extLst>
                <a:ext uri="{FF2B5EF4-FFF2-40B4-BE49-F238E27FC236}">
                  <a16:creationId xmlns:a16="http://schemas.microsoft.com/office/drawing/2014/main" id="{787BAA3B-F032-4677-BA99-9C6C60EB6B75}"/>
                </a:ext>
              </a:extLst>
            </p:cNvPr>
            <p:cNvSpPr/>
            <p:nvPr/>
          </p:nvSpPr>
          <p:spPr>
            <a:xfrm>
              <a:off x="1152772" y="2803700"/>
              <a:ext cx="329559" cy="329559"/>
            </a:xfrm>
            <a:prstGeom prst="rect">
              <a:avLst/>
            </a:prstGeom>
            <a:blipFill rotWithShape="1">
              <a:blip r:embed="rId3"/>
              <a:stretch>
                <a:fillRect/>
              </a:stretch>
            </a:blipFill>
          </p:spPr>
          <p:style>
            <a:lnRef idx="2">
              <a:schemeClr val="lt1">
                <a:alpha val="0"/>
                <a:hueOff val="0"/>
                <a:satOff val="0"/>
                <a:lumOff val="0"/>
                <a:alphaOff val="0"/>
              </a:schemeClr>
            </a:lnRef>
            <a:fillRef idx="1">
              <a:scrgbClr r="0" g="0" b="0"/>
            </a:fillRef>
            <a:effectRef idx="0">
              <a:schemeClr val="bg1">
                <a:hueOff val="0"/>
                <a:satOff val="0"/>
                <a:lumOff val="0"/>
                <a:alphaOff val="0"/>
              </a:schemeClr>
            </a:effectRef>
            <a:fontRef idx="minor">
              <a:schemeClr val="dk1">
                <a:hueOff val="0"/>
                <a:satOff val="0"/>
                <a:lumOff val="0"/>
                <a:alphaOff val="0"/>
              </a:schemeClr>
            </a:fontRef>
          </p:style>
          <p:txBody>
            <a:bodyPr/>
            <a:lstStyle/>
            <a:p>
              <a:endParaRPr lang="en-US" sz="1600">
                <a:latin typeface="Montserrat" panose="00000500000000000000" pitchFamily="2" charset="0"/>
              </a:endParaRPr>
            </a:p>
          </p:txBody>
        </p:sp>
        <p:sp>
          <p:nvSpPr>
            <p:cNvPr id="32" name="Freeform: Shape 29">
              <a:extLst>
                <a:ext uri="{FF2B5EF4-FFF2-40B4-BE49-F238E27FC236}">
                  <a16:creationId xmlns:a16="http://schemas.microsoft.com/office/drawing/2014/main" id="{3DA2145B-7814-4FF3-A13A-862C499743C7}"/>
                </a:ext>
              </a:extLst>
            </p:cNvPr>
            <p:cNvSpPr/>
            <p:nvPr/>
          </p:nvSpPr>
          <p:spPr>
            <a:xfrm>
              <a:off x="1663590" y="2668880"/>
              <a:ext cx="6678724" cy="599199"/>
            </a:xfrm>
            <a:custGeom>
              <a:avLst/>
              <a:gdLst>
                <a:gd name="connsiteX0" fmla="*/ 0 w 6678724"/>
                <a:gd name="connsiteY0" fmla="*/ 0 h 599199"/>
                <a:gd name="connsiteX1" fmla="*/ 6678724 w 6678724"/>
                <a:gd name="connsiteY1" fmla="*/ 0 h 599199"/>
                <a:gd name="connsiteX2" fmla="*/ 6678724 w 6678724"/>
                <a:gd name="connsiteY2" fmla="*/ 599199 h 599199"/>
                <a:gd name="connsiteX3" fmla="*/ 0 w 6678724"/>
                <a:gd name="connsiteY3" fmla="*/ 599199 h 599199"/>
                <a:gd name="connsiteX4" fmla="*/ 0 w 6678724"/>
                <a:gd name="connsiteY4" fmla="*/ 0 h 5991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78724" h="599199">
                  <a:moveTo>
                    <a:pt x="0" y="0"/>
                  </a:moveTo>
                  <a:lnTo>
                    <a:pt x="6678724" y="0"/>
                  </a:lnTo>
                  <a:lnTo>
                    <a:pt x="6678724" y="599199"/>
                  </a:lnTo>
                  <a:lnTo>
                    <a:pt x="0" y="599199"/>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bg1">
                <a:hueOff val="0"/>
                <a:satOff val="0"/>
                <a:lumOff val="0"/>
                <a:alphaOff val="0"/>
              </a:schemeClr>
            </a:fontRef>
          </p:style>
          <p:txBody>
            <a:bodyPr spcFirstLastPara="0" vert="horz" wrap="square" lIns="63415" tIns="63415" rIns="63415" bIns="63415" numCol="1" spcCol="1270" anchor="ctr" anchorCtr="0">
              <a:noAutofit/>
            </a:bodyPr>
            <a:lstStyle/>
            <a:p>
              <a:pPr marL="0" lvl="0" indent="0" algn="l" defTabSz="622300">
                <a:lnSpc>
                  <a:spcPct val="90000"/>
                </a:lnSpc>
                <a:spcBef>
                  <a:spcPct val="0"/>
                </a:spcBef>
                <a:spcAft>
                  <a:spcPct val="35000"/>
                </a:spcAft>
                <a:buNone/>
              </a:pPr>
              <a:r>
                <a:rPr lang="vi-VN" sz="1600" b="0" i="0" kern="1200" dirty="0">
                  <a:latin typeface="Arial" panose="020B0604020202020204" pitchFamily="34" charset="0"/>
                  <a:cs typeface="Arial" panose="020B0604020202020204" pitchFamily="34" charset="0"/>
                </a:rPr>
                <a:t>7. </a:t>
              </a:r>
              <a:r>
                <a:rPr lang="en-US" sz="1600" b="0" i="0" kern="1200" dirty="0">
                  <a:latin typeface="Arial" panose="020B0604020202020204" pitchFamily="34" charset="0"/>
                  <a:cs typeface="Arial" panose="020B0604020202020204" pitchFamily="34" charset="0"/>
                </a:rPr>
                <a:t>Strengthen international relations and cooperation in the field of energy-saving and efficient energy use</a:t>
              </a:r>
              <a:endParaRPr lang="en-US" sz="1600" kern="1200" dirty="0">
                <a:latin typeface="Arial" panose="020B0604020202020204" pitchFamily="34" charset="0"/>
                <a:cs typeface="Arial" panose="020B0604020202020204" pitchFamily="34" charset="0"/>
              </a:endParaRPr>
            </a:p>
          </p:txBody>
        </p:sp>
      </p:grpSp>
      <p:grpSp>
        <p:nvGrpSpPr>
          <p:cNvPr id="33" name="Group 32">
            <a:extLst>
              <a:ext uri="{FF2B5EF4-FFF2-40B4-BE49-F238E27FC236}">
                <a16:creationId xmlns:a16="http://schemas.microsoft.com/office/drawing/2014/main" id="{D384C9AD-8BE5-4FF1-928F-4FDC0AEEC9E3}"/>
              </a:ext>
            </a:extLst>
          </p:cNvPr>
          <p:cNvGrpSpPr/>
          <p:nvPr/>
        </p:nvGrpSpPr>
        <p:grpSpPr>
          <a:xfrm>
            <a:off x="1070503" y="4300830"/>
            <a:ext cx="10050993" cy="864639"/>
            <a:chOff x="971515" y="3417879"/>
            <a:chExt cx="7370800" cy="599199"/>
          </a:xfrm>
        </p:grpSpPr>
        <p:sp>
          <p:nvSpPr>
            <p:cNvPr id="34" name="Rectangle: Rounded Corners 31">
              <a:extLst>
                <a:ext uri="{FF2B5EF4-FFF2-40B4-BE49-F238E27FC236}">
                  <a16:creationId xmlns:a16="http://schemas.microsoft.com/office/drawing/2014/main" id="{F568D534-8E0D-482A-95CF-D239E87EB8AD}"/>
                </a:ext>
              </a:extLst>
            </p:cNvPr>
            <p:cNvSpPr/>
            <p:nvPr/>
          </p:nvSpPr>
          <p:spPr>
            <a:xfrm>
              <a:off x="971515" y="3417879"/>
              <a:ext cx="7370800" cy="599199"/>
            </a:xfrm>
            <a:prstGeom prst="roundRect">
              <a:avLst>
                <a:gd name="adj" fmla="val 10000"/>
              </a:avLst>
            </a:prstGeom>
            <a:solidFill>
              <a:srgbClr val="3B8D61"/>
            </a:solidFill>
          </p:spPr>
          <p:style>
            <a:lnRef idx="0">
              <a:schemeClr val="lt1">
                <a:alpha val="0"/>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p:style>
          <p:txBody>
            <a:bodyPr/>
            <a:lstStyle/>
            <a:p>
              <a:endParaRPr lang="en-US" sz="1600">
                <a:latin typeface="Montserrat" panose="00000500000000000000" pitchFamily="2" charset="0"/>
              </a:endParaRPr>
            </a:p>
          </p:txBody>
        </p:sp>
        <p:sp>
          <p:nvSpPr>
            <p:cNvPr id="35" name="Rectangle 34">
              <a:extLst>
                <a:ext uri="{FF2B5EF4-FFF2-40B4-BE49-F238E27FC236}">
                  <a16:creationId xmlns:a16="http://schemas.microsoft.com/office/drawing/2014/main" id="{12F3E6A2-BE85-4BCF-BC66-37AF5B8E84D5}"/>
                </a:ext>
              </a:extLst>
            </p:cNvPr>
            <p:cNvSpPr/>
            <p:nvPr/>
          </p:nvSpPr>
          <p:spPr>
            <a:xfrm>
              <a:off x="1152772" y="3552699"/>
              <a:ext cx="329559" cy="329559"/>
            </a:xfrm>
            <a:prstGeom prst="rect">
              <a:avLst/>
            </a:prstGeom>
            <a:blipFill rotWithShape="1">
              <a:blip r:embed="rId3"/>
              <a:stretch>
                <a:fillRect/>
              </a:stretch>
            </a:blipFill>
          </p:spPr>
          <p:style>
            <a:lnRef idx="2">
              <a:schemeClr val="lt1">
                <a:alpha val="0"/>
                <a:hueOff val="0"/>
                <a:satOff val="0"/>
                <a:lumOff val="0"/>
                <a:alphaOff val="0"/>
              </a:schemeClr>
            </a:lnRef>
            <a:fillRef idx="1">
              <a:scrgbClr r="0" g="0" b="0"/>
            </a:fillRef>
            <a:effectRef idx="0">
              <a:schemeClr val="bg1">
                <a:hueOff val="0"/>
                <a:satOff val="0"/>
                <a:lumOff val="0"/>
                <a:alphaOff val="0"/>
              </a:schemeClr>
            </a:effectRef>
            <a:fontRef idx="minor">
              <a:schemeClr val="dk1">
                <a:hueOff val="0"/>
                <a:satOff val="0"/>
                <a:lumOff val="0"/>
                <a:alphaOff val="0"/>
              </a:schemeClr>
            </a:fontRef>
          </p:style>
          <p:txBody>
            <a:bodyPr/>
            <a:lstStyle/>
            <a:p>
              <a:endParaRPr lang="en-US" sz="1600">
                <a:latin typeface="Montserrat" panose="00000500000000000000" pitchFamily="2" charset="0"/>
              </a:endParaRPr>
            </a:p>
          </p:txBody>
        </p:sp>
        <p:sp>
          <p:nvSpPr>
            <p:cNvPr id="55" name="Freeform: Shape 33">
              <a:extLst>
                <a:ext uri="{FF2B5EF4-FFF2-40B4-BE49-F238E27FC236}">
                  <a16:creationId xmlns:a16="http://schemas.microsoft.com/office/drawing/2014/main" id="{AAE3C984-00B6-427A-8932-CDD88798CCE2}"/>
                </a:ext>
              </a:extLst>
            </p:cNvPr>
            <p:cNvSpPr/>
            <p:nvPr/>
          </p:nvSpPr>
          <p:spPr>
            <a:xfrm>
              <a:off x="1663590" y="3417879"/>
              <a:ext cx="6678724" cy="599199"/>
            </a:xfrm>
            <a:custGeom>
              <a:avLst/>
              <a:gdLst>
                <a:gd name="connsiteX0" fmla="*/ 0 w 6678724"/>
                <a:gd name="connsiteY0" fmla="*/ 0 h 599199"/>
                <a:gd name="connsiteX1" fmla="*/ 6678724 w 6678724"/>
                <a:gd name="connsiteY1" fmla="*/ 0 h 599199"/>
                <a:gd name="connsiteX2" fmla="*/ 6678724 w 6678724"/>
                <a:gd name="connsiteY2" fmla="*/ 599199 h 599199"/>
                <a:gd name="connsiteX3" fmla="*/ 0 w 6678724"/>
                <a:gd name="connsiteY3" fmla="*/ 599199 h 599199"/>
                <a:gd name="connsiteX4" fmla="*/ 0 w 6678724"/>
                <a:gd name="connsiteY4" fmla="*/ 0 h 5991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78724" h="599199">
                  <a:moveTo>
                    <a:pt x="0" y="0"/>
                  </a:moveTo>
                  <a:lnTo>
                    <a:pt x="6678724" y="0"/>
                  </a:lnTo>
                  <a:lnTo>
                    <a:pt x="6678724" y="599199"/>
                  </a:lnTo>
                  <a:lnTo>
                    <a:pt x="0" y="599199"/>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bg1">
                <a:hueOff val="0"/>
                <a:satOff val="0"/>
                <a:lumOff val="0"/>
                <a:alphaOff val="0"/>
              </a:schemeClr>
            </a:fontRef>
          </p:style>
          <p:txBody>
            <a:bodyPr spcFirstLastPara="0" vert="horz" wrap="square" lIns="63415" tIns="63415" rIns="63415" bIns="63415" numCol="1" spcCol="1270" anchor="ctr" anchorCtr="0">
              <a:noAutofit/>
            </a:bodyPr>
            <a:lstStyle/>
            <a:p>
              <a:pPr marL="0" lvl="0" indent="0" algn="l" defTabSz="622300">
                <a:lnSpc>
                  <a:spcPct val="90000"/>
                </a:lnSpc>
                <a:spcBef>
                  <a:spcPct val="0"/>
                </a:spcBef>
                <a:spcAft>
                  <a:spcPct val="35000"/>
                </a:spcAft>
                <a:buNone/>
              </a:pPr>
              <a:r>
                <a:rPr lang="vi-VN" sz="1600" b="0" i="0" kern="1200" dirty="0"/>
                <a:t>8. </a:t>
              </a:r>
              <a:r>
                <a:rPr lang="en-US" sz="1600" b="0" i="0" kern="1200" dirty="0"/>
                <a:t>Scientific research and technological development for energy-saving and efficient energy use</a:t>
              </a:r>
              <a:endParaRPr lang="en-US" sz="1600" kern="1200" dirty="0"/>
            </a:p>
          </p:txBody>
        </p:sp>
      </p:grpSp>
      <p:grpSp>
        <p:nvGrpSpPr>
          <p:cNvPr id="56" name="Group 55">
            <a:extLst>
              <a:ext uri="{FF2B5EF4-FFF2-40B4-BE49-F238E27FC236}">
                <a16:creationId xmlns:a16="http://schemas.microsoft.com/office/drawing/2014/main" id="{5A8D54B1-E5CC-4A1D-AE65-84F0A4EB8799}"/>
              </a:ext>
            </a:extLst>
          </p:cNvPr>
          <p:cNvGrpSpPr/>
          <p:nvPr/>
        </p:nvGrpSpPr>
        <p:grpSpPr>
          <a:xfrm>
            <a:off x="1070503" y="5237594"/>
            <a:ext cx="10050993" cy="864640"/>
            <a:chOff x="971515" y="4166879"/>
            <a:chExt cx="7370800" cy="599200"/>
          </a:xfrm>
        </p:grpSpPr>
        <p:sp>
          <p:nvSpPr>
            <p:cNvPr id="57" name="Rectangle: Rounded Corners 35">
              <a:extLst>
                <a:ext uri="{FF2B5EF4-FFF2-40B4-BE49-F238E27FC236}">
                  <a16:creationId xmlns:a16="http://schemas.microsoft.com/office/drawing/2014/main" id="{AC8BAC83-D08E-4C96-8BE6-75CEAEAEEF9A}"/>
                </a:ext>
              </a:extLst>
            </p:cNvPr>
            <p:cNvSpPr/>
            <p:nvPr/>
          </p:nvSpPr>
          <p:spPr>
            <a:xfrm>
              <a:off x="971515" y="4166879"/>
              <a:ext cx="7370800" cy="599199"/>
            </a:xfrm>
            <a:prstGeom prst="roundRect">
              <a:avLst>
                <a:gd name="adj" fmla="val 10000"/>
              </a:avLst>
            </a:prstGeom>
            <a:solidFill>
              <a:srgbClr val="94BF6E"/>
            </a:solidFill>
          </p:spPr>
          <p:style>
            <a:lnRef idx="0">
              <a:schemeClr val="lt1">
                <a:alpha val="0"/>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p:style>
          <p:txBody>
            <a:bodyPr/>
            <a:lstStyle/>
            <a:p>
              <a:endParaRPr lang="en-US" sz="1600">
                <a:latin typeface="Montserrat" panose="00000500000000000000" pitchFamily="2" charset="0"/>
              </a:endParaRPr>
            </a:p>
          </p:txBody>
        </p:sp>
        <p:sp>
          <p:nvSpPr>
            <p:cNvPr id="58" name="Rectangle 57">
              <a:extLst>
                <a:ext uri="{FF2B5EF4-FFF2-40B4-BE49-F238E27FC236}">
                  <a16:creationId xmlns:a16="http://schemas.microsoft.com/office/drawing/2014/main" id="{48F3D822-F33A-4057-A464-9B6105447AF0}"/>
                </a:ext>
              </a:extLst>
            </p:cNvPr>
            <p:cNvSpPr/>
            <p:nvPr/>
          </p:nvSpPr>
          <p:spPr>
            <a:xfrm>
              <a:off x="1152772" y="4301699"/>
              <a:ext cx="329559" cy="329559"/>
            </a:xfrm>
            <a:prstGeom prst="rect">
              <a:avLst/>
            </a:prstGeom>
            <a:blipFill rotWithShape="1">
              <a:blip r:embed="rId3"/>
              <a:stretch>
                <a:fillRect/>
              </a:stretch>
            </a:blipFill>
          </p:spPr>
          <p:style>
            <a:lnRef idx="2">
              <a:schemeClr val="lt1">
                <a:alpha val="0"/>
                <a:hueOff val="0"/>
                <a:satOff val="0"/>
                <a:lumOff val="0"/>
                <a:alphaOff val="0"/>
              </a:schemeClr>
            </a:lnRef>
            <a:fillRef idx="1">
              <a:scrgbClr r="0" g="0" b="0"/>
            </a:fillRef>
            <a:effectRef idx="0">
              <a:schemeClr val="bg1">
                <a:hueOff val="0"/>
                <a:satOff val="0"/>
                <a:lumOff val="0"/>
                <a:alphaOff val="0"/>
              </a:schemeClr>
            </a:effectRef>
            <a:fontRef idx="minor">
              <a:schemeClr val="dk1">
                <a:hueOff val="0"/>
                <a:satOff val="0"/>
                <a:lumOff val="0"/>
                <a:alphaOff val="0"/>
              </a:schemeClr>
            </a:fontRef>
          </p:style>
          <p:txBody>
            <a:bodyPr/>
            <a:lstStyle/>
            <a:p>
              <a:endParaRPr lang="en-US" sz="1600">
                <a:latin typeface="Montserrat" panose="00000500000000000000" pitchFamily="2" charset="0"/>
              </a:endParaRPr>
            </a:p>
          </p:txBody>
        </p:sp>
        <p:sp>
          <p:nvSpPr>
            <p:cNvPr id="59" name="Freeform: Shape 37">
              <a:extLst>
                <a:ext uri="{FF2B5EF4-FFF2-40B4-BE49-F238E27FC236}">
                  <a16:creationId xmlns:a16="http://schemas.microsoft.com/office/drawing/2014/main" id="{6E37F730-7C13-40FB-AD9F-C42290734FB7}"/>
                </a:ext>
              </a:extLst>
            </p:cNvPr>
            <p:cNvSpPr/>
            <p:nvPr/>
          </p:nvSpPr>
          <p:spPr>
            <a:xfrm>
              <a:off x="1663590" y="4166880"/>
              <a:ext cx="6678724" cy="599199"/>
            </a:xfrm>
            <a:custGeom>
              <a:avLst/>
              <a:gdLst>
                <a:gd name="connsiteX0" fmla="*/ 0 w 6678724"/>
                <a:gd name="connsiteY0" fmla="*/ 0 h 599199"/>
                <a:gd name="connsiteX1" fmla="*/ 6678724 w 6678724"/>
                <a:gd name="connsiteY1" fmla="*/ 0 h 599199"/>
                <a:gd name="connsiteX2" fmla="*/ 6678724 w 6678724"/>
                <a:gd name="connsiteY2" fmla="*/ 599199 h 599199"/>
                <a:gd name="connsiteX3" fmla="*/ 0 w 6678724"/>
                <a:gd name="connsiteY3" fmla="*/ 599199 h 599199"/>
                <a:gd name="connsiteX4" fmla="*/ 0 w 6678724"/>
                <a:gd name="connsiteY4" fmla="*/ 0 h 5991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78724" h="599199">
                  <a:moveTo>
                    <a:pt x="0" y="0"/>
                  </a:moveTo>
                  <a:lnTo>
                    <a:pt x="6678724" y="0"/>
                  </a:lnTo>
                  <a:lnTo>
                    <a:pt x="6678724" y="599199"/>
                  </a:lnTo>
                  <a:lnTo>
                    <a:pt x="0" y="599199"/>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bg1">
                <a:hueOff val="0"/>
                <a:satOff val="0"/>
                <a:lumOff val="0"/>
                <a:alphaOff val="0"/>
              </a:schemeClr>
            </a:fontRef>
          </p:style>
          <p:txBody>
            <a:bodyPr spcFirstLastPara="0" vert="horz" wrap="square" lIns="63415" tIns="63415" rIns="63415" bIns="63415" numCol="1" spcCol="1270" anchor="ctr" anchorCtr="0">
              <a:noAutofit/>
            </a:bodyPr>
            <a:lstStyle/>
            <a:p>
              <a:pPr marL="0" lvl="0" indent="0" algn="l" defTabSz="622300">
                <a:lnSpc>
                  <a:spcPct val="90000"/>
                </a:lnSpc>
                <a:spcBef>
                  <a:spcPct val="0"/>
                </a:spcBef>
                <a:spcAft>
                  <a:spcPct val="35000"/>
                </a:spcAft>
                <a:buNone/>
              </a:pPr>
              <a:r>
                <a:rPr lang="vi-VN" sz="1600" b="0" i="0" kern="1200" dirty="0">
                  <a:latin typeface="Arial" panose="020B0604020202020204" pitchFamily="34" charset="0"/>
                  <a:cs typeface="Arial" panose="020B0604020202020204" pitchFamily="34" charset="0"/>
                </a:rPr>
                <a:t>9. </a:t>
              </a:r>
              <a:r>
                <a:rPr lang="en-US" sz="1600" b="0" i="0" kern="1200" dirty="0">
                  <a:latin typeface="Arial" panose="020B0604020202020204" pitchFamily="34" charset="0"/>
                  <a:cs typeface="Arial" panose="020B0604020202020204" pitchFamily="34" charset="0"/>
                </a:rPr>
                <a:t>Establish an energy efficiency promotion fund</a:t>
              </a:r>
              <a:endParaRPr lang="en-US" sz="1600" kern="1200" dirty="0">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38360264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1604208" y="2358443"/>
            <a:ext cx="8983584" cy="1070557"/>
          </a:xfrm>
        </p:spPr>
        <p:txBody>
          <a:bodyPr>
            <a:noAutofit/>
          </a:bodyPr>
          <a:lstStyle/>
          <a:p>
            <a:r>
              <a:rPr lang="en-US" sz="3200"/>
              <a:t>POLICIES AND LEGAL REGULATIONS RELATED TO ENERGY EFFICIENCY AND GREENHOUSE GASES</a:t>
            </a:r>
            <a:endParaRPr lang="en-US" sz="3200" dirty="0"/>
          </a:p>
        </p:txBody>
      </p:sp>
    </p:spTree>
    <p:extLst>
      <p:ext uri="{BB962C8B-B14F-4D97-AF65-F5344CB8AC3E}">
        <p14:creationId xmlns:p14="http://schemas.microsoft.com/office/powerpoint/2010/main" val="393711215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BEC3D32F-942F-42C6-B08F-BD40320F48DA}"/>
              </a:ext>
            </a:extLst>
          </p:cNvPr>
          <p:cNvSpPr/>
          <p:nvPr/>
        </p:nvSpPr>
        <p:spPr>
          <a:xfrm>
            <a:off x="838199" y="1292391"/>
            <a:ext cx="10515599" cy="102747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2">
            <a:extLst>
              <a:ext uri="{FF2B5EF4-FFF2-40B4-BE49-F238E27FC236}">
                <a16:creationId xmlns:a16="http://schemas.microsoft.com/office/drawing/2014/main" id="{C9046616-D9C7-47B2-A75E-5526EE9ECCCF}"/>
              </a:ext>
            </a:extLst>
          </p:cNvPr>
          <p:cNvSpPr txBox="1">
            <a:spLocks/>
          </p:cNvSpPr>
          <p:nvPr/>
        </p:nvSpPr>
        <p:spPr>
          <a:xfrm>
            <a:off x="1048874" y="1434353"/>
            <a:ext cx="10304924" cy="885514"/>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700" b="1" dirty="0">
                <a:solidFill>
                  <a:schemeClr val="bg1"/>
                </a:solidFill>
                <a:latin typeface="Arial" panose="020B0604020202020204" pitchFamily="34" charset="0"/>
                <a:cs typeface="Arial" panose="020B0604020202020204" pitchFamily="34" charset="0"/>
              </a:rPr>
              <a:t>DIRECTIVE ON PROMOTING ELECTRICITY CONSERVATION DURING 2023 - 2025 AND THE SUBSQUEQENTS YEARS</a:t>
            </a:r>
          </a:p>
        </p:txBody>
      </p:sp>
      <p:sp>
        <p:nvSpPr>
          <p:cNvPr id="5" name="TextBox 4">
            <a:extLst>
              <a:ext uri="{FF2B5EF4-FFF2-40B4-BE49-F238E27FC236}">
                <a16:creationId xmlns:a16="http://schemas.microsoft.com/office/drawing/2014/main" id="{9397BD44-D3C4-4BAF-A92E-ACAE9B0BFF70}"/>
              </a:ext>
            </a:extLst>
          </p:cNvPr>
          <p:cNvSpPr txBox="1"/>
          <p:nvPr/>
        </p:nvSpPr>
        <p:spPr>
          <a:xfrm>
            <a:off x="11743765" y="6384198"/>
            <a:ext cx="448235" cy="338554"/>
          </a:xfrm>
          <a:prstGeom prst="rect">
            <a:avLst/>
          </a:prstGeom>
          <a:noFill/>
        </p:spPr>
        <p:txBody>
          <a:bodyPr wrap="square" rtlCol="0">
            <a:spAutoFit/>
          </a:bodyPr>
          <a:lstStyle/>
          <a:p>
            <a:r>
              <a:rPr lang="en-US" sz="1600" dirty="0">
                <a:latin typeface="Arial" panose="020B0604020202020204" pitchFamily="34" charset="0"/>
                <a:cs typeface="Arial" panose="020B0604020202020204" pitchFamily="34" charset="0"/>
              </a:rPr>
              <a:t>20</a:t>
            </a:r>
          </a:p>
        </p:txBody>
      </p:sp>
      <p:sp>
        <p:nvSpPr>
          <p:cNvPr id="21" name="TextBox 20">
            <a:extLst>
              <a:ext uri="{FF2B5EF4-FFF2-40B4-BE49-F238E27FC236}">
                <a16:creationId xmlns:a16="http://schemas.microsoft.com/office/drawing/2014/main" id="{0295C464-E724-484B-A4BF-116D48C8C09B}"/>
              </a:ext>
            </a:extLst>
          </p:cNvPr>
          <p:cNvSpPr txBox="1"/>
          <p:nvPr/>
        </p:nvSpPr>
        <p:spPr>
          <a:xfrm>
            <a:off x="430306" y="2319867"/>
            <a:ext cx="11313459" cy="4063164"/>
          </a:xfrm>
          <a:prstGeom prst="rect">
            <a:avLst/>
          </a:prstGeom>
          <a:solidFill>
            <a:srgbClr val="F8F8F8"/>
          </a:solidFill>
        </p:spPr>
        <p:txBody>
          <a:bodyPr wrap="square" rtlCol="0">
            <a:spAutoFit/>
          </a:bodyPr>
          <a:lstStyle/>
          <a:p>
            <a:pPr marL="285750" indent="-285750" algn="just">
              <a:lnSpc>
                <a:spcPct val="125000"/>
              </a:lnSpc>
              <a:buFontTx/>
              <a:buChar char="-"/>
            </a:pPr>
            <a:r>
              <a:rPr lang="en-US" sz="1600" b="1" dirty="0">
                <a:latin typeface="Arial" panose="020B0604020202020204" pitchFamily="34" charset="0"/>
                <a:cs typeface="Arial" panose="020B0604020202020204" pitchFamily="34" charset="0"/>
              </a:rPr>
              <a:t>2023-2025 and subsequent years: </a:t>
            </a:r>
            <a:r>
              <a:rPr lang="en-US" sz="1600" dirty="0">
                <a:latin typeface="Arial" panose="020B0604020202020204" pitchFamily="34" charset="0"/>
                <a:cs typeface="Arial" panose="020B0604020202020204" pitchFamily="34" charset="0"/>
              </a:rPr>
              <a:t>The nation must strive to achieve minimum annual energy savings of 2.0% of total electricity consumption.</a:t>
            </a:r>
          </a:p>
          <a:p>
            <a:pPr marL="285750" indent="-285750" algn="just">
              <a:lnSpc>
                <a:spcPct val="125000"/>
              </a:lnSpc>
              <a:buFontTx/>
              <a:buChar char="-"/>
            </a:pPr>
            <a:r>
              <a:rPr lang="en-US" sz="1600" b="1" dirty="0">
                <a:latin typeface="Arial" panose="020B0604020202020204" pitchFamily="34" charset="0"/>
                <a:cs typeface="Arial" panose="020B0604020202020204" pitchFamily="34" charset="0"/>
              </a:rPr>
              <a:t>By 2025: </a:t>
            </a:r>
            <a:r>
              <a:rPr lang="en-US" sz="1600" dirty="0">
                <a:latin typeface="Arial" panose="020B0604020202020204" pitchFamily="34" charset="0"/>
                <a:cs typeface="Arial" panose="020B0604020202020204" pitchFamily="34" charset="0"/>
              </a:rPr>
              <a:t>Reduce total electricity system losses to below 6% nationwide.</a:t>
            </a:r>
          </a:p>
          <a:p>
            <a:pPr marL="285750" indent="-285750" algn="just">
              <a:lnSpc>
                <a:spcPct val="125000"/>
              </a:lnSpc>
              <a:buFontTx/>
              <a:buChar char="-"/>
            </a:pPr>
            <a:r>
              <a:rPr lang="en-US" sz="1600" b="1" dirty="0">
                <a:latin typeface="Arial" panose="020B0604020202020204" pitchFamily="34" charset="0"/>
                <a:cs typeface="Arial" panose="020B0604020202020204" pitchFamily="34" charset="0"/>
              </a:rPr>
              <a:t>By 2030: </a:t>
            </a:r>
            <a:r>
              <a:rPr lang="en-US" sz="1600" dirty="0">
                <a:latin typeface="Arial" panose="020B0604020202020204" pitchFamily="34" charset="0"/>
                <a:cs typeface="Arial" panose="020B0604020202020204" pitchFamily="34" charset="0"/>
              </a:rPr>
              <a:t>50% of government office buildings and 50% of residential homes to utilize rooftop solar PV systems for self-generation and self-consumption.</a:t>
            </a:r>
          </a:p>
          <a:p>
            <a:pPr marL="285750" indent="-285750" algn="just">
              <a:lnSpc>
                <a:spcPct val="125000"/>
              </a:lnSpc>
              <a:buFontTx/>
              <a:buChar char="-"/>
            </a:pPr>
            <a:r>
              <a:rPr lang="en-US" sz="1600" b="1" dirty="0">
                <a:latin typeface="Arial" panose="020B0604020202020204" pitchFamily="34" charset="0"/>
                <a:cs typeface="Arial" panose="020B0604020202020204" pitchFamily="34" charset="0"/>
              </a:rPr>
              <a:t>By end of 2025: </a:t>
            </a:r>
            <a:r>
              <a:rPr lang="en-US" sz="1600" dirty="0">
                <a:latin typeface="Arial" panose="020B0604020202020204" pitchFamily="34" charset="0"/>
                <a:cs typeface="Arial" panose="020B0604020202020204" pitchFamily="34" charset="0"/>
              </a:rPr>
              <a:t>Strive for 100% of public street lighting to use LED technology.</a:t>
            </a:r>
          </a:p>
          <a:p>
            <a:pPr marL="285750" indent="-285750" algn="just">
              <a:lnSpc>
                <a:spcPct val="125000"/>
              </a:lnSpc>
              <a:buFontTx/>
              <a:buChar char="-"/>
            </a:pPr>
            <a:r>
              <a:rPr lang="en-US" sz="1600" b="1" dirty="0">
                <a:latin typeface="Arial" panose="020B0604020202020204" pitchFamily="34" charset="0"/>
                <a:cs typeface="Arial" panose="020B0604020202020204" pitchFamily="34" charset="0"/>
              </a:rPr>
              <a:t>Government offices: </a:t>
            </a:r>
            <a:r>
              <a:rPr lang="en-US" sz="1600" dirty="0">
                <a:latin typeface="Arial" panose="020B0604020202020204" pitchFamily="34" charset="0"/>
                <a:cs typeface="Arial" panose="020B0604020202020204" pitchFamily="34" charset="0"/>
              </a:rPr>
              <a:t>Must ensure minimum annual savings of 5.0% of total electricity consumption.</a:t>
            </a:r>
          </a:p>
          <a:p>
            <a:pPr marL="285750" indent="-285750" algn="just">
              <a:lnSpc>
                <a:spcPct val="125000"/>
              </a:lnSpc>
              <a:buFontTx/>
              <a:buChar char="-"/>
            </a:pPr>
            <a:r>
              <a:rPr lang="en-US" sz="1600" dirty="0">
                <a:latin typeface="Arial" panose="020B0604020202020204" pitchFamily="34" charset="0"/>
                <a:cs typeface="Arial" panose="020B0604020202020204" pitchFamily="34" charset="0"/>
              </a:rPr>
              <a:t>Public lighting, advertising lighting, and outdoor decorative lighting (2023-2025 period): Minimum 30% savings of total electricity consumption required.</a:t>
            </a:r>
          </a:p>
          <a:p>
            <a:pPr marL="285750" indent="-285750" algn="just">
              <a:lnSpc>
                <a:spcPct val="125000"/>
              </a:lnSpc>
              <a:buFontTx/>
              <a:buChar char="-"/>
            </a:pPr>
            <a:r>
              <a:rPr lang="en-US" sz="1600" b="1" dirty="0">
                <a:latin typeface="Arial" panose="020B0604020202020204" pitchFamily="34" charset="0"/>
                <a:cs typeface="Arial" panose="020B0604020202020204" pitchFamily="34" charset="0"/>
              </a:rPr>
              <a:t>100% of public lighting projects </a:t>
            </a:r>
            <a:r>
              <a:rPr lang="en-US" sz="1600" dirty="0">
                <a:latin typeface="Arial" panose="020B0604020202020204" pitchFamily="34" charset="0"/>
                <a:cs typeface="Arial" panose="020B0604020202020204" pitchFamily="34" charset="0"/>
              </a:rPr>
              <a:t>being prepared for investment, renovation, or upgrading must use high-efficiency, energy-saving lighting equipment.</a:t>
            </a:r>
          </a:p>
          <a:p>
            <a:pPr marL="285750" indent="-285750" algn="just">
              <a:lnSpc>
                <a:spcPct val="125000"/>
              </a:lnSpc>
              <a:buFontTx/>
              <a:buChar char="-"/>
            </a:pPr>
            <a:r>
              <a:rPr lang="en-US" sz="1600" b="1" dirty="0">
                <a:latin typeface="Arial" panose="020B0604020202020204" pitchFamily="34" charset="0"/>
                <a:cs typeface="Arial" panose="020B0604020202020204" pitchFamily="34" charset="0"/>
              </a:rPr>
              <a:t>Minimum 50% power reduction </a:t>
            </a:r>
            <a:r>
              <a:rPr lang="en-US" sz="1600" dirty="0">
                <a:latin typeface="Arial" panose="020B0604020202020204" pitchFamily="34" charset="0"/>
                <a:cs typeface="Arial" panose="020B0604020202020204" pitchFamily="34" charset="0"/>
              </a:rPr>
              <a:t>required for outdoor advertising lighting.</a:t>
            </a:r>
          </a:p>
          <a:p>
            <a:pPr marL="285750" indent="-285750" algn="just">
              <a:lnSpc>
                <a:spcPct val="125000"/>
              </a:lnSpc>
              <a:buFontTx/>
              <a:buChar char="-"/>
            </a:pPr>
            <a:r>
              <a:rPr lang="en-US" sz="1600" b="1" dirty="0">
                <a:latin typeface="Arial" panose="020B0604020202020204" pitchFamily="34" charset="0"/>
                <a:cs typeface="Arial" panose="020B0604020202020204" pitchFamily="34" charset="0"/>
              </a:rPr>
              <a:t>Facilities consuming ≥1 million kWh/year: </a:t>
            </a:r>
            <a:r>
              <a:rPr lang="en-US" sz="1600" dirty="0">
                <a:latin typeface="Arial" panose="020B0604020202020204" pitchFamily="34" charset="0"/>
                <a:cs typeface="Arial" panose="020B0604020202020204" pitchFamily="34" charset="0"/>
              </a:rPr>
              <a:t>Must achieve minimum 2% electricity savings.</a:t>
            </a:r>
          </a:p>
        </p:txBody>
      </p:sp>
    </p:spTree>
    <p:extLst>
      <p:ext uri="{BB962C8B-B14F-4D97-AF65-F5344CB8AC3E}">
        <p14:creationId xmlns:p14="http://schemas.microsoft.com/office/powerpoint/2010/main" val="80498396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E226A3D5-FE39-44C2-8A6E-DB146856A146}"/>
              </a:ext>
            </a:extLst>
          </p:cNvPr>
          <p:cNvSpPr/>
          <p:nvPr/>
        </p:nvSpPr>
        <p:spPr>
          <a:xfrm>
            <a:off x="838199" y="1292392"/>
            <a:ext cx="10515599" cy="50615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itle 2">
            <a:extLst>
              <a:ext uri="{FF2B5EF4-FFF2-40B4-BE49-F238E27FC236}">
                <a16:creationId xmlns:a16="http://schemas.microsoft.com/office/drawing/2014/main" id="{CAF92C62-6CA7-49EA-80CF-A653AFD0764F}"/>
              </a:ext>
            </a:extLst>
          </p:cNvPr>
          <p:cNvSpPr txBox="1">
            <a:spLocks/>
          </p:cNvSpPr>
          <p:nvPr/>
        </p:nvSpPr>
        <p:spPr>
          <a:xfrm>
            <a:off x="1048872" y="1349508"/>
            <a:ext cx="10304926" cy="506152"/>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200" b="1" dirty="0">
                <a:solidFill>
                  <a:schemeClr val="bg1"/>
                </a:solidFill>
                <a:latin typeface="Arial" panose="020B0604020202020204" pitchFamily="34" charset="0"/>
                <a:cs typeface="Arial" panose="020B0604020202020204" pitchFamily="34" charset="0"/>
              </a:rPr>
              <a:t>POLICIES ON INCENTIVES AND SUPPORT FOR ENERGY EFFICIENCY (EE)</a:t>
            </a:r>
          </a:p>
        </p:txBody>
      </p:sp>
      <p:sp>
        <p:nvSpPr>
          <p:cNvPr id="5" name="TextBox 4">
            <a:extLst>
              <a:ext uri="{FF2B5EF4-FFF2-40B4-BE49-F238E27FC236}">
                <a16:creationId xmlns:a16="http://schemas.microsoft.com/office/drawing/2014/main" id="{B6C5630C-13DF-409C-962C-2AD1444B9F04}"/>
              </a:ext>
            </a:extLst>
          </p:cNvPr>
          <p:cNvSpPr txBox="1"/>
          <p:nvPr/>
        </p:nvSpPr>
        <p:spPr>
          <a:xfrm>
            <a:off x="11743765" y="6384198"/>
            <a:ext cx="448235" cy="338554"/>
          </a:xfrm>
          <a:prstGeom prst="rect">
            <a:avLst/>
          </a:prstGeom>
          <a:noFill/>
        </p:spPr>
        <p:txBody>
          <a:bodyPr wrap="square" rtlCol="0">
            <a:spAutoFit/>
          </a:bodyPr>
          <a:lstStyle/>
          <a:p>
            <a:r>
              <a:rPr lang="en-US" sz="1600" dirty="0">
                <a:latin typeface="Arial" panose="020B0604020202020204" pitchFamily="34" charset="0"/>
                <a:cs typeface="Arial" panose="020B0604020202020204" pitchFamily="34" charset="0"/>
              </a:rPr>
              <a:t>21</a:t>
            </a:r>
          </a:p>
        </p:txBody>
      </p:sp>
      <p:sp>
        <p:nvSpPr>
          <p:cNvPr id="6" name="TextBox 5">
            <a:extLst>
              <a:ext uri="{FF2B5EF4-FFF2-40B4-BE49-F238E27FC236}">
                <a16:creationId xmlns:a16="http://schemas.microsoft.com/office/drawing/2014/main" id="{0D88FB75-E91B-45F1-902D-5C0E776FAFF8}"/>
              </a:ext>
            </a:extLst>
          </p:cNvPr>
          <p:cNvSpPr txBox="1"/>
          <p:nvPr/>
        </p:nvSpPr>
        <p:spPr>
          <a:xfrm>
            <a:off x="838200" y="1912776"/>
            <a:ext cx="10778068" cy="3655873"/>
          </a:xfrm>
          <a:prstGeom prst="rect">
            <a:avLst/>
          </a:prstGeom>
          <a:noFill/>
        </p:spPr>
        <p:txBody>
          <a:bodyPr wrap="square" rtlCol="0">
            <a:spAutoFit/>
          </a:bodyPr>
          <a:lstStyle/>
          <a:p>
            <a:pPr algn="just">
              <a:lnSpc>
                <a:spcPct val="130000"/>
              </a:lnSpc>
              <a:buNone/>
            </a:pPr>
            <a:r>
              <a:rPr lang="en-US" b="1" dirty="0">
                <a:solidFill>
                  <a:srgbClr val="0F1115"/>
                </a:solidFill>
                <a:latin typeface="Arial" panose="020B0604020202020204" pitchFamily="34" charset="0"/>
                <a:cs typeface="Arial" panose="020B0604020202020204" pitchFamily="34" charset="0"/>
              </a:rPr>
              <a:t>- </a:t>
            </a:r>
            <a:r>
              <a:rPr lang="en-US" b="1" i="0" dirty="0">
                <a:solidFill>
                  <a:srgbClr val="0F1115"/>
                </a:solidFill>
                <a:effectLst/>
                <a:latin typeface="Arial" panose="020B0604020202020204" pitchFamily="34" charset="0"/>
                <a:cs typeface="Arial" panose="020B0604020202020204" pitchFamily="34" charset="0"/>
              </a:rPr>
              <a:t>Financial and tax incentives:</a:t>
            </a:r>
            <a:endParaRPr lang="en-US" b="0" i="0" dirty="0">
              <a:solidFill>
                <a:srgbClr val="0F1115"/>
              </a:solidFill>
              <a:effectLst/>
              <a:latin typeface="Arial" panose="020B0604020202020204" pitchFamily="34" charset="0"/>
              <a:cs typeface="Arial" panose="020B0604020202020204" pitchFamily="34" charset="0"/>
            </a:endParaRPr>
          </a:p>
          <a:p>
            <a:pPr marL="285750" indent="-285750" algn="just">
              <a:lnSpc>
                <a:spcPct val="130000"/>
              </a:lnSpc>
              <a:buFont typeface="Arial" panose="020B0604020202020204" pitchFamily="34" charset="0"/>
              <a:buChar char="•"/>
            </a:pPr>
            <a:r>
              <a:rPr lang="en-US" b="1" i="0" dirty="0">
                <a:solidFill>
                  <a:srgbClr val="0F1115"/>
                </a:solidFill>
                <a:effectLst/>
                <a:latin typeface="Arial" panose="020B0604020202020204" pitchFamily="34" charset="0"/>
                <a:cs typeface="Arial" panose="020B0604020202020204" pitchFamily="34" charset="0"/>
              </a:rPr>
              <a:t>Tax Incentives:</a:t>
            </a:r>
            <a:r>
              <a:rPr lang="en-US" b="0" i="0" dirty="0">
                <a:solidFill>
                  <a:srgbClr val="0F1115"/>
                </a:solidFill>
                <a:effectLst/>
                <a:latin typeface="Arial" panose="020B0604020202020204" pitchFamily="34" charset="0"/>
                <a:cs typeface="Arial" panose="020B0604020202020204" pitchFamily="34" charset="0"/>
              </a:rPr>
              <a:t> Eligible for corporate income tax incentives.</a:t>
            </a:r>
          </a:p>
          <a:p>
            <a:pPr marL="285750" indent="-285750" algn="just">
              <a:lnSpc>
                <a:spcPct val="130000"/>
              </a:lnSpc>
              <a:buFont typeface="Arial" panose="020B0604020202020204" pitchFamily="34" charset="0"/>
              <a:buChar char="•"/>
            </a:pPr>
            <a:r>
              <a:rPr lang="en-US" b="1" i="0" dirty="0">
                <a:solidFill>
                  <a:srgbClr val="0F1115"/>
                </a:solidFill>
                <a:effectLst/>
                <a:latin typeface="Arial" panose="020B0604020202020204" pitchFamily="34" charset="0"/>
                <a:cs typeface="Arial" panose="020B0604020202020204" pitchFamily="34" charset="0"/>
              </a:rPr>
              <a:t>Low-Interest loans:</a:t>
            </a:r>
            <a:r>
              <a:rPr lang="en-US" b="0" i="0" dirty="0">
                <a:solidFill>
                  <a:srgbClr val="0F1115"/>
                </a:solidFill>
                <a:effectLst/>
                <a:latin typeface="Arial" panose="020B0604020202020204" pitchFamily="34" charset="0"/>
                <a:cs typeface="Arial" panose="020B0604020202020204" pitchFamily="34" charset="0"/>
              </a:rPr>
              <a:t> Access to loans with low or subsidized interest rates.</a:t>
            </a:r>
          </a:p>
          <a:p>
            <a:pPr marL="285750" indent="-285750" algn="just">
              <a:lnSpc>
                <a:spcPct val="130000"/>
              </a:lnSpc>
              <a:buFont typeface="Arial" panose="020B0604020202020204" pitchFamily="34" charset="0"/>
              <a:buChar char="•"/>
            </a:pPr>
            <a:r>
              <a:rPr lang="en-US" b="1" i="0" dirty="0">
                <a:solidFill>
                  <a:srgbClr val="0F1115"/>
                </a:solidFill>
                <a:effectLst/>
                <a:latin typeface="Arial" panose="020B0604020202020204" pitchFamily="34" charset="0"/>
                <a:cs typeface="Arial" panose="020B0604020202020204" pitchFamily="34" charset="0"/>
              </a:rPr>
              <a:t>Fund support:</a:t>
            </a:r>
            <a:r>
              <a:rPr lang="en-US" b="0" i="0" dirty="0">
                <a:solidFill>
                  <a:srgbClr val="0F1115"/>
                </a:solidFill>
                <a:effectLst/>
                <a:latin typeface="Arial" panose="020B0604020202020204" pitchFamily="34" charset="0"/>
                <a:cs typeface="Arial" panose="020B0604020202020204" pitchFamily="34" charset="0"/>
              </a:rPr>
              <a:t> Provision of financing or loan guarantees from various funds.</a:t>
            </a:r>
          </a:p>
          <a:p>
            <a:pPr marL="285750" indent="-285750" algn="just">
              <a:lnSpc>
                <a:spcPct val="130000"/>
              </a:lnSpc>
              <a:buFont typeface="Arial" panose="020B0604020202020204" pitchFamily="34" charset="0"/>
              <a:buChar char="•"/>
            </a:pPr>
            <a:r>
              <a:rPr lang="en-US" b="1" i="0" dirty="0">
                <a:solidFill>
                  <a:srgbClr val="0F1115"/>
                </a:solidFill>
                <a:effectLst/>
                <a:latin typeface="Arial" panose="020B0604020202020204" pitchFamily="34" charset="0"/>
                <a:cs typeface="Arial" panose="020B0604020202020204" pitchFamily="34" charset="0"/>
              </a:rPr>
              <a:t>Budgetary support:</a:t>
            </a:r>
            <a:r>
              <a:rPr lang="en-US" b="0" i="0" dirty="0">
                <a:solidFill>
                  <a:srgbClr val="0F1115"/>
                </a:solidFill>
                <a:effectLst/>
                <a:latin typeface="Arial" panose="020B0604020202020204" pitchFamily="34" charset="0"/>
                <a:cs typeface="Arial" panose="020B0604020202020204" pitchFamily="34" charset="0"/>
              </a:rPr>
              <a:t> Direct support from the state budget for certain pilot projects.</a:t>
            </a:r>
            <a:endParaRPr lang="en-US" dirty="0">
              <a:latin typeface="Arial" panose="020B0604020202020204" pitchFamily="34" charset="0"/>
              <a:cs typeface="Arial" panose="020B0604020202020204" pitchFamily="34" charset="0"/>
            </a:endParaRPr>
          </a:p>
          <a:p>
            <a:pPr algn="just">
              <a:lnSpc>
                <a:spcPct val="130000"/>
              </a:lnSpc>
            </a:pPr>
            <a:r>
              <a:rPr lang="en-US" b="1" dirty="0">
                <a:latin typeface="Arial" panose="020B0604020202020204" pitchFamily="34" charset="0"/>
                <a:cs typeface="Arial" panose="020B0604020202020204" pitchFamily="34" charset="0"/>
              </a:rPr>
              <a:t>- Technical and technological support:</a:t>
            </a:r>
            <a:endParaRPr lang="en-US" dirty="0">
              <a:latin typeface="Arial" panose="020B0604020202020204" pitchFamily="34" charset="0"/>
              <a:cs typeface="Arial" panose="020B0604020202020204" pitchFamily="34" charset="0"/>
            </a:endParaRPr>
          </a:p>
          <a:p>
            <a:pPr marL="285750" indent="-285750" algn="just">
              <a:lnSpc>
                <a:spcPct val="130000"/>
              </a:lnSpc>
              <a:buFont typeface="Arial" panose="020B0604020202020204" pitchFamily="34" charset="0"/>
              <a:buChar char="•"/>
            </a:pPr>
            <a:r>
              <a:rPr lang="en-US" b="1" dirty="0">
                <a:latin typeface="Arial" panose="020B0604020202020204" pitchFamily="34" charset="0"/>
                <a:cs typeface="Arial" panose="020B0604020202020204" pitchFamily="34" charset="0"/>
              </a:rPr>
              <a:t>Energy audit support:</a:t>
            </a:r>
            <a:r>
              <a:rPr lang="en-US" dirty="0">
                <a:latin typeface="Arial" panose="020B0604020202020204" pitchFamily="34" charset="0"/>
                <a:cs typeface="Arial" panose="020B0604020202020204" pitchFamily="34" charset="0"/>
              </a:rPr>
              <a:t> Programs and projects that provide partial or full support for energy audits.</a:t>
            </a:r>
          </a:p>
          <a:p>
            <a:pPr marL="285750" indent="-285750" algn="just">
              <a:lnSpc>
                <a:spcPct val="130000"/>
              </a:lnSpc>
              <a:buFont typeface="Arial" panose="020B0604020202020204" pitchFamily="34" charset="0"/>
              <a:buChar char="•"/>
            </a:pPr>
            <a:r>
              <a:rPr lang="en-US" b="1" dirty="0">
                <a:latin typeface="Arial" panose="020B0604020202020204" pitchFamily="34" charset="0"/>
                <a:cs typeface="Arial" panose="020B0604020202020204" pitchFamily="34" charset="0"/>
              </a:rPr>
              <a:t>Capacity building training:</a:t>
            </a:r>
            <a:r>
              <a:rPr lang="en-US" dirty="0">
                <a:latin typeface="Arial" panose="020B0604020202020204" pitchFamily="34" charset="0"/>
                <a:cs typeface="Arial" panose="020B0604020202020204" pitchFamily="34" charset="0"/>
              </a:rPr>
              <a:t> Training provided by international organizations and state agencies.</a:t>
            </a:r>
          </a:p>
          <a:p>
            <a:pPr marL="285750" indent="-285750" algn="just">
              <a:lnSpc>
                <a:spcPct val="130000"/>
              </a:lnSpc>
              <a:buFont typeface="Arial" panose="020B0604020202020204" pitchFamily="34" charset="0"/>
              <a:buChar char="•"/>
            </a:pPr>
            <a:r>
              <a:rPr lang="en-US" b="1" dirty="0">
                <a:latin typeface="Arial" panose="020B0604020202020204" pitchFamily="34" charset="0"/>
                <a:cs typeface="Arial" panose="020B0604020202020204" pitchFamily="34" charset="0"/>
              </a:rPr>
              <a:t>New technology support:</a:t>
            </a:r>
            <a:r>
              <a:rPr lang="en-US" dirty="0">
                <a:latin typeface="Arial" panose="020B0604020202020204" pitchFamily="34" charset="0"/>
                <a:cs typeface="Arial" panose="020B0604020202020204" pitchFamily="34" charset="0"/>
              </a:rPr>
              <a:t> The government encourages and supports technological innovation.</a:t>
            </a:r>
          </a:p>
          <a:p>
            <a:pPr algn="just">
              <a:lnSpc>
                <a:spcPct val="130000"/>
              </a:lnSpc>
            </a:pPr>
            <a:r>
              <a:rPr lang="en-US" dirty="0">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122631100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E226A3D5-FE39-44C2-8A6E-DB146856A146}"/>
              </a:ext>
            </a:extLst>
          </p:cNvPr>
          <p:cNvSpPr/>
          <p:nvPr/>
        </p:nvSpPr>
        <p:spPr>
          <a:xfrm>
            <a:off x="838199" y="1292392"/>
            <a:ext cx="10515599" cy="50615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itle 2">
            <a:extLst>
              <a:ext uri="{FF2B5EF4-FFF2-40B4-BE49-F238E27FC236}">
                <a16:creationId xmlns:a16="http://schemas.microsoft.com/office/drawing/2014/main" id="{CAF92C62-6CA7-49EA-80CF-A653AFD0764F}"/>
              </a:ext>
            </a:extLst>
          </p:cNvPr>
          <p:cNvSpPr txBox="1">
            <a:spLocks/>
          </p:cNvSpPr>
          <p:nvPr/>
        </p:nvSpPr>
        <p:spPr>
          <a:xfrm>
            <a:off x="980449" y="1406624"/>
            <a:ext cx="10304926" cy="506152"/>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200" b="1" dirty="0">
                <a:solidFill>
                  <a:schemeClr val="bg1"/>
                </a:solidFill>
                <a:latin typeface="Arial" panose="020B0604020202020204" pitchFamily="34" charset="0"/>
                <a:cs typeface="Arial" panose="020B0604020202020204" pitchFamily="34" charset="0"/>
              </a:rPr>
              <a:t>POLICIES ON INCENTIVES AND SUPPORT FOR ENERGY EFFICIENCY (EE)</a:t>
            </a:r>
          </a:p>
        </p:txBody>
      </p:sp>
      <p:sp>
        <p:nvSpPr>
          <p:cNvPr id="5" name="TextBox 4">
            <a:extLst>
              <a:ext uri="{FF2B5EF4-FFF2-40B4-BE49-F238E27FC236}">
                <a16:creationId xmlns:a16="http://schemas.microsoft.com/office/drawing/2014/main" id="{B6C5630C-13DF-409C-962C-2AD1444B9F04}"/>
              </a:ext>
            </a:extLst>
          </p:cNvPr>
          <p:cNvSpPr txBox="1"/>
          <p:nvPr/>
        </p:nvSpPr>
        <p:spPr>
          <a:xfrm>
            <a:off x="11743765" y="6384198"/>
            <a:ext cx="448235" cy="338554"/>
          </a:xfrm>
          <a:prstGeom prst="rect">
            <a:avLst/>
          </a:prstGeom>
          <a:noFill/>
        </p:spPr>
        <p:txBody>
          <a:bodyPr wrap="square" rtlCol="0">
            <a:spAutoFit/>
          </a:bodyPr>
          <a:lstStyle/>
          <a:p>
            <a:r>
              <a:rPr lang="en-US" sz="1600" dirty="0">
                <a:latin typeface="Arial" panose="020B0604020202020204" pitchFamily="34" charset="0"/>
                <a:cs typeface="Arial" panose="020B0604020202020204" pitchFamily="34" charset="0"/>
              </a:rPr>
              <a:t>22</a:t>
            </a:r>
          </a:p>
        </p:txBody>
      </p:sp>
      <p:sp>
        <p:nvSpPr>
          <p:cNvPr id="7" name="TextBox 6">
            <a:extLst>
              <a:ext uri="{FF2B5EF4-FFF2-40B4-BE49-F238E27FC236}">
                <a16:creationId xmlns:a16="http://schemas.microsoft.com/office/drawing/2014/main" id="{710B294B-0E31-409B-9B78-D0A7D10B417B}"/>
              </a:ext>
            </a:extLst>
          </p:cNvPr>
          <p:cNvSpPr txBox="1"/>
          <p:nvPr/>
        </p:nvSpPr>
        <p:spPr>
          <a:xfrm>
            <a:off x="906625" y="1912776"/>
            <a:ext cx="10447174" cy="3655873"/>
          </a:xfrm>
          <a:prstGeom prst="rect">
            <a:avLst/>
          </a:prstGeom>
          <a:noFill/>
        </p:spPr>
        <p:txBody>
          <a:bodyPr wrap="square" rtlCol="0">
            <a:spAutoFit/>
          </a:bodyPr>
          <a:lstStyle/>
          <a:p>
            <a:pPr algn="just">
              <a:lnSpc>
                <a:spcPct val="130000"/>
              </a:lnSpc>
              <a:buNone/>
            </a:pPr>
            <a:r>
              <a:rPr lang="en-US" b="1" i="0" dirty="0">
                <a:solidFill>
                  <a:srgbClr val="0F1115"/>
                </a:solidFill>
                <a:effectLst/>
                <a:latin typeface="Arial" panose="020B0604020202020204" pitchFamily="34" charset="0"/>
                <a:cs typeface="Arial" panose="020B0604020202020204" pitchFamily="34" charset="0"/>
              </a:rPr>
              <a:t>Support from international organizations:</a:t>
            </a:r>
            <a:endParaRPr lang="en-US" b="0" i="0" dirty="0">
              <a:solidFill>
                <a:srgbClr val="0F1115"/>
              </a:solidFill>
              <a:effectLst/>
              <a:latin typeface="Arial" panose="020B0604020202020204" pitchFamily="34" charset="0"/>
              <a:cs typeface="Arial" panose="020B0604020202020204" pitchFamily="34" charset="0"/>
            </a:endParaRPr>
          </a:p>
          <a:p>
            <a:pPr marL="285750" indent="-285750" algn="just">
              <a:lnSpc>
                <a:spcPct val="130000"/>
              </a:lnSpc>
              <a:buFont typeface="Arial" panose="020B0604020202020204" pitchFamily="34" charset="0"/>
              <a:buChar char="•"/>
            </a:pPr>
            <a:r>
              <a:rPr lang="en-US" b="1" i="0" dirty="0">
                <a:solidFill>
                  <a:srgbClr val="0F1115"/>
                </a:solidFill>
                <a:effectLst/>
                <a:latin typeface="Arial" panose="020B0604020202020204" pitchFamily="34" charset="0"/>
                <a:cs typeface="Arial" panose="020B0604020202020204" pitchFamily="34" charset="0"/>
              </a:rPr>
              <a:t>Funding for large-scale projects:</a:t>
            </a:r>
            <a:r>
              <a:rPr lang="en-US" b="0" i="0" dirty="0">
                <a:solidFill>
                  <a:srgbClr val="0F1115"/>
                </a:solidFill>
                <a:effectLst/>
                <a:latin typeface="Arial" panose="020B0604020202020204" pitchFamily="34" charset="0"/>
                <a:cs typeface="Arial" panose="020B0604020202020204" pitchFamily="34" charset="0"/>
              </a:rPr>
              <a:t> Providing significant financial resources through loans or non-refundable grants.</a:t>
            </a:r>
          </a:p>
          <a:p>
            <a:pPr marL="285750" indent="-285750" algn="just">
              <a:lnSpc>
                <a:spcPct val="130000"/>
              </a:lnSpc>
              <a:buFont typeface="Arial" panose="020B0604020202020204" pitchFamily="34" charset="0"/>
              <a:buChar char="•"/>
            </a:pPr>
            <a:r>
              <a:rPr lang="en-US" b="1" i="0" dirty="0">
                <a:solidFill>
                  <a:srgbClr val="0F1115"/>
                </a:solidFill>
                <a:effectLst/>
                <a:latin typeface="Arial" panose="020B0604020202020204" pitchFamily="34" charset="0"/>
                <a:cs typeface="Arial" panose="020B0604020202020204" pitchFamily="34" charset="0"/>
              </a:rPr>
              <a:t>Technology and knowledge transfer:</a:t>
            </a:r>
            <a:r>
              <a:rPr lang="en-US" b="0" i="0" dirty="0">
                <a:solidFill>
                  <a:srgbClr val="0F1115"/>
                </a:solidFill>
                <a:effectLst/>
                <a:latin typeface="Arial" panose="020B0604020202020204" pitchFamily="34" charset="0"/>
                <a:cs typeface="Arial" panose="020B0604020202020204" pitchFamily="34" charset="0"/>
              </a:rPr>
              <a:t> Supporting access to modern technology, energy management models, and training for high-quality human resources.</a:t>
            </a:r>
          </a:p>
          <a:p>
            <a:pPr algn="just">
              <a:lnSpc>
                <a:spcPct val="130000"/>
              </a:lnSpc>
              <a:buNone/>
            </a:pPr>
            <a:r>
              <a:rPr lang="en-US" b="1" i="0" dirty="0">
                <a:solidFill>
                  <a:srgbClr val="0F1115"/>
                </a:solidFill>
                <a:effectLst/>
                <a:latin typeface="Arial" panose="020B0604020202020204" pitchFamily="34" charset="0"/>
                <a:cs typeface="Arial" panose="020B0604020202020204" pitchFamily="34" charset="0"/>
              </a:rPr>
              <a:t>Other forms of support:</a:t>
            </a:r>
            <a:endParaRPr lang="en-US" b="0" i="0" dirty="0">
              <a:solidFill>
                <a:srgbClr val="0F1115"/>
              </a:solidFill>
              <a:effectLst/>
              <a:latin typeface="Arial" panose="020B0604020202020204" pitchFamily="34" charset="0"/>
              <a:cs typeface="Arial" panose="020B0604020202020204" pitchFamily="34" charset="0"/>
            </a:endParaRPr>
          </a:p>
          <a:p>
            <a:pPr marL="285750" indent="-285750" algn="just">
              <a:lnSpc>
                <a:spcPct val="130000"/>
              </a:lnSpc>
              <a:buFont typeface="Arial" panose="020B0604020202020204" pitchFamily="34" charset="0"/>
              <a:buChar char="•"/>
            </a:pPr>
            <a:r>
              <a:rPr lang="en-US" b="1" i="0" dirty="0">
                <a:solidFill>
                  <a:srgbClr val="0F1115"/>
                </a:solidFill>
                <a:effectLst/>
                <a:latin typeface="Arial" panose="020B0604020202020204" pitchFamily="34" charset="0"/>
                <a:cs typeface="Arial" panose="020B0604020202020204" pitchFamily="34" charset="0"/>
              </a:rPr>
              <a:t>Development of Energy Service Companies (ESCOs):</a:t>
            </a:r>
            <a:r>
              <a:rPr lang="en-US" b="0" i="0" dirty="0">
                <a:solidFill>
                  <a:srgbClr val="0F1115"/>
                </a:solidFill>
                <a:effectLst/>
                <a:latin typeface="Arial" panose="020B0604020202020204" pitchFamily="34" charset="0"/>
                <a:cs typeface="Arial" panose="020B0604020202020204" pitchFamily="34" charset="0"/>
              </a:rPr>
              <a:t> The government encourages and facilitates their growth.</a:t>
            </a:r>
          </a:p>
          <a:p>
            <a:pPr marL="285750" indent="-285750" algn="just">
              <a:lnSpc>
                <a:spcPct val="130000"/>
              </a:lnSpc>
              <a:buFont typeface="Arial" panose="020B0604020202020204" pitchFamily="34" charset="0"/>
              <a:buChar char="•"/>
            </a:pPr>
            <a:r>
              <a:rPr lang="en-US" b="1" i="0" dirty="0">
                <a:solidFill>
                  <a:srgbClr val="0F1115"/>
                </a:solidFill>
                <a:effectLst/>
                <a:latin typeface="Arial" panose="020B0604020202020204" pitchFamily="34" charset="0"/>
                <a:cs typeface="Arial" panose="020B0604020202020204" pitchFamily="34" charset="0"/>
              </a:rPr>
              <a:t>Energy labeling programs:</a:t>
            </a:r>
            <a:r>
              <a:rPr lang="en-US" b="0" i="0" dirty="0">
                <a:solidFill>
                  <a:srgbClr val="0F1115"/>
                </a:solidFill>
                <a:effectLst/>
                <a:latin typeface="Arial" panose="020B0604020202020204" pitchFamily="34" charset="0"/>
                <a:cs typeface="Arial" panose="020B0604020202020204" pitchFamily="34" charset="0"/>
              </a:rPr>
              <a:t> Encouraging the use of energy-efficient equipment.</a:t>
            </a:r>
          </a:p>
          <a:p>
            <a:pPr algn="just">
              <a:lnSpc>
                <a:spcPct val="130000"/>
              </a:lnSpc>
            </a:pP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6165519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C3712A-7384-4E67-81D2-8A7D3D9B243B}"/>
              </a:ext>
            </a:extLst>
          </p:cNvPr>
          <p:cNvSpPr txBox="1">
            <a:spLocks/>
          </p:cNvSpPr>
          <p:nvPr/>
        </p:nvSpPr>
        <p:spPr>
          <a:xfrm>
            <a:off x="614680" y="3044177"/>
            <a:ext cx="10962640" cy="1019823"/>
          </a:xfrm>
          <a:prstGeom prst="rect">
            <a:avLst/>
          </a:prstGeom>
          <a:solidFill>
            <a:schemeClr val="bg1"/>
          </a:solidFill>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5000" b="1" dirty="0">
                <a:latin typeface="Arial" panose="020B0604020202020204" pitchFamily="34" charset="0"/>
                <a:cs typeface="Arial" panose="020B0604020202020204" pitchFamily="34" charset="0"/>
              </a:rPr>
              <a:t>GREENHOUSE GASES EMISSION</a:t>
            </a:r>
          </a:p>
        </p:txBody>
      </p:sp>
      <p:sp>
        <p:nvSpPr>
          <p:cNvPr id="3" name="TextBox 2">
            <a:extLst>
              <a:ext uri="{FF2B5EF4-FFF2-40B4-BE49-F238E27FC236}">
                <a16:creationId xmlns:a16="http://schemas.microsoft.com/office/drawing/2014/main" id="{154A3674-9721-4895-9C05-7D3C62C5799F}"/>
              </a:ext>
            </a:extLst>
          </p:cNvPr>
          <p:cNvSpPr txBox="1"/>
          <p:nvPr/>
        </p:nvSpPr>
        <p:spPr>
          <a:xfrm>
            <a:off x="11743765" y="6384198"/>
            <a:ext cx="448235" cy="338554"/>
          </a:xfrm>
          <a:prstGeom prst="rect">
            <a:avLst/>
          </a:prstGeom>
          <a:noFill/>
        </p:spPr>
        <p:txBody>
          <a:bodyPr wrap="square" rtlCol="0">
            <a:spAutoFit/>
          </a:bodyPr>
          <a:lstStyle/>
          <a:p>
            <a:r>
              <a:rPr lang="en-US" sz="1600" dirty="0">
                <a:latin typeface="Arial" panose="020B0604020202020204" pitchFamily="34" charset="0"/>
                <a:cs typeface="Arial" panose="020B0604020202020204" pitchFamily="34" charset="0"/>
              </a:rPr>
              <a:t>23</a:t>
            </a:r>
          </a:p>
        </p:txBody>
      </p:sp>
    </p:spTree>
    <p:extLst>
      <p:ext uri="{BB962C8B-B14F-4D97-AF65-F5344CB8AC3E}">
        <p14:creationId xmlns:p14="http://schemas.microsoft.com/office/powerpoint/2010/main" val="231811219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143EF0CD-3C57-426F-97E0-4D8459FF1207}"/>
              </a:ext>
            </a:extLst>
          </p:cNvPr>
          <p:cNvSpPr/>
          <p:nvPr/>
        </p:nvSpPr>
        <p:spPr>
          <a:xfrm>
            <a:off x="838199" y="1292391"/>
            <a:ext cx="10515601" cy="96671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itle 2">
            <a:extLst>
              <a:ext uri="{FF2B5EF4-FFF2-40B4-BE49-F238E27FC236}">
                <a16:creationId xmlns:a16="http://schemas.microsoft.com/office/drawing/2014/main" id="{EE9D3CD4-B112-4F09-A1DF-D29EA894839C}"/>
              </a:ext>
            </a:extLst>
          </p:cNvPr>
          <p:cNvSpPr txBox="1">
            <a:spLocks/>
          </p:cNvSpPr>
          <p:nvPr/>
        </p:nvSpPr>
        <p:spPr>
          <a:xfrm>
            <a:off x="1048874" y="1292392"/>
            <a:ext cx="10304926" cy="506152"/>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a:solidFill>
                  <a:schemeClr val="bg1"/>
                </a:solidFill>
                <a:latin typeface="Arial" panose="020B0604020202020204" pitchFamily="34" charset="0"/>
                <a:cs typeface="Arial" panose="020B0604020202020204" pitchFamily="34" charset="0"/>
              </a:rPr>
              <a:t>INTERNATIONAL STANDARDS FOR GREENHOUSE GAS (GHG) INVENTORY</a:t>
            </a:r>
          </a:p>
        </p:txBody>
      </p:sp>
      <p:sp>
        <p:nvSpPr>
          <p:cNvPr id="5" name="TextBox 4">
            <a:extLst>
              <a:ext uri="{FF2B5EF4-FFF2-40B4-BE49-F238E27FC236}">
                <a16:creationId xmlns:a16="http://schemas.microsoft.com/office/drawing/2014/main" id="{C33BE741-ED1D-4976-8A61-6AD6754A3619}"/>
              </a:ext>
            </a:extLst>
          </p:cNvPr>
          <p:cNvSpPr txBox="1"/>
          <p:nvPr/>
        </p:nvSpPr>
        <p:spPr>
          <a:xfrm>
            <a:off x="11743765" y="6384198"/>
            <a:ext cx="448235" cy="338554"/>
          </a:xfrm>
          <a:prstGeom prst="rect">
            <a:avLst/>
          </a:prstGeom>
          <a:noFill/>
        </p:spPr>
        <p:txBody>
          <a:bodyPr wrap="square" rtlCol="0">
            <a:spAutoFit/>
          </a:bodyPr>
          <a:lstStyle/>
          <a:p>
            <a:r>
              <a:rPr lang="en-US" sz="1600" dirty="0">
                <a:latin typeface="Arial" panose="020B0604020202020204" pitchFamily="34" charset="0"/>
                <a:cs typeface="Arial" panose="020B0604020202020204" pitchFamily="34" charset="0"/>
              </a:rPr>
              <a:t>24</a:t>
            </a:r>
          </a:p>
        </p:txBody>
      </p:sp>
      <p:grpSp>
        <p:nvGrpSpPr>
          <p:cNvPr id="9" name="Group 8">
            <a:extLst>
              <a:ext uri="{FF2B5EF4-FFF2-40B4-BE49-F238E27FC236}">
                <a16:creationId xmlns:a16="http://schemas.microsoft.com/office/drawing/2014/main" id="{D51E39E1-D72E-497C-850A-D93919FE98AA}"/>
              </a:ext>
            </a:extLst>
          </p:cNvPr>
          <p:cNvGrpSpPr/>
          <p:nvPr/>
        </p:nvGrpSpPr>
        <p:grpSpPr>
          <a:xfrm>
            <a:off x="1553448" y="2411098"/>
            <a:ext cx="2391479" cy="4139119"/>
            <a:chOff x="1" y="-1"/>
            <a:chExt cx="2099338" cy="4817046"/>
          </a:xfrm>
        </p:grpSpPr>
        <p:sp>
          <p:nvSpPr>
            <p:cNvPr id="19" name="Flowchart: Manual Operation 18">
              <a:extLst>
                <a:ext uri="{FF2B5EF4-FFF2-40B4-BE49-F238E27FC236}">
                  <a16:creationId xmlns:a16="http://schemas.microsoft.com/office/drawing/2014/main" id="{D9BDD610-77B4-4E6A-B78C-643002201EF1}"/>
                </a:ext>
              </a:extLst>
            </p:cNvPr>
            <p:cNvSpPr/>
            <p:nvPr/>
          </p:nvSpPr>
          <p:spPr>
            <a:xfrm rot="16200000">
              <a:off x="-1358853" y="1358853"/>
              <a:ext cx="4817046" cy="2099338"/>
            </a:xfrm>
            <a:prstGeom prst="flowChartManualOperation">
              <a:avLst/>
            </a:prstGeom>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anchor="ctr"/>
            <a:lstStyle/>
            <a:p>
              <a:endParaRPr lang="en-US"/>
            </a:p>
          </p:txBody>
        </p:sp>
        <p:sp>
          <p:nvSpPr>
            <p:cNvPr id="20" name="Flowchart: Manual Operation 4">
              <a:extLst>
                <a:ext uri="{FF2B5EF4-FFF2-40B4-BE49-F238E27FC236}">
                  <a16:creationId xmlns:a16="http://schemas.microsoft.com/office/drawing/2014/main" id="{2FDFC6F2-0C26-4831-9CCF-24C357AC7F82}"/>
                </a:ext>
              </a:extLst>
            </p:cNvPr>
            <p:cNvSpPr txBox="1"/>
            <p:nvPr/>
          </p:nvSpPr>
          <p:spPr>
            <a:xfrm>
              <a:off x="1" y="963408"/>
              <a:ext cx="2099338" cy="289022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07950" tIns="0" rIns="107950" bIns="0" numCol="1" spcCol="1270" anchor="ctr" anchorCtr="0">
              <a:noAutofit/>
            </a:bodyPr>
            <a:lstStyle/>
            <a:p>
              <a:pPr marL="0" lvl="0" indent="0" algn="ctr" defTabSz="755650">
                <a:lnSpc>
                  <a:spcPct val="90000"/>
                </a:lnSpc>
                <a:spcBef>
                  <a:spcPct val="0"/>
                </a:spcBef>
                <a:spcAft>
                  <a:spcPct val="35000"/>
                </a:spcAft>
                <a:buNone/>
              </a:pPr>
              <a:r>
                <a:rPr lang="en-US" sz="1700" b="1" dirty="0">
                  <a:latin typeface="Arial" panose="020B0604020202020204" pitchFamily="34" charset="0"/>
                  <a:cs typeface="Arial" panose="020B0604020202020204" pitchFamily="34" charset="0"/>
                </a:rPr>
                <a:t>Standard I</a:t>
              </a:r>
              <a:r>
                <a:rPr lang="en-US" sz="1800" b="1" kern="1200" dirty="0">
                  <a:latin typeface="Arial" panose="020B0604020202020204" pitchFamily="34" charset="0"/>
                  <a:cs typeface="Arial" panose="020B0604020202020204" pitchFamily="34" charset="0"/>
                </a:rPr>
                <a:t>SO 14060</a:t>
              </a:r>
            </a:p>
            <a:p>
              <a:pPr marL="171450" lvl="1" indent="-171450" algn="l" defTabSz="800100">
                <a:lnSpc>
                  <a:spcPct val="90000"/>
                </a:lnSpc>
                <a:spcBef>
                  <a:spcPct val="0"/>
                </a:spcBef>
                <a:spcAft>
                  <a:spcPct val="15000"/>
                </a:spcAft>
                <a:buChar char="•"/>
              </a:pPr>
              <a:r>
                <a:rPr lang="vi-VN" sz="1800" b="0" kern="1200" dirty="0">
                  <a:latin typeface="Arial" panose="020B0604020202020204" pitchFamily="34" charset="0"/>
                  <a:cs typeface="Arial" panose="020B0604020202020204" pitchFamily="34" charset="0"/>
                </a:rPr>
                <a:t>ISO 14064-1:2018</a:t>
              </a:r>
              <a:endParaRPr lang="en-US" sz="1800" b="0" kern="1200" dirty="0">
                <a:latin typeface="Arial" panose="020B0604020202020204" pitchFamily="34" charset="0"/>
                <a:cs typeface="Arial" panose="020B0604020202020204" pitchFamily="34" charset="0"/>
              </a:endParaRPr>
            </a:p>
            <a:p>
              <a:pPr marL="171450" lvl="1" indent="-171450" algn="l" defTabSz="800100">
                <a:lnSpc>
                  <a:spcPct val="90000"/>
                </a:lnSpc>
                <a:spcBef>
                  <a:spcPct val="0"/>
                </a:spcBef>
                <a:spcAft>
                  <a:spcPct val="15000"/>
                </a:spcAft>
                <a:buChar char="•"/>
              </a:pPr>
              <a:r>
                <a:rPr lang="vi-VN" sz="1800" b="0" kern="1200" dirty="0">
                  <a:latin typeface="Arial" panose="020B0604020202020204" pitchFamily="34" charset="0"/>
                  <a:cs typeface="Arial" panose="020B0604020202020204" pitchFamily="34" charset="0"/>
                </a:rPr>
                <a:t>ISO 14064-2:2019</a:t>
              </a:r>
              <a:endParaRPr lang="en-US" sz="1800" b="0" kern="1200" dirty="0">
                <a:latin typeface="Arial" panose="020B0604020202020204" pitchFamily="34" charset="0"/>
                <a:cs typeface="Arial" panose="020B0604020202020204" pitchFamily="34" charset="0"/>
              </a:endParaRPr>
            </a:p>
            <a:p>
              <a:pPr marL="171450" lvl="1" indent="-171450" algn="l" defTabSz="800100">
                <a:lnSpc>
                  <a:spcPct val="90000"/>
                </a:lnSpc>
                <a:spcBef>
                  <a:spcPct val="0"/>
                </a:spcBef>
                <a:spcAft>
                  <a:spcPct val="15000"/>
                </a:spcAft>
                <a:buChar char="•"/>
              </a:pPr>
              <a:r>
                <a:rPr lang="vi-VN" sz="1800" b="0" kern="1200" dirty="0">
                  <a:latin typeface="Arial" panose="020B0604020202020204" pitchFamily="34" charset="0"/>
                  <a:cs typeface="Arial" panose="020B0604020202020204" pitchFamily="34" charset="0"/>
                </a:rPr>
                <a:t>ISO 14064-3: 2019</a:t>
              </a:r>
              <a:endParaRPr lang="en-US" sz="1800" b="0" kern="1200" dirty="0">
                <a:latin typeface="Arial" panose="020B0604020202020204" pitchFamily="34" charset="0"/>
                <a:cs typeface="Arial" panose="020B0604020202020204" pitchFamily="34" charset="0"/>
              </a:endParaRPr>
            </a:p>
            <a:p>
              <a:pPr marL="171450" lvl="1" indent="-171450" algn="l" defTabSz="800100">
                <a:lnSpc>
                  <a:spcPct val="90000"/>
                </a:lnSpc>
                <a:spcBef>
                  <a:spcPct val="0"/>
                </a:spcBef>
                <a:spcAft>
                  <a:spcPct val="15000"/>
                </a:spcAft>
                <a:buChar char="•"/>
              </a:pPr>
              <a:r>
                <a:rPr lang="vi-VN" sz="1800" b="0" kern="1200" dirty="0">
                  <a:latin typeface="Arial" panose="020B0604020202020204" pitchFamily="34" charset="0"/>
                  <a:cs typeface="Arial" panose="020B0604020202020204" pitchFamily="34" charset="0"/>
                </a:rPr>
                <a:t>ISO 14065:2020</a:t>
              </a:r>
              <a:endParaRPr lang="en-US" sz="1800" b="0" kern="1200" dirty="0">
                <a:latin typeface="Arial" panose="020B0604020202020204" pitchFamily="34" charset="0"/>
                <a:cs typeface="Arial" panose="020B0604020202020204" pitchFamily="34" charset="0"/>
              </a:endParaRPr>
            </a:p>
            <a:p>
              <a:pPr marL="171450" lvl="1" indent="-171450" algn="l" defTabSz="800100">
                <a:lnSpc>
                  <a:spcPct val="90000"/>
                </a:lnSpc>
                <a:spcBef>
                  <a:spcPct val="0"/>
                </a:spcBef>
                <a:spcAft>
                  <a:spcPct val="15000"/>
                </a:spcAft>
                <a:buChar char="•"/>
              </a:pPr>
              <a:r>
                <a:rPr lang="en-US" sz="1800" b="0" kern="1200" dirty="0">
                  <a:solidFill>
                    <a:prstClr val="white"/>
                  </a:solidFill>
                  <a:latin typeface="Arial" panose="020B0604020202020204" pitchFamily="34" charset="0"/>
                  <a:ea typeface="+mn-ea"/>
                  <a:cs typeface="Arial" panose="020B0604020202020204" pitchFamily="34" charset="0"/>
                </a:rPr>
                <a:t>ISO 14067</a:t>
              </a:r>
            </a:p>
          </p:txBody>
        </p:sp>
      </p:grpSp>
      <p:grpSp>
        <p:nvGrpSpPr>
          <p:cNvPr id="10" name="Group 9">
            <a:extLst>
              <a:ext uri="{FF2B5EF4-FFF2-40B4-BE49-F238E27FC236}">
                <a16:creationId xmlns:a16="http://schemas.microsoft.com/office/drawing/2014/main" id="{22D4174C-7676-44DB-97F0-D2E6270D6BF8}"/>
              </a:ext>
            </a:extLst>
          </p:cNvPr>
          <p:cNvGrpSpPr/>
          <p:nvPr/>
        </p:nvGrpSpPr>
        <p:grpSpPr>
          <a:xfrm>
            <a:off x="4080933" y="2411097"/>
            <a:ext cx="2175945" cy="4139119"/>
            <a:chOff x="2237855" y="-1"/>
            <a:chExt cx="1813416" cy="4817046"/>
          </a:xfrm>
        </p:grpSpPr>
        <p:sp>
          <p:nvSpPr>
            <p:cNvPr id="17" name="Flowchart: Manual Operation 16">
              <a:extLst>
                <a:ext uri="{FF2B5EF4-FFF2-40B4-BE49-F238E27FC236}">
                  <a16:creationId xmlns:a16="http://schemas.microsoft.com/office/drawing/2014/main" id="{EDE15896-2050-4353-A70B-09BF92DAB711}"/>
                </a:ext>
              </a:extLst>
            </p:cNvPr>
            <p:cNvSpPr/>
            <p:nvPr/>
          </p:nvSpPr>
          <p:spPr>
            <a:xfrm rot="16200000">
              <a:off x="736040" y="1501814"/>
              <a:ext cx="4817046" cy="1813416"/>
            </a:xfrm>
            <a:prstGeom prst="flowChartManualOperation">
              <a:avLst/>
            </a:prstGeom>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anchor="ctr"/>
            <a:lstStyle/>
            <a:p>
              <a:endParaRPr lang="en-US"/>
            </a:p>
          </p:txBody>
        </p:sp>
        <p:sp>
          <p:nvSpPr>
            <p:cNvPr id="18" name="Flowchart: Manual Operation 6">
              <a:extLst>
                <a:ext uri="{FF2B5EF4-FFF2-40B4-BE49-F238E27FC236}">
                  <a16:creationId xmlns:a16="http://schemas.microsoft.com/office/drawing/2014/main" id="{F13B9DA6-13BA-429F-9FB9-9FB76D144C43}"/>
                </a:ext>
              </a:extLst>
            </p:cNvPr>
            <p:cNvSpPr txBox="1"/>
            <p:nvPr/>
          </p:nvSpPr>
          <p:spPr>
            <a:xfrm rot="21600000">
              <a:off x="2237855" y="963408"/>
              <a:ext cx="1813416" cy="289022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27000" tIns="0" rIns="127000" bIns="0" numCol="1" spcCol="1270" anchor="ctr" anchorCtr="0">
              <a:noAutofit/>
            </a:bodyPr>
            <a:lstStyle/>
            <a:p>
              <a:pPr marL="0" lvl="0" indent="0" algn="ctr" defTabSz="889000">
                <a:lnSpc>
                  <a:spcPct val="90000"/>
                </a:lnSpc>
                <a:spcBef>
                  <a:spcPct val="0"/>
                </a:spcBef>
                <a:spcAft>
                  <a:spcPct val="35000"/>
                </a:spcAft>
                <a:buNone/>
              </a:pPr>
              <a:r>
                <a:rPr lang="en-US" sz="2000" b="1" kern="1200" dirty="0">
                  <a:latin typeface="Arial" panose="020B0604020202020204" pitchFamily="34" charset="0"/>
                  <a:cs typeface="Arial" panose="020B0604020202020204" pitchFamily="34" charset="0"/>
                </a:rPr>
                <a:t>GHG Protocol</a:t>
              </a:r>
            </a:p>
            <a:p>
              <a:pPr lvl="0" algn="ctr"/>
              <a:r>
                <a:rPr lang="en-US" sz="1800" b="0" i="0" dirty="0">
                  <a:latin typeface="Arial" panose="020B0604020202020204" pitchFamily="34" charset="0"/>
                  <a:cs typeface="Arial" panose="020B0604020202020204" pitchFamily="34" charset="0"/>
                </a:rPr>
                <a:t>Corporate Reporting and Accounting Standards under Greenhouse Gas (GHG) Protocols</a:t>
              </a:r>
              <a:endParaRPr lang="en-US" sz="1800" b="0" dirty="0">
                <a:latin typeface="Arial" panose="020B0604020202020204" pitchFamily="34" charset="0"/>
                <a:cs typeface="Arial" panose="020B0604020202020204" pitchFamily="34" charset="0"/>
              </a:endParaRPr>
            </a:p>
          </p:txBody>
        </p:sp>
      </p:grpSp>
      <p:grpSp>
        <p:nvGrpSpPr>
          <p:cNvPr id="11" name="Group 10">
            <a:extLst>
              <a:ext uri="{FF2B5EF4-FFF2-40B4-BE49-F238E27FC236}">
                <a16:creationId xmlns:a16="http://schemas.microsoft.com/office/drawing/2014/main" id="{390D1B34-1F96-45AE-AD78-5D179BB3E24A}"/>
              </a:ext>
            </a:extLst>
          </p:cNvPr>
          <p:cNvGrpSpPr/>
          <p:nvPr/>
        </p:nvGrpSpPr>
        <p:grpSpPr>
          <a:xfrm>
            <a:off x="6392886" y="2411095"/>
            <a:ext cx="2173292" cy="4139119"/>
            <a:chOff x="4187279" y="-1"/>
            <a:chExt cx="1813416" cy="4817046"/>
          </a:xfrm>
        </p:grpSpPr>
        <p:sp>
          <p:nvSpPr>
            <p:cNvPr id="15" name="Flowchart: Manual Operation 14">
              <a:extLst>
                <a:ext uri="{FF2B5EF4-FFF2-40B4-BE49-F238E27FC236}">
                  <a16:creationId xmlns:a16="http://schemas.microsoft.com/office/drawing/2014/main" id="{0CC71FA1-5ADF-401A-8622-C353D0DDAC2F}"/>
                </a:ext>
              </a:extLst>
            </p:cNvPr>
            <p:cNvSpPr/>
            <p:nvPr/>
          </p:nvSpPr>
          <p:spPr>
            <a:xfrm rot="16200000">
              <a:off x="2685464" y="1501814"/>
              <a:ext cx="4817046" cy="1813416"/>
            </a:xfrm>
            <a:prstGeom prst="flowChartManualOperation">
              <a:avLst/>
            </a:prstGeom>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anchor="ctr"/>
            <a:lstStyle/>
            <a:p>
              <a:endParaRPr lang="en-US"/>
            </a:p>
          </p:txBody>
        </p:sp>
        <p:sp>
          <p:nvSpPr>
            <p:cNvPr id="16" name="Flowchart: Manual Operation 8">
              <a:extLst>
                <a:ext uri="{FF2B5EF4-FFF2-40B4-BE49-F238E27FC236}">
                  <a16:creationId xmlns:a16="http://schemas.microsoft.com/office/drawing/2014/main" id="{B241DB9C-39E8-4769-ABF0-7C8E1403D8B9}"/>
                </a:ext>
              </a:extLst>
            </p:cNvPr>
            <p:cNvSpPr txBox="1"/>
            <p:nvPr/>
          </p:nvSpPr>
          <p:spPr>
            <a:xfrm rot="21600000">
              <a:off x="4187279" y="963408"/>
              <a:ext cx="1813416" cy="289022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4300" tIns="0" rIns="114300" bIns="0" numCol="1" spcCol="1270" anchor="ctr" anchorCtr="0">
              <a:noAutofit/>
            </a:bodyPr>
            <a:lstStyle/>
            <a:p>
              <a:pPr marL="0" lvl="0" indent="0" algn="ctr" defTabSz="800100">
                <a:lnSpc>
                  <a:spcPct val="90000"/>
                </a:lnSpc>
                <a:spcBef>
                  <a:spcPct val="0"/>
                </a:spcBef>
                <a:spcAft>
                  <a:spcPct val="35000"/>
                </a:spcAft>
                <a:buNone/>
              </a:pPr>
              <a:r>
                <a:rPr lang="en-US" sz="1800" b="1" kern="1200" dirty="0"/>
                <a:t> </a:t>
              </a:r>
              <a:r>
                <a:rPr lang="vi-VN" sz="1800" b="1" kern="1200" dirty="0">
                  <a:latin typeface="+mn-lt"/>
                </a:rPr>
                <a:t>UNFCCC</a:t>
              </a:r>
              <a:endParaRPr lang="en-US" sz="1800" b="1" kern="1200" dirty="0">
                <a:latin typeface="+mn-lt"/>
              </a:endParaRPr>
            </a:p>
            <a:p>
              <a:pPr lvl="0" algn="ctr"/>
              <a:r>
                <a:rPr lang="en-US" sz="1800" b="0" i="0" dirty="0">
                  <a:latin typeface="Arial" panose="020B0604020202020204" pitchFamily="34" charset="0"/>
                  <a:cs typeface="Arial" panose="020B0604020202020204" pitchFamily="34" charset="0"/>
                </a:rPr>
                <a:t>United Nations Framework Convention on Climate Change (UNFCCC)</a:t>
              </a:r>
              <a:endParaRPr lang="en-US" sz="1800" b="0" dirty="0">
                <a:latin typeface="Arial" panose="020B0604020202020204" pitchFamily="34" charset="0"/>
                <a:cs typeface="Arial" panose="020B0604020202020204" pitchFamily="34" charset="0"/>
              </a:endParaRPr>
            </a:p>
          </p:txBody>
        </p:sp>
      </p:grpSp>
      <p:grpSp>
        <p:nvGrpSpPr>
          <p:cNvPr id="12" name="Group 11">
            <a:extLst>
              <a:ext uri="{FF2B5EF4-FFF2-40B4-BE49-F238E27FC236}">
                <a16:creationId xmlns:a16="http://schemas.microsoft.com/office/drawing/2014/main" id="{AE5E82E4-2BE3-474D-B007-CB929C095AD3}"/>
              </a:ext>
            </a:extLst>
          </p:cNvPr>
          <p:cNvGrpSpPr/>
          <p:nvPr/>
        </p:nvGrpSpPr>
        <p:grpSpPr>
          <a:xfrm>
            <a:off x="8702184" y="2411095"/>
            <a:ext cx="2173292" cy="4139120"/>
            <a:chOff x="6136701" y="-1"/>
            <a:chExt cx="1813416" cy="4817046"/>
          </a:xfrm>
        </p:grpSpPr>
        <p:sp>
          <p:nvSpPr>
            <p:cNvPr id="13" name="Flowchart: Manual Operation 12">
              <a:extLst>
                <a:ext uri="{FF2B5EF4-FFF2-40B4-BE49-F238E27FC236}">
                  <a16:creationId xmlns:a16="http://schemas.microsoft.com/office/drawing/2014/main" id="{969DB182-A072-4D87-ABC0-AB26703E0235}"/>
                </a:ext>
              </a:extLst>
            </p:cNvPr>
            <p:cNvSpPr/>
            <p:nvPr/>
          </p:nvSpPr>
          <p:spPr>
            <a:xfrm rot="16200000">
              <a:off x="4634886" y="1501814"/>
              <a:ext cx="4817046" cy="1813416"/>
            </a:xfrm>
            <a:prstGeom prst="flowChartManualOperation">
              <a:avLst/>
            </a:prstGeom>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anchor="ctr"/>
            <a:lstStyle/>
            <a:p>
              <a:endParaRPr lang="en-US"/>
            </a:p>
          </p:txBody>
        </p:sp>
        <p:sp>
          <p:nvSpPr>
            <p:cNvPr id="14" name="Flowchart: Manual Operation 10">
              <a:extLst>
                <a:ext uri="{FF2B5EF4-FFF2-40B4-BE49-F238E27FC236}">
                  <a16:creationId xmlns:a16="http://schemas.microsoft.com/office/drawing/2014/main" id="{36DCD41A-FB39-4E70-A6D8-9688D55D3CE0}"/>
                </a:ext>
              </a:extLst>
            </p:cNvPr>
            <p:cNvSpPr txBox="1"/>
            <p:nvPr/>
          </p:nvSpPr>
          <p:spPr>
            <a:xfrm rot="21600000">
              <a:off x="6136701" y="963408"/>
              <a:ext cx="1813416" cy="289022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4300" tIns="0" rIns="114300" bIns="0" numCol="1" spcCol="1270" anchor="ctr" anchorCtr="0">
              <a:noAutofit/>
            </a:bodyPr>
            <a:lstStyle/>
            <a:p>
              <a:pPr marL="0" lvl="0" indent="0" algn="ctr" defTabSz="800100">
                <a:lnSpc>
                  <a:spcPct val="90000"/>
                </a:lnSpc>
                <a:spcBef>
                  <a:spcPct val="0"/>
                </a:spcBef>
                <a:spcAft>
                  <a:spcPct val="35000"/>
                </a:spcAft>
                <a:buNone/>
              </a:pPr>
              <a:r>
                <a:rPr lang="en-US" sz="1800" b="1" kern="1200" dirty="0">
                  <a:latin typeface="Arial" panose="020B0604020202020204" pitchFamily="34" charset="0"/>
                  <a:cs typeface="Arial" panose="020B0604020202020204" pitchFamily="34" charset="0"/>
                </a:rPr>
                <a:t>IPCC</a:t>
              </a:r>
            </a:p>
            <a:p>
              <a:pPr lvl="0" algn="ctr"/>
              <a:r>
                <a:rPr lang="en-US" sz="1800" b="0" i="0" dirty="0">
                  <a:latin typeface="Arial" panose="020B0604020202020204" pitchFamily="34" charset="0"/>
                  <a:cs typeface="Arial" panose="020B0604020202020204" pitchFamily="34" charset="0"/>
                </a:rPr>
                <a:t>Intergovernmental Panel on Climate Change – IPCC </a:t>
              </a:r>
              <a:r>
                <a:rPr lang="vi-VN" sz="1800" b="0" dirty="0">
                  <a:latin typeface="Arial" panose="020B0604020202020204" pitchFamily="34" charset="0"/>
                  <a:cs typeface="Arial" panose="020B0604020202020204" pitchFamily="34" charset="0"/>
                </a:rPr>
                <a:t>(https://www. ipcc.ch/) </a:t>
              </a:r>
              <a:endParaRPr lang="en-US" sz="1800" b="0" dirty="0">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122931616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152A7B9-B0EE-6392-4169-67383B5797F3}"/>
              </a:ext>
            </a:extLst>
          </p:cNvPr>
          <p:cNvSpPr txBox="1">
            <a:spLocks/>
          </p:cNvSpPr>
          <p:nvPr/>
        </p:nvSpPr>
        <p:spPr>
          <a:xfrm>
            <a:off x="838200" y="1191401"/>
            <a:ext cx="10515599" cy="506152"/>
          </a:xfrm>
          <a:prstGeom prst="rect">
            <a:avLst/>
          </a:prstGeom>
          <a:solidFill>
            <a:schemeClr val="accent5"/>
          </a:solid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2700" b="1" i="0" u="none" strike="noStrike" kern="0" cap="none" spc="0" normalizeH="0" baseline="0" noProof="0">
                <a:ln>
                  <a:noFill/>
                </a:ln>
                <a:solidFill>
                  <a:srgbClr val="FFFFFF"/>
                </a:solidFill>
                <a:effectLst/>
                <a:uLnTx/>
                <a:uFillTx/>
                <a:latin typeface="Arial" panose="020B0604020202020204" pitchFamily="34" charset="0"/>
                <a:cs typeface="Arial" panose="020B0604020202020204" pitchFamily="34" charset="0"/>
                <a:sym typeface="Arial"/>
              </a:rPr>
              <a:t>LEGAL FRAMEWORK OF GHG INVENTORY IN VIETNAM</a:t>
            </a:r>
            <a:endParaRPr kumimoji="0" lang="en-US" sz="2700" b="1" i="0" u="none" strike="noStrike" kern="0" cap="none" spc="0" normalizeH="0" baseline="0" noProof="0" dirty="0">
              <a:ln>
                <a:noFill/>
              </a:ln>
              <a:solidFill>
                <a:srgbClr val="FFFFFF"/>
              </a:solidFill>
              <a:effectLst/>
              <a:uLnTx/>
              <a:uFillTx/>
              <a:latin typeface="Arial"/>
              <a:cs typeface="Arial"/>
              <a:sym typeface="Arial"/>
            </a:endParaRPr>
          </a:p>
        </p:txBody>
      </p:sp>
      <p:sp>
        <p:nvSpPr>
          <p:cNvPr id="4" name="TextBox 3">
            <a:extLst>
              <a:ext uri="{FF2B5EF4-FFF2-40B4-BE49-F238E27FC236}">
                <a16:creationId xmlns:a16="http://schemas.microsoft.com/office/drawing/2014/main" id="{8E867B26-89F6-B955-9F9E-7D5C5B3C8D3F}"/>
              </a:ext>
            </a:extLst>
          </p:cNvPr>
          <p:cNvSpPr txBox="1"/>
          <p:nvPr/>
        </p:nvSpPr>
        <p:spPr>
          <a:xfrm>
            <a:off x="706277" y="1809066"/>
            <a:ext cx="10779444" cy="4252959"/>
          </a:xfrm>
          <a:prstGeom prst="rect">
            <a:avLst/>
          </a:prstGeom>
          <a:solidFill>
            <a:srgbClr val="F8F8F8"/>
          </a:solidFill>
        </p:spPr>
        <p:txBody>
          <a:bodyPr wrap="square" rtlCol="0">
            <a:spAutoFit/>
          </a:bodyPr>
          <a:lstStyle/>
          <a:p>
            <a:pPr marL="380990" indent="-380990">
              <a:lnSpc>
                <a:spcPct val="150000"/>
              </a:lnSpc>
              <a:spcBef>
                <a:spcPts val="800"/>
              </a:spcBef>
              <a:buClr>
                <a:srgbClr val="C00000"/>
              </a:buClr>
              <a:buFont typeface="Wingdings" panose="05000000000000000000" pitchFamily="2" charset="2"/>
              <a:buChar char="q"/>
            </a:pPr>
            <a:r>
              <a:rPr lang="en-US" sz="1600" b="1" dirty="0">
                <a:latin typeface="Arial" panose="020B0604020202020204" pitchFamily="34" charset="0"/>
                <a:cs typeface="Arial" panose="020B0604020202020204" pitchFamily="34" charset="0"/>
              </a:rPr>
              <a:t>Law No. 72/2020/QH14</a:t>
            </a:r>
            <a:r>
              <a:rPr lang="en-US" sz="1600" dirty="0">
                <a:latin typeface="Arial" panose="020B0604020202020204" pitchFamily="34" charset="0"/>
                <a:cs typeface="Arial" panose="020B0604020202020204" pitchFamily="34" charset="0"/>
              </a:rPr>
              <a:t>  on 17/11/2020: Law on environmental protection</a:t>
            </a:r>
          </a:p>
          <a:p>
            <a:pPr marL="380990" indent="-380990" algn="just">
              <a:lnSpc>
                <a:spcPct val="150000"/>
              </a:lnSpc>
              <a:spcBef>
                <a:spcPts val="800"/>
              </a:spcBef>
              <a:buClr>
                <a:srgbClr val="C00000"/>
              </a:buClr>
              <a:buFont typeface="Wingdings" panose="05000000000000000000" pitchFamily="2" charset="2"/>
              <a:buChar char="q"/>
            </a:pPr>
            <a:r>
              <a:rPr lang="en-US" sz="1600" b="1" dirty="0">
                <a:latin typeface="Arial" panose="020B0604020202020204" pitchFamily="34" charset="0"/>
                <a:cs typeface="Arial" panose="020B0604020202020204" pitchFamily="34" charset="0"/>
              </a:rPr>
              <a:t>Decree No. 06/2022/ND-CP </a:t>
            </a:r>
            <a:r>
              <a:rPr lang="en-US" sz="1600" dirty="0">
                <a:latin typeface="Arial" panose="020B0604020202020204" pitchFamily="34" charset="0"/>
                <a:cs typeface="Arial" panose="020B0604020202020204" pitchFamily="34" charset="0"/>
              </a:rPr>
              <a:t>(07/01/2022): Regulating Greenhouse Gas (GHG) Emission Mitigation and Ozone Layer Protection</a:t>
            </a:r>
          </a:p>
          <a:p>
            <a:pPr marL="380990" indent="-380990" algn="just">
              <a:lnSpc>
                <a:spcPct val="150000"/>
              </a:lnSpc>
              <a:spcBef>
                <a:spcPts val="800"/>
              </a:spcBef>
              <a:buClr>
                <a:srgbClr val="C00000"/>
              </a:buClr>
              <a:buFont typeface="Wingdings" panose="05000000000000000000" pitchFamily="2" charset="2"/>
              <a:buChar char="q"/>
            </a:pPr>
            <a:r>
              <a:rPr lang="en-US" sz="1600" b="1" dirty="0">
                <a:latin typeface="Arial" panose="020B0604020202020204" pitchFamily="34" charset="0"/>
                <a:cs typeface="Arial" panose="020B0604020202020204" pitchFamily="34" charset="0"/>
              </a:rPr>
              <a:t>Decree No. 199/2025/ND-CP (09 Jun 2025)</a:t>
            </a:r>
            <a:r>
              <a:rPr lang="en-US" sz="1600" dirty="0">
                <a:latin typeface="Arial" panose="020B0604020202020204" pitchFamily="34" charset="0"/>
                <a:cs typeface="Arial" panose="020B0604020202020204" pitchFamily="34" charset="0"/>
              </a:rPr>
              <a:t>: Amending and Supplementing Decree 06/2022/ND-CP on GHG Mitigation and Ozone Protection</a:t>
            </a:r>
          </a:p>
          <a:p>
            <a:pPr marL="380990" indent="-380990" algn="just">
              <a:lnSpc>
                <a:spcPct val="150000"/>
              </a:lnSpc>
              <a:spcBef>
                <a:spcPts val="800"/>
              </a:spcBef>
              <a:buClr>
                <a:srgbClr val="C00000"/>
              </a:buClr>
              <a:buFont typeface="Wingdings" panose="05000000000000000000" pitchFamily="2" charset="2"/>
              <a:buChar char="q"/>
            </a:pPr>
            <a:r>
              <a:rPr lang="en-US" sz="1600" b="1" dirty="0">
                <a:latin typeface="Arial" panose="020B0604020202020204" pitchFamily="34" charset="0"/>
                <a:cs typeface="Arial" panose="020B0604020202020204" pitchFamily="34" charset="0"/>
              </a:rPr>
              <a:t>Decree No. 45/2022/ND-CP (07 Jul 2022)</a:t>
            </a:r>
            <a:r>
              <a:rPr lang="en-US" sz="1600" b="0" dirty="0">
                <a:latin typeface="Arial" panose="020B0604020202020204" pitchFamily="34" charset="0"/>
                <a:cs typeface="Arial" panose="020B0604020202020204" pitchFamily="34" charset="0"/>
              </a:rPr>
              <a:t>: Administrative Penalties for Environmental Protection Violations</a:t>
            </a:r>
          </a:p>
          <a:p>
            <a:pPr marL="380990" indent="-380990" algn="just">
              <a:lnSpc>
                <a:spcPct val="150000"/>
              </a:lnSpc>
              <a:spcBef>
                <a:spcPts val="800"/>
              </a:spcBef>
              <a:buClr>
                <a:srgbClr val="C00000"/>
              </a:buClr>
              <a:buFont typeface="Wingdings" panose="05000000000000000000" pitchFamily="2" charset="2"/>
              <a:buChar char="q"/>
            </a:pPr>
            <a:r>
              <a:rPr lang="pt-BR" sz="1600" b="1" dirty="0">
                <a:latin typeface="Arial" panose="020B0604020202020204" pitchFamily="34" charset="0"/>
                <a:cs typeface="Arial" panose="020B0604020202020204" pitchFamily="34" charset="0"/>
              </a:rPr>
              <a:t>Circular No. 96/2020/TT-BTC (16 Nov 2020)</a:t>
            </a:r>
            <a:r>
              <a:rPr lang="en-GB" sz="1600" dirty="0">
                <a:latin typeface="Arial" panose="020B0604020202020204" pitchFamily="34" charset="0"/>
                <a:cs typeface="Arial" panose="020B0604020202020204" pitchFamily="34" charset="0"/>
              </a:rPr>
              <a:t>:</a:t>
            </a:r>
            <a:r>
              <a:rPr lang="vi-VN" sz="1600" dirty="0">
                <a:latin typeface="Arial" panose="020B0604020202020204" pitchFamily="34" charset="0"/>
                <a:cs typeface="Arial" panose="020B0604020202020204" pitchFamily="34" charset="0"/>
              </a:rPr>
              <a:t> </a:t>
            </a:r>
            <a:r>
              <a:rPr lang="en-US" sz="1600" dirty="0">
                <a:latin typeface="Arial" panose="020B0604020202020204" pitchFamily="34" charset="0"/>
                <a:cs typeface="Arial" panose="020B0604020202020204" pitchFamily="34" charset="0"/>
              </a:rPr>
              <a:t>Guidance on Securities Market Disclosures (Section 6 - Appendix IV: ESG Reporting)</a:t>
            </a:r>
          </a:p>
          <a:p>
            <a:pPr marL="380990" indent="-380990" algn="just">
              <a:lnSpc>
                <a:spcPct val="150000"/>
              </a:lnSpc>
              <a:spcBef>
                <a:spcPts val="800"/>
              </a:spcBef>
              <a:buClr>
                <a:srgbClr val="C00000"/>
              </a:buClr>
              <a:buFont typeface="Wingdings" panose="05000000000000000000" pitchFamily="2" charset="2"/>
              <a:buChar char="q"/>
            </a:pPr>
            <a:r>
              <a:rPr lang="pt-BR" sz="1600" b="1" dirty="0">
                <a:latin typeface="Arial" panose="020B0604020202020204" pitchFamily="34" charset="0"/>
                <a:cs typeface="Arial" panose="020B0604020202020204" pitchFamily="34" charset="0"/>
              </a:rPr>
              <a:t>Circular No. 17/2022/TT-BTNMT (15 Nov 2022)</a:t>
            </a:r>
            <a:r>
              <a:rPr lang="en-GB" sz="1600" dirty="0">
                <a:latin typeface="Arial" panose="020B0604020202020204" pitchFamily="34" charset="0"/>
                <a:cs typeface="Arial" panose="020B0604020202020204" pitchFamily="34" charset="0"/>
              </a:rPr>
              <a:t>:</a:t>
            </a:r>
            <a:r>
              <a:rPr lang="vi-VN" sz="1600" dirty="0">
                <a:latin typeface="Arial" panose="020B0604020202020204" pitchFamily="34" charset="0"/>
                <a:cs typeface="Arial" panose="020B0604020202020204" pitchFamily="34" charset="0"/>
              </a:rPr>
              <a:t> </a:t>
            </a:r>
            <a:r>
              <a:rPr lang="en-US" sz="1600" dirty="0">
                <a:latin typeface="Arial" panose="020B0604020202020204" pitchFamily="34" charset="0"/>
                <a:cs typeface="Arial" panose="020B0604020202020204" pitchFamily="34" charset="0"/>
              </a:rPr>
              <a:t>Technical Guidelines for GHG Measurement, Reporting, Verification (MRV) and Waste Sector Inventories</a:t>
            </a:r>
            <a:endParaRPr lang="en-GB"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7838778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9A9633-21EC-BC13-D3AB-BFA0DCAC43E1}"/>
              </a:ext>
            </a:extLst>
          </p:cNvPr>
          <p:cNvSpPr txBox="1">
            <a:spLocks/>
          </p:cNvSpPr>
          <p:nvPr/>
        </p:nvSpPr>
        <p:spPr>
          <a:xfrm>
            <a:off x="838200" y="1247157"/>
            <a:ext cx="10515599" cy="506152"/>
          </a:xfrm>
          <a:prstGeom prst="rect">
            <a:avLst/>
          </a:prstGeom>
          <a:solidFill>
            <a:srgbClr val="466DB0"/>
          </a:solid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2800" b="1" i="0" u="none" strike="noStrike" kern="0" cap="none" spc="0" normalizeH="0" baseline="0" noProof="0">
                <a:ln>
                  <a:noFill/>
                </a:ln>
                <a:solidFill>
                  <a:srgbClr val="FFFFFF"/>
                </a:solidFill>
                <a:effectLst/>
                <a:uLnTx/>
                <a:uFillTx/>
                <a:latin typeface="Arial" panose="020B0604020202020204" pitchFamily="34" charset="0"/>
                <a:cs typeface="Arial" panose="020B0604020202020204" pitchFamily="34" charset="0"/>
                <a:sym typeface="Arial"/>
              </a:rPr>
              <a:t>LEGAL FRAMEWORK OF GHG INVENTORY IN VIETNAM</a:t>
            </a:r>
            <a:endParaRPr kumimoji="0" lang="en-US" sz="2800" b="1" i="0" u="none" strike="noStrike" kern="0" cap="none" spc="0" normalizeH="0" baseline="0" noProof="0" dirty="0">
              <a:ln>
                <a:noFill/>
              </a:ln>
              <a:solidFill>
                <a:srgbClr val="FFFFFF"/>
              </a:solidFill>
              <a:effectLst/>
              <a:uLnTx/>
              <a:uFillTx/>
              <a:latin typeface="Arial"/>
              <a:cs typeface="Arial"/>
              <a:sym typeface="Arial"/>
            </a:endParaRPr>
          </a:p>
        </p:txBody>
      </p:sp>
      <p:sp>
        <p:nvSpPr>
          <p:cNvPr id="4" name="TextBox 3">
            <a:extLst>
              <a:ext uri="{FF2B5EF4-FFF2-40B4-BE49-F238E27FC236}">
                <a16:creationId xmlns:a16="http://schemas.microsoft.com/office/drawing/2014/main" id="{8DC70B6C-A285-928B-99A1-17E9274A72F9}"/>
              </a:ext>
            </a:extLst>
          </p:cNvPr>
          <p:cNvSpPr txBox="1"/>
          <p:nvPr/>
        </p:nvSpPr>
        <p:spPr>
          <a:xfrm>
            <a:off x="706277" y="2066377"/>
            <a:ext cx="10779444" cy="3457870"/>
          </a:xfrm>
          <a:prstGeom prst="rect">
            <a:avLst/>
          </a:prstGeom>
          <a:noFill/>
        </p:spPr>
        <p:txBody>
          <a:bodyPr wrap="square" rtlCol="0">
            <a:spAutoFit/>
          </a:bodyPr>
          <a:lstStyle/>
          <a:p>
            <a:pPr marL="380990" indent="-380990" algn="just">
              <a:lnSpc>
                <a:spcPct val="130000"/>
              </a:lnSpc>
              <a:buClr>
                <a:srgbClr val="C00000"/>
              </a:buClr>
              <a:buFont typeface="Wingdings" panose="05000000000000000000" pitchFamily="2" charset="2"/>
              <a:buChar char="q"/>
            </a:pPr>
            <a:r>
              <a:rPr lang="pt-BR" sz="1700" b="1" dirty="0">
                <a:latin typeface="Arial" panose="020B0604020202020204" pitchFamily="34" charset="0"/>
                <a:cs typeface="Arial" panose="020B0604020202020204" pitchFamily="34" charset="0"/>
              </a:rPr>
              <a:t>Circular No. 38/2023/TT-BCT (27 Dec 2023)</a:t>
            </a:r>
            <a:r>
              <a:rPr lang="en-GB" sz="1700" dirty="0">
                <a:latin typeface="Arial" panose="020B0604020202020204" pitchFamily="34" charset="0"/>
                <a:cs typeface="Arial" panose="020B0604020202020204" pitchFamily="34" charset="0"/>
              </a:rPr>
              <a:t>:</a:t>
            </a:r>
            <a:r>
              <a:rPr lang="vi-VN" sz="1700" dirty="0">
                <a:latin typeface="Arial" panose="020B0604020202020204" pitchFamily="34" charset="0"/>
                <a:cs typeface="Arial" panose="020B0604020202020204" pitchFamily="34" charset="0"/>
              </a:rPr>
              <a:t> </a:t>
            </a:r>
            <a:r>
              <a:rPr lang="en-US" sz="1700" dirty="0">
                <a:latin typeface="Arial" panose="020B0604020202020204" pitchFamily="34" charset="0"/>
                <a:cs typeface="Arial" panose="020B0604020202020204" pitchFamily="34" charset="0"/>
              </a:rPr>
              <a:t>Technical Regulations on Measurement, Reporting, and Verification (MRV) of GHG Mitigation and Inventory for Industry and Trade Sector</a:t>
            </a:r>
            <a:endParaRPr lang="en-US" sz="1700" b="1" dirty="0">
              <a:latin typeface="Arial" panose="020B0604020202020204" pitchFamily="34" charset="0"/>
              <a:cs typeface="Arial" panose="020B0604020202020204" pitchFamily="34" charset="0"/>
            </a:endParaRPr>
          </a:p>
          <a:p>
            <a:pPr marL="380990" indent="-380990" algn="just">
              <a:lnSpc>
                <a:spcPct val="130000"/>
              </a:lnSpc>
              <a:buClr>
                <a:srgbClr val="C00000"/>
              </a:buClr>
              <a:buFont typeface="Wingdings" panose="05000000000000000000" pitchFamily="2" charset="2"/>
              <a:buChar char="q"/>
            </a:pPr>
            <a:r>
              <a:rPr lang="pt-BR" sz="1700" b="1" dirty="0">
                <a:latin typeface="Arial" panose="020B0604020202020204" pitchFamily="34" charset="0"/>
                <a:cs typeface="Arial" panose="020B0604020202020204" pitchFamily="34" charset="0"/>
              </a:rPr>
              <a:t>Circular No. 13/2024/TT-BXD (20 Dec 2024):</a:t>
            </a:r>
            <a:r>
              <a:rPr lang="vi-VN" sz="1700" dirty="0">
                <a:latin typeface="Arial" panose="020B0604020202020204" pitchFamily="34" charset="0"/>
                <a:cs typeface="Arial" panose="020B0604020202020204" pitchFamily="34" charset="0"/>
              </a:rPr>
              <a:t> </a:t>
            </a:r>
            <a:r>
              <a:rPr lang="en-US" sz="1700" dirty="0">
                <a:latin typeface="Arial" panose="020B0604020202020204" pitchFamily="34" charset="0"/>
                <a:cs typeface="Arial" panose="020B0604020202020204" pitchFamily="34" charset="0"/>
              </a:rPr>
              <a:t>Technical Procedures for GHG Inventory and MRV in the Construction Sector</a:t>
            </a:r>
          </a:p>
          <a:p>
            <a:pPr marL="380990" indent="-380990" algn="just">
              <a:lnSpc>
                <a:spcPct val="130000"/>
              </a:lnSpc>
              <a:buClr>
                <a:srgbClr val="C00000"/>
              </a:buClr>
              <a:buFont typeface="Wingdings" panose="05000000000000000000" pitchFamily="2" charset="2"/>
              <a:buChar char="q"/>
            </a:pPr>
            <a:r>
              <a:rPr lang="pt-BR" sz="1700" b="1" dirty="0">
                <a:latin typeface="Arial" panose="020B0604020202020204" pitchFamily="34" charset="0"/>
                <a:cs typeface="Arial" panose="020B0604020202020204" pitchFamily="34" charset="0"/>
              </a:rPr>
              <a:t>Circular No. 63/2024/TT-BGTVT (30 Dec 2024): </a:t>
            </a:r>
            <a:r>
              <a:rPr lang="en-US" sz="1700" dirty="0">
                <a:latin typeface="Arial" panose="020B0604020202020204" pitchFamily="34" charset="0"/>
                <a:cs typeface="Arial" panose="020B0604020202020204" pitchFamily="34" charset="0"/>
              </a:rPr>
              <a:t>Technical Regulations on GHG MRV and Inventory for Transport Sector</a:t>
            </a:r>
          </a:p>
          <a:p>
            <a:pPr marL="380990" indent="-380990" algn="just">
              <a:lnSpc>
                <a:spcPct val="130000"/>
              </a:lnSpc>
              <a:buClr>
                <a:srgbClr val="C00000"/>
              </a:buClr>
              <a:buFont typeface="Wingdings" panose="05000000000000000000" pitchFamily="2" charset="2"/>
              <a:buChar char="q"/>
            </a:pPr>
            <a:r>
              <a:rPr lang="en-US" sz="1700" b="1" dirty="0">
                <a:latin typeface="Arial" panose="020B0604020202020204" pitchFamily="34" charset="0"/>
                <a:cs typeface="Arial" panose="020B0604020202020204" pitchFamily="34" charset="0"/>
              </a:rPr>
              <a:t>Decision No. 01/2022/QD-</a:t>
            </a:r>
            <a:r>
              <a:rPr lang="en-US" sz="1700" b="1" dirty="0" err="1">
                <a:latin typeface="Arial" panose="020B0604020202020204" pitchFamily="34" charset="0"/>
                <a:cs typeface="Arial" panose="020B0604020202020204" pitchFamily="34" charset="0"/>
              </a:rPr>
              <a:t>TTg</a:t>
            </a:r>
            <a:r>
              <a:rPr lang="en-US" sz="1700" b="1" dirty="0">
                <a:latin typeface="Arial" panose="020B0604020202020204" pitchFamily="34" charset="0"/>
                <a:cs typeface="Arial" panose="020B0604020202020204" pitchFamily="34" charset="0"/>
              </a:rPr>
              <a:t> (18 Jan 2022): </a:t>
            </a:r>
            <a:r>
              <a:rPr lang="en-US" sz="1700" dirty="0">
                <a:latin typeface="Arial" panose="020B0604020202020204" pitchFamily="34" charset="0"/>
                <a:cs typeface="Arial" panose="020B0604020202020204" pitchFamily="34" charset="0"/>
              </a:rPr>
              <a:t>List of Sectors and Facilities Subject to Mandatory GHG Inventory</a:t>
            </a:r>
          </a:p>
          <a:p>
            <a:pPr marL="380990" indent="-380990" algn="just">
              <a:lnSpc>
                <a:spcPct val="130000"/>
              </a:lnSpc>
              <a:buClr>
                <a:srgbClr val="C00000"/>
              </a:buClr>
              <a:buFont typeface="Wingdings" panose="05000000000000000000" pitchFamily="2" charset="2"/>
              <a:buChar char="q"/>
            </a:pPr>
            <a:r>
              <a:rPr lang="en-US" sz="1700" b="1" dirty="0">
                <a:latin typeface="Arial" panose="020B0604020202020204" pitchFamily="34" charset="0"/>
                <a:cs typeface="Arial" panose="020B0604020202020204" pitchFamily="34" charset="0"/>
              </a:rPr>
              <a:t>Decision No. 13/2024/QD-</a:t>
            </a:r>
            <a:r>
              <a:rPr lang="en-US" sz="1700" b="1" dirty="0" err="1">
                <a:latin typeface="Arial" panose="020B0604020202020204" pitchFamily="34" charset="0"/>
                <a:cs typeface="Arial" panose="020B0604020202020204" pitchFamily="34" charset="0"/>
              </a:rPr>
              <a:t>TTg</a:t>
            </a:r>
            <a:r>
              <a:rPr lang="en-US" sz="1700" b="1" dirty="0">
                <a:latin typeface="Arial" panose="020B0604020202020204" pitchFamily="34" charset="0"/>
                <a:cs typeface="Arial" panose="020B0604020202020204" pitchFamily="34" charset="0"/>
              </a:rPr>
              <a:t> (13 Aug 2024):</a:t>
            </a:r>
            <a:r>
              <a:rPr lang="en-US" sz="1700" dirty="0">
                <a:latin typeface="Arial" panose="020B0604020202020204" pitchFamily="34" charset="0"/>
                <a:cs typeface="Arial" panose="020B0604020202020204" pitchFamily="34" charset="0"/>
              </a:rPr>
              <a:t> Updated List of Sectors and Facilities for Mandatory GHG Inventory</a:t>
            </a:r>
            <a:endParaRPr lang="en-GB" sz="17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8060061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2">
            <a:extLst>
              <a:ext uri="{FF2B5EF4-FFF2-40B4-BE49-F238E27FC236}">
                <a16:creationId xmlns:a16="http://schemas.microsoft.com/office/drawing/2014/main" id="{14E3090B-0747-A255-EC63-E0086A7EAC19}"/>
              </a:ext>
            </a:extLst>
          </p:cNvPr>
          <p:cNvSpPr txBox="1">
            <a:spLocks/>
          </p:cNvSpPr>
          <p:nvPr/>
        </p:nvSpPr>
        <p:spPr>
          <a:xfrm>
            <a:off x="838200" y="1116271"/>
            <a:ext cx="10536044" cy="506152"/>
          </a:xfrm>
          <a:prstGeom prst="rect">
            <a:avLst/>
          </a:prstGeom>
          <a:solidFill>
            <a:srgbClr val="466DB0"/>
          </a:solid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3600" b="1" i="0" u="none" strike="noStrike" kern="0" cap="none" spc="0" normalizeH="0" baseline="0" noProof="0" dirty="0">
                <a:ln>
                  <a:noFill/>
                </a:ln>
                <a:solidFill>
                  <a:srgbClr val="FFFFFF"/>
                </a:solidFill>
                <a:effectLst/>
                <a:uLnTx/>
                <a:uFillTx/>
                <a:latin typeface="Arial"/>
                <a:cs typeface="Arial"/>
                <a:sym typeface="Arial"/>
              </a:rPr>
              <a:t>DECREE 06/2022/ND-CP</a:t>
            </a:r>
            <a:endParaRPr kumimoji="0" lang="en-US" sz="3600" b="0" i="0" u="none" strike="noStrike" kern="0" cap="none" spc="0" normalizeH="0" baseline="0" noProof="0" dirty="0">
              <a:ln>
                <a:noFill/>
              </a:ln>
              <a:solidFill>
                <a:srgbClr val="FFFFFF"/>
              </a:solidFill>
              <a:effectLst/>
              <a:uLnTx/>
              <a:uFillTx/>
              <a:latin typeface="Arial"/>
              <a:cs typeface="Arial"/>
              <a:sym typeface="Arial"/>
            </a:endParaRPr>
          </a:p>
        </p:txBody>
      </p:sp>
      <p:sp>
        <p:nvSpPr>
          <p:cNvPr id="21" name="Title 1">
            <a:extLst>
              <a:ext uri="{FF2B5EF4-FFF2-40B4-BE49-F238E27FC236}">
                <a16:creationId xmlns:a16="http://schemas.microsoft.com/office/drawing/2014/main" id="{3BB5A8A2-9669-4DEE-BA49-484F352E7AF0}"/>
              </a:ext>
            </a:extLst>
          </p:cNvPr>
          <p:cNvSpPr txBox="1">
            <a:spLocks/>
          </p:cNvSpPr>
          <p:nvPr/>
        </p:nvSpPr>
        <p:spPr>
          <a:xfrm>
            <a:off x="691257" y="1519554"/>
            <a:ext cx="10972079" cy="934641"/>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R="0" lvl="0" algn="l" rtl="0">
              <a:lnSpc>
                <a:spcPct val="95000"/>
              </a:lnSpc>
              <a:spcBef>
                <a:spcPts val="0"/>
              </a:spcBef>
              <a:spcAft>
                <a:spcPts val="0"/>
              </a:spcAft>
              <a:buClr>
                <a:schemeClr val="accent1"/>
              </a:buClr>
              <a:buSzPts val="2800"/>
              <a:buFont typeface="Montserrat"/>
              <a:buNone/>
              <a:defRPr sz="2800" b="1"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just">
              <a:lnSpc>
                <a:spcPct val="100000"/>
              </a:lnSpc>
              <a:spcBef>
                <a:spcPts val="1200"/>
              </a:spcBef>
              <a:spcAft>
                <a:spcPts val="1200"/>
              </a:spcAft>
              <a:buClr>
                <a:srgbClr val="0F6FC6"/>
              </a:buClr>
            </a:pPr>
            <a:r>
              <a:rPr lang="en-US" sz="1600" b="0" kern="0" dirty="0">
                <a:solidFill>
                  <a:srgbClr val="000000"/>
                </a:solidFill>
                <a:highlight>
                  <a:srgbClr val="FFFFFF"/>
                </a:highlight>
                <a:latin typeface="Arial"/>
                <a:ea typeface="Times New Roman" panose="02020603050405020304" pitchFamily="18" charset="0"/>
                <a:cs typeface="Arial" panose="020B0604020202020204" pitchFamily="34" charset="0"/>
              </a:rPr>
              <a:t>Facilities subject to mandatory greenhouse gas (GHG) inventory requirements are those with annual GHG emissions of </a:t>
            </a:r>
            <a:r>
              <a:rPr lang="en-US" sz="1600" kern="0" dirty="0">
                <a:solidFill>
                  <a:srgbClr val="000000"/>
                </a:solidFill>
                <a:highlight>
                  <a:srgbClr val="FFFFFF"/>
                </a:highlight>
                <a:latin typeface="Arial"/>
                <a:ea typeface="Times New Roman" panose="02020603050405020304" pitchFamily="18" charset="0"/>
                <a:cs typeface="Arial" panose="020B0604020202020204" pitchFamily="34" charset="0"/>
              </a:rPr>
              <a:t>3,000 </a:t>
            </a:r>
            <a:r>
              <a:rPr lang="en-US" sz="1600" kern="0" dirty="0" err="1">
                <a:solidFill>
                  <a:srgbClr val="000000"/>
                </a:solidFill>
                <a:highlight>
                  <a:srgbClr val="FFFFFF"/>
                </a:highlight>
                <a:latin typeface="Arial"/>
                <a:ea typeface="Times New Roman" panose="02020603050405020304" pitchFamily="18" charset="0"/>
                <a:cs typeface="Arial" panose="020B0604020202020204" pitchFamily="34" charset="0"/>
              </a:rPr>
              <a:t>tonnes</a:t>
            </a:r>
            <a:r>
              <a:rPr lang="en-US" sz="1600" kern="0" dirty="0">
                <a:solidFill>
                  <a:srgbClr val="000000"/>
                </a:solidFill>
                <a:highlight>
                  <a:srgbClr val="FFFFFF"/>
                </a:highlight>
                <a:latin typeface="Arial"/>
                <a:ea typeface="Times New Roman" panose="02020603050405020304" pitchFamily="18" charset="0"/>
                <a:cs typeface="Arial" panose="020B0604020202020204" pitchFamily="34" charset="0"/>
              </a:rPr>
              <a:t> of CO2 </a:t>
            </a:r>
            <a:r>
              <a:rPr lang="en-US" sz="1600" b="0" kern="0" dirty="0">
                <a:solidFill>
                  <a:srgbClr val="000000"/>
                </a:solidFill>
                <a:highlight>
                  <a:srgbClr val="FFFFFF"/>
                </a:highlight>
                <a:latin typeface="Arial"/>
                <a:ea typeface="Times New Roman" panose="02020603050405020304" pitchFamily="18" charset="0"/>
                <a:cs typeface="Arial" panose="020B0604020202020204" pitchFamily="34" charset="0"/>
              </a:rPr>
              <a:t>equivalent or more, OR meeting any of the following criteria:</a:t>
            </a:r>
            <a:endParaRPr lang="en-US" sz="1600" b="0" kern="0" dirty="0">
              <a:solidFill>
                <a:srgbClr val="000000"/>
              </a:solidFill>
              <a:latin typeface="Arial"/>
              <a:ea typeface="Times New Roman" panose="02020603050405020304" pitchFamily="18" charset="0"/>
              <a:cs typeface="Arial" panose="020B0604020202020204" pitchFamily="34" charset="0"/>
            </a:endParaRPr>
          </a:p>
        </p:txBody>
      </p:sp>
      <p:grpSp>
        <p:nvGrpSpPr>
          <p:cNvPr id="22" name="Group 21">
            <a:extLst>
              <a:ext uri="{FF2B5EF4-FFF2-40B4-BE49-F238E27FC236}">
                <a16:creationId xmlns:a16="http://schemas.microsoft.com/office/drawing/2014/main" id="{AB131F2E-BC50-C3CE-F9D6-A3F720C8BF23}"/>
              </a:ext>
            </a:extLst>
          </p:cNvPr>
          <p:cNvGrpSpPr/>
          <p:nvPr/>
        </p:nvGrpSpPr>
        <p:grpSpPr>
          <a:xfrm>
            <a:off x="1680387" y="2333278"/>
            <a:ext cx="9982949" cy="3953287"/>
            <a:chOff x="-406993" y="1404381"/>
            <a:chExt cx="11826284" cy="5376479"/>
          </a:xfrm>
        </p:grpSpPr>
        <p:sp>
          <p:nvSpPr>
            <p:cNvPr id="23" name="Rectangle 22">
              <a:extLst>
                <a:ext uri="{FF2B5EF4-FFF2-40B4-BE49-F238E27FC236}">
                  <a16:creationId xmlns:a16="http://schemas.microsoft.com/office/drawing/2014/main" id="{FE5E11F7-68A0-00DA-5B11-A837D305E70E}"/>
                </a:ext>
              </a:extLst>
            </p:cNvPr>
            <p:cNvSpPr/>
            <p:nvPr/>
          </p:nvSpPr>
          <p:spPr>
            <a:xfrm>
              <a:off x="-406993" y="1420953"/>
              <a:ext cx="8128000" cy="5230368"/>
            </a:xfrm>
            <a:prstGeom prst="rect">
              <a:avLst/>
            </a:prstGeom>
            <a:noFill/>
          </p:spPr>
          <p:txBody>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600" b="0" i="0" u="none" strike="noStrike" kern="0" cap="none" spc="0" normalizeH="0" baseline="0" noProof="0">
                <a:ln>
                  <a:noFill/>
                </a:ln>
                <a:solidFill>
                  <a:srgbClr val="000000"/>
                </a:solidFill>
                <a:effectLst/>
                <a:uLnTx/>
                <a:uFillTx/>
                <a:latin typeface="Arial"/>
                <a:cs typeface="Arial"/>
                <a:sym typeface="Arial"/>
              </a:endParaRPr>
            </a:p>
          </p:txBody>
        </p:sp>
        <p:sp>
          <p:nvSpPr>
            <p:cNvPr id="24" name="Freeform: Shape 10">
              <a:extLst>
                <a:ext uri="{FF2B5EF4-FFF2-40B4-BE49-F238E27FC236}">
                  <a16:creationId xmlns:a16="http://schemas.microsoft.com/office/drawing/2014/main" id="{558FEA4E-90CB-FA41-717E-59CD0F257154}"/>
                </a:ext>
              </a:extLst>
            </p:cNvPr>
            <p:cNvSpPr/>
            <p:nvPr/>
          </p:nvSpPr>
          <p:spPr>
            <a:xfrm>
              <a:off x="957066" y="2906639"/>
              <a:ext cx="2289535" cy="2289332"/>
            </a:xfrm>
            <a:custGeom>
              <a:avLst/>
              <a:gdLst>
                <a:gd name="connsiteX0" fmla="*/ 0 w 2289536"/>
                <a:gd name="connsiteY0" fmla="*/ 1144666 h 2289332"/>
                <a:gd name="connsiteX1" fmla="*/ 1144768 w 2289536"/>
                <a:gd name="connsiteY1" fmla="*/ 0 h 2289332"/>
                <a:gd name="connsiteX2" fmla="*/ 2289536 w 2289536"/>
                <a:gd name="connsiteY2" fmla="*/ 1144666 h 2289332"/>
                <a:gd name="connsiteX3" fmla="*/ 1144768 w 2289536"/>
                <a:gd name="connsiteY3" fmla="*/ 2289332 h 2289332"/>
                <a:gd name="connsiteX4" fmla="*/ 0 w 2289536"/>
                <a:gd name="connsiteY4" fmla="*/ 1144666 h 22893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9536" h="2289332">
                  <a:moveTo>
                    <a:pt x="0" y="1144666"/>
                  </a:moveTo>
                  <a:cubicBezTo>
                    <a:pt x="0" y="512484"/>
                    <a:pt x="512530" y="0"/>
                    <a:pt x="1144768" y="0"/>
                  </a:cubicBezTo>
                  <a:cubicBezTo>
                    <a:pt x="1777006" y="0"/>
                    <a:pt x="2289536" y="512484"/>
                    <a:pt x="2289536" y="1144666"/>
                  </a:cubicBezTo>
                  <a:cubicBezTo>
                    <a:pt x="2289536" y="1776848"/>
                    <a:pt x="1777006" y="2289332"/>
                    <a:pt x="1144768" y="2289332"/>
                  </a:cubicBezTo>
                  <a:cubicBezTo>
                    <a:pt x="512530" y="2289332"/>
                    <a:pt x="0" y="1776848"/>
                    <a:pt x="0" y="1144666"/>
                  </a:cubicBezTo>
                  <a:close/>
                </a:path>
              </a:pathLst>
            </a:custGeom>
            <a:blipFill rotWithShape="0">
              <a:blip r:embed="rId2"/>
              <a:srcRect/>
              <a:stretch>
                <a:fillRect l="-59000" r="-59000"/>
              </a:stretch>
            </a:blipFill>
            <a:ln w="25400" cap="flat" cmpd="sng" algn="ctr">
              <a:solidFill>
                <a:srgbClr val="FFFFFF">
                  <a:hueOff val="0"/>
                  <a:satOff val="0"/>
                  <a:lumOff val="0"/>
                  <a:alphaOff val="0"/>
                </a:srgbClr>
              </a:solidFill>
              <a:prstDash val="solid"/>
            </a:ln>
            <a:effectLst/>
          </p:spPr>
          <p:txBody>
            <a:bodyPr spcFirstLastPara="0" vert="horz" wrap="square" lIns="530033" tIns="529993" rIns="530033" bIns="529993" numCol="1" spcCol="1270" anchor="ctr" anchorCtr="0">
              <a:noAutofit/>
            </a:bodyPr>
            <a:lstStyle/>
            <a:p>
              <a:pPr marL="0" marR="0" lvl="0" indent="0" algn="ctr" defTabSz="2903994" eaLnBrk="1" fontAlgn="auto" latinLnBrk="0" hangingPunct="1">
                <a:lnSpc>
                  <a:spcPct val="90000"/>
                </a:lnSpc>
                <a:spcBef>
                  <a:spcPct val="0"/>
                </a:spcBef>
                <a:spcAft>
                  <a:spcPct val="35000"/>
                </a:spcAft>
                <a:buClr>
                  <a:srgbClr val="000000"/>
                </a:buClr>
                <a:buSzTx/>
                <a:buFont typeface="Arial"/>
                <a:buNone/>
                <a:tabLst/>
                <a:defRPr/>
              </a:pPr>
              <a:endParaRPr kumimoji="0" lang="en-US" sz="1600" b="0" i="0" u="none" strike="noStrike" kern="0" cap="none" spc="0" normalizeH="0" baseline="0" noProof="0">
                <a:ln>
                  <a:noFill/>
                </a:ln>
                <a:solidFill>
                  <a:srgbClr val="FFFFFF"/>
                </a:solidFill>
                <a:effectLst/>
                <a:uLnTx/>
                <a:uFillTx/>
                <a:latin typeface="Arial"/>
                <a:ea typeface="+mn-ea"/>
                <a:cs typeface="+mn-cs"/>
                <a:sym typeface="Arial"/>
              </a:endParaRPr>
            </a:p>
          </p:txBody>
        </p:sp>
        <p:sp>
          <p:nvSpPr>
            <p:cNvPr id="25" name="Block Arc 24">
              <a:extLst>
                <a:ext uri="{FF2B5EF4-FFF2-40B4-BE49-F238E27FC236}">
                  <a16:creationId xmlns:a16="http://schemas.microsoft.com/office/drawing/2014/main" id="{1FA1FBB0-8B23-60DC-7CB4-C70D96688A83}"/>
                </a:ext>
              </a:extLst>
            </p:cNvPr>
            <p:cNvSpPr/>
            <p:nvPr/>
          </p:nvSpPr>
          <p:spPr>
            <a:xfrm>
              <a:off x="-223330" y="1633569"/>
              <a:ext cx="4614700" cy="4810368"/>
            </a:xfrm>
            <a:prstGeom prst="blockArc">
              <a:avLst>
                <a:gd name="adj1" fmla="val 16509444"/>
                <a:gd name="adj2" fmla="val 5088054"/>
                <a:gd name="adj3" fmla="val 5240"/>
              </a:avLst>
            </a:prstGeom>
            <a:solidFill>
              <a:srgbClr val="0F6FC6">
                <a:hueOff val="0"/>
                <a:satOff val="0"/>
                <a:lumOff val="0"/>
                <a:alphaOff val="0"/>
              </a:srgbClr>
            </a:solidFill>
            <a:ln w="25400" cap="flat" cmpd="sng" algn="ctr">
              <a:solidFill>
                <a:srgbClr val="FFFFFF">
                  <a:hueOff val="0"/>
                  <a:satOff val="0"/>
                  <a:lumOff val="0"/>
                  <a:alphaOff val="0"/>
                </a:srgbClr>
              </a:solidFill>
              <a:prstDash val="solid"/>
            </a:ln>
            <a:effectLst/>
          </p:spPr>
          <p:txBody>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600" b="0" i="0" u="none" strike="noStrike" kern="0" cap="none" spc="0" normalizeH="0" baseline="0" noProof="0">
                <a:ln>
                  <a:noFill/>
                </a:ln>
                <a:solidFill>
                  <a:srgbClr val="FFFFFF"/>
                </a:solidFill>
                <a:effectLst/>
                <a:uLnTx/>
                <a:uFillTx/>
                <a:latin typeface="Arial"/>
                <a:ea typeface="+mn-ea"/>
                <a:cs typeface="+mn-cs"/>
                <a:sym typeface="Arial"/>
              </a:endParaRPr>
            </a:p>
          </p:txBody>
        </p:sp>
        <p:sp>
          <p:nvSpPr>
            <p:cNvPr id="26" name="Oval 25">
              <a:extLst>
                <a:ext uri="{FF2B5EF4-FFF2-40B4-BE49-F238E27FC236}">
                  <a16:creationId xmlns:a16="http://schemas.microsoft.com/office/drawing/2014/main" id="{97190826-B252-1A58-B542-2F7C635F7E97}"/>
                </a:ext>
              </a:extLst>
            </p:cNvPr>
            <p:cNvSpPr/>
            <p:nvPr/>
          </p:nvSpPr>
          <p:spPr>
            <a:xfrm>
              <a:off x="2511458" y="1444753"/>
              <a:ext cx="1226778" cy="1226522"/>
            </a:xfrm>
            <a:prstGeom prst="ellipse">
              <a:avLst/>
            </a:prstGeom>
            <a:solidFill>
              <a:srgbClr val="0F6FC6">
                <a:tint val="50000"/>
                <a:hueOff val="0"/>
                <a:satOff val="0"/>
                <a:lumOff val="0"/>
                <a:alphaOff val="0"/>
              </a:srgbClr>
            </a:solidFill>
            <a:ln w="25400" cap="flat" cmpd="sng" algn="ctr">
              <a:solidFill>
                <a:srgbClr val="FFFFFF">
                  <a:hueOff val="0"/>
                  <a:satOff val="0"/>
                  <a:lumOff val="0"/>
                  <a:alphaOff val="0"/>
                </a:srgbClr>
              </a:solidFill>
              <a:prstDash val="solid"/>
            </a:ln>
            <a:effectLst/>
          </p:spPr>
          <p:txBody>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600" b="0" i="0" u="none" strike="noStrike" kern="0" cap="none" spc="0" normalizeH="0" baseline="0" noProof="0">
                <a:ln>
                  <a:noFill/>
                </a:ln>
                <a:solidFill>
                  <a:srgbClr val="000000"/>
                </a:solidFill>
                <a:effectLst/>
                <a:uLnTx/>
                <a:uFillTx/>
                <a:latin typeface="Arial"/>
                <a:ea typeface="+mn-ea"/>
                <a:cs typeface="+mn-cs"/>
                <a:sym typeface="Arial"/>
              </a:endParaRPr>
            </a:p>
          </p:txBody>
        </p:sp>
        <p:sp>
          <p:nvSpPr>
            <p:cNvPr id="27" name="Freeform: Shape 13">
              <a:extLst>
                <a:ext uri="{FF2B5EF4-FFF2-40B4-BE49-F238E27FC236}">
                  <a16:creationId xmlns:a16="http://schemas.microsoft.com/office/drawing/2014/main" id="{D3EC1774-4AAD-AC43-8B95-8D6081C93507}"/>
                </a:ext>
              </a:extLst>
            </p:cNvPr>
            <p:cNvSpPr/>
            <p:nvPr/>
          </p:nvSpPr>
          <p:spPr>
            <a:xfrm>
              <a:off x="4127424" y="1404381"/>
              <a:ext cx="7237538" cy="1187294"/>
            </a:xfrm>
            <a:custGeom>
              <a:avLst/>
              <a:gdLst>
                <a:gd name="connsiteX0" fmla="*/ 0 w 1642201"/>
                <a:gd name="connsiteY0" fmla="*/ 0 h 1187293"/>
                <a:gd name="connsiteX1" fmla="*/ 1642201 w 1642201"/>
                <a:gd name="connsiteY1" fmla="*/ 0 h 1187293"/>
                <a:gd name="connsiteX2" fmla="*/ 1642201 w 1642201"/>
                <a:gd name="connsiteY2" fmla="*/ 1187293 h 1187293"/>
                <a:gd name="connsiteX3" fmla="*/ 0 w 1642201"/>
                <a:gd name="connsiteY3" fmla="*/ 1187293 h 1187293"/>
                <a:gd name="connsiteX4" fmla="*/ 0 w 1642201"/>
                <a:gd name="connsiteY4" fmla="*/ 0 h 11872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2201" h="1187293">
                  <a:moveTo>
                    <a:pt x="0" y="0"/>
                  </a:moveTo>
                  <a:lnTo>
                    <a:pt x="1642201" y="0"/>
                  </a:lnTo>
                  <a:lnTo>
                    <a:pt x="1642201" y="1187293"/>
                  </a:lnTo>
                  <a:lnTo>
                    <a:pt x="0" y="1187293"/>
                  </a:lnTo>
                  <a:lnTo>
                    <a:pt x="0" y="0"/>
                  </a:lnTo>
                  <a:close/>
                </a:path>
              </a:pathLst>
            </a:custGeom>
            <a:noFill/>
            <a:ln>
              <a:noFill/>
            </a:ln>
            <a:effectLst/>
          </p:spPr>
          <p:txBody>
            <a:bodyPr spcFirstLastPara="0" vert="horz" wrap="square" lIns="18627" tIns="18627" rIns="18627" bIns="18627" numCol="1" spcCol="1270" anchor="ctr" anchorCtr="0">
              <a:noAutofit/>
            </a:bodyPr>
            <a:lstStyle/>
            <a:p>
              <a:pPr marL="0" marR="0" lvl="0" indent="0" algn="just" defTabSz="651917" eaLnBrk="1" fontAlgn="auto" latinLnBrk="0" hangingPunct="1">
                <a:lnSpc>
                  <a:spcPct val="90000"/>
                </a:lnSpc>
                <a:spcBef>
                  <a:spcPct val="0"/>
                </a:spcBef>
                <a:spcAft>
                  <a:spcPct val="10000"/>
                </a:spcAft>
                <a:buClr>
                  <a:srgbClr val="000000"/>
                </a:buClr>
                <a:buSzTx/>
                <a:buFont typeface="Arial"/>
                <a:buNone/>
                <a:tabLst/>
                <a:defRPr/>
              </a:pPr>
              <a:r>
                <a:rPr kumimoji="0" lang="en-US" sz="1500" b="0" i="0" u="none" strike="noStrike" kern="0" cap="none" spc="0" normalizeH="0" baseline="0" noProof="0" dirty="0">
                  <a:ln>
                    <a:noFill/>
                  </a:ln>
                  <a:solidFill>
                    <a:srgbClr val="000000">
                      <a:hueOff val="0"/>
                      <a:satOff val="0"/>
                      <a:lumOff val="0"/>
                      <a:alphaOff val="0"/>
                    </a:srgbClr>
                  </a:solidFill>
                  <a:effectLst/>
                  <a:uLnTx/>
                  <a:uFillTx/>
                  <a:latin typeface="Arial"/>
                  <a:ea typeface="+mn-ea"/>
                  <a:cs typeface="+mn-cs"/>
                  <a:sym typeface="Arial"/>
                </a:rPr>
                <a:t>a) Thermal power plants and industrial production facilities with a total annual energy consumption of </a:t>
              </a:r>
              <a:r>
                <a:rPr kumimoji="0" lang="en-US" sz="1500" b="1" i="0" u="none" strike="noStrike" kern="0" cap="none" spc="0" normalizeH="0" baseline="0" noProof="0" dirty="0">
                  <a:ln>
                    <a:noFill/>
                  </a:ln>
                  <a:solidFill>
                    <a:srgbClr val="000000">
                      <a:hueOff val="0"/>
                      <a:satOff val="0"/>
                      <a:lumOff val="0"/>
                      <a:alphaOff val="0"/>
                    </a:srgbClr>
                  </a:solidFill>
                  <a:effectLst/>
                  <a:uLnTx/>
                  <a:uFillTx/>
                  <a:latin typeface="Arial"/>
                  <a:ea typeface="+mn-ea"/>
                  <a:cs typeface="+mn-cs"/>
                  <a:sym typeface="Arial"/>
                </a:rPr>
                <a:t>1,000 thousand tons of oil equivalent (TOE) or more</a:t>
              </a:r>
              <a:r>
                <a:rPr kumimoji="0" lang="en-US" sz="1500" b="0" i="0" u="none" strike="noStrike" kern="0" cap="none" spc="0" normalizeH="0" baseline="0" noProof="0" dirty="0">
                  <a:ln>
                    <a:noFill/>
                  </a:ln>
                  <a:solidFill>
                    <a:srgbClr val="000000">
                      <a:hueOff val="0"/>
                      <a:satOff val="0"/>
                      <a:lumOff val="0"/>
                      <a:alphaOff val="0"/>
                    </a:srgbClr>
                  </a:solidFill>
                  <a:effectLst/>
                  <a:uLnTx/>
                  <a:uFillTx/>
                  <a:latin typeface="Arial"/>
                  <a:ea typeface="+mn-ea"/>
                  <a:cs typeface="+mn-cs"/>
                  <a:sym typeface="Arial"/>
                </a:rPr>
                <a:t>;</a:t>
              </a:r>
              <a:endParaRPr kumimoji="0" lang="en-US" sz="1500" b="0" i="0" u="none" strike="noStrike" kern="0" cap="none" spc="0" normalizeH="0" baseline="0" noProof="0" dirty="0">
                <a:ln>
                  <a:noFill/>
                </a:ln>
                <a:solidFill>
                  <a:srgbClr val="000000"/>
                </a:solidFill>
                <a:effectLst/>
                <a:uLnTx/>
                <a:uFillTx/>
                <a:latin typeface="Arial"/>
                <a:ea typeface="+mn-ea"/>
                <a:cs typeface="+mn-cs"/>
                <a:sym typeface="Arial"/>
              </a:endParaRPr>
            </a:p>
          </p:txBody>
        </p:sp>
        <p:sp>
          <p:nvSpPr>
            <p:cNvPr id="28" name="Oval 27">
              <a:extLst>
                <a:ext uri="{FF2B5EF4-FFF2-40B4-BE49-F238E27FC236}">
                  <a16:creationId xmlns:a16="http://schemas.microsoft.com/office/drawing/2014/main" id="{2D21E214-218B-FF27-4D74-A54EC15BA4FD}"/>
                </a:ext>
              </a:extLst>
            </p:cNvPr>
            <p:cNvSpPr/>
            <p:nvPr/>
          </p:nvSpPr>
          <p:spPr>
            <a:xfrm>
              <a:off x="3474955" y="2800755"/>
              <a:ext cx="1226778" cy="1226522"/>
            </a:xfrm>
            <a:prstGeom prst="ellipse">
              <a:avLst/>
            </a:prstGeom>
            <a:solidFill>
              <a:srgbClr val="0F6FC6">
                <a:tint val="50000"/>
                <a:hueOff val="0"/>
                <a:satOff val="0"/>
                <a:lumOff val="0"/>
                <a:alphaOff val="0"/>
              </a:srgbClr>
            </a:solidFill>
            <a:ln w="25400" cap="flat" cmpd="sng" algn="ctr">
              <a:solidFill>
                <a:srgbClr val="FFFFFF">
                  <a:hueOff val="0"/>
                  <a:satOff val="0"/>
                  <a:lumOff val="0"/>
                  <a:alphaOff val="0"/>
                </a:srgbClr>
              </a:solidFill>
              <a:prstDash val="solid"/>
            </a:ln>
            <a:effectLst/>
          </p:spPr>
          <p:txBody>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600" b="0" i="0" u="none" strike="noStrike" kern="0" cap="none" spc="0" normalizeH="0" baseline="0" noProof="0">
                <a:ln>
                  <a:noFill/>
                </a:ln>
                <a:solidFill>
                  <a:srgbClr val="FFFFFF">
                    <a:hueOff val="0"/>
                    <a:satOff val="0"/>
                    <a:lumOff val="0"/>
                    <a:alphaOff val="0"/>
                  </a:srgbClr>
                </a:solidFill>
                <a:effectLst/>
                <a:uLnTx/>
                <a:uFillTx/>
                <a:latin typeface="Arial"/>
                <a:ea typeface="+mn-ea"/>
                <a:cs typeface="+mn-cs"/>
                <a:sym typeface="Arial"/>
              </a:endParaRPr>
            </a:p>
          </p:txBody>
        </p:sp>
        <p:sp>
          <p:nvSpPr>
            <p:cNvPr id="29" name="Freeform: Shape 15">
              <a:extLst>
                <a:ext uri="{FF2B5EF4-FFF2-40B4-BE49-F238E27FC236}">
                  <a16:creationId xmlns:a16="http://schemas.microsoft.com/office/drawing/2014/main" id="{99BB9321-E864-980A-5A3C-D4423282AF17}"/>
                </a:ext>
              </a:extLst>
            </p:cNvPr>
            <p:cNvSpPr/>
            <p:nvPr/>
          </p:nvSpPr>
          <p:spPr>
            <a:xfrm>
              <a:off x="5018167" y="2848842"/>
              <a:ext cx="6346794" cy="1226522"/>
            </a:xfrm>
            <a:custGeom>
              <a:avLst/>
              <a:gdLst>
                <a:gd name="connsiteX0" fmla="*/ 0 w 1642201"/>
                <a:gd name="connsiteY0" fmla="*/ 0 h 1187293"/>
                <a:gd name="connsiteX1" fmla="*/ 1642201 w 1642201"/>
                <a:gd name="connsiteY1" fmla="*/ 0 h 1187293"/>
                <a:gd name="connsiteX2" fmla="*/ 1642201 w 1642201"/>
                <a:gd name="connsiteY2" fmla="*/ 1187293 h 1187293"/>
                <a:gd name="connsiteX3" fmla="*/ 0 w 1642201"/>
                <a:gd name="connsiteY3" fmla="*/ 1187293 h 1187293"/>
                <a:gd name="connsiteX4" fmla="*/ 0 w 1642201"/>
                <a:gd name="connsiteY4" fmla="*/ 0 h 11872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2201" h="1187293">
                  <a:moveTo>
                    <a:pt x="0" y="0"/>
                  </a:moveTo>
                  <a:lnTo>
                    <a:pt x="1642201" y="0"/>
                  </a:lnTo>
                  <a:lnTo>
                    <a:pt x="1642201" y="1187293"/>
                  </a:lnTo>
                  <a:lnTo>
                    <a:pt x="0" y="1187293"/>
                  </a:lnTo>
                  <a:lnTo>
                    <a:pt x="0" y="0"/>
                  </a:lnTo>
                  <a:close/>
                </a:path>
              </a:pathLst>
            </a:custGeom>
            <a:noFill/>
            <a:ln>
              <a:noFill/>
            </a:ln>
            <a:effectLst/>
          </p:spPr>
          <p:txBody>
            <a:bodyPr spcFirstLastPara="0" vert="horz" wrap="square" lIns="18627" tIns="18627" rIns="18627" bIns="18627" numCol="1" spcCol="1270" anchor="ctr" anchorCtr="0">
              <a:noAutofit/>
            </a:bodyPr>
            <a:lstStyle/>
            <a:p>
              <a:pPr marL="0" marR="0" lvl="0" indent="0" algn="just" defTabSz="651917" eaLnBrk="1" fontAlgn="auto" latinLnBrk="0" hangingPunct="1">
                <a:lnSpc>
                  <a:spcPct val="90000"/>
                </a:lnSpc>
                <a:spcBef>
                  <a:spcPct val="0"/>
                </a:spcBef>
                <a:spcAft>
                  <a:spcPct val="1000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Arial"/>
                  <a:ea typeface="+mn-ea"/>
                  <a:cs typeface="+mn-cs"/>
                  <a:sym typeface="Arial"/>
                </a:rPr>
                <a:t>b)</a:t>
              </a:r>
              <a:r>
                <a:rPr kumimoji="0" lang="en-US" sz="1600" b="1" i="0" u="none" strike="noStrike" kern="0" cap="none" spc="0" normalizeH="0" baseline="0" noProof="0" dirty="0">
                  <a:ln>
                    <a:noFill/>
                  </a:ln>
                  <a:solidFill>
                    <a:srgbClr val="000000"/>
                  </a:solidFill>
                  <a:effectLst/>
                  <a:uLnTx/>
                  <a:uFillTx/>
                  <a:latin typeface="Arial"/>
                  <a:ea typeface="+mn-ea"/>
                  <a:cs typeface="+mn-cs"/>
                  <a:sym typeface="Arial"/>
                </a:rPr>
                <a:t> Freight transport enterprises </a:t>
              </a:r>
              <a:r>
                <a:rPr kumimoji="0" lang="en-US" sz="1600" b="0" i="0" u="none" strike="noStrike" kern="0" cap="none" spc="0" normalizeH="0" baseline="0" noProof="0" dirty="0">
                  <a:ln>
                    <a:noFill/>
                  </a:ln>
                  <a:solidFill>
                    <a:srgbClr val="000000"/>
                  </a:solidFill>
                  <a:effectLst/>
                  <a:uLnTx/>
                  <a:uFillTx/>
                  <a:latin typeface="Arial"/>
                  <a:ea typeface="+mn-ea"/>
                  <a:cs typeface="+mn-cs"/>
                  <a:sym typeface="Arial"/>
                </a:rPr>
                <a:t>with a total annual fuel consumption of 1,000 TOE or more;</a:t>
              </a:r>
            </a:p>
          </p:txBody>
        </p:sp>
        <p:sp>
          <p:nvSpPr>
            <p:cNvPr id="30" name="Oval 29">
              <a:extLst>
                <a:ext uri="{FF2B5EF4-FFF2-40B4-BE49-F238E27FC236}">
                  <a16:creationId xmlns:a16="http://schemas.microsoft.com/office/drawing/2014/main" id="{14DE58F9-B2D8-92A4-3F24-F0B2723AE2E0}"/>
                </a:ext>
              </a:extLst>
            </p:cNvPr>
            <p:cNvSpPr/>
            <p:nvPr/>
          </p:nvSpPr>
          <p:spPr>
            <a:xfrm>
              <a:off x="3474954" y="4197160"/>
              <a:ext cx="1226778" cy="1226522"/>
            </a:xfrm>
            <a:prstGeom prst="ellipse">
              <a:avLst/>
            </a:prstGeom>
            <a:solidFill>
              <a:srgbClr val="0F6FC6">
                <a:tint val="50000"/>
                <a:hueOff val="0"/>
                <a:satOff val="0"/>
                <a:lumOff val="0"/>
                <a:alphaOff val="0"/>
              </a:srgbClr>
            </a:solidFill>
            <a:ln w="25400" cap="flat" cmpd="sng" algn="ctr">
              <a:solidFill>
                <a:srgbClr val="FFFFFF">
                  <a:hueOff val="0"/>
                  <a:satOff val="0"/>
                  <a:lumOff val="0"/>
                  <a:alphaOff val="0"/>
                </a:srgbClr>
              </a:solidFill>
              <a:prstDash val="solid"/>
            </a:ln>
            <a:effectLst/>
          </p:spPr>
          <p:txBody>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600" b="0" i="0" u="none" strike="noStrike" kern="0" cap="none" spc="0" normalizeH="0" baseline="0" noProof="0">
                <a:ln>
                  <a:noFill/>
                </a:ln>
                <a:solidFill>
                  <a:srgbClr val="FFFFFF">
                    <a:hueOff val="0"/>
                    <a:satOff val="0"/>
                    <a:lumOff val="0"/>
                    <a:alphaOff val="0"/>
                  </a:srgbClr>
                </a:solidFill>
                <a:effectLst/>
                <a:uLnTx/>
                <a:uFillTx/>
                <a:latin typeface="Arial"/>
                <a:ea typeface="+mn-ea"/>
                <a:cs typeface="+mn-cs"/>
                <a:sym typeface="Arial"/>
              </a:endParaRPr>
            </a:p>
          </p:txBody>
        </p:sp>
        <p:sp>
          <p:nvSpPr>
            <p:cNvPr id="31" name="Freeform: Shape 17">
              <a:extLst>
                <a:ext uri="{FF2B5EF4-FFF2-40B4-BE49-F238E27FC236}">
                  <a16:creationId xmlns:a16="http://schemas.microsoft.com/office/drawing/2014/main" id="{EBC0BE75-FFEF-96FA-E9EC-46D63DC4DCA7}"/>
                </a:ext>
              </a:extLst>
            </p:cNvPr>
            <p:cNvSpPr/>
            <p:nvPr/>
          </p:nvSpPr>
          <p:spPr>
            <a:xfrm>
              <a:off x="5012094" y="4295211"/>
              <a:ext cx="6407197" cy="1187293"/>
            </a:xfrm>
            <a:custGeom>
              <a:avLst/>
              <a:gdLst>
                <a:gd name="connsiteX0" fmla="*/ 0 w 1642201"/>
                <a:gd name="connsiteY0" fmla="*/ 0 h 1187293"/>
                <a:gd name="connsiteX1" fmla="*/ 1642201 w 1642201"/>
                <a:gd name="connsiteY1" fmla="*/ 0 h 1187293"/>
                <a:gd name="connsiteX2" fmla="*/ 1642201 w 1642201"/>
                <a:gd name="connsiteY2" fmla="*/ 1187293 h 1187293"/>
                <a:gd name="connsiteX3" fmla="*/ 0 w 1642201"/>
                <a:gd name="connsiteY3" fmla="*/ 1187293 h 1187293"/>
                <a:gd name="connsiteX4" fmla="*/ 0 w 1642201"/>
                <a:gd name="connsiteY4" fmla="*/ 0 h 11872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2201" h="1187293">
                  <a:moveTo>
                    <a:pt x="0" y="0"/>
                  </a:moveTo>
                  <a:lnTo>
                    <a:pt x="1642201" y="0"/>
                  </a:lnTo>
                  <a:lnTo>
                    <a:pt x="1642201" y="1187293"/>
                  </a:lnTo>
                  <a:lnTo>
                    <a:pt x="0" y="1187293"/>
                  </a:lnTo>
                  <a:lnTo>
                    <a:pt x="0" y="0"/>
                  </a:lnTo>
                  <a:close/>
                </a:path>
              </a:pathLst>
            </a:custGeom>
            <a:noFill/>
            <a:ln>
              <a:noFill/>
            </a:ln>
            <a:effectLst/>
          </p:spPr>
          <p:txBody>
            <a:bodyPr spcFirstLastPara="0" vert="horz" wrap="square" lIns="18627" tIns="18627" rIns="18627" bIns="18627" numCol="1" spcCol="1270" anchor="ctr" anchorCtr="0">
              <a:noAutofit/>
            </a:bodyPr>
            <a:lstStyle/>
            <a:p>
              <a:pPr marL="0" marR="0" lvl="0" indent="0" algn="just" defTabSz="651917" eaLnBrk="1" fontAlgn="auto" latinLnBrk="0" hangingPunct="1">
                <a:lnSpc>
                  <a:spcPct val="90000"/>
                </a:lnSpc>
                <a:spcBef>
                  <a:spcPct val="0"/>
                </a:spcBef>
                <a:spcAft>
                  <a:spcPct val="1000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Arial"/>
                  <a:ea typeface="+mn-ea"/>
                  <a:cs typeface="+mn-cs"/>
                  <a:sym typeface="Arial"/>
                </a:rPr>
                <a:t>c) </a:t>
              </a:r>
              <a:r>
                <a:rPr kumimoji="0" lang="en-US" sz="1600" b="1" i="0" u="none" strike="noStrike" kern="0" cap="none" spc="0" normalizeH="0" baseline="0" noProof="0" dirty="0">
                  <a:ln>
                    <a:noFill/>
                  </a:ln>
                  <a:solidFill>
                    <a:srgbClr val="000000"/>
                  </a:solidFill>
                  <a:effectLst/>
                  <a:uLnTx/>
                  <a:uFillTx/>
                  <a:latin typeface="Arial"/>
                  <a:ea typeface="+mn-ea"/>
                  <a:cs typeface="+mn-cs"/>
                  <a:sym typeface="Arial"/>
                </a:rPr>
                <a:t>Commercial buildings </a:t>
              </a:r>
              <a:r>
                <a:rPr kumimoji="0" lang="en-US" sz="1600" b="0" i="0" u="none" strike="noStrike" kern="0" cap="none" spc="0" normalizeH="0" baseline="0" noProof="0" dirty="0">
                  <a:ln>
                    <a:noFill/>
                  </a:ln>
                  <a:solidFill>
                    <a:srgbClr val="000000"/>
                  </a:solidFill>
                  <a:effectLst/>
                  <a:uLnTx/>
                  <a:uFillTx/>
                  <a:latin typeface="Arial"/>
                  <a:ea typeface="+mn-ea"/>
                  <a:cs typeface="+mn-cs"/>
                  <a:sym typeface="Arial"/>
                </a:rPr>
                <a:t>with a total annual energy consumption of 1,000 TOE or more;</a:t>
              </a:r>
            </a:p>
          </p:txBody>
        </p:sp>
        <p:sp>
          <p:nvSpPr>
            <p:cNvPr id="32" name="Oval 31">
              <a:extLst>
                <a:ext uri="{FF2B5EF4-FFF2-40B4-BE49-F238E27FC236}">
                  <a16:creationId xmlns:a16="http://schemas.microsoft.com/office/drawing/2014/main" id="{A177152C-F07E-0792-69BD-7C3202324A86}"/>
                </a:ext>
              </a:extLst>
            </p:cNvPr>
            <p:cNvSpPr/>
            <p:nvPr/>
          </p:nvSpPr>
          <p:spPr>
            <a:xfrm>
              <a:off x="2511460" y="5542481"/>
              <a:ext cx="1226778" cy="1226522"/>
            </a:xfrm>
            <a:prstGeom prst="ellipse">
              <a:avLst/>
            </a:prstGeom>
            <a:solidFill>
              <a:srgbClr val="0F6FC6">
                <a:tint val="50000"/>
                <a:hueOff val="0"/>
                <a:satOff val="0"/>
                <a:lumOff val="0"/>
                <a:alphaOff val="0"/>
              </a:srgbClr>
            </a:solidFill>
            <a:ln w="25400" cap="flat" cmpd="sng" algn="ctr">
              <a:solidFill>
                <a:srgbClr val="FFFFFF">
                  <a:hueOff val="0"/>
                  <a:satOff val="0"/>
                  <a:lumOff val="0"/>
                  <a:alphaOff val="0"/>
                </a:srgbClr>
              </a:solidFill>
              <a:prstDash val="solid"/>
            </a:ln>
            <a:effectLst/>
          </p:spPr>
          <p:txBody>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600" b="0" i="0" u="none" strike="noStrike" kern="0" cap="none" spc="0" normalizeH="0" baseline="0" noProof="0">
                <a:ln>
                  <a:noFill/>
                </a:ln>
                <a:solidFill>
                  <a:srgbClr val="FFFFFF">
                    <a:hueOff val="0"/>
                    <a:satOff val="0"/>
                    <a:lumOff val="0"/>
                    <a:alphaOff val="0"/>
                  </a:srgbClr>
                </a:solidFill>
                <a:effectLst/>
                <a:uLnTx/>
                <a:uFillTx/>
                <a:latin typeface="Arial"/>
                <a:ea typeface="+mn-ea"/>
                <a:cs typeface="+mn-cs"/>
                <a:sym typeface="Arial"/>
              </a:endParaRPr>
            </a:p>
          </p:txBody>
        </p:sp>
        <p:sp>
          <p:nvSpPr>
            <p:cNvPr id="33" name="Freeform: Shape 19">
              <a:extLst>
                <a:ext uri="{FF2B5EF4-FFF2-40B4-BE49-F238E27FC236}">
                  <a16:creationId xmlns:a16="http://schemas.microsoft.com/office/drawing/2014/main" id="{9C96DFCE-AD72-72E7-BC73-3FBC47B20F1A}"/>
                </a:ext>
              </a:extLst>
            </p:cNvPr>
            <p:cNvSpPr/>
            <p:nvPr/>
          </p:nvSpPr>
          <p:spPr>
            <a:xfrm>
              <a:off x="4148367" y="5593564"/>
              <a:ext cx="7270924" cy="1187296"/>
            </a:xfrm>
            <a:custGeom>
              <a:avLst/>
              <a:gdLst>
                <a:gd name="connsiteX0" fmla="*/ 0 w 1642201"/>
                <a:gd name="connsiteY0" fmla="*/ 0 h 1187293"/>
                <a:gd name="connsiteX1" fmla="*/ 1642201 w 1642201"/>
                <a:gd name="connsiteY1" fmla="*/ 0 h 1187293"/>
                <a:gd name="connsiteX2" fmla="*/ 1642201 w 1642201"/>
                <a:gd name="connsiteY2" fmla="*/ 1187293 h 1187293"/>
                <a:gd name="connsiteX3" fmla="*/ 0 w 1642201"/>
                <a:gd name="connsiteY3" fmla="*/ 1187293 h 1187293"/>
                <a:gd name="connsiteX4" fmla="*/ 0 w 1642201"/>
                <a:gd name="connsiteY4" fmla="*/ 0 h 11872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2201" h="1187293">
                  <a:moveTo>
                    <a:pt x="0" y="0"/>
                  </a:moveTo>
                  <a:lnTo>
                    <a:pt x="1642201" y="0"/>
                  </a:lnTo>
                  <a:lnTo>
                    <a:pt x="1642201" y="1187293"/>
                  </a:lnTo>
                  <a:lnTo>
                    <a:pt x="0" y="1187293"/>
                  </a:lnTo>
                  <a:lnTo>
                    <a:pt x="0" y="0"/>
                  </a:lnTo>
                  <a:close/>
                </a:path>
              </a:pathLst>
            </a:custGeom>
            <a:solidFill>
              <a:srgbClr val="F8F8F8"/>
            </a:solidFill>
            <a:ln>
              <a:noFill/>
            </a:ln>
            <a:effectLst/>
          </p:spPr>
          <p:txBody>
            <a:bodyPr spcFirstLastPara="0" vert="horz" wrap="square" lIns="18627" tIns="18627" rIns="18627" bIns="18627" numCol="1" spcCol="1270" anchor="ctr" anchorCtr="0">
              <a:noAutofit/>
            </a:bodyPr>
            <a:lstStyle/>
            <a:p>
              <a:pPr marL="0" marR="0" lvl="0" indent="0" algn="just" defTabSz="651917" eaLnBrk="1" fontAlgn="auto" latinLnBrk="0" hangingPunct="1">
                <a:lnSpc>
                  <a:spcPct val="90000"/>
                </a:lnSpc>
                <a:spcBef>
                  <a:spcPct val="0"/>
                </a:spcBef>
                <a:spcAft>
                  <a:spcPct val="1000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Arial"/>
                  <a:ea typeface="+mn-ea"/>
                  <a:cs typeface="+mn-cs"/>
                  <a:sym typeface="Arial"/>
                </a:rPr>
                <a:t>d) </a:t>
              </a:r>
              <a:r>
                <a:rPr kumimoji="0" lang="en-US" sz="1600" b="1" i="0" u="none" strike="noStrike" kern="0" cap="none" spc="0" normalizeH="0" baseline="0" noProof="0" dirty="0">
                  <a:ln>
                    <a:noFill/>
                  </a:ln>
                  <a:solidFill>
                    <a:srgbClr val="000000"/>
                  </a:solidFill>
                  <a:effectLst/>
                  <a:uLnTx/>
                  <a:uFillTx/>
                  <a:latin typeface="Arial"/>
                  <a:ea typeface="+mn-ea"/>
                  <a:cs typeface="+mn-cs"/>
                  <a:sym typeface="Arial"/>
                </a:rPr>
                <a:t>Solid waste treatment facilities </a:t>
              </a:r>
              <a:r>
                <a:rPr kumimoji="0" lang="en-US" sz="1600" b="0" i="0" u="none" strike="noStrike" kern="0" cap="none" spc="0" normalizeH="0" baseline="0" noProof="0" dirty="0">
                  <a:ln>
                    <a:noFill/>
                  </a:ln>
                  <a:solidFill>
                    <a:srgbClr val="000000"/>
                  </a:solidFill>
                  <a:effectLst/>
                  <a:uLnTx/>
                  <a:uFillTx/>
                  <a:latin typeface="Arial"/>
                  <a:ea typeface="+mn-ea"/>
                  <a:cs typeface="+mn-cs"/>
                  <a:sym typeface="Arial"/>
                </a:rPr>
                <a:t>with an annual operating capacity of 65,000 tons or more.</a:t>
              </a:r>
            </a:p>
          </p:txBody>
        </p:sp>
      </p:grpSp>
      <p:sp>
        <p:nvSpPr>
          <p:cNvPr id="34" name="TextBox 33">
            <a:extLst>
              <a:ext uri="{FF2B5EF4-FFF2-40B4-BE49-F238E27FC236}">
                <a16:creationId xmlns:a16="http://schemas.microsoft.com/office/drawing/2014/main" id="{E000A32C-A5FC-9653-87D9-47B9EF07E81A}"/>
              </a:ext>
            </a:extLst>
          </p:cNvPr>
          <p:cNvSpPr txBox="1"/>
          <p:nvPr/>
        </p:nvSpPr>
        <p:spPr>
          <a:xfrm>
            <a:off x="528665" y="4791633"/>
            <a:ext cx="2763176" cy="1323439"/>
          </a:xfrm>
          <a:prstGeom prst="rect">
            <a:avLst/>
          </a:prstGeom>
          <a:solidFill>
            <a:srgbClr val="FFFFFF"/>
          </a:solidFill>
        </p:spPr>
        <p:txBody>
          <a:bodyPr wrap="square">
            <a:spAutoFit/>
          </a:bodyPr>
          <a:lstStyle/>
          <a:p>
            <a:pPr algn="just">
              <a:buClr>
                <a:srgbClr val="000000"/>
              </a:buClr>
              <a:buFont typeface="Arial"/>
              <a:buNone/>
            </a:pPr>
            <a:r>
              <a:rPr lang="en-US" sz="1600" b="1" kern="0" dirty="0">
                <a:solidFill>
                  <a:srgbClr val="C00000"/>
                </a:solidFill>
                <a:latin typeface="Arial"/>
                <a:cs typeface="Arial"/>
                <a:sym typeface="Arial"/>
              </a:rPr>
              <a:t>Clause 1, Article 6. </a:t>
            </a:r>
            <a:r>
              <a:rPr lang="en-US" sz="1600" kern="0" dirty="0">
                <a:solidFill>
                  <a:srgbClr val="C00000"/>
                </a:solidFill>
                <a:latin typeface="Arial"/>
                <a:cs typeface="Arial"/>
                <a:sym typeface="Arial"/>
              </a:rPr>
              <a:t>Development and updating of the list of sectors and establishments subject to greenhouse gas inventory</a:t>
            </a:r>
          </a:p>
        </p:txBody>
      </p:sp>
    </p:spTree>
    <p:extLst>
      <p:ext uri="{BB962C8B-B14F-4D97-AF65-F5344CB8AC3E}">
        <p14:creationId xmlns:p14="http://schemas.microsoft.com/office/powerpoint/2010/main" val="135383920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2">
            <a:extLst>
              <a:ext uri="{FF2B5EF4-FFF2-40B4-BE49-F238E27FC236}">
                <a16:creationId xmlns:a16="http://schemas.microsoft.com/office/drawing/2014/main" id="{E98CA59E-1772-C751-40CE-DD2C10540AF0}"/>
              </a:ext>
            </a:extLst>
          </p:cNvPr>
          <p:cNvSpPr txBox="1">
            <a:spLocks/>
          </p:cNvSpPr>
          <p:nvPr/>
        </p:nvSpPr>
        <p:spPr>
          <a:xfrm>
            <a:off x="748990" y="1280612"/>
            <a:ext cx="10515599" cy="506152"/>
          </a:xfrm>
          <a:prstGeom prst="rect">
            <a:avLst/>
          </a:prstGeom>
          <a:solidFill>
            <a:srgbClr val="004AAD"/>
          </a:solid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3200" b="1" i="0" u="none" strike="noStrike" kern="1200" cap="none" spc="0" normalizeH="0" baseline="0" noProof="0">
                <a:ln>
                  <a:noFill/>
                </a:ln>
                <a:solidFill>
                  <a:srgbClr val="FFFFFF"/>
                </a:solidFill>
                <a:effectLst/>
                <a:uLnTx/>
                <a:uFillTx/>
                <a:latin typeface="Arial" panose="020B0604020202020204" pitchFamily="34" charset="0"/>
                <a:cs typeface="Arial" panose="020B0604020202020204" pitchFamily="34" charset="0"/>
                <a:sym typeface="Arial"/>
              </a:rPr>
              <a:t>DECREE 06/2022/ND-CP</a:t>
            </a:r>
            <a:endParaRPr kumimoji="0" lang="en-US" sz="3200" b="1" i="0" u="none" strike="noStrike" kern="0" cap="none" spc="0" normalizeH="0" baseline="0" noProof="0" dirty="0">
              <a:ln>
                <a:noFill/>
              </a:ln>
              <a:solidFill>
                <a:srgbClr val="FFFFFF"/>
              </a:solidFill>
              <a:effectLst/>
              <a:uLnTx/>
              <a:uFillTx/>
              <a:latin typeface="Arial"/>
              <a:cs typeface="Arial"/>
              <a:sym typeface="Arial"/>
            </a:endParaRPr>
          </a:p>
        </p:txBody>
      </p:sp>
      <p:sp>
        <p:nvSpPr>
          <p:cNvPr id="15" name="Arrow: Pentagon 2">
            <a:extLst>
              <a:ext uri="{FF2B5EF4-FFF2-40B4-BE49-F238E27FC236}">
                <a16:creationId xmlns:a16="http://schemas.microsoft.com/office/drawing/2014/main" id="{CE551525-A5AE-C554-F15B-9F07652ABB83}"/>
              </a:ext>
            </a:extLst>
          </p:cNvPr>
          <p:cNvSpPr/>
          <p:nvPr/>
        </p:nvSpPr>
        <p:spPr>
          <a:xfrm>
            <a:off x="748989" y="1891062"/>
            <a:ext cx="2139221" cy="476980"/>
          </a:xfrm>
          <a:prstGeom prst="homePlate">
            <a:avLst/>
          </a:prstGeom>
          <a:solidFill>
            <a:srgbClr val="00B050"/>
          </a:solidFill>
          <a:ln w="25400" cap="flat" cmpd="sng" algn="ctr">
            <a:solidFill>
              <a:srgbClr val="0F6FC6">
                <a:shade val="15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r>
              <a:rPr kumimoji="0" lang="en-US" sz="1600" b="1" i="0" u="none" strike="noStrike" kern="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sym typeface="Arial"/>
              </a:rPr>
              <a:t>Before 31/3/2023</a:t>
            </a:r>
          </a:p>
        </p:txBody>
      </p:sp>
      <p:sp>
        <p:nvSpPr>
          <p:cNvPr id="16" name="Rectangle: Rounded Corners 5">
            <a:extLst>
              <a:ext uri="{FF2B5EF4-FFF2-40B4-BE49-F238E27FC236}">
                <a16:creationId xmlns:a16="http://schemas.microsoft.com/office/drawing/2014/main" id="{FD967EE4-5451-BAB0-DBAF-57EA6F228A3B}"/>
              </a:ext>
            </a:extLst>
          </p:cNvPr>
          <p:cNvSpPr/>
          <p:nvPr/>
        </p:nvSpPr>
        <p:spPr>
          <a:xfrm>
            <a:off x="3074375" y="1891062"/>
            <a:ext cx="8704953" cy="476980"/>
          </a:xfrm>
          <a:prstGeom prst="roundRect">
            <a:avLst/>
          </a:prstGeom>
          <a:solidFill>
            <a:srgbClr val="7CCA62">
              <a:lumMod val="75000"/>
            </a:srgbClr>
          </a:solidFill>
          <a:ln w="25400" cap="flat" cmpd="sng" algn="ctr">
            <a:solidFill>
              <a:srgbClr val="0F6FC6">
                <a:shade val="15000"/>
              </a:srgbClr>
            </a:solidFill>
            <a:prstDash val="solid"/>
          </a:ln>
          <a:effectLst/>
        </p:spPr>
        <p:txBody>
          <a:bodyPr rtlCol="0" anchor="ctr"/>
          <a:lstStyle/>
          <a:p>
            <a:pPr marL="0" marR="0" lvl="0" indent="0" algn="just" defTabSz="914400" eaLnBrk="1" fontAlgn="auto" latinLnBrk="0" hangingPunct="1">
              <a:lnSpc>
                <a:spcPct val="100000"/>
              </a:lnSpc>
              <a:spcBef>
                <a:spcPts val="0"/>
              </a:spcBef>
              <a:spcAft>
                <a:spcPts val="0"/>
              </a:spcAft>
              <a:buClr>
                <a:srgbClr val="000000"/>
              </a:buClr>
              <a:buSzTx/>
              <a:buFont typeface="Arial"/>
              <a:buNone/>
              <a:tabLst/>
              <a:defRPr/>
            </a:pPr>
            <a:r>
              <a:rPr kumimoji="0" lang="en-US" sz="1300" b="0" i="0" u="none" strike="noStrike" kern="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sym typeface="Arial"/>
              </a:rPr>
              <a:t>Point 4a Article 11: Provide additional figures of operation and information relevant to the GHG inventory of the facilities of the year before the report period according to the guidelines of the sector management ministry</a:t>
            </a:r>
            <a:endParaRPr kumimoji="0" lang="en-US" sz="1300" b="0" i="0" u="none" strike="noStrike" kern="0" cap="none" spc="0" normalizeH="0" baseline="0" noProof="0" dirty="0">
              <a:ln>
                <a:noFill/>
              </a:ln>
              <a:solidFill>
                <a:srgbClr val="FFFFFF"/>
              </a:solidFill>
              <a:effectLst/>
              <a:uLnTx/>
              <a:uFillTx/>
              <a:latin typeface="Arial"/>
              <a:ea typeface="+mn-ea"/>
              <a:cs typeface="+mn-cs"/>
              <a:sym typeface="Arial"/>
            </a:endParaRPr>
          </a:p>
        </p:txBody>
      </p:sp>
      <p:sp>
        <p:nvSpPr>
          <p:cNvPr id="17" name="Arrow: Pentagon 8">
            <a:extLst>
              <a:ext uri="{FF2B5EF4-FFF2-40B4-BE49-F238E27FC236}">
                <a16:creationId xmlns:a16="http://schemas.microsoft.com/office/drawing/2014/main" id="{096F2F37-9CFD-4C88-067B-B102E4653BF5}"/>
              </a:ext>
            </a:extLst>
          </p:cNvPr>
          <p:cNvSpPr/>
          <p:nvPr/>
        </p:nvSpPr>
        <p:spPr>
          <a:xfrm>
            <a:off x="748989" y="2756238"/>
            <a:ext cx="2139221" cy="476980"/>
          </a:xfrm>
          <a:prstGeom prst="homePlate">
            <a:avLst/>
          </a:prstGeom>
          <a:solidFill>
            <a:srgbClr val="A5C249">
              <a:lumMod val="75000"/>
            </a:srgbClr>
          </a:solidFill>
          <a:ln w="25400" cap="flat" cmpd="sng" algn="ctr">
            <a:solidFill>
              <a:srgbClr val="0F6FC6">
                <a:shade val="15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r>
              <a:rPr kumimoji="0" lang="en-US" sz="1600" b="1" i="0" u="none" strike="noStrike" kern="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sym typeface="Arial"/>
              </a:rPr>
              <a:t>Before 31/3/2025</a:t>
            </a:r>
          </a:p>
        </p:txBody>
      </p:sp>
      <p:sp>
        <p:nvSpPr>
          <p:cNvPr id="18" name="Rectangle: Rounded Corners 9">
            <a:extLst>
              <a:ext uri="{FF2B5EF4-FFF2-40B4-BE49-F238E27FC236}">
                <a16:creationId xmlns:a16="http://schemas.microsoft.com/office/drawing/2014/main" id="{108008B3-B7E4-4303-D027-EABF14895622}"/>
              </a:ext>
            </a:extLst>
          </p:cNvPr>
          <p:cNvSpPr/>
          <p:nvPr/>
        </p:nvSpPr>
        <p:spPr>
          <a:xfrm>
            <a:off x="3074375" y="2756238"/>
            <a:ext cx="8704953" cy="476980"/>
          </a:xfrm>
          <a:prstGeom prst="roundRect">
            <a:avLst/>
          </a:prstGeom>
          <a:solidFill>
            <a:srgbClr val="7CCA62">
              <a:lumMod val="75000"/>
            </a:srgbClr>
          </a:solidFill>
          <a:ln w="25400" cap="flat" cmpd="sng" algn="ctr">
            <a:solidFill>
              <a:srgbClr val="0F6FC6">
                <a:shade val="15000"/>
              </a:srgbClr>
            </a:solidFill>
            <a:prstDash val="solid"/>
          </a:ln>
          <a:effectLst/>
        </p:spPr>
        <p:txBody>
          <a:bodyPr rtlCol="0" anchor="ctr"/>
          <a:lstStyle/>
          <a:p>
            <a:pPr marL="0" marR="0" lvl="0" indent="0" algn="just" defTabSz="914400" eaLnBrk="1" fontAlgn="auto" latinLnBrk="0" hangingPunct="1">
              <a:lnSpc>
                <a:spcPct val="100000"/>
              </a:lnSpc>
              <a:spcBef>
                <a:spcPts val="0"/>
              </a:spcBef>
              <a:spcAft>
                <a:spcPts val="0"/>
              </a:spcAft>
              <a:buClr>
                <a:srgbClr val="000000"/>
              </a:buClr>
              <a:buSzTx/>
              <a:buFont typeface="Arial"/>
              <a:buNone/>
              <a:tabLst/>
              <a:defRPr/>
            </a:pPr>
            <a:r>
              <a:rPr kumimoji="0" lang="en-US" sz="1400" b="0" i="0" u="none" strike="noStrike" kern="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sym typeface="Arial"/>
              </a:rPr>
              <a:t>Point 4b Article 11: Prepare biennial facility-level </a:t>
            </a:r>
            <a:r>
              <a:rPr kumimoji="0" lang="en-US" sz="1400" i="0" u="none" strike="noStrike" kern="0" cap="none" spc="0" normalizeH="0" baseline="0" noProof="0" dirty="0">
                <a:ln>
                  <a:noFill/>
                </a:ln>
                <a:solidFill>
                  <a:srgbClr val="FFFFFF"/>
                </a:solidFill>
                <a:effectLst/>
                <a:uLnTx/>
                <a:uFillTx/>
                <a:latin typeface="Arial"/>
                <a:ea typeface="+mn-ea"/>
                <a:cs typeface="+mn-cs"/>
                <a:sym typeface="Arial"/>
              </a:rPr>
              <a:t>greenhouse gas inventory reports </a:t>
            </a:r>
            <a:r>
              <a:rPr kumimoji="0" lang="en-US" sz="1400" b="0" i="0" u="none" strike="noStrike" kern="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sym typeface="Arial"/>
              </a:rPr>
              <a:t>starting from 2024 (using Form 06, Appendix II), and submit them to provincial-level People's Committees for appraisal.</a:t>
            </a:r>
            <a:endParaRPr kumimoji="0" lang="en-US" sz="1400" b="0" i="0" u="none" strike="noStrike" kern="0" cap="none" spc="0" normalizeH="0" baseline="0" noProof="0" dirty="0">
              <a:ln>
                <a:noFill/>
              </a:ln>
              <a:solidFill>
                <a:srgbClr val="FFFFFF"/>
              </a:solidFill>
              <a:effectLst/>
              <a:uLnTx/>
              <a:uFillTx/>
              <a:latin typeface="Arial"/>
              <a:ea typeface="+mn-ea"/>
              <a:cs typeface="+mn-cs"/>
              <a:sym typeface="Arial"/>
            </a:endParaRPr>
          </a:p>
        </p:txBody>
      </p:sp>
      <p:sp>
        <p:nvSpPr>
          <p:cNvPr id="19" name="Arrow: Pentagon 10">
            <a:extLst>
              <a:ext uri="{FF2B5EF4-FFF2-40B4-BE49-F238E27FC236}">
                <a16:creationId xmlns:a16="http://schemas.microsoft.com/office/drawing/2014/main" id="{1CD25F83-6BBF-86B7-C92E-C865F9A732BF}"/>
              </a:ext>
            </a:extLst>
          </p:cNvPr>
          <p:cNvSpPr/>
          <p:nvPr/>
        </p:nvSpPr>
        <p:spPr>
          <a:xfrm>
            <a:off x="748989" y="3621414"/>
            <a:ext cx="2139221" cy="476980"/>
          </a:xfrm>
          <a:prstGeom prst="homePlate">
            <a:avLst/>
          </a:prstGeom>
          <a:solidFill>
            <a:srgbClr val="A5C249">
              <a:lumMod val="75000"/>
            </a:srgbClr>
          </a:solidFill>
          <a:ln w="25400" cap="flat" cmpd="sng" algn="ctr">
            <a:solidFill>
              <a:srgbClr val="0F6FC6">
                <a:shade val="15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r>
              <a:rPr kumimoji="0" lang="en-US" sz="1600" b="1" i="0" u="none" strike="noStrike" kern="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sym typeface="Arial"/>
              </a:rPr>
              <a:t>Before 01/12/2025</a:t>
            </a:r>
          </a:p>
        </p:txBody>
      </p:sp>
      <p:sp>
        <p:nvSpPr>
          <p:cNvPr id="20" name="Rectangle: Rounded Corners 11">
            <a:extLst>
              <a:ext uri="{FF2B5EF4-FFF2-40B4-BE49-F238E27FC236}">
                <a16:creationId xmlns:a16="http://schemas.microsoft.com/office/drawing/2014/main" id="{D8BF912B-AB71-5976-675C-0AEFF209DA97}"/>
              </a:ext>
            </a:extLst>
          </p:cNvPr>
          <p:cNvSpPr/>
          <p:nvPr/>
        </p:nvSpPr>
        <p:spPr>
          <a:xfrm>
            <a:off x="3074375" y="3634667"/>
            <a:ext cx="8704953" cy="476980"/>
          </a:xfrm>
          <a:prstGeom prst="roundRect">
            <a:avLst/>
          </a:prstGeom>
          <a:solidFill>
            <a:srgbClr val="7CCA62">
              <a:lumMod val="75000"/>
            </a:srgbClr>
          </a:solidFill>
          <a:ln w="25400" cap="flat" cmpd="sng" algn="ctr">
            <a:solidFill>
              <a:srgbClr val="0F6FC6">
                <a:shade val="15000"/>
              </a:srgbClr>
            </a:solidFill>
            <a:prstDash val="solid"/>
          </a:ln>
          <a:effectLst/>
        </p:spPr>
        <p:txBody>
          <a:bodyPr rtlCol="0" anchor="ctr"/>
          <a:lstStyle/>
          <a:p>
            <a:pPr marL="0" marR="0" lvl="0" indent="0" algn="just" defTabSz="914400" eaLnBrk="1" fontAlgn="auto" latinLnBrk="0" hangingPunct="1">
              <a:lnSpc>
                <a:spcPct val="100000"/>
              </a:lnSpc>
              <a:spcBef>
                <a:spcPts val="0"/>
              </a:spcBef>
              <a:spcAft>
                <a:spcPts val="0"/>
              </a:spcAft>
              <a:buClr>
                <a:srgbClr val="000000"/>
              </a:buClr>
              <a:buSzTx/>
              <a:buFont typeface="Arial"/>
              <a:buNone/>
              <a:tabLst/>
              <a:defRPr/>
            </a:pPr>
            <a:r>
              <a:rPr kumimoji="0" lang="en-US" sz="1400" b="0" i="0" u="none" strike="noStrike" kern="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sym typeface="Arial"/>
              </a:rPr>
              <a:t>Clause 4c Article 11: Finalize the facility-level greenhouse gas inventory report and submit it to the Ministry of Natural Resources and Environment (MONRE).</a:t>
            </a:r>
            <a:endParaRPr kumimoji="0" lang="en-US" sz="1400" b="0" i="0" u="none" strike="noStrike" kern="0" cap="none" spc="0" normalizeH="0" baseline="0" noProof="0" dirty="0">
              <a:ln>
                <a:noFill/>
              </a:ln>
              <a:solidFill>
                <a:srgbClr val="FFFFFF"/>
              </a:solidFill>
              <a:effectLst/>
              <a:uLnTx/>
              <a:uFillTx/>
              <a:latin typeface="Arial"/>
              <a:ea typeface="+mn-ea"/>
              <a:cs typeface="+mn-cs"/>
              <a:sym typeface="Arial"/>
            </a:endParaRPr>
          </a:p>
        </p:txBody>
      </p:sp>
      <p:sp>
        <p:nvSpPr>
          <p:cNvPr id="21" name="Arrow: Pentagon 12">
            <a:extLst>
              <a:ext uri="{FF2B5EF4-FFF2-40B4-BE49-F238E27FC236}">
                <a16:creationId xmlns:a16="http://schemas.microsoft.com/office/drawing/2014/main" id="{F17B62DD-1B43-800E-ADE3-783B49079DCC}"/>
              </a:ext>
            </a:extLst>
          </p:cNvPr>
          <p:cNvSpPr/>
          <p:nvPr/>
        </p:nvSpPr>
        <p:spPr>
          <a:xfrm>
            <a:off x="748988" y="4486131"/>
            <a:ext cx="2139221" cy="476980"/>
          </a:xfrm>
          <a:prstGeom prst="homePlate">
            <a:avLst/>
          </a:prstGeom>
          <a:solidFill>
            <a:srgbClr val="A5C249">
              <a:lumMod val="75000"/>
            </a:srgbClr>
          </a:solidFill>
          <a:ln w="25400" cap="flat" cmpd="sng" algn="ctr">
            <a:solidFill>
              <a:srgbClr val="0F6FC6">
                <a:shade val="15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r>
              <a:rPr kumimoji="0" lang="en-US" sz="1600" b="1" i="0" u="none" strike="noStrike" kern="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sym typeface="Arial"/>
              </a:rPr>
              <a:t>Before 31/12/2025</a:t>
            </a:r>
          </a:p>
        </p:txBody>
      </p:sp>
      <p:sp>
        <p:nvSpPr>
          <p:cNvPr id="22" name="Rectangle: Rounded Corners 13">
            <a:extLst>
              <a:ext uri="{FF2B5EF4-FFF2-40B4-BE49-F238E27FC236}">
                <a16:creationId xmlns:a16="http://schemas.microsoft.com/office/drawing/2014/main" id="{CE3454BF-D4CC-CB51-4495-83FDA7094D23}"/>
              </a:ext>
            </a:extLst>
          </p:cNvPr>
          <p:cNvSpPr/>
          <p:nvPr/>
        </p:nvSpPr>
        <p:spPr>
          <a:xfrm>
            <a:off x="3074375" y="4331382"/>
            <a:ext cx="8704953" cy="955661"/>
          </a:xfrm>
          <a:prstGeom prst="roundRect">
            <a:avLst/>
          </a:prstGeom>
          <a:solidFill>
            <a:srgbClr val="7CCA62">
              <a:lumMod val="75000"/>
            </a:srgbClr>
          </a:solidFill>
          <a:ln w="25400" cap="flat" cmpd="sng" algn="ctr">
            <a:solidFill>
              <a:srgbClr val="0F6FC6">
                <a:shade val="15000"/>
              </a:srgbClr>
            </a:solidFill>
            <a:prstDash val="solid"/>
          </a:ln>
          <a:effectLst/>
        </p:spPr>
        <p:txBody>
          <a:bodyPr rtlCol="0" anchor="ctr"/>
          <a:lstStyle/>
          <a:p>
            <a:pPr marL="0" marR="0" lvl="0" indent="0" algn="just" defTabSz="914400" eaLnBrk="1" fontAlgn="auto" latinLnBrk="0" hangingPunct="1">
              <a:lnSpc>
                <a:spcPct val="100000"/>
              </a:lnSpc>
              <a:spcBef>
                <a:spcPts val="0"/>
              </a:spcBef>
              <a:spcAft>
                <a:spcPts val="0"/>
              </a:spcAft>
              <a:buClr>
                <a:srgbClr val="000000"/>
              </a:buClr>
              <a:buSzTx/>
              <a:buFont typeface="Arial"/>
              <a:buNone/>
              <a:tabLst/>
              <a:defRPr/>
            </a:pPr>
            <a:r>
              <a:rPr kumimoji="0" lang="en-US" sz="1400" b="1" i="0" u="none" strike="noStrike" kern="0" cap="none" spc="0" normalizeH="0" baseline="0" noProof="0" dirty="0">
                <a:ln>
                  <a:noFill/>
                </a:ln>
                <a:solidFill>
                  <a:srgbClr val="FFFFFF"/>
                </a:solidFill>
                <a:effectLst/>
                <a:uLnTx/>
                <a:uFillTx/>
                <a:latin typeface="Arial"/>
                <a:ea typeface="+mn-ea"/>
                <a:cs typeface="+mn-cs"/>
                <a:sym typeface="Arial"/>
              </a:rPr>
              <a:t>Point 4b, Article 13:</a:t>
            </a:r>
            <a:r>
              <a:rPr kumimoji="0" lang="en-US" sz="1400" b="0" i="0" u="none" strike="noStrike" kern="0" cap="none" spc="0" normalizeH="0" baseline="0" noProof="0" dirty="0">
                <a:ln>
                  <a:noFill/>
                </a:ln>
                <a:solidFill>
                  <a:srgbClr val="FFFFFF"/>
                </a:solidFill>
                <a:effectLst/>
                <a:uLnTx/>
                <a:uFillTx/>
                <a:latin typeface="Arial"/>
                <a:ea typeface="+mn-ea"/>
                <a:cs typeface="+mn-cs"/>
                <a:sym typeface="Arial"/>
              </a:rPr>
              <a:t> Establish and approve greenhouse gas emission mitigation plans (using Form No. 02 in Appendix IV) for the 2026-2030 period, with annual adjustments and updates (if any), and submit them to the Ministry of Natural Resources and Environment (MONRE), the relevant line ministry, and the specialized agency under the provincial-level People's Committee.</a:t>
            </a:r>
            <a:endParaRPr kumimoji="0" lang="en-US" sz="1600" b="0" i="0" u="none" strike="noStrike" kern="0" cap="none" spc="0" normalizeH="0" baseline="0" noProof="0" dirty="0">
              <a:ln>
                <a:noFill/>
              </a:ln>
              <a:solidFill>
                <a:srgbClr val="FFFFFF"/>
              </a:solidFill>
              <a:effectLst/>
              <a:uLnTx/>
              <a:uFillTx/>
              <a:latin typeface="Arial"/>
              <a:ea typeface="+mn-ea"/>
              <a:cs typeface="+mn-cs"/>
              <a:sym typeface="Arial"/>
            </a:endParaRPr>
          </a:p>
        </p:txBody>
      </p:sp>
      <p:sp>
        <p:nvSpPr>
          <p:cNvPr id="23" name="Arrow: Pentagon 14">
            <a:extLst>
              <a:ext uri="{FF2B5EF4-FFF2-40B4-BE49-F238E27FC236}">
                <a16:creationId xmlns:a16="http://schemas.microsoft.com/office/drawing/2014/main" id="{47911947-0DFA-881C-3710-B308986ED2CE}"/>
              </a:ext>
            </a:extLst>
          </p:cNvPr>
          <p:cNvSpPr/>
          <p:nvPr/>
        </p:nvSpPr>
        <p:spPr>
          <a:xfrm>
            <a:off x="748987" y="5479336"/>
            <a:ext cx="2139221" cy="476980"/>
          </a:xfrm>
          <a:prstGeom prst="homePlate">
            <a:avLst/>
          </a:prstGeom>
          <a:solidFill>
            <a:srgbClr val="002060"/>
          </a:solidFill>
          <a:ln w="25400" cap="flat" cmpd="sng" algn="ctr">
            <a:solidFill>
              <a:srgbClr val="0F6FC6">
                <a:shade val="15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r>
              <a:rPr kumimoji="0" lang="en-US" sz="1600" b="1" i="0" u="none" strike="noStrike" kern="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sym typeface="Arial"/>
              </a:rPr>
              <a:t>Before 31/3/2027</a:t>
            </a:r>
          </a:p>
        </p:txBody>
      </p:sp>
      <p:sp>
        <p:nvSpPr>
          <p:cNvPr id="24" name="Rectangle: Rounded Corners 15">
            <a:extLst>
              <a:ext uri="{FF2B5EF4-FFF2-40B4-BE49-F238E27FC236}">
                <a16:creationId xmlns:a16="http://schemas.microsoft.com/office/drawing/2014/main" id="{AF0F0337-90B5-AF38-0425-DF2113E14C28}"/>
              </a:ext>
            </a:extLst>
          </p:cNvPr>
          <p:cNvSpPr/>
          <p:nvPr/>
        </p:nvSpPr>
        <p:spPr>
          <a:xfrm>
            <a:off x="3074374" y="5479336"/>
            <a:ext cx="8704953" cy="856867"/>
          </a:xfrm>
          <a:prstGeom prst="roundRect">
            <a:avLst/>
          </a:prstGeom>
          <a:solidFill>
            <a:srgbClr val="7CCA62">
              <a:lumMod val="75000"/>
            </a:srgbClr>
          </a:solidFill>
          <a:ln w="25400" cap="flat" cmpd="sng" algn="ctr">
            <a:solidFill>
              <a:srgbClr val="0F6FC6">
                <a:shade val="15000"/>
              </a:srgbClr>
            </a:solidFill>
            <a:prstDash val="solid"/>
          </a:ln>
          <a:effectLst/>
        </p:spPr>
        <p:txBody>
          <a:bodyPr rtlCol="0" anchor="ctr"/>
          <a:lstStyle/>
          <a:p>
            <a:pPr marL="285750" marR="0" lvl="0" indent="-285750" algn="just" defTabSz="91440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en-US" sz="1400" b="1" i="0" u="none" strike="noStrike" kern="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sym typeface="Arial"/>
              </a:rPr>
              <a:t>Clause 3a, Article 10: </a:t>
            </a:r>
            <a:r>
              <a:rPr kumimoji="0" lang="en-US" sz="1400" b="0" i="0" u="none" strike="noStrike" kern="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sym typeface="Arial"/>
              </a:rPr>
              <a:t>Develop annual facility-level greenhouse gas emission mitigation reports for the year preceding the reporting period (using Form No. 02 in Appendix III) and submit them to the Ministry of Natural Resources and Environment (MONRE) and the relevant line ministries.</a:t>
            </a:r>
          </a:p>
          <a:p>
            <a:pPr marL="285750" marR="0" lvl="0" indent="-285750" algn="just" defTabSz="91440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en-US" sz="1400" b="0" i="0" u="none" strike="noStrike" kern="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sym typeface="Arial"/>
              </a:rPr>
              <a:t>Conduct greenhouse gas inventory</a:t>
            </a:r>
          </a:p>
        </p:txBody>
      </p:sp>
    </p:spTree>
    <p:extLst>
      <p:ext uri="{BB962C8B-B14F-4D97-AF65-F5344CB8AC3E}">
        <p14:creationId xmlns:p14="http://schemas.microsoft.com/office/powerpoint/2010/main" val="3433824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2">
            <a:extLst>
              <a:ext uri="{FF2B5EF4-FFF2-40B4-BE49-F238E27FC236}">
                <a16:creationId xmlns:a16="http://schemas.microsoft.com/office/drawing/2014/main" id="{C7DC9403-0AA3-C766-01D4-9AE45AF1D93A}"/>
              </a:ext>
            </a:extLst>
          </p:cNvPr>
          <p:cNvSpPr txBox="1">
            <a:spLocks/>
          </p:cNvSpPr>
          <p:nvPr/>
        </p:nvSpPr>
        <p:spPr>
          <a:xfrm>
            <a:off x="838200" y="1291890"/>
            <a:ext cx="10515599" cy="506152"/>
          </a:xfrm>
          <a:prstGeom prst="rect">
            <a:avLst/>
          </a:prstGeom>
          <a:solidFill>
            <a:srgbClr val="466DB0"/>
          </a:solidFill>
          <a:ln>
            <a:noFill/>
          </a:ln>
        </p:spPr>
        <p:txBody>
          <a:bodyPr spcFirstLastPara="1" wrap="square" lIns="91425" tIns="45700" rIns="91425" bIns="45700" anchor="ctr" anchorCtr="0">
            <a:normAutofit fontScale="90000" lnSpcReduction="1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3600" b="1" i="0" u="none" strike="noStrike" kern="1200" cap="none" spc="0" normalizeH="0" baseline="0" noProof="0">
                <a:ln>
                  <a:noFill/>
                </a:ln>
                <a:solidFill>
                  <a:srgbClr val="FFFFFF"/>
                </a:solidFill>
                <a:effectLst/>
                <a:uLnTx/>
                <a:uFillTx/>
                <a:latin typeface="Arial" panose="020B0604020202020204" pitchFamily="34" charset="0"/>
                <a:cs typeface="Arial" panose="020B0604020202020204" pitchFamily="34" charset="0"/>
                <a:sym typeface="Arial"/>
              </a:rPr>
              <a:t>DECREE </a:t>
            </a:r>
            <a:r>
              <a:rPr kumimoji="0" lang="en-US" sz="3600" b="1" i="0" u="none" strike="noStrike" kern="0" cap="none" spc="0" normalizeH="0" baseline="0" noProof="0">
                <a:ln>
                  <a:noFill/>
                </a:ln>
                <a:solidFill>
                  <a:srgbClr val="FFFFFF"/>
                </a:solidFill>
                <a:effectLst/>
                <a:uLnTx/>
                <a:uFillTx/>
                <a:latin typeface="Arial" panose="020B0604020202020204" pitchFamily="34" charset="0"/>
                <a:cs typeface="Arial" panose="020B0604020202020204" pitchFamily="34" charset="0"/>
                <a:sym typeface="Arial"/>
              </a:rPr>
              <a:t>199</a:t>
            </a:r>
            <a:r>
              <a:rPr kumimoji="0" lang="en-US" sz="3600" b="1" i="0" u="none" strike="noStrike" kern="1200" cap="none" spc="0" normalizeH="0" baseline="0" noProof="0">
                <a:ln>
                  <a:noFill/>
                </a:ln>
                <a:solidFill>
                  <a:srgbClr val="FFFFFF"/>
                </a:solidFill>
                <a:effectLst/>
                <a:uLnTx/>
                <a:uFillTx/>
                <a:latin typeface="Arial" panose="020B0604020202020204" pitchFamily="34" charset="0"/>
                <a:cs typeface="Arial" panose="020B0604020202020204" pitchFamily="34" charset="0"/>
                <a:sym typeface="Arial"/>
              </a:rPr>
              <a:t>/2025/ND-CP</a:t>
            </a:r>
            <a:endParaRPr kumimoji="0" lang="en-US" sz="3600" b="1" i="0" u="none" strike="noStrike" kern="0" cap="none" spc="0" normalizeH="0" baseline="0" noProof="0" dirty="0">
              <a:ln>
                <a:noFill/>
              </a:ln>
              <a:solidFill>
                <a:srgbClr val="FFFFFF"/>
              </a:solidFill>
              <a:effectLst/>
              <a:uLnTx/>
              <a:uFillTx/>
              <a:latin typeface="Arial"/>
              <a:cs typeface="Arial"/>
              <a:sym typeface="Arial"/>
            </a:endParaRPr>
          </a:p>
        </p:txBody>
      </p:sp>
      <p:sp>
        <p:nvSpPr>
          <p:cNvPr id="17" name="Rectangle 16">
            <a:extLst>
              <a:ext uri="{FF2B5EF4-FFF2-40B4-BE49-F238E27FC236}">
                <a16:creationId xmlns:a16="http://schemas.microsoft.com/office/drawing/2014/main" id="{DF494119-3B89-0F06-242C-7D889DE801DA}"/>
              </a:ext>
            </a:extLst>
          </p:cNvPr>
          <p:cNvSpPr/>
          <p:nvPr/>
        </p:nvSpPr>
        <p:spPr>
          <a:xfrm>
            <a:off x="975674" y="2461009"/>
            <a:ext cx="4650686" cy="1343700"/>
          </a:xfrm>
          <a:prstGeom prst="rect">
            <a:avLst/>
          </a:prstGeom>
          <a:noFill/>
          <a:ln w="25400" cap="flat" cmpd="sng" algn="ctr">
            <a:solidFill>
              <a:srgbClr val="0F6FC6">
                <a:lumMod val="7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600" b="0" i="0" u="none" strike="noStrike" kern="0" cap="none" spc="0" normalizeH="0" baseline="0" noProof="0">
              <a:ln>
                <a:noFill/>
              </a:ln>
              <a:solidFill>
                <a:srgbClr val="FFFFFF"/>
              </a:solidFill>
              <a:effectLst/>
              <a:uLnTx/>
              <a:uFillTx/>
              <a:latin typeface="Arial"/>
              <a:ea typeface="+mn-ea"/>
              <a:cs typeface="+mn-cs"/>
              <a:sym typeface="Arial"/>
            </a:endParaRPr>
          </a:p>
        </p:txBody>
      </p:sp>
      <p:sp>
        <p:nvSpPr>
          <p:cNvPr id="18" name="TextBox 17">
            <a:extLst>
              <a:ext uri="{FF2B5EF4-FFF2-40B4-BE49-F238E27FC236}">
                <a16:creationId xmlns:a16="http://schemas.microsoft.com/office/drawing/2014/main" id="{22BADE66-0FB7-535E-5A87-A827A9D70E9A}"/>
              </a:ext>
            </a:extLst>
          </p:cNvPr>
          <p:cNvSpPr txBox="1"/>
          <p:nvPr/>
        </p:nvSpPr>
        <p:spPr>
          <a:xfrm>
            <a:off x="1622087" y="2573276"/>
            <a:ext cx="3847318" cy="1077218"/>
          </a:xfrm>
          <a:prstGeom prst="rect">
            <a:avLst/>
          </a:prstGeom>
          <a:noFill/>
        </p:spPr>
        <p:txBody>
          <a:bodyPr wrap="square">
            <a:spAutoFit/>
          </a:bodyPr>
          <a:lstStyle/>
          <a:p>
            <a:pPr algn="just">
              <a:buClr>
                <a:srgbClr val="000000"/>
              </a:buClr>
              <a:buFont typeface="Arial"/>
              <a:buNone/>
            </a:pPr>
            <a:r>
              <a:rPr lang="en-US" sz="1600" b="1" kern="0" dirty="0">
                <a:solidFill>
                  <a:srgbClr val="000000"/>
                </a:solidFill>
                <a:latin typeface="Arial" panose="020B0604020202020204" pitchFamily="34" charset="0"/>
                <a:cs typeface="Arial" panose="020B0604020202020204" pitchFamily="34" charset="0"/>
                <a:sym typeface="Arial"/>
              </a:rPr>
              <a:t>Biennial GHG inventory reports </a:t>
            </a:r>
            <a:r>
              <a:rPr lang="en-US" sz="1600" kern="0" dirty="0">
                <a:solidFill>
                  <a:srgbClr val="000000"/>
                </a:solidFill>
                <a:latin typeface="Arial" panose="020B0604020202020204" pitchFamily="34" charset="0"/>
                <a:cs typeface="Arial" panose="020B0604020202020204" pitchFamily="34" charset="0"/>
                <a:sym typeface="Arial"/>
              </a:rPr>
              <a:t>shall include inventory results for two consecutive years preceding the reporting year</a:t>
            </a:r>
          </a:p>
        </p:txBody>
      </p:sp>
      <p:pic>
        <p:nvPicPr>
          <p:cNvPr id="19" name="Picture 18">
            <a:extLst>
              <a:ext uri="{FF2B5EF4-FFF2-40B4-BE49-F238E27FC236}">
                <a16:creationId xmlns:a16="http://schemas.microsoft.com/office/drawing/2014/main" id="{5D6A14F6-B6E9-CA59-A7DC-A5D031C9E879}"/>
              </a:ext>
            </a:extLst>
          </p:cNvPr>
          <p:cNvPicPr>
            <a:picLocks noChangeAspect="1"/>
          </p:cNvPicPr>
          <p:nvPr/>
        </p:nvPicPr>
        <p:blipFill>
          <a:blip r:embed="rId2"/>
          <a:stretch>
            <a:fillRect/>
          </a:stretch>
        </p:blipFill>
        <p:spPr>
          <a:xfrm>
            <a:off x="571799" y="2300613"/>
            <a:ext cx="910003" cy="1024753"/>
          </a:xfrm>
          <a:prstGeom prst="rect">
            <a:avLst/>
          </a:prstGeom>
        </p:spPr>
      </p:pic>
      <p:sp>
        <p:nvSpPr>
          <p:cNvPr id="20" name="Rectangle 19">
            <a:extLst>
              <a:ext uri="{FF2B5EF4-FFF2-40B4-BE49-F238E27FC236}">
                <a16:creationId xmlns:a16="http://schemas.microsoft.com/office/drawing/2014/main" id="{50488B93-9469-853B-537C-4C20A97DEA71}"/>
              </a:ext>
            </a:extLst>
          </p:cNvPr>
          <p:cNvSpPr/>
          <p:nvPr/>
        </p:nvSpPr>
        <p:spPr>
          <a:xfrm>
            <a:off x="6798261" y="2461008"/>
            <a:ext cx="4650686" cy="1343701"/>
          </a:xfrm>
          <a:prstGeom prst="rect">
            <a:avLst/>
          </a:prstGeom>
          <a:noFill/>
          <a:ln w="25400" cap="flat" cmpd="sng" algn="ctr">
            <a:solidFill>
              <a:srgbClr val="0F6FC6">
                <a:lumMod val="7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600" b="0" i="0" u="none" strike="noStrike" kern="0" cap="none" spc="0" normalizeH="0" baseline="0" noProof="0">
              <a:ln>
                <a:noFill/>
              </a:ln>
              <a:solidFill>
                <a:srgbClr val="FFFFFF"/>
              </a:solidFill>
              <a:effectLst/>
              <a:uLnTx/>
              <a:uFillTx/>
              <a:latin typeface="Arial"/>
              <a:ea typeface="+mn-ea"/>
              <a:cs typeface="+mn-cs"/>
              <a:sym typeface="Arial"/>
            </a:endParaRPr>
          </a:p>
        </p:txBody>
      </p:sp>
      <p:sp>
        <p:nvSpPr>
          <p:cNvPr id="21" name="TextBox 20">
            <a:extLst>
              <a:ext uri="{FF2B5EF4-FFF2-40B4-BE49-F238E27FC236}">
                <a16:creationId xmlns:a16="http://schemas.microsoft.com/office/drawing/2014/main" id="{1C10584A-3FFE-1A64-E5AA-90B434F1C6C8}"/>
              </a:ext>
            </a:extLst>
          </p:cNvPr>
          <p:cNvSpPr txBox="1"/>
          <p:nvPr/>
        </p:nvSpPr>
        <p:spPr>
          <a:xfrm>
            <a:off x="7516217" y="2450165"/>
            <a:ext cx="3971794" cy="1323439"/>
          </a:xfrm>
          <a:prstGeom prst="rect">
            <a:avLst/>
          </a:prstGeom>
          <a:noFill/>
        </p:spPr>
        <p:txBody>
          <a:bodyPr wrap="square">
            <a:spAutoFit/>
          </a:bodyPr>
          <a:lstStyle/>
          <a:p>
            <a:pPr algn="just">
              <a:buClr>
                <a:srgbClr val="000000"/>
              </a:buClr>
              <a:buFont typeface="Arial"/>
              <a:buNone/>
            </a:pPr>
            <a:r>
              <a:rPr lang="en-US" sz="1600" kern="0" dirty="0">
                <a:solidFill>
                  <a:srgbClr val="000000"/>
                </a:solidFill>
                <a:latin typeface="Arial" panose="020B0604020202020204" pitchFamily="34" charset="0"/>
                <a:cs typeface="Arial" panose="020B0604020202020204" pitchFamily="34" charset="0"/>
                <a:sym typeface="Arial"/>
              </a:rPr>
              <a:t>The provincial-level People's Committee shall receive and consolidate greenhouse gas inventory results, then submit them to the Ministry of Natural Resources and Environment (MONRE).</a:t>
            </a:r>
          </a:p>
        </p:txBody>
      </p:sp>
      <p:sp>
        <p:nvSpPr>
          <p:cNvPr id="22" name="Rectangle 21">
            <a:extLst>
              <a:ext uri="{FF2B5EF4-FFF2-40B4-BE49-F238E27FC236}">
                <a16:creationId xmlns:a16="http://schemas.microsoft.com/office/drawing/2014/main" id="{7ADFAEE1-71A0-2CF6-7216-A38E5C96D82C}"/>
              </a:ext>
            </a:extLst>
          </p:cNvPr>
          <p:cNvSpPr/>
          <p:nvPr/>
        </p:nvSpPr>
        <p:spPr>
          <a:xfrm>
            <a:off x="975674" y="4213080"/>
            <a:ext cx="4650686" cy="1147864"/>
          </a:xfrm>
          <a:prstGeom prst="rect">
            <a:avLst/>
          </a:prstGeom>
          <a:noFill/>
          <a:ln w="25400" cap="flat" cmpd="sng" algn="ctr">
            <a:solidFill>
              <a:srgbClr val="0F6FC6">
                <a:lumMod val="7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600" b="0" i="0" u="none" strike="noStrike" kern="0" cap="none" spc="0" normalizeH="0" baseline="0" noProof="0">
              <a:ln>
                <a:noFill/>
              </a:ln>
              <a:solidFill>
                <a:srgbClr val="FFFFFF"/>
              </a:solidFill>
              <a:effectLst/>
              <a:uLnTx/>
              <a:uFillTx/>
              <a:latin typeface="Arial"/>
              <a:ea typeface="+mn-ea"/>
              <a:cs typeface="+mn-cs"/>
              <a:sym typeface="Arial"/>
            </a:endParaRPr>
          </a:p>
        </p:txBody>
      </p:sp>
      <p:sp>
        <p:nvSpPr>
          <p:cNvPr id="23" name="TextBox 22">
            <a:extLst>
              <a:ext uri="{FF2B5EF4-FFF2-40B4-BE49-F238E27FC236}">
                <a16:creationId xmlns:a16="http://schemas.microsoft.com/office/drawing/2014/main" id="{E687E236-DB60-4515-F3D1-BE9AD4AA97B8}"/>
              </a:ext>
            </a:extLst>
          </p:cNvPr>
          <p:cNvSpPr txBox="1"/>
          <p:nvPr/>
        </p:nvSpPr>
        <p:spPr>
          <a:xfrm>
            <a:off x="1622087" y="4278862"/>
            <a:ext cx="3847318" cy="1077218"/>
          </a:xfrm>
          <a:prstGeom prst="rect">
            <a:avLst/>
          </a:prstGeom>
          <a:noFill/>
        </p:spPr>
        <p:txBody>
          <a:bodyPr wrap="square">
            <a:spAutoFit/>
          </a:bodyPr>
          <a:lstStyle/>
          <a:p>
            <a:pPr>
              <a:buClr>
                <a:srgbClr val="000000"/>
              </a:buClr>
              <a:buFont typeface="Arial"/>
              <a:buNone/>
            </a:pPr>
            <a:r>
              <a:rPr lang="en-US" sz="1600" kern="0" dirty="0">
                <a:solidFill>
                  <a:srgbClr val="000000"/>
                </a:solidFill>
                <a:latin typeface="Arial" panose="020B0604020202020204" pitchFamily="34" charset="0"/>
                <a:cs typeface="Arial" panose="020B0604020202020204" pitchFamily="34" charset="0"/>
                <a:sym typeface="Arial"/>
              </a:rPr>
              <a:t>Period 2025-2026:</a:t>
            </a:r>
          </a:p>
          <a:p>
            <a:pPr>
              <a:buClr>
                <a:srgbClr val="000000"/>
              </a:buClr>
              <a:buFont typeface="Arial"/>
              <a:buNone/>
            </a:pPr>
            <a:r>
              <a:rPr lang="en-US" sz="1600" kern="0" dirty="0">
                <a:solidFill>
                  <a:srgbClr val="000000"/>
                </a:solidFill>
                <a:latin typeface="Arial" panose="020B0604020202020204" pitchFamily="34" charset="0"/>
                <a:cs typeface="Arial" panose="020B0604020202020204" pitchFamily="34" charset="0"/>
                <a:sym typeface="Arial"/>
              </a:rPr>
              <a:t>Allocate emission quotas to each </a:t>
            </a:r>
            <a:r>
              <a:rPr lang="en-US" sz="1600" b="1" kern="0" dirty="0">
                <a:solidFill>
                  <a:srgbClr val="000000"/>
                </a:solidFill>
                <a:latin typeface="Arial" panose="020B0604020202020204" pitchFamily="34" charset="0"/>
                <a:cs typeface="Arial" panose="020B0604020202020204" pitchFamily="34" charset="0"/>
                <a:sym typeface="Arial"/>
              </a:rPr>
              <a:t>thermal power plant, steel mill, and cement facility</a:t>
            </a:r>
            <a:r>
              <a:rPr lang="en-US" sz="1600" kern="0" dirty="0">
                <a:solidFill>
                  <a:srgbClr val="000000"/>
                </a:solidFill>
                <a:latin typeface="Arial" panose="020B0604020202020204" pitchFamily="34" charset="0"/>
                <a:cs typeface="Arial" panose="020B0604020202020204" pitchFamily="34" charset="0"/>
                <a:sym typeface="Arial"/>
              </a:rPr>
              <a:t>.</a:t>
            </a:r>
            <a:endParaRPr lang="en-US" sz="1600" b="1" kern="0" dirty="0">
              <a:solidFill>
                <a:srgbClr val="000000"/>
              </a:solidFill>
              <a:latin typeface="Arial" panose="020B0604020202020204" pitchFamily="34" charset="0"/>
              <a:cs typeface="Arial" panose="020B0604020202020204" pitchFamily="34" charset="0"/>
              <a:sym typeface="Arial"/>
            </a:endParaRPr>
          </a:p>
        </p:txBody>
      </p:sp>
      <p:sp>
        <p:nvSpPr>
          <p:cNvPr id="24" name="Rectangle 23">
            <a:extLst>
              <a:ext uri="{FF2B5EF4-FFF2-40B4-BE49-F238E27FC236}">
                <a16:creationId xmlns:a16="http://schemas.microsoft.com/office/drawing/2014/main" id="{F9D4EC21-CD80-9F3D-F796-E63D588CE50B}"/>
              </a:ext>
            </a:extLst>
          </p:cNvPr>
          <p:cNvSpPr/>
          <p:nvPr/>
        </p:nvSpPr>
        <p:spPr>
          <a:xfrm>
            <a:off x="6805582" y="4208216"/>
            <a:ext cx="4650686" cy="1147864"/>
          </a:xfrm>
          <a:prstGeom prst="rect">
            <a:avLst/>
          </a:prstGeom>
          <a:noFill/>
          <a:ln w="25400" cap="flat" cmpd="sng" algn="ctr">
            <a:solidFill>
              <a:srgbClr val="0F6FC6">
                <a:lumMod val="7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600" b="0" i="0" u="none" strike="noStrike" kern="0" cap="none" spc="0" normalizeH="0" baseline="0" noProof="0">
              <a:ln>
                <a:noFill/>
              </a:ln>
              <a:solidFill>
                <a:srgbClr val="FFFFFF"/>
              </a:solidFill>
              <a:effectLst/>
              <a:uLnTx/>
              <a:uFillTx/>
              <a:latin typeface="Arial"/>
              <a:ea typeface="+mn-ea"/>
              <a:cs typeface="+mn-cs"/>
              <a:sym typeface="Arial"/>
            </a:endParaRPr>
          </a:p>
        </p:txBody>
      </p:sp>
      <p:sp>
        <p:nvSpPr>
          <p:cNvPr id="25" name="TextBox 24">
            <a:extLst>
              <a:ext uri="{FF2B5EF4-FFF2-40B4-BE49-F238E27FC236}">
                <a16:creationId xmlns:a16="http://schemas.microsoft.com/office/drawing/2014/main" id="{8F185F65-EFCA-F3F7-6506-B2B711C27542}"/>
              </a:ext>
            </a:extLst>
          </p:cNvPr>
          <p:cNvSpPr txBox="1"/>
          <p:nvPr/>
        </p:nvSpPr>
        <p:spPr>
          <a:xfrm>
            <a:off x="7516217" y="4334707"/>
            <a:ext cx="3847318" cy="830997"/>
          </a:xfrm>
          <a:prstGeom prst="rect">
            <a:avLst/>
          </a:prstGeom>
          <a:noFill/>
        </p:spPr>
        <p:txBody>
          <a:bodyPr wrap="square">
            <a:spAutoFit/>
          </a:bodyPr>
          <a:lstStyle/>
          <a:p>
            <a:pPr algn="just">
              <a:buClr>
                <a:srgbClr val="000000"/>
              </a:buClr>
              <a:buFont typeface="Arial"/>
              <a:buNone/>
            </a:pPr>
            <a:r>
              <a:rPr lang="en-US" sz="1600" kern="0" dirty="0">
                <a:solidFill>
                  <a:srgbClr val="000000"/>
                </a:solidFill>
                <a:latin typeface="Arial" panose="020B0604020202020204" pitchFamily="34" charset="0"/>
                <a:cs typeface="Arial" panose="020B0604020202020204" pitchFamily="34" charset="0"/>
                <a:sym typeface="Arial"/>
              </a:rPr>
              <a:t>The offset ratio for carbon credits when exceeding emission quotas shall be 30%.</a:t>
            </a:r>
          </a:p>
        </p:txBody>
      </p:sp>
      <p:pic>
        <p:nvPicPr>
          <p:cNvPr id="26" name="Picture 25" descr="A person with a graph and a checklist&#10;&#10;AI-generated content may be incorrect.">
            <a:extLst>
              <a:ext uri="{FF2B5EF4-FFF2-40B4-BE49-F238E27FC236}">
                <a16:creationId xmlns:a16="http://schemas.microsoft.com/office/drawing/2014/main" id="{07FC5097-AD8F-DBEA-B0E5-9D5030426535}"/>
              </a:ext>
            </a:extLst>
          </p:cNvPr>
          <p:cNvPicPr>
            <a:picLocks noChangeAspect="1"/>
          </p:cNvPicPr>
          <p:nvPr/>
        </p:nvPicPr>
        <p:blipFill>
          <a:blip r:embed="rId3"/>
          <a:stretch>
            <a:fillRect/>
          </a:stretch>
        </p:blipFill>
        <p:spPr>
          <a:xfrm>
            <a:off x="6504293" y="2232654"/>
            <a:ext cx="866280" cy="1092712"/>
          </a:xfrm>
          <a:prstGeom prst="rect">
            <a:avLst/>
          </a:prstGeom>
        </p:spPr>
      </p:pic>
      <p:pic>
        <p:nvPicPr>
          <p:cNvPr id="27" name="Picture 26">
            <a:extLst>
              <a:ext uri="{FF2B5EF4-FFF2-40B4-BE49-F238E27FC236}">
                <a16:creationId xmlns:a16="http://schemas.microsoft.com/office/drawing/2014/main" id="{3AC714BE-21C3-ED36-87EF-6E84B013010C}"/>
              </a:ext>
            </a:extLst>
          </p:cNvPr>
          <p:cNvPicPr>
            <a:picLocks noChangeAspect="1"/>
          </p:cNvPicPr>
          <p:nvPr/>
        </p:nvPicPr>
        <p:blipFill>
          <a:blip r:embed="rId4"/>
          <a:stretch>
            <a:fillRect/>
          </a:stretch>
        </p:blipFill>
        <p:spPr>
          <a:xfrm>
            <a:off x="528981" y="3901389"/>
            <a:ext cx="1019329" cy="1147864"/>
          </a:xfrm>
          <a:prstGeom prst="rect">
            <a:avLst/>
          </a:prstGeom>
        </p:spPr>
      </p:pic>
      <p:pic>
        <p:nvPicPr>
          <p:cNvPr id="28" name="Picture 27" descr="A green circle with white text and orange arrows pointing to the bottom&#10;&#10;AI-generated content may be incorrect.">
            <a:extLst>
              <a:ext uri="{FF2B5EF4-FFF2-40B4-BE49-F238E27FC236}">
                <a16:creationId xmlns:a16="http://schemas.microsoft.com/office/drawing/2014/main" id="{6A491A03-705D-ACFE-47DD-98974FACD4BD}"/>
              </a:ext>
            </a:extLst>
          </p:cNvPr>
          <p:cNvPicPr>
            <a:picLocks noChangeAspect="1"/>
          </p:cNvPicPr>
          <p:nvPr/>
        </p:nvPicPr>
        <p:blipFill>
          <a:blip r:embed="rId5"/>
          <a:stretch>
            <a:fillRect/>
          </a:stretch>
        </p:blipFill>
        <p:spPr>
          <a:xfrm>
            <a:off x="6412935" y="3901389"/>
            <a:ext cx="917969" cy="1169130"/>
          </a:xfrm>
          <a:prstGeom prst="rect">
            <a:avLst/>
          </a:prstGeom>
        </p:spPr>
      </p:pic>
    </p:spTree>
    <p:extLst>
      <p:ext uri="{BB962C8B-B14F-4D97-AF65-F5344CB8AC3E}">
        <p14:creationId xmlns:p14="http://schemas.microsoft.com/office/powerpoint/2010/main" val="40214168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6640C2D8-8074-4E3F-BF42-A58A73294FD7}"/>
              </a:ext>
            </a:extLst>
          </p:cNvPr>
          <p:cNvSpPr/>
          <p:nvPr/>
        </p:nvSpPr>
        <p:spPr>
          <a:xfrm>
            <a:off x="838200" y="1292392"/>
            <a:ext cx="10515600" cy="50615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itle 2">
            <a:extLst>
              <a:ext uri="{FF2B5EF4-FFF2-40B4-BE49-F238E27FC236}">
                <a16:creationId xmlns:a16="http://schemas.microsoft.com/office/drawing/2014/main" id="{1DE25BDE-7F36-4A36-9F16-B43ED6C38B61}"/>
              </a:ext>
            </a:extLst>
          </p:cNvPr>
          <p:cNvSpPr txBox="1">
            <a:spLocks/>
          </p:cNvSpPr>
          <p:nvPr/>
        </p:nvSpPr>
        <p:spPr>
          <a:xfrm>
            <a:off x="1048874" y="1292392"/>
            <a:ext cx="5593976" cy="506152"/>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a:solidFill>
                  <a:schemeClr val="bg1"/>
                </a:solidFill>
                <a:latin typeface="Arial" panose="020B0604020202020204" pitchFamily="34" charset="0"/>
                <a:cs typeface="Arial" panose="020B0604020202020204" pitchFamily="34" charset="0"/>
              </a:rPr>
              <a:t>DISCUSSION</a:t>
            </a:r>
          </a:p>
        </p:txBody>
      </p:sp>
      <p:sp>
        <p:nvSpPr>
          <p:cNvPr id="5" name="TextBox 4">
            <a:extLst>
              <a:ext uri="{FF2B5EF4-FFF2-40B4-BE49-F238E27FC236}">
                <a16:creationId xmlns:a16="http://schemas.microsoft.com/office/drawing/2014/main" id="{0BFD00EC-4E08-43C8-B50B-B44829E4E58D}"/>
              </a:ext>
            </a:extLst>
          </p:cNvPr>
          <p:cNvSpPr txBox="1"/>
          <p:nvPr/>
        </p:nvSpPr>
        <p:spPr>
          <a:xfrm>
            <a:off x="11743765" y="6384198"/>
            <a:ext cx="448235" cy="338554"/>
          </a:xfrm>
          <a:prstGeom prst="rect">
            <a:avLst/>
          </a:prstGeom>
          <a:noFill/>
        </p:spPr>
        <p:txBody>
          <a:bodyPr wrap="square" rtlCol="0">
            <a:spAutoFit/>
          </a:bodyPr>
          <a:lstStyle/>
          <a:p>
            <a:r>
              <a:rPr lang="en-US" sz="1600" dirty="0">
                <a:latin typeface="Arial" panose="020B0604020202020204" pitchFamily="34" charset="0"/>
                <a:cs typeface="Arial" panose="020B0604020202020204" pitchFamily="34" charset="0"/>
              </a:rPr>
              <a:t>3</a:t>
            </a:r>
          </a:p>
        </p:txBody>
      </p:sp>
      <p:sp>
        <p:nvSpPr>
          <p:cNvPr id="6" name="TextBox 5">
            <a:extLst>
              <a:ext uri="{FF2B5EF4-FFF2-40B4-BE49-F238E27FC236}">
                <a16:creationId xmlns:a16="http://schemas.microsoft.com/office/drawing/2014/main" id="{6F4ABB51-8810-4A8D-BED8-D79C28B7B55D}"/>
              </a:ext>
            </a:extLst>
          </p:cNvPr>
          <p:cNvSpPr txBox="1"/>
          <p:nvPr/>
        </p:nvSpPr>
        <p:spPr>
          <a:xfrm>
            <a:off x="838199" y="2614645"/>
            <a:ext cx="4659351" cy="2246769"/>
          </a:xfrm>
          <a:prstGeom prst="rect">
            <a:avLst/>
          </a:prstGeom>
          <a:noFill/>
        </p:spPr>
        <p:txBody>
          <a:bodyPr wrap="square" rtlCol="0">
            <a:spAutoFit/>
          </a:bodyPr>
          <a:lstStyle/>
          <a:p>
            <a:pPr algn="just"/>
            <a:r>
              <a:rPr lang="en-US" sz="2800" b="1" dirty="0">
                <a:latin typeface="Arial" panose="020B0604020202020204" pitchFamily="34" charset="0"/>
                <a:cs typeface="Arial" panose="020B0604020202020204" pitchFamily="34" charset="0"/>
              </a:rPr>
              <a:t>To achieve Net Zero by 2050, in your opinion, what legal documents and policies should include in terms of key criteria?</a:t>
            </a:r>
          </a:p>
        </p:txBody>
      </p:sp>
      <p:pic>
        <p:nvPicPr>
          <p:cNvPr id="7" name="Picture 6">
            <a:extLst>
              <a:ext uri="{FF2B5EF4-FFF2-40B4-BE49-F238E27FC236}">
                <a16:creationId xmlns:a16="http://schemas.microsoft.com/office/drawing/2014/main" id="{3554F18F-959F-4250-8C20-305D15D3951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96000" y="1798544"/>
            <a:ext cx="3941856" cy="3941856"/>
          </a:xfrm>
          <a:prstGeom prst="rect">
            <a:avLst/>
          </a:prstGeom>
        </p:spPr>
      </p:pic>
    </p:spTree>
    <p:extLst>
      <p:ext uri="{BB962C8B-B14F-4D97-AF65-F5344CB8AC3E}">
        <p14:creationId xmlns:p14="http://schemas.microsoft.com/office/powerpoint/2010/main" val="10489274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2">
            <a:extLst>
              <a:ext uri="{FF2B5EF4-FFF2-40B4-BE49-F238E27FC236}">
                <a16:creationId xmlns:a16="http://schemas.microsoft.com/office/drawing/2014/main" id="{D6AF6203-5799-3CB9-3E27-805DBB9B8287}"/>
              </a:ext>
            </a:extLst>
          </p:cNvPr>
          <p:cNvSpPr txBox="1">
            <a:spLocks/>
          </p:cNvSpPr>
          <p:nvPr/>
        </p:nvSpPr>
        <p:spPr>
          <a:xfrm>
            <a:off x="838200" y="1128659"/>
            <a:ext cx="10515599" cy="640120"/>
          </a:xfrm>
          <a:prstGeom prst="rect">
            <a:avLst/>
          </a:prstGeom>
          <a:solidFill>
            <a:srgbClr val="466DB0"/>
          </a:solid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2000" b="1" i="0" u="none" strike="noStrike" kern="0" cap="none" spc="0" normalizeH="0" baseline="0" noProof="0" dirty="0">
                <a:ln>
                  <a:noFill/>
                </a:ln>
                <a:solidFill>
                  <a:srgbClr val="FFFFFF"/>
                </a:solidFill>
                <a:effectLst/>
                <a:uLnTx/>
                <a:uFillTx/>
                <a:latin typeface="Arial"/>
                <a:cs typeface="Arial"/>
                <a:sym typeface="Arial"/>
              </a:rPr>
              <a:t>DECREE No. 199/2025/ND-CP - METHODS FOR DETERMINING EMISSION QUOTAS</a:t>
            </a:r>
          </a:p>
        </p:txBody>
      </p:sp>
      <p:graphicFrame>
        <p:nvGraphicFramePr>
          <p:cNvPr id="18" name="Diagram 17">
            <a:extLst>
              <a:ext uri="{FF2B5EF4-FFF2-40B4-BE49-F238E27FC236}">
                <a16:creationId xmlns:a16="http://schemas.microsoft.com/office/drawing/2014/main" id="{32761C32-3E60-2D95-C738-F2C48EFCA5C9}"/>
              </a:ext>
            </a:extLst>
          </p:cNvPr>
          <p:cNvGraphicFramePr/>
          <p:nvPr>
            <p:extLst>
              <p:ext uri="{D42A27DB-BD31-4B8C-83A1-F6EECF244321}">
                <p14:modId xmlns:p14="http://schemas.microsoft.com/office/powerpoint/2010/main" val="2492532454"/>
              </p:ext>
            </p:extLst>
          </p:nvPr>
        </p:nvGraphicFramePr>
        <p:xfrm>
          <a:off x="1392606" y="1967639"/>
          <a:ext cx="9324368" cy="314553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19" name="Group 18">
            <a:extLst>
              <a:ext uri="{FF2B5EF4-FFF2-40B4-BE49-F238E27FC236}">
                <a16:creationId xmlns:a16="http://schemas.microsoft.com/office/drawing/2014/main" id="{6B1CCC33-39CD-294B-1011-85CE1207E8A0}"/>
              </a:ext>
            </a:extLst>
          </p:cNvPr>
          <p:cNvGrpSpPr/>
          <p:nvPr/>
        </p:nvGrpSpPr>
        <p:grpSpPr>
          <a:xfrm>
            <a:off x="2053334" y="4941931"/>
            <a:ext cx="8663639" cy="698261"/>
            <a:chOff x="734310" y="2698883"/>
            <a:chExt cx="8958645" cy="681859"/>
          </a:xfrm>
        </p:grpSpPr>
        <p:sp>
          <p:nvSpPr>
            <p:cNvPr id="20" name="Rectangle: Top Corners Rounded 12">
              <a:extLst>
                <a:ext uri="{FF2B5EF4-FFF2-40B4-BE49-F238E27FC236}">
                  <a16:creationId xmlns:a16="http://schemas.microsoft.com/office/drawing/2014/main" id="{01981267-0F19-0FBC-088E-ABC9FBD9362F}"/>
                </a:ext>
              </a:extLst>
            </p:cNvPr>
            <p:cNvSpPr/>
            <p:nvPr/>
          </p:nvSpPr>
          <p:spPr>
            <a:xfrm rot="5400000">
              <a:off x="4872703" y="-1439510"/>
              <a:ext cx="681859" cy="8958645"/>
            </a:xfrm>
            <a:prstGeom prst="round2SameRect">
              <a:avLst/>
            </a:prstGeom>
            <a:solidFill>
              <a:srgbClr val="FFFFFF">
                <a:alpha val="90000"/>
                <a:hueOff val="0"/>
                <a:satOff val="0"/>
                <a:lumOff val="0"/>
                <a:alphaOff val="0"/>
              </a:srgbClr>
            </a:solidFill>
            <a:ln w="25400" cap="flat" cmpd="sng" algn="ctr">
              <a:solidFill>
                <a:srgbClr val="7CCA62">
                  <a:hueOff val="0"/>
                  <a:satOff val="0"/>
                  <a:lumOff val="0"/>
                  <a:alphaOff val="0"/>
                </a:srgbClr>
              </a:solidFill>
              <a:prstDash val="solid"/>
            </a:ln>
            <a:effectLst/>
          </p:spPr>
          <p:txBody>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600" b="0" i="0" u="none" strike="noStrike" kern="0" cap="none" spc="0" normalizeH="0" baseline="0" noProof="0">
                <a:ln>
                  <a:noFill/>
                </a:ln>
                <a:solidFill>
                  <a:srgbClr val="000000">
                    <a:hueOff val="0"/>
                    <a:satOff val="0"/>
                    <a:lumOff val="0"/>
                    <a:alphaOff val="0"/>
                  </a:srgbClr>
                </a:solidFill>
                <a:effectLst/>
                <a:uLnTx/>
                <a:uFillTx/>
                <a:latin typeface="Arial"/>
                <a:ea typeface="+mn-ea"/>
                <a:cs typeface="+mn-cs"/>
                <a:sym typeface="Arial"/>
              </a:endParaRPr>
            </a:p>
          </p:txBody>
        </p:sp>
        <p:sp>
          <p:nvSpPr>
            <p:cNvPr id="21" name="Rectangle: Top Corners Rounded 6">
              <a:extLst>
                <a:ext uri="{FF2B5EF4-FFF2-40B4-BE49-F238E27FC236}">
                  <a16:creationId xmlns:a16="http://schemas.microsoft.com/office/drawing/2014/main" id="{45B8EC03-CB63-BF29-1259-A8E7BCDFB7EE}"/>
                </a:ext>
              </a:extLst>
            </p:cNvPr>
            <p:cNvSpPr txBox="1"/>
            <p:nvPr/>
          </p:nvSpPr>
          <p:spPr>
            <a:xfrm>
              <a:off x="734310" y="2732169"/>
              <a:ext cx="8925359" cy="615287"/>
            </a:xfrm>
            <a:prstGeom prst="rect">
              <a:avLst/>
            </a:prstGeom>
            <a:noFill/>
            <a:ln>
              <a:noFill/>
            </a:ln>
            <a:effectLst/>
          </p:spPr>
          <p:txBody>
            <a:bodyPr spcFirstLastPara="0" vert="horz" wrap="square" lIns="128016" tIns="11430" rIns="11430" bIns="11430" numCol="1" spcCol="1270" anchor="ctr" anchorCtr="0">
              <a:noAutofit/>
            </a:bodyPr>
            <a:lstStyle/>
            <a:p>
              <a:pPr marL="171450" marR="0" lvl="1" indent="-171450" defTabSz="800100" eaLnBrk="1" fontAlgn="auto" latinLnBrk="0" hangingPunct="1">
                <a:lnSpc>
                  <a:spcPct val="90000"/>
                </a:lnSpc>
                <a:spcBef>
                  <a:spcPct val="0"/>
                </a:spcBef>
                <a:spcAft>
                  <a:spcPct val="15000"/>
                </a:spcAft>
                <a:buClr>
                  <a:srgbClr val="000000"/>
                </a:buClr>
                <a:buSzTx/>
                <a:buFont typeface="Arial"/>
                <a:buNone/>
                <a:tabLst/>
                <a:defRPr/>
              </a:pPr>
              <a:r>
                <a:rPr kumimoji="0" lang="en-US" sz="1800" b="0" i="0" u="none" strike="noStrike" kern="0" cap="none" spc="0" normalizeH="0" baseline="0" noProof="0" dirty="0">
                  <a:ln>
                    <a:noFill/>
                  </a:ln>
                  <a:solidFill>
                    <a:srgbClr val="333333"/>
                  </a:solidFill>
                  <a:effectLst/>
                  <a:uLnTx/>
                  <a:uFillTx/>
                  <a:latin typeface="Arial"/>
                  <a:ea typeface="+mn-ea"/>
                  <a:cs typeface="+mn-cs"/>
                  <a:sym typeface="Arial"/>
                </a:rPr>
                <a:t>Facility’s emission reduction potential</a:t>
              </a:r>
            </a:p>
          </p:txBody>
        </p:sp>
      </p:grpSp>
      <p:grpSp>
        <p:nvGrpSpPr>
          <p:cNvPr id="22" name="Group 21">
            <a:extLst>
              <a:ext uri="{FF2B5EF4-FFF2-40B4-BE49-F238E27FC236}">
                <a16:creationId xmlns:a16="http://schemas.microsoft.com/office/drawing/2014/main" id="{D274DF49-4FFD-57F4-7555-D336088B24E1}"/>
              </a:ext>
            </a:extLst>
          </p:cNvPr>
          <p:cNvGrpSpPr/>
          <p:nvPr/>
        </p:nvGrpSpPr>
        <p:grpSpPr>
          <a:xfrm>
            <a:off x="1972999" y="5808340"/>
            <a:ext cx="8743973" cy="900042"/>
            <a:chOff x="701021" y="2698883"/>
            <a:chExt cx="8991934" cy="681859"/>
          </a:xfrm>
        </p:grpSpPr>
        <p:sp>
          <p:nvSpPr>
            <p:cNvPr id="23" name="Rectangle: Top Corners Rounded 20">
              <a:extLst>
                <a:ext uri="{FF2B5EF4-FFF2-40B4-BE49-F238E27FC236}">
                  <a16:creationId xmlns:a16="http://schemas.microsoft.com/office/drawing/2014/main" id="{05FB340D-FB87-CD0C-48EB-97EA31383846}"/>
                </a:ext>
              </a:extLst>
            </p:cNvPr>
            <p:cNvSpPr/>
            <p:nvPr/>
          </p:nvSpPr>
          <p:spPr>
            <a:xfrm rot="5400000">
              <a:off x="4872703" y="-1439510"/>
              <a:ext cx="681859" cy="8958645"/>
            </a:xfrm>
            <a:prstGeom prst="round2SameRect">
              <a:avLst/>
            </a:prstGeom>
            <a:solidFill>
              <a:srgbClr val="FFFFFF">
                <a:alpha val="90000"/>
                <a:hueOff val="0"/>
                <a:satOff val="0"/>
                <a:lumOff val="0"/>
                <a:alphaOff val="0"/>
              </a:srgbClr>
            </a:solidFill>
            <a:ln w="25400" cap="flat" cmpd="sng" algn="ctr">
              <a:solidFill>
                <a:srgbClr val="7CCA62">
                  <a:hueOff val="0"/>
                  <a:satOff val="0"/>
                  <a:lumOff val="0"/>
                  <a:alphaOff val="0"/>
                </a:srgbClr>
              </a:solidFill>
              <a:prstDash val="solid"/>
            </a:ln>
            <a:effectLst/>
          </p:spPr>
          <p:txBody>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600" b="0" i="0" u="none" strike="noStrike" kern="0" cap="none" spc="0" normalizeH="0" baseline="0" noProof="0">
                <a:ln>
                  <a:noFill/>
                </a:ln>
                <a:solidFill>
                  <a:srgbClr val="000000">
                    <a:hueOff val="0"/>
                    <a:satOff val="0"/>
                    <a:lumOff val="0"/>
                    <a:alphaOff val="0"/>
                  </a:srgbClr>
                </a:solidFill>
                <a:effectLst/>
                <a:uLnTx/>
                <a:uFillTx/>
                <a:latin typeface="Arial"/>
                <a:ea typeface="+mn-ea"/>
                <a:cs typeface="+mn-cs"/>
                <a:sym typeface="Arial"/>
              </a:endParaRPr>
            </a:p>
          </p:txBody>
        </p:sp>
        <p:sp>
          <p:nvSpPr>
            <p:cNvPr id="24" name="Rectangle: Top Corners Rounded 6">
              <a:extLst>
                <a:ext uri="{FF2B5EF4-FFF2-40B4-BE49-F238E27FC236}">
                  <a16:creationId xmlns:a16="http://schemas.microsoft.com/office/drawing/2014/main" id="{C4DA27FF-15C1-5343-D522-6FB84E1B1416}"/>
                </a:ext>
              </a:extLst>
            </p:cNvPr>
            <p:cNvSpPr txBox="1"/>
            <p:nvPr/>
          </p:nvSpPr>
          <p:spPr>
            <a:xfrm>
              <a:off x="701021" y="2732168"/>
              <a:ext cx="8925359" cy="581258"/>
            </a:xfrm>
            <a:prstGeom prst="rect">
              <a:avLst/>
            </a:prstGeom>
            <a:noFill/>
            <a:ln>
              <a:noFill/>
            </a:ln>
            <a:effectLst/>
          </p:spPr>
          <p:txBody>
            <a:bodyPr spcFirstLastPara="0" vert="horz" wrap="square" lIns="128016" tIns="11430" rIns="11430" bIns="11430" numCol="1" spcCol="1270" anchor="ctr" anchorCtr="0">
              <a:noAutofit/>
            </a:bodyPr>
            <a:lstStyle/>
            <a:p>
              <a:pPr marL="0" marR="0" lvl="0" indent="0" algn="just" defTabSz="914400" eaLnBrk="1" fontAlgn="auto" latinLnBrk="0" hangingPunct="1">
                <a:lnSpc>
                  <a:spcPct val="130000"/>
                </a:lnSpc>
                <a:spcBef>
                  <a:spcPts val="0"/>
                </a:spcBef>
                <a:spcAft>
                  <a:spcPts val="0"/>
                </a:spcAft>
                <a:buClr>
                  <a:srgbClr val="000000"/>
                </a:buClr>
                <a:buSzTx/>
                <a:buFont typeface="Arial"/>
                <a:buNone/>
                <a:tabLst/>
                <a:defRPr/>
              </a:pPr>
              <a:r>
                <a:rPr kumimoji="0" lang="en-US" sz="1800" b="0" i="0" u="none" strike="noStrike" kern="0" cap="none" spc="0" normalizeH="0" baseline="0" noProof="0" dirty="0">
                  <a:ln>
                    <a:noFill/>
                  </a:ln>
                  <a:solidFill>
                    <a:srgbClr val="333333"/>
                  </a:solidFill>
                  <a:effectLst/>
                  <a:uLnTx/>
                  <a:uFillTx/>
                  <a:latin typeface="Arial"/>
                  <a:ea typeface="+mn-ea"/>
                  <a:cs typeface="+mn-cs"/>
                  <a:sym typeface="Arial"/>
                </a:rPr>
                <a:t>Technical, technological, and financial capacity of the facility for greenhouse gas (GHG) emission reduction</a:t>
              </a:r>
              <a:endParaRPr kumimoji="0" lang="en-US" sz="1800" b="0" i="0" u="none" strike="noStrike" kern="0" cap="none" spc="0" normalizeH="0" baseline="0" noProof="0" dirty="0">
                <a:ln>
                  <a:noFill/>
                </a:ln>
                <a:solidFill>
                  <a:srgbClr val="000000">
                    <a:hueOff val="0"/>
                    <a:satOff val="0"/>
                    <a:lumOff val="0"/>
                    <a:alphaOff val="0"/>
                  </a:srgbClr>
                </a:solidFill>
                <a:effectLst/>
                <a:uLnTx/>
                <a:uFillTx/>
                <a:latin typeface="Arial"/>
                <a:ea typeface="+mn-ea"/>
                <a:cs typeface="+mn-cs"/>
                <a:sym typeface="Arial"/>
              </a:endParaRPr>
            </a:p>
          </p:txBody>
        </p:sp>
      </p:grpSp>
      <p:grpSp>
        <p:nvGrpSpPr>
          <p:cNvPr id="25" name="Group 24">
            <a:extLst>
              <a:ext uri="{FF2B5EF4-FFF2-40B4-BE49-F238E27FC236}">
                <a16:creationId xmlns:a16="http://schemas.microsoft.com/office/drawing/2014/main" id="{0CC47554-28AD-7F88-EF92-A91A6AC248F0}"/>
              </a:ext>
            </a:extLst>
          </p:cNvPr>
          <p:cNvGrpSpPr/>
          <p:nvPr/>
        </p:nvGrpSpPr>
        <p:grpSpPr>
          <a:xfrm>
            <a:off x="1391412" y="4966310"/>
            <a:ext cx="630028" cy="900041"/>
            <a:chOff x="1" y="2242895"/>
            <a:chExt cx="630028" cy="900041"/>
          </a:xfrm>
        </p:grpSpPr>
        <p:sp>
          <p:nvSpPr>
            <p:cNvPr id="26" name="Chevron 58">
              <a:extLst>
                <a:ext uri="{FF2B5EF4-FFF2-40B4-BE49-F238E27FC236}">
                  <a16:creationId xmlns:a16="http://schemas.microsoft.com/office/drawing/2014/main" id="{603ED2F0-CD5B-CA8B-E379-02F3BB75DB63}"/>
                </a:ext>
              </a:extLst>
            </p:cNvPr>
            <p:cNvSpPr/>
            <p:nvPr/>
          </p:nvSpPr>
          <p:spPr>
            <a:xfrm rot="5400000">
              <a:off x="-135006" y="2377902"/>
              <a:ext cx="900041" cy="630028"/>
            </a:xfrm>
            <a:prstGeom prst="chevron">
              <a:avLst/>
            </a:prstGeom>
            <a:solidFill>
              <a:srgbClr val="7CCA62">
                <a:hueOff val="0"/>
                <a:satOff val="0"/>
                <a:lumOff val="0"/>
                <a:alphaOff val="0"/>
              </a:srgbClr>
            </a:solidFill>
            <a:ln w="25400" cap="flat" cmpd="sng" algn="ctr">
              <a:solidFill>
                <a:srgbClr val="7CCA62">
                  <a:hueOff val="0"/>
                  <a:satOff val="0"/>
                  <a:lumOff val="0"/>
                  <a:alphaOff val="0"/>
                </a:srgbClr>
              </a:solidFill>
              <a:prstDash val="solid"/>
            </a:ln>
            <a:effectLst/>
          </p:spPr>
          <p:txBody>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FFFFFF"/>
                </a:solidFill>
                <a:effectLst/>
                <a:uLnTx/>
                <a:uFillTx/>
                <a:latin typeface="Arial"/>
                <a:ea typeface="+mn-ea"/>
                <a:cs typeface="+mn-cs"/>
                <a:sym typeface="Arial"/>
              </a:endParaRPr>
            </a:p>
          </p:txBody>
        </p:sp>
        <p:sp>
          <p:nvSpPr>
            <p:cNvPr id="27" name="Chevron 4">
              <a:extLst>
                <a:ext uri="{FF2B5EF4-FFF2-40B4-BE49-F238E27FC236}">
                  <a16:creationId xmlns:a16="http://schemas.microsoft.com/office/drawing/2014/main" id="{7DA2FEA0-1FE4-3614-E23A-9F22CEB80559}"/>
                </a:ext>
              </a:extLst>
            </p:cNvPr>
            <p:cNvSpPr txBox="1"/>
            <p:nvPr/>
          </p:nvSpPr>
          <p:spPr>
            <a:xfrm>
              <a:off x="1" y="2557909"/>
              <a:ext cx="630028" cy="270013"/>
            </a:xfrm>
            <a:prstGeom prst="rect">
              <a:avLst/>
            </a:prstGeom>
            <a:noFill/>
            <a:ln>
              <a:noFill/>
            </a:ln>
            <a:effectLst/>
          </p:spPr>
          <p:txBody>
            <a:bodyPr spcFirstLastPara="0" vert="horz" wrap="square" lIns="11430" tIns="11430" rIns="11430" bIns="11430" numCol="1" spcCol="1270" anchor="ctr" anchorCtr="0">
              <a:noAutofit/>
            </a:bodyPr>
            <a:lstStyle/>
            <a:p>
              <a:pPr marL="0" marR="0" lvl="0" indent="0" algn="ctr" defTabSz="800100" eaLnBrk="1" fontAlgn="auto" latinLnBrk="0" hangingPunct="1">
                <a:lnSpc>
                  <a:spcPct val="90000"/>
                </a:lnSpc>
                <a:spcBef>
                  <a:spcPct val="0"/>
                </a:spcBef>
                <a:spcAft>
                  <a:spcPct val="35000"/>
                </a:spcAft>
                <a:buClr>
                  <a:srgbClr val="000000"/>
                </a:buClr>
                <a:buSzTx/>
                <a:buFont typeface="Arial"/>
                <a:buNone/>
                <a:tabLst/>
                <a:defRPr/>
              </a:pPr>
              <a:endParaRPr kumimoji="0" lang="en-US" sz="1800" b="0" i="0" u="none" strike="noStrike" kern="0" cap="none" spc="0" normalizeH="0" baseline="0" noProof="0">
                <a:ln>
                  <a:noFill/>
                </a:ln>
                <a:solidFill>
                  <a:srgbClr val="FFFFFF"/>
                </a:solidFill>
                <a:effectLst/>
                <a:uLnTx/>
                <a:uFillTx/>
                <a:latin typeface="Montserrat" panose="00000500000000000000" pitchFamily="2" charset="0"/>
                <a:ea typeface="MS Mincho" panose="02020609040205080304" pitchFamily="49" charset="-128"/>
                <a:cs typeface="Arial"/>
                <a:sym typeface="Arial"/>
              </a:endParaRPr>
            </a:p>
          </p:txBody>
        </p:sp>
      </p:grpSp>
      <p:grpSp>
        <p:nvGrpSpPr>
          <p:cNvPr id="28" name="Group 27">
            <a:extLst>
              <a:ext uri="{FF2B5EF4-FFF2-40B4-BE49-F238E27FC236}">
                <a16:creationId xmlns:a16="http://schemas.microsoft.com/office/drawing/2014/main" id="{C892F286-D70D-0B74-E9B1-B315810663DB}"/>
              </a:ext>
            </a:extLst>
          </p:cNvPr>
          <p:cNvGrpSpPr/>
          <p:nvPr/>
        </p:nvGrpSpPr>
        <p:grpSpPr>
          <a:xfrm>
            <a:off x="1359517" y="5719485"/>
            <a:ext cx="630028" cy="900041"/>
            <a:chOff x="1" y="2242895"/>
            <a:chExt cx="630028" cy="900041"/>
          </a:xfrm>
        </p:grpSpPr>
        <p:sp>
          <p:nvSpPr>
            <p:cNvPr id="29" name="Chevron 61">
              <a:extLst>
                <a:ext uri="{FF2B5EF4-FFF2-40B4-BE49-F238E27FC236}">
                  <a16:creationId xmlns:a16="http://schemas.microsoft.com/office/drawing/2014/main" id="{39B1C04E-9CA9-719E-8F66-3B30A854DCC8}"/>
                </a:ext>
              </a:extLst>
            </p:cNvPr>
            <p:cNvSpPr/>
            <p:nvPr/>
          </p:nvSpPr>
          <p:spPr>
            <a:xfrm rot="5400000">
              <a:off x="-135006" y="2377902"/>
              <a:ext cx="900041" cy="630028"/>
            </a:xfrm>
            <a:prstGeom prst="chevron">
              <a:avLst/>
            </a:prstGeom>
            <a:solidFill>
              <a:srgbClr val="7CCA62">
                <a:hueOff val="0"/>
                <a:satOff val="0"/>
                <a:lumOff val="0"/>
                <a:alphaOff val="0"/>
              </a:srgbClr>
            </a:solidFill>
            <a:ln w="25400" cap="flat" cmpd="sng" algn="ctr">
              <a:solidFill>
                <a:srgbClr val="7CCA62">
                  <a:hueOff val="0"/>
                  <a:satOff val="0"/>
                  <a:lumOff val="0"/>
                  <a:alphaOff val="0"/>
                </a:srgbClr>
              </a:solidFill>
              <a:prstDash val="solid"/>
            </a:ln>
            <a:effectLst/>
          </p:spPr>
          <p:txBody>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FFFFFF"/>
                </a:solidFill>
                <a:effectLst/>
                <a:uLnTx/>
                <a:uFillTx/>
                <a:latin typeface="Arial"/>
                <a:ea typeface="+mn-ea"/>
                <a:cs typeface="+mn-cs"/>
                <a:sym typeface="Arial"/>
              </a:endParaRPr>
            </a:p>
          </p:txBody>
        </p:sp>
        <p:sp>
          <p:nvSpPr>
            <p:cNvPr id="30" name="Chevron 4">
              <a:extLst>
                <a:ext uri="{FF2B5EF4-FFF2-40B4-BE49-F238E27FC236}">
                  <a16:creationId xmlns:a16="http://schemas.microsoft.com/office/drawing/2014/main" id="{3F1B57EE-58CD-1F7A-101F-816EFD7776CB}"/>
                </a:ext>
              </a:extLst>
            </p:cNvPr>
            <p:cNvSpPr txBox="1"/>
            <p:nvPr/>
          </p:nvSpPr>
          <p:spPr>
            <a:xfrm>
              <a:off x="1" y="2557909"/>
              <a:ext cx="630028" cy="270013"/>
            </a:xfrm>
            <a:prstGeom prst="rect">
              <a:avLst/>
            </a:prstGeom>
            <a:noFill/>
            <a:ln>
              <a:noFill/>
            </a:ln>
            <a:effectLst/>
          </p:spPr>
          <p:txBody>
            <a:bodyPr spcFirstLastPara="0" vert="horz" wrap="square" lIns="11430" tIns="11430" rIns="11430" bIns="11430" numCol="1" spcCol="1270" anchor="ctr" anchorCtr="0">
              <a:noAutofit/>
            </a:bodyPr>
            <a:lstStyle/>
            <a:p>
              <a:pPr marL="0" marR="0" lvl="0" indent="0" algn="ctr" defTabSz="800100" eaLnBrk="1" fontAlgn="auto" latinLnBrk="0" hangingPunct="1">
                <a:lnSpc>
                  <a:spcPct val="90000"/>
                </a:lnSpc>
                <a:spcBef>
                  <a:spcPct val="0"/>
                </a:spcBef>
                <a:spcAft>
                  <a:spcPct val="35000"/>
                </a:spcAft>
                <a:buClr>
                  <a:srgbClr val="000000"/>
                </a:buClr>
                <a:buSzTx/>
                <a:buFont typeface="Arial"/>
                <a:buNone/>
                <a:tabLst/>
                <a:defRPr/>
              </a:pPr>
              <a:endParaRPr kumimoji="0" lang="en-US" sz="1800" b="0" i="0" u="none" strike="noStrike" kern="0" cap="none" spc="0" normalizeH="0" baseline="0" noProof="0">
                <a:ln>
                  <a:noFill/>
                </a:ln>
                <a:solidFill>
                  <a:srgbClr val="FFFFFF"/>
                </a:solidFill>
                <a:effectLst/>
                <a:uLnTx/>
                <a:uFillTx/>
                <a:latin typeface="Montserrat" panose="00000500000000000000" pitchFamily="2" charset="0"/>
                <a:ea typeface="MS Mincho" panose="02020609040205080304" pitchFamily="49" charset="-128"/>
                <a:cs typeface="Arial"/>
                <a:sym typeface="Arial"/>
              </a:endParaRPr>
            </a:p>
          </p:txBody>
        </p:sp>
      </p:grpSp>
    </p:spTree>
    <p:extLst>
      <p:ext uri="{BB962C8B-B14F-4D97-AF65-F5344CB8AC3E}">
        <p14:creationId xmlns:p14="http://schemas.microsoft.com/office/powerpoint/2010/main" val="145956566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2">
            <a:extLst>
              <a:ext uri="{FF2B5EF4-FFF2-40B4-BE49-F238E27FC236}">
                <a16:creationId xmlns:a16="http://schemas.microsoft.com/office/drawing/2014/main" id="{D86BDF7A-18C0-3D4D-E0FE-9E6585FCEB43}"/>
              </a:ext>
            </a:extLst>
          </p:cNvPr>
          <p:cNvSpPr txBox="1">
            <a:spLocks/>
          </p:cNvSpPr>
          <p:nvPr/>
        </p:nvSpPr>
        <p:spPr>
          <a:xfrm>
            <a:off x="815898" y="1280612"/>
            <a:ext cx="10515599" cy="615095"/>
          </a:xfrm>
          <a:prstGeom prst="rect">
            <a:avLst/>
          </a:prstGeom>
          <a:solidFill>
            <a:srgbClr val="466DB0"/>
          </a:solid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2200" b="1" i="0" u="none" strike="noStrike" kern="0" cap="none" spc="0" normalizeH="0" baseline="0" noProof="0" dirty="0">
                <a:ln>
                  <a:noFill/>
                </a:ln>
                <a:solidFill>
                  <a:srgbClr val="FFFFFF"/>
                </a:solidFill>
                <a:effectLst/>
                <a:uLnTx/>
                <a:uFillTx/>
                <a:latin typeface="Arial"/>
                <a:cs typeface="Arial"/>
                <a:sym typeface="Arial"/>
              </a:rPr>
              <a:t>DECREE No. 199/2025/ND-CP - ENTITIES SUBJECT TO EMISSION TRADING</a:t>
            </a:r>
          </a:p>
        </p:txBody>
      </p:sp>
      <p:sp>
        <p:nvSpPr>
          <p:cNvPr id="7" name="TextBox 6">
            <a:extLst>
              <a:ext uri="{FF2B5EF4-FFF2-40B4-BE49-F238E27FC236}">
                <a16:creationId xmlns:a16="http://schemas.microsoft.com/office/drawing/2014/main" id="{E3091BAA-9F08-4F4E-3FAF-E259D1D6D19C}"/>
              </a:ext>
            </a:extLst>
          </p:cNvPr>
          <p:cNvSpPr txBox="1"/>
          <p:nvPr/>
        </p:nvSpPr>
        <p:spPr>
          <a:xfrm>
            <a:off x="815898" y="2218113"/>
            <a:ext cx="5146586" cy="3108543"/>
          </a:xfrm>
          <a:prstGeom prst="rect">
            <a:avLst/>
          </a:prstGeom>
          <a:noFill/>
        </p:spPr>
        <p:txBody>
          <a:bodyPr wrap="square" rtlCol="0">
            <a:spAutoFit/>
          </a:bodyPr>
          <a:lstStyle/>
          <a:p>
            <a:pPr algn="just">
              <a:buClr>
                <a:srgbClr val="000000"/>
              </a:buClr>
              <a:buFont typeface="Arial"/>
              <a:buNone/>
            </a:pPr>
            <a:r>
              <a:rPr lang="en-US" sz="1400" b="1" kern="0" dirty="0">
                <a:solidFill>
                  <a:srgbClr val="000000"/>
                </a:solidFill>
                <a:latin typeface="Arial"/>
                <a:cs typeface="Arial"/>
                <a:sym typeface="Arial"/>
              </a:rPr>
              <a:t>Article 16. Entities Participating in Trading and Supporting Domestic Carbon Market Transactions</a:t>
            </a:r>
            <a:endParaRPr lang="en-US" sz="1400" kern="0" dirty="0">
              <a:solidFill>
                <a:srgbClr val="000000"/>
              </a:solidFill>
              <a:latin typeface="Arial"/>
              <a:cs typeface="Arial"/>
              <a:sym typeface="Arial"/>
            </a:endParaRPr>
          </a:p>
          <a:p>
            <a:pPr marL="342900" indent="-342900" algn="just">
              <a:buClr>
                <a:srgbClr val="000000"/>
              </a:buClr>
              <a:buFont typeface="+mj-lt"/>
              <a:buAutoNum type="arabicPeriod"/>
            </a:pPr>
            <a:r>
              <a:rPr lang="en-US" sz="1400" b="1" kern="0" dirty="0">
                <a:solidFill>
                  <a:srgbClr val="000000"/>
                </a:solidFill>
                <a:latin typeface="Arial"/>
                <a:cs typeface="Arial"/>
                <a:sym typeface="Arial"/>
              </a:rPr>
              <a:t>Entities eligible for greenhouse gas emission quota trading</a:t>
            </a:r>
            <a:r>
              <a:rPr lang="en-US" sz="1400" kern="0" dirty="0">
                <a:solidFill>
                  <a:srgbClr val="000000"/>
                </a:solidFill>
                <a:latin typeface="Arial"/>
                <a:cs typeface="Arial"/>
                <a:sym typeface="Arial"/>
              </a:rPr>
              <a:t> are facilities allocated emission quotas as stipulated in Article 12 of this Decree.</a:t>
            </a:r>
          </a:p>
          <a:p>
            <a:pPr marL="342900" indent="-342900" algn="just">
              <a:buClr>
                <a:srgbClr val="000000"/>
              </a:buClr>
              <a:buFont typeface="+mj-lt"/>
              <a:buAutoNum type="arabicPeriod"/>
            </a:pPr>
            <a:r>
              <a:rPr lang="en-US" sz="1400" b="1" kern="0" dirty="0">
                <a:solidFill>
                  <a:srgbClr val="000000"/>
                </a:solidFill>
                <a:latin typeface="Arial"/>
                <a:cs typeface="Arial"/>
                <a:sym typeface="Arial"/>
              </a:rPr>
              <a:t>Entities eligible for carbon credit trading</a:t>
            </a:r>
            <a:r>
              <a:rPr lang="en-US" sz="1400" kern="0" dirty="0">
                <a:solidFill>
                  <a:srgbClr val="000000"/>
                </a:solidFill>
                <a:latin typeface="Arial"/>
                <a:cs typeface="Arial"/>
                <a:sym typeface="Arial"/>
              </a:rPr>
              <a:t> include agencies and organizations within the territory of the Socialist Republic of Vietnam.</a:t>
            </a:r>
          </a:p>
          <a:p>
            <a:pPr marL="342900" indent="-342900" algn="just">
              <a:buClr>
                <a:srgbClr val="000000"/>
              </a:buClr>
              <a:buFont typeface="+mj-lt"/>
              <a:buAutoNum type="arabicPeriod"/>
            </a:pPr>
            <a:r>
              <a:rPr lang="en-US" sz="1400" b="1" kern="0" dirty="0">
                <a:solidFill>
                  <a:srgbClr val="000000"/>
                </a:solidFill>
                <a:latin typeface="Arial"/>
                <a:cs typeface="Arial"/>
                <a:sym typeface="Arial"/>
              </a:rPr>
              <a:t>Transaction support entities</a:t>
            </a:r>
            <a:r>
              <a:rPr lang="en-US" sz="1400" kern="0" dirty="0">
                <a:solidFill>
                  <a:srgbClr val="000000"/>
                </a:solidFill>
                <a:latin typeface="Arial"/>
                <a:cs typeface="Arial"/>
                <a:sym typeface="Arial"/>
              </a:rPr>
              <a:t> comprise financial service providers that facilitate greenhouse gas emission quota and carbon credit trading activities on the domestic carbon market, in accordance with regulations governing the national carbon exchange.</a:t>
            </a:r>
          </a:p>
          <a:p>
            <a:pPr algn="just">
              <a:buClr>
                <a:srgbClr val="000000"/>
              </a:buClr>
              <a:buFont typeface="Arial"/>
              <a:buNone/>
            </a:pPr>
            <a:endParaRPr lang="en-US" sz="1400" kern="0" dirty="0">
              <a:solidFill>
                <a:srgbClr val="000000"/>
              </a:solidFill>
              <a:latin typeface="Arial"/>
              <a:cs typeface="Arial"/>
              <a:sym typeface="Arial"/>
            </a:endParaRPr>
          </a:p>
        </p:txBody>
      </p:sp>
      <p:sp>
        <p:nvSpPr>
          <p:cNvPr id="8" name="TextBox 7">
            <a:extLst>
              <a:ext uri="{FF2B5EF4-FFF2-40B4-BE49-F238E27FC236}">
                <a16:creationId xmlns:a16="http://schemas.microsoft.com/office/drawing/2014/main" id="{30F0FA98-CE36-70B2-E93A-05604718DCDB}"/>
              </a:ext>
            </a:extLst>
          </p:cNvPr>
          <p:cNvSpPr txBox="1"/>
          <p:nvPr/>
        </p:nvSpPr>
        <p:spPr>
          <a:xfrm>
            <a:off x="6073697" y="2218113"/>
            <a:ext cx="5146586" cy="3108543"/>
          </a:xfrm>
          <a:prstGeom prst="rect">
            <a:avLst/>
          </a:prstGeom>
          <a:noFill/>
        </p:spPr>
        <p:txBody>
          <a:bodyPr wrap="square" rtlCol="0">
            <a:spAutoFit/>
          </a:bodyPr>
          <a:lstStyle/>
          <a:p>
            <a:pPr algn="just">
              <a:buClr>
                <a:srgbClr val="000000"/>
              </a:buClr>
              <a:buFont typeface="Arial"/>
              <a:buNone/>
            </a:pPr>
            <a:r>
              <a:rPr lang="en-US" sz="1400" b="1" kern="0" dirty="0">
                <a:solidFill>
                  <a:srgbClr val="000000"/>
                </a:solidFill>
                <a:latin typeface="Arial"/>
                <a:cs typeface="Arial"/>
                <a:sym typeface="Arial"/>
              </a:rPr>
              <a:t>Article 16. Entities Participating in Trading and Supporting Domestic Carbon Market Transactions</a:t>
            </a:r>
            <a:endParaRPr lang="en-US" sz="1400" kern="0" dirty="0">
              <a:solidFill>
                <a:srgbClr val="000000"/>
              </a:solidFill>
              <a:latin typeface="Arial"/>
              <a:cs typeface="Arial"/>
              <a:sym typeface="Arial"/>
            </a:endParaRPr>
          </a:p>
          <a:p>
            <a:pPr marL="342900" indent="-342900" algn="just">
              <a:buClr>
                <a:srgbClr val="000000"/>
              </a:buClr>
              <a:buFont typeface="+mj-lt"/>
              <a:buAutoNum type="arabicPeriod"/>
            </a:pPr>
            <a:r>
              <a:rPr lang="en-US" sz="1400" b="1" kern="0" dirty="0">
                <a:solidFill>
                  <a:srgbClr val="000000"/>
                </a:solidFill>
                <a:latin typeface="Arial"/>
                <a:cs typeface="Arial"/>
                <a:sym typeface="Arial"/>
              </a:rPr>
              <a:t>Entities eligible for greenhouse gas emission quota trading</a:t>
            </a:r>
            <a:r>
              <a:rPr lang="en-US" sz="1400" kern="0" dirty="0">
                <a:solidFill>
                  <a:srgbClr val="000000"/>
                </a:solidFill>
                <a:latin typeface="Arial"/>
                <a:cs typeface="Arial"/>
                <a:sym typeface="Arial"/>
              </a:rPr>
              <a:t> are facilities allocated emission quotas as stipulated in Article 12 of this Decree.</a:t>
            </a:r>
          </a:p>
          <a:p>
            <a:pPr marL="342900" indent="-342900" algn="just">
              <a:buClr>
                <a:srgbClr val="000000"/>
              </a:buClr>
              <a:buFont typeface="+mj-lt"/>
              <a:buAutoNum type="arabicPeriod"/>
            </a:pPr>
            <a:r>
              <a:rPr lang="en-US" sz="1400" b="1" kern="0" dirty="0">
                <a:solidFill>
                  <a:srgbClr val="000000"/>
                </a:solidFill>
                <a:latin typeface="Arial"/>
                <a:cs typeface="Arial"/>
                <a:sym typeface="Arial"/>
              </a:rPr>
              <a:t>Entities eligible for carbon credit trading</a:t>
            </a:r>
            <a:r>
              <a:rPr lang="en-US" sz="1400" kern="0" dirty="0">
                <a:solidFill>
                  <a:srgbClr val="000000"/>
                </a:solidFill>
                <a:latin typeface="Arial"/>
                <a:cs typeface="Arial"/>
                <a:sym typeface="Arial"/>
              </a:rPr>
              <a:t> include agencies and organizations within the territory of the Socialist Republic of Vietnam.</a:t>
            </a:r>
          </a:p>
          <a:p>
            <a:pPr marL="342900" indent="-342900" algn="just">
              <a:buClr>
                <a:srgbClr val="000000"/>
              </a:buClr>
              <a:buFont typeface="+mj-lt"/>
              <a:buAutoNum type="arabicPeriod"/>
            </a:pPr>
            <a:r>
              <a:rPr lang="en-US" sz="1400" b="1" kern="0" dirty="0">
                <a:solidFill>
                  <a:srgbClr val="000000"/>
                </a:solidFill>
                <a:latin typeface="Arial"/>
                <a:cs typeface="Arial"/>
                <a:sym typeface="Arial"/>
              </a:rPr>
              <a:t>Transaction support entities</a:t>
            </a:r>
            <a:r>
              <a:rPr lang="en-US" sz="1400" kern="0" dirty="0">
                <a:solidFill>
                  <a:srgbClr val="000000"/>
                </a:solidFill>
                <a:latin typeface="Arial"/>
                <a:cs typeface="Arial"/>
                <a:sym typeface="Arial"/>
              </a:rPr>
              <a:t> comprise financial service providers that facilitate greenhouse gas emission quota and carbon credit trading activities on the domestic carbon market, in accordance with regulations governing the national carbon exchange.</a:t>
            </a:r>
          </a:p>
          <a:p>
            <a:pPr algn="just">
              <a:buClr>
                <a:srgbClr val="000000"/>
              </a:buClr>
              <a:buFont typeface="Arial"/>
              <a:buNone/>
            </a:pPr>
            <a:endParaRPr lang="en-US" sz="1400" kern="0" dirty="0">
              <a:solidFill>
                <a:srgbClr val="000000"/>
              </a:solidFill>
              <a:latin typeface="Arial"/>
              <a:cs typeface="Arial"/>
              <a:sym typeface="Arial"/>
            </a:endParaRPr>
          </a:p>
        </p:txBody>
      </p:sp>
    </p:spTree>
    <p:extLst>
      <p:ext uri="{BB962C8B-B14F-4D97-AF65-F5344CB8AC3E}">
        <p14:creationId xmlns:p14="http://schemas.microsoft.com/office/powerpoint/2010/main" val="367888945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2">
            <a:extLst>
              <a:ext uri="{FF2B5EF4-FFF2-40B4-BE49-F238E27FC236}">
                <a16:creationId xmlns:a16="http://schemas.microsoft.com/office/drawing/2014/main" id="{E1E3D82F-FB55-6F58-03AD-3A737E1FB966}"/>
              </a:ext>
            </a:extLst>
          </p:cNvPr>
          <p:cNvSpPr txBox="1">
            <a:spLocks/>
          </p:cNvSpPr>
          <p:nvPr/>
        </p:nvSpPr>
        <p:spPr>
          <a:xfrm>
            <a:off x="828041" y="1153572"/>
            <a:ext cx="10398760" cy="574867"/>
          </a:xfrm>
          <a:prstGeom prst="rect">
            <a:avLst/>
          </a:prstGeom>
          <a:solidFill>
            <a:srgbClr val="466DB0"/>
          </a:solid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2800" b="1" i="0" u="none" strike="noStrike" kern="1200" cap="none" spc="0" normalizeH="0" baseline="0" noProof="0" dirty="0">
                <a:ln>
                  <a:noFill/>
                </a:ln>
                <a:solidFill>
                  <a:srgbClr val="FFFFFF"/>
                </a:solidFill>
                <a:effectLst/>
                <a:uLnTx/>
                <a:uFillTx/>
                <a:latin typeface="Arial" panose="020B0604020202020204" pitchFamily="34" charset="0"/>
                <a:cs typeface="Arial" panose="020B0604020202020204" pitchFamily="34" charset="0"/>
                <a:sym typeface="Arial"/>
              </a:rPr>
              <a:t>Decree 199/2025/ND-CP – Entities Eligible for Trading</a:t>
            </a:r>
            <a:endParaRPr kumimoji="0" lang="en-US" sz="2800" b="1" i="0" u="none" strike="noStrike" kern="0" cap="none" spc="0" normalizeH="0" baseline="0" noProof="0" dirty="0">
              <a:ln>
                <a:noFill/>
              </a:ln>
              <a:solidFill>
                <a:srgbClr val="FFFFFF"/>
              </a:solidFill>
              <a:effectLst/>
              <a:uLnTx/>
              <a:uFillTx/>
              <a:latin typeface="Arial"/>
              <a:cs typeface="Arial"/>
              <a:sym typeface="Arial"/>
            </a:endParaRPr>
          </a:p>
        </p:txBody>
      </p:sp>
      <p:sp>
        <p:nvSpPr>
          <p:cNvPr id="7" name="Rectangle 6">
            <a:extLst>
              <a:ext uri="{FF2B5EF4-FFF2-40B4-BE49-F238E27FC236}">
                <a16:creationId xmlns:a16="http://schemas.microsoft.com/office/drawing/2014/main" id="{F8D1686D-35A7-3DAC-7F2A-240E7C83485D}"/>
              </a:ext>
            </a:extLst>
          </p:cNvPr>
          <p:cNvSpPr/>
          <p:nvPr/>
        </p:nvSpPr>
        <p:spPr>
          <a:xfrm>
            <a:off x="10852540" y="6371387"/>
            <a:ext cx="1234912" cy="486613"/>
          </a:xfrm>
          <a:prstGeom prst="rect">
            <a:avLst/>
          </a:prstGeom>
          <a:solidFill>
            <a:srgbClr val="FFFFFF"/>
          </a:solidFill>
          <a:ln w="25400"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en-US" sz="1500" b="0" i="0" u="none" strike="noStrike" kern="0" cap="none" spc="0" normalizeH="0" baseline="0" noProof="0" dirty="0">
                <a:ln>
                  <a:noFill/>
                </a:ln>
                <a:solidFill>
                  <a:srgbClr val="000000"/>
                </a:solidFill>
                <a:effectLst/>
                <a:uLnTx/>
                <a:uFillTx/>
                <a:latin typeface="Arial"/>
                <a:ea typeface="+mn-ea"/>
                <a:cs typeface="+mn-cs"/>
                <a:sym typeface="Arial"/>
              </a:rPr>
              <a:t>Page 24</a:t>
            </a:r>
          </a:p>
        </p:txBody>
      </p:sp>
      <p:sp>
        <p:nvSpPr>
          <p:cNvPr id="8" name="TextBox 7">
            <a:extLst>
              <a:ext uri="{FF2B5EF4-FFF2-40B4-BE49-F238E27FC236}">
                <a16:creationId xmlns:a16="http://schemas.microsoft.com/office/drawing/2014/main" id="{33C2485B-348E-3E30-B1C2-812CF9B210CD}"/>
              </a:ext>
            </a:extLst>
          </p:cNvPr>
          <p:cNvSpPr txBox="1"/>
          <p:nvPr/>
        </p:nvSpPr>
        <p:spPr>
          <a:xfrm>
            <a:off x="680721" y="1887862"/>
            <a:ext cx="5801360" cy="4832092"/>
          </a:xfrm>
          <a:prstGeom prst="rect">
            <a:avLst/>
          </a:prstGeom>
          <a:solidFill>
            <a:srgbClr val="F8F8F8"/>
          </a:solidFill>
        </p:spPr>
        <p:txBody>
          <a:bodyPr wrap="square" rtlCol="0">
            <a:spAutoFit/>
          </a:bodyPr>
          <a:lstStyle/>
          <a:p>
            <a:pPr algn="just">
              <a:buClr>
                <a:srgbClr val="000000"/>
              </a:buClr>
              <a:buFont typeface="Arial"/>
              <a:buNone/>
            </a:pPr>
            <a:r>
              <a:rPr lang="en-US" sz="1400" b="1" kern="0" dirty="0">
                <a:solidFill>
                  <a:srgbClr val="000000"/>
                </a:solidFill>
                <a:latin typeface="Arial"/>
                <a:cs typeface="Arial"/>
                <a:sym typeface="Arial"/>
              </a:rPr>
              <a:t>Article 19.5. Surrender of Greenhouse Gas Emission Quotas</a:t>
            </a:r>
            <a:endParaRPr lang="en-US" sz="1400" kern="0" dirty="0">
              <a:solidFill>
                <a:srgbClr val="000000"/>
              </a:solidFill>
              <a:latin typeface="Arial"/>
              <a:cs typeface="Arial"/>
              <a:sym typeface="Arial"/>
            </a:endParaRPr>
          </a:p>
          <a:p>
            <a:pPr marL="342900" indent="-342900" algn="just">
              <a:buClr>
                <a:srgbClr val="000000"/>
              </a:buClr>
              <a:buFont typeface="+mj-lt"/>
              <a:buAutoNum type="alphaLcParenR"/>
            </a:pPr>
            <a:r>
              <a:rPr lang="en-US" sz="1400" kern="0" dirty="0">
                <a:solidFill>
                  <a:srgbClr val="000000"/>
                </a:solidFill>
                <a:latin typeface="Arial"/>
                <a:cs typeface="Arial"/>
                <a:sym typeface="Arial"/>
              </a:rPr>
              <a:t>For each allocation period, facilities must surrender greenhouse gas emission quotas to the State. The surrendered quotas must be at least equal to the facility's direct emission sources' greenhouse gas inventory results for the allocated period, minus any carbon credits used for offsetting;</a:t>
            </a:r>
          </a:p>
          <a:p>
            <a:pPr marL="342900" indent="-342900" algn="just">
              <a:buClr>
                <a:srgbClr val="000000"/>
              </a:buClr>
              <a:buFont typeface="+mj-lt"/>
              <a:buAutoNum type="alphaLcParenR"/>
            </a:pPr>
            <a:r>
              <a:rPr lang="en-US" sz="1400" kern="0" dirty="0">
                <a:solidFill>
                  <a:srgbClr val="000000"/>
                </a:solidFill>
                <a:latin typeface="Arial"/>
                <a:cs typeface="Arial"/>
                <a:sym typeface="Arial"/>
              </a:rPr>
              <a:t>Facilities shall independently surrender emission quotas via the National Registry System before December 31 of the year following the allocation period specified in Article 12 of this Decree;</a:t>
            </a:r>
          </a:p>
          <a:p>
            <a:pPr marL="342900" indent="-342900" algn="just">
              <a:buClr>
                <a:srgbClr val="000000"/>
              </a:buClr>
              <a:buFont typeface="+mj-lt"/>
              <a:buAutoNum type="alphaLcParenR"/>
            </a:pPr>
            <a:r>
              <a:rPr lang="en-US" sz="1400" kern="0" dirty="0">
                <a:solidFill>
                  <a:srgbClr val="000000"/>
                </a:solidFill>
                <a:latin typeface="Arial"/>
                <a:cs typeface="Arial"/>
                <a:sym typeface="Arial"/>
              </a:rPr>
              <a:t>The Ministry of Agriculture and Environment shall cancel surrendered quotas in the National Registry System;</a:t>
            </a:r>
          </a:p>
          <a:p>
            <a:pPr marL="342900" indent="-342900" algn="just">
              <a:buClr>
                <a:srgbClr val="000000"/>
              </a:buClr>
              <a:buFont typeface="+mj-lt"/>
              <a:buAutoNum type="alphaLcParenR"/>
            </a:pPr>
            <a:r>
              <a:rPr lang="en-US" sz="1400" kern="0" dirty="0">
                <a:solidFill>
                  <a:srgbClr val="000000"/>
                </a:solidFill>
                <a:latin typeface="Arial"/>
                <a:cs typeface="Arial"/>
                <a:sym typeface="Arial"/>
              </a:rPr>
              <a:t>The State encourages facilities to voluntarily surrender quotas exceeding their direct emission sources' greenhouse gas inventory results for the allocated period, contributing to national GHG mitigation goals;</a:t>
            </a:r>
          </a:p>
          <a:p>
            <a:pPr marL="342900" indent="-342900" algn="just">
              <a:buClr>
                <a:srgbClr val="000000"/>
              </a:buClr>
              <a:buFont typeface="+mj-lt"/>
              <a:buAutoNum type="alphaLcParenR"/>
            </a:pPr>
            <a:r>
              <a:rPr lang="en-US" sz="1400" kern="0" dirty="0">
                <a:solidFill>
                  <a:srgbClr val="000000"/>
                </a:solidFill>
                <a:latin typeface="Arial"/>
                <a:cs typeface="Arial"/>
                <a:sym typeface="Arial"/>
              </a:rPr>
              <a:t>Facilities may utilize quota trading, borrowing, or transfer mechanisms under Clauses 4, 6, and 7 of this Article, and carbon credits for offsetting under Clause 5, to fulfill surrender obligations;</a:t>
            </a:r>
          </a:p>
          <a:p>
            <a:pPr marL="342900" indent="-342900" algn="just">
              <a:buClr>
                <a:srgbClr val="000000"/>
              </a:buClr>
              <a:buFont typeface="+mj-lt"/>
              <a:buAutoNum type="alphaLcParenR"/>
            </a:pPr>
            <a:r>
              <a:rPr lang="en-US" sz="1400" kern="0" dirty="0">
                <a:solidFill>
                  <a:srgbClr val="000000"/>
                </a:solidFill>
                <a:latin typeface="Arial"/>
                <a:cs typeface="Arial"/>
                <a:sym typeface="Arial"/>
              </a:rPr>
              <a:t>Facilities failing to fully surrender quotas shall face penalties under administrative violation laws in environmental protection. Any shortfall will be deducted from their next allocation period's quotas.</a:t>
            </a:r>
          </a:p>
          <a:p>
            <a:pPr algn="just">
              <a:buClr>
                <a:srgbClr val="000000"/>
              </a:buClr>
              <a:buFont typeface="Arial"/>
              <a:buNone/>
            </a:pPr>
            <a:endParaRPr lang="en-US" sz="1400" kern="0" dirty="0">
              <a:solidFill>
                <a:srgbClr val="000000"/>
              </a:solidFill>
              <a:latin typeface="Arial"/>
              <a:cs typeface="Arial"/>
              <a:sym typeface="Arial"/>
            </a:endParaRPr>
          </a:p>
        </p:txBody>
      </p:sp>
      <p:sp>
        <p:nvSpPr>
          <p:cNvPr id="9" name="TextBox 8">
            <a:extLst>
              <a:ext uri="{FF2B5EF4-FFF2-40B4-BE49-F238E27FC236}">
                <a16:creationId xmlns:a16="http://schemas.microsoft.com/office/drawing/2014/main" id="{39B30A49-D98B-5336-364C-4B5914209F1A}"/>
              </a:ext>
            </a:extLst>
          </p:cNvPr>
          <p:cNvSpPr txBox="1"/>
          <p:nvPr/>
        </p:nvSpPr>
        <p:spPr>
          <a:xfrm>
            <a:off x="6604002" y="1887862"/>
            <a:ext cx="4622799" cy="4185761"/>
          </a:xfrm>
          <a:prstGeom prst="rect">
            <a:avLst/>
          </a:prstGeom>
          <a:solidFill>
            <a:srgbClr val="F8F8F8"/>
          </a:solidFill>
        </p:spPr>
        <p:txBody>
          <a:bodyPr wrap="square" rtlCol="0">
            <a:spAutoFit/>
          </a:bodyPr>
          <a:lstStyle/>
          <a:p>
            <a:pPr algn="just">
              <a:buClr>
                <a:srgbClr val="000000"/>
              </a:buClr>
              <a:buFont typeface="Arial"/>
              <a:buNone/>
            </a:pPr>
            <a:r>
              <a:rPr lang="en-US" sz="1400" b="1" kern="0" dirty="0">
                <a:solidFill>
                  <a:srgbClr val="000000"/>
                </a:solidFill>
                <a:latin typeface="Arial"/>
                <a:cs typeface="Arial"/>
                <a:sym typeface="Arial"/>
              </a:rPr>
              <a:t>6. Borrowing greenhouse gas emission quotas</a:t>
            </a:r>
          </a:p>
          <a:p>
            <a:pPr marL="342900" indent="-342900" algn="just">
              <a:buClr>
                <a:srgbClr val="000000"/>
              </a:buClr>
              <a:buFont typeface="+mj-lt"/>
              <a:buAutoNum type="alphaLcParenR"/>
            </a:pPr>
            <a:r>
              <a:rPr lang="en-US" sz="1400" kern="0" dirty="0">
                <a:solidFill>
                  <a:srgbClr val="000000"/>
                </a:solidFill>
                <a:latin typeface="Arial"/>
                <a:cs typeface="Arial"/>
                <a:sym typeface="Arial"/>
              </a:rPr>
              <a:t>Until the end of 2030, an establishment may borrow a portion of its allocated greenhouse gas emission quotas from the next period to fulfill its current period’s quota repayment obligations. The borrowed amount must not exceed 15% of the allocated quotas for the respective period and cannot be used for trading;</a:t>
            </a:r>
          </a:p>
          <a:p>
            <a:pPr marL="342900" indent="-342900" algn="just">
              <a:buClr>
                <a:srgbClr val="000000"/>
              </a:buClr>
              <a:buFont typeface="+mj-lt"/>
              <a:buAutoNum type="alphaLcParenR"/>
            </a:pPr>
            <a:r>
              <a:rPr lang="en-US" sz="1400" kern="0" dirty="0">
                <a:solidFill>
                  <a:srgbClr val="000000"/>
                </a:solidFill>
                <a:latin typeface="Arial"/>
                <a:cs typeface="Arial"/>
                <a:sym typeface="Arial"/>
              </a:rPr>
              <a:t>The establishment must independently execute the borrowing of greenhouse gas emission quotas on the National Registry System before repaying the quotas for the allocated period.</a:t>
            </a:r>
          </a:p>
          <a:p>
            <a:pPr algn="just">
              <a:buClr>
                <a:srgbClr val="000000"/>
              </a:buClr>
              <a:buFont typeface="Arial"/>
              <a:buNone/>
            </a:pPr>
            <a:endParaRPr lang="en-US" sz="1400" b="1" kern="0" dirty="0">
              <a:solidFill>
                <a:srgbClr val="000000"/>
              </a:solidFill>
              <a:latin typeface="Arial"/>
              <a:cs typeface="Arial"/>
              <a:sym typeface="Arial"/>
            </a:endParaRPr>
          </a:p>
          <a:p>
            <a:pPr algn="just">
              <a:buClr>
                <a:srgbClr val="000000"/>
              </a:buClr>
              <a:buFont typeface="Arial"/>
              <a:buNone/>
            </a:pPr>
            <a:r>
              <a:rPr lang="en-US" sz="1400" b="1" kern="0" dirty="0">
                <a:solidFill>
                  <a:srgbClr val="000000"/>
                </a:solidFill>
                <a:latin typeface="Arial"/>
                <a:cs typeface="Arial"/>
                <a:sym typeface="Arial"/>
              </a:rPr>
              <a:t>7. Transfer of greenhouse gas emission quotas</a:t>
            </a:r>
          </a:p>
          <a:p>
            <a:pPr marL="342900" indent="-342900" algn="just">
              <a:buClr>
                <a:srgbClr val="000000"/>
              </a:buClr>
              <a:buFont typeface="+mj-lt"/>
              <a:buAutoNum type="alphaLcParenR"/>
            </a:pPr>
            <a:r>
              <a:rPr lang="en-US" sz="1400" kern="0" dirty="0">
                <a:solidFill>
                  <a:srgbClr val="000000"/>
                </a:solidFill>
                <a:latin typeface="Arial"/>
                <a:cs typeface="Arial"/>
                <a:sym typeface="Arial"/>
              </a:rPr>
              <a:t>Until the end of 2030, an establishment may transfer unused greenhouse gas emission quotas remaining after completing the current period’s repayment to the next period. The transferred quotas may be used for trading;</a:t>
            </a:r>
          </a:p>
        </p:txBody>
      </p:sp>
    </p:spTree>
    <p:extLst>
      <p:ext uri="{BB962C8B-B14F-4D97-AF65-F5344CB8AC3E}">
        <p14:creationId xmlns:p14="http://schemas.microsoft.com/office/powerpoint/2010/main" val="191575538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2">
            <a:extLst>
              <a:ext uri="{FF2B5EF4-FFF2-40B4-BE49-F238E27FC236}">
                <a16:creationId xmlns:a16="http://schemas.microsoft.com/office/drawing/2014/main" id="{836B106F-D3D7-0B7E-F700-077747E5DB3A}"/>
              </a:ext>
            </a:extLst>
          </p:cNvPr>
          <p:cNvSpPr txBox="1">
            <a:spLocks/>
          </p:cNvSpPr>
          <p:nvPr/>
        </p:nvSpPr>
        <p:spPr>
          <a:xfrm>
            <a:off x="828041" y="1126273"/>
            <a:ext cx="10398760" cy="650212"/>
          </a:xfrm>
          <a:prstGeom prst="rect">
            <a:avLst/>
          </a:prstGeom>
          <a:solidFill>
            <a:srgbClr val="466DB0"/>
          </a:solid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just" defTabSz="914400" rtl="0" eaLnBrk="1" fontAlgn="auto" latinLnBrk="0" hangingPunct="1">
              <a:lnSpc>
                <a:spcPct val="90000"/>
              </a:lnSpc>
              <a:spcBef>
                <a:spcPts val="600"/>
              </a:spcBef>
              <a:spcAft>
                <a:spcPts val="600"/>
              </a:spcAft>
              <a:buClr>
                <a:srgbClr val="000000"/>
              </a:buClr>
              <a:buSzPts val="3600"/>
              <a:buFont typeface="Arial"/>
              <a:buNone/>
              <a:tabLst/>
              <a:defRPr/>
            </a:pPr>
            <a:r>
              <a:rPr kumimoji="0" lang="en-US" sz="2000" b="1" i="0" u="none" strike="noStrike" kern="0" cap="none" spc="0" normalizeH="0" baseline="0" noProof="0" dirty="0">
                <a:ln>
                  <a:noFill/>
                </a:ln>
                <a:solidFill>
                  <a:srgbClr val="FFFFFF"/>
                </a:solidFill>
                <a:effectLst/>
                <a:uLnTx/>
                <a:uFillTx/>
                <a:latin typeface="Arial"/>
                <a:cs typeface="Arial"/>
                <a:sym typeface="Arial"/>
              </a:rPr>
              <a:t>DECISION NO. 13/2024/QD-TTG</a:t>
            </a:r>
            <a:r>
              <a:rPr kumimoji="0" lang="en-US" sz="2000" b="1" i="0" u="none" strike="noStrike" kern="1200" cap="none" spc="0" normalizeH="0" baseline="0" noProof="0" dirty="0">
                <a:ln>
                  <a:noFill/>
                </a:ln>
                <a:solidFill>
                  <a:srgbClr val="FFFFFF"/>
                </a:solidFill>
                <a:effectLst/>
                <a:uLnTx/>
                <a:uFillTx/>
                <a:latin typeface="Arial" panose="020B0604020202020204" pitchFamily="34" charset="0"/>
                <a:cs typeface="Arial" panose="020B0604020202020204" pitchFamily="34" charset="0"/>
                <a:sym typeface="Arial"/>
              </a:rPr>
              <a:t>, </a:t>
            </a:r>
            <a:r>
              <a:rPr kumimoji="0" lang="en-US" sz="2000" b="1" i="0" u="none" strike="noStrike" kern="0" cap="none" spc="0" normalizeH="0" baseline="0" noProof="0" dirty="0">
                <a:ln>
                  <a:noFill/>
                </a:ln>
                <a:solidFill>
                  <a:srgbClr val="FFFFFF"/>
                </a:solidFill>
                <a:effectLst/>
                <a:uLnTx/>
                <a:uFillTx/>
                <a:latin typeface="Arial"/>
                <a:cs typeface="Arial"/>
                <a:sym typeface="Arial"/>
              </a:rPr>
              <a:t>DATED AUGUST 13, 2024</a:t>
            </a:r>
            <a:r>
              <a:rPr kumimoji="0" lang="en-US" sz="2000" b="1" i="0" u="none" strike="noStrike" kern="1200" cap="none" spc="0" normalizeH="0" baseline="0" noProof="0" dirty="0">
                <a:ln>
                  <a:noFill/>
                </a:ln>
                <a:solidFill>
                  <a:srgbClr val="FFFFFF"/>
                </a:solidFill>
                <a:effectLst/>
                <a:uLnTx/>
                <a:uFillTx/>
                <a:latin typeface="Arial" panose="020B0604020202020204" pitchFamily="34" charset="0"/>
                <a:cs typeface="Arial" panose="020B0604020202020204" pitchFamily="34" charset="0"/>
                <a:sym typeface="Arial"/>
              </a:rPr>
              <a:t>, </a:t>
            </a:r>
            <a:r>
              <a:rPr kumimoji="0" lang="en-US" sz="2000" b="1" i="0" u="none" strike="noStrike" kern="0" cap="none" spc="0" normalizeH="0" baseline="0" noProof="0" dirty="0">
                <a:ln>
                  <a:noFill/>
                </a:ln>
                <a:solidFill>
                  <a:srgbClr val="FFFFFF"/>
                </a:solidFill>
                <a:effectLst/>
                <a:uLnTx/>
                <a:uFillTx/>
                <a:latin typeface="Arial"/>
                <a:cs typeface="Arial"/>
                <a:sym typeface="Arial"/>
              </a:rPr>
              <a:t>EFFECTIVE FROM OCTOBER 1, 2024</a:t>
            </a:r>
            <a:endParaRPr kumimoji="0" lang="en-US" sz="2000" b="1"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sym typeface="Arial"/>
            </a:endParaRPr>
          </a:p>
        </p:txBody>
      </p:sp>
      <p:sp>
        <p:nvSpPr>
          <p:cNvPr id="18" name="Freeform: Shape 7">
            <a:extLst>
              <a:ext uri="{FF2B5EF4-FFF2-40B4-BE49-F238E27FC236}">
                <a16:creationId xmlns:a16="http://schemas.microsoft.com/office/drawing/2014/main" id="{72AC0A62-38A3-773A-CD68-26C540B10AC2}"/>
              </a:ext>
            </a:extLst>
          </p:cNvPr>
          <p:cNvSpPr/>
          <p:nvPr/>
        </p:nvSpPr>
        <p:spPr>
          <a:xfrm>
            <a:off x="840694" y="2785153"/>
            <a:ext cx="2290825" cy="2185597"/>
          </a:xfrm>
          <a:custGeom>
            <a:avLst/>
            <a:gdLst>
              <a:gd name="connsiteX0" fmla="*/ 0 w 2289536"/>
              <a:gd name="connsiteY0" fmla="*/ 1144666 h 2289332"/>
              <a:gd name="connsiteX1" fmla="*/ 1144768 w 2289536"/>
              <a:gd name="connsiteY1" fmla="*/ 0 h 2289332"/>
              <a:gd name="connsiteX2" fmla="*/ 2289536 w 2289536"/>
              <a:gd name="connsiteY2" fmla="*/ 1144666 h 2289332"/>
              <a:gd name="connsiteX3" fmla="*/ 1144768 w 2289536"/>
              <a:gd name="connsiteY3" fmla="*/ 2289332 h 2289332"/>
              <a:gd name="connsiteX4" fmla="*/ 0 w 2289536"/>
              <a:gd name="connsiteY4" fmla="*/ 1144666 h 22893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9536" h="2289332">
                <a:moveTo>
                  <a:pt x="0" y="1144666"/>
                </a:moveTo>
                <a:cubicBezTo>
                  <a:pt x="0" y="512484"/>
                  <a:pt x="512530" y="0"/>
                  <a:pt x="1144768" y="0"/>
                </a:cubicBezTo>
                <a:cubicBezTo>
                  <a:pt x="1777006" y="0"/>
                  <a:pt x="2289536" y="512484"/>
                  <a:pt x="2289536" y="1144666"/>
                </a:cubicBezTo>
                <a:cubicBezTo>
                  <a:pt x="2289536" y="1776848"/>
                  <a:pt x="1777006" y="2289332"/>
                  <a:pt x="1144768" y="2289332"/>
                </a:cubicBezTo>
                <a:cubicBezTo>
                  <a:pt x="512530" y="2289332"/>
                  <a:pt x="0" y="1776848"/>
                  <a:pt x="0" y="1144666"/>
                </a:cubicBezTo>
                <a:close/>
              </a:path>
            </a:pathLst>
          </a:custGeom>
          <a:blipFill rotWithShape="0">
            <a:blip r:embed="rId2"/>
            <a:srcRect/>
            <a:stretch>
              <a:fillRect l="-59000" r="-59000"/>
            </a:stretch>
          </a:blipFill>
          <a:ln w="25400" cap="flat" cmpd="sng" algn="ctr">
            <a:solidFill>
              <a:srgbClr val="FFFFFF">
                <a:hueOff val="0"/>
                <a:satOff val="0"/>
                <a:lumOff val="0"/>
                <a:alphaOff val="0"/>
              </a:srgbClr>
            </a:solidFill>
            <a:prstDash val="solid"/>
          </a:ln>
          <a:effectLst/>
        </p:spPr>
        <p:txBody>
          <a:bodyPr spcFirstLastPara="0" vert="horz" wrap="square" lIns="530033" tIns="529993" rIns="530033" bIns="529993" numCol="1" spcCol="1270" anchor="ctr" anchorCtr="0">
            <a:noAutofit/>
          </a:bodyPr>
          <a:lstStyle/>
          <a:p>
            <a:pPr marL="0" marR="0" lvl="0" indent="0" algn="ctr" defTabSz="2903994" eaLnBrk="1" fontAlgn="auto" latinLnBrk="0" hangingPunct="1">
              <a:lnSpc>
                <a:spcPct val="90000"/>
              </a:lnSpc>
              <a:spcBef>
                <a:spcPct val="0"/>
              </a:spcBef>
              <a:spcAft>
                <a:spcPct val="35000"/>
              </a:spcAft>
              <a:buClr>
                <a:srgbClr val="000000"/>
              </a:buClr>
              <a:buSzTx/>
              <a:buFont typeface="Arial"/>
              <a:buNone/>
              <a:tabLst/>
              <a:defRPr/>
            </a:pPr>
            <a:endParaRPr kumimoji="0" lang="en-US" sz="6533" b="0" i="0" u="none" strike="noStrike" kern="0" cap="none" spc="0" normalizeH="0" baseline="0" noProof="0">
              <a:ln>
                <a:noFill/>
              </a:ln>
              <a:solidFill>
                <a:srgbClr val="FFFFFF"/>
              </a:solidFill>
              <a:effectLst/>
              <a:uLnTx/>
              <a:uFillTx/>
              <a:latin typeface="Arial"/>
              <a:ea typeface="+mn-ea"/>
              <a:cs typeface="+mn-cs"/>
              <a:sym typeface="Arial"/>
            </a:endParaRPr>
          </a:p>
        </p:txBody>
      </p:sp>
      <p:sp>
        <p:nvSpPr>
          <p:cNvPr id="19" name="TextBox 18">
            <a:extLst>
              <a:ext uri="{FF2B5EF4-FFF2-40B4-BE49-F238E27FC236}">
                <a16:creationId xmlns:a16="http://schemas.microsoft.com/office/drawing/2014/main" id="{1882FB40-EDA6-2384-790A-29A5D8A6F586}"/>
              </a:ext>
            </a:extLst>
          </p:cNvPr>
          <p:cNvSpPr txBox="1"/>
          <p:nvPr/>
        </p:nvSpPr>
        <p:spPr>
          <a:xfrm>
            <a:off x="263585" y="5144022"/>
            <a:ext cx="3517383" cy="954107"/>
          </a:xfrm>
          <a:prstGeom prst="rect">
            <a:avLst/>
          </a:prstGeom>
          <a:solidFill>
            <a:srgbClr val="FFFFFF"/>
          </a:solidFill>
        </p:spPr>
        <p:txBody>
          <a:bodyPr wrap="square" rtlCol="0">
            <a:spAutoFit/>
          </a:bodyPr>
          <a:lstStyle/>
          <a:p>
            <a:pPr algn="just">
              <a:buClr>
                <a:srgbClr val="000000"/>
              </a:buClr>
              <a:buFont typeface="Arial"/>
              <a:buNone/>
            </a:pPr>
            <a:r>
              <a:rPr lang="en-US" sz="1400" kern="0" dirty="0">
                <a:solidFill>
                  <a:srgbClr val="000000"/>
                </a:solidFill>
                <a:latin typeface="Arial" panose="020B0604020202020204" pitchFamily="34" charset="0"/>
                <a:cs typeface="Arial" panose="020B0604020202020204" pitchFamily="34" charset="0"/>
                <a:sym typeface="Arial"/>
              </a:rPr>
              <a:t>List of sectors and facilities required to conduct greenhouse gas inventories as specified in </a:t>
            </a:r>
            <a:r>
              <a:rPr lang="en-US" sz="1400" b="1" kern="0" dirty="0">
                <a:solidFill>
                  <a:srgbClr val="FF0000"/>
                </a:solidFill>
                <a:latin typeface="Arial" panose="020B0604020202020204" pitchFamily="34" charset="0"/>
                <a:cs typeface="Arial" panose="020B0604020202020204" pitchFamily="34" charset="0"/>
                <a:sym typeface="Arial"/>
              </a:rPr>
              <a:t>Decision 13/2024/QD-</a:t>
            </a:r>
            <a:r>
              <a:rPr lang="en-US" sz="1400" b="1" kern="0" dirty="0" err="1">
                <a:solidFill>
                  <a:srgbClr val="FF0000"/>
                </a:solidFill>
                <a:latin typeface="Arial" panose="020B0604020202020204" pitchFamily="34" charset="0"/>
                <a:cs typeface="Arial" panose="020B0604020202020204" pitchFamily="34" charset="0"/>
                <a:sym typeface="Arial"/>
              </a:rPr>
              <a:t>TTg</a:t>
            </a:r>
            <a:r>
              <a:rPr lang="en-US" sz="1400" b="1" kern="0" dirty="0">
                <a:solidFill>
                  <a:srgbClr val="FF0000"/>
                </a:solidFill>
                <a:latin typeface="Arial" panose="020B0604020202020204" pitchFamily="34" charset="0"/>
                <a:cs typeface="Arial" panose="020B0604020202020204" pitchFamily="34" charset="0"/>
                <a:sym typeface="Arial"/>
              </a:rPr>
              <a:t>, Appendices I, II, III, IV, and V</a:t>
            </a:r>
            <a:r>
              <a:rPr lang="en-US" sz="1400" kern="0" dirty="0">
                <a:solidFill>
                  <a:srgbClr val="000000"/>
                </a:solidFill>
                <a:latin typeface="Arial" panose="020B0604020202020204" pitchFamily="34" charset="0"/>
                <a:cs typeface="Arial" panose="020B0604020202020204" pitchFamily="34" charset="0"/>
                <a:sym typeface="Arial"/>
              </a:rPr>
              <a:t>.</a:t>
            </a:r>
          </a:p>
        </p:txBody>
      </p:sp>
      <p:sp>
        <p:nvSpPr>
          <p:cNvPr id="20" name="Arrow: Down 16">
            <a:extLst>
              <a:ext uri="{FF2B5EF4-FFF2-40B4-BE49-F238E27FC236}">
                <a16:creationId xmlns:a16="http://schemas.microsoft.com/office/drawing/2014/main" id="{DFCDFBA1-416C-C76B-C52B-7E1C28A84AEC}"/>
              </a:ext>
            </a:extLst>
          </p:cNvPr>
          <p:cNvSpPr/>
          <p:nvPr/>
        </p:nvSpPr>
        <p:spPr>
          <a:xfrm>
            <a:off x="4294152" y="4235118"/>
            <a:ext cx="531296" cy="254767"/>
          </a:xfrm>
          <a:prstGeom prst="downArrow">
            <a:avLst/>
          </a:prstGeom>
          <a:solidFill>
            <a:srgbClr val="0F6FC6"/>
          </a:solidFill>
          <a:ln w="25400" cap="flat" cmpd="sng" algn="ctr">
            <a:solidFill>
              <a:srgbClr val="0F6FC6">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67" b="0" i="0" u="none" strike="noStrike" kern="0" cap="none" spc="0" normalizeH="0" baseline="0" noProof="0">
              <a:ln>
                <a:noFill/>
              </a:ln>
              <a:solidFill>
                <a:srgbClr val="FFFFFF"/>
              </a:solidFill>
              <a:effectLst/>
              <a:uLnTx/>
              <a:uFillTx/>
              <a:latin typeface="Montserrat" panose="00000500000000000000" pitchFamily="2" charset="0"/>
              <a:ea typeface="+mn-ea"/>
              <a:cs typeface="+mn-cs"/>
              <a:sym typeface="Arial"/>
            </a:endParaRPr>
          </a:p>
        </p:txBody>
      </p:sp>
      <p:sp>
        <p:nvSpPr>
          <p:cNvPr id="21" name="Arrow: Down 17">
            <a:extLst>
              <a:ext uri="{FF2B5EF4-FFF2-40B4-BE49-F238E27FC236}">
                <a16:creationId xmlns:a16="http://schemas.microsoft.com/office/drawing/2014/main" id="{8A731F18-02F7-F593-043C-9A6D8CCE4572}"/>
              </a:ext>
            </a:extLst>
          </p:cNvPr>
          <p:cNvSpPr/>
          <p:nvPr/>
        </p:nvSpPr>
        <p:spPr>
          <a:xfrm>
            <a:off x="5914954" y="4215726"/>
            <a:ext cx="531296" cy="254767"/>
          </a:xfrm>
          <a:prstGeom prst="downArrow">
            <a:avLst/>
          </a:prstGeom>
          <a:solidFill>
            <a:srgbClr val="0F6FC6"/>
          </a:solidFill>
          <a:ln w="25400" cap="flat" cmpd="sng" algn="ctr">
            <a:solidFill>
              <a:srgbClr val="0F6FC6">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67" b="0" i="0" u="none" strike="noStrike" kern="0" cap="none" spc="0" normalizeH="0" baseline="0" noProof="0">
              <a:ln>
                <a:noFill/>
              </a:ln>
              <a:solidFill>
                <a:srgbClr val="FFFFFF"/>
              </a:solidFill>
              <a:effectLst/>
              <a:uLnTx/>
              <a:uFillTx/>
              <a:latin typeface="Montserrat" panose="00000500000000000000" pitchFamily="2" charset="0"/>
              <a:ea typeface="+mn-ea"/>
              <a:cs typeface="+mn-cs"/>
              <a:sym typeface="Arial"/>
            </a:endParaRPr>
          </a:p>
        </p:txBody>
      </p:sp>
      <p:sp>
        <p:nvSpPr>
          <p:cNvPr id="22" name="Arrow: Down 18">
            <a:extLst>
              <a:ext uri="{FF2B5EF4-FFF2-40B4-BE49-F238E27FC236}">
                <a16:creationId xmlns:a16="http://schemas.microsoft.com/office/drawing/2014/main" id="{ABD231BC-7F33-09C2-F85B-F5A66725CFF4}"/>
              </a:ext>
            </a:extLst>
          </p:cNvPr>
          <p:cNvSpPr/>
          <p:nvPr/>
        </p:nvSpPr>
        <p:spPr>
          <a:xfrm>
            <a:off x="7588512" y="4235119"/>
            <a:ext cx="531296" cy="254767"/>
          </a:xfrm>
          <a:prstGeom prst="downArrow">
            <a:avLst/>
          </a:prstGeom>
          <a:solidFill>
            <a:srgbClr val="0F6FC6"/>
          </a:solidFill>
          <a:ln w="25400" cap="flat" cmpd="sng" algn="ctr">
            <a:solidFill>
              <a:srgbClr val="0F6FC6">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67" b="0" i="0" u="none" strike="noStrike" kern="0" cap="none" spc="0" normalizeH="0" baseline="0" noProof="0">
              <a:ln>
                <a:noFill/>
              </a:ln>
              <a:solidFill>
                <a:srgbClr val="FFFFFF"/>
              </a:solidFill>
              <a:effectLst/>
              <a:uLnTx/>
              <a:uFillTx/>
              <a:latin typeface="Montserrat" panose="00000500000000000000" pitchFamily="2" charset="0"/>
              <a:ea typeface="+mn-ea"/>
              <a:cs typeface="+mn-cs"/>
              <a:sym typeface="Arial"/>
            </a:endParaRPr>
          </a:p>
        </p:txBody>
      </p:sp>
      <p:sp>
        <p:nvSpPr>
          <p:cNvPr id="23" name="Arrow: Down 19">
            <a:extLst>
              <a:ext uri="{FF2B5EF4-FFF2-40B4-BE49-F238E27FC236}">
                <a16:creationId xmlns:a16="http://schemas.microsoft.com/office/drawing/2014/main" id="{185EFC00-85FA-B262-41EC-F57B6527686F}"/>
              </a:ext>
            </a:extLst>
          </p:cNvPr>
          <p:cNvSpPr/>
          <p:nvPr/>
        </p:nvSpPr>
        <p:spPr>
          <a:xfrm>
            <a:off x="9286131" y="4215726"/>
            <a:ext cx="531296" cy="254767"/>
          </a:xfrm>
          <a:prstGeom prst="downArrow">
            <a:avLst/>
          </a:prstGeom>
          <a:solidFill>
            <a:srgbClr val="0F6FC6"/>
          </a:solidFill>
          <a:ln w="25400" cap="flat" cmpd="sng" algn="ctr">
            <a:solidFill>
              <a:srgbClr val="0F6FC6">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67" b="0" i="0" u="none" strike="noStrike" kern="0" cap="none" spc="0" normalizeH="0" baseline="0" noProof="0">
              <a:ln>
                <a:noFill/>
              </a:ln>
              <a:solidFill>
                <a:srgbClr val="FFFFFF"/>
              </a:solidFill>
              <a:effectLst/>
              <a:uLnTx/>
              <a:uFillTx/>
              <a:latin typeface="Montserrat" panose="00000500000000000000" pitchFamily="2" charset="0"/>
              <a:ea typeface="+mn-ea"/>
              <a:cs typeface="+mn-cs"/>
              <a:sym typeface="Arial"/>
            </a:endParaRPr>
          </a:p>
        </p:txBody>
      </p:sp>
      <p:sp>
        <p:nvSpPr>
          <p:cNvPr id="24" name="Arrow: Down 20">
            <a:extLst>
              <a:ext uri="{FF2B5EF4-FFF2-40B4-BE49-F238E27FC236}">
                <a16:creationId xmlns:a16="http://schemas.microsoft.com/office/drawing/2014/main" id="{4AA9E944-DDA2-ED34-7FE1-5BB0B98C5690}"/>
              </a:ext>
            </a:extLst>
          </p:cNvPr>
          <p:cNvSpPr/>
          <p:nvPr/>
        </p:nvSpPr>
        <p:spPr>
          <a:xfrm>
            <a:off x="10915858" y="4228853"/>
            <a:ext cx="531296" cy="254767"/>
          </a:xfrm>
          <a:prstGeom prst="downArrow">
            <a:avLst/>
          </a:prstGeom>
          <a:solidFill>
            <a:srgbClr val="0F6FC6"/>
          </a:solidFill>
          <a:ln w="25400" cap="flat" cmpd="sng" algn="ctr">
            <a:solidFill>
              <a:srgbClr val="0F6FC6">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67" b="0" i="0" u="none" strike="noStrike" kern="0" cap="none" spc="0" normalizeH="0" baseline="0" noProof="0">
              <a:ln>
                <a:noFill/>
              </a:ln>
              <a:solidFill>
                <a:srgbClr val="FFFFFF"/>
              </a:solidFill>
              <a:effectLst/>
              <a:uLnTx/>
              <a:uFillTx/>
              <a:latin typeface="Montserrat" panose="00000500000000000000" pitchFamily="2" charset="0"/>
              <a:ea typeface="+mn-ea"/>
              <a:cs typeface="+mn-cs"/>
              <a:sym typeface="Arial"/>
            </a:endParaRPr>
          </a:p>
        </p:txBody>
      </p:sp>
      <p:pic>
        <p:nvPicPr>
          <p:cNvPr id="25" name="Picture 24">
            <a:extLst>
              <a:ext uri="{FF2B5EF4-FFF2-40B4-BE49-F238E27FC236}">
                <a16:creationId xmlns:a16="http://schemas.microsoft.com/office/drawing/2014/main" id="{79F20FC1-DB9F-6C42-CF41-9F62976B5C16}"/>
              </a:ext>
            </a:extLst>
          </p:cNvPr>
          <p:cNvPicPr>
            <a:picLocks noChangeAspect="1"/>
          </p:cNvPicPr>
          <p:nvPr/>
        </p:nvPicPr>
        <p:blipFill>
          <a:blip r:embed="rId3"/>
          <a:stretch>
            <a:fillRect/>
          </a:stretch>
        </p:blipFill>
        <p:spPr>
          <a:xfrm>
            <a:off x="4999300" y="1949756"/>
            <a:ext cx="5523275" cy="2071228"/>
          </a:xfrm>
          <a:prstGeom prst="rect">
            <a:avLst/>
          </a:prstGeom>
        </p:spPr>
      </p:pic>
      <p:sp>
        <p:nvSpPr>
          <p:cNvPr id="26" name="Rectangle: Rounded Corners 30">
            <a:extLst>
              <a:ext uri="{FF2B5EF4-FFF2-40B4-BE49-F238E27FC236}">
                <a16:creationId xmlns:a16="http://schemas.microsoft.com/office/drawing/2014/main" id="{DE097AF2-7616-F0C4-C45F-31816EACF8C1}"/>
              </a:ext>
            </a:extLst>
          </p:cNvPr>
          <p:cNvSpPr/>
          <p:nvPr/>
        </p:nvSpPr>
        <p:spPr>
          <a:xfrm>
            <a:off x="3780968" y="4710799"/>
            <a:ext cx="1557665" cy="1660588"/>
          </a:xfrm>
          <a:prstGeom prst="roundRect">
            <a:avLst/>
          </a:prstGeom>
          <a:solidFill>
            <a:srgbClr val="009DD9"/>
          </a:solidFill>
          <a:ln w="25400" cap="flat" cmpd="sng" algn="ctr">
            <a:solidFill>
              <a:srgbClr val="0F6FC6">
                <a:shade val="15000"/>
              </a:srgbClr>
            </a:solidFill>
            <a:prstDash val="solid"/>
          </a:ln>
          <a:effectLst/>
        </p:spPr>
        <p:txBody>
          <a:bodyPr rtlCol="0" anchor="t"/>
          <a:lstStyle/>
          <a:p>
            <a:pPr marL="0" marR="0" lvl="0" indent="0" algn="ctr" defTabSz="914400" eaLnBrk="1" fontAlgn="auto" latinLnBrk="0" hangingPunct="1">
              <a:lnSpc>
                <a:spcPct val="100000"/>
              </a:lnSpc>
              <a:spcBef>
                <a:spcPts val="1200"/>
              </a:spcBef>
              <a:spcAft>
                <a:spcPts val="0"/>
              </a:spcAft>
              <a:buClr>
                <a:srgbClr val="000000"/>
              </a:buClr>
              <a:buSzTx/>
              <a:buFont typeface="Arial"/>
              <a:buNone/>
              <a:tabLst/>
              <a:defRPr/>
            </a:pPr>
            <a:r>
              <a:rPr kumimoji="0" lang="en-US" sz="1100" b="0" i="0" u="none" strike="noStrike" kern="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sym typeface="Arial"/>
              </a:rPr>
              <a:t>APPENDIX I</a:t>
            </a:r>
          </a:p>
          <a:p>
            <a:pPr marL="0" marR="0" lvl="0" indent="0" algn="ctr" defTabSz="914400" eaLnBrk="1" fontAlgn="auto" latinLnBrk="0" hangingPunct="1">
              <a:lnSpc>
                <a:spcPct val="100000"/>
              </a:lnSpc>
              <a:spcBef>
                <a:spcPts val="1200"/>
              </a:spcBef>
              <a:spcAft>
                <a:spcPts val="0"/>
              </a:spcAft>
              <a:buClr>
                <a:srgbClr val="000000"/>
              </a:buClr>
              <a:buSzTx/>
              <a:buFont typeface="Arial"/>
              <a:buNone/>
              <a:tabLst/>
              <a:defRPr/>
            </a:pPr>
            <a:r>
              <a:rPr kumimoji="0" lang="en-US" sz="1100" b="1" i="0" u="none" strike="noStrike" kern="0" cap="none" spc="0" normalizeH="0" baseline="0" noProof="0" dirty="0">
                <a:ln>
                  <a:noFill/>
                </a:ln>
                <a:solidFill>
                  <a:srgbClr val="FFFFFF"/>
                </a:solidFill>
                <a:effectLst/>
                <a:uLnTx/>
                <a:uFillTx/>
                <a:latin typeface="Arial" panose="020B0604020202020204" pitchFamily="34" charset="0"/>
                <a:ea typeface="Times New Roman" panose="02020603050405020304" pitchFamily="18" charset="0"/>
                <a:cs typeface="Arial" panose="020B0604020202020204" pitchFamily="34" charset="0"/>
                <a:sym typeface="Arial"/>
              </a:rPr>
              <a:t>LIST OF SECTORS SUBJECT TO GREENHOUSE GAS INVENTORY REQUIREMENTS</a:t>
            </a:r>
            <a:endParaRPr kumimoji="0" lang="en-US" sz="1100" b="0" i="0" u="none" strike="noStrike" kern="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sym typeface="Arial"/>
            </a:endParaRPr>
          </a:p>
        </p:txBody>
      </p:sp>
      <p:sp>
        <p:nvSpPr>
          <p:cNvPr id="27" name="Rectangle: Rounded Corners 31">
            <a:extLst>
              <a:ext uri="{FF2B5EF4-FFF2-40B4-BE49-F238E27FC236}">
                <a16:creationId xmlns:a16="http://schemas.microsoft.com/office/drawing/2014/main" id="{0FF11F6F-47BF-647E-C5F7-878E7D1AD4BB}"/>
              </a:ext>
            </a:extLst>
          </p:cNvPr>
          <p:cNvSpPr/>
          <p:nvPr/>
        </p:nvSpPr>
        <p:spPr>
          <a:xfrm>
            <a:off x="5444961" y="4704021"/>
            <a:ext cx="1557665" cy="1660588"/>
          </a:xfrm>
          <a:prstGeom prst="roundRect">
            <a:avLst/>
          </a:prstGeom>
          <a:solidFill>
            <a:srgbClr val="17406D">
              <a:lumMod val="50000"/>
            </a:srgbClr>
          </a:solidFill>
          <a:ln w="25400" cap="flat" cmpd="sng" algn="ctr">
            <a:solidFill>
              <a:srgbClr val="0F6FC6">
                <a:shade val="15000"/>
              </a:srgbClr>
            </a:solidFill>
            <a:prstDash val="solid"/>
          </a:ln>
          <a:effectLst/>
        </p:spPr>
        <p:txBody>
          <a:bodyPr rtlCol="0" anchor="t"/>
          <a:lstStyle/>
          <a:p>
            <a:pPr marL="0" marR="0" lvl="0" indent="0" algn="ctr" defTabSz="914400" eaLnBrk="1" fontAlgn="auto" latinLnBrk="0" hangingPunct="1">
              <a:lnSpc>
                <a:spcPct val="100000"/>
              </a:lnSpc>
              <a:spcBef>
                <a:spcPts val="1200"/>
              </a:spcBef>
              <a:spcAft>
                <a:spcPts val="0"/>
              </a:spcAft>
              <a:buClr>
                <a:srgbClr val="000000"/>
              </a:buClr>
              <a:buSzTx/>
              <a:buFont typeface="Arial"/>
              <a:buNone/>
              <a:tabLst/>
              <a:defRPr/>
            </a:pPr>
            <a:r>
              <a:rPr kumimoji="0" lang="en-US" sz="1100" b="0" i="0" u="none" strike="noStrike" kern="0" cap="none" spc="0" normalizeH="0" baseline="0" noProof="0" dirty="0">
                <a:ln>
                  <a:noFill/>
                </a:ln>
                <a:solidFill>
                  <a:srgbClr val="FFFFFF"/>
                </a:solidFill>
                <a:effectLst/>
                <a:uLnTx/>
                <a:uFillTx/>
                <a:latin typeface="Arial"/>
                <a:ea typeface="+mn-ea"/>
                <a:cs typeface="+mn-cs"/>
                <a:sym typeface="Arial"/>
              </a:rPr>
              <a:t>APPENDIX II</a:t>
            </a:r>
          </a:p>
          <a:p>
            <a:pPr marL="0" marR="0" lvl="0" indent="0" algn="ctr" defTabSz="914400" eaLnBrk="1" fontAlgn="auto" latinLnBrk="0" hangingPunct="1">
              <a:lnSpc>
                <a:spcPct val="100000"/>
              </a:lnSpc>
              <a:spcBef>
                <a:spcPts val="1200"/>
              </a:spcBef>
              <a:spcAft>
                <a:spcPts val="0"/>
              </a:spcAft>
              <a:buClr>
                <a:srgbClr val="000000"/>
              </a:buClr>
              <a:buSzTx/>
              <a:buFont typeface="Arial"/>
              <a:buNone/>
              <a:tabLst/>
              <a:defRPr/>
            </a:pPr>
            <a:r>
              <a:rPr kumimoji="0" lang="en-US" sz="1100" b="1" i="0" u="none" strike="noStrike" kern="0" cap="none" spc="0" normalizeH="0" baseline="0" noProof="0" dirty="0">
                <a:ln>
                  <a:noFill/>
                </a:ln>
                <a:solidFill>
                  <a:srgbClr val="FFFFFF"/>
                </a:solidFill>
                <a:effectLst/>
                <a:uLnTx/>
                <a:uFillTx/>
                <a:latin typeface="Arial"/>
                <a:ea typeface="+mn-ea"/>
                <a:cs typeface="+mn-cs"/>
                <a:sym typeface="Arial"/>
              </a:rPr>
              <a:t>LIST OF SECTORS UNDER THE INDUSTRY AND TRADE SECTOR</a:t>
            </a:r>
            <a:endParaRPr kumimoji="0" lang="en-US" sz="1100" b="0" i="0" u="none" strike="noStrike" kern="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sym typeface="Arial"/>
            </a:endParaRPr>
          </a:p>
        </p:txBody>
      </p:sp>
      <p:sp>
        <p:nvSpPr>
          <p:cNvPr id="28" name="Rectangle: Rounded Corners 32">
            <a:extLst>
              <a:ext uri="{FF2B5EF4-FFF2-40B4-BE49-F238E27FC236}">
                <a16:creationId xmlns:a16="http://schemas.microsoft.com/office/drawing/2014/main" id="{D4BD9511-D98A-1BE5-6CBB-0EB4371A5C01}"/>
              </a:ext>
            </a:extLst>
          </p:cNvPr>
          <p:cNvSpPr/>
          <p:nvPr/>
        </p:nvSpPr>
        <p:spPr>
          <a:xfrm>
            <a:off x="7108954" y="4704021"/>
            <a:ext cx="1557665" cy="1660588"/>
          </a:xfrm>
          <a:prstGeom prst="roundRect">
            <a:avLst/>
          </a:prstGeom>
          <a:solidFill>
            <a:srgbClr val="10CF9B">
              <a:lumMod val="75000"/>
            </a:srgbClr>
          </a:solidFill>
          <a:ln w="25400" cap="flat" cmpd="sng" algn="ctr">
            <a:solidFill>
              <a:srgbClr val="0F6FC6">
                <a:shade val="15000"/>
              </a:srgbClr>
            </a:solidFill>
            <a:prstDash val="solid"/>
          </a:ln>
          <a:effectLst/>
        </p:spPr>
        <p:txBody>
          <a:bodyPr rtlCol="0" anchor="t"/>
          <a:lstStyle/>
          <a:p>
            <a:pPr marL="0" marR="0" lvl="0" indent="0" algn="ctr" defTabSz="914400" eaLnBrk="1" fontAlgn="auto" latinLnBrk="0" hangingPunct="1">
              <a:lnSpc>
                <a:spcPct val="100000"/>
              </a:lnSpc>
              <a:spcBef>
                <a:spcPts val="1200"/>
              </a:spcBef>
              <a:spcAft>
                <a:spcPts val="0"/>
              </a:spcAft>
              <a:buClr>
                <a:srgbClr val="000000"/>
              </a:buClr>
              <a:buSzTx/>
              <a:buFont typeface="Arial"/>
              <a:buNone/>
              <a:tabLst/>
              <a:defRPr/>
            </a:pPr>
            <a:r>
              <a:rPr kumimoji="0" lang="en-US" sz="1100" b="0" i="0" u="none" strike="noStrike" kern="0" cap="none" spc="0" normalizeH="0" baseline="0" noProof="0" dirty="0">
                <a:ln>
                  <a:noFill/>
                </a:ln>
                <a:solidFill>
                  <a:srgbClr val="FFFFFF"/>
                </a:solidFill>
                <a:effectLst/>
                <a:uLnTx/>
                <a:uFillTx/>
                <a:latin typeface="Arial"/>
                <a:ea typeface="+mn-ea"/>
                <a:cs typeface="+mn-cs"/>
                <a:sym typeface="Arial"/>
              </a:rPr>
              <a:t>APPENDIX III</a:t>
            </a:r>
          </a:p>
          <a:p>
            <a:pPr marL="0" marR="0" lvl="0" indent="0" algn="ctr" defTabSz="914400" eaLnBrk="1" fontAlgn="auto" latinLnBrk="0" hangingPunct="1">
              <a:lnSpc>
                <a:spcPct val="100000"/>
              </a:lnSpc>
              <a:spcBef>
                <a:spcPts val="1200"/>
              </a:spcBef>
              <a:spcAft>
                <a:spcPts val="0"/>
              </a:spcAft>
              <a:buClr>
                <a:srgbClr val="000000"/>
              </a:buClr>
              <a:buSzTx/>
              <a:buFont typeface="Arial"/>
              <a:buNone/>
              <a:tabLst/>
              <a:defRPr/>
            </a:pPr>
            <a:r>
              <a:rPr kumimoji="0" lang="en-US" sz="1100" b="1" i="0" u="none" strike="noStrike" kern="0" cap="none" spc="0" normalizeH="0" baseline="0" noProof="0" dirty="0">
                <a:ln>
                  <a:noFill/>
                </a:ln>
                <a:solidFill>
                  <a:srgbClr val="FFFFFF"/>
                </a:solidFill>
                <a:effectLst/>
                <a:uLnTx/>
                <a:uFillTx/>
                <a:latin typeface="Arial"/>
                <a:ea typeface="+mn-ea"/>
                <a:cs typeface="+mn-cs"/>
                <a:sym typeface="Arial"/>
              </a:rPr>
              <a:t>LIST OF SECTORS UNDER THE TRANSPORTATION SECTOR</a:t>
            </a:r>
            <a:endParaRPr kumimoji="0" lang="en-US" sz="1100" b="0" i="0" u="none" strike="noStrike" kern="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sym typeface="Arial"/>
            </a:endParaRPr>
          </a:p>
        </p:txBody>
      </p:sp>
      <p:sp>
        <p:nvSpPr>
          <p:cNvPr id="29" name="Rectangle: Rounded Corners 33">
            <a:extLst>
              <a:ext uri="{FF2B5EF4-FFF2-40B4-BE49-F238E27FC236}">
                <a16:creationId xmlns:a16="http://schemas.microsoft.com/office/drawing/2014/main" id="{213ECE8C-1A7F-A9DD-8408-7AABF6AA6193}"/>
              </a:ext>
            </a:extLst>
          </p:cNvPr>
          <p:cNvSpPr/>
          <p:nvPr/>
        </p:nvSpPr>
        <p:spPr>
          <a:xfrm>
            <a:off x="8772947" y="4710799"/>
            <a:ext cx="1557665" cy="1660588"/>
          </a:xfrm>
          <a:prstGeom prst="roundRect">
            <a:avLst/>
          </a:prstGeom>
          <a:solidFill>
            <a:srgbClr val="7CCA62">
              <a:lumMod val="75000"/>
            </a:srgbClr>
          </a:solidFill>
          <a:ln w="25400" cap="flat" cmpd="sng" algn="ctr">
            <a:solidFill>
              <a:srgbClr val="0F6FC6">
                <a:shade val="15000"/>
              </a:srgbClr>
            </a:solidFill>
            <a:prstDash val="solid"/>
          </a:ln>
          <a:effectLst/>
        </p:spPr>
        <p:txBody>
          <a:bodyPr rtlCol="0" anchor="t"/>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en-US" sz="1100" b="0" i="0" u="none" strike="noStrike" kern="0" cap="none" spc="0" normalizeH="0" baseline="0" noProof="0" dirty="0">
                <a:ln>
                  <a:noFill/>
                </a:ln>
                <a:solidFill>
                  <a:srgbClr val="FFFFFF"/>
                </a:solidFill>
                <a:effectLst/>
                <a:uLnTx/>
                <a:uFillTx/>
                <a:latin typeface="Arial"/>
                <a:ea typeface="+mn-ea"/>
                <a:cs typeface="+mn-cs"/>
                <a:sym typeface="Arial"/>
              </a:rPr>
              <a:t>APPENDIX IV</a:t>
            </a:r>
            <a:br>
              <a:rPr kumimoji="0" lang="en-US" sz="1100" b="0" i="0" u="none" strike="noStrike" kern="0" cap="none" spc="0" normalizeH="0" baseline="0" noProof="0" dirty="0">
                <a:ln>
                  <a:noFill/>
                </a:ln>
                <a:solidFill>
                  <a:srgbClr val="FFFFFF"/>
                </a:solidFill>
                <a:effectLst/>
                <a:uLnTx/>
                <a:uFillTx/>
                <a:latin typeface="Arial"/>
                <a:ea typeface="+mn-ea"/>
                <a:cs typeface="+mn-cs"/>
                <a:sym typeface="Arial"/>
              </a:rPr>
            </a:br>
            <a:endParaRPr kumimoji="0" lang="en-US" sz="1100" b="0" i="0" u="none" strike="noStrike" kern="0" cap="none" spc="0" normalizeH="0" baseline="0" noProof="0" dirty="0">
              <a:ln>
                <a:noFill/>
              </a:ln>
              <a:solidFill>
                <a:srgbClr val="FFFFFF"/>
              </a:solidFill>
              <a:effectLst/>
              <a:uLnTx/>
              <a:uFillTx/>
              <a:latin typeface="Arial"/>
              <a:ea typeface="+mn-ea"/>
              <a:cs typeface="+mn-cs"/>
              <a:sym typeface="Arial"/>
            </a:endParaRPr>
          </a:p>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en-US" sz="1100" b="1" i="0" u="none" strike="noStrike" kern="0" cap="none" spc="0" normalizeH="0" baseline="0" noProof="0" dirty="0">
                <a:ln>
                  <a:noFill/>
                </a:ln>
                <a:solidFill>
                  <a:srgbClr val="FFFFFF"/>
                </a:solidFill>
                <a:effectLst/>
                <a:uLnTx/>
                <a:uFillTx/>
                <a:latin typeface="Arial"/>
                <a:ea typeface="+mn-ea"/>
                <a:cs typeface="+mn-cs"/>
                <a:sym typeface="Arial"/>
              </a:rPr>
              <a:t>LIST OF CONSTRUCTION SECTORS [SUBJECT TO GHG INVENTORY REQUIREMENTS]</a:t>
            </a:r>
            <a:endParaRPr kumimoji="0" lang="en-US" sz="1100" b="0" i="0" u="none" strike="noStrike" kern="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sym typeface="Arial"/>
            </a:endParaRPr>
          </a:p>
        </p:txBody>
      </p:sp>
      <p:sp>
        <p:nvSpPr>
          <p:cNvPr id="30" name="Rectangle: Rounded Corners 34">
            <a:extLst>
              <a:ext uri="{FF2B5EF4-FFF2-40B4-BE49-F238E27FC236}">
                <a16:creationId xmlns:a16="http://schemas.microsoft.com/office/drawing/2014/main" id="{49BF8CE6-11E3-B24C-CE8C-45B658F962C9}"/>
              </a:ext>
            </a:extLst>
          </p:cNvPr>
          <p:cNvSpPr/>
          <p:nvPr/>
        </p:nvSpPr>
        <p:spPr>
          <a:xfrm>
            <a:off x="10436940" y="4710799"/>
            <a:ext cx="1557665" cy="1660588"/>
          </a:xfrm>
          <a:prstGeom prst="roundRect">
            <a:avLst/>
          </a:prstGeom>
          <a:solidFill>
            <a:srgbClr val="A5C249">
              <a:lumMod val="75000"/>
            </a:srgbClr>
          </a:solidFill>
          <a:ln w="25400" cap="flat" cmpd="sng" algn="ctr">
            <a:solidFill>
              <a:srgbClr val="0F6FC6">
                <a:shade val="15000"/>
              </a:srgbClr>
            </a:solidFill>
            <a:prstDash val="solid"/>
          </a:ln>
          <a:effectLst/>
        </p:spPr>
        <p:txBody>
          <a:bodyPr rtlCol="0" anchor="t"/>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en-US" sz="1100" b="0" i="0" u="none" strike="noStrike" kern="0" cap="none" spc="0" normalizeH="0" baseline="0" noProof="0" dirty="0">
                <a:ln>
                  <a:noFill/>
                </a:ln>
                <a:solidFill>
                  <a:srgbClr val="FFFFFF"/>
                </a:solidFill>
                <a:effectLst/>
                <a:uLnTx/>
                <a:uFillTx/>
                <a:latin typeface="Arial"/>
                <a:ea typeface="+mn-ea"/>
                <a:cs typeface="+mn-cs"/>
                <a:sym typeface="Arial"/>
              </a:rPr>
              <a:t>APPENDIX V</a:t>
            </a:r>
            <a:br>
              <a:rPr kumimoji="0" lang="en-US" sz="1100" b="0" i="0" u="none" strike="noStrike" kern="0" cap="none" spc="0" normalizeH="0" baseline="0" noProof="0" dirty="0">
                <a:ln>
                  <a:noFill/>
                </a:ln>
                <a:solidFill>
                  <a:srgbClr val="FFFFFF"/>
                </a:solidFill>
                <a:effectLst/>
                <a:uLnTx/>
                <a:uFillTx/>
                <a:latin typeface="Arial"/>
                <a:ea typeface="+mn-ea"/>
                <a:cs typeface="+mn-cs"/>
                <a:sym typeface="Arial"/>
              </a:rPr>
            </a:br>
            <a:endParaRPr kumimoji="0" lang="en-US" sz="1100" b="0" i="0" u="none" strike="noStrike" kern="0" cap="none" spc="0" normalizeH="0" baseline="0" noProof="0" dirty="0">
              <a:ln>
                <a:noFill/>
              </a:ln>
              <a:solidFill>
                <a:srgbClr val="FFFFFF"/>
              </a:solidFill>
              <a:effectLst/>
              <a:uLnTx/>
              <a:uFillTx/>
              <a:latin typeface="Arial"/>
              <a:ea typeface="+mn-ea"/>
              <a:cs typeface="+mn-cs"/>
              <a:sym typeface="Arial"/>
            </a:endParaRPr>
          </a:p>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en-US" sz="1100" b="1" i="0" u="none" strike="noStrike" kern="0" cap="none" spc="0" normalizeH="0" baseline="0" noProof="0" dirty="0">
                <a:ln>
                  <a:noFill/>
                </a:ln>
                <a:solidFill>
                  <a:srgbClr val="FFFFFF"/>
                </a:solidFill>
                <a:effectLst/>
                <a:uLnTx/>
                <a:uFillTx/>
                <a:latin typeface="Arial"/>
                <a:ea typeface="+mn-ea"/>
                <a:cs typeface="+mn-cs"/>
                <a:sym typeface="Arial"/>
              </a:rPr>
              <a:t>LIST OF SECTORS UNDER THE NATURAL RESOURCES AND ENVIRONMENT SECTOR</a:t>
            </a:r>
            <a:endParaRPr kumimoji="0" lang="en-US" sz="1100" b="0" i="0" u="none" strike="noStrike" kern="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sym typeface="Arial"/>
            </a:endParaRPr>
          </a:p>
        </p:txBody>
      </p:sp>
      <p:sp>
        <p:nvSpPr>
          <p:cNvPr id="31" name="Rectangle 30">
            <a:extLst>
              <a:ext uri="{FF2B5EF4-FFF2-40B4-BE49-F238E27FC236}">
                <a16:creationId xmlns:a16="http://schemas.microsoft.com/office/drawing/2014/main" id="{4F99B09A-3752-0432-8DA6-85189DF6E918}"/>
              </a:ext>
            </a:extLst>
          </p:cNvPr>
          <p:cNvSpPr/>
          <p:nvPr/>
        </p:nvSpPr>
        <p:spPr>
          <a:xfrm>
            <a:off x="10829698" y="6412196"/>
            <a:ext cx="1234912" cy="486613"/>
          </a:xfrm>
          <a:prstGeom prst="rect">
            <a:avLst/>
          </a:prstGeom>
          <a:solidFill>
            <a:srgbClr val="FFFFFF"/>
          </a:solidFill>
          <a:ln w="25400"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en-US" sz="1500" b="0" i="0" u="none" strike="noStrike" kern="0" cap="none" spc="0" normalizeH="0" baseline="0" noProof="0" dirty="0">
                <a:ln>
                  <a:noFill/>
                </a:ln>
                <a:solidFill>
                  <a:srgbClr val="000000"/>
                </a:solidFill>
                <a:effectLst/>
                <a:uLnTx/>
                <a:uFillTx/>
                <a:latin typeface="Arial"/>
                <a:ea typeface="+mn-ea"/>
                <a:cs typeface="+mn-cs"/>
                <a:sym typeface="Arial"/>
              </a:rPr>
              <a:t>Page 25</a:t>
            </a:r>
          </a:p>
        </p:txBody>
      </p:sp>
    </p:spTree>
    <p:extLst>
      <p:ext uri="{BB962C8B-B14F-4D97-AF65-F5344CB8AC3E}">
        <p14:creationId xmlns:p14="http://schemas.microsoft.com/office/powerpoint/2010/main" val="376751486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2">
            <a:extLst>
              <a:ext uri="{FF2B5EF4-FFF2-40B4-BE49-F238E27FC236}">
                <a16:creationId xmlns:a16="http://schemas.microsoft.com/office/drawing/2014/main" id="{8F843803-B0C7-20E1-1793-6FDF2D41172F}"/>
              </a:ext>
            </a:extLst>
          </p:cNvPr>
          <p:cNvSpPr txBox="1">
            <a:spLocks/>
          </p:cNvSpPr>
          <p:nvPr/>
        </p:nvSpPr>
        <p:spPr>
          <a:xfrm>
            <a:off x="838200" y="1224855"/>
            <a:ext cx="10515599" cy="506152"/>
          </a:xfrm>
          <a:prstGeom prst="rect">
            <a:avLst/>
          </a:prstGeom>
          <a:solidFill>
            <a:srgbClr val="466DB0"/>
          </a:solidFill>
          <a:ln>
            <a:noFill/>
          </a:ln>
        </p:spPr>
        <p:txBody>
          <a:bodyPr spcFirstLastPara="1" wrap="square" lIns="91425" tIns="45700" rIns="91425" bIns="45700" anchor="ctr" anchorCtr="0">
            <a:normAutofit fontScale="90000" lnSpcReduction="1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3600" b="1" i="0" u="none" strike="noStrike" kern="0" cap="none" spc="0" normalizeH="0" baseline="0" noProof="0" dirty="0">
                <a:ln>
                  <a:noFill/>
                </a:ln>
                <a:solidFill>
                  <a:srgbClr val="FFFFFF"/>
                </a:solidFill>
                <a:effectLst/>
                <a:uLnTx/>
                <a:uFillTx/>
                <a:latin typeface="Arial"/>
                <a:cs typeface="Arial"/>
                <a:sym typeface="Arial"/>
              </a:rPr>
              <a:t>CIRCULAR No. 38/2023/TT-BCT</a:t>
            </a:r>
          </a:p>
        </p:txBody>
      </p:sp>
      <p:sp>
        <p:nvSpPr>
          <p:cNvPr id="7" name="TextBox 6">
            <a:extLst>
              <a:ext uri="{FF2B5EF4-FFF2-40B4-BE49-F238E27FC236}">
                <a16:creationId xmlns:a16="http://schemas.microsoft.com/office/drawing/2014/main" id="{B581614B-9B51-F50B-514B-4A943D50C30F}"/>
              </a:ext>
            </a:extLst>
          </p:cNvPr>
          <p:cNvSpPr txBox="1"/>
          <p:nvPr/>
        </p:nvSpPr>
        <p:spPr>
          <a:xfrm>
            <a:off x="670489" y="2011992"/>
            <a:ext cx="5273111" cy="4540217"/>
          </a:xfrm>
          <a:prstGeom prst="rect">
            <a:avLst/>
          </a:prstGeom>
          <a:solidFill>
            <a:srgbClr val="F8F8F8"/>
          </a:solidFill>
        </p:spPr>
        <p:txBody>
          <a:bodyPr wrap="square">
            <a:spAutoFit/>
          </a:bodyPr>
          <a:lstStyle/>
          <a:p>
            <a:pPr algn="just">
              <a:lnSpc>
                <a:spcPct val="130000"/>
              </a:lnSpc>
              <a:buClr>
                <a:srgbClr val="000000"/>
              </a:buClr>
              <a:buFont typeface="Arial"/>
              <a:buNone/>
            </a:pPr>
            <a:r>
              <a:rPr lang="en-US" sz="1600" b="1" kern="0" dirty="0">
                <a:solidFill>
                  <a:srgbClr val="C00000"/>
                </a:solidFill>
                <a:latin typeface="Arial" panose="020B0604020202020204" pitchFamily="34" charset="0"/>
                <a:ea typeface="Calibri" panose="020F0502020204030204" pitchFamily="34" charset="0"/>
                <a:cs typeface="Arial" panose="020B0604020202020204" pitchFamily="34" charset="0"/>
                <a:sym typeface="Arial"/>
              </a:rPr>
              <a:t>Article 2. Regulated Entities</a:t>
            </a:r>
            <a:endParaRPr lang="vi-VN" sz="1600" b="1" kern="0" dirty="0">
              <a:solidFill>
                <a:srgbClr val="C00000"/>
              </a:solidFill>
              <a:ea typeface="Calibri" panose="020F0502020204030204" pitchFamily="34" charset="0"/>
              <a:cs typeface="Arial" panose="020B0604020202020204" pitchFamily="34" charset="0"/>
              <a:sym typeface="Arial"/>
            </a:endParaRPr>
          </a:p>
          <a:p>
            <a:pPr marL="346075" indent="-346075" algn="just">
              <a:lnSpc>
                <a:spcPct val="130000"/>
              </a:lnSpc>
              <a:buClr>
                <a:srgbClr val="000000"/>
              </a:buClr>
              <a:buFont typeface="+mj-lt"/>
              <a:buAutoNum type="arabicPeriod"/>
            </a:pPr>
            <a:r>
              <a:rPr lang="en-US" sz="1600" kern="0" dirty="0">
                <a:solidFill>
                  <a:srgbClr val="000000"/>
                </a:solidFill>
                <a:latin typeface="Arial" panose="020B0604020202020204" pitchFamily="34" charset="0"/>
                <a:ea typeface="Calibri" panose="020F0502020204030204" pitchFamily="34" charset="0"/>
                <a:cs typeface="Arial" panose="020B0604020202020204" pitchFamily="34" charset="0"/>
                <a:sym typeface="Arial"/>
              </a:rPr>
              <a:t>This Circular applies to greenhouse gas-emitting facilities required to conduct greenhouse gas inventories under the Prime Minister's Decisions, as well as relevant agencies, organizations and individuals involved in greenhouse gas inventory activities, measurement, reporting and verification, and emission mitigation in </a:t>
            </a:r>
            <a:r>
              <a:rPr lang="en-US" sz="1600" b="1" kern="0" dirty="0">
                <a:solidFill>
                  <a:srgbClr val="000000"/>
                </a:solidFill>
                <a:latin typeface="Arial" panose="020B0604020202020204" pitchFamily="34" charset="0"/>
                <a:ea typeface="Calibri" panose="020F0502020204030204" pitchFamily="34" charset="0"/>
                <a:cs typeface="Arial" panose="020B0604020202020204" pitchFamily="34" charset="0"/>
                <a:sym typeface="Arial"/>
              </a:rPr>
              <a:t>the Industry and Trade sector </a:t>
            </a:r>
            <a:r>
              <a:rPr lang="en-US" sz="1600" kern="0" dirty="0">
                <a:solidFill>
                  <a:srgbClr val="000000"/>
                </a:solidFill>
                <a:latin typeface="Arial" panose="020B0604020202020204" pitchFamily="34" charset="0"/>
                <a:ea typeface="Calibri" panose="020F0502020204030204" pitchFamily="34" charset="0"/>
                <a:cs typeface="Arial" panose="020B0604020202020204" pitchFamily="34" charset="0"/>
                <a:sym typeface="Arial"/>
              </a:rPr>
              <a:t>in accordance with legal regulations.</a:t>
            </a:r>
            <a:endParaRPr lang="vi-VN" sz="1600" kern="0" dirty="0">
              <a:solidFill>
                <a:srgbClr val="000000"/>
              </a:solidFill>
              <a:ea typeface="Calibri" panose="020F0502020204030204" pitchFamily="34" charset="0"/>
              <a:cs typeface="Arial" panose="020B0604020202020204" pitchFamily="34" charset="0"/>
              <a:sym typeface="Arial"/>
            </a:endParaRPr>
          </a:p>
          <a:p>
            <a:pPr marL="346075" indent="-346075" algn="just">
              <a:lnSpc>
                <a:spcPct val="130000"/>
              </a:lnSpc>
              <a:buClr>
                <a:srgbClr val="000000"/>
              </a:buClr>
              <a:buFont typeface="+mj-lt"/>
              <a:buAutoNum type="arabicPeriod" startAt="2"/>
            </a:pPr>
            <a:r>
              <a:rPr lang="en-US" sz="1600" kern="0" dirty="0">
                <a:solidFill>
                  <a:srgbClr val="000000"/>
                </a:solidFill>
                <a:latin typeface="Arial" panose="020B0604020202020204" pitchFamily="34" charset="0"/>
                <a:ea typeface="Calibri" panose="020F0502020204030204" pitchFamily="34" charset="0"/>
                <a:cs typeface="Arial" panose="020B0604020202020204" pitchFamily="34" charset="0"/>
                <a:sym typeface="Arial"/>
              </a:rPr>
              <a:t>Facilities not included in the list of greenhouse gas-emitting facilities required to conduct inventories under the Prime Minister’s Decisions are encouraged to voluntarily apply this Circular's provisions.</a:t>
            </a:r>
            <a:endParaRPr lang="vi-VN" sz="1600" kern="0" dirty="0">
              <a:solidFill>
                <a:srgbClr val="000000"/>
              </a:solidFill>
              <a:ea typeface="Calibri" panose="020F0502020204030204" pitchFamily="34" charset="0"/>
              <a:cs typeface="Arial" panose="020B0604020202020204" pitchFamily="34" charset="0"/>
              <a:sym typeface="Arial"/>
            </a:endParaRPr>
          </a:p>
        </p:txBody>
      </p:sp>
      <p:pic>
        <p:nvPicPr>
          <p:cNvPr id="8" name="Picture 7" descr="A document with text on it&#10;&#10;Description automatically generated">
            <a:extLst>
              <a:ext uri="{FF2B5EF4-FFF2-40B4-BE49-F238E27FC236}">
                <a16:creationId xmlns:a16="http://schemas.microsoft.com/office/drawing/2014/main" id="{96EA0312-2794-C3BB-9F2D-3390F71A0EF2}"/>
              </a:ext>
            </a:extLst>
          </p:cNvPr>
          <p:cNvPicPr>
            <a:picLocks noChangeAspect="1"/>
          </p:cNvPicPr>
          <p:nvPr/>
        </p:nvPicPr>
        <p:blipFill rotWithShape="1">
          <a:blip r:embed="rId2">
            <a:extLst>
              <a:ext uri="{28A0092B-C50C-407E-A947-70E740481C1C}">
                <a14:useLocalDpi xmlns:a14="http://schemas.microsoft.com/office/drawing/2010/main" val="0"/>
              </a:ext>
            </a:extLst>
          </a:blip>
          <a:srcRect l="7568" t="9408"/>
          <a:stretch/>
        </p:blipFill>
        <p:spPr>
          <a:xfrm>
            <a:off x="6114565" y="2155365"/>
            <a:ext cx="5406946" cy="4253472"/>
          </a:xfrm>
          <a:prstGeom prst="rect">
            <a:avLst/>
          </a:prstGeom>
        </p:spPr>
      </p:pic>
    </p:spTree>
    <p:extLst>
      <p:ext uri="{BB962C8B-B14F-4D97-AF65-F5344CB8AC3E}">
        <p14:creationId xmlns:p14="http://schemas.microsoft.com/office/powerpoint/2010/main" val="24667294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2">
            <a:extLst>
              <a:ext uri="{FF2B5EF4-FFF2-40B4-BE49-F238E27FC236}">
                <a16:creationId xmlns:a16="http://schemas.microsoft.com/office/drawing/2014/main" id="{43615981-379E-C2BC-0F3E-1285280BFBCB}"/>
              </a:ext>
            </a:extLst>
          </p:cNvPr>
          <p:cNvSpPr txBox="1">
            <a:spLocks/>
          </p:cNvSpPr>
          <p:nvPr/>
        </p:nvSpPr>
        <p:spPr>
          <a:xfrm>
            <a:off x="838200" y="1126272"/>
            <a:ext cx="10515599" cy="450104"/>
          </a:xfrm>
          <a:prstGeom prst="rect">
            <a:avLst/>
          </a:prstGeom>
          <a:solidFill>
            <a:srgbClr val="466DB0"/>
          </a:solidFill>
          <a:ln>
            <a:noFill/>
          </a:ln>
        </p:spPr>
        <p:txBody>
          <a:bodyPr spcFirstLastPara="1" wrap="square" lIns="91425" tIns="45700" rIns="91425" bIns="45700" anchor="ctr" anchorCtr="0">
            <a:normAutofit fontScale="82500" lnSpcReduction="2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3600" b="1" i="0" u="none" strike="noStrike" kern="0" cap="none" spc="0" normalizeH="0" baseline="0" noProof="0" dirty="0">
                <a:ln>
                  <a:noFill/>
                </a:ln>
                <a:effectLst/>
                <a:uLnTx/>
                <a:uFillTx/>
                <a:latin typeface="Arial" panose="020B0604020202020204" pitchFamily="34" charset="0"/>
                <a:cs typeface="Arial" panose="020B0604020202020204" pitchFamily="34" charset="0"/>
                <a:sym typeface="Arial"/>
              </a:rPr>
              <a:t>DECREE 45/2022/ND-CP</a:t>
            </a:r>
            <a:endParaRPr kumimoji="0" lang="en-US" sz="3600" b="1" i="0" u="none" strike="noStrike" kern="0" cap="none" spc="0" normalizeH="0" baseline="0" noProof="0" dirty="0">
              <a:ln>
                <a:noFill/>
              </a:ln>
              <a:effectLst/>
              <a:uLnTx/>
              <a:uFillTx/>
              <a:latin typeface="Arial"/>
              <a:cs typeface="Arial"/>
              <a:sym typeface="Arial"/>
            </a:endParaRPr>
          </a:p>
        </p:txBody>
      </p:sp>
      <p:sp>
        <p:nvSpPr>
          <p:cNvPr id="8" name="TextBox 7">
            <a:extLst>
              <a:ext uri="{FF2B5EF4-FFF2-40B4-BE49-F238E27FC236}">
                <a16:creationId xmlns:a16="http://schemas.microsoft.com/office/drawing/2014/main" id="{B792D55F-6539-BEAE-4F31-BFEADBFF37FC}"/>
              </a:ext>
            </a:extLst>
          </p:cNvPr>
          <p:cNvSpPr txBox="1"/>
          <p:nvPr/>
        </p:nvSpPr>
        <p:spPr>
          <a:xfrm>
            <a:off x="606309" y="1576376"/>
            <a:ext cx="11761992" cy="414985"/>
          </a:xfrm>
          <a:prstGeom prst="rect">
            <a:avLst/>
          </a:prstGeom>
          <a:solidFill>
            <a:schemeClr val="bg1"/>
          </a:solidFill>
        </p:spPr>
        <p:txBody>
          <a:bodyPr wrap="square">
            <a:spAutoFit/>
          </a:bodyPr>
          <a:lstStyle/>
          <a:p>
            <a:pPr marL="0" lvl="2" algn="just">
              <a:lnSpc>
                <a:spcPct val="130000"/>
              </a:lnSpc>
              <a:spcBef>
                <a:spcPts val="600"/>
              </a:spcBef>
              <a:spcAft>
                <a:spcPts val="600"/>
              </a:spcAft>
              <a:buClr>
                <a:srgbClr val="000000"/>
              </a:buClr>
              <a:buFont typeface="Arial"/>
              <a:buNone/>
            </a:pPr>
            <a:r>
              <a:rPr lang="en-US" b="1" kern="0" dirty="0">
                <a:solidFill>
                  <a:srgbClr val="000000"/>
                </a:solidFill>
                <a:latin typeface="Arial" panose="020B0604020202020204" pitchFamily="34" charset="0"/>
                <a:cs typeface="Times New Roman" panose="02020603050405020304" pitchFamily="18" charset="0"/>
                <a:sym typeface="Arial"/>
              </a:rPr>
              <a:t>Decree </a:t>
            </a:r>
            <a:r>
              <a:rPr lang="vi-VN" b="1" kern="0" dirty="0">
                <a:solidFill>
                  <a:srgbClr val="000000"/>
                </a:solidFill>
                <a:cs typeface="Times New Roman" panose="02020603050405020304" pitchFamily="18" charset="0"/>
                <a:sym typeface="Arial"/>
              </a:rPr>
              <a:t>45/2022/N</a:t>
            </a:r>
            <a:r>
              <a:rPr lang="en-US" b="1" kern="0" dirty="0">
                <a:solidFill>
                  <a:srgbClr val="000000"/>
                </a:solidFill>
                <a:latin typeface="Arial" panose="020B0604020202020204" pitchFamily="34" charset="0"/>
                <a:cs typeface="Times New Roman" panose="02020603050405020304" pitchFamily="18" charset="0"/>
                <a:sym typeface="Arial"/>
              </a:rPr>
              <a:t>D</a:t>
            </a:r>
            <a:r>
              <a:rPr lang="vi-VN" b="1" kern="0" dirty="0">
                <a:solidFill>
                  <a:srgbClr val="000000"/>
                </a:solidFill>
                <a:cs typeface="Times New Roman" panose="02020603050405020304" pitchFamily="18" charset="0"/>
                <a:sym typeface="Arial"/>
              </a:rPr>
              <a:t>-CP: On penalties for administrative violations in environmental protection</a:t>
            </a:r>
          </a:p>
        </p:txBody>
      </p:sp>
      <p:sp>
        <p:nvSpPr>
          <p:cNvPr id="9" name="TextBox 8">
            <a:extLst>
              <a:ext uri="{FF2B5EF4-FFF2-40B4-BE49-F238E27FC236}">
                <a16:creationId xmlns:a16="http://schemas.microsoft.com/office/drawing/2014/main" id="{55572AC9-5DA2-69FF-1B9B-C22C02FC921D}"/>
              </a:ext>
            </a:extLst>
          </p:cNvPr>
          <p:cNvSpPr txBox="1"/>
          <p:nvPr/>
        </p:nvSpPr>
        <p:spPr>
          <a:xfrm>
            <a:off x="606309" y="2575102"/>
            <a:ext cx="5467935" cy="3865738"/>
          </a:xfrm>
          <a:prstGeom prst="rect">
            <a:avLst/>
          </a:prstGeom>
          <a:solidFill>
            <a:schemeClr val="bg1"/>
          </a:solidFill>
        </p:spPr>
        <p:txBody>
          <a:bodyPr wrap="square" rtlCol="0">
            <a:spAutoFit/>
          </a:bodyPr>
          <a:lstStyle/>
          <a:p>
            <a:pPr>
              <a:lnSpc>
                <a:spcPct val="110000"/>
              </a:lnSpc>
              <a:buClr>
                <a:srgbClr val="000000"/>
              </a:buClr>
              <a:buFont typeface="Arial"/>
              <a:buNone/>
            </a:pPr>
            <a:r>
              <a:rPr lang="en-US" sz="1400" b="1" kern="0" dirty="0">
                <a:solidFill>
                  <a:srgbClr val="000000"/>
                </a:solidFill>
                <a:latin typeface="Arial"/>
                <a:cs typeface="Arial"/>
                <a:sym typeface="Arial"/>
              </a:rPr>
              <a:t>Article 45. Violations of Regulations on Greenhouse Gas Emission Mitigation</a:t>
            </a:r>
            <a:endParaRPr lang="en-US" sz="1400" kern="0" dirty="0">
              <a:solidFill>
                <a:srgbClr val="000000"/>
              </a:solidFill>
              <a:latin typeface="Arial"/>
              <a:cs typeface="Arial"/>
              <a:sym typeface="Arial"/>
            </a:endParaRPr>
          </a:p>
          <a:p>
            <a:pPr marL="342900" indent="-342900">
              <a:lnSpc>
                <a:spcPct val="110000"/>
              </a:lnSpc>
              <a:buClr>
                <a:srgbClr val="000000"/>
              </a:buClr>
              <a:buFont typeface="Arial"/>
              <a:buAutoNum type="arabicPeriod"/>
            </a:pPr>
            <a:r>
              <a:rPr lang="en-US" sz="1400" b="1" i="1" kern="0" dirty="0">
                <a:solidFill>
                  <a:srgbClr val="000000"/>
                </a:solidFill>
                <a:latin typeface="Arial"/>
                <a:cs typeface="Arial"/>
                <a:sym typeface="Arial"/>
              </a:rPr>
              <a:t>A warning shall be issued for any of the following violations</a:t>
            </a:r>
            <a:r>
              <a:rPr lang="en-US" sz="1400" kern="0" dirty="0">
                <a:solidFill>
                  <a:srgbClr val="000000"/>
                </a:solidFill>
                <a:latin typeface="Arial"/>
                <a:cs typeface="Arial"/>
                <a:sym typeface="Arial"/>
              </a:rPr>
              <a:t>:</a:t>
            </a:r>
          </a:p>
          <a:p>
            <a:pPr marL="342900" indent="-342900">
              <a:lnSpc>
                <a:spcPct val="110000"/>
              </a:lnSpc>
              <a:buClr>
                <a:srgbClr val="000000"/>
              </a:buClr>
              <a:buFont typeface="+mj-lt"/>
              <a:buAutoNum type="alphaLcParenR"/>
            </a:pPr>
            <a:r>
              <a:rPr lang="en-US" sz="1400" kern="0" dirty="0">
                <a:solidFill>
                  <a:srgbClr val="000000"/>
                </a:solidFill>
                <a:latin typeface="Arial"/>
                <a:cs typeface="Arial"/>
                <a:sym typeface="Arial"/>
              </a:rPr>
              <a:t>Failure to submit greenhouse gas inventory reports to the state management agency as prescribed;</a:t>
            </a:r>
          </a:p>
          <a:p>
            <a:pPr marL="342900" indent="-342900">
              <a:lnSpc>
                <a:spcPct val="110000"/>
              </a:lnSpc>
              <a:buClr>
                <a:srgbClr val="000000"/>
              </a:buClr>
              <a:buFont typeface="+mj-lt"/>
              <a:buAutoNum type="alphaLcParenR"/>
            </a:pPr>
            <a:r>
              <a:rPr lang="en-US" sz="1400" kern="0" dirty="0">
                <a:solidFill>
                  <a:srgbClr val="000000"/>
                </a:solidFill>
                <a:latin typeface="Arial"/>
                <a:cs typeface="Arial"/>
                <a:sym typeface="Arial"/>
              </a:rPr>
              <a:t>Failure to submit greenhouse gas emission reduction reports to the state management agency as prescribed.</a:t>
            </a:r>
          </a:p>
          <a:p>
            <a:pPr>
              <a:lnSpc>
                <a:spcPct val="110000"/>
              </a:lnSpc>
              <a:buClr>
                <a:srgbClr val="000000"/>
              </a:buClr>
              <a:buFont typeface="Arial"/>
              <a:buNone/>
            </a:pPr>
            <a:r>
              <a:rPr lang="en-US" sz="1400" b="1" i="1" kern="0" dirty="0">
                <a:solidFill>
                  <a:srgbClr val="000000"/>
                </a:solidFill>
                <a:latin typeface="Arial"/>
                <a:cs typeface="Arial"/>
                <a:sym typeface="Arial"/>
              </a:rPr>
              <a:t>2. A fine ranging from 5,000,000 VND to 10,000,000 VND shall be imposed for any of the following violations:</a:t>
            </a:r>
          </a:p>
          <a:p>
            <a:pPr marL="342900" indent="-342900">
              <a:lnSpc>
                <a:spcPct val="110000"/>
              </a:lnSpc>
              <a:buClr>
                <a:srgbClr val="000000"/>
              </a:buClr>
              <a:buFont typeface="+mj-lt"/>
              <a:buAutoNum type="alphaLcParenR"/>
            </a:pPr>
            <a:r>
              <a:rPr lang="en-US" sz="1400" kern="0" dirty="0">
                <a:solidFill>
                  <a:srgbClr val="000000"/>
                </a:solidFill>
                <a:latin typeface="Arial"/>
                <a:cs typeface="Arial"/>
                <a:sym typeface="Arial"/>
              </a:rPr>
              <a:t>Providing incorrect or incomplete information in greenhouse gas inventory reports;</a:t>
            </a:r>
          </a:p>
          <a:p>
            <a:pPr marL="342900" indent="-342900">
              <a:lnSpc>
                <a:spcPct val="110000"/>
              </a:lnSpc>
              <a:buClr>
                <a:srgbClr val="000000"/>
              </a:buClr>
              <a:buFont typeface="+mj-lt"/>
              <a:buAutoNum type="alphaLcParenR"/>
            </a:pPr>
            <a:r>
              <a:rPr lang="en-US" sz="1400" kern="0" dirty="0">
                <a:solidFill>
                  <a:srgbClr val="000000"/>
                </a:solidFill>
                <a:latin typeface="Arial"/>
                <a:cs typeface="Arial"/>
                <a:sym typeface="Arial"/>
              </a:rPr>
              <a:t>Providing incorrect or incomplete information in greenhouse gas emission reduction reports.</a:t>
            </a:r>
          </a:p>
          <a:p>
            <a:pPr>
              <a:lnSpc>
                <a:spcPct val="110000"/>
              </a:lnSpc>
              <a:buClr>
                <a:srgbClr val="000000"/>
              </a:buClr>
              <a:buFont typeface="Arial"/>
              <a:buNone/>
            </a:pPr>
            <a:br>
              <a:rPr lang="en-US" sz="1400" kern="0" dirty="0">
                <a:solidFill>
                  <a:srgbClr val="000000"/>
                </a:solidFill>
                <a:latin typeface="Arial"/>
                <a:cs typeface="Arial"/>
                <a:sym typeface="Arial"/>
              </a:rPr>
            </a:br>
            <a:endParaRPr lang="en-US" sz="1400" kern="0" dirty="0">
              <a:solidFill>
                <a:srgbClr val="000000"/>
              </a:solidFill>
              <a:latin typeface="Arial"/>
              <a:cs typeface="Arial"/>
              <a:sym typeface="Arial"/>
            </a:endParaRPr>
          </a:p>
        </p:txBody>
      </p:sp>
      <p:sp>
        <p:nvSpPr>
          <p:cNvPr id="10" name="TextBox 9">
            <a:extLst>
              <a:ext uri="{FF2B5EF4-FFF2-40B4-BE49-F238E27FC236}">
                <a16:creationId xmlns:a16="http://schemas.microsoft.com/office/drawing/2014/main" id="{FF67914E-C4FE-F754-2AD3-2567303C9680}"/>
              </a:ext>
            </a:extLst>
          </p:cNvPr>
          <p:cNvSpPr txBox="1"/>
          <p:nvPr/>
        </p:nvSpPr>
        <p:spPr>
          <a:xfrm>
            <a:off x="6117758" y="2044310"/>
            <a:ext cx="5467935" cy="4813690"/>
          </a:xfrm>
          <a:prstGeom prst="rect">
            <a:avLst/>
          </a:prstGeom>
          <a:solidFill>
            <a:schemeClr val="bg1"/>
          </a:solidFill>
        </p:spPr>
        <p:txBody>
          <a:bodyPr wrap="square" rtlCol="0">
            <a:spAutoFit/>
          </a:bodyPr>
          <a:lstStyle/>
          <a:p>
            <a:pPr>
              <a:lnSpc>
                <a:spcPct val="110000"/>
              </a:lnSpc>
              <a:buClr>
                <a:srgbClr val="000000"/>
              </a:buClr>
              <a:buFont typeface="Arial"/>
              <a:buNone/>
            </a:pPr>
            <a:r>
              <a:rPr lang="en-US" sz="1400" b="1" kern="0" dirty="0">
                <a:solidFill>
                  <a:srgbClr val="000000"/>
                </a:solidFill>
                <a:latin typeface="Arial"/>
                <a:cs typeface="Arial"/>
                <a:sym typeface="Arial"/>
              </a:rPr>
              <a:t>3. A fine from 30,000,000 VND to 50,000,000 VND shall be imposed for any of the following violations:</a:t>
            </a:r>
            <a:endParaRPr lang="en-US" sz="1400" kern="0" dirty="0">
              <a:solidFill>
                <a:srgbClr val="000000"/>
              </a:solidFill>
              <a:latin typeface="Arial"/>
              <a:cs typeface="Arial"/>
              <a:sym typeface="Arial"/>
            </a:endParaRPr>
          </a:p>
          <a:p>
            <a:pPr marL="342900" indent="-342900">
              <a:lnSpc>
                <a:spcPct val="110000"/>
              </a:lnSpc>
              <a:buClr>
                <a:srgbClr val="000000"/>
              </a:buClr>
              <a:buFont typeface="+mj-lt"/>
              <a:buAutoNum type="alphaLcParenR"/>
            </a:pPr>
            <a:r>
              <a:rPr lang="en-US" sz="1400" kern="0" dirty="0">
                <a:solidFill>
                  <a:srgbClr val="000000"/>
                </a:solidFill>
                <a:latin typeface="Arial"/>
                <a:cs typeface="Arial"/>
                <a:sym typeface="Arial"/>
              </a:rPr>
              <a:t>Failure to prepare greenhouse gas inventory reports in accordance with regulations;</a:t>
            </a:r>
          </a:p>
          <a:p>
            <a:pPr marL="342900" indent="-342900">
              <a:lnSpc>
                <a:spcPct val="110000"/>
              </a:lnSpc>
              <a:buClr>
                <a:srgbClr val="000000"/>
              </a:buClr>
              <a:buFont typeface="+mj-lt"/>
              <a:buAutoNum type="alphaLcParenR"/>
            </a:pPr>
            <a:r>
              <a:rPr lang="en-US" sz="1400" kern="0" dirty="0">
                <a:solidFill>
                  <a:srgbClr val="000000"/>
                </a:solidFill>
                <a:latin typeface="Arial"/>
                <a:cs typeface="Arial"/>
                <a:sym typeface="Arial"/>
              </a:rPr>
              <a:t>Failure to prepare greenhouse gas emission reduction reports in accordance with regulations;</a:t>
            </a:r>
          </a:p>
          <a:p>
            <a:pPr marL="342900" indent="-342900">
              <a:lnSpc>
                <a:spcPct val="110000"/>
              </a:lnSpc>
              <a:buClr>
                <a:srgbClr val="000000"/>
              </a:buClr>
              <a:buFont typeface="+mj-lt"/>
              <a:buAutoNum type="alphaLcParenR"/>
            </a:pPr>
            <a:r>
              <a:rPr lang="en-US" sz="1400" kern="0" dirty="0">
                <a:solidFill>
                  <a:srgbClr val="000000"/>
                </a:solidFill>
                <a:latin typeface="Arial"/>
                <a:cs typeface="Arial"/>
                <a:sym typeface="Arial"/>
              </a:rPr>
              <a:t>Conducting verification of reports in fields not officially published by the Ministry of Natural Resources and Environment.</a:t>
            </a:r>
          </a:p>
          <a:p>
            <a:pPr>
              <a:lnSpc>
                <a:spcPct val="110000"/>
              </a:lnSpc>
              <a:buClr>
                <a:srgbClr val="000000"/>
              </a:buClr>
              <a:buFont typeface="Arial"/>
              <a:buNone/>
            </a:pPr>
            <a:r>
              <a:rPr lang="en-US" sz="1400" b="1" kern="0" dirty="0">
                <a:solidFill>
                  <a:srgbClr val="000000"/>
                </a:solidFill>
                <a:latin typeface="Arial"/>
                <a:cs typeface="Arial"/>
                <a:sym typeface="Arial"/>
              </a:rPr>
              <a:t>4. Remedial measures:</a:t>
            </a:r>
            <a:endParaRPr lang="en-US" sz="1400" kern="0" dirty="0">
              <a:solidFill>
                <a:srgbClr val="000000"/>
              </a:solidFill>
              <a:latin typeface="Arial"/>
              <a:cs typeface="Arial"/>
              <a:sym typeface="Arial"/>
            </a:endParaRPr>
          </a:p>
          <a:p>
            <a:pPr marL="342900" indent="-342900">
              <a:lnSpc>
                <a:spcPct val="110000"/>
              </a:lnSpc>
              <a:buClr>
                <a:srgbClr val="000000"/>
              </a:buClr>
              <a:buFont typeface="+mj-lt"/>
              <a:buAutoNum type="alphaLcParenR"/>
            </a:pPr>
            <a:r>
              <a:rPr lang="en-US" sz="1400" kern="0" dirty="0">
                <a:solidFill>
                  <a:srgbClr val="000000"/>
                </a:solidFill>
                <a:latin typeface="Arial"/>
                <a:cs typeface="Arial"/>
                <a:sym typeface="Arial"/>
              </a:rPr>
              <a:t>For violations specified in Clause 2 of this Article: Compulsory provision of complete and accurate information in greenhouse gas inventory reports and emission reduction reports;</a:t>
            </a:r>
          </a:p>
          <a:p>
            <a:pPr marL="342900" indent="-342900">
              <a:lnSpc>
                <a:spcPct val="110000"/>
              </a:lnSpc>
              <a:buClr>
                <a:srgbClr val="000000"/>
              </a:buClr>
              <a:buFont typeface="+mj-lt"/>
              <a:buAutoNum type="alphaLcParenR"/>
            </a:pPr>
            <a:r>
              <a:rPr lang="en-US" sz="1400" kern="0" dirty="0">
                <a:solidFill>
                  <a:srgbClr val="000000"/>
                </a:solidFill>
                <a:latin typeface="Arial"/>
                <a:cs typeface="Arial"/>
                <a:sym typeface="Arial"/>
              </a:rPr>
              <a:t>For violations specified in Points a and b, Clause 3 of this Article: Compulsory preparation of greenhouse gas inventory reports and emission reduction reports for the late or missing reporting years, and bearing all incurred costs (if any);</a:t>
            </a:r>
          </a:p>
          <a:p>
            <a:pPr marL="342900" indent="-342900">
              <a:lnSpc>
                <a:spcPct val="110000"/>
              </a:lnSpc>
              <a:buClr>
                <a:srgbClr val="000000"/>
              </a:buClr>
              <a:buFont typeface="+mj-lt"/>
              <a:buAutoNum type="alphaLcParenR"/>
            </a:pPr>
            <a:r>
              <a:rPr lang="en-US" sz="1400" kern="0" dirty="0">
                <a:solidFill>
                  <a:srgbClr val="000000"/>
                </a:solidFill>
                <a:latin typeface="Arial"/>
                <a:cs typeface="Arial"/>
                <a:sym typeface="Arial"/>
              </a:rPr>
              <a:t>For violations specified in Point c, Clause 3 of this Article: Compulsory cancellation of verification results of greenhouse gas inventory reports and emission reduction reports.</a:t>
            </a:r>
          </a:p>
        </p:txBody>
      </p:sp>
    </p:spTree>
    <p:extLst>
      <p:ext uri="{BB962C8B-B14F-4D97-AF65-F5344CB8AC3E}">
        <p14:creationId xmlns:p14="http://schemas.microsoft.com/office/powerpoint/2010/main" val="392902492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8602872A-51C7-86AB-37FF-CB22FD5414FF}"/>
              </a:ext>
            </a:extLst>
          </p:cNvPr>
          <p:cNvSpPr txBox="1">
            <a:spLocks/>
          </p:cNvSpPr>
          <p:nvPr/>
        </p:nvSpPr>
        <p:spPr>
          <a:xfrm>
            <a:off x="785776" y="1300486"/>
            <a:ext cx="10515599" cy="506152"/>
          </a:xfrm>
          <a:prstGeom prst="rect">
            <a:avLst/>
          </a:prstGeom>
          <a:solidFill>
            <a:srgbClr val="466DB0"/>
          </a:solidFill>
          <a:ln>
            <a:noFill/>
          </a:ln>
        </p:spPr>
        <p:txBody>
          <a:bodyPr spcFirstLastPara="1" wrap="square" lIns="91425" tIns="45700" rIns="91425" bIns="45700" anchor="ctr" anchorCtr="0">
            <a:normAutofit fontScale="90000" lnSpcReduction="1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3600" b="1" i="0" u="none" strike="noStrike" kern="1200" cap="none" spc="0" normalizeH="0" baseline="0" noProof="0" dirty="0">
                <a:ln>
                  <a:noFill/>
                </a:ln>
                <a:solidFill>
                  <a:srgbClr val="FFFFFF"/>
                </a:solidFill>
                <a:effectLst/>
                <a:uLnTx/>
                <a:uFillTx/>
                <a:latin typeface="Arial" panose="020B0604020202020204" pitchFamily="34" charset="0"/>
                <a:cs typeface="Arial" panose="020B0604020202020204" pitchFamily="34" charset="0"/>
                <a:sym typeface="Arial"/>
              </a:rPr>
              <a:t>CONCLUSION</a:t>
            </a:r>
            <a:endParaRPr kumimoji="0" lang="en-US" sz="3600" b="1" i="0" u="none" strike="noStrike" kern="0" cap="none" spc="0" normalizeH="0" baseline="0" noProof="0" dirty="0">
              <a:ln>
                <a:noFill/>
              </a:ln>
              <a:solidFill>
                <a:srgbClr val="FFFFFF"/>
              </a:solidFill>
              <a:effectLst/>
              <a:uLnTx/>
              <a:uFillTx/>
              <a:latin typeface="Arial"/>
              <a:cs typeface="Arial"/>
              <a:sym typeface="Arial"/>
            </a:endParaRPr>
          </a:p>
        </p:txBody>
      </p:sp>
      <p:sp>
        <p:nvSpPr>
          <p:cNvPr id="6" name="TextBox 5">
            <a:extLst>
              <a:ext uri="{FF2B5EF4-FFF2-40B4-BE49-F238E27FC236}">
                <a16:creationId xmlns:a16="http://schemas.microsoft.com/office/drawing/2014/main" id="{D91F1826-3F6F-4A35-7CE7-9EC7E207DCA7}"/>
              </a:ext>
            </a:extLst>
          </p:cNvPr>
          <p:cNvSpPr txBox="1"/>
          <p:nvPr/>
        </p:nvSpPr>
        <p:spPr>
          <a:xfrm>
            <a:off x="1130064" y="2204096"/>
            <a:ext cx="9827024" cy="2935675"/>
          </a:xfrm>
          <a:prstGeom prst="rect">
            <a:avLst/>
          </a:prstGeom>
          <a:noFill/>
        </p:spPr>
        <p:txBody>
          <a:bodyPr wrap="square">
            <a:spAutoFit/>
          </a:bodyPr>
          <a:lstStyle/>
          <a:p>
            <a:pPr marL="174625" algn="just">
              <a:lnSpc>
                <a:spcPct val="130000"/>
              </a:lnSpc>
              <a:buClr>
                <a:srgbClr val="000000"/>
              </a:buClr>
              <a:buFont typeface="Arial"/>
              <a:buNone/>
            </a:pPr>
            <a:r>
              <a:rPr lang="en-US" b="1" kern="0" dirty="0">
                <a:solidFill>
                  <a:srgbClr val="000000"/>
                </a:solidFill>
                <a:latin typeface="Arial"/>
                <a:cs typeface="Arial"/>
                <a:sym typeface="Arial"/>
              </a:rPr>
              <a:t>KEY NOTES ON VIETNAM'S GREENHOUSE GAS LEGAL FRAMEWORK</a:t>
            </a:r>
            <a:r>
              <a:rPr lang="en-US" kern="0" dirty="0">
                <a:solidFill>
                  <a:srgbClr val="000000"/>
                </a:solidFill>
                <a:latin typeface="Arial" panose="020B0604020202020204" pitchFamily="34" charset="0"/>
                <a:ea typeface="Calibri" panose="020F0502020204030204" pitchFamily="34" charset="0"/>
                <a:cs typeface="Arial" panose="020B0604020202020204" pitchFamily="34" charset="0"/>
                <a:sym typeface="Arial"/>
              </a:rPr>
              <a:t>T</a:t>
            </a:r>
          </a:p>
          <a:p>
            <a:pPr marL="517525" indent="-342900" algn="just">
              <a:lnSpc>
                <a:spcPct val="130000"/>
              </a:lnSpc>
              <a:buClr>
                <a:srgbClr val="000000"/>
              </a:buClr>
              <a:buFont typeface="+mj-lt"/>
              <a:buAutoNum type="arabicPeriod"/>
            </a:pPr>
            <a:r>
              <a:rPr lang="en-US" kern="0" dirty="0">
                <a:solidFill>
                  <a:srgbClr val="000000"/>
                </a:solidFill>
                <a:latin typeface="Arial" panose="020B0604020202020204" pitchFamily="34" charset="0"/>
                <a:ea typeface="Calibri" panose="020F0502020204030204" pitchFamily="34" charset="0"/>
                <a:cs typeface="Arial" panose="020B0604020202020204" pitchFamily="34" charset="0"/>
                <a:sym typeface="Arial"/>
              </a:rPr>
              <a:t>Conduct biennial GHG inventory reports (Law on Environmental Protection);</a:t>
            </a:r>
          </a:p>
          <a:p>
            <a:pPr marL="517525" indent="-342900" algn="just">
              <a:lnSpc>
                <a:spcPct val="130000"/>
              </a:lnSpc>
              <a:buClr>
                <a:srgbClr val="000000"/>
              </a:buClr>
              <a:buFont typeface="+mj-lt"/>
              <a:buAutoNum type="arabicPeriod"/>
            </a:pPr>
            <a:r>
              <a:rPr lang="en-US" kern="0" dirty="0">
                <a:solidFill>
                  <a:srgbClr val="000000"/>
                </a:solidFill>
                <a:latin typeface="Arial" panose="020B0604020202020204" pitchFamily="34" charset="0"/>
                <a:ea typeface="Calibri" panose="020F0502020204030204" pitchFamily="34" charset="0"/>
                <a:cs typeface="Arial" panose="020B0604020202020204" pitchFamily="34" charset="0"/>
                <a:sym typeface="Arial"/>
              </a:rPr>
              <a:t>Prepare GHG inventory reports, GHG emission reduction plans, and GHG mitigation progress reports (Decree 06/2022/ND-CP);</a:t>
            </a:r>
          </a:p>
          <a:p>
            <a:pPr marL="517525" indent="-342900" algn="just">
              <a:lnSpc>
                <a:spcPct val="130000"/>
              </a:lnSpc>
              <a:buClr>
                <a:srgbClr val="000000"/>
              </a:buClr>
              <a:buFont typeface="+mj-lt"/>
              <a:buAutoNum type="arabicPeriod"/>
            </a:pPr>
            <a:r>
              <a:rPr lang="en-US" kern="0" dirty="0">
                <a:solidFill>
                  <a:srgbClr val="000000"/>
                </a:solidFill>
                <a:latin typeface="Arial" panose="020B0604020202020204" pitchFamily="34" charset="0"/>
                <a:ea typeface="Calibri" panose="020F0502020204030204" pitchFamily="34" charset="0"/>
                <a:cs typeface="Arial" panose="020B0604020202020204" pitchFamily="34" charset="0"/>
                <a:sym typeface="Arial"/>
              </a:rPr>
              <a:t>Comply with other regulations: Enterprises must adhere to regulations on environmental quality standards, energy efficiency and conservation, waste management...</a:t>
            </a:r>
          </a:p>
          <a:p>
            <a:pPr marL="517525" indent="-342900" algn="just">
              <a:lnSpc>
                <a:spcPct val="130000"/>
              </a:lnSpc>
              <a:buClr>
                <a:srgbClr val="000000"/>
              </a:buClr>
              <a:buFont typeface="+mj-lt"/>
              <a:buAutoNum type="arabicPeriod"/>
            </a:pPr>
            <a:r>
              <a:rPr lang="en-US" kern="0" dirty="0">
                <a:solidFill>
                  <a:srgbClr val="000000"/>
                </a:solidFill>
                <a:latin typeface="Arial" panose="020B0604020202020204" pitchFamily="34" charset="0"/>
                <a:ea typeface="Calibri" panose="020F0502020204030204" pitchFamily="34" charset="0"/>
                <a:cs typeface="Arial" panose="020B0604020202020204" pitchFamily="34" charset="0"/>
                <a:sym typeface="Arial"/>
              </a:rPr>
              <a:t>Legal liability: Enterprises may face administrative penalties for violations of environmental protection and greenhouse gas mitigation regulations.</a:t>
            </a:r>
          </a:p>
        </p:txBody>
      </p:sp>
    </p:spTree>
    <p:extLst>
      <p:ext uri="{BB962C8B-B14F-4D97-AF65-F5344CB8AC3E}">
        <p14:creationId xmlns:p14="http://schemas.microsoft.com/office/powerpoint/2010/main" val="145771651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1828434-7C22-48A3-B6CD-572126D3FE95}"/>
              </a:ext>
            </a:extLst>
          </p:cNvPr>
          <p:cNvSpPr/>
          <p:nvPr/>
        </p:nvSpPr>
        <p:spPr>
          <a:xfrm>
            <a:off x="2418080" y="2767280"/>
            <a:ext cx="7355840" cy="1323439"/>
          </a:xfrm>
          <a:prstGeom prst="rect">
            <a:avLst/>
          </a:prstGeom>
        </p:spPr>
        <p:txBody>
          <a:bodyPr wrap="square">
            <a:spAutoFit/>
          </a:bodyPr>
          <a:lstStyle/>
          <a:p>
            <a:pPr algn="ctr"/>
            <a:r>
              <a:rPr lang="en-US" sz="8000" b="1" dirty="0">
                <a:latin typeface="Arial" panose="020B0604020202020204" pitchFamily="34" charset="0"/>
                <a:cs typeface="Arial" panose="020B0604020202020204" pitchFamily="34" charset="0"/>
              </a:rPr>
              <a:t>Thank you!</a:t>
            </a:r>
            <a:endParaRPr lang="vi-VN" sz="8000" b="1" dirty="0">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C32DC660-14FD-442C-AFBD-B5AEFBEBF5D1}"/>
              </a:ext>
            </a:extLst>
          </p:cNvPr>
          <p:cNvSpPr txBox="1"/>
          <p:nvPr/>
        </p:nvSpPr>
        <p:spPr>
          <a:xfrm>
            <a:off x="11743765" y="6384198"/>
            <a:ext cx="448235" cy="338554"/>
          </a:xfrm>
          <a:prstGeom prst="rect">
            <a:avLst/>
          </a:prstGeom>
          <a:noFill/>
        </p:spPr>
        <p:txBody>
          <a:bodyPr wrap="square" rtlCol="0">
            <a:spAutoFit/>
          </a:bodyPr>
          <a:lstStyle/>
          <a:p>
            <a:r>
              <a:rPr lang="en-US" sz="1600" dirty="0">
                <a:latin typeface="Arial" panose="020B0604020202020204" pitchFamily="34" charset="0"/>
                <a:cs typeface="Arial" panose="020B0604020202020204" pitchFamily="34" charset="0"/>
              </a:rPr>
              <a:t>16</a:t>
            </a:r>
          </a:p>
        </p:txBody>
      </p:sp>
    </p:spTree>
    <p:extLst>
      <p:ext uri="{BB962C8B-B14F-4D97-AF65-F5344CB8AC3E}">
        <p14:creationId xmlns:p14="http://schemas.microsoft.com/office/powerpoint/2010/main" val="9881238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6640C2D8-8074-4E3F-BF42-A58A73294FD7}"/>
              </a:ext>
            </a:extLst>
          </p:cNvPr>
          <p:cNvSpPr/>
          <p:nvPr/>
        </p:nvSpPr>
        <p:spPr>
          <a:xfrm>
            <a:off x="838200" y="1292392"/>
            <a:ext cx="10515600" cy="50615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 name="Title 2">
            <a:extLst>
              <a:ext uri="{FF2B5EF4-FFF2-40B4-BE49-F238E27FC236}">
                <a16:creationId xmlns:a16="http://schemas.microsoft.com/office/drawing/2014/main" id="{1DE25BDE-7F36-4A36-9F16-B43ED6C38B61}"/>
              </a:ext>
            </a:extLst>
          </p:cNvPr>
          <p:cNvSpPr txBox="1">
            <a:spLocks/>
          </p:cNvSpPr>
          <p:nvPr/>
        </p:nvSpPr>
        <p:spPr>
          <a:xfrm>
            <a:off x="1048874" y="1292392"/>
            <a:ext cx="5593976" cy="506152"/>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a:solidFill>
                  <a:schemeClr val="bg1"/>
                </a:solidFill>
                <a:latin typeface="Arial" panose="020B0604020202020204" pitchFamily="34" charset="0"/>
                <a:cs typeface="Arial" panose="020B0604020202020204" pitchFamily="34" charset="0"/>
              </a:rPr>
              <a:t>DISCUSSION</a:t>
            </a:r>
          </a:p>
        </p:txBody>
      </p:sp>
      <p:sp>
        <p:nvSpPr>
          <p:cNvPr id="5" name="TextBox 4">
            <a:extLst>
              <a:ext uri="{FF2B5EF4-FFF2-40B4-BE49-F238E27FC236}">
                <a16:creationId xmlns:a16="http://schemas.microsoft.com/office/drawing/2014/main" id="{0BFD00EC-4E08-43C8-B50B-B44829E4E58D}"/>
              </a:ext>
            </a:extLst>
          </p:cNvPr>
          <p:cNvSpPr txBox="1"/>
          <p:nvPr/>
        </p:nvSpPr>
        <p:spPr>
          <a:xfrm>
            <a:off x="11743765" y="6384198"/>
            <a:ext cx="448235" cy="338554"/>
          </a:xfrm>
          <a:prstGeom prst="rect">
            <a:avLst/>
          </a:prstGeom>
          <a:noFill/>
        </p:spPr>
        <p:txBody>
          <a:bodyPr wrap="square" rtlCol="0">
            <a:spAutoFit/>
          </a:bodyPr>
          <a:lstStyle/>
          <a:p>
            <a:r>
              <a:rPr lang="en-US" sz="1600" dirty="0">
                <a:latin typeface="Arial" panose="020B0604020202020204" pitchFamily="34" charset="0"/>
                <a:cs typeface="Arial" panose="020B0604020202020204" pitchFamily="34" charset="0"/>
              </a:rPr>
              <a:t>4</a:t>
            </a:r>
          </a:p>
        </p:txBody>
      </p:sp>
      <p:sp>
        <p:nvSpPr>
          <p:cNvPr id="17" name="Rounded Rectangle 9">
            <a:extLst>
              <a:ext uri="{FF2B5EF4-FFF2-40B4-BE49-F238E27FC236}">
                <a16:creationId xmlns:a16="http://schemas.microsoft.com/office/drawing/2014/main" id="{543B4CE3-C356-4C4B-9957-0D2F6AF6C729}"/>
              </a:ext>
            </a:extLst>
          </p:cNvPr>
          <p:cNvSpPr/>
          <p:nvPr/>
        </p:nvSpPr>
        <p:spPr>
          <a:xfrm>
            <a:off x="838199" y="1919786"/>
            <a:ext cx="10515602" cy="450986"/>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1600" b="1" dirty="0">
                <a:solidFill>
                  <a:schemeClr val="tx1"/>
                </a:solidFill>
                <a:latin typeface="Arial" panose="020B0604020202020204" pitchFamily="34" charset="0"/>
                <a:cs typeface="Arial" panose="020B0604020202020204" pitchFamily="34" charset="0"/>
              </a:rPr>
              <a:t>1. Incentive mechanisms and policies for enterprises implementing energy efficiency (ee) and greenhouse gas (GHG) emission reduction</a:t>
            </a:r>
          </a:p>
        </p:txBody>
      </p:sp>
      <p:sp>
        <p:nvSpPr>
          <p:cNvPr id="18" name="Rounded Rectangle 10">
            <a:extLst>
              <a:ext uri="{FF2B5EF4-FFF2-40B4-BE49-F238E27FC236}">
                <a16:creationId xmlns:a16="http://schemas.microsoft.com/office/drawing/2014/main" id="{B1372E89-0CB1-465B-990C-38E8560784CC}"/>
              </a:ext>
            </a:extLst>
          </p:cNvPr>
          <p:cNvSpPr/>
          <p:nvPr/>
        </p:nvSpPr>
        <p:spPr>
          <a:xfrm>
            <a:off x="838198" y="2509754"/>
            <a:ext cx="10515601" cy="450986"/>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1600" b="1" dirty="0">
                <a:solidFill>
                  <a:schemeClr val="tx1"/>
                </a:solidFill>
                <a:latin typeface="Arial" panose="020B0604020202020204" pitchFamily="34" charset="0"/>
                <a:cs typeface="Arial" panose="020B0604020202020204" pitchFamily="34" charset="0"/>
              </a:rPr>
              <a:t>2. Support policies and incentive mechanisms for promoting energy efficiency (ee) and greenhouse gas (GHG) emission reduction</a:t>
            </a:r>
          </a:p>
        </p:txBody>
      </p:sp>
      <p:sp>
        <p:nvSpPr>
          <p:cNvPr id="19" name="Rounded Rectangle 11">
            <a:extLst>
              <a:ext uri="{FF2B5EF4-FFF2-40B4-BE49-F238E27FC236}">
                <a16:creationId xmlns:a16="http://schemas.microsoft.com/office/drawing/2014/main" id="{D5D93696-BBC7-4C71-BECE-7AAAB7368DBB}"/>
              </a:ext>
            </a:extLst>
          </p:cNvPr>
          <p:cNvSpPr/>
          <p:nvPr/>
        </p:nvSpPr>
        <p:spPr>
          <a:xfrm>
            <a:off x="838195" y="3096654"/>
            <a:ext cx="10515600" cy="458026"/>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b="1" dirty="0">
                <a:solidFill>
                  <a:schemeClr val="tx1"/>
                </a:solidFill>
                <a:latin typeface="Arial" panose="020B0604020202020204" pitchFamily="34" charset="0"/>
                <a:cs typeface="Arial" panose="020B0604020202020204" pitchFamily="34" charset="0"/>
              </a:rPr>
              <a:t>3. Open doors to welcome international investment and support</a:t>
            </a:r>
          </a:p>
        </p:txBody>
      </p:sp>
      <p:sp>
        <p:nvSpPr>
          <p:cNvPr id="20" name="Rounded Rectangle 12">
            <a:extLst>
              <a:ext uri="{FF2B5EF4-FFF2-40B4-BE49-F238E27FC236}">
                <a16:creationId xmlns:a16="http://schemas.microsoft.com/office/drawing/2014/main" id="{71599B06-CB95-4A85-8639-30E45EC19225}"/>
              </a:ext>
            </a:extLst>
          </p:cNvPr>
          <p:cNvSpPr/>
          <p:nvPr/>
        </p:nvSpPr>
        <p:spPr>
          <a:xfrm>
            <a:off x="838194" y="3691526"/>
            <a:ext cx="10515599" cy="458026"/>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b="1" dirty="0">
                <a:solidFill>
                  <a:schemeClr val="tx1"/>
                </a:solidFill>
                <a:latin typeface="Arial" panose="020B0604020202020204" pitchFamily="34" charset="0"/>
                <a:cs typeface="Arial" panose="020B0604020202020204" pitchFamily="34" charset="0"/>
              </a:rPr>
              <a:t>4. A complete, comprehensive, and accessible legal and policy framework for Energy Efficiency (EE) and Greenhouse Gas (GHG) emission reduction</a:t>
            </a:r>
          </a:p>
        </p:txBody>
      </p:sp>
      <p:sp>
        <p:nvSpPr>
          <p:cNvPr id="21" name="Rounded Rectangle 13">
            <a:extLst>
              <a:ext uri="{FF2B5EF4-FFF2-40B4-BE49-F238E27FC236}">
                <a16:creationId xmlns:a16="http://schemas.microsoft.com/office/drawing/2014/main" id="{3DA3087F-AEB3-4639-94E8-65FDBD9CC757}"/>
              </a:ext>
            </a:extLst>
          </p:cNvPr>
          <p:cNvSpPr/>
          <p:nvPr/>
        </p:nvSpPr>
        <p:spPr>
          <a:xfrm>
            <a:off x="838196" y="4280562"/>
            <a:ext cx="10515598" cy="458026"/>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1600" b="1" dirty="0">
                <a:solidFill>
                  <a:schemeClr val="tx1"/>
                </a:solidFill>
                <a:latin typeface="Arial" panose="020B0604020202020204" pitchFamily="34" charset="0"/>
                <a:cs typeface="Arial" panose="020B0604020202020204" pitchFamily="34" charset="0"/>
              </a:rPr>
              <a:t>5. Monetary fines and sanctions of adequate deterrent severity to compel compliance</a:t>
            </a:r>
          </a:p>
        </p:txBody>
      </p:sp>
      <p:sp>
        <p:nvSpPr>
          <p:cNvPr id="22" name="Rounded Rectangle 14">
            <a:extLst>
              <a:ext uri="{FF2B5EF4-FFF2-40B4-BE49-F238E27FC236}">
                <a16:creationId xmlns:a16="http://schemas.microsoft.com/office/drawing/2014/main" id="{592CBBE3-B315-4E8F-A830-483430E4D1A8}"/>
              </a:ext>
            </a:extLst>
          </p:cNvPr>
          <p:cNvSpPr/>
          <p:nvPr/>
        </p:nvSpPr>
        <p:spPr>
          <a:xfrm>
            <a:off x="838194" y="4869598"/>
            <a:ext cx="10515597" cy="453332"/>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1600" b="1" dirty="0">
                <a:solidFill>
                  <a:schemeClr val="tx1"/>
                </a:solidFill>
                <a:latin typeface="Arial" panose="020B0604020202020204" pitchFamily="34" charset="0"/>
                <a:cs typeface="Arial" panose="020B0604020202020204" pitchFamily="34" charset="0"/>
              </a:rPr>
              <a:t>6. Strengthening public understanding of Energy Efficiency and greenhouse gas mitigation, including their associated benefits</a:t>
            </a:r>
          </a:p>
        </p:txBody>
      </p:sp>
      <p:sp>
        <p:nvSpPr>
          <p:cNvPr id="23" name="Rounded Rectangle 15">
            <a:extLst>
              <a:ext uri="{FF2B5EF4-FFF2-40B4-BE49-F238E27FC236}">
                <a16:creationId xmlns:a16="http://schemas.microsoft.com/office/drawing/2014/main" id="{B03820A6-D227-403C-9B78-53581C43CBEC}"/>
              </a:ext>
            </a:extLst>
          </p:cNvPr>
          <p:cNvSpPr/>
          <p:nvPr/>
        </p:nvSpPr>
        <p:spPr>
          <a:xfrm>
            <a:off x="838195" y="5453940"/>
            <a:ext cx="10515595" cy="453332"/>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1600" b="1" dirty="0">
                <a:solidFill>
                  <a:schemeClr val="tx1"/>
                </a:solidFill>
                <a:latin typeface="Arial" panose="020B0604020202020204" pitchFamily="34" charset="0"/>
                <a:cs typeface="Arial" panose="020B0604020202020204" pitchFamily="34" charset="0"/>
              </a:rPr>
              <a:t>7. Facilitating enterprise linkages with eco-conscious consumer markets for sustainable products</a:t>
            </a:r>
          </a:p>
        </p:txBody>
      </p:sp>
    </p:spTree>
    <p:extLst>
      <p:ext uri="{BB962C8B-B14F-4D97-AF65-F5344CB8AC3E}">
        <p14:creationId xmlns:p14="http://schemas.microsoft.com/office/powerpoint/2010/main" val="5668151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additive="base">
                                        <p:cTn id="13" dur="500" fill="hold"/>
                                        <p:tgtEl>
                                          <p:spTgt spid="18"/>
                                        </p:tgtEl>
                                        <p:attrNameLst>
                                          <p:attrName>ppt_x</p:attrName>
                                        </p:attrNameLst>
                                      </p:cBhvr>
                                      <p:tavLst>
                                        <p:tav tm="0">
                                          <p:val>
                                            <p:strVal val="#ppt_x"/>
                                          </p:val>
                                        </p:tav>
                                        <p:tav tm="100000">
                                          <p:val>
                                            <p:strVal val="#ppt_x"/>
                                          </p:val>
                                        </p:tav>
                                      </p:tavLst>
                                    </p:anim>
                                    <p:anim calcmode="lin" valueType="num">
                                      <p:cBhvr additive="base">
                                        <p:cTn id="14"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500" fill="hold"/>
                                        <p:tgtEl>
                                          <p:spTgt spid="19"/>
                                        </p:tgtEl>
                                        <p:attrNameLst>
                                          <p:attrName>ppt_x</p:attrName>
                                        </p:attrNameLst>
                                      </p:cBhvr>
                                      <p:tavLst>
                                        <p:tav tm="0">
                                          <p:val>
                                            <p:strVal val="#ppt_x"/>
                                          </p:val>
                                        </p:tav>
                                        <p:tav tm="100000">
                                          <p:val>
                                            <p:strVal val="#ppt_x"/>
                                          </p:val>
                                        </p:tav>
                                      </p:tavLst>
                                    </p:anim>
                                    <p:anim calcmode="lin" valueType="num">
                                      <p:cBhvr additive="base">
                                        <p:cTn id="20"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additive="base">
                                        <p:cTn id="25" dur="500" fill="hold"/>
                                        <p:tgtEl>
                                          <p:spTgt spid="20"/>
                                        </p:tgtEl>
                                        <p:attrNameLst>
                                          <p:attrName>ppt_x</p:attrName>
                                        </p:attrNameLst>
                                      </p:cBhvr>
                                      <p:tavLst>
                                        <p:tav tm="0">
                                          <p:val>
                                            <p:strVal val="#ppt_x"/>
                                          </p:val>
                                        </p:tav>
                                        <p:tav tm="100000">
                                          <p:val>
                                            <p:strVal val="#ppt_x"/>
                                          </p:val>
                                        </p:tav>
                                      </p:tavLst>
                                    </p:anim>
                                    <p:anim calcmode="lin" valueType="num">
                                      <p:cBhvr additive="base">
                                        <p:cTn id="26"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additive="base">
                                        <p:cTn id="31" dur="500" fill="hold"/>
                                        <p:tgtEl>
                                          <p:spTgt spid="21"/>
                                        </p:tgtEl>
                                        <p:attrNameLst>
                                          <p:attrName>ppt_x</p:attrName>
                                        </p:attrNameLst>
                                      </p:cBhvr>
                                      <p:tavLst>
                                        <p:tav tm="0">
                                          <p:val>
                                            <p:strVal val="#ppt_x"/>
                                          </p:val>
                                        </p:tav>
                                        <p:tav tm="100000">
                                          <p:val>
                                            <p:strVal val="#ppt_x"/>
                                          </p:val>
                                        </p:tav>
                                      </p:tavLst>
                                    </p:anim>
                                    <p:anim calcmode="lin" valueType="num">
                                      <p:cBhvr additive="base">
                                        <p:cTn id="32"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2"/>
                                        </p:tgtEl>
                                        <p:attrNameLst>
                                          <p:attrName>style.visibility</p:attrName>
                                        </p:attrNameLst>
                                      </p:cBhvr>
                                      <p:to>
                                        <p:strVal val="visible"/>
                                      </p:to>
                                    </p:set>
                                    <p:anim calcmode="lin" valueType="num">
                                      <p:cBhvr additive="base">
                                        <p:cTn id="37" dur="500" fill="hold"/>
                                        <p:tgtEl>
                                          <p:spTgt spid="22"/>
                                        </p:tgtEl>
                                        <p:attrNameLst>
                                          <p:attrName>ppt_x</p:attrName>
                                        </p:attrNameLst>
                                      </p:cBhvr>
                                      <p:tavLst>
                                        <p:tav tm="0">
                                          <p:val>
                                            <p:strVal val="#ppt_x"/>
                                          </p:val>
                                        </p:tav>
                                        <p:tav tm="100000">
                                          <p:val>
                                            <p:strVal val="#ppt_x"/>
                                          </p:val>
                                        </p:tav>
                                      </p:tavLst>
                                    </p:anim>
                                    <p:anim calcmode="lin" valueType="num">
                                      <p:cBhvr additive="base">
                                        <p:cTn id="3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3"/>
                                        </p:tgtEl>
                                        <p:attrNameLst>
                                          <p:attrName>style.visibility</p:attrName>
                                        </p:attrNameLst>
                                      </p:cBhvr>
                                      <p:to>
                                        <p:strVal val="visible"/>
                                      </p:to>
                                    </p:set>
                                    <p:anim calcmode="lin" valueType="num">
                                      <p:cBhvr additive="base">
                                        <p:cTn id="43" dur="500" fill="hold"/>
                                        <p:tgtEl>
                                          <p:spTgt spid="23"/>
                                        </p:tgtEl>
                                        <p:attrNameLst>
                                          <p:attrName>ppt_x</p:attrName>
                                        </p:attrNameLst>
                                      </p:cBhvr>
                                      <p:tavLst>
                                        <p:tav tm="0">
                                          <p:val>
                                            <p:strVal val="#ppt_x"/>
                                          </p:val>
                                        </p:tav>
                                        <p:tav tm="100000">
                                          <p:val>
                                            <p:strVal val="#ppt_x"/>
                                          </p:val>
                                        </p:tav>
                                      </p:tavLst>
                                    </p:anim>
                                    <p:anim calcmode="lin" valueType="num">
                                      <p:cBhvr additive="base">
                                        <p:cTn id="44"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21" grpId="0" animBg="1"/>
      <p:bldP spid="22" grpId="0" animBg="1"/>
      <p:bldP spid="2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4045AB-9922-4D46-9602-7D63A4170F99}"/>
              </a:ext>
            </a:extLst>
          </p:cNvPr>
          <p:cNvSpPr txBox="1">
            <a:spLocks/>
          </p:cNvSpPr>
          <p:nvPr/>
        </p:nvSpPr>
        <p:spPr>
          <a:xfrm>
            <a:off x="1593784" y="3020688"/>
            <a:ext cx="9004431" cy="816623"/>
          </a:xfrm>
          <a:prstGeom prst="rect">
            <a:avLst/>
          </a:prstGeom>
          <a:solidFill>
            <a:schemeClr val="bg1"/>
          </a:solidFill>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5000" b="1" dirty="0">
                <a:latin typeface="Arial" panose="020B0604020202020204" pitchFamily="34" charset="0"/>
                <a:cs typeface="Arial" panose="020B0604020202020204" pitchFamily="34" charset="0"/>
              </a:rPr>
              <a:t>ENERGY EFFICIENCY</a:t>
            </a:r>
          </a:p>
        </p:txBody>
      </p:sp>
      <p:sp>
        <p:nvSpPr>
          <p:cNvPr id="3" name="TextBox 2">
            <a:extLst>
              <a:ext uri="{FF2B5EF4-FFF2-40B4-BE49-F238E27FC236}">
                <a16:creationId xmlns:a16="http://schemas.microsoft.com/office/drawing/2014/main" id="{86378DD1-EC67-4421-9957-AE48FE573902}"/>
              </a:ext>
            </a:extLst>
          </p:cNvPr>
          <p:cNvSpPr txBox="1"/>
          <p:nvPr/>
        </p:nvSpPr>
        <p:spPr>
          <a:xfrm>
            <a:off x="11743765" y="6384198"/>
            <a:ext cx="448235" cy="338554"/>
          </a:xfrm>
          <a:prstGeom prst="rect">
            <a:avLst/>
          </a:prstGeom>
          <a:noFill/>
        </p:spPr>
        <p:txBody>
          <a:bodyPr wrap="square" rtlCol="0">
            <a:spAutoFit/>
          </a:bodyPr>
          <a:lstStyle/>
          <a:p>
            <a:r>
              <a:rPr lang="en-US" sz="1600" dirty="0">
                <a:latin typeface="Arial" panose="020B0604020202020204" pitchFamily="34" charset="0"/>
                <a:cs typeface="Arial" panose="020B0604020202020204" pitchFamily="34" charset="0"/>
              </a:rPr>
              <a:t>5</a:t>
            </a:r>
          </a:p>
        </p:txBody>
      </p:sp>
    </p:spTree>
    <p:extLst>
      <p:ext uri="{BB962C8B-B14F-4D97-AF65-F5344CB8AC3E}">
        <p14:creationId xmlns:p14="http://schemas.microsoft.com/office/powerpoint/2010/main" val="19869952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6F22DEA6-2A58-45DD-8F8F-2D9D2209BA06}"/>
              </a:ext>
            </a:extLst>
          </p:cNvPr>
          <p:cNvSpPr/>
          <p:nvPr/>
        </p:nvSpPr>
        <p:spPr>
          <a:xfrm>
            <a:off x="838199" y="1292392"/>
            <a:ext cx="10515599" cy="50615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2">
            <a:extLst>
              <a:ext uri="{FF2B5EF4-FFF2-40B4-BE49-F238E27FC236}">
                <a16:creationId xmlns:a16="http://schemas.microsoft.com/office/drawing/2014/main" id="{15E78E73-8041-4A37-9BCC-7C2C08A3C202}"/>
              </a:ext>
            </a:extLst>
          </p:cNvPr>
          <p:cNvSpPr txBox="1">
            <a:spLocks/>
          </p:cNvSpPr>
          <p:nvPr/>
        </p:nvSpPr>
        <p:spPr>
          <a:xfrm>
            <a:off x="1048873" y="1292392"/>
            <a:ext cx="6604993" cy="506152"/>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a:solidFill>
                  <a:schemeClr val="bg1"/>
                </a:solidFill>
                <a:latin typeface="Arial" panose="020B0604020202020204" pitchFamily="34" charset="0"/>
                <a:cs typeface="Arial" panose="020B0604020202020204" pitchFamily="34" charset="0"/>
              </a:rPr>
              <a:t>CURRENT LEGAL FRAMEWORK</a:t>
            </a:r>
          </a:p>
        </p:txBody>
      </p:sp>
      <p:sp>
        <p:nvSpPr>
          <p:cNvPr id="6" name="TextBox 5">
            <a:extLst>
              <a:ext uri="{FF2B5EF4-FFF2-40B4-BE49-F238E27FC236}">
                <a16:creationId xmlns:a16="http://schemas.microsoft.com/office/drawing/2014/main" id="{02E217EB-A05F-4EB0-97B1-BC60ECE87D1D}"/>
              </a:ext>
            </a:extLst>
          </p:cNvPr>
          <p:cNvSpPr txBox="1"/>
          <p:nvPr/>
        </p:nvSpPr>
        <p:spPr>
          <a:xfrm>
            <a:off x="11743765" y="6384198"/>
            <a:ext cx="448235" cy="338554"/>
          </a:xfrm>
          <a:prstGeom prst="rect">
            <a:avLst/>
          </a:prstGeom>
          <a:noFill/>
        </p:spPr>
        <p:txBody>
          <a:bodyPr wrap="square" rtlCol="0">
            <a:spAutoFit/>
          </a:bodyPr>
          <a:lstStyle/>
          <a:p>
            <a:r>
              <a:rPr lang="en-US" sz="1600" dirty="0">
                <a:latin typeface="Arial" panose="020B0604020202020204" pitchFamily="34" charset="0"/>
                <a:cs typeface="Arial" panose="020B0604020202020204" pitchFamily="34" charset="0"/>
              </a:rPr>
              <a:t>5</a:t>
            </a:r>
          </a:p>
        </p:txBody>
      </p:sp>
      <p:sp>
        <p:nvSpPr>
          <p:cNvPr id="13" name="TextBox 12">
            <a:extLst>
              <a:ext uri="{FF2B5EF4-FFF2-40B4-BE49-F238E27FC236}">
                <a16:creationId xmlns:a16="http://schemas.microsoft.com/office/drawing/2014/main" id="{13D4BEA1-4116-47C0-AFA0-031BE06ECDC8}"/>
              </a:ext>
            </a:extLst>
          </p:cNvPr>
          <p:cNvSpPr txBox="1"/>
          <p:nvPr/>
        </p:nvSpPr>
        <p:spPr>
          <a:xfrm>
            <a:off x="3867419" y="1867467"/>
            <a:ext cx="4310743" cy="830997"/>
          </a:xfrm>
          <a:prstGeom prst="rect">
            <a:avLst/>
          </a:prstGeom>
          <a:noFill/>
          <a:ln w="28575">
            <a:solidFill>
              <a:srgbClr val="114454"/>
            </a:solidFill>
          </a:ln>
        </p:spPr>
        <p:txBody>
          <a:bodyPr wrap="square" rtlCol="0">
            <a:spAutoFit/>
          </a:bodyPr>
          <a:lstStyle/>
          <a:p>
            <a:pPr algn="ctr"/>
            <a:r>
              <a:rPr lang="en-US" sz="1600" b="1" dirty="0">
                <a:solidFill>
                  <a:srgbClr val="114454"/>
                </a:solidFill>
                <a:latin typeface="Arial" panose="020B0604020202020204" pitchFamily="34" charset="0"/>
                <a:cs typeface="Arial" panose="020B0604020202020204" pitchFamily="34" charset="0"/>
              </a:rPr>
              <a:t>Law on economical and efficient use of energy</a:t>
            </a:r>
          </a:p>
          <a:p>
            <a:pPr algn="ctr"/>
            <a:r>
              <a:rPr lang="en-US" sz="1600" b="1" dirty="0">
                <a:solidFill>
                  <a:srgbClr val="114454"/>
                </a:solidFill>
                <a:latin typeface="Arial" panose="020B0604020202020204" pitchFamily="34" charset="0"/>
                <a:cs typeface="Arial" panose="020B0604020202020204" pitchFamily="34" charset="0"/>
              </a:rPr>
              <a:t> </a:t>
            </a:r>
            <a:r>
              <a:rPr lang="vi-VN" sz="1600" b="1" dirty="0">
                <a:solidFill>
                  <a:srgbClr val="114454"/>
                </a:solidFill>
                <a:latin typeface="Arial" panose="020B0604020202020204" pitchFamily="34" charset="0"/>
                <a:cs typeface="Arial" panose="020B0604020202020204" pitchFamily="34" charset="0"/>
              </a:rPr>
              <a:t>50/2010/QH12</a:t>
            </a:r>
            <a:endParaRPr lang="en-US" sz="1600" b="1" dirty="0">
              <a:solidFill>
                <a:srgbClr val="114454"/>
              </a:solidFill>
              <a:latin typeface="Arial" panose="020B0604020202020204" pitchFamily="34" charset="0"/>
              <a:cs typeface="Arial" panose="020B0604020202020204" pitchFamily="34" charset="0"/>
            </a:endParaRPr>
          </a:p>
        </p:txBody>
      </p:sp>
      <p:sp>
        <p:nvSpPr>
          <p:cNvPr id="14" name="TextBox 13">
            <a:extLst>
              <a:ext uri="{FF2B5EF4-FFF2-40B4-BE49-F238E27FC236}">
                <a16:creationId xmlns:a16="http://schemas.microsoft.com/office/drawing/2014/main" id="{CF40465D-4539-4D16-9E84-BF6D2857A71E}"/>
              </a:ext>
            </a:extLst>
          </p:cNvPr>
          <p:cNvSpPr txBox="1"/>
          <p:nvPr/>
        </p:nvSpPr>
        <p:spPr>
          <a:xfrm>
            <a:off x="838199" y="3047083"/>
            <a:ext cx="4004329" cy="1077218"/>
          </a:xfrm>
          <a:prstGeom prst="rect">
            <a:avLst/>
          </a:prstGeom>
          <a:noFill/>
          <a:ln w="28575">
            <a:solidFill>
              <a:srgbClr val="114454"/>
            </a:solidFill>
          </a:ln>
        </p:spPr>
        <p:txBody>
          <a:bodyPr wrap="square" rtlCol="0">
            <a:spAutoFit/>
          </a:bodyPr>
          <a:lstStyle/>
          <a:p>
            <a:pPr algn="ctr"/>
            <a:r>
              <a:rPr lang="en-US" sz="1600" b="1" dirty="0">
                <a:solidFill>
                  <a:srgbClr val="003153"/>
                </a:solidFill>
                <a:latin typeface="Arial" panose="020B0604020202020204" pitchFamily="34" charset="0"/>
                <a:cs typeface="Arial" panose="020B0604020202020204" pitchFamily="34" charset="0"/>
              </a:rPr>
              <a:t>Decree 21/2011/ND-CP</a:t>
            </a:r>
            <a:endParaRPr lang="vi-VN" sz="1600" i="1" dirty="0">
              <a:solidFill>
                <a:srgbClr val="003153"/>
              </a:solidFill>
              <a:latin typeface="Arial" panose="020B0604020202020204" pitchFamily="34" charset="0"/>
              <a:cs typeface="Arial" panose="020B0604020202020204" pitchFamily="34" charset="0"/>
            </a:endParaRPr>
          </a:p>
          <a:p>
            <a:pPr algn="ctr"/>
            <a:r>
              <a:rPr lang="en-US" sz="1600" i="1" dirty="0">
                <a:solidFill>
                  <a:schemeClr val="accent6"/>
                </a:solidFill>
                <a:latin typeface="Arial" panose="020B0604020202020204" pitchFamily="34" charset="0"/>
                <a:cs typeface="Arial" panose="020B0604020202020204" pitchFamily="34" charset="0"/>
              </a:rPr>
              <a:t>Detailing the law on economical and efficient use of energy and measures for its implementation</a:t>
            </a:r>
          </a:p>
        </p:txBody>
      </p:sp>
      <p:sp>
        <p:nvSpPr>
          <p:cNvPr id="15" name="TextBox 14">
            <a:extLst>
              <a:ext uri="{FF2B5EF4-FFF2-40B4-BE49-F238E27FC236}">
                <a16:creationId xmlns:a16="http://schemas.microsoft.com/office/drawing/2014/main" id="{4094D838-A5FF-4F96-9715-F2FFDB445CD5}"/>
              </a:ext>
            </a:extLst>
          </p:cNvPr>
          <p:cNvSpPr txBox="1"/>
          <p:nvPr/>
        </p:nvSpPr>
        <p:spPr>
          <a:xfrm>
            <a:off x="7194894" y="2921395"/>
            <a:ext cx="3870199" cy="1323439"/>
          </a:xfrm>
          <a:prstGeom prst="rect">
            <a:avLst/>
          </a:prstGeom>
          <a:noFill/>
          <a:ln w="28575">
            <a:solidFill>
              <a:srgbClr val="114454"/>
            </a:solidFill>
          </a:ln>
        </p:spPr>
        <p:txBody>
          <a:bodyPr wrap="square" rtlCol="0">
            <a:spAutoFit/>
          </a:bodyPr>
          <a:lstStyle/>
          <a:p>
            <a:pPr algn="ctr"/>
            <a:r>
              <a:rPr lang="en-US" sz="1600" b="1" dirty="0">
                <a:solidFill>
                  <a:srgbClr val="114454"/>
                </a:solidFill>
                <a:latin typeface="Arial" panose="020B0604020202020204" pitchFamily="34" charset="0"/>
                <a:cs typeface="Arial" panose="020B0604020202020204" pitchFamily="34" charset="0"/>
              </a:rPr>
              <a:t>Decree </a:t>
            </a:r>
            <a:r>
              <a:rPr lang="vi-VN" sz="1600" b="1" dirty="0">
                <a:solidFill>
                  <a:srgbClr val="114454"/>
                </a:solidFill>
                <a:latin typeface="Arial" panose="020B0604020202020204" pitchFamily="34" charset="0"/>
                <a:cs typeface="Arial" panose="020B0604020202020204" pitchFamily="34" charset="0"/>
              </a:rPr>
              <a:t>134/2013 N</a:t>
            </a:r>
            <a:r>
              <a:rPr lang="en-US" sz="1600" b="1" dirty="0">
                <a:solidFill>
                  <a:srgbClr val="114454"/>
                </a:solidFill>
                <a:latin typeface="Arial" panose="020B0604020202020204" pitchFamily="34" charset="0"/>
                <a:cs typeface="Arial" panose="020B0604020202020204" pitchFamily="34" charset="0"/>
              </a:rPr>
              <a:t>D</a:t>
            </a:r>
            <a:r>
              <a:rPr lang="vi-VN" sz="1600" b="1" dirty="0">
                <a:solidFill>
                  <a:srgbClr val="114454"/>
                </a:solidFill>
                <a:latin typeface="Arial" panose="020B0604020202020204" pitchFamily="34" charset="0"/>
                <a:cs typeface="Arial" panose="020B0604020202020204" pitchFamily="34" charset="0"/>
              </a:rPr>
              <a:t>-CP</a:t>
            </a:r>
          </a:p>
          <a:p>
            <a:pPr algn="ctr"/>
            <a:r>
              <a:rPr lang="en-US" sz="1600" b="1" dirty="0">
                <a:solidFill>
                  <a:srgbClr val="114454"/>
                </a:solidFill>
                <a:latin typeface="Arial" panose="020B0604020202020204" pitchFamily="34" charset="0"/>
                <a:cs typeface="Arial" panose="020B0604020202020204" pitchFamily="34" charset="0"/>
              </a:rPr>
              <a:t>Decree </a:t>
            </a:r>
            <a:r>
              <a:rPr lang="vi-VN" sz="1600" b="1" dirty="0">
                <a:solidFill>
                  <a:srgbClr val="114454"/>
                </a:solidFill>
                <a:latin typeface="Arial" panose="020B0604020202020204" pitchFamily="34" charset="0"/>
                <a:cs typeface="Arial" panose="020B0604020202020204" pitchFamily="34" charset="0"/>
              </a:rPr>
              <a:t>17/2022 </a:t>
            </a:r>
            <a:r>
              <a:rPr lang="en-US" sz="1600" b="1" dirty="0">
                <a:solidFill>
                  <a:srgbClr val="114454"/>
                </a:solidFill>
                <a:latin typeface="Arial" panose="020B0604020202020204" pitchFamily="34" charset="0"/>
                <a:cs typeface="Arial" panose="020B0604020202020204" pitchFamily="34" charset="0"/>
              </a:rPr>
              <a:t>(Amendment)</a:t>
            </a:r>
            <a:endParaRPr lang="vi-VN" sz="1600" b="1" dirty="0">
              <a:solidFill>
                <a:srgbClr val="114454"/>
              </a:solidFill>
              <a:latin typeface="Arial" panose="020B0604020202020204" pitchFamily="34" charset="0"/>
              <a:cs typeface="Arial" panose="020B0604020202020204" pitchFamily="34" charset="0"/>
            </a:endParaRPr>
          </a:p>
          <a:p>
            <a:pPr algn="ctr"/>
            <a:r>
              <a:rPr lang="en-US" sz="1600" i="1" dirty="0">
                <a:solidFill>
                  <a:srgbClr val="3B8D61"/>
                </a:solidFill>
                <a:latin typeface="Arial" panose="020B0604020202020204" pitchFamily="34" charset="0"/>
                <a:cs typeface="Arial" panose="020B0604020202020204" pitchFamily="34" charset="0"/>
              </a:rPr>
              <a:t>Regulating administrative penalties for violations in the field of economical and efficient energy use</a:t>
            </a:r>
          </a:p>
        </p:txBody>
      </p:sp>
      <p:sp>
        <p:nvSpPr>
          <p:cNvPr id="16" name="TextBox 15">
            <a:extLst>
              <a:ext uri="{FF2B5EF4-FFF2-40B4-BE49-F238E27FC236}">
                <a16:creationId xmlns:a16="http://schemas.microsoft.com/office/drawing/2014/main" id="{73CA5B9B-F9EA-4B7A-AA5C-BB868A3368B9}"/>
              </a:ext>
            </a:extLst>
          </p:cNvPr>
          <p:cNvSpPr txBox="1"/>
          <p:nvPr/>
        </p:nvSpPr>
        <p:spPr>
          <a:xfrm>
            <a:off x="853200" y="4514346"/>
            <a:ext cx="10352865" cy="1600438"/>
          </a:xfrm>
          <a:prstGeom prst="rect">
            <a:avLst/>
          </a:prstGeom>
          <a:noFill/>
          <a:ln w="28575">
            <a:solidFill>
              <a:srgbClr val="114454"/>
            </a:solidFill>
          </a:ln>
        </p:spPr>
        <p:txBody>
          <a:bodyPr wrap="square" rtlCol="0">
            <a:spAutoFit/>
          </a:bodyPr>
          <a:lstStyle/>
          <a:p>
            <a:pPr marL="228600" indent="-228600" algn="just">
              <a:buFont typeface="Arial" panose="020B0604020202020204" pitchFamily="34" charset="0"/>
              <a:buChar char="•"/>
            </a:pPr>
            <a:r>
              <a:rPr lang="en-US" sz="1600" b="1" dirty="0">
                <a:solidFill>
                  <a:srgbClr val="003153"/>
                </a:solidFill>
                <a:latin typeface="Arial" panose="020B0604020202020204" pitchFamily="34" charset="0"/>
                <a:cs typeface="Arial" panose="020B0604020202020204" pitchFamily="34" charset="0"/>
              </a:rPr>
              <a:t>Circular 25/2020/TT-BCT </a:t>
            </a:r>
            <a:r>
              <a:rPr lang="en-US" sz="1600" dirty="0">
                <a:solidFill>
                  <a:srgbClr val="003153"/>
                </a:solidFill>
                <a:latin typeface="Arial" panose="020B0604020202020204" pitchFamily="34" charset="0"/>
                <a:cs typeface="Arial" panose="020B0604020202020204" pitchFamily="34" charset="0"/>
              </a:rPr>
              <a:t>on preparing plans for economical and efficient use of energy and reports on implementation thereof; implementation of energy accounting;</a:t>
            </a:r>
          </a:p>
          <a:p>
            <a:pPr marL="228600" indent="-228600" algn="just">
              <a:buFont typeface="Arial" panose="020B0604020202020204" pitchFamily="34" charset="0"/>
              <a:buChar char="•"/>
            </a:pPr>
            <a:r>
              <a:rPr lang="en-US" sz="1600" b="1" dirty="0">
                <a:solidFill>
                  <a:srgbClr val="003153"/>
                </a:solidFill>
                <a:latin typeface="Arial" panose="020B0604020202020204" pitchFamily="34" charset="0"/>
                <a:cs typeface="Arial" panose="020B0604020202020204" pitchFamily="34" charset="0"/>
              </a:rPr>
              <a:t>Circular </a:t>
            </a:r>
            <a:r>
              <a:rPr lang="vi-VN" sz="1600" b="1" dirty="0">
                <a:solidFill>
                  <a:srgbClr val="003153"/>
                </a:solidFill>
                <a:latin typeface="Arial" panose="020B0604020202020204" pitchFamily="34" charset="0"/>
                <a:cs typeface="Arial" panose="020B0604020202020204" pitchFamily="34" charset="0"/>
              </a:rPr>
              <a:t>15/2014/TT-BCT </a:t>
            </a:r>
            <a:r>
              <a:rPr lang="en-US" sz="1600" dirty="0">
                <a:solidFill>
                  <a:srgbClr val="003153"/>
                </a:solidFill>
                <a:latin typeface="Arial" panose="020B0604020202020204" pitchFamily="34" charset="0"/>
                <a:cs typeface="Arial" panose="020B0604020202020204" pitchFamily="34" charset="0"/>
              </a:rPr>
              <a:t>on reactive power trading;</a:t>
            </a:r>
          </a:p>
          <a:p>
            <a:pPr marL="228600" indent="-228600" algn="just">
              <a:buFont typeface="Arial" panose="020B0604020202020204" pitchFamily="34" charset="0"/>
              <a:buChar char="•"/>
            </a:pPr>
            <a:r>
              <a:rPr lang="en-US" sz="1600" b="1" dirty="0">
                <a:solidFill>
                  <a:srgbClr val="003153"/>
                </a:solidFill>
                <a:latin typeface="Arial" panose="020B0604020202020204" pitchFamily="34" charset="0"/>
                <a:cs typeface="Arial" panose="020B0604020202020204" pitchFamily="34" charset="0"/>
              </a:rPr>
              <a:t>Circular </a:t>
            </a:r>
            <a:r>
              <a:rPr lang="vi-VN" sz="1600" b="1" dirty="0">
                <a:solidFill>
                  <a:srgbClr val="003153"/>
                </a:solidFill>
                <a:latin typeface="Arial" panose="020B0604020202020204" pitchFamily="34" charset="0"/>
                <a:cs typeface="Arial" panose="020B0604020202020204" pitchFamily="34" charset="0"/>
              </a:rPr>
              <a:t>39/2015/TT-BCT </a:t>
            </a:r>
            <a:r>
              <a:rPr lang="en-US" sz="1600" b="1" dirty="0">
                <a:solidFill>
                  <a:srgbClr val="003153"/>
                </a:solidFill>
                <a:latin typeface="Arial" panose="020B0604020202020204" pitchFamily="34" charset="0"/>
                <a:cs typeface="Arial" panose="020B0604020202020204" pitchFamily="34" charset="0"/>
              </a:rPr>
              <a:t>r</a:t>
            </a:r>
            <a:r>
              <a:rPr lang="en-US" sz="1600" dirty="0">
                <a:solidFill>
                  <a:srgbClr val="003153"/>
                </a:solidFill>
                <a:latin typeface="Arial" panose="020B0604020202020204" pitchFamily="34" charset="0"/>
                <a:cs typeface="Arial" panose="020B0604020202020204" pitchFamily="34" charset="0"/>
              </a:rPr>
              <a:t>egulations on power distribution systems</a:t>
            </a:r>
            <a:r>
              <a:rPr lang="vi-VN" sz="1600" b="1" dirty="0">
                <a:solidFill>
                  <a:srgbClr val="003153"/>
                </a:solidFill>
                <a:latin typeface="Arial" panose="020B0604020202020204" pitchFamily="34" charset="0"/>
                <a:cs typeface="Arial" panose="020B0604020202020204" pitchFamily="34" charset="0"/>
              </a:rPr>
              <a:t>;</a:t>
            </a:r>
          </a:p>
          <a:p>
            <a:pPr marL="228600" indent="-228600" algn="just">
              <a:buFont typeface="Arial" panose="020B0604020202020204" pitchFamily="34" charset="0"/>
              <a:buChar char="•"/>
            </a:pPr>
            <a:r>
              <a:rPr lang="en-US" sz="1600" b="1" dirty="0">
                <a:solidFill>
                  <a:srgbClr val="003153"/>
                </a:solidFill>
                <a:latin typeface="Arial" panose="020B0604020202020204" pitchFamily="34" charset="0"/>
                <a:cs typeface="Arial" panose="020B0604020202020204" pitchFamily="34" charset="0"/>
              </a:rPr>
              <a:t>Circular </a:t>
            </a:r>
            <a:r>
              <a:rPr lang="vi-VN" sz="1600" b="1" dirty="0">
                <a:solidFill>
                  <a:srgbClr val="003153"/>
                </a:solidFill>
                <a:latin typeface="Arial" panose="020B0604020202020204" pitchFamily="34" charset="0"/>
                <a:cs typeface="Arial" panose="020B0604020202020204" pitchFamily="34" charset="0"/>
              </a:rPr>
              <a:t>02/2014/TT-BCT </a:t>
            </a:r>
            <a:r>
              <a:rPr lang="en-US" sz="1600" dirty="0">
                <a:solidFill>
                  <a:srgbClr val="003153"/>
                </a:solidFill>
                <a:latin typeface="Arial" panose="020B0604020202020204" pitchFamily="34" charset="0"/>
                <a:cs typeface="Arial" panose="020B0604020202020204" pitchFamily="34" charset="0"/>
              </a:rPr>
              <a:t>on solutions for economical and efficient use of energy in industries;</a:t>
            </a:r>
            <a:endParaRPr lang="vi-VN" sz="1600" b="1" dirty="0">
              <a:solidFill>
                <a:srgbClr val="003153"/>
              </a:solidFill>
              <a:latin typeface="Arial" panose="020B0604020202020204" pitchFamily="34" charset="0"/>
              <a:cs typeface="Arial" panose="020B0604020202020204" pitchFamily="34" charset="0"/>
            </a:endParaRPr>
          </a:p>
          <a:p>
            <a:pPr marL="228600" indent="-228600" algn="just">
              <a:buFont typeface="Arial" panose="020B0604020202020204" pitchFamily="34" charset="0"/>
              <a:buChar char="•"/>
            </a:pPr>
            <a:r>
              <a:rPr lang="vi-VN" sz="1600" b="1" dirty="0">
                <a:solidFill>
                  <a:srgbClr val="003153"/>
                </a:solidFill>
                <a:latin typeface="Arial" panose="020B0604020202020204" pitchFamily="34" charset="0"/>
                <a:cs typeface="Arial" panose="020B0604020202020204" pitchFamily="34" charset="0"/>
              </a:rPr>
              <a:t>…</a:t>
            </a:r>
            <a:endParaRPr lang="en-US" sz="1600" b="1" dirty="0">
              <a:solidFill>
                <a:srgbClr val="003153"/>
              </a:solidFill>
              <a:latin typeface="Arial" panose="020B0604020202020204" pitchFamily="34" charset="0"/>
              <a:cs typeface="Arial" panose="020B0604020202020204" pitchFamily="34" charset="0"/>
            </a:endParaRPr>
          </a:p>
        </p:txBody>
      </p:sp>
      <p:cxnSp>
        <p:nvCxnSpPr>
          <p:cNvPr id="17" name="Straight Arrow Connector 16">
            <a:extLst>
              <a:ext uri="{FF2B5EF4-FFF2-40B4-BE49-F238E27FC236}">
                <a16:creationId xmlns:a16="http://schemas.microsoft.com/office/drawing/2014/main" id="{914E44D9-C2BC-480E-BA7D-4E16E47BD6C3}"/>
              </a:ext>
            </a:extLst>
          </p:cNvPr>
          <p:cNvCxnSpPr>
            <a:cxnSpLocks/>
            <a:stCxn id="13" idx="1"/>
            <a:endCxn id="14" idx="0"/>
          </p:cNvCxnSpPr>
          <p:nvPr/>
        </p:nvCxnSpPr>
        <p:spPr>
          <a:xfrm flipH="1">
            <a:off x="2840364" y="2282966"/>
            <a:ext cx="1027055" cy="764117"/>
          </a:xfrm>
          <a:prstGeom prst="straightConnector1">
            <a:avLst/>
          </a:prstGeom>
          <a:ln w="28575">
            <a:solidFill>
              <a:srgbClr val="114454"/>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14A2F56A-9FD3-4925-BD8D-FB6C7C636DD2}"/>
              </a:ext>
            </a:extLst>
          </p:cNvPr>
          <p:cNvCxnSpPr>
            <a:cxnSpLocks/>
            <a:stCxn id="13" idx="3"/>
            <a:endCxn id="15" idx="0"/>
          </p:cNvCxnSpPr>
          <p:nvPr/>
        </p:nvCxnSpPr>
        <p:spPr>
          <a:xfrm>
            <a:off x="8178162" y="2282966"/>
            <a:ext cx="951832" cy="638429"/>
          </a:xfrm>
          <a:prstGeom prst="straightConnector1">
            <a:avLst/>
          </a:prstGeom>
          <a:ln w="28575">
            <a:solidFill>
              <a:srgbClr val="114454"/>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CA758FF0-9149-4D70-AC51-CEF285BEE33C}"/>
              </a:ext>
            </a:extLst>
          </p:cNvPr>
          <p:cNvCxnSpPr>
            <a:cxnSpLocks/>
            <a:stCxn id="13" idx="2"/>
          </p:cNvCxnSpPr>
          <p:nvPr/>
        </p:nvCxnSpPr>
        <p:spPr>
          <a:xfrm flipH="1">
            <a:off x="6014631" y="2698464"/>
            <a:ext cx="8160" cy="1815882"/>
          </a:xfrm>
          <a:prstGeom prst="straightConnector1">
            <a:avLst/>
          </a:prstGeom>
          <a:ln w="38100">
            <a:solidFill>
              <a:srgbClr val="114454"/>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1A2FCCCB-29D2-4DCD-BB41-48E0059CE28D}"/>
              </a:ext>
            </a:extLst>
          </p:cNvPr>
          <p:cNvCxnSpPr>
            <a:cxnSpLocks/>
            <a:stCxn id="15" idx="1"/>
          </p:cNvCxnSpPr>
          <p:nvPr/>
        </p:nvCxnSpPr>
        <p:spPr>
          <a:xfrm flipH="1">
            <a:off x="6010550" y="3583115"/>
            <a:ext cx="1184344" cy="0"/>
          </a:xfrm>
          <a:prstGeom prst="straightConnector1">
            <a:avLst/>
          </a:prstGeom>
          <a:ln w="28575">
            <a:solidFill>
              <a:srgbClr val="114454"/>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5CDFBA69-1802-4E7C-A655-73D3B91F5434}"/>
              </a:ext>
            </a:extLst>
          </p:cNvPr>
          <p:cNvCxnSpPr>
            <a:cxnSpLocks/>
            <a:stCxn id="14" idx="3"/>
          </p:cNvCxnSpPr>
          <p:nvPr/>
        </p:nvCxnSpPr>
        <p:spPr>
          <a:xfrm flipV="1">
            <a:off x="4842528" y="3583115"/>
            <a:ext cx="1172102" cy="2577"/>
          </a:xfrm>
          <a:prstGeom prst="straightConnector1">
            <a:avLst/>
          </a:prstGeom>
          <a:ln w="28575">
            <a:solidFill>
              <a:srgbClr val="114454"/>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862096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C0CB9EEC-1C39-4143-B665-C34E25BA1F78}"/>
              </a:ext>
            </a:extLst>
          </p:cNvPr>
          <p:cNvSpPr/>
          <p:nvPr/>
        </p:nvSpPr>
        <p:spPr>
          <a:xfrm>
            <a:off x="838200" y="1292392"/>
            <a:ext cx="10473267" cy="50615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cs typeface="Arial" panose="020B0604020202020204" pitchFamily="34" charset="0"/>
            </a:endParaRPr>
          </a:p>
        </p:txBody>
      </p:sp>
      <p:sp>
        <p:nvSpPr>
          <p:cNvPr id="4" name="Title 2">
            <a:extLst>
              <a:ext uri="{FF2B5EF4-FFF2-40B4-BE49-F238E27FC236}">
                <a16:creationId xmlns:a16="http://schemas.microsoft.com/office/drawing/2014/main" id="{89FFDF54-5346-447C-A97F-26F00832C6A9}"/>
              </a:ext>
            </a:extLst>
          </p:cNvPr>
          <p:cNvSpPr txBox="1">
            <a:spLocks/>
          </p:cNvSpPr>
          <p:nvPr/>
        </p:nvSpPr>
        <p:spPr>
          <a:xfrm>
            <a:off x="912313" y="1360689"/>
            <a:ext cx="10430933" cy="506152"/>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500" b="1" dirty="0">
                <a:solidFill>
                  <a:schemeClr val="bg1"/>
                </a:solidFill>
                <a:latin typeface="Arial" panose="020B0604020202020204" pitchFamily="34" charset="0"/>
                <a:cs typeface="Arial" panose="020B0604020202020204" pitchFamily="34" charset="0"/>
              </a:rPr>
              <a:t>SUBJECT OF APPLICATION – GENERAL RESPONSIBILITIES</a:t>
            </a:r>
          </a:p>
        </p:txBody>
      </p:sp>
      <p:sp>
        <p:nvSpPr>
          <p:cNvPr id="6" name="TextBox 5">
            <a:extLst>
              <a:ext uri="{FF2B5EF4-FFF2-40B4-BE49-F238E27FC236}">
                <a16:creationId xmlns:a16="http://schemas.microsoft.com/office/drawing/2014/main" id="{1143222A-3ECD-4CBD-A068-6B64E842426A}"/>
              </a:ext>
            </a:extLst>
          </p:cNvPr>
          <p:cNvSpPr txBox="1"/>
          <p:nvPr/>
        </p:nvSpPr>
        <p:spPr>
          <a:xfrm>
            <a:off x="11743765" y="6384198"/>
            <a:ext cx="448235" cy="338554"/>
          </a:xfrm>
          <a:prstGeom prst="rect">
            <a:avLst/>
          </a:prstGeom>
          <a:noFill/>
        </p:spPr>
        <p:txBody>
          <a:bodyPr wrap="square" rtlCol="0">
            <a:spAutoFit/>
          </a:bodyPr>
          <a:lstStyle/>
          <a:p>
            <a:r>
              <a:rPr lang="en-US" sz="1600" dirty="0">
                <a:latin typeface="Arial" panose="020B0604020202020204" pitchFamily="34" charset="0"/>
                <a:cs typeface="Arial" panose="020B0604020202020204" pitchFamily="34" charset="0"/>
              </a:rPr>
              <a:t>7</a:t>
            </a:r>
          </a:p>
        </p:txBody>
      </p:sp>
      <p:sp>
        <p:nvSpPr>
          <p:cNvPr id="25" name="TextBox 24">
            <a:extLst>
              <a:ext uri="{FF2B5EF4-FFF2-40B4-BE49-F238E27FC236}">
                <a16:creationId xmlns:a16="http://schemas.microsoft.com/office/drawing/2014/main" id="{69D828B9-C726-45AC-979B-D9F084860781}"/>
              </a:ext>
            </a:extLst>
          </p:cNvPr>
          <p:cNvSpPr txBox="1"/>
          <p:nvPr/>
        </p:nvSpPr>
        <p:spPr>
          <a:xfrm>
            <a:off x="2698102" y="1935138"/>
            <a:ext cx="6795794" cy="584775"/>
          </a:xfrm>
          <a:prstGeom prst="rect">
            <a:avLst/>
          </a:prstGeom>
          <a:noFill/>
          <a:ln w="28575">
            <a:solidFill>
              <a:srgbClr val="114454"/>
            </a:solidFill>
          </a:ln>
        </p:spPr>
        <p:txBody>
          <a:bodyPr wrap="square" rtlCol="0">
            <a:spAutoFit/>
          </a:bodyPr>
          <a:lstStyle/>
          <a:p>
            <a:pPr algn="ctr"/>
            <a:r>
              <a:rPr lang="vi-VN" sz="1530" b="1" dirty="0">
                <a:solidFill>
                  <a:srgbClr val="114454"/>
                </a:solidFill>
                <a:latin typeface="Arial" panose="020B0604020202020204" pitchFamily="34" charset="0"/>
                <a:cs typeface="Arial" panose="020B0604020202020204" pitchFamily="34" charset="0"/>
              </a:rPr>
              <a:t>L</a:t>
            </a:r>
            <a:r>
              <a:rPr lang="en-US" sz="1530" b="1" dirty="0">
                <a:solidFill>
                  <a:srgbClr val="114454"/>
                </a:solidFill>
                <a:latin typeface="Arial" panose="020B0604020202020204" pitchFamily="34" charset="0"/>
                <a:cs typeface="Arial" panose="020B0604020202020204" pitchFamily="34" charset="0"/>
              </a:rPr>
              <a:t>aw on Economical and Efficient Use of Energy No. 50/2010/QH12</a:t>
            </a:r>
            <a:endParaRPr lang="vi-VN" sz="1530" b="1" dirty="0">
              <a:solidFill>
                <a:srgbClr val="114454"/>
              </a:solidFill>
              <a:latin typeface="Arial" panose="020B0604020202020204" pitchFamily="34" charset="0"/>
              <a:cs typeface="Arial" panose="020B0604020202020204" pitchFamily="34" charset="0"/>
            </a:endParaRPr>
          </a:p>
          <a:p>
            <a:pPr algn="ctr"/>
            <a:r>
              <a:rPr lang="en-US" sz="1530" b="1" dirty="0">
                <a:solidFill>
                  <a:srgbClr val="114454"/>
                </a:solidFill>
                <a:latin typeface="Arial" panose="020B0604020202020204" pitchFamily="34" charset="0"/>
                <a:cs typeface="Arial" panose="020B0604020202020204" pitchFamily="34" charset="0"/>
              </a:rPr>
              <a:t>Amended and supplemented by No.77/2025/QH15, effective Jan 1, 2026</a:t>
            </a:r>
          </a:p>
        </p:txBody>
      </p:sp>
      <p:cxnSp>
        <p:nvCxnSpPr>
          <p:cNvPr id="30" name="Elbow Connector 3">
            <a:extLst>
              <a:ext uri="{FF2B5EF4-FFF2-40B4-BE49-F238E27FC236}">
                <a16:creationId xmlns:a16="http://schemas.microsoft.com/office/drawing/2014/main" id="{0BE8DFA4-4F92-40CD-B458-0C3EB4926641}"/>
              </a:ext>
            </a:extLst>
          </p:cNvPr>
          <p:cNvCxnSpPr>
            <a:cxnSpLocks/>
            <a:stCxn id="25" idx="2"/>
          </p:cNvCxnSpPr>
          <p:nvPr/>
        </p:nvCxnSpPr>
        <p:spPr>
          <a:xfrm rot="5400000">
            <a:off x="3194438" y="1436526"/>
            <a:ext cx="1818174" cy="3984948"/>
          </a:xfrm>
          <a:prstGeom prst="bentConnector3">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1" name="Elbow Connector 5">
            <a:extLst>
              <a:ext uri="{FF2B5EF4-FFF2-40B4-BE49-F238E27FC236}">
                <a16:creationId xmlns:a16="http://schemas.microsoft.com/office/drawing/2014/main" id="{F9CE6786-8CFB-4476-998E-B7B5DA803123}"/>
              </a:ext>
            </a:extLst>
          </p:cNvPr>
          <p:cNvCxnSpPr>
            <a:cxnSpLocks/>
            <a:stCxn id="25" idx="2"/>
          </p:cNvCxnSpPr>
          <p:nvPr/>
        </p:nvCxnSpPr>
        <p:spPr>
          <a:xfrm rot="5400000">
            <a:off x="4461846" y="2703934"/>
            <a:ext cx="1818175" cy="1450132"/>
          </a:xfrm>
          <a:prstGeom prst="bentConnector3">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2" name="Elbow Connector 8">
            <a:extLst>
              <a:ext uri="{FF2B5EF4-FFF2-40B4-BE49-F238E27FC236}">
                <a16:creationId xmlns:a16="http://schemas.microsoft.com/office/drawing/2014/main" id="{BE8FC670-8715-4C01-AC4A-E3689EC2A9E5}"/>
              </a:ext>
            </a:extLst>
          </p:cNvPr>
          <p:cNvCxnSpPr>
            <a:cxnSpLocks/>
            <a:stCxn id="25" idx="2"/>
          </p:cNvCxnSpPr>
          <p:nvPr/>
        </p:nvCxnSpPr>
        <p:spPr>
          <a:xfrm rot="16200000" flipH="1">
            <a:off x="5872518" y="2743394"/>
            <a:ext cx="1818173" cy="1371210"/>
          </a:xfrm>
          <a:prstGeom prst="bentConnector3">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3" name="Elbow Connector 10">
            <a:extLst>
              <a:ext uri="{FF2B5EF4-FFF2-40B4-BE49-F238E27FC236}">
                <a16:creationId xmlns:a16="http://schemas.microsoft.com/office/drawing/2014/main" id="{7FB7E5FB-E789-4CE3-A000-7172D9F83B6D}"/>
              </a:ext>
            </a:extLst>
          </p:cNvPr>
          <p:cNvCxnSpPr>
            <a:cxnSpLocks/>
            <a:stCxn id="25" idx="2"/>
          </p:cNvCxnSpPr>
          <p:nvPr/>
        </p:nvCxnSpPr>
        <p:spPr>
          <a:xfrm rot="16200000" flipH="1">
            <a:off x="7266473" y="1349439"/>
            <a:ext cx="1818172" cy="4159120"/>
          </a:xfrm>
          <a:prstGeom prst="bentConnector3">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6" name="Rectangle: Rounded Corners 55">
            <a:extLst>
              <a:ext uri="{FF2B5EF4-FFF2-40B4-BE49-F238E27FC236}">
                <a16:creationId xmlns:a16="http://schemas.microsoft.com/office/drawing/2014/main" id="{4E1DD30E-715A-4234-93E9-A7A4D0156443}"/>
              </a:ext>
            </a:extLst>
          </p:cNvPr>
          <p:cNvSpPr/>
          <p:nvPr/>
        </p:nvSpPr>
        <p:spPr>
          <a:xfrm>
            <a:off x="1105485" y="4338082"/>
            <a:ext cx="1839923" cy="1436183"/>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800" dirty="0">
                <a:solidFill>
                  <a:schemeClr val="tx1"/>
                </a:solidFill>
                <a:latin typeface="Arial" panose="020B0604020202020204" pitchFamily="34" charset="0"/>
                <a:cs typeface="Arial" panose="020B0604020202020204" pitchFamily="34" charset="0"/>
              </a:rPr>
              <a:t>Manufacturing, importing, and trading entities of construction materials</a:t>
            </a:r>
            <a:endParaRPr lang="en-US" dirty="0">
              <a:latin typeface="Arial" panose="020B0604020202020204" pitchFamily="34" charset="0"/>
              <a:cs typeface="Arial" panose="020B0604020202020204" pitchFamily="34" charset="0"/>
            </a:endParaRPr>
          </a:p>
        </p:txBody>
      </p:sp>
      <p:sp>
        <p:nvSpPr>
          <p:cNvPr id="57" name="Rectangle: Rounded Corners 56">
            <a:extLst>
              <a:ext uri="{FF2B5EF4-FFF2-40B4-BE49-F238E27FC236}">
                <a16:creationId xmlns:a16="http://schemas.microsoft.com/office/drawing/2014/main" id="{0023D822-9CA2-4C55-AECE-607CB6618CEA}"/>
              </a:ext>
            </a:extLst>
          </p:cNvPr>
          <p:cNvSpPr/>
          <p:nvPr/>
        </p:nvSpPr>
        <p:spPr>
          <a:xfrm>
            <a:off x="3132171" y="4338082"/>
            <a:ext cx="2777065" cy="1436183"/>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800" dirty="0">
                <a:solidFill>
                  <a:schemeClr val="tx1"/>
                </a:solidFill>
                <a:latin typeface="Arial" panose="020B0604020202020204" pitchFamily="34" charset="0"/>
                <a:cs typeface="Arial" panose="020B0604020202020204" pitchFamily="34" charset="0"/>
              </a:rPr>
              <a:t>Energy service companies (ESCOs) and organizations implementing energy performance contracts</a:t>
            </a:r>
            <a:endParaRPr lang="vi-VN" sz="1800" dirty="0">
              <a:solidFill>
                <a:schemeClr val="tx1"/>
              </a:solidFill>
              <a:latin typeface="Arial" panose="020B0604020202020204" pitchFamily="34" charset="0"/>
              <a:cs typeface="Arial" panose="020B0604020202020204" pitchFamily="34" charset="0"/>
            </a:endParaRPr>
          </a:p>
        </p:txBody>
      </p:sp>
      <p:sp>
        <p:nvSpPr>
          <p:cNvPr id="59" name="Rectangle: Rounded Corners 58">
            <a:extLst>
              <a:ext uri="{FF2B5EF4-FFF2-40B4-BE49-F238E27FC236}">
                <a16:creationId xmlns:a16="http://schemas.microsoft.com/office/drawing/2014/main" id="{62F350FA-9266-4085-B64B-70103CA562A0}"/>
              </a:ext>
            </a:extLst>
          </p:cNvPr>
          <p:cNvSpPr/>
          <p:nvPr/>
        </p:nvSpPr>
        <p:spPr>
          <a:xfrm>
            <a:off x="6127780" y="4338082"/>
            <a:ext cx="2963829" cy="1436183"/>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800" dirty="0">
                <a:solidFill>
                  <a:schemeClr val="tx1"/>
                </a:solidFill>
                <a:latin typeface="Arial" panose="020B0604020202020204" pitchFamily="34" charset="0"/>
                <a:cs typeface="Arial" panose="020B0604020202020204" pitchFamily="34" charset="0"/>
              </a:rPr>
              <a:t>Organizations and individuals engaged in energy auditing, energy certification, training and energy management</a:t>
            </a:r>
            <a:endParaRPr lang="vi-VN" sz="1800" dirty="0">
              <a:solidFill>
                <a:schemeClr val="tx1"/>
              </a:solidFill>
              <a:latin typeface="Arial" panose="020B0604020202020204" pitchFamily="34" charset="0"/>
              <a:cs typeface="Arial" panose="020B0604020202020204" pitchFamily="34" charset="0"/>
            </a:endParaRPr>
          </a:p>
        </p:txBody>
      </p:sp>
      <p:sp>
        <p:nvSpPr>
          <p:cNvPr id="60" name="Rectangle: Rounded Corners 59">
            <a:extLst>
              <a:ext uri="{FF2B5EF4-FFF2-40B4-BE49-F238E27FC236}">
                <a16:creationId xmlns:a16="http://schemas.microsoft.com/office/drawing/2014/main" id="{C8784281-2BA0-404A-BCE4-FAC04CD5A050}"/>
              </a:ext>
            </a:extLst>
          </p:cNvPr>
          <p:cNvSpPr/>
          <p:nvPr/>
        </p:nvSpPr>
        <p:spPr>
          <a:xfrm>
            <a:off x="9347197" y="4338082"/>
            <a:ext cx="1778993" cy="1436183"/>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800" dirty="0">
                <a:solidFill>
                  <a:schemeClr val="tx1"/>
                </a:solidFill>
                <a:latin typeface="Arial" panose="020B0604020202020204" pitchFamily="34" charset="0"/>
                <a:cs typeface="Arial" panose="020B0604020202020204" pitchFamily="34" charset="0"/>
              </a:rPr>
              <a:t>Local governments, ministries and sectors</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176810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C0CB9EEC-1C39-4143-B665-C34E25BA1F78}"/>
              </a:ext>
            </a:extLst>
          </p:cNvPr>
          <p:cNvSpPr/>
          <p:nvPr/>
        </p:nvSpPr>
        <p:spPr>
          <a:xfrm>
            <a:off x="838200" y="1292392"/>
            <a:ext cx="10473267" cy="50615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2">
            <a:extLst>
              <a:ext uri="{FF2B5EF4-FFF2-40B4-BE49-F238E27FC236}">
                <a16:creationId xmlns:a16="http://schemas.microsoft.com/office/drawing/2014/main" id="{89FFDF54-5346-447C-A97F-26F00832C6A9}"/>
              </a:ext>
            </a:extLst>
          </p:cNvPr>
          <p:cNvSpPr txBox="1">
            <a:spLocks/>
          </p:cNvSpPr>
          <p:nvPr/>
        </p:nvSpPr>
        <p:spPr>
          <a:xfrm>
            <a:off x="1048874" y="1292392"/>
            <a:ext cx="9923928" cy="506152"/>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a:solidFill>
                  <a:schemeClr val="bg1"/>
                </a:solidFill>
                <a:latin typeface="Arial" panose="020B0604020202020204" pitchFamily="34" charset="0"/>
                <a:cs typeface="Arial" panose="020B0604020202020204" pitchFamily="34" charset="0"/>
              </a:rPr>
              <a:t>RESPONSIBILITIES OF THE PARTIES</a:t>
            </a:r>
          </a:p>
        </p:txBody>
      </p:sp>
      <p:sp>
        <p:nvSpPr>
          <p:cNvPr id="6" name="TextBox 5">
            <a:extLst>
              <a:ext uri="{FF2B5EF4-FFF2-40B4-BE49-F238E27FC236}">
                <a16:creationId xmlns:a16="http://schemas.microsoft.com/office/drawing/2014/main" id="{1143222A-3ECD-4CBD-A068-6B64E842426A}"/>
              </a:ext>
            </a:extLst>
          </p:cNvPr>
          <p:cNvSpPr txBox="1"/>
          <p:nvPr/>
        </p:nvSpPr>
        <p:spPr>
          <a:xfrm>
            <a:off x="11743765" y="6384198"/>
            <a:ext cx="448235" cy="338554"/>
          </a:xfrm>
          <a:prstGeom prst="rect">
            <a:avLst/>
          </a:prstGeom>
          <a:noFill/>
        </p:spPr>
        <p:txBody>
          <a:bodyPr wrap="square" rtlCol="0">
            <a:spAutoFit/>
          </a:bodyPr>
          <a:lstStyle/>
          <a:p>
            <a:r>
              <a:rPr lang="en-US" sz="1600" dirty="0">
                <a:latin typeface="Arial" panose="020B0604020202020204" pitchFamily="34" charset="0"/>
                <a:cs typeface="Arial" panose="020B0604020202020204" pitchFamily="34" charset="0"/>
              </a:rPr>
              <a:t>8</a:t>
            </a:r>
          </a:p>
        </p:txBody>
      </p:sp>
      <p:sp>
        <p:nvSpPr>
          <p:cNvPr id="14" name="Rounded Rectangle 2">
            <a:extLst>
              <a:ext uri="{FF2B5EF4-FFF2-40B4-BE49-F238E27FC236}">
                <a16:creationId xmlns:a16="http://schemas.microsoft.com/office/drawing/2014/main" id="{EF3A1096-A2D7-4C0E-8583-8B4C6EB6533F}"/>
              </a:ext>
            </a:extLst>
          </p:cNvPr>
          <p:cNvSpPr/>
          <p:nvPr/>
        </p:nvSpPr>
        <p:spPr>
          <a:xfrm>
            <a:off x="544605" y="1930400"/>
            <a:ext cx="11102789" cy="4453798"/>
          </a:xfrm>
          <a:prstGeom prst="roundRect">
            <a:avLst>
              <a:gd name="adj" fmla="val 5176"/>
            </a:avLst>
          </a:prstGeom>
          <a:solidFill>
            <a:srgbClr val="F8F8F8"/>
          </a:solidFill>
          <a:ln w="12700">
            <a:solidFill>
              <a:srgbClr val="1144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lnSpc>
                <a:spcPct val="130000"/>
              </a:lnSpc>
              <a:buNone/>
            </a:pPr>
            <a:r>
              <a:rPr lang="en-US" sz="1500" b="1" i="0" dirty="0">
                <a:solidFill>
                  <a:srgbClr val="0F1115"/>
                </a:solidFill>
                <a:effectLst/>
                <a:latin typeface="Arial" panose="020B0604020202020204" pitchFamily="34" charset="0"/>
                <a:cs typeface="Arial" panose="020B0604020202020204" pitchFamily="34" charset="0"/>
              </a:rPr>
              <a:t>General responsibilities of all organizations and individuals using energy:</a:t>
            </a:r>
            <a:endParaRPr lang="en-US" sz="1500" b="0" i="0" dirty="0">
              <a:solidFill>
                <a:srgbClr val="0F1115"/>
              </a:solidFill>
              <a:effectLst/>
              <a:latin typeface="Arial" panose="020B0604020202020204" pitchFamily="34" charset="0"/>
              <a:cs typeface="Arial" panose="020B0604020202020204" pitchFamily="34" charset="0"/>
            </a:endParaRPr>
          </a:p>
          <a:p>
            <a:pPr marL="285750" indent="-285750" algn="l">
              <a:lnSpc>
                <a:spcPct val="130000"/>
              </a:lnSpc>
              <a:buFont typeface="Arial" panose="020B0604020202020204" pitchFamily="34" charset="0"/>
              <a:buChar char="•"/>
            </a:pPr>
            <a:r>
              <a:rPr lang="en-US" sz="1500" b="0" i="0" dirty="0">
                <a:solidFill>
                  <a:srgbClr val="0F1115"/>
                </a:solidFill>
                <a:effectLst/>
                <a:latin typeface="Arial" panose="020B0604020202020204" pitchFamily="34" charset="0"/>
                <a:cs typeface="Arial" panose="020B0604020202020204" pitchFamily="34" charset="0"/>
              </a:rPr>
              <a:t>Use energy for the right purpose, in a economical and efficient manner;</a:t>
            </a:r>
          </a:p>
          <a:p>
            <a:pPr marL="285750" indent="-285750" algn="l">
              <a:lnSpc>
                <a:spcPct val="130000"/>
              </a:lnSpc>
              <a:buFont typeface="Arial" panose="020B0604020202020204" pitchFamily="34" charset="0"/>
              <a:buChar char="•"/>
            </a:pPr>
            <a:r>
              <a:rPr lang="en-US" sz="1500" b="0" i="0" dirty="0">
                <a:solidFill>
                  <a:srgbClr val="0F1115"/>
                </a:solidFill>
                <a:effectLst/>
                <a:latin typeface="Arial" panose="020B0604020202020204" pitchFamily="34" charset="0"/>
                <a:cs typeface="Arial" panose="020B0604020202020204" pitchFamily="34" charset="0"/>
              </a:rPr>
              <a:t>Implement internal management measures to reduce energy consumption;</a:t>
            </a:r>
          </a:p>
          <a:p>
            <a:pPr marL="285750" indent="-285750" algn="l">
              <a:lnSpc>
                <a:spcPct val="130000"/>
              </a:lnSpc>
              <a:buFont typeface="Arial" panose="020B0604020202020204" pitchFamily="34" charset="0"/>
              <a:buChar char="•"/>
            </a:pPr>
            <a:r>
              <a:rPr lang="en-US" sz="1500" b="0" i="0" dirty="0">
                <a:solidFill>
                  <a:srgbClr val="0F1115"/>
                </a:solidFill>
                <a:effectLst/>
                <a:latin typeface="Arial" panose="020B0604020202020204" pitchFamily="34" charset="0"/>
                <a:cs typeface="Arial" panose="020B0604020202020204" pitchFamily="34" charset="0"/>
              </a:rPr>
              <a:t>Comply with technical regulations, energy consumption norms, and energy labeling;</a:t>
            </a:r>
          </a:p>
          <a:p>
            <a:pPr marL="285750" indent="-285750" algn="l">
              <a:lnSpc>
                <a:spcPct val="130000"/>
              </a:lnSpc>
              <a:buFont typeface="Arial" panose="020B0604020202020204" pitchFamily="34" charset="0"/>
              <a:buChar char="•"/>
            </a:pPr>
            <a:r>
              <a:rPr lang="en-US" sz="1500" b="0" i="0" dirty="0">
                <a:solidFill>
                  <a:srgbClr val="0F1115"/>
                </a:solidFill>
                <a:effectLst/>
                <a:latin typeface="Arial" panose="020B0604020202020204" pitchFamily="34" charset="0"/>
                <a:cs typeface="Arial" panose="020B0604020202020204" pitchFamily="34" charset="0"/>
              </a:rPr>
              <a:t>Facilitate inspections and supervision by state authorities.</a:t>
            </a:r>
          </a:p>
          <a:p>
            <a:pPr algn="l">
              <a:lnSpc>
                <a:spcPct val="130000"/>
              </a:lnSpc>
              <a:buNone/>
            </a:pPr>
            <a:r>
              <a:rPr lang="en-US" sz="1500" b="1" i="0" dirty="0">
                <a:solidFill>
                  <a:srgbClr val="0F1115"/>
                </a:solidFill>
                <a:effectLst/>
                <a:latin typeface="Arial" panose="020B0604020202020204" pitchFamily="34" charset="0"/>
                <a:cs typeface="Arial" panose="020B0604020202020204" pitchFamily="34" charset="0"/>
              </a:rPr>
              <a:t>Specific responsibilities of key energy-using establishments:</a:t>
            </a:r>
            <a:endParaRPr lang="en-US" sz="1500" b="0" i="0" dirty="0">
              <a:solidFill>
                <a:srgbClr val="0F1115"/>
              </a:solidFill>
              <a:effectLst/>
              <a:latin typeface="Arial" panose="020B0604020202020204" pitchFamily="34" charset="0"/>
              <a:cs typeface="Arial" panose="020B0604020202020204" pitchFamily="34" charset="0"/>
            </a:endParaRPr>
          </a:p>
          <a:p>
            <a:pPr marL="285750" indent="-285750" algn="l">
              <a:lnSpc>
                <a:spcPct val="130000"/>
              </a:lnSpc>
              <a:buFont typeface="Arial" panose="020B0604020202020204" pitchFamily="34" charset="0"/>
              <a:buChar char="•"/>
            </a:pPr>
            <a:r>
              <a:rPr lang="en-US" sz="1500" b="0" i="0" dirty="0">
                <a:solidFill>
                  <a:srgbClr val="0F1115"/>
                </a:solidFill>
                <a:effectLst/>
                <a:latin typeface="Arial" panose="020B0604020202020204" pitchFamily="34" charset="0"/>
                <a:cs typeface="Arial" panose="020B0604020202020204" pitchFamily="34" charset="0"/>
              </a:rPr>
              <a:t>Appoint an energy manager;</a:t>
            </a:r>
          </a:p>
          <a:p>
            <a:pPr marL="285750" indent="-285750" algn="l">
              <a:lnSpc>
                <a:spcPct val="130000"/>
              </a:lnSpc>
              <a:buFont typeface="Arial" panose="020B0604020202020204" pitchFamily="34" charset="0"/>
              <a:buChar char="•"/>
            </a:pPr>
            <a:r>
              <a:rPr lang="en-US" sz="1500" b="0" i="0" dirty="0">
                <a:solidFill>
                  <a:srgbClr val="0F1115"/>
                </a:solidFill>
                <a:effectLst/>
                <a:latin typeface="Arial" panose="020B0604020202020204" pitchFamily="34" charset="0"/>
                <a:cs typeface="Arial" panose="020B0604020202020204" pitchFamily="34" charset="0"/>
              </a:rPr>
              <a:t>Develop energy use plans: Annually and once every 5 years, establishments must develop and implement an energy-saving and efficient use plan;</a:t>
            </a:r>
          </a:p>
          <a:p>
            <a:pPr marL="285750" indent="-285750" algn="l">
              <a:lnSpc>
                <a:spcPct val="130000"/>
              </a:lnSpc>
              <a:buFont typeface="Arial" panose="020B0604020202020204" pitchFamily="34" charset="0"/>
              <a:buChar char="•"/>
            </a:pPr>
            <a:r>
              <a:rPr lang="en-US" sz="1500" b="0" i="0" dirty="0">
                <a:solidFill>
                  <a:srgbClr val="0F1115"/>
                </a:solidFill>
                <a:effectLst/>
                <a:latin typeface="Arial" panose="020B0604020202020204" pitchFamily="34" charset="0"/>
                <a:cs typeface="Arial" panose="020B0604020202020204" pitchFamily="34" charset="0"/>
              </a:rPr>
              <a:t>Conduct periodic energy audits once every 3 years;</a:t>
            </a:r>
          </a:p>
          <a:p>
            <a:pPr marL="285750" indent="-285750" algn="l">
              <a:lnSpc>
                <a:spcPct val="130000"/>
              </a:lnSpc>
              <a:buFont typeface="Arial" panose="020B0604020202020204" pitchFamily="34" charset="0"/>
              <a:buChar char="•"/>
            </a:pPr>
            <a:r>
              <a:rPr lang="en-US" sz="1500" b="0" i="0" dirty="0">
                <a:solidFill>
                  <a:srgbClr val="0F1115"/>
                </a:solidFill>
                <a:effectLst/>
                <a:latin typeface="Arial" panose="020B0604020202020204" pitchFamily="34" charset="0"/>
                <a:cs typeface="Arial" panose="020B0604020202020204" pitchFamily="34" charset="0"/>
              </a:rPr>
              <a:t>Apply energy management models and measurement &amp; verification systems.</a:t>
            </a:r>
          </a:p>
          <a:p>
            <a:pPr algn="l">
              <a:lnSpc>
                <a:spcPct val="130000"/>
              </a:lnSpc>
              <a:buNone/>
            </a:pPr>
            <a:r>
              <a:rPr lang="en-US" sz="1500" b="1" i="0" dirty="0">
                <a:solidFill>
                  <a:srgbClr val="0F1115"/>
                </a:solidFill>
                <a:effectLst/>
                <a:latin typeface="Arial" panose="020B0604020202020204" pitchFamily="34" charset="0"/>
                <a:cs typeface="Arial" panose="020B0604020202020204" pitchFamily="34" charset="0"/>
              </a:rPr>
              <a:t>Specific responsibilities of establishments manufacturing or importing energy-consuming vehicles and equipment:</a:t>
            </a:r>
            <a:endParaRPr lang="en-US" sz="1500" b="0" i="0" dirty="0">
              <a:solidFill>
                <a:srgbClr val="0F1115"/>
              </a:solidFill>
              <a:effectLst/>
              <a:latin typeface="Arial" panose="020B0604020202020204" pitchFamily="34" charset="0"/>
              <a:cs typeface="Arial" panose="020B0604020202020204" pitchFamily="34" charset="0"/>
            </a:endParaRPr>
          </a:p>
          <a:p>
            <a:pPr marL="285750" indent="-285750" algn="l">
              <a:lnSpc>
                <a:spcPct val="130000"/>
              </a:lnSpc>
              <a:buFont typeface="Arial" panose="020B0604020202020204" pitchFamily="34" charset="0"/>
              <a:buChar char="•"/>
            </a:pPr>
            <a:r>
              <a:rPr lang="en-US" sz="1500" b="0" i="0" dirty="0">
                <a:solidFill>
                  <a:srgbClr val="0F1115"/>
                </a:solidFill>
                <a:effectLst/>
                <a:latin typeface="Arial" panose="020B0604020202020204" pitchFamily="34" charset="0"/>
                <a:cs typeface="Arial" panose="020B0604020202020204" pitchFamily="34" charset="0"/>
              </a:rPr>
              <a:t>Comply with standards and technical regulations;</a:t>
            </a:r>
          </a:p>
          <a:p>
            <a:pPr marL="285750" indent="-285750" algn="l">
              <a:lnSpc>
                <a:spcPct val="130000"/>
              </a:lnSpc>
              <a:buFont typeface="Arial" panose="020B0604020202020204" pitchFamily="34" charset="0"/>
              <a:buChar char="•"/>
            </a:pPr>
            <a:r>
              <a:rPr lang="en-US" sz="1500" b="0" i="0" dirty="0">
                <a:solidFill>
                  <a:srgbClr val="0F1115"/>
                </a:solidFill>
                <a:effectLst/>
                <a:latin typeface="Arial" panose="020B0604020202020204" pitchFamily="34" charset="0"/>
                <a:cs typeface="Arial" panose="020B0604020202020204" pitchFamily="34" charset="0"/>
              </a:rPr>
              <a:t>Declare and affix energy labels as stipulated by the Ministry of Industry and Trade before marketing;</a:t>
            </a:r>
          </a:p>
          <a:p>
            <a:pPr marL="285750" indent="-285750" algn="l">
              <a:lnSpc>
                <a:spcPct val="130000"/>
              </a:lnSpc>
              <a:buFont typeface="Arial" panose="020B0604020202020204" pitchFamily="34" charset="0"/>
              <a:buChar char="•"/>
            </a:pPr>
            <a:r>
              <a:rPr lang="en-US" sz="1500" b="0" i="0" dirty="0">
                <a:solidFill>
                  <a:srgbClr val="0F1115"/>
                </a:solidFill>
                <a:effectLst/>
                <a:latin typeface="Arial" panose="020B0604020202020204" pitchFamily="34" charset="0"/>
                <a:cs typeface="Arial" panose="020B0604020202020204" pitchFamily="34" charset="0"/>
              </a:rPr>
              <a:t>Provide complete and accurate product information, including energy consumption levels.</a:t>
            </a:r>
          </a:p>
        </p:txBody>
      </p:sp>
    </p:spTree>
    <p:extLst>
      <p:ext uri="{BB962C8B-B14F-4D97-AF65-F5344CB8AC3E}">
        <p14:creationId xmlns:p14="http://schemas.microsoft.com/office/powerpoint/2010/main" val="42661075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C0CB9EEC-1C39-4143-B665-C34E25BA1F78}"/>
              </a:ext>
            </a:extLst>
          </p:cNvPr>
          <p:cNvSpPr/>
          <p:nvPr/>
        </p:nvSpPr>
        <p:spPr>
          <a:xfrm>
            <a:off x="838200" y="1292392"/>
            <a:ext cx="10473267" cy="50615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2">
            <a:extLst>
              <a:ext uri="{FF2B5EF4-FFF2-40B4-BE49-F238E27FC236}">
                <a16:creationId xmlns:a16="http://schemas.microsoft.com/office/drawing/2014/main" id="{89FFDF54-5346-447C-A97F-26F00832C6A9}"/>
              </a:ext>
            </a:extLst>
          </p:cNvPr>
          <p:cNvSpPr txBox="1">
            <a:spLocks/>
          </p:cNvSpPr>
          <p:nvPr/>
        </p:nvSpPr>
        <p:spPr>
          <a:xfrm>
            <a:off x="1048874" y="1292392"/>
            <a:ext cx="9923928" cy="506152"/>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a:solidFill>
                  <a:schemeClr val="bg1"/>
                </a:solidFill>
                <a:latin typeface="Arial" panose="020B0604020202020204" pitchFamily="34" charset="0"/>
                <a:cs typeface="Arial" panose="020B0604020202020204" pitchFamily="34" charset="0"/>
              </a:rPr>
              <a:t>CIRCULAR STIPULATING REGULATIONS FOR EACH SECTOR</a:t>
            </a:r>
          </a:p>
        </p:txBody>
      </p:sp>
      <p:sp>
        <p:nvSpPr>
          <p:cNvPr id="6" name="TextBox 5">
            <a:extLst>
              <a:ext uri="{FF2B5EF4-FFF2-40B4-BE49-F238E27FC236}">
                <a16:creationId xmlns:a16="http://schemas.microsoft.com/office/drawing/2014/main" id="{1143222A-3ECD-4CBD-A068-6B64E842426A}"/>
              </a:ext>
            </a:extLst>
          </p:cNvPr>
          <p:cNvSpPr txBox="1"/>
          <p:nvPr/>
        </p:nvSpPr>
        <p:spPr>
          <a:xfrm>
            <a:off x="11743765" y="6384198"/>
            <a:ext cx="448235" cy="338554"/>
          </a:xfrm>
          <a:prstGeom prst="rect">
            <a:avLst/>
          </a:prstGeom>
          <a:noFill/>
        </p:spPr>
        <p:txBody>
          <a:bodyPr wrap="square" rtlCol="0">
            <a:spAutoFit/>
          </a:bodyPr>
          <a:lstStyle/>
          <a:p>
            <a:r>
              <a:rPr lang="en-US" sz="1600" dirty="0">
                <a:latin typeface="Arial" panose="020B0604020202020204" pitchFamily="34" charset="0"/>
                <a:cs typeface="Arial" panose="020B0604020202020204" pitchFamily="34" charset="0"/>
              </a:rPr>
              <a:t>9</a:t>
            </a:r>
          </a:p>
        </p:txBody>
      </p:sp>
      <p:sp>
        <p:nvSpPr>
          <p:cNvPr id="14" name="Rounded Rectangle 2">
            <a:extLst>
              <a:ext uri="{FF2B5EF4-FFF2-40B4-BE49-F238E27FC236}">
                <a16:creationId xmlns:a16="http://schemas.microsoft.com/office/drawing/2014/main" id="{EF3A1096-A2D7-4C0E-8583-8B4C6EB6533F}"/>
              </a:ext>
            </a:extLst>
          </p:cNvPr>
          <p:cNvSpPr/>
          <p:nvPr/>
        </p:nvSpPr>
        <p:spPr>
          <a:xfrm>
            <a:off x="546410" y="1930400"/>
            <a:ext cx="11050859" cy="4453798"/>
          </a:xfrm>
          <a:prstGeom prst="roundRect">
            <a:avLst>
              <a:gd name="adj" fmla="val 5176"/>
            </a:avLst>
          </a:prstGeom>
          <a:solidFill>
            <a:srgbClr val="F8F8F8"/>
          </a:solidFill>
          <a:ln w="12700">
            <a:solidFill>
              <a:srgbClr val="1144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1" algn="just">
              <a:lnSpc>
                <a:spcPct val="130000"/>
              </a:lnSpc>
            </a:pPr>
            <a:r>
              <a:rPr lang="en-US" sz="1550" b="1" dirty="0">
                <a:solidFill>
                  <a:schemeClr val="tx1"/>
                </a:solidFill>
                <a:latin typeface="Arial" panose="020B0604020202020204" pitchFamily="34" charset="0"/>
                <a:cs typeface="Arial" panose="020B0604020202020204" pitchFamily="34" charset="0"/>
              </a:rPr>
              <a:t>The state has currently issued specific energy consumption levels for the following sectors:</a:t>
            </a:r>
          </a:p>
          <a:p>
            <a:pPr marL="285750" lvl="1" indent="-285750" algn="just">
              <a:lnSpc>
                <a:spcPct val="130000"/>
              </a:lnSpc>
              <a:buFont typeface="Arial" panose="020B0604020202020204" pitchFamily="34" charset="0"/>
              <a:buChar char="•"/>
            </a:pPr>
            <a:r>
              <a:rPr lang="en-US" sz="1550" dirty="0">
                <a:solidFill>
                  <a:schemeClr val="tx1"/>
                </a:solidFill>
                <a:latin typeface="Arial" panose="020B0604020202020204" pitchFamily="34" charset="0"/>
                <a:cs typeface="Arial" panose="020B0604020202020204" pitchFamily="34" charset="0"/>
              </a:rPr>
              <a:t>Circular No. 28/2024/TT-BCT regulating energy consumption levels for the production of carton board and soft drinks, replacing the previous Circular No. 19/2016/TT-BCT;</a:t>
            </a:r>
          </a:p>
          <a:p>
            <a:pPr marL="285750" lvl="1" indent="-285750" algn="just">
              <a:lnSpc>
                <a:spcPct val="130000"/>
              </a:lnSpc>
              <a:buFont typeface="Arial" panose="020B0604020202020204" pitchFamily="34" charset="0"/>
              <a:buChar char="•"/>
            </a:pPr>
            <a:r>
              <a:rPr lang="en-US" sz="1550" dirty="0">
                <a:solidFill>
                  <a:schemeClr val="tx1"/>
                </a:solidFill>
                <a:latin typeface="Arial" panose="020B0604020202020204" pitchFamily="34" charset="0"/>
                <a:cs typeface="Arial" panose="020B0604020202020204" pitchFamily="34" charset="0"/>
              </a:rPr>
              <a:t>Circular No. 29/2024/TT-BCT regulating energy consumption levels for the plastic product manufacturing sector, replacing the previous Circular No. 38/2016/TT-BCT;</a:t>
            </a:r>
          </a:p>
          <a:p>
            <a:pPr marL="285750" lvl="1" indent="-285750" algn="just">
              <a:lnSpc>
                <a:spcPct val="130000"/>
              </a:lnSpc>
              <a:buFont typeface="Arial" panose="020B0604020202020204" pitchFamily="34" charset="0"/>
              <a:buChar char="•"/>
            </a:pPr>
            <a:r>
              <a:rPr lang="en-US" sz="1550" dirty="0">
                <a:solidFill>
                  <a:schemeClr val="tx1"/>
                </a:solidFill>
                <a:latin typeface="Arial" panose="020B0604020202020204" pitchFamily="34" charset="0"/>
                <a:cs typeface="Arial" panose="020B0604020202020204" pitchFamily="34" charset="0"/>
              </a:rPr>
              <a:t>Circular No. 20/2016/TT-BCT regulating energy consumption levels for the steel production sector, applicable for two phases: the phase until the end of 2020 and the phase from 2021 to 2025;</a:t>
            </a:r>
          </a:p>
          <a:p>
            <a:pPr marL="285750" lvl="1" indent="-285750" algn="just">
              <a:lnSpc>
                <a:spcPct val="130000"/>
              </a:lnSpc>
              <a:buFont typeface="Arial" panose="020B0604020202020204" pitchFamily="34" charset="0"/>
              <a:buChar char="•"/>
            </a:pPr>
            <a:r>
              <a:rPr lang="en-US" sz="1550" dirty="0">
                <a:solidFill>
                  <a:schemeClr val="tx1"/>
                </a:solidFill>
                <a:latin typeface="Arial" panose="020B0604020202020204" pitchFamily="34" charset="0"/>
                <a:cs typeface="Arial" panose="020B0604020202020204" pitchFamily="34" charset="0"/>
              </a:rPr>
              <a:t>Circular No. 24/2016/TT-BCT regulating energy consumption levels for the paper production sector, applicable for two phases: the phase until the end of 2020 and the phase from 2021 to 2025;</a:t>
            </a:r>
          </a:p>
          <a:p>
            <a:pPr marL="285750" lvl="1" indent="-285750" algn="just">
              <a:lnSpc>
                <a:spcPct val="130000"/>
              </a:lnSpc>
              <a:buFont typeface="Arial" panose="020B0604020202020204" pitchFamily="34" charset="0"/>
              <a:buChar char="•"/>
            </a:pPr>
            <a:r>
              <a:rPr lang="en-US" sz="1550" dirty="0">
                <a:solidFill>
                  <a:schemeClr val="tx1"/>
                </a:solidFill>
                <a:latin typeface="Arial" panose="020B0604020202020204" pitchFamily="34" charset="0"/>
                <a:cs typeface="Arial" panose="020B0604020202020204" pitchFamily="34" charset="0"/>
              </a:rPr>
              <a:t>Circular No. 39/2019/TT-BCT regulating energy consumption levels for the sugarcane sugar production sector, applicable for two phases: the phase until the end of 2025 and the phase from 2026 to the end of 2030;</a:t>
            </a:r>
          </a:p>
          <a:p>
            <a:pPr marL="285750" lvl="1" indent="-285750" algn="just">
              <a:lnSpc>
                <a:spcPct val="130000"/>
              </a:lnSpc>
              <a:buFont typeface="Arial" panose="020B0604020202020204" pitchFamily="34" charset="0"/>
              <a:buChar char="•"/>
            </a:pPr>
            <a:r>
              <a:rPr lang="en-US" sz="1550" dirty="0">
                <a:solidFill>
                  <a:schemeClr val="tx1"/>
                </a:solidFill>
                <a:latin typeface="Arial" panose="020B0604020202020204" pitchFamily="34" charset="0"/>
                <a:cs typeface="Arial" panose="020B0604020202020204" pitchFamily="34" charset="0"/>
              </a:rPr>
              <a:t>Circular No. 52/2018/TT-BCT regulating energy consumption levels for the aquatic product processing industry for catfish and shrimp products in two phases: the phase until the end of 2025 and the phase from 2026 to the end of 2030.</a:t>
            </a:r>
          </a:p>
        </p:txBody>
      </p:sp>
    </p:spTree>
    <p:extLst>
      <p:ext uri="{BB962C8B-B14F-4D97-AF65-F5344CB8AC3E}">
        <p14:creationId xmlns:p14="http://schemas.microsoft.com/office/powerpoint/2010/main" val="334942100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383</TotalTime>
  <Words>4163</Words>
  <Application>Microsoft Office PowerPoint</Application>
  <PresentationFormat>Widescreen</PresentationFormat>
  <Paragraphs>321</Paragraphs>
  <Slides>37</Slides>
  <Notes>10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37</vt:i4>
      </vt:variant>
    </vt:vector>
  </HeadingPairs>
  <TitlesOfParts>
    <vt:vector size="47" baseType="lpstr">
      <vt:lpstr>MS Mincho</vt:lpstr>
      <vt:lpstr>Arial</vt:lpstr>
      <vt:lpstr>Calibri</vt:lpstr>
      <vt:lpstr>Calibri Light</vt:lpstr>
      <vt:lpstr>Montserrat</vt:lpstr>
      <vt:lpstr>Roboto Slab</vt:lpstr>
      <vt:lpstr>Segoe UI</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account</dc:creator>
  <cp:lastModifiedBy>Phạm Trâm Anh</cp:lastModifiedBy>
  <cp:revision>44</cp:revision>
  <dcterms:created xsi:type="dcterms:W3CDTF">2024-10-28T02:26:51Z</dcterms:created>
  <dcterms:modified xsi:type="dcterms:W3CDTF">2025-10-22T01:57:12Z</dcterms:modified>
</cp:coreProperties>
</file>