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DB0"/>
    <a:srgbClr val="003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60"/>
  </p:normalViewPr>
  <p:slideViewPr>
    <p:cSldViewPr snapToGrid="0">
      <p:cViewPr varScale="1">
        <p:scale>
          <a:sx n="96" d="100"/>
          <a:sy n="96" d="100"/>
        </p:scale>
        <p:origin x="5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3CAD9-E7AB-4E26-84DB-EF5CB779DEB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3613628" y="615740"/>
            <a:ext cx="74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Vietnam Scaling up Energy Efficiency Project (VSUEE)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2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3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6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Việt</a:t>
            </a:r>
            <a:r>
              <a:rPr lang="en-US" b="1" i="1" baseline="0" dirty="0">
                <a:solidFill>
                  <a:srgbClr val="466DB0"/>
                </a:solidFill>
              </a:rPr>
              <a:t>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0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3CAD9-E7AB-4E26-84DB-EF5CB779DEBB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38200" y="2893721"/>
            <a:ext cx="10515599" cy="1070557"/>
          </a:xfrm>
        </p:spPr>
        <p:txBody>
          <a:bodyPr>
            <a:noAutofit/>
          </a:bodyPr>
          <a:lstStyle/>
          <a:p>
            <a:r>
              <a:rPr lang="en-US" sz="3000" dirty="0"/>
              <a:t>VIETNAM SCALING UP ENERGY EFFICIENCY PROJECT </a:t>
            </a:r>
          </a:p>
          <a:p>
            <a:r>
              <a:rPr lang="en-US" sz="3000" dirty="0"/>
              <a:t>(VSUEE)</a:t>
            </a:r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62;p18">
            <a:extLst>
              <a:ext uri="{FF2B5EF4-FFF2-40B4-BE49-F238E27FC236}">
                <a16:creationId xmlns:a16="http://schemas.microsoft.com/office/drawing/2014/main" id="{6C55397D-EE20-4024-A3E0-C897B93A42E8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ENERGY-INTENSIVE INDUSTRIES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oogle Shape;146;p25">
            <a:extLst>
              <a:ext uri="{FF2B5EF4-FFF2-40B4-BE49-F238E27FC236}">
                <a16:creationId xmlns:a16="http://schemas.microsoft.com/office/drawing/2014/main" id="{CE00CB6B-39E2-4099-9F70-C2AA7FAD037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02634" y="1868557"/>
            <a:ext cx="3702371" cy="2022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47;p25">
            <a:extLst>
              <a:ext uri="{FF2B5EF4-FFF2-40B4-BE49-F238E27FC236}">
                <a16:creationId xmlns:a16="http://schemas.microsoft.com/office/drawing/2014/main" id="{DEC4D28E-0294-4CE0-AB94-B433FAD99FD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73312" y="1888911"/>
            <a:ext cx="3833206" cy="2092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48;p25">
            <a:extLst>
              <a:ext uri="{FF2B5EF4-FFF2-40B4-BE49-F238E27FC236}">
                <a16:creationId xmlns:a16="http://schemas.microsoft.com/office/drawing/2014/main" id="{7C755C25-AC75-43C6-B1C7-40089CE8442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5534" y="4292835"/>
            <a:ext cx="3729471" cy="2137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49;p25">
            <a:extLst>
              <a:ext uri="{FF2B5EF4-FFF2-40B4-BE49-F238E27FC236}">
                <a16:creationId xmlns:a16="http://schemas.microsoft.com/office/drawing/2014/main" id="{69B9E99B-6CA5-4F77-B160-6BE9752AB97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73312" y="4292835"/>
            <a:ext cx="3833206" cy="22089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1358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10889868-17FD-493D-A6E6-7A2FC58FEBE2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SAVING TARGETS FOR INDUSTRIAL SECTORS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oogle Shape;157;p26" descr="Chart, box and whisker chart&#10;&#10;Description automatically generated">
            <a:extLst>
              <a:ext uri="{FF2B5EF4-FFF2-40B4-BE49-F238E27FC236}">
                <a16:creationId xmlns:a16="http://schemas.microsoft.com/office/drawing/2014/main" id="{61850F02-12A6-4E94-B528-E7706EE86E2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1710385"/>
            <a:ext cx="6570306" cy="4130578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" name="Google Shape;158;p26">
            <a:extLst>
              <a:ext uri="{FF2B5EF4-FFF2-40B4-BE49-F238E27FC236}">
                <a16:creationId xmlns:a16="http://schemas.microsoft.com/office/drawing/2014/main" id="{1C1B46AD-3DF9-4E63-BB78-500D650667D7}"/>
              </a:ext>
            </a:extLst>
          </p:cNvPr>
          <p:cNvSpPr/>
          <p:nvPr/>
        </p:nvSpPr>
        <p:spPr>
          <a:xfrm>
            <a:off x="838200" y="5935339"/>
            <a:ext cx="5436104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</a:t>
            </a:r>
            <a:r>
              <a:rPr lang="en-US" sz="14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Energy Institute, Ministry of Industry and Trade (Vietnam)</a:t>
            </a:r>
            <a:endParaRPr sz="1400" b="1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59;p26">
            <a:extLst>
              <a:ext uri="{FF2B5EF4-FFF2-40B4-BE49-F238E27FC236}">
                <a16:creationId xmlns:a16="http://schemas.microsoft.com/office/drawing/2014/main" id="{227D3AC6-C330-47DC-AA3D-E769702E2FCE}"/>
              </a:ext>
            </a:extLst>
          </p:cNvPr>
          <p:cNvSpPr/>
          <p:nvPr/>
        </p:nvSpPr>
        <p:spPr>
          <a:xfrm>
            <a:off x="7763070" y="1710385"/>
            <a:ext cx="3590729" cy="4770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Energy Efficiency Targets for Key Industries (2019-2030)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Cement: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Minimum 7.5% reduction in energy intensity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Steel: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3.00% - 10.00% reduction in energy intensity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Chemicals: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Minimum 7% reduction in energy intensity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Paper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 8.00% - 15.8% reduction in energy intensity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Textiles: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Minimum 5% reduction in energy intensity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Plastics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 18.00% - 22.46% reduction in energy intensity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Food Processing: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3.00% - 6.88% reduction in energy intensity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Google Shape;161;p26">
            <a:extLst>
              <a:ext uri="{FF2B5EF4-FFF2-40B4-BE49-F238E27FC236}">
                <a16:creationId xmlns:a16="http://schemas.microsoft.com/office/drawing/2014/main" id="{300D22B2-395D-494F-9304-EED54A9187E3}"/>
              </a:ext>
            </a:extLst>
          </p:cNvPr>
          <p:cNvSpPr/>
          <p:nvPr/>
        </p:nvSpPr>
        <p:spPr>
          <a:xfrm>
            <a:off x="1761699" y="4914899"/>
            <a:ext cx="714801" cy="13335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Beverages</a:t>
            </a:r>
            <a:endParaRPr/>
          </a:p>
        </p:txBody>
      </p:sp>
      <p:sp>
        <p:nvSpPr>
          <p:cNvPr id="7" name="Google Shape;162;p26">
            <a:extLst>
              <a:ext uri="{FF2B5EF4-FFF2-40B4-BE49-F238E27FC236}">
                <a16:creationId xmlns:a16="http://schemas.microsoft.com/office/drawing/2014/main" id="{C5FFB634-EA8C-43C1-BE28-D3F5BD80CD33}"/>
              </a:ext>
            </a:extLst>
          </p:cNvPr>
          <p:cNvSpPr/>
          <p:nvPr/>
        </p:nvSpPr>
        <p:spPr>
          <a:xfrm>
            <a:off x="1761699" y="5242073"/>
            <a:ext cx="714801" cy="13335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Food</a:t>
            </a:r>
            <a:endParaRPr/>
          </a:p>
        </p:txBody>
      </p:sp>
      <p:sp>
        <p:nvSpPr>
          <p:cNvPr id="8" name="Google Shape;163;p26">
            <a:extLst>
              <a:ext uri="{FF2B5EF4-FFF2-40B4-BE49-F238E27FC236}">
                <a16:creationId xmlns:a16="http://schemas.microsoft.com/office/drawing/2014/main" id="{FFA2253F-8B3D-4B8B-BEA4-BD19BECF320D}"/>
              </a:ext>
            </a:extLst>
          </p:cNvPr>
          <p:cNvSpPr/>
          <p:nvPr/>
        </p:nvSpPr>
        <p:spPr>
          <a:xfrm>
            <a:off x="1761699" y="5569247"/>
            <a:ext cx="714801" cy="13335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Paper pulp</a:t>
            </a:r>
            <a:endParaRPr/>
          </a:p>
        </p:txBody>
      </p:sp>
      <p:sp>
        <p:nvSpPr>
          <p:cNvPr id="9" name="Google Shape;164;p26">
            <a:extLst>
              <a:ext uri="{FF2B5EF4-FFF2-40B4-BE49-F238E27FC236}">
                <a16:creationId xmlns:a16="http://schemas.microsoft.com/office/drawing/2014/main" id="{B4529C19-92A3-464B-9278-7257076CCF64}"/>
              </a:ext>
            </a:extLst>
          </p:cNvPr>
          <p:cNvSpPr/>
          <p:nvPr/>
        </p:nvSpPr>
        <p:spPr>
          <a:xfrm>
            <a:off x="2841451" y="4914898"/>
            <a:ext cx="765349" cy="13335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Construction materials</a:t>
            </a:r>
            <a:endParaRPr/>
          </a:p>
        </p:txBody>
      </p:sp>
      <p:sp>
        <p:nvSpPr>
          <p:cNvPr id="10" name="Google Shape;165;p26">
            <a:extLst>
              <a:ext uri="{FF2B5EF4-FFF2-40B4-BE49-F238E27FC236}">
                <a16:creationId xmlns:a16="http://schemas.microsoft.com/office/drawing/2014/main" id="{8DF46C02-D0F6-41D4-A296-1A60144002E0}"/>
              </a:ext>
            </a:extLst>
          </p:cNvPr>
          <p:cNvSpPr/>
          <p:nvPr/>
        </p:nvSpPr>
        <p:spPr>
          <a:xfrm>
            <a:off x="2841451" y="5259084"/>
            <a:ext cx="765349" cy="13335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Iron &amp; Steel</a:t>
            </a:r>
            <a:endParaRPr/>
          </a:p>
        </p:txBody>
      </p:sp>
      <p:sp>
        <p:nvSpPr>
          <p:cNvPr id="11" name="Google Shape;166;p26">
            <a:extLst>
              <a:ext uri="{FF2B5EF4-FFF2-40B4-BE49-F238E27FC236}">
                <a16:creationId xmlns:a16="http://schemas.microsoft.com/office/drawing/2014/main" id="{8580867D-45CC-46BE-94E5-E5AC5566E54D}"/>
              </a:ext>
            </a:extLst>
          </p:cNvPr>
          <p:cNvSpPr/>
          <p:nvPr/>
        </p:nvSpPr>
        <p:spPr>
          <a:xfrm>
            <a:off x="2841451" y="5561847"/>
            <a:ext cx="765349" cy="13335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Textiles</a:t>
            </a:r>
            <a:endParaRPr/>
          </a:p>
        </p:txBody>
      </p:sp>
      <p:sp>
        <p:nvSpPr>
          <p:cNvPr id="12" name="Google Shape;167;p26">
            <a:extLst>
              <a:ext uri="{FF2B5EF4-FFF2-40B4-BE49-F238E27FC236}">
                <a16:creationId xmlns:a16="http://schemas.microsoft.com/office/drawing/2014/main" id="{16F22986-A26B-4012-B146-1EB3A57AA6FC}"/>
              </a:ext>
            </a:extLst>
          </p:cNvPr>
          <p:cNvSpPr/>
          <p:nvPr/>
        </p:nvSpPr>
        <p:spPr>
          <a:xfrm>
            <a:off x="3895551" y="4902497"/>
            <a:ext cx="765349" cy="13335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Textiles</a:t>
            </a:r>
            <a:endParaRPr/>
          </a:p>
        </p:txBody>
      </p:sp>
      <p:sp>
        <p:nvSpPr>
          <p:cNvPr id="13" name="Google Shape;168;p26">
            <a:extLst>
              <a:ext uri="{FF2B5EF4-FFF2-40B4-BE49-F238E27FC236}">
                <a16:creationId xmlns:a16="http://schemas.microsoft.com/office/drawing/2014/main" id="{077E6C34-8687-43DB-AF4C-71AE8F0642CF}"/>
              </a:ext>
            </a:extLst>
          </p:cNvPr>
          <p:cNvSpPr/>
          <p:nvPr/>
        </p:nvSpPr>
        <p:spPr>
          <a:xfrm>
            <a:off x="3895551" y="5259084"/>
            <a:ext cx="765349" cy="110139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Others</a:t>
            </a:r>
            <a:endParaRPr/>
          </a:p>
        </p:txBody>
      </p:sp>
      <p:sp>
        <p:nvSpPr>
          <p:cNvPr id="14" name="Google Shape;169;p26">
            <a:extLst>
              <a:ext uri="{FF2B5EF4-FFF2-40B4-BE49-F238E27FC236}">
                <a16:creationId xmlns:a16="http://schemas.microsoft.com/office/drawing/2014/main" id="{66AE0848-3F30-4C10-92D5-36F0668FC4C1}"/>
              </a:ext>
            </a:extLst>
          </p:cNvPr>
          <p:cNvSpPr/>
          <p:nvPr/>
        </p:nvSpPr>
        <p:spPr>
          <a:xfrm>
            <a:off x="3895551" y="5580852"/>
            <a:ext cx="765349" cy="110139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Change %</a:t>
            </a:r>
            <a:endParaRPr/>
          </a:p>
        </p:txBody>
      </p:sp>
      <p:sp>
        <p:nvSpPr>
          <p:cNvPr id="15" name="Google Shape;170;p26">
            <a:extLst>
              <a:ext uri="{FF2B5EF4-FFF2-40B4-BE49-F238E27FC236}">
                <a16:creationId xmlns:a16="http://schemas.microsoft.com/office/drawing/2014/main" id="{FFFB1B57-6748-4D53-B351-9B9C9A98E5C3}"/>
              </a:ext>
            </a:extLst>
          </p:cNvPr>
          <p:cNvSpPr/>
          <p:nvPr/>
        </p:nvSpPr>
        <p:spPr>
          <a:xfrm>
            <a:off x="4949651" y="4938214"/>
            <a:ext cx="765349" cy="110139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Chemicals</a:t>
            </a:r>
            <a:endParaRPr/>
          </a:p>
        </p:txBody>
      </p:sp>
      <p:sp>
        <p:nvSpPr>
          <p:cNvPr id="16" name="Google Shape;171;p26">
            <a:extLst>
              <a:ext uri="{FF2B5EF4-FFF2-40B4-BE49-F238E27FC236}">
                <a16:creationId xmlns:a16="http://schemas.microsoft.com/office/drawing/2014/main" id="{7C5C8542-8B80-4C88-B21D-14F18C407359}"/>
              </a:ext>
            </a:extLst>
          </p:cNvPr>
          <p:cNvSpPr/>
          <p:nvPr/>
        </p:nvSpPr>
        <p:spPr>
          <a:xfrm>
            <a:off x="4949651" y="5253678"/>
            <a:ext cx="765349" cy="110139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Paper</a:t>
            </a:r>
            <a:endParaRPr/>
          </a:p>
        </p:txBody>
      </p:sp>
      <p:sp>
        <p:nvSpPr>
          <p:cNvPr id="17" name="Google Shape;172;p26">
            <a:extLst>
              <a:ext uri="{FF2B5EF4-FFF2-40B4-BE49-F238E27FC236}">
                <a16:creationId xmlns:a16="http://schemas.microsoft.com/office/drawing/2014/main" id="{5587841B-D389-4F9F-AAA5-C910E464E40F}"/>
              </a:ext>
            </a:extLst>
          </p:cNvPr>
          <p:cNvSpPr/>
          <p:nvPr/>
        </p:nvSpPr>
        <p:spPr>
          <a:xfrm>
            <a:off x="6036005" y="4925709"/>
            <a:ext cx="765349" cy="110139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Fertilizers</a:t>
            </a:r>
            <a:endParaRPr/>
          </a:p>
        </p:txBody>
      </p:sp>
      <p:sp>
        <p:nvSpPr>
          <p:cNvPr id="18" name="Google Shape;173;p26">
            <a:extLst>
              <a:ext uri="{FF2B5EF4-FFF2-40B4-BE49-F238E27FC236}">
                <a16:creationId xmlns:a16="http://schemas.microsoft.com/office/drawing/2014/main" id="{6A5C9DED-5A06-4A24-8742-B25BA05924C2}"/>
              </a:ext>
            </a:extLst>
          </p:cNvPr>
          <p:cNvSpPr/>
          <p:nvPr/>
        </p:nvSpPr>
        <p:spPr>
          <a:xfrm>
            <a:off x="6061909" y="5259190"/>
            <a:ext cx="765349" cy="110139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Plastics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51987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BA7C3EBF-0480-4037-9230-A7ADE3AD578A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 IN ENERGY EFFICIENCY ADOPTION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oogle Shape;180;p27">
            <a:extLst>
              <a:ext uri="{FF2B5EF4-FFF2-40B4-BE49-F238E27FC236}">
                <a16:creationId xmlns:a16="http://schemas.microsoft.com/office/drawing/2014/main" id="{055728C6-99D0-4730-8C24-1D8CF55137E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54357" y="1809027"/>
            <a:ext cx="3176669" cy="47578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81;p27">
            <a:extLst>
              <a:ext uri="{FF2B5EF4-FFF2-40B4-BE49-F238E27FC236}">
                <a16:creationId xmlns:a16="http://schemas.microsoft.com/office/drawing/2014/main" id="{89B2B1A5-3A7B-4AE6-8481-0D347DF37C07}"/>
              </a:ext>
            </a:extLst>
          </p:cNvPr>
          <p:cNvSpPr/>
          <p:nvPr/>
        </p:nvSpPr>
        <p:spPr>
          <a:xfrm>
            <a:off x="5503955" y="2295128"/>
            <a:ext cx="5849844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To achieve the energy efficiency (EE) results reported in 2023, energy-saving practices have been widely adopted by most manufacturing enterprises. Key approaches include: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Transitioning to renewable energy sources;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Implementing optimized production scheduling;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Installing equipment monitoring and tracking systems;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Optimizing equipment operation processes;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Upgrading to high-efficiency equipment;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Conducting EE awareness campaigns;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Establishing comprehensive energy management systems;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Applying advanced production technologies;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Performing energy audits to identify saving opportunities.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905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marR="0" lvl="0" indent="-1905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5185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B4D68FAC-88C2-4707-99FA-6EC50F714B9F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 IN ENERGY EFFICIENCY ADOPTION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oogle Shape;189;p28">
            <a:extLst>
              <a:ext uri="{FF2B5EF4-FFF2-40B4-BE49-F238E27FC236}">
                <a16:creationId xmlns:a16="http://schemas.microsoft.com/office/drawing/2014/main" id="{08248723-F86B-4DB2-9BCF-7E7E84E2F12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1869962"/>
            <a:ext cx="3528527" cy="2411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90;p28">
            <a:extLst>
              <a:ext uri="{FF2B5EF4-FFF2-40B4-BE49-F238E27FC236}">
                <a16:creationId xmlns:a16="http://schemas.microsoft.com/office/drawing/2014/main" id="{057D8336-617C-4606-AFB7-A1AC39AEFAF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86100" y="1867869"/>
            <a:ext cx="3202958" cy="2413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91;p28">
            <a:extLst>
              <a:ext uri="{FF2B5EF4-FFF2-40B4-BE49-F238E27FC236}">
                <a16:creationId xmlns:a16="http://schemas.microsoft.com/office/drawing/2014/main" id="{50B54C1C-C73B-4AF4-AD6B-057F55BA995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95035" y="1867869"/>
            <a:ext cx="2758764" cy="2411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92;p28">
            <a:extLst>
              <a:ext uri="{FF2B5EF4-FFF2-40B4-BE49-F238E27FC236}">
                <a16:creationId xmlns:a16="http://schemas.microsoft.com/office/drawing/2014/main" id="{871C5F97-BABB-4B67-A110-D8CA03FF2D6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35898" y="4501212"/>
            <a:ext cx="3870040" cy="2095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93;p28">
            <a:extLst>
              <a:ext uri="{FF2B5EF4-FFF2-40B4-BE49-F238E27FC236}">
                <a16:creationId xmlns:a16="http://schemas.microsoft.com/office/drawing/2014/main" id="{0D5A5593-184C-4C19-A1C4-CDCB90DA6839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395465" y="4501212"/>
            <a:ext cx="3579569" cy="20841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092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2;p18">
            <a:extLst>
              <a:ext uri="{FF2B5EF4-FFF2-40B4-BE49-F238E27FC236}">
                <a16:creationId xmlns:a16="http://schemas.microsoft.com/office/drawing/2014/main" id="{9FC44CB5-F013-44B3-B350-F03321C57BA3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VIETNAM’S ENERGY EFFICIENCY SUPPORT POLICIES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oogle Shape;201;p29">
            <a:extLst>
              <a:ext uri="{FF2B5EF4-FFF2-40B4-BE49-F238E27FC236}">
                <a16:creationId xmlns:a16="http://schemas.microsoft.com/office/drawing/2014/main" id="{4C51CB4D-63EA-4C42-B8C5-9F2507B6F53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2260691"/>
            <a:ext cx="5183160" cy="317601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02;p29">
            <a:extLst>
              <a:ext uri="{FF2B5EF4-FFF2-40B4-BE49-F238E27FC236}">
                <a16:creationId xmlns:a16="http://schemas.microsoft.com/office/drawing/2014/main" id="{773CCE1E-C115-4E0C-8B96-36725246E10C}"/>
              </a:ext>
            </a:extLst>
          </p:cNvPr>
          <p:cNvSpPr/>
          <p:nvPr/>
        </p:nvSpPr>
        <p:spPr>
          <a:xfrm>
            <a:off x="6400799" y="1918299"/>
            <a:ext cx="5019261" cy="4524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To achieve the stated targets, the following policies have been enacted: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Politburo Resolution No. 55-NQ/TW (2020):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Strongly encourages and facilitates private sector participation in energy sector investments, including energy efficiency initiatives.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968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National Energy Efficiency Program (VNEEP Phase 3, 2019-2030):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Aims to reduce national average energy intensity by 8-10%, with specific targets for each industrial sector.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Legal regulations: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The Law on Economical and Efficient Use of Energy (2010) and its implementing legal documents regulate mandatory energy audits, energy labeling, and energy performance standards for equipment and buildings.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968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600" b="1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5127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2;p18">
            <a:extLst>
              <a:ext uri="{FF2B5EF4-FFF2-40B4-BE49-F238E27FC236}">
                <a16:creationId xmlns:a16="http://schemas.microsoft.com/office/drawing/2014/main" id="{CDE8E5D4-DD65-4520-A218-ECBF72A8FC77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(EE) OUTPUTS FROM SELECT PROJECTS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Google Shape;210;p30">
            <a:extLst>
              <a:ext uri="{FF2B5EF4-FFF2-40B4-BE49-F238E27FC236}">
                <a16:creationId xmlns:a16="http://schemas.microsoft.com/office/drawing/2014/main" id="{DDC40C5D-BC86-4F96-8732-F39283A99968}"/>
              </a:ext>
            </a:extLst>
          </p:cNvPr>
          <p:cNvSpPr/>
          <p:nvPr/>
        </p:nvSpPr>
        <p:spPr>
          <a:xfrm>
            <a:off x="838199" y="1957727"/>
            <a:ext cx="4608443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VSUEE: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Focuses on implementing ISO 50001 energy management systems, conducting energy audits, and supporting enterprise investments in high-efficiency</a:t>
            </a: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technologies through a risk-sharing fund.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IEEP: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Assists businesses in adopting energy management systems and optimizing industrial</a:t>
            </a: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systems (boilers, compressed air, refrigeration, etc.).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Google Shape;211;p30">
            <a:extLst>
              <a:ext uri="{FF2B5EF4-FFF2-40B4-BE49-F238E27FC236}">
                <a16:creationId xmlns:a16="http://schemas.microsoft.com/office/drawing/2014/main" id="{9797C855-7204-4735-B161-6CC22F430ADA}"/>
              </a:ext>
            </a:extLst>
          </p:cNvPr>
          <p:cNvSpPr/>
          <p:nvPr/>
        </p:nvSpPr>
        <p:spPr>
          <a:xfrm>
            <a:off x="838200" y="4883024"/>
            <a:ext cx="4608442" cy="156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Vicem But Son Cement Joint Stock Company: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Implementation of Waste Heat Recovery for Power Generation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Dong A Plastic Group Joint- Stock Company: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Investment in Advanced Manufacturing Technologies &amp; Automation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oogle Shape;212;p30">
            <a:extLst>
              <a:ext uri="{FF2B5EF4-FFF2-40B4-BE49-F238E27FC236}">
                <a16:creationId xmlns:a16="http://schemas.microsoft.com/office/drawing/2014/main" id="{D42F0732-9F55-41AD-8CC5-2860EA4A77B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709788" y="1958339"/>
            <a:ext cx="5644011" cy="44943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2510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3AC8C3F0-A407-4B8A-8C9B-5707599FFEDF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FINANCING OPPORTUNITIES IN VIETNAM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Google Shape;220;p31">
            <a:extLst>
              <a:ext uri="{FF2B5EF4-FFF2-40B4-BE49-F238E27FC236}">
                <a16:creationId xmlns:a16="http://schemas.microsoft.com/office/drawing/2014/main" id="{5987F2CE-7EA1-4AA2-9A30-168ABB83D9B1}"/>
              </a:ext>
            </a:extLst>
          </p:cNvPr>
          <p:cNvSpPr/>
          <p:nvPr/>
        </p:nvSpPr>
        <p:spPr>
          <a:xfrm>
            <a:off x="978159" y="3482529"/>
            <a:ext cx="2452396" cy="105875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Energy efficiency (EE) funding opportunities in Vietnam</a:t>
            </a:r>
            <a:endParaRPr sz="1600" b="0" i="0" u="none" strike="noStrike" cap="none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Google Shape;221;p31">
            <a:extLst>
              <a:ext uri="{FF2B5EF4-FFF2-40B4-BE49-F238E27FC236}">
                <a16:creationId xmlns:a16="http://schemas.microsoft.com/office/drawing/2014/main" id="{CD78711B-037C-4EE9-8F23-067C78CB08EF}"/>
              </a:ext>
            </a:extLst>
          </p:cNvPr>
          <p:cNvSpPr/>
          <p:nvPr/>
        </p:nvSpPr>
        <p:spPr>
          <a:xfrm>
            <a:off x="4290525" y="2127379"/>
            <a:ext cx="2352871" cy="48830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Policies, targets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Google Shape;222;p31">
            <a:extLst>
              <a:ext uri="{FF2B5EF4-FFF2-40B4-BE49-F238E27FC236}">
                <a16:creationId xmlns:a16="http://schemas.microsoft.com/office/drawing/2014/main" id="{A32E8782-0DA5-4F00-8E6C-8D94E958692A}"/>
              </a:ext>
            </a:extLst>
          </p:cNvPr>
          <p:cNvSpPr/>
          <p:nvPr/>
        </p:nvSpPr>
        <p:spPr>
          <a:xfrm>
            <a:off x="4290525" y="3767756"/>
            <a:ext cx="2352871" cy="48830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Technology,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management system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223;p31">
            <a:extLst>
              <a:ext uri="{FF2B5EF4-FFF2-40B4-BE49-F238E27FC236}">
                <a16:creationId xmlns:a16="http://schemas.microsoft.com/office/drawing/2014/main" id="{AB357DEF-144D-4A06-B8CA-76756533E018}"/>
              </a:ext>
            </a:extLst>
          </p:cNvPr>
          <p:cNvSpPr/>
          <p:nvPr/>
        </p:nvSpPr>
        <p:spPr>
          <a:xfrm>
            <a:off x="4290525" y="5408134"/>
            <a:ext cx="2352871" cy="48830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Finance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Google Shape;224;p31">
            <a:extLst>
              <a:ext uri="{FF2B5EF4-FFF2-40B4-BE49-F238E27FC236}">
                <a16:creationId xmlns:a16="http://schemas.microsoft.com/office/drawing/2014/main" id="{06EBDB2A-88B5-43A9-9532-1111B1E67785}"/>
              </a:ext>
            </a:extLst>
          </p:cNvPr>
          <p:cNvSpPr txBox="1"/>
          <p:nvPr/>
        </p:nvSpPr>
        <p:spPr>
          <a:xfrm>
            <a:off x="7074161" y="1860300"/>
            <a:ext cx="3844212" cy="13233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NetZero target by 2050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Sectoral emission reduction mandates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Market liberalization policies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Brand-led sustainability requirements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225;p31">
            <a:extLst>
              <a:ext uri="{FF2B5EF4-FFF2-40B4-BE49-F238E27FC236}">
                <a16:creationId xmlns:a16="http://schemas.microsoft.com/office/drawing/2014/main" id="{25CFA048-EC26-4D2B-90C9-D9E5DA55ABC2}"/>
              </a:ext>
            </a:extLst>
          </p:cNvPr>
          <p:cNvSpPr txBox="1"/>
          <p:nvPr/>
        </p:nvSpPr>
        <p:spPr>
          <a:xfrm>
            <a:off x="7074161" y="3482529"/>
            <a:ext cx="4114800" cy="1077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Technological limitations, significant potential; 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Suboptimal operational processes;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Underdeveloped management systems.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226;p31">
            <a:extLst>
              <a:ext uri="{FF2B5EF4-FFF2-40B4-BE49-F238E27FC236}">
                <a16:creationId xmlns:a16="http://schemas.microsoft.com/office/drawing/2014/main" id="{5FFF9DA4-61E0-4631-8A55-FF4C5AD9C337}"/>
              </a:ext>
            </a:extLst>
          </p:cNvPr>
          <p:cNvSpPr txBox="1"/>
          <p:nvPr/>
        </p:nvSpPr>
        <p:spPr>
          <a:xfrm>
            <a:off x="7074161" y="4744364"/>
            <a:ext cx="4279638" cy="1815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Limited dedicated funding for energy efficiency initiatives;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Preference for short-term solutions with low capital expenditure;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Inflexible financial mechanisms;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Limited access to diverse investment capital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Google Shape;227;p31">
            <a:extLst>
              <a:ext uri="{FF2B5EF4-FFF2-40B4-BE49-F238E27FC236}">
                <a16:creationId xmlns:a16="http://schemas.microsoft.com/office/drawing/2014/main" id="{DC4DA891-D498-4165-9715-625CCB598D0A}"/>
              </a:ext>
            </a:extLst>
          </p:cNvPr>
          <p:cNvCxnSpPr>
            <a:stCxn id="3" idx="3"/>
            <a:endCxn id="4" idx="1"/>
          </p:cNvCxnSpPr>
          <p:nvPr/>
        </p:nvCxnSpPr>
        <p:spPr>
          <a:xfrm rot="10800000" flipH="1">
            <a:off x="3430555" y="2371507"/>
            <a:ext cx="860100" cy="16404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1" name="Google Shape;228;p31">
            <a:extLst>
              <a:ext uri="{FF2B5EF4-FFF2-40B4-BE49-F238E27FC236}">
                <a16:creationId xmlns:a16="http://schemas.microsoft.com/office/drawing/2014/main" id="{67C8C1F5-8F75-42A3-A043-DAA5263FA3FB}"/>
              </a:ext>
            </a:extLst>
          </p:cNvPr>
          <p:cNvCxnSpPr>
            <a:stCxn id="3" idx="3"/>
            <a:endCxn id="5" idx="1"/>
          </p:cNvCxnSpPr>
          <p:nvPr/>
        </p:nvCxnSpPr>
        <p:spPr>
          <a:xfrm>
            <a:off x="3430555" y="4011907"/>
            <a:ext cx="8601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2" name="Google Shape;229;p31">
            <a:extLst>
              <a:ext uri="{FF2B5EF4-FFF2-40B4-BE49-F238E27FC236}">
                <a16:creationId xmlns:a16="http://schemas.microsoft.com/office/drawing/2014/main" id="{3E0745E6-E57B-4916-85A6-2143DF3D32AD}"/>
              </a:ext>
            </a:extLst>
          </p:cNvPr>
          <p:cNvCxnSpPr>
            <a:stCxn id="3" idx="3"/>
            <a:endCxn id="6" idx="1"/>
          </p:cNvCxnSpPr>
          <p:nvPr/>
        </p:nvCxnSpPr>
        <p:spPr>
          <a:xfrm>
            <a:off x="3430555" y="4011907"/>
            <a:ext cx="860100" cy="16404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3" name="Google Shape;230;p31">
            <a:extLst>
              <a:ext uri="{FF2B5EF4-FFF2-40B4-BE49-F238E27FC236}">
                <a16:creationId xmlns:a16="http://schemas.microsoft.com/office/drawing/2014/main" id="{5E89F0AB-8544-4DDA-B936-DA783A487C12}"/>
              </a:ext>
            </a:extLst>
          </p:cNvPr>
          <p:cNvSpPr/>
          <p:nvPr/>
        </p:nvSpPr>
        <p:spPr>
          <a:xfrm>
            <a:off x="6643396" y="2258008"/>
            <a:ext cx="326571" cy="11352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Google Shape;231;p31">
            <a:extLst>
              <a:ext uri="{FF2B5EF4-FFF2-40B4-BE49-F238E27FC236}">
                <a16:creationId xmlns:a16="http://schemas.microsoft.com/office/drawing/2014/main" id="{A6B7B3DF-3CC6-4D24-86F0-B3800673DC09}"/>
              </a:ext>
            </a:extLst>
          </p:cNvPr>
          <p:cNvSpPr/>
          <p:nvPr/>
        </p:nvSpPr>
        <p:spPr>
          <a:xfrm>
            <a:off x="6662393" y="3961496"/>
            <a:ext cx="326571" cy="11352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32;p31">
            <a:extLst>
              <a:ext uri="{FF2B5EF4-FFF2-40B4-BE49-F238E27FC236}">
                <a16:creationId xmlns:a16="http://schemas.microsoft.com/office/drawing/2014/main" id="{C1DBC859-6133-4CD2-B96C-1FDE68A9A09A}"/>
              </a:ext>
            </a:extLst>
          </p:cNvPr>
          <p:cNvSpPr/>
          <p:nvPr/>
        </p:nvSpPr>
        <p:spPr>
          <a:xfrm>
            <a:off x="6651166" y="5578064"/>
            <a:ext cx="326571" cy="11352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54141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FE881F61-22D8-4973-975F-3E4EE31CAFE3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FINANCING OPPORTUNITIES IN VIETNAM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oogle Shape;240;p32">
            <a:extLst>
              <a:ext uri="{FF2B5EF4-FFF2-40B4-BE49-F238E27FC236}">
                <a16:creationId xmlns:a16="http://schemas.microsoft.com/office/drawing/2014/main" id="{FE7A0EAD-A472-4855-9A76-82E9566DF17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67022" y="4220315"/>
            <a:ext cx="3286777" cy="2311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241;p32">
            <a:extLst>
              <a:ext uri="{FF2B5EF4-FFF2-40B4-BE49-F238E27FC236}">
                <a16:creationId xmlns:a16="http://schemas.microsoft.com/office/drawing/2014/main" id="{402C5835-EAFA-4C0E-9F67-3BDB8BFA24A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0377" y="3907540"/>
            <a:ext cx="5072735" cy="262414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42;p32">
            <a:extLst>
              <a:ext uri="{FF2B5EF4-FFF2-40B4-BE49-F238E27FC236}">
                <a16:creationId xmlns:a16="http://schemas.microsoft.com/office/drawing/2014/main" id="{2431B60B-EFC4-4BC1-B9D7-A253EB5C3281}"/>
              </a:ext>
            </a:extLst>
          </p:cNvPr>
          <p:cNvSpPr/>
          <p:nvPr/>
        </p:nvSpPr>
        <p:spPr>
          <a:xfrm>
            <a:off x="838200" y="1845477"/>
            <a:ext cx="6327913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Investment in EE is required to meet policy targets and compliance requirements: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National net-zero target by 2050;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Sector-specific targets;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Legal compliance requirements: Directive 20, Circulars on sectoral energy consumption standards,...;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Customer requirements: CBAM, ISO 9001, ISO 14001,...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968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6" name="Google Shape;243;p32">
            <a:extLst>
              <a:ext uri="{FF2B5EF4-FFF2-40B4-BE49-F238E27FC236}">
                <a16:creationId xmlns:a16="http://schemas.microsoft.com/office/drawing/2014/main" id="{7EBDD465-2EF5-40A8-BB4F-8171B1CC08F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58807" y="1879425"/>
            <a:ext cx="3294992" cy="20281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881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5E90B96B-F002-4684-9466-F75F2005EC5E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FINANCING OPPORTUNITIES IN VIETNAM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oogle Shape;251;p33">
            <a:extLst>
              <a:ext uri="{FF2B5EF4-FFF2-40B4-BE49-F238E27FC236}">
                <a16:creationId xmlns:a16="http://schemas.microsoft.com/office/drawing/2014/main" id="{9C7731C6-4435-45B8-BF6F-FE3E05B3B6B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2389164"/>
            <a:ext cx="5816926" cy="31568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52;p33">
            <a:extLst>
              <a:ext uri="{FF2B5EF4-FFF2-40B4-BE49-F238E27FC236}">
                <a16:creationId xmlns:a16="http://schemas.microsoft.com/office/drawing/2014/main" id="{79B4C687-8394-48D1-ACEC-DDD32CCC3FB5}"/>
              </a:ext>
            </a:extLst>
          </p:cNvPr>
          <p:cNvSpPr txBox="1"/>
          <p:nvPr/>
        </p:nvSpPr>
        <p:spPr>
          <a:xfrm>
            <a:off x="7026965" y="2058965"/>
            <a:ext cx="4326834" cy="181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Technology: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Outdated technology with low energy conversion efficiency equipment;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Suboptimal operating systems with multiple energy waste points;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Limited adoption of advanced energy-saving technologies;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Resistance to technological changes.</a:t>
            </a:r>
            <a:endParaRPr/>
          </a:p>
        </p:txBody>
      </p:sp>
      <p:sp>
        <p:nvSpPr>
          <p:cNvPr id="5" name="Google Shape;253;p33">
            <a:extLst>
              <a:ext uri="{FF2B5EF4-FFF2-40B4-BE49-F238E27FC236}">
                <a16:creationId xmlns:a16="http://schemas.microsoft.com/office/drawing/2014/main" id="{7EB49F41-8575-4FEC-A449-DAD6D9105111}"/>
              </a:ext>
            </a:extLst>
          </p:cNvPr>
          <p:cNvSpPr txBox="1"/>
          <p:nvPr/>
        </p:nvSpPr>
        <p:spPr>
          <a:xfrm>
            <a:off x="7026965" y="4287652"/>
            <a:ext cx="4326834" cy="1384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Finance: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Challenging economic conditions;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Limited access to supportive funding sources;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Insufficient prioritization of energy efficiency initiatives;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Preference for low-cost, quick-return solutions.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497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60;p34">
            <a:extLst>
              <a:ext uri="{FF2B5EF4-FFF2-40B4-BE49-F238E27FC236}">
                <a16:creationId xmlns:a16="http://schemas.microsoft.com/office/drawing/2014/main" id="{305DB80E-F862-4B73-AC68-32273720B9B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90527" y="1161842"/>
            <a:ext cx="6801123" cy="51754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6353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48578" y="2893721"/>
            <a:ext cx="10094844" cy="1070557"/>
          </a:xfrm>
        </p:spPr>
        <p:txBody>
          <a:bodyPr>
            <a:noAutofit/>
          </a:bodyPr>
          <a:lstStyle/>
          <a:p>
            <a:r>
              <a:rPr lang="en-US" sz="3200"/>
              <a:t>ENERGY EFFICIENCY MARKET IN THE INDUSTRIAL SECTOR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722172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B46E2BCB-9372-48CF-A1D2-55D8380113C5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Google Shape;268;p35">
            <a:extLst>
              <a:ext uri="{FF2B5EF4-FFF2-40B4-BE49-F238E27FC236}">
                <a16:creationId xmlns:a16="http://schemas.microsoft.com/office/drawing/2014/main" id="{72C8947F-7293-48B9-88EC-EA80E51C021C}"/>
              </a:ext>
            </a:extLst>
          </p:cNvPr>
          <p:cNvSpPr/>
          <p:nvPr/>
        </p:nvSpPr>
        <p:spPr>
          <a:xfrm>
            <a:off x="838200" y="2407297"/>
            <a:ext cx="5254690" cy="3116425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Please analyze why Vietnam is currently one of the most attractive energy efficiency markets?</a:t>
            </a:r>
            <a:endParaRPr/>
          </a:p>
        </p:txBody>
      </p:sp>
      <p:pic>
        <p:nvPicPr>
          <p:cNvPr id="4" name="Google Shape;269;p35">
            <a:extLst>
              <a:ext uri="{FF2B5EF4-FFF2-40B4-BE49-F238E27FC236}">
                <a16:creationId xmlns:a16="http://schemas.microsoft.com/office/drawing/2014/main" id="{8927D53A-7FBE-4939-B9DB-AA13BEB2402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92216" y="2499547"/>
            <a:ext cx="4534050" cy="3024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61607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BDD30E5B-D3A6-47BB-BDF7-08B10F4F9A28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Google Shape;277;p36">
            <a:extLst>
              <a:ext uri="{FF2B5EF4-FFF2-40B4-BE49-F238E27FC236}">
                <a16:creationId xmlns:a16="http://schemas.microsoft.com/office/drawing/2014/main" id="{F2638CDF-69F6-486C-B8A6-F7F6E342E721}"/>
              </a:ext>
            </a:extLst>
          </p:cNvPr>
          <p:cNvSpPr/>
          <p:nvPr/>
        </p:nvSpPr>
        <p:spPr>
          <a:xfrm>
            <a:off x="838200" y="1931435"/>
            <a:ext cx="10515598" cy="57849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What are </a:t>
            </a: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significant energy efficiency potentials?</a:t>
            </a:r>
            <a:b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(Across technological, equipment, and operational dimensions)</a:t>
            </a:r>
            <a:endParaRPr sz="1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278;p36">
            <a:extLst>
              <a:ext uri="{FF2B5EF4-FFF2-40B4-BE49-F238E27FC236}">
                <a16:creationId xmlns:a16="http://schemas.microsoft.com/office/drawing/2014/main" id="{F47F53D0-AAD3-4C52-B875-C7A946126F44}"/>
              </a:ext>
            </a:extLst>
          </p:cNvPr>
          <p:cNvSpPr/>
          <p:nvPr/>
        </p:nvSpPr>
        <p:spPr>
          <a:xfrm>
            <a:off x="838200" y="2702511"/>
            <a:ext cx="10515598" cy="57849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Policies and regulations promoting and supporting energy efficiency (Net Zero, laws, decrees,...)</a:t>
            </a:r>
            <a:endParaRPr/>
          </a:p>
        </p:txBody>
      </p:sp>
      <p:sp>
        <p:nvSpPr>
          <p:cNvPr id="5" name="Google Shape;279;p36">
            <a:extLst>
              <a:ext uri="{FF2B5EF4-FFF2-40B4-BE49-F238E27FC236}">
                <a16:creationId xmlns:a16="http://schemas.microsoft.com/office/drawing/2014/main" id="{6EFA027A-26FF-461E-9A04-B83C3666BB37}"/>
              </a:ext>
            </a:extLst>
          </p:cNvPr>
          <p:cNvSpPr/>
          <p:nvPr/>
        </p:nvSpPr>
        <p:spPr>
          <a:xfrm>
            <a:off x="838200" y="3473587"/>
            <a:ext cx="10515598" cy="57849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The benefits are clear and multidimensional (economic, environmental,...)</a:t>
            </a:r>
            <a:endParaRPr/>
          </a:p>
        </p:txBody>
      </p:sp>
      <p:sp>
        <p:nvSpPr>
          <p:cNvPr id="6" name="Google Shape;280;p36">
            <a:extLst>
              <a:ext uri="{FF2B5EF4-FFF2-40B4-BE49-F238E27FC236}">
                <a16:creationId xmlns:a16="http://schemas.microsoft.com/office/drawing/2014/main" id="{D7ECB8DB-6F19-419C-A9A3-6DA6B82F2C2E}"/>
              </a:ext>
            </a:extLst>
          </p:cNvPr>
          <p:cNvSpPr/>
          <p:nvPr/>
        </p:nvSpPr>
        <p:spPr>
          <a:xfrm>
            <a:off x="838200" y="4244663"/>
            <a:ext cx="10515598" cy="57849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 Growing energy demand, rising energy prices, and positive development orientation</a:t>
            </a:r>
            <a:endParaRPr/>
          </a:p>
        </p:txBody>
      </p:sp>
      <p:sp>
        <p:nvSpPr>
          <p:cNvPr id="7" name="Google Shape;281;p36">
            <a:extLst>
              <a:ext uri="{FF2B5EF4-FFF2-40B4-BE49-F238E27FC236}">
                <a16:creationId xmlns:a16="http://schemas.microsoft.com/office/drawing/2014/main" id="{01C41CB4-8396-432D-AA97-FB43BB40C1DF}"/>
              </a:ext>
            </a:extLst>
          </p:cNvPr>
          <p:cNvSpPr/>
          <p:nvPr/>
        </p:nvSpPr>
        <p:spPr>
          <a:xfrm>
            <a:off x="838200" y="5015739"/>
            <a:ext cx="10515598" cy="57849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5. International Partner &amp; Customer Requirements on Energy Efficiency (EE)</a:t>
            </a:r>
            <a:endParaRPr/>
          </a:p>
        </p:txBody>
      </p:sp>
      <p:sp>
        <p:nvSpPr>
          <p:cNvPr id="8" name="Google Shape;282;p36">
            <a:extLst>
              <a:ext uri="{FF2B5EF4-FFF2-40B4-BE49-F238E27FC236}">
                <a16:creationId xmlns:a16="http://schemas.microsoft.com/office/drawing/2014/main" id="{84438BBC-5B9B-4F5C-8185-92F7E29C9BD5}"/>
              </a:ext>
            </a:extLst>
          </p:cNvPr>
          <p:cNvSpPr/>
          <p:nvPr/>
        </p:nvSpPr>
        <p:spPr>
          <a:xfrm>
            <a:off x="838200" y="5786815"/>
            <a:ext cx="10515598" cy="57849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6. Lower investment costs compared to developed countries, faster payback periods, and quicker profit sharing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4975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88;p37">
            <a:extLst>
              <a:ext uri="{FF2B5EF4-FFF2-40B4-BE49-F238E27FC236}">
                <a16:creationId xmlns:a16="http://schemas.microsoft.com/office/drawing/2014/main" id="{AFF0E59E-7201-4936-B502-F1462D126A73}"/>
              </a:ext>
            </a:extLst>
          </p:cNvPr>
          <p:cNvSpPr/>
          <p:nvPr/>
        </p:nvSpPr>
        <p:spPr>
          <a:xfrm>
            <a:off x="3952624" y="2921168"/>
            <a:ext cx="428675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 sz="6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689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57DB5FD3-FC4F-466F-8678-AD07AA26FFC8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SAVING - SUSTAINABLE DEVELOPMENT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oogle Shape;63;p18">
            <a:extLst>
              <a:ext uri="{FF2B5EF4-FFF2-40B4-BE49-F238E27FC236}">
                <a16:creationId xmlns:a16="http://schemas.microsoft.com/office/drawing/2014/main" id="{761D14A7-262C-4D4A-A526-61CE1438DC9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34179" y="1826918"/>
            <a:ext cx="3939073" cy="3939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64;p18">
            <a:extLst>
              <a:ext uri="{FF2B5EF4-FFF2-40B4-BE49-F238E27FC236}">
                <a16:creationId xmlns:a16="http://schemas.microsoft.com/office/drawing/2014/main" id="{71C97635-1112-4DE6-B35A-23B22EE12E8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08775" y="1826918"/>
            <a:ext cx="3757710" cy="375771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65;p18">
            <a:extLst>
              <a:ext uri="{FF2B5EF4-FFF2-40B4-BE49-F238E27FC236}">
                <a16:creationId xmlns:a16="http://schemas.microsoft.com/office/drawing/2014/main" id="{E2595F48-80F3-42AC-91A6-E4B7658F9977}"/>
              </a:ext>
            </a:extLst>
          </p:cNvPr>
          <p:cNvSpPr txBox="1"/>
          <p:nvPr/>
        </p:nvSpPr>
        <p:spPr>
          <a:xfrm>
            <a:off x="838200" y="5765385"/>
            <a:ext cx="4327849" cy="699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69498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energy saving?</a:t>
            </a:r>
            <a:endParaRPr sz="1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66;p18">
            <a:extLst>
              <a:ext uri="{FF2B5EF4-FFF2-40B4-BE49-F238E27FC236}">
                <a16:creationId xmlns:a16="http://schemas.microsoft.com/office/drawing/2014/main" id="{F81285E1-FD63-4F65-B557-BF0EDED848E6}"/>
              </a:ext>
            </a:extLst>
          </p:cNvPr>
          <p:cNvSpPr txBox="1"/>
          <p:nvPr/>
        </p:nvSpPr>
        <p:spPr>
          <a:xfrm>
            <a:off x="6868782" y="5765385"/>
            <a:ext cx="4037695" cy="699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the importance of energy saving for </a:t>
            </a: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Vietnam’s development? </a:t>
            </a:r>
            <a:endParaRPr sz="16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8749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71E395FA-792B-4088-8B1F-B5DBA77F039E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SAVING - SUSTAINABLE DEVELOPMENT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7DDE7CB7-E417-4014-9C6D-23C65FD5F5D7}"/>
              </a:ext>
            </a:extLst>
          </p:cNvPr>
          <p:cNvSpPr txBox="1">
            <a:spLocks/>
          </p:cNvSpPr>
          <p:nvPr/>
        </p:nvSpPr>
        <p:spPr>
          <a:xfrm>
            <a:off x="838201" y="1781359"/>
            <a:ext cx="4488024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indent="0" algn="just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What is energy saving?</a:t>
            </a:r>
            <a:endParaRPr lang="vi-V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3AC7629-3022-4051-BCF0-872FF61A1EC8}"/>
              </a:ext>
            </a:extLst>
          </p:cNvPr>
          <p:cNvSpPr txBox="1">
            <a:spLocks/>
          </p:cNvSpPr>
          <p:nvPr/>
        </p:nvSpPr>
        <p:spPr>
          <a:xfrm>
            <a:off x="6096000" y="1781359"/>
            <a:ext cx="5257799" cy="1059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lvl="0" indent="0" algn="just"/>
            <a:r>
              <a:rPr lang="en-US" sz="1600" b="1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What is the importance of energy saving for Vietnam’s development ? 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6EABC22B-5AD9-4BF0-8BD6-34B20F5AB29C}"/>
              </a:ext>
            </a:extLst>
          </p:cNvPr>
          <p:cNvSpPr txBox="1">
            <a:spLocks/>
          </p:cNvSpPr>
          <p:nvPr/>
        </p:nvSpPr>
        <p:spPr>
          <a:xfrm>
            <a:off x="838201" y="2311163"/>
            <a:ext cx="4488024" cy="420187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buNone/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Energy saving is defined in the Law on Economical and Efficient Use of Energy as follows:</a:t>
            </a:r>
          </a:p>
          <a:p>
            <a:pPr indent="0" algn="just">
              <a:buNone/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- Energy saving means reducing losses and minimizing unnecessary energy consumption in production and daily life, while still ensuring the necessary energy demands for those activities.</a:t>
            </a:r>
          </a:p>
          <a:p>
            <a:pPr indent="0" algn="just">
              <a:buNone/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In other words, energy conservation does not mean restricting usage to the point of causing deprivation, but rather using energy rationally and efficiently.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3BA661F8-8B0F-4EED-9C3C-8CA07E0FF040}"/>
              </a:ext>
            </a:extLst>
          </p:cNvPr>
          <p:cNvSpPr txBox="1">
            <a:spLocks/>
          </p:cNvSpPr>
          <p:nvPr/>
        </p:nvSpPr>
        <p:spPr>
          <a:xfrm>
            <a:off x="6211958" y="2481155"/>
            <a:ext cx="5141842" cy="4201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14350" indent="-285750" algn="just">
              <a:buFontTx/>
              <a:buChar char="-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Ensuring national energy security;</a:t>
            </a:r>
          </a:p>
          <a:p>
            <a:pPr marL="514350" indent="-285750" algn="just">
              <a:buFontTx/>
              <a:buChar char="-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Reducing costs for the economy and businesses;</a:t>
            </a:r>
          </a:p>
          <a:p>
            <a:pPr marL="514350" indent="-285750" algn="just">
              <a:buFontTx/>
              <a:buChar char="-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Protecting the environment and reducing greenhouse gas emissions;</a:t>
            </a:r>
          </a:p>
          <a:p>
            <a:pPr marL="514350" indent="-285750" algn="just">
              <a:buFontTx/>
              <a:buChar char="-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Supporting energy transition and sustainable development;</a:t>
            </a:r>
          </a:p>
          <a:p>
            <a:pPr marL="514350" indent="-285750" algn="just">
              <a:buFontTx/>
              <a:buChar char="-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Social and community significance.</a:t>
            </a:r>
          </a:p>
        </p:txBody>
      </p:sp>
    </p:spTree>
    <p:extLst>
      <p:ext uri="{BB962C8B-B14F-4D97-AF65-F5344CB8AC3E}">
        <p14:creationId xmlns:p14="http://schemas.microsoft.com/office/powerpoint/2010/main" val="104892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B215FDE5-AAFA-40D8-9E5F-4FEEA0143B89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MARKET IN VIETNAM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Google Shape;79;p20">
            <a:extLst>
              <a:ext uri="{FF2B5EF4-FFF2-40B4-BE49-F238E27FC236}">
                <a16:creationId xmlns:a16="http://schemas.microsoft.com/office/drawing/2014/main" id="{5D58CB83-20CD-4E6D-9DA6-806BAC5E41EC}"/>
              </a:ext>
            </a:extLst>
          </p:cNvPr>
          <p:cNvSpPr/>
          <p:nvPr/>
        </p:nvSpPr>
        <p:spPr>
          <a:xfrm>
            <a:off x="6589642" y="6119336"/>
            <a:ext cx="4873351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Total electricity generation in 2023: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280.7 billion kWh, an increase of 4.56% compared to 2022.</a:t>
            </a:r>
            <a:endParaRPr/>
          </a:p>
        </p:txBody>
      </p:sp>
      <p:graphicFrame>
        <p:nvGraphicFramePr>
          <p:cNvPr id="4" name="Google Shape;80;p20">
            <a:extLst>
              <a:ext uri="{FF2B5EF4-FFF2-40B4-BE49-F238E27FC236}">
                <a16:creationId xmlns:a16="http://schemas.microsoft.com/office/drawing/2014/main" id="{D38F4E8E-4C97-45BB-BB48-4751E2A822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8073734"/>
              </p:ext>
            </p:extLst>
          </p:nvPr>
        </p:nvGraphicFramePr>
        <p:xfrm>
          <a:off x="6712874" y="1758025"/>
          <a:ext cx="4640925" cy="405837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77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6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6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2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No.</a:t>
                      </a:r>
                      <a:endParaRPr sz="1600" b="1" u="none" strike="noStrike" cap="none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Energy types</a:t>
                      </a:r>
                      <a:endParaRPr sz="1600" b="1" u="none" strike="noStrike" cap="none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Amount</a:t>
                      </a:r>
                      <a:endParaRPr sz="1600" b="1" u="none" strike="noStrike" cap="none">
                        <a:latin typeface="Arial" panose="020B0604020202020204" pitchFamily="34" charset="0"/>
                        <a:ea typeface="Arial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Hydropower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80.904 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Coal thermal power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129.577 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Gas turbine power 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26.315 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Oil-fired power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1.267 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Imported power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4.191 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Renewable energy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37.922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6.1 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Wind power</a:t>
                      </a:r>
                      <a:endParaRPr sz="1600" i="1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11.367 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6.2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Solar power</a:t>
                      </a:r>
                      <a:endParaRPr sz="1600" i="1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25.702 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Biomass power</a:t>
                      </a:r>
                      <a:endParaRPr sz="1600" i="1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853 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Others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453 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5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8</a:t>
                      </a:r>
                      <a:endParaRPr sz="1600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sz="1600" b="1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15240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280.629 </a:t>
                      </a:r>
                      <a:endParaRPr sz="1600" b="1" u="none" strike="noStrike" cap="none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5" name="Google Shape;81;p20">
            <a:extLst>
              <a:ext uri="{FF2B5EF4-FFF2-40B4-BE49-F238E27FC236}">
                <a16:creationId xmlns:a16="http://schemas.microsoft.com/office/drawing/2014/main" id="{C725EA50-72EA-485F-B24F-4E7D6D4E307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2026729"/>
            <a:ext cx="5230848" cy="314407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82;p20">
            <a:extLst>
              <a:ext uri="{FF2B5EF4-FFF2-40B4-BE49-F238E27FC236}">
                <a16:creationId xmlns:a16="http://schemas.microsoft.com/office/drawing/2014/main" id="{BDFEAC92-70FE-4684-8719-79B9A40780B1}"/>
              </a:ext>
            </a:extLst>
          </p:cNvPr>
          <p:cNvSpPr/>
          <p:nvPr/>
        </p:nvSpPr>
        <p:spPr>
          <a:xfrm>
            <a:off x="3971109" y="5170803"/>
            <a:ext cx="209793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Government news</a:t>
            </a:r>
            <a:endParaRPr/>
          </a:p>
        </p:txBody>
      </p:sp>
      <p:sp>
        <p:nvSpPr>
          <p:cNvPr id="7" name="Google Shape;83;p20">
            <a:extLst>
              <a:ext uri="{FF2B5EF4-FFF2-40B4-BE49-F238E27FC236}">
                <a16:creationId xmlns:a16="http://schemas.microsoft.com/office/drawing/2014/main" id="{A25514C3-2B14-4A0F-B319-1A28FD46935D}"/>
              </a:ext>
            </a:extLst>
          </p:cNvPr>
          <p:cNvSpPr/>
          <p:nvPr/>
        </p:nvSpPr>
        <p:spPr>
          <a:xfrm>
            <a:off x="838200" y="5482607"/>
            <a:ext cx="5230848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Total coal consumption in 2022: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35.84 million tons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Total coal consumption in 2023: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47.8 million tons</a:t>
            </a:r>
            <a:endParaRPr/>
          </a:p>
        </p:txBody>
      </p:sp>
      <p:sp>
        <p:nvSpPr>
          <p:cNvPr id="8" name="Google Shape;84;p20">
            <a:extLst>
              <a:ext uri="{FF2B5EF4-FFF2-40B4-BE49-F238E27FC236}">
                <a16:creationId xmlns:a16="http://schemas.microsoft.com/office/drawing/2014/main" id="{8958E462-A793-4F58-90D0-C60204FC09B1}"/>
              </a:ext>
            </a:extLst>
          </p:cNvPr>
          <p:cNvSpPr/>
          <p:nvPr/>
        </p:nvSpPr>
        <p:spPr>
          <a:xfrm>
            <a:off x="8627698" y="5881161"/>
            <a:ext cx="2726101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ENV</a:t>
            </a:r>
            <a:endParaRPr/>
          </a:p>
        </p:txBody>
      </p:sp>
      <p:sp>
        <p:nvSpPr>
          <p:cNvPr id="9" name="Google Shape;86;p20">
            <a:extLst>
              <a:ext uri="{FF2B5EF4-FFF2-40B4-BE49-F238E27FC236}">
                <a16:creationId xmlns:a16="http://schemas.microsoft.com/office/drawing/2014/main" id="{03AF7716-A0E4-4021-A569-B7A858EF6CA4}"/>
              </a:ext>
            </a:extLst>
          </p:cNvPr>
          <p:cNvSpPr/>
          <p:nvPr/>
        </p:nvSpPr>
        <p:spPr>
          <a:xfrm>
            <a:off x="1328665" y="2084589"/>
            <a:ext cx="4249918" cy="2770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Coal: Production, Import, and Consumption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88;p20">
            <a:extLst>
              <a:ext uri="{FF2B5EF4-FFF2-40B4-BE49-F238E27FC236}">
                <a16:creationId xmlns:a16="http://schemas.microsoft.com/office/drawing/2014/main" id="{2BE8E926-5B26-4ABE-A028-8321416119F7}"/>
              </a:ext>
            </a:extLst>
          </p:cNvPr>
          <p:cNvSpPr/>
          <p:nvPr/>
        </p:nvSpPr>
        <p:spPr>
          <a:xfrm>
            <a:off x="1489681" y="4689670"/>
            <a:ext cx="1255899" cy="2770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Production</a:t>
            </a:r>
            <a:endParaRPr sz="1000"/>
          </a:p>
        </p:txBody>
      </p:sp>
      <p:sp>
        <p:nvSpPr>
          <p:cNvPr id="11" name="Google Shape;89;p20">
            <a:extLst>
              <a:ext uri="{FF2B5EF4-FFF2-40B4-BE49-F238E27FC236}">
                <a16:creationId xmlns:a16="http://schemas.microsoft.com/office/drawing/2014/main" id="{B5DCCF80-29CF-4CFF-AA94-5B1D203B5AC1}"/>
              </a:ext>
            </a:extLst>
          </p:cNvPr>
          <p:cNvSpPr/>
          <p:nvPr/>
        </p:nvSpPr>
        <p:spPr>
          <a:xfrm>
            <a:off x="3067493" y="4689670"/>
            <a:ext cx="1255899" cy="2770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Import</a:t>
            </a:r>
            <a:endParaRPr sz="1000"/>
          </a:p>
        </p:txBody>
      </p:sp>
      <p:sp>
        <p:nvSpPr>
          <p:cNvPr id="12" name="Google Shape;90;p20">
            <a:extLst>
              <a:ext uri="{FF2B5EF4-FFF2-40B4-BE49-F238E27FC236}">
                <a16:creationId xmlns:a16="http://schemas.microsoft.com/office/drawing/2014/main" id="{426E7070-AF92-4A89-8A83-F669BA7B3861}"/>
              </a:ext>
            </a:extLst>
          </p:cNvPr>
          <p:cNvSpPr/>
          <p:nvPr/>
        </p:nvSpPr>
        <p:spPr>
          <a:xfrm>
            <a:off x="4507113" y="4689670"/>
            <a:ext cx="1255899" cy="2770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Consumption</a:t>
            </a:r>
            <a:endParaRPr sz="1000"/>
          </a:p>
        </p:txBody>
      </p:sp>
      <p:sp>
        <p:nvSpPr>
          <p:cNvPr id="13" name="Google Shape;91;p20">
            <a:extLst>
              <a:ext uri="{FF2B5EF4-FFF2-40B4-BE49-F238E27FC236}">
                <a16:creationId xmlns:a16="http://schemas.microsoft.com/office/drawing/2014/main" id="{32C2A9ED-CAA3-4F39-BC74-58CD4DAC8193}"/>
              </a:ext>
            </a:extLst>
          </p:cNvPr>
          <p:cNvSpPr/>
          <p:nvPr/>
        </p:nvSpPr>
        <p:spPr>
          <a:xfrm>
            <a:off x="2889503" y="4997498"/>
            <a:ext cx="517290" cy="10767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2022</a:t>
            </a:r>
            <a:endParaRPr/>
          </a:p>
        </p:txBody>
      </p:sp>
      <p:sp>
        <p:nvSpPr>
          <p:cNvPr id="14" name="Google Shape;91;p20">
            <a:extLst>
              <a:ext uri="{FF2B5EF4-FFF2-40B4-BE49-F238E27FC236}">
                <a16:creationId xmlns:a16="http://schemas.microsoft.com/office/drawing/2014/main" id="{84823FB0-2B98-42A4-B76A-73B9F840C081}"/>
              </a:ext>
            </a:extLst>
          </p:cNvPr>
          <p:cNvSpPr/>
          <p:nvPr/>
        </p:nvSpPr>
        <p:spPr>
          <a:xfrm>
            <a:off x="3649257" y="4990882"/>
            <a:ext cx="594752" cy="10767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2023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8620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DA380845-7877-476D-BF1F-F19068EE660F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MARKET IN VIETNAM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Google Shape;98;p21">
            <a:extLst>
              <a:ext uri="{FF2B5EF4-FFF2-40B4-BE49-F238E27FC236}">
                <a16:creationId xmlns:a16="http://schemas.microsoft.com/office/drawing/2014/main" id="{80EC08C4-A011-4C74-BD37-43EE0CE9586B}"/>
              </a:ext>
            </a:extLst>
          </p:cNvPr>
          <p:cNvSpPr txBox="1">
            <a:spLocks/>
          </p:cNvSpPr>
          <p:nvPr/>
        </p:nvSpPr>
        <p:spPr>
          <a:xfrm>
            <a:off x="5874026" y="2074643"/>
            <a:ext cx="5479773" cy="4201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342900" algn="just">
              <a:lnSpc>
                <a:spcPct val="120000"/>
              </a:lnSpc>
              <a:buSzPct val="108108"/>
              <a:buFont typeface="Arial"/>
              <a:buChar char="-"/>
            </a:pPr>
            <a:r>
              <a:rPr lang="en-US" sz="16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 Vietnam, the industrial sector accounts for 52% of final energy consumption (excluding conversion and transmission losses).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342900" algn="just">
              <a:lnSpc>
                <a:spcPct val="120000"/>
              </a:lnSpc>
              <a:buSzPct val="108108"/>
              <a:buFont typeface="Arial"/>
              <a:buChar char="-"/>
            </a:pPr>
            <a:r>
              <a:rPr lang="en-US" sz="16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The country has over 3,000 enterprises listed as key energy users (consuming &gt;1,000 TOE/year).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342900" algn="just">
              <a:lnSpc>
                <a:spcPct val="120000"/>
              </a:lnSpc>
              <a:buSzPct val="108108"/>
              <a:buFont typeface="Arial"/>
              <a:buChar char="-"/>
            </a:pPr>
            <a:r>
              <a:rPr lang="en-US" sz="16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Total energy consumption grew at an average rate of 6.2% per year during the 2010-2019 period.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342900" algn="just">
              <a:lnSpc>
                <a:spcPct val="120000"/>
              </a:lnSpc>
              <a:buSzPct val="108108"/>
              <a:buFont typeface="Arial"/>
              <a:buChar char="-"/>
            </a:pPr>
            <a:r>
              <a:rPr lang="en-US" sz="16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EVN (Vietnam Electricity) projects electricity consumption will grow 6% annually during the 2025-2030 period.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100;p21">
            <a:extLst>
              <a:ext uri="{FF2B5EF4-FFF2-40B4-BE49-F238E27FC236}">
                <a16:creationId xmlns:a16="http://schemas.microsoft.com/office/drawing/2014/main" id="{33742505-8DBA-4427-92D4-4B0A121F3369}"/>
              </a:ext>
            </a:extLst>
          </p:cNvPr>
          <p:cNvSpPr/>
          <p:nvPr/>
        </p:nvSpPr>
        <p:spPr>
          <a:xfrm>
            <a:off x="1202402" y="5693359"/>
            <a:ext cx="4451860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IEA - Viet Nam, Countries &amp; Regions, updated in 2022</a:t>
            </a:r>
            <a:endParaRPr/>
          </a:p>
        </p:txBody>
      </p:sp>
      <p:pic>
        <p:nvPicPr>
          <p:cNvPr id="5" name="Google Shape;101;p21">
            <a:extLst>
              <a:ext uri="{FF2B5EF4-FFF2-40B4-BE49-F238E27FC236}">
                <a16:creationId xmlns:a16="http://schemas.microsoft.com/office/drawing/2014/main" id="{50500AD5-3E2F-4BAA-B9A0-815A758B225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55896" y="2312158"/>
            <a:ext cx="3540521" cy="317161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2;p21">
            <a:extLst>
              <a:ext uri="{FF2B5EF4-FFF2-40B4-BE49-F238E27FC236}">
                <a16:creationId xmlns:a16="http://schemas.microsoft.com/office/drawing/2014/main" id="{756BDB74-30FA-43F1-90D0-5CF98F8A70FC}"/>
              </a:ext>
            </a:extLst>
          </p:cNvPr>
          <p:cNvSpPr/>
          <p:nvPr/>
        </p:nvSpPr>
        <p:spPr>
          <a:xfrm>
            <a:off x="1658071" y="1920754"/>
            <a:ext cx="333617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consumption share by sector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7681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81B2A8DF-B426-46F2-A0BA-62CDDC38AF01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MARKET IN VIETNAM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oogle Shape;110;p22">
            <a:extLst>
              <a:ext uri="{FF2B5EF4-FFF2-40B4-BE49-F238E27FC236}">
                <a16:creationId xmlns:a16="http://schemas.microsoft.com/office/drawing/2014/main" id="{3ABE17B7-5889-430E-91E3-19878465EAD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1883235"/>
            <a:ext cx="6180930" cy="371513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11;p22">
            <a:extLst>
              <a:ext uri="{FF2B5EF4-FFF2-40B4-BE49-F238E27FC236}">
                <a16:creationId xmlns:a16="http://schemas.microsoft.com/office/drawing/2014/main" id="{6CDDA2B4-F7C9-48D3-9C89-07BC4320ABF9}"/>
              </a:ext>
            </a:extLst>
          </p:cNvPr>
          <p:cNvSpPr txBox="1">
            <a:spLocks/>
          </p:cNvSpPr>
          <p:nvPr/>
        </p:nvSpPr>
        <p:spPr>
          <a:xfrm>
            <a:off x="7164825" y="2064876"/>
            <a:ext cx="4188974" cy="335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342900" algn="just">
              <a:buSzPts val="1800"/>
              <a:buFont typeface="Arial"/>
              <a:buChar char="-"/>
            </a:pPr>
            <a:r>
              <a:rPr lang="en-US" sz="16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 2023, the country had 3,491 key energy-consuming establishments, of which 2,864 were in industry, 539 were in construction, and 88 were in transportation and agriculture.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342900" algn="just">
              <a:buSzPts val="1800"/>
              <a:buFont typeface="Arial"/>
              <a:buChar char="-"/>
            </a:pPr>
            <a:r>
              <a:rPr lang="en-US" sz="16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For establishments in the industrial, agricultural, and transportation sectors, the energy consumption threshold is &gt; 1,000 TOE.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342900" algn="just">
              <a:buSzPts val="1800"/>
              <a:buFont typeface="Arial"/>
              <a:buChar char="-"/>
            </a:pPr>
            <a:r>
              <a:rPr lang="en-US" sz="16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For establishments in the construction sector, the energy consumption threshold is &gt; 500 TOE.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Google Shape;113;p22">
            <a:extLst>
              <a:ext uri="{FF2B5EF4-FFF2-40B4-BE49-F238E27FC236}">
                <a16:creationId xmlns:a16="http://schemas.microsoft.com/office/drawing/2014/main" id="{2C1A2D85-84C7-4B2A-A15A-28DF9A1A98FE}"/>
              </a:ext>
            </a:extLst>
          </p:cNvPr>
          <p:cNvSpPr txBox="1"/>
          <p:nvPr/>
        </p:nvSpPr>
        <p:spPr>
          <a:xfrm>
            <a:off x="1562342" y="1903113"/>
            <a:ext cx="5167901" cy="5232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Number of key energy-consuming enterprises in 2023 by sector group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14;p22">
            <a:extLst>
              <a:ext uri="{FF2B5EF4-FFF2-40B4-BE49-F238E27FC236}">
                <a16:creationId xmlns:a16="http://schemas.microsoft.com/office/drawing/2014/main" id="{9B0777CE-ED51-40F9-BB8F-6DF565A895C8}"/>
              </a:ext>
            </a:extLst>
          </p:cNvPr>
          <p:cNvSpPr/>
          <p:nvPr/>
        </p:nvSpPr>
        <p:spPr>
          <a:xfrm>
            <a:off x="1797978" y="5229546"/>
            <a:ext cx="1222624" cy="277402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Industry</a:t>
            </a:r>
            <a:endParaRPr/>
          </a:p>
        </p:txBody>
      </p:sp>
      <p:sp>
        <p:nvSpPr>
          <p:cNvPr id="7" name="Google Shape;115;p22">
            <a:extLst>
              <a:ext uri="{FF2B5EF4-FFF2-40B4-BE49-F238E27FC236}">
                <a16:creationId xmlns:a16="http://schemas.microsoft.com/office/drawing/2014/main" id="{741E70EF-05F7-4374-A13B-91B3384DCF9F}"/>
              </a:ext>
            </a:extLst>
          </p:cNvPr>
          <p:cNvSpPr/>
          <p:nvPr/>
        </p:nvSpPr>
        <p:spPr>
          <a:xfrm>
            <a:off x="3554859" y="5229546"/>
            <a:ext cx="1222624" cy="277402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Buildings</a:t>
            </a:r>
            <a:endParaRPr/>
          </a:p>
        </p:txBody>
      </p:sp>
      <p:sp>
        <p:nvSpPr>
          <p:cNvPr id="8" name="Google Shape;116;p22">
            <a:extLst>
              <a:ext uri="{FF2B5EF4-FFF2-40B4-BE49-F238E27FC236}">
                <a16:creationId xmlns:a16="http://schemas.microsoft.com/office/drawing/2014/main" id="{23C38425-6337-4245-B81B-B278ED65C9D4}"/>
              </a:ext>
            </a:extLst>
          </p:cNvPr>
          <p:cNvSpPr/>
          <p:nvPr/>
        </p:nvSpPr>
        <p:spPr>
          <a:xfrm>
            <a:off x="5022350" y="5189790"/>
            <a:ext cx="1881883" cy="368823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Others (Transportation and Agriculture)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23275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62;p18">
            <a:extLst>
              <a:ext uri="{FF2B5EF4-FFF2-40B4-BE49-F238E27FC236}">
                <a16:creationId xmlns:a16="http://schemas.microsoft.com/office/drawing/2014/main" id="{25DF2D12-444B-46B3-BAE6-FB5DA61E01D4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SAVING MARKET IN VIETNAM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22;p23">
            <a:extLst>
              <a:ext uri="{FF2B5EF4-FFF2-40B4-BE49-F238E27FC236}">
                <a16:creationId xmlns:a16="http://schemas.microsoft.com/office/drawing/2014/main" id="{01EA89B2-5335-4000-B7C4-BABABBDA896D}"/>
              </a:ext>
            </a:extLst>
          </p:cNvPr>
          <p:cNvSpPr txBox="1">
            <a:spLocks/>
          </p:cNvSpPr>
          <p:nvPr/>
        </p:nvSpPr>
        <p:spPr>
          <a:xfrm>
            <a:off x="6922229" y="1881681"/>
            <a:ext cx="4488024" cy="4201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325755" algn="just">
              <a:buSzPct val="100000"/>
              <a:buFont typeface="Arial"/>
              <a:buChar char="-"/>
            </a:pPr>
            <a:r>
              <a:rPr lang="en-US" sz="15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Industrial energy-saving potential reaches 20-30% of total sectoral consumption.</a:t>
            </a:r>
            <a:endParaRPr lang="en-US"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325755" algn="just">
              <a:buSzPct val="100000"/>
              <a:buFont typeface="Arial"/>
              <a:buChar char="-"/>
            </a:pPr>
            <a:r>
              <a:rPr lang="en-US" sz="15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VSUEE Project (2018-2022): Achieved annual savings of 1.18 million MWh/year, exceeding the initial target by 72.5%, with a total investment of USD 54.6 million.</a:t>
            </a:r>
            <a:endParaRPr lang="en-US"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325755" algn="just">
              <a:buSzPct val="100000"/>
              <a:buFont typeface="Arial"/>
              <a:buChar char="-"/>
            </a:pPr>
            <a:r>
              <a:rPr lang="en-US" sz="15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National Energy Efficiency Program (VNEEP): Aims to reduce national average energy intensity by...</a:t>
            </a:r>
            <a:endParaRPr lang="en-US"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325755" algn="just">
              <a:lnSpc>
                <a:spcPct val="115000"/>
              </a:lnSpc>
              <a:buSzPct val="100000"/>
              <a:buFont typeface="Arial"/>
              <a:buChar char="-"/>
            </a:pPr>
            <a:r>
              <a:rPr lang="en-US" sz="1500">
                <a:solidFill>
                  <a:srgbClr val="FF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The National Program on Economical and Efficient Use of Energy for the 2019-2030 period (VNEEP3 Program) aims to achieve energy savings of 5 to 7% of the country's total energy consumption during the 2019-2025 period, and 8 to 10% for the entire period from 2019 to 2030.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oogle Shape;124;p23">
            <a:extLst>
              <a:ext uri="{FF2B5EF4-FFF2-40B4-BE49-F238E27FC236}">
                <a16:creationId xmlns:a16="http://schemas.microsoft.com/office/drawing/2014/main" id="{962F850D-CE1C-4035-8CEE-DF782780253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1948547"/>
            <a:ext cx="6258549" cy="37617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25;p23">
            <a:extLst>
              <a:ext uri="{FF2B5EF4-FFF2-40B4-BE49-F238E27FC236}">
                <a16:creationId xmlns:a16="http://schemas.microsoft.com/office/drawing/2014/main" id="{DABD9EC5-C40D-4BAF-9EFA-C5FC04965D0B}"/>
              </a:ext>
            </a:extLst>
          </p:cNvPr>
          <p:cNvSpPr/>
          <p:nvPr/>
        </p:nvSpPr>
        <p:spPr>
          <a:xfrm>
            <a:off x="4749282" y="5806559"/>
            <a:ext cx="2347467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VNEEP3 Program</a:t>
            </a:r>
            <a:endParaRPr/>
          </a:p>
        </p:txBody>
      </p:sp>
      <p:sp>
        <p:nvSpPr>
          <p:cNvPr id="9" name="Google Shape;126;p23">
            <a:extLst>
              <a:ext uri="{FF2B5EF4-FFF2-40B4-BE49-F238E27FC236}">
                <a16:creationId xmlns:a16="http://schemas.microsoft.com/office/drawing/2014/main" id="{40AD2BF6-0E38-440C-8991-0B07CF6DF32D}"/>
              </a:ext>
            </a:extLst>
          </p:cNvPr>
          <p:cNvSpPr/>
          <p:nvPr/>
        </p:nvSpPr>
        <p:spPr>
          <a:xfrm>
            <a:off x="1648480" y="2036190"/>
            <a:ext cx="4637988" cy="29223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saving potential in Vietnam</a:t>
            </a:r>
            <a:endParaRPr/>
          </a:p>
        </p:txBody>
      </p:sp>
      <p:sp>
        <p:nvSpPr>
          <p:cNvPr id="10" name="Google Shape;128;p23">
            <a:extLst>
              <a:ext uri="{FF2B5EF4-FFF2-40B4-BE49-F238E27FC236}">
                <a16:creationId xmlns:a16="http://schemas.microsoft.com/office/drawing/2014/main" id="{16A6744A-1222-45A7-AE18-7E5746FD486B}"/>
              </a:ext>
            </a:extLst>
          </p:cNvPr>
          <p:cNvSpPr/>
          <p:nvPr/>
        </p:nvSpPr>
        <p:spPr>
          <a:xfrm>
            <a:off x="933614" y="4856376"/>
            <a:ext cx="932893" cy="292231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A20000"/>
                </a:solidFill>
                <a:latin typeface="Arial"/>
                <a:ea typeface="Arial"/>
                <a:cs typeface="Arial"/>
                <a:sym typeface="Arial"/>
              </a:rPr>
              <a:t>Low potential</a:t>
            </a:r>
            <a:endParaRPr/>
          </a:p>
        </p:txBody>
      </p:sp>
      <p:sp>
        <p:nvSpPr>
          <p:cNvPr id="11" name="Google Shape;129;p23">
            <a:extLst>
              <a:ext uri="{FF2B5EF4-FFF2-40B4-BE49-F238E27FC236}">
                <a16:creationId xmlns:a16="http://schemas.microsoft.com/office/drawing/2014/main" id="{B0DF7E6D-AEF8-4B06-98FC-901158043095}"/>
              </a:ext>
            </a:extLst>
          </p:cNvPr>
          <p:cNvSpPr/>
          <p:nvPr/>
        </p:nvSpPr>
        <p:spPr>
          <a:xfrm>
            <a:off x="5987792" y="2219817"/>
            <a:ext cx="1025750" cy="1165326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Energy saving potential 20 – 30%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68614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62;p18">
            <a:extLst>
              <a:ext uri="{FF2B5EF4-FFF2-40B4-BE49-F238E27FC236}">
                <a16:creationId xmlns:a16="http://schemas.microsoft.com/office/drawing/2014/main" id="{8B910F49-AA54-4C43-8E17-71792D225975}"/>
              </a:ext>
            </a:extLst>
          </p:cNvPr>
          <p:cNvSpPr txBox="1">
            <a:spLocks/>
          </p:cNvSpPr>
          <p:nvPr/>
        </p:nvSpPr>
        <p:spPr>
          <a:xfrm>
            <a:off x="838200" y="1140009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SAVING MARKET IN VIETNAM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135;p24">
            <a:extLst>
              <a:ext uri="{FF2B5EF4-FFF2-40B4-BE49-F238E27FC236}">
                <a16:creationId xmlns:a16="http://schemas.microsoft.com/office/drawing/2014/main" id="{03DE1985-E1D1-4D54-B9B7-B2B4788A79E9}"/>
              </a:ext>
            </a:extLst>
          </p:cNvPr>
          <p:cNvSpPr txBox="1">
            <a:spLocks/>
          </p:cNvSpPr>
          <p:nvPr/>
        </p:nvSpPr>
        <p:spPr>
          <a:xfrm>
            <a:off x="6085545" y="2506656"/>
            <a:ext cx="5267227" cy="2198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571500" indent="-342900" algn="just">
              <a:lnSpc>
                <a:spcPct val="130000"/>
              </a:lnSpc>
              <a:buFont typeface="Arial"/>
              <a:buChar char="-"/>
            </a:pPr>
            <a:r>
              <a:rPr lang="en-US" sz="16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 2023, Vietnam achieved estimated energy savings of 1,815 million kWh, of which 1,210 million kWh (66.7%) came from designated key energy-consuming facilities.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342900" algn="just">
              <a:lnSpc>
                <a:spcPct val="130000"/>
              </a:lnSpc>
              <a:spcBef>
                <a:spcPts val="1600"/>
              </a:spcBef>
              <a:spcAft>
                <a:spcPts val="600"/>
              </a:spcAft>
              <a:buFont typeface="Arial"/>
              <a:buChar char="-"/>
            </a:pPr>
            <a:r>
              <a:rPr lang="en-US" sz="160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11,730 large customers (with annual consumption ≥1 million kWh) signed load-shifting agreements with EVN to optimize grid operations.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oogle Shape;137;p24">
            <a:extLst>
              <a:ext uri="{FF2B5EF4-FFF2-40B4-BE49-F238E27FC236}">
                <a16:creationId xmlns:a16="http://schemas.microsoft.com/office/drawing/2014/main" id="{35348DB2-19A5-4900-BEBF-1C3733D5494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9228" y="2134183"/>
            <a:ext cx="5413001" cy="368384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38;p24">
            <a:extLst>
              <a:ext uri="{FF2B5EF4-FFF2-40B4-BE49-F238E27FC236}">
                <a16:creationId xmlns:a16="http://schemas.microsoft.com/office/drawing/2014/main" id="{C7081BD9-68F7-4B79-AAC6-6FD714BADE37}"/>
              </a:ext>
            </a:extLst>
          </p:cNvPr>
          <p:cNvSpPr/>
          <p:nvPr/>
        </p:nvSpPr>
        <p:spPr>
          <a:xfrm>
            <a:off x="8656727" y="5239113"/>
            <a:ext cx="2696045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EVN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45919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1417</Words>
  <Application>Microsoft Office PowerPoint</Application>
  <PresentationFormat>Widescreen</PresentationFormat>
  <Paragraphs>184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Phạm Trâm Anh</cp:lastModifiedBy>
  <cp:revision>17</cp:revision>
  <dcterms:created xsi:type="dcterms:W3CDTF">2024-10-28T02:26:51Z</dcterms:created>
  <dcterms:modified xsi:type="dcterms:W3CDTF">2025-10-22T01:58:48Z</dcterms:modified>
</cp:coreProperties>
</file>