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4E9A"/>
    <a:srgbClr val="003153"/>
    <a:srgbClr val="466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1" autoAdjust="0"/>
    <p:restoredTop sz="78231" autoAdjust="0"/>
  </p:normalViewPr>
  <p:slideViewPr>
    <p:cSldViewPr snapToGrid="0">
      <p:cViewPr varScale="1">
        <p:scale>
          <a:sx n="79" d="100"/>
          <a:sy n="79" d="100"/>
        </p:scale>
        <p:origin x="12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B69680-D04B-4F0A-B1EF-59BDD88161CC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42B16A5-7C54-422D-92B9-1AA439671095}">
      <dgm:prSet phldrT="[Text]" custT="1"/>
      <dgm:spPr>
        <a:xfrm>
          <a:off x="418980" y="244"/>
          <a:ext cx="3024261" cy="1814556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30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Leadership &amp; Strategy</a:t>
          </a:r>
          <a:endParaRPr lang="en-US" sz="3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BB8E5DD1-040D-41F3-8716-22413D6E2046}" type="parTrans" cxnId="{18B2EDBD-27C1-411F-AB87-8AB82B0296D6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B670F388-5B53-46D6-A164-EAB15D7E723E}" type="sibTrans" cxnId="{18B2EDBD-27C1-411F-AB87-8AB82B0296D6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2FC1E7BD-2664-4F47-AE8B-AE74EE8202A4}">
      <dgm:prSet phldrT="[Text]" custT="1"/>
      <dgm:spPr>
        <a:xfrm>
          <a:off x="3745668" y="244"/>
          <a:ext cx="3024261" cy="1814556"/>
        </a:xfrm>
        <a:prstGeom prst="rect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30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Organization &amp; Personnel</a:t>
          </a:r>
          <a:endParaRPr lang="en-US" sz="3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4CBE579D-799B-49B2-996F-875A3C5AD5B5}" type="parTrans" cxnId="{4C98D828-CFE1-4D53-B950-22354E77109F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934139C9-CA78-4F41-BBDD-E7C3BF057B16}" type="sibTrans" cxnId="{4C98D828-CFE1-4D53-B950-22354E77109F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7BFB42EF-17A4-4EA2-BFF9-0188F829184A}">
      <dgm:prSet phldrT="[Text]" custT="1"/>
      <dgm:spPr>
        <a:xfrm>
          <a:off x="7072355" y="244"/>
          <a:ext cx="3024261" cy="1814556"/>
        </a:xfrm>
        <a:prstGeom prst="rect">
          <a:avLst/>
        </a:prstGeom>
        <a:solidFill>
          <a:srgbClr val="10CF9B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30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Processes &amp; Tools</a:t>
          </a:r>
          <a:endParaRPr lang="en-US" sz="3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8FA41927-F327-43FB-9E65-C2DF79025C01}" type="parTrans" cxnId="{A573B9DA-F0B0-4667-9AC7-ABCCB0C2499F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1458AE87-66FA-49AA-BCB5-B642AD8C070B}" type="sibTrans" cxnId="{A573B9DA-F0B0-4667-9AC7-ABCCB0C2499F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F8485A4C-FC6B-4F24-9664-DBD9EC2AEEFE}">
      <dgm:prSet phldrT="[Text]" custT="1"/>
      <dgm:spPr>
        <a:xfrm>
          <a:off x="2082324" y="2117227"/>
          <a:ext cx="3024261" cy="1814556"/>
        </a:xfrm>
        <a:prstGeom prst="rect">
          <a:avLst/>
        </a:prstGeom>
        <a:solidFill>
          <a:srgbClr val="7CCA62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30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Capital &amp; Incentives</a:t>
          </a:r>
          <a:endParaRPr lang="en-US" sz="3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1B1B3136-828D-4A1E-B868-1F6A47452D83}" type="parTrans" cxnId="{A2F9EF04-C199-470D-A798-BFA011A404B9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0ADF917C-825C-4DCD-A381-27442E0BB939}" type="sibTrans" cxnId="{A2F9EF04-C199-470D-A798-BFA011A404B9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D73B486E-1C16-4562-9539-3F139513CE35}">
      <dgm:prSet phldrT="[Text]" custT="1"/>
      <dgm:spPr>
        <a:xfrm>
          <a:off x="5409012" y="2117227"/>
          <a:ext cx="3024261" cy="1814556"/>
        </a:xfrm>
        <a:prstGeom prst="rect">
          <a:avLst/>
        </a:prstGeom>
        <a:solidFill>
          <a:srgbClr val="A5C24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30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Capabilities &amp; Network</a:t>
          </a:r>
          <a:endParaRPr lang="en-US" sz="3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A4501E56-89D8-4307-9FBB-EDA98DCE20D5}" type="parTrans" cxnId="{9A3D852D-A583-49EC-B513-5FD2D97CAA8D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064F9714-F8C3-467B-BE0B-CD34BDEA703C}" type="sibTrans" cxnId="{9A3D852D-A583-49EC-B513-5FD2D97CAA8D}">
      <dgm:prSet/>
      <dgm:spPr/>
      <dgm:t>
        <a:bodyPr/>
        <a:lstStyle/>
        <a:p>
          <a:endParaRPr lang="en-US" sz="3000">
            <a:latin typeface="+mn-lt"/>
          </a:endParaRPr>
        </a:p>
      </dgm:t>
    </dgm:pt>
    <dgm:pt modelId="{5D5674ED-7FF1-4AC1-B0C0-4191B7F1FF8B}" type="pres">
      <dgm:prSet presAssocID="{96B69680-D04B-4F0A-B1EF-59BDD88161CC}" presName="diagram" presStyleCnt="0">
        <dgm:presLayoutVars>
          <dgm:dir/>
          <dgm:resizeHandles val="exact"/>
        </dgm:presLayoutVars>
      </dgm:prSet>
      <dgm:spPr/>
    </dgm:pt>
    <dgm:pt modelId="{DE4E27FF-8A12-4615-8C1C-967695A0E658}" type="pres">
      <dgm:prSet presAssocID="{B42B16A5-7C54-422D-92B9-1AA439671095}" presName="node" presStyleLbl="node1" presStyleIdx="0" presStyleCnt="5">
        <dgm:presLayoutVars>
          <dgm:bulletEnabled val="1"/>
        </dgm:presLayoutVars>
      </dgm:prSet>
      <dgm:spPr/>
    </dgm:pt>
    <dgm:pt modelId="{FDCDAC7B-0A10-4184-9131-95B9E4E2F248}" type="pres">
      <dgm:prSet presAssocID="{B670F388-5B53-46D6-A164-EAB15D7E723E}" presName="sibTrans" presStyleCnt="0"/>
      <dgm:spPr/>
    </dgm:pt>
    <dgm:pt modelId="{0291B1E7-4584-4101-8F32-D2ABCACB0560}" type="pres">
      <dgm:prSet presAssocID="{2FC1E7BD-2664-4F47-AE8B-AE74EE8202A4}" presName="node" presStyleLbl="node1" presStyleIdx="1" presStyleCnt="5">
        <dgm:presLayoutVars>
          <dgm:bulletEnabled val="1"/>
        </dgm:presLayoutVars>
      </dgm:prSet>
      <dgm:spPr/>
    </dgm:pt>
    <dgm:pt modelId="{74CDF32B-B28C-47FD-9FAA-2080D3D0D3BF}" type="pres">
      <dgm:prSet presAssocID="{934139C9-CA78-4F41-BBDD-E7C3BF057B16}" presName="sibTrans" presStyleCnt="0"/>
      <dgm:spPr/>
    </dgm:pt>
    <dgm:pt modelId="{039FF6DE-09A3-4FAD-AC52-D1F91821EC61}" type="pres">
      <dgm:prSet presAssocID="{7BFB42EF-17A4-4EA2-BFF9-0188F829184A}" presName="node" presStyleLbl="node1" presStyleIdx="2" presStyleCnt="5">
        <dgm:presLayoutVars>
          <dgm:bulletEnabled val="1"/>
        </dgm:presLayoutVars>
      </dgm:prSet>
      <dgm:spPr/>
    </dgm:pt>
    <dgm:pt modelId="{3B5C65F0-256C-4D97-B435-B353FBA67870}" type="pres">
      <dgm:prSet presAssocID="{1458AE87-66FA-49AA-BCB5-B642AD8C070B}" presName="sibTrans" presStyleCnt="0"/>
      <dgm:spPr/>
    </dgm:pt>
    <dgm:pt modelId="{A7C8058C-B131-4541-89C5-B6CC10E902BB}" type="pres">
      <dgm:prSet presAssocID="{F8485A4C-FC6B-4F24-9664-DBD9EC2AEEFE}" presName="node" presStyleLbl="node1" presStyleIdx="3" presStyleCnt="5">
        <dgm:presLayoutVars>
          <dgm:bulletEnabled val="1"/>
        </dgm:presLayoutVars>
      </dgm:prSet>
      <dgm:spPr/>
    </dgm:pt>
    <dgm:pt modelId="{E67ABA1F-F69E-4A06-8078-3163E2A898BF}" type="pres">
      <dgm:prSet presAssocID="{0ADF917C-825C-4DCD-A381-27442E0BB939}" presName="sibTrans" presStyleCnt="0"/>
      <dgm:spPr/>
    </dgm:pt>
    <dgm:pt modelId="{DEA1E95E-DCFE-4CDC-875E-CEDB9E401A2B}" type="pres">
      <dgm:prSet presAssocID="{D73B486E-1C16-4562-9539-3F139513CE35}" presName="node" presStyleLbl="node1" presStyleIdx="4" presStyleCnt="5">
        <dgm:presLayoutVars>
          <dgm:bulletEnabled val="1"/>
        </dgm:presLayoutVars>
      </dgm:prSet>
      <dgm:spPr/>
    </dgm:pt>
  </dgm:ptLst>
  <dgm:cxnLst>
    <dgm:cxn modelId="{A2F9EF04-C199-470D-A798-BFA011A404B9}" srcId="{96B69680-D04B-4F0A-B1EF-59BDD88161CC}" destId="{F8485A4C-FC6B-4F24-9664-DBD9EC2AEEFE}" srcOrd="3" destOrd="0" parTransId="{1B1B3136-828D-4A1E-B868-1F6A47452D83}" sibTransId="{0ADF917C-825C-4DCD-A381-27442E0BB939}"/>
    <dgm:cxn modelId="{4C98D828-CFE1-4D53-B950-22354E77109F}" srcId="{96B69680-D04B-4F0A-B1EF-59BDD88161CC}" destId="{2FC1E7BD-2664-4F47-AE8B-AE74EE8202A4}" srcOrd="1" destOrd="0" parTransId="{4CBE579D-799B-49B2-996F-875A3C5AD5B5}" sibTransId="{934139C9-CA78-4F41-BBDD-E7C3BF057B16}"/>
    <dgm:cxn modelId="{9A3D852D-A583-49EC-B513-5FD2D97CAA8D}" srcId="{96B69680-D04B-4F0A-B1EF-59BDD88161CC}" destId="{D73B486E-1C16-4562-9539-3F139513CE35}" srcOrd="4" destOrd="0" parTransId="{A4501E56-89D8-4307-9FBB-EDA98DCE20D5}" sibTransId="{064F9714-F8C3-467B-BE0B-CD34BDEA703C}"/>
    <dgm:cxn modelId="{ADE0C72F-CB44-4FB7-BB93-CFFF6F2A273F}" type="presOf" srcId="{96B69680-D04B-4F0A-B1EF-59BDD88161CC}" destId="{5D5674ED-7FF1-4AC1-B0C0-4191B7F1FF8B}" srcOrd="0" destOrd="0" presId="urn:microsoft.com/office/officeart/2005/8/layout/default"/>
    <dgm:cxn modelId="{F1657960-FE93-48BA-B078-E9564CE31F11}" type="presOf" srcId="{F8485A4C-FC6B-4F24-9664-DBD9EC2AEEFE}" destId="{A7C8058C-B131-4541-89C5-B6CC10E902BB}" srcOrd="0" destOrd="0" presId="urn:microsoft.com/office/officeart/2005/8/layout/default"/>
    <dgm:cxn modelId="{175ADF66-0371-440A-A128-43585453385F}" type="presOf" srcId="{D73B486E-1C16-4562-9539-3F139513CE35}" destId="{DEA1E95E-DCFE-4CDC-875E-CEDB9E401A2B}" srcOrd="0" destOrd="0" presId="urn:microsoft.com/office/officeart/2005/8/layout/default"/>
    <dgm:cxn modelId="{FE5B7267-0599-4ADB-A915-CF665C57A0ED}" type="presOf" srcId="{7BFB42EF-17A4-4EA2-BFF9-0188F829184A}" destId="{039FF6DE-09A3-4FAD-AC52-D1F91821EC61}" srcOrd="0" destOrd="0" presId="urn:microsoft.com/office/officeart/2005/8/layout/default"/>
    <dgm:cxn modelId="{ABA20D80-144E-41A4-9C86-D14DB608B5BB}" type="presOf" srcId="{2FC1E7BD-2664-4F47-AE8B-AE74EE8202A4}" destId="{0291B1E7-4584-4101-8F32-D2ABCACB0560}" srcOrd="0" destOrd="0" presId="urn:microsoft.com/office/officeart/2005/8/layout/default"/>
    <dgm:cxn modelId="{E2BE42BA-61F6-4100-A543-1029C2800D2A}" type="presOf" srcId="{B42B16A5-7C54-422D-92B9-1AA439671095}" destId="{DE4E27FF-8A12-4615-8C1C-967695A0E658}" srcOrd="0" destOrd="0" presId="urn:microsoft.com/office/officeart/2005/8/layout/default"/>
    <dgm:cxn modelId="{18B2EDBD-27C1-411F-AB87-8AB82B0296D6}" srcId="{96B69680-D04B-4F0A-B1EF-59BDD88161CC}" destId="{B42B16A5-7C54-422D-92B9-1AA439671095}" srcOrd="0" destOrd="0" parTransId="{BB8E5DD1-040D-41F3-8716-22413D6E2046}" sibTransId="{B670F388-5B53-46D6-A164-EAB15D7E723E}"/>
    <dgm:cxn modelId="{A573B9DA-F0B0-4667-9AC7-ABCCB0C2499F}" srcId="{96B69680-D04B-4F0A-B1EF-59BDD88161CC}" destId="{7BFB42EF-17A4-4EA2-BFF9-0188F829184A}" srcOrd="2" destOrd="0" parTransId="{8FA41927-F327-43FB-9E65-C2DF79025C01}" sibTransId="{1458AE87-66FA-49AA-BCB5-B642AD8C070B}"/>
    <dgm:cxn modelId="{2384D32D-43E7-457E-980D-C487E2E87EB1}" type="presParOf" srcId="{5D5674ED-7FF1-4AC1-B0C0-4191B7F1FF8B}" destId="{DE4E27FF-8A12-4615-8C1C-967695A0E658}" srcOrd="0" destOrd="0" presId="urn:microsoft.com/office/officeart/2005/8/layout/default"/>
    <dgm:cxn modelId="{6B12BFF8-8A6B-4109-B422-ED8B503FA48C}" type="presParOf" srcId="{5D5674ED-7FF1-4AC1-B0C0-4191B7F1FF8B}" destId="{FDCDAC7B-0A10-4184-9131-95B9E4E2F248}" srcOrd="1" destOrd="0" presId="urn:microsoft.com/office/officeart/2005/8/layout/default"/>
    <dgm:cxn modelId="{A5FF0B86-B540-460F-8034-3B4E24A3708E}" type="presParOf" srcId="{5D5674ED-7FF1-4AC1-B0C0-4191B7F1FF8B}" destId="{0291B1E7-4584-4101-8F32-D2ABCACB0560}" srcOrd="2" destOrd="0" presId="urn:microsoft.com/office/officeart/2005/8/layout/default"/>
    <dgm:cxn modelId="{C6A9E9BC-C8E7-4E9F-B011-F65233354575}" type="presParOf" srcId="{5D5674ED-7FF1-4AC1-B0C0-4191B7F1FF8B}" destId="{74CDF32B-B28C-47FD-9FAA-2080D3D0D3BF}" srcOrd="3" destOrd="0" presId="urn:microsoft.com/office/officeart/2005/8/layout/default"/>
    <dgm:cxn modelId="{68610AD0-2F38-490F-969D-B1FC8C7B742F}" type="presParOf" srcId="{5D5674ED-7FF1-4AC1-B0C0-4191B7F1FF8B}" destId="{039FF6DE-09A3-4FAD-AC52-D1F91821EC61}" srcOrd="4" destOrd="0" presId="urn:microsoft.com/office/officeart/2005/8/layout/default"/>
    <dgm:cxn modelId="{7F4801A4-2EB2-485F-BE4C-3297EAD9BB57}" type="presParOf" srcId="{5D5674ED-7FF1-4AC1-B0C0-4191B7F1FF8B}" destId="{3B5C65F0-256C-4D97-B435-B353FBA67870}" srcOrd="5" destOrd="0" presId="urn:microsoft.com/office/officeart/2005/8/layout/default"/>
    <dgm:cxn modelId="{EE46EAF7-1997-4F8F-A0A1-B543C5018AA8}" type="presParOf" srcId="{5D5674ED-7FF1-4AC1-B0C0-4191B7F1FF8B}" destId="{A7C8058C-B131-4541-89C5-B6CC10E902BB}" srcOrd="6" destOrd="0" presId="urn:microsoft.com/office/officeart/2005/8/layout/default"/>
    <dgm:cxn modelId="{663B33FC-4B3A-4CB5-A9BA-9DF8F7DEA503}" type="presParOf" srcId="{5D5674ED-7FF1-4AC1-B0C0-4191B7F1FF8B}" destId="{E67ABA1F-F69E-4A06-8078-3163E2A898BF}" srcOrd="7" destOrd="0" presId="urn:microsoft.com/office/officeart/2005/8/layout/default"/>
    <dgm:cxn modelId="{291C5D92-870C-43BE-BC88-BABDC5E06012}" type="presParOf" srcId="{5D5674ED-7FF1-4AC1-B0C0-4191B7F1FF8B}" destId="{DEA1E95E-DCFE-4CDC-875E-CEDB9E401A2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D7AF79-A2A8-4F85-8BDF-3756210A5288}" type="doc">
      <dgm:prSet loTypeId="urn:microsoft.com/office/officeart/2005/8/layout/process4" loCatId="process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DFB0B10-5C7E-424F-AA26-DA9F9BB63B13}">
      <dgm:prSet phldrT="[Text]" custT="1"/>
      <dgm:spPr>
        <a:xfrm rot="10800000">
          <a:off x="0" y="2099"/>
          <a:ext cx="9450102" cy="791652"/>
        </a:xfrm>
        <a:prstGeom prst="upArrowCallout">
          <a:avLst/>
        </a:prstGeom>
        <a:solidFill>
          <a:srgbClr val="0BD0D9">
            <a:hueOff val="-1137357"/>
            <a:satOff val="-4689"/>
            <a:lumOff val="-983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400" dirty="0">
              <a:solidFill>
                <a:srgbClr val="FFFFFF"/>
              </a:solidFill>
              <a:latin typeface="Arial"/>
              <a:ea typeface="+mn-ea"/>
              <a:cs typeface="+mn-cs"/>
            </a:rPr>
            <a:t>1) </a:t>
          </a:r>
          <a:r>
            <a:rPr lang="en-US" sz="24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Positioning &amp; Proposal Development</a:t>
          </a:r>
          <a:endParaRPr lang="en-US" sz="24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70F6FA01-A8C0-48A9-98F4-EE5B42FF596B}" type="parTrans" cxnId="{1A7ABB3D-0018-4E28-B1D1-601A28C50250}">
      <dgm:prSet/>
      <dgm:spPr/>
      <dgm:t>
        <a:bodyPr/>
        <a:lstStyle/>
        <a:p>
          <a:endParaRPr lang="en-US" sz="2400"/>
        </a:p>
      </dgm:t>
    </dgm:pt>
    <dgm:pt modelId="{08663A82-AFC0-471B-9481-E6816080BCE9}" type="sibTrans" cxnId="{1A7ABB3D-0018-4E28-B1D1-601A28C50250}">
      <dgm:prSet/>
      <dgm:spPr/>
      <dgm:t>
        <a:bodyPr/>
        <a:lstStyle/>
        <a:p>
          <a:endParaRPr lang="en-US" sz="2400"/>
        </a:p>
      </dgm:t>
    </dgm:pt>
    <dgm:pt modelId="{B31A6DCB-EBB0-4C51-A79C-03109201184F}">
      <dgm:prSet phldrT="[Text]" custT="1"/>
      <dgm:spPr>
        <a:xfrm rot="10800000">
          <a:off x="0" y="786030"/>
          <a:ext cx="9450102" cy="791652"/>
        </a:xfrm>
        <a:prstGeom prst="upArrowCallout">
          <a:avLst/>
        </a:prstGeom>
        <a:solidFill>
          <a:srgbClr val="0BD0D9">
            <a:hueOff val="-909886"/>
            <a:satOff val="-3751"/>
            <a:lumOff val="-786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400" dirty="0">
              <a:solidFill>
                <a:srgbClr val="FFFFFF"/>
              </a:solidFill>
              <a:latin typeface="Arial"/>
              <a:ea typeface="+mn-ea"/>
              <a:cs typeface="+mn-cs"/>
            </a:rPr>
            <a:t>2) </a:t>
          </a:r>
          <a:r>
            <a:rPr lang="en-US" sz="24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Approval &amp; Resource Allocation</a:t>
          </a:r>
          <a:endParaRPr lang="en-US" sz="24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D366C7D4-4060-47C2-B3EB-14B3DEE2C058}" type="parTrans" cxnId="{9180C679-B9DA-46FE-B03A-216EE5EED265}">
      <dgm:prSet/>
      <dgm:spPr/>
      <dgm:t>
        <a:bodyPr/>
        <a:lstStyle/>
        <a:p>
          <a:endParaRPr lang="en-US" sz="2400"/>
        </a:p>
      </dgm:t>
    </dgm:pt>
    <dgm:pt modelId="{A8BC9337-C91A-4BF4-A40D-A43FFCD03C97}" type="sibTrans" cxnId="{9180C679-B9DA-46FE-B03A-216EE5EED265}">
      <dgm:prSet/>
      <dgm:spPr/>
      <dgm:t>
        <a:bodyPr/>
        <a:lstStyle/>
        <a:p>
          <a:endParaRPr lang="en-US" sz="2400"/>
        </a:p>
      </dgm:t>
    </dgm:pt>
    <dgm:pt modelId="{D12F6359-9A48-4A4E-9704-C632CE2A99EF}">
      <dgm:prSet phldrT="[Text]" custT="1"/>
      <dgm:spPr>
        <a:xfrm rot="10800000">
          <a:off x="0" y="1569961"/>
          <a:ext cx="9450102" cy="791652"/>
        </a:xfrm>
        <a:prstGeom prst="upArrowCallout">
          <a:avLst/>
        </a:prstGeom>
        <a:solidFill>
          <a:srgbClr val="0BD0D9">
            <a:hueOff val="-682414"/>
            <a:satOff val="-2813"/>
            <a:lumOff val="-59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400" dirty="0">
              <a:solidFill>
                <a:srgbClr val="FFFFFF"/>
              </a:solidFill>
              <a:latin typeface="Arial"/>
              <a:ea typeface="+mn-ea"/>
              <a:cs typeface="+mn-cs"/>
            </a:rPr>
            <a:t>3) </a:t>
          </a:r>
          <a:r>
            <a:rPr lang="en-US" sz="24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Product &amp; Process Design</a:t>
          </a:r>
          <a:endParaRPr lang="en-US" sz="24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6C9411E3-C6DD-4DF4-812B-0E37247A1284}" type="parTrans" cxnId="{D88A5A9C-4957-423F-91BB-5400A91F2B0E}">
      <dgm:prSet/>
      <dgm:spPr/>
      <dgm:t>
        <a:bodyPr/>
        <a:lstStyle/>
        <a:p>
          <a:endParaRPr lang="en-US" sz="2400"/>
        </a:p>
      </dgm:t>
    </dgm:pt>
    <dgm:pt modelId="{6FBB20C0-D13E-4680-8E6F-15C17E3F7FF0}" type="sibTrans" cxnId="{D88A5A9C-4957-423F-91BB-5400A91F2B0E}">
      <dgm:prSet/>
      <dgm:spPr/>
      <dgm:t>
        <a:bodyPr/>
        <a:lstStyle/>
        <a:p>
          <a:endParaRPr lang="en-US" sz="2400"/>
        </a:p>
      </dgm:t>
    </dgm:pt>
    <dgm:pt modelId="{59C256A4-7F0E-449F-B9D9-A9AA2EAB3BA1}">
      <dgm:prSet phldrT="[Text]" custT="1"/>
      <dgm:spPr>
        <a:xfrm rot="10800000">
          <a:off x="0" y="2353892"/>
          <a:ext cx="9450102" cy="791652"/>
        </a:xfrm>
        <a:prstGeom prst="upArrowCallout">
          <a:avLst/>
        </a:prstGeom>
        <a:solidFill>
          <a:srgbClr val="0BD0D9">
            <a:hueOff val="-454943"/>
            <a:satOff val="-1876"/>
            <a:lumOff val="-393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400" b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4) </a:t>
          </a:r>
          <a:r>
            <a:rPr lang="en-US" sz="2400" b="0" i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Recruitment and team building/training</a:t>
          </a:r>
          <a:endParaRPr lang="en-US" sz="2400" b="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1E6F3559-1BD0-48FA-B700-32B1E4D0A4BB}" type="parTrans" cxnId="{DE1044D4-D598-4BFC-889F-9877A66B14B6}">
      <dgm:prSet/>
      <dgm:spPr/>
      <dgm:t>
        <a:bodyPr/>
        <a:lstStyle/>
        <a:p>
          <a:endParaRPr lang="en-US" sz="2400"/>
        </a:p>
      </dgm:t>
    </dgm:pt>
    <dgm:pt modelId="{68EC7DC6-128A-497A-AB55-4D82F8A33487}" type="sibTrans" cxnId="{DE1044D4-D598-4BFC-889F-9877A66B14B6}">
      <dgm:prSet/>
      <dgm:spPr/>
      <dgm:t>
        <a:bodyPr/>
        <a:lstStyle/>
        <a:p>
          <a:endParaRPr lang="en-US" sz="2400"/>
        </a:p>
      </dgm:t>
    </dgm:pt>
    <dgm:pt modelId="{E743612A-0F46-4ED4-A5C2-D9FB857AFEEB}">
      <dgm:prSet phldrT="[Text]" custT="1"/>
      <dgm:spPr>
        <a:xfrm rot="10800000">
          <a:off x="0" y="3137824"/>
          <a:ext cx="9450102" cy="791652"/>
        </a:xfrm>
        <a:prstGeom prst="upArrowCallout">
          <a:avLst/>
        </a:prstGeom>
        <a:solidFill>
          <a:srgbClr val="0BD0D9">
            <a:hueOff val="-227471"/>
            <a:satOff val="-938"/>
            <a:lumOff val="-197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400" dirty="0">
              <a:solidFill>
                <a:srgbClr val="FFFFFF"/>
              </a:solidFill>
              <a:latin typeface="Arial"/>
              <a:ea typeface="+mn-ea"/>
              <a:cs typeface="+mn-cs"/>
            </a:rPr>
            <a:t>5) </a:t>
          </a:r>
          <a:r>
            <a:rPr lang="en-US" sz="24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Pilot &amp; Adjustment</a:t>
          </a:r>
          <a:endParaRPr lang="en-US" sz="24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E160855D-610E-486C-BAD9-864C413ABB07}" type="parTrans" cxnId="{4C24713A-A90F-4178-A575-0175C66B97F7}">
      <dgm:prSet/>
      <dgm:spPr/>
      <dgm:t>
        <a:bodyPr/>
        <a:lstStyle/>
        <a:p>
          <a:endParaRPr lang="en-US" sz="2400"/>
        </a:p>
      </dgm:t>
    </dgm:pt>
    <dgm:pt modelId="{721EE46C-CE11-4C99-9579-A600584BB6D0}" type="sibTrans" cxnId="{4C24713A-A90F-4178-A575-0175C66B97F7}">
      <dgm:prSet/>
      <dgm:spPr/>
      <dgm:t>
        <a:bodyPr/>
        <a:lstStyle/>
        <a:p>
          <a:endParaRPr lang="en-US" sz="2400"/>
        </a:p>
      </dgm:t>
    </dgm:pt>
    <dgm:pt modelId="{5F335477-C716-4D56-B42C-71A5F6B321B0}">
      <dgm:prSet phldrT="[Text]" custT="1"/>
      <dgm:spPr>
        <a:xfrm>
          <a:off x="0" y="3921755"/>
          <a:ext cx="9450102" cy="514728"/>
        </a:xfrm>
        <a:prstGeom prst="rect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400" dirty="0">
              <a:solidFill>
                <a:srgbClr val="FFFFFF"/>
              </a:solidFill>
              <a:latin typeface="Arial"/>
              <a:ea typeface="+mn-ea"/>
              <a:cs typeface="+mn-cs"/>
            </a:rPr>
            <a:t>6) </a:t>
          </a:r>
          <a:r>
            <a:rPr lang="en-US" sz="24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Scaling &amp; Institutionalization</a:t>
          </a:r>
          <a:endParaRPr lang="en-US" sz="24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83DCB3C6-1087-4E8F-BD9D-8A8CFC55BFCA}" type="parTrans" cxnId="{22D0FE57-2056-44C5-98BC-89A5404B1A03}">
      <dgm:prSet/>
      <dgm:spPr/>
      <dgm:t>
        <a:bodyPr/>
        <a:lstStyle/>
        <a:p>
          <a:endParaRPr lang="en-US" sz="2400"/>
        </a:p>
      </dgm:t>
    </dgm:pt>
    <dgm:pt modelId="{5183EFBB-CCA4-44A6-BD25-0B5236E7C1FB}" type="sibTrans" cxnId="{22D0FE57-2056-44C5-98BC-89A5404B1A03}">
      <dgm:prSet/>
      <dgm:spPr/>
      <dgm:t>
        <a:bodyPr/>
        <a:lstStyle/>
        <a:p>
          <a:endParaRPr lang="en-US" sz="2400"/>
        </a:p>
      </dgm:t>
    </dgm:pt>
    <dgm:pt modelId="{3306185A-59EC-4523-AE87-04E9270457BC}" type="pres">
      <dgm:prSet presAssocID="{4AD7AF79-A2A8-4F85-8BDF-3756210A5288}" presName="Name0" presStyleCnt="0">
        <dgm:presLayoutVars>
          <dgm:dir/>
          <dgm:animLvl val="lvl"/>
          <dgm:resizeHandles val="exact"/>
        </dgm:presLayoutVars>
      </dgm:prSet>
      <dgm:spPr/>
    </dgm:pt>
    <dgm:pt modelId="{B04B321E-E8F6-4A6C-A2D1-9DB0199EE62A}" type="pres">
      <dgm:prSet presAssocID="{5F335477-C716-4D56-B42C-71A5F6B321B0}" presName="boxAndChildren" presStyleCnt="0"/>
      <dgm:spPr/>
    </dgm:pt>
    <dgm:pt modelId="{465DBD5B-462A-41BA-A28B-FB9E419230B2}" type="pres">
      <dgm:prSet presAssocID="{5F335477-C716-4D56-B42C-71A5F6B321B0}" presName="parentTextBox" presStyleLbl="node1" presStyleIdx="0" presStyleCnt="6"/>
      <dgm:spPr/>
    </dgm:pt>
    <dgm:pt modelId="{088ED57F-ECBC-4127-9B97-1D2D45B06913}" type="pres">
      <dgm:prSet presAssocID="{721EE46C-CE11-4C99-9579-A600584BB6D0}" presName="sp" presStyleCnt="0"/>
      <dgm:spPr/>
    </dgm:pt>
    <dgm:pt modelId="{E04D2782-782D-414D-B8FC-D333EF583BA8}" type="pres">
      <dgm:prSet presAssocID="{E743612A-0F46-4ED4-A5C2-D9FB857AFEEB}" presName="arrowAndChildren" presStyleCnt="0"/>
      <dgm:spPr/>
    </dgm:pt>
    <dgm:pt modelId="{698343F9-6E79-44A9-97D7-DE53A4539F4D}" type="pres">
      <dgm:prSet presAssocID="{E743612A-0F46-4ED4-A5C2-D9FB857AFEEB}" presName="parentTextArrow" presStyleLbl="node1" presStyleIdx="1" presStyleCnt="6"/>
      <dgm:spPr/>
    </dgm:pt>
    <dgm:pt modelId="{A51CC6C4-F74C-4D3E-BA3A-4D2D2C880652}" type="pres">
      <dgm:prSet presAssocID="{68EC7DC6-128A-497A-AB55-4D82F8A33487}" presName="sp" presStyleCnt="0"/>
      <dgm:spPr/>
    </dgm:pt>
    <dgm:pt modelId="{223784BC-4B9C-4024-B70A-7C985BFCE41C}" type="pres">
      <dgm:prSet presAssocID="{59C256A4-7F0E-449F-B9D9-A9AA2EAB3BA1}" presName="arrowAndChildren" presStyleCnt="0"/>
      <dgm:spPr/>
    </dgm:pt>
    <dgm:pt modelId="{6B70AFC0-E829-40A9-86DA-D1B651048B97}" type="pres">
      <dgm:prSet presAssocID="{59C256A4-7F0E-449F-B9D9-A9AA2EAB3BA1}" presName="parentTextArrow" presStyleLbl="node1" presStyleIdx="2" presStyleCnt="6"/>
      <dgm:spPr/>
    </dgm:pt>
    <dgm:pt modelId="{CC7858A9-C2DA-4CE2-924E-457ECEFFEFD1}" type="pres">
      <dgm:prSet presAssocID="{6FBB20C0-D13E-4680-8E6F-15C17E3F7FF0}" presName="sp" presStyleCnt="0"/>
      <dgm:spPr/>
    </dgm:pt>
    <dgm:pt modelId="{8D483FB1-1469-4524-8184-FAEFC48DEF18}" type="pres">
      <dgm:prSet presAssocID="{D12F6359-9A48-4A4E-9704-C632CE2A99EF}" presName="arrowAndChildren" presStyleCnt="0"/>
      <dgm:spPr/>
    </dgm:pt>
    <dgm:pt modelId="{837C0981-8B37-4624-91D3-F1C512FE6E1B}" type="pres">
      <dgm:prSet presAssocID="{D12F6359-9A48-4A4E-9704-C632CE2A99EF}" presName="parentTextArrow" presStyleLbl="node1" presStyleIdx="3" presStyleCnt="6"/>
      <dgm:spPr/>
    </dgm:pt>
    <dgm:pt modelId="{01F6D0F7-C7D4-42CB-B927-05A3B995DA8E}" type="pres">
      <dgm:prSet presAssocID="{A8BC9337-C91A-4BF4-A40D-A43FFCD03C97}" presName="sp" presStyleCnt="0"/>
      <dgm:spPr/>
    </dgm:pt>
    <dgm:pt modelId="{4DF2CF56-9697-40A5-919A-D906332A6F81}" type="pres">
      <dgm:prSet presAssocID="{B31A6DCB-EBB0-4C51-A79C-03109201184F}" presName="arrowAndChildren" presStyleCnt="0"/>
      <dgm:spPr/>
    </dgm:pt>
    <dgm:pt modelId="{B1432C8A-8394-43E3-94AB-40AE357894B5}" type="pres">
      <dgm:prSet presAssocID="{B31A6DCB-EBB0-4C51-A79C-03109201184F}" presName="parentTextArrow" presStyleLbl="node1" presStyleIdx="4" presStyleCnt="6"/>
      <dgm:spPr/>
    </dgm:pt>
    <dgm:pt modelId="{A4AAF80C-265C-4789-B25C-52B598364FC0}" type="pres">
      <dgm:prSet presAssocID="{08663A82-AFC0-471B-9481-E6816080BCE9}" presName="sp" presStyleCnt="0"/>
      <dgm:spPr/>
    </dgm:pt>
    <dgm:pt modelId="{F9376CAB-EA72-4937-90BA-6447E09EBEDC}" type="pres">
      <dgm:prSet presAssocID="{CDFB0B10-5C7E-424F-AA26-DA9F9BB63B13}" presName="arrowAndChildren" presStyleCnt="0"/>
      <dgm:spPr/>
    </dgm:pt>
    <dgm:pt modelId="{840B289E-F59C-4DE5-A72A-9A778E4097C1}" type="pres">
      <dgm:prSet presAssocID="{CDFB0B10-5C7E-424F-AA26-DA9F9BB63B13}" presName="parentTextArrow" presStyleLbl="node1" presStyleIdx="5" presStyleCnt="6"/>
      <dgm:spPr/>
    </dgm:pt>
  </dgm:ptLst>
  <dgm:cxnLst>
    <dgm:cxn modelId="{49FBC206-5332-4701-AA6A-D838BF1EAE93}" type="presOf" srcId="{E743612A-0F46-4ED4-A5C2-D9FB857AFEEB}" destId="{698343F9-6E79-44A9-97D7-DE53A4539F4D}" srcOrd="0" destOrd="0" presId="urn:microsoft.com/office/officeart/2005/8/layout/process4"/>
    <dgm:cxn modelId="{637A4535-61E6-4751-AF61-3A214DBFE996}" type="presOf" srcId="{4AD7AF79-A2A8-4F85-8BDF-3756210A5288}" destId="{3306185A-59EC-4523-AE87-04E9270457BC}" srcOrd="0" destOrd="0" presId="urn:microsoft.com/office/officeart/2005/8/layout/process4"/>
    <dgm:cxn modelId="{4C24713A-A90F-4178-A575-0175C66B97F7}" srcId="{4AD7AF79-A2A8-4F85-8BDF-3756210A5288}" destId="{E743612A-0F46-4ED4-A5C2-D9FB857AFEEB}" srcOrd="4" destOrd="0" parTransId="{E160855D-610E-486C-BAD9-864C413ABB07}" sibTransId="{721EE46C-CE11-4C99-9579-A600584BB6D0}"/>
    <dgm:cxn modelId="{1A7ABB3D-0018-4E28-B1D1-601A28C50250}" srcId="{4AD7AF79-A2A8-4F85-8BDF-3756210A5288}" destId="{CDFB0B10-5C7E-424F-AA26-DA9F9BB63B13}" srcOrd="0" destOrd="0" parTransId="{70F6FA01-A8C0-48A9-98F4-EE5B42FF596B}" sibTransId="{08663A82-AFC0-471B-9481-E6816080BCE9}"/>
    <dgm:cxn modelId="{F18CE64E-CF3E-4422-A24C-1DD816599971}" type="presOf" srcId="{B31A6DCB-EBB0-4C51-A79C-03109201184F}" destId="{B1432C8A-8394-43E3-94AB-40AE357894B5}" srcOrd="0" destOrd="0" presId="urn:microsoft.com/office/officeart/2005/8/layout/process4"/>
    <dgm:cxn modelId="{22D0FE57-2056-44C5-98BC-89A5404B1A03}" srcId="{4AD7AF79-A2A8-4F85-8BDF-3756210A5288}" destId="{5F335477-C716-4D56-B42C-71A5F6B321B0}" srcOrd="5" destOrd="0" parTransId="{83DCB3C6-1087-4E8F-BD9D-8A8CFC55BFCA}" sibTransId="{5183EFBB-CCA4-44A6-BD25-0B5236E7C1FB}"/>
    <dgm:cxn modelId="{9180C679-B9DA-46FE-B03A-216EE5EED265}" srcId="{4AD7AF79-A2A8-4F85-8BDF-3756210A5288}" destId="{B31A6DCB-EBB0-4C51-A79C-03109201184F}" srcOrd="1" destOrd="0" parTransId="{D366C7D4-4060-47C2-B3EB-14B3DEE2C058}" sibTransId="{A8BC9337-C91A-4BF4-A40D-A43FFCD03C97}"/>
    <dgm:cxn modelId="{D88A5A9C-4957-423F-91BB-5400A91F2B0E}" srcId="{4AD7AF79-A2A8-4F85-8BDF-3756210A5288}" destId="{D12F6359-9A48-4A4E-9704-C632CE2A99EF}" srcOrd="2" destOrd="0" parTransId="{6C9411E3-C6DD-4DF4-812B-0E37247A1284}" sibTransId="{6FBB20C0-D13E-4680-8E6F-15C17E3F7FF0}"/>
    <dgm:cxn modelId="{9E5635B5-0BCB-439B-BBF0-180378F6081A}" type="presOf" srcId="{5F335477-C716-4D56-B42C-71A5F6B321B0}" destId="{465DBD5B-462A-41BA-A28B-FB9E419230B2}" srcOrd="0" destOrd="0" presId="urn:microsoft.com/office/officeart/2005/8/layout/process4"/>
    <dgm:cxn modelId="{C46EB7C2-09BE-4E2E-B87E-12DB03996663}" type="presOf" srcId="{59C256A4-7F0E-449F-B9D9-A9AA2EAB3BA1}" destId="{6B70AFC0-E829-40A9-86DA-D1B651048B97}" srcOrd="0" destOrd="0" presId="urn:microsoft.com/office/officeart/2005/8/layout/process4"/>
    <dgm:cxn modelId="{2A5AA5D1-9F58-49CE-A6EF-B1DF2F82882F}" type="presOf" srcId="{D12F6359-9A48-4A4E-9704-C632CE2A99EF}" destId="{837C0981-8B37-4624-91D3-F1C512FE6E1B}" srcOrd="0" destOrd="0" presId="urn:microsoft.com/office/officeart/2005/8/layout/process4"/>
    <dgm:cxn modelId="{630D5BD4-B190-4ABF-8BC9-11E628D4E0D1}" type="presOf" srcId="{CDFB0B10-5C7E-424F-AA26-DA9F9BB63B13}" destId="{840B289E-F59C-4DE5-A72A-9A778E4097C1}" srcOrd="0" destOrd="0" presId="urn:microsoft.com/office/officeart/2005/8/layout/process4"/>
    <dgm:cxn modelId="{DE1044D4-D598-4BFC-889F-9877A66B14B6}" srcId="{4AD7AF79-A2A8-4F85-8BDF-3756210A5288}" destId="{59C256A4-7F0E-449F-B9D9-A9AA2EAB3BA1}" srcOrd="3" destOrd="0" parTransId="{1E6F3559-1BD0-48FA-B700-32B1E4D0A4BB}" sibTransId="{68EC7DC6-128A-497A-AB55-4D82F8A33487}"/>
    <dgm:cxn modelId="{D1EABE81-2369-4468-9D9E-834B0BD8504F}" type="presParOf" srcId="{3306185A-59EC-4523-AE87-04E9270457BC}" destId="{B04B321E-E8F6-4A6C-A2D1-9DB0199EE62A}" srcOrd="0" destOrd="0" presId="urn:microsoft.com/office/officeart/2005/8/layout/process4"/>
    <dgm:cxn modelId="{0F2B97CB-E45D-4CBA-A2EA-1950D683E796}" type="presParOf" srcId="{B04B321E-E8F6-4A6C-A2D1-9DB0199EE62A}" destId="{465DBD5B-462A-41BA-A28B-FB9E419230B2}" srcOrd="0" destOrd="0" presId="urn:microsoft.com/office/officeart/2005/8/layout/process4"/>
    <dgm:cxn modelId="{9AEEA24D-0F82-44A7-8392-2B69C27FE7A2}" type="presParOf" srcId="{3306185A-59EC-4523-AE87-04E9270457BC}" destId="{088ED57F-ECBC-4127-9B97-1D2D45B06913}" srcOrd="1" destOrd="0" presId="urn:microsoft.com/office/officeart/2005/8/layout/process4"/>
    <dgm:cxn modelId="{0CC77A25-F7E5-48AB-BC14-DB8B9F2252A1}" type="presParOf" srcId="{3306185A-59EC-4523-AE87-04E9270457BC}" destId="{E04D2782-782D-414D-B8FC-D333EF583BA8}" srcOrd="2" destOrd="0" presId="urn:microsoft.com/office/officeart/2005/8/layout/process4"/>
    <dgm:cxn modelId="{2982FBAB-DED3-4D42-8242-022FDC19CDBF}" type="presParOf" srcId="{E04D2782-782D-414D-B8FC-D333EF583BA8}" destId="{698343F9-6E79-44A9-97D7-DE53A4539F4D}" srcOrd="0" destOrd="0" presId="urn:microsoft.com/office/officeart/2005/8/layout/process4"/>
    <dgm:cxn modelId="{41106DC2-516B-43B3-AAE8-889DEC27AA8F}" type="presParOf" srcId="{3306185A-59EC-4523-AE87-04E9270457BC}" destId="{A51CC6C4-F74C-4D3E-BA3A-4D2D2C880652}" srcOrd="3" destOrd="0" presId="urn:microsoft.com/office/officeart/2005/8/layout/process4"/>
    <dgm:cxn modelId="{DADD08F4-EC6F-4ACA-B9ED-8F01512D1F41}" type="presParOf" srcId="{3306185A-59EC-4523-AE87-04E9270457BC}" destId="{223784BC-4B9C-4024-B70A-7C985BFCE41C}" srcOrd="4" destOrd="0" presId="urn:microsoft.com/office/officeart/2005/8/layout/process4"/>
    <dgm:cxn modelId="{A96EA330-82BE-4082-AAF4-C9E3E3231BCC}" type="presParOf" srcId="{223784BC-4B9C-4024-B70A-7C985BFCE41C}" destId="{6B70AFC0-E829-40A9-86DA-D1B651048B97}" srcOrd="0" destOrd="0" presId="urn:microsoft.com/office/officeart/2005/8/layout/process4"/>
    <dgm:cxn modelId="{6CB361FD-4ED3-43E3-806D-F86306A1C1DC}" type="presParOf" srcId="{3306185A-59EC-4523-AE87-04E9270457BC}" destId="{CC7858A9-C2DA-4CE2-924E-457ECEFFEFD1}" srcOrd="5" destOrd="0" presId="urn:microsoft.com/office/officeart/2005/8/layout/process4"/>
    <dgm:cxn modelId="{94FEA115-AE90-4B92-B3EB-3CB018C2527E}" type="presParOf" srcId="{3306185A-59EC-4523-AE87-04E9270457BC}" destId="{8D483FB1-1469-4524-8184-FAEFC48DEF18}" srcOrd="6" destOrd="0" presId="urn:microsoft.com/office/officeart/2005/8/layout/process4"/>
    <dgm:cxn modelId="{D0353B87-09F8-4C91-9650-E7C40C61F929}" type="presParOf" srcId="{8D483FB1-1469-4524-8184-FAEFC48DEF18}" destId="{837C0981-8B37-4624-91D3-F1C512FE6E1B}" srcOrd="0" destOrd="0" presId="urn:microsoft.com/office/officeart/2005/8/layout/process4"/>
    <dgm:cxn modelId="{9EB6530D-FD09-40B5-A1AA-BF961AAE14D2}" type="presParOf" srcId="{3306185A-59EC-4523-AE87-04E9270457BC}" destId="{01F6D0F7-C7D4-42CB-B927-05A3B995DA8E}" srcOrd="7" destOrd="0" presId="urn:microsoft.com/office/officeart/2005/8/layout/process4"/>
    <dgm:cxn modelId="{3CB061E4-56ED-4B9F-8CD4-513F19D9F23B}" type="presParOf" srcId="{3306185A-59EC-4523-AE87-04E9270457BC}" destId="{4DF2CF56-9697-40A5-919A-D906332A6F81}" srcOrd="8" destOrd="0" presId="urn:microsoft.com/office/officeart/2005/8/layout/process4"/>
    <dgm:cxn modelId="{97EDD40F-777D-460F-BADB-70266038451A}" type="presParOf" srcId="{4DF2CF56-9697-40A5-919A-D906332A6F81}" destId="{B1432C8A-8394-43E3-94AB-40AE357894B5}" srcOrd="0" destOrd="0" presId="urn:microsoft.com/office/officeart/2005/8/layout/process4"/>
    <dgm:cxn modelId="{AE5D97DB-D6EC-4D05-9C6C-EE75201FEF52}" type="presParOf" srcId="{3306185A-59EC-4523-AE87-04E9270457BC}" destId="{A4AAF80C-265C-4789-B25C-52B598364FC0}" srcOrd="9" destOrd="0" presId="urn:microsoft.com/office/officeart/2005/8/layout/process4"/>
    <dgm:cxn modelId="{F577E82F-8C54-4309-8862-2E7FF004B424}" type="presParOf" srcId="{3306185A-59EC-4523-AE87-04E9270457BC}" destId="{F9376CAB-EA72-4937-90BA-6447E09EBEDC}" srcOrd="10" destOrd="0" presId="urn:microsoft.com/office/officeart/2005/8/layout/process4"/>
    <dgm:cxn modelId="{897988C5-D277-4A82-B826-408BC2A81C62}" type="presParOf" srcId="{F9376CAB-EA72-4937-90BA-6447E09EBEDC}" destId="{840B289E-F59C-4DE5-A72A-9A778E4097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DE8279-81E4-4371-9BC1-CC1D76BEB40B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005CA77-86B9-458F-8DA3-358027CABF99}">
      <dgm:prSet phldrT="[Text]" custT="1"/>
      <dgm:spPr>
        <a:xfrm>
          <a:off x="1356736" y="58220"/>
          <a:ext cx="1598922" cy="1066368"/>
        </a:xfrm>
        <a:prstGeom prst="ellipse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12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rPr>
            <a:t>Government</a:t>
          </a:r>
          <a:endParaRPr lang="en-US" sz="12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0796037C-5A87-45C9-B07D-9B451D6A128A}" type="parTrans" cxnId="{6A8E272D-5770-4276-BC71-68785EABB334}">
      <dgm:prSet/>
      <dgm:spPr/>
      <dgm:t>
        <a:bodyPr/>
        <a:lstStyle/>
        <a:p>
          <a:endParaRPr lang="en-US"/>
        </a:p>
      </dgm:t>
    </dgm:pt>
    <dgm:pt modelId="{2A222582-D463-402F-8C77-853C3BB4D908}" type="sibTrans" cxnId="{6A8E272D-5770-4276-BC71-68785EABB334}">
      <dgm:prSet/>
      <dgm:spPr>
        <a:xfrm>
          <a:off x="501381" y="553015"/>
          <a:ext cx="3309631" cy="3309631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rgbClr val="009D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78172D47-9325-4270-89B2-CD204A87678F}">
      <dgm:prSet phldrT="[Text]" custT="1"/>
      <dgm:spPr>
        <a:xfrm>
          <a:off x="2994554" y="1674646"/>
          <a:ext cx="1556140" cy="1066368"/>
        </a:xfrm>
        <a:prstGeom prst="ellipse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1200" b="1" i="0" dirty="0">
              <a:solidFill>
                <a:srgbClr val="FFFFFF"/>
              </a:solidFill>
              <a:latin typeface="Arial"/>
              <a:ea typeface="+mn-ea"/>
              <a:cs typeface="+mn-cs"/>
            </a:rPr>
            <a:t>Sponsors</a:t>
          </a:r>
          <a:endParaRPr lang="en-US" sz="12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DD3C0CB7-1639-43F5-8AC5-BA06490849AE}" type="parTrans" cxnId="{4E89FAC2-A41A-4101-88C7-10247C929C2F}">
      <dgm:prSet/>
      <dgm:spPr/>
      <dgm:t>
        <a:bodyPr/>
        <a:lstStyle/>
        <a:p>
          <a:endParaRPr lang="en-US"/>
        </a:p>
      </dgm:t>
    </dgm:pt>
    <dgm:pt modelId="{49DDAF35-AE55-4B96-8722-168E76E2DA91}" type="sibTrans" cxnId="{4E89FAC2-A41A-4101-88C7-10247C929C2F}">
      <dgm:prSet/>
      <dgm:spPr>
        <a:xfrm>
          <a:off x="501381" y="553015"/>
          <a:ext cx="3309631" cy="3309631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rgbClr val="0BD0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60FDB221-68E0-4990-B58E-A54CAD3F15B2}">
      <dgm:prSet phldrT="[Text]" custT="1"/>
      <dgm:spPr>
        <a:xfrm>
          <a:off x="1468246" y="3291073"/>
          <a:ext cx="1375902" cy="1066368"/>
        </a:xfrm>
        <a:prstGeom prst="ellipse">
          <a:avLst/>
        </a:prstGeom>
        <a:solidFill>
          <a:srgbClr val="10CF9B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1200" b="1" i="0" dirty="0">
              <a:solidFill>
                <a:srgbClr val="FFFFFF"/>
              </a:solidFill>
              <a:latin typeface="Arial"/>
              <a:ea typeface="+mn-ea"/>
              <a:cs typeface="+mn-cs"/>
            </a:rPr>
            <a:t>Technical Partners</a:t>
          </a:r>
          <a:endParaRPr lang="en-US" sz="12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BF551DA3-CF13-4F81-8D6B-F7E31696DFDB}" type="parTrans" cxnId="{F9134C94-3F18-4BF3-8242-1DC743D24851}">
      <dgm:prSet/>
      <dgm:spPr/>
      <dgm:t>
        <a:bodyPr/>
        <a:lstStyle/>
        <a:p>
          <a:endParaRPr lang="en-US"/>
        </a:p>
      </dgm:t>
    </dgm:pt>
    <dgm:pt modelId="{68BEC4FD-E362-42E6-A229-3428745402C4}" type="sibTrans" cxnId="{F9134C94-3F18-4BF3-8242-1DC743D24851}">
      <dgm:prSet/>
      <dgm:spPr>
        <a:xfrm>
          <a:off x="501381" y="553015"/>
          <a:ext cx="3309631" cy="3309631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rgbClr val="10CF9B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E695A3FB-153E-48B5-9530-D19A75F2CD05}">
      <dgm:prSet phldrT="[Text]" custT="1"/>
      <dgm:spPr>
        <a:xfrm>
          <a:off x="-247400" y="1665492"/>
          <a:ext cx="1574343" cy="1084677"/>
        </a:xfrm>
        <a:prstGeom prst="ellipse">
          <a:avLst/>
        </a:prstGeom>
        <a:solidFill>
          <a:srgbClr val="7CCA62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1200" b="1" i="0" dirty="0">
              <a:solidFill>
                <a:srgbClr val="FFFFFF"/>
              </a:solidFill>
              <a:latin typeface="Arial"/>
              <a:ea typeface="+mn-ea"/>
              <a:cs typeface="+mn-cs"/>
            </a:rPr>
            <a:t>Associations &amp; Organizations</a:t>
          </a:r>
          <a:endParaRPr lang="en-US" sz="12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0ED9E355-61CC-4F00-B1E7-6DB09EB2B21A}" type="parTrans" cxnId="{5FE4768D-8365-48E2-9E6E-320C761CC604}">
      <dgm:prSet/>
      <dgm:spPr/>
      <dgm:t>
        <a:bodyPr/>
        <a:lstStyle/>
        <a:p>
          <a:endParaRPr lang="en-US"/>
        </a:p>
      </dgm:t>
    </dgm:pt>
    <dgm:pt modelId="{E345FFE1-5360-4746-8B82-BC15F3649505}" type="sibTrans" cxnId="{5FE4768D-8365-48E2-9E6E-320C761CC604}">
      <dgm:prSet/>
      <dgm:spPr>
        <a:xfrm>
          <a:off x="501381" y="553015"/>
          <a:ext cx="3309631" cy="3309631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rgbClr val="7CCA6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680D20F9-B5C9-46D6-9D35-A02F90C9288B}">
      <dgm:prSet phldrT="[Text]"/>
      <dgm:spPr>
        <a:xfrm>
          <a:off x="1394506" y="1446139"/>
          <a:ext cx="1523382" cy="1523382"/>
        </a:xfrm>
        <a:prstGeom prst="ellipse">
          <a:avLst/>
        </a:prstGeom>
        <a:solidFill>
          <a:srgbClr val="0F6FC6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Arial"/>
              <a:ea typeface="+mn-ea"/>
              <a:cs typeface="+mn-cs"/>
            </a:rPr>
            <a:t>EEBU</a:t>
          </a:r>
        </a:p>
      </dgm:t>
    </dgm:pt>
    <dgm:pt modelId="{7D5457D4-B127-450A-AE9D-D1ECAC335C33}" type="parTrans" cxnId="{C6F8C15F-B140-410A-A073-13CEE08CA660}">
      <dgm:prSet/>
      <dgm:spPr/>
      <dgm:t>
        <a:bodyPr/>
        <a:lstStyle/>
        <a:p>
          <a:endParaRPr lang="en-US"/>
        </a:p>
      </dgm:t>
    </dgm:pt>
    <dgm:pt modelId="{97EDA256-65C0-4238-BF9F-D8E235841B8D}" type="sibTrans" cxnId="{C6F8C15F-B140-410A-A073-13CEE08CA660}">
      <dgm:prSet/>
      <dgm:spPr/>
      <dgm:t>
        <a:bodyPr/>
        <a:lstStyle/>
        <a:p>
          <a:endParaRPr lang="en-US"/>
        </a:p>
      </dgm:t>
    </dgm:pt>
    <dgm:pt modelId="{747F3330-0747-4424-9266-440C5B0FDAC8}" type="pres">
      <dgm:prSet presAssocID="{12DE8279-81E4-4371-9BC1-CC1D76BEB40B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218093F-F626-48A7-A4EA-F90720467399}" type="pres">
      <dgm:prSet presAssocID="{680D20F9-B5C9-46D6-9D35-A02F90C9288B}" presName="centerShape" presStyleLbl="node0" presStyleIdx="0" presStyleCnt="1"/>
      <dgm:spPr/>
    </dgm:pt>
    <dgm:pt modelId="{8C9FB5B3-76C4-4CD1-B81E-4082E4D4647D}" type="pres">
      <dgm:prSet presAssocID="{4005CA77-86B9-458F-8DA3-358027CABF99}" presName="node" presStyleLbl="node1" presStyleIdx="0" presStyleCnt="4" custScaleX="149941">
        <dgm:presLayoutVars>
          <dgm:bulletEnabled val="1"/>
        </dgm:presLayoutVars>
      </dgm:prSet>
      <dgm:spPr/>
    </dgm:pt>
    <dgm:pt modelId="{3AF9D29F-0296-4ED8-8B8F-CCCDE0E065C1}" type="pres">
      <dgm:prSet presAssocID="{4005CA77-86B9-458F-8DA3-358027CABF99}" presName="dummy" presStyleCnt="0"/>
      <dgm:spPr/>
    </dgm:pt>
    <dgm:pt modelId="{E9CFAB04-CA61-4D4A-A30C-E304673317D9}" type="pres">
      <dgm:prSet presAssocID="{2A222582-D463-402F-8C77-853C3BB4D908}" presName="sibTrans" presStyleLbl="sibTrans2D1" presStyleIdx="0" presStyleCnt="4"/>
      <dgm:spPr/>
    </dgm:pt>
    <dgm:pt modelId="{1FDF9784-09C0-4E18-AE07-5DA338C4E9B0}" type="pres">
      <dgm:prSet presAssocID="{78172D47-9325-4270-89B2-CD204A87678F}" presName="node" presStyleLbl="node1" presStyleIdx="1" presStyleCnt="4" custScaleX="145929">
        <dgm:presLayoutVars>
          <dgm:bulletEnabled val="1"/>
        </dgm:presLayoutVars>
      </dgm:prSet>
      <dgm:spPr/>
    </dgm:pt>
    <dgm:pt modelId="{92465B53-7C42-4BF9-B713-3881D07190C7}" type="pres">
      <dgm:prSet presAssocID="{78172D47-9325-4270-89B2-CD204A87678F}" presName="dummy" presStyleCnt="0"/>
      <dgm:spPr/>
    </dgm:pt>
    <dgm:pt modelId="{79A49276-EA21-423A-A300-7BBE627763E5}" type="pres">
      <dgm:prSet presAssocID="{49DDAF35-AE55-4B96-8722-168E76E2DA91}" presName="sibTrans" presStyleLbl="sibTrans2D1" presStyleIdx="1" presStyleCnt="4"/>
      <dgm:spPr/>
    </dgm:pt>
    <dgm:pt modelId="{311D231C-E44E-4FD6-B625-18E9196FB139}" type="pres">
      <dgm:prSet presAssocID="{60FDB221-68E0-4990-B58E-A54CAD3F15B2}" presName="node" presStyleLbl="node1" presStyleIdx="2" presStyleCnt="4" custScaleX="129027">
        <dgm:presLayoutVars>
          <dgm:bulletEnabled val="1"/>
        </dgm:presLayoutVars>
      </dgm:prSet>
      <dgm:spPr/>
    </dgm:pt>
    <dgm:pt modelId="{BB21C142-CB8E-4891-8499-B5D8B296BC25}" type="pres">
      <dgm:prSet presAssocID="{60FDB221-68E0-4990-B58E-A54CAD3F15B2}" presName="dummy" presStyleCnt="0"/>
      <dgm:spPr/>
    </dgm:pt>
    <dgm:pt modelId="{B205B69F-2362-4487-9964-5B77915229F9}" type="pres">
      <dgm:prSet presAssocID="{68BEC4FD-E362-42E6-A229-3428745402C4}" presName="sibTrans" presStyleLbl="sibTrans2D1" presStyleIdx="2" presStyleCnt="4"/>
      <dgm:spPr/>
    </dgm:pt>
    <dgm:pt modelId="{068A8C68-AA27-4B72-B766-5B87A7CD9A22}" type="pres">
      <dgm:prSet presAssocID="{E695A3FB-153E-48B5-9530-D19A75F2CD05}" presName="node" presStyleLbl="node1" presStyleIdx="3" presStyleCnt="4" custScaleX="147636" custScaleY="101717">
        <dgm:presLayoutVars>
          <dgm:bulletEnabled val="1"/>
        </dgm:presLayoutVars>
      </dgm:prSet>
      <dgm:spPr/>
    </dgm:pt>
    <dgm:pt modelId="{73066119-B3BA-4DC7-BB73-78F815B7F94D}" type="pres">
      <dgm:prSet presAssocID="{E695A3FB-153E-48B5-9530-D19A75F2CD05}" presName="dummy" presStyleCnt="0"/>
      <dgm:spPr/>
    </dgm:pt>
    <dgm:pt modelId="{3BE9FBBF-6967-46EB-8532-3B089270322D}" type="pres">
      <dgm:prSet presAssocID="{E345FFE1-5360-4746-8B82-BC15F3649505}" presName="sibTrans" presStyleLbl="sibTrans2D1" presStyleIdx="3" presStyleCnt="4"/>
      <dgm:spPr/>
    </dgm:pt>
  </dgm:ptLst>
  <dgm:cxnLst>
    <dgm:cxn modelId="{5BDD4B03-EC6D-4C30-A5DB-ECD3AAC4F8F6}" type="presOf" srcId="{E695A3FB-153E-48B5-9530-D19A75F2CD05}" destId="{068A8C68-AA27-4B72-B766-5B87A7CD9A22}" srcOrd="0" destOrd="0" presId="urn:microsoft.com/office/officeart/2005/8/layout/radial6"/>
    <dgm:cxn modelId="{CBF18521-03BB-4D43-9517-77B9B8645FB5}" type="presOf" srcId="{78172D47-9325-4270-89B2-CD204A87678F}" destId="{1FDF9784-09C0-4E18-AE07-5DA338C4E9B0}" srcOrd="0" destOrd="0" presId="urn:microsoft.com/office/officeart/2005/8/layout/radial6"/>
    <dgm:cxn modelId="{297B4C23-5B50-40B2-9DF8-C4D6288EEE9B}" type="presOf" srcId="{4005CA77-86B9-458F-8DA3-358027CABF99}" destId="{8C9FB5B3-76C4-4CD1-B81E-4082E4D4647D}" srcOrd="0" destOrd="0" presId="urn:microsoft.com/office/officeart/2005/8/layout/radial6"/>
    <dgm:cxn modelId="{6A8E272D-5770-4276-BC71-68785EABB334}" srcId="{680D20F9-B5C9-46D6-9D35-A02F90C9288B}" destId="{4005CA77-86B9-458F-8DA3-358027CABF99}" srcOrd="0" destOrd="0" parTransId="{0796037C-5A87-45C9-B07D-9B451D6A128A}" sibTransId="{2A222582-D463-402F-8C77-853C3BB4D908}"/>
    <dgm:cxn modelId="{B1704F39-6E8E-439F-B00B-9C03C93A3F44}" type="presOf" srcId="{49DDAF35-AE55-4B96-8722-168E76E2DA91}" destId="{79A49276-EA21-423A-A300-7BBE627763E5}" srcOrd="0" destOrd="0" presId="urn:microsoft.com/office/officeart/2005/8/layout/radial6"/>
    <dgm:cxn modelId="{C6F8C15F-B140-410A-A073-13CEE08CA660}" srcId="{12DE8279-81E4-4371-9BC1-CC1D76BEB40B}" destId="{680D20F9-B5C9-46D6-9D35-A02F90C9288B}" srcOrd="0" destOrd="0" parTransId="{7D5457D4-B127-450A-AE9D-D1ECAC335C33}" sibTransId="{97EDA256-65C0-4238-BF9F-D8E235841B8D}"/>
    <dgm:cxn modelId="{8627A564-BF99-453F-9E52-4331351C0E3F}" type="presOf" srcId="{2A222582-D463-402F-8C77-853C3BB4D908}" destId="{E9CFAB04-CA61-4D4A-A30C-E304673317D9}" srcOrd="0" destOrd="0" presId="urn:microsoft.com/office/officeart/2005/8/layout/radial6"/>
    <dgm:cxn modelId="{671E4B6C-6E99-4CA1-8F56-2F7080D7C559}" type="presOf" srcId="{60FDB221-68E0-4990-B58E-A54CAD3F15B2}" destId="{311D231C-E44E-4FD6-B625-18E9196FB139}" srcOrd="0" destOrd="0" presId="urn:microsoft.com/office/officeart/2005/8/layout/radial6"/>
    <dgm:cxn modelId="{1FF5D072-3367-4E90-AD62-A5CE49FDE22C}" type="presOf" srcId="{12DE8279-81E4-4371-9BC1-CC1D76BEB40B}" destId="{747F3330-0747-4424-9266-440C5B0FDAC8}" srcOrd="0" destOrd="0" presId="urn:microsoft.com/office/officeart/2005/8/layout/radial6"/>
    <dgm:cxn modelId="{C6197D74-7E7E-4F4E-B5F4-07C7E286F451}" type="presOf" srcId="{680D20F9-B5C9-46D6-9D35-A02F90C9288B}" destId="{D218093F-F626-48A7-A4EA-F90720467399}" srcOrd="0" destOrd="0" presId="urn:microsoft.com/office/officeart/2005/8/layout/radial6"/>
    <dgm:cxn modelId="{5FE4768D-8365-48E2-9E6E-320C761CC604}" srcId="{680D20F9-B5C9-46D6-9D35-A02F90C9288B}" destId="{E695A3FB-153E-48B5-9530-D19A75F2CD05}" srcOrd="3" destOrd="0" parTransId="{0ED9E355-61CC-4F00-B1E7-6DB09EB2B21A}" sibTransId="{E345FFE1-5360-4746-8B82-BC15F3649505}"/>
    <dgm:cxn modelId="{F9134C94-3F18-4BF3-8242-1DC743D24851}" srcId="{680D20F9-B5C9-46D6-9D35-A02F90C9288B}" destId="{60FDB221-68E0-4990-B58E-A54CAD3F15B2}" srcOrd="2" destOrd="0" parTransId="{BF551DA3-CF13-4F81-8D6B-F7E31696DFDB}" sibTransId="{68BEC4FD-E362-42E6-A229-3428745402C4}"/>
    <dgm:cxn modelId="{4E89FAC2-A41A-4101-88C7-10247C929C2F}" srcId="{680D20F9-B5C9-46D6-9D35-A02F90C9288B}" destId="{78172D47-9325-4270-89B2-CD204A87678F}" srcOrd="1" destOrd="0" parTransId="{DD3C0CB7-1639-43F5-8AC5-BA06490849AE}" sibTransId="{49DDAF35-AE55-4B96-8722-168E76E2DA91}"/>
    <dgm:cxn modelId="{0F15B7F8-0730-49FE-A5DF-C0FB2CF81BDC}" type="presOf" srcId="{E345FFE1-5360-4746-8B82-BC15F3649505}" destId="{3BE9FBBF-6967-46EB-8532-3B089270322D}" srcOrd="0" destOrd="0" presId="urn:microsoft.com/office/officeart/2005/8/layout/radial6"/>
    <dgm:cxn modelId="{EBE8D3FE-7066-4CBD-AC47-3FE48C7BF020}" type="presOf" srcId="{68BEC4FD-E362-42E6-A229-3428745402C4}" destId="{B205B69F-2362-4487-9964-5B77915229F9}" srcOrd="0" destOrd="0" presId="urn:microsoft.com/office/officeart/2005/8/layout/radial6"/>
    <dgm:cxn modelId="{350547FC-AF10-4225-8AC6-98E9C17C56E9}" type="presParOf" srcId="{747F3330-0747-4424-9266-440C5B0FDAC8}" destId="{D218093F-F626-48A7-A4EA-F90720467399}" srcOrd="0" destOrd="0" presId="urn:microsoft.com/office/officeart/2005/8/layout/radial6"/>
    <dgm:cxn modelId="{DA12B15C-BA5C-49CE-8381-AA8958C93C13}" type="presParOf" srcId="{747F3330-0747-4424-9266-440C5B0FDAC8}" destId="{8C9FB5B3-76C4-4CD1-B81E-4082E4D4647D}" srcOrd="1" destOrd="0" presId="urn:microsoft.com/office/officeart/2005/8/layout/radial6"/>
    <dgm:cxn modelId="{85825217-D3AF-4539-87E0-53276B8F7A0D}" type="presParOf" srcId="{747F3330-0747-4424-9266-440C5B0FDAC8}" destId="{3AF9D29F-0296-4ED8-8B8F-CCCDE0E065C1}" srcOrd="2" destOrd="0" presId="urn:microsoft.com/office/officeart/2005/8/layout/radial6"/>
    <dgm:cxn modelId="{EA5DE9CE-16CF-4B67-8B8E-2CB5D71A3A3D}" type="presParOf" srcId="{747F3330-0747-4424-9266-440C5B0FDAC8}" destId="{E9CFAB04-CA61-4D4A-A30C-E304673317D9}" srcOrd="3" destOrd="0" presId="urn:microsoft.com/office/officeart/2005/8/layout/radial6"/>
    <dgm:cxn modelId="{98BD0B62-6A4B-44F6-B46C-3614D21E2998}" type="presParOf" srcId="{747F3330-0747-4424-9266-440C5B0FDAC8}" destId="{1FDF9784-09C0-4E18-AE07-5DA338C4E9B0}" srcOrd="4" destOrd="0" presId="urn:microsoft.com/office/officeart/2005/8/layout/radial6"/>
    <dgm:cxn modelId="{55F31208-5C51-4220-A669-B2DFCA80124E}" type="presParOf" srcId="{747F3330-0747-4424-9266-440C5B0FDAC8}" destId="{92465B53-7C42-4BF9-B713-3881D07190C7}" srcOrd="5" destOrd="0" presId="urn:microsoft.com/office/officeart/2005/8/layout/radial6"/>
    <dgm:cxn modelId="{C1FED42C-0698-434C-9612-82CFC8655C71}" type="presParOf" srcId="{747F3330-0747-4424-9266-440C5B0FDAC8}" destId="{79A49276-EA21-423A-A300-7BBE627763E5}" srcOrd="6" destOrd="0" presId="urn:microsoft.com/office/officeart/2005/8/layout/radial6"/>
    <dgm:cxn modelId="{6E197FD9-34F4-4641-B77B-201FDB367571}" type="presParOf" srcId="{747F3330-0747-4424-9266-440C5B0FDAC8}" destId="{311D231C-E44E-4FD6-B625-18E9196FB139}" srcOrd="7" destOrd="0" presId="urn:microsoft.com/office/officeart/2005/8/layout/radial6"/>
    <dgm:cxn modelId="{CD31D9A8-EF39-4589-91DF-9ED0767823E0}" type="presParOf" srcId="{747F3330-0747-4424-9266-440C5B0FDAC8}" destId="{BB21C142-CB8E-4891-8499-B5D8B296BC25}" srcOrd="8" destOrd="0" presId="urn:microsoft.com/office/officeart/2005/8/layout/radial6"/>
    <dgm:cxn modelId="{258A9965-4036-4428-A649-AEB78CB3F5C5}" type="presParOf" srcId="{747F3330-0747-4424-9266-440C5B0FDAC8}" destId="{B205B69F-2362-4487-9964-5B77915229F9}" srcOrd="9" destOrd="0" presId="urn:microsoft.com/office/officeart/2005/8/layout/radial6"/>
    <dgm:cxn modelId="{40279FFC-B98E-4BB8-9559-2ECFCDAFF9A4}" type="presParOf" srcId="{747F3330-0747-4424-9266-440C5B0FDAC8}" destId="{068A8C68-AA27-4B72-B766-5B87A7CD9A22}" srcOrd="10" destOrd="0" presId="urn:microsoft.com/office/officeart/2005/8/layout/radial6"/>
    <dgm:cxn modelId="{5B597FB1-3590-4947-885E-A900BF06A7A8}" type="presParOf" srcId="{747F3330-0747-4424-9266-440C5B0FDAC8}" destId="{73066119-B3BA-4DC7-BB73-78F815B7F94D}" srcOrd="11" destOrd="0" presId="urn:microsoft.com/office/officeart/2005/8/layout/radial6"/>
    <dgm:cxn modelId="{AAFCA4E8-6A32-4F68-99A0-3D99AAF36439}" type="presParOf" srcId="{747F3330-0747-4424-9266-440C5B0FDAC8}" destId="{3BE9FBBF-6967-46EB-8532-3B089270322D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DE8279-81E4-4371-9BC1-CC1D76BEB40B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005CA77-86B9-458F-8DA3-358027CABF99}">
      <dgm:prSet phldrT="[Text]" custT="1"/>
      <dgm:spPr>
        <a:xfrm>
          <a:off x="1623013" y="58220"/>
          <a:ext cx="1066368" cy="1066368"/>
        </a:xfrm>
        <a:prstGeom prst="ellipse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9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rPr>
            <a:t>Government</a:t>
          </a:r>
          <a:endParaRPr lang="en-US" sz="9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0796037C-5A87-45C9-B07D-9B451D6A128A}" type="parTrans" cxnId="{6A8E272D-5770-4276-BC71-68785EABB334}">
      <dgm:prSet/>
      <dgm:spPr/>
      <dgm:t>
        <a:bodyPr/>
        <a:lstStyle/>
        <a:p>
          <a:endParaRPr lang="en-US"/>
        </a:p>
      </dgm:t>
    </dgm:pt>
    <dgm:pt modelId="{2A222582-D463-402F-8C77-853C3BB4D908}" type="sibTrans" cxnId="{6A8E272D-5770-4276-BC71-68785EABB334}">
      <dgm:prSet/>
      <dgm:spPr>
        <a:xfrm>
          <a:off x="501381" y="553015"/>
          <a:ext cx="3309631" cy="3309631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rgbClr val="009D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78172D47-9325-4270-89B2-CD204A87678F}">
      <dgm:prSet phldrT="[Text]" custT="1"/>
      <dgm:spPr>
        <a:xfrm>
          <a:off x="2994554" y="1674646"/>
          <a:ext cx="1556140" cy="1066368"/>
        </a:xfrm>
        <a:prstGeom prst="ellipse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900" b="0" i="0" dirty="0">
              <a:solidFill>
                <a:srgbClr val="FFFFFF"/>
              </a:solidFill>
              <a:latin typeface="Arial"/>
              <a:ea typeface="+mn-ea"/>
              <a:cs typeface="+mn-cs"/>
            </a:rPr>
            <a:t>Sponsors</a:t>
          </a:r>
          <a:endParaRPr lang="en-US" sz="9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DD3C0CB7-1639-43F5-8AC5-BA06490849AE}" type="parTrans" cxnId="{4E89FAC2-A41A-4101-88C7-10247C929C2F}">
      <dgm:prSet/>
      <dgm:spPr/>
      <dgm:t>
        <a:bodyPr/>
        <a:lstStyle/>
        <a:p>
          <a:endParaRPr lang="en-US"/>
        </a:p>
      </dgm:t>
    </dgm:pt>
    <dgm:pt modelId="{49DDAF35-AE55-4B96-8722-168E76E2DA91}" type="sibTrans" cxnId="{4E89FAC2-A41A-4101-88C7-10247C929C2F}">
      <dgm:prSet/>
      <dgm:spPr>
        <a:xfrm>
          <a:off x="501381" y="553015"/>
          <a:ext cx="3309631" cy="3309631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rgbClr val="0BD0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60FDB221-68E0-4990-B58E-A54CAD3F15B2}">
      <dgm:prSet phldrT="[Text]" custT="1"/>
      <dgm:spPr>
        <a:xfrm>
          <a:off x="1623013" y="3291073"/>
          <a:ext cx="1066368" cy="1066368"/>
        </a:xfrm>
        <a:prstGeom prst="ellipse">
          <a:avLst/>
        </a:prstGeom>
        <a:solidFill>
          <a:srgbClr val="10CF9B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900" b="1" i="0" dirty="0">
              <a:solidFill>
                <a:srgbClr val="FFFFFF"/>
              </a:solidFill>
              <a:latin typeface="Arial"/>
              <a:ea typeface="+mn-ea"/>
              <a:cs typeface="+mn-cs"/>
            </a:rPr>
            <a:t>Technical Partners</a:t>
          </a:r>
          <a:endParaRPr lang="en-US" sz="9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BF551DA3-CF13-4F81-8D6B-F7E31696DFDB}" type="parTrans" cxnId="{F9134C94-3F18-4BF3-8242-1DC743D24851}">
      <dgm:prSet/>
      <dgm:spPr/>
      <dgm:t>
        <a:bodyPr/>
        <a:lstStyle/>
        <a:p>
          <a:endParaRPr lang="en-US"/>
        </a:p>
      </dgm:t>
    </dgm:pt>
    <dgm:pt modelId="{68BEC4FD-E362-42E6-A229-3428745402C4}" type="sibTrans" cxnId="{F9134C94-3F18-4BF3-8242-1DC743D24851}">
      <dgm:prSet/>
      <dgm:spPr>
        <a:xfrm>
          <a:off x="501381" y="553015"/>
          <a:ext cx="3309631" cy="3309631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rgbClr val="10CF9B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E695A3FB-153E-48B5-9530-D19A75F2CD05}">
      <dgm:prSet phldrT="[Text]" custT="1"/>
      <dgm:spPr>
        <a:xfrm>
          <a:off x="-247400" y="1665492"/>
          <a:ext cx="1574343" cy="1084677"/>
        </a:xfrm>
        <a:prstGeom prst="ellipse">
          <a:avLst/>
        </a:prstGeom>
        <a:solidFill>
          <a:srgbClr val="7CCA62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900" b="1" i="0" dirty="0">
              <a:solidFill>
                <a:srgbClr val="FFFFFF"/>
              </a:solidFill>
              <a:latin typeface="Arial"/>
              <a:ea typeface="+mn-ea"/>
              <a:cs typeface="+mn-cs"/>
            </a:rPr>
            <a:t>Associations &amp; Organizations</a:t>
          </a:r>
          <a:endParaRPr lang="en-US" sz="900" b="1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0ED9E355-61CC-4F00-B1E7-6DB09EB2B21A}" type="parTrans" cxnId="{5FE4768D-8365-48E2-9E6E-320C761CC604}">
      <dgm:prSet/>
      <dgm:spPr/>
      <dgm:t>
        <a:bodyPr/>
        <a:lstStyle/>
        <a:p>
          <a:endParaRPr lang="en-US"/>
        </a:p>
      </dgm:t>
    </dgm:pt>
    <dgm:pt modelId="{E345FFE1-5360-4746-8B82-BC15F3649505}" type="sibTrans" cxnId="{5FE4768D-8365-48E2-9E6E-320C761CC604}">
      <dgm:prSet/>
      <dgm:spPr>
        <a:xfrm>
          <a:off x="501381" y="553015"/>
          <a:ext cx="3309631" cy="3309631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rgbClr val="7CCA6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en-US"/>
        </a:p>
      </dgm:t>
    </dgm:pt>
    <dgm:pt modelId="{680D20F9-B5C9-46D6-9D35-A02F90C9288B}">
      <dgm:prSet phldrT="[Text]"/>
      <dgm:spPr>
        <a:xfrm>
          <a:off x="1394506" y="1446139"/>
          <a:ext cx="1523382" cy="1523382"/>
        </a:xfrm>
        <a:prstGeom prst="ellipse">
          <a:avLst/>
        </a:prstGeom>
        <a:solidFill>
          <a:srgbClr val="0F6FC6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Arial"/>
              <a:ea typeface="+mn-ea"/>
              <a:cs typeface="+mn-cs"/>
            </a:rPr>
            <a:t>EEBU</a:t>
          </a:r>
        </a:p>
      </dgm:t>
    </dgm:pt>
    <dgm:pt modelId="{7D5457D4-B127-450A-AE9D-D1ECAC335C33}" type="parTrans" cxnId="{C6F8C15F-B140-410A-A073-13CEE08CA660}">
      <dgm:prSet/>
      <dgm:spPr/>
      <dgm:t>
        <a:bodyPr/>
        <a:lstStyle/>
        <a:p>
          <a:endParaRPr lang="en-US"/>
        </a:p>
      </dgm:t>
    </dgm:pt>
    <dgm:pt modelId="{97EDA256-65C0-4238-BF9F-D8E235841B8D}" type="sibTrans" cxnId="{C6F8C15F-B140-410A-A073-13CEE08CA660}">
      <dgm:prSet/>
      <dgm:spPr/>
      <dgm:t>
        <a:bodyPr/>
        <a:lstStyle/>
        <a:p>
          <a:endParaRPr lang="en-US"/>
        </a:p>
      </dgm:t>
    </dgm:pt>
    <dgm:pt modelId="{747F3330-0747-4424-9266-440C5B0FDAC8}" type="pres">
      <dgm:prSet presAssocID="{12DE8279-81E4-4371-9BC1-CC1D76BEB40B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218093F-F626-48A7-A4EA-F90720467399}" type="pres">
      <dgm:prSet presAssocID="{680D20F9-B5C9-46D6-9D35-A02F90C9288B}" presName="centerShape" presStyleLbl="node0" presStyleIdx="0" presStyleCnt="1"/>
      <dgm:spPr/>
    </dgm:pt>
    <dgm:pt modelId="{8C9FB5B3-76C4-4CD1-B81E-4082E4D4647D}" type="pres">
      <dgm:prSet presAssocID="{4005CA77-86B9-458F-8DA3-358027CABF99}" presName="node" presStyleLbl="node1" presStyleIdx="0" presStyleCnt="4">
        <dgm:presLayoutVars>
          <dgm:bulletEnabled val="1"/>
        </dgm:presLayoutVars>
      </dgm:prSet>
      <dgm:spPr/>
    </dgm:pt>
    <dgm:pt modelId="{3AF9D29F-0296-4ED8-8B8F-CCCDE0E065C1}" type="pres">
      <dgm:prSet presAssocID="{4005CA77-86B9-458F-8DA3-358027CABF99}" presName="dummy" presStyleCnt="0"/>
      <dgm:spPr/>
    </dgm:pt>
    <dgm:pt modelId="{E9CFAB04-CA61-4D4A-A30C-E304673317D9}" type="pres">
      <dgm:prSet presAssocID="{2A222582-D463-402F-8C77-853C3BB4D908}" presName="sibTrans" presStyleLbl="sibTrans2D1" presStyleIdx="0" presStyleCnt="4"/>
      <dgm:spPr/>
    </dgm:pt>
    <dgm:pt modelId="{1FDF9784-09C0-4E18-AE07-5DA338C4E9B0}" type="pres">
      <dgm:prSet presAssocID="{78172D47-9325-4270-89B2-CD204A87678F}" presName="node" presStyleLbl="node1" presStyleIdx="1" presStyleCnt="4" custScaleX="145929">
        <dgm:presLayoutVars>
          <dgm:bulletEnabled val="1"/>
        </dgm:presLayoutVars>
      </dgm:prSet>
      <dgm:spPr/>
    </dgm:pt>
    <dgm:pt modelId="{92465B53-7C42-4BF9-B713-3881D07190C7}" type="pres">
      <dgm:prSet presAssocID="{78172D47-9325-4270-89B2-CD204A87678F}" presName="dummy" presStyleCnt="0"/>
      <dgm:spPr/>
    </dgm:pt>
    <dgm:pt modelId="{79A49276-EA21-423A-A300-7BBE627763E5}" type="pres">
      <dgm:prSet presAssocID="{49DDAF35-AE55-4B96-8722-168E76E2DA91}" presName="sibTrans" presStyleLbl="sibTrans2D1" presStyleIdx="1" presStyleCnt="4"/>
      <dgm:spPr/>
    </dgm:pt>
    <dgm:pt modelId="{311D231C-E44E-4FD6-B625-18E9196FB139}" type="pres">
      <dgm:prSet presAssocID="{60FDB221-68E0-4990-B58E-A54CAD3F15B2}" presName="node" presStyleLbl="node1" presStyleIdx="2" presStyleCnt="4">
        <dgm:presLayoutVars>
          <dgm:bulletEnabled val="1"/>
        </dgm:presLayoutVars>
      </dgm:prSet>
      <dgm:spPr/>
    </dgm:pt>
    <dgm:pt modelId="{BB21C142-CB8E-4891-8499-B5D8B296BC25}" type="pres">
      <dgm:prSet presAssocID="{60FDB221-68E0-4990-B58E-A54CAD3F15B2}" presName="dummy" presStyleCnt="0"/>
      <dgm:spPr/>
    </dgm:pt>
    <dgm:pt modelId="{B205B69F-2362-4487-9964-5B77915229F9}" type="pres">
      <dgm:prSet presAssocID="{68BEC4FD-E362-42E6-A229-3428745402C4}" presName="sibTrans" presStyleLbl="sibTrans2D1" presStyleIdx="2" presStyleCnt="4"/>
      <dgm:spPr/>
    </dgm:pt>
    <dgm:pt modelId="{068A8C68-AA27-4B72-B766-5B87A7CD9A22}" type="pres">
      <dgm:prSet presAssocID="{E695A3FB-153E-48B5-9530-D19A75F2CD05}" presName="node" presStyleLbl="node1" presStyleIdx="3" presStyleCnt="4" custScaleX="147636" custScaleY="101717">
        <dgm:presLayoutVars>
          <dgm:bulletEnabled val="1"/>
        </dgm:presLayoutVars>
      </dgm:prSet>
      <dgm:spPr/>
    </dgm:pt>
    <dgm:pt modelId="{73066119-B3BA-4DC7-BB73-78F815B7F94D}" type="pres">
      <dgm:prSet presAssocID="{E695A3FB-153E-48B5-9530-D19A75F2CD05}" presName="dummy" presStyleCnt="0"/>
      <dgm:spPr/>
    </dgm:pt>
    <dgm:pt modelId="{3BE9FBBF-6967-46EB-8532-3B089270322D}" type="pres">
      <dgm:prSet presAssocID="{E345FFE1-5360-4746-8B82-BC15F3649505}" presName="sibTrans" presStyleLbl="sibTrans2D1" presStyleIdx="3" presStyleCnt="4"/>
      <dgm:spPr/>
    </dgm:pt>
  </dgm:ptLst>
  <dgm:cxnLst>
    <dgm:cxn modelId="{5BDD4B03-EC6D-4C30-A5DB-ECD3AAC4F8F6}" type="presOf" srcId="{E695A3FB-153E-48B5-9530-D19A75F2CD05}" destId="{068A8C68-AA27-4B72-B766-5B87A7CD9A22}" srcOrd="0" destOrd="0" presId="urn:microsoft.com/office/officeart/2005/8/layout/radial6"/>
    <dgm:cxn modelId="{CBF18521-03BB-4D43-9517-77B9B8645FB5}" type="presOf" srcId="{78172D47-9325-4270-89B2-CD204A87678F}" destId="{1FDF9784-09C0-4E18-AE07-5DA338C4E9B0}" srcOrd="0" destOrd="0" presId="urn:microsoft.com/office/officeart/2005/8/layout/radial6"/>
    <dgm:cxn modelId="{297B4C23-5B50-40B2-9DF8-C4D6288EEE9B}" type="presOf" srcId="{4005CA77-86B9-458F-8DA3-358027CABF99}" destId="{8C9FB5B3-76C4-4CD1-B81E-4082E4D4647D}" srcOrd="0" destOrd="0" presId="urn:microsoft.com/office/officeart/2005/8/layout/radial6"/>
    <dgm:cxn modelId="{6A8E272D-5770-4276-BC71-68785EABB334}" srcId="{680D20F9-B5C9-46D6-9D35-A02F90C9288B}" destId="{4005CA77-86B9-458F-8DA3-358027CABF99}" srcOrd="0" destOrd="0" parTransId="{0796037C-5A87-45C9-B07D-9B451D6A128A}" sibTransId="{2A222582-D463-402F-8C77-853C3BB4D908}"/>
    <dgm:cxn modelId="{B1704F39-6E8E-439F-B00B-9C03C93A3F44}" type="presOf" srcId="{49DDAF35-AE55-4B96-8722-168E76E2DA91}" destId="{79A49276-EA21-423A-A300-7BBE627763E5}" srcOrd="0" destOrd="0" presId="urn:microsoft.com/office/officeart/2005/8/layout/radial6"/>
    <dgm:cxn modelId="{C6F8C15F-B140-410A-A073-13CEE08CA660}" srcId="{12DE8279-81E4-4371-9BC1-CC1D76BEB40B}" destId="{680D20F9-B5C9-46D6-9D35-A02F90C9288B}" srcOrd="0" destOrd="0" parTransId="{7D5457D4-B127-450A-AE9D-D1ECAC335C33}" sibTransId="{97EDA256-65C0-4238-BF9F-D8E235841B8D}"/>
    <dgm:cxn modelId="{8627A564-BF99-453F-9E52-4331351C0E3F}" type="presOf" srcId="{2A222582-D463-402F-8C77-853C3BB4D908}" destId="{E9CFAB04-CA61-4D4A-A30C-E304673317D9}" srcOrd="0" destOrd="0" presId="urn:microsoft.com/office/officeart/2005/8/layout/radial6"/>
    <dgm:cxn modelId="{671E4B6C-6E99-4CA1-8F56-2F7080D7C559}" type="presOf" srcId="{60FDB221-68E0-4990-B58E-A54CAD3F15B2}" destId="{311D231C-E44E-4FD6-B625-18E9196FB139}" srcOrd="0" destOrd="0" presId="urn:microsoft.com/office/officeart/2005/8/layout/radial6"/>
    <dgm:cxn modelId="{1FF5D072-3367-4E90-AD62-A5CE49FDE22C}" type="presOf" srcId="{12DE8279-81E4-4371-9BC1-CC1D76BEB40B}" destId="{747F3330-0747-4424-9266-440C5B0FDAC8}" srcOrd="0" destOrd="0" presId="urn:microsoft.com/office/officeart/2005/8/layout/radial6"/>
    <dgm:cxn modelId="{C6197D74-7E7E-4F4E-B5F4-07C7E286F451}" type="presOf" srcId="{680D20F9-B5C9-46D6-9D35-A02F90C9288B}" destId="{D218093F-F626-48A7-A4EA-F90720467399}" srcOrd="0" destOrd="0" presId="urn:microsoft.com/office/officeart/2005/8/layout/radial6"/>
    <dgm:cxn modelId="{5FE4768D-8365-48E2-9E6E-320C761CC604}" srcId="{680D20F9-B5C9-46D6-9D35-A02F90C9288B}" destId="{E695A3FB-153E-48B5-9530-D19A75F2CD05}" srcOrd="3" destOrd="0" parTransId="{0ED9E355-61CC-4F00-B1E7-6DB09EB2B21A}" sibTransId="{E345FFE1-5360-4746-8B82-BC15F3649505}"/>
    <dgm:cxn modelId="{F9134C94-3F18-4BF3-8242-1DC743D24851}" srcId="{680D20F9-B5C9-46D6-9D35-A02F90C9288B}" destId="{60FDB221-68E0-4990-B58E-A54CAD3F15B2}" srcOrd="2" destOrd="0" parTransId="{BF551DA3-CF13-4F81-8D6B-F7E31696DFDB}" sibTransId="{68BEC4FD-E362-42E6-A229-3428745402C4}"/>
    <dgm:cxn modelId="{4E89FAC2-A41A-4101-88C7-10247C929C2F}" srcId="{680D20F9-B5C9-46D6-9D35-A02F90C9288B}" destId="{78172D47-9325-4270-89B2-CD204A87678F}" srcOrd="1" destOrd="0" parTransId="{DD3C0CB7-1639-43F5-8AC5-BA06490849AE}" sibTransId="{49DDAF35-AE55-4B96-8722-168E76E2DA91}"/>
    <dgm:cxn modelId="{0F15B7F8-0730-49FE-A5DF-C0FB2CF81BDC}" type="presOf" srcId="{E345FFE1-5360-4746-8B82-BC15F3649505}" destId="{3BE9FBBF-6967-46EB-8532-3B089270322D}" srcOrd="0" destOrd="0" presId="urn:microsoft.com/office/officeart/2005/8/layout/radial6"/>
    <dgm:cxn modelId="{EBE8D3FE-7066-4CBD-AC47-3FE48C7BF020}" type="presOf" srcId="{68BEC4FD-E362-42E6-A229-3428745402C4}" destId="{B205B69F-2362-4487-9964-5B77915229F9}" srcOrd="0" destOrd="0" presId="urn:microsoft.com/office/officeart/2005/8/layout/radial6"/>
    <dgm:cxn modelId="{350547FC-AF10-4225-8AC6-98E9C17C56E9}" type="presParOf" srcId="{747F3330-0747-4424-9266-440C5B0FDAC8}" destId="{D218093F-F626-48A7-A4EA-F90720467399}" srcOrd="0" destOrd="0" presId="urn:microsoft.com/office/officeart/2005/8/layout/radial6"/>
    <dgm:cxn modelId="{DA12B15C-BA5C-49CE-8381-AA8958C93C13}" type="presParOf" srcId="{747F3330-0747-4424-9266-440C5B0FDAC8}" destId="{8C9FB5B3-76C4-4CD1-B81E-4082E4D4647D}" srcOrd="1" destOrd="0" presId="urn:microsoft.com/office/officeart/2005/8/layout/radial6"/>
    <dgm:cxn modelId="{85825217-D3AF-4539-87E0-53276B8F7A0D}" type="presParOf" srcId="{747F3330-0747-4424-9266-440C5B0FDAC8}" destId="{3AF9D29F-0296-4ED8-8B8F-CCCDE0E065C1}" srcOrd="2" destOrd="0" presId="urn:microsoft.com/office/officeart/2005/8/layout/radial6"/>
    <dgm:cxn modelId="{EA5DE9CE-16CF-4B67-8B8E-2CB5D71A3A3D}" type="presParOf" srcId="{747F3330-0747-4424-9266-440C5B0FDAC8}" destId="{E9CFAB04-CA61-4D4A-A30C-E304673317D9}" srcOrd="3" destOrd="0" presId="urn:microsoft.com/office/officeart/2005/8/layout/radial6"/>
    <dgm:cxn modelId="{98BD0B62-6A4B-44F6-B46C-3614D21E2998}" type="presParOf" srcId="{747F3330-0747-4424-9266-440C5B0FDAC8}" destId="{1FDF9784-09C0-4E18-AE07-5DA338C4E9B0}" srcOrd="4" destOrd="0" presId="urn:microsoft.com/office/officeart/2005/8/layout/radial6"/>
    <dgm:cxn modelId="{55F31208-5C51-4220-A669-B2DFCA80124E}" type="presParOf" srcId="{747F3330-0747-4424-9266-440C5B0FDAC8}" destId="{92465B53-7C42-4BF9-B713-3881D07190C7}" srcOrd="5" destOrd="0" presId="urn:microsoft.com/office/officeart/2005/8/layout/radial6"/>
    <dgm:cxn modelId="{C1FED42C-0698-434C-9612-82CFC8655C71}" type="presParOf" srcId="{747F3330-0747-4424-9266-440C5B0FDAC8}" destId="{79A49276-EA21-423A-A300-7BBE627763E5}" srcOrd="6" destOrd="0" presId="urn:microsoft.com/office/officeart/2005/8/layout/radial6"/>
    <dgm:cxn modelId="{6E197FD9-34F4-4641-B77B-201FDB367571}" type="presParOf" srcId="{747F3330-0747-4424-9266-440C5B0FDAC8}" destId="{311D231C-E44E-4FD6-B625-18E9196FB139}" srcOrd="7" destOrd="0" presId="urn:microsoft.com/office/officeart/2005/8/layout/radial6"/>
    <dgm:cxn modelId="{CD31D9A8-EF39-4589-91DF-9ED0767823E0}" type="presParOf" srcId="{747F3330-0747-4424-9266-440C5B0FDAC8}" destId="{BB21C142-CB8E-4891-8499-B5D8B296BC25}" srcOrd="8" destOrd="0" presId="urn:microsoft.com/office/officeart/2005/8/layout/radial6"/>
    <dgm:cxn modelId="{258A9965-4036-4428-A649-AEB78CB3F5C5}" type="presParOf" srcId="{747F3330-0747-4424-9266-440C5B0FDAC8}" destId="{B205B69F-2362-4487-9964-5B77915229F9}" srcOrd="9" destOrd="0" presId="urn:microsoft.com/office/officeart/2005/8/layout/radial6"/>
    <dgm:cxn modelId="{40279FFC-B98E-4BB8-9559-2ECFCDAFF9A4}" type="presParOf" srcId="{747F3330-0747-4424-9266-440C5B0FDAC8}" destId="{068A8C68-AA27-4B72-B766-5B87A7CD9A22}" srcOrd="10" destOrd="0" presId="urn:microsoft.com/office/officeart/2005/8/layout/radial6"/>
    <dgm:cxn modelId="{5B597FB1-3590-4947-885E-A900BF06A7A8}" type="presParOf" srcId="{747F3330-0747-4424-9266-440C5B0FDAC8}" destId="{73066119-B3BA-4DC7-BB73-78F815B7F94D}" srcOrd="11" destOrd="0" presId="urn:microsoft.com/office/officeart/2005/8/layout/radial6"/>
    <dgm:cxn modelId="{AAFCA4E8-6A32-4F68-99A0-3D99AAF36439}" type="presParOf" srcId="{747F3330-0747-4424-9266-440C5B0FDAC8}" destId="{3BE9FBBF-6967-46EB-8532-3B089270322D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4E27FF-8A12-4615-8C1C-967695A0E658}">
      <dsp:nvSpPr>
        <dsp:cNvPr id="0" name=""/>
        <dsp:cNvSpPr/>
      </dsp:nvSpPr>
      <dsp:spPr>
        <a:xfrm>
          <a:off x="418980" y="244"/>
          <a:ext cx="3024261" cy="1814556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Leadership &amp; Strategy</a:t>
          </a:r>
          <a:endParaRPr lang="en-US" sz="3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418980" y="244"/>
        <a:ext cx="3024261" cy="1814556"/>
      </dsp:txXfrm>
    </dsp:sp>
    <dsp:sp modelId="{0291B1E7-4584-4101-8F32-D2ABCACB0560}">
      <dsp:nvSpPr>
        <dsp:cNvPr id="0" name=""/>
        <dsp:cNvSpPr/>
      </dsp:nvSpPr>
      <dsp:spPr>
        <a:xfrm>
          <a:off x="3745668" y="244"/>
          <a:ext cx="3024261" cy="1814556"/>
        </a:xfrm>
        <a:prstGeom prst="rect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Organization &amp; Personnel</a:t>
          </a:r>
          <a:endParaRPr lang="en-US" sz="3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3745668" y="244"/>
        <a:ext cx="3024261" cy="1814556"/>
      </dsp:txXfrm>
    </dsp:sp>
    <dsp:sp modelId="{039FF6DE-09A3-4FAD-AC52-D1F91821EC61}">
      <dsp:nvSpPr>
        <dsp:cNvPr id="0" name=""/>
        <dsp:cNvSpPr/>
      </dsp:nvSpPr>
      <dsp:spPr>
        <a:xfrm>
          <a:off x="7072355" y="244"/>
          <a:ext cx="3024261" cy="1814556"/>
        </a:xfrm>
        <a:prstGeom prst="rect">
          <a:avLst/>
        </a:prstGeom>
        <a:solidFill>
          <a:srgbClr val="10CF9B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Processes &amp; Tools</a:t>
          </a:r>
          <a:endParaRPr lang="en-US" sz="3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7072355" y="244"/>
        <a:ext cx="3024261" cy="1814556"/>
      </dsp:txXfrm>
    </dsp:sp>
    <dsp:sp modelId="{A7C8058C-B131-4541-89C5-B6CC10E902BB}">
      <dsp:nvSpPr>
        <dsp:cNvPr id="0" name=""/>
        <dsp:cNvSpPr/>
      </dsp:nvSpPr>
      <dsp:spPr>
        <a:xfrm>
          <a:off x="2082324" y="2117227"/>
          <a:ext cx="3024261" cy="1814556"/>
        </a:xfrm>
        <a:prstGeom prst="rect">
          <a:avLst/>
        </a:prstGeom>
        <a:solidFill>
          <a:srgbClr val="7CCA62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Capital &amp; Incentives</a:t>
          </a:r>
          <a:endParaRPr lang="en-US" sz="3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2082324" y="2117227"/>
        <a:ext cx="3024261" cy="1814556"/>
      </dsp:txXfrm>
    </dsp:sp>
    <dsp:sp modelId="{DEA1E95E-DCFE-4CDC-875E-CEDB9E401A2B}">
      <dsp:nvSpPr>
        <dsp:cNvPr id="0" name=""/>
        <dsp:cNvSpPr/>
      </dsp:nvSpPr>
      <dsp:spPr>
        <a:xfrm>
          <a:off x="5409012" y="2117227"/>
          <a:ext cx="3024261" cy="1814556"/>
        </a:xfrm>
        <a:prstGeom prst="rect">
          <a:avLst/>
        </a:prstGeom>
        <a:solidFill>
          <a:srgbClr val="A5C24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Capabilities &amp; Network</a:t>
          </a:r>
          <a:endParaRPr lang="en-US" sz="3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5409012" y="2117227"/>
        <a:ext cx="3024261" cy="18145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5DBD5B-462A-41BA-A28B-FB9E419230B2}">
      <dsp:nvSpPr>
        <dsp:cNvPr id="0" name=""/>
        <dsp:cNvSpPr/>
      </dsp:nvSpPr>
      <dsp:spPr>
        <a:xfrm>
          <a:off x="0" y="3921755"/>
          <a:ext cx="9450102" cy="514728"/>
        </a:xfrm>
        <a:prstGeom prst="rect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6) </a:t>
          </a:r>
          <a:r>
            <a:rPr lang="en-US" sz="24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Scaling &amp; Institutionalization</a:t>
          </a:r>
          <a:endParaRPr lang="en-US" sz="24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0" y="3921755"/>
        <a:ext cx="9450102" cy="514728"/>
      </dsp:txXfrm>
    </dsp:sp>
    <dsp:sp modelId="{698343F9-6E79-44A9-97D7-DE53A4539F4D}">
      <dsp:nvSpPr>
        <dsp:cNvPr id="0" name=""/>
        <dsp:cNvSpPr/>
      </dsp:nvSpPr>
      <dsp:spPr>
        <a:xfrm rot="10800000">
          <a:off x="0" y="3137824"/>
          <a:ext cx="9450102" cy="791652"/>
        </a:xfrm>
        <a:prstGeom prst="upArrowCallout">
          <a:avLst/>
        </a:prstGeom>
        <a:solidFill>
          <a:srgbClr val="0BD0D9">
            <a:hueOff val="-227471"/>
            <a:satOff val="-938"/>
            <a:lumOff val="-197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5) </a:t>
          </a:r>
          <a:r>
            <a:rPr lang="en-US" sz="24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Pilot &amp; Adjustment</a:t>
          </a:r>
          <a:endParaRPr lang="en-US" sz="24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 rot="10800000">
        <a:off x="0" y="3137824"/>
        <a:ext cx="9450102" cy="514392"/>
      </dsp:txXfrm>
    </dsp:sp>
    <dsp:sp modelId="{6B70AFC0-E829-40A9-86DA-D1B651048B97}">
      <dsp:nvSpPr>
        <dsp:cNvPr id="0" name=""/>
        <dsp:cNvSpPr/>
      </dsp:nvSpPr>
      <dsp:spPr>
        <a:xfrm rot="10800000">
          <a:off x="0" y="2353892"/>
          <a:ext cx="9450102" cy="791652"/>
        </a:xfrm>
        <a:prstGeom prst="upArrowCallout">
          <a:avLst/>
        </a:prstGeom>
        <a:solidFill>
          <a:srgbClr val="0BD0D9">
            <a:hueOff val="-454943"/>
            <a:satOff val="-1876"/>
            <a:lumOff val="-393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4) </a:t>
          </a:r>
          <a:r>
            <a:rPr lang="en-US" sz="2400" b="0" i="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Recruitment and team building/training</a:t>
          </a:r>
          <a:endParaRPr lang="en-US" sz="2400" b="0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0" y="2353892"/>
        <a:ext cx="9450102" cy="514392"/>
      </dsp:txXfrm>
    </dsp:sp>
    <dsp:sp modelId="{837C0981-8B37-4624-91D3-F1C512FE6E1B}">
      <dsp:nvSpPr>
        <dsp:cNvPr id="0" name=""/>
        <dsp:cNvSpPr/>
      </dsp:nvSpPr>
      <dsp:spPr>
        <a:xfrm rot="10800000">
          <a:off x="0" y="1569961"/>
          <a:ext cx="9450102" cy="791652"/>
        </a:xfrm>
        <a:prstGeom prst="upArrowCallout">
          <a:avLst/>
        </a:prstGeom>
        <a:solidFill>
          <a:srgbClr val="0BD0D9">
            <a:hueOff val="-682414"/>
            <a:satOff val="-2813"/>
            <a:lumOff val="-59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3) </a:t>
          </a:r>
          <a:r>
            <a:rPr lang="en-US" sz="24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Product &amp; Process Design</a:t>
          </a:r>
          <a:endParaRPr lang="en-US" sz="24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 rot="10800000">
        <a:off x="0" y="1569961"/>
        <a:ext cx="9450102" cy="514392"/>
      </dsp:txXfrm>
    </dsp:sp>
    <dsp:sp modelId="{B1432C8A-8394-43E3-94AB-40AE357894B5}">
      <dsp:nvSpPr>
        <dsp:cNvPr id="0" name=""/>
        <dsp:cNvSpPr/>
      </dsp:nvSpPr>
      <dsp:spPr>
        <a:xfrm rot="10800000">
          <a:off x="0" y="786030"/>
          <a:ext cx="9450102" cy="791652"/>
        </a:xfrm>
        <a:prstGeom prst="upArrowCallout">
          <a:avLst/>
        </a:prstGeom>
        <a:solidFill>
          <a:srgbClr val="0BD0D9">
            <a:hueOff val="-909886"/>
            <a:satOff val="-3751"/>
            <a:lumOff val="-786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2) </a:t>
          </a:r>
          <a:r>
            <a:rPr lang="en-US" sz="24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Approval &amp; Resource Allocation</a:t>
          </a:r>
          <a:endParaRPr lang="en-US" sz="24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 rot="10800000">
        <a:off x="0" y="786030"/>
        <a:ext cx="9450102" cy="514392"/>
      </dsp:txXfrm>
    </dsp:sp>
    <dsp:sp modelId="{840B289E-F59C-4DE5-A72A-9A778E4097C1}">
      <dsp:nvSpPr>
        <dsp:cNvPr id="0" name=""/>
        <dsp:cNvSpPr/>
      </dsp:nvSpPr>
      <dsp:spPr>
        <a:xfrm rot="10800000">
          <a:off x="0" y="2099"/>
          <a:ext cx="9450102" cy="791652"/>
        </a:xfrm>
        <a:prstGeom prst="upArrowCallout">
          <a:avLst/>
        </a:prstGeom>
        <a:solidFill>
          <a:srgbClr val="0BD0D9">
            <a:hueOff val="-1137357"/>
            <a:satOff val="-4689"/>
            <a:lumOff val="-983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1) </a:t>
          </a:r>
          <a:r>
            <a:rPr lang="en-US" sz="24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Positioning &amp; Proposal Development</a:t>
          </a:r>
          <a:endParaRPr lang="en-US" sz="24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 rot="10800000">
        <a:off x="0" y="2099"/>
        <a:ext cx="9450102" cy="5143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E9FBBF-6967-46EB-8532-3B089270322D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rgbClr val="7CCA6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05B69F-2362-4487-9964-5B77915229F9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rgbClr val="10CF9B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9A49276-EA21-423A-A300-7BBE627763E5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rgbClr val="0BD0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9CFAB04-CA61-4D4A-A30C-E304673317D9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rgbClr val="009D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18093F-F626-48A7-A4EA-F90720467399}">
      <dsp:nvSpPr>
        <dsp:cNvPr id="0" name=""/>
        <dsp:cNvSpPr/>
      </dsp:nvSpPr>
      <dsp:spPr>
        <a:xfrm>
          <a:off x="1394506" y="1446139"/>
          <a:ext cx="1523382" cy="1523382"/>
        </a:xfrm>
        <a:prstGeom prst="ellipse">
          <a:avLst/>
        </a:prstGeom>
        <a:solidFill>
          <a:srgbClr val="0F6FC6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EEBU</a:t>
          </a:r>
        </a:p>
      </dsp:txBody>
      <dsp:txXfrm>
        <a:off x="1617600" y="1669233"/>
        <a:ext cx="1077194" cy="1077194"/>
      </dsp:txXfrm>
    </dsp:sp>
    <dsp:sp modelId="{8C9FB5B3-76C4-4CD1-B81E-4082E4D4647D}">
      <dsp:nvSpPr>
        <dsp:cNvPr id="0" name=""/>
        <dsp:cNvSpPr/>
      </dsp:nvSpPr>
      <dsp:spPr>
        <a:xfrm>
          <a:off x="1356736" y="58220"/>
          <a:ext cx="1598922" cy="1066368"/>
        </a:xfrm>
        <a:prstGeom prst="ellipse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rPr>
            <a:t>Government</a:t>
          </a:r>
          <a:endParaRPr lang="en-US" sz="12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1590893" y="214386"/>
        <a:ext cx="1130608" cy="754036"/>
      </dsp:txXfrm>
    </dsp:sp>
    <dsp:sp modelId="{1FDF9784-09C0-4E18-AE07-5DA338C4E9B0}">
      <dsp:nvSpPr>
        <dsp:cNvPr id="0" name=""/>
        <dsp:cNvSpPr/>
      </dsp:nvSpPr>
      <dsp:spPr>
        <a:xfrm>
          <a:off x="2994554" y="1674646"/>
          <a:ext cx="1556140" cy="1066368"/>
        </a:xfrm>
        <a:prstGeom prst="ellipse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Sponsors</a:t>
          </a:r>
          <a:endParaRPr lang="en-US" sz="1200" b="1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3222445" y="1830812"/>
        <a:ext cx="1100358" cy="754036"/>
      </dsp:txXfrm>
    </dsp:sp>
    <dsp:sp modelId="{311D231C-E44E-4FD6-B625-18E9196FB139}">
      <dsp:nvSpPr>
        <dsp:cNvPr id="0" name=""/>
        <dsp:cNvSpPr/>
      </dsp:nvSpPr>
      <dsp:spPr>
        <a:xfrm>
          <a:off x="1468246" y="3291073"/>
          <a:ext cx="1375902" cy="1066368"/>
        </a:xfrm>
        <a:prstGeom prst="ellipse">
          <a:avLst/>
        </a:prstGeom>
        <a:solidFill>
          <a:srgbClr val="10CF9B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Technical Partners</a:t>
          </a:r>
          <a:endParaRPr lang="en-US" sz="1200" b="1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1669742" y="3447239"/>
        <a:ext cx="972910" cy="754036"/>
      </dsp:txXfrm>
    </dsp:sp>
    <dsp:sp modelId="{068A8C68-AA27-4B72-B766-5B87A7CD9A22}">
      <dsp:nvSpPr>
        <dsp:cNvPr id="0" name=""/>
        <dsp:cNvSpPr/>
      </dsp:nvSpPr>
      <dsp:spPr>
        <a:xfrm>
          <a:off x="-247400" y="1665492"/>
          <a:ext cx="1574343" cy="1084677"/>
        </a:xfrm>
        <a:prstGeom prst="ellipse">
          <a:avLst/>
        </a:prstGeom>
        <a:solidFill>
          <a:srgbClr val="7CCA62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Associations &amp; Organizations</a:t>
          </a:r>
          <a:endParaRPr lang="en-US" sz="1200" b="1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-16843" y="1824339"/>
        <a:ext cx="1113229" cy="7669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E9FBBF-6967-46EB-8532-3B089270322D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rgbClr val="7CCA6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05B69F-2362-4487-9964-5B77915229F9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rgbClr val="10CF9B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9A49276-EA21-423A-A300-7BBE627763E5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rgbClr val="0BD0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9CFAB04-CA61-4D4A-A30C-E304673317D9}">
      <dsp:nvSpPr>
        <dsp:cNvPr id="0" name=""/>
        <dsp:cNvSpPr/>
      </dsp:nvSpPr>
      <dsp:spPr>
        <a:xfrm>
          <a:off x="501381" y="553015"/>
          <a:ext cx="3309631" cy="3309631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rgbClr val="009DD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18093F-F626-48A7-A4EA-F90720467399}">
      <dsp:nvSpPr>
        <dsp:cNvPr id="0" name=""/>
        <dsp:cNvSpPr/>
      </dsp:nvSpPr>
      <dsp:spPr>
        <a:xfrm>
          <a:off x="1394506" y="1446139"/>
          <a:ext cx="1523382" cy="1523382"/>
        </a:xfrm>
        <a:prstGeom prst="ellipse">
          <a:avLst/>
        </a:prstGeom>
        <a:solidFill>
          <a:srgbClr val="0F6FC6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EEBU</a:t>
          </a:r>
        </a:p>
      </dsp:txBody>
      <dsp:txXfrm>
        <a:off x="1617600" y="1669233"/>
        <a:ext cx="1077194" cy="1077194"/>
      </dsp:txXfrm>
    </dsp:sp>
    <dsp:sp modelId="{8C9FB5B3-76C4-4CD1-B81E-4082E4D4647D}">
      <dsp:nvSpPr>
        <dsp:cNvPr id="0" name=""/>
        <dsp:cNvSpPr/>
      </dsp:nvSpPr>
      <dsp:spPr>
        <a:xfrm>
          <a:off x="1623013" y="58220"/>
          <a:ext cx="1066368" cy="1066368"/>
        </a:xfrm>
        <a:prstGeom prst="ellipse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rPr>
            <a:t>Government</a:t>
          </a:r>
          <a:endParaRPr lang="en-US" sz="9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1779179" y="214386"/>
        <a:ext cx="754036" cy="754036"/>
      </dsp:txXfrm>
    </dsp:sp>
    <dsp:sp modelId="{1FDF9784-09C0-4E18-AE07-5DA338C4E9B0}">
      <dsp:nvSpPr>
        <dsp:cNvPr id="0" name=""/>
        <dsp:cNvSpPr/>
      </dsp:nvSpPr>
      <dsp:spPr>
        <a:xfrm>
          <a:off x="2994554" y="1674646"/>
          <a:ext cx="1556140" cy="1066368"/>
        </a:xfrm>
        <a:prstGeom prst="ellipse">
          <a:avLst/>
        </a:prstGeom>
        <a:solidFill>
          <a:srgbClr val="0BD0D9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Sponsors</a:t>
          </a:r>
          <a:endParaRPr lang="en-US" sz="9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3222445" y="1830812"/>
        <a:ext cx="1100358" cy="754036"/>
      </dsp:txXfrm>
    </dsp:sp>
    <dsp:sp modelId="{311D231C-E44E-4FD6-B625-18E9196FB139}">
      <dsp:nvSpPr>
        <dsp:cNvPr id="0" name=""/>
        <dsp:cNvSpPr/>
      </dsp:nvSpPr>
      <dsp:spPr>
        <a:xfrm>
          <a:off x="1623013" y="3291073"/>
          <a:ext cx="1066368" cy="1066368"/>
        </a:xfrm>
        <a:prstGeom prst="ellipse">
          <a:avLst/>
        </a:prstGeom>
        <a:solidFill>
          <a:srgbClr val="10CF9B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Technical Partners</a:t>
          </a:r>
          <a:endParaRPr lang="en-US" sz="900" b="1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1779179" y="3447239"/>
        <a:ext cx="754036" cy="754036"/>
      </dsp:txXfrm>
    </dsp:sp>
    <dsp:sp modelId="{068A8C68-AA27-4B72-B766-5B87A7CD9A22}">
      <dsp:nvSpPr>
        <dsp:cNvPr id="0" name=""/>
        <dsp:cNvSpPr/>
      </dsp:nvSpPr>
      <dsp:spPr>
        <a:xfrm>
          <a:off x="-247400" y="1665492"/>
          <a:ext cx="1574343" cy="1084677"/>
        </a:xfrm>
        <a:prstGeom prst="ellipse">
          <a:avLst/>
        </a:prstGeom>
        <a:solidFill>
          <a:srgbClr val="7CCA62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i="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Associations &amp; Organizations</a:t>
          </a:r>
          <a:endParaRPr lang="en-US" sz="900" b="1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-16843" y="1824339"/>
        <a:ext cx="1113229" cy="7669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2EA56-5BEE-4E82-B554-3ED2A08783A7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998A1-7B96-4873-A093-E7A1F6F9C9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56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esbank.in/content/published/api/v1.1/assets/CONT1852DDCEA96C4D4CB8F4CB16474D39D7/native/the_green_bond_impact_report_2020_21.pdf?channelToken=21f7ccfa2fc3401091938f541a6f8f2a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beeindia.gov.in/energy-efficiency-financing-platform-eefp.php" TargetMode="External"/><Relationship Id="rId4" Type="http://schemas.openxmlformats.org/officeDocument/2006/relationships/hyperlink" Target="https://www.yesbank.in/content/published/api/v1.1/assets/CONT508EDD145C764A8398CC2C44CCF76044/native/ybl_esg_strategy_targets_and_progress.pdf?channelToken=21f7ccfa2fc3401091938f541a6f8f2a&amp;download=false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YES BANK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was the first bank to issue a green bond in India (February 2015); its annual impact reports describe the use of proceeds, project portfolio, and performance indicators.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  <a:hlinkClick r:id="rId3"/>
              </a:rPr>
              <a:t>https://www.yesbank.in/content/published/api/v1.1/assets/CONT1852DDCEA96C4D4CB8F4CB16474D39D7/native/the_green_bond_impact_report_2020_21.pdf?channelToken=21f7ccfa2fc3401091938f541a6f8f2a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Sustainable Finance/Responsible Banking Unit &amp; ESG Coordination Role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: ESG strategy documents explicitly state the Sustainable Finance unit as a core team; the "Sustainability Performance Review" reports describe the Responsible Banking unit as "embedded across functions" to integrate sustainability into business operations.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  <a:hlinkClick r:id="rId4"/>
              </a:rPr>
              <a:t>https://www.yesbank.in/content/published/api/v1.1/assets/CONT508EDD145C764A8398CC2C44CCF76044/native/ybl_esg_strategy_targets_and_progress.pdf?channelToken=21f7ccfa2fc3401091938f541a6f8f2a&amp;download=false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Link to India’s EE/ESCO Programs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: YES BANK participates in the 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EEFP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(Bureau of Energy Efficiency’s Energy Efficiency Financing Platform) and the 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PRSF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(Partial Risk Sharing Facility) for ESCOs; it is recognized as the first PFI (Participating Financial Institution) under PRSF, with illustrative deals documented.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  <a:hlinkClick r:id="rId5"/>
              </a:rPr>
              <a:t>https://beeindia.gov.in/energy-efficiency-financing-platform-eefp.php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endParaRPr lang="vi-V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998A1-7B96-4873-A093-E7A1F6F9C9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986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Senior Leadership Sponsorship &amp; Integration into Strategy / Risk Appetite</a:t>
            </a:r>
          </a:p>
          <a:p>
            <a:pPr marL="4000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Minimum Organization &amp; Staffing: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Head of EEBU; Product Owner (EE); Technical Appraisal Engineer; Credit/Risk Officer; ESMS/ESG Specialist; Data/Reporting Analyst; Focal Points at Branches</a:t>
            </a:r>
          </a:p>
          <a:p>
            <a:pPr marL="4000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Processes &amp; Tools: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Eligible Project Criteria; M&amp;V (IPMVP-lite); EE Credit Memorandum; Technical Risk Matrix; Impact Indicators (kWh,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tCO₂e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, DSCR)</a:t>
            </a:r>
          </a:p>
          <a:p>
            <a:pPr marL="4000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Funding &amp; Incentives: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Internal EE Credit Limit; Risk-Based Pricing; KPIs/Incentives for Relationship Managers &amp; Branches</a:t>
            </a:r>
          </a:p>
          <a:p>
            <a:pPr marL="4000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Client Advisory Capability &amp; Technical Partner Network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(ESCOs, OEMs, Auditing Units)</a:t>
            </a:r>
            <a:br>
              <a:rPr lang="en-US" dirty="0"/>
            </a:br>
            <a:endParaRPr lang="vi-VN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998A1-7B96-4873-A093-E7A1F6F9C9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42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Positioning and Proposal Development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Conduct market/target customer analysis; estimate pipeline opportunities; develop a 3-year business plan.</a:t>
            </a: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Identify priority products (e.g., motor retrofit with VFDs, boilers, lighting, HVAC systems, heat recovery).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Deliverable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: EEBU (Energy Efficiency Business Unit) establishment proposal, objectives, budget, and responsibility assignment matrix.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Approval and Resource Allocation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Board of Directors resolution; lending portfolio targets; technical support budget; green credit limits/risk-sharing mechanisms.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Product and Process Design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Energy efficiency credit product terms; eligible project criteria; measurement and verification (M&amp;V) templates; disbursement conditions tied to technical milestones.</a:t>
            </a: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Update environmental-social management system; impact reporting templates.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Team Building and Training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Recruit/deploy core personnel; provide technical and credit training on energy efficiency (using real-case scenarios).</a:t>
            </a: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Develop branch sales support kits (handbooks, pitch decks, FAQs).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Pilot and Refinement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Select 3–5 sample loans across 2–3 segments; execute end-to-end process; refine products/processes; document case studies.</a:t>
            </a: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Utilize guarantees/risk-sharing mechanisms (if available) to support credit decisions.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Scaling and Institutionalization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+mn-lt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Roll out system-wide; implement MIS to track business/impact metrics; brand communication; prepare for securitization/green bond issuance.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998A1-7B96-4873-A093-E7A1F6F9C9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37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Deal Clinic: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A cross-departmental meeting (involving EEBU, Credit, Risk, ESG, etc.) to conduct rapid reviews of pending loan applications/deals, align on approval criteria, and resolve bottlenecks prior to formal submission. Suggested translation: 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Inter-departmental Deal Review Meeting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Hub–Spoke: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An organizational "hub-and-spoke" model: a central core team at Head Office (the hub) supports designated liaisons/branches (the spokes) in product rollout, technical appraisal, and M&amp;V (Measurement &amp; Verification).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Pipeline: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The list of opportunities/loans being pursued (from lead → appraisal → approval → disbursement). Used for sales management and forecasting.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NPL (Non-Performing Loan):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Non-performing loan – a loan past due according to standard criteria (typically ≥90 days) or assessed to have lost repayment capacity.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Wholesale (Banking):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The corporate/institutional banking segment (wholesale), serving medium &amp; large enterprises, financial institutions, etc. Contrasted with Retail (retail – individual/household customers).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Credit Memo (Credit Memorandum):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+mn-lt"/>
                <a:ea typeface="Calibri"/>
                <a:cs typeface="Calibri"/>
                <a:sym typeface="Calibri"/>
              </a:rPr>
              <a:t> A credit proposal – an internal document summarizing the client, loan request, financial/risk analysis, collateral, and loan conditions, prepared for review and approval by the Credit Committee.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998A1-7B96-4873-A093-E7A1F6F9C9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86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998A1-7B96-4873-A093-E7A1F6F9C9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84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613628" y="615740"/>
            <a:ext cx="74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Vietnam Scaling up Energy Efficiency Project (VSUEE)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38200" y="2893721"/>
            <a:ext cx="10515599" cy="1070557"/>
          </a:xfrm>
        </p:spPr>
        <p:txBody>
          <a:bodyPr>
            <a:noAutofit/>
          </a:bodyPr>
          <a:lstStyle/>
          <a:p>
            <a:r>
              <a:rPr lang="en-US" sz="3000" dirty="0"/>
              <a:t>VIETNAM SCALING UP ENERGY EFFICIENCY PROJECT </a:t>
            </a:r>
          </a:p>
          <a:p>
            <a:r>
              <a:rPr lang="en-US" sz="3000" dirty="0"/>
              <a:t>(VSUEE)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A136F7F-2839-E656-577B-35311FAE05D3}"/>
              </a:ext>
            </a:extLst>
          </p:cNvPr>
          <p:cNvSpPr txBox="1">
            <a:spLocks/>
          </p:cNvSpPr>
          <p:nvPr/>
        </p:nvSpPr>
        <p:spPr>
          <a:xfrm>
            <a:off x="383819" y="1862265"/>
            <a:ext cx="6586839" cy="49957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61963" indent="0" algn="just">
              <a:lnSpc>
                <a:spcPct val="120000"/>
              </a:lnSpc>
              <a:spcBef>
                <a:spcPts val="0"/>
              </a:spcBef>
            </a:pPr>
            <a:r>
              <a:rPr lang="en-US" sz="15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Government: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Guidelines, targets, and policies on energy efficiency (EE).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 incentives and accelerated depreciation for high-efficiency equipment.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Long-term commitment to EE as part of national strategy and targets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of technology catalogs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Regulations/standards for energy audits and minimum efficiency.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Credit guarantee funds/Risk-sharing facilities (RSF) for EE loans.</a:t>
            </a:r>
          </a:p>
          <a:p>
            <a:pPr marL="461963" indent="0" algn="just">
              <a:lnSpc>
                <a:spcPct val="120000"/>
              </a:lnSpc>
              <a:spcBef>
                <a:spcPts val="0"/>
              </a:spcBef>
            </a:pPr>
            <a:r>
              <a:rPr lang="vi-VN" sz="15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IFIs &amp; Donors: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vi-VN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Preferential credit lines for EE/renewable energy (RE).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vi-VN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Loan or portfolio-level guarantees/risk-sharing.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vi-VN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assistance (TA):</a:t>
            </a:r>
            <a:r>
              <a:rPr lang="en-US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capacity building in technical and financial appraisal of EE projects, </a:t>
            </a:r>
            <a:r>
              <a:rPr lang="vi-VN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&amp; verification (M&amp;V) tools, environmental-social management system (ESMS) enhancement.</a:t>
            </a:r>
          </a:p>
          <a:p>
            <a:pPr marL="804863" indent="-34290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vi-VN" sz="15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measurement and reporting support (MRV).</a:t>
            </a:r>
            <a:endParaRPr lang="en-US" sz="15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7E8E1646-5FD4-61F2-4520-8D9973FBEA70}"/>
              </a:ext>
            </a:extLst>
          </p:cNvPr>
          <p:cNvSpPr txBox="1">
            <a:spLocks/>
          </p:cNvSpPr>
          <p:nvPr/>
        </p:nvSpPr>
        <p:spPr>
          <a:xfrm>
            <a:off x="792892" y="1212586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Support from Stakeholders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BEE59AB7-2D66-6737-12D4-3A2E5F9032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7001894"/>
              </p:ext>
            </p:extLst>
          </p:nvPr>
        </p:nvGraphicFramePr>
        <p:xfrm>
          <a:off x="7414271" y="2049078"/>
          <a:ext cx="4303294" cy="441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1237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BF39743C-AD54-AEB4-3823-9E56CECD6F26}"/>
              </a:ext>
            </a:extLst>
          </p:cNvPr>
          <p:cNvSpPr txBox="1">
            <a:spLocks/>
          </p:cNvSpPr>
          <p:nvPr/>
        </p:nvSpPr>
        <p:spPr>
          <a:xfrm>
            <a:off x="381938" y="2096309"/>
            <a:ext cx="7019976" cy="39955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Technical Partners: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ESCOs, equipment manufacturers/suppliers (OEMs), and energy audit units collaborate on customer opportunities.</a:t>
            </a:r>
          </a:p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Standard EPC contracts with performance guarantees.</a:t>
            </a:r>
          </a:p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Standardized solution/equipment catalogs by sector and M&amp;V services.</a:t>
            </a:r>
          </a:p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Associations &amp; Verification Bodies: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Green activity classification (taxonomy) and relevant certifications/labels.</a:t>
            </a:r>
          </a:p>
          <a:p>
            <a:pPr marL="4572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Support for developing reports and indicator sets, independent verification of results.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A2F056-98A9-9018-BCD9-17571526EF30}"/>
              </a:ext>
            </a:extLst>
          </p:cNvPr>
          <p:cNvSpPr txBox="1">
            <a:spLocks/>
          </p:cNvSpPr>
          <p:nvPr/>
        </p:nvSpPr>
        <p:spPr>
          <a:xfrm>
            <a:off x="780535" y="1259816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Support from Stakeholders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1CEB759-B736-F509-C739-F9333669FC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2993830"/>
              </p:ext>
            </p:extLst>
          </p:nvPr>
        </p:nvGraphicFramePr>
        <p:xfrm>
          <a:off x="7401914" y="2096308"/>
          <a:ext cx="4303294" cy="4415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9396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D8B9CA4-13D1-72F1-58FD-FE041F566105}"/>
              </a:ext>
            </a:extLst>
          </p:cNvPr>
          <p:cNvSpPr txBox="1">
            <a:spLocks/>
          </p:cNvSpPr>
          <p:nvPr/>
        </p:nvSpPr>
        <p:spPr>
          <a:xfrm>
            <a:off x="1025139" y="1746315"/>
            <a:ext cx="10328660" cy="2870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46075" lvl="1" indent="-285750" algn="just">
              <a:lnSpc>
                <a:spcPct val="150000"/>
              </a:lnSpc>
            </a:pPr>
            <a:r>
              <a:rPr lang="en-US" sz="18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Corporate/SME Credit: Collaboratively design EE loans; use energy savings cash flows as the basis for debt repayment.</a:t>
            </a:r>
          </a:p>
          <a:p>
            <a:pPr marL="346075" lvl="1" indent="-285750" algn="just">
              <a:lnSpc>
                <a:spcPct val="150000"/>
              </a:lnSpc>
            </a:pPr>
            <a:r>
              <a:rPr lang="en-US" sz="18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ESG/Sustainable Finance: Align on green criteria, measure kWh/</a:t>
            </a:r>
            <a:r>
              <a:rPr lang="en-US" sz="1800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tCO</a:t>
            </a:r>
            <a:r>
              <a:rPr lang="en-US" sz="18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₂ savings, and build a green asset portfolio.</a:t>
            </a:r>
          </a:p>
          <a:p>
            <a:pPr marL="346075" lvl="1" indent="-285750" algn="just">
              <a:lnSpc>
                <a:spcPct val="150000"/>
              </a:lnSpc>
            </a:pPr>
            <a:r>
              <a:rPr lang="en-US" sz="18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Management: Incorporate performance covenants &amp; M&amp;V requirements into contracts; utilize guarantees/RSF (Resilience and Sustainability Facility) where appropriate.</a:t>
            </a:r>
          </a:p>
          <a:p>
            <a:pPr marL="346075" lvl="1" indent="-285750" algn="just">
              <a:lnSpc>
                <a:spcPct val="150000"/>
              </a:lnSpc>
            </a:pPr>
            <a:r>
              <a:rPr lang="en-US" sz="18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Treasury/Capital Markets: Securitize EE portfolios or issue green bonds to lower capital costs.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98D2CAB-480A-EFA9-6F9A-8C1F0C5396EE}"/>
              </a:ext>
            </a:extLst>
          </p:cNvPr>
          <p:cNvSpPr txBox="1">
            <a:spLocks/>
          </p:cNvSpPr>
          <p:nvPr/>
        </p:nvSpPr>
        <p:spPr>
          <a:xfrm>
            <a:off x="838200" y="1152998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Integrating the EEBU within the financial institution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58CFB1C-6FCE-9CEE-EB98-F428B2023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853" y="5103674"/>
            <a:ext cx="6981398" cy="1754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Discussion questions (5 minutes)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b="1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In your bank, </a:t>
            </a:r>
            <a:r>
              <a:rPr lang="en-US" altLang="en-US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where should the EEBU be positioned?</a:t>
            </a:r>
            <a:r>
              <a:rPr lang="en-US" altLang="en-US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Which </a:t>
            </a:r>
            <a:r>
              <a:rPr lang="en-US" altLang="en-US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3 integration measures </a:t>
            </a:r>
            <a:r>
              <a:rPr lang="en-US" altLang="en-US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can be implemented immediately?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5166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9A65C0A-24C9-44A9-3E38-CEBE00A4AF72}"/>
              </a:ext>
            </a:extLst>
          </p:cNvPr>
          <p:cNvSpPr txBox="1">
            <a:spLocks/>
          </p:cNvSpPr>
          <p:nvPr/>
        </p:nvSpPr>
        <p:spPr>
          <a:xfrm>
            <a:off x="838200" y="1938368"/>
            <a:ext cx="10515600" cy="42894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0" algn="just"/>
            <a:r>
              <a:rPr lang="vi-VN" sz="2000" b="1" kern="0" dirty="0">
                <a:latin typeface="Arial" panose="020B0604020202020204" pitchFamily="34" charset="0"/>
                <a:cs typeface="Arial" panose="020B0604020202020204" pitchFamily="34" charset="0"/>
              </a:rPr>
              <a:t>Project: Replace 20 IE1 → IE3 motors + VSD (production line retrofit)</a:t>
            </a:r>
            <a:endParaRPr lang="en-US" sz="20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0" algn="just"/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💰 </a:t>
            </a:r>
            <a:r>
              <a:rPr lang="en-US" sz="2000" b="1" kern="0" dirty="0"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CAPEX: 18 billion VND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Increased O&amp;M: 0.1 billion VND/year</a:t>
            </a:r>
          </a:p>
          <a:p>
            <a:pPr marL="228600" indent="0" algn="just"/>
            <a:r>
              <a:rPr lang="vi-VN" sz="2000" kern="0" dirty="0">
                <a:latin typeface="Arial" panose="020B0604020202020204" pitchFamily="34" charset="0"/>
                <a:cs typeface="Arial" panose="020B0604020202020204" pitchFamily="34" charset="0"/>
              </a:rPr>
              <a:t>⚡ </a:t>
            </a:r>
            <a:r>
              <a:rPr lang="en-US" sz="2000" b="1" kern="0" dirty="0">
                <a:latin typeface="Arial" panose="020B0604020202020204" pitchFamily="34" charset="0"/>
                <a:cs typeface="Arial" panose="020B0604020202020204" pitchFamily="34" charset="0"/>
              </a:rPr>
              <a:t>Energy Savings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2.8 million kWh/year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Electricity price: 2,000 VND/kWh</a:t>
            </a:r>
          </a:p>
          <a:p>
            <a:pPr marL="228600" indent="0" algn="just"/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📊 </a:t>
            </a:r>
            <a:r>
              <a:rPr lang="en-US" sz="2000" b="1" kern="0" dirty="0">
                <a:latin typeface="Arial" panose="020B0604020202020204" pitchFamily="34" charset="0"/>
                <a:cs typeface="Arial" panose="020B0604020202020204" pitchFamily="34" charset="0"/>
              </a:rPr>
              <a:t>Financial Efficiency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Gross savings: ~5.6 billion VND/year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Net savings: ~5.5 billion VND/year</a:t>
            </a:r>
          </a:p>
          <a:p>
            <a:pPr marL="1028700" lvl="1" indent="-342900" algn="just"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Payback period ≈ 3.3 years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A78528AD-1E12-DFC4-3564-404136E4D346}"/>
              </a:ext>
            </a:extLst>
          </p:cNvPr>
          <p:cNvSpPr txBox="1">
            <a:spLocks/>
          </p:cNvSpPr>
          <p:nvPr/>
        </p:nvSpPr>
        <p:spPr>
          <a:xfrm>
            <a:off x="838201" y="1259815"/>
            <a:ext cx="10515599" cy="443028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CASE STUDY: MOTOR UPGRADE + VARIABLE SPEED DRIVE (VSD)</a:t>
            </a:r>
          </a:p>
        </p:txBody>
      </p:sp>
    </p:spTree>
    <p:extLst>
      <p:ext uri="{BB962C8B-B14F-4D97-AF65-F5344CB8AC3E}">
        <p14:creationId xmlns:p14="http://schemas.microsoft.com/office/powerpoint/2010/main" val="2777662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CB08CB4-C296-2B5E-28B6-17C2B98C1E90}"/>
              </a:ext>
            </a:extLst>
          </p:cNvPr>
          <p:cNvSpPr txBox="1">
            <a:spLocks/>
          </p:cNvSpPr>
          <p:nvPr/>
        </p:nvSpPr>
        <p:spPr>
          <a:xfrm>
            <a:off x="838200" y="1654757"/>
            <a:ext cx="10515600" cy="49006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Decision Question: Approve the loan or not?</a:t>
            </a:r>
          </a:p>
          <a:p>
            <a:pPr marL="22860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📌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Loan Proposal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Tenor: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5–6 years</a:t>
            </a: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Target: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DSCR ≥ 1.2</a:t>
            </a: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Define other financial parameters of the loan such as % equity contribution, interest rate, collateral provided, credit rating of borrower, etc.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📌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Conditions &amp; Covenants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M&amp;V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after 3–6–12 months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Performance guarantee from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supplier/ESCO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Disbursement by milestone: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installation → trial run → M&amp;V</a:t>
            </a: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Mixed collateral + risk guarantee</a:t>
            </a: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Any existing risk sharing guarantees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📌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Risks &amp; Mitigation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Key Risk: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Failure to achieve energy savings target</a:t>
            </a:r>
          </a:p>
          <a:p>
            <a:pPr marL="102870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Mitigation: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Performance guarantee + 10% buffer in financial model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AC760CC-69D2-6994-B13F-BA6D1132E9A2}"/>
              </a:ext>
            </a:extLst>
          </p:cNvPr>
          <p:cNvSpPr txBox="1">
            <a:spLocks/>
          </p:cNvSpPr>
          <p:nvPr/>
        </p:nvSpPr>
        <p:spPr>
          <a:xfrm>
            <a:off x="838200" y="1148605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25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Case Study: Motor Upgrade + Variable Speed Drive (VSD)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6859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764B61-FEE0-267A-D15B-FE761A759A67}"/>
              </a:ext>
            </a:extLst>
          </p:cNvPr>
          <p:cNvSpPr/>
          <p:nvPr/>
        </p:nvSpPr>
        <p:spPr>
          <a:xfrm>
            <a:off x="3395637" y="2767280"/>
            <a:ext cx="7355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rgbClr val="004E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vi-VN" sz="8000" b="1" dirty="0">
              <a:solidFill>
                <a:srgbClr val="004E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503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955548" y="2893721"/>
            <a:ext cx="10280904" cy="1070557"/>
          </a:xfrm>
        </p:spPr>
        <p:txBody>
          <a:bodyPr>
            <a:noAutofit/>
          </a:bodyPr>
          <a:lstStyle/>
          <a:p>
            <a:r>
              <a:rPr lang="en-US" sz="3200"/>
              <a:t>ESTABLISHING AN ENERGY EFFICIENCY BUSINESS UNIT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7997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5F437837-D084-A0E3-3294-E3BC5C03AABE}"/>
              </a:ext>
            </a:extLst>
          </p:cNvPr>
          <p:cNvSpPr txBox="1">
            <a:spLocks/>
          </p:cNvSpPr>
          <p:nvPr/>
        </p:nvSpPr>
        <p:spPr>
          <a:xfrm>
            <a:off x="838200" y="2738513"/>
            <a:ext cx="10515600" cy="2636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6858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 Understand EEBU and why it’s necessary in a commercial bank</a:t>
            </a:r>
          </a:p>
          <a:p>
            <a:pPr marL="6858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Grasp the prerequisites, 6 implementation steps, and support resources</a:t>
            </a:r>
          </a:p>
          <a:p>
            <a:pPr marL="6858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Calibri"/>
                <a:sym typeface="Calibri"/>
              </a:rPr>
              <a:t>Practice credit decision-making through a real-world scenario (“flash case”)</a:t>
            </a:r>
            <a:endParaRPr kumimoji="0" lang="vi-V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7326E5D2-1BAC-42E0-0467-DEEE95D505C6}"/>
              </a:ext>
            </a:extLst>
          </p:cNvPr>
          <p:cNvSpPr txBox="1">
            <a:spLocks/>
          </p:cNvSpPr>
          <p:nvPr/>
        </p:nvSpPr>
        <p:spPr>
          <a:xfrm>
            <a:off x="838200" y="1343258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Objectives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AF56D7-E28E-E203-6D12-245DC0824D18}"/>
              </a:ext>
            </a:extLst>
          </p:cNvPr>
          <p:cNvSpPr/>
          <p:nvPr/>
        </p:nvSpPr>
        <p:spPr>
          <a:xfrm>
            <a:off x="10894741" y="6809133"/>
            <a:ext cx="1297259" cy="50615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Page 2</a:t>
            </a:r>
          </a:p>
        </p:txBody>
      </p:sp>
    </p:spTree>
    <p:extLst>
      <p:ext uri="{BB962C8B-B14F-4D97-AF65-F5344CB8AC3E}">
        <p14:creationId xmlns:p14="http://schemas.microsoft.com/office/powerpoint/2010/main" val="104892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6DC3261D-A822-7816-9636-179DC11F8250}"/>
              </a:ext>
            </a:extLst>
          </p:cNvPr>
          <p:cNvSpPr txBox="1">
            <a:spLocks/>
          </p:cNvSpPr>
          <p:nvPr/>
        </p:nvSpPr>
        <p:spPr>
          <a:xfrm>
            <a:off x="858748" y="1312436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Examples of an EEBU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C5D7AF-FAEB-0139-243B-A21D10D6ACC1}"/>
              </a:ext>
            </a:extLst>
          </p:cNvPr>
          <p:cNvSpPr/>
          <p:nvPr/>
        </p:nvSpPr>
        <p:spPr>
          <a:xfrm>
            <a:off x="764500" y="1931604"/>
            <a:ext cx="10704094" cy="3280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sz="1450" b="1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International Example – India (Benchmark): YES BANK – Sustainable Finance Team</a:t>
            </a:r>
          </a:p>
          <a:p>
            <a:pPr marL="571500" indent="-342900" algn="just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Positioning: Situated under the Wholesale/Corporate Banking division, working in close coordination with the Risk and ESG departments.</a:t>
            </a:r>
          </a:p>
          <a:p>
            <a:pPr marL="571500" indent="-342900" algn="just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Roles: Developing Energy Efficiency (EE) and Renewable Energy (RE) financial products; utilizing green bond proceeds for lending; establishing eligibility criteria/taxonomy, performance covenants, and Measurement &amp; Verification (M&amp;V) protocols; and compiling impact reports in accordance with international standards.</a:t>
            </a:r>
          </a:p>
          <a:p>
            <a:pPr marL="571500" indent="-342900" algn="just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Notable &amp; Replicable operational practices:</a:t>
            </a:r>
          </a:p>
          <a:p>
            <a:pPr marL="514350" indent="-285750" algn="just">
              <a:lnSpc>
                <a:spcPct val="120000"/>
              </a:lnSpc>
              <a:buClr>
                <a:srgbClr val="000000"/>
              </a:buClr>
              <a:buFont typeface="Courier New" panose="02070309020205020404" pitchFamily="49" charset="0"/>
              <a:buChar char="o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Partnering with Energy Service Companies (ESCOs) and energy efficiency agencies (e.g., EESL) and Original Equipment Manufacturers (OEMs) to build a project pipeline for the industrial and building sectors.</a:t>
            </a:r>
          </a:p>
          <a:p>
            <a:pPr marL="514350" indent="-285750" algn="just">
              <a:lnSpc>
                <a:spcPct val="120000"/>
              </a:lnSpc>
              <a:buClr>
                <a:srgbClr val="000000"/>
              </a:buClr>
              <a:buFont typeface="Courier New" panose="02070309020205020404" pitchFamily="49" charset="0"/>
              <a:buChar char="o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Conducting cross-departmental deal clinics; disbursing funds based on technical milestones linked to M&amp;V.</a:t>
            </a:r>
          </a:p>
          <a:p>
            <a:pPr marL="514350" indent="-285750" algn="just">
              <a:lnSpc>
                <a:spcPct val="120000"/>
              </a:lnSpc>
              <a:buClr>
                <a:srgbClr val="000000"/>
              </a:buClr>
              <a:buFont typeface="Courier New" panose="02070309020205020404" pitchFamily="49" charset="0"/>
              <a:buChar char="o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Implementing data tagging for green loans; producing impact reporting to support green bond issuance and meet investor requirements.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3144EB-A52E-F149-D793-1B7CE899FC7D}"/>
              </a:ext>
            </a:extLst>
          </p:cNvPr>
          <p:cNvSpPr txBox="1"/>
          <p:nvPr/>
        </p:nvSpPr>
        <p:spPr>
          <a:xfrm>
            <a:off x="961855" y="5325583"/>
            <a:ext cx="10625311" cy="143116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50" b="1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Key lessons for Vietnam Application:</a:t>
            </a:r>
            <a:endParaRPr lang="en-US" sz="1450" kern="0" dirty="0">
              <a:solidFill>
                <a:srgbClr val="003153"/>
              </a:solidFill>
              <a:latin typeface="Arial"/>
              <a:cs typeface="Arial"/>
              <a:sym typeface="Arial"/>
            </a:endParaRPr>
          </a:p>
          <a:p>
            <a:pPr marL="285750" lvl="1" indent="-285750" algn="just">
              <a:buClr>
                <a:srgbClr val="000000"/>
              </a:buClr>
              <a:buFont typeface="Courier New" panose="02070309020205020404" pitchFamily="49" charset="0"/>
              <a:buChar char="o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Position the Energy Efficiency Business Unit (EEBU) close to the "frontline" (e.g., Wholesale Banking) but ensure strong integration with Risk and ESG teams for green criteria and M&amp;V oversight.</a:t>
            </a:r>
          </a:p>
          <a:p>
            <a:pPr marL="285750" lvl="1" indent="-285750" algn="just">
              <a:buClr>
                <a:srgbClr val="000000"/>
              </a:buClr>
              <a:buFont typeface="Courier New" panose="02070309020205020404" pitchFamily="49" charset="0"/>
              <a:buChar char="o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Leverage concessional funding and international sources of climate finance (e.g., Resilience and Sustainability Fund - RSF).</a:t>
            </a:r>
          </a:p>
          <a:p>
            <a:pPr marL="285750" lvl="1" indent="-285750" algn="just">
              <a:buClr>
                <a:srgbClr val="000000"/>
              </a:buClr>
              <a:buFont typeface="Courier New" panose="02070309020205020404" pitchFamily="49" charset="0"/>
              <a:buChar char="o"/>
            </a:pPr>
            <a:r>
              <a:rPr lang="en-US" sz="1450" kern="0" dirty="0">
                <a:solidFill>
                  <a:srgbClr val="003153"/>
                </a:solidFill>
                <a:latin typeface="Arial"/>
                <a:cs typeface="Arial"/>
                <a:sym typeface="Arial"/>
              </a:rPr>
              <a:t>Aggregate and showcase successful case studies to facilitate scaling and replication.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en-US" sz="1450" kern="0" dirty="0">
              <a:solidFill>
                <a:srgbClr val="003153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6209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DDAFBE19-214E-0E88-6D58-F885E6B10456}"/>
              </a:ext>
            </a:extLst>
          </p:cNvPr>
          <p:cNvSpPr txBox="1">
            <a:spLocks/>
          </p:cNvSpPr>
          <p:nvPr/>
        </p:nvSpPr>
        <p:spPr>
          <a:xfrm>
            <a:off x="838200" y="1272172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Prerequisites for Establishing an EEBU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737C0-EAE7-6987-F6FF-1B15F074B5B7}"/>
              </a:ext>
            </a:extLst>
          </p:cNvPr>
          <p:cNvSpPr txBox="1"/>
          <p:nvPr/>
        </p:nvSpPr>
        <p:spPr>
          <a:xfrm>
            <a:off x="910772" y="1999000"/>
            <a:ext cx="1029909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5444" lvl="1" indent="-172722" algn="just">
              <a:lnSpc>
                <a:spcPts val="2240"/>
              </a:lnSpc>
              <a:buClr>
                <a:srgbClr val="000000"/>
              </a:buClr>
              <a:buFont typeface="Arial"/>
              <a:buChar char="•"/>
            </a:pPr>
            <a:endParaRPr lang="vi-VN" sz="2200" kern="0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  <a:sym typeface="Montserrat Italics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43D030F-D75F-DB76-C3E5-6C1A1FFDC5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13742"/>
              </p:ext>
            </p:extLst>
          </p:nvPr>
        </p:nvGraphicFramePr>
        <p:xfrm>
          <a:off x="838200" y="2208369"/>
          <a:ext cx="10515598" cy="3932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768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D2D85AC7-6EFA-3FB3-CCF6-1F6ECA2F4D40}"/>
              </a:ext>
            </a:extLst>
          </p:cNvPr>
          <p:cNvSpPr txBox="1">
            <a:spLocks/>
          </p:cNvSpPr>
          <p:nvPr/>
        </p:nvSpPr>
        <p:spPr>
          <a:xfrm>
            <a:off x="838200" y="1185676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SIX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Steps to Implement an EEBU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481E28B-3E09-656C-C5D1-B5F193DF21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0327470"/>
              </p:ext>
            </p:extLst>
          </p:nvPr>
        </p:nvGraphicFramePr>
        <p:xfrm>
          <a:off x="1378318" y="2115282"/>
          <a:ext cx="9450103" cy="4438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973CC28-9B7A-3449-EC0F-C2DF77B7E5CF}"/>
              </a:ext>
            </a:extLst>
          </p:cNvPr>
          <p:cNvSpPr/>
          <p:nvPr/>
        </p:nvSpPr>
        <p:spPr>
          <a:xfrm>
            <a:off x="10894741" y="6651551"/>
            <a:ext cx="1297259" cy="50615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Page 5</a:t>
            </a:r>
          </a:p>
        </p:txBody>
      </p:sp>
    </p:spTree>
    <p:extLst>
      <p:ext uri="{BB962C8B-B14F-4D97-AF65-F5344CB8AC3E}">
        <p14:creationId xmlns:p14="http://schemas.microsoft.com/office/powerpoint/2010/main" val="2023275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3AD5D856-B67D-6678-C0AE-2D034E44EB93}"/>
              </a:ext>
            </a:extLst>
          </p:cNvPr>
          <p:cNvSpPr txBox="1">
            <a:spLocks/>
          </p:cNvSpPr>
          <p:nvPr/>
        </p:nvSpPr>
        <p:spPr>
          <a:xfrm>
            <a:off x="838200" y="1259817"/>
            <a:ext cx="10515599" cy="50615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SIX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STEPS TO IMPLEMENT AN EEBU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1FBDD2-6B63-E029-5AA9-81253F9E7BA9}"/>
              </a:ext>
            </a:extLst>
          </p:cNvPr>
          <p:cNvSpPr/>
          <p:nvPr/>
        </p:nvSpPr>
        <p:spPr>
          <a:xfrm>
            <a:off x="694360" y="1993419"/>
            <a:ext cx="10515599" cy="42473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228600" algn="just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b="1" kern="0" dirty="0">
                <a:latin typeface="Arial"/>
                <a:cs typeface="Arial"/>
                <a:sym typeface="Arial"/>
              </a:rPr>
              <a:t>Positioning and proposal development</a:t>
            </a:r>
          </a:p>
          <a:p>
            <a:pPr marL="571500" indent="-34290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latin typeface="Arial"/>
                <a:cs typeface="Arial"/>
                <a:sym typeface="Arial"/>
              </a:rPr>
              <a:t>Market/target customer analysis; portfolio opportunity estimation; development of a 3-year business plan.</a:t>
            </a:r>
          </a:p>
          <a:p>
            <a:pPr marL="571500" indent="-34290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latin typeface="Arial"/>
                <a:cs typeface="Arial"/>
                <a:sym typeface="Arial"/>
              </a:rPr>
              <a:t>Identification of priority products (e.g., motor retrofit with inverters, boilers, lighting, HVAC systems, heat recovery).</a:t>
            </a:r>
          </a:p>
          <a:p>
            <a:pPr marL="571500" indent="-34290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latin typeface="Arial"/>
                <a:cs typeface="Arial"/>
                <a:sym typeface="Arial"/>
              </a:rPr>
              <a:t>Deliverables: EEBU establishment proposal, objectives, budget, responsibility assignment matrix.</a:t>
            </a:r>
          </a:p>
          <a:p>
            <a:pPr marL="228600" algn="just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b="1" kern="0" dirty="0">
                <a:latin typeface="Arial"/>
                <a:cs typeface="Arial"/>
                <a:sym typeface="Arial"/>
              </a:rPr>
              <a:t>Approval and resource allocation</a:t>
            </a:r>
          </a:p>
          <a:p>
            <a:pPr marL="571500" indent="-34290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latin typeface="Arial"/>
                <a:cs typeface="Arial"/>
                <a:sym typeface="Arial"/>
              </a:rPr>
              <a:t>Board of Directors resolution; lending portfolio targets; technical support budget; green credit limit/risk-sharing mechanism.</a:t>
            </a:r>
          </a:p>
          <a:p>
            <a:pPr marL="228600" algn="just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b="1" kern="0" dirty="0">
                <a:latin typeface="Arial"/>
                <a:cs typeface="Arial"/>
                <a:sym typeface="Arial"/>
              </a:rPr>
              <a:t>Product and process design</a:t>
            </a:r>
          </a:p>
          <a:p>
            <a:pPr marL="571500" indent="-34290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latin typeface="Arial"/>
                <a:cs typeface="Arial"/>
                <a:sym typeface="Arial"/>
              </a:rPr>
              <a:t>Energy efficiency credit product terms; eligible project criteria; technical appraisal procedures, measurement and verification templates; disbursement conditions based on technical milestones.</a:t>
            </a:r>
          </a:p>
          <a:p>
            <a:pPr marL="571500" indent="-34290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latin typeface="Arial"/>
                <a:cs typeface="Arial"/>
                <a:sym typeface="Arial"/>
              </a:rPr>
              <a:t>Update of environmental-social management system; templates for results and impact reporting.</a:t>
            </a:r>
            <a:endParaRPr lang="vi-VN" kern="0" dirty="0"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8614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ABC6D0B8-6CD2-632A-1DA6-9B6F3626639F}"/>
              </a:ext>
            </a:extLst>
          </p:cNvPr>
          <p:cNvSpPr txBox="1">
            <a:spLocks/>
          </p:cNvSpPr>
          <p:nvPr/>
        </p:nvSpPr>
        <p:spPr>
          <a:xfrm>
            <a:off x="850557" y="1187942"/>
            <a:ext cx="10515599" cy="506152"/>
          </a:xfrm>
          <a:prstGeom prst="rect">
            <a:avLst/>
          </a:prstGeom>
          <a:solidFill>
            <a:srgbClr val="004E9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RECOMMENDED EEBU STRUCTURE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37FECC-74B3-111A-D8C6-CBA85CAFDC1D}"/>
              </a:ext>
            </a:extLst>
          </p:cNvPr>
          <p:cNvSpPr/>
          <p:nvPr/>
        </p:nvSpPr>
        <p:spPr>
          <a:xfrm>
            <a:off x="345989" y="1810208"/>
            <a:ext cx="6941973" cy="504779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EEBU Structure &amp; Reporting Line</a:t>
            </a:r>
            <a:endParaRPr lang="vi-VN" kern="0" dirty="0">
              <a:solidFill>
                <a:srgbClr val="000000"/>
              </a:solidFill>
              <a:cs typeface="Arial" panose="020B0604020202020204" pitchFamily="34" charset="0"/>
              <a:sym typeface="Arial"/>
            </a:endParaRPr>
          </a:p>
          <a:p>
            <a:pPr marL="571500" indent="-3429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1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Location:</a:t>
            </a:r>
            <a:r>
              <a:rPr lang="en-US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 Placed within the Corporate Banking Division; coordinates cross-functionally with the ESG and Risk Management departments.</a:t>
            </a:r>
            <a:b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</a:br>
            <a:r>
              <a:rPr lang="en-US" b="1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Core team size (6–10 people):</a:t>
            </a:r>
            <a:r>
              <a:rPr lang="en-US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 Head of EEBU; Project Development/Partnerships; Technical Appraisal &amp; M&amp;V; Product &amp; Policy; Data &amp; Impact.</a:t>
            </a:r>
            <a:b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</a:br>
            <a:r>
              <a:rPr lang="en-US" b="1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Operating model:</a:t>
            </a:r>
            <a:r>
              <a:rPr lang="en-US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 Hub-and-Spoke (core at HO, points of contact at branches).</a:t>
            </a:r>
            <a:b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</a:br>
            <a:r>
              <a:rPr lang="en-US" b="1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Expedited reporting process:</a:t>
            </a:r>
            <a:r>
              <a:rPr lang="en-US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 Weekly cross-departmental meetings (EEBU–Credit–Risk–ESG); EEBU signs the technical/M&amp;V section in the credit memo.</a:t>
            </a:r>
            <a:b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</a:br>
            <a:r>
              <a:rPr lang="en-US" b="1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KPI reporting:</a:t>
            </a:r>
            <a:r>
              <a:rPr lang="en-US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 Opportunity/loan pipeline &amp; approval time (monthly); kWh/</a:t>
            </a:r>
            <a:r>
              <a:rPr lang="en-US" kern="0" dirty="0" err="1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tCO</a:t>
            </a:r>
            <a:r>
              <a:rPr lang="en-US" kern="0" dirty="0">
                <a:solidFill>
                  <a:srgbClr val="0F1115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₂ &amp; M&amp;V achievement rate (quarterly); Non-performing loan portfolio.</a:t>
            </a:r>
            <a:endParaRPr lang="vi-VN" kern="0" dirty="0">
              <a:solidFill>
                <a:srgbClr val="FF0000"/>
              </a:solidFill>
              <a:cs typeface="Arial" panose="020B0604020202020204" pitchFamily="34" charset="0"/>
              <a:sym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A8B5E4-4752-3460-3D87-C4A904C73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403" y="3015156"/>
            <a:ext cx="4733881" cy="1764299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737BB1-B130-C458-B761-09A3F930AA50}"/>
              </a:ext>
            </a:extLst>
          </p:cNvPr>
          <p:cNvSpPr txBox="1"/>
          <p:nvPr/>
        </p:nvSpPr>
        <p:spPr>
          <a:xfrm>
            <a:off x="6962009" y="4917783"/>
            <a:ext cx="4908716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Operating model: Hub – Spoke</a:t>
            </a:r>
            <a:br>
              <a:rPr lang="en-US"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r>
              <a:rPr lang="en-US" sz="1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(Central team at Head Office, points of contact at branches)</a:t>
            </a:r>
          </a:p>
        </p:txBody>
      </p:sp>
    </p:spTree>
    <p:extLst>
      <p:ext uri="{BB962C8B-B14F-4D97-AF65-F5344CB8AC3E}">
        <p14:creationId xmlns:p14="http://schemas.microsoft.com/office/powerpoint/2010/main" val="2168817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0D8C8891-EEC4-5379-61B8-DFF7FBA7D42A}"/>
              </a:ext>
            </a:extLst>
          </p:cNvPr>
          <p:cNvSpPr txBox="1">
            <a:spLocks/>
          </p:cNvSpPr>
          <p:nvPr/>
        </p:nvSpPr>
        <p:spPr>
          <a:xfrm>
            <a:off x="838200" y="1284529"/>
            <a:ext cx="10515599" cy="506152"/>
          </a:xfrm>
          <a:prstGeom prst="rect">
            <a:avLst/>
          </a:prstGeom>
          <a:solidFill>
            <a:srgbClr val="004E9A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SIX STEPS TO IMPLEMENT AN EEBU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4E5A78-10B5-DCF8-D54C-CD5E30083125}"/>
              </a:ext>
            </a:extLst>
          </p:cNvPr>
          <p:cNvSpPr/>
          <p:nvPr/>
        </p:nvSpPr>
        <p:spPr>
          <a:xfrm>
            <a:off x="976562" y="2081154"/>
            <a:ext cx="10238874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Team Building and Training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Recruit/assign core personnel; provide training on energy efficiency technology and credit (based on real-world case studies).</a:t>
            </a:r>
            <a:b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Develop sales support materials for branches (handbook, pitch deck, FAQs).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Pilot and Adjustment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Select 3–5 sample loans across 2–3 segments; execute the full process; refine products/processes; document representative cases.</a:t>
            </a:r>
            <a:b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Utilize guarantees/risk-sharing mechanisms (if available) to support credit decisions.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Scaling and Institutionalization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Roll out across the entire system; implement a management information system to track business and impact metrics; conduct brand communication; prepare for securitization/green bond issuance.</a:t>
            </a:r>
          </a:p>
        </p:txBody>
      </p:sp>
    </p:spTree>
    <p:extLst>
      <p:ext uri="{BB962C8B-B14F-4D97-AF65-F5344CB8AC3E}">
        <p14:creationId xmlns:p14="http://schemas.microsoft.com/office/powerpoint/2010/main" val="417712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2167</Words>
  <Application>Microsoft Office PowerPoint</Application>
  <PresentationFormat>Widescreen</PresentationFormat>
  <Paragraphs>160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Courier New</vt:lpstr>
      <vt:lpstr>Montserrat Italics</vt:lpstr>
      <vt:lpstr>Noto Sans Symbols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Phạm Trâm Anh</cp:lastModifiedBy>
  <cp:revision>15</cp:revision>
  <dcterms:created xsi:type="dcterms:W3CDTF">2024-10-28T02:26:51Z</dcterms:created>
  <dcterms:modified xsi:type="dcterms:W3CDTF">2025-10-22T02:05:40Z</dcterms:modified>
</cp:coreProperties>
</file>