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03" r:id="rId3"/>
    <p:sldId id="265" r:id="rId4"/>
    <p:sldId id="280" r:id="rId5"/>
    <p:sldId id="285" r:id="rId6"/>
    <p:sldId id="284" r:id="rId7"/>
    <p:sldId id="281" r:id="rId8"/>
    <p:sldId id="286" r:id="rId9"/>
    <p:sldId id="287" r:id="rId10"/>
    <p:sldId id="288" r:id="rId11"/>
    <p:sldId id="289" r:id="rId12"/>
    <p:sldId id="290" r:id="rId13"/>
    <p:sldId id="291" r:id="rId14"/>
    <p:sldId id="282" r:id="rId15"/>
    <p:sldId id="295" r:id="rId16"/>
    <p:sldId id="292" r:id="rId17"/>
    <p:sldId id="293" r:id="rId18"/>
    <p:sldId id="294" r:id="rId19"/>
    <p:sldId id="283" r:id="rId20"/>
    <p:sldId id="296" r:id="rId21"/>
    <p:sldId id="297" r:id="rId22"/>
    <p:sldId id="298" r:id="rId23"/>
    <p:sldId id="299" r:id="rId24"/>
    <p:sldId id="300" r:id="rId25"/>
    <p:sldId id="301" r:id="rId26"/>
    <p:sldId id="30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2" autoAdjust="0"/>
    <p:restoredTop sz="94660"/>
  </p:normalViewPr>
  <p:slideViewPr>
    <p:cSldViewPr snapToGrid="0">
      <p:cViewPr varScale="1">
        <p:scale>
          <a:sx n="96" d="100"/>
          <a:sy n="96" d="100"/>
        </p:scale>
        <p:origin x="60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D44F7F-9FB7-4F66-9AAA-C85854E7F5DF}" type="doc">
      <dgm:prSet loTypeId="urn:microsoft.com/office/officeart/2005/8/layout/hProcess9" loCatId="process" qsTypeId="urn:microsoft.com/office/officeart/2005/8/quickstyle/simple1" qsCatId="simple" csTypeId="urn:microsoft.com/office/officeart/2005/8/colors/accent1_2" csCatId="accent1" phldr="1"/>
      <dgm:spPr/>
    </dgm:pt>
    <dgm:pt modelId="{12A16A49-A798-4B52-ADDE-896A90ABDE3B}">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Assessing the current situation and identifying gaps</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F304F27A-5B95-43E1-BEE3-133DEFEF95B0}" type="parTrans" cxnId="{71FDE2F7-A092-4C69-9D4C-D25E7EA64EE9}">
      <dgm:prSet/>
      <dgm:spPr/>
      <dgm:t>
        <a:bodyPr/>
        <a:lstStyle/>
        <a:p>
          <a:endParaRPr lang="en-US" sz="1600">
            <a:latin typeface="Cambria" panose="02040503050406030204" pitchFamily="18" charset="0"/>
            <a:ea typeface="Cambria" panose="02040503050406030204" pitchFamily="18" charset="0"/>
          </a:endParaRPr>
        </a:p>
      </dgm:t>
    </dgm:pt>
    <dgm:pt modelId="{E2203D38-BDC1-4759-B84A-20F0B7EB8BDC}" type="sibTrans" cxnId="{71FDE2F7-A092-4C69-9D4C-D25E7EA64EE9}">
      <dgm:prSet/>
      <dgm:spPr/>
      <dgm:t>
        <a:bodyPr/>
        <a:lstStyle/>
        <a:p>
          <a:endParaRPr lang="en-US" sz="1600">
            <a:latin typeface="Cambria" panose="02040503050406030204" pitchFamily="18" charset="0"/>
            <a:ea typeface="Cambria" panose="02040503050406030204" pitchFamily="18" charset="0"/>
          </a:endParaRPr>
        </a:p>
      </dgm:t>
    </dgm:pt>
    <dgm:pt modelId="{7B3FA957-24A0-45BE-998E-6A15C0CA13F9}">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Integrating sdg and legislative requirements into sustainable development reports</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EE28B980-BBD5-4F56-A7F7-55363642FB4A}" type="parTrans" cxnId="{2806B396-9008-4D5A-A2FC-18245F336631}">
      <dgm:prSet/>
      <dgm:spPr/>
      <dgm:t>
        <a:bodyPr/>
        <a:lstStyle/>
        <a:p>
          <a:endParaRPr lang="en-US" sz="1600">
            <a:latin typeface="Cambria" panose="02040503050406030204" pitchFamily="18" charset="0"/>
            <a:ea typeface="Cambria" panose="02040503050406030204" pitchFamily="18" charset="0"/>
          </a:endParaRPr>
        </a:p>
      </dgm:t>
    </dgm:pt>
    <dgm:pt modelId="{1903F40A-C992-4EBC-90F0-C6E3879763C7}" type="sibTrans" cxnId="{2806B396-9008-4D5A-A2FC-18245F336631}">
      <dgm:prSet/>
      <dgm:spPr/>
      <dgm:t>
        <a:bodyPr/>
        <a:lstStyle/>
        <a:p>
          <a:endParaRPr lang="en-US" sz="1600">
            <a:latin typeface="Cambria" panose="02040503050406030204" pitchFamily="18" charset="0"/>
            <a:ea typeface="Cambria" panose="02040503050406030204" pitchFamily="18" charset="0"/>
          </a:endParaRPr>
        </a:p>
      </dgm:t>
    </dgm:pt>
    <dgm:pt modelId="{8CD8DCBE-BDEC-4E61-909F-7023CC4B7FC0}">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Strategies and tactics</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F8B3ECF5-5155-4EEE-829E-DEB193E153B2}" type="parTrans" cxnId="{F41D8242-A4DD-4B28-9943-3C0BB2764BC6}">
      <dgm:prSet/>
      <dgm:spPr/>
      <dgm:t>
        <a:bodyPr/>
        <a:lstStyle/>
        <a:p>
          <a:endParaRPr lang="en-US" sz="1600">
            <a:latin typeface="Cambria" panose="02040503050406030204" pitchFamily="18" charset="0"/>
            <a:ea typeface="Cambria" panose="02040503050406030204" pitchFamily="18" charset="0"/>
          </a:endParaRPr>
        </a:p>
      </dgm:t>
    </dgm:pt>
    <dgm:pt modelId="{AC7B18C0-94D3-4DE9-B0B2-8AC795045BDC}" type="sibTrans" cxnId="{F41D8242-A4DD-4B28-9943-3C0BB2764BC6}">
      <dgm:prSet/>
      <dgm:spPr/>
      <dgm:t>
        <a:bodyPr/>
        <a:lstStyle/>
        <a:p>
          <a:endParaRPr lang="en-US" sz="1600">
            <a:latin typeface="Cambria" panose="02040503050406030204" pitchFamily="18" charset="0"/>
            <a:ea typeface="Cambria" panose="02040503050406030204" pitchFamily="18" charset="0"/>
          </a:endParaRPr>
        </a:p>
      </dgm:t>
    </dgm:pt>
    <dgm:pt modelId="{1C3BAA5D-D83C-4063-99C8-C391AC4B8128}">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Building a data collection system</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04517B31-758D-486D-A8B4-DC51930ABBFF}" type="parTrans" cxnId="{B9BD6ABB-A9ED-4E6F-A1AE-498524FF4712}">
      <dgm:prSet/>
      <dgm:spPr/>
      <dgm:t>
        <a:bodyPr/>
        <a:lstStyle/>
        <a:p>
          <a:endParaRPr lang="en-US" sz="1600">
            <a:latin typeface="Cambria" panose="02040503050406030204" pitchFamily="18" charset="0"/>
            <a:ea typeface="Cambria" panose="02040503050406030204" pitchFamily="18" charset="0"/>
          </a:endParaRPr>
        </a:p>
      </dgm:t>
    </dgm:pt>
    <dgm:pt modelId="{EF57831B-0367-4ED3-8A96-6F71C8CC515B}" type="sibTrans" cxnId="{B9BD6ABB-A9ED-4E6F-A1AE-498524FF4712}">
      <dgm:prSet/>
      <dgm:spPr/>
      <dgm:t>
        <a:bodyPr/>
        <a:lstStyle/>
        <a:p>
          <a:endParaRPr lang="en-US" sz="1600">
            <a:latin typeface="Cambria" panose="02040503050406030204" pitchFamily="18" charset="0"/>
            <a:ea typeface="Cambria" panose="02040503050406030204" pitchFamily="18" charset="0"/>
          </a:endParaRPr>
        </a:p>
      </dgm:t>
    </dgm:pt>
    <dgm:pt modelId="{1A067331-56A5-46B8-9D31-F61A71081B89}">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Data validation and consistency assurance</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D7250784-D310-4B92-8223-8BD0075F48A8}" type="parTrans" cxnId="{AE417252-83AD-4B86-88C1-08F670C19D06}">
      <dgm:prSet/>
      <dgm:spPr/>
      <dgm:t>
        <a:bodyPr/>
        <a:lstStyle/>
        <a:p>
          <a:endParaRPr lang="en-US" sz="1600">
            <a:latin typeface="Cambria" panose="02040503050406030204" pitchFamily="18" charset="0"/>
            <a:ea typeface="Cambria" panose="02040503050406030204" pitchFamily="18" charset="0"/>
          </a:endParaRPr>
        </a:p>
      </dgm:t>
    </dgm:pt>
    <dgm:pt modelId="{3E590B4A-C1FD-4C59-AE95-ADD803256944}" type="sibTrans" cxnId="{AE417252-83AD-4B86-88C1-08F670C19D06}">
      <dgm:prSet/>
      <dgm:spPr/>
      <dgm:t>
        <a:bodyPr/>
        <a:lstStyle/>
        <a:p>
          <a:endParaRPr lang="en-US" sz="1600">
            <a:latin typeface="Cambria" panose="02040503050406030204" pitchFamily="18" charset="0"/>
            <a:ea typeface="Cambria" panose="02040503050406030204" pitchFamily="18" charset="0"/>
          </a:endParaRPr>
        </a:p>
      </dgm:t>
    </dgm:pt>
    <dgm:pt modelId="{11281973-7CAB-46B6-BC12-0EAA3C3DB0E0}">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Implementation</a:t>
          </a:r>
        </a:p>
      </dgm:t>
    </dgm:pt>
    <dgm:pt modelId="{4D5879C8-F787-496C-953E-3DD5CDADB20A}" type="parTrans" cxnId="{E8165751-82AB-4665-898B-ECC4789ABFD8}">
      <dgm:prSet/>
      <dgm:spPr/>
      <dgm:t>
        <a:bodyPr/>
        <a:lstStyle/>
        <a:p>
          <a:endParaRPr lang="en-US" sz="1600">
            <a:latin typeface="Cambria" panose="02040503050406030204" pitchFamily="18" charset="0"/>
            <a:ea typeface="Cambria" panose="02040503050406030204" pitchFamily="18" charset="0"/>
          </a:endParaRPr>
        </a:p>
      </dgm:t>
    </dgm:pt>
    <dgm:pt modelId="{B73D9BE8-383C-4F21-99A9-41034E42C940}" type="sibTrans" cxnId="{E8165751-82AB-4665-898B-ECC4789ABFD8}">
      <dgm:prSet/>
      <dgm:spPr/>
      <dgm:t>
        <a:bodyPr/>
        <a:lstStyle/>
        <a:p>
          <a:endParaRPr lang="en-US" sz="1600">
            <a:latin typeface="Cambria" panose="02040503050406030204" pitchFamily="18" charset="0"/>
            <a:ea typeface="Cambria" panose="02040503050406030204" pitchFamily="18" charset="0"/>
          </a:endParaRPr>
        </a:p>
      </dgm:t>
    </dgm:pt>
    <dgm:pt modelId="{DDB9DAE2-6D3E-408E-A12B-531214ACE595}">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Data assurance evaluation</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89BFEDD0-254A-46D4-BA9B-9C51BB80E7CA}" type="parTrans" cxnId="{EF0989FD-821C-47BD-86F8-9FC8333666F6}">
      <dgm:prSet/>
      <dgm:spPr/>
      <dgm:t>
        <a:bodyPr/>
        <a:lstStyle/>
        <a:p>
          <a:endParaRPr lang="en-US" sz="1600">
            <a:latin typeface="Cambria" panose="02040503050406030204" pitchFamily="18" charset="0"/>
            <a:ea typeface="Cambria" panose="02040503050406030204" pitchFamily="18" charset="0"/>
          </a:endParaRPr>
        </a:p>
      </dgm:t>
    </dgm:pt>
    <dgm:pt modelId="{898C988C-26C0-4C1A-A4F4-0BE7390C67C4}" type="sibTrans" cxnId="{EF0989FD-821C-47BD-86F8-9FC8333666F6}">
      <dgm:prSet/>
      <dgm:spPr/>
      <dgm:t>
        <a:bodyPr/>
        <a:lstStyle/>
        <a:p>
          <a:endParaRPr lang="en-US" sz="1600">
            <a:latin typeface="Cambria" panose="02040503050406030204" pitchFamily="18" charset="0"/>
            <a:ea typeface="Cambria" panose="02040503050406030204" pitchFamily="18" charset="0"/>
          </a:endParaRPr>
        </a:p>
      </dgm:t>
    </dgm:pt>
    <dgm:pt modelId="{5E93C047-32BF-40A5-B814-01A8B8CB6F4E}">
      <dgm:prSet phldrT="[Text]" custT="1"/>
      <dgm:spPr/>
      <dgm:t>
        <a:bodyPr/>
        <a:lstStyle/>
        <a:p>
          <a:r>
            <a:rPr lang="en-US" sz="1400">
              <a:latin typeface="Arial" panose="020B0604020202020204" pitchFamily="34" charset="0"/>
              <a:ea typeface="Cambria" panose="02040503050406030204" pitchFamily="18" charset="0"/>
              <a:cs typeface="Arial" panose="020B0604020202020204" pitchFamily="34" charset="0"/>
            </a:rPr>
            <a:t>Publication of results</a:t>
          </a:r>
          <a:endParaRPr lang="en-US" sz="1400" dirty="0">
            <a:latin typeface="Arial" panose="020B0604020202020204" pitchFamily="34" charset="0"/>
            <a:ea typeface="Cambria" panose="02040503050406030204" pitchFamily="18" charset="0"/>
            <a:cs typeface="Arial" panose="020B0604020202020204" pitchFamily="34" charset="0"/>
          </a:endParaRPr>
        </a:p>
      </dgm:t>
    </dgm:pt>
    <dgm:pt modelId="{B05C24A4-CCB3-4C4D-AF88-A5DABD72424A}" type="parTrans" cxnId="{4D9EC05E-E4D7-449D-9678-13DA495ADAE4}">
      <dgm:prSet/>
      <dgm:spPr/>
      <dgm:t>
        <a:bodyPr/>
        <a:lstStyle/>
        <a:p>
          <a:endParaRPr lang="en-US" sz="1600">
            <a:latin typeface="Cambria" panose="02040503050406030204" pitchFamily="18" charset="0"/>
            <a:ea typeface="Cambria" panose="02040503050406030204" pitchFamily="18" charset="0"/>
          </a:endParaRPr>
        </a:p>
      </dgm:t>
    </dgm:pt>
    <dgm:pt modelId="{47E9D0C1-3326-413C-B782-233DEA206613}" type="sibTrans" cxnId="{4D9EC05E-E4D7-449D-9678-13DA495ADAE4}">
      <dgm:prSet/>
      <dgm:spPr/>
      <dgm:t>
        <a:bodyPr/>
        <a:lstStyle/>
        <a:p>
          <a:endParaRPr lang="en-US" sz="1600">
            <a:latin typeface="Cambria" panose="02040503050406030204" pitchFamily="18" charset="0"/>
            <a:ea typeface="Cambria" panose="02040503050406030204" pitchFamily="18" charset="0"/>
          </a:endParaRPr>
        </a:p>
      </dgm:t>
    </dgm:pt>
    <dgm:pt modelId="{35708549-17E5-4DF9-B3D1-1328BBC40EB4}" type="pres">
      <dgm:prSet presAssocID="{C0D44F7F-9FB7-4F66-9AAA-C85854E7F5DF}" presName="CompostProcess" presStyleCnt="0">
        <dgm:presLayoutVars>
          <dgm:dir/>
          <dgm:resizeHandles val="exact"/>
        </dgm:presLayoutVars>
      </dgm:prSet>
      <dgm:spPr/>
    </dgm:pt>
    <dgm:pt modelId="{325BCE33-5F86-47E9-9A1B-BEF2052255F7}" type="pres">
      <dgm:prSet presAssocID="{C0D44F7F-9FB7-4F66-9AAA-C85854E7F5DF}" presName="arrow" presStyleLbl="bgShp" presStyleIdx="0" presStyleCnt="1"/>
      <dgm:spPr/>
    </dgm:pt>
    <dgm:pt modelId="{0B066D00-EE06-4306-B73C-DCDF4A0963F8}" type="pres">
      <dgm:prSet presAssocID="{C0D44F7F-9FB7-4F66-9AAA-C85854E7F5DF}" presName="linearProcess" presStyleCnt="0"/>
      <dgm:spPr/>
    </dgm:pt>
    <dgm:pt modelId="{99C9E534-5074-4E56-B294-D083AE648801}" type="pres">
      <dgm:prSet presAssocID="{12A16A49-A798-4B52-ADDE-896A90ABDE3B}" presName="textNode" presStyleLbl="node1" presStyleIdx="0" presStyleCnt="8" custScaleY="137117">
        <dgm:presLayoutVars>
          <dgm:bulletEnabled val="1"/>
        </dgm:presLayoutVars>
      </dgm:prSet>
      <dgm:spPr/>
    </dgm:pt>
    <dgm:pt modelId="{9B017924-F146-43D1-9CF2-59687683BEDC}" type="pres">
      <dgm:prSet presAssocID="{E2203D38-BDC1-4759-B84A-20F0B7EB8BDC}" presName="sibTrans" presStyleCnt="0"/>
      <dgm:spPr/>
    </dgm:pt>
    <dgm:pt modelId="{CE58609B-66C2-4545-83B0-9FDEFFC8F92A}" type="pres">
      <dgm:prSet presAssocID="{7B3FA957-24A0-45BE-998E-6A15C0CA13F9}" presName="textNode" presStyleLbl="node1" presStyleIdx="1" presStyleCnt="8" custScaleY="137117">
        <dgm:presLayoutVars>
          <dgm:bulletEnabled val="1"/>
        </dgm:presLayoutVars>
      </dgm:prSet>
      <dgm:spPr/>
    </dgm:pt>
    <dgm:pt modelId="{D4F8B92F-3D83-42B6-9AC1-F900068377BE}" type="pres">
      <dgm:prSet presAssocID="{1903F40A-C992-4EBC-90F0-C6E3879763C7}" presName="sibTrans" presStyleCnt="0"/>
      <dgm:spPr/>
    </dgm:pt>
    <dgm:pt modelId="{53AAF703-B60A-4888-B46F-5990F905ED5C}" type="pres">
      <dgm:prSet presAssocID="{8CD8DCBE-BDEC-4E61-909F-7023CC4B7FC0}" presName="textNode" presStyleLbl="node1" presStyleIdx="2" presStyleCnt="8" custScaleY="137117">
        <dgm:presLayoutVars>
          <dgm:bulletEnabled val="1"/>
        </dgm:presLayoutVars>
      </dgm:prSet>
      <dgm:spPr/>
    </dgm:pt>
    <dgm:pt modelId="{A0238E5D-151F-42AA-BF3A-9708680B836E}" type="pres">
      <dgm:prSet presAssocID="{AC7B18C0-94D3-4DE9-B0B2-8AC795045BDC}" presName="sibTrans" presStyleCnt="0"/>
      <dgm:spPr/>
    </dgm:pt>
    <dgm:pt modelId="{23723882-FAA6-45B3-A456-8CC7E62B0B69}" type="pres">
      <dgm:prSet presAssocID="{1C3BAA5D-D83C-4063-99C8-C391AC4B8128}" presName="textNode" presStyleLbl="node1" presStyleIdx="3" presStyleCnt="8" custScaleY="137117">
        <dgm:presLayoutVars>
          <dgm:bulletEnabled val="1"/>
        </dgm:presLayoutVars>
      </dgm:prSet>
      <dgm:spPr/>
    </dgm:pt>
    <dgm:pt modelId="{7245B456-0298-4355-AD76-E3AC9E63F967}" type="pres">
      <dgm:prSet presAssocID="{EF57831B-0367-4ED3-8A96-6F71C8CC515B}" presName="sibTrans" presStyleCnt="0"/>
      <dgm:spPr/>
    </dgm:pt>
    <dgm:pt modelId="{82631250-5387-48DF-8D34-8223DF0ACA85}" type="pres">
      <dgm:prSet presAssocID="{1A067331-56A5-46B8-9D31-F61A71081B89}" presName="textNode" presStyleLbl="node1" presStyleIdx="4" presStyleCnt="8" custScaleY="137117">
        <dgm:presLayoutVars>
          <dgm:bulletEnabled val="1"/>
        </dgm:presLayoutVars>
      </dgm:prSet>
      <dgm:spPr/>
    </dgm:pt>
    <dgm:pt modelId="{CFAEF1F0-2A11-408D-A4F9-86B2C1462607}" type="pres">
      <dgm:prSet presAssocID="{3E590B4A-C1FD-4C59-AE95-ADD803256944}" presName="sibTrans" presStyleCnt="0"/>
      <dgm:spPr/>
    </dgm:pt>
    <dgm:pt modelId="{57F59731-FC1F-48A6-BF4D-805777183625}" type="pres">
      <dgm:prSet presAssocID="{11281973-7CAB-46B6-BC12-0EAA3C3DB0E0}" presName="textNode" presStyleLbl="node1" presStyleIdx="5" presStyleCnt="8" custScaleY="137117">
        <dgm:presLayoutVars>
          <dgm:bulletEnabled val="1"/>
        </dgm:presLayoutVars>
      </dgm:prSet>
      <dgm:spPr/>
    </dgm:pt>
    <dgm:pt modelId="{DE9BB4A2-B927-4ACD-AC85-57F33838967F}" type="pres">
      <dgm:prSet presAssocID="{B73D9BE8-383C-4F21-99A9-41034E42C940}" presName="sibTrans" presStyleCnt="0"/>
      <dgm:spPr/>
    </dgm:pt>
    <dgm:pt modelId="{9E722476-3E89-42D1-9EE1-60C6D793C015}" type="pres">
      <dgm:prSet presAssocID="{DDB9DAE2-6D3E-408E-A12B-531214ACE595}" presName="textNode" presStyleLbl="node1" presStyleIdx="6" presStyleCnt="8" custScaleY="137117">
        <dgm:presLayoutVars>
          <dgm:bulletEnabled val="1"/>
        </dgm:presLayoutVars>
      </dgm:prSet>
      <dgm:spPr/>
    </dgm:pt>
    <dgm:pt modelId="{9B665682-9AB6-4750-A6EE-348F60A18B71}" type="pres">
      <dgm:prSet presAssocID="{898C988C-26C0-4C1A-A4F4-0BE7390C67C4}" presName="sibTrans" presStyleCnt="0"/>
      <dgm:spPr/>
    </dgm:pt>
    <dgm:pt modelId="{B93FCE53-00D6-493E-BFF8-80D72B962759}" type="pres">
      <dgm:prSet presAssocID="{5E93C047-32BF-40A5-B814-01A8B8CB6F4E}" presName="textNode" presStyleLbl="node1" presStyleIdx="7" presStyleCnt="8" custScaleY="137117">
        <dgm:presLayoutVars>
          <dgm:bulletEnabled val="1"/>
        </dgm:presLayoutVars>
      </dgm:prSet>
      <dgm:spPr/>
    </dgm:pt>
  </dgm:ptLst>
  <dgm:cxnLst>
    <dgm:cxn modelId="{2EB51114-6E2D-43E2-851D-32E0F21342FB}" type="presOf" srcId="{11281973-7CAB-46B6-BC12-0EAA3C3DB0E0}" destId="{57F59731-FC1F-48A6-BF4D-805777183625}" srcOrd="0" destOrd="0" presId="urn:microsoft.com/office/officeart/2005/8/layout/hProcess9"/>
    <dgm:cxn modelId="{BF99CA2A-9ECA-44DB-84BE-08CF350A5572}" type="presOf" srcId="{8CD8DCBE-BDEC-4E61-909F-7023CC4B7FC0}" destId="{53AAF703-B60A-4888-B46F-5990F905ED5C}" srcOrd="0" destOrd="0" presId="urn:microsoft.com/office/officeart/2005/8/layout/hProcess9"/>
    <dgm:cxn modelId="{4D9EC05E-E4D7-449D-9678-13DA495ADAE4}" srcId="{C0D44F7F-9FB7-4F66-9AAA-C85854E7F5DF}" destId="{5E93C047-32BF-40A5-B814-01A8B8CB6F4E}" srcOrd="7" destOrd="0" parTransId="{B05C24A4-CCB3-4C4D-AF88-A5DABD72424A}" sibTransId="{47E9D0C1-3326-413C-B782-233DEA206613}"/>
    <dgm:cxn modelId="{F41D8242-A4DD-4B28-9943-3C0BB2764BC6}" srcId="{C0D44F7F-9FB7-4F66-9AAA-C85854E7F5DF}" destId="{8CD8DCBE-BDEC-4E61-909F-7023CC4B7FC0}" srcOrd="2" destOrd="0" parTransId="{F8B3ECF5-5155-4EEE-829E-DEB193E153B2}" sibTransId="{AC7B18C0-94D3-4DE9-B0B2-8AC795045BDC}"/>
    <dgm:cxn modelId="{E8165751-82AB-4665-898B-ECC4789ABFD8}" srcId="{C0D44F7F-9FB7-4F66-9AAA-C85854E7F5DF}" destId="{11281973-7CAB-46B6-BC12-0EAA3C3DB0E0}" srcOrd="5" destOrd="0" parTransId="{4D5879C8-F787-496C-953E-3DD5CDADB20A}" sibTransId="{B73D9BE8-383C-4F21-99A9-41034E42C940}"/>
    <dgm:cxn modelId="{AE417252-83AD-4B86-88C1-08F670C19D06}" srcId="{C0D44F7F-9FB7-4F66-9AAA-C85854E7F5DF}" destId="{1A067331-56A5-46B8-9D31-F61A71081B89}" srcOrd="4" destOrd="0" parTransId="{D7250784-D310-4B92-8223-8BD0075F48A8}" sibTransId="{3E590B4A-C1FD-4C59-AE95-ADD803256944}"/>
    <dgm:cxn modelId="{11979D52-0A72-498D-B514-AC095CFBD485}" type="presOf" srcId="{12A16A49-A798-4B52-ADDE-896A90ABDE3B}" destId="{99C9E534-5074-4E56-B294-D083AE648801}" srcOrd="0" destOrd="0" presId="urn:microsoft.com/office/officeart/2005/8/layout/hProcess9"/>
    <dgm:cxn modelId="{6A2F5A55-EB79-4A04-842D-64CA2AE75CF1}" type="presOf" srcId="{DDB9DAE2-6D3E-408E-A12B-531214ACE595}" destId="{9E722476-3E89-42D1-9EE1-60C6D793C015}" srcOrd="0" destOrd="0" presId="urn:microsoft.com/office/officeart/2005/8/layout/hProcess9"/>
    <dgm:cxn modelId="{7A7B527F-DD61-4DAA-98C6-97695FCADD2A}" type="presOf" srcId="{7B3FA957-24A0-45BE-998E-6A15C0CA13F9}" destId="{CE58609B-66C2-4545-83B0-9FDEFFC8F92A}" srcOrd="0" destOrd="0" presId="urn:microsoft.com/office/officeart/2005/8/layout/hProcess9"/>
    <dgm:cxn modelId="{2806B396-9008-4D5A-A2FC-18245F336631}" srcId="{C0D44F7F-9FB7-4F66-9AAA-C85854E7F5DF}" destId="{7B3FA957-24A0-45BE-998E-6A15C0CA13F9}" srcOrd="1" destOrd="0" parTransId="{EE28B980-BBD5-4F56-A7F7-55363642FB4A}" sibTransId="{1903F40A-C992-4EBC-90F0-C6E3879763C7}"/>
    <dgm:cxn modelId="{0FEFC19C-09B7-498C-938D-5591986B5B1A}" type="presOf" srcId="{1A067331-56A5-46B8-9D31-F61A71081B89}" destId="{82631250-5387-48DF-8D34-8223DF0ACA85}" srcOrd="0" destOrd="0" presId="urn:microsoft.com/office/officeart/2005/8/layout/hProcess9"/>
    <dgm:cxn modelId="{B9BD6ABB-A9ED-4E6F-A1AE-498524FF4712}" srcId="{C0D44F7F-9FB7-4F66-9AAA-C85854E7F5DF}" destId="{1C3BAA5D-D83C-4063-99C8-C391AC4B8128}" srcOrd="3" destOrd="0" parTransId="{04517B31-758D-486D-A8B4-DC51930ABBFF}" sibTransId="{EF57831B-0367-4ED3-8A96-6F71C8CC515B}"/>
    <dgm:cxn modelId="{3EC69CBC-9AAF-4CB4-B8A6-1DC60C832224}" type="presOf" srcId="{5E93C047-32BF-40A5-B814-01A8B8CB6F4E}" destId="{B93FCE53-00D6-493E-BFF8-80D72B962759}" srcOrd="0" destOrd="0" presId="urn:microsoft.com/office/officeart/2005/8/layout/hProcess9"/>
    <dgm:cxn modelId="{63FEC5C0-CD0B-4282-815F-611D8C059100}" type="presOf" srcId="{1C3BAA5D-D83C-4063-99C8-C391AC4B8128}" destId="{23723882-FAA6-45B3-A456-8CC7E62B0B69}" srcOrd="0" destOrd="0" presId="urn:microsoft.com/office/officeart/2005/8/layout/hProcess9"/>
    <dgm:cxn modelId="{93169ECC-254D-4E4A-9971-5868F317DAFA}" type="presOf" srcId="{C0D44F7F-9FB7-4F66-9AAA-C85854E7F5DF}" destId="{35708549-17E5-4DF9-B3D1-1328BBC40EB4}" srcOrd="0" destOrd="0" presId="urn:microsoft.com/office/officeart/2005/8/layout/hProcess9"/>
    <dgm:cxn modelId="{71FDE2F7-A092-4C69-9D4C-D25E7EA64EE9}" srcId="{C0D44F7F-9FB7-4F66-9AAA-C85854E7F5DF}" destId="{12A16A49-A798-4B52-ADDE-896A90ABDE3B}" srcOrd="0" destOrd="0" parTransId="{F304F27A-5B95-43E1-BEE3-133DEFEF95B0}" sibTransId="{E2203D38-BDC1-4759-B84A-20F0B7EB8BDC}"/>
    <dgm:cxn modelId="{EF0989FD-821C-47BD-86F8-9FC8333666F6}" srcId="{C0D44F7F-9FB7-4F66-9AAA-C85854E7F5DF}" destId="{DDB9DAE2-6D3E-408E-A12B-531214ACE595}" srcOrd="6" destOrd="0" parTransId="{89BFEDD0-254A-46D4-BA9B-9C51BB80E7CA}" sibTransId="{898C988C-26C0-4C1A-A4F4-0BE7390C67C4}"/>
    <dgm:cxn modelId="{F37B059C-E089-4DF8-9906-CC60D060EE44}" type="presParOf" srcId="{35708549-17E5-4DF9-B3D1-1328BBC40EB4}" destId="{325BCE33-5F86-47E9-9A1B-BEF2052255F7}" srcOrd="0" destOrd="0" presId="urn:microsoft.com/office/officeart/2005/8/layout/hProcess9"/>
    <dgm:cxn modelId="{C0BD92F1-208E-4A1C-9122-5C63B9A2A455}" type="presParOf" srcId="{35708549-17E5-4DF9-B3D1-1328BBC40EB4}" destId="{0B066D00-EE06-4306-B73C-DCDF4A0963F8}" srcOrd="1" destOrd="0" presId="urn:microsoft.com/office/officeart/2005/8/layout/hProcess9"/>
    <dgm:cxn modelId="{BFD33BC6-D196-4840-A3B5-4B489F362DAE}" type="presParOf" srcId="{0B066D00-EE06-4306-B73C-DCDF4A0963F8}" destId="{99C9E534-5074-4E56-B294-D083AE648801}" srcOrd="0" destOrd="0" presId="urn:microsoft.com/office/officeart/2005/8/layout/hProcess9"/>
    <dgm:cxn modelId="{BA1DD6C0-7D06-42C9-AC26-BD1371760F84}" type="presParOf" srcId="{0B066D00-EE06-4306-B73C-DCDF4A0963F8}" destId="{9B017924-F146-43D1-9CF2-59687683BEDC}" srcOrd="1" destOrd="0" presId="urn:microsoft.com/office/officeart/2005/8/layout/hProcess9"/>
    <dgm:cxn modelId="{2727DBA9-D5AC-43AF-941B-69B083FB582C}" type="presParOf" srcId="{0B066D00-EE06-4306-B73C-DCDF4A0963F8}" destId="{CE58609B-66C2-4545-83B0-9FDEFFC8F92A}" srcOrd="2" destOrd="0" presId="urn:microsoft.com/office/officeart/2005/8/layout/hProcess9"/>
    <dgm:cxn modelId="{5611BDCD-876D-4D53-BCFF-22AC09C3DCA8}" type="presParOf" srcId="{0B066D00-EE06-4306-B73C-DCDF4A0963F8}" destId="{D4F8B92F-3D83-42B6-9AC1-F900068377BE}" srcOrd="3" destOrd="0" presId="urn:microsoft.com/office/officeart/2005/8/layout/hProcess9"/>
    <dgm:cxn modelId="{F0237326-5D2A-4A22-940D-EAD46E0E878D}" type="presParOf" srcId="{0B066D00-EE06-4306-B73C-DCDF4A0963F8}" destId="{53AAF703-B60A-4888-B46F-5990F905ED5C}" srcOrd="4" destOrd="0" presId="urn:microsoft.com/office/officeart/2005/8/layout/hProcess9"/>
    <dgm:cxn modelId="{7F7F43B3-E541-4B97-A4C8-905CC83F4180}" type="presParOf" srcId="{0B066D00-EE06-4306-B73C-DCDF4A0963F8}" destId="{A0238E5D-151F-42AA-BF3A-9708680B836E}" srcOrd="5" destOrd="0" presId="urn:microsoft.com/office/officeart/2005/8/layout/hProcess9"/>
    <dgm:cxn modelId="{4B2DB44F-651E-46CE-9F65-BD1E5946D8B4}" type="presParOf" srcId="{0B066D00-EE06-4306-B73C-DCDF4A0963F8}" destId="{23723882-FAA6-45B3-A456-8CC7E62B0B69}" srcOrd="6" destOrd="0" presId="urn:microsoft.com/office/officeart/2005/8/layout/hProcess9"/>
    <dgm:cxn modelId="{44D031E0-7983-4EBB-83E8-C20051197180}" type="presParOf" srcId="{0B066D00-EE06-4306-B73C-DCDF4A0963F8}" destId="{7245B456-0298-4355-AD76-E3AC9E63F967}" srcOrd="7" destOrd="0" presId="urn:microsoft.com/office/officeart/2005/8/layout/hProcess9"/>
    <dgm:cxn modelId="{B8BEAA88-4507-438C-83F2-0ADF7177F317}" type="presParOf" srcId="{0B066D00-EE06-4306-B73C-DCDF4A0963F8}" destId="{82631250-5387-48DF-8D34-8223DF0ACA85}" srcOrd="8" destOrd="0" presId="urn:microsoft.com/office/officeart/2005/8/layout/hProcess9"/>
    <dgm:cxn modelId="{0547AEF5-9CCF-4DD1-AF3E-989C246C150D}" type="presParOf" srcId="{0B066D00-EE06-4306-B73C-DCDF4A0963F8}" destId="{CFAEF1F0-2A11-408D-A4F9-86B2C1462607}" srcOrd="9" destOrd="0" presId="urn:microsoft.com/office/officeart/2005/8/layout/hProcess9"/>
    <dgm:cxn modelId="{324B4E46-A389-434E-A7F9-84984FB933D0}" type="presParOf" srcId="{0B066D00-EE06-4306-B73C-DCDF4A0963F8}" destId="{57F59731-FC1F-48A6-BF4D-805777183625}" srcOrd="10" destOrd="0" presId="urn:microsoft.com/office/officeart/2005/8/layout/hProcess9"/>
    <dgm:cxn modelId="{F4BFEC94-B069-4172-B554-A9A28EDBC2AD}" type="presParOf" srcId="{0B066D00-EE06-4306-B73C-DCDF4A0963F8}" destId="{DE9BB4A2-B927-4ACD-AC85-57F33838967F}" srcOrd="11" destOrd="0" presId="urn:microsoft.com/office/officeart/2005/8/layout/hProcess9"/>
    <dgm:cxn modelId="{6786250A-F0F5-40CE-A693-924C6529F785}" type="presParOf" srcId="{0B066D00-EE06-4306-B73C-DCDF4A0963F8}" destId="{9E722476-3E89-42D1-9EE1-60C6D793C015}" srcOrd="12" destOrd="0" presId="urn:microsoft.com/office/officeart/2005/8/layout/hProcess9"/>
    <dgm:cxn modelId="{31642F97-76FF-4032-91BD-1DC071D4C1D0}" type="presParOf" srcId="{0B066D00-EE06-4306-B73C-DCDF4A0963F8}" destId="{9B665682-9AB6-4750-A6EE-348F60A18B71}" srcOrd="13" destOrd="0" presId="urn:microsoft.com/office/officeart/2005/8/layout/hProcess9"/>
    <dgm:cxn modelId="{715DB1B3-4E93-46EB-B0B1-8299C60C1857}" type="presParOf" srcId="{0B066D00-EE06-4306-B73C-DCDF4A0963F8}" destId="{B93FCE53-00D6-493E-BFF8-80D72B962759}" srcOrd="1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DA6CD6-3C1C-4754-BB81-F07BBFD5589A}"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US"/>
        </a:p>
      </dgm:t>
    </dgm:pt>
    <dgm:pt modelId="{F6F51BF8-AD6C-4820-A8F4-C6F1950B2B7A}">
      <dgm:prSet custT="1"/>
      <dgm:spPr/>
      <dgm:t>
        <a:bodyPr/>
        <a:lstStyle/>
        <a:p>
          <a:r>
            <a:rPr lang="en-US" sz="2000" b="0" i="0">
              <a:latin typeface="Arial" panose="020B0604020202020204" pitchFamily="34" charset="0"/>
              <a:ea typeface="Cambria" panose="02040503050406030204" pitchFamily="18" charset="0"/>
              <a:cs typeface="Arial" panose="020B0604020202020204" pitchFamily="34" charset="0"/>
            </a:rPr>
            <a:t>ESG in governance structure</a:t>
          </a:r>
          <a:endParaRPr lang="en-US" sz="2000">
            <a:latin typeface="Arial" panose="020B0604020202020204" pitchFamily="34" charset="0"/>
            <a:ea typeface="Cambria" panose="02040503050406030204" pitchFamily="18" charset="0"/>
            <a:cs typeface="Arial" panose="020B0604020202020204" pitchFamily="34" charset="0"/>
          </a:endParaRPr>
        </a:p>
      </dgm:t>
    </dgm:pt>
    <dgm:pt modelId="{40117DAE-1ADB-43D7-8AD2-1C16A9457CAD}" type="parTrans" cxnId="{BA87D3F7-69C3-4A96-B3B6-977E5D167D03}">
      <dgm:prSet/>
      <dgm:spPr/>
      <dgm:t>
        <a:bodyPr/>
        <a:lstStyle/>
        <a:p>
          <a:endParaRPr lang="en-US" sz="2000">
            <a:latin typeface="Cambria" panose="02040503050406030204" pitchFamily="18" charset="0"/>
            <a:ea typeface="Cambria" panose="02040503050406030204" pitchFamily="18" charset="0"/>
          </a:endParaRPr>
        </a:p>
      </dgm:t>
    </dgm:pt>
    <dgm:pt modelId="{CE91E068-CF5B-4B92-B617-97B2F5AF43F5}" type="sibTrans" cxnId="{BA87D3F7-69C3-4A96-B3B6-977E5D167D03}">
      <dgm:prSet/>
      <dgm:spPr/>
      <dgm:t>
        <a:bodyPr/>
        <a:lstStyle/>
        <a:p>
          <a:endParaRPr lang="en-US" sz="2000">
            <a:latin typeface="Cambria" panose="02040503050406030204" pitchFamily="18" charset="0"/>
            <a:ea typeface="Cambria" panose="02040503050406030204" pitchFamily="18" charset="0"/>
          </a:endParaRPr>
        </a:p>
      </dgm:t>
    </dgm:pt>
    <dgm:pt modelId="{4E241B38-D3E6-412C-93CB-A2395A066E77}">
      <dgm:prSet custT="1"/>
      <dgm:spPr/>
      <dgm:t>
        <a:bodyPr/>
        <a:lstStyle/>
        <a:p>
          <a:r>
            <a:rPr lang="en-US" sz="2000" b="0" i="0" dirty="0">
              <a:latin typeface="Arial" panose="020B0604020202020204" pitchFamily="34" charset="0"/>
              <a:ea typeface="Cambria" panose="02040503050406030204" pitchFamily="18" charset="0"/>
              <a:cs typeface="Arial" panose="020B0604020202020204" pitchFamily="34" charset="0"/>
            </a:rPr>
            <a:t>ESG </a:t>
          </a:r>
          <a:r>
            <a:rPr lang="en-US" sz="2000" b="0" i="0" dirty="0" err="1">
              <a:latin typeface="Arial" panose="020B0604020202020204" pitchFamily="34" charset="0"/>
              <a:ea typeface="Cambria" panose="02040503050406030204" pitchFamily="18" charset="0"/>
              <a:cs typeface="Arial" panose="020B0604020202020204" pitchFamily="34" charset="0"/>
            </a:rPr>
            <a:t>integrated into the value chain</a:t>
          </a:r>
          <a:endParaRPr lang="en-US" sz="2000" dirty="0">
            <a:latin typeface="Arial" panose="020B0604020202020204" pitchFamily="34" charset="0"/>
            <a:ea typeface="Cambria" panose="02040503050406030204" pitchFamily="18" charset="0"/>
            <a:cs typeface="Arial" panose="020B0604020202020204" pitchFamily="34" charset="0"/>
          </a:endParaRPr>
        </a:p>
      </dgm:t>
    </dgm:pt>
    <dgm:pt modelId="{7F351247-F75B-4FB8-ADE0-E31F6513D1F5}" type="parTrans" cxnId="{C0740DA3-43F3-4EAF-AAEE-8A7CFD02D951}">
      <dgm:prSet/>
      <dgm:spPr/>
      <dgm:t>
        <a:bodyPr/>
        <a:lstStyle/>
        <a:p>
          <a:endParaRPr lang="en-US" sz="2000">
            <a:latin typeface="Cambria" panose="02040503050406030204" pitchFamily="18" charset="0"/>
            <a:ea typeface="Cambria" panose="02040503050406030204" pitchFamily="18" charset="0"/>
          </a:endParaRPr>
        </a:p>
      </dgm:t>
    </dgm:pt>
    <dgm:pt modelId="{E10CD4BD-5032-4B9B-B1B9-90DD5772B694}" type="sibTrans" cxnId="{C0740DA3-43F3-4EAF-AAEE-8A7CFD02D951}">
      <dgm:prSet/>
      <dgm:spPr/>
      <dgm:t>
        <a:bodyPr/>
        <a:lstStyle/>
        <a:p>
          <a:endParaRPr lang="en-US" sz="2000">
            <a:latin typeface="Cambria" panose="02040503050406030204" pitchFamily="18" charset="0"/>
            <a:ea typeface="Cambria" panose="02040503050406030204" pitchFamily="18" charset="0"/>
          </a:endParaRPr>
        </a:p>
      </dgm:t>
    </dgm:pt>
    <dgm:pt modelId="{F4DED8B6-1EC0-492B-9739-074F22023038}">
      <dgm:prSet custT="1"/>
      <dgm:spPr/>
      <dgm:t>
        <a:bodyPr/>
        <a:lstStyle/>
        <a:p>
          <a:r>
            <a:rPr lang="en-US" sz="2000" b="0" i="0">
              <a:latin typeface="Arial" panose="020B0604020202020204" pitchFamily="34" charset="0"/>
              <a:ea typeface="Cambria" panose="02040503050406030204" pitchFamily="18" charset="0"/>
              <a:cs typeface="Arial" panose="020B0604020202020204" pitchFamily="34" charset="0"/>
            </a:rPr>
            <a:t>ESG and long-term strategy</a:t>
          </a:r>
          <a:endParaRPr lang="en-US" sz="2000">
            <a:latin typeface="Arial" panose="020B0604020202020204" pitchFamily="34" charset="0"/>
            <a:ea typeface="Cambria" panose="02040503050406030204" pitchFamily="18" charset="0"/>
            <a:cs typeface="Arial" panose="020B0604020202020204" pitchFamily="34" charset="0"/>
          </a:endParaRPr>
        </a:p>
      </dgm:t>
    </dgm:pt>
    <dgm:pt modelId="{4E5914BA-01F3-4BFA-B200-9AE120A937CF}" type="parTrans" cxnId="{5E57CA65-5B2A-4E65-8FAE-4BD407FD5212}">
      <dgm:prSet/>
      <dgm:spPr/>
      <dgm:t>
        <a:bodyPr/>
        <a:lstStyle/>
        <a:p>
          <a:endParaRPr lang="en-US" sz="2000">
            <a:latin typeface="Cambria" panose="02040503050406030204" pitchFamily="18" charset="0"/>
            <a:ea typeface="Cambria" panose="02040503050406030204" pitchFamily="18" charset="0"/>
          </a:endParaRPr>
        </a:p>
      </dgm:t>
    </dgm:pt>
    <dgm:pt modelId="{31E5C613-6EAB-4A77-9B95-7828667E46C1}" type="sibTrans" cxnId="{5E57CA65-5B2A-4E65-8FAE-4BD407FD5212}">
      <dgm:prSet/>
      <dgm:spPr/>
      <dgm:t>
        <a:bodyPr/>
        <a:lstStyle/>
        <a:p>
          <a:endParaRPr lang="en-US" sz="2000">
            <a:latin typeface="Cambria" panose="02040503050406030204" pitchFamily="18" charset="0"/>
            <a:ea typeface="Cambria" panose="02040503050406030204" pitchFamily="18" charset="0"/>
          </a:endParaRPr>
        </a:p>
      </dgm:t>
    </dgm:pt>
    <dgm:pt modelId="{FEAF2633-1FE0-4D7E-B7E2-977F63056AD8}" type="pres">
      <dgm:prSet presAssocID="{FFDA6CD6-3C1C-4754-BB81-F07BBFD5589A}" presName="compositeShape" presStyleCnt="0">
        <dgm:presLayoutVars>
          <dgm:chMax val="7"/>
          <dgm:dir/>
          <dgm:resizeHandles val="exact"/>
        </dgm:presLayoutVars>
      </dgm:prSet>
      <dgm:spPr/>
    </dgm:pt>
    <dgm:pt modelId="{59A683A8-5FCF-425C-8562-5ABA84FE7A2E}" type="pres">
      <dgm:prSet presAssocID="{F6F51BF8-AD6C-4820-A8F4-C6F1950B2B7A}" presName="circ1" presStyleLbl="vennNode1" presStyleIdx="0" presStyleCnt="3"/>
      <dgm:spPr/>
    </dgm:pt>
    <dgm:pt modelId="{BE2CCC3A-64EC-44C7-8E47-B2CD2860DE68}" type="pres">
      <dgm:prSet presAssocID="{F6F51BF8-AD6C-4820-A8F4-C6F1950B2B7A}" presName="circ1Tx" presStyleLbl="revTx" presStyleIdx="0" presStyleCnt="0">
        <dgm:presLayoutVars>
          <dgm:chMax val="0"/>
          <dgm:chPref val="0"/>
          <dgm:bulletEnabled val="1"/>
        </dgm:presLayoutVars>
      </dgm:prSet>
      <dgm:spPr/>
    </dgm:pt>
    <dgm:pt modelId="{E4E85663-7F88-450A-AC4E-B8FA9C10C016}" type="pres">
      <dgm:prSet presAssocID="{4E241B38-D3E6-412C-93CB-A2395A066E77}" presName="circ2" presStyleLbl="vennNode1" presStyleIdx="1" presStyleCnt="3"/>
      <dgm:spPr/>
    </dgm:pt>
    <dgm:pt modelId="{91F2C6CE-94D5-4B0C-B408-D54760392891}" type="pres">
      <dgm:prSet presAssocID="{4E241B38-D3E6-412C-93CB-A2395A066E77}" presName="circ2Tx" presStyleLbl="revTx" presStyleIdx="0" presStyleCnt="0">
        <dgm:presLayoutVars>
          <dgm:chMax val="0"/>
          <dgm:chPref val="0"/>
          <dgm:bulletEnabled val="1"/>
        </dgm:presLayoutVars>
      </dgm:prSet>
      <dgm:spPr/>
    </dgm:pt>
    <dgm:pt modelId="{E4B2C5C7-A34F-46BA-8B55-84ABC2D62B76}" type="pres">
      <dgm:prSet presAssocID="{F4DED8B6-1EC0-492B-9739-074F22023038}" presName="circ3" presStyleLbl="vennNode1" presStyleIdx="2" presStyleCnt="3"/>
      <dgm:spPr/>
    </dgm:pt>
    <dgm:pt modelId="{0CC08BC3-9337-4584-8124-00E24E9D4290}" type="pres">
      <dgm:prSet presAssocID="{F4DED8B6-1EC0-492B-9739-074F22023038}" presName="circ3Tx" presStyleLbl="revTx" presStyleIdx="0" presStyleCnt="0">
        <dgm:presLayoutVars>
          <dgm:chMax val="0"/>
          <dgm:chPref val="0"/>
          <dgm:bulletEnabled val="1"/>
        </dgm:presLayoutVars>
      </dgm:prSet>
      <dgm:spPr/>
    </dgm:pt>
  </dgm:ptLst>
  <dgm:cxnLst>
    <dgm:cxn modelId="{03056D05-B8A9-427E-BAD6-451631984A94}" type="presOf" srcId="{F6F51BF8-AD6C-4820-A8F4-C6F1950B2B7A}" destId="{59A683A8-5FCF-425C-8562-5ABA84FE7A2E}" srcOrd="0" destOrd="0" presId="urn:microsoft.com/office/officeart/2005/8/layout/venn1"/>
    <dgm:cxn modelId="{34ACF62E-6D06-4DC7-8BFE-D72AE2119691}" type="presOf" srcId="{F4DED8B6-1EC0-492B-9739-074F22023038}" destId="{0CC08BC3-9337-4584-8124-00E24E9D4290}" srcOrd="1" destOrd="0" presId="urn:microsoft.com/office/officeart/2005/8/layout/venn1"/>
    <dgm:cxn modelId="{5845193F-3EC9-4BE7-8060-76C93B89D5C5}" type="presOf" srcId="{F4DED8B6-1EC0-492B-9739-074F22023038}" destId="{E4B2C5C7-A34F-46BA-8B55-84ABC2D62B76}" srcOrd="0" destOrd="0" presId="urn:microsoft.com/office/officeart/2005/8/layout/venn1"/>
    <dgm:cxn modelId="{5E57CA65-5B2A-4E65-8FAE-4BD407FD5212}" srcId="{FFDA6CD6-3C1C-4754-BB81-F07BBFD5589A}" destId="{F4DED8B6-1EC0-492B-9739-074F22023038}" srcOrd="2" destOrd="0" parTransId="{4E5914BA-01F3-4BFA-B200-9AE120A937CF}" sibTransId="{31E5C613-6EAB-4A77-9B95-7828667E46C1}"/>
    <dgm:cxn modelId="{3A513674-9942-47AA-9233-34502FE36AC8}" type="presOf" srcId="{4E241B38-D3E6-412C-93CB-A2395A066E77}" destId="{91F2C6CE-94D5-4B0C-B408-D54760392891}" srcOrd="1" destOrd="0" presId="urn:microsoft.com/office/officeart/2005/8/layout/venn1"/>
    <dgm:cxn modelId="{39EC4978-DAD1-4F13-8A69-CDF65F18D227}" type="presOf" srcId="{FFDA6CD6-3C1C-4754-BB81-F07BBFD5589A}" destId="{FEAF2633-1FE0-4D7E-B7E2-977F63056AD8}" srcOrd="0" destOrd="0" presId="urn:microsoft.com/office/officeart/2005/8/layout/venn1"/>
    <dgm:cxn modelId="{80D83E59-81D9-4E73-B543-64923FA78BBE}" type="presOf" srcId="{4E241B38-D3E6-412C-93CB-A2395A066E77}" destId="{E4E85663-7F88-450A-AC4E-B8FA9C10C016}" srcOrd="0" destOrd="0" presId="urn:microsoft.com/office/officeart/2005/8/layout/venn1"/>
    <dgm:cxn modelId="{D552C186-5EDB-461D-AB8C-CA8CFACF5998}" type="presOf" srcId="{F6F51BF8-AD6C-4820-A8F4-C6F1950B2B7A}" destId="{BE2CCC3A-64EC-44C7-8E47-B2CD2860DE68}" srcOrd="1" destOrd="0" presId="urn:microsoft.com/office/officeart/2005/8/layout/venn1"/>
    <dgm:cxn modelId="{C0740DA3-43F3-4EAF-AAEE-8A7CFD02D951}" srcId="{FFDA6CD6-3C1C-4754-BB81-F07BBFD5589A}" destId="{4E241B38-D3E6-412C-93CB-A2395A066E77}" srcOrd="1" destOrd="0" parTransId="{7F351247-F75B-4FB8-ADE0-E31F6513D1F5}" sibTransId="{E10CD4BD-5032-4B9B-B1B9-90DD5772B694}"/>
    <dgm:cxn modelId="{BA87D3F7-69C3-4A96-B3B6-977E5D167D03}" srcId="{FFDA6CD6-3C1C-4754-BB81-F07BBFD5589A}" destId="{F6F51BF8-AD6C-4820-A8F4-C6F1950B2B7A}" srcOrd="0" destOrd="0" parTransId="{40117DAE-1ADB-43D7-8AD2-1C16A9457CAD}" sibTransId="{CE91E068-CF5B-4B92-B617-97B2F5AF43F5}"/>
    <dgm:cxn modelId="{DB128113-C720-4982-AAAD-54E9022F6B32}" type="presParOf" srcId="{FEAF2633-1FE0-4D7E-B7E2-977F63056AD8}" destId="{59A683A8-5FCF-425C-8562-5ABA84FE7A2E}" srcOrd="0" destOrd="0" presId="urn:microsoft.com/office/officeart/2005/8/layout/venn1"/>
    <dgm:cxn modelId="{49522CA4-C351-4E40-99B3-34F44FEAFE76}" type="presParOf" srcId="{FEAF2633-1FE0-4D7E-B7E2-977F63056AD8}" destId="{BE2CCC3A-64EC-44C7-8E47-B2CD2860DE68}" srcOrd="1" destOrd="0" presId="urn:microsoft.com/office/officeart/2005/8/layout/venn1"/>
    <dgm:cxn modelId="{AFF7E9DB-D6A1-4EA4-8046-2CAABEDA6AA5}" type="presParOf" srcId="{FEAF2633-1FE0-4D7E-B7E2-977F63056AD8}" destId="{E4E85663-7F88-450A-AC4E-B8FA9C10C016}" srcOrd="2" destOrd="0" presId="urn:microsoft.com/office/officeart/2005/8/layout/venn1"/>
    <dgm:cxn modelId="{F440B986-28FE-4F7C-9248-A96439AA09A3}" type="presParOf" srcId="{FEAF2633-1FE0-4D7E-B7E2-977F63056AD8}" destId="{91F2C6CE-94D5-4B0C-B408-D54760392891}" srcOrd="3" destOrd="0" presId="urn:microsoft.com/office/officeart/2005/8/layout/venn1"/>
    <dgm:cxn modelId="{FD47C1CD-41FA-49CF-83C1-EFBA3C524735}" type="presParOf" srcId="{FEAF2633-1FE0-4D7E-B7E2-977F63056AD8}" destId="{E4B2C5C7-A34F-46BA-8B55-84ABC2D62B76}" srcOrd="4" destOrd="0" presId="urn:microsoft.com/office/officeart/2005/8/layout/venn1"/>
    <dgm:cxn modelId="{84E519F9-8B7B-4ABA-820D-F8E81C38FA3B}" type="presParOf" srcId="{FEAF2633-1FE0-4D7E-B7E2-977F63056AD8}" destId="{0CC08BC3-9337-4584-8124-00E24E9D4290}"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1DF9E1-FD35-44B1-A286-B6114DA53CC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F2E8968-12C6-4C19-A19A-367A51E5969D}">
      <dgm:prSet custT="1"/>
      <dgm:spPr/>
      <dgm:t>
        <a:bodyPr/>
        <a:lstStyle/>
        <a:p>
          <a:r>
            <a:rPr lang="vi-VN" sz="1600" b="1" i="0" dirty="0">
              <a:latin typeface="+mn-lt"/>
              <a:ea typeface="Cambria" panose="02040503050406030204" pitchFamily="18" charset="0"/>
            </a:rPr>
            <a:t>Input stage – Purchasing &amp; Supply Chain</a:t>
          </a:r>
          <a:endParaRPr lang="en-US" sz="1600" b="1" dirty="0">
            <a:latin typeface="+mn-lt"/>
            <a:ea typeface="Cambria" panose="02040503050406030204" pitchFamily="18" charset="0"/>
          </a:endParaRPr>
        </a:p>
      </dgm:t>
    </dgm:pt>
    <dgm:pt modelId="{28D8D136-A6FA-44A1-9951-CA48D0E8BA96}" type="parTrans" cxnId="{9E51F758-E656-42BC-9000-9F7333B8E7F5}">
      <dgm:prSet/>
      <dgm:spPr/>
      <dgm:t>
        <a:bodyPr/>
        <a:lstStyle/>
        <a:p>
          <a:endParaRPr lang="en-US" sz="2000">
            <a:latin typeface="Cambria" panose="02040503050406030204" pitchFamily="18" charset="0"/>
            <a:ea typeface="Cambria" panose="02040503050406030204" pitchFamily="18" charset="0"/>
          </a:endParaRPr>
        </a:p>
      </dgm:t>
    </dgm:pt>
    <dgm:pt modelId="{FF2EC2D6-5377-43D8-93F9-C80CAA7B322E}" type="sibTrans" cxnId="{9E51F758-E656-42BC-9000-9F7333B8E7F5}">
      <dgm:prSet/>
      <dgm:spPr/>
      <dgm:t>
        <a:bodyPr/>
        <a:lstStyle/>
        <a:p>
          <a:endParaRPr lang="en-US" sz="2000">
            <a:latin typeface="Cambria" panose="02040503050406030204" pitchFamily="18" charset="0"/>
            <a:ea typeface="Cambria" panose="02040503050406030204" pitchFamily="18" charset="0"/>
          </a:endParaRPr>
        </a:p>
      </dgm:t>
    </dgm:pt>
    <dgm:pt modelId="{EF8F9D4C-9CD8-4CF8-8620-C28137CC461C}">
      <dgm:prSet custT="1"/>
      <dgm:spPr/>
      <dgm:t>
        <a:bodyPr/>
        <a:lstStyle/>
        <a:p>
          <a:r>
            <a:rPr lang="en-US" sz="1600" b="1" i="0" dirty="0" err="1">
              <a:latin typeface="Arial" panose="020B0604020202020204" pitchFamily="34" charset="0"/>
              <a:ea typeface="Cambria" panose="02040503050406030204" pitchFamily="18" charset="0"/>
              <a:cs typeface="Arial" panose="020B0604020202020204" pitchFamily="34" charset="0"/>
            </a:rPr>
            <a:t>Production </a:t>
          </a:r>
          <a:r>
            <a:rPr lang="en-US" sz="1600" b="1" i="0" dirty="0">
              <a:latin typeface="Arial" panose="020B0604020202020204" pitchFamily="34" charset="0"/>
              <a:ea typeface="Cambria" panose="02040503050406030204" pitchFamily="18" charset="0"/>
              <a:cs typeface="Arial" panose="020B0604020202020204" pitchFamily="34" charset="0"/>
            </a:rPr>
            <a:t>– </a:t>
          </a:r>
          <a:r>
            <a:rPr lang="en-US" sz="1600" b="1" i="0" dirty="0" err="1">
              <a:latin typeface="Arial" panose="020B0604020202020204" pitchFamily="34" charset="0"/>
              <a:ea typeface="Cambria" panose="02040503050406030204" pitchFamily="18" charset="0"/>
              <a:cs typeface="Arial" panose="020B0604020202020204" pitchFamily="34" charset="0"/>
            </a:rPr>
            <a:t>Internal Operations</a:t>
          </a:r>
          <a:endParaRPr lang="en-US" sz="1600" b="1" dirty="0">
            <a:latin typeface="Arial" panose="020B0604020202020204" pitchFamily="34" charset="0"/>
            <a:ea typeface="Cambria" panose="02040503050406030204" pitchFamily="18" charset="0"/>
            <a:cs typeface="Arial" panose="020B0604020202020204" pitchFamily="34" charset="0"/>
          </a:endParaRPr>
        </a:p>
      </dgm:t>
    </dgm:pt>
    <dgm:pt modelId="{3D9027EB-EB9E-407A-95CE-361CE892605B}" type="parTrans" cxnId="{6D719F71-97B1-4706-93CD-D929CEFED7BF}">
      <dgm:prSet/>
      <dgm:spPr/>
      <dgm:t>
        <a:bodyPr/>
        <a:lstStyle/>
        <a:p>
          <a:endParaRPr lang="en-US" sz="2000">
            <a:latin typeface="Cambria" panose="02040503050406030204" pitchFamily="18" charset="0"/>
            <a:ea typeface="Cambria" panose="02040503050406030204" pitchFamily="18" charset="0"/>
          </a:endParaRPr>
        </a:p>
      </dgm:t>
    </dgm:pt>
    <dgm:pt modelId="{0DE2342C-8074-4540-9762-0D34BCBB51AB}" type="sibTrans" cxnId="{6D719F71-97B1-4706-93CD-D929CEFED7BF}">
      <dgm:prSet/>
      <dgm:spPr/>
      <dgm:t>
        <a:bodyPr/>
        <a:lstStyle/>
        <a:p>
          <a:endParaRPr lang="en-US" sz="2000">
            <a:latin typeface="Cambria" panose="02040503050406030204" pitchFamily="18" charset="0"/>
            <a:ea typeface="Cambria" panose="02040503050406030204" pitchFamily="18" charset="0"/>
          </a:endParaRPr>
        </a:p>
      </dgm:t>
    </dgm:pt>
    <dgm:pt modelId="{5C6627E5-0489-44F4-AC55-19599F2A207A}">
      <dgm:prSet custT="1"/>
      <dgm:spPr/>
      <dgm:t>
        <a:bodyPr/>
        <a:lstStyle/>
        <a:p>
          <a:r>
            <a:rPr lang="en-US" sz="1600" b="1" i="0" dirty="0" err="1">
              <a:latin typeface="Arial" panose="020B0604020202020204" pitchFamily="34" charset="0"/>
              <a:ea typeface="Cambria" panose="02040503050406030204" pitchFamily="18" charset="0"/>
              <a:cs typeface="Arial" panose="020B0604020202020204" pitchFamily="34" charset="0"/>
            </a:rPr>
            <a:t>Distribution </a:t>
          </a:r>
          <a:r>
            <a:rPr lang="en-US" sz="1600" b="1" i="0" dirty="0">
              <a:latin typeface="Arial" panose="020B0604020202020204" pitchFamily="34" charset="0"/>
              <a:ea typeface="Cambria" panose="02040503050406030204" pitchFamily="18" charset="0"/>
              <a:cs typeface="Arial" panose="020B0604020202020204" pitchFamily="34" charset="0"/>
            </a:rPr>
            <a:t>– Logistics</a:t>
          </a:r>
          <a:endParaRPr lang="en-US" sz="1600" b="1" dirty="0">
            <a:latin typeface="Arial" panose="020B0604020202020204" pitchFamily="34" charset="0"/>
            <a:ea typeface="Cambria" panose="02040503050406030204" pitchFamily="18" charset="0"/>
            <a:cs typeface="Arial" panose="020B0604020202020204" pitchFamily="34" charset="0"/>
          </a:endParaRPr>
        </a:p>
      </dgm:t>
    </dgm:pt>
    <dgm:pt modelId="{06900C4E-36BE-4019-B4A6-47D3BDC92DE8}" type="parTrans" cxnId="{55DBDA7E-0EDD-438D-B130-0D2460FE8417}">
      <dgm:prSet/>
      <dgm:spPr/>
      <dgm:t>
        <a:bodyPr/>
        <a:lstStyle/>
        <a:p>
          <a:endParaRPr lang="en-US" sz="2000">
            <a:latin typeface="Cambria" panose="02040503050406030204" pitchFamily="18" charset="0"/>
            <a:ea typeface="Cambria" panose="02040503050406030204" pitchFamily="18" charset="0"/>
          </a:endParaRPr>
        </a:p>
      </dgm:t>
    </dgm:pt>
    <dgm:pt modelId="{2A29AB30-B7B7-4C72-8647-674BFD2F2B4B}" type="sibTrans" cxnId="{55DBDA7E-0EDD-438D-B130-0D2460FE8417}">
      <dgm:prSet/>
      <dgm:spPr/>
      <dgm:t>
        <a:bodyPr/>
        <a:lstStyle/>
        <a:p>
          <a:endParaRPr lang="en-US" sz="2000">
            <a:latin typeface="Cambria" panose="02040503050406030204" pitchFamily="18" charset="0"/>
            <a:ea typeface="Cambria" panose="02040503050406030204" pitchFamily="18" charset="0"/>
          </a:endParaRPr>
        </a:p>
      </dgm:t>
    </dgm:pt>
    <dgm:pt modelId="{0D08DF5B-D786-4B36-B911-39BDA23AFEE2}">
      <dgm:prSet custT="1"/>
      <dgm:spPr/>
      <dgm:t>
        <a:bodyPr/>
        <a:lstStyle/>
        <a:p>
          <a:r>
            <a:rPr lang="en-US" sz="1600" b="1" i="0" dirty="0" err="1">
              <a:latin typeface="Arial" panose="020B0604020202020204" pitchFamily="34" charset="0"/>
              <a:ea typeface="Cambria" panose="02040503050406030204" pitchFamily="18" charset="0"/>
              <a:cs typeface="Arial" panose="020B0604020202020204" pitchFamily="34" charset="0"/>
            </a:rPr>
            <a:t>Sales </a:t>
          </a:r>
          <a:r>
            <a:rPr lang="en-US" sz="1600" b="1" i="0" dirty="0">
              <a:latin typeface="Arial" panose="020B0604020202020204" pitchFamily="34" charset="0"/>
              <a:ea typeface="Cambria" panose="02040503050406030204" pitchFamily="18" charset="0"/>
              <a:cs typeface="Arial" panose="020B0604020202020204" pitchFamily="34" charset="0"/>
            </a:rPr>
            <a:t>– Marketing – </a:t>
          </a:r>
          <a:r>
            <a:rPr lang="en-US" sz="1600" b="1" i="0" dirty="0" err="1">
              <a:latin typeface="Arial" panose="020B0604020202020204" pitchFamily="34" charset="0"/>
              <a:ea typeface="Cambria" panose="02040503050406030204" pitchFamily="18" charset="0"/>
              <a:cs typeface="Arial" panose="020B0604020202020204" pitchFamily="34" charset="0"/>
            </a:rPr>
            <a:t>Customers</a:t>
          </a:r>
          <a:endParaRPr lang="en-US" sz="1600" b="1" dirty="0">
            <a:latin typeface="Arial" panose="020B0604020202020204" pitchFamily="34" charset="0"/>
            <a:ea typeface="Cambria" panose="02040503050406030204" pitchFamily="18" charset="0"/>
            <a:cs typeface="Arial" panose="020B0604020202020204" pitchFamily="34" charset="0"/>
          </a:endParaRPr>
        </a:p>
      </dgm:t>
    </dgm:pt>
    <dgm:pt modelId="{9D0A7460-CDB2-4C63-BA3B-690EDD1B2FD7}" type="parTrans" cxnId="{216EF454-67D3-4FC1-82A6-932679D6A857}">
      <dgm:prSet/>
      <dgm:spPr/>
      <dgm:t>
        <a:bodyPr/>
        <a:lstStyle/>
        <a:p>
          <a:endParaRPr lang="en-US" sz="2000">
            <a:latin typeface="Cambria" panose="02040503050406030204" pitchFamily="18" charset="0"/>
            <a:ea typeface="Cambria" panose="02040503050406030204" pitchFamily="18" charset="0"/>
          </a:endParaRPr>
        </a:p>
      </dgm:t>
    </dgm:pt>
    <dgm:pt modelId="{0367D425-96FE-415B-97D1-1AA8B9D0A3C2}" type="sibTrans" cxnId="{216EF454-67D3-4FC1-82A6-932679D6A857}">
      <dgm:prSet/>
      <dgm:spPr/>
      <dgm:t>
        <a:bodyPr/>
        <a:lstStyle/>
        <a:p>
          <a:endParaRPr lang="en-US" sz="2000">
            <a:latin typeface="Cambria" panose="02040503050406030204" pitchFamily="18" charset="0"/>
            <a:ea typeface="Cambria" panose="02040503050406030204" pitchFamily="18" charset="0"/>
          </a:endParaRPr>
        </a:p>
      </dgm:t>
    </dgm:pt>
    <dgm:pt modelId="{31EB3119-FB0F-46C7-B0BD-BBEEA68295C0}">
      <dgm:prSet custT="1"/>
      <dgm:spPr/>
      <dgm:t>
        <a:bodyPr/>
        <a:lstStyle/>
        <a:p>
          <a:r>
            <a:rPr lang="en-US" sz="1600" b="1" i="0" dirty="0" err="1">
              <a:latin typeface="Arial" panose="020B0604020202020204" pitchFamily="34" charset="0"/>
              <a:ea typeface="Cambria" panose="02040503050406030204" pitchFamily="18" charset="0"/>
              <a:cs typeface="Arial" panose="020B0604020202020204" pitchFamily="34" charset="0"/>
            </a:rPr>
            <a:t>After-sales </a:t>
          </a:r>
          <a:r>
            <a:rPr lang="en-US" sz="1600" b="1" i="0" dirty="0">
              <a:latin typeface="Arial" panose="020B0604020202020204" pitchFamily="34" charset="0"/>
              <a:ea typeface="Cambria" panose="02040503050406030204" pitchFamily="18" charset="0"/>
              <a:cs typeface="Arial" panose="020B0604020202020204" pitchFamily="34" charset="0"/>
            </a:rPr>
            <a:t>– </a:t>
          </a:r>
          <a:r>
            <a:rPr lang="en-US" sz="1600" b="1" i="0" dirty="0" err="1">
              <a:latin typeface="Arial" panose="020B0604020202020204" pitchFamily="34" charset="0"/>
              <a:ea typeface="Cambria" panose="02040503050406030204" pitchFamily="18" charset="0"/>
              <a:cs typeface="Arial" panose="020B0604020202020204" pitchFamily="34" charset="0"/>
            </a:rPr>
            <a:t>Product Lifecycle Management</a:t>
          </a:r>
          <a:endParaRPr lang="en-US" sz="1600" b="1" dirty="0">
            <a:latin typeface="Arial" panose="020B0604020202020204" pitchFamily="34" charset="0"/>
            <a:ea typeface="Cambria" panose="02040503050406030204" pitchFamily="18" charset="0"/>
            <a:cs typeface="Arial" panose="020B0604020202020204" pitchFamily="34" charset="0"/>
          </a:endParaRPr>
        </a:p>
      </dgm:t>
    </dgm:pt>
    <dgm:pt modelId="{15294285-76B1-4BDC-9092-0FBAD3DF7C87}" type="parTrans" cxnId="{D38DED50-D3F2-4E11-A918-4B5366E5E69C}">
      <dgm:prSet/>
      <dgm:spPr/>
      <dgm:t>
        <a:bodyPr/>
        <a:lstStyle/>
        <a:p>
          <a:endParaRPr lang="en-US" sz="2000">
            <a:latin typeface="Cambria" panose="02040503050406030204" pitchFamily="18" charset="0"/>
            <a:ea typeface="Cambria" panose="02040503050406030204" pitchFamily="18" charset="0"/>
          </a:endParaRPr>
        </a:p>
      </dgm:t>
    </dgm:pt>
    <dgm:pt modelId="{D2EA3BFC-1DEA-43B4-81E7-4A2C53C8AFA1}" type="sibTrans" cxnId="{D38DED50-D3F2-4E11-A918-4B5366E5E69C}">
      <dgm:prSet/>
      <dgm:spPr/>
      <dgm:t>
        <a:bodyPr/>
        <a:lstStyle/>
        <a:p>
          <a:endParaRPr lang="en-US" sz="2000">
            <a:latin typeface="Cambria" panose="02040503050406030204" pitchFamily="18" charset="0"/>
            <a:ea typeface="Cambria" panose="02040503050406030204" pitchFamily="18" charset="0"/>
          </a:endParaRPr>
        </a:p>
      </dgm:t>
    </dgm:pt>
    <dgm:pt modelId="{BC28B86D-3A52-4318-97EC-15CDB87866DA}">
      <dgm:prSet custT="1"/>
      <dgm:spPr/>
      <dgm:t>
        <a:bodyPr/>
        <a:lstStyle/>
        <a:p>
          <a:pPr>
            <a:buNone/>
          </a:pPr>
          <a:r>
            <a:rPr lang="vi-VN" sz="1600" b="1" dirty="0">
              <a:solidFill>
                <a:srgbClr val="FF0000"/>
              </a:solidFill>
              <a:latin typeface="+mn-lt"/>
              <a:ea typeface="Cambria" panose="02040503050406030204" pitchFamily="18" charset="0"/>
            </a:rPr>
            <a:t>E: </a:t>
          </a:r>
          <a:r>
            <a:rPr lang="vi-VN" sz="1600" dirty="0">
              <a:latin typeface="+mn-lt"/>
              <a:ea typeface="Cambria" panose="02040503050406030204" pitchFamily="18" charset="0"/>
            </a:rPr>
            <a:t>Selecting environmentally friendly suppliers, reducing logistics emissions</a:t>
          </a:r>
          <a:endParaRPr lang="en-US" sz="1600" dirty="0">
            <a:latin typeface="+mn-lt"/>
            <a:ea typeface="Cambria" panose="02040503050406030204" pitchFamily="18" charset="0"/>
          </a:endParaRPr>
        </a:p>
      </dgm:t>
    </dgm:pt>
    <dgm:pt modelId="{274FD600-6649-49EE-97EB-EAA51B2666A3}" type="parTrans" cxnId="{0BB01B6E-C954-4228-BAF6-B69019BA6872}">
      <dgm:prSet/>
      <dgm:spPr/>
      <dgm:t>
        <a:bodyPr/>
        <a:lstStyle/>
        <a:p>
          <a:endParaRPr lang="en-US" sz="2000">
            <a:latin typeface="Cambria" panose="02040503050406030204" pitchFamily="18" charset="0"/>
            <a:ea typeface="Cambria" panose="02040503050406030204" pitchFamily="18" charset="0"/>
          </a:endParaRPr>
        </a:p>
      </dgm:t>
    </dgm:pt>
    <dgm:pt modelId="{6C59DA59-D909-4CB0-95E1-38A610DC499F}" type="sibTrans" cxnId="{0BB01B6E-C954-4228-BAF6-B69019BA6872}">
      <dgm:prSet/>
      <dgm:spPr/>
      <dgm:t>
        <a:bodyPr/>
        <a:lstStyle/>
        <a:p>
          <a:endParaRPr lang="en-US" sz="2000">
            <a:latin typeface="Cambria" panose="02040503050406030204" pitchFamily="18" charset="0"/>
            <a:ea typeface="Cambria" panose="02040503050406030204" pitchFamily="18" charset="0"/>
          </a:endParaRPr>
        </a:p>
      </dgm:t>
    </dgm:pt>
    <dgm:pt modelId="{EEC54431-26B3-499D-8D34-F0C906E7E55C}">
      <dgm:prSet custT="1"/>
      <dgm:spPr/>
      <dgm:t>
        <a:bodyPr/>
        <a:lstStyle/>
        <a:p>
          <a:pPr>
            <a:buNone/>
          </a:pPr>
          <a:r>
            <a:rPr lang="vi-VN" sz="1600" b="1" dirty="0">
              <a:solidFill>
                <a:srgbClr val="FF0000"/>
              </a:solidFill>
              <a:latin typeface="+mn-lt"/>
              <a:ea typeface="Cambria" panose="02040503050406030204" pitchFamily="18" charset="0"/>
            </a:rPr>
            <a:t>E: </a:t>
          </a:r>
          <a:r>
            <a:rPr lang="vi-VN" sz="1600" dirty="0">
              <a:latin typeface="+mn-lt"/>
              <a:ea typeface="Cambria" panose="02040503050406030204" pitchFamily="18" charset="0"/>
            </a:rPr>
            <a:t>Energy optimization, use of recycled materials, waste management</a:t>
          </a:r>
          <a:endParaRPr lang="en-US" sz="1600" dirty="0">
            <a:latin typeface="+mn-lt"/>
            <a:ea typeface="Cambria" panose="02040503050406030204" pitchFamily="18" charset="0"/>
          </a:endParaRPr>
        </a:p>
      </dgm:t>
    </dgm:pt>
    <dgm:pt modelId="{4E10578C-BDAE-4B3A-8F3A-CBDDAF51CC79}" type="parTrans" cxnId="{285A3231-ED4D-4235-BDB0-E3E1A0E8A6DA}">
      <dgm:prSet/>
      <dgm:spPr/>
      <dgm:t>
        <a:bodyPr/>
        <a:lstStyle/>
        <a:p>
          <a:endParaRPr lang="en-US" sz="2000">
            <a:latin typeface="Cambria" panose="02040503050406030204" pitchFamily="18" charset="0"/>
            <a:ea typeface="Cambria" panose="02040503050406030204" pitchFamily="18" charset="0"/>
          </a:endParaRPr>
        </a:p>
      </dgm:t>
    </dgm:pt>
    <dgm:pt modelId="{8D915908-381B-49E0-8E3B-F95C7905E495}" type="sibTrans" cxnId="{285A3231-ED4D-4235-BDB0-E3E1A0E8A6DA}">
      <dgm:prSet/>
      <dgm:spPr/>
      <dgm:t>
        <a:bodyPr/>
        <a:lstStyle/>
        <a:p>
          <a:endParaRPr lang="en-US" sz="2000">
            <a:latin typeface="Cambria" panose="02040503050406030204" pitchFamily="18" charset="0"/>
            <a:ea typeface="Cambria" panose="02040503050406030204" pitchFamily="18" charset="0"/>
          </a:endParaRPr>
        </a:p>
      </dgm:t>
    </dgm:pt>
    <dgm:pt modelId="{C2B8C2B1-043B-4398-B355-E07A88F63748}">
      <dgm:prSet custT="1"/>
      <dgm:spPr/>
      <dgm:t>
        <a:bodyPr/>
        <a:lstStyle/>
        <a:p>
          <a:pPr>
            <a:buNone/>
          </a:pPr>
          <a:r>
            <a:rPr lang="vi-VN" sz="1600" b="1" dirty="0">
              <a:solidFill>
                <a:srgbClr val="FF0000"/>
              </a:solidFill>
              <a:latin typeface="+mn-lt"/>
              <a:ea typeface="Cambria" panose="02040503050406030204" pitchFamily="18" charset="0"/>
            </a:rPr>
            <a:t>E</a:t>
          </a:r>
          <a:r>
            <a:rPr lang="vi-VN" sz="1600" b="1">
              <a:solidFill>
                <a:srgbClr val="FF0000"/>
              </a:solidFill>
              <a:latin typeface="+mn-lt"/>
              <a:ea typeface="Cambria" panose="02040503050406030204" pitchFamily="18" charset="0"/>
            </a:rPr>
            <a:t>: </a:t>
          </a:r>
          <a:r>
            <a:rPr lang="en-US" sz="1600" b="0">
              <a:solidFill>
                <a:schemeClr val="tx1"/>
              </a:solidFill>
              <a:latin typeface="+mn-lt"/>
              <a:ea typeface="Cambria" panose="02040503050406030204" pitchFamily="18" charset="0"/>
            </a:rPr>
            <a:t>O</a:t>
          </a:r>
          <a:r>
            <a:rPr lang="vi-VN" sz="1600">
              <a:latin typeface="+mn-lt"/>
              <a:ea typeface="Cambria" panose="02040503050406030204" pitchFamily="18" charset="0"/>
            </a:rPr>
            <a:t>ptimize </a:t>
          </a:r>
          <a:r>
            <a:rPr lang="vi-VN" sz="1600" dirty="0">
              <a:latin typeface="+mn-lt"/>
              <a:ea typeface="Cambria" panose="02040503050406030204" pitchFamily="18" charset="0"/>
            </a:rPr>
            <a:t>transportation, reduce fuel consumption</a:t>
          </a:r>
          <a:endParaRPr lang="en-US" sz="1600" dirty="0">
            <a:latin typeface="+mn-lt"/>
            <a:ea typeface="Cambria" panose="02040503050406030204" pitchFamily="18" charset="0"/>
          </a:endParaRPr>
        </a:p>
      </dgm:t>
    </dgm:pt>
    <dgm:pt modelId="{318CD329-9A6F-4A73-B7B7-FDA6CCB26A35}" type="parTrans" cxnId="{666EC88F-08AA-4B8C-A8F9-F69DF9676620}">
      <dgm:prSet/>
      <dgm:spPr/>
      <dgm:t>
        <a:bodyPr/>
        <a:lstStyle/>
        <a:p>
          <a:endParaRPr lang="en-US" sz="2000">
            <a:latin typeface="Cambria" panose="02040503050406030204" pitchFamily="18" charset="0"/>
            <a:ea typeface="Cambria" panose="02040503050406030204" pitchFamily="18" charset="0"/>
          </a:endParaRPr>
        </a:p>
      </dgm:t>
    </dgm:pt>
    <dgm:pt modelId="{5AE940FB-E258-4D3C-9D15-35317B219F81}" type="sibTrans" cxnId="{666EC88F-08AA-4B8C-A8F9-F69DF9676620}">
      <dgm:prSet/>
      <dgm:spPr/>
      <dgm:t>
        <a:bodyPr/>
        <a:lstStyle/>
        <a:p>
          <a:endParaRPr lang="en-US" sz="2000">
            <a:latin typeface="Cambria" panose="02040503050406030204" pitchFamily="18" charset="0"/>
            <a:ea typeface="Cambria" panose="02040503050406030204" pitchFamily="18" charset="0"/>
          </a:endParaRPr>
        </a:p>
      </dgm:t>
    </dgm:pt>
    <dgm:pt modelId="{4A594784-C72E-4C62-AE75-04C8D801C261}">
      <dgm:prSet custT="1"/>
      <dgm:spPr/>
      <dgm:t>
        <a:bodyPr/>
        <a:lstStyle/>
        <a:p>
          <a:pPr>
            <a:buNone/>
          </a:pPr>
          <a:r>
            <a:rPr lang="vi-VN" sz="1600" b="1" dirty="0">
              <a:solidFill>
                <a:srgbClr val="FF0000"/>
              </a:solidFill>
              <a:latin typeface="+mn-lt"/>
              <a:ea typeface="Cambria" panose="02040503050406030204" pitchFamily="18" charset="0"/>
            </a:rPr>
            <a:t>E: </a:t>
          </a:r>
          <a:r>
            <a:rPr lang="vi-VN" sz="1600" dirty="0">
              <a:latin typeface="+mn-lt"/>
              <a:ea typeface="Cambria" panose="02040503050406030204" pitchFamily="18" charset="0"/>
            </a:rPr>
            <a:t>Communicate about sustainable products and environmentally friendly packaging</a:t>
          </a:r>
          <a:endParaRPr lang="en-US" sz="1600" dirty="0">
            <a:latin typeface="+mn-lt"/>
            <a:ea typeface="Cambria" panose="02040503050406030204" pitchFamily="18" charset="0"/>
          </a:endParaRPr>
        </a:p>
      </dgm:t>
    </dgm:pt>
    <dgm:pt modelId="{2B010A17-5E9F-442E-BF4A-170F9498B2ED}" type="parTrans" cxnId="{D52FD89A-E66A-4C3F-BA26-58E5BF416AC7}">
      <dgm:prSet/>
      <dgm:spPr/>
      <dgm:t>
        <a:bodyPr/>
        <a:lstStyle/>
        <a:p>
          <a:endParaRPr lang="en-US" sz="2000">
            <a:latin typeface="Cambria" panose="02040503050406030204" pitchFamily="18" charset="0"/>
            <a:ea typeface="Cambria" panose="02040503050406030204" pitchFamily="18" charset="0"/>
          </a:endParaRPr>
        </a:p>
      </dgm:t>
    </dgm:pt>
    <dgm:pt modelId="{E02B8FA4-731C-45BB-A8B7-032028A61004}" type="sibTrans" cxnId="{D52FD89A-E66A-4C3F-BA26-58E5BF416AC7}">
      <dgm:prSet/>
      <dgm:spPr/>
      <dgm:t>
        <a:bodyPr/>
        <a:lstStyle/>
        <a:p>
          <a:endParaRPr lang="en-US" sz="2000">
            <a:latin typeface="Cambria" panose="02040503050406030204" pitchFamily="18" charset="0"/>
            <a:ea typeface="Cambria" panose="02040503050406030204" pitchFamily="18" charset="0"/>
          </a:endParaRPr>
        </a:p>
      </dgm:t>
    </dgm:pt>
    <dgm:pt modelId="{92EE8E7A-CA7E-4FA5-ADE4-6B044023EC92}">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E: </a:t>
          </a:r>
          <a:r>
            <a:rPr lang="en-US" sz="1600" dirty="0" err="1">
              <a:latin typeface="Arial" panose="020B0604020202020204" pitchFamily="34" charset="0"/>
              <a:ea typeface="Cambria" panose="02040503050406030204" pitchFamily="18" charset="0"/>
              <a:cs typeface="Arial" panose="020B0604020202020204" pitchFamily="34" charset="0"/>
            </a:rPr>
            <a:t>Product recovery </a:t>
          </a:r>
          <a:r>
            <a:rPr lang="en-US" sz="1600"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recycling </a:t>
          </a:r>
          <a:r>
            <a:rPr lang="en-US" sz="1600"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reuse</a:t>
          </a:r>
          <a:endParaRPr lang="en-US" sz="1600" dirty="0">
            <a:latin typeface="Arial" panose="020B0604020202020204" pitchFamily="34" charset="0"/>
            <a:ea typeface="Cambria" panose="02040503050406030204" pitchFamily="18" charset="0"/>
            <a:cs typeface="Arial" panose="020B0604020202020204" pitchFamily="34" charset="0"/>
          </a:endParaRPr>
        </a:p>
      </dgm:t>
    </dgm:pt>
    <dgm:pt modelId="{9A178ADD-E530-4FC1-9D99-DF524A3094FB}" type="parTrans" cxnId="{E8D8428F-E3D3-4EE3-8E3D-6A462BA8C333}">
      <dgm:prSet/>
      <dgm:spPr/>
      <dgm:t>
        <a:bodyPr/>
        <a:lstStyle/>
        <a:p>
          <a:endParaRPr lang="en-US" sz="2000">
            <a:latin typeface="Cambria" panose="02040503050406030204" pitchFamily="18" charset="0"/>
            <a:ea typeface="Cambria" panose="02040503050406030204" pitchFamily="18" charset="0"/>
          </a:endParaRPr>
        </a:p>
      </dgm:t>
    </dgm:pt>
    <dgm:pt modelId="{E92A0037-2442-41B3-97E1-336F87CE6DEE}" type="sibTrans" cxnId="{E8D8428F-E3D3-4EE3-8E3D-6A462BA8C333}">
      <dgm:prSet/>
      <dgm:spPr/>
      <dgm:t>
        <a:bodyPr/>
        <a:lstStyle/>
        <a:p>
          <a:endParaRPr lang="en-US" sz="2000">
            <a:latin typeface="Cambria" panose="02040503050406030204" pitchFamily="18" charset="0"/>
            <a:ea typeface="Cambria" panose="02040503050406030204" pitchFamily="18" charset="0"/>
          </a:endParaRPr>
        </a:p>
      </dgm:t>
    </dgm:pt>
    <dgm:pt modelId="{699AFEEE-B039-4E09-A564-F47848FAA1DA}">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dirty="0" err="1">
              <a:latin typeface="Arial" panose="020B0604020202020204" pitchFamily="34" charset="0"/>
              <a:ea typeface="Cambria" panose="02040503050406030204" pitchFamily="18" charset="0"/>
              <a:cs typeface="Arial" panose="020B0604020202020204" pitchFamily="34" charset="0"/>
            </a:rPr>
            <a:t>Requires safe working conditions</a:t>
          </a:r>
          <a:r>
            <a:rPr lang="en-US" sz="1600"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no child labor</a:t>
          </a:r>
          <a:endParaRPr lang="en-US" sz="1600" dirty="0">
            <a:latin typeface="Arial" panose="020B0604020202020204" pitchFamily="34" charset="0"/>
            <a:ea typeface="Cambria" panose="02040503050406030204" pitchFamily="18" charset="0"/>
            <a:cs typeface="Arial" panose="020B0604020202020204" pitchFamily="34" charset="0"/>
          </a:endParaRPr>
        </a:p>
      </dgm:t>
    </dgm:pt>
    <dgm:pt modelId="{6901E8B2-34E8-4EC1-974A-2CFCEB00308E}" type="parTrans" cxnId="{F89C01B7-55F2-45BC-81FC-4800B7781C37}">
      <dgm:prSet/>
      <dgm:spPr/>
      <dgm:t>
        <a:bodyPr/>
        <a:lstStyle/>
        <a:p>
          <a:endParaRPr lang="en-US" sz="2000">
            <a:latin typeface="Cambria" panose="02040503050406030204" pitchFamily="18" charset="0"/>
            <a:ea typeface="Cambria" panose="02040503050406030204" pitchFamily="18" charset="0"/>
          </a:endParaRPr>
        </a:p>
      </dgm:t>
    </dgm:pt>
    <dgm:pt modelId="{140056EF-4ABB-439F-A95A-6C66BB928BC8}" type="sibTrans" cxnId="{F89C01B7-55F2-45BC-81FC-4800B7781C37}">
      <dgm:prSet/>
      <dgm:spPr/>
      <dgm:t>
        <a:bodyPr/>
        <a:lstStyle/>
        <a:p>
          <a:endParaRPr lang="en-US" sz="2000">
            <a:latin typeface="Cambria" panose="02040503050406030204" pitchFamily="18" charset="0"/>
            <a:ea typeface="Cambria" panose="02040503050406030204" pitchFamily="18" charset="0"/>
          </a:endParaRPr>
        </a:p>
      </dgm:t>
    </dgm:pt>
    <dgm:pt modelId="{904A4095-7D53-4F0C-B816-190BCF3CD7EA}">
      <dgm:prSet custT="1"/>
      <dgm:spPr/>
      <dgm:t>
        <a:bodyPr/>
        <a:lstStyle/>
        <a:p>
          <a:pPr>
            <a:buNone/>
          </a:pPr>
          <a:r>
            <a:rPr lang="vi-VN" sz="1600" b="1" dirty="0">
              <a:solidFill>
                <a:srgbClr val="FF0000"/>
              </a:solidFill>
              <a:latin typeface="+mn-lt"/>
              <a:ea typeface="Cambria" panose="02040503050406030204" pitchFamily="18" charset="0"/>
            </a:rPr>
            <a:t>S: </a:t>
          </a:r>
          <a:r>
            <a:rPr lang="vi-VN" sz="1600" dirty="0">
              <a:latin typeface="+mn-lt"/>
              <a:ea typeface="Cambria" panose="02040503050406030204" pitchFamily="18" charset="0"/>
            </a:rPr>
            <a:t>Create a safe working environment, provide green skills training</a:t>
          </a:r>
        </a:p>
      </dgm:t>
    </dgm:pt>
    <dgm:pt modelId="{2A75864D-4A6C-4610-8B4A-33A4B9996E0B}" type="parTrans" cxnId="{4850EF8E-0F42-49CE-A297-267083EC9006}">
      <dgm:prSet/>
      <dgm:spPr/>
      <dgm:t>
        <a:bodyPr/>
        <a:lstStyle/>
        <a:p>
          <a:endParaRPr lang="en-US" sz="2000">
            <a:latin typeface="Cambria" panose="02040503050406030204" pitchFamily="18" charset="0"/>
            <a:ea typeface="Cambria" panose="02040503050406030204" pitchFamily="18" charset="0"/>
          </a:endParaRPr>
        </a:p>
      </dgm:t>
    </dgm:pt>
    <dgm:pt modelId="{2844EC71-9AE6-46BF-9839-181806C7FA81}" type="sibTrans" cxnId="{4850EF8E-0F42-49CE-A297-267083EC9006}">
      <dgm:prSet/>
      <dgm:spPr/>
      <dgm:t>
        <a:bodyPr/>
        <a:lstStyle/>
        <a:p>
          <a:endParaRPr lang="en-US" sz="2000">
            <a:latin typeface="Cambria" panose="02040503050406030204" pitchFamily="18" charset="0"/>
            <a:ea typeface="Cambria" panose="02040503050406030204" pitchFamily="18" charset="0"/>
          </a:endParaRPr>
        </a:p>
      </dgm:t>
    </dgm:pt>
    <dgm:pt modelId="{3CEA6324-5779-4202-B460-2BA8E14AB22A}">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dirty="0" err="1">
              <a:latin typeface="Arial" panose="020B0604020202020204" pitchFamily="34" charset="0"/>
              <a:ea typeface="Cambria" panose="02040503050406030204" pitchFamily="18" charset="0"/>
              <a:cs typeface="Arial" panose="020B0604020202020204" pitchFamily="34" charset="0"/>
            </a:rPr>
            <a:t>Select transportation partners with sustainable labor policies</a:t>
          </a:r>
          <a:endParaRPr lang="en-US" sz="1600" dirty="0">
            <a:latin typeface="Arial" panose="020B0604020202020204" pitchFamily="34" charset="0"/>
            <a:ea typeface="Cambria" panose="02040503050406030204" pitchFamily="18" charset="0"/>
            <a:cs typeface="Arial" panose="020B0604020202020204" pitchFamily="34" charset="0"/>
          </a:endParaRPr>
        </a:p>
      </dgm:t>
    </dgm:pt>
    <dgm:pt modelId="{6CA68E8F-FFEF-40B0-AA47-143E7C72F472}" type="parTrans" cxnId="{D2F0372B-8B1F-41DF-A6F1-0DD4BACF0D5A}">
      <dgm:prSet/>
      <dgm:spPr/>
      <dgm:t>
        <a:bodyPr/>
        <a:lstStyle/>
        <a:p>
          <a:endParaRPr lang="en-US" sz="2000">
            <a:latin typeface="Cambria" panose="02040503050406030204" pitchFamily="18" charset="0"/>
            <a:ea typeface="Cambria" panose="02040503050406030204" pitchFamily="18" charset="0"/>
          </a:endParaRPr>
        </a:p>
      </dgm:t>
    </dgm:pt>
    <dgm:pt modelId="{C28C5895-8989-46CD-BDBE-60FBC4B0799E}" type="sibTrans" cxnId="{D2F0372B-8B1F-41DF-A6F1-0DD4BACF0D5A}">
      <dgm:prSet/>
      <dgm:spPr/>
      <dgm:t>
        <a:bodyPr/>
        <a:lstStyle/>
        <a:p>
          <a:endParaRPr lang="en-US" sz="2000">
            <a:latin typeface="Cambria" panose="02040503050406030204" pitchFamily="18" charset="0"/>
            <a:ea typeface="Cambria" panose="02040503050406030204" pitchFamily="18" charset="0"/>
          </a:endParaRPr>
        </a:p>
      </dgm:t>
    </dgm:pt>
    <dgm:pt modelId="{E82516A2-35A7-4427-BCEC-06599BC02F10}">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dirty="0" err="1">
              <a:latin typeface="Arial" panose="020B0604020202020204" pitchFamily="34" charset="0"/>
              <a:ea typeface="Cambria" panose="02040503050406030204" pitchFamily="18" charset="0"/>
              <a:cs typeface="Arial" panose="020B0604020202020204" pitchFamily="34" charset="0"/>
            </a:rPr>
            <a:t>Ensure fair access </a:t>
          </a:r>
          <a:r>
            <a:rPr lang="en-US" sz="1600" dirty="0">
              <a:latin typeface="Arial" panose="020B0604020202020204" pitchFamily="34" charset="0"/>
              <a:ea typeface="Cambria" panose="02040503050406030204" pitchFamily="18" charset="0"/>
              <a:cs typeface="Arial" panose="020B0604020202020204" pitchFamily="34" charset="0"/>
            </a:rPr>
            <a:t>and </a:t>
          </a:r>
          <a:r>
            <a:rPr lang="en-US" sz="1600" dirty="0" err="1">
              <a:latin typeface="Arial" panose="020B0604020202020204" pitchFamily="34" charset="0"/>
              <a:ea typeface="Cambria" panose="02040503050406030204" pitchFamily="18" charset="0"/>
              <a:cs typeface="Arial" panose="020B0604020202020204" pitchFamily="34" charset="0"/>
            </a:rPr>
            <a:t>transparent customer care</a:t>
          </a:r>
          <a:endParaRPr lang="en-US" sz="1600" dirty="0">
            <a:latin typeface="Arial" panose="020B0604020202020204" pitchFamily="34" charset="0"/>
            <a:ea typeface="Cambria" panose="02040503050406030204" pitchFamily="18" charset="0"/>
            <a:cs typeface="Arial" panose="020B0604020202020204" pitchFamily="34" charset="0"/>
          </a:endParaRPr>
        </a:p>
      </dgm:t>
    </dgm:pt>
    <dgm:pt modelId="{C7D06706-7058-4C1A-8341-9EF3106C3229}" type="parTrans" cxnId="{FFA52172-15B4-43F1-99F6-6257C012279F}">
      <dgm:prSet/>
      <dgm:spPr/>
      <dgm:t>
        <a:bodyPr/>
        <a:lstStyle/>
        <a:p>
          <a:endParaRPr lang="en-US" sz="2000">
            <a:latin typeface="Cambria" panose="02040503050406030204" pitchFamily="18" charset="0"/>
            <a:ea typeface="Cambria" panose="02040503050406030204" pitchFamily="18" charset="0"/>
          </a:endParaRPr>
        </a:p>
      </dgm:t>
    </dgm:pt>
    <dgm:pt modelId="{C788B9B2-BF7C-4BCE-9DED-0AD8719044ED}" type="sibTrans" cxnId="{FFA52172-15B4-43F1-99F6-6257C012279F}">
      <dgm:prSet/>
      <dgm:spPr/>
      <dgm:t>
        <a:bodyPr/>
        <a:lstStyle/>
        <a:p>
          <a:endParaRPr lang="en-US" sz="2000">
            <a:latin typeface="Cambria" panose="02040503050406030204" pitchFamily="18" charset="0"/>
            <a:ea typeface="Cambria" panose="02040503050406030204" pitchFamily="18" charset="0"/>
          </a:endParaRPr>
        </a:p>
      </dgm:t>
    </dgm:pt>
    <dgm:pt modelId="{CBA294B2-2458-4321-A289-EB7DB01C89E9}">
      <dgm:prSet custT="1"/>
      <dgm:spPr/>
      <dgm:t>
        <a:bodyPr/>
        <a:lstStyle/>
        <a:p>
          <a:pPr>
            <a:buNone/>
          </a:pPr>
          <a:r>
            <a:rPr lang="vi-VN" sz="1600" b="1" dirty="0">
              <a:solidFill>
                <a:srgbClr val="FF0000"/>
              </a:solidFill>
              <a:latin typeface="+mn-lt"/>
              <a:ea typeface="Cambria" panose="02040503050406030204" pitchFamily="18" charset="0"/>
            </a:rPr>
            <a:t>S: </a:t>
          </a:r>
          <a:r>
            <a:rPr lang="vi-VN" sz="1600" dirty="0">
              <a:latin typeface="+mn-lt"/>
              <a:ea typeface="Cambria" panose="02040503050406030204" pitchFamily="18" charset="0"/>
            </a:rPr>
            <a:t>Support the community through CSR programs</a:t>
          </a:r>
        </a:p>
      </dgm:t>
    </dgm:pt>
    <dgm:pt modelId="{E471FECF-933C-4F6D-8B88-C1C962D2E174}" type="parTrans" cxnId="{13E0719C-F630-4992-8747-74658C4207A0}">
      <dgm:prSet/>
      <dgm:spPr/>
      <dgm:t>
        <a:bodyPr/>
        <a:lstStyle/>
        <a:p>
          <a:endParaRPr lang="en-US" sz="2000">
            <a:latin typeface="Cambria" panose="02040503050406030204" pitchFamily="18" charset="0"/>
            <a:ea typeface="Cambria" panose="02040503050406030204" pitchFamily="18" charset="0"/>
          </a:endParaRPr>
        </a:p>
      </dgm:t>
    </dgm:pt>
    <dgm:pt modelId="{BB0C4A16-6B41-4559-B777-BCA79B38B244}" type="sibTrans" cxnId="{13E0719C-F630-4992-8747-74658C4207A0}">
      <dgm:prSet/>
      <dgm:spPr/>
      <dgm:t>
        <a:bodyPr/>
        <a:lstStyle/>
        <a:p>
          <a:endParaRPr lang="en-US" sz="2000">
            <a:latin typeface="Cambria" panose="02040503050406030204" pitchFamily="18" charset="0"/>
            <a:ea typeface="Cambria" panose="02040503050406030204" pitchFamily="18" charset="0"/>
          </a:endParaRPr>
        </a:p>
      </dgm:t>
    </dgm:pt>
    <dgm:pt modelId="{D2B0B7BA-FD35-4BFB-9F78-DD4B4788D902}">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G: </a:t>
          </a:r>
          <a:r>
            <a:rPr lang="en-US" sz="1600" dirty="0" err="1">
              <a:latin typeface="Arial" panose="020B0604020202020204" pitchFamily="34" charset="0"/>
              <a:ea typeface="Cambria" panose="02040503050406030204" pitchFamily="18" charset="0"/>
              <a:cs typeface="Arial" panose="020B0604020202020204" pitchFamily="34" charset="0"/>
            </a:rPr>
            <a:t>Transparent contracts</a:t>
          </a:r>
          <a:r>
            <a:rPr lang="en-US" sz="1600"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supplier evaluation based on </a:t>
          </a:r>
          <a:r>
            <a:rPr lang="en-US" sz="1600" dirty="0">
              <a:latin typeface="Arial" panose="020B0604020202020204" pitchFamily="34" charset="0"/>
              <a:ea typeface="Cambria" panose="02040503050406030204" pitchFamily="18" charset="0"/>
              <a:cs typeface="Arial" panose="020B0604020202020204" pitchFamily="34" charset="0"/>
            </a:rPr>
            <a:t>ESG </a:t>
          </a:r>
          <a:r>
            <a:rPr lang="en-US" sz="1600" dirty="0" err="1">
              <a:latin typeface="Arial" panose="020B0604020202020204" pitchFamily="34" charset="0"/>
              <a:ea typeface="Cambria" panose="02040503050406030204" pitchFamily="18" charset="0"/>
              <a:cs typeface="Arial" panose="020B0604020202020204" pitchFamily="34" charset="0"/>
            </a:rPr>
            <a:t>standards</a:t>
          </a:r>
        </a:p>
      </dgm:t>
    </dgm:pt>
    <dgm:pt modelId="{2B902908-9194-45E1-ADE7-05BCAF1856DB}" type="parTrans" cxnId="{D988DCF6-06CF-4FE7-A44D-EB8BACC65F61}">
      <dgm:prSet/>
      <dgm:spPr/>
      <dgm:t>
        <a:bodyPr/>
        <a:lstStyle/>
        <a:p>
          <a:endParaRPr lang="en-US"/>
        </a:p>
      </dgm:t>
    </dgm:pt>
    <dgm:pt modelId="{637DD8D5-3F30-4241-B009-EE3E2A04E243}" type="sibTrans" cxnId="{D988DCF6-06CF-4FE7-A44D-EB8BACC65F61}">
      <dgm:prSet/>
      <dgm:spPr/>
      <dgm:t>
        <a:bodyPr/>
        <a:lstStyle/>
        <a:p>
          <a:endParaRPr lang="en-US"/>
        </a:p>
      </dgm:t>
    </dgm:pt>
    <dgm:pt modelId="{B7AF06DE-82FE-4779-8FD8-C6C38B754480}">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Internal control systems</a:t>
          </a:r>
          <a:r>
            <a:rPr lang="en-US" sz="1600" dirty="0">
              <a:latin typeface="Arial" panose="020B0604020202020204" pitchFamily="34" charset="0"/>
              <a:ea typeface="Cambria" panose="02040503050406030204" pitchFamily="18" charset="0"/>
              <a:cs typeface="Arial" panose="020B0604020202020204" pitchFamily="34" charset="0"/>
            </a:rPr>
            <a:t>, ESG </a:t>
          </a:r>
          <a:r>
            <a:rPr lang="en-US" sz="1600" dirty="0" err="1">
              <a:latin typeface="Arial" panose="020B0604020202020204" pitchFamily="34" charset="0"/>
              <a:ea typeface="Cambria" panose="02040503050406030204" pitchFamily="18" charset="0"/>
              <a:cs typeface="Arial" panose="020B0604020202020204" pitchFamily="34" charset="0"/>
            </a:rPr>
            <a:t>compliance processes in operations</a:t>
          </a:r>
          <a:endParaRPr lang="vi-VN" sz="1600" dirty="0">
            <a:latin typeface="Arial" panose="020B0604020202020204" pitchFamily="34" charset="0"/>
            <a:ea typeface="Cambria" panose="02040503050406030204" pitchFamily="18" charset="0"/>
            <a:cs typeface="Arial" panose="020B0604020202020204" pitchFamily="34" charset="0"/>
          </a:endParaRPr>
        </a:p>
      </dgm:t>
    </dgm:pt>
    <dgm:pt modelId="{4217163B-E5C3-4EFF-A56C-09A98DCACC95}" type="parTrans" cxnId="{9F1BA334-D71E-4CA7-9048-503A77EB4E8F}">
      <dgm:prSet/>
      <dgm:spPr/>
      <dgm:t>
        <a:bodyPr/>
        <a:lstStyle/>
        <a:p>
          <a:endParaRPr lang="en-US"/>
        </a:p>
      </dgm:t>
    </dgm:pt>
    <dgm:pt modelId="{4DF65C60-ABC2-4CB5-ADE5-0D20286B1E27}" type="sibTrans" cxnId="{9F1BA334-D71E-4CA7-9048-503A77EB4E8F}">
      <dgm:prSet/>
      <dgm:spPr/>
      <dgm:t>
        <a:bodyPr/>
        <a:lstStyle/>
        <a:p>
          <a:endParaRPr lang="en-US"/>
        </a:p>
      </dgm:t>
    </dgm:pt>
    <dgm:pt modelId="{60344599-5DB5-4949-AB63-4B7F56543964}">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G: </a:t>
          </a:r>
          <a:r>
            <a:rPr lang="en-US" sz="1600" dirty="0" err="1">
              <a:latin typeface="Arial" panose="020B0604020202020204" pitchFamily="34" charset="0"/>
              <a:ea typeface="Cambria" panose="02040503050406030204" pitchFamily="18" charset="0"/>
              <a:cs typeface="Arial" panose="020B0604020202020204" pitchFamily="34" charset="0"/>
            </a:rPr>
            <a:t>Monitoring of third-party </a:t>
          </a:r>
          <a:r>
            <a:rPr lang="en-US" sz="1600" dirty="0">
              <a:latin typeface="Arial" panose="020B0604020202020204" pitchFamily="34" charset="0"/>
              <a:ea typeface="Cambria" panose="02040503050406030204" pitchFamily="18" charset="0"/>
              <a:cs typeface="Arial" panose="020B0604020202020204" pitchFamily="34" charset="0"/>
            </a:rPr>
            <a:t>(3PL) ESG </a:t>
          </a:r>
          <a:r>
            <a:rPr lang="en-US" sz="1600" dirty="0" err="1">
              <a:latin typeface="Arial" panose="020B0604020202020204" pitchFamily="34" charset="0"/>
              <a:ea typeface="Cambria" panose="02040503050406030204" pitchFamily="18" charset="0"/>
              <a:cs typeface="Arial" panose="020B0604020202020204" pitchFamily="34" charset="0"/>
            </a:rPr>
            <a:t>responsibilities</a:t>
          </a:r>
        </a:p>
      </dgm:t>
    </dgm:pt>
    <dgm:pt modelId="{0A9EABC1-5E6D-43CC-B61D-E031F7C97ED4}" type="parTrans" cxnId="{0CD0A48D-C752-451C-8EA6-5939B35C2F97}">
      <dgm:prSet/>
      <dgm:spPr/>
      <dgm:t>
        <a:bodyPr/>
        <a:lstStyle/>
        <a:p>
          <a:endParaRPr lang="en-US"/>
        </a:p>
      </dgm:t>
    </dgm:pt>
    <dgm:pt modelId="{E651B0E4-FDF8-47C0-AC00-BCEC84C62155}" type="sibTrans" cxnId="{0CD0A48D-C752-451C-8EA6-5939B35C2F97}">
      <dgm:prSet/>
      <dgm:spPr/>
      <dgm:t>
        <a:bodyPr/>
        <a:lstStyle/>
        <a:p>
          <a:endParaRPr lang="en-US"/>
        </a:p>
      </dgm:t>
    </dgm:pt>
    <dgm:pt modelId="{E63050E9-1B19-417B-BD3F-589A9FF4728F}">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Disclose </a:t>
          </a:r>
          <a:r>
            <a:rPr lang="en-US" sz="1600" dirty="0">
              <a:latin typeface="Arial" panose="020B0604020202020204" pitchFamily="34" charset="0"/>
              <a:ea typeface="Cambria" panose="02040503050406030204" pitchFamily="18" charset="0"/>
              <a:cs typeface="Arial" panose="020B0604020202020204" pitchFamily="34" charset="0"/>
            </a:rPr>
            <a:t>information </a:t>
          </a:r>
          <a:r>
            <a:rPr lang="en-US" sz="1600" dirty="0" err="1">
              <a:latin typeface="Arial" panose="020B0604020202020204" pitchFamily="34" charset="0"/>
              <a:ea typeface="Cambria" panose="02040503050406030204" pitchFamily="18" charset="0"/>
              <a:cs typeface="Arial" panose="020B0604020202020204" pitchFamily="34" charset="0"/>
            </a:rPr>
            <a:t>truthfully</a:t>
          </a:r>
          <a:r>
            <a:rPr lang="en-US" sz="1600"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without causing misunderstanding</a:t>
          </a:r>
          <a:endParaRPr lang="en-US" sz="1600" dirty="0">
            <a:latin typeface="Arial" panose="020B0604020202020204" pitchFamily="34" charset="0"/>
            <a:ea typeface="Cambria" panose="02040503050406030204" pitchFamily="18" charset="0"/>
            <a:cs typeface="Arial" panose="020B0604020202020204" pitchFamily="34" charset="0"/>
          </a:endParaRPr>
        </a:p>
      </dgm:t>
    </dgm:pt>
    <dgm:pt modelId="{D249FF00-30DB-4DF8-AC10-FFE9DD438876}" type="parTrans" cxnId="{C83EC822-449E-48F0-939E-2B735828E153}">
      <dgm:prSet/>
      <dgm:spPr/>
      <dgm:t>
        <a:bodyPr/>
        <a:lstStyle/>
        <a:p>
          <a:endParaRPr lang="en-US"/>
        </a:p>
      </dgm:t>
    </dgm:pt>
    <dgm:pt modelId="{F5BEA0EC-F5D0-47A7-809C-5DEDA6A6125B}" type="sibTrans" cxnId="{C83EC822-449E-48F0-939E-2B735828E153}">
      <dgm:prSet/>
      <dgm:spPr/>
      <dgm:t>
        <a:bodyPr/>
        <a:lstStyle/>
        <a:p>
          <a:endParaRPr lang="en-US"/>
        </a:p>
      </dgm:t>
    </dgm:pt>
    <dgm:pt modelId="{9CE7A869-7288-417E-A13C-CB86E1B1DB7C}">
      <dgm:prSet custT="1"/>
      <dgm:spPr/>
      <dgm:t>
        <a:bodyPr/>
        <a:lstStyle/>
        <a:p>
          <a:pPr>
            <a:buNone/>
          </a:pPr>
          <a:r>
            <a:rPr lang="en-US" sz="16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dirty="0">
              <a:latin typeface="Arial" panose="020B0604020202020204" pitchFamily="34" charset="0"/>
              <a:ea typeface="Cambria" panose="02040503050406030204" pitchFamily="18" charset="0"/>
              <a:cs typeface="Arial" panose="020B0604020202020204" pitchFamily="34" charset="0"/>
            </a:rPr>
            <a:t>: </a:t>
          </a:r>
          <a:r>
            <a:rPr lang="en-US" sz="1600" dirty="0" err="1">
              <a:latin typeface="Arial" panose="020B0604020202020204" pitchFamily="34" charset="0"/>
              <a:ea typeface="Cambria" panose="02040503050406030204" pitchFamily="18" charset="0"/>
              <a:cs typeface="Arial" panose="020B0604020202020204" pitchFamily="34" charset="0"/>
            </a:rPr>
            <a:t>Receive feedback </a:t>
          </a:r>
          <a:r>
            <a:rPr lang="en-US" sz="1600" dirty="0">
              <a:latin typeface="Arial" panose="020B0604020202020204" pitchFamily="34" charset="0"/>
              <a:ea typeface="Cambria" panose="02040503050406030204" pitchFamily="18" charset="0"/>
              <a:cs typeface="Arial" panose="020B0604020202020204" pitchFamily="34" charset="0"/>
            </a:rPr>
            <a:t>and </a:t>
          </a:r>
          <a:r>
            <a:rPr lang="en-US" sz="1600" dirty="0" err="1">
              <a:latin typeface="Arial" panose="020B0604020202020204" pitchFamily="34" charset="0"/>
              <a:ea typeface="Cambria" panose="02040503050406030204" pitchFamily="18" charset="0"/>
              <a:cs typeface="Arial" panose="020B0604020202020204" pitchFamily="34" charset="0"/>
            </a:rPr>
            <a:t>address ethical risks</a:t>
          </a:r>
          <a:endParaRPr lang="vi-VN" sz="1600" dirty="0">
            <a:latin typeface="Arial" panose="020B0604020202020204" pitchFamily="34" charset="0"/>
            <a:ea typeface="Cambria" panose="02040503050406030204" pitchFamily="18" charset="0"/>
            <a:cs typeface="Arial" panose="020B0604020202020204" pitchFamily="34" charset="0"/>
          </a:endParaRPr>
        </a:p>
      </dgm:t>
    </dgm:pt>
    <dgm:pt modelId="{645C66B6-79D1-41AE-8B6D-94A456740EF3}" type="parTrans" cxnId="{F1BD1BD8-3FB0-4D2B-A4EC-61E6D1CFC038}">
      <dgm:prSet/>
      <dgm:spPr/>
      <dgm:t>
        <a:bodyPr/>
        <a:lstStyle/>
        <a:p>
          <a:endParaRPr lang="en-US"/>
        </a:p>
      </dgm:t>
    </dgm:pt>
    <dgm:pt modelId="{248141A5-611E-4BA9-BC89-74D2046ACDFF}" type="sibTrans" cxnId="{F1BD1BD8-3FB0-4D2B-A4EC-61E6D1CFC038}">
      <dgm:prSet/>
      <dgm:spPr/>
      <dgm:t>
        <a:bodyPr/>
        <a:lstStyle/>
        <a:p>
          <a:endParaRPr lang="en-US"/>
        </a:p>
      </dgm:t>
    </dgm:pt>
    <dgm:pt modelId="{D558DEC6-E528-429B-A2E6-DBEE05E3878F}" type="pres">
      <dgm:prSet presAssocID="{2C1DF9E1-FD35-44B1-A286-B6114DA53CCA}" presName="Name0" presStyleCnt="0">
        <dgm:presLayoutVars>
          <dgm:dir/>
          <dgm:animLvl val="lvl"/>
          <dgm:resizeHandles val="exact"/>
        </dgm:presLayoutVars>
      </dgm:prSet>
      <dgm:spPr/>
    </dgm:pt>
    <dgm:pt modelId="{B8A36A73-8456-4E4C-A3B8-E576ABCD6940}" type="pres">
      <dgm:prSet presAssocID="{1F2E8968-12C6-4C19-A19A-367A51E5969D}" presName="composite" presStyleCnt="0"/>
      <dgm:spPr/>
    </dgm:pt>
    <dgm:pt modelId="{EBFBE596-C842-4CD4-8E61-4E41E88D5965}" type="pres">
      <dgm:prSet presAssocID="{1F2E8968-12C6-4C19-A19A-367A51E5969D}" presName="parTx" presStyleLbl="alignNode1" presStyleIdx="0" presStyleCnt="5">
        <dgm:presLayoutVars>
          <dgm:chMax val="0"/>
          <dgm:chPref val="0"/>
          <dgm:bulletEnabled val="1"/>
        </dgm:presLayoutVars>
      </dgm:prSet>
      <dgm:spPr/>
    </dgm:pt>
    <dgm:pt modelId="{68B02E69-918D-4924-9E3D-13BCFBFD0E98}" type="pres">
      <dgm:prSet presAssocID="{1F2E8968-12C6-4C19-A19A-367A51E5969D}" presName="desTx" presStyleLbl="alignAccFollowNode1" presStyleIdx="0" presStyleCnt="5">
        <dgm:presLayoutVars>
          <dgm:bulletEnabled val="1"/>
        </dgm:presLayoutVars>
      </dgm:prSet>
      <dgm:spPr/>
    </dgm:pt>
    <dgm:pt modelId="{19969E2F-ABAB-4405-BDE1-49BAE2C844FD}" type="pres">
      <dgm:prSet presAssocID="{FF2EC2D6-5377-43D8-93F9-C80CAA7B322E}" presName="space" presStyleCnt="0"/>
      <dgm:spPr/>
    </dgm:pt>
    <dgm:pt modelId="{7B8F8E57-EA6F-4F5C-AF23-8DF9F3A7F113}" type="pres">
      <dgm:prSet presAssocID="{EF8F9D4C-9CD8-4CF8-8620-C28137CC461C}" presName="composite" presStyleCnt="0"/>
      <dgm:spPr/>
    </dgm:pt>
    <dgm:pt modelId="{0DDF798D-64B7-4A50-BDB2-782FB1E0D211}" type="pres">
      <dgm:prSet presAssocID="{EF8F9D4C-9CD8-4CF8-8620-C28137CC461C}" presName="parTx" presStyleLbl="alignNode1" presStyleIdx="1" presStyleCnt="5">
        <dgm:presLayoutVars>
          <dgm:chMax val="0"/>
          <dgm:chPref val="0"/>
          <dgm:bulletEnabled val="1"/>
        </dgm:presLayoutVars>
      </dgm:prSet>
      <dgm:spPr/>
    </dgm:pt>
    <dgm:pt modelId="{A674B4D1-D8AC-402B-B874-32FE49E38569}" type="pres">
      <dgm:prSet presAssocID="{EF8F9D4C-9CD8-4CF8-8620-C28137CC461C}" presName="desTx" presStyleLbl="alignAccFollowNode1" presStyleIdx="1" presStyleCnt="5">
        <dgm:presLayoutVars>
          <dgm:bulletEnabled val="1"/>
        </dgm:presLayoutVars>
      </dgm:prSet>
      <dgm:spPr/>
    </dgm:pt>
    <dgm:pt modelId="{25747874-11B9-43A9-8092-6520190C0CAE}" type="pres">
      <dgm:prSet presAssocID="{0DE2342C-8074-4540-9762-0D34BCBB51AB}" presName="space" presStyleCnt="0"/>
      <dgm:spPr/>
    </dgm:pt>
    <dgm:pt modelId="{C7AFAFB9-B7B2-4CE6-B369-121F3132C762}" type="pres">
      <dgm:prSet presAssocID="{5C6627E5-0489-44F4-AC55-19599F2A207A}" presName="composite" presStyleCnt="0"/>
      <dgm:spPr/>
    </dgm:pt>
    <dgm:pt modelId="{F2A76305-AB83-4749-A9E0-112DAEC646C2}" type="pres">
      <dgm:prSet presAssocID="{5C6627E5-0489-44F4-AC55-19599F2A207A}" presName="parTx" presStyleLbl="alignNode1" presStyleIdx="2" presStyleCnt="5">
        <dgm:presLayoutVars>
          <dgm:chMax val="0"/>
          <dgm:chPref val="0"/>
          <dgm:bulletEnabled val="1"/>
        </dgm:presLayoutVars>
      </dgm:prSet>
      <dgm:spPr/>
    </dgm:pt>
    <dgm:pt modelId="{DC330CCB-BA1D-444B-8946-4940D831E31C}" type="pres">
      <dgm:prSet presAssocID="{5C6627E5-0489-44F4-AC55-19599F2A207A}" presName="desTx" presStyleLbl="alignAccFollowNode1" presStyleIdx="2" presStyleCnt="5">
        <dgm:presLayoutVars>
          <dgm:bulletEnabled val="1"/>
        </dgm:presLayoutVars>
      </dgm:prSet>
      <dgm:spPr/>
    </dgm:pt>
    <dgm:pt modelId="{A0CEA77A-0713-4650-B13C-D21DB4FE742A}" type="pres">
      <dgm:prSet presAssocID="{2A29AB30-B7B7-4C72-8647-674BFD2F2B4B}" presName="space" presStyleCnt="0"/>
      <dgm:spPr/>
    </dgm:pt>
    <dgm:pt modelId="{CD0FD447-CB16-4386-8E00-E7FE7B36727C}" type="pres">
      <dgm:prSet presAssocID="{0D08DF5B-D786-4B36-B911-39BDA23AFEE2}" presName="composite" presStyleCnt="0"/>
      <dgm:spPr/>
    </dgm:pt>
    <dgm:pt modelId="{ED72FE2C-790E-43AB-A06D-064150C1666D}" type="pres">
      <dgm:prSet presAssocID="{0D08DF5B-D786-4B36-B911-39BDA23AFEE2}" presName="parTx" presStyleLbl="alignNode1" presStyleIdx="3" presStyleCnt="5">
        <dgm:presLayoutVars>
          <dgm:chMax val="0"/>
          <dgm:chPref val="0"/>
          <dgm:bulletEnabled val="1"/>
        </dgm:presLayoutVars>
      </dgm:prSet>
      <dgm:spPr/>
    </dgm:pt>
    <dgm:pt modelId="{0B16E90E-AEC0-4F13-9B0C-235A991D882E}" type="pres">
      <dgm:prSet presAssocID="{0D08DF5B-D786-4B36-B911-39BDA23AFEE2}" presName="desTx" presStyleLbl="alignAccFollowNode1" presStyleIdx="3" presStyleCnt="5">
        <dgm:presLayoutVars>
          <dgm:bulletEnabled val="1"/>
        </dgm:presLayoutVars>
      </dgm:prSet>
      <dgm:spPr/>
    </dgm:pt>
    <dgm:pt modelId="{38EBDB09-DA4B-47D7-A2E1-566F040E0063}" type="pres">
      <dgm:prSet presAssocID="{0367D425-96FE-415B-97D1-1AA8B9D0A3C2}" presName="space" presStyleCnt="0"/>
      <dgm:spPr/>
    </dgm:pt>
    <dgm:pt modelId="{07FDE753-0343-4481-9670-FDA559B6B4CB}" type="pres">
      <dgm:prSet presAssocID="{31EB3119-FB0F-46C7-B0BD-BBEEA68295C0}" presName="composite" presStyleCnt="0"/>
      <dgm:spPr/>
    </dgm:pt>
    <dgm:pt modelId="{3D5D07D6-9BD2-467C-9BF5-1363282E8F0E}" type="pres">
      <dgm:prSet presAssocID="{31EB3119-FB0F-46C7-B0BD-BBEEA68295C0}" presName="parTx" presStyleLbl="alignNode1" presStyleIdx="4" presStyleCnt="5">
        <dgm:presLayoutVars>
          <dgm:chMax val="0"/>
          <dgm:chPref val="0"/>
          <dgm:bulletEnabled val="1"/>
        </dgm:presLayoutVars>
      </dgm:prSet>
      <dgm:spPr/>
    </dgm:pt>
    <dgm:pt modelId="{ED23CBA9-B754-42C9-9662-9A57F2C97826}" type="pres">
      <dgm:prSet presAssocID="{31EB3119-FB0F-46C7-B0BD-BBEEA68295C0}" presName="desTx" presStyleLbl="alignAccFollowNode1" presStyleIdx="4" presStyleCnt="5">
        <dgm:presLayoutVars>
          <dgm:bulletEnabled val="1"/>
        </dgm:presLayoutVars>
      </dgm:prSet>
      <dgm:spPr/>
    </dgm:pt>
  </dgm:ptLst>
  <dgm:cxnLst>
    <dgm:cxn modelId="{43FCE219-D499-448F-ABEA-ED4F9A2BE4FC}" type="presOf" srcId="{E82516A2-35A7-4427-BCEC-06599BC02F10}" destId="{0B16E90E-AEC0-4F13-9B0C-235A991D882E}" srcOrd="0" destOrd="1" presId="urn:microsoft.com/office/officeart/2005/8/layout/hList1"/>
    <dgm:cxn modelId="{63C2F919-0D2B-46F7-9C80-C2CA64CD563C}" type="presOf" srcId="{EEC54431-26B3-499D-8D34-F0C906E7E55C}" destId="{A674B4D1-D8AC-402B-B874-32FE49E38569}" srcOrd="0" destOrd="0" presId="urn:microsoft.com/office/officeart/2005/8/layout/hList1"/>
    <dgm:cxn modelId="{C83EC822-449E-48F0-939E-2B735828E153}" srcId="{0D08DF5B-D786-4B36-B911-39BDA23AFEE2}" destId="{E63050E9-1B19-417B-BD3F-589A9FF4728F}" srcOrd="2" destOrd="0" parTransId="{D249FF00-30DB-4DF8-AC10-FFE9DD438876}" sibTransId="{F5BEA0EC-F5D0-47A7-809C-5DEDA6A6125B}"/>
    <dgm:cxn modelId="{6AD9DD24-96A0-4843-8C36-F95A46EAECFB}" type="presOf" srcId="{92EE8E7A-CA7E-4FA5-ADE4-6B044023EC92}" destId="{ED23CBA9-B754-42C9-9662-9A57F2C97826}" srcOrd="0" destOrd="0" presId="urn:microsoft.com/office/officeart/2005/8/layout/hList1"/>
    <dgm:cxn modelId="{D2F0372B-8B1F-41DF-A6F1-0DD4BACF0D5A}" srcId="{5C6627E5-0489-44F4-AC55-19599F2A207A}" destId="{3CEA6324-5779-4202-B460-2BA8E14AB22A}" srcOrd="1" destOrd="0" parTransId="{6CA68E8F-FFEF-40B0-AA47-143E7C72F472}" sibTransId="{C28C5895-8989-46CD-BDBE-60FBC4B0799E}"/>
    <dgm:cxn modelId="{285A3231-ED4D-4235-BDB0-E3E1A0E8A6DA}" srcId="{EF8F9D4C-9CD8-4CF8-8620-C28137CC461C}" destId="{EEC54431-26B3-499D-8D34-F0C906E7E55C}" srcOrd="0" destOrd="0" parTransId="{4E10578C-BDAE-4B3A-8F3A-CBDDAF51CC79}" sibTransId="{8D915908-381B-49E0-8E3B-F95C7905E495}"/>
    <dgm:cxn modelId="{9F1BA334-D71E-4CA7-9048-503A77EB4E8F}" srcId="{EF8F9D4C-9CD8-4CF8-8620-C28137CC461C}" destId="{B7AF06DE-82FE-4779-8FD8-C6C38B754480}" srcOrd="2" destOrd="0" parTransId="{4217163B-E5C3-4EFF-A56C-09A98DCACC95}" sibTransId="{4DF65C60-ABC2-4CB5-ADE5-0D20286B1E27}"/>
    <dgm:cxn modelId="{885D533B-A3D4-47C2-B484-E44CCC2B2B84}" type="presOf" srcId="{9CE7A869-7288-417E-A13C-CB86E1B1DB7C}" destId="{ED23CBA9-B754-42C9-9662-9A57F2C97826}" srcOrd="0" destOrd="2" presId="urn:microsoft.com/office/officeart/2005/8/layout/hList1"/>
    <dgm:cxn modelId="{B9EAE25F-0E91-47BC-BB9F-D15C280C9108}" type="presOf" srcId="{699AFEEE-B039-4E09-A564-F47848FAA1DA}" destId="{68B02E69-918D-4924-9E3D-13BCFBFD0E98}" srcOrd="0" destOrd="1" presId="urn:microsoft.com/office/officeart/2005/8/layout/hList1"/>
    <dgm:cxn modelId="{2CF9A943-1399-41DA-BBA4-409D4EBC2A79}" type="presOf" srcId="{2C1DF9E1-FD35-44B1-A286-B6114DA53CCA}" destId="{D558DEC6-E528-429B-A2E6-DBEE05E3878F}" srcOrd="0" destOrd="0" presId="urn:microsoft.com/office/officeart/2005/8/layout/hList1"/>
    <dgm:cxn modelId="{6EDC6645-01BB-4EC1-90EC-5A7A765FDC6B}" type="presOf" srcId="{C2B8C2B1-043B-4398-B355-E07A88F63748}" destId="{DC330CCB-BA1D-444B-8946-4940D831E31C}" srcOrd="0" destOrd="0" presId="urn:microsoft.com/office/officeart/2005/8/layout/hList1"/>
    <dgm:cxn modelId="{8B1E0748-35DE-4DF6-B397-EAFCED961518}" type="presOf" srcId="{1F2E8968-12C6-4C19-A19A-367A51E5969D}" destId="{EBFBE596-C842-4CD4-8E61-4E41E88D5965}" srcOrd="0" destOrd="0" presId="urn:microsoft.com/office/officeart/2005/8/layout/hList1"/>
    <dgm:cxn modelId="{CD733568-D6BB-4C35-B631-7AD53D7EAD4A}" type="presOf" srcId="{3CEA6324-5779-4202-B460-2BA8E14AB22A}" destId="{DC330CCB-BA1D-444B-8946-4940D831E31C}" srcOrd="0" destOrd="1" presId="urn:microsoft.com/office/officeart/2005/8/layout/hList1"/>
    <dgm:cxn modelId="{0BB01B6E-C954-4228-BAF6-B69019BA6872}" srcId="{1F2E8968-12C6-4C19-A19A-367A51E5969D}" destId="{BC28B86D-3A52-4318-97EC-15CDB87866DA}" srcOrd="0" destOrd="0" parTransId="{274FD600-6649-49EE-97EB-EAA51B2666A3}" sibTransId="{6C59DA59-D909-4CB0-95E1-38A610DC499F}"/>
    <dgm:cxn modelId="{D38DED50-D3F2-4E11-A918-4B5366E5E69C}" srcId="{2C1DF9E1-FD35-44B1-A286-B6114DA53CCA}" destId="{31EB3119-FB0F-46C7-B0BD-BBEEA68295C0}" srcOrd="4" destOrd="0" parTransId="{15294285-76B1-4BDC-9092-0FBAD3DF7C87}" sibTransId="{D2EA3BFC-1DEA-43B4-81E7-4A2C53C8AFA1}"/>
    <dgm:cxn modelId="{6D719F71-97B1-4706-93CD-D929CEFED7BF}" srcId="{2C1DF9E1-FD35-44B1-A286-B6114DA53CCA}" destId="{EF8F9D4C-9CD8-4CF8-8620-C28137CC461C}" srcOrd="1" destOrd="0" parTransId="{3D9027EB-EB9E-407A-95CE-361CE892605B}" sibTransId="{0DE2342C-8074-4540-9762-0D34BCBB51AB}"/>
    <dgm:cxn modelId="{FFA52172-15B4-43F1-99F6-6257C012279F}" srcId="{0D08DF5B-D786-4B36-B911-39BDA23AFEE2}" destId="{E82516A2-35A7-4427-BCEC-06599BC02F10}" srcOrd="1" destOrd="0" parTransId="{C7D06706-7058-4C1A-8341-9EF3106C3229}" sibTransId="{C788B9B2-BF7C-4BCE-9DED-0AD8719044ED}"/>
    <dgm:cxn modelId="{AC28C073-F14B-4AFF-A97B-5F27DB259867}" type="presOf" srcId="{60344599-5DB5-4949-AB63-4B7F56543964}" destId="{DC330CCB-BA1D-444B-8946-4940D831E31C}" srcOrd="0" destOrd="2" presId="urn:microsoft.com/office/officeart/2005/8/layout/hList1"/>
    <dgm:cxn modelId="{216EF454-67D3-4FC1-82A6-932679D6A857}" srcId="{2C1DF9E1-FD35-44B1-A286-B6114DA53CCA}" destId="{0D08DF5B-D786-4B36-B911-39BDA23AFEE2}" srcOrd="3" destOrd="0" parTransId="{9D0A7460-CDB2-4C63-BA3B-690EDD1B2FD7}" sibTransId="{0367D425-96FE-415B-97D1-1AA8B9D0A3C2}"/>
    <dgm:cxn modelId="{9E51F758-E656-42BC-9000-9F7333B8E7F5}" srcId="{2C1DF9E1-FD35-44B1-A286-B6114DA53CCA}" destId="{1F2E8968-12C6-4C19-A19A-367A51E5969D}" srcOrd="0" destOrd="0" parTransId="{28D8D136-A6FA-44A1-9951-CA48D0E8BA96}" sibTransId="{FF2EC2D6-5377-43D8-93F9-C80CAA7B322E}"/>
    <dgm:cxn modelId="{55DBDA7E-0EDD-438D-B130-0D2460FE8417}" srcId="{2C1DF9E1-FD35-44B1-A286-B6114DA53CCA}" destId="{5C6627E5-0489-44F4-AC55-19599F2A207A}" srcOrd="2" destOrd="0" parTransId="{06900C4E-36BE-4019-B4A6-47D3BDC92DE8}" sibTransId="{2A29AB30-B7B7-4C72-8647-674BFD2F2B4B}"/>
    <dgm:cxn modelId="{BE023381-D571-4C3C-A4A5-B4A51D68F110}" type="presOf" srcId="{EF8F9D4C-9CD8-4CF8-8620-C28137CC461C}" destId="{0DDF798D-64B7-4A50-BDB2-782FB1E0D211}" srcOrd="0" destOrd="0" presId="urn:microsoft.com/office/officeart/2005/8/layout/hList1"/>
    <dgm:cxn modelId="{0CD0A48D-C752-451C-8EA6-5939B35C2F97}" srcId="{5C6627E5-0489-44F4-AC55-19599F2A207A}" destId="{60344599-5DB5-4949-AB63-4B7F56543964}" srcOrd="2" destOrd="0" parTransId="{0A9EABC1-5E6D-43CC-B61D-E031F7C97ED4}" sibTransId="{E651B0E4-FDF8-47C0-AC00-BCEC84C62155}"/>
    <dgm:cxn modelId="{BF48098E-39D7-4EBA-B18D-772F8383408D}" type="presOf" srcId="{B7AF06DE-82FE-4779-8FD8-C6C38B754480}" destId="{A674B4D1-D8AC-402B-B874-32FE49E38569}" srcOrd="0" destOrd="2" presId="urn:microsoft.com/office/officeart/2005/8/layout/hList1"/>
    <dgm:cxn modelId="{4850EF8E-0F42-49CE-A297-267083EC9006}" srcId="{EF8F9D4C-9CD8-4CF8-8620-C28137CC461C}" destId="{904A4095-7D53-4F0C-B816-190BCF3CD7EA}" srcOrd="1" destOrd="0" parTransId="{2A75864D-4A6C-4610-8B4A-33A4B9996E0B}" sibTransId="{2844EC71-9AE6-46BF-9839-181806C7FA81}"/>
    <dgm:cxn modelId="{E8D8428F-E3D3-4EE3-8E3D-6A462BA8C333}" srcId="{31EB3119-FB0F-46C7-B0BD-BBEEA68295C0}" destId="{92EE8E7A-CA7E-4FA5-ADE4-6B044023EC92}" srcOrd="0" destOrd="0" parTransId="{9A178ADD-E530-4FC1-9D99-DF524A3094FB}" sibTransId="{E92A0037-2442-41B3-97E1-336F87CE6DEE}"/>
    <dgm:cxn modelId="{666EC88F-08AA-4B8C-A8F9-F69DF9676620}" srcId="{5C6627E5-0489-44F4-AC55-19599F2A207A}" destId="{C2B8C2B1-043B-4398-B355-E07A88F63748}" srcOrd="0" destOrd="0" parTransId="{318CD329-9A6F-4A73-B7B7-FDA6CCB26A35}" sibTransId="{5AE940FB-E258-4D3C-9D15-35317B219F81}"/>
    <dgm:cxn modelId="{82E76890-F5A3-468C-8C2E-BCF6EA994588}" type="presOf" srcId="{5C6627E5-0489-44F4-AC55-19599F2A207A}" destId="{F2A76305-AB83-4749-A9E0-112DAEC646C2}" srcOrd="0" destOrd="0" presId="urn:microsoft.com/office/officeart/2005/8/layout/hList1"/>
    <dgm:cxn modelId="{E4526B95-09DF-412C-9185-1899DB8C41E0}" type="presOf" srcId="{904A4095-7D53-4F0C-B816-190BCF3CD7EA}" destId="{A674B4D1-D8AC-402B-B874-32FE49E38569}" srcOrd="0" destOrd="1" presId="urn:microsoft.com/office/officeart/2005/8/layout/hList1"/>
    <dgm:cxn modelId="{D52FD89A-E66A-4C3F-BA26-58E5BF416AC7}" srcId="{0D08DF5B-D786-4B36-B911-39BDA23AFEE2}" destId="{4A594784-C72E-4C62-AE75-04C8D801C261}" srcOrd="0" destOrd="0" parTransId="{2B010A17-5E9F-442E-BF4A-170F9498B2ED}" sibTransId="{E02B8FA4-731C-45BB-A8B7-032028A61004}"/>
    <dgm:cxn modelId="{13E0719C-F630-4992-8747-74658C4207A0}" srcId="{31EB3119-FB0F-46C7-B0BD-BBEEA68295C0}" destId="{CBA294B2-2458-4321-A289-EB7DB01C89E9}" srcOrd="1" destOrd="0" parTransId="{E471FECF-933C-4F6D-8B88-C1C962D2E174}" sibTransId="{BB0C4A16-6B41-4559-B777-BCA79B38B244}"/>
    <dgm:cxn modelId="{6AC32B9E-E363-4960-B276-4D3B29F31BB9}" type="presOf" srcId="{BC28B86D-3A52-4318-97EC-15CDB87866DA}" destId="{68B02E69-918D-4924-9E3D-13BCFBFD0E98}" srcOrd="0" destOrd="0" presId="urn:microsoft.com/office/officeart/2005/8/layout/hList1"/>
    <dgm:cxn modelId="{5B847EB3-8072-4EE8-9C28-CC8CA48AB6E8}" type="presOf" srcId="{4A594784-C72E-4C62-AE75-04C8D801C261}" destId="{0B16E90E-AEC0-4F13-9B0C-235A991D882E}" srcOrd="0" destOrd="0" presId="urn:microsoft.com/office/officeart/2005/8/layout/hList1"/>
    <dgm:cxn modelId="{F89C01B7-55F2-45BC-81FC-4800B7781C37}" srcId="{1F2E8968-12C6-4C19-A19A-367A51E5969D}" destId="{699AFEEE-B039-4E09-A564-F47848FAA1DA}" srcOrd="1" destOrd="0" parTransId="{6901E8B2-34E8-4EC1-974A-2CFCEB00308E}" sibTransId="{140056EF-4ABB-439F-A95A-6C66BB928BC8}"/>
    <dgm:cxn modelId="{4C4F1EC4-2E30-42E3-8EE5-2F9A231F86BB}" type="presOf" srcId="{0D08DF5B-D786-4B36-B911-39BDA23AFEE2}" destId="{ED72FE2C-790E-43AB-A06D-064150C1666D}" srcOrd="0" destOrd="0" presId="urn:microsoft.com/office/officeart/2005/8/layout/hList1"/>
    <dgm:cxn modelId="{A4A274D0-6C0A-4298-BEEE-2E256FBA5B22}" type="presOf" srcId="{E63050E9-1B19-417B-BD3F-589A9FF4728F}" destId="{0B16E90E-AEC0-4F13-9B0C-235A991D882E}" srcOrd="0" destOrd="2" presId="urn:microsoft.com/office/officeart/2005/8/layout/hList1"/>
    <dgm:cxn modelId="{F1BD1BD8-3FB0-4D2B-A4EC-61E6D1CFC038}" srcId="{31EB3119-FB0F-46C7-B0BD-BBEEA68295C0}" destId="{9CE7A869-7288-417E-A13C-CB86E1B1DB7C}" srcOrd="2" destOrd="0" parTransId="{645C66B6-79D1-41AE-8B6D-94A456740EF3}" sibTransId="{248141A5-611E-4BA9-BC89-74D2046ACDFF}"/>
    <dgm:cxn modelId="{D324C0DA-4317-44B8-87DD-B8E6A92C6BF2}" type="presOf" srcId="{31EB3119-FB0F-46C7-B0BD-BBEEA68295C0}" destId="{3D5D07D6-9BD2-467C-9BF5-1363282E8F0E}" srcOrd="0" destOrd="0" presId="urn:microsoft.com/office/officeart/2005/8/layout/hList1"/>
    <dgm:cxn modelId="{11B3B1E5-F744-498F-8607-5DEA137641B4}" type="presOf" srcId="{CBA294B2-2458-4321-A289-EB7DB01C89E9}" destId="{ED23CBA9-B754-42C9-9662-9A57F2C97826}" srcOrd="0" destOrd="1" presId="urn:microsoft.com/office/officeart/2005/8/layout/hList1"/>
    <dgm:cxn modelId="{D988DCF6-06CF-4FE7-A44D-EB8BACC65F61}" srcId="{1F2E8968-12C6-4C19-A19A-367A51E5969D}" destId="{D2B0B7BA-FD35-4BFB-9F78-DD4B4788D902}" srcOrd="2" destOrd="0" parTransId="{2B902908-9194-45E1-ADE7-05BCAF1856DB}" sibTransId="{637DD8D5-3F30-4241-B009-EE3E2A04E243}"/>
    <dgm:cxn modelId="{E0977BFE-E72A-4FDF-A9D0-C9F55BC0088D}" type="presOf" srcId="{D2B0B7BA-FD35-4BFB-9F78-DD4B4788D902}" destId="{68B02E69-918D-4924-9E3D-13BCFBFD0E98}" srcOrd="0" destOrd="2" presId="urn:microsoft.com/office/officeart/2005/8/layout/hList1"/>
    <dgm:cxn modelId="{22D87E3A-8714-4F55-BF8D-87CA16D3A73F}" type="presParOf" srcId="{D558DEC6-E528-429B-A2E6-DBEE05E3878F}" destId="{B8A36A73-8456-4E4C-A3B8-E576ABCD6940}" srcOrd="0" destOrd="0" presId="urn:microsoft.com/office/officeart/2005/8/layout/hList1"/>
    <dgm:cxn modelId="{A24CA3E8-61C1-468F-A3B5-78A418976613}" type="presParOf" srcId="{B8A36A73-8456-4E4C-A3B8-E576ABCD6940}" destId="{EBFBE596-C842-4CD4-8E61-4E41E88D5965}" srcOrd="0" destOrd="0" presId="urn:microsoft.com/office/officeart/2005/8/layout/hList1"/>
    <dgm:cxn modelId="{BF6FF1FA-7832-4225-91B4-AC5CA00B454F}" type="presParOf" srcId="{B8A36A73-8456-4E4C-A3B8-E576ABCD6940}" destId="{68B02E69-918D-4924-9E3D-13BCFBFD0E98}" srcOrd="1" destOrd="0" presId="urn:microsoft.com/office/officeart/2005/8/layout/hList1"/>
    <dgm:cxn modelId="{C4696200-4C2E-404E-B0FC-F7C57DEB40BE}" type="presParOf" srcId="{D558DEC6-E528-429B-A2E6-DBEE05E3878F}" destId="{19969E2F-ABAB-4405-BDE1-49BAE2C844FD}" srcOrd="1" destOrd="0" presId="urn:microsoft.com/office/officeart/2005/8/layout/hList1"/>
    <dgm:cxn modelId="{695A4F07-A874-48CC-A41D-DC9D192F39B6}" type="presParOf" srcId="{D558DEC6-E528-429B-A2E6-DBEE05E3878F}" destId="{7B8F8E57-EA6F-4F5C-AF23-8DF9F3A7F113}" srcOrd="2" destOrd="0" presId="urn:microsoft.com/office/officeart/2005/8/layout/hList1"/>
    <dgm:cxn modelId="{C5CB4403-0FD6-4FFE-B2FD-B60D99EB4EBF}" type="presParOf" srcId="{7B8F8E57-EA6F-4F5C-AF23-8DF9F3A7F113}" destId="{0DDF798D-64B7-4A50-BDB2-782FB1E0D211}" srcOrd="0" destOrd="0" presId="urn:microsoft.com/office/officeart/2005/8/layout/hList1"/>
    <dgm:cxn modelId="{8099B0A5-6035-41B0-845C-B4EBD5713231}" type="presParOf" srcId="{7B8F8E57-EA6F-4F5C-AF23-8DF9F3A7F113}" destId="{A674B4D1-D8AC-402B-B874-32FE49E38569}" srcOrd="1" destOrd="0" presId="urn:microsoft.com/office/officeart/2005/8/layout/hList1"/>
    <dgm:cxn modelId="{D9E199D2-4088-40BC-A35B-916213E50E79}" type="presParOf" srcId="{D558DEC6-E528-429B-A2E6-DBEE05E3878F}" destId="{25747874-11B9-43A9-8092-6520190C0CAE}" srcOrd="3" destOrd="0" presId="urn:microsoft.com/office/officeart/2005/8/layout/hList1"/>
    <dgm:cxn modelId="{5D866F06-602F-430F-AE67-8870D9358816}" type="presParOf" srcId="{D558DEC6-E528-429B-A2E6-DBEE05E3878F}" destId="{C7AFAFB9-B7B2-4CE6-B369-121F3132C762}" srcOrd="4" destOrd="0" presId="urn:microsoft.com/office/officeart/2005/8/layout/hList1"/>
    <dgm:cxn modelId="{B1190FC7-7C35-43D1-BF8C-F2BEDF033AC6}" type="presParOf" srcId="{C7AFAFB9-B7B2-4CE6-B369-121F3132C762}" destId="{F2A76305-AB83-4749-A9E0-112DAEC646C2}" srcOrd="0" destOrd="0" presId="urn:microsoft.com/office/officeart/2005/8/layout/hList1"/>
    <dgm:cxn modelId="{3C1DAE2C-186B-4B74-A5BB-FEC4BE9C32FC}" type="presParOf" srcId="{C7AFAFB9-B7B2-4CE6-B369-121F3132C762}" destId="{DC330CCB-BA1D-444B-8946-4940D831E31C}" srcOrd="1" destOrd="0" presId="urn:microsoft.com/office/officeart/2005/8/layout/hList1"/>
    <dgm:cxn modelId="{EFB126D6-D5E6-4746-A8E1-A20371A37E39}" type="presParOf" srcId="{D558DEC6-E528-429B-A2E6-DBEE05E3878F}" destId="{A0CEA77A-0713-4650-B13C-D21DB4FE742A}" srcOrd="5" destOrd="0" presId="urn:microsoft.com/office/officeart/2005/8/layout/hList1"/>
    <dgm:cxn modelId="{2CE9F888-3E2F-48AD-862E-B5C9079EA265}" type="presParOf" srcId="{D558DEC6-E528-429B-A2E6-DBEE05E3878F}" destId="{CD0FD447-CB16-4386-8E00-E7FE7B36727C}" srcOrd="6" destOrd="0" presId="urn:microsoft.com/office/officeart/2005/8/layout/hList1"/>
    <dgm:cxn modelId="{D8C1AC04-93D4-4A29-B9E4-3F5A57504E8D}" type="presParOf" srcId="{CD0FD447-CB16-4386-8E00-E7FE7B36727C}" destId="{ED72FE2C-790E-43AB-A06D-064150C1666D}" srcOrd="0" destOrd="0" presId="urn:microsoft.com/office/officeart/2005/8/layout/hList1"/>
    <dgm:cxn modelId="{70F57196-0B12-4B7E-90A8-2C66B34AD118}" type="presParOf" srcId="{CD0FD447-CB16-4386-8E00-E7FE7B36727C}" destId="{0B16E90E-AEC0-4F13-9B0C-235A991D882E}" srcOrd="1" destOrd="0" presId="urn:microsoft.com/office/officeart/2005/8/layout/hList1"/>
    <dgm:cxn modelId="{E865A470-2C87-4A7A-AAC9-60340FD9D00C}" type="presParOf" srcId="{D558DEC6-E528-429B-A2E6-DBEE05E3878F}" destId="{38EBDB09-DA4B-47D7-A2E1-566F040E0063}" srcOrd="7" destOrd="0" presId="urn:microsoft.com/office/officeart/2005/8/layout/hList1"/>
    <dgm:cxn modelId="{E531C4A5-C19E-4137-838F-6CBB7F19248A}" type="presParOf" srcId="{D558DEC6-E528-429B-A2E6-DBEE05E3878F}" destId="{07FDE753-0343-4481-9670-FDA559B6B4CB}" srcOrd="8" destOrd="0" presId="urn:microsoft.com/office/officeart/2005/8/layout/hList1"/>
    <dgm:cxn modelId="{BED83D8A-EFEE-40A9-A68B-4AB43B3201BB}" type="presParOf" srcId="{07FDE753-0343-4481-9670-FDA559B6B4CB}" destId="{3D5D07D6-9BD2-467C-9BF5-1363282E8F0E}" srcOrd="0" destOrd="0" presId="urn:microsoft.com/office/officeart/2005/8/layout/hList1"/>
    <dgm:cxn modelId="{F67DB82E-7D98-41AA-B762-488AE64A95F4}" type="presParOf" srcId="{07FDE753-0343-4481-9670-FDA559B6B4CB}" destId="{ED23CBA9-B754-42C9-9662-9A57F2C9782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C49178-8FE8-AA49-8A06-93330D07F273}" type="doc">
      <dgm:prSet loTypeId="urn:microsoft.com/office/officeart/2005/8/layout/process2" loCatId="process" qsTypeId="urn:microsoft.com/office/officeart/2005/8/quickstyle/simple2" qsCatId="simple" csTypeId="urn:microsoft.com/office/officeart/2005/8/colors/accent6_1" csCatId="accent6"/>
      <dgm:spPr/>
      <dgm:t>
        <a:bodyPr/>
        <a:lstStyle/>
        <a:p>
          <a:endParaRPr lang="en-US"/>
        </a:p>
      </dgm:t>
    </dgm:pt>
    <dgm:pt modelId="{0D22267A-2F15-3144-837B-8FE1D8AB31CF}">
      <dgm:prSet custT="1"/>
      <dgm:spPr>
        <a:xfrm>
          <a:off x="284508" y="2197"/>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a:solidFill>
                <a:srgbClr val="000000">
                  <a:hueOff val="0"/>
                  <a:satOff val="0"/>
                  <a:lumOff val="0"/>
                  <a:alphaOff val="0"/>
                </a:srgbClr>
              </a:solidFill>
              <a:latin typeface="+mn-lt"/>
              <a:ea typeface="+mn-ea"/>
              <a:cs typeface="+mn-cs"/>
            </a:rPr>
            <a:t>Identify relevant stakeholder groups</a:t>
          </a:r>
          <a:endParaRPr lang="en-VN" sz="1800">
            <a:solidFill>
              <a:srgbClr val="000000">
                <a:hueOff val="0"/>
                <a:satOff val="0"/>
                <a:lumOff val="0"/>
                <a:alphaOff val="0"/>
              </a:srgbClr>
            </a:solidFill>
            <a:latin typeface="+mn-lt"/>
            <a:ea typeface="+mn-ea"/>
            <a:cs typeface="+mn-cs"/>
          </a:endParaRPr>
        </a:p>
      </dgm:t>
    </dgm:pt>
    <dgm:pt modelId="{CBEE64A8-7C92-0344-9274-EC501EFD5938}" type="parTrans" cxnId="{2FF73945-3660-EF4C-AC38-94AA65CEF9FE}">
      <dgm:prSet/>
      <dgm:spPr/>
      <dgm:t>
        <a:bodyPr/>
        <a:lstStyle/>
        <a:p>
          <a:endParaRPr lang="en-US" sz="1800">
            <a:latin typeface="Cambria" panose="02040503050406030204" pitchFamily="18" charset="0"/>
          </a:endParaRPr>
        </a:p>
      </dgm:t>
    </dgm:pt>
    <dgm:pt modelId="{1AECD164-C596-8B4E-8581-504CA0E02CAE}" type="sibTrans" cxnId="{2FF73945-3660-EF4C-AC38-94AA65CEF9FE}">
      <dgm:prSet custT="1"/>
      <dgm:spPr>
        <a:xfrm rot="5400000">
          <a:off x="1691336" y="83998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Cambria" panose="02040503050406030204" pitchFamily="18" charset="0"/>
            <a:ea typeface="+mn-ea"/>
            <a:cs typeface="+mn-cs"/>
          </a:endParaRPr>
        </a:p>
      </dgm:t>
    </dgm:pt>
    <dgm:pt modelId="{DE2E5A2C-9B85-0642-9131-7C83CADAB752}">
      <dgm:prSet custT="1"/>
      <dgm:spPr>
        <a:xfrm>
          <a:off x="284508" y="1228232"/>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dirty="0">
              <a:solidFill>
                <a:srgbClr val="000000">
                  <a:hueOff val="0"/>
                  <a:satOff val="0"/>
                  <a:lumOff val="0"/>
                  <a:alphaOff val="0"/>
                </a:srgbClr>
              </a:solidFill>
              <a:latin typeface="+mn-lt"/>
              <a:ea typeface="+mn-ea"/>
              <a:cs typeface="+mn-cs"/>
            </a:rPr>
            <a:t>Establish a multi-directional dialogue channel</a:t>
          </a:r>
          <a:endParaRPr lang="en-VN" sz="1800" dirty="0">
            <a:solidFill>
              <a:srgbClr val="000000">
                <a:hueOff val="0"/>
                <a:satOff val="0"/>
                <a:lumOff val="0"/>
                <a:alphaOff val="0"/>
              </a:srgbClr>
            </a:solidFill>
            <a:latin typeface="+mn-lt"/>
            <a:ea typeface="+mn-ea"/>
            <a:cs typeface="+mn-cs"/>
          </a:endParaRPr>
        </a:p>
      </dgm:t>
    </dgm:pt>
    <dgm:pt modelId="{C88B89BC-12BA-D648-A9B8-50DED8952F71}" type="parTrans" cxnId="{D9360893-4B45-CB48-B388-A94B9BE6A602}">
      <dgm:prSet/>
      <dgm:spPr/>
      <dgm:t>
        <a:bodyPr/>
        <a:lstStyle/>
        <a:p>
          <a:endParaRPr lang="en-US" sz="1800">
            <a:latin typeface="Cambria" panose="02040503050406030204" pitchFamily="18" charset="0"/>
          </a:endParaRPr>
        </a:p>
      </dgm:t>
    </dgm:pt>
    <dgm:pt modelId="{47E66980-03C8-4F4F-8E68-9FD005708587}" type="sibTrans" cxnId="{D9360893-4B45-CB48-B388-A94B9BE6A602}">
      <dgm:prSet custT="1"/>
      <dgm:spPr>
        <a:xfrm rot="5400000">
          <a:off x="1691336" y="2066022"/>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Cambria" panose="02040503050406030204" pitchFamily="18" charset="0"/>
            <a:ea typeface="+mn-ea"/>
            <a:cs typeface="+mn-cs"/>
          </a:endParaRPr>
        </a:p>
      </dgm:t>
    </dgm:pt>
    <dgm:pt modelId="{3A69F50C-FC41-8A48-8E05-93B288BDF41B}">
      <dgm:prSet custT="1"/>
      <dgm:spPr>
        <a:xfrm>
          <a:off x="284508" y="2454267"/>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dirty="0">
              <a:solidFill>
                <a:srgbClr val="000000">
                  <a:hueOff val="0"/>
                  <a:satOff val="0"/>
                  <a:lumOff val="0"/>
                  <a:alphaOff val="0"/>
                </a:srgbClr>
              </a:solidFill>
              <a:latin typeface="+mn-lt"/>
              <a:ea typeface="+mn-ea"/>
              <a:cs typeface="+mn-cs"/>
            </a:rPr>
            <a:t>Regularly organize consultations (workshops, surveys, interviews)</a:t>
          </a:r>
          <a:endParaRPr lang="en-VN" sz="1800" dirty="0">
            <a:solidFill>
              <a:srgbClr val="000000">
                <a:hueOff val="0"/>
                <a:satOff val="0"/>
                <a:lumOff val="0"/>
                <a:alphaOff val="0"/>
              </a:srgbClr>
            </a:solidFill>
            <a:latin typeface="+mn-lt"/>
            <a:ea typeface="+mn-ea"/>
            <a:cs typeface="+mn-cs"/>
          </a:endParaRPr>
        </a:p>
      </dgm:t>
    </dgm:pt>
    <dgm:pt modelId="{9103BB67-9E0B-1C44-BC94-FD5F00C50E38}" type="parTrans" cxnId="{1AE18E8C-44B7-BE47-AACA-48A2635A0687}">
      <dgm:prSet/>
      <dgm:spPr/>
      <dgm:t>
        <a:bodyPr/>
        <a:lstStyle/>
        <a:p>
          <a:endParaRPr lang="en-US" sz="1800">
            <a:latin typeface="Cambria" panose="02040503050406030204" pitchFamily="18" charset="0"/>
          </a:endParaRPr>
        </a:p>
      </dgm:t>
    </dgm:pt>
    <dgm:pt modelId="{017B8340-4C7B-E249-8835-1E2D7C977DCE}" type="sibTrans" cxnId="{1AE18E8C-44B7-BE47-AACA-48A2635A0687}">
      <dgm:prSet custT="1"/>
      <dgm:spPr>
        <a:xfrm rot="5400000">
          <a:off x="1691336" y="329205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Cambria" panose="02040503050406030204" pitchFamily="18" charset="0"/>
            <a:ea typeface="+mn-ea"/>
            <a:cs typeface="+mn-cs"/>
          </a:endParaRPr>
        </a:p>
      </dgm:t>
    </dgm:pt>
    <dgm:pt modelId="{E4F3B31E-7A9F-B74B-8867-8E1A5B3ABAD1}">
      <dgm:prSet custT="1"/>
      <dgm:spPr>
        <a:xfrm>
          <a:off x="284508" y="3680302"/>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a:solidFill>
                <a:srgbClr val="000000">
                  <a:hueOff val="0"/>
                  <a:satOff val="0"/>
                  <a:lumOff val="0"/>
                  <a:alphaOff val="0"/>
                </a:srgbClr>
              </a:solidFill>
              <a:latin typeface="+mn-lt"/>
              <a:ea typeface="+mn-ea"/>
              <a:cs typeface="+mn-cs"/>
            </a:rPr>
            <a:t>Feedback and integrate opinions into the ESG strategy</a:t>
          </a:r>
          <a:endParaRPr lang="en-VN" sz="1800">
            <a:solidFill>
              <a:srgbClr val="000000">
                <a:hueOff val="0"/>
                <a:satOff val="0"/>
                <a:lumOff val="0"/>
                <a:alphaOff val="0"/>
              </a:srgbClr>
            </a:solidFill>
            <a:latin typeface="+mn-lt"/>
            <a:ea typeface="+mn-ea"/>
            <a:cs typeface="+mn-cs"/>
          </a:endParaRPr>
        </a:p>
      </dgm:t>
    </dgm:pt>
    <dgm:pt modelId="{4A1F0BD5-A9D8-6340-8FF8-95F75F85EB84}" type="parTrans" cxnId="{C4FB4FEF-6BE4-8B46-81BA-C8828506F226}">
      <dgm:prSet/>
      <dgm:spPr/>
      <dgm:t>
        <a:bodyPr/>
        <a:lstStyle/>
        <a:p>
          <a:endParaRPr lang="en-US" sz="1800">
            <a:latin typeface="Cambria" panose="02040503050406030204" pitchFamily="18" charset="0"/>
          </a:endParaRPr>
        </a:p>
      </dgm:t>
    </dgm:pt>
    <dgm:pt modelId="{3F2ACB3E-B33A-D440-80DA-2508106D0D25}" type="sibTrans" cxnId="{C4FB4FEF-6BE4-8B46-81BA-C8828506F226}">
      <dgm:prSet/>
      <dgm:spPr/>
      <dgm:t>
        <a:bodyPr/>
        <a:lstStyle/>
        <a:p>
          <a:endParaRPr lang="en-US" sz="1800">
            <a:latin typeface="Cambria" panose="02040503050406030204" pitchFamily="18" charset="0"/>
          </a:endParaRPr>
        </a:p>
      </dgm:t>
    </dgm:pt>
    <dgm:pt modelId="{8309270F-E47D-614A-B106-B623C14CCAA9}" type="pres">
      <dgm:prSet presAssocID="{7AC49178-8FE8-AA49-8A06-93330D07F273}" presName="linearFlow" presStyleCnt="0">
        <dgm:presLayoutVars>
          <dgm:resizeHandles val="exact"/>
        </dgm:presLayoutVars>
      </dgm:prSet>
      <dgm:spPr/>
    </dgm:pt>
    <dgm:pt modelId="{4D722893-875C-044C-9D9B-967C2500E709}" type="pres">
      <dgm:prSet presAssocID="{0D22267A-2F15-3144-837B-8FE1D8AB31CF}" presName="node" presStyleLbl="node1" presStyleIdx="0" presStyleCnt="4">
        <dgm:presLayoutVars>
          <dgm:bulletEnabled val="1"/>
        </dgm:presLayoutVars>
      </dgm:prSet>
      <dgm:spPr/>
    </dgm:pt>
    <dgm:pt modelId="{85935114-DE6B-074F-A871-D8A73F28976E}" type="pres">
      <dgm:prSet presAssocID="{1AECD164-C596-8B4E-8581-504CA0E02CAE}" presName="sibTrans" presStyleLbl="sibTrans2D1" presStyleIdx="0" presStyleCnt="3"/>
      <dgm:spPr/>
    </dgm:pt>
    <dgm:pt modelId="{E52A6CF1-A69A-134C-8D02-D4E0FEF9BDCE}" type="pres">
      <dgm:prSet presAssocID="{1AECD164-C596-8B4E-8581-504CA0E02CAE}" presName="connectorText" presStyleLbl="sibTrans2D1" presStyleIdx="0" presStyleCnt="3"/>
      <dgm:spPr/>
    </dgm:pt>
    <dgm:pt modelId="{9E3C2946-88F5-484C-9B5D-4E6D10FC507F}" type="pres">
      <dgm:prSet presAssocID="{DE2E5A2C-9B85-0642-9131-7C83CADAB752}" presName="node" presStyleLbl="node1" presStyleIdx="1" presStyleCnt="4">
        <dgm:presLayoutVars>
          <dgm:bulletEnabled val="1"/>
        </dgm:presLayoutVars>
      </dgm:prSet>
      <dgm:spPr/>
    </dgm:pt>
    <dgm:pt modelId="{29EA86C1-6385-5443-8640-56693B0B44D8}" type="pres">
      <dgm:prSet presAssocID="{47E66980-03C8-4F4F-8E68-9FD005708587}" presName="sibTrans" presStyleLbl="sibTrans2D1" presStyleIdx="1" presStyleCnt="3"/>
      <dgm:spPr/>
    </dgm:pt>
    <dgm:pt modelId="{36B038CB-6FCA-104B-A678-1D0ACA3A5904}" type="pres">
      <dgm:prSet presAssocID="{47E66980-03C8-4F4F-8E68-9FD005708587}" presName="connectorText" presStyleLbl="sibTrans2D1" presStyleIdx="1" presStyleCnt="3"/>
      <dgm:spPr/>
    </dgm:pt>
    <dgm:pt modelId="{50FC1B98-9207-A146-9946-6CECD294B39C}" type="pres">
      <dgm:prSet presAssocID="{3A69F50C-FC41-8A48-8E05-93B288BDF41B}" presName="node" presStyleLbl="node1" presStyleIdx="2" presStyleCnt="4">
        <dgm:presLayoutVars>
          <dgm:bulletEnabled val="1"/>
        </dgm:presLayoutVars>
      </dgm:prSet>
      <dgm:spPr/>
    </dgm:pt>
    <dgm:pt modelId="{B2868318-744E-E94A-88DB-E0FEF8B320EE}" type="pres">
      <dgm:prSet presAssocID="{017B8340-4C7B-E249-8835-1E2D7C977DCE}" presName="sibTrans" presStyleLbl="sibTrans2D1" presStyleIdx="2" presStyleCnt="3"/>
      <dgm:spPr/>
    </dgm:pt>
    <dgm:pt modelId="{859E41BC-9CF4-BA4B-8D14-A11CC704439B}" type="pres">
      <dgm:prSet presAssocID="{017B8340-4C7B-E249-8835-1E2D7C977DCE}" presName="connectorText" presStyleLbl="sibTrans2D1" presStyleIdx="2" presStyleCnt="3"/>
      <dgm:spPr/>
    </dgm:pt>
    <dgm:pt modelId="{26EB1A08-EF0F-224A-90E7-B3E2B0320AB4}" type="pres">
      <dgm:prSet presAssocID="{E4F3B31E-7A9F-B74B-8867-8E1A5B3ABAD1}" presName="node" presStyleLbl="node1" presStyleIdx="3" presStyleCnt="4">
        <dgm:presLayoutVars>
          <dgm:bulletEnabled val="1"/>
        </dgm:presLayoutVars>
      </dgm:prSet>
      <dgm:spPr/>
    </dgm:pt>
  </dgm:ptLst>
  <dgm:cxnLst>
    <dgm:cxn modelId="{2FF73945-3660-EF4C-AC38-94AA65CEF9FE}" srcId="{7AC49178-8FE8-AA49-8A06-93330D07F273}" destId="{0D22267A-2F15-3144-837B-8FE1D8AB31CF}" srcOrd="0" destOrd="0" parTransId="{CBEE64A8-7C92-0344-9274-EC501EFD5938}" sibTransId="{1AECD164-C596-8B4E-8581-504CA0E02CAE}"/>
    <dgm:cxn modelId="{330E636B-8F9D-394B-B822-EF2B49E40336}" type="presOf" srcId="{017B8340-4C7B-E249-8835-1E2D7C977DCE}" destId="{859E41BC-9CF4-BA4B-8D14-A11CC704439B}" srcOrd="1" destOrd="0" presId="urn:microsoft.com/office/officeart/2005/8/layout/process2"/>
    <dgm:cxn modelId="{07F77F6B-0DFE-F840-B8DA-980285872866}" type="presOf" srcId="{7AC49178-8FE8-AA49-8A06-93330D07F273}" destId="{8309270F-E47D-614A-B106-B623C14CCAA9}" srcOrd="0" destOrd="0" presId="urn:microsoft.com/office/officeart/2005/8/layout/process2"/>
    <dgm:cxn modelId="{257DDE75-4136-244F-99D1-32413C090F1B}" type="presOf" srcId="{017B8340-4C7B-E249-8835-1E2D7C977DCE}" destId="{B2868318-744E-E94A-88DB-E0FEF8B320EE}" srcOrd="0" destOrd="0" presId="urn:microsoft.com/office/officeart/2005/8/layout/process2"/>
    <dgm:cxn modelId="{DE485259-14B8-E047-B165-B9B2DD3EFE23}" type="presOf" srcId="{DE2E5A2C-9B85-0642-9131-7C83CADAB752}" destId="{9E3C2946-88F5-484C-9B5D-4E6D10FC507F}" srcOrd="0" destOrd="0" presId="urn:microsoft.com/office/officeart/2005/8/layout/process2"/>
    <dgm:cxn modelId="{1AE18E8C-44B7-BE47-AACA-48A2635A0687}" srcId="{7AC49178-8FE8-AA49-8A06-93330D07F273}" destId="{3A69F50C-FC41-8A48-8E05-93B288BDF41B}" srcOrd="2" destOrd="0" parTransId="{9103BB67-9E0B-1C44-BC94-FD5F00C50E38}" sibTransId="{017B8340-4C7B-E249-8835-1E2D7C977DCE}"/>
    <dgm:cxn modelId="{85EF038E-0C35-2C49-9CE1-E4BD29982C01}" type="presOf" srcId="{E4F3B31E-7A9F-B74B-8867-8E1A5B3ABAD1}" destId="{26EB1A08-EF0F-224A-90E7-B3E2B0320AB4}" srcOrd="0" destOrd="0" presId="urn:microsoft.com/office/officeart/2005/8/layout/process2"/>
    <dgm:cxn modelId="{F553E88F-974F-CE4F-B909-CC83B6A3D0FA}" type="presOf" srcId="{47E66980-03C8-4F4F-8E68-9FD005708587}" destId="{36B038CB-6FCA-104B-A678-1D0ACA3A5904}" srcOrd="1" destOrd="0" presId="urn:microsoft.com/office/officeart/2005/8/layout/process2"/>
    <dgm:cxn modelId="{D9360893-4B45-CB48-B388-A94B9BE6A602}" srcId="{7AC49178-8FE8-AA49-8A06-93330D07F273}" destId="{DE2E5A2C-9B85-0642-9131-7C83CADAB752}" srcOrd="1" destOrd="0" parTransId="{C88B89BC-12BA-D648-A9B8-50DED8952F71}" sibTransId="{47E66980-03C8-4F4F-8E68-9FD005708587}"/>
    <dgm:cxn modelId="{B16C5796-E4ED-DB42-9DD0-DB4B5C2FE8E6}" type="presOf" srcId="{0D22267A-2F15-3144-837B-8FE1D8AB31CF}" destId="{4D722893-875C-044C-9D9B-967C2500E709}" srcOrd="0" destOrd="0" presId="urn:microsoft.com/office/officeart/2005/8/layout/process2"/>
    <dgm:cxn modelId="{8D23FFBF-7AA0-834A-BFD6-89D360E07995}" type="presOf" srcId="{3A69F50C-FC41-8A48-8E05-93B288BDF41B}" destId="{50FC1B98-9207-A146-9946-6CECD294B39C}" srcOrd="0" destOrd="0" presId="urn:microsoft.com/office/officeart/2005/8/layout/process2"/>
    <dgm:cxn modelId="{947BE3E0-8A57-0845-9D2F-15BF9B91BA03}" type="presOf" srcId="{47E66980-03C8-4F4F-8E68-9FD005708587}" destId="{29EA86C1-6385-5443-8640-56693B0B44D8}" srcOrd="0" destOrd="0" presId="urn:microsoft.com/office/officeart/2005/8/layout/process2"/>
    <dgm:cxn modelId="{590E87ED-7A34-AC49-9221-A581FE0CCED9}" type="presOf" srcId="{1AECD164-C596-8B4E-8581-504CA0E02CAE}" destId="{85935114-DE6B-074F-A871-D8A73F28976E}" srcOrd="0" destOrd="0" presId="urn:microsoft.com/office/officeart/2005/8/layout/process2"/>
    <dgm:cxn modelId="{C4FB4FEF-6BE4-8B46-81BA-C8828506F226}" srcId="{7AC49178-8FE8-AA49-8A06-93330D07F273}" destId="{E4F3B31E-7A9F-B74B-8867-8E1A5B3ABAD1}" srcOrd="3" destOrd="0" parTransId="{4A1F0BD5-A9D8-6340-8FF8-95F75F85EB84}" sibTransId="{3F2ACB3E-B33A-D440-80DA-2508106D0D25}"/>
    <dgm:cxn modelId="{EB40F8F5-E54B-554F-A365-A4B3515143A7}" type="presOf" srcId="{1AECD164-C596-8B4E-8581-504CA0E02CAE}" destId="{E52A6CF1-A69A-134C-8D02-D4E0FEF9BDCE}" srcOrd="1" destOrd="0" presId="urn:microsoft.com/office/officeart/2005/8/layout/process2"/>
    <dgm:cxn modelId="{C6B9BF6D-3AA6-0A43-A991-BFEFD66773D0}" type="presParOf" srcId="{8309270F-E47D-614A-B106-B623C14CCAA9}" destId="{4D722893-875C-044C-9D9B-967C2500E709}" srcOrd="0" destOrd="0" presId="urn:microsoft.com/office/officeart/2005/8/layout/process2"/>
    <dgm:cxn modelId="{B1FB750A-57D1-4341-8082-A04DCB6FD6B7}" type="presParOf" srcId="{8309270F-E47D-614A-B106-B623C14CCAA9}" destId="{85935114-DE6B-074F-A871-D8A73F28976E}" srcOrd="1" destOrd="0" presId="urn:microsoft.com/office/officeart/2005/8/layout/process2"/>
    <dgm:cxn modelId="{3A39283B-144F-0243-836B-C4625D29C080}" type="presParOf" srcId="{85935114-DE6B-074F-A871-D8A73F28976E}" destId="{E52A6CF1-A69A-134C-8D02-D4E0FEF9BDCE}" srcOrd="0" destOrd="0" presId="urn:microsoft.com/office/officeart/2005/8/layout/process2"/>
    <dgm:cxn modelId="{81964CF1-5235-DC41-A1B5-840D0F751822}" type="presParOf" srcId="{8309270F-E47D-614A-B106-B623C14CCAA9}" destId="{9E3C2946-88F5-484C-9B5D-4E6D10FC507F}" srcOrd="2" destOrd="0" presId="urn:microsoft.com/office/officeart/2005/8/layout/process2"/>
    <dgm:cxn modelId="{74173702-A20C-374A-BF36-11C007D6F512}" type="presParOf" srcId="{8309270F-E47D-614A-B106-B623C14CCAA9}" destId="{29EA86C1-6385-5443-8640-56693B0B44D8}" srcOrd="3" destOrd="0" presId="urn:microsoft.com/office/officeart/2005/8/layout/process2"/>
    <dgm:cxn modelId="{BEF7C1F4-B933-E04A-ADAC-A9E13F42CA9E}" type="presParOf" srcId="{29EA86C1-6385-5443-8640-56693B0B44D8}" destId="{36B038CB-6FCA-104B-A678-1D0ACA3A5904}" srcOrd="0" destOrd="0" presId="urn:microsoft.com/office/officeart/2005/8/layout/process2"/>
    <dgm:cxn modelId="{1E21A1CC-6421-3743-AA61-0CAF8FD638CA}" type="presParOf" srcId="{8309270F-E47D-614A-B106-B623C14CCAA9}" destId="{50FC1B98-9207-A146-9946-6CECD294B39C}" srcOrd="4" destOrd="0" presId="urn:microsoft.com/office/officeart/2005/8/layout/process2"/>
    <dgm:cxn modelId="{5AE93E4A-53CE-E641-9132-2C35B21F90D4}" type="presParOf" srcId="{8309270F-E47D-614A-B106-B623C14CCAA9}" destId="{B2868318-744E-E94A-88DB-E0FEF8B320EE}" srcOrd="5" destOrd="0" presId="urn:microsoft.com/office/officeart/2005/8/layout/process2"/>
    <dgm:cxn modelId="{B2AA58F8-513F-5646-9533-111838853C63}" type="presParOf" srcId="{B2868318-744E-E94A-88DB-E0FEF8B320EE}" destId="{859E41BC-9CF4-BA4B-8D14-A11CC704439B}" srcOrd="0" destOrd="0" presId="urn:microsoft.com/office/officeart/2005/8/layout/process2"/>
    <dgm:cxn modelId="{F9D50849-B0B0-584F-ABA0-FC549C9D0E35}" type="presParOf" srcId="{8309270F-E47D-614A-B106-B623C14CCAA9}" destId="{26EB1A08-EF0F-224A-90E7-B3E2B0320AB4}"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BCE33-5F86-47E9-9A1B-BEF2052255F7}">
      <dsp:nvSpPr>
        <dsp:cNvPr id="0" name=""/>
        <dsp:cNvSpPr/>
      </dsp:nvSpPr>
      <dsp:spPr>
        <a:xfrm>
          <a:off x="828126" y="0"/>
          <a:ext cx="9385433" cy="479362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C9E534-5074-4E56-B294-D083AE648801}">
      <dsp:nvSpPr>
        <dsp:cNvPr id="0" name=""/>
        <dsp:cNvSpPr/>
      </dsp:nvSpPr>
      <dsp:spPr>
        <a:xfrm>
          <a:off x="5391"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Assessing the current situation and identifying gaps</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64135" y="1140981"/>
        <a:ext cx="1085883" cy="2511662"/>
      </dsp:txXfrm>
    </dsp:sp>
    <dsp:sp modelId="{CE58609B-66C2-4545-83B0-9FDEFFC8F92A}">
      <dsp:nvSpPr>
        <dsp:cNvPr id="0" name=""/>
        <dsp:cNvSpPr/>
      </dsp:nvSpPr>
      <dsp:spPr>
        <a:xfrm>
          <a:off x="1409324"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Integrating sdg and legislative requirements into sustainable development reports</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1468068" y="1140981"/>
        <a:ext cx="1085883" cy="2511662"/>
      </dsp:txXfrm>
    </dsp:sp>
    <dsp:sp modelId="{53AAF703-B60A-4888-B46F-5990F905ED5C}">
      <dsp:nvSpPr>
        <dsp:cNvPr id="0" name=""/>
        <dsp:cNvSpPr/>
      </dsp:nvSpPr>
      <dsp:spPr>
        <a:xfrm>
          <a:off x="2813257"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Strategies and tactics</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2872001" y="1140981"/>
        <a:ext cx="1085883" cy="2511662"/>
      </dsp:txXfrm>
    </dsp:sp>
    <dsp:sp modelId="{23723882-FAA6-45B3-A456-8CC7E62B0B69}">
      <dsp:nvSpPr>
        <dsp:cNvPr id="0" name=""/>
        <dsp:cNvSpPr/>
      </dsp:nvSpPr>
      <dsp:spPr>
        <a:xfrm>
          <a:off x="4217190"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Building a data collection system</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4275934" y="1140981"/>
        <a:ext cx="1085883" cy="2511662"/>
      </dsp:txXfrm>
    </dsp:sp>
    <dsp:sp modelId="{82631250-5387-48DF-8D34-8223DF0ACA85}">
      <dsp:nvSpPr>
        <dsp:cNvPr id="0" name=""/>
        <dsp:cNvSpPr/>
      </dsp:nvSpPr>
      <dsp:spPr>
        <a:xfrm>
          <a:off x="5621123"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Data validation and consistency assurance</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5679867" y="1140981"/>
        <a:ext cx="1085883" cy="2511662"/>
      </dsp:txXfrm>
    </dsp:sp>
    <dsp:sp modelId="{57F59731-FC1F-48A6-BF4D-805777183625}">
      <dsp:nvSpPr>
        <dsp:cNvPr id="0" name=""/>
        <dsp:cNvSpPr/>
      </dsp:nvSpPr>
      <dsp:spPr>
        <a:xfrm>
          <a:off x="7025057"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Implementation</a:t>
          </a:r>
        </a:p>
      </dsp:txBody>
      <dsp:txXfrm>
        <a:off x="7083801" y="1140981"/>
        <a:ext cx="1085883" cy="2511662"/>
      </dsp:txXfrm>
    </dsp:sp>
    <dsp:sp modelId="{9E722476-3E89-42D1-9EE1-60C6D793C015}">
      <dsp:nvSpPr>
        <dsp:cNvPr id="0" name=""/>
        <dsp:cNvSpPr/>
      </dsp:nvSpPr>
      <dsp:spPr>
        <a:xfrm>
          <a:off x="8428990"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Data assurance evaluation</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8487734" y="1140981"/>
        <a:ext cx="1085883" cy="2511662"/>
      </dsp:txXfrm>
    </dsp:sp>
    <dsp:sp modelId="{B93FCE53-00D6-493E-BFF8-80D72B962759}">
      <dsp:nvSpPr>
        <dsp:cNvPr id="0" name=""/>
        <dsp:cNvSpPr/>
      </dsp:nvSpPr>
      <dsp:spPr>
        <a:xfrm>
          <a:off x="9832923"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Arial" panose="020B0604020202020204" pitchFamily="34" charset="0"/>
              <a:ea typeface="Cambria" panose="02040503050406030204" pitchFamily="18" charset="0"/>
              <a:cs typeface="Arial" panose="020B0604020202020204" pitchFamily="34" charset="0"/>
            </a:rPr>
            <a:t>Publication of results</a:t>
          </a:r>
          <a:endParaRPr lang="en-US" sz="1400" kern="1200" dirty="0">
            <a:latin typeface="Arial" panose="020B0604020202020204" pitchFamily="34" charset="0"/>
            <a:ea typeface="Cambria" panose="02040503050406030204" pitchFamily="18" charset="0"/>
            <a:cs typeface="Arial" panose="020B0604020202020204" pitchFamily="34" charset="0"/>
          </a:endParaRPr>
        </a:p>
      </dsp:txBody>
      <dsp:txXfrm>
        <a:off x="9891667" y="1140981"/>
        <a:ext cx="1085883" cy="25116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A683A8-5FCF-425C-8562-5ABA84FE7A2E}">
      <dsp:nvSpPr>
        <dsp:cNvPr id="0" name=""/>
        <dsp:cNvSpPr/>
      </dsp:nvSpPr>
      <dsp:spPr>
        <a:xfrm>
          <a:off x="1106602" y="46897"/>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a:latin typeface="Arial" panose="020B0604020202020204" pitchFamily="34" charset="0"/>
              <a:ea typeface="Cambria" panose="02040503050406030204" pitchFamily="18" charset="0"/>
              <a:cs typeface="Arial" panose="020B0604020202020204" pitchFamily="34" charset="0"/>
            </a:rPr>
            <a:t>ESG in governance structure</a:t>
          </a:r>
          <a:endParaRPr lang="en-US" sz="2000" kern="1200">
            <a:latin typeface="Arial" panose="020B0604020202020204" pitchFamily="34" charset="0"/>
            <a:ea typeface="Cambria" panose="02040503050406030204" pitchFamily="18" charset="0"/>
            <a:cs typeface="Arial" panose="020B0604020202020204" pitchFamily="34" charset="0"/>
          </a:endParaRPr>
        </a:p>
      </dsp:txBody>
      <dsp:txXfrm>
        <a:off x="1406748" y="440840"/>
        <a:ext cx="1650806" cy="1012994"/>
      </dsp:txXfrm>
    </dsp:sp>
    <dsp:sp modelId="{E4E85663-7F88-450A-AC4E-B8FA9C10C016}">
      <dsp:nvSpPr>
        <dsp:cNvPr id="0" name=""/>
        <dsp:cNvSpPr/>
      </dsp:nvSpPr>
      <dsp:spPr>
        <a:xfrm>
          <a:off x="1918874" y="1453834"/>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panose="020B0604020202020204" pitchFamily="34" charset="0"/>
              <a:ea typeface="Cambria" panose="02040503050406030204" pitchFamily="18" charset="0"/>
              <a:cs typeface="Arial" panose="020B0604020202020204" pitchFamily="34" charset="0"/>
            </a:rPr>
            <a:t>ESG </a:t>
          </a:r>
          <a:r>
            <a:rPr lang="en-US" sz="2000" b="0" i="0" kern="1200" dirty="0" err="1">
              <a:latin typeface="Arial" panose="020B0604020202020204" pitchFamily="34" charset="0"/>
              <a:ea typeface="Cambria" panose="02040503050406030204" pitchFamily="18" charset="0"/>
              <a:cs typeface="Arial" panose="020B0604020202020204" pitchFamily="34" charset="0"/>
            </a:rPr>
            <a:t>integrated into the value chain</a:t>
          </a:r>
          <a:endParaRPr lang="en-US" sz="2000" kern="1200" dirty="0">
            <a:latin typeface="Arial" panose="020B0604020202020204" pitchFamily="34" charset="0"/>
            <a:ea typeface="Cambria" panose="02040503050406030204" pitchFamily="18" charset="0"/>
            <a:cs typeface="Arial" panose="020B0604020202020204" pitchFamily="34" charset="0"/>
          </a:endParaRPr>
        </a:p>
      </dsp:txBody>
      <dsp:txXfrm>
        <a:off x="2607335" y="2035368"/>
        <a:ext cx="1350659" cy="1238104"/>
      </dsp:txXfrm>
    </dsp:sp>
    <dsp:sp modelId="{E4B2C5C7-A34F-46BA-8B55-84ABC2D62B76}">
      <dsp:nvSpPr>
        <dsp:cNvPr id="0" name=""/>
        <dsp:cNvSpPr/>
      </dsp:nvSpPr>
      <dsp:spPr>
        <a:xfrm>
          <a:off x="294330" y="1453834"/>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a:latin typeface="Arial" panose="020B0604020202020204" pitchFamily="34" charset="0"/>
              <a:ea typeface="Cambria" panose="02040503050406030204" pitchFamily="18" charset="0"/>
              <a:cs typeface="Arial" panose="020B0604020202020204" pitchFamily="34" charset="0"/>
            </a:rPr>
            <a:t>ESG and long-term strategy</a:t>
          </a:r>
          <a:endParaRPr lang="en-US" sz="2000" kern="1200">
            <a:latin typeface="Arial" panose="020B0604020202020204" pitchFamily="34" charset="0"/>
            <a:ea typeface="Cambria" panose="02040503050406030204" pitchFamily="18" charset="0"/>
            <a:cs typeface="Arial" panose="020B0604020202020204" pitchFamily="34" charset="0"/>
          </a:endParaRPr>
        </a:p>
      </dsp:txBody>
      <dsp:txXfrm>
        <a:off x="506309" y="2035368"/>
        <a:ext cx="1350659" cy="12381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FBE596-C842-4CD4-8E61-4E41E88D5965}">
      <dsp:nvSpPr>
        <dsp:cNvPr id="0" name=""/>
        <dsp:cNvSpPr/>
      </dsp:nvSpPr>
      <dsp:spPr>
        <a:xfrm>
          <a:off x="5309" y="334470"/>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vi-VN" sz="1600" b="1" i="0" kern="1200" dirty="0">
              <a:latin typeface="+mn-lt"/>
              <a:ea typeface="Cambria" panose="02040503050406030204" pitchFamily="18" charset="0"/>
            </a:rPr>
            <a:t>Input stage – Purchasing &amp; Supply Chain</a:t>
          </a:r>
          <a:endParaRPr lang="en-US" sz="1600" b="1" kern="1200" dirty="0">
            <a:latin typeface="+mn-lt"/>
            <a:ea typeface="Cambria" panose="02040503050406030204" pitchFamily="18" charset="0"/>
          </a:endParaRPr>
        </a:p>
      </dsp:txBody>
      <dsp:txXfrm>
        <a:off x="5309" y="334470"/>
        <a:ext cx="2035206" cy="814082"/>
      </dsp:txXfrm>
    </dsp:sp>
    <dsp:sp modelId="{68B02E69-918D-4924-9E3D-13BCFBFD0E98}">
      <dsp:nvSpPr>
        <dsp:cNvPr id="0" name=""/>
        <dsp:cNvSpPr/>
      </dsp:nvSpPr>
      <dsp:spPr>
        <a:xfrm>
          <a:off x="5309" y="1148553"/>
          <a:ext cx="2035206" cy="34627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E: </a:t>
          </a:r>
          <a:r>
            <a:rPr lang="vi-VN" sz="1600" kern="1200" dirty="0">
              <a:latin typeface="+mn-lt"/>
              <a:ea typeface="Cambria" panose="02040503050406030204" pitchFamily="18" charset="0"/>
            </a:rPr>
            <a:t>Selecting environmentally friendly suppliers, reducing logistics emissions</a:t>
          </a:r>
          <a:endParaRPr lang="en-US" sz="1600" kern="1200" dirty="0">
            <a:latin typeface="+mn-lt"/>
            <a:ea typeface="Cambria" panose="02040503050406030204" pitchFamily="18"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kern="1200" dirty="0" err="1">
              <a:latin typeface="Arial" panose="020B0604020202020204" pitchFamily="34" charset="0"/>
              <a:ea typeface="Cambria" panose="02040503050406030204" pitchFamily="18" charset="0"/>
              <a:cs typeface="Arial" panose="020B0604020202020204" pitchFamily="34" charset="0"/>
            </a:rPr>
            <a:t>Requires safe working conditions</a:t>
          </a:r>
          <a:r>
            <a:rPr lang="en-US" sz="1600"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no child labor</a:t>
          </a:r>
          <a:endParaRPr lang="en-US" sz="16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 </a:t>
          </a:r>
          <a:r>
            <a:rPr lang="en-US" sz="1600" kern="1200" dirty="0" err="1">
              <a:latin typeface="Arial" panose="020B0604020202020204" pitchFamily="34" charset="0"/>
              <a:ea typeface="Cambria" panose="02040503050406030204" pitchFamily="18" charset="0"/>
              <a:cs typeface="Arial" panose="020B0604020202020204" pitchFamily="34" charset="0"/>
            </a:rPr>
            <a:t>Transparent contracts</a:t>
          </a:r>
          <a:r>
            <a:rPr lang="en-US" sz="1600"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supplier evaluation based on </a:t>
          </a:r>
          <a:r>
            <a:rPr lang="en-US" sz="1600" kern="1200" dirty="0">
              <a:latin typeface="Arial" panose="020B0604020202020204" pitchFamily="34" charset="0"/>
              <a:ea typeface="Cambria" panose="02040503050406030204" pitchFamily="18" charset="0"/>
              <a:cs typeface="Arial" panose="020B0604020202020204" pitchFamily="34" charset="0"/>
            </a:rPr>
            <a:t>ESG </a:t>
          </a:r>
          <a:r>
            <a:rPr lang="en-US" sz="1600" kern="1200" dirty="0" err="1">
              <a:latin typeface="Arial" panose="020B0604020202020204" pitchFamily="34" charset="0"/>
              <a:ea typeface="Cambria" panose="02040503050406030204" pitchFamily="18" charset="0"/>
              <a:cs typeface="Arial" panose="020B0604020202020204" pitchFamily="34" charset="0"/>
            </a:rPr>
            <a:t>standards</a:t>
          </a:r>
        </a:p>
      </dsp:txBody>
      <dsp:txXfrm>
        <a:off x="5309" y="1148553"/>
        <a:ext cx="2035206" cy="3462734"/>
      </dsp:txXfrm>
    </dsp:sp>
    <dsp:sp modelId="{0DDF798D-64B7-4A50-BDB2-782FB1E0D211}">
      <dsp:nvSpPr>
        <dsp:cNvPr id="0" name=""/>
        <dsp:cNvSpPr/>
      </dsp:nvSpPr>
      <dsp:spPr>
        <a:xfrm>
          <a:off x="2325444" y="334470"/>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dirty="0" err="1">
              <a:latin typeface="Arial" panose="020B0604020202020204" pitchFamily="34" charset="0"/>
              <a:ea typeface="Cambria" panose="02040503050406030204" pitchFamily="18" charset="0"/>
              <a:cs typeface="Arial" panose="020B0604020202020204" pitchFamily="34" charset="0"/>
            </a:rPr>
            <a:t>Production </a:t>
          </a:r>
          <a:r>
            <a:rPr lang="en-US" sz="1600" b="1" i="0" kern="1200" dirty="0">
              <a:latin typeface="Arial" panose="020B0604020202020204" pitchFamily="34" charset="0"/>
              <a:ea typeface="Cambria" panose="02040503050406030204" pitchFamily="18" charset="0"/>
              <a:cs typeface="Arial" panose="020B0604020202020204" pitchFamily="34" charset="0"/>
            </a:rPr>
            <a:t>– </a:t>
          </a:r>
          <a:r>
            <a:rPr lang="en-US" sz="1600" b="1" i="0" kern="1200" dirty="0" err="1">
              <a:latin typeface="Arial" panose="020B0604020202020204" pitchFamily="34" charset="0"/>
              <a:ea typeface="Cambria" panose="02040503050406030204" pitchFamily="18" charset="0"/>
              <a:cs typeface="Arial" panose="020B0604020202020204" pitchFamily="34" charset="0"/>
            </a:rPr>
            <a:t>Internal Operations</a:t>
          </a:r>
          <a:endParaRPr lang="en-US" sz="1600" b="1" kern="1200" dirty="0">
            <a:latin typeface="Arial" panose="020B0604020202020204" pitchFamily="34" charset="0"/>
            <a:ea typeface="Cambria" panose="02040503050406030204" pitchFamily="18" charset="0"/>
            <a:cs typeface="Arial" panose="020B0604020202020204" pitchFamily="34" charset="0"/>
          </a:endParaRPr>
        </a:p>
      </dsp:txBody>
      <dsp:txXfrm>
        <a:off x="2325444" y="334470"/>
        <a:ext cx="2035206" cy="814082"/>
      </dsp:txXfrm>
    </dsp:sp>
    <dsp:sp modelId="{A674B4D1-D8AC-402B-B874-32FE49E38569}">
      <dsp:nvSpPr>
        <dsp:cNvPr id="0" name=""/>
        <dsp:cNvSpPr/>
      </dsp:nvSpPr>
      <dsp:spPr>
        <a:xfrm>
          <a:off x="2325444" y="1148553"/>
          <a:ext cx="2035206" cy="34627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E: </a:t>
          </a:r>
          <a:r>
            <a:rPr lang="vi-VN" sz="1600" kern="1200" dirty="0">
              <a:latin typeface="+mn-lt"/>
              <a:ea typeface="Cambria" panose="02040503050406030204" pitchFamily="18" charset="0"/>
            </a:rPr>
            <a:t>Energy optimization, use of recycled materials, waste management</a:t>
          </a:r>
          <a:endParaRPr lang="en-US" sz="1600" kern="1200" dirty="0">
            <a:latin typeface="+mn-lt"/>
            <a:ea typeface="Cambria" panose="02040503050406030204" pitchFamily="18" charset="0"/>
          </a:endParaRPr>
        </a:p>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S: </a:t>
          </a:r>
          <a:r>
            <a:rPr lang="vi-VN" sz="1600" kern="1200" dirty="0">
              <a:latin typeface="+mn-lt"/>
              <a:ea typeface="Cambria" panose="02040503050406030204" pitchFamily="18" charset="0"/>
            </a:rPr>
            <a:t>Create a safe working environment, provide green skills training</a:t>
          </a: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Internal control systems</a:t>
          </a:r>
          <a:r>
            <a:rPr lang="en-US" sz="1600" kern="1200" dirty="0">
              <a:latin typeface="Arial" panose="020B0604020202020204" pitchFamily="34" charset="0"/>
              <a:ea typeface="Cambria" panose="02040503050406030204" pitchFamily="18" charset="0"/>
              <a:cs typeface="Arial" panose="020B0604020202020204" pitchFamily="34" charset="0"/>
            </a:rPr>
            <a:t>, ESG </a:t>
          </a:r>
          <a:r>
            <a:rPr lang="en-US" sz="1600" kern="1200" dirty="0" err="1">
              <a:latin typeface="Arial" panose="020B0604020202020204" pitchFamily="34" charset="0"/>
              <a:ea typeface="Cambria" panose="02040503050406030204" pitchFamily="18" charset="0"/>
              <a:cs typeface="Arial" panose="020B0604020202020204" pitchFamily="34" charset="0"/>
            </a:rPr>
            <a:t>compliance processes in operations</a:t>
          </a:r>
          <a:endParaRPr lang="vi-VN" sz="1600" kern="1200" dirty="0">
            <a:latin typeface="Arial" panose="020B0604020202020204" pitchFamily="34" charset="0"/>
            <a:ea typeface="Cambria" panose="02040503050406030204" pitchFamily="18" charset="0"/>
            <a:cs typeface="Arial" panose="020B0604020202020204" pitchFamily="34" charset="0"/>
          </a:endParaRPr>
        </a:p>
      </dsp:txBody>
      <dsp:txXfrm>
        <a:off x="2325444" y="1148553"/>
        <a:ext cx="2035206" cy="3462734"/>
      </dsp:txXfrm>
    </dsp:sp>
    <dsp:sp modelId="{F2A76305-AB83-4749-A9E0-112DAEC646C2}">
      <dsp:nvSpPr>
        <dsp:cNvPr id="0" name=""/>
        <dsp:cNvSpPr/>
      </dsp:nvSpPr>
      <dsp:spPr>
        <a:xfrm>
          <a:off x="4645580" y="334470"/>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dirty="0" err="1">
              <a:latin typeface="Arial" panose="020B0604020202020204" pitchFamily="34" charset="0"/>
              <a:ea typeface="Cambria" panose="02040503050406030204" pitchFamily="18" charset="0"/>
              <a:cs typeface="Arial" panose="020B0604020202020204" pitchFamily="34" charset="0"/>
            </a:rPr>
            <a:t>Distribution </a:t>
          </a:r>
          <a:r>
            <a:rPr lang="en-US" sz="1600" b="1" i="0" kern="1200" dirty="0">
              <a:latin typeface="Arial" panose="020B0604020202020204" pitchFamily="34" charset="0"/>
              <a:ea typeface="Cambria" panose="02040503050406030204" pitchFamily="18" charset="0"/>
              <a:cs typeface="Arial" panose="020B0604020202020204" pitchFamily="34" charset="0"/>
            </a:rPr>
            <a:t>– Logistics</a:t>
          </a:r>
          <a:endParaRPr lang="en-US" sz="1600" b="1" kern="1200" dirty="0">
            <a:latin typeface="Arial" panose="020B0604020202020204" pitchFamily="34" charset="0"/>
            <a:ea typeface="Cambria" panose="02040503050406030204" pitchFamily="18" charset="0"/>
            <a:cs typeface="Arial" panose="020B0604020202020204" pitchFamily="34" charset="0"/>
          </a:endParaRPr>
        </a:p>
      </dsp:txBody>
      <dsp:txXfrm>
        <a:off x="4645580" y="334470"/>
        <a:ext cx="2035206" cy="814082"/>
      </dsp:txXfrm>
    </dsp:sp>
    <dsp:sp modelId="{DC330CCB-BA1D-444B-8946-4940D831E31C}">
      <dsp:nvSpPr>
        <dsp:cNvPr id="0" name=""/>
        <dsp:cNvSpPr/>
      </dsp:nvSpPr>
      <dsp:spPr>
        <a:xfrm>
          <a:off x="4645580" y="1148553"/>
          <a:ext cx="2035206" cy="34627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E</a:t>
          </a:r>
          <a:r>
            <a:rPr lang="vi-VN" sz="1600" b="1" kern="1200">
              <a:solidFill>
                <a:srgbClr val="FF0000"/>
              </a:solidFill>
              <a:latin typeface="+mn-lt"/>
              <a:ea typeface="Cambria" panose="02040503050406030204" pitchFamily="18" charset="0"/>
            </a:rPr>
            <a:t>: </a:t>
          </a:r>
          <a:r>
            <a:rPr lang="en-US" sz="1600" b="0" kern="1200">
              <a:solidFill>
                <a:schemeClr val="tx1"/>
              </a:solidFill>
              <a:latin typeface="+mn-lt"/>
              <a:ea typeface="Cambria" panose="02040503050406030204" pitchFamily="18" charset="0"/>
            </a:rPr>
            <a:t>O</a:t>
          </a:r>
          <a:r>
            <a:rPr lang="vi-VN" sz="1600" kern="1200">
              <a:latin typeface="+mn-lt"/>
              <a:ea typeface="Cambria" panose="02040503050406030204" pitchFamily="18" charset="0"/>
            </a:rPr>
            <a:t>ptimize </a:t>
          </a:r>
          <a:r>
            <a:rPr lang="vi-VN" sz="1600" kern="1200" dirty="0">
              <a:latin typeface="+mn-lt"/>
              <a:ea typeface="Cambria" panose="02040503050406030204" pitchFamily="18" charset="0"/>
            </a:rPr>
            <a:t>transportation, reduce fuel consumption</a:t>
          </a:r>
          <a:endParaRPr lang="en-US" sz="1600" kern="1200" dirty="0">
            <a:latin typeface="+mn-lt"/>
            <a:ea typeface="Cambria" panose="02040503050406030204" pitchFamily="18"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kern="1200" dirty="0" err="1">
              <a:latin typeface="Arial" panose="020B0604020202020204" pitchFamily="34" charset="0"/>
              <a:ea typeface="Cambria" panose="02040503050406030204" pitchFamily="18" charset="0"/>
              <a:cs typeface="Arial" panose="020B0604020202020204" pitchFamily="34" charset="0"/>
            </a:rPr>
            <a:t>Select transportation partners with sustainable labor policies</a:t>
          </a:r>
          <a:endParaRPr lang="en-US" sz="16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 </a:t>
          </a:r>
          <a:r>
            <a:rPr lang="en-US" sz="1600" kern="1200" dirty="0" err="1">
              <a:latin typeface="Arial" panose="020B0604020202020204" pitchFamily="34" charset="0"/>
              <a:ea typeface="Cambria" panose="02040503050406030204" pitchFamily="18" charset="0"/>
              <a:cs typeface="Arial" panose="020B0604020202020204" pitchFamily="34" charset="0"/>
            </a:rPr>
            <a:t>Monitoring of third-party </a:t>
          </a:r>
          <a:r>
            <a:rPr lang="en-US" sz="1600" kern="1200" dirty="0">
              <a:latin typeface="Arial" panose="020B0604020202020204" pitchFamily="34" charset="0"/>
              <a:ea typeface="Cambria" panose="02040503050406030204" pitchFamily="18" charset="0"/>
              <a:cs typeface="Arial" panose="020B0604020202020204" pitchFamily="34" charset="0"/>
            </a:rPr>
            <a:t>(3PL) ESG </a:t>
          </a:r>
          <a:r>
            <a:rPr lang="en-US" sz="1600" kern="1200" dirty="0" err="1">
              <a:latin typeface="Arial" panose="020B0604020202020204" pitchFamily="34" charset="0"/>
              <a:ea typeface="Cambria" panose="02040503050406030204" pitchFamily="18" charset="0"/>
              <a:cs typeface="Arial" panose="020B0604020202020204" pitchFamily="34" charset="0"/>
            </a:rPr>
            <a:t>responsibilities</a:t>
          </a:r>
        </a:p>
      </dsp:txBody>
      <dsp:txXfrm>
        <a:off x="4645580" y="1148553"/>
        <a:ext cx="2035206" cy="3462734"/>
      </dsp:txXfrm>
    </dsp:sp>
    <dsp:sp modelId="{ED72FE2C-790E-43AB-A06D-064150C1666D}">
      <dsp:nvSpPr>
        <dsp:cNvPr id="0" name=""/>
        <dsp:cNvSpPr/>
      </dsp:nvSpPr>
      <dsp:spPr>
        <a:xfrm>
          <a:off x="6965715" y="334470"/>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dirty="0" err="1">
              <a:latin typeface="Arial" panose="020B0604020202020204" pitchFamily="34" charset="0"/>
              <a:ea typeface="Cambria" panose="02040503050406030204" pitchFamily="18" charset="0"/>
              <a:cs typeface="Arial" panose="020B0604020202020204" pitchFamily="34" charset="0"/>
            </a:rPr>
            <a:t>Sales </a:t>
          </a:r>
          <a:r>
            <a:rPr lang="en-US" sz="1600" b="1" i="0" kern="1200" dirty="0">
              <a:latin typeface="Arial" panose="020B0604020202020204" pitchFamily="34" charset="0"/>
              <a:ea typeface="Cambria" panose="02040503050406030204" pitchFamily="18" charset="0"/>
              <a:cs typeface="Arial" panose="020B0604020202020204" pitchFamily="34" charset="0"/>
            </a:rPr>
            <a:t>– Marketing – </a:t>
          </a:r>
          <a:r>
            <a:rPr lang="en-US" sz="1600" b="1" i="0" kern="1200" dirty="0" err="1">
              <a:latin typeface="Arial" panose="020B0604020202020204" pitchFamily="34" charset="0"/>
              <a:ea typeface="Cambria" panose="02040503050406030204" pitchFamily="18" charset="0"/>
              <a:cs typeface="Arial" panose="020B0604020202020204" pitchFamily="34" charset="0"/>
            </a:rPr>
            <a:t>Customers</a:t>
          </a:r>
          <a:endParaRPr lang="en-US" sz="1600" b="1" kern="1200" dirty="0">
            <a:latin typeface="Arial" panose="020B0604020202020204" pitchFamily="34" charset="0"/>
            <a:ea typeface="Cambria" panose="02040503050406030204" pitchFamily="18" charset="0"/>
            <a:cs typeface="Arial" panose="020B0604020202020204" pitchFamily="34" charset="0"/>
          </a:endParaRPr>
        </a:p>
      </dsp:txBody>
      <dsp:txXfrm>
        <a:off x="6965715" y="334470"/>
        <a:ext cx="2035206" cy="814082"/>
      </dsp:txXfrm>
    </dsp:sp>
    <dsp:sp modelId="{0B16E90E-AEC0-4F13-9B0C-235A991D882E}">
      <dsp:nvSpPr>
        <dsp:cNvPr id="0" name=""/>
        <dsp:cNvSpPr/>
      </dsp:nvSpPr>
      <dsp:spPr>
        <a:xfrm>
          <a:off x="6965715" y="1148553"/>
          <a:ext cx="2035206" cy="34627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E: </a:t>
          </a:r>
          <a:r>
            <a:rPr lang="vi-VN" sz="1600" kern="1200" dirty="0">
              <a:latin typeface="+mn-lt"/>
              <a:ea typeface="Cambria" panose="02040503050406030204" pitchFamily="18" charset="0"/>
            </a:rPr>
            <a:t>Communicate about sustainable products and environmentally friendly packaging</a:t>
          </a:r>
          <a:endParaRPr lang="en-US" sz="1600" kern="1200" dirty="0">
            <a:latin typeface="+mn-lt"/>
            <a:ea typeface="Cambria" panose="02040503050406030204" pitchFamily="18"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 </a:t>
          </a:r>
          <a:r>
            <a:rPr lang="en-US" sz="1600" kern="1200" dirty="0" err="1">
              <a:latin typeface="Arial" panose="020B0604020202020204" pitchFamily="34" charset="0"/>
              <a:ea typeface="Cambria" panose="02040503050406030204" pitchFamily="18" charset="0"/>
              <a:cs typeface="Arial" panose="020B0604020202020204" pitchFamily="34" charset="0"/>
            </a:rPr>
            <a:t>Ensure fair access </a:t>
          </a:r>
          <a:r>
            <a:rPr lang="en-US" sz="1600" kern="1200" dirty="0">
              <a:latin typeface="Arial" panose="020B0604020202020204" pitchFamily="34" charset="0"/>
              <a:ea typeface="Cambria" panose="02040503050406030204" pitchFamily="18" charset="0"/>
              <a:cs typeface="Arial" panose="020B0604020202020204" pitchFamily="34" charset="0"/>
            </a:rPr>
            <a:t>and </a:t>
          </a:r>
          <a:r>
            <a:rPr lang="en-US" sz="1600" kern="1200" dirty="0" err="1">
              <a:latin typeface="Arial" panose="020B0604020202020204" pitchFamily="34" charset="0"/>
              <a:ea typeface="Cambria" panose="02040503050406030204" pitchFamily="18" charset="0"/>
              <a:cs typeface="Arial" panose="020B0604020202020204" pitchFamily="34" charset="0"/>
            </a:rPr>
            <a:t>transparent customer care</a:t>
          </a:r>
          <a:endParaRPr lang="en-US" sz="16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Disclose </a:t>
          </a:r>
          <a:r>
            <a:rPr lang="en-US" sz="1600" kern="1200" dirty="0">
              <a:latin typeface="Arial" panose="020B0604020202020204" pitchFamily="34" charset="0"/>
              <a:ea typeface="Cambria" panose="02040503050406030204" pitchFamily="18" charset="0"/>
              <a:cs typeface="Arial" panose="020B0604020202020204" pitchFamily="34" charset="0"/>
            </a:rPr>
            <a:t>information </a:t>
          </a:r>
          <a:r>
            <a:rPr lang="en-US" sz="1600" kern="1200" dirty="0" err="1">
              <a:latin typeface="Arial" panose="020B0604020202020204" pitchFamily="34" charset="0"/>
              <a:ea typeface="Cambria" panose="02040503050406030204" pitchFamily="18" charset="0"/>
              <a:cs typeface="Arial" panose="020B0604020202020204" pitchFamily="34" charset="0"/>
            </a:rPr>
            <a:t>truthfully</a:t>
          </a:r>
          <a:r>
            <a:rPr lang="en-US" sz="1600"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without causing misunderstanding</a:t>
          </a:r>
          <a:endParaRPr lang="en-US" sz="1600" kern="1200" dirty="0">
            <a:latin typeface="Arial" panose="020B0604020202020204" pitchFamily="34" charset="0"/>
            <a:ea typeface="Cambria" panose="02040503050406030204" pitchFamily="18" charset="0"/>
            <a:cs typeface="Arial" panose="020B0604020202020204" pitchFamily="34" charset="0"/>
          </a:endParaRPr>
        </a:p>
      </dsp:txBody>
      <dsp:txXfrm>
        <a:off x="6965715" y="1148553"/>
        <a:ext cx="2035206" cy="3462734"/>
      </dsp:txXfrm>
    </dsp:sp>
    <dsp:sp modelId="{3D5D07D6-9BD2-467C-9BF5-1363282E8F0E}">
      <dsp:nvSpPr>
        <dsp:cNvPr id="0" name=""/>
        <dsp:cNvSpPr/>
      </dsp:nvSpPr>
      <dsp:spPr>
        <a:xfrm>
          <a:off x="9285851" y="334470"/>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dirty="0" err="1">
              <a:latin typeface="Arial" panose="020B0604020202020204" pitchFamily="34" charset="0"/>
              <a:ea typeface="Cambria" panose="02040503050406030204" pitchFamily="18" charset="0"/>
              <a:cs typeface="Arial" panose="020B0604020202020204" pitchFamily="34" charset="0"/>
            </a:rPr>
            <a:t>After-sales </a:t>
          </a:r>
          <a:r>
            <a:rPr lang="en-US" sz="1600" b="1" i="0" kern="1200" dirty="0">
              <a:latin typeface="Arial" panose="020B0604020202020204" pitchFamily="34" charset="0"/>
              <a:ea typeface="Cambria" panose="02040503050406030204" pitchFamily="18" charset="0"/>
              <a:cs typeface="Arial" panose="020B0604020202020204" pitchFamily="34" charset="0"/>
            </a:rPr>
            <a:t>– </a:t>
          </a:r>
          <a:r>
            <a:rPr lang="en-US" sz="1600" b="1" i="0" kern="1200" dirty="0" err="1">
              <a:latin typeface="Arial" panose="020B0604020202020204" pitchFamily="34" charset="0"/>
              <a:ea typeface="Cambria" panose="02040503050406030204" pitchFamily="18" charset="0"/>
              <a:cs typeface="Arial" panose="020B0604020202020204" pitchFamily="34" charset="0"/>
            </a:rPr>
            <a:t>Product Lifecycle Management</a:t>
          </a:r>
          <a:endParaRPr lang="en-US" sz="1600" b="1" kern="1200" dirty="0">
            <a:latin typeface="Arial" panose="020B0604020202020204" pitchFamily="34" charset="0"/>
            <a:ea typeface="Cambria" panose="02040503050406030204" pitchFamily="18" charset="0"/>
            <a:cs typeface="Arial" panose="020B0604020202020204" pitchFamily="34" charset="0"/>
          </a:endParaRPr>
        </a:p>
      </dsp:txBody>
      <dsp:txXfrm>
        <a:off x="9285851" y="334470"/>
        <a:ext cx="2035206" cy="814082"/>
      </dsp:txXfrm>
    </dsp:sp>
    <dsp:sp modelId="{ED23CBA9-B754-42C9-9662-9A57F2C97826}">
      <dsp:nvSpPr>
        <dsp:cNvPr id="0" name=""/>
        <dsp:cNvSpPr/>
      </dsp:nvSpPr>
      <dsp:spPr>
        <a:xfrm>
          <a:off x="9285851" y="1148553"/>
          <a:ext cx="2035206" cy="34627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E: </a:t>
          </a:r>
          <a:r>
            <a:rPr lang="en-US" sz="1600" kern="1200" dirty="0" err="1">
              <a:latin typeface="Arial" panose="020B0604020202020204" pitchFamily="34" charset="0"/>
              <a:ea typeface="Cambria" panose="02040503050406030204" pitchFamily="18" charset="0"/>
              <a:cs typeface="Arial" panose="020B0604020202020204" pitchFamily="34" charset="0"/>
            </a:rPr>
            <a:t>Product recovery </a:t>
          </a:r>
          <a:r>
            <a:rPr lang="en-US" sz="1600"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recycling </a:t>
          </a:r>
          <a:r>
            <a:rPr lang="en-US" sz="1600"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reuse</a:t>
          </a:r>
          <a:endParaRPr lang="en-US" sz="16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711200">
            <a:lnSpc>
              <a:spcPct val="90000"/>
            </a:lnSpc>
            <a:spcBef>
              <a:spcPct val="0"/>
            </a:spcBef>
            <a:spcAft>
              <a:spcPct val="15000"/>
            </a:spcAft>
            <a:buNone/>
          </a:pPr>
          <a:r>
            <a:rPr lang="vi-VN" sz="1600" b="1" kern="1200" dirty="0">
              <a:solidFill>
                <a:srgbClr val="FF0000"/>
              </a:solidFill>
              <a:latin typeface="+mn-lt"/>
              <a:ea typeface="Cambria" panose="02040503050406030204" pitchFamily="18" charset="0"/>
            </a:rPr>
            <a:t>S: </a:t>
          </a:r>
          <a:r>
            <a:rPr lang="vi-VN" sz="1600" kern="1200" dirty="0">
              <a:latin typeface="+mn-lt"/>
              <a:ea typeface="Cambria" panose="02040503050406030204" pitchFamily="18" charset="0"/>
            </a:rPr>
            <a:t>Support the community through CSR programs</a:t>
          </a:r>
        </a:p>
        <a:p>
          <a:pPr marL="171450" lvl="1" indent="-171450" algn="l" defTabSz="711200">
            <a:lnSpc>
              <a:spcPct val="90000"/>
            </a:lnSpc>
            <a:spcBef>
              <a:spcPct val="0"/>
            </a:spcBef>
            <a:spcAft>
              <a:spcPct val="15000"/>
            </a:spcAft>
            <a:buNone/>
          </a:pPr>
          <a:r>
            <a:rPr lang="en-US" sz="16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600" b="1" kern="1200" dirty="0">
              <a:latin typeface="Arial" panose="020B0604020202020204" pitchFamily="34" charset="0"/>
              <a:ea typeface="Cambria" panose="02040503050406030204" pitchFamily="18" charset="0"/>
              <a:cs typeface="Arial" panose="020B0604020202020204" pitchFamily="34" charset="0"/>
            </a:rPr>
            <a:t>: </a:t>
          </a:r>
          <a:r>
            <a:rPr lang="en-US" sz="1600" kern="1200" dirty="0" err="1">
              <a:latin typeface="Arial" panose="020B0604020202020204" pitchFamily="34" charset="0"/>
              <a:ea typeface="Cambria" panose="02040503050406030204" pitchFamily="18" charset="0"/>
              <a:cs typeface="Arial" panose="020B0604020202020204" pitchFamily="34" charset="0"/>
            </a:rPr>
            <a:t>Receive feedback </a:t>
          </a:r>
          <a:r>
            <a:rPr lang="en-US" sz="1600" kern="1200" dirty="0">
              <a:latin typeface="Arial" panose="020B0604020202020204" pitchFamily="34" charset="0"/>
              <a:ea typeface="Cambria" panose="02040503050406030204" pitchFamily="18" charset="0"/>
              <a:cs typeface="Arial" panose="020B0604020202020204" pitchFamily="34" charset="0"/>
            </a:rPr>
            <a:t>and </a:t>
          </a:r>
          <a:r>
            <a:rPr lang="en-US" sz="1600" kern="1200" dirty="0" err="1">
              <a:latin typeface="Arial" panose="020B0604020202020204" pitchFamily="34" charset="0"/>
              <a:ea typeface="Cambria" panose="02040503050406030204" pitchFamily="18" charset="0"/>
              <a:cs typeface="Arial" panose="020B0604020202020204" pitchFamily="34" charset="0"/>
            </a:rPr>
            <a:t>address ethical risks</a:t>
          </a:r>
          <a:endParaRPr lang="vi-VN" sz="1600" kern="1200" dirty="0">
            <a:latin typeface="Arial" panose="020B0604020202020204" pitchFamily="34" charset="0"/>
            <a:ea typeface="Cambria" panose="02040503050406030204" pitchFamily="18" charset="0"/>
            <a:cs typeface="Arial" panose="020B0604020202020204" pitchFamily="34" charset="0"/>
          </a:endParaRPr>
        </a:p>
      </dsp:txBody>
      <dsp:txXfrm>
        <a:off x="9285851" y="1148553"/>
        <a:ext cx="2035206" cy="34627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722893-875C-044C-9D9B-967C2500E709}">
      <dsp:nvSpPr>
        <dsp:cNvPr id="0" name=""/>
        <dsp:cNvSpPr/>
      </dsp:nvSpPr>
      <dsp:spPr>
        <a:xfrm>
          <a:off x="211473" y="4392"/>
          <a:ext cx="3266233" cy="816558"/>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a:solidFill>
                <a:srgbClr val="000000">
                  <a:hueOff val="0"/>
                  <a:satOff val="0"/>
                  <a:lumOff val="0"/>
                  <a:alphaOff val="0"/>
                </a:srgbClr>
              </a:solidFill>
              <a:latin typeface="+mn-lt"/>
              <a:ea typeface="+mn-ea"/>
              <a:cs typeface="+mn-cs"/>
            </a:rPr>
            <a:t>Identify relevant stakeholder groups</a:t>
          </a:r>
          <a:endParaRPr lang="en-VN" sz="1800" kern="1200">
            <a:solidFill>
              <a:srgbClr val="000000">
                <a:hueOff val="0"/>
                <a:satOff val="0"/>
                <a:lumOff val="0"/>
                <a:alphaOff val="0"/>
              </a:srgbClr>
            </a:solidFill>
            <a:latin typeface="+mn-lt"/>
            <a:ea typeface="+mn-ea"/>
            <a:cs typeface="+mn-cs"/>
          </a:endParaRPr>
        </a:p>
      </dsp:txBody>
      <dsp:txXfrm>
        <a:off x="235389" y="28308"/>
        <a:ext cx="3218401" cy="768726"/>
      </dsp:txXfrm>
    </dsp:sp>
    <dsp:sp modelId="{85935114-DE6B-074F-A871-D8A73F28976E}">
      <dsp:nvSpPr>
        <dsp:cNvPr id="0" name=""/>
        <dsp:cNvSpPr/>
      </dsp:nvSpPr>
      <dsp:spPr>
        <a:xfrm rot="5400000">
          <a:off x="1691485" y="841364"/>
          <a:ext cx="306209" cy="367451"/>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Cambria" panose="02040503050406030204" pitchFamily="18" charset="0"/>
            <a:ea typeface="+mn-ea"/>
            <a:cs typeface="+mn-cs"/>
          </a:endParaRPr>
        </a:p>
      </dsp:txBody>
      <dsp:txXfrm rot="-5400000">
        <a:off x="1734355" y="871985"/>
        <a:ext cx="220471" cy="214346"/>
      </dsp:txXfrm>
    </dsp:sp>
    <dsp:sp modelId="{9E3C2946-88F5-484C-9B5D-4E6D10FC507F}">
      <dsp:nvSpPr>
        <dsp:cNvPr id="0" name=""/>
        <dsp:cNvSpPr/>
      </dsp:nvSpPr>
      <dsp:spPr>
        <a:xfrm>
          <a:off x="211473" y="1229229"/>
          <a:ext cx="3266233" cy="816558"/>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dirty="0">
              <a:solidFill>
                <a:srgbClr val="000000">
                  <a:hueOff val="0"/>
                  <a:satOff val="0"/>
                  <a:lumOff val="0"/>
                  <a:alphaOff val="0"/>
                </a:srgbClr>
              </a:solidFill>
              <a:latin typeface="+mn-lt"/>
              <a:ea typeface="+mn-ea"/>
              <a:cs typeface="+mn-cs"/>
            </a:rPr>
            <a:t>Establish a multi-directional dialogue channel</a:t>
          </a:r>
          <a:endParaRPr lang="en-VN" sz="1800" kern="1200" dirty="0">
            <a:solidFill>
              <a:srgbClr val="000000">
                <a:hueOff val="0"/>
                <a:satOff val="0"/>
                <a:lumOff val="0"/>
                <a:alphaOff val="0"/>
              </a:srgbClr>
            </a:solidFill>
            <a:latin typeface="+mn-lt"/>
            <a:ea typeface="+mn-ea"/>
            <a:cs typeface="+mn-cs"/>
          </a:endParaRPr>
        </a:p>
      </dsp:txBody>
      <dsp:txXfrm>
        <a:off x="235389" y="1253145"/>
        <a:ext cx="3218401" cy="768726"/>
      </dsp:txXfrm>
    </dsp:sp>
    <dsp:sp modelId="{29EA86C1-6385-5443-8640-56693B0B44D8}">
      <dsp:nvSpPr>
        <dsp:cNvPr id="0" name=""/>
        <dsp:cNvSpPr/>
      </dsp:nvSpPr>
      <dsp:spPr>
        <a:xfrm rot="5400000">
          <a:off x="1691485" y="2066202"/>
          <a:ext cx="306209" cy="367451"/>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Cambria" panose="02040503050406030204" pitchFamily="18" charset="0"/>
            <a:ea typeface="+mn-ea"/>
            <a:cs typeface="+mn-cs"/>
          </a:endParaRPr>
        </a:p>
      </dsp:txBody>
      <dsp:txXfrm rot="-5400000">
        <a:off x="1734355" y="2096823"/>
        <a:ext cx="220471" cy="214346"/>
      </dsp:txXfrm>
    </dsp:sp>
    <dsp:sp modelId="{50FC1B98-9207-A146-9946-6CECD294B39C}">
      <dsp:nvSpPr>
        <dsp:cNvPr id="0" name=""/>
        <dsp:cNvSpPr/>
      </dsp:nvSpPr>
      <dsp:spPr>
        <a:xfrm>
          <a:off x="211473" y="2454067"/>
          <a:ext cx="3266233" cy="816558"/>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dirty="0">
              <a:solidFill>
                <a:srgbClr val="000000">
                  <a:hueOff val="0"/>
                  <a:satOff val="0"/>
                  <a:lumOff val="0"/>
                  <a:alphaOff val="0"/>
                </a:srgbClr>
              </a:solidFill>
              <a:latin typeface="+mn-lt"/>
              <a:ea typeface="+mn-ea"/>
              <a:cs typeface="+mn-cs"/>
            </a:rPr>
            <a:t>Regularly organize consultations (workshops, surveys, interviews)</a:t>
          </a:r>
          <a:endParaRPr lang="en-VN" sz="1800" kern="1200" dirty="0">
            <a:solidFill>
              <a:srgbClr val="000000">
                <a:hueOff val="0"/>
                <a:satOff val="0"/>
                <a:lumOff val="0"/>
                <a:alphaOff val="0"/>
              </a:srgbClr>
            </a:solidFill>
            <a:latin typeface="+mn-lt"/>
            <a:ea typeface="+mn-ea"/>
            <a:cs typeface="+mn-cs"/>
          </a:endParaRPr>
        </a:p>
      </dsp:txBody>
      <dsp:txXfrm>
        <a:off x="235389" y="2477983"/>
        <a:ext cx="3218401" cy="768726"/>
      </dsp:txXfrm>
    </dsp:sp>
    <dsp:sp modelId="{B2868318-744E-E94A-88DB-E0FEF8B320EE}">
      <dsp:nvSpPr>
        <dsp:cNvPr id="0" name=""/>
        <dsp:cNvSpPr/>
      </dsp:nvSpPr>
      <dsp:spPr>
        <a:xfrm rot="5400000">
          <a:off x="1691485" y="3291040"/>
          <a:ext cx="306209" cy="367451"/>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Cambria" panose="02040503050406030204" pitchFamily="18" charset="0"/>
            <a:ea typeface="+mn-ea"/>
            <a:cs typeface="+mn-cs"/>
          </a:endParaRPr>
        </a:p>
      </dsp:txBody>
      <dsp:txXfrm rot="-5400000">
        <a:off x="1734355" y="3321661"/>
        <a:ext cx="220471" cy="214346"/>
      </dsp:txXfrm>
    </dsp:sp>
    <dsp:sp modelId="{26EB1A08-EF0F-224A-90E7-B3E2B0320AB4}">
      <dsp:nvSpPr>
        <dsp:cNvPr id="0" name=""/>
        <dsp:cNvSpPr/>
      </dsp:nvSpPr>
      <dsp:spPr>
        <a:xfrm>
          <a:off x="211473" y="3678905"/>
          <a:ext cx="3266233" cy="816558"/>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a:solidFill>
                <a:srgbClr val="000000">
                  <a:hueOff val="0"/>
                  <a:satOff val="0"/>
                  <a:lumOff val="0"/>
                  <a:alphaOff val="0"/>
                </a:srgbClr>
              </a:solidFill>
              <a:latin typeface="+mn-lt"/>
              <a:ea typeface="+mn-ea"/>
              <a:cs typeface="+mn-cs"/>
            </a:rPr>
            <a:t>Feedback and integrate opinions into the ESG strategy</a:t>
          </a:r>
          <a:endParaRPr lang="en-VN" sz="1800" kern="1200">
            <a:solidFill>
              <a:srgbClr val="000000">
                <a:hueOff val="0"/>
                <a:satOff val="0"/>
                <a:lumOff val="0"/>
                <a:alphaOff val="0"/>
              </a:srgbClr>
            </a:solidFill>
            <a:latin typeface="+mn-lt"/>
            <a:ea typeface="+mn-ea"/>
            <a:cs typeface="+mn-cs"/>
          </a:endParaRPr>
        </a:p>
      </dsp:txBody>
      <dsp:txXfrm>
        <a:off x="235389" y="3702821"/>
        <a:ext cx="3218401" cy="76872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sg.feds.com.tw/en/stakeholder/?utm_source=chatgpt.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covadis.com/?utm_source=chatgpt.com" TargetMode="External"/><Relationship Id="rId7" Type="http://schemas.openxmlformats.org/officeDocument/2006/relationships/hyperlink" Target="https://ecovadis.co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support.ecovadis.com/hc/vi/articles/210460197-T%C3%B4i-c%C3%B3-th%E1%BB%83-s%E1%BB%AD-d%E1%BB%A5ng-k%E1%BA%BFt-qu%E1%BA%A3-%C4%91%C3%A1nh-gi%C3%A1-c%E1%BB%A7a-EcoVadis-nh%C6%B0-th%E1%BA%BF-n%C3%A0o?utm_source=chatgpt.com" TargetMode="External"/><Relationship Id="rId5" Type="http://schemas.openxmlformats.org/officeDocument/2006/relationships/hyperlink" Target="https://support.ecovadis.com/hc/vi/articles/115002653188-Quy-tr%C3%ACnh-%C4%91%C3%A1nh-gi%C3%A1-EcoVadis-l%C3%A0-g%C3%AC?utm_source=chatgpt.com" TargetMode="External"/><Relationship Id="rId4" Type="http://schemas.openxmlformats.org/officeDocument/2006/relationships/hyperlink" Target="https://support.ecovadis.com/hc/vi/articles/215558737-L%C3%A0m-th%E1%BA%BF-n%C3%A0o-%C4%91%E1%BB%83-%C4%91%C4%83ng-k%C3%BD-th%E1%BB%B1c-hi%E1%BB%87n-%C4%91%C3%A1nh-gi%C3%A1-cho-c%C3%B4ng-ty-t%C3%B4i?utm_source=chatgpt.com"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ESG stands for **Environmental, Social, and Governance**. It refers to three central factors in measuring the sustainability and social impact of an investment in a company or business. These criteria help better determine the future financial performance of companies (profits and risks).</a:t>
            </a:r>
            <a:endParaRPr lang="en-US" dirty="0"/>
          </a:p>
          <a:p>
            <a:endParaRPr lang="en-US" dirty="0"/>
          </a:p>
          <a:p>
            <a:r>
              <a:rPr lang="vi-VN" dirty="0"/>
              <a:t>### **1. Environment:** This component assesses a company's performance as a steward of nature. Factors include:</a:t>
            </a:r>
            <a:endParaRPr lang="en-US" dirty="0"/>
          </a:p>
          <a:p>
            <a:pPr marL="171450" indent="-171450">
              <a:buFontTx/>
              <a:buChar char="-"/>
            </a:pPr>
            <a:r>
              <a:rPr lang="vi-VN" dirty="0"/>
              <a:t>**Climate change:** Measures to reduce carbon emissions and manage carbon footprint.</a:t>
            </a:r>
            <a:endParaRPr lang="en-US" dirty="0"/>
          </a:p>
          <a:p>
            <a:pPr marL="171450" indent="-171450">
              <a:buFontTx/>
              <a:buChar char="-"/>
            </a:pPr>
            <a:r>
              <a:rPr lang="vi-VN" dirty="0"/>
              <a:t>- **Resource depletion:** Efficient use of raw materials and natural resources.</a:t>
            </a:r>
            <a:endParaRPr lang="en-US" dirty="0"/>
          </a:p>
          <a:p>
            <a:pPr marL="171450" indent="-171450">
              <a:buFontTx/>
              <a:buChar char="-"/>
            </a:pPr>
            <a:r>
              <a:rPr lang="vi-VN" dirty="0"/>
              <a:t>- **Waste and pollution:** Waste and pollution management, including hazardous materials.</a:t>
            </a:r>
            <a:endParaRPr lang="en-US" dirty="0"/>
          </a:p>
          <a:p>
            <a:pPr marL="171450" indent="-171450">
              <a:buFontTx/>
              <a:buChar char="-"/>
            </a:pPr>
            <a:r>
              <a:rPr lang="vi-VN" dirty="0"/>
              <a:t> **Biodiversity:** Protection of habitats and natural ecosystems.</a:t>
            </a:r>
            <a:endParaRPr lang="en-US" dirty="0"/>
          </a:p>
          <a:p>
            <a:pPr marL="171450" indent="-171450">
              <a:buFontTx/>
              <a:buChar char="-"/>
            </a:pPr>
            <a:r>
              <a:rPr lang="vi-VN" dirty="0"/>
              <a:t>- **Energy efficiency:** Application of renewable energy sources and energy-saving activities. </a:t>
            </a:r>
            <a:endParaRPr lang="en-US" dirty="0"/>
          </a:p>
          <a:p>
            <a:pPr marL="171450" indent="-171450">
              <a:buFontTx/>
              <a:buChar char="-"/>
            </a:pPr>
            <a:endParaRPr lang="en-US" dirty="0"/>
          </a:p>
          <a:p>
            <a:r>
              <a:rPr lang="vi-VN" dirty="0"/>
              <a:t>**2. Society:** This component assesses how a company manages its relationships with employees, suppliers, customers, and the community. Factors include:</a:t>
            </a:r>
            <a:endParaRPr lang="en-US" dirty="0"/>
          </a:p>
          <a:p>
            <a:r>
              <a:rPr lang="vi-VN" dirty="0"/>
              <a:t>- **Employee relations:** Fair labor practices, workplace diversity, and employee welfare.</a:t>
            </a:r>
            <a:endParaRPr lang="en-US" dirty="0"/>
          </a:p>
          <a:p>
            <a:pPr marL="171450" indent="-171450">
              <a:buFontTx/>
              <a:buChar char="-"/>
            </a:pPr>
            <a:r>
              <a:rPr lang="vi-VN" dirty="0"/>
              <a:t>**Human rights:** Upholding human rights throughout the supply chain.</a:t>
            </a:r>
            <a:endParaRPr lang="en-US" dirty="0"/>
          </a:p>
          <a:p>
            <a:pPr marL="171450" indent="-171450">
              <a:buFontTx/>
              <a:buChar char="-"/>
            </a:pPr>
            <a:r>
              <a:rPr lang="vi-VN" dirty="0"/>
              <a:t>- **Impact on the community:** Contributing to the economic and social development of the local community.</a:t>
            </a:r>
            <a:endParaRPr lang="en-US" dirty="0"/>
          </a:p>
          <a:p>
            <a:pPr marL="171450" indent="-171450">
              <a:buFontTx/>
              <a:buChar char="-"/>
            </a:pPr>
            <a:r>
              <a:rPr lang="vi-VN" dirty="0"/>
              <a:t>- **Customer satisfaction:** Ensuring products and services meet customer needs and expectations.</a:t>
            </a:r>
            <a:endParaRPr lang="en-US" dirty="0"/>
          </a:p>
          <a:p>
            <a:pPr marL="171450" indent="-171450">
              <a:buFontTx/>
              <a:buChar char="-"/>
            </a:pPr>
            <a:r>
              <a:rPr lang="vi-VN" dirty="0"/>
              <a:t>- **Data protection and privacy:** Protect customer data and maintain privacy standards. </a:t>
            </a:r>
            <a:endParaRPr lang="en-US" dirty="0"/>
          </a:p>
          <a:p>
            <a:pPr marL="171450" indent="-171450">
              <a:buFontTx/>
              <a:buChar char="-"/>
            </a:pPr>
            <a:endParaRPr lang="en-US" dirty="0"/>
          </a:p>
          <a:p>
            <a:r>
              <a:rPr lang="vi-VN" dirty="0"/>
              <a:t>**3. Governance:** This examines the company's leadership, executive compensation, auditing, internal controls, and shareholder rights. Factors include:</a:t>
            </a:r>
            <a:endParaRPr lang="en-US" dirty="0"/>
          </a:p>
          <a:p>
            <a:pPr marL="171450" indent="-171450">
              <a:buFontTx/>
              <a:buChar char="-"/>
            </a:pPr>
            <a:r>
              <a:rPr lang="vi-VN" dirty="0"/>
              <a:t>**Board composition:** The diversity, independence, and expertise of board members.</a:t>
            </a:r>
            <a:endParaRPr lang="en-US" dirty="0"/>
          </a:p>
          <a:p>
            <a:pPr marL="171450" indent="-171450">
              <a:buFontTx/>
              <a:buChar char="-"/>
            </a:pPr>
            <a:r>
              <a:rPr lang="vi-VN" dirty="0"/>
              <a:t>- **Executive compensation:** Fair and transparent remuneration practices.</a:t>
            </a:r>
            <a:endParaRPr lang="en-US" dirty="0"/>
          </a:p>
          <a:p>
            <a:pPr marL="171450" indent="-171450">
              <a:buFontTx/>
              <a:buChar char="-"/>
            </a:pPr>
            <a:r>
              <a:rPr lang="vi-VN" dirty="0"/>
              <a:t>- **Ethical conduct:** Anti-corruption measures and adherence to ethical standards.</a:t>
            </a:r>
            <a:endParaRPr lang="en-US" dirty="0"/>
          </a:p>
          <a:p>
            <a:pPr marL="171450" indent="-171450">
              <a:buFontTx/>
              <a:buChar char="-"/>
            </a:pPr>
            <a:r>
              <a:rPr lang="vi-VN" dirty="0"/>
              <a:t>- **Shareholder rights:** Protection of shareholder interests and fair treatment.</a:t>
            </a:r>
            <a:endParaRPr lang="en-US" dirty="0"/>
          </a:p>
          <a:p>
            <a:pPr marL="171450" indent="-171450">
              <a:buFontTx/>
              <a:buChar char="-"/>
            </a:pPr>
            <a:r>
              <a:rPr lang="vi-VN" dirty="0"/>
              <a:t> **Transparency:** Disclosure of financial and non-financial performance. </a:t>
            </a:r>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4</a:t>
            </a:fld>
            <a:endParaRPr lang="en-US"/>
          </a:p>
        </p:txBody>
      </p:sp>
    </p:spTree>
    <p:extLst>
      <p:ext uri="{BB962C8B-B14F-4D97-AF65-F5344CB8AC3E}">
        <p14:creationId xmlns:p14="http://schemas.microsoft.com/office/powerpoint/2010/main" val="1685548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33F39-9F19-5100-71AD-E4E81D715C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4F7FA-9E77-DA3B-B345-13CD50712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5A1B71-6355-BC81-85AF-50F2D9C146A6}"/>
              </a:ext>
            </a:extLst>
          </p:cNvPr>
          <p:cNvSpPr>
            <a:spLocks noGrp="1"/>
          </p:cNvSpPr>
          <p:nvPr>
            <p:ph type="body" idx="1"/>
          </p:nvPr>
        </p:nvSpPr>
        <p:spPr/>
        <p:txBody>
          <a:bodyPr/>
          <a:lstStyle/>
          <a:p>
            <a:r>
              <a:rPr lang="vi-VN" dirty="0"/>
              <a:t>The Importance of ESG in the Global Economic Context</a:t>
            </a:r>
          </a:p>
          <a:p>
            <a:r>
              <a:rPr lang="vi-VN" dirty="0"/>
              <a:t>ESG (Environmental, Social, and Governance) has emerged as an important factor in today's global economy. More than just a trend, ESG has become a new standard for evaluating the sustainable development of businesses and economies.</a:t>
            </a:r>
          </a:p>
          <a:p>
            <a:r>
              <a:rPr lang="vi-VN" dirty="0"/>
              <a:t>1. Meeting the needs of stakeholders:</a:t>
            </a:r>
          </a:p>
          <a:p>
            <a:r>
              <a:rPr lang="vi-VN" dirty="0"/>
              <a:t>Investors: More and more investors are considering ESG factors when making investment decisions. They recognize that businesses with good ESG practices tend to have better risk management capabilities, thereby delivering more sustainable returns.</a:t>
            </a:r>
          </a:p>
          <a:p>
            <a:r>
              <a:rPr lang="vi-VN" dirty="0"/>
              <a:t>Consumers: Consumers are becoming more aware of their impact on the environment and society. They prioritize choosing products and services from businesses that are socially and environmentally responsible.</a:t>
            </a:r>
          </a:p>
          <a:p>
            <a:r>
              <a:rPr lang="vi-VN" dirty="0"/>
              <a:t>Governments: Many governments have introduced policies and regulations encouraging businesses to implement ESG practices, aiming for a green and sustainable economy.</a:t>
            </a:r>
          </a:p>
          <a:p>
            <a:r>
              <a:rPr lang="vi-VN" dirty="0"/>
              <a:t>2. Risk management and opportunity capture:</a:t>
            </a:r>
          </a:p>
          <a:p>
            <a:r>
              <a:rPr lang="vi-VN" dirty="0"/>
              <a:t>Environmental risks: Climate change, environmental pollution, and resource scarcity pose major challenges for businesses. Implementing ESG helps businesses mitigate environmental risks while seizing opportunities from the green economy.</a:t>
            </a:r>
          </a:p>
          <a:p>
            <a:r>
              <a:rPr lang="vi-VN" dirty="0"/>
              <a:t>Social risks: Issues such as social inequality, human rights violations, and labor conflicts can seriously affect business operations. Implementing ESG helps businesses build good relationships with the community and employees, thereby minimizing social risks.</a:t>
            </a:r>
          </a:p>
          <a:p>
            <a:r>
              <a:rPr lang="vi-VN" dirty="0"/>
              <a:t>Governance risks: Poor governance issues such as corruption, lack of transparency, and lack of accountability can undermine investor and customer confidence. Implementing ESG helps businesses improve governance quality, thereby mitigating governance risks.</a:t>
            </a:r>
          </a:p>
          <a:p>
            <a:r>
              <a:rPr lang="vi-VN" dirty="0"/>
              <a:t>3. Enhancing competitiveness:</a:t>
            </a:r>
          </a:p>
          <a:p>
            <a:r>
              <a:rPr lang="vi-VN" dirty="0"/>
              <a:t>Market access: Companies with good ESG practices are often prioritized in procurement and investment contracts.</a:t>
            </a:r>
          </a:p>
          <a:p>
            <a:r>
              <a:rPr lang="vi-VN" dirty="0"/>
              <a:t>Cost reduction: Implementing ESG can help businesses save costs through efficient energy use, waste reduction, and production process optimization.</a:t>
            </a:r>
          </a:p>
          <a:p>
            <a:r>
              <a:rPr lang="vi-VN" dirty="0"/>
              <a:t>Attracting talent: Businesses with strong ESG performance often attract high-quality talent who share the same values and goals as the business.</a:t>
            </a:r>
          </a:p>
          <a:p>
            <a:r>
              <a:rPr lang="vi-VN" dirty="0"/>
              <a:t>4. Contributing to sustainable development:</a:t>
            </a:r>
          </a:p>
          <a:p>
            <a:r>
              <a:rPr lang="vi-VN" dirty="0"/>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p>
          <a:p>
            <a:r>
              <a:rPr lang="vi-VN" dirty="0"/>
              <a:t>Conclusion:</a:t>
            </a:r>
          </a:p>
          <a:p>
            <a:r>
              <a:rPr lang="vi-VN" dirty="0"/>
              <a:t>ESG is not just a trend but has become an important factor in the global economic context. Businesses need to recognize the importance of ESG and actively implement it to achieve sustainable development and long-term success.</a:t>
            </a:r>
          </a:p>
          <a:p>
            <a:endParaRPr lang="en-US" dirty="0"/>
          </a:p>
        </p:txBody>
      </p:sp>
      <p:sp>
        <p:nvSpPr>
          <p:cNvPr id="4" name="Slide Number Placeholder 3">
            <a:extLst>
              <a:ext uri="{FF2B5EF4-FFF2-40B4-BE49-F238E27FC236}">
                <a16:creationId xmlns:a16="http://schemas.microsoft.com/office/drawing/2014/main" id="{3B544301-C449-C236-76C3-A93599F17213}"/>
              </a:ext>
            </a:extLst>
          </p:cNvPr>
          <p:cNvSpPr>
            <a:spLocks noGrp="1"/>
          </p:cNvSpPr>
          <p:nvPr>
            <p:ph type="sldNum" sz="quarter" idx="5"/>
          </p:nvPr>
        </p:nvSpPr>
        <p:spPr/>
        <p:txBody>
          <a:bodyPr/>
          <a:lstStyle/>
          <a:p>
            <a:fld id="{F1B661D9-2678-497E-9DBA-24511D0C2D20}" type="slidenum">
              <a:rPr lang="en-US" smtClean="0"/>
              <a:t>13</a:t>
            </a:fld>
            <a:endParaRPr lang="en-US"/>
          </a:p>
        </p:txBody>
      </p:sp>
    </p:spTree>
    <p:extLst>
      <p:ext uri="{BB962C8B-B14F-4D97-AF65-F5344CB8AC3E}">
        <p14:creationId xmlns:p14="http://schemas.microsoft.com/office/powerpoint/2010/main" val="1737984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BA963-3506-71EA-FE29-4CED88E7F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24E330-42DE-A615-48CA-F24384DE7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E82098-E1B2-C3D0-70A2-48DEC2745E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E2D17C-AF59-90EC-A0E4-C96F2C1EF9A3}"/>
              </a:ext>
            </a:extLst>
          </p:cNvPr>
          <p:cNvSpPr>
            <a:spLocks noGrp="1"/>
          </p:cNvSpPr>
          <p:nvPr>
            <p:ph type="sldNum" sz="quarter" idx="5"/>
          </p:nvPr>
        </p:nvSpPr>
        <p:spPr/>
        <p:txBody>
          <a:bodyPr/>
          <a:lstStyle/>
          <a:p>
            <a:fld id="{F1B661D9-2678-497E-9DBA-24511D0C2D20}" type="slidenum">
              <a:rPr lang="en-US" smtClean="0"/>
              <a:t>14</a:t>
            </a:fld>
            <a:endParaRPr lang="en-US"/>
          </a:p>
        </p:txBody>
      </p:sp>
    </p:spTree>
    <p:extLst>
      <p:ext uri="{BB962C8B-B14F-4D97-AF65-F5344CB8AC3E}">
        <p14:creationId xmlns:p14="http://schemas.microsoft.com/office/powerpoint/2010/main" val="3751583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963AB-A743-EA16-7BCD-D0D18BDEB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3116F-4A2E-C211-6AEB-B8FDCF7D7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B0C8E-8697-D893-A59B-8BA10E2CB1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DD6BAD-D54E-DF5B-13FB-09EC3AEDAC68}"/>
              </a:ext>
            </a:extLst>
          </p:cNvPr>
          <p:cNvSpPr>
            <a:spLocks noGrp="1"/>
          </p:cNvSpPr>
          <p:nvPr>
            <p:ph type="sldNum" sz="quarter" idx="5"/>
          </p:nvPr>
        </p:nvSpPr>
        <p:spPr/>
        <p:txBody>
          <a:bodyPr/>
          <a:lstStyle/>
          <a:p>
            <a:fld id="{F1B661D9-2678-497E-9DBA-24511D0C2D20}" type="slidenum">
              <a:rPr lang="en-US" smtClean="0"/>
              <a:t>15</a:t>
            </a:fld>
            <a:endParaRPr lang="en-US"/>
          </a:p>
        </p:txBody>
      </p:sp>
    </p:spTree>
    <p:extLst>
      <p:ext uri="{BB962C8B-B14F-4D97-AF65-F5344CB8AC3E}">
        <p14:creationId xmlns:p14="http://schemas.microsoft.com/office/powerpoint/2010/main" val="281011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90CF-724B-AE4C-69AB-FCF69EFD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D8320-3BA1-1241-EAB7-462D2DA712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98C3CB-666B-61B4-2AD6-F0A3351991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B7D884-B059-37CF-A7E6-F6265A1A84AC}"/>
              </a:ext>
            </a:extLst>
          </p:cNvPr>
          <p:cNvSpPr>
            <a:spLocks noGrp="1"/>
          </p:cNvSpPr>
          <p:nvPr>
            <p:ph type="sldNum" sz="quarter" idx="5"/>
          </p:nvPr>
        </p:nvSpPr>
        <p:spPr/>
        <p:txBody>
          <a:bodyPr/>
          <a:lstStyle/>
          <a:p>
            <a:fld id="{F1B661D9-2678-497E-9DBA-24511D0C2D20}" type="slidenum">
              <a:rPr lang="en-US" smtClean="0"/>
              <a:t>16</a:t>
            </a:fld>
            <a:endParaRPr lang="en-US"/>
          </a:p>
        </p:txBody>
      </p:sp>
    </p:spTree>
    <p:extLst>
      <p:ext uri="{BB962C8B-B14F-4D97-AF65-F5344CB8AC3E}">
        <p14:creationId xmlns:p14="http://schemas.microsoft.com/office/powerpoint/2010/main" val="1626325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C8994-E25E-92F1-ACEF-9F01AAFF2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117155-17CF-CCC0-46B9-3C4A3A86EC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77B61F-EDED-1CAD-A577-DB01910D2385}"/>
              </a:ext>
            </a:extLst>
          </p:cNvPr>
          <p:cNvSpPr>
            <a:spLocks noGrp="1"/>
          </p:cNvSpPr>
          <p:nvPr>
            <p:ph type="body" idx="1"/>
          </p:nvPr>
        </p:nvSpPr>
        <p:spPr/>
        <p:txBody>
          <a:bodyPr/>
          <a:lstStyle/>
          <a:p>
            <a:r>
              <a:rPr lang="vi-VN" b="1" dirty="0"/>
              <a:t>1. Expand the scope of reporting:</a:t>
            </a:r>
            <a:endParaRPr lang="vi-VN" dirty="0"/>
          </a:p>
          <a:p>
            <a:pPr>
              <a:buFont typeface="Arial" panose="020B0604020202020204" pitchFamily="34" charset="0"/>
              <a:buChar char="•"/>
            </a:pPr>
            <a:r>
              <a:rPr lang="vi-VN" b="1" dirty="0"/>
              <a:t>Scope 3 emissions reporting: </a:t>
            </a:r>
            <a:r>
              <a:rPr lang="vi-VN" dirty="0"/>
              <a:t>This report currently focuses only on Scope 1 and Scope 2 emissions. To achieve Net-Zero, reporting needs to be expanded to include other indirect emissions (Scope 3), including emissions from the supply chain, transportation, product use, and end-of-life product disposal.</a:t>
            </a:r>
          </a:p>
          <a:p>
            <a:pPr>
              <a:buFont typeface="Arial" panose="020B0604020202020204" pitchFamily="34" charset="0"/>
              <a:buChar char="•"/>
            </a:pPr>
            <a:r>
              <a:rPr lang="vi-VN" b="1" dirty="0"/>
              <a:t>Assessing biodiversity impacts: </a:t>
            </a:r>
            <a:r>
              <a:rPr lang="vi-VN" dirty="0"/>
              <a:t>The report does not yet fully address impacts on biodiversity. It is necessary to conduct biodiversity impact assessments at operating sites and within the supply chain, and to report on biodiversity conservation and restoration efforts.</a:t>
            </a:r>
          </a:p>
          <a:p>
            <a:pPr>
              <a:buFont typeface="Arial" panose="020B0604020202020204" pitchFamily="34" charset="0"/>
              <a:buChar char="•"/>
            </a:pPr>
            <a:r>
              <a:rPr lang="vi-VN" b="1" dirty="0"/>
              <a:t>Supply chain reporting</a:t>
            </a:r>
            <a:r>
              <a:rPr lang="vi-VN" dirty="0"/>
              <a:t>: The report does not yet fully assess environmental and social impacts in the supply chain. Supplier assessments should be strengthened based on environmental and social criteria, and transparent reporting on supply chain risk management and mitigation measures is needed.</a:t>
            </a:r>
          </a:p>
          <a:p>
            <a:pPr>
              <a:buFont typeface="Arial" panose="020B0604020202020204" pitchFamily="34" charset="0"/>
              <a:buChar char="•"/>
            </a:pPr>
            <a:r>
              <a:rPr lang="vi-VN" b="1" dirty="0"/>
              <a:t>Social issues reporting</a:t>
            </a:r>
            <a:r>
              <a:rPr lang="vi-VN" dirty="0"/>
              <a:t>: The report currently focuses primarily on community activities and occupational safety. Reporting should be expanded to cover other social issues such as human rights, gender equality, diversity, and inclusion.</a:t>
            </a:r>
          </a:p>
          <a:p>
            <a:r>
              <a:rPr lang="vi-VN" b="1" dirty="0"/>
              <a:t>2. Promote transparency and improve data quality:</a:t>
            </a:r>
            <a:endParaRPr lang="vi-VN" dirty="0"/>
          </a:p>
          <a:p>
            <a:pPr>
              <a:buFont typeface="Arial" panose="020B0604020202020204" pitchFamily="34" charset="0"/>
              <a:buChar char="•"/>
            </a:pPr>
            <a:r>
              <a:rPr lang="vi-VN" b="1" dirty="0"/>
              <a:t>Collect more detailed data</a:t>
            </a:r>
            <a:r>
              <a:rPr lang="vi-VN" dirty="0"/>
              <a:t>: More detailed data should be collected on sustainable development activities, particularly on indicators related to emissions, energy use, water, and waste.</a:t>
            </a:r>
          </a:p>
          <a:p>
            <a:pPr>
              <a:buFont typeface="Arial" panose="020B0604020202020204" pitchFamily="34" charset="0"/>
              <a:buChar char="•"/>
            </a:pPr>
            <a:r>
              <a:rPr lang="vi-VN" b="1" dirty="0"/>
              <a:t>Apply international standards and measurement methods</a:t>
            </a:r>
            <a:r>
              <a:rPr lang="vi-VN" dirty="0"/>
              <a:t>: Use international standards and measurement methods such as the GHG Protocol, ISO 14064, and ISO 14067 to ensure the accuracy and comparability of data.</a:t>
            </a:r>
          </a:p>
          <a:p>
            <a:pPr>
              <a:buFont typeface="Arial" panose="020B0604020202020204" pitchFamily="34" charset="0"/>
              <a:buChar char="•"/>
            </a:pPr>
            <a:r>
              <a:rPr lang="vi-VN" b="1" dirty="0"/>
              <a:t>Conduct independent audits</a:t>
            </a:r>
            <a:r>
              <a:rPr lang="vi-VN" dirty="0"/>
              <a:t>: Conduct independent audits of sustainability reports to enhance transparency and credibility.</a:t>
            </a:r>
          </a:p>
          <a:p>
            <a:r>
              <a:rPr lang="vi-VN" b="1" dirty="0"/>
              <a:t>3. Meet new legal requirements:</a:t>
            </a:r>
            <a:endParaRPr lang="vi-VN" dirty="0"/>
          </a:p>
          <a:p>
            <a:pPr>
              <a:buFont typeface="Arial" panose="020B0604020202020204" pitchFamily="34" charset="0"/>
              <a:buChar char="•"/>
            </a:pPr>
            <a:r>
              <a:rPr lang="vi-VN" b="1" dirty="0"/>
              <a:t>Keep abreast of EU and US regulations</a:t>
            </a:r>
            <a:r>
              <a:rPr lang="vi-VN" dirty="0"/>
              <a:t>: Continuously update and comply with EU and US environmental, social, and governance regulations, particularly those related to emissions, energy use, chemicals, and corporate social responsibility.</a:t>
            </a:r>
          </a:p>
          <a:p>
            <a:pPr>
              <a:buFont typeface="Arial" panose="020B0604020202020204" pitchFamily="34" charset="0"/>
              <a:buChar char="•"/>
            </a:pPr>
            <a:r>
              <a:rPr lang="vi-VN" b="1" dirty="0"/>
              <a:t>Prepare for the EU Carbon Border Adjustment Mechanism (CBAM)</a:t>
            </a:r>
            <a:r>
              <a:rPr lang="vi-VN" dirty="0"/>
              <a:t>: Develop plans and roadmaps for reducing carbon emissions in preparation for the implementation of the EU's CBAM.</a:t>
            </a:r>
          </a:p>
          <a:p>
            <a:pPr>
              <a:buFont typeface="Arial" panose="020B0604020202020204" pitchFamily="34" charset="0"/>
              <a:buChar char="•"/>
            </a:pPr>
            <a:r>
              <a:rPr lang="vi-VN" b="1" dirty="0"/>
              <a:t>Meeting new sustainability reporting standards</a:t>
            </a:r>
            <a:r>
              <a:rPr lang="vi-VN" dirty="0"/>
              <a:t>: Keeping up with the latest sustainability reporting trends and standards, such as GRI and SASB standards.</a:t>
            </a:r>
          </a:p>
          <a:p>
            <a:r>
              <a:rPr lang="vi-VN" b="1" dirty="0"/>
              <a:t>4. Strengthen communication and cooperation with stakeholders:</a:t>
            </a:r>
            <a:endParaRPr lang="vi-VN" dirty="0"/>
          </a:p>
          <a:p>
            <a:pPr>
              <a:buFont typeface="Arial" panose="020B0604020202020204" pitchFamily="34" charset="0"/>
              <a:buChar char="•"/>
            </a:pPr>
            <a:r>
              <a:rPr lang="vi-VN" b="1" dirty="0"/>
              <a:t>Organize dialogues</a:t>
            </a:r>
            <a:r>
              <a:rPr lang="vi-VN" dirty="0"/>
              <a:t>: Hold regular dialogues with stakeholders to listen to their opinions and feedback and increase their participation in the company's sustainable development activities.</a:t>
            </a:r>
          </a:p>
          <a:p>
            <a:pPr>
              <a:buFont typeface="Arial" panose="020B0604020202020204" pitchFamily="34" charset="0"/>
              <a:buChar char="•"/>
            </a:pPr>
            <a:r>
              <a:rPr lang="vi-VN" b="1" dirty="0"/>
              <a:t>Build partnerships</a:t>
            </a:r>
            <a:r>
              <a:rPr lang="vi-VN" dirty="0"/>
              <a:t>: Build partnerships with other organizations and businesses to jointly promote sustainable development in the industry and community.</a:t>
            </a:r>
          </a:p>
          <a:p>
            <a:r>
              <a:rPr lang="vi-VN" b="1" dirty="0"/>
              <a:t>5. Integrate sustainable development into business strategy:</a:t>
            </a:r>
            <a:endParaRPr lang="vi-VN" dirty="0"/>
          </a:p>
          <a:p>
            <a:pPr>
              <a:buFont typeface="Arial" panose="020B0604020202020204" pitchFamily="34" charset="0"/>
              <a:buChar char="•"/>
            </a:pPr>
            <a:r>
              <a:rPr lang="vi-VN" b="1" dirty="0"/>
              <a:t>Identify sustainable business opportunities</a:t>
            </a:r>
            <a:r>
              <a:rPr lang="vi-VN" dirty="0"/>
              <a:t>: Seek and develop new business opportunities related to sustainable development, such as developing green products, using renewable energy, and providing sustainable services.</a:t>
            </a:r>
          </a:p>
          <a:p>
            <a:pPr>
              <a:buFont typeface="Arial" panose="020B0604020202020204" pitchFamily="34" charset="0"/>
              <a:buChar char="•"/>
            </a:pPr>
            <a:r>
              <a:rPr lang="vi-VN" b="1" dirty="0"/>
              <a:t>Integrate ESG factors into investment decisions</a:t>
            </a:r>
            <a:r>
              <a:rPr lang="vi-VN" dirty="0"/>
              <a:t>: Consider environmental, social, and governance factors when making investment and business decisions.</a:t>
            </a:r>
          </a:p>
          <a:p>
            <a:pPr>
              <a:buFont typeface="Arial" panose="020B0604020202020204" pitchFamily="34" charset="0"/>
              <a:buChar char="•"/>
            </a:pPr>
            <a:r>
              <a:rPr lang="vi-VN" b="1" dirty="0"/>
              <a:t>Establish goals and performance metrics</a:t>
            </a:r>
            <a:r>
              <a:rPr lang="vi-VN" dirty="0"/>
              <a:t>: Set long-term sustainable development goals and performance metrics to track and evaluate progress.</a:t>
            </a:r>
          </a:p>
          <a:p>
            <a:endParaRPr lang="en-US" dirty="0"/>
          </a:p>
        </p:txBody>
      </p:sp>
      <p:sp>
        <p:nvSpPr>
          <p:cNvPr id="4" name="Slide Number Placeholder 3">
            <a:extLst>
              <a:ext uri="{FF2B5EF4-FFF2-40B4-BE49-F238E27FC236}">
                <a16:creationId xmlns:a16="http://schemas.microsoft.com/office/drawing/2014/main" id="{81717AD2-3B5A-8632-4A9C-379F6BE01134}"/>
              </a:ext>
            </a:extLst>
          </p:cNvPr>
          <p:cNvSpPr>
            <a:spLocks noGrp="1"/>
          </p:cNvSpPr>
          <p:nvPr>
            <p:ph type="sldNum" sz="quarter" idx="5"/>
          </p:nvPr>
        </p:nvSpPr>
        <p:spPr/>
        <p:txBody>
          <a:bodyPr/>
          <a:lstStyle/>
          <a:p>
            <a:fld id="{F1B661D9-2678-497E-9DBA-24511D0C2D20}" type="slidenum">
              <a:rPr lang="en-US" smtClean="0"/>
              <a:t>17</a:t>
            </a:fld>
            <a:endParaRPr lang="en-US"/>
          </a:p>
        </p:txBody>
      </p:sp>
    </p:spTree>
    <p:extLst>
      <p:ext uri="{BB962C8B-B14F-4D97-AF65-F5344CB8AC3E}">
        <p14:creationId xmlns:p14="http://schemas.microsoft.com/office/powerpoint/2010/main" val="2048765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88A6D-A6C7-A6F2-40EE-22F2F2BD57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1D76A3-0EA3-AE1F-932E-ABD879B16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BE117-0E8F-9D45-E8D5-2996834B53CE}"/>
              </a:ext>
            </a:extLst>
          </p:cNvPr>
          <p:cNvSpPr>
            <a:spLocks noGrp="1"/>
          </p:cNvSpPr>
          <p:nvPr>
            <p:ph type="body" idx="1"/>
          </p:nvPr>
        </p:nvSpPr>
        <p:spPr/>
        <p:txBody>
          <a:bodyPr/>
          <a:lstStyle/>
          <a:p>
            <a:r>
              <a:rPr lang="vi-VN" b="1" dirty="0"/>
              <a:t>4. ESG INTEGRATION INTO CORPORATE GOVERNANCE (35 minutes)</a:t>
            </a:r>
          </a:p>
          <a:p>
            <a:r>
              <a:rPr lang="vi-VN" b="1" dirty="0"/>
              <a:t>4.1. ESG Governance:</a:t>
            </a:r>
            <a:endParaRPr lang="vi-VN" dirty="0"/>
          </a:p>
          <a:p>
            <a:pPr lvl="1"/>
            <a:r>
              <a:rPr lang="vi-VN" dirty="0"/>
              <a:t>The role of the Executive Board, ESG Council, ESG Focal Points</a:t>
            </a:r>
          </a:p>
          <a:p>
            <a:pPr lvl="1"/>
            <a:r>
              <a:rPr lang="vi-VN" dirty="0"/>
              <a:t>Tiered Responsibilities: Strategy – Operations – Execution</a:t>
            </a:r>
          </a:p>
          <a:p>
            <a:r>
              <a:rPr lang="vi-VN" b="1" dirty="0"/>
              <a:t>4.2. ESG Integration into the Value Chain:</a:t>
            </a:r>
            <a:endParaRPr lang="vi-VN" dirty="0"/>
          </a:p>
          <a:p>
            <a:pPr lvl="1"/>
            <a:r>
              <a:rPr lang="vi-VN" dirty="0"/>
              <a:t>ESG Governance in:</a:t>
            </a:r>
          </a:p>
          <a:p>
            <a:pPr lvl="2"/>
            <a:r>
              <a:rPr lang="vi-VN" dirty="0"/>
              <a:t>Supply Chain</a:t>
            </a:r>
          </a:p>
          <a:p>
            <a:pPr lvl="2"/>
            <a:r>
              <a:rPr lang="vi-VN" dirty="0"/>
              <a:t>Energy and Environmental Management</a:t>
            </a:r>
          </a:p>
          <a:p>
            <a:pPr lvl="2"/>
            <a:r>
              <a:rPr lang="vi-VN" dirty="0"/>
              <a:t>Labor policies, training</a:t>
            </a:r>
          </a:p>
          <a:p>
            <a:pPr lvl="2"/>
            <a:r>
              <a:rPr lang="vi-VN" dirty="0"/>
              <a:t>Compliance &amp; Ethics Control</a:t>
            </a:r>
          </a:p>
          <a:p>
            <a:r>
              <a:rPr lang="vi-VN" b="1" dirty="0"/>
              <a:t>4.3. ESG and long-term strategy:</a:t>
            </a:r>
            <a:endParaRPr lang="vi-VN" dirty="0"/>
          </a:p>
          <a:p>
            <a:pPr lvl="1"/>
            <a:r>
              <a:rPr lang="vi-VN" dirty="0"/>
              <a:t>Impact on brand positioning, green fundraising, risk management</a:t>
            </a:r>
          </a:p>
          <a:p>
            <a:pPr lvl="1"/>
            <a:r>
              <a:rPr lang="vi-VN" dirty="0"/>
              <a:t>Practical examples from F&amp;B, Industry, Export</a:t>
            </a:r>
          </a:p>
          <a:p>
            <a:endParaRPr lang="en-US" dirty="0"/>
          </a:p>
        </p:txBody>
      </p:sp>
      <p:sp>
        <p:nvSpPr>
          <p:cNvPr id="4" name="Slide Number Placeholder 3">
            <a:extLst>
              <a:ext uri="{FF2B5EF4-FFF2-40B4-BE49-F238E27FC236}">
                <a16:creationId xmlns:a16="http://schemas.microsoft.com/office/drawing/2014/main" id="{666A2975-5BFE-13B4-596C-96F4C62DBA86}"/>
              </a:ext>
            </a:extLst>
          </p:cNvPr>
          <p:cNvSpPr>
            <a:spLocks noGrp="1"/>
          </p:cNvSpPr>
          <p:nvPr>
            <p:ph type="sldNum" sz="quarter" idx="5"/>
          </p:nvPr>
        </p:nvSpPr>
        <p:spPr/>
        <p:txBody>
          <a:bodyPr/>
          <a:lstStyle/>
          <a:p>
            <a:fld id="{F1B661D9-2678-497E-9DBA-24511D0C2D20}" type="slidenum">
              <a:rPr lang="en-US" smtClean="0"/>
              <a:t>18</a:t>
            </a:fld>
            <a:endParaRPr lang="en-US"/>
          </a:p>
        </p:txBody>
      </p:sp>
    </p:spTree>
    <p:extLst>
      <p:ext uri="{BB962C8B-B14F-4D97-AF65-F5344CB8AC3E}">
        <p14:creationId xmlns:p14="http://schemas.microsoft.com/office/powerpoint/2010/main" val="1294479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9B689-776D-411C-DE0E-74045EAE6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D37069-E436-B406-8BC4-7A135FDFB8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04E595-790A-09DF-DB6E-0137015060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8AC2A2-11A6-3989-06ED-7B37221CB9BA}"/>
              </a:ext>
            </a:extLst>
          </p:cNvPr>
          <p:cNvSpPr>
            <a:spLocks noGrp="1"/>
          </p:cNvSpPr>
          <p:nvPr>
            <p:ph type="sldNum" sz="quarter" idx="5"/>
          </p:nvPr>
        </p:nvSpPr>
        <p:spPr/>
        <p:txBody>
          <a:bodyPr/>
          <a:lstStyle/>
          <a:p>
            <a:fld id="{F1B661D9-2678-497E-9DBA-24511D0C2D20}" type="slidenum">
              <a:rPr lang="en-US" smtClean="0"/>
              <a:t>19</a:t>
            </a:fld>
            <a:endParaRPr lang="en-US"/>
          </a:p>
        </p:txBody>
      </p:sp>
    </p:spTree>
    <p:extLst>
      <p:ext uri="{BB962C8B-B14F-4D97-AF65-F5344CB8AC3E}">
        <p14:creationId xmlns:p14="http://schemas.microsoft.com/office/powerpoint/2010/main" val="426498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50966-F8A2-09AB-5B36-14B82D6F33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1B1EA5-DE4C-0AD8-3462-6A62176D90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7A5552-55B7-AE7D-34B2-094F665C39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468390-BC8E-A681-ECE5-BE1BD7943630}"/>
              </a:ext>
            </a:extLst>
          </p:cNvPr>
          <p:cNvSpPr>
            <a:spLocks noGrp="1"/>
          </p:cNvSpPr>
          <p:nvPr>
            <p:ph type="sldNum" sz="quarter" idx="5"/>
          </p:nvPr>
        </p:nvSpPr>
        <p:spPr/>
        <p:txBody>
          <a:bodyPr/>
          <a:lstStyle/>
          <a:p>
            <a:fld id="{F1B661D9-2678-497E-9DBA-24511D0C2D20}" type="slidenum">
              <a:rPr lang="en-US" smtClean="0"/>
              <a:t>20</a:t>
            </a:fld>
            <a:endParaRPr lang="en-US"/>
          </a:p>
        </p:txBody>
      </p:sp>
    </p:spTree>
    <p:extLst>
      <p:ext uri="{BB962C8B-B14F-4D97-AF65-F5344CB8AC3E}">
        <p14:creationId xmlns:p14="http://schemas.microsoft.com/office/powerpoint/2010/main" val="1329505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F7A5-FEF3-972E-58CB-9193D056F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E1D0C-9CF3-C774-2447-8E0F1AA8D2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BDDF84-259C-071F-CB0D-C02B4D9AEBC6}"/>
              </a:ext>
            </a:extLst>
          </p:cNvPr>
          <p:cNvSpPr>
            <a:spLocks noGrp="1"/>
          </p:cNvSpPr>
          <p:nvPr>
            <p:ph type="body" idx="1"/>
          </p:nvPr>
        </p:nvSpPr>
        <p:spPr/>
        <p:txBody>
          <a:bodyPr/>
          <a:lstStyle/>
          <a:p>
            <a:r>
              <a:rPr lang="vi-VN" b="1" dirty="0"/>
              <a:t>5. ESG IN RELATION TO ENERGY SAVING PROJECTS (40 minutes)</a:t>
            </a:r>
          </a:p>
          <a:p>
            <a:r>
              <a:rPr lang="vi-VN" b="1" dirty="0"/>
              <a:t>5.1. Overview of energy saving projects (ESP):</a:t>
            </a:r>
            <a:endParaRPr lang="vi-VN" dirty="0"/>
          </a:p>
          <a:p>
            <a:pPr lvl="1"/>
            <a:r>
              <a:rPr lang="vi-VN" dirty="0"/>
              <a:t>Objectives, forms (equipment retrofitting, automation, EMS, etc.)</a:t>
            </a:r>
          </a:p>
          <a:p>
            <a:pPr lvl="1"/>
            <a:r>
              <a:rPr lang="vi-VN" dirty="0"/>
              <a:t>Connection to ISO 50001 and energy management systems</a:t>
            </a:r>
          </a:p>
          <a:p>
            <a:r>
              <a:rPr lang="vi-VN" b="1" dirty="0"/>
              <a:t>5.2. ESG in Each Phase of the ESG Project:</a:t>
            </a:r>
            <a:endParaRPr lang="vi-VN" dirty="0"/>
          </a:p>
          <a:p>
            <a:pPr lvl="1"/>
            <a:r>
              <a:rPr lang="vi-VN" b="1" dirty="0"/>
              <a:t>E – Environmental</a:t>
            </a:r>
            <a:r>
              <a:rPr lang="vi-VN" dirty="0"/>
              <a:t>: Reducing emissions, reducing resource consumption</a:t>
            </a:r>
          </a:p>
          <a:p>
            <a:pPr lvl="1"/>
            <a:r>
              <a:rPr lang="vi-VN" b="1" dirty="0"/>
              <a:t>S – Social</a:t>
            </a:r>
            <a:r>
              <a:rPr lang="vi-VN" dirty="0"/>
              <a:t>: Working conditions, employee health when changing technology</a:t>
            </a:r>
          </a:p>
          <a:p>
            <a:pPr lvl="1"/>
            <a:r>
              <a:rPr lang="vi-VN" b="1" dirty="0"/>
              <a:t>G – Governance</a:t>
            </a:r>
            <a:r>
              <a:rPr lang="vi-VN" dirty="0"/>
              <a:t>: Project risk management, data transparency, reporting</a:t>
            </a:r>
          </a:p>
          <a:p>
            <a:r>
              <a:rPr lang="vi-VN" b="1" dirty="0"/>
              <a:t>5.3. Benefits of integrating ESG into TKNL projects:</a:t>
            </a:r>
            <a:endParaRPr lang="vi-VN" dirty="0"/>
          </a:p>
          <a:p>
            <a:pPr lvl="1"/>
            <a:r>
              <a:rPr lang="vi-VN" dirty="0"/>
              <a:t>Easier access to capital (green bonds, carbon credits, ESG funds)</a:t>
            </a:r>
          </a:p>
          <a:p>
            <a:pPr lvl="1"/>
            <a:r>
              <a:rPr lang="vi-VN" dirty="0"/>
              <a:t>Priority credit rating / reduced financial costs</a:t>
            </a:r>
          </a:p>
          <a:p>
            <a:pPr lvl="1"/>
            <a:r>
              <a:rPr lang="vi-VN" dirty="0"/>
              <a:t>Creation of non-financial value for businesses (license to operate)</a:t>
            </a:r>
          </a:p>
          <a:p>
            <a:endParaRPr lang="en-US" dirty="0"/>
          </a:p>
        </p:txBody>
      </p:sp>
      <p:sp>
        <p:nvSpPr>
          <p:cNvPr id="4" name="Slide Number Placeholder 3">
            <a:extLst>
              <a:ext uri="{FF2B5EF4-FFF2-40B4-BE49-F238E27FC236}">
                <a16:creationId xmlns:a16="http://schemas.microsoft.com/office/drawing/2014/main" id="{445C57B3-B546-2108-21AF-E589B3BEB5CA}"/>
              </a:ext>
            </a:extLst>
          </p:cNvPr>
          <p:cNvSpPr>
            <a:spLocks noGrp="1"/>
          </p:cNvSpPr>
          <p:nvPr>
            <p:ph type="sldNum" sz="quarter" idx="5"/>
          </p:nvPr>
        </p:nvSpPr>
        <p:spPr/>
        <p:txBody>
          <a:bodyPr/>
          <a:lstStyle/>
          <a:p>
            <a:fld id="{F1B661D9-2678-497E-9DBA-24511D0C2D20}" type="slidenum">
              <a:rPr lang="en-US" smtClean="0"/>
              <a:t>21</a:t>
            </a:fld>
            <a:endParaRPr lang="en-US"/>
          </a:p>
        </p:txBody>
      </p:sp>
    </p:spTree>
    <p:extLst>
      <p:ext uri="{BB962C8B-B14F-4D97-AF65-F5344CB8AC3E}">
        <p14:creationId xmlns:p14="http://schemas.microsoft.com/office/powerpoint/2010/main" val="375377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31FE4-F9C4-63C8-13F0-82636BBE26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8AF49E-7E4A-E685-C658-3C26C9A71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7C945-19A8-69D8-A5BB-0CFF67C752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b="0" i="0" u="none" strike="noStrike" cap="none" dirty="0">
                <a:solidFill>
                  <a:schemeClr val="dk1"/>
                </a:solidFill>
                <a:effectLst/>
                <a:latin typeface="Calibri"/>
                <a:ea typeface="Calibri"/>
                <a:cs typeface="Calibri"/>
                <a:sym typeface="Calibri"/>
              </a:rPr>
              <a:t>"For ESG to be effective, businesses need to clearly identify key stakeholder groups such as shareholders, employees, local communities, suppliers, etc. Establishing consultation channels such as workshops, periodic surveys, or direct interviews helps maintain continuous and transparent dialogue. It is important not only to listen, but also to respond and integrate these perspectives into sustainable development strategies."</a:t>
            </a:r>
            <a:endParaRPr lang="en-VN" dirty="0"/>
          </a:p>
          <a:p>
            <a:endParaRPr lang="en-US" dirty="0"/>
          </a:p>
        </p:txBody>
      </p:sp>
      <p:sp>
        <p:nvSpPr>
          <p:cNvPr id="4" name="Slide Number Placeholder 3">
            <a:extLst>
              <a:ext uri="{FF2B5EF4-FFF2-40B4-BE49-F238E27FC236}">
                <a16:creationId xmlns:a16="http://schemas.microsoft.com/office/drawing/2014/main" id="{F85C0CB0-FC91-A9D3-CB06-8823AAAA85D0}"/>
              </a:ext>
            </a:extLst>
          </p:cNvPr>
          <p:cNvSpPr>
            <a:spLocks noGrp="1"/>
          </p:cNvSpPr>
          <p:nvPr>
            <p:ph type="sldNum" sz="quarter" idx="5"/>
          </p:nvPr>
        </p:nvSpPr>
        <p:spPr/>
        <p:txBody>
          <a:bodyPr/>
          <a:lstStyle/>
          <a:p>
            <a:fld id="{F1B661D9-2678-497E-9DBA-24511D0C2D20}" type="slidenum">
              <a:rPr lang="en-US" smtClean="0"/>
              <a:t>22</a:t>
            </a:fld>
            <a:endParaRPr lang="en-US"/>
          </a:p>
        </p:txBody>
      </p:sp>
    </p:spTree>
    <p:extLst>
      <p:ext uri="{BB962C8B-B14F-4D97-AF65-F5344CB8AC3E}">
        <p14:creationId xmlns:p14="http://schemas.microsoft.com/office/powerpoint/2010/main" val="1738114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DEB53-0ABA-33B5-6D2F-F261B25BF8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965C99-FFB0-5879-CA27-5D204A3C17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527877-FA26-32D7-521D-1CE2CF2FA212}"/>
              </a:ext>
            </a:extLst>
          </p:cNvPr>
          <p:cNvSpPr>
            <a:spLocks noGrp="1"/>
          </p:cNvSpPr>
          <p:nvPr>
            <p:ph type="body" idx="1"/>
          </p:nvPr>
        </p:nvSpPr>
        <p:spPr/>
        <p:txBody>
          <a:bodyPr/>
          <a:lstStyle/>
          <a:p>
            <a:r>
              <a:rPr lang="vi-VN" b="1" dirty="0"/>
              <a:t>The Importance of ESG in the Global Economic Context</a:t>
            </a:r>
            <a:endParaRPr lang="vi-VN" dirty="0"/>
          </a:p>
          <a:p>
            <a:r>
              <a:rPr lang="vi-VN" dirty="0"/>
              <a:t>ESG (Environmental, Social, and Governance) has emerged as an important factor in today's global economy. More than just a trend, ESG has become a new standard for evaluating the sustainable development of businesses and economies.</a:t>
            </a:r>
          </a:p>
          <a:p>
            <a:r>
              <a:rPr lang="vi-VN" b="1" dirty="0"/>
              <a:t>1. Meeting the needs of stakeholders:</a:t>
            </a:r>
            <a:endParaRPr lang="vi-VN" dirty="0"/>
          </a:p>
          <a:p>
            <a:pPr>
              <a:buFont typeface="Arial" panose="020B0604020202020204" pitchFamily="34" charset="0"/>
              <a:buChar char="•"/>
            </a:pPr>
            <a:r>
              <a:rPr lang="vi-VN" b="1" dirty="0"/>
              <a:t>Investors: </a:t>
            </a:r>
            <a:r>
              <a:rPr lang="vi-VN" dirty="0"/>
              <a:t>More and more investors are considering ESG factors when making investment decisions. They recognize that companies with good ESG practices tend to have better risk management, thereby delivering more sustainable returns.</a:t>
            </a:r>
          </a:p>
          <a:p>
            <a:pPr>
              <a:buFont typeface="Arial" panose="020B0604020202020204" pitchFamily="34" charset="0"/>
              <a:buChar char="•"/>
            </a:pPr>
            <a:r>
              <a:rPr lang="vi-VN" b="1" dirty="0"/>
              <a:t>Consumers: </a:t>
            </a:r>
            <a:r>
              <a:rPr lang="vi-VN" dirty="0"/>
              <a:t>Consumers are becoming more aware of their impact on the environment and society. They prioritize choosing products and services from businesses that are socially and environmentally responsible.</a:t>
            </a:r>
          </a:p>
          <a:p>
            <a:pPr>
              <a:buFont typeface="Arial" panose="020B0604020202020204" pitchFamily="34" charset="0"/>
              <a:buChar char="•"/>
            </a:pPr>
            <a:r>
              <a:rPr lang="vi-VN" b="1" dirty="0"/>
              <a:t>Governments: </a:t>
            </a:r>
            <a:r>
              <a:rPr lang="vi-VN" dirty="0"/>
              <a:t>Many governments have introduced policies and regulations encouraging businesses to implement ESG practices, aiming for a green and sustainable economy.</a:t>
            </a:r>
          </a:p>
          <a:p>
            <a:r>
              <a:rPr lang="vi-VN" b="1" dirty="0"/>
              <a:t>2. Risk management and opportunity capture:</a:t>
            </a:r>
            <a:endParaRPr lang="vi-VN" dirty="0"/>
          </a:p>
          <a:p>
            <a:pPr>
              <a:buFont typeface="Arial" panose="020B0604020202020204" pitchFamily="34" charset="0"/>
              <a:buChar char="•"/>
            </a:pPr>
            <a:r>
              <a:rPr lang="vi-VN" b="1" dirty="0"/>
              <a:t>Environmental risks: </a:t>
            </a:r>
            <a:r>
              <a:rPr lang="vi-VN" dirty="0"/>
              <a:t>Climate change, environmental pollution, and resource scarcity pose major challenges for businesses. Implementing ESG helps businesses mitigate environmental risks while seizing opportunities from the green economy.</a:t>
            </a:r>
          </a:p>
          <a:p>
            <a:pPr>
              <a:buFont typeface="Arial" panose="020B0604020202020204" pitchFamily="34" charset="0"/>
              <a:buChar char="•"/>
            </a:pPr>
            <a:r>
              <a:rPr lang="vi-VN" b="1" dirty="0"/>
              <a:t>Social risks: </a:t>
            </a:r>
            <a:r>
              <a:rPr lang="vi-VN" dirty="0"/>
              <a:t>Issues such as social inequality, human rights violations, and labor conflicts can seriously affect business operations. Implementing ESG helps businesses build good relationships with the community and employees, thereby minimizing social risks.</a:t>
            </a:r>
          </a:p>
          <a:p>
            <a:pPr>
              <a:buFont typeface="Arial" panose="020B0604020202020204" pitchFamily="34" charset="0"/>
              <a:buChar char="•"/>
            </a:pPr>
            <a:r>
              <a:rPr lang="vi-VN" b="1" dirty="0"/>
              <a:t>Governance risks: </a:t>
            </a:r>
            <a:r>
              <a:rPr lang="vi-VN" dirty="0"/>
              <a:t>Poor governance issues such as corruption, lack of transparency, and lack of accountability can undermine investor and customer confidence. Implementing ESG helps businesses improve governance quality, thereby mitigating governance risks.</a:t>
            </a:r>
          </a:p>
          <a:p>
            <a:r>
              <a:rPr lang="vi-VN" b="1" dirty="0"/>
              <a:t>3. Enhancing competitiveness:</a:t>
            </a:r>
            <a:endParaRPr lang="vi-VN" dirty="0"/>
          </a:p>
          <a:p>
            <a:pPr>
              <a:buFont typeface="Arial" panose="020B0604020202020204" pitchFamily="34" charset="0"/>
              <a:buChar char="•"/>
            </a:pPr>
            <a:r>
              <a:rPr lang="vi-VN" b="1" dirty="0"/>
              <a:t>Market access: </a:t>
            </a:r>
            <a:r>
              <a:rPr lang="vi-VN" dirty="0"/>
              <a:t>Businesses with good ESG practices are often prioritized in procurement and investment contracts.</a:t>
            </a:r>
          </a:p>
          <a:p>
            <a:pPr>
              <a:buFont typeface="Arial" panose="020B0604020202020204" pitchFamily="34" charset="0"/>
              <a:buChar char="•"/>
            </a:pPr>
            <a:r>
              <a:rPr lang="vi-VN" b="1" dirty="0"/>
              <a:t>Cost reduction: </a:t>
            </a:r>
            <a:r>
              <a:rPr lang="vi-VN" dirty="0"/>
              <a:t>Implementing ESG can help businesses save costs through efficient energy use, waste reduction, and production process optimization.</a:t>
            </a:r>
          </a:p>
          <a:p>
            <a:pPr>
              <a:buFont typeface="Arial" panose="020B0604020202020204" pitchFamily="34" charset="0"/>
              <a:buChar char="•"/>
            </a:pPr>
            <a:r>
              <a:rPr lang="vi-VN" b="1" dirty="0"/>
              <a:t>Attracting talent: </a:t>
            </a:r>
            <a:r>
              <a:rPr lang="vi-VN" dirty="0"/>
              <a:t>Businesses with strong ESG performance often attract high-quality talent who share the same values and goals as the business.</a:t>
            </a:r>
          </a:p>
          <a:p>
            <a:r>
              <a:rPr lang="vi-VN" b="1" dirty="0"/>
              <a:t>4. Contributing to sustainable development:</a:t>
            </a:r>
            <a:endParaRPr lang="vi-VN" dirty="0"/>
          </a:p>
          <a:p>
            <a:r>
              <a:rPr lang="vi-VN" dirty="0"/>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p>
          <a:p>
            <a:r>
              <a:rPr lang="vi-VN" b="1" dirty="0"/>
              <a:t>Conclusion:</a:t>
            </a:r>
            <a:endParaRPr lang="vi-VN" dirty="0"/>
          </a:p>
          <a:p>
            <a:r>
              <a:rPr lang="vi-VN" dirty="0"/>
              <a:t>ESG is not just a trend but has become an important factor in the global economic context. Businesses need to recognize the importance of ESG and actively implement it to achieve sustainable development and long-term success.</a:t>
            </a:r>
          </a:p>
          <a:p>
            <a:endParaRPr lang="en-US" dirty="0"/>
          </a:p>
        </p:txBody>
      </p:sp>
      <p:sp>
        <p:nvSpPr>
          <p:cNvPr id="4" name="Slide Number Placeholder 3">
            <a:extLst>
              <a:ext uri="{FF2B5EF4-FFF2-40B4-BE49-F238E27FC236}">
                <a16:creationId xmlns:a16="http://schemas.microsoft.com/office/drawing/2014/main" id="{0946910E-12C8-2149-2C33-3EEE4ACDA0AD}"/>
              </a:ext>
            </a:extLst>
          </p:cNvPr>
          <p:cNvSpPr>
            <a:spLocks noGrp="1"/>
          </p:cNvSpPr>
          <p:nvPr>
            <p:ph type="sldNum" sz="quarter" idx="5"/>
          </p:nvPr>
        </p:nvSpPr>
        <p:spPr/>
        <p:txBody>
          <a:bodyPr/>
          <a:lstStyle/>
          <a:p>
            <a:fld id="{F1B661D9-2678-497E-9DBA-24511D0C2D20}" type="slidenum">
              <a:rPr lang="en-US" smtClean="0"/>
              <a:t>5</a:t>
            </a:fld>
            <a:endParaRPr lang="en-US"/>
          </a:p>
        </p:txBody>
      </p:sp>
    </p:spTree>
    <p:extLst>
      <p:ext uri="{BB962C8B-B14F-4D97-AF65-F5344CB8AC3E}">
        <p14:creationId xmlns:p14="http://schemas.microsoft.com/office/powerpoint/2010/main" val="3818141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C2759-A8D4-13CF-3541-5CC4DBEE03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3BA6E8-5990-3ECB-0608-2157120403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BA6914-3016-016D-AF37-E31AA23F75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D22BFA-0AD2-A770-C95E-7FF71A8A04E8}"/>
              </a:ext>
            </a:extLst>
          </p:cNvPr>
          <p:cNvSpPr>
            <a:spLocks noGrp="1"/>
          </p:cNvSpPr>
          <p:nvPr>
            <p:ph type="sldNum" sz="quarter" idx="5"/>
          </p:nvPr>
        </p:nvSpPr>
        <p:spPr/>
        <p:txBody>
          <a:bodyPr/>
          <a:lstStyle/>
          <a:p>
            <a:fld id="{F1B661D9-2678-497E-9DBA-24511D0C2D20}" type="slidenum">
              <a:rPr lang="en-US" smtClean="0"/>
              <a:t>23</a:t>
            </a:fld>
            <a:endParaRPr lang="en-US"/>
          </a:p>
        </p:txBody>
      </p:sp>
    </p:spTree>
    <p:extLst>
      <p:ext uri="{BB962C8B-B14F-4D97-AF65-F5344CB8AC3E}">
        <p14:creationId xmlns:p14="http://schemas.microsoft.com/office/powerpoint/2010/main" val="3441702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99367-1CC7-CEB3-45A4-F683772C7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641670-4F9B-F26B-1941-F85113928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220AAD-3D79-C443-85A9-A08C0EC3219F}"/>
              </a:ext>
            </a:extLst>
          </p:cNvPr>
          <p:cNvSpPr>
            <a:spLocks noGrp="1"/>
          </p:cNvSpPr>
          <p:nvPr>
            <p:ph type="body" idx="1"/>
          </p:nvPr>
        </p:nvSpPr>
        <p:spPr/>
        <p:txBody>
          <a:bodyPr/>
          <a:lstStyle/>
          <a:p>
            <a:r>
              <a:rPr lang="vi-VN" dirty="0"/>
              <a:t>Answer: https://esg.feds.com.tw/en/stakeholder/ </a:t>
            </a:r>
          </a:p>
          <a:p>
            <a:endParaRPr lang="vi-VN" dirty="0"/>
          </a:p>
          <a:p>
            <a:r>
              <a:rPr lang="vi-VN" sz="1200" b="0" i="0" u="none" strike="noStrike" cap="none" dirty="0">
                <a:solidFill>
                  <a:schemeClr val="dk1"/>
                </a:solidFill>
                <a:effectLst/>
                <a:latin typeface="Calibri"/>
                <a:ea typeface="Calibri"/>
                <a:cs typeface="Calibri"/>
                <a:sym typeface="Calibri"/>
              </a:rPr>
              <a:t>"In a real-world example, FEDS—a long-established chain of shopping centers in Taiwan—has implemented a very systematic and comprehensive stakeholder consultation mechanism. Specifically:</a:t>
            </a:r>
          </a:p>
          <a:p>
            <a:r>
              <a:rPr lang="vi-VN" sz="1200" b="0" i="0" u="none" strike="noStrike" cap="none" dirty="0">
                <a:solidFill>
                  <a:schemeClr val="dk1"/>
                </a:solidFill>
                <a:effectLst/>
                <a:latin typeface="Calibri"/>
                <a:ea typeface="Calibri"/>
                <a:cs typeface="Calibri"/>
                <a:sym typeface="Calibri"/>
              </a:rPr>
              <a:t>They clearly identified </a:t>
            </a:r>
            <a:r>
              <a:rPr lang="vi-VN" sz="1200" b="1" i="0" u="none" strike="noStrike" cap="none" dirty="0">
                <a:solidFill>
                  <a:schemeClr val="dk1"/>
                </a:solidFill>
                <a:effectLst/>
                <a:latin typeface="Calibri"/>
                <a:ea typeface="Calibri"/>
                <a:cs typeface="Calibri"/>
                <a:sym typeface="Calibri"/>
              </a:rPr>
              <a:t>six key stakeholder groups</a:t>
            </a:r>
            <a:r>
              <a:rPr lang="vi-VN" sz="1200" b="0" i="0" u="none" strike="noStrike" cap="none" dirty="0">
                <a:solidFill>
                  <a:schemeClr val="dk1"/>
                </a:solidFill>
                <a:effectLst/>
                <a:latin typeface="Calibri"/>
                <a:ea typeface="Calibri"/>
                <a:cs typeface="Calibri"/>
                <a:sym typeface="Calibri"/>
              </a:rPr>
              <a:t>: consumers, employees, partners (suppliers), shareholders, government, and community/media. </a:t>
            </a:r>
            <a:endParaRPr lang="en-US" altLang="zh-CN" sz="1200" b="0" i="0" u="none" strike="noStrike" cap="none" dirty="0">
              <a:solidFill>
                <a:schemeClr val="dk1"/>
              </a:solidFill>
              <a:effectLst/>
              <a:latin typeface="Calibri"/>
              <a:ea typeface="Calibri"/>
              <a:cs typeface="Calibri"/>
              <a:sym typeface="Calibri"/>
            </a:endParaRPr>
          </a:p>
          <a:p>
            <a:r>
              <a:rPr lang="vi-VN" sz="1200" b="0" i="0" u="none" strike="noStrike" cap="none" dirty="0">
                <a:solidFill>
                  <a:schemeClr val="dk1"/>
                </a:solidFill>
                <a:effectLst/>
                <a:latin typeface="Calibri"/>
                <a:ea typeface="Calibri"/>
                <a:cs typeface="Calibri"/>
                <a:sym typeface="Calibri"/>
              </a:rPr>
              <a:t>For each group, FEDS analyzed </a:t>
            </a:r>
            <a:r>
              <a:rPr lang="vi-VN" sz="1200" b="1" i="0" u="none" strike="noStrike" cap="none" dirty="0">
                <a:solidFill>
                  <a:schemeClr val="dk1"/>
                </a:solidFill>
                <a:effectLst/>
                <a:latin typeface="Calibri"/>
                <a:ea typeface="Calibri"/>
                <a:cs typeface="Calibri"/>
                <a:sym typeface="Calibri"/>
              </a:rPr>
              <a:t>key issues of concern</a:t>
            </a:r>
            <a:r>
              <a:rPr lang="vi-VN" sz="1200" b="0" i="0" u="none" strike="noStrike" cap="none" dirty="0">
                <a:solidFill>
                  <a:schemeClr val="dk1"/>
                </a:solidFill>
                <a:effectLst/>
                <a:latin typeface="Calibri"/>
                <a:ea typeface="Calibri"/>
                <a:cs typeface="Calibri"/>
                <a:sym typeface="Calibri"/>
              </a:rPr>
              <a:t>, such as store safety, information security, working conditions, product quality, legal compliance, and community responsibility.</a:t>
            </a:r>
            <a:endParaRPr lang="en-US" altLang="zh-CN" sz="1200" b="0" i="0" u="none" strike="noStrike" cap="none" dirty="0">
              <a:solidFill>
                <a:schemeClr val="dk1"/>
              </a:solidFill>
              <a:effectLst/>
              <a:latin typeface="Calibri"/>
              <a:ea typeface="Calibri"/>
              <a:cs typeface="Calibri"/>
              <a:sym typeface="Calibri"/>
            </a:endParaRPr>
          </a:p>
          <a:p>
            <a:r>
              <a:rPr lang="vi-VN" sz="1200" b="0" i="0" u="none" strike="noStrike" cap="none" dirty="0">
                <a:solidFill>
                  <a:schemeClr val="dk1"/>
                </a:solidFill>
                <a:effectLst/>
                <a:latin typeface="Calibri"/>
                <a:ea typeface="Calibri"/>
                <a:cs typeface="Calibri"/>
                <a:sym typeface="Calibri"/>
              </a:rPr>
              <a:t>They implemented </a:t>
            </a:r>
            <a:r>
              <a:rPr lang="vi-VN" sz="1200" b="1" i="0" u="none" strike="noStrike" cap="none" dirty="0">
                <a:solidFill>
                  <a:schemeClr val="dk1"/>
                </a:solidFill>
                <a:effectLst/>
                <a:latin typeface="Calibri"/>
                <a:ea typeface="Calibri"/>
                <a:cs typeface="Calibri"/>
                <a:sym typeface="Calibri"/>
              </a:rPr>
              <a:t>multi-channel dialogue</a:t>
            </a:r>
            <a:r>
              <a:rPr lang="vi-VN" sz="1200" b="0" i="0" u="none" strike="noStrike" cap="none" dirty="0">
                <a:solidFill>
                  <a:schemeClr val="dk1"/>
                </a:solidFill>
                <a:effectLst/>
                <a:latin typeface="Calibri"/>
                <a:ea typeface="Calibri"/>
                <a:cs typeface="Calibri"/>
                <a:sym typeface="Calibri"/>
              </a:rPr>
              <a:t>:</a:t>
            </a:r>
          </a:p>
          <a:p>
            <a:pPr lvl="1"/>
            <a:r>
              <a:rPr lang="vi-VN" sz="1200" b="1" i="0" u="none" strike="noStrike" cap="none" dirty="0">
                <a:solidFill>
                  <a:schemeClr val="dk1"/>
                </a:solidFill>
                <a:effectLst/>
                <a:latin typeface="Calibri"/>
                <a:ea typeface="Calibri"/>
                <a:cs typeface="Calibri"/>
                <a:sym typeface="Calibri"/>
              </a:rPr>
              <a:t>Regularly</a:t>
            </a:r>
            <a:r>
              <a:rPr lang="vi-VN" sz="1200" b="0" i="0" u="none" strike="noStrike" cap="none" dirty="0">
                <a:solidFill>
                  <a:schemeClr val="dk1"/>
                </a:solidFill>
                <a:effectLst/>
                <a:latin typeface="Calibri"/>
                <a:ea typeface="Calibri"/>
                <a:cs typeface="Calibri"/>
                <a:sym typeface="Calibri"/>
              </a:rPr>
              <a:t>: e.g., via the FEDS app, event DMs, social media, internal meetings (such as welfare and occupational safety councils), supplier conferences, shareholder meetings, etc.</a:t>
            </a:r>
          </a:p>
          <a:p>
            <a:pPr lvl="1"/>
            <a:r>
              <a:rPr lang="vi-VN" sz="1200" b="1" i="0" u="none" strike="noStrike" cap="none" dirty="0">
                <a:solidFill>
                  <a:schemeClr val="dk1"/>
                </a:solidFill>
                <a:effectLst/>
                <a:latin typeface="Calibri"/>
                <a:ea typeface="Calibri"/>
                <a:cs typeface="Calibri"/>
                <a:sym typeface="Calibri"/>
              </a:rPr>
              <a:t>Non-regular</a:t>
            </a:r>
            <a:r>
              <a:rPr lang="vi-VN" sz="1200" b="0" i="0" u="none" strike="noStrike" cap="none" dirty="0">
                <a:solidFill>
                  <a:schemeClr val="dk1"/>
                </a:solidFill>
                <a:effectLst/>
                <a:latin typeface="Calibri"/>
                <a:ea typeface="Calibri"/>
                <a:cs typeface="Calibri"/>
                <a:sym typeface="Calibri"/>
              </a:rPr>
              <a:t>: TV commercials, surveys, suggestion boxes, phone or email interviews, direct contact with relevant groups Specific and transparent results are published: such as over 1.1 million followers on social media, handling 823 customer responses, 1 annual supplier meeting, 1,380 CSR commitments from suppliers, 805 community welfare activities with 2,990 volunteer hours, etc. </a:t>
            </a:r>
            <a:r>
              <a:rPr lang="zh-CN" altLang="en-US" sz="1200" b="0" i="0" u="none" strike="noStrike" cap="none" dirty="0">
                <a:solidFill>
                  <a:schemeClr val="dk1"/>
                </a:solidFill>
                <a:effectLst/>
                <a:latin typeface="Calibri"/>
                <a:ea typeface="Calibri"/>
                <a:cs typeface="Calibri"/>
                <a:sym typeface="Calibri"/>
                <a:hlinkClick r:id="rId3"/>
              </a:rPr>
              <a:t>Far Eastern Department Store </a:t>
            </a:r>
            <a:r>
              <a:rPr lang="en-US" altLang="zh-CN" sz="1200" b="0" i="0" u="none" strike="noStrike" cap="none" dirty="0">
                <a:solidFill>
                  <a:schemeClr val="dk1"/>
                </a:solidFill>
                <a:effectLst/>
                <a:latin typeface="Calibri"/>
                <a:ea typeface="Calibri"/>
                <a:cs typeface="Calibri"/>
                <a:sym typeface="Calibri"/>
                <a:hlinkClick r:id="rId3"/>
              </a:rPr>
              <a:t>ESG Sustainability Zone+1.</a:t>
            </a:r>
          </a:p>
          <a:p>
            <a:r>
              <a:rPr lang="vi-VN" sz="1200" b="1" i="0" u="none" strike="noStrike" cap="none" dirty="0">
                <a:solidFill>
                  <a:schemeClr val="dk1"/>
                </a:solidFill>
                <a:effectLst/>
                <a:latin typeface="Calibri"/>
                <a:ea typeface="Calibri"/>
                <a:cs typeface="Calibri"/>
                <a:sym typeface="Calibri"/>
              </a:rPr>
              <a:t>Suggested group activity implementation (20-30 minutes)</a:t>
            </a:r>
            <a:r>
              <a:rPr lang="vi-VN" sz="1200" b="0" i="0" u="none" strike="noStrike" cap="none" dirty="0">
                <a:solidFill>
                  <a:schemeClr val="dk1"/>
                </a:solidFill>
                <a:effectLst/>
                <a:latin typeface="Calibri"/>
                <a:ea typeface="Calibri"/>
                <a:cs typeface="Calibri"/>
                <a:sym typeface="Calibri"/>
              </a:rPr>
              <a:t>:</a:t>
            </a:r>
          </a:p>
          <a:p>
            <a:r>
              <a:rPr lang="vi-VN" sz="1200" b="1" i="0" u="none" strike="noStrike" cap="none" dirty="0">
                <a:solidFill>
                  <a:schemeClr val="dk1"/>
                </a:solidFill>
                <a:effectLst/>
                <a:latin typeface="Calibri"/>
                <a:ea typeface="Calibri"/>
                <a:cs typeface="Calibri"/>
                <a:sym typeface="Calibri"/>
              </a:rPr>
              <a:t>Grouping</a:t>
            </a:r>
            <a:r>
              <a:rPr lang="vi-VN" sz="1200" b="0" i="0" u="none" strike="noStrike" cap="none" dirty="0">
                <a:solidFill>
                  <a:schemeClr val="dk1"/>
                </a:solidFill>
                <a:effectLst/>
                <a:latin typeface="Calibri"/>
                <a:ea typeface="Calibri"/>
                <a:cs typeface="Calibri"/>
                <a:sym typeface="Calibri"/>
              </a:rPr>
              <a:t>: each group receives one stakeholder (e.g., group A – consumers; B – employees; C – suppliers; D – community).</a:t>
            </a:r>
          </a:p>
          <a:p>
            <a:r>
              <a:rPr lang="vi-VN" sz="1200" b="1" i="0" u="none" strike="noStrike" cap="none" dirty="0">
                <a:solidFill>
                  <a:schemeClr val="dk1"/>
                </a:solidFill>
                <a:effectLst/>
                <a:latin typeface="Calibri"/>
                <a:ea typeface="Calibri"/>
                <a:cs typeface="Calibri"/>
                <a:sym typeface="Calibri"/>
              </a:rPr>
              <a:t>Quick analysis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Identify the "key issue" that your group's stakeholder is concerned about (possible trade-offs).</a:t>
            </a:r>
          </a:p>
          <a:p>
            <a:pPr lvl="1"/>
            <a:r>
              <a:rPr lang="vi-VN" sz="1200" b="0" i="0" u="none" strike="noStrike" cap="none" dirty="0">
                <a:solidFill>
                  <a:schemeClr val="dk1"/>
                </a:solidFill>
                <a:effectLst/>
                <a:latin typeface="Calibri"/>
                <a:ea typeface="Calibri"/>
                <a:cs typeface="Calibri"/>
                <a:sym typeface="Calibri"/>
              </a:rPr>
              <a:t>Propose appropriate regular and irregular communication channels.</a:t>
            </a:r>
          </a:p>
          <a:p>
            <a:r>
              <a:rPr lang="vi-VN" sz="1200" b="1" i="0" u="none" strike="noStrike" cap="none" dirty="0">
                <a:solidFill>
                  <a:schemeClr val="dk1"/>
                </a:solidFill>
                <a:effectLst/>
                <a:latin typeface="Calibri"/>
                <a:ea typeface="Calibri"/>
                <a:cs typeface="Calibri"/>
                <a:sym typeface="Calibri"/>
              </a:rPr>
              <a:t>Present results</a:t>
            </a:r>
            <a:r>
              <a:rPr lang="vi-VN" sz="1200" b="0" i="0" u="none" strike="noStrike" cap="none" dirty="0">
                <a:solidFill>
                  <a:schemeClr val="dk1"/>
                </a:solidFill>
                <a:effectLst/>
                <a:latin typeface="Calibri"/>
                <a:ea typeface="Calibri"/>
                <a:cs typeface="Calibri"/>
                <a:sym typeface="Calibri"/>
              </a:rPr>
              <a:t>: Each group shares for 3-5 minutes, presenting specific proposals on consultation mechanisms and transparency.</a:t>
            </a:r>
          </a:p>
          <a:p>
            <a:r>
              <a:rPr lang="vi-VN" sz="1200" b="1" i="0" u="none" strike="noStrike" cap="none" dirty="0">
                <a:solidFill>
                  <a:schemeClr val="dk1"/>
                </a:solidFill>
                <a:effectLst/>
                <a:latin typeface="Calibri"/>
                <a:ea typeface="Calibri"/>
                <a:cs typeface="Calibri"/>
                <a:sym typeface="Calibri"/>
              </a:rPr>
              <a:t>Open discussion</a:t>
            </a:r>
            <a:r>
              <a:rPr lang="vi-VN" sz="1200" b="0" i="0" u="none" strike="noStrike" cap="none" dirty="0">
                <a:solidFill>
                  <a:schemeClr val="dk1"/>
                </a:solidFill>
                <a:effectLst/>
                <a:latin typeface="Calibri"/>
                <a:ea typeface="Calibri"/>
                <a:cs typeface="Calibri"/>
                <a:sym typeface="Calibri"/>
              </a:rPr>
              <a:t>: Who made effective proposals? What can be learned from how FEDS implemented their approach?</a:t>
            </a:r>
          </a:p>
          <a:p>
            <a:endParaRPr lang="vi-VN" dirty="0"/>
          </a:p>
          <a:p>
            <a:endParaRPr lang="en-US" dirty="0"/>
          </a:p>
        </p:txBody>
      </p:sp>
      <p:sp>
        <p:nvSpPr>
          <p:cNvPr id="4" name="Slide Number Placeholder 3">
            <a:extLst>
              <a:ext uri="{FF2B5EF4-FFF2-40B4-BE49-F238E27FC236}">
                <a16:creationId xmlns:a16="http://schemas.microsoft.com/office/drawing/2014/main" id="{03D29C9E-3EF1-D8E5-6CEE-6E4D917D4454}"/>
              </a:ext>
            </a:extLst>
          </p:cNvPr>
          <p:cNvSpPr>
            <a:spLocks noGrp="1"/>
          </p:cNvSpPr>
          <p:nvPr>
            <p:ph type="sldNum" sz="quarter" idx="5"/>
          </p:nvPr>
        </p:nvSpPr>
        <p:spPr/>
        <p:txBody>
          <a:bodyPr/>
          <a:lstStyle/>
          <a:p>
            <a:fld id="{F1B661D9-2678-497E-9DBA-24511D0C2D20}" type="slidenum">
              <a:rPr lang="en-US" smtClean="0"/>
              <a:t>24</a:t>
            </a:fld>
            <a:endParaRPr lang="en-US"/>
          </a:p>
        </p:txBody>
      </p:sp>
    </p:spTree>
    <p:extLst>
      <p:ext uri="{BB962C8B-B14F-4D97-AF65-F5344CB8AC3E}">
        <p14:creationId xmlns:p14="http://schemas.microsoft.com/office/powerpoint/2010/main" val="2310077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36B26-9FA2-C3FD-D762-160533FA5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2BE66-836B-955B-93BB-6D1D92C05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4D497-D0CA-F76A-0821-0A358E063E3C}"/>
              </a:ext>
            </a:extLst>
          </p:cNvPr>
          <p:cNvSpPr>
            <a:spLocks noGrp="1"/>
          </p:cNvSpPr>
          <p:nvPr>
            <p:ph type="body" idx="1"/>
          </p:nvPr>
        </p:nvSpPr>
        <p:spPr/>
        <p:txBody>
          <a:bodyPr/>
          <a:lstStyle/>
          <a:p>
            <a:r>
              <a:rPr lang="vi-VN" sz="1200" b="1" i="0" u="none" strike="noStrike" cap="none" dirty="0">
                <a:solidFill>
                  <a:schemeClr val="dk1"/>
                </a:solidFill>
                <a:effectLst/>
                <a:latin typeface="Calibri"/>
                <a:ea typeface="Calibri"/>
                <a:cs typeface="Calibri"/>
                <a:sym typeface="Calibri"/>
              </a:rPr>
              <a:t>Answer: Group 2: Citizens / Local community</a:t>
            </a:r>
          </a:p>
          <a:p>
            <a:r>
              <a:rPr lang="vi-VN" sz="1200" b="1" i="0" u="none" strike="noStrike" cap="none" dirty="0">
                <a:solidFill>
                  <a:schemeClr val="dk1"/>
                </a:solidFill>
                <a:effectLst/>
                <a:latin typeface="Calibri"/>
                <a:ea typeface="Calibri"/>
                <a:cs typeface="Calibri"/>
                <a:sym typeface="Calibri"/>
              </a:rPr>
              <a:t>Examples from FEDS</a:t>
            </a:r>
            <a:r>
              <a:rPr lang="vi-VN" sz="1200" b="0" i="0" u="none" strike="noStrike" cap="none" dirty="0">
                <a:solidFill>
                  <a:schemeClr val="dk1"/>
                </a:solidFill>
                <a:effectLst/>
                <a:latin typeface="Calibri"/>
                <a:ea typeface="Calibri"/>
                <a:cs typeface="Calibri"/>
                <a:sym typeface="Calibri"/>
              </a:rPr>
              <a:t>: Feedback channels via suggestion boxes, customer surveys, social media.</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Stores/factories provide jobs and economic benefits to the local community.</a:t>
            </a:r>
          </a:p>
          <a:p>
            <a:pPr lvl="1"/>
            <a:r>
              <a:rPr lang="vi-VN" sz="1200" b="0" i="0" u="none" strike="noStrike" cap="none" dirty="0">
                <a:solidFill>
                  <a:schemeClr val="dk1"/>
                </a:solidFill>
                <a:effectLst/>
                <a:latin typeface="Calibri"/>
                <a:ea typeface="Calibri"/>
                <a:cs typeface="Calibri"/>
                <a:sym typeface="Calibri"/>
              </a:rPr>
              <a:t>A safe, friendly, and clean shopping/service environment.</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Unreasonable prices or lack of local products.</a:t>
            </a:r>
          </a:p>
          <a:p>
            <a:pPr lvl="1"/>
            <a:r>
              <a:rPr lang="vi-VN" sz="1200" b="0" i="0" u="none" strike="noStrike" cap="none" dirty="0">
                <a:solidFill>
                  <a:schemeClr val="dk1"/>
                </a:solidFill>
                <a:effectLst/>
                <a:latin typeface="Calibri"/>
                <a:ea typeface="Calibri"/>
                <a:cs typeface="Calibri"/>
                <a:sym typeface="Calibri"/>
              </a:rPr>
              <a:t>Activities causing pollution and affecting daily life.</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Expand products/services from local suppliers.</a:t>
            </a:r>
          </a:p>
          <a:p>
            <a:pPr lvl="1"/>
            <a:r>
              <a:rPr lang="vi-VN" sz="1200" b="0" i="0" u="none" strike="noStrike" cap="none" dirty="0">
                <a:solidFill>
                  <a:schemeClr val="dk1"/>
                </a:solidFill>
                <a:effectLst/>
                <a:latin typeface="Calibri"/>
                <a:ea typeface="Calibri"/>
                <a:cs typeface="Calibri"/>
                <a:sym typeface="Calibri"/>
              </a:rPr>
              <a:t>Organize charitable activities and cultural events for the community.</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Group 3: Related businesses/suppliers</a:t>
            </a:r>
          </a:p>
          <a:p>
            <a:r>
              <a:rPr lang="vi-VN" sz="1200" b="1" i="0" u="none" strike="noStrike" cap="none" dirty="0">
                <a:solidFill>
                  <a:schemeClr val="dk1"/>
                </a:solidFill>
                <a:effectLst/>
                <a:latin typeface="Calibri"/>
                <a:ea typeface="Calibri"/>
                <a:cs typeface="Calibri"/>
                <a:sym typeface="Calibri"/>
              </a:rPr>
              <a:t>Examples from FEDS</a:t>
            </a:r>
            <a:r>
              <a:rPr lang="vi-VN" sz="1200" b="0" i="0" u="none" strike="noStrike" cap="none" dirty="0">
                <a:solidFill>
                  <a:schemeClr val="dk1"/>
                </a:solidFill>
                <a:effectLst/>
                <a:latin typeface="Calibri"/>
                <a:ea typeface="Calibri"/>
                <a:cs typeface="Calibri"/>
                <a:sym typeface="Calibri"/>
              </a:rPr>
              <a:t>: Annual supplier conference, CSR commitment, quality standard assessment.</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Long-term, stable, and transparent contractual relationships.</a:t>
            </a:r>
          </a:p>
          <a:p>
            <a:pPr lvl="1"/>
            <a:r>
              <a:rPr lang="vi-VN" sz="1200" b="0" i="0" u="none" strike="noStrike" cap="none" dirty="0">
                <a:solidFill>
                  <a:schemeClr val="dk1"/>
                </a:solidFill>
                <a:effectLst/>
                <a:latin typeface="Calibri"/>
                <a:ea typeface="Calibri"/>
                <a:cs typeface="Calibri"/>
                <a:sym typeface="Calibri"/>
              </a:rPr>
              <a:t>Support for improving ESG standards (safety, labor, environment).</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Stringent requirements but lack of technical support.</a:t>
            </a:r>
          </a:p>
          <a:p>
            <a:pPr lvl="1"/>
            <a:r>
              <a:rPr lang="vi-VN" sz="1200" b="0" i="0" u="none" strike="noStrike" cap="none" dirty="0">
                <a:solidFill>
                  <a:schemeClr val="dk1"/>
                </a:solidFill>
                <a:effectLst/>
                <a:latin typeface="Calibri"/>
                <a:ea typeface="Calibri"/>
                <a:cs typeface="Calibri"/>
                <a:sym typeface="Calibri"/>
              </a:rPr>
              <a:t>Risk of late payments or unexpected policy changes.</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Share business plans and ESG requirements early.</a:t>
            </a:r>
          </a:p>
          <a:p>
            <a:pPr lvl="1"/>
            <a:r>
              <a:rPr lang="vi-VN" sz="1200" b="0" i="0" u="none" strike="noStrike" cap="none" dirty="0">
                <a:solidFill>
                  <a:schemeClr val="dk1"/>
                </a:solidFill>
                <a:effectLst/>
                <a:latin typeface="Calibri"/>
                <a:ea typeface="Calibri"/>
                <a:cs typeface="Calibri"/>
                <a:sym typeface="Calibri"/>
              </a:rPr>
              <a:t>Organize ESG training and workshops for suppliers.</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Group 4: Social Organizations / Media</a:t>
            </a:r>
          </a:p>
          <a:p>
            <a:r>
              <a:rPr lang="vi-VN" sz="1200" b="1" i="0" u="none" strike="noStrike" cap="none" dirty="0">
                <a:solidFill>
                  <a:schemeClr val="dk1"/>
                </a:solidFill>
                <a:effectLst/>
                <a:latin typeface="Calibri"/>
                <a:ea typeface="Calibri"/>
                <a:cs typeface="Calibri"/>
                <a:sym typeface="Calibri"/>
              </a:rPr>
              <a:t>Example from FEDS</a:t>
            </a:r>
            <a:r>
              <a:rPr lang="vi-VN" sz="1200" b="0" i="0" u="none" strike="noStrike" cap="none" dirty="0">
                <a:solidFill>
                  <a:schemeClr val="dk1"/>
                </a:solidFill>
                <a:effectLst/>
                <a:latin typeface="Calibri"/>
                <a:ea typeface="Calibri"/>
                <a:cs typeface="Calibri"/>
                <a:sym typeface="Calibri"/>
              </a:rPr>
              <a:t>: Collaborate with NGOs and media in CSR activities and environmental protection.</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Companies disclose ESG information transparently and accessibly.</a:t>
            </a:r>
          </a:p>
          <a:p>
            <a:pPr lvl="1"/>
            <a:r>
              <a:rPr lang="vi-VN" sz="1200" b="0" i="0" u="none" strike="noStrike" cap="none" dirty="0">
                <a:solidFill>
                  <a:schemeClr val="dk1"/>
                </a:solidFill>
                <a:effectLst/>
                <a:latin typeface="Calibri"/>
                <a:ea typeface="Calibri"/>
                <a:cs typeface="Calibri"/>
                <a:sym typeface="Calibri"/>
              </a:rPr>
              <a:t>Collaborate to implement community or environmental projects.</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Lack of verifiable data on ESG impact.</a:t>
            </a:r>
          </a:p>
          <a:p>
            <a:pPr lvl="1"/>
            <a:r>
              <a:rPr lang="vi-VN" sz="1200" b="0" i="0" u="none" strike="noStrike" cap="none" dirty="0">
                <a:solidFill>
                  <a:schemeClr val="dk1"/>
                </a:solidFill>
                <a:effectLst/>
                <a:latin typeface="Calibri"/>
                <a:ea typeface="Calibri"/>
                <a:cs typeface="Calibri"/>
                <a:sym typeface="Calibri"/>
              </a:rPr>
              <a:t>Companies engaging in "greenwashing" (painting a green facade).</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Provide detailed ESG reports that comply with GRI/SASB standards.</a:t>
            </a:r>
          </a:p>
          <a:p>
            <a:pPr lvl="1"/>
            <a:r>
              <a:rPr lang="vi-VN" sz="1200" b="0" i="0" u="none" strike="noStrike" cap="none" dirty="0">
                <a:solidFill>
                  <a:schemeClr val="dk1"/>
                </a:solidFill>
                <a:effectLst/>
                <a:latin typeface="Calibri"/>
                <a:ea typeface="Calibri"/>
                <a:cs typeface="Calibri"/>
                <a:sym typeface="Calibri"/>
              </a:rPr>
              <a:t>Invite representatives from social organizations to join the ESG advisory board.</a:t>
            </a:r>
          </a:p>
          <a:p>
            <a:endParaRPr lang="en-US" dirty="0"/>
          </a:p>
        </p:txBody>
      </p:sp>
      <p:sp>
        <p:nvSpPr>
          <p:cNvPr id="4" name="Slide Number Placeholder 3">
            <a:extLst>
              <a:ext uri="{FF2B5EF4-FFF2-40B4-BE49-F238E27FC236}">
                <a16:creationId xmlns:a16="http://schemas.microsoft.com/office/drawing/2014/main" id="{2B8F3DF2-A8FA-88AC-FF9D-79323955353B}"/>
              </a:ext>
            </a:extLst>
          </p:cNvPr>
          <p:cNvSpPr>
            <a:spLocks noGrp="1"/>
          </p:cNvSpPr>
          <p:nvPr>
            <p:ph type="sldNum" sz="quarter" idx="5"/>
          </p:nvPr>
        </p:nvSpPr>
        <p:spPr/>
        <p:txBody>
          <a:bodyPr/>
          <a:lstStyle/>
          <a:p>
            <a:fld id="{F1B661D9-2678-497E-9DBA-24511D0C2D20}" type="slidenum">
              <a:rPr lang="en-US" smtClean="0"/>
              <a:t>25</a:t>
            </a:fld>
            <a:endParaRPr lang="en-US"/>
          </a:p>
        </p:txBody>
      </p:sp>
    </p:spTree>
    <p:extLst>
      <p:ext uri="{BB962C8B-B14F-4D97-AF65-F5344CB8AC3E}">
        <p14:creationId xmlns:p14="http://schemas.microsoft.com/office/powerpoint/2010/main" val="270257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FC0A1-DD1B-8236-664B-D1C5E6808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7C306C-C298-00D3-FEB1-16F9A92B8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125D5B-F11D-D191-50A3-EC66254E04AF}"/>
              </a:ext>
            </a:extLst>
          </p:cNvPr>
          <p:cNvSpPr>
            <a:spLocks noGrp="1"/>
          </p:cNvSpPr>
          <p:nvPr>
            <p:ph type="body" idx="1"/>
          </p:nvPr>
        </p:nvSpPr>
        <p:spPr/>
        <p:txBody>
          <a:bodyPr/>
          <a:lstStyle/>
          <a:p>
            <a:r>
              <a:rPr lang="vi-VN" sz="1200" b="1" i="0" u="none" strike="noStrike" cap="none" dirty="0">
                <a:solidFill>
                  <a:schemeClr val="dk1"/>
                </a:solidFill>
                <a:effectLst/>
                <a:latin typeface="Calibri"/>
                <a:ea typeface="Calibri"/>
                <a:cs typeface="Calibri"/>
                <a:sym typeface="Calibri"/>
              </a:rPr>
              <a:t>Answer: </a:t>
            </a:r>
          </a:p>
          <a:p>
            <a:r>
              <a:rPr lang="vi-VN" sz="1200" b="1" i="0" u="none" strike="noStrike" cap="none" dirty="0">
                <a:solidFill>
                  <a:schemeClr val="dk1"/>
                </a:solidFill>
                <a:effectLst/>
                <a:latin typeface="Calibri"/>
                <a:ea typeface="Calibri"/>
                <a:cs typeface="Calibri"/>
                <a:sym typeface="Calibri"/>
              </a:rPr>
              <a:t>Group 1: Local government</a:t>
            </a:r>
          </a:p>
          <a:p>
            <a:r>
              <a:rPr lang="vi-VN" sz="1200" b="1" i="0" u="none" strike="noStrike" cap="none" dirty="0">
                <a:solidFill>
                  <a:schemeClr val="dk1"/>
                </a:solidFill>
                <a:effectLst/>
                <a:latin typeface="Calibri"/>
                <a:ea typeface="Calibri"/>
                <a:cs typeface="Calibri"/>
                <a:sym typeface="Calibri"/>
              </a:rPr>
              <a:t>Example from FEDS</a:t>
            </a:r>
            <a:r>
              <a:rPr lang="vi-VN" sz="1200" b="0" i="0" u="none" strike="noStrike" cap="none" dirty="0">
                <a:solidFill>
                  <a:schemeClr val="dk1"/>
                </a:solidFill>
                <a:effectLst/>
                <a:latin typeface="Calibri"/>
                <a:ea typeface="Calibri"/>
                <a:cs typeface="Calibri"/>
                <a:sym typeface="Calibri"/>
              </a:rPr>
              <a:t>: Regular meetings to discuss safety, legal compliance, and community development.</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Businesses fully comply with legal regulations and environmental standards.</a:t>
            </a:r>
          </a:p>
          <a:p>
            <a:pPr lvl="1"/>
            <a:r>
              <a:rPr lang="vi-VN" sz="1200" b="0" i="0" u="none" strike="noStrike" cap="none" dirty="0">
                <a:solidFill>
                  <a:schemeClr val="dk1"/>
                </a:solidFill>
                <a:effectLst/>
                <a:latin typeface="Calibri"/>
                <a:ea typeface="Calibri"/>
                <a:cs typeface="Calibri"/>
                <a:sym typeface="Calibri"/>
              </a:rPr>
              <a:t>Collaborate in community campaigns (CSR, fire prevention and control, occupational safety).</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Business activities causing traffic congestion, noise, and waste.</a:t>
            </a:r>
          </a:p>
          <a:p>
            <a:pPr lvl="1"/>
            <a:r>
              <a:rPr lang="vi-VN" sz="1200" b="0" i="0" u="none" strike="noStrike" cap="none" dirty="0">
                <a:solidFill>
                  <a:schemeClr val="dk1"/>
                </a:solidFill>
                <a:effectLst/>
                <a:latin typeface="Calibri"/>
                <a:ea typeface="Calibri"/>
                <a:cs typeface="Calibri"/>
                <a:sym typeface="Calibri"/>
              </a:rPr>
              <a:t>Violations of regulations or delayed reporting.</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Hold regular meetings with relevant authorities.</a:t>
            </a:r>
          </a:p>
          <a:p>
            <a:pPr lvl="1"/>
            <a:r>
              <a:rPr lang="vi-VN" sz="1200" b="0" i="0" u="none" strike="noStrike" cap="none" dirty="0">
                <a:solidFill>
                  <a:schemeClr val="dk1"/>
                </a:solidFill>
                <a:effectLst/>
                <a:latin typeface="Calibri"/>
                <a:ea typeface="Calibri"/>
                <a:cs typeface="Calibri"/>
                <a:sym typeface="Calibri"/>
              </a:rPr>
              <a:t>Collaborate with the government to organize community events (e.g., Environment Day, plastic reduction programs).</a:t>
            </a:r>
          </a:p>
          <a:p>
            <a:endParaRPr lang="vi-VN" sz="1200" b="1" i="0" u="none" strike="noStrike" cap="none" dirty="0">
              <a:solidFill>
                <a:schemeClr val="dk1"/>
              </a:solidFill>
              <a:effectLst/>
              <a:latin typeface="Calibri"/>
              <a:ea typeface="Calibri"/>
              <a:cs typeface="Calibri"/>
              <a:sym typeface="Calibri"/>
            </a:endParaRPr>
          </a:p>
          <a:p>
            <a:r>
              <a:rPr lang="vi-VN" sz="1200" b="1" i="0" u="none" strike="noStrike" cap="none" dirty="0">
                <a:solidFill>
                  <a:schemeClr val="dk1"/>
                </a:solidFill>
                <a:effectLst/>
                <a:latin typeface="Calibri"/>
                <a:ea typeface="Calibri"/>
                <a:cs typeface="Calibri"/>
                <a:sym typeface="Calibri"/>
              </a:rPr>
              <a:t>Group 2: Residents / Local community</a:t>
            </a:r>
          </a:p>
          <a:p>
            <a:r>
              <a:rPr lang="vi-VN" sz="1200" b="1" i="0" u="none" strike="noStrike" cap="none" dirty="0">
                <a:solidFill>
                  <a:schemeClr val="dk1"/>
                </a:solidFill>
                <a:effectLst/>
                <a:latin typeface="Calibri"/>
                <a:ea typeface="Calibri"/>
                <a:cs typeface="Calibri"/>
                <a:sym typeface="Calibri"/>
              </a:rPr>
              <a:t>Examples from FEDS</a:t>
            </a:r>
            <a:r>
              <a:rPr lang="vi-VN" sz="1200" b="0" i="0" u="none" strike="noStrike" cap="none" dirty="0">
                <a:solidFill>
                  <a:schemeClr val="dk1"/>
                </a:solidFill>
                <a:effectLst/>
                <a:latin typeface="Calibri"/>
                <a:ea typeface="Calibri"/>
                <a:cs typeface="Calibri"/>
                <a:sym typeface="Calibri"/>
              </a:rPr>
              <a:t>: Feedback channels via suggestion boxes, customer surveys, social media.</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Stores/factories provide jobs and economic benefits to the local community.</a:t>
            </a:r>
          </a:p>
          <a:p>
            <a:pPr lvl="1"/>
            <a:r>
              <a:rPr lang="vi-VN" sz="1200" b="0" i="0" u="none" strike="noStrike" cap="none" dirty="0">
                <a:solidFill>
                  <a:schemeClr val="dk1"/>
                </a:solidFill>
                <a:effectLst/>
                <a:latin typeface="Calibri"/>
                <a:ea typeface="Calibri"/>
                <a:cs typeface="Calibri"/>
                <a:sym typeface="Calibri"/>
              </a:rPr>
              <a:t>A safe, friendly, and clean shopping/service environment.</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Unreasonable prices or lack of local products.</a:t>
            </a:r>
          </a:p>
          <a:p>
            <a:pPr lvl="1"/>
            <a:r>
              <a:rPr lang="vi-VN" sz="1200" b="0" i="0" u="none" strike="noStrike" cap="none" dirty="0">
                <a:solidFill>
                  <a:schemeClr val="dk1"/>
                </a:solidFill>
                <a:effectLst/>
                <a:latin typeface="Calibri"/>
                <a:ea typeface="Calibri"/>
                <a:cs typeface="Calibri"/>
                <a:sym typeface="Calibri"/>
              </a:rPr>
              <a:t>Activities causing pollution and affecting daily life.</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Expand products/services from local suppliers.</a:t>
            </a:r>
          </a:p>
          <a:p>
            <a:pPr lvl="1"/>
            <a:r>
              <a:rPr lang="vi-VN" sz="1200" b="0" i="0" u="none" strike="noStrike" cap="none" dirty="0">
                <a:solidFill>
                  <a:schemeClr val="dk1"/>
                </a:solidFill>
                <a:effectLst/>
                <a:latin typeface="Calibri"/>
                <a:ea typeface="Calibri"/>
                <a:cs typeface="Calibri"/>
                <a:sym typeface="Calibri"/>
              </a:rPr>
              <a:t>Organize charitable activities and cultural events for the community.</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Group 3: Related businesses/suppliers</a:t>
            </a:r>
          </a:p>
          <a:p>
            <a:r>
              <a:rPr lang="vi-VN" sz="1200" b="1" i="0" u="none" strike="noStrike" cap="none" dirty="0">
                <a:solidFill>
                  <a:schemeClr val="dk1"/>
                </a:solidFill>
                <a:effectLst/>
                <a:latin typeface="Calibri"/>
                <a:ea typeface="Calibri"/>
                <a:cs typeface="Calibri"/>
                <a:sym typeface="Calibri"/>
              </a:rPr>
              <a:t>Examples from FEDS</a:t>
            </a:r>
            <a:r>
              <a:rPr lang="vi-VN" sz="1200" b="0" i="0" u="none" strike="noStrike" cap="none" dirty="0">
                <a:solidFill>
                  <a:schemeClr val="dk1"/>
                </a:solidFill>
                <a:effectLst/>
                <a:latin typeface="Calibri"/>
                <a:ea typeface="Calibri"/>
                <a:cs typeface="Calibri"/>
                <a:sym typeface="Calibri"/>
              </a:rPr>
              <a:t>: Annual supplier conference, CSR commitment, quality standard assessment.</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Long-term, stable, and transparent contractual relationships.</a:t>
            </a:r>
          </a:p>
          <a:p>
            <a:pPr lvl="1"/>
            <a:r>
              <a:rPr lang="vi-VN" sz="1200" b="0" i="0" u="none" strike="noStrike" cap="none" dirty="0">
                <a:solidFill>
                  <a:schemeClr val="dk1"/>
                </a:solidFill>
                <a:effectLst/>
                <a:latin typeface="Calibri"/>
                <a:ea typeface="Calibri"/>
                <a:cs typeface="Calibri"/>
                <a:sym typeface="Calibri"/>
              </a:rPr>
              <a:t>Support for improving ESG standards (safety, labor, environment).</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Stringent requirements but lack of technical support.</a:t>
            </a:r>
          </a:p>
          <a:p>
            <a:pPr lvl="1"/>
            <a:r>
              <a:rPr lang="vi-VN" sz="1200" b="0" i="0" u="none" strike="noStrike" cap="none" dirty="0">
                <a:solidFill>
                  <a:schemeClr val="dk1"/>
                </a:solidFill>
                <a:effectLst/>
                <a:latin typeface="Calibri"/>
                <a:ea typeface="Calibri"/>
                <a:cs typeface="Calibri"/>
                <a:sym typeface="Calibri"/>
              </a:rPr>
              <a:t>Risk of late payments or unexpected policy changes.</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Share business plans and ESG requirements early.</a:t>
            </a:r>
          </a:p>
          <a:p>
            <a:pPr lvl="1"/>
            <a:r>
              <a:rPr lang="vi-VN" sz="1200" b="0" i="0" u="none" strike="noStrike" cap="none" dirty="0">
                <a:solidFill>
                  <a:schemeClr val="dk1"/>
                </a:solidFill>
                <a:effectLst/>
                <a:latin typeface="Calibri"/>
                <a:ea typeface="Calibri"/>
                <a:cs typeface="Calibri"/>
                <a:sym typeface="Calibri"/>
              </a:rPr>
              <a:t>Organize ESG training and workshops for suppliers.</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Group 4: Social Organizations / Media</a:t>
            </a:r>
          </a:p>
          <a:p>
            <a:r>
              <a:rPr lang="vi-VN" sz="1200" b="1" i="0" u="none" strike="noStrike" cap="none" dirty="0">
                <a:solidFill>
                  <a:schemeClr val="dk1"/>
                </a:solidFill>
                <a:effectLst/>
                <a:latin typeface="Calibri"/>
                <a:ea typeface="Calibri"/>
                <a:cs typeface="Calibri"/>
                <a:sym typeface="Calibri"/>
              </a:rPr>
              <a:t>Example from FEDS</a:t>
            </a:r>
            <a:r>
              <a:rPr lang="vi-VN" sz="1200" b="0" i="0" u="none" strike="noStrike" cap="none" dirty="0">
                <a:solidFill>
                  <a:schemeClr val="dk1"/>
                </a:solidFill>
                <a:effectLst/>
                <a:latin typeface="Calibri"/>
                <a:ea typeface="Calibri"/>
                <a:cs typeface="Calibri"/>
                <a:sym typeface="Calibri"/>
              </a:rPr>
              <a:t>: Collaborate with NGOs and media in CSR activities and environmental protection.</a:t>
            </a:r>
          </a:p>
          <a:p>
            <a:r>
              <a:rPr lang="vi-VN" sz="1200" b="1" i="0" u="none" strike="noStrike" cap="none" dirty="0">
                <a:solidFill>
                  <a:schemeClr val="dk1"/>
                </a:solidFill>
                <a:effectLst/>
                <a:latin typeface="Calibri"/>
                <a:ea typeface="Calibri"/>
                <a:cs typeface="Calibri"/>
                <a:sym typeface="Calibri"/>
              </a:rPr>
              <a:t>Expectations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Businesses disclose ESG information transparently and accessibly.</a:t>
            </a:r>
          </a:p>
          <a:p>
            <a:pPr lvl="1"/>
            <a:r>
              <a:rPr lang="vi-VN" sz="1200" b="0" i="0" u="none" strike="noStrike" cap="none" dirty="0">
                <a:solidFill>
                  <a:schemeClr val="dk1"/>
                </a:solidFill>
                <a:effectLst/>
                <a:latin typeface="Calibri"/>
                <a:ea typeface="Calibri"/>
                <a:cs typeface="Calibri"/>
                <a:sym typeface="Calibri"/>
              </a:rPr>
              <a:t>Collaborate to implement community or environmental projects.</a:t>
            </a:r>
          </a:p>
          <a:p>
            <a:r>
              <a:rPr lang="vi-VN" sz="1200" b="1" i="0" u="none" strike="noStrike" cap="none" dirty="0">
                <a:solidFill>
                  <a:schemeClr val="dk1"/>
                </a:solidFill>
                <a:effectLst/>
                <a:latin typeface="Calibri"/>
                <a:ea typeface="Calibri"/>
                <a:cs typeface="Calibri"/>
                <a:sym typeface="Calibri"/>
              </a:rPr>
              <a:t>Concerns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Lack of verifiable data on ESG impact.</a:t>
            </a:r>
          </a:p>
          <a:p>
            <a:pPr lvl="1"/>
            <a:r>
              <a:rPr lang="vi-VN" sz="1200" b="0" i="0" u="none" strike="noStrike" cap="none" dirty="0">
                <a:solidFill>
                  <a:schemeClr val="dk1"/>
                </a:solidFill>
                <a:effectLst/>
                <a:latin typeface="Calibri"/>
                <a:ea typeface="Calibri"/>
                <a:cs typeface="Calibri"/>
                <a:sym typeface="Calibri"/>
              </a:rPr>
              <a:t>Companies engaging in "greenwashing" (painting a green facade).</a:t>
            </a:r>
          </a:p>
          <a:p>
            <a:r>
              <a:rPr lang="vi-VN" sz="1200" b="1" i="0" u="none" strike="noStrike" cap="none" dirty="0">
                <a:solidFill>
                  <a:schemeClr val="dk1"/>
                </a:solidFill>
                <a:effectLst/>
                <a:latin typeface="Calibri"/>
                <a:ea typeface="Calibri"/>
                <a:cs typeface="Calibri"/>
                <a:sym typeface="Calibri"/>
              </a:rPr>
              <a:t>Recommendations</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Provide detailed ESG reports that comply with GRI/SASB standards.</a:t>
            </a:r>
          </a:p>
          <a:p>
            <a:pPr lvl="1"/>
            <a:r>
              <a:rPr lang="vi-VN" sz="1200" b="0" i="0" u="none" strike="noStrike" cap="none" dirty="0">
                <a:solidFill>
                  <a:schemeClr val="dk1"/>
                </a:solidFill>
                <a:effectLst/>
                <a:latin typeface="Calibri"/>
                <a:ea typeface="Calibri"/>
                <a:cs typeface="Calibri"/>
                <a:sym typeface="Calibri"/>
              </a:rPr>
              <a:t>Invite representatives of social organizations to join the ESG advisory board.</a:t>
            </a:r>
          </a:p>
          <a:p>
            <a:endParaRPr lang="en-US" dirty="0"/>
          </a:p>
        </p:txBody>
      </p:sp>
      <p:sp>
        <p:nvSpPr>
          <p:cNvPr id="4" name="Slide Number Placeholder 3">
            <a:extLst>
              <a:ext uri="{FF2B5EF4-FFF2-40B4-BE49-F238E27FC236}">
                <a16:creationId xmlns:a16="http://schemas.microsoft.com/office/drawing/2014/main" id="{75810ED9-759D-73B6-1FBF-D3E37673393F}"/>
              </a:ext>
            </a:extLst>
          </p:cNvPr>
          <p:cNvSpPr>
            <a:spLocks noGrp="1"/>
          </p:cNvSpPr>
          <p:nvPr>
            <p:ph type="sldNum" sz="quarter" idx="5"/>
          </p:nvPr>
        </p:nvSpPr>
        <p:spPr/>
        <p:txBody>
          <a:bodyPr/>
          <a:lstStyle/>
          <a:p>
            <a:fld id="{F1B661D9-2678-497E-9DBA-24511D0C2D20}" type="slidenum">
              <a:rPr lang="en-US" smtClean="0"/>
              <a:t>26</a:t>
            </a:fld>
            <a:endParaRPr lang="en-US"/>
          </a:p>
        </p:txBody>
      </p:sp>
    </p:spTree>
    <p:extLst>
      <p:ext uri="{BB962C8B-B14F-4D97-AF65-F5344CB8AC3E}">
        <p14:creationId xmlns:p14="http://schemas.microsoft.com/office/powerpoint/2010/main" val="2484662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707A9-8764-9579-20FF-D54E999159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6483B-48E6-46FC-2E94-82FCAE90E0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43006-A1C1-5E7E-1806-3E8FE4FFEB04}"/>
              </a:ext>
            </a:extLst>
          </p:cNvPr>
          <p:cNvSpPr>
            <a:spLocks noGrp="1"/>
          </p:cNvSpPr>
          <p:nvPr>
            <p:ph type="body" idx="1"/>
          </p:nvPr>
        </p:nvSpPr>
        <p:spPr/>
        <p:txBody>
          <a:bodyPr/>
          <a:lstStyle/>
          <a:p>
            <a:r>
              <a:rPr lang="vi-VN" b="1" dirty="0"/>
              <a:t>Countries with significant increases</a:t>
            </a:r>
          </a:p>
          <a:p>
            <a:r>
              <a:rPr lang="vi-VN" dirty="0"/>
              <a:t>Country2020 Rate2022 RateIncreaseIceland52%91%+39%UAENo specific number </a:t>
            </a:r>
            <a:r>
              <a:rPr lang="vi-VN" b="1" dirty="0"/>
              <a:t>displayed+22%South </a:t>
            </a:r>
            <a:r>
              <a:rPr lang="vi-VN" dirty="0"/>
              <a:t>Korea78%99%+21%</a:t>
            </a:r>
          </a:p>
          <a:p>
            <a:r>
              <a:rPr lang="en-US" dirty="0"/>
              <a:t>👉 </a:t>
            </a:r>
            <a:r>
              <a:rPr lang="vi-VN" b="1" dirty="0"/>
              <a:t>Iceland and South Korea </a:t>
            </a:r>
            <a:r>
              <a:rPr lang="vi-VN" dirty="0"/>
              <a:t>are two countries that have made a leap forward in ESG reporting awareness and action, reflecting a trend toward integration and a strong response to international requirements (e.g., CBAM, GRI, ISSB...).</a:t>
            </a:r>
          </a:p>
          <a:p>
            <a:endParaRPr lang="en-US" dirty="0"/>
          </a:p>
          <a:p>
            <a:r>
              <a:rPr lang="vi-VN" b="1" dirty="0"/>
              <a:t>Other notable trends</a:t>
            </a:r>
          </a:p>
          <a:p>
            <a:r>
              <a:rPr lang="en-US" b="1" dirty="0"/>
              <a:t>✅ </a:t>
            </a:r>
            <a:r>
              <a:rPr lang="vi-VN" b="1" dirty="0"/>
              <a:t>Countries achieving 100% reporting</a:t>
            </a:r>
          </a:p>
          <a:p>
            <a:r>
              <a:rPr lang="vi-VN" b="1" dirty="0"/>
              <a:t>Japan</a:t>
            </a:r>
            <a:r>
              <a:rPr lang="vi-VN" dirty="0"/>
              <a:t>, </a:t>
            </a:r>
            <a:r>
              <a:rPr lang="vi-VN" b="1" dirty="0"/>
              <a:t>Germany</a:t>
            </a:r>
            <a:r>
              <a:rPr lang="vi-VN" dirty="0"/>
              <a:t>, </a:t>
            </a:r>
            <a:r>
              <a:rPr lang="vi-VN" b="1" dirty="0"/>
              <a:t>Singapore</a:t>
            </a:r>
            <a:r>
              <a:rPr lang="vi-VN" dirty="0"/>
              <a:t>, </a:t>
            </a:r>
            <a:r>
              <a:rPr lang="vi-VN" b="1" dirty="0"/>
              <a:t>US</a:t>
            </a:r>
            <a:r>
              <a:rPr lang="vi-VN" dirty="0"/>
              <a:t>, </a:t>
            </a:r>
            <a:r>
              <a:rPr lang="vi-VN" b="1" dirty="0"/>
              <a:t>UK</a:t>
            </a:r>
            <a:br>
              <a:rPr lang="vi-VN" dirty="0"/>
            </a:br>
            <a:r>
              <a:rPr lang="vi-VN" dirty="0"/>
              <a:t>→ Developed countries, often with strong legal frameworks (e.g., UK – ESOS, US – SEC Climate Disclosure) or corporate cultures aligned with transparency.</a:t>
            </a:r>
          </a:p>
          <a:p>
            <a:r>
              <a:rPr lang="en-US" b="1" dirty="0"/>
              <a:t>🔼 </a:t>
            </a:r>
            <a:r>
              <a:rPr lang="vi-VN" b="1" dirty="0"/>
              <a:t>Countries with impressive improvements</a:t>
            </a:r>
          </a:p>
          <a:p>
            <a:r>
              <a:rPr lang="vi-VN" b="1" dirty="0"/>
              <a:t>Thailand</a:t>
            </a:r>
            <a:r>
              <a:rPr lang="vi-VN" dirty="0"/>
              <a:t>: from 84% → 97%</a:t>
            </a:r>
          </a:p>
          <a:p>
            <a:r>
              <a:rPr lang="vi-VN" b="1" dirty="0"/>
              <a:t>Italy</a:t>
            </a:r>
            <a:r>
              <a:rPr lang="vi-VN" dirty="0"/>
              <a:t>: from 86% → 94%</a:t>
            </a:r>
          </a:p>
          <a:p>
            <a:r>
              <a:rPr lang="vi-VN" b="1" dirty="0"/>
              <a:t>Ireland</a:t>
            </a:r>
            <a:r>
              <a:rPr lang="vi-VN" dirty="0"/>
              <a:t>: from 88% → 95%</a:t>
            </a:r>
          </a:p>
          <a:p>
            <a:r>
              <a:rPr lang="vi-VN" dirty="0"/>
              <a:t>These are countries with large export industries → ESG reporting has become a prerequisite for maintaining international markets and partnerships.</a:t>
            </a:r>
          </a:p>
          <a:p>
            <a:r>
              <a:rPr lang="en-US" b="1" dirty="0"/>
              <a:t>🔽 </a:t>
            </a:r>
            <a:r>
              <a:rPr lang="vi-VN" b="1" dirty="0"/>
              <a:t>Countries with a slight but notable decrease</a:t>
            </a:r>
          </a:p>
          <a:p>
            <a:r>
              <a:rPr lang="vi-VN" b="1" dirty="0"/>
              <a:t>France</a:t>
            </a:r>
            <a:r>
              <a:rPr lang="vi-VN" dirty="0"/>
              <a:t>: 97% → 95%</a:t>
            </a:r>
          </a:p>
          <a:p>
            <a:r>
              <a:rPr lang="vi-VN" b="1" dirty="0"/>
              <a:t>Spain</a:t>
            </a:r>
            <a:r>
              <a:rPr lang="vi-VN" dirty="0"/>
              <a:t>: 98% → 95%</a:t>
            </a:r>
          </a:p>
          <a:p>
            <a:r>
              <a:rPr lang="vi-VN" dirty="0"/>
              <a:t>Although still at a very high level, it is important to monitor whether this decline reflects a policy change or merely an adjustment in statistical criteria.</a:t>
            </a:r>
          </a:p>
          <a:p>
            <a:endParaRPr lang="en-US" dirty="0"/>
          </a:p>
        </p:txBody>
      </p:sp>
      <p:sp>
        <p:nvSpPr>
          <p:cNvPr id="4" name="Slide Number Placeholder 3">
            <a:extLst>
              <a:ext uri="{FF2B5EF4-FFF2-40B4-BE49-F238E27FC236}">
                <a16:creationId xmlns:a16="http://schemas.microsoft.com/office/drawing/2014/main" id="{833F0A54-8EEC-5063-5340-674B0703A223}"/>
              </a:ext>
            </a:extLst>
          </p:cNvPr>
          <p:cNvSpPr>
            <a:spLocks noGrp="1"/>
          </p:cNvSpPr>
          <p:nvPr>
            <p:ph type="sldNum" sz="quarter" idx="5"/>
          </p:nvPr>
        </p:nvSpPr>
        <p:spPr/>
        <p:txBody>
          <a:bodyPr/>
          <a:lstStyle/>
          <a:p>
            <a:fld id="{F1B661D9-2678-497E-9DBA-24511D0C2D20}" type="slidenum">
              <a:rPr lang="en-US" smtClean="0"/>
              <a:t>6</a:t>
            </a:fld>
            <a:endParaRPr lang="en-US"/>
          </a:p>
        </p:txBody>
      </p:sp>
    </p:spTree>
    <p:extLst>
      <p:ext uri="{BB962C8B-B14F-4D97-AF65-F5344CB8AC3E}">
        <p14:creationId xmlns:p14="http://schemas.microsoft.com/office/powerpoint/2010/main" val="568114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FDF38-F0DA-6DA9-9438-7C486E7A9B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621C8-9F97-2178-7B8D-7CAB8DD574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FDAEE-6115-1B7C-9A85-7DE04A0B1C6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dirty="0"/>
              <a:t>The ESG reporting landscape is still evolving. It is moving towards the necessary global harmonization of disclosure standards.</a:t>
            </a:r>
            <a:endParaRPr lang="en-US" dirty="0"/>
          </a:p>
          <a:p>
            <a:endParaRPr lang="en-US" dirty="0"/>
          </a:p>
        </p:txBody>
      </p:sp>
      <p:sp>
        <p:nvSpPr>
          <p:cNvPr id="4" name="Slide Number Placeholder 3">
            <a:extLst>
              <a:ext uri="{FF2B5EF4-FFF2-40B4-BE49-F238E27FC236}">
                <a16:creationId xmlns:a16="http://schemas.microsoft.com/office/drawing/2014/main" id="{A18A1CF5-4A9C-224F-4B5D-A611ACC28FAD}"/>
              </a:ext>
            </a:extLst>
          </p:cNvPr>
          <p:cNvSpPr>
            <a:spLocks noGrp="1"/>
          </p:cNvSpPr>
          <p:nvPr>
            <p:ph type="sldNum" sz="quarter" idx="5"/>
          </p:nvPr>
        </p:nvSpPr>
        <p:spPr/>
        <p:txBody>
          <a:bodyPr/>
          <a:lstStyle/>
          <a:p>
            <a:fld id="{F1B661D9-2678-497E-9DBA-24511D0C2D20}" type="slidenum">
              <a:rPr lang="en-US" smtClean="0"/>
              <a:t>7</a:t>
            </a:fld>
            <a:endParaRPr lang="en-US"/>
          </a:p>
        </p:txBody>
      </p:sp>
    </p:spTree>
    <p:extLst>
      <p:ext uri="{BB962C8B-B14F-4D97-AF65-F5344CB8AC3E}">
        <p14:creationId xmlns:p14="http://schemas.microsoft.com/office/powerpoint/2010/main" val="510082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232DA-9EDF-138B-3252-F16ED57CEF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F0A8C-DA2A-F299-AF3A-ECE9451BA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3B4981-0125-5B69-0824-0D0DAB154773}"/>
              </a:ext>
            </a:extLst>
          </p:cNvPr>
          <p:cNvSpPr>
            <a:spLocks noGrp="1"/>
          </p:cNvSpPr>
          <p:nvPr>
            <p:ph type="body" idx="1"/>
          </p:nvPr>
        </p:nvSpPr>
        <p:spPr/>
        <p:txBody>
          <a:bodyPr/>
          <a:lstStyle/>
          <a:p>
            <a:r>
              <a:rPr lang="vi-VN" b="1" dirty="0"/>
              <a:t>The 17 Sustainable Development Goals (SDGs) </a:t>
            </a:r>
            <a:r>
              <a:rPr lang="vi-VN" dirty="0"/>
              <a:t>are a set of global goals adopted by the United Nations in 2015 as </a:t>
            </a:r>
            <a:r>
              <a:rPr lang="vi-VN" b="1" dirty="0"/>
              <a:t>part of the 2030 Agenda</a:t>
            </a:r>
            <a:r>
              <a:rPr lang="vi-VN" dirty="0"/>
              <a:t>, aimed at ending poverty, protecting the planet, and ensuring peace and prosperity for all.</a:t>
            </a:r>
          </a:p>
          <a:p>
            <a:r>
              <a:rPr lang="vi-VN" dirty="0"/>
              <a:t>Below is </a:t>
            </a:r>
            <a:r>
              <a:rPr lang="vi-VN" b="1" dirty="0"/>
              <a:t>the full list of the 17 SDGs</a:t>
            </a:r>
            <a:r>
              <a:rPr lang="vi-VN" dirty="0"/>
              <a:t>:</a:t>
            </a:r>
          </a:p>
          <a:p>
            <a:r>
              <a:rPr lang="en-US" b="1" dirty="0"/>
              <a:t>🟠 1. </a:t>
            </a:r>
            <a:r>
              <a:rPr lang="vi-VN" b="1" dirty="0"/>
              <a:t>No Poverty</a:t>
            </a:r>
          </a:p>
          <a:p>
            <a:r>
              <a:rPr lang="vi-VN" dirty="0"/>
              <a:t>End all forms of poverty everywhere.</a:t>
            </a:r>
          </a:p>
          <a:p>
            <a:r>
              <a:rPr lang="en-US" b="1" dirty="0"/>
              <a:t>🟡 2. </a:t>
            </a:r>
            <a:r>
              <a:rPr lang="vi-VN" b="1" dirty="0"/>
              <a:t>Zero Hunger</a:t>
            </a:r>
          </a:p>
          <a:p>
            <a:r>
              <a:rPr lang="vi-VN" dirty="0"/>
              <a:t>End hunger, achieve food security, improve nutrition, and promote sustainable agriculture.</a:t>
            </a:r>
          </a:p>
          <a:p>
            <a:r>
              <a:rPr lang="en-US" b="1" dirty="0"/>
              <a:t>🟣 3. </a:t>
            </a:r>
            <a:r>
              <a:rPr lang="vi-VN" b="1" dirty="0"/>
              <a:t>Good Health and Well-being</a:t>
            </a:r>
          </a:p>
          <a:p>
            <a:r>
              <a:rPr lang="vi-VN" dirty="0"/>
              <a:t>Ensure healthy lives and promote well-being for all at all ages.</a:t>
            </a:r>
          </a:p>
          <a:p>
            <a:r>
              <a:rPr lang="en-US" b="1" dirty="0"/>
              <a:t>🔵 4. </a:t>
            </a:r>
            <a:r>
              <a:rPr lang="vi-VN" b="1" dirty="0"/>
              <a:t>Quality Education</a:t>
            </a:r>
          </a:p>
          <a:p>
            <a:r>
              <a:rPr lang="vi-VN" dirty="0"/>
              <a:t>Ensure inclusive, equitable, and quality education for all.</a:t>
            </a:r>
          </a:p>
          <a:p>
            <a:r>
              <a:rPr lang="en-US" b="1" dirty="0"/>
              <a:t>🔴 5. </a:t>
            </a:r>
            <a:r>
              <a:rPr lang="vi-VN" b="1" dirty="0"/>
              <a:t>Gender Equality</a:t>
            </a:r>
          </a:p>
          <a:p>
            <a:r>
              <a:rPr lang="vi-VN" dirty="0"/>
              <a:t>Achieve gender equality and empower all women and girls.</a:t>
            </a:r>
          </a:p>
          <a:p>
            <a:r>
              <a:rPr lang="en-US" b="1" dirty="0"/>
              <a:t>🟢 6. </a:t>
            </a:r>
            <a:r>
              <a:rPr lang="vi-VN" b="1" dirty="0"/>
              <a:t>Clean Water and Sanitation</a:t>
            </a:r>
          </a:p>
          <a:p>
            <a:r>
              <a:rPr lang="vi-VN" dirty="0"/>
              <a:t>Ensure access to clean water and sanitation for all.</a:t>
            </a:r>
          </a:p>
          <a:p>
            <a:r>
              <a:rPr lang="en-US" b="1" dirty="0"/>
              <a:t>🟠 7. </a:t>
            </a:r>
            <a:r>
              <a:rPr lang="vi-VN" b="1" dirty="0"/>
              <a:t>Affordable and Clean Energy</a:t>
            </a:r>
          </a:p>
          <a:p>
            <a:r>
              <a:rPr lang="vi-VN" dirty="0"/>
              <a:t>Ensure access to affordable, safe, sustainable, and clean energy.</a:t>
            </a:r>
          </a:p>
          <a:p>
            <a:r>
              <a:rPr lang="en-US" b="1" dirty="0"/>
              <a:t>🟣 8. </a:t>
            </a:r>
            <a:r>
              <a:rPr lang="vi-VN" b="1" dirty="0"/>
              <a:t>Decent Work and Economic Growth</a:t>
            </a:r>
          </a:p>
          <a:p>
            <a:r>
              <a:rPr lang="vi-VN" dirty="0"/>
              <a:t>Promote sustainable economic growth, full and productive employment, and decent work for all.</a:t>
            </a:r>
          </a:p>
          <a:p>
            <a:r>
              <a:rPr lang="en-US" b="1" dirty="0"/>
              <a:t>🔵 9. </a:t>
            </a:r>
            <a:r>
              <a:rPr lang="vi-VN" b="1" dirty="0"/>
              <a:t>Industry, Innovation and Infrastructure</a:t>
            </a:r>
          </a:p>
          <a:p>
            <a:r>
              <a:rPr lang="vi-VN" dirty="0"/>
              <a:t>Build sustainable infrastructure, promote industrialization and innovation.</a:t>
            </a:r>
          </a:p>
          <a:p>
            <a:r>
              <a:rPr lang="en-US" b="1" dirty="0"/>
              <a:t>🔴 10. </a:t>
            </a:r>
            <a:r>
              <a:rPr lang="vi-VN" b="1" dirty="0"/>
              <a:t>Reduced Inequality</a:t>
            </a:r>
          </a:p>
          <a:p>
            <a:r>
              <a:rPr lang="vi-VN" dirty="0"/>
              <a:t>Reducing inequality within and among countries.</a:t>
            </a:r>
          </a:p>
          <a:p>
            <a:r>
              <a:rPr lang="en-US" b="1" dirty="0"/>
              <a:t>🟢 11. </a:t>
            </a:r>
            <a:r>
              <a:rPr lang="vi-VN" b="1" dirty="0"/>
              <a:t>Sustainable Cities and Communities</a:t>
            </a:r>
          </a:p>
          <a:p>
            <a:r>
              <a:rPr lang="vi-VN" dirty="0"/>
              <a:t>Building safe, sustainable, and livable cities and communities.</a:t>
            </a:r>
          </a:p>
          <a:p>
            <a:r>
              <a:rPr lang="en-US" b="1" dirty="0"/>
              <a:t>🟠 12. </a:t>
            </a:r>
            <a:r>
              <a:rPr lang="vi-VN" b="1" dirty="0"/>
              <a:t>Responsible Consumption and Production</a:t>
            </a:r>
          </a:p>
          <a:p>
            <a:r>
              <a:rPr lang="vi-VN" dirty="0"/>
              <a:t>Ensure sustainable consumption and production patterns.</a:t>
            </a:r>
          </a:p>
          <a:p>
            <a:r>
              <a:rPr lang="en-US" b="1" dirty="0"/>
              <a:t>🟣 13. </a:t>
            </a:r>
            <a:r>
              <a:rPr lang="vi-VN" b="1" dirty="0"/>
              <a:t>Climate Action</a:t>
            </a:r>
          </a:p>
          <a:p>
            <a:r>
              <a:rPr lang="vi-VN" dirty="0"/>
              <a:t>Combat climate change and its impacts.</a:t>
            </a:r>
          </a:p>
          <a:p>
            <a:r>
              <a:rPr lang="en-US" b="1" dirty="0"/>
              <a:t>🔵 14. </a:t>
            </a:r>
            <a:r>
              <a:rPr lang="vi-VN" b="1" dirty="0"/>
              <a:t>Life Below Water</a:t>
            </a:r>
          </a:p>
          <a:p>
            <a:r>
              <a:rPr lang="vi-VN" dirty="0"/>
              <a:t>Conserve and sustainably use the oceans, seas, and marine resources.</a:t>
            </a:r>
          </a:p>
          <a:p>
            <a:r>
              <a:rPr lang="en-US" b="1" dirty="0"/>
              <a:t>🔴 15. </a:t>
            </a:r>
            <a:r>
              <a:rPr lang="vi-VN" b="1" dirty="0"/>
              <a:t>Protect terrestrial ecosystems (Life on Land)</a:t>
            </a:r>
          </a:p>
          <a:p>
            <a:r>
              <a:rPr lang="vi-VN" dirty="0"/>
              <a:t>Sustainable management of forests, combating desertification, land degradation, and biodiversity loss.</a:t>
            </a:r>
          </a:p>
          <a:p>
            <a:r>
              <a:rPr lang="en-US" b="1" dirty="0"/>
              <a:t>🟢 16. </a:t>
            </a:r>
            <a:r>
              <a:rPr lang="vi-VN" b="1" dirty="0"/>
              <a:t>Peace, Justice, and Strong Institutions</a:t>
            </a:r>
          </a:p>
          <a:p>
            <a:r>
              <a:rPr lang="vi-VN" dirty="0"/>
              <a:t>Promoting peaceful societies, justice, and building effective institutions.</a:t>
            </a:r>
          </a:p>
          <a:p>
            <a:r>
              <a:rPr lang="en-US" b="1" dirty="0"/>
              <a:t>🟠 17. </a:t>
            </a:r>
            <a:r>
              <a:rPr lang="vi-VN" b="1" dirty="0"/>
              <a:t>Partnerships for the Goals</a:t>
            </a:r>
          </a:p>
          <a:p>
            <a:r>
              <a:rPr lang="vi-VN" dirty="0"/>
              <a:t>Strengthening global cooperation to achieve sustainable development goals.</a:t>
            </a:r>
          </a:p>
          <a:p>
            <a:endParaRPr lang="en-US" dirty="0"/>
          </a:p>
        </p:txBody>
      </p:sp>
      <p:sp>
        <p:nvSpPr>
          <p:cNvPr id="4" name="Slide Number Placeholder 3">
            <a:extLst>
              <a:ext uri="{FF2B5EF4-FFF2-40B4-BE49-F238E27FC236}">
                <a16:creationId xmlns:a16="http://schemas.microsoft.com/office/drawing/2014/main" id="{3F5EDC67-9A91-E73F-BA24-0A592C8DE536}"/>
              </a:ext>
            </a:extLst>
          </p:cNvPr>
          <p:cNvSpPr>
            <a:spLocks noGrp="1"/>
          </p:cNvSpPr>
          <p:nvPr>
            <p:ph type="sldNum" sz="quarter" idx="5"/>
          </p:nvPr>
        </p:nvSpPr>
        <p:spPr/>
        <p:txBody>
          <a:bodyPr/>
          <a:lstStyle/>
          <a:p>
            <a:fld id="{F1B661D9-2678-497E-9DBA-24511D0C2D20}" type="slidenum">
              <a:rPr lang="en-US" smtClean="0"/>
              <a:t>8</a:t>
            </a:fld>
            <a:endParaRPr lang="en-US"/>
          </a:p>
        </p:txBody>
      </p:sp>
    </p:spTree>
    <p:extLst>
      <p:ext uri="{BB962C8B-B14F-4D97-AF65-F5344CB8AC3E}">
        <p14:creationId xmlns:p14="http://schemas.microsoft.com/office/powerpoint/2010/main" val="1382954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49780-97DE-19B1-F454-18DA57D274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4B809E-B7CC-4C7C-1A25-313F306973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14C3A6-4248-D7C5-0E3E-614E79C16219}"/>
              </a:ext>
            </a:extLst>
          </p:cNvPr>
          <p:cNvSpPr>
            <a:spLocks noGrp="1"/>
          </p:cNvSpPr>
          <p:nvPr>
            <p:ph type="body" idx="1"/>
          </p:nvPr>
        </p:nvSpPr>
        <p:spPr/>
        <p:txBody>
          <a:bodyPr/>
          <a:lstStyle/>
          <a:p>
            <a:r>
              <a:rPr lang="vi-VN" b="1" dirty="0"/>
              <a:t>Main Title:</a:t>
            </a:r>
          </a:p>
          <a:p>
            <a:r>
              <a:rPr lang="vi-VN" b="1" dirty="0"/>
              <a:t>FRAMEWORK AND STANDARDS FOR SUSTAINABLE DEVELOPMENT REPORTING</a:t>
            </a:r>
          </a:p>
          <a:p>
            <a:r>
              <a:rPr lang="vi-VN" dirty="0"/>
              <a:t>Aimed primarily at </a:t>
            </a:r>
            <a:r>
              <a:rPr lang="vi-VN" b="1" dirty="0"/>
              <a:t>the financial community and investors</a:t>
            </a:r>
            <a:r>
              <a:rPr lang="vi-VN" dirty="0"/>
              <a:t>, with a focus on ESG.</a:t>
            </a:r>
          </a:p>
          <a:p>
            <a:endParaRPr lang="en-US" dirty="0"/>
          </a:p>
          <a:p>
            <a:r>
              <a:rPr lang="vi-VN" b="1" dirty="0"/>
              <a:t>GRI (Global Reporting Initiative)</a:t>
            </a:r>
            <a:r>
              <a:rPr lang="en-US" dirty="0"/>
              <a:t>🟦 </a:t>
            </a:r>
            <a:r>
              <a:rPr lang="vi-VN" dirty="0"/>
              <a:t>Reporting StandardsThe most comprehensive standards for ESG reporting, emphasizing environmental, social, and economic impacts.</a:t>
            </a:r>
            <a:endParaRPr lang="en-US" dirty="0"/>
          </a:p>
          <a:p>
            <a:endParaRPr lang="en-US" b="1" dirty="0"/>
          </a:p>
          <a:p>
            <a:r>
              <a:rPr lang="vi-VN" b="1" dirty="0"/>
              <a:t>ISSB (IFRS S1 &amp; S2) </a:t>
            </a:r>
            <a:r>
              <a:rPr lang="vi-VN" dirty="0"/>
              <a:t>International Sustainability Standards </a:t>
            </a:r>
            <a:r>
              <a:rPr lang="en-US" dirty="0"/>
              <a:t>Board🟦 </a:t>
            </a:r>
            <a:r>
              <a:rPr lang="vi-VN" dirty="0"/>
              <a:t>Reporting Standards Standards developed by IFRS, emphasizing </a:t>
            </a:r>
            <a:r>
              <a:rPr lang="vi-VN" b="1" dirty="0"/>
              <a:t>key financial </a:t>
            </a:r>
            <a:r>
              <a:rPr lang="vi-VN" dirty="0"/>
              <a:t>factors to serve investors.</a:t>
            </a:r>
            <a:endParaRPr lang="en-US" dirty="0"/>
          </a:p>
          <a:p>
            <a:endParaRPr lang="en-US" b="1" dirty="0"/>
          </a:p>
          <a:p>
            <a:r>
              <a:rPr lang="vi-VN" b="1" dirty="0"/>
              <a:t>IR (Integrated Reporting)</a:t>
            </a:r>
            <a:r>
              <a:rPr lang="vi-VN" dirty="0"/>
              <a:t>Integrated Reporting </a:t>
            </a:r>
            <a:r>
              <a:rPr lang="en-US" dirty="0"/>
              <a:t>Framework🟩 </a:t>
            </a:r>
            <a:r>
              <a:rPr lang="vi-VN" dirty="0"/>
              <a:t>FrameworkGuidance on integrating </a:t>
            </a:r>
            <a:r>
              <a:rPr lang="vi-VN" b="1" dirty="0"/>
              <a:t>financial and non-financial information </a:t>
            </a:r>
            <a:r>
              <a:rPr lang="vi-VN" dirty="0"/>
              <a:t>to create comprehensive reports.</a:t>
            </a:r>
            <a:endParaRPr lang="en-US" dirty="0"/>
          </a:p>
          <a:p>
            <a:endParaRPr lang="en-US" b="1" dirty="0"/>
          </a:p>
          <a:p>
            <a:r>
              <a:rPr lang="vi-VN" dirty="0"/>
              <a:t>CDPCarbon Disclosure </a:t>
            </a:r>
            <a:r>
              <a:rPr lang="en-US" dirty="0"/>
              <a:t>Project🟥 </a:t>
            </a:r>
            <a:r>
              <a:rPr lang="vi-VN" dirty="0"/>
              <a:t>Self-AssessmentCompanies self-report environmental data (climate, water, forests) to </a:t>
            </a:r>
            <a:r>
              <a:rPr lang="vi-VN" b="1" dirty="0"/>
              <a:t>be scored</a:t>
            </a:r>
            <a:r>
              <a:rPr lang="vi-VN" dirty="0"/>
              <a:t>.</a:t>
            </a:r>
            <a:endParaRPr lang="en-US" dirty="0"/>
          </a:p>
          <a:p>
            <a:endParaRPr lang="en-US" b="1" dirty="0"/>
          </a:p>
          <a:p>
            <a:r>
              <a:rPr lang="vi-VN" dirty="0"/>
              <a:t>TCFD Task Force on Climate-related Financial </a:t>
            </a:r>
            <a:r>
              <a:rPr lang="en-US" dirty="0"/>
              <a:t>Disclosures</a:t>
            </a:r>
            <a:r>
              <a:rPr lang="vi-VN" dirty="0"/>
              <a:t> 🟦 Guidance Framework Guidance framework for disclosing </a:t>
            </a:r>
            <a:r>
              <a:rPr lang="vi-VN" b="1" dirty="0"/>
              <a:t>climate risks and strategies</a:t>
            </a:r>
            <a:r>
              <a:rPr lang="vi-VN" dirty="0"/>
              <a:t>, now integrated into the ISSB.</a:t>
            </a:r>
            <a:endParaRPr lang="en-US" dirty="0"/>
          </a:p>
          <a:p>
            <a:endParaRPr lang="en-US" b="1" dirty="0"/>
          </a:p>
          <a:p>
            <a:r>
              <a:rPr lang="vi-VN" b="1" dirty="0"/>
              <a:t>ISAE</a:t>
            </a:r>
            <a:r>
              <a:rPr lang="vi-VN" dirty="0"/>
              <a:t> 3000International Standard on Assurance </a:t>
            </a:r>
            <a:r>
              <a:rPr lang="en-US" dirty="0"/>
              <a:t>Engagements🟧 </a:t>
            </a:r>
            <a:r>
              <a:rPr lang="vi-VN" dirty="0"/>
              <a:t>Assurance StandardInternational standard for independent auditing of non-financial reports (including ESG).</a:t>
            </a:r>
            <a:endParaRPr lang="en-US" dirty="0"/>
          </a:p>
          <a:p>
            <a:endParaRPr lang="en-US" b="1" dirty="0"/>
          </a:p>
          <a:p>
            <a:r>
              <a:rPr lang="vi-VN" b="1" dirty="0"/>
              <a:t>AccountAbility (AA1000AS)</a:t>
            </a:r>
            <a:r>
              <a:rPr lang="vi-VN" dirty="0"/>
              <a:t>Accountability </a:t>
            </a:r>
            <a:r>
              <a:rPr lang="en-US" dirty="0"/>
              <a:t>Standards🟧 </a:t>
            </a:r>
            <a:r>
              <a:rPr lang="vi-VN" dirty="0"/>
              <a:t>Assurance StandardA framework for evaluating ESG reporting based on four principles: inclusivity – materiality – responsiveness – impact.</a:t>
            </a:r>
          </a:p>
          <a:p>
            <a:endParaRPr lang="en-US" b="1" dirty="0"/>
          </a:p>
          <a:p>
            <a:r>
              <a:rPr lang="en-US" b="1" dirty="0"/>
              <a:t>📌 </a:t>
            </a:r>
            <a:r>
              <a:rPr lang="vi-VN" b="1" dirty="0"/>
              <a:t>Overall significance of the diagram</a:t>
            </a:r>
          </a:p>
          <a:p>
            <a:r>
              <a:rPr lang="vi-VN" dirty="0"/>
              <a:t>GRI and ISSB are </a:t>
            </a:r>
            <a:r>
              <a:rPr lang="vi-VN" b="1" dirty="0"/>
              <a:t>the two main reporting standards</a:t>
            </a:r>
            <a:r>
              <a:rPr lang="vi-VN" dirty="0"/>
              <a:t>, but they take different approaches:</a:t>
            </a:r>
            <a:br>
              <a:rPr lang="vi-VN" dirty="0"/>
            </a:br>
            <a:r>
              <a:rPr lang="vi-VN" dirty="0"/>
              <a:t>→ GRI = social impact perspective</a:t>
            </a:r>
            <a:br>
              <a:rPr lang="vi-VN" dirty="0"/>
            </a:br>
            <a:r>
              <a:rPr lang="vi-VN" dirty="0"/>
              <a:t>→ ISSB = investor perspective</a:t>
            </a:r>
            <a:endParaRPr lang="en-US" dirty="0"/>
          </a:p>
          <a:p>
            <a:endParaRPr lang="vi-VN" dirty="0"/>
          </a:p>
          <a:p>
            <a:r>
              <a:rPr lang="vi-VN" dirty="0"/>
              <a:t>TCFD, IR, and CDP are </a:t>
            </a:r>
            <a:r>
              <a:rPr lang="vi-VN" b="1" dirty="0"/>
              <a:t>guidance frameworks </a:t>
            </a:r>
            <a:r>
              <a:rPr lang="vi-VN" dirty="0"/>
              <a:t>supporting businesses in developing content, particularly regarding climate and finance.</a:t>
            </a:r>
            <a:endParaRPr lang="en-US" dirty="0"/>
          </a:p>
          <a:p>
            <a:endParaRPr lang="vi-VN" dirty="0"/>
          </a:p>
          <a:p>
            <a:r>
              <a:rPr lang="vi-VN" dirty="0"/>
              <a:t>ISAE and AA1000AS are </a:t>
            </a:r>
            <a:r>
              <a:rPr lang="vi-VN" b="1" dirty="0"/>
              <a:t>independent assessment standards </a:t>
            </a:r>
            <a:r>
              <a:rPr lang="vi-VN" dirty="0"/>
              <a:t>used in the </a:t>
            </a:r>
            <a:r>
              <a:rPr lang="vi-VN" b="1" dirty="0"/>
              <a:t>reporting verification</a:t>
            </a:r>
            <a:r>
              <a:rPr lang="vi-VN" dirty="0"/>
              <a:t> process.</a:t>
            </a:r>
            <a:endParaRPr lang="en-US" dirty="0"/>
          </a:p>
          <a:p>
            <a:endParaRPr lang="vi-VN" dirty="0"/>
          </a:p>
          <a:p>
            <a:r>
              <a:rPr lang="en-US" b="1" dirty="0"/>
              <a:t>✅ </a:t>
            </a:r>
            <a:r>
              <a:rPr lang="vi-VN" b="1" dirty="0"/>
              <a:t>Key message (green border content):</a:t>
            </a:r>
          </a:p>
          <a:p>
            <a:r>
              <a:rPr lang="vi-VN" b="1" dirty="0"/>
              <a:t>Focus on ESG / financial community needs: investors are the primary target</a:t>
            </a:r>
            <a:endParaRPr lang="vi-VN" dirty="0"/>
          </a:p>
          <a:p>
            <a:r>
              <a:rPr lang="vi-VN" dirty="0"/>
              <a:t>This is the overarching direction across current regulations such as:</a:t>
            </a:r>
          </a:p>
          <a:p>
            <a:r>
              <a:rPr lang="vi-VN" b="1" dirty="0"/>
              <a:t>CSRD – ESRS of the EU</a:t>
            </a:r>
            <a:endParaRPr lang="vi-VN" dirty="0"/>
          </a:p>
          <a:p>
            <a:r>
              <a:rPr lang="vi-VN" b="1" dirty="0"/>
              <a:t>ISSB – IFRS S1 &amp; S2</a:t>
            </a:r>
            <a:endParaRPr lang="vi-VN" dirty="0"/>
          </a:p>
          <a:p>
            <a:r>
              <a:rPr lang="vi-VN" b="1" dirty="0"/>
              <a:t>SEC Climate Rule (United States)</a:t>
            </a:r>
            <a:endParaRPr lang="vi-VN" dirty="0"/>
          </a:p>
          <a:p>
            <a:endParaRPr lang="en-US" dirty="0"/>
          </a:p>
        </p:txBody>
      </p:sp>
      <p:sp>
        <p:nvSpPr>
          <p:cNvPr id="4" name="Slide Number Placeholder 3">
            <a:extLst>
              <a:ext uri="{FF2B5EF4-FFF2-40B4-BE49-F238E27FC236}">
                <a16:creationId xmlns:a16="http://schemas.microsoft.com/office/drawing/2014/main" id="{3702043A-48CD-2118-C98A-1B3E0A0681AF}"/>
              </a:ext>
            </a:extLst>
          </p:cNvPr>
          <p:cNvSpPr>
            <a:spLocks noGrp="1"/>
          </p:cNvSpPr>
          <p:nvPr>
            <p:ph type="sldNum" sz="quarter" idx="5"/>
          </p:nvPr>
        </p:nvSpPr>
        <p:spPr/>
        <p:txBody>
          <a:bodyPr/>
          <a:lstStyle/>
          <a:p>
            <a:fld id="{F1B661D9-2678-497E-9DBA-24511D0C2D20}" type="slidenum">
              <a:rPr lang="en-US" smtClean="0"/>
              <a:t>9</a:t>
            </a:fld>
            <a:endParaRPr lang="en-US"/>
          </a:p>
        </p:txBody>
      </p:sp>
    </p:spTree>
    <p:extLst>
      <p:ext uri="{BB962C8B-B14F-4D97-AF65-F5344CB8AC3E}">
        <p14:creationId xmlns:p14="http://schemas.microsoft.com/office/powerpoint/2010/main" val="3252780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24DCB-E9BC-931C-F741-A9F15561ED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E158BC-B830-401D-4F5D-217AF69BA1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092507-1F85-CE3B-82FE-EE824F5731F5}"/>
              </a:ext>
            </a:extLst>
          </p:cNvPr>
          <p:cNvSpPr>
            <a:spLocks noGrp="1"/>
          </p:cNvSpPr>
          <p:nvPr>
            <p:ph type="body" idx="1"/>
          </p:nvPr>
        </p:nvSpPr>
        <p:spPr/>
        <p:txBody>
          <a:bodyPr/>
          <a:lstStyle/>
          <a:p>
            <a:pPr rtl="0"/>
            <a:r>
              <a:rPr lang="vi-VN" b="1" dirty="0">
                <a:effectLst/>
              </a:rPr>
              <a:t>ESG Performance Measurement and Reporting: The Foundation for Sustainable Business</a:t>
            </a:r>
          </a:p>
          <a:p>
            <a:pPr rtl="0"/>
            <a:r>
              <a:rPr lang="vi-VN" b="1" dirty="0">
                <a:effectLst/>
              </a:rPr>
              <a:t>Importance:</a:t>
            </a:r>
            <a:endParaRPr lang="vi-VN" dirty="0">
              <a:effectLst/>
            </a:endParaRPr>
          </a:p>
          <a:p>
            <a:pPr rtl="0"/>
            <a:r>
              <a:rPr lang="vi-VN" b="1" dirty="0">
                <a:effectLst/>
              </a:rPr>
              <a:t>Tracking Progress: </a:t>
            </a:r>
            <a:r>
              <a:rPr lang="vi-VN" dirty="0">
                <a:effectLst/>
              </a:rPr>
              <a:t>Helps businesses evaluate the effectiveness of ESG activities, identify strengths and weaknesses for continuous improvement.</a:t>
            </a:r>
          </a:p>
          <a:p>
            <a:pPr rtl="0"/>
            <a:r>
              <a:rPr lang="vi-VN" b="1" dirty="0">
                <a:effectLst/>
              </a:rPr>
              <a:t>Enhancing Transparency: </a:t>
            </a:r>
            <a:r>
              <a:rPr lang="vi-VN" dirty="0">
                <a:effectLst/>
              </a:rPr>
              <a:t>Transparent ESG reporting helps businesses strengthen their credibility and attract investors, customers, and partners interested in sustainable development.</a:t>
            </a:r>
          </a:p>
          <a:p>
            <a:pPr rtl="0"/>
            <a:r>
              <a:rPr lang="vi-VN" b="1" dirty="0">
                <a:effectLst/>
              </a:rPr>
              <a:t>Risk Management: </a:t>
            </a:r>
            <a:r>
              <a:rPr lang="vi-VN" dirty="0">
                <a:effectLst/>
              </a:rPr>
              <a:t>Identifies and mitigates risks related to the environment, society, and governance, protecting business value and reputation.</a:t>
            </a:r>
          </a:p>
          <a:p>
            <a:pPr rtl="0"/>
            <a:r>
              <a:rPr lang="vi-VN" b="1" dirty="0">
                <a:effectLst/>
              </a:rPr>
              <a:t>Improve performance: </a:t>
            </a:r>
            <a:r>
              <a:rPr lang="vi-VN" dirty="0">
                <a:effectLst/>
              </a:rPr>
              <a:t>Promote innovation, enhance operational efficiency, reduce costs, and increase profits.</a:t>
            </a:r>
          </a:p>
          <a:p>
            <a:pPr rtl="0"/>
            <a:r>
              <a:rPr lang="vi-VN" b="1" dirty="0">
                <a:effectLst/>
              </a:rPr>
              <a:t>Frameworks:</a:t>
            </a:r>
            <a:endParaRPr lang="vi-VN" dirty="0">
              <a:effectLst/>
            </a:endParaRPr>
          </a:p>
          <a:p>
            <a:pPr rtl="0"/>
            <a:r>
              <a:rPr lang="vi-VN" b="1" dirty="0">
                <a:effectLst/>
              </a:rPr>
              <a:t>GRI (Global Reporting Initiative): </a:t>
            </a:r>
            <a:r>
              <a:rPr lang="vi-VN" dirty="0">
                <a:effectLst/>
              </a:rPr>
              <a:t>The most widely used international ESG reporting standard, providing a comprehensive framework for businesses across all industries.</a:t>
            </a:r>
          </a:p>
          <a:p>
            <a:pPr rtl="0"/>
            <a:r>
              <a:rPr lang="vi-VN" b="1" dirty="0">
                <a:effectLst/>
              </a:rPr>
              <a:t>SASB (Sustainability Accounting Standards Board): </a:t>
            </a:r>
            <a:r>
              <a:rPr lang="vi-VN" dirty="0">
                <a:effectLst/>
              </a:rPr>
              <a:t>Provides industry-specific ESG reporting guidance, focusing on financial materiality issues related to environmental, social, and governance factors for each industry.</a:t>
            </a:r>
          </a:p>
          <a:p>
            <a:pPr rtl="0"/>
            <a:r>
              <a:rPr lang="vi-VN" b="1" dirty="0">
                <a:effectLst/>
              </a:rPr>
              <a:t>TCFD (Task Force on Climate-related Financial Disclosures): </a:t>
            </a:r>
            <a:r>
              <a:rPr lang="vi-VN" dirty="0">
                <a:effectLst/>
              </a:rPr>
              <a:t>A reporting framework focused on financial risks and opportunities related to climate change.</a:t>
            </a:r>
          </a:p>
          <a:p>
            <a:pPr rtl="0"/>
            <a:r>
              <a:rPr lang="vi-VN" b="1" dirty="0">
                <a:effectLst/>
              </a:rPr>
              <a:t>Benefits:</a:t>
            </a:r>
            <a:endParaRPr lang="vi-VN" dirty="0">
              <a:effectLst/>
            </a:endParaRPr>
          </a:p>
          <a:p>
            <a:pPr rtl="0"/>
            <a:r>
              <a:rPr lang="vi-VN" b="1" dirty="0">
                <a:effectLst/>
              </a:rPr>
              <a:t>Performance comparison: </a:t>
            </a:r>
            <a:r>
              <a:rPr lang="vi-VN" dirty="0">
                <a:effectLst/>
              </a:rPr>
              <a:t>Helps businesses compare their ESG performance with other businesses in the same industry or region.</a:t>
            </a:r>
          </a:p>
          <a:p>
            <a:pPr rtl="0"/>
            <a:r>
              <a:rPr lang="vi-VN" b="1" dirty="0">
                <a:effectLst/>
              </a:rPr>
              <a:t>Attract investment: </a:t>
            </a:r>
            <a:r>
              <a:rPr lang="vi-VN" dirty="0">
                <a:effectLst/>
              </a:rPr>
              <a:t>Attract investors who share ESG values, increasing capital for sustainable development.</a:t>
            </a:r>
          </a:p>
          <a:p>
            <a:pPr rtl="0"/>
            <a:r>
              <a:rPr lang="vi-VN" b="1" dirty="0">
                <a:effectLst/>
              </a:rPr>
              <a:t>Improve governance: </a:t>
            </a:r>
            <a:r>
              <a:rPr lang="vi-VN" dirty="0">
                <a:effectLst/>
              </a:rPr>
              <a:t>Enhance corporate governance quality, strengthen transparency and accountability.</a:t>
            </a:r>
          </a:p>
          <a:p>
            <a:pPr rtl="0"/>
            <a:r>
              <a:rPr lang="vi-VN" b="1" dirty="0">
                <a:effectLst/>
              </a:rPr>
              <a:t>Raise awareness: </a:t>
            </a:r>
            <a:r>
              <a:rPr lang="vi-VN" dirty="0">
                <a:effectLst/>
              </a:rPr>
              <a:t>Increase public awareness of the company's ESG commitments and build a positive brand image.</a:t>
            </a:r>
          </a:p>
          <a:p>
            <a:endParaRPr lang="en-US" dirty="0"/>
          </a:p>
          <a:p>
            <a:r>
              <a:rPr lang="vi-VN" dirty="0"/>
              <a:t>EcoVadis is the leading platform providing sustainability information for the global supply chain. The platform helps companies manage risk and comply with Environmental, Social, and Governance (ESG) standards, achieve sustainable development goals, and create a positive impact on a large scale. </a:t>
            </a:r>
            <a:r>
              <a:rPr lang="vi-VN" dirty="0">
                <a:hlinkClick r:id="rId3"/>
              </a:rPr>
              <a:t>EcoVadis</a:t>
            </a:r>
            <a:endParaRPr lang="vi-VN" dirty="0"/>
          </a:p>
          <a:p>
            <a:r>
              <a:rPr lang="vi-VN" b="1" dirty="0"/>
              <a:t>EcoVadis' key solutions include:</a:t>
            </a:r>
            <a:endParaRPr lang="vi-VN" dirty="0"/>
          </a:p>
          <a:p>
            <a:pPr>
              <a:buFont typeface="Arial" panose="020B0604020202020204" pitchFamily="34" charset="0"/>
              <a:buChar char="•"/>
            </a:pPr>
            <a:r>
              <a:rPr lang="vi-VN" b="1" dirty="0"/>
              <a:t>Sustainability risk management and compliance: </a:t>
            </a:r>
            <a:r>
              <a:rPr lang="vi-VN" dirty="0"/>
              <a:t>Provides contactless risk scanning, thorough due diligence, and risk mitigation through evidence-based assessments, along with ready-to-submit reports. </a:t>
            </a:r>
            <a:r>
              <a:rPr lang="vi-VN" dirty="0">
                <a:hlinkClick r:id="rId3"/>
              </a:rPr>
              <a:t>EcoVadis</a:t>
            </a:r>
            <a:endParaRPr lang="vi-VN" dirty="0"/>
          </a:p>
          <a:p>
            <a:pPr>
              <a:buFont typeface="Arial" panose="020B0604020202020204" pitchFamily="34" charset="0"/>
              <a:buChar char="•"/>
            </a:pPr>
            <a:r>
              <a:rPr lang="vi-VN" b="1" dirty="0"/>
              <a:t>Greenhouse gas emissions reduction (Scope 3): </a:t>
            </a:r>
            <a:r>
              <a:rPr lang="vi-VN" dirty="0"/>
              <a:t>Supports businesses in achieving net-zero emissions goals through hotspot mapping, providing learning and improvement tools to calculate, report, and reduce emissions across the entire value chain. </a:t>
            </a:r>
            <a:r>
              <a:rPr lang="vi-VN" dirty="0">
                <a:hlinkClick r:id="rId3"/>
              </a:rPr>
              <a:t>EcoVadis</a:t>
            </a:r>
            <a:endParaRPr lang="vi-VN" dirty="0"/>
          </a:p>
          <a:p>
            <a:pPr>
              <a:buFont typeface="Arial" panose="020B0604020202020204" pitchFamily="34" charset="0"/>
              <a:buChar char="•"/>
            </a:pPr>
            <a:r>
              <a:rPr lang="vi-VN" b="1" dirty="0"/>
              <a:t>Creating sustainable value and impact: </a:t>
            </a:r>
            <a:r>
              <a:rPr lang="vi-VN" dirty="0"/>
              <a:t>Providing globally trusted scores, along with an improvement platform to create shared value and drive positive impact at scale. </a:t>
            </a:r>
            <a:r>
              <a:rPr lang="vi-VN" dirty="0">
                <a:hlinkClick r:id="rId3"/>
              </a:rPr>
              <a:t>EcoVadis</a:t>
            </a:r>
            <a:endParaRPr lang="vi-VN" dirty="0"/>
          </a:p>
          <a:p>
            <a:r>
              <a:rPr lang="vi-VN" dirty="0"/>
              <a:t>To date, EcoVadis has assessed over 150,000 companies in more than 185 countries, spanning over 250 different industries. </a:t>
            </a:r>
            <a:r>
              <a:rPr lang="vi-VN" dirty="0">
                <a:hlinkClick r:id="rId3"/>
              </a:rPr>
              <a:t>EcoVadis</a:t>
            </a:r>
            <a:endParaRPr lang="vi-VN" dirty="0"/>
          </a:p>
          <a:p>
            <a:r>
              <a:rPr lang="vi-VN" dirty="0"/>
              <a:t>In Vietnam, on October 2, 2024, ISC Vietnam International Standards Co., Ltd. officially became a training partner of EcoVadis, marking an important step in supporting Vietnamese businesses to improve their sustainable performance and competitiveness in the global market. </a:t>
            </a:r>
          </a:p>
          <a:p>
            <a:endParaRPr lang="en-US" dirty="0"/>
          </a:p>
          <a:p>
            <a:r>
              <a:rPr lang="vi-VN" dirty="0"/>
              <a:t>To obtain EcoVadis certification, businesses must complete the following steps:</a:t>
            </a:r>
          </a:p>
          <a:p>
            <a:r>
              <a:rPr lang="vi-VN" b="1" dirty="0"/>
              <a:t>1. Registration:</a:t>
            </a:r>
            <a:endParaRPr lang="vi-VN" dirty="0"/>
          </a:p>
          <a:p>
            <a:pPr>
              <a:buFont typeface="Arial" panose="020B0604020202020204" pitchFamily="34" charset="0"/>
              <a:buChar char="•"/>
            </a:pPr>
            <a:r>
              <a:rPr lang="vi-VN" dirty="0"/>
              <a:t>Access the EcoVadis registration page and provide necessary company information, including legal entity name, assessment scope, country, size, and industry. This information helps EcoVadis customize the questionnaire to suit your business. </a:t>
            </a:r>
            <a:r>
              <a:rPr lang="vi-VN" dirty="0">
                <a:hlinkClick r:id="rId4"/>
              </a:rPr>
              <a:t>EcoVadis Support Center</a:t>
            </a:r>
            <a:endParaRPr lang="vi-VN" dirty="0"/>
          </a:p>
          <a:p>
            <a:r>
              <a:rPr lang="vi-VN" b="1" dirty="0"/>
              <a:t>2. Complete the questionnaire:</a:t>
            </a:r>
            <a:endParaRPr lang="vi-VN" dirty="0"/>
          </a:p>
          <a:p>
            <a:pPr>
              <a:buFont typeface="Arial" panose="020B0604020202020204" pitchFamily="34" charset="0"/>
              <a:buChar char="•"/>
            </a:pPr>
            <a:r>
              <a:rPr lang="vi-VN" dirty="0"/>
              <a:t>After registering, you will receive login information to access the EcoVadis platform. Here, you need to select a subscription package and begin completing the questionnaire on your company's sustainable development. The questionnaire is tailored to your company's size, industry, and geographic location, covering areas such as the environment, labor and human rights, ethics, and sustainable procurement. </a:t>
            </a:r>
            <a:r>
              <a:rPr lang="vi-VN" dirty="0">
                <a:hlinkClick r:id="rId5"/>
              </a:rPr>
              <a:t>EcoVadis Support Center</a:t>
            </a:r>
            <a:endParaRPr lang="vi-VN" dirty="0"/>
          </a:p>
          <a:p>
            <a:pPr>
              <a:buFont typeface="Arial" panose="020B0604020202020204" pitchFamily="34" charset="0"/>
              <a:buChar char="•"/>
            </a:pPr>
            <a:r>
              <a:rPr lang="vi-VN" dirty="0"/>
              <a:t>During the response process, you will need to provide supporting documents to demonstrate your company's policies and actions. Please note that the number of documents is limited to 55, and only relevant documents will be considered for the assessment. </a:t>
            </a:r>
            <a:r>
              <a:rPr lang="vi-VN" dirty="0">
                <a:hlinkClick r:id="rId5"/>
              </a:rPr>
              <a:t>EcoVadis Support Center</a:t>
            </a:r>
            <a:endParaRPr lang="vi-VN" dirty="0"/>
          </a:p>
          <a:p>
            <a:r>
              <a:rPr lang="vi-VN" b="1" dirty="0"/>
              <a:t>3. Expert analysis:</a:t>
            </a:r>
            <a:endParaRPr lang="vi-VN" dirty="0"/>
          </a:p>
          <a:p>
            <a:pPr>
              <a:buFont typeface="Arial" panose="020B0604020202020204" pitchFamily="34" charset="0"/>
              <a:buChar char="•"/>
            </a:pPr>
            <a:r>
              <a:rPr lang="vi-VN" dirty="0"/>
              <a:t>After submitting the questionnaire and documents, EcoVadis' sustainability analysts will evaluate your information. This phase is expected to take 6 to 8 weeks, depending on the complexity and volume of documents submitted. </a:t>
            </a:r>
            <a:r>
              <a:rPr lang="vi-VN" dirty="0">
                <a:hlinkClick r:id="rId5"/>
              </a:rPr>
              <a:t>EcoVadis Support Center</a:t>
            </a:r>
            <a:endParaRPr lang="vi-VN" dirty="0"/>
          </a:p>
          <a:p>
            <a:r>
              <a:rPr lang="vi-VN" b="1" dirty="0"/>
              <a:t>4. Receive results and certification:</a:t>
            </a:r>
            <a:endParaRPr lang="vi-VN" dirty="0"/>
          </a:p>
          <a:p>
            <a:pPr>
              <a:buFont typeface="Arial" panose="020B0604020202020204" pitchFamily="34" charset="0"/>
              <a:buChar char="•"/>
            </a:pPr>
            <a:r>
              <a:rPr lang="vi-VN" dirty="0"/>
              <a:t>After the assessment is complete, you will have access to your EcoVadis scorecard online. This scorecard helps you manage and communicate your company's sustainability performance more effectively. </a:t>
            </a:r>
            <a:r>
              <a:rPr lang="vi-VN" dirty="0">
                <a:hlinkClick r:id="rId6"/>
              </a:rPr>
              <a:t>EcoVadis Support Center</a:t>
            </a:r>
            <a:endParaRPr lang="vi-VN" dirty="0"/>
          </a:p>
          <a:p>
            <a:pPr>
              <a:buFont typeface="Arial" panose="020B0604020202020204" pitchFamily="34" charset="0"/>
              <a:buChar char="•"/>
            </a:pPr>
            <a:r>
              <a:rPr lang="vi-VN" dirty="0"/>
              <a:t>If you achieve a score of 80% or higher in the relevant tests, you will have the opportunity to download a certificate of completion bearing your company's name.</a:t>
            </a:r>
          </a:p>
          <a:p>
            <a:r>
              <a:rPr lang="vi-VN" dirty="0"/>
              <a:t>Below is a specific example of a company seeking EcoVadis certification and the steps required:</a:t>
            </a:r>
          </a:p>
          <a:p>
            <a:r>
              <a:rPr lang="vi-VN" b="1" dirty="0"/>
              <a:t>Example Company: ABC Company (Consumer Goods Manufacturing)</a:t>
            </a:r>
          </a:p>
          <a:p>
            <a:r>
              <a:rPr lang="vi-VN" b="1" dirty="0"/>
              <a:t>Basic Information:</a:t>
            </a:r>
          </a:p>
          <a:p>
            <a:pPr>
              <a:buFont typeface="Arial" panose="020B0604020202020204" pitchFamily="34" charset="0"/>
              <a:buChar char="•"/>
            </a:pPr>
            <a:r>
              <a:rPr lang="vi-VN" b="1" dirty="0"/>
              <a:t>Industry: </a:t>
            </a:r>
            <a:r>
              <a:rPr lang="vi-VN" dirty="0"/>
              <a:t>Consumer goods manufacturing</a:t>
            </a:r>
          </a:p>
          <a:p>
            <a:pPr>
              <a:buFont typeface="Arial" panose="020B0604020202020204" pitchFamily="34" charset="0"/>
              <a:buChar char="•"/>
            </a:pPr>
            <a:r>
              <a:rPr lang="vi-VN" b="1" dirty="0"/>
              <a:t>Size:</a:t>
            </a:r>
            <a:r>
              <a:rPr lang="vi-VN" dirty="0"/>
              <a:t> 500 employees</a:t>
            </a:r>
          </a:p>
          <a:p>
            <a:pPr>
              <a:buFont typeface="Arial" panose="020B0604020202020204" pitchFamily="34" charset="0"/>
              <a:buChar char="•"/>
            </a:pPr>
            <a:r>
              <a:rPr lang="vi-VN" b="1" dirty="0"/>
              <a:t>Location: </a:t>
            </a:r>
            <a:r>
              <a:rPr lang="vi-VN" dirty="0"/>
              <a:t>Vietnam</a:t>
            </a:r>
          </a:p>
          <a:p>
            <a:pPr>
              <a:buFont typeface="Arial" panose="020B0604020202020204" pitchFamily="34" charset="0"/>
              <a:buChar char="•"/>
            </a:pPr>
            <a:r>
              <a:rPr lang="vi-VN" b="1" dirty="0"/>
              <a:t>Objective: </a:t>
            </a:r>
            <a:r>
              <a:rPr lang="vi-VN" dirty="0"/>
              <a:t>Demonstrate commitment to sustainable development to meet the requirements of international customers.</a:t>
            </a:r>
          </a:p>
          <a:p>
            <a:r>
              <a:rPr lang="vi-VN" b="1" dirty="0"/>
              <a:t>1. Register on the EcoVadis platform</a:t>
            </a:r>
          </a:p>
          <a:p>
            <a:pPr>
              <a:buFont typeface="Arial" panose="020B0604020202020204" pitchFamily="34" charset="0"/>
              <a:buChar char="•"/>
            </a:pPr>
            <a:r>
              <a:rPr lang="vi-VN" dirty="0"/>
              <a:t>Company ABC accesses the </a:t>
            </a:r>
            <a:r>
              <a:rPr lang="vi-VN" dirty="0">
                <a:hlinkClick r:id="rId7"/>
              </a:rPr>
              <a:t>EcoVadis website </a:t>
            </a:r>
            <a:r>
              <a:rPr lang="vi-VN" dirty="0"/>
              <a:t>and completes the registration form.</a:t>
            </a:r>
          </a:p>
          <a:p>
            <a:pPr>
              <a:buFont typeface="Arial" panose="020B0604020202020204" pitchFamily="34" charset="0"/>
              <a:buChar char="•"/>
            </a:pPr>
            <a:r>
              <a:rPr lang="vi-VN" dirty="0"/>
              <a:t>Provide information:</a:t>
            </a:r>
          </a:p>
          <a:p>
            <a:pPr marL="742950" lvl="1" indent="-285750">
              <a:buFont typeface="Arial" panose="020B0604020202020204" pitchFamily="34" charset="0"/>
              <a:buChar char="•"/>
            </a:pPr>
            <a:r>
              <a:rPr lang="vi-VN" dirty="0"/>
              <a:t>Company name: ABC Company.</a:t>
            </a:r>
          </a:p>
          <a:p>
            <a:pPr marL="742950" lvl="1" indent="-285750">
              <a:buFont typeface="Arial" panose="020B0604020202020204" pitchFamily="34" charset="0"/>
              <a:buChar char="•"/>
            </a:pPr>
            <a:r>
              <a:rPr lang="vi-VN" dirty="0"/>
              <a:t>Country: Vietnam.</a:t>
            </a:r>
          </a:p>
          <a:p>
            <a:pPr marL="742950" lvl="1" indent="-285750">
              <a:buFont typeface="Arial" panose="020B0604020202020204" pitchFamily="34" charset="0"/>
              <a:buChar char="•"/>
            </a:pPr>
            <a:r>
              <a:rPr lang="vi-VN" dirty="0"/>
              <a:t>Industry: Consumer goods manufacturing.</a:t>
            </a:r>
          </a:p>
          <a:p>
            <a:pPr marL="742950" lvl="1" indent="-285750">
              <a:buFont typeface="Arial" panose="020B0604020202020204" pitchFamily="34" charset="0"/>
              <a:buChar char="•"/>
            </a:pPr>
            <a:r>
              <a:rPr lang="vi-VN" dirty="0"/>
              <a:t>Size: 500 employees.</a:t>
            </a:r>
          </a:p>
          <a:p>
            <a:pPr>
              <a:buFont typeface="Arial" panose="020B0604020202020204" pitchFamily="34" charset="0"/>
              <a:buChar char="•"/>
            </a:pPr>
            <a:r>
              <a:rPr lang="vi-VN" b="1" dirty="0"/>
              <a:t>Note: </a:t>
            </a:r>
            <a:r>
              <a:rPr lang="vi-VN" dirty="0"/>
              <a:t>The company must prepare the contact information of the responsible person (email, phone number) for EcoVadis to provide platform login information.</a:t>
            </a:r>
          </a:p>
          <a:p>
            <a:r>
              <a:rPr lang="vi-VN" b="1" dirty="0"/>
              <a:t>2. Select a service package and make payment</a:t>
            </a:r>
          </a:p>
          <a:p>
            <a:pPr>
              <a:buFont typeface="Arial" panose="020B0604020202020204" pitchFamily="34" charset="0"/>
              <a:buChar char="•"/>
            </a:pPr>
            <a:r>
              <a:rPr lang="vi-VN" dirty="0"/>
              <a:t>Company ABC selects one of the service packages (Basic, Premium, or Corporate) depending on its reporting and support needs. For example:</a:t>
            </a:r>
          </a:p>
          <a:p>
            <a:pPr marL="742950" lvl="1" indent="-285750">
              <a:buFont typeface="Arial" panose="020B0604020202020204" pitchFamily="34" charset="0"/>
              <a:buChar char="•"/>
            </a:pPr>
            <a:r>
              <a:rPr lang="vi-VN" dirty="0"/>
              <a:t>Basic</a:t>
            </a:r>
            <a:r>
              <a:rPr lang="vi-VN" b="1" dirty="0"/>
              <a:t> Package</a:t>
            </a:r>
            <a:r>
              <a:rPr lang="vi-VN" dirty="0"/>
              <a:t>: Includes only an overview report and scorecard.</a:t>
            </a:r>
          </a:p>
          <a:p>
            <a:pPr marL="742950" lvl="1" indent="-285750">
              <a:buFont typeface="Arial" panose="020B0604020202020204" pitchFamily="34" charset="0"/>
              <a:buChar char="•"/>
            </a:pPr>
            <a:r>
              <a:rPr lang="vi-VN" b="1" dirty="0"/>
              <a:t>Premium Package</a:t>
            </a:r>
            <a:r>
              <a:rPr lang="vi-VN" dirty="0"/>
              <a:t>: Includes more detailed analysis, improvement recommendations, and customer collaboration tools.</a:t>
            </a:r>
          </a:p>
          <a:p>
            <a:pPr>
              <a:buFont typeface="Arial" panose="020B0604020202020204" pitchFamily="34" charset="0"/>
              <a:buChar char="•"/>
            </a:pPr>
            <a:r>
              <a:rPr lang="vi-VN" dirty="0"/>
              <a:t>Pay the registration fee.</a:t>
            </a:r>
          </a:p>
          <a:p>
            <a:r>
              <a:rPr lang="vi-VN" b="1" dirty="0"/>
              <a:t>3. Complete the EcoVadis questionnaire</a:t>
            </a:r>
          </a:p>
          <a:p>
            <a:pPr>
              <a:buFont typeface="Arial" panose="020B0604020202020204" pitchFamily="34" charset="0"/>
              <a:buChar char="•"/>
            </a:pPr>
            <a:r>
              <a:rPr lang="vi-VN" dirty="0"/>
              <a:t>ABC Company receives login information and access to the platform.</a:t>
            </a:r>
          </a:p>
          <a:p>
            <a:pPr>
              <a:buFont typeface="Arial" panose="020B0604020202020204" pitchFamily="34" charset="0"/>
              <a:buChar char="•"/>
            </a:pPr>
            <a:r>
              <a:rPr lang="vi-VN" dirty="0"/>
              <a:t>Complete the sustainable development assessment questionnaire, which covers four main areas:</a:t>
            </a:r>
          </a:p>
          <a:p>
            <a:pPr marL="742950" lvl="1" indent="-285750">
              <a:buFont typeface="Arial" panose="020B0604020202020204" pitchFamily="34" charset="0"/>
              <a:buChar char="•"/>
            </a:pPr>
            <a:r>
              <a:rPr lang="vi-VN" b="1" dirty="0"/>
              <a:t>Environment:</a:t>
            </a:r>
            <a:endParaRPr lang="vi-VN" dirty="0"/>
          </a:p>
          <a:p>
            <a:pPr marL="1143000" lvl="2" indent="-228600">
              <a:buFont typeface="Arial" panose="020B0604020202020204" pitchFamily="34" charset="0"/>
              <a:buChar char="•"/>
            </a:pPr>
            <a:r>
              <a:rPr lang="vi-VN" dirty="0"/>
              <a:t>Environmental management policies.</a:t>
            </a:r>
          </a:p>
          <a:p>
            <a:pPr marL="1143000" lvl="2" indent="-228600">
              <a:buFont typeface="Arial" panose="020B0604020202020204" pitchFamily="34" charset="0"/>
              <a:buChar char="•"/>
            </a:pPr>
            <a:r>
              <a:rPr lang="vi-VN" dirty="0"/>
              <a:t>Measures to reduce environmental impact (emission reduction, wastewater treatment).</a:t>
            </a:r>
          </a:p>
          <a:p>
            <a:pPr marL="1143000" lvl="2" indent="-228600">
              <a:buFont typeface="Arial" panose="020B0604020202020204" pitchFamily="34" charset="0"/>
              <a:buChar char="•"/>
            </a:pPr>
            <a:r>
              <a:rPr lang="vi-VN" dirty="0"/>
              <a:t>Example: ABC Company provides documentation proving the use of renewable energy in production.</a:t>
            </a:r>
          </a:p>
          <a:p>
            <a:pPr marL="742950" lvl="1" indent="-285750">
              <a:buFont typeface="Arial" panose="020B0604020202020204" pitchFamily="34" charset="0"/>
              <a:buChar char="•"/>
            </a:pPr>
            <a:r>
              <a:rPr lang="vi-VN" b="1" dirty="0"/>
              <a:t>Labor and Human Rights:</a:t>
            </a:r>
            <a:endParaRPr lang="vi-VN" dirty="0"/>
          </a:p>
          <a:p>
            <a:pPr marL="1143000" lvl="2" indent="-228600">
              <a:buFont typeface="Arial" panose="020B0604020202020204" pitchFamily="34" charset="0"/>
              <a:buChar char="•"/>
            </a:pPr>
            <a:r>
              <a:rPr lang="vi-VN" dirty="0"/>
              <a:t>Processes ensuring workers' rights (wages, working hours, occupational safety).</a:t>
            </a:r>
          </a:p>
          <a:p>
            <a:pPr marL="1143000" lvl="2" indent="-228600">
              <a:buFont typeface="Arial" panose="020B0604020202020204" pitchFamily="34" charset="0"/>
              <a:buChar char="•"/>
            </a:pPr>
            <a:r>
              <a:rPr lang="vi-VN" dirty="0"/>
              <a:t>Example: Attached is a training report on occupational safety and a non-discrimination policy.</a:t>
            </a:r>
          </a:p>
          <a:p>
            <a:pPr marL="742950" lvl="1" indent="-285750">
              <a:buFont typeface="Arial" panose="020B0604020202020204" pitchFamily="34" charset="0"/>
              <a:buChar char="•"/>
            </a:pPr>
            <a:r>
              <a:rPr lang="vi-VN" b="1" dirty="0"/>
              <a:t>Business Ethics:</a:t>
            </a:r>
            <a:endParaRPr lang="vi-VN" dirty="0"/>
          </a:p>
          <a:p>
            <a:pPr marL="1143000" lvl="2" indent="-228600">
              <a:buFont typeface="Arial" panose="020B0604020202020204" pitchFamily="34" charset="0"/>
              <a:buChar char="•"/>
            </a:pPr>
            <a:r>
              <a:rPr lang="vi-VN" dirty="0"/>
              <a:t>Business conduct rules (anti-corruption, data security).</a:t>
            </a:r>
          </a:p>
          <a:p>
            <a:pPr marL="1143000" lvl="2" indent="-228600">
              <a:buFont typeface="Arial" panose="020B0604020202020204" pitchFamily="34" charset="0"/>
              <a:buChar char="•"/>
            </a:pPr>
            <a:r>
              <a:rPr lang="vi-VN" dirty="0"/>
              <a:t>Example: Submit the anti-bribery procedures implemented within the company.</a:t>
            </a:r>
          </a:p>
          <a:p>
            <a:pPr marL="742950" lvl="1" indent="-285750">
              <a:buFont typeface="Arial" panose="020B0604020202020204" pitchFamily="34" charset="0"/>
              <a:buChar char="•"/>
            </a:pPr>
            <a:r>
              <a:rPr lang="vi-VN" b="1" dirty="0"/>
              <a:t>Sustainable procurement:</a:t>
            </a:r>
            <a:endParaRPr lang="vi-VN" dirty="0"/>
          </a:p>
          <a:p>
            <a:pPr marL="1143000" lvl="2" indent="-228600">
              <a:buFont typeface="Arial" panose="020B0604020202020204" pitchFamily="34" charset="0"/>
              <a:buChar char="•"/>
            </a:pPr>
            <a:r>
              <a:rPr lang="vi-VN" dirty="0"/>
              <a:t>Supplier selection criteria based on sustainable development.</a:t>
            </a:r>
          </a:p>
          <a:p>
            <a:pPr marL="1143000" lvl="2" indent="-228600">
              <a:buFont typeface="Arial" panose="020B0604020202020204" pitchFamily="34" charset="0"/>
              <a:buChar char="•"/>
            </a:pPr>
            <a:r>
              <a:rPr lang="vi-VN" dirty="0"/>
              <a:t>Example: Company ABC provides a sample contract with suppliers, requiring compliance with environmental standards.</a:t>
            </a:r>
          </a:p>
          <a:p>
            <a:pPr>
              <a:buFont typeface="Arial" panose="020B0604020202020204" pitchFamily="34" charset="0"/>
              <a:buChar char="•"/>
            </a:pPr>
            <a:r>
              <a:rPr lang="vi-VN" b="1" dirty="0"/>
              <a:t>Documents to prepare:</a:t>
            </a:r>
            <a:endParaRPr lang="vi-VN" dirty="0"/>
          </a:p>
          <a:p>
            <a:pPr marL="742950" lvl="1" indent="-285750">
              <a:buFont typeface="Arial" panose="020B0604020202020204" pitchFamily="34" charset="0"/>
              <a:buChar char="•"/>
            </a:pPr>
            <a:r>
              <a:rPr lang="vi-VN" dirty="0"/>
              <a:t>Policies, internal procedures.</a:t>
            </a:r>
          </a:p>
          <a:p>
            <a:pPr marL="742950" lvl="1" indent="-285750">
              <a:buFont typeface="Arial" panose="020B0604020202020204" pitchFamily="34" charset="0"/>
              <a:buChar char="•"/>
            </a:pPr>
            <a:r>
              <a:rPr lang="vi-VN" dirty="0"/>
              <a:t>Sustainable development reports (if available).</a:t>
            </a:r>
          </a:p>
          <a:p>
            <a:pPr marL="742950" lvl="1" indent="-285750">
              <a:buFont typeface="Arial" panose="020B0604020202020204" pitchFamily="34" charset="0"/>
              <a:buChar char="•"/>
            </a:pPr>
            <a:r>
              <a:rPr lang="vi-VN" dirty="0"/>
              <a:t>ISO certificates (ISO 14001 for the environment, ISO 45001 for occupational safety).</a:t>
            </a:r>
          </a:p>
          <a:p>
            <a:pPr marL="742950" lvl="1" indent="-285750">
              <a:buFont typeface="Arial" panose="020B0604020202020204" pitchFamily="34" charset="0"/>
              <a:buChar char="•"/>
            </a:pPr>
            <a:r>
              <a:rPr lang="vi-VN" dirty="0"/>
              <a:t>Procurement records or sample contracts with suppliers.</a:t>
            </a:r>
          </a:p>
          <a:p>
            <a:r>
              <a:rPr lang="vi-VN" b="1" dirty="0"/>
              <a:t>4. Submit the questionnaire and documents</a:t>
            </a:r>
          </a:p>
          <a:p>
            <a:pPr>
              <a:buFont typeface="Arial" panose="020B0604020202020204" pitchFamily="34" charset="0"/>
              <a:buChar char="•"/>
            </a:pPr>
            <a:r>
              <a:rPr lang="vi-VN" dirty="0"/>
              <a:t>Company ABC submits the questionnaire and documents to the EcoVadis platform.</a:t>
            </a:r>
          </a:p>
          <a:p>
            <a:pPr>
              <a:buFont typeface="Arial" panose="020B0604020202020204" pitchFamily="34" charset="0"/>
              <a:buChar char="•"/>
            </a:pPr>
            <a:r>
              <a:rPr lang="vi-VN" dirty="0"/>
              <a:t>Wait for the expert analysis and evaluation. This process takes</a:t>
            </a:r>
            <a:r>
              <a:rPr lang="vi-VN" b="1" dirty="0"/>
              <a:t> 6-8 weeks</a:t>
            </a:r>
            <a:r>
              <a:rPr lang="vi-VN" dirty="0"/>
              <a:t>.</a:t>
            </a:r>
          </a:p>
          <a:p>
            <a:r>
              <a:rPr lang="vi-VN" b="1" dirty="0"/>
              <a:t>5. Receive results and improve</a:t>
            </a:r>
          </a:p>
          <a:p>
            <a:pPr>
              <a:buFont typeface="Arial" panose="020B0604020202020204" pitchFamily="34" charset="0"/>
              <a:buChar char="•"/>
            </a:pPr>
            <a:r>
              <a:rPr lang="vi-VN" dirty="0"/>
              <a:t>Company ABC receives:</a:t>
            </a:r>
          </a:p>
          <a:p>
            <a:pPr marL="742950" lvl="1" indent="-285750">
              <a:buFont typeface="Arial" panose="020B0604020202020204" pitchFamily="34" charset="0"/>
              <a:buChar char="•"/>
            </a:pPr>
            <a:r>
              <a:rPr lang="vi-VN" b="1" dirty="0"/>
              <a:t>EcoVadis score (0-100): </a:t>
            </a:r>
            <a:r>
              <a:rPr lang="vi-VN" dirty="0"/>
              <a:t>Divided into 4 main areas, with a score ≥50% considered good.</a:t>
            </a:r>
          </a:p>
          <a:p>
            <a:pPr marL="742950" lvl="1" indent="-285750">
              <a:buFont typeface="Arial" panose="020B0604020202020204" pitchFamily="34" charset="0"/>
              <a:buChar char="•"/>
            </a:pPr>
            <a:r>
              <a:rPr lang="vi-VN" b="1" dirty="0"/>
              <a:t>Certification (if achieved): </a:t>
            </a:r>
            <a:r>
              <a:rPr lang="vi-VN" dirty="0"/>
              <a:t>EcoVadis issues tiered certifications (Bronze, Silver, Gold, Platinum).</a:t>
            </a:r>
          </a:p>
          <a:p>
            <a:pPr marL="1143000" lvl="2" indent="-228600">
              <a:buFont typeface="Arial" panose="020B0604020202020204" pitchFamily="34" charset="0"/>
              <a:buChar char="•"/>
            </a:pPr>
            <a:r>
              <a:rPr lang="vi-VN" dirty="0"/>
              <a:t>Example: If scoring 65%, Company ABC receives a </a:t>
            </a:r>
            <a:r>
              <a:rPr lang="vi-VN" b="1" dirty="0"/>
              <a:t>Silver</a:t>
            </a:r>
            <a:r>
              <a:rPr lang="vi-VN" dirty="0"/>
              <a:t> certification.</a:t>
            </a:r>
          </a:p>
          <a:p>
            <a:pPr marL="742950" lvl="1" indent="-285750">
              <a:buFont typeface="Arial" panose="020B0604020202020204" pitchFamily="34" charset="0"/>
              <a:buChar char="•"/>
            </a:pPr>
            <a:r>
              <a:rPr lang="vi-VN" b="1" dirty="0"/>
              <a:t>Improvement report: </a:t>
            </a:r>
            <a:r>
              <a:rPr lang="vi-VN" dirty="0"/>
              <a:t>A list of areas needing improvement to enhance performance.</a:t>
            </a:r>
          </a:p>
          <a:p>
            <a:r>
              <a:rPr lang="vi-VN" b="1" dirty="0"/>
              <a:t>6. Communicate with customers</a:t>
            </a:r>
          </a:p>
          <a:p>
            <a:pPr>
              <a:buFont typeface="Arial" panose="020B0604020202020204" pitchFamily="34" charset="0"/>
              <a:buChar char="•"/>
            </a:pPr>
            <a:r>
              <a:rPr lang="vi-VN" dirty="0"/>
              <a:t>Company ABC can share its scorecard with international customers via the EcoVadis platform to demonstrate its commitment to sustainable development.</a:t>
            </a:r>
          </a:p>
          <a:p>
            <a:pPr>
              <a:buFont typeface="Arial" panose="020B0604020202020204" pitchFamily="34" charset="0"/>
              <a:buChar char="•"/>
            </a:pPr>
            <a:r>
              <a:rPr lang="vi-VN" dirty="0"/>
              <a:t>Based on the improvement report, Company ABC implements additional policies and activities to enhance performance.</a:t>
            </a:r>
          </a:p>
          <a:p>
            <a:r>
              <a:rPr lang="vi-VN" b="1" dirty="0"/>
              <a:t>Achieved results:</a:t>
            </a:r>
          </a:p>
          <a:p>
            <a:pPr>
              <a:buFont typeface="Arial" panose="020B0604020202020204" pitchFamily="34" charset="0"/>
              <a:buChar char="•"/>
            </a:pPr>
            <a:r>
              <a:rPr lang="vi-VN" dirty="0"/>
              <a:t>ABC Company not only achieved EcoVadis certification but also:</a:t>
            </a:r>
          </a:p>
          <a:p>
            <a:pPr marL="742950" lvl="1" indent="-285750">
              <a:buFont typeface="Arial" panose="020B0604020202020204" pitchFamily="34" charset="0"/>
              <a:buChar char="•"/>
            </a:pPr>
            <a:r>
              <a:rPr lang="vi-VN" dirty="0"/>
              <a:t>Enhanced credibility with international customers.</a:t>
            </a:r>
          </a:p>
          <a:p>
            <a:pPr marL="742950" lvl="1" indent="-285750">
              <a:buFont typeface="Arial" panose="020B0604020202020204" pitchFamily="34" charset="0"/>
              <a:buChar char="•"/>
            </a:pPr>
            <a:r>
              <a:rPr lang="vi-VN" dirty="0"/>
              <a:t>Improved internal efficiency and optimized the supply chain.</a:t>
            </a:r>
          </a:p>
          <a:p>
            <a:pPr marL="742950" lvl="1" indent="-285750">
              <a:buFont typeface="Arial" panose="020B0604020202020204" pitchFamily="34" charset="0"/>
              <a:buChar char="•"/>
            </a:pPr>
            <a:r>
              <a:rPr lang="vi-VN" dirty="0"/>
              <a:t>Met bidding requirements and partnered with leading companies.</a:t>
            </a:r>
          </a:p>
          <a:p>
            <a:endParaRPr lang="en-US" dirty="0"/>
          </a:p>
        </p:txBody>
      </p:sp>
      <p:sp>
        <p:nvSpPr>
          <p:cNvPr id="4" name="Slide Number Placeholder 3">
            <a:extLst>
              <a:ext uri="{FF2B5EF4-FFF2-40B4-BE49-F238E27FC236}">
                <a16:creationId xmlns:a16="http://schemas.microsoft.com/office/drawing/2014/main" id="{3A111AC9-A531-EB76-88D6-A9673D2D30FD}"/>
              </a:ext>
            </a:extLst>
          </p:cNvPr>
          <p:cNvSpPr>
            <a:spLocks noGrp="1"/>
          </p:cNvSpPr>
          <p:nvPr>
            <p:ph type="sldNum" sz="quarter" idx="5"/>
          </p:nvPr>
        </p:nvSpPr>
        <p:spPr/>
        <p:txBody>
          <a:bodyPr/>
          <a:lstStyle/>
          <a:p>
            <a:fld id="{F1B661D9-2678-497E-9DBA-24511D0C2D20}" type="slidenum">
              <a:rPr lang="en-US" smtClean="0"/>
              <a:t>10</a:t>
            </a:fld>
            <a:endParaRPr lang="en-US"/>
          </a:p>
        </p:txBody>
      </p:sp>
    </p:spTree>
    <p:extLst>
      <p:ext uri="{BB962C8B-B14F-4D97-AF65-F5344CB8AC3E}">
        <p14:creationId xmlns:p14="http://schemas.microsoft.com/office/powerpoint/2010/main" val="2627473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95E1D-30D1-ED9C-2F1F-2A30E1CDE1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F999F-D99E-C177-A5FC-F77993619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6D6B63-FC6D-6899-8D36-8A713953912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8727AA-5059-E6EA-3046-D7C767E01FF1}"/>
              </a:ext>
            </a:extLst>
          </p:cNvPr>
          <p:cNvSpPr>
            <a:spLocks noGrp="1"/>
          </p:cNvSpPr>
          <p:nvPr>
            <p:ph type="sldNum" sz="quarter" idx="5"/>
          </p:nvPr>
        </p:nvSpPr>
        <p:spPr/>
        <p:txBody>
          <a:bodyPr/>
          <a:lstStyle/>
          <a:p>
            <a:fld id="{F1B661D9-2678-497E-9DBA-24511D0C2D20}" type="slidenum">
              <a:rPr lang="en-US" smtClean="0"/>
              <a:t>11</a:t>
            </a:fld>
            <a:endParaRPr lang="en-US"/>
          </a:p>
        </p:txBody>
      </p:sp>
    </p:spTree>
    <p:extLst>
      <p:ext uri="{BB962C8B-B14F-4D97-AF65-F5344CB8AC3E}">
        <p14:creationId xmlns:p14="http://schemas.microsoft.com/office/powerpoint/2010/main" val="2620330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4F1DD-8550-82F6-3226-926873199C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C2002A-E3A8-1A23-7D67-C0D81B992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5546C-F00A-CC9B-6A39-4ED3943D3E59}"/>
              </a:ext>
            </a:extLst>
          </p:cNvPr>
          <p:cNvSpPr>
            <a:spLocks noGrp="1"/>
          </p:cNvSpPr>
          <p:nvPr>
            <p:ph type="body" idx="1"/>
          </p:nvPr>
        </p:nvSpPr>
        <p:spPr/>
        <p:txBody>
          <a:bodyPr/>
          <a:lstStyle/>
          <a:p>
            <a:r>
              <a:rPr lang="vi-VN" b="1" dirty="0"/>
              <a:t>The Importance of ESG in the Global Economic Context</a:t>
            </a:r>
            <a:endParaRPr lang="vi-VN" dirty="0"/>
          </a:p>
          <a:p>
            <a:r>
              <a:rPr lang="vi-VN" dirty="0"/>
              <a:t>ESG (Environmental, Social, and Governance) has emerged as an important factor in today's global economy. More than just a trend, ESG has become a new standard for evaluating the sustainable development of businesses and economies.</a:t>
            </a:r>
          </a:p>
          <a:p>
            <a:r>
              <a:rPr lang="vi-VN" b="1" dirty="0"/>
              <a:t>1. Meeting the needs of stakeholders:</a:t>
            </a:r>
            <a:endParaRPr lang="vi-VN" dirty="0"/>
          </a:p>
          <a:p>
            <a:pPr>
              <a:buFont typeface="Arial" panose="020B0604020202020204" pitchFamily="34" charset="0"/>
              <a:buChar char="•"/>
            </a:pPr>
            <a:r>
              <a:rPr lang="vi-VN" b="1" dirty="0"/>
              <a:t>Investors: </a:t>
            </a:r>
            <a:r>
              <a:rPr lang="vi-VN" dirty="0"/>
              <a:t>More and more investors are considering ESG factors when making investment decisions. They recognize that businesses with good ESG practices tend to have better risk management capabilities, thereby delivering more sustainable returns.</a:t>
            </a:r>
          </a:p>
          <a:p>
            <a:pPr>
              <a:buFont typeface="Arial" panose="020B0604020202020204" pitchFamily="34" charset="0"/>
              <a:buChar char="•"/>
            </a:pPr>
            <a:r>
              <a:rPr lang="vi-VN" b="1" dirty="0"/>
              <a:t>Consumers: </a:t>
            </a:r>
            <a:r>
              <a:rPr lang="vi-VN" dirty="0"/>
              <a:t>Consumers are becoming more aware of their impact on the environment and society. They prioritize choosing products and services from businesses that are socially and environmentally responsible.</a:t>
            </a:r>
          </a:p>
          <a:p>
            <a:pPr>
              <a:buFont typeface="Arial" panose="020B0604020202020204" pitchFamily="34" charset="0"/>
              <a:buChar char="•"/>
            </a:pPr>
            <a:r>
              <a:rPr lang="vi-VN" b="1" dirty="0"/>
              <a:t>Governments: </a:t>
            </a:r>
            <a:r>
              <a:rPr lang="vi-VN" dirty="0"/>
              <a:t>Many governments have introduced policies and regulations encouraging businesses to implement ESG practices, aiming for a green and sustainable economy.</a:t>
            </a:r>
          </a:p>
          <a:p>
            <a:r>
              <a:rPr lang="vi-VN" b="1" dirty="0"/>
              <a:t>2. Risk management and opportunity capture:</a:t>
            </a:r>
            <a:endParaRPr lang="vi-VN" dirty="0"/>
          </a:p>
          <a:p>
            <a:pPr>
              <a:buFont typeface="Arial" panose="020B0604020202020204" pitchFamily="34" charset="0"/>
              <a:buChar char="•"/>
            </a:pPr>
            <a:r>
              <a:rPr lang="vi-VN" b="1" dirty="0"/>
              <a:t>Environmental risks: </a:t>
            </a:r>
            <a:r>
              <a:rPr lang="vi-VN" dirty="0"/>
              <a:t>Climate change, environmental pollution, and resource scarcity pose major challenges for businesses. Implementing ESG helps businesses mitigate environmental risks while seizing opportunities from the green economy.</a:t>
            </a:r>
          </a:p>
          <a:p>
            <a:pPr>
              <a:buFont typeface="Arial" panose="020B0604020202020204" pitchFamily="34" charset="0"/>
              <a:buChar char="•"/>
            </a:pPr>
            <a:r>
              <a:rPr lang="vi-VN" b="1" dirty="0"/>
              <a:t>Social risks: </a:t>
            </a:r>
            <a:r>
              <a:rPr lang="vi-VN" dirty="0"/>
              <a:t>Issues such as social inequality, human rights violations, and labor conflicts can seriously affect business operations. Implementing ESG helps businesses build good relationships with the community and employees, thereby minimizing social risks.</a:t>
            </a:r>
          </a:p>
          <a:p>
            <a:pPr>
              <a:buFont typeface="Arial" panose="020B0604020202020204" pitchFamily="34" charset="0"/>
              <a:buChar char="•"/>
            </a:pPr>
            <a:r>
              <a:rPr lang="vi-VN" b="1" dirty="0"/>
              <a:t>Governance risks: </a:t>
            </a:r>
            <a:r>
              <a:rPr lang="vi-VN" dirty="0"/>
              <a:t>Poor governance issues such as corruption, lack of transparency, and lack of accountability can undermine investor and customer confidence. Implementing ESG helps businesses improve governance quality, thereby mitigating governance risks.</a:t>
            </a:r>
          </a:p>
          <a:p>
            <a:r>
              <a:rPr lang="vi-VN" b="1" dirty="0"/>
              <a:t>3. Enhancing competitiveness:</a:t>
            </a:r>
            <a:endParaRPr lang="vi-VN" dirty="0"/>
          </a:p>
          <a:p>
            <a:pPr>
              <a:buFont typeface="Arial" panose="020B0604020202020204" pitchFamily="34" charset="0"/>
              <a:buChar char="•"/>
            </a:pPr>
            <a:r>
              <a:rPr lang="vi-VN" b="1" dirty="0"/>
              <a:t>Market access: </a:t>
            </a:r>
            <a:r>
              <a:rPr lang="vi-VN" dirty="0"/>
              <a:t>Companies with good ESG practices are often prioritized in procurement and investment contracts.</a:t>
            </a:r>
          </a:p>
          <a:p>
            <a:pPr>
              <a:buFont typeface="Arial" panose="020B0604020202020204" pitchFamily="34" charset="0"/>
              <a:buChar char="•"/>
            </a:pPr>
            <a:r>
              <a:rPr lang="vi-VN" b="1" dirty="0"/>
              <a:t>Cost reduction: </a:t>
            </a:r>
            <a:r>
              <a:rPr lang="vi-VN" dirty="0"/>
              <a:t>Implementing ESG can help businesses save costs through efficient energy use, waste reduction, and production process optimization.</a:t>
            </a:r>
          </a:p>
          <a:p>
            <a:pPr>
              <a:buFont typeface="Arial" panose="020B0604020202020204" pitchFamily="34" charset="0"/>
              <a:buChar char="•"/>
            </a:pPr>
            <a:r>
              <a:rPr lang="vi-VN" b="1" dirty="0"/>
              <a:t>Attracting talent: </a:t>
            </a:r>
            <a:r>
              <a:rPr lang="vi-VN" dirty="0"/>
              <a:t>Businesses with strong ESG performance often attract high-quality talent who share the same values and goals as the business.</a:t>
            </a:r>
          </a:p>
          <a:p>
            <a:r>
              <a:rPr lang="vi-VN" b="1" dirty="0"/>
              <a:t>4. Contributing to sustainable development:</a:t>
            </a:r>
            <a:endParaRPr lang="vi-VN" dirty="0"/>
          </a:p>
          <a:p>
            <a:r>
              <a:rPr lang="vi-VN" dirty="0"/>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p>
          <a:p>
            <a:r>
              <a:rPr lang="vi-VN" b="1" dirty="0"/>
              <a:t>Conclusion:</a:t>
            </a:r>
            <a:endParaRPr lang="vi-VN" dirty="0"/>
          </a:p>
          <a:p>
            <a:r>
              <a:rPr lang="vi-VN" dirty="0"/>
              <a:t>ESG is not just a trend but has become an important factor in the global economic context. Businesses need to recognize the importance of ESG and actively implement it to achieve sustainable development and long-term success.</a:t>
            </a:r>
          </a:p>
          <a:p>
            <a:endParaRPr lang="en-US" dirty="0"/>
          </a:p>
        </p:txBody>
      </p:sp>
      <p:sp>
        <p:nvSpPr>
          <p:cNvPr id="4" name="Slide Number Placeholder 3">
            <a:extLst>
              <a:ext uri="{FF2B5EF4-FFF2-40B4-BE49-F238E27FC236}">
                <a16:creationId xmlns:a16="http://schemas.microsoft.com/office/drawing/2014/main" id="{EC708FDC-6623-CB05-4404-D0FAA5C77D5E}"/>
              </a:ext>
            </a:extLst>
          </p:cNvPr>
          <p:cNvSpPr>
            <a:spLocks noGrp="1"/>
          </p:cNvSpPr>
          <p:nvPr>
            <p:ph type="sldNum" sz="quarter" idx="5"/>
          </p:nvPr>
        </p:nvSpPr>
        <p:spPr/>
        <p:txBody>
          <a:bodyPr/>
          <a:lstStyle/>
          <a:p>
            <a:fld id="{F1B661D9-2678-497E-9DBA-24511D0C2D20}" type="slidenum">
              <a:rPr lang="en-US" smtClean="0"/>
              <a:t>12</a:t>
            </a:fld>
            <a:endParaRPr lang="en-US"/>
          </a:p>
        </p:txBody>
      </p:sp>
    </p:spTree>
    <p:extLst>
      <p:ext uri="{BB962C8B-B14F-4D97-AF65-F5344CB8AC3E}">
        <p14:creationId xmlns:p14="http://schemas.microsoft.com/office/powerpoint/2010/main" val="2862040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751857" cy="369332"/>
          </a:xfrm>
          <a:prstGeom prst="rect">
            <a:avLst/>
          </a:prstGeom>
          <a:noFill/>
        </p:spPr>
        <p:txBody>
          <a:bodyPr wrap="square" rtlCol="0">
            <a:spAutoFit/>
          </a:bodyPr>
          <a:lstStyle/>
          <a:p>
            <a:pPr marL="0" marR="0" lvl="0" indent="0" algn="ctr" rtl="0">
              <a:spcBef>
                <a:spcPts val="0"/>
              </a:spcBef>
              <a:spcAft>
                <a:spcPts val="0"/>
              </a:spcAft>
              <a:buNone/>
            </a:pPr>
            <a:r>
              <a:rPr lang="en-US" sz="1800" b="1" i="1">
                <a:solidFill>
                  <a:srgbClr val="466DB0"/>
                </a:solidFill>
                <a:latin typeface="+mn-lt"/>
                <a:ea typeface="Calibri"/>
                <a:cs typeface="Calibri"/>
                <a:sym typeface="Calibri"/>
              </a:rPr>
              <a:t>Vietnam Scaling up Energy Efficiency Project - VSUEE</a:t>
            </a:r>
            <a:endParaRPr lang="en-US"/>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TextBox 12">
            <a:extLst>
              <a:ext uri="{FF2B5EF4-FFF2-40B4-BE49-F238E27FC236}">
                <a16:creationId xmlns:a16="http://schemas.microsoft.com/office/drawing/2014/main" id="{3EAA0350-C9D4-4CE8-A412-F24AA17505EA}"/>
              </a:ext>
            </a:extLst>
          </p:cNvPr>
          <p:cNvSpPr txBox="1"/>
          <p:nvPr userDrawn="1"/>
        </p:nvSpPr>
        <p:spPr>
          <a:xfrm>
            <a:off x="2099153" y="667369"/>
            <a:ext cx="7751857" cy="369332"/>
          </a:xfrm>
          <a:prstGeom prst="rect">
            <a:avLst/>
          </a:prstGeom>
          <a:noFill/>
        </p:spPr>
        <p:txBody>
          <a:bodyPr wrap="square" rtlCol="0">
            <a:spAutoFit/>
          </a:bodyPr>
          <a:lstStyle/>
          <a:p>
            <a:pPr marL="0" marR="0" lvl="0" indent="0" algn="ctr" rtl="0">
              <a:spcBef>
                <a:spcPts val="0"/>
              </a:spcBef>
              <a:spcAft>
                <a:spcPts val="0"/>
              </a:spcAft>
              <a:buNone/>
            </a:pPr>
            <a:r>
              <a:rPr lang="en-US" sz="1800" b="1" i="1">
                <a:solidFill>
                  <a:srgbClr val="466DB0"/>
                </a:solidFill>
                <a:latin typeface="+mn-lt"/>
                <a:ea typeface="Calibri"/>
                <a:cs typeface="Calibri"/>
                <a:sym typeface="Calibri"/>
              </a:rPr>
              <a:t>Vietnam Scaling up Energy Efficiency Project - VSUEE</a:t>
            </a:r>
            <a:endParaRPr lang="en-US"/>
          </a:p>
        </p:txBody>
      </p:sp>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TextBox 12">
            <a:extLst>
              <a:ext uri="{FF2B5EF4-FFF2-40B4-BE49-F238E27FC236}">
                <a16:creationId xmlns:a16="http://schemas.microsoft.com/office/drawing/2014/main" id="{53601B5C-94F1-4360-BE78-2A439A44776E}"/>
              </a:ext>
            </a:extLst>
          </p:cNvPr>
          <p:cNvSpPr txBox="1"/>
          <p:nvPr userDrawn="1"/>
        </p:nvSpPr>
        <p:spPr>
          <a:xfrm>
            <a:off x="2099153" y="667369"/>
            <a:ext cx="7751857" cy="369332"/>
          </a:xfrm>
          <a:prstGeom prst="rect">
            <a:avLst/>
          </a:prstGeom>
          <a:noFill/>
        </p:spPr>
        <p:txBody>
          <a:bodyPr wrap="square" rtlCol="0">
            <a:spAutoFit/>
          </a:bodyPr>
          <a:lstStyle/>
          <a:p>
            <a:pPr marL="0" marR="0" lvl="0" indent="0" algn="ctr" rtl="0">
              <a:spcBef>
                <a:spcPts val="0"/>
              </a:spcBef>
              <a:spcAft>
                <a:spcPts val="0"/>
              </a:spcAft>
              <a:buNone/>
            </a:pPr>
            <a:r>
              <a:rPr lang="en-US" sz="1800" b="1" i="1">
                <a:solidFill>
                  <a:srgbClr val="466DB0"/>
                </a:solidFill>
                <a:latin typeface="+mn-lt"/>
                <a:ea typeface="Calibri"/>
                <a:cs typeface="Calibri"/>
                <a:sym typeface="Calibri"/>
              </a:rPr>
              <a:t>Vietnam Scaling up Energy Efficiency Project - VSUEE</a:t>
            </a:r>
            <a:endParaRPr lang="en-US"/>
          </a:p>
        </p:txBody>
      </p:sp>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TextBox 12">
            <a:extLst>
              <a:ext uri="{FF2B5EF4-FFF2-40B4-BE49-F238E27FC236}">
                <a16:creationId xmlns:a16="http://schemas.microsoft.com/office/drawing/2014/main" id="{AFA30778-733B-4A7B-ADB5-685D0071C2F2}"/>
              </a:ext>
            </a:extLst>
          </p:cNvPr>
          <p:cNvSpPr txBox="1"/>
          <p:nvPr userDrawn="1"/>
        </p:nvSpPr>
        <p:spPr>
          <a:xfrm>
            <a:off x="2099153" y="667369"/>
            <a:ext cx="7751857" cy="369332"/>
          </a:xfrm>
          <a:prstGeom prst="rect">
            <a:avLst/>
          </a:prstGeom>
          <a:noFill/>
        </p:spPr>
        <p:txBody>
          <a:bodyPr wrap="square" rtlCol="0">
            <a:spAutoFit/>
          </a:bodyPr>
          <a:lstStyle/>
          <a:p>
            <a:pPr marL="0" marR="0" lvl="0" indent="0" algn="ctr" rtl="0">
              <a:spcBef>
                <a:spcPts val="0"/>
              </a:spcBef>
              <a:spcAft>
                <a:spcPts val="0"/>
              </a:spcAft>
              <a:buNone/>
            </a:pPr>
            <a:r>
              <a:rPr lang="en-US" sz="1800" b="1" i="1">
                <a:solidFill>
                  <a:srgbClr val="466DB0"/>
                </a:solidFill>
                <a:latin typeface="+mn-lt"/>
                <a:ea typeface="Calibri"/>
                <a:cs typeface="Calibri"/>
                <a:sym typeface="Calibri"/>
              </a:rPr>
              <a:t>Vietnam Scaling up Energy Efficiency Project - VSUEE</a:t>
            </a:r>
            <a:endParaRPr lang="en-US"/>
          </a:p>
        </p:txBody>
      </p:sp>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TextBox 12">
            <a:extLst>
              <a:ext uri="{FF2B5EF4-FFF2-40B4-BE49-F238E27FC236}">
                <a16:creationId xmlns:a16="http://schemas.microsoft.com/office/drawing/2014/main" id="{B74D8DC3-99D2-463E-B4F8-96D8C4562522}"/>
              </a:ext>
            </a:extLst>
          </p:cNvPr>
          <p:cNvSpPr txBox="1"/>
          <p:nvPr userDrawn="1"/>
        </p:nvSpPr>
        <p:spPr>
          <a:xfrm>
            <a:off x="2099153" y="667369"/>
            <a:ext cx="7751857" cy="369332"/>
          </a:xfrm>
          <a:prstGeom prst="rect">
            <a:avLst/>
          </a:prstGeom>
          <a:noFill/>
        </p:spPr>
        <p:txBody>
          <a:bodyPr wrap="square" rtlCol="0">
            <a:spAutoFit/>
          </a:bodyPr>
          <a:lstStyle/>
          <a:p>
            <a:pPr marL="0" marR="0" lvl="0" indent="0" algn="ctr" rtl="0">
              <a:spcBef>
                <a:spcPts val="0"/>
              </a:spcBef>
              <a:spcAft>
                <a:spcPts val="0"/>
              </a:spcAft>
              <a:buNone/>
            </a:pPr>
            <a:r>
              <a:rPr lang="en-US" sz="1800" b="1" i="1">
                <a:solidFill>
                  <a:srgbClr val="466DB0"/>
                </a:solidFill>
                <a:latin typeface="+mn-lt"/>
                <a:ea typeface="Calibri"/>
                <a:cs typeface="Calibri"/>
                <a:sym typeface="Calibri"/>
              </a:rPr>
              <a:t>Vietnam Scaling up Energy Efficiency Project - VSUEE</a:t>
            </a:r>
            <a:endParaRPr lang="en-US"/>
          </a:p>
        </p:txBody>
      </p:sp>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1">
            <a:extLst>
              <a:ext uri="{FF2B5EF4-FFF2-40B4-BE49-F238E27FC236}">
                <a16:creationId xmlns:a16="http://schemas.microsoft.com/office/drawing/2014/main" id="{260380DB-B2BC-6F51-5368-DF9FCEA35915}"/>
              </a:ext>
            </a:extLst>
          </p:cNvPr>
          <p:cNvSpPr txBox="1">
            <a:spLocks/>
          </p:cNvSpPr>
          <p:nvPr/>
        </p:nvSpPr>
        <p:spPr>
          <a:xfrm>
            <a:off x="1806022" y="2893721"/>
            <a:ext cx="8579955" cy="1070557"/>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VIETNAM SCALING UP ENERGY EFFICIENCY PROJECT (VSUEE)</a:t>
            </a:r>
            <a:endParaRPr lang="en-US" dirty="0"/>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8065-18CA-1360-1002-7DF471D26D6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D70AA36-EFF2-57FA-5EB2-4C2E2D29A9B7}"/>
              </a:ext>
            </a:extLst>
          </p:cNvPr>
          <p:cNvSpPr txBox="1">
            <a:spLocks/>
          </p:cNvSpPr>
          <p:nvPr/>
        </p:nvSpPr>
        <p:spPr>
          <a:xfrm>
            <a:off x="941167" y="1225514"/>
            <a:ext cx="2637285" cy="334648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Arial" panose="020B0604020202020204" pitchFamily="34" charset="0"/>
                <a:ea typeface="Cambria"/>
                <a:cs typeface="Arial" panose="020B0604020202020204" pitchFamily="34" charset="0"/>
                <a:sym typeface="Cambria"/>
              </a:rPr>
              <a:t>Sustainable Development Reporting Framework</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5" name="Group 4">
            <a:extLst>
              <a:ext uri="{FF2B5EF4-FFF2-40B4-BE49-F238E27FC236}">
                <a16:creationId xmlns:a16="http://schemas.microsoft.com/office/drawing/2014/main" id="{E9617BB1-A3B0-8B76-3CEB-213E1273675D}"/>
              </a:ext>
            </a:extLst>
          </p:cNvPr>
          <p:cNvGrpSpPr/>
          <p:nvPr/>
        </p:nvGrpSpPr>
        <p:grpSpPr>
          <a:xfrm>
            <a:off x="4103370" y="1362649"/>
            <a:ext cx="7410102" cy="5130229"/>
            <a:chOff x="3622560" y="1307083"/>
            <a:chExt cx="7410102" cy="5130229"/>
          </a:xfrm>
        </p:grpSpPr>
        <p:pic>
          <p:nvPicPr>
            <p:cNvPr id="6" name="Picture 5" descr="EcoVadis - ProcessUnity">
              <a:extLst>
                <a:ext uri="{FF2B5EF4-FFF2-40B4-BE49-F238E27FC236}">
                  <a16:creationId xmlns:a16="http://schemas.microsoft.com/office/drawing/2014/main" id="{E2F131C5-0790-7119-C7B2-306683A68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286" y="3805747"/>
              <a:ext cx="3919376" cy="24161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109FC08-6BAD-4F45-A0EA-5DF7B1421361}"/>
                </a:ext>
              </a:extLst>
            </p:cNvPr>
            <p:cNvPicPr>
              <a:picLocks noChangeAspect="1"/>
            </p:cNvPicPr>
            <p:nvPr/>
          </p:nvPicPr>
          <p:blipFill>
            <a:blip r:embed="rId4"/>
            <a:stretch>
              <a:fillRect/>
            </a:stretch>
          </p:blipFill>
          <p:spPr>
            <a:xfrm>
              <a:off x="3766124" y="3710630"/>
              <a:ext cx="2416120" cy="2416120"/>
            </a:xfrm>
            <a:prstGeom prst="rect">
              <a:avLst/>
            </a:prstGeom>
          </p:spPr>
        </p:pic>
        <p:pic>
          <p:nvPicPr>
            <p:cNvPr id="8" name="Picture 7">
              <a:extLst>
                <a:ext uri="{FF2B5EF4-FFF2-40B4-BE49-F238E27FC236}">
                  <a16:creationId xmlns:a16="http://schemas.microsoft.com/office/drawing/2014/main" id="{8087A963-C0B2-4D84-8B38-A59A6B2A8377}"/>
                </a:ext>
              </a:extLst>
            </p:cNvPr>
            <p:cNvPicPr>
              <a:picLocks noChangeAspect="1"/>
            </p:cNvPicPr>
            <p:nvPr/>
          </p:nvPicPr>
          <p:blipFill>
            <a:blip r:embed="rId5"/>
            <a:stretch>
              <a:fillRect/>
            </a:stretch>
          </p:blipFill>
          <p:spPr>
            <a:xfrm>
              <a:off x="3852371" y="1307083"/>
              <a:ext cx="2243629" cy="2243629"/>
            </a:xfrm>
            <a:prstGeom prst="rect">
              <a:avLst/>
            </a:prstGeom>
          </p:spPr>
        </p:pic>
        <p:sp>
          <p:nvSpPr>
            <p:cNvPr id="9" name="TextBox 3">
              <a:extLst>
                <a:ext uri="{FF2B5EF4-FFF2-40B4-BE49-F238E27FC236}">
                  <a16:creationId xmlns:a16="http://schemas.microsoft.com/office/drawing/2014/main" id="{ADB7079D-3EF8-48F9-9104-8216ADBB57CE}"/>
                </a:ext>
              </a:extLst>
            </p:cNvPr>
            <p:cNvSpPr txBox="1"/>
            <p:nvPr/>
          </p:nvSpPr>
          <p:spPr>
            <a:xfrm>
              <a:off x="3709867" y="3520283"/>
              <a:ext cx="2528634"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panose="020B0604020202020204" pitchFamily="34" charset="0"/>
                </a:rPr>
                <a:t>Global Reporting Initiative Framework</a:t>
              </a:r>
            </a:p>
          </p:txBody>
        </p:sp>
        <p:pic>
          <p:nvPicPr>
            <p:cNvPr id="10" name="Picture 9">
              <a:extLst>
                <a:ext uri="{FF2B5EF4-FFF2-40B4-BE49-F238E27FC236}">
                  <a16:creationId xmlns:a16="http://schemas.microsoft.com/office/drawing/2014/main" id="{4A6DD4B5-4AD6-431E-B18E-8BE246AB8A82}"/>
                </a:ext>
              </a:extLst>
            </p:cNvPr>
            <p:cNvPicPr>
              <a:picLocks noChangeAspect="1"/>
            </p:cNvPicPr>
            <p:nvPr/>
          </p:nvPicPr>
          <p:blipFill>
            <a:blip r:embed="rId6"/>
            <a:stretch>
              <a:fillRect/>
            </a:stretch>
          </p:blipFill>
          <p:spPr>
            <a:xfrm>
              <a:off x="7951158" y="1307083"/>
              <a:ext cx="2243629" cy="2245343"/>
            </a:xfrm>
            <a:prstGeom prst="rect">
              <a:avLst/>
            </a:prstGeom>
          </p:spPr>
        </p:pic>
        <p:sp>
          <p:nvSpPr>
            <p:cNvPr id="11" name="TextBox 5">
              <a:extLst>
                <a:ext uri="{FF2B5EF4-FFF2-40B4-BE49-F238E27FC236}">
                  <a16:creationId xmlns:a16="http://schemas.microsoft.com/office/drawing/2014/main" id="{140020D6-BB20-48BC-848F-6BF5911DF0EC}"/>
                </a:ext>
              </a:extLst>
            </p:cNvPr>
            <p:cNvSpPr txBox="1"/>
            <p:nvPr/>
          </p:nvSpPr>
          <p:spPr>
            <a:xfrm>
              <a:off x="7868014" y="3612376"/>
              <a:ext cx="2409919"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panose="020B0604020202020204" pitchFamily="34" charset="0"/>
                </a:rPr>
                <a:t>Sustainable Accounting Standards Board</a:t>
              </a:r>
            </a:p>
          </p:txBody>
        </p:sp>
        <p:sp>
          <p:nvSpPr>
            <p:cNvPr id="12" name="TextBox 7">
              <a:extLst>
                <a:ext uri="{FF2B5EF4-FFF2-40B4-BE49-F238E27FC236}">
                  <a16:creationId xmlns:a16="http://schemas.microsoft.com/office/drawing/2014/main" id="{80765448-8B44-4E01-A8EF-D97AA7A98710}"/>
                </a:ext>
              </a:extLst>
            </p:cNvPr>
            <p:cNvSpPr txBox="1"/>
            <p:nvPr/>
          </p:nvSpPr>
          <p:spPr>
            <a:xfrm>
              <a:off x="3622560" y="5698648"/>
              <a:ext cx="2703247" cy="73866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a:rPr>
                <a:t>Task Force on Climate-related Financial Disclosures</a:t>
              </a:r>
              <a:endParaRPr lang="vi-VN" dirty="0">
                <a:solidFill>
                  <a:srgbClr val="333333"/>
                </a:solidFill>
                <a:latin typeface="Arial" panose="020B0604020202020204" pitchFamily="34" charset="0"/>
              </a:endParaRPr>
            </a:p>
          </p:txBody>
        </p:sp>
        <p:sp>
          <p:nvSpPr>
            <p:cNvPr id="13" name="TextBox 1">
              <a:extLst>
                <a:ext uri="{FF2B5EF4-FFF2-40B4-BE49-F238E27FC236}">
                  <a16:creationId xmlns:a16="http://schemas.microsoft.com/office/drawing/2014/main" id="{0D77CE4F-2FD3-E73D-B79D-98EDB1CE8D52}"/>
                </a:ext>
              </a:extLst>
            </p:cNvPr>
            <p:cNvSpPr txBox="1"/>
            <p:nvPr/>
          </p:nvSpPr>
          <p:spPr>
            <a:xfrm>
              <a:off x="7113286" y="5793162"/>
              <a:ext cx="3919376"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a:solidFill>
                    <a:srgbClr val="333333"/>
                  </a:solidFill>
                  <a:latin typeface="Arial"/>
                </a:rPr>
                <a:t>Leading sustainable smart platform</a:t>
              </a:r>
            </a:p>
            <a:p>
              <a:pPr algn="ctr" defTabSz="914309">
                <a:defRPr/>
              </a:pPr>
              <a:r>
                <a:rPr lang="vi-VN">
                  <a:solidFill>
                    <a:srgbClr val="333333"/>
                  </a:solidFill>
                  <a:latin typeface="Arial"/>
                </a:rPr>
                <a:t>for the global supply chain</a:t>
              </a:r>
              <a:endParaRPr lang="vi-VN" dirty="0">
                <a:solidFill>
                  <a:srgbClr val="333333"/>
                </a:solidFill>
                <a:latin typeface="Arial" panose="020B0604020202020204" pitchFamily="34" charset="0"/>
              </a:endParaRPr>
            </a:p>
          </p:txBody>
        </p:sp>
      </p:grpSp>
    </p:spTree>
    <p:extLst>
      <p:ext uri="{BB962C8B-B14F-4D97-AF65-F5344CB8AC3E}">
        <p14:creationId xmlns:p14="http://schemas.microsoft.com/office/powerpoint/2010/main" val="2111602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DD4F5-DF9D-6612-10C8-5B167B221EE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C117213-17E7-DE13-263D-C064AEE9065C}"/>
              </a:ext>
            </a:extLst>
          </p:cNvPr>
          <p:cNvSpPr txBox="1">
            <a:spLocks/>
          </p:cNvSpPr>
          <p:nvPr/>
        </p:nvSpPr>
        <p:spPr>
          <a:xfrm>
            <a:off x="496958" y="1225514"/>
            <a:ext cx="1980236" cy="4876028"/>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GRI STANDARDS SYSTEM</a:t>
            </a:r>
            <a:endParaRPr lang="en-US" sz="2400" kern="0" dirty="0">
              <a:latin typeface="Arial" panose="020B0604020202020204" pitchFamily="34" charset="0"/>
              <a:ea typeface="Cambria"/>
              <a:cs typeface="Arial" panose="020B0604020202020204" pitchFamily="34" charset="0"/>
              <a:sym typeface="Cambria"/>
            </a:endParaRPr>
          </a:p>
        </p:txBody>
      </p:sp>
      <p:pic>
        <p:nvPicPr>
          <p:cNvPr id="2" name="Picture 1">
            <a:extLst>
              <a:ext uri="{FF2B5EF4-FFF2-40B4-BE49-F238E27FC236}">
                <a16:creationId xmlns:a16="http://schemas.microsoft.com/office/drawing/2014/main" id="{B4FD2191-1227-1918-A4FD-724F688662BA}"/>
              </a:ext>
            </a:extLst>
          </p:cNvPr>
          <p:cNvPicPr>
            <a:picLocks noChangeAspect="1"/>
          </p:cNvPicPr>
          <p:nvPr/>
        </p:nvPicPr>
        <p:blipFill>
          <a:blip r:embed="rId3"/>
          <a:stretch>
            <a:fillRect/>
          </a:stretch>
        </p:blipFill>
        <p:spPr>
          <a:xfrm>
            <a:off x="2781313" y="1115274"/>
            <a:ext cx="8737601" cy="5309377"/>
          </a:xfrm>
          <a:prstGeom prst="rect">
            <a:avLst/>
          </a:prstGeom>
        </p:spPr>
      </p:pic>
    </p:spTree>
    <p:extLst>
      <p:ext uri="{BB962C8B-B14F-4D97-AF65-F5344CB8AC3E}">
        <p14:creationId xmlns:p14="http://schemas.microsoft.com/office/powerpoint/2010/main" val="2925345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2FF43-B9A3-18FC-81AA-2AC836F5E793}"/>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6423AA8D-EFED-5AB2-E1CB-FEE59BCF327A}"/>
              </a:ext>
            </a:extLst>
          </p:cNvPr>
          <p:cNvGrpSpPr/>
          <p:nvPr/>
        </p:nvGrpSpPr>
        <p:grpSpPr>
          <a:xfrm>
            <a:off x="773214" y="1304056"/>
            <a:ext cx="10645574" cy="5141358"/>
            <a:chOff x="313967" y="599162"/>
            <a:chExt cx="11564066" cy="5657259"/>
          </a:xfrm>
        </p:grpSpPr>
        <p:sp>
          <p:nvSpPr>
            <p:cNvPr id="24" name="Rectangle: Rounded Corners 23">
              <a:extLst>
                <a:ext uri="{FF2B5EF4-FFF2-40B4-BE49-F238E27FC236}">
                  <a16:creationId xmlns:a16="http://schemas.microsoft.com/office/drawing/2014/main" id="{65DAAF91-1037-4ECD-0EE7-60D7BE56DE88}"/>
                </a:ext>
              </a:extLst>
            </p:cNvPr>
            <p:cNvSpPr/>
            <p:nvPr/>
          </p:nvSpPr>
          <p:spPr>
            <a:xfrm>
              <a:off x="8470232" y="1550571"/>
              <a:ext cx="3176336" cy="1000486"/>
            </a:xfrm>
            <a:prstGeom prst="roundRect">
              <a:avLst/>
            </a:prstGeom>
            <a:solidFill>
              <a:srgbClr val="009DD9">
                <a:lumMod val="60000"/>
                <a:lumOff val="4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GRI 3 and GRI Industry Standards</a:t>
              </a:r>
            </a:p>
          </p:txBody>
        </p:sp>
        <p:sp>
          <p:nvSpPr>
            <p:cNvPr id="25" name="Rectangle: Rounded Corners 24">
              <a:extLst>
                <a:ext uri="{FF2B5EF4-FFF2-40B4-BE49-F238E27FC236}">
                  <a16:creationId xmlns:a16="http://schemas.microsoft.com/office/drawing/2014/main" id="{6D7AC044-0C17-7BDF-581E-612B7596DDE5}"/>
                </a:ext>
              </a:extLst>
            </p:cNvPr>
            <p:cNvSpPr/>
            <p:nvPr/>
          </p:nvSpPr>
          <p:spPr>
            <a:xfrm>
              <a:off x="313967" y="4138863"/>
              <a:ext cx="2942580" cy="2117558"/>
            </a:xfrm>
            <a:prstGeom prst="roundRect">
              <a:avLst/>
            </a:prstGeom>
            <a:solidFill>
              <a:srgbClr val="009DD9">
                <a:lumMod val="60000"/>
                <a:lumOff val="4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GRI 1:</a:t>
              </a: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Key Concepts</a:t>
              </a:r>
              <a:endPar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Reporting Principles</a:t>
              </a:r>
              <a:endPar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As required</a:t>
              </a:r>
            </a:p>
          </p:txBody>
        </p:sp>
        <p:sp>
          <p:nvSpPr>
            <p:cNvPr id="26" name="Rectangle: Rounded Corners 25">
              <a:extLst>
                <a:ext uri="{FF2B5EF4-FFF2-40B4-BE49-F238E27FC236}">
                  <a16:creationId xmlns:a16="http://schemas.microsoft.com/office/drawing/2014/main" id="{6FB386FB-5CBB-7736-19D2-B7F476E5F01B}"/>
                </a:ext>
              </a:extLst>
            </p:cNvPr>
            <p:cNvSpPr/>
            <p:nvPr/>
          </p:nvSpPr>
          <p:spPr>
            <a:xfrm>
              <a:off x="1476812" y="599162"/>
              <a:ext cx="9238374" cy="653144"/>
            </a:xfrm>
            <a:prstGeom prst="roundRect">
              <a:avLst/>
            </a:prstGeom>
            <a:solidFill>
              <a:srgbClr val="7CCA62">
                <a:lumMod val="60000"/>
                <a:lumOff val="40000"/>
              </a:srgbClr>
            </a:solidFill>
            <a:ln w="9525" cap="flat" cmpd="sng" algn="ctr">
              <a:solidFill>
                <a:srgbClr val="7CCA62">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REPORTING ACCORDING TO </a:t>
              </a:r>
              <a:r>
                <a:rPr kumimoji="0" lang="en-US" sz="2000" b="1" i="0" u="none" strike="noStrike" kern="0" cap="none" spc="0" normalizeH="0" baseline="0" noProof="0" dirty="0">
                  <a:ln>
                    <a:noFill/>
                  </a:ln>
                  <a:solidFill>
                    <a:srgbClr val="000000"/>
                  </a:solidFill>
                  <a:effectLst/>
                  <a:uLnTx/>
                  <a:uFillTx/>
                  <a:ea typeface="Cambria" panose="02040503050406030204" pitchFamily="18" charset="0"/>
                  <a:cs typeface="Arial" panose="020B0604020202020204" pitchFamily="34" charset="0"/>
                  <a:sym typeface="Arial"/>
                </a:rPr>
                <a:t>THE </a:t>
              </a:r>
              <a:r>
                <a:rPr kumimoji="0" lang="vi-VN" sz="20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GRI STANDARDS </a:t>
              </a:r>
              <a:r>
                <a:rPr kumimoji="0" lang="en-US" sz="2000" b="1" i="0" u="none" strike="noStrike" kern="0" cap="none" spc="0" normalizeH="0" baseline="0" noProof="0" dirty="0">
                  <a:ln>
                    <a:noFill/>
                  </a:ln>
                  <a:solidFill>
                    <a:srgbClr val="000000"/>
                  </a:solidFill>
                  <a:effectLst/>
                  <a:uLnTx/>
                  <a:uFillTx/>
                  <a:ea typeface="Cambria" panose="02040503050406030204" pitchFamily="18" charset="0"/>
                  <a:cs typeface="Arial" panose="020B0604020202020204" pitchFamily="34" charset="0"/>
                  <a:sym typeface="Arial"/>
                </a:rPr>
                <a:t>FRAMEWORK</a:t>
              </a:r>
            </a:p>
          </p:txBody>
        </p:sp>
        <p:sp>
          <p:nvSpPr>
            <p:cNvPr id="27" name="Rectangle: Rounded Corners 26">
              <a:extLst>
                <a:ext uri="{FF2B5EF4-FFF2-40B4-BE49-F238E27FC236}">
                  <a16:creationId xmlns:a16="http://schemas.microsoft.com/office/drawing/2014/main" id="{80D7C58A-A176-F53E-E53B-A177BA438458}"/>
                </a:ext>
              </a:extLst>
            </p:cNvPr>
            <p:cNvSpPr/>
            <p:nvPr/>
          </p:nvSpPr>
          <p:spPr>
            <a:xfrm>
              <a:off x="522514" y="2791326"/>
              <a:ext cx="2525486" cy="1648899"/>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Understanding the system and key elements of the GRI Standard</a:t>
              </a:r>
            </a:p>
          </p:txBody>
        </p:sp>
        <p:sp>
          <p:nvSpPr>
            <p:cNvPr id="28" name="Rectangle: Rounded Corners 27">
              <a:extLst>
                <a:ext uri="{FF2B5EF4-FFF2-40B4-BE49-F238E27FC236}">
                  <a16:creationId xmlns:a16="http://schemas.microsoft.com/office/drawing/2014/main" id="{2A726FC8-0894-89E5-B4D2-2BA5AB3BCF74}"/>
                </a:ext>
              </a:extLst>
            </p:cNvPr>
            <p:cNvSpPr/>
            <p:nvPr/>
          </p:nvSpPr>
          <p:spPr>
            <a:xfrm rot="16200000">
              <a:off x="2258929" y="3593702"/>
              <a:ext cx="3376290" cy="727626"/>
            </a:xfrm>
            <a:prstGeom prst="roundRect">
              <a:avLst/>
            </a:prstGeom>
            <a:solidFill>
              <a:srgbClr val="FFFFFF"/>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Applying reporting principles</a:t>
              </a:r>
            </a:p>
          </p:txBody>
        </p:sp>
        <p:sp>
          <p:nvSpPr>
            <p:cNvPr id="29" name="Rectangle: Rounded Corners 28">
              <a:extLst>
                <a:ext uri="{FF2B5EF4-FFF2-40B4-BE49-F238E27FC236}">
                  <a16:creationId xmlns:a16="http://schemas.microsoft.com/office/drawing/2014/main" id="{0549918C-6288-056B-DE43-5A2E21C76EFD}"/>
                </a:ext>
              </a:extLst>
            </p:cNvPr>
            <p:cNvSpPr/>
            <p:nvPr/>
          </p:nvSpPr>
          <p:spPr>
            <a:xfrm>
              <a:off x="4665525" y="1651907"/>
              <a:ext cx="3112167"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Identifying </a:t>
              </a:r>
              <a:r>
                <a:rPr kumimoji="0" lang="en-US" sz="1400" b="0" i="0" u="none" strike="noStrike" kern="0" cap="none" spc="0" normalizeH="0" baseline="0" noProof="0" dirty="0" err="1">
                  <a:ln>
                    <a:noFill/>
                  </a:ln>
                  <a:solidFill>
                    <a:srgbClr val="000000"/>
                  </a:solidFill>
                  <a:effectLst/>
                  <a:uLnTx/>
                  <a:uFillTx/>
                  <a:ea typeface="Cambria" panose="02040503050406030204" pitchFamily="18" charset="0"/>
                  <a:cs typeface="+mn-cs"/>
                  <a:sym typeface="Arial"/>
                </a:rPr>
                <a:t>material </a:t>
              </a: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topics</a:t>
              </a:r>
            </a:p>
          </p:txBody>
        </p:sp>
        <p:sp>
          <p:nvSpPr>
            <p:cNvPr id="30" name="Rectangle: Rounded Corners 29">
              <a:extLst>
                <a:ext uri="{FF2B5EF4-FFF2-40B4-BE49-F238E27FC236}">
                  <a16:creationId xmlns:a16="http://schemas.microsoft.com/office/drawing/2014/main" id="{9322B844-F3C0-5F4B-4203-E5981A1D9405}"/>
                </a:ext>
              </a:extLst>
            </p:cNvPr>
            <p:cNvSpPr/>
            <p:nvPr/>
          </p:nvSpPr>
          <p:spPr>
            <a:xfrm>
              <a:off x="4683286" y="2889250"/>
              <a:ext cx="3112167"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Reporting information</a:t>
              </a:r>
            </a:p>
          </p:txBody>
        </p:sp>
        <p:sp>
          <p:nvSpPr>
            <p:cNvPr id="31" name="Rectangle: Rounded Corners 30">
              <a:extLst>
                <a:ext uri="{FF2B5EF4-FFF2-40B4-BE49-F238E27FC236}">
                  <a16:creationId xmlns:a16="http://schemas.microsoft.com/office/drawing/2014/main" id="{A9CE7BC9-A32D-7F59-FA90-4B83D4AC1030}"/>
                </a:ext>
              </a:extLst>
            </p:cNvPr>
            <p:cNvSpPr/>
            <p:nvPr/>
          </p:nvSpPr>
          <p:spPr>
            <a:xfrm>
              <a:off x="4667242" y="4167359"/>
              <a:ext cx="3144253"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Preparing the GRI content index</a:t>
              </a:r>
            </a:p>
          </p:txBody>
        </p:sp>
        <p:sp>
          <p:nvSpPr>
            <p:cNvPr id="32" name="Rectangle: Rounded Corners 31">
              <a:extLst>
                <a:ext uri="{FF2B5EF4-FFF2-40B4-BE49-F238E27FC236}">
                  <a16:creationId xmlns:a16="http://schemas.microsoft.com/office/drawing/2014/main" id="{CC61FDF9-3B0B-E235-052A-66C5474952CD}"/>
                </a:ext>
              </a:extLst>
            </p:cNvPr>
            <p:cNvSpPr/>
            <p:nvPr/>
          </p:nvSpPr>
          <p:spPr>
            <a:xfrm>
              <a:off x="4657743" y="5445468"/>
              <a:ext cx="3144253"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Prepare the statement of use</a:t>
              </a:r>
            </a:p>
          </p:txBody>
        </p:sp>
        <p:sp>
          <p:nvSpPr>
            <p:cNvPr id="33" name="Rectangle: Rounded Corners 32">
              <a:extLst>
                <a:ext uri="{FF2B5EF4-FFF2-40B4-BE49-F238E27FC236}">
                  <a16:creationId xmlns:a16="http://schemas.microsoft.com/office/drawing/2014/main" id="{54768972-BDE3-2857-F75D-86B337E583AF}"/>
                </a:ext>
              </a:extLst>
            </p:cNvPr>
            <p:cNvSpPr/>
            <p:nvPr/>
          </p:nvSpPr>
          <p:spPr>
            <a:xfrm>
              <a:off x="9192584" y="4328659"/>
              <a:ext cx="2685449" cy="731967"/>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Publish information and GRI content index</a:t>
              </a:r>
            </a:p>
          </p:txBody>
        </p:sp>
        <p:sp>
          <p:nvSpPr>
            <p:cNvPr id="34" name="Rectangle: Rounded Corners 33">
              <a:extLst>
                <a:ext uri="{FF2B5EF4-FFF2-40B4-BE49-F238E27FC236}">
                  <a16:creationId xmlns:a16="http://schemas.microsoft.com/office/drawing/2014/main" id="{5B4ABC55-72EE-C051-A423-F6544374185B}"/>
                </a:ext>
              </a:extLst>
            </p:cNvPr>
            <p:cNvSpPr/>
            <p:nvPr/>
          </p:nvSpPr>
          <p:spPr>
            <a:xfrm>
              <a:off x="9176564" y="5486399"/>
              <a:ext cx="2685449"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Notify GRI</a:t>
              </a:r>
            </a:p>
          </p:txBody>
        </p:sp>
        <p:cxnSp>
          <p:nvCxnSpPr>
            <p:cNvPr id="35" name="Connector: Elbow 34">
              <a:extLst>
                <a:ext uri="{FF2B5EF4-FFF2-40B4-BE49-F238E27FC236}">
                  <a16:creationId xmlns:a16="http://schemas.microsoft.com/office/drawing/2014/main" id="{9C7B1F75-43B0-FAA6-054F-D588802D1726}"/>
                </a:ext>
              </a:extLst>
            </p:cNvPr>
            <p:cNvCxnSpPr>
              <a:cxnSpLocks/>
              <a:stCxn id="28" idx="3"/>
              <a:endCxn id="29" idx="1"/>
            </p:cNvCxnSpPr>
            <p:nvPr/>
          </p:nvCxnSpPr>
          <p:spPr>
            <a:xfrm rot="5400000" flipH="1" flipV="1">
              <a:off x="4190073" y="1793919"/>
              <a:ext cx="232452" cy="718451"/>
            </a:xfrm>
            <a:prstGeom prst="bentConnector2">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6" name="Connector: Elbow 35">
              <a:extLst>
                <a:ext uri="{FF2B5EF4-FFF2-40B4-BE49-F238E27FC236}">
                  <a16:creationId xmlns:a16="http://schemas.microsoft.com/office/drawing/2014/main" id="{510FDDF8-545F-C3AD-FC09-0BF07C5C388E}"/>
                </a:ext>
              </a:extLst>
            </p:cNvPr>
            <p:cNvCxnSpPr>
              <a:cxnSpLocks/>
              <a:stCxn id="27" idx="0"/>
              <a:endCxn id="29" idx="0"/>
            </p:cNvCxnSpPr>
            <p:nvPr/>
          </p:nvCxnSpPr>
          <p:spPr>
            <a:xfrm rot="5400000" flipH="1" flipV="1">
              <a:off x="3433724" y="3442"/>
              <a:ext cx="1139419" cy="4436351"/>
            </a:xfrm>
            <a:prstGeom prst="bentConnector3">
              <a:avLst>
                <a:gd name="adj1" fmla="val 122076"/>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7" name="Connector: Elbow 36">
              <a:extLst>
                <a:ext uri="{FF2B5EF4-FFF2-40B4-BE49-F238E27FC236}">
                  <a16:creationId xmlns:a16="http://schemas.microsoft.com/office/drawing/2014/main" id="{C724D484-0FD6-919D-E665-3ED093601398}"/>
                </a:ext>
              </a:extLst>
            </p:cNvPr>
            <p:cNvCxnSpPr>
              <a:cxnSpLocks/>
              <a:endCxn id="32" idx="1"/>
            </p:cNvCxnSpPr>
            <p:nvPr/>
          </p:nvCxnSpPr>
          <p:spPr>
            <a:xfrm>
              <a:off x="3961262" y="5645662"/>
              <a:ext cx="696481" cy="184818"/>
            </a:xfrm>
            <a:prstGeom prst="bentConnector3">
              <a:avLst>
                <a:gd name="adj1" fmla="val 5258"/>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8" name="Straight Arrow Connector 37">
              <a:extLst>
                <a:ext uri="{FF2B5EF4-FFF2-40B4-BE49-F238E27FC236}">
                  <a16:creationId xmlns:a16="http://schemas.microsoft.com/office/drawing/2014/main" id="{F17BA88D-AB28-5A02-3A1A-16BA67698C8D}"/>
                </a:ext>
              </a:extLst>
            </p:cNvPr>
            <p:cNvCxnSpPr>
              <a:stCxn id="29" idx="2"/>
            </p:cNvCxnSpPr>
            <p:nvPr/>
          </p:nvCxnSpPr>
          <p:spPr>
            <a:xfrm flipH="1">
              <a:off x="6221608" y="2421928"/>
              <a:ext cx="1" cy="467322"/>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9" name="Straight Arrow Connector 38">
              <a:extLst>
                <a:ext uri="{FF2B5EF4-FFF2-40B4-BE49-F238E27FC236}">
                  <a16:creationId xmlns:a16="http://schemas.microsoft.com/office/drawing/2014/main" id="{71064896-D4BA-AA72-587D-6A7311FC82BE}"/>
                </a:ext>
              </a:extLst>
            </p:cNvPr>
            <p:cNvCxnSpPr>
              <a:stCxn id="30" idx="2"/>
            </p:cNvCxnSpPr>
            <p:nvPr/>
          </p:nvCxnSpPr>
          <p:spPr>
            <a:xfrm flipH="1">
              <a:off x="6239369" y="3659271"/>
              <a:ext cx="1" cy="518126"/>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0" name="Straight Arrow Connector 39">
              <a:extLst>
                <a:ext uri="{FF2B5EF4-FFF2-40B4-BE49-F238E27FC236}">
                  <a16:creationId xmlns:a16="http://schemas.microsoft.com/office/drawing/2014/main" id="{A95B514B-A713-0293-23E2-4B8D7D0820E4}"/>
                </a:ext>
              </a:extLst>
            </p:cNvPr>
            <p:cNvCxnSpPr>
              <a:cxnSpLocks/>
              <a:stCxn id="31" idx="2"/>
              <a:endCxn id="32" idx="0"/>
            </p:cNvCxnSpPr>
            <p:nvPr/>
          </p:nvCxnSpPr>
          <p:spPr>
            <a:xfrm flipH="1">
              <a:off x="6229870" y="4937380"/>
              <a:ext cx="9498" cy="508089"/>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1" name="Connector: Elbow 40">
              <a:extLst>
                <a:ext uri="{FF2B5EF4-FFF2-40B4-BE49-F238E27FC236}">
                  <a16:creationId xmlns:a16="http://schemas.microsoft.com/office/drawing/2014/main" id="{8AA1D0AF-F904-E79F-CECA-06F022A6EB3C}"/>
                </a:ext>
              </a:extLst>
            </p:cNvPr>
            <p:cNvCxnSpPr>
              <a:cxnSpLocks/>
              <a:stCxn id="32" idx="2"/>
              <a:endCxn id="33" idx="1"/>
            </p:cNvCxnSpPr>
            <p:nvPr/>
          </p:nvCxnSpPr>
          <p:spPr>
            <a:xfrm rot="5400000" flipH="1" flipV="1">
              <a:off x="6950803" y="3973710"/>
              <a:ext cx="1520846" cy="2962714"/>
            </a:xfrm>
            <a:prstGeom prst="bentConnector4">
              <a:avLst>
                <a:gd name="adj1" fmla="val -16539"/>
                <a:gd name="adj2" fmla="val 76532"/>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2" name="Straight Arrow Connector 41">
              <a:extLst>
                <a:ext uri="{FF2B5EF4-FFF2-40B4-BE49-F238E27FC236}">
                  <a16:creationId xmlns:a16="http://schemas.microsoft.com/office/drawing/2014/main" id="{4D2F90FD-9349-D254-52FD-049153CF8CB5}"/>
                </a:ext>
              </a:extLst>
            </p:cNvPr>
            <p:cNvCxnSpPr>
              <a:cxnSpLocks/>
              <a:stCxn id="33" idx="2"/>
              <a:endCxn id="34" idx="0"/>
            </p:cNvCxnSpPr>
            <p:nvPr/>
          </p:nvCxnSpPr>
          <p:spPr>
            <a:xfrm flipH="1">
              <a:off x="10519289" y="5060626"/>
              <a:ext cx="16020" cy="425773"/>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75249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D501C-E0AD-7768-FC41-59195C7FE0B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BA8B930-8927-C751-45D6-FEB0BD93F32C}"/>
              </a:ext>
            </a:extLst>
          </p:cNvPr>
          <p:cNvSpPr txBox="1">
            <a:spLocks/>
          </p:cNvSpPr>
          <p:nvPr/>
        </p:nvSpPr>
        <p:spPr>
          <a:xfrm>
            <a:off x="8877087" y="1225514"/>
            <a:ext cx="2558700" cy="1650690"/>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IDENTIFY KEY ISSUES</a:t>
            </a:r>
            <a:endParaRPr lang="en-US" sz="3200" kern="0" dirty="0">
              <a:latin typeface="Arial" panose="020B0604020202020204" pitchFamily="34" charset="0"/>
              <a:ea typeface="Cambria"/>
              <a:cs typeface="Arial" panose="020B0604020202020204" pitchFamily="34" charset="0"/>
              <a:sym typeface="Cambria"/>
            </a:endParaRPr>
          </a:p>
        </p:txBody>
      </p:sp>
      <p:pic>
        <p:nvPicPr>
          <p:cNvPr id="2" name="Picture 1" descr="A diagram of a company's company's company's company's company's company's company's company's company's company's company's company'&#10;&#10;Description automatically generated with low confidence">
            <a:extLst>
              <a:ext uri="{FF2B5EF4-FFF2-40B4-BE49-F238E27FC236}">
                <a16:creationId xmlns:a16="http://schemas.microsoft.com/office/drawing/2014/main" id="{254C435B-963F-774B-9120-F8FCC27F06D8}"/>
              </a:ext>
            </a:extLst>
          </p:cNvPr>
          <p:cNvPicPr>
            <a:picLocks noChangeAspect="1"/>
          </p:cNvPicPr>
          <p:nvPr/>
        </p:nvPicPr>
        <p:blipFill rotWithShape="1">
          <a:blip r:embed="rId3">
            <a:extLst>
              <a:ext uri="{28A0092B-C50C-407E-A947-70E740481C1C}">
                <a14:useLocalDpi xmlns:a14="http://schemas.microsoft.com/office/drawing/2010/main" val="0"/>
              </a:ext>
            </a:extLst>
          </a:blip>
          <a:srcRect l="1448"/>
          <a:stretch/>
        </p:blipFill>
        <p:spPr>
          <a:xfrm>
            <a:off x="114744" y="1289686"/>
            <a:ext cx="8762344" cy="5529188"/>
          </a:xfrm>
          <a:prstGeom prst="rect">
            <a:avLst/>
          </a:prstGeom>
        </p:spPr>
      </p:pic>
      <p:sp>
        <p:nvSpPr>
          <p:cNvPr id="4" name="TextBox 2">
            <a:extLst>
              <a:ext uri="{FF2B5EF4-FFF2-40B4-BE49-F238E27FC236}">
                <a16:creationId xmlns:a16="http://schemas.microsoft.com/office/drawing/2014/main" id="{5CE4F42D-3B0A-C6AD-B9A2-B8294F83F3D0}"/>
              </a:ext>
            </a:extLst>
          </p:cNvPr>
          <p:cNvSpPr txBox="1"/>
          <p:nvPr/>
        </p:nvSpPr>
        <p:spPr>
          <a:xfrm>
            <a:off x="8819684" y="3238420"/>
            <a:ext cx="2673506" cy="2246769"/>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defTabSz="914309">
              <a:defRPr/>
            </a:pP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Employee Health </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&amp;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Safety</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869EA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Cross-functional strategy and communication</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696E9F"/>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Diversity </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&amp;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Inclusion</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C36238"/>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Proactively identifying project implementation opportunities</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5D6F74"/>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Proactively identifying risks </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and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developing risk response plans</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859F9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Aligning targets &amp; the market</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853959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49AEF-89BA-F5A0-4A64-4FEE56EBB66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3424E3C-7EDE-4D32-C2FE-00129CD33983}"/>
              </a:ext>
            </a:extLst>
          </p:cNvPr>
          <p:cNvSpPr txBox="1">
            <a:spLocks/>
          </p:cNvSpPr>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GRI MODULES</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2" name="Group 1">
            <a:extLst>
              <a:ext uri="{FF2B5EF4-FFF2-40B4-BE49-F238E27FC236}">
                <a16:creationId xmlns:a16="http://schemas.microsoft.com/office/drawing/2014/main" id="{CA5CA50E-9F6C-5B38-7185-62B687D34694}"/>
              </a:ext>
            </a:extLst>
          </p:cNvPr>
          <p:cNvGrpSpPr/>
          <p:nvPr/>
        </p:nvGrpSpPr>
        <p:grpSpPr>
          <a:xfrm>
            <a:off x="2166470" y="1733231"/>
            <a:ext cx="3346488" cy="1854070"/>
            <a:chOff x="1296193" y="1905000"/>
            <a:chExt cx="1981201" cy="2286000"/>
          </a:xfrm>
        </p:grpSpPr>
        <p:sp>
          <p:nvSpPr>
            <p:cNvPr id="13" name="Rectangle: Rounded Corners 12">
              <a:extLst>
                <a:ext uri="{FF2B5EF4-FFF2-40B4-BE49-F238E27FC236}">
                  <a16:creationId xmlns:a16="http://schemas.microsoft.com/office/drawing/2014/main" id="{DA64E53C-EBC9-1A02-B330-CA4AAA364953}"/>
                </a:ext>
              </a:extLst>
            </p:cNvPr>
            <p:cNvSpPr/>
            <p:nvPr/>
          </p:nvSpPr>
          <p:spPr>
            <a:xfrm>
              <a:off x="1296193" y="1905000"/>
              <a:ext cx="1981200" cy="2286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lnSpc>
                  <a:spcPct val="150000"/>
                </a:lnSpc>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1_ Foundation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2_ General Disclosures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3_ Material Topics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Standards Glossary 2022 </a:t>
              </a:r>
            </a:p>
          </p:txBody>
        </p:sp>
        <p:sp>
          <p:nvSpPr>
            <p:cNvPr id="14" name="Rectangle: Rounded Corners 13">
              <a:extLst>
                <a:ext uri="{FF2B5EF4-FFF2-40B4-BE49-F238E27FC236}">
                  <a16:creationId xmlns:a16="http://schemas.microsoft.com/office/drawing/2014/main" id="{A08317E0-5EDB-CE64-0772-03AD3C663691}"/>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All</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4" name="Group 3">
            <a:extLst>
              <a:ext uri="{FF2B5EF4-FFF2-40B4-BE49-F238E27FC236}">
                <a16:creationId xmlns:a16="http://schemas.microsoft.com/office/drawing/2014/main" id="{15D02B63-9184-529D-624E-A31FE9793692}"/>
              </a:ext>
            </a:extLst>
          </p:cNvPr>
          <p:cNvGrpSpPr/>
          <p:nvPr/>
        </p:nvGrpSpPr>
        <p:grpSpPr>
          <a:xfrm>
            <a:off x="6661684" y="1692014"/>
            <a:ext cx="3346488" cy="1854070"/>
            <a:chOff x="1296193" y="1905000"/>
            <a:chExt cx="1981201" cy="1981200"/>
          </a:xfrm>
        </p:grpSpPr>
        <p:sp>
          <p:nvSpPr>
            <p:cNvPr id="11" name="Rectangle: Rounded Corners 10">
              <a:extLst>
                <a:ext uri="{FF2B5EF4-FFF2-40B4-BE49-F238E27FC236}">
                  <a16:creationId xmlns:a16="http://schemas.microsoft.com/office/drawing/2014/main" id="{C3A21D9D-4C98-94BF-6232-C1D390FCB0E3}"/>
                </a:ext>
              </a:extLst>
            </p:cNvPr>
            <p:cNvSpPr/>
            <p:nvPr/>
          </p:nvSpPr>
          <p:spPr>
            <a:xfrm>
              <a:off x="1296193" y="1905000"/>
              <a:ext cx="1981200" cy="19812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11_ Oil and Gas Sector 2021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12_ Coal Sector 2022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13_ Agriculture, Aquaculture, and Fishing Sectors 2022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14_ Mining Sector 2024 </a:t>
              </a:r>
            </a:p>
          </p:txBody>
        </p:sp>
        <p:sp>
          <p:nvSpPr>
            <p:cNvPr id="12" name="Rectangle: Rounded Corners 11">
              <a:extLst>
                <a:ext uri="{FF2B5EF4-FFF2-40B4-BE49-F238E27FC236}">
                  <a16:creationId xmlns:a16="http://schemas.microsoft.com/office/drawing/2014/main" id="{8CFBA84E-74D9-0211-A027-5E63FD8CD315}"/>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Industry</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5" name="Group 4">
            <a:extLst>
              <a:ext uri="{FF2B5EF4-FFF2-40B4-BE49-F238E27FC236}">
                <a16:creationId xmlns:a16="http://schemas.microsoft.com/office/drawing/2014/main" id="{9CBF594A-B745-D658-F95A-F2B9552C5422}"/>
              </a:ext>
            </a:extLst>
          </p:cNvPr>
          <p:cNvGrpSpPr/>
          <p:nvPr/>
        </p:nvGrpSpPr>
        <p:grpSpPr>
          <a:xfrm>
            <a:off x="1399397" y="3809784"/>
            <a:ext cx="4366143" cy="2985479"/>
            <a:chOff x="1296193" y="1905000"/>
            <a:chExt cx="1981201" cy="2635274"/>
          </a:xfrm>
        </p:grpSpPr>
        <p:sp>
          <p:nvSpPr>
            <p:cNvPr id="9" name="Rectangle: Rounded Corners 8">
              <a:extLst>
                <a:ext uri="{FF2B5EF4-FFF2-40B4-BE49-F238E27FC236}">
                  <a16:creationId xmlns:a16="http://schemas.microsoft.com/office/drawing/2014/main" id="{A97F93B5-2A0F-1469-C834-796E875D8A07}"/>
                </a:ext>
              </a:extLst>
            </p:cNvPr>
            <p:cNvSpPr/>
            <p:nvPr/>
          </p:nvSpPr>
          <p:spPr>
            <a:xfrm>
              <a:off x="1296193" y="1905000"/>
              <a:ext cx="1981200" cy="263527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205_ Anti-corruption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206_ Anti-competitive Behavior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411_ Rights of Indigenous Peoples 2016</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413_ Local Communities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415_ Public Policy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417_ Marketing and Labeling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418_ Customer Privacy 2016 </a:t>
              </a:r>
            </a:p>
          </p:txBody>
        </p:sp>
        <p:sp>
          <p:nvSpPr>
            <p:cNvPr id="10" name="Rectangle: Rounded Corners 9">
              <a:extLst>
                <a:ext uri="{FF2B5EF4-FFF2-40B4-BE49-F238E27FC236}">
                  <a16:creationId xmlns:a16="http://schemas.microsoft.com/office/drawing/2014/main" id="{C5471B1A-2E0D-ABC0-9D1F-E462D96332EA}"/>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Business Ethics</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6" name="Group 5">
            <a:extLst>
              <a:ext uri="{FF2B5EF4-FFF2-40B4-BE49-F238E27FC236}">
                <a16:creationId xmlns:a16="http://schemas.microsoft.com/office/drawing/2014/main" id="{733E213E-05F5-7533-F18F-AAF3DA43BA5E}"/>
              </a:ext>
            </a:extLst>
          </p:cNvPr>
          <p:cNvGrpSpPr/>
          <p:nvPr/>
        </p:nvGrpSpPr>
        <p:grpSpPr>
          <a:xfrm>
            <a:off x="6426461" y="3809784"/>
            <a:ext cx="4366143" cy="2985479"/>
            <a:chOff x="1296193" y="1905000"/>
            <a:chExt cx="1981201" cy="2635274"/>
          </a:xfrm>
        </p:grpSpPr>
        <p:sp>
          <p:nvSpPr>
            <p:cNvPr id="7" name="Rectangle: Rounded Corners 6">
              <a:extLst>
                <a:ext uri="{FF2B5EF4-FFF2-40B4-BE49-F238E27FC236}">
                  <a16:creationId xmlns:a16="http://schemas.microsoft.com/office/drawing/2014/main" id="{5FF5F2DE-AE88-15E2-0DB0-AB4E5E3583B4}"/>
                </a:ext>
              </a:extLst>
            </p:cNvPr>
            <p:cNvSpPr/>
            <p:nvPr/>
          </p:nvSpPr>
          <p:spPr>
            <a:xfrm>
              <a:off x="1296193" y="1905000"/>
              <a:ext cx="1981200" cy="263527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101_ Biodiversity 2024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301_ Materials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302_ Energy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303_ Water and Effluents 2018</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304_ Biodiversity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305_ Emissions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306_ Effluents and Waste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306_ Waste 2020 </a:t>
              </a:r>
            </a:p>
            <a:p>
              <a:pPr marL="165083" indent="-165083" defTabSz="914309">
                <a:buFont typeface="Arial" panose="020B0604020202020204" pitchFamily="34" charset="0"/>
                <a:buChar char="•"/>
                <a:defRPr/>
              </a:pPr>
              <a:r>
                <a:rPr lang="fr-FR" dirty="0">
                  <a:solidFill>
                    <a:srgbClr val="00003C"/>
                  </a:solidFill>
                  <a:latin typeface="Arial" panose="020B0604020202020204" pitchFamily="34" charset="0"/>
                  <a:ea typeface="Cambria" panose="02040503050406030204" pitchFamily="18" charset="0"/>
                  <a:cs typeface="Arial" panose="020B0604020202020204" pitchFamily="34" charset="0"/>
                </a:rPr>
                <a:t>GRI 308_ Supplier </a:t>
              </a:r>
              <a:r>
                <a:rPr lang="fr-FR" dirty="0" err="1">
                  <a:solidFill>
                    <a:srgbClr val="00003C"/>
                  </a:solidFill>
                  <a:latin typeface="Arial" panose="020B0604020202020204" pitchFamily="34" charset="0"/>
                  <a:ea typeface="Cambria" panose="02040503050406030204" pitchFamily="18" charset="0"/>
                  <a:cs typeface="Arial" panose="020B0604020202020204" pitchFamily="34" charset="0"/>
                </a:rPr>
                <a:t>Environmental Assessment</a:t>
              </a:r>
              <a:r>
                <a:rPr lang="fr-FR" dirty="0">
                  <a:solidFill>
                    <a:srgbClr val="00003C"/>
                  </a:solidFill>
                  <a:latin typeface="Arial" panose="020B0604020202020204" pitchFamily="34" charset="0"/>
                  <a:ea typeface="Cambria" panose="02040503050406030204" pitchFamily="18" charset="0"/>
                  <a:cs typeface="Arial" panose="020B0604020202020204" pitchFamily="34" charset="0"/>
                </a:rPr>
                <a:t> 2016 </a:t>
              </a: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p:txBody>
        </p:sp>
        <p:sp>
          <p:nvSpPr>
            <p:cNvPr id="8" name="Rectangle: Rounded Corners 7">
              <a:extLst>
                <a:ext uri="{FF2B5EF4-FFF2-40B4-BE49-F238E27FC236}">
                  <a16:creationId xmlns:a16="http://schemas.microsoft.com/office/drawing/2014/main" id="{30AEF64B-B43B-FAC0-B432-20EF0DA8CA88}"/>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vi-VN" b="1" dirty="0">
                  <a:solidFill>
                    <a:prstClr val="white"/>
                  </a:solidFill>
                  <a:latin typeface="Arial" panose="020B0604020202020204" pitchFamily="34" charset="0"/>
                  <a:ea typeface="Cambria" panose="02040503050406030204" pitchFamily="18" charset="0"/>
                  <a:cs typeface="Arial" panose="020B0604020202020204" pitchFamily="34" charset="0"/>
                </a:rPr>
                <a:t>Environment</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1388341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7364A-023A-32FE-5145-2BF445A8FC8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05BDF05-C5C6-4514-E435-89D2005A72FF}"/>
              </a:ext>
            </a:extLst>
          </p:cNvPr>
          <p:cNvSpPr txBox="1">
            <a:spLocks/>
          </p:cNvSpPr>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GRI MODULES</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16" name="Group 15">
            <a:extLst>
              <a:ext uri="{FF2B5EF4-FFF2-40B4-BE49-F238E27FC236}">
                <a16:creationId xmlns:a16="http://schemas.microsoft.com/office/drawing/2014/main" id="{CA5CA50E-9F6C-5B38-7185-62B687D34694}"/>
              </a:ext>
            </a:extLst>
          </p:cNvPr>
          <p:cNvGrpSpPr/>
          <p:nvPr/>
        </p:nvGrpSpPr>
        <p:grpSpPr>
          <a:xfrm>
            <a:off x="568371" y="1878653"/>
            <a:ext cx="3346488" cy="1959810"/>
            <a:chOff x="1296193" y="1905000"/>
            <a:chExt cx="1981201" cy="2286000"/>
          </a:xfrm>
        </p:grpSpPr>
        <p:sp>
          <p:nvSpPr>
            <p:cNvPr id="26" name="Rectangle: Rounded Corners 25">
              <a:extLst>
                <a:ext uri="{FF2B5EF4-FFF2-40B4-BE49-F238E27FC236}">
                  <a16:creationId xmlns:a16="http://schemas.microsoft.com/office/drawing/2014/main" id="{DA64E53C-EBC9-1A02-B330-CA4AAA364953}"/>
                </a:ext>
              </a:extLst>
            </p:cNvPr>
            <p:cNvSpPr/>
            <p:nvPr/>
          </p:nvSpPr>
          <p:spPr>
            <a:xfrm>
              <a:off x="1296193" y="1905000"/>
              <a:ext cx="1981200" cy="2286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it-IT"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endParaRPr lang="it-IT"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it-IT" dirty="0">
                  <a:solidFill>
                    <a:srgbClr val="00003C"/>
                  </a:solidFill>
                  <a:latin typeface="Arial" panose="020B0604020202020204" pitchFamily="34" charset="0"/>
                  <a:ea typeface="Cambria" panose="02040503050406030204" pitchFamily="18" charset="0"/>
                  <a:cs typeface="Arial" panose="020B0604020202020204" pitchFamily="34" charset="0"/>
                </a:rPr>
                <a:t>GRI 201_ Economic Performance</a:t>
              </a:r>
              <a:r>
                <a:rPr lang="nn-NO" dirty="0">
                  <a:solidFill>
                    <a:srgbClr val="00003C"/>
                  </a:solidFill>
                  <a:latin typeface="Arial" panose="020B0604020202020204" pitchFamily="34" charset="0"/>
                  <a:ea typeface="Cambria" panose="02040503050406030204" pitchFamily="18" charset="0"/>
                  <a:cs typeface="Arial" panose="020B0604020202020204" pitchFamily="34" charset="0"/>
                </a:rPr>
                <a:t> 2016 </a:t>
              </a:r>
            </a:p>
            <a:p>
              <a:pPr marL="165083" indent="-165083" defTabSz="914309">
                <a:buFont typeface="Arial" panose="020B0604020202020204" pitchFamily="34" charset="0"/>
                <a:buChar char="•"/>
                <a:defRPr/>
              </a:pPr>
              <a:r>
                <a:rPr lang="nn-NO" dirty="0">
                  <a:solidFill>
                    <a:srgbClr val="00003C"/>
                  </a:solidFill>
                  <a:latin typeface="Arial" panose="020B0604020202020204" pitchFamily="34" charset="0"/>
                  <a:ea typeface="Cambria" panose="02040503050406030204" pitchFamily="18" charset="0"/>
                  <a:cs typeface="Arial" panose="020B0604020202020204" pitchFamily="34" charset="0"/>
                </a:rPr>
                <a:t>GRI 202_ Market Presence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203_ Indirect Economic Impacts 2016</a:t>
              </a:r>
              <a:endParaRPr lang="nn-NO"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207_ Tax 2019</a:t>
              </a:r>
            </a:p>
          </p:txBody>
        </p:sp>
        <p:sp>
          <p:nvSpPr>
            <p:cNvPr id="27" name="Rectangle: Rounded Corners 26">
              <a:extLst>
                <a:ext uri="{FF2B5EF4-FFF2-40B4-BE49-F238E27FC236}">
                  <a16:creationId xmlns:a16="http://schemas.microsoft.com/office/drawing/2014/main" id="{A08317E0-5EDB-CE64-0772-03AD3C663691}"/>
                </a:ext>
              </a:extLst>
            </p:cNvPr>
            <p:cNvSpPr/>
            <p:nvPr/>
          </p:nvSpPr>
          <p:spPr>
            <a:xfrm>
              <a:off x="1296194" y="1905000"/>
              <a:ext cx="1981200" cy="52750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Finance</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7" name="Group 16">
            <a:extLst>
              <a:ext uri="{FF2B5EF4-FFF2-40B4-BE49-F238E27FC236}">
                <a16:creationId xmlns:a16="http://schemas.microsoft.com/office/drawing/2014/main" id="{2ACEE7FF-3BA2-6828-F68B-A78D7E551CEC}"/>
              </a:ext>
            </a:extLst>
          </p:cNvPr>
          <p:cNvGrpSpPr/>
          <p:nvPr/>
        </p:nvGrpSpPr>
        <p:grpSpPr>
          <a:xfrm>
            <a:off x="4449648" y="1899262"/>
            <a:ext cx="3346488" cy="1959810"/>
            <a:chOff x="1296193" y="1904999"/>
            <a:chExt cx="1981201" cy="1981200"/>
          </a:xfrm>
        </p:grpSpPr>
        <p:sp>
          <p:nvSpPr>
            <p:cNvPr id="24" name="Rectangle: Rounded Corners 23">
              <a:extLst>
                <a:ext uri="{FF2B5EF4-FFF2-40B4-BE49-F238E27FC236}">
                  <a16:creationId xmlns:a16="http://schemas.microsoft.com/office/drawing/2014/main" id="{3F33CE25-18E7-AA06-6482-6DA6BF85E782}"/>
                </a:ext>
              </a:extLst>
            </p:cNvPr>
            <p:cNvSpPr/>
            <p:nvPr/>
          </p:nvSpPr>
          <p:spPr>
            <a:xfrm>
              <a:off x="1296193" y="2214365"/>
              <a:ext cx="1981200" cy="167183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403_ Occupational Health and Safety 2018</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416_ Customer Health and Safety 2016</a:t>
              </a:r>
            </a:p>
          </p:txBody>
        </p:sp>
        <p:sp>
          <p:nvSpPr>
            <p:cNvPr id="25" name="Rectangle: Rounded Corners 24">
              <a:extLst>
                <a:ext uri="{FF2B5EF4-FFF2-40B4-BE49-F238E27FC236}">
                  <a16:creationId xmlns:a16="http://schemas.microsoft.com/office/drawing/2014/main" id="{BFF8E725-0575-6C05-6787-090DB9D79514}"/>
                </a:ext>
              </a:extLst>
            </p:cNvPr>
            <p:cNvSpPr/>
            <p:nvPr/>
          </p:nvSpPr>
          <p:spPr>
            <a:xfrm>
              <a:off x="1296194" y="1904999"/>
              <a:ext cx="1981200" cy="63943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Health and Safety</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8" name="Group 17">
            <a:extLst>
              <a:ext uri="{FF2B5EF4-FFF2-40B4-BE49-F238E27FC236}">
                <a16:creationId xmlns:a16="http://schemas.microsoft.com/office/drawing/2014/main" id="{15D02B63-9184-529D-624E-A31FE9793692}"/>
              </a:ext>
            </a:extLst>
          </p:cNvPr>
          <p:cNvGrpSpPr/>
          <p:nvPr/>
        </p:nvGrpSpPr>
        <p:grpSpPr>
          <a:xfrm>
            <a:off x="8330929" y="1919869"/>
            <a:ext cx="3346488" cy="1939203"/>
            <a:chOff x="1296193" y="1905000"/>
            <a:chExt cx="1981201" cy="1711730"/>
          </a:xfrm>
        </p:grpSpPr>
        <p:sp>
          <p:nvSpPr>
            <p:cNvPr id="22" name="Rectangle: Rounded Corners 21">
              <a:extLst>
                <a:ext uri="{FF2B5EF4-FFF2-40B4-BE49-F238E27FC236}">
                  <a16:creationId xmlns:a16="http://schemas.microsoft.com/office/drawing/2014/main" id="{C3A21D9D-4C98-94BF-6232-C1D390FCB0E3}"/>
                </a:ext>
              </a:extLst>
            </p:cNvPr>
            <p:cNvSpPr/>
            <p:nvPr/>
          </p:nvSpPr>
          <p:spPr>
            <a:xfrm>
              <a:off x="1296193" y="2219487"/>
              <a:ext cx="1981200" cy="139724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fr-FR"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GRI 204_ </a:t>
              </a:r>
              <a:r>
                <a:rPr lang="fr-FR" sz="1600" dirty="0" err="1">
                  <a:solidFill>
                    <a:srgbClr val="00003C"/>
                  </a:solidFill>
                  <a:latin typeface="Arial" panose="020B0604020202020204" pitchFamily="34" charset="0"/>
                  <a:ea typeface="Cambria" panose="02040503050406030204" pitchFamily="18" charset="0"/>
                  <a:cs typeface="Arial" panose="020B0604020202020204" pitchFamily="34" charset="0"/>
                </a:rPr>
                <a:t>Procurement </a:t>
              </a: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Practices 2016</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414_ Supplier Social Assessment 2016</a:t>
              </a:r>
            </a:p>
          </p:txBody>
        </p:sp>
        <p:sp>
          <p:nvSpPr>
            <p:cNvPr id="23" name="Rectangle: Rounded Corners 22">
              <a:extLst>
                <a:ext uri="{FF2B5EF4-FFF2-40B4-BE49-F238E27FC236}">
                  <a16:creationId xmlns:a16="http://schemas.microsoft.com/office/drawing/2014/main" id="{8CFBA84E-74D9-0211-A027-5E63FD8CD315}"/>
                </a:ext>
              </a:extLst>
            </p:cNvPr>
            <p:cNvSpPr/>
            <p:nvPr/>
          </p:nvSpPr>
          <p:spPr>
            <a:xfrm>
              <a:off x="1296194" y="1905000"/>
              <a:ext cx="1981200" cy="54014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Responsible Sourcing</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9" name="Group 18">
            <a:extLst>
              <a:ext uri="{FF2B5EF4-FFF2-40B4-BE49-F238E27FC236}">
                <a16:creationId xmlns:a16="http://schemas.microsoft.com/office/drawing/2014/main" id="{9CBF594A-B745-D658-F95A-F2B9552C5422}"/>
              </a:ext>
            </a:extLst>
          </p:cNvPr>
          <p:cNvGrpSpPr/>
          <p:nvPr/>
        </p:nvGrpSpPr>
        <p:grpSpPr>
          <a:xfrm>
            <a:off x="2854150" y="4011722"/>
            <a:ext cx="6100376" cy="2816923"/>
            <a:chOff x="1296193" y="1904999"/>
            <a:chExt cx="1981200" cy="2486493"/>
          </a:xfrm>
        </p:grpSpPr>
        <p:sp>
          <p:nvSpPr>
            <p:cNvPr id="20" name="Rectangle: Rounded Corners 19">
              <a:extLst>
                <a:ext uri="{FF2B5EF4-FFF2-40B4-BE49-F238E27FC236}">
                  <a16:creationId xmlns:a16="http://schemas.microsoft.com/office/drawing/2014/main" id="{A97F93B5-2A0F-1469-C834-796E875D8A07}"/>
                </a:ext>
              </a:extLst>
            </p:cNvPr>
            <p:cNvSpPr/>
            <p:nvPr/>
          </p:nvSpPr>
          <p:spPr>
            <a:xfrm>
              <a:off x="1296193" y="2181204"/>
              <a:ext cx="1981200" cy="2210288"/>
            </a:xfrm>
            <a:prstGeom prst="roundRect">
              <a:avLst>
                <a:gd name="adj" fmla="val 97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401_ Employment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404_ Training and Education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405_ Diversity and Equal Opportunity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406_ Non-discrimination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407_ Freedom of Association and Collective Bargaining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408_ Child Labor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409_ Forced or Compulsory Labor 2016</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410_ Security Practices 2016 </a:t>
              </a:r>
            </a:p>
          </p:txBody>
        </p:sp>
        <p:sp>
          <p:nvSpPr>
            <p:cNvPr id="21" name="Rectangle: Rounded Corners 20">
              <a:extLst>
                <a:ext uri="{FF2B5EF4-FFF2-40B4-BE49-F238E27FC236}">
                  <a16:creationId xmlns:a16="http://schemas.microsoft.com/office/drawing/2014/main" id="{C5471B1A-2E0D-ABC0-9D1F-E462D96332EA}"/>
                </a:ext>
              </a:extLst>
            </p:cNvPr>
            <p:cNvSpPr/>
            <p:nvPr/>
          </p:nvSpPr>
          <p:spPr>
            <a:xfrm>
              <a:off x="1296193" y="1904999"/>
              <a:ext cx="1981200" cy="46149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20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2000" b="1" dirty="0" err="1">
                  <a:solidFill>
                    <a:prstClr val="white"/>
                  </a:solidFill>
                  <a:latin typeface="Arial" panose="020B0604020202020204" pitchFamily="34" charset="0"/>
                  <a:ea typeface="Cambria" panose="02040503050406030204" pitchFamily="18" charset="0"/>
                  <a:cs typeface="Arial" panose="020B0604020202020204" pitchFamily="34" charset="0"/>
                </a:rPr>
                <a:t>Society</a:t>
              </a:r>
              <a:endParaRPr lang="en-US" sz="20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3370892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30DE3-A82B-E1A8-D4FF-B9427E52FD6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6E3AC2F3-D866-69E0-D815-6CE263318327}"/>
              </a:ext>
            </a:extLst>
          </p:cNvPr>
          <p:cNvSpPr txBox="1">
            <a:spLocks/>
          </p:cNvSpPr>
          <p:nvPr/>
        </p:nvSpPr>
        <p:spPr>
          <a:xfrm>
            <a:off x="941166" y="1225515"/>
            <a:ext cx="10494621" cy="523220"/>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GRI STANDARD FRAMEWORK</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Slide Number Placeholder 4">
            <a:extLst>
              <a:ext uri="{FF2B5EF4-FFF2-40B4-BE49-F238E27FC236}">
                <a16:creationId xmlns:a16="http://schemas.microsoft.com/office/drawing/2014/main" id="{3F3CEE1F-A27B-C645-1DCE-CA5E08F1BFE1}"/>
              </a:ext>
            </a:extLst>
          </p:cNvPr>
          <p:cNvSpPr>
            <a:spLocks noGrp="1"/>
          </p:cNvSpPr>
          <p:nvPr/>
        </p:nvSpPr>
        <p:spPr>
          <a:xfrm>
            <a:off x="8576513" y="6790532"/>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defTabSz="914309">
              <a:defRPr/>
            </a:pPr>
            <a:fld id="{1F8F6C9E-DFB0-47BA-A580-000504CFD3E5}" type="slidenum">
              <a:rPr lang="de-DE" sz="1400">
                <a:solidFill>
                  <a:srgbClr val="00003C"/>
                </a:solidFill>
              </a:rPr>
              <a:t>16</a:t>
            </a:fld>
            <a:endParaRPr lang="de-DE" sz="1400" dirty="0">
              <a:solidFill>
                <a:srgbClr val="00003C"/>
              </a:solidFill>
            </a:endParaRPr>
          </a:p>
        </p:txBody>
      </p:sp>
      <p:grpSp>
        <p:nvGrpSpPr>
          <p:cNvPr id="4" name="Group 3">
            <a:extLst>
              <a:ext uri="{FF2B5EF4-FFF2-40B4-BE49-F238E27FC236}">
                <a16:creationId xmlns:a16="http://schemas.microsoft.com/office/drawing/2014/main" id="{B21B4A3B-8D95-D427-569A-03A69C27D058}"/>
              </a:ext>
            </a:extLst>
          </p:cNvPr>
          <p:cNvGrpSpPr/>
          <p:nvPr/>
        </p:nvGrpSpPr>
        <p:grpSpPr>
          <a:xfrm>
            <a:off x="872288" y="2407224"/>
            <a:ext cx="3108912" cy="3744445"/>
            <a:chOff x="1793844" y="1295399"/>
            <a:chExt cx="3731882" cy="4796323"/>
          </a:xfrm>
        </p:grpSpPr>
        <p:pic>
          <p:nvPicPr>
            <p:cNvPr id="13" name="Picture 12">
              <a:extLst>
                <a:ext uri="{FF2B5EF4-FFF2-40B4-BE49-F238E27FC236}">
                  <a16:creationId xmlns:a16="http://schemas.microsoft.com/office/drawing/2014/main" id="{327F2260-30CE-5EDC-8F5E-A396335BE21D}"/>
                </a:ext>
              </a:extLst>
            </p:cNvPr>
            <p:cNvPicPr>
              <a:picLocks noChangeAspect="1"/>
            </p:cNvPicPr>
            <p:nvPr/>
          </p:nvPicPr>
          <p:blipFill>
            <a:blip r:embed="rId3"/>
            <a:stretch>
              <a:fillRect/>
            </a:stretch>
          </p:blipFill>
          <p:spPr>
            <a:xfrm>
              <a:off x="1793844" y="1295399"/>
              <a:ext cx="1220289" cy="4796323"/>
            </a:xfrm>
            <a:prstGeom prst="rect">
              <a:avLst/>
            </a:prstGeom>
          </p:spPr>
        </p:pic>
        <p:sp>
          <p:nvSpPr>
            <p:cNvPr id="14" name="TextBox 20">
              <a:extLst>
                <a:ext uri="{FF2B5EF4-FFF2-40B4-BE49-F238E27FC236}">
                  <a16:creationId xmlns:a16="http://schemas.microsoft.com/office/drawing/2014/main" id="{2D59EDC2-AC3F-B02F-F0E8-5C4756966AAD}"/>
                </a:ext>
              </a:extLst>
            </p:cNvPr>
            <p:cNvSpPr txBox="1"/>
            <p:nvPr/>
          </p:nvSpPr>
          <p:spPr>
            <a:xfrm>
              <a:off x="2996452" y="1538009"/>
              <a:ext cx="2529274" cy="94616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mn-lt"/>
                  <a:ea typeface="Cambria" panose="02040503050406030204" pitchFamily="18" charset="0"/>
                </a:rPr>
                <a:t>Requirements and principles for using GRI Standards</a:t>
              </a:r>
            </a:p>
          </p:txBody>
        </p:sp>
        <p:sp>
          <p:nvSpPr>
            <p:cNvPr id="15" name="TextBox 21">
              <a:extLst>
                <a:ext uri="{FF2B5EF4-FFF2-40B4-BE49-F238E27FC236}">
                  <a16:creationId xmlns:a16="http://schemas.microsoft.com/office/drawing/2014/main" id="{471938AF-C6E2-DADD-543E-67CCC9F85105}"/>
                </a:ext>
              </a:extLst>
            </p:cNvPr>
            <p:cNvSpPr txBox="1"/>
            <p:nvPr/>
          </p:nvSpPr>
          <p:spPr>
            <a:xfrm>
              <a:off x="3014136" y="3410990"/>
              <a:ext cx="1938676" cy="94616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mn-lt"/>
                  <a:ea typeface="Cambria" panose="02040503050406030204" pitchFamily="18" charset="0"/>
                </a:rPr>
                <a:t>Disclosure about the reporting organization</a:t>
              </a:r>
            </a:p>
          </p:txBody>
        </p:sp>
        <p:sp>
          <p:nvSpPr>
            <p:cNvPr id="16" name="TextBox 22">
              <a:extLst>
                <a:ext uri="{FF2B5EF4-FFF2-40B4-BE49-F238E27FC236}">
                  <a16:creationId xmlns:a16="http://schemas.microsoft.com/office/drawing/2014/main" id="{D93D0762-D8D9-A749-FBEB-C754A2B079C6}"/>
                </a:ext>
              </a:extLst>
            </p:cNvPr>
            <p:cNvSpPr txBox="1"/>
            <p:nvPr/>
          </p:nvSpPr>
          <p:spPr>
            <a:xfrm>
              <a:off x="2996452" y="4627540"/>
              <a:ext cx="2417621" cy="1222132"/>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mn-lt"/>
                  <a:ea typeface="Cambria" panose="02040503050406030204" pitchFamily="18" charset="0"/>
                </a:rPr>
                <a:t>Disclosure and guidance on the organization's material topics</a:t>
              </a:r>
            </a:p>
          </p:txBody>
        </p:sp>
      </p:grpSp>
      <p:pic>
        <p:nvPicPr>
          <p:cNvPr id="5" name="Picture 4">
            <a:extLst>
              <a:ext uri="{FF2B5EF4-FFF2-40B4-BE49-F238E27FC236}">
                <a16:creationId xmlns:a16="http://schemas.microsoft.com/office/drawing/2014/main" id="{F10E0C8A-1415-1A5D-9C3B-C6292B08D2A7}"/>
              </a:ext>
            </a:extLst>
          </p:cNvPr>
          <p:cNvPicPr>
            <a:picLocks noChangeAspect="1"/>
          </p:cNvPicPr>
          <p:nvPr/>
        </p:nvPicPr>
        <p:blipFill>
          <a:blip r:embed="rId4"/>
          <a:stretch>
            <a:fillRect/>
          </a:stretch>
        </p:blipFill>
        <p:spPr>
          <a:xfrm>
            <a:off x="4509099" y="2407224"/>
            <a:ext cx="2728808" cy="3682474"/>
          </a:xfrm>
          <a:prstGeom prst="rect">
            <a:avLst/>
          </a:prstGeom>
        </p:spPr>
      </p:pic>
      <p:pic>
        <p:nvPicPr>
          <p:cNvPr id="6" name="Picture 5">
            <a:extLst>
              <a:ext uri="{FF2B5EF4-FFF2-40B4-BE49-F238E27FC236}">
                <a16:creationId xmlns:a16="http://schemas.microsoft.com/office/drawing/2014/main" id="{16AAF472-EA88-F278-99CB-EA2227C7C9FC}"/>
              </a:ext>
            </a:extLst>
          </p:cNvPr>
          <p:cNvPicPr>
            <a:picLocks noChangeAspect="1"/>
          </p:cNvPicPr>
          <p:nvPr/>
        </p:nvPicPr>
        <p:blipFill>
          <a:blip r:embed="rId5"/>
          <a:stretch>
            <a:fillRect/>
          </a:stretch>
        </p:blipFill>
        <p:spPr>
          <a:xfrm>
            <a:off x="8350095" y="2354339"/>
            <a:ext cx="2728807" cy="3662828"/>
          </a:xfrm>
          <a:prstGeom prst="rect">
            <a:avLst/>
          </a:prstGeom>
        </p:spPr>
      </p:pic>
      <p:sp>
        <p:nvSpPr>
          <p:cNvPr id="7" name="TextBox 25">
            <a:extLst>
              <a:ext uri="{FF2B5EF4-FFF2-40B4-BE49-F238E27FC236}">
                <a16:creationId xmlns:a16="http://schemas.microsoft.com/office/drawing/2014/main" id="{E346A201-7BCD-570C-F670-73A571D01F69}"/>
              </a:ext>
            </a:extLst>
          </p:cNvPr>
          <p:cNvSpPr txBox="1"/>
          <p:nvPr/>
        </p:nvSpPr>
        <p:spPr>
          <a:xfrm>
            <a:off x="8328148" y="6085674"/>
            <a:ext cx="2728808" cy="73866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mn-lt"/>
                <a:ea typeface="Cambria" panose="02040503050406030204" pitchFamily="18" charset="0"/>
              </a:rPr>
              <a:t>Select Topic Standards to report specific information on your material topics</a:t>
            </a:r>
          </a:p>
        </p:txBody>
      </p:sp>
      <p:sp>
        <p:nvSpPr>
          <p:cNvPr id="8" name="TextBox 26">
            <a:extLst>
              <a:ext uri="{FF2B5EF4-FFF2-40B4-BE49-F238E27FC236}">
                <a16:creationId xmlns:a16="http://schemas.microsoft.com/office/drawing/2014/main" id="{497F6919-5A03-FD20-E73B-68954DFB6514}"/>
              </a:ext>
            </a:extLst>
          </p:cNvPr>
          <p:cNvSpPr txBox="1"/>
          <p:nvPr/>
        </p:nvSpPr>
        <p:spPr>
          <a:xfrm>
            <a:off x="8200350" y="1996653"/>
            <a:ext cx="2684916"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mn-lt"/>
                <a:ea typeface="Cambria" panose="02040503050406030204" pitchFamily="18" charset="0"/>
              </a:rPr>
              <a:t>Thematic Standards</a:t>
            </a:r>
          </a:p>
        </p:txBody>
      </p:sp>
      <p:sp>
        <p:nvSpPr>
          <p:cNvPr id="9" name="TextBox 27">
            <a:extLst>
              <a:ext uri="{FF2B5EF4-FFF2-40B4-BE49-F238E27FC236}">
                <a16:creationId xmlns:a16="http://schemas.microsoft.com/office/drawing/2014/main" id="{51E0CE71-A85F-122A-54B0-EE484D97D50D}"/>
              </a:ext>
            </a:extLst>
          </p:cNvPr>
          <p:cNvSpPr txBox="1"/>
          <p:nvPr/>
        </p:nvSpPr>
        <p:spPr>
          <a:xfrm>
            <a:off x="4614354" y="1998868"/>
            <a:ext cx="2642950"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mn-lt"/>
                <a:ea typeface="Cambria" panose="02040503050406030204" pitchFamily="18" charset="0"/>
              </a:rPr>
              <a:t>Industry Standards</a:t>
            </a:r>
          </a:p>
        </p:txBody>
      </p:sp>
      <p:sp>
        <p:nvSpPr>
          <p:cNvPr id="10" name="TextBox 28">
            <a:extLst>
              <a:ext uri="{FF2B5EF4-FFF2-40B4-BE49-F238E27FC236}">
                <a16:creationId xmlns:a16="http://schemas.microsoft.com/office/drawing/2014/main" id="{CC02935B-90A6-AA7D-CEE8-AD5A32923062}"/>
              </a:ext>
            </a:extLst>
          </p:cNvPr>
          <p:cNvSpPr txBox="1"/>
          <p:nvPr/>
        </p:nvSpPr>
        <p:spPr>
          <a:xfrm>
            <a:off x="4497742" y="6107559"/>
            <a:ext cx="2728809"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mn-lt"/>
                <a:ea typeface="Cambria" panose="02040503050406030204" pitchFamily="18" charset="0"/>
              </a:rPr>
              <a:t>Use the Industry Standard applicable to your field</a:t>
            </a:r>
          </a:p>
        </p:txBody>
      </p:sp>
      <p:sp>
        <p:nvSpPr>
          <p:cNvPr id="11" name="TextBox 29">
            <a:extLst>
              <a:ext uri="{FF2B5EF4-FFF2-40B4-BE49-F238E27FC236}">
                <a16:creationId xmlns:a16="http://schemas.microsoft.com/office/drawing/2014/main" id="{353C139C-3455-C3DF-DA3E-BA91875EA020}"/>
              </a:ext>
            </a:extLst>
          </p:cNvPr>
          <p:cNvSpPr txBox="1"/>
          <p:nvPr/>
        </p:nvSpPr>
        <p:spPr>
          <a:xfrm>
            <a:off x="905695" y="6170357"/>
            <a:ext cx="2743201"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mn-lt"/>
                <a:ea typeface="Cambria" panose="02040503050406030204" pitchFamily="18" charset="0"/>
              </a:rPr>
              <a:t>Apply all three General Standards to your report</a:t>
            </a:r>
          </a:p>
        </p:txBody>
      </p:sp>
      <p:sp>
        <p:nvSpPr>
          <p:cNvPr id="12" name="TextBox 30">
            <a:extLst>
              <a:ext uri="{FF2B5EF4-FFF2-40B4-BE49-F238E27FC236}">
                <a16:creationId xmlns:a16="http://schemas.microsoft.com/office/drawing/2014/main" id="{361CEBDE-9E9C-3435-0F9B-49358B628FD4}"/>
              </a:ext>
            </a:extLst>
          </p:cNvPr>
          <p:cNvSpPr txBox="1"/>
          <p:nvPr/>
        </p:nvSpPr>
        <p:spPr>
          <a:xfrm>
            <a:off x="1134713" y="1996654"/>
            <a:ext cx="2514183"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mn-lt"/>
                <a:ea typeface="Cambria" panose="02040503050406030204" pitchFamily="18" charset="0"/>
              </a:rPr>
              <a:t>General Standards</a:t>
            </a:r>
          </a:p>
        </p:txBody>
      </p:sp>
    </p:spTree>
    <p:extLst>
      <p:ext uri="{BB962C8B-B14F-4D97-AF65-F5344CB8AC3E}">
        <p14:creationId xmlns:p14="http://schemas.microsoft.com/office/powerpoint/2010/main" val="2513403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693EC-23C6-90D9-E255-EA7BB6D98A5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2BEEE10-057C-CC70-2011-E3729B89F18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dirty="0">
                <a:latin typeface="Arial" panose="020B0604020202020204" pitchFamily="34" charset="0"/>
                <a:ea typeface="Cambria"/>
                <a:cs typeface="Arial" panose="020B0604020202020204" pitchFamily="34" charset="0"/>
                <a:sym typeface="Cambria"/>
              </a:rPr>
              <a:t>ESG REPORT IMPLEMENTATION ROADMAP</a:t>
            </a:r>
          </a:p>
        </p:txBody>
      </p:sp>
      <p:graphicFrame>
        <p:nvGraphicFramePr>
          <p:cNvPr id="2" name="Diagram 1">
            <a:extLst>
              <a:ext uri="{FF2B5EF4-FFF2-40B4-BE49-F238E27FC236}">
                <a16:creationId xmlns:a16="http://schemas.microsoft.com/office/drawing/2014/main" id="{6924FBCF-87C8-52A0-0796-2C0F99DB9017}"/>
              </a:ext>
            </a:extLst>
          </p:cNvPr>
          <p:cNvGraphicFramePr/>
          <p:nvPr>
            <p:extLst>
              <p:ext uri="{D42A27DB-BD31-4B8C-83A1-F6EECF244321}">
                <p14:modId xmlns:p14="http://schemas.microsoft.com/office/powerpoint/2010/main" val="1267331342"/>
              </p:ext>
            </p:extLst>
          </p:nvPr>
        </p:nvGraphicFramePr>
        <p:xfrm>
          <a:off x="575157" y="2013091"/>
          <a:ext cx="11041686" cy="479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992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828D4-9B40-84C8-2A47-164C387A737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BE83457-4827-6371-3AAE-41A79919680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INTEGRATING ESG INTO CORPORATE GOVERNANCE </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E4E641A7-1574-D020-044D-5E837ECBBB39}"/>
              </a:ext>
            </a:extLst>
          </p:cNvPr>
          <p:cNvSpPr txBox="1">
            <a:spLocks/>
          </p:cNvSpPr>
          <p:nvPr/>
        </p:nvSpPr>
        <p:spPr>
          <a:xfrm>
            <a:off x="5529002" y="2070038"/>
            <a:ext cx="5906785" cy="4480222"/>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2400" b="1" dirty="0">
                <a:solidFill>
                  <a:srgbClr val="FF0000"/>
                </a:solidFill>
                <a:latin typeface="Arial" panose="020B0604020202020204" pitchFamily="34" charset="0"/>
                <a:ea typeface="Cambria" panose="02040503050406030204" pitchFamily="18" charset="0"/>
                <a:cs typeface="Arial" panose="020B0604020202020204" pitchFamily="34" charset="0"/>
              </a:rPr>
              <a:t>BENEFITS OF ESG IN CORPORATE GOVERNANCE</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ESG impacts brand value, trust, and fundraising capabilities</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Investors, customers, and partners increasingly prioritize sustainable businesses</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ESG helps identify and manage non-financial risks</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Enhances long-term competitive advantage</a:t>
            </a:r>
          </a:p>
        </p:txBody>
      </p:sp>
      <p:graphicFrame>
        <p:nvGraphicFramePr>
          <p:cNvPr id="4" name="Diagram 3">
            <a:extLst>
              <a:ext uri="{FF2B5EF4-FFF2-40B4-BE49-F238E27FC236}">
                <a16:creationId xmlns:a16="http://schemas.microsoft.com/office/drawing/2014/main" id="{1FD2F201-DE87-3D95-F1BC-8D4BCF67786C}"/>
              </a:ext>
            </a:extLst>
          </p:cNvPr>
          <p:cNvGraphicFramePr/>
          <p:nvPr>
            <p:extLst>
              <p:ext uri="{D42A27DB-BD31-4B8C-83A1-F6EECF244321}">
                <p14:modId xmlns:p14="http://schemas.microsoft.com/office/powerpoint/2010/main" val="1314463414"/>
              </p:ext>
            </p:extLst>
          </p:nvPr>
        </p:nvGraphicFramePr>
        <p:xfrm>
          <a:off x="941166" y="2434233"/>
          <a:ext cx="4464304" cy="3751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1489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CB2E8-9B28-8F3A-A4AB-E0135E0CEAD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3ED45D8-C181-DFDD-F213-2D70BA1B12C1}"/>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ESG IN GOVERNANCE STRUCTURE</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F1522D8C-E645-6E72-02C8-CC8F95C220DE}"/>
              </a:ext>
            </a:extLst>
          </p:cNvPr>
          <p:cNvSpPr txBox="1">
            <a:spLocks/>
          </p:cNvSpPr>
          <p:nvPr/>
        </p:nvSpPr>
        <p:spPr>
          <a:xfrm>
            <a:off x="3984834" y="1949947"/>
            <a:ext cx="7450953" cy="968444"/>
          </a:xfrm>
          <a:prstGeom prst="roundRect">
            <a:avLst/>
          </a:prstGeom>
          <a:ln/>
        </p:spPr>
        <p:style>
          <a:lnRef idx="2">
            <a:schemeClr val="accent6"/>
          </a:lnRef>
          <a:fillRef idx="1">
            <a:schemeClr val="lt1"/>
          </a:fillRef>
          <a:effectRef idx="0">
            <a:schemeClr val="accent6"/>
          </a:effectRef>
          <a:fontRef idx="minor">
            <a:schemeClr val="dk1"/>
          </a:fontRef>
        </p:style>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Integrate ESG into </a:t>
            </a:r>
            <a:r>
              <a:rPr lang="en-US" sz="1600" dirty="0" err="1">
                <a:solidFill>
                  <a:schemeClr val="tx1"/>
                </a:solidFill>
                <a:latin typeface="Arial" panose="020B0604020202020204" pitchFamily="34" charset="0"/>
                <a:ea typeface="Cambria" panose="02040503050406030204" pitchFamily="18" charset="0"/>
                <a:cs typeface="Arial" panose="020B0604020202020204" pitchFamily="34" charset="0"/>
              </a:rPr>
              <a:t>governance policies </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and </a:t>
            </a: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processes</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600" dirty="0" err="1">
                <a:solidFill>
                  <a:schemeClr val="tx1"/>
                </a:solidFill>
                <a:latin typeface="Arial" panose="020B0604020202020204" pitchFamily="34" charset="0"/>
                <a:ea typeface="Cambria" panose="02040503050406030204" pitchFamily="18" charset="0"/>
                <a:cs typeface="Arial" panose="020B0604020202020204" pitchFamily="34" charset="0"/>
              </a:rPr>
              <a:t>from </a:t>
            </a: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strategic planning to operations</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a:t>
            </a:r>
          </a:p>
        </p:txBody>
      </p:sp>
      <p:sp>
        <p:nvSpPr>
          <p:cNvPr id="4" name="Text Placeholder 4">
            <a:extLst>
              <a:ext uri="{FF2B5EF4-FFF2-40B4-BE49-F238E27FC236}">
                <a16:creationId xmlns:a16="http://schemas.microsoft.com/office/drawing/2014/main" id="{EE64EF48-08F8-054C-738E-864993819884}"/>
              </a:ext>
            </a:extLst>
          </p:cNvPr>
          <p:cNvSpPr txBox="1">
            <a:spLocks/>
          </p:cNvSpPr>
          <p:nvPr/>
        </p:nvSpPr>
        <p:spPr>
          <a:xfrm>
            <a:off x="482691" y="2889829"/>
            <a:ext cx="3164501" cy="3911600"/>
          </a:xfrm>
          <a:prstGeom prst="roundRect">
            <a:avLst>
              <a:gd name="adj" fmla="val 7776"/>
            </a:avLst>
          </a:prstGeom>
          <a:ln/>
        </p:spPr>
        <p:style>
          <a:lnRef idx="2">
            <a:schemeClr val="accent3"/>
          </a:lnRef>
          <a:fillRef idx="1">
            <a:schemeClr val="lt1"/>
          </a:fillRef>
          <a:effectRef idx="0">
            <a:schemeClr val="accent3"/>
          </a:effectRef>
          <a:fontRef idx="minor">
            <a:schemeClr val="dk1"/>
          </a:fontRef>
        </p:style>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600" b="1" dirty="0">
                <a:solidFill>
                  <a:schemeClr val="tx1"/>
                </a:solidFill>
                <a:latin typeface="Arial" panose="020B0604020202020204" pitchFamily="34" charset="0"/>
                <a:ea typeface="Cambria" panose="02040503050406030204" pitchFamily="18" charset="0"/>
                <a:cs typeface="Arial" panose="020B0604020202020204" pitchFamily="34" charset="0"/>
              </a:rPr>
              <a:t>Board of Directors</a:t>
            </a: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Incorporate ESG into the company's overall vision and strategy</a:t>
            </a:r>
            <a:endParaRPr lang="en-US" sz="16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Establish ESG direction and oversee implementation</a:t>
            </a:r>
          </a:p>
        </p:txBody>
      </p:sp>
      <p:sp>
        <p:nvSpPr>
          <p:cNvPr id="5" name="Text Placeholder 4">
            <a:extLst>
              <a:ext uri="{FF2B5EF4-FFF2-40B4-BE49-F238E27FC236}">
                <a16:creationId xmlns:a16="http://schemas.microsoft.com/office/drawing/2014/main" id="{421D0993-6659-FAB9-3937-75909222DB05}"/>
              </a:ext>
            </a:extLst>
          </p:cNvPr>
          <p:cNvSpPr txBox="1">
            <a:spLocks/>
          </p:cNvSpPr>
          <p:nvPr/>
        </p:nvSpPr>
        <p:spPr>
          <a:xfrm>
            <a:off x="4019909" y="2882887"/>
            <a:ext cx="2831122" cy="3911598"/>
          </a:xfrm>
          <a:prstGeom prst="roundRect">
            <a:avLst>
              <a:gd name="adj" fmla="val 5487"/>
            </a:avLst>
          </a:prstGeom>
          <a:ln/>
        </p:spPr>
        <p:style>
          <a:lnRef idx="2">
            <a:schemeClr val="accent3"/>
          </a:lnRef>
          <a:fillRef idx="1">
            <a:schemeClr val="lt1"/>
          </a:fillRef>
          <a:effectRef idx="0">
            <a:schemeClr val="accent3"/>
          </a:effectRef>
          <a:fontRef idx="minor">
            <a:schemeClr val="dk1"/>
          </a:fontRef>
        </p:style>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600" b="1" dirty="0">
                <a:solidFill>
                  <a:schemeClr val="tx1"/>
                </a:solidFill>
                <a:latin typeface="Arial" panose="020B0604020202020204" pitchFamily="34" charset="0"/>
                <a:ea typeface="Cambria" panose="02040503050406030204" pitchFamily="18" charset="0"/>
                <a:cs typeface="Arial" panose="020B0604020202020204" pitchFamily="34" charset="0"/>
              </a:rPr>
              <a:t>Executive Management</a:t>
            </a: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Coordinate the implementation of ESG into strategy and operations.</a:t>
            </a:r>
            <a:endParaRPr lang="en-US" sz="16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Support the integration of ESG into </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the company's</a:t>
            </a: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 culture</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a:t>
            </a:r>
            <a:endParaRPr lang="vi-VN" sz="1600" dirty="0">
              <a:solidFill>
                <a:schemeClr val="tx1"/>
              </a:solidFill>
              <a:latin typeface="Arial" panose="020B0604020202020204" pitchFamily="34" charset="0"/>
              <a:ea typeface="Cambria" panose="02040503050406030204" pitchFamily="18" charset="0"/>
              <a:cs typeface="Arial" panose="020B0604020202020204" pitchFamily="34" charset="0"/>
            </a:endParaRPr>
          </a:p>
        </p:txBody>
      </p:sp>
      <p:sp>
        <p:nvSpPr>
          <p:cNvPr id="6" name="Text Placeholder 4">
            <a:extLst>
              <a:ext uri="{FF2B5EF4-FFF2-40B4-BE49-F238E27FC236}">
                <a16:creationId xmlns:a16="http://schemas.microsoft.com/office/drawing/2014/main" id="{6AE2FADC-406E-35F0-E309-E5FE6AEF4D35}"/>
              </a:ext>
            </a:extLst>
          </p:cNvPr>
          <p:cNvSpPr txBox="1">
            <a:spLocks/>
          </p:cNvSpPr>
          <p:nvPr/>
        </p:nvSpPr>
        <p:spPr>
          <a:xfrm>
            <a:off x="7223748" y="2889828"/>
            <a:ext cx="4212039" cy="3904657"/>
          </a:xfrm>
          <a:prstGeom prst="roundRect">
            <a:avLst>
              <a:gd name="adj" fmla="val 5408"/>
            </a:avLst>
          </a:prstGeom>
          <a:ln/>
        </p:spPr>
        <p:style>
          <a:lnRef idx="2">
            <a:schemeClr val="accent3"/>
          </a:lnRef>
          <a:fillRef idx="1">
            <a:schemeClr val="lt1"/>
          </a:fillRef>
          <a:effectRef idx="0">
            <a:schemeClr val="accent3"/>
          </a:effectRef>
          <a:fontRef idx="minor">
            <a:schemeClr val="dk1"/>
          </a:fontRef>
        </p:style>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600" b="1" dirty="0" err="1">
                <a:solidFill>
                  <a:schemeClr val="tx1"/>
                </a:solidFill>
                <a:latin typeface="Arial" panose="020B0604020202020204" pitchFamily="34" charset="0"/>
                <a:ea typeface="Cambria" panose="02040503050406030204" pitchFamily="18" charset="0"/>
                <a:cs typeface="Arial" panose="020B0604020202020204" pitchFamily="34" charset="0"/>
              </a:rPr>
              <a:t>Relevant</a:t>
            </a:r>
            <a:r>
              <a:rPr lang="en-US" sz="1600" b="1" dirty="0">
                <a:solidFill>
                  <a:schemeClr val="tx1"/>
                </a:solidFill>
                <a:latin typeface="Arial" panose="020B0604020202020204" pitchFamily="34" charset="0"/>
                <a:ea typeface="Cambria" panose="02040503050406030204" pitchFamily="18" charset="0"/>
                <a:cs typeface="Arial" panose="020B0604020202020204" pitchFamily="34" charset="0"/>
              </a:rPr>
              <a:t> departments:</a:t>
            </a: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Human Resources: Build ESG culture, diversity – inclusion – ethics</a:t>
            </a: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Procurement: Selecting "green" suppliers with ESG certifications</a:t>
            </a:r>
          </a:p>
          <a:p>
            <a:pPr marL="685800" indent="-457200">
              <a:spcBef>
                <a:spcPts val="600"/>
              </a:spcBef>
              <a:spcAft>
                <a:spcPts val="600"/>
              </a:spcAft>
              <a:buClr>
                <a:schemeClr val="tx1"/>
              </a:buClr>
              <a:buFont typeface="Arial" panose="020B0604020202020204" pitchFamily="34" charset="0"/>
              <a:buChar char="•"/>
            </a:pPr>
            <a:r>
              <a:rPr lang="vi-VN" sz="1600" dirty="0">
                <a:solidFill>
                  <a:schemeClr val="tx1"/>
                </a:solidFill>
                <a:latin typeface="Arial" panose="020B0604020202020204" pitchFamily="34" charset="0"/>
                <a:ea typeface="Cambria" panose="02040503050406030204" pitchFamily="18" charset="0"/>
                <a:cs typeface="Arial" panose="020B0604020202020204" pitchFamily="34" charset="0"/>
              </a:rPr>
              <a:t>Marketing &amp; Communications: Communicate ESG externally, protect reputation</a:t>
            </a:r>
            <a:r>
              <a:rPr lang="en-US" sz="1600" dirty="0">
                <a:solidFill>
                  <a:schemeClr val="tx1"/>
                </a:solidFill>
                <a:latin typeface="Arial" panose="020B0604020202020204" pitchFamily="34"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1439962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1">
            <a:extLst>
              <a:ext uri="{FF2B5EF4-FFF2-40B4-BE49-F238E27FC236}">
                <a16:creationId xmlns:a16="http://schemas.microsoft.com/office/drawing/2014/main" id="{260380DB-B2BC-6F51-5368-DF9FCEA35915}"/>
              </a:ext>
            </a:extLst>
          </p:cNvPr>
          <p:cNvSpPr txBox="1">
            <a:spLocks/>
          </p:cNvSpPr>
          <p:nvPr/>
        </p:nvSpPr>
        <p:spPr>
          <a:xfrm>
            <a:off x="1806022" y="2893721"/>
            <a:ext cx="8579955" cy="1070557"/>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a:t>OVERVIEW OF ESG</a:t>
            </a:r>
            <a:endParaRPr lang="en-US" sz="3200" dirty="0"/>
          </a:p>
        </p:txBody>
      </p:sp>
    </p:spTree>
    <p:extLst>
      <p:ext uri="{BB962C8B-B14F-4D97-AF65-F5344CB8AC3E}">
        <p14:creationId xmlns:p14="http://schemas.microsoft.com/office/powerpoint/2010/main" val="2819829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00724-7A7E-DC0B-2033-5E58A7EA51E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35ECC3C-2706-F672-F649-80F097A9CFEC}"/>
              </a:ext>
            </a:extLst>
          </p:cNvPr>
          <p:cNvSpPr txBox="1">
            <a:spLocks/>
          </p:cNvSpPr>
          <p:nvPr/>
        </p:nvSpPr>
        <p:spPr>
          <a:xfrm>
            <a:off x="941166" y="1225515"/>
            <a:ext cx="10494621" cy="374686"/>
          </a:xfrm>
          <a:prstGeom prst="rect">
            <a:avLst/>
          </a:prstGeom>
          <a:solidFill>
            <a:srgbClr val="004AAD"/>
          </a:solidFill>
          <a:ln>
            <a:noFill/>
          </a:ln>
        </p:spPr>
        <p:txBody>
          <a:bodyPr spcFirstLastPara="1" wrap="square" lIns="68575" tIns="34275" rIns="68575" bIns="34275"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ESG INTEGRATION INTO THE VALUE CHAIN</a:t>
            </a:r>
            <a:endParaRPr lang="en-US" sz="2400" kern="0" dirty="0">
              <a:latin typeface="Arial" panose="020B0604020202020204" pitchFamily="34" charset="0"/>
              <a:ea typeface="Cambria"/>
              <a:cs typeface="Arial" panose="020B0604020202020204" pitchFamily="34" charset="0"/>
              <a:sym typeface="Cambria"/>
            </a:endParaRPr>
          </a:p>
        </p:txBody>
      </p:sp>
      <p:graphicFrame>
        <p:nvGraphicFramePr>
          <p:cNvPr id="5" name="Diagram 4">
            <a:extLst>
              <a:ext uri="{FF2B5EF4-FFF2-40B4-BE49-F238E27FC236}">
                <a16:creationId xmlns:a16="http://schemas.microsoft.com/office/drawing/2014/main" id="{2E97E85B-D085-399C-7EF5-8B678ED06C78}"/>
              </a:ext>
            </a:extLst>
          </p:cNvPr>
          <p:cNvGraphicFramePr/>
          <p:nvPr>
            <p:extLst>
              <p:ext uri="{D42A27DB-BD31-4B8C-83A1-F6EECF244321}">
                <p14:modId xmlns:p14="http://schemas.microsoft.com/office/powerpoint/2010/main" val="3965991878"/>
              </p:ext>
            </p:extLst>
          </p:nvPr>
        </p:nvGraphicFramePr>
        <p:xfrm>
          <a:off x="432816" y="1600201"/>
          <a:ext cx="11326367" cy="4945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5137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E93C4-CA60-1F9E-7179-E16AA309AFC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ECA8E0C-7C47-F5D9-6FEC-1111A737AC1E}"/>
              </a:ext>
            </a:extLst>
          </p:cNvPr>
          <p:cNvSpPr txBox="1">
            <a:spLocks/>
          </p:cNvSpPr>
          <p:nvPr/>
        </p:nvSpPr>
        <p:spPr>
          <a:xfrm>
            <a:off x="941166" y="1225514"/>
            <a:ext cx="10494621" cy="573469"/>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2400" kern="0">
                <a:latin typeface="+mn-lt"/>
                <a:ea typeface="Cambria"/>
                <a:cs typeface="Cambria"/>
                <a:sym typeface="Cambria"/>
              </a:rPr>
              <a:t>ESG IN RELATION TO ENERGY SAVING PROJECTS </a:t>
            </a:r>
            <a:endParaRPr lang="en-US" sz="2400" kern="0" dirty="0">
              <a:latin typeface="+mn-lt"/>
              <a:ea typeface="Cambria"/>
              <a:cs typeface="Cambria"/>
              <a:sym typeface="Cambria"/>
            </a:endParaRPr>
          </a:p>
        </p:txBody>
      </p:sp>
      <p:sp>
        <p:nvSpPr>
          <p:cNvPr id="2" name="Text Placeholder 4">
            <a:extLst>
              <a:ext uri="{FF2B5EF4-FFF2-40B4-BE49-F238E27FC236}">
                <a16:creationId xmlns:a16="http://schemas.microsoft.com/office/drawing/2014/main" id="{4DA023D1-FEB0-EBDD-4797-562A4E70C30C}"/>
              </a:ext>
            </a:extLst>
          </p:cNvPr>
          <p:cNvSpPr txBox="1">
            <a:spLocks/>
          </p:cNvSpPr>
          <p:nvPr/>
        </p:nvSpPr>
        <p:spPr>
          <a:xfrm>
            <a:off x="941166" y="2434550"/>
            <a:ext cx="2973772" cy="3917455"/>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1600" b="1" dirty="0">
                <a:solidFill>
                  <a:srgbClr val="FF0000"/>
                </a:solidFill>
                <a:latin typeface="+mn-lt"/>
                <a:ea typeface="Cambria" panose="02040503050406030204" pitchFamily="18" charset="0"/>
              </a:rPr>
              <a:t>E: </a:t>
            </a:r>
            <a:r>
              <a:rPr lang="vi-VN" sz="1600" dirty="0">
                <a:solidFill>
                  <a:schemeClr val="tx1"/>
                </a:solidFill>
                <a:latin typeface="+mn-lt"/>
                <a:ea typeface="Cambria" panose="02040503050406030204" pitchFamily="18" charset="0"/>
              </a:rPr>
              <a:t>Reduced emissions, reduced resource consumption</a:t>
            </a:r>
          </a:p>
          <a:p>
            <a:pPr marL="228600">
              <a:spcBef>
                <a:spcPts val="600"/>
              </a:spcBef>
              <a:spcAft>
                <a:spcPts val="600"/>
              </a:spcAft>
              <a:buClr>
                <a:schemeClr val="tx1"/>
              </a:buClr>
            </a:pPr>
            <a:r>
              <a:rPr lang="vi-VN" sz="1600" b="1" dirty="0">
                <a:solidFill>
                  <a:srgbClr val="FF0000"/>
                </a:solidFill>
                <a:latin typeface="+mn-lt"/>
                <a:ea typeface="Cambria" panose="02040503050406030204" pitchFamily="18" charset="0"/>
              </a:rPr>
              <a:t>S</a:t>
            </a:r>
            <a:r>
              <a:rPr lang="vi-VN" sz="1600" b="1" dirty="0">
                <a:solidFill>
                  <a:schemeClr val="tx1"/>
                </a:solidFill>
                <a:latin typeface="+mn-lt"/>
                <a:ea typeface="Cambria" panose="02040503050406030204" pitchFamily="18" charset="0"/>
              </a:rPr>
              <a:t>: </a:t>
            </a:r>
            <a:r>
              <a:rPr lang="vi-VN" sz="1600" dirty="0">
                <a:solidFill>
                  <a:schemeClr val="tx1"/>
                </a:solidFill>
                <a:latin typeface="+mn-lt"/>
                <a:ea typeface="Cambria" panose="02040503050406030204" pitchFamily="18" charset="0"/>
              </a:rPr>
              <a:t>Working conditions, employee health when changing technology</a:t>
            </a:r>
          </a:p>
          <a:p>
            <a:pPr marL="228600">
              <a:spcBef>
                <a:spcPts val="600"/>
              </a:spcBef>
              <a:spcAft>
                <a:spcPts val="600"/>
              </a:spcAft>
              <a:buClr>
                <a:schemeClr val="tx1"/>
              </a:buClr>
            </a:pPr>
            <a:r>
              <a:rPr lang="vi-VN" sz="1600" b="1" dirty="0">
                <a:solidFill>
                  <a:srgbClr val="FF0000"/>
                </a:solidFill>
                <a:latin typeface="+mn-lt"/>
                <a:ea typeface="Cambria" panose="02040503050406030204" pitchFamily="18" charset="0"/>
              </a:rPr>
              <a:t>G</a:t>
            </a:r>
            <a:r>
              <a:rPr lang="vi-VN" sz="1600" b="1" dirty="0">
                <a:solidFill>
                  <a:schemeClr val="tx1"/>
                </a:solidFill>
                <a:latin typeface="+mn-lt"/>
                <a:ea typeface="Cambria" panose="02040503050406030204" pitchFamily="18" charset="0"/>
              </a:rPr>
              <a:t>: </a:t>
            </a:r>
            <a:r>
              <a:rPr lang="vi-VN" sz="1600" dirty="0">
                <a:solidFill>
                  <a:schemeClr val="tx1"/>
                </a:solidFill>
                <a:latin typeface="+mn-lt"/>
                <a:ea typeface="Cambria" panose="02040503050406030204" pitchFamily="18" charset="0"/>
              </a:rPr>
              <a:t>Project risk management, data transparency, reporting</a:t>
            </a:r>
          </a:p>
        </p:txBody>
      </p:sp>
      <p:sp>
        <p:nvSpPr>
          <p:cNvPr id="5" name="Arrow: Right 4">
            <a:extLst>
              <a:ext uri="{FF2B5EF4-FFF2-40B4-BE49-F238E27FC236}">
                <a16:creationId xmlns:a16="http://schemas.microsoft.com/office/drawing/2014/main" id="{22F3246D-3ADA-2BB7-51EB-CC5CBA9905ED}"/>
              </a:ext>
            </a:extLst>
          </p:cNvPr>
          <p:cNvSpPr/>
          <p:nvPr/>
        </p:nvSpPr>
        <p:spPr>
          <a:xfrm>
            <a:off x="4155916" y="3727770"/>
            <a:ext cx="1057835" cy="1035424"/>
          </a:xfrm>
          <a:prstGeom prst="rightArrow">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a:p>
        </p:txBody>
      </p:sp>
      <p:pic>
        <p:nvPicPr>
          <p:cNvPr id="6" name="Picture 5">
            <a:extLst>
              <a:ext uri="{FF2B5EF4-FFF2-40B4-BE49-F238E27FC236}">
                <a16:creationId xmlns:a16="http://schemas.microsoft.com/office/drawing/2014/main" id="{F25CE2C0-ECC4-479F-BE94-AED9EB6998AB}"/>
              </a:ext>
            </a:extLst>
          </p:cNvPr>
          <p:cNvPicPr>
            <a:picLocks noChangeAspect="1"/>
          </p:cNvPicPr>
          <p:nvPr/>
        </p:nvPicPr>
        <p:blipFill>
          <a:blip r:embed="rId3"/>
          <a:stretch>
            <a:fillRect/>
          </a:stretch>
        </p:blipFill>
        <p:spPr>
          <a:xfrm>
            <a:off x="5236966" y="1798983"/>
            <a:ext cx="6439799" cy="4972744"/>
          </a:xfrm>
          <a:prstGeom prst="rect">
            <a:avLst/>
          </a:prstGeom>
        </p:spPr>
      </p:pic>
    </p:spTree>
    <p:extLst>
      <p:ext uri="{BB962C8B-B14F-4D97-AF65-F5344CB8AC3E}">
        <p14:creationId xmlns:p14="http://schemas.microsoft.com/office/powerpoint/2010/main" val="3288961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BFAEC-8783-FCE5-1F11-2427664D33A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16FB297-10DC-7B87-5CC6-3295450CC671}"/>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2400" kern="0">
                <a:latin typeface="+mn-lt"/>
                <a:ea typeface="Cambria"/>
                <a:cs typeface="Cambria"/>
                <a:sym typeface="Cambria"/>
              </a:rPr>
              <a:t>STAKEHOLDER CONSULTATION MECHANISM IN ESG</a:t>
            </a:r>
            <a:endParaRPr lang="en-US" sz="2400" kern="0" dirty="0">
              <a:latin typeface="+mn-lt"/>
              <a:ea typeface="Cambria"/>
              <a:cs typeface="Cambria"/>
              <a:sym typeface="Cambria"/>
            </a:endParaRPr>
          </a:p>
        </p:txBody>
      </p:sp>
      <p:graphicFrame>
        <p:nvGraphicFramePr>
          <p:cNvPr id="4" name="Diagram 3">
            <a:extLst>
              <a:ext uri="{FF2B5EF4-FFF2-40B4-BE49-F238E27FC236}">
                <a16:creationId xmlns:a16="http://schemas.microsoft.com/office/drawing/2014/main" id="{082CB6F1-C5F1-1012-03CF-863A86568D27}"/>
              </a:ext>
            </a:extLst>
          </p:cNvPr>
          <p:cNvGraphicFramePr/>
          <p:nvPr>
            <p:extLst>
              <p:ext uri="{D42A27DB-BD31-4B8C-83A1-F6EECF244321}">
                <p14:modId xmlns:p14="http://schemas.microsoft.com/office/powerpoint/2010/main" val="1856275865"/>
              </p:ext>
            </p:extLst>
          </p:nvPr>
        </p:nvGraphicFramePr>
        <p:xfrm>
          <a:off x="941166" y="2176599"/>
          <a:ext cx="3689181" cy="4499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Stakeholder engagement in the ESG process - BDO">
            <a:extLst>
              <a:ext uri="{FF2B5EF4-FFF2-40B4-BE49-F238E27FC236}">
                <a16:creationId xmlns:a16="http://schemas.microsoft.com/office/drawing/2014/main" id="{6393C392-67FB-BE1C-41D0-19B54CBC174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23014" y="2176598"/>
            <a:ext cx="6687287" cy="4499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223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66E35-5989-0FA5-3EA6-E08CFD25DBB6}"/>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6E5ADD3-E9E6-2A0D-0BE1-B02D97AAA9DB}"/>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ESG TRANSPARENCY WITH STAKEHOLDERS</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4A7C3A5-9D0E-8F7A-6777-5CF16C8C4C41}"/>
              </a:ext>
            </a:extLst>
          </p:cNvPr>
          <p:cNvSpPr txBox="1">
            <a:spLocks/>
          </p:cNvSpPr>
          <p:nvPr/>
        </p:nvSpPr>
        <p:spPr>
          <a:xfrm>
            <a:off x="941166" y="2517695"/>
            <a:ext cx="3625836" cy="3917415"/>
          </a:xfrm>
          <a:prstGeom prst="roundRect">
            <a:avLst>
              <a:gd name="adj" fmla="val 7776"/>
            </a:avLst>
          </a:prstGeom>
          <a:solidFill>
            <a:srgbClr val="FFFFFF"/>
          </a:solidFill>
          <a:ln w="25400" cap="flat" cmpd="sng" algn="ctr">
            <a:solidFill>
              <a:srgbClr val="0BD0D9"/>
            </a:solidFill>
            <a:prstDash val="solid"/>
          </a:ln>
          <a:effectLst/>
        </p:spPr>
        <p:txBody>
          <a:bodyPr anchor="ctr">
            <a:normAutofit fontScale="925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Publish regular ESG reports</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Sharing data via websites and seminars</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Transparency regarding ESG risks, opportunities, and results</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Adopting international reporting standards (GRI, SASB, etc.)</a:t>
            </a:r>
          </a:p>
        </p:txBody>
      </p:sp>
      <p:pic>
        <p:nvPicPr>
          <p:cNvPr id="4" name="Picture 3" descr="Resideo Technologies Releases 2022 Environmental, Social and Governance  (ESG) Report">
            <a:extLst>
              <a:ext uri="{FF2B5EF4-FFF2-40B4-BE49-F238E27FC236}">
                <a16:creationId xmlns:a16="http://schemas.microsoft.com/office/drawing/2014/main" id="{B996F3BB-7128-96DF-3716-F363C18B16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3480" y="2413422"/>
            <a:ext cx="7332180" cy="41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249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7AB17-8DEA-522A-4298-A09367927BF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11EAB04-771B-0C4F-665C-4A19F77F7CBF}"/>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CASE STUDY – STAKEHOLDER ANALYSIS</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F9A1338-0B30-BDAE-6D26-31058D449C5E}"/>
              </a:ext>
            </a:extLst>
          </p:cNvPr>
          <p:cNvSpPr txBox="1">
            <a:spLocks/>
          </p:cNvSpPr>
          <p:nvPr/>
        </p:nvSpPr>
        <p:spPr>
          <a:xfrm>
            <a:off x="586478" y="2535681"/>
            <a:ext cx="5133633" cy="3681940"/>
          </a:xfrm>
          <a:prstGeom prst="roundRect">
            <a:avLst>
              <a:gd name="adj" fmla="val 7776"/>
            </a:avLst>
          </a:prstGeom>
          <a:ln/>
        </p:spPr>
        <p:style>
          <a:lnRef idx="2">
            <a:schemeClr val="accent3"/>
          </a:lnRef>
          <a:fillRef idx="1">
            <a:schemeClr val="lt1"/>
          </a:fillRef>
          <a:effectRef idx="0">
            <a:schemeClr val="accent3"/>
          </a:effectRef>
          <a:fontRef idx="minor">
            <a:schemeClr val="dk1"/>
          </a:fontRef>
        </p:style>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2200" b="1" dirty="0">
                <a:solidFill>
                  <a:schemeClr val="tx1"/>
                </a:solidFill>
                <a:latin typeface="+mn-lt"/>
                <a:ea typeface="Cambria" panose="02040503050406030204" pitchFamily="18" charset="0"/>
              </a:rPr>
              <a:t>Develop a stakeholder consultation mechanism for the shopping center chain.</a:t>
            </a:r>
          </a:p>
          <a:p>
            <a:pPr marL="685800" indent="-457200">
              <a:spcBef>
                <a:spcPts val="600"/>
              </a:spcBef>
              <a:spcAft>
                <a:spcPts val="600"/>
              </a:spcAft>
              <a:buClr>
                <a:schemeClr val="tx1"/>
              </a:buClr>
              <a:buFont typeface="Arial" panose="020B0604020202020204" pitchFamily="34" charset="0"/>
              <a:buChar char="•"/>
            </a:pPr>
            <a:r>
              <a:rPr lang="vi-VN" sz="2200" dirty="0">
                <a:solidFill>
                  <a:schemeClr val="tx1"/>
                </a:solidFill>
                <a:latin typeface="+mn-lt"/>
                <a:ea typeface="Cambria" panose="02040503050406030204" pitchFamily="18" charset="0"/>
              </a:rPr>
              <a:t>Requirements: Identify key stakeholder groups and analyze the key issues of concern for each group.</a:t>
            </a:r>
          </a:p>
          <a:p>
            <a:pPr marL="685800" indent="-457200">
              <a:spcBef>
                <a:spcPts val="600"/>
              </a:spcBef>
              <a:spcAft>
                <a:spcPts val="600"/>
              </a:spcAft>
              <a:buClr>
                <a:schemeClr val="tx1"/>
              </a:buClr>
              <a:buFont typeface="Arial" panose="020B0604020202020204" pitchFamily="34" charset="0"/>
              <a:buChar char="•"/>
            </a:pPr>
            <a:r>
              <a:rPr lang="vi-VN" sz="2200" dirty="0">
                <a:solidFill>
                  <a:schemeClr val="tx1"/>
                </a:solidFill>
                <a:latin typeface="+mn-lt"/>
                <a:ea typeface="Cambria" panose="02040503050406030204" pitchFamily="18" charset="0"/>
              </a:rPr>
              <a:t>Duration: 20-30 minutes of group discussion</a:t>
            </a:r>
          </a:p>
        </p:txBody>
      </p:sp>
      <p:pic>
        <p:nvPicPr>
          <p:cNvPr id="4" name="Picture 3" descr="Effectively Engaging with Stakeholders">
            <a:extLst>
              <a:ext uri="{FF2B5EF4-FFF2-40B4-BE49-F238E27FC236}">
                <a16:creationId xmlns:a16="http://schemas.microsoft.com/office/drawing/2014/main" id="{A628B175-02E5-0BD5-82F8-6A7A09A03F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950" r="6537"/>
          <a:stretch>
            <a:fillRect/>
          </a:stretch>
        </p:blipFill>
        <p:spPr bwMode="auto">
          <a:xfrm>
            <a:off x="6351878" y="2535681"/>
            <a:ext cx="5392753" cy="3506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366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DD757-4875-F3F1-AF2C-EC177C12818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2318B05-B136-9159-3C53-E463E626B0C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APPLICATION EXERCISE: DESIGNING STAKEHOLDER INTERVIEWS</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D80DC75-920E-6152-2464-9FE51CA0CDE4}"/>
              </a:ext>
            </a:extLst>
          </p:cNvPr>
          <p:cNvSpPr txBox="1">
            <a:spLocks/>
          </p:cNvSpPr>
          <p:nvPr/>
        </p:nvSpPr>
        <p:spPr>
          <a:xfrm>
            <a:off x="1301656" y="2389104"/>
            <a:ext cx="4794344" cy="3941843"/>
          </a:xfrm>
          <a:prstGeom prst="roundRect">
            <a:avLst>
              <a:gd name="adj" fmla="val 7776"/>
            </a:avLst>
          </a:prstGeom>
          <a:solidFill>
            <a:srgbClr val="FFFFFF"/>
          </a:solidFill>
          <a:ln w="25400" cap="flat" cmpd="sng" algn="ctr">
            <a:solidFill>
              <a:srgbClr val="0BD0D9"/>
            </a:solidFill>
            <a:prstDash val="solid"/>
          </a:ln>
          <a:effectLst/>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1"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Based on the identified stakeholder groups, prepare interview questions for each group (5-7 questions). </a:t>
            </a: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F6FC6">
                    <a:lumMod val="60000"/>
                    <a:lumOff val="40000"/>
                  </a:srgbClr>
                </a:solidFill>
                <a:effectLst/>
                <a:uLnTx/>
                <a:uFillTx/>
                <a:latin typeface="+mn-lt"/>
                <a:ea typeface="Cambria" panose="02040503050406030204" pitchFamily="18" charset="0"/>
                <a:cs typeface="Arial"/>
                <a:sym typeface="Arial"/>
              </a:rPr>
              <a:t>Suggestion: Focus on expectations, concerns, and suggestions</a:t>
            </a: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Duration: 20-30 minutes of group discussion</a:t>
            </a:r>
          </a:p>
        </p:txBody>
      </p:sp>
      <p:pic>
        <p:nvPicPr>
          <p:cNvPr id="4" name="Picture 3" descr="4+ Hundred Stakeholder Interviews Royalty-Free Images, Stock Photos &amp;  Pictures | Shutterstock">
            <a:extLst>
              <a:ext uri="{FF2B5EF4-FFF2-40B4-BE49-F238E27FC236}">
                <a16:creationId xmlns:a16="http://schemas.microsoft.com/office/drawing/2014/main" id="{4999DD99-8250-C43E-9962-B5D60D01B9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922"/>
          <a:stretch>
            <a:fillRect/>
          </a:stretch>
        </p:blipFill>
        <p:spPr bwMode="auto">
          <a:xfrm>
            <a:off x="6482787" y="2722879"/>
            <a:ext cx="4953000" cy="32742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427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1257F-77CE-82FC-414E-7CF62B086D0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440D2A8-EECB-CC79-A1B4-56715D93AFB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ANSWER: STAKEHOLDER INTERVIEW DESIGN</a:t>
            </a:r>
            <a:endParaRPr lang="en-US" sz="2400" kern="0" dirty="0">
              <a:latin typeface="Arial" panose="020B0604020202020204" pitchFamily="34" charset="0"/>
              <a:ea typeface="Cambria"/>
              <a:cs typeface="Arial" panose="020B0604020202020204" pitchFamily="34" charset="0"/>
              <a:sym typeface="Cambria"/>
            </a:endParaRPr>
          </a:p>
        </p:txBody>
      </p:sp>
      <p:sp>
        <p:nvSpPr>
          <p:cNvPr id="4" name="Text Placeholder 4">
            <a:extLst>
              <a:ext uri="{FF2B5EF4-FFF2-40B4-BE49-F238E27FC236}">
                <a16:creationId xmlns:a16="http://schemas.microsoft.com/office/drawing/2014/main" id="{9C675482-E4A1-C3CA-665C-55CF9C0E1FB1}"/>
              </a:ext>
            </a:extLst>
          </p:cNvPr>
          <p:cNvSpPr txBox="1">
            <a:spLocks/>
          </p:cNvSpPr>
          <p:nvPr/>
        </p:nvSpPr>
        <p:spPr>
          <a:xfrm>
            <a:off x="463457" y="2052006"/>
            <a:ext cx="5632543" cy="4606491"/>
          </a:xfrm>
          <a:prstGeom prst="roundRect">
            <a:avLst>
              <a:gd name="adj" fmla="val 7776"/>
            </a:avLst>
          </a:prstGeom>
          <a:solidFill>
            <a:srgbClr val="FFFFFF"/>
          </a:solidFill>
          <a:ln w="25400" cap="flat" cmpd="sng" algn="ctr">
            <a:solidFill>
              <a:srgbClr val="0BD0D9"/>
            </a:solidFill>
            <a:prstDash val="solid"/>
          </a:ln>
          <a:effectLst/>
        </p:spPr>
        <p:txBody>
          <a:bodyPr anchor="ctr">
            <a:normAutofit fontScale="77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Group 1: Local Government</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Example from FEDS</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 Regular meetings to discuss safety, legal compliance, and community development.</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Expectations</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Businesses fully comply with legal regulations and environmental standards.</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Collaborate in community campaigns (CSR, fire prevention, occupational safety).</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Concerns</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Business operations causing traffic congestion, noise, and waste.</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Violations of regulations or delayed reporting.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Recommendations</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Hold regular meetings with relevant authorities.</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Collaborate with the government to organize community events (e.g., Environment Day, plastic reduction programs).</a:t>
            </a:r>
          </a:p>
        </p:txBody>
      </p:sp>
      <p:sp>
        <p:nvSpPr>
          <p:cNvPr id="5" name="Text Placeholder 4">
            <a:extLst>
              <a:ext uri="{FF2B5EF4-FFF2-40B4-BE49-F238E27FC236}">
                <a16:creationId xmlns:a16="http://schemas.microsoft.com/office/drawing/2014/main" id="{B7FEBD36-CCDE-2E5B-1D49-F26939DBBFF8}"/>
              </a:ext>
            </a:extLst>
          </p:cNvPr>
          <p:cNvSpPr txBox="1">
            <a:spLocks/>
          </p:cNvSpPr>
          <p:nvPr/>
        </p:nvSpPr>
        <p:spPr>
          <a:xfrm>
            <a:off x="6305562" y="2052006"/>
            <a:ext cx="5632543" cy="4606491"/>
          </a:xfrm>
          <a:prstGeom prst="roundRect">
            <a:avLst>
              <a:gd name="adj" fmla="val 7776"/>
            </a:avLst>
          </a:prstGeom>
          <a:solidFill>
            <a:srgbClr val="FFFFFF"/>
          </a:solidFill>
          <a:ln w="25400" cap="flat" cmpd="sng" algn="ctr">
            <a:solidFill>
              <a:srgbClr val="0BD0D9"/>
            </a:solidFill>
            <a:prstDash val="solid"/>
          </a:ln>
          <a:effectLst/>
        </p:spPr>
        <p:txBody>
          <a:bodyPr anchor="ctr">
            <a:normAutofit fontScale="850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Group 3: Related businesses / Suppliers</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Examples from FEDS: </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Annual supplier conference, CSR commitments, quality standard assessments.</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Expectations:</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Long-term, stable, and transparent contractual relationships.</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Support for improving ESG standards (safety, labor, environment).</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Concerns:</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Stringent requirements but lack of technical support.</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Risk of late payments or unexpected policy changes.</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Recommendations:</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Share business plans and ESG requirements early.</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Organize ESG training and workshops for suppliers</a:t>
            </a: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endParaRPr>
          </a:p>
        </p:txBody>
      </p:sp>
    </p:spTree>
    <p:extLst>
      <p:ext uri="{BB962C8B-B14F-4D97-AF65-F5344CB8AC3E}">
        <p14:creationId xmlns:p14="http://schemas.microsoft.com/office/powerpoint/2010/main" val="4056278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DBF03-332C-791D-FB80-6410ABEC1338}"/>
              </a:ext>
            </a:extLst>
          </p:cNvPr>
          <p:cNvSpPr>
            <a:spLocks noGrp="1"/>
          </p:cNvSpPr>
          <p:nvPr/>
        </p:nvSpPr>
        <p:spPr>
          <a:xfrm>
            <a:off x="265657" y="1167572"/>
            <a:ext cx="11660686" cy="1292995"/>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200"/>
              <a:t>OVERVIEW OF ESG</a:t>
            </a:r>
            <a:endParaRPr lang="en-US" sz="3200" dirty="0">
              <a:latin typeface="Cambria" panose="02040503050406030204" pitchFamily="18" charset="0"/>
              <a:ea typeface="Cambria" panose="02040503050406030204" pitchFamily="18" charset="0"/>
            </a:endParaRPr>
          </a:p>
        </p:txBody>
      </p:sp>
      <p:sp>
        <p:nvSpPr>
          <p:cNvPr id="5" name="Text Placeholder 4">
            <a:extLst>
              <a:ext uri="{FF2B5EF4-FFF2-40B4-BE49-F238E27FC236}">
                <a16:creationId xmlns:a16="http://schemas.microsoft.com/office/drawing/2014/main" id="{3982AFC6-20B0-3E99-50FB-750576A669F2}"/>
              </a:ext>
            </a:extLst>
          </p:cNvPr>
          <p:cNvSpPr>
            <a:spLocks noGrp="1"/>
          </p:cNvSpPr>
          <p:nvPr/>
        </p:nvSpPr>
        <p:spPr>
          <a:xfrm>
            <a:off x="265657" y="2625671"/>
            <a:ext cx="6732451" cy="3543526"/>
          </a:xfrm>
          <a:prstGeom prst="rect">
            <a:avLst/>
          </a:prstGeom>
          <a:solidFill>
            <a:schemeClr val="bg1"/>
          </a:solidFill>
          <a:ln>
            <a:solidFill>
              <a:schemeClr val="accent1"/>
            </a:solid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00000"/>
              </a:lnSpc>
              <a:buClr>
                <a:schemeClr val="tx1"/>
              </a:buClr>
              <a:buFont typeface="Arial" panose="020B0604020202020204" pitchFamily="34" charset="0"/>
              <a:buChar char="•"/>
            </a:pP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2400" dirty="0" err="1">
                <a:solidFill>
                  <a:schemeClr val="tx1"/>
                </a:solidFill>
                <a:latin typeface="Arial" panose="020B0604020202020204" pitchFamily="34" charset="0"/>
                <a:ea typeface="Cambria" panose="02040503050406030204" pitchFamily="18" charset="0"/>
                <a:cs typeface="Arial" panose="020B0604020202020204" pitchFamily="34" charset="0"/>
              </a:rPr>
              <a:t>its origins and role in Sustainable Development</a:t>
            </a:r>
            <a:endParaRPr lang="en-US" sz="24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lnSpc>
                <a:spcPct val="100000"/>
              </a:lnSpc>
              <a:buClr>
                <a:schemeClr val="tx1"/>
              </a:buClr>
              <a:buFont typeface="Arial" panose="020B0604020202020204" pitchFamily="34" charset="0"/>
              <a:buChar char="•"/>
            </a:pP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2400" dirty="0" err="1">
                <a:solidFill>
                  <a:schemeClr val="tx1"/>
                </a:solidFill>
                <a:latin typeface="Arial" panose="020B0604020202020204" pitchFamily="34" charset="0"/>
                <a:ea typeface="Cambria" panose="02040503050406030204" pitchFamily="18" charset="0"/>
                <a:cs typeface="Arial" panose="020B0604020202020204" pitchFamily="34" charset="0"/>
              </a:rPr>
              <a:t>reporting standard frameworks </a:t>
            </a:r>
          </a:p>
          <a:p>
            <a:pPr marL="685800" indent="-457200">
              <a:lnSpc>
                <a:spcPct val="100000"/>
              </a:lnSpc>
              <a:buClr>
                <a:schemeClr val="tx1"/>
              </a:buClr>
              <a:buFont typeface="Arial" panose="020B0604020202020204" pitchFamily="34" charset="0"/>
              <a:buChar char="•"/>
            </a:pP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2400" dirty="0" err="1">
                <a:solidFill>
                  <a:schemeClr val="tx1"/>
                </a:solidFill>
                <a:latin typeface="Arial" panose="020B0604020202020204" pitchFamily="34" charset="0"/>
                <a:ea typeface="Cambria" panose="02040503050406030204" pitchFamily="18" charset="0"/>
                <a:cs typeface="Arial" panose="020B0604020202020204" pitchFamily="34" charset="0"/>
              </a:rPr>
              <a:t>reporting structure according to </a:t>
            </a: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GRI</a:t>
            </a:r>
          </a:p>
          <a:p>
            <a:pPr marL="685800" indent="-457200">
              <a:lnSpc>
                <a:spcPct val="100000"/>
              </a:lnSpc>
              <a:buClr>
                <a:schemeClr val="tx1"/>
              </a:buClr>
              <a:buFont typeface="Arial" panose="020B0604020202020204" pitchFamily="34" charset="0"/>
              <a:buChar char="•"/>
            </a:pP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2400" dirty="0" err="1">
                <a:solidFill>
                  <a:schemeClr val="tx1"/>
                </a:solidFill>
                <a:latin typeface="Arial" panose="020B0604020202020204" pitchFamily="34" charset="0"/>
                <a:ea typeface="Cambria" panose="02040503050406030204" pitchFamily="18" charset="0"/>
                <a:cs typeface="Arial" panose="020B0604020202020204" pitchFamily="34" charset="0"/>
              </a:rPr>
              <a:t>integrated into Corporate Governance and Energy Efficiency Projects</a:t>
            </a:r>
            <a:r>
              <a:rPr lang="en-US" sz="2400" dirty="0">
                <a:solidFill>
                  <a:schemeClr val="tx1"/>
                </a:solidFill>
                <a:latin typeface="Arial" panose="020B0604020202020204" pitchFamily="34" charset="0"/>
                <a:ea typeface="Cambria" panose="02040503050406030204" pitchFamily="18" charset="0"/>
                <a:cs typeface="Arial" panose="020B0604020202020204" pitchFamily="34" charset="0"/>
              </a:rPr>
              <a:t>.</a:t>
            </a:r>
            <a:endParaRPr lang="vi-VN" sz="2400" dirty="0">
              <a:solidFill>
                <a:schemeClr val="tx1"/>
              </a:solidFill>
              <a:latin typeface="Arial" panose="020B0604020202020204" pitchFamily="34" charset="0"/>
              <a:ea typeface="Cambria" panose="02040503050406030204" pitchFamily="18" charset="0"/>
              <a:cs typeface="Arial" panose="020B0604020202020204" pitchFamily="34" charset="0"/>
            </a:endParaRPr>
          </a:p>
        </p:txBody>
      </p:sp>
      <p:pic>
        <p:nvPicPr>
          <p:cNvPr id="7" name="Picture 6" descr="esg素材-esg图片-esg素材图片下载-觅知网">
            <a:extLst>
              <a:ext uri="{FF2B5EF4-FFF2-40B4-BE49-F238E27FC236}">
                <a16:creationId xmlns:a16="http://schemas.microsoft.com/office/drawing/2014/main" id="{43622617-96F8-EE80-5168-1F190078E2D2}"/>
              </a:ext>
            </a:extLst>
          </p:cNvPr>
          <p:cNvPicPr>
            <a:picLocks noGrp="1" noChangeAspect="1" noChangeArrowheads="1"/>
          </p:cNvPicPr>
          <p:nvPr/>
        </p:nvPicPr>
        <p:blipFill rotWithShape="1">
          <a:blip r:embed="rId2">
            <a:extLst>
              <a:ext uri="{28A0092B-C50C-407E-A947-70E740481C1C}">
                <a14:useLocalDpi xmlns:a14="http://schemas.microsoft.com/office/drawing/2010/main" val="0"/>
              </a:ext>
            </a:extLst>
          </a:blip>
          <a:srcRect l="4564" t="15603" r="37794"/>
          <a:stretch>
            <a:fillRect/>
          </a:stretch>
        </p:blipFill>
        <p:spPr bwMode="auto">
          <a:xfrm>
            <a:off x="7452890" y="2625671"/>
            <a:ext cx="4256115" cy="350558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1881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0440-4BA1-DAF8-073F-9AFD93E548C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109EF04-56F1-A93F-8765-A4A1F34DBC9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WHAT IS ESG?</a:t>
            </a:r>
            <a:endParaRPr lang="en-US" sz="2400" kern="0" dirty="0">
              <a:latin typeface="Arial" panose="020B0604020202020204" pitchFamily="34" charset="0"/>
              <a:ea typeface="Cambria"/>
              <a:cs typeface="Arial" panose="020B0604020202020204" pitchFamily="34" charset="0"/>
              <a:sym typeface="Cambria"/>
            </a:endParaRPr>
          </a:p>
        </p:txBody>
      </p:sp>
      <p:pic>
        <p:nvPicPr>
          <p:cNvPr id="2" name="Picture 1">
            <a:extLst>
              <a:ext uri="{FF2B5EF4-FFF2-40B4-BE49-F238E27FC236}">
                <a16:creationId xmlns:a16="http://schemas.microsoft.com/office/drawing/2014/main" id="{99F83CCC-65C9-004A-6733-0787497DA5DF}"/>
              </a:ext>
            </a:extLst>
          </p:cNvPr>
          <p:cNvPicPr>
            <a:picLocks noChangeAspect="1"/>
          </p:cNvPicPr>
          <p:nvPr/>
        </p:nvPicPr>
        <p:blipFill>
          <a:blip r:embed="rId3"/>
          <a:stretch>
            <a:fillRect/>
          </a:stretch>
        </p:blipFill>
        <p:spPr>
          <a:xfrm>
            <a:off x="1428242" y="2169089"/>
            <a:ext cx="9335515" cy="4149118"/>
          </a:xfrm>
          <a:prstGeom prst="rect">
            <a:avLst/>
          </a:prstGeom>
        </p:spPr>
      </p:pic>
    </p:spTree>
    <p:extLst>
      <p:ext uri="{BB962C8B-B14F-4D97-AF65-F5344CB8AC3E}">
        <p14:creationId xmlns:p14="http://schemas.microsoft.com/office/powerpoint/2010/main" val="359836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E29F9-08B6-4E9A-4724-AF9B8FB9500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C81936F-0AB1-2ED1-8589-1FA0E1AF322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THE IMPORTANCE OF ESG</a:t>
            </a:r>
            <a:endParaRPr lang="en-US" sz="2400" kern="0" dirty="0">
              <a:latin typeface="Arial" panose="020B0604020202020204" pitchFamily="34" charset="0"/>
              <a:ea typeface="Cambria"/>
              <a:cs typeface="Arial" panose="020B0604020202020204" pitchFamily="34" charset="0"/>
              <a:sym typeface="Cambria"/>
            </a:endParaRPr>
          </a:p>
        </p:txBody>
      </p:sp>
      <p:pic>
        <p:nvPicPr>
          <p:cNvPr id="2" name="Picture 1">
            <a:extLst>
              <a:ext uri="{FF2B5EF4-FFF2-40B4-BE49-F238E27FC236}">
                <a16:creationId xmlns:a16="http://schemas.microsoft.com/office/drawing/2014/main" id="{0854184F-19A6-6A85-1DE7-502CF4702D73}"/>
              </a:ext>
            </a:extLst>
          </p:cNvPr>
          <p:cNvPicPr>
            <a:picLocks noChangeAspect="1"/>
          </p:cNvPicPr>
          <p:nvPr/>
        </p:nvPicPr>
        <p:blipFill>
          <a:blip r:embed="rId3"/>
          <a:stretch>
            <a:fillRect/>
          </a:stretch>
        </p:blipFill>
        <p:spPr>
          <a:xfrm>
            <a:off x="1534874" y="1987229"/>
            <a:ext cx="9307204" cy="4870771"/>
          </a:xfrm>
          <a:prstGeom prst="rect">
            <a:avLst/>
          </a:prstGeom>
        </p:spPr>
      </p:pic>
    </p:spTree>
    <p:extLst>
      <p:ext uri="{BB962C8B-B14F-4D97-AF65-F5344CB8AC3E}">
        <p14:creationId xmlns:p14="http://schemas.microsoft.com/office/powerpoint/2010/main" val="2396590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1A319-11BF-102C-2B95-8FDADBA247E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F6F9EA-1901-FE32-DACB-5DEDDFF00F81}"/>
              </a:ext>
            </a:extLst>
          </p:cNvPr>
          <p:cNvSpPr>
            <a:spLocks noGrp="1"/>
          </p:cNvSpPr>
          <p:nvPr/>
        </p:nvSpPr>
        <p:spPr>
          <a:xfrm>
            <a:off x="4030308" y="6492875"/>
            <a:ext cx="41148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pPr defTabSz="914309">
              <a:defRPr/>
            </a:pPr>
            <a:r>
              <a:rPr lang="en-GB" cap="all">
                <a:solidFill>
                  <a:srgbClr val="333333">
                    <a:tint val="75000"/>
                  </a:srgbClr>
                </a:solidFill>
                <a:latin typeface="LeXEND"/>
              </a:rPr>
              <a:t>NAME OF THE PRESENTATION</a:t>
            </a:r>
            <a:endParaRPr lang="en-GB" cap="all" dirty="0">
              <a:solidFill>
                <a:srgbClr val="333333">
                  <a:tint val="75000"/>
                </a:srgbClr>
              </a:solidFill>
              <a:latin typeface="LeXEND"/>
            </a:endParaRPr>
          </a:p>
        </p:txBody>
      </p:sp>
      <p:sp>
        <p:nvSpPr>
          <p:cNvPr id="5" name="Slide Number Placeholder 4">
            <a:extLst>
              <a:ext uri="{FF2B5EF4-FFF2-40B4-BE49-F238E27FC236}">
                <a16:creationId xmlns:a16="http://schemas.microsoft.com/office/drawing/2014/main" id="{BB7BDDFF-F2A8-1664-0ADE-E5C553B647C8}"/>
              </a:ext>
            </a:extLst>
          </p:cNvPr>
          <p:cNvSpPr>
            <a:spLocks noGrp="1"/>
          </p:cNvSpPr>
          <p:nvPr/>
        </p:nvSpPr>
        <p:spPr>
          <a:xfrm>
            <a:off x="8602308" y="6492875"/>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ctr" defTabSz="914309">
              <a:defRPr/>
            </a:pPr>
            <a:r>
              <a:rPr lang="en-GB">
                <a:solidFill>
                  <a:srgbClr val="333333">
                    <a:tint val="75000"/>
                  </a:srgbClr>
                </a:solidFill>
                <a:latin typeface="LeXEND"/>
              </a:rPr>
              <a:t>Slide/</a:t>
            </a:r>
            <a:fld id="{3EA6A558-C4CA-4506-B5EC-E793D5AE9532}" type="slidenum">
              <a:rPr lang="en-GB">
                <a:solidFill>
                  <a:srgbClr val="333333">
                    <a:tint val="75000"/>
                  </a:srgbClr>
                </a:solidFill>
                <a:latin typeface="LeXEND"/>
              </a:rPr>
              <a:t>6</a:t>
            </a:fld>
            <a:endParaRPr lang="en-GB" dirty="0">
              <a:solidFill>
                <a:srgbClr val="333333">
                  <a:tint val="75000"/>
                </a:srgbClr>
              </a:solidFill>
              <a:latin typeface="LeXEND"/>
            </a:endParaRPr>
          </a:p>
        </p:txBody>
      </p:sp>
      <p:pic>
        <p:nvPicPr>
          <p:cNvPr id="6" name="Picture 5">
            <a:extLst>
              <a:ext uri="{FF2B5EF4-FFF2-40B4-BE49-F238E27FC236}">
                <a16:creationId xmlns:a16="http://schemas.microsoft.com/office/drawing/2014/main" id="{B999F4C3-9825-E0BF-7917-CA708BA894B5}"/>
              </a:ext>
            </a:extLst>
          </p:cNvPr>
          <p:cNvPicPr>
            <a:picLocks noChangeAspect="1"/>
          </p:cNvPicPr>
          <p:nvPr/>
        </p:nvPicPr>
        <p:blipFill>
          <a:blip r:embed="rId3"/>
          <a:stretch>
            <a:fillRect/>
          </a:stretch>
        </p:blipFill>
        <p:spPr>
          <a:xfrm>
            <a:off x="868389" y="1087853"/>
            <a:ext cx="5762679" cy="5667428"/>
          </a:xfrm>
          <a:prstGeom prst="rect">
            <a:avLst/>
          </a:prstGeom>
        </p:spPr>
      </p:pic>
      <p:pic>
        <p:nvPicPr>
          <p:cNvPr id="7" name="Picture 6">
            <a:extLst>
              <a:ext uri="{FF2B5EF4-FFF2-40B4-BE49-F238E27FC236}">
                <a16:creationId xmlns:a16="http://schemas.microsoft.com/office/drawing/2014/main" id="{5671BB82-CAA6-D3E2-1A5E-2451C414A9B4}"/>
              </a:ext>
            </a:extLst>
          </p:cNvPr>
          <p:cNvPicPr>
            <a:picLocks noChangeAspect="1"/>
          </p:cNvPicPr>
          <p:nvPr/>
        </p:nvPicPr>
        <p:blipFill>
          <a:blip r:embed="rId4"/>
          <a:stretch>
            <a:fillRect/>
          </a:stretch>
        </p:blipFill>
        <p:spPr>
          <a:xfrm>
            <a:off x="719087" y="990118"/>
            <a:ext cx="10753826" cy="5867455"/>
          </a:xfrm>
          <a:prstGeom prst="rect">
            <a:avLst/>
          </a:prstGeom>
        </p:spPr>
      </p:pic>
      <p:sp>
        <p:nvSpPr>
          <p:cNvPr id="8" name="Titre 3">
            <a:extLst>
              <a:ext uri="{FF2B5EF4-FFF2-40B4-BE49-F238E27FC236}">
                <a16:creationId xmlns:a16="http://schemas.microsoft.com/office/drawing/2014/main" id="{88DC0988-95D8-2F22-57E0-C2D5745D35E3}"/>
              </a:ext>
            </a:extLst>
          </p:cNvPr>
          <p:cNvSpPr txBox="1">
            <a:spLocks/>
          </p:cNvSpPr>
          <p:nvPr/>
        </p:nvSpPr>
        <p:spPr>
          <a:xfrm>
            <a:off x="403375" y="1087425"/>
            <a:ext cx="5904464" cy="776299"/>
          </a:xfrm>
          <a:prstGeom prst="rect">
            <a:avLst/>
          </a:prstGeom>
        </p:spPr>
        <p:txBody>
          <a:bodyPr>
            <a:noAutofit/>
          </a:bodyPr>
          <a:lstStyle>
            <a:defPPr marR="0" lvl="0" algn="l" rtl="0">
              <a:lnSpc>
                <a:spcPct val="100000"/>
              </a:lnSpc>
              <a:spcBef>
                <a:spcPts val="0"/>
              </a:spcBef>
              <a:spcAft>
                <a:spcPts val="0"/>
              </a:spcAft>
            </a:defPPr>
            <a:lvl1pPr marR="0" lvl="0" algn="l" defTabSz="914400" rtl="0" eaLnBrk="1" latinLnBrk="0" hangingPunct="1">
              <a:lnSpc>
                <a:spcPct val="80000"/>
              </a:lnSpc>
              <a:spcBef>
                <a:spcPct val="0"/>
              </a:spcBef>
              <a:spcAft>
                <a:spcPts val="0"/>
              </a:spcAft>
              <a:buClr>
                <a:srgbClr val="000000"/>
              </a:buClr>
              <a:buFont typeface="Arial"/>
              <a:buNone/>
              <a:defRPr sz="3600" b="1" i="0" u="none" strike="noStrike" kern="1200" cap="all" baseline="0">
                <a:solidFill>
                  <a:schemeClr val="bg2"/>
                </a:solidFill>
                <a:latin typeface="+mj-lt"/>
                <a:ea typeface="+mj-ea"/>
                <a:cs typeface="+mj-cs"/>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lnSpc>
                <a:spcPct val="100000"/>
              </a:lnSpc>
              <a:defRPr/>
            </a:pPr>
            <a:r>
              <a:rPr lang="en-IN" sz="2400" dirty="0">
                <a:solidFill>
                  <a:srgbClr val="00003C"/>
                </a:solidFill>
                <a:latin typeface="Arial" panose="020B0604020202020204" pitchFamily="34" charset="0"/>
                <a:ea typeface="Cambria" panose="02040503050406030204" pitchFamily="18" charset="0"/>
                <a:cs typeface="Arial" panose="020B0604020202020204" pitchFamily="34" charset="0"/>
              </a:rPr>
              <a:t>REPORT HISTORY</a:t>
            </a:r>
          </a:p>
          <a:p>
            <a:pPr defTabSz="914309">
              <a:lnSpc>
                <a:spcPct val="100000"/>
              </a:lnSpc>
              <a:defRPr/>
            </a:pPr>
            <a:r>
              <a:rPr lang="en-IN" sz="2400" dirty="0">
                <a:solidFill>
                  <a:srgbClr val="00003C"/>
                </a:solidFill>
                <a:latin typeface="Arial" panose="020B0604020202020204" pitchFamily="34" charset="0"/>
                <a:ea typeface="Cambria" panose="02040503050406030204" pitchFamily="18" charset="0"/>
                <a:cs typeface="Arial" panose="020B0604020202020204" pitchFamily="34" charset="0"/>
              </a:rPr>
              <a:t>SUSTAINABLE DEVELOPMENT</a:t>
            </a:r>
          </a:p>
        </p:txBody>
      </p:sp>
    </p:spTree>
    <p:extLst>
      <p:ext uri="{BB962C8B-B14F-4D97-AF65-F5344CB8AC3E}">
        <p14:creationId xmlns:p14="http://schemas.microsoft.com/office/powerpoint/2010/main" val="362499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41339-C7D8-FA82-5B61-D36CCDD4596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D3F6610-BE59-76EE-BBE0-B2B27E6C9692}"/>
              </a:ext>
            </a:extLst>
          </p:cNvPr>
          <p:cNvPicPr>
            <a:picLocks noChangeAspect="1"/>
          </p:cNvPicPr>
          <p:nvPr/>
        </p:nvPicPr>
        <p:blipFill>
          <a:blip r:embed="rId3"/>
          <a:stretch>
            <a:fillRect/>
          </a:stretch>
        </p:blipFill>
        <p:spPr>
          <a:xfrm>
            <a:off x="3857104" y="589416"/>
            <a:ext cx="8075357" cy="6268583"/>
          </a:xfrm>
          <a:prstGeom prst="rect">
            <a:avLst/>
          </a:prstGeom>
        </p:spPr>
      </p:pic>
      <p:sp>
        <p:nvSpPr>
          <p:cNvPr id="4" name="Arrow: Right 3">
            <a:extLst>
              <a:ext uri="{FF2B5EF4-FFF2-40B4-BE49-F238E27FC236}">
                <a16:creationId xmlns:a16="http://schemas.microsoft.com/office/drawing/2014/main" id="{A4029606-E746-41D0-72E5-206B5A22FA67}"/>
              </a:ext>
            </a:extLst>
          </p:cNvPr>
          <p:cNvSpPr/>
          <p:nvPr/>
        </p:nvSpPr>
        <p:spPr>
          <a:xfrm>
            <a:off x="4117495" y="3310503"/>
            <a:ext cx="1175089" cy="782202"/>
          </a:xfrm>
          <a:prstGeom prst="rightArrow">
            <a:avLst/>
          </a:prstGeom>
          <a:solidFill>
            <a:schemeClr val="accent6">
              <a:lumMod val="75000"/>
            </a:schemeClr>
          </a:solidFill>
          <a:ln w="28575">
            <a:solidFill>
              <a:schemeClr val="accent6">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defTabSz="914309">
              <a:defRPr/>
            </a:pPr>
            <a:endParaRPr lang="vi-VN" sz="1400" dirty="0">
              <a:solidFill>
                <a:srgbClr val="333333"/>
              </a:solidFill>
              <a:latin typeface="Cambria" panose="02040503050406030204" pitchFamily="18" charset="0"/>
              <a:ea typeface="Cambria" panose="02040503050406030204" pitchFamily="18" charset="0"/>
            </a:endParaRPr>
          </a:p>
        </p:txBody>
      </p:sp>
      <p:sp>
        <p:nvSpPr>
          <p:cNvPr id="5" name="Title 1">
            <a:extLst>
              <a:ext uri="{FF2B5EF4-FFF2-40B4-BE49-F238E27FC236}">
                <a16:creationId xmlns:a16="http://schemas.microsoft.com/office/drawing/2014/main" id="{9042DA26-50FA-DA81-C9B4-19088013D3A4}"/>
              </a:ext>
            </a:extLst>
          </p:cNvPr>
          <p:cNvSpPr>
            <a:spLocks noGrp="1"/>
          </p:cNvSpPr>
          <p:nvPr/>
        </p:nvSpPr>
        <p:spPr>
          <a:xfrm>
            <a:off x="554894" y="2027908"/>
            <a:ext cx="3196355" cy="8055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sz="3200" b="1" cap="all" dirty="0">
                <a:latin typeface="+mn-lt"/>
                <a:ea typeface="Cambria" panose="02040503050406030204" pitchFamily="18" charset="0"/>
                <a:cs typeface="Arial" panose="020B0604020202020204" pitchFamily="34" charset="0"/>
              </a:rPr>
              <a:t>ESG REPORT</a:t>
            </a:r>
            <a:endParaRPr lang="en-US" sz="3200" b="1" cap="all" dirty="0">
              <a:latin typeface="+mn-lt"/>
              <a:ea typeface="Cambria" panose="02040503050406030204" pitchFamily="18" charset="0"/>
              <a:cs typeface="Arial" panose="020B0604020202020204" pitchFamily="34" charset="0"/>
            </a:endParaRPr>
          </a:p>
        </p:txBody>
      </p:sp>
      <p:sp>
        <p:nvSpPr>
          <p:cNvPr id="6" name="TextBox 7">
            <a:extLst>
              <a:ext uri="{FF2B5EF4-FFF2-40B4-BE49-F238E27FC236}">
                <a16:creationId xmlns:a16="http://schemas.microsoft.com/office/drawing/2014/main" id="{43872753-4CCB-F100-1BD8-ED619D9565C6}"/>
              </a:ext>
            </a:extLst>
          </p:cNvPr>
          <p:cNvSpPr txBox="1"/>
          <p:nvPr/>
        </p:nvSpPr>
        <p:spPr>
          <a:xfrm>
            <a:off x="579237" y="2833449"/>
            <a:ext cx="3147671"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defTabSz="914309">
              <a:defRPr/>
            </a:pPr>
            <a:r>
              <a:rPr lang="vi-VN">
                <a:solidFill>
                  <a:srgbClr val="333333"/>
                </a:solidFill>
                <a:latin typeface="+mn-lt"/>
                <a:ea typeface="Cambria" panose="02040503050406030204" pitchFamily="18" charset="0"/>
              </a:rPr>
              <a:t>The ESG reporting landscape is still evolving. It is moving towards the necessary global harmonization of disclosure standards.</a:t>
            </a:r>
            <a:endParaRPr lang="en-US" dirty="0">
              <a:solidFill>
                <a:srgbClr val="333333"/>
              </a:solidFill>
              <a:latin typeface="+mn-lt"/>
              <a:ea typeface="Cambria" panose="02040503050406030204" pitchFamily="18" charset="0"/>
            </a:endParaRPr>
          </a:p>
        </p:txBody>
      </p:sp>
    </p:spTree>
    <p:extLst>
      <p:ext uri="{BB962C8B-B14F-4D97-AF65-F5344CB8AC3E}">
        <p14:creationId xmlns:p14="http://schemas.microsoft.com/office/powerpoint/2010/main" val="2205249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2ECD6-588E-8418-AE08-47271566389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9D1AB6E-166E-EFFB-5B7F-8B3718785271}"/>
              </a:ext>
            </a:extLst>
          </p:cNvPr>
          <p:cNvPicPr>
            <a:picLocks noChangeAspect="1"/>
          </p:cNvPicPr>
          <p:nvPr/>
        </p:nvPicPr>
        <p:blipFill>
          <a:blip r:embed="rId3"/>
          <a:srcRect t="10614" b="11352"/>
          <a:stretch>
            <a:fillRect/>
          </a:stretch>
        </p:blipFill>
        <p:spPr>
          <a:xfrm>
            <a:off x="1715071" y="1337696"/>
            <a:ext cx="8761859" cy="5279874"/>
          </a:xfrm>
          <a:prstGeom prst="rect">
            <a:avLst/>
          </a:prstGeom>
        </p:spPr>
      </p:pic>
    </p:spTree>
    <p:extLst>
      <p:ext uri="{BB962C8B-B14F-4D97-AF65-F5344CB8AC3E}">
        <p14:creationId xmlns:p14="http://schemas.microsoft.com/office/powerpoint/2010/main" val="3060109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1E6C8-FFFB-F89E-0626-510D4B355717}"/>
            </a:ext>
          </a:extLst>
        </p:cNvPr>
        <p:cNvGrpSpPr/>
        <p:nvPr/>
      </p:nvGrpSpPr>
      <p:grpSpPr>
        <a:xfrm>
          <a:off x="0" y="0"/>
          <a:ext cx="0" cy="0"/>
          <a:chOff x="0" y="0"/>
          <a:chExt cx="0" cy="0"/>
        </a:xfrm>
      </p:grpSpPr>
      <p:pic>
        <p:nvPicPr>
          <p:cNvPr id="4" name="Picture 3" descr="Hình ảnh Ghim câu chuyện">
            <a:extLst>
              <a:ext uri="{FF2B5EF4-FFF2-40B4-BE49-F238E27FC236}">
                <a16:creationId xmlns:a16="http://schemas.microsoft.com/office/drawing/2014/main" id="{829B6DB8-32F8-BE3D-7419-88935EA90D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8413" y="446"/>
            <a:ext cx="4891626" cy="6857107"/>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08;p22">
            <a:extLst>
              <a:ext uri="{FF2B5EF4-FFF2-40B4-BE49-F238E27FC236}">
                <a16:creationId xmlns:a16="http://schemas.microsoft.com/office/drawing/2014/main" id="{2D26C6BE-CC77-62A4-5906-D4C86D032AC6}"/>
              </a:ext>
            </a:extLst>
          </p:cNvPr>
          <p:cNvSpPr txBox="1">
            <a:spLocks/>
          </p:cNvSpPr>
          <p:nvPr/>
        </p:nvSpPr>
        <p:spPr>
          <a:xfrm>
            <a:off x="367945" y="12116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SUSTAINABLE DEVELOPMENT REPORTING FRAMEWORK</a:t>
            </a:r>
            <a:endParaRPr lang="en-US" sz="2400" kern="0" dirty="0">
              <a:latin typeface="Arial" panose="020B0604020202020204" pitchFamily="34" charset="0"/>
              <a:ea typeface="Cambria"/>
              <a:cs typeface="Arial" panose="020B0604020202020204" pitchFamily="34" charset="0"/>
              <a:sym typeface="Cambria"/>
            </a:endParaRPr>
          </a:p>
        </p:txBody>
      </p:sp>
      <p:sp>
        <p:nvSpPr>
          <p:cNvPr id="5" name="Rectangle: Rounded Corners 4">
            <a:extLst>
              <a:ext uri="{FF2B5EF4-FFF2-40B4-BE49-F238E27FC236}">
                <a16:creationId xmlns:a16="http://schemas.microsoft.com/office/drawing/2014/main" id="{0A8AAC3E-BD22-D5C5-D848-34B76316D3F6}"/>
              </a:ext>
            </a:extLst>
          </p:cNvPr>
          <p:cNvSpPr/>
          <p:nvPr/>
        </p:nvSpPr>
        <p:spPr>
          <a:xfrm>
            <a:off x="330952" y="2136601"/>
            <a:ext cx="11339623" cy="3963993"/>
          </a:xfrm>
          <a:prstGeom prst="roundRect">
            <a:avLst>
              <a:gd name="adj" fmla="val 28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endParaRPr lang="en-US">
              <a:solidFill>
                <a:prstClr val="white"/>
              </a:solidFill>
              <a:latin typeface="Cambria" panose="02040503050406030204" pitchFamily="18" charset="0"/>
              <a:ea typeface="Cambria" panose="02040503050406030204" pitchFamily="18" charset="0"/>
            </a:endParaRPr>
          </a:p>
        </p:txBody>
      </p:sp>
      <p:pic>
        <p:nvPicPr>
          <p:cNvPr id="7" name="Imagen 82">
            <a:extLst>
              <a:ext uri="{FF2B5EF4-FFF2-40B4-BE49-F238E27FC236}">
                <a16:creationId xmlns:a16="http://schemas.microsoft.com/office/drawing/2014/main" id="{AAD249DD-87DD-0652-A436-FCB20A61B6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36954" y="2615704"/>
            <a:ext cx="1117412" cy="420605"/>
          </a:xfrm>
          <a:prstGeom prst="rect">
            <a:avLst/>
          </a:prstGeom>
        </p:spPr>
      </p:pic>
      <p:pic>
        <p:nvPicPr>
          <p:cNvPr id="8" name="Imagen 90">
            <a:extLst>
              <a:ext uri="{FF2B5EF4-FFF2-40B4-BE49-F238E27FC236}">
                <a16:creationId xmlns:a16="http://schemas.microsoft.com/office/drawing/2014/main" id="{984EC332-952E-D91D-EB70-72FC2BCCD59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35594" y="2658376"/>
            <a:ext cx="1153270" cy="335265"/>
          </a:xfrm>
          <a:prstGeom prst="rect">
            <a:avLst/>
          </a:prstGeom>
        </p:spPr>
      </p:pic>
      <p:pic>
        <p:nvPicPr>
          <p:cNvPr id="9" name="Imagen 92">
            <a:extLst>
              <a:ext uri="{FF2B5EF4-FFF2-40B4-BE49-F238E27FC236}">
                <a16:creationId xmlns:a16="http://schemas.microsoft.com/office/drawing/2014/main" id="{486EDA53-153D-8FA9-9DFA-CB31CA7BEB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13837" y="2653511"/>
            <a:ext cx="1365657" cy="268422"/>
          </a:xfrm>
          <a:prstGeom prst="rect">
            <a:avLst/>
          </a:prstGeom>
        </p:spPr>
      </p:pic>
      <p:pic>
        <p:nvPicPr>
          <p:cNvPr id="10" name="Imagen 101">
            <a:extLst>
              <a:ext uri="{FF2B5EF4-FFF2-40B4-BE49-F238E27FC236}">
                <a16:creationId xmlns:a16="http://schemas.microsoft.com/office/drawing/2014/main" id="{4347090E-DEB3-B443-0D5A-13CB6D851D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97356" y="2346319"/>
            <a:ext cx="844083" cy="844083"/>
          </a:xfrm>
          <a:prstGeom prst="rect">
            <a:avLst/>
          </a:prstGeom>
        </p:spPr>
      </p:pic>
      <p:sp>
        <p:nvSpPr>
          <p:cNvPr id="11" name="Rectángulo: esquinas redondeadas 104">
            <a:extLst>
              <a:ext uri="{FF2B5EF4-FFF2-40B4-BE49-F238E27FC236}">
                <a16:creationId xmlns:a16="http://schemas.microsoft.com/office/drawing/2014/main" id="{5B19E38E-55D3-7CFC-817C-030B7F15BF93}"/>
              </a:ext>
            </a:extLst>
          </p:cNvPr>
          <p:cNvSpPr/>
          <p:nvPr/>
        </p:nvSpPr>
        <p:spPr>
          <a:xfrm>
            <a:off x="466158" y="3306842"/>
            <a:ext cx="1259836" cy="527299"/>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Reporting </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Standards</a:t>
            </a:r>
          </a:p>
        </p:txBody>
      </p:sp>
      <p:sp>
        <p:nvSpPr>
          <p:cNvPr id="12" name="Rectángulo: esquinas redondeadas 106">
            <a:extLst>
              <a:ext uri="{FF2B5EF4-FFF2-40B4-BE49-F238E27FC236}">
                <a16:creationId xmlns:a16="http://schemas.microsoft.com/office/drawing/2014/main" id="{DD2963DB-04B5-E950-3EC0-591E02D8C81B}"/>
              </a:ext>
            </a:extLst>
          </p:cNvPr>
          <p:cNvSpPr/>
          <p:nvPr/>
        </p:nvSpPr>
        <p:spPr>
          <a:xfrm>
            <a:off x="2001091" y="3306842"/>
            <a:ext cx="1259836" cy="511577"/>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Reporting </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Standards</a:t>
            </a:r>
          </a:p>
        </p:txBody>
      </p:sp>
      <p:sp>
        <p:nvSpPr>
          <p:cNvPr id="13" name="Rectángulo: esquinas redondeadas 108">
            <a:extLst>
              <a:ext uri="{FF2B5EF4-FFF2-40B4-BE49-F238E27FC236}">
                <a16:creationId xmlns:a16="http://schemas.microsoft.com/office/drawing/2014/main" id="{606F00DD-432F-626B-6E70-2D58102CDD2C}"/>
              </a:ext>
            </a:extLst>
          </p:cNvPr>
          <p:cNvSpPr/>
          <p:nvPr/>
        </p:nvSpPr>
        <p:spPr>
          <a:xfrm>
            <a:off x="3633416" y="3306843"/>
            <a:ext cx="1259836" cy="547696"/>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Framework</a:t>
            </a:r>
          </a:p>
        </p:txBody>
      </p:sp>
      <p:sp>
        <p:nvSpPr>
          <p:cNvPr id="14" name="Rectángulo: esquinas redondeadas 110">
            <a:extLst>
              <a:ext uri="{FF2B5EF4-FFF2-40B4-BE49-F238E27FC236}">
                <a16:creationId xmlns:a16="http://schemas.microsoft.com/office/drawing/2014/main" id="{4647D5CC-0154-4542-D9A5-F663DE0D95EA}"/>
              </a:ext>
            </a:extLst>
          </p:cNvPr>
          <p:cNvSpPr/>
          <p:nvPr/>
        </p:nvSpPr>
        <p:spPr>
          <a:xfrm>
            <a:off x="5265740" y="3290025"/>
            <a:ext cx="1259836" cy="564513"/>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35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Self-Assessment</a:t>
            </a:r>
            <a:endParaRPr lang="es-ES" sz="1350" b="1" kern="0" dirty="0">
              <a:solidFill>
                <a:srgbClr val="1D1D1B"/>
              </a:solidFill>
              <a:latin typeface="Arial" panose="020B0604020202020204" pitchFamily="34" charset="0"/>
              <a:ea typeface="Cambria" panose="02040503050406030204" pitchFamily="18" charset="0"/>
              <a:cs typeface="Arial" panose="020B0604020202020204" pitchFamily="34" charset="0"/>
            </a:endParaRPr>
          </a:p>
        </p:txBody>
      </p:sp>
      <p:pic>
        <p:nvPicPr>
          <p:cNvPr id="15" name="Imagen 79">
            <a:extLst>
              <a:ext uri="{FF2B5EF4-FFF2-40B4-BE49-F238E27FC236}">
                <a16:creationId xmlns:a16="http://schemas.microsoft.com/office/drawing/2014/main" id="{77696593-37E7-43E1-BEA3-FDF135F2498B}"/>
              </a:ext>
            </a:extLst>
          </p:cNvPr>
          <p:cNvPicPr>
            <a:picLocks noChangeAspect="1"/>
          </p:cNvPicPr>
          <p:nvPr/>
        </p:nvPicPr>
        <p:blipFill>
          <a:blip r:embed="rId8"/>
          <a:stretch>
            <a:fillRect/>
          </a:stretch>
        </p:blipFill>
        <p:spPr>
          <a:xfrm>
            <a:off x="3669002" y="2615704"/>
            <a:ext cx="1188668" cy="420605"/>
          </a:xfrm>
          <a:prstGeom prst="rect">
            <a:avLst/>
          </a:prstGeom>
        </p:spPr>
      </p:pic>
      <p:sp>
        <p:nvSpPr>
          <p:cNvPr id="16" name="Rectángulo: esquinas redondeadas 112">
            <a:extLst>
              <a:ext uri="{FF2B5EF4-FFF2-40B4-BE49-F238E27FC236}">
                <a16:creationId xmlns:a16="http://schemas.microsoft.com/office/drawing/2014/main" id="{B54A672E-A811-1A76-7A67-5C1F8024683B}"/>
              </a:ext>
            </a:extLst>
          </p:cNvPr>
          <p:cNvSpPr/>
          <p:nvPr/>
        </p:nvSpPr>
        <p:spPr>
          <a:xfrm>
            <a:off x="6898064" y="3290024"/>
            <a:ext cx="1259836" cy="564513"/>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Guidance </a:t>
            </a:r>
            <a:r>
              <a:rPr lang="es-E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Framework</a:t>
            </a:r>
          </a:p>
        </p:txBody>
      </p:sp>
      <p:sp>
        <p:nvSpPr>
          <p:cNvPr id="17" name="Rectángulo: esquinas redondeadas 114">
            <a:extLst>
              <a:ext uri="{FF2B5EF4-FFF2-40B4-BE49-F238E27FC236}">
                <a16:creationId xmlns:a16="http://schemas.microsoft.com/office/drawing/2014/main" id="{EEC11A1F-DD93-5005-1875-82CBBE616DD6}"/>
              </a:ext>
            </a:extLst>
          </p:cNvPr>
          <p:cNvSpPr/>
          <p:nvPr/>
        </p:nvSpPr>
        <p:spPr>
          <a:xfrm>
            <a:off x="8530389" y="3316965"/>
            <a:ext cx="1259836" cy="537571"/>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Assurance </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Standard</a:t>
            </a:r>
          </a:p>
        </p:txBody>
      </p:sp>
      <p:sp>
        <p:nvSpPr>
          <p:cNvPr id="18" name="Rectángulo: esquinas redondeadas 116">
            <a:extLst>
              <a:ext uri="{FF2B5EF4-FFF2-40B4-BE49-F238E27FC236}">
                <a16:creationId xmlns:a16="http://schemas.microsoft.com/office/drawing/2014/main" id="{EDAD2EC9-FC0C-C58F-2FFF-09CF16A30B2C}"/>
              </a:ext>
            </a:extLst>
          </p:cNvPr>
          <p:cNvSpPr/>
          <p:nvPr/>
        </p:nvSpPr>
        <p:spPr>
          <a:xfrm>
            <a:off x="10162714" y="3321749"/>
            <a:ext cx="1259836" cy="532786"/>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Assurance </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Standard</a:t>
            </a:r>
          </a:p>
        </p:txBody>
      </p:sp>
      <p:pic>
        <p:nvPicPr>
          <p:cNvPr id="19" name="Gráfico 6">
            <a:extLst>
              <a:ext uri="{FF2B5EF4-FFF2-40B4-BE49-F238E27FC236}">
                <a16:creationId xmlns:a16="http://schemas.microsoft.com/office/drawing/2014/main" id="{53571FF9-94B1-B809-6458-B54DAF3BE75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14075" y="2426397"/>
            <a:ext cx="764006" cy="764006"/>
          </a:xfrm>
          <a:prstGeom prst="rect">
            <a:avLst/>
          </a:prstGeom>
        </p:spPr>
      </p:pic>
      <p:pic>
        <p:nvPicPr>
          <p:cNvPr id="20" name="Picture 19" descr="International Sustainability Standards Board (ISSB)">
            <a:extLst>
              <a:ext uri="{FF2B5EF4-FFF2-40B4-BE49-F238E27FC236}">
                <a16:creationId xmlns:a16="http://schemas.microsoft.com/office/drawing/2014/main" id="{154C2A4E-899E-3380-5330-83C98D63A9D7}"/>
              </a:ext>
            </a:extLst>
          </p:cNvPr>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24610" y="2437516"/>
            <a:ext cx="928881" cy="764005"/>
          </a:xfrm>
          <a:prstGeom prst="rect">
            <a:avLst/>
          </a:prstGeom>
          <a:noFill/>
          <a:extLst>
            <a:ext uri="{909E8E84-426E-40DD-AFC4-6F175D3DCCD1}">
              <a14:hiddenFill xmlns:a14="http://schemas.microsoft.com/office/drawing/2010/main">
                <a:solidFill>
                  <a:srgbClr val="FFFFFF"/>
                </a:solidFill>
              </a14:hiddenFill>
            </a:ext>
          </a:extLst>
        </p:spPr>
      </p:pic>
      <p:sp>
        <p:nvSpPr>
          <p:cNvPr id="21" name="Rectángulo: esquinas redondeadas 118">
            <a:extLst>
              <a:ext uri="{FF2B5EF4-FFF2-40B4-BE49-F238E27FC236}">
                <a16:creationId xmlns:a16="http://schemas.microsoft.com/office/drawing/2014/main" id="{A0080943-D4C5-6838-D62D-36F29E062D1D}"/>
              </a:ext>
            </a:extLst>
          </p:cNvPr>
          <p:cNvSpPr/>
          <p:nvPr/>
        </p:nvSpPr>
        <p:spPr>
          <a:xfrm>
            <a:off x="544729" y="4174004"/>
            <a:ext cx="10797657" cy="435977"/>
          </a:xfrm>
          <a:prstGeom prst="roundRect">
            <a:avLst>
              <a:gd name="adj" fmla="val 0"/>
            </a:avLst>
          </a:prstGeom>
          <a:ln/>
          <a:effectLst/>
        </p:spPr>
        <p:style>
          <a:lnRef idx="0">
            <a:schemeClr val="accent3"/>
          </a:lnRef>
          <a:fillRef idx="3">
            <a:schemeClr val="accent3"/>
          </a:fillRef>
          <a:effectRef idx="3">
            <a:schemeClr val="accent3"/>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vi-VN" sz="1200" b="1" spc="300" dirty="0">
                <a:solidFill>
                  <a:srgbClr val="00003C"/>
                </a:solidFill>
                <a:latin typeface="Arial" panose="020B0604020202020204" pitchFamily="34" charset="0"/>
                <a:ea typeface="Cambria" panose="02040503050406030204" pitchFamily="18" charset="0"/>
                <a:cs typeface="Arial" panose="020B0604020202020204" pitchFamily="34" charset="0"/>
              </a:rPr>
              <a:t>FOCUS ON ESG / FINANCIAL COMMUNITY NEEDS: INVESTORS ARE THE MAIN TARGET</a:t>
            </a:r>
            <a:endParaRPr lang="en-US" sz="1200" b="1" spc="300" dirty="0">
              <a:solidFill>
                <a:srgbClr val="00003C"/>
              </a:solidFill>
              <a:latin typeface="Arial" panose="020B0604020202020204" pitchFamily="34" charset="0"/>
              <a:ea typeface="Cambria" panose="02040503050406030204" pitchFamily="18" charset="0"/>
              <a:cs typeface="Arial" panose="020B0604020202020204" pitchFamily="34" charset="0"/>
            </a:endParaRPr>
          </a:p>
        </p:txBody>
      </p:sp>
      <p:sp>
        <p:nvSpPr>
          <p:cNvPr id="22" name="Rectángulo: esquinas redondeadas 120">
            <a:extLst>
              <a:ext uri="{FF2B5EF4-FFF2-40B4-BE49-F238E27FC236}">
                <a16:creationId xmlns:a16="http://schemas.microsoft.com/office/drawing/2014/main" id="{EA66C427-8A9E-5DBF-6BF4-A55EA8757DEE}"/>
              </a:ext>
            </a:extLst>
          </p:cNvPr>
          <p:cNvSpPr/>
          <p:nvPr/>
        </p:nvSpPr>
        <p:spPr>
          <a:xfrm>
            <a:off x="466158" y="4854862"/>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Based on creating sustainable value</a:t>
            </a:r>
            <a:endPar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3" name="Rectángulo: esquinas redondeadas 122">
            <a:extLst>
              <a:ext uri="{FF2B5EF4-FFF2-40B4-BE49-F238E27FC236}">
                <a16:creationId xmlns:a16="http://schemas.microsoft.com/office/drawing/2014/main" id="{22547BC1-A701-6E59-EA04-ABE9EC303077}"/>
              </a:ext>
            </a:extLst>
          </p:cNvPr>
          <p:cNvSpPr/>
          <p:nvPr/>
        </p:nvSpPr>
        <p:spPr>
          <a:xfrm>
            <a:off x="2123827" y="4850277"/>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Based on creating financial value</a:t>
            </a:r>
            <a:endPar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4" name="Rectángulo: esquinas redondeadas 124">
            <a:extLst>
              <a:ext uri="{FF2B5EF4-FFF2-40B4-BE49-F238E27FC236}">
                <a16:creationId xmlns:a16="http://schemas.microsoft.com/office/drawing/2014/main" id="{3337C087-1FDA-5591-871F-0959E3E0D9AC}"/>
              </a:ext>
            </a:extLst>
          </p:cNvPr>
          <p:cNvSpPr/>
          <p:nvPr/>
        </p:nvSpPr>
        <p:spPr>
          <a:xfrm>
            <a:off x="3781496" y="4854862"/>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Based on creating capital value</a:t>
            </a:r>
            <a:endPar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5" name="Rectángulo: esquinas redondeadas 126">
            <a:extLst>
              <a:ext uri="{FF2B5EF4-FFF2-40B4-BE49-F238E27FC236}">
                <a16:creationId xmlns:a16="http://schemas.microsoft.com/office/drawing/2014/main" id="{2D8368A6-2C99-E87F-0122-9341E27D01E8}"/>
              </a:ext>
            </a:extLst>
          </p:cNvPr>
          <p:cNvSpPr/>
          <p:nvPr/>
        </p:nvSpPr>
        <p:spPr>
          <a:xfrm>
            <a:off x="5439167" y="4852570"/>
            <a:ext cx="2892162"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vi-VN"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Focus on the impact of the environment and climate</a:t>
            </a:r>
            <a:endPar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6" name="Rectángulo: esquinas redondeadas 128">
            <a:extLst>
              <a:ext uri="{FF2B5EF4-FFF2-40B4-BE49-F238E27FC236}">
                <a16:creationId xmlns:a16="http://schemas.microsoft.com/office/drawing/2014/main" id="{83CEDE41-2E0E-6602-3264-BE6A544FBF19}"/>
              </a:ext>
            </a:extLst>
          </p:cNvPr>
          <p:cNvSpPr/>
          <p:nvPr/>
        </p:nvSpPr>
        <p:spPr>
          <a:xfrm>
            <a:off x="8657172" y="4850278"/>
            <a:ext cx="2892162"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Focus on ensuring transparency and accountability</a:t>
            </a:r>
            <a:endPar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6310255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438</TotalTime>
  <Words>6993</Words>
  <Application>Microsoft Office PowerPoint</Application>
  <PresentationFormat>Widescreen</PresentationFormat>
  <Paragraphs>645</Paragraphs>
  <Slides>26</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Aptos</vt:lpstr>
      <vt:lpstr>Arial</vt:lpstr>
      <vt:lpstr>Calibri</vt:lpstr>
      <vt:lpstr>Cambria</vt:lpstr>
      <vt:lpstr>LeXEND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keywords>, docId:498B0ABCD5F4EA25A27B85479DD2A7D1</cp:keywords>
  <cp:lastModifiedBy>Phạm Trâm Anh</cp:lastModifiedBy>
  <cp:revision>22</cp:revision>
  <dcterms:created xsi:type="dcterms:W3CDTF">2024-10-28T02:26:51Z</dcterms:created>
  <dcterms:modified xsi:type="dcterms:W3CDTF">2025-10-22T04:16:42Z</dcterms:modified>
</cp:coreProperties>
</file>