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71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0" roundtripDataSignature="AMtx7mis5KTvWaIVII/fe46Ou+BNsFZke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70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" name="Google Shape;175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25065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" name="Google Shape;7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3" y="0"/>
            <a:ext cx="1218983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17"/>
          <p:cNvSpPr/>
          <p:nvPr/>
        </p:nvSpPr>
        <p:spPr>
          <a:xfrm>
            <a:off x="-1" y="0"/>
            <a:ext cx="12190918" cy="5536248"/>
          </a:xfrm>
          <a:prstGeom prst="flowChartPunchedTape">
            <a:avLst/>
          </a:prstGeom>
          <a:gradFill>
            <a:gsLst>
              <a:gs pos="0">
                <a:srgbClr val="FFFFFF">
                  <a:alpha val="79607"/>
                </a:srgbClr>
              </a:gs>
              <a:gs pos="100000">
                <a:srgbClr val="FFFFFF">
                  <a:alpha val="29803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36575" tIns="36575" rIns="36575" bIns="36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17"/>
          <p:cNvSpPr txBox="1">
            <a:spLocks noGrp="1"/>
          </p:cNvSpPr>
          <p:nvPr>
            <p:ph type="subTitle" idx="1"/>
          </p:nvPr>
        </p:nvSpPr>
        <p:spPr>
          <a:xfrm>
            <a:off x="838201" y="1926547"/>
            <a:ext cx="10515599" cy="107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  <a:defRPr sz="2400" b="1">
                <a:solidFill>
                  <a:srgbClr val="00315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" name="Google Shape;21;p17"/>
          <p:cNvSpPr/>
          <p:nvPr/>
        </p:nvSpPr>
        <p:spPr>
          <a:xfrm>
            <a:off x="10399090" y="53731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 extrusionOk="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2" name="Google Shape;22;p17"/>
          <p:cNvSpPr/>
          <p:nvPr/>
        </p:nvSpPr>
        <p:spPr>
          <a:xfrm>
            <a:off x="7043882" y="508294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 extrusionOk="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pic>
        <p:nvPicPr>
          <p:cNvPr id="23" name="Google Shape;23;p17"/>
          <p:cNvPicPr preferRelativeResize="0"/>
          <p:nvPr/>
        </p:nvPicPr>
        <p:blipFill rotWithShape="1">
          <a:blip r:embed="rId5">
            <a:alphaModFix/>
          </a:blip>
          <a:srcRect t="26329" b="34452"/>
          <a:stretch/>
        </p:blipFill>
        <p:spPr>
          <a:xfrm>
            <a:off x="807627" y="619012"/>
            <a:ext cx="1138706" cy="446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36779" y="537310"/>
            <a:ext cx="1716657" cy="7137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18"/>
          <p:cNvPicPr preferRelativeResize="0"/>
          <p:nvPr/>
        </p:nvPicPr>
        <p:blipFill rotWithShape="1">
          <a:blip r:embed="rId2">
            <a:alphaModFix/>
          </a:blip>
          <a:srcRect r="7464" b="50681"/>
          <a:stretch/>
        </p:blipFill>
        <p:spPr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" name="Google Shape;28;p18" descr="A blue and green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384725"/>
            <a:ext cx="1260953" cy="8313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Google Shape;29;p18"/>
          <p:cNvCxnSpPr/>
          <p:nvPr/>
        </p:nvCxnSpPr>
        <p:spPr>
          <a:xfrm>
            <a:off x="838200" y="1043797"/>
            <a:ext cx="10515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0" name="Google Shape;30;p18"/>
          <p:cNvSpPr txBox="1"/>
          <p:nvPr/>
        </p:nvSpPr>
        <p:spPr>
          <a:xfrm>
            <a:off x="4004153" y="615740"/>
            <a:ext cx="521476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>
                <a:solidFill>
                  <a:srgbClr val="466DB0"/>
                </a:solidFill>
                <a:latin typeface="Calibri"/>
                <a:ea typeface="Calibri"/>
                <a:cs typeface="Calibri"/>
                <a:sym typeface="Calibri"/>
              </a:rPr>
              <a:t>Vietnam Scaling up Energy Efficiency Project - VSUEE</a:t>
            </a:r>
            <a:endParaRPr/>
          </a:p>
        </p:txBody>
      </p:sp>
      <p:pic>
        <p:nvPicPr>
          <p:cNvPr id="31" name="Google Shape;31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78498" y="384725"/>
            <a:ext cx="1903411" cy="791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19"/>
          <p:cNvPicPr preferRelativeResize="0"/>
          <p:nvPr/>
        </p:nvPicPr>
        <p:blipFill rotWithShape="1">
          <a:blip r:embed="rId2">
            <a:alphaModFix/>
          </a:blip>
          <a:srcRect r="7464" b="50681"/>
          <a:stretch/>
        </p:blipFill>
        <p:spPr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" name="Google Shape;35;p19" descr="A blue and green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384725"/>
            <a:ext cx="1260953" cy="8313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19"/>
          <p:cNvCxnSpPr/>
          <p:nvPr/>
        </p:nvCxnSpPr>
        <p:spPr>
          <a:xfrm>
            <a:off x="838200" y="1043797"/>
            <a:ext cx="10515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7" name="Google Shape;37;p19"/>
          <p:cNvSpPr txBox="1"/>
          <p:nvPr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>
                <a:solidFill>
                  <a:srgbClr val="466DB0"/>
                </a:solidFill>
                <a:latin typeface="Calibri"/>
                <a:ea typeface="Calibri"/>
                <a:cs typeface="Calibri"/>
                <a:sym typeface="Calibri"/>
              </a:rPr>
              <a:t>Dự án Thúc đẩy Tiết kiệm năng lượng trong các ngành công nghiệp Việt Nam</a:t>
            </a:r>
            <a:endParaRPr sz="1800" b="1" i="1">
              <a:solidFill>
                <a:srgbClr val="466D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" name="Google Shape;38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78498" y="384725"/>
            <a:ext cx="1903411" cy="791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oogle Shape;40;p20"/>
          <p:cNvPicPr preferRelativeResize="0"/>
          <p:nvPr/>
        </p:nvPicPr>
        <p:blipFill rotWithShape="1">
          <a:blip r:embed="rId2">
            <a:alphaModFix/>
          </a:blip>
          <a:srcRect r="7464" b="50681"/>
          <a:stretch/>
        </p:blipFill>
        <p:spPr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" name="Google Shape;42;p20" descr="A blue and green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384725"/>
            <a:ext cx="1260953" cy="8313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3" name="Google Shape;43;p20"/>
          <p:cNvCxnSpPr/>
          <p:nvPr/>
        </p:nvCxnSpPr>
        <p:spPr>
          <a:xfrm>
            <a:off x="838200" y="1043797"/>
            <a:ext cx="10515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4" name="Google Shape;44;p20"/>
          <p:cNvSpPr txBox="1"/>
          <p:nvPr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>
                <a:solidFill>
                  <a:srgbClr val="466DB0"/>
                </a:solidFill>
                <a:latin typeface="Calibri"/>
                <a:ea typeface="Calibri"/>
                <a:cs typeface="Calibri"/>
                <a:sym typeface="Calibri"/>
              </a:rPr>
              <a:t>Dự án Thúc đẩy Tiết kiệm năng lượng trong các ngành công nghiệp Việt Nam</a:t>
            </a:r>
            <a:endParaRPr sz="1800" b="1" i="1">
              <a:solidFill>
                <a:srgbClr val="466D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" name="Google Shape;45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78498" y="384725"/>
            <a:ext cx="1903411" cy="791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Content">
  <p:cSld name="3_Title and Conten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21"/>
          <p:cNvPicPr preferRelativeResize="0"/>
          <p:nvPr/>
        </p:nvPicPr>
        <p:blipFill rotWithShape="1">
          <a:blip r:embed="rId2">
            <a:alphaModFix/>
          </a:blip>
          <a:srcRect r="7464" b="50681"/>
          <a:stretch/>
        </p:blipFill>
        <p:spPr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" name="Google Shape;49;p21" descr="A blue and green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384725"/>
            <a:ext cx="1260953" cy="8313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0" name="Google Shape;50;p21"/>
          <p:cNvCxnSpPr/>
          <p:nvPr/>
        </p:nvCxnSpPr>
        <p:spPr>
          <a:xfrm>
            <a:off x="838200" y="1043797"/>
            <a:ext cx="10515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1" name="Google Shape;51;p21"/>
          <p:cNvSpPr txBox="1"/>
          <p:nvPr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>
                <a:solidFill>
                  <a:srgbClr val="466DB0"/>
                </a:solidFill>
                <a:latin typeface="Calibri"/>
                <a:ea typeface="Calibri"/>
                <a:cs typeface="Calibri"/>
                <a:sym typeface="Calibri"/>
              </a:rPr>
              <a:t>Dự án Thúc đẩy Tiết kiệm năng lượng trong các ngành công nghiệp Việt Nam</a:t>
            </a:r>
            <a:endParaRPr sz="1800" b="1" i="1">
              <a:solidFill>
                <a:srgbClr val="466D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" name="Google Shape;52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78498" y="384725"/>
            <a:ext cx="1903411" cy="791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and Content">
  <p:cSld name="4_Title and Conten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22"/>
          <p:cNvPicPr preferRelativeResize="0"/>
          <p:nvPr/>
        </p:nvPicPr>
        <p:blipFill rotWithShape="1">
          <a:blip r:embed="rId2">
            <a:alphaModFix/>
          </a:blip>
          <a:srcRect r="7464" b="50681"/>
          <a:stretch/>
        </p:blipFill>
        <p:spPr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" name="Google Shape;56;p22" descr="A blue and green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384725"/>
            <a:ext cx="1260953" cy="8313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7" name="Google Shape;57;p22"/>
          <p:cNvCxnSpPr/>
          <p:nvPr/>
        </p:nvCxnSpPr>
        <p:spPr>
          <a:xfrm>
            <a:off x="838200" y="1043797"/>
            <a:ext cx="10515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8" name="Google Shape;58;p22"/>
          <p:cNvSpPr txBox="1"/>
          <p:nvPr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>
                <a:solidFill>
                  <a:srgbClr val="466DB0"/>
                </a:solidFill>
                <a:latin typeface="Calibri"/>
                <a:ea typeface="Calibri"/>
                <a:cs typeface="Calibri"/>
                <a:sym typeface="Calibri"/>
              </a:rPr>
              <a:t>Dự án Thúc đẩy Tiết kiệm năng lượng trong các ngành công nghiệp Việt Nam</a:t>
            </a:r>
            <a:endParaRPr sz="1800" b="1" i="1">
              <a:solidFill>
                <a:srgbClr val="466D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9" name="Google Shape;59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78498" y="384725"/>
            <a:ext cx="1903411" cy="791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"/>
          <p:cNvSpPr txBox="1">
            <a:spLocks noGrp="1"/>
          </p:cNvSpPr>
          <p:nvPr>
            <p:ph type="subTitle" idx="1"/>
          </p:nvPr>
        </p:nvSpPr>
        <p:spPr>
          <a:xfrm>
            <a:off x="838200" y="2893721"/>
            <a:ext cx="10515599" cy="107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</a:pPr>
            <a:r>
              <a:rPr lang="en-US" sz="2400" i="0" u="none" strike="noStrike" cap="none">
                <a:latin typeface="Arial"/>
                <a:ea typeface="Arial"/>
                <a:cs typeface="Arial"/>
                <a:sym typeface="Arial"/>
              </a:rPr>
              <a:t>VIETNAM SCALING UP ENERGY EFFICIENCY PROJECT </a:t>
            </a:r>
            <a:endParaRPr lang="en-US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</a:pPr>
            <a:r>
              <a:rPr lang="en-US" sz="2400" i="0" u="none" strike="noStrike" cap="none">
                <a:latin typeface="Arial"/>
                <a:ea typeface="Arial"/>
                <a:cs typeface="Arial"/>
                <a:sym typeface="Arial"/>
              </a:rPr>
              <a:t>(VSUEE)</a:t>
            </a:r>
            <a:endParaRPr lang="en-US">
              <a:highlight>
                <a:srgbClr val="466DB0"/>
              </a:highligh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0"/>
          <p:cNvSpPr txBox="1"/>
          <p:nvPr/>
        </p:nvSpPr>
        <p:spPr>
          <a:xfrm>
            <a:off x="11743765" y="6384198"/>
            <a:ext cx="44823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/>
          </a:p>
        </p:txBody>
      </p:sp>
      <p:sp>
        <p:nvSpPr>
          <p:cNvPr id="170" name="Google Shape;170;p10"/>
          <p:cNvSpPr/>
          <p:nvPr/>
        </p:nvSpPr>
        <p:spPr>
          <a:xfrm>
            <a:off x="838199" y="1292392"/>
            <a:ext cx="7035800" cy="50615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10"/>
          <p:cNvSpPr txBox="1"/>
          <p:nvPr/>
        </p:nvSpPr>
        <p:spPr>
          <a:xfrm>
            <a:off x="1048874" y="1292392"/>
            <a:ext cx="6825125" cy="506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KEY RESPONSIBILITIES OF PFIS</a:t>
            </a:r>
            <a:endParaRPr/>
          </a:p>
        </p:txBody>
      </p:sp>
      <p:sp>
        <p:nvSpPr>
          <p:cNvPr id="172" name="Google Shape;172;p10"/>
          <p:cNvSpPr txBox="1"/>
          <p:nvPr/>
        </p:nvSpPr>
        <p:spPr>
          <a:xfrm>
            <a:off x="838200" y="1947333"/>
            <a:ext cx="10515600" cy="4524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2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II. Determining Sub-project Eligibility</a:t>
            </a:r>
            <a:endParaRPr sz="2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Appraise energy efficiency sub-projects proposed by IEs/ESCOs, ensuring technical, economic, and financial feasibility.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Confirm the sub-project complies with: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▪"/>
            </a:pPr>
            <a:r>
              <a:rPr lang="en-US"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World Bank's environmental and social safeguard policies.</a:t>
            </a:r>
            <a:endParaRPr sz="2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▪"/>
            </a:pPr>
            <a:r>
              <a:rPr lang="en-US"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National environmental protection regulations.</a:t>
            </a:r>
            <a:endParaRPr sz="2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Determine the eligibility of loans for guarantees from the RSF.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Ensure the borrower contributes </a:t>
            </a:r>
            <a:r>
              <a:rPr lang="en-US" sz="2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 least 20%</a:t>
            </a: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of the total investment cost.22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1"/>
          <p:cNvSpPr txBox="1"/>
          <p:nvPr/>
        </p:nvSpPr>
        <p:spPr>
          <a:xfrm>
            <a:off x="11743765" y="6384198"/>
            <a:ext cx="44823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11</a:t>
            </a:r>
            <a:endParaRPr/>
          </a:p>
        </p:txBody>
      </p:sp>
      <p:sp>
        <p:nvSpPr>
          <p:cNvPr id="179" name="Google Shape;179;p11"/>
          <p:cNvSpPr/>
          <p:nvPr/>
        </p:nvSpPr>
        <p:spPr>
          <a:xfrm>
            <a:off x="838199" y="1292392"/>
            <a:ext cx="7035800" cy="50615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11"/>
          <p:cNvSpPr txBox="1"/>
          <p:nvPr/>
        </p:nvSpPr>
        <p:spPr>
          <a:xfrm>
            <a:off x="1048874" y="1292392"/>
            <a:ext cx="6825125" cy="506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KEY RESPONSIBILITIES OF PFIS</a:t>
            </a:r>
            <a:endParaRPr/>
          </a:p>
        </p:txBody>
      </p:sp>
      <p:sp>
        <p:nvSpPr>
          <p:cNvPr id="181" name="Google Shape;181;p11"/>
          <p:cNvSpPr txBox="1"/>
          <p:nvPr/>
        </p:nvSpPr>
        <p:spPr>
          <a:xfrm>
            <a:off x="838199" y="1930400"/>
            <a:ext cx="10905565" cy="4541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III. PFI Loan Terms and RSF Guarantee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Determine PFI loan terms based on the specific characteristics of each sub-project.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Consider the value of the RSF guarantee when determining the PFI loan terms.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Apply for the RSF guarantee.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Bear the credit risk for the portion of the loan not covered by the RSF guarantee.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Sign the RSF Guarantee Letter.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Pay the RSF guarantee fee as per the requested invoice.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2058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IV. PFI Loan Processing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1029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Sign a Loan Agreement with the IE/ESCO.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Disburse loans to the IE/ESCO according to the terms of the Loan Agreement.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2"/>
          <p:cNvSpPr txBox="1"/>
          <p:nvPr/>
        </p:nvSpPr>
        <p:spPr>
          <a:xfrm>
            <a:off x="11743765" y="6384198"/>
            <a:ext cx="44823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</a:t>
            </a:r>
            <a:endParaRPr/>
          </a:p>
        </p:txBody>
      </p:sp>
      <p:sp>
        <p:nvSpPr>
          <p:cNvPr id="187" name="Google Shape;187;p12"/>
          <p:cNvSpPr/>
          <p:nvPr/>
        </p:nvSpPr>
        <p:spPr>
          <a:xfrm>
            <a:off x="838199" y="1292392"/>
            <a:ext cx="7035800" cy="50615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2"/>
          <p:cNvSpPr txBox="1"/>
          <p:nvPr/>
        </p:nvSpPr>
        <p:spPr>
          <a:xfrm>
            <a:off x="1048874" y="1292392"/>
            <a:ext cx="6825125" cy="506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KEY RESPONSIBILITIES OF PFIS</a:t>
            </a:r>
            <a:endParaRPr/>
          </a:p>
        </p:txBody>
      </p:sp>
      <p:sp>
        <p:nvSpPr>
          <p:cNvPr id="189" name="Google Shape;189;p12"/>
          <p:cNvSpPr txBox="1"/>
          <p:nvPr/>
        </p:nvSpPr>
        <p:spPr>
          <a:xfrm>
            <a:off x="838200" y="1930400"/>
            <a:ext cx="10515600" cy="4541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2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V. Reporting and Monitoring of PFI Loans</a:t>
            </a:r>
            <a:endParaRPr sz="2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Monitor the implementation of sub-projects.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Submit periodic reports to the PIE (see Appendix 14).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Immediately notify the PIE if an RSF-guaranteed loan shows signs of: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</a:pPr>
            <a:r>
              <a:rPr lang="en-US"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Delayed payment.</a:t>
            </a:r>
            <a:endParaRPr sz="2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0" marR="0" lvl="1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</a:pPr>
            <a:r>
              <a:rPr lang="en-US"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Partial or total default.</a:t>
            </a:r>
            <a:endParaRPr sz="2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an ESCO defaults, conduct third-party </a:t>
            </a:r>
            <a:r>
              <a:rPr lang="en-US" sz="2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Measurement &amp; Verification (M&amp;V)</a:t>
            </a: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to validate the PFI's claim for payment.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3"/>
          <p:cNvSpPr txBox="1"/>
          <p:nvPr/>
        </p:nvSpPr>
        <p:spPr>
          <a:xfrm>
            <a:off x="11743765" y="6384198"/>
            <a:ext cx="44823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13</a:t>
            </a:r>
            <a:endParaRPr/>
          </a:p>
        </p:txBody>
      </p:sp>
      <p:sp>
        <p:nvSpPr>
          <p:cNvPr id="195" name="Google Shape;195;p13"/>
          <p:cNvSpPr/>
          <p:nvPr/>
        </p:nvSpPr>
        <p:spPr>
          <a:xfrm>
            <a:off x="838199" y="1292392"/>
            <a:ext cx="7035800" cy="50615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13"/>
          <p:cNvSpPr txBox="1"/>
          <p:nvPr/>
        </p:nvSpPr>
        <p:spPr>
          <a:xfrm>
            <a:off x="1048874" y="1292392"/>
            <a:ext cx="6825125" cy="506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KEY RESPONSIBILITIES OF PFIS</a:t>
            </a:r>
            <a:endParaRPr/>
          </a:p>
        </p:txBody>
      </p:sp>
      <p:sp>
        <p:nvSpPr>
          <p:cNvPr id="197" name="Google Shape;197;p13"/>
          <p:cNvSpPr txBox="1"/>
          <p:nvPr/>
        </p:nvSpPr>
        <p:spPr>
          <a:xfrm>
            <a:off x="838200" y="2015067"/>
            <a:ext cx="10515600" cy="4457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2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VI. Loan Recovery and Repayment for PFIs</a:t>
            </a:r>
            <a:endParaRPr sz="2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Enhance debt collection for loans that are: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742950" marR="0" lvl="1" indent="-28575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Delinquent (overdue payments).</a:t>
            </a:r>
            <a:endParaRPr sz="2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742950" marR="0" lvl="1" indent="-28575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 default (partial or full – non-performing loans).</a:t>
            </a:r>
            <a:endParaRPr sz="2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Consider restructuring or rescheduling the repayment plan.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File a claim with the RSF for eligible defaulted loans.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Continue recovery efforts for loans even after an RSF guarantee payment has been claimed.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b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2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4"/>
          <p:cNvSpPr txBox="1"/>
          <p:nvPr/>
        </p:nvSpPr>
        <p:spPr>
          <a:xfrm>
            <a:off x="11743765" y="6384198"/>
            <a:ext cx="44823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14</a:t>
            </a:r>
            <a:endParaRPr/>
          </a:p>
        </p:txBody>
      </p:sp>
      <p:sp>
        <p:nvSpPr>
          <p:cNvPr id="203" name="Google Shape;203;p14"/>
          <p:cNvSpPr/>
          <p:nvPr/>
        </p:nvSpPr>
        <p:spPr>
          <a:xfrm>
            <a:off x="838199" y="1292392"/>
            <a:ext cx="7035800" cy="50615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14"/>
          <p:cNvSpPr txBox="1"/>
          <p:nvPr/>
        </p:nvSpPr>
        <p:spPr>
          <a:xfrm>
            <a:off x="1048874" y="1292392"/>
            <a:ext cx="6825125" cy="506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KEY RESPONSIBILITIES OF PFIS</a:t>
            </a:r>
            <a:endParaRPr/>
          </a:p>
        </p:txBody>
      </p:sp>
      <p:sp>
        <p:nvSpPr>
          <p:cNvPr id="205" name="Google Shape;205;p14"/>
          <p:cNvSpPr txBox="1"/>
          <p:nvPr/>
        </p:nvSpPr>
        <p:spPr>
          <a:xfrm>
            <a:off x="838200" y="1998133"/>
            <a:ext cx="10515600" cy="44741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just" rtl="0">
              <a:lnSpc>
                <a:spcPct val="97409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2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VII. Other Responsibilities</a:t>
            </a:r>
            <a:endParaRPr sz="2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just" rtl="0">
              <a:lnSpc>
                <a:spcPct val="130000"/>
              </a:lnSpc>
              <a:spcBef>
                <a:spcPts val="1029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Participate in project training courses, workshops, and conferences.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Provide information to the PIE on potential sub-project portfolios.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Annually submit information to demonstrate ongoing compliance with PFI eligibility criteria.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 sub-projects implemented under the ESCO's </a:t>
            </a:r>
            <a:r>
              <a:rPr lang="en-US" sz="2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"Guaranteed Energy Savings" model</a:t>
            </a: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The PIE may require the signing of an </a:t>
            </a:r>
            <a:r>
              <a:rPr lang="en-US" sz="2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Escrow/Trust Account Agreement</a:t>
            </a: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with the PFI acting as the </a:t>
            </a:r>
            <a:r>
              <a:rPr lang="en-US" sz="2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Trustee Bank</a:t>
            </a: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(together with the IE and ESCO).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5"/>
          <p:cNvSpPr/>
          <p:nvPr/>
        </p:nvSpPr>
        <p:spPr>
          <a:xfrm>
            <a:off x="2418080" y="2767280"/>
            <a:ext cx="735584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Thank you!</a:t>
            </a:r>
            <a:endParaRPr sz="80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15"/>
          <p:cNvSpPr txBox="1"/>
          <p:nvPr/>
        </p:nvSpPr>
        <p:spPr>
          <a:xfrm>
            <a:off x="11743765" y="6384198"/>
            <a:ext cx="44823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15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"/>
          <p:cNvSpPr txBox="1">
            <a:spLocks noGrp="1"/>
          </p:cNvSpPr>
          <p:nvPr>
            <p:ph type="subTitle" idx="1"/>
          </p:nvPr>
        </p:nvSpPr>
        <p:spPr>
          <a:xfrm>
            <a:off x="838200" y="2358443"/>
            <a:ext cx="10515599" cy="107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</a:pPr>
            <a:r>
              <a:rPr lang="en-US" sz="3200"/>
              <a:t>OVERVIEW OF VSUEE PROJECT STRUCTURE, ROLES AND RESPONSIBILITIES OF PFIs</a:t>
            </a:r>
            <a:endParaRPr lang="en-US" sz="3200">
              <a:highlight>
                <a:srgbClr val="466DB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48357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"/>
          <p:cNvSpPr/>
          <p:nvPr/>
        </p:nvSpPr>
        <p:spPr>
          <a:xfrm>
            <a:off x="838200" y="1292392"/>
            <a:ext cx="6015324" cy="50615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3"/>
          <p:cNvSpPr txBox="1"/>
          <p:nvPr/>
        </p:nvSpPr>
        <p:spPr>
          <a:xfrm>
            <a:off x="1048874" y="1292392"/>
            <a:ext cx="5804650" cy="506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VSUEE Project (2022 - 2026)</a:t>
            </a:r>
            <a:endParaRPr/>
          </a:p>
        </p:txBody>
      </p:sp>
      <p:sp>
        <p:nvSpPr>
          <p:cNvPr id="78" name="Google Shape;78;p3"/>
          <p:cNvSpPr txBox="1"/>
          <p:nvPr/>
        </p:nvSpPr>
        <p:spPr>
          <a:xfrm>
            <a:off x="11743765" y="6384198"/>
            <a:ext cx="44823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79" name="Google Shape;79;p3"/>
          <p:cNvSpPr txBox="1"/>
          <p:nvPr/>
        </p:nvSpPr>
        <p:spPr>
          <a:xfrm>
            <a:off x="838200" y="1819650"/>
            <a:ext cx="10521900" cy="43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1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▪"/>
            </a:pPr>
            <a:r>
              <a:rPr lang="en-US" sz="19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Objective</a:t>
            </a:r>
            <a:r>
              <a:rPr lang="en-US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Promote energy efficiency in the industrial sector, contributing to national energy-saving goals.</a:t>
            </a:r>
            <a:endParaRPr sz="2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▪"/>
            </a:pPr>
            <a:r>
              <a:rPr lang="en-US" sz="19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Donor</a:t>
            </a:r>
            <a:r>
              <a:rPr lang="en-US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GCF (Green Climate Fund), with the World Bank as the trustee.</a:t>
            </a:r>
            <a:endParaRPr sz="2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▪"/>
            </a:pPr>
            <a:r>
              <a:rPr lang="en-US" sz="19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Scale</a:t>
            </a:r>
            <a:r>
              <a:rPr lang="en-US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Total funding of </a:t>
            </a:r>
            <a:r>
              <a:rPr lang="en-US" sz="19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$316.3 million</a:t>
            </a:r>
            <a:r>
              <a:rPr lang="en-US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2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▪"/>
            </a:pPr>
            <a:r>
              <a:rPr lang="en-US" sz="1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$11.3 million</a:t>
            </a:r>
            <a:r>
              <a:rPr lang="en-US"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in grants (non-refundable),</a:t>
            </a:r>
            <a:endParaRPr sz="2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▪"/>
            </a:pPr>
            <a:r>
              <a:rPr lang="en-US" sz="1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$75 million</a:t>
            </a:r>
            <a:r>
              <a:rPr lang="en-US"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in guarantee issuance,</a:t>
            </a:r>
            <a:endParaRPr sz="2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▪"/>
            </a:pPr>
            <a:r>
              <a:rPr lang="en-US" sz="1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$250 million</a:t>
            </a:r>
            <a:r>
              <a:rPr lang="en-US"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in mobilized capital.</a:t>
            </a:r>
            <a:endParaRPr sz="2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▪"/>
            </a:pPr>
            <a:r>
              <a:rPr lang="en-US" sz="19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Key Targets</a:t>
            </a:r>
            <a:r>
              <a:rPr lang="en-US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2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▪"/>
            </a:pPr>
            <a:r>
              <a:rPr lang="en-US"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Industrial enterprises,</a:t>
            </a:r>
            <a:endParaRPr sz="2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▪"/>
            </a:pPr>
            <a:r>
              <a:rPr lang="en-US"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Participating Financial Institutions (PFIs),</a:t>
            </a:r>
            <a:endParaRPr sz="2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▪"/>
            </a:pPr>
            <a:r>
              <a:rPr lang="en-US"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Energy Service Companies (ESCOs),</a:t>
            </a:r>
            <a:endParaRPr sz="2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▪"/>
            </a:pPr>
            <a:r>
              <a:rPr lang="en-US"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Energy equipment suppliers.</a:t>
            </a:r>
            <a:endParaRPr sz="1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4"/>
          <p:cNvSpPr/>
          <p:nvPr/>
        </p:nvSpPr>
        <p:spPr>
          <a:xfrm>
            <a:off x="838200" y="1292392"/>
            <a:ext cx="5804650" cy="50615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4"/>
          <p:cNvSpPr txBox="1"/>
          <p:nvPr/>
        </p:nvSpPr>
        <p:spPr>
          <a:xfrm>
            <a:off x="1048874" y="1292392"/>
            <a:ext cx="5593976" cy="506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Project Components</a:t>
            </a:r>
            <a:endParaRPr/>
          </a:p>
        </p:txBody>
      </p:sp>
      <p:sp>
        <p:nvSpPr>
          <p:cNvPr id="86" name="Google Shape;86;p4"/>
          <p:cNvSpPr txBox="1"/>
          <p:nvPr/>
        </p:nvSpPr>
        <p:spPr>
          <a:xfrm>
            <a:off x="11743765" y="6384198"/>
            <a:ext cx="44823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87" name="Google Shape;87;p4"/>
          <p:cNvSpPr txBox="1"/>
          <p:nvPr/>
        </p:nvSpPr>
        <p:spPr>
          <a:xfrm>
            <a:off x="618067" y="1907779"/>
            <a:ext cx="10955866" cy="46456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9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Operation of the Risk Sharing Facility (RSF):</a:t>
            </a:r>
            <a:r>
              <a:rPr lang="en-US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A grant worth </a:t>
            </a:r>
            <a:r>
              <a:rPr lang="en-US" sz="19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USD 78 million</a:t>
            </a:r>
            <a:r>
              <a:rPr lang="en-US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of which: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8100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▪"/>
            </a:pPr>
            <a:r>
              <a:rPr lang="en-US" sz="1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USD 3 million:</a:t>
            </a:r>
            <a:r>
              <a:rPr lang="en-US"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allocated solely for RSF management activities managed by the Ministry of Industry and Trade.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8100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▪"/>
            </a:pPr>
            <a:r>
              <a:rPr lang="en-US" sz="1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USD 75 million (managed by the World Bank):</a:t>
            </a:r>
            <a:r>
              <a:rPr lang="en-US"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provides partial credit guarantees to Participating Financial Institutions (PFIs) that extend loans for energy efficiency investments to industrial enterprises or Energy Service Companies (ESCOs).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8100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▪"/>
            </a:pPr>
            <a:r>
              <a:rPr lang="en-US"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guarantee covers </a:t>
            </a:r>
            <a:r>
              <a:rPr lang="en-US" sz="1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up to 50%</a:t>
            </a:r>
            <a:r>
              <a:rPr lang="en-US"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of the value of the energy efficiency investment loan.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9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Technical Assistance:</a:t>
            </a:r>
            <a:r>
              <a:rPr lang="en-US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A grant worth </a:t>
            </a:r>
            <a:r>
              <a:rPr lang="en-US" sz="19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USD 8.3 million:</a:t>
            </a:r>
            <a:r>
              <a:rPr lang="en-US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provides technical support to PFIs, industrial enterprises, ESCOs, and energy efficiency equipment suppliers.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5"/>
          <p:cNvSpPr/>
          <p:nvPr/>
        </p:nvSpPr>
        <p:spPr>
          <a:xfrm>
            <a:off x="838200" y="1292392"/>
            <a:ext cx="5804650" cy="50615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5"/>
          <p:cNvSpPr txBox="1"/>
          <p:nvPr/>
        </p:nvSpPr>
        <p:spPr>
          <a:xfrm>
            <a:off x="1048874" y="1292392"/>
            <a:ext cx="5593976" cy="506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Organizational structure</a:t>
            </a:r>
            <a:endParaRPr/>
          </a:p>
        </p:txBody>
      </p:sp>
      <p:sp>
        <p:nvSpPr>
          <p:cNvPr id="94" name="Google Shape;94;p5"/>
          <p:cNvSpPr txBox="1"/>
          <p:nvPr/>
        </p:nvSpPr>
        <p:spPr>
          <a:xfrm>
            <a:off x="11743765" y="6384198"/>
            <a:ext cx="44823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95" name="Google Shape;95;p5"/>
          <p:cNvSpPr/>
          <p:nvPr/>
        </p:nvSpPr>
        <p:spPr>
          <a:xfrm>
            <a:off x="1066800" y="1996211"/>
            <a:ext cx="10134602" cy="3336097"/>
          </a:xfrm>
          <a:custGeom>
            <a:avLst/>
            <a:gdLst/>
            <a:ahLst/>
            <a:cxnLst/>
            <a:rect l="l" t="t" r="r" b="b"/>
            <a:pathLst>
              <a:path w="15501273" h="5036750" extrusionOk="0">
                <a:moveTo>
                  <a:pt x="0" y="0"/>
                </a:moveTo>
                <a:lnTo>
                  <a:pt x="15501273" y="0"/>
                </a:lnTo>
                <a:lnTo>
                  <a:pt x="15501273" y="5036750"/>
                </a:lnTo>
                <a:lnTo>
                  <a:pt x="0" y="503675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5"/>
          <p:cNvSpPr/>
          <p:nvPr/>
        </p:nvSpPr>
        <p:spPr>
          <a:xfrm>
            <a:off x="838200" y="2096456"/>
            <a:ext cx="1465006" cy="806245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062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Green Climate Fund (GCF)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5"/>
          <p:cNvSpPr/>
          <p:nvPr/>
        </p:nvSpPr>
        <p:spPr>
          <a:xfrm>
            <a:off x="1515708" y="4442353"/>
            <a:ext cx="1465006" cy="806245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062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World Bank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5"/>
          <p:cNvSpPr/>
          <p:nvPr/>
        </p:nvSpPr>
        <p:spPr>
          <a:xfrm>
            <a:off x="4220497" y="2096456"/>
            <a:ext cx="1317522" cy="806245"/>
          </a:xfrm>
          <a:prstGeom prst="rect">
            <a:avLst/>
          </a:prstGeom>
          <a:solidFill>
            <a:srgbClr val="CA660C"/>
          </a:solidFill>
          <a:ln w="25400" cap="flat" cmpd="sng">
            <a:solidFill>
              <a:srgbClr val="062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State Bank of Vietnam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5"/>
          <p:cNvSpPr/>
          <p:nvPr/>
        </p:nvSpPr>
        <p:spPr>
          <a:xfrm>
            <a:off x="4117258" y="3121882"/>
            <a:ext cx="1317522" cy="806245"/>
          </a:xfrm>
          <a:prstGeom prst="rect">
            <a:avLst/>
          </a:prstGeom>
          <a:solidFill>
            <a:srgbClr val="CA660C"/>
          </a:solidFill>
          <a:ln w="25400" cap="flat" cmpd="sng">
            <a:solidFill>
              <a:srgbClr val="062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Minstry of Industry and Trade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5"/>
          <p:cNvSpPr/>
          <p:nvPr/>
        </p:nvSpPr>
        <p:spPr>
          <a:xfrm>
            <a:off x="4220497" y="4442352"/>
            <a:ext cx="1317522" cy="806245"/>
          </a:xfrm>
          <a:prstGeom prst="rect">
            <a:avLst/>
          </a:prstGeom>
          <a:solidFill>
            <a:srgbClr val="0070C0"/>
          </a:solidFill>
          <a:ln w="25400" cap="flat" cmpd="sng">
            <a:solidFill>
              <a:srgbClr val="062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RSF Program Implementing Agency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5"/>
          <p:cNvSpPr/>
          <p:nvPr/>
        </p:nvSpPr>
        <p:spPr>
          <a:xfrm>
            <a:off x="3043394" y="4442352"/>
            <a:ext cx="1114422" cy="422718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GCF Risk Guarantee Agreement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5"/>
          <p:cNvSpPr/>
          <p:nvPr/>
        </p:nvSpPr>
        <p:spPr>
          <a:xfrm>
            <a:off x="5538019" y="3605853"/>
            <a:ext cx="1052052" cy="422718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RSF Credit Guarantee Agreement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5"/>
          <p:cNvSpPr/>
          <p:nvPr/>
        </p:nvSpPr>
        <p:spPr>
          <a:xfrm>
            <a:off x="5766619" y="4544688"/>
            <a:ext cx="1317522" cy="422718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RSF Credit Guarantee Agreement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5"/>
          <p:cNvSpPr/>
          <p:nvPr/>
        </p:nvSpPr>
        <p:spPr>
          <a:xfrm>
            <a:off x="2980714" y="3945010"/>
            <a:ext cx="2183680" cy="422718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Implementation Agreement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5"/>
          <p:cNvSpPr/>
          <p:nvPr/>
        </p:nvSpPr>
        <p:spPr>
          <a:xfrm>
            <a:off x="8282448" y="3121882"/>
            <a:ext cx="1445341" cy="467177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Loan Agreement for PFI (on-lending portion)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5"/>
          <p:cNvSpPr/>
          <p:nvPr/>
        </p:nvSpPr>
        <p:spPr>
          <a:xfrm>
            <a:off x="8214852" y="3703515"/>
            <a:ext cx="1580535" cy="354113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Loan Agreement for PFI (guaranteed portion)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5"/>
          <p:cNvSpPr/>
          <p:nvPr/>
        </p:nvSpPr>
        <p:spPr>
          <a:xfrm>
            <a:off x="8282448" y="4511308"/>
            <a:ext cx="1445341" cy="467177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Loan Agreement for PFI (guaranteed)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5"/>
          <p:cNvSpPr/>
          <p:nvPr/>
        </p:nvSpPr>
        <p:spPr>
          <a:xfrm>
            <a:off x="9834716" y="3439569"/>
            <a:ext cx="1317522" cy="806245"/>
          </a:xfrm>
          <a:prstGeom prst="rect">
            <a:avLst/>
          </a:prstGeom>
          <a:solidFill>
            <a:srgbClr val="387025"/>
          </a:solidFill>
          <a:ln w="25400" cap="flat" cmpd="sng">
            <a:solidFill>
              <a:srgbClr val="062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EE Project using IBRD and GCF support funds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5"/>
          <p:cNvSpPr/>
          <p:nvPr/>
        </p:nvSpPr>
        <p:spPr>
          <a:xfrm>
            <a:off x="9845011" y="4376458"/>
            <a:ext cx="1317522" cy="806245"/>
          </a:xfrm>
          <a:prstGeom prst="rect">
            <a:avLst/>
          </a:prstGeom>
          <a:solidFill>
            <a:srgbClr val="387025"/>
          </a:solidFill>
          <a:ln w="25400" cap="flat" cmpd="sng">
            <a:solidFill>
              <a:srgbClr val="062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EE Project using only GCF support funds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6"/>
          <p:cNvSpPr/>
          <p:nvPr/>
        </p:nvSpPr>
        <p:spPr>
          <a:xfrm>
            <a:off x="838200" y="1292392"/>
            <a:ext cx="5804650" cy="50615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6"/>
          <p:cNvSpPr txBox="1"/>
          <p:nvPr/>
        </p:nvSpPr>
        <p:spPr>
          <a:xfrm>
            <a:off x="1048874" y="1292392"/>
            <a:ext cx="5593976" cy="506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Organizational structure</a:t>
            </a:r>
            <a:endParaRPr/>
          </a:p>
        </p:txBody>
      </p:sp>
      <p:sp>
        <p:nvSpPr>
          <p:cNvPr id="116" name="Google Shape;116;p6"/>
          <p:cNvSpPr txBox="1"/>
          <p:nvPr/>
        </p:nvSpPr>
        <p:spPr>
          <a:xfrm>
            <a:off x="838200" y="4147878"/>
            <a:ext cx="62823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5444" marR="0" lvl="1" indent="-172721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</a:rPr>
              <a:t> 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PFIs: Participating Financial Institutions</a:t>
            </a:r>
            <a:endParaRPr/>
          </a:p>
          <a:p>
            <a:pPr marL="345444" marR="0" lvl="1" indent="-172721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</a:rPr>
              <a:t> 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IEs: Industry Enterprises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6"/>
          <p:cNvSpPr txBox="1"/>
          <p:nvPr/>
        </p:nvSpPr>
        <p:spPr>
          <a:xfrm>
            <a:off x="11743765" y="6384198"/>
            <a:ext cx="44823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/>
          </a:p>
        </p:txBody>
      </p:sp>
      <p:sp>
        <p:nvSpPr>
          <p:cNvPr id="118" name="Google Shape;118;p6"/>
          <p:cNvSpPr/>
          <p:nvPr/>
        </p:nvSpPr>
        <p:spPr>
          <a:xfrm>
            <a:off x="1555036" y="2298599"/>
            <a:ext cx="8441155" cy="1303737"/>
          </a:xfrm>
          <a:custGeom>
            <a:avLst/>
            <a:gdLst/>
            <a:ahLst/>
            <a:cxnLst/>
            <a:rect l="l" t="t" r="r" b="b"/>
            <a:pathLst>
              <a:path w="11827826" h="2471666" extrusionOk="0">
                <a:moveTo>
                  <a:pt x="0" y="0"/>
                </a:moveTo>
                <a:lnTo>
                  <a:pt x="11827826" y="0"/>
                </a:lnTo>
                <a:lnTo>
                  <a:pt x="11827826" y="2471666"/>
                </a:lnTo>
                <a:lnTo>
                  <a:pt x="0" y="247166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119" name="Google Shape;119;p6"/>
          <p:cNvSpPr/>
          <p:nvPr/>
        </p:nvSpPr>
        <p:spPr>
          <a:xfrm>
            <a:off x="1555036" y="2436230"/>
            <a:ext cx="1114422" cy="1186810"/>
          </a:xfrm>
          <a:prstGeom prst="rect">
            <a:avLst/>
          </a:prstGeom>
          <a:solidFill>
            <a:srgbClr val="0070C0"/>
          </a:solidFill>
          <a:ln w="25400" cap="flat" cmpd="sng">
            <a:solidFill>
              <a:srgbClr val="062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GCF/ World Bank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6"/>
          <p:cNvSpPr/>
          <p:nvPr/>
        </p:nvSpPr>
        <p:spPr>
          <a:xfrm>
            <a:off x="6359622" y="2409351"/>
            <a:ext cx="1114422" cy="1186810"/>
          </a:xfrm>
          <a:prstGeom prst="rect">
            <a:avLst/>
          </a:prstGeom>
          <a:solidFill>
            <a:srgbClr val="0070C0"/>
          </a:solidFill>
          <a:ln w="25400" cap="flat" cmpd="sng">
            <a:solidFill>
              <a:srgbClr val="062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PFIs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6"/>
          <p:cNvSpPr/>
          <p:nvPr/>
        </p:nvSpPr>
        <p:spPr>
          <a:xfrm>
            <a:off x="8965149" y="2391851"/>
            <a:ext cx="1031042" cy="1204310"/>
          </a:xfrm>
          <a:prstGeom prst="rect">
            <a:avLst/>
          </a:prstGeom>
          <a:solidFill>
            <a:srgbClr val="0070C0"/>
          </a:solidFill>
          <a:ln w="25400" cap="flat" cmpd="sng">
            <a:solidFill>
              <a:srgbClr val="062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PIEs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6"/>
          <p:cNvSpPr/>
          <p:nvPr/>
        </p:nvSpPr>
        <p:spPr>
          <a:xfrm>
            <a:off x="4059493" y="2415526"/>
            <a:ext cx="1114422" cy="1186810"/>
          </a:xfrm>
          <a:prstGeom prst="rect">
            <a:avLst/>
          </a:prstGeom>
          <a:solidFill>
            <a:srgbClr val="0070C0"/>
          </a:solidFill>
          <a:ln w="25400" cap="flat" cmpd="sng">
            <a:solidFill>
              <a:srgbClr val="062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GCF/ World Bank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6"/>
          <p:cNvSpPr/>
          <p:nvPr/>
        </p:nvSpPr>
        <p:spPr>
          <a:xfrm>
            <a:off x="2710016" y="2436230"/>
            <a:ext cx="1278193" cy="636541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Loan Agreement for PFI (on-lending portion)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/>
          <p:nvPr/>
        </p:nvSpPr>
        <p:spPr>
          <a:xfrm>
            <a:off x="5245200" y="2391851"/>
            <a:ext cx="984320" cy="636541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PIE issues RSF Credit Guarantee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6"/>
          <p:cNvSpPr/>
          <p:nvPr/>
        </p:nvSpPr>
        <p:spPr>
          <a:xfrm>
            <a:off x="7569606" y="2401206"/>
            <a:ext cx="1333503" cy="636541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PFIs provide PFI Loans backed by RSF Guarantee to IEs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7"/>
          <p:cNvSpPr/>
          <p:nvPr/>
        </p:nvSpPr>
        <p:spPr>
          <a:xfrm>
            <a:off x="838199" y="1102054"/>
            <a:ext cx="8122756" cy="50615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7"/>
          <p:cNvSpPr/>
          <p:nvPr/>
        </p:nvSpPr>
        <p:spPr>
          <a:xfrm>
            <a:off x="9586321" y="5288555"/>
            <a:ext cx="2444314" cy="946824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/>
        </p:nvSpPr>
        <p:spPr>
          <a:xfrm>
            <a:off x="1048873" y="1102054"/>
            <a:ext cx="7912082" cy="506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Risk Sharing Facility (RSF) Mechanism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161365" y="2001209"/>
            <a:ext cx="6552703" cy="472154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Program Implementing Entity (PIE) will issue RSF guarantees for loans provided by PFIs that finance energy efficiency investments (eligible sub-projects) for Implementing Entities (IEs) or ESCOs, in accordance with the Project Implementation Manual issued by the Ministry of Industry and Trade.</a:t>
            </a:r>
            <a:endParaRPr/>
          </a:p>
          <a:p>
            <a:pPr marL="22860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Key Financial Parameters: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USD 75 million: Total guarantee limit under the GCF (Green Climate Fund).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USD 250,000: Minimum loan amount per sub-project.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USD 312,000: Minimum total investment per sub-project.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Project duration: 15 years, with guarantees issued only during the first 5 years.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7"/>
          <p:cNvSpPr txBox="1"/>
          <p:nvPr/>
        </p:nvSpPr>
        <p:spPr>
          <a:xfrm>
            <a:off x="11743765" y="6384198"/>
            <a:ext cx="44823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/>
          </a:p>
        </p:txBody>
      </p:sp>
      <p:grpSp>
        <p:nvGrpSpPr>
          <p:cNvPr id="135" name="Google Shape;135;p7"/>
          <p:cNvGrpSpPr/>
          <p:nvPr/>
        </p:nvGrpSpPr>
        <p:grpSpPr>
          <a:xfrm>
            <a:off x="6400800" y="1794933"/>
            <a:ext cx="5791200" cy="4721543"/>
            <a:chOff x="9279210" y="1210883"/>
            <a:chExt cx="8494792" cy="8401836"/>
          </a:xfrm>
        </p:grpSpPr>
        <p:sp>
          <p:nvSpPr>
            <p:cNvPr id="136" name="Google Shape;136;p7"/>
            <p:cNvSpPr/>
            <p:nvPr/>
          </p:nvSpPr>
          <p:spPr>
            <a:xfrm>
              <a:off x="9279210" y="1210883"/>
              <a:ext cx="8494792" cy="8401836"/>
            </a:xfrm>
            <a:custGeom>
              <a:avLst/>
              <a:gdLst/>
              <a:ahLst/>
              <a:cxnLst/>
              <a:rect l="l" t="t" r="r" b="b"/>
              <a:pathLst>
                <a:path w="8368673" h="9053828" extrusionOk="0">
                  <a:moveTo>
                    <a:pt x="0" y="0"/>
                  </a:moveTo>
                  <a:lnTo>
                    <a:pt x="8368674" y="0"/>
                  </a:lnTo>
                  <a:lnTo>
                    <a:pt x="8368674" y="9053827"/>
                  </a:lnTo>
                  <a:lnTo>
                    <a:pt x="0" y="9053827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7"/>
            <p:cNvSpPr/>
            <p:nvPr/>
          </p:nvSpPr>
          <p:spPr>
            <a:xfrm>
              <a:off x="10532365" y="6151173"/>
              <a:ext cx="6735779" cy="180526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38" name="Google Shape;138;p7" descr="Bắc Á Bank - Ngân hàng Bắc Á - WikiLand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3788842" y="6452303"/>
              <a:ext cx="2425415" cy="9924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9" name="Google Shape;139;p7" descr="Ý Nghĩa Logo Vietinbank - Ngân hàng Thương mại cổ phần Công Thương Việt Nam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1332315" y="6452303"/>
              <a:ext cx="1918975" cy="80255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0" name="Google Shape;140;p7"/>
          <p:cNvSpPr/>
          <p:nvPr/>
        </p:nvSpPr>
        <p:spPr>
          <a:xfrm>
            <a:off x="6788727" y="4353212"/>
            <a:ext cx="5015345" cy="20854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Potential p</a:t>
            </a: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articipating financial institutions (PFIs)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7"/>
          <p:cNvSpPr/>
          <p:nvPr/>
        </p:nvSpPr>
        <p:spPr>
          <a:xfrm>
            <a:off x="6788727" y="5925364"/>
            <a:ext cx="2116127" cy="394854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Arial"/>
              <a:buNone/>
            </a:pPr>
            <a:r>
              <a:rPr lang="en-US" sz="13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Industry enterprises - IE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7"/>
          <p:cNvSpPr/>
          <p:nvPr/>
        </p:nvSpPr>
        <p:spPr>
          <a:xfrm>
            <a:off x="9723334" y="5914935"/>
            <a:ext cx="2116127" cy="394854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Arial"/>
              <a:buNone/>
            </a:pPr>
            <a:r>
              <a:rPr lang="en-US" sz="13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Energy service companies - ESCO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7"/>
          <p:cNvSpPr/>
          <p:nvPr/>
        </p:nvSpPr>
        <p:spPr>
          <a:xfrm>
            <a:off x="8054939" y="3061698"/>
            <a:ext cx="2589087" cy="367301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"/>
              <a:buFont typeface="Arial"/>
              <a:buNone/>
            </a:pPr>
            <a:r>
              <a:rPr lang="en-US" sz="115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Risk sharing facility (RSF)</a:t>
            </a:r>
            <a:endParaRPr sz="1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"/>
              <a:buFont typeface="Arial"/>
              <a:buNone/>
            </a:pPr>
            <a:r>
              <a:rPr lang="en-US" sz="115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program implementing entity (PIE)</a:t>
            </a:r>
            <a:endParaRPr sz="1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7"/>
          <p:cNvSpPr/>
          <p:nvPr/>
        </p:nvSpPr>
        <p:spPr>
          <a:xfrm>
            <a:off x="6639090" y="1794932"/>
            <a:ext cx="1793709" cy="46872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062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Green Climate Fund (GCF)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7"/>
          <p:cNvSpPr/>
          <p:nvPr/>
        </p:nvSpPr>
        <p:spPr>
          <a:xfrm>
            <a:off x="6639089" y="2386699"/>
            <a:ext cx="1793709" cy="478741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062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World Bank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7"/>
          <p:cNvSpPr/>
          <p:nvPr/>
        </p:nvSpPr>
        <p:spPr>
          <a:xfrm>
            <a:off x="9606721" y="2304583"/>
            <a:ext cx="2524421" cy="47601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062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Ministry of Industry and Trade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8"/>
          <p:cNvSpPr/>
          <p:nvPr/>
        </p:nvSpPr>
        <p:spPr>
          <a:xfrm>
            <a:off x="838199" y="1292392"/>
            <a:ext cx="8881533" cy="50615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8"/>
          <p:cNvSpPr txBox="1"/>
          <p:nvPr/>
        </p:nvSpPr>
        <p:spPr>
          <a:xfrm>
            <a:off x="1048873" y="1292392"/>
            <a:ext cx="8670860" cy="506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KEY FEATURES OF THE RSF GUARANTEE</a:t>
            </a:r>
            <a:endParaRPr/>
          </a:p>
        </p:txBody>
      </p:sp>
      <p:sp>
        <p:nvSpPr>
          <p:cNvPr id="154" name="Google Shape;154;p8"/>
          <p:cNvSpPr txBox="1"/>
          <p:nvPr/>
        </p:nvSpPr>
        <p:spPr>
          <a:xfrm>
            <a:off x="11743765" y="6384198"/>
            <a:ext cx="44823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/>
          </a:p>
        </p:txBody>
      </p:sp>
      <p:sp>
        <p:nvSpPr>
          <p:cNvPr id="155" name="Google Shape;155;p8"/>
          <p:cNvSpPr txBox="1"/>
          <p:nvPr/>
        </p:nvSpPr>
        <p:spPr>
          <a:xfrm>
            <a:off x="626533" y="1879781"/>
            <a:ext cx="10938933" cy="46736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Beneficiaries:</a:t>
            </a: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PFIs providing loans to eligible Energy Efficiency Projects: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1" indent="-3810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▪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Minimum </a:t>
            </a: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10% energy savings</a:t>
            </a:r>
            <a:endParaRPr sz="2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marR="0" lvl="1" indent="-3810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▪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Applies only to </a:t>
            </a: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retrofit, upgrade, and expansion projects</a:t>
            </a:r>
            <a:endParaRPr sz="2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marR="0" lvl="1" indent="-3810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▪"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Renewable energy investment projects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are also eligible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71500" marR="0" lvl="0" indent="-3429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Guarantee Currency:</a:t>
            </a: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USD or VND, depending on the currency of the credit agreement between the PFI and the IE/ESCO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71500" marR="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Source of Funds for PIE's RSF Guarantee Payments:</a:t>
            </a: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USD 75 million provided by GCF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71500" marR="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Risk-Sharing Ratio:</a:t>
            </a: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Guarantee covers </a:t>
            </a: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up to 50%</a:t>
            </a: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of the loan value provided by the PFI to the IE/ESCO for energy efficiency investments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71500" marR="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RSF Guarantee Tenor:</a:t>
            </a: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Matches the loan term provided by the PFI to the IE/ESCO, but </a:t>
            </a: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does not exceed 10 years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"/>
          <p:cNvSpPr/>
          <p:nvPr/>
        </p:nvSpPr>
        <p:spPr>
          <a:xfrm>
            <a:off x="838199" y="1292392"/>
            <a:ext cx="7035800" cy="50615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9"/>
          <p:cNvSpPr txBox="1"/>
          <p:nvPr/>
        </p:nvSpPr>
        <p:spPr>
          <a:xfrm>
            <a:off x="1048874" y="1292392"/>
            <a:ext cx="6825125" cy="506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KEY RESPONSIBILITIES OF PFIS</a:t>
            </a:r>
            <a:endParaRPr/>
          </a:p>
        </p:txBody>
      </p:sp>
      <p:sp>
        <p:nvSpPr>
          <p:cNvPr id="163" name="Google Shape;163;p9"/>
          <p:cNvSpPr txBox="1"/>
          <p:nvPr/>
        </p:nvSpPr>
        <p:spPr>
          <a:xfrm>
            <a:off x="11743765" y="6384198"/>
            <a:ext cx="44823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/>
          </a:p>
        </p:txBody>
      </p:sp>
      <p:sp>
        <p:nvSpPr>
          <p:cNvPr id="164" name="Google Shape;164;p9"/>
          <p:cNvSpPr txBox="1"/>
          <p:nvPr/>
        </p:nvSpPr>
        <p:spPr>
          <a:xfrm>
            <a:off x="838200" y="1947333"/>
            <a:ext cx="10515600" cy="4524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71500" marR="0" lvl="0" indent="-342900" algn="just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PFIs are responsible for the appraisal, disbursement, monitoring, and recovery of energy efficiency loans; while ensuring regulatory compliance and coordinating with the PIE during project implementation.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Detailed responsibilities are as follows: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I. PFI Eligibility Confirmation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Provide an annual certification (with supporting information/documents) confirming continued compliance with PFI eligibility criteria.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Report on performance effectiveness according to the Implementation Document Package (IDP).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Sign a Framework Guarantee Agreement with the PIE.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1191</Words>
  <Application>Microsoft Office PowerPoint</Application>
  <PresentationFormat>Widescreen</PresentationFormat>
  <Paragraphs>137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Noto Sans Symbols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Phạm Trâm Anh</cp:lastModifiedBy>
  <cp:revision>2</cp:revision>
  <dcterms:created xsi:type="dcterms:W3CDTF">2024-10-28T02:26:51Z</dcterms:created>
  <dcterms:modified xsi:type="dcterms:W3CDTF">2025-10-22T02:10:22Z</dcterms:modified>
</cp:coreProperties>
</file>