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5"/>
  </p:notesMasterIdLst>
  <p:sldIdLst>
    <p:sldId id="256" r:id="rId2"/>
    <p:sldId id="289"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embeddedFontLst>
    <p:embeddedFont>
      <p:font typeface="Cambria" panose="02040503050406030204" pitchFamily="18" charset="0"/>
      <p:regular r:id="rId36"/>
      <p:bold r:id="rId37"/>
      <p:italic r:id="rId38"/>
      <p:boldItalic r:id="rId39"/>
    </p:embeddedFont>
    <p:embeddedFont>
      <p:font typeface="Lexend" panose="020B0604020202020204" charset="0"/>
      <p:regular r:id="rId40"/>
      <p:bold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i0hnb2/KzGuj4VldQVfzqXUtsz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10F2970-81B9-440D-98B0-9C308A5869F9}">
  <a:tblStyle styleId="{210F2970-81B9-440D-98B0-9C308A5869F9}"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vi-VN"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covadis.com/?utm_source=chatgpt.com" TargetMode="External"/><Relationship Id="rId7" Type="http://schemas.openxmlformats.org/officeDocument/2006/relationships/hyperlink" Target="https://ecovadis.co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support.ecovadis.com/hc/vi/articles/210460197-T%C3%B4i-c%C3%B3-th%E1%BB%83-s%E1%BB%AD-d%E1%BB%A5ng-k%E1%BA%BFt-qu%E1%BA%A3-%C4%91%C3%A1nh-gi%C3%A1-c%E1%BB%A7a-EcoVadis-nh%C6%B0-th%E1%BA%BF-n%C3%A0o?utm_source=chatgpt.com" TargetMode="External"/><Relationship Id="rId5" Type="http://schemas.openxmlformats.org/officeDocument/2006/relationships/hyperlink" Target="https://support.ecovadis.com/hc/vi/articles/115002653188-Quy-tr%C3%ACnh-%C4%91%C3%A1nh-gi%C3%A1-EcoVadis-l%C3%A0-g%C3%AC?utm_source=chatgpt.com" TargetMode="External"/><Relationship Id="rId4" Type="http://schemas.openxmlformats.org/officeDocument/2006/relationships/hyperlink" Target="https://support.ecovadis.com/hc/vi/articles/215558737-L%C3%A0m-th%E1%BA%BF-n%C3%A0o-%C4%91%E1%BB%83-%C4%91%C4%83ng-k%C3%BD-th%E1%BB%B1c-hi%E1%BB%87n-%C4%91%C3%A1nh-gi%C3%A1-cho-c%C3%B4ng-ty-t%C3%B4i?utm_source=chatgpt.com"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sg.feds.com.tw/en/stakeholder/?utm_source=chatgpt.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ESG Performance Measurement and Reporting: The Foundation for Sustainable Business</a:t>
            </a:r>
            <a:endParaRPr/>
          </a:p>
          <a:p>
            <a:pPr marL="0" lvl="0" indent="0" algn="l" rtl="0">
              <a:lnSpc>
                <a:spcPct val="100000"/>
              </a:lnSpc>
              <a:spcBef>
                <a:spcPts val="0"/>
              </a:spcBef>
              <a:spcAft>
                <a:spcPts val="0"/>
              </a:spcAft>
              <a:buSzPts val="1400"/>
              <a:buNone/>
            </a:pPr>
            <a:r>
              <a:rPr lang="vi-VN" b="1"/>
              <a:t>Importance:</a:t>
            </a:r>
            <a:endParaRPr/>
          </a:p>
          <a:p>
            <a:pPr marL="0" lvl="0" indent="0" algn="l" rtl="0">
              <a:lnSpc>
                <a:spcPct val="100000"/>
              </a:lnSpc>
              <a:spcBef>
                <a:spcPts val="0"/>
              </a:spcBef>
              <a:spcAft>
                <a:spcPts val="0"/>
              </a:spcAft>
              <a:buSzPts val="1400"/>
              <a:buNone/>
            </a:pPr>
            <a:r>
              <a:rPr lang="vi-VN" b="1"/>
              <a:t>Tracking Progress: </a:t>
            </a:r>
            <a:r>
              <a:rPr lang="vi-VN"/>
              <a:t>Helps businesses evaluate the effectiveness of ESG activities, identify strengths and weaknesses for continuous improvement.</a:t>
            </a:r>
            <a:endParaRPr/>
          </a:p>
          <a:p>
            <a:pPr marL="0" lvl="0" indent="0" algn="l" rtl="0">
              <a:lnSpc>
                <a:spcPct val="100000"/>
              </a:lnSpc>
              <a:spcBef>
                <a:spcPts val="0"/>
              </a:spcBef>
              <a:spcAft>
                <a:spcPts val="0"/>
              </a:spcAft>
              <a:buSzPts val="1400"/>
              <a:buNone/>
            </a:pPr>
            <a:r>
              <a:rPr lang="vi-VN" b="1"/>
              <a:t>Enhancing Transparency: </a:t>
            </a:r>
            <a:r>
              <a:rPr lang="vi-VN"/>
              <a:t>Transparent ESG reporting helps businesses strengthen their credibility and attract investors, customers, and partners interested in sustainable development.</a:t>
            </a:r>
            <a:endParaRPr/>
          </a:p>
          <a:p>
            <a:pPr marL="0" lvl="0" indent="0" algn="l" rtl="0">
              <a:lnSpc>
                <a:spcPct val="100000"/>
              </a:lnSpc>
              <a:spcBef>
                <a:spcPts val="0"/>
              </a:spcBef>
              <a:spcAft>
                <a:spcPts val="0"/>
              </a:spcAft>
              <a:buSzPts val="1400"/>
              <a:buNone/>
            </a:pPr>
            <a:r>
              <a:rPr lang="vi-VN" b="1"/>
              <a:t>Risk Management: </a:t>
            </a:r>
            <a:r>
              <a:rPr lang="vi-VN"/>
              <a:t>Identifies and mitigates risks related to the environment, society, and governance, protecting business value and reputation.</a:t>
            </a:r>
            <a:endParaRPr/>
          </a:p>
          <a:p>
            <a:pPr marL="0" lvl="0" indent="0" algn="l" rtl="0">
              <a:lnSpc>
                <a:spcPct val="100000"/>
              </a:lnSpc>
              <a:spcBef>
                <a:spcPts val="0"/>
              </a:spcBef>
              <a:spcAft>
                <a:spcPts val="0"/>
              </a:spcAft>
              <a:buSzPts val="1400"/>
              <a:buNone/>
            </a:pPr>
            <a:r>
              <a:rPr lang="vi-VN" b="1"/>
              <a:t>Improve performance: </a:t>
            </a:r>
            <a:r>
              <a:rPr lang="vi-VN"/>
              <a:t>Promote innovation, enhance operational efficiency, reduce costs, and increase profits.</a:t>
            </a:r>
            <a:endParaRPr/>
          </a:p>
          <a:p>
            <a:pPr marL="0" lvl="0" indent="0" algn="l" rtl="0">
              <a:lnSpc>
                <a:spcPct val="100000"/>
              </a:lnSpc>
              <a:spcBef>
                <a:spcPts val="0"/>
              </a:spcBef>
              <a:spcAft>
                <a:spcPts val="0"/>
              </a:spcAft>
              <a:buSzPts val="1400"/>
              <a:buNone/>
            </a:pPr>
            <a:r>
              <a:rPr lang="vi-VN" b="1"/>
              <a:t>Frameworks:</a:t>
            </a:r>
            <a:endParaRPr/>
          </a:p>
          <a:p>
            <a:pPr marL="0" lvl="0" indent="0" algn="l" rtl="0">
              <a:lnSpc>
                <a:spcPct val="100000"/>
              </a:lnSpc>
              <a:spcBef>
                <a:spcPts val="0"/>
              </a:spcBef>
              <a:spcAft>
                <a:spcPts val="0"/>
              </a:spcAft>
              <a:buSzPts val="1400"/>
              <a:buNone/>
            </a:pPr>
            <a:r>
              <a:rPr lang="vi-VN" b="1"/>
              <a:t>GRI (Global Reporting Initiative): </a:t>
            </a:r>
            <a:r>
              <a:rPr lang="vi-VN"/>
              <a:t>The most widely used international ESG reporting standard, providing a comprehensive framework for businesses across all industries.</a:t>
            </a:r>
            <a:endParaRPr/>
          </a:p>
          <a:p>
            <a:pPr marL="0" lvl="0" indent="0" algn="l" rtl="0">
              <a:lnSpc>
                <a:spcPct val="100000"/>
              </a:lnSpc>
              <a:spcBef>
                <a:spcPts val="0"/>
              </a:spcBef>
              <a:spcAft>
                <a:spcPts val="0"/>
              </a:spcAft>
              <a:buSzPts val="1400"/>
              <a:buNone/>
            </a:pPr>
            <a:r>
              <a:rPr lang="vi-VN" b="1"/>
              <a:t>SASB (Sustainability Accounting Standards Board): </a:t>
            </a:r>
            <a:r>
              <a:rPr lang="vi-VN"/>
              <a:t>Provides industry-specific ESG reporting guidance, focusing on financial materiality issues related to environmental, social, and governance factors for each industry.</a:t>
            </a:r>
            <a:endParaRPr/>
          </a:p>
          <a:p>
            <a:pPr marL="0" lvl="0" indent="0" algn="l" rtl="0">
              <a:lnSpc>
                <a:spcPct val="100000"/>
              </a:lnSpc>
              <a:spcBef>
                <a:spcPts val="0"/>
              </a:spcBef>
              <a:spcAft>
                <a:spcPts val="0"/>
              </a:spcAft>
              <a:buSzPts val="1400"/>
              <a:buNone/>
            </a:pPr>
            <a:r>
              <a:rPr lang="vi-VN" b="1"/>
              <a:t>TCFD (Task Force on Climate-related Financial Disclosures): </a:t>
            </a:r>
            <a:r>
              <a:rPr lang="vi-VN"/>
              <a:t>A reporting framework focused on financial risks and opportunities related to climate change.</a:t>
            </a:r>
            <a:endParaRPr/>
          </a:p>
          <a:p>
            <a:pPr marL="0" lvl="0" indent="0" algn="l" rtl="0">
              <a:lnSpc>
                <a:spcPct val="100000"/>
              </a:lnSpc>
              <a:spcBef>
                <a:spcPts val="0"/>
              </a:spcBef>
              <a:spcAft>
                <a:spcPts val="0"/>
              </a:spcAft>
              <a:buSzPts val="1400"/>
              <a:buNone/>
            </a:pPr>
            <a:r>
              <a:rPr lang="vi-VN" b="1"/>
              <a:t>Benefits:</a:t>
            </a:r>
            <a:endParaRPr/>
          </a:p>
          <a:p>
            <a:pPr marL="0" lvl="0" indent="0" algn="l" rtl="0">
              <a:lnSpc>
                <a:spcPct val="100000"/>
              </a:lnSpc>
              <a:spcBef>
                <a:spcPts val="0"/>
              </a:spcBef>
              <a:spcAft>
                <a:spcPts val="0"/>
              </a:spcAft>
              <a:buSzPts val="1400"/>
              <a:buNone/>
            </a:pPr>
            <a:r>
              <a:rPr lang="vi-VN" b="1"/>
              <a:t>Performance comparison: </a:t>
            </a:r>
            <a:r>
              <a:rPr lang="vi-VN"/>
              <a:t>Helps businesses compare their ESG performance with other businesses in the same industry or region.</a:t>
            </a:r>
            <a:endParaRPr/>
          </a:p>
          <a:p>
            <a:pPr marL="0" lvl="0" indent="0" algn="l" rtl="0">
              <a:lnSpc>
                <a:spcPct val="100000"/>
              </a:lnSpc>
              <a:spcBef>
                <a:spcPts val="0"/>
              </a:spcBef>
              <a:spcAft>
                <a:spcPts val="0"/>
              </a:spcAft>
              <a:buSzPts val="1400"/>
              <a:buNone/>
            </a:pPr>
            <a:r>
              <a:rPr lang="vi-VN" b="1"/>
              <a:t>Attract investment: </a:t>
            </a:r>
            <a:r>
              <a:rPr lang="vi-VN"/>
              <a:t>Attract investors who share ESG values, increasing capital for sustainable development.</a:t>
            </a:r>
            <a:endParaRPr/>
          </a:p>
          <a:p>
            <a:pPr marL="0" lvl="0" indent="0" algn="l" rtl="0">
              <a:lnSpc>
                <a:spcPct val="100000"/>
              </a:lnSpc>
              <a:spcBef>
                <a:spcPts val="0"/>
              </a:spcBef>
              <a:spcAft>
                <a:spcPts val="0"/>
              </a:spcAft>
              <a:buSzPts val="1400"/>
              <a:buNone/>
            </a:pPr>
            <a:r>
              <a:rPr lang="vi-VN" b="1"/>
              <a:t>Improve governance: </a:t>
            </a:r>
            <a:r>
              <a:rPr lang="vi-VN"/>
              <a:t>Enhance corporate governance quality, strengthen transparency and accountability.</a:t>
            </a:r>
            <a:endParaRPr/>
          </a:p>
          <a:p>
            <a:pPr marL="0" lvl="0" indent="0" algn="l" rtl="0">
              <a:lnSpc>
                <a:spcPct val="100000"/>
              </a:lnSpc>
              <a:spcBef>
                <a:spcPts val="0"/>
              </a:spcBef>
              <a:spcAft>
                <a:spcPts val="0"/>
              </a:spcAft>
              <a:buSzPts val="1400"/>
              <a:buNone/>
            </a:pPr>
            <a:r>
              <a:rPr lang="vi-VN" b="1"/>
              <a:t>Raise awareness: </a:t>
            </a:r>
            <a:r>
              <a:rPr lang="vi-VN"/>
              <a:t>Increase public awareness of the company's ESG commitments and build a positive brand image.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a:t>EcoVadis is the leading platform providing sustainability information for the global supply chain. The platform helps companies manage risk and comply with Environmental, Social, and Governance (ESG) standards, achieve sustainable development goals, and create a positive impact on a large scale. </a:t>
            </a:r>
            <a:r>
              <a:rPr lang="vi-VN" u="sng">
                <a:solidFill>
                  <a:schemeClr val="hlink"/>
                </a:solidFill>
                <a:hlinkClick r:id="rId3"/>
              </a:rPr>
              <a:t>EcoVadis</a:t>
            </a:r>
            <a:endParaRPr/>
          </a:p>
          <a:p>
            <a:pPr marL="0" lvl="0" indent="0" algn="l" rtl="0">
              <a:lnSpc>
                <a:spcPct val="100000"/>
              </a:lnSpc>
              <a:spcBef>
                <a:spcPts val="0"/>
              </a:spcBef>
              <a:spcAft>
                <a:spcPts val="0"/>
              </a:spcAft>
              <a:buSzPts val="1400"/>
              <a:buNone/>
            </a:pPr>
            <a:r>
              <a:rPr lang="vi-VN" b="1"/>
              <a:t>EcoVadis' key solutions include:</a:t>
            </a:r>
            <a:endParaRPr/>
          </a:p>
          <a:p>
            <a:pPr marL="0" lvl="0" indent="-76200" algn="l" rtl="0">
              <a:lnSpc>
                <a:spcPct val="100000"/>
              </a:lnSpc>
              <a:spcBef>
                <a:spcPts val="0"/>
              </a:spcBef>
              <a:spcAft>
                <a:spcPts val="0"/>
              </a:spcAft>
              <a:buClr>
                <a:schemeClr val="dk1"/>
              </a:buClr>
              <a:buSzPts val="1200"/>
              <a:buFont typeface="Arial"/>
              <a:buChar char="•"/>
            </a:pPr>
            <a:r>
              <a:rPr lang="vi-VN" b="1"/>
              <a:t>Sustainability risk management and compliance: </a:t>
            </a:r>
            <a:r>
              <a:rPr lang="vi-VN"/>
              <a:t>Provides contactless risk scanning, thorough due diligence, and risk mitigation through evidence-based assessments, along with ready-to-submit reports. </a:t>
            </a:r>
            <a:r>
              <a:rPr lang="vi-VN" u="sng">
                <a:solidFill>
                  <a:schemeClr val="hlink"/>
                </a:solidFill>
                <a:hlinkClick r:id="rId3"/>
              </a:rPr>
              <a:t>EcoVadis</a:t>
            </a:r>
            <a:endParaRPr/>
          </a:p>
          <a:p>
            <a:pPr marL="0" lvl="0" indent="-76200" algn="l" rtl="0">
              <a:lnSpc>
                <a:spcPct val="100000"/>
              </a:lnSpc>
              <a:spcBef>
                <a:spcPts val="0"/>
              </a:spcBef>
              <a:spcAft>
                <a:spcPts val="0"/>
              </a:spcAft>
              <a:buClr>
                <a:schemeClr val="dk1"/>
              </a:buClr>
              <a:buSzPts val="1200"/>
              <a:buFont typeface="Arial"/>
              <a:buChar char="•"/>
            </a:pPr>
            <a:r>
              <a:rPr lang="vi-VN" b="1"/>
              <a:t>Greenhouse gas emissions reduction (Scope 3): </a:t>
            </a:r>
            <a:r>
              <a:rPr lang="vi-VN"/>
              <a:t>Supports businesses in achieving net-zero emissions goals through hotspot mapping, providing learning and improvement tools to calculate, report, and reduce emissions across the entire value chain. </a:t>
            </a:r>
            <a:r>
              <a:rPr lang="vi-VN" u="sng">
                <a:solidFill>
                  <a:schemeClr val="hlink"/>
                </a:solidFill>
                <a:hlinkClick r:id="rId3"/>
              </a:rPr>
              <a:t>EcoVadis</a:t>
            </a:r>
            <a:endParaRPr/>
          </a:p>
          <a:p>
            <a:pPr marL="0" lvl="0" indent="-76200" algn="l" rtl="0">
              <a:lnSpc>
                <a:spcPct val="100000"/>
              </a:lnSpc>
              <a:spcBef>
                <a:spcPts val="0"/>
              </a:spcBef>
              <a:spcAft>
                <a:spcPts val="0"/>
              </a:spcAft>
              <a:buClr>
                <a:schemeClr val="dk1"/>
              </a:buClr>
              <a:buSzPts val="1200"/>
              <a:buFont typeface="Arial"/>
              <a:buChar char="•"/>
            </a:pPr>
            <a:r>
              <a:rPr lang="vi-VN" b="1"/>
              <a:t>Creating sustainable value and impact: </a:t>
            </a:r>
            <a:r>
              <a:rPr lang="vi-VN"/>
              <a:t>Providing globally trusted scores, along with an improvement platform to create shared value and drive positive impact at scale. </a:t>
            </a:r>
            <a:r>
              <a:rPr lang="vi-VN" u="sng">
                <a:solidFill>
                  <a:schemeClr val="hlink"/>
                </a:solidFill>
                <a:hlinkClick r:id="rId3"/>
              </a:rPr>
              <a:t>EcoVadis</a:t>
            </a:r>
            <a:endParaRPr/>
          </a:p>
          <a:p>
            <a:pPr marL="0" lvl="0" indent="0" algn="l" rtl="0">
              <a:lnSpc>
                <a:spcPct val="100000"/>
              </a:lnSpc>
              <a:spcBef>
                <a:spcPts val="0"/>
              </a:spcBef>
              <a:spcAft>
                <a:spcPts val="0"/>
              </a:spcAft>
              <a:buSzPts val="1400"/>
              <a:buNone/>
            </a:pPr>
            <a:r>
              <a:rPr lang="vi-VN"/>
              <a:t>To date, EcoVadis has assessed over 150,000 companies in more than 185 countries, spanning over 250 different industries. </a:t>
            </a:r>
            <a:r>
              <a:rPr lang="vi-VN" u="sng">
                <a:solidFill>
                  <a:schemeClr val="hlink"/>
                </a:solidFill>
                <a:hlinkClick r:id="rId3"/>
              </a:rPr>
              <a:t>EcoVadis</a:t>
            </a:r>
            <a:endParaRPr/>
          </a:p>
          <a:p>
            <a:pPr marL="0" lvl="0" indent="0" algn="l" rtl="0">
              <a:lnSpc>
                <a:spcPct val="100000"/>
              </a:lnSpc>
              <a:spcBef>
                <a:spcPts val="0"/>
              </a:spcBef>
              <a:spcAft>
                <a:spcPts val="0"/>
              </a:spcAft>
              <a:buSzPts val="1400"/>
              <a:buNone/>
            </a:pPr>
            <a:r>
              <a:rPr lang="vi-VN"/>
              <a:t>In Vietnam, on October 2, 2024, ISC Vietnam International Standards Co., Ltd. officially became a training partner of EcoVadis, marking an important step in supporting Vietnamese businesses to improve their sustainable performance and competitiveness in the global market.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a:t>To obtain EcoVadis certification, businesses must complete the following steps:</a:t>
            </a:r>
            <a:endParaRPr/>
          </a:p>
          <a:p>
            <a:pPr marL="0" lvl="0" indent="0" algn="l" rtl="0">
              <a:lnSpc>
                <a:spcPct val="100000"/>
              </a:lnSpc>
              <a:spcBef>
                <a:spcPts val="0"/>
              </a:spcBef>
              <a:spcAft>
                <a:spcPts val="0"/>
              </a:spcAft>
              <a:buSzPts val="1400"/>
              <a:buNone/>
            </a:pPr>
            <a:r>
              <a:rPr lang="vi-VN" b="1"/>
              <a:t>1. Registration:</a:t>
            </a:r>
            <a:endParaRPr/>
          </a:p>
          <a:p>
            <a:pPr marL="0" lvl="0" indent="-76200" algn="l" rtl="0">
              <a:lnSpc>
                <a:spcPct val="100000"/>
              </a:lnSpc>
              <a:spcBef>
                <a:spcPts val="0"/>
              </a:spcBef>
              <a:spcAft>
                <a:spcPts val="0"/>
              </a:spcAft>
              <a:buClr>
                <a:schemeClr val="dk1"/>
              </a:buClr>
              <a:buSzPts val="1200"/>
              <a:buFont typeface="Arial"/>
              <a:buChar char="•"/>
            </a:pPr>
            <a:r>
              <a:rPr lang="vi-VN"/>
              <a:t>Access the EcoVadis registration page and provide necessary company information, including legal entity name, assessment scope, country, size, and industry. This information helps EcoVadis customize the questionnaire to suit your business. </a:t>
            </a:r>
            <a:r>
              <a:rPr lang="vi-VN" u="sng">
                <a:solidFill>
                  <a:schemeClr val="hlink"/>
                </a:solidFill>
                <a:hlinkClick r:id="rId4"/>
              </a:rPr>
              <a:t>EcoVadis Support Center</a:t>
            </a:r>
            <a:endParaRPr/>
          </a:p>
          <a:p>
            <a:pPr marL="0" lvl="0" indent="0" algn="l" rtl="0">
              <a:lnSpc>
                <a:spcPct val="100000"/>
              </a:lnSpc>
              <a:spcBef>
                <a:spcPts val="0"/>
              </a:spcBef>
              <a:spcAft>
                <a:spcPts val="0"/>
              </a:spcAft>
              <a:buSzPts val="1400"/>
              <a:buNone/>
            </a:pPr>
            <a:r>
              <a:rPr lang="vi-VN" b="1"/>
              <a:t>2. Complete the questionnaire:</a:t>
            </a:r>
            <a:endParaRPr/>
          </a:p>
          <a:p>
            <a:pPr marL="0" lvl="0" indent="-76200" algn="l" rtl="0">
              <a:lnSpc>
                <a:spcPct val="100000"/>
              </a:lnSpc>
              <a:spcBef>
                <a:spcPts val="0"/>
              </a:spcBef>
              <a:spcAft>
                <a:spcPts val="0"/>
              </a:spcAft>
              <a:buClr>
                <a:schemeClr val="dk1"/>
              </a:buClr>
              <a:buSzPts val="1200"/>
              <a:buFont typeface="Arial"/>
              <a:buChar char="•"/>
            </a:pPr>
            <a:r>
              <a:rPr lang="vi-VN"/>
              <a:t>After registering, you will receive login information to access the EcoVadis platform. Here, you need to select a subscription package and begin completing the questionnaire on your company's sustainable development. The questionnaire is tailored to your company's size, industry, and geographic location, covering areas such as the environment, labor and human rights, ethics, and sustainable procurement. </a:t>
            </a:r>
            <a:r>
              <a:rPr lang="vi-VN" u="sng">
                <a:solidFill>
                  <a:schemeClr val="hlink"/>
                </a:solidFill>
                <a:hlinkClick r:id="rId5"/>
              </a:rPr>
              <a:t>EcoVadis Support Center</a:t>
            </a:r>
            <a:endParaRPr/>
          </a:p>
          <a:p>
            <a:pPr marL="0" lvl="0" indent="-76200" algn="l" rtl="0">
              <a:lnSpc>
                <a:spcPct val="100000"/>
              </a:lnSpc>
              <a:spcBef>
                <a:spcPts val="0"/>
              </a:spcBef>
              <a:spcAft>
                <a:spcPts val="0"/>
              </a:spcAft>
              <a:buClr>
                <a:schemeClr val="dk1"/>
              </a:buClr>
              <a:buSzPts val="1200"/>
              <a:buFont typeface="Arial"/>
              <a:buChar char="•"/>
            </a:pPr>
            <a:r>
              <a:rPr lang="vi-VN"/>
              <a:t>During the response process, you will need to provide supporting documents to demonstrate your company's policies and actions. Please note that the number of documents is limited to 55, and only relevant documents will be considered for the assessment. </a:t>
            </a:r>
            <a:r>
              <a:rPr lang="vi-VN" u="sng">
                <a:solidFill>
                  <a:schemeClr val="hlink"/>
                </a:solidFill>
                <a:hlinkClick r:id="rId5"/>
              </a:rPr>
              <a:t>EcoVadis Support Center</a:t>
            </a:r>
            <a:endParaRPr/>
          </a:p>
          <a:p>
            <a:pPr marL="0" lvl="0" indent="0" algn="l" rtl="0">
              <a:lnSpc>
                <a:spcPct val="100000"/>
              </a:lnSpc>
              <a:spcBef>
                <a:spcPts val="0"/>
              </a:spcBef>
              <a:spcAft>
                <a:spcPts val="0"/>
              </a:spcAft>
              <a:buSzPts val="1400"/>
              <a:buNone/>
            </a:pPr>
            <a:r>
              <a:rPr lang="vi-VN" b="1"/>
              <a:t>3. Expert analysis:</a:t>
            </a:r>
            <a:endParaRPr/>
          </a:p>
          <a:p>
            <a:pPr marL="0" lvl="0" indent="-76200" algn="l" rtl="0">
              <a:lnSpc>
                <a:spcPct val="100000"/>
              </a:lnSpc>
              <a:spcBef>
                <a:spcPts val="0"/>
              </a:spcBef>
              <a:spcAft>
                <a:spcPts val="0"/>
              </a:spcAft>
              <a:buClr>
                <a:schemeClr val="dk1"/>
              </a:buClr>
              <a:buSzPts val="1200"/>
              <a:buFont typeface="Arial"/>
              <a:buChar char="•"/>
            </a:pPr>
            <a:r>
              <a:rPr lang="vi-VN"/>
              <a:t>After submitting the questionnaire and documents, EcoVadis' sustainability analysts will evaluate your information. This phase is expected to take 6 to 8 weeks, depending on the complexity and volume of documents submitted. </a:t>
            </a:r>
            <a:r>
              <a:rPr lang="vi-VN" u="sng">
                <a:solidFill>
                  <a:schemeClr val="hlink"/>
                </a:solidFill>
                <a:hlinkClick r:id="rId5"/>
              </a:rPr>
              <a:t>EcoVadis Support Center</a:t>
            </a:r>
            <a:endParaRPr/>
          </a:p>
          <a:p>
            <a:pPr marL="0" lvl="0" indent="0" algn="l" rtl="0">
              <a:lnSpc>
                <a:spcPct val="100000"/>
              </a:lnSpc>
              <a:spcBef>
                <a:spcPts val="0"/>
              </a:spcBef>
              <a:spcAft>
                <a:spcPts val="0"/>
              </a:spcAft>
              <a:buSzPts val="1400"/>
              <a:buNone/>
            </a:pPr>
            <a:r>
              <a:rPr lang="vi-VN" b="1"/>
              <a:t>4. Receive results and certification:</a:t>
            </a:r>
            <a:endParaRPr/>
          </a:p>
          <a:p>
            <a:pPr marL="0" lvl="0" indent="-76200" algn="l" rtl="0">
              <a:lnSpc>
                <a:spcPct val="100000"/>
              </a:lnSpc>
              <a:spcBef>
                <a:spcPts val="0"/>
              </a:spcBef>
              <a:spcAft>
                <a:spcPts val="0"/>
              </a:spcAft>
              <a:buClr>
                <a:schemeClr val="dk1"/>
              </a:buClr>
              <a:buSzPts val="1200"/>
              <a:buFont typeface="Arial"/>
              <a:buChar char="•"/>
            </a:pPr>
            <a:r>
              <a:rPr lang="vi-VN"/>
              <a:t>After the assessment is complete, you will have access to your EcoVadis scorecard online. This scorecard helps you manage and communicate your company's sustainability performance more effectively. </a:t>
            </a:r>
            <a:r>
              <a:rPr lang="vi-VN" u="sng">
                <a:solidFill>
                  <a:schemeClr val="hlink"/>
                </a:solidFill>
                <a:hlinkClick r:id="rId6"/>
              </a:rPr>
              <a:t>EcoVadis Support Center</a:t>
            </a:r>
            <a:endParaRPr/>
          </a:p>
          <a:p>
            <a:pPr marL="0" lvl="0" indent="-76200" algn="l" rtl="0">
              <a:lnSpc>
                <a:spcPct val="100000"/>
              </a:lnSpc>
              <a:spcBef>
                <a:spcPts val="0"/>
              </a:spcBef>
              <a:spcAft>
                <a:spcPts val="0"/>
              </a:spcAft>
              <a:buClr>
                <a:schemeClr val="dk1"/>
              </a:buClr>
              <a:buSzPts val="1200"/>
              <a:buFont typeface="Arial"/>
              <a:buChar char="•"/>
            </a:pPr>
            <a:r>
              <a:rPr lang="vi-VN"/>
              <a:t>If you achieve a score of 80% or higher in the relevant tests, you will have the opportunity to download a certificate of completion bearing your company's name.</a:t>
            </a:r>
            <a:endParaRPr/>
          </a:p>
          <a:p>
            <a:pPr marL="0" lvl="0" indent="0" algn="l" rtl="0">
              <a:lnSpc>
                <a:spcPct val="100000"/>
              </a:lnSpc>
              <a:spcBef>
                <a:spcPts val="0"/>
              </a:spcBef>
              <a:spcAft>
                <a:spcPts val="0"/>
              </a:spcAft>
              <a:buSzPts val="1400"/>
              <a:buNone/>
            </a:pPr>
            <a:r>
              <a:rPr lang="vi-VN"/>
              <a:t>Below is a specific example of a company seeking EcoVadis certification and the steps required:</a:t>
            </a:r>
            <a:endParaRPr/>
          </a:p>
          <a:p>
            <a:pPr marL="0" lvl="0" indent="0" algn="l" rtl="0">
              <a:lnSpc>
                <a:spcPct val="100000"/>
              </a:lnSpc>
              <a:spcBef>
                <a:spcPts val="0"/>
              </a:spcBef>
              <a:spcAft>
                <a:spcPts val="0"/>
              </a:spcAft>
              <a:buSzPts val="1400"/>
              <a:buNone/>
            </a:pPr>
            <a:r>
              <a:rPr lang="vi-VN" b="1"/>
              <a:t>Example Company: ABC Company (Consumer Goods Manufacturing)</a:t>
            </a:r>
            <a:endParaRPr/>
          </a:p>
          <a:p>
            <a:pPr marL="0" lvl="0" indent="0" algn="l" rtl="0">
              <a:lnSpc>
                <a:spcPct val="100000"/>
              </a:lnSpc>
              <a:spcBef>
                <a:spcPts val="0"/>
              </a:spcBef>
              <a:spcAft>
                <a:spcPts val="0"/>
              </a:spcAft>
              <a:buSzPts val="1400"/>
              <a:buNone/>
            </a:pPr>
            <a:r>
              <a:rPr lang="vi-VN" b="1"/>
              <a:t>Basic Information:</a:t>
            </a:r>
            <a:endParaRPr/>
          </a:p>
          <a:p>
            <a:pPr marL="0" lvl="0" indent="-76200" algn="l" rtl="0">
              <a:lnSpc>
                <a:spcPct val="100000"/>
              </a:lnSpc>
              <a:spcBef>
                <a:spcPts val="0"/>
              </a:spcBef>
              <a:spcAft>
                <a:spcPts val="0"/>
              </a:spcAft>
              <a:buClr>
                <a:schemeClr val="dk1"/>
              </a:buClr>
              <a:buSzPts val="1200"/>
              <a:buFont typeface="Arial"/>
              <a:buChar char="•"/>
            </a:pPr>
            <a:r>
              <a:rPr lang="vi-VN" b="1"/>
              <a:t>Industry: </a:t>
            </a:r>
            <a:r>
              <a:rPr lang="vi-VN"/>
              <a:t>Consumer goods manufacturing</a:t>
            </a:r>
            <a:endParaRPr/>
          </a:p>
          <a:p>
            <a:pPr marL="0" lvl="0" indent="-76200" algn="l" rtl="0">
              <a:lnSpc>
                <a:spcPct val="100000"/>
              </a:lnSpc>
              <a:spcBef>
                <a:spcPts val="0"/>
              </a:spcBef>
              <a:spcAft>
                <a:spcPts val="0"/>
              </a:spcAft>
              <a:buClr>
                <a:schemeClr val="dk1"/>
              </a:buClr>
              <a:buSzPts val="1200"/>
              <a:buFont typeface="Arial"/>
              <a:buChar char="•"/>
            </a:pPr>
            <a:r>
              <a:rPr lang="vi-VN" b="1"/>
              <a:t>Size:</a:t>
            </a:r>
            <a:r>
              <a:rPr lang="vi-VN"/>
              <a:t> 500 employees</a:t>
            </a:r>
            <a:endParaRPr/>
          </a:p>
          <a:p>
            <a:pPr marL="0" lvl="0" indent="-76200" algn="l" rtl="0">
              <a:lnSpc>
                <a:spcPct val="100000"/>
              </a:lnSpc>
              <a:spcBef>
                <a:spcPts val="0"/>
              </a:spcBef>
              <a:spcAft>
                <a:spcPts val="0"/>
              </a:spcAft>
              <a:buClr>
                <a:schemeClr val="dk1"/>
              </a:buClr>
              <a:buSzPts val="1200"/>
              <a:buFont typeface="Arial"/>
              <a:buChar char="•"/>
            </a:pPr>
            <a:r>
              <a:rPr lang="vi-VN" b="1"/>
              <a:t>Location: </a:t>
            </a:r>
            <a:r>
              <a:rPr lang="vi-VN"/>
              <a:t>Vietnam</a:t>
            </a:r>
            <a:endParaRPr/>
          </a:p>
          <a:p>
            <a:pPr marL="0" lvl="0" indent="-76200" algn="l" rtl="0">
              <a:lnSpc>
                <a:spcPct val="100000"/>
              </a:lnSpc>
              <a:spcBef>
                <a:spcPts val="0"/>
              </a:spcBef>
              <a:spcAft>
                <a:spcPts val="0"/>
              </a:spcAft>
              <a:buClr>
                <a:schemeClr val="dk1"/>
              </a:buClr>
              <a:buSzPts val="1200"/>
              <a:buFont typeface="Arial"/>
              <a:buChar char="•"/>
            </a:pPr>
            <a:r>
              <a:rPr lang="vi-VN" b="1"/>
              <a:t>Objective: </a:t>
            </a:r>
            <a:r>
              <a:rPr lang="vi-VN"/>
              <a:t>Demonstrate commitment to sustainable development to meet the requirements of international customers.</a:t>
            </a:r>
            <a:endParaRPr/>
          </a:p>
          <a:p>
            <a:pPr marL="0" lvl="0" indent="0" algn="l" rtl="0">
              <a:lnSpc>
                <a:spcPct val="100000"/>
              </a:lnSpc>
              <a:spcBef>
                <a:spcPts val="0"/>
              </a:spcBef>
              <a:spcAft>
                <a:spcPts val="0"/>
              </a:spcAft>
              <a:buSzPts val="1400"/>
              <a:buNone/>
            </a:pPr>
            <a:r>
              <a:rPr lang="vi-VN" b="1"/>
              <a:t>1. Register on the EcoVadis platform</a:t>
            </a:r>
            <a:endParaRPr/>
          </a:p>
          <a:p>
            <a:pPr marL="0" lvl="0" indent="-76200" algn="l" rtl="0">
              <a:lnSpc>
                <a:spcPct val="100000"/>
              </a:lnSpc>
              <a:spcBef>
                <a:spcPts val="0"/>
              </a:spcBef>
              <a:spcAft>
                <a:spcPts val="0"/>
              </a:spcAft>
              <a:buClr>
                <a:schemeClr val="dk1"/>
              </a:buClr>
              <a:buSzPts val="1200"/>
              <a:buFont typeface="Arial"/>
              <a:buChar char="•"/>
            </a:pPr>
            <a:r>
              <a:rPr lang="vi-VN"/>
              <a:t>Company ABC accesses the </a:t>
            </a:r>
            <a:r>
              <a:rPr lang="vi-VN" u="sng">
                <a:solidFill>
                  <a:schemeClr val="hlink"/>
                </a:solidFill>
                <a:hlinkClick r:id="rId7"/>
              </a:rPr>
              <a:t>EcoVadis website </a:t>
            </a:r>
            <a:r>
              <a:rPr lang="vi-VN"/>
              <a:t>and completes the registration form.</a:t>
            </a:r>
            <a:endParaRPr/>
          </a:p>
          <a:p>
            <a:pPr marL="0" lvl="0" indent="-76200" algn="l" rtl="0">
              <a:lnSpc>
                <a:spcPct val="100000"/>
              </a:lnSpc>
              <a:spcBef>
                <a:spcPts val="0"/>
              </a:spcBef>
              <a:spcAft>
                <a:spcPts val="0"/>
              </a:spcAft>
              <a:buClr>
                <a:schemeClr val="dk1"/>
              </a:buClr>
              <a:buSzPts val="1200"/>
              <a:buFont typeface="Arial"/>
              <a:buChar char="•"/>
            </a:pPr>
            <a:r>
              <a:rPr lang="vi-VN"/>
              <a:t>Provide information:</a:t>
            </a:r>
            <a:endParaRPr/>
          </a:p>
          <a:p>
            <a:pPr marL="742950" lvl="1" indent="-285750" algn="l" rtl="0">
              <a:lnSpc>
                <a:spcPct val="100000"/>
              </a:lnSpc>
              <a:spcBef>
                <a:spcPts val="0"/>
              </a:spcBef>
              <a:spcAft>
                <a:spcPts val="0"/>
              </a:spcAft>
              <a:buClr>
                <a:schemeClr val="dk1"/>
              </a:buClr>
              <a:buSzPts val="1200"/>
              <a:buFont typeface="Arial"/>
              <a:buChar char="•"/>
            </a:pPr>
            <a:r>
              <a:rPr lang="vi-VN"/>
              <a:t>Company name: ABC Company.</a:t>
            </a:r>
            <a:endParaRPr/>
          </a:p>
          <a:p>
            <a:pPr marL="742950" lvl="1" indent="-285750" algn="l" rtl="0">
              <a:lnSpc>
                <a:spcPct val="100000"/>
              </a:lnSpc>
              <a:spcBef>
                <a:spcPts val="0"/>
              </a:spcBef>
              <a:spcAft>
                <a:spcPts val="0"/>
              </a:spcAft>
              <a:buClr>
                <a:schemeClr val="dk1"/>
              </a:buClr>
              <a:buSzPts val="1200"/>
              <a:buFont typeface="Arial"/>
              <a:buChar char="•"/>
            </a:pPr>
            <a:r>
              <a:rPr lang="vi-VN"/>
              <a:t>Country: Vietnam.</a:t>
            </a:r>
            <a:endParaRPr/>
          </a:p>
          <a:p>
            <a:pPr marL="742950" lvl="1" indent="-285750" algn="l" rtl="0">
              <a:lnSpc>
                <a:spcPct val="100000"/>
              </a:lnSpc>
              <a:spcBef>
                <a:spcPts val="0"/>
              </a:spcBef>
              <a:spcAft>
                <a:spcPts val="0"/>
              </a:spcAft>
              <a:buClr>
                <a:schemeClr val="dk1"/>
              </a:buClr>
              <a:buSzPts val="1200"/>
              <a:buFont typeface="Arial"/>
              <a:buChar char="•"/>
            </a:pPr>
            <a:r>
              <a:rPr lang="vi-VN"/>
              <a:t>Industry: Consumer goods manufacturing.</a:t>
            </a:r>
            <a:endParaRPr/>
          </a:p>
          <a:p>
            <a:pPr marL="742950" lvl="1" indent="-285750" algn="l" rtl="0">
              <a:lnSpc>
                <a:spcPct val="100000"/>
              </a:lnSpc>
              <a:spcBef>
                <a:spcPts val="0"/>
              </a:spcBef>
              <a:spcAft>
                <a:spcPts val="0"/>
              </a:spcAft>
              <a:buClr>
                <a:schemeClr val="dk1"/>
              </a:buClr>
              <a:buSzPts val="1200"/>
              <a:buFont typeface="Arial"/>
              <a:buChar char="•"/>
            </a:pPr>
            <a:r>
              <a:rPr lang="vi-VN"/>
              <a:t>Size: 500 employees.</a:t>
            </a:r>
            <a:endParaRPr/>
          </a:p>
          <a:p>
            <a:pPr marL="0" lvl="0" indent="-76200" algn="l" rtl="0">
              <a:lnSpc>
                <a:spcPct val="100000"/>
              </a:lnSpc>
              <a:spcBef>
                <a:spcPts val="0"/>
              </a:spcBef>
              <a:spcAft>
                <a:spcPts val="0"/>
              </a:spcAft>
              <a:buClr>
                <a:schemeClr val="dk1"/>
              </a:buClr>
              <a:buSzPts val="1200"/>
              <a:buFont typeface="Arial"/>
              <a:buChar char="•"/>
            </a:pPr>
            <a:r>
              <a:rPr lang="vi-VN" b="1"/>
              <a:t>Note: </a:t>
            </a:r>
            <a:r>
              <a:rPr lang="vi-VN"/>
              <a:t>The company must prepare the contact information of the responsible person (email, phone number) for EcoVadis to provide platform login information.</a:t>
            </a:r>
            <a:endParaRPr/>
          </a:p>
          <a:p>
            <a:pPr marL="0" lvl="0" indent="0" algn="l" rtl="0">
              <a:lnSpc>
                <a:spcPct val="100000"/>
              </a:lnSpc>
              <a:spcBef>
                <a:spcPts val="0"/>
              </a:spcBef>
              <a:spcAft>
                <a:spcPts val="0"/>
              </a:spcAft>
              <a:buSzPts val="1400"/>
              <a:buNone/>
            </a:pPr>
            <a:r>
              <a:rPr lang="vi-VN" b="1"/>
              <a:t>2. Select a service package and make payment</a:t>
            </a:r>
            <a:endParaRPr/>
          </a:p>
          <a:p>
            <a:pPr marL="0" lvl="0" indent="-76200" algn="l" rtl="0">
              <a:lnSpc>
                <a:spcPct val="100000"/>
              </a:lnSpc>
              <a:spcBef>
                <a:spcPts val="0"/>
              </a:spcBef>
              <a:spcAft>
                <a:spcPts val="0"/>
              </a:spcAft>
              <a:buClr>
                <a:schemeClr val="dk1"/>
              </a:buClr>
              <a:buSzPts val="1200"/>
              <a:buFont typeface="Arial"/>
              <a:buChar char="•"/>
            </a:pPr>
            <a:r>
              <a:rPr lang="vi-VN"/>
              <a:t>Company ABC selects one of the service packages (Basic, Premium, or Corporate) depending on its reporting and support needs. For example:</a:t>
            </a:r>
            <a:endParaRPr/>
          </a:p>
          <a:p>
            <a:pPr marL="742950" lvl="1" indent="-285750" algn="l" rtl="0">
              <a:lnSpc>
                <a:spcPct val="100000"/>
              </a:lnSpc>
              <a:spcBef>
                <a:spcPts val="0"/>
              </a:spcBef>
              <a:spcAft>
                <a:spcPts val="0"/>
              </a:spcAft>
              <a:buClr>
                <a:schemeClr val="dk1"/>
              </a:buClr>
              <a:buSzPts val="1200"/>
              <a:buFont typeface="Arial"/>
              <a:buChar char="•"/>
            </a:pPr>
            <a:r>
              <a:rPr lang="vi-VN"/>
              <a:t>Basic</a:t>
            </a:r>
            <a:r>
              <a:rPr lang="vi-VN" b="1"/>
              <a:t> Package</a:t>
            </a:r>
            <a:r>
              <a:rPr lang="vi-VN"/>
              <a:t>: Includes only an overview report and scorecard.</a:t>
            </a:r>
            <a:endParaRPr/>
          </a:p>
          <a:p>
            <a:pPr marL="742950" lvl="1" indent="-285750" algn="l" rtl="0">
              <a:lnSpc>
                <a:spcPct val="100000"/>
              </a:lnSpc>
              <a:spcBef>
                <a:spcPts val="0"/>
              </a:spcBef>
              <a:spcAft>
                <a:spcPts val="0"/>
              </a:spcAft>
              <a:buClr>
                <a:schemeClr val="dk1"/>
              </a:buClr>
              <a:buSzPts val="1200"/>
              <a:buFont typeface="Arial"/>
              <a:buChar char="•"/>
            </a:pPr>
            <a:r>
              <a:rPr lang="vi-VN" b="1"/>
              <a:t>Premium Package</a:t>
            </a:r>
            <a:r>
              <a:rPr lang="vi-VN"/>
              <a:t>: Includes more detailed analysis, improvement recommendations, and customer collaboration tools.</a:t>
            </a:r>
            <a:endParaRPr/>
          </a:p>
          <a:p>
            <a:pPr marL="0" lvl="0" indent="-76200" algn="l" rtl="0">
              <a:lnSpc>
                <a:spcPct val="100000"/>
              </a:lnSpc>
              <a:spcBef>
                <a:spcPts val="0"/>
              </a:spcBef>
              <a:spcAft>
                <a:spcPts val="0"/>
              </a:spcAft>
              <a:buClr>
                <a:schemeClr val="dk1"/>
              </a:buClr>
              <a:buSzPts val="1200"/>
              <a:buFont typeface="Arial"/>
              <a:buChar char="•"/>
            </a:pPr>
            <a:r>
              <a:rPr lang="vi-VN"/>
              <a:t>Pay the registration fee.</a:t>
            </a:r>
            <a:endParaRPr/>
          </a:p>
          <a:p>
            <a:pPr marL="0" lvl="0" indent="0" algn="l" rtl="0">
              <a:lnSpc>
                <a:spcPct val="100000"/>
              </a:lnSpc>
              <a:spcBef>
                <a:spcPts val="0"/>
              </a:spcBef>
              <a:spcAft>
                <a:spcPts val="0"/>
              </a:spcAft>
              <a:buSzPts val="1400"/>
              <a:buNone/>
            </a:pPr>
            <a:r>
              <a:rPr lang="vi-VN" b="1"/>
              <a:t>3. Complete the EcoVadis questionnaire</a:t>
            </a:r>
            <a:endParaRPr/>
          </a:p>
          <a:p>
            <a:pPr marL="0" lvl="0" indent="-76200" algn="l" rtl="0">
              <a:lnSpc>
                <a:spcPct val="100000"/>
              </a:lnSpc>
              <a:spcBef>
                <a:spcPts val="0"/>
              </a:spcBef>
              <a:spcAft>
                <a:spcPts val="0"/>
              </a:spcAft>
              <a:buClr>
                <a:schemeClr val="dk1"/>
              </a:buClr>
              <a:buSzPts val="1200"/>
              <a:buFont typeface="Arial"/>
              <a:buChar char="•"/>
            </a:pPr>
            <a:r>
              <a:rPr lang="vi-VN"/>
              <a:t>ABC Company receives login information and access to the platform.</a:t>
            </a:r>
            <a:endParaRPr/>
          </a:p>
          <a:p>
            <a:pPr marL="0" lvl="0" indent="-76200" algn="l" rtl="0">
              <a:lnSpc>
                <a:spcPct val="100000"/>
              </a:lnSpc>
              <a:spcBef>
                <a:spcPts val="0"/>
              </a:spcBef>
              <a:spcAft>
                <a:spcPts val="0"/>
              </a:spcAft>
              <a:buClr>
                <a:schemeClr val="dk1"/>
              </a:buClr>
              <a:buSzPts val="1200"/>
              <a:buFont typeface="Arial"/>
              <a:buChar char="•"/>
            </a:pPr>
            <a:r>
              <a:rPr lang="vi-VN"/>
              <a:t>Complete the sustainable development assessment questionnaire, which covers four main areas:</a:t>
            </a:r>
            <a:endParaRPr/>
          </a:p>
          <a:p>
            <a:pPr marL="742950" lvl="1" indent="-285750" algn="l" rtl="0">
              <a:lnSpc>
                <a:spcPct val="100000"/>
              </a:lnSpc>
              <a:spcBef>
                <a:spcPts val="0"/>
              </a:spcBef>
              <a:spcAft>
                <a:spcPts val="0"/>
              </a:spcAft>
              <a:buClr>
                <a:schemeClr val="dk1"/>
              </a:buClr>
              <a:buSzPts val="1200"/>
              <a:buFont typeface="Arial"/>
              <a:buChar char="•"/>
            </a:pPr>
            <a:r>
              <a:rPr lang="vi-VN" b="1"/>
              <a:t>Environment:</a:t>
            </a:r>
            <a:endParaRPr/>
          </a:p>
          <a:p>
            <a:pPr marL="1143000" lvl="2" indent="-228600" algn="l" rtl="0">
              <a:lnSpc>
                <a:spcPct val="100000"/>
              </a:lnSpc>
              <a:spcBef>
                <a:spcPts val="0"/>
              </a:spcBef>
              <a:spcAft>
                <a:spcPts val="0"/>
              </a:spcAft>
              <a:buClr>
                <a:schemeClr val="dk1"/>
              </a:buClr>
              <a:buSzPts val="1200"/>
              <a:buFont typeface="Arial"/>
              <a:buChar char="•"/>
            </a:pPr>
            <a:r>
              <a:rPr lang="vi-VN"/>
              <a:t>Environmental management policies.</a:t>
            </a:r>
            <a:endParaRPr/>
          </a:p>
          <a:p>
            <a:pPr marL="1143000" lvl="2" indent="-228600" algn="l" rtl="0">
              <a:lnSpc>
                <a:spcPct val="100000"/>
              </a:lnSpc>
              <a:spcBef>
                <a:spcPts val="0"/>
              </a:spcBef>
              <a:spcAft>
                <a:spcPts val="0"/>
              </a:spcAft>
              <a:buClr>
                <a:schemeClr val="dk1"/>
              </a:buClr>
              <a:buSzPts val="1200"/>
              <a:buFont typeface="Arial"/>
              <a:buChar char="•"/>
            </a:pPr>
            <a:r>
              <a:rPr lang="vi-VN"/>
              <a:t>Measures to reduce environmental impact (emission reduction, wastewater treatment).</a:t>
            </a:r>
            <a:endParaRPr/>
          </a:p>
          <a:p>
            <a:pPr marL="1143000" lvl="2" indent="-228600" algn="l" rtl="0">
              <a:lnSpc>
                <a:spcPct val="100000"/>
              </a:lnSpc>
              <a:spcBef>
                <a:spcPts val="0"/>
              </a:spcBef>
              <a:spcAft>
                <a:spcPts val="0"/>
              </a:spcAft>
              <a:buClr>
                <a:schemeClr val="dk1"/>
              </a:buClr>
              <a:buSzPts val="1200"/>
              <a:buFont typeface="Arial"/>
              <a:buChar char="•"/>
            </a:pPr>
            <a:r>
              <a:rPr lang="vi-VN"/>
              <a:t>Example: ABC Company provides documentation proving the use of renewable energy in production.</a:t>
            </a:r>
            <a:endParaRPr/>
          </a:p>
          <a:p>
            <a:pPr marL="742950" lvl="1" indent="-285750" algn="l" rtl="0">
              <a:lnSpc>
                <a:spcPct val="100000"/>
              </a:lnSpc>
              <a:spcBef>
                <a:spcPts val="0"/>
              </a:spcBef>
              <a:spcAft>
                <a:spcPts val="0"/>
              </a:spcAft>
              <a:buClr>
                <a:schemeClr val="dk1"/>
              </a:buClr>
              <a:buSzPts val="1200"/>
              <a:buFont typeface="Arial"/>
              <a:buChar char="•"/>
            </a:pPr>
            <a:r>
              <a:rPr lang="vi-VN" b="1"/>
              <a:t>Labor and Human Rights:</a:t>
            </a:r>
            <a:endParaRPr/>
          </a:p>
          <a:p>
            <a:pPr marL="1143000" lvl="2" indent="-228600" algn="l" rtl="0">
              <a:lnSpc>
                <a:spcPct val="100000"/>
              </a:lnSpc>
              <a:spcBef>
                <a:spcPts val="0"/>
              </a:spcBef>
              <a:spcAft>
                <a:spcPts val="0"/>
              </a:spcAft>
              <a:buClr>
                <a:schemeClr val="dk1"/>
              </a:buClr>
              <a:buSzPts val="1200"/>
              <a:buFont typeface="Arial"/>
              <a:buChar char="•"/>
            </a:pPr>
            <a:r>
              <a:rPr lang="vi-VN"/>
              <a:t>Processes ensuring workers' rights (wages, working hours, occupational safety).</a:t>
            </a:r>
            <a:endParaRPr/>
          </a:p>
          <a:p>
            <a:pPr marL="1143000" lvl="2" indent="-228600" algn="l" rtl="0">
              <a:lnSpc>
                <a:spcPct val="100000"/>
              </a:lnSpc>
              <a:spcBef>
                <a:spcPts val="0"/>
              </a:spcBef>
              <a:spcAft>
                <a:spcPts val="0"/>
              </a:spcAft>
              <a:buClr>
                <a:schemeClr val="dk1"/>
              </a:buClr>
              <a:buSzPts val="1200"/>
              <a:buFont typeface="Arial"/>
              <a:buChar char="•"/>
            </a:pPr>
            <a:r>
              <a:rPr lang="vi-VN"/>
              <a:t>Example: Attached is a training report on occupational safety and a non-discrimination policy.</a:t>
            </a:r>
            <a:endParaRPr/>
          </a:p>
          <a:p>
            <a:pPr marL="742950" lvl="1" indent="-285750" algn="l" rtl="0">
              <a:lnSpc>
                <a:spcPct val="100000"/>
              </a:lnSpc>
              <a:spcBef>
                <a:spcPts val="0"/>
              </a:spcBef>
              <a:spcAft>
                <a:spcPts val="0"/>
              </a:spcAft>
              <a:buClr>
                <a:schemeClr val="dk1"/>
              </a:buClr>
              <a:buSzPts val="1200"/>
              <a:buFont typeface="Arial"/>
              <a:buChar char="•"/>
            </a:pPr>
            <a:r>
              <a:rPr lang="vi-VN" b="1"/>
              <a:t>Business Ethics:</a:t>
            </a:r>
            <a:endParaRPr/>
          </a:p>
          <a:p>
            <a:pPr marL="1143000" lvl="2" indent="-228600" algn="l" rtl="0">
              <a:lnSpc>
                <a:spcPct val="100000"/>
              </a:lnSpc>
              <a:spcBef>
                <a:spcPts val="0"/>
              </a:spcBef>
              <a:spcAft>
                <a:spcPts val="0"/>
              </a:spcAft>
              <a:buClr>
                <a:schemeClr val="dk1"/>
              </a:buClr>
              <a:buSzPts val="1200"/>
              <a:buFont typeface="Arial"/>
              <a:buChar char="•"/>
            </a:pPr>
            <a:r>
              <a:rPr lang="vi-VN"/>
              <a:t>Business conduct rules (anti-corruption, data security).</a:t>
            </a:r>
            <a:endParaRPr/>
          </a:p>
          <a:p>
            <a:pPr marL="1143000" lvl="2" indent="-228600" algn="l" rtl="0">
              <a:lnSpc>
                <a:spcPct val="100000"/>
              </a:lnSpc>
              <a:spcBef>
                <a:spcPts val="0"/>
              </a:spcBef>
              <a:spcAft>
                <a:spcPts val="0"/>
              </a:spcAft>
              <a:buClr>
                <a:schemeClr val="dk1"/>
              </a:buClr>
              <a:buSzPts val="1200"/>
              <a:buFont typeface="Arial"/>
              <a:buChar char="•"/>
            </a:pPr>
            <a:r>
              <a:rPr lang="vi-VN"/>
              <a:t>Example: Submit the anti-bribery procedures implemented within the company.</a:t>
            </a:r>
            <a:endParaRPr/>
          </a:p>
          <a:p>
            <a:pPr marL="742950" lvl="1" indent="-285750" algn="l" rtl="0">
              <a:lnSpc>
                <a:spcPct val="100000"/>
              </a:lnSpc>
              <a:spcBef>
                <a:spcPts val="0"/>
              </a:spcBef>
              <a:spcAft>
                <a:spcPts val="0"/>
              </a:spcAft>
              <a:buClr>
                <a:schemeClr val="dk1"/>
              </a:buClr>
              <a:buSzPts val="1200"/>
              <a:buFont typeface="Arial"/>
              <a:buChar char="•"/>
            </a:pPr>
            <a:r>
              <a:rPr lang="vi-VN" b="1"/>
              <a:t>Sustainable procurement:</a:t>
            </a:r>
            <a:endParaRPr/>
          </a:p>
          <a:p>
            <a:pPr marL="1143000" lvl="2" indent="-228600" algn="l" rtl="0">
              <a:lnSpc>
                <a:spcPct val="100000"/>
              </a:lnSpc>
              <a:spcBef>
                <a:spcPts val="0"/>
              </a:spcBef>
              <a:spcAft>
                <a:spcPts val="0"/>
              </a:spcAft>
              <a:buClr>
                <a:schemeClr val="dk1"/>
              </a:buClr>
              <a:buSzPts val="1200"/>
              <a:buFont typeface="Arial"/>
              <a:buChar char="•"/>
            </a:pPr>
            <a:r>
              <a:rPr lang="vi-VN"/>
              <a:t>Supplier selection criteria based on sustainable development.</a:t>
            </a:r>
            <a:endParaRPr/>
          </a:p>
          <a:p>
            <a:pPr marL="1143000" lvl="2" indent="-228600" algn="l" rtl="0">
              <a:lnSpc>
                <a:spcPct val="100000"/>
              </a:lnSpc>
              <a:spcBef>
                <a:spcPts val="0"/>
              </a:spcBef>
              <a:spcAft>
                <a:spcPts val="0"/>
              </a:spcAft>
              <a:buClr>
                <a:schemeClr val="dk1"/>
              </a:buClr>
              <a:buSzPts val="1200"/>
              <a:buFont typeface="Arial"/>
              <a:buChar char="•"/>
            </a:pPr>
            <a:r>
              <a:rPr lang="vi-VN"/>
              <a:t>Example: Company ABC provides a sample contract with suppliers, requiring compliance with environmental standards.</a:t>
            </a:r>
            <a:endParaRPr/>
          </a:p>
          <a:p>
            <a:pPr marL="0" lvl="0" indent="-76200" algn="l" rtl="0">
              <a:lnSpc>
                <a:spcPct val="100000"/>
              </a:lnSpc>
              <a:spcBef>
                <a:spcPts val="0"/>
              </a:spcBef>
              <a:spcAft>
                <a:spcPts val="0"/>
              </a:spcAft>
              <a:buClr>
                <a:schemeClr val="dk1"/>
              </a:buClr>
              <a:buSzPts val="1200"/>
              <a:buFont typeface="Arial"/>
              <a:buChar char="•"/>
            </a:pPr>
            <a:r>
              <a:rPr lang="vi-VN" b="1"/>
              <a:t>Documents to prepare:</a:t>
            </a:r>
            <a:endParaRPr/>
          </a:p>
          <a:p>
            <a:pPr marL="742950" lvl="1" indent="-285750" algn="l" rtl="0">
              <a:lnSpc>
                <a:spcPct val="100000"/>
              </a:lnSpc>
              <a:spcBef>
                <a:spcPts val="0"/>
              </a:spcBef>
              <a:spcAft>
                <a:spcPts val="0"/>
              </a:spcAft>
              <a:buClr>
                <a:schemeClr val="dk1"/>
              </a:buClr>
              <a:buSzPts val="1200"/>
              <a:buFont typeface="Arial"/>
              <a:buChar char="•"/>
            </a:pPr>
            <a:r>
              <a:rPr lang="vi-VN"/>
              <a:t>Policies, internal procedures.</a:t>
            </a:r>
            <a:endParaRPr/>
          </a:p>
          <a:p>
            <a:pPr marL="742950" lvl="1" indent="-285750" algn="l" rtl="0">
              <a:lnSpc>
                <a:spcPct val="100000"/>
              </a:lnSpc>
              <a:spcBef>
                <a:spcPts val="0"/>
              </a:spcBef>
              <a:spcAft>
                <a:spcPts val="0"/>
              </a:spcAft>
              <a:buClr>
                <a:schemeClr val="dk1"/>
              </a:buClr>
              <a:buSzPts val="1200"/>
              <a:buFont typeface="Arial"/>
              <a:buChar char="•"/>
            </a:pPr>
            <a:r>
              <a:rPr lang="vi-VN"/>
              <a:t>Sustainable development reports (if available).</a:t>
            </a:r>
            <a:endParaRPr/>
          </a:p>
          <a:p>
            <a:pPr marL="742950" lvl="1" indent="-285750" algn="l" rtl="0">
              <a:lnSpc>
                <a:spcPct val="100000"/>
              </a:lnSpc>
              <a:spcBef>
                <a:spcPts val="0"/>
              </a:spcBef>
              <a:spcAft>
                <a:spcPts val="0"/>
              </a:spcAft>
              <a:buClr>
                <a:schemeClr val="dk1"/>
              </a:buClr>
              <a:buSzPts val="1200"/>
              <a:buFont typeface="Arial"/>
              <a:buChar char="•"/>
            </a:pPr>
            <a:r>
              <a:rPr lang="vi-VN"/>
              <a:t>ISO certificates (ISO 14001 for the environment, ISO 45001 for occupational safety).</a:t>
            </a:r>
            <a:endParaRPr/>
          </a:p>
          <a:p>
            <a:pPr marL="742950" lvl="1" indent="-285750" algn="l" rtl="0">
              <a:lnSpc>
                <a:spcPct val="100000"/>
              </a:lnSpc>
              <a:spcBef>
                <a:spcPts val="0"/>
              </a:spcBef>
              <a:spcAft>
                <a:spcPts val="0"/>
              </a:spcAft>
              <a:buClr>
                <a:schemeClr val="dk1"/>
              </a:buClr>
              <a:buSzPts val="1200"/>
              <a:buFont typeface="Arial"/>
              <a:buChar char="•"/>
            </a:pPr>
            <a:r>
              <a:rPr lang="vi-VN"/>
              <a:t>Procurement records or sample contracts with suppliers.</a:t>
            </a:r>
            <a:endParaRPr/>
          </a:p>
          <a:p>
            <a:pPr marL="0" lvl="0" indent="0" algn="l" rtl="0">
              <a:lnSpc>
                <a:spcPct val="100000"/>
              </a:lnSpc>
              <a:spcBef>
                <a:spcPts val="0"/>
              </a:spcBef>
              <a:spcAft>
                <a:spcPts val="0"/>
              </a:spcAft>
              <a:buSzPts val="1400"/>
              <a:buNone/>
            </a:pPr>
            <a:r>
              <a:rPr lang="vi-VN" b="1"/>
              <a:t>4. Submit the questionnaire and documents</a:t>
            </a:r>
            <a:endParaRPr/>
          </a:p>
          <a:p>
            <a:pPr marL="0" lvl="0" indent="-76200" algn="l" rtl="0">
              <a:lnSpc>
                <a:spcPct val="100000"/>
              </a:lnSpc>
              <a:spcBef>
                <a:spcPts val="0"/>
              </a:spcBef>
              <a:spcAft>
                <a:spcPts val="0"/>
              </a:spcAft>
              <a:buClr>
                <a:schemeClr val="dk1"/>
              </a:buClr>
              <a:buSzPts val="1200"/>
              <a:buFont typeface="Arial"/>
              <a:buChar char="•"/>
            </a:pPr>
            <a:r>
              <a:rPr lang="vi-VN"/>
              <a:t>Company ABC submits the questionnaire and documents to the EcoVadis platform.</a:t>
            </a:r>
            <a:endParaRPr/>
          </a:p>
          <a:p>
            <a:pPr marL="0" lvl="0" indent="-76200" algn="l" rtl="0">
              <a:lnSpc>
                <a:spcPct val="100000"/>
              </a:lnSpc>
              <a:spcBef>
                <a:spcPts val="0"/>
              </a:spcBef>
              <a:spcAft>
                <a:spcPts val="0"/>
              </a:spcAft>
              <a:buClr>
                <a:schemeClr val="dk1"/>
              </a:buClr>
              <a:buSzPts val="1200"/>
              <a:buFont typeface="Arial"/>
              <a:buChar char="•"/>
            </a:pPr>
            <a:r>
              <a:rPr lang="vi-VN"/>
              <a:t>Wait for the expert analysis and evaluation. This process takes</a:t>
            </a:r>
            <a:r>
              <a:rPr lang="vi-VN" b="1"/>
              <a:t> 6-8 weeks</a:t>
            </a:r>
            <a:r>
              <a:rPr lang="vi-VN"/>
              <a:t>.</a:t>
            </a:r>
            <a:endParaRPr/>
          </a:p>
          <a:p>
            <a:pPr marL="0" lvl="0" indent="0" algn="l" rtl="0">
              <a:lnSpc>
                <a:spcPct val="100000"/>
              </a:lnSpc>
              <a:spcBef>
                <a:spcPts val="0"/>
              </a:spcBef>
              <a:spcAft>
                <a:spcPts val="0"/>
              </a:spcAft>
              <a:buSzPts val="1400"/>
              <a:buNone/>
            </a:pPr>
            <a:r>
              <a:rPr lang="vi-VN" b="1"/>
              <a:t>5. Receive results and improve</a:t>
            </a:r>
            <a:endParaRPr/>
          </a:p>
          <a:p>
            <a:pPr marL="0" lvl="0" indent="-76200" algn="l" rtl="0">
              <a:lnSpc>
                <a:spcPct val="100000"/>
              </a:lnSpc>
              <a:spcBef>
                <a:spcPts val="0"/>
              </a:spcBef>
              <a:spcAft>
                <a:spcPts val="0"/>
              </a:spcAft>
              <a:buClr>
                <a:schemeClr val="dk1"/>
              </a:buClr>
              <a:buSzPts val="1200"/>
              <a:buFont typeface="Arial"/>
              <a:buChar char="•"/>
            </a:pPr>
            <a:r>
              <a:rPr lang="vi-VN"/>
              <a:t>Company ABC receives:</a:t>
            </a:r>
            <a:endParaRPr/>
          </a:p>
          <a:p>
            <a:pPr marL="742950" lvl="1" indent="-285750" algn="l" rtl="0">
              <a:lnSpc>
                <a:spcPct val="100000"/>
              </a:lnSpc>
              <a:spcBef>
                <a:spcPts val="0"/>
              </a:spcBef>
              <a:spcAft>
                <a:spcPts val="0"/>
              </a:spcAft>
              <a:buClr>
                <a:schemeClr val="dk1"/>
              </a:buClr>
              <a:buSzPts val="1200"/>
              <a:buFont typeface="Arial"/>
              <a:buChar char="•"/>
            </a:pPr>
            <a:r>
              <a:rPr lang="vi-VN" b="1"/>
              <a:t>EcoVadis score (0-100): </a:t>
            </a:r>
            <a:r>
              <a:rPr lang="vi-VN"/>
              <a:t>Divided into 4 main areas, with a score ≥50% considered good.</a:t>
            </a:r>
            <a:endParaRPr/>
          </a:p>
          <a:p>
            <a:pPr marL="742950" lvl="1" indent="-285750" algn="l" rtl="0">
              <a:lnSpc>
                <a:spcPct val="100000"/>
              </a:lnSpc>
              <a:spcBef>
                <a:spcPts val="0"/>
              </a:spcBef>
              <a:spcAft>
                <a:spcPts val="0"/>
              </a:spcAft>
              <a:buClr>
                <a:schemeClr val="dk1"/>
              </a:buClr>
              <a:buSzPts val="1200"/>
              <a:buFont typeface="Arial"/>
              <a:buChar char="•"/>
            </a:pPr>
            <a:r>
              <a:rPr lang="vi-VN" b="1"/>
              <a:t>Certification (if achieved): </a:t>
            </a:r>
            <a:r>
              <a:rPr lang="vi-VN"/>
              <a:t>EcoVadis issues tiered certifications (Bronze, Silver, Gold, Platinum).</a:t>
            </a:r>
            <a:endParaRPr/>
          </a:p>
          <a:p>
            <a:pPr marL="1143000" lvl="2" indent="-228600" algn="l" rtl="0">
              <a:lnSpc>
                <a:spcPct val="100000"/>
              </a:lnSpc>
              <a:spcBef>
                <a:spcPts val="0"/>
              </a:spcBef>
              <a:spcAft>
                <a:spcPts val="0"/>
              </a:spcAft>
              <a:buClr>
                <a:schemeClr val="dk1"/>
              </a:buClr>
              <a:buSzPts val="1200"/>
              <a:buFont typeface="Arial"/>
              <a:buChar char="•"/>
            </a:pPr>
            <a:r>
              <a:rPr lang="vi-VN"/>
              <a:t>Example: If scoring 65%, Company ABC receives a </a:t>
            </a:r>
            <a:r>
              <a:rPr lang="vi-VN" b="1"/>
              <a:t>Silver</a:t>
            </a:r>
            <a:r>
              <a:rPr lang="vi-VN"/>
              <a:t> certification.</a:t>
            </a:r>
            <a:endParaRPr/>
          </a:p>
          <a:p>
            <a:pPr marL="742950" lvl="1" indent="-285750" algn="l" rtl="0">
              <a:lnSpc>
                <a:spcPct val="100000"/>
              </a:lnSpc>
              <a:spcBef>
                <a:spcPts val="0"/>
              </a:spcBef>
              <a:spcAft>
                <a:spcPts val="0"/>
              </a:spcAft>
              <a:buClr>
                <a:schemeClr val="dk1"/>
              </a:buClr>
              <a:buSzPts val="1200"/>
              <a:buFont typeface="Arial"/>
              <a:buChar char="•"/>
            </a:pPr>
            <a:r>
              <a:rPr lang="vi-VN" b="1"/>
              <a:t>Improvement report: </a:t>
            </a:r>
            <a:r>
              <a:rPr lang="vi-VN"/>
              <a:t>A list of areas needing improvement to enhance performance.</a:t>
            </a:r>
            <a:endParaRPr/>
          </a:p>
          <a:p>
            <a:pPr marL="0" lvl="0" indent="0" algn="l" rtl="0">
              <a:lnSpc>
                <a:spcPct val="100000"/>
              </a:lnSpc>
              <a:spcBef>
                <a:spcPts val="0"/>
              </a:spcBef>
              <a:spcAft>
                <a:spcPts val="0"/>
              </a:spcAft>
              <a:buSzPts val="1400"/>
              <a:buNone/>
            </a:pPr>
            <a:r>
              <a:rPr lang="vi-VN" b="1"/>
              <a:t>6. Communicate with customers</a:t>
            </a:r>
            <a:endParaRPr/>
          </a:p>
          <a:p>
            <a:pPr marL="0" lvl="0" indent="-76200" algn="l" rtl="0">
              <a:lnSpc>
                <a:spcPct val="100000"/>
              </a:lnSpc>
              <a:spcBef>
                <a:spcPts val="0"/>
              </a:spcBef>
              <a:spcAft>
                <a:spcPts val="0"/>
              </a:spcAft>
              <a:buClr>
                <a:schemeClr val="dk1"/>
              </a:buClr>
              <a:buSzPts val="1200"/>
              <a:buFont typeface="Arial"/>
              <a:buChar char="•"/>
            </a:pPr>
            <a:r>
              <a:rPr lang="vi-VN"/>
              <a:t>Company ABC can share its scorecard with international customers via the EcoVadis platform to demonstrate its commitment to sustainable development.</a:t>
            </a:r>
            <a:endParaRPr/>
          </a:p>
          <a:p>
            <a:pPr marL="0" lvl="0" indent="-76200" algn="l" rtl="0">
              <a:lnSpc>
                <a:spcPct val="100000"/>
              </a:lnSpc>
              <a:spcBef>
                <a:spcPts val="0"/>
              </a:spcBef>
              <a:spcAft>
                <a:spcPts val="0"/>
              </a:spcAft>
              <a:buClr>
                <a:schemeClr val="dk1"/>
              </a:buClr>
              <a:buSzPts val="1200"/>
              <a:buFont typeface="Arial"/>
              <a:buChar char="•"/>
            </a:pPr>
            <a:r>
              <a:rPr lang="vi-VN"/>
              <a:t>Based on the improvement report, Company ABC implements additional policies and activities to enhance performance.</a:t>
            </a:r>
            <a:endParaRPr/>
          </a:p>
          <a:p>
            <a:pPr marL="0" lvl="0" indent="0" algn="l" rtl="0">
              <a:lnSpc>
                <a:spcPct val="100000"/>
              </a:lnSpc>
              <a:spcBef>
                <a:spcPts val="0"/>
              </a:spcBef>
              <a:spcAft>
                <a:spcPts val="0"/>
              </a:spcAft>
              <a:buSzPts val="1400"/>
              <a:buNone/>
            </a:pPr>
            <a:r>
              <a:rPr lang="vi-VN" b="1"/>
              <a:t>Achieved results:</a:t>
            </a:r>
            <a:endParaRPr/>
          </a:p>
          <a:p>
            <a:pPr marL="0" lvl="0" indent="-76200" algn="l" rtl="0">
              <a:lnSpc>
                <a:spcPct val="100000"/>
              </a:lnSpc>
              <a:spcBef>
                <a:spcPts val="0"/>
              </a:spcBef>
              <a:spcAft>
                <a:spcPts val="0"/>
              </a:spcAft>
              <a:buClr>
                <a:schemeClr val="dk1"/>
              </a:buClr>
              <a:buSzPts val="1200"/>
              <a:buFont typeface="Arial"/>
              <a:buChar char="•"/>
            </a:pPr>
            <a:r>
              <a:rPr lang="vi-VN"/>
              <a:t>ABC Company not only achieved EcoVadis certification but also:</a:t>
            </a:r>
            <a:endParaRPr/>
          </a:p>
          <a:p>
            <a:pPr marL="742950" lvl="1" indent="-285750" algn="l" rtl="0">
              <a:lnSpc>
                <a:spcPct val="100000"/>
              </a:lnSpc>
              <a:spcBef>
                <a:spcPts val="0"/>
              </a:spcBef>
              <a:spcAft>
                <a:spcPts val="0"/>
              </a:spcAft>
              <a:buClr>
                <a:schemeClr val="dk1"/>
              </a:buClr>
              <a:buSzPts val="1200"/>
              <a:buFont typeface="Arial"/>
              <a:buChar char="•"/>
            </a:pPr>
            <a:r>
              <a:rPr lang="vi-VN"/>
              <a:t>Enhanced credibility with international customers.</a:t>
            </a:r>
            <a:endParaRPr/>
          </a:p>
          <a:p>
            <a:pPr marL="742950" lvl="1" indent="-285750" algn="l" rtl="0">
              <a:lnSpc>
                <a:spcPct val="100000"/>
              </a:lnSpc>
              <a:spcBef>
                <a:spcPts val="0"/>
              </a:spcBef>
              <a:spcAft>
                <a:spcPts val="0"/>
              </a:spcAft>
              <a:buClr>
                <a:schemeClr val="dk1"/>
              </a:buClr>
              <a:buSzPts val="1200"/>
              <a:buFont typeface="Arial"/>
              <a:buChar char="•"/>
            </a:pPr>
            <a:r>
              <a:rPr lang="vi-VN"/>
              <a:t>Improved internal efficiency and optimized the supply chain.</a:t>
            </a:r>
            <a:endParaRPr/>
          </a:p>
          <a:p>
            <a:pPr marL="742950" lvl="1" indent="-285750" algn="l" rtl="0">
              <a:lnSpc>
                <a:spcPct val="100000"/>
              </a:lnSpc>
              <a:spcBef>
                <a:spcPts val="0"/>
              </a:spcBef>
              <a:spcAft>
                <a:spcPts val="0"/>
              </a:spcAft>
              <a:buClr>
                <a:schemeClr val="dk1"/>
              </a:buClr>
              <a:buSzPts val="1200"/>
              <a:buFont typeface="Arial"/>
              <a:buChar char="•"/>
            </a:pPr>
            <a:r>
              <a:rPr lang="vi-VN"/>
              <a:t>Met bidding requirements and partnered with leading companies.</a:t>
            </a:r>
            <a:endParaRPr/>
          </a:p>
          <a:p>
            <a:pPr marL="0" lvl="0" indent="0" algn="l" rtl="0">
              <a:lnSpc>
                <a:spcPct val="100000"/>
              </a:lnSpc>
              <a:spcBef>
                <a:spcPts val="0"/>
              </a:spcBef>
              <a:spcAft>
                <a:spcPts val="0"/>
              </a:spcAft>
              <a:buSzPts val="1400"/>
              <a:buNone/>
            </a:pPr>
            <a:endParaRPr/>
          </a:p>
        </p:txBody>
      </p:sp>
      <p:sp>
        <p:nvSpPr>
          <p:cNvPr id="132" name="Google Shape;13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The Importance of ESG in the Global Economic Context</a:t>
            </a:r>
            <a:endParaRPr/>
          </a:p>
          <a:p>
            <a:pPr marL="0" lvl="0" indent="0" algn="l" rtl="0">
              <a:lnSpc>
                <a:spcPct val="100000"/>
              </a:lnSpc>
              <a:spcBef>
                <a:spcPts val="0"/>
              </a:spcBef>
              <a:spcAft>
                <a:spcPts val="0"/>
              </a:spcAft>
              <a:buSzPts val="1400"/>
              <a:buNone/>
            </a:pPr>
            <a:r>
              <a:rPr lang="vi-VN"/>
              <a:t>ESG (Environmental, Social, and Governance) has emerged as an important factor in today's global economy. More than just a trend, ESG has become a new standard for evaluating the sustainable development of businesses and economies.</a:t>
            </a:r>
            <a:endParaRPr/>
          </a:p>
          <a:p>
            <a:pPr marL="0" lvl="0" indent="0" algn="l" rtl="0">
              <a:lnSpc>
                <a:spcPct val="100000"/>
              </a:lnSpc>
              <a:spcBef>
                <a:spcPts val="0"/>
              </a:spcBef>
              <a:spcAft>
                <a:spcPts val="0"/>
              </a:spcAft>
              <a:buSzPts val="1400"/>
              <a:buNone/>
            </a:pPr>
            <a:r>
              <a:rPr lang="vi-VN" b="1"/>
              <a:t>1. Meeting the needs of stakeholders:</a:t>
            </a:r>
            <a:endParaRPr/>
          </a:p>
          <a:p>
            <a:pPr marL="0" lvl="0" indent="-76200" algn="l" rtl="0">
              <a:lnSpc>
                <a:spcPct val="100000"/>
              </a:lnSpc>
              <a:spcBef>
                <a:spcPts val="0"/>
              </a:spcBef>
              <a:spcAft>
                <a:spcPts val="0"/>
              </a:spcAft>
              <a:buClr>
                <a:schemeClr val="dk1"/>
              </a:buClr>
              <a:buSzPts val="1200"/>
              <a:buFont typeface="Arial"/>
              <a:buChar char="•"/>
            </a:pPr>
            <a:r>
              <a:rPr lang="vi-VN" b="1"/>
              <a:t>Investors: </a:t>
            </a:r>
            <a:r>
              <a:rPr lang="vi-VN"/>
              <a:t>More and more investors are considering ESG factors when making investment decisions. They recognize that businesses with good ESG practices tend to have better risk management capabilities, thereby delivering more sustainable returns.</a:t>
            </a:r>
            <a:endParaRPr/>
          </a:p>
          <a:p>
            <a:pPr marL="0" lvl="0" indent="-76200" algn="l" rtl="0">
              <a:lnSpc>
                <a:spcPct val="100000"/>
              </a:lnSpc>
              <a:spcBef>
                <a:spcPts val="0"/>
              </a:spcBef>
              <a:spcAft>
                <a:spcPts val="0"/>
              </a:spcAft>
              <a:buClr>
                <a:schemeClr val="dk1"/>
              </a:buClr>
              <a:buSzPts val="1200"/>
              <a:buFont typeface="Arial"/>
              <a:buChar char="•"/>
            </a:pPr>
            <a:r>
              <a:rPr lang="vi-VN" b="1"/>
              <a:t>Consumers: </a:t>
            </a:r>
            <a:r>
              <a:rPr lang="vi-VN"/>
              <a:t>Consumers are becoming more aware of their impact on the environment and society. They prioritize choosing products and services from businesses that are socially and environmentally responsible.</a:t>
            </a:r>
            <a:endParaRPr/>
          </a:p>
          <a:p>
            <a:pPr marL="0" lvl="0" indent="-76200" algn="l" rtl="0">
              <a:lnSpc>
                <a:spcPct val="100000"/>
              </a:lnSpc>
              <a:spcBef>
                <a:spcPts val="0"/>
              </a:spcBef>
              <a:spcAft>
                <a:spcPts val="0"/>
              </a:spcAft>
              <a:buClr>
                <a:schemeClr val="dk1"/>
              </a:buClr>
              <a:buSzPts val="1200"/>
              <a:buFont typeface="Arial"/>
              <a:buChar char="•"/>
            </a:pPr>
            <a:r>
              <a:rPr lang="vi-VN" b="1"/>
              <a:t>Governments: </a:t>
            </a:r>
            <a:r>
              <a:rPr lang="vi-VN"/>
              <a:t>Many governments have introduced policies and regulations encouraging businesses to implement ESG practices, aiming for a green and sustainable economy.</a:t>
            </a:r>
            <a:endParaRPr/>
          </a:p>
          <a:p>
            <a:pPr marL="0" lvl="0" indent="0" algn="l" rtl="0">
              <a:lnSpc>
                <a:spcPct val="100000"/>
              </a:lnSpc>
              <a:spcBef>
                <a:spcPts val="0"/>
              </a:spcBef>
              <a:spcAft>
                <a:spcPts val="0"/>
              </a:spcAft>
              <a:buSzPts val="1400"/>
              <a:buNone/>
            </a:pPr>
            <a:r>
              <a:rPr lang="vi-VN" b="1"/>
              <a:t>2. Risk management and opportunity capture:</a:t>
            </a:r>
            <a:endParaRPr/>
          </a:p>
          <a:p>
            <a:pPr marL="0" lvl="0" indent="-76200" algn="l" rtl="0">
              <a:lnSpc>
                <a:spcPct val="100000"/>
              </a:lnSpc>
              <a:spcBef>
                <a:spcPts val="0"/>
              </a:spcBef>
              <a:spcAft>
                <a:spcPts val="0"/>
              </a:spcAft>
              <a:buClr>
                <a:schemeClr val="dk1"/>
              </a:buClr>
              <a:buSzPts val="1200"/>
              <a:buFont typeface="Arial"/>
              <a:buChar char="•"/>
            </a:pPr>
            <a:r>
              <a:rPr lang="vi-VN" b="1"/>
              <a:t>Environmental risks: </a:t>
            </a:r>
            <a:r>
              <a:rPr lang="vi-VN"/>
              <a:t>Climate change, environmental pollution, and resource scarcity pose major challenges for businesses. Implementing ESG helps businesses mitigate environmental risks while seizing opportunities from the green economy.</a:t>
            </a:r>
            <a:endParaRPr/>
          </a:p>
          <a:p>
            <a:pPr marL="0" lvl="0" indent="-76200" algn="l" rtl="0">
              <a:lnSpc>
                <a:spcPct val="100000"/>
              </a:lnSpc>
              <a:spcBef>
                <a:spcPts val="0"/>
              </a:spcBef>
              <a:spcAft>
                <a:spcPts val="0"/>
              </a:spcAft>
              <a:buClr>
                <a:schemeClr val="dk1"/>
              </a:buClr>
              <a:buSzPts val="1200"/>
              <a:buFont typeface="Arial"/>
              <a:buChar char="•"/>
            </a:pPr>
            <a:r>
              <a:rPr lang="vi-VN" b="1"/>
              <a:t>Social risks: </a:t>
            </a:r>
            <a:r>
              <a:rPr lang="vi-VN"/>
              <a:t>Issues such as social inequality, human rights violations, and labor conflicts can seriously affect business operations. Implementing ESG helps businesses build good relationships with the community and employees, thereby minimizing social risks.</a:t>
            </a:r>
            <a:endParaRPr/>
          </a:p>
          <a:p>
            <a:pPr marL="0" lvl="0" indent="-76200" algn="l" rtl="0">
              <a:lnSpc>
                <a:spcPct val="100000"/>
              </a:lnSpc>
              <a:spcBef>
                <a:spcPts val="0"/>
              </a:spcBef>
              <a:spcAft>
                <a:spcPts val="0"/>
              </a:spcAft>
              <a:buClr>
                <a:schemeClr val="dk1"/>
              </a:buClr>
              <a:buSzPts val="1200"/>
              <a:buFont typeface="Arial"/>
              <a:buChar char="•"/>
            </a:pPr>
            <a:r>
              <a:rPr lang="vi-VN" b="1"/>
              <a:t>Governance risks: </a:t>
            </a:r>
            <a:r>
              <a:rPr lang="vi-VN"/>
              <a:t>Poor governance issues such as corruption, lack of transparency, and lack of accountability can undermine investor and customer confidence. Implementing ESG helps businesses improve governance quality, thereby mitigating governance risks.</a:t>
            </a:r>
            <a:endParaRPr/>
          </a:p>
          <a:p>
            <a:pPr marL="0" lvl="0" indent="0" algn="l" rtl="0">
              <a:lnSpc>
                <a:spcPct val="100000"/>
              </a:lnSpc>
              <a:spcBef>
                <a:spcPts val="0"/>
              </a:spcBef>
              <a:spcAft>
                <a:spcPts val="0"/>
              </a:spcAft>
              <a:buSzPts val="1400"/>
              <a:buNone/>
            </a:pPr>
            <a:r>
              <a:rPr lang="vi-VN" b="1"/>
              <a:t>3. Enhancing competitiveness:</a:t>
            </a:r>
            <a:endParaRPr/>
          </a:p>
          <a:p>
            <a:pPr marL="0" lvl="0" indent="-76200" algn="l" rtl="0">
              <a:lnSpc>
                <a:spcPct val="100000"/>
              </a:lnSpc>
              <a:spcBef>
                <a:spcPts val="0"/>
              </a:spcBef>
              <a:spcAft>
                <a:spcPts val="0"/>
              </a:spcAft>
              <a:buClr>
                <a:schemeClr val="dk1"/>
              </a:buClr>
              <a:buSzPts val="1200"/>
              <a:buFont typeface="Arial"/>
              <a:buChar char="•"/>
            </a:pPr>
            <a:r>
              <a:rPr lang="vi-VN" b="1"/>
              <a:t>Market access: </a:t>
            </a:r>
            <a:r>
              <a:rPr lang="vi-VN"/>
              <a:t>Companies with good ESG practices are often prioritized in procurement and investment contracts.</a:t>
            </a:r>
            <a:endParaRPr/>
          </a:p>
          <a:p>
            <a:pPr marL="0" lvl="0" indent="-76200" algn="l" rtl="0">
              <a:lnSpc>
                <a:spcPct val="100000"/>
              </a:lnSpc>
              <a:spcBef>
                <a:spcPts val="0"/>
              </a:spcBef>
              <a:spcAft>
                <a:spcPts val="0"/>
              </a:spcAft>
              <a:buClr>
                <a:schemeClr val="dk1"/>
              </a:buClr>
              <a:buSzPts val="1200"/>
              <a:buFont typeface="Arial"/>
              <a:buChar char="•"/>
            </a:pPr>
            <a:r>
              <a:rPr lang="vi-VN" b="1"/>
              <a:t>Cost reduction: </a:t>
            </a:r>
            <a:r>
              <a:rPr lang="vi-VN"/>
              <a:t>Implementing ESG can help businesses save costs through efficient energy use, waste reduction, and production process optimization.</a:t>
            </a:r>
            <a:endParaRPr/>
          </a:p>
          <a:p>
            <a:pPr marL="0" lvl="0" indent="-76200" algn="l" rtl="0">
              <a:lnSpc>
                <a:spcPct val="100000"/>
              </a:lnSpc>
              <a:spcBef>
                <a:spcPts val="0"/>
              </a:spcBef>
              <a:spcAft>
                <a:spcPts val="0"/>
              </a:spcAft>
              <a:buClr>
                <a:schemeClr val="dk1"/>
              </a:buClr>
              <a:buSzPts val="1200"/>
              <a:buFont typeface="Arial"/>
              <a:buChar char="•"/>
            </a:pPr>
            <a:r>
              <a:rPr lang="vi-VN" b="1"/>
              <a:t>Attracting talent: </a:t>
            </a:r>
            <a:r>
              <a:rPr lang="vi-VN"/>
              <a:t>Businesses with strong ESG performance often attract high-quality talent who share the same values and goals as the business.</a:t>
            </a:r>
            <a:endParaRPr/>
          </a:p>
          <a:p>
            <a:pPr marL="0" lvl="0" indent="0" algn="l" rtl="0">
              <a:lnSpc>
                <a:spcPct val="100000"/>
              </a:lnSpc>
              <a:spcBef>
                <a:spcPts val="0"/>
              </a:spcBef>
              <a:spcAft>
                <a:spcPts val="0"/>
              </a:spcAft>
              <a:buSzPts val="1400"/>
              <a:buNone/>
            </a:pPr>
            <a:r>
              <a:rPr lang="vi-VN" b="1"/>
              <a:t>4. Contributing to sustainable development:</a:t>
            </a:r>
            <a:endParaRPr/>
          </a:p>
          <a:p>
            <a:pPr marL="0" lvl="0" indent="0" algn="l" rtl="0">
              <a:lnSpc>
                <a:spcPct val="100000"/>
              </a:lnSpc>
              <a:spcBef>
                <a:spcPts val="0"/>
              </a:spcBef>
              <a:spcAft>
                <a:spcPts val="0"/>
              </a:spcAft>
              <a:buSzPts val="1400"/>
              <a:buNone/>
            </a:pPr>
            <a:r>
              <a:rPr lang="vi-VN"/>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endParaRPr/>
          </a:p>
          <a:p>
            <a:pPr marL="0" lvl="0" indent="0" algn="l" rtl="0">
              <a:lnSpc>
                <a:spcPct val="100000"/>
              </a:lnSpc>
              <a:spcBef>
                <a:spcPts val="0"/>
              </a:spcBef>
              <a:spcAft>
                <a:spcPts val="0"/>
              </a:spcAft>
              <a:buSzPts val="1400"/>
              <a:buNone/>
            </a:pPr>
            <a:r>
              <a:rPr lang="vi-VN" b="1"/>
              <a:t>Conclusion:</a:t>
            </a:r>
            <a:endParaRPr/>
          </a:p>
          <a:p>
            <a:pPr marL="0" lvl="0" indent="0" algn="l" rtl="0">
              <a:lnSpc>
                <a:spcPct val="100000"/>
              </a:lnSpc>
              <a:spcBef>
                <a:spcPts val="0"/>
              </a:spcBef>
              <a:spcAft>
                <a:spcPts val="0"/>
              </a:spcAft>
              <a:buSzPts val="1400"/>
              <a:buNone/>
            </a:pPr>
            <a:r>
              <a:rPr lang="vi-VN"/>
              <a:t>ESG is not just a trend but has become an important factor in the global economic context. Businesses need to recognize the importance of ESG and actively implement it to achieve sustainable development and long-term success.</a:t>
            </a:r>
            <a:endParaRPr/>
          </a:p>
          <a:p>
            <a:pPr marL="0" lvl="0" indent="0" algn="l" rtl="0">
              <a:lnSpc>
                <a:spcPct val="100000"/>
              </a:lnSpc>
              <a:spcBef>
                <a:spcPts val="0"/>
              </a:spcBef>
              <a:spcAft>
                <a:spcPts val="0"/>
              </a:spcAft>
              <a:buSzPts val="1400"/>
              <a:buNone/>
            </a:pPr>
            <a:endParaRPr/>
          </a:p>
        </p:txBody>
      </p:sp>
      <p:sp>
        <p:nvSpPr>
          <p:cNvPr id="156" name="Google Shape;15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a:t>The Importance of ESG in the Global Economic Context</a:t>
            </a:r>
            <a:endParaRPr/>
          </a:p>
          <a:p>
            <a:pPr marL="0" lvl="0" indent="0" algn="l" rtl="0">
              <a:lnSpc>
                <a:spcPct val="100000"/>
              </a:lnSpc>
              <a:spcBef>
                <a:spcPts val="0"/>
              </a:spcBef>
              <a:spcAft>
                <a:spcPts val="0"/>
              </a:spcAft>
              <a:buSzPts val="1400"/>
              <a:buNone/>
            </a:pPr>
            <a:r>
              <a:rPr lang="vi-VN"/>
              <a:t>ESG (Environmental, Social, and Governance) has emerged as an important factor in today's global economy. More than just a trend, ESG has become a new standard for evaluating the sustainable development of businesses and economies.</a:t>
            </a:r>
            <a:endParaRPr/>
          </a:p>
          <a:p>
            <a:pPr marL="0" lvl="0" indent="0" algn="l" rtl="0">
              <a:lnSpc>
                <a:spcPct val="100000"/>
              </a:lnSpc>
              <a:spcBef>
                <a:spcPts val="0"/>
              </a:spcBef>
              <a:spcAft>
                <a:spcPts val="0"/>
              </a:spcAft>
              <a:buSzPts val="1400"/>
              <a:buNone/>
            </a:pPr>
            <a:r>
              <a:rPr lang="vi-VN"/>
              <a:t>1. Meeting the needs of stakeholders:</a:t>
            </a:r>
            <a:endParaRPr/>
          </a:p>
          <a:p>
            <a:pPr marL="0" lvl="0" indent="0" algn="l" rtl="0">
              <a:lnSpc>
                <a:spcPct val="100000"/>
              </a:lnSpc>
              <a:spcBef>
                <a:spcPts val="0"/>
              </a:spcBef>
              <a:spcAft>
                <a:spcPts val="0"/>
              </a:spcAft>
              <a:buSzPts val="1400"/>
              <a:buNone/>
            </a:pPr>
            <a:r>
              <a:rPr lang="vi-VN"/>
              <a:t>Investors: More and more investors are considering ESG factors when making investment decisions. They recognize that businesses with good ESG practices tend to have better risk management capabilities, thereby delivering more sustainable returns.</a:t>
            </a:r>
            <a:endParaRPr/>
          </a:p>
          <a:p>
            <a:pPr marL="0" lvl="0" indent="0" algn="l" rtl="0">
              <a:lnSpc>
                <a:spcPct val="100000"/>
              </a:lnSpc>
              <a:spcBef>
                <a:spcPts val="0"/>
              </a:spcBef>
              <a:spcAft>
                <a:spcPts val="0"/>
              </a:spcAft>
              <a:buSzPts val="1400"/>
              <a:buNone/>
            </a:pPr>
            <a:r>
              <a:rPr lang="vi-VN"/>
              <a:t>Consumers: Consumers are becoming more aware of their impact on the environment and society. They prioritize choosing products and services from businesses that are socially and environmentally responsible.</a:t>
            </a:r>
            <a:endParaRPr/>
          </a:p>
          <a:p>
            <a:pPr marL="0" lvl="0" indent="0" algn="l" rtl="0">
              <a:lnSpc>
                <a:spcPct val="100000"/>
              </a:lnSpc>
              <a:spcBef>
                <a:spcPts val="0"/>
              </a:spcBef>
              <a:spcAft>
                <a:spcPts val="0"/>
              </a:spcAft>
              <a:buSzPts val="1400"/>
              <a:buNone/>
            </a:pPr>
            <a:r>
              <a:rPr lang="vi-VN"/>
              <a:t>Governments: Many governments have introduced policies and regulations encouraging businesses to implement ESG practices, aiming for a green and sustainable economy.</a:t>
            </a:r>
            <a:endParaRPr/>
          </a:p>
          <a:p>
            <a:pPr marL="0" lvl="0" indent="0" algn="l" rtl="0">
              <a:lnSpc>
                <a:spcPct val="100000"/>
              </a:lnSpc>
              <a:spcBef>
                <a:spcPts val="0"/>
              </a:spcBef>
              <a:spcAft>
                <a:spcPts val="0"/>
              </a:spcAft>
              <a:buSzPts val="1400"/>
              <a:buNone/>
            </a:pPr>
            <a:r>
              <a:rPr lang="vi-VN"/>
              <a:t>2. Risk management and opportunity capture:</a:t>
            </a:r>
            <a:endParaRPr/>
          </a:p>
          <a:p>
            <a:pPr marL="0" lvl="0" indent="0" algn="l" rtl="0">
              <a:lnSpc>
                <a:spcPct val="100000"/>
              </a:lnSpc>
              <a:spcBef>
                <a:spcPts val="0"/>
              </a:spcBef>
              <a:spcAft>
                <a:spcPts val="0"/>
              </a:spcAft>
              <a:buSzPts val="1400"/>
              <a:buNone/>
            </a:pPr>
            <a:r>
              <a:rPr lang="vi-VN"/>
              <a:t>Environmental risks: Climate change, environmental pollution, and resource scarcity pose major challenges for businesses. Implementing ESG helps businesses mitigate environmental risks while seizing opportunities from the green economy.</a:t>
            </a:r>
            <a:endParaRPr/>
          </a:p>
          <a:p>
            <a:pPr marL="0" lvl="0" indent="0" algn="l" rtl="0">
              <a:lnSpc>
                <a:spcPct val="100000"/>
              </a:lnSpc>
              <a:spcBef>
                <a:spcPts val="0"/>
              </a:spcBef>
              <a:spcAft>
                <a:spcPts val="0"/>
              </a:spcAft>
              <a:buSzPts val="1400"/>
              <a:buNone/>
            </a:pPr>
            <a:r>
              <a:rPr lang="vi-VN"/>
              <a:t>Social risks: Issues such as social inequality, human rights violations, and labor conflicts can seriously affect business operations. Implementing ESG helps businesses build good relationships with the community and employees, thereby minimizing social risks.</a:t>
            </a:r>
            <a:endParaRPr/>
          </a:p>
          <a:p>
            <a:pPr marL="0" lvl="0" indent="0" algn="l" rtl="0">
              <a:lnSpc>
                <a:spcPct val="100000"/>
              </a:lnSpc>
              <a:spcBef>
                <a:spcPts val="0"/>
              </a:spcBef>
              <a:spcAft>
                <a:spcPts val="0"/>
              </a:spcAft>
              <a:buSzPts val="1400"/>
              <a:buNone/>
            </a:pPr>
            <a:r>
              <a:rPr lang="vi-VN"/>
              <a:t>Governance risks: Poor governance issues such as corruption, lack of transparency, and lack of accountability can undermine investor and customer confidence. Implementing ESG helps businesses improve governance quality, thereby mitigating governance risks.</a:t>
            </a:r>
            <a:endParaRPr/>
          </a:p>
          <a:p>
            <a:pPr marL="0" lvl="0" indent="0" algn="l" rtl="0">
              <a:lnSpc>
                <a:spcPct val="100000"/>
              </a:lnSpc>
              <a:spcBef>
                <a:spcPts val="0"/>
              </a:spcBef>
              <a:spcAft>
                <a:spcPts val="0"/>
              </a:spcAft>
              <a:buSzPts val="1400"/>
              <a:buNone/>
            </a:pPr>
            <a:r>
              <a:rPr lang="vi-VN"/>
              <a:t>3. Enhancing competitiveness:</a:t>
            </a:r>
            <a:endParaRPr/>
          </a:p>
          <a:p>
            <a:pPr marL="0" lvl="0" indent="0" algn="l" rtl="0">
              <a:lnSpc>
                <a:spcPct val="100000"/>
              </a:lnSpc>
              <a:spcBef>
                <a:spcPts val="0"/>
              </a:spcBef>
              <a:spcAft>
                <a:spcPts val="0"/>
              </a:spcAft>
              <a:buSzPts val="1400"/>
              <a:buNone/>
            </a:pPr>
            <a:r>
              <a:rPr lang="vi-VN"/>
              <a:t>Market access: Companies with good ESG practices are often prioritized in procurement and investment contracts.</a:t>
            </a:r>
            <a:endParaRPr/>
          </a:p>
          <a:p>
            <a:pPr marL="0" lvl="0" indent="0" algn="l" rtl="0">
              <a:lnSpc>
                <a:spcPct val="100000"/>
              </a:lnSpc>
              <a:spcBef>
                <a:spcPts val="0"/>
              </a:spcBef>
              <a:spcAft>
                <a:spcPts val="0"/>
              </a:spcAft>
              <a:buSzPts val="1400"/>
              <a:buNone/>
            </a:pPr>
            <a:r>
              <a:rPr lang="vi-VN"/>
              <a:t>Cost reduction: Implementing ESG can help businesses save costs through efficient energy use, waste reduction, and production process optimization.</a:t>
            </a:r>
            <a:endParaRPr/>
          </a:p>
          <a:p>
            <a:pPr marL="0" lvl="0" indent="0" algn="l" rtl="0">
              <a:lnSpc>
                <a:spcPct val="100000"/>
              </a:lnSpc>
              <a:spcBef>
                <a:spcPts val="0"/>
              </a:spcBef>
              <a:spcAft>
                <a:spcPts val="0"/>
              </a:spcAft>
              <a:buSzPts val="1400"/>
              <a:buNone/>
            </a:pPr>
            <a:r>
              <a:rPr lang="vi-VN"/>
              <a:t>Attracting talent: Businesses with strong ESG performance often attract high-quality talent who share the same values and goals as the business.</a:t>
            </a:r>
            <a:endParaRPr/>
          </a:p>
          <a:p>
            <a:pPr marL="0" lvl="0" indent="0" algn="l" rtl="0">
              <a:lnSpc>
                <a:spcPct val="100000"/>
              </a:lnSpc>
              <a:spcBef>
                <a:spcPts val="0"/>
              </a:spcBef>
              <a:spcAft>
                <a:spcPts val="0"/>
              </a:spcAft>
              <a:buSzPts val="1400"/>
              <a:buNone/>
            </a:pPr>
            <a:r>
              <a:rPr lang="vi-VN"/>
              <a:t>4. Contributing to sustainable development:</a:t>
            </a:r>
            <a:endParaRPr/>
          </a:p>
          <a:p>
            <a:pPr marL="0" lvl="0" indent="0" algn="l" rtl="0">
              <a:lnSpc>
                <a:spcPct val="100000"/>
              </a:lnSpc>
              <a:spcBef>
                <a:spcPts val="0"/>
              </a:spcBef>
              <a:spcAft>
                <a:spcPts val="0"/>
              </a:spcAft>
              <a:buSzPts val="1400"/>
              <a:buNone/>
            </a:pPr>
            <a:r>
              <a:rPr lang="vi-VN"/>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endParaRPr/>
          </a:p>
          <a:p>
            <a:pPr marL="0" lvl="0" indent="0" algn="l" rtl="0">
              <a:lnSpc>
                <a:spcPct val="100000"/>
              </a:lnSpc>
              <a:spcBef>
                <a:spcPts val="0"/>
              </a:spcBef>
              <a:spcAft>
                <a:spcPts val="0"/>
              </a:spcAft>
              <a:buSzPts val="1400"/>
              <a:buNone/>
            </a:pPr>
            <a:r>
              <a:rPr lang="vi-VN"/>
              <a:t>Conclusion:</a:t>
            </a:r>
            <a:endParaRPr/>
          </a:p>
          <a:p>
            <a:pPr marL="0" lvl="0" indent="0" algn="l" rtl="0">
              <a:lnSpc>
                <a:spcPct val="100000"/>
              </a:lnSpc>
              <a:spcBef>
                <a:spcPts val="0"/>
              </a:spcBef>
              <a:spcAft>
                <a:spcPts val="0"/>
              </a:spcAft>
              <a:buSzPts val="1400"/>
              <a:buNone/>
            </a:pPr>
            <a:r>
              <a:rPr lang="vi-VN"/>
              <a:t>ESG is not just a trend but has become an important factor in the global economic context. Businesses need to recognize the importance of ESG and actively implement it to achieve sustainable development and long-term success.</a:t>
            </a:r>
            <a:endParaRPr/>
          </a:p>
          <a:p>
            <a:pPr marL="0" lvl="0" indent="0" algn="l" rtl="0">
              <a:lnSpc>
                <a:spcPct val="100000"/>
              </a:lnSpc>
              <a:spcBef>
                <a:spcPts val="0"/>
              </a:spcBef>
              <a:spcAft>
                <a:spcPts val="0"/>
              </a:spcAft>
              <a:buSzPts val="1400"/>
              <a:buNone/>
            </a:pPr>
            <a:endParaRPr/>
          </a:p>
        </p:txBody>
      </p:sp>
      <p:sp>
        <p:nvSpPr>
          <p:cNvPr id="182" name="Google Shape;18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1. Expand the scope of reporting:</a:t>
            </a:r>
            <a:endParaRPr/>
          </a:p>
          <a:p>
            <a:pPr marL="0" lvl="0" indent="-76200" algn="l" rtl="0">
              <a:lnSpc>
                <a:spcPct val="100000"/>
              </a:lnSpc>
              <a:spcBef>
                <a:spcPts val="0"/>
              </a:spcBef>
              <a:spcAft>
                <a:spcPts val="0"/>
              </a:spcAft>
              <a:buClr>
                <a:schemeClr val="dk1"/>
              </a:buClr>
              <a:buSzPts val="1200"/>
              <a:buFont typeface="Arial"/>
              <a:buChar char="•"/>
            </a:pPr>
            <a:r>
              <a:rPr lang="vi-VN" b="1"/>
              <a:t>Scope 3 emissions reporting: </a:t>
            </a:r>
            <a:r>
              <a:rPr lang="vi-VN"/>
              <a:t>This report currently focuses only on Scope 1 and Scope 2 emissions. To achieve Net-Zero, reporting needs to be expanded to include other indirect emissions (Scope 3), including emissions from the supply chain, transportation, product use, and end-of-life product disposal.</a:t>
            </a:r>
            <a:endParaRPr/>
          </a:p>
          <a:p>
            <a:pPr marL="0" lvl="0" indent="-76200" algn="l" rtl="0">
              <a:lnSpc>
                <a:spcPct val="100000"/>
              </a:lnSpc>
              <a:spcBef>
                <a:spcPts val="0"/>
              </a:spcBef>
              <a:spcAft>
                <a:spcPts val="0"/>
              </a:spcAft>
              <a:buClr>
                <a:schemeClr val="dk1"/>
              </a:buClr>
              <a:buSzPts val="1200"/>
              <a:buFont typeface="Arial"/>
              <a:buChar char="•"/>
            </a:pPr>
            <a:r>
              <a:rPr lang="vi-VN" b="1"/>
              <a:t>Assessing biodiversity impacts: </a:t>
            </a:r>
            <a:r>
              <a:rPr lang="vi-VN"/>
              <a:t>The report does not yet fully address impacts on biodiversity. It is necessary to conduct biodiversity impact assessments at operating sites and within the supply chain, and to report on biodiversity conservation and restoration efforts.</a:t>
            </a:r>
            <a:endParaRPr/>
          </a:p>
          <a:p>
            <a:pPr marL="0" lvl="0" indent="-76200" algn="l" rtl="0">
              <a:lnSpc>
                <a:spcPct val="100000"/>
              </a:lnSpc>
              <a:spcBef>
                <a:spcPts val="0"/>
              </a:spcBef>
              <a:spcAft>
                <a:spcPts val="0"/>
              </a:spcAft>
              <a:buClr>
                <a:schemeClr val="dk1"/>
              </a:buClr>
              <a:buSzPts val="1200"/>
              <a:buFont typeface="Arial"/>
              <a:buChar char="•"/>
            </a:pPr>
            <a:r>
              <a:rPr lang="vi-VN" b="1"/>
              <a:t>Supply chain reporting</a:t>
            </a:r>
            <a:r>
              <a:rPr lang="vi-VN"/>
              <a:t>: The report does not yet fully assess environmental and social impacts in the supply chain. Supplier assessments should be strengthened based on environmental and social criteria, and transparent reporting on supply chain risk management and mitigation measures is needed.</a:t>
            </a:r>
            <a:endParaRPr/>
          </a:p>
          <a:p>
            <a:pPr marL="0" lvl="0" indent="-76200" algn="l" rtl="0">
              <a:lnSpc>
                <a:spcPct val="100000"/>
              </a:lnSpc>
              <a:spcBef>
                <a:spcPts val="0"/>
              </a:spcBef>
              <a:spcAft>
                <a:spcPts val="0"/>
              </a:spcAft>
              <a:buClr>
                <a:schemeClr val="dk1"/>
              </a:buClr>
              <a:buSzPts val="1200"/>
              <a:buFont typeface="Arial"/>
              <a:buChar char="•"/>
            </a:pPr>
            <a:r>
              <a:rPr lang="vi-VN" b="1"/>
              <a:t>Social issues reporting</a:t>
            </a:r>
            <a:r>
              <a:rPr lang="vi-VN"/>
              <a:t>: The report currently focuses primarily on community activities and occupational safety. Reporting should be expanded to cover other social issues such as human rights, gender equality, diversity, and inclusion.</a:t>
            </a:r>
            <a:endParaRPr/>
          </a:p>
          <a:p>
            <a:pPr marL="0" lvl="0" indent="0" algn="l" rtl="0">
              <a:lnSpc>
                <a:spcPct val="100000"/>
              </a:lnSpc>
              <a:spcBef>
                <a:spcPts val="0"/>
              </a:spcBef>
              <a:spcAft>
                <a:spcPts val="0"/>
              </a:spcAft>
              <a:buSzPts val="1400"/>
              <a:buNone/>
            </a:pPr>
            <a:r>
              <a:rPr lang="vi-VN" b="1"/>
              <a:t>2. Promote transparency and improve data quality:</a:t>
            </a:r>
            <a:endParaRPr/>
          </a:p>
          <a:p>
            <a:pPr marL="0" lvl="0" indent="-76200" algn="l" rtl="0">
              <a:lnSpc>
                <a:spcPct val="100000"/>
              </a:lnSpc>
              <a:spcBef>
                <a:spcPts val="0"/>
              </a:spcBef>
              <a:spcAft>
                <a:spcPts val="0"/>
              </a:spcAft>
              <a:buClr>
                <a:schemeClr val="dk1"/>
              </a:buClr>
              <a:buSzPts val="1200"/>
              <a:buFont typeface="Arial"/>
              <a:buChar char="•"/>
            </a:pPr>
            <a:r>
              <a:rPr lang="vi-VN" b="1"/>
              <a:t>Collect more detailed data</a:t>
            </a:r>
            <a:r>
              <a:rPr lang="vi-VN"/>
              <a:t>: More detailed data should be collected on sustainable development activities, particularly on indicators related to emissions, energy use, water, and waste.</a:t>
            </a:r>
            <a:endParaRPr/>
          </a:p>
          <a:p>
            <a:pPr marL="0" lvl="0" indent="-76200" algn="l" rtl="0">
              <a:lnSpc>
                <a:spcPct val="100000"/>
              </a:lnSpc>
              <a:spcBef>
                <a:spcPts val="0"/>
              </a:spcBef>
              <a:spcAft>
                <a:spcPts val="0"/>
              </a:spcAft>
              <a:buClr>
                <a:schemeClr val="dk1"/>
              </a:buClr>
              <a:buSzPts val="1200"/>
              <a:buFont typeface="Arial"/>
              <a:buChar char="•"/>
            </a:pPr>
            <a:r>
              <a:rPr lang="vi-VN" b="1"/>
              <a:t>Apply international standards and measurement methods</a:t>
            </a:r>
            <a:r>
              <a:rPr lang="vi-VN"/>
              <a:t>: Use international standards and measurement methods such as the GHG Protocol, ISO 14064, and ISO 14067 to ensure the accuracy and comparability of data.</a:t>
            </a:r>
            <a:endParaRPr/>
          </a:p>
          <a:p>
            <a:pPr marL="0" lvl="0" indent="-76200" algn="l" rtl="0">
              <a:lnSpc>
                <a:spcPct val="100000"/>
              </a:lnSpc>
              <a:spcBef>
                <a:spcPts val="0"/>
              </a:spcBef>
              <a:spcAft>
                <a:spcPts val="0"/>
              </a:spcAft>
              <a:buClr>
                <a:schemeClr val="dk1"/>
              </a:buClr>
              <a:buSzPts val="1200"/>
              <a:buFont typeface="Arial"/>
              <a:buChar char="•"/>
            </a:pPr>
            <a:r>
              <a:rPr lang="vi-VN" b="1"/>
              <a:t>Conduct independent audits</a:t>
            </a:r>
            <a:r>
              <a:rPr lang="vi-VN"/>
              <a:t>: Conduct independent audits of sustainability reports to enhance transparency and credibility.</a:t>
            </a:r>
            <a:endParaRPr/>
          </a:p>
          <a:p>
            <a:pPr marL="0" lvl="0" indent="0" algn="l" rtl="0">
              <a:lnSpc>
                <a:spcPct val="100000"/>
              </a:lnSpc>
              <a:spcBef>
                <a:spcPts val="0"/>
              </a:spcBef>
              <a:spcAft>
                <a:spcPts val="0"/>
              </a:spcAft>
              <a:buSzPts val="1400"/>
              <a:buNone/>
            </a:pPr>
            <a:r>
              <a:rPr lang="vi-VN" b="1"/>
              <a:t>3. Meet new legal requirements:</a:t>
            </a:r>
            <a:endParaRPr/>
          </a:p>
          <a:p>
            <a:pPr marL="0" lvl="0" indent="-76200" algn="l" rtl="0">
              <a:lnSpc>
                <a:spcPct val="100000"/>
              </a:lnSpc>
              <a:spcBef>
                <a:spcPts val="0"/>
              </a:spcBef>
              <a:spcAft>
                <a:spcPts val="0"/>
              </a:spcAft>
              <a:buClr>
                <a:schemeClr val="dk1"/>
              </a:buClr>
              <a:buSzPts val="1200"/>
              <a:buFont typeface="Arial"/>
              <a:buChar char="•"/>
            </a:pPr>
            <a:r>
              <a:rPr lang="vi-VN" b="1"/>
              <a:t>Keep abreast of EU and US regulations</a:t>
            </a:r>
            <a:r>
              <a:rPr lang="vi-VN"/>
              <a:t>: Continuously update and comply with EU and US environmental, social, and governance regulations, particularly those related to emissions, energy use, chemicals, and corporate social responsibility.</a:t>
            </a:r>
            <a:endParaRPr/>
          </a:p>
          <a:p>
            <a:pPr marL="0" lvl="0" indent="-76200" algn="l" rtl="0">
              <a:lnSpc>
                <a:spcPct val="100000"/>
              </a:lnSpc>
              <a:spcBef>
                <a:spcPts val="0"/>
              </a:spcBef>
              <a:spcAft>
                <a:spcPts val="0"/>
              </a:spcAft>
              <a:buClr>
                <a:schemeClr val="dk1"/>
              </a:buClr>
              <a:buSzPts val="1200"/>
              <a:buFont typeface="Arial"/>
              <a:buChar char="•"/>
            </a:pPr>
            <a:r>
              <a:rPr lang="vi-VN" b="1"/>
              <a:t>Prepare for the EU Carbon Border Adjustment Mechanism (CBAM)</a:t>
            </a:r>
            <a:r>
              <a:rPr lang="vi-VN"/>
              <a:t>: Develop plans and roadmaps for reducing carbon emissions in preparation for the implementation of the EU's CBAM.</a:t>
            </a:r>
            <a:endParaRPr/>
          </a:p>
          <a:p>
            <a:pPr marL="0" lvl="0" indent="-76200" algn="l" rtl="0">
              <a:lnSpc>
                <a:spcPct val="100000"/>
              </a:lnSpc>
              <a:spcBef>
                <a:spcPts val="0"/>
              </a:spcBef>
              <a:spcAft>
                <a:spcPts val="0"/>
              </a:spcAft>
              <a:buClr>
                <a:schemeClr val="dk1"/>
              </a:buClr>
              <a:buSzPts val="1200"/>
              <a:buFont typeface="Arial"/>
              <a:buChar char="•"/>
            </a:pPr>
            <a:r>
              <a:rPr lang="vi-VN" b="1"/>
              <a:t>Meeting new sustainability reporting standards</a:t>
            </a:r>
            <a:r>
              <a:rPr lang="vi-VN"/>
              <a:t>: Keeping up with the latest sustainability reporting trends and standards, such as GRI and SASB standards.</a:t>
            </a:r>
            <a:endParaRPr/>
          </a:p>
          <a:p>
            <a:pPr marL="0" lvl="0" indent="0" algn="l" rtl="0">
              <a:lnSpc>
                <a:spcPct val="100000"/>
              </a:lnSpc>
              <a:spcBef>
                <a:spcPts val="0"/>
              </a:spcBef>
              <a:spcAft>
                <a:spcPts val="0"/>
              </a:spcAft>
              <a:buSzPts val="1400"/>
              <a:buNone/>
            </a:pPr>
            <a:r>
              <a:rPr lang="vi-VN" b="1"/>
              <a:t>4. Strengthen communication and cooperation with stakeholders:</a:t>
            </a:r>
            <a:endParaRPr/>
          </a:p>
          <a:p>
            <a:pPr marL="0" lvl="0" indent="-76200" algn="l" rtl="0">
              <a:lnSpc>
                <a:spcPct val="100000"/>
              </a:lnSpc>
              <a:spcBef>
                <a:spcPts val="0"/>
              </a:spcBef>
              <a:spcAft>
                <a:spcPts val="0"/>
              </a:spcAft>
              <a:buClr>
                <a:schemeClr val="dk1"/>
              </a:buClr>
              <a:buSzPts val="1200"/>
              <a:buFont typeface="Arial"/>
              <a:buChar char="•"/>
            </a:pPr>
            <a:r>
              <a:rPr lang="vi-VN" b="1"/>
              <a:t>Organize dialogues</a:t>
            </a:r>
            <a:r>
              <a:rPr lang="vi-VN"/>
              <a:t>: Hold regular dialogues with stakeholders to listen to their opinions and feedback and increase their participation in the company's sustainable development activities.</a:t>
            </a:r>
            <a:endParaRPr/>
          </a:p>
          <a:p>
            <a:pPr marL="0" lvl="0" indent="-76200" algn="l" rtl="0">
              <a:lnSpc>
                <a:spcPct val="100000"/>
              </a:lnSpc>
              <a:spcBef>
                <a:spcPts val="0"/>
              </a:spcBef>
              <a:spcAft>
                <a:spcPts val="0"/>
              </a:spcAft>
              <a:buClr>
                <a:schemeClr val="dk1"/>
              </a:buClr>
              <a:buSzPts val="1200"/>
              <a:buFont typeface="Arial"/>
              <a:buChar char="•"/>
            </a:pPr>
            <a:r>
              <a:rPr lang="vi-VN" b="1"/>
              <a:t>Build partnerships</a:t>
            </a:r>
            <a:r>
              <a:rPr lang="vi-VN"/>
              <a:t>: Build partnerships with other organizations and businesses to jointly promote sustainable development in the industry and community.</a:t>
            </a:r>
            <a:endParaRPr/>
          </a:p>
          <a:p>
            <a:pPr marL="0" lvl="0" indent="0" algn="l" rtl="0">
              <a:lnSpc>
                <a:spcPct val="100000"/>
              </a:lnSpc>
              <a:spcBef>
                <a:spcPts val="0"/>
              </a:spcBef>
              <a:spcAft>
                <a:spcPts val="0"/>
              </a:spcAft>
              <a:buSzPts val="1400"/>
              <a:buNone/>
            </a:pPr>
            <a:r>
              <a:rPr lang="vi-VN" b="1"/>
              <a:t>5. Integrate sustainable development into business strategy:</a:t>
            </a:r>
            <a:endParaRPr/>
          </a:p>
          <a:p>
            <a:pPr marL="0" lvl="0" indent="-76200" algn="l" rtl="0">
              <a:lnSpc>
                <a:spcPct val="100000"/>
              </a:lnSpc>
              <a:spcBef>
                <a:spcPts val="0"/>
              </a:spcBef>
              <a:spcAft>
                <a:spcPts val="0"/>
              </a:spcAft>
              <a:buClr>
                <a:schemeClr val="dk1"/>
              </a:buClr>
              <a:buSzPts val="1200"/>
              <a:buFont typeface="Arial"/>
              <a:buChar char="•"/>
            </a:pPr>
            <a:r>
              <a:rPr lang="vi-VN" b="1"/>
              <a:t>Identify sustainable business opportunities</a:t>
            </a:r>
            <a:r>
              <a:rPr lang="vi-VN"/>
              <a:t>: Seek and develop new business opportunities related to sustainable development, such as developing green products, using renewable energy, and providing sustainable services.</a:t>
            </a:r>
            <a:endParaRPr/>
          </a:p>
          <a:p>
            <a:pPr marL="0" lvl="0" indent="-76200" algn="l" rtl="0">
              <a:lnSpc>
                <a:spcPct val="100000"/>
              </a:lnSpc>
              <a:spcBef>
                <a:spcPts val="0"/>
              </a:spcBef>
              <a:spcAft>
                <a:spcPts val="0"/>
              </a:spcAft>
              <a:buClr>
                <a:schemeClr val="dk1"/>
              </a:buClr>
              <a:buSzPts val="1200"/>
              <a:buFont typeface="Arial"/>
              <a:buChar char="•"/>
            </a:pPr>
            <a:r>
              <a:rPr lang="vi-VN" b="1"/>
              <a:t>Integrate ESG factors into investment decisions</a:t>
            </a:r>
            <a:r>
              <a:rPr lang="vi-VN"/>
              <a:t>: Consider environmental, social, and governance factors when making investment and business decisions.</a:t>
            </a:r>
            <a:endParaRPr/>
          </a:p>
          <a:p>
            <a:pPr marL="0" lvl="0" indent="-76200" algn="l" rtl="0">
              <a:lnSpc>
                <a:spcPct val="100000"/>
              </a:lnSpc>
              <a:spcBef>
                <a:spcPts val="0"/>
              </a:spcBef>
              <a:spcAft>
                <a:spcPts val="0"/>
              </a:spcAft>
              <a:buClr>
                <a:schemeClr val="dk1"/>
              </a:buClr>
              <a:buSzPts val="1200"/>
              <a:buFont typeface="Arial"/>
              <a:buChar char="•"/>
            </a:pPr>
            <a:r>
              <a:rPr lang="vi-VN" b="1"/>
              <a:t>Establish goals and performance metrics</a:t>
            </a:r>
            <a:r>
              <a:rPr lang="vi-VN"/>
              <a:t>: Set long-term sustainable development goals and performance metrics to track and evaluate progress.</a:t>
            </a:r>
            <a:endParaRPr/>
          </a:p>
          <a:p>
            <a:pPr marL="0" lvl="0" indent="0" algn="l" rtl="0">
              <a:lnSpc>
                <a:spcPct val="100000"/>
              </a:lnSpc>
              <a:spcBef>
                <a:spcPts val="0"/>
              </a:spcBef>
              <a:spcAft>
                <a:spcPts val="0"/>
              </a:spcAft>
              <a:buSzPts val="1400"/>
              <a:buNone/>
            </a:pPr>
            <a:endParaRPr/>
          </a:p>
        </p:txBody>
      </p:sp>
      <p:sp>
        <p:nvSpPr>
          <p:cNvPr id="250" name="Google Shape;25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4. ESG INTEGRATION INTO CORPORATE GOVERNANCE (35 minutes)</a:t>
            </a:r>
            <a:endParaRPr/>
          </a:p>
          <a:p>
            <a:pPr marL="0" lvl="0" indent="0" algn="l" rtl="0">
              <a:lnSpc>
                <a:spcPct val="100000"/>
              </a:lnSpc>
              <a:spcBef>
                <a:spcPts val="0"/>
              </a:spcBef>
              <a:spcAft>
                <a:spcPts val="0"/>
              </a:spcAft>
              <a:buSzPts val="1400"/>
              <a:buNone/>
            </a:pPr>
            <a:r>
              <a:rPr lang="vi-VN" b="1"/>
              <a:t>4.1. ESG Governance:</a:t>
            </a:r>
            <a:endParaRPr/>
          </a:p>
          <a:p>
            <a:pPr marL="457200" lvl="1" indent="0" algn="l" rtl="0">
              <a:lnSpc>
                <a:spcPct val="100000"/>
              </a:lnSpc>
              <a:spcBef>
                <a:spcPts val="0"/>
              </a:spcBef>
              <a:spcAft>
                <a:spcPts val="0"/>
              </a:spcAft>
              <a:buSzPts val="1400"/>
              <a:buNone/>
            </a:pPr>
            <a:r>
              <a:rPr lang="vi-VN"/>
              <a:t>The role of the Executive Board, ESG Council, ESG Focal Points</a:t>
            </a:r>
            <a:endParaRPr/>
          </a:p>
          <a:p>
            <a:pPr marL="457200" lvl="1" indent="0" algn="l" rtl="0">
              <a:lnSpc>
                <a:spcPct val="100000"/>
              </a:lnSpc>
              <a:spcBef>
                <a:spcPts val="0"/>
              </a:spcBef>
              <a:spcAft>
                <a:spcPts val="0"/>
              </a:spcAft>
              <a:buSzPts val="1400"/>
              <a:buNone/>
            </a:pPr>
            <a:r>
              <a:rPr lang="vi-VN"/>
              <a:t>Tiered Responsibilities: Strategy – Operations – Execution</a:t>
            </a:r>
            <a:endParaRPr/>
          </a:p>
          <a:p>
            <a:pPr marL="0" lvl="0" indent="0" algn="l" rtl="0">
              <a:lnSpc>
                <a:spcPct val="100000"/>
              </a:lnSpc>
              <a:spcBef>
                <a:spcPts val="0"/>
              </a:spcBef>
              <a:spcAft>
                <a:spcPts val="0"/>
              </a:spcAft>
              <a:buSzPts val="1400"/>
              <a:buNone/>
            </a:pPr>
            <a:r>
              <a:rPr lang="vi-VN" b="1"/>
              <a:t>4.2. ESG Integration into the Value Chain:</a:t>
            </a:r>
            <a:endParaRPr/>
          </a:p>
          <a:p>
            <a:pPr marL="457200" lvl="1" indent="0" algn="l" rtl="0">
              <a:lnSpc>
                <a:spcPct val="100000"/>
              </a:lnSpc>
              <a:spcBef>
                <a:spcPts val="0"/>
              </a:spcBef>
              <a:spcAft>
                <a:spcPts val="0"/>
              </a:spcAft>
              <a:buSzPts val="1400"/>
              <a:buNone/>
            </a:pPr>
            <a:r>
              <a:rPr lang="vi-VN"/>
              <a:t>ESG Governance in:</a:t>
            </a:r>
            <a:endParaRPr/>
          </a:p>
          <a:p>
            <a:pPr marL="914400" lvl="2" indent="0" algn="l" rtl="0">
              <a:lnSpc>
                <a:spcPct val="100000"/>
              </a:lnSpc>
              <a:spcBef>
                <a:spcPts val="0"/>
              </a:spcBef>
              <a:spcAft>
                <a:spcPts val="0"/>
              </a:spcAft>
              <a:buSzPts val="1400"/>
              <a:buNone/>
            </a:pPr>
            <a:r>
              <a:rPr lang="vi-VN"/>
              <a:t>Supply Chain</a:t>
            </a:r>
            <a:endParaRPr/>
          </a:p>
          <a:p>
            <a:pPr marL="914400" lvl="2" indent="0" algn="l" rtl="0">
              <a:lnSpc>
                <a:spcPct val="100000"/>
              </a:lnSpc>
              <a:spcBef>
                <a:spcPts val="0"/>
              </a:spcBef>
              <a:spcAft>
                <a:spcPts val="0"/>
              </a:spcAft>
              <a:buSzPts val="1400"/>
              <a:buNone/>
            </a:pPr>
            <a:r>
              <a:rPr lang="vi-VN"/>
              <a:t>Energy and Environmental Management</a:t>
            </a:r>
            <a:endParaRPr/>
          </a:p>
          <a:p>
            <a:pPr marL="914400" lvl="2" indent="0" algn="l" rtl="0">
              <a:lnSpc>
                <a:spcPct val="100000"/>
              </a:lnSpc>
              <a:spcBef>
                <a:spcPts val="0"/>
              </a:spcBef>
              <a:spcAft>
                <a:spcPts val="0"/>
              </a:spcAft>
              <a:buSzPts val="1400"/>
              <a:buNone/>
            </a:pPr>
            <a:r>
              <a:rPr lang="vi-VN"/>
              <a:t>Labor policies, training</a:t>
            </a:r>
            <a:endParaRPr/>
          </a:p>
          <a:p>
            <a:pPr marL="914400" lvl="2" indent="0" algn="l" rtl="0">
              <a:lnSpc>
                <a:spcPct val="100000"/>
              </a:lnSpc>
              <a:spcBef>
                <a:spcPts val="0"/>
              </a:spcBef>
              <a:spcAft>
                <a:spcPts val="0"/>
              </a:spcAft>
              <a:buSzPts val="1400"/>
              <a:buNone/>
            </a:pPr>
            <a:r>
              <a:rPr lang="vi-VN"/>
              <a:t>Compliance &amp; Ethics Control</a:t>
            </a:r>
            <a:endParaRPr/>
          </a:p>
          <a:p>
            <a:pPr marL="0" lvl="0" indent="0" algn="l" rtl="0">
              <a:lnSpc>
                <a:spcPct val="100000"/>
              </a:lnSpc>
              <a:spcBef>
                <a:spcPts val="0"/>
              </a:spcBef>
              <a:spcAft>
                <a:spcPts val="0"/>
              </a:spcAft>
              <a:buSzPts val="1400"/>
              <a:buNone/>
            </a:pPr>
            <a:r>
              <a:rPr lang="vi-VN" b="1"/>
              <a:t>4.3. ESG and long-term strategy:</a:t>
            </a:r>
            <a:endParaRPr/>
          </a:p>
          <a:p>
            <a:pPr marL="457200" lvl="1" indent="0" algn="l" rtl="0">
              <a:lnSpc>
                <a:spcPct val="100000"/>
              </a:lnSpc>
              <a:spcBef>
                <a:spcPts val="0"/>
              </a:spcBef>
              <a:spcAft>
                <a:spcPts val="0"/>
              </a:spcAft>
              <a:buSzPts val="1400"/>
              <a:buNone/>
            </a:pPr>
            <a:r>
              <a:rPr lang="vi-VN"/>
              <a:t>Impact on brand positioning, green fundraising, risk management</a:t>
            </a:r>
            <a:endParaRPr/>
          </a:p>
          <a:p>
            <a:pPr marL="457200" lvl="1" indent="0" algn="l" rtl="0">
              <a:lnSpc>
                <a:spcPct val="100000"/>
              </a:lnSpc>
              <a:spcBef>
                <a:spcPts val="0"/>
              </a:spcBef>
              <a:spcAft>
                <a:spcPts val="0"/>
              </a:spcAft>
              <a:buSzPts val="1400"/>
              <a:buNone/>
            </a:pPr>
            <a:r>
              <a:rPr lang="vi-VN"/>
              <a:t>Practical examples from F&amp;B, Industry, Export</a:t>
            </a:r>
            <a:endParaRPr/>
          </a:p>
          <a:p>
            <a:pPr marL="0" lvl="0" indent="0" algn="l" rtl="0">
              <a:lnSpc>
                <a:spcPct val="100000"/>
              </a:lnSpc>
              <a:spcBef>
                <a:spcPts val="0"/>
              </a:spcBef>
              <a:spcAft>
                <a:spcPts val="0"/>
              </a:spcAft>
              <a:buSzPts val="1400"/>
              <a:buNone/>
            </a:pPr>
            <a:endParaRPr/>
          </a:p>
        </p:txBody>
      </p:sp>
      <p:sp>
        <p:nvSpPr>
          <p:cNvPr id="275" name="Google Shape;27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0" name="Google Shape;29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a:extLst>
            <a:ext uri="{FF2B5EF4-FFF2-40B4-BE49-F238E27FC236}">
              <a16:creationId xmlns:a16="http://schemas.microsoft.com/office/drawing/2014/main" id="{96D0D7E1-EFC2-98A3-2D1A-9EDC2D804DFA}"/>
            </a:ext>
          </a:extLst>
        </p:cNvPr>
        <p:cNvGrpSpPr/>
        <p:nvPr/>
      </p:nvGrpSpPr>
      <p:grpSpPr>
        <a:xfrm>
          <a:off x="0" y="0"/>
          <a:ext cx="0" cy="0"/>
          <a:chOff x="0" y="0"/>
          <a:chExt cx="0" cy="0"/>
        </a:xfrm>
      </p:grpSpPr>
      <p:sp>
        <p:nvSpPr>
          <p:cNvPr id="36" name="Google Shape;36;p1:notes">
            <a:extLst>
              <a:ext uri="{FF2B5EF4-FFF2-40B4-BE49-F238E27FC236}">
                <a16:creationId xmlns:a16="http://schemas.microsoft.com/office/drawing/2014/main" id="{E9A289AE-0682-3CEF-E497-307FE67829A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a:extLst>
              <a:ext uri="{FF2B5EF4-FFF2-40B4-BE49-F238E27FC236}">
                <a16:creationId xmlns:a16="http://schemas.microsoft.com/office/drawing/2014/main" id="{9626C100-0027-B89C-27E2-5A9F83113CF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68646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5. ESG IN RELATION TO ENERGY SAVING PROJECTS (40 minutes)</a:t>
            </a:r>
            <a:endParaRPr/>
          </a:p>
          <a:p>
            <a:pPr marL="0" lvl="0" indent="0" algn="l" rtl="0">
              <a:lnSpc>
                <a:spcPct val="100000"/>
              </a:lnSpc>
              <a:spcBef>
                <a:spcPts val="0"/>
              </a:spcBef>
              <a:spcAft>
                <a:spcPts val="0"/>
              </a:spcAft>
              <a:buSzPts val="1400"/>
              <a:buNone/>
            </a:pPr>
            <a:r>
              <a:rPr lang="vi-VN" b="1"/>
              <a:t>5.1. Overview of energy saving projects (ESP):</a:t>
            </a:r>
            <a:endParaRPr/>
          </a:p>
          <a:p>
            <a:pPr marL="457200" lvl="1" indent="0" algn="l" rtl="0">
              <a:lnSpc>
                <a:spcPct val="100000"/>
              </a:lnSpc>
              <a:spcBef>
                <a:spcPts val="0"/>
              </a:spcBef>
              <a:spcAft>
                <a:spcPts val="0"/>
              </a:spcAft>
              <a:buSzPts val="1400"/>
              <a:buNone/>
            </a:pPr>
            <a:r>
              <a:rPr lang="vi-VN"/>
              <a:t>Objectives, forms (equipment retrofitting, automation, EMS, etc.)</a:t>
            </a:r>
            <a:endParaRPr/>
          </a:p>
          <a:p>
            <a:pPr marL="457200" lvl="1" indent="0" algn="l" rtl="0">
              <a:lnSpc>
                <a:spcPct val="100000"/>
              </a:lnSpc>
              <a:spcBef>
                <a:spcPts val="0"/>
              </a:spcBef>
              <a:spcAft>
                <a:spcPts val="0"/>
              </a:spcAft>
              <a:buSzPts val="1400"/>
              <a:buNone/>
            </a:pPr>
            <a:r>
              <a:rPr lang="vi-VN"/>
              <a:t>Connection to ISO 50001 and energy management systems</a:t>
            </a:r>
            <a:endParaRPr/>
          </a:p>
          <a:p>
            <a:pPr marL="0" lvl="0" indent="0" algn="l" rtl="0">
              <a:lnSpc>
                <a:spcPct val="100000"/>
              </a:lnSpc>
              <a:spcBef>
                <a:spcPts val="0"/>
              </a:spcBef>
              <a:spcAft>
                <a:spcPts val="0"/>
              </a:spcAft>
              <a:buSzPts val="1400"/>
              <a:buNone/>
            </a:pPr>
            <a:r>
              <a:rPr lang="vi-VN" b="1"/>
              <a:t>5.2. ESG in Each Phase of the ESG Project:</a:t>
            </a:r>
            <a:endParaRPr/>
          </a:p>
          <a:p>
            <a:pPr marL="457200" lvl="1" indent="0" algn="l" rtl="0">
              <a:lnSpc>
                <a:spcPct val="100000"/>
              </a:lnSpc>
              <a:spcBef>
                <a:spcPts val="0"/>
              </a:spcBef>
              <a:spcAft>
                <a:spcPts val="0"/>
              </a:spcAft>
              <a:buSzPts val="1400"/>
              <a:buNone/>
            </a:pPr>
            <a:r>
              <a:rPr lang="vi-VN" b="1"/>
              <a:t>E – Environmental</a:t>
            </a:r>
            <a:r>
              <a:rPr lang="vi-VN"/>
              <a:t>: Reducing emissions, reducing resource consumption</a:t>
            </a:r>
            <a:endParaRPr/>
          </a:p>
          <a:p>
            <a:pPr marL="457200" lvl="1" indent="0" algn="l" rtl="0">
              <a:lnSpc>
                <a:spcPct val="100000"/>
              </a:lnSpc>
              <a:spcBef>
                <a:spcPts val="0"/>
              </a:spcBef>
              <a:spcAft>
                <a:spcPts val="0"/>
              </a:spcAft>
              <a:buSzPts val="1400"/>
              <a:buNone/>
            </a:pPr>
            <a:r>
              <a:rPr lang="vi-VN" b="1"/>
              <a:t>S – Social</a:t>
            </a:r>
            <a:r>
              <a:rPr lang="vi-VN"/>
              <a:t>: Working conditions, employee health when changing technology</a:t>
            </a:r>
            <a:endParaRPr/>
          </a:p>
          <a:p>
            <a:pPr marL="457200" lvl="1" indent="0" algn="l" rtl="0">
              <a:lnSpc>
                <a:spcPct val="100000"/>
              </a:lnSpc>
              <a:spcBef>
                <a:spcPts val="0"/>
              </a:spcBef>
              <a:spcAft>
                <a:spcPts val="0"/>
              </a:spcAft>
              <a:buSzPts val="1400"/>
              <a:buNone/>
            </a:pPr>
            <a:r>
              <a:rPr lang="vi-VN" b="1"/>
              <a:t>G – Governance</a:t>
            </a:r>
            <a:r>
              <a:rPr lang="vi-VN"/>
              <a:t>: Project risk management, data transparency, reporting</a:t>
            </a:r>
            <a:endParaRPr/>
          </a:p>
          <a:p>
            <a:pPr marL="0" lvl="0" indent="0" algn="l" rtl="0">
              <a:lnSpc>
                <a:spcPct val="100000"/>
              </a:lnSpc>
              <a:spcBef>
                <a:spcPts val="0"/>
              </a:spcBef>
              <a:spcAft>
                <a:spcPts val="0"/>
              </a:spcAft>
              <a:buSzPts val="1400"/>
              <a:buNone/>
            </a:pPr>
            <a:r>
              <a:rPr lang="vi-VN" b="1"/>
              <a:t>5.3. Benefits of integrating ESG into TKNL projects:</a:t>
            </a:r>
            <a:endParaRPr/>
          </a:p>
          <a:p>
            <a:pPr marL="457200" lvl="1" indent="0" algn="l" rtl="0">
              <a:lnSpc>
                <a:spcPct val="100000"/>
              </a:lnSpc>
              <a:spcBef>
                <a:spcPts val="0"/>
              </a:spcBef>
              <a:spcAft>
                <a:spcPts val="0"/>
              </a:spcAft>
              <a:buSzPts val="1400"/>
              <a:buNone/>
            </a:pPr>
            <a:r>
              <a:rPr lang="vi-VN"/>
              <a:t>Easier access to capital (green bonds, carbon credits, ESG funds)</a:t>
            </a:r>
            <a:endParaRPr/>
          </a:p>
          <a:p>
            <a:pPr marL="457200" lvl="1" indent="0" algn="l" rtl="0">
              <a:lnSpc>
                <a:spcPct val="100000"/>
              </a:lnSpc>
              <a:spcBef>
                <a:spcPts val="0"/>
              </a:spcBef>
              <a:spcAft>
                <a:spcPts val="0"/>
              </a:spcAft>
              <a:buSzPts val="1400"/>
              <a:buNone/>
            </a:pPr>
            <a:r>
              <a:rPr lang="vi-VN"/>
              <a:t>Priority credit rating / reduced financial costs</a:t>
            </a:r>
            <a:endParaRPr/>
          </a:p>
          <a:p>
            <a:pPr marL="457200" lvl="1" indent="0" algn="l" rtl="0">
              <a:lnSpc>
                <a:spcPct val="100000"/>
              </a:lnSpc>
              <a:spcBef>
                <a:spcPts val="0"/>
              </a:spcBef>
              <a:spcAft>
                <a:spcPts val="0"/>
              </a:spcAft>
              <a:buSzPts val="1400"/>
              <a:buNone/>
            </a:pPr>
            <a:r>
              <a:rPr lang="vi-VN"/>
              <a:t>Creation of non-financial value for businesses (license to operate)</a:t>
            </a:r>
            <a:endParaRPr/>
          </a:p>
          <a:p>
            <a:pPr marL="0" lvl="0" indent="0" algn="l" rtl="0">
              <a:lnSpc>
                <a:spcPct val="100000"/>
              </a:lnSpc>
              <a:spcBef>
                <a:spcPts val="0"/>
              </a:spcBef>
              <a:spcAft>
                <a:spcPts val="0"/>
              </a:spcAft>
              <a:buSzPts val="1400"/>
              <a:buNone/>
            </a:pPr>
            <a:endParaRPr/>
          </a:p>
        </p:txBody>
      </p:sp>
      <p:sp>
        <p:nvSpPr>
          <p:cNvPr id="329" name="Google Shape;32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vi-VN" sz="1200" b="0" i="0" u="none" strike="noStrike" cap="none">
                <a:solidFill>
                  <a:schemeClr val="dk1"/>
                </a:solidFill>
                <a:latin typeface="Calibri"/>
                <a:ea typeface="Calibri"/>
                <a:cs typeface="Calibri"/>
                <a:sym typeface="Calibri"/>
              </a:rPr>
              <a:t>"For ESG to be effective, businesses need to clearly identify key stakeholder groups such as shareholders, employees, local communities, suppliers, etc. Establishing consultation channels such as workshops, periodic surveys, or direct interviews helps maintain continuous and transparent dialogue. It is important not only to listen, but also to respond and integrate these perspectives into sustainable development strategies."</a:t>
            </a:r>
            <a:endParaRPr/>
          </a:p>
          <a:p>
            <a:pPr marL="0" lvl="0" indent="0" algn="l" rtl="0">
              <a:lnSpc>
                <a:spcPct val="100000"/>
              </a:lnSpc>
              <a:spcBef>
                <a:spcPts val="0"/>
              </a:spcBef>
              <a:spcAft>
                <a:spcPts val="0"/>
              </a:spcAft>
              <a:buSzPts val="1400"/>
              <a:buNone/>
            </a:pPr>
            <a:endParaRPr/>
          </a:p>
        </p:txBody>
      </p:sp>
      <p:sp>
        <p:nvSpPr>
          <p:cNvPr id="339" name="Google Shape;33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a:t>Answer: https://esg.feds.com.tw/en/stakeholder/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"In a real-world example, FEDS—a long-established chain of shopping centers in Taiwan—has implemented a very systematic and comprehensive stakeholder consultation mechanism. Specifically:</a:t>
            </a:r>
            <a:endParaRPr/>
          </a:p>
          <a:p>
            <a:pPr marL="0" lvl="0"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They clearly identified </a:t>
            </a:r>
            <a:r>
              <a:rPr lang="vi-VN" sz="1200" b="1" i="0" u="none" strike="noStrike" cap="none">
                <a:solidFill>
                  <a:schemeClr val="dk1"/>
                </a:solidFill>
                <a:latin typeface="Calibri"/>
                <a:ea typeface="Calibri"/>
                <a:cs typeface="Calibri"/>
                <a:sym typeface="Calibri"/>
              </a:rPr>
              <a:t>six key stakeholder groups</a:t>
            </a:r>
            <a:r>
              <a:rPr lang="vi-VN" sz="1200" b="0" i="0" u="none" strike="noStrike" cap="none">
                <a:solidFill>
                  <a:schemeClr val="dk1"/>
                </a:solidFill>
                <a:latin typeface="Calibri"/>
                <a:ea typeface="Calibri"/>
                <a:cs typeface="Calibri"/>
                <a:sym typeface="Calibri"/>
              </a:rPr>
              <a:t>: consumers, employees, partners (suppliers), shareholders, government, and community/media. </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For each group, FEDS analyzed </a:t>
            </a:r>
            <a:r>
              <a:rPr lang="vi-VN" sz="1200" b="1" i="0" u="none" strike="noStrike" cap="none">
                <a:solidFill>
                  <a:schemeClr val="dk1"/>
                </a:solidFill>
                <a:latin typeface="Calibri"/>
                <a:ea typeface="Calibri"/>
                <a:cs typeface="Calibri"/>
                <a:sym typeface="Calibri"/>
              </a:rPr>
              <a:t>key issues of concern</a:t>
            </a:r>
            <a:r>
              <a:rPr lang="vi-VN" sz="1200" b="0" i="0" u="none" strike="noStrike" cap="none">
                <a:solidFill>
                  <a:schemeClr val="dk1"/>
                </a:solidFill>
                <a:latin typeface="Calibri"/>
                <a:ea typeface="Calibri"/>
                <a:cs typeface="Calibri"/>
                <a:sym typeface="Calibri"/>
              </a:rPr>
              <a:t>, such as store safety, information security, working conditions, product quality, legal compliance, and community responsibility.</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They implemented </a:t>
            </a:r>
            <a:r>
              <a:rPr lang="vi-VN" sz="1200" b="1" i="0" u="none" strike="noStrike" cap="none">
                <a:solidFill>
                  <a:schemeClr val="dk1"/>
                </a:solidFill>
                <a:latin typeface="Calibri"/>
                <a:ea typeface="Calibri"/>
                <a:cs typeface="Calibri"/>
                <a:sym typeface="Calibri"/>
              </a:rPr>
              <a:t>multi-channel dialogue</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Regularly</a:t>
            </a:r>
            <a:r>
              <a:rPr lang="vi-VN" sz="1200" b="0" i="0" u="none" strike="noStrike" cap="none">
                <a:solidFill>
                  <a:schemeClr val="dk1"/>
                </a:solidFill>
                <a:latin typeface="Calibri"/>
                <a:ea typeface="Calibri"/>
                <a:cs typeface="Calibri"/>
                <a:sym typeface="Calibri"/>
              </a:rPr>
              <a:t>: e.g., via the FEDS app, event DMs, social media, internal meetings (such as welfare and occupational safety councils), supplier conferences, shareholder meetings, etc.</a:t>
            </a:r>
            <a:endParaRPr/>
          </a:p>
          <a:p>
            <a:pPr marL="457200" lvl="1"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Non-regular</a:t>
            </a:r>
            <a:r>
              <a:rPr lang="vi-VN" sz="1200" b="0" i="0" u="none" strike="noStrike" cap="none">
                <a:solidFill>
                  <a:schemeClr val="dk1"/>
                </a:solidFill>
                <a:latin typeface="Calibri"/>
                <a:ea typeface="Calibri"/>
                <a:cs typeface="Calibri"/>
                <a:sym typeface="Calibri"/>
              </a:rPr>
              <a:t>: TV commercials, surveys, suggestion boxes, phone or email interviews, direct contact with relevant groups Specific and transparent results are published: such as over 1.1 million followers on social media, handling 823 customer responses, 1 annual supplier meeting, 1,380 CSR commitments from suppliers, 805 community welfare activities with 2,990 volunteer hours, etc. </a:t>
            </a:r>
            <a:r>
              <a:rPr lang="vi-VN" sz="1200" b="0" i="0" u="sng" strike="noStrike" cap="none">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Far Eastern Department Store ESG Sustainability Zone+1.</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Suggested group activity implementation (20-30 minutes)</a:t>
            </a:r>
            <a:r>
              <a:rPr lang="vi-VN" sz="1200" b="0" i="0" u="none" strike="noStrike" cap="none">
                <a:solidFill>
                  <a:schemeClr val="dk1"/>
                </a:solidFill>
                <a:latin typeface="Calibri"/>
                <a:ea typeface="Calibri"/>
                <a:cs typeface="Calibri"/>
                <a:sym typeface="Calibri"/>
              </a:rPr>
              <a: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Grouping</a:t>
            </a:r>
            <a:r>
              <a:rPr lang="vi-VN" sz="1200" b="0" i="0" u="none" strike="noStrike" cap="none">
                <a:solidFill>
                  <a:schemeClr val="dk1"/>
                </a:solidFill>
                <a:latin typeface="Calibri"/>
                <a:ea typeface="Calibri"/>
                <a:cs typeface="Calibri"/>
                <a:sym typeface="Calibri"/>
              </a:rPr>
              <a:t>: each group receives one stakeholder (e.g., group A – consumers; B – employees; C – suppliers; D – community).</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Quick analysis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Identify the "key issue" that your group's stakeholder is concerned about (possible trade-offs).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Propose appropriate regular and irregular communication channels.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Present results</a:t>
            </a:r>
            <a:r>
              <a:rPr lang="vi-VN" sz="1200" b="0" i="0" u="none" strike="noStrike" cap="none">
                <a:solidFill>
                  <a:schemeClr val="dk1"/>
                </a:solidFill>
                <a:latin typeface="Calibri"/>
                <a:ea typeface="Calibri"/>
                <a:cs typeface="Calibri"/>
                <a:sym typeface="Calibri"/>
              </a:rPr>
              <a:t>: Each group shares for 3-5 minutes, presenting specific proposals on consultation mechanisms and transparency.</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Open discussion</a:t>
            </a:r>
            <a:r>
              <a:rPr lang="vi-VN" sz="1200" b="0" i="0" u="none" strike="noStrike" cap="none">
                <a:solidFill>
                  <a:schemeClr val="dk1"/>
                </a:solidFill>
                <a:latin typeface="Calibri"/>
                <a:ea typeface="Calibri"/>
                <a:cs typeface="Calibri"/>
                <a:sym typeface="Calibri"/>
              </a:rPr>
              <a:t>: Who made effective proposals? What can be learned from how FEDS implemented their approach?</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71" name="Google Shape;37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Answer: Group 2: Citizens / Local community</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Examples from FEDS</a:t>
            </a:r>
            <a:r>
              <a:rPr lang="vi-VN" sz="1200" b="0" i="0" u="none" strike="noStrike" cap="none">
                <a:solidFill>
                  <a:schemeClr val="dk1"/>
                </a:solidFill>
                <a:latin typeface="Calibri"/>
                <a:ea typeface="Calibri"/>
                <a:cs typeface="Calibri"/>
                <a:sym typeface="Calibri"/>
              </a:rPr>
              <a:t>: Feedback channels via suggestion boxes, customer surveys, social media.</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Stores/factories provide jobs and economic benefits to the local community.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A safe, friendly, and clean shopping/service environment.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Unreasonable prices or lack of local products.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Activities causing pollution and affecting daily life.</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Expand products/services from local suppliers.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Organize charitable activities and cultural events for the community.</a:t>
            </a:r>
            <a:endParaRPr/>
          </a:p>
          <a:p>
            <a:pPr marL="0" lvl="0" indent="0" algn="l" rtl="0">
              <a:lnSpc>
                <a:spcPct val="100000"/>
              </a:lnSpc>
              <a:spcBef>
                <a:spcPts val="0"/>
              </a:spcBef>
              <a:spcAft>
                <a:spcPts val="0"/>
              </a:spcAft>
              <a:buSzPts val="1400"/>
              <a:buNone/>
            </a:pPr>
            <a:br>
              <a:rPr lang="vi-VN"/>
            </a:b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3: Related businesses/suppliers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Examples from FEDS</a:t>
            </a:r>
            <a:r>
              <a:rPr lang="vi-VN" sz="1200" b="0" i="0" u="none" strike="noStrike" cap="none">
                <a:solidFill>
                  <a:schemeClr val="dk1"/>
                </a:solidFill>
                <a:latin typeface="Calibri"/>
                <a:ea typeface="Calibri"/>
                <a:cs typeface="Calibri"/>
                <a:sym typeface="Calibri"/>
              </a:rPr>
              <a:t>: Annual supplier conference, CSR commitment, quality standard assessment.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Long-term, stable, and transparent contractual relationships.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Support for improving ESG standards (safety, labor, environment).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Stringent requirements but lack of technical support.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Risk of late payments or unexpected policy changes.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Share business plans and ESG requirements early.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Organize ESG training and workshops for suppliers.</a:t>
            </a:r>
            <a:endParaRPr/>
          </a:p>
          <a:p>
            <a:pPr marL="0" lvl="0" indent="0" algn="l" rtl="0">
              <a:lnSpc>
                <a:spcPct val="100000"/>
              </a:lnSpc>
              <a:spcBef>
                <a:spcPts val="0"/>
              </a:spcBef>
              <a:spcAft>
                <a:spcPts val="0"/>
              </a:spcAft>
              <a:buSzPts val="1400"/>
              <a:buNone/>
            </a:pPr>
            <a:br>
              <a:rPr lang="vi-VN"/>
            </a:b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4: Social Organizations / Media</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 from FEDS</a:t>
            </a:r>
            <a:r>
              <a:rPr lang="vi-VN" sz="1200" b="0" i="0" u="none" strike="noStrike" cap="none">
                <a:solidFill>
                  <a:schemeClr val="dk1"/>
                </a:solidFill>
                <a:latin typeface="Calibri"/>
                <a:ea typeface="Calibri"/>
                <a:cs typeface="Calibri"/>
                <a:sym typeface="Calibri"/>
              </a:rPr>
              <a:t>: Collaborate with NGOs and media in CSR activities and environmental protection.</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Companies disclose ESG information transparently and accessibly.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Collaborate to implement community or environmental projects.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Lack of verifiable data on ESG impact.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Companies engaging in "greenwashing" (painting a green facade).</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Provide detailed ESG reports that comply with GRI/SASB standards.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Invite representatives from social organizations to join the ESG advisory board.</a:t>
            </a:r>
            <a:endParaRPr/>
          </a:p>
          <a:p>
            <a:pPr marL="0" lvl="0" indent="0" algn="l" rtl="0">
              <a:lnSpc>
                <a:spcPct val="100000"/>
              </a:lnSpc>
              <a:spcBef>
                <a:spcPts val="0"/>
              </a:spcBef>
              <a:spcAft>
                <a:spcPts val="0"/>
              </a:spcAft>
              <a:buSzPts val="1400"/>
              <a:buNone/>
            </a:pPr>
            <a:endParaRPr/>
          </a:p>
        </p:txBody>
      </p:sp>
      <p:sp>
        <p:nvSpPr>
          <p:cNvPr id="380" name="Google Shape;380;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Answer: </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1: Local government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 from FEDS</a:t>
            </a:r>
            <a:r>
              <a:rPr lang="vi-VN" sz="1200" b="0" i="0" u="none" strike="noStrike" cap="none">
                <a:solidFill>
                  <a:schemeClr val="dk1"/>
                </a:solidFill>
                <a:latin typeface="Calibri"/>
                <a:ea typeface="Calibri"/>
                <a:cs typeface="Calibri"/>
                <a:sym typeface="Calibri"/>
              </a:rPr>
              <a:t>: Regular meetings to discuss safety, legal compliance, and community development.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Businesses fully comply with legal regulations and environmental standards.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Collaborate in community campaigns (CSR, fire prevention and control, occupational safety).</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Business activities causing traffic congestion, noise, and waste.</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Violations of regulations or delayed reporting.</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Hold regular meetings with relevant authorities.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Collaborate with the government to organize community events (e.g., Environment Day, plastic reduction programs).</a:t>
            </a:r>
            <a:endParaRPr/>
          </a:p>
          <a:p>
            <a:pPr marL="0" lvl="0" indent="0" algn="l" rtl="0">
              <a:lnSpc>
                <a:spcPct val="100000"/>
              </a:lnSpc>
              <a:spcBef>
                <a:spcPts val="0"/>
              </a:spcBef>
              <a:spcAft>
                <a:spcPts val="0"/>
              </a:spcAft>
              <a:buSzPts val="1400"/>
              <a:buNone/>
            </a:pPr>
            <a:endParaRPr sz="1200" b="1"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2: Residents / Local community</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Examples from FEDS</a:t>
            </a:r>
            <a:r>
              <a:rPr lang="vi-VN" sz="1200" b="0" i="0" u="none" strike="noStrike" cap="none">
                <a:solidFill>
                  <a:schemeClr val="dk1"/>
                </a:solidFill>
                <a:latin typeface="Calibri"/>
                <a:ea typeface="Calibri"/>
                <a:cs typeface="Calibri"/>
                <a:sym typeface="Calibri"/>
              </a:rPr>
              <a:t>: Feedback channels via suggestion boxes, customer surveys, social media.</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Stores/factories provide jobs and economic benefits to the local community.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A safe, friendly, and clean shopping/service environment.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Unreasonable prices or lack of local products.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Activities causing pollution and affecting daily life.</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Expand products/services from local suppliers.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Organize charitable activities and cultural events for the community.</a:t>
            </a:r>
            <a:endParaRPr/>
          </a:p>
          <a:p>
            <a:pPr marL="0" lvl="0" indent="0" algn="l" rtl="0">
              <a:lnSpc>
                <a:spcPct val="100000"/>
              </a:lnSpc>
              <a:spcBef>
                <a:spcPts val="0"/>
              </a:spcBef>
              <a:spcAft>
                <a:spcPts val="0"/>
              </a:spcAft>
              <a:buSzPts val="1400"/>
              <a:buNone/>
            </a:pPr>
            <a:br>
              <a:rPr lang="vi-VN"/>
            </a:b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3: Related businesses/suppliers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Examples from FEDS</a:t>
            </a:r>
            <a:r>
              <a:rPr lang="vi-VN" sz="1200" b="0" i="0" u="none" strike="noStrike" cap="none">
                <a:solidFill>
                  <a:schemeClr val="dk1"/>
                </a:solidFill>
                <a:latin typeface="Calibri"/>
                <a:ea typeface="Calibri"/>
                <a:cs typeface="Calibri"/>
                <a:sym typeface="Calibri"/>
              </a:rPr>
              <a:t>: Annual supplier conference, CSR commitment, quality standard assessment.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Long-term, stable, and transparent contractual relationships.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Support for improving ESG standards (safety, labor, environment).</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Stringent requirements but lack of technical support.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Risk of late payments or unexpected policy changes.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Share business plans and ESG requirements early.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Organize ESG training and workshops for suppliers.</a:t>
            </a:r>
            <a:endParaRPr/>
          </a:p>
          <a:p>
            <a:pPr marL="0" lvl="0" indent="0" algn="l" rtl="0">
              <a:lnSpc>
                <a:spcPct val="100000"/>
              </a:lnSpc>
              <a:spcBef>
                <a:spcPts val="0"/>
              </a:spcBef>
              <a:spcAft>
                <a:spcPts val="0"/>
              </a:spcAft>
              <a:buSzPts val="1400"/>
              <a:buNone/>
            </a:pPr>
            <a:br>
              <a:rPr lang="vi-VN"/>
            </a:b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Group 4: Social Organizations / Media</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Example from FEDS</a:t>
            </a:r>
            <a:r>
              <a:rPr lang="vi-VN" sz="1200" b="0" i="0" u="none" strike="noStrike" cap="none">
                <a:solidFill>
                  <a:schemeClr val="dk1"/>
                </a:solidFill>
                <a:latin typeface="Calibri"/>
                <a:ea typeface="Calibri"/>
                <a:cs typeface="Calibri"/>
                <a:sym typeface="Calibri"/>
              </a:rPr>
              <a:t>: Collaborate with NGOs and media in CSR activities and environmental protection.</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Expectations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Businesses disclose ESG information transparently and accessibly.</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Collaborate to implement community or environmental projects.</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Concerns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Lack of verifiable data on ESG impact.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Companies engaging in "greenwashing" (painting a green facade).</a:t>
            </a:r>
            <a:endParaRPr/>
          </a:p>
          <a:p>
            <a:pPr marL="0" lvl="0" indent="0" algn="l" rtl="0">
              <a:lnSpc>
                <a:spcPct val="100000"/>
              </a:lnSpc>
              <a:spcBef>
                <a:spcPts val="0"/>
              </a:spcBef>
              <a:spcAft>
                <a:spcPts val="0"/>
              </a:spcAft>
              <a:buSzPts val="1400"/>
              <a:buNone/>
            </a:pPr>
            <a:r>
              <a:rPr lang="vi-VN" sz="1200" b="1" i="0" u="none" strike="noStrike" cap="none">
                <a:solidFill>
                  <a:schemeClr val="dk1"/>
                </a:solidFill>
                <a:latin typeface="Calibri"/>
                <a:ea typeface="Calibri"/>
                <a:cs typeface="Calibri"/>
                <a:sym typeface="Calibri"/>
              </a:rPr>
              <a:t>Recommendations</a:t>
            </a:r>
            <a:r>
              <a:rPr lang="vi-VN"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Provide detailed ESG reports that comply with GRI/SASB standards.</a:t>
            </a:r>
            <a:endParaRPr/>
          </a:p>
          <a:p>
            <a:pPr marL="457200" lvl="1" indent="0" algn="l" rtl="0">
              <a:lnSpc>
                <a:spcPct val="100000"/>
              </a:lnSpc>
              <a:spcBef>
                <a:spcPts val="0"/>
              </a:spcBef>
              <a:spcAft>
                <a:spcPts val="0"/>
              </a:spcAft>
              <a:buSzPts val="1400"/>
              <a:buNone/>
            </a:pPr>
            <a:r>
              <a:rPr lang="vi-VN" sz="1200" b="0" i="0" u="none" strike="noStrike" cap="none">
                <a:solidFill>
                  <a:schemeClr val="dk1"/>
                </a:solidFill>
                <a:latin typeface="Calibri"/>
                <a:ea typeface="Calibri"/>
                <a:cs typeface="Calibri"/>
                <a:sym typeface="Calibri"/>
              </a:rPr>
              <a:t>Invite representatives of social organizations to join the ESG advisory board.</a:t>
            </a:r>
            <a:endParaRPr/>
          </a:p>
          <a:p>
            <a:pPr marL="0" lvl="0" indent="0" algn="l" rtl="0">
              <a:lnSpc>
                <a:spcPct val="100000"/>
              </a:lnSpc>
              <a:spcBef>
                <a:spcPts val="0"/>
              </a:spcBef>
              <a:spcAft>
                <a:spcPts val="0"/>
              </a:spcAft>
              <a:buSzPts val="1400"/>
              <a:buNone/>
            </a:pPr>
            <a:endParaRPr/>
          </a:p>
        </p:txBody>
      </p:sp>
      <p:sp>
        <p:nvSpPr>
          <p:cNvPr id="389" name="Google Shape;389;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 name="Google Shape;5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9" name="Google Shape;41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4" name="Google Shape;434;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385c6142f2d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g385c6142f2d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4" name="Google Shape;444;g385c6142f2d_0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vi-VN"/>
              <a:t>33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a:t>ESG stands for **Environmental, Social, and Governance**. It refers to three central factors in measuring the sustainability and social impact of an investment in a company or business. These criteria help better determine the future financial performance of companies (profits and risks).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a:t>### **1. Environment:** This component assesses a company's performance as a steward of nature. Factors include:</a:t>
            </a:r>
            <a:endParaRPr/>
          </a:p>
          <a:p>
            <a:pPr marL="171450" lvl="0" indent="-171450" algn="l" rtl="0">
              <a:lnSpc>
                <a:spcPct val="100000"/>
              </a:lnSpc>
              <a:spcBef>
                <a:spcPts val="0"/>
              </a:spcBef>
              <a:spcAft>
                <a:spcPts val="0"/>
              </a:spcAft>
              <a:buClr>
                <a:schemeClr val="dk1"/>
              </a:buClr>
              <a:buSzPts val="1200"/>
              <a:buFont typeface="Arial"/>
              <a:buChar char="-"/>
            </a:pPr>
            <a:r>
              <a:rPr lang="vi-VN"/>
              <a:t>**Climate change:** Measures to reduce carbon emissions and manage carbon footprint.</a:t>
            </a:r>
            <a:endParaRPr/>
          </a:p>
          <a:p>
            <a:pPr marL="171450" lvl="0" indent="-171450" algn="l" rtl="0">
              <a:lnSpc>
                <a:spcPct val="100000"/>
              </a:lnSpc>
              <a:spcBef>
                <a:spcPts val="0"/>
              </a:spcBef>
              <a:spcAft>
                <a:spcPts val="0"/>
              </a:spcAft>
              <a:buClr>
                <a:schemeClr val="dk1"/>
              </a:buClr>
              <a:buSzPts val="1200"/>
              <a:buFont typeface="Arial"/>
              <a:buChar char="-"/>
            </a:pPr>
            <a:r>
              <a:rPr lang="vi-VN"/>
              <a:t>- **Resource depletion:** Efficient use of raw materials and natural resources.</a:t>
            </a:r>
            <a:endParaRPr/>
          </a:p>
          <a:p>
            <a:pPr marL="171450" lvl="0" indent="-171450" algn="l" rtl="0">
              <a:lnSpc>
                <a:spcPct val="100000"/>
              </a:lnSpc>
              <a:spcBef>
                <a:spcPts val="0"/>
              </a:spcBef>
              <a:spcAft>
                <a:spcPts val="0"/>
              </a:spcAft>
              <a:buClr>
                <a:schemeClr val="dk1"/>
              </a:buClr>
              <a:buSzPts val="1200"/>
              <a:buFont typeface="Arial"/>
              <a:buChar char="-"/>
            </a:pPr>
            <a:r>
              <a:rPr lang="vi-VN"/>
              <a:t>- **Waste and pollution:** Waste and pollution management, including hazardous materials.</a:t>
            </a:r>
            <a:endParaRPr/>
          </a:p>
          <a:p>
            <a:pPr marL="171450" lvl="0" indent="-171450" algn="l" rtl="0">
              <a:lnSpc>
                <a:spcPct val="100000"/>
              </a:lnSpc>
              <a:spcBef>
                <a:spcPts val="0"/>
              </a:spcBef>
              <a:spcAft>
                <a:spcPts val="0"/>
              </a:spcAft>
              <a:buClr>
                <a:schemeClr val="dk1"/>
              </a:buClr>
              <a:buSzPts val="1200"/>
              <a:buFont typeface="Arial"/>
              <a:buChar char="-"/>
            </a:pPr>
            <a:r>
              <a:rPr lang="vi-VN"/>
              <a:t> **Biodiversity:** Protection of habitats and natural ecosystems.</a:t>
            </a:r>
            <a:endParaRPr/>
          </a:p>
          <a:p>
            <a:pPr marL="171450" lvl="0" indent="-171450" algn="l" rtl="0">
              <a:lnSpc>
                <a:spcPct val="100000"/>
              </a:lnSpc>
              <a:spcBef>
                <a:spcPts val="0"/>
              </a:spcBef>
              <a:spcAft>
                <a:spcPts val="0"/>
              </a:spcAft>
              <a:buClr>
                <a:schemeClr val="dk1"/>
              </a:buClr>
              <a:buSzPts val="1200"/>
              <a:buFont typeface="Arial"/>
              <a:buChar char="-"/>
            </a:pPr>
            <a:r>
              <a:rPr lang="vi-VN"/>
              <a:t>- **Energy efficiency:** Application of renewable energy sources and energy-saving activities.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SzPts val="1400"/>
              <a:buNone/>
            </a:pPr>
            <a:r>
              <a:rPr lang="vi-VN"/>
              <a:t>**2. Society:** This component assesses how a company manages its relationships with employees, suppliers, customers, and the community. Factors include:</a:t>
            </a:r>
            <a:endParaRPr/>
          </a:p>
          <a:p>
            <a:pPr marL="0" lvl="0" indent="0" algn="l" rtl="0">
              <a:lnSpc>
                <a:spcPct val="100000"/>
              </a:lnSpc>
              <a:spcBef>
                <a:spcPts val="0"/>
              </a:spcBef>
              <a:spcAft>
                <a:spcPts val="0"/>
              </a:spcAft>
              <a:buSzPts val="1400"/>
              <a:buNone/>
            </a:pPr>
            <a:r>
              <a:rPr lang="vi-VN"/>
              <a:t>- **Employee relations:** Fair labor practices, workplace diversity, and employee welfare.</a:t>
            </a:r>
            <a:endParaRPr/>
          </a:p>
          <a:p>
            <a:pPr marL="171450" lvl="0" indent="-171450" algn="l" rtl="0">
              <a:lnSpc>
                <a:spcPct val="100000"/>
              </a:lnSpc>
              <a:spcBef>
                <a:spcPts val="0"/>
              </a:spcBef>
              <a:spcAft>
                <a:spcPts val="0"/>
              </a:spcAft>
              <a:buClr>
                <a:schemeClr val="dk1"/>
              </a:buClr>
              <a:buSzPts val="1200"/>
              <a:buFont typeface="Arial"/>
              <a:buChar char="-"/>
            </a:pPr>
            <a:r>
              <a:rPr lang="vi-VN"/>
              <a:t>**Human rights:** Upholding human rights throughout the supply chain.</a:t>
            </a:r>
            <a:endParaRPr/>
          </a:p>
          <a:p>
            <a:pPr marL="171450" lvl="0" indent="-171450" algn="l" rtl="0">
              <a:lnSpc>
                <a:spcPct val="100000"/>
              </a:lnSpc>
              <a:spcBef>
                <a:spcPts val="0"/>
              </a:spcBef>
              <a:spcAft>
                <a:spcPts val="0"/>
              </a:spcAft>
              <a:buClr>
                <a:schemeClr val="dk1"/>
              </a:buClr>
              <a:buSzPts val="1200"/>
              <a:buFont typeface="Arial"/>
              <a:buChar char="-"/>
            </a:pPr>
            <a:r>
              <a:rPr lang="vi-VN"/>
              <a:t>- **Impact on the community:** Contributing to the economic and social development of the local community.</a:t>
            </a:r>
            <a:endParaRPr/>
          </a:p>
          <a:p>
            <a:pPr marL="171450" lvl="0" indent="-171450" algn="l" rtl="0">
              <a:lnSpc>
                <a:spcPct val="100000"/>
              </a:lnSpc>
              <a:spcBef>
                <a:spcPts val="0"/>
              </a:spcBef>
              <a:spcAft>
                <a:spcPts val="0"/>
              </a:spcAft>
              <a:buClr>
                <a:schemeClr val="dk1"/>
              </a:buClr>
              <a:buSzPts val="1200"/>
              <a:buFont typeface="Arial"/>
              <a:buChar char="-"/>
            </a:pPr>
            <a:r>
              <a:rPr lang="vi-VN"/>
              <a:t>- **Customer satisfaction:** Ensuring products and services meet customer needs and expectations.</a:t>
            </a:r>
            <a:endParaRPr/>
          </a:p>
          <a:p>
            <a:pPr marL="171450" lvl="0" indent="-171450" algn="l" rtl="0">
              <a:lnSpc>
                <a:spcPct val="100000"/>
              </a:lnSpc>
              <a:spcBef>
                <a:spcPts val="0"/>
              </a:spcBef>
              <a:spcAft>
                <a:spcPts val="0"/>
              </a:spcAft>
              <a:buClr>
                <a:schemeClr val="dk1"/>
              </a:buClr>
              <a:buSzPts val="1200"/>
              <a:buFont typeface="Arial"/>
              <a:buChar char="-"/>
            </a:pPr>
            <a:r>
              <a:rPr lang="vi-VN"/>
              <a:t>- **Data protection and privacy:** Protect customer data and maintain privacy standards.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SzPts val="1400"/>
              <a:buNone/>
            </a:pPr>
            <a:r>
              <a:rPr lang="vi-VN"/>
              <a:t>**3. Governance:** This examines the company's leadership, executive compensation, auditing, internal controls, and shareholder rights. Factors include:</a:t>
            </a:r>
            <a:endParaRPr/>
          </a:p>
          <a:p>
            <a:pPr marL="171450" lvl="0" indent="-171450" algn="l" rtl="0">
              <a:lnSpc>
                <a:spcPct val="100000"/>
              </a:lnSpc>
              <a:spcBef>
                <a:spcPts val="0"/>
              </a:spcBef>
              <a:spcAft>
                <a:spcPts val="0"/>
              </a:spcAft>
              <a:buClr>
                <a:schemeClr val="dk1"/>
              </a:buClr>
              <a:buSzPts val="1200"/>
              <a:buFont typeface="Arial"/>
              <a:buChar char="-"/>
            </a:pPr>
            <a:r>
              <a:rPr lang="vi-VN"/>
              <a:t>**Board composition:** The diversity, independence, and expertise of board members.</a:t>
            </a:r>
            <a:endParaRPr/>
          </a:p>
          <a:p>
            <a:pPr marL="171450" lvl="0" indent="-171450" algn="l" rtl="0">
              <a:lnSpc>
                <a:spcPct val="100000"/>
              </a:lnSpc>
              <a:spcBef>
                <a:spcPts val="0"/>
              </a:spcBef>
              <a:spcAft>
                <a:spcPts val="0"/>
              </a:spcAft>
              <a:buClr>
                <a:schemeClr val="dk1"/>
              </a:buClr>
              <a:buSzPts val="1200"/>
              <a:buFont typeface="Arial"/>
              <a:buChar char="-"/>
            </a:pPr>
            <a:r>
              <a:rPr lang="vi-VN"/>
              <a:t>- **Executive compensation:** Fair and transparent remuneration practices.</a:t>
            </a:r>
            <a:endParaRPr/>
          </a:p>
          <a:p>
            <a:pPr marL="171450" lvl="0" indent="-171450" algn="l" rtl="0">
              <a:lnSpc>
                <a:spcPct val="100000"/>
              </a:lnSpc>
              <a:spcBef>
                <a:spcPts val="0"/>
              </a:spcBef>
              <a:spcAft>
                <a:spcPts val="0"/>
              </a:spcAft>
              <a:buClr>
                <a:schemeClr val="dk1"/>
              </a:buClr>
              <a:buSzPts val="1200"/>
              <a:buFont typeface="Arial"/>
              <a:buChar char="-"/>
            </a:pPr>
            <a:r>
              <a:rPr lang="vi-VN"/>
              <a:t>- **Ethical conduct:** Anti-corruption measures and adherence to ethical standards.</a:t>
            </a:r>
            <a:endParaRPr/>
          </a:p>
          <a:p>
            <a:pPr marL="171450" lvl="0" indent="-171450" algn="l" rtl="0">
              <a:lnSpc>
                <a:spcPct val="100000"/>
              </a:lnSpc>
              <a:spcBef>
                <a:spcPts val="0"/>
              </a:spcBef>
              <a:spcAft>
                <a:spcPts val="0"/>
              </a:spcAft>
              <a:buClr>
                <a:schemeClr val="dk1"/>
              </a:buClr>
              <a:buSzPts val="1200"/>
              <a:buFont typeface="Arial"/>
              <a:buChar char="-"/>
            </a:pPr>
            <a:r>
              <a:rPr lang="vi-VN"/>
              <a:t>- **Shareholder rights:** Protection of shareholder interests and fair treatment.</a:t>
            </a:r>
            <a:endParaRPr/>
          </a:p>
          <a:p>
            <a:pPr marL="171450" lvl="0" indent="-171450" algn="l" rtl="0">
              <a:lnSpc>
                <a:spcPct val="100000"/>
              </a:lnSpc>
              <a:spcBef>
                <a:spcPts val="0"/>
              </a:spcBef>
              <a:spcAft>
                <a:spcPts val="0"/>
              </a:spcAft>
              <a:buClr>
                <a:schemeClr val="dk1"/>
              </a:buClr>
              <a:buSzPts val="1200"/>
              <a:buFont typeface="Arial"/>
              <a:buChar char="-"/>
            </a:pPr>
            <a:r>
              <a:rPr lang="vi-VN"/>
              <a:t> **Transparency:** Disclosure of financial and non-financial performance. </a:t>
            </a:r>
            <a:endParaRPr/>
          </a:p>
        </p:txBody>
      </p:sp>
      <p:sp>
        <p:nvSpPr>
          <p:cNvPr id="59" name="Google Shape;5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The Importance of ESG in the Global Economic Context</a:t>
            </a:r>
            <a:endParaRPr/>
          </a:p>
          <a:p>
            <a:pPr marL="0" lvl="0" indent="0" algn="l" rtl="0">
              <a:lnSpc>
                <a:spcPct val="100000"/>
              </a:lnSpc>
              <a:spcBef>
                <a:spcPts val="0"/>
              </a:spcBef>
              <a:spcAft>
                <a:spcPts val="0"/>
              </a:spcAft>
              <a:buSzPts val="1400"/>
              <a:buNone/>
            </a:pPr>
            <a:r>
              <a:rPr lang="vi-VN"/>
              <a:t>ESG (Environmental, Social, and Governance) has emerged as an important factor in today's global economy. More than just a trend, ESG has become a new standard for evaluating the sustainable development of businesses and economies.</a:t>
            </a:r>
            <a:endParaRPr/>
          </a:p>
          <a:p>
            <a:pPr marL="0" lvl="0" indent="0" algn="l" rtl="0">
              <a:lnSpc>
                <a:spcPct val="100000"/>
              </a:lnSpc>
              <a:spcBef>
                <a:spcPts val="0"/>
              </a:spcBef>
              <a:spcAft>
                <a:spcPts val="0"/>
              </a:spcAft>
              <a:buSzPts val="1400"/>
              <a:buNone/>
            </a:pPr>
            <a:r>
              <a:rPr lang="vi-VN" b="1"/>
              <a:t>1. Meeting the needs of stakeholders:</a:t>
            </a:r>
            <a:endParaRPr/>
          </a:p>
          <a:p>
            <a:pPr marL="0" lvl="0" indent="-76200" algn="l" rtl="0">
              <a:lnSpc>
                <a:spcPct val="100000"/>
              </a:lnSpc>
              <a:spcBef>
                <a:spcPts val="0"/>
              </a:spcBef>
              <a:spcAft>
                <a:spcPts val="0"/>
              </a:spcAft>
              <a:buClr>
                <a:schemeClr val="dk1"/>
              </a:buClr>
              <a:buSzPts val="1200"/>
              <a:buFont typeface="Arial"/>
              <a:buChar char="•"/>
            </a:pPr>
            <a:r>
              <a:rPr lang="vi-VN" b="1"/>
              <a:t>Investors: </a:t>
            </a:r>
            <a:r>
              <a:rPr lang="vi-VN"/>
              <a:t>More and more investors are considering ESG factors when making investment decisions. They recognize that companies with good ESG practices tend to have better risk management, thereby delivering more sustainable returns.</a:t>
            </a:r>
            <a:endParaRPr/>
          </a:p>
          <a:p>
            <a:pPr marL="0" lvl="0" indent="-76200" algn="l" rtl="0">
              <a:lnSpc>
                <a:spcPct val="100000"/>
              </a:lnSpc>
              <a:spcBef>
                <a:spcPts val="0"/>
              </a:spcBef>
              <a:spcAft>
                <a:spcPts val="0"/>
              </a:spcAft>
              <a:buClr>
                <a:schemeClr val="dk1"/>
              </a:buClr>
              <a:buSzPts val="1200"/>
              <a:buFont typeface="Arial"/>
              <a:buChar char="•"/>
            </a:pPr>
            <a:r>
              <a:rPr lang="vi-VN" b="1"/>
              <a:t>Consumers: </a:t>
            </a:r>
            <a:r>
              <a:rPr lang="vi-VN"/>
              <a:t>Consumers are becoming more aware of their impact on the environment and society. They prioritize choosing products and services from businesses that are socially and environmentally responsible.</a:t>
            </a:r>
            <a:endParaRPr/>
          </a:p>
          <a:p>
            <a:pPr marL="0" lvl="0" indent="-76200" algn="l" rtl="0">
              <a:lnSpc>
                <a:spcPct val="100000"/>
              </a:lnSpc>
              <a:spcBef>
                <a:spcPts val="0"/>
              </a:spcBef>
              <a:spcAft>
                <a:spcPts val="0"/>
              </a:spcAft>
              <a:buClr>
                <a:schemeClr val="dk1"/>
              </a:buClr>
              <a:buSzPts val="1200"/>
              <a:buFont typeface="Arial"/>
              <a:buChar char="•"/>
            </a:pPr>
            <a:r>
              <a:rPr lang="vi-VN" b="1"/>
              <a:t>Governments: </a:t>
            </a:r>
            <a:r>
              <a:rPr lang="vi-VN"/>
              <a:t>Many governments have introduced policies and regulations encouraging businesses to implement ESG practices, aiming for a green and sustainable economy.</a:t>
            </a:r>
            <a:endParaRPr/>
          </a:p>
          <a:p>
            <a:pPr marL="0" lvl="0" indent="0" algn="l" rtl="0">
              <a:lnSpc>
                <a:spcPct val="100000"/>
              </a:lnSpc>
              <a:spcBef>
                <a:spcPts val="0"/>
              </a:spcBef>
              <a:spcAft>
                <a:spcPts val="0"/>
              </a:spcAft>
              <a:buSzPts val="1400"/>
              <a:buNone/>
            </a:pPr>
            <a:r>
              <a:rPr lang="vi-VN" b="1"/>
              <a:t>2. Risk management and opportunity capture:</a:t>
            </a:r>
            <a:endParaRPr/>
          </a:p>
          <a:p>
            <a:pPr marL="0" lvl="0" indent="-76200" algn="l" rtl="0">
              <a:lnSpc>
                <a:spcPct val="100000"/>
              </a:lnSpc>
              <a:spcBef>
                <a:spcPts val="0"/>
              </a:spcBef>
              <a:spcAft>
                <a:spcPts val="0"/>
              </a:spcAft>
              <a:buClr>
                <a:schemeClr val="dk1"/>
              </a:buClr>
              <a:buSzPts val="1200"/>
              <a:buFont typeface="Arial"/>
              <a:buChar char="•"/>
            </a:pPr>
            <a:r>
              <a:rPr lang="vi-VN" b="1"/>
              <a:t>Environmental risks: </a:t>
            </a:r>
            <a:r>
              <a:rPr lang="vi-VN"/>
              <a:t>Climate change, environmental pollution, and resource scarcity pose major challenges for businesses. Implementing ESG helps businesses mitigate environmental risks while seizing opportunities from the green economy.</a:t>
            </a:r>
            <a:endParaRPr/>
          </a:p>
          <a:p>
            <a:pPr marL="0" lvl="0" indent="-76200" algn="l" rtl="0">
              <a:lnSpc>
                <a:spcPct val="100000"/>
              </a:lnSpc>
              <a:spcBef>
                <a:spcPts val="0"/>
              </a:spcBef>
              <a:spcAft>
                <a:spcPts val="0"/>
              </a:spcAft>
              <a:buClr>
                <a:schemeClr val="dk1"/>
              </a:buClr>
              <a:buSzPts val="1200"/>
              <a:buFont typeface="Arial"/>
              <a:buChar char="•"/>
            </a:pPr>
            <a:r>
              <a:rPr lang="vi-VN" b="1"/>
              <a:t>Social risks: </a:t>
            </a:r>
            <a:r>
              <a:rPr lang="vi-VN"/>
              <a:t>Issues such as social inequality, human rights violations, and labor conflicts can seriously affect business operations. Implementing ESG helps businesses build good relationships with the community and employees, thereby minimizing social risks.</a:t>
            </a:r>
            <a:endParaRPr/>
          </a:p>
          <a:p>
            <a:pPr marL="0" lvl="0" indent="-76200" algn="l" rtl="0">
              <a:lnSpc>
                <a:spcPct val="100000"/>
              </a:lnSpc>
              <a:spcBef>
                <a:spcPts val="0"/>
              </a:spcBef>
              <a:spcAft>
                <a:spcPts val="0"/>
              </a:spcAft>
              <a:buClr>
                <a:schemeClr val="dk1"/>
              </a:buClr>
              <a:buSzPts val="1200"/>
              <a:buFont typeface="Arial"/>
              <a:buChar char="•"/>
            </a:pPr>
            <a:r>
              <a:rPr lang="vi-VN" b="1"/>
              <a:t>Governance risks: </a:t>
            </a:r>
            <a:r>
              <a:rPr lang="vi-VN"/>
              <a:t>Poor governance issues such as corruption, lack of transparency, and lack of accountability can undermine investor and customer confidence. Implementing ESG helps businesses improve governance quality, thereby mitigating governance risks.</a:t>
            </a:r>
            <a:endParaRPr/>
          </a:p>
          <a:p>
            <a:pPr marL="0" lvl="0" indent="0" algn="l" rtl="0">
              <a:lnSpc>
                <a:spcPct val="100000"/>
              </a:lnSpc>
              <a:spcBef>
                <a:spcPts val="0"/>
              </a:spcBef>
              <a:spcAft>
                <a:spcPts val="0"/>
              </a:spcAft>
              <a:buSzPts val="1400"/>
              <a:buNone/>
            </a:pPr>
            <a:r>
              <a:rPr lang="vi-VN" b="1"/>
              <a:t>3. Enhancing competitiveness:</a:t>
            </a:r>
            <a:endParaRPr/>
          </a:p>
          <a:p>
            <a:pPr marL="0" lvl="0" indent="-76200" algn="l" rtl="0">
              <a:lnSpc>
                <a:spcPct val="100000"/>
              </a:lnSpc>
              <a:spcBef>
                <a:spcPts val="0"/>
              </a:spcBef>
              <a:spcAft>
                <a:spcPts val="0"/>
              </a:spcAft>
              <a:buClr>
                <a:schemeClr val="dk1"/>
              </a:buClr>
              <a:buSzPts val="1200"/>
              <a:buFont typeface="Arial"/>
              <a:buChar char="•"/>
            </a:pPr>
            <a:r>
              <a:rPr lang="vi-VN" b="1"/>
              <a:t>Market access: </a:t>
            </a:r>
            <a:r>
              <a:rPr lang="vi-VN"/>
              <a:t>Businesses with good ESG practices are often prioritized in procurement and investment contracts.</a:t>
            </a:r>
            <a:endParaRPr/>
          </a:p>
          <a:p>
            <a:pPr marL="0" lvl="0" indent="-76200" algn="l" rtl="0">
              <a:lnSpc>
                <a:spcPct val="100000"/>
              </a:lnSpc>
              <a:spcBef>
                <a:spcPts val="0"/>
              </a:spcBef>
              <a:spcAft>
                <a:spcPts val="0"/>
              </a:spcAft>
              <a:buClr>
                <a:schemeClr val="dk1"/>
              </a:buClr>
              <a:buSzPts val="1200"/>
              <a:buFont typeface="Arial"/>
              <a:buChar char="•"/>
            </a:pPr>
            <a:r>
              <a:rPr lang="vi-VN" b="1"/>
              <a:t>Cost reduction: </a:t>
            </a:r>
            <a:r>
              <a:rPr lang="vi-VN"/>
              <a:t>Implementing ESG can help businesses save costs through efficient energy use, waste reduction, and production process optimization.</a:t>
            </a:r>
            <a:endParaRPr/>
          </a:p>
          <a:p>
            <a:pPr marL="0" lvl="0" indent="-76200" algn="l" rtl="0">
              <a:lnSpc>
                <a:spcPct val="100000"/>
              </a:lnSpc>
              <a:spcBef>
                <a:spcPts val="0"/>
              </a:spcBef>
              <a:spcAft>
                <a:spcPts val="0"/>
              </a:spcAft>
              <a:buClr>
                <a:schemeClr val="dk1"/>
              </a:buClr>
              <a:buSzPts val="1200"/>
              <a:buFont typeface="Arial"/>
              <a:buChar char="•"/>
            </a:pPr>
            <a:r>
              <a:rPr lang="vi-VN" b="1"/>
              <a:t>Attracting talent: </a:t>
            </a:r>
            <a:r>
              <a:rPr lang="vi-VN"/>
              <a:t>Businesses with strong ESG performance often attract high-quality talent who share the same values and goals as the business.</a:t>
            </a:r>
            <a:endParaRPr/>
          </a:p>
          <a:p>
            <a:pPr marL="0" lvl="0" indent="0" algn="l" rtl="0">
              <a:lnSpc>
                <a:spcPct val="100000"/>
              </a:lnSpc>
              <a:spcBef>
                <a:spcPts val="0"/>
              </a:spcBef>
              <a:spcAft>
                <a:spcPts val="0"/>
              </a:spcAft>
              <a:buSzPts val="1400"/>
              <a:buNone/>
            </a:pPr>
            <a:r>
              <a:rPr lang="vi-VN" b="1"/>
              <a:t>4. Contributing to sustainable development:</a:t>
            </a:r>
            <a:endParaRPr/>
          </a:p>
          <a:p>
            <a:pPr marL="0" lvl="0" indent="0" algn="l" rtl="0">
              <a:lnSpc>
                <a:spcPct val="100000"/>
              </a:lnSpc>
              <a:spcBef>
                <a:spcPts val="0"/>
              </a:spcBef>
              <a:spcAft>
                <a:spcPts val="0"/>
              </a:spcAft>
              <a:buSzPts val="1400"/>
              <a:buNone/>
            </a:pPr>
            <a:r>
              <a:rPr lang="vi-VN"/>
              <a:t>Implementing ESG not only benefits the business but also contributes to the sustainable development of society as a whole. Businesses with good ESG practices help minimize negative impacts on the environment, improve people's quality of life, and build a fair and prosperous economy.</a:t>
            </a:r>
            <a:endParaRPr/>
          </a:p>
          <a:p>
            <a:pPr marL="0" lvl="0" indent="0" algn="l" rtl="0">
              <a:lnSpc>
                <a:spcPct val="100000"/>
              </a:lnSpc>
              <a:spcBef>
                <a:spcPts val="0"/>
              </a:spcBef>
              <a:spcAft>
                <a:spcPts val="0"/>
              </a:spcAft>
              <a:buSzPts val="1400"/>
              <a:buNone/>
            </a:pPr>
            <a:r>
              <a:rPr lang="vi-VN" b="1"/>
              <a:t>Conclusion:</a:t>
            </a:r>
            <a:endParaRPr/>
          </a:p>
          <a:p>
            <a:pPr marL="0" lvl="0" indent="0" algn="l" rtl="0">
              <a:lnSpc>
                <a:spcPct val="100000"/>
              </a:lnSpc>
              <a:spcBef>
                <a:spcPts val="0"/>
              </a:spcBef>
              <a:spcAft>
                <a:spcPts val="0"/>
              </a:spcAft>
              <a:buSzPts val="1400"/>
              <a:buNone/>
            </a:pPr>
            <a:r>
              <a:rPr lang="vi-VN"/>
              <a:t>ESG is not just a trend but has become an important factor in the global economic context. Businesses need to recognize the importance of ESG and actively implement it to achieve sustainable development and long-term success.</a:t>
            </a:r>
            <a:endParaRPr/>
          </a:p>
          <a:p>
            <a:pPr marL="0" lvl="0" indent="0" algn="l" rtl="0">
              <a:lnSpc>
                <a:spcPct val="100000"/>
              </a:lnSpc>
              <a:spcBef>
                <a:spcPts val="0"/>
              </a:spcBef>
              <a:spcAft>
                <a:spcPts val="0"/>
              </a:spcAft>
              <a:buSzPts val="1400"/>
              <a:buNone/>
            </a:pPr>
            <a:endParaRPr/>
          </a:p>
        </p:txBody>
      </p:sp>
      <p:sp>
        <p:nvSpPr>
          <p:cNvPr id="67" name="Google Shape;6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Countries with significant increases</a:t>
            </a:r>
            <a:endParaRPr/>
          </a:p>
          <a:p>
            <a:pPr marL="0" lvl="0" indent="0" algn="l" rtl="0">
              <a:lnSpc>
                <a:spcPct val="100000"/>
              </a:lnSpc>
              <a:spcBef>
                <a:spcPts val="0"/>
              </a:spcBef>
              <a:spcAft>
                <a:spcPts val="0"/>
              </a:spcAft>
              <a:buSzPts val="1400"/>
              <a:buNone/>
            </a:pPr>
            <a:r>
              <a:rPr lang="vi-VN"/>
              <a:t>Country2020 Rate2022 RateIncreaseIceland52%91%+39%UAENo specific number </a:t>
            </a:r>
            <a:r>
              <a:rPr lang="vi-VN" b="1"/>
              <a:t>displayed+22%South </a:t>
            </a:r>
            <a:r>
              <a:rPr lang="vi-VN"/>
              <a:t>Korea78%99%+21%</a:t>
            </a:r>
            <a:endParaRPr/>
          </a:p>
          <a:p>
            <a:pPr marL="0" lvl="0" indent="0" algn="l" rtl="0">
              <a:lnSpc>
                <a:spcPct val="100000"/>
              </a:lnSpc>
              <a:spcBef>
                <a:spcPts val="0"/>
              </a:spcBef>
              <a:spcAft>
                <a:spcPts val="0"/>
              </a:spcAft>
              <a:buSzPts val="1400"/>
              <a:buNone/>
            </a:pPr>
            <a:r>
              <a:rPr lang="vi-VN"/>
              <a:t>👉 </a:t>
            </a:r>
            <a:r>
              <a:rPr lang="vi-VN" b="1"/>
              <a:t>Iceland and South Korea </a:t>
            </a:r>
            <a:r>
              <a:rPr lang="vi-VN"/>
              <a:t>are two countries that have made a leap forward in ESG reporting awareness and action, reflecting a trend toward integration and a strong response to international requirements (e.g., CBAM, GRI, ISSB...).</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b="1"/>
              <a:t>Other notable trends</a:t>
            </a:r>
            <a:endParaRPr/>
          </a:p>
          <a:p>
            <a:pPr marL="0" lvl="0" indent="0" algn="l" rtl="0">
              <a:lnSpc>
                <a:spcPct val="100000"/>
              </a:lnSpc>
              <a:spcBef>
                <a:spcPts val="0"/>
              </a:spcBef>
              <a:spcAft>
                <a:spcPts val="0"/>
              </a:spcAft>
              <a:buSzPts val="1400"/>
              <a:buNone/>
            </a:pPr>
            <a:r>
              <a:rPr lang="vi-VN" b="1"/>
              <a:t>✅ Countries achieving 100% reporting</a:t>
            </a:r>
            <a:endParaRPr/>
          </a:p>
          <a:p>
            <a:pPr marL="0" lvl="0" indent="0" algn="l" rtl="0">
              <a:lnSpc>
                <a:spcPct val="100000"/>
              </a:lnSpc>
              <a:spcBef>
                <a:spcPts val="0"/>
              </a:spcBef>
              <a:spcAft>
                <a:spcPts val="0"/>
              </a:spcAft>
              <a:buSzPts val="1400"/>
              <a:buNone/>
            </a:pPr>
            <a:r>
              <a:rPr lang="vi-VN" b="1"/>
              <a:t>Japan</a:t>
            </a:r>
            <a:r>
              <a:rPr lang="vi-VN"/>
              <a:t>, </a:t>
            </a:r>
            <a:r>
              <a:rPr lang="vi-VN" b="1"/>
              <a:t>Germany</a:t>
            </a:r>
            <a:r>
              <a:rPr lang="vi-VN"/>
              <a:t>, </a:t>
            </a:r>
            <a:r>
              <a:rPr lang="vi-VN" b="1"/>
              <a:t>Singapore</a:t>
            </a:r>
            <a:r>
              <a:rPr lang="vi-VN"/>
              <a:t>, </a:t>
            </a:r>
            <a:r>
              <a:rPr lang="vi-VN" b="1"/>
              <a:t>US</a:t>
            </a:r>
            <a:r>
              <a:rPr lang="vi-VN"/>
              <a:t>, </a:t>
            </a:r>
            <a:r>
              <a:rPr lang="vi-VN" b="1"/>
              <a:t>UK</a:t>
            </a:r>
            <a:br>
              <a:rPr lang="vi-VN"/>
            </a:br>
            <a:r>
              <a:rPr lang="vi-VN"/>
              <a:t>→ Developed countries, often with strong legal frameworks (e.g., UK – ESOS, US – SEC Climate Disclosure) or corporate cultures aligned with transparency.</a:t>
            </a:r>
            <a:endParaRPr/>
          </a:p>
          <a:p>
            <a:pPr marL="0" lvl="0" indent="0" algn="l" rtl="0">
              <a:lnSpc>
                <a:spcPct val="100000"/>
              </a:lnSpc>
              <a:spcBef>
                <a:spcPts val="0"/>
              </a:spcBef>
              <a:spcAft>
                <a:spcPts val="0"/>
              </a:spcAft>
              <a:buSzPts val="1400"/>
              <a:buNone/>
            </a:pPr>
            <a:r>
              <a:rPr lang="vi-VN" b="1"/>
              <a:t>🔼 Countries with impressive improvements</a:t>
            </a:r>
            <a:endParaRPr/>
          </a:p>
          <a:p>
            <a:pPr marL="0" lvl="0" indent="0" algn="l" rtl="0">
              <a:lnSpc>
                <a:spcPct val="100000"/>
              </a:lnSpc>
              <a:spcBef>
                <a:spcPts val="0"/>
              </a:spcBef>
              <a:spcAft>
                <a:spcPts val="0"/>
              </a:spcAft>
              <a:buSzPts val="1400"/>
              <a:buNone/>
            </a:pPr>
            <a:r>
              <a:rPr lang="vi-VN" b="1"/>
              <a:t>Thailand</a:t>
            </a:r>
            <a:r>
              <a:rPr lang="vi-VN"/>
              <a:t>: from 84% → 97%</a:t>
            </a:r>
            <a:endParaRPr/>
          </a:p>
          <a:p>
            <a:pPr marL="0" lvl="0" indent="0" algn="l" rtl="0">
              <a:lnSpc>
                <a:spcPct val="100000"/>
              </a:lnSpc>
              <a:spcBef>
                <a:spcPts val="0"/>
              </a:spcBef>
              <a:spcAft>
                <a:spcPts val="0"/>
              </a:spcAft>
              <a:buSzPts val="1400"/>
              <a:buNone/>
            </a:pPr>
            <a:r>
              <a:rPr lang="vi-VN" b="1"/>
              <a:t>Italy</a:t>
            </a:r>
            <a:r>
              <a:rPr lang="vi-VN"/>
              <a:t>: from 86% → 94%</a:t>
            </a:r>
            <a:endParaRPr/>
          </a:p>
          <a:p>
            <a:pPr marL="0" lvl="0" indent="0" algn="l" rtl="0">
              <a:lnSpc>
                <a:spcPct val="100000"/>
              </a:lnSpc>
              <a:spcBef>
                <a:spcPts val="0"/>
              </a:spcBef>
              <a:spcAft>
                <a:spcPts val="0"/>
              </a:spcAft>
              <a:buSzPts val="1400"/>
              <a:buNone/>
            </a:pPr>
            <a:r>
              <a:rPr lang="vi-VN" b="1"/>
              <a:t>Ireland</a:t>
            </a:r>
            <a:r>
              <a:rPr lang="vi-VN"/>
              <a:t>: from 88% → 95%</a:t>
            </a:r>
            <a:endParaRPr/>
          </a:p>
          <a:p>
            <a:pPr marL="0" lvl="0" indent="0" algn="l" rtl="0">
              <a:lnSpc>
                <a:spcPct val="100000"/>
              </a:lnSpc>
              <a:spcBef>
                <a:spcPts val="0"/>
              </a:spcBef>
              <a:spcAft>
                <a:spcPts val="0"/>
              </a:spcAft>
              <a:buSzPts val="1400"/>
              <a:buNone/>
            </a:pPr>
            <a:r>
              <a:rPr lang="vi-VN"/>
              <a:t>These are countries with large export industries → ESG reporting has become a prerequisite for maintaining international markets and partnerships.</a:t>
            </a:r>
            <a:endParaRPr/>
          </a:p>
          <a:p>
            <a:pPr marL="0" lvl="0" indent="0" algn="l" rtl="0">
              <a:lnSpc>
                <a:spcPct val="100000"/>
              </a:lnSpc>
              <a:spcBef>
                <a:spcPts val="0"/>
              </a:spcBef>
              <a:spcAft>
                <a:spcPts val="0"/>
              </a:spcAft>
              <a:buSzPts val="1400"/>
              <a:buNone/>
            </a:pPr>
            <a:r>
              <a:rPr lang="vi-VN" b="1"/>
              <a:t>🔽 Countries with a slight but notable decrease</a:t>
            </a:r>
            <a:endParaRPr/>
          </a:p>
          <a:p>
            <a:pPr marL="0" lvl="0" indent="0" algn="l" rtl="0">
              <a:lnSpc>
                <a:spcPct val="100000"/>
              </a:lnSpc>
              <a:spcBef>
                <a:spcPts val="0"/>
              </a:spcBef>
              <a:spcAft>
                <a:spcPts val="0"/>
              </a:spcAft>
              <a:buSzPts val="1400"/>
              <a:buNone/>
            </a:pPr>
            <a:r>
              <a:rPr lang="vi-VN" b="1"/>
              <a:t>France</a:t>
            </a:r>
            <a:r>
              <a:rPr lang="vi-VN"/>
              <a:t>: 97% → 95%</a:t>
            </a:r>
            <a:endParaRPr/>
          </a:p>
          <a:p>
            <a:pPr marL="0" lvl="0" indent="0" algn="l" rtl="0">
              <a:lnSpc>
                <a:spcPct val="100000"/>
              </a:lnSpc>
              <a:spcBef>
                <a:spcPts val="0"/>
              </a:spcBef>
              <a:spcAft>
                <a:spcPts val="0"/>
              </a:spcAft>
              <a:buSzPts val="1400"/>
              <a:buNone/>
            </a:pPr>
            <a:r>
              <a:rPr lang="vi-VN" b="1"/>
              <a:t>Spain</a:t>
            </a:r>
            <a:r>
              <a:rPr lang="vi-VN"/>
              <a:t>: 98% → 95%</a:t>
            </a:r>
            <a:endParaRPr/>
          </a:p>
          <a:p>
            <a:pPr marL="0" lvl="0" indent="0" algn="l" rtl="0">
              <a:lnSpc>
                <a:spcPct val="100000"/>
              </a:lnSpc>
              <a:spcBef>
                <a:spcPts val="0"/>
              </a:spcBef>
              <a:spcAft>
                <a:spcPts val="0"/>
              </a:spcAft>
              <a:buSzPts val="1400"/>
              <a:buNone/>
            </a:pPr>
            <a:r>
              <a:rPr lang="vi-VN"/>
              <a:t>Although still at a very high level, it is important to monitor whether this decline reflects a policy change or merely an adjustment in statistical criteria.</a:t>
            </a:r>
            <a:endParaRPr/>
          </a:p>
          <a:p>
            <a:pPr marL="0" lvl="0" indent="0" algn="l" rtl="0">
              <a:lnSpc>
                <a:spcPct val="100000"/>
              </a:lnSpc>
              <a:spcBef>
                <a:spcPts val="0"/>
              </a:spcBef>
              <a:spcAft>
                <a:spcPts val="0"/>
              </a:spcAft>
              <a:buSzPts val="1400"/>
              <a:buNone/>
            </a:pPr>
            <a:endParaRPr/>
          </a:p>
        </p:txBody>
      </p:sp>
      <p:sp>
        <p:nvSpPr>
          <p:cNvPr id="75" name="Google Shape;7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 name="Google Shape;8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vi-VN"/>
              <a:t>The ESG reporting landscape is still evolving. It is moving towards the necessary global harmonization of disclosure standards.</a:t>
            </a:r>
            <a:endParaRPr/>
          </a:p>
          <a:p>
            <a:pPr marL="0" lvl="0" indent="0" algn="l" rtl="0">
              <a:lnSpc>
                <a:spcPct val="100000"/>
              </a:lnSpc>
              <a:spcBef>
                <a:spcPts val="0"/>
              </a:spcBef>
              <a:spcAft>
                <a:spcPts val="0"/>
              </a:spcAft>
              <a:buSzPts val="1400"/>
              <a:buNone/>
            </a:pPr>
            <a:endParaRPr/>
          </a:p>
        </p:txBody>
      </p:sp>
      <p:sp>
        <p:nvSpPr>
          <p:cNvPr id="86" name="Google Shape;8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The 17 Sustainable Development Goals (SDGs) </a:t>
            </a:r>
            <a:r>
              <a:rPr lang="vi-VN"/>
              <a:t>are a set of global goals adopted by the United Nations in 2015 as </a:t>
            </a:r>
            <a:r>
              <a:rPr lang="vi-VN" b="1"/>
              <a:t>part of the 2030 Agenda</a:t>
            </a:r>
            <a:r>
              <a:rPr lang="vi-VN"/>
              <a:t>, aimed at ending poverty, protecting the planet, and ensuring peace and prosperity for all.</a:t>
            </a:r>
            <a:endParaRPr/>
          </a:p>
          <a:p>
            <a:pPr marL="0" lvl="0" indent="0" algn="l" rtl="0">
              <a:lnSpc>
                <a:spcPct val="100000"/>
              </a:lnSpc>
              <a:spcBef>
                <a:spcPts val="0"/>
              </a:spcBef>
              <a:spcAft>
                <a:spcPts val="0"/>
              </a:spcAft>
              <a:buSzPts val="1400"/>
              <a:buNone/>
            </a:pPr>
            <a:r>
              <a:rPr lang="vi-VN"/>
              <a:t>Below is </a:t>
            </a:r>
            <a:r>
              <a:rPr lang="vi-VN" b="1"/>
              <a:t>the full list of the 17 SDGs</a:t>
            </a:r>
            <a:r>
              <a:rPr lang="vi-VN"/>
              <a:t>:</a:t>
            </a:r>
            <a:endParaRPr/>
          </a:p>
          <a:p>
            <a:pPr marL="0" lvl="0" indent="0" algn="l" rtl="0">
              <a:lnSpc>
                <a:spcPct val="100000"/>
              </a:lnSpc>
              <a:spcBef>
                <a:spcPts val="0"/>
              </a:spcBef>
              <a:spcAft>
                <a:spcPts val="0"/>
              </a:spcAft>
              <a:buSzPts val="1400"/>
              <a:buNone/>
            </a:pPr>
            <a:r>
              <a:rPr lang="vi-VN" b="1"/>
              <a:t>🟠 1. No Poverty</a:t>
            </a:r>
            <a:endParaRPr/>
          </a:p>
          <a:p>
            <a:pPr marL="0" lvl="0" indent="0" algn="l" rtl="0">
              <a:lnSpc>
                <a:spcPct val="100000"/>
              </a:lnSpc>
              <a:spcBef>
                <a:spcPts val="0"/>
              </a:spcBef>
              <a:spcAft>
                <a:spcPts val="0"/>
              </a:spcAft>
              <a:buSzPts val="1400"/>
              <a:buNone/>
            </a:pPr>
            <a:r>
              <a:rPr lang="vi-VN"/>
              <a:t>End all forms of poverty everywhere.</a:t>
            </a:r>
            <a:endParaRPr/>
          </a:p>
          <a:p>
            <a:pPr marL="0" lvl="0" indent="0" algn="l" rtl="0">
              <a:lnSpc>
                <a:spcPct val="100000"/>
              </a:lnSpc>
              <a:spcBef>
                <a:spcPts val="0"/>
              </a:spcBef>
              <a:spcAft>
                <a:spcPts val="0"/>
              </a:spcAft>
              <a:buSzPts val="1400"/>
              <a:buNone/>
            </a:pPr>
            <a:r>
              <a:rPr lang="vi-VN" b="1"/>
              <a:t>🟡 2. Zero Hunger</a:t>
            </a:r>
            <a:endParaRPr/>
          </a:p>
          <a:p>
            <a:pPr marL="0" lvl="0" indent="0" algn="l" rtl="0">
              <a:lnSpc>
                <a:spcPct val="100000"/>
              </a:lnSpc>
              <a:spcBef>
                <a:spcPts val="0"/>
              </a:spcBef>
              <a:spcAft>
                <a:spcPts val="0"/>
              </a:spcAft>
              <a:buSzPts val="1400"/>
              <a:buNone/>
            </a:pPr>
            <a:r>
              <a:rPr lang="vi-VN"/>
              <a:t>End hunger, achieve food security, improve nutrition, and promote sustainable agriculture.</a:t>
            </a:r>
            <a:endParaRPr/>
          </a:p>
          <a:p>
            <a:pPr marL="0" lvl="0" indent="0" algn="l" rtl="0">
              <a:lnSpc>
                <a:spcPct val="100000"/>
              </a:lnSpc>
              <a:spcBef>
                <a:spcPts val="0"/>
              </a:spcBef>
              <a:spcAft>
                <a:spcPts val="0"/>
              </a:spcAft>
              <a:buSzPts val="1400"/>
              <a:buNone/>
            </a:pPr>
            <a:r>
              <a:rPr lang="vi-VN" b="1"/>
              <a:t>🟣 3. Good Health and Well-being</a:t>
            </a:r>
            <a:endParaRPr/>
          </a:p>
          <a:p>
            <a:pPr marL="0" lvl="0" indent="0" algn="l" rtl="0">
              <a:lnSpc>
                <a:spcPct val="100000"/>
              </a:lnSpc>
              <a:spcBef>
                <a:spcPts val="0"/>
              </a:spcBef>
              <a:spcAft>
                <a:spcPts val="0"/>
              </a:spcAft>
              <a:buSzPts val="1400"/>
              <a:buNone/>
            </a:pPr>
            <a:r>
              <a:rPr lang="vi-VN"/>
              <a:t>Ensure healthy lives and promote well-being for all at all ages.</a:t>
            </a:r>
            <a:endParaRPr/>
          </a:p>
          <a:p>
            <a:pPr marL="0" lvl="0" indent="0" algn="l" rtl="0">
              <a:lnSpc>
                <a:spcPct val="100000"/>
              </a:lnSpc>
              <a:spcBef>
                <a:spcPts val="0"/>
              </a:spcBef>
              <a:spcAft>
                <a:spcPts val="0"/>
              </a:spcAft>
              <a:buSzPts val="1400"/>
              <a:buNone/>
            </a:pPr>
            <a:r>
              <a:rPr lang="vi-VN" b="1"/>
              <a:t>🔵 4. Quality Education</a:t>
            </a:r>
            <a:endParaRPr/>
          </a:p>
          <a:p>
            <a:pPr marL="0" lvl="0" indent="0" algn="l" rtl="0">
              <a:lnSpc>
                <a:spcPct val="100000"/>
              </a:lnSpc>
              <a:spcBef>
                <a:spcPts val="0"/>
              </a:spcBef>
              <a:spcAft>
                <a:spcPts val="0"/>
              </a:spcAft>
              <a:buSzPts val="1400"/>
              <a:buNone/>
            </a:pPr>
            <a:r>
              <a:rPr lang="vi-VN"/>
              <a:t>Ensure inclusive, equitable, and quality education for all.</a:t>
            </a:r>
            <a:endParaRPr/>
          </a:p>
          <a:p>
            <a:pPr marL="0" lvl="0" indent="0" algn="l" rtl="0">
              <a:lnSpc>
                <a:spcPct val="100000"/>
              </a:lnSpc>
              <a:spcBef>
                <a:spcPts val="0"/>
              </a:spcBef>
              <a:spcAft>
                <a:spcPts val="0"/>
              </a:spcAft>
              <a:buSzPts val="1400"/>
              <a:buNone/>
            </a:pPr>
            <a:r>
              <a:rPr lang="vi-VN" b="1"/>
              <a:t>🔴 5. Gender Equality</a:t>
            </a:r>
            <a:endParaRPr/>
          </a:p>
          <a:p>
            <a:pPr marL="0" lvl="0" indent="0" algn="l" rtl="0">
              <a:lnSpc>
                <a:spcPct val="100000"/>
              </a:lnSpc>
              <a:spcBef>
                <a:spcPts val="0"/>
              </a:spcBef>
              <a:spcAft>
                <a:spcPts val="0"/>
              </a:spcAft>
              <a:buSzPts val="1400"/>
              <a:buNone/>
            </a:pPr>
            <a:r>
              <a:rPr lang="vi-VN"/>
              <a:t>Achieve gender equality and empower all women and girls.</a:t>
            </a:r>
            <a:endParaRPr/>
          </a:p>
          <a:p>
            <a:pPr marL="0" lvl="0" indent="0" algn="l" rtl="0">
              <a:lnSpc>
                <a:spcPct val="100000"/>
              </a:lnSpc>
              <a:spcBef>
                <a:spcPts val="0"/>
              </a:spcBef>
              <a:spcAft>
                <a:spcPts val="0"/>
              </a:spcAft>
              <a:buSzPts val="1400"/>
              <a:buNone/>
            </a:pPr>
            <a:r>
              <a:rPr lang="vi-VN" b="1"/>
              <a:t>🟢 6. Clean Water and Sanitation</a:t>
            </a:r>
            <a:endParaRPr/>
          </a:p>
          <a:p>
            <a:pPr marL="0" lvl="0" indent="0" algn="l" rtl="0">
              <a:lnSpc>
                <a:spcPct val="100000"/>
              </a:lnSpc>
              <a:spcBef>
                <a:spcPts val="0"/>
              </a:spcBef>
              <a:spcAft>
                <a:spcPts val="0"/>
              </a:spcAft>
              <a:buSzPts val="1400"/>
              <a:buNone/>
            </a:pPr>
            <a:r>
              <a:rPr lang="vi-VN"/>
              <a:t>Ensure access to clean water and sanitation for all.</a:t>
            </a:r>
            <a:endParaRPr/>
          </a:p>
          <a:p>
            <a:pPr marL="0" lvl="0" indent="0" algn="l" rtl="0">
              <a:lnSpc>
                <a:spcPct val="100000"/>
              </a:lnSpc>
              <a:spcBef>
                <a:spcPts val="0"/>
              </a:spcBef>
              <a:spcAft>
                <a:spcPts val="0"/>
              </a:spcAft>
              <a:buSzPts val="1400"/>
              <a:buNone/>
            </a:pPr>
            <a:r>
              <a:rPr lang="vi-VN" b="1"/>
              <a:t>🟠 7. Affordable and Clean Energy</a:t>
            </a:r>
            <a:endParaRPr/>
          </a:p>
          <a:p>
            <a:pPr marL="0" lvl="0" indent="0" algn="l" rtl="0">
              <a:lnSpc>
                <a:spcPct val="100000"/>
              </a:lnSpc>
              <a:spcBef>
                <a:spcPts val="0"/>
              </a:spcBef>
              <a:spcAft>
                <a:spcPts val="0"/>
              </a:spcAft>
              <a:buSzPts val="1400"/>
              <a:buNone/>
            </a:pPr>
            <a:r>
              <a:rPr lang="vi-VN"/>
              <a:t>Ensure access to affordable, safe, sustainable, and clean energy.</a:t>
            </a:r>
            <a:endParaRPr/>
          </a:p>
          <a:p>
            <a:pPr marL="0" lvl="0" indent="0" algn="l" rtl="0">
              <a:lnSpc>
                <a:spcPct val="100000"/>
              </a:lnSpc>
              <a:spcBef>
                <a:spcPts val="0"/>
              </a:spcBef>
              <a:spcAft>
                <a:spcPts val="0"/>
              </a:spcAft>
              <a:buSzPts val="1400"/>
              <a:buNone/>
            </a:pPr>
            <a:r>
              <a:rPr lang="vi-VN" b="1"/>
              <a:t>🟣 8. Decent Work and Economic Growth</a:t>
            </a:r>
            <a:endParaRPr/>
          </a:p>
          <a:p>
            <a:pPr marL="0" lvl="0" indent="0" algn="l" rtl="0">
              <a:lnSpc>
                <a:spcPct val="100000"/>
              </a:lnSpc>
              <a:spcBef>
                <a:spcPts val="0"/>
              </a:spcBef>
              <a:spcAft>
                <a:spcPts val="0"/>
              </a:spcAft>
              <a:buSzPts val="1400"/>
              <a:buNone/>
            </a:pPr>
            <a:r>
              <a:rPr lang="vi-VN"/>
              <a:t>Promote sustainable economic growth, full and productive employment, and decent work for all.</a:t>
            </a:r>
            <a:endParaRPr/>
          </a:p>
          <a:p>
            <a:pPr marL="0" lvl="0" indent="0" algn="l" rtl="0">
              <a:lnSpc>
                <a:spcPct val="100000"/>
              </a:lnSpc>
              <a:spcBef>
                <a:spcPts val="0"/>
              </a:spcBef>
              <a:spcAft>
                <a:spcPts val="0"/>
              </a:spcAft>
              <a:buSzPts val="1400"/>
              <a:buNone/>
            </a:pPr>
            <a:r>
              <a:rPr lang="vi-VN" b="1"/>
              <a:t>🔵 9. Industry, Innovation and Infrastructure</a:t>
            </a:r>
            <a:endParaRPr/>
          </a:p>
          <a:p>
            <a:pPr marL="0" lvl="0" indent="0" algn="l" rtl="0">
              <a:lnSpc>
                <a:spcPct val="100000"/>
              </a:lnSpc>
              <a:spcBef>
                <a:spcPts val="0"/>
              </a:spcBef>
              <a:spcAft>
                <a:spcPts val="0"/>
              </a:spcAft>
              <a:buSzPts val="1400"/>
              <a:buNone/>
            </a:pPr>
            <a:r>
              <a:rPr lang="vi-VN"/>
              <a:t>Build sustainable infrastructure, promote industrialization and innovation.</a:t>
            </a:r>
            <a:endParaRPr/>
          </a:p>
          <a:p>
            <a:pPr marL="0" lvl="0" indent="0" algn="l" rtl="0">
              <a:lnSpc>
                <a:spcPct val="100000"/>
              </a:lnSpc>
              <a:spcBef>
                <a:spcPts val="0"/>
              </a:spcBef>
              <a:spcAft>
                <a:spcPts val="0"/>
              </a:spcAft>
              <a:buSzPts val="1400"/>
              <a:buNone/>
            </a:pPr>
            <a:r>
              <a:rPr lang="vi-VN" b="1"/>
              <a:t>🔴 10. Reduced Inequality</a:t>
            </a:r>
            <a:endParaRPr/>
          </a:p>
          <a:p>
            <a:pPr marL="0" lvl="0" indent="0" algn="l" rtl="0">
              <a:lnSpc>
                <a:spcPct val="100000"/>
              </a:lnSpc>
              <a:spcBef>
                <a:spcPts val="0"/>
              </a:spcBef>
              <a:spcAft>
                <a:spcPts val="0"/>
              </a:spcAft>
              <a:buSzPts val="1400"/>
              <a:buNone/>
            </a:pPr>
            <a:r>
              <a:rPr lang="vi-VN"/>
              <a:t>Reducing inequality within and among countries.</a:t>
            </a:r>
            <a:endParaRPr/>
          </a:p>
          <a:p>
            <a:pPr marL="0" lvl="0" indent="0" algn="l" rtl="0">
              <a:lnSpc>
                <a:spcPct val="100000"/>
              </a:lnSpc>
              <a:spcBef>
                <a:spcPts val="0"/>
              </a:spcBef>
              <a:spcAft>
                <a:spcPts val="0"/>
              </a:spcAft>
              <a:buSzPts val="1400"/>
              <a:buNone/>
            </a:pPr>
            <a:r>
              <a:rPr lang="vi-VN" b="1"/>
              <a:t>🟢 11. Sustainable Cities and Communities</a:t>
            </a:r>
            <a:endParaRPr/>
          </a:p>
          <a:p>
            <a:pPr marL="0" lvl="0" indent="0" algn="l" rtl="0">
              <a:lnSpc>
                <a:spcPct val="100000"/>
              </a:lnSpc>
              <a:spcBef>
                <a:spcPts val="0"/>
              </a:spcBef>
              <a:spcAft>
                <a:spcPts val="0"/>
              </a:spcAft>
              <a:buSzPts val="1400"/>
              <a:buNone/>
            </a:pPr>
            <a:r>
              <a:rPr lang="vi-VN"/>
              <a:t>Building safe, sustainable, and livable cities and communities.</a:t>
            </a:r>
            <a:endParaRPr/>
          </a:p>
          <a:p>
            <a:pPr marL="0" lvl="0" indent="0" algn="l" rtl="0">
              <a:lnSpc>
                <a:spcPct val="100000"/>
              </a:lnSpc>
              <a:spcBef>
                <a:spcPts val="0"/>
              </a:spcBef>
              <a:spcAft>
                <a:spcPts val="0"/>
              </a:spcAft>
              <a:buSzPts val="1400"/>
              <a:buNone/>
            </a:pPr>
            <a:r>
              <a:rPr lang="vi-VN" b="1"/>
              <a:t>🟠 12. Responsible Consumption and Production</a:t>
            </a:r>
            <a:endParaRPr/>
          </a:p>
          <a:p>
            <a:pPr marL="0" lvl="0" indent="0" algn="l" rtl="0">
              <a:lnSpc>
                <a:spcPct val="100000"/>
              </a:lnSpc>
              <a:spcBef>
                <a:spcPts val="0"/>
              </a:spcBef>
              <a:spcAft>
                <a:spcPts val="0"/>
              </a:spcAft>
              <a:buSzPts val="1400"/>
              <a:buNone/>
            </a:pPr>
            <a:r>
              <a:rPr lang="vi-VN"/>
              <a:t>Ensure sustainable consumption and production patterns.</a:t>
            </a:r>
            <a:endParaRPr/>
          </a:p>
          <a:p>
            <a:pPr marL="0" lvl="0" indent="0" algn="l" rtl="0">
              <a:lnSpc>
                <a:spcPct val="100000"/>
              </a:lnSpc>
              <a:spcBef>
                <a:spcPts val="0"/>
              </a:spcBef>
              <a:spcAft>
                <a:spcPts val="0"/>
              </a:spcAft>
              <a:buSzPts val="1400"/>
              <a:buNone/>
            </a:pPr>
            <a:r>
              <a:rPr lang="vi-VN" b="1"/>
              <a:t>🟣 13. Climate Action</a:t>
            </a:r>
            <a:endParaRPr/>
          </a:p>
          <a:p>
            <a:pPr marL="0" lvl="0" indent="0" algn="l" rtl="0">
              <a:lnSpc>
                <a:spcPct val="100000"/>
              </a:lnSpc>
              <a:spcBef>
                <a:spcPts val="0"/>
              </a:spcBef>
              <a:spcAft>
                <a:spcPts val="0"/>
              </a:spcAft>
              <a:buSzPts val="1400"/>
              <a:buNone/>
            </a:pPr>
            <a:r>
              <a:rPr lang="vi-VN"/>
              <a:t>Combat climate change and its impacts.</a:t>
            </a:r>
            <a:endParaRPr/>
          </a:p>
          <a:p>
            <a:pPr marL="0" lvl="0" indent="0" algn="l" rtl="0">
              <a:lnSpc>
                <a:spcPct val="100000"/>
              </a:lnSpc>
              <a:spcBef>
                <a:spcPts val="0"/>
              </a:spcBef>
              <a:spcAft>
                <a:spcPts val="0"/>
              </a:spcAft>
              <a:buSzPts val="1400"/>
              <a:buNone/>
            </a:pPr>
            <a:r>
              <a:rPr lang="vi-VN" b="1"/>
              <a:t>🔵 14. Life Below Water</a:t>
            </a:r>
            <a:endParaRPr/>
          </a:p>
          <a:p>
            <a:pPr marL="0" lvl="0" indent="0" algn="l" rtl="0">
              <a:lnSpc>
                <a:spcPct val="100000"/>
              </a:lnSpc>
              <a:spcBef>
                <a:spcPts val="0"/>
              </a:spcBef>
              <a:spcAft>
                <a:spcPts val="0"/>
              </a:spcAft>
              <a:buSzPts val="1400"/>
              <a:buNone/>
            </a:pPr>
            <a:r>
              <a:rPr lang="vi-VN"/>
              <a:t>Conserve and sustainably use the oceans, seas, and marine resources.</a:t>
            </a:r>
            <a:endParaRPr/>
          </a:p>
          <a:p>
            <a:pPr marL="0" lvl="0" indent="0" algn="l" rtl="0">
              <a:lnSpc>
                <a:spcPct val="100000"/>
              </a:lnSpc>
              <a:spcBef>
                <a:spcPts val="0"/>
              </a:spcBef>
              <a:spcAft>
                <a:spcPts val="0"/>
              </a:spcAft>
              <a:buSzPts val="1400"/>
              <a:buNone/>
            </a:pPr>
            <a:r>
              <a:rPr lang="vi-VN" b="1"/>
              <a:t>🔴 15. Protect terrestrial ecosystems (Life on Land)</a:t>
            </a:r>
            <a:endParaRPr/>
          </a:p>
          <a:p>
            <a:pPr marL="0" lvl="0" indent="0" algn="l" rtl="0">
              <a:lnSpc>
                <a:spcPct val="100000"/>
              </a:lnSpc>
              <a:spcBef>
                <a:spcPts val="0"/>
              </a:spcBef>
              <a:spcAft>
                <a:spcPts val="0"/>
              </a:spcAft>
              <a:buSzPts val="1400"/>
              <a:buNone/>
            </a:pPr>
            <a:r>
              <a:rPr lang="vi-VN"/>
              <a:t>Sustainable management of forests, combating desertification, land degradation, and biodiversity loss.</a:t>
            </a:r>
            <a:endParaRPr/>
          </a:p>
          <a:p>
            <a:pPr marL="0" lvl="0" indent="0" algn="l" rtl="0">
              <a:lnSpc>
                <a:spcPct val="100000"/>
              </a:lnSpc>
              <a:spcBef>
                <a:spcPts val="0"/>
              </a:spcBef>
              <a:spcAft>
                <a:spcPts val="0"/>
              </a:spcAft>
              <a:buSzPts val="1400"/>
              <a:buNone/>
            </a:pPr>
            <a:r>
              <a:rPr lang="vi-VN" b="1"/>
              <a:t>🟢 16. Peace, Justice, and Strong Institutions</a:t>
            </a:r>
            <a:endParaRPr/>
          </a:p>
          <a:p>
            <a:pPr marL="0" lvl="0" indent="0" algn="l" rtl="0">
              <a:lnSpc>
                <a:spcPct val="100000"/>
              </a:lnSpc>
              <a:spcBef>
                <a:spcPts val="0"/>
              </a:spcBef>
              <a:spcAft>
                <a:spcPts val="0"/>
              </a:spcAft>
              <a:buSzPts val="1400"/>
              <a:buNone/>
            </a:pPr>
            <a:r>
              <a:rPr lang="vi-VN"/>
              <a:t>Promoting peaceful societies, justice, and building effective institutions.</a:t>
            </a:r>
            <a:endParaRPr/>
          </a:p>
          <a:p>
            <a:pPr marL="0" lvl="0" indent="0" algn="l" rtl="0">
              <a:lnSpc>
                <a:spcPct val="100000"/>
              </a:lnSpc>
              <a:spcBef>
                <a:spcPts val="0"/>
              </a:spcBef>
              <a:spcAft>
                <a:spcPts val="0"/>
              </a:spcAft>
              <a:buSzPts val="1400"/>
              <a:buNone/>
            </a:pPr>
            <a:r>
              <a:rPr lang="vi-VN" b="1"/>
              <a:t>🟠 17. Partnerships for the Goals</a:t>
            </a:r>
            <a:endParaRPr/>
          </a:p>
          <a:p>
            <a:pPr marL="0" lvl="0" indent="0" algn="l" rtl="0">
              <a:lnSpc>
                <a:spcPct val="100000"/>
              </a:lnSpc>
              <a:spcBef>
                <a:spcPts val="0"/>
              </a:spcBef>
              <a:spcAft>
                <a:spcPts val="0"/>
              </a:spcAft>
              <a:buSzPts val="1400"/>
              <a:buNone/>
            </a:pPr>
            <a:r>
              <a:rPr lang="vi-VN"/>
              <a:t>Strengthening global cooperation to achieve sustainable development goals.</a:t>
            </a:r>
            <a:endParaRPr/>
          </a:p>
          <a:p>
            <a:pPr marL="0" lvl="0" indent="0" algn="l" rtl="0">
              <a:lnSpc>
                <a:spcPct val="100000"/>
              </a:lnSpc>
              <a:spcBef>
                <a:spcPts val="0"/>
              </a:spcBef>
              <a:spcAft>
                <a:spcPts val="0"/>
              </a:spcAft>
              <a:buSzPts val="1400"/>
              <a:buNone/>
            </a:pPr>
            <a:endParaRPr/>
          </a:p>
        </p:txBody>
      </p:sp>
      <p:sp>
        <p:nvSpPr>
          <p:cNvPr id="96" name="Google Shape;9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vi-VN" b="1"/>
              <a:t>Main Title:</a:t>
            </a:r>
            <a:endParaRPr/>
          </a:p>
          <a:p>
            <a:pPr marL="0" lvl="0" indent="0" algn="l" rtl="0">
              <a:lnSpc>
                <a:spcPct val="100000"/>
              </a:lnSpc>
              <a:spcBef>
                <a:spcPts val="0"/>
              </a:spcBef>
              <a:spcAft>
                <a:spcPts val="0"/>
              </a:spcAft>
              <a:buSzPts val="1400"/>
              <a:buNone/>
            </a:pPr>
            <a:r>
              <a:rPr lang="vi-VN" b="1"/>
              <a:t>FRAMEWORK AND STANDARDS FOR SUSTAINABLE DEVELOPMENT REPORTING</a:t>
            </a:r>
            <a:endParaRPr/>
          </a:p>
          <a:p>
            <a:pPr marL="0" lvl="0" indent="0" algn="l" rtl="0">
              <a:lnSpc>
                <a:spcPct val="100000"/>
              </a:lnSpc>
              <a:spcBef>
                <a:spcPts val="0"/>
              </a:spcBef>
              <a:spcAft>
                <a:spcPts val="0"/>
              </a:spcAft>
              <a:buSzPts val="1400"/>
              <a:buNone/>
            </a:pPr>
            <a:r>
              <a:rPr lang="vi-VN"/>
              <a:t>Aimed primarily at </a:t>
            </a:r>
            <a:r>
              <a:rPr lang="vi-VN" b="1"/>
              <a:t>the financial community and investors</a:t>
            </a:r>
            <a:r>
              <a:rPr lang="vi-VN"/>
              <a:t>, with a focus on ESG.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b="1"/>
              <a:t>GRI (Global Reporting Initiative)</a:t>
            </a:r>
            <a:r>
              <a:rPr lang="vi-VN"/>
              <a:t>🟦 Reporting StandardsThe most comprehensive standards for ESG reporting, emphasizing environmental, social, and economic impacts.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b="1"/>
              <a:t>ISSB (IFRS S1 &amp; S2) </a:t>
            </a:r>
            <a:r>
              <a:rPr lang="vi-VN"/>
              <a:t>International Sustainability Standards Board🟦 Reporting Standards Standards developed by IFRS, emphasizing </a:t>
            </a:r>
            <a:r>
              <a:rPr lang="vi-VN" b="1"/>
              <a:t>key financial </a:t>
            </a:r>
            <a:r>
              <a:rPr lang="vi-VN"/>
              <a:t>factors to serve investors.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b="1"/>
              <a:t>IR (Integrated Reporting)</a:t>
            </a:r>
            <a:r>
              <a:rPr lang="vi-VN"/>
              <a:t>Integrated Reporting Framework🟩 FrameworkGuidance on integrating </a:t>
            </a:r>
            <a:r>
              <a:rPr lang="vi-VN" b="1"/>
              <a:t>financial and non-financial information </a:t>
            </a:r>
            <a:r>
              <a:rPr lang="vi-VN"/>
              <a:t>to create comprehensive reports.</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a:t>CDPCarbon Disclosure Project🟥 Self-AssessmentCompanies self-report environmental data (climate, water, forests) to </a:t>
            </a:r>
            <a:r>
              <a:rPr lang="vi-VN" b="1"/>
              <a:t>be scored</a:t>
            </a:r>
            <a:r>
              <a:rPr lang="vi-VN"/>
              <a:t>.</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a:t>TCFD Task Force on Climate-related Financial Disclosures 🟦 Guidance Framework Guidance framework for disclosing </a:t>
            </a:r>
            <a:r>
              <a:rPr lang="vi-VN" b="1"/>
              <a:t>climate risks and strategies</a:t>
            </a:r>
            <a:r>
              <a:rPr lang="vi-VN"/>
              <a:t>, now integrated into the ISSB.</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b="1"/>
              <a:t>ISAE</a:t>
            </a:r>
            <a:r>
              <a:rPr lang="vi-VN"/>
              <a:t> 3000International Standard on Assurance Engagements🟧 Assurance StandardInternational standard for independent auditing of non-financial reports (including ESG).</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b="1"/>
              <a:t>AccountAbility (AA1000AS)</a:t>
            </a:r>
            <a:r>
              <a:rPr lang="vi-VN"/>
              <a:t>Accountability Standards🟧 Assurance StandardA framework for evaluating ESG reporting based on four principles: inclusivity – materiality – responsiveness – impact.</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vi-VN" b="1"/>
              <a:t>📌 Overall significance of the diagram</a:t>
            </a:r>
            <a:endParaRPr/>
          </a:p>
          <a:p>
            <a:pPr marL="0" lvl="0" indent="0" algn="l" rtl="0">
              <a:lnSpc>
                <a:spcPct val="100000"/>
              </a:lnSpc>
              <a:spcBef>
                <a:spcPts val="0"/>
              </a:spcBef>
              <a:spcAft>
                <a:spcPts val="0"/>
              </a:spcAft>
              <a:buSzPts val="1400"/>
              <a:buNone/>
            </a:pPr>
            <a:r>
              <a:rPr lang="vi-VN"/>
              <a:t>GRI and ISSB are </a:t>
            </a:r>
            <a:r>
              <a:rPr lang="vi-VN" b="1"/>
              <a:t>the two main reporting standards</a:t>
            </a:r>
            <a:r>
              <a:rPr lang="vi-VN"/>
              <a:t>, but they take different approaches:</a:t>
            </a:r>
            <a:br>
              <a:rPr lang="vi-VN"/>
            </a:br>
            <a:r>
              <a:rPr lang="vi-VN"/>
              <a:t>→ GRI = social impact perspective</a:t>
            </a:r>
            <a:br>
              <a:rPr lang="vi-VN"/>
            </a:br>
            <a:r>
              <a:rPr lang="vi-VN"/>
              <a:t>→ ISSB = investor perspective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a:t>TCFD, IR, and CDP are </a:t>
            </a:r>
            <a:r>
              <a:rPr lang="vi-VN" b="1"/>
              <a:t>guidance frameworks </a:t>
            </a:r>
            <a:r>
              <a:rPr lang="vi-VN"/>
              <a:t>supporting businesses in developing content, particularly regarding climate and finance.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a:t>ISAE and AA1000AS are </a:t>
            </a:r>
            <a:r>
              <a:rPr lang="vi-VN" b="1"/>
              <a:t>independent assessment standards </a:t>
            </a:r>
            <a:r>
              <a:rPr lang="vi-VN"/>
              <a:t>used in the </a:t>
            </a:r>
            <a:r>
              <a:rPr lang="vi-VN" b="1"/>
              <a:t>reporting verification</a:t>
            </a:r>
            <a:r>
              <a:rPr lang="vi-VN"/>
              <a:t> process.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vi-VN" b="1"/>
              <a:t>✅ Key message (green border content):</a:t>
            </a:r>
            <a:endParaRPr/>
          </a:p>
          <a:p>
            <a:pPr marL="0" lvl="0" indent="0" algn="l" rtl="0">
              <a:lnSpc>
                <a:spcPct val="100000"/>
              </a:lnSpc>
              <a:spcBef>
                <a:spcPts val="0"/>
              </a:spcBef>
              <a:spcAft>
                <a:spcPts val="0"/>
              </a:spcAft>
              <a:buSzPts val="1400"/>
              <a:buNone/>
            </a:pPr>
            <a:r>
              <a:rPr lang="vi-VN" b="1"/>
              <a:t>Focus on ESG / financial community needs: investors are the primary target</a:t>
            </a:r>
            <a:endParaRPr/>
          </a:p>
          <a:p>
            <a:pPr marL="0" lvl="0" indent="0" algn="l" rtl="0">
              <a:lnSpc>
                <a:spcPct val="100000"/>
              </a:lnSpc>
              <a:spcBef>
                <a:spcPts val="0"/>
              </a:spcBef>
              <a:spcAft>
                <a:spcPts val="0"/>
              </a:spcAft>
              <a:buSzPts val="1400"/>
              <a:buNone/>
            </a:pPr>
            <a:r>
              <a:rPr lang="vi-VN"/>
              <a:t>This is the overarching direction across current regulations such as:</a:t>
            </a:r>
            <a:endParaRPr/>
          </a:p>
          <a:p>
            <a:pPr marL="0" lvl="0" indent="0" algn="l" rtl="0">
              <a:lnSpc>
                <a:spcPct val="100000"/>
              </a:lnSpc>
              <a:spcBef>
                <a:spcPts val="0"/>
              </a:spcBef>
              <a:spcAft>
                <a:spcPts val="0"/>
              </a:spcAft>
              <a:buSzPts val="1400"/>
              <a:buNone/>
            </a:pPr>
            <a:r>
              <a:rPr lang="vi-VN" b="1"/>
              <a:t>CSRD – ESRS of the EU</a:t>
            </a:r>
            <a:endParaRPr/>
          </a:p>
          <a:p>
            <a:pPr marL="0" lvl="0" indent="0" algn="l" rtl="0">
              <a:lnSpc>
                <a:spcPct val="100000"/>
              </a:lnSpc>
              <a:spcBef>
                <a:spcPts val="0"/>
              </a:spcBef>
              <a:spcAft>
                <a:spcPts val="0"/>
              </a:spcAft>
              <a:buSzPts val="1400"/>
              <a:buNone/>
            </a:pPr>
            <a:r>
              <a:rPr lang="vi-VN" b="1"/>
              <a:t>ISSB – IFRS S1 &amp; S2</a:t>
            </a:r>
            <a:endParaRPr/>
          </a:p>
          <a:p>
            <a:pPr marL="0" lvl="0" indent="0" algn="l" rtl="0">
              <a:lnSpc>
                <a:spcPct val="100000"/>
              </a:lnSpc>
              <a:spcBef>
                <a:spcPts val="0"/>
              </a:spcBef>
              <a:spcAft>
                <a:spcPts val="0"/>
              </a:spcAft>
              <a:buSzPts val="1400"/>
              <a:buNone/>
            </a:pPr>
            <a:r>
              <a:rPr lang="vi-VN" b="1"/>
              <a:t>SEC Climate Rule (United States)</a:t>
            </a:r>
            <a:endParaRPr/>
          </a:p>
          <a:p>
            <a:pPr marL="0" lvl="0" indent="0" algn="l" rtl="0">
              <a:lnSpc>
                <a:spcPct val="100000"/>
              </a:lnSpc>
              <a:spcBef>
                <a:spcPts val="0"/>
              </a:spcBef>
              <a:spcAft>
                <a:spcPts val="0"/>
              </a:spcAft>
              <a:buSzPts val="1400"/>
              <a:buNone/>
            </a:pPr>
            <a:endParaRPr/>
          </a:p>
        </p:txBody>
      </p:sp>
      <p:sp>
        <p:nvSpPr>
          <p:cNvPr id="103" name="Google Shape;1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vi-VN"/>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4"/>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vi-VN"/>
              <a:t>‹#›</a:t>
            </a:fld>
            <a:endParaRPr/>
          </a:p>
        </p:txBody>
      </p:sp>
      <p:sp>
        <p:nvSpPr>
          <p:cNvPr id="21" name="Google Shape;21;p3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3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34"/>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4" name="Google Shape;24;p3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3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3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3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3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3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vi-VN"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3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vi-V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vi-V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
          <p:cNvSpPr txBox="1"/>
          <p:nvPr/>
        </p:nvSpPr>
        <p:spPr>
          <a:xfrm>
            <a:off x="1806022" y="2257959"/>
            <a:ext cx="8579955" cy="1070557"/>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rgbClr val="003153"/>
              </a:buClr>
              <a:buSzPts val="2400"/>
              <a:buFont typeface="Arial"/>
              <a:buNone/>
            </a:pPr>
            <a:r>
              <a:rPr lang="vi-VN" sz="2400" b="1" i="0" u="none" strike="noStrike" cap="none">
                <a:solidFill>
                  <a:srgbClr val="003153"/>
                </a:solidFill>
                <a:latin typeface="Arial"/>
                <a:ea typeface="Arial"/>
                <a:cs typeface="Arial"/>
                <a:sym typeface="Arial"/>
              </a:rPr>
              <a:t>VIETNAM SCALING UP ENERGY EFFICIENCY PROJECT (VSUEE)</a:t>
            </a:r>
            <a:endParaRPr sz="2400" b="1" i="0" u="none" strike="noStrike" cap="none">
              <a:solidFill>
                <a:srgbClr val="003153"/>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0"/>
          <p:cNvSpPr txBox="1"/>
          <p:nvPr/>
        </p:nvSpPr>
        <p:spPr>
          <a:xfrm>
            <a:off x="941167" y="1225514"/>
            <a:ext cx="2637285" cy="334648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Sustainable Development Reporting Framework</a:t>
            </a:r>
            <a:endParaRPr sz="3200" b="1" i="0" u="none" strike="noStrike" cap="none">
              <a:solidFill>
                <a:schemeClr val="lt1"/>
              </a:solidFill>
              <a:latin typeface="Cambria"/>
              <a:ea typeface="Cambria"/>
              <a:cs typeface="Cambria"/>
              <a:sym typeface="Cambria"/>
            </a:endParaRPr>
          </a:p>
        </p:txBody>
      </p:sp>
      <p:grpSp>
        <p:nvGrpSpPr>
          <p:cNvPr id="135" name="Google Shape;135;p10"/>
          <p:cNvGrpSpPr/>
          <p:nvPr/>
        </p:nvGrpSpPr>
        <p:grpSpPr>
          <a:xfrm>
            <a:off x="4103370" y="1362649"/>
            <a:ext cx="7410102" cy="5130229"/>
            <a:chOff x="3622560" y="1307083"/>
            <a:chExt cx="7410102" cy="5130229"/>
          </a:xfrm>
        </p:grpSpPr>
        <p:pic>
          <p:nvPicPr>
            <p:cNvPr id="136" name="Google Shape;136;p10" descr="EcoVadis - ProcessUnity"/>
            <p:cNvPicPr preferRelativeResize="0"/>
            <p:nvPr/>
          </p:nvPicPr>
          <p:blipFill rotWithShape="1">
            <a:blip r:embed="rId3">
              <a:alphaModFix/>
            </a:blip>
            <a:srcRect/>
            <a:stretch/>
          </p:blipFill>
          <p:spPr>
            <a:xfrm>
              <a:off x="7113286" y="3805747"/>
              <a:ext cx="3919376" cy="2416121"/>
            </a:xfrm>
            <a:prstGeom prst="rect">
              <a:avLst/>
            </a:prstGeom>
            <a:noFill/>
            <a:ln>
              <a:noFill/>
            </a:ln>
          </p:spPr>
        </p:pic>
        <p:pic>
          <p:nvPicPr>
            <p:cNvPr id="137" name="Google Shape;137;p10"/>
            <p:cNvPicPr preferRelativeResize="0"/>
            <p:nvPr/>
          </p:nvPicPr>
          <p:blipFill rotWithShape="1">
            <a:blip r:embed="rId4">
              <a:alphaModFix/>
            </a:blip>
            <a:srcRect/>
            <a:stretch/>
          </p:blipFill>
          <p:spPr>
            <a:xfrm>
              <a:off x="3766124" y="3710630"/>
              <a:ext cx="2416120" cy="2416120"/>
            </a:xfrm>
            <a:prstGeom prst="rect">
              <a:avLst/>
            </a:prstGeom>
            <a:noFill/>
            <a:ln>
              <a:noFill/>
            </a:ln>
          </p:spPr>
        </p:pic>
        <p:pic>
          <p:nvPicPr>
            <p:cNvPr id="138" name="Google Shape;138;p10"/>
            <p:cNvPicPr preferRelativeResize="0"/>
            <p:nvPr/>
          </p:nvPicPr>
          <p:blipFill rotWithShape="1">
            <a:blip r:embed="rId5">
              <a:alphaModFix/>
            </a:blip>
            <a:srcRect/>
            <a:stretch/>
          </p:blipFill>
          <p:spPr>
            <a:xfrm>
              <a:off x="3852371" y="1307083"/>
              <a:ext cx="2243629" cy="2243629"/>
            </a:xfrm>
            <a:prstGeom prst="rect">
              <a:avLst/>
            </a:prstGeom>
            <a:noFill/>
            <a:ln>
              <a:noFill/>
            </a:ln>
          </p:spPr>
        </p:pic>
        <p:sp>
          <p:nvSpPr>
            <p:cNvPr id="139" name="Google Shape;139;p10"/>
            <p:cNvSpPr txBox="1"/>
            <p:nvPr/>
          </p:nvSpPr>
          <p:spPr>
            <a:xfrm>
              <a:off x="3709867" y="3520283"/>
              <a:ext cx="2528634"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Arial"/>
                  <a:ea typeface="Arial"/>
                  <a:cs typeface="Arial"/>
                  <a:sym typeface="Arial"/>
                </a:rPr>
                <a:t>Global Reporting Initiative Framework</a:t>
              </a:r>
              <a:endParaRPr sz="1400" b="0" i="0" u="none" strike="noStrike" cap="none">
                <a:solidFill>
                  <a:srgbClr val="000000"/>
                </a:solidFill>
                <a:latin typeface="Arial"/>
                <a:ea typeface="Arial"/>
                <a:cs typeface="Arial"/>
                <a:sym typeface="Arial"/>
              </a:endParaRPr>
            </a:p>
          </p:txBody>
        </p:sp>
        <p:pic>
          <p:nvPicPr>
            <p:cNvPr id="140" name="Google Shape;140;p10"/>
            <p:cNvPicPr preferRelativeResize="0"/>
            <p:nvPr/>
          </p:nvPicPr>
          <p:blipFill rotWithShape="1">
            <a:blip r:embed="rId6">
              <a:alphaModFix/>
            </a:blip>
            <a:srcRect/>
            <a:stretch/>
          </p:blipFill>
          <p:spPr>
            <a:xfrm>
              <a:off x="7951158" y="1307083"/>
              <a:ext cx="2243629" cy="2245343"/>
            </a:xfrm>
            <a:prstGeom prst="rect">
              <a:avLst/>
            </a:prstGeom>
            <a:noFill/>
            <a:ln>
              <a:noFill/>
            </a:ln>
          </p:spPr>
        </p:pic>
        <p:sp>
          <p:nvSpPr>
            <p:cNvPr id="141" name="Google Shape;141;p10"/>
            <p:cNvSpPr txBox="1"/>
            <p:nvPr/>
          </p:nvSpPr>
          <p:spPr>
            <a:xfrm>
              <a:off x="7868014" y="3612376"/>
              <a:ext cx="2409919"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Arial"/>
                  <a:ea typeface="Arial"/>
                  <a:cs typeface="Arial"/>
                  <a:sym typeface="Arial"/>
                </a:rPr>
                <a:t>Sustainable Accounting Standards Board</a:t>
              </a:r>
              <a:endParaRPr sz="1400" b="0" i="0" u="none" strike="noStrike" cap="none">
                <a:solidFill>
                  <a:srgbClr val="000000"/>
                </a:solidFill>
                <a:latin typeface="Arial"/>
                <a:ea typeface="Arial"/>
                <a:cs typeface="Arial"/>
                <a:sym typeface="Arial"/>
              </a:endParaRPr>
            </a:p>
          </p:txBody>
        </p:sp>
        <p:sp>
          <p:nvSpPr>
            <p:cNvPr id="142" name="Google Shape;142;p10"/>
            <p:cNvSpPr txBox="1"/>
            <p:nvPr/>
          </p:nvSpPr>
          <p:spPr>
            <a:xfrm>
              <a:off x="3622560" y="5698648"/>
              <a:ext cx="2703247"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Arial"/>
                  <a:ea typeface="Arial"/>
                  <a:cs typeface="Arial"/>
                  <a:sym typeface="Arial"/>
                </a:rPr>
                <a:t>Task Force on Climate-related Financial Disclosures</a:t>
              </a:r>
              <a:endParaRPr sz="1400" b="0" i="0" u="none" strike="noStrike" cap="none">
                <a:solidFill>
                  <a:srgbClr val="333333"/>
                </a:solidFill>
                <a:latin typeface="Arial"/>
                <a:ea typeface="Arial"/>
                <a:cs typeface="Arial"/>
                <a:sym typeface="Arial"/>
              </a:endParaRPr>
            </a:p>
          </p:txBody>
        </p:sp>
        <p:sp>
          <p:nvSpPr>
            <p:cNvPr id="143" name="Google Shape;143;p10"/>
            <p:cNvSpPr txBox="1"/>
            <p:nvPr/>
          </p:nvSpPr>
          <p:spPr>
            <a:xfrm>
              <a:off x="7113286" y="5793162"/>
              <a:ext cx="391937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Arial"/>
                  <a:ea typeface="Arial"/>
                  <a:cs typeface="Arial"/>
                  <a:sym typeface="Arial"/>
                </a:rPr>
                <a:t>Leading sustainable smart platform</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Arial"/>
                  <a:ea typeface="Arial"/>
                  <a:cs typeface="Arial"/>
                  <a:sym typeface="Arial"/>
                </a:rPr>
                <a:t>for the global supply chain</a:t>
              </a:r>
              <a:endParaRPr sz="1400" b="0" i="0" u="none" strike="noStrike" cap="none">
                <a:solidFill>
                  <a:srgbClr val="333333"/>
                </a:solidFill>
                <a:latin typeface="Arial"/>
                <a:ea typeface="Arial"/>
                <a:cs typeface="Arial"/>
                <a:sym typeface="Arial"/>
              </a:endParaRPr>
            </a:p>
          </p:txBody>
        </p:sp>
      </p:grpSp>
      <p:sp>
        <p:nvSpPr>
          <p:cNvPr id="144" name="Google Shape;14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1"/>
          <p:cNvSpPr txBox="1"/>
          <p:nvPr/>
        </p:nvSpPr>
        <p:spPr>
          <a:xfrm>
            <a:off x="941166" y="1225514"/>
            <a:ext cx="1536027" cy="4876028"/>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GRI STANDARDS SYSTEM</a:t>
            </a:r>
            <a:endParaRPr sz="3200" b="1" i="0" u="none" strike="noStrike" cap="none">
              <a:solidFill>
                <a:schemeClr val="lt1"/>
              </a:solidFill>
              <a:latin typeface="Cambria"/>
              <a:ea typeface="Cambria"/>
              <a:cs typeface="Cambria"/>
              <a:sym typeface="Cambria"/>
            </a:endParaRPr>
          </a:p>
        </p:txBody>
      </p:sp>
      <p:pic>
        <p:nvPicPr>
          <p:cNvPr id="151" name="Google Shape;151;p11"/>
          <p:cNvPicPr preferRelativeResize="0"/>
          <p:nvPr/>
        </p:nvPicPr>
        <p:blipFill rotWithShape="1">
          <a:blip r:embed="rId3">
            <a:alphaModFix/>
          </a:blip>
          <a:srcRect/>
          <a:stretch/>
        </p:blipFill>
        <p:spPr>
          <a:xfrm>
            <a:off x="2781313" y="1115274"/>
            <a:ext cx="8737601" cy="5309377"/>
          </a:xfrm>
          <a:prstGeom prst="rect">
            <a:avLst/>
          </a:prstGeom>
          <a:noFill/>
          <a:ln>
            <a:noFill/>
          </a:ln>
        </p:spPr>
      </p:pic>
      <p:sp>
        <p:nvSpPr>
          <p:cNvPr id="152" name="Google Shape;15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grpSp>
        <p:nvGrpSpPr>
          <p:cNvPr id="158" name="Google Shape;158;p12"/>
          <p:cNvGrpSpPr/>
          <p:nvPr/>
        </p:nvGrpSpPr>
        <p:grpSpPr>
          <a:xfrm>
            <a:off x="773214" y="1310353"/>
            <a:ext cx="10645574" cy="5135061"/>
            <a:chOff x="313967" y="606091"/>
            <a:chExt cx="11564066" cy="5650330"/>
          </a:xfrm>
        </p:grpSpPr>
        <p:sp>
          <p:nvSpPr>
            <p:cNvPr id="159" name="Google Shape;159;p12"/>
            <p:cNvSpPr/>
            <p:nvPr/>
          </p:nvSpPr>
          <p:spPr>
            <a:xfrm>
              <a:off x="8470232" y="1550571"/>
              <a:ext cx="3176336" cy="1000486"/>
            </a:xfrm>
            <a:prstGeom prst="roundRect">
              <a:avLst>
                <a:gd name="adj" fmla="val 16667"/>
              </a:avLst>
            </a:prstGeom>
            <a:solidFill>
              <a:srgbClr val="4FCE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GRI 3 and GRI Industry Standards</a:t>
              </a:r>
              <a:endParaRPr sz="1400" b="0" i="0" u="none" strike="noStrike" cap="none">
                <a:solidFill>
                  <a:srgbClr val="000000"/>
                </a:solidFill>
                <a:latin typeface="Arial"/>
                <a:ea typeface="Arial"/>
                <a:cs typeface="Arial"/>
                <a:sym typeface="Arial"/>
              </a:endParaRPr>
            </a:p>
          </p:txBody>
        </p:sp>
        <p:sp>
          <p:nvSpPr>
            <p:cNvPr id="160" name="Google Shape;160;p12"/>
            <p:cNvSpPr/>
            <p:nvPr/>
          </p:nvSpPr>
          <p:spPr>
            <a:xfrm>
              <a:off x="313967" y="4138863"/>
              <a:ext cx="2942580" cy="2117558"/>
            </a:xfrm>
            <a:prstGeom prst="roundRect">
              <a:avLst>
                <a:gd name="adj" fmla="val 16667"/>
              </a:avLst>
            </a:prstGeom>
            <a:solidFill>
              <a:srgbClr val="4FCE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GRI 1:</a:t>
              </a:r>
              <a:endParaRPr sz="1400" b="0" i="0" u="none" strike="noStrike" cap="none">
                <a:solidFill>
                  <a:srgbClr val="000000"/>
                </a:solidFill>
                <a:latin typeface="Arial"/>
                <a:ea typeface="Arial"/>
                <a:cs typeface="Arial"/>
                <a:sym typeface="Arial"/>
              </a:endParaRPr>
            </a:p>
            <a:p>
              <a:pPr marL="285721" marR="0" lvl="0" indent="-285721" algn="l" rtl="0">
                <a:lnSpc>
                  <a:spcPct val="100000"/>
                </a:lnSpc>
                <a:spcBef>
                  <a:spcPts val="0"/>
                </a:spcBef>
                <a:spcAft>
                  <a:spcPts val="0"/>
                </a:spcAft>
                <a:buClr>
                  <a:srgbClr val="000000"/>
                </a:buClr>
                <a:buSzPts val="1400"/>
                <a:buFont typeface="Arial"/>
                <a:buChar char="•"/>
              </a:pPr>
              <a:r>
                <a:rPr lang="vi-VN" sz="1400" b="0" i="0" u="none" strike="noStrike" cap="none">
                  <a:solidFill>
                    <a:srgbClr val="000000"/>
                  </a:solidFill>
                  <a:latin typeface="Cambria"/>
                  <a:ea typeface="Cambria"/>
                  <a:cs typeface="Cambria"/>
                  <a:sym typeface="Cambria"/>
                </a:rPr>
                <a:t>Key Concepts</a:t>
              </a:r>
              <a:endParaRPr sz="1400" b="0" i="0" u="none" strike="noStrike" cap="none">
                <a:solidFill>
                  <a:srgbClr val="000000"/>
                </a:solidFill>
                <a:latin typeface="Cambria"/>
                <a:ea typeface="Cambria"/>
                <a:cs typeface="Cambria"/>
                <a:sym typeface="Cambria"/>
              </a:endParaRPr>
            </a:p>
            <a:p>
              <a:pPr marL="285721" marR="0" lvl="0" indent="-285721" algn="l" rtl="0">
                <a:lnSpc>
                  <a:spcPct val="100000"/>
                </a:lnSpc>
                <a:spcBef>
                  <a:spcPts val="0"/>
                </a:spcBef>
                <a:spcAft>
                  <a:spcPts val="0"/>
                </a:spcAft>
                <a:buClr>
                  <a:srgbClr val="000000"/>
                </a:buClr>
                <a:buSzPts val="1400"/>
                <a:buFont typeface="Arial"/>
                <a:buChar char="•"/>
              </a:pPr>
              <a:r>
                <a:rPr lang="vi-VN" sz="1400" b="0" i="0" u="none" strike="noStrike" cap="none">
                  <a:solidFill>
                    <a:srgbClr val="000000"/>
                  </a:solidFill>
                  <a:latin typeface="Cambria"/>
                  <a:ea typeface="Cambria"/>
                  <a:cs typeface="Cambria"/>
                  <a:sym typeface="Cambria"/>
                </a:rPr>
                <a:t>Reporting Principles</a:t>
              </a:r>
              <a:endParaRPr sz="1400" b="0" i="0" u="none" strike="noStrike" cap="none">
                <a:solidFill>
                  <a:srgbClr val="000000"/>
                </a:solidFill>
                <a:latin typeface="Cambria"/>
                <a:ea typeface="Cambria"/>
                <a:cs typeface="Cambria"/>
                <a:sym typeface="Cambria"/>
              </a:endParaRPr>
            </a:p>
            <a:p>
              <a:pPr marL="285721" marR="0" lvl="0" indent="-285721" algn="l" rtl="0">
                <a:lnSpc>
                  <a:spcPct val="100000"/>
                </a:lnSpc>
                <a:spcBef>
                  <a:spcPts val="0"/>
                </a:spcBef>
                <a:spcAft>
                  <a:spcPts val="0"/>
                </a:spcAft>
                <a:buClr>
                  <a:srgbClr val="000000"/>
                </a:buClr>
                <a:buSzPts val="1400"/>
                <a:buFont typeface="Arial"/>
                <a:buChar char="•"/>
              </a:pPr>
              <a:r>
                <a:rPr lang="vi-VN" sz="1400" b="0" i="0" u="none" strike="noStrike" cap="none">
                  <a:solidFill>
                    <a:srgbClr val="000000"/>
                  </a:solidFill>
                  <a:latin typeface="Cambria"/>
                  <a:ea typeface="Cambria"/>
                  <a:cs typeface="Cambria"/>
                  <a:sym typeface="Cambria"/>
                </a:rPr>
                <a:t>As required</a:t>
              </a:r>
              <a:endParaRPr sz="1400" b="0" i="0" u="none" strike="noStrike" cap="none">
                <a:solidFill>
                  <a:srgbClr val="000000"/>
                </a:solidFill>
                <a:latin typeface="Arial"/>
                <a:ea typeface="Arial"/>
                <a:cs typeface="Arial"/>
                <a:sym typeface="Arial"/>
              </a:endParaRPr>
            </a:p>
          </p:txBody>
        </p:sp>
        <p:sp>
          <p:nvSpPr>
            <p:cNvPr id="161" name="Google Shape;161;p12"/>
            <p:cNvSpPr/>
            <p:nvPr/>
          </p:nvSpPr>
          <p:spPr>
            <a:xfrm>
              <a:off x="2133599" y="606091"/>
              <a:ext cx="7924800" cy="653144"/>
            </a:xfrm>
            <a:prstGeom prst="roundRect">
              <a:avLst>
                <a:gd name="adj" fmla="val 16667"/>
              </a:avLst>
            </a:prstGeom>
            <a:solidFill>
              <a:srgbClr val="AFDF9F"/>
            </a:solidFill>
            <a:ln w="9525" cap="flat" cmpd="sng">
              <a:solidFill>
                <a:srgbClr val="77C75C"/>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vi-VN" sz="2800" b="1" i="0" u="none" strike="noStrike" cap="none">
                  <a:solidFill>
                    <a:srgbClr val="000000"/>
                  </a:solidFill>
                  <a:latin typeface="Cambria"/>
                  <a:ea typeface="Cambria"/>
                  <a:cs typeface="Cambria"/>
                  <a:sym typeface="Cambria"/>
                </a:rPr>
                <a:t>REPORTING ACCORDING TO THE GRI STANDARDS FRAMEWORK</a:t>
              </a:r>
              <a:endParaRPr sz="1400" b="0" i="0" u="none" strike="noStrike" cap="none">
                <a:solidFill>
                  <a:srgbClr val="000000"/>
                </a:solidFill>
                <a:latin typeface="Arial"/>
                <a:ea typeface="Arial"/>
                <a:cs typeface="Arial"/>
                <a:sym typeface="Arial"/>
              </a:endParaRPr>
            </a:p>
          </p:txBody>
        </p:sp>
        <p:sp>
          <p:nvSpPr>
            <p:cNvPr id="162" name="Google Shape;162;p12"/>
            <p:cNvSpPr/>
            <p:nvPr/>
          </p:nvSpPr>
          <p:spPr>
            <a:xfrm>
              <a:off x="522514" y="2791326"/>
              <a:ext cx="2525486" cy="1648899"/>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Understanding the system and key elements of the GRI Standard</a:t>
              </a:r>
              <a:endParaRPr sz="1400" b="0" i="0" u="none" strike="noStrike" cap="none">
                <a:solidFill>
                  <a:srgbClr val="000000"/>
                </a:solidFill>
                <a:latin typeface="Arial"/>
                <a:ea typeface="Arial"/>
                <a:cs typeface="Arial"/>
                <a:sym typeface="Arial"/>
              </a:endParaRPr>
            </a:p>
          </p:txBody>
        </p:sp>
        <p:sp>
          <p:nvSpPr>
            <p:cNvPr id="163" name="Google Shape;163;p12"/>
            <p:cNvSpPr/>
            <p:nvPr/>
          </p:nvSpPr>
          <p:spPr>
            <a:xfrm rot="-5400000">
              <a:off x="2258929" y="3593702"/>
              <a:ext cx="3376290" cy="727626"/>
            </a:xfrm>
            <a:prstGeom prst="roundRect">
              <a:avLst>
                <a:gd name="adj" fmla="val 16667"/>
              </a:avLst>
            </a:prstGeom>
            <a:solidFill>
              <a:srgbClr val="FFFF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Applying reporting principles</a:t>
              </a:r>
              <a:endParaRPr sz="1400" b="0" i="0" u="none" strike="noStrike" cap="none">
                <a:solidFill>
                  <a:srgbClr val="000000"/>
                </a:solidFill>
                <a:latin typeface="Arial"/>
                <a:ea typeface="Arial"/>
                <a:cs typeface="Arial"/>
                <a:sym typeface="Arial"/>
              </a:endParaRPr>
            </a:p>
          </p:txBody>
        </p:sp>
        <p:sp>
          <p:nvSpPr>
            <p:cNvPr id="164" name="Google Shape;164;p12"/>
            <p:cNvSpPr/>
            <p:nvPr/>
          </p:nvSpPr>
          <p:spPr>
            <a:xfrm>
              <a:off x="4665525" y="1651907"/>
              <a:ext cx="3112167"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Identifying material topics</a:t>
              </a:r>
              <a:endParaRPr sz="1400" b="0" i="0" u="none" strike="noStrike" cap="none">
                <a:solidFill>
                  <a:srgbClr val="000000"/>
                </a:solidFill>
                <a:latin typeface="Arial"/>
                <a:ea typeface="Arial"/>
                <a:cs typeface="Arial"/>
                <a:sym typeface="Arial"/>
              </a:endParaRPr>
            </a:p>
          </p:txBody>
        </p:sp>
        <p:sp>
          <p:nvSpPr>
            <p:cNvPr id="165" name="Google Shape;165;p12"/>
            <p:cNvSpPr/>
            <p:nvPr/>
          </p:nvSpPr>
          <p:spPr>
            <a:xfrm>
              <a:off x="4683286" y="2889250"/>
              <a:ext cx="3112167"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Reporting information</a:t>
              </a:r>
              <a:endParaRPr sz="1400" b="0" i="0" u="none" strike="noStrike" cap="none">
                <a:solidFill>
                  <a:srgbClr val="000000"/>
                </a:solidFill>
                <a:latin typeface="Arial"/>
                <a:ea typeface="Arial"/>
                <a:cs typeface="Arial"/>
                <a:sym typeface="Arial"/>
              </a:endParaRPr>
            </a:p>
          </p:txBody>
        </p:sp>
        <p:sp>
          <p:nvSpPr>
            <p:cNvPr id="166" name="Google Shape;166;p12"/>
            <p:cNvSpPr/>
            <p:nvPr/>
          </p:nvSpPr>
          <p:spPr>
            <a:xfrm>
              <a:off x="4667242" y="4167359"/>
              <a:ext cx="3144253"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Preparing the GRI content index</a:t>
              </a:r>
              <a:endParaRPr sz="1400" b="0" i="0" u="none" strike="noStrike" cap="none">
                <a:solidFill>
                  <a:srgbClr val="000000"/>
                </a:solidFill>
                <a:latin typeface="Arial"/>
                <a:ea typeface="Arial"/>
                <a:cs typeface="Arial"/>
                <a:sym typeface="Arial"/>
              </a:endParaRPr>
            </a:p>
          </p:txBody>
        </p:sp>
        <p:sp>
          <p:nvSpPr>
            <p:cNvPr id="167" name="Google Shape;167;p12"/>
            <p:cNvSpPr/>
            <p:nvPr/>
          </p:nvSpPr>
          <p:spPr>
            <a:xfrm>
              <a:off x="4657743" y="5445468"/>
              <a:ext cx="3144253"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Prepare the statement of use</a:t>
              </a:r>
              <a:endParaRPr sz="1400" b="0" i="0" u="none" strike="noStrike" cap="none">
                <a:solidFill>
                  <a:srgbClr val="000000"/>
                </a:solidFill>
                <a:latin typeface="Arial"/>
                <a:ea typeface="Arial"/>
                <a:cs typeface="Arial"/>
                <a:sym typeface="Arial"/>
              </a:endParaRPr>
            </a:p>
          </p:txBody>
        </p:sp>
        <p:sp>
          <p:nvSpPr>
            <p:cNvPr id="168" name="Google Shape;168;p12"/>
            <p:cNvSpPr/>
            <p:nvPr/>
          </p:nvSpPr>
          <p:spPr>
            <a:xfrm>
              <a:off x="9192584" y="4328659"/>
              <a:ext cx="2685449" cy="731967"/>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Publish information and GRI content index</a:t>
              </a:r>
              <a:endParaRPr sz="1400" b="0" i="0" u="none" strike="noStrike" cap="none">
                <a:solidFill>
                  <a:srgbClr val="000000"/>
                </a:solidFill>
                <a:latin typeface="Arial"/>
                <a:ea typeface="Arial"/>
                <a:cs typeface="Arial"/>
                <a:sym typeface="Arial"/>
              </a:endParaRPr>
            </a:p>
          </p:txBody>
        </p:sp>
        <p:sp>
          <p:nvSpPr>
            <p:cNvPr id="169" name="Google Shape;169;p12"/>
            <p:cNvSpPr/>
            <p:nvPr/>
          </p:nvSpPr>
          <p:spPr>
            <a:xfrm>
              <a:off x="9176564" y="5486399"/>
              <a:ext cx="2685449"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000000"/>
                  </a:solidFill>
                  <a:latin typeface="Cambria"/>
                  <a:ea typeface="Cambria"/>
                  <a:cs typeface="Cambria"/>
                  <a:sym typeface="Cambria"/>
                </a:rPr>
                <a:t>Notify GRI</a:t>
              </a:r>
              <a:endParaRPr sz="1400" b="0" i="0" u="none" strike="noStrike" cap="none">
                <a:solidFill>
                  <a:srgbClr val="000000"/>
                </a:solidFill>
                <a:latin typeface="Arial"/>
                <a:ea typeface="Arial"/>
                <a:cs typeface="Arial"/>
                <a:sym typeface="Arial"/>
              </a:endParaRPr>
            </a:p>
          </p:txBody>
        </p:sp>
        <p:cxnSp>
          <p:nvCxnSpPr>
            <p:cNvPr id="170" name="Google Shape;170;p12"/>
            <p:cNvCxnSpPr>
              <a:stCxn id="163" idx="3"/>
              <a:endCxn id="164" idx="1"/>
            </p:cNvCxnSpPr>
            <p:nvPr/>
          </p:nvCxnSpPr>
          <p:spPr>
            <a:xfrm rot="-5400000">
              <a:off x="4190074" y="1793870"/>
              <a:ext cx="232500" cy="718500"/>
            </a:xfrm>
            <a:prstGeom prst="bentConnector2">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1" name="Google Shape;171;p12"/>
            <p:cNvCxnSpPr>
              <a:stCxn id="162" idx="0"/>
              <a:endCxn id="164" idx="0"/>
            </p:cNvCxnSpPr>
            <p:nvPr/>
          </p:nvCxnSpPr>
          <p:spPr>
            <a:xfrm rot="-5400000">
              <a:off x="3433757" y="3426"/>
              <a:ext cx="1139400" cy="4436400"/>
            </a:xfrm>
            <a:prstGeom prst="bentConnector3">
              <a:avLst>
                <a:gd name="adj1" fmla="val 324109"/>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2" name="Google Shape;172;p12"/>
            <p:cNvCxnSpPr>
              <a:endCxn id="167" idx="1"/>
            </p:cNvCxnSpPr>
            <p:nvPr/>
          </p:nvCxnSpPr>
          <p:spPr>
            <a:xfrm>
              <a:off x="3961143" y="5645679"/>
              <a:ext cx="696600" cy="184800"/>
            </a:xfrm>
            <a:prstGeom prst="bentConnector3">
              <a:avLst>
                <a:gd name="adj1" fmla="val -7963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3" name="Google Shape;173;p12"/>
            <p:cNvCxnSpPr>
              <a:stCxn id="164" idx="2"/>
            </p:cNvCxnSpPr>
            <p:nvPr/>
          </p:nvCxnSpPr>
          <p:spPr>
            <a:xfrm>
              <a:off x="6221609" y="2421928"/>
              <a:ext cx="0" cy="4674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4" name="Google Shape;174;p12"/>
            <p:cNvCxnSpPr>
              <a:stCxn id="165" idx="2"/>
            </p:cNvCxnSpPr>
            <p:nvPr/>
          </p:nvCxnSpPr>
          <p:spPr>
            <a:xfrm>
              <a:off x="6239370" y="3659271"/>
              <a:ext cx="0" cy="5181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5" name="Google Shape;175;p12"/>
            <p:cNvCxnSpPr>
              <a:stCxn id="166" idx="2"/>
              <a:endCxn id="167" idx="0"/>
            </p:cNvCxnSpPr>
            <p:nvPr/>
          </p:nvCxnSpPr>
          <p:spPr>
            <a:xfrm flipH="1">
              <a:off x="6229769" y="4937380"/>
              <a:ext cx="9600" cy="5082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6" name="Google Shape;176;p12"/>
            <p:cNvCxnSpPr>
              <a:stCxn id="167" idx="2"/>
              <a:endCxn id="168" idx="1"/>
            </p:cNvCxnSpPr>
            <p:nvPr/>
          </p:nvCxnSpPr>
          <p:spPr>
            <a:xfrm rot="-5400000">
              <a:off x="6950920" y="3973739"/>
              <a:ext cx="1520700" cy="2962800"/>
            </a:xfrm>
            <a:prstGeom prst="bentConnector4">
              <a:avLst>
                <a:gd name="adj1" fmla="val 24138"/>
                <a:gd name="adj2" fmla="val 99373"/>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cxnSp>
          <p:nvCxnSpPr>
            <p:cNvPr id="177" name="Google Shape;177;p12"/>
            <p:cNvCxnSpPr>
              <a:stCxn id="168" idx="2"/>
              <a:endCxn id="169" idx="0"/>
            </p:cNvCxnSpPr>
            <p:nvPr/>
          </p:nvCxnSpPr>
          <p:spPr>
            <a:xfrm flipH="1">
              <a:off x="10519409" y="5060626"/>
              <a:ext cx="15900" cy="4257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6862"/>
                </a:srgbClr>
              </a:outerShdw>
            </a:effectLst>
          </p:spPr>
        </p:cxnSp>
      </p:grpSp>
      <p:sp>
        <p:nvSpPr>
          <p:cNvPr id="178" name="Google Shape;17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p:nvPr/>
        </p:nvSpPr>
        <p:spPr>
          <a:xfrm>
            <a:off x="8877087" y="1225514"/>
            <a:ext cx="2558700" cy="1650690"/>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IDENTIFY KEY ISSUES</a:t>
            </a:r>
            <a:endParaRPr sz="3200" b="1" i="0" u="none" strike="noStrike" cap="none">
              <a:solidFill>
                <a:schemeClr val="lt1"/>
              </a:solidFill>
              <a:latin typeface="Cambria"/>
              <a:ea typeface="Cambria"/>
              <a:cs typeface="Cambria"/>
              <a:sym typeface="Cambria"/>
            </a:endParaRPr>
          </a:p>
        </p:txBody>
      </p:sp>
      <p:pic>
        <p:nvPicPr>
          <p:cNvPr id="185" name="Google Shape;185;p13" descr="A diagram of a company's company's company's company's company's company's company's company's company's company's company's company'&#10;&#10;Description automatically generated with low confidence"/>
          <p:cNvPicPr preferRelativeResize="0"/>
          <p:nvPr/>
        </p:nvPicPr>
        <p:blipFill rotWithShape="1">
          <a:blip r:embed="rId3">
            <a:alphaModFix/>
          </a:blip>
          <a:srcRect l="1448"/>
          <a:stretch/>
        </p:blipFill>
        <p:spPr>
          <a:xfrm>
            <a:off x="114744" y="1289686"/>
            <a:ext cx="8762344" cy="5529188"/>
          </a:xfrm>
          <a:prstGeom prst="rect">
            <a:avLst/>
          </a:prstGeom>
          <a:noFill/>
          <a:ln>
            <a:noFill/>
          </a:ln>
        </p:spPr>
      </p:pic>
      <p:sp>
        <p:nvSpPr>
          <p:cNvPr id="186" name="Google Shape;186;p13"/>
          <p:cNvSpPr txBox="1"/>
          <p:nvPr/>
        </p:nvSpPr>
        <p:spPr>
          <a:xfrm>
            <a:off x="8819684" y="3238420"/>
            <a:ext cx="2673506" cy="224676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F7D37B"/>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Employee Health &amp; Safety</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869EAB"/>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Cross-functional strategy and communication</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696E9F"/>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Diversity &amp; Inclusion</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C36238"/>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Proactively identifying project implementation opportunities</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5D6F74"/>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Proactively identifying risks and developing risk response plans</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859F93"/>
                </a:solidFill>
                <a:latin typeface="Cambria"/>
                <a:ea typeface="Cambria"/>
                <a:cs typeface="Cambria"/>
                <a:sym typeface="Cambria"/>
              </a:rPr>
              <a:t>• </a:t>
            </a:r>
            <a:r>
              <a:rPr lang="vi-VN" sz="1400" b="0" i="0" u="none" strike="noStrike" cap="none">
                <a:solidFill>
                  <a:srgbClr val="333333"/>
                </a:solidFill>
                <a:latin typeface="Cambria"/>
                <a:ea typeface="Cambria"/>
                <a:cs typeface="Cambria"/>
                <a:sym typeface="Cambria"/>
              </a:rPr>
              <a:t>Aligning targets &amp; the market</a:t>
            </a:r>
            <a:endParaRPr sz="1400" b="0" i="0" u="none" strike="noStrike" cap="none">
              <a:solidFill>
                <a:srgbClr val="333333"/>
              </a:solidFill>
              <a:latin typeface="Cambria"/>
              <a:ea typeface="Cambria"/>
              <a:cs typeface="Cambria"/>
              <a:sym typeface="Cambria"/>
            </a:endParaRPr>
          </a:p>
        </p:txBody>
      </p:sp>
      <p:sp>
        <p:nvSpPr>
          <p:cNvPr id="187" name="Google Shape;18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4"/>
          <p:cNvSpPr txBox="1"/>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GRI MODULES</a:t>
            </a:r>
            <a:endParaRPr sz="3200" b="1" i="0" u="none" strike="noStrike" cap="none">
              <a:solidFill>
                <a:schemeClr val="lt1"/>
              </a:solidFill>
              <a:latin typeface="Cambria"/>
              <a:ea typeface="Cambria"/>
              <a:cs typeface="Cambria"/>
              <a:sym typeface="Cambria"/>
            </a:endParaRPr>
          </a:p>
        </p:txBody>
      </p:sp>
      <p:grpSp>
        <p:nvGrpSpPr>
          <p:cNvPr id="194" name="Google Shape;194;p14"/>
          <p:cNvGrpSpPr/>
          <p:nvPr/>
        </p:nvGrpSpPr>
        <p:grpSpPr>
          <a:xfrm>
            <a:off x="2166470" y="1733231"/>
            <a:ext cx="3346488" cy="1854070"/>
            <a:chOff x="1296193" y="1905000"/>
            <a:chExt cx="1981201" cy="2286000"/>
          </a:xfrm>
        </p:grpSpPr>
        <p:sp>
          <p:nvSpPr>
            <p:cNvPr id="195" name="Google Shape;195;p14"/>
            <p:cNvSpPr/>
            <p:nvPr/>
          </p:nvSpPr>
          <p:spPr>
            <a:xfrm>
              <a:off x="1296193" y="1905000"/>
              <a:ext cx="1981200" cy="22860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5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5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1_ Foundation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2_ General Disclosures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3_ Material Topics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Standards Glossary 2022 </a:t>
              </a:r>
              <a:endParaRPr sz="1400" b="0" i="0" u="none" strike="noStrike" cap="none">
                <a:solidFill>
                  <a:srgbClr val="000000"/>
                </a:solidFill>
                <a:latin typeface="Arial"/>
                <a:ea typeface="Arial"/>
                <a:cs typeface="Arial"/>
                <a:sym typeface="Arial"/>
              </a:endParaRPr>
            </a:p>
          </p:txBody>
        </p:sp>
        <p:sp>
          <p:nvSpPr>
            <p:cNvPr id="196" name="Google Shape;196;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FFFFFF"/>
                  </a:solidFill>
                  <a:latin typeface="Cambria"/>
                  <a:ea typeface="Cambria"/>
                  <a:cs typeface="Cambria"/>
                  <a:sym typeface="Cambria"/>
                </a:rPr>
                <a:t>Section: All</a:t>
              </a:r>
              <a:endParaRPr sz="1400" b="1" i="0" u="none" strike="noStrike" cap="none">
                <a:solidFill>
                  <a:srgbClr val="FFFFFF"/>
                </a:solidFill>
                <a:latin typeface="Cambria"/>
                <a:ea typeface="Cambria"/>
                <a:cs typeface="Cambria"/>
                <a:sym typeface="Cambria"/>
              </a:endParaRPr>
            </a:p>
          </p:txBody>
        </p:sp>
      </p:grpSp>
      <p:grpSp>
        <p:nvGrpSpPr>
          <p:cNvPr id="197" name="Google Shape;197;p14"/>
          <p:cNvGrpSpPr/>
          <p:nvPr/>
        </p:nvGrpSpPr>
        <p:grpSpPr>
          <a:xfrm>
            <a:off x="6661684" y="1692014"/>
            <a:ext cx="3346488" cy="1854070"/>
            <a:chOff x="1296193" y="1905000"/>
            <a:chExt cx="1981201" cy="1981200"/>
          </a:xfrm>
        </p:grpSpPr>
        <p:sp>
          <p:nvSpPr>
            <p:cNvPr id="198" name="Google Shape;198;p14"/>
            <p:cNvSpPr/>
            <p:nvPr/>
          </p:nvSpPr>
          <p:spPr>
            <a:xfrm>
              <a:off x="1296193" y="1905000"/>
              <a:ext cx="1981200" cy="19812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11_ Oil and Gas Sector 2021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12_ Coal Sector 2022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13_ Agriculture, Aquaculture, and Fishing Sectors 2022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14_ Mining Sector 2024 </a:t>
              </a:r>
              <a:endParaRPr sz="1400" b="0" i="0" u="none" strike="noStrike" cap="none">
                <a:solidFill>
                  <a:srgbClr val="000000"/>
                </a:solidFill>
                <a:latin typeface="Arial"/>
                <a:ea typeface="Arial"/>
                <a:cs typeface="Arial"/>
                <a:sym typeface="Arial"/>
              </a:endParaRPr>
            </a:p>
          </p:txBody>
        </p:sp>
        <p:sp>
          <p:nvSpPr>
            <p:cNvPr id="199" name="Google Shape;199;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FFFFFF"/>
                  </a:solidFill>
                  <a:latin typeface="Cambria"/>
                  <a:ea typeface="Cambria"/>
                  <a:cs typeface="Cambria"/>
                  <a:sym typeface="Cambria"/>
                </a:rPr>
                <a:t>Section: Industry</a:t>
              </a:r>
              <a:endParaRPr sz="1400" b="1" i="0" u="none" strike="noStrike" cap="none">
                <a:solidFill>
                  <a:srgbClr val="FFFFFF"/>
                </a:solidFill>
                <a:latin typeface="Cambria"/>
                <a:ea typeface="Cambria"/>
                <a:cs typeface="Cambria"/>
                <a:sym typeface="Cambria"/>
              </a:endParaRPr>
            </a:p>
          </p:txBody>
        </p:sp>
      </p:grpSp>
      <p:grpSp>
        <p:nvGrpSpPr>
          <p:cNvPr id="200" name="Google Shape;200;p14"/>
          <p:cNvGrpSpPr/>
          <p:nvPr/>
        </p:nvGrpSpPr>
        <p:grpSpPr>
          <a:xfrm>
            <a:off x="1399397" y="3809784"/>
            <a:ext cx="4366143" cy="2985479"/>
            <a:chOff x="1296193" y="1905000"/>
            <a:chExt cx="1981201" cy="2635274"/>
          </a:xfrm>
        </p:grpSpPr>
        <p:sp>
          <p:nvSpPr>
            <p:cNvPr id="201" name="Google Shape;201;p14"/>
            <p:cNvSpPr/>
            <p:nvPr/>
          </p:nvSpPr>
          <p:spPr>
            <a:xfrm>
              <a:off x="1296193" y="1905000"/>
              <a:ext cx="1981200" cy="263527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205_ Anti-corruption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206_ Anti-competitive Behavior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411_ Rights of Indigenous Peoples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413_ Local Communities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415_ Public Policy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417_ Marketing and Labeling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418_ Customer Privacy 2016 </a:t>
              </a:r>
              <a:endParaRPr sz="1400" b="0" i="0" u="none" strike="noStrike" cap="none">
                <a:solidFill>
                  <a:srgbClr val="000000"/>
                </a:solidFill>
                <a:latin typeface="Arial"/>
                <a:ea typeface="Arial"/>
                <a:cs typeface="Arial"/>
                <a:sym typeface="Arial"/>
              </a:endParaRPr>
            </a:p>
          </p:txBody>
        </p:sp>
        <p:sp>
          <p:nvSpPr>
            <p:cNvPr id="202" name="Google Shape;202;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FFFFFF"/>
                  </a:solidFill>
                  <a:latin typeface="Cambria"/>
                  <a:ea typeface="Cambria"/>
                  <a:cs typeface="Cambria"/>
                  <a:sym typeface="Cambria"/>
                </a:rPr>
                <a:t>Section: Business Ethics</a:t>
              </a:r>
              <a:endParaRPr sz="1400" b="1" i="0" u="none" strike="noStrike" cap="none">
                <a:solidFill>
                  <a:srgbClr val="FFFFFF"/>
                </a:solidFill>
                <a:latin typeface="Cambria"/>
                <a:ea typeface="Cambria"/>
                <a:cs typeface="Cambria"/>
                <a:sym typeface="Cambria"/>
              </a:endParaRPr>
            </a:p>
          </p:txBody>
        </p:sp>
      </p:grpSp>
      <p:grpSp>
        <p:nvGrpSpPr>
          <p:cNvPr id="203" name="Google Shape;203;p14"/>
          <p:cNvGrpSpPr/>
          <p:nvPr/>
        </p:nvGrpSpPr>
        <p:grpSpPr>
          <a:xfrm>
            <a:off x="6426461" y="3809784"/>
            <a:ext cx="4366143" cy="2985479"/>
            <a:chOff x="1296193" y="1905000"/>
            <a:chExt cx="1981201" cy="2635274"/>
          </a:xfrm>
        </p:grpSpPr>
        <p:sp>
          <p:nvSpPr>
            <p:cNvPr id="204" name="Google Shape;204;p14"/>
            <p:cNvSpPr/>
            <p:nvPr/>
          </p:nvSpPr>
          <p:spPr>
            <a:xfrm>
              <a:off x="1296193" y="1905000"/>
              <a:ext cx="1981200" cy="263527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101_ Biodiversity 2024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301_ Materials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302_ Energy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303_ Water and Effluents 2018</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304_ Biodiversity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305_ Emissions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306_ Effluents and Waste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306_ Waste 2020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308_ Supplier Environmental Assessment 2016 </a:t>
              </a:r>
              <a:endParaRPr sz="1600" b="0" i="0" u="none" strike="noStrike" cap="none">
                <a:solidFill>
                  <a:srgbClr val="00003C"/>
                </a:solidFill>
                <a:latin typeface="Cambria"/>
                <a:ea typeface="Cambria"/>
                <a:cs typeface="Cambria"/>
                <a:sym typeface="Cambria"/>
              </a:endParaRPr>
            </a:p>
          </p:txBody>
        </p:sp>
        <p:sp>
          <p:nvSpPr>
            <p:cNvPr id="205" name="Google Shape;205;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FFFFFF"/>
                  </a:solidFill>
                  <a:latin typeface="Cambria"/>
                  <a:ea typeface="Cambria"/>
                  <a:cs typeface="Cambria"/>
                  <a:sym typeface="Cambria"/>
                </a:rPr>
                <a:t>Section: Environment</a:t>
              </a:r>
              <a:endParaRPr sz="1400" b="1" i="0" u="none" strike="noStrike" cap="none">
                <a:solidFill>
                  <a:srgbClr val="FFFFFF"/>
                </a:solidFill>
                <a:latin typeface="Cambria"/>
                <a:ea typeface="Cambria"/>
                <a:cs typeface="Cambria"/>
                <a:sym typeface="Cambria"/>
              </a:endParaRPr>
            </a:p>
          </p:txBody>
        </p:sp>
      </p:grpSp>
      <p:sp>
        <p:nvSpPr>
          <p:cNvPr id="206" name="Google Shape;20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5"/>
          <p:cNvSpPr txBox="1"/>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GRI MODULES</a:t>
            </a:r>
            <a:endParaRPr sz="3200" b="1" i="0" u="none" strike="noStrike" cap="none">
              <a:solidFill>
                <a:schemeClr val="lt1"/>
              </a:solidFill>
              <a:latin typeface="Cambria"/>
              <a:ea typeface="Cambria"/>
              <a:cs typeface="Cambria"/>
              <a:sym typeface="Cambria"/>
            </a:endParaRPr>
          </a:p>
        </p:txBody>
      </p:sp>
      <p:grpSp>
        <p:nvGrpSpPr>
          <p:cNvPr id="213" name="Google Shape;213;p15"/>
          <p:cNvGrpSpPr/>
          <p:nvPr/>
        </p:nvGrpSpPr>
        <p:grpSpPr>
          <a:xfrm>
            <a:off x="568371" y="1878653"/>
            <a:ext cx="3346488" cy="1959810"/>
            <a:chOff x="1296193" y="1905000"/>
            <a:chExt cx="1981201" cy="2286000"/>
          </a:xfrm>
        </p:grpSpPr>
        <p:sp>
          <p:nvSpPr>
            <p:cNvPr id="214" name="Google Shape;214;p15"/>
            <p:cNvSpPr/>
            <p:nvPr/>
          </p:nvSpPr>
          <p:spPr>
            <a:xfrm>
              <a:off x="1296193" y="1905000"/>
              <a:ext cx="1981200" cy="22860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6348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201_ Economic Performance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202_ Market Presence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203_ Indirect Economic Impacts 2016</a:t>
              </a: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207_ Tax 2019</a:t>
              </a:r>
              <a:endParaRPr sz="1400" b="0" i="0" u="none" strike="noStrike" cap="none">
                <a:solidFill>
                  <a:srgbClr val="000000"/>
                </a:solidFill>
                <a:latin typeface="Arial"/>
                <a:ea typeface="Arial"/>
                <a:cs typeface="Arial"/>
                <a:sym typeface="Arial"/>
              </a:endParaRPr>
            </a:p>
          </p:txBody>
        </p:sp>
        <p:sp>
          <p:nvSpPr>
            <p:cNvPr id="215" name="Google Shape;215;p15"/>
            <p:cNvSpPr/>
            <p:nvPr/>
          </p:nvSpPr>
          <p:spPr>
            <a:xfrm>
              <a:off x="1296194" y="1905000"/>
              <a:ext cx="1981200" cy="527507"/>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vi-VN" sz="1600" b="1" i="0" u="none" strike="noStrike" cap="none">
                  <a:solidFill>
                    <a:srgbClr val="FFFFFF"/>
                  </a:solidFill>
                  <a:latin typeface="Cambria"/>
                  <a:ea typeface="Cambria"/>
                  <a:cs typeface="Cambria"/>
                  <a:sym typeface="Cambria"/>
                </a:rPr>
                <a:t>Section: Finance</a:t>
              </a:r>
              <a:endParaRPr sz="1600" b="1" i="0" u="none" strike="noStrike" cap="none">
                <a:solidFill>
                  <a:srgbClr val="FFFFFF"/>
                </a:solidFill>
                <a:latin typeface="Cambria"/>
                <a:ea typeface="Cambria"/>
                <a:cs typeface="Cambria"/>
                <a:sym typeface="Cambria"/>
              </a:endParaRPr>
            </a:p>
          </p:txBody>
        </p:sp>
      </p:grpSp>
      <p:grpSp>
        <p:nvGrpSpPr>
          <p:cNvPr id="216" name="Google Shape;216;p15"/>
          <p:cNvGrpSpPr/>
          <p:nvPr/>
        </p:nvGrpSpPr>
        <p:grpSpPr>
          <a:xfrm>
            <a:off x="4449648" y="1899262"/>
            <a:ext cx="3346488" cy="1959810"/>
            <a:chOff x="1296193" y="1904999"/>
            <a:chExt cx="1981201" cy="1981200"/>
          </a:xfrm>
        </p:grpSpPr>
        <p:sp>
          <p:nvSpPr>
            <p:cNvPr id="217" name="Google Shape;217;p15"/>
            <p:cNvSpPr/>
            <p:nvPr/>
          </p:nvSpPr>
          <p:spPr>
            <a:xfrm>
              <a:off x="1296193" y="2214365"/>
              <a:ext cx="1981200" cy="167183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403_ Occupational Health and Safety 2018</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416_ Customer Health and Safety 2016</a:t>
              </a:r>
              <a:endParaRPr sz="1400" b="0" i="0" u="none" strike="noStrike" cap="none">
                <a:solidFill>
                  <a:srgbClr val="000000"/>
                </a:solidFill>
                <a:latin typeface="Arial"/>
                <a:ea typeface="Arial"/>
                <a:cs typeface="Arial"/>
                <a:sym typeface="Arial"/>
              </a:endParaRPr>
            </a:p>
          </p:txBody>
        </p:sp>
        <p:sp>
          <p:nvSpPr>
            <p:cNvPr id="218" name="Google Shape;218;p15"/>
            <p:cNvSpPr/>
            <p:nvPr/>
          </p:nvSpPr>
          <p:spPr>
            <a:xfrm>
              <a:off x="1296194" y="1904999"/>
              <a:ext cx="1981200" cy="639431"/>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vi-VN" sz="1600" b="1" i="0" u="none" strike="noStrike" cap="none">
                  <a:solidFill>
                    <a:srgbClr val="FFFFFF"/>
                  </a:solidFill>
                  <a:latin typeface="Cambria"/>
                  <a:ea typeface="Cambria"/>
                  <a:cs typeface="Cambria"/>
                  <a:sym typeface="Cambria"/>
                </a:rPr>
                <a:t>Section: Health and Safety</a:t>
              </a:r>
              <a:endParaRPr sz="1600" b="1" i="0" u="none" strike="noStrike" cap="none">
                <a:solidFill>
                  <a:srgbClr val="FFFFFF"/>
                </a:solidFill>
                <a:latin typeface="Cambria"/>
                <a:ea typeface="Cambria"/>
                <a:cs typeface="Cambria"/>
                <a:sym typeface="Cambria"/>
              </a:endParaRPr>
            </a:p>
          </p:txBody>
        </p:sp>
      </p:grpSp>
      <p:grpSp>
        <p:nvGrpSpPr>
          <p:cNvPr id="219" name="Google Shape;219;p15"/>
          <p:cNvGrpSpPr/>
          <p:nvPr/>
        </p:nvGrpSpPr>
        <p:grpSpPr>
          <a:xfrm>
            <a:off x="8330929" y="1919869"/>
            <a:ext cx="3346488" cy="1939203"/>
            <a:chOff x="1296193" y="1905000"/>
            <a:chExt cx="1981201" cy="1711730"/>
          </a:xfrm>
        </p:grpSpPr>
        <p:sp>
          <p:nvSpPr>
            <p:cNvPr id="220" name="Google Shape;220;p15"/>
            <p:cNvSpPr/>
            <p:nvPr/>
          </p:nvSpPr>
          <p:spPr>
            <a:xfrm>
              <a:off x="1296193" y="2219487"/>
              <a:ext cx="1981200" cy="1397243"/>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204_ Procurement Practices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414_ Supplier Social Assessment 2016</a:t>
              </a:r>
              <a:endParaRPr sz="1400" b="0" i="0" u="none" strike="noStrike" cap="none">
                <a:solidFill>
                  <a:srgbClr val="000000"/>
                </a:solidFill>
                <a:latin typeface="Arial"/>
                <a:ea typeface="Arial"/>
                <a:cs typeface="Arial"/>
                <a:sym typeface="Arial"/>
              </a:endParaRPr>
            </a:p>
          </p:txBody>
        </p:sp>
        <p:sp>
          <p:nvSpPr>
            <p:cNvPr id="221" name="Google Shape;221;p15"/>
            <p:cNvSpPr/>
            <p:nvPr/>
          </p:nvSpPr>
          <p:spPr>
            <a:xfrm>
              <a:off x="1296194" y="1905000"/>
              <a:ext cx="1981200" cy="54014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vi-VN" sz="1600" b="1" i="0" u="none" strike="noStrike" cap="none">
                  <a:solidFill>
                    <a:srgbClr val="FFFFFF"/>
                  </a:solidFill>
                  <a:latin typeface="Cambria"/>
                  <a:ea typeface="Cambria"/>
                  <a:cs typeface="Cambria"/>
                  <a:sym typeface="Cambria"/>
                </a:rPr>
                <a:t>Section: Responsible Sourcing</a:t>
              </a:r>
              <a:endParaRPr sz="1600" b="1" i="0" u="none" strike="noStrike" cap="none">
                <a:solidFill>
                  <a:srgbClr val="FFFFFF"/>
                </a:solidFill>
                <a:latin typeface="Cambria"/>
                <a:ea typeface="Cambria"/>
                <a:cs typeface="Cambria"/>
                <a:sym typeface="Cambria"/>
              </a:endParaRPr>
            </a:p>
          </p:txBody>
        </p:sp>
      </p:grpSp>
      <p:grpSp>
        <p:nvGrpSpPr>
          <p:cNvPr id="222" name="Google Shape;222;p15"/>
          <p:cNvGrpSpPr/>
          <p:nvPr/>
        </p:nvGrpSpPr>
        <p:grpSpPr>
          <a:xfrm>
            <a:off x="2854150" y="4011722"/>
            <a:ext cx="6100376" cy="2816923"/>
            <a:chOff x="1296193" y="1904999"/>
            <a:chExt cx="1981200" cy="2486493"/>
          </a:xfrm>
        </p:grpSpPr>
        <p:sp>
          <p:nvSpPr>
            <p:cNvPr id="223" name="Google Shape;223;p15"/>
            <p:cNvSpPr/>
            <p:nvPr/>
          </p:nvSpPr>
          <p:spPr>
            <a:xfrm>
              <a:off x="1296193" y="2181204"/>
              <a:ext cx="1981200" cy="2210288"/>
            </a:xfrm>
            <a:prstGeom prst="roundRect">
              <a:avLst>
                <a:gd name="adj" fmla="val 9751"/>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401_ Employment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404_ Training and Education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405_ Diversity and Equal Opportunity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406_ Non-discrimination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407_ Freedom of Association and Collective Bargaining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408_ Child Labor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409_ Forced or Compulsory Labor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vi-VN" sz="1600" b="0" i="0" u="none" strike="noStrike" cap="none">
                  <a:solidFill>
                    <a:srgbClr val="00003C"/>
                  </a:solidFill>
                  <a:latin typeface="Cambria"/>
                  <a:ea typeface="Cambria"/>
                  <a:cs typeface="Cambria"/>
                  <a:sym typeface="Cambria"/>
                </a:rPr>
                <a:t>GRI 410_ Security Practices 2016 </a:t>
              </a:r>
              <a:endParaRPr sz="1400" b="0" i="0" u="none" strike="noStrike" cap="none">
                <a:solidFill>
                  <a:srgbClr val="000000"/>
                </a:solidFill>
                <a:latin typeface="Arial"/>
                <a:ea typeface="Arial"/>
                <a:cs typeface="Arial"/>
                <a:sym typeface="Arial"/>
              </a:endParaRPr>
            </a:p>
          </p:txBody>
        </p:sp>
        <p:sp>
          <p:nvSpPr>
            <p:cNvPr id="224" name="Google Shape;224;p15"/>
            <p:cNvSpPr/>
            <p:nvPr/>
          </p:nvSpPr>
          <p:spPr>
            <a:xfrm>
              <a:off x="1296193" y="1904999"/>
              <a:ext cx="1981200" cy="461496"/>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vi-VN" sz="2000" b="1" i="0" u="none" strike="noStrike" cap="none">
                  <a:solidFill>
                    <a:srgbClr val="FFFFFF"/>
                  </a:solidFill>
                  <a:latin typeface="Cambria"/>
                  <a:ea typeface="Cambria"/>
                  <a:cs typeface="Cambria"/>
                  <a:sym typeface="Cambria"/>
                </a:rPr>
                <a:t>Section: Society</a:t>
              </a:r>
              <a:endParaRPr sz="2000" b="1" i="0" u="none" strike="noStrike" cap="none">
                <a:solidFill>
                  <a:srgbClr val="FFFFFF"/>
                </a:solidFill>
                <a:latin typeface="Cambria"/>
                <a:ea typeface="Cambria"/>
                <a:cs typeface="Cambria"/>
                <a:sym typeface="Cambria"/>
              </a:endParaRPr>
            </a:p>
          </p:txBody>
        </p:sp>
      </p:grpSp>
      <p:sp>
        <p:nvSpPr>
          <p:cNvPr id="225" name="Google Shape;22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6"/>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GRI STANDARD FRAMEWORK</a:t>
            </a:r>
            <a:endParaRPr sz="3200" b="1" i="0" u="none" strike="noStrike" cap="none">
              <a:solidFill>
                <a:schemeClr val="lt1"/>
              </a:solidFill>
              <a:latin typeface="Cambria"/>
              <a:ea typeface="Cambria"/>
              <a:cs typeface="Cambria"/>
              <a:sym typeface="Cambria"/>
            </a:endParaRPr>
          </a:p>
        </p:txBody>
      </p:sp>
      <p:sp>
        <p:nvSpPr>
          <p:cNvPr id="232" name="Google Shape;232;p16"/>
          <p:cNvSpPr/>
          <p:nvPr/>
        </p:nvSpPr>
        <p:spPr>
          <a:xfrm>
            <a:off x="8576513" y="6790532"/>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vi-VN" sz="1400" b="0" i="0" u="none" strike="noStrike" cap="none">
                <a:solidFill>
                  <a:srgbClr val="00003C"/>
                </a:solidFill>
                <a:latin typeface="Calibri"/>
                <a:ea typeface="Calibri"/>
                <a:cs typeface="Calibri"/>
                <a:sym typeface="Calibri"/>
              </a:rPr>
              <a:t>16</a:t>
            </a:fld>
            <a:endParaRPr sz="1400" b="0" i="0" u="none" strike="noStrike" cap="none">
              <a:solidFill>
                <a:srgbClr val="00003C"/>
              </a:solidFill>
              <a:latin typeface="Calibri"/>
              <a:ea typeface="Calibri"/>
              <a:cs typeface="Calibri"/>
              <a:sym typeface="Calibri"/>
            </a:endParaRPr>
          </a:p>
        </p:txBody>
      </p:sp>
      <p:grpSp>
        <p:nvGrpSpPr>
          <p:cNvPr id="233" name="Google Shape;233;p16"/>
          <p:cNvGrpSpPr/>
          <p:nvPr/>
        </p:nvGrpSpPr>
        <p:grpSpPr>
          <a:xfrm>
            <a:off x="872288" y="2407224"/>
            <a:ext cx="3108912" cy="3744445"/>
            <a:chOff x="1793844" y="1295399"/>
            <a:chExt cx="3731882" cy="4796323"/>
          </a:xfrm>
        </p:grpSpPr>
        <p:pic>
          <p:nvPicPr>
            <p:cNvPr id="234" name="Google Shape;234;p16"/>
            <p:cNvPicPr preferRelativeResize="0"/>
            <p:nvPr/>
          </p:nvPicPr>
          <p:blipFill rotWithShape="1">
            <a:blip r:embed="rId3">
              <a:alphaModFix/>
            </a:blip>
            <a:srcRect/>
            <a:stretch/>
          </p:blipFill>
          <p:spPr>
            <a:xfrm>
              <a:off x="1793844" y="1295399"/>
              <a:ext cx="1220289" cy="4796323"/>
            </a:xfrm>
            <a:prstGeom prst="rect">
              <a:avLst/>
            </a:prstGeom>
            <a:noFill/>
            <a:ln>
              <a:noFill/>
            </a:ln>
          </p:spPr>
        </p:pic>
        <p:sp>
          <p:nvSpPr>
            <p:cNvPr id="235" name="Google Shape;235;p16"/>
            <p:cNvSpPr txBox="1"/>
            <p:nvPr/>
          </p:nvSpPr>
          <p:spPr>
            <a:xfrm>
              <a:off x="2996452" y="1538009"/>
              <a:ext cx="2529274" cy="6702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Requirements and principles for using GRI Standards</a:t>
              </a:r>
              <a:endParaRPr sz="1400" b="0" i="0" u="none" strike="noStrike" cap="none">
                <a:solidFill>
                  <a:srgbClr val="000000"/>
                </a:solidFill>
                <a:latin typeface="Arial"/>
                <a:ea typeface="Arial"/>
                <a:cs typeface="Arial"/>
                <a:sym typeface="Arial"/>
              </a:endParaRPr>
            </a:p>
          </p:txBody>
        </p:sp>
        <p:sp>
          <p:nvSpPr>
            <p:cNvPr id="236" name="Google Shape;236;p16"/>
            <p:cNvSpPr txBox="1"/>
            <p:nvPr/>
          </p:nvSpPr>
          <p:spPr>
            <a:xfrm>
              <a:off x="3014135" y="3410990"/>
              <a:ext cx="1938676" cy="6702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Disclosure about the reporting organization</a:t>
              </a:r>
              <a:endParaRPr sz="1400" b="0" i="0" u="none" strike="noStrike" cap="none">
                <a:solidFill>
                  <a:srgbClr val="000000"/>
                </a:solidFill>
                <a:latin typeface="Arial"/>
                <a:ea typeface="Arial"/>
                <a:cs typeface="Arial"/>
                <a:sym typeface="Arial"/>
              </a:endParaRPr>
            </a:p>
          </p:txBody>
        </p:sp>
        <p:sp>
          <p:nvSpPr>
            <p:cNvPr id="237" name="Google Shape;237;p16"/>
            <p:cNvSpPr txBox="1"/>
            <p:nvPr/>
          </p:nvSpPr>
          <p:spPr>
            <a:xfrm>
              <a:off x="2996452" y="4627540"/>
              <a:ext cx="2417621" cy="9461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Disclosure and guidance on the organization's material topics</a:t>
              </a:r>
              <a:endParaRPr sz="1400" b="0" i="0" u="none" strike="noStrike" cap="none">
                <a:solidFill>
                  <a:srgbClr val="000000"/>
                </a:solidFill>
                <a:latin typeface="Arial"/>
                <a:ea typeface="Arial"/>
                <a:cs typeface="Arial"/>
                <a:sym typeface="Arial"/>
              </a:endParaRPr>
            </a:p>
          </p:txBody>
        </p:sp>
      </p:grpSp>
      <p:pic>
        <p:nvPicPr>
          <p:cNvPr id="238" name="Google Shape;238;p16"/>
          <p:cNvPicPr preferRelativeResize="0"/>
          <p:nvPr/>
        </p:nvPicPr>
        <p:blipFill rotWithShape="1">
          <a:blip r:embed="rId4">
            <a:alphaModFix/>
          </a:blip>
          <a:srcRect/>
          <a:stretch/>
        </p:blipFill>
        <p:spPr>
          <a:xfrm>
            <a:off x="4509099" y="2407224"/>
            <a:ext cx="2728808" cy="3682474"/>
          </a:xfrm>
          <a:prstGeom prst="rect">
            <a:avLst/>
          </a:prstGeom>
          <a:noFill/>
          <a:ln>
            <a:noFill/>
          </a:ln>
        </p:spPr>
      </p:pic>
      <p:pic>
        <p:nvPicPr>
          <p:cNvPr id="239" name="Google Shape;239;p16"/>
          <p:cNvPicPr preferRelativeResize="0"/>
          <p:nvPr/>
        </p:nvPicPr>
        <p:blipFill rotWithShape="1">
          <a:blip r:embed="rId5">
            <a:alphaModFix/>
          </a:blip>
          <a:srcRect/>
          <a:stretch/>
        </p:blipFill>
        <p:spPr>
          <a:xfrm>
            <a:off x="8350095" y="2354339"/>
            <a:ext cx="2728807" cy="3662828"/>
          </a:xfrm>
          <a:prstGeom prst="rect">
            <a:avLst/>
          </a:prstGeom>
          <a:noFill/>
          <a:ln>
            <a:noFill/>
          </a:ln>
        </p:spPr>
      </p:pic>
      <p:sp>
        <p:nvSpPr>
          <p:cNvPr id="240" name="Google Shape;240;p16"/>
          <p:cNvSpPr txBox="1"/>
          <p:nvPr/>
        </p:nvSpPr>
        <p:spPr>
          <a:xfrm>
            <a:off x="8328148" y="6085674"/>
            <a:ext cx="2728808"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Select Topic Standards to report specific information on your material topics</a:t>
            </a:r>
            <a:endParaRPr sz="1400" b="0" i="0" u="none" strike="noStrike" cap="none">
              <a:solidFill>
                <a:srgbClr val="000000"/>
              </a:solidFill>
              <a:latin typeface="Arial"/>
              <a:ea typeface="Arial"/>
              <a:cs typeface="Arial"/>
              <a:sym typeface="Arial"/>
            </a:endParaRPr>
          </a:p>
        </p:txBody>
      </p:sp>
      <p:sp>
        <p:nvSpPr>
          <p:cNvPr id="241" name="Google Shape;241;p16"/>
          <p:cNvSpPr txBox="1"/>
          <p:nvPr/>
        </p:nvSpPr>
        <p:spPr>
          <a:xfrm>
            <a:off x="8200350" y="1996653"/>
            <a:ext cx="2684916"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333333"/>
                </a:solidFill>
                <a:latin typeface="Cambria"/>
                <a:ea typeface="Cambria"/>
                <a:cs typeface="Cambria"/>
                <a:sym typeface="Cambria"/>
              </a:rPr>
              <a:t>Thematic Standards</a:t>
            </a:r>
            <a:endParaRPr sz="1400" b="0" i="0" u="none" strike="noStrike" cap="none">
              <a:solidFill>
                <a:srgbClr val="000000"/>
              </a:solidFill>
              <a:latin typeface="Arial"/>
              <a:ea typeface="Arial"/>
              <a:cs typeface="Arial"/>
              <a:sym typeface="Arial"/>
            </a:endParaRPr>
          </a:p>
        </p:txBody>
      </p:sp>
      <p:sp>
        <p:nvSpPr>
          <p:cNvPr id="242" name="Google Shape;242;p16"/>
          <p:cNvSpPr txBox="1"/>
          <p:nvPr/>
        </p:nvSpPr>
        <p:spPr>
          <a:xfrm>
            <a:off x="4614354" y="1998868"/>
            <a:ext cx="264295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333333"/>
                </a:solidFill>
                <a:latin typeface="Cambria"/>
                <a:ea typeface="Cambria"/>
                <a:cs typeface="Cambria"/>
                <a:sym typeface="Cambria"/>
              </a:rPr>
              <a:t>Industry Standards</a:t>
            </a:r>
            <a:endParaRPr sz="1400" b="0" i="0" u="none" strike="noStrike" cap="none">
              <a:solidFill>
                <a:srgbClr val="000000"/>
              </a:solidFill>
              <a:latin typeface="Arial"/>
              <a:ea typeface="Arial"/>
              <a:cs typeface="Arial"/>
              <a:sym typeface="Arial"/>
            </a:endParaRPr>
          </a:p>
        </p:txBody>
      </p:sp>
      <p:sp>
        <p:nvSpPr>
          <p:cNvPr id="243" name="Google Shape;243;p16"/>
          <p:cNvSpPr txBox="1"/>
          <p:nvPr/>
        </p:nvSpPr>
        <p:spPr>
          <a:xfrm>
            <a:off x="4497742" y="6107559"/>
            <a:ext cx="2728809"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Use the Industry Standard applicable to your field</a:t>
            </a:r>
            <a:endParaRPr sz="1400" b="0" i="0" u="none" strike="noStrike" cap="none">
              <a:solidFill>
                <a:srgbClr val="000000"/>
              </a:solidFill>
              <a:latin typeface="Arial"/>
              <a:ea typeface="Arial"/>
              <a:cs typeface="Arial"/>
              <a:sym typeface="Arial"/>
            </a:endParaRPr>
          </a:p>
        </p:txBody>
      </p:sp>
      <p:sp>
        <p:nvSpPr>
          <p:cNvPr id="244" name="Google Shape;244;p16"/>
          <p:cNvSpPr txBox="1"/>
          <p:nvPr/>
        </p:nvSpPr>
        <p:spPr>
          <a:xfrm>
            <a:off x="905695" y="6170357"/>
            <a:ext cx="2743201"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Apply all three General Standards to your report</a:t>
            </a:r>
            <a:endParaRPr sz="1400" b="0" i="0" u="none" strike="noStrike" cap="none">
              <a:solidFill>
                <a:srgbClr val="000000"/>
              </a:solidFill>
              <a:latin typeface="Arial"/>
              <a:ea typeface="Arial"/>
              <a:cs typeface="Arial"/>
              <a:sym typeface="Arial"/>
            </a:endParaRPr>
          </a:p>
        </p:txBody>
      </p:sp>
      <p:sp>
        <p:nvSpPr>
          <p:cNvPr id="245" name="Google Shape;245;p16"/>
          <p:cNvSpPr txBox="1"/>
          <p:nvPr/>
        </p:nvSpPr>
        <p:spPr>
          <a:xfrm>
            <a:off x="1134713" y="1996654"/>
            <a:ext cx="251418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333333"/>
                </a:solidFill>
                <a:latin typeface="Cambria"/>
                <a:ea typeface="Cambria"/>
                <a:cs typeface="Cambria"/>
                <a:sym typeface="Cambria"/>
              </a:rPr>
              <a:t>General Standards</a:t>
            </a:r>
            <a:endParaRPr sz="1400" b="0" i="0" u="none" strike="noStrike" cap="none">
              <a:solidFill>
                <a:srgbClr val="000000"/>
              </a:solidFill>
              <a:latin typeface="Arial"/>
              <a:ea typeface="Arial"/>
              <a:cs typeface="Arial"/>
              <a:sym typeface="Arial"/>
            </a:endParaRPr>
          </a:p>
        </p:txBody>
      </p:sp>
      <p:sp>
        <p:nvSpPr>
          <p:cNvPr id="246" name="Google Shape;24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7"/>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REPORT IMPLEMENTATION ROADMAP</a:t>
            </a:r>
            <a:endParaRPr sz="1400" b="0" i="0" u="none" strike="noStrike" cap="none">
              <a:solidFill>
                <a:srgbClr val="000000"/>
              </a:solidFill>
              <a:latin typeface="Arial"/>
              <a:ea typeface="Arial"/>
              <a:cs typeface="Arial"/>
              <a:sym typeface="Arial"/>
            </a:endParaRPr>
          </a:p>
        </p:txBody>
      </p:sp>
      <p:grpSp>
        <p:nvGrpSpPr>
          <p:cNvPr id="253" name="Google Shape;253;p17"/>
          <p:cNvGrpSpPr/>
          <p:nvPr/>
        </p:nvGrpSpPr>
        <p:grpSpPr>
          <a:xfrm>
            <a:off x="580548" y="2013091"/>
            <a:ext cx="11030903" cy="4793626"/>
            <a:chOff x="5391" y="0"/>
            <a:chExt cx="11030903" cy="4793626"/>
          </a:xfrm>
        </p:grpSpPr>
        <p:sp>
          <p:nvSpPr>
            <p:cNvPr id="254" name="Google Shape;254;p17"/>
            <p:cNvSpPr/>
            <p:nvPr/>
          </p:nvSpPr>
          <p:spPr>
            <a:xfrm>
              <a:off x="828126" y="0"/>
              <a:ext cx="9385433" cy="4793626"/>
            </a:xfrm>
            <a:prstGeom prst="rightArrow">
              <a:avLst>
                <a:gd name="adj1" fmla="val 50000"/>
                <a:gd name="adj2" fmla="val 50000"/>
              </a:avLst>
            </a:prstGeom>
            <a:solidFill>
              <a:srgbClr val="CFDE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7"/>
            <p:cNvSpPr/>
            <p:nvPr/>
          </p:nvSpPr>
          <p:spPr>
            <a:xfrm>
              <a:off x="5391"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7"/>
            <p:cNvSpPr txBox="1"/>
            <p:nvPr/>
          </p:nvSpPr>
          <p:spPr>
            <a:xfrm>
              <a:off x="64135"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ASSESSING THE CURRENT SITUATION AND IDENTIFYING GAPS</a:t>
              </a:r>
              <a:endParaRPr sz="1400" b="0" i="0" u="none" strike="noStrike" cap="none">
                <a:solidFill>
                  <a:srgbClr val="000000"/>
                </a:solidFill>
                <a:latin typeface="Arial"/>
                <a:ea typeface="Arial"/>
                <a:cs typeface="Arial"/>
                <a:sym typeface="Arial"/>
              </a:endParaRPr>
            </a:p>
          </p:txBody>
        </p:sp>
        <p:sp>
          <p:nvSpPr>
            <p:cNvPr id="257" name="Google Shape;257;p17"/>
            <p:cNvSpPr/>
            <p:nvPr/>
          </p:nvSpPr>
          <p:spPr>
            <a:xfrm>
              <a:off x="1409324"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7"/>
            <p:cNvSpPr txBox="1"/>
            <p:nvPr/>
          </p:nvSpPr>
          <p:spPr>
            <a:xfrm>
              <a:off x="1468068"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INTEGRATING SDG AND LEGISLATIVE REQUIREMENTS INTO SUSTAINABLE DEVELOPMENT REPORTS</a:t>
              </a:r>
              <a:endParaRPr sz="1400" b="0" i="0" u="none" strike="noStrike" cap="none">
                <a:solidFill>
                  <a:srgbClr val="000000"/>
                </a:solidFill>
                <a:latin typeface="Arial"/>
                <a:ea typeface="Arial"/>
                <a:cs typeface="Arial"/>
                <a:sym typeface="Arial"/>
              </a:endParaRPr>
            </a:p>
          </p:txBody>
        </p:sp>
        <p:sp>
          <p:nvSpPr>
            <p:cNvPr id="259" name="Google Shape;259;p17"/>
            <p:cNvSpPr/>
            <p:nvPr/>
          </p:nvSpPr>
          <p:spPr>
            <a:xfrm>
              <a:off x="2813257"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7"/>
            <p:cNvSpPr txBox="1"/>
            <p:nvPr/>
          </p:nvSpPr>
          <p:spPr>
            <a:xfrm>
              <a:off x="2872001"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STRATEGIES AND TACTICS</a:t>
              </a:r>
              <a:endParaRPr sz="1400" b="0" i="0" u="none" strike="noStrike" cap="none">
                <a:solidFill>
                  <a:srgbClr val="000000"/>
                </a:solidFill>
                <a:latin typeface="Arial"/>
                <a:ea typeface="Arial"/>
                <a:cs typeface="Arial"/>
                <a:sym typeface="Arial"/>
              </a:endParaRPr>
            </a:p>
          </p:txBody>
        </p:sp>
        <p:sp>
          <p:nvSpPr>
            <p:cNvPr id="261" name="Google Shape;261;p17"/>
            <p:cNvSpPr/>
            <p:nvPr/>
          </p:nvSpPr>
          <p:spPr>
            <a:xfrm>
              <a:off x="4217190"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7"/>
            <p:cNvSpPr txBox="1"/>
            <p:nvPr/>
          </p:nvSpPr>
          <p:spPr>
            <a:xfrm>
              <a:off x="4275934"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BUILDING A DATA COLLECTION SYSTEM</a:t>
              </a:r>
              <a:endParaRPr sz="1400" b="0" i="0" u="none" strike="noStrike" cap="none">
                <a:solidFill>
                  <a:srgbClr val="000000"/>
                </a:solidFill>
                <a:latin typeface="Arial"/>
                <a:ea typeface="Arial"/>
                <a:cs typeface="Arial"/>
                <a:sym typeface="Arial"/>
              </a:endParaRPr>
            </a:p>
          </p:txBody>
        </p:sp>
        <p:sp>
          <p:nvSpPr>
            <p:cNvPr id="263" name="Google Shape;263;p17"/>
            <p:cNvSpPr/>
            <p:nvPr/>
          </p:nvSpPr>
          <p:spPr>
            <a:xfrm>
              <a:off x="5621123"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7"/>
            <p:cNvSpPr txBox="1"/>
            <p:nvPr/>
          </p:nvSpPr>
          <p:spPr>
            <a:xfrm>
              <a:off x="5679867"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DATA VALIDATION AND CONSISTENCY ASSURANCE</a:t>
              </a:r>
              <a:endParaRPr sz="1400" b="0" i="0" u="none" strike="noStrike" cap="none">
                <a:solidFill>
                  <a:srgbClr val="000000"/>
                </a:solidFill>
                <a:latin typeface="Arial"/>
                <a:ea typeface="Arial"/>
                <a:cs typeface="Arial"/>
                <a:sym typeface="Arial"/>
              </a:endParaRPr>
            </a:p>
          </p:txBody>
        </p:sp>
        <p:sp>
          <p:nvSpPr>
            <p:cNvPr id="265" name="Google Shape;265;p17"/>
            <p:cNvSpPr/>
            <p:nvPr/>
          </p:nvSpPr>
          <p:spPr>
            <a:xfrm>
              <a:off x="7025057"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7"/>
            <p:cNvSpPr txBox="1"/>
            <p:nvPr/>
          </p:nvSpPr>
          <p:spPr>
            <a:xfrm>
              <a:off x="7083801"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Implementation</a:t>
              </a:r>
              <a:endParaRPr sz="1400" b="0" i="0" u="none" strike="noStrike" cap="none">
                <a:solidFill>
                  <a:srgbClr val="000000"/>
                </a:solidFill>
                <a:latin typeface="Arial"/>
                <a:ea typeface="Arial"/>
                <a:cs typeface="Arial"/>
                <a:sym typeface="Arial"/>
              </a:endParaRPr>
            </a:p>
          </p:txBody>
        </p:sp>
        <p:sp>
          <p:nvSpPr>
            <p:cNvPr id="267" name="Google Shape;267;p17"/>
            <p:cNvSpPr/>
            <p:nvPr/>
          </p:nvSpPr>
          <p:spPr>
            <a:xfrm>
              <a:off x="8428990"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7"/>
            <p:cNvSpPr txBox="1"/>
            <p:nvPr/>
          </p:nvSpPr>
          <p:spPr>
            <a:xfrm>
              <a:off x="8487734"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DATA ASSURANCE EVALUATION</a:t>
              </a:r>
              <a:endParaRPr sz="1400" b="0" i="0" u="none" strike="noStrike" cap="none">
                <a:solidFill>
                  <a:srgbClr val="000000"/>
                </a:solidFill>
                <a:latin typeface="Arial"/>
                <a:ea typeface="Arial"/>
                <a:cs typeface="Arial"/>
                <a:sym typeface="Arial"/>
              </a:endParaRPr>
            </a:p>
          </p:txBody>
        </p:sp>
        <p:sp>
          <p:nvSpPr>
            <p:cNvPr id="269" name="Google Shape;269;p17"/>
            <p:cNvSpPr/>
            <p:nvPr/>
          </p:nvSpPr>
          <p:spPr>
            <a:xfrm>
              <a:off x="9832923"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7"/>
            <p:cNvSpPr txBox="1"/>
            <p:nvPr/>
          </p:nvSpPr>
          <p:spPr>
            <a:xfrm>
              <a:off x="9891667"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vi-VN" sz="1600" b="0" i="0" u="none" strike="noStrike" cap="none">
                  <a:solidFill>
                    <a:schemeClr val="lt1"/>
                  </a:solidFill>
                  <a:latin typeface="Cambria"/>
                  <a:ea typeface="Cambria"/>
                  <a:cs typeface="Cambria"/>
                  <a:sym typeface="Cambria"/>
                </a:rPr>
                <a:t>PUBLICATION OF RESULTS</a:t>
              </a:r>
              <a:endParaRPr sz="1400" b="0" i="0" u="none" strike="noStrike" cap="none">
                <a:solidFill>
                  <a:srgbClr val="000000"/>
                </a:solidFill>
                <a:latin typeface="Arial"/>
                <a:ea typeface="Arial"/>
                <a:cs typeface="Arial"/>
                <a:sym typeface="Arial"/>
              </a:endParaRPr>
            </a:p>
          </p:txBody>
        </p:sp>
      </p:grpSp>
      <p:sp>
        <p:nvSpPr>
          <p:cNvPr id="271" name="Google Shape;271;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8"/>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INTEGRATING ESG INTO CORPORATE GOVERNANCE </a:t>
            </a:r>
            <a:endParaRPr sz="3200" b="1" i="0" u="none" strike="noStrike" cap="none">
              <a:solidFill>
                <a:schemeClr val="lt1"/>
              </a:solidFill>
              <a:latin typeface="Cambria"/>
              <a:ea typeface="Cambria"/>
              <a:cs typeface="Cambria"/>
              <a:sym typeface="Cambria"/>
            </a:endParaRPr>
          </a:p>
        </p:txBody>
      </p:sp>
      <p:sp>
        <p:nvSpPr>
          <p:cNvPr id="278" name="Google Shape;278;p18"/>
          <p:cNvSpPr txBox="1"/>
          <p:nvPr/>
        </p:nvSpPr>
        <p:spPr>
          <a:xfrm>
            <a:off x="5529002" y="2070038"/>
            <a:ext cx="5906785" cy="4480222"/>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lnSpcReduction="10000"/>
          </a:bodyPr>
          <a:lstStyle/>
          <a:p>
            <a:pPr marL="228600" marR="0" lvl="0" indent="0" algn="l" rtl="0">
              <a:lnSpc>
                <a:spcPct val="100000"/>
              </a:lnSpc>
              <a:spcBef>
                <a:spcPts val="0"/>
              </a:spcBef>
              <a:spcAft>
                <a:spcPts val="0"/>
              </a:spcAft>
              <a:buClr>
                <a:srgbClr val="000000"/>
              </a:buClr>
              <a:buSzPts val="2400"/>
              <a:buFont typeface="Arial"/>
              <a:buNone/>
            </a:pPr>
            <a:r>
              <a:rPr lang="vi-VN" sz="2400" b="1" i="0" u="none" strike="noStrike" cap="none">
                <a:solidFill>
                  <a:srgbClr val="FF0000"/>
                </a:solidFill>
                <a:latin typeface="Cambria"/>
                <a:ea typeface="Cambria"/>
                <a:cs typeface="Cambria"/>
                <a:sym typeface="Cambria"/>
              </a:rPr>
              <a:t>BENEFITS OF ESG IN CORPORATE GOVERNANCE</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vi-VN" sz="2400" b="0" i="0" u="none" strike="noStrike" cap="none">
                <a:solidFill>
                  <a:schemeClr val="dk1"/>
                </a:solidFill>
                <a:latin typeface="Cambria"/>
                <a:ea typeface="Cambria"/>
                <a:cs typeface="Cambria"/>
                <a:sym typeface="Cambria"/>
              </a:rPr>
              <a:t>ESG impacts brand value, trust, and fundraising capabilities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vi-VN" sz="2400" b="0" i="0" u="none" strike="noStrike" cap="none">
                <a:solidFill>
                  <a:schemeClr val="dk1"/>
                </a:solidFill>
                <a:latin typeface="Cambria"/>
                <a:ea typeface="Cambria"/>
                <a:cs typeface="Cambria"/>
                <a:sym typeface="Cambria"/>
              </a:rPr>
              <a:t>Investors, customers, and partners increasingly prioritize sustainable businesses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vi-VN" sz="2400" b="0" i="0" u="none" strike="noStrike" cap="none">
                <a:solidFill>
                  <a:schemeClr val="dk1"/>
                </a:solidFill>
                <a:latin typeface="Cambria"/>
                <a:ea typeface="Cambria"/>
                <a:cs typeface="Cambria"/>
                <a:sym typeface="Cambria"/>
              </a:rPr>
              <a:t>ESG helps identify and manage non-financial risks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vi-VN" sz="2400" b="0" i="0" u="none" strike="noStrike" cap="none">
                <a:solidFill>
                  <a:schemeClr val="dk1"/>
                </a:solidFill>
                <a:latin typeface="Cambria"/>
                <a:ea typeface="Cambria"/>
                <a:cs typeface="Cambria"/>
                <a:sym typeface="Cambria"/>
              </a:rPr>
              <a:t>Enhances long-term competitive advantage</a:t>
            </a:r>
            <a:endParaRPr sz="1400" b="0" i="0" u="none" strike="noStrike" cap="none">
              <a:solidFill>
                <a:srgbClr val="000000"/>
              </a:solidFill>
              <a:latin typeface="Arial"/>
              <a:ea typeface="Arial"/>
              <a:cs typeface="Arial"/>
              <a:sym typeface="Arial"/>
            </a:endParaRPr>
          </a:p>
        </p:txBody>
      </p:sp>
      <p:grpSp>
        <p:nvGrpSpPr>
          <p:cNvPr id="279" name="Google Shape;279;p18"/>
          <p:cNvGrpSpPr/>
          <p:nvPr/>
        </p:nvGrpSpPr>
        <p:grpSpPr>
          <a:xfrm>
            <a:off x="1235496" y="2481130"/>
            <a:ext cx="3875643" cy="3658036"/>
            <a:chOff x="294330" y="46897"/>
            <a:chExt cx="3875643" cy="3658036"/>
          </a:xfrm>
        </p:grpSpPr>
        <p:sp>
          <p:nvSpPr>
            <p:cNvPr id="280" name="Google Shape;280;p18"/>
            <p:cNvSpPr/>
            <p:nvPr/>
          </p:nvSpPr>
          <p:spPr>
            <a:xfrm>
              <a:off x="1106602" y="46897"/>
              <a:ext cx="2251099" cy="2251099"/>
            </a:xfrm>
            <a:prstGeom prst="ellipse">
              <a:avLst/>
            </a:prstGeom>
            <a:solidFill>
              <a:srgbClr val="599BD5">
                <a:alpha val="49019"/>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8"/>
            <p:cNvSpPr txBox="1"/>
            <p:nvPr/>
          </p:nvSpPr>
          <p:spPr>
            <a:xfrm>
              <a:off x="1406748" y="440840"/>
              <a:ext cx="1650806" cy="101299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vi-VN" sz="2000" b="0" i="0" u="none" strike="noStrike" cap="none">
                  <a:solidFill>
                    <a:schemeClr val="dk1"/>
                  </a:solidFill>
                  <a:latin typeface="Cambria"/>
                  <a:ea typeface="Cambria"/>
                  <a:cs typeface="Cambria"/>
                  <a:sym typeface="Cambria"/>
                </a:rPr>
                <a:t>ESG in governance structure</a:t>
              </a:r>
              <a:endParaRPr sz="2000" b="0" i="0" u="none" strike="noStrike" cap="none">
                <a:solidFill>
                  <a:schemeClr val="dk1"/>
                </a:solidFill>
                <a:latin typeface="Cambria"/>
                <a:ea typeface="Cambria"/>
                <a:cs typeface="Cambria"/>
                <a:sym typeface="Cambria"/>
              </a:endParaRPr>
            </a:p>
          </p:txBody>
        </p:sp>
        <p:sp>
          <p:nvSpPr>
            <p:cNvPr id="282" name="Google Shape;282;p18"/>
            <p:cNvSpPr/>
            <p:nvPr/>
          </p:nvSpPr>
          <p:spPr>
            <a:xfrm>
              <a:off x="1918874" y="1453834"/>
              <a:ext cx="2251099" cy="2251099"/>
            </a:xfrm>
            <a:prstGeom prst="ellipse">
              <a:avLst/>
            </a:prstGeom>
            <a:solidFill>
              <a:srgbClr val="599BD5">
                <a:alpha val="49019"/>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8"/>
            <p:cNvSpPr txBox="1"/>
            <p:nvPr/>
          </p:nvSpPr>
          <p:spPr>
            <a:xfrm>
              <a:off x="2607335" y="2035368"/>
              <a:ext cx="1350659" cy="1238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vi-VN" sz="2000" b="0" i="0" u="none" strike="noStrike" cap="none">
                  <a:solidFill>
                    <a:schemeClr val="dk1"/>
                  </a:solidFill>
                  <a:latin typeface="Cambria"/>
                  <a:ea typeface="Cambria"/>
                  <a:cs typeface="Cambria"/>
                  <a:sym typeface="Cambria"/>
                </a:rPr>
                <a:t>ESG integrated into the value chain</a:t>
              </a:r>
              <a:endParaRPr sz="2000" b="0" i="0" u="none" strike="noStrike" cap="none">
                <a:solidFill>
                  <a:schemeClr val="dk1"/>
                </a:solidFill>
                <a:latin typeface="Cambria"/>
                <a:ea typeface="Cambria"/>
                <a:cs typeface="Cambria"/>
                <a:sym typeface="Cambria"/>
              </a:endParaRPr>
            </a:p>
          </p:txBody>
        </p:sp>
        <p:sp>
          <p:nvSpPr>
            <p:cNvPr id="284" name="Google Shape;284;p18"/>
            <p:cNvSpPr/>
            <p:nvPr/>
          </p:nvSpPr>
          <p:spPr>
            <a:xfrm>
              <a:off x="294330" y="1453834"/>
              <a:ext cx="2251099" cy="2251099"/>
            </a:xfrm>
            <a:prstGeom prst="ellipse">
              <a:avLst/>
            </a:prstGeom>
            <a:solidFill>
              <a:srgbClr val="599BD5">
                <a:alpha val="49019"/>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8"/>
            <p:cNvSpPr txBox="1"/>
            <p:nvPr/>
          </p:nvSpPr>
          <p:spPr>
            <a:xfrm>
              <a:off x="506309" y="2035368"/>
              <a:ext cx="1350659" cy="1238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vi-VN" sz="2000" b="0" i="0" u="none" strike="noStrike" cap="none">
                  <a:solidFill>
                    <a:schemeClr val="dk1"/>
                  </a:solidFill>
                  <a:latin typeface="Cambria"/>
                  <a:ea typeface="Cambria"/>
                  <a:cs typeface="Cambria"/>
                  <a:sym typeface="Cambria"/>
                </a:rPr>
                <a:t>ESG and long-term strategy</a:t>
              </a:r>
              <a:endParaRPr sz="2000" b="0" i="0" u="none" strike="noStrike" cap="none">
                <a:solidFill>
                  <a:schemeClr val="dk1"/>
                </a:solidFill>
                <a:latin typeface="Cambria"/>
                <a:ea typeface="Cambria"/>
                <a:cs typeface="Cambria"/>
                <a:sym typeface="Cambria"/>
              </a:endParaRPr>
            </a:p>
          </p:txBody>
        </p:sp>
      </p:grpSp>
      <p:sp>
        <p:nvSpPr>
          <p:cNvPr id="286" name="Google Shape;286;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9"/>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IN GOVERNANCE STRUCTURE</a:t>
            </a:r>
            <a:endParaRPr sz="3200" b="1" i="0" u="none" strike="noStrike" cap="none">
              <a:solidFill>
                <a:schemeClr val="lt1"/>
              </a:solidFill>
              <a:latin typeface="Cambria"/>
              <a:ea typeface="Cambria"/>
              <a:cs typeface="Cambria"/>
              <a:sym typeface="Cambria"/>
            </a:endParaRPr>
          </a:p>
        </p:txBody>
      </p:sp>
      <p:sp>
        <p:nvSpPr>
          <p:cNvPr id="293" name="Google Shape;293;p19"/>
          <p:cNvSpPr/>
          <p:nvPr/>
        </p:nvSpPr>
        <p:spPr>
          <a:xfrm>
            <a:off x="3984834" y="1949947"/>
            <a:ext cx="7450953" cy="968444"/>
          </a:xfrm>
          <a:prstGeom prst="roundRect">
            <a:avLst>
              <a:gd name="adj" fmla="val 16667"/>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vi-VN" sz="2200" b="0" i="0" u="none" strike="noStrike" cap="none">
                <a:solidFill>
                  <a:schemeClr val="dk1"/>
                </a:solidFill>
                <a:latin typeface="Cambria"/>
                <a:ea typeface="Cambria"/>
                <a:cs typeface="Cambria"/>
                <a:sym typeface="Cambria"/>
              </a:rPr>
              <a:t>🡺 Integrate ESG into governance policies and processes, from strategic planning to operations.</a:t>
            </a:r>
            <a:endParaRPr sz="1400" b="0" i="0" u="none" strike="noStrike" cap="none">
              <a:solidFill>
                <a:srgbClr val="000000"/>
              </a:solidFill>
              <a:latin typeface="Arial"/>
              <a:ea typeface="Arial"/>
              <a:cs typeface="Arial"/>
              <a:sym typeface="Arial"/>
            </a:endParaRPr>
          </a:p>
        </p:txBody>
      </p:sp>
      <p:sp>
        <p:nvSpPr>
          <p:cNvPr id="294" name="Google Shape;294;p19"/>
          <p:cNvSpPr/>
          <p:nvPr/>
        </p:nvSpPr>
        <p:spPr>
          <a:xfrm>
            <a:off x="482691" y="2889829"/>
            <a:ext cx="3164501" cy="3911600"/>
          </a:xfrm>
          <a:prstGeom prst="roundRect">
            <a:avLst>
              <a:gd name="adj" fmla="val 7776"/>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vi-VN" sz="2200" b="1" i="0" u="none" strike="noStrike" cap="none">
                <a:solidFill>
                  <a:schemeClr val="dk1"/>
                </a:solidFill>
                <a:latin typeface="Cambria"/>
                <a:ea typeface="Cambria"/>
                <a:cs typeface="Cambria"/>
                <a:sym typeface="Cambria"/>
              </a:rPr>
              <a:t>Board of Directors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Incorporate ESG into the company's overall vision and strategy</a:t>
            </a:r>
            <a:endParaRPr sz="22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Establish ESG direction and oversee implementation</a:t>
            </a:r>
            <a:endParaRPr sz="1400" b="0" i="0" u="none" strike="noStrike" cap="none">
              <a:solidFill>
                <a:srgbClr val="000000"/>
              </a:solidFill>
              <a:latin typeface="Arial"/>
              <a:ea typeface="Arial"/>
              <a:cs typeface="Arial"/>
              <a:sym typeface="Arial"/>
            </a:endParaRPr>
          </a:p>
        </p:txBody>
      </p:sp>
      <p:sp>
        <p:nvSpPr>
          <p:cNvPr id="295" name="Google Shape;295;p19"/>
          <p:cNvSpPr/>
          <p:nvPr/>
        </p:nvSpPr>
        <p:spPr>
          <a:xfrm>
            <a:off x="4019909" y="2882887"/>
            <a:ext cx="2831122" cy="3911598"/>
          </a:xfrm>
          <a:prstGeom prst="roundRect">
            <a:avLst>
              <a:gd name="adj" fmla="val 548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lnSpc>
                <a:spcPct val="100000"/>
              </a:lnSpc>
              <a:spcBef>
                <a:spcPts val="0"/>
              </a:spcBef>
              <a:spcAft>
                <a:spcPts val="0"/>
              </a:spcAft>
              <a:buClr>
                <a:srgbClr val="000000"/>
              </a:buClr>
              <a:buSzPts val="2200"/>
              <a:buFont typeface="Arial"/>
              <a:buNone/>
            </a:pPr>
            <a:r>
              <a:rPr lang="vi-VN" sz="2200" b="1" i="0" u="none" strike="noStrike" cap="none">
                <a:solidFill>
                  <a:schemeClr val="dk1"/>
                </a:solidFill>
                <a:latin typeface="Cambria"/>
                <a:ea typeface="Cambria"/>
                <a:cs typeface="Cambria"/>
                <a:sym typeface="Cambria"/>
              </a:rPr>
              <a:t>Executive Management</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Coordinate the implementation of ESG into strategy and operations.</a:t>
            </a:r>
            <a:endParaRPr sz="22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Support the integration of ESG into the company's culture.</a:t>
            </a:r>
            <a:endParaRPr sz="2200" b="0" i="0" u="none" strike="noStrike" cap="none">
              <a:solidFill>
                <a:schemeClr val="dk1"/>
              </a:solidFill>
              <a:latin typeface="Cambria"/>
              <a:ea typeface="Cambria"/>
              <a:cs typeface="Cambria"/>
              <a:sym typeface="Cambria"/>
            </a:endParaRPr>
          </a:p>
        </p:txBody>
      </p:sp>
      <p:sp>
        <p:nvSpPr>
          <p:cNvPr id="296" name="Google Shape;296;p19"/>
          <p:cNvSpPr/>
          <p:nvPr/>
        </p:nvSpPr>
        <p:spPr>
          <a:xfrm>
            <a:off x="7223748" y="2889828"/>
            <a:ext cx="4585310" cy="3904657"/>
          </a:xfrm>
          <a:prstGeom prst="roundRect">
            <a:avLst>
              <a:gd name="adj" fmla="val 5408"/>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lnSpc>
                <a:spcPct val="100000"/>
              </a:lnSpc>
              <a:spcBef>
                <a:spcPts val="0"/>
              </a:spcBef>
              <a:spcAft>
                <a:spcPts val="0"/>
              </a:spcAft>
              <a:buClr>
                <a:srgbClr val="000000"/>
              </a:buClr>
              <a:buSzPts val="2200"/>
              <a:buFont typeface="Arial"/>
              <a:buNone/>
            </a:pPr>
            <a:r>
              <a:rPr lang="vi-VN" sz="2200" b="1" i="0" u="none" strike="noStrike" cap="none">
                <a:solidFill>
                  <a:schemeClr val="dk1"/>
                </a:solidFill>
                <a:latin typeface="Cambria"/>
                <a:ea typeface="Cambria"/>
                <a:cs typeface="Cambria"/>
                <a:sym typeface="Cambria"/>
              </a:rPr>
              <a:t>Relevant departments: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Human Resources: Build ESG culture, diversity – inclusion – ethics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Procurement: Selecting "green" suppliers with ESG certifications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Marketing &amp; Communications: Communicate ESG externally, protect reputation.</a:t>
            </a:r>
            <a:endParaRPr sz="1400" b="0" i="0" u="none" strike="noStrike" cap="none">
              <a:solidFill>
                <a:srgbClr val="000000"/>
              </a:solidFill>
              <a:latin typeface="Arial"/>
              <a:ea typeface="Arial"/>
              <a:cs typeface="Arial"/>
              <a:sym typeface="Arial"/>
            </a:endParaRPr>
          </a:p>
        </p:txBody>
      </p:sp>
      <p:sp>
        <p:nvSpPr>
          <p:cNvPr id="297" name="Google Shape;29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a:extLst>
            <a:ext uri="{FF2B5EF4-FFF2-40B4-BE49-F238E27FC236}">
              <a16:creationId xmlns:a16="http://schemas.microsoft.com/office/drawing/2014/main" id="{93EC77CF-EAD7-9F24-465D-57E4A427EFC5}"/>
            </a:ext>
          </a:extLst>
        </p:cNvPr>
        <p:cNvGrpSpPr/>
        <p:nvPr/>
      </p:nvGrpSpPr>
      <p:grpSpPr>
        <a:xfrm>
          <a:off x="0" y="0"/>
          <a:ext cx="0" cy="0"/>
          <a:chOff x="0" y="0"/>
          <a:chExt cx="0" cy="0"/>
        </a:xfrm>
      </p:grpSpPr>
      <p:sp>
        <p:nvSpPr>
          <p:cNvPr id="39" name="Google Shape;39;p1">
            <a:extLst>
              <a:ext uri="{FF2B5EF4-FFF2-40B4-BE49-F238E27FC236}">
                <a16:creationId xmlns:a16="http://schemas.microsoft.com/office/drawing/2014/main" id="{8522710D-C098-CBDC-E920-7F97AF1C7D2D}"/>
              </a:ext>
            </a:extLst>
          </p:cNvPr>
          <p:cNvSpPr txBox="1"/>
          <p:nvPr/>
        </p:nvSpPr>
        <p:spPr>
          <a:xfrm>
            <a:off x="1806022" y="2257959"/>
            <a:ext cx="8579955" cy="107055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3153"/>
              </a:buClr>
              <a:buSzPts val="2400"/>
              <a:buFont typeface="Arial"/>
              <a:buNone/>
            </a:pPr>
            <a:r>
              <a:rPr lang="en-US" sz="2400" b="1" i="0" u="none" strike="noStrike" cap="none" dirty="0">
                <a:solidFill>
                  <a:srgbClr val="003153"/>
                </a:solidFill>
                <a:latin typeface="Arial"/>
                <a:ea typeface="Arial"/>
                <a:cs typeface="Arial"/>
                <a:sym typeface="Arial"/>
              </a:rPr>
              <a:t>ESG overview at the enterprise level and energy efficiency project level</a:t>
            </a:r>
          </a:p>
          <a:p>
            <a:pPr algn="ctr">
              <a:buClr>
                <a:srgbClr val="003153"/>
              </a:buClr>
              <a:buSzPts val="2400"/>
            </a:pPr>
            <a:r>
              <a:rPr lang="vi-VN" sz="2400" b="1" dirty="0">
                <a:solidFill>
                  <a:srgbClr val="003153"/>
                </a:solidFill>
              </a:rPr>
              <a:t>Practical ESG Performance Evaluation in Green Credit Issuance</a:t>
            </a:r>
            <a:endParaRPr sz="2400" b="1" dirty="0">
              <a:solidFill>
                <a:srgbClr val="003153"/>
              </a:solidFill>
            </a:endParaRPr>
          </a:p>
        </p:txBody>
      </p:sp>
    </p:spTree>
    <p:extLst>
      <p:ext uri="{BB962C8B-B14F-4D97-AF65-F5344CB8AC3E}">
        <p14:creationId xmlns:p14="http://schemas.microsoft.com/office/powerpoint/2010/main" val="3525746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0"/>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INTEGRATION INTO THE VALUE CHAIN</a:t>
            </a:r>
            <a:endParaRPr sz="3200" b="1" i="0" u="none" strike="noStrike" cap="none">
              <a:solidFill>
                <a:schemeClr val="lt1"/>
              </a:solidFill>
              <a:latin typeface="Cambria"/>
              <a:ea typeface="Cambria"/>
              <a:cs typeface="Cambria"/>
              <a:sym typeface="Cambria"/>
            </a:endParaRPr>
          </a:p>
        </p:txBody>
      </p:sp>
      <p:grpSp>
        <p:nvGrpSpPr>
          <p:cNvPr id="304" name="Google Shape;304;p20"/>
          <p:cNvGrpSpPr/>
          <p:nvPr/>
        </p:nvGrpSpPr>
        <p:grpSpPr>
          <a:xfrm>
            <a:off x="449170" y="1920398"/>
            <a:ext cx="11293658" cy="4945758"/>
            <a:chOff x="16354" y="0"/>
            <a:chExt cx="11293658" cy="4945758"/>
          </a:xfrm>
        </p:grpSpPr>
        <p:sp>
          <p:nvSpPr>
            <p:cNvPr id="305" name="Google Shape;305;p20"/>
            <p:cNvSpPr/>
            <p:nvPr/>
          </p:nvSpPr>
          <p:spPr>
            <a:xfrm>
              <a:off x="16354" y="0"/>
              <a:ext cx="2031233" cy="813287"/>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20"/>
            <p:cNvSpPr txBox="1"/>
            <p:nvPr/>
          </p:nvSpPr>
          <p:spPr>
            <a:xfrm>
              <a:off x="16354" y="0"/>
              <a:ext cx="2031233" cy="813287"/>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vi-VN" sz="1800" b="1" i="0" u="none" strike="noStrike" cap="none">
                  <a:solidFill>
                    <a:schemeClr val="lt1"/>
                  </a:solidFill>
                  <a:latin typeface="Cambria"/>
                  <a:ea typeface="Cambria"/>
                  <a:cs typeface="Cambria"/>
                  <a:sym typeface="Cambria"/>
                </a:rPr>
                <a:t>Input stage – Purchasing &amp; Supply Chain</a:t>
              </a:r>
              <a:endParaRPr sz="1800" b="1" i="0" u="none" strike="noStrike" cap="none">
                <a:solidFill>
                  <a:schemeClr val="lt1"/>
                </a:solidFill>
                <a:latin typeface="Cambria"/>
                <a:ea typeface="Cambria"/>
                <a:cs typeface="Cambria"/>
                <a:sym typeface="Cambria"/>
              </a:endParaRPr>
            </a:p>
          </p:txBody>
        </p:sp>
        <p:sp>
          <p:nvSpPr>
            <p:cNvPr id="307" name="Google Shape;307;p20"/>
            <p:cNvSpPr/>
            <p:nvPr/>
          </p:nvSpPr>
          <p:spPr>
            <a:xfrm>
              <a:off x="16354" y="813287"/>
              <a:ext cx="2031233" cy="4132471"/>
            </a:xfrm>
            <a:prstGeom prst="rect">
              <a:avLst/>
            </a:prstGeom>
            <a:solidFill>
              <a:srgbClr val="CFDEEF">
                <a:alpha val="89019"/>
              </a:srgbClr>
            </a:solidFill>
            <a:ln w="12700" cap="flat" cmpd="sng">
              <a:solidFill>
                <a:srgbClr val="CFDEEF">
                  <a:alpha val="89019"/>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20"/>
            <p:cNvSpPr txBox="1"/>
            <p:nvPr/>
          </p:nvSpPr>
          <p:spPr>
            <a:xfrm>
              <a:off x="16354" y="813287"/>
              <a:ext cx="2031233" cy="4132471"/>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E: </a:t>
              </a:r>
              <a:r>
                <a:rPr lang="vi-VN" sz="1800" b="0" i="0" u="none" strike="noStrike" cap="none">
                  <a:solidFill>
                    <a:schemeClr val="dk1"/>
                  </a:solidFill>
                  <a:latin typeface="Cambria"/>
                  <a:ea typeface="Cambria"/>
                  <a:cs typeface="Cambria"/>
                  <a:sym typeface="Cambria"/>
                </a:rPr>
                <a:t>Selecting environmentally friendly suppliers, reducing logistics emissions</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S: </a:t>
              </a:r>
              <a:r>
                <a:rPr lang="vi-VN" sz="1800" b="0" i="0" u="none" strike="noStrike" cap="none">
                  <a:solidFill>
                    <a:schemeClr val="dk1"/>
                  </a:solidFill>
                  <a:latin typeface="Cambria"/>
                  <a:ea typeface="Cambria"/>
                  <a:cs typeface="Cambria"/>
                  <a:sym typeface="Cambria"/>
                </a:rPr>
                <a:t>Requires safe working conditions, no child labor</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G: </a:t>
              </a:r>
              <a:r>
                <a:rPr lang="vi-VN" sz="1800" b="0" i="0" u="none" strike="noStrike" cap="none">
                  <a:solidFill>
                    <a:schemeClr val="dk1"/>
                  </a:solidFill>
                  <a:latin typeface="Cambria"/>
                  <a:ea typeface="Cambria"/>
                  <a:cs typeface="Cambria"/>
                  <a:sym typeface="Cambria"/>
                </a:rPr>
                <a:t>Transparent contracts, supplier evaluation based on ESG standards</a:t>
              </a:r>
              <a:endParaRPr sz="1400" b="0" i="0" u="none" strike="noStrike" cap="none">
                <a:solidFill>
                  <a:srgbClr val="000000"/>
                </a:solidFill>
                <a:latin typeface="Arial"/>
                <a:ea typeface="Arial"/>
                <a:cs typeface="Arial"/>
                <a:sym typeface="Arial"/>
              </a:endParaRPr>
            </a:p>
          </p:txBody>
        </p:sp>
        <p:sp>
          <p:nvSpPr>
            <p:cNvPr id="309" name="Google Shape;309;p20"/>
            <p:cNvSpPr/>
            <p:nvPr/>
          </p:nvSpPr>
          <p:spPr>
            <a:xfrm>
              <a:off x="2331960" y="0"/>
              <a:ext cx="2031233" cy="813287"/>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20"/>
            <p:cNvSpPr txBox="1"/>
            <p:nvPr/>
          </p:nvSpPr>
          <p:spPr>
            <a:xfrm>
              <a:off x="2331960" y="0"/>
              <a:ext cx="2031233" cy="813287"/>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vi-VN" sz="1800" b="1" i="0" u="none" strike="noStrike" cap="none">
                  <a:solidFill>
                    <a:schemeClr val="lt1"/>
                  </a:solidFill>
                  <a:latin typeface="Cambria"/>
                  <a:ea typeface="Cambria"/>
                  <a:cs typeface="Cambria"/>
                  <a:sym typeface="Cambria"/>
                </a:rPr>
                <a:t>Production – Internal Operations</a:t>
              </a:r>
              <a:endParaRPr sz="1800" b="1" i="0" u="none" strike="noStrike" cap="none">
                <a:solidFill>
                  <a:schemeClr val="lt1"/>
                </a:solidFill>
                <a:latin typeface="Cambria"/>
                <a:ea typeface="Cambria"/>
                <a:cs typeface="Cambria"/>
                <a:sym typeface="Cambria"/>
              </a:endParaRPr>
            </a:p>
          </p:txBody>
        </p:sp>
        <p:sp>
          <p:nvSpPr>
            <p:cNvPr id="311" name="Google Shape;311;p20"/>
            <p:cNvSpPr/>
            <p:nvPr/>
          </p:nvSpPr>
          <p:spPr>
            <a:xfrm>
              <a:off x="2331960" y="813287"/>
              <a:ext cx="2031233" cy="4132471"/>
            </a:xfrm>
            <a:prstGeom prst="rect">
              <a:avLst/>
            </a:prstGeom>
            <a:solidFill>
              <a:srgbClr val="CFDEEF">
                <a:alpha val="89019"/>
              </a:srgbClr>
            </a:solidFill>
            <a:ln w="12700" cap="flat" cmpd="sng">
              <a:solidFill>
                <a:srgbClr val="CFDEEF">
                  <a:alpha val="89019"/>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20"/>
            <p:cNvSpPr txBox="1"/>
            <p:nvPr/>
          </p:nvSpPr>
          <p:spPr>
            <a:xfrm>
              <a:off x="2331960" y="813287"/>
              <a:ext cx="2031233" cy="4132471"/>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E: </a:t>
              </a:r>
              <a:r>
                <a:rPr lang="vi-VN" sz="1800" b="0" i="0" u="none" strike="noStrike" cap="none">
                  <a:solidFill>
                    <a:schemeClr val="dk1"/>
                  </a:solidFill>
                  <a:latin typeface="Cambria"/>
                  <a:ea typeface="Cambria"/>
                  <a:cs typeface="Cambria"/>
                  <a:sym typeface="Cambria"/>
                </a:rPr>
                <a:t>Energy optimization, use of recycled materials, waste management</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S: </a:t>
              </a:r>
              <a:r>
                <a:rPr lang="vi-VN" sz="1800" b="0" i="0" u="none" strike="noStrike" cap="none">
                  <a:solidFill>
                    <a:schemeClr val="dk1"/>
                  </a:solidFill>
                  <a:latin typeface="Cambria"/>
                  <a:ea typeface="Cambria"/>
                  <a:cs typeface="Cambria"/>
                  <a:sym typeface="Cambria"/>
                </a:rPr>
                <a:t>Create a safe working environment, provide green skills training</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G</a:t>
              </a:r>
              <a:r>
                <a:rPr lang="vi-VN" sz="1800" b="1" i="0" u="none" strike="noStrike" cap="none">
                  <a:solidFill>
                    <a:schemeClr val="dk1"/>
                  </a:solidFill>
                  <a:latin typeface="Cambria"/>
                  <a:ea typeface="Cambria"/>
                  <a:cs typeface="Cambria"/>
                  <a:sym typeface="Cambria"/>
                </a:rPr>
                <a:t>: </a:t>
              </a:r>
              <a:r>
                <a:rPr lang="vi-VN" sz="1800" b="0" i="0" u="none" strike="noStrike" cap="none">
                  <a:solidFill>
                    <a:schemeClr val="dk1"/>
                  </a:solidFill>
                  <a:latin typeface="Cambria"/>
                  <a:ea typeface="Cambria"/>
                  <a:cs typeface="Cambria"/>
                  <a:sym typeface="Cambria"/>
                </a:rPr>
                <a:t>Internal control systems, ESG compliance processes in operations</a:t>
              </a:r>
              <a:endParaRPr sz="1800" b="0" i="0" u="none" strike="noStrike" cap="none">
                <a:solidFill>
                  <a:schemeClr val="dk1"/>
                </a:solidFill>
                <a:latin typeface="Cambria"/>
                <a:ea typeface="Cambria"/>
                <a:cs typeface="Cambria"/>
                <a:sym typeface="Cambria"/>
              </a:endParaRPr>
            </a:p>
          </p:txBody>
        </p:sp>
        <p:sp>
          <p:nvSpPr>
            <p:cNvPr id="313" name="Google Shape;313;p20"/>
            <p:cNvSpPr/>
            <p:nvPr/>
          </p:nvSpPr>
          <p:spPr>
            <a:xfrm>
              <a:off x="4647566" y="0"/>
              <a:ext cx="2031233" cy="813287"/>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20"/>
            <p:cNvSpPr txBox="1"/>
            <p:nvPr/>
          </p:nvSpPr>
          <p:spPr>
            <a:xfrm>
              <a:off x="4647566" y="0"/>
              <a:ext cx="2031233" cy="813287"/>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vi-VN" sz="1800" b="1" i="0" u="none" strike="noStrike" cap="none">
                  <a:solidFill>
                    <a:schemeClr val="lt1"/>
                  </a:solidFill>
                  <a:latin typeface="Cambria"/>
                  <a:ea typeface="Cambria"/>
                  <a:cs typeface="Cambria"/>
                  <a:sym typeface="Cambria"/>
                </a:rPr>
                <a:t>Distribution – Logistics</a:t>
              </a:r>
              <a:endParaRPr sz="1800" b="1" i="0" u="none" strike="noStrike" cap="none">
                <a:solidFill>
                  <a:schemeClr val="lt1"/>
                </a:solidFill>
                <a:latin typeface="Cambria"/>
                <a:ea typeface="Cambria"/>
                <a:cs typeface="Cambria"/>
                <a:sym typeface="Cambria"/>
              </a:endParaRPr>
            </a:p>
          </p:txBody>
        </p:sp>
        <p:sp>
          <p:nvSpPr>
            <p:cNvPr id="315" name="Google Shape;315;p20"/>
            <p:cNvSpPr/>
            <p:nvPr/>
          </p:nvSpPr>
          <p:spPr>
            <a:xfrm>
              <a:off x="4647566" y="813287"/>
              <a:ext cx="2031233" cy="4132471"/>
            </a:xfrm>
            <a:prstGeom prst="rect">
              <a:avLst/>
            </a:prstGeom>
            <a:solidFill>
              <a:srgbClr val="CFDEEF">
                <a:alpha val="89019"/>
              </a:srgbClr>
            </a:solidFill>
            <a:ln w="12700" cap="flat" cmpd="sng">
              <a:solidFill>
                <a:srgbClr val="CFDEEF">
                  <a:alpha val="89019"/>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20"/>
            <p:cNvSpPr txBox="1"/>
            <p:nvPr/>
          </p:nvSpPr>
          <p:spPr>
            <a:xfrm>
              <a:off x="4647566" y="813287"/>
              <a:ext cx="2031233" cy="4132471"/>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E: </a:t>
              </a:r>
              <a:r>
                <a:rPr lang="vi-VN" sz="1800" b="0" i="0" u="none" strike="noStrike" cap="none">
                  <a:solidFill>
                    <a:schemeClr val="dk1"/>
                  </a:solidFill>
                  <a:latin typeface="Cambria"/>
                  <a:ea typeface="Cambria"/>
                  <a:cs typeface="Cambria"/>
                  <a:sym typeface="Cambria"/>
                </a:rPr>
                <a:t>optimize transportation, reduce fuel consumption</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S: </a:t>
              </a:r>
              <a:r>
                <a:rPr lang="vi-VN" sz="1800" b="0" i="0" u="none" strike="noStrike" cap="none">
                  <a:solidFill>
                    <a:schemeClr val="dk1"/>
                  </a:solidFill>
                  <a:latin typeface="Cambria"/>
                  <a:ea typeface="Cambria"/>
                  <a:cs typeface="Cambria"/>
                  <a:sym typeface="Cambria"/>
                </a:rPr>
                <a:t>Select transportation partners with sustainable labor policies</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G: </a:t>
              </a:r>
              <a:r>
                <a:rPr lang="vi-VN" sz="1800" b="0" i="0" u="none" strike="noStrike" cap="none">
                  <a:solidFill>
                    <a:schemeClr val="dk1"/>
                  </a:solidFill>
                  <a:latin typeface="Cambria"/>
                  <a:ea typeface="Cambria"/>
                  <a:cs typeface="Cambria"/>
                  <a:sym typeface="Cambria"/>
                </a:rPr>
                <a:t>Monitoring of third-party (3PL) ESG responsibilities</a:t>
              </a:r>
              <a:endParaRPr sz="1400" b="0" i="0" u="none" strike="noStrike" cap="none">
                <a:solidFill>
                  <a:srgbClr val="000000"/>
                </a:solidFill>
                <a:latin typeface="Arial"/>
                <a:ea typeface="Arial"/>
                <a:cs typeface="Arial"/>
                <a:sym typeface="Arial"/>
              </a:endParaRPr>
            </a:p>
          </p:txBody>
        </p:sp>
        <p:sp>
          <p:nvSpPr>
            <p:cNvPr id="317" name="Google Shape;317;p20"/>
            <p:cNvSpPr/>
            <p:nvPr/>
          </p:nvSpPr>
          <p:spPr>
            <a:xfrm>
              <a:off x="6963172" y="0"/>
              <a:ext cx="2031233" cy="813287"/>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20"/>
            <p:cNvSpPr txBox="1"/>
            <p:nvPr/>
          </p:nvSpPr>
          <p:spPr>
            <a:xfrm>
              <a:off x="6963172" y="0"/>
              <a:ext cx="2031233" cy="813287"/>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vi-VN" sz="1800" b="1" i="0" u="none" strike="noStrike" cap="none">
                  <a:solidFill>
                    <a:schemeClr val="lt1"/>
                  </a:solidFill>
                  <a:latin typeface="Cambria"/>
                  <a:ea typeface="Cambria"/>
                  <a:cs typeface="Cambria"/>
                  <a:sym typeface="Cambria"/>
                </a:rPr>
                <a:t>Sales – Marketing – Customers</a:t>
              </a:r>
              <a:endParaRPr sz="1800" b="1" i="0" u="none" strike="noStrike" cap="none">
                <a:solidFill>
                  <a:schemeClr val="lt1"/>
                </a:solidFill>
                <a:latin typeface="Cambria"/>
                <a:ea typeface="Cambria"/>
                <a:cs typeface="Cambria"/>
                <a:sym typeface="Cambria"/>
              </a:endParaRPr>
            </a:p>
          </p:txBody>
        </p:sp>
        <p:sp>
          <p:nvSpPr>
            <p:cNvPr id="319" name="Google Shape;319;p20"/>
            <p:cNvSpPr/>
            <p:nvPr/>
          </p:nvSpPr>
          <p:spPr>
            <a:xfrm>
              <a:off x="6963172" y="813287"/>
              <a:ext cx="2031233" cy="4132471"/>
            </a:xfrm>
            <a:prstGeom prst="rect">
              <a:avLst/>
            </a:prstGeom>
            <a:solidFill>
              <a:srgbClr val="CFDEEF">
                <a:alpha val="89019"/>
              </a:srgbClr>
            </a:solidFill>
            <a:ln w="12700" cap="flat" cmpd="sng">
              <a:solidFill>
                <a:srgbClr val="CFDEEF">
                  <a:alpha val="89019"/>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20"/>
            <p:cNvSpPr txBox="1"/>
            <p:nvPr/>
          </p:nvSpPr>
          <p:spPr>
            <a:xfrm>
              <a:off x="6963172" y="813287"/>
              <a:ext cx="2031233" cy="4132471"/>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E: </a:t>
              </a:r>
              <a:r>
                <a:rPr lang="vi-VN" sz="1800" b="0" i="0" u="none" strike="noStrike" cap="none">
                  <a:solidFill>
                    <a:schemeClr val="dk1"/>
                  </a:solidFill>
                  <a:latin typeface="Cambria"/>
                  <a:ea typeface="Cambria"/>
                  <a:cs typeface="Cambria"/>
                  <a:sym typeface="Cambria"/>
                </a:rPr>
                <a:t>Communicate about sustainable products and environmentally friendly packaging</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S: </a:t>
              </a:r>
              <a:r>
                <a:rPr lang="vi-VN" sz="1800" b="0" i="0" u="none" strike="noStrike" cap="none">
                  <a:solidFill>
                    <a:schemeClr val="dk1"/>
                  </a:solidFill>
                  <a:latin typeface="Cambria"/>
                  <a:ea typeface="Cambria"/>
                  <a:cs typeface="Cambria"/>
                  <a:sym typeface="Cambria"/>
                </a:rPr>
                <a:t>Ensure fair access and transparent customer care</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G</a:t>
              </a:r>
              <a:r>
                <a:rPr lang="vi-VN" sz="1800" b="1" i="0" u="none" strike="noStrike" cap="none">
                  <a:solidFill>
                    <a:schemeClr val="dk1"/>
                  </a:solidFill>
                  <a:latin typeface="Cambria"/>
                  <a:ea typeface="Cambria"/>
                  <a:cs typeface="Cambria"/>
                  <a:sym typeface="Cambria"/>
                </a:rPr>
                <a:t>: </a:t>
              </a:r>
              <a:r>
                <a:rPr lang="vi-VN" sz="1800" b="0" i="0" u="none" strike="noStrike" cap="none">
                  <a:solidFill>
                    <a:schemeClr val="dk1"/>
                  </a:solidFill>
                  <a:latin typeface="Cambria"/>
                  <a:ea typeface="Cambria"/>
                  <a:cs typeface="Cambria"/>
                  <a:sym typeface="Cambria"/>
                </a:rPr>
                <a:t>Disclose information truthfully, without causing misunderstanding</a:t>
              </a:r>
              <a:endParaRPr sz="1800" b="0" i="0" u="none" strike="noStrike" cap="none">
                <a:solidFill>
                  <a:schemeClr val="dk1"/>
                </a:solidFill>
                <a:latin typeface="Cambria"/>
                <a:ea typeface="Cambria"/>
                <a:cs typeface="Cambria"/>
                <a:sym typeface="Cambria"/>
              </a:endParaRPr>
            </a:p>
          </p:txBody>
        </p:sp>
        <p:sp>
          <p:nvSpPr>
            <p:cNvPr id="321" name="Google Shape;321;p20"/>
            <p:cNvSpPr/>
            <p:nvPr/>
          </p:nvSpPr>
          <p:spPr>
            <a:xfrm>
              <a:off x="9278779" y="0"/>
              <a:ext cx="2031233" cy="813287"/>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20"/>
            <p:cNvSpPr txBox="1"/>
            <p:nvPr/>
          </p:nvSpPr>
          <p:spPr>
            <a:xfrm>
              <a:off x="9278779" y="0"/>
              <a:ext cx="2031233" cy="813287"/>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vi-VN" sz="1800" b="1" i="0" u="none" strike="noStrike" cap="none">
                  <a:solidFill>
                    <a:schemeClr val="lt1"/>
                  </a:solidFill>
                  <a:latin typeface="Cambria"/>
                  <a:ea typeface="Cambria"/>
                  <a:cs typeface="Cambria"/>
                  <a:sym typeface="Cambria"/>
                </a:rPr>
                <a:t>After-sales – Product Lifecycle Management</a:t>
              </a:r>
              <a:endParaRPr sz="1800" b="1" i="0" u="none" strike="noStrike" cap="none">
                <a:solidFill>
                  <a:schemeClr val="lt1"/>
                </a:solidFill>
                <a:latin typeface="Cambria"/>
                <a:ea typeface="Cambria"/>
                <a:cs typeface="Cambria"/>
                <a:sym typeface="Cambria"/>
              </a:endParaRPr>
            </a:p>
          </p:txBody>
        </p:sp>
        <p:sp>
          <p:nvSpPr>
            <p:cNvPr id="323" name="Google Shape;323;p20"/>
            <p:cNvSpPr/>
            <p:nvPr/>
          </p:nvSpPr>
          <p:spPr>
            <a:xfrm>
              <a:off x="9278779" y="813287"/>
              <a:ext cx="2031233" cy="4132471"/>
            </a:xfrm>
            <a:prstGeom prst="rect">
              <a:avLst/>
            </a:prstGeom>
            <a:solidFill>
              <a:srgbClr val="CFDEEF">
                <a:alpha val="89019"/>
              </a:srgbClr>
            </a:solidFill>
            <a:ln w="12700" cap="flat" cmpd="sng">
              <a:solidFill>
                <a:srgbClr val="CFDEEF">
                  <a:alpha val="89019"/>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20"/>
            <p:cNvSpPr txBox="1"/>
            <p:nvPr/>
          </p:nvSpPr>
          <p:spPr>
            <a:xfrm>
              <a:off x="9278779" y="813287"/>
              <a:ext cx="2031233" cy="4132471"/>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E: </a:t>
              </a:r>
              <a:r>
                <a:rPr lang="vi-VN" sz="1800" b="0" i="0" u="none" strike="noStrike" cap="none">
                  <a:solidFill>
                    <a:schemeClr val="dk1"/>
                  </a:solidFill>
                  <a:latin typeface="Cambria"/>
                  <a:ea typeface="Cambria"/>
                  <a:cs typeface="Cambria"/>
                  <a:sym typeface="Cambria"/>
                </a:rPr>
                <a:t>Product recovery – recycling – reuse</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S: </a:t>
              </a:r>
              <a:r>
                <a:rPr lang="vi-VN" sz="1800" b="0" i="0" u="none" strike="noStrike" cap="none">
                  <a:solidFill>
                    <a:schemeClr val="dk1"/>
                  </a:solidFill>
                  <a:latin typeface="Cambria"/>
                  <a:ea typeface="Cambria"/>
                  <a:cs typeface="Cambria"/>
                  <a:sym typeface="Cambria"/>
                </a:rPr>
                <a:t>Support the community through CSR programs</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70"/>
                </a:spcBef>
                <a:spcAft>
                  <a:spcPts val="0"/>
                </a:spcAft>
                <a:buClr>
                  <a:srgbClr val="FF0000"/>
                </a:buClr>
                <a:buSzPts val="1800"/>
                <a:buFont typeface="Cambria"/>
                <a:buNone/>
              </a:pPr>
              <a:r>
                <a:rPr lang="vi-VN" sz="1800" b="1" i="0" u="none" strike="noStrike" cap="none">
                  <a:solidFill>
                    <a:srgbClr val="FF0000"/>
                  </a:solidFill>
                  <a:latin typeface="Cambria"/>
                  <a:ea typeface="Cambria"/>
                  <a:cs typeface="Cambria"/>
                  <a:sym typeface="Cambria"/>
                </a:rPr>
                <a:t>G</a:t>
              </a:r>
              <a:r>
                <a:rPr lang="vi-VN" sz="1800" b="1" i="0" u="none" strike="noStrike" cap="none">
                  <a:solidFill>
                    <a:schemeClr val="dk1"/>
                  </a:solidFill>
                  <a:latin typeface="Cambria"/>
                  <a:ea typeface="Cambria"/>
                  <a:cs typeface="Cambria"/>
                  <a:sym typeface="Cambria"/>
                </a:rPr>
                <a:t>: </a:t>
              </a:r>
              <a:r>
                <a:rPr lang="vi-VN" sz="1800" b="0" i="0" u="none" strike="noStrike" cap="none">
                  <a:solidFill>
                    <a:schemeClr val="dk1"/>
                  </a:solidFill>
                  <a:latin typeface="Cambria"/>
                  <a:ea typeface="Cambria"/>
                  <a:cs typeface="Cambria"/>
                  <a:sym typeface="Cambria"/>
                </a:rPr>
                <a:t>Receive feedback and address ethical risks</a:t>
              </a:r>
              <a:endParaRPr sz="1800" b="0" i="0" u="none" strike="noStrike" cap="none">
                <a:solidFill>
                  <a:schemeClr val="dk1"/>
                </a:solidFill>
                <a:latin typeface="Cambria"/>
                <a:ea typeface="Cambria"/>
                <a:cs typeface="Cambria"/>
                <a:sym typeface="Cambria"/>
              </a:endParaRPr>
            </a:p>
          </p:txBody>
        </p:sp>
      </p:grpSp>
      <p:sp>
        <p:nvSpPr>
          <p:cNvPr id="325" name="Google Shape;32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1"/>
          <p:cNvSpPr txBox="1"/>
          <p:nvPr/>
        </p:nvSpPr>
        <p:spPr>
          <a:xfrm>
            <a:off x="941166" y="1225514"/>
            <a:ext cx="10494621" cy="86929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IN RELATION TO ENERGY SAVING PROJECTS </a:t>
            </a:r>
            <a:endParaRPr sz="3200" b="1" i="0" u="none" strike="noStrike" cap="none">
              <a:solidFill>
                <a:schemeClr val="lt1"/>
              </a:solidFill>
              <a:latin typeface="Cambria"/>
              <a:ea typeface="Cambria"/>
              <a:cs typeface="Cambria"/>
              <a:sym typeface="Cambria"/>
            </a:endParaRPr>
          </a:p>
        </p:txBody>
      </p:sp>
      <p:sp>
        <p:nvSpPr>
          <p:cNvPr id="332" name="Google Shape;332;p21"/>
          <p:cNvSpPr txBox="1"/>
          <p:nvPr/>
        </p:nvSpPr>
        <p:spPr>
          <a:xfrm>
            <a:off x="941166" y="2434550"/>
            <a:ext cx="2973772" cy="3917455"/>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fontScale="92500"/>
          </a:bodyPr>
          <a:lstStyle/>
          <a:p>
            <a:pPr marL="228600" marR="0" lvl="0" indent="0" algn="l" rtl="0">
              <a:lnSpc>
                <a:spcPct val="100000"/>
              </a:lnSpc>
              <a:spcBef>
                <a:spcPts val="0"/>
              </a:spcBef>
              <a:spcAft>
                <a:spcPts val="0"/>
              </a:spcAft>
              <a:buClr>
                <a:srgbClr val="000000"/>
              </a:buClr>
              <a:buSzPct val="100000"/>
              <a:buFont typeface="Arial"/>
              <a:buNone/>
            </a:pPr>
            <a:r>
              <a:rPr lang="vi-VN" sz="2200" b="1" i="0" u="none" strike="noStrike" cap="none">
                <a:solidFill>
                  <a:srgbClr val="FF0000"/>
                </a:solidFill>
                <a:latin typeface="Cambria"/>
                <a:ea typeface="Cambria"/>
                <a:cs typeface="Cambria"/>
                <a:sym typeface="Cambria"/>
              </a:rPr>
              <a:t>E: </a:t>
            </a:r>
            <a:r>
              <a:rPr lang="vi-VN" sz="2200" b="0" i="0" u="none" strike="noStrike" cap="none">
                <a:solidFill>
                  <a:schemeClr val="dk1"/>
                </a:solidFill>
                <a:latin typeface="Cambria"/>
                <a:ea typeface="Cambria"/>
                <a:cs typeface="Cambria"/>
                <a:sym typeface="Cambria"/>
              </a:rPr>
              <a:t>Reduced emissions, reduced resource consumption</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ct val="100000"/>
              <a:buFont typeface="Arial"/>
              <a:buNone/>
            </a:pPr>
            <a:r>
              <a:rPr lang="vi-VN" sz="2200" b="1" i="0" u="none" strike="noStrike" cap="none">
                <a:solidFill>
                  <a:srgbClr val="FF0000"/>
                </a:solidFill>
                <a:latin typeface="Cambria"/>
                <a:ea typeface="Cambria"/>
                <a:cs typeface="Cambria"/>
                <a:sym typeface="Cambria"/>
              </a:rPr>
              <a:t>S</a:t>
            </a:r>
            <a:r>
              <a:rPr lang="vi-VN" sz="2200" b="1" i="0" u="none" strike="noStrike" cap="none">
                <a:solidFill>
                  <a:schemeClr val="dk1"/>
                </a:solidFill>
                <a:latin typeface="Cambria"/>
                <a:ea typeface="Cambria"/>
                <a:cs typeface="Cambria"/>
                <a:sym typeface="Cambria"/>
              </a:rPr>
              <a:t>: </a:t>
            </a:r>
            <a:r>
              <a:rPr lang="vi-VN" sz="2200" b="0" i="0" u="none" strike="noStrike" cap="none">
                <a:solidFill>
                  <a:schemeClr val="dk1"/>
                </a:solidFill>
                <a:latin typeface="Cambria"/>
                <a:ea typeface="Cambria"/>
                <a:cs typeface="Cambria"/>
                <a:sym typeface="Cambria"/>
              </a:rPr>
              <a:t>Working conditions, employee health when changing technology</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ct val="100000"/>
              <a:buFont typeface="Arial"/>
              <a:buNone/>
            </a:pPr>
            <a:r>
              <a:rPr lang="vi-VN" sz="2200" b="1" i="0" u="none" strike="noStrike" cap="none">
                <a:solidFill>
                  <a:srgbClr val="FF0000"/>
                </a:solidFill>
                <a:latin typeface="Cambria"/>
                <a:ea typeface="Cambria"/>
                <a:cs typeface="Cambria"/>
                <a:sym typeface="Cambria"/>
              </a:rPr>
              <a:t>G</a:t>
            </a:r>
            <a:r>
              <a:rPr lang="vi-VN" sz="2200" b="1" i="0" u="none" strike="noStrike" cap="none">
                <a:solidFill>
                  <a:schemeClr val="dk1"/>
                </a:solidFill>
                <a:latin typeface="Cambria"/>
                <a:ea typeface="Cambria"/>
                <a:cs typeface="Cambria"/>
                <a:sym typeface="Cambria"/>
              </a:rPr>
              <a:t>: </a:t>
            </a:r>
            <a:r>
              <a:rPr lang="vi-VN" sz="2200" b="0" i="0" u="none" strike="noStrike" cap="none">
                <a:solidFill>
                  <a:schemeClr val="dk1"/>
                </a:solidFill>
                <a:latin typeface="Cambria"/>
                <a:ea typeface="Cambria"/>
                <a:cs typeface="Cambria"/>
                <a:sym typeface="Cambria"/>
              </a:rPr>
              <a:t>Project risk management, data transparency, reporting</a:t>
            </a:r>
            <a:endParaRPr sz="1400" b="0" i="0" u="none" strike="noStrike" cap="none">
              <a:solidFill>
                <a:srgbClr val="000000"/>
              </a:solidFill>
              <a:latin typeface="Arial"/>
              <a:ea typeface="Arial"/>
              <a:cs typeface="Arial"/>
              <a:sym typeface="Arial"/>
            </a:endParaRPr>
          </a:p>
        </p:txBody>
      </p:sp>
      <p:pic>
        <p:nvPicPr>
          <p:cNvPr id="333" name="Google Shape;333;p21"/>
          <p:cNvPicPr preferRelativeResize="0"/>
          <p:nvPr/>
        </p:nvPicPr>
        <p:blipFill rotWithShape="1">
          <a:blip r:embed="rId3">
            <a:alphaModFix/>
          </a:blip>
          <a:srcRect/>
          <a:stretch/>
        </p:blipFill>
        <p:spPr>
          <a:xfrm>
            <a:off x="5454730" y="2094807"/>
            <a:ext cx="6236924" cy="4846006"/>
          </a:xfrm>
          <a:prstGeom prst="rect">
            <a:avLst/>
          </a:prstGeom>
          <a:noFill/>
          <a:ln>
            <a:noFill/>
          </a:ln>
        </p:spPr>
      </p:pic>
      <p:sp>
        <p:nvSpPr>
          <p:cNvPr id="334" name="Google Shape;334;p21"/>
          <p:cNvSpPr/>
          <p:nvPr/>
        </p:nvSpPr>
        <p:spPr>
          <a:xfrm>
            <a:off x="4155916" y="3727770"/>
            <a:ext cx="1057835" cy="1035424"/>
          </a:xfrm>
          <a:prstGeom prst="rightArrow">
            <a:avLst>
              <a:gd name="adj1" fmla="val 50000"/>
              <a:gd name="adj2" fmla="val 50000"/>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5" name="Google Shape;33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2"/>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STAKEHOLDER CONSULTATION MECHANISM IN ESG</a:t>
            </a:r>
            <a:endParaRPr sz="3200" b="1" i="0" u="none" strike="noStrike" cap="none">
              <a:solidFill>
                <a:schemeClr val="lt1"/>
              </a:solidFill>
              <a:latin typeface="Cambria"/>
              <a:ea typeface="Cambria"/>
              <a:cs typeface="Cambria"/>
              <a:sym typeface="Cambria"/>
            </a:endParaRPr>
          </a:p>
        </p:txBody>
      </p:sp>
      <p:grpSp>
        <p:nvGrpSpPr>
          <p:cNvPr id="342" name="Google Shape;342;p22"/>
          <p:cNvGrpSpPr/>
          <p:nvPr/>
        </p:nvGrpSpPr>
        <p:grpSpPr>
          <a:xfrm>
            <a:off x="1152639" y="2180991"/>
            <a:ext cx="3266233" cy="4491071"/>
            <a:chOff x="211473" y="4392"/>
            <a:chExt cx="3266233" cy="4491071"/>
          </a:xfrm>
        </p:grpSpPr>
        <p:sp>
          <p:nvSpPr>
            <p:cNvPr id="343" name="Google Shape;343;p22"/>
            <p:cNvSpPr/>
            <p:nvPr/>
          </p:nvSpPr>
          <p:spPr>
            <a:xfrm>
              <a:off x="211473" y="4392"/>
              <a:ext cx="3266233" cy="816558"/>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22"/>
            <p:cNvSpPr txBox="1"/>
            <p:nvPr/>
          </p:nvSpPr>
          <p:spPr>
            <a:xfrm>
              <a:off x="235389" y="28308"/>
              <a:ext cx="3218401" cy="76872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vi-VN" sz="1800" b="0" i="0" u="none" strike="noStrike" cap="none">
                  <a:solidFill>
                    <a:srgbClr val="000000"/>
                  </a:solidFill>
                  <a:latin typeface="Cambria"/>
                  <a:ea typeface="Cambria"/>
                  <a:cs typeface="Cambria"/>
                  <a:sym typeface="Cambria"/>
                </a:rPr>
                <a:t>Identify relevant stakeholder groups</a:t>
              </a:r>
              <a:endParaRPr sz="1800" b="0" i="0" u="none" strike="noStrike" cap="none">
                <a:solidFill>
                  <a:srgbClr val="000000"/>
                </a:solidFill>
                <a:latin typeface="Cambria"/>
                <a:ea typeface="Cambria"/>
                <a:cs typeface="Cambria"/>
                <a:sym typeface="Cambria"/>
              </a:endParaRPr>
            </a:p>
          </p:txBody>
        </p:sp>
        <p:sp>
          <p:nvSpPr>
            <p:cNvPr id="345" name="Google Shape;345;p22"/>
            <p:cNvSpPr/>
            <p:nvPr/>
          </p:nvSpPr>
          <p:spPr>
            <a:xfrm rot="5400000">
              <a:off x="1691485" y="841364"/>
              <a:ext cx="306209" cy="367451"/>
            </a:xfrm>
            <a:prstGeom prst="rightArrow">
              <a:avLst>
                <a:gd name="adj1" fmla="val 60000"/>
                <a:gd name="adj2" fmla="val 50000"/>
              </a:avLst>
            </a:prstGeom>
            <a:solidFill>
              <a:srgbClr val="CFDBAF"/>
            </a:solidFill>
            <a:ln>
              <a:noFill/>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22"/>
            <p:cNvSpPr txBox="1"/>
            <p:nvPr/>
          </p:nvSpPr>
          <p:spPr>
            <a:xfrm>
              <a:off x="1734355" y="871985"/>
              <a:ext cx="220471" cy="21434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47" name="Google Shape;347;p22"/>
            <p:cNvSpPr/>
            <p:nvPr/>
          </p:nvSpPr>
          <p:spPr>
            <a:xfrm>
              <a:off x="211473" y="1229229"/>
              <a:ext cx="3266233" cy="816558"/>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22"/>
            <p:cNvSpPr txBox="1"/>
            <p:nvPr/>
          </p:nvSpPr>
          <p:spPr>
            <a:xfrm>
              <a:off x="235389" y="1253145"/>
              <a:ext cx="3218401" cy="76872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vi-VN" sz="1800" b="0" i="0" u="none" strike="noStrike" cap="none">
                  <a:solidFill>
                    <a:srgbClr val="000000"/>
                  </a:solidFill>
                  <a:latin typeface="Cambria"/>
                  <a:ea typeface="Cambria"/>
                  <a:cs typeface="Cambria"/>
                  <a:sym typeface="Cambria"/>
                </a:rPr>
                <a:t>Establish a multi-directional dialogue channel</a:t>
              </a:r>
              <a:endParaRPr sz="1800" b="0" i="0" u="none" strike="noStrike" cap="none">
                <a:solidFill>
                  <a:srgbClr val="000000"/>
                </a:solidFill>
                <a:latin typeface="Cambria"/>
                <a:ea typeface="Cambria"/>
                <a:cs typeface="Cambria"/>
                <a:sym typeface="Cambria"/>
              </a:endParaRPr>
            </a:p>
          </p:txBody>
        </p:sp>
        <p:sp>
          <p:nvSpPr>
            <p:cNvPr id="349" name="Google Shape;349;p22"/>
            <p:cNvSpPr/>
            <p:nvPr/>
          </p:nvSpPr>
          <p:spPr>
            <a:xfrm rot="5400000">
              <a:off x="1691485" y="2066202"/>
              <a:ext cx="306209" cy="367451"/>
            </a:xfrm>
            <a:prstGeom prst="rightArrow">
              <a:avLst>
                <a:gd name="adj1" fmla="val 60000"/>
                <a:gd name="adj2" fmla="val 50000"/>
              </a:avLst>
            </a:prstGeom>
            <a:solidFill>
              <a:srgbClr val="CFDBAF"/>
            </a:solidFill>
            <a:ln>
              <a:noFill/>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22"/>
            <p:cNvSpPr txBox="1"/>
            <p:nvPr/>
          </p:nvSpPr>
          <p:spPr>
            <a:xfrm>
              <a:off x="1734355" y="2096823"/>
              <a:ext cx="220471" cy="21434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51" name="Google Shape;351;p22"/>
            <p:cNvSpPr/>
            <p:nvPr/>
          </p:nvSpPr>
          <p:spPr>
            <a:xfrm>
              <a:off x="211473" y="2454067"/>
              <a:ext cx="3266233" cy="816558"/>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22"/>
            <p:cNvSpPr txBox="1"/>
            <p:nvPr/>
          </p:nvSpPr>
          <p:spPr>
            <a:xfrm>
              <a:off x="235389" y="2477983"/>
              <a:ext cx="3218401" cy="76872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vi-VN" sz="1800" b="0" i="0" u="none" strike="noStrike" cap="none">
                  <a:solidFill>
                    <a:srgbClr val="000000"/>
                  </a:solidFill>
                  <a:latin typeface="Cambria"/>
                  <a:ea typeface="Cambria"/>
                  <a:cs typeface="Cambria"/>
                  <a:sym typeface="Cambria"/>
                </a:rPr>
                <a:t>Regularly organize consultations (workshops, surveys, interviews)</a:t>
              </a:r>
              <a:endParaRPr sz="1800" b="0" i="0" u="none" strike="noStrike" cap="none">
                <a:solidFill>
                  <a:srgbClr val="000000"/>
                </a:solidFill>
                <a:latin typeface="Cambria"/>
                <a:ea typeface="Cambria"/>
                <a:cs typeface="Cambria"/>
                <a:sym typeface="Cambria"/>
              </a:endParaRPr>
            </a:p>
          </p:txBody>
        </p:sp>
        <p:sp>
          <p:nvSpPr>
            <p:cNvPr id="353" name="Google Shape;353;p22"/>
            <p:cNvSpPr/>
            <p:nvPr/>
          </p:nvSpPr>
          <p:spPr>
            <a:xfrm rot="5400000">
              <a:off x="1691485" y="3291040"/>
              <a:ext cx="306209" cy="367451"/>
            </a:xfrm>
            <a:prstGeom prst="rightArrow">
              <a:avLst>
                <a:gd name="adj1" fmla="val 60000"/>
                <a:gd name="adj2" fmla="val 50000"/>
              </a:avLst>
            </a:prstGeom>
            <a:solidFill>
              <a:srgbClr val="CFDBAF"/>
            </a:solidFill>
            <a:ln>
              <a:noFill/>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22"/>
            <p:cNvSpPr txBox="1"/>
            <p:nvPr/>
          </p:nvSpPr>
          <p:spPr>
            <a:xfrm>
              <a:off x="1734355" y="3321661"/>
              <a:ext cx="220471" cy="21434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55" name="Google Shape;355;p22"/>
            <p:cNvSpPr/>
            <p:nvPr/>
          </p:nvSpPr>
          <p:spPr>
            <a:xfrm>
              <a:off x="211473" y="3678905"/>
              <a:ext cx="3266233" cy="816558"/>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6862"/>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22"/>
            <p:cNvSpPr txBox="1"/>
            <p:nvPr/>
          </p:nvSpPr>
          <p:spPr>
            <a:xfrm>
              <a:off x="235389" y="3702821"/>
              <a:ext cx="3218401" cy="76872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vi-VN" sz="1800" b="0" i="0" u="none" strike="noStrike" cap="none">
                  <a:solidFill>
                    <a:srgbClr val="000000"/>
                  </a:solidFill>
                  <a:latin typeface="Cambria"/>
                  <a:ea typeface="Cambria"/>
                  <a:cs typeface="Cambria"/>
                  <a:sym typeface="Cambria"/>
                </a:rPr>
                <a:t>Feedback and integrate opinions into the ESG strategy</a:t>
              </a:r>
              <a:endParaRPr sz="1800" b="0" i="0" u="none" strike="noStrike" cap="none">
                <a:solidFill>
                  <a:srgbClr val="000000"/>
                </a:solidFill>
                <a:latin typeface="Cambria"/>
                <a:ea typeface="Cambria"/>
                <a:cs typeface="Cambria"/>
                <a:sym typeface="Cambria"/>
              </a:endParaRPr>
            </a:p>
          </p:txBody>
        </p:sp>
      </p:grpSp>
      <p:pic>
        <p:nvPicPr>
          <p:cNvPr id="357" name="Google Shape;357;p22" descr="Stakeholder engagement in the ESG process - BDO"/>
          <p:cNvPicPr preferRelativeResize="0"/>
          <p:nvPr/>
        </p:nvPicPr>
        <p:blipFill rotWithShape="1">
          <a:blip r:embed="rId3">
            <a:alphaModFix/>
          </a:blip>
          <a:srcRect/>
          <a:stretch/>
        </p:blipFill>
        <p:spPr>
          <a:xfrm>
            <a:off x="4923014" y="2176598"/>
            <a:ext cx="6687287" cy="4499857"/>
          </a:xfrm>
          <a:prstGeom prst="rect">
            <a:avLst/>
          </a:prstGeom>
          <a:noFill/>
          <a:ln>
            <a:noFill/>
          </a:ln>
        </p:spPr>
      </p:pic>
      <p:sp>
        <p:nvSpPr>
          <p:cNvPr id="358" name="Google Shape;358;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3"/>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TRANSPARENCY WITH STAKEHOLDERS</a:t>
            </a:r>
            <a:endParaRPr sz="3200" b="1" i="0" u="none" strike="noStrike" cap="none">
              <a:solidFill>
                <a:schemeClr val="lt1"/>
              </a:solidFill>
              <a:latin typeface="Cambria"/>
              <a:ea typeface="Cambria"/>
              <a:cs typeface="Cambria"/>
              <a:sym typeface="Cambria"/>
            </a:endParaRPr>
          </a:p>
        </p:txBody>
      </p:sp>
      <p:sp>
        <p:nvSpPr>
          <p:cNvPr id="365" name="Google Shape;365;p23"/>
          <p:cNvSpPr/>
          <p:nvPr/>
        </p:nvSpPr>
        <p:spPr>
          <a:xfrm>
            <a:off x="941166" y="2517695"/>
            <a:ext cx="3625836" cy="3917415"/>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685800" marR="0" lvl="0" indent="-457200" algn="l" rtl="0">
              <a:lnSpc>
                <a:spcPct val="90000"/>
              </a:lnSpc>
              <a:spcBef>
                <a:spcPts val="0"/>
              </a:spcBef>
              <a:spcAft>
                <a:spcPts val="0"/>
              </a:spcAft>
              <a:buClr>
                <a:srgbClr val="000000"/>
              </a:buClr>
              <a:buSzPts val="2035"/>
              <a:buFont typeface="Arial"/>
              <a:buChar char="•"/>
            </a:pPr>
            <a:r>
              <a:rPr lang="vi-VN" sz="2035" b="0" i="0" u="none" strike="noStrike" cap="none">
                <a:solidFill>
                  <a:srgbClr val="000000"/>
                </a:solidFill>
                <a:latin typeface="Cambria"/>
                <a:ea typeface="Cambria"/>
                <a:cs typeface="Cambria"/>
                <a:sym typeface="Cambria"/>
              </a:rPr>
              <a:t>Publish regular ESG reports</a:t>
            </a:r>
            <a:endParaRPr sz="1400" b="0" i="0" u="none" strike="noStrike" cap="none">
              <a:solidFill>
                <a:srgbClr val="000000"/>
              </a:solidFill>
              <a:latin typeface="Arial"/>
              <a:ea typeface="Arial"/>
              <a:cs typeface="Arial"/>
              <a:sym typeface="Arial"/>
            </a:endParaRPr>
          </a:p>
          <a:p>
            <a:pPr marL="685800" marR="0" lvl="0" indent="-457200" algn="l" rtl="0">
              <a:lnSpc>
                <a:spcPct val="90000"/>
              </a:lnSpc>
              <a:spcBef>
                <a:spcPts val="1200"/>
              </a:spcBef>
              <a:spcAft>
                <a:spcPts val="0"/>
              </a:spcAft>
              <a:buClr>
                <a:srgbClr val="000000"/>
              </a:buClr>
              <a:buSzPts val="2035"/>
              <a:buFont typeface="Arial"/>
              <a:buChar char="•"/>
            </a:pPr>
            <a:r>
              <a:rPr lang="vi-VN" sz="2035" b="0" i="0" u="none" strike="noStrike" cap="none">
                <a:solidFill>
                  <a:srgbClr val="000000"/>
                </a:solidFill>
                <a:latin typeface="Cambria"/>
                <a:ea typeface="Cambria"/>
                <a:cs typeface="Cambria"/>
                <a:sym typeface="Cambria"/>
              </a:rPr>
              <a:t>Sharing data via websites and seminars</a:t>
            </a:r>
            <a:endParaRPr sz="1400" b="0" i="0" u="none" strike="noStrike" cap="none">
              <a:solidFill>
                <a:srgbClr val="000000"/>
              </a:solidFill>
              <a:latin typeface="Arial"/>
              <a:ea typeface="Arial"/>
              <a:cs typeface="Arial"/>
              <a:sym typeface="Arial"/>
            </a:endParaRPr>
          </a:p>
          <a:p>
            <a:pPr marL="685800" marR="0" lvl="0" indent="-457200" algn="l" rtl="0">
              <a:lnSpc>
                <a:spcPct val="90000"/>
              </a:lnSpc>
              <a:spcBef>
                <a:spcPts val="1200"/>
              </a:spcBef>
              <a:spcAft>
                <a:spcPts val="0"/>
              </a:spcAft>
              <a:buClr>
                <a:srgbClr val="000000"/>
              </a:buClr>
              <a:buSzPts val="2035"/>
              <a:buFont typeface="Arial"/>
              <a:buChar char="•"/>
            </a:pPr>
            <a:r>
              <a:rPr lang="vi-VN" sz="2035" b="0" i="0" u="none" strike="noStrike" cap="none">
                <a:solidFill>
                  <a:srgbClr val="000000"/>
                </a:solidFill>
                <a:latin typeface="Cambria"/>
                <a:ea typeface="Cambria"/>
                <a:cs typeface="Cambria"/>
                <a:sym typeface="Cambria"/>
              </a:rPr>
              <a:t>Transparency regarding ESG risks, opportunities, and results</a:t>
            </a:r>
            <a:endParaRPr sz="1400" b="0" i="0" u="none" strike="noStrike" cap="none">
              <a:solidFill>
                <a:srgbClr val="000000"/>
              </a:solidFill>
              <a:latin typeface="Arial"/>
              <a:ea typeface="Arial"/>
              <a:cs typeface="Arial"/>
              <a:sym typeface="Arial"/>
            </a:endParaRPr>
          </a:p>
          <a:p>
            <a:pPr marL="685800" marR="0" lvl="0" indent="-457200" algn="l" rtl="0">
              <a:lnSpc>
                <a:spcPct val="90000"/>
              </a:lnSpc>
              <a:spcBef>
                <a:spcPts val="1200"/>
              </a:spcBef>
              <a:spcAft>
                <a:spcPts val="0"/>
              </a:spcAft>
              <a:buClr>
                <a:srgbClr val="000000"/>
              </a:buClr>
              <a:buSzPts val="2035"/>
              <a:buFont typeface="Arial"/>
              <a:buChar char="•"/>
            </a:pPr>
            <a:r>
              <a:rPr lang="vi-VN" sz="2035" b="0" i="0" u="none" strike="noStrike" cap="none">
                <a:solidFill>
                  <a:srgbClr val="000000"/>
                </a:solidFill>
                <a:latin typeface="Cambria"/>
                <a:ea typeface="Cambria"/>
                <a:cs typeface="Cambria"/>
                <a:sym typeface="Cambria"/>
              </a:rPr>
              <a:t>Adopting international reporting standards (GRI, SASB, etc.)</a:t>
            </a:r>
            <a:endParaRPr sz="1400" b="0" i="0" u="none" strike="noStrike" cap="none">
              <a:solidFill>
                <a:srgbClr val="000000"/>
              </a:solidFill>
              <a:latin typeface="Arial"/>
              <a:ea typeface="Arial"/>
              <a:cs typeface="Arial"/>
              <a:sym typeface="Arial"/>
            </a:endParaRPr>
          </a:p>
        </p:txBody>
      </p:sp>
      <p:pic>
        <p:nvPicPr>
          <p:cNvPr id="366" name="Google Shape;366;p23" descr="Resideo Technologies Releases 2022 Environmental, Social and Governance  (ESG) Report"/>
          <p:cNvPicPr preferRelativeResize="0"/>
          <p:nvPr/>
        </p:nvPicPr>
        <p:blipFill rotWithShape="1">
          <a:blip r:embed="rId3">
            <a:alphaModFix/>
          </a:blip>
          <a:srcRect/>
          <a:stretch/>
        </p:blipFill>
        <p:spPr>
          <a:xfrm>
            <a:off x="5023480" y="2413422"/>
            <a:ext cx="7332180" cy="4125963"/>
          </a:xfrm>
          <a:prstGeom prst="rect">
            <a:avLst/>
          </a:prstGeom>
          <a:noFill/>
          <a:ln>
            <a:noFill/>
          </a:ln>
        </p:spPr>
      </p:pic>
      <p:sp>
        <p:nvSpPr>
          <p:cNvPr id="367" name="Google Shape;36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4"/>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CASE STUDY – STAKEHOLDER ANALYSIS</a:t>
            </a:r>
            <a:endParaRPr sz="3200" b="1" i="0" u="none" strike="noStrike" cap="none">
              <a:solidFill>
                <a:schemeClr val="lt1"/>
              </a:solidFill>
              <a:latin typeface="Cambria"/>
              <a:ea typeface="Cambria"/>
              <a:cs typeface="Cambria"/>
              <a:sym typeface="Cambria"/>
            </a:endParaRPr>
          </a:p>
        </p:txBody>
      </p:sp>
      <p:sp>
        <p:nvSpPr>
          <p:cNvPr id="374" name="Google Shape;374;p24"/>
          <p:cNvSpPr/>
          <p:nvPr/>
        </p:nvSpPr>
        <p:spPr>
          <a:xfrm>
            <a:off x="586478" y="2535681"/>
            <a:ext cx="5133633" cy="3681940"/>
          </a:xfrm>
          <a:prstGeom prst="roundRect">
            <a:avLst>
              <a:gd name="adj" fmla="val 7776"/>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vi-VN" sz="2200" b="1" i="0" u="none" strike="noStrike" cap="none">
                <a:solidFill>
                  <a:schemeClr val="dk1"/>
                </a:solidFill>
                <a:latin typeface="Cambria"/>
                <a:ea typeface="Cambria"/>
                <a:cs typeface="Cambria"/>
                <a:sym typeface="Cambria"/>
              </a:rPr>
              <a:t>Develop a stakeholder consultation mechanism for the shopping center chain.</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Requirements: Identify key stakeholder groups and analyze the key issues of concern for each group.</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vi-VN" sz="2200" b="0" i="0" u="none" strike="noStrike" cap="none">
                <a:solidFill>
                  <a:schemeClr val="dk1"/>
                </a:solidFill>
                <a:latin typeface="Cambria"/>
                <a:ea typeface="Cambria"/>
                <a:cs typeface="Cambria"/>
                <a:sym typeface="Cambria"/>
              </a:rPr>
              <a:t>Duration: 20-30 minutes of group discussion</a:t>
            </a:r>
            <a:endParaRPr sz="1400" b="0" i="0" u="none" strike="noStrike" cap="none">
              <a:solidFill>
                <a:srgbClr val="000000"/>
              </a:solidFill>
              <a:latin typeface="Arial"/>
              <a:ea typeface="Arial"/>
              <a:cs typeface="Arial"/>
              <a:sym typeface="Arial"/>
            </a:endParaRPr>
          </a:p>
        </p:txBody>
      </p:sp>
      <p:pic>
        <p:nvPicPr>
          <p:cNvPr id="375" name="Google Shape;375;p24" descr="Effectively Engaging with Stakeholders"/>
          <p:cNvPicPr preferRelativeResize="0"/>
          <p:nvPr/>
        </p:nvPicPr>
        <p:blipFill rotWithShape="1">
          <a:blip r:embed="rId3">
            <a:alphaModFix/>
          </a:blip>
          <a:srcRect l="6950" r="6537"/>
          <a:stretch/>
        </p:blipFill>
        <p:spPr>
          <a:xfrm>
            <a:off x="6351878" y="2535681"/>
            <a:ext cx="5392753" cy="3506336"/>
          </a:xfrm>
          <a:prstGeom prst="rect">
            <a:avLst/>
          </a:prstGeom>
          <a:noFill/>
          <a:ln>
            <a:noFill/>
          </a:ln>
        </p:spPr>
      </p:pic>
      <p:sp>
        <p:nvSpPr>
          <p:cNvPr id="376" name="Google Shape;37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5"/>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0000" lnSpcReduction="200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APPLICATION EXERCISE: DESIGNING STAKEHOLDER INTERVIEWS</a:t>
            </a:r>
            <a:endParaRPr sz="3200" b="1" i="0" u="none" strike="noStrike" cap="none">
              <a:solidFill>
                <a:schemeClr val="lt1"/>
              </a:solidFill>
              <a:latin typeface="Cambria"/>
              <a:ea typeface="Cambria"/>
              <a:cs typeface="Cambria"/>
              <a:sym typeface="Cambria"/>
            </a:endParaRPr>
          </a:p>
        </p:txBody>
      </p:sp>
      <p:sp>
        <p:nvSpPr>
          <p:cNvPr id="383" name="Google Shape;383;p25"/>
          <p:cNvSpPr/>
          <p:nvPr/>
        </p:nvSpPr>
        <p:spPr>
          <a:xfrm>
            <a:off x="1301656" y="2389104"/>
            <a:ext cx="4794344" cy="3941843"/>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vi-VN" sz="2200" b="1" i="0" u="none" strike="noStrike" cap="none">
                <a:solidFill>
                  <a:srgbClr val="000000"/>
                </a:solidFill>
                <a:latin typeface="Cambria"/>
                <a:ea typeface="Cambria"/>
                <a:cs typeface="Cambria"/>
                <a:sym typeface="Cambria"/>
              </a:rPr>
              <a:t>Based on the identified stakeholder groups, prepare interview questions for each group (5-7 questions). </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vi-VN" sz="2200" b="0" i="1" u="none" strike="noStrike" cap="none">
                <a:solidFill>
                  <a:srgbClr val="56A9F3"/>
                </a:solidFill>
                <a:latin typeface="Cambria"/>
                <a:ea typeface="Cambria"/>
                <a:cs typeface="Cambria"/>
                <a:sym typeface="Cambria"/>
              </a:rPr>
              <a:t>Suggestion: Focus on expectations, concerns, and suggestions</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vi-VN" sz="2200" b="0" i="0" u="none" strike="noStrike" cap="none">
                <a:solidFill>
                  <a:srgbClr val="000000"/>
                </a:solidFill>
                <a:latin typeface="Cambria"/>
                <a:ea typeface="Cambria"/>
                <a:cs typeface="Cambria"/>
                <a:sym typeface="Cambria"/>
              </a:rPr>
              <a:t>Duration: 20-30 minutes of group discussion</a:t>
            </a:r>
            <a:endParaRPr sz="1400" b="0" i="0" u="none" strike="noStrike" cap="none">
              <a:solidFill>
                <a:srgbClr val="000000"/>
              </a:solidFill>
              <a:latin typeface="Arial"/>
              <a:ea typeface="Arial"/>
              <a:cs typeface="Arial"/>
              <a:sym typeface="Arial"/>
            </a:endParaRPr>
          </a:p>
        </p:txBody>
      </p:sp>
      <p:pic>
        <p:nvPicPr>
          <p:cNvPr id="384" name="Google Shape;384;p25" descr="4+ Hundred Stakeholder Interviews Royalty-Free Images, Stock Photos &amp;  Pictures | Shutterstock"/>
          <p:cNvPicPr preferRelativeResize="0"/>
          <p:nvPr/>
        </p:nvPicPr>
        <p:blipFill rotWithShape="1">
          <a:blip r:embed="rId3">
            <a:alphaModFix/>
          </a:blip>
          <a:srcRect b="7920"/>
          <a:stretch/>
        </p:blipFill>
        <p:spPr>
          <a:xfrm>
            <a:off x="6482787" y="2722879"/>
            <a:ext cx="4953000" cy="3274291"/>
          </a:xfrm>
          <a:prstGeom prst="roundRect">
            <a:avLst>
              <a:gd name="adj" fmla="val 16667"/>
            </a:avLst>
          </a:prstGeom>
          <a:noFill/>
          <a:ln>
            <a:noFill/>
          </a:ln>
          <a:effectLst>
            <a:outerShdw blurRad="76200" dist="38100" dir="7800000" algn="tl" rotWithShape="0">
              <a:srgbClr val="000000">
                <a:alpha val="40000"/>
              </a:srgbClr>
            </a:outerShdw>
          </a:effectLst>
        </p:spPr>
      </p:pic>
      <p:sp>
        <p:nvSpPr>
          <p:cNvPr id="385" name="Google Shape;38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6"/>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ANSWER: STAKEHOLDER INTERVIEW DESIGN</a:t>
            </a:r>
            <a:endParaRPr sz="3200" b="1" i="0" u="none" strike="noStrike" cap="none">
              <a:solidFill>
                <a:schemeClr val="lt1"/>
              </a:solidFill>
              <a:latin typeface="Cambria"/>
              <a:ea typeface="Cambria"/>
              <a:cs typeface="Cambria"/>
              <a:sym typeface="Cambria"/>
            </a:endParaRPr>
          </a:p>
        </p:txBody>
      </p:sp>
      <p:sp>
        <p:nvSpPr>
          <p:cNvPr id="392" name="Google Shape;392;p26"/>
          <p:cNvSpPr/>
          <p:nvPr/>
        </p:nvSpPr>
        <p:spPr>
          <a:xfrm>
            <a:off x="463457" y="2052006"/>
            <a:ext cx="5632543" cy="4606491"/>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395"/>
              <a:buFont typeface="Arial"/>
              <a:buNone/>
            </a:pPr>
            <a:r>
              <a:rPr lang="vi-VN" sz="1395" b="1" i="0" u="none" strike="noStrike" cap="none">
                <a:solidFill>
                  <a:srgbClr val="000000"/>
                </a:solidFill>
                <a:latin typeface="Cambria"/>
                <a:ea typeface="Cambria"/>
                <a:cs typeface="Cambria"/>
                <a:sym typeface="Cambria"/>
              </a:rPr>
              <a:t>Group 1: Local Government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395"/>
              <a:buFont typeface="Arial"/>
              <a:buNone/>
            </a:pPr>
            <a:r>
              <a:rPr lang="vi-VN" sz="1395" b="1" i="0" u="none" strike="noStrike" cap="none">
                <a:solidFill>
                  <a:srgbClr val="000000"/>
                </a:solidFill>
                <a:latin typeface="Cambria"/>
                <a:ea typeface="Cambria"/>
                <a:cs typeface="Cambria"/>
                <a:sym typeface="Cambria"/>
              </a:rPr>
              <a:t>Example from FEDS</a:t>
            </a:r>
            <a:r>
              <a:rPr lang="vi-VN" sz="1395" b="0" i="0" u="none" strike="noStrike" cap="none">
                <a:solidFill>
                  <a:srgbClr val="000000"/>
                </a:solidFill>
                <a:latin typeface="Cambria"/>
                <a:ea typeface="Cambria"/>
                <a:cs typeface="Cambria"/>
                <a:sym typeface="Cambria"/>
              </a:rPr>
              <a:t>: Regular meetings to discuss safety, legal compliance, and community development.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395"/>
              <a:buFont typeface="Arial"/>
              <a:buNone/>
            </a:pPr>
            <a:r>
              <a:rPr lang="vi-VN" sz="1395" b="1" i="0" u="none" strike="noStrike" cap="none">
                <a:solidFill>
                  <a:srgbClr val="000000"/>
                </a:solidFill>
                <a:latin typeface="Cambria"/>
                <a:ea typeface="Cambria"/>
                <a:cs typeface="Cambria"/>
                <a:sym typeface="Cambria"/>
              </a:rPr>
              <a:t>Expectations</a:t>
            </a:r>
            <a:r>
              <a:rPr lang="vi-VN" sz="1395"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Businesses fully comply with legal regulations and environmental standards.</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Collaborate in community campaigns (CSR, fire prevention, occupational safety).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395"/>
              <a:buFont typeface="Arial"/>
              <a:buNone/>
            </a:pPr>
            <a:r>
              <a:rPr lang="vi-VN" sz="1395" b="1" i="0" u="none" strike="noStrike" cap="none">
                <a:solidFill>
                  <a:srgbClr val="000000"/>
                </a:solidFill>
                <a:latin typeface="Cambria"/>
                <a:ea typeface="Cambria"/>
                <a:cs typeface="Cambria"/>
                <a:sym typeface="Cambria"/>
              </a:rPr>
              <a:t>Concerns</a:t>
            </a:r>
            <a:r>
              <a:rPr lang="vi-VN" sz="1395"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Business operations causing traffic congestion, noise, and waste.</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Violations of regulations or delayed reporting.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395"/>
              <a:buFont typeface="Arial"/>
              <a:buNone/>
            </a:pPr>
            <a:r>
              <a:rPr lang="vi-VN" sz="1395" b="1" i="0" u="none" strike="noStrike" cap="none">
                <a:solidFill>
                  <a:srgbClr val="000000"/>
                </a:solidFill>
                <a:latin typeface="Cambria"/>
                <a:ea typeface="Cambria"/>
                <a:cs typeface="Cambria"/>
                <a:sym typeface="Cambria"/>
              </a:rPr>
              <a:t>Recommendations</a:t>
            </a:r>
            <a:r>
              <a:rPr lang="vi-VN" sz="1395"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Hold regular meetings with relevant authorities.</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395"/>
              <a:buFont typeface="Arial"/>
              <a:buChar char="•"/>
            </a:pPr>
            <a:r>
              <a:rPr lang="vi-VN" sz="1395" b="0" i="0" u="none" strike="noStrike" cap="none">
                <a:solidFill>
                  <a:srgbClr val="000000"/>
                </a:solidFill>
                <a:latin typeface="Cambria"/>
                <a:ea typeface="Cambria"/>
                <a:cs typeface="Cambria"/>
                <a:sym typeface="Cambria"/>
              </a:rPr>
              <a:t>Collaborate with the government to organize community events (e.g., Environment Day, plastic reduction programs).</a:t>
            </a:r>
            <a:endParaRPr sz="1400" b="0" i="0" u="none" strike="noStrike" cap="none">
              <a:solidFill>
                <a:srgbClr val="000000"/>
              </a:solidFill>
              <a:latin typeface="Arial"/>
              <a:ea typeface="Arial"/>
              <a:cs typeface="Arial"/>
              <a:sym typeface="Arial"/>
            </a:endParaRPr>
          </a:p>
        </p:txBody>
      </p:sp>
      <p:sp>
        <p:nvSpPr>
          <p:cNvPr id="393" name="Google Shape;393;p26"/>
          <p:cNvSpPr/>
          <p:nvPr/>
        </p:nvSpPr>
        <p:spPr>
          <a:xfrm>
            <a:off x="6305562" y="2052006"/>
            <a:ext cx="5632543" cy="4606491"/>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1530"/>
              <a:buFont typeface="Arial"/>
              <a:buNone/>
            </a:pPr>
            <a:r>
              <a:rPr lang="vi-VN" sz="1530" b="1" i="0" u="none" strike="noStrike" cap="none">
                <a:solidFill>
                  <a:srgbClr val="000000"/>
                </a:solidFill>
                <a:latin typeface="Cambria"/>
                <a:ea typeface="Cambria"/>
                <a:cs typeface="Cambria"/>
                <a:sym typeface="Cambria"/>
              </a:rPr>
              <a:t>Group 3: Related businesses / Suppliers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vi-VN" sz="1530" b="1" i="0" u="none" strike="noStrike" cap="none">
                <a:solidFill>
                  <a:srgbClr val="000000"/>
                </a:solidFill>
                <a:latin typeface="Cambria"/>
                <a:ea typeface="Cambria"/>
                <a:cs typeface="Cambria"/>
                <a:sym typeface="Cambria"/>
              </a:rPr>
              <a:t>Examples from FEDS: </a:t>
            </a:r>
            <a:r>
              <a:rPr lang="vi-VN" sz="1530" b="0" i="0" u="none" strike="noStrike" cap="none">
                <a:solidFill>
                  <a:srgbClr val="000000"/>
                </a:solidFill>
                <a:latin typeface="Cambria"/>
                <a:ea typeface="Cambria"/>
                <a:cs typeface="Cambria"/>
                <a:sym typeface="Cambria"/>
              </a:rPr>
              <a:t>Annual supplier conference, CSR commitments, quality standard assessments.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vi-VN" sz="1530" b="1" i="0" u="none" strike="noStrike" cap="none">
                <a:solidFill>
                  <a:srgbClr val="000000"/>
                </a:solidFill>
                <a:latin typeface="Cambria"/>
                <a:ea typeface="Cambria"/>
                <a:cs typeface="Cambria"/>
                <a:sym typeface="Cambria"/>
              </a:rPr>
              <a:t>Expectations: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Long-term, stable, and transparent contractual relationships.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Support for improving ESG standards (safety, labor, environment).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vi-VN" sz="1530" b="1" i="0" u="none" strike="noStrike" cap="none">
                <a:solidFill>
                  <a:srgbClr val="000000"/>
                </a:solidFill>
                <a:latin typeface="Cambria"/>
                <a:ea typeface="Cambria"/>
                <a:cs typeface="Cambria"/>
                <a:sym typeface="Cambria"/>
              </a:rPr>
              <a:t>Concerns: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Stringent requirements but lack of technical support.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Risk of late payments or unexpected policy changes.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vi-VN" sz="1530" b="1" i="0" u="none" strike="noStrike" cap="none">
                <a:solidFill>
                  <a:srgbClr val="000000"/>
                </a:solidFill>
                <a:latin typeface="Cambria"/>
                <a:ea typeface="Cambria"/>
                <a:cs typeface="Cambria"/>
                <a:sym typeface="Cambria"/>
              </a:rPr>
              <a:t>Recommendations: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Share business plans and ESG requirements early.</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600"/>
              </a:spcBef>
              <a:spcAft>
                <a:spcPts val="0"/>
              </a:spcAft>
              <a:buClr>
                <a:srgbClr val="000000"/>
              </a:buClr>
              <a:buSzPts val="1530"/>
              <a:buFont typeface="Arial"/>
              <a:buChar char="•"/>
            </a:pPr>
            <a:r>
              <a:rPr lang="vi-VN" sz="1530" b="0" i="0" u="none" strike="noStrike" cap="none">
                <a:solidFill>
                  <a:srgbClr val="000000"/>
                </a:solidFill>
                <a:latin typeface="Cambria"/>
                <a:ea typeface="Cambria"/>
                <a:cs typeface="Cambria"/>
                <a:sym typeface="Cambria"/>
              </a:rPr>
              <a:t>Organize ESG training and workshops for suppliers</a:t>
            </a:r>
            <a:r>
              <a:rPr lang="vi-VN" sz="1530" b="1"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endParaRPr sz="1530" b="0" i="0" u="none" strike="noStrike" cap="none">
              <a:solidFill>
                <a:srgbClr val="000000"/>
              </a:solidFill>
              <a:latin typeface="Cambria"/>
              <a:ea typeface="Cambria"/>
              <a:cs typeface="Cambria"/>
              <a:sym typeface="Cambria"/>
            </a:endParaRPr>
          </a:p>
        </p:txBody>
      </p:sp>
      <p:sp>
        <p:nvSpPr>
          <p:cNvPr id="394" name="Google Shape;39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27"/>
          <p:cNvSpPr/>
          <p:nvPr/>
        </p:nvSpPr>
        <p:spPr>
          <a:xfrm>
            <a:off x="0" y="2625671"/>
            <a:ext cx="7935885" cy="1806447"/>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vi-VN" sz="3600" b="1" i="0" u="none" strike="noStrike" cap="none">
                <a:solidFill>
                  <a:schemeClr val="lt1"/>
                </a:solidFill>
                <a:latin typeface="Cambria"/>
                <a:ea typeface="Cambria"/>
                <a:cs typeface="Cambria"/>
                <a:sym typeface="Cambria"/>
              </a:rPr>
              <a:t>PRACTICAL ESG PERFORMANCE EVALUATION IN GREEN CREDIT ISSUANCE AND EXERCISES</a:t>
            </a:r>
            <a:endParaRPr sz="1400" b="0" i="0" u="none" strike="noStrike" cap="none">
              <a:solidFill>
                <a:srgbClr val="000000"/>
              </a:solidFill>
              <a:latin typeface="Arial"/>
              <a:ea typeface="Arial"/>
              <a:cs typeface="Arial"/>
              <a:sym typeface="Arial"/>
            </a:endParaRPr>
          </a:p>
        </p:txBody>
      </p:sp>
      <p:pic>
        <p:nvPicPr>
          <p:cNvPr id="400" name="Google Shape;400;p27" descr="esg素材-esg图片-esg素材图片下载-觅知网"/>
          <p:cNvPicPr preferRelativeResize="0"/>
          <p:nvPr/>
        </p:nvPicPr>
        <p:blipFill rotWithShape="1">
          <a:blip r:embed="rId3">
            <a:alphaModFix/>
          </a:blip>
          <a:srcRect l="4564" t="15603" r="37794"/>
          <a:stretch/>
        </p:blipFill>
        <p:spPr>
          <a:xfrm>
            <a:off x="7935885" y="1776102"/>
            <a:ext cx="4256115" cy="3505583"/>
          </a:xfrm>
          <a:prstGeom prst="rect">
            <a:avLst/>
          </a:prstGeom>
          <a:noFill/>
          <a:ln>
            <a:noFill/>
          </a:ln>
        </p:spPr>
      </p:pic>
      <p:sp>
        <p:nvSpPr>
          <p:cNvPr id="401" name="Google Shape;401;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What is ESG?</a:t>
            </a:r>
            <a:endParaRPr sz="3200" b="1" i="0" u="none" strike="noStrike" cap="none">
              <a:solidFill>
                <a:schemeClr val="lt1"/>
              </a:solidFill>
              <a:latin typeface="Cambria"/>
              <a:ea typeface="Cambria"/>
              <a:cs typeface="Cambria"/>
              <a:sym typeface="Cambria"/>
            </a:endParaRPr>
          </a:p>
        </p:txBody>
      </p:sp>
      <p:sp>
        <p:nvSpPr>
          <p:cNvPr id="407" name="Google Shape;407;p28"/>
          <p:cNvSpPr txBox="1"/>
          <p:nvPr/>
        </p:nvSpPr>
        <p:spPr>
          <a:xfrm>
            <a:off x="756213" y="1955613"/>
            <a:ext cx="5276850" cy="467775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E - Environment: </a:t>
            </a:r>
            <a:r>
              <a:rPr lang="vi-VN" sz="1800" b="0" i="0" u="none" strike="noStrike" cap="none">
                <a:solidFill>
                  <a:srgbClr val="000000"/>
                </a:solidFill>
                <a:latin typeface="Cambria"/>
                <a:ea typeface="Cambria"/>
                <a:cs typeface="Cambria"/>
                <a:sym typeface="Cambria"/>
              </a:rPr>
              <a:t>The project's impact on the natural environment.</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vi-VN" sz="1800" b="0" i="1" u="none" strike="noStrike" cap="none">
                <a:solidFill>
                  <a:srgbClr val="000000"/>
                </a:solidFill>
                <a:latin typeface="Cambria"/>
                <a:ea typeface="Cambria"/>
                <a:cs typeface="Cambria"/>
                <a:sym typeface="Cambria"/>
              </a:rPr>
              <a:t>Climate change, emissions, water resources, biodiversity...</a:t>
            </a: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80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S - Social: </a:t>
            </a:r>
            <a:r>
              <a:rPr lang="vi-VN" sz="1800" b="0" i="0" u="none" strike="noStrike" cap="none">
                <a:solidFill>
                  <a:srgbClr val="000000"/>
                </a:solidFill>
                <a:latin typeface="Cambria"/>
                <a:ea typeface="Cambria"/>
                <a:cs typeface="Cambria"/>
                <a:sym typeface="Cambria"/>
              </a:rPr>
              <a:t>The project's impact on people and society.</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vi-VN" sz="1800" b="0" i="1" u="none" strike="noStrike" cap="none">
                <a:solidFill>
                  <a:srgbClr val="000000"/>
                </a:solidFill>
                <a:latin typeface="Cambria"/>
                <a:ea typeface="Cambria"/>
                <a:cs typeface="Cambria"/>
                <a:sym typeface="Cambria"/>
              </a:rPr>
              <a:t>Labor, health &amp; safety, local community, human rights...</a:t>
            </a: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80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G - Governance: </a:t>
            </a:r>
            <a:r>
              <a:rPr lang="vi-VN" sz="1800" b="0" i="0" u="none" strike="noStrike" cap="none">
                <a:solidFill>
                  <a:srgbClr val="000000"/>
                </a:solidFill>
                <a:latin typeface="Cambria"/>
                <a:ea typeface="Cambria"/>
                <a:cs typeface="Cambria"/>
                <a:sym typeface="Cambria"/>
              </a:rPr>
              <a:t>How the project is managed and operated.</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vi-VN" sz="1800" b="0" i="1" u="none" strike="noStrike" cap="none">
                <a:solidFill>
                  <a:srgbClr val="000000"/>
                </a:solidFill>
                <a:latin typeface="Cambria"/>
                <a:ea typeface="Cambria"/>
                <a:cs typeface="Cambria"/>
                <a:sym typeface="Cambria"/>
              </a:rPr>
              <a:t>Transparency, anti-corruption, shareholder rights, management structure...</a:t>
            </a:r>
            <a:endParaRPr sz="1800" b="0" i="0" u="none" strike="noStrike" cap="none">
              <a:solidFill>
                <a:srgbClr val="000000"/>
              </a:solidFill>
              <a:latin typeface="Cambria"/>
              <a:ea typeface="Cambria"/>
              <a:cs typeface="Cambria"/>
              <a:sym typeface="Cambria"/>
            </a:endParaRPr>
          </a:p>
        </p:txBody>
      </p:sp>
      <p:pic>
        <p:nvPicPr>
          <p:cNvPr id="408" name="Google Shape;408;p28" descr="What is ESG Reporting? | FigBytes"/>
          <p:cNvPicPr preferRelativeResize="0"/>
          <p:nvPr/>
        </p:nvPicPr>
        <p:blipFill rotWithShape="1">
          <a:blip r:embed="rId3">
            <a:alphaModFix/>
          </a:blip>
          <a:srcRect/>
          <a:stretch/>
        </p:blipFill>
        <p:spPr>
          <a:xfrm>
            <a:off x="6503488" y="2437166"/>
            <a:ext cx="5463822" cy="3073400"/>
          </a:xfrm>
          <a:prstGeom prst="rect">
            <a:avLst/>
          </a:prstGeom>
          <a:noFill/>
          <a:ln>
            <a:noFill/>
          </a:ln>
          <a:effectLst>
            <a:outerShdw blurRad="292100" dist="139700" dir="2700000" algn="tl" rotWithShape="0">
              <a:srgbClr val="333333">
                <a:alpha val="63921"/>
              </a:srgbClr>
            </a:outerShdw>
          </a:effectLst>
        </p:spPr>
      </p:pic>
      <p:sp>
        <p:nvSpPr>
          <p:cNvPr id="409" name="Google Shape;40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BENEFITS OF GREEN PROJECTS</a:t>
            </a:r>
            <a:endParaRPr sz="3200" b="1" i="0" u="none" strike="noStrike" cap="none">
              <a:solidFill>
                <a:schemeClr val="lt1"/>
              </a:solidFill>
              <a:latin typeface="Cambria"/>
              <a:ea typeface="Cambria"/>
              <a:cs typeface="Cambria"/>
              <a:sym typeface="Cambria"/>
            </a:endParaRPr>
          </a:p>
        </p:txBody>
      </p:sp>
      <p:sp>
        <p:nvSpPr>
          <p:cNvPr id="415" name="Google Shape;415;p29"/>
          <p:cNvSpPr txBox="1"/>
          <p:nvPr/>
        </p:nvSpPr>
        <p:spPr>
          <a:xfrm>
            <a:off x="1092981" y="2262831"/>
            <a:ext cx="7751216" cy="4595169"/>
          </a:xfrm>
          <a:prstGeom prst="rect">
            <a:avLst/>
          </a:prstGeom>
          <a:gradFill>
            <a:gsLst>
              <a:gs pos="0">
                <a:srgbClr val="FFFFFF">
                  <a:alpha val="70980"/>
                </a:srgbClr>
              </a:gs>
              <a:gs pos="74000">
                <a:srgbClr val="FFFFFF"/>
              </a:gs>
              <a:gs pos="100000">
                <a:srgbClr val="FFFFFF"/>
              </a:gs>
            </a:gsLst>
            <a:lin ang="5400000" scaled="0"/>
          </a:gradFill>
          <a:ln>
            <a:noFill/>
          </a:ln>
        </p:spPr>
        <p:txBody>
          <a:bodyPr spcFirstLastPara="1" wrap="square" lIns="91425" tIns="45700" rIns="91425" bIns="45700" anchor="t" anchorCtr="0">
            <a:spAutoFit/>
          </a:bodyPr>
          <a:lstStyle/>
          <a:p>
            <a:pPr marL="0" marR="0" lvl="1" indent="0" algn="l" rtl="0">
              <a:lnSpc>
                <a:spcPct val="115000"/>
              </a:lnSpc>
              <a:spcBef>
                <a:spcPts val="0"/>
              </a:spcBef>
              <a:spcAft>
                <a:spcPts val="0"/>
              </a:spcAft>
              <a:buClr>
                <a:srgbClr val="000000"/>
              </a:buClr>
              <a:buSzPts val="1000"/>
              <a:buFont typeface="Arial"/>
              <a:buNone/>
            </a:pPr>
            <a:r>
              <a:rPr lang="vi-VN" sz="1800" b="1" i="0" u="none" strike="noStrike" cap="none">
                <a:solidFill>
                  <a:srgbClr val="0000FF"/>
                </a:solidFill>
                <a:latin typeface="Cambria"/>
                <a:ea typeface="Cambria"/>
                <a:cs typeface="Cambria"/>
                <a:sym typeface="Cambria"/>
              </a:rPr>
              <a:t>Environment (E):</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Reduce greenhouse gas emissions.</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Conserve resources (energy, water).</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Reduce pollution and waste management.</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Protect biodiversity.</a:t>
            </a:r>
            <a:endParaRPr sz="1400" b="0" i="0" u="none" strike="noStrike" cap="none">
              <a:solidFill>
                <a:srgbClr val="000000"/>
              </a:solidFill>
              <a:latin typeface="Arial"/>
              <a:ea typeface="Arial"/>
              <a:cs typeface="Arial"/>
              <a:sym typeface="Arial"/>
            </a:endParaRPr>
          </a:p>
          <a:p>
            <a:pPr marL="0" marR="0" lvl="1" indent="0" algn="l" rtl="0">
              <a:lnSpc>
                <a:spcPct val="115000"/>
              </a:lnSpc>
              <a:spcBef>
                <a:spcPts val="800"/>
              </a:spcBef>
              <a:spcAft>
                <a:spcPts val="0"/>
              </a:spcAft>
              <a:buClr>
                <a:srgbClr val="000000"/>
              </a:buClr>
              <a:buSzPts val="1000"/>
              <a:buFont typeface="Arial"/>
              <a:buNone/>
            </a:pPr>
            <a:r>
              <a:rPr lang="vi-VN" sz="1800" b="1" i="0" u="none" strike="noStrike" cap="none">
                <a:solidFill>
                  <a:srgbClr val="0000FF"/>
                </a:solidFill>
                <a:latin typeface="Cambria"/>
                <a:ea typeface="Cambria"/>
                <a:cs typeface="Cambria"/>
                <a:sym typeface="Cambria"/>
              </a:rPr>
              <a:t>Society (S):</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Creating green jobs.</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Improve public health (reduce air pollution).</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Provide essential services (clean water, clean energy).</a:t>
            </a:r>
            <a:endParaRPr sz="1400" b="0" i="0" u="none" strike="noStrike" cap="none">
              <a:solidFill>
                <a:srgbClr val="000000"/>
              </a:solidFill>
              <a:latin typeface="Arial"/>
              <a:ea typeface="Arial"/>
              <a:cs typeface="Arial"/>
              <a:sym typeface="Arial"/>
            </a:endParaRPr>
          </a:p>
          <a:p>
            <a:pPr marL="0" marR="0" lvl="1" indent="0" algn="l" rtl="0">
              <a:lnSpc>
                <a:spcPct val="115000"/>
              </a:lnSpc>
              <a:spcBef>
                <a:spcPts val="800"/>
              </a:spcBef>
              <a:spcAft>
                <a:spcPts val="0"/>
              </a:spcAft>
              <a:buClr>
                <a:srgbClr val="000000"/>
              </a:buClr>
              <a:buSzPts val="1000"/>
              <a:buFont typeface="Arial"/>
              <a:buNone/>
            </a:pPr>
            <a:r>
              <a:rPr lang="vi-VN" sz="1800" b="1" i="0" u="none" strike="noStrike" cap="none">
                <a:solidFill>
                  <a:srgbClr val="0000FF"/>
                </a:solidFill>
                <a:latin typeface="Cambria"/>
                <a:ea typeface="Cambria"/>
                <a:cs typeface="Cambria"/>
                <a:sym typeface="Cambria"/>
              </a:rPr>
              <a:t>Governance (G):</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Enhance transparency through impact reporting requirements.</a:t>
            </a:r>
            <a:endParaRPr sz="1400" b="0" i="0" u="none" strike="noStrike" cap="none">
              <a:solidFill>
                <a:srgbClr val="000000"/>
              </a:solidFill>
              <a:latin typeface="Arial"/>
              <a:ea typeface="Arial"/>
              <a:cs typeface="Arial"/>
              <a:sym typeface="Arial"/>
            </a:endParaRPr>
          </a:p>
        </p:txBody>
      </p:sp>
      <p:sp>
        <p:nvSpPr>
          <p:cNvPr id="416" name="Google Shape;41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p:nvPr/>
        </p:nvSpPr>
        <p:spPr>
          <a:xfrm>
            <a:off x="265657" y="1167572"/>
            <a:ext cx="11660686" cy="1292995"/>
          </a:xfrm>
          <a:prstGeom prst="rect">
            <a:avLst/>
          </a:prstGeom>
          <a:solidFill>
            <a:srgbClr val="004AAD"/>
          </a:solid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chemeClr val="dk1"/>
              </a:buClr>
              <a:buSzPts val="3600"/>
              <a:buFont typeface="Arial"/>
              <a:buNone/>
            </a:pPr>
            <a:r>
              <a:rPr lang="vi-VN" sz="3600" b="1" i="0" u="none" strike="noStrike" cap="none">
                <a:solidFill>
                  <a:schemeClr val="lt1"/>
                </a:solidFill>
                <a:latin typeface="Cambria"/>
                <a:ea typeface="Cambria"/>
                <a:cs typeface="Cambria"/>
                <a:sym typeface="Cambria"/>
              </a:rPr>
              <a:t>OVERVIEW OF ESG MANAGEMENT AT THE CORPORATE LEVEL AND ENERGY-SAVING PROJECT LEVEL</a:t>
            </a:r>
            <a:endParaRPr sz="3600" b="1" i="0" u="none" strike="noStrike" cap="none">
              <a:solidFill>
                <a:schemeClr val="lt1"/>
              </a:solidFill>
              <a:latin typeface="Cambria"/>
              <a:ea typeface="Cambria"/>
              <a:cs typeface="Cambria"/>
              <a:sym typeface="Cambria"/>
            </a:endParaRPr>
          </a:p>
        </p:txBody>
      </p:sp>
      <p:sp>
        <p:nvSpPr>
          <p:cNvPr id="53" name="Google Shape;53;p3"/>
          <p:cNvSpPr/>
          <p:nvPr/>
        </p:nvSpPr>
        <p:spPr>
          <a:xfrm>
            <a:off x="265657" y="2625671"/>
            <a:ext cx="6732451" cy="3543526"/>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a:bodyPr>
          <a:lstStyle/>
          <a:p>
            <a:pPr marL="685800" marR="0" lvl="0" indent="-457200" algn="l" rtl="0">
              <a:lnSpc>
                <a:spcPct val="100000"/>
              </a:lnSpc>
              <a:spcBef>
                <a:spcPts val="1000"/>
              </a:spcBef>
              <a:spcAft>
                <a:spcPts val="0"/>
              </a:spcAft>
              <a:buClr>
                <a:schemeClr val="dk1"/>
              </a:buClr>
              <a:buSzPts val="2800"/>
              <a:buFont typeface="Arial"/>
              <a:buChar char="•"/>
            </a:pPr>
            <a:r>
              <a:rPr lang="vi-VN" sz="2400" b="0" i="0" u="none" strike="noStrike" cap="none">
                <a:solidFill>
                  <a:schemeClr val="dk1"/>
                </a:solidFill>
                <a:latin typeface="Cambria"/>
                <a:ea typeface="Cambria"/>
                <a:cs typeface="Cambria"/>
                <a:sym typeface="Cambria"/>
              </a:rPr>
              <a:t>ESG, its origins and role in Sustainable Development</a:t>
            </a:r>
            <a:endParaRPr sz="24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000"/>
              </a:spcBef>
              <a:spcAft>
                <a:spcPts val="0"/>
              </a:spcAft>
              <a:buClr>
                <a:schemeClr val="dk1"/>
              </a:buClr>
              <a:buSzPts val="2800"/>
              <a:buFont typeface="Arial"/>
              <a:buChar char="•"/>
            </a:pPr>
            <a:r>
              <a:rPr lang="vi-VN" sz="2400" b="0" i="0" u="none" strike="noStrike" cap="none">
                <a:solidFill>
                  <a:schemeClr val="dk1"/>
                </a:solidFill>
                <a:latin typeface="Cambria"/>
                <a:ea typeface="Cambria"/>
                <a:cs typeface="Cambria"/>
                <a:sym typeface="Cambria"/>
              </a:rPr>
              <a:t>ESG reporting standard frameworks </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000"/>
              </a:spcBef>
              <a:spcAft>
                <a:spcPts val="0"/>
              </a:spcAft>
              <a:buClr>
                <a:schemeClr val="dk1"/>
              </a:buClr>
              <a:buSzPts val="2800"/>
              <a:buFont typeface="Arial"/>
              <a:buChar char="•"/>
            </a:pPr>
            <a:r>
              <a:rPr lang="vi-VN" sz="2400" b="0" i="0" u="none" strike="noStrike" cap="none">
                <a:solidFill>
                  <a:schemeClr val="dk1"/>
                </a:solidFill>
                <a:latin typeface="Cambria"/>
                <a:ea typeface="Cambria"/>
                <a:cs typeface="Cambria"/>
                <a:sym typeface="Cambria"/>
              </a:rPr>
              <a:t>ESG reporting structure according to GRI</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000"/>
              </a:spcBef>
              <a:spcAft>
                <a:spcPts val="0"/>
              </a:spcAft>
              <a:buClr>
                <a:schemeClr val="dk1"/>
              </a:buClr>
              <a:buSzPts val="2800"/>
              <a:buFont typeface="Arial"/>
              <a:buChar char="•"/>
            </a:pPr>
            <a:r>
              <a:rPr lang="vi-VN" sz="2400" b="0" i="0" u="none" strike="noStrike" cap="none">
                <a:solidFill>
                  <a:schemeClr val="dk1"/>
                </a:solidFill>
                <a:latin typeface="Cambria"/>
                <a:ea typeface="Cambria"/>
                <a:cs typeface="Cambria"/>
                <a:sym typeface="Cambria"/>
              </a:rPr>
              <a:t>ESG integrated into Corporate Governance and Energy Efficiency Projects.</a:t>
            </a:r>
            <a:endParaRPr sz="2400" b="0" i="0" u="none" strike="noStrike" cap="none">
              <a:solidFill>
                <a:schemeClr val="dk1"/>
              </a:solidFill>
              <a:latin typeface="Cambria"/>
              <a:ea typeface="Cambria"/>
              <a:cs typeface="Cambria"/>
              <a:sym typeface="Cambria"/>
            </a:endParaRPr>
          </a:p>
        </p:txBody>
      </p:sp>
      <p:pic>
        <p:nvPicPr>
          <p:cNvPr id="54" name="Google Shape;54;p3" descr="esg素材-esg图片-esg素材图片下载-觅知网"/>
          <p:cNvPicPr preferRelativeResize="0"/>
          <p:nvPr/>
        </p:nvPicPr>
        <p:blipFill rotWithShape="1">
          <a:blip r:embed="rId3">
            <a:alphaModFix/>
          </a:blip>
          <a:srcRect l="4564" t="15603" r="37794"/>
          <a:stretch/>
        </p:blipFill>
        <p:spPr>
          <a:xfrm>
            <a:off x="7452890" y="2625671"/>
            <a:ext cx="4256115" cy="3505583"/>
          </a:xfrm>
          <a:prstGeom prst="rect">
            <a:avLst/>
          </a:prstGeom>
          <a:noFill/>
          <a:ln>
            <a:noFill/>
          </a:ln>
        </p:spPr>
      </p:pic>
      <p:sp>
        <p:nvSpPr>
          <p:cNvPr id="55" name="Google Shape;55;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RISK MATRIX</a:t>
            </a:r>
            <a:endParaRPr sz="3200" b="1" i="0" u="none" strike="noStrike" cap="none">
              <a:solidFill>
                <a:schemeClr val="lt1"/>
              </a:solidFill>
              <a:latin typeface="Cambria"/>
              <a:ea typeface="Cambria"/>
              <a:cs typeface="Cambria"/>
              <a:sym typeface="Cambria"/>
            </a:endParaRPr>
          </a:p>
        </p:txBody>
      </p:sp>
      <p:sp>
        <p:nvSpPr>
          <p:cNvPr id="422" name="Google Shape;422;p30"/>
          <p:cNvSpPr txBox="1"/>
          <p:nvPr/>
        </p:nvSpPr>
        <p:spPr>
          <a:xfrm>
            <a:off x="387350" y="2187329"/>
            <a:ext cx="10966450" cy="398051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vi-VN" sz="1800" b="0" i="0" u="none" strike="noStrike" cap="none">
                <a:solidFill>
                  <a:srgbClr val="000000"/>
                </a:solidFill>
                <a:latin typeface="Cambria"/>
                <a:ea typeface="Cambria"/>
                <a:cs typeface="Cambria"/>
                <a:sym typeface="Cambria"/>
              </a:rPr>
              <a:t>A tool for assessing and prioritizing identified risks.</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Vertical axis: </a:t>
            </a:r>
            <a:r>
              <a:rPr lang="vi-VN" sz="1800" b="0" i="0" u="none" strike="noStrike" cap="none">
                <a:solidFill>
                  <a:srgbClr val="000000"/>
                </a:solidFill>
                <a:latin typeface="Cambria"/>
                <a:ea typeface="Cambria"/>
                <a:cs typeface="Cambria"/>
                <a:sym typeface="Cambria"/>
              </a:rPr>
              <a:t>Impact level (Low -&amp;gt; High).</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Horizontal axis: </a:t>
            </a:r>
            <a:r>
              <a:rPr lang="vi-VN" sz="1800" b="0" i="0" u="none" strike="noStrike" cap="none">
                <a:solidFill>
                  <a:srgbClr val="000000"/>
                </a:solidFill>
                <a:latin typeface="Cambria"/>
                <a:ea typeface="Cambria"/>
                <a:cs typeface="Cambria"/>
                <a:sym typeface="Cambria"/>
              </a:rPr>
              <a:t>Likelihood of occurrence (Low -&amp;gt; High).</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vi-VN" sz="1800" b="1" i="0" u="none" strike="noStrike" cap="none">
                <a:solidFill>
                  <a:srgbClr val="000000"/>
                </a:solidFill>
                <a:latin typeface="Cambria"/>
                <a:ea typeface="Cambria"/>
                <a:cs typeface="Cambria"/>
                <a:sym typeface="Cambria"/>
              </a:rPr>
              <a:t>Areas:</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vi-VN" sz="1800" b="1" i="0" u="none" strike="noStrike" cap="none">
                <a:solidFill>
                  <a:srgbClr val="000000"/>
                </a:solidFill>
                <a:latin typeface="Cambria"/>
                <a:ea typeface="Cambria"/>
                <a:cs typeface="Cambria"/>
                <a:sym typeface="Cambria"/>
              </a:rPr>
              <a:t>Green (Low Risk): </a:t>
            </a:r>
            <a:r>
              <a:rPr lang="vi-VN" sz="1800" b="0" i="0" u="none" strike="noStrike" cap="none">
                <a:solidFill>
                  <a:srgbClr val="000000"/>
                </a:solidFill>
                <a:latin typeface="Cambria"/>
                <a:ea typeface="Cambria"/>
                <a:cs typeface="Cambria"/>
                <a:sym typeface="Cambria"/>
              </a:rPr>
              <a:t>Accept and monitor.</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vi-VN" sz="1800" b="1" i="0" u="none" strike="noStrike" cap="none">
                <a:solidFill>
                  <a:srgbClr val="000000"/>
                </a:solidFill>
                <a:latin typeface="Cambria"/>
                <a:ea typeface="Cambria"/>
                <a:cs typeface="Cambria"/>
                <a:sym typeface="Cambria"/>
              </a:rPr>
              <a:t>Yellow (Moderate risk): </a:t>
            </a:r>
            <a:r>
              <a:rPr lang="vi-VN" sz="1800" b="0" i="0" u="none" strike="noStrike" cap="none">
                <a:solidFill>
                  <a:srgbClr val="000000"/>
                </a:solidFill>
                <a:latin typeface="Cambria"/>
                <a:ea typeface="Cambria"/>
                <a:cs typeface="Cambria"/>
                <a:sym typeface="Cambria"/>
              </a:rPr>
              <a:t>Mitigation measures are required.</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vi-VN" sz="1800" b="1" i="0" u="none" strike="noStrike" cap="none">
                <a:solidFill>
                  <a:srgbClr val="000000"/>
                </a:solidFill>
                <a:latin typeface="Cambria"/>
                <a:ea typeface="Cambria"/>
                <a:cs typeface="Cambria"/>
                <a:sym typeface="Cambria"/>
              </a:rPr>
              <a:t>Red (High risk): </a:t>
            </a:r>
            <a:r>
              <a:rPr lang="vi-VN" sz="1800" b="0" i="0" u="none" strike="noStrike" cap="none">
                <a:solidFill>
                  <a:srgbClr val="000000"/>
                </a:solidFill>
                <a:latin typeface="Cambria"/>
                <a:ea typeface="Cambria"/>
                <a:cs typeface="Cambria"/>
                <a:sym typeface="Cambria"/>
              </a:rPr>
              <a:t>Mitigation measures are required, and may be grounds for project rejection.</a:t>
            </a:r>
            <a:endParaRPr sz="1800" b="0" i="0" u="none" strike="noStrike" cap="none">
              <a:solidFill>
                <a:srgbClr val="000000"/>
              </a:solidFill>
              <a:latin typeface="Cambria"/>
              <a:ea typeface="Cambria"/>
              <a:cs typeface="Cambria"/>
              <a:sym typeface="Cambria"/>
            </a:endParaRPr>
          </a:p>
        </p:txBody>
      </p:sp>
      <p:pic>
        <p:nvPicPr>
          <p:cNvPr id="423" name="Google Shape;423;p30" descr="Hình ảnh về risk matrix chart"/>
          <p:cNvPicPr preferRelativeResize="0"/>
          <p:nvPr/>
        </p:nvPicPr>
        <p:blipFill rotWithShape="1">
          <a:blip r:embed="rId3">
            <a:alphaModFix/>
          </a:blip>
          <a:srcRect/>
          <a:stretch/>
        </p:blipFill>
        <p:spPr>
          <a:xfrm>
            <a:off x="7429836" y="2216074"/>
            <a:ext cx="3923964" cy="3140637"/>
          </a:xfrm>
          <a:prstGeom prst="rect">
            <a:avLst/>
          </a:prstGeom>
          <a:noFill/>
          <a:ln>
            <a:noFill/>
          </a:ln>
        </p:spPr>
      </p:pic>
      <p:sp>
        <p:nvSpPr>
          <p:cNvPr id="424" name="Google Shape;42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31"/>
          <p:cNvSpPr txBox="1"/>
          <p:nvPr/>
        </p:nvSpPr>
        <p:spPr>
          <a:xfrm>
            <a:off x="941166" y="112258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ESG KEY PERFORMANCE INDICATORS (KPIs)</a:t>
            </a:r>
            <a:endParaRPr sz="3200" b="1" i="0" u="none" strike="noStrike" cap="none">
              <a:solidFill>
                <a:schemeClr val="lt1"/>
              </a:solidFill>
              <a:latin typeface="Cambria"/>
              <a:ea typeface="Cambria"/>
              <a:cs typeface="Cambria"/>
              <a:sym typeface="Cambria"/>
            </a:endParaRPr>
          </a:p>
        </p:txBody>
      </p:sp>
      <p:sp>
        <p:nvSpPr>
          <p:cNvPr id="430" name="Google Shape;430;p31"/>
          <p:cNvSpPr txBox="1"/>
          <p:nvPr/>
        </p:nvSpPr>
        <p:spPr>
          <a:xfrm>
            <a:off x="756212" y="1559601"/>
            <a:ext cx="10494621" cy="52933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vi-VN" sz="1800" b="0" i="0" u="none" strike="noStrike" cap="none">
                <a:solidFill>
                  <a:srgbClr val="000000"/>
                </a:solidFill>
                <a:latin typeface="Cambria"/>
                <a:ea typeface="Cambria"/>
                <a:cs typeface="Cambria"/>
                <a:sym typeface="Cambria"/>
              </a:rPr>
              <a:t>To monitor and manage, it is necessary to quantify the benefits and risks.</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vi-VN" sz="1800" b="1" i="0" u="none" strike="noStrike" cap="none">
                <a:solidFill>
                  <a:srgbClr val="0000FF"/>
                </a:solidFill>
                <a:latin typeface="Cambria"/>
                <a:ea typeface="Cambria"/>
                <a:cs typeface="Cambria"/>
                <a:sym typeface="Cambria"/>
              </a:rPr>
              <a:t>Example of E indicator:</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Tons of CO2 emissions reduced per year.</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Waste recycling rate (%).</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m3 of water saved per product.</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vi-VN" sz="1800" b="1" i="0" u="none" strike="noStrike" cap="none">
                <a:solidFill>
                  <a:srgbClr val="0000FF"/>
                </a:solidFill>
                <a:latin typeface="Cambria"/>
                <a:ea typeface="Cambria"/>
                <a:cs typeface="Cambria"/>
                <a:sym typeface="Cambria"/>
              </a:rPr>
              <a:t>Example of S indicator:</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Workplace accident rate (LTIFR).</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Number of training hours for employees.</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Number of complaints from the community.</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vi-VN" sz="1800" b="1" i="0" u="none" strike="noStrike" cap="none">
                <a:solidFill>
                  <a:srgbClr val="0000FF"/>
                </a:solidFill>
                <a:latin typeface="Cambria"/>
                <a:ea typeface="Cambria"/>
                <a:cs typeface="Cambria"/>
                <a:sym typeface="Cambria"/>
              </a:rPr>
              <a:t>Example of Index G:</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Percentage of independent board members.</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vi-VN" sz="1800" b="0" i="0" u="none" strike="noStrike" cap="none">
                <a:solidFill>
                  <a:srgbClr val="000000"/>
                </a:solidFill>
                <a:latin typeface="Cambria"/>
                <a:ea typeface="Cambria"/>
                <a:cs typeface="Cambria"/>
                <a:sym typeface="Cambria"/>
              </a:rPr>
              <a:t>Frequency of ESG committee meetings.</a:t>
            </a:r>
            <a:endParaRPr sz="1400" b="0" i="0" u="none" strike="noStrike" cap="none">
              <a:solidFill>
                <a:srgbClr val="000000"/>
              </a:solidFill>
              <a:latin typeface="Arial"/>
              <a:ea typeface="Arial"/>
              <a:cs typeface="Arial"/>
              <a:sym typeface="Arial"/>
            </a:endParaRPr>
          </a:p>
        </p:txBody>
      </p:sp>
      <p:sp>
        <p:nvSpPr>
          <p:cNvPr id="431" name="Google Shape;43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2"/>
          <p:cNvSpPr txBox="1"/>
          <p:nvPr/>
        </p:nvSpPr>
        <p:spPr>
          <a:xfrm>
            <a:off x="941166" y="1147236"/>
            <a:ext cx="10494600" cy="724500"/>
          </a:xfrm>
          <a:prstGeom prst="rect">
            <a:avLst/>
          </a:prstGeom>
          <a:solidFill>
            <a:srgbClr val="004AAD"/>
          </a:solidFill>
          <a:ln>
            <a:noFill/>
          </a:ln>
        </p:spPr>
        <p:txBody>
          <a:bodyPr spcFirstLastPara="1" wrap="square" lIns="68575" tIns="34275" rIns="68575" bIns="34275" anchor="ctr" anchorCtr="0">
            <a:normAutofit fontScale="92500" lnSpcReduction="200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EXAMPLE: ESG ASSESSMENT FOR </a:t>
            </a:r>
            <a:r>
              <a:rPr lang="vi-VN" sz="3200" b="1">
                <a:solidFill>
                  <a:schemeClr val="lt1"/>
                </a:solidFill>
                <a:latin typeface="Cambria"/>
                <a:ea typeface="Cambria"/>
                <a:cs typeface="Cambria"/>
                <a:sym typeface="Cambria"/>
              </a:rPr>
              <a:t>WASTE HEAT RECOVERY SYSTEM</a:t>
            </a:r>
            <a:endParaRPr sz="3200" b="1" i="0" u="none" strike="noStrike" cap="none">
              <a:solidFill>
                <a:schemeClr val="lt1"/>
              </a:solidFill>
              <a:latin typeface="Cambria"/>
              <a:ea typeface="Cambria"/>
              <a:cs typeface="Cambria"/>
              <a:sym typeface="Cambria"/>
            </a:endParaRPr>
          </a:p>
        </p:txBody>
      </p:sp>
      <p:sp>
        <p:nvSpPr>
          <p:cNvPr id="437" name="Google Shape;43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32</a:t>
            </a:fld>
            <a:endParaRPr/>
          </a:p>
        </p:txBody>
      </p:sp>
      <p:sp>
        <p:nvSpPr>
          <p:cNvPr id="438" name="Google Shape;438;p32"/>
          <p:cNvSpPr txBox="1"/>
          <p:nvPr/>
        </p:nvSpPr>
        <p:spPr>
          <a:xfrm>
            <a:off x="504625" y="1926645"/>
            <a:ext cx="111036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rgbClr val="000000"/>
              </a:buClr>
              <a:buSzPts val="1800"/>
              <a:buFont typeface="Arial"/>
              <a:buNone/>
            </a:pPr>
            <a:r>
              <a:rPr lang="vi-VN" sz="1800" b="1" i="0" u="none" strike="noStrike" cap="none">
                <a:solidFill>
                  <a:schemeClr val="dk1"/>
                </a:solidFill>
                <a:latin typeface="Cambria"/>
                <a:ea typeface="Cambria"/>
                <a:cs typeface="Cambria"/>
                <a:sym typeface="Cambria"/>
              </a:rPr>
              <a:t>Project:</a:t>
            </a:r>
            <a:r>
              <a:rPr lang="vi-VN" sz="1800" b="0" i="0" u="none" strike="noStrike" cap="none">
                <a:solidFill>
                  <a:schemeClr val="dk1"/>
                </a:solidFill>
                <a:latin typeface="Cambria"/>
                <a:ea typeface="Cambria"/>
                <a:cs typeface="Cambria"/>
                <a:sym typeface="Cambria"/>
              </a:rPr>
              <a:t> Retrofitting a cement factory in southern Vietnam with waste-heat recovery</a:t>
            </a:r>
            <a:r>
              <a:rPr lang="vi-VN" sz="1800">
                <a:solidFill>
                  <a:schemeClr val="dk1"/>
                </a:solidFill>
                <a:latin typeface="Cambria"/>
                <a:ea typeface="Cambria"/>
                <a:cs typeface="Cambria"/>
                <a:sym typeface="Cambria"/>
              </a:rPr>
              <a:t> system</a:t>
            </a:r>
            <a:endParaRPr sz="1800" b="0" i="0" u="none" strike="noStrike" cap="none">
              <a:solidFill>
                <a:schemeClr val="dk1"/>
              </a:solidFill>
              <a:latin typeface="Cambria"/>
              <a:ea typeface="Cambria"/>
              <a:cs typeface="Cambria"/>
              <a:sym typeface="Cambria"/>
            </a:endParaRPr>
          </a:p>
        </p:txBody>
      </p:sp>
      <p:graphicFrame>
        <p:nvGraphicFramePr>
          <p:cNvPr id="439" name="Google Shape;439;p32"/>
          <p:cNvGraphicFramePr/>
          <p:nvPr/>
        </p:nvGraphicFramePr>
        <p:xfrm>
          <a:off x="282975" y="2951775"/>
          <a:ext cx="3000000" cy="3000000"/>
        </p:xfrm>
        <a:graphic>
          <a:graphicData uri="http://schemas.openxmlformats.org/drawingml/2006/table">
            <a:tbl>
              <a:tblPr>
                <a:noFill/>
                <a:tableStyleId>{210F2970-81B9-440D-98B0-9C308A5869F9}</a:tableStyleId>
              </a:tblPr>
              <a:tblGrid>
                <a:gridCol w="1237200">
                  <a:extLst>
                    <a:ext uri="{9D8B030D-6E8A-4147-A177-3AD203B41FA5}">
                      <a16:colId xmlns:a16="http://schemas.microsoft.com/office/drawing/2014/main" val="20000"/>
                    </a:ext>
                  </a:extLst>
                </a:gridCol>
                <a:gridCol w="3170875">
                  <a:extLst>
                    <a:ext uri="{9D8B030D-6E8A-4147-A177-3AD203B41FA5}">
                      <a16:colId xmlns:a16="http://schemas.microsoft.com/office/drawing/2014/main" val="20001"/>
                    </a:ext>
                  </a:extLst>
                </a:gridCol>
                <a:gridCol w="3262525">
                  <a:extLst>
                    <a:ext uri="{9D8B030D-6E8A-4147-A177-3AD203B41FA5}">
                      <a16:colId xmlns:a16="http://schemas.microsoft.com/office/drawing/2014/main" val="20002"/>
                    </a:ext>
                  </a:extLst>
                </a:gridCol>
                <a:gridCol w="3986500">
                  <a:extLst>
                    <a:ext uri="{9D8B030D-6E8A-4147-A177-3AD203B41FA5}">
                      <a16:colId xmlns:a16="http://schemas.microsoft.com/office/drawing/2014/main" val="20003"/>
                    </a:ext>
                  </a:extLst>
                </a:gridCol>
              </a:tblGrid>
              <a:tr h="0">
                <a:tc>
                  <a:txBody>
                    <a:bodyPr/>
                    <a:lstStyle/>
                    <a:p>
                      <a:pPr marL="0" marR="0" lvl="0" indent="0" algn="ctr" rtl="0">
                        <a:lnSpc>
                          <a:spcPct val="115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Aspect</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ctr" rtl="0">
                        <a:lnSpc>
                          <a:spcPct val="115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Potential Benefits</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ctr" rtl="0">
                        <a:lnSpc>
                          <a:spcPct val="115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Risks / Adverse Impacts</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ctr" rtl="0">
                        <a:lnSpc>
                          <a:spcPct val="115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Mitigation / Management Measures</a:t>
                      </a:r>
                      <a:endParaRPr sz="1400" b="1" u="none" strike="noStrike" cap="none">
                        <a:latin typeface="Cambria"/>
                        <a:ea typeface="Cambria"/>
                        <a:cs typeface="Cambria"/>
                        <a:sym typeface="Cambria"/>
                      </a:endParaRPr>
                    </a:p>
                  </a:txBody>
                  <a:tcPr marL="91425" marR="91425" marT="91425" marB="91425"/>
                </a:tc>
                <a:extLst>
                  <a:ext uri="{0D108BD9-81ED-4DB2-BD59-A6C34878D82A}">
                    <a16:rowId xmlns:a16="http://schemas.microsoft.com/office/drawing/2014/main" val="10000"/>
                  </a:ext>
                </a:extLst>
              </a:tr>
              <a:tr h="542925">
                <a:tc>
                  <a:txBody>
                    <a:bodyPr/>
                    <a:lstStyle/>
                    <a:p>
                      <a:pPr marL="0" marR="0" lvl="0" indent="0" algn="l" rtl="0">
                        <a:lnSpc>
                          <a:spcPct val="100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Energy &amp; GHG reduction</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Reduction in electricity and fuel use.</a:t>
                      </a:r>
                      <a:endParaRPr sz="1400" u="none" strike="noStrike" cap="none">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Decrease of tons CO₂/year.</a:t>
                      </a:r>
                      <a:endParaRPr sz="1400" u="none" strike="noStrike" cap="none">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Lower production cost per ton.</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Risk of underperformance if equipment not properly calibrated or maintained.</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Conduct independent energy audit before and after implementation.</a:t>
                      </a:r>
                      <a:endParaRPr sz="1400" u="none" strike="noStrike" cap="none">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Set up energy performance monitoring system.</a:t>
                      </a:r>
                      <a:endParaRPr sz="1400" u="none" strike="noStrike" cap="none">
                        <a:latin typeface="Cambria"/>
                        <a:ea typeface="Cambria"/>
                        <a:cs typeface="Cambria"/>
                        <a:sym typeface="Cambria"/>
                      </a:endParaRPr>
                    </a:p>
                  </a:txBody>
                  <a:tcPr marL="91425" marR="91425" marT="91425" marB="91425"/>
                </a:tc>
                <a:extLst>
                  <a:ext uri="{0D108BD9-81ED-4DB2-BD59-A6C34878D82A}">
                    <a16:rowId xmlns:a16="http://schemas.microsoft.com/office/drawing/2014/main" val="10001"/>
                  </a:ext>
                </a:extLst>
              </a:tr>
              <a:tr h="371475">
                <a:tc>
                  <a:txBody>
                    <a:bodyPr/>
                    <a:lstStyle/>
                    <a:p>
                      <a:pPr marL="0" marR="0" lvl="0" indent="0" algn="l" rtl="0">
                        <a:lnSpc>
                          <a:spcPct val="100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Resource efficiency</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Reduction in water and coal use via WHR system.</a:t>
                      </a:r>
                      <a:endParaRPr sz="1400" u="none" strike="noStrike" cap="none">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Less waste heat released to environment.</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Possible water contamination from system cleaning and maintenance.</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Develop wastewater treatment plan.</a:t>
                      </a:r>
                      <a:endParaRPr sz="1400" u="none" strike="noStrike" cap="none">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Regular monitoring per ISO 14001 standards.</a:t>
                      </a:r>
                      <a:endParaRPr sz="1400" u="none" strike="noStrike" cap="none">
                        <a:latin typeface="Cambria"/>
                        <a:ea typeface="Cambria"/>
                        <a:cs typeface="Cambria"/>
                        <a:sym typeface="Cambria"/>
                      </a:endParaRPr>
                    </a:p>
                  </a:txBody>
                  <a:tcPr marL="91425" marR="91425" marT="91425" marB="91425"/>
                </a:tc>
                <a:extLst>
                  <a:ext uri="{0D108BD9-81ED-4DB2-BD59-A6C34878D82A}">
                    <a16:rowId xmlns:a16="http://schemas.microsoft.com/office/drawing/2014/main" val="10002"/>
                  </a:ext>
                </a:extLst>
              </a:tr>
              <a:tr h="371475">
                <a:tc>
                  <a:txBody>
                    <a:bodyPr/>
                    <a:lstStyle/>
                    <a:p>
                      <a:pPr marL="0" marR="0" lvl="0" indent="0" algn="l" rtl="0">
                        <a:lnSpc>
                          <a:spcPct val="100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Pollution control</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Reduced dust and CO₂ emissions through optimized combustion and filtration.</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Temporary air pollution or noise during installation.</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Schedule work during off-peak hours; install noise barriers; monitor air quality during construction.</a:t>
                      </a:r>
                      <a:endParaRPr sz="1400" u="none" strike="noStrike" cap="none">
                        <a:latin typeface="Cambria"/>
                        <a:ea typeface="Cambria"/>
                        <a:cs typeface="Cambria"/>
                        <a:sym typeface="Cambria"/>
                      </a:endParaRPr>
                    </a:p>
                  </a:txBody>
                  <a:tcPr marL="91425" marR="91425" marT="91425" marB="91425"/>
                </a:tc>
                <a:extLst>
                  <a:ext uri="{0D108BD9-81ED-4DB2-BD59-A6C34878D82A}">
                    <a16:rowId xmlns:a16="http://schemas.microsoft.com/office/drawing/2014/main" val="10003"/>
                  </a:ext>
                </a:extLst>
              </a:tr>
              <a:tr h="371475">
                <a:tc>
                  <a:txBody>
                    <a:bodyPr/>
                    <a:lstStyle/>
                    <a:p>
                      <a:pPr marL="0" marR="0" lvl="0" indent="0" algn="l" rtl="0">
                        <a:lnSpc>
                          <a:spcPct val="100000"/>
                        </a:lnSpc>
                        <a:spcBef>
                          <a:spcPts val="0"/>
                        </a:spcBef>
                        <a:spcAft>
                          <a:spcPts val="0"/>
                        </a:spcAft>
                        <a:buClr>
                          <a:srgbClr val="000000"/>
                        </a:buClr>
                        <a:buSzPts val="1400"/>
                        <a:buFont typeface="Arial"/>
                        <a:buNone/>
                      </a:pPr>
                      <a:r>
                        <a:rPr lang="vi-VN" sz="1400" b="1" u="none" strike="noStrike" cap="none">
                          <a:latin typeface="Cambria"/>
                          <a:ea typeface="Cambria"/>
                          <a:cs typeface="Cambria"/>
                          <a:sym typeface="Cambria"/>
                        </a:rPr>
                        <a:t>Climate resilience</a:t>
                      </a:r>
                      <a:endParaRPr sz="1400" b="1"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Higher process stability during power fluctuation.</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Potential overheating of new equipment under extreme temperatures.</a:t>
                      </a:r>
                      <a:endParaRPr sz="1400" u="none" strike="noStrike" cap="none">
                        <a:latin typeface="Cambria"/>
                        <a:ea typeface="Cambria"/>
                        <a:cs typeface="Cambria"/>
                        <a:sym typeface="Cambria"/>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vi-VN" sz="1400" u="none" strike="noStrike" cap="none">
                          <a:latin typeface="Cambria"/>
                          <a:ea typeface="Cambria"/>
                          <a:cs typeface="Cambria"/>
                          <a:sym typeface="Cambria"/>
                        </a:rPr>
                        <a:t>• Design equipment for high-temperature tolerance and backup cooling system.</a:t>
                      </a:r>
                      <a:endParaRPr sz="1400" u="none" strike="noStrike" cap="none">
                        <a:latin typeface="Cambria"/>
                        <a:ea typeface="Cambria"/>
                        <a:cs typeface="Cambria"/>
                        <a:sym typeface="Cambria"/>
                      </a:endParaRPr>
                    </a:p>
                  </a:txBody>
                  <a:tcPr marL="91425" marR="91425" marT="91425" marB="91425"/>
                </a:tc>
                <a:extLst>
                  <a:ext uri="{0D108BD9-81ED-4DB2-BD59-A6C34878D82A}">
                    <a16:rowId xmlns:a16="http://schemas.microsoft.com/office/drawing/2014/main" val="10004"/>
                  </a:ext>
                </a:extLst>
              </a:tr>
            </a:tbl>
          </a:graphicData>
        </a:graphic>
      </p:graphicFrame>
      <p:sp>
        <p:nvSpPr>
          <p:cNvPr id="440" name="Google Shape;440;p32"/>
          <p:cNvSpPr txBox="1"/>
          <p:nvPr/>
        </p:nvSpPr>
        <p:spPr>
          <a:xfrm>
            <a:off x="282975" y="2679850"/>
            <a:ext cx="3000000" cy="271800"/>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1400"/>
              </a:spcBef>
              <a:spcAft>
                <a:spcPts val="400"/>
              </a:spcAft>
              <a:buClr>
                <a:srgbClr val="000000"/>
              </a:buClr>
              <a:buSzPts val="1400"/>
              <a:buFont typeface="Arial"/>
              <a:buNone/>
            </a:pPr>
            <a:r>
              <a:rPr lang="vi-VN" sz="1400" b="1" i="0" u="none" strike="noStrike" cap="none">
                <a:solidFill>
                  <a:srgbClr val="000000"/>
                </a:solidFill>
                <a:latin typeface="Arial"/>
                <a:ea typeface="Arial"/>
                <a:cs typeface="Arial"/>
                <a:sym typeface="Arial"/>
              </a:rPr>
              <a:t>Environmental (E)</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g385c6142f2d_0_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600"/>
              <a:buFont typeface="Arial"/>
              <a:buNone/>
            </a:pPr>
            <a:fld id="{00000000-1234-1234-1234-123412341234}" type="slidenum">
              <a:rPr lang="vi-VN"/>
              <a:t>33</a:t>
            </a:fld>
            <a:endParaRPr/>
          </a:p>
        </p:txBody>
      </p:sp>
      <p:sp>
        <p:nvSpPr>
          <p:cNvPr id="447" name="Google Shape;447;g385c6142f2d_0_10"/>
          <p:cNvSpPr txBox="1"/>
          <p:nvPr/>
        </p:nvSpPr>
        <p:spPr>
          <a:xfrm>
            <a:off x="941166" y="1147236"/>
            <a:ext cx="10494600" cy="724500"/>
          </a:xfrm>
          <a:prstGeom prst="rect">
            <a:avLst/>
          </a:prstGeom>
          <a:solidFill>
            <a:srgbClr val="004AAD"/>
          </a:solidFill>
          <a:ln>
            <a:noFill/>
          </a:ln>
        </p:spPr>
        <p:txBody>
          <a:bodyPr spcFirstLastPara="1" wrap="square" lIns="68575" tIns="34275" rIns="68575" bIns="34275" anchor="ctr" anchorCtr="0">
            <a:normAutofit fontScale="92500" lnSpcReduction="20000"/>
          </a:bodyPr>
          <a:lstStyle/>
          <a:p>
            <a:pPr marL="0" lvl="0" indent="0" algn="l" rtl="0">
              <a:lnSpc>
                <a:spcPct val="90000"/>
              </a:lnSpc>
              <a:spcBef>
                <a:spcPts val="0"/>
              </a:spcBef>
              <a:spcAft>
                <a:spcPts val="0"/>
              </a:spcAft>
              <a:buClr>
                <a:schemeClr val="dk1"/>
              </a:buClr>
              <a:buSzPct val="111110"/>
              <a:buFont typeface="Arial"/>
              <a:buNone/>
            </a:pPr>
            <a:r>
              <a:rPr lang="vi-VN" sz="3200" b="1">
                <a:solidFill>
                  <a:schemeClr val="lt1"/>
                </a:solidFill>
                <a:latin typeface="Cambria"/>
                <a:ea typeface="Cambria"/>
                <a:cs typeface="Cambria"/>
                <a:sym typeface="Cambria"/>
              </a:rPr>
              <a:t>EXAMPLE: ESG ASSESSMENT FOR WASTE HEAT RECOVERY SYSTEM</a:t>
            </a:r>
            <a:endParaRPr sz="3200" b="1" i="0" u="none" strike="noStrike" cap="none">
              <a:solidFill>
                <a:schemeClr val="lt1"/>
              </a:solidFill>
              <a:latin typeface="Cambria"/>
              <a:ea typeface="Cambria"/>
              <a:cs typeface="Cambria"/>
              <a:sym typeface="Cambria"/>
            </a:endParaRPr>
          </a:p>
        </p:txBody>
      </p:sp>
      <p:sp>
        <p:nvSpPr>
          <p:cNvPr id="448" name="Google Shape;448;g385c6142f2d_0_10"/>
          <p:cNvSpPr txBox="1"/>
          <p:nvPr/>
        </p:nvSpPr>
        <p:spPr>
          <a:xfrm>
            <a:off x="504625" y="1926645"/>
            <a:ext cx="11103600" cy="4617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1200"/>
              </a:spcAft>
              <a:buClr>
                <a:srgbClr val="000000"/>
              </a:buClr>
              <a:buSzPts val="1800"/>
              <a:buFont typeface="Arial"/>
              <a:buNone/>
            </a:pPr>
            <a:r>
              <a:rPr lang="vi-VN" sz="1800" b="1" i="0" u="none" strike="noStrike" cap="none">
                <a:solidFill>
                  <a:schemeClr val="dk1"/>
                </a:solidFill>
                <a:latin typeface="Cambria"/>
                <a:ea typeface="Cambria"/>
                <a:cs typeface="Cambria"/>
                <a:sym typeface="Cambria"/>
              </a:rPr>
              <a:t>Project:</a:t>
            </a:r>
            <a:r>
              <a:rPr lang="vi-VN" sz="1800" b="0" i="0" u="none" strike="noStrike" cap="none">
                <a:solidFill>
                  <a:schemeClr val="dk1"/>
                </a:solidFill>
                <a:latin typeface="Cambria"/>
                <a:ea typeface="Cambria"/>
                <a:cs typeface="Cambria"/>
                <a:sym typeface="Cambria"/>
              </a:rPr>
              <a:t> Retrofitting a cement factory in southern Vietnam with waste-heat recovery</a:t>
            </a:r>
            <a:r>
              <a:rPr lang="vi-VN" sz="1800">
                <a:solidFill>
                  <a:schemeClr val="dk1"/>
                </a:solidFill>
                <a:latin typeface="Cambria"/>
                <a:ea typeface="Cambria"/>
                <a:cs typeface="Cambria"/>
                <a:sym typeface="Cambria"/>
              </a:rPr>
              <a:t> system.</a:t>
            </a:r>
            <a:endParaRPr sz="1800" b="0" i="0" u="none" strike="noStrike" cap="none">
              <a:solidFill>
                <a:schemeClr val="dk1"/>
              </a:solidFill>
              <a:latin typeface="Cambria"/>
              <a:ea typeface="Cambria"/>
              <a:cs typeface="Cambria"/>
              <a:sym typeface="Cambria"/>
            </a:endParaRPr>
          </a:p>
        </p:txBody>
      </p:sp>
      <p:sp>
        <p:nvSpPr>
          <p:cNvPr id="449" name="Google Shape;449;g385c6142f2d_0_10"/>
          <p:cNvSpPr txBox="1"/>
          <p:nvPr/>
        </p:nvSpPr>
        <p:spPr>
          <a:xfrm>
            <a:off x="3936900" y="2693066"/>
            <a:ext cx="4318200" cy="9486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200"/>
              </a:spcBef>
              <a:spcAft>
                <a:spcPts val="1200"/>
              </a:spcAft>
              <a:buClr>
                <a:srgbClr val="000000"/>
              </a:buClr>
              <a:buSzPts val="2000"/>
              <a:buFont typeface="Arial"/>
              <a:buNone/>
            </a:pPr>
            <a:r>
              <a:rPr lang="vi-VN" sz="2000" b="1" i="0" u="none" strike="noStrike" cap="none">
                <a:solidFill>
                  <a:srgbClr val="000000"/>
                </a:solidFill>
                <a:latin typeface="Cambria"/>
                <a:ea typeface="Cambria"/>
                <a:cs typeface="Cambria"/>
                <a:sym typeface="Cambria"/>
              </a:rPr>
              <a:t>Group </a:t>
            </a:r>
            <a:r>
              <a:rPr lang="vi-VN" sz="2000" b="1" i="0" u="none" strike="noStrike" cap="none">
                <a:solidFill>
                  <a:schemeClr val="dk1"/>
                </a:solidFill>
                <a:latin typeface="Cambria"/>
                <a:ea typeface="Cambria"/>
                <a:cs typeface="Cambria"/>
                <a:sym typeface="Cambria"/>
              </a:rPr>
              <a:t>discussion</a:t>
            </a:r>
            <a:r>
              <a:rPr lang="vi-VN" sz="2000" b="1" i="0" u="none" strike="noStrike" cap="none">
                <a:solidFill>
                  <a:srgbClr val="000000"/>
                </a:solidFill>
                <a:latin typeface="Cambria"/>
                <a:ea typeface="Cambria"/>
                <a:cs typeface="Cambria"/>
                <a:sym typeface="Cambria"/>
              </a:rPr>
              <a:t> for S &amp; G aspects</a:t>
            </a:r>
            <a:endParaRPr sz="2000" b="1" i="0" u="none" strike="noStrike" cap="none">
              <a:solidFill>
                <a:srgbClr val="000000"/>
              </a:solidFill>
              <a:latin typeface="Cambria"/>
              <a:ea typeface="Cambria"/>
              <a:cs typeface="Cambria"/>
              <a:sym typeface="Cambria"/>
            </a:endParaRPr>
          </a:p>
        </p:txBody>
      </p:sp>
      <p:pic>
        <p:nvPicPr>
          <p:cNvPr id="450" name="Google Shape;450;g385c6142f2d_0_10" title="images.jpg"/>
          <p:cNvPicPr preferRelativeResize="0"/>
          <p:nvPr/>
        </p:nvPicPr>
        <p:blipFill rotWithShape="1">
          <a:blip r:embed="rId3">
            <a:alphaModFix/>
          </a:blip>
          <a:srcRect/>
          <a:stretch/>
        </p:blipFill>
        <p:spPr>
          <a:xfrm>
            <a:off x="3166000" y="3351925"/>
            <a:ext cx="5860000" cy="33121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4"/>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What is ESG?</a:t>
            </a:r>
            <a:endParaRPr sz="3200" b="1" i="0" u="none" strike="noStrike" cap="none">
              <a:solidFill>
                <a:schemeClr val="lt1"/>
              </a:solidFill>
              <a:latin typeface="Cambria"/>
              <a:ea typeface="Cambria"/>
              <a:cs typeface="Cambria"/>
              <a:sym typeface="Cambria"/>
            </a:endParaRPr>
          </a:p>
        </p:txBody>
      </p:sp>
      <p:pic>
        <p:nvPicPr>
          <p:cNvPr id="62" name="Google Shape;62;p4"/>
          <p:cNvPicPr preferRelativeResize="0"/>
          <p:nvPr/>
        </p:nvPicPr>
        <p:blipFill rotWithShape="1">
          <a:blip r:embed="rId3">
            <a:alphaModFix/>
          </a:blip>
          <a:srcRect/>
          <a:stretch/>
        </p:blipFill>
        <p:spPr>
          <a:xfrm>
            <a:off x="1428242" y="2169089"/>
            <a:ext cx="9335515" cy="4149118"/>
          </a:xfrm>
          <a:prstGeom prst="rect">
            <a:avLst/>
          </a:prstGeom>
          <a:noFill/>
          <a:ln>
            <a:noFill/>
          </a:ln>
        </p:spPr>
      </p:pic>
      <p:sp>
        <p:nvSpPr>
          <p:cNvPr id="63" name="Google Shape;63;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5"/>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THE IMPORTANCE OF ESG</a:t>
            </a:r>
            <a:endParaRPr sz="3200" b="1" i="0" u="none" strike="noStrike" cap="none">
              <a:solidFill>
                <a:schemeClr val="lt1"/>
              </a:solidFill>
              <a:latin typeface="Cambria"/>
              <a:ea typeface="Cambria"/>
              <a:cs typeface="Cambria"/>
              <a:sym typeface="Cambria"/>
            </a:endParaRPr>
          </a:p>
        </p:txBody>
      </p:sp>
      <p:pic>
        <p:nvPicPr>
          <p:cNvPr id="70" name="Google Shape;70;p5"/>
          <p:cNvPicPr preferRelativeResize="0"/>
          <p:nvPr/>
        </p:nvPicPr>
        <p:blipFill rotWithShape="1">
          <a:blip r:embed="rId3">
            <a:alphaModFix/>
          </a:blip>
          <a:srcRect/>
          <a:stretch/>
        </p:blipFill>
        <p:spPr>
          <a:xfrm>
            <a:off x="1534874" y="1987229"/>
            <a:ext cx="9307204" cy="4870771"/>
          </a:xfrm>
          <a:prstGeom prst="rect">
            <a:avLst/>
          </a:prstGeom>
          <a:noFill/>
          <a:ln>
            <a:noFill/>
          </a:ln>
        </p:spPr>
      </p:pic>
      <p:sp>
        <p:nvSpPr>
          <p:cNvPr id="71" name="Google Shape;7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6"/>
          <p:cNvSpPr/>
          <p:nvPr/>
        </p:nvSpPr>
        <p:spPr>
          <a:xfrm>
            <a:off x="4030308" y="6492875"/>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200" b="0" i="0" u="none" strike="noStrike" cap="none">
                <a:solidFill>
                  <a:srgbClr val="8D8D8D"/>
                </a:solidFill>
                <a:latin typeface="Lexend"/>
                <a:ea typeface="Lexend"/>
                <a:cs typeface="Lexend"/>
                <a:sym typeface="Lexend"/>
              </a:rPr>
              <a:t>NAME OF THE PRESENTATION</a:t>
            </a:r>
            <a:endParaRPr sz="1200" b="0" i="0" u="none" strike="noStrike" cap="none">
              <a:solidFill>
                <a:srgbClr val="8D8D8D"/>
              </a:solidFill>
              <a:latin typeface="Lexend"/>
              <a:ea typeface="Lexend"/>
              <a:cs typeface="Lexend"/>
              <a:sym typeface="Lexend"/>
            </a:endParaRPr>
          </a:p>
        </p:txBody>
      </p:sp>
      <p:sp>
        <p:nvSpPr>
          <p:cNvPr id="78" name="Google Shape;78;p6"/>
          <p:cNvSpPr/>
          <p:nvPr/>
        </p:nvSpPr>
        <p:spPr>
          <a:xfrm>
            <a:off x="8602308" y="6492875"/>
            <a:ext cx="27432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vi-VN" sz="1200" b="0" i="0" u="none" strike="noStrike" cap="none">
                <a:solidFill>
                  <a:srgbClr val="8D8D8D"/>
                </a:solidFill>
                <a:latin typeface="Lexend"/>
                <a:ea typeface="Lexend"/>
                <a:cs typeface="Lexend"/>
                <a:sym typeface="Lexend"/>
              </a:rPr>
              <a:t>Slide/</a:t>
            </a:r>
            <a:fld id="{00000000-1234-1234-1234-123412341234}" type="slidenum">
              <a:rPr lang="vi-VN" sz="1200" b="0" i="0" u="none" strike="noStrike" cap="none">
                <a:solidFill>
                  <a:srgbClr val="8D8D8D"/>
                </a:solidFill>
                <a:latin typeface="Lexend"/>
                <a:ea typeface="Lexend"/>
                <a:cs typeface="Lexend"/>
                <a:sym typeface="Lexend"/>
              </a:rPr>
              <a:t>6</a:t>
            </a:fld>
            <a:endParaRPr sz="1200" b="0" i="0" u="none" strike="noStrike" cap="none">
              <a:solidFill>
                <a:srgbClr val="8D8D8D"/>
              </a:solidFill>
              <a:latin typeface="Lexend"/>
              <a:ea typeface="Lexend"/>
              <a:cs typeface="Lexend"/>
              <a:sym typeface="Lexend"/>
            </a:endParaRPr>
          </a:p>
        </p:txBody>
      </p:sp>
      <p:pic>
        <p:nvPicPr>
          <p:cNvPr id="79" name="Google Shape;79;p6"/>
          <p:cNvPicPr preferRelativeResize="0"/>
          <p:nvPr/>
        </p:nvPicPr>
        <p:blipFill rotWithShape="1">
          <a:blip r:embed="rId3">
            <a:alphaModFix/>
          </a:blip>
          <a:srcRect/>
          <a:stretch/>
        </p:blipFill>
        <p:spPr>
          <a:xfrm>
            <a:off x="868389" y="1087853"/>
            <a:ext cx="5762679" cy="5667428"/>
          </a:xfrm>
          <a:prstGeom prst="rect">
            <a:avLst/>
          </a:prstGeom>
          <a:noFill/>
          <a:ln>
            <a:noFill/>
          </a:ln>
        </p:spPr>
      </p:pic>
      <p:pic>
        <p:nvPicPr>
          <p:cNvPr id="80" name="Google Shape;80;p6"/>
          <p:cNvPicPr preferRelativeResize="0"/>
          <p:nvPr/>
        </p:nvPicPr>
        <p:blipFill rotWithShape="1">
          <a:blip r:embed="rId4">
            <a:alphaModFix/>
          </a:blip>
          <a:srcRect/>
          <a:stretch/>
        </p:blipFill>
        <p:spPr>
          <a:xfrm>
            <a:off x="719087" y="990118"/>
            <a:ext cx="10753826" cy="5867455"/>
          </a:xfrm>
          <a:prstGeom prst="rect">
            <a:avLst/>
          </a:prstGeom>
          <a:noFill/>
          <a:ln>
            <a:noFill/>
          </a:ln>
        </p:spPr>
      </p:pic>
      <p:sp>
        <p:nvSpPr>
          <p:cNvPr id="81" name="Google Shape;81;p6"/>
          <p:cNvSpPr txBox="1"/>
          <p:nvPr/>
        </p:nvSpPr>
        <p:spPr>
          <a:xfrm>
            <a:off x="403375" y="884687"/>
            <a:ext cx="5904464" cy="9790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vi-VN" sz="3200" b="1" i="0" u="none" strike="noStrike" cap="none">
                <a:solidFill>
                  <a:srgbClr val="00003C"/>
                </a:solidFill>
                <a:latin typeface="Cambria"/>
                <a:ea typeface="Cambria"/>
                <a:cs typeface="Cambria"/>
                <a:sym typeface="Cambria"/>
              </a:rPr>
              <a:t>REPORT HISTORY</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vi-VN" sz="3200" b="1" i="0" u="none" strike="noStrike" cap="none">
                <a:solidFill>
                  <a:srgbClr val="00003C"/>
                </a:solidFill>
                <a:latin typeface="Cambria"/>
                <a:ea typeface="Cambria"/>
                <a:cs typeface="Cambria"/>
                <a:sym typeface="Cambria"/>
              </a:rPr>
              <a:t>SUSTAINABLE DEVELOPMENT</a:t>
            </a:r>
            <a:endParaRPr sz="1400" b="0" i="0" u="none" strike="noStrike" cap="none">
              <a:solidFill>
                <a:srgbClr val="000000"/>
              </a:solidFill>
              <a:latin typeface="Arial"/>
              <a:ea typeface="Arial"/>
              <a:cs typeface="Arial"/>
              <a:sym typeface="Arial"/>
            </a:endParaRPr>
          </a:p>
        </p:txBody>
      </p:sp>
      <p:sp>
        <p:nvSpPr>
          <p:cNvPr id="82" name="Google Shape;82;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7"/>
          <p:cNvPicPr preferRelativeResize="0"/>
          <p:nvPr/>
        </p:nvPicPr>
        <p:blipFill rotWithShape="1">
          <a:blip r:embed="rId3">
            <a:alphaModFix/>
          </a:blip>
          <a:srcRect/>
          <a:stretch/>
        </p:blipFill>
        <p:spPr>
          <a:xfrm>
            <a:off x="3857104" y="589416"/>
            <a:ext cx="8075357" cy="6268583"/>
          </a:xfrm>
          <a:prstGeom prst="rect">
            <a:avLst/>
          </a:prstGeom>
          <a:noFill/>
          <a:ln>
            <a:noFill/>
          </a:ln>
        </p:spPr>
      </p:pic>
      <p:sp>
        <p:nvSpPr>
          <p:cNvPr id="89" name="Google Shape;89;p7"/>
          <p:cNvSpPr/>
          <p:nvPr/>
        </p:nvSpPr>
        <p:spPr>
          <a:xfrm>
            <a:off x="4117495" y="3310503"/>
            <a:ext cx="1175089" cy="782202"/>
          </a:xfrm>
          <a:prstGeom prst="rightArrow">
            <a:avLst>
              <a:gd name="adj1" fmla="val 50000"/>
              <a:gd name="adj2" fmla="val 50000"/>
            </a:avLst>
          </a:prstGeom>
          <a:solidFill>
            <a:srgbClr val="548135"/>
          </a:solid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333333"/>
              </a:solidFill>
              <a:latin typeface="Cambria"/>
              <a:ea typeface="Cambria"/>
              <a:cs typeface="Cambria"/>
              <a:sym typeface="Cambria"/>
            </a:endParaRPr>
          </a:p>
        </p:txBody>
      </p:sp>
      <p:sp>
        <p:nvSpPr>
          <p:cNvPr id="90" name="Google Shape;90;p7"/>
          <p:cNvSpPr/>
          <p:nvPr/>
        </p:nvSpPr>
        <p:spPr>
          <a:xfrm>
            <a:off x="554894" y="2027908"/>
            <a:ext cx="3196355" cy="805541"/>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vi-VN" sz="3200" b="1" i="0" u="none" strike="noStrike" cap="none">
                <a:solidFill>
                  <a:schemeClr val="dk1"/>
                </a:solidFill>
                <a:latin typeface="Cambria"/>
                <a:ea typeface="Cambria"/>
                <a:cs typeface="Cambria"/>
                <a:sym typeface="Cambria"/>
              </a:rPr>
              <a:t>ESG REPORT</a:t>
            </a:r>
            <a:endParaRPr sz="3200" b="1" i="0" u="none" strike="noStrike" cap="none">
              <a:solidFill>
                <a:schemeClr val="dk1"/>
              </a:solidFill>
              <a:latin typeface="Cambria"/>
              <a:ea typeface="Cambria"/>
              <a:cs typeface="Cambria"/>
              <a:sym typeface="Cambria"/>
            </a:endParaRPr>
          </a:p>
        </p:txBody>
      </p:sp>
      <p:sp>
        <p:nvSpPr>
          <p:cNvPr id="91" name="Google Shape;91;p7"/>
          <p:cNvSpPr txBox="1"/>
          <p:nvPr/>
        </p:nvSpPr>
        <p:spPr>
          <a:xfrm>
            <a:off x="579237" y="2833449"/>
            <a:ext cx="3147671" cy="95410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vi-VN" sz="1400" b="0" i="0" u="none" strike="noStrike" cap="none">
                <a:solidFill>
                  <a:srgbClr val="333333"/>
                </a:solidFill>
                <a:latin typeface="Cambria"/>
                <a:ea typeface="Cambria"/>
                <a:cs typeface="Cambria"/>
                <a:sym typeface="Cambria"/>
              </a:rPr>
              <a:t>The ESG reporting landscape is still evolving. It is moving towards the necessary global harmonization of disclosure standards.</a:t>
            </a:r>
            <a:endParaRPr sz="1400" b="0" i="0" u="none" strike="noStrike" cap="none">
              <a:solidFill>
                <a:srgbClr val="333333"/>
              </a:solidFill>
              <a:latin typeface="Cambria"/>
              <a:ea typeface="Cambria"/>
              <a:cs typeface="Cambria"/>
              <a:sym typeface="Cambria"/>
            </a:endParaRPr>
          </a:p>
        </p:txBody>
      </p:sp>
      <p:sp>
        <p:nvSpPr>
          <p:cNvPr id="92" name="Google Shape;9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8"/>
          <p:cNvPicPr preferRelativeResize="0"/>
          <p:nvPr/>
        </p:nvPicPr>
        <p:blipFill rotWithShape="1">
          <a:blip r:embed="rId3">
            <a:alphaModFix/>
          </a:blip>
          <a:srcRect t="10614" b="11351"/>
          <a:stretch/>
        </p:blipFill>
        <p:spPr>
          <a:xfrm>
            <a:off x="1715071" y="1337696"/>
            <a:ext cx="8761859" cy="5279874"/>
          </a:xfrm>
          <a:prstGeom prst="rect">
            <a:avLst/>
          </a:prstGeom>
          <a:noFill/>
          <a:ln>
            <a:noFill/>
          </a:ln>
        </p:spPr>
      </p:pic>
      <p:sp>
        <p:nvSpPr>
          <p:cNvPr id="99" name="Google Shape;99;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9" descr="Hình ảnh Ghim câu chuyện"/>
          <p:cNvPicPr preferRelativeResize="0"/>
          <p:nvPr/>
        </p:nvPicPr>
        <p:blipFill rotWithShape="1">
          <a:blip r:embed="rId3">
            <a:alphaModFix/>
          </a:blip>
          <a:srcRect/>
          <a:stretch/>
        </p:blipFill>
        <p:spPr>
          <a:xfrm>
            <a:off x="7298413" y="446"/>
            <a:ext cx="4891626" cy="6857107"/>
          </a:xfrm>
          <a:prstGeom prst="rect">
            <a:avLst/>
          </a:prstGeom>
          <a:noFill/>
          <a:ln>
            <a:noFill/>
          </a:ln>
        </p:spPr>
      </p:pic>
      <p:sp>
        <p:nvSpPr>
          <p:cNvPr id="106" name="Google Shape;106;p9"/>
          <p:cNvSpPr txBox="1"/>
          <p:nvPr/>
        </p:nvSpPr>
        <p:spPr>
          <a:xfrm>
            <a:off x="367945" y="12116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vi-VN" sz="3200" b="1" i="0" u="none" strike="noStrike" cap="none">
                <a:solidFill>
                  <a:schemeClr val="lt1"/>
                </a:solidFill>
                <a:latin typeface="Cambria"/>
                <a:ea typeface="Cambria"/>
                <a:cs typeface="Cambria"/>
                <a:sym typeface="Cambria"/>
              </a:rPr>
              <a:t>Sustainable Development Reporting Framework</a:t>
            </a:r>
            <a:endParaRPr sz="3200" b="1" i="0" u="none" strike="noStrike" cap="none">
              <a:solidFill>
                <a:schemeClr val="lt1"/>
              </a:solidFill>
              <a:latin typeface="Cambria"/>
              <a:ea typeface="Cambria"/>
              <a:cs typeface="Cambria"/>
              <a:sym typeface="Cambria"/>
            </a:endParaRPr>
          </a:p>
        </p:txBody>
      </p:sp>
      <p:sp>
        <p:nvSpPr>
          <p:cNvPr id="107" name="Google Shape;107;p9"/>
          <p:cNvSpPr/>
          <p:nvPr/>
        </p:nvSpPr>
        <p:spPr>
          <a:xfrm>
            <a:off x="330952" y="2136601"/>
            <a:ext cx="11339623" cy="3963993"/>
          </a:xfrm>
          <a:prstGeom prst="roundRect">
            <a:avLst>
              <a:gd name="adj" fmla="val 2855"/>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mbria"/>
              <a:ea typeface="Cambria"/>
              <a:cs typeface="Cambria"/>
              <a:sym typeface="Cambria"/>
            </a:endParaRPr>
          </a:p>
        </p:txBody>
      </p:sp>
      <p:pic>
        <p:nvPicPr>
          <p:cNvPr id="108" name="Google Shape;108;p9"/>
          <p:cNvPicPr preferRelativeResize="0"/>
          <p:nvPr/>
        </p:nvPicPr>
        <p:blipFill rotWithShape="1">
          <a:blip r:embed="rId4">
            <a:alphaModFix/>
          </a:blip>
          <a:srcRect/>
          <a:stretch/>
        </p:blipFill>
        <p:spPr>
          <a:xfrm>
            <a:off x="5336954" y="2615704"/>
            <a:ext cx="1117412" cy="420605"/>
          </a:xfrm>
          <a:prstGeom prst="rect">
            <a:avLst/>
          </a:prstGeom>
          <a:noFill/>
          <a:ln>
            <a:noFill/>
          </a:ln>
        </p:spPr>
      </p:pic>
      <p:pic>
        <p:nvPicPr>
          <p:cNvPr id="109" name="Google Shape;109;p9"/>
          <p:cNvPicPr preferRelativeResize="0"/>
          <p:nvPr/>
        </p:nvPicPr>
        <p:blipFill rotWithShape="1">
          <a:blip r:embed="rId5">
            <a:alphaModFix/>
          </a:blip>
          <a:srcRect/>
          <a:stretch/>
        </p:blipFill>
        <p:spPr>
          <a:xfrm>
            <a:off x="6935594" y="2658376"/>
            <a:ext cx="1153270" cy="335265"/>
          </a:xfrm>
          <a:prstGeom prst="rect">
            <a:avLst/>
          </a:prstGeom>
          <a:noFill/>
          <a:ln>
            <a:noFill/>
          </a:ln>
        </p:spPr>
      </p:pic>
      <p:pic>
        <p:nvPicPr>
          <p:cNvPr id="110" name="Google Shape;110;p9"/>
          <p:cNvPicPr preferRelativeResize="0"/>
          <p:nvPr/>
        </p:nvPicPr>
        <p:blipFill rotWithShape="1">
          <a:blip r:embed="rId6">
            <a:alphaModFix/>
          </a:blip>
          <a:srcRect/>
          <a:stretch/>
        </p:blipFill>
        <p:spPr>
          <a:xfrm>
            <a:off x="10113837" y="2653511"/>
            <a:ext cx="1365657" cy="268422"/>
          </a:xfrm>
          <a:prstGeom prst="rect">
            <a:avLst/>
          </a:prstGeom>
          <a:noFill/>
          <a:ln>
            <a:noFill/>
          </a:ln>
        </p:spPr>
      </p:pic>
      <p:pic>
        <p:nvPicPr>
          <p:cNvPr id="111" name="Google Shape;111;p9"/>
          <p:cNvPicPr preferRelativeResize="0"/>
          <p:nvPr/>
        </p:nvPicPr>
        <p:blipFill rotWithShape="1">
          <a:blip r:embed="rId7">
            <a:alphaModFix/>
          </a:blip>
          <a:srcRect/>
          <a:stretch/>
        </p:blipFill>
        <p:spPr>
          <a:xfrm>
            <a:off x="8697356" y="2346319"/>
            <a:ext cx="844083" cy="844083"/>
          </a:xfrm>
          <a:prstGeom prst="rect">
            <a:avLst/>
          </a:prstGeom>
          <a:noFill/>
          <a:ln>
            <a:noFill/>
          </a:ln>
        </p:spPr>
      </p:pic>
      <p:sp>
        <p:nvSpPr>
          <p:cNvPr id="112" name="Google Shape;112;p9"/>
          <p:cNvSpPr/>
          <p:nvPr/>
        </p:nvSpPr>
        <p:spPr>
          <a:xfrm>
            <a:off x="466158" y="3306842"/>
            <a:ext cx="1259836" cy="527299"/>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Reporting Standards</a:t>
            </a:r>
            <a:endParaRPr sz="1400" b="0" i="0" u="none" strike="noStrike" cap="none">
              <a:solidFill>
                <a:srgbClr val="000000"/>
              </a:solidFill>
              <a:latin typeface="Arial"/>
              <a:ea typeface="Arial"/>
              <a:cs typeface="Arial"/>
              <a:sym typeface="Arial"/>
            </a:endParaRPr>
          </a:p>
        </p:txBody>
      </p:sp>
      <p:sp>
        <p:nvSpPr>
          <p:cNvPr id="113" name="Google Shape;113;p9"/>
          <p:cNvSpPr/>
          <p:nvPr/>
        </p:nvSpPr>
        <p:spPr>
          <a:xfrm>
            <a:off x="2001091" y="3306842"/>
            <a:ext cx="1259836" cy="511577"/>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Reporting Standards</a:t>
            </a:r>
            <a:endParaRPr sz="1400" b="0" i="0" u="none" strike="noStrike" cap="none">
              <a:solidFill>
                <a:srgbClr val="000000"/>
              </a:solidFill>
              <a:latin typeface="Arial"/>
              <a:ea typeface="Arial"/>
              <a:cs typeface="Arial"/>
              <a:sym typeface="Arial"/>
            </a:endParaRPr>
          </a:p>
        </p:txBody>
      </p:sp>
      <p:sp>
        <p:nvSpPr>
          <p:cNvPr id="114" name="Google Shape;114;p9"/>
          <p:cNvSpPr/>
          <p:nvPr/>
        </p:nvSpPr>
        <p:spPr>
          <a:xfrm>
            <a:off x="3633416" y="3306843"/>
            <a:ext cx="1259836" cy="547696"/>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Framework</a:t>
            </a:r>
            <a:endParaRPr sz="1400" b="0" i="0" u="none" strike="noStrike" cap="none">
              <a:solidFill>
                <a:srgbClr val="000000"/>
              </a:solidFill>
              <a:latin typeface="Arial"/>
              <a:ea typeface="Arial"/>
              <a:cs typeface="Arial"/>
              <a:sym typeface="Arial"/>
            </a:endParaRPr>
          </a:p>
        </p:txBody>
      </p:sp>
      <p:sp>
        <p:nvSpPr>
          <p:cNvPr id="115" name="Google Shape;115;p9"/>
          <p:cNvSpPr/>
          <p:nvPr/>
        </p:nvSpPr>
        <p:spPr>
          <a:xfrm>
            <a:off x="5265740" y="3290025"/>
            <a:ext cx="1259836" cy="564513"/>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vi-VN" sz="1350" b="1" i="0" u="none" strike="noStrike" cap="none">
                <a:solidFill>
                  <a:srgbClr val="1D1D1B"/>
                </a:solidFill>
                <a:latin typeface="Cambria"/>
                <a:ea typeface="Cambria"/>
                <a:cs typeface="Cambria"/>
                <a:sym typeface="Cambria"/>
              </a:rPr>
              <a:t>Self-Assessment</a:t>
            </a:r>
            <a:endParaRPr sz="1350" b="1" i="0" u="none" strike="noStrike" cap="none">
              <a:solidFill>
                <a:srgbClr val="1D1D1B"/>
              </a:solidFill>
              <a:latin typeface="Cambria"/>
              <a:ea typeface="Cambria"/>
              <a:cs typeface="Cambria"/>
              <a:sym typeface="Cambria"/>
            </a:endParaRPr>
          </a:p>
        </p:txBody>
      </p:sp>
      <p:pic>
        <p:nvPicPr>
          <p:cNvPr id="116" name="Google Shape;116;p9"/>
          <p:cNvPicPr preferRelativeResize="0"/>
          <p:nvPr/>
        </p:nvPicPr>
        <p:blipFill rotWithShape="1">
          <a:blip r:embed="rId8">
            <a:alphaModFix/>
          </a:blip>
          <a:srcRect/>
          <a:stretch/>
        </p:blipFill>
        <p:spPr>
          <a:xfrm>
            <a:off x="3669002" y="2615704"/>
            <a:ext cx="1188668" cy="420605"/>
          </a:xfrm>
          <a:prstGeom prst="rect">
            <a:avLst/>
          </a:prstGeom>
          <a:noFill/>
          <a:ln>
            <a:noFill/>
          </a:ln>
        </p:spPr>
      </p:pic>
      <p:sp>
        <p:nvSpPr>
          <p:cNvPr id="117" name="Google Shape;117;p9"/>
          <p:cNvSpPr/>
          <p:nvPr/>
        </p:nvSpPr>
        <p:spPr>
          <a:xfrm>
            <a:off x="6898064" y="3290024"/>
            <a:ext cx="1259836" cy="564513"/>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1D1D1B"/>
                </a:solidFill>
                <a:latin typeface="Cambria"/>
                <a:ea typeface="Cambria"/>
                <a:cs typeface="Cambria"/>
                <a:sym typeface="Cambria"/>
              </a:rPr>
              <a:t>Guidance Framework</a:t>
            </a:r>
            <a:endParaRPr sz="1400" b="1" i="0" u="none" strike="noStrike" cap="none">
              <a:solidFill>
                <a:srgbClr val="1D1D1B"/>
              </a:solidFill>
              <a:latin typeface="Cambria"/>
              <a:ea typeface="Cambria"/>
              <a:cs typeface="Cambria"/>
              <a:sym typeface="Cambria"/>
            </a:endParaRPr>
          </a:p>
        </p:txBody>
      </p:sp>
      <p:sp>
        <p:nvSpPr>
          <p:cNvPr id="118" name="Google Shape;118;p9"/>
          <p:cNvSpPr/>
          <p:nvPr/>
        </p:nvSpPr>
        <p:spPr>
          <a:xfrm>
            <a:off x="8530389" y="3316965"/>
            <a:ext cx="1259836" cy="537571"/>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Assurance Standard</a:t>
            </a:r>
            <a:endParaRPr sz="1400" b="0" i="0" u="none" strike="noStrike" cap="none">
              <a:solidFill>
                <a:srgbClr val="000000"/>
              </a:solidFill>
              <a:latin typeface="Arial"/>
              <a:ea typeface="Arial"/>
              <a:cs typeface="Arial"/>
              <a:sym typeface="Arial"/>
            </a:endParaRPr>
          </a:p>
        </p:txBody>
      </p:sp>
      <p:sp>
        <p:nvSpPr>
          <p:cNvPr id="119" name="Google Shape;119;p9"/>
          <p:cNvSpPr/>
          <p:nvPr/>
        </p:nvSpPr>
        <p:spPr>
          <a:xfrm>
            <a:off x="10162714" y="3321749"/>
            <a:ext cx="1259836" cy="532786"/>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Assurance Standard</a:t>
            </a:r>
            <a:endParaRPr sz="1400" b="0" i="0" u="none" strike="noStrike" cap="none">
              <a:solidFill>
                <a:srgbClr val="000000"/>
              </a:solidFill>
              <a:latin typeface="Arial"/>
              <a:ea typeface="Arial"/>
              <a:cs typeface="Arial"/>
              <a:sym typeface="Arial"/>
            </a:endParaRPr>
          </a:p>
        </p:txBody>
      </p:sp>
      <p:pic>
        <p:nvPicPr>
          <p:cNvPr id="120" name="Google Shape;120;p9"/>
          <p:cNvPicPr preferRelativeResize="0"/>
          <p:nvPr/>
        </p:nvPicPr>
        <p:blipFill rotWithShape="1">
          <a:blip r:embed="rId9">
            <a:alphaModFix/>
          </a:blip>
          <a:srcRect/>
          <a:stretch/>
        </p:blipFill>
        <p:spPr>
          <a:xfrm>
            <a:off x="714075" y="2426397"/>
            <a:ext cx="764006" cy="764006"/>
          </a:xfrm>
          <a:prstGeom prst="rect">
            <a:avLst/>
          </a:prstGeom>
          <a:noFill/>
          <a:ln>
            <a:noFill/>
          </a:ln>
        </p:spPr>
      </p:pic>
      <p:pic>
        <p:nvPicPr>
          <p:cNvPr id="121" name="Google Shape;121;p9" descr="International Sustainability Standards Board (ISSB)"/>
          <p:cNvPicPr preferRelativeResize="0"/>
          <p:nvPr/>
        </p:nvPicPr>
        <p:blipFill rotWithShape="1">
          <a:blip r:embed="rId10">
            <a:alphaModFix/>
          </a:blip>
          <a:srcRect/>
          <a:stretch/>
        </p:blipFill>
        <p:spPr>
          <a:xfrm>
            <a:off x="2124610" y="2437516"/>
            <a:ext cx="928881" cy="764005"/>
          </a:xfrm>
          <a:prstGeom prst="rect">
            <a:avLst/>
          </a:prstGeom>
          <a:noFill/>
          <a:ln>
            <a:noFill/>
          </a:ln>
        </p:spPr>
      </p:pic>
      <p:sp>
        <p:nvSpPr>
          <p:cNvPr id="122" name="Google Shape;122;p9"/>
          <p:cNvSpPr/>
          <p:nvPr/>
        </p:nvSpPr>
        <p:spPr>
          <a:xfrm>
            <a:off x="544729" y="4174004"/>
            <a:ext cx="10797657" cy="435977"/>
          </a:xfrm>
          <a:prstGeom prst="roundRect">
            <a:avLst>
              <a:gd name="adj" fmla="val 0"/>
            </a:avLst>
          </a:prstGeom>
          <a:gradFill>
            <a:gsLst>
              <a:gs pos="0">
                <a:srgbClr val="AFAFAF"/>
              </a:gs>
              <a:gs pos="50000">
                <a:schemeClr val="accent3"/>
              </a:gs>
              <a:gs pos="100000">
                <a:srgbClr val="919191"/>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vi-VN" sz="1200" b="1" i="0" u="none" strike="noStrike" cap="none">
                <a:solidFill>
                  <a:srgbClr val="00003C"/>
                </a:solidFill>
                <a:latin typeface="Cambria"/>
                <a:ea typeface="Cambria"/>
                <a:cs typeface="Cambria"/>
                <a:sym typeface="Cambria"/>
              </a:rPr>
              <a:t>FOCUS ON ESG / FINANCIAL COMMUNITY NEEDS: INVESTORS ARE THE MAIN TARGET</a:t>
            </a:r>
            <a:endParaRPr sz="1200" b="1" i="0" u="none" strike="noStrike" cap="none">
              <a:solidFill>
                <a:srgbClr val="00003C"/>
              </a:solidFill>
              <a:latin typeface="Cambria"/>
              <a:ea typeface="Cambria"/>
              <a:cs typeface="Cambria"/>
              <a:sym typeface="Cambria"/>
            </a:endParaRPr>
          </a:p>
        </p:txBody>
      </p:sp>
      <p:sp>
        <p:nvSpPr>
          <p:cNvPr id="123" name="Google Shape;123;p9"/>
          <p:cNvSpPr/>
          <p:nvPr/>
        </p:nvSpPr>
        <p:spPr>
          <a:xfrm>
            <a:off x="466158" y="4854862"/>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156"/>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Based on creating sustainable value</a:t>
            </a:r>
            <a:endParaRPr sz="1400" b="1" i="0" u="none" strike="noStrike" cap="none">
              <a:solidFill>
                <a:srgbClr val="000000"/>
              </a:solidFill>
              <a:latin typeface="Cambria"/>
              <a:ea typeface="Cambria"/>
              <a:cs typeface="Cambria"/>
              <a:sym typeface="Cambria"/>
            </a:endParaRPr>
          </a:p>
        </p:txBody>
      </p:sp>
      <p:sp>
        <p:nvSpPr>
          <p:cNvPr id="124" name="Google Shape;124;p9"/>
          <p:cNvSpPr/>
          <p:nvPr/>
        </p:nvSpPr>
        <p:spPr>
          <a:xfrm>
            <a:off x="2123827" y="4850277"/>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156"/>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Based on creating financial value</a:t>
            </a:r>
            <a:endParaRPr sz="1400" b="1" i="0" u="none" strike="noStrike" cap="none">
              <a:solidFill>
                <a:srgbClr val="000000"/>
              </a:solidFill>
              <a:latin typeface="Cambria"/>
              <a:ea typeface="Cambria"/>
              <a:cs typeface="Cambria"/>
              <a:sym typeface="Cambria"/>
            </a:endParaRPr>
          </a:p>
        </p:txBody>
      </p:sp>
      <p:sp>
        <p:nvSpPr>
          <p:cNvPr id="125" name="Google Shape;125;p9"/>
          <p:cNvSpPr/>
          <p:nvPr/>
        </p:nvSpPr>
        <p:spPr>
          <a:xfrm>
            <a:off x="3781496" y="4854862"/>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156"/>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Based on creating capital value</a:t>
            </a:r>
            <a:endParaRPr sz="1400" b="1" i="0" u="none" strike="noStrike" cap="none">
              <a:solidFill>
                <a:srgbClr val="000000"/>
              </a:solidFill>
              <a:latin typeface="Cambria"/>
              <a:ea typeface="Cambria"/>
              <a:cs typeface="Cambria"/>
              <a:sym typeface="Cambria"/>
            </a:endParaRPr>
          </a:p>
        </p:txBody>
      </p:sp>
      <p:sp>
        <p:nvSpPr>
          <p:cNvPr id="126" name="Google Shape;126;p9"/>
          <p:cNvSpPr/>
          <p:nvPr/>
        </p:nvSpPr>
        <p:spPr>
          <a:xfrm>
            <a:off x="5439167" y="4852570"/>
            <a:ext cx="2892162" cy="989982"/>
          </a:xfrm>
          <a:prstGeom prst="roundRect">
            <a:avLst>
              <a:gd name="adj" fmla="val 0"/>
            </a:avLst>
          </a:prstGeom>
          <a:solidFill>
            <a:schemeClr val="lt1"/>
          </a:solidFill>
          <a:ln>
            <a:noFill/>
          </a:ln>
          <a:effectLst>
            <a:outerShdw blurRad="304800" dist="19050" dir="5400000" sx="101000" sy="101000" algn="ctr" rotWithShape="0">
              <a:srgbClr val="BFBFBF">
                <a:alpha val="32156"/>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000000"/>
                </a:solidFill>
                <a:latin typeface="Cambria"/>
                <a:ea typeface="Cambria"/>
                <a:cs typeface="Cambria"/>
                <a:sym typeface="Cambria"/>
              </a:rPr>
              <a:t>Focus on the impact of the environment and climate</a:t>
            </a:r>
            <a:endParaRPr sz="1400" b="1" i="0" u="none" strike="noStrike" cap="none">
              <a:solidFill>
                <a:srgbClr val="000000"/>
              </a:solidFill>
              <a:latin typeface="Cambria"/>
              <a:ea typeface="Cambria"/>
              <a:cs typeface="Cambria"/>
              <a:sym typeface="Cambria"/>
            </a:endParaRPr>
          </a:p>
        </p:txBody>
      </p:sp>
      <p:sp>
        <p:nvSpPr>
          <p:cNvPr id="127" name="Google Shape;127;p9"/>
          <p:cNvSpPr/>
          <p:nvPr/>
        </p:nvSpPr>
        <p:spPr>
          <a:xfrm>
            <a:off x="8657172" y="4850278"/>
            <a:ext cx="2892162" cy="989982"/>
          </a:xfrm>
          <a:prstGeom prst="roundRect">
            <a:avLst>
              <a:gd name="adj" fmla="val 0"/>
            </a:avLst>
          </a:prstGeom>
          <a:solidFill>
            <a:schemeClr val="lt1"/>
          </a:solidFill>
          <a:ln>
            <a:noFill/>
          </a:ln>
          <a:effectLst>
            <a:outerShdw blurRad="304800" dist="19050" dir="5400000" sx="101000" sy="101000" algn="ctr" rotWithShape="0">
              <a:srgbClr val="BFBFBF">
                <a:alpha val="32156"/>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vi-VN" sz="1400" b="1" i="0" u="none" strike="noStrike" cap="none">
                <a:solidFill>
                  <a:srgbClr val="1D1D1B"/>
                </a:solidFill>
                <a:latin typeface="Cambria"/>
                <a:ea typeface="Cambria"/>
                <a:cs typeface="Cambria"/>
                <a:sym typeface="Cambria"/>
              </a:rPr>
              <a:t>Focus on ensuring transparency and accountability</a:t>
            </a:r>
            <a:endParaRPr sz="1400" b="1" i="0" u="none" strike="noStrike" cap="none">
              <a:solidFill>
                <a:srgbClr val="1D1D1B"/>
              </a:solidFill>
              <a:latin typeface="Cambria"/>
              <a:ea typeface="Cambria"/>
              <a:cs typeface="Cambria"/>
              <a:sym typeface="Cambria"/>
            </a:endParaRPr>
          </a:p>
        </p:txBody>
      </p:sp>
      <p:sp>
        <p:nvSpPr>
          <p:cNvPr id="128" name="Google Shape;128;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vi-VN"/>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7582</Words>
  <Application>Microsoft Office PowerPoint</Application>
  <PresentationFormat>Widescreen</PresentationFormat>
  <Paragraphs>753</Paragraphs>
  <Slides>33</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Times New Roman</vt:lpstr>
      <vt:lpstr>Calibri</vt:lpstr>
      <vt:lpstr>Noto Sans Symbols</vt:lpstr>
      <vt:lpstr>Cambria</vt:lpstr>
      <vt:lpstr>Lexend</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1</cp:revision>
  <dcterms:created xsi:type="dcterms:W3CDTF">2024-10-28T02:26:51Z</dcterms:created>
  <dcterms:modified xsi:type="dcterms:W3CDTF">2025-10-21T04:47:16Z</dcterms:modified>
</cp:coreProperties>
</file>