
<file path=[Content_Types].xml><?xml version="1.0" encoding="utf-8"?>
<Types xmlns="http://schemas.openxmlformats.org/package/2006/content-types"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48" r:id="rId1"/>
  </p:sldMasterIdLst>
  <p:notesMasterIdLst>
    <p:notesMasterId r:id="rId54"/>
  </p:notesMasterIdLst>
  <p:sldIdLst>
    <p:sldId id="256" r:id="rId2"/>
    <p:sldId id="308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58" roundtripDataSignature="AMtx7mjnyppwHmaIyTxVED+NGNDcuuVpb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E9E22625-3C45-49E2-BDB5-95F470AC0A3B}">
  <a:tblStyle styleId="{E9E22625-3C45-49E2-BDB5-95F470AC0A3B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53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customschemas.google.com/relationships/presentationmetadata" Target="metadata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7" name="Google Shape;3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" name="Google Shape;122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9" name="Google Shape;129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7" name="Google Shape;137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4" name="Google Shape;144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1" name="Google Shape;151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8" name="Google Shape;158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6" name="Google Shape;166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2" name="Google Shape;172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9" name="Google Shape;179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6" name="Google Shape;186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">
          <a:extLst>
            <a:ext uri="{FF2B5EF4-FFF2-40B4-BE49-F238E27FC236}">
              <a16:creationId xmlns:a16="http://schemas.microsoft.com/office/drawing/2014/main" id="{7A0826EB-1A68-BF1F-1CDC-ED51FC9871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:notes">
            <a:extLst>
              <a:ext uri="{FF2B5EF4-FFF2-40B4-BE49-F238E27FC236}">
                <a16:creationId xmlns:a16="http://schemas.microsoft.com/office/drawing/2014/main" id="{EFA237AC-3A61-BEA0-CB33-AFD24C11E20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7" name="Google Shape;37;p1:notes">
            <a:extLst>
              <a:ext uri="{FF2B5EF4-FFF2-40B4-BE49-F238E27FC236}">
                <a16:creationId xmlns:a16="http://schemas.microsoft.com/office/drawing/2014/main" id="{35152104-1767-EEA2-CA55-3D918F14F10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8045626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3" name="Google Shape;193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00" name="Google Shape;200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07" name="Google Shape;207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3" name="Google Shape;213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0" name="Google Shape;220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6" name="Google Shape;226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5" name="Google Shape;245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2" name="Google Shape;252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5" name="Google Shape;275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2" name="Google Shape;282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0" name="Google Shape;5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8" name="Google Shape;288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95" name="Google Shape;295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3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02" name="Google Shape;302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09" name="Google Shape;309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3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38" name="Google Shape;338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44" name="Google Shape;344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51" name="Google Shape;351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58" name="Google Shape;358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3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65" name="Google Shape;365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3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71" name="Google Shape;371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3" name="Google Shape;6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4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78" name="Google Shape;378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4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85" name="Google Shape;385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91" name="Google Shape;391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4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98" name="Google Shape;398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4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04" name="Google Shape;404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4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11" name="Google Shape;411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4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17" name="Google Shape;417;p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4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38" name="Google Shape;438;p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4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44" name="Google Shape;444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4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51" name="Google Shape;451;p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9" name="Google Shape;8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p5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58" name="Google Shape;458;p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5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64" name="Google Shape;464;p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5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71" name="Google Shape;471;p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5" name="Google Shape;9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2" name="Google Shape;10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9" name="Google Shape;10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6" name="Google Shape;116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5;p5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83" y="0"/>
            <a:ext cx="12189834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54"/>
          <p:cNvSpPr/>
          <p:nvPr/>
        </p:nvSpPr>
        <p:spPr>
          <a:xfrm>
            <a:off x="-1" y="0"/>
            <a:ext cx="12190918" cy="5536248"/>
          </a:xfrm>
          <a:prstGeom prst="flowChartPunchedTape">
            <a:avLst/>
          </a:prstGeom>
          <a:gradFill>
            <a:gsLst>
              <a:gs pos="0">
                <a:srgbClr val="FFFFFF">
                  <a:alpha val="79215"/>
                </a:srgbClr>
              </a:gs>
              <a:gs pos="100000">
                <a:srgbClr val="FFFFFF">
                  <a:alpha val="29411"/>
                </a:srgbClr>
              </a:gs>
            </a:gsLst>
            <a:lin ang="18900000" scaled="0"/>
          </a:gradFill>
          <a:ln>
            <a:noFill/>
          </a:ln>
        </p:spPr>
        <p:txBody>
          <a:bodyPr spcFirstLastPara="1" wrap="square" lIns="36575" tIns="36575" rIns="36575" bIns="365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17;p54"/>
          <p:cNvSpPr txBox="1">
            <a:spLocks noGrp="1"/>
          </p:cNvSpPr>
          <p:nvPr>
            <p:ph type="subTitle" idx="1"/>
          </p:nvPr>
        </p:nvSpPr>
        <p:spPr>
          <a:xfrm>
            <a:off x="838201" y="1926547"/>
            <a:ext cx="10515599" cy="1070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3153"/>
              </a:buClr>
              <a:buSzPts val="2400"/>
              <a:buNone/>
              <a:defRPr sz="2400" b="1">
                <a:solidFill>
                  <a:srgbClr val="00315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5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5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5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1" name="Google Shape;21;p54"/>
          <p:cNvSpPr/>
          <p:nvPr/>
        </p:nvSpPr>
        <p:spPr>
          <a:xfrm>
            <a:off x="10399090" y="537310"/>
            <a:ext cx="954710" cy="674762"/>
          </a:xfrm>
          <a:custGeom>
            <a:avLst/>
            <a:gdLst/>
            <a:ahLst/>
            <a:cxnLst/>
            <a:rect l="l" t="t" r="r" b="b"/>
            <a:pathLst>
              <a:path w="1964908" h="1388740" extrusionOk="0">
                <a:moveTo>
                  <a:pt x="0" y="0"/>
                </a:moveTo>
                <a:lnTo>
                  <a:pt x="1964907" y="0"/>
                </a:lnTo>
                <a:lnTo>
                  <a:pt x="1964907" y="1388740"/>
                </a:lnTo>
                <a:lnTo>
                  <a:pt x="0" y="138874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2" name="Google Shape;22;p54"/>
          <p:cNvSpPr/>
          <p:nvPr/>
        </p:nvSpPr>
        <p:spPr>
          <a:xfrm>
            <a:off x="7043882" y="508294"/>
            <a:ext cx="1186237" cy="668008"/>
          </a:xfrm>
          <a:custGeom>
            <a:avLst/>
            <a:gdLst/>
            <a:ahLst/>
            <a:cxnLst/>
            <a:rect l="l" t="t" r="r" b="b"/>
            <a:pathLst>
              <a:path w="2441419" h="1374840" extrusionOk="0">
                <a:moveTo>
                  <a:pt x="0" y="0"/>
                </a:moveTo>
                <a:lnTo>
                  <a:pt x="2441419" y="0"/>
                </a:lnTo>
                <a:lnTo>
                  <a:pt x="2441419" y="1374839"/>
                </a:lnTo>
                <a:lnTo>
                  <a:pt x="0" y="137483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pic>
        <p:nvPicPr>
          <p:cNvPr id="23" name="Google Shape;23;p54"/>
          <p:cNvPicPr preferRelativeResize="0"/>
          <p:nvPr/>
        </p:nvPicPr>
        <p:blipFill rotWithShape="1">
          <a:blip r:embed="rId5">
            <a:alphaModFix/>
          </a:blip>
          <a:srcRect t="26329" b="34451"/>
          <a:stretch/>
        </p:blipFill>
        <p:spPr>
          <a:xfrm>
            <a:off x="807627" y="619012"/>
            <a:ext cx="1138706" cy="44657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4;p5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636779" y="537310"/>
            <a:ext cx="1716657" cy="7137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Google Shape;26;p55"/>
          <p:cNvPicPr preferRelativeResize="0"/>
          <p:nvPr/>
        </p:nvPicPr>
        <p:blipFill rotWithShape="1">
          <a:blip r:embed="rId2">
            <a:alphaModFix/>
          </a:blip>
          <a:srcRect r="7464" b="50681"/>
          <a:stretch/>
        </p:blipFill>
        <p:spPr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5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>
              <a:alpha val="4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" name="Google Shape;28;p55" descr="A blue and green logo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8200" y="384725"/>
            <a:ext cx="1260953" cy="83136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9" name="Google Shape;29;p55"/>
          <p:cNvCxnSpPr/>
          <p:nvPr/>
        </p:nvCxnSpPr>
        <p:spPr>
          <a:xfrm>
            <a:off x="838200" y="1043797"/>
            <a:ext cx="10515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0" name="Google Shape;30;p55"/>
          <p:cNvSpPr txBox="1"/>
          <p:nvPr/>
        </p:nvSpPr>
        <p:spPr>
          <a:xfrm>
            <a:off x="2099153" y="667369"/>
            <a:ext cx="7583423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1" u="none" strike="noStrike" cap="none">
                <a:solidFill>
                  <a:srgbClr val="466DB0"/>
                </a:solidFill>
                <a:latin typeface="Calibri"/>
                <a:ea typeface="Calibri"/>
                <a:cs typeface="Calibri"/>
                <a:sym typeface="Calibri"/>
              </a:rPr>
              <a:t>Dự án Thúc đẩy Tiết kiệm năng lượng trong các ngành công nghiệp Việt Nam</a:t>
            </a:r>
            <a:endParaRPr sz="1800" b="1" i="1" u="none" strike="noStrike" cap="none">
              <a:solidFill>
                <a:srgbClr val="466D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" name="Google Shape;31;p5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78498" y="384725"/>
            <a:ext cx="1903411" cy="791366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Google Shape;32;p5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5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i="0" u="none" strike="noStrike" cap="none">
                <a:solidFill>
                  <a:srgbClr val="8888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5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" name="Google Shape;11;p5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5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5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"/>
          <p:cNvSpPr txBox="1">
            <a:spLocks noGrp="1"/>
          </p:cNvSpPr>
          <p:nvPr>
            <p:ph type="subTitle" idx="1"/>
          </p:nvPr>
        </p:nvSpPr>
        <p:spPr>
          <a:xfrm>
            <a:off x="2063319" y="1971613"/>
            <a:ext cx="8376821" cy="1069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53"/>
              </a:buClr>
              <a:buSzPts val="2400"/>
              <a:buNone/>
            </a:pPr>
            <a:r>
              <a:rPr lang="en-US"/>
              <a:t>VIETNAM SCALING UP ENERGY EFFICIENCY PROJECT (VSUEE)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0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BASIC PRINCIPLES OF PROJECT CASH FLOW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25" name="Google Shape;125;p10"/>
          <p:cNvSpPr txBox="1"/>
          <p:nvPr/>
        </p:nvSpPr>
        <p:spPr>
          <a:xfrm>
            <a:off x="695582" y="2438719"/>
            <a:ext cx="10369550" cy="28417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742950" marR="0" lvl="1" indent="-2857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•"/>
            </a:pPr>
            <a:r>
              <a:rPr lang="en-US" sz="1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Cash Inflows: </a:t>
            </a: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Revenue from the sale of products/services (electricity, clean water, recycled products), cost savings (electricity, water bills), asset liquidation value, borrowed capital.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742950" marR="0" lvl="1" indent="-285750" algn="just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•"/>
            </a:pPr>
            <a:r>
              <a:rPr lang="en-US" sz="1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Cash Outflows: </a:t>
            </a: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Initial investment costs (CAPEX), operating costs (OPEX), taxes, financial costs (interest payments), principal repayments.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742950" marR="0" lvl="1" indent="-285750" algn="just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•"/>
            </a:pPr>
            <a:r>
              <a:rPr lang="en-US" sz="1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Net Cash Flow = Cash Inflows - Cash Outflows</a:t>
            </a:r>
            <a:endParaRPr sz="18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742950" marR="0" lvl="1" indent="-285750" algn="just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Char char="•"/>
            </a:pPr>
            <a:r>
              <a:rPr lang="en-US" sz="1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Perspective: </a:t>
            </a: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Analysis from the perspective of total investment capital (excluding the structure of debt/equity capital).</a:t>
            </a:r>
            <a:endParaRPr sz="18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26" name="Google Shape;126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629535" y="3951597"/>
            <a:ext cx="6348730" cy="2950845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11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CAPEX &amp; OPEX IN GREEN PROJECTS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33" name="Google Shape;133;p11"/>
          <p:cNvSpPr txBox="1"/>
          <p:nvPr/>
        </p:nvSpPr>
        <p:spPr>
          <a:xfrm>
            <a:off x="606826" y="2293144"/>
            <a:ext cx="11163300" cy="246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6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Capital Expenditure (CAPEX):</a:t>
            </a:r>
            <a:endParaRPr sz="16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1143000" marR="0" lvl="2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16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Typically higher than traditional projects due to high technology costs.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0" marR="0" lvl="2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1600" b="0" i="1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Examples: </a:t>
            </a:r>
            <a:r>
              <a:rPr lang="en-US" sz="16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Wind turbines, solar panels, advanced wastewater treatment systems.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1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6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Operating expenses (OPEX):</a:t>
            </a:r>
            <a:endParaRPr sz="16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1143000" marR="0" lvl="2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16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Typically lower due to energy savings and reduced input materials.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0" marR="0" lvl="2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1600" b="0" i="1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Example: </a:t>
            </a:r>
            <a:r>
              <a:rPr lang="en-US" sz="16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Fuel costs for solar power plants are nearly zero; maintenance costs </a:t>
            </a:r>
            <a:r>
              <a:rPr lang="en-US" sz="1600">
                <a:latin typeface="Cambria"/>
                <a:ea typeface="Cambria"/>
                <a:cs typeface="Cambria"/>
                <a:sym typeface="Cambria"/>
              </a:rPr>
              <a:t>are quite low.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1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800" b="1" i="0" u="none" strike="noStrike" cap="none">
                <a:solidFill>
                  <a:srgbClr val="0000FF"/>
                </a:solidFill>
                <a:latin typeface="Cambria"/>
                <a:ea typeface="Cambria"/>
                <a:cs typeface="Cambria"/>
                <a:sym typeface="Cambria"/>
              </a:rPr>
              <a:t>=&amp;gt; It is necessary to analyze the trade-off between high CAPEX and low OPEX in the long term.</a:t>
            </a:r>
            <a:endParaRPr sz="1800" b="0" i="0" u="none" strike="noStrike" cap="none">
              <a:solidFill>
                <a:srgbClr val="0000F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34" name="Google Shape;134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2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PRESENT VALUE OF NET CASH FLOWS (NPV)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40" name="Google Shape;140;p12"/>
          <p:cNvSpPr txBox="1"/>
          <p:nvPr/>
        </p:nvSpPr>
        <p:spPr>
          <a:xfrm>
            <a:off x="530225" y="2071867"/>
            <a:ext cx="11131550" cy="48576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742950" marR="0" lvl="1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1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Concept: </a:t>
            </a: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The difference between the total present value of future net cash flows and the initial investment cost.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742950" marR="0" lvl="1" indent="-28575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1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Formula</a:t>
            </a:r>
            <a:endParaRPr sz="1800" b="1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1143000" marR="0" lvl="5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C0​ (Initial Investment)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0" marR="0" lvl="2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CFt​ (Net Cash Flow at time t)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0" marR="0" lvl="1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r (Discount Rate)</a:t>
            </a:r>
            <a:endParaRPr sz="2800" b="1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742950" marR="0" lvl="1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1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Meaning:</a:t>
            </a:r>
            <a:endParaRPr sz="18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1143000" marR="0" lvl="2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1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NPV &gt; 0: </a:t>
            </a: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The project is financially viable and creates added value.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0" marR="0" lvl="2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1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NPV &lt; 0: </a:t>
            </a: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The project is not financially viable and destroys value.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0" marR="0" lvl="2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1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NPV = 0: </a:t>
            </a: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The project breaks even.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742950" marR="0" lvl="1" indent="-28575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1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Note: </a:t>
            </a: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NPV is highly sensitive to the discount rate (r).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Google Shape;141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3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INTERNAL RATE OF RETURN (IRR)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47" name="Google Shape;147;p13"/>
          <p:cNvSpPr txBox="1"/>
          <p:nvPr/>
        </p:nvSpPr>
        <p:spPr>
          <a:xfrm>
            <a:off x="751703" y="2375905"/>
            <a:ext cx="10515600" cy="3980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742950" marR="0" lvl="1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1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Concept: </a:t>
            </a: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The discount rate (r) at which the NPV of the project equals zero.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742950" marR="0" lvl="1" indent="-28575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1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Meaning: </a:t>
            </a: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Measures the relative profitability of the project.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742950" marR="0" lvl="1" indent="-28575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1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Decision rule:</a:t>
            </a:r>
            <a:endParaRPr sz="18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1143000" marR="0" lvl="2" indent="-22860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Compare IRR with the weighted average cost of capital (WACC) or the investor's required rate of return.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0" marR="0" lvl="2" indent="-22860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1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IRR &gt; WACC: </a:t>
            </a: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Accept the project.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0" marR="0" lvl="2" indent="-22860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1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IRR &lt; WACC: </a:t>
            </a: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Reject the project.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742950" marR="0" lvl="1" indent="-28575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1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Advantage: </a:t>
            </a: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Not dependent on the choice of discount rate.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4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Payback Period (PP &amp; DPP)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54" name="Google Shape;154;p14"/>
          <p:cNvSpPr txBox="1"/>
          <p:nvPr/>
        </p:nvSpPr>
        <p:spPr>
          <a:xfrm>
            <a:off x="603250" y="2420184"/>
            <a:ext cx="10985500" cy="35650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1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800" b="1" i="0" u="none" strike="noStrike" cap="none">
                <a:solidFill>
                  <a:srgbClr val="0000FF"/>
                </a:solidFill>
                <a:latin typeface="Cambria"/>
                <a:ea typeface="Cambria"/>
                <a:cs typeface="Cambria"/>
                <a:sym typeface="Cambria"/>
              </a:rPr>
              <a:t>Payback Period (PP):</a:t>
            </a:r>
            <a:endParaRPr sz="1800" b="0" i="0" u="none" strike="noStrike" cap="none">
              <a:solidFill>
                <a:srgbClr val="0000FF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1143000" marR="0" lvl="2" indent="-22860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The time required for the total cash inflow to equal the initial investment.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0" marR="0" lvl="2" indent="-22860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1800" b="0" i="1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Disadvantage: </a:t>
            </a: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Does not account for the time value of money.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1" indent="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800" b="1" i="0" u="none" strike="noStrike" cap="none">
                <a:solidFill>
                  <a:srgbClr val="0000FF"/>
                </a:solidFill>
                <a:latin typeface="Cambria"/>
                <a:ea typeface="Cambria"/>
                <a:cs typeface="Cambria"/>
                <a:sym typeface="Cambria"/>
              </a:rPr>
              <a:t>Discounted Payback Period (DPP):</a:t>
            </a:r>
            <a:endParaRPr sz="1800" b="0" i="0" u="none" strike="noStrike" cap="none">
              <a:solidFill>
                <a:srgbClr val="0000FF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1143000" marR="0" lvl="2" indent="-22860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It is the period required for the </a:t>
            </a:r>
            <a:r>
              <a:rPr lang="en-US" sz="1800" b="0" i="1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present value </a:t>
            </a: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of cash inflows to equal the initial investment.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0" marR="0" lvl="2" indent="-22860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1800" b="0" i="1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Advantages: </a:t>
            </a: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Takes into account the time value of money and is a better indicator than PP.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1" indent="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800" b="1" i="0" u="none" strike="noStrike" cap="none">
                <a:solidFill>
                  <a:srgbClr val="0000FF"/>
                </a:solidFill>
                <a:latin typeface="Cambria"/>
                <a:ea typeface="Cambria"/>
                <a:cs typeface="Cambria"/>
                <a:sym typeface="Cambria"/>
              </a:rPr>
              <a:t>Meaning: </a:t>
            </a: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Measure the liquidity risk of the project. The shorter the DPP of the project, the lower the risk.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" name="Google Shape;155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5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EXAMPLE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" name="Google Shape;161;p15"/>
          <p:cNvSpPr txBox="1"/>
          <p:nvPr/>
        </p:nvSpPr>
        <p:spPr>
          <a:xfrm>
            <a:off x="756213" y="1694624"/>
            <a:ext cx="9810750" cy="3006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742950" marR="0" lvl="1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20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Project:</a:t>
            </a: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 100 kWp rooftop solar power system.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742950" marR="0" lvl="1" indent="-28575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20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Input:</a:t>
            </a: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1143000" marR="0" lvl="2" indent="-228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Investment capital (C0): 1.5 billion VND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0" marR="0" lvl="2" indent="-228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Annual net cash flow (CF) (after tax, excluding depreciation): 300 million VND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0" marR="0" lvl="2" indent="-228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Lifespan: 20 years</a:t>
            </a: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1143000" marR="0" lvl="2" indent="-228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Discount rate (r): 12%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" name="Google Shape;162;p15"/>
          <p:cNvSpPr txBox="1"/>
          <p:nvPr/>
        </p:nvSpPr>
        <p:spPr>
          <a:xfrm>
            <a:off x="756213" y="4323973"/>
            <a:ext cx="7226300" cy="2534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742950" marR="0" lvl="1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20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Result (example):</a:t>
            </a: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1143000" marR="0" lvl="2" indent="-228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NPV = 725 million VND (&amp;gt; 0)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0" marR="0" lvl="2" indent="-228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IRR = 18.5% (&amp;gt; 12%)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0" marR="0" lvl="2" indent="-228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DPP = 7.1 years</a:t>
            </a: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800100" marR="0" lvl="0" indent="-3429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ourier New"/>
              <a:buChar char="o"/>
            </a:pPr>
            <a:r>
              <a:rPr lang="en-US" sz="20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Conclusion: </a:t>
            </a: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The project is financially viable.</a:t>
            </a: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63" name="Google Shape;163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6"/>
          <p:cNvSpPr txBox="1"/>
          <p:nvPr/>
        </p:nvSpPr>
        <p:spPr>
          <a:xfrm>
            <a:off x="838200" y="2258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marR="0" lvl="0" indent="-228600" algn="ctr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4400" b="1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1.3 TECHNICAL ANALYSIS</a:t>
            </a:r>
            <a:endParaRPr sz="34400" b="1" i="0" u="none" strike="noStrike" cap="non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69" name="Google Shape;169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17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THE IMPORTANCE OF TECHNICAL ANALYSIS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75" name="Google Shape;175;p17"/>
          <p:cNvSpPr txBox="1"/>
          <p:nvPr/>
        </p:nvSpPr>
        <p:spPr>
          <a:xfrm>
            <a:off x="461147" y="2071867"/>
            <a:ext cx="10318800" cy="381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742950" marR="0" lvl="1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In green projects, technical analysis is not only about answering the question "Will the project work?"</a:t>
            </a:r>
            <a:r>
              <a:rPr lang="en-US" sz="1800">
                <a:latin typeface="Cambria"/>
                <a:ea typeface="Cambria"/>
                <a:cs typeface="Cambria"/>
                <a:sym typeface="Cambria"/>
              </a:rPr>
              <a:t>, “Is the technology available in the local market?”, but also </a:t>
            </a: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"Is the project truly GREEN and EFFICIENT?"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742950" marR="0" lvl="1" indent="-28575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1800" b="1" i="0" u="none" strike="noStrike" cap="none">
                <a:solidFill>
                  <a:srgbClr val="0000FF"/>
                </a:solidFill>
                <a:latin typeface="Cambria"/>
                <a:ea typeface="Cambria"/>
                <a:cs typeface="Cambria"/>
                <a:sym typeface="Cambria"/>
              </a:rPr>
              <a:t>Factors to consider:</a:t>
            </a:r>
            <a:endParaRPr sz="1800" b="0" i="0" u="none" strike="noStrike" cap="none">
              <a:solidFill>
                <a:srgbClr val="0000FF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1143000" marR="0" lvl="2" indent="-228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Is the chosen technology suitable?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0" marR="0" lvl="2" indent="-228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Does the performance meet the commitment?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0" marR="0" lvl="2" indent="-228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Is the supplier reputable?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0" marR="0" lvl="2" indent="-228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What is the technology lifecycle and maintenance plan?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0" marR="0" lvl="2" indent="-228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Does it comply with the technical thresholds in the green criteria?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6" name="Google Shape;176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8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TECHNOLOGY ASSESSMENT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82" name="Google Shape;182;p18"/>
          <p:cNvSpPr txBox="1"/>
          <p:nvPr/>
        </p:nvSpPr>
        <p:spPr>
          <a:xfrm>
            <a:off x="627284" y="1709650"/>
            <a:ext cx="10623600" cy="413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742950" marR="0" lvl="1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20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Proven Technology: </a:t>
            </a: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Technology that has been widely used, is highly reliable, and has low risk.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742950" marR="0" lvl="1" indent="-28575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20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Emerging Technology: </a:t>
            </a: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Higher potential performance but also higher operational and maintenance risks.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742950" marR="0" lvl="1" indent="-28575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20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Origin, source: </a:t>
            </a: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Reputation of the manufacturer (e.g., Tier 1 solar panels).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742950" marR="0" lvl="1" indent="-28575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20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Warranty, maintenance: </a:t>
            </a: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Performance warranty terms, physical warranty.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1" indent="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2000" b="1" i="0" u="none" strike="noStrike" cap="none">
                <a:solidFill>
                  <a:srgbClr val="0000FF"/>
                </a:solidFill>
                <a:latin typeface="Cambria"/>
                <a:ea typeface="Cambria"/>
                <a:cs typeface="Cambria"/>
                <a:sym typeface="Cambria"/>
              </a:rPr>
              <a:t>&amp;gt; Banks typically prioritize projects that use proven technology.</a:t>
            </a:r>
            <a:endParaRPr sz="2000" b="0" i="0" u="none" strike="noStrike" cap="none">
              <a:solidFill>
                <a:srgbClr val="0000F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83" name="Google Shape;183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19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ENERGY &amp; RESOURCE EFFICIENCY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89" name="Google Shape;189;p19"/>
          <p:cNvSpPr txBox="1"/>
          <p:nvPr/>
        </p:nvSpPr>
        <p:spPr>
          <a:xfrm>
            <a:off x="519731" y="1903799"/>
            <a:ext cx="11152538" cy="40209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742950" marR="0" lvl="1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This is the heart of green project technical analysis.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742950" marR="0" lvl="1" indent="-28575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1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Key metrics to measure:</a:t>
            </a:r>
            <a:endParaRPr sz="18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1143000" marR="0" lvl="2" indent="-22860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Energy projects: Conversion efficiency (%), Capacity Factor (CF).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0" marR="0" lvl="2" indent="-22860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Energy-saving projects: Amount of kWh saved per unit of product.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0" marR="0" lvl="2" indent="-22860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Water management project: Reduction in water loss (%), m3 of reused water.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0" marR="0" lvl="2" indent="-22860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Green Building Project: Energy consumption level (kWh/m²/year).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1" indent="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2000" b="1" i="0" u="none" strike="noStrike" cap="none">
                <a:solidFill>
                  <a:srgbClr val="0000FF"/>
                </a:solidFill>
                <a:latin typeface="Cambria"/>
                <a:ea typeface="Cambria"/>
                <a:cs typeface="Cambria"/>
                <a:sym typeface="Cambria"/>
              </a:rPr>
              <a:t>These indicators must be compared with industry standards and green criteria thresholds.</a:t>
            </a:r>
            <a:endParaRPr sz="2000" b="0" i="0" u="none" strike="noStrike" cap="none">
              <a:solidFill>
                <a:srgbClr val="0000F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90" name="Google Shape;19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19</a:t>
            </a:fld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">
          <a:extLst>
            <a:ext uri="{FF2B5EF4-FFF2-40B4-BE49-F238E27FC236}">
              <a16:creationId xmlns:a16="http://schemas.microsoft.com/office/drawing/2014/main" id="{EC6E80E0-B272-4CFE-3C34-FAD81CE173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">
            <a:extLst>
              <a:ext uri="{FF2B5EF4-FFF2-40B4-BE49-F238E27FC236}">
                <a16:creationId xmlns:a16="http://schemas.microsoft.com/office/drawing/2014/main" id="{56D7B2D6-0919-008F-9DC0-A7D426CC53CA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2391794" y="1971613"/>
            <a:ext cx="7480176" cy="1069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53"/>
              </a:buClr>
              <a:buSzPts val="2400"/>
              <a:buNone/>
            </a:pPr>
            <a:r>
              <a:rPr lang="en-US" dirty="0"/>
              <a:t>Feasibility assessment of green loan projects</a:t>
            </a: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53"/>
              </a:buClr>
              <a:buSzPts val="2400"/>
              <a:buNone/>
            </a:pPr>
            <a:r>
              <a:rPr lang="en-US" dirty="0"/>
              <a:t>Practical exercise: Feasibility assessment of green loan projects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87549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20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COLLECTING AND VERIFYING INPUT DATA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96" name="Google Shape;196;p20"/>
          <p:cNvSpPr txBox="1"/>
          <p:nvPr/>
        </p:nvSpPr>
        <p:spPr>
          <a:xfrm>
            <a:off x="462864" y="1827403"/>
            <a:ext cx="10515600" cy="48115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742950" marR="0" lvl="1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"Garbage In, Garbage Out." The feasibility of the project depends entirely on the quality of the input data.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742950" marR="0" lvl="1" indent="-28575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1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Data sources:</a:t>
            </a:r>
            <a:endParaRPr sz="18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1143000" marR="0" lvl="2" indent="-22860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Feasibility Study Report.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0" marR="0" lvl="2" indent="-22860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Independent technical consultant report.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0" marR="0" lvl="2" indent="-22860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Technical specifications from the manufacturer (datasheet).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0" marR="0" lvl="2" indent="-22860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Historical data (if available).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742950" marR="0" lvl="1" indent="-28575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1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Cross-check: </a:t>
            </a: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Compare the investor's assumptions with industry standards and actual data. For example: Is the projected solar power output consistent with local radiation data?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7" name="Google Shape;197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20</a:t>
            </a:fld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21"/>
          <p:cNvSpPr txBox="1"/>
          <p:nvPr/>
        </p:nvSpPr>
        <p:spPr>
          <a:xfrm>
            <a:off x="941166" y="1347434"/>
            <a:ext cx="10494600" cy="724500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56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EXAMPLE: COMPARISON OF </a:t>
            </a:r>
            <a:r>
              <a:rPr lang="en-US" sz="3200" b="1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HEAT RECOVERY SYSTEMS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03" name="Google Shape;203;p21"/>
          <p:cNvSpPr txBox="1"/>
          <p:nvPr/>
        </p:nvSpPr>
        <p:spPr>
          <a:xfrm>
            <a:off x="941166" y="2357670"/>
            <a:ext cx="10230900" cy="27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rgbClr val="0000FF"/>
                </a:solidFill>
                <a:latin typeface="Cambria"/>
                <a:ea typeface="Cambria"/>
                <a:cs typeface="Cambria"/>
                <a:sym typeface="Cambria"/>
              </a:rPr>
              <a:t>Scenario 1: </a:t>
            </a:r>
            <a:endParaRPr sz="1800" b="0" i="0" u="none" strike="noStrike" cap="none">
              <a:solidFill>
                <a:srgbClr val="0000FF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342900" marR="0" lvl="0" indent="-34290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∙"/>
            </a:pPr>
            <a:r>
              <a:rPr lang="en-US" sz="1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Context: </a:t>
            </a:r>
            <a:r>
              <a:rPr lang="en-US" sz="1800">
                <a:latin typeface="Cambria"/>
                <a:ea typeface="Cambria"/>
                <a:cs typeface="Cambria"/>
                <a:sym typeface="Cambria"/>
              </a:rPr>
              <a:t>A cement plant installs a small WHR system to increase clinker output (uses recovered heat to dry more raw material). The aim is to boost production capacity.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rgbClr val="0000FF"/>
                </a:solidFill>
                <a:latin typeface="Cambria"/>
                <a:ea typeface="Cambria"/>
                <a:cs typeface="Cambria"/>
                <a:sym typeface="Cambria"/>
              </a:rPr>
              <a:t>Scenario 2: </a:t>
            </a:r>
            <a:endParaRPr sz="1800" b="0" i="0" u="none" strike="noStrike" cap="none">
              <a:solidFill>
                <a:srgbClr val="0000FF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285750" marR="0" lvl="0" indent="-28575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1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Context: </a:t>
            </a:r>
            <a:r>
              <a:rPr lang="en-US" sz="1800">
                <a:latin typeface="Cambria"/>
                <a:ea typeface="Cambria"/>
                <a:cs typeface="Cambria"/>
                <a:sym typeface="Cambria"/>
              </a:rPr>
              <a:t>A textile factory installs a WHR system to recover exhaust heat from boilers and reuse it for water preheating – reducing fossil fuel use.</a:t>
            </a:r>
            <a:endParaRPr sz="18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04" name="Google Shape;204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21</a:t>
            </a:fld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2"/>
          <p:cNvSpPr txBox="1"/>
          <p:nvPr/>
        </p:nvSpPr>
        <p:spPr>
          <a:xfrm>
            <a:off x="838200" y="2258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marR="0" lvl="0" indent="-228600" algn="ctr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4000" b="1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1.4 ESG RISK AND BENEFIT ASSESSMENT </a:t>
            </a:r>
            <a:endParaRPr sz="59500" b="1" i="0" u="none" strike="noStrike" cap="non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10" name="Google Shape;210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22</a:t>
            </a:fld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23"/>
          <p:cNvSpPr txBox="1"/>
          <p:nvPr/>
        </p:nvSpPr>
        <p:spPr>
          <a:xfrm>
            <a:off x="941166" y="114972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ESG RISKS OF GREEN PROJECTS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16" name="Google Shape;216;p23"/>
          <p:cNvSpPr txBox="1"/>
          <p:nvPr/>
        </p:nvSpPr>
        <p:spPr>
          <a:xfrm>
            <a:off x="978694" y="1767010"/>
            <a:ext cx="8498938" cy="5109091"/>
          </a:xfrm>
          <a:prstGeom prst="rect">
            <a:avLst/>
          </a:prstGeom>
          <a:gradFill>
            <a:gsLst>
              <a:gs pos="0">
                <a:srgbClr val="FFFFFF">
                  <a:alpha val="71372"/>
                </a:srgbClr>
              </a:gs>
              <a:gs pos="74000">
                <a:srgbClr val="FFFFFF"/>
              </a:gs>
              <a:gs pos="100000">
                <a:srgbClr val="FFFFFF"/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Environment (E)</a:t>
            </a:r>
            <a:endParaRPr sz="18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342900" marR="0" lvl="2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Fine particulate matter (PM2.5, PM10) from cement production.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1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Wastewater containing toxic chemicals from textile dyeing.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1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Hazardous solid waste from metallurgy.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Social (S)</a:t>
            </a:r>
            <a:endParaRPr sz="18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mbria"/>
              <a:buChar char="•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     Workplace      accidents in the construction/materials industry.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mbria"/>
              <a:buChar char="•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     Noise/emissions affect the community surrounding the industrial zone.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mbria"/>
              <a:buChar char="•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     Working conditions in the textile industry (long shifts, hot environment).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Governance (G)</a:t>
            </a:r>
            <a:endParaRPr sz="18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mbria"/>
              <a:buChar char="•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     Lack of transparency regarding energy consumption/emissions data.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mbria"/>
              <a:buChar char="•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     The investor did not publish the ESG report on time.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mbria"/>
              <a:buChar char="•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     Risk of corruption during the project approval process.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7" name="Google Shape;217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23</a:t>
            </a:fld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24"/>
          <p:cNvSpPr txBox="1"/>
          <p:nvPr/>
        </p:nvSpPr>
        <p:spPr>
          <a:xfrm>
            <a:off x="838200" y="2258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marR="0" lvl="0" indent="-228600" algn="ctr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4400" b="1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1.5 HOW TO CREATE A CRITERIA TABLE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228600" algn="ctr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4400" b="1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FOR INTERNAL REVIEW</a:t>
            </a:r>
            <a:endParaRPr sz="123400" b="1" i="0" u="none" strike="noStrike" cap="non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23" name="Google Shape;223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24</a:t>
            </a:fld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25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WHY IS AN INTERNAL REVIEW FRAMEWORK NECESSARY?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229" name="Google Shape;229;p25"/>
          <p:cNvGrpSpPr/>
          <p:nvPr/>
        </p:nvGrpSpPr>
        <p:grpSpPr>
          <a:xfrm>
            <a:off x="2124476" y="2222537"/>
            <a:ext cx="8128000" cy="4401000"/>
            <a:chOff x="0" y="33779"/>
            <a:chExt cx="8128000" cy="4401000"/>
          </a:xfrm>
        </p:grpSpPr>
        <p:sp>
          <p:nvSpPr>
            <p:cNvPr id="230" name="Google Shape;230;p25"/>
            <p:cNvSpPr/>
            <p:nvPr/>
          </p:nvSpPr>
          <p:spPr>
            <a:xfrm>
              <a:off x="0" y="402779"/>
              <a:ext cx="8128000" cy="630000"/>
            </a:xfrm>
            <a:prstGeom prst="rect">
              <a:avLst/>
            </a:prstGeom>
            <a:solidFill>
              <a:srgbClr val="C9EEF0">
                <a:alpha val="89411"/>
              </a:srgbClr>
            </a:solidFill>
            <a:ln w="25400" cap="flat" cmpd="sng">
              <a:solidFill>
                <a:srgbClr val="08D0D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1" name="Google Shape;231;p25"/>
            <p:cNvSpPr/>
            <p:nvPr/>
          </p:nvSpPr>
          <p:spPr>
            <a:xfrm>
              <a:off x="406400" y="33779"/>
              <a:ext cx="5689600" cy="73800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400" cap="flat" cmpd="sng">
              <a:solidFill>
                <a:srgbClr val="06BBC4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2" name="Google Shape;232;p25"/>
            <p:cNvSpPr txBox="1"/>
            <p:nvPr/>
          </p:nvSpPr>
          <p:spPr>
            <a:xfrm>
              <a:off x="442426" y="69805"/>
              <a:ext cx="5617548" cy="6659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15050" tIns="0" rIns="215050" bIns="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mbria"/>
                <a:buNone/>
              </a:pPr>
              <a:r>
                <a:rPr lang="en-US" sz="1800" b="1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Standardize processes</a:t>
              </a:r>
              <a:endParaRPr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33" name="Google Shape;233;p25"/>
            <p:cNvSpPr/>
            <p:nvPr/>
          </p:nvSpPr>
          <p:spPr>
            <a:xfrm>
              <a:off x="0" y="1536779"/>
              <a:ext cx="8128000" cy="630000"/>
            </a:xfrm>
            <a:prstGeom prst="rect">
              <a:avLst/>
            </a:prstGeom>
            <a:solidFill>
              <a:srgbClr val="C9EEF0">
                <a:alpha val="89411"/>
              </a:srgbClr>
            </a:solidFill>
            <a:ln w="25400" cap="flat" cmpd="sng">
              <a:solidFill>
                <a:srgbClr val="08D0D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4" name="Google Shape;234;p25"/>
            <p:cNvSpPr/>
            <p:nvPr/>
          </p:nvSpPr>
          <p:spPr>
            <a:xfrm>
              <a:off x="406400" y="1167779"/>
              <a:ext cx="5689600" cy="73800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400" cap="flat" cmpd="sng">
              <a:solidFill>
                <a:srgbClr val="06BBC4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5" name="Google Shape;235;p25"/>
            <p:cNvSpPr txBox="1"/>
            <p:nvPr/>
          </p:nvSpPr>
          <p:spPr>
            <a:xfrm>
              <a:off x="442426" y="1203805"/>
              <a:ext cx="5617548" cy="6659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15050" tIns="0" rIns="215050" bIns="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mbria"/>
                <a:buNone/>
              </a:pPr>
              <a:r>
                <a:rPr lang="en-US" sz="1800" b="1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Transparency in decision-making</a:t>
              </a:r>
              <a:endParaRPr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36" name="Google Shape;236;p25"/>
            <p:cNvSpPr/>
            <p:nvPr/>
          </p:nvSpPr>
          <p:spPr>
            <a:xfrm>
              <a:off x="0" y="2670779"/>
              <a:ext cx="8128000" cy="630000"/>
            </a:xfrm>
            <a:prstGeom prst="rect">
              <a:avLst/>
            </a:prstGeom>
            <a:solidFill>
              <a:srgbClr val="C9EEF0">
                <a:alpha val="89411"/>
              </a:srgbClr>
            </a:solidFill>
            <a:ln w="25400" cap="flat" cmpd="sng">
              <a:solidFill>
                <a:srgbClr val="08D0D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7" name="Google Shape;237;p25"/>
            <p:cNvSpPr/>
            <p:nvPr/>
          </p:nvSpPr>
          <p:spPr>
            <a:xfrm>
              <a:off x="406400" y="2301779"/>
              <a:ext cx="5689600" cy="73800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400" cap="flat" cmpd="sng">
              <a:solidFill>
                <a:srgbClr val="06BBC4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8" name="Google Shape;238;p25"/>
            <p:cNvSpPr txBox="1"/>
            <p:nvPr/>
          </p:nvSpPr>
          <p:spPr>
            <a:xfrm>
              <a:off x="442426" y="2337805"/>
              <a:ext cx="5617548" cy="6659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15050" tIns="0" rIns="215050" bIns="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mbria"/>
                <a:buNone/>
              </a:pPr>
              <a:r>
                <a:rPr lang="en-US" sz="1800" b="1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Risk management</a:t>
              </a:r>
              <a:endParaRPr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39" name="Google Shape;239;p25"/>
            <p:cNvSpPr/>
            <p:nvPr/>
          </p:nvSpPr>
          <p:spPr>
            <a:xfrm>
              <a:off x="0" y="3804779"/>
              <a:ext cx="8128000" cy="630000"/>
            </a:xfrm>
            <a:prstGeom prst="rect">
              <a:avLst/>
            </a:prstGeom>
            <a:solidFill>
              <a:srgbClr val="C9EEF0">
                <a:alpha val="89411"/>
              </a:srgbClr>
            </a:solidFill>
            <a:ln w="25400" cap="flat" cmpd="sng">
              <a:solidFill>
                <a:srgbClr val="08D0D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0" name="Google Shape;240;p25"/>
            <p:cNvSpPr/>
            <p:nvPr/>
          </p:nvSpPr>
          <p:spPr>
            <a:xfrm>
              <a:off x="406400" y="3435779"/>
              <a:ext cx="5689600" cy="73800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400" cap="flat" cmpd="sng">
              <a:solidFill>
                <a:srgbClr val="06BBC4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1" name="Google Shape;241;p25"/>
            <p:cNvSpPr txBox="1"/>
            <p:nvPr/>
          </p:nvSpPr>
          <p:spPr>
            <a:xfrm>
              <a:off x="442426" y="3471805"/>
              <a:ext cx="5617548" cy="6659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15050" tIns="0" rIns="215050" bIns="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mbria"/>
                <a:buNone/>
              </a:pPr>
              <a:r>
                <a:rPr lang="en-US" sz="1800" b="1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Basis for determining credit conditions</a:t>
              </a:r>
              <a:endParaRPr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sp>
        <p:nvSpPr>
          <p:cNvPr id="242" name="Google Shape;242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25</a:t>
            </a:fld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26"/>
          <p:cNvSpPr txBox="1"/>
          <p:nvPr/>
        </p:nvSpPr>
        <p:spPr>
          <a:xfrm>
            <a:off x="969998" y="544245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EXAMPLE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248" name="Google Shape;248;p26"/>
          <p:cNvGraphicFramePr/>
          <p:nvPr/>
        </p:nvGraphicFramePr>
        <p:xfrm>
          <a:off x="969998" y="126867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{E9E22625-3C45-49E2-BDB5-95F470AC0A3B}</a:tableStyleId>
              </a:tblPr>
              <a:tblGrid>
                <a:gridCol w="3664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50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228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endParaRPr sz="180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Content</a:t>
                      </a:r>
                      <a:endParaRPr sz="1400" u="none" strike="noStrike" cap="none"/>
                    </a:p>
                  </a:txBody>
                  <a:tcPr marL="91450" marR="91450" marT="45725" marB="45725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F6FC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05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1" i="0" u="none" strike="noStrike" cap="non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I. Legal &amp; Compliance (Gatekeeper)</a:t>
                      </a:r>
                      <a:endParaRPr sz="180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AD4EA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mbria"/>
                        <a:buChar char="-"/>
                      </a:pPr>
                      <a:r>
                        <a:rPr lang="en-US" sz="1800" b="0" i="0" u="none" strike="noStrike" cap="non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All necessary permits </a:t>
                      </a:r>
                      <a:endParaRPr sz="1400" u="none" strike="noStrike" cap="none"/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mbria"/>
                        <a:buChar char="-"/>
                      </a:pPr>
                      <a:r>
                        <a:rPr lang="en-US" sz="1800" b="0" i="0" u="none" strike="noStrike" cap="non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Environmental compliance</a:t>
                      </a:r>
                      <a:endParaRPr sz="180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AD4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05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1" i="0" u="none" strike="noStrike" cap="non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II. Green classification</a:t>
                      </a:r>
                      <a:endParaRPr sz="180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6EBF5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mbria"/>
                        <a:buChar char="-"/>
                      </a:pPr>
                      <a:r>
                        <a:rPr lang="en-US" sz="1800" b="0" i="0" u="none" strike="noStrike" cap="non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Included in the green category (Vietnam/ASEAN) </a:t>
                      </a:r>
                      <a:endParaRPr sz="1400" u="none" strike="noStrike" cap="none"/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mbria"/>
                        <a:buChar char="-"/>
                      </a:pPr>
                      <a:r>
                        <a:rPr lang="en-US" sz="1800" b="0" i="0" u="none" strike="noStrike" cap="non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Meets technical thresholds </a:t>
                      </a:r>
                      <a:endParaRPr sz="1400" u="none" strike="noStrike" cap="none"/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mbria"/>
                        <a:buChar char="-"/>
                      </a:pPr>
                      <a:r>
                        <a:rPr lang="en-US" sz="1800" b="0" i="0" u="none" strike="noStrike" cap="non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Level of contribution &amp; DNSH </a:t>
                      </a:r>
                      <a:endParaRPr sz="180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6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05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1" i="0" u="none" strike="noStrike" cap="non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III. Financial Feasibility</a:t>
                      </a:r>
                      <a:endParaRPr sz="180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AD4EA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mbria"/>
                        <a:buChar char="-"/>
                      </a:pPr>
                      <a:r>
                        <a:rPr lang="en-US" sz="1800" b="0" i="0" u="none" strike="noStrike" cap="non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NPV, IRR </a:t>
                      </a:r>
                      <a:endParaRPr sz="1400" u="none" strike="noStrike" cap="none"/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mbria"/>
                        <a:buChar char="-"/>
                      </a:pPr>
                      <a:r>
                        <a:rPr lang="en-US" sz="1800" b="0" i="0" u="none" strike="noStrike" cap="non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Debt Service Coverage Ratio (DSCR) </a:t>
                      </a:r>
                      <a:endParaRPr sz="1400" u="none" strike="noStrike" cap="none"/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mbria"/>
                        <a:buChar char="-"/>
                      </a:pPr>
                      <a:r>
                        <a:rPr lang="en-US" sz="1800" b="0" i="0" u="none" strike="noStrike" cap="non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Sensitivity analysis</a:t>
                      </a:r>
                      <a:endParaRPr sz="180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AD4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05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1" i="0" u="none" strike="noStrike" cap="non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IV. Technical Feasibility</a:t>
                      </a:r>
                      <a:endParaRPr sz="180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6EBF5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mbria"/>
                        <a:buChar char="-"/>
                      </a:pPr>
                      <a:r>
                        <a:rPr lang="en-US" sz="1800" b="0" i="0" u="none" strike="noStrike" cap="non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Level of technology reliability </a:t>
                      </a:r>
                      <a:endParaRPr sz="1400" u="none" strike="noStrike" cap="none"/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mbria"/>
                        <a:buChar char="-"/>
                      </a:pPr>
                      <a:r>
                        <a:rPr lang="en-US" sz="1800" b="0" i="0" u="none" strike="noStrike" cap="non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Supplier Capability </a:t>
                      </a:r>
                      <a:endParaRPr sz="1400" u="none" strike="noStrike" cap="none"/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mbria"/>
                        <a:buChar char="-"/>
                      </a:pPr>
                      <a:r>
                        <a:rPr lang="en-US" sz="1800" b="0" i="0" u="none" strike="noStrike" cap="non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Actual Performance </a:t>
                      </a:r>
                      <a:endParaRPr sz="180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6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305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1" i="0" u="none" strike="noStrike" cap="non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V. ESG Assessment</a:t>
                      </a:r>
                      <a:endParaRPr sz="180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AD4EA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mbria"/>
                        <a:buChar char="-"/>
                      </a:pPr>
                      <a:r>
                        <a:rPr lang="en-US" sz="1800" b="0" i="0" u="none" strike="noStrike" cap="non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Environmental Impact </a:t>
                      </a:r>
                      <a:endParaRPr sz="1400" u="none" strike="noStrike" cap="none"/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mbria"/>
                        <a:buChar char="-"/>
                      </a:pPr>
                      <a:r>
                        <a:rPr lang="en-US" sz="1800" b="0" i="0" u="none" strike="noStrike" cap="non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Social impact </a:t>
                      </a:r>
                      <a:endParaRPr sz="1400" u="none" strike="noStrike" cap="none"/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mbria"/>
                        <a:buChar char="-"/>
                      </a:pPr>
                      <a:r>
                        <a:rPr lang="en-US" sz="1800" b="0" i="0" u="none" strike="noStrike" cap="non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Governance Capability</a:t>
                      </a:r>
                      <a:endParaRPr sz="180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AD4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228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1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VI. Investor Capability</a:t>
                      </a:r>
                      <a:endParaRPr sz="180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6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0" i="0" u="none" strike="noStrike" cap="non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- Experience </a:t>
                      </a:r>
                      <a:endParaRPr sz="1400" u="none" strike="noStrike" cap="none"/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b="0" i="0" u="none" strike="noStrike" cap="non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- Financial capacity</a:t>
                      </a:r>
                      <a:endParaRPr sz="180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6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49" name="Google Shape;249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26</a:t>
            </a:fld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27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SCORING METHOD &amp; WEIGHTING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255" name="Google Shape;255;p27"/>
          <p:cNvGrpSpPr/>
          <p:nvPr/>
        </p:nvGrpSpPr>
        <p:grpSpPr>
          <a:xfrm>
            <a:off x="894209" y="1756898"/>
            <a:ext cx="10135223" cy="5324170"/>
            <a:chOff x="894209" y="47248"/>
            <a:chExt cx="10135223" cy="5324170"/>
          </a:xfrm>
        </p:grpSpPr>
        <p:sp>
          <p:nvSpPr>
            <p:cNvPr id="256" name="Google Shape;256;p27"/>
            <p:cNvSpPr/>
            <p:nvPr/>
          </p:nvSpPr>
          <p:spPr>
            <a:xfrm>
              <a:off x="894209" y="47248"/>
              <a:ext cx="10135223" cy="147553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009DD9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7" name="Google Shape;257;p27"/>
            <p:cNvSpPr txBox="1"/>
            <p:nvPr/>
          </p:nvSpPr>
          <p:spPr>
            <a:xfrm>
              <a:off x="894209" y="416132"/>
              <a:ext cx="9766339" cy="73776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68575" rIns="254000" bIns="234225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Cambria"/>
                <a:buNone/>
              </a:pPr>
              <a:r>
                <a:rPr lang="en-US" sz="1800" b="1" i="0" u="none" strike="noStrike" cap="none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Step 1: Score each sub-criterion</a:t>
              </a:r>
              <a:endParaRPr sz="1800" b="0" i="0" u="none" strike="noStrike" cap="none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58" name="Google Shape;258;p27"/>
            <p:cNvSpPr/>
            <p:nvPr/>
          </p:nvSpPr>
          <p:spPr>
            <a:xfrm>
              <a:off x="894209" y="1187506"/>
              <a:ext cx="2336169" cy="2729297"/>
            </a:xfrm>
            <a:prstGeom prst="rect">
              <a:avLst/>
            </a:prstGeom>
            <a:solidFill>
              <a:srgbClr val="FFFFFF"/>
            </a:solidFill>
            <a:ln w="25400" cap="flat" cmpd="sng">
              <a:solidFill>
                <a:srgbClr val="009DD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9" name="Google Shape;259;p27"/>
            <p:cNvSpPr txBox="1"/>
            <p:nvPr/>
          </p:nvSpPr>
          <p:spPr>
            <a:xfrm>
              <a:off x="894209" y="1187506"/>
              <a:ext cx="2336169" cy="27292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68575" rIns="68575" bIns="6857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mbria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Use a scoring scale (e.g., 1-5 points).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mbria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Develop clear scoring guidelines (e.g., 5 points = Excellent, 1 point = Very poor).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60" name="Google Shape;260;p27"/>
            <p:cNvSpPr/>
            <p:nvPr/>
          </p:nvSpPr>
          <p:spPr>
            <a:xfrm>
              <a:off x="3230378" y="538919"/>
              <a:ext cx="7799054" cy="147553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08D0D9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1" name="Google Shape;261;p27"/>
            <p:cNvSpPr txBox="1"/>
            <p:nvPr/>
          </p:nvSpPr>
          <p:spPr>
            <a:xfrm>
              <a:off x="3230378" y="907803"/>
              <a:ext cx="7430170" cy="73776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68575" rIns="254000" bIns="234225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Cambria"/>
                <a:buNone/>
              </a:pPr>
              <a:r>
                <a:rPr lang="en-US" sz="1800" b="1" i="0" u="none" strike="noStrike" cap="none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Step 2: Assign weights to each major category</a:t>
              </a:r>
              <a:endParaRPr sz="1800" b="0" i="0" u="none" strike="noStrike" cap="none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62" name="Google Shape;262;p27"/>
            <p:cNvSpPr/>
            <p:nvPr/>
          </p:nvSpPr>
          <p:spPr>
            <a:xfrm>
              <a:off x="3230378" y="1679178"/>
              <a:ext cx="2336169" cy="2659731"/>
            </a:xfrm>
            <a:prstGeom prst="rect">
              <a:avLst/>
            </a:prstGeom>
            <a:solidFill>
              <a:srgbClr val="FFFFFF"/>
            </a:solidFill>
            <a:ln w="25400" cap="flat" cmpd="sng">
              <a:solidFill>
                <a:srgbClr val="08D0D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3" name="Google Shape;263;p27"/>
            <p:cNvSpPr txBox="1"/>
            <p:nvPr/>
          </p:nvSpPr>
          <p:spPr>
            <a:xfrm>
              <a:off x="3230378" y="1679178"/>
              <a:ext cx="2336169" cy="26597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68575" rIns="68575" bIns="6857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mbria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Weights reflect the importance of each category.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mbria"/>
                <a:buNone/>
              </a:pPr>
              <a:r>
                <a:rPr lang="en-US" sz="1800" b="0" i="1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Example: </a:t>
              </a: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Finance (30%), Engineering (25%), Green classification (20%), ESG (15%), Investor (10%).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4" name="Google Shape;264;p27"/>
            <p:cNvSpPr/>
            <p:nvPr/>
          </p:nvSpPr>
          <p:spPr>
            <a:xfrm>
              <a:off x="5566547" y="1030590"/>
              <a:ext cx="5462885" cy="147553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0DCF99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5" name="Google Shape;265;p27"/>
            <p:cNvSpPr txBox="1"/>
            <p:nvPr/>
          </p:nvSpPr>
          <p:spPr>
            <a:xfrm>
              <a:off x="5566547" y="1399474"/>
              <a:ext cx="5094001" cy="73776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68575" rIns="254000" bIns="234225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Cambria"/>
                <a:buNone/>
              </a:pPr>
              <a:r>
                <a:rPr lang="en-US" sz="1800" b="1" i="0" u="none" strike="noStrike" cap="none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Step 3: Calculate the total score</a:t>
              </a:r>
              <a:endParaRPr sz="1800" b="0" i="0" u="none" strike="noStrike" cap="none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66" name="Google Shape;266;p27"/>
            <p:cNvSpPr/>
            <p:nvPr/>
          </p:nvSpPr>
          <p:spPr>
            <a:xfrm>
              <a:off x="5566547" y="2170849"/>
              <a:ext cx="2336169" cy="2677515"/>
            </a:xfrm>
            <a:prstGeom prst="rect">
              <a:avLst/>
            </a:prstGeom>
            <a:solidFill>
              <a:srgbClr val="FFFFFF"/>
            </a:solidFill>
            <a:ln w="25400" cap="flat" cmpd="sng">
              <a:solidFill>
                <a:srgbClr val="0DCF9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7" name="Google Shape;267;p27"/>
            <p:cNvSpPr txBox="1"/>
            <p:nvPr/>
          </p:nvSpPr>
          <p:spPr>
            <a:xfrm>
              <a:off x="5566547" y="2170849"/>
              <a:ext cx="2336169" cy="267751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68575" rIns="68575" bIns="6857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mbria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Total score = Σ (Criteria score * Weight)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8" name="Google Shape;268;p27"/>
            <p:cNvSpPr/>
            <p:nvPr/>
          </p:nvSpPr>
          <p:spPr>
            <a:xfrm>
              <a:off x="7902716" y="1522261"/>
              <a:ext cx="3126716" cy="1475536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7CCA62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9" name="Google Shape;269;p27"/>
            <p:cNvSpPr txBox="1"/>
            <p:nvPr/>
          </p:nvSpPr>
          <p:spPr>
            <a:xfrm>
              <a:off x="7902716" y="1891145"/>
              <a:ext cx="2757832" cy="73776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68575" rIns="254000" bIns="234225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Cambria"/>
                <a:buNone/>
              </a:pPr>
              <a:r>
                <a:rPr lang="en-US" sz="1800" b="1" i="0" u="none" strike="noStrike" cap="none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Step 4: Project ranking</a:t>
              </a:r>
              <a:endParaRPr sz="1800" b="0" i="0" u="none" strike="noStrike" cap="none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70" name="Google Shape;270;p27"/>
            <p:cNvSpPr/>
            <p:nvPr/>
          </p:nvSpPr>
          <p:spPr>
            <a:xfrm>
              <a:off x="7902716" y="2662520"/>
              <a:ext cx="2357452" cy="2708898"/>
            </a:xfrm>
            <a:prstGeom prst="rect">
              <a:avLst/>
            </a:prstGeom>
            <a:solidFill>
              <a:srgbClr val="FFFFFF"/>
            </a:solidFill>
            <a:ln w="25400" cap="flat" cmpd="sng">
              <a:solidFill>
                <a:srgbClr val="7CCA6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1" name="Google Shape;271;p27"/>
            <p:cNvSpPr txBox="1"/>
            <p:nvPr/>
          </p:nvSpPr>
          <p:spPr>
            <a:xfrm>
              <a:off x="7902716" y="2662520"/>
              <a:ext cx="2357452" cy="27088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68575" rIns="68575" bIns="6857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mbria"/>
                <a:buNone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Based on the total score for ranking (e.g., A, B, C) or comparison with the minimum score.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72" name="Google Shape;272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27</a:t>
            </a:fld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28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0000" lnSpcReduction="2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DETERMINING THE LOAN-TO-VALUE RATIO &amp; INTEREST RATE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78" name="Google Shape;278;p28"/>
          <p:cNvSpPr txBox="1"/>
          <p:nvPr/>
        </p:nvSpPr>
        <p:spPr>
          <a:xfrm>
            <a:off x="632792" y="2071867"/>
            <a:ext cx="10926416" cy="3919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742950" marR="0" lvl="1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The total score from the criteria table is the basis for determining credit terms.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742950" marR="0" lvl="1" indent="-28575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20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Principle: </a:t>
            </a: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The "greener" the project and the lower the risk, the more favorable the terms.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1" indent="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742950" marR="0" lvl="1" indent="-28575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20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Example of an internal policy:</a:t>
            </a: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1143000" marR="0" lvl="2" indent="-228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Grade A (Score &gt; 85): Preferential interest rate of 1.5%/year, financing up to 80% of total investment capital.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0" marR="0" lvl="2" indent="-228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Grade B (Score 70-85): Preferential interest rate of 1.0% per annum, financing up to 70%.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0" marR="0" lvl="2" indent="-228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Category C (Score 50-70): Consider financing at the standard interest rate, with a low financing ratio.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0" marR="0" lvl="2" indent="-228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Below 50 points: Rejected.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9" name="Google Shape;279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28</a:t>
            </a:fld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29"/>
          <p:cNvSpPr txBox="1"/>
          <p:nvPr/>
        </p:nvSpPr>
        <p:spPr>
          <a:xfrm>
            <a:off x="838200" y="2258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marR="0" lvl="0" indent="-228600" algn="ctr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4000" b="1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1.6 SUMMARY - Q&amp;A</a:t>
            </a:r>
            <a:endParaRPr sz="213200" b="1" i="0" u="none" strike="noStrike" cap="non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85" name="Google Shape;285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29</a:t>
            </a:fld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3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PRESENTATION CONTENT 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53" name="Google Shape;53;p3"/>
          <p:cNvGrpSpPr/>
          <p:nvPr/>
        </p:nvGrpSpPr>
        <p:grpSpPr>
          <a:xfrm>
            <a:off x="2032000" y="2309791"/>
            <a:ext cx="8128000" cy="4266000"/>
            <a:chOff x="0" y="23791"/>
            <a:chExt cx="8128000" cy="4266000"/>
          </a:xfrm>
        </p:grpSpPr>
        <p:sp>
          <p:nvSpPr>
            <p:cNvPr id="54" name="Google Shape;54;p3"/>
            <p:cNvSpPr/>
            <p:nvPr/>
          </p:nvSpPr>
          <p:spPr>
            <a:xfrm>
              <a:off x="0" y="761791"/>
              <a:ext cx="8128000" cy="1260000"/>
            </a:xfrm>
            <a:prstGeom prst="rect">
              <a:avLst/>
            </a:prstGeom>
            <a:solidFill>
              <a:srgbClr val="CAD4E8">
                <a:alpha val="89411"/>
              </a:srgbClr>
            </a:solidFill>
            <a:ln w="25400" cap="flat" cmpd="sng">
              <a:solidFill>
                <a:srgbClr val="0D6DC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" name="Google Shape;55;p3"/>
            <p:cNvSpPr/>
            <p:nvPr/>
          </p:nvSpPr>
          <p:spPr>
            <a:xfrm>
              <a:off x="406400" y="23791"/>
              <a:ext cx="5689600" cy="147600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400" cap="flat" cmpd="sng">
              <a:solidFill>
                <a:srgbClr val="0A62B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" name="Google Shape;56;p3"/>
            <p:cNvSpPr txBox="1"/>
            <p:nvPr/>
          </p:nvSpPr>
          <p:spPr>
            <a:xfrm>
              <a:off x="478452" y="95843"/>
              <a:ext cx="5545496" cy="133189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15050" tIns="0" rIns="215050" bIns="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00"/>
                <a:buFont typeface="Cambria"/>
                <a:buNone/>
              </a:pPr>
              <a:r>
                <a:rPr lang="en-US" sz="22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1 - Assessing the Feasibility of Green Credit Projects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" name="Google Shape;57;p3"/>
            <p:cNvSpPr/>
            <p:nvPr/>
          </p:nvSpPr>
          <p:spPr>
            <a:xfrm>
              <a:off x="0" y="3029791"/>
              <a:ext cx="8128000" cy="1260000"/>
            </a:xfrm>
            <a:prstGeom prst="rect">
              <a:avLst/>
            </a:prstGeom>
            <a:solidFill>
              <a:srgbClr val="CAD4E8">
                <a:alpha val="89411"/>
              </a:srgbClr>
            </a:solidFill>
            <a:ln w="25400" cap="flat" cmpd="sng">
              <a:solidFill>
                <a:srgbClr val="0D6DC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" name="Google Shape;58;p3"/>
            <p:cNvSpPr/>
            <p:nvPr/>
          </p:nvSpPr>
          <p:spPr>
            <a:xfrm>
              <a:off x="406400" y="2291791"/>
              <a:ext cx="5689600" cy="147600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400" cap="flat" cmpd="sng">
              <a:solidFill>
                <a:srgbClr val="0A62B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" name="Google Shape;59;p3"/>
            <p:cNvSpPr txBox="1"/>
            <p:nvPr/>
          </p:nvSpPr>
          <p:spPr>
            <a:xfrm>
              <a:off x="478452" y="2363843"/>
              <a:ext cx="5545496" cy="133189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15050" tIns="0" rIns="215050" bIns="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00"/>
                <a:buFont typeface="Cambria"/>
                <a:buNone/>
              </a:pPr>
              <a:r>
                <a:rPr lang="en-US" sz="22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2 – PRACTICAL EXERCISE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0" name="Google Shape;60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30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SUMMARY OF KEY POINTS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91" name="Google Shape;291;p30"/>
          <p:cNvSpPr txBox="1"/>
          <p:nvPr/>
        </p:nvSpPr>
        <p:spPr>
          <a:xfrm>
            <a:off x="443109" y="2094452"/>
            <a:ext cx="10992678" cy="47635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742950" marR="0" lvl="1" indent="-2857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2400" b="1" i="0" u="none" strike="noStrike" cap="none">
                <a:solidFill>
                  <a:srgbClr val="0000FF"/>
                </a:solidFill>
                <a:latin typeface="Cambria"/>
                <a:ea typeface="Cambria"/>
                <a:cs typeface="Cambria"/>
                <a:sym typeface="Cambria"/>
              </a:rPr>
              <a:t>Identification: </a:t>
            </a:r>
            <a:r>
              <a:rPr lang="en-US" sz="24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Must be based on clear criteria (taxonomy) to combat "greenwashing." The DNSH principle is fundamental.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742950" marR="0" lvl="1" indent="-285750" algn="just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2400" b="1" i="0" u="none" strike="noStrike" cap="none">
                <a:solidFill>
                  <a:srgbClr val="0000FF"/>
                </a:solidFill>
                <a:latin typeface="Cambria"/>
                <a:ea typeface="Cambria"/>
                <a:cs typeface="Cambria"/>
                <a:sym typeface="Cambria"/>
              </a:rPr>
              <a:t>Assessment: </a:t>
            </a:r>
            <a:r>
              <a:rPr lang="en-US" sz="24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 comprehensive approach is needed, balancing all three pillars: Financial - Technical - ESG.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742950" marR="0" lvl="1" indent="-285750" algn="just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2400" b="1" i="0" u="none" strike="noStrike" cap="none">
                <a:solidFill>
                  <a:srgbClr val="0000FF"/>
                </a:solidFill>
                <a:latin typeface="Cambria"/>
                <a:ea typeface="Cambria"/>
                <a:cs typeface="Cambria"/>
                <a:sym typeface="Cambria"/>
              </a:rPr>
              <a:t>Decision: </a:t>
            </a:r>
            <a:r>
              <a:rPr lang="en-US" sz="24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 systematic internal review framework needs to be established to ensure consistency and effective risk management.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1" indent="0" algn="just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24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Green credit is not charity, but rather a smart, responsible investment activity.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2" name="Google Shape;292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30</a:t>
            </a:fld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31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Questions and Answers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298" name="Google Shape;298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66590" y="2248930"/>
            <a:ext cx="4458819" cy="4458819"/>
          </a:xfrm>
          <a:prstGeom prst="rect">
            <a:avLst/>
          </a:prstGeom>
          <a:noFill/>
          <a:ln>
            <a:noFill/>
          </a:ln>
        </p:spPr>
      </p:pic>
      <p:sp>
        <p:nvSpPr>
          <p:cNvPr id="299" name="Google Shape;299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31</a:t>
            </a:fld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32"/>
          <p:cNvSpPr txBox="1"/>
          <p:nvPr/>
        </p:nvSpPr>
        <p:spPr>
          <a:xfrm>
            <a:off x="0" y="1347434"/>
            <a:ext cx="12192000" cy="5115150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05" name="Google Shape;305;p32"/>
          <p:cNvSpPr txBox="1"/>
          <p:nvPr/>
        </p:nvSpPr>
        <p:spPr>
          <a:xfrm>
            <a:off x="1091648" y="1737500"/>
            <a:ext cx="9474200" cy="25083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Arial"/>
              <a:buNone/>
            </a:pPr>
            <a:r>
              <a:rPr lang="en-US" sz="4000" b="1" i="0" u="none" strike="noStrike" cap="none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rPr>
              <a:t>2 – PRACTICAL EXERCISES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6" name="Google Shape;306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32</a:t>
            </a:fld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33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CONTENTS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312" name="Google Shape;312;p33"/>
          <p:cNvGrpSpPr/>
          <p:nvPr/>
        </p:nvGrpSpPr>
        <p:grpSpPr>
          <a:xfrm>
            <a:off x="-4167441" y="1397724"/>
            <a:ext cx="15462110" cy="5963585"/>
            <a:chOff x="-5005641" y="-767214"/>
            <a:chExt cx="15462110" cy="5963585"/>
          </a:xfrm>
        </p:grpSpPr>
        <p:sp>
          <p:nvSpPr>
            <p:cNvPr id="313" name="Google Shape;313;p33"/>
            <p:cNvSpPr/>
            <p:nvPr/>
          </p:nvSpPr>
          <p:spPr>
            <a:xfrm>
              <a:off x="-5005641" y="-767214"/>
              <a:ext cx="5963585" cy="5963585"/>
            </a:xfrm>
            <a:prstGeom prst="blockArc">
              <a:avLst>
                <a:gd name="adj1" fmla="val 18900000"/>
                <a:gd name="adj2" fmla="val 2700000"/>
                <a:gd name="adj3" fmla="val 362"/>
              </a:avLst>
            </a:prstGeom>
            <a:noFill/>
            <a:ln w="25400" cap="flat" cmpd="sng">
              <a:solidFill>
                <a:srgbClr val="2072C6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4" name="Google Shape;314;p33"/>
            <p:cNvSpPr/>
            <p:nvPr/>
          </p:nvSpPr>
          <p:spPr>
            <a:xfrm>
              <a:off x="310705" y="201349"/>
              <a:ext cx="10145764" cy="402521"/>
            </a:xfrm>
            <a:prstGeom prst="rect">
              <a:avLst/>
            </a:prstGeom>
            <a:noFill/>
            <a:ln w="25400" cap="flat" cmpd="sng">
              <a:solidFill>
                <a:srgbClr val="92F7D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5" name="Google Shape;315;p33"/>
            <p:cNvSpPr txBox="1"/>
            <p:nvPr/>
          </p:nvSpPr>
          <p:spPr>
            <a:xfrm>
              <a:off x="310705" y="201349"/>
              <a:ext cx="10145764" cy="4025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19500" tIns="50800" rIns="50800" bIns="508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mbria"/>
                <a:buNone/>
              </a:pPr>
              <a:r>
                <a:rPr lang="en-US" sz="2000" b="1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2.1 MINI CASE STUDY</a:t>
              </a:r>
              <a:endParaRPr sz="20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16" name="Google Shape;316;p33"/>
            <p:cNvSpPr/>
            <p:nvPr/>
          </p:nvSpPr>
          <p:spPr>
            <a:xfrm>
              <a:off x="59129" y="151034"/>
              <a:ext cx="503152" cy="503152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0A62B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7" name="Google Shape;317;p33"/>
            <p:cNvSpPr/>
            <p:nvPr/>
          </p:nvSpPr>
          <p:spPr>
            <a:xfrm>
              <a:off x="675224" y="805486"/>
              <a:ext cx="9781244" cy="402521"/>
            </a:xfrm>
            <a:prstGeom prst="rect">
              <a:avLst/>
            </a:prstGeom>
            <a:noFill/>
            <a:ln w="25400" cap="flat" cmpd="sng">
              <a:solidFill>
                <a:srgbClr val="92F7D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8" name="Google Shape;318;p33"/>
            <p:cNvSpPr txBox="1"/>
            <p:nvPr/>
          </p:nvSpPr>
          <p:spPr>
            <a:xfrm>
              <a:off x="675224" y="805486"/>
              <a:ext cx="9781244" cy="4025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19500" tIns="50800" rIns="50800" bIns="508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mbria"/>
                <a:buNone/>
              </a:pPr>
              <a:r>
                <a:rPr lang="en-US" sz="2000" b="1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2.2 MAJOR ASSIGNMENT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9" name="Google Shape;319;p33"/>
            <p:cNvSpPr/>
            <p:nvPr/>
          </p:nvSpPr>
          <p:spPr>
            <a:xfrm>
              <a:off x="423648" y="755171"/>
              <a:ext cx="503152" cy="503152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146CC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0" name="Google Shape;320;p33"/>
            <p:cNvSpPr/>
            <p:nvPr/>
          </p:nvSpPr>
          <p:spPr>
            <a:xfrm>
              <a:off x="874979" y="1409180"/>
              <a:ext cx="9581489" cy="402521"/>
            </a:xfrm>
            <a:prstGeom prst="rect">
              <a:avLst/>
            </a:prstGeom>
            <a:noFill/>
            <a:ln w="25400" cap="flat" cmpd="sng">
              <a:solidFill>
                <a:srgbClr val="92F7D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1" name="Google Shape;321;p33"/>
            <p:cNvSpPr txBox="1"/>
            <p:nvPr/>
          </p:nvSpPr>
          <p:spPr>
            <a:xfrm>
              <a:off x="874979" y="1409180"/>
              <a:ext cx="9581489" cy="4025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19500" tIns="50800" rIns="50800" bIns="508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mbria"/>
                <a:buNone/>
              </a:pPr>
              <a:r>
                <a:rPr lang="en-US" sz="2000" b="1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2.3 READ THE PROJECT FILE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2" name="Google Shape;322;p33"/>
            <p:cNvSpPr/>
            <p:nvPr/>
          </p:nvSpPr>
          <p:spPr>
            <a:xfrm>
              <a:off x="623403" y="1358865"/>
              <a:ext cx="503152" cy="503152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1F74D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3" name="Google Shape;323;p33"/>
            <p:cNvSpPr/>
            <p:nvPr/>
          </p:nvSpPr>
          <p:spPr>
            <a:xfrm>
              <a:off x="938759" y="2013317"/>
              <a:ext cx="9517710" cy="402521"/>
            </a:xfrm>
            <a:prstGeom prst="rect">
              <a:avLst/>
            </a:prstGeom>
            <a:noFill/>
            <a:ln w="25400" cap="flat" cmpd="sng">
              <a:solidFill>
                <a:srgbClr val="92F7D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4" name="Google Shape;324;p33"/>
            <p:cNvSpPr txBox="1"/>
            <p:nvPr/>
          </p:nvSpPr>
          <p:spPr>
            <a:xfrm>
              <a:off x="938759" y="2013317"/>
              <a:ext cx="9517710" cy="4025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19500" tIns="50800" rIns="50800" bIns="508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mbria"/>
                <a:buNone/>
              </a:pPr>
              <a:r>
                <a:rPr lang="en-US" sz="2000" b="1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2.4 GROUP DISCUSSION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5" name="Google Shape;325;p33"/>
            <p:cNvSpPr/>
            <p:nvPr/>
          </p:nvSpPr>
          <p:spPr>
            <a:xfrm>
              <a:off x="687183" y="1963001"/>
              <a:ext cx="503152" cy="503152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3A7ED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6" name="Google Shape;326;p33"/>
            <p:cNvSpPr/>
            <p:nvPr/>
          </p:nvSpPr>
          <p:spPr>
            <a:xfrm>
              <a:off x="874979" y="2617454"/>
              <a:ext cx="9581489" cy="402521"/>
            </a:xfrm>
            <a:prstGeom prst="rect">
              <a:avLst/>
            </a:prstGeom>
            <a:noFill/>
            <a:ln w="25400" cap="flat" cmpd="sng">
              <a:solidFill>
                <a:srgbClr val="92F7D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7" name="Google Shape;327;p33"/>
            <p:cNvSpPr txBox="1"/>
            <p:nvPr/>
          </p:nvSpPr>
          <p:spPr>
            <a:xfrm>
              <a:off x="874979" y="2617454"/>
              <a:ext cx="9581489" cy="4025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19500" tIns="50800" rIns="50800" bIns="508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mbria"/>
                <a:buNone/>
              </a:pPr>
              <a:r>
                <a:rPr lang="en-US" sz="2000" b="1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2.5 PREPARE CREDIT PROPOSAL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8" name="Google Shape;328;p33"/>
            <p:cNvSpPr/>
            <p:nvPr/>
          </p:nvSpPr>
          <p:spPr>
            <a:xfrm>
              <a:off x="623403" y="2567138"/>
              <a:ext cx="503152" cy="503152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5A8CD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9" name="Google Shape;329;p33"/>
            <p:cNvSpPr/>
            <p:nvPr/>
          </p:nvSpPr>
          <p:spPr>
            <a:xfrm>
              <a:off x="675224" y="3221147"/>
              <a:ext cx="9781244" cy="402521"/>
            </a:xfrm>
            <a:prstGeom prst="rect">
              <a:avLst/>
            </a:prstGeom>
            <a:noFill/>
            <a:ln w="25400" cap="flat" cmpd="sng">
              <a:solidFill>
                <a:srgbClr val="92F7D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0" name="Google Shape;330;p33"/>
            <p:cNvSpPr txBox="1"/>
            <p:nvPr/>
          </p:nvSpPr>
          <p:spPr>
            <a:xfrm>
              <a:off x="675224" y="3221147"/>
              <a:ext cx="9781244" cy="4025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19500" tIns="50800" rIns="50800" bIns="508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mbria"/>
                <a:buNone/>
              </a:pPr>
              <a:r>
                <a:rPr lang="en-US" sz="2000" b="1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2.6 PRESENTING THE PROPOSAL AND CREDIT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1" name="Google Shape;331;p33"/>
            <p:cNvSpPr/>
            <p:nvPr/>
          </p:nvSpPr>
          <p:spPr>
            <a:xfrm>
              <a:off x="423648" y="3170832"/>
              <a:ext cx="503152" cy="503152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779AD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2" name="Google Shape;332;p33"/>
            <p:cNvSpPr/>
            <p:nvPr/>
          </p:nvSpPr>
          <p:spPr>
            <a:xfrm>
              <a:off x="310705" y="3825284"/>
              <a:ext cx="10145764" cy="402521"/>
            </a:xfrm>
            <a:prstGeom prst="rect">
              <a:avLst/>
            </a:prstGeom>
            <a:noFill/>
            <a:ln w="25400" cap="flat" cmpd="sng">
              <a:solidFill>
                <a:srgbClr val="92F7D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3" name="Google Shape;333;p33"/>
            <p:cNvSpPr txBox="1"/>
            <p:nvPr/>
          </p:nvSpPr>
          <p:spPr>
            <a:xfrm>
              <a:off x="310705" y="3825284"/>
              <a:ext cx="10145764" cy="4025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19500" tIns="50800" rIns="50800" bIns="508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mbria"/>
                <a:buNone/>
              </a:pPr>
              <a:r>
                <a:rPr lang="en-US" sz="2000" b="1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2.7 FEEDBACK AND SUMMARY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4" name="Google Shape;334;p33"/>
            <p:cNvSpPr/>
            <p:nvPr/>
          </p:nvSpPr>
          <p:spPr>
            <a:xfrm>
              <a:off x="59129" y="3774969"/>
              <a:ext cx="503152" cy="503152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93AAD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35" name="Google Shape;335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33</a:t>
            </a:fld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34"/>
          <p:cNvSpPr txBox="1"/>
          <p:nvPr/>
        </p:nvSpPr>
        <p:spPr>
          <a:xfrm>
            <a:off x="838200" y="2258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4000" b="1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2.1 MINI CASE STUDY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1" name="Google Shape;341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34</a:t>
            </a:fld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35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MINI CASE STUDY: ROOF-MOUNTED SOLAR POWER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47" name="Google Shape;347;p35"/>
          <p:cNvSpPr txBox="1"/>
          <p:nvPr/>
        </p:nvSpPr>
        <p:spPr>
          <a:xfrm>
            <a:off x="405088" y="1957606"/>
            <a:ext cx="10714382" cy="355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742950" marR="0" lvl="1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24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Project Name: </a:t>
            </a:r>
            <a:r>
              <a:rPr lang="en-US" sz="24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Installation of a rooftop solar power system for the ABC Garment Company factory.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742950" marR="0" lvl="1" indent="-28575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24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Objectives: </a:t>
            </a:r>
            <a:r>
              <a:rPr lang="en-US" sz="24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Achieve partial energy self-sufficiency, reduce electricity costs, reduce greenhouse gas emissions, and obtain green building certification.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742950" marR="0" lvl="1" indent="-28575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24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Group discussion time:</a:t>
            </a:r>
            <a:r>
              <a:rPr lang="en-US" sz="24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 15 minutes.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8" name="Google Shape;348;p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35</a:t>
            </a:fld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36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PROJECT INFORMATION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54" name="Google Shape;354;p36"/>
          <p:cNvSpPr txBox="1"/>
          <p:nvPr/>
        </p:nvSpPr>
        <p:spPr>
          <a:xfrm>
            <a:off x="941166" y="1845254"/>
            <a:ext cx="9707217" cy="48327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742950" marR="0" lvl="1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2000" b="1" i="0" u="none" strike="noStrike" cap="none">
                <a:solidFill>
                  <a:srgbClr val="0000FF"/>
                </a:solidFill>
                <a:latin typeface="Cambria"/>
                <a:ea typeface="Cambria"/>
                <a:cs typeface="Cambria"/>
                <a:sym typeface="Cambria"/>
              </a:rPr>
              <a:t>Technical Specifications:</a:t>
            </a:r>
            <a:endParaRPr sz="2000" b="0" i="0" u="none" strike="noStrike" cap="none">
              <a:solidFill>
                <a:srgbClr val="0000FF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1143000" marR="0" lvl="2" indent="-228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Installed capacity: 500 kWp.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0" marR="0" lvl="2" indent="-228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Technology: Tier 1 Mono PERC solar panels, string inverters from reputable manufacturers.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0" marR="0" lvl="2" indent="-228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Expected annual electricity production: 725,000 kWh/year.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742950" marR="0" lvl="1" indent="-28575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2000" b="1" i="0" u="none" strike="noStrike" cap="none">
                <a:solidFill>
                  <a:srgbClr val="0000FF"/>
                </a:solidFill>
                <a:latin typeface="Cambria"/>
                <a:ea typeface="Cambria"/>
                <a:cs typeface="Cambria"/>
                <a:sym typeface="Cambria"/>
              </a:rPr>
              <a:t>Financial Specifications:</a:t>
            </a:r>
            <a:endParaRPr sz="2000" b="0" i="0" u="none" strike="noStrike" cap="none">
              <a:solidFill>
                <a:srgbClr val="0000FF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1143000" marR="0" lvl="2" indent="-228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Total capital expenditure (CAPEX): 7.5 billion VND.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0" marR="0" lvl="2" indent="-228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EVN electricity price (average paid by the company): 2,000 VND/kWh.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0" marR="0" lvl="2" indent="-228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Operating &amp; Maintenance (O&amp;M) costs: 75 million VND/year.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0" marR="0" lvl="2" indent="-228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Project lifespan: 25 years.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0" marR="0" lvl="2" indent="-228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Discount rate for reference: 11%.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5" name="Google Shape;355;p3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36</a:t>
            </a:fld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37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DISCUSSION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61" name="Google Shape;361;p37"/>
          <p:cNvSpPr txBox="1"/>
          <p:nvPr/>
        </p:nvSpPr>
        <p:spPr>
          <a:xfrm>
            <a:off x="1249465" y="2071867"/>
            <a:ext cx="9269895" cy="44467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1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2000" b="1" i="0" u="none" strike="noStrike" cap="none">
                <a:solidFill>
                  <a:srgbClr val="0000FF"/>
                </a:solidFill>
                <a:latin typeface="Cambria"/>
                <a:ea typeface="Cambria"/>
                <a:cs typeface="Cambria"/>
                <a:sym typeface="Cambria"/>
              </a:rPr>
              <a:t>Groups 1 &amp; 2 (Financial Analysis):</a:t>
            </a:r>
            <a:endParaRPr sz="2000" b="0" i="0" u="none" strike="noStrike" cap="none">
              <a:solidFill>
                <a:srgbClr val="0000FF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1143000" marR="0" lvl="2" indent="-22860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What is the annual revenue/savings of the project?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0" marR="0" lvl="2" indent="-22860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Quick estimate of payback period (undiscounted).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0" marR="0" lvl="2" indent="-22860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Based on your assessment, will the project's NPV and IRR be positive and attractive?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914400" marR="0" lvl="2" indent="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396875" marR="0" lvl="2" indent="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2000" b="1" i="0" u="none" strike="noStrike" cap="none">
                <a:solidFill>
                  <a:srgbClr val="0000FF"/>
                </a:solidFill>
                <a:latin typeface="Cambria"/>
                <a:ea typeface="Cambria"/>
                <a:cs typeface="Cambria"/>
                <a:sym typeface="Cambria"/>
              </a:rPr>
              <a:t>Group 3 &amp; 4 (Technical &amp; ESG Analysis):</a:t>
            </a:r>
            <a:endParaRPr sz="2000" b="0" i="0" u="none" strike="noStrike" cap="none">
              <a:solidFill>
                <a:srgbClr val="0000FF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1143000" marR="0" lvl="2" indent="-22860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Does this project have any significant technical risks?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0" marR="0" lvl="2" indent="-22860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List the two most significant ESG benefits and one potential ESG risk of the project.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2" name="Google Shape;362;p3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37</a:t>
            </a:fld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38"/>
          <p:cNvSpPr txBox="1"/>
          <p:nvPr/>
        </p:nvSpPr>
        <p:spPr>
          <a:xfrm>
            <a:off x="838200" y="2258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4000" b="1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2.2 MAJOR ASSIGNMENT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8" name="Google Shape;368;p3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38</a:t>
            </a:fld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39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MAJOR ASSIGNMENT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74" name="Google Shape;374;p39"/>
          <p:cNvSpPr txBox="1"/>
          <p:nvPr/>
        </p:nvSpPr>
        <p:spPr>
          <a:xfrm>
            <a:off x="403930" y="1709650"/>
            <a:ext cx="10846904" cy="4703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742950" marR="0" lvl="1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2000" b="1" i="0" u="none" strike="noStrike" cap="none">
                <a:solidFill>
                  <a:srgbClr val="0000FF"/>
                </a:solidFill>
                <a:latin typeface="Cambria"/>
                <a:ea typeface="Cambria"/>
                <a:cs typeface="Cambria"/>
                <a:sym typeface="Cambria"/>
              </a:rPr>
              <a:t>Scenario: </a:t>
            </a: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You are a credit specialist/appraisal team at XYZ Bank. You receive a credit application for the project "Construction of a 30 million brick/year unburned brick production plant."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742950" marR="0" lvl="1" indent="-28575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2000" b="1" i="0" u="none" strike="noStrike" cap="none">
                <a:solidFill>
                  <a:srgbClr val="0000FF"/>
                </a:solidFill>
                <a:latin typeface="Cambria"/>
                <a:ea typeface="Cambria"/>
                <a:cs typeface="Cambria"/>
                <a:sym typeface="Cambria"/>
              </a:rPr>
              <a:t>Task:</a:t>
            </a:r>
            <a:endParaRPr sz="2000" b="0" i="0" u="none" strike="noStrike" cap="none">
              <a:solidFill>
                <a:srgbClr val="0000FF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1143000" marR="0" lvl="2" indent="-22860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AutoNum type="arabicPeriod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Comprehensive project assessment.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0" marR="0" lvl="2" indent="-22860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AutoNum type="arabicPeriod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Score the project according to a set of criteria developed by the team.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0" marR="0" lvl="2" indent="-22860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AutoNum type="arabicPeriod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Prepare a credit proposal to submit to the competent authority.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0" marR="0" lvl="2" indent="-22860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AutoNum type="arabicPeriod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Present and defend the team's proposal.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5" name="Google Shape;375;p3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39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4"/>
          <p:cNvSpPr txBox="1"/>
          <p:nvPr/>
        </p:nvSpPr>
        <p:spPr>
          <a:xfrm>
            <a:off x="97823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CONTENTS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66" name="Google Shape;66;p4"/>
          <p:cNvGrpSpPr/>
          <p:nvPr/>
        </p:nvGrpSpPr>
        <p:grpSpPr>
          <a:xfrm>
            <a:off x="-4792396" y="1225297"/>
            <a:ext cx="16076542" cy="6703819"/>
            <a:chOff x="-5630596" y="-861947"/>
            <a:chExt cx="16076542" cy="6703819"/>
          </a:xfrm>
        </p:grpSpPr>
        <p:sp>
          <p:nvSpPr>
            <p:cNvPr id="67" name="Google Shape;67;p4"/>
            <p:cNvSpPr/>
            <p:nvPr/>
          </p:nvSpPr>
          <p:spPr>
            <a:xfrm>
              <a:off x="-5630596" y="-861947"/>
              <a:ext cx="6703819" cy="6703819"/>
            </a:xfrm>
            <a:prstGeom prst="blockArc">
              <a:avLst>
                <a:gd name="adj1" fmla="val 18900000"/>
                <a:gd name="adj2" fmla="val 2700000"/>
                <a:gd name="adj3" fmla="val 322"/>
              </a:avLst>
            </a:prstGeom>
            <a:noFill/>
            <a:ln w="25400" cap="flat" cmpd="sng">
              <a:solidFill>
                <a:srgbClr val="2072C6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" name="Google Shape;68;p4"/>
            <p:cNvSpPr/>
            <p:nvPr/>
          </p:nvSpPr>
          <p:spPr>
            <a:xfrm>
              <a:off x="399954" y="262242"/>
              <a:ext cx="10045992" cy="524286"/>
            </a:xfrm>
            <a:prstGeom prst="rect">
              <a:avLst/>
            </a:prstGeom>
            <a:noFill/>
            <a:ln w="25400" cap="flat" cmpd="sng">
              <a:solidFill>
                <a:srgbClr val="92F7D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" name="Google Shape;69;p4"/>
            <p:cNvSpPr txBox="1"/>
            <p:nvPr/>
          </p:nvSpPr>
          <p:spPr>
            <a:xfrm>
              <a:off x="399954" y="262242"/>
              <a:ext cx="10045992" cy="5242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16150" tIns="60950" rIns="60950" bIns="6095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mbria"/>
                <a:buNone/>
              </a:pPr>
              <a:r>
                <a:rPr lang="en-US" sz="2400" b="1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1.1 CONCEPT AND STRUCTURE OF FEASIBILITY ASSESSMENT</a:t>
              </a:r>
              <a:endParaRPr sz="24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70" name="Google Shape;70;p4"/>
            <p:cNvSpPr/>
            <p:nvPr/>
          </p:nvSpPr>
          <p:spPr>
            <a:xfrm>
              <a:off x="72275" y="196707"/>
              <a:ext cx="655358" cy="655358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0A62B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" name="Google Shape;71;p4"/>
            <p:cNvSpPr/>
            <p:nvPr/>
          </p:nvSpPr>
          <p:spPr>
            <a:xfrm>
              <a:off x="831215" y="1048573"/>
              <a:ext cx="9614730" cy="524286"/>
            </a:xfrm>
            <a:prstGeom prst="rect">
              <a:avLst/>
            </a:prstGeom>
            <a:noFill/>
            <a:ln w="25400" cap="flat" cmpd="sng">
              <a:solidFill>
                <a:srgbClr val="92F7D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" name="Google Shape;72;p4"/>
            <p:cNvSpPr txBox="1"/>
            <p:nvPr/>
          </p:nvSpPr>
          <p:spPr>
            <a:xfrm>
              <a:off x="831215" y="1048573"/>
              <a:ext cx="9614730" cy="5242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16150" tIns="60950" rIns="60950" bIns="6095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mbria"/>
                <a:buNone/>
              </a:pPr>
              <a:r>
                <a:rPr lang="en-US" sz="2400" b="1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1.2 FINANCIAL ANALYSIS</a:t>
              </a:r>
              <a:endParaRPr sz="24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73" name="Google Shape;73;p4"/>
            <p:cNvSpPr/>
            <p:nvPr/>
          </p:nvSpPr>
          <p:spPr>
            <a:xfrm>
              <a:off x="503536" y="983037"/>
              <a:ext cx="655358" cy="655358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166EC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" name="Google Shape;74;p4"/>
            <p:cNvSpPr/>
            <p:nvPr/>
          </p:nvSpPr>
          <p:spPr>
            <a:xfrm>
              <a:off x="1028420" y="1834903"/>
              <a:ext cx="9417525" cy="524286"/>
            </a:xfrm>
            <a:prstGeom prst="rect">
              <a:avLst/>
            </a:prstGeom>
            <a:noFill/>
            <a:ln w="25400" cap="flat" cmpd="sng">
              <a:solidFill>
                <a:srgbClr val="92F7D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" name="Google Shape;75;p4"/>
            <p:cNvSpPr txBox="1"/>
            <p:nvPr/>
          </p:nvSpPr>
          <p:spPr>
            <a:xfrm>
              <a:off x="1028420" y="1834903"/>
              <a:ext cx="9417525" cy="5242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16150" tIns="60950" rIns="60950" bIns="6095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mbria"/>
                <a:buNone/>
              </a:pPr>
              <a:r>
                <a:rPr lang="en-US" sz="2400" b="1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1.3 TECHNICAL ANALYSIS </a:t>
              </a:r>
              <a:endParaRPr sz="24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76" name="Google Shape;76;p4"/>
            <p:cNvSpPr/>
            <p:nvPr/>
          </p:nvSpPr>
          <p:spPr>
            <a:xfrm>
              <a:off x="700741" y="1769367"/>
              <a:ext cx="655358" cy="655358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2777D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" name="Google Shape;77;p4"/>
            <p:cNvSpPr/>
            <p:nvPr/>
          </p:nvSpPr>
          <p:spPr>
            <a:xfrm>
              <a:off x="1028420" y="2620735"/>
              <a:ext cx="9417525" cy="524286"/>
            </a:xfrm>
            <a:prstGeom prst="rect">
              <a:avLst/>
            </a:prstGeom>
            <a:noFill/>
            <a:ln w="25400" cap="flat" cmpd="sng">
              <a:solidFill>
                <a:srgbClr val="92F7D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" name="Google Shape;78;p4"/>
            <p:cNvSpPr txBox="1"/>
            <p:nvPr/>
          </p:nvSpPr>
          <p:spPr>
            <a:xfrm>
              <a:off x="1028420" y="2620735"/>
              <a:ext cx="9417525" cy="5242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16150" tIns="60950" rIns="60950" bIns="6095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mbria"/>
                <a:buNone/>
              </a:pPr>
              <a:r>
                <a:rPr lang="en-US" sz="2400" b="1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1.4 ESG RISK AND BENEFIT ASSESSMENT</a:t>
              </a:r>
              <a:endParaRPr sz="24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79" name="Google Shape;79;p4"/>
            <p:cNvSpPr/>
            <p:nvPr/>
          </p:nvSpPr>
          <p:spPr>
            <a:xfrm>
              <a:off x="700741" y="2555199"/>
              <a:ext cx="655358" cy="655358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4D87D8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" name="Google Shape;80;p4"/>
            <p:cNvSpPr/>
            <p:nvPr/>
          </p:nvSpPr>
          <p:spPr>
            <a:xfrm>
              <a:off x="831215" y="3407065"/>
              <a:ext cx="9614730" cy="524286"/>
            </a:xfrm>
            <a:prstGeom prst="rect">
              <a:avLst/>
            </a:prstGeom>
            <a:noFill/>
            <a:ln w="25400" cap="flat" cmpd="sng">
              <a:solidFill>
                <a:srgbClr val="92F7D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" name="Google Shape;81;p4"/>
            <p:cNvSpPr txBox="1"/>
            <p:nvPr/>
          </p:nvSpPr>
          <p:spPr>
            <a:xfrm>
              <a:off x="831215" y="3407065"/>
              <a:ext cx="9614730" cy="5242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16150" tIns="60950" rIns="60950" bIns="6095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mbria"/>
                <a:buNone/>
              </a:pPr>
              <a:r>
                <a:rPr lang="en-US" sz="2400" b="1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1.5 HOW TO CREATE AN INTERNAL REVIEW CRITERIA TABLE</a:t>
              </a:r>
              <a:endParaRPr sz="24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82" name="Google Shape;82;p4"/>
            <p:cNvSpPr/>
            <p:nvPr/>
          </p:nvSpPr>
          <p:spPr>
            <a:xfrm>
              <a:off x="503536" y="3341529"/>
              <a:ext cx="655358" cy="655358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7297D6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" name="Google Shape;83;p4"/>
            <p:cNvSpPr/>
            <p:nvPr/>
          </p:nvSpPr>
          <p:spPr>
            <a:xfrm>
              <a:off x="399954" y="4193395"/>
              <a:ext cx="10045992" cy="524286"/>
            </a:xfrm>
            <a:prstGeom prst="rect">
              <a:avLst/>
            </a:prstGeom>
            <a:noFill/>
            <a:ln w="25400" cap="flat" cmpd="sng">
              <a:solidFill>
                <a:srgbClr val="92F7D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" name="Google Shape;84;p4"/>
            <p:cNvSpPr txBox="1"/>
            <p:nvPr/>
          </p:nvSpPr>
          <p:spPr>
            <a:xfrm>
              <a:off x="399954" y="4193395"/>
              <a:ext cx="10045992" cy="5242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16150" tIns="60950" rIns="60950" bIns="6095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mbria"/>
                <a:buNone/>
              </a:pPr>
              <a:r>
                <a:rPr lang="en-US" sz="2400" b="1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1.6 SUMMARY - Q&amp;A</a:t>
              </a:r>
              <a:endParaRPr sz="24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85" name="Google Shape;85;p4"/>
            <p:cNvSpPr/>
            <p:nvPr/>
          </p:nvSpPr>
          <p:spPr>
            <a:xfrm>
              <a:off x="72275" y="4127859"/>
              <a:ext cx="655358" cy="655358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93AAD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6" name="Google Shape;86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40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GROUPING &amp; ASSIGNMENT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81" name="Google Shape;381;p40"/>
          <p:cNvSpPr txBox="1"/>
          <p:nvPr/>
        </p:nvSpPr>
        <p:spPr>
          <a:xfrm>
            <a:off x="941166" y="1709650"/>
            <a:ext cx="7222434" cy="28052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0" marR="0" lvl="1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Suggested assignments within the group: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2" indent="-457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1 person responsible for Financial Analysis.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2" indent="-457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1 person responsible for Technical Analysis &amp;amp; Green Classification.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2" indent="-457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1 person responsible for ESG &amp; Investor Capability analysis.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2" indent="-457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1 team leader to compile, create slides, and present.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2" name="Google Shape;382;p4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40</a:t>
            </a:fld>
            <a:endParaRPr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41"/>
          <p:cNvSpPr txBox="1"/>
          <p:nvPr/>
        </p:nvSpPr>
        <p:spPr>
          <a:xfrm>
            <a:off x="838200" y="2258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4000" b="1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2.3 READ THE PROJECT FILE</a:t>
            </a:r>
            <a:endParaRPr sz="5400" b="1" i="0" u="none" strike="noStrike" cap="non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88" name="Google Shape;388;p4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41</a:t>
            </a:fld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42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RESEARCH GUIDELINES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94" name="Google Shape;394;p42"/>
          <p:cNvSpPr txBox="1"/>
          <p:nvPr/>
        </p:nvSpPr>
        <p:spPr>
          <a:xfrm>
            <a:off x="590886" y="2071867"/>
            <a:ext cx="10701130" cy="3919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742950" marR="0" lvl="1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2000" b="0" i="1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Duration: 45 minutes</a:t>
            </a: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742950" marR="0" lvl="1" indent="-28575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20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Materials provided:</a:t>
            </a: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1143000" marR="0" lvl="2" indent="-228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AutoNum type="arabicPeriod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Project description.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0" marR="0" lvl="2" indent="-228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AutoNum type="arabicPeriod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Environmental Impact Assessment Report (summary).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0" marR="0" lvl="2" indent="-228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AutoNum type="arabicPeriod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Financial spreadsheet (Excel file).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0" marR="0" lvl="2" indent="-228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AutoNum type="arabicPeriod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Legal documentation (list).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0" marR="0" lvl="2" indent="-228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AutoNum type="arabicPeriod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Investor's summary financial report.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742950" marR="0" lvl="1" indent="-28575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20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Requirements: </a:t>
            </a: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Read carefully, take notes on important points, missing information, or points that need clarification.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5" name="Google Shape;395;p4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42</a:t>
            </a:fld>
            <a:endParaRPr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43"/>
          <p:cNvSpPr txBox="1"/>
          <p:nvPr/>
        </p:nvSpPr>
        <p:spPr>
          <a:xfrm>
            <a:off x="838200" y="2258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4000" b="1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2.4 GROUP DISCUSSION</a:t>
            </a:r>
            <a:endParaRPr sz="7200" b="1" i="0" u="none" strike="noStrike" cap="non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01" name="Google Shape;401;p4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43</a:t>
            </a:fld>
            <a:endParaRPr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44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GROUP DISCUSSION &amp;amp; FEASIBILITY ASSESSMENT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07" name="Google Shape;407;p44"/>
          <p:cNvSpPr txBox="1"/>
          <p:nvPr/>
        </p:nvSpPr>
        <p:spPr>
          <a:xfrm>
            <a:off x="2340264" y="2204459"/>
            <a:ext cx="7222434" cy="3215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742950" marR="0" lvl="1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2000" b="0" i="1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Time: 60 minutes</a:t>
            </a: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742950" marR="0" lvl="1" indent="-28575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Groups conduct discussions based on the documents they have read.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742950" marR="0" lvl="1" indent="-28575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Use the knowledge learned to analyze.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742950" marR="0" lvl="1" indent="-28575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Reach a preliminary consensus within the group regarding the project.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742950" marR="0" lvl="1" indent="-28575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Begin developing the scoring framework and credit application form.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8" name="Google Shape;408;p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44</a:t>
            </a:fld>
            <a:endParaRPr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45"/>
          <p:cNvSpPr txBox="1"/>
          <p:nvPr/>
        </p:nvSpPr>
        <p:spPr>
          <a:xfrm>
            <a:off x="838200" y="2258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4000" b="1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2.5 PREPARING A CREDIT PROPOSAL</a:t>
            </a:r>
            <a:endParaRPr sz="9600" b="1" i="0" u="none" strike="noStrike" cap="non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14" name="Google Shape;414;p4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45</a:t>
            </a:fld>
            <a:endParaRPr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46"/>
          <p:cNvSpPr txBox="1"/>
          <p:nvPr/>
        </p:nvSpPr>
        <p:spPr>
          <a:xfrm>
            <a:off x="848689" y="1022485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CREDIT APPLICATION FORM STRUCTURE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420" name="Google Shape;420;p46"/>
          <p:cNvGrpSpPr/>
          <p:nvPr/>
        </p:nvGrpSpPr>
        <p:grpSpPr>
          <a:xfrm>
            <a:off x="2032000" y="1790568"/>
            <a:ext cx="8128000" cy="5125500"/>
            <a:chOff x="0" y="43650"/>
            <a:chExt cx="8128000" cy="5125500"/>
          </a:xfrm>
        </p:grpSpPr>
        <p:sp>
          <p:nvSpPr>
            <p:cNvPr id="421" name="Google Shape;421;p46"/>
            <p:cNvSpPr/>
            <p:nvPr/>
          </p:nvSpPr>
          <p:spPr>
            <a:xfrm>
              <a:off x="0" y="43650"/>
              <a:ext cx="8128000" cy="468000"/>
            </a:xfrm>
            <a:prstGeom prst="roundRect">
              <a:avLst>
                <a:gd name="adj" fmla="val 16667"/>
              </a:avLst>
            </a:prstGeom>
            <a:solidFill>
              <a:srgbClr val="0D6DC5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2" name="Google Shape;422;p46"/>
            <p:cNvSpPr txBox="1"/>
            <p:nvPr/>
          </p:nvSpPr>
          <p:spPr>
            <a:xfrm>
              <a:off x="22846" y="66496"/>
              <a:ext cx="8082308" cy="4223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000"/>
                <a:buFont typeface="Cambria"/>
                <a:buNone/>
              </a:pPr>
              <a:r>
                <a:rPr lang="en-US" sz="2000" b="0" i="0" u="none" strike="noStrike" cap="none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1. General Information (Client, Project).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3" name="Google Shape;423;p46"/>
            <p:cNvSpPr/>
            <p:nvPr/>
          </p:nvSpPr>
          <p:spPr>
            <a:xfrm>
              <a:off x="0" y="569250"/>
              <a:ext cx="8128000" cy="468000"/>
            </a:xfrm>
            <a:prstGeom prst="roundRect">
              <a:avLst>
                <a:gd name="adj" fmla="val 16667"/>
              </a:avLst>
            </a:prstGeom>
            <a:solidFill>
              <a:srgbClr val="0D6DC5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4" name="Google Shape;424;p46"/>
            <p:cNvSpPr txBox="1"/>
            <p:nvPr/>
          </p:nvSpPr>
          <p:spPr>
            <a:xfrm>
              <a:off x="22846" y="592096"/>
              <a:ext cx="8082308" cy="4223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000"/>
                <a:buFont typeface="Cambria"/>
                <a:buNone/>
              </a:pPr>
              <a:r>
                <a:rPr lang="en-US" sz="2000" b="0" i="0" u="none" strike="noStrike" cap="none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2. Summary of assessment results: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5" name="Google Shape;425;p46"/>
            <p:cNvSpPr/>
            <p:nvPr/>
          </p:nvSpPr>
          <p:spPr>
            <a:xfrm>
              <a:off x="0" y="1037250"/>
              <a:ext cx="8128000" cy="16145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6" name="Google Shape;426;p46"/>
            <p:cNvSpPr txBox="1"/>
            <p:nvPr/>
          </p:nvSpPr>
          <p:spPr>
            <a:xfrm>
              <a:off x="0" y="1037250"/>
              <a:ext cx="8128000" cy="16145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8050" tIns="25400" rIns="142225" bIns="25400" anchor="t" anchorCtr="0">
              <a:noAutofit/>
            </a:bodyPr>
            <a:lstStyle/>
            <a:p>
              <a:pPr marL="171450" marR="0" lvl="1" indent="-17145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Cambria"/>
                <a:buNone/>
              </a:pPr>
              <a:r>
                <a:rPr lang="en-US" sz="16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	Legal &amp; Compliance.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32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Noto Sans Symbols"/>
                <a:buChar char="▪"/>
              </a:pPr>
              <a:r>
                <a:rPr lang="en-US" sz="16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Green classification.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32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Noto Sans Symbols"/>
                <a:buChar char="▪"/>
              </a:pPr>
              <a:r>
                <a:rPr lang="en-US" sz="16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Financial.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32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Noto Sans Symbols"/>
                <a:buChar char="▪"/>
              </a:pPr>
              <a:r>
                <a:rPr lang="en-US" sz="16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Technical.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32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Noto Sans Symbols"/>
                <a:buChar char="▪"/>
              </a:pPr>
              <a:r>
                <a:rPr lang="en-US" sz="16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ESG &amp; Risk.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32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Noto Sans Symbols"/>
                <a:buChar char="▪"/>
              </a:pPr>
              <a:r>
                <a:rPr lang="en-US" sz="16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Investor Capability.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7" name="Google Shape;427;p46"/>
            <p:cNvSpPr/>
            <p:nvPr/>
          </p:nvSpPr>
          <p:spPr>
            <a:xfrm>
              <a:off x="0" y="2651849"/>
              <a:ext cx="8128000" cy="468000"/>
            </a:xfrm>
            <a:prstGeom prst="roundRect">
              <a:avLst>
                <a:gd name="adj" fmla="val 16667"/>
              </a:avLst>
            </a:prstGeom>
            <a:solidFill>
              <a:srgbClr val="0D6DC5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8" name="Google Shape;428;p46"/>
            <p:cNvSpPr txBox="1"/>
            <p:nvPr/>
          </p:nvSpPr>
          <p:spPr>
            <a:xfrm>
              <a:off x="22846" y="2674695"/>
              <a:ext cx="8082308" cy="4223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000"/>
                <a:buFont typeface="Cambria"/>
                <a:buNone/>
              </a:pPr>
              <a:r>
                <a:rPr lang="en-US" sz="2000" b="0" i="0" u="none" strike="noStrike" cap="none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3. Project scoring and ranking.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9" name="Google Shape;429;p46"/>
            <p:cNvSpPr/>
            <p:nvPr/>
          </p:nvSpPr>
          <p:spPr>
            <a:xfrm>
              <a:off x="0" y="3177449"/>
              <a:ext cx="8128000" cy="468000"/>
            </a:xfrm>
            <a:prstGeom prst="roundRect">
              <a:avLst>
                <a:gd name="adj" fmla="val 16667"/>
              </a:avLst>
            </a:prstGeom>
            <a:solidFill>
              <a:srgbClr val="0D6DC5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0" name="Google Shape;430;p46"/>
            <p:cNvSpPr txBox="1"/>
            <p:nvPr/>
          </p:nvSpPr>
          <p:spPr>
            <a:xfrm>
              <a:off x="22846" y="3200295"/>
              <a:ext cx="8082308" cy="4223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000"/>
                <a:buFont typeface="Cambria"/>
                <a:buNone/>
              </a:pPr>
              <a:r>
                <a:rPr lang="en-US" sz="2000" b="0" i="0" u="none" strike="noStrike" cap="none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4. Team recommendations: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1" name="Google Shape;431;p46"/>
            <p:cNvSpPr/>
            <p:nvPr/>
          </p:nvSpPr>
          <p:spPr>
            <a:xfrm>
              <a:off x="0" y="3645449"/>
              <a:ext cx="8128000" cy="1055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2" name="Google Shape;432;p46"/>
            <p:cNvSpPr txBox="1"/>
            <p:nvPr/>
          </p:nvSpPr>
          <p:spPr>
            <a:xfrm>
              <a:off x="0" y="3645449"/>
              <a:ext cx="8128000" cy="1055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8050" tIns="25400" rIns="142225" bIns="25400" anchor="t" anchorCtr="0">
              <a:noAutofit/>
            </a:bodyPr>
            <a:lstStyle/>
            <a:p>
              <a:pPr marL="171450" marR="0" lvl="1" indent="-17145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Cambria"/>
                <a:buNone/>
              </a:pPr>
              <a:r>
                <a:rPr lang="en-US" sz="16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Approve/Reject funding.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32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Noto Sans Symbols"/>
                <a:buChar char="▪"/>
              </a:pPr>
              <a:r>
                <a:rPr lang="en-US" sz="16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Amount, term, interest rate.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32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Noto Sans Symbols"/>
                <a:buChar char="▪"/>
              </a:pPr>
              <a:r>
                <a:rPr lang="en-US" sz="16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Collateral.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32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Noto Sans Symbols"/>
                <a:buChar char="▪"/>
              </a:pPr>
              <a:r>
                <a:rPr lang="en-US" sz="16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Prerequisites and commitments (especially ESG commitments).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3" name="Google Shape;433;p46"/>
            <p:cNvSpPr/>
            <p:nvPr/>
          </p:nvSpPr>
          <p:spPr>
            <a:xfrm>
              <a:off x="0" y="4701150"/>
              <a:ext cx="8128000" cy="468000"/>
            </a:xfrm>
            <a:prstGeom prst="roundRect">
              <a:avLst>
                <a:gd name="adj" fmla="val 16667"/>
              </a:avLst>
            </a:prstGeom>
            <a:solidFill>
              <a:srgbClr val="0D6DC5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4" name="Google Shape;434;p46"/>
            <p:cNvSpPr txBox="1"/>
            <p:nvPr/>
          </p:nvSpPr>
          <p:spPr>
            <a:xfrm>
              <a:off x="22846" y="4723996"/>
              <a:ext cx="8082308" cy="4223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000"/>
                <a:buFont typeface="Cambria"/>
                <a:buNone/>
              </a:pPr>
              <a:r>
                <a:rPr lang="en-US" sz="2000" b="0" i="0" u="none" strike="noStrike" cap="none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5. Identification of key risks and management measures.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35" name="Google Shape;435;p4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46</a:t>
            </a:fld>
            <a:endParaRPr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47"/>
          <p:cNvSpPr txBox="1"/>
          <p:nvPr/>
        </p:nvSpPr>
        <p:spPr>
          <a:xfrm>
            <a:off x="838200" y="2258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4000" b="1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2.6 PRESENTATION OF PROPOSALS &amp;AMP; COUNTERARGUMENTS</a:t>
            </a:r>
            <a:endParaRPr sz="16600" b="1" i="0" u="none" strike="noStrike" cap="non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41" name="Google Shape;441;p4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47</a:t>
            </a:fld>
            <a:endParaRPr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48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PRESENTATION GUIDELINES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47" name="Google Shape;447;p48"/>
          <p:cNvSpPr txBox="1"/>
          <p:nvPr/>
        </p:nvSpPr>
        <p:spPr>
          <a:xfrm>
            <a:off x="675324" y="2071867"/>
            <a:ext cx="10210800" cy="16985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742950" marR="0" lvl="1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Each group has 10 minutes to present and 5 minutes to answer questions/respond to feedback.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742950" marR="0" lvl="1" indent="-28575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Other groups act as members of the Credit Committee, posing critical questions.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742950" marR="0" lvl="1" indent="-28575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Focus on the main points and rationale of the proposal.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8" name="Google Shape;448;p4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48</a:t>
            </a:fld>
            <a:endParaRPr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49"/>
          <p:cNvSpPr txBox="1"/>
          <p:nvPr/>
        </p:nvSpPr>
        <p:spPr>
          <a:xfrm>
            <a:off x="978236" y="1359791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PRESENTATION AND DISCUSSION GROUPS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454" name="Google Shape;454;p4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534184" y="2433783"/>
            <a:ext cx="5123632" cy="4615885"/>
          </a:xfrm>
          <a:prstGeom prst="rect">
            <a:avLst/>
          </a:prstGeom>
          <a:noFill/>
          <a:ln>
            <a:noFill/>
          </a:ln>
        </p:spPr>
      </p:pic>
      <p:sp>
        <p:nvSpPr>
          <p:cNvPr id="455" name="Google Shape;455;p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49</a:t>
            </a:fld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5"/>
          <p:cNvSpPr txBox="1"/>
          <p:nvPr/>
        </p:nvSpPr>
        <p:spPr>
          <a:xfrm>
            <a:off x="838200" y="2258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marR="0" lvl="0" indent="-228600" algn="ctr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40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1.1 CONCEPT AND STRUCTURE OF FEASIBILITY ASSESSMENT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p50"/>
          <p:cNvSpPr txBox="1"/>
          <p:nvPr/>
        </p:nvSpPr>
        <p:spPr>
          <a:xfrm>
            <a:off x="838200" y="2258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4000" b="1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2.7 COMMENTS &amp; SUMMARY</a:t>
            </a:r>
            <a:endParaRPr sz="28700" b="1" i="0" u="none" strike="noStrike" cap="non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61" name="Google Shape;461;p5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50</a:t>
            </a:fld>
            <a:endParaRPr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51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INSTRUCTOR COMMENTS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67" name="Google Shape;467;p51"/>
          <p:cNvSpPr txBox="1"/>
          <p:nvPr/>
        </p:nvSpPr>
        <p:spPr>
          <a:xfrm>
            <a:off x="756213" y="2071867"/>
            <a:ext cx="9495183" cy="19909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742950" marR="0" lvl="1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Overall assessment of the presentations.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742950" marR="0" lvl="1" indent="-28575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Strengths and areas for improvement for each group.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742950" marR="0" lvl="1" indent="-28575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Highlight key points and effective approaches in the groups' assessment process.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8" name="Google Shape;468;p5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51</a:t>
            </a:fld>
            <a:endParaRPr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52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SUMMARY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74" name="Google Shape;474;p5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80322" y="2218755"/>
            <a:ext cx="9031355" cy="4515678"/>
          </a:xfrm>
          <a:prstGeom prst="rect">
            <a:avLst/>
          </a:prstGeom>
          <a:noFill/>
          <a:ln>
            <a:noFill/>
          </a:ln>
        </p:spPr>
      </p:pic>
      <p:sp>
        <p:nvSpPr>
          <p:cNvPr id="475" name="Google Shape;475;p5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52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6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WHAT IS PROJECT FEASIBILITY ASSESSMENT?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98" name="Google Shape;98;p6"/>
          <p:cNvSpPr txBox="1"/>
          <p:nvPr/>
        </p:nvSpPr>
        <p:spPr>
          <a:xfrm>
            <a:off x="708025" y="2052197"/>
            <a:ext cx="10775950" cy="48058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742950" marR="0" lvl="1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It is the process of analyzing and comprehensively reviewing all aspects of an investment project to determine its level of success, profitability, and associated risks before making an investment or financing decision.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742950" marR="0" lvl="1" indent="-28575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2000" b="1" i="0" u="none" strike="noStrike" cap="none">
                <a:solidFill>
                  <a:srgbClr val="0000FF"/>
                </a:solidFill>
                <a:latin typeface="Cambria"/>
                <a:ea typeface="Cambria"/>
                <a:cs typeface="Cambria"/>
                <a:sym typeface="Cambria"/>
              </a:rPr>
              <a:t>Traditional aspects:</a:t>
            </a:r>
            <a:endParaRPr sz="2000" b="0" i="0" u="none" strike="noStrike" cap="none">
              <a:solidFill>
                <a:srgbClr val="0000FF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1143000" marR="0" lvl="2" indent="-22860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Legal</a:t>
            </a: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1143000" marR="0" lvl="2" indent="-22860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Market</a:t>
            </a: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1143000" marR="0" lvl="2" indent="-22860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Engineering - Technology</a:t>
            </a: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1143000" marR="0" lvl="2" indent="-22860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Finance</a:t>
            </a: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1143000" marR="0" lvl="2" indent="-22860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Investor management capabilities</a:t>
            </a: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99" name="Google Shape;99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7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WHY IS GREEN PROJECT EVALUATION DIFFERENT?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05" name="Google Shape;105;p7"/>
          <p:cNvSpPr txBox="1"/>
          <p:nvPr/>
        </p:nvSpPr>
        <p:spPr>
          <a:xfrm>
            <a:off x="514350" y="2085182"/>
            <a:ext cx="10318750" cy="47089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742950" marR="0" lvl="1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Green project evaluation goes beyond traditional aspects. It requires a new perspective that integrates Environmental, Social, and Governance (ESG) factors.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742950" marR="0" lvl="1" indent="-28575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1800" b="1" i="0" u="none" strike="noStrike" cap="none">
                <a:solidFill>
                  <a:srgbClr val="0000FF"/>
                </a:solidFill>
                <a:latin typeface="Cambria"/>
                <a:ea typeface="Cambria"/>
                <a:cs typeface="Cambria"/>
                <a:sym typeface="Cambria"/>
              </a:rPr>
              <a:t>The difference:</a:t>
            </a:r>
            <a:endParaRPr sz="1800" b="0" i="0" u="none" strike="noStrike" cap="none">
              <a:solidFill>
                <a:srgbClr val="0000FF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1143000" marR="0" lvl="2" indent="-22860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1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Dual objective: </a:t>
            </a: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Must be financially feasible while also creating measurable positive environmental impact.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0" marR="0" lvl="2" indent="-22860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1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New risks: </a:t>
            </a: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Climate policy risks, green technology risks, physical risks (natural disasters), supply chain risks.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0" marR="0" lvl="2" indent="-22860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1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New opportunities: </a:t>
            </a: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Subsidies, tax incentives, carbon credits, brand value.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143000" marR="0" lvl="2" indent="-22860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1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Data requirements: </a:t>
            </a: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Additional non-financial data (energy efficiency, emission levels, etc.) is required.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8"/>
          <p:cNvSpPr txBox="1"/>
          <p:nvPr/>
        </p:nvSpPr>
        <p:spPr>
          <a:xfrm>
            <a:off x="848689" y="112562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0000" lnSpcReduction="2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THE THREE-PILLAR STRUCTURE OF GREEN PROJECT EVALUATION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12" name="Google Shape;112;p8"/>
          <p:cNvSpPr txBox="1"/>
          <p:nvPr/>
        </p:nvSpPr>
        <p:spPr>
          <a:xfrm>
            <a:off x="1336675" y="1850057"/>
            <a:ext cx="9518650" cy="5119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1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1. Financial Analysis:</a:t>
            </a:r>
            <a:endParaRPr sz="18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1143000" marR="0" lvl="2" indent="-22860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1800" b="0" i="1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Does the project generate a profit?</a:t>
            </a:r>
            <a:endParaRPr sz="18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1143000" marR="0" lvl="2" indent="-22860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NPV, IRR, Cash Flow, Debt Repayment Capacity.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1" indent="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2. Technical Analysis:</a:t>
            </a:r>
            <a:endParaRPr sz="18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1143000" marR="0" lvl="2" indent="-22860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1800" b="0" i="1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Is the technology truly "green" and reliable?</a:t>
            </a:r>
            <a:endParaRPr sz="18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1143000" marR="0" lvl="2" indent="-22860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Performance, innovation level, supplier, maintenance.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1" indent="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3. ESG Assessment:</a:t>
            </a:r>
            <a:endParaRPr sz="18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1143000" marR="0" lvl="2" indent="-22860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1800" b="0" i="1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Is the project sustainable and responsible?</a:t>
            </a:r>
            <a:endParaRPr sz="18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1143000" marR="0" lvl="2" indent="-22860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Environmental impact, social impact, risks, and benefits.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1" indent="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2000" b="1" i="0" u="none" strike="noStrike" cap="none">
                <a:solidFill>
                  <a:srgbClr val="0000FF"/>
                </a:solidFill>
                <a:latin typeface="Cambria"/>
                <a:ea typeface="Cambria"/>
                <a:cs typeface="Cambria"/>
                <a:sym typeface="Cambria"/>
              </a:rPr>
              <a:t>A viable green project must meet requirements in all three pillars.</a:t>
            </a:r>
            <a:endParaRPr sz="2000" b="0" i="0" u="none" strike="noStrike" cap="none">
              <a:solidFill>
                <a:srgbClr val="0000F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13" name="Google Shape;113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9"/>
          <p:cNvSpPr txBox="1"/>
          <p:nvPr/>
        </p:nvSpPr>
        <p:spPr>
          <a:xfrm>
            <a:off x="838200" y="2258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marR="0" lvl="0" indent="-228600" algn="ctr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3600" b="1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1.2 FINANCIAL ANALYSIS</a:t>
            </a:r>
            <a:endParaRPr sz="16600" b="1" i="0" u="none" strike="noStrike" cap="non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19" name="Google Shape;119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2598</Words>
  <Application>Microsoft Office PowerPoint</Application>
  <PresentationFormat>Widescreen</PresentationFormat>
  <Paragraphs>362</Paragraphs>
  <Slides>52</Slides>
  <Notes>52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9" baseType="lpstr">
      <vt:lpstr>Arial</vt:lpstr>
      <vt:lpstr>Calibri</vt:lpstr>
      <vt:lpstr>Cambria</vt:lpstr>
      <vt:lpstr>Courier New</vt:lpstr>
      <vt:lpstr>Noto Sans Symbols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Microsoft account</dc:creator>
  <cp:lastModifiedBy>Lan Cao</cp:lastModifiedBy>
  <cp:revision>1</cp:revision>
  <dcterms:created xsi:type="dcterms:W3CDTF">2024-10-28T02:26:51Z</dcterms:created>
  <dcterms:modified xsi:type="dcterms:W3CDTF">2025-10-21T04:44:49Z</dcterms:modified>
</cp:coreProperties>
</file>