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5"/>
  </p:notesMasterIdLst>
  <p:sldIdLst>
    <p:sldId id="256" r:id="rId2"/>
    <p:sldId id="29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9" roundtripDataSignature="AMtx7miWAP0K1uBwHZUCKK2ztnoL00Ip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792DE08-F3AB-4E45-AEE2-683FF04E79E1}">
  <a:tblStyle styleId="{2792DE08-F3AB-4E45-AEE2-683FF04E79E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B4273D14-0E67-B485-9D6F-2C31C374D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>
            <a:extLst>
              <a:ext uri="{FF2B5EF4-FFF2-40B4-BE49-F238E27FC236}">
                <a16:creationId xmlns:a16="http://schemas.microsoft.com/office/drawing/2014/main" id="{C475749F-45F6-E208-A90D-56ED9DD1DFE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:notes">
            <a:extLst>
              <a:ext uri="{FF2B5EF4-FFF2-40B4-BE49-F238E27FC236}">
                <a16:creationId xmlns:a16="http://schemas.microsoft.com/office/drawing/2014/main" id="{169B1E7E-C09A-41B9-1E68-92640A4DAE2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52278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8a0f42021d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8a0f42021d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g38a0f42021d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" name="Google Shape;268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1" name="Google Shape;391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5" name="Google Shape;435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48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50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514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0" name="Google Shape;520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1" name="Google Shape;531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4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3" y="0"/>
            <a:ext cx="1218983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44"/>
          <p:cNvSpPr/>
          <p:nvPr/>
        </p:nvSpPr>
        <p:spPr>
          <a:xfrm>
            <a:off x="-1" y="0"/>
            <a:ext cx="12190918" cy="5536248"/>
          </a:xfrm>
          <a:prstGeom prst="flowChartPunchedTape">
            <a:avLst/>
          </a:prstGeom>
          <a:gradFill>
            <a:gsLst>
              <a:gs pos="0">
                <a:srgbClr val="FFFFFF">
                  <a:alpha val="79607"/>
                </a:srgbClr>
              </a:gs>
              <a:gs pos="100000">
                <a:srgbClr val="FFFFFF">
                  <a:alpha val="2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36575" tIns="36575" rIns="36575" bIns="3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44"/>
          <p:cNvSpPr txBox="1">
            <a:spLocks noGrp="1"/>
          </p:cNvSpPr>
          <p:nvPr>
            <p:ph type="subTitle" idx="1"/>
          </p:nvPr>
        </p:nvSpPr>
        <p:spPr>
          <a:xfrm>
            <a:off x="838201" y="1926547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  <a:defRPr sz="2400" b="1">
                <a:solidFill>
                  <a:srgbClr val="0031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" name="Google Shape;21;p44"/>
          <p:cNvSpPr/>
          <p:nvPr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 extrusionOk="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2" name="Google Shape;22;p44"/>
          <p:cNvSpPr/>
          <p:nvPr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 extrusionOk="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23" name="Google Shape;23;p44"/>
          <p:cNvPicPr preferRelativeResize="0"/>
          <p:nvPr/>
        </p:nvPicPr>
        <p:blipFill rotWithShape="1">
          <a:blip r:embed="rId5">
            <a:alphaModFix/>
          </a:blip>
          <a:srcRect t="26329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4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36779" y="537310"/>
            <a:ext cx="1716657" cy="713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45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4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" name="Google Shape;28;p45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45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0" name="Google Shape;30;p45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4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46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" name="Google Shape;35;p46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" name="Google Shape;36;p46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7" name="Google Shape;37;p46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" name="Google Shape;38;p4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>
  <p:cSld name="2_Title and Conten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47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4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" name="Google Shape;42;p47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" name="Google Shape;43;p47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44" name="Google Shape;44;p47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" name="Google Shape;45;p4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Content">
  <p:cSld name="3_Title and Conten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48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4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" name="Google Shape;49;p48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0" name="Google Shape;50;p48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1" name="Google Shape;51;p48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" name="Google Shape;52;p4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Title and Content">
  <p:cSld name="4_Title and Conten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9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" name="Google Shape;56;p49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7" name="Google Shape;57;p49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58" name="Google Shape;58;p49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9" name="Google Shape;59;p4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>
            <a:spLocks noGrp="1"/>
          </p:cNvSpPr>
          <p:nvPr>
            <p:ph type="subTitle" idx="1"/>
          </p:nvPr>
        </p:nvSpPr>
        <p:spPr>
          <a:xfrm>
            <a:off x="1890165" y="1997476"/>
            <a:ext cx="8411669" cy="992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/>
              <a:t>VIETNAM SCALING UP ENERGY EFFICIENCY PROJECT (VSUEE)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0"/>
          <p:cNvSpPr txBox="1"/>
          <p:nvPr/>
        </p:nvSpPr>
        <p:spPr>
          <a:xfrm>
            <a:off x="941167" y="1347433"/>
            <a:ext cx="1497234" cy="5288049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RELATIONSHIP BETWEEN STANDARDS 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48" name="Google Shape;148;p10" descr="A diagram of a company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63821" y="1054925"/>
            <a:ext cx="6443870" cy="55805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1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4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1.2 CONCEPT</a:t>
            </a:r>
            <a:endParaRPr sz="44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2"/>
          <p:cNvSpPr txBox="1"/>
          <p:nvPr/>
        </p:nvSpPr>
        <p:spPr>
          <a:xfrm>
            <a:off x="941166" y="125599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CONCEPT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9" name="Google Shape;159;p12"/>
          <p:cNvSpPr/>
          <p:nvPr/>
        </p:nvSpPr>
        <p:spPr>
          <a:xfrm>
            <a:off x="4737652" y="2065407"/>
            <a:ext cx="2067340" cy="706396"/>
          </a:xfrm>
          <a:prstGeom prst="rect">
            <a:avLst/>
          </a:prstGeom>
          <a:solidFill>
            <a:srgbClr val="DBEFF9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PROJECT</a:t>
            </a:r>
            <a:endParaRPr/>
          </a:p>
        </p:txBody>
      </p:sp>
      <p:sp>
        <p:nvSpPr>
          <p:cNvPr id="160" name="Google Shape;160;p12"/>
          <p:cNvSpPr/>
          <p:nvPr/>
        </p:nvSpPr>
        <p:spPr>
          <a:xfrm>
            <a:off x="3432313" y="3173784"/>
            <a:ext cx="4678018" cy="885765"/>
          </a:xfrm>
          <a:prstGeom prst="rect">
            <a:avLst/>
          </a:prstGeom>
          <a:solidFill>
            <a:srgbClr val="DBEFF9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Eligible green project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(Compliant with "green" criteria)</a:t>
            </a:r>
            <a:endParaRPr/>
          </a:p>
        </p:txBody>
      </p:sp>
      <p:sp>
        <p:nvSpPr>
          <p:cNvPr id="161" name="Google Shape;161;p12"/>
          <p:cNvSpPr/>
          <p:nvPr/>
        </p:nvSpPr>
        <p:spPr>
          <a:xfrm>
            <a:off x="1987826" y="4461531"/>
            <a:ext cx="3505200" cy="885765"/>
          </a:xfrm>
          <a:prstGeom prst="rect">
            <a:avLst/>
          </a:prstGeom>
          <a:solidFill>
            <a:srgbClr val="DBEFF9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CREDIT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(Funding through banks)</a:t>
            </a:r>
            <a:endParaRPr/>
          </a:p>
        </p:txBody>
      </p:sp>
      <p:sp>
        <p:nvSpPr>
          <p:cNvPr id="162" name="Google Shape;162;p12"/>
          <p:cNvSpPr/>
          <p:nvPr/>
        </p:nvSpPr>
        <p:spPr>
          <a:xfrm>
            <a:off x="6042991" y="4461531"/>
            <a:ext cx="3505200" cy="885765"/>
          </a:xfrm>
          <a:prstGeom prst="rect">
            <a:avLst/>
          </a:prstGeom>
          <a:solidFill>
            <a:srgbClr val="DBEFF9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BONDS 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(Capital raised from the market)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63" name="Google Shape;163;p12"/>
          <p:cNvSpPr/>
          <p:nvPr/>
        </p:nvSpPr>
        <p:spPr>
          <a:xfrm>
            <a:off x="1987826" y="5891523"/>
            <a:ext cx="3505200" cy="885765"/>
          </a:xfrm>
          <a:prstGeom prst="rect">
            <a:avLst/>
          </a:prstGeom>
          <a:solidFill>
            <a:srgbClr val="DBEFF9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four core components of GBP</a:t>
            </a:r>
            <a:endParaRPr/>
          </a:p>
        </p:txBody>
      </p:sp>
      <p:sp>
        <p:nvSpPr>
          <p:cNvPr id="164" name="Google Shape;164;p12"/>
          <p:cNvSpPr/>
          <p:nvPr/>
        </p:nvSpPr>
        <p:spPr>
          <a:xfrm>
            <a:off x="6042991" y="5891522"/>
            <a:ext cx="3505200" cy="885765"/>
          </a:xfrm>
          <a:prstGeom prst="rect">
            <a:avLst/>
          </a:prstGeom>
          <a:solidFill>
            <a:srgbClr val="DBEFF9"/>
          </a:solidFill>
          <a:ln w="25400" cap="flat" cmpd="sng">
            <a:solidFill>
              <a:srgbClr val="062E5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four core components of GBP (Green Bond Principles)</a:t>
            </a:r>
            <a:endParaRPr/>
          </a:p>
        </p:txBody>
      </p:sp>
      <p:sp>
        <p:nvSpPr>
          <p:cNvPr id="165" name="Google Shape;165;p12"/>
          <p:cNvSpPr/>
          <p:nvPr/>
        </p:nvSpPr>
        <p:spPr>
          <a:xfrm>
            <a:off x="5771322" y="2771803"/>
            <a:ext cx="139148" cy="4019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12"/>
          <p:cNvSpPr/>
          <p:nvPr/>
        </p:nvSpPr>
        <p:spPr>
          <a:xfrm>
            <a:off x="4081670" y="4057629"/>
            <a:ext cx="139148" cy="4019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12"/>
          <p:cNvSpPr/>
          <p:nvPr/>
        </p:nvSpPr>
        <p:spPr>
          <a:xfrm>
            <a:off x="7298634" y="4057629"/>
            <a:ext cx="139148" cy="4019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12"/>
          <p:cNvSpPr/>
          <p:nvPr/>
        </p:nvSpPr>
        <p:spPr>
          <a:xfrm>
            <a:off x="4128052" y="5418419"/>
            <a:ext cx="139148" cy="4019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2"/>
          <p:cNvSpPr/>
          <p:nvPr/>
        </p:nvSpPr>
        <p:spPr>
          <a:xfrm>
            <a:off x="7368208" y="5418418"/>
            <a:ext cx="139148" cy="401981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3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CONCEPT: GREEN CREDIT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5" name="Google Shape;175;p13"/>
          <p:cNvSpPr txBox="1"/>
          <p:nvPr/>
        </p:nvSpPr>
        <p:spPr>
          <a:xfrm>
            <a:off x="549965" y="2126523"/>
            <a:ext cx="11416748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Loan Principles (GLP) </a:t>
            </a:r>
            <a:r>
              <a:rPr lang="en-US"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by the Loan Market Association (LMA), the Asia-Pacific Loan Market Association (APLMA), and the Loan Syndication and Trading Association (LSTA): "Green Loans are any type of loan instrument made available exclusively to finance or refinance, in whole or in part, new and/or existing eligible Green </a:t>
            </a:r>
            <a:r>
              <a:rPr lang="en-US" sz="16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Projects</a:t>
            </a:r>
            <a:r>
              <a:rPr lang="en-US"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."</a:t>
            </a:r>
            <a:endParaRPr sz="16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76" name="Google Shape;176;p13"/>
          <p:cNvSpPr txBox="1"/>
          <p:nvPr/>
        </p:nvSpPr>
        <p:spPr>
          <a:xfrm>
            <a:off x="549965" y="3449962"/>
            <a:ext cx="7222434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According to 72/2020/QH14. Article 149. Green credit</a:t>
            </a:r>
            <a:endParaRPr sz="1800" b="1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1. Green credit is credit granted for the following investment projects: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77" name="Google Shape;177;p13"/>
          <p:cNvGrpSpPr/>
          <p:nvPr/>
        </p:nvGrpSpPr>
        <p:grpSpPr>
          <a:xfrm>
            <a:off x="1195943" y="4660540"/>
            <a:ext cx="10214019" cy="1791779"/>
            <a:chOff x="263875" y="405678"/>
            <a:chExt cx="10214019" cy="1791779"/>
          </a:xfrm>
        </p:grpSpPr>
        <p:sp>
          <p:nvSpPr>
            <p:cNvPr id="178" name="Google Shape;178;p13"/>
            <p:cNvSpPr/>
            <p:nvPr/>
          </p:nvSpPr>
          <p:spPr>
            <a:xfrm>
              <a:off x="363582" y="513694"/>
              <a:ext cx="2392959" cy="74779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3"/>
            <p:cNvSpPr txBox="1"/>
            <p:nvPr/>
          </p:nvSpPr>
          <p:spPr>
            <a:xfrm>
              <a:off x="363582" y="513694"/>
              <a:ext cx="2392959" cy="7477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6500" tIns="57150" rIns="57150" bIns="571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a) Efficient use of natural resources;</a:t>
              </a:r>
              <a:endParaRPr/>
            </a:p>
          </p:txBody>
        </p:sp>
        <p:sp>
          <p:nvSpPr>
            <p:cNvPr id="180" name="Google Shape;180;p13"/>
            <p:cNvSpPr/>
            <p:nvPr/>
          </p:nvSpPr>
          <p:spPr>
            <a:xfrm>
              <a:off x="263875" y="405678"/>
              <a:ext cx="523459" cy="785189"/>
            </a:xfrm>
            <a:prstGeom prst="rect">
              <a:avLst/>
            </a:prstGeom>
            <a:solidFill>
              <a:srgbClr val="B9D5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3"/>
            <p:cNvSpPr/>
            <p:nvPr/>
          </p:nvSpPr>
          <p:spPr>
            <a:xfrm>
              <a:off x="2945169" y="513895"/>
              <a:ext cx="2391448" cy="747327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3"/>
            <p:cNvSpPr txBox="1"/>
            <p:nvPr/>
          </p:nvSpPr>
          <p:spPr>
            <a:xfrm>
              <a:off x="2945169" y="513895"/>
              <a:ext cx="2391448" cy="7473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6175" tIns="57150" rIns="57150" bIns="571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b) Responding to climate change;</a:t>
              </a:r>
              <a:endParaRPr/>
            </a:p>
          </p:txBody>
        </p:sp>
        <p:sp>
          <p:nvSpPr>
            <p:cNvPr id="183" name="Google Shape;183;p13"/>
            <p:cNvSpPr/>
            <p:nvPr/>
          </p:nvSpPr>
          <p:spPr>
            <a:xfrm>
              <a:off x="2845525" y="405948"/>
              <a:ext cx="523129" cy="784694"/>
            </a:xfrm>
            <a:prstGeom prst="rect">
              <a:avLst/>
            </a:prstGeom>
            <a:solidFill>
              <a:srgbClr val="B9E8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13"/>
            <p:cNvSpPr/>
            <p:nvPr/>
          </p:nvSpPr>
          <p:spPr>
            <a:xfrm>
              <a:off x="5524868" y="515107"/>
              <a:ext cx="2382388" cy="744496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3"/>
            <p:cNvSpPr txBox="1"/>
            <p:nvPr/>
          </p:nvSpPr>
          <p:spPr>
            <a:xfrm>
              <a:off x="5524868" y="515107"/>
              <a:ext cx="2382388" cy="7444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4250" tIns="57150" rIns="57150" bIns="571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c) Waste management;</a:t>
              </a:r>
              <a:endParaRPr/>
            </a:p>
          </p:txBody>
        </p:sp>
        <p:sp>
          <p:nvSpPr>
            <p:cNvPr id="186" name="Google Shape;186;p13"/>
            <p:cNvSpPr/>
            <p:nvPr/>
          </p:nvSpPr>
          <p:spPr>
            <a:xfrm>
              <a:off x="5425601" y="407568"/>
              <a:ext cx="521147" cy="781721"/>
            </a:xfrm>
            <a:prstGeom prst="rect">
              <a:avLst/>
            </a:prstGeom>
            <a:solidFill>
              <a:srgbClr val="BAE7D4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3"/>
            <p:cNvSpPr/>
            <p:nvPr/>
          </p:nvSpPr>
          <p:spPr>
            <a:xfrm>
              <a:off x="8095506" y="515107"/>
              <a:ext cx="2382388" cy="744496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3"/>
            <p:cNvSpPr txBox="1"/>
            <p:nvPr/>
          </p:nvSpPr>
          <p:spPr>
            <a:xfrm>
              <a:off x="8095506" y="515107"/>
              <a:ext cx="2382388" cy="7444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04250" tIns="57150" rIns="57150" bIns="571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d) Pollution control and environmental quality improvement;</a:t>
              </a:r>
              <a:endParaRPr/>
            </a:p>
          </p:txBody>
        </p:sp>
        <p:sp>
          <p:nvSpPr>
            <p:cNvPr id="189" name="Google Shape;189;p13"/>
            <p:cNvSpPr/>
            <p:nvPr/>
          </p:nvSpPr>
          <p:spPr>
            <a:xfrm>
              <a:off x="7996240" y="407568"/>
              <a:ext cx="521147" cy="781721"/>
            </a:xfrm>
            <a:prstGeom prst="rect">
              <a:avLst/>
            </a:prstGeom>
            <a:solidFill>
              <a:srgbClr val="CBE5C4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3"/>
            <p:cNvSpPr/>
            <p:nvPr/>
          </p:nvSpPr>
          <p:spPr>
            <a:xfrm>
              <a:off x="1646504" y="1449658"/>
              <a:ext cx="2392959" cy="74779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13"/>
            <p:cNvSpPr txBox="1"/>
            <p:nvPr/>
          </p:nvSpPr>
          <p:spPr>
            <a:xfrm>
              <a:off x="1646504" y="1449658"/>
              <a:ext cx="2392959" cy="7477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65925" tIns="57150" rIns="57150" bIns="571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e) Restoring natural ecosystems;</a:t>
              </a:r>
              <a:endParaRPr/>
            </a:p>
          </p:txBody>
        </p:sp>
        <p:sp>
          <p:nvSpPr>
            <p:cNvPr id="192" name="Google Shape;192;p13"/>
            <p:cNvSpPr/>
            <p:nvPr/>
          </p:nvSpPr>
          <p:spPr>
            <a:xfrm>
              <a:off x="1554590" y="1350084"/>
              <a:ext cx="523459" cy="785189"/>
            </a:xfrm>
            <a:prstGeom prst="rect">
              <a:avLst/>
            </a:prstGeom>
            <a:solidFill>
              <a:srgbClr val="D8E3BF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13"/>
            <p:cNvSpPr/>
            <p:nvPr/>
          </p:nvSpPr>
          <p:spPr>
            <a:xfrm>
              <a:off x="4220362" y="1449658"/>
              <a:ext cx="2392959" cy="74779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13"/>
            <p:cNvSpPr txBox="1"/>
            <p:nvPr/>
          </p:nvSpPr>
          <p:spPr>
            <a:xfrm>
              <a:off x="4220362" y="1449658"/>
              <a:ext cx="2392959" cy="7477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65925" tIns="57150" rIns="57150" bIns="571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e) Conservation of nature and biodiversity;</a:t>
              </a:r>
              <a:endParaRPr/>
            </a:p>
          </p:txBody>
        </p:sp>
        <p:sp>
          <p:nvSpPr>
            <p:cNvPr id="195" name="Google Shape;195;p13"/>
            <p:cNvSpPr/>
            <p:nvPr/>
          </p:nvSpPr>
          <p:spPr>
            <a:xfrm>
              <a:off x="4128448" y="1350084"/>
              <a:ext cx="523459" cy="785189"/>
            </a:xfrm>
            <a:prstGeom prst="rect">
              <a:avLst/>
            </a:prstGeom>
            <a:solidFill>
              <a:srgbClr val="B9D5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13"/>
            <p:cNvSpPr/>
            <p:nvPr/>
          </p:nvSpPr>
          <p:spPr>
            <a:xfrm>
              <a:off x="6794220" y="1449658"/>
              <a:ext cx="2392959" cy="74779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13"/>
            <p:cNvSpPr txBox="1"/>
            <p:nvPr/>
          </p:nvSpPr>
          <p:spPr>
            <a:xfrm>
              <a:off x="6794220" y="1449658"/>
              <a:ext cx="2392959" cy="7477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65925" tIns="57150" rIns="57150" bIns="571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g) Generating other environmental benefits.</a:t>
              </a:r>
              <a:endParaRPr/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6702306" y="1350084"/>
              <a:ext cx="523459" cy="785189"/>
            </a:xfrm>
            <a:prstGeom prst="rect">
              <a:avLst/>
            </a:prstGeom>
            <a:solidFill>
              <a:srgbClr val="B9E8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4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CONCEPT: Eligible Green Project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04" name="Google Shape;204;p14"/>
          <p:cNvSpPr txBox="1"/>
          <p:nvPr/>
        </p:nvSpPr>
        <p:spPr>
          <a:xfrm>
            <a:off x="1020417" y="2193840"/>
            <a:ext cx="9647584" cy="3266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"Eligible green projects" </a:t>
            </a: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are investment projects that deliver clear environmental benefits, identified and classified according to a specific set of criteria. This is a prerequisite for a loan to be labeled a "Green Loan" or for the issuance of a "Green Bond."</a:t>
            </a:r>
            <a:endParaRPr/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Determining whether a project is "eligible" is based on predefined criteria.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5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CONCEPT: Eligible Green Project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0" name="Google Shape;210;p15"/>
          <p:cNvSpPr txBox="1"/>
          <p:nvPr/>
        </p:nvSpPr>
        <p:spPr>
          <a:xfrm>
            <a:off x="771940" y="2236321"/>
            <a:ext cx="5039138" cy="3970318"/>
          </a:xfrm>
          <a:prstGeom prst="rect">
            <a:avLst/>
          </a:prstGeom>
          <a:gradFill>
            <a:gsLst>
              <a:gs pos="0">
                <a:srgbClr val="FFFFFF">
                  <a:alpha val="40784"/>
                </a:srgbClr>
              </a:gs>
              <a:gs pos="74000">
                <a:srgbClr val="FFFFFF"/>
              </a:gs>
              <a:gs pos="100000">
                <a:srgbClr val="FFFFFF"/>
              </a:gs>
            </a:gsLst>
            <a:lin ang="5400000" scaled="0"/>
          </a:gra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1. </a:t>
            </a:r>
            <a:r>
              <a:rPr lang="en-US" sz="1800" b="1" i="0" u="none" strike="noStrike" cap="none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According to International Standards (Green Lending Principles - GLP)</a:t>
            </a:r>
            <a:endParaRPr sz="1800" b="0" i="0" u="none" strike="noStrike" cap="none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Renewable Energy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Energy Efficiency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Pollution Prevention and Control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Sustainable management of natural resources and land use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Conservation of terrestrial and aquatic biodiversity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Clean transportation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Sustainable water and wastewater management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Adaptation to climate change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buildings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Circular economy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1" name="Google Shape;211;p15"/>
          <p:cNvSpPr txBox="1"/>
          <p:nvPr/>
        </p:nvSpPr>
        <p:spPr>
          <a:xfrm>
            <a:off x="6324600" y="2285280"/>
            <a:ext cx="5247862" cy="3970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2. According to Vietnamese law: Decree 08/2022/NĐ-CP </a:t>
            </a: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dated January 10, 2022, of the Government detailing a number of articles of the 2020 Law on Environmental Protection.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Energy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Construction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Transport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Water Resources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Agriculture, Forestry, and Fisheries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Waste Management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Remediation and restoration of polluted and degraded areas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Other sectors (industrial production, information, communications, healthcare)</a:t>
            </a:r>
            <a:endParaRPr/>
          </a:p>
        </p:txBody>
      </p:sp>
      <p:pic>
        <p:nvPicPr>
          <p:cNvPr id="212" name="Google Shape;212;p15" descr="The LMA's Green Loan Principles Launch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56144" y="1037054"/>
            <a:ext cx="2779643" cy="1034813"/>
          </a:xfrm>
          <a:prstGeom prst="rect">
            <a:avLst/>
          </a:prstGeom>
          <a:gradFill>
            <a:gsLst>
              <a:gs pos="0">
                <a:srgbClr val="FFFFFF">
                  <a:alpha val="71764"/>
                </a:srgbClr>
              </a:gs>
              <a:gs pos="74000">
                <a:schemeClr val="lt1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6"/>
          <p:cNvSpPr txBox="1"/>
          <p:nvPr/>
        </p:nvSpPr>
        <p:spPr>
          <a:xfrm>
            <a:off x="941166" y="108835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CONCEPT: GREEN CREDIT PRINCIPLES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18" name="Google Shape;218;p16"/>
          <p:cNvCxnSpPr>
            <a:stCxn id="219" idx="2"/>
            <a:endCxn id="220" idx="0"/>
          </p:cNvCxnSpPr>
          <p:nvPr/>
        </p:nvCxnSpPr>
        <p:spPr>
          <a:xfrm>
            <a:off x="2289314" y="3193217"/>
            <a:ext cx="9900" cy="3033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21" name="Google Shape;221;p16"/>
          <p:cNvSpPr/>
          <p:nvPr/>
        </p:nvSpPr>
        <p:spPr>
          <a:xfrm>
            <a:off x="4731027" y="1963253"/>
            <a:ext cx="2199861" cy="719756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"ΧΑΝΗ" LOAN</a:t>
            </a:r>
            <a:endParaRPr/>
          </a:p>
        </p:txBody>
      </p:sp>
      <p:sp>
        <p:nvSpPr>
          <p:cNvPr id="219" name="Google Shape;219;p16"/>
          <p:cNvSpPr/>
          <p:nvPr/>
        </p:nvSpPr>
        <p:spPr>
          <a:xfrm>
            <a:off x="828262" y="2473461"/>
            <a:ext cx="2922103" cy="719756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1. The loan amount is used exclusively to finance or refinance eligible Green Projects.</a:t>
            </a:r>
            <a:endParaRPr sz="14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2" name="Google Shape;222;p16"/>
          <p:cNvSpPr/>
          <p:nvPr/>
        </p:nvSpPr>
        <p:spPr>
          <a:xfrm>
            <a:off x="8034132" y="2473461"/>
            <a:ext cx="3733798" cy="153532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2. Review/Assessment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There should be an independent third party evaluation</a:t>
            </a:r>
            <a:endParaRPr sz="14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Consultant's assessment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Verification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Witness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Rating</a:t>
            </a:r>
            <a:endParaRPr sz="14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3" name="Google Shape;223;p16"/>
          <p:cNvSpPr/>
          <p:nvPr/>
        </p:nvSpPr>
        <p:spPr>
          <a:xfrm>
            <a:off x="1192696" y="4461700"/>
            <a:ext cx="2213113" cy="537539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Compliance with the four core components of GLP</a:t>
            </a:r>
            <a:endParaRPr sz="14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4" name="Google Shape;224;p16"/>
          <p:cNvSpPr txBox="1"/>
          <p:nvPr/>
        </p:nvSpPr>
        <p:spPr>
          <a:xfrm>
            <a:off x="1545412" y="5134867"/>
            <a:ext cx="3534587" cy="1600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Use of proceeds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Project evaluation and selection process</a:t>
            </a:r>
            <a:endParaRPr sz="14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Management of Proceeds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Reporting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Provide annual updates</a:t>
            </a:r>
            <a:endParaRPr sz="14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List of projects, allocated funds, brief descriptions, and expected impact</a:t>
            </a:r>
            <a:endParaRPr sz="14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5" name="Google Shape;225;p16"/>
          <p:cNvSpPr/>
          <p:nvPr/>
        </p:nvSpPr>
        <p:spPr>
          <a:xfrm>
            <a:off x="8034133" y="4282610"/>
            <a:ext cx="3733798" cy="1535322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1. Review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An independent third party should conduct the evaluation</a:t>
            </a:r>
            <a:endParaRPr sz="14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Consultant's review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Verification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Certification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Rating</a:t>
            </a:r>
            <a:endParaRPr sz="14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6" name="Google Shape;226;p16"/>
          <p:cNvSpPr/>
          <p:nvPr/>
        </p:nvSpPr>
        <p:spPr>
          <a:xfrm>
            <a:off x="8749197" y="6049685"/>
            <a:ext cx="2303668" cy="767661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Self-certification</a:t>
            </a:r>
            <a:endParaRPr/>
          </a:p>
        </p:txBody>
      </p:sp>
      <p:cxnSp>
        <p:nvCxnSpPr>
          <p:cNvPr id="227" name="Google Shape;227;p16"/>
          <p:cNvCxnSpPr>
            <a:stCxn id="221" idx="1"/>
            <a:endCxn id="219" idx="0"/>
          </p:cNvCxnSpPr>
          <p:nvPr/>
        </p:nvCxnSpPr>
        <p:spPr>
          <a:xfrm flipH="1">
            <a:off x="2289327" y="2323131"/>
            <a:ext cx="2441700" cy="150300"/>
          </a:xfrm>
          <a:prstGeom prst="bentConnector2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28" name="Google Shape;228;p16"/>
          <p:cNvCxnSpPr>
            <a:stCxn id="221" idx="3"/>
            <a:endCxn id="222" idx="0"/>
          </p:cNvCxnSpPr>
          <p:nvPr/>
        </p:nvCxnSpPr>
        <p:spPr>
          <a:xfrm>
            <a:off x="6930888" y="2323131"/>
            <a:ext cx="2970000" cy="150300"/>
          </a:xfrm>
          <a:prstGeom prst="bentConnector2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29" name="Google Shape;229;p16"/>
          <p:cNvCxnSpPr>
            <a:stCxn id="221" idx="2"/>
            <a:endCxn id="225" idx="1"/>
          </p:cNvCxnSpPr>
          <p:nvPr/>
        </p:nvCxnSpPr>
        <p:spPr>
          <a:xfrm rot="-5400000" flipH="1">
            <a:off x="5748908" y="2765059"/>
            <a:ext cx="2367300" cy="2203200"/>
          </a:xfrm>
          <a:prstGeom prst="bentConnector2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20" name="Google Shape;220;p16"/>
          <p:cNvSpPr/>
          <p:nvPr/>
        </p:nvSpPr>
        <p:spPr>
          <a:xfrm>
            <a:off x="1192696" y="3496644"/>
            <a:ext cx="2213113" cy="537539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PROJECT</a:t>
            </a:r>
            <a:endParaRPr sz="14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230" name="Google Shape;230;p16"/>
          <p:cNvCxnSpPr>
            <a:endCxn id="223" idx="0"/>
          </p:cNvCxnSpPr>
          <p:nvPr/>
        </p:nvCxnSpPr>
        <p:spPr>
          <a:xfrm>
            <a:off x="2299253" y="4034200"/>
            <a:ext cx="0" cy="4275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1" name="Google Shape;231;p16"/>
          <p:cNvCxnSpPr/>
          <p:nvPr/>
        </p:nvCxnSpPr>
        <p:spPr>
          <a:xfrm>
            <a:off x="1372152" y="4999239"/>
            <a:ext cx="0" cy="1736066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32" name="Google Shape;232;p16"/>
          <p:cNvCxnSpPr/>
          <p:nvPr/>
        </p:nvCxnSpPr>
        <p:spPr>
          <a:xfrm rot="10800000" flipH="1">
            <a:off x="3750365" y="2972904"/>
            <a:ext cx="4283767" cy="13939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triangle" w="med" len="med"/>
            <a:tailEnd type="triangle" w="med" len="med"/>
          </a:ln>
        </p:spPr>
      </p:cxnSp>
      <p:cxnSp>
        <p:nvCxnSpPr>
          <p:cNvPr id="233" name="Google Shape;233;p16"/>
          <p:cNvCxnSpPr>
            <a:stCxn id="225" idx="2"/>
            <a:endCxn id="226" idx="0"/>
          </p:cNvCxnSpPr>
          <p:nvPr/>
        </p:nvCxnSpPr>
        <p:spPr>
          <a:xfrm>
            <a:off x="9901032" y="5817932"/>
            <a:ext cx="0" cy="231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7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CONCEPT: GREEN PROJECT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39" name="Google Shape;239;p17"/>
          <p:cNvSpPr txBox="1"/>
          <p:nvPr/>
        </p:nvSpPr>
        <p:spPr>
          <a:xfrm>
            <a:off x="539750" y="2481008"/>
            <a:ext cx="10877550" cy="14203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According to </a:t>
            </a:r>
            <a:r>
              <a:rPr lang="en-US" sz="20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the Green Bond Principles (GBP) </a:t>
            </a: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and </a:t>
            </a:r>
            <a:r>
              <a:rPr lang="en-US" sz="20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Green Loan Principles (GLP), </a:t>
            </a: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there is no single definition for "Green Project" 🡪 list </a:t>
            </a:r>
            <a:r>
              <a:rPr lang="en-US"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of </a:t>
            </a:r>
            <a:r>
              <a:rPr lang="en-US" sz="20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eligible</a:t>
            </a:r>
            <a:r>
              <a:rPr lang="en-US"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project </a:t>
            </a:r>
            <a:r>
              <a:rPr lang="en-US" sz="20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categories</a:t>
            </a:r>
            <a:endParaRPr sz="2000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8"/>
          <p:cNvSpPr txBox="1"/>
          <p:nvPr/>
        </p:nvSpPr>
        <p:spPr>
          <a:xfrm>
            <a:off x="941166" y="41779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COMPARISON OF PROJECT CATALOGS BY CLASSIFICATION STANDARDS</a:t>
            </a:r>
            <a:endParaRPr/>
          </a:p>
        </p:txBody>
      </p:sp>
      <p:graphicFrame>
        <p:nvGraphicFramePr>
          <p:cNvPr id="245" name="Google Shape;245;p18"/>
          <p:cNvGraphicFramePr/>
          <p:nvPr/>
        </p:nvGraphicFramePr>
        <p:xfrm>
          <a:off x="357493" y="14420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{2792DE08-F3AB-4E45-AEE2-683FF04E79E1}</a:tableStyleId>
              </a:tblPr>
              <a:tblGrid>
                <a:gridCol w="129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5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8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0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841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0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GBP Catalog</a:t>
                      </a: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China's Catalog (China Green Bond Endorsed Project Catalog 2020)</a:t>
                      </a: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CBI (Climate Bonds Initiative)</a:t>
                      </a: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MDB-IDFC (only considers climate change mitigation)</a:t>
                      </a: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EU Taxonomy (economic activities that can significantly contribute to one or more EU environmental objectives)</a:t>
                      </a: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21/2025/QĐ-TTg (Appendix I – examples of corresponding activities)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</a:rPr>
                        <a:t>Renewable energy</a:t>
                      </a:r>
                      <a:endParaRPr sz="11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Clean energy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Energy production, transmission, and storage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Renewable energy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Energy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A. ENERGY: (1) Solar power; (2) Wind power; (3) Geothermal/biomass/ocean/RDF/green H₂/green NH₃ power; (4) Heat/Cooling from renewable/new energy sources; (6) SAF; (7) Renewable energy transmission/capacity relief projects; (10) Electricity storage (BESS, charging stations) from renewable energy; (5) Biogas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</a:rPr>
                        <a:t>Energy efficiency</a:t>
                      </a:r>
                      <a:endParaRPr sz="11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Improve energy efficiency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Efficient transmission &amp; distribution systems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–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Multiple activities (technology, engineering, etc.)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A.8 Energy-efficient electricity distribution, smart grids; E.1 Manufacturing of electrical equipment/machinery for low-carbon technology (energy labels/eco-labels, BAT); E.2 Components/electronic devices for low-carbon technology; C.1-2 Green buildings/low-carbon technology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0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</a:rPr>
                        <a:t>Pollution prevention &amp; control</a:t>
                      </a:r>
                      <a:endParaRPr sz="11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Pollution prevention &amp; treatment; Resource reuse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Waste management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Waste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Water supply, wastewater treatment &amp; environmental remediation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/>
                        <a:t>G. ENVIRONMENTAL SERVICES</a:t>
                      </a:r>
                      <a:r>
                        <a:rPr lang="en-US" sz="1100" u="none" strike="noStrike" cap="none"/>
                        <a:t>: (1) </a:t>
                      </a:r>
                      <a:r>
                        <a:rPr lang="en-US" sz="1100" b="1" u="none" strike="noStrike" cap="none"/>
                        <a:t>Waste collection/transportation/disposal</a:t>
                      </a:r>
                      <a:r>
                        <a:rPr lang="en-US" sz="1100" u="none" strike="noStrike" cap="none"/>
                        <a:t>; (2) </a:t>
                      </a:r>
                      <a:r>
                        <a:rPr lang="en-US" sz="1100" b="1" u="none" strike="noStrike" cap="none"/>
                        <a:t>Recycling </a:t>
                      </a:r>
                      <a:r>
                        <a:rPr lang="en-US" sz="1100" u="none" strike="noStrike" cap="none"/>
                        <a:t>(achieving EPR, BAT rates); (3) </a:t>
                      </a:r>
                      <a:r>
                        <a:rPr lang="en-US" sz="1100" b="1" u="none" strike="noStrike" cap="none"/>
                        <a:t>Waste treatment</a:t>
                      </a:r>
                      <a:r>
                        <a:rPr lang="en-US" sz="1100" u="none" strike="noStrike" cap="none"/>
                        <a:t>; (4) </a:t>
                      </a:r>
                      <a:r>
                        <a:rPr lang="en-US" sz="1100" b="1" u="none" strike="noStrike" cap="none"/>
                        <a:t>Hazardous waste</a:t>
                      </a:r>
                      <a:r>
                        <a:rPr lang="en-US" sz="1100" u="none" strike="noStrike" cap="none"/>
                        <a:t>; (5-8) </a:t>
                      </a:r>
                      <a:r>
                        <a:rPr lang="en-US" sz="1100" b="1" u="none" strike="noStrike" cap="none"/>
                        <a:t>Urban, medical, and industrial wastewater collection/treatment</a:t>
                      </a:r>
                      <a:r>
                        <a:rPr lang="en-US" sz="1100" u="none" strike="noStrike" cap="none"/>
                        <a:t>; (9) </a:t>
                      </a:r>
                      <a:r>
                        <a:rPr lang="en-US" sz="1100" b="1" u="none" strike="noStrike" cap="none"/>
                        <a:t>Air pollution control</a:t>
                      </a:r>
                      <a:r>
                        <a:rPr lang="en-US" sz="1100" u="none" strike="noStrike" cap="none"/>
                        <a:t>. D</a:t>
                      </a:r>
                      <a:r>
                        <a:rPr lang="en-US" sz="1100" b="1" u="none" strike="noStrike" cap="none"/>
                        <a:t>. Water: </a:t>
                      </a:r>
                      <a:r>
                        <a:rPr lang="en-US" sz="1100" u="none" strike="noStrike" cap="none"/>
                        <a:t>water supply/drainage/treatment systems. </a:t>
                      </a:r>
                      <a:r>
                        <a:rPr lang="en-US" sz="1100" b="1" u="none" strike="noStrike" cap="none"/>
                        <a:t>D.11-12 Soil pollution treatment &amp; recycling of agricultural/forestry/mining by-products</a:t>
                      </a:r>
                      <a:endParaRPr sz="1100" u="none" strike="noStrike" cap="none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0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</a:rPr>
                        <a:t>Sustainable management of resources &amp; land use</a:t>
                      </a:r>
                      <a:endParaRPr sz="11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Green agriculture, ecology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Agriculture, forestry, land conservation &amp; restoration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Agriculture, forestry, and land use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Forestry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/>
                        <a:t>AG/FOR/TS/LDSH</a:t>
                      </a:r>
                      <a:r>
                        <a:rPr lang="en-US" sz="1100" u="none" strike="noStrike" cap="none"/>
                        <a:t>: (1) </a:t>
                      </a:r>
                      <a:r>
                        <a:rPr lang="en-US" sz="1100" b="1" u="none" strike="noStrike" cap="none"/>
                        <a:t>Sustainable Cropping </a:t>
                      </a:r>
                      <a:r>
                        <a:rPr lang="en-US" sz="1100" u="none" strike="noStrike" cap="none"/>
                        <a:t>(VietGAP/GlobalGAP/Organic/CNC); (2) </a:t>
                      </a:r>
                      <a:r>
                        <a:rPr lang="en-US" sz="1100" b="1" u="none" strike="noStrike" cap="none"/>
                        <a:t>GAP/Organic Livestock Farming; </a:t>
                      </a:r>
                      <a:r>
                        <a:rPr lang="en-US" sz="1100" u="none" strike="noStrike" cap="none"/>
                        <a:t>(3) </a:t>
                      </a:r>
                      <a:r>
                        <a:rPr lang="en-US" sz="1100" b="1" u="none" strike="noStrike" cap="none"/>
                        <a:t>Sustainable Forest Management (VFCS/PEFC), NLKH; </a:t>
                      </a:r>
                      <a:r>
                        <a:rPr lang="en-US" sz="1100" u="none" strike="noStrike" cap="none"/>
                        <a:t>(10) </a:t>
                      </a:r>
                      <a:r>
                        <a:rPr lang="en-US" sz="1100" b="1" u="none" strike="noStrike" cap="none"/>
                        <a:t>Sustainable Farming on Difficult Land; </a:t>
                      </a:r>
                      <a:r>
                        <a:rPr lang="en-US" sz="1100" u="none" strike="noStrike" cap="none"/>
                        <a:t>(12) </a:t>
                      </a:r>
                      <a:r>
                        <a:rPr lang="en-US" sz="1100" b="1" u="none" strike="noStrike" cap="none"/>
                        <a:t>Recycling Agricultural/Forestry/Land Use By-products</a:t>
                      </a:r>
                      <a:endParaRPr sz="1100" u="none" strike="noStrike" cap="none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0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</a:rPr>
                        <a:t>Conservation of terrestrial and aquatic biodiversity</a:t>
                      </a:r>
                      <a:endParaRPr sz="11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Ecological protection &amp; development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Forest planting, forest restoration, and biosphere conservation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–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Environmental conservation &amp; restoration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/>
                        <a:t>D. </a:t>
                      </a:r>
                      <a:r>
                        <a:rPr lang="en-US" sz="1100" u="none" strike="noStrike" cap="none"/>
                        <a:t>(3) </a:t>
                      </a:r>
                      <a:r>
                        <a:rPr lang="en-US" sz="1100" b="1" u="none" strike="noStrike" cap="none"/>
                        <a:t>Conservation and development of genetic resources and rare species</a:t>
                      </a:r>
                      <a:r>
                        <a:rPr lang="en-US" sz="1100" u="none" strike="noStrike" cap="none"/>
                        <a:t>; (7) </a:t>
                      </a:r>
                      <a:r>
                        <a:rPr lang="en-US" sz="1100" b="1" u="none" strike="noStrike" cap="none"/>
                        <a:t>Ecotourism </a:t>
                      </a:r>
                      <a:r>
                        <a:rPr lang="en-US" sz="1100" u="none" strike="noStrike" cap="none"/>
                        <a:t>(linked to conservation/environmental education, green accommodation/building certification); (3) </a:t>
                      </a:r>
                      <a:r>
                        <a:rPr lang="en-US" sz="1100" b="1" u="none" strike="noStrike" cap="none"/>
                        <a:t>Enhancing the quality of natural forests and afforestation.</a:t>
                      </a:r>
                      <a:endParaRPr sz="1100" u="none" strike="noStrike" cap="none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9"/>
          <p:cNvSpPr txBox="1"/>
          <p:nvPr/>
        </p:nvSpPr>
        <p:spPr>
          <a:xfrm>
            <a:off x="941166" y="41779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COMPARISON OF PROJECT CATEGORIES BY CLASSIFICATION STANDARDS</a:t>
            </a:r>
            <a:endParaRPr/>
          </a:p>
        </p:txBody>
      </p:sp>
      <p:graphicFrame>
        <p:nvGraphicFramePr>
          <p:cNvPr id="251" name="Google Shape;251;p19"/>
          <p:cNvGraphicFramePr/>
          <p:nvPr/>
        </p:nvGraphicFramePr>
        <p:xfrm>
          <a:off x="357493" y="138372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{2792DE08-F3AB-4E45-AEE2-683FF04E79E1}</a:tableStyleId>
              </a:tblPr>
              <a:tblGrid>
                <a:gridCol w="129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5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98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0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4841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10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GBP Catalog</a:t>
                      </a: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China's Catalog (China Green Bond Endorsed Project Catalog 2020)</a:t>
                      </a: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CBI (Climate Bonds Initiative)</a:t>
                      </a: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MDB-IDFC (only considers climate change mitigation)</a:t>
                      </a: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EU Taxonomy (economic activities that can significantly contribute to one or more EU environmental objectives)</a:t>
                      </a: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mbria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21/2025/QĐ-TTg (Appendix I – examples of corresponding activities)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endParaRPr sz="11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6925" marR="6925" marT="6925" marB="69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</a:rPr>
                        <a:t>Clean transportation</a:t>
                      </a:r>
                      <a:endParaRPr sz="11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Green transportation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Road and water transport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Transport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Transportation (Transport)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/>
                        <a:t>B. TRANSPORTATION</a:t>
                      </a:r>
                      <a:r>
                        <a:rPr lang="en-US" sz="1100" u="none" strike="noStrike" cap="none"/>
                        <a:t>: (1) </a:t>
                      </a:r>
                      <a:r>
                        <a:rPr lang="en-US" sz="1100" b="1" u="none" strike="noStrike" cap="none"/>
                        <a:t>Zero-emission/low-carbon vehicles </a:t>
                      </a:r>
                      <a:r>
                        <a:rPr lang="en-US" sz="1100" u="none" strike="noStrike" cap="none"/>
                        <a:t>(EVs, green energy); (2) </a:t>
                      </a:r>
                      <a:r>
                        <a:rPr lang="en-US" sz="1100" b="1" u="none" strike="noStrike" cap="none"/>
                        <a:t>Energy supply infrastructure </a:t>
                      </a:r>
                      <a:r>
                        <a:rPr lang="en-US" sz="1100" u="none" strike="noStrike" cap="none"/>
                        <a:t>(charging stations, H₂, etc.); (3) </a:t>
                      </a:r>
                      <a:r>
                        <a:rPr lang="en-US" sz="1100" b="1" u="none" strike="noStrike" cap="none"/>
                        <a:t>Energy recharging services</a:t>
                      </a:r>
                      <a:r>
                        <a:rPr lang="en-US" sz="1100" u="none" strike="noStrike" cap="none"/>
                        <a:t>. </a:t>
                      </a:r>
                      <a:r>
                        <a:rPr lang="en-US" sz="1100" b="1" u="none" strike="noStrike" cap="none"/>
                        <a:t>E.3 Low-carbon vehicle manufacturing</a:t>
                      </a:r>
                      <a:endParaRPr sz="1100" u="none" strike="noStrike" cap="none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</a:rPr>
                        <a:t>Sustainable water &amp; wastewater management</a:t>
                      </a:r>
                      <a:endParaRPr sz="11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Water conservation &amp; alternative water sources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Water supply and drainage infrastructure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Wastewater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Water supply, drainage, treatment &amp; reuse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/>
                        <a:t>D. WATER RESOURCES</a:t>
                      </a:r>
                      <a:r>
                        <a:rPr lang="en-US" sz="1100" u="none" strike="noStrike" cap="none"/>
                        <a:t>: (1) </a:t>
                      </a:r>
                      <a:r>
                        <a:rPr lang="en-US" sz="1100" b="1" u="none" strike="noStrike" cap="none"/>
                        <a:t>Water supply/drainage projects </a:t>
                      </a:r>
                      <a:r>
                        <a:rPr lang="en-US" sz="1100" u="none" strike="noStrike" cap="none"/>
                        <a:t>(desalination, water conservation, flood prevention, collection/treatment, smart irrigation); (2) </a:t>
                      </a:r>
                      <a:r>
                        <a:rPr lang="en-US" sz="1100" b="1" u="none" strike="noStrike" cap="none"/>
                        <a:t>Water extraction, treatment &amp;amp; supply </a:t>
                      </a:r>
                      <a:r>
                        <a:rPr lang="en-US" sz="1100" u="none" strike="noStrike" cap="none"/>
                        <a:t>(QCVN 01-1:2024, </a:t>
                      </a:r>
                      <a:r>
                        <a:rPr lang="en-US" sz="1100" b="1" u="none" strike="noStrike" cap="none"/>
                        <a:t>leakage ≤15% / &amp;lt;18%)</a:t>
                      </a:r>
                      <a:r>
                        <a:rPr lang="en-US" sz="1100" u="none" strike="noStrike" cap="none"/>
                        <a:t>; (3) </a:t>
                      </a:r>
                      <a:r>
                        <a:rPr lang="en-US" sz="1100" b="1" u="none" strike="noStrike" cap="none"/>
                        <a:t>Quality control &amp;amp; water source protection; </a:t>
                      </a:r>
                      <a:r>
                        <a:rPr lang="en-US" sz="1100" u="none" strike="noStrike" cap="none"/>
                        <a:t>G</a:t>
                      </a:r>
                      <a:r>
                        <a:rPr lang="en-US" sz="1100" b="1" u="none" strike="noStrike" cap="none"/>
                        <a:t>.5-8 Wastewater collection/treatment</a:t>
                      </a:r>
                      <a:endParaRPr sz="1100" u="none" strike="noStrike" cap="none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</a:rPr>
                        <a:t>Climate change adaptation</a:t>
                      </a:r>
                      <a:endParaRPr sz="11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Not applicable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Not a "separate activity"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Not applicable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EU objective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/>
                        <a:t>D.9 Risk mitigation &amp; disaster prevention projects</a:t>
                      </a:r>
                      <a:r>
                        <a:rPr lang="en-US" sz="1100" u="none" strike="noStrike" cap="none"/>
                        <a:t>; </a:t>
                      </a:r>
                      <a:r>
                        <a:rPr lang="en-US" sz="1100" b="1" u="none" strike="noStrike" cap="none"/>
                        <a:t>D.1 Drainage, water storage regulation</a:t>
                      </a:r>
                      <a:r>
                        <a:rPr lang="en-US" sz="1100" u="none" strike="noStrike" cap="none"/>
                        <a:t>; </a:t>
                      </a:r>
                      <a:r>
                        <a:rPr lang="en-US" sz="1100" b="1" u="none" strike="noStrike" cap="none"/>
                        <a:t>D.10 Adaptive farming on difficult land</a:t>
                      </a:r>
                      <a:r>
                        <a:rPr lang="en-US" sz="1100" u="none" strike="noStrike" cap="none"/>
                        <a:t>; </a:t>
                      </a:r>
                      <a:r>
                        <a:rPr lang="en-US" sz="1100" b="1" u="none" strike="noStrike" cap="none"/>
                        <a:t>A.7 Renewable energy transmission infrastructure (increasing the resilience of the electricity system)</a:t>
                      </a:r>
                      <a:endParaRPr sz="1100" u="none" strike="noStrike" cap="none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</a:rPr>
                        <a:t>Circular economy, energy-saving technologies/processes, environmentally friendly products</a:t>
                      </a:r>
                      <a:endParaRPr sz="11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Resource reuse; assessment, inspection, and monitoring services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Industrial &amp; commercial energy-intensive sectors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Low-emission technology, energy-saving technology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Manufacturing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/>
                        <a:t>E</a:t>
                      </a:r>
                      <a:r>
                        <a:rPr lang="en-US" sz="1100" u="none" strike="noStrike" cap="none"/>
                        <a:t>.: (4) </a:t>
                      </a:r>
                      <a:r>
                        <a:rPr lang="en-US" sz="1100" b="1" u="none" strike="noStrike" cap="none"/>
                        <a:t>Environmentally friendly packaging</a:t>
                      </a:r>
                      <a:r>
                        <a:rPr lang="en-US" sz="1100" u="none" strike="noStrike" cap="none"/>
                        <a:t>; (5) </a:t>
                      </a:r>
                      <a:r>
                        <a:rPr lang="en-US" sz="1100" b="1" u="none" strike="noStrike" cap="none"/>
                        <a:t>Chemicals &amp;amp; chemical products of natural origin/low toxicity </a:t>
                      </a:r>
                      <a:r>
                        <a:rPr lang="en-US" sz="1100" u="none" strike="noStrike" cap="none"/>
                        <a:t>(eco-label/export market requirements, </a:t>
                      </a:r>
                      <a:r>
                        <a:rPr lang="en-US" sz="1100" b="1" u="none" strike="noStrike" cap="none"/>
                        <a:t>BAT</a:t>
                      </a:r>
                      <a:r>
                        <a:rPr lang="en-US" sz="1100" u="none" strike="noStrike" cap="none"/>
                        <a:t>); (6) </a:t>
                      </a:r>
                      <a:r>
                        <a:rPr lang="en-US" sz="1100" b="1" u="none" strike="noStrike" cap="none"/>
                        <a:t>Environmental protection technology/equipment</a:t>
                      </a:r>
                      <a:r>
                        <a:rPr lang="en-US" sz="1100" u="none" strike="noStrike" cap="none"/>
                        <a:t>; </a:t>
                      </a:r>
                      <a:r>
                        <a:rPr lang="en-US" sz="1100" b="1" u="none" strike="noStrike" cap="none"/>
                        <a:t>EPR </a:t>
                      </a:r>
                      <a:r>
                        <a:rPr lang="en-US" sz="1100" u="none" strike="noStrike" cap="none"/>
                        <a:t>widely applied (</a:t>
                      </a:r>
                      <a:r>
                        <a:rPr lang="en-US" sz="1100" b="1" u="none" strike="noStrike" cap="none"/>
                        <a:t>E.2, E.3, A.10</a:t>
                      </a:r>
                      <a:r>
                        <a:rPr lang="en-US" sz="1100" u="none" strike="noStrike" cap="none"/>
                        <a:t>); </a:t>
                      </a:r>
                      <a:r>
                        <a:rPr lang="en-US" sz="1100" b="1" u="none" strike="noStrike" cap="none"/>
                        <a:t>G.2 Recycling</a:t>
                      </a:r>
                      <a:endParaRPr sz="1100" u="none" strike="noStrike" cap="none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4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>
                          <a:solidFill>
                            <a:schemeClr val="lt1"/>
                          </a:solidFill>
                        </a:rPr>
                        <a:t>Green Building</a:t>
                      </a:r>
                      <a:endParaRPr sz="1100" u="none" strike="noStrike" cap="none">
                        <a:solidFill>
                          <a:schemeClr val="lt1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Sustainable Buildings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Buildings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Energy efficiency in buildings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u="none" strike="noStrike" cap="none"/>
                        <a:t>Construction &amp;amp; building energy performance services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Calibri"/>
                        <a:buNone/>
                      </a:pPr>
                      <a:r>
                        <a:rPr lang="en-US" sz="1100" b="1" u="none" strike="noStrike" cap="none"/>
                        <a:t>C. CONSTRUCTION</a:t>
                      </a:r>
                      <a:r>
                        <a:rPr lang="en-US" sz="1100" u="none" strike="noStrike" cap="none"/>
                        <a:t>: (1) </a:t>
                      </a:r>
                      <a:r>
                        <a:rPr lang="en-US" sz="1100" b="1" u="none" strike="noStrike" cap="none"/>
                        <a:t>Buildings/projects certified as green buildings </a:t>
                      </a:r>
                      <a:r>
                        <a:rPr lang="en-US" sz="1100" u="none" strike="noStrike" cap="none"/>
                        <a:t>(domestic/international) &amp;amp; </a:t>
                      </a:r>
                      <a:r>
                        <a:rPr lang="en-US" sz="1100" b="1" u="none" strike="noStrike" cap="none"/>
                        <a:t>reduce greenhouse gas emissions</a:t>
                      </a:r>
                      <a:r>
                        <a:rPr lang="en-US" sz="1100" u="none" strike="noStrike" cap="none"/>
                        <a:t>, </a:t>
                      </a:r>
                      <a:r>
                        <a:rPr lang="en-US" sz="1100" b="1" u="none" strike="noStrike" cap="none"/>
                        <a:t>refrigerants with GWP/ODP according to the roadmap</a:t>
                      </a:r>
                      <a:r>
                        <a:rPr lang="en-US" sz="1100" u="none" strike="noStrike" cap="none"/>
                        <a:t>; (2) </a:t>
                      </a:r>
                      <a:r>
                        <a:rPr lang="en-US" sz="1100" b="1" u="none" strike="noStrike" cap="none"/>
                        <a:t>Public works projects environmentally friendly, energy-efficient </a:t>
                      </a:r>
                      <a:r>
                        <a:rPr lang="en-US" sz="1100" u="none" strike="noStrike" cap="none"/>
                        <a:t>(certified)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A8391D6E-0448-4087-0756-C64E40FF9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79C21480-D319-3662-A356-B78346C231F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890165" y="1997476"/>
            <a:ext cx="8411669" cy="992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 dirty="0"/>
              <a:t>Criteria for identifying green loans and green projects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/>
              <a:t>Stakeholder perspectives on green finance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008304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0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CONCEPT: GREENBOND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57" name="Google Shape;257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16951" y="2901325"/>
            <a:ext cx="5679753" cy="287795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0"/>
          <p:cNvSpPr txBox="1"/>
          <p:nvPr/>
        </p:nvSpPr>
        <p:spPr>
          <a:xfrm>
            <a:off x="971550" y="2474922"/>
            <a:ext cx="11220600" cy="16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bonds are any type of bond </a:t>
            </a:r>
            <a:r>
              <a:rPr lang="en-US" sz="1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instrument </a:t>
            </a: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where </a:t>
            </a:r>
            <a:r>
              <a:rPr lang="en-US" sz="1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proceeds </a:t>
            </a: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or an equivalent amount will be </a:t>
            </a:r>
            <a:r>
              <a:rPr lang="en-US" sz="1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used exclusively to finance or refinance</a:t>
            </a: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, in part or in full, new and/or existing </a:t>
            </a:r>
            <a:r>
              <a:rPr lang="en-US" sz="1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eligible Green Projects </a:t>
            </a: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that comply with the</a:t>
            </a:r>
            <a:r>
              <a:rPr lang="en-US" sz="1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four core components </a:t>
            </a: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of </a:t>
            </a:r>
            <a:r>
              <a:rPr lang="en-US" sz="1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Green Bond Principles (GBP).</a:t>
            </a:r>
            <a:endParaRPr sz="14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∙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Use of Proceeds</a:t>
            </a:r>
            <a:endParaRPr/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∙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Process for Project Evaluation and Selection</a:t>
            </a:r>
            <a:endParaRPr/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∙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Management of Proceeds</a:t>
            </a:r>
            <a:endParaRPr/>
          </a:p>
          <a:p>
            <a:pPr marL="3429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Noto Sans Symbols"/>
              <a:buChar char="∙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Reporting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8a0f42021d_0_6"/>
          <p:cNvSpPr txBox="1"/>
          <p:nvPr/>
        </p:nvSpPr>
        <p:spPr>
          <a:xfrm>
            <a:off x="697200" y="2304875"/>
            <a:ext cx="10797600" cy="46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Techcombank and the International Finance Corporation (IFC) signed a credit cooperation agreement to provide loans for energy efficiency and cleaner production projects, targeting small and medium-sized enterprises (SMEs). Under the agreement, IFC contributed USD 25 million, while the remaining counterpart funds were provided by Techcombank.</a:t>
            </a:r>
            <a:endParaRPr sz="15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The program focuses on prioritizing industrial manufacturing enterprises in the cement, steel, and brick-tile sectors, as well as clients investing in general energy systems such as lighting, ventilation, and air-conditioning systems that meet energy-saving standards.</a:t>
            </a:r>
            <a:endParaRPr sz="15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Borrowers under this program are enterprises seeking to invest in, replace, upgrade, or modernize equipment and technology, or improve production processes in order to achieve long-term energy cost savings and enhance energy use efficiency in their operations.</a:t>
            </a:r>
            <a:endParaRPr sz="15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The first two projects financed under this program were:</a:t>
            </a:r>
            <a:endParaRPr sz="15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238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-US" sz="15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CMC Vietnam Tile Factory Project (Việt Trì), which received IFC funding to build a ceramic tile factory; and</a:t>
            </a:r>
            <a:endParaRPr sz="15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238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-US" sz="15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Vietnam–France Steel Factory Project, which received USD 1 million in IFC funding to construct a billet steel production plant.</a:t>
            </a:r>
            <a:endParaRPr sz="15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15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Both projects have a loan term of five years and a grace period of two years.</a:t>
            </a:r>
            <a:endParaRPr sz="15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5" name="Google Shape;265;g38a0f42021d_0_6"/>
          <p:cNvSpPr txBox="1"/>
          <p:nvPr/>
        </p:nvSpPr>
        <p:spPr>
          <a:xfrm>
            <a:off x="941166" y="1347434"/>
            <a:ext cx="10494600" cy="724500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56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GREENBOND </a:t>
            </a:r>
            <a:r>
              <a:rPr lang="en-US" sz="32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EXAMPLE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1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TYPES OF GREEN BONDS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72" name="Google Shape;272;p21"/>
          <p:cNvSpPr txBox="1"/>
          <p:nvPr/>
        </p:nvSpPr>
        <p:spPr>
          <a:xfrm>
            <a:off x="838200" y="2088817"/>
            <a:ext cx="7226300" cy="416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There are 4 types of green bonds, including</a:t>
            </a:r>
            <a:endParaRPr sz="2000">
              <a:solidFill>
                <a:srgbClr val="0000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73" name="Google Shape;273;p21"/>
          <p:cNvGrpSpPr/>
          <p:nvPr/>
        </p:nvGrpSpPr>
        <p:grpSpPr>
          <a:xfrm>
            <a:off x="1328086" y="3083998"/>
            <a:ext cx="9720778" cy="3404271"/>
            <a:chOff x="3710" y="1157481"/>
            <a:chExt cx="9720778" cy="3404271"/>
          </a:xfrm>
        </p:grpSpPr>
        <p:sp>
          <p:nvSpPr>
            <p:cNvPr id="274" name="Google Shape;274;p21"/>
            <p:cNvSpPr/>
            <p:nvPr/>
          </p:nvSpPr>
          <p:spPr>
            <a:xfrm>
              <a:off x="192574" y="1362083"/>
              <a:ext cx="4532733" cy="141647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1"/>
            <p:cNvSpPr txBox="1"/>
            <p:nvPr/>
          </p:nvSpPr>
          <p:spPr>
            <a:xfrm>
              <a:off x="192574" y="1362083"/>
              <a:ext cx="4532733" cy="14164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9425" tIns="80000" rIns="80000" bIns="80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Noto Sans Symbols"/>
                <a:buNone/>
              </a:pPr>
              <a:r>
                <a:rPr lang="en-US" sz="21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Standard Green Use of Proceeds Bond</a:t>
              </a:r>
              <a:endParaRPr/>
            </a:p>
          </p:txBody>
        </p:sp>
        <p:sp>
          <p:nvSpPr>
            <p:cNvPr id="276" name="Google Shape;276;p21"/>
            <p:cNvSpPr/>
            <p:nvPr/>
          </p:nvSpPr>
          <p:spPr>
            <a:xfrm>
              <a:off x="3710" y="1157481"/>
              <a:ext cx="991535" cy="1487303"/>
            </a:xfrm>
            <a:prstGeom prst="rect">
              <a:avLst/>
            </a:prstGeom>
            <a:solidFill>
              <a:srgbClr val="B9E8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21"/>
            <p:cNvSpPr/>
            <p:nvPr/>
          </p:nvSpPr>
          <p:spPr>
            <a:xfrm>
              <a:off x="5191755" y="1362083"/>
              <a:ext cx="4532733" cy="141647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21"/>
            <p:cNvSpPr txBox="1"/>
            <p:nvPr/>
          </p:nvSpPr>
          <p:spPr>
            <a:xfrm>
              <a:off x="5191755" y="1362083"/>
              <a:ext cx="4532733" cy="14164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9425" tIns="80000" rIns="80000" bIns="80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Noto Sans Symbols"/>
                <a:buNone/>
              </a:pPr>
              <a:r>
                <a:rPr lang="en-US" sz="21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Green Revenue Bonds</a:t>
              </a:r>
              <a:endParaRPr/>
            </a:p>
          </p:txBody>
        </p:sp>
        <p:sp>
          <p:nvSpPr>
            <p:cNvPr id="279" name="Google Shape;279;p21"/>
            <p:cNvSpPr/>
            <p:nvPr/>
          </p:nvSpPr>
          <p:spPr>
            <a:xfrm>
              <a:off x="5002891" y="1157481"/>
              <a:ext cx="991535" cy="1487303"/>
            </a:xfrm>
            <a:prstGeom prst="rect">
              <a:avLst/>
            </a:prstGeom>
            <a:solidFill>
              <a:srgbClr val="B8EAE6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21"/>
            <p:cNvSpPr/>
            <p:nvPr/>
          </p:nvSpPr>
          <p:spPr>
            <a:xfrm>
              <a:off x="192574" y="3145273"/>
              <a:ext cx="4532733" cy="141647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21"/>
            <p:cNvSpPr txBox="1"/>
            <p:nvPr/>
          </p:nvSpPr>
          <p:spPr>
            <a:xfrm>
              <a:off x="192574" y="3145273"/>
              <a:ext cx="4532733" cy="14164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9425" tIns="80000" rIns="80000" bIns="80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Noto Sans Symbols"/>
                <a:buNone/>
              </a:pPr>
              <a:r>
                <a:rPr lang="en-US" sz="21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Green Project Bond</a:t>
              </a:r>
              <a:endParaRPr/>
            </a:p>
          </p:txBody>
        </p:sp>
        <p:sp>
          <p:nvSpPr>
            <p:cNvPr id="282" name="Google Shape;282;p21"/>
            <p:cNvSpPr/>
            <p:nvPr/>
          </p:nvSpPr>
          <p:spPr>
            <a:xfrm>
              <a:off x="3710" y="2940671"/>
              <a:ext cx="991535" cy="1487303"/>
            </a:xfrm>
            <a:prstGeom prst="rect">
              <a:avLst/>
            </a:prstGeom>
            <a:solidFill>
              <a:srgbClr val="B8E9D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21"/>
            <p:cNvSpPr/>
            <p:nvPr/>
          </p:nvSpPr>
          <p:spPr>
            <a:xfrm>
              <a:off x="5191755" y="3145273"/>
              <a:ext cx="4532733" cy="1416479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21"/>
            <p:cNvSpPr txBox="1"/>
            <p:nvPr/>
          </p:nvSpPr>
          <p:spPr>
            <a:xfrm>
              <a:off x="5191755" y="3145273"/>
              <a:ext cx="4532733" cy="14164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59425" tIns="80000" rIns="80000" bIns="80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100"/>
                <a:buFont typeface="Cambria"/>
                <a:buNone/>
              </a:pPr>
              <a:r>
                <a:rPr lang="en-US" sz="21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Secured Green Bond</a:t>
              </a:r>
              <a:endParaRPr/>
            </a:p>
          </p:txBody>
        </p:sp>
        <p:sp>
          <p:nvSpPr>
            <p:cNvPr id="285" name="Google Shape;285;p21"/>
            <p:cNvSpPr/>
            <p:nvPr/>
          </p:nvSpPr>
          <p:spPr>
            <a:xfrm>
              <a:off x="5002891" y="2940671"/>
              <a:ext cx="991535" cy="1487303"/>
            </a:xfrm>
            <a:prstGeom prst="rect">
              <a:avLst/>
            </a:prstGeom>
            <a:solidFill>
              <a:srgbClr val="B8E7D3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2"/>
          <p:cNvSpPr txBox="1"/>
          <p:nvPr/>
        </p:nvSpPr>
        <p:spPr>
          <a:xfrm>
            <a:off x="941166" y="1347434"/>
            <a:ext cx="10494621" cy="101476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THE CORE COMPONENTS OF THE GREEN BOND PRINCIPLES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91" name="Google Shape;291;p22"/>
          <p:cNvGrpSpPr/>
          <p:nvPr/>
        </p:nvGrpSpPr>
        <p:grpSpPr>
          <a:xfrm>
            <a:off x="941166" y="2570459"/>
            <a:ext cx="6282594" cy="4205125"/>
            <a:chOff x="3105150" y="1545257"/>
            <a:chExt cx="5988050" cy="5179528"/>
          </a:xfrm>
        </p:grpSpPr>
        <p:grpSp>
          <p:nvGrpSpPr>
            <p:cNvPr id="292" name="Google Shape;292;p22"/>
            <p:cNvGrpSpPr/>
            <p:nvPr/>
          </p:nvGrpSpPr>
          <p:grpSpPr>
            <a:xfrm>
              <a:off x="3111500" y="1545257"/>
              <a:ext cx="5981700" cy="1070944"/>
              <a:chOff x="3111500" y="1596057"/>
              <a:chExt cx="4965700" cy="1047745"/>
            </a:xfrm>
          </p:grpSpPr>
          <p:sp>
            <p:nvSpPr>
              <p:cNvPr id="293" name="Google Shape;293;p22"/>
              <p:cNvSpPr/>
              <p:nvPr/>
            </p:nvSpPr>
            <p:spPr>
              <a:xfrm>
                <a:off x="3111500" y="1596057"/>
                <a:ext cx="4965700" cy="1047745"/>
              </a:xfrm>
              <a:prstGeom prst="roundRect">
                <a:avLst>
                  <a:gd name="adj" fmla="val 16667"/>
                </a:avLst>
              </a:prstGeom>
              <a:solidFill>
                <a:srgbClr val="00B0F0"/>
              </a:solidFill>
              <a:ln w="254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rPr lang="en-US" sz="1800" b="1" i="0" u="none" strike="noStrike" cap="none">
                    <a:solidFill>
                      <a:srgbClr val="FFFFFF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Use of Funds</a:t>
                </a:r>
                <a:endParaRPr sz="1800" b="1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94" name="Google Shape;294;p22"/>
              <p:cNvSpPr/>
              <p:nvPr/>
            </p:nvSpPr>
            <p:spPr>
              <a:xfrm>
                <a:off x="3263900" y="2002591"/>
                <a:ext cx="4699000" cy="492113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buFont typeface="Arial"/>
                  <a:buNone/>
                </a:pPr>
                <a:r>
                  <a:rPr lang="en-US" sz="1600" b="0" i="0" u="none" strike="noStrike" cap="none">
                    <a:solidFill>
                      <a:srgbClr val="0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100% of the funds raised are used for eligible green projects</a:t>
                </a:r>
                <a:endParaRPr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grpSp>
          <p:nvGrpSpPr>
            <p:cNvPr id="295" name="Google Shape;295;p22"/>
            <p:cNvGrpSpPr/>
            <p:nvPr/>
          </p:nvGrpSpPr>
          <p:grpSpPr>
            <a:xfrm>
              <a:off x="3105150" y="2914785"/>
              <a:ext cx="5981700" cy="1070944"/>
              <a:chOff x="3111500" y="1596057"/>
              <a:chExt cx="4965700" cy="1047745"/>
            </a:xfrm>
          </p:grpSpPr>
          <p:sp>
            <p:nvSpPr>
              <p:cNvPr id="296" name="Google Shape;296;p22"/>
              <p:cNvSpPr/>
              <p:nvPr/>
            </p:nvSpPr>
            <p:spPr>
              <a:xfrm>
                <a:off x="3111500" y="1596057"/>
                <a:ext cx="4965700" cy="1047745"/>
              </a:xfrm>
              <a:prstGeom prst="roundRect">
                <a:avLst>
                  <a:gd name="adj" fmla="val 16667"/>
                </a:avLst>
              </a:prstGeom>
              <a:solidFill>
                <a:srgbClr val="00B0F0"/>
              </a:solidFill>
              <a:ln w="254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rPr lang="en-US" sz="1800" b="1" i="0" u="none" strike="noStrike" cap="none">
                    <a:solidFill>
                      <a:srgbClr val="FFFFFF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Project evaluation and selection process</a:t>
                </a:r>
                <a:endParaRPr sz="1800" b="1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97" name="Google Shape;297;p22"/>
              <p:cNvSpPr/>
              <p:nvPr/>
            </p:nvSpPr>
            <p:spPr>
              <a:xfrm>
                <a:off x="3263900" y="2002591"/>
                <a:ext cx="4699000" cy="492113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buFont typeface="Arial"/>
                  <a:buNone/>
                </a:pPr>
                <a:r>
                  <a:rPr lang="en-US" sz="1600" b="0" i="0" u="none" strike="noStrike" cap="none">
                    <a:solidFill>
                      <a:srgbClr val="0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Disclose objectives, selection process, and risk management</a:t>
                </a:r>
                <a:endParaRPr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grpSp>
          <p:nvGrpSpPr>
            <p:cNvPr id="298" name="Google Shape;298;p22"/>
            <p:cNvGrpSpPr/>
            <p:nvPr/>
          </p:nvGrpSpPr>
          <p:grpSpPr>
            <a:xfrm>
              <a:off x="3105150" y="4335113"/>
              <a:ext cx="5981700" cy="1070944"/>
              <a:chOff x="3111500" y="1596057"/>
              <a:chExt cx="4965700" cy="1047745"/>
            </a:xfrm>
          </p:grpSpPr>
          <p:sp>
            <p:nvSpPr>
              <p:cNvPr id="299" name="Google Shape;299;p22"/>
              <p:cNvSpPr/>
              <p:nvPr/>
            </p:nvSpPr>
            <p:spPr>
              <a:xfrm>
                <a:off x="3111500" y="1596057"/>
                <a:ext cx="4965700" cy="1047745"/>
              </a:xfrm>
              <a:prstGeom prst="roundRect">
                <a:avLst>
                  <a:gd name="adj" fmla="val 16667"/>
                </a:avLst>
              </a:prstGeom>
              <a:solidFill>
                <a:srgbClr val="00B0F0"/>
              </a:solidFill>
              <a:ln w="254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rPr lang="en-US" sz="1800" b="1" i="0" u="none" strike="noStrike" cap="none">
                    <a:solidFill>
                      <a:srgbClr val="FFFFFF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Capital management</a:t>
                </a:r>
                <a:endParaRPr sz="1800" b="1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00" name="Google Shape;300;p22"/>
              <p:cNvSpPr/>
              <p:nvPr/>
            </p:nvSpPr>
            <p:spPr>
              <a:xfrm>
                <a:off x="3263900" y="2002591"/>
                <a:ext cx="4699000" cy="492113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buFont typeface="Arial"/>
                  <a:buNone/>
                </a:pPr>
                <a:r>
                  <a:rPr lang="en-US" sz="1600" b="0" i="0" u="none" strike="noStrike" cap="none">
                    <a:solidFill>
                      <a:srgbClr val="0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Separate monitoring, encouraging independent auditing</a:t>
                </a:r>
                <a:endParaRPr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grpSp>
          <p:nvGrpSpPr>
            <p:cNvPr id="301" name="Google Shape;301;p22"/>
            <p:cNvGrpSpPr/>
            <p:nvPr/>
          </p:nvGrpSpPr>
          <p:grpSpPr>
            <a:xfrm>
              <a:off x="3105150" y="5653841"/>
              <a:ext cx="5981700" cy="1070944"/>
              <a:chOff x="3111500" y="1596057"/>
              <a:chExt cx="4965700" cy="1047745"/>
            </a:xfrm>
          </p:grpSpPr>
          <p:sp>
            <p:nvSpPr>
              <p:cNvPr id="302" name="Google Shape;302;p22"/>
              <p:cNvSpPr/>
              <p:nvPr/>
            </p:nvSpPr>
            <p:spPr>
              <a:xfrm>
                <a:off x="3111500" y="1596057"/>
                <a:ext cx="4965700" cy="1047745"/>
              </a:xfrm>
              <a:prstGeom prst="roundRect">
                <a:avLst>
                  <a:gd name="adj" fmla="val 16667"/>
                </a:avLst>
              </a:prstGeom>
              <a:solidFill>
                <a:srgbClr val="00B0F0"/>
              </a:solidFill>
              <a:ln w="2540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rPr lang="en-US" sz="1800" b="1" i="0" u="none" strike="noStrike" cap="none">
                    <a:solidFill>
                      <a:srgbClr val="FFFFFF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4. Reporting</a:t>
                </a:r>
                <a:endParaRPr sz="1800" b="1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03" name="Google Shape;303;p22"/>
              <p:cNvSpPr/>
              <p:nvPr/>
            </p:nvSpPr>
            <p:spPr>
              <a:xfrm>
                <a:off x="3263900" y="2002591"/>
                <a:ext cx="4699000" cy="492113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600"/>
                  <a:buFont typeface="Arial"/>
                  <a:buNone/>
                </a:pPr>
                <a:r>
                  <a:rPr lang="en-US" sz="1600" b="0" i="0" u="none" strike="noStrike" cap="none">
                    <a:solidFill>
                      <a:srgbClr val="000000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Periodic reports on capital utilization and project impact</a:t>
                </a:r>
                <a:endParaRPr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304" name="Google Shape;304;p22"/>
            <p:cNvSpPr/>
            <p:nvPr/>
          </p:nvSpPr>
          <p:spPr>
            <a:xfrm>
              <a:off x="5873750" y="2616201"/>
              <a:ext cx="311150" cy="298584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22"/>
            <p:cNvSpPr/>
            <p:nvPr/>
          </p:nvSpPr>
          <p:spPr>
            <a:xfrm>
              <a:off x="5940425" y="3985729"/>
              <a:ext cx="311150" cy="298584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22"/>
            <p:cNvSpPr/>
            <p:nvPr/>
          </p:nvSpPr>
          <p:spPr>
            <a:xfrm>
              <a:off x="5994400" y="5417265"/>
              <a:ext cx="311150" cy="298584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7" name="Google Shape;307;p22"/>
          <p:cNvSpPr txBox="1"/>
          <p:nvPr/>
        </p:nvSpPr>
        <p:spPr>
          <a:xfrm>
            <a:off x="8317932" y="2570460"/>
            <a:ext cx="3385118" cy="14202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Key recommendations</a:t>
            </a:r>
            <a:endParaRPr sz="20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bond framework</a:t>
            </a:r>
            <a:endParaRPr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External assessment</a:t>
            </a:r>
            <a:endParaRPr sz="20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3"/>
          <p:cNvSpPr txBox="1"/>
          <p:nvPr/>
        </p:nvSpPr>
        <p:spPr>
          <a:xfrm>
            <a:off x="941165" y="1022107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COMPARISON OF GREEN CREDIT &amp; GREEN BONDS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313" name="Google Shape;313;p23"/>
          <p:cNvGraphicFramePr/>
          <p:nvPr/>
        </p:nvGraphicFramePr>
        <p:xfrm>
          <a:off x="419275" y="174654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{2792DE08-F3AB-4E45-AEE2-683FF04E79E1}</a:tableStyleId>
              </a:tblPr>
              <a:tblGrid>
                <a:gridCol w="165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13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67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6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Criteria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b="1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Green Credit</a:t>
                      </a:r>
                      <a:endParaRPr sz="1400" b="1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b="1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Green Bonds</a:t>
                      </a:r>
                      <a:endParaRPr sz="1400" b="1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Concept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Loans provided by banks for eligible Green Projects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Debt instruments issued on the market to raise capital for Green Projects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Funding entity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Banks or credit institutions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Bond market investors (organizations, individuals, investment funds, etc.)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Issuing entity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Banks as lenders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Enterprises, bond issuing organizations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Form of capital raising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Direct fundraising from banks through loan agreements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Funding from the capital market through bond issuance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Term and interest rate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As agreed between the bank and the customer (in accordance with credit regulations)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As specified and announced by the issuing organization in the offering statement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Conditions for capital use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Funds may only be used for Green Projects that have been reviewed by the bank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Funds must be used for "green" purposes, in accordance with the Green Bond Principles (GBP)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Legal basis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Internal green credit policy, State Bank circular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 accordance with international standards (ICMA - GBP), securities laws, and bond issuance regulations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Reporting and transparency requirements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Regularly reviewed by the bank during the loan period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High requirements: regular reporting on capital use &amp; environmental impact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External monitoring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Independent assessment not required (depending on the bank)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Third-party reviews are typically conducted before and after issuance (external review)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64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Liquidity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Lower, not easily transferable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Can be traded on the secondary market if listed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776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Common applications</a:t>
                      </a:r>
                      <a:endParaRPr sz="1400" u="none" strike="noStrike" cap="none">
                        <a:solidFill>
                          <a:schemeClr val="dk1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9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Small and medium-sized enterprises, projects requiring individual funding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mbria"/>
                        <a:buNone/>
                      </a:pPr>
                      <a:r>
                        <a:rPr lang="en-US" sz="14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Large enterprises, development organizations, governments, large-scale projects</a:t>
                      </a:r>
                      <a:endParaRPr sz="14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75" marR="9175" marT="9175" marB="917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4"/>
          <p:cNvSpPr txBox="1"/>
          <p:nvPr/>
        </p:nvSpPr>
        <p:spPr>
          <a:xfrm>
            <a:off x="636366" y="1277548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SUSTAINABLE FINANCE</a:t>
            </a:r>
            <a:endParaRPr/>
          </a:p>
        </p:txBody>
      </p:sp>
      <p:pic>
        <p:nvPicPr>
          <p:cNvPr id="319" name="Google Shape;319;p24" descr="A diagram of different types of water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1934" y="1347434"/>
            <a:ext cx="7199735" cy="55105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5"/>
          <p:cNvSpPr txBox="1"/>
          <p:nvPr/>
        </p:nvSpPr>
        <p:spPr>
          <a:xfrm>
            <a:off x="941166" y="1347434"/>
            <a:ext cx="1527713" cy="418468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GREEN FINANCIAL ECOSYSTEM</a:t>
            </a:r>
            <a:endParaRPr/>
          </a:p>
        </p:txBody>
      </p:sp>
      <p:pic>
        <p:nvPicPr>
          <p:cNvPr id="325" name="Google Shape;325;p25" descr="A diagram of a market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19463" y="1347434"/>
            <a:ext cx="7816113" cy="532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6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SUMMARY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31" name="Google Shape;331;p26"/>
          <p:cNvSpPr/>
          <p:nvPr/>
        </p:nvSpPr>
        <p:spPr>
          <a:xfrm>
            <a:off x="5793817" y="1193801"/>
            <a:ext cx="2705100" cy="719756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PROJECT</a:t>
            </a:r>
            <a:endParaRPr/>
          </a:p>
        </p:txBody>
      </p:sp>
      <p:sp>
        <p:nvSpPr>
          <p:cNvPr id="332" name="Google Shape;332;p26"/>
          <p:cNvSpPr/>
          <p:nvPr/>
        </p:nvSpPr>
        <p:spPr>
          <a:xfrm>
            <a:off x="4339667" y="2252178"/>
            <a:ext cx="5613400" cy="29591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Eligible green projects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Renewable Energy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Energy Efficiency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Pollution Prevention and Control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Sustainable management of natural resources and land use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Conservation of terrestrial and aquatic biodiversity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Clean transportation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Sustainable water and wastewater management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Adaptation to climate change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buildings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Circular economy</a:t>
            </a: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33" name="Google Shape;333;p26"/>
          <p:cNvSpPr/>
          <p:nvPr/>
        </p:nvSpPr>
        <p:spPr>
          <a:xfrm>
            <a:off x="2599767" y="5549900"/>
            <a:ext cx="1879600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Credit</a:t>
            </a:r>
            <a:endParaRPr/>
          </a:p>
        </p:txBody>
      </p:sp>
      <p:sp>
        <p:nvSpPr>
          <p:cNvPr id="334" name="Google Shape;334;p26"/>
          <p:cNvSpPr/>
          <p:nvPr/>
        </p:nvSpPr>
        <p:spPr>
          <a:xfrm>
            <a:off x="9381566" y="5549900"/>
            <a:ext cx="2054221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BONDS</a:t>
            </a:r>
            <a:endParaRPr/>
          </a:p>
        </p:txBody>
      </p:sp>
      <p:sp>
        <p:nvSpPr>
          <p:cNvPr id="335" name="Google Shape;335;p26"/>
          <p:cNvSpPr/>
          <p:nvPr/>
        </p:nvSpPr>
        <p:spPr>
          <a:xfrm>
            <a:off x="5663642" y="6197600"/>
            <a:ext cx="2965450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four core components of GBP</a:t>
            </a:r>
            <a:endParaRPr/>
          </a:p>
        </p:txBody>
      </p:sp>
      <p:cxnSp>
        <p:nvCxnSpPr>
          <p:cNvPr id="336" name="Google Shape;336;p26"/>
          <p:cNvCxnSpPr>
            <a:stCxn id="331" idx="4"/>
            <a:endCxn id="332" idx="0"/>
          </p:cNvCxnSpPr>
          <p:nvPr/>
        </p:nvCxnSpPr>
        <p:spPr>
          <a:xfrm>
            <a:off x="7146367" y="1913557"/>
            <a:ext cx="0" cy="3387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37" name="Google Shape;337;p26"/>
          <p:cNvCxnSpPr>
            <a:stCxn id="332" idx="2"/>
            <a:endCxn id="333" idx="0"/>
          </p:cNvCxnSpPr>
          <p:nvPr/>
        </p:nvCxnSpPr>
        <p:spPr>
          <a:xfrm rot="5400000">
            <a:off x="5173567" y="3577178"/>
            <a:ext cx="338700" cy="3606900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38" name="Google Shape;338;p26"/>
          <p:cNvCxnSpPr>
            <a:stCxn id="332" idx="2"/>
            <a:endCxn id="334" idx="0"/>
          </p:cNvCxnSpPr>
          <p:nvPr/>
        </p:nvCxnSpPr>
        <p:spPr>
          <a:xfrm rot="-5400000" flipH="1">
            <a:off x="8608117" y="3749528"/>
            <a:ext cx="338700" cy="3262200"/>
          </a:xfrm>
          <a:prstGeom prst="bentConnector3">
            <a:avLst>
              <a:gd name="adj1" fmla="val 50000"/>
            </a:avLst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39" name="Google Shape;339;p26"/>
          <p:cNvCxnSpPr>
            <a:stCxn id="332" idx="2"/>
          </p:cNvCxnSpPr>
          <p:nvPr/>
        </p:nvCxnSpPr>
        <p:spPr>
          <a:xfrm>
            <a:off x="7146367" y="5211278"/>
            <a:ext cx="0" cy="9990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7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SUMMARY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45" name="Google Shape;345;p27"/>
          <p:cNvSpPr/>
          <p:nvPr/>
        </p:nvSpPr>
        <p:spPr>
          <a:xfrm>
            <a:off x="1422400" y="1966897"/>
            <a:ext cx="1879600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CREDIT</a:t>
            </a:r>
            <a:endParaRPr/>
          </a:p>
        </p:txBody>
      </p:sp>
      <p:sp>
        <p:nvSpPr>
          <p:cNvPr id="346" name="Google Shape;346;p27"/>
          <p:cNvSpPr/>
          <p:nvPr/>
        </p:nvSpPr>
        <p:spPr>
          <a:xfrm>
            <a:off x="6345766" y="1966897"/>
            <a:ext cx="1964267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BONDS</a:t>
            </a:r>
            <a:endParaRPr/>
          </a:p>
        </p:txBody>
      </p:sp>
      <p:sp>
        <p:nvSpPr>
          <p:cNvPr id="347" name="Google Shape;347;p27"/>
          <p:cNvSpPr/>
          <p:nvPr/>
        </p:nvSpPr>
        <p:spPr>
          <a:xfrm>
            <a:off x="1422400" y="3723553"/>
            <a:ext cx="1879600" cy="5588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PROJECTS</a:t>
            </a:r>
            <a:endParaRPr/>
          </a:p>
        </p:txBody>
      </p:sp>
      <p:sp>
        <p:nvSpPr>
          <p:cNvPr id="348" name="Google Shape;348;p27"/>
          <p:cNvSpPr txBox="1"/>
          <p:nvPr/>
        </p:nvSpPr>
        <p:spPr>
          <a:xfrm>
            <a:off x="1749425" y="4282440"/>
            <a:ext cx="4134908" cy="2462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Renewable Energy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Energy efficiency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Pollution prevention and control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Sustainable management of natural resources and land use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Conservation of terrestrial and aquatic biodiversity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Clean transportation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Sustainable water and wastewater management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Adaptation to climate change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buildings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</a:pPr>
            <a:r>
              <a:rPr lang="en-US" sz="14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Circular economy</a:t>
            </a:r>
            <a:endParaRPr sz="14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349" name="Google Shape;349;p27"/>
          <p:cNvCxnSpPr/>
          <p:nvPr/>
        </p:nvCxnSpPr>
        <p:spPr>
          <a:xfrm>
            <a:off x="1663700" y="4282440"/>
            <a:ext cx="0" cy="2554545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50" name="Google Shape;350;p27"/>
          <p:cNvCxnSpPr>
            <a:stCxn id="345" idx="2"/>
          </p:cNvCxnSpPr>
          <p:nvPr/>
        </p:nvCxnSpPr>
        <p:spPr>
          <a:xfrm>
            <a:off x="2362200" y="2627297"/>
            <a:ext cx="0" cy="2244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51" name="Google Shape;351;p27"/>
          <p:cNvCxnSpPr/>
          <p:nvPr/>
        </p:nvCxnSpPr>
        <p:spPr>
          <a:xfrm>
            <a:off x="2387600" y="3528997"/>
            <a:ext cx="0" cy="224276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52" name="Google Shape;352;p27"/>
          <p:cNvSpPr/>
          <p:nvPr/>
        </p:nvSpPr>
        <p:spPr>
          <a:xfrm>
            <a:off x="5156200" y="2923716"/>
            <a:ext cx="1879600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four core components of GBP</a:t>
            </a:r>
            <a:endParaRPr/>
          </a:p>
        </p:txBody>
      </p:sp>
      <p:sp>
        <p:nvSpPr>
          <p:cNvPr id="353" name="Google Shape;353;p27"/>
          <p:cNvSpPr/>
          <p:nvPr/>
        </p:nvSpPr>
        <p:spPr>
          <a:xfrm>
            <a:off x="7924798" y="3241128"/>
            <a:ext cx="3276599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bonds with standard capital use objectives</a:t>
            </a: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4" name="Google Shape;354;p27"/>
          <p:cNvSpPr/>
          <p:nvPr/>
        </p:nvSpPr>
        <p:spPr>
          <a:xfrm>
            <a:off x="7924798" y="4265509"/>
            <a:ext cx="3276599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revenue bonds</a:t>
            </a: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5" name="Google Shape;355;p27"/>
          <p:cNvSpPr/>
          <p:nvPr/>
        </p:nvSpPr>
        <p:spPr>
          <a:xfrm>
            <a:off x="7924797" y="5289890"/>
            <a:ext cx="3276599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Green Project Bonds</a:t>
            </a: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56" name="Google Shape;356;p27"/>
          <p:cNvSpPr/>
          <p:nvPr/>
        </p:nvSpPr>
        <p:spPr>
          <a:xfrm>
            <a:off x="7924797" y="6314271"/>
            <a:ext cx="3276599" cy="660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254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Secured green bonds</a:t>
            </a: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cxnSp>
        <p:nvCxnSpPr>
          <p:cNvPr id="357" name="Google Shape;357;p27"/>
          <p:cNvCxnSpPr>
            <a:stCxn id="346" idx="2"/>
          </p:cNvCxnSpPr>
          <p:nvPr/>
        </p:nvCxnSpPr>
        <p:spPr>
          <a:xfrm>
            <a:off x="7327899" y="2627297"/>
            <a:ext cx="0" cy="40173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58" name="Google Shape;358;p27"/>
          <p:cNvCxnSpPr>
            <a:stCxn id="352" idx="3"/>
          </p:cNvCxnSpPr>
          <p:nvPr/>
        </p:nvCxnSpPr>
        <p:spPr>
          <a:xfrm rot="10800000" flipH="1">
            <a:off x="7035800" y="3241016"/>
            <a:ext cx="292200" cy="129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59" name="Google Shape;359;p27"/>
          <p:cNvCxnSpPr>
            <a:endCxn id="353" idx="1"/>
          </p:cNvCxnSpPr>
          <p:nvPr/>
        </p:nvCxnSpPr>
        <p:spPr>
          <a:xfrm>
            <a:off x="7327798" y="3571328"/>
            <a:ext cx="5970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60" name="Google Shape;360;p27"/>
          <p:cNvCxnSpPr/>
          <p:nvPr/>
        </p:nvCxnSpPr>
        <p:spPr>
          <a:xfrm>
            <a:off x="7327899" y="4583097"/>
            <a:ext cx="596899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61" name="Google Shape;361;p27"/>
          <p:cNvCxnSpPr/>
          <p:nvPr/>
        </p:nvCxnSpPr>
        <p:spPr>
          <a:xfrm>
            <a:off x="7327898" y="5620090"/>
            <a:ext cx="596899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62" name="Google Shape;362;p27"/>
          <p:cNvCxnSpPr/>
          <p:nvPr/>
        </p:nvCxnSpPr>
        <p:spPr>
          <a:xfrm>
            <a:off x="7327898" y="6644471"/>
            <a:ext cx="596899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63" name="Google Shape;363;p27"/>
          <p:cNvCxnSpPr>
            <a:stCxn id="345" idx="3"/>
            <a:endCxn id="346" idx="1"/>
          </p:cNvCxnSpPr>
          <p:nvPr/>
        </p:nvCxnSpPr>
        <p:spPr>
          <a:xfrm>
            <a:off x="3302000" y="2297097"/>
            <a:ext cx="3043800" cy="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28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1.3 GREEN PROJECT CLASSIFICATION CRITERIA</a:t>
            </a:r>
            <a:endParaRPr sz="72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PRESENTATION CONTENT 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77" name="Google Shape;77;p3"/>
          <p:cNvGrpSpPr/>
          <p:nvPr/>
        </p:nvGrpSpPr>
        <p:grpSpPr>
          <a:xfrm>
            <a:off x="1486582" y="2279216"/>
            <a:ext cx="9403787" cy="4573801"/>
            <a:chOff x="0" y="4982"/>
            <a:chExt cx="9403787" cy="4573801"/>
          </a:xfrm>
        </p:grpSpPr>
        <p:sp>
          <p:nvSpPr>
            <p:cNvPr id="78" name="Google Shape;78;p3"/>
            <p:cNvSpPr/>
            <p:nvPr/>
          </p:nvSpPr>
          <p:spPr>
            <a:xfrm>
              <a:off x="0" y="521583"/>
              <a:ext cx="9403787" cy="882000"/>
            </a:xfrm>
            <a:prstGeom prst="rect">
              <a:avLst/>
            </a:prstGeom>
            <a:solidFill>
              <a:srgbClr val="CAD4E8">
                <a:alpha val="89803"/>
              </a:srgbClr>
            </a:solidFill>
            <a:ln w="25400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3"/>
            <p:cNvSpPr/>
            <p:nvPr/>
          </p:nvSpPr>
          <p:spPr>
            <a:xfrm>
              <a:off x="470189" y="4982"/>
              <a:ext cx="6582650" cy="10332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3"/>
            <p:cNvSpPr txBox="1"/>
            <p:nvPr/>
          </p:nvSpPr>
          <p:spPr>
            <a:xfrm>
              <a:off x="520626" y="55419"/>
              <a:ext cx="6481776" cy="932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8800" tIns="0" rIns="24880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Cambria"/>
                <a:buNone/>
              </a:pPr>
              <a:r>
                <a:rPr lang="en-US" sz="2200" b="0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1 - CRITERIA FOR IDENTIFYING GREEN CREDIT AND GREEN PROJECTS</a:t>
              </a:r>
              <a:endParaRPr sz="22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1" name="Google Shape;81;p3"/>
            <p:cNvSpPr/>
            <p:nvPr/>
          </p:nvSpPr>
          <p:spPr>
            <a:xfrm>
              <a:off x="0" y="2109183"/>
              <a:ext cx="9403787" cy="882000"/>
            </a:xfrm>
            <a:prstGeom prst="rect">
              <a:avLst/>
            </a:prstGeom>
            <a:solidFill>
              <a:srgbClr val="CAD4E8">
                <a:alpha val="89803"/>
              </a:srgbClr>
            </a:solidFill>
            <a:ln w="25400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470189" y="1592583"/>
              <a:ext cx="6582650" cy="10332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3"/>
            <p:cNvSpPr txBox="1"/>
            <p:nvPr/>
          </p:nvSpPr>
          <p:spPr>
            <a:xfrm>
              <a:off x="520626" y="1643020"/>
              <a:ext cx="6481776" cy="932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8800" tIns="0" rIns="24880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Cambria"/>
                <a:buNone/>
              </a:pPr>
              <a:r>
                <a:rPr lang="en-US" sz="22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2 - FEASIBILITY ASSESSMENT OF GREEN CREDIT PROJECTS</a:t>
              </a:r>
              <a:endParaRPr/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0" y="3696783"/>
              <a:ext cx="9403787" cy="882000"/>
            </a:xfrm>
            <a:prstGeom prst="rect">
              <a:avLst/>
            </a:prstGeom>
            <a:solidFill>
              <a:srgbClr val="CAD4E8">
                <a:alpha val="89803"/>
              </a:srgbClr>
            </a:solidFill>
            <a:ln w="25400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470189" y="3180183"/>
              <a:ext cx="6582650" cy="10332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 txBox="1"/>
            <p:nvPr/>
          </p:nvSpPr>
          <p:spPr>
            <a:xfrm>
              <a:off x="520626" y="3230620"/>
              <a:ext cx="6481776" cy="93232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48800" tIns="0" rIns="248800" bIns="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Cambria"/>
                <a:buNone/>
              </a:pPr>
              <a:r>
                <a:rPr lang="en-US" sz="22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3 – PRACTICAL EXERCISE</a:t>
              </a:r>
              <a:endParaRPr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29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WHY IS A TAXONOMY NECESSARY?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74" name="Google Shape;374;p29"/>
          <p:cNvSpPr txBox="1"/>
          <p:nvPr/>
        </p:nvSpPr>
        <p:spPr>
          <a:xfrm>
            <a:off x="574675" y="2071867"/>
            <a:ext cx="11042650" cy="1287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Taxonomy (in sustainable finance) </a:t>
            </a: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is a </a:t>
            </a:r>
            <a:r>
              <a:rPr lang="en-US" sz="18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classification system </a:t>
            </a: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that functions as a dictionary or set of rules to clearly define which economic activities are considered environmentally sustainable (</a:t>
            </a:r>
            <a:r>
              <a:rPr lang="en-US" sz="18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Regulation (EU) 2020/852)</a:t>
            </a: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/>
          </a:p>
        </p:txBody>
      </p:sp>
      <p:sp>
        <p:nvSpPr>
          <p:cNvPr id="375" name="Google Shape;375;p29"/>
          <p:cNvSpPr txBox="1"/>
          <p:nvPr/>
        </p:nvSpPr>
        <p:spPr>
          <a:xfrm>
            <a:off x="574675" y="3359335"/>
            <a:ext cx="7226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Purpose: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76" name="Google Shape;376;p29"/>
          <p:cNvGrpSpPr/>
          <p:nvPr/>
        </p:nvGrpSpPr>
        <p:grpSpPr>
          <a:xfrm>
            <a:off x="2413595" y="3675833"/>
            <a:ext cx="8121728" cy="2855745"/>
            <a:chOff x="3135" y="625293"/>
            <a:chExt cx="8121728" cy="2855745"/>
          </a:xfrm>
        </p:grpSpPr>
        <p:sp>
          <p:nvSpPr>
            <p:cNvPr id="377" name="Google Shape;377;p29"/>
            <p:cNvSpPr/>
            <p:nvPr/>
          </p:nvSpPr>
          <p:spPr>
            <a:xfrm>
              <a:off x="161568" y="796928"/>
              <a:ext cx="3802379" cy="1188243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29"/>
            <p:cNvSpPr txBox="1"/>
            <p:nvPr/>
          </p:nvSpPr>
          <p:spPr>
            <a:xfrm>
              <a:off x="161568" y="796928"/>
              <a:ext cx="3802379" cy="11882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482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Create a common language</a:t>
              </a:r>
              <a:endParaRPr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9" name="Google Shape;379;p29"/>
            <p:cNvSpPr/>
            <p:nvPr/>
          </p:nvSpPr>
          <p:spPr>
            <a:xfrm>
              <a:off x="3135" y="625293"/>
              <a:ext cx="831770" cy="1247655"/>
            </a:xfrm>
            <a:prstGeom prst="rect">
              <a:avLst/>
            </a:prstGeom>
            <a:solidFill>
              <a:srgbClr val="B9D5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29"/>
            <p:cNvSpPr/>
            <p:nvPr/>
          </p:nvSpPr>
          <p:spPr>
            <a:xfrm>
              <a:off x="4322484" y="796928"/>
              <a:ext cx="3802379" cy="1188243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29"/>
            <p:cNvSpPr txBox="1"/>
            <p:nvPr/>
          </p:nvSpPr>
          <p:spPr>
            <a:xfrm>
              <a:off x="4322484" y="796928"/>
              <a:ext cx="3802379" cy="11882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482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Combat Greenwashing</a:t>
              </a:r>
              <a:endParaRPr/>
            </a:p>
          </p:txBody>
        </p:sp>
        <p:sp>
          <p:nvSpPr>
            <p:cNvPr id="382" name="Google Shape;382;p29"/>
            <p:cNvSpPr/>
            <p:nvPr/>
          </p:nvSpPr>
          <p:spPr>
            <a:xfrm>
              <a:off x="4164051" y="625293"/>
              <a:ext cx="831770" cy="1247655"/>
            </a:xfrm>
            <a:prstGeom prst="rect">
              <a:avLst/>
            </a:prstGeom>
            <a:solidFill>
              <a:srgbClr val="B9E8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29"/>
            <p:cNvSpPr/>
            <p:nvPr/>
          </p:nvSpPr>
          <p:spPr>
            <a:xfrm>
              <a:off x="161568" y="2292795"/>
              <a:ext cx="3802379" cy="1188243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29"/>
            <p:cNvSpPr txBox="1"/>
            <p:nvPr/>
          </p:nvSpPr>
          <p:spPr>
            <a:xfrm>
              <a:off x="161568" y="2292795"/>
              <a:ext cx="3802379" cy="11882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482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Transparency &amp; Trust</a:t>
              </a:r>
              <a:endParaRPr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5" name="Google Shape;385;p29"/>
            <p:cNvSpPr/>
            <p:nvPr/>
          </p:nvSpPr>
          <p:spPr>
            <a:xfrm>
              <a:off x="3135" y="2121160"/>
              <a:ext cx="831770" cy="1247655"/>
            </a:xfrm>
            <a:prstGeom prst="rect">
              <a:avLst/>
            </a:prstGeom>
            <a:solidFill>
              <a:srgbClr val="BAE7D4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29"/>
            <p:cNvSpPr/>
            <p:nvPr/>
          </p:nvSpPr>
          <p:spPr>
            <a:xfrm>
              <a:off x="4322484" y="2292795"/>
              <a:ext cx="3802379" cy="1188243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29"/>
            <p:cNvSpPr txBox="1"/>
            <p:nvPr/>
          </p:nvSpPr>
          <p:spPr>
            <a:xfrm>
              <a:off x="4322484" y="2292795"/>
              <a:ext cx="3802379" cy="11882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04825" tIns="68575" rIns="68575" bIns="6857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Measuring Impact</a:t>
              </a:r>
              <a:endParaRPr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8" name="Google Shape;388;p29"/>
            <p:cNvSpPr/>
            <p:nvPr/>
          </p:nvSpPr>
          <p:spPr>
            <a:xfrm>
              <a:off x="4164051" y="2121160"/>
              <a:ext cx="831770" cy="1247655"/>
            </a:xfrm>
            <a:prstGeom prst="rect">
              <a:avLst/>
            </a:prstGeom>
            <a:solidFill>
              <a:srgbClr val="CBE5C4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30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VIETNAMESE CRITERIA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394" name="Google Shape;394;p30" descr="Vị trí của Danh mục PLX trong phát triển bền vững. Nguồn: Lại Văn Mạnh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2880" y="2071867"/>
            <a:ext cx="6157643" cy="3496644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30"/>
          <p:cNvSpPr txBox="1"/>
          <p:nvPr/>
        </p:nvSpPr>
        <p:spPr>
          <a:xfrm>
            <a:off x="5013960" y="2071867"/>
            <a:ext cx="6995160" cy="4730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Criteria for Classifying Investment Projects under the </a:t>
            </a:r>
            <a:endParaRPr/>
          </a:p>
          <a:p>
            <a:pPr marL="457200" marR="0" lvl="0" indent="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2020 Environmental Protection Law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Scale, capacity, type of production, business, and services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Land area used, water-covered land, coastal areas; scale of natural resource extraction.</a:t>
            </a:r>
            <a:endParaRPr/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Environmental sensitivity factors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Classify projects into 4 groups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Group I: Projects with a high risk of adverse environmental impact.</a:t>
            </a:r>
            <a:endParaRPr/>
          </a:p>
          <a:p>
            <a:pPr marL="1143000" marR="0" lvl="2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Group II: Projects with a risk of adverse environmental impact.</a:t>
            </a:r>
            <a:endParaRPr/>
          </a:p>
          <a:p>
            <a:pPr marL="1143000" marR="0" lvl="2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Group III: Projects with low risk of adverse environmental impact.</a:t>
            </a:r>
            <a:endParaRPr/>
          </a:p>
          <a:p>
            <a:pPr marL="1143000" marR="0" lvl="2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Group IV: Projects that do not pose a risk of adverse environmental impact.</a:t>
            </a:r>
            <a:endParaRPr/>
          </a:p>
        </p:txBody>
      </p:sp>
      <p:pic>
        <p:nvPicPr>
          <p:cNvPr id="396" name="Google Shape;396;p30" descr="A green and white background with green leaves and icons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56800" y="140077"/>
            <a:ext cx="2083476" cy="18998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31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ASEAN Taxonomy for Sustainable Finance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2" name="Google Shape;402;p31"/>
          <p:cNvSpPr txBox="1"/>
          <p:nvPr/>
        </p:nvSpPr>
        <p:spPr>
          <a:xfrm>
            <a:off x="532837" y="2390610"/>
            <a:ext cx="10902950" cy="3877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Current version: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Version 2 (published in June 2023).</a:t>
            </a:r>
            <a:endParaRPr/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Multi-tiered Framework: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Foundation Framework: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Qualitative questions to determine whether an activity contributes to sustainable goals.</a:t>
            </a:r>
            <a:endParaRPr/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Tiered System (Plus Standard):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Classifies activities into Green, Amber, and Red tiers based on specific technical thresholds.</a:t>
            </a:r>
            <a:endParaRPr/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Environmental objectives: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4 environmental objectives and 2 social objectives.</a:t>
            </a:r>
            <a:endParaRPr/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Features: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Flexible, suitable for the diverse levels of development of ASEAN countries.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2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EU TAXONOMY FOR SUSTAINABLE FINANCE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8" name="Google Shape;408;p32"/>
          <p:cNvSpPr txBox="1"/>
          <p:nvPr/>
        </p:nvSpPr>
        <p:spPr>
          <a:xfrm>
            <a:off x="509270" y="2071867"/>
            <a:ext cx="9683750" cy="1503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Characteristics: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Considered the gold standard, most comprehensive and complex standard currently available.</a:t>
            </a:r>
            <a:endParaRPr/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Structure: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6 Environmental Objectives: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9" name="Google Shape;409;p32"/>
          <p:cNvSpPr txBox="1"/>
          <p:nvPr/>
        </p:nvSpPr>
        <p:spPr>
          <a:xfrm>
            <a:off x="4845050" y="2823387"/>
            <a:ext cx="7226300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arenBoth"/>
            </a:pPr>
            <a:r>
              <a:rPr lang="en-US"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Climate Change Mitigation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arenBoth"/>
            </a:pPr>
            <a:r>
              <a:rPr lang="en-US"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Climate Change Adaptation, 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arenBoth"/>
            </a:pPr>
            <a:r>
              <a:rPr lang="en-US"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Sustainable use of water resources, 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arenBoth"/>
            </a:pPr>
            <a:r>
              <a:rPr lang="en-US"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Transition to a circular economy, 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arenBoth"/>
            </a:pPr>
            <a:r>
              <a:rPr lang="en-US"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Prevent pollution</a:t>
            </a:r>
            <a:endParaRPr sz="16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AutoNum type="arabicParenBoth"/>
            </a:pPr>
            <a:r>
              <a:rPr lang="en-US"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Protecting the ecosystem.</a:t>
            </a:r>
            <a:endParaRPr sz="16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32"/>
          <p:cNvSpPr txBox="1"/>
          <p:nvPr/>
        </p:nvSpPr>
        <p:spPr>
          <a:xfrm>
            <a:off x="509270" y="4393047"/>
            <a:ext cx="3434080" cy="702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Conditions for being considered "green":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11" name="Google Shape;411;p32"/>
          <p:cNvGrpSpPr/>
          <p:nvPr/>
        </p:nvGrpSpPr>
        <p:grpSpPr>
          <a:xfrm>
            <a:off x="3943350" y="4138425"/>
            <a:ext cx="8128000" cy="2744281"/>
            <a:chOff x="0" y="11376"/>
            <a:chExt cx="8128000" cy="2744281"/>
          </a:xfrm>
        </p:grpSpPr>
        <p:sp>
          <p:nvSpPr>
            <p:cNvPr id="412" name="Google Shape;412;p32"/>
            <p:cNvSpPr/>
            <p:nvPr/>
          </p:nvSpPr>
          <p:spPr>
            <a:xfrm>
              <a:off x="0" y="321336"/>
              <a:ext cx="8128000" cy="529200"/>
            </a:xfrm>
            <a:prstGeom prst="rect">
              <a:avLst/>
            </a:prstGeom>
            <a:solidFill>
              <a:srgbClr val="CAD4E8">
                <a:alpha val="89803"/>
              </a:srgbClr>
            </a:solidFill>
            <a:ln w="25400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32"/>
            <p:cNvSpPr/>
            <p:nvPr/>
          </p:nvSpPr>
          <p:spPr>
            <a:xfrm>
              <a:off x="406400" y="11376"/>
              <a:ext cx="5689600" cy="61992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2"/>
            <p:cNvSpPr txBox="1"/>
            <p:nvPr/>
          </p:nvSpPr>
          <p:spPr>
            <a:xfrm>
              <a:off x="436662" y="41638"/>
              <a:ext cx="5629076" cy="5593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Noto Sans Symbols"/>
                <a:buNone/>
              </a:pPr>
              <a:r>
                <a:rPr lang="en-US" sz="16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Substantial Contribution to at least 1 of the 6 objectives.</a:t>
              </a:r>
              <a:endParaRPr/>
            </a:p>
          </p:txBody>
        </p:sp>
        <p:sp>
          <p:nvSpPr>
            <p:cNvPr id="415" name="Google Shape;415;p32"/>
            <p:cNvSpPr/>
            <p:nvPr/>
          </p:nvSpPr>
          <p:spPr>
            <a:xfrm>
              <a:off x="0" y="1273897"/>
              <a:ext cx="8128000" cy="529200"/>
            </a:xfrm>
            <a:prstGeom prst="rect">
              <a:avLst/>
            </a:prstGeom>
            <a:solidFill>
              <a:srgbClr val="CAD4E8">
                <a:alpha val="89803"/>
              </a:srgbClr>
            </a:solidFill>
            <a:ln w="25400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32"/>
            <p:cNvSpPr/>
            <p:nvPr/>
          </p:nvSpPr>
          <p:spPr>
            <a:xfrm>
              <a:off x="406400" y="963936"/>
              <a:ext cx="5689600" cy="61992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2"/>
            <p:cNvSpPr txBox="1"/>
            <p:nvPr/>
          </p:nvSpPr>
          <p:spPr>
            <a:xfrm>
              <a:off x="436662" y="994198"/>
              <a:ext cx="5629076" cy="5593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Noto Sans Symbols"/>
                <a:buNone/>
              </a:pPr>
              <a:r>
                <a:rPr lang="en-US" sz="16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Do No Significant Harm (DNSH) to the remaining 5 objectives.</a:t>
              </a:r>
              <a:endParaRPr/>
            </a:p>
          </p:txBody>
        </p:sp>
        <p:sp>
          <p:nvSpPr>
            <p:cNvPr id="418" name="Google Shape;418;p32"/>
            <p:cNvSpPr/>
            <p:nvPr/>
          </p:nvSpPr>
          <p:spPr>
            <a:xfrm>
              <a:off x="0" y="2226457"/>
              <a:ext cx="8128000" cy="529200"/>
            </a:xfrm>
            <a:prstGeom prst="rect">
              <a:avLst/>
            </a:prstGeom>
            <a:solidFill>
              <a:srgbClr val="CAD4E8">
                <a:alpha val="89803"/>
              </a:srgbClr>
            </a:solidFill>
            <a:ln w="25400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2"/>
            <p:cNvSpPr/>
            <p:nvPr/>
          </p:nvSpPr>
          <p:spPr>
            <a:xfrm>
              <a:off x="406400" y="1916497"/>
              <a:ext cx="5689600" cy="61992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2"/>
            <p:cNvSpPr txBox="1"/>
            <p:nvPr/>
          </p:nvSpPr>
          <p:spPr>
            <a:xfrm>
              <a:off x="436662" y="1946759"/>
              <a:ext cx="5629076" cy="5593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Noto Sans Symbols"/>
                <a:buNone/>
              </a:pPr>
              <a:r>
                <a:rPr lang="en-US" sz="16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Comply with minimum social and governance safeguards.</a:t>
              </a:r>
              <a:endParaRPr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3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COMPARISON OF 3 SETS OF CRITERIA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26" name="Google Shape;426;p33"/>
          <p:cNvGraphicFramePr/>
          <p:nvPr/>
        </p:nvGraphicFramePr>
        <p:xfrm>
          <a:off x="666189" y="213282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{2792DE08-F3AB-4E45-AEE2-683FF04E79E1}</a:tableStyleId>
              </a:tblPr>
              <a:tblGrid>
                <a:gridCol w="1794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51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8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4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94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949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21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Criteria </a:t>
                      </a:r>
                      <a:endParaRPr sz="2000" b="1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Approach</a:t>
                      </a:r>
                      <a:endParaRPr sz="2000" b="1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Level of complexity</a:t>
                      </a:r>
                      <a:endParaRPr sz="2000" b="1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Target</a:t>
                      </a:r>
                      <a:endParaRPr sz="2000" b="1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DNSH Requirements</a:t>
                      </a:r>
                      <a:endParaRPr sz="2000" b="1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lt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Flexibility</a:t>
                      </a:r>
                      <a:endParaRPr sz="2000" b="1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F6F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21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Vietnam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Field category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Low 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Investment projects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Unclear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Medium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7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ASEAN Taxonomy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Multi-tiered (Green/Yellow/Red)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Average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Economic activity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Yes (qualitative)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High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6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73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EU Taxonomy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Based on 6 objectives &amp; DNSH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High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Economic activity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Very strict, detailed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Low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AD4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4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THE "DO NO SIGNIFICANT HARM" (DNSH) PRINCIPLE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32" name="Google Shape;432;p34"/>
          <p:cNvSpPr txBox="1"/>
          <p:nvPr/>
        </p:nvSpPr>
        <p:spPr>
          <a:xfrm>
            <a:off x="625475" y="2251674"/>
            <a:ext cx="10941050" cy="4606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Concept: 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An economic activity, even if it benefits one environmental objective, must not cause significant negative impacts on other environmental objectives.</a:t>
            </a:r>
            <a:endParaRPr/>
          </a:p>
          <a:p>
            <a:pPr marL="742950" marR="0" lvl="1" indent="-285750" algn="just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Example: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just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hydropower plant (contributing to climate change mitigation goals) that destroys an important biodiversity ecosystem or alters water flow, causing harm to downstream areas -&amp;gt; </a:t>
            </a: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Violates the DNSH principle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/>
          </a:p>
          <a:p>
            <a:pPr marL="1143000" marR="0" lvl="2" indent="-228600" algn="just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An electric vehicle manufacturing plant (contributing to clean transportation) but whose production process causes severe water pollution -&amp;gt; </a:t>
            </a: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Violates the DNSH principle</a:t>
            </a: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.</a:t>
            </a:r>
            <a:endParaRPr/>
          </a:p>
          <a:p>
            <a:pPr marL="0" marR="0" lvl="0" indent="0" algn="just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Importance</a:t>
            </a:r>
            <a:r>
              <a:rPr lang="en-US" sz="18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: </a:t>
            </a: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Ensuring the integrity and authenticity of a "green" project.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35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1.4 ELIGIBLE AND INELIGIBLE FIELDS </a:t>
            </a:r>
            <a:endParaRPr/>
          </a:p>
          <a:p>
            <a:pPr marL="457200" marR="0" lvl="0" indent="-2286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EXCLUSIONS</a:t>
            </a:r>
            <a:endParaRPr sz="96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36"/>
          <p:cNvSpPr txBox="1"/>
          <p:nvPr/>
        </p:nvSpPr>
        <p:spPr>
          <a:xfrm>
            <a:off x="965200" y="1014582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12 GREEN FIELDS UNDER VIETNAMESE REGULATIONS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43" name="Google Shape;443;p36"/>
          <p:cNvSpPr txBox="1"/>
          <p:nvPr/>
        </p:nvSpPr>
        <p:spPr>
          <a:xfrm>
            <a:off x="965200" y="1771317"/>
            <a:ext cx="722630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According to Decree 08/2022/NĐ-CP</a:t>
            </a:r>
            <a:endParaRPr sz="1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44" name="Google Shape;444;p36"/>
          <p:cNvGrpSpPr/>
          <p:nvPr/>
        </p:nvGrpSpPr>
        <p:grpSpPr>
          <a:xfrm>
            <a:off x="1408483" y="2193188"/>
            <a:ext cx="9629032" cy="4601265"/>
            <a:chOff x="443283" y="52539"/>
            <a:chExt cx="9629032" cy="4601265"/>
          </a:xfrm>
        </p:grpSpPr>
        <p:sp>
          <p:nvSpPr>
            <p:cNvPr id="445" name="Google Shape;445;p36"/>
            <p:cNvSpPr/>
            <p:nvPr/>
          </p:nvSpPr>
          <p:spPr>
            <a:xfrm>
              <a:off x="567951" y="187595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6"/>
            <p:cNvSpPr txBox="1"/>
            <p:nvPr/>
          </p:nvSpPr>
          <p:spPr>
            <a:xfrm>
              <a:off x="567951" y="187595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Renewable energy, clean energy.</a:t>
              </a:r>
              <a:endParaRPr/>
            </a:p>
          </p:txBody>
        </p:sp>
        <p:sp>
          <p:nvSpPr>
            <p:cNvPr id="447" name="Google Shape;447;p36"/>
            <p:cNvSpPr/>
            <p:nvPr/>
          </p:nvSpPr>
          <p:spPr>
            <a:xfrm>
              <a:off x="443283" y="52539"/>
              <a:ext cx="654503" cy="981755"/>
            </a:xfrm>
            <a:prstGeom prst="rect">
              <a:avLst/>
            </a:prstGeom>
            <a:solidFill>
              <a:srgbClr val="B9D5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6"/>
            <p:cNvSpPr/>
            <p:nvPr/>
          </p:nvSpPr>
          <p:spPr>
            <a:xfrm>
              <a:off x="3824125" y="187595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6"/>
            <p:cNvSpPr txBox="1"/>
            <p:nvPr/>
          </p:nvSpPr>
          <p:spPr>
            <a:xfrm>
              <a:off x="3824125" y="187595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Use energy efficiently and effectively.</a:t>
              </a:r>
              <a:endParaRPr/>
            </a:p>
          </p:txBody>
        </p:sp>
        <p:sp>
          <p:nvSpPr>
            <p:cNvPr id="450" name="Google Shape;450;p36"/>
            <p:cNvSpPr/>
            <p:nvPr/>
          </p:nvSpPr>
          <p:spPr>
            <a:xfrm>
              <a:off x="3699457" y="52539"/>
              <a:ext cx="654503" cy="981755"/>
            </a:xfrm>
            <a:prstGeom prst="rect">
              <a:avLst/>
            </a:prstGeom>
            <a:solidFill>
              <a:srgbClr val="B9E8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6"/>
            <p:cNvSpPr/>
            <p:nvPr/>
          </p:nvSpPr>
          <p:spPr>
            <a:xfrm>
              <a:off x="7080299" y="187595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6"/>
            <p:cNvSpPr txBox="1"/>
            <p:nvPr/>
          </p:nvSpPr>
          <p:spPr>
            <a:xfrm>
              <a:off x="7080299" y="187595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Green agriculture.</a:t>
              </a:r>
              <a:endParaRPr/>
            </a:p>
          </p:txBody>
        </p:sp>
        <p:sp>
          <p:nvSpPr>
            <p:cNvPr id="453" name="Google Shape;453;p36"/>
            <p:cNvSpPr/>
            <p:nvPr/>
          </p:nvSpPr>
          <p:spPr>
            <a:xfrm>
              <a:off x="6955631" y="52539"/>
              <a:ext cx="654503" cy="981755"/>
            </a:xfrm>
            <a:prstGeom prst="rect">
              <a:avLst/>
            </a:prstGeom>
            <a:solidFill>
              <a:srgbClr val="BAE7D4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36"/>
            <p:cNvSpPr/>
            <p:nvPr/>
          </p:nvSpPr>
          <p:spPr>
            <a:xfrm>
              <a:off x="567951" y="1364663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36"/>
            <p:cNvSpPr txBox="1"/>
            <p:nvPr/>
          </p:nvSpPr>
          <p:spPr>
            <a:xfrm>
              <a:off x="567951" y="1364663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Sustainable forestry.</a:t>
              </a:r>
              <a:endParaRPr/>
            </a:p>
          </p:txBody>
        </p:sp>
        <p:sp>
          <p:nvSpPr>
            <p:cNvPr id="456" name="Google Shape;456;p36"/>
            <p:cNvSpPr/>
            <p:nvPr/>
          </p:nvSpPr>
          <p:spPr>
            <a:xfrm>
              <a:off x="443283" y="1229607"/>
              <a:ext cx="654503" cy="981755"/>
            </a:xfrm>
            <a:prstGeom prst="rect">
              <a:avLst/>
            </a:prstGeom>
            <a:solidFill>
              <a:srgbClr val="CBE5C4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36"/>
            <p:cNvSpPr/>
            <p:nvPr/>
          </p:nvSpPr>
          <p:spPr>
            <a:xfrm>
              <a:off x="3824125" y="1364663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36"/>
            <p:cNvSpPr txBox="1"/>
            <p:nvPr/>
          </p:nvSpPr>
          <p:spPr>
            <a:xfrm>
              <a:off x="3824125" y="1364663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Sustainable water management.</a:t>
              </a:r>
              <a:endParaRPr/>
            </a:p>
          </p:txBody>
        </p:sp>
        <p:sp>
          <p:nvSpPr>
            <p:cNvPr id="459" name="Google Shape;459;p36"/>
            <p:cNvSpPr/>
            <p:nvPr/>
          </p:nvSpPr>
          <p:spPr>
            <a:xfrm>
              <a:off x="3699457" y="1229607"/>
              <a:ext cx="654503" cy="981755"/>
            </a:xfrm>
            <a:prstGeom prst="rect">
              <a:avLst/>
            </a:prstGeom>
            <a:solidFill>
              <a:srgbClr val="D8E3BF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6"/>
            <p:cNvSpPr/>
            <p:nvPr/>
          </p:nvSpPr>
          <p:spPr>
            <a:xfrm>
              <a:off x="7080299" y="1364663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6"/>
            <p:cNvSpPr txBox="1"/>
            <p:nvPr/>
          </p:nvSpPr>
          <p:spPr>
            <a:xfrm>
              <a:off x="7080299" y="1364663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Waste treatment and recycling.</a:t>
              </a:r>
              <a:endParaRPr/>
            </a:p>
          </p:txBody>
        </p:sp>
        <p:sp>
          <p:nvSpPr>
            <p:cNvPr id="462" name="Google Shape;462;p36"/>
            <p:cNvSpPr/>
            <p:nvPr/>
          </p:nvSpPr>
          <p:spPr>
            <a:xfrm>
              <a:off x="6955631" y="1229607"/>
              <a:ext cx="654503" cy="981755"/>
            </a:xfrm>
            <a:prstGeom prst="rect">
              <a:avLst/>
            </a:prstGeom>
            <a:solidFill>
              <a:srgbClr val="B9D5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36"/>
            <p:cNvSpPr/>
            <p:nvPr/>
          </p:nvSpPr>
          <p:spPr>
            <a:xfrm>
              <a:off x="567951" y="2541731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36"/>
            <p:cNvSpPr txBox="1"/>
            <p:nvPr/>
          </p:nvSpPr>
          <p:spPr>
            <a:xfrm>
              <a:off x="567951" y="2541731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Prevent and control pollution.</a:t>
              </a:r>
              <a:endParaRPr/>
            </a:p>
          </p:txBody>
        </p:sp>
        <p:sp>
          <p:nvSpPr>
            <p:cNvPr id="465" name="Google Shape;465;p36"/>
            <p:cNvSpPr/>
            <p:nvPr/>
          </p:nvSpPr>
          <p:spPr>
            <a:xfrm>
              <a:off x="443283" y="2406675"/>
              <a:ext cx="654503" cy="981755"/>
            </a:xfrm>
            <a:prstGeom prst="rect">
              <a:avLst/>
            </a:prstGeom>
            <a:solidFill>
              <a:srgbClr val="B9E8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36"/>
            <p:cNvSpPr/>
            <p:nvPr/>
          </p:nvSpPr>
          <p:spPr>
            <a:xfrm>
              <a:off x="3824125" y="2541731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6"/>
            <p:cNvSpPr txBox="1"/>
            <p:nvPr/>
          </p:nvSpPr>
          <p:spPr>
            <a:xfrm>
              <a:off x="3824125" y="2541731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Conservation, restoration of ecosystems and biodiversity.</a:t>
              </a:r>
              <a:endParaRPr/>
            </a:p>
          </p:txBody>
        </p:sp>
        <p:sp>
          <p:nvSpPr>
            <p:cNvPr id="468" name="Google Shape;468;p36"/>
            <p:cNvSpPr/>
            <p:nvPr/>
          </p:nvSpPr>
          <p:spPr>
            <a:xfrm>
              <a:off x="3699457" y="2406675"/>
              <a:ext cx="654503" cy="981755"/>
            </a:xfrm>
            <a:prstGeom prst="rect">
              <a:avLst/>
            </a:prstGeom>
            <a:solidFill>
              <a:srgbClr val="BAE7D4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36"/>
            <p:cNvSpPr/>
            <p:nvPr/>
          </p:nvSpPr>
          <p:spPr>
            <a:xfrm>
              <a:off x="7080299" y="2541731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6"/>
            <p:cNvSpPr txBox="1"/>
            <p:nvPr/>
          </p:nvSpPr>
          <p:spPr>
            <a:xfrm>
              <a:off x="7080299" y="2541731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Sustainable transportation.</a:t>
              </a:r>
              <a:endParaRPr/>
            </a:p>
          </p:txBody>
        </p:sp>
        <p:sp>
          <p:nvSpPr>
            <p:cNvPr id="471" name="Google Shape;471;p36"/>
            <p:cNvSpPr/>
            <p:nvPr/>
          </p:nvSpPr>
          <p:spPr>
            <a:xfrm>
              <a:off x="6955631" y="2406675"/>
              <a:ext cx="654503" cy="981755"/>
            </a:xfrm>
            <a:prstGeom prst="rect">
              <a:avLst/>
            </a:prstGeom>
            <a:solidFill>
              <a:srgbClr val="CBE5C4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6"/>
            <p:cNvSpPr/>
            <p:nvPr/>
          </p:nvSpPr>
          <p:spPr>
            <a:xfrm>
              <a:off x="567951" y="3718799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6"/>
            <p:cNvSpPr txBox="1"/>
            <p:nvPr/>
          </p:nvSpPr>
          <p:spPr>
            <a:xfrm>
              <a:off x="567951" y="3718799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Green building.</a:t>
              </a:r>
              <a:endParaRPr/>
            </a:p>
          </p:txBody>
        </p:sp>
        <p:sp>
          <p:nvSpPr>
            <p:cNvPr id="474" name="Google Shape;474;p36"/>
            <p:cNvSpPr/>
            <p:nvPr/>
          </p:nvSpPr>
          <p:spPr>
            <a:xfrm>
              <a:off x="443283" y="3583742"/>
              <a:ext cx="654503" cy="981755"/>
            </a:xfrm>
            <a:prstGeom prst="rect">
              <a:avLst/>
            </a:prstGeom>
            <a:solidFill>
              <a:srgbClr val="D8E3BF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6"/>
            <p:cNvSpPr/>
            <p:nvPr/>
          </p:nvSpPr>
          <p:spPr>
            <a:xfrm>
              <a:off x="3824125" y="3718799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6"/>
            <p:cNvSpPr txBox="1"/>
            <p:nvPr/>
          </p:nvSpPr>
          <p:spPr>
            <a:xfrm>
              <a:off x="3824125" y="3718799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Green equipment and products.</a:t>
              </a:r>
              <a:endParaRPr/>
            </a:p>
          </p:txBody>
        </p:sp>
        <p:sp>
          <p:nvSpPr>
            <p:cNvPr id="477" name="Google Shape;477;p36"/>
            <p:cNvSpPr/>
            <p:nvPr/>
          </p:nvSpPr>
          <p:spPr>
            <a:xfrm>
              <a:off x="3699457" y="3583742"/>
              <a:ext cx="654503" cy="981755"/>
            </a:xfrm>
            <a:prstGeom prst="rect">
              <a:avLst/>
            </a:prstGeom>
            <a:solidFill>
              <a:srgbClr val="B9D5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36"/>
            <p:cNvSpPr/>
            <p:nvPr/>
          </p:nvSpPr>
          <p:spPr>
            <a:xfrm>
              <a:off x="7080299" y="3718799"/>
              <a:ext cx="2992016" cy="935005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6"/>
            <p:cNvSpPr txBox="1"/>
            <p:nvPr/>
          </p:nvSpPr>
          <p:spPr>
            <a:xfrm>
              <a:off x="7080299" y="3718799"/>
              <a:ext cx="2992016" cy="93500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33300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Other areas as specified.</a:t>
              </a:r>
              <a:endParaRPr/>
            </a:p>
          </p:txBody>
        </p:sp>
        <p:sp>
          <p:nvSpPr>
            <p:cNvPr id="480" name="Google Shape;480;p36"/>
            <p:cNvSpPr/>
            <p:nvPr/>
          </p:nvSpPr>
          <p:spPr>
            <a:xfrm>
              <a:off x="6955631" y="3583742"/>
              <a:ext cx="654503" cy="981755"/>
            </a:xfrm>
            <a:prstGeom prst="rect">
              <a:avLst/>
            </a:prstGeom>
            <a:solidFill>
              <a:srgbClr val="B9E8EB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7"/>
          <p:cNvSpPr txBox="1"/>
          <p:nvPr/>
        </p:nvSpPr>
        <p:spPr>
          <a:xfrm>
            <a:off x="941166" y="11188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 ASEAN TAXONOMY PRIORITY AREAS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86" name="Google Shape;486;p37"/>
          <p:cNvSpPr txBox="1"/>
          <p:nvPr/>
        </p:nvSpPr>
        <p:spPr>
          <a:xfrm>
            <a:off x="450850" y="1782307"/>
            <a:ext cx="1208405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Focus on industries with high emissions and those most important to the region:</a:t>
            </a:r>
            <a:endParaRPr sz="20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87" name="Google Shape;487;p37"/>
          <p:cNvGrpSpPr/>
          <p:nvPr/>
        </p:nvGrpSpPr>
        <p:grpSpPr>
          <a:xfrm>
            <a:off x="2032000" y="2268957"/>
            <a:ext cx="8128000" cy="4534920"/>
            <a:chOff x="0" y="97301"/>
            <a:chExt cx="8128000" cy="4534920"/>
          </a:xfrm>
        </p:grpSpPr>
        <p:sp>
          <p:nvSpPr>
            <p:cNvPr id="488" name="Google Shape;488;p37"/>
            <p:cNvSpPr/>
            <p:nvPr/>
          </p:nvSpPr>
          <p:spPr>
            <a:xfrm>
              <a:off x="0" y="348221"/>
              <a:ext cx="8128000" cy="428400"/>
            </a:xfrm>
            <a:prstGeom prst="rect">
              <a:avLst/>
            </a:prstGeom>
            <a:solidFill>
              <a:srgbClr val="C9DDF0">
                <a:alpha val="89803"/>
              </a:srgbClr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7"/>
            <p:cNvSpPr/>
            <p:nvPr/>
          </p:nvSpPr>
          <p:spPr>
            <a:xfrm>
              <a:off x="406400" y="97301"/>
              <a:ext cx="5689600" cy="501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08D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7"/>
            <p:cNvSpPr txBox="1"/>
            <p:nvPr/>
          </p:nvSpPr>
          <p:spPr>
            <a:xfrm>
              <a:off x="430898" y="121799"/>
              <a:ext cx="5640604" cy="4528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Energy: Includes both electricity generation and transmission.</a:t>
              </a:r>
              <a:endParaRPr/>
            </a:p>
          </p:txBody>
        </p:sp>
        <p:sp>
          <p:nvSpPr>
            <p:cNvPr id="491" name="Google Shape;491;p37"/>
            <p:cNvSpPr/>
            <p:nvPr/>
          </p:nvSpPr>
          <p:spPr>
            <a:xfrm>
              <a:off x="0" y="1119341"/>
              <a:ext cx="8128000" cy="428400"/>
            </a:xfrm>
            <a:prstGeom prst="rect">
              <a:avLst/>
            </a:prstGeom>
            <a:solidFill>
              <a:srgbClr val="C9DDF0">
                <a:alpha val="89803"/>
              </a:srgbClr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7"/>
            <p:cNvSpPr/>
            <p:nvPr/>
          </p:nvSpPr>
          <p:spPr>
            <a:xfrm>
              <a:off x="406400" y="868421"/>
              <a:ext cx="5689600" cy="501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08D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7"/>
            <p:cNvSpPr txBox="1"/>
            <p:nvPr/>
          </p:nvSpPr>
          <p:spPr>
            <a:xfrm>
              <a:off x="430898" y="892919"/>
              <a:ext cx="5640604" cy="4528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Transportation and Storage.</a:t>
              </a:r>
              <a:endParaRPr/>
            </a:p>
          </p:txBody>
        </p:sp>
        <p:sp>
          <p:nvSpPr>
            <p:cNvPr id="494" name="Google Shape;494;p37"/>
            <p:cNvSpPr/>
            <p:nvPr/>
          </p:nvSpPr>
          <p:spPr>
            <a:xfrm>
              <a:off x="0" y="1890461"/>
              <a:ext cx="8128000" cy="428400"/>
            </a:xfrm>
            <a:prstGeom prst="rect">
              <a:avLst/>
            </a:prstGeom>
            <a:solidFill>
              <a:srgbClr val="C9DDF0">
                <a:alpha val="89803"/>
              </a:srgbClr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7"/>
            <p:cNvSpPr/>
            <p:nvPr/>
          </p:nvSpPr>
          <p:spPr>
            <a:xfrm>
              <a:off x="406400" y="1639541"/>
              <a:ext cx="5689600" cy="501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08D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7"/>
            <p:cNvSpPr txBox="1"/>
            <p:nvPr/>
          </p:nvSpPr>
          <p:spPr>
            <a:xfrm>
              <a:off x="430898" y="1664039"/>
              <a:ext cx="5640604" cy="4528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Construction and Real Estate.</a:t>
              </a:r>
              <a:endParaRPr/>
            </a:p>
          </p:txBody>
        </p:sp>
        <p:sp>
          <p:nvSpPr>
            <p:cNvPr id="497" name="Google Shape;497;p37"/>
            <p:cNvSpPr/>
            <p:nvPr/>
          </p:nvSpPr>
          <p:spPr>
            <a:xfrm>
              <a:off x="0" y="2661581"/>
              <a:ext cx="8128000" cy="428400"/>
            </a:xfrm>
            <a:prstGeom prst="rect">
              <a:avLst/>
            </a:prstGeom>
            <a:solidFill>
              <a:srgbClr val="C9DDF0">
                <a:alpha val="89803"/>
              </a:srgbClr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7"/>
            <p:cNvSpPr/>
            <p:nvPr/>
          </p:nvSpPr>
          <p:spPr>
            <a:xfrm>
              <a:off x="406400" y="2410661"/>
              <a:ext cx="5689600" cy="501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08D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7"/>
            <p:cNvSpPr txBox="1"/>
            <p:nvPr/>
          </p:nvSpPr>
          <p:spPr>
            <a:xfrm>
              <a:off x="430898" y="2435159"/>
              <a:ext cx="5640604" cy="4528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Water Supply and Waste Management.</a:t>
              </a:r>
              <a:endParaRPr/>
            </a:p>
          </p:txBody>
        </p:sp>
        <p:sp>
          <p:nvSpPr>
            <p:cNvPr id="500" name="Google Shape;500;p37"/>
            <p:cNvSpPr/>
            <p:nvPr/>
          </p:nvSpPr>
          <p:spPr>
            <a:xfrm>
              <a:off x="0" y="3432701"/>
              <a:ext cx="8128000" cy="428400"/>
            </a:xfrm>
            <a:prstGeom prst="rect">
              <a:avLst/>
            </a:prstGeom>
            <a:solidFill>
              <a:srgbClr val="C9DDF0">
                <a:alpha val="89803"/>
              </a:srgbClr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7"/>
            <p:cNvSpPr/>
            <p:nvPr/>
          </p:nvSpPr>
          <p:spPr>
            <a:xfrm>
              <a:off x="406400" y="3181781"/>
              <a:ext cx="5689600" cy="501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08D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7"/>
            <p:cNvSpPr txBox="1"/>
            <p:nvPr/>
          </p:nvSpPr>
          <p:spPr>
            <a:xfrm>
              <a:off x="430898" y="3206279"/>
              <a:ext cx="5640604" cy="4528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Courier New"/>
                <a:buNone/>
              </a:pPr>
              <a:r>
                <a:rPr lang="en-US" sz="16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Agriculture and Forestry.</a:t>
              </a:r>
              <a:endParaRPr/>
            </a:p>
          </p:txBody>
        </p:sp>
        <p:sp>
          <p:nvSpPr>
            <p:cNvPr id="503" name="Google Shape;503;p37"/>
            <p:cNvSpPr/>
            <p:nvPr/>
          </p:nvSpPr>
          <p:spPr>
            <a:xfrm>
              <a:off x="0" y="4203821"/>
              <a:ext cx="8128000" cy="428400"/>
            </a:xfrm>
            <a:prstGeom prst="rect">
              <a:avLst/>
            </a:prstGeom>
            <a:solidFill>
              <a:srgbClr val="C9DDF0">
                <a:alpha val="89803"/>
              </a:srgbClr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7"/>
            <p:cNvSpPr/>
            <p:nvPr/>
          </p:nvSpPr>
          <p:spPr>
            <a:xfrm>
              <a:off x="406400" y="3952901"/>
              <a:ext cx="5689600" cy="50184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25400" cap="flat" cmpd="sng">
              <a:solidFill>
                <a:srgbClr val="008DC4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7"/>
            <p:cNvSpPr txBox="1"/>
            <p:nvPr/>
          </p:nvSpPr>
          <p:spPr>
            <a:xfrm>
              <a:off x="430898" y="3977399"/>
              <a:ext cx="5640604" cy="4528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5050" tIns="0" rIns="215050" bIns="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None/>
              </a:pPr>
              <a:r>
                <a:rPr lang="en-US" sz="16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Manufacturing.</a:t>
              </a:r>
              <a:endParaRPr/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38"/>
          <p:cNvSpPr txBox="1"/>
          <p:nvPr/>
        </p:nvSpPr>
        <p:spPr>
          <a:xfrm>
            <a:off x="848689" y="116455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 EXCLUSION LIST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11" name="Google Shape;511;p38"/>
          <p:cNvSpPr txBox="1"/>
          <p:nvPr/>
        </p:nvSpPr>
        <p:spPr>
          <a:xfrm>
            <a:off x="577850" y="2198037"/>
            <a:ext cx="10775950" cy="4498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742950" marR="0" lvl="1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Many international financial institutions and banks apply a list of activities that are completely excluded from green financing (and sometimes from all forms of financing).</a:t>
            </a:r>
            <a:endParaRPr/>
          </a:p>
          <a:p>
            <a:pPr marL="742950" marR="0" lvl="1" indent="-28575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1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Examples include: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Manufacturing or trading in weapons and ammunition.</a:t>
            </a:r>
            <a:endParaRPr/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Manufacturing or trading alcoholic beverages, tobacco.</a:t>
            </a:r>
            <a:endParaRPr/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Gambling activities, casinos.</a:t>
            </a:r>
            <a:endParaRPr/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Activities related to the destruction of areas of high conservation value.</a:t>
            </a:r>
            <a:endParaRPr/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Coal mining and new coal-fired power generation.</a:t>
            </a:r>
            <a:endParaRPr/>
          </a:p>
          <a:p>
            <a:pPr marL="1143000" marR="0" lvl="2" indent="-22860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Noto Sans Symbols"/>
              <a:buChar char="▪"/>
            </a:pPr>
            <a:r>
              <a:rPr lang="en-US"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Activities involving child labor and forced labor.</a:t>
            </a:r>
            <a:endParaRPr sz="18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4"/>
          <p:cNvSpPr/>
          <p:nvPr/>
        </p:nvSpPr>
        <p:spPr>
          <a:xfrm>
            <a:off x="0" y="1470991"/>
            <a:ext cx="12192000" cy="4373218"/>
          </a:xfrm>
          <a:prstGeom prst="rect">
            <a:avLst/>
          </a:prstGeom>
          <a:solidFill>
            <a:srgbClr val="004AAD"/>
          </a:solidFill>
          <a:ln w="25400" cap="flat" cmpd="sng">
            <a:solidFill>
              <a:srgbClr val="004AA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86201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1 - CRITERIA FOR IDENTIFYING GREEN CREDITS AND GREEN PROJECTS</a:t>
            </a:r>
            <a:endParaRPr sz="11500" b="0" i="0" u="none" strike="noStrike" cap="none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39"/>
          <p:cNvSpPr txBox="1"/>
          <p:nvPr/>
        </p:nvSpPr>
        <p:spPr>
          <a:xfrm>
            <a:off x="941164" y="1138655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OPINIONS OF RELEVANT PARTIES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517" name="Google Shape;517;p39"/>
          <p:cNvGraphicFramePr/>
          <p:nvPr/>
        </p:nvGraphicFramePr>
        <p:xfrm>
          <a:off x="354942" y="18630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{2792DE08-F3AB-4E45-AEE2-683FF04E79E1}</a:tableStyleId>
              </a:tblPr>
              <a:tblGrid>
                <a:gridCol w="2108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99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FF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Subject</a:t>
                      </a:r>
                      <a:endParaRPr sz="1800">
                        <a:solidFill>
                          <a:srgbClr val="0000F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FF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Opportunities / Desires</a:t>
                      </a:r>
                      <a:endParaRPr sz="1800">
                        <a:solidFill>
                          <a:srgbClr val="0000F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FF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Challenges / Actions</a:t>
                      </a:r>
                      <a:endParaRPr sz="1800">
                        <a:solidFill>
                          <a:srgbClr val="0000F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FF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Banks (PFIs)</a:t>
                      </a:r>
                      <a:endParaRPr sz="1800">
                        <a:solidFill>
                          <a:srgbClr val="0000F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Expand into new markets.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Access low-cost international capital.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Enhance reputation and brand.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Difficulties in evaluating EE projects due to lack of data.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Higher operating and risk management costs.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Policy change risk.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FF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Enterprises (IEs)</a:t>
                      </a:r>
                      <a:endParaRPr sz="1800">
                        <a:solidFill>
                          <a:srgbClr val="0000F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Access to preferential capital for EE investment.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Enhance brand image and social responsibility.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Increase competitiveness and reduce long-term operating costs.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High initial investment costs.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Complex technical requirements.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Complex procedures for proving effectiveness and eligibility for loans.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FF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solidFill>
                            <a:srgbClr val="0000FF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Government</a:t>
                      </a:r>
                      <a:endParaRPr sz="1800">
                        <a:solidFill>
                          <a:srgbClr val="0000FF"/>
                        </a:solidFill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Achieve emission reduction and climate goals.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Attract foreign investment.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Promote sustainable economic growth.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Improve the legal framework related to EE and green finance. </a:t>
                      </a:r>
                      <a:endParaRPr/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8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mbria"/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- Provide supportive policies (tax, land, other incentives) to encourage investment.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40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8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1.5 GROUP DISCUSSION</a:t>
            </a:r>
            <a:endParaRPr sz="9600" b="1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41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GROUP DISCUSSION GUIDELINES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28" name="Google Shape;528;p41"/>
          <p:cNvSpPr txBox="1"/>
          <p:nvPr/>
        </p:nvSpPr>
        <p:spPr>
          <a:xfrm>
            <a:off x="523875" y="2236077"/>
            <a:ext cx="11144250" cy="2550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Objective: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Quickly apply the criteria learned to classify projects.</a:t>
            </a:r>
            <a:endParaRPr/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Task: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For each scenario, answer:</a:t>
            </a:r>
            <a:endParaRPr/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Which green sector does the project belong to according to Vietnamese criteria?</a:t>
            </a:r>
            <a:endParaRPr/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Is the project likely to be classified as "Green" under the ASEAN Taxonomy?</a:t>
            </a:r>
            <a:endParaRPr/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Does the project pose any risk of violating the "Do No Significant Harm" (DNSH) principle?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42"/>
          <p:cNvSpPr txBox="1"/>
          <p:nvPr/>
        </p:nvSpPr>
        <p:spPr>
          <a:xfrm>
            <a:off x="523875" y="2236077"/>
            <a:ext cx="11144250" cy="2550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742950" marR="0" lvl="1" indent="-2857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Objective: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Quickly apply the criteria learned to classify projects.</a:t>
            </a:r>
            <a:endParaRPr/>
          </a:p>
          <a:p>
            <a:pPr marL="742950" marR="0" lvl="1" indent="-28575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ourier New"/>
              <a:buChar char="o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Task: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For each situation, answer:</a:t>
            </a:r>
            <a:endParaRPr/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Which green sector does the project belong to according to the Vietnamese criteria?</a:t>
            </a:r>
            <a:endParaRPr/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Can the project be classified as "Green" according to the ASEAN Taxonomy?</a:t>
            </a:r>
            <a:endParaRPr/>
          </a:p>
          <a:p>
            <a:pPr marL="1143000" marR="0" lvl="2" indent="-228600" algn="l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AutoNum type="arabicPeriod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Does the project pose any risk of violating the "Do No Significant Harm" (DNSH) principle?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5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CONTENTS</a:t>
            </a:r>
            <a:endParaRPr/>
          </a:p>
        </p:txBody>
      </p:sp>
      <p:grpSp>
        <p:nvGrpSpPr>
          <p:cNvPr id="97" name="Google Shape;97;p5"/>
          <p:cNvGrpSpPr/>
          <p:nvPr/>
        </p:nvGrpSpPr>
        <p:grpSpPr>
          <a:xfrm>
            <a:off x="-4787267" y="1176269"/>
            <a:ext cx="16223034" cy="6520176"/>
            <a:chOff x="-5476005" y="-838445"/>
            <a:chExt cx="16223034" cy="6520176"/>
          </a:xfrm>
        </p:grpSpPr>
        <p:sp>
          <p:nvSpPr>
            <p:cNvPr id="98" name="Google Shape;98;p5"/>
            <p:cNvSpPr/>
            <p:nvPr/>
          </p:nvSpPr>
          <p:spPr>
            <a:xfrm>
              <a:off x="-5476005" y="-838445"/>
              <a:ext cx="6520176" cy="6520176"/>
            </a:xfrm>
            <a:prstGeom prst="blockArc">
              <a:avLst>
                <a:gd name="adj1" fmla="val 18900000"/>
                <a:gd name="adj2" fmla="val 2700000"/>
                <a:gd name="adj3" fmla="val 331"/>
              </a:avLst>
            </a:prstGeom>
            <a:noFill/>
            <a:ln w="25400" cap="flat" cmpd="sng">
              <a:solidFill>
                <a:srgbClr val="2072C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5"/>
            <p:cNvSpPr/>
            <p:nvPr/>
          </p:nvSpPr>
          <p:spPr>
            <a:xfrm>
              <a:off x="456548" y="302608"/>
              <a:ext cx="10290480" cy="605604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5"/>
            <p:cNvSpPr txBox="1"/>
            <p:nvPr/>
          </p:nvSpPr>
          <p:spPr>
            <a:xfrm>
              <a:off x="456548" y="302608"/>
              <a:ext cx="10290480" cy="605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80675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1.1 OVERVIEW</a:t>
              </a:r>
              <a:endParaRPr sz="2400" b="1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01" name="Google Shape;101;p5"/>
            <p:cNvSpPr/>
            <p:nvPr/>
          </p:nvSpPr>
          <p:spPr>
            <a:xfrm>
              <a:off x="78046" y="226907"/>
              <a:ext cx="757005" cy="757005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5"/>
            <p:cNvSpPr/>
            <p:nvPr/>
          </p:nvSpPr>
          <p:spPr>
            <a:xfrm>
              <a:off x="890507" y="1210724"/>
              <a:ext cx="9856522" cy="605604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5"/>
            <p:cNvSpPr txBox="1"/>
            <p:nvPr/>
          </p:nvSpPr>
          <p:spPr>
            <a:xfrm>
              <a:off x="890507" y="1210724"/>
              <a:ext cx="9856522" cy="605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80675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1.2 CONCEPT</a:t>
              </a:r>
              <a:endParaRPr/>
            </a:p>
          </p:txBody>
        </p:sp>
        <p:sp>
          <p:nvSpPr>
            <p:cNvPr id="104" name="Google Shape;104;p5"/>
            <p:cNvSpPr/>
            <p:nvPr/>
          </p:nvSpPr>
          <p:spPr>
            <a:xfrm>
              <a:off x="512004" y="1135024"/>
              <a:ext cx="757005" cy="757005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1970CE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5"/>
            <p:cNvSpPr/>
            <p:nvPr/>
          </p:nvSpPr>
          <p:spPr>
            <a:xfrm>
              <a:off x="1023697" y="2118840"/>
              <a:ext cx="9723331" cy="605604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5"/>
            <p:cNvSpPr txBox="1"/>
            <p:nvPr/>
          </p:nvSpPr>
          <p:spPr>
            <a:xfrm>
              <a:off x="1023697" y="2118840"/>
              <a:ext cx="9723331" cy="605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80675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1.3 GREEN PROJECT CLASSIFICATION CRITERIA</a:t>
              </a:r>
              <a:endParaRPr sz="2400" b="1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07" name="Google Shape;107;p5"/>
            <p:cNvSpPr/>
            <p:nvPr/>
          </p:nvSpPr>
          <p:spPr>
            <a:xfrm>
              <a:off x="645194" y="2043140"/>
              <a:ext cx="757005" cy="757005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3A7E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5"/>
            <p:cNvSpPr/>
            <p:nvPr/>
          </p:nvSpPr>
          <p:spPr>
            <a:xfrm>
              <a:off x="890507" y="3026956"/>
              <a:ext cx="9856522" cy="605604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5"/>
            <p:cNvSpPr txBox="1"/>
            <p:nvPr/>
          </p:nvSpPr>
          <p:spPr>
            <a:xfrm>
              <a:off x="890507" y="3026956"/>
              <a:ext cx="9856522" cy="605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80675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1.4 ELIGIBLE AND EXCLUDED SECTORS</a:t>
              </a:r>
              <a:endParaRPr sz="2400" b="1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512004" y="2951256"/>
              <a:ext cx="757005" cy="757005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6992D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5"/>
            <p:cNvSpPr/>
            <p:nvPr/>
          </p:nvSpPr>
          <p:spPr>
            <a:xfrm>
              <a:off x="456548" y="3935073"/>
              <a:ext cx="10290480" cy="605604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5"/>
            <p:cNvSpPr txBox="1"/>
            <p:nvPr/>
          </p:nvSpPr>
          <p:spPr>
            <a:xfrm>
              <a:off x="456548" y="3935073"/>
              <a:ext cx="10290480" cy="60560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80675" tIns="60950" rIns="60950" bIns="609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1.5 GROUP DISCUSSION</a:t>
              </a:r>
              <a:endParaRPr/>
            </a:p>
          </p:txBody>
        </p:sp>
        <p:sp>
          <p:nvSpPr>
            <p:cNvPr id="113" name="Google Shape;113;p5"/>
            <p:cNvSpPr/>
            <p:nvPr/>
          </p:nvSpPr>
          <p:spPr>
            <a:xfrm>
              <a:off x="78046" y="3859372"/>
              <a:ext cx="757005" cy="757005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93AA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6"/>
          <p:cNvSpPr txBox="1"/>
          <p:nvPr/>
        </p:nvSpPr>
        <p:spPr>
          <a:xfrm>
            <a:off x="838200" y="2258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44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1.1 OVERVIEW</a:t>
            </a:r>
            <a:endParaRPr sz="44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REAL-LIFE SITUATION – "GREEN OR NOT GREEN?"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4" name="Google Shape;124;p7"/>
          <p:cNvSpPr txBox="1"/>
          <p:nvPr/>
        </p:nvSpPr>
        <p:spPr>
          <a:xfrm>
            <a:off x="941166" y="2232461"/>
            <a:ext cx="4157103" cy="4062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Cement Industry - </a:t>
            </a:r>
            <a:r>
              <a:rPr lang="en-US" sz="16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Using mineral additives instead of clinker (reducing clinker ratio)</a:t>
            </a:r>
            <a:endParaRPr sz="16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Project description: </a:t>
            </a:r>
            <a:r>
              <a:rPr lang="en-US" sz="16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Adjusting the cement production formula by increasing the proportion of mineral additives (fly ash, finely ground blast furnace slag, natural pozzolans, etc.) to reduce the clinker ratio.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Benefits:</a:t>
            </a:r>
            <a:endParaRPr sz="16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3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Significantly reduce CO₂ emissions from the clinker calcination process (the largest emission source in the cement industry).</a:t>
            </a:r>
            <a:endParaRPr/>
          </a:p>
          <a:p>
            <a:pPr marL="285750" marR="0" lvl="3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Utilization of industrial waste from other industries (steel slag, fly ash from thermal power plants).</a:t>
            </a:r>
            <a:endParaRPr/>
          </a:p>
          <a:p>
            <a:pPr marL="285750" marR="0" lvl="3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Reduces production costs (clinker is more expensive than additives).</a:t>
            </a:r>
            <a:endParaRPr/>
          </a:p>
        </p:txBody>
      </p:sp>
      <p:pic>
        <p:nvPicPr>
          <p:cNvPr id="125" name="Google Shape;125;p7" descr="Công nghệ và quy trình sản xuất xi măng - Xi Măng Huy Đồng - Nhà Phân ..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09409" y="2247701"/>
            <a:ext cx="5926378" cy="274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7"/>
          <p:cNvSpPr txBox="1"/>
          <p:nvPr/>
        </p:nvSpPr>
        <p:spPr>
          <a:xfrm>
            <a:off x="5454316" y="5068005"/>
            <a:ext cx="5981471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Issues:</a:t>
            </a:r>
            <a:endParaRPr sz="16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Dependence on a stable supply of additives with consistent quality.</a:t>
            </a:r>
            <a:endParaRPr/>
          </a:p>
          <a:p>
            <a:pPr marL="2857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Risk of impact on cement quality (long-term durability).</a:t>
            </a:r>
            <a:endParaRPr/>
          </a:p>
          <a:p>
            <a:pPr marL="2857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Need to adjust technical standards and market acceptance.</a:t>
            </a:r>
            <a:endParaRPr/>
          </a:p>
        </p:txBody>
      </p:sp>
      <p:sp>
        <p:nvSpPr>
          <p:cNvPr id="127" name="Google Shape;127;p7"/>
          <p:cNvSpPr txBox="1"/>
          <p:nvPr/>
        </p:nvSpPr>
        <p:spPr>
          <a:xfrm>
            <a:off x="645571" y="6419262"/>
            <a:ext cx="1090085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Discussion</a:t>
            </a:r>
            <a:r>
              <a:rPr lang="en-US"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: </a:t>
            </a:r>
            <a:r>
              <a:rPr lang="en-US" sz="2400" i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 your opinion, is this a true "green project"? Why?</a:t>
            </a:r>
            <a:endParaRPr sz="28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8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REAL-LIFE SITUATION – "GREEN OR NOT GREEN?"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3" name="Google Shape;133;p8"/>
          <p:cNvSpPr txBox="1"/>
          <p:nvPr/>
        </p:nvSpPr>
        <p:spPr>
          <a:xfrm>
            <a:off x="838200" y="2257208"/>
            <a:ext cx="4531894" cy="1815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Paper &amp; Pulp Industry - Using recycled materials instead of virgin wood pulp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1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Project description: </a:t>
            </a:r>
            <a:r>
              <a:rPr lang="en-US"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Replacing part or all of virgin wood pulp with recycled recovered paper (OCC – Old Corrugated Container, ONP – Old Newspaper).</a:t>
            </a:r>
            <a:endParaRPr sz="16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4" name="Google Shape;134;p8"/>
          <p:cNvSpPr txBox="1"/>
          <p:nvPr/>
        </p:nvSpPr>
        <p:spPr>
          <a:xfrm>
            <a:off x="5533830" y="5472726"/>
            <a:ext cx="6291294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>
                <a:solidFill>
                  <a:srgbClr val="0000FF"/>
                </a:solidFill>
                <a:latin typeface="Cambria"/>
                <a:ea typeface="Cambria"/>
                <a:cs typeface="Cambria"/>
                <a:sym typeface="Cambria"/>
              </a:rPr>
              <a:t>Discussion</a:t>
            </a:r>
            <a:r>
              <a:rPr lang="en-US"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: </a:t>
            </a:r>
            <a:r>
              <a:rPr lang="en-US" sz="2400" i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Which aspect should we prioritize: waste management benefits or emission risks? Is this project eligible for green credits?</a:t>
            </a:r>
            <a:endParaRPr sz="24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35" name="Google Shape;135;p8" descr="Kiến thức về giấy và quy trình sản xuất giấy công nghiệ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8758" y="4242466"/>
            <a:ext cx="3941610" cy="246052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8"/>
          <p:cNvSpPr txBox="1"/>
          <p:nvPr/>
        </p:nvSpPr>
        <p:spPr>
          <a:xfrm>
            <a:off x="6113437" y="2176998"/>
            <a:ext cx="5356668" cy="2800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Benefits:</a:t>
            </a:r>
            <a:endParaRPr sz="16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Reduced timber harvesting, conservation of forest resources.</a:t>
            </a:r>
            <a:endParaRPr/>
          </a:p>
          <a:p>
            <a:pPr marL="2857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Reduce input material costs.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Reduced water and energy consumption compared to virgin pulp production.</a:t>
            </a: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Issues:</a:t>
            </a:r>
            <a:endParaRPr sz="16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quality of recycled paper pulp is lower (color, whiteness, durability).</a:t>
            </a:r>
            <a:endParaRPr/>
          </a:p>
          <a:p>
            <a:pPr marL="2857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Additional costs for ink and dirt treatment.</a:t>
            </a:r>
            <a:endParaRPr/>
          </a:p>
          <a:p>
            <a:pPr marL="285750" marR="0" lvl="1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6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Limited application for certain types of high-end paper.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9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MAP OF PRINCIPLES 2025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142" name="Google Shape;142;p9" descr="A screenshot of a computer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23926" y="2250061"/>
            <a:ext cx="9744147" cy="45774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3603</Words>
  <Application>Microsoft Office PowerPoint</Application>
  <PresentationFormat>Widescreen</PresentationFormat>
  <Paragraphs>444</Paragraphs>
  <Slides>43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Calibri</vt:lpstr>
      <vt:lpstr>Cambria</vt:lpstr>
      <vt:lpstr>Courier New</vt:lpstr>
      <vt:lpstr>Noto Sans Symbols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Microsoft account</dc:creator>
  <cp:lastModifiedBy>Lan Cao</cp:lastModifiedBy>
  <cp:revision>1</cp:revision>
  <dcterms:created xsi:type="dcterms:W3CDTF">2024-10-28T02:26:51Z</dcterms:created>
  <dcterms:modified xsi:type="dcterms:W3CDTF">2025-10-21T04:42:42Z</dcterms:modified>
</cp:coreProperties>
</file>