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5"/>
  </p:notesMasterIdLst>
  <p:sldIdLst>
    <p:sldId id="256" r:id="rId2"/>
    <p:sldId id="306" r:id="rId3"/>
    <p:sldId id="278" r:id="rId4"/>
    <p:sldId id="259" r:id="rId5"/>
    <p:sldId id="264" r:id="rId6"/>
    <p:sldId id="279" r:id="rId7"/>
    <p:sldId id="280" r:id="rId8"/>
    <p:sldId id="282" r:id="rId9"/>
    <p:sldId id="304" r:id="rId10"/>
    <p:sldId id="284" r:id="rId11"/>
    <p:sldId id="285" r:id="rId12"/>
    <p:sldId id="281" r:id="rId13"/>
    <p:sldId id="286" r:id="rId14"/>
    <p:sldId id="287" r:id="rId15"/>
    <p:sldId id="288" r:id="rId16"/>
    <p:sldId id="289" r:id="rId17"/>
    <p:sldId id="290" r:id="rId18"/>
    <p:sldId id="291" r:id="rId19"/>
    <p:sldId id="265"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283" r:id="rId33"/>
    <p:sldId id="30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79423" autoAdjust="0"/>
  </p:normalViewPr>
  <p:slideViewPr>
    <p:cSldViewPr snapToGrid="0">
      <p:cViewPr varScale="1">
        <p:scale>
          <a:sx n="72" d="100"/>
          <a:sy n="72" d="100"/>
        </p:scale>
        <p:origin x="109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001495-594D-4D3B-B57A-188361514CFB}" type="doc">
      <dgm:prSet loTypeId="urn:microsoft.com/office/officeart/2005/8/layout/process4" loCatId="process" qsTypeId="urn:microsoft.com/office/officeart/2005/8/quickstyle/simple2" qsCatId="simple" csTypeId="urn:microsoft.com/office/officeart/2005/8/colors/accent1_1" csCatId="accent1" phldr="1"/>
      <dgm:spPr/>
      <dgm:t>
        <a:bodyPr/>
        <a:lstStyle/>
        <a:p>
          <a:endParaRPr lang="en-US"/>
        </a:p>
      </dgm:t>
    </dgm:pt>
    <dgm:pt modelId="{17DD9D4B-E4FA-4006-A12A-41FD8A18CBDA}">
      <dgm:prSet custT="1"/>
      <dgm:spPr/>
      <dgm:t>
        <a:bodyPr/>
        <a:lstStyle/>
        <a:p>
          <a:r>
            <a:rPr lang="en-US" sz="2400" b="1" i="0" dirty="0">
              <a:solidFill>
                <a:srgbClr val="C00000"/>
              </a:solidFill>
              <a:latin typeface="Cambria" panose="02040503050406030204" pitchFamily="18" charset="0"/>
              <a:ea typeface="Cambria" panose="02040503050406030204" pitchFamily="18" charset="0"/>
            </a:rPr>
            <a:t>2025–2030: </a:t>
          </a:r>
          <a:r>
            <a:rPr lang="en-US" sz="2400" b="0" i="0" dirty="0" err="1">
              <a:latin typeface="Cambria" panose="02040503050406030204" pitchFamily="18" charset="0"/>
              <a:ea typeface="Cambria" panose="02040503050406030204" pitchFamily="18" charset="0"/>
            </a:rPr>
            <a:t>Implementing the policy framework</a:t>
          </a:r>
          <a:endParaRPr lang="en-US" sz="2400" dirty="0">
            <a:latin typeface="Cambria" panose="02040503050406030204" pitchFamily="18" charset="0"/>
            <a:ea typeface="Cambria" panose="02040503050406030204" pitchFamily="18" charset="0"/>
          </a:endParaRPr>
        </a:p>
      </dgm:t>
    </dgm:pt>
    <dgm:pt modelId="{27BAB731-5566-4BC0-A276-62F5BAE176E5}" type="parTrans" cxnId="{48A45F5D-9569-41D0-B704-B332C4603D32}">
      <dgm:prSet/>
      <dgm:spPr/>
      <dgm:t>
        <a:bodyPr/>
        <a:lstStyle/>
        <a:p>
          <a:endParaRPr lang="en-US">
            <a:latin typeface="Cambria" panose="02040503050406030204" pitchFamily="18" charset="0"/>
            <a:ea typeface="Cambria" panose="02040503050406030204" pitchFamily="18" charset="0"/>
          </a:endParaRPr>
        </a:p>
      </dgm:t>
    </dgm:pt>
    <dgm:pt modelId="{F117A461-0811-42D7-950E-6DA3B54EDB57}" type="sibTrans" cxnId="{48A45F5D-9569-41D0-B704-B332C4603D32}">
      <dgm:prSet/>
      <dgm:spPr/>
      <dgm:t>
        <a:bodyPr/>
        <a:lstStyle/>
        <a:p>
          <a:endParaRPr lang="en-US">
            <a:latin typeface="Cambria" panose="02040503050406030204" pitchFamily="18" charset="0"/>
            <a:ea typeface="Cambria" panose="02040503050406030204" pitchFamily="18" charset="0"/>
          </a:endParaRPr>
        </a:p>
      </dgm:t>
    </dgm:pt>
    <dgm:pt modelId="{6649D8B7-FF36-4EC5-8B1B-B75B9B224E22}">
      <dgm:prSet custT="1"/>
      <dgm:spPr/>
      <dgm:t>
        <a:bodyPr/>
        <a:lstStyle/>
        <a:p>
          <a:r>
            <a:rPr lang="en-US" sz="2400" b="1" i="0" dirty="0">
              <a:solidFill>
                <a:srgbClr val="C00000"/>
              </a:solidFill>
              <a:latin typeface="Cambria" panose="02040503050406030204" pitchFamily="18" charset="0"/>
              <a:ea typeface="Cambria" panose="02040503050406030204" pitchFamily="18" charset="0"/>
            </a:rPr>
            <a:t>2030–2050: </a:t>
          </a:r>
          <a:r>
            <a:rPr lang="en-US" sz="2400" b="0" i="0" dirty="0" err="1">
              <a:latin typeface="Cambria" panose="02040503050406030204" pitchFamily="18" charset="0"/>
              <a:ea typeface="Cambria" panose="02040503050406030204" pitchFamily="18" charset="0"/>
            </a:rPr>
            <a:t>Comprehensive economic transformation</a:t>
          </a:r>
          <a:endParaRPr lang="en-US" sz="2400" dirty="0">
            <a:latin typeface="Cambria" panose="02040503050406030204" pitchFamily="18" charset="0"/>
            <a:ea typeface="Cambria" panose="02040503050406030204" pitchFamily="18" charset="0"/>
          </a:endParaRPr>
        </a:p>
      </dgm:t>
    </dgm:pt>
    <dgm:pt modelId="{49C38D1C-C99D-4302-87E0-85E949F5341A}" type="parTrans" cxnId="{DF056878-6D02-444B-A9C1-50CF4D0C5FA4}">
      <dgm:prSet/>
      <dgm:spPr/>
      <dgm:t>
        <a:bodyPr/>
        <a:lstStyle/>
        <a:p>
          <a:endParaRPr lang="en-US">
            <a:latin typeface="Cambria" panose="02040503050406030204" pitchFamily="18" charset="0"/>
            <a:ea typeface="Cambria" panose="02040503050406030204" pitchFamily="18" charset="0"/>
          </a:endParaRPr>
        </a:p>
      </dgm:t>
    </dgm:pt>
    <dgm:pt modelId="{9BC6370B-7B19-43C7-9D79-D9800498D988}" type="sibTrans" cxnId="{DF056878-6D02-444B-A9C1-50CF4D0C5FA4}">
      <dgm:prSet/>
      <dgm:spPr/>
      <dgm:t>
        <a:bodyPr/>
        <a:lstStyle/>
        <a:p>
          <a:endParaRPr lang="en-US">
            <a:latin typeface="Cambria" panose="02040503050406030204" pitchFamily="18" charset="0"/>
            <a:ea typeface="Cambria" panose="02040503050406030204" pitchFamily="18" charset="0"/>
          </a:endParaRPr>
        </a:p>
      </dgm:t>
    </dgm:pt>
    <dgm:pt modelId="{5D37CE33-C721-412E-8326-E3C347654117}">
      <dgm:prSet custT="1"/>
      <dgm:spPr/>
      <dgm:t>
        <a:bodyPr/>
        <a:lstStyle/>
        <a:p>
          <a:r>
            <a:rPr lang="en-US" sz="1800" dirty="0" err="1">
              <a:latin typeface="Cambria" panose="02040503050406030204" pitchFamily="18" charset="0"/>
              <a:ea typeface="Cambria" panose="02040503050406030204" pitchFamily="18" charset="0"/>
            </a:rPr>
            <a:t>Implementation of updated</a:t>
          </a:r>
          <a:r>
            <a:rPr lang="en-US" sz="1800" dirty="0">
              <a:latin typeface="Cambria" panose="02040503050406030204" pitchFamily="18" charset="0"/>
              <a:ea typeface="Cambria" panose="02040503050406030204" pitchFamily="18" charset="0"/>
            </a:rPr>
            <a:t> NDC</a:t>
          </a:r>
        </a:p>
      </dgm:t>
    </dgm:pt>
    <dgm:pt modelId="{808E989E-6DDE-4CBB-8B01-2C328773CFFC}" type="parTrans" cxnId="{4E255C06-77CA-4E98-98C4-AFF22AE6275C}">
      <dgm:prSet/>
      <dgm:spPr/>
      <dgm:t>
        <a:bodyPr/>
        <a:lstStyle/>
        <a:p>
          <a:endParaRPr lang="en-US">
            <a:latin typeface="Cambria" panose="02040503050406030204" pitchFamily="18" charset="0"/>
            <a:ea typeface="Cambria" panose="02040503050406030204" pitchFamily="18" charset="0"/>
          </a:endParaRPr>
        </a:p>
      </dgm:t>
    </dgm:pt>
    <dgm:pt modelId="{6620D0A5-55F3-4A32-9BE0-54B77B4E039E}" type="sibTrans" cxnId="{4E255C06-77CA-4E98-98C4-AFF22AE6275C}">
      <dgm:prSet/>
      <dgm:spPr/>
      <dgm:t>
        <a:bodyPr/>
        <a:lstStyle/>
        <a:p>
          <a:endParaRPr lang="en-US">
            <a:latin typeface="Cambria" panose="02040503050406030204" pitchFamily="18" charset="0"/>
            <a:ea typeface="Cambria" panose="02040503050406030204" pitchFamily="18" charset="0"/>
          </a:endParaRPr>
        </a:p>
      </dgm:t>
    </dgm:pt>
    <dgm:pt modelId="{D3BE7FC7-BEC7-44C0-A2FB-E2FE60F3232B}">
      <dgm:prSet custT="1"/>
      <dgm:spPr/>
      <dgm:t>
        <a:bodyPr/>
        <a:lstStyle/>
        <a:p>
          <a:r>
            <a:rPr lang="en-US" sz="1800" dirty="0" err="1">
              <a:latin typeface="Cambria" panose="02040503050406030204" pitchFamily="18" charset="0"/>
              <a:ea typeface="Cambria" panose="02040503050406030204" pitchFamily="18" charset="0"/>
            </a:rPr>
            <a:t>Testing and operating the domestic</a:t>
          </a:r>
          <a:r>
            <a:rPr lang="en-US" sz="1800" dirty="0">
              <a:latin typeface="Cambria" panose="02040503050406030204" pitchFamily="18" charset="0"/>
              <a:ea typeface="Cambria" panose="02040503050406030204" pitchFamily="18" charset="0"/>
            </a:rPr>
            <a:t> carbon </a:t>
          </a:r>
          <a:r>
            <a:rPr lang="en-US" sz="1800" dirty="0" err="1">
              <a:latin typeface="Cambria" panose="02040503050406030204" pitchFamily="18" charset="0"/>
              <a:ea typeface="Cambria" panose="02040503050406030204" pitchFamily="18" charset="0"/>
            </a:rPr>
            <a:t>market</a:t>
          </a:r>
          <a:endParaRPr lang="en-US" sz="1800" dirty="0">
            <a:latin typeface="Cambria" panose="02040503050406030204" pitchFamily="18" charset="0"/>
            <a:ea typeface="Cambria" panose="02040503050406030204" pitchFamily="18" charset="0"/>
          </a:endParaRPr>
        </a:p>
      </dgm:t>
    </dgm:pt>
    <dgm:pt modelId="{75E2A8F1-1354-4D9B-93D6-5554B9C1C23C}" type="parTrans" cxnId="{743421B4-591A-454A-BC95-88B6988BAC65}">
      <dgm:prSet/>
      <dgm:spPr/>
      <dgm:t>
        <a:bodyPr/>
        <a:lstStyle/>
        <a:p>
          <a:endParaRPr lang="en-US">
            <a:latin typeface="Cambria" panose="02040503050406030204" pitchFamily="18" charset="0"/>
            <a:ea typeface="Cambria" panose="02040503050406030204" pitchFamily="18" charset="0"/>
          </a:endParaRPr>
        </a:p>
      </dgm:t>
    </dgm:pt>
    <dgm:pt modelId="{A77EFA45-E446-41EF-A88C-76F48E36FAE9}" type="sibTrans" cxnId="{743421B4-591A-454A-BC95-88B6988BAC65}">
      <dgm:prSet/>
      <dgm:spPr/>
      <dgm:t>
        <a:bodyPr/>
        <a:lstStyle/>
        <a:p>
          <a:endParaRPr lang="en-US">
            <a:latin typeface="Cambria" panose="02040503050406030204" pitchFamily="18" charset="0"/>
            <a:ea typeface="Cambria" panose="02040503050406030204" pitchFamily="18" charset="0"/>
          </a:endParaRPr>
        </a:p>
      </dgm:t>
    </dgm:pt>
    <dgm:pt modelId="{701F8C2A-4D61-4AF3-A2C4-018CF537297C}">
      <dgm:prSet custT="1"/>
      <dgm:spPr/>
      <dgm:t>
        <a:bodyPr/>
        <a:lstStyle/>
        <a:p>
          <a:r>
            <a:rPr lang="en-US" sz="1800" dirty="0" err="1">
              <a:latin typeface="Cambria" panose="02040503050406030204" pitchFamily="18" charset="0"/>
              <a:ea typeface="Cambria" panose="02040503050406030204" pitchFamily="18" charset="0"/>
            </a:rPr>
            <a:t>Investing in renewable energy</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transforming urban transportation</a:t>
          </a:r>
          <a:r>
            <a:rPr lang="en-US" sz="1800" dirty="0">
              <a:latin typeface="Cambria" panose="02040503050406030204" pitchFamily="18" charset="0"/>
              <a:ea typeface="Cambria" panose="02040503050406030204" pitchFamily="18" charset="0"/>
            </a:rPr>
            <a:t>, and </a:t>
          </a:r>
          <a:r>
            <a:rPr lang="en-US" sz="1800" dirty="0" err="1">
              <a:latin typeface="Cambria" panose="02040503050406030204" pitchFamily="18" charset="0"/>
              <a:ea typeface="Cambria" panose="02040503050406030204" pitchFamily="18" charset="0"/>
            </a:rPr>
            <a:t>sustainable forest management</a:t>
          </a:r>
          <a:endParaRPr lang="en-US" sz="1800" dirty="0">
            <a:latin typeface="Cambria" panose="02040503050406030204" pitchFamily="18" charset="0"/>
            <a:ea typeface="Cambria" panose="02040503050406030204" pitchFamily="18" charset="0"/>
          </a:endParaRPr>
        </a:p>
      </dgm:t>
    </dgm:pt>
    <dgm:pt modelId="{B941A868-950C-4826-AE9E-7F430CF9567C}" type="parTrans" cxnId="{2204C56F-FDD5-4877-A6FB-BBC633AEB6D6}">
      <dgm:prSet/>
      <dgm:spPr/>
      <dgm:t>
        <a:bodyPr/>
        <a:lstStyle/>
        <a:p>
          <a:endParaRPr lang="en-US">
            <a:latin typeface="Cambria" panose="02040503050406030204" pitchFamily="18" charset="0"/>
            <a:ea typeface="Cambria" panose="02040503050406030204" pitchFamily="18" charset="0"/>
          </a:endParaRPr>
        </a:p>
      </dgm:t>
    </dgm:pt>
    <dgm:pt modelId="{41B4D3CD-E62F-4DCD-A48E-E51A3B3E5B5A}" type="sibTrans" cxnId="{2204C56F-FDD5-4877-A6FB-BBC633AEB6D6}">
      <dgm:prSet/>
      <dgm:spPr/>
      <dgm:t>
        <a:bodyPr/>
        <a:lstStyle/>
        <a:p>
          <a:endParaRPr lang="en-US">
            <a:latin typeface="Cambria" panose="02040503050406030204" pitchFamily="18" charset="0"/>
            <a:ea typeface="Cambria" panose="02040503050406030204" pitchFamily="18" charset="0"/>
          </a:endParaRPr>
        </a:p>
      </dgm:t>
    </dgm:pt>
    <dgm:pt modelId="{56BB04BD-8557-4926-AFB8-009B91CB1DBF}">
      <dgm:prSet custT="1"/>
      <dgm:spPr/>
      <dgm:t>
        <a:bodyPr/>
        <a:lstStyle/>
        <a:p>
          <a:r>
            <a:rPr lang="en-US" sz="1800" dirty="0" err="1">
              <a:latin typeface="Cambria" panose="02040503050406030204" pitchFamily="18" charset="0"/>
              <a:ea typeface="Cambria" panose="02040503050406030204" pitchFamily="18" charset="0"/>
            </a:rPr>
            <a:t>Issuing a roadmap for phasing out </a:t>
          </a:r>
          <a:r>
            <a:rPr lang="en-US" sz="1800" dirty="0">
              <a:latin typeface="Cambria" panose="02040503050406030204" pitchFamily="18" charset="0"/>
              <a:ea typeface="Cambria" panose="02040503050406030204" pitchFamily="18" charset="0"/>
            </a:rPr>
            <a:t>coal-fired </a:t>
          </a:r>
          <a:r>
            <a:rPr lang="en-US" sz="1800" dirty="0" err="1">
              <a:latin typeface="Cambria" panose="02040503050406030204" pitchFamily="18" charset="0"/>
              <a:ea typeface="Cambria" panose="02040503050406030204" pitchFamily="18" charset="0"/>
            </a:rPr>
            <a:t>power</a:t>
          </a:r>
        </a:p>
      </dgm:t>
    </dgm:pt>
    <dgm:pt modelId="{35B9B92D-83C6-47C5-91A9-01AC92E4C21F}" type="parTrans" cxnId="{D246AE43-0D71-4FBA-A6CB-93036DC616B8}">
      <dgm:prSet/>
      <dgm:spPr/>
      <dgm:t>
        <a:bodyPr/>
        <a:lstStyle/>
        <a:p>
          <a:endParaRPr lang="en-US">
            <a:latin typeface="Cambria" panose="02040503050406030204" pitchFamily="18" charset="0"/>
            <a:ea typeface="Cambria" panose="02040503050406030204" pitchFamily="18" charset="0"/>
          </a:endParaRPr>
        </a:p>
      </dgm:t>
    </dgm:pt>
    <dgm:pt modelId="{34F6FC3E-CB6C-4655-A2A1-FD8BDE3329CD}" type="sibTrans" cxnId="{D246AE43-0D71-4FBA-A6CB-93036DC616B8}">
      <dgm:prSet/>
      <dgm:spPr/>
      <dgm:t>
        <a:bodyPr/>
        <a:lstStyle/>
        <a:p>
          <a:endParaRPr lang="en-US">
            <a:latin typeface="Cambria" panose="02040503050406030204" pitchFamily="18" charset="0"/>
            <a:ea typeface="Cambria" panose="02040503050406030204" pitchFamily="18" charset="0"/>
          </a:endParaRPr>
        </a:p>
      </dgm:t>
    </dgm:pt>
    <dgm:pt modelId="{AF4D001E-CEAF-453F-B18A-406B1AE9D4EF}">
      <dgm:prSet custT="1"/>
      <dgm:spPr/>
      <dgm:t>
        <a:bodyPr/>
        <a:lstStyle/>
        <a:p>
          <a:pPr>
            <a:buNone/>
          </a:pPr>
          <a:r>
            <a:rPr lang="vi-VN" sz="1800" b="0" dirty="0">
              <a:latin typeface="Cambria" panose="02040503050406030204" pitchFamily="18" charset="0"/>
              <a:ea typeface="Cambria" panose="02040503050406030204" pitchFamily="18" charset="0"/>
            </a:rPr>
            <a:t>Significantly reduce emissions from energy, heavy industry, transportation, and construction</a:t>
          </a:r>
          <a:endParaRPr lang="en-US" sz="1800" b="0" dirty="0">
            <a:latin typeface="Cambria" panose="02040503050406030204" pitchFamily="18" charset="0"/>
            <a:ea typeface="Cambria" panose="02040503050406030204" pitchFamily="18" charset="0"/>
          </a:endParaRPr>
        </a:p>
      </dgm:t>
    </dgm:pt>
    <dgm:pt modelId="{B75FA5CA-C0B1-40B3-926E-11EA8C9AF1B4}" type="parTrans" cxnId="{303FEB06-E8EE-4F4F-B6F9-0635DF4FA5FD}">
      <dgm:prSet/>
      <dgm:spPr/>
      <dgm:t>
        <a:bodyPr/>
        <a:lstStyle/>
        <a:p>
          <a:endParaRPr lang="en-US">
            <a:latin typeface="Cambria" panose="02040503050406030204" pitchFamily="18" charset="0"/>
            <a:ea typeface="Cambria" panose="02040503050406030204" pitchFamily="18" charset="0"/>
          </a:endParaRPr>
        </a:p>
      </dgm:t>
    </dgm:pt>
    <dgm:pt modelId="{1817BACE-D277-478A-834E-35FBB236742D}" type="sibTrans" cxnId="{303FEB06-E8EE-4F4F-B6F9-0635DF4FA5FD}">
      <dgm:prSet/>
      <dgm:spPr/>
      <dgm:t>
        <a:bodyPr/>
        <a:lstStyle/>
        <a:p>
          <a:endParaRPr lang="en-US">
            <a:latin typeface="Cambria" panose="02040503050406030204" pitchFamily="18" charset="0"/>
            <a:ea typeface="Cambria" panose="02040503050406030204" pitchFamily="18" charset="0"/>
          </a:endParaRPr>
        </a:p>
      </dgm:t>
    </dgm:pt>
    <dgm:pt modelId="{5647C195-7BE9-4B2F-83D7-04A5435E2BD1}">
      <dgm:prSet custT="1"/>
      <dgm:spPr/>
      <dgm:t>
        <a:bodyPr/>
        <a:lstStyle/>
        <a:p>
          <a:pPr>
            <a:buNone/>
          </a:pPr>
          <a:r>
            <a:rPr lang="en-US" sz="1800" b="0" dirty="0">
              <a:latin typeface="Cambria" panose="02040503050406030204" pitchFamily="18" charset="0"/>
              <a:ea typeface="Cambria" panose="02040503050406030204" pitchFamily="18" charset="0"/>
            </a:rPr>
            <a:t>Replacing </a:t>
          </a:r>
          <a:r>
            <a:rPr lang="en-US" sz="1800" b="0" dirty="0" err="1">
              <a:latin typeface="Cambria" panose="02040503050406030204" pitchFamily="18" charset="0"/>
              <a:ea typeface="Cambria" panose="02040503050406030204" pitchFamily="18" charset="0"/>
            </a:rPr>
            <a:t>fossil fuels with green electricity </a:t>
          </a:r>
          <a:r>
            <a:rPr lang="en-US" sz="1800" b="0" dirty="0">
              <a:latin typeface="Cambria" panose="02040503050406030204" pitchFamily="18" charset="0"/>
              <a:ea typeface="Cambria" panose="02040503050406030204" pitchFamily="18" charset="0"/>
            </a:rPr>
            <a:t>(RE + hydrogen)</a:t>
          </a:r>
        </a:p>
      </dgm:t>
    </dgm:pt>
    <dgm:pt modelId="{00633CA5-F700-454A-820F-C886E7137CCD}" type="parTrans" cxnId="{F9B7DAC7-C48F-49F0-ABA7-A25F41F39B74}">
      <dgm:prSet/>
      <dgm:spPr/>
      <dgm:t>
        <a:bodyPr/>
        <a:lstStyle/>
        <a:p>
          <a:endParaRPr lang="en-US">
            <a:latin typeface="Cambria" panose="02040503050406030204" pitchFamily="18" charset="0"/>
            <a:ea typeface="Cambria" panose="02040503050406030204" pitchFamily="18" charset="0"/>
          </a:endParaRPr>
        </a:p>
      </dgm:t>
    </dgm:pt>
    <dgm:pt modelId="{3DF18C55-8CF5-4939-BD9A-D208C4E1F827}" type="sibTrans" cxnId="{F9B7DAC7-C48F-49F0-ABA7-A25F41F39B74}">
      <dgm:prSet/>
      <dgm:spPr/>
      <dgm:t>
        <a:bodyPr/>
        <a:lstStyle/>
        <a:p>
          <a:endParaRPr lang="en-US">
            <a:latin typeface="Cambria" panose="02040503050406030204" pitchFamily="18" charset="0"/>
            <a:ea typeface="Cambria" panose="02040503050406030204" pitchFamily="18" charset="0"/>
          </a:endParaRPr>
        </a:p>
      </dgm:t>
    </dgm:pt>
    <dgm:pt modelId="{E3AAE361-3316-4152-B2F5-D759B5B69E01}">
      <dgm:prSet custT="1"/>
      <dgm:spPr/>
      <dgm:t>
        <a:bodyPr/>
        <a:lstStyle/>
        <a:p>
          <a:pPr>
            <a:buNone/>
          </a:pPr>
          <a:r>
            <a:rPr lang="vi-VN" sz="1800" b="0" dirty="0">
              <a:latin typeface="Cambria" panose="02040503050406030204" pitchFamily="18" charset="0"/>
              <a:ea typeface="Cambria" panose="02040503050406030204" pitchFamily="18" charset="0"/>
            </a:rPr>
            <a:t>Large-scale implementation of carbon capture and storage (CCS) technology</a:t>
          </a:r>
        </a:p>
      </dgm:t>
    </dgm:pt>
    <dgm:pt modelId="{A8A5408A-D1F8-4E51-AB84-DD852CC42E53}" type="parTrans" cxnId="{C24DC2FC-F66D-4FF8-8A60-376F4FA5A3F8}">
      <dgm:prSet/>
      <dgm:spPr/>
      <dgm:t>
        <a:bodyPr/>
        <a:lstStyle/>
        <a:p>
          <a:endParaRPr lang="en-US">
            <a:latin typeface="Cambria" panose="02040503050406030204" pitchFamily="18" charset="0"/>
            <a:ea typeface="Cambria" panose="02040503050406030204" pitchFamily="18" charset="0"/>
          </a:endParaRPr>
        </a:p>
      </dgm:t>
    </dgm:pt>
    <dgm:pt modelId="{49637FC1-3AB1-4293-B636-99C043C05064}" type="sibTrans" cxnId="{C24DC2FC-F66D-4FF8-8A60-376F4FA5A3F8}">
      <dgm:prSet/>
      <dgm:spPr/>
      <dgm:t>
        <a:bodyPr/>
        <a:lstStyle/>
        <a:p>
          <a:endParaRPr lang="en-US">
            <a:latin typeface="Cambria" panose="02040503050406030204" pitchFamily="18" charset="0"/>
            <a:ea typeface="Cambria" panose="02040503050406030204" pitchFamily="18" charset="0"/>
          </a:endParaRPr>
        </a:p>
      </dgm:t>
    </dgm:pt>
    <dgm:pt modelId="{9756BCEB-7DC5-4297-97DA-51547CD373F5}">
      <dgm:prSet custT="1"/>
      <dgm:spPr/>
      <dgm:t>
        <a:bodyPr/>
        <a:lstStyle/>
        <a:p>
          <a:pPr>
            <a:buNone/>
          </a:pPr>
          <a:r>
            <a:rPr lang="vi-VN" sz="1800" b="0" dirty="0">
              <a:latin typeface="Cambria" panose="02040503050406030204" pitchFamily="18" charset="0"/>
              <a:ea typeface="Cambria" panose="02040503050406030204" pitchFamily="18" charset="0"/>
            </a:rPr>
            <a:t>Restructure agriculture and supply chains for sustainability</a:t>
          </a:r>
        </a:p>
      </dgm:t>
    </dgm:pt>
    <dgm:pt modelId="{07B13EBE-60E2-486D-94AE-A1157739BFBD}" type="parTrans" cxnId="{6C7A43FE-E9F6-41B4-9270-ED68478F4C6B}">
      <dgm:prSet/>
      <dgm:spPr/>
      <dgm:t>
        <a:bodyPr/>
        <a:lstStyle/>
        <a:p>
          <a:endParaRPr lang="en-US">
            <a:latin typeface="Cambria" panose="02040503050406030204" pitchFamily="18" charset="0"/>
            <a:ea typeface="Cambria" panose="02040503050406030204" pitchFamily="18" charset="0"/>
          </a:endParaRPr>
        </a:p>
      </dgm:t>
    </dgm:pt>
    <dgm:pt modelId="{F56BD3D5-6590-4BB6-8088-665A2E60BEF6}" type="sibTrans" cxnId="{6C7A43FE-E9F6-41B4-9270-ED68478F4C6B}">
      <dgm:prSet/>
      <dgm:spPr/>
      <dgm:t>
        <a:bodyPr/>
        <a:lstStyle/>
        <a:p>
          <a:endParaRPr lang="en-US">
            <a:latin typeface="Cambria" panose="02040503050406030204" pitchFamily="18" charset="0"/>
            <a:ea typeface="Cambria" panose="02040503050406030204" pitchFamily="18" charset="0"/>
          </a:endParaRPr>
        </a:p>
      </dgm:t>
    </dgm:pt>
    <dgm:pt modelId="{DBB919B6-7F21-4E3E-93B8-36954699EA35}">
      <dgm:prSet custT="1"/>
      <dgm:spPr/>
      <dgm:t>
        <a:bodyPr/>
        <a:lstStyle/>
        <a:p>
          <a:r>
            <a:rPr lang="vi-VN" sz="1800" b="0" dirty="0">
              <a:latin typeface="Cambria" panose="02040503050406030204" pitchFamily="18" charset="0"/>
              <a:ea typeface="Cambria" panose="02040503050406030204" pitchFamily="18" charset="0"/>
            </a:rPr>
            <a:t>Integrating Vietnam's ETS system with regional/international markets</a:t>
          </a:r>
        </a:p>
      </dgm:t>
    </dgm:pt>
    <dgm:pt modelId="{E53B78DD-0332-4DFC-BB83-48434EB8293F}" type="parTrans" cxnId="{FABE94C3-1648-420E-8B8B-4E89A6E0B072}">
      <dgm:prSet/>
      <dgm:spPr/>
      <dgm:t>
        <a:bodyPr/>
        <a:lstStyle/>
        <a:p>
          <a:endParaRPr lang="en-US">
            <a:latin typeface="Cambria" panose="02040503050406030204" pitchFamily="18" charset="0"/>
            <a:ea typeface="Cambria" panose="02040503050406030204" pitchFamily="18" charset="0"/>
          </a:endParaRPr>
        </a:p>
      </dgm:t>
    </dgm:pt>
    <dgm:pt modelId="{D9A10E58-7243-4685-B7E2-C232BA62668B}" type="sibTrans" cxnId="{FABE94C3-1648-420E-8B8B-4E89A6E0B072}">
      <dgm:prSet/>
      <dgm:spPr/>
      <dgm:t>
        <a:bodyPr/>
        <a:lstStyle/>
        <a:p>
          <a:endParaRPr lang="en-US">
            <a:latin typeface="Cambria" panose="02040503050406030204" pitchFamily="18" charset="0"/>
            <a:ea typeface="Cambria" panose="02040503050406030204" pitchFamily="18" charset="0"/>
          </a:endParaRPr>
        </a:p>
      </dgm:t>
    </dgm:pt>
    <dgm:pt modelId="{D752F802-2CCB-41D6-8945-CDC34203F786}" type="pres">
      <dgm:prSet presAssocID="{17001495-594D-4D3B-B57A-188361514CFB}" presName="Name0" presStyleCnt="0">
        <dgm:presLayoutVars>
          <dgm:dir/>
          <dgm:animLvl val="lvl"/>
          <dgm:resizeHandles val="exact"/>
        </dgm:presLayoutVars>
      </dgm:prSet>
      <dgm:spPr/>
    </dgm:pt>
    <dgm:pt modelId="{AA015235-3804-47C1-84F3-CC63454B7933}" type="pres">
      <dgm:prSet presAssocID="{6649D8B7-FF36-4EC5-8B1B-B75B9B224E22}" presName="boxAndChildren" presStyleCnt="0"/>
      <dgm:spPr/>
    </dgm:pt>
    <dgm:pt modelId="{7CFFA77A-273C-4BD3-82DD-975BA7F6DDE7}" type="pres">
      <dgm:prSet presAssocID="{6649D8B7-FF36-4EC5-8B1B-B75B9B224E22}" presName="parentTextBox" presStyleLbl="node1" presStyleIdx="0" presStyleCnt="2"/>
      <dgm:spPr/>
    </dgm:pt>
    <dgm:pt modelId="{F6687A80-74EA-44DE-AB38-428ADA4D1151}" type="pres">
      <dgm:prSet presAssocID="{6649D8B7-FF36-4EC5-8B1B-B75B9B224E22}" presName="entireBox" presStyleLbl="node1" presStyleIdx="0" presStyleCnt="2" custScaleY="125579"/>
      <dgm:spPr/>
    </dgm:pt>
    <dgm:pt modelId="{A18E84BC-98DF-41EE-A8E2-235F34A9D2D2}" type="pres">
      <dgm:prSet presAssocID="{6649D8B7-FF36-4EC5-8B1B-B75B9B224E22}" presName="descendantBox" presStyleCnt="0"/>
      <dgm:spPr/>
    </dgm:pt>
    <dgm:pt modelId="{DD6DEEDA-5BE4-47E5-80B7-509B93F6D74A}" type="pres">
      <dgm:prSet presAssocID="{AF4D001E-CEAF-453F-B18A-406B1AE9D4EF}" presName="childTextBox" presStyleLbl="fgAccFollowNode1" presStyleIdx="0" presStyleCnt="9" custScaleX="135644" custScaleY="154248" custLinFactNeighborX="916" custLinFactNeighborY="16062">
        <dgm:presLayoutVars>
          <dgm:bulletEnabled val="1"/>
        </dgm:presLayoutVars>
      </dgm:prSet>
      <dgm:spPr/>
    </dgm:pt>
    <dgm:pt modelId="{63449008-4944-4A3C-8A43-B78CA0E42944}" type="pres">
      <dgm:prSet presAssocID="{5647C195-7BE9-4B2F-83D7-04A5435E2BD1}" presName="childTextBox" presStyleLbl="fgAccFollowNode1" presStyleIdx="1" presStyleCnt="9" custScaleY="154248" custLinFactNeighborX="916" custLinFactNeighborY="16062">
        <dgm:presLayoutVars>
          <dgm:bulletEnabled val="1"/>
        </dgm:presLayoutVars>
      </dgm:prSet>
      <dgm:spPr/>
    </dgm:pt>
    <dgm:pt modelId="{81C37011-62EE-4DC4-9FEC-FA70AF4021F3}" type="pres">
      <dgm:prSet presAssocID="{E3AAE361-3316-4152-B2F5-D759B5B69E01}" presName="childTextBox" presStyleLbl="fgAccFollowNode1" presStyleIdx="2" presStyleCnt="9" custScaleY="154248" custLinFactNeighborX="916" custLinFactNeighborY="16062">
        <dgm:presLayoutVars>
          <dgm:bulletEnabled val="1"/>
        </dgm:presLayoutVars>
      </dgm:prSet>
      <dgm:spPr/>
    </dgm:pt>
    <dgm:pt modelId="{0F9FB54F-A084-45C8-A714-0D054A7F91AF}" type="pres">
      <dgm:prSet presAssocID="{9756BCEB-7DC5-4297-97DA-51547CD373F5}" presName="childTextBox" presStyleLbl="fgAccFollowNode1" presStyleIdx="3" presStyleCnt="9" custScaleX="96143" custScaleY="154248" custLinFactNeighborX="916" custLinFactNeighborY="16062">
        <dgm:presLayoutVars>
          <dgm:bulletEnabled val="1"/>
        </dgm:presLayoutVars>
      </dgm:prSet>
      <dgm:spPr/>
    </dgm:pt>
    <dgm:pt modelId="{16740F95-5813-416A-9438-E5FB7BE1513D}" type="pres">
      <dgm:prSet presAssocID="{DBB919B6-7F21-4E3E-93B8-36954699EA35}" presName="childTextBox" presStyleLbl="fgAccFollowNode1" presStyleIdx="4" presStyleCnt="9" custScaleX="118479" custScaleY="154248" custLinFactNeighborX="136" custLinFactNeighborY="16062">
        <dgm:presLayoutVars>
          <dgm:bulletEnabled val="1"/>
        </dgm:presLayoutVars>
      </dgm:prSet>
      <dgm:spPr/>
    </dgm:pt>
    <dgm:pt modelId="{B3B9A5BF-7821-4331-9969-AA2E79CDE8DB}" type="pres">
      <dgm:prSet presAssocID="{F117A461-0811-42D7-950E-6DA3B54EDB57}" presName="sp" presStyleCnt="0"/>
      <dgm:spPr/>
    </dgm:pt>
    <dgm:pt modelId="{7F039E1C-2935-458C-B6CB-94AA95D08E42}" type="pres">
      <dgm:prSet presAssocID="{17DD9D4B-E4FA-4006-A12A-41FD8A18CBDA}" presName="arrowAndChildren" presStyleCnt="0"/>
      <dgm:spPr/>
    </dgm:pt>
    <dgm:pt modelId="{6314EE30-0720-41FB-AE2C-465C11F1790E}" type="pres">
      <dgm:prSet presAssocID="{17DD9D4B-E4FA-4006-A12A-41FD8A18CBDA}" presName="parentTextArrow" presStyleLbl="node1" presStyleIdx="0" presStyleCnt="2"/>
      <dgm:spPr/>
    </dgm:pt>
    <dgm:pt modelId="{CB33A0EE-DD02-4053-B74F-CDA2CFEF8BE9}" type="pres">
      <dgm:prSet presAssocID="{17DD9D4B-E4FA-4006-A12A-41FD8A18CBDA}" presName="arrow" presStyleLbl="node1" presStyleIdx="1" presStyleCnt="2"/>
      <dgm:spPr/>
    </dgm:pt>
    <dgm:pt modelId="{E5D30A82-2476-43D0-8857-2C397842DC1E}" type="pres">
      <dgm:prSet presAssocID="{17DD9D4B-E4FA-4006-A12A-41FD8A18CBDA}" presName="descendantArrow" presStyleCnt="0"/>
      <dgm:spPr/>
    </dgm:pt>
    <dgm:pt modelId="{4B9EC787-AC6B-4F37-B2D1-81DD6B1D7EC3}" type="pres">
      <dgm:prSet presAssocID="{5D37CE33-C721-412E-8326-E3C347654117}" presName="childTextArrow" presStyleLbl="fgAccFollowNode1" presStyleIdx="5" presStyleCnt="9" custScaleX="56593" custScaleY="120973" custLinFactNeighborX="530" custLinFactNeighborY="-8395">
        <dgm:presLayoutVars>
          <dgm:bulletEnabled val="1"/>
        </dgm:presLayoutVars>
      </dgm:prSet>
      <dgm:spPr/>
    </dgm:pt>
    <dgm:pt modelId="{7667B368-E4A3-4AF7-8954-BB308EEDAF67}" type="pres">
      <dgm:prSet presAssocID="{D3BE7FC7-BEC7-44C0-A2FB-E2FE60F3232B}" presName="childTextArrow" presStyleLbl="fgAccFollowNode1" presStyleIdx="6" presStyleCnt="9" custScaleX="78027" custScaleY="120973" custLinFactNeighborX="530" custLinFactNeighborY="-8395">
        <dgm:presLayoutVars>
          <dgm:bulletEnabled val="1"/>
        </dgm:presLayoutVars>
      </dgm:prSet>
      <dgm:spPr/>
    </dgm:pt>
    <dgm:pt modelId="{E068E68D-090D-4A78-B360-8ECF24D6FFC3}" type="pres">
      <dgm:prSet presAssocID="{701F8C2A-4D61-4AF3-A2C4-018CF537297C}" presName="childTextArrow" presStyleLbl="fgAccFollowNode1" presStyleIdx="7" presStyleCnt="9" custScaleX="112288" custScaleY="120973" custLinFactNeighborX="530" custLinFactNeighborY="-8395">
        <dgm:presLayoutVars>
          <dgm:bulletEnabled val="1"/>
        </dgm:presLayoutVars>
      </dgm:prSet>
      <dgm:spPr/>
    </dgm:pt>
    <dgm:pt modelId="{44764D6D-703E-49E2-B02C-0F16356FF405}" type="pres">
      <dgm:prSet presAssocID="{56BB04BD-8557-4926-AFB8-009B91CB1DBF}" presName="childTextArrow" presStyleLbl="fgAccFollowNode1" presStyleIdx="8" presStyleCnt="9" custScaleX="71452" custScaleY="120973" custLinFactNeighborX="530" custLinFactNeighborY="-8395">
        <dgm:presLayoutVars>
          <dgm:bulletEnabled val="1"/>
        </dgm:presLayoutVars>
      </dgm:prSet>
      <dgm:spPr/>
    </dgm:pt>
  </dgm:ptLst>
  <dgm:cxnLst>
    <dgm:cxn modelId="{4E255C06-77CA-4E98-98C4-AFF22AE6275C}" srcId="{17DD9D4B-E4FA-4006-A12A-41FD8A18CBDA}" destId="{5D37CE33-C721-412E-8326-E3C347654117}" srcOrd="0" destOrd="0" parTransId="{808E989E-6DDE-4CBB-8B01-2C328773CFFC}" sibTransId="{6620D0A5-55F3-4A32-9BE0-54B77B4E039E}"/>
    <dgm:cxn modelId="{303FEB06-E8EE-4F4F-B6F9-0635DF4FA5FD}" srcId="{6649D8B7-FF36-4EC5-8B1B-B75B9B224E22}" destId="{AF4D001E-CEAF-453F-B18A-406B1AE9D4EF}" srcOrd="0" destOrd="0" parTransId="{B75FA5CA-C0B1-40B3-926E-11EA8C9AF1B4}" sibTransId="{1817BACE-D277-478A-834E-35FBB236742D}"/>
    <dgm:cxn modelId="{36E6590D-4D62-4604-A224-93954002037A}" type="presOf" srcId="{E3AAE361-3316-4152-B2F5-D759B5B69E01}" destId="{81C37011-62EE-4DC4-9FEC-FA70AF4021F3}" srcOrd="0" destOrd="0" presId="urn:microsoft.com/office/officeart/2005/8/layout/process4"/>
    <dgm:cxn modelId="{755F4917-60B2-45C5-B981-8568ACB3B878}" type="presOf" srcId="{9756BCEB-7DC5-4297-97DA-51547CD373F5}" destId="{0F9FB54F-A084-45C8-A714-0D054A7F91AF}" srcOrd="0" destOrd="0" presId="urn:microsoft.com/office/officeart/2005/8/layout/process4"/>
    <dgm:cxn modelId="{70775C19-858B-42DB-AB25-66C4652604CE}" type="presOf" srcId="{AF4D001E-CEAF-453F-B18A-406B1AE9D4EF}" destId="{DD6DEEDA-5BE4-47E5-80B7-509B93F6D74A}" srcOrd="0" destOrd="0" presId="urn:microsoft.com/office/officeart/2005/8/layout/process4"/>
    <dgm:cxn modelId="{54FA9928-A457-4342-9700-304FAA5EC0F6}" type="presOf" srcId="{5647C195-7BE9-4B2F-83D7-04A5435E2BD1}" destId="{63449008-4944-4A3C-8A43-B78CA0E42944}" srcOrd="0" destOrd="0" presId="urn:microsoft.com/office/officeart/2005/8/layout/process4"/>
    <dgm:cxn modelId="{B083B92E-C1AF-42BD-96E0-661F1B385B2E}" type="presOf" srcId="{5D37CE33-C721-412E-8326-E3C347654117}" destId="{4B9EC787-AC6B-4F37-B2D1-81DD6B1D7EC3}" srcOrd="0" destOrd="0" presId="urn:microsoft.com/office/officeart/2005/8/layout/process4"/>
    <dgm:cxn modelId="{48A45F5D-9569-41D0-B704-B332C4603D32}" srcId="{17001495-594D-4D3B-B57A-188361514CFB}" destId="{17DD9D4B-E4FA-4006-A12A-41FD8A18CBDA}" srcOrd="0" destOrd="0" parTransId="{27BAB731-5566-4BC0-A276-62F5BAE176E5}" sibTransId="{F117A461-0811-42D7-950E-6DA3B54EDB57}"/>
    <dgm:cxn modelId="{CEC95042-B12D-47F1-B32E-57F13724083A}" type="presOf" srcId="{D3BE7FC7-BEC7-44C0-A2FB-E2FE60F3232B}" destId="{7667B368-E4A3-4AF7-8954-BB308EEDAF67}" srcOrd="0" destOrd="0" presId="urn:microsoft.com/office/officeart/2005/8/layout/process4"/>
    <dgm:cxn modelId="{D246AE43-0D71-4FBA-A6CB-93036DC616B8}" srcId="{17DD9D4B-E4FA-4006-A12A-41FD8A18CBDA}" destId="{56BB04BD-8557-4926-AFB8-009B91CB1DBF}" srcOrd="3" destOrd="0" parTransId="{35B9B92D-83C6-47C5-91A9-01AC92E4C21F}" sibTransId="{34F6FC3E-CB6C-4655-A2A1-FD8BDE3329CD}"/>
    <dgm:cxn modelId="{E36C144B-75CC-4DFB-A5C5-9F92AA95F868}" type="presOf" srcId="{6649D8B7-FF36-4EC5-8B1B-B75B9B224E22}" destId="{7CFFA77A-273C-4BD3-82DD-975BA7F6DDE7}" srcOrd="0" destOrd="0" presId="urn:microsoft.com/office/officeart/2005/8/layout/process4"/>
    <dgm:cxn modelId="{2204C56F-FDD5-4877-A6FB-BBC633AEB6D6}" srcId="{17DD9D4B-E4FA-4006-A12A-41FD8A18CBDA}" destId="{701F8C2A-4D61-4AF3-A2C4-018CF537297C}" srcOrd="2" destOrd="0" parTransId="{B941A868-950C-4826-AE9E-7F430CF9567C}" sibTransId="{41B4D3CD-E62F-4DCD-A48E-E51A3B3E5B5A}"/>
    <dgm:cxn modelId="{DF056878-6D02-444B-A9C1-50CF4D0C5FA4}" srcId="{17001495-594D-4D3B-B57A-188361514CFB}" destId="{6649D8B7-FF36-4EC5-8B1B-B75B9B224E22}" srcOrd="1" destOrd="0" parTransId="{49C38D1C-C99D-4302-87E0-85E949F5341A}" sibTransId="{9BC6370B-7B19-43C7-9D79-D9800498D988}"/>
    <dgm:cxn modelId="{4E2C6F82-0F03-4C7F-B92D-2E6386D215E5}" type="presOf" srcId="{17DD9D4B-E4FA-4006-A12A-41FD8A18CBDA}" destId="{CB33A0EE-DD02-4053-B74F-CDA2CFEF8BE9}" srcOrd="1" destOrd="0" presId="urn:microsoft.com/office/officeart/2005/8/layout/process4"/>
    <dgm:cxn modelId="{18746384-53CE-40C6-AAE5-3F1211BDE59F}" type="presOf" srcId="{17DD9D4B-E4FA-4006-A12A-41FD8A18CBDA}" destId="{6314EE30-0720-41FB-AE2C-465C11F1790E}" srcOrd="0" destOrd="0" presId="urn:microsoft.com/office/officeart/2005/8/layout/process4"/>
    <dgm:cxn modelId="{A749A78C-0C62-4E19-BE26-2AF2D75B6883}" type="presOf" srcId="{17001495-594D-4D3B-B57A-188361514CFB}" destId="{D752F802-2CCB-41D6-8945-CDC34203F786}" srcOrd="0" destOrd="0" presId="urn:microsoft.com/office/officeart/2005/8/layout/process4"/>
    <dgm:cxn modelId="{AF8693AB-1690-4D0C-A320-4C69CCF95BFD}" type="presOf" srcId="{701F8C2A-4D61-4AF3-A2C4-018CF537297C}" destId="{E068E68D-090D-4A78-B360-8ECF24D6FFC3}" srcOrd="0" destOrd="0" presId="urn:microsoft.com/office/officeart/2005/8/layout/process4"/>
    <dgm:cxn modelId="{743421B4-591A-454A-BC95-88B6988BAC65}" srcId="{17DD9D4B-E4FA-4006-A12A-41FD8A18CBDA}" destId="{D3BE7FC7-BEC7-44C0-A2FB-E2FE60F3232B}" srcOrd="1" destOrd="0" parTransId="{75E2A8F1-1354-4D9B-93D6-5554B9C1C23C}" sibTransId="{A77EFA45-E446-41EF-A88C-76F48E36FAE9}"/>
    <dgm:cxn modelId="{FABE94C3-1648-420E-8B8B-4E89A6E0B072}" srcId="{6649D8B7-FF36-4EC5-8B1B-B75B9B224E22}" destId="{DBB919B6-7F21-4E3E-93B8-36954699EA35}" srcOrd="4" destOrd="0" parTransId="{E53B78DD-0332-4DFC-BB83-48434EB8293F}" sibTransId="{D9A10E58-7243-4685-B7E2-C232BA62668B}"/>
    <dgm:cxn modelId="{F9B7DAC7-C48F-49F0-ABA7-A25F41F39B74}" srcId="{6649D8B7-FF36-4EC5-8B1B-B75B9B224E22}" destId="{5647C195-7BE9-4B2F-83D7-04A5435E2BD1}" srcOrd="1" destOrd="0" parTransId="{00633CA5-F700-454A-820F-C886E7137CCD}" sibTransId="{3DF18C55-8CF5-4939-BD9A-D208C4E1F827}"/>
    <dgm:cxn modelId="{147C49CC-A7B1-4DF8-881A-B3DA527C7387}" type="presOf" srcId="{DBB919B6-7F21-4E3E-93B8-36954699EA35}" destId="{16740F95-5813-416A-9438-E5FB7BE1513D}" srcOrd="0" destOrd="0" presId="urn:microsoft.com/office/officeart/2005/8/layout/process4"/>
    <dgm:cxn modelId="{C73642D4-F046-4234-BC22-8D1AC86A4EB3}" type="presOf" srcId="{6649D8B7-FF36-4EC5-8B1B-B75B9B224E22}" destId="{F6687A80-74EA-44DE-AB38-428ADA4D1151}" srcOrd="1" destOrd="0" presId="urn:microsoft.com/office/officeart/2005/8/layout/process4"/>
    <dgm:cxn modelId="{C24DC2FC-F66D-4FF8-8A60-376F4FA5A3F8}" srcId="{6649D8B7-FF36-4EC5-8B1B-B75B9B224E22}" destId="{E3AAE361-3316-4152-B2F5-D759B5B69E01}" srcOrd="2" destOrd="0" parTransId="{A8A5408A-D1F8-4E51-AB84-DD852CC42E53}" sibTransId="{49637FC1-3AB1-4293-B636-99C043C05064}"/>
    <dgm:cxn modelId="{09AFF9FC-A2D2-4B29-925D-CCABD86C6A87}" type="presOf" srcId="{56BB04BD-8557-4926-AFB8-009B91CB1DBF}" destId="{44764D6D-703E-49E2-B02C-0F16356FF405}" srcOrd="0" destOrd="0" presId="urn:microsoft.com/office/officeart/2005/8/layout/process4"/>
    <dgm:cxn modelId="{6C7A43FE-E9F6-41B4-9270-ED68478F4C6B}" srcId="{6649D8B7-FF36-4EC5-8B1B-B75B9B224E22}" destId="{9756BCEB-7DC5-4297-97DA-51547CD373F5}" srcOrd="3" destOrd="0" parTransId="{07B13EBE-60E2-486D-94AE-A1157739BFBD}" sibTransId="{F56BD3D5-6590-4BB6-8088-665A2E60BEF6}"/>
    <dgm:cxn modelId="{1C4A4690-6C34-4FAA-BA59-DC6B0B959CA4}" type="presParOf" srcId="{D752F802-2CCB-41D6-8945-CDC34203F786}" destId="{AA015235-3804-47C1-84F3-CC63454B7933}" srcOrd="0" destOrd="0" presId="urn:microsoft.com/office/officeart/2005/8/layout/process4"/>
    <dgm:cxn modelId="{B1540D07-A29F-4D1F-AAE9-006DC512D559}" type="presParOf" srcId="{AA015235-3804-47C1-84F3-CC63454B7933}" destId="{7CFFA77A-273C-4BD3-82DD-975BA7F6DDE7}" srcOrd="0" destOrd="0" presId="urn:microsoft.com/office/officeart/2005/8/layout/process4"/>
    <dgm:cxn modelId="{832D9AE8-BBE1-4117-BD67-21D844B80AA2}" type="presParOf" srcId="{AA015235-3804-47C1-84F3-CC63454B7933}" destId="{F6687A80-74EA-44DE-AB38-428ADA4D1151}" srcOrd="1" destOrd="0" presId="urn:microsoft.com/office/officeart/2005/8/layout/process4"/>
    <dgm:cxn modelId="{F9537F01-6190-48BF-98AA-86369F82AAD0}" type="presParOf" srcId="{AA015235-3804-47C1-84F3-CC63454B7933}" destId="{A18E84BC-98DF-41EE-A8E2-235F34A9D2D2}" srcOrd="2" destOrd="0" presId="urn:microsoft.com/office/officeart/2005/8/layout/process4"/>
    <dgm:cxn modelId="{36B26A31-AF36-45A6-8BF8-5BB3D94A48E4}" type="presParOf" srcId="{A18E84BC-98DF-41EE-A8E2-235F34A9D2D2}" destId="{DD6DEEDA-5BE4-47E5-80B7-509B93F6D74A}" srcOrd="0" destOrd="0" presId="urn:microsoft.com/office/officeart/2005/8/layout/process4"/>
    <dgm:cxn modelId="{F062486A-D551-4C51-A236-26D7E329E3E2}" type="presParOf" srcId="{A18E84BC-98DF-41EE-A8E2-235F34A9D2D2}" destId="{63449008-4944-4A3C-8A43-B78CA0E42944}" srcOrd="1" destOrd="0" presId="urn:microsoft.com/office/officeart/2005/8/layout/process4"/>
    <dgm:cxn modelId="{B101E77A-B81F-4349-9E88-2F3EABEE0D44}" type="presParOf" srcId="{A18E84BC-98DF-41EE-A8E2-235F34A9D2D2}" destId="{81C37011-62EE-4DC4-9FEC-FA70AF4021F3}" srcOrd="2" destOrd="0" presId="urn:microsoft.com/office/officeart/2005/8/layout/process4"/>
    <dgm:cxn modelId="{87C6D46C-6BBC-4B07-8C11-1596A79CC4C6}" type="presParOf" srcId="{A18E84BC-98DF-41EE-A8E2-235F34A9D2D2}" destId="{0F9FB54F-A084-45C8-A714-0D054A7F91AF}" srcOrd="3" destOrd="0" presId="urn:microsoft.com/office/officeart/2005/8/layout/process4"/>
    <dgm:cxn modelId="{C800C97D-F1A3-4B64-B6C5-DC26E4CF6BDA}" type="presParOf" srcId="{A18E84BC-98DF-41EE-A8E2-235F34A9D2D2}" destId="{16740F95-5813-416A-9438-E5FB7BE1513D}" srcOrd="4" destOrd="0" presId="urn:microsoft.com/office/officeart/2005/8/layout/process4"/>
    <dgm:cxn modelId="{29ECB9D2-59BB-46C9-A58F-50BD38C467B7}" type="presParOf" srcId="{D752F802-2CCB-41D6-8945-CDC34203F786}" destId="{B3B9A5BF-7821-4331-9969-AA2E79CDE8DB}" srcOrd="1" destOrd="0" presId="urn:microsoft.com/office/officeart/2005/8/layout/process4"/>
    <dgm:cxn modelId="{B0A588B4-0B86-4346-9066-ED5DA0FAFF79}" type="presParOf" srcId="{D752F802-2CCB-41D6-8945-CDC34203F786}" destId="{7F039E1C-2935-458C-B6CB-94AA95D08E42}" srcOrd="2" destOrd="0" presId="urn:microsoft.com/office/officeart/2005/8/layout/process4"/>
    <dgm:cxn modelId="{8D5E80DB-0F00-4E7E-8AAB-67FC9AEEF165}" type="presParOf" srcId="{7F039E1C-2935-458C-B6CB-94AA95D08E42}" destId="{6314EE30-0720-41FB-AE2C-465C11F1790E}" srcOrd="0" destOrd="0" presId="urn:microsoft.com/office/officeart/2005/8/layout/process4"/>
    <dgm:cxn modelId="{BDF58DFD-9E7B-4551-ADC7-54463FBE0FD1}" type="presParOf" srcId="{7F039E1C-2935-458C-B6CB-94AA95D08E42}" destId="{CB33A0EE-DD02-4053-B74F-CDA2CFEF8BE9}" srcOrd="1" destOrd="0" presId="urn:microsoft.com/office/officeart/2005/8/layout/process4"/>
    <dgm:cxn modelId="{64687C04-FBFA-453B-BBC9-14FFB93F8EC9}" type="presParOf" srcId="{7F039E1C-2935-458C-B6CB-94AA95D08E42}" destId="{E5D30A82-2476-43D0-8857-2C397842DC1E}" srcOrd="2" destOrd="0" presId="urn:microsoft.com/office/officeart/2005/8/layout/process4"/>
    <dgm:cxn modelId="{A43E18BD-FD0A-4CD5-B152-AA255D4BC6DF}" type="presParOf" srcId="{E5D30A82-2476-43D0-8857-2C397842DC1E}" destId="{4B9EC787-AC6B-4F37-B2D1-81DD6B1D7EC3}" srcOrd="0" destOrd="0" presId="urn:microsoft.com/office/officeart/2005/8/layout/process4"/>
    <dgm:cxn modelId="{0FA0ED29-AE89-4185-ACA3-E7C0A4FEC127}" type="presParOf" srcId="{E5D30A82-2476-43D0-8857-2C397842DC1E}" destId="{7667B368-E4A3-4AF7-8954-BB308EEDAF67}" srcOrd="1" destOrd="0" presId="urn:microsoft.com/office/officeart/2005/8/layout/process4"/>
    <dgm:cxn modelId="{59E3984C-1A77-44B2-926E-8A4A4AD0F985}" type="presParOf" srcId="{E5D30A82-2476-43D0-8857-2C397842DC1E}" destId="{E068E68D-090D-4A78-B360-8ECF24D6FFC3}" srcOrd="2" destOrd="0" presId="urn:microsoft.com/office/officeart/2005/8/layout/process4"/>
    <dgm:cxn modelId="{5D8FC566-8351-402E-A01E-C82757F642EE}" type="presParOf" srcId="{E5D30A82-2476-43D0-8857-2C397842DC1E}" destId="{44764D6D-703E-49E2-B02C-0F16356FF405}" srcOrd="3"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2EB394-C707-4684-9859-0E2AF867A740}"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3F78D054-F2DB-45DA-ABB9-CDEDB6164722}">
      <dgm:prSet custT="1"/>
      <dgm:spPr>
        <a:xfrm>
          <a:off x="2180"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2005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677F56D9-B8DB-4E4C-9CD6-FD7E34C27984}" type="par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FB680601-3BD5-4E6A-A7CB-AD906A3156E1}" type="sib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4A7D2C75-940D-4E83-BCEE-2ED9EE89D27B}">
      <dgm:prSet custT="1"/>
      <dgm:spPr>
        <a:xfrm>
          <a:off x="1251812"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2013</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A495303-613C-4E6C-831B-CF997B17DDA4}" type="par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8FFAF733-F1BE-4939-A41E-803DFD790E99}" type="sib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B4EC8FEF-AAA6-4C8A-B415-27D2A273CCC3}">
      <dgm:prSet custT="1"/>
      <dgm:spPr>
        <a:xfrm>
          <a:off x="2501445"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2021</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1A9D884-8EBE-495B-80C3-2D682D13984A}" type="par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6692BE80-B9B7-4738-A799-8775495FC1A6}" type="sib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4ADF7F78-FC1C-4972-9648-EE309061DB51}">
      <dgm:prSet custT="1"/>
      <dgm:spPr>
        <a:xfrm>
          <a:off x="3751077"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539EB25-7159-4B5C-ADE3-CD96652699E1}" type="par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B92B586D-56FC-42C4-84E8-CBDBD16E4372}" type="sib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6E8B379D-86DE-4CDA-8AED-BEA43742B0A9}">
      <dgm:prSet custT="1"/>
      <dgm:spPr>
        <a:xfrm>
          <a:off x="5000710"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2026</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1E89EA-A95D-4676-8092-4B0BCCE6342B}" type="par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84EB4F8A-398F-4851-88DA-8A6EF399D51B}" type="sib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701CEA17-A345-4354-A59B-94800717F4C4}">
      <dgm:prSet custT="1"/>
      <dgm:spPr>
        <a:xfrm>
          <a:off x="6250342"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2027</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FF8B95D-60F5-4EB2-8290-92F92D86F3C8}" type="par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4CA81F8F-ABD7-4434-9DD5-310F978BABF7}" type="sib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9FA2B7D8-DA71-49D1-973A-041E164E723F}">
      <dgm:prSet custT="1"/>
      <dgm:spPr>
        <a:xfrm>
          <a:off x="7499974"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2030</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1319B1C-A033-4221-96C4-A14CC473B161}" type="parTrans" cxnId="{A2DA13B7-22D4-4076-BD9E-DCF88F2A43C2}">
      <dgm:prSet/>
      <dgm:spPr/>
      <dgm:t>
        <a:bodyPr/>
        <a:lstStyle/>
        <a:p>
          <a:endParaRPr lang="en-US" sz="1800">
            <a:latin typeface="Cambria" panose="02040503050406030204" pitchFamily="18" charset="0"/>
            <a:ea typeface="Cambria" panose="02040503050406030204" pitchFamily="18" charset="0"/>
          </a:endParaRPr>
        </a:p>
      </dgm:t>
    </dgm:pt>
    <dgm:pt modelId="{20419CA8-CE5B-48D2-A9F1-255E3E5DEDE7}" type="sibTrans" cxnId="{A2DA13B7-22D4-4076-BD9E-DCF88F2A43C2}">
      <dgm:prSet/>
      <dgm:spPr/>
      <dgm:t>
        <a:bodyPr/>
        <a:lstStyle/>
        <a:p>
          <a:endParaRPr lang="en-US" sz="1800">
            <a:latin typeface="Cambria" panose="02040503050406030204" pitchFamily="18" charset="0"/>
            <a:ea typeface="Cambria" panose="02040503050406030204" pitchFamily="18" charset="0"/>
          </a:endParaRPr>
        </a:p>
      </dgm:t>
    </dgm:pt>
    <dgm:pt modelId="{CEEDE4A5-A116-4174-B0DD-397B10F5BC0B}">
      <dgm:prSet custT="1"/>
      <dgm:spPr>
        <a:xfrm>
          <a:off x="8749607"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7A246CBC-D52C-4615-9BFD-81F5FA99F8A9}" type="par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A176400E-9C0A-4939-BBC9-0F602D68B2BB}" type="sib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075E1C1B-1D55-4556-BECD-5C9B89A524FA}">
      <dgm:prSet custT="1"/>
      <dgm:spPr>
        <a:xfrm>
          <a:off x="9999239"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23C260C-E00F-42A8-8E20-953CB96FF9F8}" type="par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9B49A9C-709B-495C-945C-7B401F862E73}" type="sib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16FB68E6-7AB1-42CD-AEA7-0C19ADC703A1}">
      <dgm:prSet custT="1"/>
      <dgm:spPr>
        <a:xfrm>
          <a:off x="118425"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EU ETS officially launched (Phase 1)</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EAD7226B-94FD-4C77-AD67-C4AB87FE5599}" type="parTrans" cxnId="{9AB56562-DD1C-4D8F-BC4B-EAAD9D893FA9}">
      <dgm:prSet/>
      <dgm:spPr/>
      <dgm:t>
        <a:bodyPr/>
        <a:lstStyle/>
        <a:p>
          <a:endParaRPr lang="en-US" sz="1800"/>
        </a:p>
      </dgm:t>
    </dgm:pt>
    <dgm:pt modelId="{FB8EAA5A-8D36-4EE8-80CB-AA99D3CB3020}" type="sibTrans" cxnId="{9AB56562-DD1C-4D8F-BC4B-EAAD9D893FA9}">
      <dgm:prSet/>
      <dgm:spPr/>
      <dgm:t>
        <a:bodyPr/>
        <a:lstStyle/>
        <a:p>
          <a:endParaRPr lang="en-US" sz="1800"/>
        </a:p>
      </dgm:t>
    </dgm:pt>
    <dgm:pt modelId="{87AC1335-B505-45AF-92B8-BEA65B961085}">
      <dgm:prSet custT="1"/>
      <dgm:spPr>
        <a:xfrm>
          <a:off x="136805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EU ETS unified across the bloc – Phase 3</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F07F716-3E0F-4BDE-9BAF-ADD8C6B009B7}" type="parTrans" cxnId="{63A5D3AE-2377-408A-8799-8CAEE811A357}">
      <dgm:prSet/>
      <dgm:spPr/>
      <dgm:t>
        <a:bodyPr/>
        <a:lstStyle/>
        <a:p>
          <a:endParaRPr lang="en-US" sz="1800"/>
        </a:p>
      </dgm:t>
    </dgm:pt>
    <dgm:pt modelId="{00F1D585-D95F-4FB1-9EFA-45BC19B0D82A}" type="sibTrans" cxnId="{63A5D3AE-2377-408A-8799-8CAEE811A357}">
      <dgm:prSet/>
      <dgm:spPr/>
      <dgm:t>
        <a:bodyPr/>
        <a:lstStyle/>
        <a:p>
          <a:endParaRPr lang="en-US" sz="1800"/>
        </a:p>
      </dgm:t>
    </dgm:pt>
    <dgm:pt modelId="{4F7EFD7E-B54B-4A1E-957F-973DCF522F12}">
      <dgm:prSet custT="1"/>
      <dgm:spPr>
        <a:xfrm>
          <a:off x="2617690"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Start of Phase 4 – increase cap, prepare for ETS 2</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2CC3EBBE-998D-4745-B8BB-13B970A9B07A}" type="parTrans" cxnId="{0BB699FB-AFFE-488A-8B80-80CEBCD0F52B}">
      <dgm:prSet/>
      <dgm:spPr/>
      <dgm:t>
        <a:bodyPr/>
        <a:lstStyle/>
        <a:p>
          <a:endParaRPr lang="en-US" sz="1800"/>
        </a:p>
      </dgm:t>
    </dgm:pt>
    <dgm:pt modelId="{F5FBB057-797D-46B4-91E4-1DFFAA8098F3}" type="sibTrans" cxnId="{0BB699FB-AFFE-488A-8B80-80CEBCD0F52B}">
      <dgm:prSet/>
      <dgm:spPr/>
      <dgm:t>
        <a:bodyPr/>
        <a:lstStyle/>
        <a:p>
          <a:endParaRPr lang="en-US" sz="1800"/>
        </a:p>
      </dgm:t>
    </dgm:pt>
    <dgm:pt modelId="{09E50EEF-4B4F-4B22-955D-C6579CC42B8E}">
      <dgm:prSet custT="1"/>
      <dgm:spPr>
        <a:xfrm>
          <a:off x="386732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Expansion of ETS to maritime transport</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9620C13-50E6-41E1-9FEE-2BDE003EB19E}" type="parTrans" cxnId="{6EE94410-A5F5-4C60-9716-DECD1EA88D64}">
      <dgm:prSet/>
      <dgm:spPr/>
      <dgm:t>
        <a:bodyPr/>
        <a:lstStyle/>
        <a:p>
          <a:endParaRPr lang="en-US" sz="1800"/>
        </a:p>
      </dgm:t>
    </dgm:pt>
    <dgm:pt modelId="{793EFE29-93DB-4679-836A-3046920B390C}" type="sibTrans" cxnId="{6EE94410-A5F5-4C60-9716-DECD1EA88D64}">
      <dgm:prSet/>
      <dgm:spPr/>
      <dgm:t>
        <a:bodyPr/>
        <a:lstStyle/>
        <a:p>
          <a:endParaRPr lang="en-US" sz="1800"/>
        </a:p>
      </dgm:t>
    </dgm:pt>
    <dgm:pt modelId="{C667B5D5-3101-4B25-B9BC-69D066E6D223}">
      <dgm:prSet custT="1"/>
      <dgm:spPr>
        <a:xfrm>
          <a:off x="511695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Begin phasing out free allowances</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1262C453-44D9-4DCA-8E8C-DD7BB7099FF0}" type="parTrans" cxnId="{B8536ED8-6977-4860-92EC-B61A71E6A14E}">
      <dgm:prSet/>
      <dgm:spPr/>
      <dgm:t>
        <a:bodyPr/>
        <a:lstStyle/>
        <a:p>
          <a:endParaRPr lang="en-US" sz="1800"/>
        </a:p>
      </dgm:t>
    </dgm:pt>
    <dgm:pt modelId="{F2B67EC5-0D0F-444C-9277-E1192BC80C27}" type="sibTrans" cxnId="{B8536ED8-6977-4860-92EC-B61A71E6A14E}">
      <dgm:prSet/>
      <dgm:spPr/>
      <dgm:t>
        <a:bodyPr/>
        <a:lstStyle/>
        <a:p>
          <a:endParaRPr lang="en-US" sz="1800"/>
        </a:p>
      </dgm:t>
    </dgm:pt>
    <dgm:pt modelId="{D22BF111-8376-4A90-A509-3962058C2250}">
      <dgm:prSet custT="1"/>
      <dgm:spPr>
        <a:xfrm>
          <a:off x="636658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ETS 2 </a:t>
          </a:r>
          <a:r>
            <a:rPr lang="en-US" sz="1600" b="0" i="0" dirty="0" err="1">
              <a:solidFill>
                <a:srgbClr val="FFFFFF"/>
              </a:solidFill>
              <a:latin typeface="Cambria" panose="02040503050406030204" pitchFamily="18" charset="0"/>
              <a:ea typeface="Cambria" panose="02040503050406030204" pitchFamily="18" charset="0"/>
              <a:cs typeface="+mn-cs"/>
            </a:rPr>
            <a:t>officially implemented</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37FD3D74-4278-4B27-99B1-2B06655B6FFA}" type="parTrans" cxnId="{50A2FB81-B1DF-4035-8532-1A0232D1C308}">
      <dgm:prSet/>
      <dgm:spPr/>
      <dgm:t>
        <a:bodyPr/>
        <a:lstStyle/>
        <a:p>
          <a:endParaRPr lang="en-US" sz="1800"/>
        </a:p>
      </dgm:t>
    </dgm:pt>
    <dgm:pt modelId="{9AE9D8DE-0270-450E-8449-7750427F0B91}" type="sibTrans" cxnId="{50A2FB81-B1DF-4035-8532-1A0232D1C308}">
      <dgm:prSet/>
      <dgm:spPr/>
      <dgm:t>
        <a:bodyPr/>
        <a:lstStyle/>
        <a:p>
          <a:endParaRPr lang="en-US" sz="1800"/>
        </a:p>
      </dgm:t>
    </dgm:pt>
    <dgm:pt modelId="{8A76BE47-7E43-4523-9CF5-34E322E39740}">
      <dgm:prSet custT="1"/>
      <dgm:spPr>
        <a:xfrm>
          <a:off x="7616219"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Consider expanding CBAM – adjust ETS 2</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A5942755-C1EF-4EC1-88F4-8B8AF87ADD3B}" type="parTrans" cxnId="{9C812CBC-1039-47D5-8A1B-175F4745D9CD}">
      <dgm:prSet/>
      <dgm:spPr/>
      <dgm:t>
        <a:bodyPr/>
        <a:lstStyle/>
        <a:p>
          <a:endParaRPr lang="en-US" sz="1800"/>
        </a:p>
      </dgm:t>
    </dgm:pt>
    <dgm:pt modelId="{8DCF6F05-035E-4FF4-9841-04C3F0A07F8D}" type="sibTrans" cxnId="{9C812CBC-1039-47D5-8A1B-175F4745D9CD}">
      <dgm:prSet/>
      <dgm:spPr/>
      <dgm:t>
        <a:bodyPr/>
        <a:lstStyle/>
        <a:p>
          <a:endParaRPr lang="en-US" sz="1800"/>
        </a:p>
      </dgm:t>
    </dgm:pt>
    <dgm:pt modelId="{C9D2DE2D-9A8A-432D-8B20-F68C000095B2}">
      <dgm:prSet custT="1"/>
      <dgm:spPr>
        <a:xfrm>
          <a:off x="1011548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Moving toward merging ETS 1 &amp; ETS 2, carbon prices increase</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0ED1A5AA-F563-4D7B-A0B1-7B09E1308B0E}" type="parTrans" cxnId="{8DC8697F-1AE4-45F1-8124-76EA9B928588}">
      <dgm:prSet/>
      <dgm:spPr/>
      <dgm:t>
        <a:bodyPr/>
        <a:lstStyle/>
        <a:p>
          <a:endParaRPr lang="en-US" sz="1800"/>
        </a:p>
      </dgm:t>
    </dgm:pt>
    <dgm:pt modelId="{420FDBC2-E9E3-4F50-A3B5-32DAD587A102}" type="sibTrans" cxnId="{8DC8697F-1AE4-45F1-8124-76EA9B928588}">
      <dgm:prSet/>
      <dgm:spPr/>
      <dgm:t>
        <a:bodyPr/>
        <a:lstStyle/>
        <a:p>
          <a:endParaRPr lang="en-US" sz="1800"/>
        </a:p>
      </dgm:t>
    </dgm:pt>
    <dgm:pt modelId="{A32D6373-859D-44B6-B394-396DD61CB864}">
      <dgm:prSet custT="1"/>
      <dgm:spPr>
        <a:xfrm>
          <a:off x="886585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Ending all free allocation – Full ETS</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B09489AC-D526-4786-ACBA-96E823628A1E}" type="parTrans" cxnId="{56E32A9F-EDE8-4B14-8DC7-981D23B90AB5}">
      <dgm:prSet/>
      <dgm:spPr/>
      <dgm:t>
        <a:bodyPr/>
        <a:lstStyle/>
        <a:p>
          <a:endParaRPr lang="en-US" sz="1800"/>
        </a:p>
      </dgm:t>
    </dgm:pt>
    <dgm:pt modelId="{5B67934E-213C-47EE-A367-8D685CE315B6}" type="sibTrans" cxnId="{56E32A9F-EDE8-4B14-8DC7-981D23B90AB5}">
      <dgm:prSet/>
      <dgm:spPr/>
      <dgm:t>
        <a:bodyPr/>
        <a:lstStyle/>
        <a:p>
          <a:endParaRPr lang="en-US" sz="1800"/>
        </a:p>
      </dgm:t>
    </dgm:pt>
    <dgm:pt modelId="{D17952D7-C7F0-45F6-B832-D4C2CC7093FF}" type="pres">
      <dgm:prSet presAssocID="{4D2EB394-C707-4684-9859-0E2AF867A740}" presName="theList" presStyleCnt="0">
        <dgm:presLayoutVars>
          <dgm:dir/>
          <dgm:animLvl val="lvl"/>
          <dgm:resizeHandles val="exact"/>
        </dgm:presLayoutVars>
      </dgm:prSet>
      <dgm:spPr/>
    </dgm:pt>
    <dgm:pt modelId="{E07F5B5D-BEBF-44E5-8C81-695AE008D847}" type="pres">
      <dgm:prSet presAssocID="{3F78D054-F2DB-45DA-ABB9-CDEDB6164722}" presName="compNode" presStyleCnt="0"/>
      <dgm:spPr/>
    </dgm:pt>
    <dgm:pt modelId="{16A582F8-3DE6-40C4-98C4-2E8D4D082B90}" type="pres">
      <dgm:prSet presAssocID="{3F78D054-F2DB-45DA-ABB9-CDEDB6164722}" presName="aNode" presStyleLbl="bgShp" presStyleIdx="0" presStyleCnt="9"/>
      <dgm:spPr/>
    </dgm:pt>
    <dgm:pt modelId="{635400DB-9644-4F47-A8CE-00E373BD99C9}" type="pres">
      <dgm:prSet presAssocID="{3F78D054-F2DB-45DA-ABB9-CDEDB6164722}" presName="textNode" presStyleLbl="bgShp" presStyleIdx="0" presStyleCnt="9"/>
      <dgm:spPr/>
    </dgm:pt>
    <dgm:pt modelId="{B0A0D40B-AEF6-4A8B-A6D5-4D2EDF4CC953}" type="pres">
      <dgm:prSet presAssocID="{3F78D054-F2DB-45DA-ABB9-CDEDB6164722}" presName="compChildNode" presStyleCnt="0"/>
      <dgm:spPr/>
    </dgm:pt>
    <dgm:pt modelId="{65D0583D-930F-4EF1-9F89-ECB4D3F23F48}" type="pres">
      <dgm:prSet presAssocID="{3F78D054-F2DB-45DA-ABB9-CDEDB6164722}" presName="theInnerList" presStyleCnt="0"/>
      <dgm:spPr/>
    </dgm:pt>
    <dgm:pt modelId="{4172D9FA-D53A-4304-AA95-3BBE8E2BB37C}" type="pres">
      <dgm:prSet presAssocID="{16FB68E6-7AB1-42CD-AEA7-0C19ADC703A1}" presName="childNode" presStyleLbl="node1" presStyleIdx="0" presStyleCnt="9">
        <dgm:presLayoutVars>
          <dgm:bulletEnabled val="1"/>
        </dgm:presLayoutVars>
      </dgm:prSet>
      <dgm:spPr/>
    </dgm:pt>
    <dgm:pt modelId="{F6EEE679-90DB-403C-8C8C-B24F5E08F661}" type="pres">
      <dgm:prSet presAssocID="{3F78D054-F2DB-45DA-ABB9-CDEDB6164722}" presName="aSpace" presStyleCnt="0"/>
      <dgm:spPr/>
    </dgm:pt>
    <dgm:pt modelId="{E8451051-FD40-4095-962E-154DEB26CB87}" type="pres">
      <dgm:prSet presAssocID="{4A7D2C75-940D-4E83-BCEE-2ED9EE89D27B}" presName="compNode" presStyleCnt="0"/>
      <dgm:spPr/>
    </dgm:pt>
    <dgm:pt modelId="{C27FD6DC-1F3D-4884-A758-316B4A19BDD8}" type="pres">
      <dgm:prSet presAssocID="{4A7D2C75-940D-4E83-BCEE-2ED9EE89D27B}" presName="aNode" presStyleLbl="bgShp" presStyleIdx="1" presStyleCnt="9"/>
      <dgm:spPr/>
    </dgm:pt>
    <dgm:pt modelId="{F389EB6C-25D4-4022-9B86-E9BD2C7C838F}" type="pres">
      <dgm:prSet presAssocID="{4A7D2C75-940D-4E83-BCEE-2ED9EE89D27B}" presName="textNode" presStyleLbl="bgShp" presStyleIdx="1" presStyleCnt="9"/>
      <dgm:spPr/>
    </dgm:pt>
    <dgm:pt modelId="{1F9D0696-0854-4FF1-9A1F-87BA84021DA6}" type="pres">
      <dgm:prSet presAssocID="{4A7D2C75-940D-4E83-BCEE-2ED9EE89D27B}" presName="compChildNode" presStyleCnt="0"/>
      <dgm:spPr/>
    </dgm:pt>
    <dgm:pt modelId="{473410F8-99BB-4532-9EAE-26A64D70A0C6}" type="pres">
      <dgm:prSet presAssocID="{4A7D2C75-940D-4E83-BCEE-2ED9EE89D27B}" presName="theInnerList" presStyleCnt="0"/>
      <dgm:spPr/>
    </dgm:pt>
    <dgm:pt modelId="{7793CC87-6F4D-4A5E-80FB-882FAD6CE00C}" type="pres">
      <dgm:prSet presAssocID="{87AC1335-B505-45AF-92B8-BEA65B961085}" presName="childNode" presStyleLbl="node1" presStyleIdx="1" presStyleCnt="9">
        <dgm:presLayoutVars>
          <dgm:bulletEnabled val="1"/>
        </dgm:presLayoutVars>
      </dgm:prSet>
      <dgm:spPr/>
    </dgm:pt>
    <dgm:pt modelId="{0FD2E4FD-957E-4357-BA8C-D5188AF3ECF7}" type="pres">
      <dgm:prSet presAssocID="{4A7D2C75-940D-4E83-BCEE-2ED9EE89D27B}" presName="aSpace" presStyleCnt="0"/>
      <dgm:spPr/>
    </dgm:pt>
    <dgm:pt modelId="{91261111-637B-4037-9989-208A5CADDD8A}" type="pres">
      <dgm:prSet presAssocID="{B4EC8FEF-AAA6-4C8A-B415-27D2A273CCC3}" presName="compNode" presStyleCnt="0"/>
      <dgm:spPr/>
    </dgm:pt>
    <dgm:pt modelId="{498B3160-B18F-40A8-8801-2CBEDC63C678}" type="pres">
      <dgm:prSet presAssocID="{B4EC8FEF-AAA6-4C8A-B415-27D2A273CCC3}" presName="aNode" presStyleLbl="bgShp" presStyleIdx="2" presStyleCnt="9"/>
      <dgm:spPr/>
    </dgm:pt>
    <dgm:pt modelId="{BC08376B-ECEF-4F30-A6DD-5C28C9CFADA4}" type="pres">
      <dgm:prSet presAssocID="{B4EC8FEF-AAA6-4C8A-B415-27D2A273CCC3}" presName="textNode" presStyleLbl="bgShp" presStyleIdx="2" presStyleCnt="9"/>
      <dgm:spPr/>
    </dgm:pt>
    <dgm:pt modelId="{D7ACEC6A-5889-4BFD-8084-2A5146314FA4}" type="pres">
      <dgm:prSet presAssocID="{B4EC8FEF-AAA6-4C8A-B415-27D2A273CCC3}" presName="compChildNode" presStyleCnt="0"/>
      <dgm:spPr/>
    </dgm:pt>
    <dgm:pt modelId="{7A8E5896-B844-42E9-90F6-20B92CF6B800}" type="pres">
      <dgm:prSet presAssocID="{B4EC8FEF-AAA6-4C8A-B415-27D2A273CCC3}" presName="theInnerList" presStyleCnt="0"/>
      <dgm:spPr/>
    </dgm:pt>
    <dgm:pt modelId="{99A51319-5E2C-4ACE-92A8-8D14CF259C21}" type="pres">
      <dgm:prSet presAssocID="{4F7EFD7E-B54B-4A1E-957F-973DCF522F12}" presName="childNode" presStyleLbl="node1" presStyleIdx="2" presStyleCnt="9">
        <dgm:presLayoutVars>
          <dgm:bulletEnabled val="1"/>
        </dgm:presLayoutVars>
      </dgm:prSet>
      <dgm:spPr/>
    </dgm:pt>
    <dgm:pt modelId="{08754B8D-62FC-455D-B12E-5DBC996665C0}" type="pres">
      <dgm:prSet presAssocID="{B4EC8FEF-AAA6-4C8A-B415-27D2A273CCC3}" presName="aSpace" presStyleCnt="0"/>
      <dgm:spPr/>
    </dgm:pt>
    <dgm:pt modelId="{34E5D329-7B8A-4042-9CA9-5ECA1B59F0E8}" type="pres">
      <dgm:prSet presAssocID="{4ADF7F78-FC1C-4972-9648-EE309061DB51}" presName="compNode" presStyleCnt="0"/>
      <dgm:spPr/>
    </dgm:pt>
    <dgm:pt modelId="{7025C266-BBEC-48CB-A0A7-EBC6D9AC9965}" type="pres">
      <dgm:prSet presAssocID="{4ADF7F78-FC1C-4972-9648-EE309061DB51}" presName="aNode" presStyleLbl="bgShp" presStyleIdx="3" presStyleCnt="9" custLinFactNeighborY="557"/>
      <dgm:spPr/>
    </dgm:pt>
    <dgm:pt modelId="{5987B773-D694-487B-BAF0-55244FA65DBF}" type="pres">
      <dgm:prSet presAssocID="{4ADF7F78-FC1C-4972-9648-EE309061DB51}" presName="textNode" presStyleLbl="bgShp" presStyleIdx="3" presStyleCnt="9"/>
      <dgm:spPr/>
    </dgm:pt>
    <dgm:pt modelId="{F9D85D72-E5E1-435D-BE8F-6D854A267943}" type="pres">
      <dgm:prSet presAssocID="{4ADF7F78-FC1C-4972-9648-EE309061DB51}" presName="compChildNode" presStyleCnt="0"/>
      <dgm:spPr/>
    </dgm:pt>
    <dgm:pt modelId="{9AD22F92-DED0-4302-B438-49B800DF4E47}" type="pres">
      <dgm:prSet presAssocID="{4ADF7F78-FC1C-4972-9648-EE309061DB51}" presName="theInnerList" presStyleCnt="0"/>
      <dgm:spPr/>
    </dgm:pt>
    <dgm:pt modelId="{166B6C98-55C1-4B19-98B5-017332ADD32D}" type="pres">
      <dgm:prSet presAssocID="{09E50EEF-4B4F-4B22-955D-C6579CC42B8E}" presName="childNode" presStyleLbl="node1" presStyleIdx="3" presStyleCnt="9">
        <dgm:presLayoutVars>
          <dgm:bulletEnabled val="1"/>
        </dgm:presLayoutVars>
      </dgm:prSet>
      <dgm:spPr/>
    </dgm:pt>
    <dgm:pt modelId="{9263B083-5B70-4BC6-B2B4-8037D6561723}" type="pres">
      <dgm:prSet presAssocID="{4ADF7F78-FC1C-4972-9648-EE309061DB51}" presName="aSpace" presStyleCnt="0"/>
      <dgm:spPr/>
    </dgm:pt>
    <dgm:pt modelId="{521CCFF0-D6F9-4EA3-AEFC-B688BC5B669F}" type="pres">
      <dgm:prSet presAssocID="{6E8B379D-86DE-4CDA-8AED-BEA43742B0A9}" presName="compNode" presStyleCnt="0"/>
      <dgm:spPr/>
    </dgm:pt>
    <dgm:pt modelId="{07BE7B94-60F3-40AC-B02A-89DF35823789}" type="pres">
      <dgm:prSet presAssocID="{6E8B379D-86DE-4CDA-8AED-BEA43742B0A9}" presName="aNode" presStyleLbl="bgShp" presStyleIdx="4" presStyleCnt="9"/>
      <dgm:spPr/>
    </dgm:pt>
    <dgm:pt modelId="{46C5FCEF-CC0C-44DF-8478-209A152EE279}" type="pres">
      <dgm:prSet presAssocID="{6E8B379D-86DE-4CDA-8AED-BEA43742B0A9}" presName="textNode" presStyleLbl="bgShp" presStyleIdx="4" presStyleCnt="9"/>
      <dgm:spPr/>
    </dgm:pt>
    <dgm:pt modelId="{C66CBDFB-EA6C-4458-8D6D-62C2969C465C}" type="pres">
      <dgm:prSet presAssocID="{6E8B379D-86DE-4CDA-8AED-BEA43742B0A9}" presName="compChildNode" presStyleCnt="0"/>
      <dgm:spPr/>
    </dgm:pt>
    <dgm:pt modelId="{FA255173-6509-4D99-A8F0-42CB3E8B5C23}" type="pres">
      <dgm:prSet presAssocID="{6E8B379D-86DE-4CDA-8AED-BEA43742B0A9}" presName="theInnerList" presStyleCnt="0"/>
      <dgm:spPr/>
    </dgm:pt>
    <dgm:pt modelId="{A6D5C592-9909-4C23-A215-BAC58BD171B5}" type="pres">
      <dgm:prSet presAssocID="{C667B5D5-3101-4B25-B9BC-69D066E6D223}" presName="childNode" presStyleLbl="node1" presStyleIdx="4" presStyleCnt="9">
        <dgm:presLayoutVars>
          <dgm:bulletEnabled val="1"/>
        </dgm:presLayoutVars>
      </dgm:prSet>
      <dgm:spPr/>
    </dgm:pt>
    <dgm:pt modelId="{1872FE2E-394D-4033-976A-2F99C4AD3E02}" type="pres">
      <dgm:prSet presAssocID="{6E8B379D-86DE-4CDA-8AED-BEA43742B0A9}" presName="aSpace" presStyleCnt="0"/>
      <dgm:spPr/>
    </dgm:pt>
    <dgm:pt modelId="{30B93935-9D80-452C-8AAF-AC72090B35A6}" type="pres">
      <dgm:prSet presAssocID="{701CEA17-A345-4354-A59B-94800717F4C4}" presName="compNode" presStyleCnt="0"/>
      <dgm:spPr/>
    </dgm:pt>
    <dgm:pt modelId="{C30E119F-F20A-45C8-B1D2-F3953BE15898}" type="pres">
      <dgm:prSet presAssocID="{701CEA17-A345-4354-A59B-94800717F4C4}" presName="aNode" presStyleLbl="bgShp" presStyleIdx="5" presStyleCnt="9"/>
      <dgm:spPr/>
    </dgm:pt>
    <dgm:pt modelId="{F689F4D3-74E2-4B4A-9FC9-E9A7236B7D34}" type="pres">
      <dgm:prSet presAssocID="{701CEA17-A345-4354-A59B-94800717F4C4}" presName="textNode" presStyleLbl="bgShp" presStyleIdx="5" presStyleCnt="9"/>
      <dgm:spPr/>
    </dgm:pt>
    <dgm:pt modelId="{AC5B38EF-D60C-4CED-B330-1AF652909DD4}" type="pres">
      <dgm:prSet presAssocID="{701CEA17-A345-4354-A59B-94800717F4C4}" presName="compChildNode" presStyleCnt="0"/>
      <dgm:spPr/>
    </dgm:pt>
    <dgm:pt modelId="{E4B0A7C1-118A-4255-84FB-2CD03BA8256F}" type="pres">
      <dgm:prSet presAssocID="{701CEA17-A345-4354-A59B-94800717F4C4}" presName="theInnerList" presStyleCnt="0"/>
      <dgm:spPr/>
    </dgm:pt>
    <dgm:pt modelId="{3D2D974E-F8A9-450F-92F4-B316C994DFB0}" type="pres">
      <dgm:prSet presAssocID="{D22BF111-8376-4A90-A509-3962058C2250}" presName="childNode" presStyleLbl="node1" presStyleIdx="5" presStyleCnt="9">
        <dgm:presLayoutVars>
          <dgm:bulletEnabled val="1"/>
        </dgm:presLayoutVars>
      </dgm:prSet>
      <dgm:spPr/>
    </dgm:pt>
    <dgm:pt modelId="{B5BD1E7D-E001-438E-84F0-FB9543BCAB00}" type="pres">
      <dgm:prSet presAssocID="{701CEA17-A345-4354-A59B-94800717F4C4}" presName="aSpace" presStyleCnt="0"/>
      <dgm:spPr/>
    </dgm:pt>
    <dgm:pt modelId="{27A89171-E7CE-449A-A288-F416E09119F5}" type="pres">
      <dgm:prSet presAssocID="{9FA2B7D8-DA71-49D1-973A-041E164E723F}" presName="compNode" presStyleCnt="0"/>
      <dgm:spPr/>
    </dgm:pt>
    <dgm:pt modelId="{A1B91859-9E16-48B3-A089-54AA7C68DB5B}" type="pres">
      <dgm:prSet presAssocID="{9FA2B7D8-DA71-49D1-973A-041E164E723F}" presName="aNode" presStyleLbl="bgShp" presStyleIdx="6" presStyleCnt="9"/>
      <dgm:spPr/>
    </dgm:pt>
    <dgm:pt modelId="{B9E20E18-48F6-4CC0-8B02-1E1ED7FD1D14}" type="pres">
      <dgm:prSet presAssocID="{9FA2B7D8-DA71-49D1-973A-041E164E723F}" presName="textNode" presStyleLbl="bgShp" presStyleIdx="6" presStyleCnt="9"/>
      <dgm:spPr/>
    </dgm:pt>
    <dgm:pt modelId="{0221EB50-715B-4AFA-87A1-40BD1139906C}" type="pres">
      <dgm:prSet presAssocID="{9FA2B7D8-DA71-49D1-973A-041E164E723F}" presName="compChildNode" presStyleCnt="0"/>
      <dgm:spPr/>
    </dgm:pt>
    <dgm:pt modelId="{0C78C7FE-1E73-482F-A429-359C9EA6E69B}" type="pres">
      <dgm:prSet presAssocID="{9FA2B7D8-DA71-49D1-973A-041E164E723F}" presName="theInnerList" presStyleCnt="0"/>
      <dgm:spPr/>
    </dgm:pt>
    <dgm:pt modelId="{4B426C66-08C7-4C7F-B352-2B29994E6A06}" type="pres">
      <dgm:prSet presAssocID="{8A76BE47-7E43-4523-9CF5-34E322E39740}" presName="childNode" presStyleLbl="node1" presStyleIdx="6" presStyleCnt="9">
        <dgm:presLayoutVars>
          <dgm:bulletEnabled val="1"/>
        </dgm:presLayoutVars>
      </dgm:prSet>
      <dgm:spPr/>
    </dgm:pt>
    <dgm:pt modelId="{70E69127-A432-4A37-91C2-0C2155B2F37D}" type="pres">
      <dgm:prSet presAssocID="{9FA2B7D8-DA71-49D1-973A-041E164E723F}" presName="aSpace" presStyleCnt="0"/>
      <dgm:spPr/>
    </dgm:pt>
    <dgm:pt modelId="{FC23A22A-2E76-400C-B51B-71239CF7E9E8}" type="pres">
      <dgm:prSet presAssocID="{CEEDE4A5-A116-4174-B0DD-397B10F5BC0B}" presName="compNode" presStyleCnt="0"/>
      <dgm:spPr/>
    </dgm:pt>
    <dgm:pt modelId="{AC04866B-E82C-4109-B80D-C13B09FD133C}" type="pres">
      <dgm:prSet presAssocID="{CEEDE4A5-A116-4174-B0DD-397B10F5BC0B}" presName="aNode" presStyleLbl="bgShp" presStyleIdx="7" presStyleCnt="9"/>
      <dgm:spPr/>
    </dgm:pt>
    <dgm:pt modelId="{BAF07613-C832-4F43-883E-494B7069C7E5}" type="pres">
      <dgm:prSet presAssocID="{CEEDE4A5-A116-4174-B0DD-397B10F5BC0B}" presName="textNode" presStyleLbl="bgShp" presStyleIdx="7" presStyleCnt="9"/>
      <dgm:spPr/>
    </dgm:pt>
    <dgm:pt modelId="{BEB8CE43-86E3-40C6-A1FB-7D61EFE878E5}" type="pres">
      <dgm:prSet presAssocID="{CEEDE4A5-A116-4174-B0DD-397B10F5BC0B}" presName="compChildNode" presStyleCnt="0"/>
      <dgm:spPr/>
    </dgm:pt>
    <dgm:pt modelId="{D9EB8ADF-36E7-438B-9C2C-AC7BBCD2BA5C}" type="pres">
      <dgm:prSet presAssocID="{CEEDE4A5-A116-4174-B0DD-397B10F5BC0B}" presName="theInnerList" presStyleCnt="0"/>
      <dgm:spPr/>
    </dgm:pt>
    <dgm:pt modelId="{03BB7B80-DFED-47D9-91CB-421A3E71624D}" type="pres">
      <dgm:prSet presAssocID="{A32D6373-859D-44B6-B394-396DD61CB864}" presName="childNode" presStyleLbl="node1" presStyleIdx="7" presStyleCnt="9">
        <dgm:presLayoutVars>
          <dgm:bulletEnabled val="1"/>
        </dgm:presLayoutVars>
      </dgm:prSet>
      <dgm:spPr/>
    </dgm:pt>
    <dgm:pt modelId="{DCA6B54E-20D4-4D73-9D5A-5C2D8B254D60}" type="pres">
      <dgm:prSet presAssocID="{CEEDE4A5-A116-4174-B0DD-397B10F5BC0B}" presName="aSpace" presStyleCnt="0"/>
      <dgm:spPr/>
    </dgm:pt>
    <dgm:pt modelId="{FFE20CA8-0103-43D2-9D4A-4BAA5254782E}" type="pres">
      <dgm:prSet presAssocID="{075E1C1B-1D55-4556-BECD-5C9B89A524FA}" presName="compNode" presStyleCnt="0"/>
      <dgm:spPr/>
    </dgm:pt>
    <dgm:pt modelId="{4532F34E-5C40-458B-9A93-5E79A0602906}" type="pres">
      <dgm:prSet presAssocID="{075E1C1B-1D55-4556-BECD-5C9B89A524FA}" presName="aNode" presStyleLbl="bgShp" presStyleIdx="8" presStyleCnt="9"/>
      <dgm:spPr/>
    </dgm:pt>
    <dgm:pt modelId="{BCC64769-3FBB-420F-A247-28046C949443}" type="pres">
      <dgm:prSet presAssocID="{075E1C1B-1D55-4556-BECD-5C9B89A524FA}" presName="textNode" presStyleLbl="bgShp" presStyleIdx="8" presStyleCnt="9"/>
      <dgm:spPr/>
    </dgm:pt>
    <dgm:pt modelId="{85A9E67B-A3EC-432B-A764-CAB2792AE95F}" type="pres">
      <dgm:prSet presAssocID="{075E1C1B-1D55-4556-BECD-5C9B89A524FA}" presName="compChildNode" presStyleCnt="0"/>
      <dgm:spPr/>
    </dgm:pt>
    <dgm:pt modelId="{A39BB6F7-CF60-4736-A17F-8D415C524F00}" type="pres">
      <dgm:prSet presAssocID="{075E1C1B-1D55-4556-BECD-5C9B89A524FA}" presName="theInnerList" presStyleCnt="0"/>
      <dgm:spPr/>
    </dgm:pt>
    <dgm:pt modelId="{57728420-5DF0-48B3-8EE9-09CFAA1EA607}" type="pres">
      <dgm:prSet presAssocID="{C9D2DE2D-9A8A-432D-8B20-F68C000095B2}" presName="childNode" presStyleLbl="node1" presStyleIdx="8" presStyleCnt="9">
        <dgm:presLayoutVars>
          <dgm:bulletEnabled val="1"/>
        </dgm:presLayoutVars>
      </dgm:prSet>
      <dgm:spPr/>
    </dgm:pt>
  </dgm:ptLst>
  <dgm:cxnLst>
    <dgm:cxn modelId="{9CEF660E-4A96-4691-90DA-4774989EE5C2}" srcId="{4D2EB394-C707-4684-9859-0E2AF867A740}" destId="{701CEA17-A345-4354-A59B-94800717F4C4}" srcOrd="5" destOrd="0" parTransId="{4FF8B95D-60F5-4EB2-8290-92F92D86F3C8}" sibTransId="{4CA81F8F-ABD7-4434-9DD5-310F978BABF7}"/>
    <dgm:cxn modelId="{7CA01B0F-2769-47DD-9817-CFDC957C4C67}" srcId="{4D2EB394-C707-4684-9859-0E2AF867A740}" destId="{075E1C1B-1D55-4556-BECD-5C9B89A524FA}" srcOrd="8" destOrd="0" parTransId="{A23C260C-E00F-42A8-8E20-953CB96FF9F8}" sibTransId="{A9B49A9C-709B-495C-945C-7B401F862E73}"/>
    <dgm:cxn modelId="{6EE94410-A5F5-4C60-9716-DECD1EA88D64}" srcId="{4ADF7F78-FC1C-4972-9648-EE309061DB51}" destId="{09E50EEF-4B4F-4B22-955D-C6579CC42B8E}" srcOrd="0" destOrd="0" parTransId="{49620C13-50E6-41E1-9FEE-2BDE003EB19E}" sibTransId="{793EFE29-93DB-4679-836A-3046920B390C}"/>
    <dgm:cxn modelId="{0BACB224-3D4A-4DB5-AF81-CEEA70869BB1}" type="presOf" srcId="{8A76BE47-7E43-4523-9CF5-34E322E39740}" destId="{4B426C66-08C7-4C7F-B352-2B29994E6A06}" srcOrd="0" destOrd="0" presId="urn:microsoft.com/office/officeart/2005/8/layout/lProcess2"/>
    <dgm:cxn modelId="{C02D9928-DC73-48E9-B15F-966018ED91D6}" srcId="{4D2EB394-C707-4684-9859-0E2AF867A740}" destId="{4A7D2C75-940D-4E83-BCEE-2ED9EE89D27B}" srcOrd="1" destOrd="0" parTransId="{AA495303-613C-4E6C-831B-CF997B17DDA4}" sibTransId="{8FFAF733-F1BE-4939-A41E-803DFD790E99}"/>
    <dgm:cxn modelId="{BC0A792A-41BF-43FE-BEE3-90114715AB1A}" type="presOf" srcId="{4ADF7F78-FC1C-4972-9648-EE309061DB51}" destId="{7025C266-BBEC-48CB-A0A7-EBC6D9AC9965}" srcOrd="0" destOrd="0" presId="urn:microsoft.com/office/officeart/2005/8/layout/lProcess2"/>
    <dgm:cxn modelId="{AEB7C634-4961-443E-8BD9-F4913544119E}" type="presOf" srcId="{4A7D2C75-940D-4E83-BCEE-2ED9EE89D27B}" destId="{F389EB6C-25D4-4022-9B86-E9BD2C7C838F}" srcOrd="1" destOrd="0" presId="urn:microsoft.com/office/officeart/2005/8/layout/lProcess2"/>
    <dgm:cxn modelId="{B76AEC37-2A35-46CC-9CD1-035F7D2A8A1E}" type="presOf" srcId="{C9D2DE2D-9A8A-432D-8B20-F68C000095B2}" destId="{57728420-5DF0-48B3-8EE9-09CFAA1EA607}" srcOrd="0" destOrd="0" presId="urn:microsoft.com/office/officeart/2005/8/layout/lProcess2"/>
    <dgm:cxn modelId="{0A97E639-3059-4183-BDFB-270285DBE3C5}" type="presOf" srcId="{16FB68E6-7AB1-42CD-AEA7-0C19ADC703A1}" destId="{4172D9FA-D53A-4304-AA95-3BBE8E2BB37C}" srcOrd="0" destOrd="0" presId="urn:microsoft.com/office/officeart/2005/8/layout/lProcess2"/>
    <dgm:cxn modelId="{6F841440-700D-47AC-ADC0-A9FFC8826F0B}" srcId="{4D2EB394-C707-4684-9859-0E2AF867A740}" destId="{3F78D054-F2DB-45DA-ABB9-CDEDB6164722}" srcOrd="0" destOrd="0" parTransId="{677F56D9-B8DB-4E4C-9CD6-FD7E34C27984}" sibTransId="{FB680601-3BD5-4E6A-A7CB-AD906A3156E1}"/>
    <dgm:cxn modelId="{AE4CD85D-B032-4447-98DC-01854F4BAB36}" type="presOf" srcId="{B4EC8FEF-AAA6-4C8A-B415-27D2A273CCC3}" destId="{498B3160-B18F-40A8-8801-2CBEDC63C678}" srcOrd="0" destOrd="0" presId="urn:microsoft.com/office/officeart/2005/8/layout/lProcess2"/>
    <dgm:cxn modelId="{19BBE241-5A0F-4C44-BFF5-E0BF9F065FAA}" type="presOf" srcId="{CEEDE4A5-A116-4174-B0DD-397B10F5BC0B}" destId="{BAF07613-C832-4F43-883E-494B7069C7E5}" srcOrd="1" destOrd="0" presId="urn:microsoft.com/office/officeart/2005/8/layout/lProcess2"/>
    <dgm:cxn modelId="{9AB56562-DD1C-4D8F-BC4B-EAAD9D893FA9}" srcId="{3F78D054-F2DB-45DA-ABB9-CDEDB6164722}" destId="{16FB68E6-7AB1-42CD-AEA7-0C19ADC703A1}" srcOrd="0" destOrd="0" parTransId="{EAD7226B-94FD-4C77-AD67-C4AB87FE5599}" sibTransId="{FB8EAA5A-8D36-4EE8-80CB-AA99D3CB3020}"/>
    <dgm:cxn modelId="{1E8A9146-3AE2-45AB-8D6B-D1AFA6D56251}" type="presOf" srcId="{CEEDE4A5-A116-4174-B0DD-397B10F5BC0B}" destId="{AC04866B-E82C-4109-B80D-C13B09FD133C}" srcOrd="0" destOrd="0" presId="urn:microsoft.com/office/officeart/2005/8/layout/lProcess2"/>
    <dgm:cxn modelId="{DA2BC24D-1656-4570-A32A-400FCB6A8214}" type="presOf" srcId="{D22BF111-8376-4A90-A509-3962058C2250}" destId="{3D2D974E-F8A9-450F-92F4-B316C994DFB0}" srcOrd="0" destOrd="0" presId="urn:microsoft.com/office/officeart/2005/8/layout/lProcess2"/>
    <dgm:cxn modelId="{55725E70-645D-46F0-B682-B43172125395}" type="presOf" srcId="{C667B5D5-3101-4B25-B9BC-69D066E6D223}" destId="{A6D5C592-9909-4C23-A215-BAC58BD171B5}" srcOrd="0" destOrd="0" presId="urn:microsoft.com/office/officeart/2005/8/layout/lProcess2"/>
    <dgm:cxn modelId="{09656072-0568-4F80-949D-FD5607C053B4}" type="presOf" srcId="{701CEA17-A345-4354-A59B-94800717F4C4}" destId="{F689F4D3-74E2-4B4A-9FC9-E9A7236B7D34}" srcOrd="1" destOrd="0" presId="urn:microsoft.com/office/officeart/2005/8/layout/lProcess2"/>
    <dgm:cxn modelId="{8091047A-14F9-46FB-BCD9-F6D43F935614}" srcId="{4D2EB394-C707-4684-9859-0E2AF867A740}" destId="{CEEDE4A5-A116-4174-B0DD-397B10F5BC0B}" srcOrd="7" destOrd="0" parTransId="{7A246CBC-D52C-4615-9BFD-81F5FA99F8A9}" sibTransId="{A176400E-9C0A-4939-BBC9-0F602D68B2BB}"/>
    <dgm:cxn modelId="{9638107A-1882-4E30-8F6C-AA3113FD40EA}" type="presOf" srcId="{B4EC8FEF-AAA6-4C8A-B415-27D2A273CCC3}" destId="{BC08376B-ECEF-4F30-A6DD-5C28C9CFADA4}" srcOrd="1" destOrd="0" presId="urn:microsoft.com/office/officeart/2005/8/layout/lProcess2"/>
    <dgm:cxn modelId="{746E2F7E-070A-4F43-95C8-3DEADE7E8B29}" type="presOf" srcId="{6E8B379D-86DE-4CDA-8AED-BEA43742B0A9}" destId="{07BE7B94-60F3-40AC-B02A-89DF35823789}" srcOrd="0" destOrd="0" presId="urn:microsoft.com/office/officeart/2005/8/layout/lProcess2"/>
    <dgm:cxn modelId="{8DC8697F-1AE4-45F1-8124-76EA9B928588}" srcId="{075E1C1B-1D55-4556-BECD-5C9B89A524FA}" destId="{C9D2DE2D-9A8A-432D-8B20-F68C000095B2}" srcOrd="0" destOrd="0" parTransId="{0ED1A5AA-F563-4D7B-A0B1-7B09E1308B0E}" sibTransId="{420FDBC2-E9E3-4F50-A3B5-32DAD587A102}"/>
    <dgm:cxn modelId="{50A2FB81-B1DF-4035-8532-1A0232D1C308}" srcId="{701CEA17-A345-4354-A59B-94800717F4C4}" destId="{D22BF111-8376-4A90-A509-3962058C2250}" srcOrd="0" destOrd="0" parTransId="{37FD3D74-4278-4B27-99B1-2B06655B6FFA}" sibTransId="{9AE9D8DE-0270-450E-8449-7750427F0B91}"/>
    <dgm:cxn modelId="{2A701587-B9E7-45C6-99CD-327DD3580B9C}" type="presOf" srcId="{701CEA17-A345-4354-A59B-94800717F4C4}" destId="{C30E119F-F20A-45C8-B1D2-F3953BE15898}" srcOrd="0" destOrd="0" presId="urn:microsoft.com/office/officeart/2005/8/layout/lProcess2"/>
    <dgm:cxn modelId="{B52FE88B-8453-4B09-996D-75863E48694E}" type="presOf" srcId="{6E8B379D-86DE-4CDA-8AED-BEA43742B0A9}" destId="{46C5FCEF-CC0C-44DF-8478-209A152EE279}" srcOrd="1" destOrd="0" presId="urn:microsoft.com/office/officeart/2005/8/layout/lProcess2"/>
    <dgm:cxn modelId="{0DB5FD94-351A-4901-B77D-F3231C4331A4}" type="presOf" srcId="{A32D6373-859D-44B6-B394-396DD61CB864}" destId="{03BB7B80-DFED-47D9-91CB-421A3E71624D}" srcOrd="0" destOrd="0" presId="urn:microsoft.com/office/officeart/2005/8/layout/lProcess2"/>
    <dgm:cxn modelId="{B33ACA95-B953-44B7-B7CE-ECD858F11B6E}" type="presOf" srcId="{87AC1335-B505-45AF-92B8-BEA65B961085}" destId="{7793CC87-6F4D-4A5E-80FB-882FAD6CE00C}" srcOrd="0" destOrd="0" presId="urn:microsoft.com/office/officeart/2005/8/layout/lProcess2"/>
    <dgm:cxn modelId="{059BE598-7F1A-41F9-8B77-4E493A7192A6}" type="presOf" srcId="{4ADF7F78-FC1C-4972-9648-EE309061DB51}" destId="{5987B773-D694-487B-BAF0-55244FA65DBF}" srcOrd="1" destOrd="0" presId="urn:microsoft.com/office/officeart/2005/8/layout/lProcess2"/>
    <dgm:cxn modelId="{56E32A9F-EDE8-4B14-8DC7-981D23B90AB5}" srcId="{CEEDE4A5-A116-4174-B0DD-397B10F5BC0B}" destId="{A32D6373-859D-44B6-B394-396DD61CB864}" srcOrd="0" destOrd="0" parTransId="{B09489AC-D526-4786-ACBA-96E823628A1E}" sibTransId="{5B67934E-213C-47EE-A367-8D685CE315B6}"/>
    <dgm:cxn modelId="{0E6FF0A2-06D4-44B4-AD69-1762E108C536}" type="presOf" srcId="{075E1C1B-1D55-4556-BECD-5C9B89A524FA}" destId="{4532F34E-5C40-458B-9A93-5E79A0602906}" srcOrd="0" destOrd="0" presId="urn:microsoft.com/office/officeart/2005/8/layout/lProcess2"/>
    <dgm:cxn modelId="{63A5D3AE-2377-408A-8799-8CAEE811A357}" srcId="{4A7D2C75-940D-4E83-BCEE-2ED9EE89D27B}" destId="{87AC1335-B505-45AF-92B8-BEA65B961085}" srcOrd="0" destOrd="0" parTransId="{4F07F716-3E0F-4BDE-9BAF-ADD8C6B009B7}" sibTransId="{00F1D585-D95F-4FB1-9EFA-45BC19B0D82A}"/>
    <dgm:cxn modelId="{FEE8D9AE-3DF4-47FD-AAA0-6F84C82F6912}" type="presOf" srcId="{4F7EFD7E-B54B-4A1E-957F-973DCF522F12}" destId="{99A51319-5E2C-4ACE-92A8-8D14CF259C21}" srcOrd="0" destOrd="0" presId="urn:microsoft.com/office/officeart/2005/8/layout/lProcess2"/>
    <dgm:cxn modelId="{85DD8EB5-B999-429A-80D1-BDFE877907AA}" type="presOf" srcId="{09E50EEF-4B4F-4B22-955D-C6579CC42B8E}" destId="{166B6C98-55C1-4B19-98B5-017332ADD32D}" srcOrd="0" destOrd="0" presId="urn:microsoft.com/office/officeart/2005/8/layout/lProcess2"/>
    <dgm:cxn modelId="{A2DA13B7-22D4-4076-BD9E-DCF88F2A43C2}" srcId="{4D2EB394-C707-4684-9859-0E2AF867A740}" destId="{9FA2B7D8-DA71-49D1-973A-041E164E723F}" srcOrd="6" destOrd="0" parTransId="{A1319B1C-A033-4221-96C4-A14CC473B161}" sibTransId="{20419CA8-CE5B-48D2-A9F1-255E3E5DEDE7}"/>
    <dgm:cxn modelId="{1781A4B9-D228-45E8-91D3-A313F5819ED1}" type="presOf" srcId="{4D2EB394-C707-4684-9859-0E2AF867A740}" destId="{D17952D7-C7F0-45F6-B832-D4C2CC7093FF}" srcOrd="0" destOrd="0" presId="urn:microsoft.com/office/officeart/2005/8/layout/lProcess2"/>
    <dgm:cxn modelId="{9C812CBC-1039-47D5-8A1B-175F4745D9CD}" srcId="{9FA2B7D8-DA71-49D1-973A-041E164E723F}" destId="{8A76BE47-7E43-4523-9CF5-34E322E39740}" srcOrd="0" destOrd="0" parTransId="{A5942755-C1EF-4EC1-88F4-8B8AF87ADD3B}" sibTransId="{8DCF6F05-035E-4FF4-9841-04C3F0A07F8D}"/>
    <dgm:cxn modelId="{11295ECE-692B-4A93-BCEA-CC90EC146D57}" srcId="{4D2EB394-C707-4684-9859-0E2AF867A740}" destId="{4ADF7F78-FC1C-4972-9648-EE309061DB51}" srcOrd="3" destOrd="0" parTransId="{9539EB25-7159-4B5C-ADE3-CD96652699E1}" sibTransId="{B92B586D-56FC-42C4-84E8-CBDBD16E4372}"/>
    <dgm:cxn modelId="{2A7053D4-E67F-4D1D-B6F8-BF2D3ED87FC2}" type="presOf" srcId="{3F78D054-F2DB-45DA-ABB9-CDEDB6164722}" destId="{635400DB-9644-4F47-A8CE-00E373BD99C9}" srcOrd="1" destOrd="0" presId="urn:microsoft.com/office/officeart/2005/8/layout/lProcess2"/>
    <dgm:cxn modelId="{D04FA1D6-7E8D-4EFB-BCDE-4D6E9CC107CF}" type="presOf" srcId="{3F78D054-F2DB-45DA-ABB9-CDEDB6164722}" destId="{16A582F8-3DE6-40C4-98C4-2E8D4D082B90}" srcOrd="0" destOrd="0" presId="urn:microsoft.com/office/officeart/2005/8/layout/lProcess2"/>
    <dgm:cxn modelId="{A359F5D7-FC90-48DC-A8BA-73100A84D863}" srcId="{4D2EB394-C707-4684-9859-0E2AF867A740}" destId="{6E8B379D-86DE-4CDA-8AED-BEA43742B0A9}" srcOrd="4" destOrd="0" parTransId="{201E89EA-A95D-4676-8092-4B0BCCE6342B}" sibTransId="{84EB4F8A-398F-4851-88DA-8A6EF399D51B}"/>
    <dgm:cxn modelId="{B8536ED8-6977-4860-92EC-B61A71E6A14E}" srcId="{6E8B379D-86DE-4CDA-8AED-BEA43742B0A9}" destId="{C667B5D5-3101-4B25-B9BC-69D066E6D223}" srcOrd="0" destOrd="0" parTransId="{1262C453-44D9-4DCA-8E8C-DD7BB7099FF0}" sibTransId="{F2B67EC5-0D0F-444C-9277-E1192BC80C27}"/>
    <dgm:cxn modelId="{5D8AC0D9-10B3-48FD-B07B-ADE0CB968D3A}" type="presOf" srcId="{4A7D2C75-940D-4E83-BCEE-2ED9EE89D27B}" destId="{C27FD6DC-1F3D-4884-A758-316B4A19BDD8}" srcOrd="0" destOrd="0" presId="urn:microsoft.com/office/officeart/2005/8/layout/lProcess2"/>
    <dgm:cxn modelId="{7BD020E8-1CE0-44EF-80FF-E1AEF358F996}" type="presOf" srcId="{075E1C1B-1D55-4556-BECD-5C9B89A524FA}" destId="{BCC64769-3FBB-420F-A247-28046C949443}" srcOrd="1" destOrd="0" presId="urn:microsoft.com/office/officeart/2005/8/layout/lProcess2"/>
    <dgm:cxn modelId="{F9C74BF0-D3B4-4CCA-8DA2-998C080C7B96}" type="presOf" srcId="{9FA2B7D8-DA71-49D1-973A-041E164E723F}" destId="{A1B91859-9E16-48B3-A089-54AA7C68DB5B}" srcOrd="0" destOrd="0" presId="urn:microsoft.com/office/officeart/2005/8/layout/lProcess2"/>
    <dgm:cxn modelId="{36E5F8F9-3EC1-44D3-AAD7-84FAB0F6B374}" srcId="{4D2EB394-C707-4684-9859-0E2AF867A740}" destId="{B4EC8FEF-AAA6-4C8A-B415-27D2A273CCC3}" srcOrd="2" destOrd="0" parTransId="{41A9D884-8EBE-495B-80C3-2D682D13984A}" sibTransId="{6692BE80-B9B7-4738-A799-8775495FC1A6}"/>
    <dgm:cxn modelId="{0BB699FB-AFFE-488A-8B80-80CEBCD0F52B}" srcId="{B4EC8FEF-AAA6-4C8A-B415-27D2A273CCC3}" destId="{4F7EFD7E-B54B-4A1E-957F-973DCF522F12}" srcOrd="0" destOrd="0" parTransId="{2CC3EBBE-998D-4745-B8BB-13B970A9B07A}" sibTransId="{F5FBB057-797D-46B4-91E4-1DFFAA8098F3}"/>
    <dgm:cxn modelId="{6B6582FC-13DB-4F12-A11F-2FF327E3AFD5}" type="presOf" srcId="{9FA2B7D8-DA71-49D1-973A-041E164E723F}" destId="{B9E20E18-48F6-4CC0-8B02-1E1ED7FD1D14}" srcOrd="1" destOrd="0" presId="urn:microsoft.com/office/officeart/2005/8/layout/lProcess2"/>
    <dgm:cxn modelId="{045DE074-8D40-4814-9369-5A88F27B06C7}" type="presParOf" srcId="{D17952D7-C7F0-45F6-B832-D4C2CC7093FF}" destId="{E07F5B5D-BEBF-44E5-8C81-695AE008D847}" srcOrd="0" destOrd="0" presId="urn:microsoft.com/office/officeart/2005/8/layout/lProcess2"/>
    <dgm:cxn modelId="{A5D7A268-0B86-411D-9F40-4E9ADF92BA57}" type="presParOf" srcId="{E07F5B5D-BEBF-44E5-8C81-695AE008D847}" destId="{16A582F8-3DE6-40C4-98C4-2E8D4D082B90}" srcOrd="0" destOrd="0" presId="urn:microsoft.com/office/officeart/2005/8/layout/lProcess2"/>
    <dgm:cxn modelId="{2E922C46-2504-426B-9367-482BEBDC06EB}" type="presParOf" srcId="{E07F5B5D-BEBF-44E5-8C81-695AE008D847}" destId="{635400DB-9644-4F47-A8CE-00E373BD99C9}" srcOrd="1" destOrd="0" presId="urn:microsoft.com/office/officeart/2005/8/layout/lProcess2"/>
    <dgm:cxn modelId="{8DC76C4F-7B39-406C-A962-A908F7A4C145}" type="presParOf" srcId="{E07F5B5D-BEBF-44E5-8C81-695AE008D847}" destId="{B0A0D40B-AEF6-4A8B-A6D5-4D2EDF4CC953}" srcOrd="2" destOrd="0" presId="urn:microsoft.com/office/officeart/2005/8/layout/lProcess2"/>
    <dgm:cxn modelId="{558A666A-7EB5-4AA0-8E3B-7CE75FB07D50}" type="presParOf" srcId="{B0A0D40B-AEF6-4A8B-A6D5-4D2EDF4CC953}" destId="{65D0583D-930F-4EF1-9F89-ECB4D3F23F48}" srcOrd="0" destOrd="0" presId="urn:microsoft.com/office/officeart/2005/8/layout/lProcess2"/>
    <dgm:cxn modelId="{C4E1E9B1-228A-4F52-9EC0-E93F3FDD4D47}" type="presParOf" srcId="{65D0583D-930F-4EF1-9F89-ECB4D3F23F48}" destId="{4172D9FA-D53A-4304-AA95-3BBE8E2BB37C}" srcOrd="0" destOrd="0" presId="urn:microsoft.com/office/officeart/2005/8/layout/lProcess2"/>
    <dgm:cxn modelId="{4B26B079-49FE-4987-92D2-7A4F19C7DD51}" type="presParOf" srcId="{D17952D7-C7F0-45F6-B832-D4C2CC7093FF}" destId="{F6EEE679-90DB-403C-8C8C-B24F5E08F661}" srcOrd="1" destOrd="0" presId="urn:microsoft.com/office/officeart/2005/8/layout/lProcess2"/>
    <dgm:cxn modelId="{D7C6D513-01F2-4A74-B248-12896B76533E}" type="presParOf" srcId="{D17952D7-C7F0-45F6-B832-D4C2CC7093FF}" destId="{E8451051-FD40-4095-962E-154DEB26CB87}" srcOrd="2" destOrd="0" presId="urn:microsoft.com/office/officeart/2005/8/layout/lProcess2"/>
    <dgm:cxn modelId="{74035490-A056-4A88-A692-05FB8FEAEC90}" type="presParOf" srcId="{E8451051-FD40-4095-962E-154DEB26CB87}" destId="{C27FD6DC-1F3D-4884-A758-316B4A19BDD8}" srcOrd="0" destOrd="0" presId="urn:microsoft.com/office/officeart/2005/8/layout/lProcess2"/>
    <dgm:cxn modelId="{A2FA5AE2-6501-44DC-A600-3A539EB0378F}" type="presParOf" srcId="{E8451051-FD40-4095-962E-154DEB26CB87}" destId="{F389EB6C-25D4-4022-9B86-E9BD2C7C838F}" srcOrd="1" destOrd="0" presId="urn:microsoft.com/office/officeart/2005/8/layout/lProcess2"/>
    <dgm:cxn modelId="{7FE698FB-8E0E-4CC9-AC23-995A8ED79FA9}" type="presParOf" srcId="{E8451051-FD40-4095-962E-154DEB26CB87}" destId="{1F9D0696-0854-4FF1-9A1F-87BA84021DA6}" srcOrd="2" destOrd="0" presId="urn:microsoft.com/office/officeart/2005/8/layout/lProcess2"/>
    <dgm:cxn modelId="{05EC1914-C455-4B56-9BB8-A9350A049D11}" type="presParOf" srcId="{1F9D0696-0854-4FF1-9A1F-87BA84021DA6}" destId="{473410F8-99BB-4532-9EAE-26A64D70A0C6}" srcOrd="0" destOrd="0" presId="urn:microsoft.com/office/officeart/2005/8/layout/lProcess2"/>
    <dgm:cxn modelId="{F878CDF2-9B11-49CC-99F3-9F48C3D1B1DC}" type="presParOf" srcId="{473410F8-99BB-4532-9EAE-26A64D70A0C6}" destId="{7793CC87-6F4D-4A5E-80FB-882FAD6CE00C}" srcOrd="0" destOrd="0" presId="urn:microsoft.com/office/officeart/2005/8/layout/lProcess2"/>
    <dgm:cxn modelId="{DFFAAB50-3786-49BE-B839-097551CA82D3}" type="presParOf" srcId="{D17952D7-C7F0-45F6-B832-D4C2CC7093FF}" destId="{0FD2E4FD-957E-4357-BA8C-D5188AF3ECF7}" srcOrd="3" destOrd="0" presId="urn:microsoft.com/office/officeart/2005/8/layout/lProcess2"/>
    <dgm:cxn modelId="{022FEBB5-620A-4866-A39A-3236ADEA7004}" type="presParOf" srcId="{D17952D7-C7F0-45F6-B832-D4C2CC7093FF}" destId="{91261111-637B-4037-9989-208A5CADDD8A}" srcOrd="4" destOrd="0" presId="urn:microsoft.com/office/officeart/2005/8/layout/lProcess2"/>
    <dgm:cxn modelId="{772978C1-B82F-4672-96B8-2769C63786F5}" type="presParOf" srcId="{91261111-637B-4037-9989-208A5CADDD8A}" destId="{498B3160-B18F-40A8-8801-2CBEDC63C678}" srcOrd="0" destOrd="0" presId="urn:microsoft.com/office/officeart/2005/8/layout/lProcess2"/>
    <dgm:cxn modelId="{D9FEF5F0-929F-4420-8E99-97E6A652A493}" type="presParOf" srcId="{91261111-637B-4037-9989-208A5CADDD8A}" destId="{BC08376B-ECEF-4F30-A6DD-5C28C9CFADA4}" srcOrd="1" destOrd="0" presId="urn:microsoft.com/office/officeart/2005/8/layout/lProcess2"/>
    <dgm:cxn modelId="{BC9A2D67-08ED-42F9-B747-7A72F5A05B77}" type="presParOf" srcId="{91261111-637B-4037-9989-208A5CADDD8A}" destId="{D7ACEC6A-5889-4BFD-8084-2A5146314FA4}" srcOrd="2" destOrd="0" presId="urn:microsoft.com/office/officeart/2005/8/layout/lProcess2"/>
    <dgm:cxn modelId="{43333F69-F043-4861-B399-8F3094196467}" type="presParOf" srcId="{D7ACEC6A-5889-4BFD-8084-2A5146314FA4}" destId="{7A8E5896-B844-42E9-90F6-20B92CF6B800}" srcOrd="0" destOrd="0" presId="urn:microsoft.com/office/officeart/2005/8/layout/lProcess2"/>
    <dgm:cxn modelId="{2F1152C6-A41F-40FA-A51B-0DA2A5860587}" type="presParOf" srcId="{7A8E5896-B844-42E9-90F6-20B92CF6B800}" destId="{99A51319-5E2C-4ACE-92A8-8D14CF259C21}" srcOrd="0" destOrd="0" presId="urn:microsoft.com/office/officeart/2005/8/layout/lProcess2"/>
    <dgm:cxn modelId="{25DA8706-72F7-4A7C-B21A-7BAB57A9E1F6}" type="presParOf" srcId="{D17952D7-C7F0-45F6-B832-D4C2CC7093FF}" destId="{08754B8D-62FC-455D-B12E-5DBC996665C0}" srcOrd="5" destOrd="0" presId="urn:microsoft.com/office/officeart/2005/8/layout/lProcess2"/>
    <dgm:cxn modelId="{FA5C83A1-B91E-434B-9E6E-479607A6F027}" type="presParOf" srcId="{D17952D7-C7F0-45F6-B832-D4C2CC7093FF}" destId="{34E5D329-7B8A-4042-9CA9-5ECA1B59F0E8}" srcOrd="6" destOrd="0" presId="urn:microsoft.com/office/officeart/2005/8/layout/lProcess2"/>
    <dgm:cxn modelId="{B7055522-3596-4227-B742-633A89A0B4DF}" type="presParOf" srcId="{34E5D329-7B8A-4042-9CA9-5ECA1B59F0E8}" destId="{7025C266-BBEC-48CB-A0A7-EBC6D9AC9965}" srcOrd="0" destOrd="0" presId="urn:microsoft.com/office/officeart/2005/8/layout/lProcess2"/>
    <dgm:cxn modelId="{32A25A41-8C30-49FA-8168-84C581F481B0}" type="presParOf" srcId="{34E5D329-7B8A-4042-9CA9-5ECA1B59F0E8}" destId="{5987B773-D694-487B-BAF0-55244FA65DBF}" srcOrd="1" destOrd="0" presId="urn:microsoft.com/office/officeart/2005/8/layout/lProcess2"/>
    <dgm:cxn modelId="{5E4B619B-1044-4F83-AC59-D4D030A63370}" type="presParOf" srcId="{34E5D329-7B8A-4042-9CA9-5ECA1B59F0E8}" destId="{F9D85D72-E5E1-435D-BE8F-6D854A267943}" srcOrd="2" destOrd="0" presId="urn:microsoft.com/office/officeart/2005/8/layout/lProcess2"/>
    <dgm:cxn modelId="{B1D07362-1D35-460C-B0B6-7D0069C9551C}" type="presParOf" srcId="{F9D85D72-E5E1-435D-BE8F-6D854A267943}" destId="{9AD22F92-DED0-4302-B438-49B800DF4E47}" srcOrd="0" destOrd="0" presId="urn:microsoft.com/office/officeart/2005/8/layout/lProcess2"/>
    <dgm:cxn modelId="{A2268664-E27E-47D8-A482-33E4515703EC}" type="presParOf" srcId="{9AD22F92-DED0-4302-B438-49B800DF4E47}" destId="{166B6C98-55C1-4B19-98B5-017332ADD32D}" srcOrd="0" destOrd="0" presId="urn:microsoft.com/office/officeart/2005/8/layout/lProcess2"/>
    <dgm:cxn modelId="{7ABFD344-7BDD-4C8D-86B8-2672DA15FCA7}" type="presParOf" srcId="{D17952D7-C7F0-45F6-B832-D4C2CC7093FF}" destId="{9263B083-5B70-4BC6-B2B4-8037D6561723}" srcOrd="7" destOrd="0" presId="urn:microsoft.com/office/officeart/2005/8/layout/lProcess2"/>
    <dgm:cxn modelId="{0878545A-6B78-4B76-A548-3BACB0357727}" type="presParOf" srcId="{D17952D7-C7F0-45F6-B832-D4C2CC7093FF}" destId="{521CCFF0-D6F9-4EA3-AEFC-B688BC5B669F}" srcOrd="8" destOrd="0" presId="urn:microsoft.com/office/officeart/2005/8/layout/lProcess2"/>
    <dgm:cxn modelId="{B44C3C37-1F1F-4FC0-AA8F-F6F325F95A50}" type="presParOf" srcId="{521CCFF0-D6F9-4EA3-AEFC-B688BC5B669F}" destId="{07BE7B94-60F3-40AC-B02A-89DF35823789}" srcOrd="0" destOrd="0" presId="urn:microsoft.com/office/officeart/2005/8/layout/lProcess2"/>
    <dgm:cxn modelId="{F6B83FD5-883D-474C-8CF0-5A5300B991D4}" type="presParOf" srcId="{521CCFF0-D6F9-4EA3-AEFC-B688BC5B669F}" destId="{46C5FCEF-CC0C-44DF-8478-209A152EE279}" srcOrd="1" destOrd="0" presId="urn:microsoft.com/office/officeart/2005/8/layout/lProcess2"/>
    <dgm:cxn modelId="{55418D6B-A4C4-4FFF-A25B-6169000B2CF2}" type="presParOf" srcId="{521CCFF0-D6F9-4EA3-AEFC-B688BC5B669F}" destId="{C66CBDFB-EA6C-4458-8D6D-62C2969C465C}" srcOrd="2" destOrd="0" presId="urn:microsoft.com/office/officeart/2005/8/layout/lProcess2"/>
    <dgm:cxn modelId="{3FFB477D-E50A-4D3B-A39D-DCF8B99CE6AA}" type="presParOf" srcId="{C66CBDFB-EA6C-4458-8D6D-62C2969C465C}" destId="{FA255173-6509-4D99-A8F0-42CB3E8B5C23}" srcOrd="0" destOrd="0" presId="urn:microsoft.com/office/officeart/2005/8/layout/lProcess2"/>
    <dgm:cxn modelId="{D10CDF34-4DEE-44FD-A7CB-AEBA65F330D0}" type="presParOf" srcId="{FA255173-6509-4D99-A8F0-42CB3E8B5C23}" destId="{A6D5C592-9909-4C23-A215-BAC58BD171B5}" srcOrd="0" destOrd="0" presId="urn:microsoft.com/office/officeart/2005/8/layout/lProcess2"/>
    <dgm:cxn modelId="{A2A24395-035F-4AB9-AA02-DB716E073449}" type="presParOf" srcId="{D17952D7-C7F0-45F6-B832-D4C2CC7093FF}" destId="{1872FE2E-394D-4033-976A-2F99C4AD3E02}" srcOrd="9" destOrd="0" presId="urn:microsoft.com/office/officeart/2005/8/layout/lProcess2"/>
    <dgm:cxn modelId="{09EADEFE-EC78-4D59-BB9A-1BFF6020AC4B}" type="presParOf" srcId="{D17952D7-C7F0-45F6-B832-D4C2CC7093FF}" destId="{30B93935-9D80-452C-8AAF-AC72090B35A6}" srcOrd="10" destOrd="0" presId="urn:microsoft.com/office/officeart/2005/8/layout/lProcess2"/>
    <dgm:cxn modelId="{35457974-0364-4BA0-A259-F8F4059F96DA}" type="presParOf" srcId="{30B93935-9D80-452C-8AAF-AC72090B35A6}" destId="{C30E119F-F20A-45C8-B1D2-F3953BE15898}" srcOrd="0" destOrd="0" presId="urn:microsoft.com/office/officeart/2005/8/layout/lProcess2"/>
    <dgm:cxn modelId="{439E2BB2-6569-467A-8680-30F8EA171559}" type="presParOf" srcId="{30B93935-9D80-452C-8AAF-AC72090B35A6}" destId="{F689F4D3-74E2-4B4A-9FC9-E9A7236B7D34}" srcOrd="1" destOrd="0" presId="urn:microsoft.com/office/officeart/2005/8/layout/lProcess2"/>
    <dgm:cxn modelId="{B2A6011B-F661-4EC3-81F2-F7A8B57DC212}" type="presParOf" srcId="{30B93935-9D80-452C-8AAF-AC72090B35A6}" destId="{AC5B38EF-D60C-4CED-B330-1AF652909DD4}" srcOrd="2" destOrd="0" presId="urn:microsoft.com/office/officeart/2005/8/layout/lProcess2"/>
    <dgm:cxn modelId="{9FE45020-8A0D-4E63-96FE-E3A9D389F541}" type="presParOf" srcId="{AC5B38EF-D60C-4CED-B330-1AF652909DD4}" destId="{E4B0A7C1-118A-4255-84FB-2CD03BA8256F}" srcOrd="0" destOrd="0" presId="urn:microsoft.com/office/officeart/2005/8/layout/lProcess2"/>
    <dgm:cxn modelId="{2C218654-36A6-47F4-9154-4D2B8BE5448A}" type="presParOf" srcId="{E4B0A7C1-118A-4255-84FB-2CD03BA8256F}" destId="{3D2D974E-F8A9-450F-92F4-B316C994DFB0}" srcOrd="0" destOrd="0" presId="urn:microsoft.com/office/officeart/2005/8/layout/lProcess2"/>
    <dgm:cxn modelId="{D44D630E-7DC2-4500-BE5A-303E07847686}" type="presParOf" srcId="{D17952D7-C7F0-45F6-B832-D4C2CC7093FF}" destId="{B5BD1E7D-E001-438E-84F0-FB9543BCAB00}" srcOrd="11" destOrd="0" presId="urn:microsoft.com/office/officeart/2005/8/layout/lProcess2"/>
    <dgm:cxn modelId="{4253F851-CA1C-410C-A696-9184CBF93B71}" type="presParOf" srcId="{D17952D7-C7F0-45F6-B832-D4C2CC7093FF}" destId="{27A89171-E7CE-449A-A288-F416E09119F5}" srcOrd="12" destOrd="0" presId="urn:microsoft.com/office/officeart/2005/8/layout/lProcess2"/>
    <dgm:cxn modelId="{EC1768BE-6DF6-473C-8C80-78F4E9B153E5}" type="presParOf" srcId="{27A89171-E7CE-449A-A288-F416E09119F5}" destId="{A1B91859-9E16-48B3-A089-54AA7C68DB5B}" srcOrd="0" destOrd="0" presId="urn:microsoft.com/office/officeart/2005/8/layout/lProcess2"/>
    <dgm:cxn modelId="{2C4809C1-50E8-4130-BA94-EDC6CC097EC4}" type="presParOf" srcId="{27A89171-E7CE-449A-A288-F416E09119F5}" destId="{B9E20E18-48F6-4CC0-8B02-1E1ED7FD1D14}" srcOrd="1" destOrd="0" presId="urn:microsoft.com/office/officeart/2005/8/layout/lProcess2"/>
    <dgm:cxn modelId="{7C6E3D02-3B12-41B5-A9F8-EE54ED472FFB}" type="presParOf" srcId="{27A89171-E7CE-449A-A288-F416E09119F5}" destId="{0221EB50-715B-4AFA-87A1-40BD1139906C}" srcOrd="2" destOrd="0" presId="urn:microsoft.com/office/officeart/2005/8/layout/lProcess2"/>
    <dgm:cxn modelId="{4B38D2F9-AB6F-4DCB-A32B-F59740909BB3}" type="presParOf" srcId="{0221EB50-715B-4AFA-87A1-40BD1139906C}" destId="{0C78C7FE-1E73-482F-A429-359C9EA6E69B}" srcOrd="0" destOrd="0" presId="urn:microsoft.com/office/officeart/2005/8/layout/lProcess2"/>
    <dgm:cxn modelId="{64DB31B6-2E56-4A67-85AC-80D35FA742C3}" type="presParOf" srcId="{0C78C7FE-1E73-482F-A429-359C9EA6E69B}" destId="{4B426C66-08C7-4C7F-B352-2B29994E6A06}" srcOrd="0" destOrd="0" presId="urn:microsoft.com/office/officeart/2005/8/layout/lProcess2"/>
    <dgm:cxn modelId="{A5E68E4E-E069-407D-9033-F25176343149}" type="presParOf" srcId="{D17952D7-C7F0-45F6-B832-D4C2CC7093FF}" destId="{70E69127-A432-4A37-91C2-0C2155B2F37D}" srcOrd="13" destOrd="0" presId="urn:microsoft.com/office/officeart/2005/8/layout/lProcess2"/>
    <dgm:cxn modelId="{DD874335-3036-4D5C-B080-AE442FDABEC0}" type="presParOf" srcId="{D17952D7-C7F0-45F6-B832-D4C2CC7093FF}" destId="{FC23A22A-2E76-400C-B51B-71239CF7E9E8}" srcOrd="14" destOrd="0" presId="urn:microsoft.com/office/officeart/2005/8/layout/lProcess2"/>
    <dgm:cxn modelId="{87BCAD86-58F9-45EC-B6C8-535DB32079C3}" type="presParOf" srcId="{FC23A22A-2E76-400C-B51B-71239CF7E9E8}" destId="{AC04866B-E82C-4109-B80D-C13B09FD133C}" srcOrd="0" destOrd="0" presId="urn:microsoft.com/office/officeart/2005/8/layout/lProcess2"/>
    <dgm:cxn modelId="{D6E87E4C-8D17-483C-850F-10C6DABF3FBF}" type="presParOf" srcId="{FC23A22A-2E76-400C-B51B-71239CF7E9E8}" destId="{BAF07613-C832-4F43-883E-494B7069C7E5}" srcOrd="1" destOrd="0" presId="urn:microsoft.com/office/officeart/2005/8/layout/lProcess2"/>
    <dgm:cxn modelId="{06BB98E2-1D8E-4EC5-928C-2683B5FFE3B0}" type="presParOf" srcId="{FC23A22A-2E76-400C-B51B-71239CF7E9E8}" destId="{BEB8CE43-86E3-40C6-A1FB-7D61EFE878E5}" srcOrd="2" destOrd="0" presId="urn:microsoft.com/office/officeart/2005/8/layout/lProcess2"/>
    <dgm:cxn modelId="{19C88116-1DD0-4BE6-8824-424EFF163064}" type="presParOf" srcId="{BEB8CE43-86E3-40C6-A1FB-7D61EFE878E5}" destId="{D9EB8ADF-36E7-438B-9C2C-AC7BBCD2BA5C}" srcOrd="0" destOrd="0" presId="urn:microsoft.com/office/officeart/2005/8/layout/lProcess2"/>
    <dgm:cxn modelId="{BDDD4AF1-F1C0-4218-85C5-ADF68FAD2B96}" type="presParOf" srcId="{D9EB8ADF-36E7-438B-9C2C-AC7BBCD2BA5C}" destId="{03BB7B80-DFED-47D9-91CB-421A3E71624D}" srcOrd="0" destOrd="0" presId="urn:microsoft.com/office/officeart/2005/8/layout/lProcess2"/>
    <dgm:cxn modelId="{54987B40-316A-4583-9D60-31AC81E1146B}" type="presParOf" srcId="{D17952D7-C7F0-45F6-B832-D4C2CC7093FF}" destId="{DCA6B54E-20D4-4D73-9D5A-5C2D8B254D60}" srcOrd="15" destOrd="0" presId="urn:microsoft.com/office/officeart/2005/8/layout/lProcess2"/>
    <dgm:cxn modelId="{FF5CD403-5633-4CF5-B129-9344E8AA29BF}" type="presParOf" srcId="{D17952D7-C7F0-45F6-B832-D4C2CC7093FF}" destId="{FFE20CA8-0103-43D2-9D4A-4BAA5254782E}" srcOrd="16" destOrd="0" presId="urn:microsoft.com/office/officeart/2005/8/layout/lProcess2"/>
    <dgm:cxn modelId="{A5DE91BA-4B15-4CE2-AA0C-3C73287E3FD3}" type="presParOf" srcId="{FFE20CA8-0103-43D2-9D4A-4BAA5254782E}" destId="{4532F34E-5C40-458B-9A93-5E79A0602906}" srcOrd="0" destOrd="0" presId="urn:microsoft.com/office/officeart/2005/8/layout/lProcess2"/>
    <dgm:cxn modelId="{F76B98AC-58C4-4188-9361-C6090D26FBF2}" type="presParOf" srcId="{FFE20CA8-0103-43D2-9D4A-4BAA5254782E}" destId="{BCC64769-3FBB-420F-A247-28046C949443}" srcOrd="1" destOrd="0" presId="urn:microsoft.com/office/officeart/2005/8/layout/lProcess2"/>
    <dgm:cxn modelId="{221851B7-0165-4042-828F-7CF5EE394E06}" type="presParOf" srcId="{FFE20CA8-0103-43D2-9D4A-4BAA5254782E}" destId="{85A9E67B-A3EC-432B-A764-CAB2792AE95F}" srcOrd="2" destOrd="0" presId="urn:microsoft.com/office/officeart/2005/8/layout/lProcess2"/>
    <dgm:cxn modelId="{25468068-20B4-4035-80B3-DD932D44F400}" type="presParOf" srcId="{85A9E67B-A3EC-432B-A764-CAB2792AE95F}" destId="{A39BB6F7-CF60-4736-A17F-8D415C524F00}" srcOrd="0" destOrd="0" presId="urn:microsoft.com/office/officeart/2005/8/layout/lProcess2"/>
    <dgm:cxn modelId="{EBB87F8A-E4CC-412A-9EC0-D4C29646A3A6}" type="presParOf" srcId="{A39BB6F7-CF60-4736-A17F-8D415C524F00}" destId="{57728420-5DF0-48B3-8EE9-09CFAA1EA607}"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24F286-294F-4CB0-A6A0-2524E7769807}" type="doc">
      <dgm:prSet loTypeId="urn:microsoft.com/office/officeart/2005/8/layout/chevron1" loCatId="process" qsTypeId="urn:microsoft.com/office/officeart/2005/8/quickstyle/simple1" qsCatId="simple" csTypeId="urn:microsoft.com/office/officeart/2005/8/colors/accent0_2" csCatId="mainScheme" phldr="1"/>
      <dgm:spPr/>
      <dgm:t>
        <a:bodyPr/>
        <a:lstStyle/>
        <a:p>
          <a:endParaRPr lang="en-US"/>
        </a:p>
      </dgm:t>
    </dgm:pt>
    <dgm:pt modelId="{E277DD03-F48C-4204-A7D2-D0AD4DE65DED}">
      <dgm:prSet custT="1"/>
      <dgm:spPr>
        <a:xfrm>
          <a:off x="4865"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October 1, 2023 – December 31, 2025</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Transitional phase</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1F10AEEA-A86A-40A1-B037-AD825E1CB32C}" type="parTrans" cxnId="{9452A44A-C39E-424D-938F-EFDD02F9E046}">
      <dgm:prSet/>
      <dgm:spPr/>
      <dgm:t>
        <a:bodyPr/>
        <a:lstStyle/>
        <a:p>
          <a:endParaRPr lang="en-US" sz="1800">
            <a:latin typeface="Cambria" panose="02040503050406030204" pitchFamily="18" charset="0"/>
            <a:ea typeface="Cambria" panose="02040503050406030204" pitchFamily="18" charset="0"/>
          </a:endParaRPr>
        </a:p>
      </dgm:t>
    </dgm:pt>
    <dgm:pt modelId="{3EBF6995-E40A-4B11-8377-272D037B2B62}" type="sibTrans" cxnId="{9452A44A-C39E-424D-938F-EFDD02F9E046}">
      <dgm:prSet custT="1"/>
      <dgm:spPr/>
      <dgm:t>
        <a:bodyPr/>
        <a:lstStyle/>
        <a:p>
          <a:endParaRPr lang="en-US" sz="1800">
            <a:latin typeface="Cambria" panose="02040503050406030204" pitchFamily="18" charset="0"/>
            <a:ea typeface="Cambria" panose="02040503050406030204" pitchFamily="18" charset="0"/>
          </a:endParaRPr>
        </a:p>
      </dgm:t>
    </dgm:pt>
    <dgm:pt modelId="{7C3F4F69-3754-4338-86D0-74C9B271AB00}">
      <dgm:prSet custT="1"/>
      <dgm:spPr>
        <a:xfrm>
          <a:off x="2583864"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From </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January 1, 2026</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Definitive phase</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665292F0-4E8D-48F3-8993-2E8F21B0675D}" type="parTrans" cxnId="{F998B635-8A0B-450A-A1DB-56292421F5B0}">
      <dgm:prSet/>
      <dgm:spPr/>
      <dgm:t>
        <a:bodyPr/>
        <a:lstStyle/>
        <a:p>
          <a:endParaRPr lang="en-US" sz="1800">
            <a:latin typeface="Cambria" panose="02040503050406030204" pitchFamily="18" charset="0"/>
            <a:ea typeface="Cambria" panose="02040503050406030204" pitchFamily="18" charset="0"/>
          </a:endParaRPr>
        </a:p>
      </dgm:t>
    </dgm:pt>
    <dgm:pt modelId="{4917ADC8-4A3C-4DD6-ABED-EF9FFD548B54}" type="sibTrans" cxnId="{F998B635-8A0B-450A-A1DB-56292421F5B0}">
      <dgm:prSet custT="1"/>
      <dgm:spPr/>
      <dgm:t>
        <a:bodyPr/>
        <a:lstStyle/>
        <a:p>
          <a:endParaRPr lang="en-US" sz="1800">
            <a:latin typeface="Cambria" panose="02040503050406030204" pitchFamily="18" charset="0"/>
            <a:ea typeface="Cambria" panose="02040503050406030204" pitchFamily="18" charset="0"/>
          </a:endParaRPr>
        </a:p>
      </dgm:t>
    </dgm:pt>
    <dgm:pt modelId="{6C0E7F18-1034-4EE2-9141-097DBD7962E9}">
      <dgm:prSet custT="1"/>
      <dgm:spPr>
        <a:xfrm>
          <a:off x="5162862"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End of</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2030: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Consider expanding </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the scope</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0353D47C-D0FA-49CF-979E-F9BDB118D1C4}" type="parTrans" cxnId="{DB1F4DFE-601C-4EAA-B067-67639D9ABFB2}">
      <dgm:prSet/>
      <dgm:spPr/>
      <dgm:t>
        <a:bodyPr/>
        <a:lstStyle/>
        <a:p>
          <a:endParaRPr lang="en-US" sz="1800">
            <a:latin typeface="Cambria" panose="02040503050406030204" pitchFamily="18" charset="0"/>
            <a:ea typeface="Cambria" panose="02040503050406030204" pitchFamily="18" charset="0"/>
          </a:endParaRPr>
        </a:p>
      </dgm:t>
    </dgm:pt>
    <dgm:pt modelId="{2DE990F1-042F-4EFE-BF2C-64F0FD7230C4}" type="sibTrans" cxnId="{DB1F4DFE-601C-4EAA-B067-67639D9ABFB2}">
      <dgm:prSet custT="1"/>
      <dgm:spPr/>
      <dgm:t>
        <a:bodyPr/>
        <a:lstStyle/>
        <a:p>
          <a:endParaRPr lang="en-US" sz="1800">
            <a:latin typeface="Cambria" panose="02040503050406030204" pitchFamily="18" charset="0"/>
            <a:ea typeface="Cambria" panose="02040503050406030204" pitchFamily="18" charset="0"/>
          </a:endParaRPr>
        </a:p>
      </dgm:t>
    </dgm:pt>
    <dgm:pt modelId="{DFCC14CE-FC76-43D3-90FA-C4AA636BF962}">
      <dgm:prSet custT="1"/>
      <dgm:spPr>
        <a:xfrm>
          <a:off x="7741860"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End of</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2034: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Full implementation</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0E8095E0-18D6-42B9-AB5A-23E984FFFD35}" type="parTrans" cxnId="{BEA3B295-4357-4C9B-83C0-A4DDD80AE1AB}">
      <dgm:prSet/>
      <dgm:spPr/>
      <dgm:t>
        <a:bodyPr/>
        <a:lstStyle/>
        <a:p>
          <a:endParaRPr lang="en-US" sz="1800">
            <a:latin typeface="Cambria" panose="02040503050406030204" pitchFamily="18" charset="0"/>
            <a:ea typeface="Cambria" panose="02040503050406030204" pitchFamily="18" charset="0"/>
          </a:endParaRPr>
        </a:p>
      </dgm:t>
    </dgm:pt>
    <dgm:pt modelId="{5EB7AF86-66A4-4BEF-8FA2-9EA57FBB9DA2}" type="sibTrans" cxnId="{BEA3B295-4357-4C9B-83C0-A4DDD80AE1AB}">
      <dgm:prSet/>
      <dgm:spPr/>
      <dgm:t>
        <a:bodyPr/>
        <a:lstStyle/>
        <a:p>
          <a:endParaRPr lang="en-US" sz="1800">
            <a:latin typeface="Cambria" panose="02040503050406030204" pitchFamily="18" charset="0"/>
            <a:ea typeface="Cambria" panose="02040503050406030204" pitchFamily="18" charset="0"/>
          </a:endParaRPr>
        </a:p>
      </dgm:t>
    </dgm:pt>
    <dgm:pt modelId="{BCBD037A-7185-4DF4-B078-EA3619D49574}">
      <dgm:prSet custT="1"/>
      <dgm:spPr>
        <a:xfrm>
          <a:off x="4865" y="1370631"/>
          <a:ext cx="2235998" cy="1170000"/>
        </a:xfrm>
        <a:prstGeom prst="rect">
          <a:avLst/>
        </a:prstGeom>
        <a:noFill/>
        <a:ln>
          <a:noFill/>
        </a:ln>
        <a:effectLst/>
      </dgm:spPr>
      <dgm:t>
        <a:bodyPr/>
        <a:lstStyle/>
        <a:p>
          <a:pPr>
            <a:buChar char="•"/>
          </a:pP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Quarterly reporting for</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6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types of goods entering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the EU</a:t>
          </a:r>
        </a:p>
      </dgm:t>
    </dgm:pt>
    <dgm:pt modelId="{B41D8755-393A-46C6-AB97-A021E4AB903F}" type="parTrans" cxnId="{ED01C5FE-60AC-4F41-BD70-A92CB384C5E9}">
      <dgm:prSet/>
      <dgm:spPr/>
      <dgm:t>
        <a:bodyPr/>
        <a:lstStyle/>
        <a:p>
          <a:endParaRPr lang="en-US" sz="1800">
            <a:latin typeface="Cambria" panose="02040503050406030204" pitchFamily="18" charset="0"/>
            <a:ea typeface="Cambria" panose="02040503050406030204" pitchFamily="18" charset="0"/>
          </a:endParaRPr>
        </a:p>
      </dgm:t>
    </dgm:pt>
    <dgm:pt modelId="{6A7AD95E-DE43-4410-AD7A-D01C62D3DC0D}" type="sibTrans" cxnId="{ED01C5FE-60AC-4F41-BD70-A92CB384C5E9}">
      <dgm:prSet/>
      <dgm:spPr/>
      <dgm:t>
        <a:bodyPr/>
        <a:lstStyle/>
        <a:p>
          <a:endParaRPr lang="en-US" sz="1800">
            <a:latin typeface="Cambria" panose="02040503050406030204" pitchFamily="18" charset="0"/>
            <a:ea typeface="Cambria" panose="02040503050406030204" pitchFamily="18" charset="0"/>
          </a:endParaRPr>
        </a:p>
      </dgm:t>
    </dgm:pt>
    <dgm:pt modelId="{6DE6E54D-CA4B-4293-83D0-6794CDFF1227}">
      <dgm:prSet custT="1"/>
      <dgm:spPr>
        <a:xfrm>
          <a:off x="5162862" y="1370631"/>
          <a:ext cx="2235998" cy="1170000"/>
        </a:xfrm>
        <a:prstGeom prst="rect">
          <a:avLst/>
        </a:prstGeom>
        <a:noFill/>
        <a:ln>
          <a:noFill/>
        </a:ln>
        <a:effectLst/>
      </dgm:spPr>
      <dgm:t>
        <a:bodyPr/>
        <a:lstStyle/>
        <a:p>
          <a:pPr>
            <a:buChar char="•"/>
          </a:pP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Expand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to additional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product groups to align with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ETS</a:t>
          </a:r>
        </a:p>
      </dgm:t>
    </dgm:pt>
    <dgm:pt modelId="{CDA879A8-6E0B-4B61-B93B-E58608C2C095}" type="parTrans" cxnId="{554B8448-854C-4350-B2C0-74D75B238D60}">
      <dgm:prSet/>
      <dgm:spPr/>
      <dgm:t>
        <a:bodyPr/>
        <a:lstStyle/>
        <a:p>
          <a:endParaRPr lang="en-US" sz="1800">
            <a:latin typeface="Cambria" panose="02040503050406030204" pitchFamily="18" charset="0"/>
            <a:ea typeface="Cambria" panose="02040503050406030204" pitchFamily="18" charset="0"/>
          </a:endParaRPr>
        </a:p>
      </dgm:t>
    </dgm:pt>
    <dgm:pt modelId="{633793C9-C0C4-4837-AA65-F25E36199A83}" type="sibTrans" cxnId="{554B8448-854C-4350-B2C0-74D75B238D60}">
      <dgm:prSet/>
      <dgm:spPr/>
      <dgm:t>
        <a:bodyPr/>
        <a:lstStyle/>
        <a:p>
          <a:endParaRPr lang="en-US" sz="1800">
            <a:latin typeface="Cambria" panose="02040503050406030204" pitchFamily="18" charset="0"/>
            <a:ea typeface="Cambria" panose="02040503050406030204" pitchFamily="18" charset="0"/>
          </a:endParaRPr>
        </a:p>
      </dgm:t>
    </dgm:pt>
    <dgm:pt modelId="{16893429-F6EC-4E68-8B31-0F955E9F120B}">
      <dgm:prSet custT="1"/>
      <dgm:spPr>
        <a:xfrm>
          <a:off x="7741860" y="1370631"/>
          <a:ext cx="2235998" cy="1170000"/>
        </a:xfrm>
        <a:prstGeom prst="rect">
          <a:avLst/>
        </a:prstGeom>
        <a:noFill/>
        <a:ln>
          <a:noFill/>
        </a:ln>
        <a:effectLst/>
      </dgm:spPr>
      <dgm:t>
        <a:bodyPr/>
        <a:lstStyle/>
        <a:p>
          <a:pPr>
            <a:buChar char="•"/>
          </a:pP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End free allocation of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EUAs</a:t>
          </a:r>
        </a:p>
      </dgm:t>
    </dgm:pt>
    <dgm:pt modelId="{AFD536CE-E846-46BF-8544-2D6886E45746}" type="sibTrans" cxnId="{F4847C1B-6762-4548-9027-C9B4832BC351}">
      <dgm:prSet/>
      <dgm:spPr/>
      <dgm:t>
        <a:bodyPr/>
        <a:lstStyle/>
        <a:p>
          <a:endParaRPr lang="en-US" sz="1800">
            <a:latin typeface="Cambria" panose="02040503050406030204" pitchFamily="18" charset="0"/>
            <a:ea typeface="Cambria" panose="02040503050406030204" pitchFamily="18" charset="0"/>
          </a:endParaRPr>
        </a:p>
      </dgm:t>
    </dgm:pt>
    <dgm:pt modelId="{DF18A8E5-87F3-441E-AB2A-04F130AFF61D}" type="parTrans" cxnId="{F4847C1B-6762-4548-9027-C9B4832BC351}">
      <dgm:prSet/>
      <dgm:spPr/>
      <dgm:t>
        <a:bodyPr/>
        <a:lstStyle/>
        <a:p>
          <a:endParaRPr lang="en-US" sz="1800">
            <a:latin typeface="Cambria" panose="02040503050406030204" pitchFamily="18" charset="0"/>
            <a:ea typeface="Cambria" panose="02040503050406030204" pitchFamily="18" charset="0"/>
          </a:endParaRPr>
        </a:p>
      </dgm:t>
    </dgm:pt>
    <dgm:pt modelId="{2217BFC0-5263-42FB-86A2-AFCE0E7A21F8}">
      <dgm:prSet custT="1"/>
      <dgm:spPr>
        <a:xfrm>
          <a:off x="2583864" y="1370631"/>
          <a:ext cx="2235998" cy="1170000"/>
        </a:xfrm>
        <a:prstGeom prst="rect">
          <a:avLst/>
        </a:prstGeom>
        <a:noFill/>
        <a:ln>
          <a:noFill/>
        </a:ln>
        <a:effectLst/>
      </dgm:spPr>
      <dgm:t>
        <a:bodyPr/>
        <a:lstStyle/>
        <a:p>
          <a:pPr>
            <a:buChar char="•"/>
          </a:pP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Purchase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and submit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certificates</a:t>
          </a:r>
        </a:p>
      </dgm:t>
    </dgm:pt>
    <dgm:pt modelId="{0E005CE7-54FE-41B3-99E0-7B60CA8FC172}" type="parTrans" cxnId="{45DCA8D8-CA04-4136-A389-B791B5B44387}">
      <dgm:prSet/>
      <dgm:spPr/>
      <dgm:t>
        <a:bodyPr/>
        <a:lstStyle/>
        <a:p>
          <a:endParaRPr lang="en-US" sz="1800">
            <a:latin typeface="Cambria" panose="02040503050406030204" pitchFamily="18" charset="0"/>
            <a:ea typeface="Cambria" panose="02040503050406030204" pitchFamily="18" charset="0"/>
          </a:endParaRPr>
        </a:p>
      </dgm:t>
    </dgm:pt>
    <dgm:pt modelId="{1D6120C1-D8CF-46D8-B8AF-EC791F7E0D7A}" type="sibTrans" cxnId="{45DCA8D8-CA04-4136-A389-B791B5B44387}">
      <dgm:prSet/>
      <dgm:spPr/>
      <dgm:t>
        <a:bodyPr/>
        <a:lstStyle/>
        <a:p>
          <a:endParaRPr lang="en-US" sz="1800">
            <a:latin typeface="Cambria" panose="02040503050406030204" pitchFamily="18" charset="0"/>
            <a:ea typeface="Cambria" panose="02040503050406030204" pitchFamily="18" charset="0"/>
          </a:endParaRPr>
        </a:p>
      </dgm:t>
    </dgm:pt>
    <dgm:pt modelId="{E0FCF370-BCAA-488D-8C2B-C6B8A861FB04}">
      <dgm:prSet custT="1"/>
      <dgm:spPr>
        <a:xfrm>
          <a:off x="7741860" y="1370631"/>
          <a:ext cx="2235998" cy="1170000"/>
        </a:xfrm>
        <a:prstGeom prst="rect">
          <a:avLst/>
        </a:prstGeom>
        <a:noFill/>
        <a:ln>
          <a:noFill/>
        </a:ln>
        <a:effectLst/>
      </dgm:spPr>
      <dgm:t>
        <a:bodyPr/>
        <a:lstStyle/>
        <a:p>
          <a:pPr>
            <a:buChar char="•"/>
          </a:pP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is finalized for the entire </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ETS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sector</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a:t>
          </a:r>
        </a:p>
      </dgm:t>
    </dgm:pt>
    <dgm:pt modelId="{2EC35235-1B2F-4837-87A1-16E45F745AE1}" type="parTrans" cxnId="{BEBC9D4F-C03B-422E-81C7-554D1A3922DE}">
      <dgm:prSet/>
      <dgm:spPr/>
      <dgm:t>
        <a:bodyPr/>
        <a:lstStyle/>
        <a:p>
          <a:endParaRPr lang="en-US" sz="1800">
            <a:latin typeface="Cambria" panose="02040503050406030204" pitchFamily="18" charset="0"/>
            <a:ea typeface="Cambria" panose="02040503050406030204" pitchFamily="18" charset="0"/>
          </a:endParaRPr>
        </a:p>
      </dgm:t>
    </dgm:pt>
    <dgm:pt modelId="{8E308E6C-E5D0-4212-A052-523C7BB1D1B1}" type="sibTrans" cxnId="{BEBC9D4F-C03B-422E-81C7-554D1A3922DE}">
      <dgm:prSet/>
      <dgm:spPr/>
      <dgm:t>
        <a:bodyPr/>
        <a:lstStyle/>
        <a:p>
          <a:endParaRPr lang="en-US" sz="1800">
            <a:latin typeface="Cambria" panose="02040503050406030204" pitchFamily="18" charset="0"/>
            <a:ea typeface="Cambria" panose="02040503050406030204" pitchFamily="18" charset="0"/>
          </a:endParaRPr>
        </a:p>
      </dgm:t>
    </dgm:pt>
    <dgm:pt modelId="{F13D5F8C-835D-4170-9C3B-577EC59EFB0B}" type="pres">
      <dgm:prSet presAssocID="{C124F286-294F-4CB0-A6A0-2524E7769807}" presName="Name0" presStyleCnt="0">
        <dgm:presLayoutVars>
          <dgm:dir/>
          <dgm:animLvl val="lvl"/>
          <dgm:resizeHandles val="exact"/>
        </dgm:presLayoutVars>
      </dgm:prSet>
      <dgm:spPr/>
    </dgm:pt>
    <dgm:pt modelId="{830D073E-64CF-4DDE-ADDB-948C1C86FB38}" type="pres">
      <dgm:prSet presAssocID="{E277DD03-F48C-4204-A7D2-D0AD4DE65DED}" presName="composite" presStyleCnt="0"/>
      <dgm:spPr/>
    </dgm:pt>
    <dgm:pt modelId="{1499D5CE-8141-4BBC-8F20-DAC23F01E49F}" type="pres">
      <dgm:prSet presAssocID="{E277DD03-F48C-4204-A7D2-D0AD4DE65DED}" presName="parTx" presStyleLbl="node1" presStyleIdx="0" presStyleCnt="4">
        <dgm:presLayoutVars>
          <dgm:chMax val="0"/>
          <dgm:chPref val="0"/>
          <dgm:bulletEnabled val="1"/>
        </dgm:presLayoutVars>
      </dgm:prSet>
      <dgm:spPr/>
    </dgm:pt>
    <dgm:pt modelId="{7CBC61E6-D051-4FFF-844A-C0B690E3B6D2}" type="pres">
      <dgm:prSet presAssocID="{E277DD03-F48C-4204-A7D2-D0AD4DE65DED}" presName="desTx" presStyleLbl="revTx" presStyleIdx="0" presStyleCnt="4">
        <dgm:presLayoutVars>
          <dgm:bulletEnabled val="1"/>
        </dgm:presLayoutVars>
      </dgm:prSet>
      <dgm:spPr/>
    </dgm:pt>
    <dgm:pt modelId="{02334ABD-E495-4BAA-AEE8-EA0D1D50BE91}" type="pres">
      <dgm:prSet presAssocID="{3EBF6995-E40A-4B11-8377-272D037B2B62}" presName="space" presStyleCnt="0"/>
      <dgm:spPr/>
    </dgm:pt>
    <dgm:pt modelId="{7C621BB9-B852-4E93-BEE0-E0976C3D7F7E}" type="pres">
      <dgm:prSet presAssocID="{7C3F4F69-3754-4338-86D0-74C9B271AB00}" presName="composite" presStyleCnt="0"/>
      <dgm:spPr/>
    </dgm:pt>
    <dgm:pt modelId="{72BF54B4-72E7-425F-BE69-40A3D46A3870}" type="pres">
      <dgm:prSet presAssocID="{7C3F4F69-3754-4338-86D0-74C9B271AB00}" presName="parTx" presStyleLbl="node1" presStyleIdx="1" presStyleCnt="4">
        <dgm:presLayoutVars>
          <dgm:chMax val="0"/>
          <dgm:chPref val="0"/>
          <dgm:bulletEnabled val="1"/>
        </dgm:presLayoutVars>
      </dgm:prSet>
      <dgm:spPr/>
    </dgm:pt>
    <dgm:pt modelId="{D27ECA40-3114-4D83-84C2-F6052C1B46ED}" type="pres">
      <dgm:prSet presAssocID="{7C3F4F69-3754-4338-86D0-74C9B271AB00}" presName="desTx" presStyleLbl="revTx" presStyleIdx="1" presStyleCnt="4">
        <dgm:presLayoutVars>
          <dgm:bulletEnabled val="1"/>
        </dgm:presLayoutVars>
      </dgm:prSet>
      <dgm:spPr/>
    </dgm:pt>
    <dgm:pt modelId="{D7A444ED-B9CB-4881-B53E-BBCE9AC7C678}" type="pres">
      <dgm:prSet presAssocID="{4917ADC8-4A3C-4DD6-ABED-EF9FFD548B54}" presName="space" presStyleCnt="0"/>
      <dgm:spPr/>
    </dgm:pt>
    <dgm:pt modelId="{05820F67-F80D-49B0-86ED-19C2228255AE}" type="pres">
      <dgm:prSet presAssocID="{6C0E7F18-1034-4EE2-9141-097DBD7962E9}" presName="composite" presStyleCnt="0"/>
      <dgm:spPr/>
    </dgm:pt>
    <dgm:pt modelId="{5B7548E3-7DA8-49DA-A286-EE0AE52D66D7}" type="pres">
      <dgm:prSet presAssocID="{6C0E7F18-1034-4EE2-9141-097DBD7962E9}" presName="parTx" presStyleLbl="node1" presStyleIdx="2" presStyleCnt="4">
        <dgm:presLayoutVars>
          <dgm:chMax val="0"/>
          <dgm:chPref val="0"/>
          <dgm:bulletEnabled val="1"/>
        </dgm:presLayoutVars>
      </dgm:prSet>
      <dgm:spPr/>
    </dgm:pt>
    <dgm:pt modelId="{17A70EB5-57CE-4836-9CC0-E24C989475EE}" type="pres">
      <dgm:prSet presAssocID="{6C0E7F18-1034-4EE2-9141-097DBD7962E9}" presName="desTx" presStyleLbl="revTx" presStyleIdx="2" presStyleCnt="4">
        <dgm:presLayoutVars>
          <dgm:bulletEnabled val="1"/>
        </dgm:presLayoutVars>
      </dgm:prSet>
      <dgm:spPr/>
    </dgm:pt>
    <dgm:pt modelId="{83770979-1D80-469A-B41E-E42779A87827}" type="pres">
      <dgm:prSet presAssocID="{2DE990F1-042F-4EFE-BF2C-64F0FD7230C4}" presName="space" presStyleCnt="0"/>
      <dgm:spPr/>
    </dgm:pt>
    <dgm:pt modelId="{2FE24AD3-408A-46B7-810B-A357B8B9E879}" type="pres">
      <dgm:prSet presAssocID="{DFCC14CE-FC76-43D3-90FA-C4AA636BF962}" presName="composite" presStyleCnt="0"/>
      <dgm:spPr/>
    </dgm:pt>
    <dgm:pt modelId="{ACFBB37B-2885-48E7-89E3-50A5638AAD5D}" type="pres">
      <dgm:prSet presAssocID="{DFCC14CE-FC76-43D3-90FA-C4AA636BF962}" presName="parTx" presStyleLbl="node1" presStyleIdx="3" presStyleCnt="4">
        <dgm:presLayoutVars>
          <dgm:chMax val="0"/>
          <dgm:chPref val="0"/>
          <dgm:bulletEnabled val="1"/>
        </dgm:presLayoutVars>
      </dgm:prSet>
      <dgm:spPr/>
    </dgm:pt>
    <dgm:pt modelId="{6ED1CA2F-CBEF-47DE-9953-745AF4E698BC}" type="pres">
      <dgm:prSet presAssocID="{DFCC14CE-FC76-43D3-90FA-C4AA636BF962}" presName="desTx" presStyleLbl="revTx" presStyleIdx="3" presStyleCnt="4">
        <dgm:presLayoutVars>
          <dgm:bulletEnabled val="1"/>
        </dgm:presLayoutVars>
      </dgm:prSet>
      <dgm:spPr/>
    </dgm:pt>
  </dgm:ptLst>
  <dgm:cxnLst>
    <dgm:cxn modelId="{6B146C10-AC42-4DEA-9C83-B41DD63D2C1C}" type="presOf" srcId="{16893429-F6EC-4E68-8B31-0F955E9F120B}" destId="{6ED1CA2F-CBEF-47DE-9953-745AF4E698BC}" srcOrd="0" destOrd="1" presId="urn:microsoft.com/office/officeart/2005/8/layout/chevron1"/>
    <dgm:cxn modelId="{F4847C1B-6762-4548-9027-C9B4832BC351}" srcId="{DFCC14CE-FC76-43D3-90FA-C4AA636BF962}" destId="{16893429-F6EC-4E68-8B31-0F955E9F120B}" srcOrd="1" destOrd="0" parTransId="{DF18A8E5-87F3-441E-AB2A-04F130AFF61D}" sibTransId="{AFD536CE-E846-46BF-8544-2D6886E45746}"/>
    <dgm:cxn modelId="{F998B635-8A0B-450A-A1DB-56292421F5B0}" srcId="{C124F286-294F-4CB0-A6A0-2524E7769807}" destId="{7C3F4F69-3754-4338-86D0-74C9B271AB00}" srcOrd="1" destOrd="0" parTransId="{665292F0-4E8D-48F3-8993-2E8F21B0675D}" sibTransId="{4917ADC8-4A3C-4DD6-ABED-EF9FFD548B54}"/>
    <dgm:cxn modelId="{554B8448-854C-4350-B2C0-74D75B238D60}" srcId="{6C0E7F18-1034-4EE2-9141-097DBD7962E9}" destId="{6DE6E54D-CA4B-4293-83D0-6794CDFF1227}" srcOrd="0" destOrd="0" parTransId="{CDA879A8-6E0B-4B61-B93B-E58608C2C095}" sibTransId="{633793C9-C0C4-4837-AA65-F25E36199A83}"/>
    <dgm:cxn modelId="{9452A44A-C39E-424D-938F-EFDD02F9E046}" srcId="{C124F286-294F-4CB0-A6A0-2524E7769807}" destId="{E277DD03-F48C-4204-A7D2-D0AD4DE65DED}" srcOrd="0" destOrd="0" parTransId="{1F10AEEA-A86A-40A1-B037-AD825E1CB32C}" sibTransId="{3EBF6995-E40A-4B11-8377-272D037B2B62}"/>
    <dgm:cxn modelId="{B41CC14B-BA47-4E55-B659-36040F44D79D}" type="presOf" srcId="{2217BFC0-5263-42FB-86A2-AFCE0E7A21F8}" destId="{D27ECA40-3114-4D83-84C2-F6052C1B46ED}" srcOrd="0" destOrd="0" presId="urn:microsoft.com/office/officeart/2005/8/layout/chevron1"/>
    <dgm:cxn modelId="{BEBC9D4F-C03B-422E-81C7-554D1A3922DE}" srcId="{DFCC14CE-FC76-43D3-90FA-C4AA636BF962}" destId="{E0FCF370-BCAA-488D-8C2B-C6B8A861FB04}" srcOrd="0" destOrd="0" parTransId="{2EC35235-1B2F-4837-87A1-16E45F745AE1}" sibTransId="{8E308E6C-E5D0-4212-A052-523C7BB1D1B1}"/>
    <dgm:cxn modelId="{F9CBF575-6A37-487B-BE8F-448B5FBFB799}" type="presOf" srcId="{DFCC14CE-FC76-43D3-90FA-C4AA636BF962}" destId="{ACFBB37B-2885-48E7-89E3-50A5638AAD5D}" srcOrd="0" destOrd="0" presId="urn:microsoft.com/office/officeart/2005/8/layout/chevron1"/>
    <dgm:cxn modelId="{3ACB5391-8194-4D33-A806-32C438E63FA2}" type="presOf" srcId="{BCBD037A-7185-4DF4-B078-EA3619D49574}" destId="{7CBC61E6-D051-4FFF-844A-C0B690E3B6D2}" srcOrd="0" destOrd="0" presId="urn:microsoft.com/office/officeart/2005/8/layout/chevron1"/>
    <dgm:cxn modelId="{5DA8E992-4172-4D25-990B-D786869985D8}" type="presOf" srcId="{E0FCF370-BCAA-488D-8C2B-C6B8A861FB04}" destId="{6ED1CA2F-CBEF-47DE-9953-745AF4E698BC}" srcOrd="0" destOrd="0" presId="urn:microsoft.com/office/officeart/2005/8/layout/chevron1"/>
    <dgm:cxn modelId="{BEA3B295-4357-4C9B-83C0-A4DDD80AE1AB}" srcId="{C124F286-294F-4CB0-A6A0-2524E7769807}" destId="{DFCC14CE-FC76-43D3-90FA-C4AA636BF962}" srcOrd="3" destOrd="0" parTransId="{0E8095E0-18D6-42B9-AB5A-23E984FFFD35}" sibTransId="{5EB7AF86-66A4-4BEF-8FA2-9EA57FBB9DA2}"/>
    <dgm:cxn modelId="{BFE194B1-1F22-4F29-B905-B643922F26E3}" type="presOf" srcId="{6DE6E54D-CA4B-4293-83D0-6794CDFF1227}" destId="{17A70EB5-57CE-4836-9CC0-E24C989475EE}" srcOrd="0" destOrd="0" presId="urn:microsoft.com/office/officeart/2005/8/layout/chevron1"/>
    <dgm:cxn modelId="{D0E230B7-81A2-409C-BC55-817CB1663CD7}" type="presOf" srcId="{6C0E7F18-1034-4EE2-9141-097DBD7962E9}" destId="{5B7548E3-7DA8-49DA-A286-EE0AE52D66D7}" srcOrd="0" destOrd="0" presId="urn:microsoft.com/office/officeart/2005/8/layout/chevron1"/>
    <dgm:cxn modelId="{426919C3-80D3-4AB2-8B6C-98DB66CC1DF8}" type="presOf" srcId="{E277DD03-F48C-4204-A7D2-D0AD4DE65DED}" destId="{1499D5CE-8141-4BBC-8F20-DAC23F01E49F}" srcOrd="0" destOrd="0" presId="urn:microsoft.com/office/officeart/2005/8/layout/chevron1"/>
    <dgm:cxn modelId="{91D3D8C5-989E-43A8-BAEC-C453152CD33F}" type="presOf" srcId="{C124F286-294F-4CB0-A6A0-2524E7769807}" destId="{F13D5F8C-835D-4170-9C3B-577EC59EFB0B}" srcOrd="0" destOrd="0" presId="urn:microsoft.com/office/officeart/2005/8/layout/chevron1"/>
    <dgm:cxn modelId="{45DCA8D8-CA04-4136-A389-B791B5B44387}" srcId="{7C3F4F69-3754-4338-86D0-74C9B271AB00}" destId="{2217BFC0-5263-42FB-86A2-AFCE0E7A21F8}" srcOrd="0" destOrd="0" parTransId="{0E005CE7-54FE-41B3-99E0-7B60CA8FC172}" sibTransId="{1D6120C1-D8CF-46D8-B8AF-EC791F7E0D7A}"/>
    <dgm:cxn modelId="{9F8ACFE9-32BF-4F1C-998A-A779F06CB831}" type="presOf" srcId="{7C3F4F69-3754-4338-86D0-74C9B271AB00}" destId="{72BF54B4-72E7-425F-BE69-40A3D46A3870}" srcOrd="0" destOrd="0" presId="urn:microsoft.com/office/officeart/2005/8/layout/chevron1"/>
    <dgm:cxn modelId="{DB1F4DFE-601C-4EAA-B067-67639D9ABFB2}" srcId="{C124F286-294F-4CB0-A6A0-2524E7769807}" destId="{6C0E7F18-1034-4EE2-9141-097DBD7962E9}" srcOrd="2" destOrd="0" parTransId="{0353D47C-D0FA-49CF-979E-F9BDB118D1C4}" sibTransId="{2DE990F1-042F-4EFE-BF2C-64F0FD7230C4}"/>
    <dgm:cxn modelId="{ED01C5FE-60AC-4F41-BD70-A92CB384C5E9}" srcId="{E277DD03-F48C-4204-A7D2-D0AD4DE65DED}" destId="{BCBD037A-7185-4DF4-B078-EA3619D49574}" srcOrd="0" destOrd="0" parTransId="{B41D8755-393A-46C6-AB97-A021E4AB903F}" sibTransId="{6A7AD95E-DE43-4410-AD7A-D01C62D3DC0D}"/>
    <dgm:cxn modelId="{9C4B1E16-6DE4-4654-A35F-E7555F8DCAD3}" type="presParOf" srcId="{F13D5F8C-835D-4170-9C3B-577EC59EFB0B}" destId="{830D073E-64CF-4DDE-ADDB-948C1C86FB38}" srcOrd="0" destOrd="0" presId="urn:microsoft.com/office/officeart/2005/8/layout/chevron1"/>
    <dgm:cxn modelId="{DF5FA7C2-FC45-490A-80A6-DFB724BFBDF8}" type="presParOf" srcId="{830D073E-64CF-4DDE-ADDB-948C1C86FB38}" destId="{1499D5CE-8141-4BBC-8F20-DAC23F01E49F}" srcOrd="0" destOrd="0" presId="urn:microsoft.com/office/officeart/2005/8/layout/chevron1"/>
    <dgm:cxn modelId="{3D1B9120-2F87-4299-B8E3-155B18D60F53}" type="presParOf" srcId="{830D073E-64CF-4DDE-ADDB-948C1C86FB38}" destId="{7CBC61E6-D051-4FFF-844A-C0B690E3B6D2}" srcOrd="1" destOrd="0" presId="urn:microsoft.com/office/officeart/2005/8/layout/chevron1"/>
    <dgm:cxn modelId="{650127FA-F329-4431-B394-CA6AF5ACAF1A}" type="presParOf" srcId="{F13D5F8C-835D-4170-9C3B-577EC59EFB0B}" destId="{02334ABD-E495-4BAA-AEE8-EA0D1D50BE91}" srcOrd="1" destOrd="0" presId="urn:microsoft.com/office/officeart/2005/8/layout/chevron1"/>
    <dgm:cxn modelId="{1FC93959-67BD-4219-B4F7-C480ED7D46C1}" type="presParOf" srcId="{F13D5F8C-835D-4170-9C3B-577EC59EFB0B}" destId="{7C621BB9-B852-4E93-BEE0-E0976C3D7F7E}" srcOrd="2" destOrd="0" presId="urn:microsoft.com/office/officeart/2005/8/layout/chevron1"/>
    <dgm:cxn modelId="{69A11520-DDC0-4CB4-ABE4-B235C54DB73F}" type="presParOf" srcId="{7C621BB9-B852-4E93-BEE0-E0976C3D7F7E}" destId="{72BF54B4-72E7-425F-BE69-40A3D46A3870}" srcOrd="0" destOrd="0" presId="urn:microsoft.com/office/officeart/2005/8/layout/chevron1"/>
    <dgm:cxn modelId="{6FF03FFB-BC58-4D32-9412-9636B8DD3FE8}" type="presParOf" srcId="{7C621BB9-B852-4E93-BEE0-E0976C3D7F7E}" destId="{D27ECA40-3114-4D83-84C2-F6052C1B46ED}" srcOrd="1" destOrd="0" presId="urn:microsoft.com/office/officeart/2005/8/layout/chevron1"/>
    <dgm:cxn modelId="{DF09438B-6FC9-4047-A71C-BC0D4E6FD0F0}" type="presParOf" srcId="{F13D5F8C-835D-4170-9C3B-577EC59EFB0B}" destId="{D7A444ED-B9CB-4881-B53E-BBCE9AC7C678}" srcOrd="3" destOrd="0" presId="urn:microsoft.com/office/officeart/2005/8/layout/chevron1"/>
    <dgm:cxn modelId="{2F8C7BFF-DFAA-4B5E-AAE4-16A9C9AC298F}" type="presParOf" srcId="{F13D5F8C-835D-4170-9C3B-577EC59EFB0B}" destId="{05820F67-F80D-49B0-86ED-19C2228255AE}" srcOrd="4" destOrd="0" presId="urn:microsoft.com/office/officeart/2005/8/layout/chevron1"/>
    <dgm:cxn modelId="{59C0621D-EC67-4901-91E3-19D136BCE00C}" type="presParOf" srcId="{05820F67-F80D-49B0-86ED-19C2228255AE}" destId="{5B7548E3-7DA8-49DA-A286-EE0AE52D66D7}" srcOrd="0" destOrd="0" presId="urn:microsoft.com/office/officeart/2005/8/layout/chevron1"/>
    <dgm:cxn modelId="{60A72376-7314-41CA-AC4B-EF45D9167029}" type="presParOf" srcId="{05820F67-F80D-49B0-86ED-19C2228255AE}" destId="{17A70EB5-57CE-4836-9CC0-E24C989475EE}" srcOrd="1" destOrd="0" presId="urn:microsoft.com/office/officeart/2005/8/layout/chevron1"/>
    <dgm:cxn modelId="{6BCC04F2-4C06-48AB-98B8-FE0E03296DA5}" type="presParOf" srcId="{F13D5F8C-835D-4170-9C3B-577EC59EFB0B}" destId="{83770979-1D80-469A-B41E-E42779A87827}" srcOrd="5" destOrd="0" presId="urn:microsoft.com/office/officeart/2005/8/layout/chevron1"/>
    <dgm:cxn modelId="{B5D95776-B6DD-4CB7-A21B-5A1DB6CC83A5}" type="presParOf" srcId="{F13D5F8C-835D-4170-9C3B-577EC59EFB0B}" destId="{2FE24AD3-408A-46B7-810B-A357B8B9E879}" srcOrd="6" destOrd="0" presId="urn:microsoft.com/office/officeart/2005/8/layout/chevron1"/>
    <dgm:cxn modelId="{8ACC5AAA-54EA-4523-A356-416994054632}" type="presParOf" srcId="{2FE24AD3-408A-46B7-810B-A357B8B9E879}" destId="{ACFBB37B-2885-48E7-89E3-50A5638AAD5D}" srcOrd="0" destOrd="0" presId="urn:microsoft.com/office/officeart/2005/8/layout/chevron1"/>
    <dgm:cxn modelId="{F58C5EB2-B40F-42A3-992A-B70162D30BC2}" type="presParOf" srcId="{2FE24AD3-408A-46B7-810B-A357B8B9E879}" destId="{6ED1CA2F-CBEF-47DE-9953-745AF4E698BC}"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87A80-74EA-44DE-AB38-428ADA4D1151}">
      <dsp:nvSpPr>
        <dsp:cNvPr id="0" name=""/>
        <dsp:cNvSpPr/>
      </dsp:nvSpPr>
      <dsp:spPr>
        <a:xfrm>
          <a:off x="0" y="2787187"/>
          <a:ext cx="9009751" cy="2298143"/>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i="0" kern="1200" dirty="0">
              <a:solidFill>
                <a:srgbClr val="C00000"/>
              </a:solidFill>
              <a:latin typeface="Cambria" panose="02040503050406030204" pitchFamily="18" charset="0"/>
              <a:ea typeface="Cambria" panose="02040503050406030204" pitchFamily="18" charset="0"/>
            </a:rPr>
            <a:t>2030–2050: </a:t>
          </a:r>
          <a:r>
            <a:rPr lang="en-US" sz="2400" b="0" i="0" kern="1200" dirty="0" err="1">
              <a:latin typeface="Cambria" panose="02040503050406030204" pitchFamily="18" charset="0"/>
              <a:ea typeface="Cambria" panose="02040503050406030204" pitchFamily="18" charset="0"/>
            </a:rPr>
            <a:t>Comprehensive economic transformation</a:t>
          </a:r>
          <a:endParaRPr lang="en-US" sz="2400" kern="1200" dirty="0">
            <a:latin typeface="Cambria" panose="02040503050406030204" pitchFamily="18" charset="0"/>
            <a:ea typeface="Cambria" panose="02040503050406030204" pitchFamily="18" charset="0"/>
          </a:endParaRPr>
        </a:p>
      </dsp:txBody>
      <dsp:txXfrm>
        <a:off x="0" y="2787187"/>
        <a:ext cx="9009751" cy="1240997"/>
      </dsp:txXfrm>
    </dsp:sp>
    <dsp:sp modelId="{DD6DEEDA-5BE4-47E5-80B7-509B93F6D74A}">
      <dsp:nvSpPr>
        <dsp:cNvPr id="0" name=""/>
        <dsp:cNvSpPr/>
      </dsp:nvSpPr>
      <dsp:spPr>
        <a:xfrm>
          <a:off x="17213" y="3786883"/>
          <a:ext cx="2219863"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Significantly reduce emissions from energy, heavy industry, transportation, and construction</a:t>
          </a:r>
          <a:endParaRPr lang="en-US" sz="1800" b="0" kern="1200" dirty="0">
            <a:latin typeface="Cambria" panose="02040503050406030204" pitchFamily="18" charset="0"/>
            <a:ea typeface="Cambria" panose="02040503050406030204" pitchFamily="18" charset="0"/>
          </a:endParaRPr>
        </a:p>
      </dsp:txBody>
      <dsp:txXfrm>
        <a:off x="17213" y="3786883"/>
        <a:ext cx="2219863" cy="1298486"/>
      </dsp:txXfrm>
    </dsp:sp>
    <dsp:sp modelId="{63449008-4944-4A3C-8A43-B78CA0E42944}">
      <dsp:nvSpPr>
        <dsp:cNvPr id="0" name=""/>
        <dsp:cNvSpPr/>
      </dsp:nvSpPr>
      <dsp:spPr>
        <a:xfrm>
          <a:off x="2237077" y="3786883"/>
          <a:ext cx="1636536"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mbria" panose="02040503050406030204" pitchFamily="18" charset="0"/>
              <a:ea typeface="Cambria" panose="02040503050406030204" pitchFamily="18" charset="0"/>
            </a:rPr>
            <a:t>Replacing </a:t>
          </a:r>
          <a:r>
            <a:rPr lang="en-US" sz="1800" b="0" kern="1200" dirty="0" err="1">
              <a:latin typeface="Cambria" panose="02040503050406030204" pitchFamily="18" charset="0"/>
              <a:ea typeface="Cambria" panose="02040503050406030204" pitchFamily="18" charset="0"/>
            </a:rPr>
            <a:t>fossil fuels with green electricity </a:t>
          </a:r>
          <a:r>
            <a:rPr lang="en-US" sz="1800" b="0" kern="1200" dirty="0">
              <a:latin typeface="Cambria" panose="02040503050406030204" pitchFamily="18" charset="0"/>
              <a:ea typeface="Cambria" panose="02040503050406030204" pitchFamily="18" charset="0"/>
            </a:rPr>
            <a:t>(RE + hydrogen)</a:t>
          </a:r>
        </a:p>
      </dsp:txBody>
      <dsp:txXfrm>
        <a:off x="2237077" y="3786883"/>
        <a:ext cx="1636536" cy="1298486"/>
      </dsp:txXfrm>
    </dsp:sp>
    <dsp:sp modelId="{81C37011-62EE-4DC4-9FEC-FA70AF4021F3}">
      <dsp:nvSpPr>
        <dsp:cNvPr id="0" name=""/>
        <dsp:cNvSpPr/>
      </dsp:nvSpPr>
      <dsp:spPr>
        <a:xfrm>
          <a:off x="3873614" y="3786883"/>
          <a:ext cx="1636536"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Large-scale implementation of carbon capture and storage (CCS) technology</a:t>
          </a:r>
        </a:p>
      </dsp:txBody>
      <dsp:txXfrm>
        <a:off x="3873614" y="3786883"/>
        <a:ext cx="1636536" cy="1298486"/>
      </dsp:txXfrm>
    </dsp:sp>
    <dsp:sp modelId="{0F9FB54F-A084-45C8-A714-0D054A7F91AF}">
      <dsp:nvSpPr>
        <dsp:cNvPr id="0" name=""/>
        <dsp:cNvSpPr/>
      </dsp:nvSpPr>
      <dsp:spPr>
        <a:xfrm>
          <a:off x="5510150" y="3786883"/>
          <a:ext cx="1573415"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Restructure agriculture and supply chains for sustainability</a:t>
          </a:r>
        </a:p>
      </dsp:txBody>
      <dsp:txXfrm>
        <a:off x="5510150" y="3786883"/>
        <a:ext cx="1573415" cy="1298486"/>
      </dsp:txXfrm>
    </dsp:sp>
    <dsp:sp modelId="{16740F95-5813-416A-9438-E5FB7BE1513D}">
      <dsp:nvSpPr>
        <dsp:cNvPr id="0" name=""/>
        <dsp:cNvSpPr/>
      </dsp:nvSpPr>
      <dsp:spPr>
        <a:xfrm>
          <a:off x="7070798" y="3786883"/>
          <a:ext cx="1938952"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Integrating Vietnam's ETS system with regional/international markets</a:t>
          </a:r>
        </a:p>
      </dsp:txBody>
      <dsp:txXfrm>
        <a:off x="7070798" y="3786883"/>
        <a:ext cx="1938952" cy="1298486"/>
      </dsp:txXfrm>
    </dsp:sp>
    <dsp:sp modelId="{CB33A0EE-DD02-4053-B74F-CDA2CFEF8BE9}">
      <dsp:nvSpPr>
        <dsp:cNvPr id="0" name=""/>
        <dsp:cNvSpPr/>
      </dsp:nvSpPr>
      <dsp:spPr>
        <a:xfrm rot="10800000">
          <a:off x="0" y="39"/>
          <a:ext cx="9009751" cy="2814598"/>
        </a:xfrm>
        <a:prstGeom prst="upArrowCallou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i="0" kern="1200" dirty="0">
              <a:solidFill>
                <a:srgbClr val="C00000"/>
              </a:solidFill>
              <a:latin typeface="Cambria" panose="02040503050406030204" pitchFamily="18" charset="0"/>
              <a:ea typeface="Cambria" panose="02040503050406030204" pitchFamily="18" charset="0"/>
            </a:rPr>
            <a:t>2025–2030: </a:t>
          </a:r>
          <a:r>
            <a:rPr lang="en-US" sz="2400" b="0" i="0" kern="1200" dirty="0" err="1">
              <a:latin typeface="Cambria" panose="02040503050406030204" pitchFamily="18" charset="0"/>
              <a:ea typeface="Cambria" panose="02040503050406030204" pitchFamily="18" charset="0"/>
            </a:rPr>
            <a:t>Implementing the policy framework</a:t>
          </a:r>
          <a:endParaRPr lang="en-US" sz="2400" kern="1200" dirty="0">
            <a:latin typeface="Cambria" panose="02040503050406030204" pitchFamily="18" charset="0"/>
            <a:ea typeface="Cambria" panose="02040503050406030204" pitchFamily="18" charset="0"/>
          </a:endParaRPr>
        </a:p>
      </dsp:txBody>
      <dsp:txXfrm rot="-10800000">
        <a:off x="0" y="39"/>
        <a:ext cx="9009751" cy="987924"/>
      </dsp:txXfrm>
    </dsp:sp>
    <dsp:sp modelId="{4B9EC787-AC6B-4F37-B2D1-81DD6B1D7EC3}">
      <dsp:nvSpPr>
        <dsp:cNvPr id="0" name=""/>
        <dsp:cNvSpPr/>
      </dsp:nvSpPr>
      <dsp:spPr>
        <a:xfrm>
          <a:off x="17071" y="829063"/>
          <a:ext cx="1600871"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Implementation of updated</a:t>
          </a:r>
          <a:r>
            <a:rPr lang="en-US" sz="1800" kern="1200" dirty="0">
              <a:latin typeface="Cambria" panose="02040503050406030204" pitchFamily="18" charset="0"/>
              <a:ea typeface="Cambria" panose="02040503050406030204" pitchFamily="18" charset="0"/>
            </a:rPr>
            <a:t> NDC</a:t>
          </a:r>
        </a:p>
      </dsp:txBody>
      <dsp:txXfrm>
        <a:off x="17071" y="829063"/>
        <a:ext cx="1600871" cy="1018066"/>
      </dsp:txXfrm>
    </dsp:sp>
    <dsp:sp modelId="{7667B368-E4A3-4AF7-8954-BB308EEDAF67}">
      <dsp:nvSpPr>
        <dsp:cNvPr id="0" name=""/>
        <dsp:cNvSpPr/>
      </dsp:nvSpPr>
      <dsp:spPr>
        <a:xfrm>
          <a:off x="1617943" y="829063"/>
          <a:ext cx="2207184"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Testing and operating the domestic</a:t>
          </a:r>
          <a:r>
            <a:rPr lang="en-US" sz="1800" kern="1200" dirty="0">
              <a:latin typeface="Cambria" panose="02040503050406030204" pitchFamily="18" charset="0"/>
              <a:ea typeface="Cambria" panose="02040503050406030204" pitchFamily="18" charset="0"/>
            </a:rPr>
            <a:t> carbon </a:t>
          </a:r>
          <a:r>
            <a:rPr lang="en-US" sz="1800" kern="1200" dirty="0" err="1">
              <a:latin typeface="Cambria" panose="02040503050406030204" pitchFamily="18" charset="0"/>
              <a:ea typeface="Cambria" panose="02040503050406030204" pitchFamily="18" charset="0"/>
            </a:rPr>
            <a:t>market</a:t>
          </a:r>
          <a:endParaRPr lang="en-US" sz="1800" kern="1200" dirty="0">
            <a:latin typeface="Cambria" panose="02040503050406030204" pitchFamily="18" charset="0"/>
            <a:ea typeface="Cambria" panose="02040503050406030204" pitchFamily="18" charset="0"/>
          </a:endParaRPr>
        </a:p>
      </dsp:txBody>
      <dsp:txXfrm>
        <a:off x="1617943" y="829063"/>
        <a:ext cx="2207184" cy="1018066"/>
      </dsp:txXfrm>
    </dsp:sp>
    <dsp:sp modelId="{E068E68D-090D-4A78-B360-8ECF24D6FFC3}">
      <dsp:nvSpPr>
        <dsp:cNvPr id="0" name=""/>
        <dsp:cNvSpPr/>
      </dsp:nvSpPr>
      <dsp:spPr>
        <a:xfrm>
          <a:off x="3825128" y="829063"/>
          <a:ext cx="3176341"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Investing in renewable energy</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transforming urban transportation</a:t>
          </a:r>
          <a:r>
            <a:rPr lang="en-US" sz="1800" kern="1200" dirty="0">
              <a:latin typeface="Cambria" panose="02040503050406030204" pitchFamily="18" charset="0"/>
              <a:ea typeface="Cambria" panose="02040503050406030204" pitchFamily="18" charset="0"/>
            </a:rPr>
            <a:t>, and </a:t>
          </a:r>
          <a:r>
            <a:rPr lang="en-US" sz="1800" kern="1200" dirty="0" err="1">
              <a:latin typeface="Cambria" panose="02040503050406030204" pitchFamily="18" charset="0"/>
              <a:ea typeface="Cambria" panose="02040503050406030204" pitchFamily="18" charset="0"/>
            </a:rPr>
            <a:t>sustainable forest management</a:t>
          </a:r>
          <a:endParaRPr lang="en-US" sz="1800" kern="1200" dirty="0">
            <a:latin typeface="Cambria" panose="02040503050406030204" pitchFamily="18" charset="0"/>
            <a:ea typeface="Cambria" panose="02040503050406030204" pitchFamily="18" charset="0"/>
          </a:endParaRPr>
        </a:p>
      </dsp:txBody>
      <dsp:txXfrm>
        <a:off x="3825128" y="829063"/>
        <a:ext cx="3176341" cy="1018066"/>
      </dsp:txXfrm>
    </dsp:sp>
    <dsp:sp modelId="{44764D6D-703E-49E2-B02C-0F16356FF405}">
      <dsp:nvSpPr>
        <dsp:cNvPr id="0" name=""/>
        <dsp:cNvSpPr/>
      </dsp:nvSpPr>
      <dsp:spPr>
        <a:xfrm>
          <a:off x="6988556" y="829063"/>
          <a:ext cx="2021194"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Issuing a roadmap for phasing out </a:t>
          </a:r>
          <a:r>
            <a:rPr lang="en-US" sz="1800" kern="1200" dirty="0">
              <a:latin typeface="Cambria" panose="02040503050406030204" pitchFamily="18" charset="0"/>
              <a:ea typeface="Cambria" panose="02040503050406030204" pitchFamily="18" charset="0"/>
            </a:rPr>
            <a:t>coal-fired </a:t>
          </a:r>
          <a:r>
            <a:rPr lang="en-US" sz="1800" kern="1200" dirty="0" err="1">
              <a:latin typeface="Cambria" panose="02040503050406030204" pitchFamily="18" charset="0"/>
              <a:ea typeface="Cambria" panose="02040503050406030204" pitchFamily="18" charset="0"/>
            </a:rPr>
            <a:t>power</a:t>
          </a:r>
        </a:p>
      </dsp:txBody>
      <dsp:txXfrm>
        <a:off x="6988556" y="829063"/>
        <a:ext cx="2021194" cy="10180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582F8-3DE6-40C4-98C4-2E8D4D082B90}">
      <dsp:nvSpPr>
        <dsp:cNvPr id="0" name=""/>
        <dsp:cNvSpPr/>
      </dsp:nvSpPr>
      <dsp:spPr>
        <a:xfrm>
          <a:off x="2180"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2005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5829" y="23649"/>
        <a:ext cx="1115150" cy="760148"/>
      </dsp:txXfrm>
    </dsp:sp>
    <dsp:sp modelId="{4172D9FA-D53A-4304-AA95-3BBE8E2BB37C}">
      <dsp:nvSpPr>
        <dsp:cNvPr id="0" name=""/>
        <dsp:cNvSpPr/>
      </dsp:nvSpPr>
      <dsp:spPr>
        <a:xfrm>
          <a:off x="118425"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EU ETS officially launched (Phase 1)</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45663" y="834684"/>
        <a:ext cx="875483" cy="1694990"/>
      </dsp:txXfrm>
    </dsp:sp>
    <dsp:sp modelId="{C27FD6DC-1F3D-4884-A758-316B4A19BDD8}">
      <dsp:nvSpPr>
        <dsp:cNvPr id="0" name=""/>
        <dsp:cNvSpPr/>
      </dsp:nvSpPr>
      <dsp:spPr>
        <a:xfrm>
          <a:off x="1251812"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2013</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275461" y="23649"/>
        <a:ext cx="1115150" cy="760148"/>
      </dsp:txXfrm>
    </dsp:sp>
    <dsp:sp modelId="{7793CC87-6F4D-4A5E-80FB-882FAD6CE00C}">
      <dsp:nvSpPr>
        <dsp:cNvPr id="0" name=""/>
        <dsp:cNvSpPr/>
      </dsp:nvSpPr>
      <dsp:spPr>
        <a:xfrm>
          <a:off x="136805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EU ETS unified across the bloc – Phase 3</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395295" y="834684"/>
        <a:ext cx="875483" cy="1694990"/>
      </dsp:txXfrm>
    </dsp:sp>
    <dsp:sp modelId="{498B3160-B18F-40A8-8801-2CBEDC63C678}">
      <dsp:nvSpPr>
        <dsp:cNvPr id="0" name=""/>
        <dsp:cNvSpPr/>
      </dsp:nvSpPr>
      <dsp:spPr>
        <a:xfrm>
          <a:off x="2501445"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2021</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525094" y="23649"/>
        <a:ext cx="1115150" cy="760148"/>
      </dsp:txXfrm>
    </dsp:sp>
    <dsp:sp modelId="{99A51319-5E2C-4ACE-92A8-8D14CF259C21}">
      <dsp:nvSpPr>
        <dsp:cNvPr id="0" name=""/>
        <dsp:cNvSpPr/>
      </dsp:nvSpPr>
      <dsp:spPr>
        <a:xfrm>
          <a:off x="2617690"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Start of Phase 4 – increase cap, prepare for ETS 2</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2644928" y="834684"/>
        <a:ext cx="875483" cy="1694990"/>
      </dsp:txXfrm>
    </dsp:sp>
    <dsp:sp modelId="{7025C266-BBEC-48CB-A0A7-EBC6D9AC9965}">
      <dsp:nvSpPr>
        <dsp:cNvPr id="0" name=""/>
        <dsp:cNvSpPr/>
      </dsp:nvSpPr>
      <dsp:spPr>
        <a:xfrm>
          <a:off x="3751077"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774726" y="23649"/>
        <a:ext cx="1115150" cy="760148"/>
      </dsp:txXfrm>
    </dsp:sp>
    <dsp:sp modelId="{166B6C98-55C1-4B19-98B5-017332ADD32D}">
      <dsp:nvSpPr>
        <dsp:cNvPr id="0" name=""/>
        <dsp:cNvSpPr/>
      </dsp:nvSpPr>
      <dsp:spPr>
        <a:xfrm>
          <a:off x="386732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Expansion of ETS to maritime transport</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3894560" y="834684"/>
        <a:ext cx="875483" cy="1694990"/>
      </dsp:txXfrm>
    </dsp:sp>
    <dsp:sp modelId="{07BE7B94-60F3-40AC-B02A-89DF35823789}">
      <dsp:nvSpPr>
        <dsp:cNvPr id="0" name=""/>
        <dsp:cNvSpPr/>
      </dsp:nvSpPr>
      <dsp:spPr>
        <a:xfrm>
          <a:off x="5000710"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2026</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5024359" y="23649"/>
        <a:ext cx="1115150" cy="760148"/>
      </dsp:txXfrm>
    </dsp:sp>
    <dsp:sp modelId="{A6D5C592-9909-4C23-A215-BAC58BD171B5}">
      <dsp:nvSpPr>
        <dsp:cNvPr id="0" name=""/>
        <dsp:cNvSpPr/>
      </dsp:nvSpPr>
      <dsp:spPr>
        <a:xfrm>
          <a:off x="511695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Begin phasing out free allowances</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5144192" y="834684"/>
        <a:ext cx="875483" cy="1694990"/>
      </dsp:txXfrm>
    </dsp:sp>
    <dsp:sp modelId="{C30E119F-F20A-45C8-B1D2-F3953BE15898}">
      <dsp:nvSpPr>
        <dsp:cNvPr id="0" name=""/>
        <dsp:cNvSpPr/>
      </dsp:nvSpPr>
      <dsp:spPr>
        <a:xfrm>
          <a:off x="6250342"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2027</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6273991" y="23649"/>
        <a:ext cx="1115150" cy="760148"/>
      </dsp:txXfrm>
    </dsp:sp>
    <dsp:sp modelId="{3D2D974E-F8A9-450F-92F4-B316C994DFB0}">
      <dsp:nvSpPr>
        <dsp:cNvPr id="0" name=""/>
        <dsp:cNvSpPr/>
      </dsp:nvSpPr>
      <dsp:spPr>
        <a:xfrm>
          <a:off x="636658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ETS 2 </a:t>
          </a:r>
          <a:r>
            <a:rPr lang="en-US" sz="1600" b="0" i="0" kern="1200" dirty="0" err="1">
              <a:solidFill>
                <a:srgbClr val="FFFFFF"/>
              </a:solidFill>
              <a:latin typeface="Cambria" panose="02040503050406030204" pitchFamily="18" charset="0"/>
              <a:ea typeface="Cambria" panose="02040503050406030204" pitchFamily="18" charset="0"/>
              <a:cs typeface="+mn-cs"/>
            </a:rPr>
            <a:t>officially implemented</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6393825" y="834684"/>
        <a:ext cx="875483" cy="1694990"/>
      </dsp:txXfrm>
    </dsp:sp>
    <dsp:sp modelId="{A1B91859-9E16-48B3-A089-54AA7C68DB5B}">
      <dsp:nvSpPr>
        <dsp:cNvPr id="0" name=""/>
        <dsp:cNvSpPr/>
      </dsp:nvSpPr>
      <dsp:spPr>
        <a:xfrm>
          <a:off x="7499974"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2030</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523623" y="23649"/>
        <a:ext cx="1115150" cy="760148"/>
      </dsp:txXfrm>
    </dsp:sp>
    <dsp:sp modelId="{4B426C66-08C7-4C7F-B352-2B29994E6A06}">
      <dsp:nvSpPr>
        <dsp:cNvPr id="0" name=""/>
        <dsp:cNvSpPr/>
      </dsp:nvSpPr>
      <dsp:spPr>
        <a:xfrm>
          <a:off x="7616219"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Consider expanding CBAM – adjust ETS 2</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7643457" y="834684"/>
        <a:ext cx="875483" cy="1694990"/>
      </dsp:txXfrm>
    </dsp:sp>
    <dsp:sp modelId="{AC04866B-E82C-4109-B80D-C13B09FD133C}">
      <dsp:nvSpPr>
        <dsp:cNvPr id="0" name=""/>
        <dsp:cNvSpPr/>
      </dsp:nvSpPr>
      <dsp:spPr>
        <a:xfrm>
          <a:off x="8749607"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8773256" y="23649"/>
        <a:ext cx="1115150" cy="760148"/>
      </dsp:txXfrm>
    </dsp:sp>
    <dsp:sp modelId="{03BB7B80-DFED-47D9-91CB-421A3E71624D}">
      <dsp:nvSpPr>
        <dsp:cNvPr id="0" name=""/>
        <dsp:cNvSpPr/>
      </dsp:nvSpPr>
      <dsp:spPr>
        <a:xfrm>
          <a:off x="886585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Ending all free allocation – Full ETS</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8893090" y="834684"/>
        <a:ext cx="875483" cy="1694990"/>
      </dsp:txXfrm>
    </dsp:sp>
    <dsp:sp modelId="{4532F34E-5C40-458B-9A93-5E79A0602906}">
      <dsp:nvSpPr>
        <dsp:cNvPr id="0" name=""/>
        <dsp:cNvSpPr/>
      </dsp:nvSpPr>
      <dsp:spPr>
        <a:xfrm>
          <a:off x="9999239"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0022888" y="23649"/>
        <a:ext cx="1115150" cy="760148"/>
      </dsp:txXfrm>
    </dsp:sp>
    <dsp:sp modelId="{57728420-5DF0-48B3-8EE9-09CFAA1EA607}">
      <dsp:nvSpPr>
        <dsp:cNvPr id="0" name=""/>
        <dsp:cNvSpPr/>
      </dsp:nvSpPr>
      <dsp:spPr>
        <a:xfrm>
          <a:off x="1011548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Moving toward merging ETS 1 &amp; ETS 2, carbon prices increase</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0142722" y="834684"/>
        <a:ext cx="875483" cy="16949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9D5CE-8141-4BBC-8F20-DAC23F01E49F}">
      <dsp:nvSpPr>
        <dsp:cNvPr id="0" name=""/>
        <dsp:cNvSpPr/>
      </dsp:nvSpPr>
      <dsp:spPr>
        <a:xfrm>
          <a:off x="4865" y="121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October 1, 2023 – December 31, 2025</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Transitional phase</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563865" y="121882"/>
        <a:ext cx="1676999" cy="1117999"/>
      </dsp:txXfrm>
    </dsp:sp>
    <dsp:sp modelId="{7CBC61E6-D051-4FFF-844A-C0B690E3B6D2}">
      <dsp:nvSpPr>
        <dsp:cNvPr id="0" name=""/>
        <dsp:cNvSpPr/>
      </dsp:nvSpPr>
      <dsp:spPr>
        <a:xfrm>
          <a:off x="4865" y="1379631"/>
          <a:ext cx="2235998" cy="115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Quarterly reporting for</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6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types of goods entering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the EU</a:t>
          </a:r>
        </a:p>
      </dsp:txBody>
      <dsp:txXfrm>
        <a:off x="4865" y="1379631"/>
        <a:ext cx="2235998" cy="1152000"/>
      </dsp:txXfrm>
    </dsp:sp>
    <dsp:sp modelId="{72BF54B4-72E7-425F-BE69-40A3D46A3870}">
      <dsp:nvSpPr>
        <dsp:cNvPr id="0" name=""/>
        <dsp:cNvSpPr/>
      </dsp:nvSpPr>
      <dsp:spPr>
        <a:xfrm>
          <a:off x="2583864" y="121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From </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January 1, 2026</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Definitive phase</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3142864" y="121882"/>
        <a:ext cx="1676999" cy="1117999"/>
      </dsp:txXfrm>
    </dsp:sp>
    <dsp:sp modelId="{D27ECA40-3114-4D83-84C2-F6052C1B46ED}">
      <dsp:nvSpPr>
        <dsp:cNvPr id="0" name=""/>
        <dsp:cNvSpPr/>
      </dsp:nvSpPr>
      <dsp:spPr>
        <a:xfrm>
          <a:off x="2583864" y="1379631"/>
          <a:ext cx="2235998" cy="115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Purchase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and submit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certificates</a:t>
          </a:r>
        </a:p>
      </dsp:txBody>
      <dsp:txXfrm>
        <a:off x="2583864" y="1379631"/>
        <a:ext cx="2235998" cy="1152000"/>
      </dsp:txXfrm>
    </dsp:sp>
    <dsp:sp modelId="{5B7548E3-7DA8-49DA-A286-EE0AE52D66D7}">
      <dsp:nvSpPr>
        <dsp:cNvPr id="0" name=""/>
        <dsp:cNvSpPr/>
      </dsp:nvSpPr>
      <dsp:spPr>
        <a:xfrm>
          <a:off x="5162862" y="121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End of</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2030: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Consider expanding </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the scope</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5721862" y="121882"/>
        <a:ext cx="1676999" cy="1117999"/>
      </dsp:txXfrm>
    </dsp:sp>
    <dsp:sp modelId="{17A70EB5-57CE-4836-9CC0-E24C989475EE}">
      <dsp:nvSpPr>
        <dsp:cNvPr id="0" name=""/>
        <dsp:cNvSpPr/>
      </dsp:nvSpPr>
      <dsp:spPr>
        <a:xfrm>
          <a:off x="5162862" y="1379631"/>
          <a:ext cx="2235998" cy="115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Expand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to additional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product groups to align with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ETS</a:t>
          </a:r>
        </a:p>
      </dsp:txBody>
      <dsp:txXfrm>
        <a:off x="5162862" y="1379631"/>
        <a:ext cx="2235998" cy="1152000"/>
      </dsp:txXfrm>
    </dsp:sp>
    <dsp:sp modelId="{ACFBB37B-2885-48E7-89E3-50A5638AAD5D}">
      <dsp:nvSpPr>
        <dsp:cNvPr id="0" name=""/>
        <dsp:cNvSpPr/>
      </dsp:nvSpPr>
      <dsp:spPr>
        <a:xfrm>
          <a:off x="7741860" y="121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End of</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2034: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Full implementation</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8300860" y="121882"/>
        <a:ext cx="1676999" cy="1117999"/>
      </dsp:txXfrm>
    </dsp:sp>
    <dsp:sp modelId="{6ED1CA2F-CBEF-47DE-9953-745AF4E698BC}">
      <dsp:nvSpPr>
        <dsp:cNvPr id="0" name=""/>
        <dsp:cNvSpPr/>
      </dsp:nvSpPr>
      <dsp:spPr>
        <a:xfrm>
          <a:off x="7741860" y="1379631"/>
          <a:ext cx="2235998" cy="115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is finalized for the entire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ETS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sector</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a:t>
          </a:r>
        </a:p>
        <a:p>
          <a:pPr marL="171450" lvl="1" indent="-171450" algn="l" defTabSz="800100">
            <a:lnSpc>
              <a:spcPct val="90000"/>
            </a:lnSpc>
            <a:spcBef>
              <a:spcPct val="0"/>
            </a:spcBef>
            <a:spcAft>
              <a:spcPct val="15000"/>
            </a:spcAft>
            <a:buChar char="•"/>
          </a:pP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End free allocation of </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EUAs</a:t>
          </a:r>
        </a:p>
      </dsp:txBody>
      <dsp:txXfrm>
        <a:off x="7741860" y="1379631"/>
        <a:ext cx="2235998" cy="11520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Vietnam's Net Zero Roadmap – Analysis by Phase</a:t>
            </a:r>
          </a:p>
          <a:p>
            <a:r>
              <a:rPr lang="en-US" b="1" dirty="0"/>
              <a:t>🎯 </a:t>
            </a:r>
            <a:r>
              <a:rPr lang="vi-VN" b="1" dirty="0"/>
              <a:t>Overall Goal</a:t>
            </a:r>
          </a:p>
          <a:p>
            <a:r>
              <a:rPr lang="vi-VN" b="1" dirty="0"/>
              <a:t>Net Zero emissions by 2050 </a:t>
            </a:r>
            <a:r>
              <a:rPr lang="vi-VN" dirty="0"/>
              <a:t>– announced by the Prime Minister at COP26 (Glasgow, 2021).</a:t>
            </a:r>
          </a:p>
          <a:p>
            <a:r>
              <a:rPr lang="vi-VN" dirty="0"/>
              <a:t>This is a long-term national goal that requires coordinated action from the government, businesses, and communities.</a:t>
            </a:r>
          </a:p>
          <a:p>
            <a:r>
              <a:rPr lang="en-US" dirty="0"/>
              <a:t>📌 </a:t>
            </a:r>
            <a:r>
              <a:rPr lang="vi-VN" b="1" dirty="0"/>
              <a:t>Source: </a:t>
            </a:r>
            <a:r>
              <a:rPr lang="vi-VN" dirty="0"/>
              <a:t>Statement by the Prime Minister of Vietnam at COP26.</a:t>
            </a:r>
          </a:p>
          <a:p>
            <a:r>
              <a:rPr lang="en-US" b="1" dirty="0"/>
              <a:t>📘</a:t>
            </a:r>
            <a:r>
              <a:rPr lang="vi-VN" b="1" dirty="0"/>
              <a:t> 2025–2030 Phase: Implementing the policy framework</a:t>
            </a:r>
          </a:p>
          <a:p>
            <a:r>
              <a:rPr lang="vi-VN" b="1" dirty="0"/>
              <a:t>Implement the updated NDC </a:t>
            </a:r>
            <a:r>
              <a:rPr lang="vi-VN" dirty="0"/>
              <a:t>(unconditional reduction of 15.8% and conditional reduction of 43.5%)</a:t>
            </a:r>
          </a:p>
          <a:p>
            <a:r>
              <a:rPr lang="vi-VN" b="1" dirty="0"/>
              <a:t>Testing and operating the domestic carbon market</a:t>
            </a:r>
            <a:endParaRPr lang="vi-VN" dirty="0"/>
          </a:p>
          <a:p>
            <a:pPr lvl="1"/>
            <a:r>
              <a:rPr lang="vi-VN" dirty="0"/>
              <a:t>Implementing trial emission quotas</a:t>
            </a:r>
          </a:p>
          <a:p>
            <a:pPr lvl="1"/>
            <a:r>
              <a:rPr lang="vi-VN" dirty="0"/>
              <a:t>Finalize the MRV system and national registry</a:t>
            </a:r>
          </a:p>
          <a:p>
            <a:r>
              <a:rPr lang="vi-VN" b="1" dirty="0"/>
              <a:t>Invest in renewable energy, urban transportation transition, and sustainable forest management</a:t>
            </a:r>
            <a:endParaRPr lang="vi-VN" dirty="0"/>
          </a:p>
          <a:p>
            <a:r>
              <a:rPr lang="vi-VN" b="1" dirty="0"/>
              <a:t>Issuing a roadmap for phasing out coal-fired power plants</a:t>
            </a:r>
            <a:endParaRPr lang="vi-VN" dirty="0"/>
          </a:p>
          <a:p>
            <a:r>
              <a:rPr lang="en-US" dirty="0"/>
              <a:t>📌 </a:t>
            </a:r>
            <a:r>
              <a:rPr lang="vi-VN" b="1" dirty="0"/>
              <a:t>Source: </a:t>
            </a:r>
            <a:r>
              <a:rPr lang="vi-VN" dirty="0"/>
              <a:t>NDC 2022, Decision 01/QĐ-TTg, Environmental Protection Law 2020.</a:t>
            </a:r>
          </a:p>
          <a:p>
            <a:r>
              <a:rPr lang="vi-VN" b="1" dirty="0"/>
              <a:t>⚡ 2030–2050 phase: Comprehensive economic transformation</a:t>
            </a:r>
          </a:p>
          <a:p>
            <a:r>
              <a:rPr lang="vi-VN" b="1" dirty="0"/>
              <a:t>Significantly reduce emissions from energy, heavy industry, transportation, and construction</a:t>
            </a:r>
            <a:endParaRPr lang="vi-VN" dirty="0"/>
          </a:p>
          <a:p>
            <a:r>
              <a:rPr lang="vi-VN" b="1" dirty="0"/>
              <a:t>Replacing fossil fuels with green electricity (RE + hydrogen)</a:t>
            </a:r>
            <a:endParaRPr lang="vi-VN" dirty="0"/>
          </a:p>
          <a:p>
            <a:r>
              <a:rPr lang="vi-VN" b="1" dirty="0"/>
              <a:t>Large-scale adoption of carbon capture and storage (CCS) technology</a:t>
            </a:r>
            <a:endParaRPr lang="vi-VN" dirty="0"/>
          </a:p>
          <a:p>
            <a:r>
              <a:rPr lang="vi-VN" b="1" dirty="0"/>
              <a:t>Restructure agriculture and supply chains for sustainability</a:t>
            </a:r>
            <a:endParaRPr lang="vi-VN" dirty="0"/>
          </a:p>
          <a:p>
            <a:r>
              <a:rPr lang="vi-VN" b="1" dirty="0"/>
              <a:t>Integrating Vietnam's ETS system with regional/international markets</a:t>
            </a:r>
            <a:endParaRPr lang="vi-VN" dirty="0"/>
          </a:p>
          <a:p>
            <a:r>
              <a:rPr lang="en-US" dirty="0"/>
              <a:t>📌 </a:t>
            </a:r>
            <a:r>
              <a:rPr lang="vi-VN" b="1"/>
              <a:t>Source: </a:t>
            </a:r>
            <a:r>
              <a:rPr lang="vi-VN"/>
              <a:t>National Strategy on Climate Change </a:t>
            </a:r>
            <a:endParaRPr lang="en-US"/>
          </a:p>
        </p:txBody>
      </p:sp>
      <p:sp>
        <p:nvSpPr>
          <p:cNvPr id="4" name="Slide Number Placeholder 3"/>
          <p:cNvSpPr>
            <a:spLocks noGrp="1"/>
          </p:cNvSpPr>
          <p:nvPr>
            <p:ph type="sldNum" sz="quarter" idx="5"/>
          </p:nvPr>
        </p:nvSpPr>
        <p:spPr/>
        <p:txBody>
          <a:bodyPr/>
          <a:lstStyle/>
          <a:p>
            <a:fld id="{F1B661D9-2678-497E-9DBA-24511D0C2D20}" type="slidenum">
              <a:rPr lang="en-US" smtClean="0"/>
              <a:t>11</a:t>
            </a:fld>
            <a:endParaRPr lang="en-US"/>
          </a:p>
        </p:txBody>
      </p:sp>
    </p:spTree>
    <p:extLst>
      <p:ext uri="{BB962C8B-B14F-4D97-AF65-F5344CB8AC3E}">
        <p14:creationId xmlns:p14="http://schemas.microsoft.com/office/powerpoint/2010/main" val="21123512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13F33-0598-3BE9-5B67-9746A38842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A3800-F693-44DB-0B54-226A3881F2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67A684-55B9-2F66-080B-6662C0319F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3ABC7E-113A-0CAA-2D10-5C6F9B8BEB39}"/>
              </a:ext>
            </a:extLst>
          </p:cNvPr>
          <p:cNvSpPr>
            <a:spLocks noGrp="1"/>
          </p:cNvSpPr>
          <p:nvPr>
            <p:ph type="sldNum" sz="quarter" idx="5"/>
          </p:nvPr>
        </p:nvSpPr>
        <p:spPr/>
        <p:txBody>
          <a:bodyPr/>
          <a:lstStyle/>
          <a:p>
            <a:fld id="{F1B661D9-2678-497E-9DBA-24511D0C2D20}" type="slidenum">
              <a:rPr lang="en-US" smtClean="0"/>
              <a:t>22</a:t>
            </a:fld>
            <a:endParaRPr lang="en-US"/>
          </a:p>
        </p:txBody>
      </p:sp>
    </p:spTree>
    <p:extLst>
      <p:ext uri="{BB962C8B-B14F-4D97-AF65-F5344CB8AC3E}">
        <p14:creationId xmlns:p14="http://schemas.microsoft.com/office/powerpoint/2010/main" val="385375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EA1A4-53AF-3C67-473B-4DB5233E8E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3DEE27-8D04-5ED3-1CA5-F69B8320E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4F039-DC1D-2D83-95B0-452B1F979E3E}"/>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clauses of Article</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Strengthen investment and diversify resource mobilization methods to promote scientific research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development and application of advanced technologies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innovation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 green transformation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implementation of quality management systems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and advanced productivity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quality tools for energy conservation and efficiency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develop renewable energy in line with </a:t>
            </a:r>
            <a:r>
              <a:rPr lang="en-US" sz="1200" kern="1200" dirty="0">
                <a:solidFill>
                  <a:schemeClr val="tx1"/>
                </a:solidFill>
                <a:effectLst/>
                <a:latin typeface="+mn-lt"/>
                <a:ea typeface="+mn-ea"/>
                <a:cs typeface="+mn-cs"/>
              </a:rPr>
              <a:t>Vietnam's</a:t>
            </a:r>
            <a:r>
              <a:rPr lang="en-US" sz="1200" kern="1200" dirty="0" err="1">
                <a:solidFill>
                  <a:schemeClr val="tx1"/>
                </a:solidFill>
                <a:effectLst/>
                <a:latin typeface="+mn-lt"/>
                <a:ea typeface="+mn-ea"/>
                <a:cs typeface="+mn-cs"/>
              </a:rPr>
              <a:t> socio-economic conditions to contribute to ensuring energy security and protecting the environment. Encourage the development of industries, occupations, and sectors that consume less energy and resources and create high added value. Strengthen control measures for industries, occupations, and sectors with high energy intensity and high consumption of natural resources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and </a:t>
            </a:r>
            <a:r>
              <a:rPr lang="en-US" sz="1200" kern="1200" dirty="0">
                <a:solidFill>
                  <a:schemeClr val="tx1"/>
                </a:solidFill>
                <a:effectLst/>
                <a:latin typeface="+mn-lt"/>
                <a:ea typeface="+mn-ea"/>
                <a:cs typeface="+mn-cs"/>
              </a:rPr>
              <a:t>add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6 </a:t>
            </a:r>
            <a:r>
              <a:rPr lang="en-US" sz="1200" kern="1200" dirty="0" err="1">
                <a:solidFill>
                  <a:schemeClr val="tx1"/>
                </a:solidFill>
                <a:effectLst/>
                <a:latin typeface="+mn-lt"/>
                <a:ea typeface="+mn-ea"/>
                <a:cs typeface="+mn-cs"/>
              </a:rPr>
              <a:t>after Clause</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Encourage and support the development of energy services. Make reasonable investments in publicity, awareness raising, and community support for energy conservation and efficiency. Organize training programs to improve professional skills and update knowledge for organizations and individuals working in the field of energy conservation, especially energy auditors and energy managers at key energy-using facilities. Encourage and support energy-using facilities to sign voluntary agreements on energy conservation and efficiency with state management agencies or state-managed or authorized energy supply organizations.</a:t>
            </a:r>
          </a:p>
          <a:p>
            <a:r>
              <a:rPr lang="en-US" sz="1200" kern="1200" dirty="0">
                <a:solidFill>
                  <a:schemeClr val="tx1"/>
                </a:solidFill>
                <a:effectLst/>
                <a:latin typeface="+mn-lt"/>
                <a:ea typeface="+mn-ea"/>
                <a:cs typeface="+mn-cs"/>
              </a:rPr>
              <a:t>6. </a:t>
            </a:r>
            <a:r>
              <a:rPr lang="en-US" sz="1200" kern="1200" dirty="0" err="1">
                <a:solidFill>
                  <a:schemeClr val="tx1"/>
                </a:solidFill>
                <a:effectLst/>
                <a:latin typeface="+mn-lt"/>
                <a:ea typeface="+mn-ea"/>
                <a:cs typeface="+mn-cs"/>
              </a:rPr>
              <a:t>The efficient and economical use of energy is a target in the national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provincial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municipal, and key energy-using facility economic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social development plans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Provinces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municipalities shall develop annual and five-year plans for the efficient and economical use of energy based on their economic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social conditions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Add </a:t>
            </a:r>
            <a:r>
              <a:rPr lang="en-US" sz="1200" kern="1200" dirty="0" err="1">
                <a:solidFill>
                  <a:schemeClr val="tx1"/>
                </a:solidFill>
                <a:effectLst/>
                <a:latin typeface="+mn-lt"/>
                <a:ea typeface="+mn-ea"/>
                <a:cs typeface="+mn-cs"/>
              </a:rPr>
              <a:t>paragraph</a:t>
            </a:r>
            <a:r>
              <a:rPr lang="en-US" sz="1200" kern="1200" dirty="0">
                <a:solidFill>
                  <a:schemeClr val="tx1"/>
                </a:solidFill>
                <a:effectLst/>
                <a:latin typeface="+mn-lt"/>
                <a:ea typeface="+mn-ea"/>
                <a:cs typeface="+mn-cs"/>
              </a:rPr>
              <a:t> 1a </a:t>
            </a:r>
            <a:r>
              <a:rPr lang="en-US" sz="1200" kern="1200" dirty="0" err="1">
                <a:solidFill>
                  <a:schemeClr val="tx1"/>
                </a:solidFill>
                <a:effectLst/>
                <a:latin typeface="+mn-lt"/>
                <a:ea typeface="+mn-ea"/>
                <a:cs typeface="+mn-cs"/>
              </a:rPr>
              <a:t>after paragraph</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of Article</a:t>
            </a:r>
            <a:r>
              <a:rPr lang="en-US" sz="1200" kern="1200" dirty="0">
                <a:solidFill>
                  <a:schemeClr val="tx1"/>
                </a:solidFill>
                <a:effectLst/>
                <a:latin typeface="+mn-lt"/>
                <a:ea typeface="+mn-ea"/>
                <a:cs typeface="+mn-cs"/>
              </a:rPr>
              <a:t> 6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“1a. </a:t>
            </a:r>
            <a:r>
              <a:rPr lang="en-US" sz="1200" kern="1200" dirty="0" err="1">
                <a:solidFill>
                  <a:schemeClr val="tx1"/>
                </a:solidFill>
                <a:effectLst/>
                <a:latin typeface="+mn-lt"/>
                <a:ea typeface="+mn-ea"/>
                <a:cs typeface="+mn-cs"/>
              </a:rPr>
              <a:t>Resources for implementing energy conservation and efficiency activities include state budget funds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socialized capital, and other legal sources as prescribed by law</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06B1148E-6C62-DBCA-968A-D780531796E9}"/>
              </a:ext>
            </a:extLst>
          </p:cNvPr>
          <p:cNvSpPr>
            <a:spLocks noGrp="1"/>
          </p:cNvSpPr>
          <p:nvPr>
            <p:ph type="sldNum" sz="quarter" idx="5"/>
          </p:nvPr>
        </p:nvSpPr>
        <p:spPr/>
        <p:txBody>
          <a:bodyPr/>
          <a:lstStyle/>
          <a:p>
            <a:fld id="{F1B661D9-2678-497E-9DBA-24511D0C2D20}" type="slidenum">
              <a:rPr lang="en-US" smtClean="0"/>
              <a:t>23</a:t>
            </a:fld>
            <a:endParaRPr lang="en-US"/>
          </a:p>
        </p:txBody>
      </p:sp>
    </p:spTree>
    <p:extLst>
      <p:ext uri="{BB962C8B-B14F-4D97-AF65-F5344CB8AC3E}">
        <p14:creationId xmlns:p14="http://schemas.microsoft.com/office/powerpoint/2010/main" val="37332629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D4B44-7EA1-6195-6FB1-96013C8183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0FB29F-CDD5-D8A1-0E10-4DDF3203DC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2022F4-4EE2-8831-A0EA-BE3F06D498F4}"/>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Article</a:t>
            </a:r>
            <a:r>
              <a:rPr lang="en-US" sz="1200" kern="1200" dirty="0">
                <a:solidFill>
                  <a:schemeClr val="tx1"/>
                </a:solidFill>
                <a:effectLst/>
                <a:latin typeface="+mn-lt"/>
                <a:ea typeface="+mn-ea"/>
                <a:cs typeface="+mn-cs"/>
              </a:rPr>
              <a:t> 7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7. </a:t>
            </a:r>
            <a:r>
              <a:rPr lang="en-US" sz="1200" b="1" kern="1200" dirty="0" err="1">
                <a:solidFill>
                  <a:schemeClr val="tx1"/>
                </a:solidFill>
                <a:effectLst/>
                <a:latin typeface="+mn-lt"/>
                <a:ea typeface="+mn-ea"/>
                <a:cs typeface="+mn-cs"/>
              </a:rPr>
              <a:t>Statistics on energy use</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Statistics in the energy sector shall be conducted in accordance with the provisions of the law on statistics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and </a:t>
            </a:r>
            <a:r>
              <a:rPr lang="en-US" sz="1200" kern="1200" dirty="0">
                <a:solidFill>
                  <a:schemeClr val="tx1"/>
                </a:solidFill>
                <a:effectLst/>
                <a:latin typeface="+mn-lt"/>
                <a:ea typeface="+mn-ea"/>
                <a:cs typeface="+mn-cs"/>
              </a:rPr>
              <a:t>add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after 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of Article</a:t>
            </a:r>
            <a:r>
              <a:rPr lang="en-US" sz="1200" kern="1200" dirty="0">
                <a:solidFill>
                  <a:schemeClr val="tx1"/>
                </a:solidFill>
                <a:effectLst/>
                <a:latin typeface="+mn-lt"/>
                <a:ea typeface="+mn-ea"/>
                <a:cs typeface="+mn-cs"/>
              </a:rPr>
              <a:t> 9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issue energy consumption standards applicable to </a:t>
            </a:r>
            <a:r>
              <a:rPr lang="en-US" sz="1200" kern="1200" dirty="0">
                <a:solidFill>
                  <a:schemeClr val="tx1"/>
                </a:solidFill>
                <a:effectLst/>
                <a:latin typeface="+mn-lt"/>
                <a:ea typeface="+mn-ea"/>
                <a:cs typeface="+mn-cs"/>
              </a:rPr>
              <a:t>each </a:t>
            </a:r>
            <a:r>
              <a:rPr lang="en-US" sz="1200" kern="1200" dirty="0" err="1">
                <a:solidFill>
                  <a:schemeClr val="tx1"/>
                </a:solidFill>
                <a:effectLst/>
                <a:latin typeface="+mn-lt"/>
                <a:ea typeface="+mn-ea"/>
                <a:cs typeface="+mn-cs"/>
              </a:rPr>
              <a:t>industrial production sector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except as provided for in paragraph</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of this Article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The Minister of Construction shall issue energy consumption standards applicable to the construction materials production industry under </a:t>
            </a:r>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jurisdiction of the Ministry of Construction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6.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points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clauses of Article</a:t>
            </a:r>
            <a:r>
              <a:rPr lang="en-US" sz="1200" kern="1200" dirty="0">
                <a:solidFill>
                  <a:schemeClr val="tx1"/>
                </a:solidFill>
                <a:effectLst/>
                <a:latin typeface="+mn-lt"/>
                <a:ea typeface="+mn-ea"/>
                <a:cs typeface="+mn-cs"/>
              </a:rPr>
              <a:t> 13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points </a:t>
            </a:r>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and </a:t>
            </a:r>
            <a:r>
              <a:rPr lang="en-US" sz="1200" kern="1200" dirty="0">
                <a:solidFill>
                  <a:schemeClr val="tx1"/>
                </a:solidFill>
                <a:effectLst/>
                <a:latin typeface="+mn-lt"/>
                <a:ea typeface="+mn-ea"/>
                <a:cs typeface="+mn-cs"/>
              </a:rPr>
              <a:t>e </a:t>
            </a:r>
            <a:r>
              <a:rPr lang="en-US" sz="1200" kern="1200" dirty="0" err="1">
                <a:solidFill>
                  <a:schemeClr val="tx1"/>
                </a:solidFill>
                <a:effectLst/>
                <a:latin typeface="+mn-lt"/>
                <a:ea typeface="+mn-ea"/>
                <a:cs typeface="+mn-cs"/>
              </a:rPr>
              <a:t>of paragraph</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Hydropower plants must fully comply with the reservoir or interconnected reservoir operation procedures approved by the competent authorities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ensuring safe power generation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participating in water regulation for production and daily life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 accordance with their purpose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 a economical and efficient manner</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Electricity transmission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distribution units must develop specific programs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standards, and roadmaps to reduce power losses in the transmission and distribution system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are responsible for inspecting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monitoring the underload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overload conditions of the power grid system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 </a:t>
            </a:r>
            <a:r>
              <a:rPr lang="en-US" sz="1200" kern="1200" dirty="0">
                <a:solidFill>
                  <a:schemeClr val="tx1"/>
                </a:solidFill>
                <a:effectLst/>
                <a:latin typeface="+mn-lt"/>
                <a:ea typeface="+mn-ea"/>
                <a:cs typeface="+mn-cs"/>
              </a:rPr>
              <a:t>g </a:t>
            </a:r>
            <a:r>
              <a:rPr lang="en-US" sz="1200" kern="1200" dirty="0" err="1">
                <a:solidFill>
                  <a:schemeClr val="tx1"/>
                </a:solidFill>
                <a:effectLst/>
                <a:latin typeface="+mn-lt"/>
                <a:ea typeface="+mn-ea"/>
                <a:cs typeface="+mn-cs"/>
              </a:rPr>
              <a:t>of paragraph</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“g) Coal and </a:t>
            </a:r>
            <a:r>
              <a:rPr lang="en-US" sz="1200" kern="1200" dirty="0" err="1">
                <a:solidFill>
                  <a:schemeClr val="tx1"/>
                </a:solidFill>
                <a:effectLst/>
                <a:latin typeface="+mn-lt"/>
                <a:ea typeface="+mn-ea"/>
                <a:cs typeface="+mn-cs"/>
              </a:rPr>
              <a:t>oil and gas extraction units must evaluate plans for the recovery and efficient use of energy resources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gases generated during the extraction process</a:t>
            </a:r>
            <a:r>
              <a:rPr lang="en-US" sz="1200" kern="1200" dirty="0">
                <a:solidFill>
                  <a:schemeClr val="tx1"/>
                </a:solidFill>
                <a:effectLst/>
                <a:latin typeface="+mn-lt"/>
                <a:ea typeface="+mn-ea"/>
                <a:cs typeface="+mn-cs"/>
              </a:rPr>
              <a:t>. Coal and </a:t>
            </a:r>
            <a:r>
              <a:rPr lang="en-US" sz="1200" kern="1200" dirty="0" err="1">
                <a:solidFill>
                  <a:schemeClr val="tx1"/>
                </a:solidFill>
                <a:effectLst/>
                <a:latin typeface="+mn-lt"/>
                <a:ea typeface="+mn-ea"/>
                <a:cs typeface="+mn-cs"/>
              </a:rPr>
              <a:t>oil and gas transportation and distribution units must evaluate plans for the efficient use of energy resources and control losses in the processing, production, transportation, distribution, and storage stages within the enterprise's supply system. Periodically, no more than every five years, review and update the standards for gasoline, oil, and </a:t>
            </a:r>
            <a:r>
              <a:rPr lang="en-US" sz="1200" kern="1200" dirty="0">
                <a:solidFill>
                  <a:schemeClr val="tx1"/>
                </a:solidFill>
                <a:effectLst/>
                <a:latin typeface="+mn-lt"/>
                <a:ea typeface="+mn-ea"/>
                <a:cs typeface="+mn-cs"/>
              </a:rPr>
              <a:t>coal </a:t>
            </a:r>
            <a:r>
              <a:rPr lang="en-US" sz="1200" kern="1200" dirty="0" err="1">
                <a:solidFill>
                  <a:schemeClr val="tx1"/>
                </a:solidFill>
                <a:effectLst/>
                <a:latin typeface="+mn-lt"/>
                <a:ea typeface="+mn-ea"/>
                <a:cs typeface="+mn-cs"/>
              </a:rPr>
              <a:t>losses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Add </a:t>
            </a:r>
            <a:r>
              <a:rPr lang="en-US" sz="1200" kern="1200" dirty="0" err="1">
                <a:solidFill>
                  <a:schemeClr val="tx1"/>
                </a:solidFill>
                <a:effectLst/>
                <a:latin typeface="+mn-lt"/>
                <a:ea typeface="+mn-ea"/>
                <a:cs typeface="+mn-cs"/>
              </a:rPr>
              <a:t>paragraph</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after paragraph</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issue regulations on energy consumption standards for self-use in energy production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transportation, and distribution facilities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 production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transportation, and distribution facilities shall be responsible for coordinating with 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to develop regulations on energy consumption standards for self-use in facilities</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461BA58C-0B73-8492-657B-5361DCE9008F}"/>
              </a:ext>
            </a:extLst>
          </p:cNvPr>
          <p:cNvSpPr>
            <a:spLocks noGrp="1"/>
          </p:cNvSpPr>
          <p:nvPr>
            <p:ph type="sldNum" sz="quarter" idx="5"/>
          </p:nvPr>
        </p:nvSpPr>
        <p:spPr/>
        <p:txBody>
          <a:bodyPr/>
          <a:lstStyle/>
          <a:p>
            <a:fld id="{F1B661D9-2678-497E-9DBA-24511D0C2D20}" type="slidenum">
              <a:rPr lang="en-US" smtClean="0"/>
              <a:t>24</a:t>
            </a:fld>
            <a:endParaRPr lang="en-US"/>
          </a:p>
        </p:txBody>
      </p:sp>
    </p:spTree>
    <p:extLst>
      <p:ext uri="{BB962C8B-B14F-4D97-AF65-F5344CB8AC3E}">
        <p14:creationId xmlns:p14="http://schemas.microsoft.com/office/powerpoint/2010/main" val="17580176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97990-FFE2-3D6B-AC8D-3CBC037DD4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2ED07C-112D-BF3B-9E95-BEA1BFA5B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ED91E4-28E0-61AF-7A25-A905B7710CB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6.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points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clauses of Article</a:t>
            </a:r>
            <a:r>
              <a:rPr lang="en-US" sz="1200" kern="1200" dirty="0">
                <a:solidFill>
                  <a:schemeClr val="tx1"/>
                </a:solidFill>
                <a:effectLst/>
                <a:latin typeface="+mn-lt"/>
                <a:ea typeface="+mn-ea"/>
                <a:cs typeface="+mn-cs"/>
              </a:rPr>
              <a:t> 13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points </a:t>
            </a:r>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and </a:t>
            </a:r>
            <a:r>
              <a:rPr lang="en-US" sz="1200" kern="1200" dirty="0">
                <a:solidFill>
                  <a:schemeClr val="tx1"/>
                </a:solidFill>
                <a:effectLst/>
                <a:latin typeface="+mn-lt"/>
                <a:ea typeface="+mn-ea"/>
                <a:cs typeface="+mn-cs"/>
              </a:rPr>
              <a:t>e </a:t>
            </a:r>
            <a:r>
              <a:rPr lang="en-US" sz="1200" kern="1200" dirty="0" err="1">
                <a:solidFill>
                  <a:schemeClr val="tx1"/>
                </a:solidFill>
                <a:effectLst/>
                <a:latin typeface="+mn-lt"/>
                <a:ea typeface="+mn-ea"/>
                <a:cs typeface="+mn-cs"/>
              </a:rPr>
              <a:t>of Clause</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Hydropower plants must fully comply with the reservoir or interconnected reservoir operation procedures approved by the competent authorities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ensuring safe power generation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participating in water regulation for production and daily life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 accordance with their purpose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 a economical and efficient manner</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Electricity transmission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distribution units must develop specific programs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plans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standards, and roadmaps to reduce power losses in the transmission and distribution system</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are responsible for inspecting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monitoring the underload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overload conditions of the power grid system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 </a:t>
            </a:r>
            <a:r>
              <a:rPr lang="en-US" sz="1200" kern="1200" dirty="0">
                <a:solidFill>
                  <a:schemeClr val="tx1"/>
                </a:solidFill>
                <a:effectLst/>
                <a:latin typeface="+mn-lt"/>
                <a:ea typeface="+mn-ea"/>
                <a:cs typeface="+mn-cs"/>
              </a:rPr>
              <a:t>g </a:t>
            </a:r>
            <a:r>
              <a:rPr lang="en-US" sz="1200" kern="1200" dirty="0" err="1">
                <a:solidFill>
                  <a:schemeClr val="tx1"/>
                </a:solidFill>
                <a:effectLst/>
                <a:latin typeface="+mn-lt"/>
                <a:ea typeface="+mn-ea"/>
                <a:cs typeface="+mn-cs"/>
              </a:rPr>
              <a:t>of paragraph</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“g) Coal and </a:t>
            </a:r>
            <a:r>
              <a:rPr lang="en-US" sz="1200" kern="1200" dirty="0" err="1">
                <a:solidFill>
                  <a:schemeClr val="tx1"/>
                </a:solidFill>
                <a:effectLst/>
                <a:latin typeface="+mn-lt"/>
                <a:ea typeface="+mn-ea"/>
                <a:cs typeface="+mn-cs"/>
              </a:rPr>
              <a:t>oil and gas extraction units must evaluate plans for the recovery and efficient use of energy resources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gases generated during the extraction process</a:t>
            </a:r>
            <a:r>
              <a:rPr lang="en-US" sz="1200" kern="1200" dirty="0">
                <a:solidFill>
                  <a:schemeClr val="tx1"/>
                </a:solidFill>
                <a:effectLst/>
                <a:latin typeface="+mn-lt"/>
                <a:ea typeface="+mn-ea"/>
                <a:cs typeface="+mn-cs"/>
              </a:rPr>
              <a:t>. Coal and </a:t>
            </a:r>
            <a:r>
              <a:rPr lang="en-US" sz="1200" kern="1200" dirty="0" err="1">
                <a:solidFill>
                  <a:schemeClr val="tx1"/>
                </a:solidFill>
                <a:effectLst/>
                <a:latin typeface="+mn-lt"/>
                <a:ea typeface="+mn-ea"/>
                <a:cs typeface="+mn-cs"/>
              </a:rPr>
              <a:t>oil and gas transportation and distribution units must evaluate plans for the efficient use of energy resources and control losses in the processing, production, transportation, distribution, and storage stages within the enterprise's supply system. Periodically, no more than every five years, review and update the standards for gasoline, oil, and </a:t>
            </a:r>
            <a:r>
              <a:rPr lang="en-US" sz="1200" kern="1200" dirty="0">
                <a:solidFill>
                  <a:schemeClr val="tx1"/>
                </a:solidFill>
                <a:effectLst/>
                <a:latin typeface="+mn-lt"/>
                <a:ea typeface="+mn-ea"/>
                <a:cs typeface="+mn-cs"/>
              </a:rPr>
              <a:t>coal </a:t>
            </a:r>
            <a:r>
              <a:rPr lang="en-US" sz="1200" kern="1200" dirty="0" err="1">
                <a:solidFill>
                  <a:schemeClr val="tx1"/>
                </a:solidFill>
                <a:effectLst/>
                <a:latin typeface="+mn-lt"/>
                <a:ea typeface="+mn-ea"/>
                <a:cs typeface="+mn-cs"/>
              </a:rPr>
              <a:t>losses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Add </a:t>
            </a:r>
            <a:r>
              <a:rPr lang="en-US" sz="1200" kern="1200" dirty="0" err="1">
                <a:solidFill>
                  <a:schemeClr val="tx1"/>
                </a:solidFill>
                <a:effectLst/>
                <a:latin typeface="+mn-lt"/>
                <a:ea typeface="+mn-ea"/>
                <a:cs typeface="+mn-cs"/>
              </a:rPr>
              <a:t>paragraph</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after paragraph</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issue regulations on energy consumption standards for self-use in energy production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transportation, and distribution facilities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 production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transportation, and distribution facilities shall be responsible for coordinating with 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to develop regulations on energy consumption standards for self-use in facilities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7.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of Article</a:t>
            </a:r>
            <a:r>
              <a:rPr lang="en-US" sz="1200" kern="1200" dirty="0">
                <a:solidFill>
                  <a:schemeClr val="tx1"/>
                </a:solidFill>
                <a:effectLst/>
                <a:latin typeface="+mn-lt"/>
                <a:ea typeface="+mn-ea"/>
                <a:cs typeface="+mn-cs"/>
              </a:rPr>
              <a:t> 18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People's</a:t>
            </a:r>
            <a:r>
              <a:rPr lang="en-US" sz="1200" kern="1200" dirty="0">
                <a:solidFill>
                  <a:schemeClr val="tx1"/>
                </a:solidFill>
                <a:effectLst/>
                <a:latin typeface="+mn-lt"/>
                <a:ea typeface="+mn-ea"/>
                <a:cs typeface="+mn-cs"/>
              </a:rPr>
              <a:t> Committees </a:t>
            </a:r>
            <a:r>
              <a:rPr lang="en-US" sz="1200" kern="1200" dirty="0" err="1">
                <a:solidFill>
                  <a:schemeClr val="tx1"/>
                </a:solidFill>
                <a:effectLst/>
                <a:latin typeface="+mn-lt"/>
                <a:ea typeface="+mn-ea"/>
                <a:cs typeface="+mn-cs"/>
              </a:rPr>
              <a:t>at all levels shall be responsible for implementing comprehensive management measures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strictly controlling the implementation of regulations on electricity conservation in public lighting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and managing public lighting within their authority</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9B4C8512-6A1B-B44F-B8C9-3C53DC0168DF}"/>
              </a:ext>
            </a:extLst>
          </p:cNvPr>
          <p:cNvSpPr>
            <a:spLocks noGrp="1"/>
          </p:cNvSpPr>
          <p:nvPr>
            <p:ph type="sldNum" sz="quarter" idx="5"/>
          </p:nvPr>
        </p:nvSpPr>
        <p:spPr/>
        <p:txBody>
          <a:bodyPr/>
          <a:lstStyle/>
          <a:p>
            <a:fld id="{F1B661D9-2678-497E-9DBA-24511D0C2D20}" type="slidenum">
              <a:rPr lang="en-US" smtClean="0"/>
              <a:t>25</a:t>
            </a:fld>
            <a:endParaRPr lang="en-US"/>
          </a:p>
        </p:txBody>
      </p:sp>
    </p:spTree>
    <p:extLst>
      <p:ext uri="{BB962C8B-B14F-4D97-AF65-F5344CB8AC3E}">
        <p14:creationId xmlns:p14="http://schemas.microsoft.com/office/powerpoint/2010/main" val="895270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5A7E9-F49D-E240-176E-2752C88683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C8F84-64F4-892F-D810-AD240EB98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2D6063-7127-A1EE-192C-A7F5C0C0892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11.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Article</a:t>
            </a:r>
            <a:r>
              <a:rPr lang="en-US" sz="1200" kern="1200" dirty="0">
                <a:solidFill>
                  <a:schemeClr val="tx1"/>
                </a:solidFill>
                <a:effectLst/>
                <a:latin typeface="+mn-lt"/>
                <a:ea typeface="+mn-ea"/>
                <a:cs typeface="+mn-cs"/>
              </a:rPr>
              <a:t> 32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32. </a:t>
            </a:r>
            <a:r>
              <a:rPr lang="en-US" sz="1200" b="1" kern="1200" dirty="0" err="1">
                <a:solidFill>
                  <a:schemeClr val="tx1"/>
                </a:solidFill>
                <a:effectLst/>
                <a:latin typeface="+mn-lt"/>
                <a:ea typeface="+mn-ea"/>
                <a:cs typeface="+mn-cs"/>
              </a:rPr>
              <a:t>Key energy-using facilities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Key energy-using facilities are facilities that use large amounts of energy annually as defined by the Government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The provincial People's</a:t>
            </a:r>
            <a:r>
              <a:rPr lang="en-US" sz="1200" kern="1200" dirty="0">
                <a:solidFill>
                  <a:schemeClr val="tx1"/>
                </a:solidFill>
                <a:effectLst/>
                <a:latin typeface="+mn-lt"/>
                <a:ea typeface="+mn-ea"/>
                <a:cs typeface="+mn-cs"/>
              </a:rPr>
              <a:t> Committee </a:t>
            </a:r>
            <a:r>
              <a:rPr lang="en-US" sz="1200" kern="1200" dirty="0" err="1">
                <a:solidFill>
                  <a:schemeClr val="tx1"/>
                </a:solidFill>
                <a:effectLst/>
                <a:latin typeface="+mn-lt"/>
                <a:ea typeface="+mn-ea"/>
                <a:cs typeface="+mn-cs"/>
              </a:rPr>
              <a:t>shall establish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issue a list of key energy-using facilities within its jurisdiction once a year and submit it to 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for compilation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12.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points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clauses of Article</a:t>
            </a:r>
            <a:r>
              <a:rPr lang="en-US" sz="1200" kern="1200" dirty="0">
                <a:solidFill>
                  <a:schemeClr val="tx1"/>
                </a:solidFill>
                <a:effectLst/>
                <a:latin typeface="+mn-lt"/>
                <a:ea typeface="+mn-ea"/>
                <a:cs typeface="+mn-cs"/>
              </a:rPr>
              <a:t> 33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 </a:t>
            </a:r>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of paragraph</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Apply the energy management model as prescribed by 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Maintain a metering system that meets standards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ensures the accuracy of data for monitoring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supervising energy usage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compiling statistics on the consumption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use of various forms of energy</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preparing the facility's energy balance sheet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issue regulations on the development and implementation of annual and five-year plans for the efficient and effective use of energy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prescribe the format for annual and five-year periodic reports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apply appropriate energy management models to key energy-consuming facilities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13.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of Article</a:t>
            </a:r>
            <a:r>
              <a:rPr lang="en-US" sz="1200" kern="1200" dirty="0">
                <a:solidFill>
                  <a:schemeClr val="tx1"/>
                </a:solidFill>
                <a:effectLst/>
                <a:latin typeface="+mn-lt"/>
                <a:ea typeface="+mn-ea"/>
                <a:cs typeface="+mn-cs"/>
              </a:rPr>
              <a:t> 34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issue regulations on the implementation of energy audits</a:t>
            </a:r>
            <a:r>
              <a:rPr lang="en-US" sz="1200" kern="1200" dirty="0">
                <a:solidFill>
                  <a:schemeClr val="tx1"/>
                </a:solidFill>
                <a:effectLst/>
                <a:latin typeface="+mn-lt"/>
                <a:ea typeface="+mn-ea"/>
                <a:cs typeface="+mn-cs"/>
              </a:rPr>
              <a:t>; the content, </a:t>
            </a:r>
            <a:r>
              <a:rPr lang="en-US" sz="1200" kern="1200" dirty="0" err="1">
                <a:solidFill>
                  <a:schemeClr val="tx1"/>
                </a:solidFill>
                <a:effectLst/>
                <a:latin typeface="+mn-lt"/>
                <a:ea typeface="+mn-ea"/>
                <a:cs typeface="+mn-cs"/>
              </a:rPr>
              <a:t>training programs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examinations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supervision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authority to issue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recognize</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revoke energy auditor certificates issued </a:t>
            </a:r>
            <a:r>
              <a:rPr lang="en-US" sz="1200" kern="1200" dirty="0">
                <a:solidFill>
                  <a:schemeClr val="tx1"/>
                </a:solidFill>
                <a:effectLst/>
                <a:latin typeface="+mn-lt"/>
                <a:ea typeface="+mn-ea"/>
                <a:cs typeface="+mn-cs"/>
              </a:rPr>
              <a:t>by </a:t>
            </a:r>
            <a:r>
              <a:rPr lang="en-US" sz="1200" kern="1200" dirty="0" err="1">
                <a:solidFill>
                  <a:schemeClr val="tx1"/>
                </a:solidFill>
                <a:effectLst/>
                <a:latin typeface="+mn-lt"/>
                <a:ea typeface="+mn-ea"/>
                <a:cs typeface="+mn-cs"/>
              </a:rPr>
              <a:t>training institutions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14.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points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clauses of Article</a:t>
            </a:r>
            <a:r>
              <a:rPr lang="en-US" sz="1200" kern="1200" dirty="0">
                <a:solidFill>
                  <a:schemeClr val="tx1"/>
                </a:solidFill>
                <a:effectLst/>
                <a:latin typeface="+mn-lt"/>
                <a:ea typeface="+mn-ea"/>
                <a:cs typeface="+mn-cs"/>
              </a:rPr>
              <a:t> 35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point </a:t>
            </a:r>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of clause</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Inspect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supervise the implementation of energy conservation and efficiency measures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monitor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supervise energy demand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consumption standards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prescribe </a:t>
            </a:r>
            <a:r>
              <a:rPr lang="en-US" sz="1200" kern="1200" dirty="0">
                <a:solidFill>
                  <a:schemeClr val="tx1"/>
                </a:solidFill>
                <a:effectLst/>
                <a:latin typeface="+mn-lt"/>
                <a:ea typeface="+mn-ea"/>
                <a:cs typeface="+mn-cs"/>
              </a:rPr>
              <a:t>the content; </a:t>
            </a:r>
            <a:r>
              <a:rPr lang="en-US" sz="1200" kern="1200" dirty="0" err="1">
                <a:solidFill>
                  <a:schemeClr val="tx1"/>
                </a:solidFill>
                <a:effectLst/>
                <a:latin typeface="+mn-lt"/>
                <a:ea typeface="+mn-ea"/>
                <a:cs typeface="+mn-cs"/>
              </a:rPr>
              <a:t>training programs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inspection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supervision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authority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delegation of authority </a:t>
            </a:r>
            <a:r>
              <a:rPr lang="en-US" sz="1200" kern="1200" dirty="0">
                <a:solidFill>
                  <a:schemeClr val="tx1"/>
                </a:solidFill>
                <a:effectLst/>
                <a:latin typeface="+mn-lt"/>
                <a:ea typeface="+mn-ea"/>
                <a:cs typeface="+mn-cs"/>
              </a:rPr>
              <a:t>to issue, </a:t>
            </a:r>
            <a:r>
              <a:rPr lang="en-US" sz="1200" kern="1200" dirty="0" err="1">
                <a:solidFill>
                  <a:schemeClr val="tx1"/>
                </a:solidFill>
                <a:effectLst/>
                <a:latin typeface="+mn-lt"/>
                <a:ea typeface="+mn-ea"/>
                <a:cs typeface="+mn-cs"/>
              </a:rPr>
              <a:t>recognize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reissue</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revoke energy management certificates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the validity period of energy management certificates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shall publicly disclose the plan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list of training organizations on the Ministry's electronic</a:t>
            </a:r>
            <a:r>
              <a:rPr lang="en-US" sz="1200" kern="1200" dirty="0">
                <a:solidFill>
                  <a:schemeClr val="tx1"/>
                </a:solidFill>
                <a:effectLst/>
                <a:latin typeface="+mn-lt"/>
                <a:ea typeface="+mn-ea"/>
                <a:cs typeface="+mn-cs"/>
              </a:rPr>
              <a:t> information </a:t>
            </a:r>
            <a:r>
              <a:rPr lang="en-US" sz="1200" kern="1200" dirty="0" err="1">
                <a:solidFill>
                  <a:schemeClr val="tx1"/>
                </a:solidFill>
                <a:effectLst/>
                <a:latin typeface="+mn-lt"/>
                <a:ea typeface="+mn-ea"/>
                <a:cs typeface="+mn-cs"/>
              </a:rPr>
              <a:t>portal</a:t>
            </a:r>
            <a:r>
              <a:rPr lang="en-US" sz="1200" kern="1200" dirty="0">
                <a:solidFill>
                  <a:schemeClr val="tx1"/>
                </a:solidFill>
                <a:effectLst/>
                <a:latin typeface="+mn-lt"/>
                <a:ea typeface="+mn-ea"/>
                <a:cs typeface="+mn-cs"/>
              </a:rPr>
              <a:t>.”</a:t>
            </a:r>
          </a:p>
        </p:txBody>
      </p:sp>
      <p:sp>
        <p:nvSpPr>
          <p:cNvPr id="4" name="Slide Number Placeholder 3">
            <a:extLst>
              <a:ext uri="{FF2B5EF4-FFF2-40B4-BE49-F238E27FC236}">
                <a16:creationId xmlns:a16="http://schemas.microsoft.com/office/drawing/2014/main" id="{53A867BF-3865-92DF-CA6F-68567C51394B}"/>
              </a:ext>
            </a:extLst>
          </p:cNvPr>
          <p:cNvSpPr>
            <a:spLocks noGrp="1"/>
          </p:cNvSpPr>
          <p:nvPr>
            <p:ph type="sldNum" sz="quarter" idx="5"/>
          </p:nvPr>
        </p:nvSpPr>
        <p:spPr/>
        <p:txBody>
          <a:bodyPr/>
          <a:lstStyle/>
          <a:p>
            <a:fld id="{F1B661D9-2678-497E-9DBA-24511D0C2D20}" type="slidenum">
              <a:rPr lang="en-US" smtClean="0"/>
              <a:t>26</a:t>
            </a:fld>
            <a:endParaRPr lang="en-US"/>
          </a:p>
        </p:txBody>
      </p:sp>
    </p:spTree>
    <p:extLst>
      <p:ext uri="{BB962C8B-B14F-4D97-AF65-F5344CB8AC3E}">
        <p14:creationId xmlns:p14="http://schemas.microsoft.com/office/powerpoint/2010/main" val="76615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7434E-D3D7-01BD-807E-53F5A21E2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AC5CE-A497-C232-7CA1-F805C88A04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CA5625-EEE4-5E05-2920-95BF5C37F74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15.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the title of Chapter </a:t>
            </a:r>
            <a:r>
              <a:rPr lang="en-US" sz="1200" kern="1200" dirty="0">
                <a:solidFill>
                  <a:schemeClr val="tx1"/>
                </a:solidFill>
                <a:effectLst/>
                <a:latin typeface="+mn-lt"/>
                <a:ea typeface="+mn-ea"/>
                <a:cs typeface="+mn-cs"/>
              </a:rPr>
              <a:t>IX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“Chapter </a:t>
            </a:r>
            <a:r>
              <a:rPr lang="en-US" sz="1200" b="1" kern="1200" dirty="0">
                <a:solidFill>
                  <a:schemeClr val="tx1"/>
                </a:solidFill>
                <a:effectLst/>
                <a:latin typeface="+mn-lt"/>
                <a:ea typeface="+mn-ea"/>
                <a:cs typeface="+mn-cs"/>
              </a:rPr>
              <a:t>IX</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MANAGEMENT OF ENERGY-USING EQUIPMENT AND CONSTRUCTION MATERIALS”.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16.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the title of Article</a:t>
            </a:r>
            <a:r>
              <a:rPr lang="en-US" sz="1200" kern="1200" dirty="0">
                <a:solidFill>
                  <a:schemeClr val="tx1"/>
                </a:solidFill>
                <a:effectLst/>
                <a:latin typeface="+mn-lt"/>
                <a:ea typeface="+mn-ea"/>
                <a:cs typeface="+mn-cs"/>
              </a:rPr>
              <a:t> 37 </a:t>
            </a:r>
            <a:r>
              <a:rPr lang="en-US" sz="1200" kern="1200" dirty="0" err="1">
                <a:solidFill>
                  <a:schemeClr val="tx1"/>
                </a:solidFill>
                <a:effectLst/>
                <a:latin typeface="+mn-lt"/>
                <a:ea typeface="+mn-ea"/>
                <a:cs typeface="+mn-cs"/>
              </a:rPr>
              <a:t>and certain clauses thereof 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the title of the Article 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37. </a:t>
            </a:r>
            <a:r>
              <a:rPr lang="en-US" sz="1200" b="1" kern="1200" dirty="0" err="1">
                <a:solidFill>
                  <a:schemeClr val="tx1"/>
                </a:solidFill>
                <a:effectLst/>
                <a:latin typeface="+mn-lt"/>
                <a:ea typeface="+mn-ea"/>
                <a:cs typeface="+mn-cs"/>
              </a:rPr>
              <a:t>Measures for the management of energy conservation and efficiency in the use of vehicles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equipment, and construction materials</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paragraphs</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and</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Energy labeling for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energy-using equipment, and construction materials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Disclosure of necessary</a:t>
            </a:r>
            <a:r>
              <a:rPr lang="en-US" sz="1200" kern="1200" dirty="0">
                <a:solidFill>
                  <a:schemeClr val="tx1"/>
                </a:solidFill>
                <a:effectLst/>
                <a:latin typeface="+mn-lt"/>
                <a:ea typeface="+mn-ea"/>
                <a:cs typeface="+mn-cs"/>
              </a:rPr>
              <a:t> information </a:t>
            </a:r>
            <a:r>
              <a:rPr lang="en-US" sz="1200" kern="1200" dirty="0" err="1">
                <a:solidFill>
                  <a:schemeClr val="tx1"/>
                </a:solidFill>
                <a:effectLst/>
                <a:latin typeface="+mn-lt"/>
                <a:ea typeface="+mn-ea"/>
                <a:cs typeface="+mn-cs"/>
              </a:rPr>
              <a:t>on the energy use of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17.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Article</a:t>
            </a:r>
            <a:r>
              <a:rPr lang="en-US" sz="1200" kern="1200" dirty="0">
                <a:solidFill>
                  <a:schemeClr val="tx1"/>
                </a:solidFill>
                <a:effectLst/>
                <a:latin typeface="+mn-lt"/>
                <a:ea typeface="+mn-ea"/>
                <a:cs typeface="+mn-cs"/>
              </a:rPr>
              <a:t> 39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39. </a:t>
            </a:r>
            <a:r>
              <a:rPr lang="en-US" sz="1200" b="1" kern="1200" dirty="0" err="1">
                <a:solidFill>
                  <a:schemeClr val="tx1"/>
                </a:solidFill>
                <a:effectLst/>
                <a:latin typeface="+mn-lt"/>
                <a:ea typeface="+mn-ea"/>
                <a:cs typeface="+mn-cs"/>
              </a:rPr>
              <a:t>Energy Labeling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 included in the list of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 that must be labeled with energy labels must be labeled before being placed on the market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Manufacturing facilities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importers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distributors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businesses engaged in the sale of construction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 and materials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including those operating on e-commerce platforms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must declare and affix energy labels to construction vehicles, equipment, and materials after they have been tested and assessed for compliance with national energy efficiency standards in accordance with the law on technical standards and regulations and the law on measurement.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a:t>
            </a:r>
            <a:r>
              <a:rPr lang="en-US" sz="1200" kern="1200" dirty="0" err="1">
                <a:solidFill>
                  <a:schemeClr val="tx1"/>
                </a:solidFill>
                <a:effectLst/>
                <a:latin typeface="+mn-lt"/>
                <a:ea typeface="+mn-ea"/>
                <a:cs typeface="+mn-cs"/>
              </a:rPr>
              <a:t>Trade</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the Minister of Construction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within </a:t>
            </a:r>
            <a:r>
              <a:rPr lang="en-US" sz="1200" kern="1200" dirty="0">
                <a:solidFill>
                  <a:schemeClr val="tx1"/>
                </a:solidFill>
                <a:effectLst/>
                <a:latin typeface="+mn-lt"/>
                <a:ea typeface="+mn-ea"/>
                <a:cs typeface="+mn-cs"/>
              </a:rPr>
              <a:t>the scope of </a:t>
            </a:r>
            <a:r>
              <a:rPr lang="en-US" sz="1200" kern="1200" dirty="0" err="1">
                <a:solidFill>
                  <a:schemeClr val="tx1"/>
                </a:solidFill>
                <a:effectLst/>
                <a:latin typeface="+mn-lt"/>
                <a:ea typeface="+mn-ea"/>
                <a:cs typeface="+mn-cs"/>
              </a:rPr>
              <a:t>their duties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authority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shall be responsible </a:t>
            </a:r>
            <a:r>
              <a:rPr lang="en-US" sz="1200" kern="1200" dirty="0">
                <a:solidFill>
                  <a:schemeClr val="tx1"/>
                </a:solidFill>
                <a:effectLst/>
                <a:latin typeface="+mn-lt"/>
                <a:ea typeface="+mn-ea"/>
                <a:cs typeface="+mn-cs"/>
              </a:rPr>
              <a:t>for:</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Develop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issue a list of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 that must bear energy labels and a roadmap for implementation within </a:t>
            </a:r>
            <a:r>
              <a:rPr lang="en-US" sz="1200" kern="1200" dirty="0">
                <a:solidFill>
                  <a:schemeClr val="tx1"/>
                </a:solidFill>
                <a:effectLst/>
                <a:latin typeface="+mn-lt"/>
                <a:ea typeface="+mn-ea"/>
                <a:cs typeface="+mn-cs"/>
              </a:rPr>
              <a:t>the scope </a:t>
            </a:r>
            <a:r>
              <a:rPr lang="en-US" sz="1200" kern="1200" dirty="0" err="1">
                <a:solidFill>
                  <a:schemeClr val="tx1"/>
                </a:solidFill>
                <a:effectLst/>
                <a:latin typeface="+mn-lt"/>
                <a:ea typeface="+mn-ea"/>
                <a:cs typeface="+mn-cs"/>
              </a:rPr>
              <a:t>of the Ministry's management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Specify </a:t>
            </a:r>
            <a:r>
              <a:rPr lang="en-US" sz="1200" kern="1200" dirty="0">
                <a:solidFill>
                  <a:schemeClr val="tx1"/>
                </a:solidFill>
                <a:effectLst/>
                <a:latin typeface="+mn-lt"/>
                <a:ea typeface="+mn-ea"/>
                <a:cs typeface="+mn-cs"/>
              </a:rPr>
              <a:t>the content and </a:t>
            </a:r>
            <a:r>
              <a:rPr lang="en-US" sz="1200" kern="1200" dirty="0" err="1">
                <a:solidFill>
                  <a:schemeClr val="tx1"/>
                </a:solidFill>
                <a:effectLst/>
                <a:latin typeface="+mn-lt"/>
                <a:ea typeface="+mn-ea"/>
                <a:cs typeface="+mn-cs"/>
              </a:rPr>
              <a:t>specifications of energy labels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Laboratory regulations are in place to ensure that laboratories are qualified to be issued test certificates in accordance with energy efficiency standards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Guide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announce energy labeling for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 under </a:t>
            </a:r>
            <a:r>
              <a:rPr lang="en-US" sz="1200" kern="1200" dirty="0">
                <a:solidFill>
                  <a:schemeClr val="tx1"/>
                </a:solidFill>
                <a:effectLst/>
                <a:latin typeface="+mn-lt"/>
                <a:ea typeface="+mn-ea"/>
                <a:cs typeface="+mn-cs"/>
              </a:rPr>
              <a:t>the </a:t>
            </a:r>
            <a:r>
              <a:rPr lang="en-US" sz="1200" kern="1200" dirty="0" err="1">
                <a:solidFill>
                  <a:schemeClr val="tx1"/>
                </a:solidFill>
                <a:effectLst/>
                <a:latin typeface="+mn-lt"/>
                <a:ea typeface="+mn-ea"/>
                <a:cs typeface="+mn-cs"/>
              </a:rPr>
              <a:t>Ministry's management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a:t>
            </a:r>
            <a:r>
              <a:rPr lang="en-US" sz="1200" kern="1200" dirty="0" err="1">
                <a:solidFill>
                  <a:schemeClr val="tx1"/>
                </a:solidFill>
                <a:effectLst/>
                <a:latin typeface="+mn-lt"/>
                <a:ea typeface="+mn-ea"/>
                <a:cs typeface="+mn-cs"/>
              </a:rPr>
              <a:t>Regulate the recognition of energy labels for imported vehicles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equipment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Provincial People's Committees shall develop annual plans to organize </a:t>
            </a:r>
            <a:r>
              <a:rPr lang="en-US" sz="1200" kern="1200" dirty="0">
                <a:solidFill>
                  <a:schemeClr val="tx1"/>
                </a:solidFill>
                <a:effectLst/>
                <a:latin typeface="+mn-lt"/>
                <a:ea typeface="+mn-ea"/>
                <a:cs typeface="+mn-cs"/>
              </a:rPr>
              <a:t>and</a:t>
            </a:r>
            <a:r>
              <a:rPr lang="en-US" sz="1200" kern="1200" dirty="0" err="1">
                <a:solidFill>
                  <a:schemeClr val="tx1"/>
                </a:solidFill>
                <a:effectLst/>
                <a:latin typeface="+mn-lt"/>
                <a:ea typeface="+mn-ea"/>
                <a:cs typeface="+mn-cs"/>
              </a:rPr>
              <a:t> implement inspections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audits of compliance with legal regulations on energy labeling of vehicles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equipment, and construction materials in production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business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distribution within their jurisdictions</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1F0930C5-7D19-BD9B-77FC-67605D14CD0F}"/>
              </a:ext>
            </a:extLst>
          </p:cNvPr>
          <p:cNvSpPr>
            <a:spLocks noGrp="1"/>
          </p:cNvSpPr>
          <p:nvPr>
            <p:ph type="sldNum" sz="quarter" idx="5"/>
          </p:nvPr>
        </p:nvSpPr>
        <p:spPr/>
        <p:txBody>
          <a:bodyPr/>
          <a:lstStyle/>
          <a:p>
            <a:fld id="{F1B661D9-2678-497E-9DBA-24511D0C2D20}" type="slidenum">
              <a:rPr lang="en-US" smtClean="0"/>
              <a:t>27</a:t>
            </a:fld>
            <a:endParaRPr lang="en-US"/>
          </a:p>
        </p:txBody>
      </p:sp>
    </p:spTree>
    <p:extLst>
      <p:ext uri="{BB962C8B-B14F-4D97-AF65-F5344CB8AC3E}">
        <p14:creationId xmlns:p14="http://schemas.microsoft.com/office/powerpoint/2010/main" val="27024894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6F045-BE24-2AC1-0913-D19CF900EB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1C2FD1-A0B2-41EF-83D5-E0F6653BFC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05936-9C5E-DE9C-EA64-83ED577A445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18.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paragraphs</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and</a:t>
            </a:r>
            <a:r>
              <a:rPr lang="en-US" sz="1200" kern="1200" dirty="0">
                <a:solidFill>
                  <a:schemeClr val="tx1"/>
                </a:solidFill>
                <a:effectLst/>
                <a:latin typeface="+mn-lt"/>
                <a:ea typeface="+mn-ea"/>
                <a:cs typeface="+mn-cs"/>
              </a:rPr>
              <a:t> 3; add </a:t>
            </a:r>
            <a:r>
              <a:rPr lang="en-US" sz="1200" kern="1200" dirty="0" err="1">
                <a:solidFill>
                  <a:schemeClr val="tx1"/>
                </a:solidFill>
                <a:effectLst/>
                <a:latin typeface="+mn-lt"/>
                <a:ea typeface="+mn-ea"/>
                <a:cs typeface="+mn-cs"/>
              </a:rPr>
              <a:t>paragraph</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after paragraph</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of Article</a:t>
            </a:r>
            <a:r>
              <a:rPr lang="en-US" sz="1200" kern="1200" dirty="0">
                <a:solidFill>
                  <a:schemeClr val="tx1"/>
                </a:solidFill>
                <a:effectLst/>
                <a:latin typeface="+mn-lt"/>
                <a:ea typeface="+mn-ea"/>
                <a:cs typeface="+mn-cs"/>
              </a:rPr>
              <a:t> 41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Organizations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individuals investing in the production of energy-saving products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materials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invest in upgrading and renovating production lines, expanding production scale using energy-saving technologies, invest in energy-saving facilities, produce, install energy-saving machinery, equipment or materials, or implement projects aimed at optimizing energy use or reducing greenhouse gas emissions shall be eligible for the following incentives and support: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Preferential treatment in accordance with the provisions of the law on land</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Eligible for preferential loans and support in accordance with the law from the Fund for Promoting Energy Conservation and Efficiency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 </a:t>
            </a:r>
            <a:r>
              <a:rPr lang="en-US" sz="1200" kern="1200" dirty="0">
                <a:solidFill>
                  <a:schemeClr val="tx1"/>
                </a:solidFill>
                <a:effectLst/>
                <a:latin typeface="+mn-lt"/>
                <a:ea typeface="+mn-ea"/>
                <a:cs typeface="+mn-cs"/>
              </a:rPr>
              <a:t>Vietnam </a:t>
            </a:r>
            <a:r>
              <a:rPr lang="en-US" sz="1200" kern="1200" dirty="0" err="1">
                <a:solidFill>
                  <a:schemeClr val="tx1"/>
                </a:solidFill>
                <a:effectLst/>
                <a:latin typeface="+mn-lt"/>
                <a:ea typeface="+mn-ea"/>
                <a:cs typeface="+mn-cs"/>
              </a:rPr>
              <a:t>Development Bank</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 National Technology Innovation Fund</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the Environmental Protection Fund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eligible for support from the National Program for High-Tech Development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the National Program on Energy Conservation and Efficiency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Other incentives as prescribed by this Law and other relevant legal provisions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Technical support activities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including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 audits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research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consulting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design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technical consulting experts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energy-saving technology applications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government shall encourage organizations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businesses </a:t>
            </a:r>
            <a:r>
              <a:rPr lang="en-US" sz="1200" kern="1200" dirty="0">
                <a:solidFill>
                  <a:schemeClr val="tx1"/>
                </a:solidFill>
                <a:effectLst/>
                <a:latin typeface="+mn-lt"/>
                <a:ea typeface="+mn-ea"/>
                <a:cs typeface="+mn-cs"/>
              </a:rPr>
              <a:t>to</a:t>
            </a:r>
            <a:r>
              <a:rPr lang="en-US" sz="1200" kern="1200" dirty="0" err="1">
                <a:solidFill>
                  <a:schemeClr val="tx1"/>
                </a:solidFill>
                <a:effectLst/>
                <a:latin typeface="+mn-lt"/>
                <a:ea typeface="+mn-ea"/>
                <a:cs typeface="+mn-cs"/>
              </a:rPr>
              <a:t> invest </a:t>
            </a:r>
            <a:r>
              <a:rPr lang="en-US" sz="1200" kern="1200" dirty="0">
                <a:solidFill>
                  <a:schemeClr val="tx1"/>
                </a:solidFill>
                <a:effectLst/>
                <a:latin typeface="+mn-lt"/>
                <a:ea typeface="+mn-ea"/>
                <a:cs typeface="+mn-cs"/>
              </a:rPr>
              <a:t>in, </a:t>
            </a:r>
            <a:r>
              <a:rPr lang="en-US" sz="1200" kern="1200" dirty="0" err="1">
                <a:solidFill>
                  <a:schemeClr val="tx1"/>
                </a:solidFill>
                <a:effectLst/>
                <a:latin typeface="+mn-lt"/>
                <a:ea typeface="+mn-ea"/>
                <a:cs typeface="+mn-cs"/>
              </a:rPr>
              <a:t>expand</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upgrade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renovate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and convert </a:t>
            </a:r>
            <a:r>
              <a:rPr lang="en-US" sz="1200" kern="1200" dirty="0">
                <a:solidFill>
                  <a:schemeClr val="tx1"/>
                </a:solidFill>
                <a:effectLst/>
                <a:latin typeface="+mn-lt"/>
                <a:ea typeface="+mn-ea"/>
                <a:cs typeface="+mn-cs"/>
              </a:rPr>
              <a:t>to </a:t>
            </a:r>
            <a:r>
              <a:rPr lang="en-US" sz="1200" kern="1200" dirty="0" err="1">
                <a:solidFill>
                  <a:schemeClr val="tx1"/>
                </a:solidFill>
                <a:effectLst/>
                <a:latin typeface="+mn-lt"/>
                <a:ea typeface="+mn-ea"/>
                <a:cs typeface="+mn-cs"/>
              </a:rPr>
              <a:t>energy-saving technologies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reduce greenhouse gas emissions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invest in and convert </a:t>
            </a:r>
            <a:r>
              <a:rPr lang="en-US" sz="1200" kern="1200" dirty="0">
                <a:solidFill>
                  <a:schemeClr val="tx1"/>
                </a:solidFill>
                <a:effectLst/>
                <a:latin typeface="+mn-lt"/>
                <a:ea typeface="+mn-ea"/>
                <a:cs typeface="+mn-cs"/>
              </a:rPr>
              <a:t>to </a:t>
            </a:r>
            <a:r>
              <a:rPr lang="en-US" sz="1200" kern="1200" dirty="0" err="1">
                <a:solidFill>
                  <a:schemeClr val="tx1"/>
                </a:solidFill>
                <a:effectLst/>
                <a:latin typeface="+mn-lt"/>
                <a:ea typeface="+mn-ea"/>
                <a:cs typeface="+mn-cs"/>
              </a:rPr>
              <a:t>the production of energy-saving products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reduce greenhouse gas emissions </a:t>
            </a:r>
            <a:r>
              <a:rPr lang="en-US" sz="1200" kern="1200" dirty="0">
                <a:solidFill>
                  <a:schemeClr val="tx1"/>
                </a:solidFill>
                <a:effectLst/>
                <a:latin typeface="+mn-lt"/>
                <a:ea typeface="+mn-ea"/>
                <a:cs typeface="+mn-cs"/>
              </a:rPr>
              <a:t>through </a:t>
            </a:r>
            <a:r>
              <a:rPr lang="en-US" sz="1200" kern="1200" dirty="0" err="1">
                <a:solidFill>
                  <a:schemeClr val="tx1"/>
                </a:solidFill>
                <a:effectLst/>
                <a:latin typeface="+mn-lt"/>
                <a:ea typeface="+mn-ea"/>
                <a:cs typeface="+mn-cs"/>
              </a:rPr>
              <a:t>green credit support mechanisms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the issuance of green bonds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The government shall establish incentive mechanisms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support measures to promote the application of transformation processes in line with the technological revolution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digital transformation in industrial production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processing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and promote innovation in the field of energy conservation and efficiency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19. Add </a:t>
            </a:r>
            <a:r>
              <a:rPr lang="en-US" sz="1200" kern="1200" dirty="0" err="1">
                <a:solidFill>
                  <a:schemeClr val="tx1"/>
                </a:solidFill>
                <a:effectLst/>
                <a:latin typeface="+mn-lt"/>
                <a:ea typeface="+mn-ea"/>
                <a:cs typeface="+mn-cs"/>
              </a:rPr>
              <a:t>Article</a:t>
            </a:r>
            <a:r>
              <a:rPr lang="en-US" sz="1200" kern="1200" dirty="0">
                <a:solidFill>
                  <a:schemeClr val="tx1"/>
                </a:solidFill>
                <a:effectLst/>
                <a:latin typeface="+mn-lt"/>
                <a:ea typeface="+mn-ea"/>
                <a:cs typeface="+mn-cs"/>
              </a:rPr>
              <a:t> 41a </a:t>
            </a:r>
            <a:r>
              <a:rPr lang="en-US" sz="1200" kern="1200" dirty="0" err="1">
                <a:solidFill>
                  <a:schemeClr val="tx1"/>
                </a:solidFill>
                <a:effectLst/>
                <a:latin typeface="+mn-lt"/>
                <a:ea typeface="+mn-ea"/>
                <a:cs typeface="+mn-cs"/>
              </a:rPr>
              <a:t>after Article</a:t>
            </a:r>
            <a:r>
              <a:rPr lang="en-US" sz="1200" kern="1200" dirty="0">
                <a:solidFill>
                  <a:schemeClr val="tx1"/>
                </a:solidFill>
                <a:effectLst/>
                <a:latin typeface="+mn-lt"/>
                <a:ea typeface="+mn-ea"/>
                <a:cs typeface="+mn-cs"/>
              </a:rPr>
              <a:t> 41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41a. </a:t>
            </a:r>
            <a:r>
              <a:rPr lang="en-US" sz="1200" b="1" kern="1200" dirty="0" err="1">
                <a:solidFill>
                  <a:schemeClr val="tx1"/>
                </a:solidFill>
                <a:effectLst/>
                <a:latin typeface="+mn-lt"/>
                <a:ea typeface="+mn-ea"/>
                <a:cs typeface="+mn-cs"/>
              </a:rPr>
              <a:t>Fund for promoting the use of energy conservation and efficiency.”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The Fund for the Promotion of Energy Conservation and Efficiency is a state-owned financial fund outside the budget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operating on a non-profit basis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The Fund for Promoting Energy Efficiency and Conservation shall operate by raising capital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lending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investing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entrusting, and receiving entrustments to perform its function of promoting energy efficiency and conservation activities nationwide</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The Fund for Promoting Energy Efficiency and Conservation aims to support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finance projects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tasks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activities that promote energy efficiency and conservation through flexible mechanisms in accordance with the requirements of the sponsor and the provisions of current laws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The Prime Minister shall decide on the establishment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organization, and operation of the Fund for Promoting Energy Conservation and Efficiency in a socially oriented manner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ensuring financial independence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avoiding duplication with state budget revenues and </a:t>
            </a:r>
            <a:r>
              <a:rPr lang="en-US" sz="1200" kern="1200" dirty="0">
                <a:solidFill>
                  <a:schemeClr val="tx1"/>
                </a:solidFill>
                <a:effectLst/>
                <a:latin typeface="+mn-lt"/>
                <a:ea typeface="+mn-ea"/>
                <a:cs typeface="+mn-cs"/>
              </a:rPr>
              <a:t>expenditures</a:t>
            </a:r>
            <a:r>
              <a:rPr lang="en-US" sz="1200" kern="1200" dirty="0" err="1">
                <a:solidFill>
                  <a:schemeClr val="tx1"/>
                </a:solidFill>
                <a:effectLst/>
                <a:latin typeface="+mn-lt"/>
                <a:ea typeface="+mn-ea"/>
                <a:cs typeface="+mn-cs"/>
              </a:rPr>
              <a:t>, and limiting increases in production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business operating costs for enterprises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production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business establishments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The government shall regulate the capital of the Fund for promoting the use of energy conservation and efficiency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20.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the title of Article</a:t>
            </a:r>
            <a:r>
              <a:rPr lang="en-US" sz="1200" kern="1200" dirty="0">
                <a:solidFill>
                  <a:schemeClr val="tx1"/>
                </a:solidFill>
                <a:effectLst/>
                <a:latin typeface="+mn-lt"/>
                <a:ea typeface="+mn-ea"/>
                <a:cs typeface="+mn-cs"/>
              </a:rPr>
              <a:t> 43 </a:t>
            </a:r>
            <a:r>
              <a:rPr lang="en-US" sz="1200" kern="1200" dirty="0" err="1">
                <a:solidFill>
                  <a:schemeClr val="tx1"/>
                </a:solidFill>
                <a:effectLst/>
                <a:latin typeface="+mn-lt"/>
                <a:ea typeface="+mn-ea"/>
                <a:cs typeface="+mn-cs"/>
              </a:rPr>
              <a:t>and certain clauses thereof 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the title of the Article as follows</a:t>
            </a:r>
            <a:r>
              <a:rPr lang="en-US" sz="1200" kern="1200" dirty="0">
                <a:solidFill>
                  <a:schemeClr val="tx1"/>
                </a:solidFill>
                <a:effectLst/>
                <a:latin typeface="+mn-lt"/>
                <a:ea typeface="+mn-ea"/>
                <a:cs typeface="+mn-cs"/>
              </a:rPr>
              <a:t>:</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43. </a:t>
            </a:r>
            <a:r>
              <a:rPr lang="en-US" sz="1200" b="1" kern="1200" dirty="0" err="1">
                <a:solidFill>
                  <a:schemeClr val="tx1"/>
                </a:solidFill>
                <a:effectLst/>
                <a:latin typeface="+mn-lt"/>
                <a:ea typeface="+mn-ea"/>
                <a:cs typeface="+mn-cs"/>
              </a:rPr>
              <a:t>Propaganda </a:t>
            </a:r>
            <a:r>
              <a:rPr lang="en-US" sz="1200" b="1" kern="1200" dirty="0">
                <a:solidFill>
                  <a:schemeClr val="tx1"/>
                </a:solidFill>
                <a:effectLst/>
                <a:latin typeface="+mn-lt"/>
                <a:ea typeface="+mn-ea"/>
                <a:cs typeface="+mn-cs"/>
              </a:rPr>
              <a:t>and </a:t>
            </a:r>
            <a:r>
              <a:rPr lang="en-US" sz="1200" b="1" kern="1200" dirty="0" err="1">
                <a:solidFill>
                  <a:schemeClr val="tx1"/>
                </a:solidFill>
                <a:effectLst/>
                <a:latin typeface="+mn-lt"/>
                <a:ea typeface="+mn-ea"/>
                <a:cs typeface="+mn-cs"/>
              </a:rPr>
              <a:t>education on the economical and efficient use of energy</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development of energy services</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paragraph</a:t>
            </a:r>
            <a:r>
              <a:rPr lang="en-US" sz="1200" kern="1200" dirty="0">
                <a:solidFill>
                  <a:schemeClr val="tx1"/>
                </a:solidFill>
                <a:effectLst/>
                <a:latin typeface="+mn-lt"/>
                <a:ea typeface="+mn-ea"/>
                <a:cs typeface="+mn-cs"/>
              </a:rPr>
              <a:t> 3; add </a:t>
            </a:r>
            <a:r>
              <a:rPr lang="en-US" sz="1200" kern="1200" dirty="0" err="1">
                <a:solidFill>
                  <a:schemeClr val="tx1"/>
                </a:solidFill>
                <a:effectLst/>
                <a:latin typeface="+mn-lt"/>
                <a:ea typeface="+mn-ea"/>
                <a:cs typeface="+mn-cs"/>
              </a:rPr>
              <a:t>paragraphs</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and</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after paragraph</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Energy service organizations shall carry out the following activities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Energy audit</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Transfer of energy-saving technologies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environmentally friendly technologies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Training of energy auditors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 managers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consultants on the application of advanced energy management models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Provide consulting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investment services for implementing energy-saving measures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energy efficiency contracts for energy-using facilities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e) </a:t>
            </a:r>
            <a:r>
              <a:rPr lang="en-US" sz="1200" kern="1200" dirty="0" err="1">
                <a:solidFill>
                  <a:schemeClr val="tx1"/>
                </a:solidFill>
                <a:effectLst/>
                <a:latin typeface="+mn-lt"/>
                <a:ea typeface="+mn-ea"/>
                <a:cs typeface="+mn-cs"/>
              </a:rPr>
              <a:t>Provide </a:t>
            </a:r>
            <a:r>
              <a:rPr lang="en-US" sz="1200" kern="1200" dirty="0">
                <a:solidFill>
                  <a:schemeClr val="tx1"/>
                </a:solidFill>
                <a:effectLst/>
                <a:latin typeface="+mn-lt"/>
                <a:ea typeface="+mn-ea"/>
                <a:cs typeface="+mn-cs"/>
              </a:rPr>
              <a:t>information and </a:t>
            </a:r>
            <a:r>
              <a:rPr lang="en-US" sz="1200" kern="1200" dirty="0" err="1">
                <a:solidFill>
                  <a:schemeClr val="tx1"/>
                </a:solidFill>
                <a:effectLst/>
                <a:latin typeface="+mn-lt"/>
                <a:ea typeface="+mn-ea"/>
                <a:cs typeface="+mn-cs"/>
              </a:rPr>
              <a:t>promote energy conservation and efficiency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e) </a:t>
            </a:r>
            <a:r>
              <a:rPr lang="en-US" sz="1200" kern="1200" dirty="0" err="1">
                <a:solidFill>
                  <a:schemeClr val="tx1"/>
                </a:solidFill>
                <a:effectLst/>
                <a:latin typeface="+mn-lt"/>
                <a:ea typeface="+mn-ea"/>
                <a:cs typeface="+mn-cs"/>
              </a:rPr>
              <a:t>Other services related to energy conservation and efficiency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The government shall prescribe conditions for investment in energy auditing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establish support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incentive mechanisms to form an energy service organization system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The Minister of </a:t>
            </a:r>
            <a:r>
              <a:rPr lang="en-US" sz="1200" kern="1200" dirty="0">
                <a:solidFill>
                  <a:schemeClr val="tx1"/>
                </a:solidFill>
                <a:effectLst/>
                <a:latin typeface="+mn-lt"/>
                <a:ea typeface="+mn-ea"/>
                <a:cs typeface="+mn-cs"/>
              </a:rPr>
              <a:t>Industry and Trade </a:t>
            </a:r>
            <a:r>
              <a:rPr lang="en-US" sz="1200" kern="1200" dirty="0" err="1">
                <a:solidFill>
                  <a:schemeClr val="tx1"/>
                </a:solidFill>
                <a:effectLst/>
                <a:latin typeface="+mn-lt"/>
                <a:ea typeface="+mn-ea"/>
                <a:cs typeface="+mn-cs"/>
              </a:rPr>
              <a:t>shall prescribe the inspection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supervision of entities operating in the field of energy services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energy auditing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training of energy auditors and energy managers</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shall provide guidance on technical requirements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notification forms for energy service organizations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shall publicly disclose the list of organizations and individuals operating in the field of energy services on the Ministry's electronic</a:t>
            </a:r>
            <a:r>
              <a:rPr lang="en-US" sz="1200" kern="1200" dirty="0">
                <a:solidFill>
                  <a:schemeClr val="tx1"/>
                </a:solidFill>
                <a:effectLst/>
                <a:latin typeface="+mn-lt"/>
                <a:ea typeface="+mn-ea"/>
                <a:cs typeface="+mn-cs"/>
              </a:rPr>
              <a:t> information</a:t>
            </a:r>
            <a:r>
              <a:rPr lang="en-US" sz="1200" kern="1200" dirty="0" err="1">
                <a:solidFill>
                  <a:schemeClr val="tx1"/>
                </a:solidFill>
                <a:effectLst/>
                <a:latin typeface="+mn-lt"/>
                <a:ea typeface="+mn-ea"/>
                <a:cs typeface="+mn-cs"/>
              </a:rPr>
              <a:t> portal</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D6245F44-36BA-4351-4AF4-C6802EA27D00}"/>
              </a:ext>
            </a:extLst>
          </p:cNvPr>
          <p:cNvSpPr>
            <a:spLocks noGrp="1"/>
          </p:cNvSpPr>
          <p:nvPr>
            <p:ph type="sldNum" sz="quarter" idx="5"/>
          </p:nvPr>
        </p:nvSpPr>
        <p:spPr/>
        <p:txBody>
          <a:bodyPr/>
          <a:lstStyle/>
          <a:p>
            <a:fld id="{F1B661D9-2678-497E-9DBA-24511D0C2D20}" type="slidenum">
              <a:rPr lang="en-US" smtClean="0"/>
              <a:t>28</a:t>
            </a:fld>
            <a:endParaRPr lang="en-US"/>
          </a:p>
        </p:txBody>
      </p:sp>
    </p:spTree>
    <p:extLst>
      <p:ext uri="{BB962C8B-B14F-4D97-AF65-F5344CB8AC3E}">
        <p14:creationId xmlns:p14="http://schemas.microsoft.com/office/powerpoint/2010/main" val="4159833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6BD88-857C-D781-27FB-0C125FBBB1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494457-3810-4250-17B2-A55403838B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B385AE-7954-4F81-8AA5-1FED82425B6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21.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certain clauses of Article</a:t>
            </a:r>
            <a:r>
              <a:rPr lang="en-US" sz="1200" kern="1200" dirty="0">
                <a:solidFill>
                  <a:schemeClr val="tx1"/>
                </a:solidFill>
                <a:effectLst/>
                <a:latin typeface="+mn-lt"/>
                <a:ea typeface="+mn-ea"/>
                <a:cs typeface="+mn-cs"/>
              </a:rPr>
              <a:t> 46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Amend </a:t>
            </a:r>
            <a:r>
              <a:rPr lang="en-US" sz="1200" kern="1200" dirty="0">
                <a:solidFill>
                  <a:schemeClr val="tx1"/>
                </a:solidFill>
                <a:effectLst/>
                <a:latin typeface="+mn-lt"/>
                <a:ea typeface="+mn-ea"/>
                <a:cs typeface="+mn-cs"/>
              </a:rPr>
              <a:t>and supplement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Develop an energy conservation and efficiency plan consistent with the local socio-economic development plan</a:t>
            </a:r>
            <a:r>
              <a:rPr lang="en-US" sz="1200" kern="1200" dirty="0">
                <a:solidFill>
                  <a:schemeClr val="tx1"/>
                </a:solidFill>
                <a:effectLst/>
                <a:latin typeface="+mn-lt"/>
                <a:ea typeface="+mn-ea"/>
                <a:cs typeface="+mn-cs"/>
              </a:rPr>
              <a:t>, and </a:t>
            </a:r>
            <a:r>
              <a:rPr lang="en-US" sz="1200" kern="1200" dirty="0" err="1">
                <a:solidFill>
                  <a:schemeClr val="tx1"/>
                </a:solidFill>
                <a:effectLst/>
                <a:latin typeface="+mn-lt"/>
                <a:ea typeface="+mn-ea"/>
                <a:cs typeface="+mn-cs"/>
              </a:rPr>
              <a:t>submit the five-year plan to 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for consolidation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Add </a:t>
            </a:r>
            <a:r>
              <a:rPr lang="en-US" sz="1200" kern="1200" dirty="0" err="1">
                <a:solidFill>
                  <a:schemeClr val="tx1"/>
                </a:solidFill>
                <a:effectLst/>
                <a:latin typeface="+mn-lt"/>
                <a:ea typeface="+mn-ea"/>
                <a:cs typeface="+mn-cs"/>
              </a:rPr>
              <a:t>clause</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after clause</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as follows</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Report on the results of implementing the objectives of energy conservation and efficiency annually and in </a:t>
            </a:r>
            <a:r>
              <a:rPr lang="en-US" sz="1200" kern="1200" dirty="0">
                <a:solidFill>
                  <a:schemeClr val="tx1"/>
                </a:solidFill>
                <a:effectLst/>
                <a:latin typeface="+mn-lt"/>
                <a:ea typeface="+mn-ea"/>
                <a:cs typeface="+mn-cs"/>
              </a:rPr>
              <a:t>each </a:t>
            </a:r>
            <a:r>
              <a:rPr lang="en-US" sz="1200" kern="1200" dirty="0" err="1">
                <a:solidFill>
                  <a:schemeClr val="tx1"/>
                </a:solidFill>
                <a:effectLst/>
                <a:latin typeface="+mn-lt"/>
                <a:ea typeface="+mn-ea"/>
                <a:cs typeface="+mn-cs"/>
              </a:rPr>
              <a:t>five-year period to the Ministry </a:t>
            </a:r>
            <a:r>
              <a:rPr lang="en-US" sz="1200" kern="1200" dirty="0">
                <a:solidFill>
                  <a:schemeClr val="tx1"/>
                </a:solidFill>
                <a:effectLst/>
                <a:latin typeface="+mn-lt"/>
                <a:ea typeface="+mn-ea"/>
                <a:cs typeface="+mn-cs"/>
              </a:rPr>
              <a:t>of Industry and Trade </a:t>
            </a:r>
            <a:r>
              <a:rPr lang="en-US" sz="1200" kern="1200" dirty="0" err="1">
                <a:solidFill>
                  <a:schemeClr val="tx1"/>
                </a:solidFill>
                <a:effectLst/>
                <a:latin typeface="+mn-lt"/>
                <a:ea typeface="+mn-ea"/>
                <a:cs typeface="+mn-cs"/>
              </a:rPr>
              <a:t>for compilation </a:t>
            </a:r>
            <a:r>
              <a:rPr lang="en-US" sz="1200" kern="1200" dirty="0">
                <a:solidFill>
                  <a:schemeClr val="tx1"/>
                </a:solidFill>
                <a:effectLst/>
                <a:latin typeface="+mn-lt"/>
                <a:ea typeface="+mn-ea"/>
                <a:cs typeface="+mn-cs"/>
              </a:rPr>
              <a:t>and </a:t>
            </a:r>
            <a:r>
              <a:rPr lang="en-US" sz="1200" kern="1200" dirty="0" err="1">
                <a:solidFill>
                  <a:schemeClr val="tx1"/>
                </a:solidFill>
                <a:effectLst/>
                <a:latin typeface="+mn-lt"/>
                <a:ea typeface="+mn-ea"/>
                <a:cs typeface="+mn-cs"/>
              </a:rPr>
              <a:t>reporting to the Prime Minister</a:t>
            </a:r>
            <a:r>
              <a:rPr lang="en-US" sz="1200" kern="1200" dirty="0">
                <a:solidFill>
                  <a:schemeClr val="tx1"/>
                </a:solidFill>
                <a:effectLst/>
                <a:latin typeface="+mn-lt"/>
                <a:ea typeface="+mn-ea"/>
                <a:cs typeface="+mn-cs"/>
              </a:rPr>
              <a:t>.”</a:t>
            </a:r>
          </a:p>
          <a:p>
            <a:endParaRPr lang="en-US" dirty="0"/>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2. Effective </a:t>
            </a:r>
            <a:r>
              <a:rPr lang="en-US" sz="1200" b="1" kern="1200" dirty="0" err="1">
                <a:solidFill>
                  <a:schemeClr val="tx1"/>
                </a:solidFill>
                <a:effectLst/>
                <a:latin typeface="+mn-lt"/>
                <a:ea typeface="+mn-ea"/>
                <a:cs typeface="+mn-cs"/>
              </a:rPr>
              <a:t>date</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This Law shall take effect on </a:t>
            </a:r>
            <a:r>
              <a:rPr lang="en-US" sz="1200" kern="1200" dirty="0">
                <a:solidFill>
                  <a:schemeClr val="tx1"/>
                </a:solidFill>
                <a:effectLst/>
                <a:latin typeface="+mn-lt"/>
                <a:ea typeface="+mn-ea"/>
                <a:cs typeface="+mn-cs"/>
              </a:rPr>
              <a:t>January 1</a:t>
            </a:r>
            <a:r>
              <a:rPr lang="en-US" sz="1200" kern="1200" dirty="0" err="1">
                <a:solidFill>
                  <a:schemeClr val="tx1"/>
                </a:solidFill>
                <a:effectLst/>
                <a:latin typeface="+mn-lt"/>
                <a:ea typeface="+mn-ea"/>
                <a:cs typeface="+mn-cs"/>
              </a:rPr>
              <a:t>,</a:t>
            </a:r>
            <a:r>
              <a:rPr lang="en-US" sz="1200" kern="1200" dirty="0">
                <a:solidFill>
                  <a:schemeClr val="tx1"/>
                </a:solidFill>
                <a:effectLst/>
                <a:latin typeface="+mn-lt"/>
                <a:ea typeface="+mn-ea"/>
                <a:cs typeface="+mn-cs"/>
              </a:rPr>
              <a:t> 2026.</a:t>
            </a:r>
          </a:p>
          <a:p>
            <a:r>
              <a:rPr lang="en-US" sz="1200" b="1" kern="1200" dirty="0" err="1">
                <a:solidFill>
                  <a:schemeClr val="tx1"/>
                </a:solidFill>
                <a:effectLst/>
                <a:latin typeface="+mn-lt"/>
                <a:ea typeface="+mn-ea"/>
                <a:cs typeface="+mn-cs"/>
              </a:rPr>
              <a:t>Article</a:t>
            </a:r>
            <a:r>
              <a:rPr lang="en-US" sz="1200" b="1" kern="1200" dirty="0">
                <a:solidFill>
                  <a:schemeClr val="tx1"/>
                </a:solidFill>
                <a:effectLst/>
                <a:latin typeface="+mn-lt"/>
                <a:ea typeface="+mn-ea"/>
                <a:cs typeface="+mn-cs"/>
              </a:rPr>
              <a:t> 3. </a:t>
            </a:r>
            <a:r>
              <a:rPr lang="en-US" sz="1200" b="1" kern="1200" dirty="0" err="1">
                <a:solidFill>
                  <a:schemeClr val="tx1"/>
                </a:solidFill>
                <a:effectLst/>
                <a:latin typeface="+mn-lt"/>
                <a:ea typeface="+mn-ea"/>
                <a:cs typeface="+mn-cs"/>
              </a:rPr>
              <a:t>Transitional Provisions</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Energy management certificates issued before the effective date of this Law shall remain valid until </a:t>
            </a:r>
            <a:r>
              <a:rPr lang="en-US" sz="1200" kern="1200" dirty="0">
                <a:solidFill>
                  <a:schemeClr val="tx1"/>
                </a:solidFill>
                <a:effectLst/>
                <a:latin typeface="+mn-lt"/>
                <a:ea typeface="+mn-ea"/>
                <a:cs typeface="+mn-cs"/>
              </a:rPr>
              <a:t>December 31</a:t>
            </a:r>
            <a:r>
              <a:rPr lang="en-US" sz="1200" kern="1200" dirty="0" err="1">
                <a:solidFill>
                  <a:schemeClr val="tx1"/>
                </a:solidFill>
                <a:effectLst/>
                <a:latin typeface="+mn-lt"/>
                <a:ea typeface="+mn-ea"/>
                <a:cs typeface="+mn-cs"/>
              </a:rPr>
              <a:t>,</a:t>
            </a:r>
            <a:r>
              <a:rPr lang="en-US" sz="1200" kern="1200" dirty="0">
                <a:solidFill>
                  <a:schemeClr val="tx1"/>
                </a:solidFill>
                <a:effectLst/>
                <a:latin typeface="+mn-lt"/>
                <a:ea typeface="+mn-ea"/>
                <a:cs typeface="+mn-cs"/>
              </a:rPr>
              <a:t> 2030.</a:t>
            </a:r>
          </a:p>
          <a:p>
            <a:r>
              <a:rPr lang="en-US" sz="1200" i="1" kern="1200" dirty="0" err="1">
                <a:solidFill>
                  <a:schemeClr val="tx1"/>
                </a:solidFill>
                <a:effectLst/>
                <a:latin typeface="+mn-lt"/>
                <a:ea typeface="+mn-ea"/>
                <a:cs typeface="+mn-cs"/>
              </a:rPr>
              <a:t>This Law was </a:t>
            </a:r>
            <a:r>
              <a:rPr lang="en-US" sz="1200" i="1" kern="1200" dirty="0">
                <a:solidFill>
                  <a:schemeClr val="tx1"/>
                </a:solidFill>
                <a:effectLst/>
                <a:latin typeface="+mn-lt"/>
                <a:ea typeface="+mn-ea"/>
                <a:cs typeface="+mn-cs"/>
              </a:rPr>
              <a:t>adopted by </a:t>
            </a:r>
            <a:r>
              <a:rPr lang="en-US" sz="1200" i="1" kern="1200" dirty="0" err="1">
                <a:solidFill>
                  <a:schemeClr val="tx1"/>
                </a:solidFill>
                <a:effectLst/>
                <a:latin typeface="+mn-lt"/>
                <a:ea typeface="+mn-ea"/>
                <a:cs typeface="+mn-cs"/>
              </a:rPr>
              <a:t>the National Assembly of the Socialist Republic </a:t>
            </a:r>
            <a:r>
              <a:rPr lang="en-US" sz="1200" i="1" kern="1200" dirty="0">
                <a:solidFill>
                  <a:schemeClr val="tx1"/>
                </a:solidFill>
                <a:effectLst/>
                <a:latin typeface="+mn-lt"/>
                <a:ea typeface="+mn-ea"/>
                <a:cs typeface="+mn-cs"/>
              </a:rPr>
              <a:t>of Vietnam, 15th </a:t>
            </a:r>
            <a:r>
              <a:rPr lang="en-US" sz="1200" i="1" kern="1200" dirty="0" err="1">
                <a:solidFill>
                  <a:schemeClr val="tx1"/>
                </a:solidFill>
                <a:effectLst/>
                <a:latin typeface="+mn-lt"/>
                <a:ea typeface="+mn-ea"/>
                <a:cs typeface="+mn-cs"/>
              </a:rPr>
              <a:t>term</a:t>
            </a:r>
            <a:r>
              <a:rPr lang="en-US" sz="1200" i="1" kern="1200" dirty="0">
                <a:solidFill>
                  <a:schemeClr val="tx1"/>
                </a:solidFill>
                <a:effectLst/>
                <a:latin typeface="+mn-lt"/>
                <a:ea typeface="+mn-ea"/>
                <a:cs typeface="+mn-cs"/>
              </a:rPr>
              <a:t>, 9th </a:t>
            </a:r>
            <a:r>
              <a:rPr lang="en-US" sz="1200" i="1" kern="1200" dirty="0" err="1">
                <a:solidFill>
                  <a:schemeClr val="tx1"/>
                </a:solidFill>
                <a:effectLst/>
                <a:latin typeface="+mn-lt"/>
                <a:ea typeface="+mn-ea"/>
                <a:cs typeface="+mn-cs"/>
              </a:rPr>
              <a:t>session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on </a:t>
            </a:r>
            <a:r>
              <a:rPr lang="en-US" sz="1200" i="1" kern="1200" dirty="0">
                <a:solidFill>
                  <a:schemeClr val="tx1"/>
                </a:solidFill>
                <a:effectLst/>
                <a:latin typeface="+mn-lt"/>
                <a:ea typeface="+mn-ea"/>
                <a:cs typeface="+mn-cs"/>
              </a:rPr>
              <a:t>June 18</a:t>
            </a:r>
            <a:r>
              <a:rPr lang="en-US" sz="1200" i="1" kern="1200" dirty="0" err="1">
                <a:solidFill>
                  <a:schemeClr val="tx1"/>
                </a:solidFill>
                <a:effectLst/>
                <a:latin typeface="+mn-lt"/>
                <a:ea typeface="+mn-ea"/>
                <a:cs typeface="+mn-cs"/>
              </a:rPr>
              <a:t>,</a:t>
            </a:r>
            <a:r>
              <a:rPr lang="en-US" sz="1200" i="1" kern="1200" dirty="0">
                <a:solidFill>
                  <a:schemeClr val="tx1"/>
                </a:solidFill>
                <a:effectLst/>
                <a:latin typeface="+mn-lt"/>
                <a:ea typeface="+mn-ea"/>
                <a:cs typeface="+mn-cs"/>
              </a:rPr>
              <a:t> 2025.</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F6D5840-1D79-EFCF-6F48-47D9F216D1C0}"/>
              </a:ext>
            </a:extLst>
          </p:cNvPr>
          <p:cNvSpPr>
            <a:spLocks noGrp="1"/>
          </p:cNvSpPr>
          <p:nvPr>
            <p:ph type="sldNum" sz="quarter" idx="5"/>
          </p:nvPr>
        </p:nvSpPr>
        <p:spPr/>
        <p:txBody>
          <a:bodyPr/>
          <a:lstStyle/>
          <a:p>
            <a:fld id="{F1B661D9-2678-497E-9DBA-24511D0C2D20}" type="slidenum">
              <a:rPr lang="en-US" smtClean="0"/>
              <a:t>29</a:t>
            </a:fld>
            <a:endParaRPr lang="en-US"/>
          </a:p>
        </p:txBody>
      </p:sp>
    </p:spTree>
    <p:extLst>
      <p:ext uri="{BB962C8B-B14F-4D97-AF65-F5344CB8AC3E}">
        <p14:creationId xmlns:p14="http://schemas.microsoft.com/office/powerpoint/2010/main" val="76099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Net Zero 2050 commitment and conditional 43.5% emission reduction target in the 2022 updated NDC; legal framework including the 2020 Environmental Protection Law, the 2050 National Climate Change Strategy, and the carbon market project</a:t>
            </a:r>
          </a:p>
          <a:p>
            <a:r>
              <a:rPr lang="vi-VN" dirty="0"/>
              <a:t>PIE_Module 1.8 + 1.9 +1.10 Commitment …</a:t>
            </a:r>
          </a:p>
          <a:p>
            <a:r>
              <a:rPr lang="vi-VN" dirty="0"/>
              <a:t>.</a:t>
            </a:r>
          </a:p>
          <a:p>
            <a:r>
              <a:rPr lang="vi-VN" dirty="0"/>
              <a:t>Mobilize </a:t>
            </a:r>
            <a:r>
              <a:rPr lang="vi-VN" b="1" dirty="0"/>
              <a:t>~$86.8 billion in </a:t>
            </a:r>
            <a:r>
              <a:rPr lang="vi-VN" dirty="0"/>
              <a:t>green finance by 2030 through ODA, private capital, and concessional loans</a:t>
            </a:r>
          </a:p>
          <a:p>
            <a:r>
              <a:rPr lang="vi-VN" dirty="0"/>
              <a:t>PIE_Module 1.8 + 1.9 +1.10 Commitment …</a:t>
            </a:r>
          </a:p>
          <a:p>
            <a:r>
              <a:rPr lang="vi-VN" dirty="0"/>
              <a:t>.</a:t>
            </a:r>
          </a:p>
          <a:p>
            <a:r>
              <a:rPr lang="vi-VN" dirty="0"/>
              <a:t>The EU and Vietnam sign </a:t>
            </a:r>
            <a:r>
              <a:rPr lang="vi-VN" b="1" dirty="0"/>
              <a:t>a 15.5 billion USD JETP</a:t>
            </a:r>
            <a:r>
              <a:rPr lang="vi-VN" dirty="0"/>
              <a:t>, creating a large capital flow for renewable energy and EE</a:t>
            </a:r>
          </a:p>
          <a:p>
            <a:r>
              <a:rPr lang="vi-VN" dirty="0"/>
              <a:t>PIE_Module 1.8 + 1.9 +1.10 Cam …</a:t>
            </a:r>
          </a:p>
          <a:p>
            <a:r>
              <a:rPr lang="vi-VN" dirty="0"/>
              <a:t>.</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32</a:t>
            </a:fld>
            <a:endParaRPr lang="en-US"/>
          </a:p>
        </p:txBody>
      </p:sp>
    </p:spTree>
    <p:extLst>
      <p:ext uri="{BB962C8B-B14F-4D97-AF65-F5344CB8AC3E}">
        <p14:creationId xmlns:p14="http://schemas.microsoft.com/office/powerpoint/2010/main" val="422229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Supporting legal framework:</a:t>
            </a:r>
            <a:endParaRPr lang="vi-VN" dirty="0"/>
          </a:p>
          <a:p>
            <a:r>
              <a:rPr lang="vi-VN" dirty="0"/>
              <a:t>Law 77/2025/QH15 (effective 2026) adds </a:t>
            </a:r>
            <a:r>
              <a:rPr lang="vi-VN" b="1" dirty="0"/>
              <a:t>green credit incentives and EE funds</a:t>
            </a:r>
            <a:r>
              <a:rPr lang="vi-VN" dirty="0"/>
              <a:t>.</a:t>
            </a:r>
          </a:p>
          <a:p>
            <a:r>
              <a:rPr lang="vi-VN" dirty="0"/>
              <a:t>Decree 06/2022/NĐ-CP &amp; 119/2025/NĐ-CP → mandatory inventory and emission reduction → strong demand for EE technology.</a:t>
            </a:r>
          </a:p>
          <a:p>
            <a:r>
              <a:rPr lang="vi-VN" b="1" dirty="0"/>
              <a:t>Investment Opportunities:</a:t>
            </a:r>
            <a:endParaRPr lang="vi-VN" dirty="0"/>
          </a:p>
          <a:p>
            <a:r>
              <a:rPr lang="vi-VN" dirty="0"/>
              <a:t>The </a:t>
            </a:r>
            <a:r>
              <a:rPr lang="vi-VN" b="1" dirty="0"/>
              <a:t>ESCO</a:t>
            </a:r>
            <a:r>
              <a:rPr lang="vi-VN" dirty="0"/>
              <a:t> market </a:t>
            </a:r>
            <a:r>
              <a:rPr lang="vi-VN" b="1" dirty="0"/>
              <a:t>and EE contracts </a:t>
            </a:r>
            <a:r>
              <a:rPr lang="vi-VN" dirty="0"/>
              <a:t>are legally recognized (Article 43 of Law 77).</a:t>
            </a:r>
          </a:p>
          <a:p>
            <a:r>
              <a:rPr lang="vi-VN" dirty="0"/>
              <a:t>Businesses require significant capital for projects such as boiler retrofits, production line upgrades, HVAC systems, heat recovery, etc. → expansion of the EE market.</a:t>
            </a:r>
          </a:p>
          <a:p>
            <a:r>
              <a:rPr lang="vi-VN" b="1" dirty="0"/>
              <a:t>International impact:</a:t>
            </a:r>
            <a:endParaRPr lang="vi-VN" dirty="0"/>
          </a:p>
          <a:p>
            <a:r>
              <a:rPr lang="vi-VN" dirty="0"/>
              <a:t>2022 NDC commitment: conditional reduction of 43.5% of greenhouse gas emissions → estimated EE capital demand of tens of billions of USD by 2030</a:t>
            </a:r>
          </a:p>
          <a:p>
            <a:r>
              <a:rPr lang="vi-VN" dirty="0"/>
              <a:t>PIE_Module 1.8 + 1.9 +1.10 Commitment …</a:t>
            </a:r>
          </a:p>
          <a:p>
            <a:r>
              <a:rPr lang="vi-VN" dirty="0"/>
              <a:t>.</a:t>
            </a:r>
          </a:p>
          <a:p>
            <a:r>
              <a:rPr lang="vi-VN" dirty="0"/>
              <a:t>EU Green Deal &amp; CBAM are pressuring exporting companies to demonstrate EE efficiency to maintain market share.</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33</a:t>
            </a:fld>
            <a:endParaRPr lang="en-US"/>
          </a:p>
        </p:txBody>
      </p:sp>
    </p:spTree>
    <p:extLst>
      <p:ext uri="{BB962C8B-B14F-4D97-AF65-F5344CB8AC3E}">
        <p14:creationId xmlns:p14="http://schemas.microsoft.com/office/powerpoint/2010/main" val="473378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Vietnam's Net Zero Roadmap – Analysis by Phase</a:t>
            </a:r>
          </a:p>
          <a:p>
            <a:r>
              <a:rPr lang="en-US" b="1" dirty="0"/>
              <a:t>🎯 </a:t>
            </a:r>
            <a:r>
              <a:rPr lang="vi-VN" b="1" dirty="0"/>
              <a:t>Overall Goal</a:t>
            </a:r>
          </a:p>
          <a:p>
            <a:r>
              <a:rPr lang="vi-VN" b="1" dirty="0"/>
              <a:t>Net Zero emissions by 2050 </a:t>
            </a:r>
            <a:r>
              <a:rPr lang="vi-VN" dirty="0"/>
              <a:t>– announced by the Prime Minister at COP26 (Glasgow, 2021).</a:t>
            </a:r>
          </a:p>
          <a:p>
            <a:r>
              <a:rPr lang="vi-VN" dirty="0"/>
              <a:t>This is a long-term national goal that requires coordinated action from the government, businesses, and the community.</a:t>
            </a:r>
          </a:p>
          <a:p>
            <a:r>
              <a:rPr lang="en-US" dirty="0"/>
              <a:t>📌 </a:t>
            </a:r>
            <a:r>
              <a:rPr lang="vi-VN" b="1" dirty="0"/>
              <a:t>Source: </a:t>
            </a:r>
            <a:r>
              <a:rPr lang="vi-VN" dirty="0"/>
              <a:t>Statement by the Prime Minister of Vietnam at COP26.</a:t>
            </a:r>
          </a:p>
          <a:p>
            <a:r>
              <a:rPr lang="en-US" b="1" dirty="0"/>
              <a:t>📘</a:t>
            </a:r>
            <a:r>
              <a:rPr lang="vi-VN" b="1" dirty="0"/>
              <a:t> 2025–2030 Phase: Implementing the policy framework</a:t>
            </a:r>
          </a:p>
          <a:p>
            <a:r>
              <a:rPr lang="vi-VN" b="1" dirty="0"/>
              <a:t>Implement the updated NDC </a:t>
            </a:r>
            <a:r>
              <a:rPr lang="vi-VN" dirty="0"/>
              <a:t>(unconditional reduction of 15.8% and conditional reduction of 43.5%)</a:t>
            </a:r>
          </a:p>
          <a:p>
            <a:r>
              <a:rPr lang="vi-VN" b="1" dirty="0"/>
              <a:t>Testing and operating the domestic carbon market</a:t>
            </a:r>
            <a:endParaRPr lang="vi-VN" dirty="0"/>
          </a:p>
          <a:p>
            <a:pPr lvl="1"/>
            <a:r>
              <a:rPr lang="vi-VN" dirty="0"/>
              <a:t>Implementing trial emission quotas</a:t>
            </a:r>
          </a:p>
          <a:p>
            <a:pPr lvl="1"/>
            <a:r>
              <a:rPr lang="vi-VN" dirty="0"/>
              <a:t>Finalize the MRV system and national registry</a:t>
            </a:r>
          </a:p>
          <a:p>
            <a:r>
              <a:rPr lang="vi-VN" b="1" dirty="0"/>
              <a:t>Invest in renewable energy, urban transportation transition, and sustainable forest management</a:t>
            </a:r>
            <a:endParaRPr lang="vi-VN" dirty="0"/>
          </a:p>
          <a:p>
            <a:r>
              <a:rPr lang="vi-VN" b="1" dirty="0"/>
              <a:t>Issuing a roadmap for phasing out coal-fired power plants</a:t>
            </a:r>
            <a:endParaRPr lang="vi-VN" dirty="0"/>
          </a:p>
          <a:p>
            <a:r>
              <a:rPr lang="en-US" dirty="0"/>
              <a:t>📌 </a:t>
            </a:r>
            <a:r>
              <a:rPr lang="vi-VN" b="1" dirty="0"/>
              <a:t>Source: </a:t>
            </a:r>
            <a:r>
              <a:rPr lang="vi-VN" dirty="0"/>
              <a:t>NDC 2022, Decision 01/QĐ-TTg, Environmental Protection Law 2020.</a:t>
            </a:r>
          </a:p>
          <a:p>
            <a:r>
              <a:rPr lang="vi-VN" b="1" dirty="0"/>
              <a:t>⚡ 2030–2050 phase: Comprehensive economic transformation</a:t>
            </a:r>
          </a:p>
          <a:p>
            <a:r>
              <a:rPr lang="vi-VN" b="1" dirty="0"/>
              <a:t>Significantly reduce emissions from energy, heavy industry, transportation, and construction</a:t>
            </a:r>
            <a:endParaRPr lang="vi-VN" dirty="0"/>
          </a:p>
          <a:p>
            <a:r>
              <a:rPr lang="vi-VN" b="1" dirty="0"/>
              <a:t>Replacing fossil fuels with green electricity (RE + hydrogen)</a:t>
            </a:r>
            <a:endParaRPr lang="vi-VN" dirty="0"/>
          </a:p>
          <a:p>
            <a:r>
              <a:rPr lang="vi-VN" b="1" dirty="0"/>
              <a:t>Large-scale adoption of carbon capture and storage (CCS) technology</a:t>
            </a:r>
            <a:endParaRPr lang="vi-VN" dirty="0"/>
          </a:p>
          <a:p>
            <a:r>
              <a:rPr lang="vi-VN" b="1" dirty="0"/>
              <a:t>Restructure agriculture and supply chains for sustainability</a:t>
            </a:r>
            <a:endParaRPr lang="vi-VN" dirty="0"/>
          </a:p>
          <a:p>
            <a:r>
              <a:rPr lang="vi-VN" b="1" dirty="0"/>
              <a:t>Integrating Vietnam's ETS system with regional/international markets</a:t>
            </a:r>
            <a:endParaRPr lang="vi-VN" dirty="0"/>
          </a:p>
          <a:p>
            <a:r>
              <a:rPr lang="en-US" dirty="0"/>
              <a:t>📌 </a:t>
            </a:r>
            <a:r>
              <a:rPr lang="vi-VN" b="1" dirty="0"/>
              <a:t>Source: </a:t>
            </a:r>
            <a:r>
              <a:rPr lang="vi-VN" dirty="0"/>
              <a:t>National Strategy on Climate Change </a:t>
            </a:r>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12</a:t>
            </a:fld>
            <a:endParaRPr lang="en-US"/>
          </a:p>
        </p:txBody>
      </p:sp>
    </p:spTree>
    <p:extLst>
      <p:ext uri="{BB962C8B-B14F-4D97-AF65-F5344CB8AC3E}">
        <p14:creationId xmlns:p14="http://schemas.microsoft.com/office/powerpoint/2010/main" val="2291103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1. </a:t>
            </a:r>
            <a:r>
              <a:rPr lang="vi-VN" b="1" dirty="0"/>
              <a:t>Long-term goal</a:t>
            </a:r>
          </a:p>
          <a:p>
            <a:r>
              <a:rPr lang="vi-VN" b="1" dirty="0"/>
              <a:t>The EU will achieve net-zero emissions by 2050</a:t>
            </a:r>
            <a:endParaRPr lang="vi-VN" dirty="0"/>
          </a:p>
          <a:p>
            <a:r>
              <a:rPr lang="vi-VN" dirty="0"/>
              <a:t>Comprehensively transition the economy to a green, circular, and carbon-neutral growth model.</a:t>
            </a:r>
          </a:p>
          <a:p>
            <a:r>
              <a:rPr lang="en-US" dirty="0"/>
              <a:t>📌 </a:t>
            </a:r>
            <a:r>
              <a:rPr lang="vi-VN" b="1" dirty="0"/>
              <a:t>Source: </a:t>
            </a:r>
            <a:r>
              <a:rPr lang="vi-VN" dirty="0"/>
              <a:t>EU Green Deal – European Commission, 2019.</a:t>
            </a:r>
          </a:p>
          <a:p>
            <a:r>
              <a:rPr lang="en-US" b="1" dirty="0"/>
              <a:t>📊 2. </a:t>
            </a:r>
            <a:r>
              <a:rPr lang="vi-VN" b="1" dirty="0"/>
              <a:t>Mid-term goal: "Fit for 55"</a:t>
            </a:r>
          </a:p>
          <a:p>
            <a:r>
              <a:rPr lang="vi-VN" dirty="0"/>
              <a:t>The "Fit for 55" policy package requires the EU </a:t>
            </a:r>
            <a:r>
              <a:rPr lang="vi-VN" b="1" dirty="0"/>
              <a:t>to reduce greenhouse gas emissions by at least 55% by 2030 </a:t>
            </a:r>
            <a:r>
              <a:rPr lang="vi-VN" dirty="0"/>
              <a:t>compared to 1990 levels.</a:t>
            </a:r>
          </a:p>
          <a:p>
            <a:r>
              <a:rPr lang="vi-VN" dirty="0"/>
              <a:t>This is an intermediate step toward achieving Net Zero by 2050.</a:t>
            </a:r>
          </a:p>
          <a:p>
            <a:r>
              <a:rPr lang="en-US" dirty="0"/>
              <a:t>📌 </a:t>
            </a:r>
            <a:r>
              <a:rPr lang="vi-VN" b="1" dirty="0"/>
              <a:t>Source: </a:t>
            </a:r>
            <a:r>
              <a:rPr lang="vi-VN" dirty="0"/>
              <a:t>European Climate Law, 2021.</a:t>
            </a:r>
          </a:p>
          <a:p>
            <a:endParaRPr lang="en-US" sz="1200" b="0" i="0" u="none" strike="noStrike" cap="none" dirty="0">
              <a:solidFill>
                <a:schemeClr val="dk1"/>
              </a:solidFill>
              <a:effectLst/>
              <a:latin typeface="Calibri"/>
              <a:ea typeface="Calibri"/>
              <a:cs typeface="Calibri"/>
              <a:sym typeface="Calibri"/>
            </a:endParaRPr>
          </a:p>
          <a:p>
            <a:r>
              <a:rPr lang="vi-VN" b="1" dirty="0"/>
              <a:t>Global impact</a:t>
            </a:r>
          </a:p>
          <a:p>
            <a:r>
              <a:rPr lang="vi-VN" dirty="0"/>
              <a:t>Creates pressure for green transition on the global supply chain (including Vietnam).</a:t>
            </a:r>
          </a:p>
          <a:p>
            <a:r>
              <a:rPr lang="vi-VN" dirty="0"/>
              <a:t>Promotes climate-fair trade and enhances ESG standards for exporting businesses.</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13</a:t>
            </a:fld>
            <a:endParaRPr lang="en-US"/>
          </a:p>
        </p:txBody>
      </p:sp>
    </p:spTree>
    <p:extLst>
      <p:ext uri="{BB962C8B-B14F-4D97-AF65-F5344CB8AC3E}">
        <p14:creationId xmlns:p14="http://schemas.microsoft.com/office/powerpoint/2010/main" val="3802897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The EU Emissions Trading System (EU ETS) is </a:t>
            </a:r>
            <a:r>
              <a:rPr lang="vi-VN" b="1" dirty="0"/>
              <a:t>a carbon pricing mechanism based on the "cap-and-trade" principle</a:t>
            </a:r>
            <a:r>
              <a:rPr lang="vi-VN" dirty="0"/>
              <a:t>:</a:t>
            </a:r>
          </a:p>
          <a:p>
            <a:r>
              <a:rPr lang="vi-VN" dirty="0"/>
              <a:t>The EU sets an </a:t>
            </a:r>
            <a:r>
              <a:rPr lang="vi-VN" b="1" dirty="0"/>
              <a:t>emissions cap </a:t>
            </a:r>
            <a:r>
              <a:rPr lang="vi-VN" dirty="0"/>
              <a:t>for the entire system (including participating industries and facilities).</a:t>
            </a:r>
          </a:p>
          <a:p>
            <a:r>
              <a:rPr lang="vi-VN" dirty="0"/>
              <a:t>Companies receive or purchase </a:t>
            </a:r>
            <a:r>
              <a:rPr lang="vi-VN" b="1" dirty="0"/>
              <a:t>emission allowances (EU Allowances – EUA)</a:t>
            </a:r>
            <a:r>
              <a:rPr lang="vi-VN" dirty="0"/>
              <a:t>.</a:t>
            </a:r>
          </a:p>
          <a:p>
            <a:r>
              <a:rPr lang="vi-VN" dirty="0"/>
              <a:t>If a company emits less than its allowance → it can </a:t>
            </a:r>
            <a:r>
              <a:rPr lang="vi-VN" b="1" dirty="0"/>
              <a:t>sell the surplus</a:t>
            </a:r>
            <a:r>
              <a:rPr lang="vi-VN" dirty="0"/>
              <a:t>.</a:t>
            </a:r>
          </a:p>
          <a:p>
            <a:r>
              <a:rPr lang="vi-VN" dirty="0"/>
              <a:t>If emissions exceed the allowance → they must </a:t>
            </a:r>
            <a:r>
              <a:rPr lang="vi-VN" b="1" dirty="0"/>
              <a:t>purchase additional </a:t>
            </a:r>
            <a:r>
              <a:rPr lang="vi-VN" dirty="0"/>
              <a:t>EUAs from the market.</a:t>
            </a:r>
            <a:endParaRPr lang="en-US" dirty="0"/>
          </a:p>
          <a:p>
            <a:endParaRPr lang="en-US" dirty="0"/>
          </a:p>
          <a:p>
            <a:pPr marL="228600">
              <a:spcBef>
                <a:spcPts val="1200"/>
              </a:spcBef>
              <a:spcAft>
                <a:spcPts val="600"/>
              </a:spcAft>
              <a:buClr>
                <a:schemeClr val="tx1"/>
              </a:buClr>
            </a:pPr>
            <a:r>
              <a:rPr lang="en-US" sz="1200" b="1" dirty="0">
                <a:solidFill>
                  <a:srgbClr val="C00000"/>
                </a:solidFill>
                <a:latin typeface="Cambria" panose="02040503050406030204" pitchFamily="18" charset="0"/>
                <a:ea typeface="Cambria" panose="02040503050406030204" pitchFamily="18" charset="0"/>
              </a:rPr>
              <a:t>Phase 4 (2021–2030):</a:t>
            </a:r>
          </a:p>
          <a:p>
            <a:pPr marL="571500" indent="-342900">
              <a:spcBef>
                <a:spcPts val="12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Current mandatory sectors: Electricity – thermal power, heavy industry (steel, cement, chemicals, etc.)</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intra-EEA aviation</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maritime transport (from 2025)</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ETS 2 (from 2027)</a:t>
            </a:r>
            <a:r>
              <a:rPr lang="en-US" sz="1200" dirty="0">
                <a:solidFill>
                  <a:schemeClr val="tx1"/>
                </a:solidFill>
                <a:latin typeface="Cambria" panose="02040503050406030204" pitchFamily="18" charset="0"/>
                <a:ea typeface="Cambria" panose="02040503050406030204" pitchFamily="18" charset="0"/>
              </a:rPr>
              <a:t>.</a:t>
            </a:r>
            <a:endParaRPr lang="vi-VN" sz="1200" dirty="0">
              <a:solidFill>
                <a:schemeClr val="tx1"/>
              </a:solidFill>
              <a:latin typeface="Cambria" panose="02040503050406030204" pitchFamily="18" charset="0"/>
              <a:ea typeface="Cambria" panose="02040503050406030204" pitchFamily="18" charset="0"/>
            </a:endParaRPr>
          </a:p>
          <a:p>
            <a:pPr marL="571500" indent="-342900">
              <a:spcBef>
                <a:spcPts val="1200"/>
              </a:spcBef>
              <a:spcAft>
                <a:spcPts val="600"/>
              </a:spcAft>
              <a:buClr>
                <a:schemeClr val="tx1"/>
              </a:buClr>
              <a:buFont typeface="Arial" panose="020B0604020202020204" pitchFamily="34" charset="0"/>
              <a:buChar char="•"/>
            </a:pPr>
            <a:r>
              <a:rPr lang="en-US" sz="1200" dirty="0" err="1">
                <a:solidFill>
                  <a:schemeClr val="tx1"/>
                </a:solidFill>
                <a:latin typeface="Cambria" panose="02040503050406030204" pitchFamily="18" charset="0"/>
                <a:ea typeface="Cambria" panose="02040503050406030204" pitchFamily="18" charset="0"/>
              </a:rPr>
              <a:t>Quota allocation structure</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Quotas allocated through auction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significant reduction in free allocation and increased annual emission reduction targets </a:t>
            </a:r>
            <a:r>
              <a:rPr lang="en-US" sz="1200" dirty="0">
                <a:solidFill>
                  <a:schemeClr val="tx1"/>
                </a:solidFill>
                <a:latin typeface="Cambria" panose="02040503050406030204" pitchFamily="18" charset="0"/>
                <a:ea typeface="Cambria" panose="02040503050406030204" pitchFamily="18" charset="0"/>
              </a:rPr>
              <a:t>(~3–24% benchmark).</a:t>
            </a:r>
          </a:p>
          <a:p>
            <a:pPr marL="571500" indent="-342900">
              <a:spcBef>
                <a:spcPts val="12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Use of ETS funds: Innovation and modernization funds for countries, launch of the Social Climate Fund from 2026 to support affected citizens.</a:t>
            </a:r>
            <a:endParaRPr lang="en-US" sz="1200" dirty="0">
              <a:solidFill>
                <a:schemeClr val="tx1"/>
              </a:solidFill>
              <a:latin typeface="Cambria" panose="02040503050406030204" pitchFamily="18" charset="0"/>
              <a:ea typeface="Cambria" panose="02040503050406030204" pitchFamily="18" charset="0"/>
            </a:endParaRPr>
          </a:p>
          <a:p>
            <a:pPr marL="228600" indent="0">
              <a:spcBef>
                <a:spcPts val="1200"/>
              </a:spcBef>
              <a:spcAft>
                <a:spcPts val="600"/>
              </a:spcAft>
              <a:buClr>
                <a:schemeClr val="tx1"/>
              </a:buClr>
              <a:buFont typeface="Arial" panose="020B0604020202020204" pitchFamily="34" charset="0"/>
              <a:buNone/>
            </a:pPr>
            <a:endParaRPr lang="en-US" sz="1200" dirty="0">
              <a:solidFill>
                <a:schemeClr val="tx1"/>
              </a:solidFill>
              <a:latin typeface="Cambria" panose="02040503050406030204" pitchFamily="18" charset="0"/>
              <a:ea typeface="Cambria" panose="02040503050406030204" pitchFamily="18" charset="0"/>
            </a:endParaRPr>
          </a:p>
          <a:p>
            <a:r>
              <a:rPr lang="vi-VN" b="1" dirty="0"/>
              <a:t>Overview of the entire EU ETS roadmap (2005–2035)</a:t>
            </a:r>
          </a:p>
          <a:p>
            <a:r>
              <a:rPr lang="en-US" b="1" dirty="0"/>
              <a:t>🧱 </a:t>
            </a:r>
            <a:r>
              <a:rPr lang="vi-VN" b="1" dirty="0"/>
              <a:t>Phase 1 (2005–2007): Initial testing</a:t>
            </a:r>
          </a:p>
          <a:p>
            <a:r>
              <a:rPr lang="vi-VN" dirty="0"/>
              <a:t>Establishment of the world's first ETS framework</a:t>
            </a:r>
          </a:p>
          <a:p>
            <a:r>
              <a:rPr lang="vi-VN" dirty="0"/>
              <a:t>Applied to the electricity and heavy industry sectors in EU countries</a:t>
            </a:r>
          </a:p>
          <a:p>
            <a:r>
              <a:rPr lang="vi-VN" b="1" dirty="0"/>
              <a:t>100% free allocation</a:t>
            </a:r>
            <a:r>
              <a:rPr lang="vi-VN" dirty="0"/>
              <a:t>, not yet highly commercial</a:t>
            </a:r>
          </a:p>
          <a:p>
            <a:r>
              <a:rPr lang="en-US" b="1" dirty="0"/>
              <a:t>🏗️ </a:t>
            </a:r>
            <a:r>
              <a:rPr lang="vi-VN" b="1" dirty="0"/>
              <a:t>Phase 2 (2008–2012): Stabilization &amp; Kyoto</a:t>
            </a:r>
          </a:p>
          <a:p>
            <a:r>
              <a:rPr lang="vi-VN" dirty="0"/>
              <a:t>Linked to the Kyoto Protocol</a:t>
            </a:r>
          </a:p>
          <a:p>
            <a:r>
              <a:rPr lang="vi-VN" dirty="0"/>
              <a:t>Beginning of international credit use (CDM, JI)</a:t>
            </a:r>
          </a:p>
          <a:p>
            <a:r>
              <a:rPr lang="vi-VN" dirty="0"/>
              <a:t>Upgrading the MRV system and standardizing the EU-wide cap</a:t>
            </a:r>
          </a:p>
          <a:p>
            <a:r>
              <a:rPr lang="en-US" b="1" dirty="0"/>
              <a:t>🏛️ </a:t>
            </a:r>
            <a:r>
              <a:rPr lang="vi-VN" b="1" dirty="0"/>
              <a:t>Phase 3 (2013–2020): Unified bloc-wide market</a:t>
            </a:r>
          </a:p>
          <a:p>
            <a:r>
              <a:rPr lang="vi-VN" dirty="0"/>
              <a:t>EU applies </a:t>
            </a:r>
            <a:r>
              <a:rPr lang="vi-VN" b="1" dirty="0"/>
              <a:t>a single </a:t>
            </a:r>
            <a:r>
              <a:rPr lang="vi-VN" dirty="0"/>
              <a:t>EU-wide </a:t>
            </a:r>
            <a:r>
              <a:rPr lang="vi-VN" b="1" dirty="0"/>
              <a:t>emissions cap </a:t>
            </a:r>
            <a:r>
              <a:rPr lang="vi-VN" dirty="0"/>
              <a:t>instead of national caps</a:t>
            </a:r>
          </a:p>
          <a:p>
            <a:r>
              <a:rPr lang="vi-VN" dirty="0"/>
              <a:t>Strengthening the EUA auction mechanism (replacing free allocation)</a:t>
            </a:r>
          </a:p>
          <a:p>
            <a:r>
              <a:rPr lang="vi-VN" dirty="0"/>
              <a:t>Add EU domestic aviation to the system</a:t>
            </a:r>
          </a:p>
          <a:p>
            <a:r>
              <a:rPr lang="vi-VN" dirty="0"/>
              <a:t>Launching the </a:t>
            </a:r>
            <a:r>
              <a:rPr lang="vi-VN" b="1" dirty="0"/>
              <a:t>Market Stability Reserve (MSR) </a:t>
            </a:r>
            <a:r>
              <a:rPr lang="vi-VN" dirty="0"/>
              <a:t>mechanism to adjust EUA supply and demand</a:t>
            </a:r>
          </a:p>
          <a:p>
            <a:r>
              <a:rPr lang="en-US" b="1" dirty="0"/>
              <a:t>🚀 </a:t>
            </a:r>
            <a:r>
              <a:rPr lang="vi-VN" b="1" dirty="0"/>
              <a:t>Phase 4 (2021–2030): Expansion &amp; Deep Reform</a:t>
            </a:r>
          </a:p>
          <a:p>
            <a:r>
              <a:rPr lang="vi-VN" b="1" dirty="0"/>
              <a:t>Accelerate emissions cap reduction</a:t>
            </a:r>
            <a:r>
              <a:rPr lang="vi-VN" dirty="0"/>
              <a:t>: from 2.2%/year to 4.3–4.4%</a:t>
            </a:r>
          </a:p>
          <a:p>
            <a:r>
              <a:rPr lang="vi-VN" b="1" dirty="0"/>
              <a:t>Expand sectors</a:t>
            </a:r>
            <a:r>
              <a:rPr lang="vi-VN" dirty="0"/>
              <a:t>: include maritime transport (2024), expanded aviation, prepare for ETS 2</a:t>
            </a:r>
          </a:p>
          <a:p>
            <a:r>
              <a:rPr lang="vi-VN" dirty="0"/>
              <a:t>Gradually reduce </a:t>
            </a:r>
            <a:r>
              <a:rPr lang="vi-VN" b="1" dirty="0"/>
              <a:t>free allocation </a:t>
            </a:r>
            <a:r>
              <a:rPr lang="vi-VN" dirty="0"/>
              <a:t>for heavy industries → end in 2034</a:t>
            </a:r>
          </a:p>
          <a:p>
            <a:r>
              <a:rPr lang="vi-VN" dirty="0"/>
              <a:t>Combined with CBAM to prevent carbon leakage</a:t>
            </a:r>
          </a:p>
          <a:p>
            <a:r>
              <a:rPr lang="vi-VN" b="1" dirty="0"/>
              <a:t>Strong increase in EUA prices</a:t>
            </a:r>
            <a:r>
              <a:rPr lang="vi-VN" dirty="0"/>
              <a:t>: from ~€25 in 2020 to ~€80–100/tCO₂ in 2024</a:t>
            </a:r>
          </a:p>
          <a:p>
            <a:r>
              <a:rPr lang="en-US" b="1" dirty="0"/>
              <a:t>🧩 </a:t>
            </a:r>
            <a:r>
              <a:rPr lang="vi-VN" b="1" dirty="0"/>
              <a:t>Phase 5 – Future (2030–2035): Towards a comprehensive ETS</a:t>
            </a:r>
          </a:p>
          <a:p>
            <a:r>
              <a:rPr lang="vi-VN" b="1" dirty="0"/>
              <a:t>Complete phase-out of free allocation (2034) </a:t>
            </a:r>
            <a:r>
              <a:rPr lang="vi-VN" dirty="0"/>
              <a:t>for all ETS sectors</a:t>
            </a:r>
          </a:p>
          <a:p>
            <a:r>
              <a:rPr lang="vi-VN" dirty="0"/>
              <a:t>Full implementation of CBAM</a:t>
            </a:r>
          </a:p>
          <a:p>
            <a:r>
              <a:rPr lang="vi-VN" dirty="0"/>
              <a:t>Possible integration of ETS 1 + ETS 2 into a single system</a:t>
            </a:r>
          </a:p>
          <a:p>
            <a:r>
              <a:rPr lang="vi-VN" b="1" dirty="0"/>
              <a:t>Expected carbon price &gt;€130/tCO₂ </a:t>
            </a:r>
            <a:r>
              <a:rPr lang="vi-VN" dirty="0"/>
              <a:t>to achieve the 2050 Net Zero target</a:t>
            </a:r>
          </a:p>
          <a:p>
            <a:pPr marL="228600" indent="0">
              <a:spcBef>
                <a:spcPts val="1200"/>
              </a:spcBef>
              <a:spcAft>
                <a:spcPts val="600"/>
              </a:spcAft>
              <a:buClr>
                <a:schemeClr val="tx1"/>
              </a:buClr>
              <a:buFont typeface="Arial" panose="020B0604020202020204" pitchFamily="34" charset="0"/>
              <a:buNone/>
            </a:pPr>
            <a:endParaRPr lang="en-US" sz="1200" dirty="0">
              <a:solidFill>
                <a:schemeClr val="tx1"/>
              </a:solidFill>
              <a:latin typeface="Cambria" panose="02040503050406030204" pitchFamily="18" charset="0"/>
              <a:ea typeface="Cambria" panose="020405030504060302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14</a:t>
            </a:fld>
            <a:endParaRPr lang="en-US"/>
          </a:p>
        </p:txBody>
      </p:sp>
    </p:spTree>
    <p:extLst>
      <p:ext uri="{BB962C8B-B14F-4D97-AF65-F5344CB8AC3E}">
        <p14:creationId xmlns:p14="http://schemas.microsoft.com/office/powerpoint/2010/main" val="2071992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Pressure from the EU export market</a:t>
            </a:r>
          </a:p>
          <a:p>
            <a:r>
              <a:rPr lang="vi-VN" dirty="0"/>
              <a:t>The EU requires </a:t>
            </a:r>
            <a:r>
              <a:rPr lang="vi-VN" b="1" dirty="0"/>
              <a:t>imported goods to be declared and carbon priced</a:t>
            </a:r>
            <a:endParaRPr lang="vi-VN" dirty="0"/>
          </a:p>
          <a:p>
            <a:r>
              <a:rPr lang="vi-VN" dirty="0"/>
              <a:t>Vietnamese businesses (especially in the </a:t>
            </a:r>
            <a:r>
              <a:rPr lang="vi-VN" b="1" dirty="0"/>
              <a:t>steel, cement, aluminum, fertilizer, and electricity </a:t>
            </a:r>
            <a:r>
              <a:rPr lang="vi-VN" dirty="0"/>
              <a:t>industries) must </a:t>
            </a:r>
            <a:r>
              <a:rPr lang="vi-VN" b="1" dirty="0"/>
              <a:t>prove that their products are "carbon clean"</a:t>
            </a:r>
            <a:endParaRPr lang="vi-VN" dirty="0"/>
          </a:p>
          <a:p>
            <a:r>
              <a:rPr lang="vi-VN" dirty="0"/>
              <a:t>From 2026: if emissions cannot be proven → </a:t>
            </a:r>
            <a:r>
              <a:rPr lang="vi-VN" b="1" dirty="0"/>
              <a:t>subject to higher CBAM taxes</a:t>
            </a:r>
            <a:endParaRPr lang="vi-VN" dirty="0"/>
          </a:p>
          <a:p>
            <a:r>
              <a:rPr lang="vi-VN" b="1" dirty="0"/>
              <a:t>⚙️ 2. Mandatory requirements</a:t>
            </a:r>
          </a:p>
          <a:p>
            <a:r>
              <a:rPr lang="vi-VN" b="1" dirty="0"/>
              <a:t>Standard MRV system </a:t>
            </a:r>
            <a:r>
              <a:rPr lang="vi-VN" dirty="0"/>
              <a:t>(Measurement, Reporting, Verification)</a:t>
            </a:r>
          </a:p>
          <a:p>
            <a:r>
              <a:rPr lang="vi-VN" b="1" dirty="0"/>
              <a:t>Calculate the carbon footprint </a:t>
            </a:r>
            <a:r>
              <a:rPr lang="vi-VN" dirty="0"/>
              <a:t>of products using the EU method</a:t>
            </a:r>
          </a:p>
          <a:p>
            <a:r>
              <a:rPr lang="vi-VN" b="1" dirty="0"/>
              <a:t>CO₂ verification certificates </a:t>
            </a:r>
            <a:r>
              <a:rPr lang="vi-VN" dirty="0"/>
              <a:t>from internationally or EU-recognized organizations</a:t>
            </a:r>
          </a:p>
          <a:p>
            <a:r>
              <a:rPr lang="vi-VN" b="1" dirty="0"/>
              <a:t>Trace emissions along the supply chain</a:t>
            </a:r>
            <a:endParaRPr lang="vi-VN" dirty="0"/>
          </a:p>
          <a:p>
            <a:r>
              <a:rPr lang="vi-VN" b="1" dirty="0"/>
              <a:t>⚠️ 3. Risks of non-compliance</a:t>
            </a:r>
          </a:p>
          <a:p>
            <a:r>
              <a:rPr lang="vi-VN" b="1" dirty="0"/>
              <a:t>High CBAM costs </a:t>
            </a:r>
            <a:r>
              <a:rPr lang="vi-VN" dirty="0"/>
              <a:t>→ loss of competitive advantage</a:t>
            </a:r>
          </a:p>
          <a:p>
            <a:r>
              <a:rPr lang="vi-VN" dirty="0"/>
              <a:t>Orders may be rejected, or EU customers may demand </a:t>
            </a:r>
            <a:r>
              <a:rPr lang="vi-VN" b="1" dirty="0"/>
              <a:t>price reductions </a:t>
            </a:r>
            <a:r>
              <a:rPr lang="vi-VN" dirty="0"/>
              <a:t>to offset carbon taxes</a:t>
            </a:r>
          </a:p>
          <a:p>
            <a:r>
              <a:rPr lang="vi-VN" dirty="0"/>
              <a:t>Risk of being </a:t>
            </a:r>
            <a:r>
              <a:rPr lang="vi-VN" b="1" dirty="0"/>
              <a:t>excluded from the EU supply chain </a:t>
            </a:r>
            <a:r>
              <a:rPr lang="vi-VN" dirty="0"/>
              <a:t>if emissions are not transparent</a:t>
            </a:r>
          </a:p>
          <a:p>
            <a:r>
              <a:rPr lang="en-US" b="1" dirty="0"/>
              <a:t>🌱 4. </a:t>
            </a:r>
            <a:r>
              <a:rPr lang="vi-VN" b="1" dirty="0"/>
              <a:t>Opportunities if complying early</a:t>
            </a:r>
          </a:p>
          <a:p>
            <a:r>
              <a:rPr lang="vi-VN" b="1" dirty="0"/>
              <a:t>Increased brand value </a:t>
            </a:r>
            <a:r>
              <a:rPr lang="vi-VN" dirty="0"/>
              <a:t>with international green standards</a:t>
            </a:r>
          </a:p>
          <a:p>
            <a:r>
              <a:rPr lang="vi-VN" b="1" dirty="0"/>
              <a:t>Access to demanding markets</a:t>
            </a:r>
            <a:r>
              <a:rPr lang="vi-VN" dirty="0"/>
              <a:t>: EU, Japan, US</a:t>
            </a:r>
          </a:p>
          <a:p>
            <a:r>
              <a:rPr lang="vi-VN" dirty="0"/>
              <a:t>Opportunity to receive </a:t>
            </a:r>
            <a:r>
              <a:rPr lang="vi-VN" b="1" dirty="0"/>
              <a:t>green finance and transition funds </a:t>
            </a:r>
            <a:r>
              <a:rPr lang="vi-VN" dirty="0"/>
              <a:t>from international organizations</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16</a:t>
            </a:fld>
            <a:endParaRPr lang="en-US"/>
          </a:p>
        </p:txBody>
      </p:sp>
    </p:spTree>
    <p:extLst>
      <p:ext uri="{BB962C8B-B14F-4D97-AF65-F5344CB8AC3E}">
        <p14:creationId xmlns:p14="http://schemas.microsoft.com/office/powerpoint/2010/main" val="35230560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Technical cooperation</a:t>
            </a:r>
          </a:p>
          <a:p>
            <a:r>
              <a:rPr lang="vi-VN" b="1" dirty="0"/>
              <a:t>The EU supports Vietnam in establishing an ETS system</a:t>
            </a:r>
            <a:r>
              <a:rPr lang="vi-VN" dirty="0"/>
              <a:t>: referencing the EU ETS model to develop the domestic carbon market.</a:t>
            </a:r>
          </a:p>
          <a:p>
            <a:r>
              <a:rPr lang="vi-VN" b="1" dirty="0"/>
              <a:t>Support for establishing the MRV </a:t>
            </a:r>
            <a:r>
              <a:rPr lang="vi-VN" dirty="0"/>
              <a:t>(Measurement – Reporting – Verification) </a:t>
            </a:r>
            <a:r>
              <a:rPr lang="vi-VN" b="1" dirty="0"/>
              <a:t>system</a:t>
            </a:r>
            <a:r>
              <a:rPr lang="vi-VN" dirty="0"/>
              <a:t>:</a:t>
            </a:r>
            <a:br>
              <a:rPr lang="vi-VN" dirty="0"/>
            </a:br>
            <a:r>
              <a:rPr lang="vi-VN" dirty="0"/>
              <a:t>→ helping Vietnam meet international standards, particularly to serve CBAM.</a:t>
            </a:r>
          </a:p>
          <a:p>
            <a:r>
              <a:rPr lang="vi-VN" dirty="0"/>
              <a:t>Participate in data-sharing projects, emission standardization, and CO₂ inventory software.</a:t>
            </a:r>
          </a:p>
          <a:p>
            <a:r>
              <a:rPr lang="en-US" b="1" dirty="0"/>
              <a:t>💶 2. </a:t>
            </a:r>
            <a:r>
              <a:rPr lang="vi-VN" b="1" dirty="0"/>
              <a:t>Financial Cooperation</a:t>
            </a:r>
          </a:p>
          <a:p>
            <a:r>
              <a:rPr lang="vi-VN" b="1" dirty="0"/>
              <a:t>The EU provides green finance</a:t>
            </a:r>
            <a:r>
              <a:rPr lang="vi-VN" dirty="0"/>
              <a:t>:</a:t>
            </a:r>
          </a:p>
          <a:p>
            <a:pPr lvl="1"/>
            <a:r>
              <a:rPr lang="vi-VN" dirty="0"/>
              <a:t>Through the Just Energy Transition Partnership (JETP) or bilateral funding mechanisms</a:t>
            </a:r>
          </a:p>
          <a:p>
            <a:pPr lvl="1"/>
            <a:r>
              <a:rPr lang="vi-VN" dirty="0"/>
              <a:t>Supporting </a:t>
            </a:r>
            <a:r>
              <a:rPr lang="vi-VN" b="1" dirty="0"/>
              <a:t>businesses &amp; projects to reduce emissions </a:t>
            </a:r>
            <a:r>
              <a:rPr lang="vi-VN" dirty="0"/>
              <a:t>(carbon credits, renewable energy, technological improvements)</a:t>
            </a:r>
          </a:p>
          <a:p>
            <a:r>
              <a:rPr lang="vi-VN" b="1" dirty="0"/>
              <a:t>Encouraging EU private investment in carbon projects in Vietnam </a:t>
            </a:r>
            <a:r>
              <a:rPr lang="vi-VN" dirty="0"/>
              <a:t>through guarantees and financial risk reduction.</a:t>
            </a:r>
          </a:p>
          <a:p>
            <a:r>
              <a:rPr lang="en-US" b="1" dirty="0"/>
              <a:t>🌐 3. </a:t>
            </a:r>
            <a:r>
              <a:rPr lang="vi-VN" b="1" dirty="0"/>
              <a:t>Carbon Partnership Mechanism</a:t>
            </a:r>
          </a:p>
          <a:p>
            <a:r>
              <a:rPr lang="vi-VN" dirty="0"/>
              <a:t>A strategic cooperation mechanism between Vietnam and the EU aimed at:</a:t>
            </a:r>
          </a:p>
          <a:p>
            <a:pPr lvl="1"/>
            <a:r>
              <a:rPr lang="vi-VN" b="1" dirty="0"/>
              <a:t>Promote cross-border emissions transparency</a:t>
            </a:r>
            <a:endParaRPr lang="vi-VN" dirty="0"/>
          </a:p>
          <a:p>
            <a:pPr lvl="1"/>
            <a:r>
              <a:rPr lang="vi-VN" b="1" dirty="0"/>
              <a:t>Mutually recognize CO₂ credits/certificates</a:t>
            </a:r>
            <a:endParaRPr lang="vi-VN" dirty="0"/>
          </a:p>
          <a:p>
            <a:pPr lvl="1"/>
            <a:r>
              <a:rPr lang="vi-VN" dirty="0"/>
              <a:t>Support Vietnamese businesses in participating in the EU supply chain without technical barriers</a:t>
            </a:r>
          </a:p>
          <a:p>
            <a:r>
              <a:rPr lang="en-US" dirty="0"/>
              <a:t>📌 </a:t>
            </a:r>
            <a:r>
              <a:rPr lang="vi-VN" dirty="0"/>
              <a:t>A precursor to future bilateral ETS market integration</a:t>
            </a:r>
          </a:p>
          <a:p>
            <a:r>
              <a:rPr lang="en-US" b="1" dirty="0"/>
              <a:t>✅ </a:t>
            </a:r>
            <a:r>
              <a:rPr lang="vi-VN" b="1" dirty="0"/>
              <a:t>Significance for Vietnam</a:t>
            </a:r>
          </a:p>
          <a:p>
            <a:r>
              <a:rPr lang="vi-VN" dirty="0"/>
              <a:t>Helps enhance institutional and technical capacity on climate issues</a:t>
            </a:r>
          </a:p>
          <a:p>
            <a:r>
              <a:rPr lang="vi-VN" dirty="0"/>
              <a:t>Mobilize international finance for effective emissions reduction</a:t>
            </a:r>
          </a:p>
          <a:p>
            <a:r>
              <a:rPr lang="vi-VN" dirty="0"/>
              <a:t>Creating a pathway for Vietnamese businesses to </a:t>
            </a:r>
            <a:r>
              <a:rPr lang="vi-VN" b="1" dirty="0"/>
              <a:t>"carbon align" with the EU</a:t>
            </a:r>
            <a:r>
              <a:rPr lang="vi-VN" dirty="0"/>
              <a:t>, reducing CBAM risks</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17</a:t>
            </a:fld>
            <a:endParaRPr lang="en-US"/>
          </a:p>
        </p:txBody>
      </p:sp>
    </p:spTree>
    <p:extLst>
      <p:ext uri="{BB962C8B-B14F-4D97-AF65-F5344CB8AC3E}">
        <p14:creationId xmlns:p14="http://schemas.microsoft.com/office/powerpoint/2010/main" val="3567744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Complete the legal framework for the national ETS</a:t>
            </a:r>
          </a:p>
          <a:p>
            <a:r>
              <a:rPr lang="vi-VN" b="1" dirty="0"/>
              <a:t>Issue a Decree on the carbon market </a:t>
            </a:r>
            <a:r>
              <a:rPr lang="vi-VN" dirty="0"/>
              <a:t>(a draft has been prepared in accordance with the 2020 Environmental Protection Law)</a:t>
            </a:r>
          </a:p>
          <a:p>
            <a:r>
              <a:rPr lang="vi-VN" dirty="0"/>
              <a:t>Establish </a:t>
            </a:r>
            <a:r>
              <a:rPr lang="vi-VN" b="1" dirty="0"/>
              <a:t>rules for quota allocation</a:t>
            </a:r>
            <a:r>
              <a:rPr lang="vi-VN" dirty="0"/>
              <a:t>, auction mechanisms, and credit issuance</a:t>
            </a:r>
          </a:p>
          <a:p>
            <a:r>
              <a:rPr lang="vi-VN" dirty="0"/>
              <a:t>Align the domestic ETS with international transparency requirements (in line with the Paris Agreement)</a:t>
            </a:r>
          </a:p>
          <a:p>
            <a:r>
              <a:rPr lang="en-US" dirty="0"/>
              <a:t>📌 </a:t>
            </a:r>
            <a:r>
              <a:rPr lang="vi-VN" b="1" dirty="0"/>
              <a:t>Objective: </a:t>
            </a:r>
            <a:r>
              <a:rPr lang="vi-VN" dirty="0"/>
              <a:t>Pilot operation from 2025, nationwide expansion from 2028</a:t>
            </a:r>
            <a:br>
              <a:rPr lang="vi-VN" dirty="0"/>
            </a:br>
            <a:r>
              <a:rPr lang="en-US" dirty="0"/>
              <a:t>📚 </a:t>
            </a:r>
            <a:r>
              <a:rPr lang="vi-VN" i="1" dirty="0"/>
              <a:t>Source: Ministry of Natural Resources and Environment – National Carbon Market Development Plan to 2028</a:t>
            </a:r>
            <a:endParaRPr lang="vi-VN" dirty="0"/>
          </a:p>
          <a:p>
            <a:r>
              <a:rPr lang="en-US" b="1" dirty="0"/>
              <a:t>🧮 2. </a:t>
            </a:r>
            <a:r>
              <a:rPr lang="vi-VN" b="1" dirty="0"/>
              <a:t>Establish an MRV system in accordance with international standards</a:t>
            </a:r>
          </a:p>
          <a:p>
            <a:r>
              <a:rPr lang="vi-VN" b="1" dirty="0"/>
              <a:t>Standardize the measurement, reporting, and verification (MRV) process </a:t>
            </a:r>
            <a:r>
              <a:rPr lang="vi-VN" dirty="0"/>
              <a:t>according to IPCC &amp; ISO 14064</a:t>
            </a:r>
          </a:p>
          <a:p>
            <a:r>
              <a:rPr lang="vi-VN" dirty="0"/>
              <a:t>Establish </a:t>
            </a:r>
            <a:r>
              <a:rPr lang="vi-VN" b="1" dirty="0"/>
              <a:t>a national greenhouse gas (GHG) emissions inventory database</a:t>
            </a:r>
            <a:endParaRPr lang="vi-VN" dirty="0"/>
          </a:p>
          <a:p>
            <a:r>
              <a:rPr lang="vi-VN" dirty="0"/>
              <a:t>Training personnel and establishing independent domestic verification organizations</a:t>
            </a:r>
          </a:p>
          <a:p>
            <a:r>
              <a:rPr lang="en-US" dirty="0"/>
              <a:t>📌 </a:t>
            </a:r>
            <a:r>
              <a:rPr lang="vi-VN" b="1" dirty="0"/>
              <a:t>Objective: </a:t>
            </a:r>
            <a:r>
              <a:rPr lang="vi-VN" dirty="0"/>
              <a:t>Help businesses calculate their carbon footprint and prepare for CBAM</a:t>
            </a:r>
            <a:br>
              <a:rPr lang="vi-VN" dirty="0"/>
            </a:br>
            <a:r>
              <a:rPr lang="en-US" dirty="0"/>
              <a:t>📚 </a:t>
            </a:r>
            <a:r>
              <a:rPr lang="vi-VN" i="1" dirty="0"/>
              <a:t>Source: UNDP Vietnam, GIZ MRV Program (2022–2025)</a:t>
            </a:r>
            <a:endParaRPr lang="vi-VN" dirty="0"/>
          </a:p>
          <a:p>
            <a:r>
              <a:rPr lang="en-US" b="1" dirty="0"/>
              <a:t>🌍 3. </a:t>
            </a:r>
            <a:r>
              <a:rPr lang="vi-VN" b="1" dirty="0"/>
              <a:t>Promoting Vietnam-EU cooperation on carbon and technology transfer</a:t>
            </a:r>
          </a:p>
          <a:p>
            <a:r>
              <a:rPr lang="vi-VN" dirty="0"/>
              <a:t>Leveraging the </a:t>
            </a:r>
            <a:r>
              <a:rPr lang="vi-VN" b="1" dirty="0"/>
              <a:t>JETP</a:t>
            </a:r>
            <a:r>
              <a:rPr lang="vi-VN" dirty="0"/>
              <a:t> program and green investment funds to develop renewable energy and energy-saving technologies</a:t>
            </a:r>
          </a:p>
          <a:p>
            <a:r>
              <a:rPr lang="vi-VN" b="1" dirty="0"/>
              <a:t>Sign bilateral agreements on credit recognition &amp; MRV </a:t>
            </a:r>
            <a:r>
              <a:rPr lang="vi-VN" dirty="0"/>
              <a:t>(carbon partners)</a:t>
            </a:r>
          </a:p>
          <a:p>
            <a:r>
              <a:rPr lang="vi-VN" dirty="0"/>
              <a:t>Establish climate innovation centers (climate tech incubators)</a:t>
            </a:r>
          </a:p>
          <a:p>
            <a:r>
              <a:rPr lang="en-US" dirty="0"/>
              <a:t>📌 </a:t>
            </a:r>
            <a:r>
              <a:rPr lang="vi-VN" b="1" dirty="0"/>
              <a:t>Objective: </a:t>
            </a:r>
            <a:r>
              <a:rPr lang="vi-VN" dirty="0"/>
              <a:t>Enhance the green competitiveness of exporting businesses</a:t>
            </a:r>
            <a:br>
              <a:rPr lang="vi-VN" dirty="0"/>
            </a:br>
            <a:r>
              <a:rPr lang="en-US" dirty="0"/>
              <a:t>📚 </a:t>
            </a:r>
            <a:r>
              <a:rPr lang="vi-VN" i="1" dirty="0"/>
              <a:t>Source: EEAS, European Investment Bank, World Bank PMI</a:t>
            </a:r>
            <a:endParaRPr lang="vi-VN" dirty="0"/>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18</a:t>
            </a:fld>
            <a:endParaRPr lang="en-US"/>
          </a:p>
        </p:txBody>
      </p:sp>
    </p:spTree>
    <p:extLst>
      <p:ext uri="{BB962C8B-B14F-4D97-AF65-F5344CB8AC3E}">
        <p14:creationId xmlns:p14="http://schemas.microsoft.com/office/powerpoint/2010/main" val="27960372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Law on Energy Conservation and Efficiency (2010)</a:t>
            </a:r>
            <a:r>
              <a:rPr lang="vi-VN" dirty="0"/>
              <a:t>Establishes the foundation for the national policy on energy conservation and efficiency (SDNLTK&amp;amp;HQ), stipulating the responsibilities of organizations, individuals, and energy-consuming enterprises.</a:t>
            </a:r>
            <a:endParaRPr lang="en-US" dirty="0"/>
          </a:p>
          <a:p>
            <a:r>
              <a:rPr lang="vi-VN" b="1" dirty="0"/>
              <a:t>Decree</a:t>
            </a:r>
            <a:r>
              <a:rPr lang="vi-VN" dirty="0"/>
              <a:t> 21/2011/NĐ-CPProvides detailed guidelines for implementing the Law on Energy Conservation and Efficiency, stipulating criteria for key energy-using facilities, energy audit plans, periodic reports, and penalties.</a:t>
            </a:r>
            <a:endParaRPr lang="en-US" dirty="0"/>
          </a:p>
          <a:p>
            <a:r>
              <a:rPr lang="vi-VN" b="1" dirty="0"/>
              <a:t>Decree</a:t>
            </a:r>
            <a:r>
              <a:rPr lang="vi-VN" dirty="0"/>
              <a:t> 17/2022/NĐ-CP amends decrees on administrative penalties, adding violations, penalty levels, and remedial measures in the fields of electricity, energy use, and trade.</a:t>
            </a:r>
            <a:endParaRPr lang="en-VN" sz="2800" dirty="0">
              <a:effectLst/>
              <a:latin typeface="Cambria" panose="020405030504060302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20</a:t>
            </a:fld>
            <a:endParaRPr lang="en-US"/>
          </a:p>
        </p:txBody>
      </p:sp>
    </p:spTree>
    <p:extLst>
      <p:ext uri="{BB962C8B-B14F-4D97-AF65-F5344CB8AC3E}">
        <p14:creationId xmlns:p14="http://schemas.microsoft.com/office/powerpoint/2010/main" val="909301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21</a:t>
            </a:fld>
            <a:endParaRPr lang="en-US"/>
          </a:p>
        </p:txBody>
      </p:sp>
    </p:spTree>
    <p:extLst>
      <p:ext uri="{BB962C8B-B14F-4D97-AF65-F5344CB8AC3E}">
        <p14:creationId xmlns:p14="http://schemas.microsoft.com/office/powerpoint/2010/main" val="1685548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4ACC1A7C-8C82-4428-9C93-2DC37C3ACAC7}"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9C4D4441-B8FF-8C18-D7D4-2BCBA870AA77}"/>
              </a:ext>
            </a:extLst>
          </p:cNvPr>
          <p:cNvSpPr>
            <a:spLocks noGrp="1"/>
          </p:cNvSpPr>
          <p:nvPr>
            <p:ph type="dt" sz="half" idx="10"/>
          </p:nvPr>
        </p:nvSpPr>
        <p:spPr/>
        <p:txBody>
          <a:bodyPr/>
          <a:lstStyle/>
          <a:p>
            <a:fld id="{149959A5-8111-4F68-ABA4-144020E53484}" type="datetime1">
              <a:rPr lang="en-US" smtClean="0"/>
              <a:t>10/21/2025</a:t>
            </a:fld>
            <a:endParaRPr lang="en-US"/>
          </a:p>
        </p:txBody>
      </p:sp>
      <p:sp>
        <p:nvSpPr>
          <p:cNvPr id="4" name="Footer Placeholder 3">
            <a:extLst>
              <a:ext uri="{FF2B5EF4-FFF2-40B4-BE49-F238E27FC236}">
                <a16:creationId xmlns:a16="http://schemas.microsoft.com/office/drawing/2014/main" id="{2843ABA6-EECB-15EA-D5C5-7954CD6BDE3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2FEB58-3800-CE3B-6200-6AF1022CE439}"/>
              </a:ext>
            </a:extLst>
          </p:cNvPr>
          <p:cNvSpPr>
            <a:spLocks noGrp="1"/>
          </p:cNvSpPr>
          <p:nvPr>
            <p:ph type="sldNum" sz="quarter" idx="12"/>
          </p:nvPr>
        </p:nvSpPr>
        <p:spPr/>
        <p:txBody>
          <a:bodyPr/>
          <a:lstStyle>
            <a:lvl1pPr>
              <a:defRPr sz="16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553F26-5430-4E26-AAE8-AF5BFAB503CA}"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1">
            <a:extLst>
              <a:ext uri="{FF2B5EF4-FFF2-40B4-BE49-F238E27FC236}">
                <a16:creationId xmlns:a16="http://schemas.microsoft.com/office/drawing/2014/main" id="{7313264F-73D8-ACF2-1C3A-D51BD7B8FE44}"/>
              </a:ext>
            </a:extLst>
          </p:cNvPr>
          <p:cNvSpPr>
            <a:spLocks noGrp="1"/>
          </p:cNvSpPr>
          <p:nvPr>
            <p:ph type="subTitle" idx="1"/>
          </p:nvPr>
        </p:nvSpPr>
        <p:spPr>
          <a:xfrm>
            <a:off x="1783612" y="1873384"/>
            <a:ext cx="8624776" cy="1070557"/>
          </a:xfrm>
          <a:prstGeom prst="rect">
            <a:avLst/>
          </a:prstGeom>
        </p:spPr>
        <p:txBody>
          <a:bodyPr vert="horz" lIns="91440" tIns="45720" rIns="91440" bIns="45720" rtlCol="0">
            <a:norm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VIETNAM SCALING UP ENERGY EFFICIENCY PROJECT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BCA36-FF38-2625-BE56-2E3EABEDD00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D98AD97-6794-077F-AF1C-71D94CCEBFF3}"/>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OVERVIEW OF THE CARBON CREDIT MARKET</a:t>
            </a:r>
            <a:endParaRPr lang="en-US" sz="3200" kern="0" dirty="0">
              <a:latin typeface="Cambria"/>
              <a:ea typeface="Cambria"/>
              <a:cs typeface="Cambria"/>
              <a:sym typeface="Cambria"/>
            </a:endParaRPr>
          </a:p>
        </p:txBody>
      </p:sp>
      <p:pic>
        <p:nvPicPr>
          <p:cNvPr id="2" name="table">
            <a:extLst>
              <a:ext uri="{FF2B5EF4-FFF2-40B4-BE49-F238E27FC236}">
                <a16:creationId xmlns:a16="http://schemas.microsoft.com/office/drawing/2014/main" id="{45F9BE2D-11D6-5F60-D260-48104838FD7C}"/>
              </a:ext>
            </a:extLst>
          </p:cNvPr>
          <p:cNvPicPr>
            <a:picLocks noChangeAspect="1"/>
          </p:cNvPicPr>
          <p:nvPr/>
        </p:nvPicPr>
        <p:blipFill>
          <a:blip r:embed="rId2"/>
          <a:stretch>
            <a:fillRect/>
          </a:stretch>
        </p:blipFill>
        <p:spPr>
          <a:xfrm>
            <a:off x="838200" y="3308578"/>
            <a:ext cx="10515600" cy="1889760"/>
          </a:xfrm>
          <a:prstGeom prst="rect">
            <a:avLst/>
          </a:prstGeom>
        </p:spPr>
      </p:pic>
      <p:sp>
        <p:nvSpPr>
          <p:cNvPr id="4" name="Text Placeholder 4">
            <a:extLst>
              <a:ext uri="{FF2B5EF4-FFF2-40B4-BE49-F238E27FC236}">
                <a16:creationId xmlns:a16="http://schemas.microsoft.com/office/drawing/2014/main" id="{5B538F4B-F921-B5A7-845D-2DCE54F34382}"/>
              </a:ext>
            </a:extLst>
          </p:cNvPr>
          <p:cNvSpPr txBox="1">
            <a:spLocks/>
          </p:cNvSpPr>
          <p:nvPr/>
        </p:nvSpPr>
        <p:spPr>
          <a:xfrm>
            <a:off x="2382398" y="2231786"/>
            <a:ext cx="7427204" cy="916873"/>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dirty="0">
                <a:solidFill>
                  <a:schemeClr val="tx1"/>
                </a:solidFill>
                <a:latin typeface="Cambria" panose="02040503050406030204" pitchFamily="18" charset="0"/>
                <a:ea typeface="Cambria" panose="02040503050406030204" pitchFamily="18" charset="0"/>
              </a:rPr>
              <a:t>1 </a:t>
            </a:r>
            <a:r>
              <a:rPr lang="vi-VN" sz="2200" dirty="0">
                <a:solidFill>
                  <a:schemeClr val="tx1"/>
                </a:solidFill>
                <a:latin typeface="Cambria" panose="02040503050406030204" pitchFamily="18" charset="0"/>
                <a:ea typeface="Cambria" panose="02040503050406030204" pitchFamily="18" charset="0"/>
              </a:rPr>
              <a:t>Carbon credit </a:t>
            </a:r>
            <a:r>
              <a:rPr lang="en-US" sz="2200" dirty="0">
                <a:solidFill>
                  <a:schemeClr val="tx1"/>
                </a:solidFill>
                <a:latin typeface="Cambria" panose="02040503050406030204" pitchFamily="18" charset="0"/>
                <a:ea typeface="Cambria" panose="02040503050406030204" pitchFamily="18" charset="0"/>
              </a:rPr>
              <a:t>=</a:t>
            </a:r>
            <a:r>
              <a:rPr lang="vi-VN" sz="2200" dirty="0">
                <a:solidFill>
                  <a:schemeClr val="tx1"/>
                </a:solidFill>
                <a:latin typeface="Cambria" panose="02040503050406030204" pitchFamily="18" charset="0"/>
                <a:ea typeface="Cambria" panose="02040503050406030204" pitchFamily="18" charset="0"/>
              </a:rPr>
              <a:t> 1 ton of CO₂ equivalent</a:t>
            </a:r>
            <a:endParaRPr lang="en-US" sz="2200" dirty="0">
              <a:solidFill>
                <a:schemeClr val="tx1"/>
              </a:solidFill>
              <a:latin typeface="Cambria" panose="02040503050406030204" pitchFamily="18" charset="0"/>
              <a:ea typeface="Cambria" panose="02040503050406030204" pitchFamily="18" charset="0"/>
            </a:endParaRPr>
          </a:p>
        </p:txBody>
      </p:sp>
      <p:sp>
        <p:nvSpPr>
          <p:cNvPr id="6" name="Text Placeholder 4">
            <a:extLst>
              <a:ext uri="{FF2B5EF4-FFF2-40B4-BE49-F238E27FC236}">
                <a16:creationId xmlns:a16="http://schemas.microsoft.com/office/drawing/2014/main" id="{36E7B911-6F6E-A3F7-7AEB-B882DA67DA9E}"/>
              </a:ext>
            </a:extLst>
          </p:cNvPr>
          <p:cNvSpPr txBox="1">
            <a:spLocks/>
          </p:cNvSpPr>
          <p:nvPr/>
        </p:nvSpPr>
        <p:spPr>
          <a:xfrm>
            <a:off x="640892" y="5358256"/>
            <a:ext cx="7427204" cy="916873"/>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chemeClr val="tx1"/>
                </a:solidFill>
                <a:latin typeface="Cambria" panose="02040503050406030204" pitchFamily="18" charset="0"/>
                <a:ea typeface="Cambria" panose="02040503050406030204" pitchFamily="18" charset="0"/>
              </a:rPr>
              <a:t>Role</a:t>
            </a:r>
            <a:r>
              <a:rPr lang="en-US" sz="2200" b="1" dirty="0">
                <a:solidFill>
                  <a:schemeClr val="tx1"/>
                </a:solidFill>
                <a:latin typeface="Cambria" panose="02040503050406030204" pitchFamily="18" charset="0"/>
                <a:ea typeface="Cambria" panose="02040503050406030204" pitchFamily="18" charset="0"/>
              </a:rPr>
              <a:t>: </a:t>
            </a:r>
            <a:r>
              <a:rPr lang="vi-VN" sz="2200" dirty="0">
                <a:solidFill>
                  <a:schemeClr val="tx1"/>
                </a:solidFill>
                <a:latin typeface="Cambria" panose="02040503050406030204" pitchFamily="18" charset="0"/>
                <a:ea typeface="Cambria" panose="02040503050406030204" pitchFamily="18" charset="0"/>
              </a:rPr>
              <a:t>Emissions pricing mechanism</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mobilizing green finance</a:t>
            </a:r>
            <a:endParaRPr lang="en-US" sz="2200" dirty="0">
              <a:solidFill>
                <a:schemeClr val="tx1"/>
              </a:solidFill>
              <a:latin typeface="Cambria" panose="02040503050406030204" pitchFamily="18" charset="0"/>
              <a:ea typeface="Cambria" panose="02040503050406030204" pitchFamily="18" charset="0"/>
            </a:endParaRPr>
          </a:p>
        </p:txBody>
      </p:sp>
      <p:pic>
        <p:nvPicPr>
          <p:cNvPr id="7" name="Picture 6" descr="Carbon Credit Concept. One Tonne of CO2 Equals One Carbon Credit. Stock ...">
            <a:extLst>
              <a:ext uri="{FF2B5EF4-FFF2-40B4-BE49-F238E27FC236}">
                <a16:creationId xmlns:a16="http://schemas.microsoft.com/office/drawing/2014/main" id="{4AC6B0A8-BBD0-B2EC-5BF0-A7A5D8120F1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228" b="14228"/>
          <a:stretch>
            <a:fillRect/>
          </a:stretch>
        </p:blipFill>
        <p:spPr bwMode="auto">
          <a:xfrm>
            <a:off x="8526796" y="5358256"/>
            <a:ext cx="3024312" cy="91687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31FDA40D-A1FD-97C2-E3E1-04373FE0E995}"/>
              </a:ext>
            </a:extLst>
          </p:cNvPr>
          <p:cNvSpPr>
            <a:spLocks noGrp="1"/>
          </p:cNvSpPr>
          <p:nvPr>
            <p:ph type="sldNum" sz="quarter" idx="12"/>
          </p:nvPr>
        </p:nvSpPr>
        <p:spPr/>
        <p:txBody>
          <a:bodyPr/>
          <a:lstStyle/>
          <a:p>
            <a:fld id="{DDA70A67-A867-42F0-871F-01B78550C99D}" type="slidenum">
              <a:rPr lang="en-US" smtClean="0"/>
              <a:pPr/>
              <a:t>10</a:t>
            </a:fld>
            <a:endParaRPr lang="en-US" dirty="0"/>
          </a:p>
        </p:txBody>
      </p:sp>
    </p:spTree>
    <p:extLst>
      <p:ext uri="{BB962C8B-B14F-4D97-AF65-F5344CB8AC3E}">
        <p14:creationId xmlns:p14="http://schemas.microsoft.com/office/powerpoint/2010/main" val="1717595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10649-BADE-E497-DA7C-970692E83C2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9E0B203-0A6B-C2AA-2523-EB1E5A84A85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CARBON MARKET IN VIETNAM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CBB674D1-42A3-18EE-FAB8-0577A5D7EF0B}"/>
              </a:ext>
            </a:extLst>
          </p:cNvPr>
          <p:cNvSpPr txBox="1">
            <a:spLocks/>
          </p:cNvSpPr>
          <p:nvPr/>
        </p:nvSpPr>
        <p:spPr>
          <a:xfrm>
            <a:off x="641366" y="2213428"/>
            <a:ext cx="7126009" cy="2572706"/>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The 2020 Environmental Protection Law </a:t>
            </a:r>
            <a:r>
              <a:rPr lang="vi-VN" sz="2200" dirty="0">
                <a:solidFill>
                  <a:schemeClr val="tx1"/>
                </a:solidFill>
                <a:latin typeface="Cambria" panose="02040503050406030204" pitchFamily="18" charset="0"/>
                <a:ea typeface="Cambria" panose="02040503050406030204" pitchFamily="18" charset="0"/>
              </a:rPr>
              <a:t>– Article 139 stipulates the establishment of a domestic carbon market, including:</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Allocation of GHG emission quotas</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Domestic and international trading mechanisms</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Mandatory MRV system</a:t>
            </a:r>
          </a:p>
          <a:p>
            <a:pPr marL="228600">
              <a:buClr>
                <a:schemeClr val="tx1"/>
              </a:buClr>
            </a:pP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vi-VN" sz="2200" dirty="0">
                <a:solidFill>
                  <a:schemeClr val="tx1"/>
                </a:solidFill>
                <a:latin typeface="Cambria" panose="02040503050406030204" pitchFamily="18" charset="0"/>
                <a:ea typeface="Cambria" panose="02040503050406030204" pitchFamily="18" charset="0"/>
              </a:rPr>
              <a:t>the basis for developing guiding decrees and national carbon market projects. </a:t>
            </a:r>
          </a:p>
        </p:txBody>
      </p:sp>
      <p:sp>
        <p:nvSpPr>
          <p:cNvPr id="4" name="Text Placeholder 4">
            <a:extLst>
              <a:ext uri="{FF2B5EF4-FFF2-40B4-BE49-F238E27FC236}">
                <a16:creationId xmlns:a16="http://schemas.microsoft.com/office/drawing/2014/main" id="{15D88311-ED0D-F474-B9AE-1615A0DD0173}"/>
              </a:ext>
            </a:extLst>
          </p:cNvPr>
          <p:cNvSpPr txBox="1">
            <a:spLocks/>
          </p:cNvSpPr>
          <p:nvPr/>
        </p:nvSpPr>
        <p:spPr>
          <a:xfrm>
            <a:off x="656356" y="5056899"/>
            <a:ext cx="7126009" cy="145111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Pilot ETS and national roadmap</a:t>
            </a:r>
            <a:endParaRPr lang="en-US" sz="2200" b="1" dirty="0">
              <a:solidFill>
                <a:schemeClr val="tx1"/>
              </a:solidFill>
              <a:latin typeface="Cambria" panose="02040503050406030204" pitchFamily="18" charset="0"/>
              <a:ea typeface="Cambria" panose="02040503050406030204" pitchFamily="18" charset="0"/>
            </a:endParaRP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Decision 01/QĐ-TTg of 2022, Vietnam </a:t>
            </a:r>
            <a:r>
              <a:rPr lang="en-US" sz="2200" dirty="0" err="1">
                <a:solidFill>
                  <a:schemeClr val="tx1"/>
                </a:solidFill>
                <a:latin typeface="Cambria" panose="02040503050406030204" pitchFamily="18" charset="0"/>
                <a:ea typeface="Cambria" panose="02040503050406030204" pitchFamily="18" charset="0"/>
              </a:rPr>
              <a:t>will </a:t>
            </a:r>
            <a:r>
              <a:rPr lang="vi-VN" sz="2200" dirty="0">
                <a:solidFill>
                  <a:schemeClr val="tx1"/>
                </a:solidFill>
                <a:latin typeface="Cambria" panose="02040503050406030204" pitchFamily="18" charset="0"/>
                <a:ea typeface="Cambria" panose="02040503050406030204" pitchFamily="18" charset="0"/>
              </a:rPr>
              <a:t>pilot a domestic carbon market from 2025 to 2027</a:t>
            </a: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  </a:t>
            </a:r>
            <a:r>
              <a:rPr lang="vi-VN" sz="2200" dirty="0">
                <a:solidFill>
                  <a:schemeClr val="tx1"/>
                </a:solidFill>
                <a:latin typeface="Cambria" panose="02040503050406030204" pitchFamily="18" charset="0"/>
                <a:ea typeface="Cambria" panose="02040503050406030204" pitchFamily="18" charset="0"/>
              </a:rPr>
              <a:t>to be officially operational after 2028</a:t>
            </a:r>
            <a:r>
              <a:rPr lang="en-US" sz="2200"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5" name="Text Placeholder 4">
            <a:extLst>
              <a:ext uri="{FF2B5EF4-FFF2-40B4-BE49-F238E27FC236}">
                <a16:creationId xmlns:a16="http://schemas.microsoft.com/office/drawing/2014/main" id="{256D4A36-7B58-F0FB-6370-73C8EC33EE9D}"/>
              </a:ext>
            </a:extLst>
          </p:cNvPr>
          <p:cNvSpPr txBox="1">
            <a:spLocks/>
          </p:cNvSpPr>
          <p:nvPr/>
        </p:nvSpPr>
        <p:spPr>
          <a:xfrm>
            <a:off x="7977237" y="2183448"/>
            <a:ext cx="3670123" cy="4361751"/>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2200" b="1" dirty="0">
                <a:solidFill>
                  <a:schemeClr val="tx1"/>
                </a:solidFill>
                <a:latin typeface="Cambria" panose="02040503050406030204" pitchFamily="18" charset="0"/>
                <a:ea typeface="Cambria" panose="02040503050406030204" pitchFamily="18" charset="0"/>
              </a:rPr>
              <a:t>Voluntary market:</a:t>
            </a:r>
            <a:endParaRPr lang="en-US" sz="2200" b="1" dirty="0">
              <a:solidFill>
                <a:schemeClr val="tx1"/>
              </a:solidFill>
              <a:latin typeface="Cambria" panose="02040503050406030204" pitchFamily="18" charset="0"/>
              <a:ea typeface="Cambria" panose="02040503050406030204" pitchFamily="18" charset="0"/>
            </a:endParaRPr>
          </a:p>
          <a:p>
            <a:pPr marL="571500" indent="-342900">
              <a:spcBef>
                <a:spcPts val="600"/>
              </a:spcBef>
              <a:spcAft>
                <a:spcPts val="600"/>
              </a:spcAft>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Vietnam has signed a contract to sell 10.3 million tCO₂e from REDD+ to the WB Carbon Fund – worth ~$51.5 million, with payment based on results.</a:t>
            </a:r>
          </a:p>
          <a:p>
            <a:pPr marL="571500" indent="-342900">
              <a:spcBef>
                <a:spcPts val="600"/>
              </a:spcBef>
              <a:spcAft>
                <a:spcPts val="600"/>
              </a:spcAft>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PMI </a:t>
            </a:r>
            <a:r>
              <a:rPr lang="en-US" sz="2200" dirty="0" err="1">
                <a:solidFill>
                  <a:schemeClr val="tx1"/>
                </a:solidFill>
                <a:latin typeface="Cambria" panose="02040503050406030204" pitchFamily="18" charset="0"/>
                <a:ea typeface="Cambria" panose="02040503050406030204" pitchFamily="18" charset="0"/>
              </a:rPr>
              <a:t>Project </a:t>
            </a:r>
            <a:r>
              <a:rPr lang="vi-VN" sz="2200" dirty="0">
                <a:solidFill>
                  <a:schemeClr val="tx1"/>
                </a:solidFill>
                <a:latin typeface="Cambria" panose="02040503050406030204" pitchFamily="18" charset="0"/>
                <a:ea typeface="Cambria" panose="02040503050406030204" pitchFamily="18" charset="0"/>
              </a:rPr>
              <a:t>(Partnership for Market Implementation)</a:t>
            </a:r>
          </a:p>
        </p:txBody>
      </p:sp>
      <p:sp>
        <p:nvSpPr>
          <p:cNvPr id="6" name="Slide Number Placeholder 5">
            <a:extLst>
              <a:ext uri="{FF2B5EF4-FFF2-40B4-BE49-F238E27FC236}">
                <a16:creationId xmlns:a16="http://schemas.microsoft.com/office/drawing/2014/main" id="{E47A965D-2D4A-E1C6-634A-824C7DA26F7C}"/>
              </a:ext>
            </a:extLst>
          </p:cNvPr>
          <p:cNvSpPr>
            <a:spLocks noGrp="1"/>
          </p:cNvSpPr>
          <p:nvPr>
            <p:ph type="sldNum" sz="quarter" idx="12"/>
          </p:nvPr>
        </p:nvSpPr>
        <p:spPr/>
        <p:txBody>
          <a:bodyPr/>
          <a:lstStyle/>
          <a:p>
            <a:fld id="{DDA70A67-A867-42F0-871F-01B78550C99D}" type="slidenum">
              <a:rPr lang="en-US" smtClean="0"/>
              <a:pPr/>
              <a:t>11</a:t>
            </a:fld>
            <a:endParaRPr lang="en-US" dirty="0"/>
          </a:p>
        </p:txBody>
      </p:sp>
    </p:spTree>
    <p:extLst>
      <p:ext uri="{BB962C8B-B14F-4D97-AF65-F5344CB8AC3E}">
        <p14:creationId xmlns:p14="http://schemas.microsoft.com/office/powerpoint/2010/main" val="4356184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00EF0-CDD6-4424-3EFD-8098BE284A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0666E2-28A0-1464-8106-6F9DEC395BD4}"/>
              </a:ext>
            </a:extLst>
          </p:cNvPr>
          <p:cNvSpPr>
            <a:spLocks noGrp="1"/>
          </p:cNvSpPr>
          <p:nvPr/>
        </p:nvSpPr>
        <p:spPr>
          <a:xfrm>
            <a:off x="521201" y="1298543"/>
            <a:ext cx="1569364" cy="3500722"/>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dirty="0">
                <a:latin typeface="Cambria" panose="02040503050406030204" pitchFamily="18" charset="0"/>
                <a:ea typeface="Cambria" panose="02040503050406030204" pitchFamily="18" charset="0"/>
              </a:rPr>
              <a:t>NET ZERO ROADMAP IN VIETNAM</a:t>
            </a:r>
          </a:p>
        </p:txBody>
      </p:sp>
      <p:graphicFrame>
        <p:nvGraphicFramePr>
          <p:cNvPr id="4" name="Diagram 3">
            <a:extLst>
              <a:ext uri="{FF2B5EF4-FFF2-40B4-BE49-F238E27FC236}">
                <a16:creationId xmlns:a16="http://schemas.microsoft.com/office/drawing/2014/main" id="{8BA234A8-2FE5-D3F9-96C4-EF8952D3BB53}"/>
              </a:ext>
            </a:extLst>
          </p:cNvPr>
          <p:cNvGraphicFramePr/>
          <p:nvPr/>
        </p:nvGraphicFramePr>
        <p:xfrm>
          <a:off x="2661048" y="1403473"/>
          <a:ext cx="9009751" cy="50853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COP 27: Kuwait pledges carbon neutrality in oil and gas by 2050 - Oil ...">
            <a:extLst>
              <a:ext uri="{FF2B5EF4-FFF2-40B4-BE49-F238E27FC236}">
                <a16:creationId xmlns:a16="http://schemas.microsoft.com/office/drawing/2014/main" id="{223B3A9C-B600-89E6-3482-086F0BCE941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170" t="14747" r="22585" b="9932"/>
          <a:stretch>
            <a:fillRect/>
          </a:stretch>
        </p:blipFill>
        <p:spPr bwMode="auto">
          <a:xfrm>
            <a:off x="641895" y="4888045"/>
            <a:ext cx="1327976" cy="14359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4B45AF78-6A8D-9469-A0E0-D80BD8F6829C}"/>
              </a:ext>
            </a:extLst>
          </p:cNvPr>
          <p:cNvSpPr>
            <a:spLocks noGrp="1"/>
          </p:cNvSpPr>
          <p:nvPr>
            <p:ph type="sldNum" sz="quarter" idx="12"/>
          </p:nvPr>
        </p:nvSpPr>
        <p:spPr/>
        <p:txBody>
          <a:bodyPr/>
          <a:lstStyle/>
          <a:p>
            <a:fld id="{DDA70A67-A867-42F0-871F-01B78550C99D}" type="slidenum">
              <a:rPr lang="en-US" smtClean="0"/>
              <a:pPr/>
              <a:t>12</a:t>
            </a:fld>
            <a:endParaRPr lang="en-US" dirty="0"/>
          </a:p>
        </p:txBody>
      </p:sp>
    </p:spTree>
    <p:extLst>
      <p:ext uri="{BB962C8B-B14F-4D97-AF65-F5344CB8AC3E}">
        <p14:creationId xmlns:p14="http://schemas.microsoft.com/office/powerpoint/2010/main" val="1507378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4C7AE-3D87-FD3C-5A12-95EC1F4D72C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E06D51D-B913-85E4-E4C9-35EEA4447C83}"/>
              </a:ext>
            </a:extLst>
          </p:cNvPr>
          <p:cNvSpPr txBox="1">
            <a:spLocks/>
          </p:cNvSpPr>
          <p:nvPr/>
        </p:nvSpPr>
        <p:spPr>
          <a:xfrm>
            <a:off x="941166" y="1347434"/>
            <a:ext cx="10494621" cy="916873"/>
          </a:xfrm>
          <a:prstGeom prst="rect">
            <a:avLst/>
          </a:prstGeom>
          <a:solidFill>
            <a:srgbClr val="004AAD"/>
          </a:solidFill>
          <a:ln>
            <a:noFill/>
          </a:ln>
        </p:spPr>
        <p:txBody>
          <a:bodyPr spcFirstLastPara="1" wrap="square" lIns="68575" tIns="34275" rIns="68575" bIns="34275"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EU GREEN DEAL – </a:t>
            </a:r>
            <a:br>
              <a:rPr lang="vi-VN" sz="3200" kern="0">
                <a:latin typeface="Cambria"/>
                <a:ea typeface="Cambria"/>
                <a:cs typeface="Cambria"/>
                <a:sym typeface="Cambria"/>
              </a:rPr>
            </a:br>
            <a:r>
              <a:rPr lang="vi-VN" sz="3200" kern="0">
                <a:latin typeface="Cambria"/>
                <a:ea typeface="Cambria"/>
                <a:cs typeface="Cambria"/>
                <a:sym typeface="Cambria"/>
              </a:rPr>
              <a:t>THE EUROPEAN UNION'S CLIMATE STRATEGY</a:t>
            </a:r>
            <a:endParaRPr lang="vi-VN" sz="3200" kern="0" dirty="0">
              <a:latin typeface="Cambria"/>
              <a:ea typeface="Cambria"/>
              <a:cs typeface="Cambria"/>
              <a:sym typeface="Cambria"/>
            </a:endParaRPr>
          </a:p>
        </p:txBody>
      </p:sp>
      <p:sp>
        <p:nvSpPr>
          <p:cNvPr id="2" name="Title 1">
            <a:extLst>
              <a:ext uri="{FF2B5EF4-FFF2-40B4-BE49-F238E27FC236}">
                <a16:creationId xmlns:a16="http://schemas.microsoft.com/office/drawing/2014/main" id="{574B917E-ACCF-8632-389E-CA57F8EB956F}"/>
              </a:ext>
            </a:extLst>
          </p:cNvPr>
          <p:cNvSpPr>
            <a:spLocks noGrp="1"/>
          </p:cNvSpPr>
          <p:nvPr/>
        </p:nvSpPr>
        <p:spPr>
          <a:xfrm>
            <a:off x="385463" y="1607011"/>
            <a:ext cx="10334703" cy="916873"/>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en-US" dirty="0">
              <a:solidFill>
                <a:srgbClr val="C00000"/>
              </a:solidFill>
              <a:latin typeface="Cambria" panose="02040503050406030204" pitchFamily="18" charset="0"/>
              <a:ea typeface="Cambria" panose="02040503050406030204" pitchFamily="18" charset="0"/>
            </a:endParaRPr>
          </a:p>
        </p:txBody>
      </p:sp>
      <p:pic>
        <p:nvPicPr>
          <p:cNvPr id="4" name="table">
            <a:extLst>
              <a:ext uri="{FF2B5EF4-FFF2-40B4-BE49-F238E27FC236}">
                <a16:creationId xmlns:a16="http://schemas.microsoft.com/office/drawing/2014/main" id="{4C59D57A-FA98-B41F-7C76-E5B189513DED}"/>
              </a:ext>
            </a:extLst>
          </p:cNvPr>
          <p:cNvPicPr>
            <a:picLocks noChangeAspect="1"/>
          </p:cNvPicPr>
          <p:nvPr/>
        </p:nvPicPr>
        <p:blipFill>
          <a:blip r:embed="rId3"/>
          <a:stretch>
            <a:fillRect/>
          </a:stretch>
        </p:blipFill>
        <p:spPr>
          <a:xfrm>
            <a:off x="941166" y="3989141"/>
            <a:ext cx="10515600" cy="2640945"/>
          </a:xfrm>
          <a:prstGeom prst="rect">
            <a:avLst/>
          </a:prstGeom>
        </p:spPr>
      </p:pic>
      <p:sp>
        <p:nvSpPr>
          <p:cNvPr id="5" name="Text Placeholder 4">
            <a:extLst>
              <a:ext uri="{FF2B5EF4-FFF2-40B4-BE49-F238E27FC236}">
                <a16:creationId xmlns:a16="http://schemas.microsoft.com/office/drawing/2014/main" id="{07172B11-03C6-8B38-2597-FA4D32976A3E}"/>
              </a:ext>
            </a:extLst>
          </p:cNvPr>
          <p:cNvSpPr txBox="1">
            <a:spLocks/>
          </p:cNvSpPr>
          <p:nvPr/>
        </p:nvSpPr>
        <p:spPr>
          <a:xfrm>
            <a:off x="454515" y="2703389"/>
            <a:ext cx="11282969" cy="916873"/>
          </a:xfrm>
          <a:prstGeom prst="rect">
            <a:avLst/>
          </a:prstGeom>
          <a:solidFill>
            <a:srgbClr val="FFFFFF"/>
          </a:solidFill>
          <a:ln>
            <a:solidFill>
              <a:srgbClr val="0F6FC6"/>
            </a:solidFill>
          </a:ln>
        </p:spPr>
        <p:txBody>
          <a:bodyPr anchor="ctr">
            <a:normAutofit fontScale="925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Long-term goal</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The EU aims to achieve net-zero emissions by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2050.</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Intermediate goal: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The "Fit for 55" policy package </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an intermediate step towards achieving Net Zero by 2050.</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6" name="Picture 5" descr="Mind-mapping the European Green Deal – European Chair for Sustainable ...">
            <a:extLst>
              <a:ext uri="{FF2B5EF4-FFF2-40B4-BE49-F238E27FC236}">
                <a16:creationId xmlns:a16="http://schemas.microsoft.com/office/drawing/2014/main" id="{37DD6B5B-9137-B9BB-3D62-7503CEBB684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6594" y="1343928"/>
            <a:ext cx="1380172" cy="1321604"/>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EDE46516-190A-DBBD-44DE-8A2DCAB28DD7}"/>
              </a:ext>
            </a:extLst>
          </p:cNvPr>
          <p:cNvSpPr>
            <a:spLocks noGrp="1"/>
          </p:cNvSpPr>
          <p:nvPr>
            <p:ph type="sldNum" sz="quarter" idx="12"/>
          </p:nvPr>
        </p:nvSpPr>
        <p:spPr/>
        <p:txBody>
          <a:bodyPr/>
          <a:lstStyle/>
          <a:p>
            <a:fld id="{DDA70A67-A867-42F0-871F-01B78550C99D}" type="slidenum">
              <a:rPr lang="en-US" smtClean="0"/>
              <a:pPr/>
              <a:t>13</a:t>
            </a:fld>
            <a:endParaRPr lang="en-US" dirty="0"/>
          </a:p>
        </p:txBody>
      </p:sp>
    </p:spTree>
    <p:extLst>
      <p:ext uri="{BB962C8B-B14F-4D97-AF65-F5344CB8AC3E}">
        <p14:creationId xmlns:p14="http://schemas.microsoft.com/office/powerpoint/2010/main" val="1627781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AADF5-9B27-FCF9-EAA2-A4B8283F715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C87A04-2EC2-8402-3C21-245DA0EF25D5}"/>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ETS &amp; CBAM Mechanisms</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1DC6B09D-2E49-2274-5D36-95D496BFE031}"/>
              </a:ext>
            </a:extLst>
          </p:cNvPr>
          <p:cNvSpPr txBox="1">
            <a:spLocks/>
          </p:cNvSpPr>
          <p:nvPr/>
        </p:nvSpPr>
        <p:spPr>
          <a:xfrm>
            <a:off x="405616" y="1347434"/>
            <a:ext cx="11380768" cy="5053366"/>
          </a:xfrm>
          <a:prstGeom prst="rect">
            <a:avLst/>
          </a:prstGeom>
          <a:solidFill>
            <a:srgbClr val="FFFFFF"/>
          </a:solidFill>
          <a:ln>
            <a:solidFill>
              <a:srgbClr val="0F6FC6"/>
            </a:solidFill>
          </a:ln>
        </p:spPr>
        <p:txBody>
          <a:bodyPr anchor="t">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1200"/>
              </a:spcBef>
              <a:spcAft>
                <a:spcPts val="600"/>
              </a:spcAft>
              <a:buClr>
                <a:srgbClr val="000000"/>
              </a:buClr>
              <a:buSzTx/>
              <a:buFont typeface="Arial"/>
              <a:buNone/>
              <a:tabLst/>
              <a:defRPr/>
            </a:pPr>
            <a:r>
              <a:rPr kumimoji="0" lang="en-US"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ETS-EU: </a:t>
            </a:r>
            <a:r>
              <a:rPr kumimoji="0" lang="vi-VN"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carbon pricing mechanism based on the "</a:t>
            </a:r>
            <a:r>
              <a:rPr kumimoji="0" lang="en-US"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cap-and-trade"</a:t>
            </a:r>
            <a:r>
              <a:rPr kumimoji="0" lang="vi-VN"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principle</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4" name="Group 3">
            <a:extLst>
              <a:ext uri="{FF2B5EF4-FFF2-40B4-BE49-F238E27FC236}">
                <a16:creationId xmlns:a16="http://schemas.microsoft.com/office/drawing/2014/main" id="{3AD2F3DF-822B-6BAD-760E-34E810F30457}"/>
              </a:ext>
            </a:extLst>
          </p:cNvPr>
          <p:cNvGrpSpPr/>
          <p:nvPr/>
        </p:nvGrpSpPr>
        <p:grpSpPr>
          <a:xfrm>
            <a:off x="514065" y="2070650"/>
            <a:ext cx="11163869" cy="4215714"/>
            <a:chOff x="504967" y="2308951"/>
            <a:chExt cx="11163869" cy="4215714"/>
          </a:xfrm>
        </p:grpSpPr>
        <p:graphicFrame>
          <p:nvGraphicFramePr>
            <p:cNvPr id="5" name="Diagram 4">
              <a:extLst>
                <a:ext uri="{FF2B5EF4-FFF2-40B4-BE49-F238E27FC236}">
                  <a16:creationId xmlns:a16="http://schemas.microsoft.com/office/drawing/2014/main" id="{660B3030-4BA8-43F9-5093-F91C9342B6A9}"/>
                </a:ext>
              </a:extLst>
            </p:cNvPr>
            <p:cNvGraphicFramePr/>
            <p:nvPr/>
          </p:nvGraphicFramePr>
          <p:xfrm>
            <a:off x="504967" y="2960879"/>
            <a:ext cx="11163869" cy="2691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a:extLst>
                <a:ext uri="{FF2B5EF4-FFF2-40B4-BE49-F238E27FC236}">
                  <a16:creationId xmlns:a16="http://schemas.microsoft.com/office/drawing/2014/main" id="{91742264-C5EF-DD40-29AF-B27F22B79E03}"/>
                </a:ext>
              </a:extLst>
            </p:cNvPr>
            <p:cNvSpPr/>
            <p:nvPr/>
          </p:nvSpPr>
          <p:spPr>
            <a:xfrm>
              <a:off x="3439525" y="5760230"/>
              <a:ext cx="245660" cy="214615"/>
            </a:xfrm>
            <a:prstGeom prst="ellipse">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Oval 6">
              <a:extLst>
                <a:ext uri="{FF2B5EF4-FFF2-40B4-BE49-F238E27FC236}">
                  <a16:creationId xmlns:a16="http://schemas.microsoft.com/office/drawing/2014/main" id="{6BCF21E0-E202-4696-AF49-ADA1B50AB278}"/>
                </a:ext>
              </a:extLst>
            </p:cNvPr>
            <p:cNvSpPr/>
            <p:nvPr/>
          </p:nvSpPr>
          <p:spPr>
            <a:xfrm>
              <a:off x="8391955" y="5741448"/>
              <a:ext cx="245660" cy="214615"/>
            </a:xfrm>
            <a:prstGeom prst="ellipse">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F018B752-4113-901A-5CB5-9AA88CD1908E}"/>
                </a:ext>
              </a:extLst>
            </p:cNvPr>
            <p:cNvSpPr/>
            <p:nvPr/>
          </p:nvSpPr>
          <p:spPr>
            <a:xfrm>
              <a:off x="3685185" y="5827019"/>
              <a:ext cx="4706770" cy="45719"/>
            </a:xfrm>
            <a:prstGeom prst="rect">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9" name="Oval 8">
              <a:extLst>
                <a:ext uri="{FF2B5EF4-FFF2-40B4-BE49-F238E27FC236}">
                  <a16:creationId xmlns:a16="http://schemas.microsoft.com/office/drawing/2014/main" id="{7E86B903-4681-4B8F-111A-670290D16513}"/>
                </a:ext>
              </a:extLst>
            </p:cNvPr>
            <p:cNvSpPr/>
            <p:nvPr/>
          </p:nvSpPr>
          <p:spPr>
            <a:xfrm>
              <a:off x="11023395" y="6032664"/>
              <a:ext cx="245660" cy="214615"/>
            </a:xfrm>
            <a:prstGeom prst="ellipse">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ectangle 9">
              <a:extLst>
                <a:ext uri="{FF2B5EF4-FFF2-40B4-BE49-F238E27FC236}">
                  <a16:creationId xmlns:a16="http://schemas.microsoft.com/office/drawing/2014/main" id="{ED4E26AF-5EE5-E809-A8AC-A4DE4E46CC0A}"/>
                </a:ext>
              </a:extLst>
            </p:cNvPr>
            <p:cNvSpPr/>
            <p:nvPr/>
          </p:nvSpPr>
          <p:spPr>
            <a:xfrm>
              <a:off x="8637615" y="6117111"/>
              <a:ext cx="2385780" cy="45719"/>
            </a:xfrm>
            <a:prstGeom prst="rect">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1" name="Oval 10">
              <a:extLst>
                <a:ext uri="{FF2B5EF4-FFF2-40B4-BE49-F238E27FC236}">
                  <a16:creationId xmlns:a16="http://schemas.microsoft.com/office/drawing/2014/main" id="{18047C7B-844F-F2EF-6481-1349029C3723}"/>
                </a:ext>
              </a:extLst>
            </p:cNvPr>
            <p:cNvSpPr/>
            <p:nvPr/>
          </p:nvSpPr>
          <p:spPr>
            <a:xfrm>
              <a:off x="8391955" y="6044017"/>
              <a:ext cx="245660" cy="214615"/>
            </a:xfrm>
            <a:prstGeom prst="ellipse">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2" name="TextBox 41">
              <a:extLst>
                <a:ext uri="{FF2B5EF4-FFF2-40B4-BE49-F238E27FC236}">
                  <a16:creationId xmlns:a16="http://schemas.microsoft.com/office/drawing/2014/main" id="{EB45EF1B-2A90-6DD5-4467-C1BC2E3B1D74}"/>
                </a:ext>
              </a:extLst>
            </p:cNvPr>
            <p:cNvSpPr txBox="1"/>
            <p:nvPr/>
          </p:nvSpPr>
          <p:spPr>
            <a:xfrm>
              <a:off x="5221706" y="5904694"/>
              <a:ext cx="1633728" cy="3693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F6FC6">
                      <a:lumMod val="75000"/>
                    </a:srgbClr>
                  </a:solidFill>
                  <a:effectLst/>
                  <a:uLnTx/>
                  <a:uFillTx/>
                  <a:latin typeface="Cambria" panose="02040503050406030204" pitchFamily="18" charset="0"/>
                  <a:ea typeface="Cambria" panose="02040503050406030204" pitchFamily="18" charset="0"/>
                  <a:cs typeface="Arial"/>
                  <a:sym typeface="Arial"/>
                </a:rPr>
                <a:t>PHASE 4</a:t>
              </a:r>
            </a:p>
          </p:txBody>
        </p:sp>
        <p:sp>
          <p:nvSpPr>
            <p:cNvPr id="13" name="TextBox 42">
              <a:extLst>
                <a:ext uri="{FF2B5EF4-FFF2-40B4-BE49-F238E27FC236}">
                  <a16:creationId xmlns:a16="http://schemas.microsoft.com/office/drawing/2014/main" id="{D5133120-4FB2-6CF9-159A-CC3D14372056}"/>
                </a:ext>
              </a:extLst>
            </p:cNvPr>
            <p:cNvSpPr txBox="1"/>
            <p:nvPr/>
          </p:nvSpPr>
          <p:spPr>
            <a:xfrm>
              <a:off x="9077128" y="6155333"/>
              <a:ext cx="1633728" cy="3693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F6FC6">
                      <a:lumMod val="40000"/>
                      <a:lumOff val="60000"/>
                    </a:srgbClr>
                  </a:solidFill>
                  <a:effectLst/>
                  <a:uLnTx/>
                  <a:uFillTx/>
                  <a:latin typeface="Cambria" panose="02040503050406030204" pitchFamily="18" charset="0"/>
                  <a:ea typeface="Cambria" panose="02040503050406030204" pitchFamily="18" charset="0"/>
                  <a:cs typeface="Arial"/>
                  <a:sym typeface="Arial"/>
                </a:rPr>
                <a:t>PHASE 5</a:t>
              </a:r>
            </a:p>
          </p:txBody>
        </p:sp>
        <p:sp>
          <p:nvSpPr>
            <p:cNvPr id="14" name="Arrow: Right 13">
              <a:extLst>
                <a:ext uri="{FF2B5EF4-FFF2-40B4-BE49-F238E27FC236}">
                  <a16:creationId xmlns:a16="http://schemas.microsoft.com/office/drawing/2014/main" id="{AE9D6B36-74F9-995B-3B92-AEBA008269D0}"/>
                </a:ext>
              </a:extLst>
            </p:cNvPr>
            <p:cNvSpPr/>
            <p:nvPr/>
          </p:nvSpPr>
          <p:spPr>
            <a:xfrm>
              <a:off x="7266215" y="2308951"/>
              <a:ext cx="3884385" cy="544063"/>
            </a:xfrm>
            <a:prstGeom prst="rightArrow">
              <a:avLst>
                <a:gd name="adj1" fmla="val 50000"/>
                <a:gd name="adj2" fmla="val 50000"/>
              </a:avLst>
            </a:prstGeom>
            <a:solidFill>
              <a:srgbClr val="10CF9B">
                <a:lumMod val="20000"/>
                <a:lumOff val="80000"/>
              </a:srgbClr>
            </a:solidFill>
            <a:ln w="25400" cap="flat" cmpd="sng" algn="ctr">
              <a:solidFill>
                <a:srgbClr val="10CF9B">
                  <a:lumMod val="20000"/>
                  <a:lumOff val="8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ETS 2</a:t>
              </a:r>
            </a:p>
          </p:txBody>
        </p:sp>
      </p:grpSp>
      <p:sp>
        <p:nvSpPr>
          <p:cNvPr id="15" name="Slide Number Placeholder 14">
            <a:extLst>
              <a:ext uri="{FF2B5EF4-FFF2-40B4-BE49-F238E27FC236}">
                <a16:creationId xmlns:a16="http://schemas.microsoft.com/office/drawing/2014/main" id="{6C38D09D-208F-AF2A-FC07-6C8FA60A8908}"/>
              </a:ext>
            </a:extLst>
          </p:cNvPr>
          <p:cNvSpPr>
            <a:spLocks noGrp="1"/>
          </p:cNvSpPr>
          <p:nvPr>
            <p:ph type="sldNum" sz="quarter" idx="12"/>
          </p:nvPr>
        </p:nvSpPr>
        <p:spPr/>
        <p:txBody>
          <a:bodyPr/>
          <a:lstStyle/>
          <a:p>
            <a:fld id="{DDA70A67-A867-42F0-871F-01B78550C99D}" type="slidenum">
              <a:rPr lang="en-US" smtClean="0"/>
              <a:pPr/>
              <a:t>14</a:t>
            </a:fld>
            <a:endParaRPr lang="en-US" dirty="0"/>
          </a:p>
        </p:txBody>
      </p:sp>
    </p:spTree>
    <p:extLst>
      <p:ext uri="{BB962C8B-B14F-4D97-AF65-F5344CB8AC3E}">
        <p14:creationId xmlns:p14="http://schemas.microsoft.com/office/powerpoint/2010/main" val="33355358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1A728-3242-3D0E-591C-C424EFBDD7A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F7EBA10-95D4-E8C0-5A04-5E946C3FCA1A}"/>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ETS &amp; CBAM Mechanisms</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978D5999-F45C-110E-A986-3E9B9BA61B13}"/>
              </a:ext>
            </a:extLst>
          </p:cNvPr>
          <p:cNvSpPr txBox="1">
            <a:spLocks/>
          </p:cNvSpPr>
          <p:nvPr/>
        </p:nvSpPr>
        <p:spPr>
          <a:xfrm>
            <a:off x="405616" y="2170955"/>
            <a:ext cx="11380768" cy="4687045"/>
          </a:xfrm>
          <a:prstGeom prst="rect">
            <a:avLst/>
          </a:prstGeom>
          <a:solidFill>
            <a:schemeClr val="bg1"/>
          </a:solidFill>
          <a:ln>
            <a:solidFill>
              <a:schemeClr val="accent1"/>
            </a:solidFill>
          </a:ln>
        </p:spPr>
        <p:txBody>
          <a:bodyPr anchor="t">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1200"/>
              </a:spcBef>
              <a:spcAft>
                <a:spcPts val="600"/>
              </a:spcAft>
              <a:buClr>
                <a:schemeClr val="tx1"/>
              </a:buClr>
            </a:pPr>
            <a:r>
              <a:rPr lang="en-US" sz="2400" b="1" dirty="0">
                <a:solidFill>
                  <a:srgbClr val="C00000"/>
                </a:solidFill>
                <a:latin typeface="Cambria" panose="02040503050406030204" pitchFamily="18" charset="0"/>
                <a:ea typeface="Cambria" panose="02040503050406030204" pitchFamily="18" charset="0"/>
              </a:rPr>
              <a:t>CBAM – Carbon </a:t>
            </a:r>
            <a:r>
              <a:rPr lang="en-US" sz="2400" b="1" dirty="0" err="1">
                <a:solidFill>
                  <a:srgbClr val="C00000"/>
                </a:solidFill>
                <a:latin typeface="Cambria" panose="02040503050406030204" pitchFamily="18" charset="0"/>
                <a:ea typeface="Cambria" panose="02040503050406030204" pitchFamily="18" charset="0"/>
              </a:rPr>
              <a:t>Border Adjustment Mechanism</a:t>
            </a:r>
          </a:p>
        </p:txBody>
      </p:sp>
      <p:grpSp>
        <p:nvGrpSpPr>
          <p:cNvPr id="4" name="Group 3">
            <a:extLst>
              <a:ext uri="{FF2B5EF4-FFF2-40B4-BE49-F238E27FC236}">
                <a16:creationId xmlns:a16="http://schemas.microsoft.com/office/drawing/2014/main" id="{C3639784-096F-F5BE-D1EA-19234DE3CDEC}"/>
              </a:ext>
            </a:extLst>
          </p:cNvPr>
          <p:cNvGrpSpPr/>
          <p:nvPr/>
        </p:nvGrpSpPr>
        <p:grpSpPr>
          <a:xfrm>
            <a:off x="825137" y="2820677"/>
            <a:ext cx="10541725" cy="3764970"/>
            <a:chOff x="825137" y="2825087"/>
            <a:chExt cx="10541725" cy="3764970"/>
          </a:xfrm>
        </p:grpSpPr>
        <p:graphicFrame>
          <p:nvGraphicFramePr>
            <p:cNvPr id="5" name="Diagram 4">
              <a:extLst>
                <a:ext uri="{FF2B5EF4-FFF2-40B4-BE49-F238E27FC236}">
                  <a16:creationId xmlns:a16="http://schemas.microsoft.com/office/drawing/2014/main" id="{E871B161-30EF-8E7A-F260-6CCF48A51CFB}"/>
                </a:ext>
              </a:extLst>
            </p:cNvPr>
            <p:cNvGraphicFramePr/>
            <p:nvPr/>
          </p:nvGraphicFramePr>
          <p:xfrm>
            <a:off x="825137" y="3936543"/>
            <a:ext cx="10541725" cy="2653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Down 5">
              <a:extLst>
                <a:ext uri="{FF2B5EF4-FFF2-40B4-BE49-F238E27FC236}">
                  <a16:creationId xmlns:a16="http://schemas.microsoft.com/office/drawing/2014/main" id="{ED092543-3BBC-B096-DF2B-385997F5991F}"/>
                </a:ext>
              </a:extLst>
            </p:cNvPr>
            <p:cNvSpPr/>
            <p:nvPr/>
          </p:nvSpPr>
          <p:spPr>
            <a:xfrm>
              <a:off x="4558352" y="3608927"/>
              <a:ext cx="559558" cy="450376"/>
            </a:xfrm>
            <a:prstGeom prst="downArrow">
              <a:avLst/>
            </a:prstGeom>
            <a:solidFill>
              <a:srgbClr val="DBEFF9"/>
            </a:solidFill>
            <a:ln w="25400" cap="flat" cmpd="sng" algn="ctr">
              <a:solidFill>
                <a:srgbClr val="0F6FC6">
                  <a:shade val="1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146676C5-736A-54D5-0296-E8EE9FB43E54}"/>
                </a:ext>
              </a:extLst>
            </p:cNvPr>
            <p:cNvSpPr/>
            <p:nvPr/>
          </p:nvSpPr>
          <p:spPr>
            <a:xfrm>
              <a:off x="3712191" y="2825087"/>
              <a:ext cx="2169994" cy="783840"/>
            </a:xfrm>
            <a:prstGeom prst="roundRect">
              <a:avLst/>
            </a:prstGeom>
            <a:solidFill>
              <a:srgbClr val="DBEFF9"/>
            </a:solidFill>
            <a:ln w="25400" cap="flat" cmpd="sng" algn="ctr">
              <a:solidFill>
                <a:srgbClr val="17406D"/>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Postponed until the end of</a:t>
              </a:r>
              <a:r>
                <a:rPr kumimoji="0" lang="en-US" sz="18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2027</a:t>
              </a:r>
            </a:p>
          </p:txBody>
        </p:sp>
      </p:grpSp>
      <p:sp>
        <p:nvSpPr>
          <p:cNvPr id="8" name="Slide Number Placeholder 7">
            <a:extLst>
              <a:ext uri="{FF2B5EF4-FFF2-40B4-BE49-F238E27FC236}">
                <a16:creationId xmlns:a16="http://schemas.microsoft.com/office/drawing/2014/main" id="{E807101F-2A35-390A-B798-9796044B537A}"/>
              </a:ext>
            </a:extLst>
          </p:cNvPr>
          <p:cNvSpPr>
            <a:spLocks noGrp="1"/>
          </p:cNvSpPr>
          <p:nvPr>
            <p:ph type="sldNum" sz="quarter" idx="12"/>
          </p:nvPr>
        </p:nvSpPr>
        <p:spPr/>
        <p:txBody>
          <a:bodyPr/>
          <a:lstStyle/>
          <a:p>
            <a:fld id="{DDA70A67-A867-42F0-871F-01B78550C99D}" type="slidenum">
              <a:rPr lang="en-US" smtClean="0"/>
              <a:pPr/>
              <a:t>15</a:t>
            </a:fld>
            <a:endParaRPr lang="en-US" dirty="0"/>
          </a:p>
        </p:txBody>
      </p:sp>
    </p:spTree>
    <p:extLst>
      <p:ext uri="{BB962C8B-B14F-4D97-AF65-F5344CB8AC3E}">
        <p14:creationId xmlns:p14="http://schemas.microsoft.com/office/powerpoint/2010/main" val="38280881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348F0-B1F6-598F-97B4-8D6AF9F60BA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AC1A476-10E5-C9A8-CF73-D9F02EF7BA8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IMPACT ON VIETNAM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ECA7E9DA-20D4-F1E3-ED8F-24E64D54B26D}"/>
              </a:ext>
            </a:extLst>
          </p:cNvPr>
          <p:cNvSpPr txBox="1">
            <a:spLocks/>
          </p:cNvSpPr>
          <p:nvPr/>
        </p:nvSpPr>
        <p:spPr>
          <a:xfrm>
            <a:off x="668185" y="2363466"/>
            <a:ext cx="4860759" cy="3988354"/>
          </a:xfrm>
          <a:prstGeom prst="rect">
            <a:avLst/>
          </a:prstGeom>
          <a:solidFill>
            <a:schemeClr val="bg1"/>
          </a:solidFill>
          <a:ln>
            <a:solidFill>
              <a:schemeClr val="accent1"/>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indent="-342900">
              <a:spcBef>
                <a:spcPts val="600"/>
              </a:spcBef>
              <a:spcAft>
                <a:spcPts val="600"/>
              </a:spcAft>
              <a:buClr>
                <a:schemeClr val="tx1"/>
              </a:buClr>
              <a:buFont typeface="Arial" panose="020B0604020202020204" pitchFamily="34" charset="0"/>
              <a:buChar char="•"/>
            </a:pPr>
            <a:r>
              <a:rPr lang="en-US" sz="2000" dirty="0">
                <a:solidFill>
                  <a:schemeClr val="tx1"/>
                </a:solidFill>
                <a:latin typeface="Cambria" panose="02040503050406030204" pitchFamily="18" charset="0"/>
                <a:ea typeface="Cambria" panose="02040503050406030204" pitchFamily="18" charset="0"/>
              </a:rPr>
              <a:t>EU </a:t>
            </a:r>
            <a:r>
              <a:rPr lang="en-US" sz="2000" dirty="0" err="1">
                <a:solidFill>
                  <a:schemeClr val="tx1"/>
                </a:solidFill>
                <a:latin typeface="Cambria" panose="02040503050406030204" pitchFamily="18" charset="0"/>
                <a:ea typeface="Cambria" panose="02040503050406030204" pitchFamily="18" charset="0"/>
              </a:rPr>
              <a:t>requires imported goods to declare </a:t>
            </a:r>
            <a:r>
              <a:rPr lang="en-US" sz="2000" dirty="0">
                <a:solidFill>
                  <a:schemeClr val="tx1"/>
                </a:solidFill>
                <a:latin typeface="Cambria" panose="02040503050406030204" pitchFamily="18" charset="0"/>
                <a:ea typeface="Cambria" panose="02040503050406030204" pitchFamily="18" charset="0"/>
              </a:rPr>
              <a:t>&amp;amp; </a:t>
            </a:r>
            <a:r>
              <a:rPr lang="en-US" sz="2000" dirty="0" err="1">
                <a:solidFill>
                  <a:schemeClr val="tx1"/>
                </a:solidFill>
                <a:latin typeface="Cambria" panose="02040503050406030204" pitchFamily="18" charset="0"/>
                <a:ea typeface="Cambria" panose="02040503050406030204" pitchFamily="18" charset="0"/>
              </a:rPr>
              <a:t>price </a:t>
            </a:r>
            <a:r>
              <a:rPr lang="en-US" sz="2000" dirty="0">
                <a:solidFill>
                  <a:schemeClr val="tx1"/>
                </a:solidFill>
                <a:latin typeface="Cambria" panose="02040503050406030204" pitchFamily="18" charset="0"/>
                <a:ea typeface="Cambria" panose="02040503050406030204" pitchFamily="18" charset="0"/>
              </a:rPr>
              <a:t>carbon</a:t>
            </a:r>
          </a:p>
          <a:p>
            <a:pPr marL="571500" indent="-342900">
              <a:spcBef>
                <a:spcPts val="600"/>
              </a:spcBef>
              <a:spcAft>
                <a:spcPts val="600"/>
              </a:spcAft>
              <a:buClr>
                <a:schemeClr val="tx1"/>
              </a:buClr>
              <a:buFont typeface="Arial" panose="020B0604020202020204" pitchFamily="34" charset="0"/>
              <a:buChar char="•"/>
            </a:pPr>
            <a:r>
              <a:rPr lang="en-US" sz="2000" dirty="0">
                <a:solidFill>
                  <a:schemeClr val="tx1"/>
                </a:solidFill>
                <a:latin typeface="Cambria" panose="02040503050406030204" pitchFamily="18" charset="0"/>
                <a:ea typeface="Cambria" panose="02040503050406030204" pitchFamily="18" charset="0"/>
              </a:rPr>
              <a:t>Vietnamese </a:t>
            </a:r>
            <a:r>
              <a:rPr lang="en-US" sz="2000" dirty="0" err="1">
                <a:solidFill>
                  <a:schemeClr val="tx1"/>
                </a:solidFill>
                <a:latin typeface="Cambria" panose="02040503050406030204" pitchFamily="18" charset="0"/>
                <a:ea typeface="Cambria" panose="02040503050406030204" pitchFamily="18" charset="0"/>
              </a:rPr>
              <a:t>businesses </a:t>
            </a:r>
            <a:r>
              <a:rPr lang="en-US" sz="2000" dirty="0">
                <a:solidFill>
                  <a:schemeClr val="tx1"/>
                </a:solidFill>
                <a:latin typeface="Cambria" panose="02040503050406030204" pitchFamily="18" charset="0"/>
                <a:ea typeface="Cambria" panose="02040503050406030204" pitchFamily="18" charset="0"/>
              </a:rPr>
              <a:t>(</a:t>
            </a:r>
            <a:r>
              <a:rPr lang="en-US" sz="2000" dirty="0" err="1">
                <a:solidFill>
                  <a:schemeClr val="tx1"/>
                </a:solidFill>
                <a:latin typeface="Cambria" panose="02040503050406030204" pitchFamily="18" charset="0"/>
                <a:ea typeface="Cambria" panose="02040503050406030204" pitchFamily="18" charset="0"/>
              </a:rPr>
              <a:t>especially in the steel</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cement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aluminum</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fertilizer</a:t>
            </a:r>
            <a:r>
              <a:rPr lang="en-US" sz="2000" dirty="0">
                <a:solidFill>
                  <a:schemeClr val="tx1"/>
                </a:solidFill>
                <a:latin typeface="Cambria" panose="02040503050406030204" pitchFamily="18" charset="0"/>
                <a:ea typeface="Cambria" panose="02040503050406030204" pitchFamily="18" charset="0"/>
              </a:rPr>
              <a:t>, and </a:t>
            </a:r>
            <a:r>
              <a:rPr lang="en-US" sz="2000" dirty="0" err="1">
                <a:solidFill>
                  <a:schemeClr val="tx1"/>
                </a:solidFill>
                <a:latin typeface="Cambria" panose="02040503050406030204" pitchFamily="18" charset="0"/>
                <a:ea typeface="Cambria" panose="02040503050406030204" pitchFamily="18" charset="0"/>
              </a:rPr>
              <a:t>electricity industries</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must calculate the </a:t>
            </a:r>
            <a:r>
              <a:rPr lang="en-US" sz="2000" dirty="0">
                <a:solidFill>
                  <a:schemeClr val="tx1"/>
                </a:solidFill>
                <a:latin typeface="Cambria" panose="02040503050406030204" pitchFamily="18" charset="0"/>
                <a:ea typeface="Cambria" panose="02040503050406030204" pitchFamily="18" charset="0"/>
              </a:rPr>
              <a:t>carbon </a:t>
            </a:r>
            <a:r>
              <a:rPr lang="en-US" sz="2000" dirty="0" err="1">
                <a:solidFill>
                  <a:schemeClr val="tx1"/>
                </a:solidFill>
                <a:latin typeface="Cambria" panose="02040503050406030204" pitchFamily="18" charset="0"/>
                <a:ea typeface="Cambria" panose="02040503050406030204" pitchFamily="18" charset="0"/>
              </a:rPr>
              <a:t>footprint of their products</a:t>
            </a:r>
            <a:endParaRPr lang="en-US" sz="2000" dirty="0">
              <a:solidFill>
                <a:schemeClr val="tx1"/>
              </a:solidFill>
              <a:latin typeface="Cambria" panose="02040503050406030204" pitchFamily="18" charset="0"/>
              <a:ea typeface="Cambria" panose="02040503050406030204" pitchFamily="18" charset="0"/>
            </a:endParaRPr>
          </a:p>
          <a:p>
            <a:pPr marL="571500" indent="-342900">
              <a:spcBef>
                <a:spcPts val="600"/>
              </a:spcBef>
              <a:spcAft>
                <a:spcPts val="600"/>
              </a:spcAft>
              <a:buClr>
                <a:schemeClr val="tx1"/>
              </a:buClr>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Standard</a:t>
            </a:r>
            <a:r>
              <a:rPr lang="en-US" sz="2000" dirty="0">
                <a:solidFill>
                  <a:schemeClr val="tx1"/>
                </a:solidFill>
                <a:latin typeface="Cambria" panose="02040503050406030204" pitchFamily="18" charset="0"/>
                <a:ea typeface="Cambria" panose="02040503050406030204" pitchFamily="18" charset="0"/>
              </a:rPr>
              <a:t> MRV </a:t>
            </a:r>
            <a:r>
              <a:rPr lang="en-US" sz="2000" dirty="0" err="1">
                <a:solidFill>
                  <a:schemeClr val="tx1"/>
                </a:solidFill>
                <a:latin typeface="Cambria" panose="02040503050406030204" pitchFamily="18" charset="0"/>
                <a:ea typeface="Cambria" panose="02040503050406030204" pitchFamily="18" charset="0"/>
              </a:rPr>
              <a:t>system </a:t>
            </a:r>
            <a:r>
              <a:rPr lang="en-US" sz="2000" dirty="0">
                <a:solidFill>
                  <a:schemeClr val="tx1"/>
                </a:solidFill>
                <a:latin typeface="Cambria" panose="02040503050406030204" pitchFamily="18" charset="0"/>
                <a:ea typeface="Cambria" panose="02040503050406030204" pitchFamily="18" charset="0"/>
              </a:rPr>
              <a:t>(Measurement, Reporting, Verification)</a:t>
            </a:r>
          </a:p>
          <a:p>
            <a:pPr marL="571500" indent="-342900">
              <a:spcBef>
                <a:spcPts val="600"/>
              </a:spcBef>
              <a:spcAft>
                <a:spcPts val="600"/>
              </a:spcAft>
              <a:buClr>
                <a:schemeClr val="tx1"/>
              </a:buClr>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Trace emissions along the supply chain</a:t>
            </a:r>
            <a:endParaRPr lang="en-US" sz="2000" dirty="0">
              <a:solidFill>
                <a:schemeClr val="tx1"/>
              </a:solidFill>
              <a:latin typeface="Cambria" panose="02040503050406030204" pitchFamily="18" charset="0"/>
              <a:ea typeface="Cambria" panose="02040503050406030204" pitchFamily="18" charset="0"/>
            </a:endParaRPr>
          </a:p>
        </p:txBody>
      </p:sp>
      <p:sp>
        <p:nvSpPr>
          <p:cNvPr id="5" name="Rectangle: Rounded Corners 4">
            <a:extLst>
              <a:ext uri="{FF2B5EF4-FFF2-40B4-BE49-F238E27FC236}">
                <a16:creationId xmlns:a16="http://schemas.microsoft.com/office/drawing/2014/main" id="{17479AC8-D288-C6F7-9A2F-5B30F2CBF1B6}"/>
              </a:ext>
            </a:extLst>
          </p:cNvPr>
          <p:cNvSpPr/>
          <p:nvPr/>
        </p:nvSpPr>
        <p:spPr>
          <a:xfrm>
            <a:off x="5724868" y="2304252"/>
            <a:ext cx="5798947" cy="2053391"/>
          </a:xfrm>
          <a:prstGeom prst="roundRect">
            <a:avLst/>
          </a:prstGeom>
          <a:solidFill>
            <a:srgbClr val="A5C249">
              <a:lumMod val="20000"/>
              <a:lumOff val="80000"/>
            </a:srgbClr>
          </a:solidFill>
          <a:ln w="25400" cap="flat" cmpd="sng" algn="ctr">
            <a:solidFill>
              <a:srgbClr val="A5C249"/>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Risks if not met</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High CBAM costs → loss of competitive advantage</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Orders rejected, or EU customers demand price reductions to compensate for carbon taxes</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Risk of being excluded from the EU supply chain if emissions are not transparent</a:t>
            </a:r>
          </a:p>
        </p:txBody>
      </p:sp>
      <p:sp>
        <p:nvSpPr>
          <p:cNvPr id="6" name="Rectangle: Rounded Corners 5">
            <a:extLst>
              <a:ext uri="{FF2B5EF4-FFF2-40B4-BE49-F238E27FC236}">
                <a16:creationId xmlns:a16="http://schemas.microsoft.com/office/drawing/2014/main" id="{88DC011C-FE95-0BC1-692B-370A33354935}"/>
              </a:ext>
            </a:extLst>
          </p:cNvPr>
          <p:cNvSpPr/>
          <p:nvPr/>
        </p:nvSpPr>
        <p:spPr>
          <a:xfrm>
            <a:off x="5774835" y="4553747"/>
            <a:ext cx="5798947" cy="2053391"/>
          </a:xfrm>
          <a:prstGeom prst="roundRect">
            <a:avLst/>
          </a:prstGeom>
          <a:solidFill>
            <a:srgbClr val="DBEFF9"/>
          </a:solidFill>
          <a:ln w="25400" cap="flat" cmpd="sng" algn="ctr">
            <a:solidFill>
              <a:srgbClr val="DBEFF9">
                <a:lumMod val="9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Opportunities</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Increased brand value with international green standards</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Access to demanding markets: EU, Japan, US</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Opportunity to receive green finance and transition funds from international organizations</a:t>
            </a:r>
          </a:p>
        </p:txBody>
      </p:sp>
      <p:sp>
        <p:nvSpPr>
          <p:cNvPr id="4" name="Slide Number Placeholder 3">
            <a:extLst>
              <a:ext uri="{FF2B5EF4-FFF2-40B4-BE49-F238E27FC236}">
                <a16:creationId xmlns:a16="http://schemas.microsoft.com/office/drawing/2014/main" id="{E2473DDF-A7E1-1970-B661-8DED8025BBCD}"/>
              </a:ext>
            </a:extLst>
          </p:cNvPr>
          <p:cNvSpPr>
            <a:spLocks noGrp="1"/>
          </p:cNvSpPr>
          <p:nvPr>
            <p:ph type="sldNum" sz="quarter" idx="12"/>
          </p:nvPr>
        </p:nvSpPr>
        <p:spPr/>
        <p:txBody>
          <a:bodyPr/>
          <a:lstStyle/>
          <a:p>
            <a:fld id="{DDA70A67-A867-42F0-871F-01B78550C99D}" type="slidenum">
              <a:rPr lang="en-US" smtClean="0"/>
              <a:pPr/>
              <a:t>16</a:t>
            </a:fld>
            <a:endParaRPr lang="en-US" dirty="0"/>
          </a:p>
        </p:txBody>
      </p:sp>
    </p:spTree>
    <p:extLst>
      <p:ext uri="{BB962C8B-B14F-4D97-AF65-F5344CB8AC3E}">
        <p14:creationId xmlns:p14="http://schemas.microsoft.com/office/powerpoint/2010/main" val="18440767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B8014-EDA5-14C5-BB52-8FA11339453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B1EACDF-3523-E7E6-F35D-FD2E21661897}"/>
              </a:ext>
            </a:extLst>
          </p:cNvPr>
          <p:cNvSpPr txBox="1">
            <a:spLocks/>
          </p:cNvSpPr>
          <p:nvPr/>
        </p:nvSpPr>
        <p:spPr>
          <a:xfrm>
            <a:off x="941166" y="1347434"/>
            <a:ext cx="10494621" cy="1036002"/>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VIETNAM – EU RELATIONSHIP</a:t>
            </a:r>
            <a:br>
              <a:rPr lang="vi-VN" sz="3200" kern="0" dirty="0">
                <a:latin typeface="Cambria"/>
                <a:ea typeface="Cambria"/>
                <a:cs typeface="Cambria"/>
                <a:sym typeface="Cambria"/>
              </a:rPr>
            </a:br>
            <a:r>
              <a:rPr lang="vi-VN" sz="3200" kern="0" dirty="0">
                <a:latin typeface="Cambria"/>
                <a:ea typeface="Cambria"/>
                <a:cs typeface="Cambria"/>
                <a:sym typeface="Cambria"/>
              </a:rPr>
              <a:t>ON CARBON &amp; CLIMATE</a:t>
            </a:r>
            <a:endParaRPr lang="en-US" sz="3200" kern="0" dirty="0">
              <a:latin typeface="Cambria"/>
              <a:ea typeface="Cambria"/>
              <a:cs typeface="Cambria"/>
              <a:sym typeface="Cambria"/>
            </a:endParaRPr>
          </a:p>
        </p:txBody>
      </p:sp>
      <p:sp>
        <p:nvSpPr>
          <p:cNvPr id="4" name="Text Placeholder 4">
            <a:extLst>
              <a:ext uri="{FF2B5EF4-FFF2-40B4-BE49-F238E27FC236}">
                <a16:creationId xmlns:a16="http://schemas.microsoft.com/office/drawing/2014/main" id="{21687E03-0032-855A-EF64-6794B11BA8FD}"/>
              </a:ext>
            </a:extLst>
          </p:cNvPr>
          <p:cNvSpPr txBox="1">
            <a:spLocks/>
          </p:cNvSpPr>
          <p:nvPr/>
        </p:nvSpPr>
        <p:spPr>
          <a:xfrm>
            <a:off x="732064" y="2523323"/>
            <a:ext cx="10727871" cy="3939948"/>
          </a:xfrm>
          <a:prstGeom prst="rect">
            <a:avLst/>
          </a:prstGeom>
          <a:solidFill>
            <a:srgbClr val="FFFFFF"/>
          </a:solidFill>
          <a:ln>
            <a:solidFill>
              <a:srgbClr val="0F6FC6"/>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1. Technical cooperation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"Vietnam is receiving support from the EU in developing a legal framework for ETS, MRV, and greenhouse gas statistics in accordance with international standards."</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EU-Vietnam Climate Dialogue – 2023</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2. </a:t>
            </a: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Financial cooperation</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“The EU is Vietnam’s main financial partner in emission reduction projects, particularly through the JETP package worth USD 15.5 billion.”</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JETP Political Declaration – Nov 2022</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3. </a:t>
            </a: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Carbon Partnership Mechanism</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“The EU and Vietnam aim to cooperate in establishing a carbon credit transparency system to serve the common market.”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World Bank – Partnership for Market Implementation</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p:txBody>
      </p:sp>
      <p:sp>
        <p:nvSpPr>
          <p:cNvPr id="2" name="Slide Number Placeholder 1">
            <a:extLst>
              <a:ext uri="{FF2B5EF4-FFF2-40B4-BE49-F238E27FC236}">
                <a16:creationId xmlns:a16="http://schemas.microsoft.com/office/drawing/2014/main" id="{4A4F2616-1B2B-624D-C0A2-FE565D83949A}"/>
              </a:ext>
            </a:extLst>
          </p:cNvPr>
          <p:cNvSpPr>
            <a:spLocks noGrp="1"/>
          </p:cNvSpPr>
          <p:nvPr>
            <p:ph type="sldNum" sz="quarter" idx="12"/>
          </p:nvPr>
        </p:nvSpPr>
        <p:spPr/>
        <p:txBody>
          <a:bodyPr/>
          <a:lstStyle/>
          <a:p>
            <a:fld id="{DDA70A67-A867-42F0-871F-01B78550C99D}" type="slidenum">
              <a:rPr lang="en-US" smtClean="0"/>
              <a:pPr/>
              <a:t>17</a:t>
            </a:fld>
            <a:endParaRPr lang="en-US" dirty="0"/>
          </a:p>
        </p:txBody>
      </p:sp>
    </p:spTree>
    <p:extLst>
      <p:ext uri="{BB962C8B-B14F-4D97-AF65-F5344CB8AC3E}">
        <p14:creationId xmlns:p14="http://schemas.microsoft.com/office/powerpoint/2010/main" val="1965478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528D3-AD02-7A27-D038-1F2A7D00F32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A283280-F017-B30D-7E18-515997B6762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NEXT STEPS FOR VIETNAM</a:t>
            </a:r>
            <a:endParaRPr lang="en-US" sz="3200" kern="0" dirty="0">
              <a:latin typeface="Cambria"/>
              <a:ea typeface="Cambria"/>
              <a:cs typeface="Cambria"/>
              <a:sym typeface="Cambria"/>
            </a:endParaRPr>
          </a:p>
        </p:txBody>
      </p:sp>
      <p:sp>
        <p:nvSpPr>
          <p:cNvPr id="4" name="Text Placeholder 4">
            <a:extLst>
              <a:ext uri="{FF2B5EF4-FFF2-40B4-BE49-F238E27FC236}">
                <a16:creationId xmlns:a16="http://schemas.microsoft.com/office/drawing/2014/main" id="{A2993D6B-9B7C-829D-E2A8-7EE73BD366E7}"/>
              </a:ext>
            </a:extLst>
          </p:cNvPr>
          <p:cNvSpPr txBox="1">
            <a:spLocks/>
          </p:cNvSpPr>
          <p:nvPr/>
        </p:nvSpPr>
        <p:spPr>
          <a:xfrm>
            <a:off x="282499" y="2204682"/>
            <a:ext cx="3535522" cy="4547257"/>
          </a:xfrm>
          <a:prstGeom prst="rect">
            <a:avLst/>
          </a:prstGeom>
          <a:solidFill>
            <a:srgbClr val="FFFFFF"/>
          </a:solidFill>
          <a:ln>
            <a:solidFill>
              <a:srgbClr val="0F6FC6"/>
            </a:solidFill>
          </a:ln>
        </p:spPr>
        <p:txBody>
          <a:bodyPr anchor="ctr">
            <a:normAutofit fontScale="925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1.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Finalize </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the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legal</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framework for the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national</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ETS</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Issue a Decree on the carbon market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Establish rules for quota allocation, auction mechanisms, and credit issuance</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endPar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Align the domestic ETS with international transparency requirements (in line with the Paris Agreement)</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7" name="Text Placeholder 4">
            <a:extLst>
              <a:ext uri="{FF2B5EF4-FFF2-40B4-BE49-F238E27FC236}">
                <a16:creationId xmlns:a16="http://schemas.microsoft.com/office/drawing/2014/main" id="{2107A1CF-E587-38FC-98C5-BB22D518B1CB}"/>
              </a:ext>
            </a:extLst>
          </p:cNvPr>
          <p:cNvSpPr txBox="1">
            <a:spLocks/>
          </p:cNvSpPr>
          <p:nvPr/>
        </p:nvSpPr>
        <p:spPr>
          <a:xfrm>
            <a:off x="4077857" y="2204681"/>
            <a:ext cx="2830756" cy="4547258"/>
          </a:xfrm>
          <a:prstGeom prst="rect">
            <a:avLst/>
          </a:prstGeom>
          <a:solidFill>
            <a:srgbClr val="FFFFFF"/>
          </a:solidFill>
          <a:ln>
            <a:solidFill>
              <a:srgbClr val="0F6FC6"/>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2.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Develop an </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MRV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system in line with international standards</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Standardize the measurement, reporting, and verification (MRV</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process</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Establish a national greenhouse gas (GHG) emissions inventory database</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 name="Text Placeholder 4">
            <a:extLst>
              <a:ext uri="{FF2B5EF4-FFF2-40B4-BE49-F238E27FC236}">
                <a16:creationId xmlns:a16="http://schemas.microsoft.com/office/drawing/2014/main" id="{21EB59D2-42D4-EBAD-1B76-ED2AAC4291B9}"/>
              </a:ext>
            </a:extLst>
          </p:cNvPr>
          <p:cNvSpPr txBox="1">
            <a:spLocks/>
          </p:cNvSpPr>
          <p:nvPr/>
        </p:nvSpPr>
        <p:spPr>
          <a:xfrm>
            <a:off x="7168450" y="2204682"/>
            <a:ext cx="4741052" cy="4547258"/>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3.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Promote </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Vietnam-EU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cooperation on </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carbon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and technology transfer</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Leveraging the JETP program and green investment funds to develop renewable energy and energy-saving technologies</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Signing bilateral agreements on credit recognition &amp; MRV (carbon partners)</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Establish climate tech incubators</a:t>
            </a:r>
          </a:p>
        </p:txBody>
      </p:sp>
      <p:sp>
        <p:nvSpPr>
          <p:cNvPr id="2" name="Slide Number Placeholder 1">
            <a:extLst>
              <a:ext uri="{FF2B5EF4-FFF2-40B4-BE49-F238E27FC236}">
                <a16:creationId xmlns:a16="http://schemas.microsoft.com/office/drawing/2014/main" id="{F61E7F83-857C-F353-2BFD-799FBF107692}"/>
              </a:ext>
            </a:extLst>
          </p:cNvPr>
          <p:cNvSpPr>
            <a:spLocks noGrp="1"/>
          </p:cNvSpPr>
          <p:nvPr>
            <p:ph type="sldNum" sz="quarter" idx="12"/>
          </p:nvPr>
        </p:nvSpPr>
        <p:spPr/>
        <p:txBody>
          <a:bodyPr/>
          <a:lstStyle/>
          <a:p>
            <a:fld id="{DDA70A67-A867-42F0-871F-01B78550C99D}" type="slidenum">
              <a:rPr lang="en-US" smtClean="0"/>
              <a:pPr/>
              <a:t>18</a:t>
            </a:fld>
            <a:endParaRPr lang="en-US" dirty="0"/>
          </a:p>
        </p:txBody>
      </p:sp>
    </p:spTree>
    <p:extLst>
      <p:ext uri="{BB962C8B-B14F-4D97-AF65-F5344CB8AC3E}">
        <p14:creationId xmlns:p14="http://schemas.microsoft.com/office/powerpoint/2010/main" val="14940649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DBF03-332C-791D-FB80-6410ABEC1338}"/>
              </a:ext>
            </a:extLst>
          </p:cNvPr>
          <p:cNvSpPr>
            <a:spLocks noGrp="1"/>
          </p:cNvSpPr>
          <p:nvPr/>
        </p:nvSpPr>
        <p:spPr>
          <a:xfrm>
            <a:off x="265657" y="1167572"/>
            <a:ext cx="11660686" cy="1794646"/>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dirty="0">
                <a:latin typeface="Cambria" panose="02040503050406030204" pitchFamily="18" charset="0"/>
                <a:ea typeface="Cambria" panose="02040503050406030204" pitchFamily="18" charset="0"/>
              </a:rPr>
              <a:t>NATIONAL POLICIES AND LEGAL REGULATIONS RELATED TO IMPROVING ENERGY EFFICIENCY AND REDUCING GREENHOUSE GAS EMISSIONS</a:t>
            </a:r>
            <a:endParaRPr lang="en-US" dirty="0">
              <a:latin typeface="Cambria" panose="02040503050406030204" pitchFamily="18" charset="0"/>
              <a:ea typeface="Cambria" panose="02040503050406030204" pitchFamily="18" charset="0"/>
            </a:endParaRPr>
          </a:p>
        </p:txBody>
      </p:sp>
      <p:sp>
        <p:nvSpPr>
          <p:cNvPr id="4" name="Text Placeholder 4">
            <a:extLst>
              <a:ext uri="{FF2B5EF4-FFF2-40B4-BE49-F238E27FC236}">
                <a16:creationId xmlns:a16="http://schemas.microsoft.com/office/drawing/2014/main" id="{A53640C3-3143-DC25-E8C6-E021CE4A805E}"/>
              </a:ext>
            </a:extLst>
          </p:cNvPr>
          <p:cNvSpPr>
            <a:spLocks noGrp="1"/>
          </p:cNvSpPr>
          <p:nvPr/>
        </p:nvSpPr>
        <p:spPr>
          <a:xfrm>
            <a:off x="265657" y="3180438"/>
            <a:ext cx="6528849" cy="3315276"/>
          </a:xfrm>
          <a:prstGeom prst="rect">
            <a:avLst/>
          </a:prstGeom>
          <a:solidFill>
            <a:schemeClr val="bg1"/>
          </a:solidFill>
          <a:ln>
            <a:solidFill>
              <a:schemeClr val="accent1"/>
            </a:solid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00000"/>
              </a:lnSpc>
              <a:spcBef>
                <a:spcPts val="600"/>
              </a:spcBef>
              <a:buClr>
                <a:schemeClr val="tx1"/>
              </a:buClr>
              <a:buFont typeface="Arial" panose="020B0604020202020204" pitchFamily="34" charset="0"/>
              <a:buChar char="•"/>
            </a:pPr>
            <a:r>
              <a:rPr lang="en-US" sz="2400" b="1" dirty="0" err="1">
                <a:solidFill>
                  <a:schemeClr val="tx1"/>
                </a:solidFill>
                <a:latin typeface="Cambria" panose="02040503050406030204" pitchFamily="18" charset="0"/>
                <a:ea typeface="Cambria" panose="02040503050406030204" pitchFamily="18" charset="0"/>
              </a:rPr>
              <a:t>Overview of the national policy framework</a:t>
            </a:r>
            <a:r>
              <a:rPr lang="en-US" sz="2400" b="1" dirty="0">
                <a:solidFill>
                  <a:schemeClr val="tx1"/>
                </a:solidFill>
                <a:latin typeface="Cambria" panose="02040503050406030204" pitchFamily="18" charset="0"/>
                <a:ea typeface="Cambria" panose="02040503050406030204" pitchFamily="18" charset="0"/>
              </a:rPr>
              <a:t>: </a:t>
            </a:r>
            <a:r>
              <a:rPr lang="vi-VN" sz="2400" b="1" dirty="0">
                <a:solidFill>
                  <a:schemeClr val="tx1"/>
                </a:solidFill>
                <a:latin typeface="Cambria" panose="02040503050406030204" pitchFamily="18" charset="0"/>
                <a:ea typeface="Cambria" panose="02040503050406030204" pitchFamily="18" charset="0"/>
              </a:rPr>
              <a:t>Foundational laws</a:t>
            </a:r>
            <a:r>
              <a:rPr lang="en-US" sz="2400" b="1" dirty="0">
                <a:solidFill>
                  <a:schemeClr val="tx1"/>
                </a:solidFill>
                <a:latin typeface="Cambria" panose="02040503050406030204" pitchFamily="18" charset="0"/>
                <a:ea typeface="Cambria" panose="02040503050406030204" pitchFamily="18" charset="0"/>
              </a:rPr>
              <a:t>, </a:t>
            </a:r>
            <a:r>
              <a:rPr lang="vi-VN" sz="2400" b="1" dirty="0">
                <a:solidFill>
                  <a:schemeClr val="tx1"/>
                </a:solidFill>
                <a:latin typeface="Cambria" panose="02040503050406030204" pitchFamily="18" charset="0"/>
                <a:ea typeface="Cambria" panose="02040503050406030204" pitchFamily="18" charset="0"/>
              </a:rPr>
              <a:t>Decrees &amp;amp; technical guidance circulars</a:t>
            </a:r>
            <a:r>
              <a:rPr lang="en-US" sz="2400" b="1" dirty="0">
                <a:solidFill>
                  <a:schemeClr val="tx1"/>
                </a:solidFill>
                <a:latin typeface="Cambria" panose="02040503050406030204" pitchFamily="18" charset="0"/>
                <a:ea typeface="Cambria" panose="02040503050406030204" pitchFamily="18" charset="0"/>
              </a:rPr>
              <a:t>.</a:t>
            </a:r>
            <a:endParaRPr lang="vi-VN" sz="2400" b="1" dirty="0">
              <a:solidFill>
                <a:schemeClr val="tx1"/>
              </a:solidFill>
              <a:latin typeface="Cambria" panose="02040503050406030204" pitchFamily="18" charset="0"/>
              <a:ea typeface="Cambria" panose="02040503050406030204" pitchFamily="18" charset="0"/>
            </a:endParaRPr>
          </a:p>
        </p:txBody>
      </p:sp>
      <p:pic>
        <p:nvPicPr>
          <p:cNvPr id="5" name="Picture 4" descr="How Do Solar Panels Work? | The Science Behind Solar Energy - YouTube">
            <a:extLst>
              <a:ext uri="{FF2B5EF4-FFF2-40B4-BE49-F238E27FC236}">
                <a16:creationId xmlns:a16="http://schemas.microsoft.com/office/drawing/2014/main" id="{4FD62D47-E5D4-3CBC-6273-E0D6FF109F02}"/>
              </a:ext>
            </a:extLst>
          </p:cNvPr>
          <p:cNvPicPr>
            <a:picLocks noGrp="1" noChangeAspect="1" noChangeArrowheads="1"/>
          </p:cNvPicPr>
          <p:nvPr/>
        </p:nvPicPr>
        <p:blipFill>
          <a:blip r:embed="rId2" cstate="print">
            <a:extLst>
              <a:ext uri="{28A0092B-C50C-407E-A947-70E740481C1C}">
                <a14:useLocalDpi xmlns:a14="http://schemas.microsoft.com/office/drawing/2010/main" val="0"/>
              </a:ext>
            </a:extLst>
          </a:blip>
          <a:srcRect l="5123" r="5123"/>
          <a:stretch>
            <a:fillRect/>
          </a:stretch>
        </p:blipFill>
        <p:spPr bwMode="auto">
          <a:xfrm>
            <a:off x="7184350" y="3180438"/>
            <a:ext cx="4741993" cy="297185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AD9E0348-0D42-0178-890E-2CF977129D2B}"/>
              </a:ext>
            </a:extLst>
          </p:cNvPr>
          <p:cNvSpPr>
            <a:spLocks noGrp="1"/>
          </p:cNvSpPr>
          <p:nvPr>
            <p:ph type="sldNum" sz="quarter" idx="12"/>
          </p:nvPr>
        </p:nvSpPr>
        <p:spPr/>
        <p:txBody>
          <a:bodyPr/>
          <a:lstStyle/>
          <a:p>
            <a:fld id="{DDA70A67-A867-42F0-871F-01B78550C99D}" type="slidenum">
              <a:rPr lang="en-US" smtClean="0"/>
              <a:pPr/>
              <a:t>19</a:t>
            </a:fld>
            <a:endParaRPr lang="en-US" dirty="0"/>
          </a:p>
        </p:txBody>
      </p:sp>
    </p:spTree>
    <p:extLst>
      <p:ext uri="{BB962C8B-B14F-4D97-AF65-F5344CB8AC3E}">
        <p14:creationId xmlns:p14="http://schemas.microsoft.com/office/powerpoint/2010/main" val="3401881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08020-B026-D787-EDFC-C864ED2C5EE9}"/>
            </a:ext>
          </a:extLst>
        </p:cNvPr>
        <p:cNvGrpSpPr/>
        <p:nvPr/>
      </p:nvGrpSpPr>
      <p:grpSpPr>
        <a:xfrm>
          <a:off x="0" y="0"/>
          <a:ext cx="0" cy="0"/>
          <a:chOff x="0" y="0"/>
          <a:chExt cx="0" cy="0"/>
        </a:xfrm>
      </p:grpSpPr>
      <p:sp>
        <p:nvSpPr>
          <p:cNvPr id="5" name="Subtitle 1">
            <a:extLst>
              <a:ext uri="{FF2B5EF4-FFF2-40B4-BE49-F238E27FC236}">
                <a16:creationId xmlns:a16="http://schemas.microsoft.com/office/drawing/2014/main" id="{D8064368-CECF-96B6-0144-377E5E90648E}"/>
              </a:ext>
            </a:extLst>
          </p:cNvPr>
          <p:cNvSpPr>
            <a:spLocks noGrp="1"/>
          </p:cNvSpPr>
          <p:nvPr>
            <p:ph type="subTitle" idx="1"/>
          </p:nvPr>
        </p:nvSpPr>
        <p:spPr>
          <a:xfrm>
            <a:off x="1783612" y="1905281"/>
            <a:ext cx="8624776" cy="1070557"/>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1000"/>
              </a:spcBef>
              <a:buFont typeface="Arial" panose="020B0604020202020204" pitchFamily="34" charset="0"/>
              <a:buNone/>
              <a:defRPr sz="2400" b="1" kern="1200" baseline="0">
                <a:solidFill>
                  <a:srgbClr val="003153"/>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Vietnam’s commitments under COP26 and NDC</a:t>
            </a:r>
          </a:p>
          <a:p>
            <a:r>
              <a:rPr lang="vi-VN" dirty="0"/>
              <a:t>Legal framework and key characteristics of the carbon credit market and net zero roadmap in Vietnam and EU</a:t>
            </a:r>
            <a:endParaRPr lang="en-US" dirty="0"/>
          </a:p>
          <a:p>
            <a:r>
              <a:rPr lang="vi-VN" dirty="0"/>
              <a:t>National policies and regulations on improving energy efficiency and reducing greenhouse gas emissions</a:t>
            </a:r>
            <a:endParaRPr lang="en-US" dirty="0"/>
          </a:p>
        </p:txBody>
      </p:sp>
    </p:spTree>
    <p:extLst>
      <p:ext uri="{BB962C8B-B14F-4D97-AF65-F5344CB8AC3E}">
        <p14:creationId xmlns:p14="http://schemas.microsoft.com/office/powerpoint/2010/main" val="40163879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113C0-7657-99E1-0A8E-7923F284F98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7AEAEB6-EDCD-7472-34B7-3D870045F8C0}"/>
              </a:ext>
            </a:extLst>
          </p:cNvPr>
          <p:cNvSpPr txBox="1">
            <a:spLocks/>
          </p:cNvSpPr>
          <p:nvPr/>
        </p:nvSpPr>
        <p:spPr>
          <a:xfrm>
            <a:off x="206381" y="1109569"/>
            <a:ext cx="5027518" cy="1169574"/>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LAW ON EFFICIENT ENERGY USE</a:t>
            </a:r>
            <a:endParaRPr lang="en-US" sz="3200" kern="0" dirty="0">
              <a:latin typeface="Cambria"/>
              <a:ea typeface="Cambria"/>
              <a:cs typeface="Cambria"/>
              <a:sym typeface="Cambria"/>
            </a:endParaRPr>
          </a:p>
        </p:txBody>
      </p:sp>
      <p:sp>
        <p:nvSpPr>
          <p:cNvPr id="12" name="Rectangle 11">
            <a:extLst>
              <a:ext uri="{FF2B5EF4-FFF2-40B4-BE49-F238E27FC236}">
                <a16:creationId xmlns:a16="http://schemas.microsoft.com/office/drawing/2014/main" id="{7A21DDF9-C8B9-E299-F707-BEBC2EF4150B}"/>
              </a:ext>
            </a:extLst>
          </p:cNvPr>
          <p:cNvSpPr/>
          <p:nvPr/>
        </p:nvSpPr>
        <p:spPr>
          <a:xfrm>
            <a:off x="5630092" y="1412642"/>
            <a:ext cx="2926080" cy="866501"/>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50/2010/QH12</a:t>
            </a:r>
          </a:p>
          <a:p>
            <a:pPr algn="ctr"/>
            <a:r>
              <a:rPr lang="vi-VN" sz="1600" dirty="0">
                <a:solidFill>
                  <a:schemeClr val="bg2">
                    <a:lumMod val="10000"/>
                  </a:schemeClr>
                </a:solidFill>
                <a:latin typeface="Cambria" panose="02040503050406030204" pitchFamily="18" charset="0"/>
              </a:rPr>
              <a:t>LAW ON ENERGY USE</a:t>
            </a:r>
            <a:endParaRPr lang="en-US" sz="1600" dirty="0">
              <a:solidFill>
                <a:schemeClr val="bg2">
                  <a:lumMod val="10000"/>
                </a:schemeClr>
              </a:solidFill>
              <a:latin typeface="Cambria" panose="02040503050406030204" pitchFamily="18" charset="0"/>
            </a:endParaRPr>
          </a:p>
          <a:p>
            <a:pPr algn="ctr"/>
            <a:r>
              <a:rPr lang="vi-VN" sz="1600" dirty="0">
                <a:solidFill>
                  <a:schemeClr val="bg2">
                    <a:lumMod val="10000"/>
                  </a:schemeClr>
                </a:solidFill>
                <a:latin typeface="Cambria" panose="02040503050406030204" pitchFamily="18" charset="0"/>
              </a:rPr>
              <a:t>EFFICIENCY AND EFFECTIVENESS</a:t>
            </a:r>
            <a:endParaRPr lang="en-US" sz="1600" dirty="0">
              <a:solidFill>
                <a:schemeClr val="bg2">
                  <a:lumMod val="10000"/>
                </a:schemeClr>
              </a:solidFill>
              <a:latin typeface="Cambria" panose="02040503050406030204" pitchFamily="18" charset="0"/>
            </a:endParaRPr>
          </a:p>
        </p:txBody>
      </p:sp>
      <p:sp>
        <p:nvSpPr>
          <p:cNvPr id="13" name="Rectangle 12">
            <a:extLst>
              <a:ext uri="{FF2B5EF4-FFF2-40B4-BE49-F238E27FC236}">
                <a16:creationId xmlns:a16="http://schemas.microsoft.com/office/drawing/2014/main" id="{F7785674-C3AB-E590-C710-51D874D0602A}"/>
              </a:ext>
            </a:extLst>
          </p:cNvPr>
          <p:cNvSpPr/>
          <p:nvPr/>
        </p:nvSpPr>
        <p:spPr>
          <a:xfrm>
            <a:off x="2554726" y="3013579"/>
            <a:ext cx="4077255" cy="914281"/>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21/2011/NĐ-CP</a:t>
            </a:r>
          </a:p>
          <a:p>
            <a:pPr algn="ctr"/>
            <a:r>
              <a:rPr lang="vi-VN" sz="1600" dirty="0">
                <a:solidFill>
                  <a:schemeClr val="bg2">
                    <a:lumMod val="10000"/>
                  </a:schemeClr>
                </a:solidFill>
                <a:latin typeface="Cambria" panose="02040503050406030204" pitchFamily="18" charset="0"/>
              </a:rPr>
              <a:t>Detailed regulations and implementation measures for the Law on Energy Conservation and Efficiency</a:t>
            </a:r>
            <a:endParaRPr lang="en-US" sz="1600" dirty="0">
              <a:solidFill>
                <a:schemeClr val="bg2">
                  <a:lumMod val="10000"/>
                </a:schemeClr>
              </a:solidFill>
              <a:latin typeface="Cambria" panose="02040503050406030204" pitchFamily="18" charset="0"/>
            </a:endParaRPr>
          </a:p>
        </p:txBody>
      </p:sp>
      <p:cxnSp>
        <p:nvCxnSpPr>
          <p:cNvPr id="14" name="Straight Arrow Connector 13">
            <a:extLst>
              <a:ext uri="{FF2B5EF4-FFF2-40B4-BE49-F238E27FC236}">
                <a16:creationId xmlns:a16="http://schemas.microsoft.com/office/drawing/2014/main" id="{0C31B45C-1E9D-17E5-4A1E-EF246C09502C}"/>
              </a:ext>
            </a:extLst>
          </p:cNvPr>
          <p:cNvCxnSpPr>
            <a:cxnSpLocks/>
            <a:endCxn id="13" idx="0"/>
          </p:cNvCxnSpPr>
          <p:nvPr/>
        </p:nvCxnSpPr>
        <p:spPr>
          <a:xfrm>
            <a:off x="4593353" y="2698825"/>
            <a:ext cx="1" cy="31475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DE20A99-0254-4E3F-ED27-E34A8A0EDCC5}"/>
              </a:ext>
            </a:extLst>
          </p:cNvPr>
          <p:cNvSpPr/>
          <p:nvPr/>
        </p:nvSpPr>
        <p:spPr>
          <a:xfrm>
            <a:off x="7182683" y="3038803"/>
            <a:ext cx="4823368" cy="89485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17/2022/NĐ-CP</a:t>
            </a:r>
          </a:p>
          <a:p>
            <a:pPr algn="ctr"/>
            <a:r>
              <a:rPr lang="en-US" sz="1600" dirty="0" err="1">
                <a:solidFill>
                  <a:schemeClr val="bg2">
                    <a:lumMod val="10000"/>
                  </a:schemeClr>
                </a:solidFill>
                <a:latin typeface="Cambria" panose="02040503050406030204" pitchFamily="18" charset="0"/>
              </a:rPr>
              <a:t>Regulations on penalties </a:t>
            </a:r>
            <a:r>
              <a:rPr lang="vi-VN" sz="1600" dirty="0">
                <a:solidFill>
                  <a:schemeClr val="bg2">
                    <a:lumMod val="10000"/>
                  </a:schemeClr>
                </a:solidFill>
                <a:latin typeface="Cambria" panose="02040503050406030204" pitchFamily="18" charset="0"/>
              </a:rPr>
              <a:t>in the fields of electricity, dam safety, and energy conservation and efficiency</a:t>
            </a:r>
            <a:endParaRPr lang="en-US" sz="1600" dirty="0">
              <a:solidFill>
                <a:schemeClr val="bg2">
                  <a:lumMod val="10000"/>
                </a:schemeClr>
              </a:solidFill>
              <a:latin typeface="Cambria" panose="02040503050406030204" pitchFamily="18" charset="0"/>
            </a:endParaRPr>
          </a:p>
        </p:txBody>
      </p:sp>
      <p:grpSp>
        <p:nvGrpSpPr>
          <p:cNvPr id="16" name="Group 15">
            <a:extLst>
              <a:ext uri="{FF2B5EF4-FFF2-40B4-BE49-F238E27FC236}">
                <a16:creationId xmlns:a16="http://schemas.microsoft.com/office/drawing/2014/main" id="{E5BFBDD0-929A-BAD9-38B2-896EF26A621D}"/>
              </a:ext>
            </a:extLst>
          </p:cNvPr>
          <p:cNvGrpSpPr/>
          <p:nvPr/>
        </p:nvGrpSpPr>
        <p:grpSpPr>
          <a:xfrm>
            <a:off x="439177" y="3927860"/>
            <a:ext cx="9892276" cy="2843942"/>
            <a:chOff x="439177" y="3277890"/>
            <a:chExt cx="9892276" cy="2843942"/>
          </a:xfrm>
        </p:grpSpPr>
        <p:cxnSp>
          <p:nvCxnSpPr>
            <p:cNvPr id="17" name="Straight Arrow Connector 16">
              <a:extLst>
                <a:ext uri="{FF2B5EF4-FFF2-40B4-BE49-F238E27FC236}">
                  <a16:creationId xmlns:a16="http://schemas.microsoft.com/office/drawing/2014/main" id="{465C2931-14AE-9FCB-A661-6D00623A2AD4}"/>
                </a:ext>
              </a:extLst>
            </p:cNvPr>
            <p:cNvCxnSpPr>
              <a:cxnSpLocks/>
              <a:stCxn id="13" idx="2"/>
              <a:endCxn id="20" idx="0"/>
            </p:cNvCxnSpPr>
            <p:nvPr/>
          </p:nvCxnSpPr>
          <p:spPr>
            <a:xfrm>
              <a:off x="4593354" y="3292880"/>
              <a:ext cx="0" cy="29349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B1A1E3F-DDC7-704C-0ED6-BCD4040E8866}"/>
                </a:ext>
              </a:extLst>
            </p:cNvPr>
            <p:cNvSpPr/>
            <p:nvPr/>
          </p:nvSpPr>
          <p:spPr>
            <a:xfrm>
              <a:off x="439177" y="3586377"/>
              <a:ext cx="2522370" cy="2280650"/>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bg2">
                      <a:lumMod val="10000"/>
                    </a:schemeClr>
                  </a:solidFill>
                  <a:latin typeface="Cambria" panose="02040503050406030204" pitchFamily="18" charset="0"/>
                </a:rPr>
                <a:t>25/2020/TT-BCT</a:t>
              </a:r>
            </a:p>
            <a:p>
              <a:pPr algn="ctr"/>
              <a:r>
                <a:rPr lang="vi-VN" sz="1600" dirty="0">
                  <a:solidFill>
                    <a:schemeClr val="bg2">
                      <a:lumMod val="10000"/>
                    </a:schemeClr>
                  </a:solidFill>
                  <a:latin typeface="Cambria" panose="02040503050406030204" pitchFamily="18" charset="0"/>
                </a:rPr>
                <a:t>Regulations on the preparation of plans, reporting on the implementation of plans for energy conservation and efficiency, and the implementation of energy audit plans</a:t>
              </a:r>
              <a:endParaRPr lang="en-US" sz="1600" dirty="0">
                <a:solidFill>
                  <a:schemeClr val="bg2">
                    <a:lumMod val="10000"/>
                  </a:schemeClr>
                </a:solidFill>
                <a:latin typeface="Cambria" panose="02040503050406030204" pitchFamily="18" charset="0"/>
              </a:endParaRPr>
            </a:p>
          </p:txBody>
        </p:sp>
        <p:sp>
          <p:nvSpPr>
            <p:cNvPr id="19" name="Rectangle 18">
              <a:extLst>
                <a:ext uri="{FF2B5EF4-FFF2-40B4-BE49-F238E27FC236}">
                  <a16:creationId xmlns:a16="http://schemas.microsoft.com/office/drawing/2014/main" id="{B9094DF6-B7B2-D60D-C4B5-45FA9513810D}"/>
                </a:ext>
              </a:extLst>
            </p:cNvPr>
            <p:cNvSpPr/>
            <p:nvPr/>
          </p:nvSpPr>
          <p:spPr>
            <a:xfrm>
              <a:off x="6200941" y="3592644"/>
              <a:ext cx="4130512" cy="2529188"/>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1600" b="1" dirty="0">
                  <a:solidFill>
                    <a:schemeClr val="bg2">
                      <a:lumMod val="10000"/>
                    </a:schemeClr>
                  </a:solidFill>
                  <a:latin typeface="Cambria" panose="02040503050406030204" pitchFamily="18" charset="0"/>
                </a:rPr>
                <a:t>28/2024/TT-BCT: </a:t>
              </a:r>
              <a:r>
                <a:rPr lang="vi-VN" sz="1600" dirty="0">
                  <a:solidFill>
                    <a:schemeClr val="bg2">
                      <a:lumMod val="10000"/>
                    </a:schemeClr>
                  </a:solidFill>
                  <a:latin typeface="Cambria" panose="02040503050406030204" pitchFamily="18" charset="0"/>
                </a:rPr>
                <a:t>Production of beer and non-alcoholic beverages</a:t>
              </a:r>
            </a:p>
            <a:p>
              <a:pPr algn="ctr"/>
              <a:r>
                <a:rPr lang="vi-VN" sz="1600" b="1" dirty="0">
                  <a:solidFill>
                    <a:schemeClr val="bg2">
                      <a:lumMod val="10000"/>
                    </a:schemeClr>
                  </a:solidFill>
                  <a:latin typeface="Cambria" panose="02040503050406030204" pitchFamily="18" charset="0"/>
                </a:rPr>
                <a:t>27/VBHN-BCT: </a:t>
              </a:r>
              <a:r>
                <a:rPr lang="vi-VN" sz="1600" dirty="0">
                  <a:solidFill>
                    <a:schemeClr val="bg2">
                      <a:lumMod val="10000"/>
                    </a:schemeClr>
                  </a:solidFill>
                  <a:latin typeface="Cambria" panose="02040503050406030204" pitchFamily="18" charset="0"/>
                </a:rPr>
                <a:t>Steel</a:t>
              </a:r>
            </a:p>
            <a:p>
              <a:pPr algn="ctr"/>
              <a:r>
                <a:rPr lang="vi-VN" sz="1600" b="1" dirty="0">
                  <a:solidFill>
                    <a:schemeClr val="bg2">
                      <a:lumMod val="10000"/>
                    </a:schemeClr>
                  </a:solidFill>
                  <a:latin typeface="Cambria" panose="02040503050406030204" pitchFamily="18" charset="0"/>
                </a:rPr>
                <a:t>29/2024/TT-BCT: </a:t>
              </a:r>
              <a:r>
                <a:rPr lang="vi-VN" sz="1600" dirty="0">
                  <a:solidFill>
                    <a:schemeClr val="bg2">
                      <a:lumMod val="10000"/>
                    </a:schemeClr>
                  </a:solidFill>
                  <a:latin typeface="Cambria" panose="02040503050406030204" pitchFamily="18" charset="0"/>
                </a:rPr>
                <a:t>Plastic production</a:t>
              </a:r>
            </a:p>
            <a:p>
              <a:pPr algn="ctr"/>
              <a:r>
                <a:rPr lang="vi-VN" sz="1600" b="1" dirty="0">
                  <a:solidFill>
                    <a:schemeClr val="bg2">
                      <a:lumMod val="10000"/>
                    </a:schemeClr>
                  </a:solidFill>
                  <a:latin typeface="Cambria" panose="02040503050406030204" pitchFamily="18" charset="0"/>
                </a:rPr>
                <a:t>24/2017/TT-BCT: </a:t>
              </a:r>
              <a:r>
                <a:rPr lang="vi-VN" sz="1600" dirty="0">
                  <a:solidFill>
                    <a:schemeClr val="bg2">
                      <a:lumMod val="10000"/>
                    </a:schemeClr>
                  </a:solidFill>
                  <a:latin typeface="Cambria" panose="02040503050406030204" pitchFamily="18" charset="0"/>
                </a:rPr>
                <a:t>Paper production</a:t>
              </a:r>
            </a:p>
            <a:p>
              <a:pPr algn="ctr"/>
              <a:r>
                <a:rPr lang="vi-VN" sz="1600" b="1" dirty="0">
                  <a:solidFill>
                    <a:schemeClr val="bg2">
                      <a:lumMod val="10000"/>
                    </a:schemeClr>
                  </a:solidFill>
                  <a:latin typeface="Cambria" panose="02040503050406030204" pitchFamily="18" charset="0"/>
                </a:rPr>
                <a:t>52/2018/TT-BCT: </a:t>
              </a:r>
              <a:r>
                <a:rPr lang="vi-VN" sz="1600" dirty="0">
                  <a:solidFill>
                    <a:schemeClr val="bg2">
                      <a:lumMod val="10000"/>
                    </a:schemeClr>
                  </a:solidFill>
                  <a:latin typeface="Cambria" panose="02040503050406030204" pitchFamily="18" charset="0"/>
                </a:rPr>
                <a:t>Processing of aquatic products (smooth-skinned fish and shrimp)</a:t>
              </a:r>
            </a:p>
            <a:p>
              <a:pPr algn="ctr"/>
              <a:r>
                <a:rPr lang="vi-VN" sz="1600" b="1" dirty="0">
                  <a:solidFill>
                    <a:schemeClr val="bg2">
                      <a:lumMod val="10000"/>
                    </a:schemeClr>
                  </a:solidFill>
                  <a:latin typeface="Cambria" panose="02040503050406030204" pitchFamily="18" charset="0"/>
                </a:rPr>
                <a:t>39/2019/TT-BCT: </a:t>
              </a:r>
              <a:r>
                <a:rPr lang="vi-VN" sz="1600" dirty="0">
                  <a:solidFill>
                    <a:schemeClr val="bg2">
                      <a:lumMod val="10000"/>
                    </a:schemeClr>
                  </a:solidFill>
                  <a:latin typeface="Cambria" panose="02040503050406030204" pitchFamily="18" charset="0"/>
                </a:rPr>
                <a:t>Sugar Cane Production</a:t>
              </a:r>
              <a:endParaRPr lang="en-US" sz="1600" dirty="0">
                <a:solidFill>
                  <a:schemeClr val="bg2">
                    <a:lumMod val="10000"/>
                  </a:schemeClr>
                </a:solidFill>
                <a:latin typeface="Cambria" panose="02040503050406030204" pitchFamily="18" charset="0"/>
              </a:endParaRPr>
            </a:p>
            <a:p>
              <a:pPr algn="ctr"/>
              <a:r>
                <a:rPr lang="en-US" sz="1600" b="1" dirty="0">
                  <a:latin typeface="Cambria" panose="02040503050406030204" pitchFamily="18" charset="0"/>
                  <a:ea typeface="Cambria" panose="02040503050406030204" pitchFamily="18" charset="0"/>
                  <a:cs typeface="Times New Roman" panose="02020603050405020304" pitchFamily="18" charset="0"/>
                </a:rPr>
                <a:t>17/2022/TT-BCT: </a:t>
              </a:r>
              <a:r>
                <a:rPr lang="en-US" sz="1600" dirty="0" err="1">
                  <a:latin typeface="Cambria" panose="02040503050406030204" pitchFamily="18" charset="0"/>
                  <a:ea typeface="Cambria" panose="02040503050406030204" pitchFamily="18" charset="0"/>
                  <a:cs typeface="Times New Roman" panose="02020603050405020304" pitchFamily="18" charset="0"/>
                </a:rPr>
                <a:t>Chemicals</a:t>
              </a:r>
              <a:endParaRPr lang="vi-VN" sz="1400" b="1" dirty="0">
                <a:solidFill>
                  <a:schemeClr val="bg2">
                    <a:lumMod val="10000"/>
                  </a:schemeClr>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id="{C5A48AAB-974F-2FC3-894C-D2CF4205713C}"/>
                </a:ext>
              </a:extLst>
            </p:cNvPr>
            <p:cNvSpPr/>
            <p:nvPr/>
          </p:nvSpPr>
          <p:spPr>
            <a:xfrm>
              <a:off x="3332169" y="3586377"/>
              <a:ext cx="2522370" cy="2280644"/>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1600" b="1" dirty="0">
                  <a:solidFill>
                    <a:schemeClr val="bg2">
                      <a:lumMod val="10000"/>
                    </a:schemeClr>
                  </a:solidFill>
                  <a:latin typeface="Cambria" panose="02040503050406030204" pitchFamily="18" charset="0"/>
                </a:rPr>
                <a:t>1011/QĐ-TTg (2024)</a:t>
              </a:r>
            </a:p>
            <a:p>
              <a:pPr algn="ctr"/>
              <a:r>
                <a:rPr lang="vi-VN" sz="1600" dirty="0">
                  <a:solidFill>
                    <a:schemeClr val="bg2">
                      <a:lumMod val="10000"/>
                    </a:schemeClr>
                  </a:solidFill>
                  <a:latin typeface="Cambria" panose="02040503050406030204" pitchFamily="18" charset="0"/>
                </a:rPr>
                <a:t>List of key energy-using facilities in 2023, requiring facilities to conduct energy audits and prepare SDNLTK&amp;amp;HQ reports.</a:t>
              </a:r>
            </a:p>
          </p:txBody>
        </p:sp>
        <p:cxnSp>
          <p:nvCxnSpPr>
            <p:cNvPr id="21" name="Straight Arrow Connector 20">
              <a:extLst>
                <a:ext uri="{FF2B5EF4-FFF2-40B4-BE49-F238E27FC236}">
                  <a16:creationId xmlns:a16="http://schemas.microsoft.com/office/drawing/2014/main" id="{B887A1ED-BEA5-1DB2-B1F0-411842FF6AC6}"/>
                </a:ext>
              </a:extLst>
            </p:cNvPr>
            <p:cNvCxnSpPr>
              <a:cxnSpLocks/>
              <a:endCxn id="18" idx="0"/>
            </p:cNvCxnSpPr>
            <p:nvPr/>
          </p:nvCxnSpPr>
          <p:spPr>
            <a:xfrm>
              <a:off x="1700362" y="3321667"/>
              <a:ext cx="0" cy="26471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01D3494-1BA0-6CEE-2858-15BC8E5CFD45}"/>
                </a:ext>
              </a:extLst>
            </p:cNvPr>
            <p:cNvCxnSpPr>
              <a:cxnSpLocks/>
            </p:cNvCxnSpPr>
            <p:nvPr/>
          </p:nvCxnSpPr>
          <p:spPr>
            <a:xfrm>
              <a:off x="1673816" y="3301544"/>
              <a:ext cx="6607879"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BA87088-8AFB-DE44-1E61-E97B31338695}"/>
                </a:ext>
              </a:extLst>
            </p:cNvPr>
            <p:cNvCxnSpPr>
              <a:cxnSpLocks/>
              <a:endCxn id="19" idx="0"/>
            </p:cNvCxnSpPr>
            <p:nvPr/>
          </p:nvCxnSpPr>
          <p:spPr>
            <a:xfrm>
              <a:off x="8266197" y="3277890"/>
              <a:ext cx="0" cy="31475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id="{517D33C3-53A7-AB7D-243E-5DC04FD04376}"/>
              </a:ext>
            </a:extLst>
          </p:cNvPr>
          <p:cNvCxnSpPr>
            <a:cxnSpLocks/>
          </p:cNvCxnSpPr>
          <p:nvPr/>
        </p:nvCxnSpPr>
        <p:spPr>
          <a:xfrm>
            <a:off x="4579123" y="2725962"/>
            <a:ext cx="5027518"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90F703BB-9286-13C6-EF27-26F65B525722}"/>
              </a:ext>
            </a:extLst>
          </p:cNvPr>
          <p:cNvCxnSpPr>
            <a:cxnSpLocks/>
            <a:endCxn id="15" idx="0"/>
          </p:cNvCxnSpPr>
          <p:nvPr/>
        </p:nvCxnSpPr>
        <p:spPr>
          <a:xfrm>
            <a:off x="9594367" y="2698825"/>
            <a:ext cx="0" cy="339978"/>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307051F-5397-D45E-3241-86C23B77823B}"/>
              </a:ext>
            </a:extLst>
          </p:cNvPr>
          <p:cNvCxnSpPr>
            <a:cxnSpLocks/>
            <a:stCxn id="12" idx="2"/>
          </p:cNvCxnSpPr>
          <p:nvPr/>
        </p:nvCxnSpPr>
        <p:spPr>
          <a:xfrm>
            <a:off x="7093132" y="2279143"/>
            <a:ext cx="0" cy="454852"/>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DF54BE0A-E15B-0B05-B0E5-D3CD2BFA4388}"/>
              </a:ext>
            </a:extLst>
          </p:cNvPr>
          <p:cNvSpPr/>
          <p:nvPr/>
        </p:nvSpPr>
        <p:spPr>
          <a:xfrm>
            <a:off x="9592910" y="1427731"/>
            <a:ext cx="2413139" cy="866501"/>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vi-VN" sz="1600" b="1" dirty="0">
                <a:solidFill>
                  <a:schemeClr val="bg2">
                    <a:lumMod val="10000"/>
                  </a:schemeClr>
                </a:solidFill>
                <a:latin typeface="Cambria" panose="02040503050406030204" pitchFamily="18" charset="0"/>
              </a:rPr>
              <a:t>77/2025/QH15</a:t>
            </a:r>
            <a:endParaRPr lang="en-US" sz="1600" b="1" dirty="0">
              <a:solidFill>
                <a:schemeClr val="bg2">
                  <a:lumMod val="10000"/>
                </a:schemeClr>
              </a:solidFill>
              <a:latin typeface="Cambria" panose="02040503050406030204" pitchFamily="18" charset="0"/>
            </a:endParaRPr>
          </a:p>
          <a:p>
            <a:pPr algn="ctr"/>
            <a:r>
              <a:rPr lang="en-US" sz="1600" dirty="0">
                <a:solidFill>
                  <a:schemeClr val="bg2">
                    <a:lumMod val="10000"/>
                  </a:schemeClr>
                </a:solidFill>
                <a:latin typeface="Cambria" panose="02040503050406030204" pitchFamily="18" charset="0"/>
              </a:rPr>
              <a:t>(</a:t>
            </a:r>
            <a:r>
              <a:rPr lang="en-US" sz="1600" dirty="0" err="1">
                <a:solidFill>
                  <a:schemeClr val="bg2">
                    <a:lumMod val="10000"/>
                  </a:schemeClr>
                </a:solidFill>
                <a:latin typeface="Cambria" panose="02040503050406030204" pitchFamily="18" charset="0"/>
              </a:rPr>
              <a:t>Amended and </a:t>
            </a:r>
            <a:r>
              <a:rPr lang="en-US" sz="1600" dirty="0">
                <a:solidFill>
                  <a:schemeClr val="bg2">
                    <a:lumMod val="10000"/>
                  </a:schemeClr>
                </a:solidFill>
                <a:latin typeface="Cambria" panose="02040503050406030204" pitchFamily="18" charset="0"/>
              </a:rPr>
              <a:t>supplemented)</a:t>
            </a:r>
          </a:p>
          <a:p>
            <a:pPr algn="ctr"/>
            <a:r>
              <a:rPr lang="en-US" sz="1600" b="1" dirty="0" err="1">
                <a:solidFill>
                  <a:srgbClr val="FF0000"/>
                </a:solidFill>
              </a:rPr>
              <a:t>Effective from </a:t>
            </a:r>
            <a:r>
              <a:rPr lang="en-US" sz="1600" b="1" dirty="0">
                <a:solidFill>
                  <a:srgbClr val="FF0000"/>
                </a:solidFill>
              </a:rPr>
              <a:t>January 1, 2026</a:t>
            </a:r>
            <a:endParaRPr lang="en-US" sz="1600" b="1" dirty="0">
              <a:solidFill>
                <a:srgbClr val="FF0000"/>
              </a:solidFill>
              <a:latin typeface="Cambria" panose="02040503050406030204" pitchFamily="18" charset="0"/>
            </a:endParaRPr>
          </a:p>
        </p:txBody>
      </p:sp>
      <p:sp>
        <p:nvSpPr>
          <p:cNvPr id="28" name="Arrow: Right 27">
            <a:extLst>
              <a:ext uri="{FF2B5EF4-FFF2-40B4-BE49-F238E27FC236}">
                <a16:creationId xmlns:a16="http://schemas.microsoft.com/office/drawing/2014/main" id="{AABD8D08-4DAD-D7F8-EF56-78B615B15113}"/>
              </a:ext>
            </a:extLst>
          </p:cNvPr>
          <p:cNvSpPr/>
          <p:nvPr/>
        </p:nvSpPr>
        <p:spPr>
          <a:xfrm rot="10800000">
            <a:off x="8719457" y="1784626"/>
            <a:ext cx="734786" cy="24893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56E37917-E642-8BC3-1922-ED63BB7FAD67}"/>
              </a:ext>
            </a:extLst>
          </p:cNvPr>
          <p:cNvSpPr>
            <a:spLocks noGrp="1"/>
          </p:cNvSpPr>
          <p:nvPr>
            <p:ph type="sldNum" sz="quarter" idx="12"/>
          </p:nvPr>
        </p:nvSpPr>
        <p:spPr/>
        <p:txBody>
          <a:bodyPr/>
          <a:lstStyle/>
          <a:p>
            <a:fld id="{DDA70A67-A867-42F0-871F-01B78550C99D}" type="slidenum">
              <a:rPr lang="en-US" smtClean="0"/>
              <a:pPr/>
              <a:t>20</a:t>
            </a:fld>
            <a:endParaRPr lang="en-US" dirty="0"/>
          </a:p>
        </p:txBody>
      </p:sp>
    </p:spTree>
    <p:extLst>
      <p:ext uri="{BB962C8B-B14F-4D97-AF65-F5344CB8AC3E}">
        <p14:creationId xmlns:p14="http://schemas.microsoft.com/office/powerpoint/2010/main" val="33090914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0440-4BA1-DAF8-073F-9AFD93E548C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109EF04-56F1-A93F-8765-A4A1F34DBC9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B69CF70D-D6CA-D213-FBDA-DCE1A257534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FDA3BC32-972C-AFCF-8CAD-482B496792E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buNone/>
            </a:pPr>
            <a:r>
              <a:rPr lang="vi-VN" sz="2000" b="1" dirty="0">
                <a:solidFill>
                  <a:schemeClr val="tx1"/>
                </a:solidFill>
                <a:latin typeface="Cambria" panose="02040503050406030204" pitchFamily="18" charset="0"/>
                <a:ea typeface="Cambria" panose="02040503050406030204" pitchFamily="18" charset="0"/>
              </a:rPr>
              <a:t>Scope and subject matter</a:t>
            </a:r>
          </a:p>
          <a:p>
            <a:pPr marL="342900" indent="-342900">
              <a:spcAft>
                <a:spcPts val="1200"/>
              </a:spcAft>
              <a:buFont typeface="Arial" panose="020B0604020202020204" pitchFamily="34" charset="0"/>
              <a:buChar char="•"/>
            </a:pPr>
            <a:r>
              <a:rPr lang="vi-VN" sz="2000" dirty="0">
                <a:solidFill>
                  <a:schemeClr val="tx1"/>
                </a:solidFill>
                <a:latin typeface="Cambria" panose="02040503050406030204" pitchFamily="18" charset="0"/>
                <a:ea typeface="Cambria" panose="02040503050406030204" pitchFamily="18" charset="0"/>
              </a:rPr>
              <a:t>Law 77 continues to inherit Law No. 50/2010/QH12, but expands its scope to include the fields of construction, transportation, and trade and services.</a:t>
            </a:r>
          </a:p>
          <a:p>
            <a:pPr marL="342900" indent="-342900">
              <a:spcAft>
                <a:spcPts val="1200"/>
              </a:spcAft>
              <a:buFont typeface="Arial" panose="020B0604020202020204" pitchFamily="34" charset="0"/>
              <a:buChar char="•"/>
            </a:pPr>
            <a:r>
              <a:rPr lang="vi-VN" sz="2000" dirty="0">
                <a:solidFill>
                  <a:schemeClr val="tx1"/>
                </a:solidFill>
                <a:latin typeface="Cambria" panose="02040503050406030204" pitchFamily="18" charset="0"/>
                <a:ea typeface="Cambria" panose="02040503050406030204" pitchFamily="18" charset="0"/>
              </a:rPr>
              <a:t>It adds the responsibilities of ministries (Ministry of Construction, Ministry of Transportation, Ministry of Industry and Trade, etc.) in issuing standards and energy consumption rates for each sector.</a:t>
            </a:r>
          </a:p>
        </p:txBody>
      </p:sp>
      <p:sp>
        <p:nvSpPr>
          <p:cNvPr id="5" name="Slide Number Placeholder 4">
            <a:extLst>
              <a:ext uri="{FF2B5EF4-FFF2-40B4-BE49-F238E27FC236}">
                <a16:creationId xmlns:a16="http://schemas.microsoft.com/office/drawing/2014/main" id="{EA0D4F5E-1B8A-CDDC-EA21-7CB8DA0A3F78}"/>
              </a:ext>
            </a:extLst>
          </p:cNvPr>
          <p:cNvSpPr>
            <a:spLocks noGrp="1"/>
          </p:cNvSpPr>
          <p:nvPr>
            <p:ph type="sldNum" sz="quarter" idx="12"/>
          </p:nvPr>
        </p:nvSpPr>
        <p:spPr/>
        <p:txBody>
          <a:bodyPr/>
          <a:lstStyle/>
          <a:p>
            <a:fld id="{DDA70A67-A867-42F0-871F-01B78550C99D}" type="slidenum">
              <a:rPr lang="en-US" smtClean="0"/>
              <a:pPr/>
              <a:t>21</a:t>
            </a:fld>
            <a:endParaRPr lang="en-US" dirty="0"/>
          </a:p>
        </p:txBody>
      </p:sp>
    </p:spTree>
    <p:extLst>
      <p:ext uri="{BB962C8B-B14F-4D97-AF65-F5344CB8AC3E}">
        <p14:creationId xmlns:p14="http://schemas.microsoft.com/office/powerpoint/2010/main" val="35983653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84FD4-51BE-7855-7EB9-6A6B0A5538D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738A93B-8415-7F9E-3BE4-B112A2D3BB7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31E0561A-95C8-227B-2BA7-798895778F8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8F2271BF-BC32-DF79-601D-CE38502BC35E}"/>
              </a:ext>
            </a:extLst>
          </p:cNvPr>
          <p:cNvSpPr/>
          <p:nvPr/>
        </p:nvSpPr>
        <p:spPr>
          <a:xfrm>
            <a:off x="573740" y="2288501"/>
            <a:ext cx="11008659"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buNone/>
            </a:pPr>
            <a:r>
              <a:rPr lang="vi-VN" sz="2200" b="1" dirty="0">
                <a:solidFill>
                  <a:schemeClr val="tx1"/>
                </a:solidFill>
                <a:latin typeface="Cambria" panose="02040503050406030204" pitchFamily="18" charset="0"/>
                <a:ea typeface="Cambria" panose="02040503050406030204" pitchFamily="18" charset="0"/>
              </a:rPr>
              <a:t>Concepts, definitions </a:t>
            </a:r>
            <a:r>
              <a:rPr lang="en-US" sz="2200" b="1" dirty="0">
                <a:solidFill>
                  <a:schemeClr val="tx1"/>
                </a:solidFill>
                <a:latin typeface="Cambria" panose="02040503050406030204" pitchFamily="18" charset="0"/>
                <a:ea typeface="Cambria" panose="02040503050406030204" pitchFamily="18" charset="0"/>
              </a:rPr>
              <a:t>(</a:t>
            </a:r>
            <a:r>
              <a:rPr lang="en-US" sz="2200" b="1" dirty="0" err="1">
                <a:solidFill>
                  <a:schemeClr val="tx1"/>
                </a:solidFill>
                <a:latin typeface="Cambria" panose="02040503050406030204" pitchFamily="18" charset="0"/>
                <a:ea typeface="Cambria" panose="02040503050406030204" pitchFamily="18" charset="0"/>
              </a:rPr>
              <a:t>Article</a:t>
            </a:r>
            <a:r>
              <a:rPr lang="en-US" sz="2200" b="1" dirty="0">
                <a:solidFill>
                  <a:schemeClr val="tx1"/>
                </a:solidFill>
                <a:latin typeface="Cambria" panose="02040503050406030204" pitchFamily="18" charset="0"/>
                <a:ea typeface="Cambria" panose="02040503050406030204" pitchFamily="18" charset="0"/>
              </a:rPr>
              <a:t> 3) </a:t>
            </a: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Addition:</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High energy efficiency level (Item 10a).</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Energy-efficient products (including building materials with good thermal insulation properties).</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Energy service organizations</a:t>
            </a: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a:t>
            </a: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Energy efficiency contracts.</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Energy management certificate issued by the Ministry of Industry and Trade.</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a:spcAft>
                <a:spcPts val="1200"/>
              </a:spcAft>
              <a:buNone/>
            </a:pP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vi-VN" sz="2200" dirty="0">
                <a:solidFill>
                  <a:schemeClr val="tx1"/>
                </a:solidFill>
                <a:latin typeface="Cambria" panose="02040503050406030204" pitchFamily="18" charset="0"/>
                <a:ea typeface="Cambria" panose="02040503050406030204" pitchFamily="18" charset="0"/>
              </a:rPr>
              <a:t>New point: addition of the definition of "high energy efficiency level" and expansion to include building materials.</a:t>
            </a:r>
          </a:p>
        </p:txBody>
      </p:sp>
      <p:sp>
        <p:nvSpPr>
          <p:cNvPr id="5" name="Slide Number Placeholder 4">
            <a:extLst>
              <a:ext uri="{FF2B5EF4-FFF2-40B4-BE49-F238E27FC236}">
                <a16:creationId xmlns:a16="http://schemas.microsoft.com/office/drawing/2014/main" id="{17A8F3AB-3064-71A0-CAD9-84DF07F3D03D}"/>
              </a:ext>
            </a:extLst>
          </p:cNvPr>
          <p:cNvSpPr>
            <a:spLocks noGrp="1"/>
          </p:cNvSpPr>
          <p:nvPr>
            <p:ph type="sldNum" sz="quarter" idx="12"/>
          </p:nvPr>
        </p:nvSpPr>
        <p:spPr/>
        <p:txBody>
          <a:bodyPr/>
          <a:lstStyle/>
          <a:p>
            <a:fld id="{DDA70A67-A867-42F0-871F-01B78550C99D}" type="slidenum">
              <a:rPr lang="en-US" smtClean="0"/>
              <a:pPr/>
              <a:t>22</a:t>
            </a:fld>
            <a:endParaRPr lang="en-US" dirty="0"/>
          </a:p>
        </p:txBody>
      </p:sp>
    </p:spTree>
    <p:extLst>
      <p:ext uri="{BB962C8B-B14F-4D97-AF65-F5344CB8AC3E}">
        <p14:creationId xmlns:p14="http://schemas.microsoft.com/office/powerpoint/2010/main" val="2004859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6AD1C-5653-8610-08B4-21E62D705A9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715B7B4-8A56-D07C-DDD7-3E92877F2370}"/>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E9485146-4C2E-409E-CA41-6E4AB247E3A6}"/>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7E3454D8-7BCB-C1F9-EA4B-18E2A6A6EB7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State Policy (Articles 5, 6)</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Incorporate the use of energy conservation and efficiency as targets in national, local, and grassroots socio-economic development plans.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Resources: clearly supplement budgets, socialization, and other legal sources.</a:t>
            </a:r>
          </a:p>
        </p:txBody>
      </p:sp>
      <p:sp>
        <p:nvSpPr>
          <p:cNvPr id="5" name="Slide Number Placeholder 4">
            <a:extLst>
              <a:ext uri="{FF2B5EF4-FFF2-40B4-BE49-F238E27FC236}">
                <a16:creationId xmlns:a16="http://schemas.microsoft.com/office/drawing/2014/main" id="{705C27A4-9227-0A87-2D8F-E1DB4D392510}"/>
              </a:ext>
            </a:extLst>
          </p:cNvPr>
          <p:cNvSpPr>
            <a:spLocks noGrp="1"/>
          </p:cNvSpPr>
          <p:nvPr>
            <p:ph type="sldNum" sz="quarter" idx="12"/>
          </p:nvPr>
        </p:nvSpPr>
        <p:spPr/>
        <p:txBody>
          <a:bodyPr/>
          <a:lstStyle/>
          <a:p>
            <a:fld id="{DDA70A67-A867-42F0-871F-01B78550C99D}" type="slidenum">
              <a:rPr lang="en-US" smtClean="0"/>
              <a:pPr/>
              <a:t>23</a:t>
            </a:fld>
            <a:endParaRPr lang="en-US" dirty="0"/>
          </a:p>
        </p:txBody>
      </p:sp>
    </p:spTree>
    <p:extLst>
      <p:ext uri="{BB962C8B-B14F-4D97-AF65-F5344CB8AC3E}">
        <p14:creationId xmlns:p14="http://schemas.microsoft.com/office/powerpoint/2010/main" val="4201804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65533-E115-30C2-BC06-8F03B2F0752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FEB6E9A-801D-FFC5-40C6-0520990F54B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AE006A4F-FCD5-04D4-C352-101B34A35072}"/>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F3F14545-1B64-54F9-EA8D-A9E3A15EA96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Statistics, standards (Articles 7, 9, 13)</a:t>
            </a:r>
            <a:endParaRPr lang="en-US" sz="2200" b="1"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Energy statistics are linked to the Statistics Law</a:t>
            </a:r>
            <a:r>
              <a:rPr lang="en-US" sz="2200" dirty="0">
                <a:solidFill>
                  <a:schemeClr val="tx1"/>
                </a:solidFill>
                <a:latin typeface="Cambria" panose="02040503050406030204" pitchFamily="18" charset="0"/>
                <a:ea typeface="Cambria" panose="02040503050406030204" pitchFamily="18" charset="0"/>
              </a:rPr>
              <a:t>. </a:t>
            </a:r>
          </a:p>
          <a:p>
            <a:pPr>
              <a:spcAft>
                <a:spcPts val="1200"/>
              </a:spcAft>
            </a:pPr>
            <a:r>
              <a:rPr lang="vi-VN" sz="2200" dirty="0">
                <a:solidFill>
                  <a:schemeClr val="tx1"/>
                </a:solidFill>
                <a:latin typeface="Cambria" panose="02040503050406030204" pitchFamily="18" charset="0"/>
                <a:ea typeface="Cambria" panose="02040503050406030204" pitchFamily="18" charset="0"/>
              </a:rPr>
              <a:t>Standards: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Issued by the Ministry of Industry and Trade for the industrial sector.</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Ministry of Construction issues standards for the construction materials industry (new).</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The Ministry of Industry and Trade issues standards for the use of self-generated energy in energy facilities.</a:t>
            </a:r>
            <a:endParaRPr lang="en-US"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13F696D4-3A6A-93BC-47E7-28BC652589BF}"/>
              </a:ext>
            </a:extLst>
          </p:cNvPr>
          <p:cNvSpPr>
            <a:spLocks noGrp="1"/>
          </p:cNvSpPr>
          <p:nvPr>
            <p:ph type="sldNum" sz="quarter" idx="12"/>
          </p:nvPr>
        </p:nvSpPr>
        <p:spPr/>
        <p:txBody>
          <a:bodyPr/>
          <a:lstStyle/>
          <a:p>
            <a:fld id="{DDA70A67-A867-42F0-871F-01B78550C99D}" type="slidenum">
              <a:rPr lang="en-US" smtClean="0"/>
              <a:pPr/>
              <a:t>24</a:t>
            </a:fld>
            <a:endParaRPr lang="en-US" dirty="0"/>
          </a:p>
        </p:txBody>
      </p:sp>
    </p:spTree>
    <p:extLst>
      <p:ext uri="{BB962C8B-B14F-4D97-AF65-F5344CB8AC3E}">
        <p14:creationId xmlns:p14="http://schemas.microsoft.com/office/powerpoint/2010/main" val="25800521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8C789-8E6C-21B8-A7A5-852AFF4AF04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F900745-6229-B5AE-C0D4-A39A54953FB6}"/>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223FC958-8969-6F3A-A345-4819C68C5FD5}"/>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E3C3133C-A2F5-3098-D3A0-C4AF296E2AF2}"/>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Energy sector management (Articles 13, 18)</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Provides more detailed regulations on responsibilities for hydropower, electricity transmission, coal and oil and gas exploitation (including periodic review of loss rates).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People's Committees at all levels must implement electricity saving measures in public lighting.</a:t>
            </a:r>
          </a:p>
        </p:txBody>
      </p:sp>
      <p:sp>
        <p:nvSpPr>
          <p:cNvPr id="5" name="Slide Number Placeholder 4">
            <a:extLst>
              <a:ext uri="{FF2B5EF4-FFF2-40B4-BE49-F238E27FC236}">
                <a16:creationId xmlns:a16="http://schemas.microsoft.com/office/drawing/2014/main" id="{A809DD92-E9AB-3D9F-7DA2-057530A6DD4B}"/>
              </a:ext>
            </a:extLst>
          </p:cNvPr>
          <p:cNvSpPr>
            <a:spLocks noGrp="1"/>
          </p:cNvSpPr>
          <p:nvPr>
            <p:ph type="sldNum" sz="quarter" idx="12"/>
          </p:nvPr>
        </p:nvSpPr>
        <p:spPr/>
        <p:txBody>
          <a:bodyPr/>
          <a:lstStyle/>
          <a:p>
            <a:fld id="{DDA70A67-A867-42F0-871F-01B78550C99D}" type="slidenum">
              <a:rPr lang="en-US" smtClean="0"/>
              <a:pPr/>
              <a:t>25</a:t>
            </a:fld>
            <a:endParaRPr lang="en-US" dirty="0"/>
          </a:p>
        </p:txBody>
      </p:sp>
    </p:spTree>
    <p:extLst>
      <p:ext uri="{BB962C8B-B14F-4D97-AF65-F5344CB8AC3E}">
        <p14:creationId xmlns:p14="http://schemas.microsoft.com/office/powerpoint/2010/main" val="3648704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8143A-CEFD-63DE-B3E5-EB1BD96423C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A806117-26B9-6FF4-0B2E-C7D42ED7631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101D8DAD-27B7-8CD9-2BDC-BE64BB815EF2}"/>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68B75AD9-916A-E97B-FBE4-7FDF2D1EA4D6}"/>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Key energy-using facilities (Articles 32, 33, 34, 35)</a:t>
            </a:r>
            <a:endParaRPr lang="en-US" sz="2200" b="1"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The list of key facilities is issued annually by the Provincial People's Committee and submitted to the Ministry of Industry and Trade (previously issued by the Prime Minister).</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Key facilities must:</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Implement an energy management model.</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Maintain a metering system.</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The Ministry of Industry and Trade specifies the format for reports, plans, audits, and training.</a:t>
            </a:r>
            <a:endParaRPr lang="en-US"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EACF23DE-C062-68D0-7C78-0064B0B3F0E6}"/>
              </a:ext>
            </a:extLst>
          </p:cNvPr>
          <p:cNvSpPr>
            <a:spLocks noGrp="1"/>
          </p:cNvSpPr>
          <p:nvPr>
            <p:ph type="sldNum" sz="quarter" idx="12"/>
          </p:nvPr>
        </p:nvSpPr>
        <p:spPr/>
        <p:txBody>
          <a:bodyPr/>
          <a:lstStyle/>
          <a:p>
            <a:fld id="{DDA70A67-A867-42F0-871F-01B78550C99D}" type="slidenum">
              <a:rPr lang="en-US" smtClean="0"/>
              <a:pPr/>
              <a:t>26</a:t>
            </a:fld>
            <a:endParaRPr lang="en-US" dirty="0"/>
          </a:p>
        </p:txBody>
      </p:sp>
    </p:spTree>
    <p:extLst>
      <p:ext uri="{BB962C8B-B14F-4D97-AF65-F5344CB8AC3E}">
        <p14:creationId xmlns:p14="http://schemas.microsoft.com/office/powerpoint/2010/main" val="37694468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94F52-EB67-3B17-621B-B24625C30DB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EA3ECAC-9A3D-83E6-CD4C-9A7F38D827C3}"/>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6752CC05-1AEF-8761-6CF0-C809DE8D6B30}"/>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C298DE5E-7790-FA19-5B41-B3E818FECCA8}"/>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Management of vehicles, equipment, and construction materials (Chapter IX, Articles 37, 39)</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Expands the scope from "vehicles and equipment" to "vehicles, equipment, and construction materials."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Mandatory energy labeling for construction materials; provincial People's Committees must inspect and monitor labeling on the market.</a:t>
            </a:r>
          </a:p>
        </p:txBody>
      </p:sp>
      <p:sp>
        <p:nvSpPr>
          <p:cNvPr id="5" name="Slide Number Placeholder 4">
            <a:extLst>
              <a:ext uri="{FF2B5EF4-FFF2-40B4-BE49-F238E27FC236}">
                <a16:creationId xmlns:a16="http://schemas.microsoft.com/office/drawing/2014/main" id="{B5D05C34-5BE3-D55E-3FA8-67D45743F2DA}"/>
              </a:ext>
            </a:extLst>
          </p:cNvPr>
          <p:cNvSpPr>
            <a:spLocks noGrp="1"/>
          </p:cNvSpPr>
          <p:nvPr>
            <p:ph type="sldNum" sz="quarter" idx="12"/>
          </p:nvPr>
        </p:nvSpPr>
        <p:spPr/>
        <p:txBody>
          <a:bodyPr/>
          <a:lstStyle/>
          <a:p>
            <a:fld id="{DDA70A67-A867-42F0-871F-01B78550C99D}" type="slidenum">
              <a:rPr lang="en-US" smtClean="0"/>
              <a:pPr/>
              <a:t>27</a:t>
            </a:fld>
            <a:endParaRPr lang="en-US" dirty="0"/>
          </a:p>
        </p:txBody>
      </p:sp>
    </p:spTree>
    <p:extLst>
      <p:ext uri="{BB962C8B-B14F-4D97-AF65-F5344CB8AC3E}">
        <p14:creationId xmlns:p14="http://schemas.microsoft.com/office/powerpoint/2010/main" val="3759305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BFF60-C206-BF65-BC44-068E69A033C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FBE5025-29E0-5762-D212-E358893A9395}"/>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0A4CA2CB-8664-6E70-AAF9-55973DCF3EE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523C1C71-E7C8-FA6A-3981-40279F0E1B08}"/>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Preferential policies and support (Articles 41, 41a)</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Clarification on green credit incentives and green bonds for energy-saving and emission-reduction projects.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Establishment of a Fund to Promote Energy Efficiency and Conservation (a non-governmental financial fund operating on a non-profit basis).</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b="1" dirty="0">
                <a:solidFill>
                  <a:schemeClr val="tx1"/>
                </a:solidFill>
                <a:latin typeface="Cambria" panose="02040503050406030204" pitchFamily="18" charset="0"/>
                <a:ea typeface="Cambria" panose="02040503050406030204" pitchFamily="18" charset="0"/>
              </a:rPr>
              <a:t>Energy services (Article 43)</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Add detailed regulations on the activities of Energy Service Organizations (auditing, technology transfer, training, EPC, etc.).</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Government shall prescribe conditions for investment in energy audit businesses.</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Ministry of Industry and Trade shall publicly disclose the list of Energy Service Organizations.</a:t>
            </a:r>
          </a:p>
        </p:txBody>
      </p:sp>
      <p:sp>
        <p:nvSpPr>
          <p:cNvPr id="5" name="Slide Number Placeholder 4">
            <a:extLst>
              <a:ext uri="{FF2B5EF4-FFF2-40B4-BE49-F238E27FC236}">
                <a16:creationId xmlns:a16="http://schemas.microsoft.com/office/drawing/2014/main" id="{CAF062BA-3F06-8AF9-588A-E9C1B1313986}"/>
              </a:ext>
            </a:extLst>
          </p:cNvPr>
          <p:cNvSpPr>
            <a:spLocks noGrp="1"/>
          </p:cNvSpPr>
          <p:nvPr>
            <p:ph type="sldNum" sz="quarter" idx="12"/>
          </p:nvPr>
        </p:nvSpPr>
        <p:spPr/>
        <p:txBody>
          <a:bodyPr/>
          <a:lstStyle/>
          <a:p>
            <a:fld id="{DDA70A67-A867-42F0-871F-01B78550C99D}" type="slidenum">
              <a:rPr lang="en-US" smtClean="0"/>
              <a:pPr/>
              <a:t>28</a:t>
            </a:fld>
            <a:endParaRPr lang="en-US" dirty="0"/>
          </a:p>
        </p:txBody>
      </p:sp>
    </p:spTree>
    <p:extLst>
      <p:ext uri="{BB962C8B-B14F-4D97-AF65-F5344CB8AC3E}">
        <p14:creationId xmlns:p14="http://schemas.microsoft.com/office/powerpoint/2010/main" val="7549107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43210-26E6-FDB1-F56D-E0161AA8DBE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7373FB8-3FBB-6F7C-48BB-17832FC3451B}"/>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UPDATE TO LAW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CF7A62AD-9204-1757-EAE9-D2699C543993}"/>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err="1">
                <a:solidFill>
                  <a:srgbClr val="FF0000"/>
                </a:solidFill>
                <a:latin typeface="Calisto MT" panose="02040603050505030304" pitchFamily="18" charset="0"/>
                <a:ea typeface="Cambria" panose="02040503050406030204" pitchFamily="18" charset="0"/>
              </a:rPr>
              <a:t>Effective from </a:t>
            </a:r>
            <a:r>
              <a:rPr lang="en-US" sz="1600" b="1" dirty="0">
                <a:solidFill>
                  <a:srgbClr val="FF0000"/>
                </a:solidFill>
                <a:latin typeface="Calisto MT" panose="02040603050505030304" pitchFamily="18" charset="0"/>
                <a:ea typeface="Cambria" panose="02040503050406030204" pitchFamily="18" charset="0"/>
              </a:rPr>
              <a:t>January 1, 2026</a:t>
            </a:r>
          </a:p>
        </p:txBody>
      </p:sp>
      <p:sp>
        <p:nvSpPr>
          <p:cNvPr id="4" name="Rectangle 3">
            <a:extLst>
              <a:ext uri="{FF2B5EF4-FFF2-40B4-BE49-F238E27FC236}">
                <a16:creationId xmlns:a16="http://schemas.microsoft.com/office/drawing/2014/main" id="{93D1B498-CC00-FEBF-CB77-C1A7E650074C}"/>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Responsibilities of Ministries, Sectors &amp;amp; Localities</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Revised responsibilities of the Ministry of Construction and the Ministry of Agriculture and Environment (clearly separated).</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Provincial People's Committees: Add responsibilities for reporting results, inspecting, and auditing agencies using public funds.</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b="1" dirty="0">
                <a:solidFill>
                  <a:schemeClr val="tx1"/>
                </a:solidFill>
                <a:latin typeface="Cambria" panose="02040503050406030204" pitchFamily="18" charset="0"/>
                <a:ea typeface="Cambria" panose="02040503050406030204" pitchFamily="18" charset="0"/>
              </a:rPr>
              <a:t>Effective Date &amp; Transition</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Effective as of January 1, 2026.</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Previously issued energy management certificates remain valid until December 31, 2030</a:t>
            </a:r>
            <a:r>
              <a:rPr lang="vi-VN" sz="2200" b="1"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D4AAAD01-3291-0D59-0AA8-D07C1DE4C05F}"/>
              </a:ext>
            </a:extLst>
          </p:cNvPr>
          <p:cNvSpPr>
            <a:spLocks noGrp="1"/>
          </p:cNvSpPr>
          <p:nvPr>
            <p:ph type="sldNum" sz="quarter" idx="12"/>
          </p:nvPr>
        </p:nvSpPr>
        <p:spPr/>
        <p:txBody>
          <a:bodyPr/>
          <a:lstStyle/>
          <a:p>
            <a:fld id="{DDA70A67-A867-42F0-871F-01B78550C99D}" type="slidenum">
              <a:rPr lang="en-US" smtClean="0"/>
              <a:pPr/>
              <a:t>29</a:t>
            </a:fld>
            <a:endParaRPr lang="en-US" dirty="0"/>
          </a:p>
        </p:txBody>
      </p:sp>
    </p:spTree>
    <p:extLst>
      <p:ext uri="{BB962C8B-B14F-4D97-AF65-F5344CB8AC3E}">
        <p14:creationId xmlns:p14="http://schemas.microsoft.com/office/powerpoint/2010/main" val="18024731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01C36-D814-7FB1-AD64-73570ABA73E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580D354-1980-C9D6-27D2-1C5B65740E5E}"/>
              </a:ext>
            </a:extLst>
          </p:cNvPr>
          <p:cNvSpPr>
            <a:spLocks noGrp="1"/>
          </p:cNvSpPr>
          <p:nvPr/>
        </p:nvSpPr>
        <p:spPr>
          <a:xfrm>
            <a:off x="357657" y="1344006"/>
            <a:ext cx="11476686" cy="752230"/>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latin typeface="Cambria" panose="02040503050406030204" pitchFamily="18" charset="0"/>
                <a:ea typeface="Cambria" panose="02040503050406030204" pitchFamily="18" charset="0"/>
              </a:rPr>
              <a:t>VIETNAM'S COMMITMENTS UNDER COP 26 AND NDC </a:t>
            </a:r>
          </a:p>
        </p:txBody>
      </p:sp>
      <p:sp>
        <p:nvSpPr>
          <p:cNvPr id="6" name="Text Placeholder 4">
            <a:extLst>
              <a:ext uri="{FF2B5EF4-FFF2-40B4-BE49-F238E27FC236}">
                <a16:creationId xmlns:a16="http://schemas.microsoft.com/office/drawing/2014/main" id="{3982AFC6-20B0-3E99-50FB-750576A669F2}"/>
              </a:ext>
            </a:extLst>
          </p:cNvPr>
          <p:cNvSpPr>
            <a:spLocks noGrp="1"/>
          </p:cNvSpPr>
          <p:nvPr/>
        </p:nvSpPr>
        <p:spPr>
          <a:xfrm>
            <a:off x="358698" y="2303798"/>
            <a:ext cx="5737302" cy="4049224"/>
          </a:xfrm>
          <a:prstGeom prst="rect">
            <a:avLst/>
          </a:prstGeom>
          <a:solidFill>
            <a:srgbClr val="FFFFFF"/>
          </a:solidFill>
          <a:ln>
            <a:solidFill>
              <a:srgbClr val="0F6FC6"/>
            </a:solidFill>
          </a:ln>
        </p:spPr>
        <p:txBody>
          <a:bodyPr spcFirstLastPara="1" wrap="square" lIns="91425" tIns="45700" rIns="91425" bIns="45700" anchor="ctr"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Summary of the COP26 &amp; NDC Context Update</a:t>
            </a: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Commitment to reduce emissions by 2030 &amp; Net Zero by 2050</a:t>
            </a: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NDC </a:t>
            </a:r>
            <a:r>
              <a:rPr kumimoji="0" lang="en-US" sz="28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has been updated</a:t>
            </a:r>
            <a:endPar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The role of international support and implementation challenges</a:t>
            </a:r>
          </a:p>
        </p:txBody>
      </p:sp>
      <p:pic>
        <p:nvPicPr>
          <p:cNvPr id="7" name="Picture 6" descr="A green and white planet&#10;&#10;AI-generated content may be incorrect.">
            <a:extLst>
              <a:ext uri="{FF2B5EF4-FFF2-40B4-BE49-F238E27FC236}">
                <a16:creationId xmlns:a16="http://schemas.microsoft.com/office/drawing/2014/main" id="{EDC5BB1A-FECC-B2F9-BF21-E48394C0A5E7}"/>
              </a:ext>
            </a:extLst>
          </p:cNvPr>
          <p:cNvPicPr>
            <a:picLocks noGrp="1" noChangeAspect="1"/>
          </p:cNvPicPr>
          <p:nvPr/>
        </p:nvPicPr>
        <p:blipFill>
          <a:blip r:embed="rId2"/>
          <a:srcRect l="9134" t="2868" r="8623" b="2413"/>
          <a:stretch>
            <a:fillRect/>
          </a:stretch>
        </p:blipFill>
        <p:spPr>
          <a:xfrm>
            <a:off x="6337158" y="2303798"/>
            <a:ext cx="5496144" cy="4049224"/>
          </a:xfrm>
          <a:prstGeom prst="rect">
            <a:avLst/>
          </a:prstGeom>
          <a:noFill/>
          <a:ln>
            <a:noFill/>
          </a:ln>
        </p:spPr>
      </p:pic>
      <p:sp>
        <p:nvSpPr>
          <p:cNvPr id="2" name="Slide Number Placeholder 1">
            <a:extLst>
              <a:ext uri="{FF2B5EF4-FFF2-40B4-BE49-F238E27FC236}">
                <a16:creationId xmlns:a16="http://schemas.microsoft.com/office/drawing/2014/main" id="{CADDA1D8-EA36-7839-9A69-0CB798F4863E}"/>
              </a:ext>
            </a:extLst>
          </p:cNvPr>
          <p:cNvSpPr>
            <a:spLocks noGrp="1"/>
          </p:cNvSpPr>
          <p:nvPr>
            <p:ph type="sldNum" sz="quarter" idx="12"/>
          </p:nvPr>
        </p:nvSpPr>
        <p:spPr/>
        <p:txBody>
          <a:bodyPr/>
          <a:lstStyle/>
          <a:p>
            <a:fld id="{DDA70A67-A867-42F0-871F-01B78550C99D}" type="slidenum">
              <a:rPr lang="en-US" smtClean="0"/>
              <a:pPr/>
              <a:t>3</a:t>
            </a:fld>
            <a:endParaRPr lang="en-US" dirty="0"/>
          </a:p>
        </p:txBody>
      </p:sp>
    </p:spTree>
    <p:extLst>
      <p:ext uri="{BB962C8B-B14F-4D97-AF65-F5344CB8AC3E}">
        <p14:creationId xmlns:p14="http://schemas.microsoft.com/office/powerpoint/2010/main" val="3257566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B893-51AB-EB99-F845-DBA0F286864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53150C4-632D-B846-58A8-802D91CF5992}"/>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INVENTORY LAW KNK</a:t>
            </a:r>
            <a:endParaRPr lang="en-US" sz="3200" kern="0" dirty="0">
              <a:latin typeface="Cambria"/>
              <a:ea typeface="Cambria"/>
              <a:cs typeface="Cambria"/>
              <a:sym typeface="Cambria"/>
            </a:endParaRPr>
          </a:p>
        </p:txBody>
      </p:sp>
      <p:sp>
        <p:nvSpPr>
          <p:cNvPr id="2" name="Text Placeholder 5">
            <a:extLst>
              <a:ext uri="{FF2B5EF4-FFF2-40B4-BE49-F238E27FC236}">
                <a16:creationId xmlns:a16="http://schemas.microsoft.com/office/drawing/2014/main" id="{00DBB394-40FB-0F1B-05B4-CFB1623119A9}"/>
              </a:ext>
            </a:extLst>
          </p:cNvPr>
          <p:cNvSpPr>
            <a:spLocks noGrp="1"/>
          </p:cNvSpPr>
          <p:nvPr/>
        </p:nvSpPr>
        <p:spPr>
          <a:xfrm>
            <a:off x="941166" y="1949947"/>
            <a:ext cx="4858750" cy="454852"/>
          </a:xfrm>
          <a:prstGeom prst="rect">
            <a:avLst/>
          </a:prstGeom>
          <a:noFill/>
          <a:ln>
            <a:noFill/>
          </a:ln>
        </p:spPr>
        <p:txBody>
          <a:bodyPr spcFirstLastPara="1" vert="horz" wrap="square" lIns="0" tIns="0" rIns="0" bIns="0" rtlCol="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2800"/>
              <a:buFont typeface="Arial"/>
              <a:buNone/>
              <a:defRPr lang="de-DE" sz="1800" b="0" i="0" u="none" strike="noStrike" cap="none" dirty="0">
                <a:solidFill>
                  <a:schemeClr val="accent6"/>
                </a:solidFill>
                <a:latin typeface="Cambria" panose="02040503050406030204" pitchFamily="18" charset="0"/>
                <a:ea typeface="Cambria" panose="02040503050406030204" pitchFamily="18" charset="0"/>
                <a:cs typeface="+mj-cs"/>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a:r>
              <a:rPr lang="en-VN" b="1" dirty="0">
                <a:latin typeface="Cambria" panose="02040503050406030204" pitchFamily="18" charset="0"/>
              </a:rPr>
              <a:t>IN THE ENVIRONMENTAL LAW FRAMEWORK</a:t>
            </a:r>
          </a:p>
        </p:txBody>
      </p:sp>
      <p:grpSp>
        <p:nvGrpSpPr>
          <p:cNvPr id="24" name="Group 23">
            <a:extLst>
              <a:ext uri="{FF2B5EF4-FFF2-40B4-BE49-F238E27FC236}">
                <a16:creationId xmlns:a16="http://schemas.microsoft.com/office/drawing/2014/main" id="{FFCA125E-7D91-F3E5-C4CF-DCB333CB2707}"/>
              </a:ext>
            </a:extLst>
          </p:cNvPr>
          <p:cNvGrpSpPr/>
          <p:nvPr/>
        </p:nvGrpSpPr>
        <p:grpSpPr>
          <a:xfrm>
            <a:off x="2896399" y="3743738"/>
            <a:ext cx="3424566" cy="1514469"/>
            <a:chOff x="258192" y="3309813"/>
            <a:chExt cx="3424566" cy="2153666"/>
          </a:xfrm>
        </p:grpSpPr>
        <p:cxnSp>
          <p:nvCxnSpPr>
            <p:cNvPr id="40" name="Straight Arrow Connector 39">
              <a:extLst>
                <a:ext uri="{FF2B5EF4-FFF2-40B4-BE49-F238E27FC236}">
                  <a16:creationId xmlns:a16="http://schemas.microsoft.com/office/drawing/2014/main" id="{703075E7-5823-AD88-F1DC-35C641EE1D60}"/>
                </a:ext>
              </a:extLst>
            </p:cNvPr>
            <p:cNvCxnSpPr>
              <a:cxnSpLocks/>
              <a:endCxn id="41" idx="0"/>
            </p:cNvCxnSpPr>
            <p:nvPr/>
          </p:nvCxnSpPr>
          <p:spPr>
            <a:xfrm>
              <a:off x="1970475" y="3309813"/>
              <a:ext cx="0" cy="667330"/>
            </a:xfrm>
            <a:prstGeom prst="straightConnector1">
              <a:avLst/>
            </a:prstGeom>
            <a:noFill/>
            <a:ln w="57150" cap="flat" cmpd="sng" algn="ctr">
              <a:solidFill>
                <a:srgbClr val="00B050"/>
              </a:solidFill>
              <a:prstDash val="solid"/>
              <a:tailEnd type="triangle"/>
            </a:ln>
            <a:effectLst/>
          </p:spPr>
        </p:cxnSp>
        <p:sp>
          <p:nvSpPr>
            <p:cNvPr id="41" name="Rectangle 40">
              <a:extLst>
                <a:ext uri="{FF2B5EF4-FFF2-40B4-BE49-F238E27FC236}">
                  <a16:creationId xmlns:a16="http://schemas.microsoft.com/office/drawing/2014/main" id="{5C80C321-9C56-AB63-3251-7F5F6827B31F}"/>
                </a:ext>
              </a:extLst>
            </p:cNvPr>
            <p:cNvSpPr/>
            <p:nvPr/>
          </p:nvSpPr>
          <p:spPr>
            <a:xfrm>
              <a:off x="258192" y="3977143"/>
              <a:ext cx="3424566" cy="1486336"/>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2626/QĐ-BTNMT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NOTICE ON THE LIST OF EMISSION FACTORS SUPPORTING KNK INVENTORY</a:t>
              </a:r>
            </a:p>
          </p:txBody>
        </p:sp>
      </p:grpSp>
      <p:sp>
        <p:nvSpPr>
          <p:cNvPr id="25" name="Rectangle 24">
            <a:extLst>
              <a:ext uri="{FF2B5EF4-FFF2-40B4-BE49-F238E27FC236}">
                <a16:creationId xmlns:a16="http://schemas.microsoft.com/office/drawing/2014/main" id="{1AF09C92-E215-122C-97ED-F82E92820F6A}"/>
              </a:ext>
            </a:extLst>
          </p:cNvPr>
          <p:cNvSpPr/>
          <p:nvPr/>
        </p:nvSpPr>
        <p:spPr>
          <a:xfrm>
            <a:off x="5271311" y="2480631"/>
            <a:ext cx="4077255" cy="914281"/>
          </a:xfrm>
          <a:prstGeom prst="rect">
            <a:avLst/>
          </a:prstGeom>
          <a:gradFill rotWithShape="1">
            <a:gsLst>
              <a:gs pos="0">
                <a:srgbClr val="A5C249">
                  <a:tint val="100000"/>
                  <a:shade val="100000"/>
                  <a:satMod val="130000"/>
                </a:srgbClr>
              </a:gs>
              <a:gs pos="100000">
                <a:srgbClr val="A5C249">
                  <a:tint val="50000"/>
                  <a:shade val="100000"/>
                  <a:satMod val="350000"/>
                </a:srgbClr>
              </a:gs>
            </a:gsLst>
            <a:lin ang="16200000" scaled="0"/>
          </a:gradFill>
          <a:ln w="9525" cap="flat" cmpd="sng" algn="ctr">
            <a:solidFill>
              <a:srgbClr val="A5C249">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06/2022/NĐ-CP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REGULATIONS ON REDUCING GREENHOUSE GAS EMISSIONS AND PROTECTING THE OZONE LAYER</a:t>
            </a:r>
          </a:p>
        </p:txBody>
      </p:sp>
      <p:sp>
        <p:nvSpPr>
          <p:cNvPr id="26" name="Rectangle 25">
            <a:extLst>
              <a:ext uri="{FF2B5EF4-FFF2-40B4-BE49-F238E27FC236}">
                <a16:creationId xmlns:a16="http://schemas.microsoft.com/office/drawing/2014/main" id="{A80C6742-4B2E-E3B5-ABAB-7F8B917A7FA8}"/>
              </a:ext>
            </a:extLst>
          </p:cNvPr>
          <p:cNvSpPr/>
          <p:nvPr/>
        </p:nvSpPr>
        <p:spPr>
          <a:xfrm>
            <a:off x="5419885" y="1232424"/>
            <a:ext cx="3780107" cy="866501"/>
          </a:xfrm>
          <a:prstGeom prst="rect">
            <a:avLst/>
          </a:prstGeom>
          <a:gradFill rotWithShape="1">
            <a:gsLst>
              <a:gs pos="0">
                <a:srgbClr val="7CCA62">
                  <a:tint val="100000"/>
                  <a:shade val="100000"/>
                  <a:satMod val="130000"/>
                </a:srgbClr>
              </a:gs>
              <a:gs pos="100000">
                <a:srgbClr val="7CCA62">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72/2020/QH14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ENVIRONMENTAL PROTECTION LAW</a:t>
            </a:r>
            <a:endPar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endParaRPr>
          </a:p>
        </p:txBody>
      </p:sp>
      <p:cxnSp>
        <p:nvCxnSpPr>
          <p:cNvPr id="27" name="Straight Arrow Connector 26">
            <a:extLst>
              <a:ext uri="{FF2B5EF4-FFF2-40B4-BE49-F238E27FC236}">
                <a16:creationId xmlns:a16="http://schemas.microsoft.com/office/drawing/2014/main" id="{456C2052-44F4-AC52-E660-821CFD9D2F73}"/>
              </a:ext>
            </a:extLst>
          </p:cNvPr>
          <p:cNvCxnSpPr>
            <a:cxnSpLocks/>
            <a:stCxn id="26" idx="2"/>
            <a:endCxn id="25" idx="0"/>
          </p:cNvCxnSpPr>
          <p:nvPr/>
        </p:nvCxnSpPr>
        <p:spPr>
          <a:xfrm>
            <a:off x="7309938" y="2098925"/>
            <a:ext cx="0" cy="381706"/>
          </a:xfrm>
          <a:prstGeom prst="straightConnector1">
            <a:avLst/>
          </a:prstGeom>
          <a:noFill/>
          <a:ln w="57150" cap="flat" cmpd="sng" algn="ctr">
            <a:solidFill>
              <a:srgbClr val="00B050"/>
            </a:solidFill>
            <a:prstDash val="solid"/>
            <a:tailEnd type="triangle"/>
          </a:ln>
          <a:effectLst/>
        </p:spPr>
      </p:cxnSp>
      <p:cxnSp>
        <p:nvCxnSpPr>
          <p:cNvPr id="28" name="Straight Connector 27">
            <a:extLst>
              <a:ext uri="{FF2B5EF4-FFF2-40B4-BE49-F238E27FC236}">
                <a16:creationId xmlns:a16="http://schemas.microsoft.com/office/drawing/2014/main" id="{5C0EEAF8-7A35-4048-031E-6B99C0DCA2CD}"/>
              </a:ext>
            </a:extLst>
          </p:cNvPr>
          <p:cNvCxnSpPr>
            <a:cxnSpLocks/>
          </p:cNvCxnSpPr>
          <p:nvPr/>
        </p:nvCxnSpPr>
        <p:spPr>
          <a:xfrm>
            <a:off x="1242505" y="3760598"/>
            <a:ext cx="9172722" cy="0"/>
          </a:xfrm>
          <a:prstGeom prst="line">
            <a:avLst/>
          </a:prstGeom>
          <a:noFill/>
          <a:ln w="57150" cap="flat" cmpd="sng" algn="ctr">
            <a:solidFill>
              <a:srgbClr val="00B050"/>
            </a:solidFill>
            <a:prstDash val="solid"/>
          </a:ln>
          <a:effectLst/>
        </p:spPr>
      </p:cxnSp>
      <p:grpSp>
        <p:nvGrpSpPr>
          <p:cNvPr id="29" name="Group 28">
            <a:extLst>
              <a:ext uri="{FF2B5EF4-FFF2-40B4-BE49-F238E27FC236}">
                <a16:creationId xmlns:a16="http://schemas.microsoft.com/office/drawing/2014/main" id="{D7C3549D-1F96-2038-E93E-624DB9127E9D}"/>
              </a:ext>
            </a:extLst>
          </p:cNvPr>
          <p:cNvGrpSpPr/>
          <p:nvPr/>
        </p:nvGrpSpPr>
        <p:grpSpPr>
          <a:xfrm>
            <a:off x="9382216" y="3760598"/>
            <a:ext cx="2623075" cy="1780410"/>
            <a:chOff x="1767158" y="3797511"/>
            <a:chExt cx="2623075" cy="1905866"/>
          </a:xfrm>
        </p:grpSpPr>
        <p:cxnSp>
          <p:nvCxnSpPr>
            <p:cNvPr id="38" name="Straight Arrow Connector 37">
              <a:extLst>
                <a:ext uri="{FF2B5EF4-FFF2-40B4-BE49-F238E27FC236}">
                  <a16:creationId xmlns:a16="http://schemas.microsoft.com/office/drawing/2014/main" id="{2B712E3F-A563-699B-FC70-E37951E8637A}"/>
                </a:ext>
              </a:extLst>
            </p:cNvPr>
            <p:cNvCxnSpPr>
              <a:cxnSpLocks/>
            </p:cNvCxnSpPr>
            <p:nvPr/>
          </p:nvCxnSpPr>
          <p:spPr>
            <a:xfrm>
              <a:off x="3066518" y="3797511"/>
              <a:ext cx="0" cy="590481"/>
            </a:xfrm>
            <a:prstGeom prst="straightConnector1">
              <a:avLst/>
            </a:prstGeom>
            <a:noFill/>
            <a:ln w="57150" cap="flat" cmpd="sng" algn="ctr">
              <a:solidFill>
                <a:srgbClr val="00B050"/>
              </a:solidFill>
              <a:prstDash val="solid"/>
              <a:tailEnd type="triangle"/>
            </a:ln>
            <a:effectLst/>
          </p:spPr>
        </p:cxnSp>
        <p:sp>
          <p:nvSpPr>
            <p:cNvPr id="39" name="Rectangle 38">
              <a:extLst>
                <a:ext uri="{FF2B5EF4-FFF2-40B4-BE49-F238E27FC236}">
                  <a16:creationId xmlns:a16="http://schemas.microsoft.com/office/drawing/2014/main" id="{BD2B9E7E-7C62-8087-8BF1-41101DAABC19}"/>
                </a:ext>
              </a:extLst>
            </p:cNvPr>
            <p:cNvSpPr/>
            <p:nvPr/>
          </p:nvSpPr>
          <p:spPr>
            <a:xfrm>
              <a:off x="1767158" y="4370522"/>
              <a:ext cx="2623075" cy="1332855"/>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01/2022/TT-BTNMT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DETAILED REGULATIONS ON IMPLEMENTING THE ENVIRONMENTAL PROTECTION LAW ON RESPONDING TO CLIMATE CHANGE</a:t>
              </a:r>
            </a:p>
          </p:txBody>
        </p:sp>
      </p:grpSp>
      <p:cxnSp>
        <p:nvCxnSpPr>
          <p:cNvPr id="30" name="Straight Arrow Connector 29">
            <a:extLst>
              <a:ext uri="{FF2B5EF4-FFF2-40B4-BE49-F238E27FC236}">
                <a16:creationId xmlns:a16="http://schemas.microsoft.com/office/drawing/2014/main" id="{A85544C9-050E-D416-0A72-0DFDF4B7B9BB}"/>
              </a:ext>
            </a:extLst>
          </p:cNvPr>
          <p:cNvCxnSpPr>
            <a:cxnSpLocks/>
            <a:stCxn id="25" idx="2"/>
            <a:endCxn id="31" idx="0"/>
          </p:cNvCxnSpPr>
          <p:nvPr/>
        </p:nvCxnSpPr>
        <p:spPr>
          <a:xfrm flipH="1">
            <a:off x="7302069" y="3394912"/>
            <a:ext cx="7869" cy="866595"/>
          </a:xfrm>
          <a:prstGeom prst="straightConnector1">
            <a:avLst/>
          </a:prstGeom>
          <a:noFill/>
          <a:ln w="57150" cap="flat" cmpd="sng" algn="ctr">
            <a:solidFill>
              <a:srgbClr val="00B050"/>
            </a:solidFill>
            <a:prstDash val="solid"/>
            <a:tailEnd type="triangle"/>
          </a:ln>
          <a:effectLst/>
        </p:spPr>
      </p:cxnSp>
      <p:sp>
        <p:nvSpPr>
          <p:cNvPr id="31" name="Rectangle 30">
            <a:extLst>
              <a:ext uri="{FF2B5EF4-FFF2-40B4-BE49-F238E27FC236}">
                <a16:creationId xmlns:a16="http://schemas.microsoft.com/office/drawing/2014/main" id="{1AF7FCF5-76C0-CD71-BB05-A44353054182}"/>
              </a:ext>
            </a:extLst>
          </p:cNvPr>
          <p:cNvSpPr/>
          <p:nvPr/>
        </p:nvSpPr>
        <p:spPr>
          <a:xfrm>
            <a:off x="5698993" y="4261508"/>
            <a:ext cx="3206152" cy="114276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17/2022/TT-BTNMT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rPr>
              <a:t>TECHNICAL REGULATIONS ON MEASUREMENT, REPORTING, AND VERIFICATION OF GREENHOUSE GAS EMISSION REDUCTIONS AND GREENHOUSE GAS INVENTORY</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rPr>
              <a:t>WASTE MANAGEMENT SECTOR</a:t>
            </a:r>
            <a:endParaRPr kumimoji="0" lang="vi-VN"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endParaRPr>
          </a:p>
        </p:txBody>
      </p:sp>
      <p:sp>
        <p:nvSpPr>
          <p:cNvPr id="32" name="Rectangle 31">
            <a:extLst>
              <a:ext uri="{FF2B5EF4-FFF2-40B4-BE49-F238E27FC236}">
                <a16:creationId xmlns:a16="http://schemas.microsoft.com/office/drawing/2014/main" id="{289E6AE3-F3CA-16D1-9746-EFBEF6CE5027}"/>
              </a:ext>
            </a:extLst>
          </p:cNvPr>
          <p:cNvSpPr/>
          <p:nvPr/>
        </p:nvSpPr>
        <p:spPr>
          <a:xfrm>
            <a:off x="5713719" y="5541009"/>
            <a:ext cx="3206151" cy="60481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38/2023/TT-BCT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INDUSTRY AND TRADE</a:t>
            </a:r>
            <a:endParaRPr kumimoji="0" lang="en-US"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endParaRPr>
          </a:p>
        </p:txBody>
      </p:sp>
      <p:sp>
        <p:nvSpPr>
          <p:cNvPr id="33" name="Rectangle 32">
            <a:extLst>
              <a:ext uri="{FF2B5EF4-FFF2-40B4-BE49-F238E27FC236}">
                <a16:creationId xmlns:a16="http://schemas.microsoft.com/office/drawing/2014/main" id="{AD0C95EF-9C7B-6978-B380-7BABB51E6682}"/>
              </a:ext>
            </a:extLst>
          </p:cNvPr>
          <p:cNvSpPr/>
          <p:nvPr/>
        </p:nvSpPr>
        <p:spPr>
          <a:xfrm>
            <a:off x="5698993" y="6270866"/>
            <a:ext cx="3206151" cy="58713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a:ln>
                  <a:noFill/>
                </a:ln>
                <a:solidFill>
                  <a:srgbClr val="17406D">
                    <a:lumMod val="10000"/>
                  </a:srgbClr>
                </a:solidFill>
                <a:effectLst/>
                <a:uLnTx/>
                <a:uFillTx/>
                <a:latin typeface="Cambria" panose="02040503050406030204" pitchFamily="18" charset="0"/>
                <a:ea typeface="+mn-ea"/>
                <a:cs typeface="+mn-cs"/>
                <a:sym typeface="Arial"/>
              </a:rPr>
              <a:t>23/2023/TT-BNNPTNT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0" u="none" strike="noStrike" kern="0" cap="none" spc="0" normalizeH="0" baseline="0" noProof="0">
                <a:ln>
                  <a:noFill/>
                </a:ln>
                <a:solidFill>
                  <a:srgbClr val="E7E6E6">
                    <a:lumMod val="10000"/>
                  </a:srgbClr>
                </a:solidFill>
                <a:effectLst/>
                <a:uLnTx/>
                <a:uFillTx/>
                <a:latin typeface="Cambria" panose="02040503050406030204" pitchFamily="18" charset="0"/>
                <a:ea typeface="+mn-ea"/>
                <a:cs typeface="+mn-cs"/>
                <a:sym typeface="Arial"/>
              </a:rPr>
              <a:t>FORESTRY SECTOR</a:t>
            </a:r>
          </a:p>
        </p:txBody>
      </p:sp>
      <p:cxnSp>
        <p:nvCxnSpPr>
          <p:cNvPr id="34" name="Straight Arrow Connector 33">
            <a:extLst>
              <a:ext uri="{FF2B5EF4-FFF2-40B4-BE49-F238E27FC236}">
                <a16:creationId xmlns:a16="http://schemas.microsoft.com/office/drawing/2014/main" id="{18ECC8FE-FD26-4F2B-6D16-7116D6BADF00}"/>
              </a:ext>
            </a:extLst>
          </p:cNvPr>
          <p:cNvCxnSpPr>
            <a:cxnSpLocks/>
          </p:cNvCxnSpPr>
          <p:nvPr/>
        </p:nvCxnSpPr>
        <p:spPr>
          <a:xfrm>
            <a:off x="4151507" y="3978371"/>
            <a:ext cx="0" cy="226527"/>
          </a:xfrm>
          <a:prstGeom prst="straightConnector1">
            <a:avLst/>
          </a:prstGeom>
          <a:noFill/>
          <a:ln w="57150" cap="flat" cmpd="sng" algn="ctr">
            <a:solidFill>
              <a:srgbClr val="00B050"/>
            </a:solidFill>
            <a:prstDash val="solid"/>
            <a:tailEnd type="triangle"/>
          </a:ln>
          <a:effectLst/>
        </p:spPr>
      </p:cxnSp>
      <p:sp>
        <p:nvSpPr>
          <p:cNvPr id="35" name="TextBox 40">
            <a:extLst>
              <a:ext uri="{FF2B5EF4-FFF2-40B4-BE49-F238E27FC236}">
                <a16:creationId xmlns:a16="http://schemas.microsoft.com/office/drawing/2014/main" id="{8E2B75D9-6350-F2B1-9317-3A057B71DBE3}"/>
              </a:ext>
            </a:extLst>
          </p:cNvPr>
          <p:cNvSpPr txBox="1"/>
          <p:nvPr/>
        </p:nvSpPr>
        <p:spPr>
          <a:xfrm>
            <a:off x="9774847" y="1281549"/>
            <a:ext cx="1621757" cy="1055471"/>
          </a:xfrm>
          <a:prstGeom prst="roundRect">
            <a:avLst/>
          </a:prstGeom>
          <a:solidFill>
            <a:srgbClr val="FFFFFF"/>
          </a:solidFill>
          <a:ln w="25400" cap="flat" cmpd="sng" algn="ctr">
            <a:solidFill>
              <a:srgbClr val="0F6FC6"/>
            </a:solidFill>
            <a:prstDash val="solid"/>
          </a:ln>
          <a:effectLst/>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Article 91.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Greenhouse gas emission reduction</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of greenhouse gases</a:t>
            </a:r>
          </a:p>
        </p:txBody>
      </p:sp>
      <p:sp>
        <p:nvSpPr>
          <p:cNvPr id="36" name="Rectangle 35">
            <a:extLst>
              <a:ext uri="{FF2B5EF4-FFF2-40B4-BE49-F238E27FC236}">
                <a16:creationId xmlns:a16="http://schemas.microsoft.com/office/drawing/2014/main" id="{E46A76AB-58FD-C529-CA72-3038076E28FF}"/>
              </a:ext>
            </a:extLst>
          </p:cNvPr>
          <p:cNvSpPr/>
          <p:nvPr/>
        </p:nvSpPr>
        <p:spPr>
          <a:xfrm>
            <a:off x="139123" y="2495573"/>
            <a:ext cx="4330650" cy="914281"/>
          </a:xfrm>
          <a:prstGeom prst="rect">
            <a:avLst/>
          </a:prstGeom>
          <a:gradFill rotWithShape="1">
            <a:gsLst>
              <a:gs pos="0">
                <a:srgbClr val="A5C249">
                  <a:tint val="100000"/>
                  <a:shade val="100000"/>
                  <a:satMod val="130000"/>
                </a:srgbClr>
              </a:gs>
              <a:gs pos="100000">
                <a:srgbClr val="A5C249">
                  <a:tint val="50000"/>
                  <a:shade val="100000"/>
                  <a:satMod val="350000"/>
                </a:srgbClr>
              </a:gs>
            </a:gsLst>
            <a:lin ang="16200000" scaled="0"/>
          </a:gradFill>
          <a:ln w="9525" cap="flat" cmpd="sng" algn="ctr">
            <a:solidFill>
              <a:srgbClr val="A5C249">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119/2025/NĐ-CP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AMENDING AND SUPPLEMENTING</a:t>
            </a: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06/2022/NĐ-CP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a:t>
            </a:r>
            <a:r>
              <a:rPr kumimoji="0" lang="en-US" sz="1600" b="0" i="1" u="none" strike="noStrike" kern="0" cap="none" spc="0" normalizeH="0" baseline="0" noProof="0" dirty="0" err="1">
                <a:ln>
                  <a:noFill/>
                </a:ln>
                <a:solidFill>
                  <a:srgbClr val="17406D">
                    <a:lumMod val="10000"/>
                  </a:srgbClr>
                </a:solidFill>
                <a:effectLst/>
                <a:uLnTx/>
                <a:uFillTx/>
                <a:latin typeface="Cambria" panose="02040503050406030204" pitchFamily="18" charset="0"/>
                <a:ea typeface="+mn-ea"/>
                <a:cs typeface="+mn-cs"/>
                <a:sym typeface="Arial"/>
              </a:rPr>
              <a:t>effective from August</a:t>
            </a: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1, 2025) </a:t>
            </a:r>
          </a:p>
        </p:txBody>
      </p:sp>
      <p:sp>
        <p:nvSpPr>
          <p:cNvPr id="37" name="Cross 36">
            <a:extLst>
              <a:ext uri="{FF2B5EF4-FFF2-40B4-BE49-F238E27FC236}">
                <a16:creationId xmlns:a16="http://schemas.microsoft.com/office/drawing/2014/main" id="{9E4CEB96-7F19-78F2-C434-F1266DFDA6F9}"/>
              </a:ext>
            </a:extLst>
          </p:cNvPr>
          <p:cNvSpPr/>
          <p:nvPr/>
        </p:nvSpPr>
        <p:spPr>
          <a:xfrm>
            <a:off x="4576359" y="2668749"/>
            <a:ext cx="581752" cy="601238"/>
          </a:xfrm>
          <a:prstGeom prst="plus">
            <a:avLst>
              <a:gd name="adj" fmla="val 43694"/>
            </a:avLst>
          </a:prstGeom>
          <a:solidFill>
            <a:srgbClr val="0BD0D9"/>
          </a:solidFill>
          <a:ln>
            <a:noFill/>
          </a:ln>
          <a:effectLst/>
        </p:spPr>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Cambria" panose="02040503050406030204" pitchFamily="18" charset="0"/>
              <a:ea typeface="+mn-ea"/>
              <a:cs typeface="+mn-cs"/>
              <a:sym typeface="Arial"/>
            </a:endParaRPr>
          </a:p>
        </p:txBody>
      </p:sp>
      <p:sp>
        <p:nvSpPr>
          <p:cNvPr id="4" name="Slide Number Placeholder 3">
            <a:extLst>
              <a:ext uri="{FF2B5EF4-FFF2-40B4-BE49-F238E27FC236}">
                <a16:creationId xmlns:a16="http://schemas.microsoft.com/office/drawing/2014/main" id="{423C289C-061B-5EAC-8F18-62AB63FF1AAB}"/>
              </a:ext>
            </a:extLst>
          </p:cNvPr>
          <p:cNvSpPr>
            <a:spLocks noGrp="1"/>
          </p:cNvSpPr>
          <p:nvPr>
            <p:ph type="sldNum" sz="quarter" idx="12"/>
          </p:nvPr>
        </p:nvSpPr>
        <p:spPr/>
        <p:txBody>
          <a:bodyPr/>
          <a:lstStyle/>
          <a:p>
            <a:fld id="{DDA70A67-A867-42F0-871F-01B78550C99D}" type="slidenum">
              <a:rPr lang="en-US" smtClean="0"/>
              <a:pPr/>
              <a:t>30</a:t>
            </a:fld>
            <a:endParaRPr lang="en-US" dirty="0"/>
          </a:p>
        </p:txBody>
      </p:sp>
    </p:spTree>
    <p:extLst>
      <p:ext uri="{BB962C8B-B14F-4D97-AF65-F5344CB8AC3E}">
        <p14:creationId xmlns:p14="http://schemas.microsoft.com/office/powerpoint/2010/main" val="20148623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69894-51CC-D45F-C08F-D75C26C80B83}"/>
            </a:ext>
          </a:extLst>
        </p:cNvPr>
        <p:cNvGrpSpPr/>
        <p:nvPr/>
      </p:nvGrpSpPr>
      <p:grpSpPr>
        <a:xfrm>
          <a:off x="0" y="0"/>
          <a:ext cx="0" cy="0"/>
          <a:chOff x="0" y="0"/>
          <a:chExt cx="0" cy="0"/>
        </a:xfrm>
      </p:grpSpPr>
      <p:sp>
        <p:nvSpPr>
          <p:cNvPr id="38" name="Rounded Rectangle 7">
            <a:extLst>
              <a:ext uri="{FF2B5EF4-FFF2-40B4-BE49-F238E27FC236}">
                <a16:creationId xmlns:a16="http://schemas.microsoft.com/office/drawing/2014/main" id="{61FE3BE5-3A08-81A5-4671-3EB450D83E0B}"/>
              </a:ext>
            </a:extLst>
          </p:cNvPr>
          <p:cNvSpPr/>
          <p:nvPr/>
        </p:nvSpPr>
        <p:spPr>
          <a:xfrm>
            <a:off x="608752" y="5803446"/>
            <a:ext cx="11399917" cy="79645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200" b="1" dirty="0">
                <a:solidFill>
                  <a:srgbClr val="000000"/>
                </a:solidFill>
                <a:latin typeface="Cambria" panose="02040503050406030204" pitchFamily="18" charset="0"/>
              </a:rPr>
              <a:t>Reporting schedule in accordance with Decree</a:t>
            </a:r>
            <a:r>
              <a:rPr lang="en-US" sz="2200" b="1" dirty="0">
                <a:solidFill>
                  <a:srgbClr val="000000"/>
                </a:solidFill>
                <a:latin typeface="Cambria" panose="02040503050406030204" pitchFamily="18" charset="0"/>
              </a:rPr>
              <a:t> 06/2022/NĐ-CP</a:t>
            </a:r>
          </a:p>
          <a:p>
            <a:pPr algn="ctr"/>
            <a:r>
              <a:rPr lang="en-US" sz="2200" b="1" dirty="0">
                <a:solidFill>
                  <a:srgbClr val="C00000"/>
                </a:solidFill>
                <a:latin typeface="Cambria" panose="02040503050406030204" pitchFamily="18" charset="0"/>
              </a:rPr>
              <a:t>2023-2027</a:t>
            </a:r>
          </a:p>
        </p:txBody>
      </p:sp>
      <p:grpSp>
        <p:nvGrpSpPr>
          <p:cNvPr id="39" name="Group 38">
            <a:extLst>
              <a:ext uri="{FF2B5EF4-FFF2-40B4-BE49-F238E27FC236}">
                <a16:creationId xmlns:a16="http://schemas.microsoft.com/office/drawing/2014/main" id="{44BCD3BC-058B-BAA2-3819-250961FF22DC}"/>
              </a:ext>
            </a:extLst>
          </p:cNvPr>
          <p:cNvGrpSpPr/>
          <p:nvPr/>
        </p:nvGrpSpPr>
        <p:grpSpPr>
          <a:xfrm>
            <a:off x="2449414" y="3184783"/>
            <a:ext cx="9404733" cy="2618665"/>
            <a:chOff x="2267951" y="2100845"/>
            <a:chExt cx="9405958" cy="2619005"/>
          </a:xfrm>
        </p:grpSpPr>
        <p:sp>
          <p:nvSpPr>
            <p:cNvPr id="53" name="Rounded Rectangle 12">
              <a:extLst>
                <a:ext uri="{FF2B5EF4-FFF2-40B4-BE49-F238E27FC236}">
                  <a16:creationId xmlns:a16="http://schemas.microsoft.com/office/drawing/2014/main" id="{3F707A5E-967D-56E9-8384-2E8568628C0B}"/>
                </a:ext>
              </a:extLst>
            </p:cNvPr>
            <p:cNvSpPr/>
            <p:nvPr/>
          </p:nvSpPr>
          <p:spPr>
            <a:xfrm>
              <a:off x="2267951" y="2112632"/>
              <a:ext cx="5730893"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2025</a:t>
              </a:r>
              <a:r>
                <a:rPr lang="en-VN" sz="2000">
                  <a:solidFill>
                    <a:srgbClr val="000000"/>
                  </a:solidFill>
                  <a:latin typeface="Cambria" panose="02040503050406030204" pitchFamily="18" charset="0"/>
                  <a:sym typeface="Wingdings" pitchFamily="2" charset="2"/>
                </a:rPr>
                <a:t>  </a:t>
              </a:r>
              <a:r>
                <a:rPr lang="en-VN" sz="2000">
                  <a:solidFill>
                    <a:srgbClr val="000000"/>
                  </a:solidFill>
                  <a:latin typeface="Cambria" panose="02040503050406030204" pitchFamily="18" charset="0"/>
                </a:rPr>
                <a:t>Report on the results of the 2024 GHG inventory</a:t>
              </a:r>
            </a:p>
          </p:txBody>
        </p:sp>
        <p:sp>
          <p:nvSpPr>
            <p:cNvPr id="54" name="Rounded Rectangle 21">
              <a:extLst>
                <a:ext uri="{FF2B5EF4-FFF2-40B4-BE49-F238E27FC236}">
                  <a16:creationId xmlns:a16="http://schemas.microsoft.com/office/drawing/2014/main" id="{545330D5-35FC-074D-52E9-488F9FF9F6F8}"/>
                </a:ext>
              </a:extLst>
            </p:cNvPr>
            <p:cNvSpPr/>
            <p:nvPr/>
          </p:nvSpPr>
          <p:spPr>
            <a:xfrm>
              <a:off x="2267952" y="2743200"/>
              <a:ext cx="6188104" cy="85969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dirty="0">
                  <a:solidFill>
                    <a:srgbClr val="000000"/>
                  </a:solidFill>
                  <a:latin typeface="Cambria" panose="02040503050406030204" pitchFamily="18" charset="0"/>
                  <a:sym typeface="Wingdings" pitchFamily="2" charset="2"/>
                </a:rPr>
                <a:t>             </a:t>
              </a:r>
              <a:r>
                <a:rPr lang="en-VN" sz="2000" dirty="0">
                  <a:solidFill>
                    <a:srgbClr val="000000"/>
                  </a:solidFill>
                  <a:latin typeface="Cambria" panose="02040503050406030204" pitchFamily="18" charset="0"/>
                  <a:sym typeface="Wingdings" pitchFamily="2" charset="2"/>
                </a:rPr>
                <a:t>Develop </a:t>
              </a:r>
              <a:r>
                <a:rPr lang="en-VN" sz="2000" dirty="0">
                  <a:solidFill>
                    <a:srgbClr val="000000"/>
                  </a:solidFill>
                  <a:latin typeface="Cambria" panose="02040503050406030204" pitchFamily="18" charset="0"/>
                </a:rPr>
                <a:t>a plan to reduce GHG emissions </a:t>
              </a:r>
            </a:p>
            <a:p>
              <a:r>
                <a:rPr lang="en-VN" sz="2000" dirty="0">
                  <a:solidFill>
                    <a:srgbClr val="000000"/>
                  </a:solidFill>
                  <a:latin typeface="Cambria" panose="02040503050406030204" pitchFamily="18" charset="0"/>
                </a:rPr>
                <a:t>	for the 2026-2030 period</a:t>
              </a:r>
            </a:p>
          </p:txBody>
        </p:sp>
        <p:cxnSp>
          <p:nvCxnSpPr>
            <p:cNvPr id="55" name="Straight Arrow Connector 54">
              <a:extLst>
                <a:ext uri="{FF2B5EF4-FFF2-40B4-BE49-F238E27FC236}">
                  <a16:creationId xmlns:a16="http://schemas.microsoft.com/office/drawing/2014/main" id="{38ED9DD8-7B18-B66A-400A-3167ABDCA7F1}"/>
                </a:ext>
              </a:extLst>
            </p:cNvPr>
            <p:cNvCxnSpPr>
              <a:cxnSpLocks/>
            </p:cNvCxnSpPr>
            <p:nvPr/>
          </p:nvCxnSpPr>
          <p:spPr>
            <a:xfrm>
              <a:off x="2360056" y="3602898"/>
              <a:ext cx="0" cy="1116952"/>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6" name="Left Arrow 34">
              <a:extLst>
                <a:ext uri="{FF2B5EF4-FFF2-40B4-BE49-F238E27FC236}">
                  <a16:creationId xmlns:a16="http://schemas.microsoft.com/office/drawing/2014/main" id="{91361241-2EFB-04BF-FBC0-E2BB14B291E8}"/>
                </a:ext>
              </a:extLst>
            </p:cNvPr>
            <p:cNvSpPr/>
            <p:nvPr/>
          </p:nvSpPr>
          <p:spPr>
            <a:xfrm>
              <a:off x="8133868" y="2112632"/>
              <a:ext cx="1996927" cy="609600"/>
            </a:xfrm>
            <a:prstGeom prst="leftArrow">
              <a:avLst>
                <a:gd name="adj1" fmla="val 64654"/>
                <a:gd name="adj2" fmla="val 50000"/>
              </a:avLst>
            </a:prstGeom>
            <a:solidFill>
              <a:schemeClr val="accent2">
                <a:lumMod val="60000"/>
                <a:lumOff val="4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March 31, 2025</a:t>
              </a:r>
            </a:p>
          </p:txBody>
        </p:sp>
        <p:sp>
          <p:nvSpPr>
            <p:cNvPr id="57" name="Left Arrow 35">
              <a:extLst>
                <a:ext uri="{FF2B5EF4-FFF2-40B4-BE49-F238E27FC236}">
                  <a16:creationId xmlns:a16="http://schemas.microsoft.com/office/drawing/2014/main" id="{0F457B0C-51E7-E7B8-60A8-F0BCAFC05159}"/>
                </a:ext>
              </a:extLst>
            </p:cNvPr>
            <p:cNvSpPr/>
            <p:nvPr/>
          </p:nvSpPr>
          <p:spPr>
            <a:xfrm>
              <a:off x="8535194" y="2743200"/>
              <a:ext cx="1996927" cy="609600"/>
            </a:xfrm>
            <a:prstGeom prst="leftArrow">
              <a:avLst>
                <a:gd name="adj1" fmla="val 64654"/>
                <a:gd name="adj2" fmla="val 50000"/>
              </a:avLst>
            </a:prstGeom>
            <a:solidFill>
              <a:schemeClr val="accent2">
                <a:lumMod val="60000"/>
                <a:lumOff val="4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December 31, 2025</a:t>
              </a:r>
            </a:p>
          </p:txBody>
        </p:sp>
        <p:sp>
          <p:nvSpPr>
            <p:cNvPr id="58" name="TextBox 37">
              <a:extLst>
                <a:ext uri="{FF2B5EF4-FFF2-40B4-BE49-F238E27FC236}">
                  <a16:creationId xmlns:a16="http://schemas.microsoft.com/office/drawing/2014/main" id="{32612B0B-B0DE-E571-13C9-39FE1E9C1E46}"/>
                </a:ext>
              </a:extLst>
            </p:cNvPr>
            <p:cNvSpPr txBox="1"/>
            <p:nvPr/>
          </p:nvSpPr>
          <p:spPr>
            <a:xfrm>
              <a:off x="10265819" y="2100845"/>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Form No. 6</a:t>
              </a:r>
            </a:p>
            <a:p>
              <a:pPr algn="l">
                <a:buClr>
                  <a:schemeClr val="tx1"/>
                </a:buClr>
              </a:pPr>
              <a:r>
                <a:rPr lang="en-VN" i="1">
                  <a:solidFill>
                    <a:srgbClr val="C00000"/>
                  </a:solidFill>
                  <a:latin typeface="Cambria" panose="02040503050406030204" pitchFamily="18" charset="0"/>
                </a:rPr>
                <a:t>Appendix II</a:t>
              </a:r>
            </a:p>
          </p:txBody>
        </p:sp>
        <p:sp>
          <p:nvSpPr>
            <p:cNvPr id="59" name="TextBox 38">
              <a:extLst>
                <a:ext uri="{FF2B5EF4-FFF2-40B4-BE49-F238E27FC236}">
                  <a16:creationId xmlns:a16="http://schemas.microsoft.com/office/drawing/2014/main" id="{A80CD047-E7C0-5C8E-92C4-FC163EF31A73}"/>
                </a:ext>
              </a:extLst>
            </p:cNvPr>
            <p:cNvSpPr txBox="1"/>
            <p:nvPr/>
          </p:nvSpPr>
          <p:spPr>
            <a:xfrm>
              <a:off x="10635541" y="2758106"/>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Form No. 2</a:t>
              </a:r>
            </a:p>
            <a:p>
              <a:pPr algn="l">
                <a:buClr>
                  <a:schemeClr val="tx1"/>
                </a:buClr>
              </a:pPr>
              <a:r>
                <a:rPr lang="en-VN" i="1">
                  <a:solidFill>
                    <a:srgbClr val="C00000"/>
                  </a:solidFill>
                  <a:latin typeface="Cambria" panose="02040503050406030204" pitchFamily="18" charset="0"/>
                </a:rPr>
                <a:t>Appendix IV</a:t>
              </a:r>
            </a:p>
          </p:txBody>
        </p:sp>
      </p:grpSp>
      <p:grpSp>
        <p:nvGrpSpPr>
          <p:cNvPr id="40" name="Group 39">
            <a:extLst>
              <a:ext uri="{FF2B5EF4-FFF2-40B4-BE49-F238E27FC236}">
                <a16:creationId xmlns:a16="http://schemas.microsoft.com/office/drawing/2014/main" id="{D157F445-CD9C-B4E3-BBC4-19E00A89D183}"/>
              </a:ext>
            </a:extLst>
          </p:cNvPr>
          <p:cNvGrpSpPr/>
          <p:nvPr/>
        </p:nvGrpSpPr>
        <p:grpSpPr>
          <a:xfrm>
            <a:off x="3534915" y="4852607"/>
            <a:ext cx="8657085" cy="950845"/>
            <a:chOff x="3582194" y="4030175"/>
            <a:chExt cx="8658212" cy="950968"/>
          </a:xfrm>
        </p:grpSpPr>
        <p:sp>
          <p:nvSpPr>
            <p:cNvPr id="49" name="Rounded Rectangle 15">
              <a:extLst>
                <a:ext uri="{FF2B5EF4-FFF2-40B4-BE49-F238E27FC236}">
                  <a16:creationId xmlns:a16="http://schemas.microsoft.com/office/drawing/2014/main" id="{CE18BDE1-2224-A8E1-4366-D979863DDC20}"/>
                </a:ext>
              </a:extLst>
            </p:cNvPr>
            <p:cNvSpPr/>
            <p:nvPr/>
          </p:nvSpPr>
          <p:spPr>
            <a:xfrm>
              <a:off x="3582194" y="4030175"/>
              <a:ext cx="5548315"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2027</a:t>
              </a:r>
              <a:r>
                <a:rPr lang="en-VN" sz="2000">
                  <a:solidFill>
                    <a:srgbClr val="000000"/>
                  </a:solidFill>
                  <a:latin typeface="Cambria" panose="02040503050406030204" pitchFamily="18" charset="0"/>
                  <a:sym typeface="Wingdings" pitchFamily="2" charset="2"/>
                </a:rPr>
                <a:t>  </a:t>
              </a:r>
              <a:r>
                <a:rPr lang="en-VN" sz="2000">
                  <a:solidFill>
                    <a:srgbClr val="000000"/>
                  </a:solidFill>
                  <a:latin typeface="Cambria" panose="02040503050406030204" pitchFamily="18" charset="0"/>
                </a:rPr>
                <a:t>Report on the results of reducing greenhouse gas emissions</a:t>
              </a:r>
            </a:p>
          </p:txBody>
        </p:sp>
        <p:cxnSp>
          <p:nvCxnSpPr>
            <p:cNvPr id="50" name="Straight Arrow Connector 49">
              <a:extLst>
                <a:ext uri="{FF2B5EF4-FFF2-40B4-BE49-F238E27FC236}">
                  <a16:creationId xmlns:a16="http://schemas.microsoft.com/office/drawing/2014/main" id="{FF29F039-4439-9EC3-A298-8A682B8069DE}"/>
                </a:ext>
              </a:extLst>
            </p:cNvPr>
            <p:cNvCxnSpPr>
              <a:cxnSpLocks/>
            </p:cNvCxnSpPr>
            <p:nvPr/>
          </p:nvCxnSpPr>
          <p:spPr>
            <a:xfrm>
              <a:off x="3665754" y="4660743"/>
              <a:ext cx="0" cy="320400"/>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1" name="Left Arrow 36">
              <a:extLst>
                <a:ext uri="{FF2B5EF4-FFF2-40B4-BE49-F238E27FC236}">
                  <a16:creationId xmlns:a16="http://schemas.microsoft.com/office/drawing/2014/main" id="{6D5D3D1C-BFDB-F6C7-A01E-4CA2EC1A324A}"/>
                </a:ext>
              </a:extLst>
            </p:cNvPr>
            <p:cNvSpPr/>
            <p:nvPr/>
          </p:nvSpPr>
          <p:spPr>
            <a:xfrm>
              <a:off x="9163514" y="4041097"/>
              <a:ext cx="1996927" cy="609600"/>
            </a:xfrm>
            <a:prstGeom prst="leftArrow">
              <a:avLst>
                <a:gd name="adj1" fmla="val 64654"/>
                <a:gd name="adj2" fmla="val 50000"/>
              </a:avLst>
            </a:prstGeom>
            <a:solidFill>
              <a:schemeClr val="accent2">
                <a:lumMod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chemeClr val="bg1"/>
                  </a:solidFill>
                  <a:latin typeface="Cambria" panose="02040503050406030204" pitchFamily="18" charset="0"/>
                </a:rPr>
                <a:t>March 31, 2027</a:t>
              </a:r>
            </a:p>
          </p:txBody>
        </p:sp>
        <p:sp>
          <p:nvSpPr>
            <p:cNvPr id="52" name="TextBox 45">
              <a:extLst>
                <a:ext uri="{FF2B5EF4-FFF2-40B4-BE49-F238E27FC236}">
                  <a16:creationId xmlns:a16="http://schemas.microsoft.com/office/drawing/2014/main" id="{C5C383CB-28DC-D526-C967-7F214F02BA2E}"/>
                </a:ext>
              </a:extLst>
            </p:cNvPr>
            <p:cNvSpPr txBox="1"/>
            <p:nvPr/>
          </p:nvSpPr>
          <p:spPr>
            <a:xfrm>
              <a:off x="11202038" y="4094202"/>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Form No. 2</a:t>
              </a:r>
            </a:p>
            <a:p>
              <a:pPr algn="l">
                <a:buClr>
                  <a:schemeClr val="tx1"/>
                </a:buClr>
              </a:pPr>
              <a:r>
                <a:rPr lang="en-VN" i="1">
                  <a:solidFill>
                    <a:srgbClr val="C00000"/>
                  </a:solidFill>
                  <a:latin typeface="Cambria" panose="02040503050406030204" pitchFamily="18" charset="0"/>
                </a:rPr>
                <a:t>Appendix III</a:t>
              </a:r>
            </a:p>
          </p:txBody>
        </p:sp>
      </p:grpSp>
      <p:grpSp>
        <p:nvGrpSpPr>
          <p:cNvPr id="41" name="Group 40">
            <a:extLst>
              <a:ext uri="{FF2B5EF4-FFF2-40B4-BE49-F238E27FC236}">
                <a16:creationId xmlns:a16="http://schemas.microsoft.com/office/drawing/2014/main" id="{C3F48626-253A-DC3B-7312-64EAC12237AD}"/>
              </a:ext>
            </a:extLst>
          </p:cNvPr>
          <p:cNvGrpSpPr/>
          <p:nvPr/>
        </p:nvGrpSpPr>
        <p:grpSpPr>
          <a:xfrm>
            <a:off x="577851" y="1397356"/>
            <a:ext cx="6247988" cy="4406090"/>
            <a:chOff x="396093" y="254585"/>
            <a:chExt cx="6247988" cy="5067881"/>
          </a:xfrm>
        </p:grpSpPr>
        <p:cxnSp>
          <p:nvCxnSpPr>
            <p:cNvPr id="42" name="Straight Arrow Connector 41">
              <a:extLst>
                <a:ext uri="{FF2B5EF4-FFF2-40B4-BE49-F238E27FC236}">
                  <a16:creationId xmlns:a16="http://schemas.microsoft.com/office/drawing/2014/main" id="{03A4B618-0A74-AEA7-846B-9045C2771D36}"/>
                </a:ext>
              </a:extLst>
            </p:cNvPr>
            <p:cNvCxnSpPr>
              <a:cxnSpLocks/>
            </p:cNvCxnSpPr>
            <p:nvPr/>
          </p:nvCxnSpPr>
          <p:spPr>
            <a:xfrm>
              <a:off x="1521856" y="1839870"/>
              <a:ext cx="0" cy="3482596"/>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193F097B-48FD-413C-111B-3571B9197571}"/>
                </a:ext>
              </a:extLst>
            </p:cNvPr>
            <p:cNvGrpSpPr/>
            <p:nvPr/>
          </p:nvGrpSpPr>
          <p:grpSpPr>
            <a:xfrm>
              <a:off x="396093" y="254585"/>
              <a:ext cx="6247988" cy="5067880"/>
              <a:chOff x="396093" y="254585"/>
              <a:chExt cx="6247988" cy="5067880"/>
            </a:xfrm>
          </p:grpSpPr>
          <p:sp>
            <p:nvSpPr>
              <p:cNvPr id="44" name="Rounded Rectangle 8">
                <a:extLst>
                  <a:ext uri="{FF2B5EF4-FFF2-40B4-BE49-F238E27FC236}">
                    <a16:creationId xmlns:a16="http://schemas.microsoft.com/office/drawing/2014/main" id="{6C5D3633-6DDE-9B49-D36A-7A72169C8393}"/>
                  </a:ext>
                </a:extLst>
              </p:cNvPr>
              <p:cNvSpPr/>
              <p:nvPr/>
            </p:nvSpPr>
            <p:spPr>
              <a:xfrm>
                <a:off x="396093" y="296078"/>
                <a:ext cx="4183850"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2023</a:t>
                </a:r>
                <a:r>
                  <a:rPr lang="en-VN" sz="2000">
                    <a:solidFill>
                      <a:srgbClr val="000000"/>
                    </a:solidFill>
                    <a:latin typeface="Cambria" panose="02040503050406030204" pitchFamily="18" charset="0"/>
                    <a:sym typeface="Wingdings" pitchFamily="2" charset="2"/>
                  </a:rPr>
                  <a:t>  </a:t>
                </a:r>
                <a:r>
                  <a:rPr lang="en-VN" sz="2000">
                    <a:solidFill>
                      <a:srgbClr val="000000"/>
                    </a:solidFill>
                    <a:latin typeface="Cambria" panose="02040503050406030204" pitchFamily="18" charset="0"/>
                  </a:rPr>
                  <a:t>Activity Data Report</a:t>
                </a:r>
              </a:p>
            </p:txBody>
          </p:sp>
          <p:sp>
            <p:nvSpPr>
              <p:cNvPr id="45" name="Rounded Rectangle 10">
                <a:extLst>
                  <a:ext uri="{FF2B5EF4-FFF2-40B4-BE49-F238E27FC236}">
                    <a16:creationId xmlns:a16="http://schemas.microsoft.com/office/drawing/2014/main" id="{6BABD913-C52F-CC12-ACD6-16BCC62223BA}"/>
                  </a:ext>
                </a:extLst>
              </p:cNvPr>
              <p:cNvSpPr/>
              <p:nvPr/>
            </p:nvSpPr>
            <p:spPr>
              <a:xfrm>
                <a:off x="1373162" y="1230270"/>
                <a:ext cx="4238959"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2024</a:t>
                </a:r>
                <a:r>
                  <a:rPr lang="en-VN" sz="2000">
                    <a:solidFill>
                      <a:srgbClr val="000000"/>
                    </a:solidFill>
                    <a:latin typeface="Cambria" panose="02040503050406030204" pitchFamily="18" charset="0"/>
                    <a:sym typeface="Wingdings" pitchFamily="2" charset="2"/>
                  </a:rPr>
                  <a:t>  </a:t>
                </a:r>
                <a:r>
                  <a:rPr lang="en-VN" sz="2000">
                    <a:solidFill>
                      <a:srgbClr val="000000"/>
                    </a:solidFill>
                    <a:latin typeface="Cambria" panose="02040503050406030204" pitchFamily="18" charset="0"/>
                  </a:rPr>
                  <a:t>Implementation of GHG inventory</a:t>
                </a:r>
              </a:p>
            </p:txBody>
          </p:sp>
          <p:sp>
            <p:nvSpPr>
              <p:cNvPr id="46" name="Left Arrow 20">
                <a:extLst>
                  <a:ext uri="{FF2B5EF4-FFF2-40B4-BE49-F238E27FC236}">
                    <a16:creationId xmlns:a16="http://schemas.microsoft.com/office/drawing/2014/main" id="{9A16733F-3221-AE63-81CA-B4568D326129}"/>
                  </a:ext>
                </a:extLst>
              </p:cNvPr>
              <p:cNvSpPr/>
              <p:nvPr/>
            </p:nvSpPr>
            <p:spPr>
              <a:xfrm>
                <a:off x="4647154" y="305432"/>
                <a:ext cx="1996927" cy="609600"/>
              </a:xfrm>
              <a:prstGeom prst="leftArrow">
                <a:avLst>
                  <a:gd name="adj1" fmla="val 64654"/>
                  <a:gd name="adj2" fmla="val 50000"/>
                </a:avLst>
              </a:prstGeom>
              <a:solidFill>
                <a:schemeClr val="accent2">
                  <a:lumMod val="20000"/>
                  <a:lumOff val="8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March 31, 2023</a:t>
                </a:r>
              </a:p>
            </p:txBody>
          </p:sp>
          <p:cxnSp>
            <p:nvCxnSpPr>
              <p:cNvPr id="47" name="Straight Arrow Connector 46">
                <a:extLst>
                  <a:ext uri="{FF2B5EF4-FFF2-40B4-BE49-F238E27FC236}">
                    <a16:creationId xmlns:a16="http://schemas.microsoft.com/office/drawing/2014/main" id="{28B2677A-48AF-10EC-DB38-72002356F4C9}"/>
                  </a:ext>
                </a:extLst>
              </p:cNvPr>
              <p:cNvCxnSpPr>
                <a:cxnSpLocks/>
              </p:cNvCxnSpPr>
              <p:nvPr/>
            </p:nvCxnSpPr>
            <p:spPr>
              <a:xfrm>
                <a:off x="547752" y="905678"/>
                <a:ext cx="0" cy="4416787"/>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BE283642-62FA-6DCD-0D52-3C5FAC87CDB9}"/>
                  </a:ext>
                </a:extLst>
              </p:cNvPr>
              <p:cNvSpPr txBox="1"/>
              <p:nvPr/>
            </p:nvSpPr>
            <p:spPr>
              <a:xfrm>
                <a:off x="994809" y="254585"/>
                <a:ext cx="272510" cy="215444"/>
              </a:xfrm>
              <a:prstGeom prst="rect">
                <a:avLst/>
              </a:prstGeom>
              <a:noFill/>
            </p:spPr>
            <p:txBody>
              <a:bodyPr wrap="non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69973" indent="-269973">
                  <a:spcAft>
                    <a:spcPts val="600"/>
                  </a:spcAft>
                  <a:buClr>
                    <a:schemeClr val="tx1"/>
                  </a:buClr>
                  <a:buFont typeface="Wingdings" panose="05000000000000000000" pitchFamily="2" charset="2"/>
                  <a:buChar char="§"/>
                </a:pPr>
                <a:endParaRPr lang="en-VN" err="1"/>
              </a:p>
            </p:txBody>
          </p:sp>
        </p:grpSp>
      </p:grpSp>
      <p:sp>
        <p:nvSpPr>
          <p:cNvPr id="2" name="Slide Number Placeholder 1">
            <a:extLst>
              <a:ext uri="{FF2B5EF4-FFF2-40B4-BE49-F238E27FC236}">
                <a16:creationId xmlns:a16="http://schemas.microsoft.com/office/drawing/2014/main" id="{09B87F7C-B498-4CC4-392A-EAABF86A1F86}"/>
              </a:ext>
            </a:extLst>
          </p:cNvPr>
          <p:cNvSpPr>
            <a:spLocks noGrp="1"/>
          </p:cNvSpPr>
          <p:nvPr>
            <p:ph type="sldNum" sz="quarter" idx="12"/>
          </p:nvPr>
        </p:nvSpPr>
        <p:spPr/>
        <p:txBody>
          <a:bodyPr/>
          <a:lstStyle/>
          <a:p>
            <a:fld id="{DDA70A67-A867-42F0-871F-01B78550C99D}" type="slidenum">
              <a:rPr lang="en-US" smtClean="0"/>
              <a:pPr/>
              <a:t>31</a:t>
            </a:fld>
            <a:endParaRPr lang="en-US" dirty="0"/>
          </a:p>
        </p:txBody>
      </p:sp>
    </p:spTree>
    <p:extLst>
      <p:ext uri="{BB962C8B-B14F-4D97-AF65-F5344CB8AC3E}">
        <p14:creationId xmlns:p14="http://schemas.microsoft.com/office/powerpoint/2010/main" val="42569886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C9F90-ADAB-26EB-C22C-17774095643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A94B868-CA77-2C02-1B76-E8F0E1E718F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IMPACT ON THE BANKING INDUSTRY</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6B0F2BB6-C380-93A3-2050-B12A1ACFB637}"/>
              </a:ext>
            </a:extLst>
          </p:cNvPr>
          <p:cNvSpPr txBox="1">
            <a:spLocks/>
          </p:cNvSpPr>
          <p:nvPr/>
        </p:nvSpPr>
        <p:spPr>
          <a:xfrm>
            <a:off x="288744" y="2341872"/>
            <a:ext cx="4877289" cy="2727432"/>
          </a:xfrm>
          <a:prstGeom prst="rect">
            <a:avLst/>
          </a:prstGeom>
          <a:solidFill>
            <a:schemeClr val="bg1"/>
          </a:solidFill>
          <a:ln>
            <a:solidFill>
              <a:schemeClr val="accent1"/>
            </a:solidFill>
          </a:ln>
        </p:spPr>
        <p:txBody>
          <a:bodyPr anchor="ctr">
            <a:normAutofit fontScale="92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Policy direction:</a:t>
            </a:r>
            <a:endParaRPr lang="en-US"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2020 Environmental Protection Law, Decree 06/2022, and the Law on Energy Conservation and Efficiency (amended in 2025) require green capital and green credit incentives.</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government encourages the issuance of green bonds and </a:t>
            </a:r>
            <a:r>
              <a:rPr lang="en-US" sz="2200" dirty="0">
                <a:solidFill>
                  <a:schemeClr val="tx1"/>
                </a:solidFill>
                <a:latin typeface="Cambria" panose="02040503050406030204" pitchFamily="18" charset="0"/>
                <a:ea typeface="Cambria" panose="02040503050406030204" pitchFamily="18" charset="0"/>
              </a:rPr>
              <a:t>green</a:t>
            </a:r>
            <a:r>
              <a:rPr lang="vi-VN" sz="2200" dirty="0">
                <a:solidFill>
                  <a:schemeClr val="tx1"/>
                </a:solidFill>
                <a:latin typeface="Cambria" panose="02040503050406030204" pitchFamily="18" charset="0"/>
                <a:ea typeface="Cambria" panose="02040503050406030204" pitchFamily="18" charset="0"/>
              </a:rPr>
              <a:t> investment funds.</a:t>
            </a:r>
          </a:p>
        </p:txBody>
      </p:sp>
      <p:sp>
        <p:nvSpPr>
          <p:cNvPr id="4" name="Text Placeholder 4">
            <a:extLst>
              <a:ext uri="{FF2B5EF4-FFF2-40B4-BE49-F238E27FC236}">
                <a16:creationId xmlns:a16="http://schemas.microsoft.com/office/drawing/2014/main" id="{542C992F-EA37-5D74-F080-BB678D22664E}"/>
              </a:ext>
            </a:extLst>
          </p:cNvPr>
          <p:cNvSpPr txBox="1">
            <a:spLocks/>
          </p:cNvSpPr>
          <p:nvPr/>
        </p:nvSpPr>
        <p:spPr>
          <a:xfrm>
            <a:off x="5438274" y="2341871"/>
            <a:ext cx="6464982" cy="2727433"/>
          </a:xfrm>
          <a:prstGeom prst="rect">
            <a:avLst/>
          </a:prstGeom>
          <a:solidFill>
            <a:schemeClr val="bg1"/>
          </a:solidFill>
          <a:ln>
            <a:solidFill>
              <a:schemeClr val="accent1"/>
            </a:solidFill>
          </a:ln>
        </p:spPr>
        <p:txBody>
          <a:bodyPr anchor="ctr">
            <a:normAutofit fontScale="92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chemeClr val="tx1"/>
                </a:solidFill>
                <a:latin typeface="Cambria" panose="02040503050406030204" pitchFamily="18" charset="0"/>
                <a:ea typeface="Cambria" panose="02040503050406030204" pitchFamily="18" charset="0"/>
              </a:rPr>
              <a:t>Impact on the Banking Sector</a:t>
            </a:r>
            <a:endParaRPr lang="vi-VN"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Loan portfolios must be reoriented: prioritize </a:t>
            </a:r>
            <a:r>
              <a:rPr lang="en-US" sz="2200" dirty="0">
                <a:solidFill>
                  <a:schemeClr val="tx1"/>
                </a:solidFill>
                <a:latin typeface="Cambria" panose="02040503050406030204" pitchFamily="18" charset="0"/>
                <a:ea typeface="Cambria" panose="02040503050406030204" pitchFamily="18" charset="0"/>
              </a:rPr>
              <a:t>energy efficiency</a:t>
            </a:r>
            <a:r>
              <a:rPr lang="vi-VN" sz="2200" dirty="0">
                <a:solidFill>
                  <a:schemeClr val="tx1"/>
                </a:solidFill>
                <a:latin typeface="Cambria" panose="02040503050406030204" pitchFamily="18" charset="0"/>
                <a:ea typeface="Cambria" panose="02040503050406030204" pitchFamily="18" charset="0"/>
              </a:rPr>
              <a:t> projects, renewable energy, and green industries.</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Increased credit risk for high-emission industries (cement, steel, thermal power).</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Pressure from international standards (EU Taxonomy, CBAM, ISSB/IFRS S2) → requiring domestic banks to standardize their climate risk assessment frameworks.</a:t>
            </a:r>
          </a:p>
        </p:txBody>
      </p:sp>
      <p:sp>
        <p:nvSpPr>
          <p:cNvPr id="7" name="Text Placeholder 4">
            <a:extLst>
              <a:ext uri="{FF2B5EF4-FFF2-40B4-BE49-F238E27FC236}">
                <a16:creationId xmlns:a16="http://schemas.microsoft.com/office/drawing/2014/main" id="{F22E76E2-B95E-2B81-F70C-CB254719D6DA}"/>
              </a:ext>
            </a:extLst>
          </p:cNvPr>
          <p:cNvSpPr txBox="1">
            <a:spLocks/>
          </p:cNvSpPr>
          <p:nvPr/>
        </p:nvSpPr>
        <p:spPr>
          <a:xfrm>
            <a:off x="990827" y="5339308"/>
            <a:ext cx="10395297" cy="1222585"/>
          </a:xfrm>
          <a:prstGeom prst="roundRect">
            <a:avLst>
              <a:gd name="adj" fmla="val 17615"/>
            </a:avLst>
          </a:prstGeom>
          <a:solidFill>
            <a:schemeClr val="bg1"/>
          </a:solidFill>
          <a:ln>
            <a:solidFill>
              <a:srgbClr val="C00000"/>
            </a:solidFill>
          </a:ln>
        </p:spPr>
        <p:txBody>
          <a:bodyPr anchor="ctr">
            <a:normAutofit fontScale="77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rgbClr val="C00000"/>
                </a:solidFill>
                <a:latin typeface="Cambria" panose="02040503050406030204" pitchFamily="18" charset="0"/>
                <a:ea typeface="Cambria" panose="02040503050406030204" pitchFamily="18" charset="0"/>
              </a:rPr>
              <a:t>Opportunities</a:t>
            </a:r>
            <a:endParaRPr lang="vi-VN" sz="2200" b="1" dirty="0">
              <a:solidFill>
                <a:srgbClr val="C00000"/>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Become the disbursement hub for </a:t>
            </a:r>
            <a:r>
              <a:rPr lang="en-US" sz="2200" dirty="0">
                <a:solidFill>
                  <a:schemeClr val="tx1"/>
                </a:solidFill>
                <a:latin typeface="Cambria" panose="02040503050406030204" pitchFamily="18" charset="0"/>
                <a:ea typeface="Cambria" panose="02040503050406030204" pitchFamily="18" charset="0"/>
              </a:rPr>
              <a:t>the Just Energy Transition Program (JETP) (15.5 </a:t>
            </a:r>
            <a:r>
              <a:rPr lang="en-US" sz="2200" dirty="0" err="1">
                <a:solidFill>
                  <a:schemeClr val="tx1"/>
                </a:solidFill>
                <a:latin typeface="Cambria" panose="02040503050406030204" pitchFamily="18" charset="0"/>
                <a:ea typeface="Cambria" panose="02040503050406030204" pitchFamily="18" charset="0"/>
              </a:rPr>
              <a:t>billion </a:t>
            </a:r>
            <a:r>
              <a:rPr lang="en-US" sz="2200" dirty="0">
                <a:solidFill>
                  <a:schemeClr val="tx1"/>
                </a:solidFill>
                <a:latin typeface="Cambria" panose="02040503050406030204" pitchFamily="18" charset="0"/>
                <a:ea typeface="Cambria" panose="02040503050406030204" pitchFamily="18" charset="0"/>
              </a:rPr>
              <a:t>USD) </a:t>
            </a:r>
            <a:r>
              <a:rPr lang="en-US" sz="2200" dirty="0" err="1">
                <a:solidFill>
                  <a:schemeClr val="tx1"/>
                </a:solidFill>
                <a:latin typeface="Cambria" panose="02040503050406030204" pitchFamily="18" charset="0"/>
                <a:ea typeface="Cambria" panose="02040503050406030204" pitchFamily="18" charset="0"/>
              </a:rPr>
              <a:t>and </a:t>
            </a:r>
            <a:r>
              <a:rPr lang="en-US" sz="2200" dirty="0">
                <a:solidFill>
                  <a:schemeClr val="tx1"/>
                </a:solidFill>
                <a:latin typeface="Cambria" panose="02040503050406030204" pitchFamily="18" charset="0"/>
                <a:ea typeface="Cambria" panose="02040503050406030204" pitchFamily="18" charset="0"/>
              </a:rPr>
              <a:t>ODA, ADB, and WB </a:t>
            </a:r>
            <a:r>
              <a:rPr lang="en-US" sz="2200" dirty="0" err="1">
                <a:solidFill>
                  <a:schemeClr val="tx1"/>
                </a:solidFill>
                <a:latin typeface="Cambria" panose="02040503050406030204" pitchFamily="18" charset="0"/>
                <a:ea typeface="Cambria" panose="02040503050406030204" pitchFamily="18" charset="0"/>
              </a:rPr>
              <a:t>funds for </a:t>
            </a:r>
            <a:r>
              <a:rPr lang="en-US" sz="2200" dirty="0">
                <a:solidFill>
                  <a:schemeClr val="tx1"/>
                </a:solidFill>
                <a:latin typeface="Cambria" panose="02040503050406030204" pitchFamily="18" charset="0"/>
                <a:ea typeface="Cambria" panose="02040503050406030204" pitchFamily="18" charset="0"/>
              </a:rPr>
              <a:t>green energy.</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Enhance international credibility by implementing an </a:t>
            </a:r>
            <a:r>
              <a:rPr lang="en-US" sz="2200" dirty="0">
                <a:solidFill>
                  <a:schemeClr val="tx1"/>
                </a:solidFill>
                <a:latin typeface="Cambria" panose="02040503050406030204" pitchFamily="18" charset="0"/>
                <a:ea typeface="Cambria" panose="02040503050406030204" pitchFamily="18" charset="0"/>
              </a:rPr>
              <a:t>ESG risk management </a:t>
            </a:r>
            <a:r>
              <a:rPr lang="en-US" sz="2200" dirty="0" err="1">
                <a:solidFill>
                  <a:schemeClr val="tx1"/>
                </a:solidFill>
                <a:latin typeface="Cambria" panose="02040503050406030204" pitchFamily="18" charset="0"/>
                <a:ea typeface="Cambria" panose="02040503050406030204" pitchFamily="18" charset="0"/>
              </a:rPr>
              <a:t>framework early</a:t>
            </a:r>
            <a:r>
              <a:rPr lang="en-US" sz="2200" dirty="0">
                <a:solidFill>
                  <a:schemeClr val="tx1"/>
                </a:solidFill>
                <a:latin typeface="Cambria" panose="02040503050406030204" pitchFamily="18" charset="0"/>
                <a:ea typeface="Cambria" panose="02040503050406030204" pitchFamily="18" charset="0"/>
              </a:rPr>
              <a:t>.</a:t>
            </a:r>
          </a:p>
        </p:txBody>
      </p:sp>
      <p:sp>
        <p:nvSpPr>
          <p:cNvPr id="5" name="Slide Number Placeholder 4">
            <a:extLst>
              <a:ext uri="{FF2B5EF4-FFF2-40B4-BE49-F238E27FC236}">
                <a16:creationId xmlns:a16="http://schemas.microsoft.com/office/drawing/2014/main" id="{84F1D222-BD08-B221-125E-8CD1A82921B7}"/>
              </a:ext>
            </a:extLst>
          </p:cNvPr>
          <p:cNvSpPr>
            <a:spLocks noGrp="1"/>
          </p:cNvSpPr>
          <p:nvPr>
            <p:ph type="sldNum" sz="quarter" idx="12"/>
          </p:nvPr>
        </p:nvSpPr>
        <p:spPr/>
        <p:txBody>
          <a:bodyPr/>
          <a:lstStyle/>
          <a:p>
            <a:fld id="{DDA70A67-A867-42F0-871F-01B78550C99D}" type="slidenum">
              <a:rPr lang="en-US" smtClean="0"/>
              <a:pPr/>
              <a:t>32</a:t>
            </a:fld>
            <a:endParaRPr lang="en-US" dirty="0"/>
          </a:p>
        </p:txBody>
      </p:sp>
    </p:spTree>
    <p:extLst>
      <p:ext uri="{BB962C8B-B14F-4D97-AF65-F5344CB8AC3E}">
        <p14:creationId xmlns:p14="http://schemas.microsoft.com/office/powerpoint/2010/main" val="103047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B3FBC-1861-3CBD-9881-F702439FCC3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C240F26-5CCA-240D-B0F2-D1FC771030F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IMPACT ON THE TKNL INVESTMENT MARKET</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BF595BC0-9E56-D672-70DF-403FC7664DDD}"/>
              </a:ext>
            </a:extLst>
          </p:cNvPr>
          <p:cNvSpPr txBox="1">
            <a:spLocks/>
          </p:cNvSpPr>
          <p:nvPr/>
        </p:nvSpPr>
        <p:spPr>
          <a:xfrm>
            <a:off x="288745" y="2341872"/>
            <a:ext cx="4780560" cy="2727432"/>
          </a:xfrm>
          <a:prstGeom prst="rect">
            <a:avLst/>
          </a:prstGeom>
          <a:solidFill>
            <a:schemeClr val="bg1"/>
          </a:solidFill>
          <a:ln>
            <a:solidFill>
              <a:schemeClr val="accent1"/>
            </a:solidFill>
          </a:ln>
        </p:spPr>
        <p:txBody>
          <a:bodyPr anchor="ctr">
            <a:normAutofit fontScale="925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Supporting legal framework:</a:t>
            </a:r>
            <a:endParaRPr lang="en-US"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Law 77/2025/QH15 (effective 2026) adds green credit incentives and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funds.</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Decree 06/2022/NĐ-CP &amp; 119/2025/NĐ-CP → mandatory inventory and emission reduction → strong demand for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technology.</a:t>
            </a:r>
          </a:p>
        </p:txBody>
      </p:sp>
      <p:sp>
        <p:nvSpPr>
          <p:cNvPr id="4" name="Text Placeholder 4">
            <a:extLst>
              <a:ext uri="{FF2B5EF4-FFF2-40B4-BE49-F238E27FC236}">
                <a16:creationId xmlns:a16="http://schemas.microsoft.com/office/drawing/2014/main" id="{332AA9E5-A86E-A94C-E08F-038A1F4089EF}"/>
              </a:ext>
            </a:extLst>
          </p:cNvPr>
          <p:cNvSpPr txBox="1">
            <a:spLocks/>
          </p:cNvSpPr>
          <p:nvPr/>
        </p:nvSpPr>
        <p:spPr>
          <a:xfrm>
            <a:off x="5261811" y="2341871"/>
            <a:ext cx="6641445" cy="2727433"/>
          </a:xfrm>
          <a:prstGeom prst="rect">
            <a:avLst/>
          </a:prstGeom>
          <a:solidFill>
            <a:schemeClr val="bg1"/>
          </a:solidFill>
          <a:ln>
            <a:solidFill>
              <a:schemeClr val="accent1"/>
            </a:solidFill>
          </a:ln>
        </p:spPr>
        <p:txBody>
          <a:bodyPr anchor="ctr">
            <a:normAutofit fontScale="925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chemeClr val="tx1"/>
                </a:solidFill>
                <a:latin typeface="Cambria" panose="02040503050406030204" pitchFamily="18" charset="0"/>
                <a:ea typeface="Cambria" panose="02040503050406030204" pitchFamily="18" charset="0"/>
              </a:rPr>
              <a:t>International Impact</a:t>
            </a:r>
            <a:r>
              <a:rPr lang="en-US" sz="2200" b="1" dirty="0">
                <a:solidFill>
                  <a:schemeClr val="tx1"/>
                </a:solidFill>
                <a:latin typeface="Cambria" panose="02040503050406030204" pitchFamily="18" charset="0"/>
                <a:ea typeface="Cambria" panose="02040503050406030204" pitchFamily="18" charset="0"/>
              </a:rPr>
              <a:t>:</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According to the 2022 NDC, Vietnam aims to reduce conditional GHG emissions by 43.5%, equivalent to approximately 403.7 million tCO₂e by 2030 → estimated to require ~$86.8 billion in investment capital.</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CBAM &amp;amp; EU Green Deal compel exporting businesses to enhance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efficiency to maintain market share.</a:t>
            </a:r>
          </a:p>
        </p:txBody>
      </p:sp>
      <p:sp>
        <p:nvSpPr>
          <p:cNvPr id="7" name="Text Placeholder 4">
            <a:extLst>
              <a:ext uri="{FF2B5EF4-FFF2-40B4-BE49-F238E27FC236}">
                <a16:creationId xmlns:a16="http://schemas.microsoft.com/office/drawing/2014/main" id="{1D5E4090-E27B-5BF5-7E4F-D97994DFC248}"/>
              </a:ext>
            </a:extLst>
          </p:cNvPr>
          <p:cNvSpPr txBox="1">
            <a:spLocks/>
          </p:cNvSpPr>
          <p:nvPr/>
        </p:nvSpPr>
        <p:spPr>
          <a:xfrm>
            <a:off x="288745" y="5216134"/>
            <a:ext cx="11614512" cy="1280919"/>
          </a:xfrm>
          <a:prstGeom prst="roundRect">
            <a:avLst>
              <a:gd name="adj" fmla="val 17615"/>
            </a:avLst>
          </a:prstGeom>
          <a:solidFill>
            <a:schemeClr val="bg1"/>
          </a:solidFill>
          <a:ln>
            <a:solidFill>
              <a:srgbClr val="C00000"/>
            </a:solidFill>
          </a:ln>
        </p:spPr>
        <p:txBody>
          <a:bodyPr anchor="ctr">
            <a:normAutofit fontScale="77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rgbClr val="C00000"/>
                </a:solidFill>
                <a:latin typeface="Cambria" panose="02040503050406030204" pitchFamily="18" charset="0"/>
                <a:ea typeface="Cambria" panose="02040503050406030204" pitchFamily="18" charset="0"/>
              </a:rPr>
              <a:t>Investment Opportunities</a:t>
            </a:r>
            <a:endParaRPr lang="vi-VN" sz="2200" b="1" dirty="0">
              <a:solidFill>
                <a:srgbClr val="C00000"/>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 market </a:t>
            </a:r>
            <a:r>
              <a:rPr lang="en-US" sz="2200" dirty="0">
                <a:solidFill>
                  <a:schemeClr val="tx1"/>
                </a:solidFill>
                <a:latin typeface="Cambria" panose="02040503050406030204" pitchFamily="18" charset="0"/>
                <a:ea typeface="Cambria" panose="02040503050406030204" pitchFamily="18" charset="0"/>
              </a:rPr>
              <a:t>for </a:t>
            </a:r>
            <a:r>
              <a:rPr lang="en-US" sz="2200" dirty="0" err="1">
                <a:solidFill>
                  <a:schemeClr val="tx1"/>
                </a:solidFill>
                <a:latin typeface="Cambria" panose="02040503050406030204" pitchFamily="18" charset="0"/>
                <a:ea typeface="Cambria" panose="02040503050406030204" pitchFamily="18" charset="0"/>
              </a:rPr>
              <a:t>energy service</a:t>
            </a:r>
            <a:r>
              <a:rPr lang="en-US" sz="2200" dirty="0">
                <a:solidFill>
                  <a:schemeClr val="tx1"/>
                </a:solidFill>
                <a:latin typeface="Cambria" panose="02040503050406030204" pitchFamily="18" charset="0"/>
                <a:ea typeface="Cambria" panose="02040503050406030204" pitchFamily="18" charset="0"/>
              </a:rPr>
              <a:t> companies </a:t>
            </a:r>
            <a:r>
              <a:rPr lang="vi-VN" sz="2200" dirty="0">
                <a:solidFill>
                  <a:schemeClr val="tx1"/>
                </a:solidFill>
                <a:latin typeface="Cambria" panose="02040503050406030204" pitchFamily="18" charset="0"/>
                <a:ea typeface="Cambria" panose="02040503050406030204" pitchFamily="18" charset="0"/>
              </a:rPr>
              <a:t>and legally recognized </a:t>
            </a:r>
            <a:r>
              <a:rPr lang="en-US" sz="2200" dirty="0">
                <a:solidFill>
                  <a:schemeClr val="tx1"/>
                </a:solidFill>
                <a:latin typeface="Cambria" panose="02040503050406030204" pitchFamily="18" charset="0"/>
                <a:ea typeface="Cambria" panose="02040503050406030204" pitchFamily="18" charset="0"/>
              </a:rPr>
              <a:t>energy efficiency</a:t>
            </a:r>
            <a:r>
              <a:rPr lang="vi-VN" sz="2200" dirty="0">
                <a:solidFill>
                  <a:schemeClr val="tx1"/>
                </a:solidFill>
                <a:latin typeface="Cambria" panose="02040503050406030204" pitchFamily="18" charset="0"/>
                <a:ea typeface="Cambria" panose="02040503050406030204" pitchFamily="18" charset="0"/>
              </a:rPr>
              <a:t> contracts (Article 43 of Law 77).</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Businesses require significant capital for projects such as boiler retrofits, production line upgrades, HVAC systems, heat recovery, etc. → expanding the </a:t>
            </a:r>
            <a:r>
              <a:rPr lang="en-US" sz="2200" dirty="0">
                <a:solidFill>
                  <a:schemeClr val="tx1"/>
                </a:solidFill>
                <a:latin typeface="Cambria" panose="02040503050406030204" pitchFamily="18" charset="0"/>
                <a:ea typeface="Cambria" panose="02040503050406030204" pitchFamily="18" charset="0"/>
              </a:rPr>
              <a:t>energy efficiency</a:t>
            </a:r>
            <a:r>
              <a:rPr lang="vi-VN" sz="2200" dirty="0">
                <a:solidFill>
                  <a:schemeClr val="tx1"/>
                </a:solidFill>
                <a:latin typeface="Cambria" panose="02040503050406030204" pitchFamily="18" charset="0"/>
                <a:ea typeface="Cambria" panose="02040503050406030204" pitchFamily="18" charset="0"/>
              </a:rPr>
              <a:t> market.</a:t>
            </a:r>
          </a:p>
        </p:txBody>
      </p:sp>
      <p:sp>
        <p:nvSpPr>
          <p:cNvPr id="5" name="Slide Number Placeholder 4">
            <a:extLst>
              <a:ext uri="{FF2B5EF4-FFF2-40B4-BE49-F238E27FC236}">
                <a16:creationId xmlns:a16="http://schemas.microsoft.com/office/drawing/2014/main" id="{FBA7765D-BEEF-DFE4-3A0A-6A7714A7C6FD}"/>
              </a:ext>
            </a:extLst>
          </p:cNvPr>
          <p:cNvSpPr>
            <a:spLocks noGrp="1"/>
          </p:cNvSpPr>
          <p:nvPr>
            <p:ph type="sldNum" sz="quarter" idx="12"/>
          </p:nvPr>
        </p:nvSpPr>
        <p:spPr/>
        <p:txBody>
          <a:bodyPr/>
          <a:lstStyle/>
          <a:p>
            <a:fld id="{DDA70A67-A867-42F0-871F-01B78550C99D}" type="slidenum">
              <a:rPr lang="en-US" smtClean="0"/>
              <a:pPr/>
              <a:t>33</a:t>
            </a:fld>
            <a:endParaRPr lang="en-US" dirty="0"/>
          </a:p>
        </p:txBody>
      </p:sp>
    </p:spTree>
    <p:extLst>
      <p:ext uri="{BB962C8B-B14F-4D97-AF65-F5344CB8AC3E}">
        <p14:creationId xmlns:p14="http://schemas.microsoft.com/office/powerpoint/2010/main" val="1344926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8;p22">
            <a:extLst>
              <a:ext uri="{FF2B5EF4-FFF2-40B4-BE49-F238E27FC236}">
                <a16:creationId xmlns:a16="http://schemas.microsoft.com/office/drawing/2014/main" id="{A42D08C1-5B25-5BD6-05A9-44DA03E20F6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International Context </a:t>
            </a:r>
            <a:r>
              <a:rPr lang="en-US" sz="3200" kern="0" dirty="0">
                <a:latin typeface="Cambria"/>
                <a:ea typeface="Cambria"/>
                <a:cs typeface="Cambria"/>
                <a:sym typeface="Cambria"/>
              </a:rPr>
              <a:t>&amp; COP26</a:t>
            </a:r>
          </a:p>
        </p:txBody>
      </p:sp>
      <p:pic>
        <p:nvPicPr>
          <p:cNvPr id="2" name="Picture 1">
            <a:extLst>
              <a:ext uri="{FF2B5EF4-FFF2-40B4-BE49-F238E27FC236}">
                <a16:creationId xmlns:a16="http://schemas.microsoft.com/office/drawing/2014/main" id="{221CCE9C-8484-B587-71D9-1FE13D99120D}"/>
              </a:ext>
            </a:extLst>
          </p:cNvPr>
          <p:cNvPicPr>
            <a:picLocks noChangeAspect="1"/>
          </p:cNvPicPr>
          <p:nvPr/>
        </p:nvPicPr>
        <p:blipFill>
          <a:blip r:embed="rId2"/>
          <a:srcRect l="38825"/>
          <a:stretch>
            <a:fillRect/>
          </a:stretch>
        </p:blipFill>
        <p:spPr>
          <a:xfrm>
            <a:off x="712927" y="2230029"/>
            <a:ext cx="4596891" cy="4470574"/>
          </a:xfrm>
          <a:prstGeom prst="rect">
            <a:avLst/>
          </a:prstGeom>
        </p:spPr>
      </p:pic>
      <p:sp>
        <p:nvSpPr>
          <p:cNvPr id="4" name="Text Placeholder 4">
            <a:extLst>
              <a:ext uri="{FF2B5EF4-FFF2-40B4-BE49-F238E27FC236}">
                <a16:creationId xmlns:a16="http://schemas.microsoft.com/office/drawing/2014/main" id="{076FC0B6-B864-3FB7-AD41-ADE34719D7FD}"/>
              </a:ext>
            </a:extLst>
          </p:cNvPr>
          <p:cNvSpPr txBox="1">
            <a:spLocks/>
          </p:cNvSpPr>
          <p:nvPr/>
        </p:nvSpPr>
        <p:spPr>
          <a:xfrm>
            <a:off x="5486399" y="2230029"/>
            <a:ext cx="6024338" cy="4470574"/>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Climate change is the greatest global challenge of the 21st century</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COP conferences: the global climate negotiation framework since 1995</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COP26 (Glasgow, 2021): a crucial turning point in efforts to keep temperature rise below 1.5°C</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The Glasgow Agreement: Net Zero commitments, phasing out coal-fired power, increasing financial support</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Vietnam commits to Net Zero for the first time by</a:t>
            </a:r>
            <a:r>
              <a:rPr lang="en-US" sz="2400" dirty="0">
                <a:solidFill>
                  <a:schemeClr val="tx1"/>
                </a:solidFill>
                <a:latin typeface="Cambria" panose="02040503050406030204" pitchFamily="18" charset="0"/>
                <a:ea typeface="Cambria" panose="02040503050406030204" pitchFamily="18" charset="0"/>
              </a:rPr>
              <a:t> 2050 </a:t>
            </a:r>
            <a:endParaRPr lang="vi-VN" sz="24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5CC36239-D85F-7CD5-EE7F-3C8304CD65C5}"/>
              </a:ext>
            </a:extLst>
          </p:cNvPr>
          <p:cNvSpPr>
            <a:spLocks noGrp="1"/>
          </p:cNvSpPr>
          <p:nvPr>
            <p:ph type="sldNum" sz="quarter" idx="12"/>
          </p:nvPr>
        </p:nvSpPr>
        <p:spPr/>
        <p:txBody>
          <a:bodyPr/>
          <a:lstStyle/>
          <a:p>
            <a:fld id="{DDA70A67-A867-42F0-871F-01B78550C99D}" type="slidenum">
              <a:rPr lang="en-US" smtClean="0"/>
              <a:pPr/>
              <a:t>4</a:t>
            </a:fld>
            <a:endParaRPr lang="en-US" dirty="0"/>
          </a:p>
        </p:txBody>
      </p:sp>
    </p:spTree>
    <p:extLst>
      <p:ext uri="{BB962C8B-B14F-4D97-AF65-F5344CB8AC3E}">
        <p14:creationId xmlns:p14="http://schemas.microsoft.com/office/powerpoint/2010/main" val="4086209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Vietnam </a:t>
            </a:r>
            <a:r>
              <a:rPr lang="en-US" sz="3200" kern="0" dirty="0" err="1">
                <a:latin typeface="Cambria"/>
                <a:ea typeface="Cambria"/>
                <a:cs typeface="Cambria"/>
                <a:sym typeface="Cambria"/>
              </a:rPr>
              <a:t>commits at </a:t>
            </a:r>
            <a:r>
              <a:rPr lang="en-US" sz="3200" kern="0" dirty="0">
                <a:latin typeface="Cambria"/>
                <a:ea typeface="Cambria"/>
                <a:cs typeface="Cambria"/>
                <a:sym typeface="Cambria"/>
              </a:rPr>
              <a:t>COP26</a:t>
            </a:r>
          </a:p>
        </p:txBody>
      </p:sp>
      <p:sp>
        <p:nvSpPr>
          <p:cNvPr id="2" name="Text Placeholder 4">
            <a:extLst>
              <a:ext uri="{FF2B5EF4-FFF2-40B4-BE49-F238E27FC236}">
                <a16:creationId xmlns:a16="http://schemas.microsoft.com/office/drawing/2014/main" id="{355982E6-8CA7-F000-8E54-AEDD5234E4F9}"/>
              </a:ext>
            </a:extLst>
          </p:cNvPr>
          <p:cNvSpPr txBox="1">
            <a:spLocks/>
          </p:cNvSpPr>
          <p:nvPr/>
        </p:nvSpPr>
        <p:spPr>
          <a:xfrm>
            <a:off x="941166" y="2211665"/>
            <a:ext cx="7063582" cy="2261619"/>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Net Zero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Commitment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by 2050 </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Reduce net emissions</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by 30%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by</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2030 (compared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 the </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BAU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scenario without international support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Joining the Global</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Methane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Pledge</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Joining the </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Powering Past Coal Alliance</a:t>
            </a:r>
          </a:p>
        </p:txBody>
      </p:sp>
      <p:pic>
        <p:nvPicPr>
          <p:cNvPr id="4" name="Picture 3" descr="How Do the UN Forest Declarations Compare? | Earth.Org">
            <a:extLst>
              <a:ext uri="{FF2B5EF4-FFF2-40B4-BE49-F238E27FC236}">
                <a16:creationId xmlns:a16="http://schemas.microsoft.com/office/drawing/2014/main" id="{ECD9B6A4-7922-6C26-EB1C-D01C5FFDCB0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166" y="4631181"/>
            <a:ext cx="3058332" cy="2038888"/>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F52A6E8A-4507-B029-A963-699E4CB344B2}"/>
              </a:ext>
            </a:extLst>
          </p:cNvPr>
          <p:cNvSpPr txBox="1">
            <a:spLocks/>
          </p:cNvSpPr>
          <p:nvPr/>
        </p:nvSpPr>
        <p:spPr>
          <a:xfrm>
            <a:off x="4293952" y="4613082"/>
            <a:ext cx="7141835" cy="2056987"/>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Commitment to halt deforestation by 2030 and restore ecosystems.</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Support a Just Energy Transition</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International cooperation on finance, technology, and capacity building</a:t>
            </a:r>
          </a:p>
        </p:txBody>
      </p:sp>
      <p:pic>
        <p:nvPicPr>
          <p:cNvPr id="6" name="Picture 5" descr="Việt Nam phấn đấu đạt &quot;net zero&quot; vào năm 2050, với sự hỗ trợ của quốc ...">
            <a:extLst>
              <a:ext uri="{FF2B5EF4-FFF2-40B4-BE49-F238E27FC236}">
                <a16:creationId xmlns:a16="http://schemas.microsoft.com/office/drawing/2014/main" id="{DF2D78B0-A7C0-B16D-01D2-D97A014C0D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0699" y="2211665"/>
            <a:ext cx="3285088" cy="2224386"/>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81ACCBCE-6AF8-F5B0-CE67-E47C26216698}"/>
              </a:ext>
            </a:extLst>
          </p:cNvPr>
          <p:cNvSpPr>
            <a:spLocks noGrp="1"/>
          </p:cNvSpPr>
          <p:nvPr>
            <p:ph type="sldNum" sz="quarter" idx="12"/>
          </p:nvPr>
        </p:nvSpPr>
        <p:spPr/>
        <p:txBody>
          <a:bodyPr/>
          <a:lstStyle/>
          <a:p>
            <a:fld id="{DDA70A67-A867-42F0-871F-01B78550C99D}" type="slidenum">
              <a:rPr lang="en-US" smtClean="0"/>
              <a:pPr/>
              <a:t>5</a:t>
            </a:fld>
            <a:endParaRPr lang="en-US" dirty="0"/>
          </a:p>
        </p:txBody>
      </p:sp>
    </p:spTree>
    <p:extLst>
      <p:ext uri="{BB962C8B-B14F-4D97-AF65-F5344CB8AC3E}">
        <p14:creationId xmlns:p14="http://schemas.microsoft.com/office/powerpoint/2010/main" val="483969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06FAD-87C4-9AB1-9689-F9CAB3290A4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940EF90-E44E-3263-8D44-59C184682681}"/>
              </a:ext>
            </a:extLst>
          </p:cNvPr>
          <p:cNvSpPr txBox="1">
            <a:spLocks/>
          </p:cNvSpPr>
          <p:nvPr/>
        </p:nvSpPr>
        <p:spPr>
          <a:xfrm>
            <a:off x="941166" y="1347434"/>
            <a:ext cx="10494621" cy="1021012"/>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NATIONALLY DETERMINED CONTRIBUTIONS (NDCs)</a:t>
            </a:r>
            <a:br>
              <a:rPr lang="en-US" sz="3200" kern="0" dirty="0">
                <a:latin typeface="Cambria"/>
                <a:ea typeface="Cambria"/>
                <a:cs typeface="Cambria"/>
                <a:sym typeface="Cambria"/>
              </a:rPr>
            </a:br>
            <a:r>
              <a:rPr lang="en-US" sz="3200" kern="0" dirty="0">
                <a:latin typeface="Cambria"/>
                <a:ea typeface="Cambria"/>
                <a:cs typeface="Cambria"/>
                <a:sym typeface="Cambria"/>
              </a:rPr>
              <a:t>– 2022 UPDATE</a:t>
            </a:r>
          </a:p>
        </p:txBody>
      </p:sp>
      <p:sp>
        <p:nvSpPr>
          <p:cNvPr id="2" name="Text Placeholder 4">
            <a:extLst>
              <a:ext uri="{FF2B5EF4-FFF2-40B4-BE49-F238E27FC236}">
                <a16:creationId xmlns:a16="http://schemas.microsoft.com/office/drawing/2014/main" id="{64B5ED7E-D5ED-B6FF-52EF-DF329C2E6742}"/>
              </a:ext>
            </a:extLst>
          </p:cNvPr>
          <p:cNvSpPr txBox="1">
            <a:spLocks/>
          </p:cNvSpPr>
          <p:nvPr/>
        </p:nvSpPr>
        <p:spPr>
          <a:xfrm>
            <a:off x="176667" y="2573621"/>
            <a:ext cx="8328101" cy="4049224"/>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Greenhouse gas (GHG) emissions reduction:</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8" indent="-4572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Unconditional: Reduce by 15.8% by 2030 compared to the BAU scenario (~146.3 million tons of CO₂eq).</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5" indent="-4572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Conditional (if international support is available): 43.5% reduction (~403.7 million tons of CO₂eq).</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3"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Additional measures: renewable energy, increased efficiency, forest management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Climate change adaptation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Integrate adaptation into economic and social development planning.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Supporting legal framework</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2020 Environmental Protection Law, 2050 National Climate Change Strategy, green growth program, carbon market project, CH₄ reduction policy, etc.</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4" name="Picture 3" descr="NDC Nationally determined contribution - Update in 2022 | Nghiên cứu và ...">
            <a:extLst>
              <a:ext uri="{FF2B5EF4-FFF2-40B4-BE49-F238E27FC236}">
                <a16:creationId xmlns:a16="http://schemas.microsoft.com/office/drawing/2014/main" id="{012EF790-937B-2678-C347-6CBEA85ABB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9534" y="2573621"/>
            <a:ext cx="2817561" cy="3910012"/>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C9D28B13-A534-303D-2312-418115864319}"/>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Tree>
    <p:extLst>
      <p:ext uri="{BB962C8B-B14F-4D97-AF65-F5344CB8AC3E}">
        <p14:creationId xmlns:p14="http://schemas.microsoft.com/office/powerpoint/2010/main" val="3434277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20B8-1511-8C65-6B3E-2FE8C251B34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5090A3-2955-9287-7F3B-C2C78BD6E67C}"/>
              </a:ext>
            </a:extLst>
          </p:cNvPr>
          <p:cNvSpPr txBox="1">
            <a:spLocks/>
          </p:cNvSpPr>
          <p:nvPr/>
        </p:nvSpPr>
        <p:spPr>
          <a:xfrm>
            <a:off x="941166" y="1347434"/>
            <a:ext cx="10494621" cy="766179"/>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PRIORITY AREAS</a:t>
            </a:r>
            <a:endParaRPr lang="en-US" sz="3200" kern="0" dirty="0">
              <a:latin typeface="Cambria"/>
              <a:ea typeface="Cambria"/>
              <a:cs typeface="Cambria"/>
              <a:sym typeface="Cambria"/>
            </a:endParaRPr>
          </a:p>
        </p:txBody>
      </p:sp>
      <p:pic>
        <p:nvPicPr>
          <p:cNvPr id="5" name="Picture 4" descr="Dự Án Số Hóa Trung Tâm Điện Gió Khổng Lồ Nhờ Máy Quét 3D KSCAN Công ...">
            <a:extLst>
              <a:ext uri="{FF2B5EF4-FFF2-40B4-BE49-F238E27FC236}">
                <a16:creationId xmlns:a16="http://schemas.microsoft.com/office/drawing/2014/main" id="{3D621C30-77DC-15BD-F1A1-9729FD5B1A7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100"/>
          <a:stretch>
            <a:fillRect/>
          </a:stretch>
        </p:blipFill>
        <p:spPr bwMode="auto">
          <a:xfrm>
            <a:off x="7859489" y="1730523"/>
            <a:ext cx="3576298" cy="25697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A4911740-2326-ACF1-2CEF-8111FEC05E4F}"/>
              </a:ext>
            </a:extLst>
          </p:cNvPr>
          <p:cNvSpPr txBox="1">
            <a:spLocks/>
          </p:cNvSpPr>
          <p:nvPr/>
        </p:nvSpPr>
        <p:spPr>
          <a:xfrm>
            <a:off x="941166" y="2363569"/>
            <a:ext cx="6531199" cy="3873384"/>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Energy: </a:t>
            </a:r>
            <a:r>
              <a:rPr lang="vi-VN" sz="2200" dirty="0">
                <a:solidFill>
                  <a:schemeClr val="tx1"/>
                </a:solidFill>
                <a:latin typeface="Cambria" panose="02040503050406030204" pitchFamily="18" charset="0"/>
                <a:ea typeface="Cambria" panose="02040503050406030204" pitchFamily="18" charset="0"/>
              </a:rPr>
              <a:t>Increase the share of renewable energy</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Transportation: </a:t>
            </a:r>
            <a:r>
              <a:rPr lang="vi-VN" sz="2200" dirty="0">
                <a:solidFill>
                  <a:schemeClr val="tx1"/>
                </a:solidFill>
                <a:latin typeface="Cambria" panose="02040503050406030204" pitchFamily="18" charset="0"/>
                <a:ea typeface="Cambria" panose="02040503050406030204" pitchFamily="18" charset="0"/>
              </a:rPr>
              <a:t>Develop green vehicles and public transportation systems</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Agriculture &amp; Forestry: </a:t>
            </a:r>
            <a:r>
              <a:rPr lang="vi-VN" sz="2200" dirty="0">
                <a:solidFill>
                  <a:schemeClr val="tx1"/>
                </a:solidFill>
                <a:latin typeface="Cambria" panose="02040503050406030204" pitchFamily="18" charset="0"/>
                <a:ea typeface="Cambria" panose="02040503050406030204" pitchFamily="18" charset="0"/>
              </a:rPr>
              <a:t>Reduce soil degradation, protect forests</a:t>
            </a:r>
            <a:endParaRPr lang="en-US" sz="2200" dirty="0">
              <a:solidFill>
                <a:schemeClr val="tx1"/>
              </a:solidFill>
              <a:latin typeface="Cambria" panose="02040503050406030204" pitchFamily="18" charset="0"/>
              <a:ea typeface="Cambria" panose="02040503050406030204" pitchFamily="18" charset="0"/>
            </a:endParaRP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Waste: </a:t>
            </a:r>
            <a:r>
              <a:rPr lang="vi-VN" sz="2200" dirty="0">
                <a:solidFill>
                  <a:schemeClr val="tx1"/>
                </a:solidFill>
                <a:latin typeface="Cambria" panose="02040503050406030204" pitchFamily="18" charset="0"/>
                <a:ea typeface="Cambria" panose="02040503050406030204" pitchFamily="18" charset="0"/>
              </a:rPr>
              <a:t>Recycling, recovering CH₄ gas from landfills, improving wastewater treatment.</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Industry &amp; Construction: </a:t>
            </a:r>
            <a:r>
              <a:rPr lang="vi-VN" sz="2200" dirty="0">
                <a:solidFill>
                  <a:schemeClr val="tx1"/>
                </a:solidFill>
                <a:latin typeface="Cambria" panose="02040503050406030204" pitchFamily="18" charset="0"/>
                <a:ea typeface="Cambria" panose="02040503050406030204" pitchFamily="18" charset="0"/>
              </a:rPr>
              <a:t>Improve efficiency</a:t>
            </a:r>
          </a:p>
        </p:txBody>
      </p:sp>
      <p:sp>
        <p:nvSpPr>
          <p:cNvPr id="2" name="Slide Number Placeholder 1">
            <a:extLst>
              <a:ext uri="{FF2B5EF4-FFF2-40B4-BE49-F238E27FC236}">
                <a16:creationId xmlns:a16="http://schemas.microsoft.com/office/drawing/2014/main" id="{B2A99F5C-4FC6-2262-210A-C0A8E96BE4D5}"/>
              </a:ext>
            </a:extLst>
          </p:cNvPr>
          <p:cNvSpPr>
            <a:spLocks noGrp="1"/>
          </p:cNvSpPr>
          <p:nvPr>
            <p:ph type="sldNum" sz="quarter" idx="12"/>
          </p:nvPr>
        </p:nvSpPr>
        <p:spPr/>
        <p:txBody>
          <a:bodyPr/>
          <a:lstStyle/>
          <a:p>
            <a:fld id="{DDA70A67-A867-42F0-871F-01B78550C99D}" type="slidenum">
              <a:rPr lang="en-US" smtClean="0"/>
              <a:pPr/>
              <a:t>7</a:t>
            </a:fld>
            <a:endParaRPr lang="en-US" dirty="0"/>
          </a:p>
        </p:txBody>
      </p:sp>
    </p:spTree>
    <p:extLst>
      <p:ext uri="{BB962C8B-B14F-4D97-AF65-F5344CB8AC3E}">
        <p14:creationId xmlns:p14="http://schemas.microsoft.com/office/powerpoint/2010/main" val="694914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8C01B-5489-0DDA-6934-352592D5DD1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775F615-54E4-BF54-69D9-0FC47B6A379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a:latin typeface="Cambria"/>
                <a:ea typeface="Cambria"/>
                <a:cs typeface="Cambria"/>
                <a:sym typeface="Cambria"/>
              </a:rPr>
              <a:t>ROLE OF INTERNATIONAL SUPPORT</a:t>
            </a:r>
            <a:endParaRPr lang="en-US" sz="3200" kern="0" dirty="0">
              <a:latin typeface="Cambria"/>
              <a:ea typeface="Cambria"/>
              <a:cs typeface="Cambria"/>
              <a:sym typeface="Cambria"/>
            </a:endParaRPr>
          </a:p>
        </p:txBody>
      </p:sp>
      <p:pic>
        <p:nvPicPr>
          <p:cNvPr id="5" name="Picture 4" descr="Coppice Wealth">
            <a:extLst>
              <a:ext uri="{FF2B5EF4-FFF2-40B4-BE49-F238E27FC236}">
                <a16:creationId xmlns:a16="http://schemas.microsoft.com/office/drawing/2014/main" id="{E6DB41E2-2CF6-8E95-D25A-B921CAA888D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231" r="22693"/>
          <a:stretch>
            <a:fillRect/>
          </a:stretch>
        </p:blipFill>
        <p:spPr bwMode="auto">
          <a:xfrm>
            <a:off x="941166" y="2533548"/>
            <a:ext cx="3885890" cy="3210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850CA46B-C4B8-E861-1922-2652A0A416B3}"/>
              </a:ext>
            </a:extLst>
          </p:cNvPr>
          <p:cNvSpPr txBox="1">
            <a:spLocks/>
          </p:cNvSpPr>
          <p:nvPr/>
        </p:nvSpPr>
        <p:spPr>
          <a:xfrm>
            <a:off x="5323360" y="2372826"/>
            <a:ext cx="6112427" cy="337152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Green finance</a:t>
            </a:r>
            <a:r>
              <a:rPr lang="vi-VN" sz="2200" dirty="0">
                <a:solidFill>
                  <a:schemeClr val="tx1"/>
                </a:solidFill>
                <a:latin typeface="Cambria" panose="02040503050406030204" pitchFamily="18" charset="0"/>
                <a:ea typeface="Cambria" panose="02040503050406030204" pitchFamily="18" charset="0"/>
              </a:rPr>
              <a:t>: concessional loans, ODA, private investment</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mobilizing </a:t>
            </a:r>
            <a:r>
              <a:rPr lang="en-US" sz="2200" dirty="0">
                <a:solidFill>
                  <a:schemeClr val="tx1"/>
                </a:solidFill>
                <a:latin typeface="Cambria" panose="02040503050406030204" pitchFamily="18" charset="0"/>
                <a:ea typeface="Cambria" panose="02040503050406030204" pitchFamily="18" charset="0"/>
              </a:rPr>
              <a:t>~$86.8 billion </a:t>
            </a:r>
            <a:r>
              <a:rPr lang="en-US" sz="2200" dirty="0" err="1">
                <a:solidFill>
                  <a:schemeClr val="tx1"/>
                </a:solidFill>
                <a:latin typeface="Cambria" panose="02040503050406030204" pitchFamily="18" charset="0"/>
                <a:ea typeface="Cambria" panose="02040503050406030204" pitchFamily="18" charset="0"/>
              </a:rPr>
              <a:t>from </a:t>
            </a:r>
            <a:r>
              <a:rPr lang="en-US" sz="2200" dirty="0">
                <a:solidFill>
                  <a:schemeClr val="tx1"/>
                </a:solidFill>
                <a:latin typeface="Cambria" panose="02040503050406030204" pitchFamily="18" charset="0"/>
                <a:ea typeface="Cambria" panose="02040503050406030204" pitchFamily="18" charset="0"/>
              </a:rPr>
              <a:t>now </a:t>
            </a:r>
            <a:r>
              <a:rPr lang="en-US" sz="2200" dirty="0" err="1">
                <a:solidFill>
                  <a:schemeClr val="tx1"/>
                </a:solidFill>
                <a:latin typeface="Cambria" panose="02040503050406030204" pitchFamily="18" charset="0"/>
                <a:ea typeface="Cambria" panose="02040503050406030204" pitchFamily="18" charset="0"/>
              </a:rPr>
              <a:t>until</a:t>
            </a:r>
            <a:r>
              <a:rPr lang="en-US" sz="2200" dirty="0">
                <a:solidFill>
                  <a:schemeClr val="tx1"/>
                </a:solidFill>
                <a:latin typeface="Cambria" panose="02040503050406030204" pitchFamily="18" charset="0"/>
                <a:ea typeface="Cambria" panose="02040503050406030204" pitchFamily="18" charset="0"/>
              </a:rPr>
              <a:t> 2030.</a:t>
            </a:r>
            <a:endParaRPr lang="vi-VN"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Technology Transfer</a:t>
            </a:r>
            <a:r>
              <a:rPr lang="vi-VN" sz="2200" dirty="0">
                <a:solidFill>
                  <a:schemeClr val="tx1"/>
                </a:solidFill>
                <a:latin typeface="Cambria" panose="02040503050406030204" pitchFamily="18" charset="0"/>
                <a:ea typeface="Cambria" panose="02040503050406030204" pitchFamily="18" charset="0"/>
              </a:rPr>
              <a:t>: renewable energy technologies (wind power, solar power), carbon capture and storage (CCS) technologies, energy-saving technologies.</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Capacity building: </a:t>
            </a:r>
            <a:r>
              <a:rPr lang="vi-VN" sz="2200" dirty="0">
                <a:solidFill>
                  <a:schemeClr val="tx1"/>
                </a:solidFill>
                <a:latin typeface="Cambria" panose="02040503050406030204" pitchFamily="18" charset="0"/>
                <a:ea typeface="Cambria" panose="02040503050406030204" pitchFamily="18" charset="0"/>
              </a:rPr>
              <a:t>training, regulations, MRV systems.</a:t>
            </a:r>
          </a:p>
        </p:txBody>
      </p:sp>
      <p:sp>
        <p:nvSpPr>
          <p:cNvPr id="2" name="Slide Number Placeholder 1">
            <a:extLst>
              <a:ext uri="{FF2B5EF4-FFF2-40B4-BE49-F238E27FC236}">
                <a16:creationId xmlns:a16="http://schemas.microsoft.com/office/drawing/2014/main" id="{F270398E-46C1-3ACB-273A-CE08981F6A4E}"/>
              </a:ext>
            </a:extLst>
          </p:cNvPr>
          <p:cNvSpPr>
            <a:spLocks noGrp="1"/>
          </p:cNvSpPr>
          <p:nvPr>
            <p:ph type="sldNum" sz="quarter" idx="12"/>
          </p:nvPr>
        </p:nvSpPr>
        <p:spPr/>
        <p:txBody>
          <a:bodyPr/>
          <a:lstStyle/>
          <a:p>
            <a:fld id="{DDA70A67-A867-42F0-871F-01B78550C99D}" type="slidenum">
              <a:rPr lang="en-US" smtClean="0"/>
              <a:pPr/>
              <a:t>8</a:t>
            </a:fld>
            <a:endParaRPr lang="en-US" dirty="0"/>
          </a:p>
        </p:txBody>
      </p:sp>
    </p:spTree>
    <p:extLst>
      <p:ext uri="{BB962C8B-B14F-4D97-AF65-F5344CB8AC3E}">
        <p14:creationId xmlns:p14="http://schemas.microsoft.com/office/powerpoint/2010/main" val="397804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A521C-8794-F917-1E78-B4FF5C6518F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982E768-A8FE-51A1-8E5E-FEA0084864B0}"/>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BENEFITS &amp;amp; CHALLENGES</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0882050A-F63F-0767-FD0E-1274E2E57C53}"/>
              </a:ext>
            </a:extLst>
          </p:cNvPr>
          <p:cNvSpPr txBox="1">
            <a:spLocks/>
          </p:cNvSpPr>
          <p:nvPr/>
        </p:nvSpPr>
        <p:spPr>
          <a:xfrm>
            <a:off x="641195" y="2341872"/>
            <a:ext cx="5454805" cy="244426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Benefits</a:t>
            </a:r>
            <a:r>
              <a:rPr lang="en-US" sz="2200" b="1" dirty="0">
                <a:solidFill>
                  <a:schemeClr val="tx1"/>
                </a:solidFill>
                <a:latin typeface="Cambria" panose="02040503050406030204" pitchFamily="18" charset="0"/>
                <a:ea typeface="Cambria" panose="02040503050406030204" pitchFamily="18" charset="0"/>
              </a:rPr>
              <a:t>:</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Reduced air pollution </a:t>
            </a:r>
            <a:r>
              <a:rPr lang="en-US" sz="2200" dirty="0">
                <a:solidFill>
                  <a:schemeClr val="tx1"/>
                </a:solidFill>
                <a:latin typeface="Cambria" panose="02040503050406030204" pitchFamily="18" charset="0"/>
                <a:ea typeface="Cambria" panose="02040503050406030204" pitchFamily="18" charset="0"/>
              </a:rPr>
              <a:t>&amp; </a:t>
            </a:r>
            <a:r>
              <a:rPr lang="en-US" sz="2200" dirty="0" err="1">
                <a:solidFill>
                  <a:schemeClr val="tx1"/>
                </a:solidFill>
                <a:latin typeface="Cambria" panose="02040503050406030204" pitchFamily="18" charset="0"/>
                <a:ea typeface="Cambria" panose="02040503050406030204" pitchFamily="18" charset="0"/>
              </a:rPr>
              <a:t>improved public health</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Energy savings and reduced operating costs</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Create new jobs in the green sector</a:t>
            </a:r>
            <a:endParaRPr lang="en-US" sz="2200" dirty="0">
              <a:solidFill>
                <a:schemeClr val="tx1"/>
              </a:solidFill>
              <a:latin typeface="Cambria" panose="02040503050406030204" pitchFamily="18" charset="0"/>
              <a:ea typeface="Cambria" panose="02040503050406030204" pitchFamily="18" charset="0"/>
            </a:endParaRPr>
          </a:p>
        </p:txBody>
      </p:sp>
      <p:sp>
        <p:nvSpPr>
          <p:cNvPr id="4" name="Text Placeholder 4">
            <a:extLst>
              <a:ext uri="{FF2B5EF4-FFF2-40B4-BE49-F238E27FC236}">
                <a16:creationId xmlns:a16="http://schemas.microsoft.com/office/drawing/2014/main" id="{F144CA6B-F6E3-A493-585A-5F12265877CD}"/>
              </a:ext>
            </a:extLst>
          </p:cNvPr>
          <p:cNvSpPr txBox="1">
            <a:spLocks/>
          </p:cNvSpPr>
          <p:nvPr/>
        </p:nvSpPr>
        <p:spPr>
          <a:xfrm>
            <a:off x="6524653" y="2341872"/>
            <a:ext cx="5378603" cy="2444262"/>
          </a:xfrm>
          <a:prstGeom prst="rect">
            <a:avLst/>
          </a:prstGeom>
          <a:solidFill>
            <a:schemeClr val="bg1"/>
          </a:solidFill>
          <a:ln>
            <a:solidFill>
              <a:schemeClr val="accent1"/>
            </a:solidFill>
          </a:ln>
        </p:spPr>
        <p:txBody>
          <a:bodyPr anchor="ctr">
            <a:normAutofit fontScale="925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Existing challenges</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Limited financial and technical resources</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Policies are not yet coordinated – lack of specificity</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Monitoring, reporting, and verification (MRV) work is incomplete</a:t>
            </a:r>
            <a:r>
              <a:rPr lang="en-US" sz="2200"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7" name="Text Placeholder 4">
            <a:extLst>
              <a:ext uri="{FF2B5EF4-FFF2-40B4-BE49-F238E27FC236}">
                <a16:creationId xmlns:a16="http://schemas.microsoft.com/office/drawing/2014/main" id="{1B63EAFE-484A-B355-2A1F-6AA201CDAE91}"/>
              </a:ext>
            </a:extLst>
          </p:cNvPr>
          <p:cNvSpPr txBox="1">
            <a:spLocks/>
          </p:cNvSpPr>
          <p:nvPr/>
        </p:nvSpPr>
        <p:spPr>
          <a:xfrm>
            <a:off x="2888323" y="4950242"/>
            <a:ext cx="6600305" cy="1754371"/>
          </a:xfrm>
          <a:prstGeom prst="roundRect">
            <a:avLst>
              <a:gd name="adj" fmla="val 17615"/>
            </a:avLst>
          </a:prstGeom>
          <a:solidFill>
            <a:schemeClr val="bg1"/>
          </a:solidFill>
          <a:ln>
            <a:solidFill>
              <a:srgbClr val="C00000"/>
            </a:solidFill>
          </a:ln>
        </p:spPr>
        <p:txBody>
          <a:bodyPr anchor="ctr">
            <a:normAutofit fontScale="925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rgbClr val="C00000"/>
                </a:solidFill>
                <a:latin typeface="Cambria" panose="02040503050406030204" pitchFamily="18" charset="0"/>
                <a:ea typeface="Cambria" panose="02040503050406030204" pitchFamily="18" charset="0"/>
              </a:rPr>
              <a:t>Proposed solutions</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Strengthen public-private partnerships (PPP)</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Implement carbon market mechanisms</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Promote transparency &amp; digitization of MRV data</a:t>
            </a:r>
          </a:p>
        </p:txBody>
      </p:sp>
      <p:sp>
        <p:nvSpPr>
          <p:cNvPr id="8" name="Arrow: Right 7">
            <a:extLst>
              <a:ext uri="{FF2B5EF4-FFF2-40B4-BE49-F238E27FC236}">
                <a16:creationId xmlns:a16="http://schemas.microsoft.com/office/drawing/2014/main" id="{2157EA13-4812-E3AD-0EF6-54D443181903}"/>
              </a:ext>
            </a:extLst>
          </p:cNvPr>
          <p:cNvSpPr/>
          <p:nvPr/>
        </p:nvSpPr>
        <p:spPr>
          <a:xfrm>
            <a:off x="1574912" y="5532325"/>
            <a:ext cx="1313411" cy="590204"/>
          </a:xfrm>
          <a:prstGeom prst="rightArrow">
            <a:avLst>
              <a:gd name="adj1" fmla="val 50000"/>
              <a:gd name="adj2" fmla="val 50000"/>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a:p>
        </p:txBody>
      </p:sp>
      <p:sp>
        <p:nvSpPr>
          <p:cNvPr id="5" name="Slide Number Placeholder 4">
            <a:extLst>
              <a:ext uri="{FF2B5EF4-FFF2-40B4-BE49-F238E27FC236}">
                <a16:creationId xmlns:a16="http://schemas.microsoft.com/office/drawing/2014/main" id="{DA781D64-B641-FBC0-EEC6-D34630F97A39}"/>
              </a:ext>
            </a:extLst>
          </p:cNvPr>
          <p:cNvSpPr>
            <a:spLocks noGrp="1"/>
          </p:cNvSpPr>
          <p:nvPr>
            <p:ph type="sldNum" sz="quarter" idx="12"/>
          </p:nvPr>
        </p:nvSpPr>
        <p:spPr/>
        <p:txBody>
          <a:bodyPr/>
          <a:lstStyle/>
          <a:p>
            <a:fld id="{DDA70A67-A867-42F0-871F-01B78550C99D}" type="slidenum">
              <a:rPr lang="en-US" smtClean="0"/>
              <a:pPr/>
              <a:t>9</a:t>
            </a:fld>
            <a:endParaRPr lang="en-US" dirty="0"/>
          </a:p>
        </p:txBody>
      </p:sp>
    </p:spTree>
    <p:extLst>
      <p:ext uri="{BB962C8B-B14F-4D97-AF65-F5344CB8AC3E}">
        <p14:creationId xmlns:p14="http://schemas.microsoft.com/office/powerpoint/2010/main" val="3808286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353</TotalTime>
  <Words>7742</Words>
  <Application>Microsoft Office PowerPoint</Application>
  <PresentationFormat>Widescreen</PresentationFormat>
  <Paragraphs>617</Paragraphs>
  <Slides>33</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Aptos</vt:lpstr>
      <vt:lpstr>Arial</vt:lpstr>
      <vt:lpstr>Calibri</vt:lpstr>
      <vt:lpstr>Calisto MT</vt:lpstr>
      <vt:lpstr>Cambria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keywords>, docId:E0837B2594393B1A501D92234CFC0D33</cp:keywords>
  <cp:lastModifiedBy>Lan Cao</cp:lastModifiedBy>
  <cp:revision>24</cp:revision>
  <dcterms:created xsi:type="dcterms:W3CDTF">2024-10-28T02:26:51Z</dcterms:created>
  <dcterms:modified xsi:type="dcterms:W3CDTF">2025-10-21T04:40:05Z</dcterms:modified>
</cp:coreProperties>
</file>