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sldIdLst>
    <p:sldId id="298" r:id="rId2"/>
    <p:sldId id="29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hhm/2ZK3pvTtlJ0oK9gfHU/7zKN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D623E40-AE96-404C-B71C-D472092ABD57}">
  <a:tblStyle styleId="{6D623E40-AE96-404C-B71C-D472092ABD5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1" name="Google Shape;22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5" name="Google Shape;23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6" name="Google Shape;29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a:extLst>
            <a:ext uri="{FF2B5EF4-FFF2-40B4-BE49-F238E27FC236}">
              <a16:creationId xmlns:a16="http://schemas.microsoft.com/office/drawing/2014/main" id="{3980C396-1C99-880D-6368-D86105B745DC}"/>
            </a:ext>
          </a:extLst>
        </p:cNvPr>
        <p:cNvGrpSpPr/>
        <p:nvPr/>
      </p:nvGrpSpPr>
      <p:grpSpPr>
        <a:xfrm>
          <a:off x="0" y="0"/>
          <a:ext cx="0" cy="0"/>
          <a:chOff x="0" y="0"/>
          <a:chExt cx="0" cy="0"/>
        </a:xfrm>
      </p:grpSpPr>
      <p:sp>
        <p:nvSpPr>
          <p:cNvPr id="61" name="Google Shape;61;p1:notes">
            <a:extLst>
              <a:ext uri="{FF2B5EF4-FFF2-40B4-BE49-F238E27FC236}">
                <a16:creationId xmlns:a16="http://schemas.microsoft.com/office/drawing/2014/main" id="{29ED88F5-E433-AEA6-EA62-A040749A2E8E}"/>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a:extLst>
              <a:ext uri="{FF2B5EF4-FFF2-40B4-BE49-F238E27FC236}">
                <a16:creationId xmlns:a16="http://schemas.microsoft.com/office/drawing/2014/main" id="{98ECFA5B-BAF2-EFD7-8243-9112EA4D9DE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60086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2" name="Google Shape;33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2" name="Google Shape;35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1" name="Google Shape;401;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6" name="Google Shape;41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2" name="Google Shape;44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3" name="Google Shape;49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4" name="Google Shape;524;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9" name="Google Shape;539;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5" name="Google Shape;545;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1" name="Google Shape;55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9" name="Google Shape;559;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9" name="Google Shape;569;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4" name="Google Shape;574;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0" name="Google Shape;58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1" name="Google Shape;591;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8" name="Google Shape;16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3"/>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3"/>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43"/>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3"/>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43"/>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43"/>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43"/>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4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4"/>
          <p:cNvSpPr txBox="1"/>
          <p:nvPr/>
        </p:nvSpPr>
        <p:spPr>
          <a:xfrm>
            <a:off x="3613628" y="615740"/>
            <a:ext cx="745442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Vietnam Scaling up Energy Efficiency Project (VSUEE)</a:t>
            </a:r>
            <a:endParaRPr/>
          </a:p>
        </p:txBody>
      </p:sp>
      <p:pic>
        <p:nvPicPr>
          <p:cNvPr id="31" name="Google Shape;31;p4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4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4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4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4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4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4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4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4" name="Subtitle 1">
            <a:extLst>
              <a:ext uri="{FF2B5EF4-FFF2-40B4-BE49-F238E27FC236}">
                <a16:creationId xmlns:a16="http://schemas.microsoft.com/office/drawing/2014/main" id="{BB438803-F075-2901-3CA8-8604E7B8F7F4}"/>
              </a:ext>
            </a:extLst>
          </p:cNvPr>
          <p:cNvSpPr>
            <a:spLocks noGrp="1"/>
          </p:cNvSpPr>
          <p:nvPr/>
        </p:nvSpPr>
        <p:spPr>
          <a:xfrm>
            <a:off x="1806022" y="2059220"/>
            <a:ext cx="8579955" cy="1070557"/>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VIETNAM SCALING UP ENERGY EFFICIENCY PROJECT (VSUEE)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0"/>
          <p:cNvSpPr txBox="1"/>
          <p:nvPr/>
        </p:nvSpPr>
        <p:spPr>
          <a:xfrm>
            <a:off x="838200" y="1219426"/>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185" name="Google Shape;185;p10"/>
          <p:cNvGrpSpPr/>
          <p:nvPr/>
        </p:nvGrpSpPr>
        <p:grpSpPr>
          <a:xfrm>
            <a:off x="1981200" y="2096174"/>
            <a:ext cx="8229600" cy="3542400"/>
            <a:chOff x="0" y="128901"/>
            <a:chExt cx="8229600" cy="3542400"/>
          </a:xfrm>
        </p:grpSpPr>
        <p:sp>
          <p:nvSpPr>
            <p:cNvPr id="186" name="Google Shape;186;p10"/>
            <p:cNvSpPr/>
            <p:nvPr/>
          </p:nvSpPr>
          <p:spPr>
            <a:xfrm>
              <a:off x="0" y="365061"/>
              <a:ext cx="8229600" cy="403200"/>
            </a:xfrm>
            <a:prstGeom prst="rect">
              <a:avLst/>
            </a:prstGeom>
            <a:solidFill>
              <a:srgbClr val="FFFFFF">
                <a:alpha val="89411"/>
              </a:srgbClr>
            </a:solidFill>
            <a:ln w="25400" cap="flat" cmpd="sng">
              <a:solidFill>
                <a:srgbClr val="009D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7" name="Google Shape;187;p10"/>
            <p:cNvSpPr/>
            <p:nvPr/>
          </p:nvSpPr>
          <p:spPr>
            <a:xfrm>
              <a:off x="411480" y="128901"/>
              <a:ext cx="5760720" cy="47232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8" name="Google Shape;188;p10"/>
            <p:cNvSpPr txBox="1"/>
            <p:nvPr/>
          </p:nvSpPr>
          <p:spPr>
            <a:xfrm>
              <a:off x="434537" y="15195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Simple Payback Period</a:t>
              </a:r>
              <a:r>
                <a:rPr lang="en-US" sz="1700" b="1" i="0" u="none" strike="noStrike" cap="none">
                  <a:solidFill>
                    <a:srgbClr val="FFFFFF"/>
                  </a:solidFill>
                  <a:latin typeface="Arial"/>
                  <a:ea typeface="Arial"/>
                  <a:cs typeface="Arial"/>
                  <a:sym typeface="Arial"/>
                </a:rPr>
                <a:t> </a:t>
              </a:r>
              <a:r>
                <a:rPr lang="en-US" sz="1700" b="0" i="0" u="none" strike="noStrike" cap="none">
                  <a:solidFill>
                    <a:srgbClr val="FFFFFF"/>
                  </a:solidFill>
                  <a:latin typeface="Arial"/>
                  <a:ea typeface="Arial"/>
                  <a:cs typeface="Arial"/>
                  <a:sym typeface="Arial"/>
                </a:rPr>
                <a:t>(SPP)</a:t>
              </a:r>
              <a:endParaRPr sz="1400" b="0" i="0" u="none" strike="noStrike" cap="none">
                <a:solidFill>
                  <a:srgbClr val="000000"/>
                </a:solidFill>
                <a:latin typeface="Arial"/>
                <a:ea typeface="Arial"/>
                <a:cs typeface="Arial"/>
                <a:sym typeface="Arial"/>
              </a:endParaRPr>
            </a:p>
          </p:txBody>
        </p:sp>
        <p:sp>
          <p:nvSpPr>
            <p:cNvPr id="189" name="Google Shape;189;p10"/>
            <p:cNvSpPr/>
            <p:nvPr/>
          </p:nvSpPr>
          <p:spPr>
            <a:xfrm>
              <a:off x="0" y="1090821"/>
              <a:ext cx="8229600" cy="403200"/>
            </a:xfrm>
            <a:prstGeom prst="rect">
              <a:avLst/>
            </a:prstGeom>
            <a:solidFill>
              <a:srgbClr val="FFFFFF">
                <a:alpha val="89411"/>
              </a:srgbClr>
            </a:solidFill>
            <a:ln w="25400" cap="flat" cmpd="sng">
              <a:solidFill>
                <a:srgbClr val="08D0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0" name="Google Shape;190;p10"/>
            <p:cNvSpPr/>
            <p:nvPr/>
          </p:nvSpPr>
          <p:spPr>
            <a:xfrm>
              <a:off x="411480" y="854661"/>
              <a:ext cx="5760720" cy="472320"/>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1" name="Google Shape;191;p10"/>
            <p:cNvSpPr txBox="1"/>
            <p:nvPr/>
          </p:nvSpPr>
          <p:spPr>
            <a:xfrm>
              <a:off x="434537" y="87771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Return on Investment (ROI)</a:t>
              </a:r>
              <a:endParaRPr sz="1400" b="0" i="0" u="none" strike="noStrike" cap="none">
                <a:solidFill>
                  <a:srgbClr val="000000"/>
                </a:solidFill>
                <a:latin typeface="Arial"/>
                <a:ea typeface="Arial"/>
                <a:cs typeface="Arial"/>
                <a:sym typeface="Arial"/>
              </a:endParaRPr>
            </a:p>
          </p:txBody>
        </p:sp>
        <p:sp>
          <p:nvSpPr>
            <p:cNvPr id="192" name="Google Shape;192;p10"/>
            <p:cNvSpPr/>
            <p:nvPr/>
          </p:nvSpPr>
          <p:spPr>
            <a:xfrm>
              <a:off x="0" y="1816581"/>
              <a:ext cx="8229600" cy="403200"/>
            </a:xfrm>
            <a:prstGeom prst="rect">
              <a:avLst/>
            </a:prstGeom>
            <a:solidFill>
              <a:srgbClr val="FFFFFF">
                <a:alpha val="89411"/>
              </a:srgbClr>
            </a:solidFill>
            <a:ln w="25400" cap="flat" cmpd="sng">
              <a:solidFill>
                <a:srgbClr val="0DCF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10"/>
            <p:cNvSpPr/>
            <p:nvPr/>
          </p:nvSpPr>
          <p:spPr>
            <a:xfrm>
              <a:off x="411480" y="1580421"/>
              <a:ext cx="5760720" cy="472320"/>
            </a:xfrm>
            <a:prstGeom prst="roundRect">
              <a:avLst>
                <a:gd name="adj" fmla="val 16667"/>
              </a:avLst>
            </a:prstGeom>
            <a:solidFill>
              <a:srgbClr val="0DCF9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10"/>
            <p:cNvSpPr txBox="1"/>
            <p:nvPr/>
          </p:nvSpPr>
          <p:spPr>
            <a:xfrm>
              <a:off x="434537" y="160347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195" name="Google Shape;195;p10"/>
            <p:cNvSpPr/>
            <p:nvPr/>
          </p:nvSpPr>
          <p:spPr>
            <a:xfrm>
              <a:off x="0" y="2542341"/>
              <a:ext cx="8229600" cy="403200"/>
            </a:xfrm>
            <a:prstGeom prst="rect">
              <a:avLst/>
            </a:prstGeom>
            <a:solidFill>
              <a:srgbClr val="FFFFFF">
                <a:alpha val="89411"/>
              </a:srgbClr>
            </a:solidFill>
            <a:ln w="25400" cap="flat" cmpd="sng">
              <a:solidFill>
                <a:srgbClr val="7CCA6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10"/>
            <p:cNvSpPr/>
            <p:nvPr/>
          </p:nvSpPr>
          <p:spPr>
            <a:xfrm>
              <a:off x="411480" y="2306181"/>
              <a:ext cx="5760720" cy="472320"/>
            </a:xfrm>
            <a:prstGeom prst="roundRect">
              <a:avLst>
                <a:gd name="adj" fmla="val 16667"/>
              </a:avLst>
            </a:prstGeom>
            <a:solidFill>
              <a:srgbClr val="7CCA6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10"/>
            <p:cNvSpPr txBox="1"/>
            <p:nvPr/>
          </p:nvSpPr>
          <p:spPr>
            <a:xfrm>
              <a:off x="434537" y="232923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(IRR)</a:t>
              </a:r>
              <a:endParaRPr sz="1400" b="0" i="0" u="none" strike="noStrike" cap="none">
                <a:solidFill>
                  <a:srgbClr val="000000"/>
                </a:solidFill>
                <a:latin typeface="Arial"/>
                <a:ea typeface="Arial"/>
                <a:cs typeface="Arial"/>
                <a:sym typeface="Arial"/>
              </a:endParaRPr>
            </a:p>
          </p:txBody>
        </p:sp>
        <p:sp>
          <p:nvSpPr>
            <p:cNvPr id="198" name="Google Shape;198;p10"/>
            <p:cNvSpPr/>
            <p:nvPr/>
          </p:nvSpPr>
          <p:spPr>
            <a:xfrm>
              <a:off x="0" y="3268101"/>
              <a:ext cx="8229600" cy="403200"/>
            </a:xfrm>
            <a:prstGeom prst="rect">
              <a:avLst/>
            </a:prstGeom>
            <a:solidFill>
              <a:srgbClr val="FFFFFF">
                <a:alpha val="89411"/>
              </a:srgbClr>
            </a:solidFill>
            <a:ln w="25400" cap="flat" cmpd="sng">
              <a:solidFill>
                <a:srgbClr val="A3C147"/>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10"/>
            <p:cNvSpPr/>
            <p:nvPr/>
          </p:nvSpPr>
          <p:spPr>
            <a:xfrm>
              <a:off x="411480" y="3031941"/>
              <a:ext cx="5760720" cy="472320"/>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10"/>
            <p:cNvSpPr txBox="1"/>
            <p:nvPr/>
          </p:nvSpPr>
          <p:spPr>
            <a:xfrm>
              <a:off x="434537" y="3054998"/>
              <a:ext cx="5714606" cy="426206"/>
            </a:xfrm>
            <a:prstGeom prst="rect">
              <a:avLst/>
            </a:prstGeom>
            <a:no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Operating Costs and Equipment Costs</a:t>
              </a:r>
              <a:endParaRPr sz="1700" b="0" i="0" u="none" strike="noStrike" cap="none">
                <a:solidFill>
                  <a:srgbClr val="FFFFFF"/>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p:nvPr/>
        </p:nvSpPr>
        <p:spPr>
          <a:xfrm>
            <a:off x="838201" y="127134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206" name="Google Shape;206;p11"/>
          <p:cNvGrpSpPr/>
          <p:nvPr/>
        </p:nvGrpSpPr>
        <p:grpSpPr>
          <a:xfrm>
            <a:off x="1767092" y="2081554"/>
            <a:ext cx="8657815" cy="4521543"/>
            <a:chOff x="425" y="2209"/>
            <a:chExt cx="8657815" cy="4521543"/>
          </a:xfrm>
        </p:grpSpPr>
        <p:sp>
          <p:nvSpPr>
            <p:cNvPr id="207" name="Google Shape;207;p11"/>
            <p:cNvSpPr/>
            <p:nvPr/>
          </p:nvSpPr>
          <p:spPr>
            <a:xfrm rot="5400000">
              <a:off x="4530944" y="-2680828"/>
              <a:ext cx="1421211" cy="6824639"/>
            </a:xfrm>
            <a:prstGeom prst="round2SameRect">
              <a:avLst>
                <a:gd name="adj1" fmla="val 16667"/>
                <a:gd name="adj2" fmla="val 0"/>
              </a:avLst>
            </a:prstGeom>
            <a:solidFill>
              <a:srgbClr val="C9DDF0">
                <a:alpha val="89411"/>
              </a:srgbClr>
            </a:solidFill>
            <a:ln w="25400" cap="flat" cmpd="sng">
              <a:solidFill>
                <a:srgbClr val="C9DD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8" name="Google Shape;208;p11"/>
            <p:cNvSpPr txBox="1"/>
            <p:nvPr/>
          </p:nvSpPr>
          <p:spPr>
            <a:xfrm>
              <a:off x="1829230" y="90264"/>
              <a:ext cx="6755261" cy="1282455"/>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time required to recover the initial investment from cash flows.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A widely used quantitative method to evaluate the cost-effectiveness of energy efficiency investments.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Does not consider savings beyond the payback year or the time value of money.</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Formula: Simple Payback Period = Capital Cost / Annual Cash Flow</a:t>
              </a:r>
              <a:endParaRPr sz="1400" b="0" i="0" u="none" strike="noStrike" cap="none">
                <a:solidFill>
                  <a:srgbClr val="000000"/>
                </a:solidFill>
                <a:latin typeface="Arial"/>
                <a:ea typeface="Arial"/>
                <a:cs typeface="Arial"/>
                <a:sym typeface="Arial"/>
              </a:endParaRPr>
            </a:p>
          </p:txBody>
        </p:sp>
        <p:sp>
          <p:nvSpPr>
            <p:cNvPr id="209" name="Google Shape;209;p11"/>
            <p:cNvSpPr/>
            <p:nvPr/>
          </p:nvSpPr>
          <p:spPr>
            <a:xfrm>
              <a:off x="425" y="2209"/>
              <a:ext cx="1828804" cy="1458562"/>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11"/>
            <p:cNvSpPr txBox="1"/>
            <p:nvPr/>
          </p:nvSpPr>
          <p:spPr>
            <a:xfrm>
              <a:off x="71626" y="73410"/>
              <a:ext cx="1686402"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Simple Payback Period (SPP)</a:t>
              </a:r>
              <a:endParaRPr sz="1700" b="1" i="0" u="none" strike="noStrike" cap="none">
                <a:solidFill>
                  <a:srgbClr val="FFFFFF"/>
                </a:solidFill>
                <a:latin typeface="Arial"/>
                <a:ea typeface="Arial"/>
                <a:cs typeface="Arial"/>
                <a:sym typeface="Arial"/>
              </a:endParaRPr>
            </a:p>
          </p:txBody>
        </p:sp>
        <p:sp>
          <p:nvSpPr>
            <p:cNvPr id="211" name="Google Shape;211;p11"/>
            <p:cNvSpPr/>
            <p:nvPr/>
          </p:nvSpPr>
          <p:spPr>
            <a:xfrm rot="5400000">
              <a:off x="4657329" y="-1148538"/>
              <a:ext cx="1166849" cy="6823040"/>
            </a:xfrm>
            <a:prstGeom prst="round2SameRect">
              <a:avLst>
                <a:gd name="adj1" fmla="val 16667"/>
                <a:gd name="adj2" fmla="val 0"/>
              </a:avLst>
            </a:prstGeom>
            <a:solidFill>
              <a:srgbClr val="C9EEF0">
                <a:alpha val="89411"/>
              </a:srgbClr>
            </a:solidFill>
            <a:ln w="25400" cap="flat" cmpd="sng">
              <a:solidFill>
                <a:srgbClr val="C9EEF0">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2" name="Google Shape;212;p11"/>
            <p:cNvSpPr txBox="1"/>
            <p:nvPr/>
          </p:nvSpPr>
          <p:spPr>
            <a:xfrm>
              <a:off x="1829234" y="1736518"/>
              <a:ext cx="6766079"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Expresses the "annual benefits" of a project as a percentage of capital cost.</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Does not require projects to have equal lifespans or cost comparisons.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Formula: ROI = Net Annual Savings / Project Capital Cost</a:t>
              </a:r>
              <a:endParaRPr sz="1400" b="0" i="0" u="none" strike="noStrike" cap="none">
                <a:solidFill>
                  <a:srgbClr val="000000"/>
                </a:solidFill>
                <a:latin typeface="Arial"/>
                <a:ea typeface="Arial"/>
                <a:cs typeface="Arial"/>
                <a:sym typeface="Arial"/>
              </a:endParaRPr>
            </a:p>
          </p:txBody>
        </p:sp>
        <p:sp>
          <p:nvSpPr>
            <p:cNvPr id="213" name="Google Shape;213;p11"/>
            <p:cNvSpPr/>
            <p:nvPr/>
          </p:nvSpPr>
          <p:spPr>
            <a:xfrm>
              <a:off x="425" y="1533700"/>
              <a:ext cx="1828809" cy="1458562"/>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4" name="Google Shape;214;p11"/>
            <p:cNvSpPr txBox="1"/>
            <p:nvPr/>
          </p:nvSpPr>
          <p:spPr>
            <a:xfrm>
              <a:off x="71626" y="1604901"/>
              <a:ext cx="1686407"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Return on Investment (ROI)</a:t>
              </a:r>
              <a:endParaRPr sz="1700" b="1" i="0" u="none" strike="noStrike" cap="none">
                <a:solidFill>
                  <a:srgbClr val="FFFFFF"/>
                </a:solidFill>
                <a:latin typeface="Arial"/>
                <a:ea typeface="Arial"/>
                <a:cs typeface="Arial"/>
                <a:sym typeface="Arial"/>
              </a:endParaRPr>
            </a:p>
          </p:txBody>
        </p:sp>
        <p:sp>
          <p:nvSpPr>
            <p:cNvPr id="215" name="Google Shape;215;p11"/>
            <p:cNvSpPr/>
            <p:nvPr/>
          </p:nvSpPr>
          <p:spPr>
            <a:xfrm rot="5400000">
              <a:off x="4660311" y="379967"/>
              <a:ext cx="1166849" cy="6829009"/>
            </a:xfrm>
            <a:prstGeom prst="round2SameRect">
              <a:avLst>
                <a:gd name="adj1" fmla="val 16667"/>
                <a:gd name="adj2" fmla="val 0"/>
              </a:avLst>
            </a:prstGeom>
            <a:solidFill>
              <a:srgbClr val="CAEBDD">
                <a:alpha val="89411"/>
              </a:srgbClr>
            </a:solidFill>
            <a:ln w="25400" cap="flat" cmpd="sng">
              <a:solidFill>
                <a:srgbClr val="CAEB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6" name="Google Shape;216;p11"/>
            <p:cNvSpPr txBox="1"/>
            <p:nvPr/>
          </p:nvSpPr>
          <p:spPr>
            <a:xfrm>
              <a:off x="1829232" y="3268008"/>
              <a:ext cx="6772048" cy="1052927"/>
            </a:xfrm>
            <a:prstGeom prst="rect">
              <a:avLst/>
            </a:prstGeom>
            <a:noFill/>
            <a:ln>
              <a:noFill/>
            </a:ln>
          </p:spPr>
          <p:txBody>
            <a:bodyPr spcFirstLastPara="1" wrap="square" lIns="247650" tIns="123825" rIns="247650" bIns="1238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Discounts </a:t>
              </a:r>
              <a:r>
                <a:rPr lang="en-US" sz="1400" b="1" i="0" u="none" strike="noStrike" cap="none">
                  <a:solidFill>
                    <a:srgbClr val="000000"/>
                  </a:solidFill>
                  <a:latin typeface="Arial"/>
                  <a:ea typeface="Arial"/>
                  <a:cs typeface="Arial"/>
                  <a:sym typeface="Arial"/>
                </a:rPr>
                <a:t>all net benefits</a:t>
              </a:r>
              <a:r>
                <a:rPr lang="en-US" sz="1400" b="0" i="0" u="none" strike="noStrike" cap="none">
                  <a:solidFill>
                    <a:srgbClr val="000000"/>
                  </a:solidFill>
                  <a:latin typeface="Arial"/>
                  <a:ea typeface="Arial"/>
                  <a:cs typeface="Arial"/>
                  <a:sym typeface="Arial"/>
                </a:rPr>
                <a:t> at the minimum attractive rate of return (MARR) to determine equivalent present values.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SzPts val="1400"/>
                <a:buChar char="•"/>
              </a:pPr>
              <a:r>
                <a:rPr lang="en-US"/>
                <a:t>Net benefits are for the life of the project equipment</a:t>
              </a:r>
              <a:endParaRPr/>
            </a:p>
          </p:txBody>
        </p:sp>
        <p:sp>
          <p:nvSpPr>
            <p:cNvPr id="217" name="Google Shape;217;p11"/>
            <p:cNvSpPr/>
            <p:nvPr/>
          </p:nvSpPr>
          <p:spPr>
            <a:xfrm>
              <a:off x="425" y="3065190"/>
              <a:ext cx="1828805" cy="1458562"/>
            </a:xfrm>
            <a:prstGeom prst="roundRect">
              <a:avLst>
                <a:gd name="adj" fmla="val 16667"/>
              </a:avLst>
            </a:prstGeom>
            <a:solidFill>
              <a:srgbClr val="546321"/>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8" name="Google Shape;218;p11"/>
            <p:cNvSpPr txBox="1"/>
            <p:nvPr/>
          </p:nvSpPr>
          <p:spPr>
            <a:xfrm>
              <a:off x="71626" y="3136391"/>
              <a:ext cx="1686403"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Net Present Value (NPV)</a:t>
              </a:r>
              <a:endParaRPr sz="1700" b="1" i="0" u="none" strike="noStrike" cap="none">
                <a:solidFill>
                  <a:srgbClr val="FFFFFF"/>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2"/>
          <p:cNvSpPr txBox="1"/>
          <p:nvPr/>
        </p:nvSpPr>
        <p:spPr>
          <a:xfrm>
            <a:off x="838201" y="120969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224" name="Google Shape;224;p12"/>
          <p:cNvGrpSpPr/>
          <p:nvPr/>
        </p:nvGrpSpPr>
        <p:grpSpPr>
          <a:xfrm>
            <a:off x="2016378" y="2059269"/>
            <a:ext cx="8159243" cy="2990091"/>
            <a:chOff x="35178" y="2209"/>
            <a:chExt cx="8159243" cy="2990091"/>
          </a:xfrm>
        </p:grpSpPr>
        <p:sp>
          <p:nvSpPr>
            <p:cNvPr id="225" name="Google Shape;225;p12"/>
            <p:cNvSpPr/>
            <p:nvPr/>
          </p:nvSpPr>
          <p:spPr>
            <a:xfrm rot="5400000">
              <a:off x="4518971" y="-2360683"/>
              <a:ext cx="1166700" cy="6184200"/>
            </a:xfrm>
            <a:prstGeom prst="round2SameRect">
              <a:avLst>
                <a:gd name="adj1" fmla="val 16667"/>
                <a:gd name="adj2" fmla="val 0"/>
              </a:avLst>
            </a:prstGeom>
            <a:solidFill>
              <a:srgbClr val="C9DDF0">
                <a:alpha val="89410"/>
              </a:srgbClr>
            </a:solidFill>
            <a:ln w="25400" cap="flat" cmpd="sng">
              <a:solidFill>
                <a:srgbClr val="C9DDF0">
                  <a:alpha val="8941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2"/>
            <p:cNvSpPr txBox="1"/>
            <p:nvPr/>
          </p:nvSpPr>
          <p:spPr>
            <a:xfrm>
              <a:off x="2010293" y="205027"/>
              <a:ext cx="6127200" cy="1053000"/>
            </a:xfrm>
            <a:prstGeom prst="rect">
              <a:avLst/>
            </a:prstGeom>
            <a:noFill/>
            <a:ln>
              <a:noFill/>
            </a:ln>
          </p:spPr>
          <p:txBody>
            <a:bodyPr spcFirstLastPara="1" wrap="square" lIns="99050" tIns="49525" rIns="99050" bIns="49525"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discount rate at which the net present value of cumulative benefits from an investment equals the investment cost.</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1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The higher the IRR value, the more effective the project is.</a:t>
              </a:r>
              <a:endParaRPr sz="1400" b="0" i="0" u="none" strike="noStrike" cap="none">
                <a:solidFill>
                  <a:srgbClr val="000000"/>
                </a:solidFill>
                <a:latin typeface="Arial"/>
                <a:ea typeface="Arial"/>
                <a:cs typeface="Arial"/>
                <a:sym typeface="Arial"/>
              </a:endParaRPr>
            </a:p>
          </p:txBody>
        </p:sp>
        <p:sp>
          <p:nvSpPr>
            <p:cNvPr id="227" name="Google Shape;227;p12"/>
            <p:cNvSpPr/>
            <p:nvPr/>
          </p:nvSpPr>
          <p:spPr>
            <a:xfrm>
              <a:off x="35178" y="2209"/>
              <a:ext cx="1975200" cy="145860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12"/>
            <p:cNvSpPr txBox="1"/>
            <p:nvPr/>
          </p:nvSpPr>
          <p:spPr>
            <a:xfrm>
              <a:off x="106379" y="73410"/>
              <a:ext cx="1832700" cy="131610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Internal Rate of Return (IRR)</a:t>
              </a:r>
              <a:endParaRPr sz="1700" b="1" i="0" u="none" strike="noStrike" cap="none">
                <a:solidFill>
                  <a:srgbClr val="FFFFFF"/>
                </a:solidFill>
                <a:latin typeface="Arial"/>
                <a:ea typeface="Arial"/>
                <a:cs typeface="Arial"/>
                <a:sym typeface="Arial"/>
              </a:endParaRPr>
            </a:p>
          </p:txBody>
        </p:sp>
        <p:sp>
          <p:nvSpPr>
            <p:cNvPr id="229" name="Google Shape;229;p12"/>
            <p:cNvSpPr/>
            <p:nvPr/>
          </p:nvSpPr>
          <p:spPr>
            <a:xfrm rot="5400000">
              <a:off x="4518971" y="-829193"/>
              <a:ext cx="1166700" cy="6184200"/>
            </a:xfrm>
            <a:prstGeom prst="round2SameRect">
              <a:avLst>
                <a:gd name="adj1" fmla="val 16667"/>
                <a:gd name="adj2" fmla="val 0"/>
              </a:avLst>
            </a:prstGeom>
            <a:solidFill>
              <a:srgbClr val="C9EEF0">
                <a:alpha val="89410"/>
              </a:srgbClr>
            </a:solidFill>
            <a:ln w="25400" cap="flat" cmpd="sng">
              <a:solidFill>
                <a:srgbClr val="C9EEF0">
                  <a:alpha val="89410"/>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2"/>
            <p:cNvSpPr txBox="1"/>
            <p:nvPr/>
          </p:nvSpPr>
          <p:spPr>
            <a:xfrm>
              <a:off x="2010293" y="1736517"/>
              <a:ext cx="6127200" cy="1053000"/>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a:t>Life cycle</a:t>
              </a:r>
              <a:r>
                <a:rPr lang="en-US" sz="1400" b="0" i="0" u="none" strike="noStrike" cap="none">
                  <a:solidFill>
                    <a:srgbClr val="000000"/>
                  </a:solidFill>
                  <a:latin typeface="Arial"/>
                  <a:ea typeface="Arial"/>
                  <a:cs typeface="Arial"/>
                  <a:sym typeface="Arial"/>
                </a:rPr>
                <a:t> costs in aggregate will typically exceed the initial equipment investment costs..</a:t>
              </a:r>
              <a:endParaRPr sz="1400" b="0" i="0" u="none" strike="noStrike" cap="none">
                <a:solidFill>
                  <a:srgbClr val="000000"/>
                </a:solidFill>
                <a:latin typeface="Arial"/>
                <a:ea typeface="Arial"/>
                <a:cs typeface="Arial"/>
                <a:sym typeface="Arial"/>
              </a:endParaRPr>
            </a:p>
          </p:txBody>
        </p:sp>
        <p:sp>
          <p:nvSpPr>
            <p:cNvPr id="231" name="Google Shape;231;p12"/>
            <p:cNvSpPr/>
            <p:nvPr/>
          </p:nvSpPr>
          <p:spPr>
            <a:xfrm>
              <a:off x="35178" y="1533700"/>
              <a:ext cx="1975200" cy="1458600"/>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2"/>
            <p:cNvSpPr txBox="1"/>
            <p:nvPr/>
          </p:nvSpPr>
          <p:spPr>
            <a:xfrm>
              <a:off x="106379" y="1604901"/>
              <a:ext cx="1832700" cy="131610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Operating costs and equipment costs</a:t>
              </a:r>
              <a:endParaRPr sz="1700" b="1" i="0" u="none" strike="noStrike" cap="none">
                <a:solidFill>
                  <a:srgbClr val="FFFFFF"/>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3"/>
          <p:cNvSpPr txBox="1"/>
          <p:nvPr/>
        </p:nvSpPr>
        <p:spPr>
          <a:xfrm>
            <a:off x="581151" y="2005884"/>
            <a:ext cx="10515600" cy="4351338"/>
          </a:xfrm>
          <a:prstGeom prst="rect">
            <a:avLst/>
          </a:prstGeom>
          <a:solidFill>
            <a:srgbClr val="FFFFFF"/>
          </a:solidFill>
          <a:ln>
            <a:noFill/>
          </a:ln>
        </p:spPr>
        <p:txBody>
          <a:bodyPr spcFirstLastPara="1" wrap="square" lIns="91425" tIns="45700" rIns="91425" bIns="45700" anchor="t" anchorCtr="0">
            <a:noAutofit/>
          </a:bodyPr>
          <a:lstStyle/>
          <a:p>
            <a:pPr marL="685800" marR="0" lvl="0" indent="-457200" algn="just" rtl="0">
              <a:lnSpc>
                <a:spcPct val="130000"/>
              </a:lnSpc>
              <a:spcBef>
                <a:spcPts val="0"/>
              </a:spcBef>
              <a:spcAft>
                <a:spcPts val="0"/>
              </a:spcAft>
              <a:buClr>
                <a:srgbClr val="000000"/>
              </a:buClr>
              <a:buSzPts val="1251"/>
              <a:buFont typeface="Arial"/>
              <a:buChar char="•"/>
            </a:pPr>
            <a:r>
              <a:rPr lang="en-US" sz="1800" b="0" i="0" u="none" strike="noStrike" cap="none">
                <a:solidFill>
                  <a:srgbClr val="000000"/>
                </a:solidFill>
                <a:latin typeface="Arial"/>
                <a:ea typeface="Arial"/>
                <a:cs typeface="Arial"/>
                <a:sym typeface="Arial"/>
              </a:rPr>
              <a:t>Financial and economic analyses are used by the World Bank to determine a project’s viability. Governments often require similar analyses to assess the impacts of proposed policies, regulations and government programs on public expenditures and societal benefits.</a:t>
            </a:r>
            <a:endParaRPr/>
          </a:p>
          <a:p>
            <a:pPr marL="685800" marR="0" lvl="0" indent="-457200" algn="just" rtl="0">
              <a:lnSpc>
                <a:spcPct val="130000"/>
              </a:lnSpc>
              <a:spcBef>
                <a:spcPts val="0"/>
              </a:spcBef>
              <a:spcAft>
                <a:spcPts val="0"/>
              </a:spcAft>
              <a:buClr>
                <a:srgbClr val="000000"/>
              </a:buClr>
              <a:buSzPts val="1251"/>
              <a:buFont typeface="Arial"/>
              <a:buChar char="•"/>
            </a:pPr>
            <a:r>
              <a:rPr lang="en-US" sz="1800" b="1" i="1" u="none" strike="noStrike" cap="none">
                <a:solidFill>
                  <a:srgbClr val="000000"/>
                </a:solidFill>
                <a:latin typeface="Arial"/>
                <a:ea typeface="Arial"/>
                <a:cs typeface="Arial"/>
                <a:sym typeface="Arial"/>
              </a:rPr>
              <a:t>Financial analysis</a:t>
            </a:r>
            <a:r>
              <a:rPr lang="en-US" sz="1800" b="0" i="0" u="none" strike="noStrike" cap="none">
                <a:solidFill>
                  <a:srgbClr val="000000"/>
                </a:solidFill>
                <a:latin typeface="Arial"/>
                <a:ea typeface="Arial"/>
                <a:cs typeface="Arial"/>
                <a:sym typeface="Arial"/>
              </a:rPr>
              <a:t>. Used determine an operation’s financial viability from the perspective of the implementing entity. It focuses on cash inflows and outflows associated with the project and uses market prices.</a:t>
            </a:r>
            <a:endParaRPr/>
          </a:p>
          <a:p>
            <a:pPr marL="685800" marR="0" lvl="0" indent="-457200" algn="just" rtl="0">
              <a:lnSpc>
                <a:spcPct val="130000"/>
              </a:lnSpc>
              <a:spcBef>
                <a:spcPts val="0"/>
              </a:spcBef>
              <a:spcAft>
                <a:spcPts val="0"/>
              </a:spcAft>
              <a:buClr>
                <a:srgbClr val="000000"/>
              </a:buClr>
              <a:buSzPts val="1251"/>
              <a:buFont typeface="Arial"/>
              <a:buChar char="•"/>
            </a:pPr>
            <a:r>
              <a:rPr lang="en-US" sz="1800" b="1" i="1" u="none" strike="noStrike" cap="none">
                <a:solidFill>
                  <a:srgbClr val="000000"/>
                </a:solidFill>
                <a:latin typeface="Arial"/>
                <a:ea typeface="Arial"/>
                <a:cs typeface="Arial"/>
                <a:sym typeface="Arial"/>
              </a:rPr>
              <a:t>Economic analysis</a:t>
            </a:r>
            <a:r>
              <a:rPr lang="en-US" sz="1800" b="0" i="0" u="none" strike="noStrike" cap="none">
                <a:solidFill>
                  <a:srgbClr val="000000"/>
                </a:solidFill>
                <a:latin typeface="Arial"/>
                <a:ea typeface="Arial"/>
                <a:cs typeface="Arial"/>
                <a:sym typeface="Arial"/>
              </a:rPr>
              <a:t>. Determines the operation’s net impact (cost or benefit) on the overall economy and society (at the country and global levels). It uses economic prices which consider opportunity costs to society, presence of government interventions that create market distortions (e.g., taxes, tariffs, subsidies), and externalities.</a:t>
            </a:r>
            <a:endParaRPr/>
          </a:p>
        </p:txBody>
      </p:sp>
      <p:sp>
        <p:nvSpPr>
          <p:cNvPr id="238" name="Google Shape;238;p13"/>
          <p:cNvSpPr txBox="1"/>
          <p:nvPr/>
        </p:nvSpPr>
        <p:spPr>
          <a:xfrm>
            <a:off x="848474" y="1189146"/>
            <a:ext cx="10515599" cy="506152"/>
          </a:xfrm>
          <a:prstGeom prst="rect">
            <a:avLst/>
          </a:prstGeom>
          <a:solidFill>
            <a:srgbClr val="004A96"/>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8F8F8"/>
                </a:solidFill>
                <a:latin typeface="Arial"/>
                <a:ea typeface="Arial"/>
                <a:cs typeface="Arial"/>
                <a:sym typeface="Arial"/>
              </a:rPr>
              <a:t>Financial and Economic Analysis (World Bank)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4"/>
          <p:cNvSpPr txBox="1"/>
          <p:nvPr/>
        </p:nvSpPr>
        <p:spPr>
          <a:xfrm>
            <a:off x="889571" y="1250792"/>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grpSp>
        <p:nvGrpSpPr>
          <p:cNvPr id="244" name="Google Shape;244;p14"/>
          <p:cNvGrpSpPr/>
          <p:nvPr/>
        </p:nvGrpSpPr>
        <p:grpSpPr>
          <a:xfrm>
            <a:off x="1067683" y="2195705"/>
            <a:ext cx="10241922" cy="805219"/>
            <a:chOff x="0" y="0"/>
            <a:chExt cx="10241922" cy="805219"/>
          </a:xfrm>
        </p:grpSpPr>
        <p:sp>
          <p:nvSpPr>
            <p:cNvPr id="245" name="Google Shape;245;p14"/>
            <p:cNvSpPr/>
            <p:nvPr/>
          </p:nvSpPr>
          <p:spPr>
            <a:xfrm>
              <a:off x="0" y="0"/>
              <a:ext cx="5340244" cy="805219"/>
            </a:xfrm>
            <a:prstGeom prst="chevron">
              <a:avLst>
                <a:gd name="adj" fmla="val 50000"/>
              </a:avLst>
            </a:prstGeom>
            <a:solidFill>
              <a:srgbClr val="FFC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14"/>
            <p:cNvSpPr txBox="1"/>
            <p:nvPr/>
          </p:nvSpPr>
          <p:spPr>
            <a:xfrm>
              <a:off x="402610" y="0"/>
              <a:ext cx="4535025"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Technical Assessment</a:t>
              </a:r>
              <a:endParaRPr sz="1700" b="1" i="0" u="none" strike="noStrike" cap="none">
                <a:solidFill>
                  <a:srgbClr val="FFFFFF"/>
                </a:solidFill>
                <a:latin typeface="Arial"/>
                <a:ea typeface="Arial"/>
                <a:cs typeface="Arial"/>
                <a:sym typeface="Arial"/>
              </a:endParaRPr>
            </a:p>
          </p:txBody>
        </p:sp>
        <p:sp>
          <p:nvSpPr>
            <p:cNvPr id="247" name="Google Shape;247;p14"/>
            <p:cNvSpPr/>
            <p:nvPr/>
          </p:nvSpPr>
          <p:spPr>
            <a:xfrm>
              <a:off x="5027122" y="0"/>
              <a:ext cx="5214800" cy="805219"/>
            </a:xfrm>
            <a:prstGeom prst="chevron">
              <a:avLst>
                <a:gd name="adj" fmla="val 50000"/>
              </a:avLst>
            </a:prstGeom>
            <a:solidFill>
              <a:srgbClr val="BFBFBF"/>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14"/>
            <p:cNvSpPr txBox="1"/>
            <p:nvPr/>
          </p:nvSpPr>
          <p:spPr>
            <a:xfrm>
              <a:off x="5429732" y="0"/>
              <a:ext cx="4409581"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Financial Evaluation</a:t>
              </a:r>
              <a:endParaRPr sz="1700" b="1" i="0" u="none" strike="noStrike" cap="none">
                <a:solidFill>
                  <a:srgbClr val="FFFFFF"/>
                </a:solidFill>
                <a:latin typeface="Arial"/>
                <a:ea typeface="Arial"/>
                <a:cs typeface="Arial"/>
                <a:sym typeface="Arial"/>
              </a:endParaRPr>
            </a:p>
          </p:txBody>
        </p:sp>
      </p:grpSp>
      <p:sp>
        <p:nvSpPr>
          <p:cNvPr id="249" name="Google Shape;249;p14"/>
          <p:cNvSpPr/>
          <p:nvPr/>
        </p:nvSpPr>
        <p:spPr>
          <a:xfrm>
            <a:off x="751169" y="3096695"/>
            <a:ext cx="5080000" cy="249295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Amount of energy saved</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equipment lifespan and durability</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Equipment compatibility with the entire system</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maintenance and upkeep costs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Impact on business operations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Required operational skills and worker attitudes</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Equipment installation space</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Aesthetic considerations</a:t>
            </a:r>
            <a:endParaRPr sz="1500">
              <a:solidFill>
                <a:srgbClr val="000000"/>
              </a:solidFill>
              <a:latin typeface="Arial"/>
              <a:ea typeface="Arial"/>
              <a:cs typeface="Arial"/>
              <a:sym typeface="Arial"/>
            </a:endParaRPr>
          </a:p>
        </p:txBody>
      </p:sp>
      <p:sp>
        <p:nvSpPr>
          <p:cNvPr id="250" name="Google Shape;250;p14"/>
          <p:cNvSpPr/>
          <p:nvPr/>
        </p:nvSpPr>
        <p:spPr>
          <a:xfrm>
            <a:off x="6899126" y="3096695"/>
            <a:ext cx="4007870" cy="992539"/>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Simple payback period (Payback)</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Net present value (NPV)</a:t>
            </a:r>
            <a:endParaRPr sz="15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400"/>
              <a:buFont typeface="Arial"/>
              <a:buChar char="•"/>
            </a:pPr>
            <a:r>
              <a:rPr lang="en-US" sz="1500" i="1">
                <a:solidFill>
                  <a:srgbClr val="073763"/>
                </a:solidFill>
                <a:latin typeface="Arial"/>
                <a:ea typeface="Arial"/>
                <a:cs typeface="Arial"/>
                <a:sym typeface="Arial"/>
              </a:rPr>
              <a:t>Internal rate of return (IRR)</a:t>
            </a:r>
            <a:endParaRPr sz="1500">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5"/>
          <p:cNvSpPr txBox="1"/>
          <p:nvPr/>
        </p:nvSpPr>
        <p:spPr>
          <a:xfrm>
            <a:off x="838200" y="132271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graphicFrame>
        <p:nvGraphicFramePr>
          <p:cNvPr id="256" name="Google Shape;256;p15"/>
          <p:cNvGraphicFramePr/>
          <p:nvPr/>
        </p:nvGraphicFramePr>
        <p:xfrm>
          <a:off x="1689200" y="2912440"/>
          <a:ext cx="3000000" cy="3000000"/>
        </p:xfrm>
        <a:graphic>
          <a:graphicData uri="http://schemas.openxmlformats.org/drawingml/2006/table">
            <a:tbl>
              <a:tblPr>
                <a:noFill/>
                <a:tableStyleId>{6D623E40-AE96-404C-B71C-D472092ABD57}</a:tableStyleId>
              </a:tblPr>
              <a:tblGrid>
                <a:gridCol w="2082550">
                  <a:extLst>
                    <a:ext uri="{9D8B030D-6E8A-4147-A177-3AD203B41FA5}">
                      <a16:colId xmlns:a16="http://schemas.microsoft.com/office/drawing/2014/main" val="20000"/>
                    </a:ext>
                  </a:extLst>
                </a:gridCol>
                <a:gridCol w="1757650">
                  <a:extLst>
                    <a:ext uri="{9D8B030D-6E8A-4147-A177-3AD203B41FA5}">
                      <a16:colId xmlns:a16="http://schemas.microsoft.com/office/drawing/2014/main" val="20001"/>
                    </a:ext>
                  </a:extLst>
                </a:gridCol>
                <a:gridCol w="1755825">
                  <a:extLst>
                    <a:ext uri="{9D8B030D-6E8A-4147-A177-3AD203B41FA5}">
                      <a16:colId xmlns:a16="http://schemas.microsoft.com/office/drawing/2014/main" val="20002"/>
                    </a:ext>
                  </a:extLst>
                </a:gridCol>
                <a:gridCol w="1759475">
                  <a:extLst>
                    <a:ext uri="{9D8B030D-6E8A-4147-A177-3AD203B41FA5}">
                      <a16:colId xmlns:a16="http://schemas.microsoft.com/office/drawing/2014/main" val="20003"/>
                    </a:ext>
                  </a:extLst>
                </a:gridCol>
                <a:gridCol w="1755825">
                  <a:extLst>
                    <a:ext uri="{9D8B030D-6E8A-4147-A177-3AD203B41FA5}">
                      <a16:colId xmlns:a16="http://schemas.microsoft.com/office/drawing/2014/main" val="20004"/>
                    </a:ext>
                  </a:extLst>
                </a:gridCol>
              </a:tblGrid>
              <a:tr h="215900">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Option</a:t>
                      </a:r>
                      <a:endParaRPr sz="1700" b="0" i="0" u="none" strike="noStrike" cap="none">
                        <a:solidFill>
                          <a:srgbClr val="073763"/>
                        </a:solidFill>
                        <a:latin typeface="Arial"/>
                        <a:ea typeface="Arial"/>
                        <a:cs typeface="Arial"/>
                        <a:sym typeface="Aria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00000"/>
                        </a:lnSpc>
                        <a:spcBef>
                          <a:spcPts val="102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(1)</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10000"/>
                        </a:lnSpc>
                        <a:spcBef>
                          <a:spcPts val="51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(2)</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Criterion </a:t>
                      </a:r>
                      <a:endParaRPr sz="1800" u="none" strike="noStrike" cap="none"/>
                    </a:p>
                    <a:p>
                      <a:pPr marL="0" marR="0" lvl="0" indent="0" algn="ctr" rtl="0">
                        <a:lnSpc>
                          <a:spcPct val="110000"/>
                        </a:lnSpc>
                        <a:spcBef>
                          <a:spcPts val="510"/>
                        </a:spcBef>
                        <a:spcAft>
                          <a:spcPts val="0"/>
                        </a:spcAft>
                        <a:buClr>
                          <a:srgbClr val="FF6600"/>
                        </a:buClr>
                        <a:buSzPts val="1700"/>
                        <a:buFont typeface="Times"/>
                        <a:buNone/>
                      </a:pPr>
                      <a:r>
                        <a:rPr lang="en-US" sz="1700" b="0" i="0" u="none" strike="noStrike" cap="none">
                          <a:solidFill>
                            <a:srgbClr val="073763"/>
                          </a:solidFill>
                          <a:latin typeface="Arial"/>
                          <a:ea typeface="Arial"/>
                          <a:cs typeface="Arial"/>
                          <a:sym typeface="Arial"/>
                        </a:rPr>
                        <a:t> (n)</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Total score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700" b="0" i="1" u="none" strike="noStrike" cap="none">
                          <a:solidFill>
                            <a:srgbClr val="073763"/>
                          </a:solidFill>
                          <a:latin typeface="Arial"/>
                          <a:ea typeface="Arial"/>
                          <a:cs typeface="Arial"/>
                          <a:sym typeface="Arial"/>
                        </a:rPr>
                        <a:t>Weight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1"/>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A</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B</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700" b="1" i="0" u="none" strike="noStrike" cap="none">
                          <a:solidFill>
                            <a:srgbClr val="073763"/>
                          </a:solidFill>
                          <a:latin typeface="Arial"/>
                          <a:ea typeface="Arial"/>
                          <a:cs typeface="Arial"/>
                          <a:sym typeface="Arial"/>
                        </a:rPr>
                        <a:t>Option C</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700" b="0" i="0" u="none" strike="noStrike" cap="none">
                        <a:solidFill>
                          <a:srgbClr val="073763"/>
                        </a:solidFill>
                        <a:latin typeface="Arial"/>
                        <a:ea typeface="Arial"/>
                        <a:cs typeface="Arial"/>
                        <a:sym typeface="Arial"/>
                      </a:endParaRPr>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57" name="Google Shape;257;p15"/>
          <p:cNvSpPr/>
          <p:nvPr/>
        </p:nvSpPr>
        <p:spPr>
          <a:xfrm>
            <a:off x="4648746" y="2409008"/>
            <a:ext cx="3479907" cy="3539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Technical Assessment Table</a:t>
            </a:r>
            <a:endParaRPr sz="1700">
              <a:solidFill>
                <a:srgbClr val="073763"/>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6"/>
          <p:cNvSpPr txBox="1"/>
          <p:nvPr/>
        </p:nvSpPr>
        <p:spPr>
          <a:xfrm>
            <a:off x="838200" y="1203318"/>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ANALYSIS TECHNIQUES</a:t>
            </a:r>
            <a:endParaRPr/>
          </a:p>
        </p:txBody>
      </p:sp>
      <p:sp>
        <p:nvSpPr>
          <p:cNvPr id="263" name="Google Shape;263;p16"/>
          <p:cNvSpPr/>
          <p:nvPr/>
        </p:nvSpPr>
        <p:spPr>
          <a:xfrm>
            <a:off x="2166258" y="1890445"/>
            <a:ext cx="3392061" cy="1031310"/>
          </a:xfrm>
          <a:custGeom>
            <a:avLst/>
            <a:gdLst/>
            <a:ahLst/>
            <a:cxnLst/>
            <a:rect l="l" t="t" r="r" b="b"/>
            <a:pathLst>
              <a:path w="21600" h="21600" extrusionOk="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cap="flat" cmpd="sng">
            <a:solidFill>
              <a:srgbClr val="07674D"/>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Clr>
                <a:srgbClr val="000000"/>
              </a:buClr>
              <a:buSzPts val="1700"/>
              <a:buFont typeface="Arial"/>
              <a:buNone/>
            </a:pPr>
            <a:endParaRPr sz="1700" b="1" i="1">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i="1">
                <a:solidFill>
                  <a:srgbClr val="000000"/>
                </a:solidFill>
                <a:latin typeface="Arial"/>
                <a:ea typeface="Arial"/>
                <a:cs typeface="Arial"/>
                <a:sym typeface="Arial"/>
              </a:rPr>
              <a:t>What investors want to know?</a:t>
            </a:r>
            <a:endParaRPr sz="1400">
              <a:solidFill>
                <a:srgbClr val="000000"/>
              </a:solidFill>
              <a:latin typeface="Arial"/>
              <a:ea typeface="Arial"/>
              <a:cs typeface="Arial"/>
              <a:sym typeface="Arial"/>
            </a:endParaRPr>
          </a:p>
        </p:txBody>
      </p:sp>
      <p:sp>
        <p:nvSpPr>
          <p:cNvPr id="264" name="Google Shape;264;p16"/>
          <p:cNvSpPr/>
          <p:nvPr/>
        </p:nvSpPr>
        <p:spPr>
          <a:xfrm>
            <a:off x="1958219" y="29884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265" name="Google Shape;265;p16"/>
          <p:cNvSpPr/>
          <p:nvPr/>
        </p:nvSpPr>
        <p:spPr>
          <a:xfrm>
            <a:off x="1958219" y="41314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Total value generated?</a:t>
            </a:r>
            <a:endParaRPr sz="1400" b="0" i="0" u="none" strike="noStrike" cap="none">
              <a:solidFill>
                <a:srgbClr val="000000"/>
              </a:solidFill>
              <a:latin typeface="Arial"/>
              <a:ea typeface="Arial"/>
              <a:cs typeface="Arial"/>
              <a:sym typeface="Arial"/>
            </a:endParaRPr>
          </a:p>
        </p:txBody>
      </p:sp>
      <p:sp>
        <p:nvSpPr>
          <p:cNvPr id="266" name="Google Shape;266;p16"/>
          <p:cNvSpPr/>
          <p:nvPr/>
        </p:nvSpPr>
        <p:spPr>
          <a:xfrm>
            <a:off x="1958219" y="5350630"/>
            <a:ext cx="4322839" cy="857250"/>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267" name="Google Shape;267;p16"/>
          <p:cNvSpPr/>
          <p:nvPr/>
        </p:nvSpPr>
        <p:spPr>
          <a:xfrm>
            <a:off x="6490608" y="2912230"/>
            <a:ext cx="3643313" cy="928688"/>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sp>
        <p:nvSpPr>
          <p:cNvPr id="268" name="Google Shape;268;p16"/>
          <p:cNvSpPr/>
          <p:nvPr/>
        </p:nvSpPr>
        <p:spPr>
          <a:xfrm>
            <a:off x="6490608" y="4131430"/>
            <a:ext cx="3643313" cy="928688"/>
          </a:xfrm>
          <a:prstGeom prst="roundRect">
            <a:avLst>
              <a:gd name="adj" fmla="val 16667"/>
            </a:avLst>
          </a:prstGeom>
          <a:solidFill>
            <a:srgbClr val="C00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269" name="Google Shape;269;p16"/>
          <p:cNvSpPr/>
          <p:nvPr/>
        </p:nvSpPr>
        <p:spPr>
          <a:xfrm>
            <a:off x="6490608" y="5350630"/>
            <a:ext cx="3643313" cy="928688"/>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FFFFFF"/>
                </a:solidFill>
                <a:latin typeface="Arial"/>
                <a:ea typeface="Arial"/>
                <a:cs typeface="Arial"/>
                <a:sym typeface="Arial"/>
              </a:rPr>
              <a:t>Internal Rate of Return (IRR)</a:t>
            </a:r>
            <a:endParaRPr sz="1400" b="1" i="0" u="none" strike="noStrike" cap="none">
              <a:solidFill>
                <a:srgbClr val="FFFFFF"/>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17"/>
          <p:cNvSpPr txBox="1"/>
          <p:nvPr/>
        </p:nvSpPr>
        <p:spPr>
          <a:xfrm>
            <a:off x="838200" y="1202705"/>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FINANCIAL CRITERIA ASSESSMENT</a:t>
            </a:r>
            <a:endParaRPr sz="3600" b="1" i="0" u="none" strike="noStrike" cap="none">
              <a:solidFill>
                <a:srgbClr val="FFFFFF"/>
              </a:solidFill>
              <a:latin typeface="Arial"/>
              <a:ea typeface="Arial"/>
              <a:cs typeface="Arial"/>
              <a:sym typeface="Arial"/>
            </a:endParaRPr>
          </a:p>
        </p:txBody>
      </p:sp>
      <p:sp>
        <p:nvSpPr>
          <p:cNvPr id="275" name="Google Shape;275;p17"/>
          <p:cNvSpPr/>
          <p:nvPr/>
        </p:nvSpPr>
        <p:spPr>
          <a:xfrm>
            <a:off x="1694542" y="1942994"/>
            <a:ext cx="4071937" cy="743279"/>
          </a:xfrm>
          <a:prstGeom prst="homePlate">
            <a:avLst>
              <a:gd name="adj" fmla="val 50000"/>
            </a:avLst>
          </a:prstGeom>
          <a:solidFill>
            <a:srgbClr val="FFFFFF"/>
          </a:solidFill>
          <a:ln w="25400" cap="flat" cmpd="sng">
            <a:solidFill>
              <a:srgbClr val="A5C24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73763"/>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276" name="Google Shape;276;p17"/>
          <p:cNvSpPr/>
          <p:nvPr/>
        </p:nvSpPr>
        <p:spPr>
          <a:xfrm>
            <a:off x="6392740" y="1909121"/>
            <a:ext cx="3643313" cy="805219"/>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sp>
        <p:nvSpPr>
          <p:cNvPr id="277" name="Google Shape;277;p17"/>
          <p:cNvSpPr txBox="1"/>
          <p:nvPr/>
        </p:nvSpPr>
        <p:spPr>
          <a:xfrm>
            <a:off x="996821" y="3024262"/>
            <a:ext cx="9929327" cy="1366599"/>
          </a:xfrm>
          <a:prstGeom prst="rect">
            <a:avLst/>
          </a:prstGeom>
          <a:noFill/>
          <a:ln w="9525" cap="flat" cmpd="sng">
            <a:solidFill>
              <a:srgbClr val="07674D"/>
            </a:solidFill>
            <a:prstDash val="solid"/>
            <a:round/>
            <a:headEnd type="none" w="sm" len="sm"/>
            <a:tailEnd type="none" w="sm" len="sm"/>
          </a:ln>
        </p:spPr>
        <p:txBody>
          <a:bodyPr spcFirstLastPara="1" wrap="square" lIns="91425" tIns="45700" rIns="91425" bIns="45700" anchor="t" anchorCtr="0">
            <a:noAutofit/>
          </a:bodyPr>
          <a:lstStyle/>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The payback period is the length of time required for the project's income to cover or recover the project's investment cost.</a:t>
            </a:r>
            <a:endParaRPr sz="2800" b="0" i="0" u="none" strike="noStrike" cap="none">
              <a:solidFill>
                <a:srgbClr val="000000"/>
              </a:solidFill>
              <a:latin typeface="Calibri"/>
              <a:ea typeface="Calibri"/>
              <a:cs typeface="Calibri"/>
              <a:sym typeface="Calibri"/>
            </a:endParaRPr>
          </a:p>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The simple payback period does not account for the time value of money.</a:t>
            </a:r>
            <a:endParaRPr sz="2800" b="0" i="0" u="none" strike="noStrike" cap="none">
              <a:solidFill>
                <a:srgbClr val="000000"/>
              </a:solidFill>
              <a:latin typeface="Calibri"/>
              <a:ea typeface="Calibri"/>
              <a:cs typeface="Calibri"/>
              <a:sym typeface="Calibri"/>
            </a:endParaRPr>
          </a:p>
          <a:p>
            <a:pPr marL="285750" marR="0" lvl="0" indent="-285750" algn="just" rtl="0">
              <a:lnSpc>
                <a:spcPct val="130000"/>
              </a:lnSpc>
              <a:spcBef>
                <a:spcPts val="0"/>
              </a:spcBef>
              <a:spcAft>
                <a:spcPts val="0"/>
              </a:spcAft>
              <a:buClr>
                <a:srgbClr val="000000"/>
              </a:buClr>
              <a:buSzPts val="1800"/>
              <a:buFont typeface="Arial"/>
              <a:buChar char="•"/>
            </a:pPr>
            <a:r>
              <a:rPr lang="en-US" sz="1700" b="0" i="0" u="none" strike="noStrike" cap="none">
                <a:solidFill>
                  <a:srgbClr val="002060"/>
                </a:solidFill>
                <a:latin typeface="Arial"/>
                <a:ea typeface="Arial"/>
                <a:cs typeface="Arial"/>
                <a:sym typeface="Arial"/>
              </a:rPr>
              <a:t>It is typically only applied to projects with a short payback period (less than 3 years).		                        </a:t>
            </a:r>
            <a:endParaRPr sz="2800" b="0" i="0" u="none" strike="noStrike" cap="none">
              <a:solidFill>
                <a:srgbClr val="000000"/>
              </a:solidFill>
              <a:latin typeface="Calibri"/>
              <a:ea typeface="Calibri"/>
              <a:cs typeface="Calibri"/>
              <a:sym typeface="Calibri"/>
            </a:endParaRPr>
          </a:p>
        </p:txBody>
      </p:sp>
      <p:sp>
        <p:nvSpPr>
          <p:cNvPr id="278" name="Google Shape;278;p17"/>
          <p:cNvSpPr txBox="1"/>
          <p:nvPr/>
        </p:nvSpPr>
        <p:spPr>
          <a:xfrm>
            <a:off x="2646073" y="5236726"/>
            <a:ext cx="1367064" cy="52322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Payback period</a:t>
            </a:r>
            <a:endParaRPr sz="1400">
              <a:solidFill>
                <a:srgbClr val="000000"/>
              </a:solidFill>
              <a:latin typeface="Arial"/>
              <a:ea typeface="Arial"/>
              <a:cs typeface="Arial"/>
              <a:sym typeface="Arial"/>
            </a:endParaRPr>
          </a:p>
        </p:txBody>
      </p:sp>
      <p:sp>
        <p:nvSpPr>
          <p:cNvPr id="279" name="Google Shape;279;p17"/>
          <p:cNvSpPr txBox="1"/>
          <p:nvPr/>
        </p:nvSpPr>
        <p:spPr>
          <a:xfrm>
            <a:off x="5026869" y="5255007"/>
            <a:ext cx="1524000" cy="52322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Years before full recovery</a:t>
            </a:r>
            <a:endParaRPr sz="1400">
              <a:solidFill>
                <a:srgbClr val="FFFFFF"/>
              </a:solidFill>
              <a:latin typeface="Arial"/>
              <a:ea typeface="Arial"/>
              <a:cs typeface="Arial"/>
              <a:sym typeface="Arial"/>
            </a:endParaRPr>
          </a:p>
        </p:txBody>
      </p:sp>
      <p:sp>
        <p:nvSpPr>
          <p:cNvPr id="280" name="Google Shape;280;p17"/>
          <p:cNvSpPr txBox="1"/>
          <p:nvPr/>
        </p:nvSpPr>
        <p:spPr>
          <a:xfrm>
            <a:off x="7269780" y="4777953"/>
            <a:ext cx="2286000" cy="954107"/>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Unrecovered cost at the start of the year</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400"/>
              <a:buFont typeface="Arial"/>
              <a:buNone/>
            </a:pPr>
            <a:r>
              <a:rPr lang="en-US" sz="1400">
                <a:solidFill>
                  <a:srgbClr val="FFFFFF"/>
                </a:solidFill>
                <a:latin typeface="Arial"/>
                <a:ea typeface="Arial"/>
                <a:cs typeface="Arial"/>
                <a:sym typeface="Arial"/>
              </a:rPr>
              <a:t>Cash flow during the year </a:t>
            </a:r>
            <a:endParaRPr sz="1400">
              <a:solidFill>
                <a:srgbClr val="000000"/>
              </a:solidFill>
              <a:latin typeface="Arial"/>
              <a:ea typeface="Arial"/>
              <a:cs typeface="Arial"/>
              <a:sym typeface="Arial"/>
            </a:endParaRPr>
          </a:p>
        </p:txBody>
      </p:sp>
      <p:sp>
        <p:nvSpPr>
          <p:cNvPr id="281" name="Google Shape;281;p17"/>
          <p:cNvSpPr txBox="1"/>
          <p:nvPr/>
        </p:nvSpPr>
        <p:spPr>
          <a:xfrm>
            <a:off x="4274848" y="5297542"/>
            <a:ext cx="4572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p:txBody>
      </p:sp>
      <p:sp>
        <p:nvSpPr>
          <p:cNvPr id="282" name="Google Shape;282;p17"/>
          <p:cNvSpPr txBox="1"/>
          <p:nvPr/>
        </p:nvSpPr>
        <p:spPr>
          <a:xfrm>
            <a:off x="6736380" y="5295305"/>
            <a:ext cx="457200" cy="36933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800"/>
              <a:buFont typeface="Arial"/>
              <a:buNone/>
            </a:pPr>
            <a:r>
              <a:rPr lang="en-US" sz="1800">
                <a:solidFill>
                  <a:srgbClr val="000000"/>
                </a:solidFill>
                <a:latin typeface="Arial"/>
                <a:ea typeface="Arial"/>
                <a:cs typeface="Arial"/>
                <a:sym typeface="Arial"/>
              </a:rPr>
              <a:t>+ </a:t>
            </a:r>
            <a:endParaRPr sz="1800">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18"/>
          <p:cNvSpPr txBox="1"/>
          <p:nvPr/>
        </p:nvSpPr>
        <p:spPr>
          <a:xfrm>
            <a:off x="930667" y="113777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FFF"/>
                </a:solidFill>
                <a:latin typeface="Arial"/>
                <a:ea typeface="Arial"/>
                <a:cs typeface="Arial"/>
                <a:sym typeface="Arial"/>
              </a:rPr>
              <a:t>FINANCIAL ASSESSMENT</a:t>
            </a:r>
            <a:endParaRPr sz="3000" b="1" i="0" u="none" strike="noStrike" cap="none">
              <a:solidFill>
                <a:srgbClr val="FFFFFF"/>
              </a:solidFill>
              <a:latin typeface="Arial"/>
              <a:ea typeface="Arial"/>
              <a:cs typeface="Arial"/>
              <a:sym typeface="Arial"/>
            </a:endParaRPr>
          </a:p>
        </p:txBody>
      </p:sp>
      <p:sp>
        <p:nvSpPr>
          <p:cNvPr id="288" name="Google Shape;288;p18"/>
          <p:cNvSpPr/>
          <p:nvPr/>
        </p:nvSpPr>
        <p:spPr>
          <a:xfrm>
            <a:off x="930667" y="1871951"/>
            <a:ext cx="4071937"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73763"/>
                </a:solidFill>
                <a:latin typeface="Arial"/>
                <a:ea typeface="Arial"/>
                <a:cs typeface="Arial"/>
                <a:sym typeface="Arial"/>
              </a:rPr>
              <a:t>When will the investment pay back?</a:t>
            </a:r>
            <a:endParaRPr sz="1400" b="0" i="0" u="none" strike="noStrike" cap="none">
              <a:solidFill>
                <a:srgbClr val="000000"/>
              </a:solidFill>
              <a:latin typeface="Arial"/>
              <a:ea typeface="Arial"/>
              <a:cs typeface="Arial"/>
              <a:sym typeface="Arial"/>
            </a:endParaRPr>
          </a:p>
        </p:txBody>
      </p:sp>
      <p:sp>
        <p:nvSpPr>
          <p:cNvPr id="289" name="Google Shape;289;p18"/>
          <p:cNvSpPr/>
          <p:nvPr/>
        </p:nvSpPr>
        <p:spPr>
          <a:xfrm>
            <a:off x="6672853" y="1785555"/>
            <a:ext cx="3643313" cy="805219"/>
          </a:xfrm>
          <a:prstGeom prst="roundRect">
            <a:avLst>
              <a:gd name="adj" fmla="val 16667"/>
            </a:avLst>
          </a:prstGeom>
          <a:solidFill>
            <a:srgbClr val="CC79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Simple Payback Period (Payback)</a:t>
            </a:r>
            <a:endParaRPr sz="1400" b="0" i="0" u="none" strike="noStrike" cap="none">
              <a:solidFill>
                <a:srgbClr val="000000"/>
              </a:solidFill>
              <a:latin typeface="Arial"/>
              <a:ea typeface="Arial"/>
              <a:cs typeface="Arial"/>
              <a:sym typeface="Arial"/>
            </a:endParaRPr>
          </a:p>
        </p:txBody>
      </p:sp>
      <p:graphicFrame>
        <p:nvGraphicFramePr>
          <p:cNvPr id="290" name="Google Shape;290;p18"/>
          <p:cNvGraphicFramePr/>
          <p:nvPr/>
        </p:nvGraphicFramePr>
        <p:xfrm>
          <a:off x="788483" y="3121187"/>
          <a:ext cx="3000000" cy="3000000"/>
        </p:xfrm>
        <a:graphic>
          <a:graphicData uri="http://schemas.openxmlformats.org/drawingml/2006/table">
            <a:tbl>
              <a:tblPr>
                <a:noFill/>
                <a:tableStyleId>{6D623E40-AE96-404C-B71C-D472092ABD57}</a:tableStyleId>
              </a:tblPr>
              <a:tblGrid>
                <a:gridCol w="900300">
                  <a:extLst>
                    <a:ext uri="{9D8B030D-6E8A-4147-A177-3AD203B41FA5}">
                      <a16:colId xmlns:a16="http://schemas.microsoft.com/office/drawing/2014/main" val="20000"/>
                    </a:ext>
                  </a:extLst>
                </a:gridCol>
                <a:gridCol w="1511175">
                  <a:extLst>
                    <a:ext uri="{9D8B030D-6E8A-4147-A177-3AD203B41FA5}">
                      <a16:colId xmlns:a16="http://schemas.microsoft.com/office/drawing/2014/main" val="20001"/>
                    </a:ext>
                  </a:extLst>
                </a:gridCol>
                <a:gridCol w="1512250">
                  <a:extLst>
                    <a:ext uri="{9D8B030D-6E8A-4147-A177-3AD203B41FA5}">
                      <a16:colId xmlns:a16="http://schemas.microsoft.com/office/drawing/2014/main" val="20002"/>
                    </a:ext>
                  </a:extLst>
                </a:gridCol>
              </a:tblGrid>
              <a:tr h="314500">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 </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gridSpan="2">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1" i="0" u="none" strike="noStrike" cap="none">
                          <a:solidFill>
                            <a:srgbClr val="073763"/>
                          </a:solidFill>
                          <a:latin typeface="Arial"/>
                          <a:ea typeface="Arial"/>
                          <a:cs typeface="Arial"/>
                          <a:sym typeface="Arial"/>
                        </a:rPr>
                        <a:t>Cashflow of the project</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extLst>
                  <a:ext uri="{0D108BD9-81ED-4DB2-BD59-A6C34878D82A}">
                    <a16:rowId xmlns:a16="http://schemas.microsoft.com/office/drawing/2014/main" val="10000"/>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Year</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Project A</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Project B</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500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2</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300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410775">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4</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100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500"/>
                        <a:buFont typeface="Noto Sans Symbols"/>
                        <a:buNone/>
                      </a:pPr>
                      <a:r>
                        <a:rPr lang="en-US" sz="1500" b="0" i="0" u="none" strike="noStrike" cap="none">
                          <a:solidFill>
                            <a:srgbClr val="073763"/>
                          </a:solidFill>
                          <a:latin typeface="Arial"/>
                          <a:ea typeface="Arial"/>
                          <a:cs typeface="Arial"/>
                          <a:sym typeface="Arial"/>
                        </a:rPr>
                        <a:t>600</a:t>
                      </a:r>
                      <a:endParaRPr sz="1800" u="none" strike="noStrike" cap="none"/>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bl>
          </a:graphicData>
        </a:graphic>
      </p:graphicFrame>
      <p:graphicFrame>
        <p:nvGraphicFramePr>
          <p:cNvPr id="291" name="Google Shape;291;p18"/>
          <p:cNvGraphicFramePr/>
          <p:nvPr/>
        </p:nvGraphicFramePr>
        <p:xfrm>
          <a:off x="4982816" y="3391580"/>
          <a:ext cx="3000000" cy="3000000"/>
        </p:xfrm>
        <a:graphic>
          <a:graphicData uri="http://schemas.openxmlformats.org/drawingml/2006/table">
            <a:tbl>
              <a:tblPr>
                <a:noFill/>
                <a:tableStyleId>{6D623E40-AE96-404C-B71C-D472092ABD57}</a:tableStyleId>
              </a:tblPr>
              <a:tblGrid>
                <a:gridCol w="2028500">
                  <a:extLst>
                    <a:ext uri="{9D8B030D-6E8A-4147-A177-3AD203B41FA5}">
                      <a16:colId xmlns:a16="http://schemas.microsoft.com/office/drawing/2014/main" val="20000"/>
                    </a:ext>
                  </a:extLst>
                </a:gridCol>
                <a:gridCol w="779950">
                  <a:extLst>
                    <a:ext uri="{9D8B030D-6E8A-4147-A177-3AD203B41FA5}">
                      <a16:colId xmlns:a16="http://schemas.microsoft.com/office/drawing/2014/main" val="20001"/>
                    </a:ext>
                  </a:extLst>
                </a:gridCol>
                <a:gridCol w="783750">
                  <a:extLst>
                    <a:ext uri="{9D8B030D-6E8A-4147-A177-3AD203B41FA5}">
                      <a16:colId xmlns:a16="http://schemas.microsoft.com/office/drawing/2014/main" val="20002"/>
                    </a:ext>
                  </a:extLst>
                </a:gridCol>
                <a:gridCol w="718450">
                  <a:extLst>
                    <a:ext uri="{9D8B030D-6E8A-4147-A177-3AD203B41FA5}">
                      <a16:colId xmlns:a16="http://schemas.microsoft.com/office/drawing/2014/main" val="20003"/>
                    </a:ext>
                  </a:extLst>
                </a:gridCol>
                <a:gridCol w="783750">
                  <a:extLst>
                    <a:ext uri="{9D8B030D-6E8A-4147-A177-3AD203B41FA5}">
                      <a16:colId xmlns:a16="http://schemas.microsoft.com/office/drawing/2014/main" val="20004"/>
                    </a:ext>
                  </a:extLst>
                </a:gridCol>
                <a:gridCol w="718450">
                  <a:extLst>
                    <a:ext uri="{9D8B030D-6E8A-4147-A177-3AD203B41FA5}">
                      <a16:colId xmlns:a16="http://schemas.microsoft.com/office/drawing/2014/main" val="20005"/>
                    </a:ext>
                  </a:extLst>
                </a:gridCol>
                <a:gridCol w="668050">
                  <a:extLst>
                    <a:ext uri="{9D8B030D-6E8A-4147-A177-3AD203B41FA5}">
                      <a16:colId xmlns:a16="http://schemas.microsoft.com/office/drawing/2014/main" val="20006"/>
                    </a:ext>
                  </a:extLst>
                </a:gridCol>
              </a:tblGrid>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1" i="0" u="none" strike="noStrike" cap="none">
                          <a:solidFill>
                            <a:srgbClr val="073763"/>
                          </a:solidFill>
                          <a:latin typeface="Arial"/>
                          <a:ea typeface="Arial"/>
                          <a:cs typeface="Arial"/>
                          <a:sym typeface="Arial"/>
                        </a:rPr>
                        <a:t>Project A</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Year</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500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Cumulative 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-500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1" i="0" u="none" strike="noStrike" cap="none">
                          <a:solidFill>
                            <a:srgbClr val="073763"/>
                          </a:solidFill>
                          <a:latin typeface="Arial"/>
                          <a:ea typeface="Arial"/>
                          <a:cs typeface="Arial"/>
                          <a:sym typeface="Arial"/>
                        </a:rPr>
                        <a:t>Project B</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Year</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endParaRPr sz="1400" b="0" i="0" u="none" strike="noStrike" cap="none">
                        <a:solidFill>
                          <a:srgbClr val="073763"/>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300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600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274325">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Cumulative Cash Flow</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 </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-1000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-900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-600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-200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r" rtl="0">
                        <a:lnSpc>
                          <a:spcPct val="100000"/>
                        </a:lnSpc>
                        <a:spcBef>
                          <a:spcPts val="0"/>
                        </a:spcBef>
                        <a:spcAft>
                          <a:spcPts val="0"/>
                        </a:spcAft>
                        <a:buClr>
                          <a:schemeClr val="hlink"/>
                        </a:buClr>
                        <a:buSzPts val="1400"/>
                        <a:buFont typeface="Noto Sans Symbols"/>
                        <a:buNone/>
                      </a:pPr>
                      <a:r>
                        <a:rPr lang="en-US" sz="1400" b="0" i="0" u="none" strike="noStrike" cap="none">
                          <a:solidFill>
                            <a:srgbClr val="073763"/>
                          </a:solidFill>
                          <a:latin typeface="Arial"/>
                          <a:ea typeface="Arial"/>
                          <a:cs typeface="Arial"/>
                          <a:sym typeface="Arial"/>
                        </a:rPr>
                        <a:t>400</a:t>
                      </a:r>
                      <a:endParaRPr sz="1400" b="0" i="0" u="none" strike="noStrike" cap="none">
                        <a:solidFill>
                          <a:srgbClr val="073763"/>
                        </a:solidFill>
                        <a:latin typeface="Times New Roman"/>
                        <a:ea typeface="Times New Roman"/>
                        <a:cs typeface="Times New Roman"/>
                        <a:sym typeface="Times New Roman"/>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bl>
          </a:graphicData>
        </a:graphic>
      </p:graphicFrame>
      <p:sp>
        <p:nvSpPr>
          <p:cNvPr id="292" name="Google Shape;292;p18"/>
          <p:cNvSpPr/>
          <p:nvPr/>
        </p:nvSpPr>
        <p:spPr>
          <a:xfrm>
            <a:off x="4993635" y="2871233"/>
            <a:ext cx="6470041" cy="301621"/>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00000"/>
              </a:buClr>
              <a:buSzPts val="1700"/>
              <a:buFont typeface="Arial"/>
              <a:buNone/>
            </a:pPr>
            <a:r>
              <a:rPr lang="en-US" sz="1700" i="1">
                <a:solidFill>
                  <a:srgbClr val="073763"/>
                </a:solidFill>
                <a:latin typeface="Arial"/>
                <a:ea typeface="Arial"/>
                <a:cs typeface="Arial"/>
                <a:sym typeface="Arial"/>
              </a:rPr>
              <a:t>For two projects A and B with cash flows given in the table below:</a:t>
            </a:r>
            <a:endParaRPr sz="1700" i="1">
              <a:solidFill>
                <a:srgbClr val="073763"/>
              </a:solidFill>
              <a:latin typeface="Arial"/>
              <a:ea typeface="Arial"/>
              <a:cs typeface="Arial"/>
              <a:sym typeface="Arial"/>
            </a:endParaRPr>
          </a:p>
        </p:txBody>
      </p:sp>
      <p:sp>
        <p:nvSpPr>
          <p:cNvPr id="293" name="Google Shape;293;p18"/>
          <p:cNvSpPr txBox="1"/>
          <p:nvPr/>
        </p:nvSpPr>
        <p:spPr>
          <a:xfrm>
            <a:off x="5303534" y="6078656"/>
            <a:ext cx="6530990" cy="646113"/>
          </a:xfrm>
          <a:prstGeom prst="rect">
            <a:avLst/>
          </a:prstGeom>
          <a:solidFill>
            <a:srgbClr val="FFFFFF"/>
          </a:solidFill>
          <a:ln>
            <a:noFill/>
          </a:ln>
        </p:spPr>
        <p:txBody>
          <a:bodyPr spcFirstLastPara="1" wrap="square" lIns="91425" tIns="45700" rIns="91425" bIns="45700" anchor="t" anchorCtr="0">
            <a:noAutofit/>
          </a:bodyPr>
          <a:lstStyle/>
          <a:p>
            <a:pPr marL="457200" marR="0" lvl="0" indent="-228600" algn="l" rtl="0">
              <a:lnSpc>
                <a:spcPct val="80000"/>
              </a:lnSpc>
              <a:spcBef>
                <a:spcPts val="1000"/>
              </a:spcBef>
              <a:spcAft>
                <a:spcPts val="0"/>
              </a:spcAft>
              <a:buClr>
                <a:srgbClr val="000000"/>
              </a:buClr>
              <a:buSzPts val="1800"/>
              <a:buFont typeface="Arial"/>
              <a:buNone/>
            </a:pPr>
            <a:r>
              <a:rPr lang="en-US" sz="1700" b="1" i="1">
                <a:solidFill>
                  <a:srgbClr val="004E6C"/>
                </a:solidFill>
                <a:latin typeface="Arial"/>
                <a:ea typeface="Arial"/>
                <a:cs typeface="Arial"/>
                <a:sym typeface="Arial"/>
              </a:rPr>
              <a:t>Payback period A = 2.0 + 100/300 = 2.33 years</a:t>
            </a:r>
            <a:endParaRPr sz="1400">
              <a:solidFill>
                <a:srgbClr val="000000"/>
              </a:solidFill>
              <a:latin typeface="Arial"/>
              <a:ea typeface="Arial"/>
              <a:cs typeface="Arial"/>
              <a:sym typeface="Arial"/>
            </a:endParaRPr>
          </a:p>
          <a:p>
            <a:pPr marL="457200" marR="0" lvl="0" indent="-228600" algn="l" rtl="0">
              <a:lnSpc>
                <a:spcPct val="80000"/>
              </a:lnSpc>
              <a:spcBef>
                <a:spcPts val="1000"/>
              </a:spcBef>
              <a:spcAft>
                <a:spcPts val="0"/>
              </a:spcAft>
              <a:buClr>
                <a:srgbClr val="000000"/>
              </a:buClr>
              <a:buSzPts val="1800"/>
              <a:buFont typeface="Arial"/>
              <a:buNone/>
            </a:pPr>
            <a:r>
              <a:rPr lang="en-US" sz="1700" b="1" i="1">
                <a:solidFill>
                  <a:srgbClr val="004E6C"/>
                </a:solidFill>
                <a:latin typeface="Arial"/>
                <a:ea typeface="Arial"/>
                <a:cs typeface="Arial"/>
                <a:sym typeface="Arial"/>
              </a:rPr>
              <a:t>Payback period B = 3.0 + 200/600 = 3.33 years</a:t>
            </a:r>
            <a:endParaRPr sz="1700" b="1" i="1">
              <a:solidFill>
                <a:srgbClr val="004E6C"/>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9"/>
          <p:cNvSpPr txBox="1"/>
          <p:nvPr/>
        </p:nvSpPr>
        <p:spPr>
          <a:xfrm>
            <a:off x="838200" y="115832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500" b="1" i="0" u="none" strike="noStrike" cap="none">
                <a:solidFill>
                  <a:srgbClr val="FFFFFF"/>
                </a:solidFill>
                <a:latin typeface="Arial"/>
                <a:ea typeface="Arial"/>
                <a:cs typeface="Arial"/>
                <a:sym typeface="Arial"/>
              </a:rPr>
              <a:t>FINANCIAL CRITERIA ASSESSMENT</a:t>
            </a:r>
            <a:endParaRPr sz="2500" b="1" i="0" u="none" strike="noStrike" cap="none">
              <a:solidFill>
                <a:srgbClr val="FFFFFF"/>
              </a:solidFill>
              <a:latin typeface="Arial"/>
              <a:ea typeface="Arial"/>
              <a:cs typeface="Arial"/>
              <a:sym typeface="Arial"/>
            </a:endParaRPr>
          </a:p>
        </p:txBody>
      </p:sp>
      <p:sp>
        <p:nvSpPr>
          <p:cNvPr id="299" name="Google Shape;299;p19"/>
          <p:cNvSpPr/>
          <p:nvPr/>
        </p:nvSpPr>
        <p:spPr>
          <a:xfrm>
            <a:off x="1993444" y="1966023"/>
            <a:ext cx="4071937" cy="612458"/>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The total value?</a:t>
            </a:r>
            <a:endParaRPr sz="1400" b="0" i="0" u="none" strike="noStrike" cap="none">
              <a:solidFill>
                <a:srgbClr val="000000"/>
              </a:solidFill>
              <a:latin typeface="Arial"/>
              <a:ea typeface="Arial"/>
              <a:cs typeface="Arial"/>
              <a:sym typeface="Arial"/>
            </a:endParaRPr>
          </a:p>
        </p:txBody>
      </p:sp>
      <p:sp>
        <p:nvSpPr>
          <p:cNvPr id="300" name="Google Shape;300;p19"/>
          <p:cNvSpPr/>
          <p:nvPr/>
        </p:nvSpPr>
        <p:spPr>
          <a:xfrm>
            <a:off x="6579359" y="1920004"/>
            <a:ext cx="3643313" cy="663496"/>
          </a:xfrm>
          <a:prstGeom prst="roundRect">
            <a:avLst>
              <a:gd name="adj" fmla="val 16667"/>
            </a:avLst>
          </a:prstGeom>
          <a:solidFill>
            <a:srgbClr val="C00000"/>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Net Present Value (NPV)</a:t>
            </a:r>
            <a:endParaRPr sz="1400" b="0" i="0" u="none" strike="noStrike" cap="none">
              <a:solidFill>
                <a:srgbClr val="000000"/>
              </a:solidFill>
              <a:latin typeface="Arial"/>
              <a:ea typeface="Arial"/>
              <a:cs typeface="Arial"/>
              <a:sym typeface="Arial"/>
            </a:endParaRPr>
          </a:p>
        </p:txBody>
      </p:sp>
      <p:sp>
        <p:nvSpPr>
          <p:cNvPr id="301" name="Google Shape;301;p19"/>
          <p:cNvSpPr txBox="1"/>
          <p:nvPr/>
        </p:nvSpPr>
        <p:spPr>
          <a:xfrm>
            <a:off x="7934349" y="2817992"/>
            <a:ext cx="2857500" cy="16430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rgbClr val="DBEFF9"/>
              </a:buClr>
              <a:buSzPts val="1122"/>
              <a:buFont typeface="Arial"/>
              <a:buNone/>
            </a:pPr>
            <a:r>
              <a:rPr lang="en-US" sz="1700" b="1">
                <a:solidFill>
                  <a:srgbClr val="00B050"/>
                </a:solidFill>
                <a:latin typeface="Arial"/>
                <a:ea typeface="Arial"/>
                <a:cs typeface="Arial"/>
                <a:sym typeface="Arial"/>
              </a:rPr>
              <a:t>B</a:t>
            </a:r>
            <a:r>
              <a:rPr lang="en-US" sz="1700" b="1" baseline="-25000">
                <a:solidFill>
                  <a:srgbClr val="00B050"/>
                </a:solidFill>
                <a:latin typeface="Arial"/>
                <a:ea typeface="Arial"/>
                <a:cs typeface="Arial"/>
                <a:sym typeface="Arial"/>
              </a:rPr>
              <a:t>t</a:t>
            </a:r>
            <a:r>
              <a:rPr lang="en-US" sz="1700">
                <a:solidFill>
                  <a:srgbClr val="00B050"/>
                </a:solidFill>
                <a:latin typeface="Arial"/>
                <a:ea typeface="Arial"/>
                <a:cs typeface="Arial"/>
                <a:sym typeface="Arial"/>
              </a:rPr>
              <a:t>: </a:t>
            </a:r>
            <a:r>
              <a:rPr lang="en-US" sz="1700">
                <a:solidFill>
                  <a:srgbClr val="073763"/>
                </a:solidFill>
                <a:latin typeface="Arial"/>
                <a:ea typeface="Arial"/>
                <a:cs typeface="Arial"/>
                <a:sym typeface="Arial"/>
              </a:rPr>
              <a:t>Annual Benefits</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r>
              <a:rPr lang="en-US" sz="1700" b="1">
                <a:solidFill>
                  <a:srgbClr val="FF0000"/>
                </a:solidFill>
                <a:latin typeface="Arial"/>
                <a:ea typeface="Arial"/>
                <a:cs typeface="Arial"/>
                <a:sym typeface="Arial"/>
              </a:rPr>
              <a:t>C</a:t>
            </a:r>
            <a:r>
              <a:rPr lang="en-US" sz="1700" b="1" baseline="-25000">
                <a:solidFill>
                  <a:srgbClr val="FF0000"/>
                </a:solidFill>
                <a:latin typeface="Arial"/>
                <a:ea typeface="Arial"/>
                <a:cs typeface="Arial"/>
                <a:sym typeface="Arial"/>
              </a:rPr>
              <a:t>t</a:t>
            </a:r>
            <a:r>
              <a:rPr lang="en-US" sz="1700">
                <a:solidFill>
                  <a:srgbClr val="FF0000"/>
                </a:solidFill>
                <a:latin typeface="Arial"/>
                <a:ea typeface="Arial"/>
                <a:cs typeface="Arial"/>
                <a:sym typeface="Arial"/>
              </a:rPr>
              <a:t>: </a:t>
            </a:r>
            <a:r>
              <a:rPr lang="en-US" sz="1700">
                <a:solidFill>
                  <a:srgbClr val="073763"/>
                </a:solidFill>
                <a:latin typeface="Arial"/>
                <a:ea typeface="Arial"/>
                <a:cs typeface="Arial"/>
                <a:sym typeface="Arial"/>
              </a:rPr>
              <a:t>Annual Costs</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r>
              <a:rPr lang="en-US" sz="1700" b="1" i="1">
                <a:solidFill>
                  <a:srgbClr val="073763"/>
                </a:solidFill>
                <a:latin typeface="Arial"/>
                <a:ea typeface="Arial"/>
                <a:cs typeface="Arial"/>
                <a:sym typeface="Arial"/>
              </a:rPr>
              <a:t>i</a:t>
            </a:r>
            <a:r>
              <a:rPr lang="en-US" sz="1700" b="1">
                <a:solidFill>
                  <a:srgbClr val="073763"/>
                </a:solidFill>
                <a:latin typeface="Arial"/>
                <a:ea typeface="Arial"/>
                <a:cs typeface="Arial"/>
                <a:sym typeface="Arial"/>
              </a:rPr>
              <a:t> </a:t>
            </a:r>
            <a:r>
              <a:rPr lang="en-US" sz="1700">
                <a:solidFill>
                  <a:srgbClr val="073763"/>
                </a:solidFill>
                <a:latin typeface="Arial"/>
                <a:ea typeface="Arial"/>
                <a:cs typeface="Arial"/>
                <a:sym typeface="Arial"/>
              </a:rPr>
              <a:t>: Discount Rate</a:t>
            </a:r>
            <a:endParaRPr sz="1400">
              <a:solidFill>
                <a:srgbClr val="000000"/>
              </a:solidFill>
              <a:latin typeface="Arial"/>
              <a:ea typeface="Arial"/>
              <a:cs typeface="Arial"/>
              <a:sym typeface="Arial"/>
            </a:endParaRPr>
          </a:p>
          <a:p>
            <a:pPr marL="342900" marR="0" lvl="0" indent="-342900" algn="l" rtl="0">
              <a:lnSpc>
                <a:spcPct val="150000"/>
              </a:lnSpc>
              <a:spcBef>
                <a:spcPts val="340"/>
              </a:spcBef>
              <a:spcAft>
                <a:spcPts val="0"/>
              </a:spcAft>
              <a:buClr>
                <a:srgbClr val="DBEFF9"/>
              </a:buClr>
              <a:buSzPts val="1122"/>
              <a:buFont typeface="Arial"/>
              <a:buNone/>
            </a:pPr>
            <a:endParaRPr sz="1700">
              <a:solidFill>
                <a:srgbClr val="073763"/>
              </a:solidFill>
              <a:latin typeface="Arial"/>
              <a:ea typeface="Arial"/>
              <a:cs typeface="Arial"/>
              <a:sym typeface="Arial"/>
            </a:endParaRPr>
          </a:p>
        </p:txBody>
      </p:sp>
      <p:grpSp>
        <p:nvGrpSpPr>
          <p:cNvPr id="302" name="Google Shape;302;p19"/>
          <p:cNvGrpSpPr/>
          <p:nvPr/>
        </p:nvGrpSpPr>
        <p:grpSpPr>
          <a:xfrm>
            <a:off x="1039359" y="2799560"/>
            <a:ext cx="6499423" cy="1700532"/>
            <a:chOff x="304798" y="976314"/>
            <a:chExt cx="5592514" cy="2071688"/>
          </a:xfrm>
        </p:grpSpPr>
        <p:grpSp>
          <p:nvGrpSpPr>
            <p:cNvPr id="303" name="Google Shape;303;p19"/>
            <p:cNvGrpSpPr/>
            <p:nvPr/>
          </p:nvGrpSpPr>
          <p:grpSpPr>
            <a:xfrm>
              <a:off x="304798" y="976314"/>
              <a:ext cx="5592514" cy="2071688"/>
              <a:chOff x="357156" y="1357298"/>
              <a:chExt cx="5540877" cy="2071754"/>
            </a:xfrm>
          </p:grpSpPr>
          <p:grpSp>
            <p:nvGrpSpPr>
              <p:cNvPr id="304" name="Google Shape;304;p19"/>
              <p:cNvGrpSpPr/>
              <p:nvPr/>
            </p:nvGrpSpPr>
            <p:grpSpPr>
              <a:xfrm>
                <a:off x="357156" y="1643058"/>
                <a:ext cx="5286608" cy="1785994"/>
                <a:chOff x="2732880" y="2486032"/>
                <a:chExt cx="3687107" cy="1671989"/>
              </a:xfrm>
            </p:grpSpPr>
            <p:cxnSp>
              <p:nvCxnSpPr>
                <p:cNvPr id="305" name="Google Shape;305;p19"/>
                <p:cNvCxnSpPr/>
                <p:nvPr/>
              </p:nvCxnSpPr>
              <p:spPr>
                <a:xfrm>
                  <a:off x="2742660" y="3065656"/>
                  <a:ext cx="1839749" cy="0"/>
                </a:xfrm>
                <a:prstGeom prst="straightConnector1">
                  <a:avLst/>
                </a:prstGeom>
                <a:noFill/>
                <a:ln w="25400" cap="flat" cmpd="sng">
                  <a:solidFill>
                    <a:srgbClr val="003399"/>
                  </a:solidFill>
                  <a:prstDash val="solid"/>
                  <a:round/>
                  <a:headEnd type="none" w="sm" len="sm"/>
                  <a:tailEnd type="none" w="sm" len="sm"/>
                </a:ln>
              </p:spPr>
            </p:cxnSp>
            <p:cxnSp>
              <p:nvCxnSpPr>
                <p:cNvPr id="306" name="Google Shape;306;p19"/>
                <p:cNvCxnSpPr/>
                <p:nvPr/>
              </p:nvCxnSpPr>
              <p:spPr>
                <a:xfrm>
                  <a:off x="5790798" y="3056738"/>
                  <a:ext cx="629188" cy="0"/>
                </a:xfrm>
                <a:prstGeom prst="straightConnector1">
                  <a:avLst/>
                </a:prstGeom>
                <a:noFill/>
                <a:ln w="25400" cap="flat" cmpd="sng">
                  <a:solidFill>
                    <a:srgbClr val="003399"/>
                  </a:solidFill>
                  <a:prstDash val="solid"/>
                  <a:round/>
                  <a:headEnd type="none" w="sm" len="sm"/>
                  <a:tailEnd type="none" w="sm" len="sm"/>
                </a:ln>
              </p:spPr>
            </p:cxnSp>
            <p:cxnSp>
              <p:nvCxnSpPr>
                <p:cNvPr id="307" name="Google Shape;307;p19"/>
                <p:cNvCxnSpPr/>
                <p:nvPr/>
              </p:nvCxnSpPr>
              <p:spPr>
                <a:xfrm rot="5400000">
                  <a:off x="2185754" y="3609809"/>
                  <a:ext cx="1095338" cy="1087"/>
                </a:xfrm>
                <a:prstGeom prst="straightConnector1">
                  <a:avLst/>
                </a:prstGeom>
                <a:noFill/>
                <a:ln w="25400" cap="flat" cmpd="sng">
                  <a:solidFill>
                    <a:srgbClr val="FF0000"/>
                  </a:solidFill>
                  <a:prstDash val="solid"/>
                  <a:round/>
                  <a:headEnd type="none" w="sm" len="sm"/>
                  <a:tailEnd type="stealth" w="med" len="med"/>
                </a:ln>
              </p:spPr>
            </p:cxnSp>
            <p:cxnSp>
              <p:nvCxnSpPr>
                <p:cNvPr id="308" name="Google Shape;308;p19"/>
                <p:cNvCxnSpPr/>
                <p:nvPr/>
              </p:nvCxnSpPr>
              <p:spPr>
                <a:xfrm rot="4860000">
                  <a:off x="3179760" y="3208379"/>
                  <a:ext cx="297242" cy="32600"/>
                </a:xfrm>
                <a:prstGeom prst="straightConnector1">
                  <a:avLst/>
                </a:prstGeom>
                <a:noFill/>
                <a:ln w="25400" cap="flat" cmpd="sng">
                  <a:solidFill>
                    <a:srgbClr val="FF0000"/>
                  </a:solidFill>
                  <a:prstDash val="solid"/>
                  <a:round/>
                  <a:headEnd type="none" w="sm" len="sm"/>
                  <a:tailEnd type="stealth" w="med" len="med"/>
                </a:ln>
              </p:spPr>
            </p:cxnSp>
            <p:cxnSp>
              <p:nvCxnSpPr>
                <p:cNvPr id="309" name="Google Shape;309;p19"/>
                <p:cNvCxnSpPr/>
                <p:nvPr/>
              </p:nvCxnSpPr>
              <p:spPr>
                <a:xfrm rot="-5400000">
                  <a:off x="3056956" y="2771585"/>
                  <a:ext cx="572191" cy="1086"/>
                </a:xfrm>
                <a:prstGeom prst="straightConnector1">
                  <a:avLst/>
                </a:prstGeom>
                <a:noFill/>
                <a:ln w="25400" cap="flat" cmpd="sng">
                  <a:solidFill>
                    <a:srgbClr val="008000"/>
                  </a:solidFill>
                  <a:prstDash val="solid"/>
                  <a:round/>
                  <a:headEnd type="none" w="sm" len="sm"/>
                  <a:tailEnd type="stealth" w="med" len="med"/>
                </a:ln>
              </p:spPr>
            </p:cxnSp>
            <p:cxnSp>
              <p:nvCxnSpPr>
                <p:cNvPr id="310" name="Google Shape;310;p19"/>
                <p:cNvCxnSpPr/>
                <p:nvPr/>
              </p:nvCxnSpPr>
              <p:spPr>
                <a:xfrm rot="-5400000">
                  <a:off x="3685600"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11" name="Google Shape;311;p19"/>
                <p:cNvCxnSpPr/>
                <p:nvPr/>
              </p:nvCxnSpPr>
              <p:spPr>
                <a:xfrm rot="-5400000">
                  <a:off x="4285448"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12" name="Google Shape;312;p19"/>
                <p:cNvCxnSpPr/>
                <p:nvPr/>
              </p:nvCxnSpPr>
              <p:spPr>
                <a:xfrm rot="-5400000">
                  <a:off x="5514483"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13" name="Google Shape;313;p19"/>
                <p:cNvCxnSpPr/>
                <p:nvPr/>
              </p:nvCxnSpPr>
              <p:spPr>
                <a:xfrm rot="-5400000">
                  <a:off x="6114331"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314" name="Google Shape;314;p19"/>
                <p:cNvCxnSpPr/>
                <p:nvPr/>
              </p:nvCxnSpPr>
              <p:spPr>
                <a:xfrm rot="10800000" flipH="1">
                  <a:off x="4582410" y="3056738"/>
                  <a:ext cx="1208389" cy="8917"/>
                </a:xfrm>
                <a:prstGeom prst="straightConnector1">
                  <a:avLst/>
                </a:prstGeom>
                <a:noFill/>
                <a:ln w="25400" cap="flat" cmpd="sng">
                  <a:solidFill>
                    <a:srgbClr val="003399"/>
                  </a:solidFill>
                  <a:prstDash val="dash"/>
                  <a:round/>
                  <a:headEnd type="none" w="sm" len="sm"/>
                  <a:tailEnd type="none" w="sm" len="sm"/>
                </a:ln>
              </p:spPr>
            </p:cxnSp>
          </p:grpSp>
          <p:sp>
            <p:nvSpPr>
              <p:cNvPr id="315" name="Google Shape;315;p19"/>
              <p:cNvSpPr txBox="1"/>
              <p:nvPr/>
            </p:nvSpPr>
            <p:spPr>
              <a:xfrm>
                <a:off x="357158" y="2438420"/>
                <a:ext cx="307245"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FF0000"/>
                    </a:solidFill>
                    <a:latin typeface="Arial"/>
                    <a:ea typeface="Arial"/>
                    <a:cs typeface="Arial"/>
                    <a:sym typeface="Arial"/>
                  </a:rPr>
                  <a:t>C</a:t>
                </a:r>
                <a:r>
                  <a:rPr lang="en-US" sz="1400" b="1" baseline="-25000">
                    <a:solidFill>
                      <a:srgbClr val="FF0000"/>
                    </a:solidFill>
                    <a:latin typeface="Arial"/>
                    <a:ea typeface="Arial"/>
                    <a:cs typeface="Arial"/>
                    <a:sym typeface="Arial"/>
                  </a:rPr>
                  <a:t>t</a:t>
                </a:r>
                <a:endParaRPr sz="1400">
                  <a:solidFill>
                    <a:srgbClr val="000000"/>
                  </a:solidFill>
                  <a:latin typeface="Arial"/>
                  <a:ea typeface="Arial"/>
                  <a:cs typeface="Arial"/>
                  <a:sym typeface="Arial"/>
                </a:endParaRPr>
              </a:p>
            </p:txBody>
          </p:sp>
          <p:sp>
            <p:nvSpPr>
              <p:cNvPr id="316" name="Google Shape;316;p19"/>
              <p:cNvSpPr txBox="1"/>
              <p:nvPr/>
            </p:nvSpPr>
            <p:spPr>
              <a:xfrm>
                <a:off x="642910" y="1357298"/>
                <a:ext cx="307245"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8000"/>
                    </a:solidFill>
                    <a:latin typeface="Arial"/>
                    <a:ea typeface="Arial"/>
                    <a:cs typeface="Arial"/>
                    <a:sym typeface="Arial"/>
                  </a:rPr>
                  <a:t>B</a:t>
                </a:r>
                <a:r>
                  <a:rPr lang="en-US" sz="1400" b="1" baseline="-25000">
                    <a:solidFill>
                      <a:srgbClr val="008000"/>
                    </a:solidFill>
                    <a:latin typeface="Arial"/>
                    <a:ea typeface="Arial"/>
                    <a:cs typeface="Arial"/>
                    <a:sym typeface="Arial"/>
                  </a:rPr>
                  <a:t>t</a:t>
                </a:r>
                <a:endParaRPr sz="1400">
                  <a:solidFill>
                    <a:srgbClr val="000000"/>
                  </a:solidFill>
                  <a:latin typeface="Arial"/>
                  <a:ea typeface="Arial"/>
                  <a:cs typeface="Arial"/>
                  <a:sym typeface="Arial"/>
                </a:endParaRPr>
              </a:p>
            </p:txBody>
          </p:sp>
          <p:sp>
            <p:nvSpPr>
              <p:cNvPr id="317" name="Google Shape;317;p19"/>
              <p:cNvSpPr txBox="1"/>
              <p:nvPr/>
            </p:nvSpPr>
            <p:spPr>
              <a:xfrm>
                <a:off x="1185386" y="1915420"/>
                <a:ext cx="246129"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1</a:t>
                </a:r>
                <a:endParaRPr sz="1400" b="1" baseline="-25000">
                  <a:solidFill>
                    <a:srgbClr val="003399"/>
                  </a:solidFill>
                  <a:latin typeface="Arial"/>
                  <a:ea typeface="Arial"/>
                  <a:cs typeface="Arial"/>
                  <a:sym typeface="Arial"/>
                </a:endParaRPr>
              </a:p>
            </p:txBody>
          </p:sp>
          <p:sp>
            <p:nvSpPr>
              <p:cNvPr id="318" name="Google Shape;318;p19"/>
              <p:cNvSpPr txBox="1"/>
              <p:nvPr/>
            </p:nvSpPr>
            <p:spPr>
              <a:xfrm>
                <a:off x="2143108" y="1915420"/>
                <a:ext cx="246129"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2</a:t>
                </a:r>
                <a:endParaRPr sz="1400" b="1" baseline="-25000">
                  <a:solidFill>
                    <a:srgbClr val="003399"/>
                  </a:solidFill>
                  <a:latin typeface="Arial"/>
                  <a:ea typeface="Arial"/>
                  <a:cs typeface="Arial"/>
                  <a:sym typeface="Arial"/>
                </a:endParaRPr>
              </a:p>
            </p:txBody>
          </p:sp>
          <p:sp>
            <p:nvSpPr>
              <p:cNvPr id="319" name="Google Shape;319;p19"/>
              <p:cNvSpPr txBox="1"/>
              <p:nvPr/>
            </p:nvSpPr>
            <p:spPr>
              <a:xfrm>
                <a:off x="5643570" y="1915420"/>
                <a:ext cx="254463" cy="3077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3399"/>
                    </a:solidFill>
                    <a:latin typeface="Arial"/>
                    <a:ea typeface="Arial"/>
                    <a:cs typeface="Arial"/>
                    <a:sym typeface="Arial"/>
                  </a:rPr>
                  <a:t>n</a:t>
                </a:r>
                <a:endParaRPr sz="1400" b="1" baseline="-25000">
                  <a:solidFill>
                    <a:srgbClr val="003399"/>
                  </a:solidFill>
                  <a:latin typeface="Arial"/>
                  <a:ea typeface="Arial"/>
                  <a:cs typeface="Arial"/>
                  <a:sym typeface="Arial"/>
                </a:endParaRPr>
              </a:p>
            </p:txBody>
          </p:sp>
        </p:grpSp>
        <p:grpSp>
          <p:nvGrpSpPr>
            <p:cNvPr id="320" name="Google Shape;320;p19"/>
            <p:cNvGrpSpPr/>
            <p:nvPr/>
          </p:nvGrpSpPr>
          <p:grpSpPr>
            <a:xfrm>
              <a:off x="2036866" y="1904730"/>
              <a:ext cx="3622064" cy="321218"/>
              <a:chOff x="2036866" y="1904730"/>
              <a:chExt cx="3622064" cy="321218"/>
            </a:xfrm>
          </p:grpSpPr>
          <p:cxnSp>
            <p:nvCxnSpPr>
              <p:cNvPr id="321" name="Google Shape;321;p19"/>
              <p:cNvCxnSpPr/>
              <p:nvPr/>
            </p:nvCxnSpPr>
            <p:spPr>
              <a:xfrm rot="4860000">
                <a:off x="1926249" y="2041749"/>
                <a:ext cx="317500" cy="47178"/>
              </a:xfrm>
              <a:prstGeom prst="straightConnector1">
                <a:avLst/>
              </a:prstGeom>
              <a:noFill/>
              <a:ln w="25400" cap="flat" cmpd="sng">
                <a:solidFill>
                  <a:srgbClr val="FF0000"/>
                </a:solidFill>
                <a:prstDash val="solid"/>
                <a:round/>
                <a:headEnd type="none" w="sm" len="sm"/>
                <a:tailEnd type="stealth" w="med" len="med"/>
              </a:ln>
            </p:spPr>
          </p:cxnSp>
          <p:cxnSp>
            <p:nvCxnSpPr>
              <p:cNvPr id="322" name="Google Shape;322;p19"/>
              <p:cNvCxnSpPr/>
              <p:nvPr/>
            </p:nvCxnSpPr>
            <p:spPr>
              <a:xfrm rot="4860000">
                <a:off x="2785682" y="2040964"/>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23" name="Google Shape;323;p19"/>
              <p:cNvCxnSpPr/>
              <p:nvPr/>
            </p:nvCxnSpPr>
            <p:spPr>
              <a:xfrm rot="4860000">
                <a:off x="4592614" y="2040963"/>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24" name="Google Shape;324;p19"/>
              <p:cNvCxnSpPr/>
              <p:nvPr/>
            </p:nvCxnSpPr>
            <p:spPr>
              <a:xfrm rot="4860000">
                <a:off x="5452048" y="2041749"/>
                <a:ext cx="317500" cy="47178"/>
              </a:xfrm>
              <a:prstGeom prst="straightConnector1">
                <a:avLst/>
              </a:prstGeom>
              <a:noFill/>
              <a:ln w="25400" cap="flat" cmpd="sng">
                <a:solidFill>
                  <a:srgbClr val="FF0000"/>
                </a:solidFill>
                <a:prstDash val="solid"/>
                <a:round/>
                <a:headEnd type="none" w="sm" len="sm"/>
                <a:tailEnd type="stealth" w="med" len="med"/>
              </a:ln>
            </p:spPr>
          </p:cxnSp>
        </p:grpSp>
      </p:grpSp>
      <p:sp>
        <p:nvSpPr>
          <p:cNvPr id="325" name="Google Shape;325;p19"/>
          <p:cNvSpPr txBox="1"/>
          <p:nvPr/>
        </p:nvSpPr>
        <p:spPr>
          <a:xfrm>
            <a:off x="1279855" y="4338790"/>
            <a:ext cx="4286250" cy="1295400"/>
          </a:xfrm>
          <a:prstGeom prst="rect">
            <a:avLst/>
          </a:prstGeom>
          <a:solidFill>
            <a:srgbClr val="FFFFFF"/>
          </a:solidFill>
          <a:ln w="25400" cap="flat" cmpd="sng">
            <a:solidFill>
              <a:srgbClr val="009DD9"/>
            </a:solidFill>
            <a:prstDash val="solid"/>
            <a:miter lim="400000"/>
            <a:headEnd type="none" w="sm" len="sm"/>
            <a:tailEnd type="none" w="sm" len="sm"/>
          </a:ln>
        </p:spPr>
        <p:txBody>
          <a:bodyPr spcFirstLastPara="1" wrap="square" lIns="45700" tIns="45700" rIns="45700" bIns="45700" anchor="t" anchorCtr="0">
            <a:normAutofit/>
          </a:bodyPr>
          <a:lstStyle/>
          <a:p>
            <a:pPr marL="0" marR="0" lvl="0" indent="0" algn="ctr" rtl="0">
              <a:lnSpc>
                <a:spcPct val="90000"/>
              </a:lnSpc>
              <a:spcBef>
                <a:spcPts val="0"/>
              </a:spcBef>
              <a:spcAft>
                <a:spcPts val="0"/>
              </a:spcAft>
              <a:buClr>
                <a:srgbClr val="FF0000"/>
              </a:buClr>
              <a:buSzPts val="1800"/>
              <a:buFont typeface="Arial"/>
              <a:buNone/>
            </a:pPr>
            <a:r>
              <a:rPr lang="en-US" sz="1800" b="1" i="0" u="none" strike="noStrike" cap="none">
                <a:solidFill>
                  <a:srgbClr val="FF0000"/>
                </a:solidFill>
                <a:latin typeface="Arial"/>
                <a:ea typeface="Arial"/>
                <a:cs typeface="Arial"/>
                <a:sym typeface="Arial"/>
              </a:rPr>
              <a:t>NPV</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endParaRPr sz="1800" b="0" i="0" u="none" strike="noStrike" cap="none">
              <a:solidFill>
                <a:srgbClr val="000000"/>
              </a:solidFill>
              <a:latin typeface="Arial"/>
              <a:ea typeface="Arial"/>
              <a:cs typeface="Arial"/>
              <a:sym typeface="Arial"/>
            </a:endParaRPr>
          </a:p>
        </p:txBody>
      </p:sp>
      <p:sp>
        <p:nvSpPr>
          <p:cNvPr id="326" name="Google Shape;326;p19"/>
          <p:cNvSpPr txBox="1"/>
          <p:nvPr/>
        </p:nvSpPr>
        <p:spPr>
          <a:xfrm>
            <a:off x="7148536" y="4668749"/>
            <a:ext cx="3643313" cy="646331"/>
          </a:xfrm>
          <a:prstGeom prst="rect">
            <a:avLst/>
          </a:prstGeom>
          <a:solidFill>
            <a:srgbClr val="FFFFFF"/>
          </a:solidFill>
          <a:ln w="25400" cap="flat" cmpd="sng">
            <a:solidFill>
              <a:srgbClr val="07674D"/>
            </a:solidFill>
            <a:prstDash val="solid"/>
            <a:miter lim="400000"/>
            <a:headEnd type="none" w="sm" len="sm"/>
            <a:tailEnd type="none" w="sm" len="sm"/>
          </a:ln>
        </p:spPr>
        <p:txBody>
          <a:bodyPr spcFirstLastPara="1" wrap="square" lIns="45700" tIns="45700" rIns="45700" bIns="45700" anchor="ctr" anchorCtr="0">
            <a:spAutoFit/>
          </a:bodyPr>
          <a:lstStyle/>
          <a:p>
            <a:pPr marL="0" marR="0" lvl="0" indent="0" algn="ctr" rtl="0">
              <a:lnSpc>
                <a:spcPct val="100000"/>
              </a:lnSpc>
              <a:spcBef>
                <a:spcPts val="0"/>
              </a:spcBef>
              <a:spcAft>
                <a:spcPts val="0"/>
              </a:spcAft>
              <a:buClr>
                <a:srgbClr val="FF0000"/>
              </a:buClr>
              <a:buSzPts val="1800"/>
              <a:buFont typeface="Arial"/>
              <a:buNone/>
            </a:pPr>
            <a:r>
              <a:rPr lang="en-US" sz="1800" b="1" i="0" u="none" strike="noStrike" cap="none">
                <a:solidFill>
                  <a:srgbClr val="FF0000"/>
                </a:solidFill>
                <a:latin typeface="Arial"/>
                <a:ea typeface="Arial"/>
                <a:cs typeface="Arial"/>
                <a:sym typeface="Arial"/>
              </a:rPr>
              <a:t>IRR</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NPV= 0 🡺  IRR</a:t>
            </a:r>
            <a:endParaRPr sz="1800" b="0" i="0" u="none" strike="noStrike" cap="none">
              <a:solidFill>
                <a:srgbClr val="000000"/>
              </a:solidFill>
              <a:latin typeface="Arial"/>
              <a:ea typeface="Arial"/>
              <a:cs typeface="Arial"/>
              <a:sym typeface="Arial"/>
            </a:endParaRPr>
          </a:p>
        </p:txBody>
      </p:sp>
      <p:pic>
        <p:nvPicPr>
          <p:cNvPr id="327" name="Google Shape;327;p19"/>
          <p:cNvPicPr preferRelativeResize="0"/>
          <p:nvPr/>
        </p:nvPicPr>
        <p:blipFill rotWithShape="1">
          <a:blip r:embed="rId3">
            <a:alphaModFix/>
          </a:blip>
          <a:srcRect/>
          <a:stretch/>
        </p:blipFill>
        <p:spPr>
          <a:xfrm>
            <a:off x="1413998" y="4584738"/>
            <a:ext cx="4017963" cy="863600"/>
          </a:xfrm>
          <a:prstGeom prst="rect">
            <a:avLst/>
          </a:prstGeom>
          <a:noFill/>
          <a:ln>
            <a:noFill/>
          </a:ln>
        </p:spPr>
      </p:pic>
      <p:sp>
        <p:nvSpPr>
          <p:cNvPr id="328" name="Google Shape;328;p19"/>
          <p:cNvSpPr/>
          <p:nvPr/>
        </p:nvSpPr>
        <p:spPr>
          <a:xfrm>
            <a:off x="7205804" y="5448338"/>
            <a:ext cx="3638450" cy="523220"/>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spcBef>
                <a:spcPts val="0"/>
              </a:spcBef>
              <a:spcAft>
                <a:spcPts val="0"/>
              </a:spcAft>
              <a:buClr>
                <a:srgbClr val="000000"/>
              </a:buClr>
              <a:buSzPts val="1400"/>
              <a:buFont typeface="Arial"/>
              <a:buNone/>
            </a:pPr>
            <a:r>
              <a:rPr lang="en-US" sz="1400" i="1">
                <a:solidFill>
                  <a:srgbClr val="073763"/>
                </a:solidFill>
                <a:latin typeface="Arial"/>
                <a:ea typeface="Arial"/>
                <a:cs typeface="Arial"/>
                <a:sym typeface="Arial"/>
              </a:rPr>
              <a:t>IRR (Internal Rate of Return): This is the appropriate discount rate at which NPV = 0.</a:t>
            </a:r>
            <a:endParaRPr sz="1400">
              <a:solidFill>
                <a:srgbClr val="000000"/>
              </a:solidFill>
              <a:latin typeface="Arial"/>
              <a:ea typeface="Arial"/>
              <a:cs typeface="Arial"/>
              <a:sym typeface="Arial"/>
            </a:endParaRPr>
          </a:p>
        </p:txBody>
      </p:sp>
      <p:sp>
        <p:nvSpPr>
          <p:cNvPr id="329" name="Google Shape;329;p19"/>
          <p:cNvSpPr/>
          <p:nvPr/>
        </p:nvSpPr>
        <p:spPr>
          <a:xfrm>
            <a:off x="918063" y="5764641"/>
            <a:ext cx="5973987" cy="95410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NPV &gt; 0:</a:t>
            </a:r>
            <a:r>
              <a:rPr lang="en-US" sz="1400">
                <a:solidFill>
                  <a:srgbClr val="002060"/>
                </a:solidFill>
                <a:latin typeface="Arial"/>
                <a:ea typeface="Arial"/>
                <a:cs typeface="Arial"/>
                <a:sym typeface="Arial"/>
              </a:rPr>
              <a:t> The higher the NPV, the greater the financial efficiency of the project.</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NPV ≤ 0:</a:t>
            </a:r>
            <a:r>
              <a:rPr lang="en-US" sz="1400">
                <a:solidFill>
                  <a:srgbClr val="002060"/>
                </a:solidFill>
                <a:latin typeface="Arial"/>
                <a:ea typeface="Arial"/>
                <a:cs typeface="Arial"/>
                <a:sym typeface="Arial"/>
              </a:rPr>
              <a:t> The project is not financially viable.</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r>
              <a:rPr lang="en-US" sz="1400" b="1">
                <a:solidFill>
                  <a:srgbClr val="002060"/>
                </a:solidFill>
                <a:latin typeface="Arial"/>
                <a:ea typeface="Arial"/>
                <a:cs typeface="Arial"/>
                <a:sym typeface="Arial"/>
              </a:rPr>
              <a:t>The selected option is the one with the highest NPV and NPV &gt; 0.</a:t>
            </a:r>
            <a:endParaRPr sz="1400">
              <a:solidFill>
                <a:srgbClr val="00206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9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a:extLst>
            <a:ext uri="{FF2B5EF4-FFF2-40B4-BE49-F238E27FC236}">
              <a16:creationId xmlns:a16="http://schemas.microsoft.com/office/drawing/2014/main" id="{40B1734B-FFD3-0831-6681-B351AF163EDA}"/>
            </a:ext>
          </a:extLst>
        </p:cNvPr>
        <p:cNvGrpSpPr/>
        <p:nvPr/>
      </p:nvGrpSpPr>
      <p:grpSpPr>
        <a:xfrm>
          <a:off x="0" y="0"/>
          <a:ext cx="0" cy="0"/>
          <a:chOff x="0" y="0"/>
          <a:chExt cx="0" cy="0"/>
        </a:xfrm>
      </p:grpSpPr>
      <p:sp>
        <p:nvSpPr>
          <p:cNvPr id="64" name="Google Shape;64;p1">
            <a:extLst>
              <a:ext uri="{FF2B5EF4-FFF2-40B4-BE49-F238E27FC236}">
                <a16:creationId xmlns:a16="http://schemas.microsoft.com/office/drawing/2014/main" id="{09AF2D14-4657-1BC2-0610-8C06EDE4654A}"/>
              </a:ext>
            </a:extLst>
          </p:cNvPr>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3153"/>
              </a:buClr>
              <a:buSzPts val="3000"/>
              <a:buNone/>
            </a:pPr>
            <a:r>
              <a:rPr lang="en-US" sz="3000" dirty="0"/>
              <a:t>Key features of energy efficiency projects</a:t>
            </a:r>
            <a:endParaRPr dirty="0"/>
          </a:p>
        </p:txBody>
      </p:sp>
    </p:spTree>
    <p:extLst>
      <p:ext uri="{BB962C8B-B14F-4D97-AF65-F5344CB8AC3E}">
        <p14:creationId xmlns:p14="http://schemas.microsoft.com/office/powerpoint/2010/main" val="36200656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0"/>
          <p:cNvSpPr txBox="1"/>
          <p:nvPr/>
        </p:nvSpPr>
        <p:spPr>
          <a:xfrm>
            <a:off x="848475" y="124051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FFF"/>
                </a:solidFill>
                <a:latin typeface="Arial"/>
                <a:ea typeface="Arial"/>
                <a:cs typeface="Arial"/>
                <a:sym typeface="Arial"/>
              </a:rPr>
              <a:t>FINANCIAL CRITERIA ASSESSMENT</a:t>
            </a:r>
            <a:endParaRPr sz="3000" b="1" i="0" u="none" strike="noStrike" cap="none">
              <a:solidFill>
                <a:srgbClr val="FFFFFF"/>
              </a:solidFill>
              <a:latin typeface="Arial"/>
              <a:ea typeface="Arial"/>
              <a:cs typeface="Arial"/>
              <a:sym typeface="Arial"/>
            </a:endParaRPr>
          </a:p>
        </p:txBody>
      </p:sp>
      <p:sp>
        <p:nvSpPr>
          <p:cNvPr id="335" name="Google Shape;335;p20"/>
          <p:cNvSpPr/>
          <p:nvPr/>
        </p:nvSpPr>
        <p:spPr>
          <a:xfrm>
            <a:off x="1729009" y="1868167"/>
            <a:ext cx="4279296"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336" name="Google Shape;336;p20"/>
          <p:cNvSpPr/>
          <p:nvPr/>
        </p:nvSpPr>
        <p:spPr>
          <a:xfrm>
            <a:off x="6217854" y="1868167"/>
            <a:ext cx="3643313" cy="805219"/>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a:t>
            </a:r>
            <a:r>
              <a:rPr lang="en-US" sz="1700" b="1" i="0" u="none" strike="noStrike" cap="none">
                <a:solidFill>
                  <a:srgbClr val="FFFFFF"/>
                </a:solidFill>
                <a:latin typeface="Arial"/>
                <a:ea typeface="Arial"/>
                <a:cs typeface="Arial"/>
                <a:sym typeface="Arial"/>
              </a:rPr>
              <a:t>(IRR)</a:t>
            </a:r>
            <a:endParaRPr sz="1400" b="0" i="0" u="none" strike="noStrike" cap="none">
              <a:solidFill>
                <a:srgbClr val="000000"/>
              </a:solidFill>
              <a:latin typeface="Arial"/>
              <a:ea typeface="Arial"/>
              <a:cs typeface="Arial"/>
              <a:sym typeface="Arial"/>
            </a:endParaRPr>
          </a:p>
        </p:txBody>
      </p:sp>
      <p:sp>
        <p:nvSpPr>
          <p:cNvPr id="337" name="Google Shape;337;p20"/>
          <p:cNvSpPr/>
          <p:nvPr/>
        </p:nvSpPr>
        <p:spPr>
          <a:xfrm>
            <a:off x="2160431" y="46824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NPV1</a:t>
            </a:r>
            <a:endParaRPr sz="2000" b="1" i="0" u="none" strike="noStrike" cap="none">
              <a:solidFill>
                <a:srgbClr val="FFFEFE"/>
              </a:solidFill>
              <a:latin typeface="Arial"/>
              <a:ea typeface="Arial"/>
              <a:cs typeface="Arial"/>
              <a:sym typeface="Arial"/>
            </a:endParaRPr>
          </a:p>
        </p:txBody>
      </p:sp>
      <p:sp>
        <p:nvSpPr>
          <p:cNvPr id="338" name="Google Shape;338;p20"/>
          <p:cNvSpPr/>
          <p:nvPr/>
        </p:nvSpPr>
        <p:spPr>
          <a:xfrm>
            <a:off x="2160431" y="57492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NPV2</a:t>
            </a:r>
            <a:endParaRPr sz="2000" b="1" i="0" u="none" strike="noStrike" cap="none">
              <a:solidFill>
                <a:srgbClr val="FFFEFE"/>
              </a:solidFill>
              <a:latin typeface="Arial"/>
              <a:ea typeface="Arial"/>
              <a:cs typeface="Arial"/>
              <a:sym typeface="Arial"/>
            </a:endParaRPr>
          </a:p>
        </p:txBody>
      </p:sp>
      <p:sp>
        <p:nvSpPr>
          <p:cNvPr id="339" name="Google Shape;339;p20"/>
          <p:cNvSpPr/>
          <p:nvPr/>
        </p:nvSpPr>
        <p:spPr>
          <a:xfrm>
            <a:off x="7064218" y="3768047"/>
            <a:ext cx="1981200" cy="6096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EFE"/>
                </a:solidFill>
                <a:latin typeface="Arial"/>
                <a:ea typeface="Arial"/>
                <a:cs typeface="Arial"/>
                <a:sym typeface="Arial"/>
              </a:rPr>
              <a:t>IRR</a:t>
            </a:r>
            <a:endParaRPr sz="1400" b="1" i="0" u="none" strike="noStrike" cap="none">
              <a:solidFill>
                <a:srgbClr val="FFFEFE"/>
              </a:solidFill>
              <a:latin typeface="Arial"/>
              <a:ea typeface="Arial"/>
              <a:cs typeface="Arial"/>
              <a:sym typeface="Arial"/>
            </a:endParaRPr>
          </a:p>
        </p:txBody>
      </p:sp>
      <p:sp>
        <p:nvSpPr>
          <p:cNvPr id="340" name="Google Shape;340;p20"/>
          <p:cNvSpPr/>
          <p:nvPr/>
        </p:nvSpPr>
        <p:spPr>
          <a:xfrm>
            <a:off x="7292818" y="5673047"/>
            <a:ext cx="1676400" cy="5334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FEFE"/>
                </a:solidFill>
                <a:latin typeface="Arial"/>
                <a:ea typeface="Arial"/>
                <a:cs typeface="Arial"/>
                <a:sym typeface="Arial"/>
              </a:rPr>
              <a:t>i</a:t>
            </a:r>
            <a:endParaRPr sz="1400" b="1" i="0" u="none" strike="noStrike" cap="none">
              <a:solidFill>
                <a:srgbClr val="FFFEFE"/>
              </a:solidFill>
              <a:latin typeface="Arial"/>
              <a:ea typeface="Arial"/>
              <a:cs typeface="Arial"/>
              <a:sym typeface="Arial"/>
            </a:endParaRPr>
          </a:p>
        </p:txBody>
      </p:sp>
      <p:sp>
        <p:nvSpPr>
          <p:cNvPr id="341" name="Google Shape;341;p20"/>
          <p:cNvSpPr txBox="1"/>
          <p:nvPr/>
        </p:nvSpPr>
        <p:spPr>
          <a:xfrm>
            <a:off x="918936" y="2726176"/>
            <a:ext cx="10354125" cy="532539"/>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1000"/>
              </a:spcBef>
              <a:spcAft>
                <a:spcPts val="0"/>
              </a:spcAft>
              <a:buClr>
                <a:srgbClr val="000000"/>
              </a:buClr>
              <a:buSzPts val="1800"/>
              <a:buFont typeface="Arial"/>
              <a:buNone/>
            </a:pPr>
            <a:r>
              <a:rPr lang="en-US" sz="1500" b="1" i="0" u="none" strike="noStrike" cap="none">
                <a:solidFill>
                  <a:srgbClr val="073763"/>
                </a:solidFill>
                <a:latin typeface="Arial"/>
                <a:ea typeface="Arial"/>
                <a:cs typeface="Arial"/>
                <a:sym typeface="Arial"/>
              </a:rPr>
              <a:t>Internal Rate of Return (IRR): The discount rate at which the Net Present Value (NPV) of a project equals zero.</a:t>
            </a:r>
            <a:endParaRPr sz="2800" b="0" i="0" u="none" strike="noStrike" cap="none">
              <a:solidFill>
                <a:srgbClr val="000000"/>
              </a:solidFill>
              <a:latin typeface="Calibri"/>
              <a:ea typeface="Calibri"/>
              <a:cs typeface="Calibri"/>
              <a:sym typeface="Calibri"/>
            </a:endParaRPr>
          </a:p>
        </p:txBody>
      </p:sp>
      <p:sp>
        <p:nvSpPr>
          <p:cNvPr id="342" name="Google Shape;342;p20"/>
          <p:cNvSpPr/>
          <p:nvPr/>
        </p:nvSpPr>
        <p:spPr>
          <a:xfrm>
            <a:off x="2160431" y="3425147"/>
            <a:ext cx="1219200" cy="685800"/>
          </a:xfrm>
          <a:prstGeom prst="ellipse">
            <a:avLst/>
          </a:prstGeom>
          <a:solidFill>
            <a:srgbClr val="0F6FC6"/>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FEFE"/>
                </a:solidFill>
                <a:latin typeface="Arial"/>
                <a:ea typeface="Arial"/>
                <a:cs typeface="Arial"/>
                <a:sym typeface="Arial"/>
              </a:rPr>
              <a:t>NPV</a:t>
            </a:r>
            <a:endParaRPr sz="2000" b="1" i="0" u="none" strike="noStrike" cap="none">
              <a:solidFill>
                <a:srgbClr val="FFFEFE"/>
              </a:solidFill>
              <a:latin typeface="Arial"/>
              <a:ea typeface="Arial"/>
              <a:cs typeface="Arial"/>
              <a:sym typeface="Arial"/>
            </a:endParaRPr>
          </a:p>
        </p:txBody>
      </p:sp>
      <p:cxnSp>
        <p:nvCxnSpPr>
          <p:cNvPr id="343" name="Google Shape;343;p20"/>
          <p:cNvCxnSpPr/>
          <p:nvPr/>
        </p:nvCxnSpPr>
        <p:spPr>
          <a:xfrm>
            <a:off x="3608909" y="5530753"/>
            <a:ext cx="4191000" cy="0"/>
          </a:xfrm>
          <a:prstGeom prst="straightConnector1">
            <a:avLst/>
          </a:prstGeom>
          <a:noFill/>
          <a:ln w="12700" cap="flat" cmpd="sng">
            <a:solidFill>
              <a:srgbClr val="000000"/>
            </a:solidFill>
            <a:prstDash val="solid"/>
            <a:round/>
            <a:headEnd type="none" w="sm" len="sm"/>
            <a:tailEnd type="none" w="sm" len="sm"/>
          </a:ln>
        </p:spPr>
      </p:cxnSp>
      <p:sp>
        <p:nvSpPr>
          <p:cNvPr id="344" name="Google Shape;344;p20"/>
          <p:cNvSpPr/>
          <p:nvPr/>
        </p:nvSpPr>
        <p:spPr>
          <a:xfrm>
            <a:off x="4321696" y="3681315"/>
            <a:ext cx="2332038" cy="2201863"/>
          </a:xfrm>
          <a:custGeom>
            <a:avLst/>
            <a:gdLst/>
            <a:ahLst/>
            <a:cxnLst/>
            <a:rect l="l" t="t" r="r" b="b"/>
            <a:pathLst>
              <a:path w="1469" h="1387" extrusionOk="0">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45" name="Google Shape;345;p20"/>
          <p:cNvCxnSpPr/>
          <p:nvPr/>
        </p:nvCxnSpPr>
        <p:spPr>
          <a:xfrm rot="10800000" flipH="1">
            <a:off x="5590109" y="4692553"/>
            <a:ext cx="1066800" cy="838200"/>
          </a:xfrm>
          <a:prstGeom prst="straightConnector1">
            <a:avLst/>
          </a:prstGeom>
          <a:noFill/>
          <a:ln w="12700" cap="flat" cmpd="sng">
            <a:solidFill>
              <a:srgbClr val="000000"/>
            </a:solidFill>
            <a:prstDash val="solid"/>
            <a:round/>
            <a:headEnd type="none" w="sm" len="sm"/>
            <a:tailEnd type="triangle" w="sm" len="sm"/>
          </a:ln>
        </p:spPr>
      </p:cxnSp>
      <p:cxnSp>
        <p:nvCxnSpPr>
          <p:cNvPr id="346" name="Google Shape;346;p20"/>
          <p:cNvCxnSpPr/>
          <p:nvPr/>
        </p:nvCxnSpPr>
        <p:spPr>
          <a:xfrm>
            <a:off x="3608909" y="4997353"/>
            <a:ext cx="1371600" cy="0"/>
          </a:xfrm>
          <a:prstGeom prst="straightConnector1">
            <a:avLst/>
          </a:prstGeom>
          <a:noFill/>
          <a:ln w="12700" cap="flat" cmpd="sng">
            <a:solidFill>
              <a:srgbClr val="000000"/>
            </a:solidFill>
            <a:prstDash val="solid"/>
            <a:round/>
            <a:headEnd type="none" w="sm" len="sm"/>
            <a:tailEnd type="none" w="sm" len="sm"/>
          </a:ln>
        </p:spPr>
      </p:cxnSp>
      <p:cxnSp>
        <p:nvCxnSpPr>
          <p:cNvPr id="347" name="Google Shape;347;p20"/>
          <p:cNvCxnSpPr/>
          <p:nvPr/>
        </p:nvCxnSpPr>
        <p:spPr>
          <a:xfrm>
            <a:off x="3608909" y="3549553"/>
            <a:ext cx="0" cy="2819400"/>
          </a:xfrm>
          <a:prstGeom prst="straightConnector1">
            <a:avLst/>
          </a:prstGeom>
          <a:noFill/>
          <a:ln w="12700" cap="flat" cmpd="sng">
            <a:solidFill>
              <a:srgbClr val="000000"/>
            </a:solidFill>
            <a:prstDash val="solid"/>
            <a:round/>
            <a:headEnd type="none" w="sm" len="sm"/>
            <a:tailEnd type="none" w="sm" len="sm"/>
          </a:ln>
        </p:spPr>
      </p:cxnSp>
      <p:cxnSp>
        <p:nvCxnSpPr>
          <p:cNvPr id="348" name="Google Shape;348;p20"/>
          <p:cNvCxnSpPr/>
          <p:nvPr/>
        </p:nvCxnSpPr>
        <p:spPr>
          <a:xfrm>
            <a:off x="6123509" y="5530753"/>
            <a:ext cx="0" cy="304800"/>
          </a:xfrm>
          <a:prstGeom prst="straightConnector1">
            <a:avLst/>
          </a:prstGeom>
          <a:noFill/>
          <a:ln w="12700" cap="flat" cmpd="sng">
            <a:solidFill>
              <a:srgbClr val="000000"/>
            </a:solidFill>
            <a:prstDash val="solid"/>
            <a:round/>
            <a:headEnd type="none" w="sm" len="sm"/>
            <a:tailEnd type="none" w="sm" len="sm"/>
          </a:ln>
        </p:spPr>
      </p:cxnSp>
      <p:cxnSp>
        <p:nvCxnSpPr>
          <p:cNvPr id="349" name="Google Shape;349;p20"/>
          <p:cNvCxnSpPr/>
          <p:nvPr/>
        </p:nvCxnSpPr>
        <p:spPr>
          <a:xfrm>
            <a:off x="3608909" y="5835553"/>
            <a:ext cx="2514600" cy="0"/>
          </a:xfrm>
          <a:prstGeom prst="straightConnector1">
            <a:avLst/>
          </a:prstGeom>
          <a:noFill/>
          <a:ln w="12700" cap="flat" cmpd="sng">
            <a:solidFill>
              <a:srgbClr val="000000"/>
            </a:solidFill>
            <a:prstDash val="solid"/>
            <a:round/>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21"/>
          <p:cNvSpPr txBox="1"/>
          <p:nvPr/>
        </p:nvSpPr>
        <p:spPr>
          <a:xfrm>
            <a:off x="838200" y="124051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FINANCIAL CRITERIA ASSESSMENT</a:t>
            </a:r>
            <a:endParaRPr sz="2800" b="1" i="0" u="none" strike="noStrike" cap="none">
              <a:solidFill>
                <a:srgbClr val="FFFFFF"/>
              </a:solidFill>
              <a:latin typeface="Arial"/>
              <a:ea typeface="Arial"/>
              <a:cs typeface="Arial"/>
              <a:sym typeface="Arial"/>
            </a:endParaRPr>
          </a:p>
        </p:txBody>
      </p:sp>
      <p:sp>
        <p:nvSpPr>
          <p:cNvPr id="355" name="Google Shape;355;p21"/>
          <p:cNvSpPr/>
          <p:nvPr/>
        </p:nvSpPr>
        <p:spPr>
          <a:xfrm>
            <a:off x="1710268" y="1868167"/>
            <a:ext cx="4287762" cy="743279"/>
          </a:xfrm>
          <a:prstGeom prst="homePlate">
            <a:avLst>
              <a:gd name="adj" fmla="val 50000"/>
            </a:avLst>
          </a:prstGeom>
          <a:solidFill>
            <a:srgbClr val="FFFFFF"/>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Profitability per unit of capital?</a:t>
            </a:r>
            <a:endParaRPr sz="1400" b="0" i="0" u="none" strike="noStrike" cap="none">
              <a:solidFill>
                <a:srgbClr val="000000"/>
              </a:solidFill>
              <a:latin typeface="Arial"/>
              <a:ea typeface="Arial"/>
              <a:cs typeface="Arial"/>
              <a:sym typeface="Arial"/>
            </a:endParaRPr>
          </a:p>
        </p:txBody>
      </p:sp>
      <p:sp>
        <p:nvSpPr>
          <p:cNvPr id="356" name="Google Shape;356;p21"/>
          <p:cNvSpPr/>
          <p:nvPr/>
        </p:nvSpPr>
        <p:spPr>
          <a:xfrm>
            <a:off x="6207579" y="1868167"/>
            <a:ext cx="3643313" cy="805219"/>
          </a:xfrm>
          <a:prstGeom prst="roundRect">
            <a:avLst>
              <a:gd name="adj" fmla="val 16667"/>
            </a:avLst>
          </a:prstGeom>
          <a:solidFill>
            <a:srgbClr val="073763"/>
          </a:solidFill>
          <a:ln w="38100" cap="flat" cmpd="sng">
            <a:solidFill>
              <a:srgbClr val="FFFFFF"/>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Internal Rate of Return (IRR)</a:t>
            </a:r>
            <a:endParaRPr sz="1400" b="0" i="0" u="none" strike="noStrike" cap="none">
              <a:solidFill>
                <a:srgbClr val="000000"/>
              </a:solidFill>
              <a:latin typeface="Arial"/>
              <a:ea typeface="Arial"/>
              <a:cs typeface="Arial"/>
              <a:sym typeface="Arial"/>
            </a:endParaRPr>
          </a:p>
        </p:txBody>
      </p:sp>
      <p:pic>
        <p:nvPicPr>
          <p:cNvPr id="357" name="Google Shape;357;p21"/>
          <p:cNvPicPr preferRelativeResize="0"/>
          <p:nvPr/>
        </p:nvPicPr>
        <p:blipFill rotWithShape="1">
          <a:blip r:embed="rId3">
            <a:alphaModFix/>
          </a:blip>
          <a:srcRect/>
          <a:stretch/>
        </p:blipFill>
        <p:spPr>
          <a:xfrm>
            <a:off x="2909442" y="2934817"/>
            <a:ext cx="6373114" cy="1047896"/>
          </a:xfrm>
          <a:prstGeom prst="rect">
            <a:avLst/>
          </a:prstGeom>
          <a:noFill/>
          <a:ln>
            <a:noFill/>
          </a:ln>
        </p:spPr>
      </p:pic>
      <p:sp>
        <p:nvSpPr>
          <p:cNvPr id="358" name="Google Shape;358;p21"/>
          <p:cNvSpPr txBox="1"/>
          <p:nvPr/>
        </p:nvSpPr>
        <p:spPr>
          <a:xfrm>
            <a:off x="2501378" y="4244144"/>
            <a:ext cx="5705408" cy="2031325"/>
          </a:xfrm>
          <a:prstGeom prst="rect">
            <a:avLst/>
          </a:prstGeom>
          <a:blipFill rotWithShape="1">
            <a:blip r:embed="rId4">
              <a:alphaModFix/>
            </a:blip>
            <a:stretch>
              <a:fillRect l="-640" t="-1500" r="-320" b="-390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Calibri"/>
                <a:ea typeface="Calibri"/>
                <a:cs typeface="Calibri"/>
                <a:sym typeface="Calibri"/>
              </a:rPr>
              <a:t>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2"/>
          <p:cNvSpPr txBox="1"/>
          <p:nvPr/>
        </p:nvSpPr>
        <p:spPr>
          <a:xfrm>
            <a:off x="991911" y="125079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COMPREHENSIVE ASSESSMENT OF ENERGY EFFICIENCY PROJECTS</a:t>
            </a:r>
            <a:endParaRPr sz="3600" b="1" i="0" u="none" strike="noStrike" cap="none">
              <a:solidFill>
                <a:srgbClr val="FFFFFF"/>
              </a:solidFill>
              <a:latin typeface="Arial"/>
              <a:ea typeface="Arial"/>
              <a:cs typeface="Arial"/>
              <a:sym typeface="Arial"/>
            </a:endParaRPr>
          </a:p>
        </p:txBody>
      </p:sp>
      <p:grpSp>
        <p:nvGrpSpPr>
          <p:cNvPr id="364" name="Google Shape;364;p22"/>
          <p:cNvGrpSpPr/>
          <p:nvPr/>
        </p:nvGrpSpPr>
        <p:grpSpPr>
          <a:xfrm>
            <a:off x="2274344" y="2203400"/>
            <a:ext cx="7772400" cy="4051080"/>
            <a:chOff x="0" y="64161"/>
            <a:chExt cx="7772400" cy="4051080"/>
          </a:xfrm>
        </p:grpSpPr>
        <p:sp>
          <p:nvSpPr>
            <p:cNvPr id="365" name="Google Shape;365;p22"/>
            <p:cNvSpPr/>
            <p:nvPr/>
          </p:nvSpPr>
          <p:spPr>
            <a:xfrm>
              <a:off x="0" y="521721"/>
              <a:ext cx="7772400" cy="781200"/>
            </a:xfrm>
            <a:prstGeom prst="rect">
              <a:avLst/>
            </a:prstGeom>
            <a:solidFill>
              <a:srgbClr val="FFFFFF">
                <a:alpha val="89411"/>
              </a:srgbClr>
            </a:solidFill>
            <a:ln w="25400" cap="flat" cmpd="sng">
              <a:solidFill>
                <a:srgbClr val="009D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22"/>
            <p:cNvSpPr/>
            <p:nvPr/>
          </p:nvSpPr>
          <p:spPr>
            <a:xfrm>
              <a:off x="388620" y="64161"/>
              <a:ext cx="5922506" cy="91512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22"/>
            <p:cNvSpPr txBox="1"/>
            <p:nvPr/>
          </p:nvSpPr>
          <p:spPr>
            <a:xfrm>
              <a:off x="433292" y="108833"/>
              <a:ext cx="5833162"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rgbClr val="FFFFFF"/>
                  </a:solidFill>
                  <a:latin typeface="Arial"/>
                  <a:ea typeface="Arial"/>
                  <a:cs typeface="Arial"/>
                  <a:sym typeface="Arial"/>
                </a:rPr>
                <a:t>(1) </a:t>
              </a:r>
              <a:r>
                <a:rPr lang="en-US" sz="2000" b="0" i="0" u="none" strike="noStrike" cap="none">
                  <a:solidFill>
                    <a:srgbClr val="FFFFFF"/>
                  </a:solidFill>
                  <a:latin typeface="Arial"/>
                  <a:ea typeface="Arial"/>
                  <a:cs typeface="Arial"/>
                  <a:sym typeface="Arial"/>
                </a:rPr>
                <a:t>Basis for Impact Assessment</a:t>
              </a:r>
              <a:endParaRPr sz="2000" b="0" i="0" u="none" strike="noStrike" cap="none">
                <a:solidFill>
                  <a:srgbClr val="FFFFFF"/>
                </a:solidFill>
                <a:latin typeface="Arial"/>
                <a:ea typeface="Arial"/>
                <a:cs typeface="Arial"/>
                <a:sym typeface="Arial"/>
              </a:endParaRPr>
            </a:p>
          </p:txBody>
        </p:sp>
        <p:sp>
          <p:nvSpPr>
            <p:cNvPr id="368" name="Google Shape;368;p22"/>
            <p:cNvSpPr/>
            <p:nvPr/>
          </p:nvSpPr>
          <p:spPr>
            <a:xfrm>
              <a:off x="0" y="1927881"/>
              <a:ext cx="7772400" cy="781200"/>
            </a:xfrm>
            <a:prstGeom prst="rect">
              <a:avLst/>
            </a:prstGeom>
            <a:solidFill>
              <a:srgbClr val="FFFFFF">
                <a:alpha val="89411"/>
              </a:srgbClr>
            </a:solidFill>
            <a:ln w="25400" cap="flat" cmpd="sng">
              <a:solidFill>
                <a:srgbClr val="08D0D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22"/>
            <p:cNvSpPr/>
            <p:nvPr/>
          </p:nvSpPr>
          <p:spPr>
            <a:xfrm>
              <a:off x="388620" y="1470321"/>
              <a:ext cx="5975281" cy="915120"/>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22"/>
            <p:cNvSpPr txBox="1"/>
            <p:nvPr/>
          </p:nvSpPr>
          <p:spPr>
            <a:xfrm>
              <a:off x="433292" y="1514993"/>
              <a:ext cx="5885937"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FFFFFF"/>
                  </a:solidFill>
                  <a:latin typeface="Arial"/>
                  <a:ea typeface="Arial"/>
                  <a:cs typeface="Arial"/>
                  <a:sym typeface="Arial"/>
                </a:rPr>
                <a:t>(2) Basis for Risk Assessment</a:t>
              </a:r>
              <a:endParaRPr sz="2000" b="0" i="0" u="none" strike="noStrike" cap="none">
                <a:solidFill>
                  <a:srgbClr val="FFFFFF"/>
                </a:solidFill>
                <a:latin typeface="Arial"/>
                <a:ea typeface="Arial"/>
                <a:cs typeface="Arial"/>
                <a:sym typeface="Arial"/>
              </a:endParaRPr>
            </a:p>
          </p:txBody>
        </p:sp>
        <p:sp>
          <p:nvSpPr>
            <p:cNvPr id="371" name="Google Shape;371;p22"/>
            <p:cNvSpPr/>
            <p:nvPr/>
          </p:nvSpPr>
          <p:spPr>
            <a:xfrm>
              <a:off x="0" y="3334041"/>
              <a:ext cx="7772400" cy="781200"/>
            </a:xfrm>
            <a:prstGeom prst="rect">
              <a:avLst/>
            </a:prstGeom>
            <a:solidFill>
              <a:srgbClr val="FFFFFF">
                <a:alpha val="89411"/>
              </a:srgbClr>
            </a:solidFill>
            <a:ln w="25400" cap="flat" cmpd="sng">
              <a:solidFill>
                <a:srgbClr val="0DCF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22"/>
            <p:cNvSpPr/>
            <p:nvPr/>
          </p:nvSpPr>
          <p:spPr>
            <a:xfrm>
              <a:off x="388620" y="2876481"/>
              <a:ext cx="6031537" cy="915120"/>
            </a:xfrm>
            <a:prstGeom prst="roundRect">
              <a:avLst>
                <a:gd name="adj" fmla="val 16667"/>
              </a:avLst>
            </a:prstGeom>
            <a:solidFill>
              <a:srgbClr val="0DCF9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p22"/>
            <p:cNvSpPr txBox="1"/>
            <p:nvPr/>
          </p:nvSpPr>
          <p:spPr>
            <a:xfrm>
              <a:off x="433292" y="2921153"/>
              <a:ext cx="5942193" cy="825776"/>
            </a:xfrm>
            <a:prstGeom prst="rect">
              <a:avLst/>
            </a:prstGeom>
            <a:noFill/>
            <a:ln>
              <a:noFill/>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FFFFFF"/>
                  </a:solidFill>
                  <a:latin typeface="Arial"/>
                  <a:ea typeface="Arial"/>
                  <a:cs typeface="Arial"/>
                  <a:sym typeface="Arial"/>
                </a:rPr>
                <a:t>(3) Project management and risk management for energy efficiency projects</a:t>
              </a:r>
              <a:endParaRPr sz="2000" b="0" i="0" u="none" strike="noStrike" cap="none">
                <a:solidFill>
                  <a:srgbClr val="FFFFFF"/>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23"/>
          <p:cNvSpPr txBox="1"/>
          <p:nvPr/>
        </p:nvSpPr>
        <p:spPr>
          <a:xfrm>
            <a:off x="899845" y="126106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COMPREHENSIVE APPRAISAL  OF ENERGY EFFICIENCY PROJECTS</a:t>
            </a:r>
            <a:endParaRPr/>
          </a:p>
        </p:txBody>
      </p:sp>
      <p:sp>
        <p:nvSpPr>
          <p:cNvPr id="379" name="Google Shape;379;p23"/>
          <p:cNvSpPr/>
          <p:nvPr/>
        </p:nvSpPr>
        <p:spPr>
          <a:xfrm>
            <a:off x="899845" y="1944498"/>
            <a:ext cx="10628731" cy="397032"/>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00000"/>
              </a:buClr>
              <a:buSzPts val="1700"/>
              <a:buFont typeface="Arial"/>
              <a:buNone/>
            </a:pPr>
            <a:r>
              <a:rPr lang="en-US" sz="1700" i="1">
                <a:solidFill>
                  <a:srgbClr val="073763"/>
                </a:solidFill>
                <a:latin typeface="Arial"/>
                <a:ea typeface="Arial"/>
                <a:cs typeface="Arial"/>
                <a:sym typeface="Arial"/>
              </a:rPr>
              <a:t>Key elements of impact assessment and introduction to approaches used for energy saving decisions:</a:t>
            </a:r>
            <a:endParaRPr sz="1700" i="1">
              <a:solidFill>
                <a:srgbClr val="073763"/>
              </a:solidFill>
              <a:latin typeface="Arial"/>
              <a:ea typeface="Arial"/>
              <a:cs typeface="Arial"/>
              <a:sym typeface="Arial"/>
            </a:endParaRPr>
          </a:p>
        </p:txBody>
      </p:sp>
      <p:grpSp>
        <p:nvGrpSpPr>
          <p:cNvPr id="380" name="Google Shape;380;p23"/>
          <p:cNvGrpSpPr/>
          <p:nvPr/>
        </p:nvGrpSpPr>
        <p:grpSpPr>
          <a:xfrm>
            <a:off x="2681834" y="2740607"/>
            <a:ext cx="7406022" cy="3058523"/>
            <a:chOff x="0" y="292293"/>
            <a:chExt cx="7406022" cy="3058523"/>
          </a:xfrm>
        </p:grpSpPr>
        <p:sp>
          <p:nvSpPr>
            <p:cNvPr id="381" name="Google Shape;381;p23"/>
            <p:cNvSpPr/>
            <p:nvPr/>
          </p:nvSpPr>
          <p:spPr>
            <a:xfrm>
              <a:off x="2137026" y="888221"/>
              <a:ext cx="467012" cy="91440"/>
            </a:xfrm>
            <a:custGeom>
              <a:avLst/>
              <a:gdLst/>
              <a:ahLst/>
              <a:cxnLst/>
              <a:rect l="l" t="t" r="r" b="b"/>
              <a:pathLst>
                <a:path w="120000" h="120000" extrusionOk="0">
                  <a:moveTo>
                    <a:pt x="0" y="96394"/>
                  </a:moveTo>
                  <a:lnTo>
                    <a:pt x="64394" y="96394"/>
                  </a:lnTo>
                  <a:lnTo>
                    <a:pt x="64394" y="60000"/>
                  </a:ln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23"/>
            <p:cNvSpPr txBox="1"/>
            <p:nvPr/>
          </p:nvSpPr>
          <p:spPr>
            <a:xfrm>
              <a:off x="2358073" y="931482"/>
              <a:ext cx="24919"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83" name="Google Shape;383;p23"/>
            <p:cNvSpPr/>
            <p:nvPr/>
          </p:nvSpPr>
          <p:spPr>
            <a:xfrm>
              <a:off x="0" y="320025"/>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23"/>
            <p:cNvSpPr txBox="1"/>
            <p:nvPr/>
          </p:nvSpPr>
          <p:spPr>
            <a:xfrm>
              <a:off x="32401" y="342275"/>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Establish evaluation objectives</a:t>
              </a:r>
              <a:endParaRPr sz="1600" b="0" i="0" u="none" strike="noStrike" cap="none">
                <a:solidFill>
                  <a:srgbClr val="FFFFFF"/>
                </a:solidFill>
                <a:latin typeface="Arial"/>
                <a:ea typeface="Arial"/>
                <a:cs typeface="Arial"/>
                <a:sym typeface="Arial"/>
              </a:endParaRPr>
            </a:p>
          </p:txBody>
        </p:sp>
        <p:sp>
          <p:nvSpPr>
            <p:cNvPr id="385" name="Google Shape;385;p23"/>
            <p:cNvSpPr/>
            <p:nvPr/>
          </p:nvSpPr>
          <p:spPr>
            <a:xfrm>
              <a:off x="4773465" y="888221"/>
              <a:ext cx="461330" cy="91440"/>
            </a:xfrm>
            <a:custGeom>
              <a:avLst/>
              <a:gdLst/>
              <a:ahLst/>
              <a:cxnLst/>
              <a:rect l="l" t="t" r="r" b="b"/>
              <a:pathLst>
                <a:path w="120000" h="120000" extrusionOk="0">
                  <a:moveTo>
                    <a:pt x="0" y="60000"/>
                  </a:move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23"/>
            <p:cNvSpPr txBox="1"/>
            <p:nvPr/>
          </p:nvSpPr>
          <p:spPr>
            <a:xfrm>
              <a:off x="4991832" y="931482"/>
              <a:ext cx="24596"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87" name="Google Shape;387;p23"/>
            <p:cNvSpPr/>
            <p:nvPr/>
          </p:nvSpPr>
          <p:spPr>
            <a:xfrm>
              <a:off x="2636439" y="292293"/>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23"/>
            <p:cNvSpPr txBox="1"/>
            <p:nvPr/>
          </p:nvSpPr>
          <p:spPr>
            <a:xfrm>
              <a:off x="2636439" y="292293"/>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Establish the approach, define baseline aspects, and prepare a plan</a:t>
              </a:r>
              <a:endParaRPr sz="1600" b="0" i="0" u="none" strike="noStrike" cap="none">
                <a:solidFill>
                  <a:srgbClr val="FFFFFF"/>
                </a:solidFill>
                <a:latin typeface="Arial"/>
                <a:ea typeface="Arial"/>
                <a:cs typeface="Arial"/>
                <a:sym typeface="Arial"/>
              </a:endParaRPr>
            </a:p>
          </p:txBody>
        </p:sp>
        <p:sp>
          <p:nvSpPr>
            <p:cNvPr id="389" name="Google Shape;389;p23"/>
            <p:cNvSpPr/>
            <p:nvPr/>
          </p:nvSpPr>
          <p:spPr>
            <a:xfrm>
              <a:off x="1075095" y="1573789"/>
              <a:ext cx="5261514" cy="461330"/>
            </a:xfrm>
            <a:custGeom>
              <a:avLst/>
              <a:gdLst/>
              <a:ahLst/>
              <a:cxnLst/>
              <a:rect l="l" t="t" r="r" b="b"/>
              <a:pathLst>
                <a:path w="120000" h="120000" extrusionOk="0">
                  <a:moveTo>
                    <a:pt x="120000" y="0"/>
                  </a:moveTo>
                  <a:lnTo>
                    <a:pt x="120000" y="64448"/>
                  </a:lnTo>
                  <a:lnTo>
                    <a:pt x="0" y="64448"/>
                  </a:lnTo>
                  <a:lnTo>
                    <a:pt x="0" y="12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23"/>
            <p:cNvSpPr txBox="1"/>
            <p:nvPr/>
          </p:nvSpPr>
          <p:spPr>
            <a:xfrm>
              <a:off x="3573740" y="1801995"/>
              <a:ext cx="264223"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91" name="Google Shape;391;p23"/>
            <p:cNvSpPr/>
            <p:nvPr/>
          </p:nvSpPr>
          <p:spPr>
            <a:xfrm>
              <a:off x="5267196" y="292293"/>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23"/>
            <p:cNvSpPr txBox="1"/>
            <p:nvPr/>
          </p:nvSpPr>
          <p:spPr>
            <a:xfrm>
              <a:off x="5267196" y="292293"/>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Compare energy use and demand before </a:t>
              </a:r>
              <a:r>
                <a:rPr lang="en-US" sz="1600" b="0" i="0" u="none" strike="noStrike" cap="none">
                  <a:solidFill>
                    <a:srgbClr val="FFFEFE"/>
                  </a:solidFill>
                  <a:latin typeface="Arial"/>
                  <a:ea typeface="Arial"/>
                  <a:cs typeface="Arial"/>
                  <a:sym typeface="Arial"/>
                </a:rPr>
                <a:t>project</a:t>
              </a:r>
              <a:r>
                <a:rPr lang="en-US" sz="1600" b="0" i="0" u="none" strike="noStrike" cap="none">
                  <a:solidFill>
                    <a:srgbClr val="FFFFFF"/>
                  </a:solidFill>
                  <a:latin typeface="Arial"/>
                  <a:ea typeface="Arial"/>
                  <a:cs typeface="Arial"/>
                  <a:sym typeface="Arial"/>
                </a:rPr>
                <a:t> implementation</a:t>
              </a:r>
              <a:endParaRPr sz="1600" b="0" i="0" u="none" strike="noStrike" cap="none">
                <a:solidFill>
                  <a:srgbClr val="FFFFFF"/>
                </a:solidFill>
                <a:latin typeface="Arial"/>
                <a:ea typeface="Arial"/>
                <a:cs typeface="Arial"/>
                <a:sym typeface="Arial"/>
              </a:endParaRPr>
            </a:p>
          </p:txBody>
        </p:sp>
        <p:sp>
          <p:nvSpPr>
            <p:cNvPr id="393" name="Google Shape;393;p23"/>
            <p:cNvSpPr/>
            <p:nvPr/>
          </p:nvSpPr>
          <p:spPr>
            <a:xfrm>
              <a:off x="2142708" y="2663448"/>
              <a:ext cx="461330" cy="91440"/>
            </a:xfrm>
            <a:custGeom>
              <a:avLst/>
              <a:gdLst/>
              <a:ahLst/>
              <a:cxnLst/>
              <a:rect l="l" t="t" r="r" b="b"/>
              <a:pathLst>
                <a:path w="120000" h="120000" extrusionOk="0">
                  <a:moveTo>
                    <a:pt x="0" y="60000"/>
                  </a:moveTo>
                  <a:lnTo>
                    <a:pt x="120000" y="60000"/>
                  </a:lnTo>
                </a:path>
              </a:pathLst>
            </a:custGeom>
            <a:noFill/>
            <a:ln w="9525" cap="flat" cmpd="sng">
              <a:solidFill>
                <a:srgbClr val="009DD9"/>
              </a:solidFill>
              <a:prstDash val="solid"/>
              <a:round/>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23"/>
            <p:cNvSpPr txBox="1"/>
            <p:nvPr/>
          </p:nvSpPr>
          <p:spPr>
            <a:xfrm>
              <a:off x="2361075" y="2706708"/>
              <a:ext cx="24596" cy="491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rgbClr val="000000"/>
                </a:buClr>
                <a:buSzPts val="500"/>
                <a:buFont typeface="Arial"/>
                <a:buNone/>
              </a:pPr>
              <a:endParaRPr sz="500" b="0" i="0" u="none" strike="noStrike" cap="none">
                <a:solidFill>
                  <a:srgbClr val="000000"/>
                </a:solidFill>
                <a:latin typeface="Arial"/>
                <a:ea typeface="Arial"/>
                <a:cs typeface="Arial"/>
                <a:sym typeface="Arial"/>
              </a:endParaRPr>
            </a:p>
          </p:txBody>
        </p:sp>
        <p:sp>
          <p:nvSpPr>
            <p:cNvPr id="395" name="Google Shape;395;p23"/>
            <p:cNvSpPr/>
            <p:nvPr/>
          </p:nvSpPr>
          <p:spPr>
            <a:xfrm>
              <a:off x="5681" y="2067520"/>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6" name="Google Shape;396;p23"/>
            <p:cNvSpPr txBox="1"/>
            <p:nvPr/>
          </p:nvSpPr>
          <p:spPr>
            <a:xfrm>
              <a:off x="5681" y="2067520"/>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Report evaluation results and work with Project operators to implement opportunities</a:t>
              </a:r>
              <a:endParaRPr sz="1600" b="0" i="0" u="none" strike="noStrike" cap="none">
                <a:solidFill>
                  <a:srgbClr val="FFFFFF"/>
                </a:solidFill>
                <a:latin typeface="Arial"/>
                <a:ea typeface="Arial"/>
                <a:cs typeface="Arial"/>
                <a:sym typeface="Arial"/>
              </a:endParaRPr>
            </a:p>
          </p:txBody>
        </p:sp>
        <p:sp>
          <p:nvSpPr>
            <p:cNvPr id="397" name="Google Shape;397;p23"/>
            <p:cNvSpPr/>
            <p:nvPr/>
          </p:nvSpPr>
          <p:spPr>
            <a:xfrm>
              <a:off x="2636439" y="2067520"/>
              <a:ext cx="2138826" cy="128329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8" name="Google Shape;398;p23"/>
            <p:cNvSpPr txBox="1"/>
            <p:nvPr/>
          </p:nvSpPr>
          <p:spPr>
            <a:xfrm>
              <a:off x="2636439" y="2067520"/>
              <a:ext cx="2138826" cy="1283296"/>
            </a:xfrm>
            <a:prstGeom prst="rect">
              <a:avLst/>
            </a:prstGeom>
            <a:noFill/>
            <a:ln>
              <a:noFill/>
            </a:ln>
          </p:spPr>
          <p:txBody>
            <a:bodyPr spcFirstLastPara="1" wrap="square" lIns="113775" tIns="113775" rIns="113775" bIns="113775"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The </a:t>
              </a:r>
              <a:r>
                <a:rPr lang="en-US" sz="1600" b="0" i="0" u="none" strike="noStrike" cap="none">
                  <a:solidFill>
                    <a:srgbClr val="FFFEFE"/>
                  </a:solidFill>
                  <a:latin typeface="Arial"/>
                  <a:ea typeface="Arial"/>
                  <a:cs typeface="Arial"/>
                  <a:sym typeface="Arial"/>
                </a:rPr>
                <a:t>Project</a:t>
              </a:r>
              <a:r>
                <a:rPr lang="en-US" sz="1600" b="0" i="0" u="none" strike="noStrike" cap="none">
                  <a:solidFill>
                    <a:srgbClr val="FFFFFF"/>
                  </a:solidFill>
                  <a:latin typeface="Arial"/>
                  <a:ea typeface="Arial"/>
                  <a:cs typeface="Arial"/>
                  <a:sym typeface="Arial"/>
                </a:rPr>
                <a:t> evaluation process begins</a:t>
              </a:r>
              <a:endParaRPr sz="1600" b="0" i="0" u="none" strike="noStrike" cap="none">
                <a:solidFill>
                  <a:srgbClr val="FFFFFF"/>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4"/>
          <p:cNvSpPr txBox="1"/>
          <p:nvPr/>
        </p:nvSpPr>
        <p:spPr>
          <a:xfrm>
            <a:off x="899845" y="1209694"/>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3000" b="1" i="0" u="none" strike="noStrike" cap="none">
                <a:solidFill>
                  <a:srgbClr val="FFFEFE"/>
                </a:solidFill>
                <a:latin typeface="Arial"/>
                <a:ea typeface="Arial"/>
                <a:cs typeface="Arial"/>
                <a:sym typeface="Arial"/>
              </a:rPr>
              <a:t>RISK ASSESSMENT</a:t>
            </a:r>
            <a:endParaRPr sz="3600" b="1" i="0" u="none" strike="noStrike" cap="none">
              <a:solidFill>
                <a:srgbClr val="FFFEFE"/>
              </a:solidFill>
              <a:latin typeface="Arial"/>
              <a:ea typeface="Arial"/>
              <a:cs typeface="Arial"/>
              <a:sym typeface="Arial"/>
            </a:endParaRPr>
          </a:p>
        </p:txBody>
      </p:sp>
      <p:grpSp>
        <p:nvGrpSpPr>
          <p:cNvPr id="404" name="Google Shape;404;p24"/>
          <p:cNvGrpSpPr/>
          <p:nvPr/>
        </p:nvGrpSpPr>
        <p:grpSpPr>
          <a:xfrm>
            <a:off x="1295748" y="1865636"/>
            <a:ext cx="9299417" cy="4525963"/>
            <a:chOff x="3180" y="0"/>
            <a:chExt cx="9299417" cy="4525963"/>
          </a:xfrm>
        </p:grpSpPr>
        <p:sp>
          <p:nvSpPr>
            <p:cNvPr id="405" name="Google Shape;405;p24"/>
            <p:cNvSpPr/>
            <p:nvPr/>
          </p:nvSpPr>
          <p:spPr>
            <a:xfrm>
              <a:off x="697933" y="0"/>
              <a:ext cx="7909911" cy="4525963"/>
            </a:xfrm>
            <a:prstGeom prst="rightArrow">
              <a:avLst>
                <a:gd name="adj1" fmla="val 50000"/>
                <a:gd name="adj2" fmla="val 50000"/>
              </a:avLst>
            </a:prstGeom>
            <a:solidFill>
              <a:srgbClr val="C9DD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24"/>
            <p:cNvSpPr/>
            <p:nvPr/>
          </p:nvSpPr>
          <p:spPr>
            <a:xfrm>
              <a:off x="318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7" name="Google Shape;407;p24"/>
            <p:cNvSpPr txBox="1"/>
            <p:nvPr/>
          </p:nvSpPr>
          <p:spPr>
            <a:xfrm>
              <a:off x="9155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Identify the sources of risk</a:t>
              </a:r>
              <a:endParaRPr sz="1700" b="0" i="0" u="none" strike="noStrike" cap="none">
                <a:solidFill>
                  <a:srgbClr val="FFFFFF"/>
                </a:solidFill>
                <a:latin typeface="Arial"/>
                <a:ea typeface="Arial"/>
                <a:cs typeface="Arial"/>
                <a:sym typeface="Arial"/>
              </a:endParaRPr>
            </a:p>
          </p:txBody>
        </p:sp>
        <p:sp>
          <p:nvSpPr>
            <p:cNvPr id="408" name="Google Shape;408;p24"/>
            <p:cNvSpPr/>
            <p:nvPr/>
          </p:nvSpPr>
          <p:spPr>
            <a:xfrm>
              <a:off x="241414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24"/>
            <p:cNvSpPr txBox="1"/>
            <p:nvPr/>
          </p:nvSpPr>
          <p:spPr>
            <a:xfrm>
              <a:off x="250251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Determine the pathways and critical points where these risks may arise</a:t>
              </a:r>
              <a:endParaRPr sz="1700" b="0" i="0" u="none" strike="noStrike" cap="none">
                <a:solidFill>
                  <a:srgbClr val="FFFFFF"/>
                </a:solidFill>
                <a:latin typeface="Arial"/>
                <a:ea typeface="Arial"/>
                <a:cs typeface="Arial"/>
                <a:sym typeface="Arial"/>
              </a:endParaRPr>
            </a:p>
          </p:txBody>
        </p:sp>
        <p:sp>
          <p:nvSpPr>
            <p:cNvPr id="410" name="Google Shape;410;p24"/>
            <p:cNvSpPr/>
            <p:nvPr/>
          </p:nvSpPr>
          <p:spPr>
            <a:xfrm>
              <a:off x="482510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1" name="Google Shape;411;p24"/>
            <p:cNvSpPr txBox="1"/>
            <p:nvPr/>
          </p:nvSpPr>
          <p:spPr>
            <a:xfrm>
              <a:off x="491347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Measure the potential consequences of these risks under different scenarios</a:t>
              </a:r>
              <a:endParaRPr sz="1700" b="0" i="0" u="none" strike="noStrike" cap="none">
                <a:solidFill>
                  <a:srgbClr val="FFFFFF"/>
                </a:solidFill>
                <a:latin typeface="Arial"/>
                <a:ea typeface="Arial"/>
                <a:cs typeface="Arial"/>
                <a:sym typeface="Arial"/>
              </a:endParaRPr>
            </a:p>
          </p:txBody>
        </p:sp>
        <p:sp>
          <p:nvSpPr>
            <p:cNvPr id="412" name="Google Shape;412;p24"/>
            <p:cNvSpPr/>
            <p:nvPr/>
          </p:nvSpPr>
          <p:spPr>
            <a:xfrm>
              <a:off x="7236060" y="1357788"/>
              <a:ext cx="2066537" cy="181038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3" name="Google Shape;413;p24"/>
            <p:cNvSpPr txBox="1"/>
            <p:nvPr/>
          </p:nvSpPr>
          <p:spPr>
            <a:xfrm>
              <a:off x="732443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Provide means to mitigate and address these consequences</a:t>
              </a:r>
              <a:endParaRPr sz="1700" b="0" i="0" u="none" strike="noStrike" cap="none">
                <a:solidFill>
                  <a:srgbClr val="FFFFFF"/>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25"/>
          <p:cNvSpPr txBox="1"/>
          <p:nvPr/>
        </p:nvSpPr>
        <p:spPr>
          <a:xfrm>
            <a:off x="807378" y="116859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COMPREHENSIVE EVALUATION OF ENERGY EFFICIENCY PROJECTS</a:t>
            </a:r>
            <a:endParaRPr sz="3600" b="1" i="0" u="none" strike="noStrike" cap="none">
              <a:solidFill>
                <a:srgbClr val="FFFFFF"/>
              </a:solidFill>
              <a:latin typeface="Arial"/>
              <a:ea typeface="Arial"/>
              <a:cs typeface="Arial"/>
              <a:sym typeface="Arial"/>
            </a:endParaRPr>
          </a:p>
        </p:txBody>
      </p:sp>
      <p:grpSp>
        <p:nvGrpSpPr>
          <p:cNvPr id="419" name="Google Shape;419;p25"/>
          <p:cNvGrpSpPr/>
          <p:nvPr/>
        </p:nvGrpSpPr>
        <p:grpSpPr>
          <a:xfrm>
            <a:off x="1257148" y="1823978"/>
            <a:ext cx="9449841" cy="4870125"/>
            <a:chOff x="0" y="16004"/>
            <a:chExt cx="9449841" cy="4870125"/>
          </a:xfrm>
        </p:grpSpPr>
        <p:sp>
          <p:nvSpPr>
            <p:cNvPr id="420" name="Google Shape;420;p25"/>
            <p:cNvSpPr/>
            <p:nvPr/>
          </p:nvSpPr>
          <p:spPr>
            <a:xfrm>
              <a:off x="0" y="148844"/>
              <a:ext cx="9449841" cy="119070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25"/>
            <p:cNvSpPr txBox="1"/>
            <p:nvPr/>
          </p:nvSpPr>
          <p:spPr>
            <a:xfrm>
              <a:off x="0" y="148844"/>
              <a:ext cx="9449841" cy="1190700"/>
            </a:xfrm>
            <a:prstGeom prst="rect">
              <a:avLst/>
            </a:prstGeom>
            <a:noFill/>
            <a:ln>
              <a:noFill/>
            </a:ln>
          </p:spPr>
          <p:txBody>
            <a:bodyPr spcFirstLastPara="1" wrap="square" lIns="733400" tIns="187450" rIns="733400" bIns="99550" anchor="t" anchorCtr="0">
              <a:noAutofit/>
            </a:bodyPr>
            <a:lstStyle/>
            <a:p>
              <a:pPr marL="114300" marR="0" lvl="1" indent="-114300" algn="just"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Secure approval from senior leadership and business owners/investors for the energy efficiency project and establish the organizational structure for it.</a:t>
              </a:r>
              <a:endParaRPr sz="1400" b="0" i="0" u="none" strike="noStrike" cap="none">
                <a:solidFill>
                  <a:srgbClr val="000000"/>
                </a:solidFill>
                <a:latin typeface="Arial"/>
                <a:ea typeface="Arial"/>
                <a:cs typeface="Arial"/>
                <a:sym typeface="Arial"/>
              </a:endParaRPr>
            </a:p>
            <a:p>
              <a:pPr marL="114300" marR="0" lvl="1" indent="-114300" algn="just"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Identify the company's energy flows and costs, and develop targets.</a:t>
              </a:r>
              <a:endParaRPr sz="1400" b="0" i="0" u="none" strike="noStrike" cap="none">
                <a:solidFill>
                  <a:srgbClr val="000000"/>
                </a:solidFill>
                <a:latin typeface="Arial"/>
                <a:ea typeface="Arial"/>
                <a:cs typeface="Arial"/>
                <a:sym typeface="Arial"/>
              </a:endParaRPr>
            </a:p>
          </p:txBody>
        </p:sp>
        <p:sp>
          <p:nvSpPr>
            <p:cNvPr id="422" name="Google Shape;422;p25"/>
            <p:cNvSpPr/>
            <p:nvPr/>
          </p:nvSpPr>
          <p:spPr>
            <a:xfrm>
              <a:off x="472492" y="16004"/>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25"/>
            <p:cNvSpPr txBox="1"/>
            <p:nvPr/>
          </p:nvSpPr>
          <p:spPr>
            <a:xfrm>
              <a:off x="485461" y="28973"/>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Establish strategic goals and conduct a baseline assessment</a:t>
              </a:r>
              <a:endParaRPr sz="1700" b="0" i="0" u="none" strike="noStrike" cap="none">
                <a:solidFill>
                  <a:srgbClr val="FFFFFF"/>
                </a:solidFill>
                <a:latin typeface="Arial"/>
                <a:ea typeface="Arial"/>
                <a:cs typeface="Arial"/>
                <a:sym typeface="Arial"/>
              </a:endParaRPr>
            </a:p>
          </p:txBody>
        </p:sp>
        <p:sp>
          <p:nvSpPr>
            <p:cNvPr id="424" name="Google Shape;424;p25"/>
            <p:cNvSpPr/>
            <p:nvPr/>
          </p:nvSpPr>
          <p:spPr>
            <a:xfrm>
              <a:off x="0" y="1520984"/>
              <a:ext cx="9449841" cy="666225"/>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25"/>
            <p:cNvSpPr txBox="1"/>
            <p:nvPr/>
          </p:nvSpPr>
          <p:spPr>
            <a:xfrm>
              <a:off x="0" y="1520984"/>
              <a:ext cx="9449841" cy="666225"/>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Begin with a comprehensive diagram of the proposed project &amp; its financial and energy-related consequences.</a:t>
              </a:r>
              <a:endParaRPr sz="1400" b="0" i="0" u="none" strike="noStrike" cap="none">
                <a:solidFill>
                  <a:srgbClr val="000000"/>
                </a:solidFill>
                <a:latin typeface="Arial"/>
                <a:ea typeface="Arial"/>
                <a:cs typeface="Arial"/>
                <a:sym typeface="Arial"/>
              </a:endParaRPr>
            </a:p>
          </p:txBody>
        </p:sp>
        <p:sp>
          <p:nvSpPr>
            <p:cNvPr id="426" name="Google Shape;426;p25"/>
            <p:cNvSpPr/>
            <p:nvPr/>
          </p:nvSpPr>
          <p:spPr>
            <a:xfrm>
              <a:off x="472492" y="1388144"/>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25"/>
            <p:cNvSpPr txBox="1"/>
            <p:nvPr/>
          </p:nvSpPr>
          <p:spPr>
            <a:xfrm>
              <a:off x="485461" y="1401113"/>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Identify the sources of risks</a:t>
              </a:r>
              <a:endParaRPr sz="1700" b="0" i="0" u="none" strike="noStrike" cap="none">
                <a:solidFill>
                  <a:srgbClr val="FFFFFF"/>
                </a:solidFill>
                <a:latin typeface="Arial"/>
                <a:ea typeface="Arial"/>
                <a:cs typeface="Arial"/>
                <a:sym typeface="Arial"/>
              </a:endParaRPr>
            </a:p>
          </p:txBody>
        </p:sp>
        <p:sp>
          <p:nvSpPr>
            <p:cNvPr id="428" name="Google Shape;428;p25"/>
            <p:cNvSpPr/>
            <p:nvPr/>
          </p:nvSpPr>
          <p:spPr>
            <a:xfrm>
              <a:off x="0" y="2368649"/>
              <a:ext cx="9449841" cy="48195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5"/>
            <p:cNvSpPr txBox="1"/>
            <p:nvPr/>
          </p:nvSpPr>
          <p:spPr>
            <a:xfrm>
              <a:off x="0" y="2368649"/>
              <a:ext cx="9449841" cy="48195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Determine critical points and pathways associated with various risk-driving factors.</a:t>
              </a:r>
              <a:endParaRPr sz="1400" b="0" i="0" u="none" strike="noStrike" cap="none">
                <a:solidFill>
                  <a:srgbClr val="000000"/>
                </a:solidFill>
                <a:latin typeface="Arial"/>
                <a:ea typeface="Arial"/>
                <a:cs typeface="Arial"/>
                <a:sym typeface="Arial"/>
              </a:endParaRPr>
            </a:p>
          </p:txBody>
        </p:sp>
        <p:sp>
          <p:nvSpPr>
            <p:cNvPr id="430" name="Google Shape;430;p25"/>
            <p:cNvSpPr/>
            <p:nvPr/>
          </p:nvSpPr>
          <p:spPr>
            <a:xfrm>
              <a:off x="472492" y="223580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5"/>
            <p:cNvSpPr txBox="1"/>
            <p:nvPr/>
          </p:nvSpPr>
          <p:spPr>
            <a:xfrm>
              <a:off x="485461" y="224877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Risk assessment</a:t>
              </a:r>
              <a:endParaRPr sz="1700" b="0" i="0" u="none" strike="noStrike" cap="none">
                <a:solidFill>
                  <a:srgbClr val="FFFFFF"/>
                </a:solidFill>
                <a:latin typeface="Arial"/>
                <a:ea typeface="Arial"/>
                <a:cs typeface="Arial"/>
                <a:sym typeface="Arial"/>
              </a:endParaRPr>
            </a:p>
          </p:txBody>
        </p:sp>
        <p:sp>
          <p:nvSpPr>
            <p:cNvPr id="432" name="Google Shape;432;p25"/>
            <p:cNvSpPr/>
            <p:nvPr/>
          </p:nvSpPr>
          <p:spPr>
            <a:xfrm>
              <a:off x="0" y="3032039"/>
              <a:ext cx="9449841" cy="48195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25"/>
            <p:cNvSpPr txBox="1"/>
            <p:nvPr/>
          </p:nvSpPr>
          <p:spPr>
            <a:xfrm>
              <a:off x="0" y="3032039"/>
              <a:ext cx="9449841" cy="48195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Consider risk factors that could threaten the company's mission.</a:t>
              </a:r>
              <a:endParaRPr sz="1400" b="0" i="0" u="none" strike="noStrike" cap="none">
                <a:solidFill>
                  <a:srgbClr val="000000"/>
                </a:solidFill>
                <a:latin typeface="Arial"/>
                <a:ea typeface="Arial"/>
                <a:cs typeface="Arial"/>
                <a:sym typeface="Arial"/>
              </a:endParaRPr>
            </a:p>
          </p:txBody>
        </p:sp>
        <p:sp>
          <p:nvSpPr>
            <p:cNvPr id="434" name="Google Shape;434;p25"/>
            <p:cNvSpPr/>
            <p:nvPr/>
          </p:nvSpPr>
          <p:spPr>
            <a:xfrm>
              <a:off x="472492" y="289919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5"/>
            <p:cNvSpPr txBox="1"/>
            <p:nvPr/>
          </p:nvSpPr>
          <p:spPr>
            <a:xfrm>
              <a:off x="485461" y="291216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Risk mitigation and prevention</a:t>
              </a:r>
              <a:endParaRPr sz="1700" b="0" i="0" u="none" strike="noStrike" cap="none">
                <a:solidFill>
                  <a:srgbClr val="FFFFFF"/>
                </a:solidFill>
                <a:latin typeface="Arial"/>
                <a:ea typeface="Arial"/>
                <a:cs typeface="Arial"/>
                <a:sym typeface="Arial"/>
              </a:endParaRPr>
            </a:p>
          </p:txBody>
        </p:sp>
        <p:sp>
          <p:nvSpPr>
            <p:cNvPr id="436" name="Google Shape;436;p25"/>
            <p:cNvSpPr/>
            <p:nvPr/>
          </p:nvSpPr>
          <p:spPr>
            <a:xfrm>
              <a:off x="0" y="3695429"/>
              <a:ext cx="9449841" cy="1190700"/>
            </a:xfrm>
            <a:prstGeom prst="rect">
              <a:avLst/>
            </a:prstGeom>
            <a:solidFill>
              <a:srgbClr val="FFFFFF">
                <a:alpha val="89411"/>
              </a:srgb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5"/>
            <p:cNvSpPr txBox="1"/>
            <p:nvPr/>
          </p:nvSpPr>
          <p:spPr>
            <a:xfrm>
              <a:off x="0" y="3695429"/>
              <a:ext cx="9449841" cy="1190700"/>
            </a:xfrm>
            <a:prstGeom prst="rect">
              <a:avLst/>
            </a:prstGeom>
            <a:noFill/>
            <a:ln>
              <a:noFill/>
            </a:ln>
          </p:spPr>
          <p:txBody>
            <a:bodyPr spcFirstLastPara="1" wrap="square" lIns="733400" tIns="187450" rIns="733400" bIns="99550" anchor="t" anchorCtr="0">
              <a:noAutofit/>
            </a:bodyPr>
            <a:lstStyle/>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Determine the conditions under which the project's benefits (or project portfolio's benefits) clearly outweigh the project risks.</a:t>
              </a:r>
              <a:endParaRPr sz="1400" b="0" i="0" u="none" strike="noStrike" cap="none">
                <a:solidFill>
                  <a:srgbClr val="000000"/>
                </a:solidFill>
                <a:latin typeface="Arial"/>
                <a:ea typeface="Arial"/>
                <a:cs typeface="Arial"/>
                <a:sym typeface="Arial"/>
              </a:endParaRPr>
            </a:p>
            <a:p>
              <a:pPr marL="114300" marR="0" lvl="1" indent="-114300" algn="l" rtl="0">
                <a:lnSpc>
                  <a:spcPct val="15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Establish a contract management system to keep risks within acceptable limits.</a:t>
              </a:r>
              <a:endParaRPr sz="1400" b="0" i="0" u="none" strike="noStrike" cap="none">
                <a:solidFill>
                  <a:srgbClr val="000000"/>
                </a:solidFill>
                <a:latin typeface="Arial"/>
                <a:ea typeface="Arial"/>
                <a:cs typeface="Arial"/>
                <a:sym typeface="Arial"/>
              </a:endParaRPr>
            </a:p>
          </p:txBody>
        </p:sp>
        <p:sp>
          <p:nvSpPr>
            <p:cNvPr id="438" name="Google Shape;438;p25"/>
            <p:cNvSpPr/>
            <p:nvPr/>
          </p:nvSpPr>
          <p:spPr>
            <a:xfrm>
              <a:off x="472492" y="3562589"/>
              <a:ext cx="6614888" cy="265680"/>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5"/>
            <p:cNvSpPr txBox="1"/>
            <p:nvPr/>
          </p:nvSpPr>
          <p:spPr>
            <a:xfrm>
              <a:off x="485461" y="3575558"/>
              <a:ext cx="6588950" cy="239742"/>
            </a:xfrm>
            <a:prstGeom prst="rect">
              <a:avLst/>
            </a:prstGeom>
            <a:no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rgbClr val="FFFFFF"/>
                  </a:solidFill>
                  <a:latin typeface="Arial"/>
                  <a:ea typeface="Arial"/>
                  <a:cs typeface="Arial"/>
                  <a:sym typeface="Arial"/>
                </a:rPr>
                <a:t>Project initiation and continuous control</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26"/>
          <p:cNvSpPr txBox="1"/>
          <p:nvPr/>
        </p:nvSpPr>
        <p:spPr>
          <a:xfrm>
            <a:off x="838200" y="1312436"/>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CAPITAL FUNDING MODELS FOR PROJECT IMPLEMENTATION</a:t>
            </a:r>
            <a:endParaRPr/>
          </a:p>
        </p:txBody>
      </p:sp>
      <p:grpSp>
        <p:nvGrpSpPr>
          <p:cNvPr id="445" name="Google Shape;445;p26"/>
          <p:cNvGrpSpPr/>
          <p:nvPr/>
        </p:nvGrpSpPr>
        <p:grpSpPr>
          <a:xfrm>
            <a:off x="2124051" y="2707956"/>
            <a:ext cx="7239476" cy="2941037"/>
            <a:chOff x="495061" y="304"/>
            <a:chExt cx="7239476" cy="2941037"/>
          </a:xfrm>
        </p:grpSpPr>
        <p:sp>
          <p:nvSpPr>
            <p:cNvPr id="446" name="Google Shape;446;p26"/>
            <p:cNvSpPr/>
            <p:nvPr/>
          </p:nvSpPr>
          <p:spPr>
            <a:xfrm>
              <a:off x="49506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7" name="Google Shape;447;p26"/>
            <p:cNvSpPr txBox="1"/>
            <p:nvPr/>
          </p:nvSpPr>
          <p:spPr>
            <a:xfrm>
              <a:off x="49506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Asset-based financing</a:t>
              </a:r>
              <a:endParaRPr sz="1800" b="0" i="0" u="none" strike="noStrike" cap="none">
                <a:solidFill>
                  <a:srgbClr val="FFFFFF"/>
                </a:solidFill>
                <a:latin typeface="Arial"/>
                <a:ea typeface="Arial"/>
                <a:cs typeface="Arial"/>
                <a:sym typeface="Arial"/>
              </a:endParaRPr>
            </a:p>
          </p:txBody>
        </p:sp>
        <p:sp>
          <p:nvSpPr>
            <p:cNvPr id="448" name="Google Shape;448;p26"/>
            <p:cNvSpPr/>
            <p:nvPr/>
          </p:nvSpPr>
          <p:spPr>
            <a:xfrm>
              <a:off x="298363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9" name="Google Shape;449;p26"/>
            <p:cNvSpPr txBox="1"/>
            <p:nvPr/>
          </p:nvSpPr>
          <p:spPr>
            <a:xfrm>
              <a:off x="298363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Retained earnings financing</a:t>
              </a:r>
              <a:endParaRPr sz="1800" b="0" i="0" u="none" strike="noStrike" cap="none">
                <a:solidFill>
                  <a:srgbClr val="FFFFFF"/>
                </a:solidFill>
                <a:latin typeface="Arial"/>
                <a:ea typeface="Arial"/>
                <a:cs typeface="Arial"/>
                <a:sym typeface="Arial"/>
              </a:endParaRPr>
            </a:p>
          </p:txBody>
        </p:sp>
        <p:sp>
          <p:nvSpPr>
            <p:cNvPr id="450" name="Google Shape;450;p26"/>
            <p:cNvSpPr/>
            <p:nvPr/>
          </p:nvSpPr>
          <p:spPr>
            <a:xfrm>
              <a:off x="5472201" y="304"/>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26"/>
            <p:cNvSpPr txBox="1"/>
            <p:nvPr/>
          </p:nvSpPr>
          <p:spPr>
            <a:xfrm>
              <a:off x="5472201" y="304"/>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Debt financing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3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(Bank loans)</a:t>
              </a:r>
              <a:endParaRPr sz="1800" b="0" i="0" u="none" strike="noStrike" cap="none">
                <a:solidFill>
                  <a:srgbClr val="FFFFFF"/>
                </a:solidFill>
                <a:latin typeface="Arial"/>
                <a:ea typeface="Arial"/>
                <a:cs typeface="Arial"/>
                <a:sym typeface="Arial"/>
              </a:endParaRPr>
            </a:p>
          </p:txBody>
        </p:sp>
        <p:sp>
          <p:nvSpPr>
            <p:cNvPr id="452" name="Google Shape;452;p26"/>
            <p:cNvSpPr/>
            <p:nvPr/>
          </p:nvSpPr>
          <p:spPr>
            <a:xfrm>
              <a:off x="1739346" y="1583940"/>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3" name="Google Shape;453;p26"/>
            <p:cNvSpPr txBox="1"/>
            <p:nvPr/>
          </p:nvSpPr>
          <p:spPr>
            <a:xfrm>
              <a:off x="1739346" y="1583940"/>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0" u="none" strike="noStrike" cap="none">
                  <a:solidFill>
                    <a:srgbClr val="FFFFFF"/>
                  </a:solidFill>
                  <a:latin typeface="Arial"/>
                  <a:ea typeface="Arial"/>
                  <a:cs typeface="Arial"/>
                  <a:sym typeface="Arial"/>
                </a:rPr>
                <a:t>Leasing (Equipment or Financial)</a:t>
              </a:r>
              <a:endParaRPr sz="1800" b="0" i="0" u="none" strike="noStrike" cap="none">
                <a:solidFill>
                  <a:srgbClr val="FFFFFF"/>
                </a:solidFill>
                <a:latin typeface="Arial"/>
                <a:ea typeface="Arial"/>
                <a:cs typeface="Arial"/>
                <a:sym typeface="Arial"/>
              </a:endParaRPr>
            </a:p>
          </p:txBody>
        </p:sp>
        <p:sp>
          <p:nvSpPr>
            <p:cNvPr id="454" name="Google Shape;454;p26"/>
            <p:cNvSpPr/>
            <p:nvPr/>
          </p:nvSpPr>
          <p:spPr>
            <a:xfrm>
              <a:off x="4227916" y="1583940"/>
              <a:ext cx="2262336" cy="1357401"/>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26"/>
            <p:cNvSpPr txBox="1"/>
            <p:nvPr/>
          </p:nvSpPr>
          <p:spPr>
            <a:xfrm>
              <a:off x="4227916" y="1583940"/>
              <a:ext cx="2262336" cy="1357401"/>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0" i="1" u="none" strike="noStrike" cap="none">
                  <a:solidFill>
                    <a:srgbClr val="FFFFFF"/>
                  </a:solidFill>
                  <a:latin typeface="Arial"/>
                  <a:ea typeface="Arial"/>
                  <a:cs typeface="Arial"/>
                  <a:sym typeface="Arial"/>
                </a:rPr>
                <a:t>Performance Contract</a:t>
              </a:r>
              <a:endParaRPr sz="1800" b="0" i="0" u="none" strike="noStrike" cap="none">
                <a:solidFill>
                  <a:srgbClr val="FFFFFF"/>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27"/>
          <p:cNvSpPr txBox="1"/>
          <p:nvPr/>
        </p:nvSpPr>
        <p:spPr>
          <a:xfrm>
            <a:off x="838200" y="1249902"/>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CAPITAL FUNDING MODELS FOR PROJECT IMPLEMENTATION</a:t>
            </a:r>
            <a:endParaRPr/>
          </a:p>
        </p:txBody>
      </p:sp>
      <p:grpSp>
        <p:nvGrpSpPr>
          <p:cNvPr id="461" name="Google Shape;461;p27"/>
          <p:cNvGrpSpPr/>
          <p:nvPr/>
        </p:nvGrpSpPr>
        <p:grpSpPr>
          <a:xfrm>
            <a:off x="2823283" y="2459516"/>
            <a:ext cx="6781800" cy="1532301"/>
            <a:chOff x="3274" y="2608"/>
            <a:chExt cx="5006" cy="1252"/>
          </a:xfrm>
        </p:grpSpPr>
        <p:sp>
          <p:nvSpPr>
            <p:cNvPr id="462" name="Google Shape;462;p27"/>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Equipment Supplier</a:t>
              </a:r>
              <a:endParaRPr sz="1700" b="1">
                <a:solidFill>
                  <a:srgbClr val="073763"/>
                </a:solidFill>
                <a:latin typeface="Arial"/>
                <a:ea typeface="Arial"/>
                <a:cs typeface="Arial"/>
                <a:sym typeface="Arial"/>
              </a:endParaRPr>
            </a:p>
          </p:txBody>
        </p:sp>
        <p:sp>
          <p:nvSpPr>
            <p:cNvPr id="463" name="Google Shape;463;p27"/>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endParaRPr sz="1700" b="1">
                <a:solidFill>
                  <a:srgbClr val="073763"/>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Businesses</a:t>
              </a:r>
              <a:endParaRPr sz="1700" b="1">
                <a:solidFill>
                  <a:srgbClr val="073763"/>
                </a:solidFill>
                <a:latin typeface="Arial"/>
                <a:ea typeface="Arial"/>
                <a:cs typeface="Arial"/>
                <a:sym typeface="Arial"/>
              </a:endParaRPr>
            </a:p>
          </p:txBody>
        </p:sp>
        <p:cxnSp>
          <p:nvCxnSpPr>
            <p:cNvPr id="464" name="Google Shape;464;p27"/>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465" name="Google Shape;465;p27"/>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466" name="Google Shape;466;p27"/>
            <p:cNvSpPr txBox="1"/>
            <p:nvPr/>
          </p:nvSpPr>
          <p:spPr>
            <a:xfrm>
              <a:off x="5693" y="2608"/>
              <a:ext cx="1094"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Purchase cost</a:t>
              </a:r>
              <a:endParaRPr sz="1400" i="1">
                <a:solidFill>
                  <a:srgbClr val="003399"/>
                </a:solidFill>
                <a:latin typeface="Arial"/>
                <a:ea typeface="Arial"/>
                <a:cs typeface="Arial"/>
                <a:sym typeface="Arial"/>
              </a:endParaRPr>
            </a:p>
          </p:txBody>
        </p:sp>
        <p:sp>
          <p:nvSpPr>
            <p:cNvPr id="467" name="Google Shape;467;p27"/>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Equipment</a:t>
              </a:r>
              <a:endParaRPr sz="1400" i="1">
                <a:solidFill>
                  <a:srgbClr val="003399"/>
                </a:solidFill>
                <a:latin typeface="Arial"/>
                <a:ea typeface="Arial"/>
                <a:cs typeface="Arial"/>
                <a:sym typeface="Arial"/>
              </a:endParaRPr>
            </a:p>
          </p:txBody>
        </p:sp>
        <p:sp>
          <p:nvSpPr>
            <p:cNvPr id="468" name="Google Shape;468;p27"/>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grpSp>
      <p:sp>
        <p:nvSpPr>
          <p:cNvPr id="469" name="Google Shape;469;p27"/>
          <p:cNvSpPr txBox="1"/>
          <p:nvPr/>
        </p:nvSpPr>
        <p:spPr>
          <a:xfrm>
            <a:off x="6676832" y="4262051"/>
            <a:ext cx="4428318" cy="2312646"/>
          </a:xfrm>
          <a:prstGeom prst="rect">
            <a:avLst/>
          </a:prstGeom>
          <a:solidFill>
            <a:srgbClr val="FFFFFF"/>
          </a:solid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000000"/>
              </a:buClr>
              <a:buSzPts val="1800"/>
              <a:buFont typeface="Arial"/>
              <a:buChar char="•"/>
            </a:pPr>
            <a:r>
              <a:rPr lang="en-US" sz="1700" b="1" i="1" u="sng" strike="noStrike" cap="none">
                <a:solidFill>
                  <a:srgbClr val="073763"/>
                </a:solidFill>
                <a:latin typeface="Arial"/>
                <a:ea typeface="Arial"/>
                <a:cs typeface="Arial"/>
                <a:sym typeface="Arial"/>
              </a:rPr>
              <a:t>Disadvantages</a:t>
            </a:r>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Requires supervision, inspection, and independent verification;</a:t>
            </a:r>
            <a:endParaRPr sz="2800" b="0" i="0" u="none" strike="noStrike" cap="none">
              <a:solidFill>
                <a:srgbClr val="000000"/>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Requires reliable relationships and equipment suppliers;</a:t>
            </a:r>
            <a:endParaRPr sz="2800" b="0" i="0" u="none" strike="noStrike" cap="none">
              <a:solidFill>
                <a:srgbClr val="000000"/>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700" b="0" i="0" u="none" strike="noStrike" cap="none">
                <a:solidFill>
                  <a:srgbClr val="073763"/>
                </a:solidFill>
                <a:latin typeface="Arial"/>
                <a:ea typeface="Arial"/>
                <a:cs typeface="Arial"/>
                <a:sym typeface="Arial"/>
              </a:rPr>
              <a:t>Limited scope.</a:t>
            </a:r>
            <a:endParaRPr/>
          </a:p>
        </p:txBody>
      </p:sp>
      <p:sp>
        <p:nvSpPr>
          <p:cNvPr id="470" name="Google Shape;470;p27"/>
          <p:cNvSpPr txBox="1"/>
          <p:nvPr/>
        </p:nvSpPr>
        <p:spPr>
          <a:xfrm>
            <a:off x="1323215" y="3991817"/>
            <a:ext cx="4428318" cy="2470630"/>
          </a:xfrm>
          <a:prstGeom prst="rect">
            <a:avLst/>
          </a:prstGeom>
          <a:solidFill>
            <a:srgbClr val="FFFFFF"/>
          </a:solidFill>
          <a:ln>
            <a:noFill/>
          </a:ln>
        </p:spPr>
        <p:txBody>
          <a:bodyPr spcFirstLastPara="1" wrap="square" lIns="45700" tIns="45700" rIns="45700" bIns="45700" anchor="t" anchorCtr="0">
            <a:normAutofit/>
          </a:bodyPr>
          <a:lstStyle/>
          <a:p>
            <a:pPr marL="342900" marR="0" lvl="0" indent="-342900" algn="l" rtl="0">
              <a:lnSpc>
                <a:spcPct val="90000"/>
              </a:lnSpc>
              <a:spcBef>
                <a:spcPts val="0"/>
              </a:spcBef>
              <a:spcAft>
                <a:spcPts val="0"/>
              </a:spcAft>
              <a:buClr>
                <a:srgbClr val="073763"/>
              </a:buClr>
              <a:buSzPts val="1700"/>
              <a:buFont typeface="Arial"/>
              <a:buChar char="•"/>
            </a:pPr>
            <a:r>
              <a:rPr lang="en-US" sz="1700" b="1" i="1" u="sng">
                <a:solidFill>
                  <a:srgbClr val="073763"/>
                </a:solidFill>
                <a:latin typeface="Arial"/>
                <a:ea typeface="Arial"/>
                <a:cs typeface="Arial"/>
                <a:sym typeface="Arial"/>
              </a:rPr>
              <a:t>Advantages</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Easy to implement;</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Low cost;</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A good way to start commercial energy-saving activities;</a:t>
            </a:r>
            <a:endParaRPr sz="1400">
              <a:solidFill>
                <a:srgbClr val="000000"/>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700">
                <a:solidFill>
                  <a:srgbClr val="073763"/>
                </a:solidFill>
                <a:latin typeface="Arial"/>
                <a:ea typeface="Arial"/>
                <a:cs typeface="Arial"/>
                <a:sym typeface="Arial"/>
              </a:rPr>
              <a:t>Project sustainability can be ensured through independent verification requirements.</a:t>
            </a:r>
            <a:endParaRPr sz="1700" u="sng">
              <a:solidFill>
                <a:srgbClr val="073763"/>
              </a:solidFill>
              <a:latin typeface="Arial"/>
              <a:ea typeface="Arial"/>
              <a:cs typeface="Arial"/>
              <a:sym typeface="Arial"/>
            </a:endParaRPr>
          </a:p>
        </p:txBody>
      </p:sp>
      <p:sp>
        <p:nvSpPr>
          <p:cNvPr id="471" name="Google Shape;471;p27"/>
          <p:cNvSpPr txBox="1"/>
          <p:nvPr/>
        </p:nvSpPr>
        <p:spPr>
          <a:xfrm>
            <a:off x="793416" y="2026288"/>
            <a:ext cx="5917955" cy="442014"/>
          </a:xfrm>
          <a:prstGeom prst="rect">
            <a:avLst/>
          </a:prstGeom>
          <a:solidFill>
            <a:srgbClr val="FFFFFF"/>
          </a:solid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rgbClr val="000000"/>
              </a:buClr>
              <a:buSzPct val="228934"/>
              <a:buFont typeface="Arial"/>
              <a:buNone/>
            </a:pPr>
            <a:r>
              <a:rPr lang="en-US" sz="1700" b="1" i="0" u="sng" strike="noStrike" cap="none">
                <a:solidFill>
                  <a:srgbClr val="073763"/>
                </a:solidFill>
                <a:latin typeface="Arial"/>
                <a:ea typeface="Arial"/>
                <a:cs typeface="Arial"/>
                <a:sym typeface="Arial"/>
              </a:rPr>
              <a:t>Financing through company assets or retained earnings</a:t>
            </a:r>
            <a:endParaRPr sz="1700" b="1" i="0" u="sng" strike="noStrike" cap="none">
              <a:solidFill>
                <a:srgbClr val="073763"/>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28"/>
          <p:cNvSpPr txBox="1"/>
          <p:nvPr/>
        </p:nvSpPr>
        <p:spPr>
          <a:xfrm>
            <a:off x="899845" y="1291888"/>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477" name="Google Shape;477;p28"/>
          <p:cNvSpPr/>
          <p:nvPr/>
        </p:nvSpPr>
        <p:spPr>
          <a:xfrm>
            <a:off x="1519355" y="5280578"/>
            <a:ext cx="8994640" cy="1374992"/>
          </a:xfrm>
          <a:prstGeom prst="rect">
            <a:avLst/>
          </a:prstGeom>
          <a:solidFill>
            <a:srgbClr val="FFFFFF"/>
          </a:solidFill>
          <a:ln w="9525" cap="flat" cmpd="sng">
            <a:solidFill>
              <a:srgbClr val="387025"/>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lnSpc>
                <a:spcPct val="110000"/>
              </a:lnSpc>
              <a:spcBef>
                <a:spcPts val="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bank can provide credit for up to 60%-70% of the total project cost;</a:t>
            </a:r>
            <a:endParaRPr sz="1400">
              <a:solidFill>
                <a:srgbClr val="000000"/>
              </a:solidFill>
              <a:latin typeface="Arial"/>
              <a:ea typeface="Arial"/>
              <a:cs typeface="Arial"/>
              <a:sym typeface="Arial"/>
            </a:endParaRPr>
          </a:p>
          <a:p>
            <a:pPr marL="285750" marR="0" lvl="0" indent="-285750" algn="just" rtl="0">
              <a:lnSpc>
                <a:spcPct val="11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funds used to repay the debt are typically generated from the energy savings;</a:t>
            </a:r>
            <a:endParaRPr sz="1400">
              <a:solidFill>
                <a:srgbClr val="000000"/>
              </a:solidFill>
              <a:latin typeface="Arial"/>
              <a:ea typeface="Arial"/>
              <a:cs typeface="Arial"/>
              <a:sym typeface="Arial"/>
            </a:endParaRPr>
          </a:p>
          <a:p>
            <a:pPr marL="285750" marR="0" lvl="0" indent="-285750" algn="just" rtl="0">
              <a:lnSpc>
                <a:spcPct val="11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loan repayment period usually corresponds to the payback period of the energy efficiency project.</a:t>
            </a:r>
            <a:endParaRPr sz="1400">
              <a:solidFill>
                <a:srgbClr val="000000"/>
              </a:solidFill>
              <a:latin typeface="Arial"/>
              <a:ea typeface="Arial"/>
              <a:cs typeface="Arial"/>
              <a:sym typeface="Arial"/>
            </a:endParaRPr>
          </a:p>
        </p:txBody>
      </p:sp>
      <p:sp>
        <p:nvSpPr>
          <p:cNvPr id="478" name="Google Shape;478;p28"/>
          <p:cNvSpPr txBox="1"/>
          <p:nvPr/>
        </p:nvSpPr>
        <p:spPr>
          <a:xfrm>
            <a:off x="899845" y="2009626"/>
            <a:ext cx="10070063" cy="504904"/>
          </a:xfrm>
          <a:prstGeom prst="rect">
            <a:avLst/>
          </a:prstGeom>
          <a:solidFill>
            <a:srgbClr val="FFFFFF"/>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sng" strike="noStrike" cap="none">
                <a:solidFill>
                  <a:srgbClr val="073763"/>
                </a:solidFill>
                <a:latin typeface="Arial"/>
                <a:ea typeface="Arial"/>
                <a:cs typeface="Arial"/>
                <a:sym typeface="Arial"/>
              </a:rPr>
              <a:t>Bank Loan (Debt Financing)</a:t>
            </a:r>
            <a:endParaRPr sz="1700" b="1" i="0" u="sng" strike="noStrike" cap="none">
              <a:solidFill>
                <a:srgbClr val="073763"/>
              </a:solidFill>
              <a:latin typeface="Arial"/>
              <a:ea typeface="Arial"/>
              <a:cs typeface="Arial"/>
              <a:sym typeface="Arial"/>
            </a:endParaRPr>
          </a:p>
        </p:txBody>
      </p:sp>
      <p:grpSp>
        <p:nvGrpSpPr>
          <p:cNvPr id="479" name="Google Shape;479;p28"/>
          <p:cNvGrpSpPr/>
          <p:nvPr/>
        </p:nvGrpSpPr>
        <p:grpSpPr>
          <a:xfrm>
            <a:off x="2389363" y="3250816"/>
            <a:ext cx="6781800" cy="1532301"/>
            <a:chOff x="3274" y="2608"/>
            <a:chExt cx="5006" cy="1252"/>
          </a:xfrm>
        </p:grpSpPr>
        <p:sp>
          <p:nvSpPr>
            <p:cNvPr id="480" name="Google Shape;480;p28"/>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Equipment Supplier</a:t>
              </a:r>
              <a:endParaRPr sz="1700" b="1">
                <a:solidFill>
                  <a:srgbClr val="073763"/>
                </a:solidFill>
                <a:latin typeface="Arial"/>
                <a:ea typeface="Arial"/>
                <a:cs typeface="Arial"/>
                <a:sym typeface="Arial"/>
              </a:endParaRPr>
            </a:p>
          </p:txBody>
        </p:sp>
        <p:sp>
          <p:nvSpPr>
            <p:cNvPr id="481" name="Google Shape;481;p28"/>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700"/>
                <a:buFont typeface="Arial"/>
                <a:buNone/>
              </a:pPr>
              <a:endParaRPr sz="1700" b="1">
                <a:solidFill>
                  <a:srgbClr val="073763"/>
                </a:solidFill>
                <a:latin typeface="Arial"/>
                <a:ea typeface="Arial"/>
                <a:cs typeface="Arial"/>
                <a:sym typeface="Arial"/>
              </a:endParaRPr>
            </a:p>
            <a:p>
              <a:pPr marL="0" marR="0" lvl="0" indent="0" algn="ctr" rtl="0">
                <a:spcBef>
                  <a:spcPts val="0"/>
                </a:spcBef>
                <a:spcAft>
                  <a:spcPts val="0"/>
                </a:spcAft>
                <a:buClr>
                  <a:srgbClr val="000000"/>
                </a:buClr>
                <a:buSzPts val="1700"/>
                <a:buFont typeface="Arial"/>
                <a:buNone/>
              </a:pPr>
              <a:r>
                <a:rPr lang="en-US" sz="1700" b="1">
                  <a:solidFill>
                    <a:srgbClr val="073763"/>
                  </a:solidFill>
                  <a:latin typeface="Arial"/>
                  <a:ea typeface="Arial"/>
                  <a:cs typeface="Arial"/>
                  <a:sym typeface="Arial"/>
                </a:rPr>
                <a:t>Businesses</a:t>
              </a:r>
              <a:endParaRPr sz="1700" b="1">
                <a:solidFill>
                  <a:srgbClr val="073763"/>
                </a:solidFill>
                <a:latin typeface="Arial"/>
                <a:ea typeface="Arial"/>
                <a:cs typeface="Arial"/>
                <a:sym typeface="Arial"/>
              </a:endParaRPr>
            </a:p>
          </p:txBody>
        </p:sp>
        <p:cxnSp>
          <p:nvCxnSpPr>
            <p:cNvPr id="482" name="Google Shape;482;p28"/>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483" name="Google Shape;483;p28"/>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484" name="Google Shape;484;p28"/>
            <p:cNvSpPr txBox="1"/>
            <p:nvPr/>
          </p:nvSpPr>
          <p:spPr>
            <a:xfrm>
              <a:off x="5693" y="2608"/>
              <a:ext cx="1094"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Purchase cost</a:t>
              </a:r>
              <a:endParaRPr sz="1400" i="1">
                <a:solidFill>
                  <a:srgbClr val="003399"/>
                </a:solidFill>
                <a:latin typeface="Arial"/>
                <a:ea typeface="Arial"/>
                <a:cs typeface="Arial"/>
                <a:sym typeface="Arial"/>
              </a:endParaRPr>
            </a:p>
          </p:txBody>
        </p:sp>
        <p:sp>
          <p:nvSpPr>
            <p:cNvPr id="485" name="Google Shape;485;p28"/>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1400"/>
                <a:buFont typeface="Arial"/>
                <a:buNone/>
              </a:pPr>
              <a:r>
                <a:rPr lang="en-US" sz="1400" i="1">
                  <a:solidFill>
                    <a:srgbClr val="003399"/>
                  </a:solidFill>
                  <a:latin typeface="Arial"/>
                  <a:ea typeface="Arial"/>
                  <a:cs typeface="Arial"/>
                  <a:sym typeface="Arial"/>
                </a:rPr>
                <a:t>Equipment</a:t>
              </a:r>
              <a:endParaRPr sz="1400" i="1">
                <a:solidFill>
                  <a:srgbClr val="003399"/>
                </a:solidFill>
                <a:latin typeface="Arial"/>
                <a:ea typeface="Arial"/>
                <a:cs typeface="Arial"/>
                <a:sym typeface="Arial"/>
              </a:endParaRPr>
            </a:p>
          </p:txBody>
        </p:sp>
        <p:sp>
          <p:nvSpPr>
            <p:cNvPr id="486" name="Google Shape;486;p28"/>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grpSp>
      <p:sp>
        <p:nvSpPr>
          <p:cNvPr id="487" name="Google Shape;487;p28"/>
          <p:cNvSpPr/>
          <p:nvPr/>
        </p:nvSpPr>
        <p:spPr>
          <a:xfrm>
            <a:off x="6961591" y="2086340"/>
            <a:ext cx="1970913" cy="846568"/>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b="1">
              <a:solidFill>
                <a:srgbClr val="C00000"/>
              </a:solidFill>
              <a:latin typeface="Arial"/>
              <a:ea typeface="Arial"/>
              <a:cs typeface="Arial"/>
              <a:sym typeface="Arial"/>
            </a:endParaRPr>
          </a:p>
        </p:txBody>
      </p:sp>
      <p:cxnSp>
        <p:nvCxnSpPr>
          <p:cNvPr id="488" name="Google Shape;488;p28"/>
          <p:cNvCxnSpPr/>
          <p:nvPr/>
        </p:nvCxnSpPr>
        <p:spPr>
          <a:xfrm>
            <a:off x="7543905" y="2913835"/>
            <a:ext cx="0" cy="634926"/>
          </a:xfrm>
          <a:prstGeom prst="straightConnector1">
            <a:avLst/>
          </a:prstGeom>
          <a:noFill/>
          <a:ln w="9525" cap="flat" cmpd="sng">
            <a:solidFill>
              <a:srgbClr val="000000"/>
            </a:solidFill>
            <a:prstDash val="solid"/>
            <a:round/>
            <a:headEnd type="none" w="sm" len="sm"/>
            <a:tailEnd type="triangle" w="med" len="med"/>
          </a:ln>
        </p:spPr>
      </p:cxnSp>
      <p:cxnSp>
        <p:nvCxnSpPr>
          <p:cNvPr id="489" name="Google Shape;489;p28"/>
          <p:cNvCxnSpPr/>
          <p:nvPr/>
        </p:nvCxnSpPr>
        <p:spPr>
          <a:xfrm rot="10800000">
            <a:off x="8475913" y="2964697"/>
            <a:ext cx="0" cy="634926"/>
          </a:xfrm>
          <a:prstGeom prst="straightConnector1">
            <a:avLst/>
          </a:prstGeom>
          <a:noFill/>
          <a:ln w="9525" cap="flat" cmpd="sng">
            <a:solidFill>
              <a:srgbClr val="000000"/>
            </a:solidFill>
            <a:prstDash val="solid"/>
            <a:round/>
            <a:headEnd type="none" w="sm" len="sm"/>
            <a:tailEnd type="triangle" w="med" len="med"/>
          </a:ln>
        </p:spPr>
      </p:cxnSp>
      <p:sp>
        <p:nvSpPr>
          <p:cNvPr id="490" name="Google Shape;490;p28"/>
          <p:cNvSpPr txBox="1"/>
          <p:nvPr/>
        </p:nvSpPr>
        <p:spPr>
          <a:xfrm>
            <a:off x="7604645" y="2401551"/>
            <a:ext cx="684803" cy="33855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600"/>
              <a:buFont typeface="Arial"/>
              <a:buNone/>
            </a:pPr>
            <a:r>
              <a:rPr lang="en-US" sz="1600" b="1">
                <a:solidFill>
                  <a:srgbClr val="17406D"/>
                </a:solidFill>
                <a:latin typeface="Arial"/>
                <a:ea typeface="Arial"/>
                <a:cs typeface="Arial"/>
                <a:sym typeface="Arial"/>
              </a:rPr>
              <a:t>Bank</a:t>
            </a:r>
            <a:endParaRPr sz="1400">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29"/>
          <p:cNvSpPr txBox="1"/>
          <p:nvPr/>
        </p:nvSpPr>
        <p:spPr>
          <a:xfrm>
            <a:off x="838200" y="126106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496" name="Google Shape;496;p29"/>
          <p:cNvSpPr/>
          <p:nvPr/>
        </p:nvSpPr>
        <p:spPr>
          <a:xfrm>
            <a:off x="684903" y="2410191"/>
            <a:ext cx="5931880" cy="4360424"/>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700"/>
              <a:buFont typeface="Arial"/>
              <a:buNone/>
            </a:pPr>
            <a:r>
              <a:rPr lang="en-US" sz="1700" b="1" i="1">
                <a:solidFill>
                  <a:srgbClr val="073763"/>
                </a:solidFill>
                <a:latin typeface="Arial"/>
                <a:ea typeface="Arial"/>
                <a:cs typeface="Arial"/>
                <a:sym typeface="Arial"/>
              </a:rPr>
              <a:t>Reasons for leasing:</a:t>
            </a:r>
            <a:endParaRPr sz="14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700"/>
              <a:buFont typeface="Arial"/>
              <a:buChar char="•"/>
            </a:pPr>
            <a:r>
              <a:rPr lang="en-US" sz="1700" i="1">
                <a:solidFill>
                  <a:srgbClr val="073763"/>
                </a:solidFill>
                <a:latin typeface="Arial"/>
                <a:ea typeface="Arial"/>
                <a:cs typeface="Arial"/>
                <a:sym typeface="Arial"/>
              </a:rPr>
              <a:t>Financial Reasons</a:t>
            </a:r>
            <a:endParaRPr sz="1700">
              <a:solidFill>
                <a:srgbClr val="073763"/>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With some lease agreements, the entire lease payment may be tax-deductible.</a:t>
            </a:r>
            <a:endParaRPr sz="1400" b="0" i="0" u="none" strike="noStrike" cap="none">
              <a:solidFill>
                <a:srgbClr val="000000"/>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Some leases allow for "off-balance-sheet" financing, preserving financial creditworthiness.</a:t>
            </a:r>
            <a:endParaRPr sz="1700" b="0" i="1" u="none" strike="noStrike" cap="none">
              <a:solidFill>
                <a:srgbClr val="073763"/>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700"/>
              <a:buFont typeface="Arial"/>
              <a:buChar char="•"/>
            </a:pPr>
            <a:r>
              <a:rPr lang="en-US" sz="1700" i="1">
                <a:solidFill>
                  <a:srgbClr val="073763"/>
                </a:solidFill>
                <a:latin typeface="Arial"/>
                <a:ea typeface="Arial"/>
                <a:cs typeface="Arial"/>
                <a:sym typeface="Arial"/>
              </a:rPr>
              <a:t>Risk sharing</a:t>
            </a:r>
            <a:endParaRPr sz="1700">
              <a:solidFill>
                <a:srgbClr val="073763"/>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Leasing is suitable for short-term asset use and reduces the risk of owning obsolete equipment.</a:t>
            </a:r>
            <a:endParaRPr sz="1400" b="0" i="0" u="none" strike="noStrike" cap="none">
              <a:solidFill>
                <a:srgbClr val="000000"/>
              </a:solidFill>
              <a:latin typeface="Arial"/>
              <a:ea typeface="Arial"/>
              <a:cs typeface="Arial"/>
              <a:sym typeface="Arial"/>
            </a:endParaRPr>
          </a:p>
          <a:p>
            <a:pPr marL="285750" marR="0" lvl="1" indent="-285750" algn="just" rtl="0">
              <a:lnSpc>
                <a:spcPct val="150000"/>
              </a:lnSpc>
              <a:spcBef>
                <a:spcPts val="0"/>
              </a:spcBef>
              <a:spcAft>
                <a:spcPts val="0"/>
              </a:spcAft>
              <a:buClr>
                <a:srgbClr val="000000"/>
              </a:buClr>
              <a:buSzPts val="1700"/>
              <a:buFont typeface="Courier New"/>
              <a:buChar char="o"/>
            </a:pPr>
            <a:r>
              <a:rPr lang="en-US" sz="1700" b="0" i="0" u="none" strike="noStrike" cap="none">
                <a:solidFill>
                  <a:srgbClr val="073763"/>
                </a:solidFill>
                <a:latin typeface="Arial"/>
                <a:ea typeface="Arial"/>
                <a:cs typeface="Arial"/>
                <a:sym typeface="Arial"/>
              </a:rPr>
              <a:t>Lease agreements involve less risk and liability.</a:t>
            </a:r>
            <a:br>
              <a:rPr lang="en-US" sz="1700" b="0" i="0" u="none" strike="noStrike" cap="none">
                <a:solidFill>
                  <a:srgbClr val="073763"/>
                </a:solidFill>
                <a:latin typeface="Arial"/>
                <a:ea typeface="Arial"/>
                <a:cs typeface="Arial"/>
                <a:sym typeface="Arial"/>
              </a:rPr>
            </a:br>
            <a:endParaRPr sz="1700" b="0" i="0" u="none" strike="noStrike" cap="none">
              <a:solidFill>
                <a:srgbClr val="073763"/>
              </a:solidFill>
              <a:latin typeface="Arial"/>
              <a:ea typeface="Arial"/>
              <a:cs typeface="Arial"/>
              <a:sym typeface="Arial"/>
            </a:endParaRPr>
          </a:p>
        </p:txBody>
      </p:sp>
      <p:grpSp>
        <p:nvGrpSpPr>
          <p:cNvPr id="497" name="Google Shape;497;p29"/>
          <p:cNvGrpSpPr/>
          <p:nvPr/>
        </p:nvGrpSpPr>
        <p:grpSpPr>
          <a:xfrm>
            <a:off x="6616783" y="3703254"/>
            <a:ext cx="5005753" cy="2908666"/>
            <a:chOff x="533400" y="1143000"/>
            <a:chExt cx="5486400" cy="2438400"/>
          </a:xfrm>
        </p:grpSpPr>
        <p:grpSp>
          <p:nvGrpSpPr>
            <p:cNvPr id="498" name="Google Shape;498;p29"/>
            <p:cNvGrpSpPr/>
            <p:nvPr/>
          </p:nvGrpSpPr>
          <p:grpSpPr>
            <a:xfrm>
              <a:off x="914738" y="1294942"/>
              <a:ext cx="4800431" cy="2168887"/>
              <a:chOff x="2494" y="966"/>
              <a:chExt cx="5143" cy="2097"/>
            </a:xfrm>
          </p:grpSpPr>
          <p:sp>
            <p:nvSpPr>
              <p:cNvPr id="499" name="Google Shape;499;p29"/>
              <p:cNvSpPr txBox="1"/>
              <p:nvPr/>
            </p:nvSpPr>
            <p:spPr>
              <a:xfrm>
                <a:off x="4605" y="966"/>
                <a:ext cx="1399" cy="737"/>
              </a:xfrm>
              <a:prstGeom prst="rect">
                <a:avLst/>
              </a:prstGeom>
              <a:no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3399"/>
                    </a:solidFill>
                    <a:latin typeface="Arial"/>
                    <a:ea typeface="Arial"/>
                    <a:cs typeface="Arial"/>
                    <a:sym typeface="Arial"/>
                  </a:rPr>
                  <a:t>Lease Payments</a:t>
                </a:r>
                <a:endParaRPr sz="1400" b="0" i="0" u="none" strike="noStrike" cap="none">
                  <a:solidFill>
                    <a:srgbClr val="003399"/>
                  </a:solidFill>
                  <a:latin typeface="Arial"/>
                  <a:ea typeface="Arial"/>
                  <a:cs typeface="Arial"/>
                  <a:sym typeface="Arial"/>
                </a:endParaRPr>
              </a:p>
            </p:txBody>
          </p:sp>
          <p:sp>
            <p:nvSpPr>
              <p:cNvPr id="500" name="Google Shape;500;p29"/>
              <p:cNvSpPr txBox="1"/>
              <p:nvPr/>
            </p:nvSpPr>
            <p:spPr>
              <a:xfrm>
                <a:off x="2494" y="1556"/>
                <a:ext cx="1959" cy="964"/>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C00000"/>
                    </a:solidFill>
                    <a:latin typeface="Arial"/>
                    <a:ea typeface="Arial"/>
                    <a:cs typeface="Arial"/>
                    <a:sym typeface="Arial"/>
                  </a:rPr>
                  <a:t>Leasing Organization</a:t>
                </a:r>
                <a:endParaRPr sz="1400" b="0" i="0" u="none" strike="noStrike" cap="none">
                  <a:solidFill>
                    <a:srgbClr val="000000"/>
                  </a:solidFill>
                  <a:latin typeface="Arial"/>
                  <a:ea typeface="Arial"/>
                  <a:cs typeface="Arial"/>
                  <a:sym typeface="Arial"/>
                </a:endParaRPr>
              </a:p>
            </p:txBody>
          </p:sp>
          <p:sp>
            <p:nvSpPr>
              <p:cNvPr id="501" name="Google Shape;501;p29"/>
              <p:cNvSpPr txBox="1"/>
              <p:nvPr/>
            </p:nvSpPr>
            <p:spPr>
              <a:xfrm>
                <a:off x="6168" y="1584"/>
                <a:ext cx="1388" cy="1072"/>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C00000"/>
                    </a:solidFill>
                    <a:latin typeface="Arial"/>
                    <a:ea typeface="Arial"/>
                    <a:cs typeface="Arial"/>
                    <a:sym typeface="Arial"/>
                  </a:rPr>
                  <a:t>Lessee (Enterprise)</a:t>
                </a:r>
                <a:endParaRPr sz="1400" b="0" i="0" u="none" strike="noStrike" cap="none">
                  <a:solidFill>
                    <a:srgbClr val="C00000"/>
                  </a:solidFill>
                  <a:latin typeface="Arial"/>
                  <a:ea typeface="Arial"/>
                  <a:cs typeface="Arial"/>
                  <a:sym typeface="Arial"/>
                </a:endParaRPr>
              </a:p>
            </p:txBody>
          </p:sp>
          <p:cxnSp>
            <p:nvCxnSpPr>
              <p:cNvPr id="502" name="Google Shape;502;p29"/>
              <p:cNvCxnSpPr/>
              <p:nvPr/>
            </p:nvCxnSpPr>
            <p:spPr>
              <a:xfrm>
                <a:off x="4581" y="2219"/>
                <a:ext cx="1260" cy="0"/>
              </a:xfrm>
              <a:prstGeom prst="straightConnector1">
                <a:avLst/>
              </a:prstGeom>
              <a:noFill/>
              <a:ln w="9525" cap="flat" cmpd="sng">
                <a:solidFill>
                  <a:srgbClr val="000000"/>
                </a:solidFill>
                <a:prstDash val="solid"/>
                <a:round/>
                <a:headEnd type="none" w="sm" len="sm"/>
                <a:tailEnd type="triangle" w="med" len="med"/>
              </a:ln>
            </p:spPr>
          </p:cxnSp>
          <p:cxnSp>
            <p:nvCxnSpPr>
              <p:cNvPr id="503" name="Google Shape;503;p29"/>
              <p:cNvCxnSpPr/>
              <p:nvPr/>
            </p:nvCxnSpPr>
            <p:spPr>
              <a:xfrm rot="10800000">
                <a:off x="4535" y="1890"/>
                <a:ext cx="1260" cy="0"/>
              </a:xfrm>
              <a:prstGeom prst="straightConnector1">
                <a:avLst/>
              </a:prstGeom>
              <a:noFill/>
              <a:ln w="9525" cap="flat" cmpd="sng">
                <a:solidFill>
                  <a:srgbClr val="000000"/>
                </a:solidFill>
                <a:prstDash val="solid"/>
                <a:round/>
                <a:headEnd type="none" w="sm" len="sm"/>
                <a:tailEnd type="triangle" w="med" len="med"/>
              </a:ln>
            </p:spPr>
          </p:cxnSp>
          <p:sp>
            <p:nvSpPr>
              <p:cNvPr id="504" name="Google Shape;504;p29"/>
              <p:cNvSpPr txBox="1"/>
              <p:nvPr/>
            </p:nvSpPr>
            <p:spPr>
              <a:xfrm>
                <a:off x="4605" y="2366"/>
                <a:ext cx="1317" cy="697"/>
              </a:xfrm>
              <a:prstGeom prst="rect">
                <a:avLst/>
              </a:prstGeom>
              <a:solidFill>
                <a:srgbClr val="FFFFFF"/>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3399"/>
                    </a:solidFill>
                    <a:latin typeface="Arial"/>
                    <a:ea typeface="Arial"/>
                    <a:cs typeface="Arial"/>
                    <a:sym typeface="Arial"/>
                  </a:rPr>
                  <a:t>Leased Equipment</a:t>
                </a:r>
                <a:endParaRPr sz="1400" b="0" i="0" u="none" strike="noStrike" cap="none">
                  <a:solidFill>
                    <a:srgbClr val="003399"/>
                  </a:solidFill>
                  <a:latin typeface="Arial"/>
                  <a:ea typeface="Arial"/>
                  <a:cs typeface="Arial"/>
                  <a:sym typeface="Arial"/>
                </a:endParaRPr>
              </a:p>
            </p:txBody>
          </p:sp>
          <p:sp>
            <p:nvSpPr>
              <p:cNvPr id="505" name="Google Shape;505;p29"/>
              <p:cNvSpPr/>
              <p:nvPr/>
            </p:nvSpPr>
            <p:spPr>
              <a:xfrm>
                <a:off x="6086" y="1515"/>
                <a:ext cx="1551" cy="1072"/>
              </a:xfrm>
              <a:prstGeom prst="roundRect">
                <a:avLst>
                  <a:gd name="adj" fmla="val 3991"/>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506" name="Google Shape;506;p29"/>
            <p:cNvSpPr/>
            <p:nvPr/>
          </p:nvSpPr>
          <p:spPr>
            <a:xfrm>
              <a:off x="533400" y="1143000"/>
              <a:ext cx="5486400" cy="2438400"/>
            </a:xfrm>
            <a:prstGeom prst="ellipse">
              <a:avLst/>
            </a:prstGeom>
            <a:noFill/>
            <a:ln w="9525"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sp>
        <p:nvSpPr>
          <p:cNvPr id="507" name="Google Shape;507;p29"/>
          <p:cNvSpPr txBox="1"/>
          <p:nvPr/>
        </p:nvSpPr>
        <p:spPr>
          <a:xfrm>
            <a:off x="838200" y="1985880"/>
            <a:ext cx="5917955" cy="442014"/>
          </a:xfrm>
          <a:prstGeom prst="rect">
            <a:avLst/>
          </a:prstGeom>
          <a:solidFill>
            <a:srgbClr val="FFFFFF"/>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sng" strike="noStrike" cap="none">
                <a:solidFill>
                  <a:srgbClr val="073763"/>
                </a:solidFill>
                <a:latin typeface="Arial"/>
                <a:ea typeface="Arial"/>
                <a:cs typeface="Arial"/>
                <a:sym typeface="Arial"/>
              </a:rPr>
              <a:t>Leasing</a:t>
            </a:r>
            <a:endParaRPr sz="1700" b="1" i="0" u="sng" strike="noStrike" cap="none">
              <a:solidFill>
                <a:srgbClr val="07376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nvSpPr>
        <p:spPr>
          <a:xfrm>
            <a:off x="669471" y="1171419"/>
            <a:ext cx="10853057" cy="409315"/>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2500" b="1" i="0" u="none" strike="noStrike" cap="none">
                <a:solidFill>
                  <a:srgbClr val="FFFFFF"/>
                </a:solidFill>
                <a:latin typeface="Arial"/>
                <a:ea typeface="Arial"/>
                <a:cs typeface="Arial"/>
                <a:sym typeface="Arial"/>
              </a:rPr>
              <a:t>TYPES OF ENERGY-EFFICIENT PROJECTS</a:t>
            </a:r>
            <a:endParaRPr sz="2500" b="0" i="0" u="none" strike="noStrike" cap="none">
              <a:solidFill>
                <a:srgbClr val="FFFFFF"/>
              </a:solidFill>
              <a:latin typeface="Arial"/>
              <a:ea typeface="Arial"/>
              <a:cs typeface="Arial"/>
              <a:sym typeface="Arial"/>
            </a:endParaRPr>
          </a:p>
        </p:txBody>
      </p:sp>
      <p:sp>
        <p:nvSpPr>
          <p:cNvPr id="75" name="Google Shape;75;p3"/>
          <p:cNvSpPr/>
          <p:nvPr/>
        </p:nvSpPr>
        <p:spPr>
          <a:xfrm>
            <a:off x="923730" y="3806890"/>
            <a:ext cx="1520890"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Types of EE</a:t>
            </a:r>
            <a:endParaRPr sz="1400">
              <a:solidFill>
                <a:srgbClr val="000000"/>
              </a:solidFill>
              <a:latin typeface="Arial"/>
              <a:ea typeface="Arial"/>
              <a:cs typeface="Arial"/>
              <a:sym typeface="Arial"/>
            </a:endParaRPr>
          </a:p>
        </p:txBody>
      </p:sp>
      <p:sp>
        <p:nvSpPr>
          <p:cNvPr id="76" name="Google Shape;76;p3"/>
          <p:cNvSpPr/>
          <p:nvPr/>
        </p:nvSpPr>
        <p:spPr>
          <a:xfrm>
            <a:off x="3520750" y="1773108"/>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System optimization</a:t>
            </a:r>
            <a:endParaRPr sz="1400">
              <a:solidFill>
                <a:srgbClr val="000000"/>
              </a:solidFill>
              <a:latin typeface="Arial"/>
              <a:ea typeface="Arial"/>
              <a:cs typeface="Arial"/>
              <a:sym typeface="Arial"/>
            </a:endParaRPr>
          </a:p>
        </p:txBody>
      </p:sp>
      <p:sp>
        <p:nvSpPr>
          <p:cNvPr id="77" name="Google Shape;77;p3"/>
          <p:cNvSpPr/>
          <p:nvPr/>
        </p:nvSpPr>
        <p:spPr>
          <a:xfrm>
            <a:off x="3520750" y="2795514"/>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Equipment upgrades</a:t>
            </a:r>
            <a:endParaRPr sz="1400">
              <a:solidFill>
                <a:srgbClr val="000000"/>
              </a:solidFill>
              <a:latin typeface="Arial"/>
              <a:ea typeface="Arial"/>
              <a:cs typeface="Arial"/>
              <a:sym typeface="Arial"/>
            </a:endParaRPr>
          </a:p>
        </p:txBody>
      </p:sp>
      <p:sp>
        <p:nvSpPr>
          <p:cNvPr id="78" name="Google Shape;78;p3"/>
          <p:cNvSpPr/>
          <p:nvPr/>
        </p:nvSpPr>
        <p:spPr>
          <a:xfrm>
            <a:off x="3520750" y="3806890"/>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Building an energy management system (EnMS)</a:t>
            </a:r>
            <a:endParaRPr sz="1400">
              <a:solidFill>
                <a:srgbClr val="000000"/>
              </a:solidFill>
              <a:latin typeface="Arial"/>
              <a:ea typeface="Arial"/>
              <a:cs typeface="Arial"/>
              <a:sym typeface="Arial"/>
            </a:endParaRPr>
          </a:p>
        </p:txBody>
      </p:sp>
      <p:sp>
        <p:nvSpPr>
          <p:cNvPr id="79" name="Google Shape;79;p3"/>
          <p:cNvSpPr/>
          <p:nvPr/>
        </p:nvSpPr>
        <p:spPr>
          <a:xfrm>
            <a:off x="3520750" y="4818266"/>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Waste heat recovery</a:t>
            </a:r>
            <a:endParaRPr sz="1400">
              <a:solidFill>
                <a:srgbClr val="000000"/>
              </a:solidFill>
              <a:latin typeface="Arial"/>
              <a:ea typeface="Arial"/>
              <a:cs typeface="Arial"/>
              <a:sym typeface="Arial"/>
            </a:endParaRPr>
          </a:p>
        </p:txBody>
      </p:sp>
      <p:cxnSp>
        <p:nvCxnSpPr>
          <p:cNvPr id="80" name="Google Shape;80;p3"/>
          <p:cNvCxnSpPr>
            <a:stCxn id="75" idx="3"/>
            <a:endCxn id="76" idx="1"/>
          </p:cNvCxnSpPr>
          <p:nvPr/>
        </p:nvCxnSpPr>
        <p:spPr>
          <a:xfrm rot="10800000" flipH="1">
            <a:off x="2444620" y="2071770"/>
            <a:ext cx="1076100" cy="20337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1" name="Google Shape;81;p3"/>
          <p:cNvCxnSpPr/>
          <p:nvPr/>
        </p:nvCxnSpPr>
        <p:spPr>
          <a:xfrm rot="10800000" flipH="1">
            <a:off x="2444619" y="3087820"/>
            <a:ext cx="1076100" cy="10113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2" name="Google Shape;82;p3"/>
          <p:cNvCxnSpPr>
            <a:stCxn id="75" idx="3"/>
            <a:endCxn id="78" idx="1"/>
          </p:cNvCxnSpPr>
          <p:nvPr/>
        </p:nvCxnSpPr>
        <p:spPr>
          <a:xfrm>
            <a:off x="2444620" y="4105470"/>
            <a:ext cx="1076100" cy="6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83" name="Google Shape;83;p3"/>
          <p:cNvCxnSpPr>
            <a:stCxn id="75" idx="3"/>
            <a:endCxn id="79" idx="1"/>
          </p:cNvCxnSpPr>
          <p:nvPr/>
        </p:nvCxnSpPr>
        <p:spPr>
          <a:xfrm>
            <a:off x="2444620" y="4105470"/>
            <a:ext cx="1076100" cy="1011300"/>
          </a:xfrm>
          <a:prstGeom prst="bentConnector3">
            <a:avLst>
              <a:gd name="adj1" fmla="val 50000"/>
            </a:avLst>
          </a:prstGeom>
          <a:noFill/>
          <a:ln w="28575" cap="flat" cmpd="sng">
            <a:solidFill>
              <a:srgbClr val="000000"/>
            </a:solidFill>
            <a:prstDash val="solid"/>
            <a:round/>
            <a:headEnd type="none" w="sm" len="sm"/>
            <a:tailEnd type="triangle" w="med" len="med"/>
          </a:ln>
        </p:spPr>
      </p:cxnSp>
      <p:sp>
        <p:nvSpPr>
          <p:cNvPr id="84" name="Google Shape;84;p3"/>
          <p:cNvSpPr txBox="1"/>
          <p:nvPr/>
        </p:nvSpPr>
        <p:spPr>
          <a:xfrm>
            <a:off x="6727372" y="1631603"/>
            <a:ext cx="3582955"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Process improvement &amp; system optimization (for compressors, pumps, fans, boilers, etc.);</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Eliminating energy losses;</a:t>
            </a:r>
            <a:endParaRPr sz="1400">
              <a:solidFill>
                <a:srgbClr val="000000"/>
              </a:solidFill>
              <a:latin typeface="Arial"/>
              <a:ea typeface="Arial"/>
              <a:cs typeface="Arial"/>
              <a:sym typeface="Arial"/>
            </a:endParaRPr>
          </a:p>
        </p:txBody>
      </p:sp>
      <p:sp>
        <p:nvSpPr>
          <p:cNvPr id="85" name="Google Shape;85;p3"/>
          <p:cNvSpPr txBox="1"/>
          <p:nvPr/>
        </p:nvSpPr>
        <p:spPr>
          <a:xfrm>
            <a:off x="6727372" y="2637339"/>
            <a:ext cx="4525346"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Installing high-efficiency motors (IE3, IE4, IE5);</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Installing variable frequency drives (VFDs) with control sensors;</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LED lighting, solar-powered lights, etc.;</a:t>
            </a:r>
            <a:endParaRPr sz="1400">
              <a:solidFill>
                <a:srgbClr val="000000"/>
              </a:solidFill>
              <a:latin typeface="Arial"/>
              <a:ea typeface="Arial"/>
              <a:cs typeface="Arial"/>
              <a:sym typeface="Arial"/>
            </a:endParaRPr>
          </a:p>
        </p:txBody>
      </p:sp>
      <p:sp>
        <p:nvSpPr>
          <p:cNvPr id="86" name="Google Shape;86;p3"/>
          <p:cNvSpPr txBox="1"/>
          <p:nvPr/>
        </p:nvSpPr>
        <p:spPr>
          <a:xfrm>
            <a:off x="6727372" y="3648715"/>
            <a:ext cx="4254759" cy="95410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Establishing an energy management system (following ISO 50001 or internal standards);</a:t>
            </a:r>
            <a:endParaRPr sz="1400">
              <a:solidFill>
                <a:srgbClr val="000000"/>
              </a:solidFill>
              <a:latin typeface="Arial"/>
              <a:ea typeface="Arial"/>
              <a:cs typeface="Arial"/>
              <a:sym typeface="Arial"/>
            </a:endParaRPr>
          </a:p>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Deploying monitoring, tracking, and analysis equipment.</a:t>
            </a:r>
            <a:endParaRPr sz="1400">
              <a:solidFill>
                <a:srgbClr val="000000"/>
              </a:solidFill>
              <a:latin typeface="Arial"/>
              <a:ea typeface="Arial"/>
              <a:cs typeface="Arial"/>
              <a:sym typeface="Arial"/>
            </a:endParaRPr>
          </a:p>
        </p:txBody>
      </p:sp>
      <p:sp>
        <p:nvSpPr>
          <p:cNvPr id="87" name="Google Shape;87;p3"/>
          <p:cNvSpPr txBox="1"/>
          <p:nvPr/>
        </p:nvSpPr>
        <p:spPr>
          <a:xfrm>
            <a:off x="6727371" y="4818266"/>
            <a:ext cx="4254759" cy="52322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Utilizing waste heat from existing sources (for heating, power generation, etc.).</a:t>
            </a:r>
            <a:endParaRPr sz="1400">
              <a:solidFill>
                <a:srgbClr val="000000"/>
              </a:solidFill>
              <a:latin typeface="Arial"/>
              <a:ea typeface="Arial"/>
              <a:cs typeface="Arial"/>
              <a:sym typeface="Arial"/>
            </a:endParaRPr>
          </a:p>
        </p:txBody>
      </p:sp>
      <p:sp>
        <p:nvSpPr>
          <p:cNvPr id="88" name="Google Shape;88;p3"/>
          <p:cNvSpPr/>
          <p:nvPr/>
        </p:nvSpPr>
        <p:spPr>
          <a:xfrm>
            <a:off x="5915608" y="1957146"/>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89" name="Google Shape;89;p3"/>
          <p:cNvSpPr/>
          <p:nvPr/>
        </p:nvSpPr>
        <p:spPr>
          <a:xfrm>
            <a:off x="5915608" y="2971218"/>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0" name="Google Shape;90;p3"/>
          <p:cNvSpPr/>
          <p:nvPr/>
        </p:nvSpPr>
        <p:spPr>
          <a:xfrm>
            <a:off x="5915607" y="3993624"/>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1" name="Google Shape;91;p3"/>
          <p:cNvSpPr/>
          <p:nvPr/>
        </p:nvSpPr>
        <p:spPr>
          <a:xfrm>
            <a:off x="5918716" y="4975616"/>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92" name="Google Shape;92;p3"/>
          <p:cNvSpPr/>
          <p:nvPr/>
        </p:nvSpPr>
        <p:spPr>
          <a:xfrm>
            <a:off x="10903131" y="6426801"/>
            <a:ext cx="975360" cy="402937"/>
          </a:xfrm>
          <a:prstGeom prst="rect">
            <a:avLst/>
          </a:prstGeom>
          <a:solidFill>
            <a:srgbClr val="FFFFFF"/>
          </a:solidFill>
          <a:ln w="25400"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Page 2</a:t>
            </a:r>
            <a:endParaRPr sz="1400" b="0" i="0" u="none" strike="noStrike" cap="none">
              <a:solidFill>
                <a:srgbClr val="000000"/>
              </a:solidFill>
              <a:latin typeface="Arial"/>
              <a:ea typeface="Arial"/>
              <a:cs typeface="Arial"/>
              <a:sym typeface="Arial"/>
            </a:endParaRPr>
          </a:p>
        </p:txBody>
      </p:sp>
      <p:sp>
        <p:nvSpPr>
          <p:cNvPr id="93" name="Google Shape;93;p3"/>
          <p:cNvSpPr/>
          <p:nvPr/>
        </p:nvSpPr>
        <p:spPr>
          <a:xfrm>
            <a:off x="3520751" y="2789240"/>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Equipment upgrades</a:t>
            </a:r>
            <a:endParaRPr sz="1400">
              <a:solidFill>
                <a:srgbClr val="000000"/>
              </a:solidFill>
              <a:latin typeface="Arial"/>
              <a:ea typeface="Arial"/>
              <a:cs typeface="Arial"/>
              <a:sym typeface="Arial"/>
            </a:endParaRPr>
          </a:p>
        </p:txBody>
      </p:sp>
      <p:sp>
        <p:nvSpPr>
          <p:cNvPr id="94" name="Google Shape;94;p3"/>
          <p:cNvSpPr/>
          <p:nvPr/>
        </p:nvSpPr>
        <p:spPr>
          <a:xfrm>
            <a:off x="3520751" y="4811992"/>
            <a:ext cx="2394858" cy="597159"/>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Waste heat recovery</a:t>
            </a:r>
            <a:endParaRPr sz="1400">
              <a:solidFill>
                <a:srgbClr val="000000"/>
              </a:solidFill>
              <a:latin typeface="Arial"/>
              <a:ea typeface="Arial"/>
              <a:cs typeface="Arial"/>
              <a:sym typeface="Arial"/>
            </a:endParaRPr>
          </a:p>
        </p:txBody>
      </p:sp>
      <p:cxnSp>
        <p:nvCxnSpPr>
          <p:cNvPr id="95" name="Google Shape;95;p3"/>
          <p:cNvCxnSpPr/>
          <p:nvPr/>
        </p:nvCxnSpPr>
        <p:spPr>
          <a:xfrm rot="-5400000">
            <a:off x="1965821" y="2544296"/>
            <a:ext cx="2033700" cy="1076100"/>
          </a:xfrm>
          <a:prstGeom prst="bentConnector3">
            <a:avLst>
              <a:gd name="adj1" fmla="val 0"/>
            </a:avLst>
          </a:prstGeom>
          <a:noFill/>
          <a:ln w="28575" cap="flat" cmpd="sng">
            <a:solidFill>
              <a:srgbClr val="000000"/>
            </a:solidFill>
            <a:prstDash val="solid"/>
            <a:round/>
            <a:headEnd type="none" w="sm" len="sm"/>
            <a:tailEnd type="triangle" w="med" len="med"/>
          </a:ln>
        </p:spPr>
      </p:cxnSp>
      <p:cxnSp>
        <p:nvCxnSpPr>
          <p:cNvPr id="96" name="Google Shape;96;p3"/>
          <p:cNvCxnSpPr>
            <a:endCxn id="94" idx="1"/>
          </p:cNvCxnSpPr>
          <p:nvPr/>
        </p:nvCxnSpPr>
        <p:spPr>
          <a:xfrm>
            <a:off x="2444651" y="4099272"/>
            <a:ext cx="1076100" cy="1011300"/>
          </a:xfrm>
          <a:prstGeom prst="bentConnector3">
            <a:avLst>
              <a:gd name="adj1" fmla="val 49997"/>
            </a:avLst>
          </a:prstGeom>
          <a:noFill/>
          <a:ln w="28575" cap="flat" cmpd="sng">
            <a:solidFill>
              <a:srgbClr val="000000"/>
            </a:solidFill>
            <a:prstDash val="solid"/>
            <a:round/>
            <a:headEnd type="none" w="sm" len="sm"/>
            <a:tailEnd type="triangle" w="med" len="med"/>
          </a:ln>
        </p:spPr>
      </p:cxnSp>
      <p:sp>
        <p:nvSpPr>
          <p:cNvPr id="97" name="Google Shape;97;p3"/>
          <p:cNvSpPr txBox="1"/>
          <p:nvPr/>
        </p:nvSpPr>
        <p:spPr>
          <a:xfrm>
            <a:off x="6727372" y="4811992"/>
            <a:ext cx="4254759" cy="52322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0000"/>
              </a:buClr>
              <a:buSzPts val="1400"/>
              <a:buFont typeface="Arial"/>
              <a:buChar char="-"/>
            </a:pPr>
            <a:r>
              <a:rPr lang="en-US" sz="1400">
                <a:solidFill>
                  <a:srgbClr val="000000"/>
                </a:solidFill>
                <a:latin typeface="Arial"/>
                <a:ea typeface="Arial"/>
                <a:cs typeface="Arial"/>
                <a:sym typeface="Arial"/>
              </a:rPr>
              <a:t>Utilizing waste heat from existing sources (for heating, power generation, etc.).</a:t>
            </a:r>
            <a:endParaRPr sz="1400">
              <a:solidFill>
                <a:srgbClr val="000000"/>
              </a:solidFill>
              <a:latin typeface="Arial"/>
              <a:ea typeface="Arial"/>
              <a:cs typeface="Arial"/>
              <a:sym typeface="Arial"/>
            </a:endParaRPr>
          </a:p>
        </p:txBody>
      </p:sp>
      <p:sp>
        <p:nvSpPr>
          <p:cNvPr id="98" name="Google Shape;98;p3"/>
          <p:cNvSpPr/>
          <p:nvPr/>
        </p:nvSpPr>
        <p:spPr>
          <a:xfrm>
            <a:off x="5918717" y="4969342"/>
            <a:ext cx="811763" cy="229081"/>
          </a:xfrm>
          <a:prstGeom prst="rightArrow">
            <a:avLst>
              <a:gd name="adj1" fmla="val 50000"/>
              <a:gd name="adj2" fmla="val 50000"/>
            </a:avLst>
          </a:prstGeom>
          <a:solidFill>
            <a:srgbClr val="0F6FC6"/>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30"/>
          <p:cNvSpPr txBox="1"/>
          <p:nvPr/>
        </p:nvSpPr>
        <p:spPr>
          <a:xfrm>
            <a:off x="838201" y="1199421"/>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CAPITAL FUNDING MODELS FOR PROJECT IMPLEMENTATION</a:t>
            </a:r>
            <a:endParaRPr sz="3600" b="1" i="0" u="none" strike="noStrike" cap="none">
              <a:solidFill>
                <a:srgbClr val="FFFFFF"/>
              </a:solidFill>
              <a:latin typeface="Arial"/>
              <a:ea typeface="Arial"/>
              <a:cs typeface="Arial"/>
              <a:sym typeface="Arial"/>
            </a:endParaRPr>
          </a:p>
        </p:txBody>
      </p:sp>
      <p:sp>
        <p:nvSpPr>
          <p:cNvPr id="513" name="Google Shape;513;p30"/>
          <p:cNvSpPr/>
          <p:nvPr/>
        </p:nvSpPr>
        <p:spPr>
          <a:xfrm>
            <a:off x="838201" y="2318957"/>
            <a:ext cx="2707793" cy="3539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700"/>
              <a:buFont typeface="Arial"/>
              <a:buNone/>
            </a:pPr>
            <a:r>
              <a:rPr lang="en-US" sz="1700" b="1" u="sng">
                <a:solidFill>
                  <a:srgbClr val="073763"/>
                </a:solidFill>
                <a:latin typeface="Arial"/>
                <a:ea typeface="Arial"/>
                <a:cs typeface="Arial"/>
                <a:sym typeface="Arial"/>
              </a:rPr>
              <a:t>A performance contract </a:t>
            </a:r>
            <a:endParaRPr sz="1700" u="sng">
              <a:solidFill>
                <a:srgbClr val="073763"/>
              </a:solidFill>
              <a:latin typeface="Arial"/>
              <a:ea typeface="Arial"/>
              <a:cs typeface="Arial"/>
              <a:sym typeface="Arial"/>
            </a:endParaRPr>
          </a:p>
        </p:txBody>
      </p:sp>
      <p:sp>
        <p:nvSpPr>
          <p:cNvPr id="514" name="Google Shape;514;p30"/>
          <p:cNvSpPr/>
          <p:nvPr/>
        </p:nvSpPr>
        <p:spPr>
          <a:xfrm>
            <a:off x="1071489" y="2895082"/>
            <a:ext cx="10049022" cy="2668423"/>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700"/>
              <a:buFont typeface="Arial"/>
              <a:buChar char="•"/>
            </a:pPr>
            <a:r>
              <a:rPr lang="en-US" sz="1700">
                <a:solidFill>
                  <a:srgbClr val="073763"/>
                </a:solidFill>
                <a:latin typeface="Arial"/>
                <a:ea typeface="Arial"/>
                <a:cs typeface="Arial"/>
                <a:sym typeface="Arial"/>
              </a:rPr>
              <a:t>A performance contract is a unique agreement that allows for the implementation of necessary improvements with minimal upfront investment.</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contractor is typically responsible for purchasing and installing the equipment, as well as maintaining it throughout the contract period.</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The contractor is compensated based on the performance efficiency of the installed equipment and only after the installed equipment has actually reduced costs.</a:t>
            </a:r>
            <a:endParaRPr sz="1400">
              <a:solidFill>
                <a:srgbClr val="000000"/>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700"/>
              <a:buFont typeface="Arial"/>
              <a:buChar char="•"/>
            </a:pPr>
            <a:r>
              <a:rPr lang="en-US" sz="1700">
                <a:solidFill>
                  <a:srgbClr val="073763"/>
                </a:solidFill>
                <a:latin typeface="Arial"/>
                <a:ea typeface="Arial"/>
                <a:cs typeface="Arial"/>
                <a:sym typeface="Arial"/>
              </a:rPr>
              <a:t>Energy Service Companies (ESCOs) often serve as contractors in this line of business.</a:t>
            </a:r>
            <a:endParaRPr sz="1700">
              <a:solidFill>
                <a:srgbClr val="073763"/>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1"/>
          <p:cNvSpPr txBox="1"/>
          <p:nvPr/>
        </p:nvSpPr>
        <p:spPr>
          <a:xfrm>
            <a:off x="821920" y="1363807"/>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graphicFrame>
        <p:nvGraphicFramePr>
          <p:cNvPr id="520" name="Google Shape;520;p31"/>
          <p:cNvGraphicFramePr/>
          <p:nvPr/>
        </p:nvGraphicFramePr>
        <p:xfrm>
          <a:off x="838187" y="2503899"/>
          <a:ext cx="3000000" cy="3000000"/>
        </p:xfrm>
        <a:graphic>
          <a:graphicData uri="http://schemas.openxmlformats.org/drawingml/2006/table">
            <a:tbl>
              <a:tblPr>
                <a:noFill/>
                <a:tableStyleId>{6D623E40-AE96-404C-B71C-D472092ABD57}</a:tableStyleId>
              </a:tblPr>
              <a:tblGrid>
                <a:gridCol w="1224525">
                  <a:extLst>
                    <a:ext uri="{9D8B030D-6E8A-4147-A177-3AD203B41FA5}">
                      <a16:colId xmlns:a16="http://schemas.microsoft.com/office/drawing/2014/main" val="20000"/>
                    </a:ext>
                  </a:extLst>
                </a:gridCol>
                <a:gridCol w="4380625">
                  <a:extLst>
                    <a:ext uri="{9D8B030D-6E8A-4147-A177-3AD203B41FA5}">
                      <a16:colId xmlns:a16="http://schemas.microsoft.com/office/drawing/2014/main" val="20001"/>
                    </a:ext>
                  </a:extLst>
                </a:gridCol>
                <a:gridCol w="4910475">
                  <a:extLst>
                    <a:ext uri="{9D8B030D-6E8A-4147-A177-3AD203B41FA5}">
                      <a16:colId xmlns:a16="http://schemas.microsoft.com/office/drawing/2014/main" val="20002"/>
                    </a:ext>
                  </a:extLst>
                </a:gridCol>
              </a:tblGrid>
              <a:tr h="203200">
                <a:tc>
                  <a:txBody>
                    <a:bodyPr/>
                    <a:lstStyle/>
                    <a:p>
                      <a:pPr marL="0" marR="0" lvl="0" indent="0" algn="l" rtl="0">
                        <a:lnSpc>
                          <a:spcPct val="100000"/>
                        </a:lnSpc>
                        <a:spcBef>
                          <a:spcPts val="0"/>
                        </a:spcBef>
                        <a:spcAft>
                          <a:spcPts val="0"/>
                        </a:spcAft>
                        <a:buClr>
                          <a:schemeClr val="dk1"/>
                        </a:buClr>
                        <a:buSzPts val="1600"/>
                        <a:buFont typeface="Calibri"/>
                        <a:buNone/>
                      </a:pPr>
                      <a:endParaRPr sz="16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Energy Audit Report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Investment Grade Audit (IGA) / Feasibility Study Report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Purpose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Assess current energy usage and propose energy saving opportunities</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Analyze the financial &amp; economic feasibility of selected solutions following an energy audit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Main content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Collect energy consumption data;</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Analyze the performance of equipment, production lines, and systems;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Identify areas of energy waste;</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Propose energy conservation measures/solutions.</a:t>
                      </a:r>
                      <a:endParaRPr sz="16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Calculate investment costs, operational costs, and economic benefits;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 Conduct financial analysis (NPV, IRR, Benefit-Cost Ratio, Payback Period);</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Perform socio-economic analysis (social and environmental benefits);</a:t>
                      </a:r>
                      <a:endParaRPr sz="1800" u="none" strike="noStrike" cap="none"/>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t>Propose financing options.</a:t>
                      </a:r>
                      <a:endParaRPr sz="16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70850">
                <a:tc>
                  <a:txBody>
                    <a:bodyPr/>
                    <a:lstStyle/>
                    <a:p>
                      <a:pPr marL="0" marR="0" lvl="0" indent="0" algn="l" rtl="0">
                        <a:lnSpc>
                          <a:spcPct val="100000"/>
                        </a:lnSpc>
                        <a:spcBef>
                          <a:spcPts val="0"/>
                        </a:spcBef>
                        <a:spcAft>
                          <a:spcPts val="0"/>
                        </a:spcAft>
                        <a:buClr>
                          <a:schemeClr val="dk1"/>
                        </a:buClr>
                        <a:buSzPts val="1600"/>
                        <a:buFont typeface="Calibri"/>
                        <a:buNone/>
                      </a:pPr>
                      <a:r>
                        <a:rPr lang="en-US" sz="1600" b="1" u="none" strike="noStrike" cap="none"/>
                        <a:t>Result</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 list of potential energy-saving opportunities, but without detailed financial viability assurance</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600"/>
                        <a:buFont typeface="Calibri"/>
                        <a:buNone/>
                      </a:pPr>
                      <a:r>
                        <a:rPr lang="en-US" sz="1600" u="none" strike="noStrike" cap="none"/>
                        <a:t>A basis for making investment decisions or for seeking funding/loans</a:t>
                      </a:r>
                      <a:endParaRPr sz="18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32"/>
          <p:cNvSpPr txBox="1"/>
          <p:nvPr/>
        </p:nvSpPr>
        <p:spPr>
          <a:xfrm>
            <a:off x="838200" y="2182460"/>
            <a:ext cx="10515600" cy="4351200"/>
          </a:xfrm>
          <a:prstGeom prst="rect">
            <a:avLst/>
          </a:prstGeom>
          <a:noFill/>
          <a:ln>
            <a:noFill/>
          </a:ln>
        </p:spPr>
        <p:txBody>
          <a:bodyPr spcFirstLastPara="1" wrap="square" lIns="91425" tIns="45700" rIns="91425" bIns="45700" anchor="t" anchorCtr="0">
            <a:normAutofit/>
          </a:bodyPr>
          <a:lstStyle/>
          <a:p>
            <a:pPr marL="0" marR="0" lvl="0" indent="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An Investment Report can be prepared by consulting firms or a company's internal personnel and presented to the corporate leadership or financial support institutions. Key contents of the investment report typically include:</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(1) The rationale for implementing energy efficiency projects within the organization.</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(2) Findings from the energy audit report and proposed energy-saving solutions.</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(3) Financial efficiency calculations for the proposed energy-saving measures.</a:t>
            </a:r>
            <a:endParaRPr/>
          </a:p>
          <a:p>
            <a:pPr marL="0" marR="0" lvl="0" indent="457200" algn="l" rtl="0">
              <a:lnSpc>
                <a:spcPct val="115000"/>
              </a:lnSpc>
              <a:spcBef>
                <a:spcPts val="1000"/>
              </a:spcBef>
              <a:spcAft>
                <a:spcPts val="0"/>
              </a:spcAft>
              <a:buClr>
                <a:schemeClr val="dk1"/>
              </a:buClr>
              <a:buSzPts val="1100"/>
              <a:buFont typeface="Arial"/>
              <a:buNone/>
            </a:pPr>
            <a:r>
              <a:rPr lang="en-US" sz="2000" b="0" i="0" u="none" strike="noStrike" cap="none">
                <a:solidFill>
                  <a:srgbClr val="0F1115"/>
                </a:solidFill>
                <a:highlight>
                  <a:srgbClr val="FFFFFF"/>
                </a:highlight>
                <a:latin typeface="Arial"/>
                <a:ea typeface="Arial"/>
                <a:cs typeface="Arial"/>
                <a:sym typeface="Arial"/>
              </a:rPr>
              <a:t>(4) Assessment of other impacts on the business and the environment.</a:t>
            </a:r>
            <a:endParaRPr/>
          </a:p>
          <a:p>
            <a:pPr marL="0" marR="0" lvl="0" indent="457200" algn="l" rtl="0">
              <a:lnSpc>
                <a:spcPct val="115000"/>
              </a:lnSpc>
              <a:spcBef>
                <a:spcPts val="1000"/>
              </a:spcBef>
              <a:spcAft>
                <a:spcPts val="0"/>
              </a:spcAft>
              <a:buClr>
                <a:schemeClr val="dk1"/>
              </a:buClr>
              <a:buSzPts val="1100"/>
              <a:buFont typeface="Arial"/>
              <a:buNone/>
            </a:pPr>
            <a:r>
              <a:rPr lang="en-US" sz="2000">
                <a:solidFill>
                  <a:srgbClr val="0F1115"/>
                </a:solidFill>
                <a:highlight>
                  <a:srgbClr val="FFFFFF"/>
                </a:highlight>
              </a:rPr>
              <a:t>(5) Preliminary financial analysis such as payback and sometimes NPV as well as IRR</a:t>
            </a:r>
            <a:endParaRPr sz="2000">
              <a:solidFill>
                <a:srgbClr val="0F1115"/>
              </a:solidFill>
              <a:highlight>
                <a:srgbClr val="FFFFFF"/>
              </a:highlight>
            </a:endParaRPr>
          </a:p>
          <a:p>
            <a:pPr marL="0" marR="0" lvl="0" indent="0" algn="l" rtl="0">
              <a:lnSpc>
                <a:spcPct val="115000"/>
              </a:lnSpc>
              <a:spcBef>
                <a:spcPts val="1000"/>
              </a:spcBef>
              <a:spcAft>
                <a:spcPts val="0"/>
              </a:spcAft>
              <a:buClr>
                <a:schemeClr val="dk1"/>
              </a:buClr>
              <a:buSzPts val="1100"/>
              <a:buFont typeface="Arial"/>
              <a:buNone/>
            </a:pPr>
            <a:endParaRPr sz="2000">
              <a:solidFill>
                <a:srgbClr val="0F1115"/>
              </a:solidFill>
              <a:highlight>
                <a:srgbClr val="FFFFFF"/>
              </a:highlight>
            </a:endParaRPr>
          </a:p>
          <a:p>
            <a:pPr marL="0" marR="0" lvl="0" indent="0" algn="l" rtl="0">
              <a:lnSpc>
                <a:spcPct val="115000"/>
              </a:lnSpc>
              <a:spcBef>
                <a:spcPts val="1000"/>
              </a:spcBef>
              <a:spcAft>
                <a:spcPts val="0"/>
              </a:spcAft>
              <a:buClr>
                <a:schemeClr val="dk1"/>
              </a:buClr>
              <a:buSzPts val="1800"/>
              <a:buFont typeface="Arial"/>
              <a:buNone/>
            </a:pPr>
            <a:endParaRPr sz="2000" b="0" i="0" u="none" strike="noStrike" cap="none">
              <a:solidFill>
                <a:schemeClr val="dk1"/>
              </a:solidFill>
              <a:latin typeface="Arial"/>
              <a:ea typeface="Arial"/>
              <a:cs typeface="Arial"/>
              <a:sym typeface="Arial"/>
            </a:endParaRPr>
          </a:p>
        </p:txBody>
      </p:sp>
      <p:sp>
        <p:nvSpPr>
          <p:cNvPr id="527" name="Google Shape;527;p32"/>
          <p:cNvSpPr txBox="1"/>
          <p:nvPr/>
        </p:nvSpPr>
        <p:spPr>
          <a:xfrm>
            <a:off x="838200" y="1394630"/>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000" b="1" i="0" u="none" strike="noStrike" cap="none">
                <a:solidFill>
                  <a:srgbClr val="FFFFFF"/>
                </a:solidFill>
                <a:latin typeface="Arial"/>
                <a:ea typeface="Arial"/>
                <a:cs typeface="Arial"/>
                <a:sym typeface="Arial"/>
              </a:rPr>
              <a:t>PREPARING AN INVESTMENT REPORT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33"/>
          <p:cNvSpPr txBox="1"/>
          <p:nvPr/>
        </p:nvSpPr>
        <p:spPr>
          <a:xfrm>
            <a:off x="838200" y="1230243"/>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FFFEFE"/>
              </a:buClr>
              <a:buSzPts val="3600"/>
              <a:buFont typeface="Arial"/>
              <a:buNone/>
            </a:pPr>
            <a:r>
              <a:rPr lang="en-US" sz="2000" b="1">
                <a:solidFill>
                  <a:srgbClr val="FFFEFE"/>
                </a:solidFill>
                <a:latin typeface="Arial"/>
                <a:ea typeface="Arial"/>
                <a:cs typeface="Arial"/>
                <a:sym typeface="Arial"/>
              </a:rPr>
              <a:t>PREPARING AN INVESTMENT REPORT</a:t>
            </a:r>
            <a:endParaRPr/>
          </a:p>
        </p:txBody>
      </p:sp>
      <p:sp>
        <p:nvSpPr>
          <p:cNvPr id="533" name="Google Shape;533;p33"/>
          <p:cNvSpPr txBox="1"/>
          <p:nvPr/>
        </p:nvSpPr>
        <p:spPr>
          <a:xfrm>
            <a:off x="781642" y="1639044"/>
            <a:ext cx="10572000" cy="585600"/>
          </a:xfrm>
          <a:prstGeom prst="rect">
            <a:avLst/>
          </a:prstGeom>
          <a:noFill/>
          <a:ln>
            <a:noFill/>
          </a:ln>
        </p:spPr>
        <p:txBody>
          <a:bodyPr spcFirstLastPara="1" wrap="square" lIns="45700" tIns="45700" rIns="45700" bIns="45700" anchor="t" anchorCtr="0">
            <a:noAutofit/>
          </a:bodyPr>
          <a:lstStyle/>
          <a:p>
            <a:pPr marL="0" marR="0" lvl="0" indent="0" algn="just" rtl="0">
              <a:lnSpc>
                <a:spcPct val="200000"/>
              </a:lnSpc>
              <a:spcBef>
                <a:spcPts val="0"/>
              </a:spcBef>
              <a:spcAft>
                <a:spcPts val="0"/>
              </a:spcAft>
              <a:buClr>
                <a:srgbClr val="073763"/>
              </a:buClr>
              <a:buSzPts val="1700"/>
              <a:buFont typeface="Arial"/>
              <a:buNone/>
            </a:pPr>
            <a:r>
              <a:rPr lang="en-US" sz="1700" b="1" i="1" u="none" strike="noStrike" cap="none">
                <a:solidFill>
                  <a:srgbClr val="073763"/>
                </a:solidFill>
                <a:latin typeface="Arial"/>
                <a:ea typeface="Arial"/>
                <a:cs typeface="Arial"/>
                <a:sym typeface="Arial"/>
              </a:rPr>
              <a:t>(1) Bases for implementing energy efficiency projects at the unit.</a:t>
            </a:r>
            <a:endParaRPr sz="1700" b="1" i="1" u="none" strike="noStrike" cap="none">
              <a:solidFill>
                <a:srgbClr val="073763"/>
              </a:solidFill>
              <a:latin typeface="Arial"/>
              <a:ea typeface="Arial"/>
              <a:cs typeface="Arial"/>
              <a:sym typeface="Arial"/>
            </a:endParaRPr>
          </a:p>
          <a:p>
            <a:pPr marL="0" marR="0" lvl="0" indent="0" algn="just" rtl="0">
              <a:lnSpc>
                <a:spcPct val="200000"/>
              </a:lnSpc>
              <a:spcBef>
                <a:spcPts val="1000"/>
              </a:spcBef>
              <a:spcAft>
                <a:spcPts val="0"/>
              </a:spcAft>
              <a:buClr>
                <a:srgbClr val="000000"/>
              </a:buClr>
              <a:buSzPts val="1700"/>
              <a:buFont typeface="Arial"/>
              <a:buNone/>
            </a:pPr>
            <a:endParaRPr sz="1700" b="1" i="1" u="none" strike="noStrike" cap="none">
              <a:solidFill>
                <a:srgbClr val="073763"/>
              </a:solidFill>
              <a:latin typeface="Arial"/>
              <a:ea typeface="Arial"/>
              <a:cs typeface="Arial"/>
              <a:sym typeface="Arial"/>
            </a:endParaRPr>
          </a:p>
        </p:txBody>
      </p:sp>
      <p:sp>
        <p:nvSpPr>
          <p:cNvPr id="534" name="Google Shape;534;p33"/>
          <p:cNvSpPr txBox="1"/>
          <p:nvPr/>
        </p:nvSpPr>
        <p:spPr>
          <a:xfrm>
            <a:off x="838200" y="2284200"/>
            <a:ext cx="9537900" cy="2289600"/>
          </a:xfrm>
          <a:prstGeom prst="rect">
            <a:avLst/>
          </a:prstGeom>
          <a:noFill/>
          <a:ln>
            <a:noFill/>
          </a:ln>
        </p:spPr>
        <p:txBody>
          <a:bodyPr spcFirstLastPara="1" wrap="square" lIns="45700" tIns="45700" rIns="45700" bIns="45700" anchor="t" anchorCtr="0">
            <a:normAutofit/>
          </a:bodyPr>
          <a:lstStyle/>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Policy on investing in energy efficiency:</a:t>
            </a:r>
            <a:endParaRPr sz="1700">
              <a:solidFill>
                <a:srgbClr val="073763"/>
              </a:solidFill>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a:solidFill>
                  <a:srgbClr val="073763"/>
                </a:solidFill>
              </a:rPr>
              <a:t>As required by law (Construction Law, Public Investment Law, Investment Law)</a:t>
            </a:r>
            <a:endParaRPr sz="1700">
              <a:solidFill>
                <a:srgbClr val="073763"/>
              </a:solidFill>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Awareness of the effectiveness of improving energy efficiency within the unit</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Arial"/>
              <a:buChar char="•"/>
            </a:pPr>
            <a:r>
              <a:rPr lang="en-US" sz="1700" b="0" i="0" u="none" strike="noStrike" cap="none">
                <a:solidFill>
                  <a:srgbClr val="073763"/>
                </a:solidFill>
                <a:latin typeface="Arial"/>
                <a:ea typeface="Arial"/>
                <a:cs typeface="Arial"/>
                <a:sym typeface="Arial"/>
              </a:rPr>
              <a:t>Investment resources allocated for energy efficiency projects:</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Capital policy for energy efficiency projects</a:t>
            </a:r>
            <a:endParaRPr sz="1800">
              <a:solidFill>
                <a:schemeClr val="dk1"/>
              </a:solidFill>
              <a:latin typeface="Calibri"/>
              <a:ea typeface="Calibri"/>
              <a:cs typeface="Calibri"/>
              <a:sym typeface="Calibri"/>
            </a:endParaRPr>
          </a:p>
          <a:p>
            <a:pPr marL="342900" marR="0" lvl="0" indent="-342900" algn="just" rtl="0">
              <a:lnSpc>
                <a:spcPct val="130000"/>
              </a:lnSpc>
              <a:spcBef>
                <a:spcPts val="0"/>
              </a:spcBef>
              <a:spcAft>
                <a:spcPts val="0"/>
              </a:spcAft>
              <a:buClr>
                <a:srgbClr val="073763"/>
              </a:buClr>
              <a:buSzPts val="1700"/>
              <a:buFont typeface="Courier New"/>
              <a:buChar char="o"/>
            </a:pPr>
            <a:r>
              <a:rPr lang="en-US" sz="1700" b="0" i="0" u="none" strike="noStrike" cap="none">
                <a:solidFill>
                  <a:srgbClr val="073763"/>
                </a:solidFill>
                <a:latin typeface="Arial"/>
                <a:ea typeface="Arial"/>
                <a:cs typeface="Arial"/>
                <a:sym typeface="Arial"/>
              </a:rPr>
              <a:t>Amount of capital available for use in energy efficiency projects</a:t>
            </a:r>
            <a:endParaRPr sz="1700" b="0" i="0" u="none" strike="noStrike" cap="none">
              <a:solidFill>
                <a:srgbClr val="073763"/>
              </a:solidFill>
              <a:latin typeface="Arial"/>
              <a:ea typeface="Arial"/>
              <a:cs typeface="Arial"/>
              <a:sym typeface="Arial"/>
            </a:endParaRPr>
          </a:p>
        </p:txBody>
      </p:sp>
      <p:sp>
        <p:nvSpPr>
          <p:cNvPr id="535" name="Google Shape;535;p33"/>
          <p:cNvSpPr/>
          <p:nvPr/>
        </p:nvSpPr>
        <p:spPr>
          <a:xfrm>
            <a:off x="668626" y="4391856"/>
            <a:ext cx="11216700" cy="534300"/>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Clr>
                <a:srgbClr val="073763"/>
              </a:buClr>
              <a:buSzPts val="1700"/>
              <a:buFont typeface="Arial"/>
              <a:buNone/>
            </a:pPr>
            <a:r>
              <a:rPr lang="en-US" sz="1700" b="1" i="1" u="none" strike="noStrike" cap="none">
                <a:solidFill>
                  <a:srgbClr val="073763"/>
                </a:solidFill>
                <a:latin typeface="Arial"/>
                <a:ea typeface="Arial"/>
                <a:cs typeface="Arial"/>
                <a:sym typeface="Arial"/>
              </a:rPr>
              <a:t> (2) Results of the energy audit report and proposed energy-saving solutions.</a:t>
            </a:r>
            <a:endParaRPr sz="1700" b="1" i="1" u="none" strike="noStrike" cap="none">
              <a:solidFill>
                <a:srgbClr val="073763"/>
              </a:solidFill>
              <a:latin typeface="Arial"/>
              <a:ea typeface="Arial"/>
              <a:cs typeface="Arial"/>
              <a:sym typeface="Arial"/>
            </a:endParaRPr>
          </a:p>
        </p:txBody>
      </p:sp>
      <p:sp>
        <p:nvSpPr>
          <p:cNvPr id="536" name="Google Shape;536;p33"/>
          <p:cNvSpPr/>
          <p:nvPr/>
        </p:nvSpPr>
        <p:spPr>
          <a:xfrm>
            <a:off x="781642" y="4978695"/>
            <a:ext cx="10628700" cy="1417200"/>
          </a:xfrm>
          <a:prstGeom prst="rect">
            <a:avLst/>
          </a:prstGeom>
          <a:solidFill>
            <a:srgbClr val="FFFFFF"/>
          </a:solidFill>
          <a:ln>
            <a:noFill/>
          </a:ln>
        </p:spPr>
        <p:txBody>
          <a:bodyPr spcFirstLastPara="1" wrap="square" lIns="91425" tIns="45700" rIns="91425" bIns="45700" anchor="t" anchorCtr="0">
            <a:spAutoFit/>
          </a:bodyPr>
          <a:lstStyle/>
          <a:p>
            <a:pPr marL="285750" marR="0" lvl="0" indent="-285750" algn="l" rtl="0">
              <a:lnSpc>
                <a:spcPct val="13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To serve as a basis for investment project activities, enterprises must undergo an energy audit to form the foundation for preparing the investment report.</a:t>
            </a:r>
            <a:endParaRPr sz="1800">
              <a:solidFill>
                <a:schemeClr val="dk1"/>
              </a:solidFill>
              <a:latin typeface="Calibri"/>
              <a:ea typeface="Calibri"/>
              <a:cs typeface="Calibri"/>
              <a:sym typeface="Calibri"/>
            </a:endParaRPr>
          </a:p>
          <a:p>
            <a:pPr marL="285750" marR="0" lvl="0" indent="-285750" algn="l" rtl="0">
              <a:lnSpc>
                <a:spcPct val="13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The results and proposed energy-saving solutions in the audit report are the foundations for preparing the investment report.</a:t>
            </a:r>
            <a:endParaRPr sz="180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34"/>
          <p:cNvSpPr txBox="1"/>
          <p:nvPr/>
        </p:nvSpPr>
        <p:spPr>
          <a:xfrm>
            <a:off x="838201" y="11480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sp>
        <p:nvSpPr>
          <p:cNvPr id="542" name="Google Shape;542;p34"/>
          <p:cNvSpPr txBox="1"/>
          <p:nvPr/>
        </p:nvSpPr>
        <p:spPr>
          <a:xfrm>
            <a:off x="810065" y="1751857"/>
            <a:ext cx="10571870" cy="4705059"/>
          </a:xfrm>
          <a:prstGeom prst="rect">
            <a:avLst/>
          </a:prstGeom>
          <a:solidFill>
            <a:srgbClr val="FFFFFF"/>
          </a:solidFill>
          <a:ln>
            <a:noFill/>
          </a:ln>
        </p:spPr>
        <p:txBody>
          <a:bodyPr spcFirstLastPara="1" wrap="square" lIns="45700" tIns="45700" rIns="45700" bIns="45700" anchor="t" anchorCtr="0">
            <a:noAutofit/>
          </a:bodyPr>
          <a:lstStyle/>
          <a:p>
            <a:pPr marL="0" marR="0" lvl="0" indent="0" algn="just" rtl="0">
              <a:lnSpc>
                <a:spcPct val="130000"/>
              </a:lnSpc>
              <a:spcBef>
                <a:spcPts val="0"/>
              </a:spcBef>
              <a:spcAft>
                <a:spcPts val="0"/>
              </a:spcAft>
              <a:buClr>
                <a:srgbClr val="073763"/>
              </a:buClr>
              <a:buSzPts val="1500"/>
              <a:buFont typeface="Arial"/>
              <a:buNone/>
            </a:pPr>
            <a:r>
              <a:rPr lang="en-US" sz="1500" b="1" i="1">
                <a:solidFill>
                  <a:srgbClr val="073763"/>
                </a:solidFill>
                <a:latin typeface="Arial"/>
                <a:ea typeface="Arial"/>
                <a:cs typeface="Arial"/>
                <a:sym typeface="Arial"/>
              </a:rPr>
              <a:t>(3) Calculation of financial efficiency for proposed energy-saving solutions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Char char="•"/>
            </a:pPr>
            <a:r>
              <a:rPr lang="en-US" sz="1500">
                <a:solidFill>
                  <a:srgbClr val="073763"/>
                </a:solidFill>
                <a:latin typeface="Arial"/>
                <a:ea typeface="Arial"/>
                <a:cs typeface="Arial"/>
                <a:sym typeface="Arial"/>
              </a:rPr>
              <a:t>In the investment report, detailed financial calculations m</a:t>
            </a:r>
            <a:r>
              <a:rPr lang="en-US" sz="1500">
                <a:solidFill>
                  <a:srgbClr val="073763"/>
                </a:solidFill>
              </a:rPr>
              <a:t>ust be performed (Enterprises need to investment grade audit (not just an energy audit) to help prepare the investment report)</a:t>
            </a:r>
            <a:endParaRPr sz="1500">
              <a:solidFill>
                <a:srgbClr val="073763"/>
              </a:solidFill>
            </a:endParaRPr>
          </a:p>
          <a:p>
            <a:pPr marL="285750" marR="0" lvl="0" indent="-285750" algn="just" rtl="0">
              <a:lnSpc>
                <a:spcPct val="130000"/>
              </a:lnSpc>
              <a:spcBef>
                <a:spcPts val="0"/>
              </a:spcBef>
              <a:spcAft>
                <a:spcPts val="0"/>
              </a:spcAft>
              <a:buClr>
                <a:srgbClr val="073763"/>
              </a:buClr>
              <a:buSzPts val="1500"/>
              <a:buChar char="•"/>
            </a:pPr>
            <a:r>
              <a:rPr lang="en-US" sz="1500">
                <a:solidFill>
                  <a:srgbClr val="073763"/>
                </a:solidFill>
              </a:rPr>
              <a:t>Detailed calculation of investment costs and disbursement met</a:t>
            </a:r>
            <a:r>
              <a:rPr lang="en-US" sz="1500">
                <a:solidFill>
                  <a:srgbClr val="073763"/>
                </a:solidFill>
                <a:latin typeface="Arial"/>
                <a:ea typeface="Arial"/>
                <a:cs typeface="Arial"/>
                <a:sym typeface="Arial"/>
              </a:rPr>
              <a:t>hods;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Source of capital and cost of capital;</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Capital borrowing and debt repayment methods;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Project lifespan;</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Depreciation calculation method;</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Comprehensive calculation of construction, installation, and commissioning costs for the invested system;</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annual savings;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annual operation and maintenance costs;</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other project benefits (if any);</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financial inflows at the project's end;</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the project's post-tax cash flow according to the cash flow table in the “Financial Analysis Techniques” section;</a:t>
            </a:r>
            <a:endParaRPr sz="1400">
              <a:solidFill>
                <a:srgbClr val="000000"/>
              </a:solidFill>
              <a:latin typeface="Arial"/>
              <a:ea typeface="Arial"/>
              <a:cs typeface="Arial"/>
              <a:sym typeface="Arial"/>
            </a:endParaRPr>
          </a:p>
          <a:p>
            <a:pPr marL="285750" marR="0" lvl="0" indent="-285750" algn="just" rtl="0">
              <a:lnSpc>
                <a:spcPct val="130000"/>
              </a:lnSpc>
              <a:spcBef>
                <a:spcPts val="0"/>
              </a:spcBef>
              <a:spcAft>
                <a:spcPts val="0"/>
              </a:spcAft>
              <a:buClr>
                <a:srgbClr val="073763"/>
              </a:buClr>
              <a:buSzPts val="1500"/>
              <a:buFont typeface="Arial"/>
              <a:buChar char="•"/>
            </a:pPr>
            <a:r>
              <a:rPr lang="en-US" sz="1500">
                <a:solidFill>
                  <a:srgbClr val="073763"/>
                </a:solidFill>
                <a:latin typeface="Arial"/>
                <a:ea typeface="Arial"/>
                <a:cs typeface="Arial"/>
                <a:sym typeface="Arial"/>
              </a:rPr>
              <a:t>Calculation of project risks.</a:t>
            </a:r>
            <a:endParaRPr sz="1500" b="1" i="1">
              <a:solidFill>
                <a:srgbClr val="073763"/>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p35"/>
          <p:cNvSpPr txBox="1"/>
          <p:nvPr/>
        </p:nvSpPr>
        <p:spPr>
          <a:xfrm>
            <a:off x="869023" y="11480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1700" b="1" i="0" u="none" strike="noStrike" cap="none">
                <a:solidFill>
                  <a:srgbClr val="FFFFFF"/>
                </a:solidFill>
                <a:latin typeface="Arial"/>
                <a:ea typeface="Arial"/>
                <a:cs typeface="Arial"/>
                <a:sym typeface="Arial"/>
              </a:rPr>
              <a:t>PREPARING AN INVESTMENT REPORT</a:t>
            </a:r>
            <a:endParaRPr sz="3600" b="1" i="0" u="none" strike="noStrike" cap="none">
              <a:solidFill>
                <a:srgbClr val="FFFFFF"/>
              </a:solidFill>
              <a:latin typeface="Arial"/>
              <a:ea typeface="Arial"/>
              <a:cs typeface="Arial"/>
              <a:sym typeface="Arial"/>
            </a:endParaRPr>
          </a:p>
        </p:txBody>
      </p:sp>
      <p:graphicFrame>
        <p:nvGraphicFramePr>
          <p:cNvPr id="548" name="Google Shape;548;p35"/>
          <p:cNvGraphicFramePr/>
          <p:nvPr/>
        </p:nvGraphicFramePr>
        <p:xfrm>
          <a:off x="1164624" y="1783144"/>
          <a:ext cx="3000000" cy="3000000"/>
        </p:xfrm>
        <a:graphic>
          <a:graphicData uri="http://schemas.openxmlformats.org/drawingml/2006/table">
            <a:tbl>
              <a:tblPr>
                <a:noFill/>
                <a:tableStyleId>{6D623E40-AE96-404C-B71C-D472092ABD57}</a:tableStyleId>
              </a:tblPr>
              <a:tblGrid>
                <a:gridCol w="908425">
                  <a:extLst>
                    <a:ext uri="{9D8B030D-6E8A-4147-A177-3AD203B41FA5}">
                      <a16:colId xmlns:a16="http://schemas.microsoft.com/office/drawing/2014/main" val="20000"/>
                    </a:ext>
                  </a:extLst>
                </a:gridCol>
                <a:gridCol w="3596225">
                  <a:extLst>
                    <a:ext uri="{9D8B030D-6E8A-4147-A177-3AD203B41FA5}">
                      <a16:colId xmlns:a16="http://schemas.microsoft.com/office/drawing/2014/main" val="20001"/>
                    </a:ext>
                  </a:extLst>
                </a:gridCol>
                <a:gridCol w="1073425">
                  <a:extLst>
                    <a:ext uri="{9D8B030D-6E8A-4147-A177-3AD203B41FA5}">
                      <a16:colId xmlns:a16="http://schemas.microsoft.com/office/drawing/2014/main" val="20002"/>
                    </a:ext>
                  </a:extLst>
                </a:gridCol>
                <a:gridCol w="1098675">
                  <a:extLst>
                    <a:ext uri="{9D8B030D-6E8A-4147-A177-3AD203B41FA5}">
                      <a16:colId xmlns:a16="http://schemas.microsoft.com/office/drawing/2014/main" val="20003"/>
                    </a:ext>
                  </a:extLst>
                </a:gridCol>
                <a:gridCol w="1780600">
                  <a:extLst>
                    <a:ext uri="{9D8B030D-6E8A-4147-A177-3AD203B41FA5}">
                      <a16:colId xmlns:a16="http://schemas.microsoft.com/office/drawing/2014/main" val="20004"/>
                    </a:ext>
                  </a:extLst>
                </a:gridCol>
                <a:gridCol w="1261250">
                  <a:extLst>
                    <a:ext uri="{9D8B030D-6E8A-4147-A177-3AD203B41FA5}">
                      <a16:colId xmlns:a16="http://schemas.microsoft.com/office/drawing/2014/main" val="20005"/>
                    </a:ext>
                  </a:extLst>
                </a:gridCol>
              </a:tblGrid>
              <a:tr h="263475">
                <a:tc rowSpan="2">
                  <a:txBody>
                    <a:bodyPr/>
                    <a:lstStyle/>
                    <a:p>
                      <a:pPr marL="0" marR="0" lvl="0" indent="0" algn="ctr" rtl="0">
                        <a:lnSpc>
                          <a:spcPct val="127272"/>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Solution No.</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rowSpan="2">
                  <a:txBody>
                    <a:bodyPr/>
                    <a:lstStyle/>
                    <a:p>
                      <a:pPr marL="0" marR="0" lvl="0" indent="0" algn="ctr" rtl="0">
                        <a:lnSpc>
                          <a:spcPct val="127272"/>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Solution</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gridSpan="2">
                  <a:txBody>
                    <a:bodyPr/>
                    <a:lstStyle/>
                    <a:p>
                      <a:pPr marL="0" marR="0" lvl="0" indent="0" algn="l" rtl="0">
                        <a:lnSpc>
                          <a:spcPct val="50000"/>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Annual Savings</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FFFFF"/>
                    </a:solidFill>
                  </a:tcPr>
                </a:tc>
                <a:tc hMerge="1">
                  <a:txBody>
                    <a:bodyPr/>
                    <a:lstStyle/>
                    <a:p>
                      <a:endParaRPr lang="en-US"/>
                    </a:p>
                  </a:txBody>
                  <a:tcPr/>
                </a:tc>
                <a:tc rowSpan="2">
                  <a:txBody>
                    <a:bodyPr/>
                    <a:lstStyle/>
                    <a:p>
                      <a:pPr marL="79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Estimated Savings</a:t>
                      </a:r>
                      <a:endParaRPr sz="1100" b="1" i="0" u="none" strike="noStrike" cap="none">
                        <a:solidFill>
                          <a:schemeClr val="dk1"/>
                        </a:solidFill>
                        <a:latin typeface="Arial"/>
                        <a:ea typeface="Arial"/>
                        <a:cs typeface="Arial"/>
                        <a:sym typeface="Arial"/>
                      </a:endParaRPr>
                    </a:p>
                    <a:p>
                      <a:pPr marL="79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Million VND </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rowSpan="2">
                  <a:txBody>
                    <a:bodyPr/>
                    <a:lstStyle/>
                    <a:p>
                      <a:pPr marL="0" marR="0" lvl="0" indent="0" algn="ctr" rtl="0">
                        <a:lnSpc>
                          <a:spcPct val="54545"/>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Estimated Investment Cost (Million VND)</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51800">
                <a:tc vMerge="1">
                  <a:txBody>
                    <a:bodyPr/>
                    <a:lstStyle/>
                    <a:p>
                      <a:endParaRPr lang="en-US"/>
                    </a:p>
                  </a:txBody>
                  <a:tcPr/>
                </a:tc>
                <a:tc vMerge="1">
                  <a:txBody>
                    <a:bodyPr/>
                    <a:lstStyle/>
                    <a:p>
                      <a:endParaRPr lang="en-US"/>
                    </a:p>
                  </a:txBody>
                  <a:tcPr/>
                </a:tc>
                <a:tc>
                  <a:txBody>
                    <a:bodyPr/>
                    <a:lstStyle/>
                    <a:p>
                      <a:pPr marL="0" marR="0" lvl="0" indent="0" algn="ctr" rtl="0">
                        <a:lnSpc>
                          <a:spcPct val="45454"/>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GJ/year</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45454"/>
                        </a:lnSpc>
                        <a:spcBef>
                          <a:spcPts val="0"/>
                        </a:spcBef>
                        <a:spcAft>
                          <a:spcPts val="0"/>
                        </a:spcAft>
                        <a:buClr>
                          <a:srgbClr val="000000"/>
                        </a:buClr>
                        <a:buSzPts val="1100"/>
                        <a:buFont typeface="Arial"/>
                        <a:buNone/>
                      </a:pPr>
                      <a:endParaRPr sz="11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MWh/year</a:t>
                      </a:r>
                      <a:endParaRPr sz="11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580200">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Improve combustion efficiency by reducing excess gas in the preheater and reducing clinker outlet temperature</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75,424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2,420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909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3,890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386800">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Improve cooling efficiency by more even distribution of clinker</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95,742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3,070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2,380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386800">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an additional cyclone stage for the stage 1 preheater and recover additional heat from exhaust gas</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326,554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10,480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27,000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2634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4</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Use cooling air to supply the kiln burner</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21,343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685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740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634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Generate electricity from waste heat from the kiln cooling section</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29,490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32,180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187,200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386800">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6</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inverter for raw material fan (R2S20) - Line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2,080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2,040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7,200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3386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7</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77272"/>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a:p>
                      <a:pPr marL="60325" marR="0" lvl="0" indent="0" algn="l" rtl="0">
                        <a:lnSpc>
                          <a:spcPct val="77272"/>
                        </a:lnSpc>
                        <a:spcBef>
                          <a:spcPts val="175"/>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Replace inefficient equipment - preheater fan, Line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1,920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1,885</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33972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8</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01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Replace inefficient equipment - raw material fan, Line 1</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1,460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3,000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386800">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9</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conveyor system for kiln input, Line 1 to reduce energy consumption of the pneumatic conveying system</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2,290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2,250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90909"/>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6,000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328375">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ECM 10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Install inverter for fan at coal mill (P22) - Line 2</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490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480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50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600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424125">
                <a:tc>
                  <a:txBody>
                    <a:bodyPr/>
                    <a:lstStyle/>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60325" marR="0" lvl="0" indent="0" algn="l"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Total</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84138"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519,063</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147638"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37,760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277813"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56,950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333375" marR="0" lvl="0" indent="0" algn="ctr" rtl="0">
                        <a:lnSpc>
                          <a:spcPct val="115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241,010</a:t>
                      </a:r>
                      <a:endParaRPr sz="11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36"/>
          <p:cNvSpPr txBox="1"/>
          <p:nvPr/>
        </p:nvSpPr>
        <p:spPr>
          <a:xfrm>
            <a:off x="457200" y="1219686"/>
            <a:ext cx="11290041"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EXAMPLE ANALYSIS</a:t>
            </a:r>
            <a:endParaRPr/>
          </a:p>
        </p:txBody>
      </p:sp>
      <p:pic>
        <p:nvPicPr>
          <p:cNvPr id="554" name="Google Shape;554;p36"/>
          <p:cNvPicPr preferRelativeResize="0"/>
          <p:nvPr/>
        </p:nvPicPr>
        <p:blipFill rotWithShape="1">
          <a:blip r:embed="rId3">
            <a:alphaModFix/>
          </a:blip>
          <a:srcRect/>
          <a:stretch/>
        </p:blipFill>
        <p:spPr>
          <a:xfrm>
            <a:off x="8536226" y="3071972"/>
            <a:ext cx="3505086" cy="2185503"/>
          </a:xfrm>
          <a:prstGeom prst="rect">
            <a:avLst/>
          </a:prstGeom>
          <a:noFill/>
          <a:ln>
            <a:noFill/>
          </a:ln>
        </p:spPr>
      </p:pic>
      <p:sp>
        <p:nvSpPr>
          <p:cNvPr id="555" name="Google Shape;555;p36"/>
          <p:cNvSpPr txBox="1"/>
          <p:nvPr/>
        </p:nvSpPr>
        <p:spPr>
          <a:xfrm>
            <a:off x="8419324" y="5371930"/>
            <a:ext cx="3327917" cy="492443"/>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Current status of the system</a:t>
            </a:r>
            <a:endParaRPr sz="1400">
              <a:solidFill>
                <a:srgbClr val="000000"/>
              </a:solidFill>
              <a:latin typeface="Arial"/>
              <a:ea typeface="Arial"/>
              <a:cs typeface="Arial"/>
              <a:sym typeface="Arial"/>
            </a:endParaRPr>
          </a:p>
          <a:p>
            <a:pPr marL="0" marR="0" lvl="0" indent="0" algn="ctr" rtl="0">
              <a:spcBef>
                <a:spcPts val="0"/>
              </a:spcBef>
              <a:spcAft>
                <a:spcPts val="0"/>
              </a:spcAft>
              <a:buClr>
                <a:srgbClr val="000000"/>
              </a:buClr>
              <a:buSzPts val="1300"/>
              <a:buFont typeface="Arial"/>
              <a:buNone/>
            </a:pPr>
            <a:r>
              <a:rPr lang="en-US" sz="1300" b="1">
                <a:solidFill>
                  <a:srgbClr val="000000"/>
                </a:solidFill>
                <a:latin typeface="Arial"/>
                <a:ea typeface="Arial"/>
                <a:cs typeface="Arial"/>
                <a:sym typeface="Arial"/>
              </a:rPr>
              <a:t>high oxygen concentration in flue gas</a:t>
            </a:r>
            <a:endParaRPr sz="1400">
              <a:solidFill>
                <a:srgbClr val="000000"/>
              </a:solidFill>
              <a:latin typeface="Arial"/>
              <a:ea typeface="Arial"/>
              <a:cs typeface="Arial"/>
              <a:sym typeface="Arial"/>
            </a:endParaRPr>
          </a:p>
        </p:txBody>
      </p:sp>
      <p:graphicFrame>
        <p:nvGraphicFramePr>
          <p:cNvPr id="556" name="Google Shape;556;p36"/>
          <p:cNvGraphicFramePr/>
          <p:nvPr/>
        </p:nvGraphicFramePr>
        <p:xfrm>
          <a:off x="615838" y="1941900"/>
          <a:ext cx="3000000" cy="3000000"/>
        </p:xfrm>
        <a:graphic>
          <a:graphicData uri="http://schemas.openxmlformats.org/drawingml/2006/table">
            <a:tbl>
              <a:tblPr>
                <a:noFill/>
                <a:tableStyleId>{6D623E40-AE96-404C-B71C-D472092ABD57}</a:tableStyleId>
              </a:tblPr>
              <a:tblGrid>
                <a:gridCol w="1272150">
                  <a:extLst>
                    <a:ext uri="{9D8B030D-6E8A-4147-A177-3AD203B41FA5}">
                      <a16:colId xmlns:a16="http://schemas.microsoft.com/office/drawing/2014/main" val="20000"/>
                    </a:ext>
                  </a:extLst>
                </a:gridCol>
                <a:gridCol w="1272150">
                  <a:extLst>
                    <a:ext uri="{9D8B030D-6E8A-4147-A177-3AD203B41FA5}">
                      <a16:colId xmlns:a16="http://schemas.microsoft.com/office/drawing/2014/main" val="20001"/>
                    </a:ext>
                  </a:extLst>
                </a:gridCol>
                <a:gridCol w="1272150">
                  <a:extLst>
                    <a:ext uri="{9D8B030D-6E8A-4147-A177-3AD203B41FA5}">
                      <a16:colId xmlns:a16="http://schemas.microsoft.com/office/drawing/2014/main" val="20002"/>
                    </a:ext>
                  </a:extLst>
                </a:gridCol>
                <a:gridCol w="1272150">
                  <a:extLst>
                    <a:ext uri="{9D8B030D-6E8A-4147-A177-3AD203B41FA5}">
                      <a16:colId xmlns:a16="http://schemas.microsoft.com/office/drawing/2014/main" val="20003"/>
                    </a:ext>
                  </a:extLst>
                </a:gridCol>
                <a:gridCol w="1272150">
                  <a:extLst>
                    <a:ext uri="{9D8B030D-6E8A-4147-A177-3AD203B41FA5}">
                      <a16:colId xmlns:a16="http://schemas.microsoft.com/office/drawing/2014/main" val="20004"/>
                    </a:ext>
                  </a:extLst>
                </a:gridCol>
                <a:gridCol w="1272150">
                  <a:extLst>
                    <a:ext uri="{9D8B030D-6E8A-4147-A177-3AD203B41FA5}">
                      <a16:colId xmlns:a16="http://schemas.microsoft.com/office/drawing/2014/main" val="20005"/>
                    </a:ext>
                  </a:extLst>
                </a:gridCol>
              </a:tblGrid>
              <a:tr h="41460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Solution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Oxygen reduction level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Investment cost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Operation cost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Implementation Complexity</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Note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91215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Excess Air Reduction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precise air flow control to avoid incomplete combustion.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1077975">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Air Distribution Control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modification of the air supply structure and distribution equipment.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1409675">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Flue Gas Recirculation (FGR)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additional gas recirculation equipment and fans, and control of the recirculation flow</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912150">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Automatic Combustion Control Optimization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Medium</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Requires an O₂ sensor system, PLC/DCS, and automatic control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37"/>
          <p:cNvSpPr txBox="1"/>
          <p:nvPr/>
        </p:nvSpPr>
        <p:spPr>
          <a:xfrm>
            <a:off x="531845" y="1131098"/>
            <a:ext cx="11290041" cy="440848"/>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333"/>
              <a:buFont typeface="Arial"/>
              <a:buNone/>
            </a:pPr>
            <a:r>
              <a:rPr lang="en-US" sz="3000" b="1" i="0" u="none" strike="noStrike" cap="none">
                <a:solidFill>
                  <a:srgbClr val="FFFFFF"/>
                </a:solidFill>
                <a:latin typeface="Arial"/>
                <a:ea typeface="Arial"/>
                <a:cs typeface="Arial"/>
                <a:sym typeface="Arial"/>
              </a:rPr>
              <a:t>EXAMPLE ANALYSIS</a:t>
            </a:r>
            <a:endParaRPr/>
          </a:p>
        </p:txBody>
      </p:sp>
      <p:pic>
        <p:nvPicPr>
          <p:cNvPr id="562" name="Google Shape;562;p37"/>
          <p:cNvPicPr preferRelativeResize="0"/>
          <p:nvPr/>
        </p:nvPicPr>
        <p:blipFill rotWithShape="1">
          <a:blip r:embed="rId3">
            <a:alphaModFix/>
          </a:blip>
          <a:srcRect/>
          <a:stretch/>
        </p:blipFill>
        <p:spPr>
          <a:xfrm>
            <a:off x="6059896" y="1861275"/>
            <a:ext cx="5761990" cy="1488440"/>
          </a:xfrm>
          <a:prstGeom prst="rect">
            <a:avLst/>
          </a:prstGeom>
          <a:noFill/>
          <a:ln>
            <a:noFill/>
          </a:ln>
        </p:spPr>
      </p:pic>
      <p:pic>
        <p:nvPicPr>
          <p:cNvPr id="563" name="Google Shape;563;p37"/>
          <p:cNvPicPr preferRelativeResize="0"/>
          <p:nvPr/>
        </p:nvPicPr>
        <p:blipFill rotWithShape="1">
          <a:blip r:embed="rId4">
            <a:alphaModFix/>
          </a:blip>
          <a:srcRect/>
          <a:stretch/>
        </p:blipFill>
        <p:spPr>
          <a:xfrm>
            <a:off x="6059896" y="3502581"/>
            <a:ext cx="5761990" cy="1524635"/>
          </a:xfrm>
          <a:prstGeom prst="rect">
            <a:avLst/>
          </a:prstGeom>
          <a:noFill/>
          <a:ln>
            <a:noFill/>
          </a:ln>
        </p:spPr>
      </p:pic>
      <p:sp>
        <p:nvSpPr>
          <p:cNvPr id="564" name="Google Shape;564;p37"/>
          <p:cNvSpPr txBox="1"/>
          <p:nvPr/>
        </p:nvSpPr>
        <p:spPr>
          <a:xfrm>
            <a:off x="7037583" y="5157706"/>
            <a:ext cx="4273420"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Calculating energy savings using software</a:t>
            </a:r>
            <a:endParaRPr sz="1400">
              <a:solidFill>
                <a:srgbClr val="000000"/>
              </a:solidFill>
              <a:latin typeface="Arial"/>
              <a:ea typeface="Arial"/>
              <a:cs typeface="Arial"/>
              <a:sym typeface="Arial"/>
            </a:endParaRPr>
          </a:p>
        </p:txBody>
      </p:sp>
      <p:sp>
        <p:nvSpPr>
          <p:cNvPr id="565" name="Google Shape;565;p37"/>
          <p:cNvSpPr txBox="1"/>
          <p:nvPr/>
        </p:nvSpPr>
        <p:spPr>
          <a:xfrm>
            <a:off x="531845" y="6558208"/>
            <a:ext cx="5242654" cy="276999"/>
          </a:xfrm>
          <a:prstGeom prst="rect">
            <a:avLst/>
          </a:prstGeom>
          <a:solidFill>
            <a:srgbClr val="FFFFFF"/>
          </a:solid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000000"/>
              </a:buClr>
              <a:buSzPts val="1200"/>
              <a:buFont typeface="Arial"/>
              <a:buNone/>
            </a:pPr>
            <a:r>
              <a:rPr lang="en-US" sz="1200" b="1">
                <a:solidFill>
                  <a:srgbClr val="000000"/>
                </a:solidFill>
                <a:latin typeface="Arial"/>
                <a:ea typeface="Arial"/>
                <a:cs typeface="Arial"/>
                <a:sym typeface="Arial"/>
              </a:rPr>
              <a:t>Calculation of the economic and technical efficiency of the project</a:t>
            </a:r>
            <a:endParaRPr sz="1400">
              <a:solidFill>
                <a:srgbClr val="000000"/>
              </a:solidFill>
              <a:latin typeface="Arial"/>
              <a:ea typeface="Arial"/>
              <a:cs typeface="Arial"/>
              <a:sym typeface="Arial"/>
            </a:endParaRPr>
          </a:p>
        </p:txBody>
      </p:sp>
      <p:graphicFrame>
        <p:nvGraphicFramePr>
          <p:cNvPr id="566" name="Google Shape;566;p37"/>
          <p:cNvGraphicFramePr/>
          <p:nvPr/>
        </p:nvGraphicFramePr>
        <p:xfrm>
          <a:off x="531845" y="1659176"/>
          <a:ext cx="3000000" cy="3000000"/>
        </p:xfrm>
        <a:graphic>
          <a:graphicData uri="http://schemas.openxmlformats.org/drawingml/2006/table">
            <a:tbl>
              <a:tblPr>
                <a:noFill/>
                <a:tableStyleId>{6D623E40-AE96-404C-B71C-D472092ABD57}</a:tableStyleId>
              </a:tblPr>
              <a:tblGrid>
                <a:gridCol w="663125">
                  <a:extLst>
                    <a:ext uri="{9D8B030D-6E8A-4147-A177-3AD203B41FA5}">
                      <a16:colId xmlns:a16="http://schemas.microsoft.com/office/drawing/2014/main" val="20000"/>
                    </a:ext>
                  </a:extLst>
                </a:gridCol>
                <a:gridCol w="1668275">
                  <a:extLst>
                    <a:ext uri="{9D8B030D-6E8A-4147-A177-3AD203B41FA5}">
                      <a16:colId xmlns:a16="http://schemas.microsoft.com/office/drawing/2014/main" val="20001"/>
                    </a:ext>
                  </a:extLst>
                </a:gridCol>
                <a:gridCol w="1165700">
                  <a:extLst>
                    <a:ext uri="{9D8B030D-6E8A-4147-A177-3AD203B41FA5}">
                      <a16:colId xmlns:a16="http://schemas.microsoft.com/office/drawing/2014/main" val="20002"/>
                    </a:ext>
                  </a:extLst>
                </a:gridCol>
                <a:gridCol w="1165700">
                  <a:extLst>
                    <a:ext uri="{9D8B030D-6E8A-4147-A177-3AD203B41FA5}">
                      <a16:colId xmlns:a16="http://schemas.microsoft.com/office/drawing/2014/main" val="20003"/>
                    </a:ext>
                  </a:extLst>
                </a:gridCol>
                <a:gridCol w="717600">
                  <a:extLst>
                    <a:ext uri="{9D8B030D-6E8A-4147-A177-3AD203B41FA5}">
                      <a16:colId xmlns:a16="http://schemas.microsoft.com/office/drawing/2014/main" val="20004"/>
                    </a:ext>
                  </a:extLst>
                </a:gridCol>
              </a:tblGrid>
              <a:tr h="250475">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STT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Parameter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Unit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Formula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chemeClr val="dk1"/>
                        </a:buClr>
                        <a:buSzPts val="1000"/>
                        <a:buFont typeface="Calibri"/>
                        <a:buNone/>
                      </a:pPr>
                      <a:r>
                        <a:rPr lang="en-US" sz="1000" u="none" strike="noStrike" cap="none"/>
                        <a:t>Value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46400">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 Baseline data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246400">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Current heat loss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21,1%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Projected heat loss after implementing the solution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B</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15,2%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Total fuel consumption in 2024 </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Tons/year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23.614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Estimated efficiency factor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80%</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246400">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 Energy Saving Potential</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Amount of fuel saved</a:t>
                      </a: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Tons/year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 = (A-B)*C*D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1.115</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II.2</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Average fuel price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F</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Cost saving</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 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G=E*F</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II.4</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Investment cost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H</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II.5</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Simple Payback Period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J=H/G</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r h="25047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II.6</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Internal Rate of Return</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IRR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2"/>
                  </a:ext>
                </a:extLst>
              </a:tr>
              <a:tr h="554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II.7</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Net Present Value (NPV) (over 5 years, discounted at 12% year)</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VND</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NPV</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endParaRPr sz="10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3"/>
                  </a:ext>
                </a:extLst>
              </a:tr>
              <a:tr h="250475">
                <a:tc gridSpan="5">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III. Environment</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4"/>
                  </a:ext>
                </a:extLst>
              </a:tr>
              <a:tr h="400425">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III.1</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Conversion to TOE (Tons of Oil Equivalent) </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TOE</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E=D*0,373</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00000"/>
                        </a:lnSpc>
                        <a:spcBef>
                          <a:spcPts val="0"/>
                        </a:spcBef>
                        <a:spcAft>
                          <a:spcPts val="0"/>
                        </a:spcAft>
                        <a:buClr>
                          <a:schemeClr val="dk1"/>
                        </a:buClr>
                        <a:buSzPts val="1000"/>
                        <a:buFont typeface="Calibri"/>
                        <a:buNone/>
                      </a:pPr>
                      <a:r>
                        <a:rPr lang="en-US" sz="1000" u="none" strike="noStrike" cap="none"/>
                        <a:t>415.89</a:t>
                      </a:r>
                      <a:endParaRPr sz="1800" u="none" strike="noStrike" cap="none"/>
                    </a:p>
                  </a:txBody>
                  <a:tcPr marL="91450" marR="91450" marT="45725" marB="457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pic>
        <p:nvPicPr>
          <p:cNvPr id="571" name="Google Shape;571;p38"/>
          <p:cNvPicPr preferRelativeResize="0"/>
          <p:nvPr/>
        </p:nvPicPr>
        <p:blipFill rotWithShape="1">
          <a:blip r:embed="rId3">
            <a:alphaModFix/>
          </a:blip>
          <a:srcRect/>
          <a:stretch/>
        </p:blipFill>
        <p:spPr>
          <a:xfrm>
            <a:off x="1656581" y="1315973"/>
            <a:ext cx="8878838" cy="488144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pic>
        <p:nvPicPr>
          <p:cNvPr id="576" name="Google Shape;576;p39"/>
          <p:cNvPicPr preferRelativeResize="0"/>
          <p:nvPr/>
        </p:nvPicPr>
        <p:blipFill rotWithShape="1">
          <a:blip r:embed="rId3">
            <a:alphaModFix/>
          </a:blip>
          <a:srcRect/>
          <a:stretch/>
        </p:blipFill>
        <p:spPr>
          <a:xfrm>
            <a:off x="1164771" y="1129002"/>
            <a:ext cx="5002763" cy="5002763"/>
          </a:xfrm>
          <a:prstGeom prst="rect">
            <a:avLst/>
          </a:prstGeom>
          <a:noFill/>
          <a:ln>
            <a:noFill/>
          </a:ln>
        </p:spPr>
      </p:pic>
      <p:sp>
        <p:nvSpPr>
          <p:cNvPr id="577" name="Google Shape;577;p39"/>
          <p:cNvSpPr txBox="1"/>
          <p:nvPr/>
        </p:nvSpPr>
        <p:spPr>
          <a:xfrm>
            <a:off x="6484775" y="2164702"/>
            <a:ext cx="4786604" cy="203132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If an energy efficiency project only meets the technical requirements but has a long payback period and other economic indicators are not feasible, would you decide to invest? And what criteria should be evaluated to make the investment decision for the project?</a:t>
            </a: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4"/>
          <p:cNvSpPr txBox="1"/>
          <p:nvPr/>
        </p:nvSpPr>
        <p:spPr>
          <a:xfrm>
            <a:off x="587741" y="1174673"/>
            <a:ext cx="10683010"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2800" b="1" i="0" u="none" strike="noStrike" cap="none">
                <a:solidFill>
                  <a:srgbClr val="FFFFFF"/>
                </a:solidFill>
                <a:latin typeface="Arial"/>
                <a:ea typeface="Arial"/>
                <a:cs typeface="Arial"/>
                <a:sym typeface="Arial"/>
              </a:rPr>
              <a:t>TYPES OF ENERGY-EFFICIENT PROJECTS</a:t>
            </a:r>
            <a:endParaRPr/>
          </a:p>
        </p:txBody>
      </p:sp>
      <p:pic>
        <p:nvPicPr>
          <p:cNvPr id="104" name="Google Shape;104;p4"/>
          <p:cNvPicPr preferRelativeResize="0"/>
          <p:nvPr/>
        </p:nvPicPr>
        <p:blipFill rotWithShape="1">
          <a:blip r:embed="rId3">
            <a:alphaModFix/>
          </a:blip>
          <a:srcRect/>
          <a:stretch/>
        </p:blipFill>
        <p:spPr>
          <a:xfrm>
            <a:off x="6133372" y="2187297"/>
            <a:ext cx="2675246" cy="1828445"/>
          </a:xfrm>
          <a:prstGeom prst="rect">
            <a:avLst/>
          </a:prstGeom>
          <a:noFill/>
          <a:ln>
            <a:noFill/>
          </a:ln>
        </p:spPr>
      </p:pic>
      <p:pic>
        <p:nvPicPr>
          <p:cNvPr id="105" name="Google Shape;105;p4"/>
          <p:cNvPicPr preferRelativeResize="0"/>
          <p:nvPr/>
        </p:nvPicPr>
        <p:blipFill rotWithShape="1">
          <a:blip r:embed="rId4">
            <a:alphaModFix/>
          </a:blip>
          <a:srcRect/>
          <a:stretch/>
        </p:blipFill>
        <p:spPr>
          <a:xfrm>
            <a:off x="9187172" y="2165909"/>
            <a:ext cx="2197445" cy="1920945"/>
          </a:xfrm>
          <a:prstGeom prst="rect">
            <a:avLst/>
          </a:prstGeom>
          <a:noFill/>
          <a:ln>
            <a:noFill/>
          </a:ln>
        </p:spPr>
      </p:pic>
      <p:sp>
        <p:nvSpPr>
          <p:cNvPr id="106" name="Google Shape;106;p4"/>
          <p:cNvSpPr/>
          <p:nvPr/>
        </p:nvSpPr>
        <p:spPr>
          <a:xfrm>
            <a:off x="1530409" y="4342288"/>
            <a:ext cx="1958616"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Waste heat recovery</a:t>
            </a:r>
            <a:endParaRPr sz="1400">
              <a:solidFill>
                <a:srgbClr val="000000"/>
              </a:solidFill>
              <a:latin typeface="Arial"/>
              <a:ea typeface="Arial"/>
              <a:cs typeface="Arial"/>
              <a:sym typeface="Arial"/>
            </a:endParaRPr>
          </a:p>
        </p:txBody>
      </p:sp>
      <p:sp>
        <p:nvSpPr>
          <p:cNvPr id="107" name="Google Shape;107;p4"/>
          <p:cNvSpPr/>
          <p:nvPr/>
        </p:nvSpPr>
        <p:spPr>
          <a:xfrm>
            <a:off x="7231211" y="4255959"/>
            <a:ext cx="3430380"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Equipment retrofitting and upgrading</a:t>
            </a:r>
            <a:endParaRPr sz="1400">
              <a:solidFill>
                <a:srgbClr val="000000"/>
              </a:solidFill>
              <a:latin typeface="Arial"/>
              <a:ea typeface="Arial"/>
              <a:cs typeface="Arial"/>
              <a:sym typeface="Arial"/>
            </a:endParaRPr>
          </a:p>
          <a:p>
            <a:pPr marL="0" marR="0" lvl="0" indent="0" algn="l" rtl="0">
              <a:spcBef>
                <a:spcPts val="0"/>
              </a:spcBef>
              <a:spcAft>
                <a:spcPts val="0"/>
              </a:spcAft>
              <a:buClr>
                <a:srgbClr val="000000"/>
              </a:buClr>
              <a:buSzPts val="1400"/>
              <a:buFont typeface="Arial"/>
              <a:buNone/>
            </a:pPr>
            <a:br>
              <a:rPr lang="en-US" sz="1400">
                <a:solidFill>
                  <a:srgbClr val="000000"/>
                </a:solidFill>
                <a:latin typeface="Arial"/>
                <a:ea typeface="Arial"/>
                <a:cs typeface="Arial"/>
                <a:sym typeface="Arial"/>
              </a:rPr>
            </a:br>
            <a:endParaRPr sz="1400" b="1">
              <a:solidFill>
                <a:srgbClr val="000000"/>
              </a:solidFill>
              <a:latin typeface="Arial"/>
              <a:ea typeface="Arial"/>
              <a:cs typeface="Arial"/>
              <a:sym typeface="Arial"/>
            </a:endParaRPr>
          </a:p>
        </p:txBody>
      </p:sp>
      <p:sp>
        <p:nvSpPr>
          <p:cNvPr id="108" name="Google Shape;108;p4"/>
          <p:cNvSpPr/>
          <p:nvPr/>
        </p:nvSpPr>
        <p:spPr>
          <a:xfrm>
            <a:off x="7980156" y="6447309"/>
            <a:ext cx="1958700" cy="307800"/>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System optimization</a:t>
            </a:r>
            <a:endParaRPr sz="1400">
              <a:solidFill>
                <a:srgbClr val="000000"/>
              </a:solidFill>
              <a:latin typeface="Arial"/>
              <a:ea typeface="Arial"/>
              <a:cs typeface="Arial"/>
              <a:sym typeface="Arial"/>
            </a:endParaRPr>
          </a:p>
        </p:txBody>
      </p:sp>
      <p:pic>
        <p:nvPicPr>
          <p:cNvPr id="109" name="Google Shape;109;p4"/>
          <p:cNvPicPr preferRelativeResize="0"/>
          <p:nvPr/>
        </p:nvPicPr>
        <p:blipFill rotWithShape="1">
          <a:blip r:embed="rId5">
            <a:alphaModFix/>
          </a:blip>
          <a:srcRect/>
          <a:stretch/>
        </p:blipFill>
        <p:spPr>
          <a:xfrm>
            <a:off x="807383" y="1962363"/>
            <a:ext cx="3682339" cy="2293595"/>
          </a:xfrm>
          <a:prstGeom prst="rect">
            <a:avLst/>
          </a:prstGeom>
          <a:noFill/>
          <a:ln>
            <a:noFill/>
          </a:ln>
        </p:spPr>
      </p:pic>
      <p:pic>
        <p:nvPicPr>
          <p:cNvPr id="110" name="Google Shape;110;p4"/>
          <p:cNvPicPr preferRelativeResize="0"/>
          <p:nvPr/>
        </p:nvPicPr>
        <p:blipFill rotWithShape="1">
          <a:blip r:embed="rId6">
            <a:alphaModFix/>
          </a:blip>
          <a:srcRect/>
          <a:stretch/>
        </p:blipFill>
        <p:spPr>
          <a:xfrm>
            <a:off x="7470995" y="4736393"/>
            <a:ext cx="2790285" cy="1710915"/>
          </a:xfrm>
          <a:prstGeom prst="rect">
            <a:avLst/>
          </a:prstGeom>
          <a:noFill/>
          <a:ln>
            <a:noFill/>
          </a:ln>
        </p:spPr>
      </p:pic>
      <p:pic>
        <p:nvPicPr>
          <p:cNvPr id="111" name="Google Shape;111;p4"/>
          <p:cNvPicPr preferRelativeResize="0"/>
          <p:nvPr/>
        </p:nvPicPr>
        <p:blipFill rotWithShape="1">
          <a:blip r:embed="rId7">
            <a:alphaModFix/>
          </a:blip>
          <a:srcRect/>
          <a:stretch/>
        </p:blipFill>
        <p:spPr>
          <a:xfrm>
            <a:off x="668548" y="4736394"/>
            <a:ext cx="3682339" cy="1710915"/>
          </a:xfrm>
          <a:prstGeom prst="rect">
            <a:avLst/>
          </a:prstGeom>
          <a:noFill/>
          <a:ln>
            <a:noFill/>
          </a:ln>
        </p:spPr>
      </p:pic>
      <p:sp>
        <p:nvSpPr>
          <p:cNvPr id="112" name="Google Shape;112;p4"/>
          <p:cNvSpPr/>
          <p:nvPr/>
        </p:nvSpPr>
        <p:spPr>
          <a:xfrm>
            <a:off x="1128571" y="6447309"/>
            <a:ext cx="2762294" cy="307777"/>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400"/>
              <a:buFont typeface="Arial"/>
              <a:buNone/>
            </a:pPr>
            <a:r>
              <a:rPr lang="en-US" sz="1400" b="1">
                <a:solidFill>
                  <a:srgbClr val="000000"/>
                </a:solidFill>
                <a:latin typeface="Arial"/>
                <a:ea typeface="Arial"/>
                <a:cs typeface="Arial"/>
                <a:sym typeface="Arial"/>
              </a:rPr>
              <a:t>Energy management system</a:t>
            </a:r>
            <a:endParaRPr sz="1400">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Google Shape;582;p40"/>
          <p:cNvSpPr/>
          <p:nvPr/>
        </p:nvSpPr>
        <p:spPr>
          <a:xfrm>
            <a:off x="1047860" y="1327254"/>
            <a:ext cx="10387282"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1. Re-analyze the project's costs and benefits (materials, labor, machinery, operation, etc.)</a:t>
            </a:r>
            <a:endParaRPr sz="1400">
              <a:solidFill>
                <a:srgbClr val="000000"/>
              </a:solidFill>
              <a:latin typeface="Arial"/>
              <a:ea typeface="Arial"/>
              <a:cs typeface="Arial"/>
              <a:sym typeface="Arial"/>
            </a:endParaRPr>
          </a:p>
        </p:txBody>
      </p:sp>
      <p:sp>
        <p:nvSpPr>
          <p:cNvPr id="583" name="Google Shape;583;p40"/>
          <p:cNvSpPr/>
          <p:nvPr/>
        </p:nvSpPr>
        <p:spPr>
          <a:xfrm>
            <a:off x="1047860" y="2058152"/>
            <a:ext cx="10387282" cy="62204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2. Analyze and evaluate all benefits brought by the project (environmental, branding, greenhouse gas emission reduction, production efficiency, etc.)</a:t>
            </a:r>
            <a:endParaRPr sz="1400">
              <a:solidFill>
                <a:srgbClr val="000000"/>
              </a:solidFill>
              <a:latin typeface="Arial"/>
              <a:ea typeface="Arial"/>
              <a:cs typeface="Arial"/>
              <a:sym typeface="Arial"/>
            </a:endParaRPr>
          </a:p>
        </p:txBody>
      </p:sp>
      <p:sp>
        <p:nvSpPr>
          <p:cNvPr id="584" name="Google Shape;584;p40"/>
          <p:cNvSpPr/>
          <p:nvPr/>
        </p:nvSpPr>
        <p:spPr>
          <a:xfrm>
            <a:off x="1047855" y="2916568"/>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3. Compare and analyze the benefits of the solution compared to lower-technology alternatives</a:t>
            </a:r>
            <a:endParaRPr sz="1400">
              <a:solidFill>
                <a:srgbClr val="000000"/>
              </a:solidFill>
              <a:latin typeface="Arial"/>
              <a:ea typeface="Arial"/>
              <a:cs typeface="Arial"/>
              <a:sym typeface="Arial"/>
            </a:endParaRPr>
          </a:p>
        </p:txBody>
      </p:sp>
      <p:sp>
        <p:nvSpPr>
          <p:cNvPr id="585" name="Google Shape;585;p40"/>
          <p:cNvSpPr/>
          <p:nvPr/>
        </p:nvSpPr>
        <p:spPr>
          <a:xfrm>
            <a:off x="1047854" y="3647466"/>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4. Explore funding sources and support from investment funds or joint venture partners to share risks</a:t>
            </a:r>
            <a:endParaRPr sz="1400">
              <a:solidFill>
                <a:srgbClr val="000000"/>
              </a:solidFill>
              <a:latin typeface="Arial"/>
              <a:ea typeface="Arial"/>
              <a:cs typeface="Arial"/>
              <a:sym typeface="Arial"/>
            </a:endParaRPr>
          </a:p>
        </p:txBody>
      </p:sp>
      <p:sp>
        <p:nvSpPr>
          <p:cNvPr id="586" name="Google Shape;586;p40"/>
          <p:cNvSpPr/>
          <p:nvPr/>
        </p:nvSpPr>
        <p:spPr>
          <a:xfrm>
            <a:off x="1047854" y="4449121"/>
            <a:ext cx="10387283" cy="603378"/>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5. Adjust the project scale, focus on the core part of the project, and eliminate less important components</a:t>
            </a:r>
            <a:endParaRPr sz="1400">
              <a:solidFill>
                <a:srgbClr val="000000"/>
              </a:solidFill>
              <a:latin typeface="Arial"/>
              <a:ea typeface="Arial"/>
              <a:cs typeface="Arial"/>
              <a:sym typeface="Arial"/>
            </a:endParaRPr>
          </a:p>
        </p:txBody>
      </p:sp>
      <p:sp>
        <p:nvSpPr>
          <p:cNvPr id="587" name="Google Shape;587;p40"/>
          <p:cNvSpPr/>
          <p:nvPr/>
        </p:nvSpPr>
        <p:spPr>
          <a:xfrm>
            <a:off x="1047854" y="5334751"/>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6. Accept lower economic efficiency to gain benefits in other aspects</a:t>
            </a:r>
            <a:endParaRPr sz="1400">
              <a:solidFill>
                <a:srgbClr val="000000"/>
              </a:solidFill>
              <a:latin typeface="Arial"/>
              <a:ea typeface="Arial"/>
              <a:cs typeface="Arial"/>
              <a:sym typeface="Arial"/>
            </a:endParaRPr>
          </a:p>
        </p:txBody>
      </p:sp>
      <p:sp>
        <p:nvSpPr>
          <p:cNvPr id="588" name="Google Shape;588;p40"/>
          <p:cNvSpPr/>
          <p:nvPr/>
        </p:nvSpPr>
        <p:spPr>
          <a:xfrm>
            <a:off x="1047853" y="6111525"/>
            <a:ext cx="10387283" cy="494522"/>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7. Postpone and wait for a more appropriate time</a:t>
            </a:r>
            <a:endParaRPr sz="1400">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2"/>
                                        </p:tgtEl>
                                        <p:attrNameLst>
                                          <p:attrName>style.visibility</p:attrName>
                                        </p:attrNameLst>
                                      </p:cBhvr>
                                      <p:to>
                                        <p:strVal val="visible"/>
                                      </p:to>
                                    </p:set>
                                    <p:anim calcmode="lin" valueType="num">
                                      <p:cBhvr additive="base">
                                        <p:cTn id="7" dur="500"/>
                                        <p:tgtEl>
                                          <p:spTgt spid="582"/>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83"/>
                                        </p:tgtEl>
                                        <p:attrNameLst>
                                          <p:attrName>style.visibility</p:attrName>
                                        </p:attrNameLst>
                                      </p:cBhvr>
                                      <p:to>
                                        <p:strVal val="visible"/>
                                      </p:to>
                                    </p:set>
                                    <p:anim calcmode="lin" valueType="num">
                                      <p:cBhvr additive="base">
                                        <p:cTn id="12" dur="500"/>
                                        <p:tgtEl>
                                          <p:spTgt spid="583"/>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84"/>
                                        </p:tgtEl>
                                        <p:attrNameLst>
                                          <p:attrName>style.visibility</p:attrName>
                                        </p:attrNameLst>
                                      </p:cBhvr>
                                      <p:to>
                                        <p:strVal val="visible"/>
                                      </p:to>
                                    </p:set>
                                    <p:anim calcmode="lin" valueType="num">
                                      <p:cBhvr additive="base">
                                        <p:cTn id="17" dur="500"/>
                                        <p:tgtEl>
                                          <p:spTgt spid="58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85"/>
                                        </p:tgtEl>
                                        <p:attrNameLst>
                                          <p:attrName>style.visibility</p:attrName>
                                        </p:attrNameLst>
                                      </p:cBhvr>
                                      <p:to>
                                        <p:strVal val="visible"/>
                                      </p:to>
                                    </p:set>
                                    <p:anim calcmode="lin" valueType="num">
                                      <p:cBhvr additive="base">
                                        <p:cTn id="22" dur="500"/>
                                        <p:tgtEl>
                                          <p:spTgt spid="585"/>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86"/>
                                        </p:tgtEl>
                                        <p:attrNameLst>
                                          <p:attrName>style.visibility</p:attrName>
                                        </p:attrNameLst>
                                      </p:cBhvr>
                                      <p:to>
                                        <p:strVal val="visible"/>
                                      </p:to>
                                    </p:set>
                                    <p:anim calcmode="lin" valueType="num">
                                      <p:cBhvr additive="base">
                                        <p:cTn id="27" dur="500"/>
                                        <p:tgtEl>
                                          <p:spTgt spid="58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87"/>
                                        </p:tgtEl>
                                        <p:attrNameLst>
                                          <p:attrName>style.visibility</p:attrName>
                                        </p:attrNameLst>
                                      </p:cBhvr>
                                      <p:to>
                                        <p:strVal val="visible"/>
                                      </p:to>
                                    </p:set>
                                    <p:anim calcmode="lin" valueType="num">
                                      <p:cBhvr additive="base">
                                        <p:cTn id="32" dur="500"/>
                                        <p:tgtEl>
                                          <p:spTgt spid="58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88"/>
                                        </p:tgtEl>
                                        <p:attrNameLst>
                                          <p:attrName>style.visibility</p:attrName>
                                        </p:attrNameLst>
                                      </p:cBhvr>
                                      <p:to>
                                        <p:strVal val="visible"/>
                                      </p:to>
                                    </p:set>
                                    <p:anim calcmode="lin" valueType="num">
                                      <p:cBhvr additive="base">
                                        <p:cTn id="37" dur="500"/>
                                        <p:tgtEl>
                                          <p:spTgt spid="5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41"/>
          <p:cNvSpPr txBox="1"/>
          <p:nvPr/>
        </p:nvSpPr>
        <p:spPr>
          <a:xfrm>
            <a:off x="2321960" y="2998280"/>
            <a:ext cx="7050640" cy="10926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500"/>
              <a:buFont typeface="Arial"/>
              <a:buNone/>
            </a:pPr>
            <a:r>
              <a:rPr lang="en-US" sz="6500" b="1" i="0" u="none" strike="noStrike" cap="none">
                <a:solidFill>
                  <a:srgbClr val="000000"/>
                </a:solidFill>
                <a:latin typeface="Arial"/>
                <a:ea typeface="Arial"/>
                <a:cs typeface="Arial"/>
                <a:sym typeface="Arial"/>
              </a:rPr>
              <a:t>Thank you!</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5"/>
          <p:cNvSpPr txBox="1"/>
          <p:nvPr/>
        </p:nvSpPr>
        <p:spPr>
          <a:xfrm>
            <a:off x="467474" y="1250509"/>
            <a:ext cx="11290041"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a:solidFill>
                  <a:srgbClr val="FFFFFF"/>
                </a:solidFill>
                <a:latin typeface="Arial"/>
                <a:ea typeface="Arial"/>
                <a:cs typeface="Arial"/>
                <a:sym typeface="Arial"/>
              </a:rPr>
              <a:t>PROJECT EFFECTIVENESS EVALUATION</a:t>
            </a:r>
            <a:endParaRPr/>
          </a:p>
        </p:txBody>
      </p:sp>
      <p:sp>
        <p:nvSpPr>
          <p:cNvPr id="118" name="Google Shape;118;p5"/>
          <p:cNvSpPr/>
          <p:nvPr/>
        </p:nvSpPr>
        <p:spPr>
          <a:xfrm>
            <a:off x="3861483" y="2403000"/>
            <a:ext cx="3984172"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Evaluating the effectiveness of an energy-saving project</a:t>
            </a:r>
            <a:endParaRPr sz="2000" b="1">
              <a:solidFill>
                <a:srgbClr val="000000"/>
              </a:solidFill>
              <a:latin typeface="Arial"/>
              <a:ea typeface="Arial"/>
              <a:cs typeface="Arial"/>
              <a:sym typeface="Arial"/>
            </a:endParaRPr>
          </a:p>
        </p:txBody>
      </p:sp>
      <p:sp>
        <p:nvSpPr>
          <p:cNvPr id="119" name="Google Shape;119;p5"/>
          <p:cNvSpPr/>
          <p:nvPr/>
        </p:nvSpPr>
        <p:spPr>
          <a:xfrm>
            <a:off x="1203037" y="4486836"/>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Economic</a:t>
            </a:r>
            <a:endParaRPr sz="2000" b="1">
              <a:solidFill>
                <a:srgbClr val="000000"/>
              </a:solidFill>
              <a:latin typeface="Arial"/>
              <a:ea typeface="Arial"/>
              <a:cs typeface="Arial"/>
              <a:sym typeface="Arial"/>
            </a:endParaRPr>
          </a:p>
        </p:txBody>
      </p:sp>
      <p:sp>
        <p:nvSpPr>
          <p:cNvPr id="120" name="Google Shape;120;p5"/>
          <p:cNvSpPr/>
          <p:nvPr/>
        </p:nvSpPr>
        <p:spPr>
          <a:xfrm>
            <a:off x="4574498" y="4486835"/>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Technical</a:t>
            </a:r>
            <a:endParaRPr sz="2000" b="1">
              <a:solidFill>
                <a:srgbClr val="000000"/>
              </a:solidFill>
              <a:latin typeface="Arial"/>
              <a:ea typeface="Arial"/>
              <a:cs typeface="Arial"/>
              <a:sym typeface="Arial"/>
            </a:endParaRPr>
          </a:p>
        </p:txBody>
      </p:sp>
      <p:sp>
        <p:nvSpPr>
          <p:cNvPr id="121" name="Google Shape;121;p5"/>
          <p:cNvSpPr/>
          <p:nvPr/>
        </p:nvSpPr>
        <p:spPr>
          <a:xfrm>
            <a:off x="7945959" y="4486835"/>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2000"/>
              <a:buFont typeface="Arial"/>
              <a:buNone/>
            </a:pPr>
            <a:r>
              <a:rPr lang="en-US" sz="2000" b="1">
                <a:solidFill>
                  <a:srgbClr val="000000"/>
                </a:solidFill>
                <a:latin typeface="Arial"/>
                <a:ea typeface="Arial"/>
                <a:cs typeface="Arial"/>
                <a:sym typeface="Arial"/>
              </a:rPr>
              <a:t>Social and Environmental</a:t>
            </a:r>
            <a:endParaRPr sz="2000" b="1">
              <a:solidFill>
                <a:srgbClr val="000000"/>
              </a:solidFill>
              <a:latin typeface="Arial"/>
              <a:ea typeface="Arial"/>
              <a:cs typeface="Arial"/>
              <a:sym typeface="Arial"/>
            </a:endParaRPr>
          </a:p>
        </p:txBody>
      </p:sp>
      <p:cxnSp>
        <p:nvCxnSpPr>
          <p:cNvPr id="122" name="Google Shape;122;p5"/>
          <p:cNvCxnSpPr>
            <a:stCxn id="118" idx="2"/>
            <a:endCxn id="119" idx="0"/>
          </p:cNvCxnSpPr>
          <p:nvPr/>
        </p:nvCxnSpPr>
        <p:spPr>
          <a:xfrm rot="5400000">
            <a:off x="3676469" y="2309713"/>
            <a:ext cx="982800" cy="33714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123" name="Google Shape;123;p5"/>
          <p:cNvCxnSpPr>
            <a:stCxn id="118" idx="2"/>
            <a:endCxn id="120" idx="0"/>
          </p:cNvCxnSpPr>
          <p:nvPr/>
        </p:nvCxnSpPr>
        <p:spPr>
          <a:xfrm rot="-5400000" flipH="1">
            <a:off x="5362469" y="3995113"/>
            <a:ext cx="982800" cy="600"/>
          </a:xfrm>
          <a:prstGeom prst="bentConnector3">
            <a:avLst>
              <a:gd name="adj1" fmla="val 50000"/>
            </a:avLst>
          </a:prstGeom>
          <a:noFill/>
          <a:ln w="28575" cap="flat" cmpd="sng">
            <a:solidFill>
              <a:srgbClr val="000000"/>
            </a:solidFill>
            <a:prstDash val="solid"/>
            <a:round/>
            <a:headEnd type="none" w="sm" len="sm"/>
            <a:tailEnd type="triangle" w="med" len="med"/>
          </a:ln>
        </p:spPr>
      </p:cxnSp>
      <p:cxnSp>
        <p:nvCxnSpPr>
          <p:cNvPr id="124" name="Google Shape;124;p5"/>
          <p:cNvCxnSpPr>
            <a:stCxn id="118" idx="2"/>
            <a:endCxn id="121" idx="0"/>
          </p:cNvCxnSpPr>
          <p:nvPr/>
        </p:nvCxnSpPr>
        <p:spPr>
          <a:xfrm rot="-5400000" flipH="1">
            <a:off x="7047869" y="2309713"/>
            <a:ext cx="982800" cy="3371400"/>
          </a:xfrm>
          <a:prstGeom prst="bentConnector3">
            <a:avLst>
              <a:gd name="adj1" fmla="val 50000"/>
            </a:avLst>
          </a:prstGeom>
          <a:noFill/>
          <a:ln w="28575" cap="flat" cmpd="sng">
            <a:solidFill>
              <a:srgbClr val="000000"/>
            </a:solidFill>
            <a:prstDash val="solid"/>
            <a:round/>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6"/>
          <p:cNvSpPr txBox="1"/>
          <p:nvPr/>
        </p:nvSpPr>
        <p:spPr>
          <a:xfrm>
            <a:off x="498296" y="1209412"/>
            <a:ext cx="11290041"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a:solidFill>
                  <a:srgbClr val="FFFFFF"/>
                </a:solidFill>
                <a:latin typeface="Arial"/>
                <a:ea typeface="Arial"/>
                <a:cs typeface="Arial"/>
                <a:sym typeface="Arial"/>
              </a:rPr>
              <a:t>PROJECT PERFORMANCE EVALUATION</a:t>
            </a:r>
            <a:endParaRPr/>
          </a:p>
        </p:txBody>
      </p:sp>
      <p:sp>
        <p:nvSpPr>
          <p:cNvPr id="130" name="Google Shape;130;p6"/>
          <p:cNvSpPr/>
          <p:nvPr/>
        </p:nvSpPr>
        <p:spPr>
          <a:xfrm>
            <a:off x="7542908" y="2604500"/>
            <a:ext cx="3256384" cy="1772816"/>
          </a:xfrm>
          <a:prstGeom prst="ellipse">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Evaluation criteria for energy efficiency projects</a:t>
            </a:r>
            <a:endParaRPr sz="1400">
              <a:solidFill>
                <a:srgbClr val="000000"/>
              </a:solidFill>
              <a:latin typeface="Arial"/>
              <a:ea typeface="Arial"/>
              <a:cs typeface="Arial"/>
              <a:sym typeface="Arial"/>
            </a:endParaRPr>
          </a:p>
        </p:txBody>
      </p:sp>
      <p:pic>
        <p:nvPicPr>
          <p:cNvPr id="131" name="Google Shape;131;p6"/>
          <p:cNvPicPr preferRelativeResize="0"/>
          <p:nvPr/>
        </p:nvPicPr>
        <p:blipFill rotWithShape="1">
          <a:blip r:embed="rId3">
            <a:alphaModFix/>
          </a:blip>
          <a:srcRect/>
          <a:stretch/>
        </p:blipFill>
        <p:spPr>
          <a:xfrm>
            <a:off x="8508705" y="4496200"/>
            <a:ext cx="1657581" cy="1991003"/>
          </a:xfrm>
          <a:prstGeom prst="rect">
            <a:avLst/>
          </a:prstGeom>
          <a:noFill/>
          <a:ln>
            <a:noFill/>
          </a:ln>
        </p:spPr>
      </p:pic>
      <p:pic>
        <p:nvPicPr>
          <p:cNvPr id="132" name="Google Shape;132;p6"/>
          <p:cNvPicPr preferRelativeResize="0"/>
          <p:nvPr/>
        </p:nvPicPr>
        <p:blipFill rotWithShape="1">
          <a:blip r:embed="rId4">
            <a:alphaModFix/>
          </a:blip>
          <a:srcRect/>
          <a:stretch/>
        </p:blipFill>
        <p:spPr>
          <a:xfrm>
            <a:off x="920599" y="2025693"/>
            <a:ext cx="6266257" cy="416990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7"/>
          <p:cNvSpPr txBox="1"/>
          <p:nvPr/>
        </p:nvSpPr>
        <p:spPr>
          <a:xfrm>
            <a:off x="838200" y="1278150"/>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FUNDAMENTAL ISSUES IN PROJECT FINANCE</a:t>
            </a:r>
            <a:endParaRPr sz="3600" b="1" i="0" u="none" strike="noStrike" cap="none">
              <a:solidFill>
                <a:srgbClr val="FFFFFF"/>
              </a:solidFill>
              <a:latin typeface="Arial"/>
              <a:ea typeface="Arial"/>
              <a:cs typeface="Arial"/>
              <a:sym typeface="Arial"/>
            </a:endParaRPr>
          </a:p>
        </p:txBody>
      </p:sp>
      <p:sp>
        <p:nvSpPr>
          <p:cNvPr id="138" name="Google Shape;138;p7"/>
          <p:cNvSpPr/>
          <p:nvPr/>
        </p:nvSpPr>
        <p:spPr>
          <a:xfrm>
            <a:off x="965468" y="1924329"/>
            <a:ext cx="6359479" cy="4154943"/>
          </a:xfrm>
          <a:prstGeom prst="rect">
            <a:avLst/>
          </a:prstGeom>
          <a:solidFill>
            <a:srgbClr val="FFFFFF"/>
          </a:solid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600"/>
              <a:buFont typeface="Arial"/>
              <a:buNone/>
            </a:pPr>
            <a:r>
              <a:rPr lang="en-US" sz="1600" b="1" i="1" u="sng">
                <a:solidFill>
                  <a:srgbClr val="073763"/>
                </a:solidFill>
                <a:latin typeface="Arial"/>
                <a:ea typeface="Arial"/>
                <a:cs typeface="Arial"/>
                <a:sym typeface="Arial"/>
              </a:rPr>
              <a:t>GENERAL INTRODUCTION </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Finance is </a:t>
            </a:r>
            <a:r>
              <a:rPr lang="en-US" sz="1600">
                <a:solidFill>
                  <a:srgbClr val="073763"/>
                </a:solidFill>
                <a:highlight>
                  <a:srgbClr val="FFFF00"/>
                </a:highlight>
                <a:latin typeface="Arial"/>
                <a:ea typeface="Arial"/>
                <a:cs typeface="Arial"/>
                <a:sym typeface="Arial"/>
              </a:rPr>
              <a:t>an important factor </a:t>
            </a:r>
            <a:r>
              <a:rPr lang="en-US" sz="1600">
                <a:solidFill>
                  <a:srgbClr val="073763"/>
                </a:solidFill>
                <a:latin typeface="Arial"/>
                <a:ea typeface="Arial"/>
                <a:cs typeface="Arial"/>
                <a:sym typeface="Arial"/>
              </a:rPr>
              <a:t>determining the success of energy efficiency project implementation.</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Cost savings or additional profits must meet or exceed a certain threshold.</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Energy efficiency projects must be competitive compared to other projects.</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73763"/>
                </a:solidFill>
                <a:latin typeface="Arial"/>
                <a:ea typeface="Arial"/>
                <a:cs typeface="Arial"/>
                <a:sym typeface="Arial"/>
              </a:rPr>
              <a:t>To </a:t>
            </a:r>
            <a:r>
              <a:rPr lang="en-US" sz="1600">
                <a:solidFill>
                  <a:srgbClr val="073763"/>
                </a:solidFill>
                <a:highlight>
                  <a:srgbClr val="FFFF00"/>
                </a:highlight>
                <a:latin typeface="Arial"/>
                <a:ea typeface="Arial"/>
                <a:cs typeface="Arial"/>
                <a:sym typeface="Arial"/>
              </a:rPr>
              <a:t>determine suitable investment options by comparing alternatives </a:t>
            </a:r>
            <a:r>
              <a:rPr lang="en-US" sz="1600">
                <a:solidFill>
                  <a:srgbClr val="073763"/>
                </a:solidFill>
                <a:latin typeface="Arial"/>
                <a:ea typeface="Arial"/>
                <a:cs typeface="Arial"/>
                <a:sym typeface="Arial"/>
              </a:rPr>
              <a:t>to achieve organizational goals.</a:t>
            </a:r>
            <a:endParaRPr sz="1600">
              <a:solidFill>
                <a:srgbClr val="000000"/>
              </a:solidFill>
              <a:latin typeface="Arial"/>
              <a:ea typeface="Arial"/>
              <a:cs typeface="Arial"/>
              <a:sym typeface="Arial"/>
            </a:endParaRPr>
          </a:p>
          <a:p>
            <a:pPr marL="285750" marR="0" lvl="0" indent="-285750" algn="just" rtl="0">
              <a:lnSpc>
                <a:spcPct val="150000"/>
              </a:lnSpc>
              <a:spcBef>
                <a:spcPts val="0"/>
              </a:spcBef>
              <a:spcAft>
                <a:spcPts val="0"/>
              </a:spcAft>
              <a:buClr>
                <a:srgbClr val="000000"/>
              </a:buClr>
              <a:buSzPts val="1400"/>
              <a:buFont typeface="Arial"/>
              <a:buChar char="•"/>
            </a:pPr>
            <a:r>
              <a:rPr lang="en-US" sz="1600">
                <a:solidFill>
                  <a:srgbClr val="003153"/>
                </a:solidFill>
                <a:latin typeface="Arial"/>
                <a:ea typeface="Arial"/>
                <a:cs typeface="Arial"/>
                <a:sym typeface="Arial"/>
              </a:rPr>
              <a:t>Project financing is needed to avoid having to invest internal resources for investments in EE projects.</a:t>
            </a:r>
            <a:endParaRPr sz="1600">
              <a:solidFill>
                <a:srgbClr val="003153"/>
              </a:solidFill>
              <a:latin typeface="Arial"/>
              <a:ea typeface="Arial"/>
              <a:cs typeface="Arial"/>
              <a:sym typeface="Arial"/>
            </a:endParaRPr>
          </a:p>
        </p:txBody>
      </p:sp>
      <p:pic>
        <p:nvPicPr>
          <p:cNvPr id="139" name="Google Shape;139;p7"/>
          <p:cNvPicPr preferRelativeResize="0"/>
          <p:nvPr/>
        </p:nvPicPr>
        <p:blipFill rotWithShape="1">
          <a:blip r:embed="rId3">
            <a:alphaModFix/>
          </a:blip>
          <a:srcRect/>
          <a:stretch/>
        </p:blipFill>
        <p:spPr>
          <a:xfrm>
            <a:off x="7840034" y="2458585"/>
            <a:ext cx="3513765" cy="263532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8"/>
          <p:cNvSpPr txBox="1"/>
          <p:nvPr/>
        </p:nvSpPr>
        <p:spPr>
          <a:xfrm>
            <a:off x="838198" y="1288815"/>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FFFEFE"/>
              </a:buClr>
              <a:buSzPts val="3600"/>
              <a:buFont typeface="Arial"/>
              <a:buNone/>
            </a:pPr>
            <a:r>
              <a:rPr lang="en-US" sz="2800" b="1">
                <a:solidFill>
                  <a:srgbClr val="FFFEFE"/>
                </a:solidFill>
                <a:latin typeface="Arial"/>
                <a:ea typeface="Arial"/>
                <a:cs typeface="Arial"/>
                <a:sym typeface="Arial"/>
              </a:rPr>
              <a:t>SOME INDICATORS FOR PROJECT FINANCIAL EFFICIENCY</a:t>
            </a:r>
            <a:endParaRPr sz="4400" b="1">
              <a:solidFill>
                <a:srgbClr val="FFFEFE"/>
              </a:solidFill>
              <a:latin typeface="Arial"/>
              <a:ea typeface="Arial"/>
              <a:cs typeface="Arial"/>
              <a:sym typeface="Arial"/>
            </a:endParaRPr>
          </a:p>
        </p:txBody>
      </p:sp>
      <p:grpSp>
        <p:nvGrpSpPr>
          <p:cNvPr id="145" name="Google Shape;145;p8"/>
          <p:cNvGrpSpPr/>
          <p:nvPr/>
        </p:nvGrpSpPr>
        <p:grpSpPr>
          <a:xfrm>
            <a:off x="1378748" y="2192767"/>
            <a:ext cx="9434501" cy="4197173"/>
            <a:chOff x="0" y="139182"/>
            <a:chExt cx="9434501" cy="4197173"/>
          </a:xfrm>
        </p:grpSpPr>
        <p:sp>
          <p:nvSpPr>
            <p:cNvPr id="146" name="Google Shape;146;p8"/>
            <p:cNvSpPr/>
            <p:nvPr/>
          </p:nvSpPr>
          <p:spPr>
            <a:xfrm>
              <a:off x="0" y="139182"/>
              <a:ext cx="9434501" cy="397800"/>
            </a:xfrm>
            <a:prstGeom prst="roundRect">
              <a:avLst>
                <a:gd name="adj" fmla="val 16667"/>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47" name="Google Shape;147;p8"/>
            <p:cNvSpPr txBox="1"/>
            <p:nvPr/>
          </p:nvSpPr>
          <p:spPr>
            <a:xfrm>
              <a:off x="19419" y="158601"/>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Interest rate</a:t>
              </a:r>
              <a:endParaRPr sz="1800">
                <a:solidFill>
                  <a:schemeClr val="dk1"/>
                </a:solidFill>
                <a:latin typeface="Calibri"/>
                <a:ea typeface="Calibri"/>
                <a:cs typeface="Calibri"/>
                <a:sym typeface="Calibri"/>
              </a:endParaRPr>
            </a:p>
          </p:txBody>
        </p:sp>
        <p:sp>
          <p:nvSpPr>
            <p:cNvPr id="148" name="Google Shape;148;p8"/>
            <p:cNvSpPr/>
            <p:nvPr/>
          </p:nvSpPr>
          <p:spPr>
            <a:xfrm>
              <a:off x="0" y="536982"/>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49" name="Google Shape;149;p8"/>
            <p:cNvSpPr txBox="1"/>
            <p:nvPr/>
          </p:nvSpPr>
          <p:spPr>
            <a:xfrm>
              <a:off x="0" y="536982"/>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When an amount of money is loaned for a specified period (typically one year), a certain percentage must be repaid.</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1" u="none" strike="noStrike" cap="none">
                  <a:solidFill>
                    <a:srgbClr val="000000"/>
                  </a:solidFill>
                  <a:latin typeface="Arial"/>
                  <a:ea typeface="Arial"/>
                  <a:cs typeface="Arial"/>
                  <a:sym typeface="Arial"/>
                </a:rPr>
                <a:t>FV = PV(1 + i)</a:t>
              </a:r>
              <a:r>
                <a:rPr lang="en-US" sz="1300" b="0" i="1" u="none" strike="noStrike" cap="none" baseline="30000">
                  <a:solidFill>
                    <a:srgbClr val="000000"/>
                  </a:solidFill>
                  <a:latin typeface="Arial"/>
                  <a:ea typeface="Arial"/>
                  <a:cs typeface="Arial"/>
                  <a:sym typeface="Arial"/>
                </a:rPr>
                <a:t>n</a:t>
              </a:r>
              <a:endParaRPr sz="1800" b="0" i="0" u="none" strike="noStrike" cap="none">
                <a:solidFill>
                  <a:schemeClr val="dk1"/>
                </a:solidFill>
                <a:latin typeface="Calibri"/>
                <a:ea typeface="Calibri"/>
                <a:cs typeface="Calibri"/>
                <a:sym typeface="Calibri"/>
              </a:endParaRPr>
            </a:p>
          </p:txBody>
        </p:sp>
        <p:sp>
          <p:nvSpPr>
            <p:cNvPr id="150" name="Google Shape;150;p8"/>
            <p:cNvSpPr/>
            <p:nvPr/>
          </p:nvSpPr>
          <p:spPr>
            <a:xfrm>
              <a:off x="0" y="974716"/>
              <a:ext cx="9434501" cy="397800"/>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1" name="Google Shape;151;p8"/>
            <p:cNvSpPr txBox="1"/>
            <p:nvPr/>
          </p:nvSpPr>
          <p:spPr>
            <a:xfrm>
              <a:off x="38838" y="1006898"/>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Discount rate</a:t>
              </a:r>
              <a:endParaRPr sz="1800">
                <a:solidFill>
                  <a:schemeClr val="dk1"/>
                </a:solidFill>
                <a:latin typeface="Calibri"/>
                <a:ea typeface="Calibri"/>
                <a:cs typeface="Calibri"/>
                <a:sym typeface="Calibri"/>
              </a:endParaRPr>
            </a:p>
          </p:txBody>
        </p:sp>
        <p:sp>
          <p:nvSpPr>
            <p:cNvPr id="152" name="Google Shape;152;p8"/>
            <p:cNvSpPr/>
            <p:nvPr/>
          </p:nvSpPr>
          <p:spPr>
            <a:xfrm>
              <a:off x="0" y="1365860"/>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3" name="Google Shape;153;p8"/>
            <p:cNvSpPr txBox="1"/>
            <p:nvPr/>
          </p:nvSpPr>
          <p:spPr>
            <a:xfrm>
              <a:off x="0" y="1365860"/>
              <a:ext cx="9434501" cy="431077"/>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Converts future cash flows into their present equivalent value, adjusting for the time value of money.</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Also referred to as the </a:t>
              </a:r>
              <a:r>
                <a:rPr lang="en-US" sz="1300" b="0" i="1" u="none" strike="noStrike" cap="none">
                  <a:solidFill>
                    <a:srgbClr val="000000"/>
                  </a:solidFill>
                  <a:latin typeface="Arial"/>
                  <a:ea typeface="Arial"/>
                  <a:cs typeface="Arial"/>
                  <a:sym typeface="Arial"/>
                </a:rPr>
                <a:t>hurdle rate</a:t>
              </a:r>
              <a:r>
                <a:rPr lang="en-US" sz="1300" b="0" i="0" u="none" strike="noStrike" cap="none">
                  <a:solidFill>
                    <a:srgbClr val="000000"/>
                  </a:solidFill>
                  <a:latin typeface="Arial"/>
                  <a:ea typeface="Arial"/>
                  <a:cs typeface="Arial"/>
                  <a:sym typeface="Arial"/>
                </a:rPr>
                <a:t> or </a:t>
              </a:r>
              <a:r>
                <a:rPr lang="en-US" sz="1300" b="0" i="1" u="none" strike="noStrike" cap="none">
                  <a:solidFill>
                    <a:srgbClr val="000000"/>
                  </a:solidFill>
                  <a:latin typeface="Arial"/>
                  <a:ea typeface="Arial"/>
                  <a:cs typeface="Arial"/>
                  <a:sym typeface="Arial"/>
                </a:rPr>
                <a:t>cost of capital</a:t>
              </a:r>
              <a:r>
                <a:rPr lang="en-US" sz="1300" b="0" i="0" u="none" strike="noStrike" cap="none">
                  <a:solidFill>
                    <a:srgbClr val="000000"/>
                  </a:solidFill>
                  <a:latin typeface="Arial"/>
                  <a:ea typeface="Arial"/>
                  <a:cs typeface="Arial"/>
                  <a:sym typeface="Arial"/>
                </a:rPr>
                <a:t>.</a:t>
              </a:r>
              <a:endParaRPr sz="1300" b="0" i="1" u="none" strike="noStrike" cap="none">
                <a:solidFill>
                  <a:srgbClr val="000000"/>
                </a:solidFill>
                <a:latin typeface="Arial"/>
                <a:ea typeface="Arial"/>
                <a:cs typeface="Arial"/>
                <a:sym typeface="Arial"/>
              </a:endParaRPr>
            </a:p>
          </p:txBody>
        </p:sp>
        <p:sp>
          <p:nvSpPr>
            <p:cNvPr id="154" name="Google Shape;154;p8"/>
            <p:cNvSpPr/>
            <p:nvPr/>
          </p:nvSpPr>
          <p:spPr>
            <a:xfrm>
              <a:off x="0" y="1796937"/>
              <a:ext cx="9434501" cy="397800"/>
            </a:xfrm>
            <a:prstGeom prst="roundRect">
              <a:avLst>
                <a:gd name="adj" fmla="val 16667"/>
              </a:avLst>
            </a:prstGeom>
            <a:solidFill>
              <a:srgbClr val="0DCF9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5" name="Google Shape;155;p8"/>
            <p:cNvSpPr txBox="1"/>
            <p:nvPr/>
          </p:nvSpPr>
          <p:spPr>
            <a:xfrm>
              <a:off x="19419" y="1816356"/>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Depreciation</a:t>
              </a:r>
              <a:endParaRPr sz="1700" b="1" i="0" u="none" strike="noStrike" cap="none">
                <a:solidFill>
                  <a:schemeClr val="lt1"/>
                </a:solidFill>
                <a:latin typeface="Arial"/>
                <a:ea typeface="Arial"/>
                <a:cs typeface="Arial"/>
                <a:sym typeface="Arial"/>
              </a:endParaRPr>
            </a:p>
          </p:txBody>
        </p:sp>
        <p:sp>
          <p:nvSpPr>
            <p:cNvPr id="156" name="Google Shape;156;p8"/>
            <p:cNvSpPr/>
            <p:nvPr/>
          </p:nvSpPr>
          <p:spPr>
            <a:xfrm>
              <a:off x="0" y="2194737"/>
              <a:ext cx="9434501" cy="63342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7" name="Google Shape;157;p8"/>
            <p:cNvSpPr txBox="1"/>
            <p:nvPr/>
          </p:nvSpPr>
          <p:spPr>
            <a:xfrm>
              <a:off x="0" y="2194737"/>
              <a:ext cx="9434501" cy="633420"/>
            </a:xfrm>
            <a:prstGeom prst="rect">
              <a:avLst/>
            </a:prstGeom>
            <a:no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Allocates the cost of an investment over the predicted lifespan of equipment or processes.</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Depreciation values are used to reduce the recorded value of the investment.</a:t>
              </a:r>
              <a:endParaRPr sz="1800" b="0" i="0" u="none" strike="noStrike" cap="none">
                <a:solidFill>
                  <a:schemeClr val="dk1"/>
                </a:solidFill>
                <a:latin typeface="Calibri"/>
                <a:ea typeface="Calibri"/>
                <a:cs typeface="Calibri"/>
                <a:sym typeface="Calibri"/>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Accounting value and lifespan may differ from actual/useful life.</a:t>
              </a:r>
              <a:endParaRPr sz="1800" b="0" i="0" u="none" strike="noStrike" cap="none">
                <a:solidFill>
                  <a:schemeClr val="dk1"/>
                </a:solidFill>
                <a:latin typeface="Calibri"/>
                <a:ea typeface="Calibri"/>
                <a:cs typeface="Calibri"/>
                <a:sym typeface="Calibri"/>
              </a:endParaRPr>
            </a:p>
          </p:txBody>
        </p:sp>
        <p:sp>
          <p:nvSpPr>
            <p:cNvPr id="158" name="Google Shape;158;p8"/>
            <p:cNvSpPr/>
            <p:nvPr/>
          </p:nvSpPr>
          <p:spPr>
            <a:xfrm>
              <a:off x="0" y="2828157"/>
              <a:ext cx="9434501" cy="397800"/>
            </a:xfrm>
            <a:prstGeom prst="roundRect">
              <a:avLst>
                <a:gd name="adj" fmla="val 16667"/>
              </a:avLst>
            </a:prstGeom>
            <a:solidFill>
              <a:schemeClr val="accent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59" name="Google Shape;159;p8"/>
            <p:cNvSpPr txBox="1"/>
            <p:nvPr/>
          </p:nvSpPr>
          <p:spPr>
            <a:xfrm>
              <a:off x="19419" y="2847576"/>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Inflation</a:t>
              </a:r>
              <a:endParaRPr sz="1800">
                <a:solidFill>
                  <a:schemeClr val="dk1"/>
                </a:solidFill>
                <a:latin typeface="Calibri"/>
                <a:ea typeface="Calibri"/>
                <a:cs typeface="Calibri"/>
                <a:sym typeface="Calibri"/>
              </a:endParaRPr>
            </a:p>
          </p:txBody>
        </p:sp>
        <p:sp>
          <p:nvSpPr>
            <p:cNvPr id="160" name="Google Shape;160;p8"/>
            <p:cNvSpPr/>
            <p:nvPr/>
          </p:nvSpPr>
          <p:spPr>
            <a:xfrm>
              <a:off x="0" y="3225957"/>
              <a:ext cx="9434501" cy="431077"/>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1" name="Google Shape;161;p8"/>
            <p:cNvSpPr txBox="1"/>
            <p:nvPr/>
          </p:nvSpPr>
          <p:spPr>
            <a:xfrm>
              <a:off x="0" y="3225957"/>
              <a:ext cx="9434501" cy="431077"/>
            </a:xfrm>
            <a:prstGeom prst="rect">
              <a:avLst/>
            </a:prstGeom>
            <a:solidFill>
              <a:srgbClr val="FFFFFF"/>
            </a:solid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Measures the decline in purchasing power of money.</a:t>
              </a:r>
              <a:endParaRPr sz="1300" b="0" i="1"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Typically expressed as </a:t>
              </a:r>
              <a:r>
                <a:rPr lang="en-US" sz="1300" b="0" i="0" u="none" strike="noStrike" cap="none">
                  <a:solidFill>
                    <a:srgbClr val="003153"/>
                  </a:solidFill>
                  <a:latin typeface="Arial"/>
                  <a:ea typeface="Arial"/>
                  <a:cs typeface="Arial"/>
                  <a:sym typeface="Arial"/>
                </a:rPr>
                <a:t>an annual percentage increase in costs over time</a:t>
              </a:r>
              <a:endParaRPr sz="1300" b="0" i="0" u="none" strike="noStrike" cap="none">
                <a:solidFill>
                  <a:srgbClr val="003153"/>
                </a:solidFill>
                <a:latin typeface="Arial"/>
                <a:ea typeface="Arial"/>
                <a:cs typeface="Arial"/>
                <a:sym typeface="Arial"/>
              </a:endParaRPr>
            </a:p>
          </p:txBody>
        </p:sp>
        <p:sp>
          <p:nvSpPr>
            <p:cNvPr id="162" name="Google Shape;162;p8"/>
            <p:cNvSpPr/>
            <p:nvPr/>
          </p:nvSpPr>
          <p:spPr>
            <a:xfrm>
              <a:off x="0" y="3657035"/>
              <a:ext cx="9434501" cy="397800"/>
            </a:xfrm>
            <a:prstGeom prst="roundRect">
              <a:avLst>
                <a:gd name="adj" fmla="val 16667"/>
              </a:avLst>
            </a:prstGeom>
            <a:solidFill>
              <a:srgbClr val="A3C147"/>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3" name="Google Shape;163;p8"/>
            <p:cNvSpPr txBox="1"/>
            <p:nvPr/>
          </p:nvSpPr>
          <p:spPr>
            <a:xfrm>
              <a:off x="19419" y="3676454"/>
              <a:ext cx="9395663" cy="358962"/>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chemeClr val="lt1"/>
                  </a:solidFill>
                  <a:latin typeface="Arial"/>
                  <a:ea typeface="Arial"/>
                  <a:cs typeface="Arial"/>
                  <a:sym typeface="Arial"/>
                </a:rPr>
                <a:t>Residual Value</a:t>
              </a:r>
              <a:endParaRPr sz="1700" b="1" i="0" u="none" strike="noStrike" cap="none">
                <a:solidFill>
                  <a:schemeClr val="lt1"/>
                </a:solidFill>
                <a:latin typeface="Arial"/>
                <a:ea typeface="Arial"/>
                <a:cs typeface="Arial"/>
                <a:sym typeface="Arial"/>
              </a:endParaRPr>
            </a:p>
          </p:txBody>
        </p:sp>
        <p:sp>
          <p:nvSpPr>
            <p:cNvPr id="164" name="Google Shape;164;p8"/>
            <p:cNvSpPr/>
            <p:nvPr/>
          </p:nvSpPr>
          <p:spPr>
            <a:xfrm>
              <a:off x="0" y="4054835"/>
              <a:ext cx="9434501" cy="281520"/>
            </a:xfrm>
            <a:prstGeom prst="rect">
              <a:avLst/>
            </a:prstGeom>
            <a:noFill/>
            <a:ln>
              <a:noFill/>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a:solidFill>
                  <a:schemeClr val="dk1"/>
                </a:solidFill>
                <a:latin typeface="Calibri"/>
                <a:ea typeface="Calibri"/>
                <a:cs typeface="Calibri"/>
                <a:sym typeface="Calibri"/>
              </a:endParaRPr>
            </a:p>
          </p:txBody>
        </p:sp>
        <p:sp>
          <p:nvSpPr>
            <p:cNvPr id="165" name="Google Shape;165;p8"/>
            <p:cNvSpPr txBox="1"/>
            <p:nvPr/>
          </p:nvSpPr>
          <p:spPr>
            <a:xfrm>
              <a:off x="0" y="4054835"/>
              <a:ext cx="9434501" cy="281520"/>
            </a:xfrm>
            <a:prstGeom prst="rect">
              <a:avLst/>
            </a:prstGeom>
            <a:solidFill>
              <a:srgbClr val="FFFFFF"/>
            </a:solidFill>
            <a:ln>
              <a:noFill/>
            </a:ln>
          </p:spPr>
          <p:txBody>
            <a:bodyPr spcFirstLastPara="1" wrap="square" lIns="299525" tIns="21575" rIns="120900" bIns="21575" anchor="t" anchorCtr="0">
              <a:noAutofit/>
            </a:bodyPr>
            <a:lstStyle/>
            <a:p>
              <a:pPr marL="114300" marR="0" lvl="1" indent="-114300" algn="l" rtl="0">
                <a:lnSpc>
                  <a:spcPct val="90000"/>
                </a:lnSpc>
                <a:spcBef>
                  <a:spcPts val="0"/>
                </a:spcBef>
                <a:spcAft>
                  <a:spcPts val="0"/>
                </a:spcAft>
                <a:buClr>
                  <a:srgbClr val="000000"/>
                </a:buClr>
                <a:buSzPts val="1300"/>
                <a:buFont typeface="Arial"/>
                <a:buChar char="•"/>
              </a:pPr>
              <a:r>
                <a:rPr lang="en-US" sz="1300" b="0" i="0" u="none" strike="noStrike" cap="none">
                  <a:solidFill>
                    <a:srgbClr val="003153"/>
                  </a:solidFill>
                  <a:latin typeface="Arial"/>
                  <a:ea typeface="Arial"/>
                  <a:cs typeface="Arial"/>
                  <a:sym typeface="Arial"/>
                </a:rPr>
                <a:t>The estimated amount recoverable from an asset at replacement time or at the end of its useful life.</a:t>
              </a:r>
              <a:endParaRPr sz="1300" b="1" i="1" u="none" strike="noStrike" cap="none">
                <a:solidFill>
                  <a:srgbClr val="003153"/>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9"/>
          <p:cNvSpPr txBox="1"/>
          <p:nvPr/>
        </p:nvSpPr>
        <p:spPr>
          <a:xfrm>
            <a:off x="838200" y="1219969"/>
            <a:ext cx="10515599" cy="506152"/>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SOME INDICATORS FOR PROJECT FINANCIAL EFFICIENCY</a:t>
            </a:r>
            <a:endParaRPr sz="3600" b="1" i="0" u="none" strike="noStrike" cap="none">
              <a:solidFill>
                <a:srgbClr val="FFFFFF"/>
              </a:solidFill>
              <a:latin typeface="Arial"/>
              <a:ea typeface="Arial"/>
              <a:cs typeface="Arial"/>
              <a:sym typeface="Arial"/>
            </a:endParaRPr>
          </a:p>
        </p:txBody>
      </p:sp>
      <p:grpSp>
        <p:nvGrpSpPr>
          <p:cNvPr id="171" name="Google Shape;171;p9"/>
          <p:cNvGrpSpPr/>
          <p:nvPr/>
        </p:nvGrpSpPr>
        <p:grpSpPr>
          <a:xfrm>
            <a:off x="1133119" y="2013110"/>
            <a:ext cx="9770012" cy="3104442"/>
            <a:chOff x="0" y="18760"/>
            <a:chExt cx="9770012" cy="3104442"/>
          </a:xfrm>
        </p:grpSpPr>
        <p:sp>
          <p:nvSpPr>
            <p:cNvPr id="172" name="Google Shape;172;p9"/>
            <p:cNvSpPr/>
            <p:nvPr/>
          </p:nvSpPr>
          <p:spPr>
            <a:xfrm>
              <a:off x="0" y="18760"/>
              <a:ext cx="9770012" cy="527215"/>
            </a:xfrm>
            <a:prstGeom prst="roundRect">
              <a:avLst>
                <a:gd name="adj" fmla="val 16667"/>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9"/>
            <p:cNvSpPr txBox="1"/>
            <p:nvPr/>
          </p:nvSpPr>
          <p:spPr>
            <a:xfrm>
              <a:off x="25737" y="44497"/>
              <a:ext cx="9718538" cy="475741"/>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Benefits</a:t>
              </a:r>
              <a:endParaRPr sz="1400" b="0" i="0" u="none" strike="noStrike" cap="none">
                <a:solidFill>
                  <a:srgbClr val="000000"/>
                </a:solidFill>
                <a:latin typeface="Arial"/>
                <a:ea typeface="Arial"/>
                <a:cs typeface="Arial"/>
                <a:sym typeface="Arial"/>
              </a:endParaRPr>
            </a:p>
          </p:txBody>
        </p:sp>
        <p:sp>
          <p:nvSpPr>
            <p:cNvPr id="174" name="Google Shape;174;p9"/>
            <p:cNvSpPr/>
            <p:nvPr/>
          </p:nvSpPr>
          <p:spPr>
            <a:xfrm>
              <a:off x="0" y="549501"/>
              <a:ext cx="9770012" cy="126787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9"/>
            <p:cNvSpPr txBox="1"/>
            <p:nvPr/>
          </p:nvSpPr>
          <p:spPr>
            <a:xfrm>
              <a:off x="0" y="549501"/>
              <a:ext cx="9770012" cy="1267875"/>
            </a:xfrm>
            <a:prstGeom prst="rect">
              <a:avLst/>
            </a:prstGeom>
            <a:noFill/>
            <a:ln>
              <a:noFill/>
            </a:ln>
          </p:spPr>
          <p:txBody>
            <a:bodyPr spcFirstLastPara="1" wrap="square" lIns="310175" tIns="16500" rIns="92450" bIns="16500" anchor="t" anchorCtr="0">
              <a:noAutofit/>
            </a:bodyPr>
            <a:lstStyle/>
            <a:p>
              <a:pPr marL="114300" marR="0" lvl="1" indent="-114300" algn="l" rtl="0">
                <a:lnSpc>
                  <a:spcPct val="90000"/>
                </a:lnSpc>
                <a:spcBef>
                  <a:spcPts val="0"/>
                </a:spcBef>
                <a:spcAft>
                  <a:spcPts val="0"/>
                </a:spcAft>
                <a:buClr>
                  <a:srgbClr val="000000"/>
                </a:buClr>
                <a:buSzPts val="1300"/>
                <a:buFont typeface="Arial"/>
                <a:buNone/>
              </a:pPr>
              <a:r>
                <a:rPr lang="en-US" sz="1300" b="0" i="0" u="none" strike="noStrike" cap="none">
                  <a:solidFill>
                    <a:srgbClr val="000000"/>
                  </a:solidFill>
                  <a:latin typeface="Arial"/>
                  <a:ea typeface="Arial"/>
                  <a:cs typeface="Arial"/>
                  <a:sym typeface="Arial"/>
                </a:rPr>
                <a:t>The benefits from an energy efficiency project may include:</a:t>
              </a:r>
              <a:endParaRPr sz="13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Energy savings;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Revenue from energy sales;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Reduced maintenance costs;</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Income from improved quality;</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260"/>
                </a:spcBef>
                <a:spcAft>
                  <a:spcPts val="0"/>
                </a:spcAft>
                <a:buClr>
                  <a:srgbClr val="000000"/>
                </a:buClr>
                <a:buSzPts val="1300"/>
                <a:buFont typeface="Arial"/>
                <a:buChar char="•"/>
              </a:pPr>
              <a:r>
                <a:rPr lang="en-US" sz="1300" b="0" i="0" u="none" strike="noStrike" cap="none">
                  <a:solidFill>
                    <a:srgbClr val="000000"/>
                  </a:solidFill>
                  <a:latin typeface="Arial"/>
                  <a:ea typeface="Arial"/>
                  <a:cs typeface="Arial"/>
                  <a:sym typeface="Arial"/>
                </a:rPr>
                <a:t>Income from increased productivity.</a:t>
              </a:r>
              <a:endParaRPr sz="1400" b="0" i="0" u="none" strike="noStrike" cap="none">
                <a:solidFill>
                  <a:srgbClr val="000000"/>
                </a:solidFill>
                <a:latin typeface="Arial"/>
                <a:ea typeface="Arial"/>
                <a:cs typeface="Arial"/>
                <a:sym typeface="Arial"/>
              </a:endParaRPr>
            </a:p>
          </p:txBody>
        </p:sp>
        <p:sp>
          <p:nvSpPr>
            <p:cNvPr id="176" name="Google Shape;176;p9"/>
            <p:cNvSpPr/>
            <p:nvPr/>
          </p:nvSpPr>
          <p:spPr>
            <a:xfrm>
              <a:off x="0" y="1829905"/>
              <a:ext cx="9770012" cy="494386"/>
            </a:xfrm>
            <a:prstGeom prst="roundRect">
              <a:avLst>
                <a:gd name="adj" fmla="val 16667"/>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9"/>
            <p:cNvSpPr txBox="1"/>
            <p:nvPr/>
          </p:nvSpPr>
          <p:spPr>
            <a:xfrm>
              <a:off x="24134" y="1854039"/>
              <a:ext cx="9721744" cy="446118"/>
            </a:xfrm>
            <a:prstGeom prst="rect">
              <a:avLst/>
            </a:prstGeom>
            <a:no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1" i="0" u="none" strike="noStrike" cap="none">
                  <a:solidFill>
                    <a:srgbClr val="FFFFFF"/>
                  </a:solidFill>
                  <a:latin typeface="Arial"/>
                  <a:ea typeface="Arial"/>
                  <a:cs typeface="Arial"/>
                  <a:sym typeface="Arial"/>
                </a:rPr>
                <a:t>Net cash flow</a:t>
              </a:r>
              <a:endParaRPr sz="1700" b="1" i="0" u="none" strike="noStrike" cap="none">
                <a:solidFill>
                  <a:srgbClr val="FFFFFF"/>
                </a:solidFill>
                <a:latin typeface="Arial"/>
                <a:ea typeface="Arial"/>
                <a:cs typeface="Arial"/>
                <a:sym typeface="Arial"/>
              </a:endParaRPr>
            </a:p>
          </p:txBody>
        </p:sp>
        <p:sp>
          <p:nvSpPr>
            <p:cNvPr id="178" name="Google Shape;178;p9"/>
            <p:cNvSpPr/>
            <p:nvPr/>
          </p:nvSpPr>
          <p:spPr>
            <a:xfrm>
              <a:off x="0" y="2311762"/>
              <a:ext cx="9770012" cy="81144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9"/>
            <p:cNvSpPr txBox="1"/>
            <p:nvPr/>
          </p:nvSpPr>
          <p:spPr>
            <a:xfrm>
              <a:off x="0" y="2311762"/>
              <a:ext cx="9770012" cy="81144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Equipment procurement costs;</a:t>
              </a:r>
              <a:endParaRPr/>
            </a:p>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Installation and construction costs;</a:t>
              </a:r>
              <a:endParaRPr/>
            </a:p>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Design &amp; consulting costs;</a:t>
              </a:r>
              <a:endParaRPr/>
            </a:p>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Training and technology transfer costs;</a:t>
              </a:r>
              <a:endParaRPr/>
            </a:p>
            <a:p>
              <a:pPr marL="114300" marR="0" lvl="1" indent="-25400" algn="l" rtl="0">
                <a:lnSpc>
                  <a:spcPct val="9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a:ea typeface="Arial"/>
                  <a:cs typeface="Arial"/>
                  <a:sym typeface="Arial"/>
                </a:rPr>
                <a:t>Contingency costs.</a:t>
              </a:r>
              <a:br>
                <a:rPr lang="en-US" sz="1400" b="0" i="0" u="none" strike="noStrike" cap="none">
                  <a:solidFill>
                    <a:srgbClr val="000000"/>
                  </a:solidFill>
                  <a:latin typeface="Arial"/>
                  <a:ea typeface="Arial"/>
                  <a:cs typeface="Arial"/>
                  <a:sym typeface="Arial"/>
                </a:rPr>
              </a:b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3205</Words>
  <Application>Microsoft Office PowerPoint</Application>
  <PresentationFormat>Widescreen</PresentationFormat>
  <Paragraphs>622</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Noto Sans Symbols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2</cp:revision>
  <dcterms:created xsi:type="dcterms:W3CDTF">2024-10-28T02:26:51Z</dcterms:created>
  <dcterms:modified xsi:type="dcterms:W3CDTF">2025-10-21T04:36:56Z</dcterms:modified>
</cp:coreProperties>
</file>