
<file path=[Content_Types].xml><?xml version="1.0" encoding="utf-8"?>
<Types xmlns="http://schemas.openxmlformats.org/package/2006/content-types">
  <Default Extension="bin" ContentType="application/vnd.openxmlformats-officedocument.oleObject"/>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33"/>
  </p:notesMasterIdLst>
  <p:sldIdLst>
    <p:sldId id="288" r:id="rId2"/>
    <p:sldId id="28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embeddedFontLst>
    <p:embeddedFont>
      <p:font typeface="Montserrat" panose="00000500000000000000" pitchFamily="2"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jNFdnw4g0cHH0En+pu+XHbj4jHS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847487F-D965-4DA1-90D3-FFE3F9808A6B}">
  <a:tblStyle styleId="{6847487F-D965-4DA1-90D3-FFE3F9808A6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36714292303E-2"/>
          <c:y val="2.58064574394395E-2"/>
          <c:w val="0.921308563846994"/>
          <c:h val="0.89554119505346896"/>
        </c:manualLayout>
      </c:layout>
      <c:bar3DChart>
        <c:barDir val="col"/>
        <c:grouping val="percentStacked"/>
        <c:varyColors val="0"/>
        <c:ser>
          <c:idx val="0"/>
          <c:order val="0"/>
          <c:tx>
            <c:strRef>
              <c:f>Feuil1!$B$1</c:f>
              <c:strCache>
                <c:ptCount val="1"/>
                <c:pt idx="0">
                  <c:v>Series 1</c:v>
                </c:pt>
              </c:strCache>
            </c:strRef>
          </c:tx>
          <c:invertIfNegative val="0"/>
          <c:dPt>
            <c:idx val="0"/>
            <c:invertIfNegative val="0"/>
            <c:bubble3D val="0"/>
            <c:spPr>
              <a:solidFill>
                <a:srgbClr val="053D5D"/>
              </a:solidFill>
            </c:spPr>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8CC3-4C04-975C-6937E05A78FB}"/>
              </c:ext>
            </c:extLst>
          </c:dPt>
          <c:dPt>
            <c:idx val="1"/>
            <c:invertIfNegative val="0"/>
            <c:bubble3D val="0"/>
            <c:spPr>
              <a:solidFill>
                <a:srgbClr val="053D5D"/>
              </a:solidFill>
            </c:spPr>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8CC3-4C04-975C-6937E05A78FB}"/>
              </c:ext>
            </c:extLst>
          </c:dPt>
          <c:dPt>
            <c:idx val="2"/>
            <c:invertIfNegative val="0"/>
            <c:bubble3D val="0"/>
            <c:spPr>
              <a:solidFill>
                <a:srgbClr val="053D5D"/>
              </a:solidFill>
            </c:spPr>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5-8CC3-4C04-975C-6937E05A78FB}"/>
              </c:ext>
            </c:extLst>
          </c:dPt>
          <c:cat>
            <c:strRef>
              <c:f>Feuil1!$A$2:$A$4</c:f>
              <c:strCache>
                <c:ptCount val="3"/>
                <c:pt idx="0">
                  <c:v>Currently</c:v>
                </c:pt>
                <c:pt idx="1">
                  <c:v>In the EPC program</c:v>
                </c:pt>
                <c:pt idx="2">
                  <c:v>After the EPC program</c:v>
                </c:pt>
              </c:strCache>
            </c:strRef>
          </c:cat>
          <c:val>
            <c:numRef>
              <c:f>Feuil1!$B$2:$B$4</c:f>
              <c:numCache>
                <c:formatCode>0%</c:formatCode>
                <c:ptCount val="3"/>
                <c:pt idx="0">
                  <c:v>1</c:v>
                </c:pt>
                <c:pt idx="1">
                  <c:v>0.60000000000000098</c:v>
                </c:pt>
                <c:pt idx="2">
                  <c:v>0.60000000000000098</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6-8CC3-4C04-975C-6937E05A78FB}"/>
            </c:ext>
          </c:extLst>
        </c:ser>
        <c:ser>
          <c:idx val="1"/>
          <c:order val="1"/>
          <c:tx>
            <c:strRef>
              <c:f>Feuil1!$C$1</c:f>
              <c:strCache>
                <c:ptCount val="1"/>
                <c:pt idx="0">
                  <c:v>Series 2</c:v>
                </c:pt>
              </c:strCache>
            </c:strRef>
          </c:tx>
          <c:spPr>
            <a:solidFill>
              <a:srgbClr val="F0BC19"/>
            </a:solidFill>
          </c:spPr>
          <c:invertIfNegative val="0"/>
          <c:cat>
            <c:strRef>
              <c:f>Feuil1!$A$2:$A$4</c:f>
              <c:strCache>
                <c:ptCount val="3"/>
                <c:pt idx="0">
                  <c:v>Currently</c:v>
                </c:pt>
                <c:pt idx="1">
                  <c:v>During the EPC program</c:v>
                </c:pt>
                <c:pt idx="2">
                  <c:v>After the EPC program</c:v>
                </c:pt>
              </c:strCache>
            </c:strRef>
          </c:cat>
          <c:val>
            <c:numRef>
              <c:f>Feuil1!$C$2:$C$4</c:f>
              <c:numCache>
                <c:formatCode>0%</c:formatCode>
                <c:ptCount val="3"/>
                <c:pt idx="0" formatCode="General">
                  <c:v>0</c:v>
                </c:pt>
                <c:pt idx="1">
                  <c:v>0.3</c:v>
                </c:pt>
                <c:pt idx="2">
                  <c:v>0.4</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7-8CC3-4C04-975C-6937E05A78FB}"/>
            </c:ext>
          </c:extLst>
        </c:ser>
        <c:ser>
          <c:idx val="2"/>
          <c:order val="2"/>
          <c:tx>
            <c:strRef>
              <c:f>Feuil1!$D$1</c:f>
              <c:strCache>
                <c:ptCount val="1"/>
                <c:pt idx="0">
                  <c:v>Series 3</c:v>
                </c:pt>
              </c:strCache>
            </c:strRef>
          </c:tx>
          <c:spPr>
            <a:solidFill>
              <a:schemeClr val="bg1">
                <a:lumMod val="75000"/>
              </a:schemeClr>
            </a:solidFill>
          </c:spPr>
          <c:invertIfNegative val="0"/>
          <c:dPt>
            <c:idx val="0"/>
            <c:invertIfNegative val="0"/>
            <c:bubble3D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8-8CC3-4C04-975C-6937E05A78FB}"/>
              </c:ext>
            </c:extLst>
          </c:dPt>
          <c:cat>
            <c:strRef>
              <c:f>Feuil1!$A$2:$A$4</c:f>
              <c:strCache>
                <c:ptCount val="3"/>
                <c:pt idx="0">
                  <c:v>Currently</c:v>
                </c:pt>
                <c:pt idx="1">
                  <c:v>During the EPC program</c:v>
                </c:pt>
                <c:pt idx="2">
                  <c:v>After the EPC program</c:v>
                </c:pt>
              </c:strCache>
            </c:strRef>
          </c:cat>
          <c:val>
            <c:numRef>
              <c:f>Feuil1!$D$2:$D$4</c:f>
              <c:numCache>
                <c:formatCode>0%</c:formatCode>
                <c:ptCount val="3"/>
                <c:pt idx="0" formatCode="General">
                  <c:v>0</c:v>
                </c:pt>
                <c:pt idx="1">
                  <c:v>0.15</c:v>
                </c:pt>
                <c:pt idx="2" formatCode="General">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9-8CC3-4C04-975C-6937E05A78FB}"/>
            </c:ext>
          </c:extLst>
        </c:ser>
        <c:dLbls>
          <c:showLegendKey val="0"/>
          <c:showVal val="0"/>
          <c:showCatName val="0"/>
          <c:showSerName val="0"/>
          <c:showPercent val="0"/>
          <c:showBubbleSize val="0"/>
        </c:dLbls>
        <c:gapWidth val="78"/>
        <c:gapDepth val="108"/>
        <c:shape val="box"/>
        <c:axId val="2143404976"/>
        <c:axId val="2145856096"/>
        <c:axId val="0"/>
      </c:bar3DChart>
      <c:catAx>
        <c:axId val="2143404976"/>
        <c:scaling>
          <c:orientation val="minMax"/>
        </c:scaling>
        <c:delete val="0"/>
        <c:axPos val="b"/>
        <c:numFmt formatCode="General" sourceLinked="0"/>
        <c:majorTickMark val="out"/>
        <c:minorTickMark val="none"/>
        <c:tickLblPos val="nextTo"/>
        <c:txPr>
          <a:bodyPr/>
          <a:lstStyle/>
          <a:p>
            <a:pPr>
              <a:defRPr lang="en-US" sz="1300" b="1">
                <a:solidFill>
                  <a:srgbClr val="053D5D"/>
                </a:solidFill>
                <a:latin typeface="Arial" panose="020B0604020202020204" pitchFamily="34" charset="0"/>
                <a:cs typeface="Arial" panose="020B0604020202020204" pitchFamily="34" charset="0"/>
              </a:defRPr>
            </a:pPr>
            <a:endParaRPr lang="en-US"/>
          </a:p>
        </c:txPr>
        <c:crossAx val="2145856096"/>
        <c:crosses val="autoZero"/>
        <c:auto val="1"/>
        <c:lblAlgn val="ctr"/>
        <c:lblOffset val="100"/>
        <c:noMultiLvlLbl val="0"/>
      </c:catAx>
      <c:valAx>
        <c:axId val="2145856096"/>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4340497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36714292303E-2"/>
          <c:y val="2.58064574394395E-2"/>
          <c:w val="0.921308563846994"/>
          <c:h val="0.89554119505346896"/>
        </c:manualLayout>
      </c:layout>
      <c:bar3DChart>
        <c:barDir val="col"/>
        <c:grouping val="percentStacked"/>
        <c:varyColors val="0"/>
        <c:ser>
          <c:idx val="0"/>
          <c:order val="0"/>
          <c:tx>
            <c:strRef>
              <c:f>Feuil1!$B$1</c:f>
              <c:strCache>
                <c:ptCount val="1"/>
                <c:pt idx="0">
                  <c:v>Series 1</c:v>
                </c:pt>
              </c:strCache>
            </c:strRef>
          </c:tx>
          <c:invertIfNegative val="0"/>
          <c:dPt>
            <c:idx val="0"/>
            <c:invertIfNegative val="0"/>
            <c:bubble3D val="0"/>
            <c:spPr>
              <a:solidFill>
                <a:srgbClr val="053D5D"/>
              </a:solidFill>
            </c:spPr>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FE60-44A9-B169-1CEB94DD659F}"/>
              </c:ext>
            </c:extLst>
          </c:dPt>
          <c:dPt>
            <c:idx val="1"/>
            <c:invertIfNegative val="0"/>
            <c:bubble3D val="0"/>
            <c:spPr>
              <a:solidFill>
                <a:srgbClr val="053D5D"/>
              </a:solidFill>
            </c:spPr>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FE60-44A9-B169-1CEB94DD659F}"/>
              </c:ext>
            </c:extLst>
          </c:dPt>
          <c:dPt>
            <c:idx val="2"/>
            <c:invertIfNegative val="0"/>
            <c:bubble3D val="0"/>
            <c:spPr>
              <a:solidFill>
                <a:srgbClr val="053D5D"/>
              </a:solidFill>
            </c:spPr>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5-FE60-44A9-B169-1CEB94DD659F}"/>
              </c:ext>
            </c:extLst>
          </c:dPt>
          <c:cat>
            <c:strRef>
              <c:f>Feuil1!$A$2:$A$4</c:f>
              <c:strCache>
                <c:ptCount val="3"/>
                <c:pt idx="0">
                  <c:v>Currently</c:v>
                </c:pt>
                <c:pt idx="1">
                  <c:v>In the EPC program</c:v>
                </c:pt>
                <c:pt idx="2">
                  <c:v>After the EPC program</c:v>
                </c:pt>
              </c:strCache>
            </c:strRef>
          </c:cat>
          <c:val>
            <c:numRef>
              <c:f>Feuil1!$B$2:$B$4</c:f>
              <c:numCache>
                <c:formatCode>0%</c:formatCode>
                <c:ptCount val="3"/>
                <c:pt idx="0">
                  <c:v>1</c:v>
                </c:pt>
                <c:pt idx="1">
                  <c:v>0.60000000000000098</c:v>
                </c:pt>
                <c:pt idx="2">
                  <c:v>0.60000000000000098</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6-FE60-44A9-B169-1CEB94DD659F}"/>
            </c:ext>
          </c:extLst>
        </c:ser>
        <c:ser>
          <c:idx val="1"/>
          <c:order val="1"/>
          <c:tx>
            <c:strRef>
              <c:f>Feuil1!$C$1</c:f>
              <c:strCache>
                <c:ptCount val="1"/>
                <c:pt idx="0">
                  <c:v>Series 2</c:v>
                </c:pt>
              </c:strCache>
            </c:strRef>
          </c:tx>
          <c:spPr>
            <a:solidFill>
              <a:srgbClr val="F0BC19"/>
            </a:solidFill>
          </c:spPr>
          <c:invertIfNegative val="0"/>
          <c:cat>
            <c:strRef>
              <c:f>Feuil1!$A$2:$A$4</c:f>
              <c:strCache>
                <c:ptCount val="3"/>
                <c:pt idx="0">
                  <c:v>Currently</c:v>
                </c:pt>
                <c:pt idx="1">
                  <c:v>During the EPC program</c:v>
                </c:pt>
                <c:pt idx="2">
                  <c:v>After the EPC program</c:v>
                </c:pt>
              </c:strCache>
            </c:strRef>
          </c:cat>
          <c:val>
            <c:numRef>
              <c:f>Feuil1!$C$2:$C$4</c:f>
              <c:numCache>
                <c:formatCode>0%</c:formatCode>
                <c:ptCount val="3"/>
                <c:pt idx="0" formatCode="General">
                  <c:v>0</c:v>
                </c:pt>
                <c:pt idx="1">
                  <c:v>0.3</c:v>
                </c:pt>
                <c:pt idx="2">
                  <c:v>0.4</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7-FE60-44A9-B169-1CEB94DD659F}"/>
            </c:ext>
          </c:extLst>
        </c:ser>
        <c:ser>
          <c:idx val="2"/>
          <c:order val="2"/>
          <c:tx>
            <c:strRef>
              <c:f>Feuil1!$D$1</c:f>
              <c:strCache>
                <c:ptCount val="1"/>
                <c:pt idx="0">
                  <c:v>Series 3</c:v>
                </c:pt>
              </c:strCache>
            </c:strRef>
          </c:tx>
          <c:spPr>
            <a:solidFill>
              <a:schemeClr val="bg1">
                <a:lumMod val="75000"/>
              </a:schemeClr>
            </a:solidFill>
          </c:spPr>
          <c:invertIfNegative val="0"/>
          <c:dPt>
            <c:idx val="0"/>
            <c:invertIfNegative val="0"/>
            <c:bubble3D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8-FE60-44A9-B169-1CEB94DD659F}"/>
              </c:ext>
            </c:extLst>
          </c:dPt>
          <c:cat>
            <c:strRef>
              <c:f>Feuil1!$A$2:$A$4</c:f>
              <c:strCache>
                <c:ptCount val="3"/>
                <c:pt idx="0">
                  <c:v>Currently</c:v>
                </c:pt>
                <c:pt idx="1">
                  <c:v>During the EPC program</c:v>
                </c:pt>
                <c:pt idx="2">
                  <c:v>After the EPC program</c:v>
                </c:pt>
              </c:strCache>
            </c:strRef>
          </c:cat>
          <c:val>
            <c:numRef>
              <c:f>Feuil1!$D$2:$D$4</c:f>
              <c:numCache>
                <c:formatCode>0%</c:formatCode>
                <c:ptCount val="3"/>
                <c:pt idx="0" formatCode="General">
                  <c:v>0</c:v>
                </c:pt>
                <c:pt idx="1">
                  <c:v>0.15</c:v>
                </c:pt>
                <c:pt idx="2" formatCode="General">
                  <c:v>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9-FE60-44A9-B169-1CEB94DD659F}"/>
            </c:ext>
          </c:extLst>
        </c:ser>
        <c:dLbls>
          <c:showLegendKey val="0"/>
          <c:showVal val="0"/>
          <c:showCatName val="0"/>
          <c:showSerName val="0"/>
          <c:showPercent val="0"/>
          <c:showBubbleSize val="0"/>
        </c:dLbls>
        <c:gapWidth val="78"/>
        <c:gapDepth val="108"/>
        <c:shape val="box"/>
        <c:axId val="-2120269872"/>
        <c:axId val="2138333952"/>
        <c:axId val="0"/>
      </c:bar3DChart>
      <c:catAx>
        <c:axId val="-2120269872"/>
        <c:scaling>
          <c:orientation val="minMax"/>
        </c:scaling>
        <c:delete val="0"/>
        <c:axPos val="b"/>
        <c:numFmt formatCode="General" sourceLinked="0"/>
        <c:majorTickMark val="out"/>
        <c:minorTickMark val="none"/>
        <c:tickLblPos val="nextTo"/>
        <c:txPr>
          <a:bodyPr/>
          <a:lstStyle/>
          <a:p>
            <a:pPr>
              <a:defRPr lang="en-US" sz="1300" b="1">
                <a:solidFill>
                  <a:srgbClr val="053D5D"/>
                </a:solidFill>
                <a:latin typeface="Arial" panose="020B0604020202020204" pitchFamily="34" charset="0"/>
                <a:cs typeface="Arial" panose="020B0604020202020204" pitchFamily="34" charset="0"/>
              </a:defRPr>
            </a:pPr>
            <a:endParaRPr lang="en-US"/>
          </a:p>
        </c:txPr>
        <c:crossAx val="2138333952"/>
        <c:crosses val="autoZero"/>
        <c:auto val="1"/>
        <c:lblAlgn val="ctr"/>
        <c:lblOffset val="100"/>
        <c:noMultiLvlLbl val="0"/>
      </c:catAx>
      <c:valAx>
        <c:axId val="2138333952"/>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20269872"/>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95892365271962E-2"/>
          <c:y val="3.1541225759315103E-2"/>
          <c:w val="0.921308563846994"/>
          <c:h val="0.89554119505346896"/>
        </c:manualLayout>
      </c:layout>
      <c:bar3DChart>
        <c:barDir val="col"/>
        <c:grouping val="percentStacked"/>
        <c:varyColors val="0"/>
        <c:ser>
          <c:idx val="0"/>
          <c:order val="0"/>
          <c:tx>
            <c:strRef>
              <c:f>Feuil1!$B$1</c:f>
              <c:strCache>
                <c:ptCount val="1"/>
                <c:pt idx="0">
                  <c:v>Series 1</c:v>
                </c:pt>
              </c:strCache>
            </c:strRef>
          </c:tx>
          <c:spPr>
            <a:solidFill>
              <a:srgbClr val="053D5D"/>
            </a:solidFill>
          </c:spPr>
          <c:invertIfNegative val="0"/>
          <c:cat>
            <c:strRef>
              <c:f>Feuil1!$A$2:$A$5</c:f>
              <c:strCache>
                <c:ptCount val="1"/>
                <c:pt idx="0">
                  <c:v>Currently</c:v>
                </c:pt>
              </c:strCache>
            </c:strRef>
          </c:cat>
          <c:val>
            <c:numRef>
              <c:f>Feuil1!$B$2:$B$5</c:f>
              <c:numCache>
                <c:formatCode>0%</c:formatCode>
                <c:ptCount val="4"/>
                <c:pt idx="0">
                  <c:v>1</c:v>
                </c:pt>
                <c:pt idx="1">
                  <c:v>0.60000000000000098</c:v>
                </c:pt>
                <c:pt idx="2">
                  <c:v>0.60000000000000098</c:v>
                </c:pt>
                <c:pt idx="3" formatCode="General">
                  <c:v>60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0-8358-4CBD-91D2-24C6AD0AD449}"/>
            </c:ext>
          </c:extLst>
        </c:ser>
        <c:ser>
          <c:idx val="1"/>
          <c:order val="1"/>
          <c:tx>
            <c:strRef>
              <c:f>Feuil1!$C$1</c:f>
              <c:strCache>
                <c:ptCount val="1"/>
                <c:pt idx="0">
                  <c:v>Series 2</c:v>
                </c:pt>
              </c:strCache>
            </c:strRef>
          </c:tx>
          <c:spPr>
            <a:solidFill>
              <a:srgbClr val="F0BC19"/>
            </a:solidFill>
          </c:spPr>
          <c:invertIfNegative val="0"/>
          <c:cat>
            <c:strRef>
              <c:f>Feuil1!$A$2:$A$5</c:f>
              <c:strCache>
                <c:ptCount val="1"/>
                <c:pt idx="0">
                  <c:v>Current</c:v>
                </c:pt>
              </c:strCache>
            </c:strRef>
          </c:cat>
          <c:val>
            <c:numRef>
              <c:f>Feuil1!$C$2:$C$5</c:f>
              <c:numCache>
                <c:formatCode>0%</c:formatCode>
                <c:ptCount val="4"/>
                <c:pt idx="0" formatCode="General">
                  <c:v>0</c:v>
                </c:pt>
                <c:pt idx="1">
                  <c:v>0.3</c:v>
                </c:pt>
                <c:pt idx="2">
                  <c:v>0.3</c:v>
                </c:pt>
                <c:pt idx="3" formatCode="General">
                  <c:v>40</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8358-4CBD-91D2-24C6AD0AD449}"/>
            </c:ext>
          </c:extLst>
        </c:ser>
        <c:ser>
          <c:idx val="2"/>
          <c:order val="2"/>
          <c:tx>
            <c:strRef>
              <c:f>Feuil1!$D$1</c:f>
              <c:strCache>
                <c:ptCount val="1"/>
                <c:pt idx="0">
                  <c:v>Series 3</c:v>
                </c:pt>
              </c:strCache>
            </c:strRef>
          </c:tx>
          <c:spPr>
            <a:solidFill>
              <a:schemeClr val="bg2">
                <a:lumMod val="40000"/>
                <a:lumOff val="60000"/>
              </a:schemeClr>
            </a:solidFill>
          </c:spPr>
          <c:invertIfNegative val="0"/>
          <c:dPt>
            <c:idx val="0"/>
            <c:invertIfNegative val="0"/>
            <c:bubble3D val="0"/>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2-8358-4CBD-91D2-24C6AD0AD449}"/>
              </c:ext>
            </c:extLst>
          </c:dPt>
          <c:cat>
            <c:strRef>
              <c:f>Feuil1!$A$2:$A$5</c:f>
              <c:strCache>
                <c:ptCount val="1"/>
                <c:pt idx="0">
                  <c:v>Current</c:v>
                </c:pt>
              </c:strCache>
            </c:strRef>
          </c:cat>
          <c:val>
            <c:numRef>
              <c:f>Feuil1!$D$2:$D$5</c:f>
              <c:numCache>
                <c:formatCode>0%</c:formatCode>
                <c:ptCount val="4"/>
                <c:pt idx="0" formatCode="General">
                  <c:v>0</c:v>
                </c:pt>
                <c:pt idx="1">
                  <c:v>0.1</c:v>
                </c:pt>
                <c:pt idx="2">
                  <c:v>0.1</c:v>
                </c:pt>
              </c:numCache>
            </c:numRef>
          </c:val>
          <c:extLs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8358-4CBD-91D2-24C6AD0AD449}"/>
            </c:ext>
          </c:extLst>
        </c:ser>
        <c:dLbls>
          <c:showLegendKey val="0"/>
          <c:showVal val="0"/>
          <c:showCatName val="0"/>
          <c:showSerName val="0"/>
          <c:showPercent val="0"/>
          <c:showBubbleSize val="0"/>
        </c:dLbls>
        <c:gapWidth val="78"/>
        <c:gapDepth val="108"/>
        <c:shape val="box"/>
        <c:axId val="-2123514656"/>
        <c:axId val="2143292368"/>
        <c:axId val="0"/>
      </c:bar3DChart>
      <c:catAx>
        <c:axId val="-2123514656"/>
        <c:scaling>
          <c:orientation val="minMax"/>
        </c:scaling>
        <c:delete val="0"/>
        <c:axPos val="b"/>
        <c:numFmt formatCode="General" sourceLinked="0"/>
        <c:majorTickMark val="out"/>
        <c:minorTickMark val="none"/>
        <c:tickLblPos val="nextTo"/>
        <c:txPr>
          <a:bodyPr/>
          <a:lstStyle/>
          <a:p>
            <a:pPr>
              <a:defRPr lang="en-US" sz="1400" b="1">
                <a:solidFill>
                  <a:srgbClr val="053D5D"/>
                </a:solidFill>
                <a:latin typeface="Arial" panose="020B0604020202020204" pitchFamily="34" charset="0"/>
                <a:cs typeface="Arial" panose="020B0604020202020204" pitchFamily="34" charset="0"/>
              </a:defRPr>
            </a:pPr>
            <a:endParaRPr lang="en-US"/>
          </a:p>
        </c:txPr>
        <c:crossAx val="2143292368"/>
        <c:crosses val="autoZero"/>
        <c:auto val="1"/>
        <c:lblAlgn val="ctr"/>
        <c:lblOffset val="100"/>
        <c:noMultiLvlLbl val="0"/>
      </c:catAx>
      <c:valAx>
        <c:axId val="2143292368"/>
        <c:scaling>
          <c:orientation val="minMax"/>
        </c:scaling>
        <c:delete val="1"/>
        <c:axPos val="l"/>
        <c:title>
          <c:tx>
            <c:rich>
              <a:bodyPr rot="0" vert="horz"/>
              <a:lstStyle/>
              <a:p>
                <a:pPr>
                  <a:defRPr lang="en-US" sz="2400">
                    <a:solidFill>
                      <a:srgbClr val="00467F"/>
                    </a:solidFill>
                  </a:defRPr>
                </a:pPr>
                <a:r>
                  <a:rPr lang="fr-CA" sz="2400" dirty="0">
                    <a:solidFill>
                      <a:srgbClr val="00467F"/>
                    </a:solidFill>
                  </a:rPr>
                  <a:t> €</a:t>
                </a:r>
              </a:p>
            </c:rich>
          </c:tx>
          <c:layout>
            <c:manualLayout>
              <c:xMode val="edge"/>
              <c:yMode val="edge"/>
              <c:x val="1.4848726372120801E-2"/>
              <c:y val="0.110816043985222"/>
            </c:manualLayout>
          </c:layout>
          <c:overlay val="0"/>
        </c:title>
        <c:numFmt formatCode="0%" sourceLinked="0"/>
        <c:majorTickMark val="out"/>
        <c:minorTickMark val="none"/>
        <c:tickLblPos val="none"/>
        <c:crossAx val="-212351465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D72B187B-D5AC-4D0F-83AA-B10C485D5D1E}"/>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27765213-DDAF-4465-BF75-A4E3B9D34D6D}"/>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0.15849</cdr:x>
      <cdr:y>0.30245</cdr:y>
    </cdr:from>
    <cdr:to>
      <cdr:x>0.30892</cdr:x>
      <cdr:y>0.74959</cdr:y>
    </cdr:to>
    <cdr:sp macro="" textlink="">
      <cdr:nvSpPr>
        <cdr:cNvPr id="13" name="ZoneTexte 12"/>
        <cdr:cNvSpPr txBox="1"/>
      </cdr:nvSpPr>
      <cdr:spPr>
        <a:xfrm xmlns:a="http://schemas.openxmlformats.org/drawingml/2006/main">
          <a:off x="1345034" y="1616965"/>
          <a:ext cx="1276632" cy="23905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vận</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hành</a:t>
          </a:r>
          <a:r>
            <a:rPr lang="en-CA" sz="1800" noProof="0" dirty="0">
              <a:solidFill>
                <a:schemeClr val="bg1"/>
              </a:solidFill>
              <a:latin typeface="Arial" panose="020B0604020202020204" pitchFamily="34" charset="0"/>
              <a:cs typeface="Arial" panose="020B0604020202020204" pitchFamily="34" charset="0"/>
            </a:rPr>
            <a:t> &amp; </a:t>
          </a:r>
          <a:r>
            <a:rPr lang="en-CA" sz="1800" noProof="0" dirty="0" err="1">
              <a:solidFill>
                <a:schemeClr val="bg1"/>
              </a:solidFill>
              <a:latin typeface="Arial" panose="020B0604020202020204" pitchFamily="34" charset="0"/>
              <a:cs typeface="Arial" panose="020B0604020202020204" pitchFamily="34" charset="0"/>
            </a:rPr>
            <a:t>bảo</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dưỡng</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0.82409</cdr:x>
      <cdr:y>0.56399</cdr:y>
    </cdr:from>
    <cdr:to>
      <cdr:x>0.93981</cdr:x>
      <cdr:y>0.79368</cdr:y>
    </cdr:to>
    <cdr:sp macro="" textlink="">
      <cdr:nvSpPr>
        <cdr:cNvPr id="20" name="ZoneTexte 5"/>
        <cdr:cNvSpPr txBox="1"/>
      </cdr:nvSpPr>
      <cdr:spPr>
        <a:xfrm xmlns:a="http://schemas.openxmlformats.org/drawingml/2006/main">
          <a:off x="6609488" y="2710955"/>
          <a:ext cx="928114" cy="1104067"/>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CA" sz="1200" noProof="0" dirty="0">
              <a:solidFill>
                <a:srgbClr val="053D5D"/>
              </a:solidFill>
              <a:latin typeface="Montserrat" panose="00000500000000000000" pitchFamily="2" charset="0"/>
              <a:cs typeface="Arial" panose="020B0604020202020204" pitchFamily="34" charset="0"/>
            </a:rPr>
            <a:t>Chi </a:t>
          </a:r>
          <a:r>
            <a:rPr lang="en-CA" sz="1200" noProof="0" dirty="0" err="1">
              <a:solidFill>
                <a:srgbClr val="053D5D"/>
              </a:solidFill>
              <a:latin typeface="Montserrat" panose="00000500000000000000" pitchFamily="2" charset="0"/>
              <a:cs typeface="Arial" panose="020B0604020202020204" pitchFamily="34" charset="0"/>
            </a:rPr>
            <a:t>phí</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của</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doanh</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nghiệp</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sau</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hợp</a:t>
          </a:r>
          <a:r>
            <a:rPr lang="en-CA" sz="1200" noProof="0" dirty="0">
              <a:solidFill>
                <a:srgbClr val="053D5D"/>
              </a:solidFill>
              <a:latin typeface="Montserrat" panose="00000500000000000000" pitchFamily="2" charset="0"/>
              <a:cs typeface="Arial" panose="020B0604020202020204" pitchFamily="34" charset="0"/>
            </a:rPr>
            <a:t> </a:t>
          </a:r>
          <a:r>
            <a:rPr lang="en-CA" sz="1200" dirty="0" err="1">
              <a:solidFill>
                <a:srgbClr val="053D5D"/>
              </a:solidFill>
              <a:latin typeface="Montserrat" panose="00000500000000000000" pitchFamily="2" charset="0"/>
              <a:cs typeface="Arial" panose="020B0604020202020204" pitchFamily="34" charset="0"/>
            </a:rPr>
            <a:t>đồng</a:t>
          </a:r>
          <a:r>
            <a:rPr lang="en-CA" sz="1200" dirty="0">
              <a:solidFill>
                <a:srgbClr val="053D5D"/>
              </a:solidFill>
              <a:latin typeface="Montserrat" panose="00000500000000000000" pitchFamily="2" charset="0"/>
              <a:cs typeface="Arial" panose="020B0604020202020204" pitchFamily="34" charset="0"/>
            </a:rPr>
            <a:t> EPC</a:t>
          </a:r>
          <a:endParaRPr lang="en-CA" sz="1200" noProof="0" dirty="0">
            <a:solidFill>
              <a:srgbClr val="053D5D"/>
            </a:solidFill>
            <a:latin typeface="Montserrat" panose="00000500000000000000" pitchFamily="2" charset="0"/>
            <a:cs typeface="Arial" panose="020B0604020202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25D8FD2D-BB80-4F0E-B8FD-602D7A2D950F}"/>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321F9EA4-F842-4C04-9B33-74786BA13777}"/>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0.15849</cdr:x>
      <cdr:y>0.30245</cdr:y>
    </cdr:from>
    <cdr:to>
      <cdr:x>0.30892</cdr:x>
      <cdr:y>0.74959</cdr:y>
    </cdr:to>
    <cdr:sp macro="" textlink="">
      <cdr:nvSpPr>
        <cdr:cNvPr id="13" name="ZoneTexte 12"/>
        <cdr:cNvSpPr txBox="1"/>
      </cdr:nvSpPr>
      <cdr:spPr>
        <a:xfrm xmlns:a="http://schemas.openxmlformats.org/drawingml/2006/main">
          <a:off x="1345034" y="1616965"/>
          <a:ext cx="1276632" cy="23905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vận</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hành</a:t>
          </a:r>
          <a:r>
            <a:rPr lang="en-CA" sz="1800" noProof="0" dirty="0">
              <a:solidFill>
                <a:schemeClr val="bg1"/>
              </a:solidFill>
              <a:latin typeface="Arial" panose="020B0604020202020204" pitchFamily="34" charset="0"/>
              <a:cs typeface="Arial" panose="020B0604020202020204" pitchFamily="34" charset="0"/>
            </a:rPr>
            <a:t> &amp; </a:t>
          </a:r>
          <a:r>
            <a:rPr lang="en-CA" sz="1800" noProof="0" dirty="0" err="1">
              <a:solidFill>
                <a:schemeClr val="bg1"/>
              </a:solidFill>
              <a:latin typeface="Arial" panose="020B0604020202020204" pitchFamily="34" charset="0"/>
              <a:cs typeface="Arial" panose="020B0604020202020204" pitchFamily="34" charset="0"/>
            </a:rPr>
            <a:t>bảo</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dưỡng</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0.85432</cdr:x>
      <cdr:y>0.53601</cdr:y>
    </cdr:from>
    <cdr:to>
      <cdr:x>0.97004</cdr:x>
      <cdr:y>0.76047</cdr:y>
    </cdr:to>
    <cdr:sp macro="" textlink="">
      <cdr:nvSpPr>
        <cdr:cNvPr id="20" name="ZoneTexte 5"/>
        <cdr:cNvSpPr txBox="1"/>
      </cdr:nvSpPr>
      <cdr:spPr>
        <a:xfrm xmlns:a="http://schemas.openxmlformats.org/drawingml/2006/main">
          <a:off x="6449157" y="2613110"/>
          <a:ext cx="873556" cy="1094244"/>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CA" sz="1200" noProof="0" dirty="0">
              <a:solidFill>
                <a:srgbClr val="053D5D"/>
              </a:solidFill>
              <a:latin typeface="Arial" panose="020B0604020202020204" pitchFamily="34" charset="0"/>
              <a:cs typeface="Arial" panose="020B0604020202020204" pitchFamily="34" charset="0"/>
            </a:rPr>
            <a:t>Chi </a:t>
          </a:r>
          <a:r>
            <a:rPr lang="en-CA" sz="1200" noProof="0" dirty="0" err="1">
              <a:solidFill>
                <a:srgbClr val="053D5D"/>
              </a:solidFill>
              <a:latin typeface="Arial" panose="020B0604020202020204" pitchFamily="34" charset="0"/>
              <a:cs typeface="Arial" panose="020B0604020202020204" pitchFamily="34" charset="0"/>
            </a:rPr>
            <a:t>phí</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của</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doanh</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nghiệp</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sau</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hợp</a:t>
          </a:r>
          <a:r>
            <a:rPr lang="en-CA" sz="1200" noProof="0" dirty="0">
              <a:solidFill>
                <a:srgbClr val="053D5D"/>
              </a:solidFill>
              <a:latin typeface="Arial" panose="020B0604020202020204" pitchFamily="34" charset="0"/>
              <a:cs typeface="Arial" panose="020B0604020202020204" pitchFamily="34" charset="0"/>
            </a:rPr>
            <a:t> </a:t>
          </a:r>
          <a:r>
            <a:rPr lang="en-CA" sz="1200" dirty="0" err="1">
              <a:solidFill>
                <a:srgbClr val="053D5D"/>
              </a:solidFill>
              <a:latin typeface="Arial" panose="020B0604020202020204" pitchFamily="34" charset="0"/>
              <a:cs typeface="Arial" panose="020B0604020202020204" pitchFamily="34" charset="0"/>
            </a:rPr>
            <a:t>đồng</a:t>
          </a:r>
          <a:r>
            <a:rPr lang="en-CA" sz="1200" dirty="0">
              <a:solidFill>
                <a:srgbClr val="053D5D"/>
              </a:solidFill>
              <a:latin typeface="Arial" panose="020B0604020202020204" pitchFamily="34" charset="0"/>
              <a:cs typeface="Arial" panose="020B0604020202020204" pitchFamily="34" charset="0"/>
            </a:rPr>
            <a:t> EPC</a:t>
          </a:r>
          <a:endParaRPr lang="en-CA" sz="1200" noProof="0" dirty="0">
            <a:solidFill>
              <a:srgbClr val="053D5D"/>
            </a:solidFill>
            <a:latin typeface="Arial" panose="020B0604020202020204" pitchFamily="34" charset="0"/>
            <a:cs typeface="Arial" panose="020B0604020202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0.0702</cdr:x>
      <cdr:y>0.11334</cdr:y>
    </cdr:from>
    <cdr:to>
      <cdr:x>0.07151</cdr:x>
      <cdr:y>0.91792</cdr:y>
    </cdr:to>
    <cdr:cxnSp macro="">
      <cdr:nvCxnSpPr>
        <cdr:cNvPr id="3" name="Connecteur droit 2">
          <a:extLst xmlns:a="http://schemas.openxmlformats.org/drawingml/2006/main">
            <a:ext uri="{FF2B5EF4-FFF2-40B4-BE49-F238E27FC236}">
              <a16:creationId xmlns:a16="http://schemas.microsoft.com/office/drawing/2014/main" id="{ED3AF239-782D-49DF-B7AF-A278B4815977}"/>
            </a:ext>
          </a:extLst>
        </cdr:cNvPr>
        <cdr:cNvCxnSpPr/>
      </cdr:nvCxnSpPr>
      <cdr:spPr>
        <a:xfrm xmlns:a="http://schemas.openxmlformats.org/drawingml/2006/main" flipH="1" flipV="1">
          <a:off x="466721" y="501999"/>
          <a:ext cx="8710" cy="3563584"/>
        </a:xfrm>
        <a:prstGeom xmlns:a="http://schemas.openxmlformats.org/drawingml/2006/main" prst="line">
          <a:avLst/>
        </a:prstGeom>
        <a:ln xmlns:a="http://schemas.openxmlformats.org/drawingml/2006/main">
          <a:solidFill>
            <a:srgbClr val="053D5D"/>
          </a:solidFill>
          <a:headEnd type="none" w="med" len="med"/>
          <a:tailEnd type="arrow" w="med" len="med"/>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0.07016</cdr:x>
      <cdr:y>0.92282</cdr:y>
    </cdr:from>
    <cdr:to>
      <cdr:x>0.92985</cdr:x>
      <cdr:y>0.92486</cdr:y>
    </cdr:to>
    <cdr:cxnSp macro="">
      <cdr:nvCxnSpPr>
        <cdr:cNvPr id="5" name="Connecteur droit avec flèche 4">
          <a:extLst xmlns:a="http://schemas.openxmlformats.org/drawingml/2006/main">
            <a:ext uri="{FF2B5EF4-FFF2-40B4-BE49-F238E27FC236}">
              <a16:creationId xmlns:a16="http://schemas.microsoft.com/office/drawing/2014/main" id="{77936E09-FA1B-435D-B4FA-2FC9567507E6}"/>
            </a:ext>
          </a:extLst>
        </cdr:cNvPr>
        <cdr:cNvCxnSpPr/>
      </cdr:nvCxnSpPr>
      <cdr:spPr>
        <a:xfrm xmlns:a="http://schemas.openxmlformats.org/drawingml/2006/main" flipV="1">
          <a:off x="466422" y="4087265"/>
          <a:ext cx="5715606" cy="9036"/>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0.13454</cdr:x>
      <cdr:y>0.26253</cdr:y>
    </cdr:from>
    <cdr:to>
      <cdr:x>0.28497</cdr:x>
      <cdr:y>0.62798</cdr:y>
    </cdr:to>
    <cdr:sp macro="" textlink="">
      <cdr:nvSpPr>
        <cdr:cNvPr id="13" name="ZoneTexte 12"/>
        <cdr:cNvSpPr txBox="1"/>
      </cdr:nvSpPr>
      <cdr:spPr>
        <a:xfrm xmlns:a="http://schemas.openxmlformats.org/drawingml/2006/main">
          <a:off x="1029022" y="1140404"/>
          <a:ext cx="1150557" cy="15874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O&amp;M</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Note: This example applies to payments to ESCO during implementation and during the reimbursement period. If M&amp;V shows that the savings are not guaranteed as committed, ESCO must pay the shortfall.</a:t>
            </a:r>
            <a:endParaRPr/>
          </a:p>
          <a:p>
            <a:pPr marL="0" lvl="0" indent="0" algn="l" rtl="0">
              <a:lnSpc>
                <a:spcPct val="100000"/>
              </a:lnSpc>
              <a:spcBef>
                <a:spcPts val="0"/>
              </a:spcBef>
              <a:spcAft>
                <a:spcPts val="0"/>
              </a:spcAft>
              <a:buSzPts val="1400"/>
              <a:buNone/>
            </a:pPr>
            <a:endParaRPr/>
          </a:p>
          <a:p>
            <a:pPr marL="457200" lvl="1" indent="0" algn="l" rtl="0">
              <a:lnSpc>
                <a:spcPct val="100000"/>
              </a:lnSpc>
              <a:spcBef>
                <a:spcPts val="0"/>
              </a:spcBef>
              <a:spcAft>
                <a:spcPts val="0"/>
              </a:spcAft>
              <a:buSzPts val="1400"/>
              <a:buNone/>
            </a:pPr>
            <a:r>
              <a:rPr lang="en-US" b="1"/>
              <a:t>Cost: </a:t>
            </a:r>
            <a:r>
              <a:rPr lang="en-US"/>
              <a:t>fixed price or additional costs. Savings may exceed the guaranteed amount.</a:t>
            </a:r>
            <a:endParaRPr/>
          </a:p>
          <a:p>
            <a:pPr marL="457200" lvl="1" indent="0" algn="l" rtl="0">
              <a:lnSpc>
                <a:spcPct val="100000"/>
              </a:lnSpc>
              <a:spcBef>
                <a:spcPts val="0"/>
              </a:spcBef>
              <a:spcAft>
                <a:spcPts val="0"/>
              </a:spcAft>
              <a:buSzPts val="1400"/>
              <a:buNone/>
            </a:pPr>
            <a:r>
              <a:rPr lang="en-US" b="1"/>
              <a:t>Guarantee: </a:t>
            </a:r>
            <a:r>
              <a:rPr lang="en-US"/>
              <a:t>If the savings achieved fall below the guaranteed amount, the ESCO will compensate the customer for the shortfall.</a:t>
            </a:r>
            <a:endParaRPr/>
          </a:p>
          <a:p>
            <a:pPr marL="457200" lvl="1" indent="0" algn="l" rtl="0">
              <a:lnSpc>
                <a:spcPct val="100000"/>
              </a:lnSpc>
              <a:spcBef>
                <a:spcPts val="0"/>
              </a:spcBef>
              <a:spcAft>
                <a:spcPts val="0"/>
              </a:spcAft>
              <a:buSzPts val="1400"/>
              <a:buNone/>
            </a:pPr>
            <a:r>
              <a:rPr lang="en-US" b="1"/>
              <a:t>Term: </a:t>
            </a:r>
            <a:r>
              <a:rPr lang="en-US"/>
              <a:t>The contract has a fixed term.</a:t>
            </a:r>
            <a:endParaRPr/>
          </a:p>
          <a:p>
            <a:pPr marL="457200" lvl="1" indent="0" algn="l" rtl="0">
              <a:lnSpc>
                <a:spcPct val="100000"/>
              </a:lnSpc>
              <a:spcBef>
                <a:spcPts val="0"/>
              </a:spcBef>
              <a:spcAft>
                <a:spcPts val="0"/>
              </a:spcAft>
              <a:buSzPts val="1400"/>
              <a:buNone/>
            </a:pPr>
            <a:r>
              <a:rPr lang="en-US" b="1"/>
              <a:t>Cash flow: </a:t>
            </a:r>
            <a:r>
              <a:rPr lang="en-US"/>
              <a:t>The customer's cash flow immediately improves.</a:t>
            </a:r>
            <a:endParaRPr/>
          </a:p>
          <a:p>
            <a:pPr marL="457200" lvl="1" indent="0" algn="l" rtl="0">
              <a:lnSpc>
                <a:spcPct val="100000"/>
              </a:lnSpc>
              <a:spcBef>
                <a:spcPts val="0"/>
              </a:spcBef>
              <a:spcAft>
                <a:spcPts val="0"/>
              </a:spcAft>
              <a:buSzPts val="1400"/>
              <a:buNone/>
            </a:pPr>
            <a:r>
              <a:rPr lang="en-US" b="1"/>
              <a:t>Equipment ownership: </a:t>
            </a:r>
            <a:r>
              <a:rPr lang="en-US"/>
              <a:t>Typically, the customer owns the equipment.</a:t>
            </a:r>
            <a:endParaRPr/>
          </a:p>
          <a:p>
            <a:pPr marL="0" lvl="0" indent="0" algn="l" rtl="0">
              <a:lnSpc>
                <a:spcPct val="100000"/>
              </a:lnSpc>
              <a:spcBef>
                <a:spcPts val="0"/>
              </a:spcBef>
              <a:spcAft>
                <a:spcPts val="0"/>
              </a:spcAft>
              <a:buSzPts val="1400"/>
              <a:buNone/>
            </a:pPr>
            <a:endParaRPr/>
          </a:p>
        </p:txBody>
      </p:sp>
      <p:sp>
        <p:nvSpPr>
          <p:cNvPr id="298" name="Google Shape;29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9" name="Google Shape;53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6" name="Google Shape;54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7" name="Google Shape;547;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7" name="Google Shape;59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Saving accumulation: </a:t>
            </a:r>
            <a:r>
              <a:rPr lang="en-US"/>
              <a:t>Some ESCOs stipulate in their contracts that any excess savings in one year go into a virtual "savings bank." The extra savings can be used in future years to offset a lack of savings.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Savings accumulation: </a:t>
            </a:r>
            <a:r>
              <a:rPr lang="en-US"/>
              <a:t>Some ESCOs stipulate in their contracts that any excess savings in a given year will be placed into a virtual "savings bank." This extra savings can be used in subsequent years to offset a lack of savings.</a:t>
            </a:r>
            <a:endParaRPr/>
          </a:p>
          <a:p>
            <a:pPr marL="0" lvl="0" indent="0" algn="l" rtl="0">
              <a:lnSpc>
                <a:spcPct val="100000"/>
              </a:lnSpc>
              <a:spcBef>
                <a:spcPts val="0"/>
              </a:spcBef>
              <a:spcAft>
                <a:spcPts val="0"/>
              </a:spcAft>
              <a:buSzPts val="1400"/>
              <a:buNone/>
            </a:pPr>
            <a:endParaRPr/>
          </a:p>
        </p:txBody>
      </p:sp>
      <p:sp>
        <p:nvSpPr>
          <p:cNvPr id="624" name="Google Shape;62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1" name="Google Shape;63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8" name="Google Shape;638;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Key differences: </a:t>
            </a:r>
            <a:endParaRPr b="1"/>
          </a:p>
          <a:p>
            <a:pPr marL="0" lvl="0" indent="0" algn="l" rtl="0">
              <a:lnSpc>
                <a:spcPct val="100000"/>
              </a:lnSpc>
              <a:spcBef>
                <a:spcPts val="0"/>
              </a:spcBef>
              <a:spcAft>
                <a:spcPts val="0"/>
              </a:spcAft>
              <a:buSzPts val="1400"/>
              <a:buNone/>
            </a:pPr>
            <a:r>
              <a:rPr lang="en-US" b="1"/>
              <a:t>Heating Contracts</a:t>
            </a:r>
            <a:r>
              <a:rPr lang="en-US"/>
              <a:t>: Pay for </a:t>
            </a:r>
            <a:r>
              <a:rPr lang="en-US" b="1"/>
              <a:t>output energy services </a:t>
            </a:r>
            <a:r>
              <a:rPr lang="en-US"/>
              <a:t>(guaranteed supply levels and reliability).</a:t>
            </a:r>
            <a:endParaRPr/>
          </a:p>
          <a:p>
            <a:pPr marL="0" lvl="0" indent="0" algn="l" rtl="0">
              <a:lnSpc>
                <a:spcPct val="100000"/>
              </a:lnSpc>
              <a:spcBef>
                <a:spcPts val="0"/>
              </a:spcBef>
              <a:spcAft>
                <a:spcPts val="0"/>
              </a:spcAft>
              <a:buSzPts val="1400"/>
              <a:buNone/>
            </a:pPr>
            <a:r>
              <a:rPr lang="en-US" b="1"/>
              <a:t>Guaranteed Savings Contracts</a:t>
            </a:r>
            <a:r>
              <a:rPr lang="en-US"/>
              <a:t>: Pay based </a:t>
            </a:r>
            <a:r>
              <a:rPr lang="en-US" b="1"/>
              <a:t>on guaranteed savings </a:t>
            </a:r>
            <a:r>
              <a:rPr lang="en-US"/>
              <a:t>(guaranteed energy consumption reduction efficiency).</a:t>
            </a:r>
            <a:endParaRPr/>
          </a:p>
          <a:p>
            <a:pPr marL="0" lvl="0" indent="0" algn="l" rtl="0">
              <a:lnSpc>
                <a:spcPct val="100000"/>
              </a:lnSpc>
              <a:spcBef>
                <a:spcPts val="0"/>
              </a:spcBef>
              <a:spcAft>
                <a:spcPts val="0"/>
              </a:spcAft>
              <a:buSzPts val="1400"/>
              <a:buNone/>
            </a:pPr>
            <a:r>
              <a:rPr lang="en-US" b="1"/>
              <a:t>Shared savings contracts</a:t>
            </a:r>
            <a:r>
              <a:rPr lang="en-US"/>
              <a:t>: Pay based on </a:t>
            </a:r>
            <a:r>
              <a:rPr lang="en-US" b="1">
                <a:solidFill>
                  <a:srgbClr val="FF0000"/>
                </a:solidFill>
              </a:rPr>
              <a:t>actual TKNL</a:t>
            </a:r>
            <a:r>
              <a:rPr lang="en-US"/>
              <a:t> savings </a:t>
            </a:r>
            <a:r>
              <a:rPr lang="en-US" b="1">
                <a:solidFill>
                  <a:srgbClr val="FF0000"/>
                </a:solidFill>
              </a:rPr>
              <a:t>shared </a:t>
            </a:r>
            <a:r>
              <a:rPr lang="en-US"/>
              <a:t>between the business owner and ESCO</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639" name="Google Shape;639;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The</a:t>
            </a:r>
            <a:r>
              <a:rPr lang="en-US" sz="1200" b="1" i="0" u="none" strike="noStrike" cap="none">
                <a:solidFill>
                  <a:schemeClr val="dk1"/>
                </a:solidFill>
                <a:latin typeface="Calibri"/>
                <a:ea typeface="Calibri"/>
                <a:cs typeface="Calibri"/>
                <a:sym typeface="Calibri"/>
              </a:rPr>
              <a:t> first column </a:t>
            </a:r>
            <a:r>
              <a:rPr lang="en-US" sz="1200" b="0" i="0" u="none" strike="noStrike" cap="none">
                <a:solidFill>
                  <a:schemeClr val="dk1"/>
                </a:solidFill>
                <a:latin typeface="Calibri"/>
                <a:ea typeface="Calibri"/>
                <a:cs typeface="Calibri"/>
                <a:sym typeface="Calibri"/>
              </a:rPr>
              <a:t>shows the current energy and O&amp;M costs before implementing the energy efficiency solution.</a:t>
            </a:r>
            <a:endParaRPr/>
          </a:p>
          <a:p>
            <a:pPr marL="0" lvl="0"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The</a:t>
            </a:r>
            <a:r>
              <a:rPr lang="en-US" sz="1200" b="1" i="0" u="none" strike="noStrike" cap="none">
                <a:solidFill>
                  <a:schemeClr val="dk1"/>
                </a:solidFill>
                <a:latin typeface="Calibri"/>
                <a:ea typeface="Calibri"/>
                <a:cs typeface="Calibri"/>
                <a:sym typeface="Calibri"/>
              </a:rPr>
              <a:t> second </a:t>
            </a:r>
            <a:r>
              <a:rPr lang="en-US" sz="1200" b="0" i="0" u="none" strike="noStrike" cap="none">
                <a:solidFill>
                  <a:schemeClr val="dk1"/>
                </a:solidFill>
                <a:latin typeface="Calibri"/>
                <a:ea typeface="Calibri"/>
                <a:cs typeface="Calibri"/>
                <a:sym typeface="Calibri"/>
              </a:rPr>
              <a:t>column shows the first phase of the heating contract: ESCO implements the solution, and the customer pays ESCO periodically based on the amount of energy supplied (ensuring lower costs than currently, ESCO uses the money paid to repay the principal and interest on the investment).</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The third column </a:t>
            </a:r>
            <a:r>
              <a:rPr lang="en-US" sz="1200" b="0" i="0" u="none" strike="noStrike" cap="none">
                <a:solidFill>
                  <a:schemeClr val="dk1"/>
                </a:solidFill>
                <a:latin typeface="Calibri"/>
                <a:ea typeface="Calibri"/>
                <a:cs typeface="Calibri"/>
                <a:sym typeface="Calibri"/>
              </a:rPr>
              <a:t>is the ESCO's profit-making phase, where the customer continues to pay the ESCO after the ESCO has recouped its investment (this phase may be long or short or overlapped with the phase in column 2 depending on the agreement between the two parties).</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The final column </a:t>
            </a:r>
            <a:r>
              <a:rPr lang="en-US" sz="1200" b="0" i="0" u="none" strike="noStrike" cap="none">
                <a:solidFill>
                  <a:schemeClr val="dk1"/>
                </a:solidFill>
                <a:latin typeface="Calibri"/>
                <a:ea typeface="Calibri"/>
                <a:cs typeface="Calibri"/>
                <a:sym typeface="Calibri"/>
              </a:rPr>
              <a:t>is after the EPC contract expires, the equipment or system is handed over to the customer for operation and management, and the customer enjoys the savings. This phase may or may not exist depending on the agreement (if the Chauffage contract phase extends throughout the solution's lifecycle, this phase does not exist).</a:t>
            </a:r>
            <a:endParaRPr/>
          </a:p>
          <a:p>
            <a:pPr marL="0" lvl="0" indent="0" algn="l" rtl="0">
              <a:lnSpc>
                <a:spcPct val="100000"/>
              </a:lnSpc>
              <a:spcBef>
                <a:spcPts val="0"/>
              </a:spcBef>
              <a:spcAft>
                <a:spcPts val="0"/>
              </a:spcAft>
              <a:buSzPts val="1400"/>
              <a:buNone/>
            </a:pPr>
            <a:endParaRPr/>
          </a:p>
        </p:txBody>
      </p:sp>
      <p:sp>
        <p:nvSpPr>
          <p:cNvPr id="647" name="Google Shape;64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2" name="Google Shape;67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3" name="Google Shape;67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601E81C5-6943-9499-1023-3CCF47EFD8AB}"/>
            </a:ext>
          </a:extLst>
        </p:cNvPr>
        <p:cNvGrpSpPr/>
        <p:nvPr/>
      </p:nvGrpSpPr>
      <p:grpSpPr>
        <a:xfrm>
          <a:off x="0" y="0"/>
          <a:ext cx="0" cy="0"/>
          <a:chOff x="0" y="0"/>
          <a:chExt cx="0" cy="0"/>
        </a:xfrm>
      </p:grpSpPr>
      <p:sp>
        <p:nvSpPr>
          <p:cNvPr id="66" name="Google Shape;66;p1:notes">
            <a:extLst>
              <a:ext uri="{FF2B5EF4-FFF2-40B4-BE49-F238E27FC236}">
                <a16:creationId xmlns:a16="http://schemas.microsoft.com/office/drawing/2014/main" id="{F0B64665-7A85-597E-29B2-13D3BCD4981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 name="Google Shape;67;p1:notes">
            <a:extLst>
              <a:ext uri="{FF2B5EF4-FFF2-40B4-BE49-F238E27FC236}">
                <a16:creationId xmlns:a16="http://schemas.microsoft.com/office/drawing/2014/main" id="{A4BDE6A6-9D95-344E-2BEC-127AE33E8E9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14108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5" name="Google Shape;70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2" name="Google Shape;74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"Technology lock-in" is the risk that a business becomes "stuck" with a particular technology/solution/vendor for many years, making it difficult or costly to upgrade or switch to a better option later on.</a:t>
            </a:r>
            <a:endParaRPr/>
          </a:p>
          <a:p>
            <a:pPr marL="0" lvl="0" indent="0" algn="l" rtl="0">
              <a:lnSpc>
                <a:spcPct val="100000"/>
              </a:lnSpc>
              <a:spcBef>
                <a:spcPts val="0"/>
              </a:spcBef>
              <a:spcAft>
                <a:spcPts val="0"/>
              </a:spcAft>
              <a:buSzPts val="1400"/>
              <a:buNone/>
            </a:pPr>
            <a:endParaRPr/>
          </a:p>
        </p:txBody>
      </p:sp>
      <p:sp>
        <p:nvSpPr>
          <p:cNvPr id="743" name="Google Shape;74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0" name="Google Shape;76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This type of contract often involves more complex legal and financial paperwork than a guarantee contract. To provide peace of mind for both parties, it is sometimes necessary to add a 'safety cushion' such as insurance, guarantees, or risk-sharing funds/mechanisms.</a:t>
            </a:r>
            <a:endParaRPr/>
          </a:p>
          <a:p>
            <a:pPr marL="0" lvl="0" indent="0" algn="l" rtl="0">
              <a:lnSpc>
                <a:spcPct val="100000"/>
              </a:lnSpc>
              <a:spcBef>
                <a:spcPts val="0"/>
              </a:spcBef>
              <a:spcAft>
                <a:spcPts val="0"/>
              </a:spcAft>
              <a:buSzPts val="1400"/>
              <a:buNone/>
            </a:pPr>
            <a:endParaRPr/>
          </a:p>
        </p:txBody>
      </p:sp>
      <p:sp>
        <p:nvSpPr>
          <p:cNvPr id="761" name="Google Shape;76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8" name="Google Shape;77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9" name="Google Shape;77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6" name="Google Shape;79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With a guaranteed contract, if the actual savings exceed the plan, </a:t>
            </a:r>
            <a:r>
              <a:rPr lang="en-US" b="1"/>
              <a:t>the customer (IE) receives the additional amount</a:t>
            </a:r>
            <a:r>
              <a:rPr lang="en-US"/>
              <a:t>. ESCOs typically only receive the agreed-upon fee, so </a:t>
            </a:r>
            <a:r>
              <a:rPr lang="en-US" b="1"/>
              <a:t>the profit per contract is often lower </a:t>
            </a:r>
            <a:r>
              <a:rPr lang="en-US"/>
              <a:t>than in the savings-sharing model.</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Step-in </a:t>
            </a:r>
            <a:r>
              <a:rPr lang="en-US"/>
              <a:t>(the right to "intervene") is a clause that allows a third party – usually </a:t>
            </a:r>
            <a:r>
              <a:rPr lang="en-US" b="1"/>
              <a:t>the lender </a:t>
            </a:r>
            <a:r>
              <a:rPr lang="en-US"/>
              <a:t>of the ESCO or </a:t>
            </a:r>
            <a:r>
              <a:rPr lang="en-US" b="1"/>
              <a:t>the customer (IE) </a:t>
            </a:r>
            <a:r>
              <a:rPr lang="en-US"/>
              <a:t>– </a:t>
            </a:r>
            <a:r>
              <a:rPr lang="en-US" b="1"/>
              <a:t>to temporarily "step in" </a:t>
            </a:r>
            <a:r>
              <a:rPr lang="en-US"/>
              <a:t>to</a:t>
            </a:r>
            <a:r>
              <a:rPr lang="en-US" b="1"/>
              <a:t> replace </a:t>
            </a:r>
            <a:r>
              <a:rPr lang="en-US"/>
              <a:t>the ESCO to operate/remedy when the ESCO violates important obligations.</a:t>
            </a:r>
            <a:endParaRPr/>
          </a:p>
          <a:p>
            <a:pPr marL="0" lvl="0" indent="0" algn="l" rtl="0">
              <a:lnSpc>
                <a:spcPct val="100000"/>
              </a:lnSpc>
              <a:spcBef>
                <a:spcPts val="0"/>
              </a:spcBef>
              <a:spcAft>
                <a:spcPts val="0"/>
              </a:spcAft>
              <a:buSzPts val="1400"/>
              <a:buNone/>
            </a:pPr>
            <a:endParaRPr/>
          </a:p>
        </p:txBody>
      </p:sp>
      <p:sp>
        <p:nvSpPr>
          <p:cNvPr id="797" name="Google Shape;797;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4" name="Google Shape;81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7" name="Google Shape;82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Char char="•"/>
            </a:pPr>
            <a:r>
              <a:rPr lang="en-US" sz="1200" b="0" i="0" u="none" strike="noStrike" cap="none">
                <a:solidFill>
                  <a:schemeClr val="dk1"/>
                </a:solidFill>
                <a:latin typeface="Calibri"/>
                <a:ea typeface="Calibri"/>
                <a:cs typeface="Calibri"/>
                <a:sym typeface="Calibri"/>
              </a:rPr>
              <a:t>Price adjustment clause: Include the indices used as benchmarks for price adjustments in the price adjustment clause, such as</a:t>
            </a:r>
            <a:endParaRPr sz="1200" b="0" i="0" u="none" strike="noStrike" cap="none">
              <a:solidFill>
                <a:schemeClr val="dk1"/>
              </a:solidFill>
              <a:latin typeface="Calibri"/>
              <a:ea typeface="Calibri"/>
              <a:cs typeface="Calibri"/>
              <a:sym typeface="Calibri"/>
            </a:endParaRPr>
          </a:p>
          <a:p>
            <a:pPr marL="457200" lvl="1" indent="-76200" algn="l" rtl="0">
              <a:lnSpc>
                <a:spcPct val="100000"/>
              </a:lnSpc>
              <a:spcBef>
                <a:spcPts val="0"/>
              </a:spcBef>
              <a:spcAft>
                <a:spcPts val="0"/>
              </a:spcAft>
              <a:buClr>
                <a:schemeClr val="dk1"/>
              </a:buClr>
              <a:buSzPts val="1200"/>
              <a:buFont typeface="Arial"/>
              <a:buChar char="•"/>
            </a:pPr>
            <a:r>
              <a:rPr lang="en-US" b="1"/>
              <a:t>CPI </a:t>
            </a:r>
            <a:r>
              <a:rPr lang="en-US"/>
              <a:t>(Consumer Price Index) to compensate for inflation in labor costs, O&amp;M.</a:t>
            </a:r>
            <a:endParaRPr/>
          </a:p>
          <a:p>
            <a:pPr marL="457200" lvl="1" indent="-76200" algn="l" rtl="0">
              <a:lnSpc>
                <a:spcPct val="100000"/>
              </a:lnSpc>
              <a:spcBef>
                <a:spcPts val="0"/>
              </a:spcBef>
              <a:spcAft>
                <a:spcPts val="0"/>
              </a:spcAft>
              <a:buClr>
                <a:schemeClr val="dk1"/>
              </a:buClr>
              <a:buSzPts val="1200"/>
              <a:buFont typeface="Arial"/>
              <a:buChar char="•"/>
            </a:pPr>
            <a:r>
              <a:rPr lang="en-US" b="1"/>
              <a:t>Fuel price index </a:t>
            </a:r>
            <a:r>
              <a:rPr lang="en-US"/>
              <a:t>(coal/oil/gas prices announced by the agency/supplier) to pass through fuel fluctuations.</a:t>
            </a:r>
            <a:endParaRPr/>
          </a:p>
          <a:p>
            <a:pPr marL="457200" lvl="1" indent="-76200" algn="l" rtl="0">
              <a:lnSpc>
                <a:spcPct val="100000"/>
              </a:lnSpc>
              <a:spcBef>
                <a:spcPts val="0"/>
              </a:spcBef>
              <a:spcAft>
                <a:spcPts val="0"/>
              </a:spcAft>
              <a:buClr>
                <a:schemeClr val="dk1"/>
              </a:buClr>
              <a:buSzPts val="1200"/>
              <a:buFont typeface="Arial"/>
              <a:buChar char="•"/>
            </a:pPr>
            <a:r>
              <a:rPr lang="en-US" b="1"/>
              <a:t>Exchange rate </a:t>
            </a:r>
            <a:r>
              <a:rPr lang="en-US"/>
              <a:t>(if there is a portion of import/computing costs in foreign currency).</a:t>
            </a:r>
            <a:endParaRPr/>
          </a:p>
          <a:p>
            <a:pPr marL="457200" lvl="1" indent="-76200" algn="l" rtl="0">
              <a:lnSpc>
                <a:spcPct val="100000"/>
              </a:lnSpc>
              <a:spcBef>
                <a:spcPts val="0"/>
              </a:spcBef>
              <a:spcAft>
                <a:spcPts val="0"/>
              </a:spcAft>
              <a:buClr>
                <a:schemeClr val="dk1"/>
              </a:buClr>
              <a:buSzPts val="1200"/>
              <a:buFont typeface="Arial"/>
              <a:buChar char="•"/>
            </a:pPr>
            <a:r>
              <a:rPr lang="en-US" b="1"/>
              <a:t>Reference interest rate </a:t>
            </a:r>
            <a:r>
              <a:rPr lang="en-US"/>
              <a:t>(SOFR/VNIBOR) for financial fees, if agreed.</a:t>
            </a:r>
            <a:endParaRPr/>
          </a:p>
          <a:p>
            <a:pPr marL="457200" lvl="1" indent="-76200" algn="l" rtl="0">
              <a:lnSpc>
                <a:spcPct val="100000"/>
              </a:lnSpc>
              <a:spcBef>
                <a:spcPts val="0"/>
              </a:spcBef>
              <a:spcAft>
                <a:spcPts val="0"/>
              </a:spcAft>
              <a:buClr>
                <a:schemeClr val="dk1"/>
              </a:buClr>
              <a:buSzPts val="1200"/>
              <a:buFont typeface="Arial"/>
              <a:buChar char="•"/>
            </a:pPr>
            <a:r>
              <a:rPr lang="en-US"/>
              <a:t>Typical wording:</a:t>
            </a:r>
            <a:endParaRPr/>
          </a:p>
          <a:p>
            <a:pPr marL="457200" marR="0" lvl="0" indent="-139700" algn="l" rtl="0">
              <a:lnSpc>
                <a:spcPct val="100000"/>
              </a:lnSpc>
              <a:spcBef>
                <a:spcPts val="0"/>
              </a:spcBef>
              <a:spcAft>
                <a:spcPts val="0"/>
              </a:spcAft>
              <a:buClr>
                <a:srgbClr val="000000"/>
              </a:buClr>
              <a:buSzPts val="1400"/>
              <a:buFont typeface="Arial"/>
              <a:buNone/>
            </a:pPr>
            <a:endParaRPr/>
          </a:p>
          <a:p>
            <a:pPr marL="0" lvl="0" indent="0" algn="l" rtl="0">
              <a:lnSpc>
                <a:spcPct val="100000"/>
              </a:lnSpc>
              <a:spcBef>
                <a:spcPts val="0"/>
              </a:spcBef>
              <a:spcAft>
                <a:spcPts val="0"/>
              </a:spcAft>
              <a:buClr>
                <a:schemeClr val="dk1"/>
              </a:buClr>
              <a:buSzPts val="1200"/>
              <a:buFont typeface="Arial"/>
              <a:buChar char="•"/>
            </a:pPr>
            <a:r>
              <a:rPr lang="en-US" b="1"/>
              <a:t>Take-or-pay </a:t>
            </a:r>
            <a:r>
              <a:rPr lang="en-US"/>
              <a:t>is a clause in a service/goods contract stipulating </a:t>
            </a:r>
            <a:r>
              <a:rPr lang="en-US" b="1"/>
              <a:t>that the customer must pay for a committed minimum volume</a:t>
            </a:r>
            <a:r>
              <a:rPr lang="en-US"/>
              <a:t>, regardless of whether </a:t>
            </a:r>
            <a:r>
              <a:rPr lang="en-US" b="1"/>
              <a:t>they </a:t>
            </a:r>
            <a:r>
              <a:rPr lang="en-US"/>
              <a:t>take (consume) the entire volume or </a:t>
            </a:r>
            <a:r>
              <a:rPr lang="en-US" b="1"/>
              <a:t>not </a:t>
            </a:r>
            <a:r>
              <a:rPr lang="en-US"/>
              <a:t>(pay).</a:t>
            </a:r>
            <a:endParaRPr/>
          </a:p>
          <a:p>
            <a:pPr marL="457200" lvl="1" indent="-76200" algn="l" rtl="0">
              <a:lnSpc>
                <a:spcPct val="100000"/>
              </a:lnSpc>
              <a:spcBef>
                <a:spcPts val="0"/>
              </a:spcBef>
              <a:spcAft>
                <a:spcPts val="0"/>
              </a:spcAft>
              <a:buClr>
                <a:schemeClr val="dk1"/>
              </a:buClr>
              <a:buSzPts val="1200"/>
              <a:buFont typeface="Arial"/>
              <a:buChar char="•"/>
            </a:pPr>
            <a:r>
              <a:rPr lang="en-US" b="1"/>
              <a:t>Purpose: </a:t>
            </a:r>
            <a:r>
              <a:rPr lang="en-US"/>
              <a:t>to ensure the supplier recovers fixed costs (investment, operational readiness).</a:t>
            </a:r>
            <a:endParaRPr/>
          </a:p>
          <a:p>
            <a:pPr marL="457200" lvl="1" indent="-76200" algn="l" rtl="0">
              <a:lnSpc>
                <a:spcPct val="100000"/>
              </a:lnSpc>
              <a:spcBef>
                <a:spcPts val="0"/>
              </a:spcBef>
              <a:spcAft>
                <a:spcPts val="0"/>
              </a:spcAft>
              <a:buClr>
                <a:schemeClr val="dk1"/>
              </a:buClr>
              <a:buSzPts val="1200"/>
              <a:buFont typeface="Arial"/>
              <a:buChar char="•"/>
            </a:pPr>
            <a:r>
              <a:rPr lang="en-US" b="1"/>
              <a:t>In Chauffage/ESCO: </a:t>
            </a:r>
            <a:r>
              <a:rPr lang="en-US"/>
              <a:t>IE usually commits to a minimum monthly/quarterly utility consumption (steam, cold water, compressed air, etc.). If consumption is lower than the commitment, IE still pays for the shortfall.</a:t>
            </a:r>
            <a:endParaRPr/>
          </a:p>
          <a:p>
            <a:pPr marL="0" lvl="0" indent="0" algn="l" rtl="0">
              <a:lnSpc>
                <a:spcPct val="100000"/>
              </a:lnSpc>
              <a:spcBef>
                <a:spcPts val="0"/>
              </a:spcBef>
              <a:spcAft>
                <a:spcPts val="0"/>
              </a:spcAft>
              <a:buClr>
                <a:schemeClr val="dk1"/>
              </a:buClr>
              <a:buSzPts val="1200"/>
              <a:buFont typeface="Arial"/>
              <a:buChar char="•"/>
            </a:pPr>
            <a:r>
              <a:rPr lang="en-US" b="1"/>
              <a:t>Pass-through</a:t>
            </a:r>
            <a:r>
              <a:rPr lang="en-US"/>
              <a:t>: "Directly pass on" cost fluctuations (usually </a:t>
            </a:r>
            <a:r>
              <a:rPr lang="en-US" b="1"/>
              <a:t>fuel</a:t>
            </a:r>
            <a:r>
              <a:rPr lang="en-US"/>
              <a:t>) to the selling price/service according to a pre-agreed formula. The supplier </a:t>
            </a:r>
            <a:r>
              <a:rPr lang="en-US" b="1"/>
              <a:t>does not bear the price risk</a:t>
            </a:r>
            <a:r>
              <a:rPr lang="en-US"/>
              <a:t>.</a:t>
            </a:r>
            <a:endParaRPr/>
          </a:p>
          <a:p>
            <a:pPr marL="457200" lvl="1" indent="-76200" algn="l" rtl="0">
              <a:lnSpc>
                <a:spcPct val="100000"/>
              </a:lnSpc>
              <a:spcBef>
                <a:spcPts val="0"/>
              </a:spcBef>
              <a:spcAft>
                <a:spcPts val="0"/>
              </a:spcAft>
              <a:buClr>
                <a:schemeClr val="dk1"/>
              </a:buClr>
              <a:buSzPts val="1200"/>
              <a:buFont typeface="Arial"/>
              <a:buChar char="•"/>
            </a:pPr>
            <a:r>
              <a:rPr lang="en-US"/>
              <a:t>Example: Steam price in month t = Base price + 0.8 × (Coal price_t – Base coal price).</a:t>
            </a:r>
            <a:endParaRPr/>
          </a:p>
          <a:p>
            <a:pPr marL="457200" lvl="1" indent="-76200" algn="l" rtl="0">
              <a:lnSpc>
                <a:spcPct val="100000"/>
              </a:lnSpc>
              <a:spcBef>
                <a:spcPts val="0"/>
              </a:spcBef>
              <a:spcAft>
                <a:spcPts val="0"/>
              </a:spcAft>
              <a:buClr>
                <a:schemeClr val="dk1"/>
              </a:buClr>
              <a:buSzPts val="1200"/>
              <a:buFont typeface="Arial"/>
              <a:buChar char="•"/>
            </a:pPr>
            <a:r>
              <a:rPr lang="en-US"/>
              <a:t>Advantages: simple, transparent. Disadvantages: the customer (IE) bears the volatility.</a:t>
            </a:r>
            <a:endParaRPr/>
          </a:p>
          <a:p>
            <a:pPr marL="0" lvl="0" indent="0" algn="l" rtl="0">
              <a:lnSpc>
                <a:spcPct val="100000"/>
              </a:lnSpc>
              <a:spcBef>
                <a:spcPts val="0"/>
              </a:spcBef>
              <a:spcAft>
                <a:spcPts val="0"/>
              </a:spcAft>
              <a:buClr>
                <a:schemeClr val="dk1"/>
              </a:buClr>
              <a:buSzPts val="1200"/>
              <a:buFont typeface="Arial"/>
              <a:buChar char="•"/>
            </a:pPr>
            <a:r>
              <a:rPr lang="en-US" b="1"/>
              <a:t>Hedging</a:t>
            </a:r>
            <a:r>
              <a:rPr lang="en-US"/>
              <a:t>: "price risk mitigation" using financial instruments/commercial terms to </a:t>
            </a:r>
            <a:r>
              <a:rPr lang="en-US" b="1"/>
              <a:t>fix or limit </a:t>
            </a:r>
            <a:r>
              <a:rPr lang="en-US"/>
              <a:t>input prices (oil/gas/electricity, exchange rates, etc.). Risk is partially </a:t>
            </a:r>
            <a:r>
              <a:rPr lang="en-US" b="1"/>
              <a:t>locked </a:t>
            </a:r>
            <a:r>
              <a:rPr lang="en-US"/>
              <a:t>in, in exchange for </a:t>
            </a:r>
            <a:r>
              <a:rPr lang="en-US" b="1"/>
              <a:t>insurance costs</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828" name="Google Shape;828;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1" name="Google Shape;8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Advantages for ESCO</a:t>
            </a:r>
            <a:endParaRPr/>
          </a:p>
          <a:p>
            <a:pPr marL="0" lvl="0" indent="0" algn="l" rtl="0">
              <a:lnSpc>
                <a:spcPct val="100000"/>
              </a:lnSpc>
              <a:spcBef>
                <a:spcPts val="0"/>
              </a:spcBef>
              <a:spcAft>
                <a:spcPts val="0"/>
              </a:spcAft>
              <a:buClr>
                <a:schemeClr val="dk1"/>
              </a:buClr>
              <a:buSzPts val="1200"/>
              <a:buFont typeface="Arial"/>
              <a:buChar char="•"/>
            </a:pPr>
            <a:r>
              <a:rPr lang="en-US" b="1"/>
              <a:t>Stable cash flow </a:t>
            </a:r>
            <a:r>
              <a:rPr lang="en-US"/>
              <a:t>from long-term contracts, </a:t>
            </a:r>
            <a:r>
              <a:rPr lang="en-US" b="1"/>
              <a:t>ready capacity fee</a:t>
            </a:r>
            <a:r>
              <a:rPr lang="en-US"/>
              <a:t> structure, and </a:t>
            </a:r>
            <a:r>
              <a:rPr lang="en-US" b="1"/>
              <a:t>energy consumption fees</a:t>
            </a:r>
            <a:r>
              <a:rPr lang="en-US"/>
              <a:t>.</a:t>
            </a:r>
            <a:endParaRPr/>
          </a:p>
          <a:p>
            <a:pPr marL="0" lvl="0" indent="0" algn="l" rtl="0">
              <a:lnSpc>
                <a:spcPct val="100000"/>
              </a:lnSpc>
              <a:spcBef>
                <a:spcPts val="0"/>
              </a:spcBef>
              <a:spcAft>
                <a:spcPts val="0"/>
              </a:spcAft>
              <a:buClr>
                <a:schemeClr val="dk1"/>
              </a:buClr>
              <a:buSzPts val="1200"/>
              <a:buFont typeface="Arial"/>
              <a:buChar char="•"/>
            </a:pPr>
            <a:r>
              <a:rPr lang="en-US" b="1"/>
              <a:t>Payment based on measured useful energy</a:t>
            </a:r>
            <a:r>
              <a:rPr lang="en-US"/>
              <a:t>, no disputes over baseline or savings levels ⇒ reduced measurement and verification costs.</a:t>
            </a:r>
            <a:endParaRPr/>
          </a:p>
          <a:p>
            <a:pPr marL="0" lvl="0" indent="0" algn="l" rtl="0">
              <a:lnSpc>
                <a:spcPct val="100000"/>
              </a:lnSpc>
              <a:spcBef>
                <a:spcPts val="0"/>
              </a:spcBef>
              <a:spcAft>
                <a:spcPts val="0"/>
              </a:spcAft>
              <a:buClr>
                <a:schemeClr val="dk1"/>
              </a:buClr>
              <a:buSzPts val="1200"/>
              <a:buFont typeface="Arial"/>
              <a:buChar char="•"/>
            </a:pPr>
            <a:r>
              <a:rPr lang="en-US" b="1"/>
              <a:t>Operational autonomy</a:t>
            </a:r>
            <a:r>
              <a:rPr lang="en-US"/>
              <a:t>, technical optimization to save fuel and maintenance costs ⇒ increased profit margins.</a:t>
            </a:r>
            <a:endParaRPr/>
          </a:p>
          <a:p>
            <a:pPr marL="0" lvl="0" indent="0" algn="l" rtl="0">
              <a:lnSpc>
                <a:spcPct val="100000"/>
              </a:lnSpc>
              <a:spcBef>
                <a:spcPts val="0"/>
              </a:spcBef>
              <a:spcAft>
                <a:spcPts val="0"/>
              </a:spcAft>
              <a:buClr>
                <a:schemeClr val="dk1"/>
              </a:buClr>
              <a:buSzPts val="1200"/>
              <a:buFont typeface="Arial"/>
              <a:buChar char="•"/>
            </a:pPr>
            <a:r>
              <a:rPr lang="en-US" b="1"/>
              <a:t>Easier capital raising </a:t>
            </a:r>
            <a:r>
              <a:rPr lang="en-US"/>
              <a:t>as the formed assets can be recognized and used as collateral; suitable when customers lack investment capital.</a:t>
            </a:r>
            <a:endParaRPr/>
          </a:p>
          <a:p>
            <a:pPr marL="0" lvl="0" indent="0" algn="l" rtl="0">
              <a:lnSpc>
                <a:spcPct val="100000"/>
              </a:lnSpc>
              <a:spcBef>
                <a:spcPts val="0"/>
              </a:spcBef>
              <a:spcAft>
                <a:spcPts val="0"/>
              </a:spcAft>
              <a:buClr>
                <a:schemeClr val="dk1"/>
              </a:buClr>
              <a:buSzPts val="1200"/>
              <a:buFont typeface="Arial"/>
              <a:buChar char="•"/>
            </a:pPr>
            <a:r>
              <a:rPr lang="en-US" b="1"/>
              <a:t>Capability to expand </a:t>
            </a:r>
            <a:r>
              <a:rPr lang="en-US"/>
              <a:t>into multiple "utilities" (steam, hot/cold water, compressed air, electricity, etc.) and bundle operation and maintenance services.</a:t>
            </a:r>
            <a:endParaRPr/>
          </a:p>
          <a:p>
            <a:pPr marL="0" lvl="0" indent="0" algn="l" rtl="0">
              <a:lnSpc>
                <a:spcPct val="100000"/>
              </a:lnSpc>
              <a:spcBef>
                <a:spcPts val="0"/>
              </a:spcBef>
              <a:spcAft>
                <a:spcPts val="0"/>
              </a:spcAft>
              <a:buClr>
                <a:schemeClr val="dk1"/>
              </a:buClr>
              <a:buSzPts val="1200"/>
              <a:buFont typeface="Arial"/>
              <a:buChar char="•"/>
            </a:pPr>
            <a:r>
              <a:rPr lang="en-US" b="1"/>
              <a:t>The residual value of the asset/at the end of the transfer period </a:t>
            </a:r>
            <a:r>
              <a:rPr lang="en-US"/>
              <a:t>can generate additional benefits.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Risks and challenges for ESCO</a:t>
            </a:r>
            <a:endParaRPr/>
          </a:p>
          <a:p>
            <a:pPr marL="0" lvl="0" indent="0" algn="l" rtl="0">
              <a:lnSpc>
                <a:spcPct val="100000"/>
              </a:lnSpc>
              <a:spcBef>
                <a:spcPts val="0"/>
              </a:spcBef>
              <a:spcAft>
                <a:spcPts val="0"/>
              </a:spcAft>
              <a:buClr>
                <a:schemeClr val="dk1"/>
              </a:buClr>
              <a:buSzPts val="1200"/>
              <a:buFont typeface="Arial"/>
              <a:buChar char="•"/>
            </a:pPr>
            <a:r>
              <a:rPr lang="en-US" b="1"/>
              <a:t>High capital requirements</a:t>
            </a:r>
            <a:r>
              <a:rPr lang="en-US"/>
              <a:t>, long payback period ⇒ cash flow pressure and financial leverage.</a:t>
            </a:r>
            <a:endParaRPr/>
          </a:p>
          <a:p>
            <a:pPr marL="0" lvl="0" indent="0" algn="l" rtl="0">
              <a:lnSpc>
                <a:spcPct val="100000"/>
              </a:lnSpc>
              <a:spcBef>
                <a:spcPts val="0"/>
              </a:spcBef>
              <a:spcAft>
                <a:spcPts val="0"/>
              </a:spcAft>
              <a:buClr>
                <a:schemeClr val="dk1"/>
              </a:buClr>
              <a:buSzPts val="1200"/>
              <a:buFont typeface="Arial"/>
              <a:buChar char="•"/>
            </a:pPr>
            <a:r>
              <a:rPr lang="en-US" b="1"/>
              <a:t>Risk of fuel and material price fluctuations </a:t>
            </a:r>
            <a:r>
              <a:rPr lang="en-US"/>
              <a:t>if there is no price transfer mechanism or indexation in the contract.</a:t>
            </a:r>
            <a:endParaRPr/>
          </a:p>
          <a:p>
            <a:pPr marL="0" lvl="0" indent="0" algn="l" rtl="0">
              <a:lnSpc>
                <a:spcPct val="100000"/>
              </a:lnSpc>
              <a:spcBef>
                <a:spcPts val="0"/>
              </a:spcBef>
              <a:spcAft>
                <a:spcPts val="0"/>
              </a:spcAft>
              <a:buClr>
                <a:schemeClr val="dk1"/>
              </a:buClr>
              <a:buSzPts val="1200"/>
              <a:buFont typeface="Arial"/>
              <a:buChar char="•"/>
            </a:pPr>
            <a:r>
              <a:rPr lang="en-US" b="1"/>
              <a:t>Production risks </a:t>
            </a:r>
            <a:r>
              <a:rPr lang="en-US"/>
              <a:t>when customer demand changes ⇒ requires </a:t>
            </a:r>
            <a:r>
              <a:rPr lang="en-US" b="1"/>
              <a:t>a minimum purchase commitment</a:t>
            </a:r>
            <a:r>
              <a:rPr lang="en-US"/>
              <a:t> mechanism.</a:t>
            </a:r>
            <a:endParaRPr/>
          </a:p>
          <a:p>
            <a:pPr marL="0" lvl="0" indent="0" algn="l" rtl="0">
              <a:lnSpc>
                <a:spcPct val="100000"/>
              </a:lnSpc>
              <a:spcBef>
                <a:spcPts val="0"/>
              </a:spcBef>
              <a:spcAft>
                <a:spcPts val="0"/>
              </a:spcAft>
              <a:buClr>
                <a:schemeClr val="dk1"/>
              </a:buClr>
              <a:buSzPts val="1200"/>
              <a:buFont typeface="Arial"/>
              <a:buChar char="•"/>
            </a:pPr>
            <a:r>
              <a:rPr lang="en-US" b="1"/>
              <a:t>Risk of failing to meet service quality commitments </a:t>
            </a:r>
            <a:r>
              <a:rPr lang="en-US"/>
              <a:t>(availability rate, temperature/pressure/flow rate); penalties may apply if targets are not met.</a:t>
            </a:r>
            <a:endParaRPr/>
          </a:p>
          <a:p>
            <a:pPr marL="0" lvl="0" indent="0" algn="l" rtl="0">
              <a:lnSpc>
                <a:spcPct val="100000"/>
              </a:lnSpc>
              <a:spcBef>
                <a:spcPts val="0"/>
              </a:spcBef>
              <a:spcAft>
                <a:spcPts val="0"/>
              </a:spcAft>
              <a:buClr>
                <a:schemeClr val="dk1"/>
              </a:buClr>
              <a:buSzPts val="1200"/>
              <a:buFont typeface="Arial"/>
              <a:buChar char="•"/>
            </a:pPr>
            <a:r>
              <a:rPr lang="en-US" b="1"/>
              <a:t>Legal, environmental, and safety risks </a:t>
            </a:r>
            <a:r>
              <a:rPr lang="en-US"/>
              <a:t>during operation; compliance costs may be high.</a:t>
            </a:r>
            <a:endParaRPr/>
          </a:p>
          <a:p>
            <a:pPr marL="0" lvl="0" indent="0" algn="l" rtl="0">
              <a:lnSpc>
                <a:spcPct val="100000"/>
              </a:lnSpc>
              <a:spcBef>
                <a:spcPts val="0"/>
              </a:spcBef>
              <a:spcAft>
                <a:spcPts val="0"/>
              </a:spcAft>
              <a:buClr>
                <a:schemeClr val="dk1"/>
              </a:buClr>
              <a:buSzPts val="1200"/>
              <a:buFont typeface="Arial"/>
              <a:buChar char="•"/>
            </a:pPr>
            <a:r>
              <a:rPr lang="en-US" b="1"/>
              <a:t>Partner-related risks </a:t>
            </a:r>
            <a:r>
              <a:rPr lang="en-US"/>
              <a:t>(credit, early termination); </a:t>
            </a:r>
            <a:r>
              <a:rPr lang="en-US" b="1"/>
              <a:t>asset recovery/relocation </a:t>
            </a:r>
            <a:r>
              <a:rPr lang="en-US"/>
              <a:t>upon contract termination is often difficult and costly.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Recommendations for contract design (summary)</a:t>
            </a:r>
            <a:endParaRPr/>
          </a:p>
          <a:p>
            <a:pPr marL="0" lvl="0" indent="0" algn="l" rtl="0">
              <a:lnSpc>
                <a:spcPct val="100000"/>
              </a:lnSpc>
              <a:spcBef>
                <a:spcPts val="0"/>
              </a:spcBef>
              <a:spcAft>
                <a:spcPts val="0"/>
              </a:spcAft>
              <a:buClr>
                <a:schemeClr val="dk1"/>
              </a:buClr>
              <a:buSzPts val="1200"/>
              <a:buFont typeface="Arial"/>
              <a:buChar char="•"/>
            </a:pPr>
            <a:r>
              <a:rPr lang="en-US"/>
              <a:t>Clearly separate </a:t>
            </a:r>
            <a:r>
              <a:rPr lang="en-US" b="1"/>
              <a:t>capacity fees </a:t>
            </a:r>
            <a:r>
              <a:rPr lang="en-US"/>
              <a:t>and </a:t>
            </a:r>
            <a:r>
              <a:rPr lang="en-US" b="1"/>
              <a:t>energy fees</a:t>
            </a:r>
            <a:r>
              <a:rPr lang="en-US"/>
              <a:t>; </a:t>
            </a:r>
            <a:r>
              <a:rPr lang="en-US" b="1"/>
              <a:t>index </a:t>
            </a:r>
            <a:r>
              <a:rPr lang="en-US"/>
              <a:t>fuel prices.</a:t>
            </a:r>
            <a:endParaRPr/>
          </a:p>
          <a:p>
            <a:pPr marL="0" lvl="0" indent="0" algn="l" rtl="0">
              <a:lnSpc>
                <a:spcPct val="100000"/>
              </a:lnSpc>
              <a:spcBef>
                <a:spcPts val="0"/>
              </a:spcBef>
              <a:spcAft>
                <a:spcPts val="0"/>
              </a:spcAft>
              <a:buClr>
                <a:schemeClr val="dk1"/>
              </a:buClr>
              <a:buSzPts val="1200"/>
              <a:buFont typeface="Arial"/>
              <a:buChar char="•"/>
            </a:pPr>
            <a:r>
              <a:rPr lang="en-US"/>
              <a:t>Specify </a:t>
            </a:r>
            <a:r>
              <a:rPr lang="en-US" b="1"/>
              <a:t>minimum purchase commitments</a:t>
            </a:r>
            <a:r>
              <a:rPr lang="en-US"/>
              <a:t>, metering boundaries, and supply quality standards.</a:t>
            </a:r>
            <a:endParaRPr/>
          </a:p>
          <a:p>
            <a:pPr marL="0" lvl="0" indent="0" algn="l" rtl="0">
              <a:lnSpc>
                <a:spcPct val="100000"/>
              </a:lnSpc>
              <a:spcBef>
                <a:spcPts val="0"/>
              </a:spcBef>
              <a:spcAft>
                <a:spcPts val="0"/>
              </a:spcAft>
              <a:buClr>
                <a:schemeClr val="dk1"/>
              </a:buClr>
              <a:buSzPts val="1200"/>
              <a:buFont typeface="Arial"/>
              <a:buChar char="•"/>
            </a:pPr>
            <a:r>
              <a:rPr lang="en-US"/>
              <a:t>Include clauses </a:t>
            </a:r>
            <a:r>
              <a:rPr lang="en-US" b="1"/>
              <a:t>on legal changes</a:t>
            </a:r>
            <a:r>
              <a:rPr lang="en-US"/>
              <a:t>, </a:t>
            </a:r>
            <a:r>
              <a:rPr lang="en-US" b="1"/>
              <a:t>early termination, and compensation</a:t>
            </a:r>
            <a:r>
              <a:rPr lang="en-US"/>
              <a:t>, along with </a:t>
            </a:r>
            <a:r>
              <a:rPr lang="en-US" b="1"/>
              <a:t>payment guarantee</a:t>
            </a:r>
            <a:r>
              <a:rPr lang="en-US"/>
              <a:t> mechanisms.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842" name="Google Shape;842;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Advantages for ESCO</a:t>
            </a:r>
            <a:endParaRPr/>
          </a:p>
          <a:p>
            <a:pPr marL="0" lvl="0" indent="0" algn="l" rtl="0">
              <a:lnSpc>
                <a:spcPct val="100000"/>
              </a:lnSpc>
              <a:spcBef>
                <a:spcPts val="0"/>
              </a:spcBef>
              <a:spcAft>
                <a:spcPts val="0"/>
              </a:spcAft>
              <a:buClr>
                <a:schemeClr val="dk1"/>
              </a:buClr>
              <a:buSzPts val="1200"/>
              <a:buFont typeface="Arial"/>
              <a:buChar char="•"/>
            </a:pPr>
            <a:r>
              <a:rPr lang="en-US" b="1"/>
              <a:t>Stable cash flow </a:t>
            </a:r>
            <a:r>
              <a:rPr lang="en-US"/>
              <a:t>from long-term contracts, </a:t>
            </a:r>
            <a:r>
              <a:rPr lang="en-US" b="1"/>
              <a:t>ready capacity fee</a:t>
            </a:r>
            <a:r>
              <a:rPr lang="en-US"/>
              <a:t> structure, and </a:t>
            </a:r>
            <a:r>
              <a:rPr lang="en-US" b="1"/>
              <a:t>energy consumption fees</a:t>
            </a:r>
            <a:r>
              <a:rPr lang="en-US"/>
              <a:t>.</a:t>
            </a:r>
            <a:endParaRPr/>
          </a:p>
          <a:p>
            <a:pPr marL="0" lvl="0" indent="0" algn="l" rtl="0">
              <a:lnSpc>
                <a:spcPct val="100000"/>
              </a:lnSpc>
              <a:spcBef>
                <a:spcPts val="0"/>
              </a:spcBef>
              <a:spcAft>
                <a:spcPts val="0"/>
              </a:spcAft>
              <a:buClr>
                <a:schemeClr val="dk1"/>
              </a:buClr>
              <a:buSzPts val="1200"/>
              <a:buFont typeface="Arial"/>
              <a:buChar char="•"/>
            </a:pPr>
            <a:r>
              <a:rPr lang="en-US" b="1"/>
              <a:t>Payment based on measured useful energy</a:t>
            </a:r>
            <a:r>
              <a:rPr lang="en-US"/>
              <a:t>, no disputes over baseline or savings levels ⇒ reduced measurement and verification costs.</a:t>
            </a:r>
            <a:endParaRPr/>
          </a:p>
          <a:p>
            <a:pPr marL="0" lvl="0" indent="0" algn="l" rtl="0">
              <a:lnSpc>
                <a:spcPct val="100000"/>
              </a:lnSpc>
              <a:spcBef>
                <a:spcPts val="0"/>
              </a:spcBef>
              <a:spcAft>
                <a:spcPts val="0"/>
              </a:spcAft>
              <a:buClr>
                <a:schemeClr val="dk1"/>
              </a:buClr>
              <a:buSzPts val="1200"/>
              <a:buFont typeface="Arial"/>
              <a:buChar char="•"/>
            </a:pPr>
            <a:r>
              <a:rPr lang="en-US" b="1"/>
              <a:t>Operational autonomy</a:t>
            </a:r>
            <a:r>
              <a:rPr lang="en-US"/>
              <a:t>, technical optimization to save fuel and maintenance costs ⇒ increased profit margins.</a:t>
            </a:r>
            <a:endParaRPr/>
          </a:p>
          <a:p>
            <a:pPr marL="0" lvl="0" indent="0" algn="l" rtl="0">
              <a:lnSpc>
                <a:spcPct val="100000"/>
              </a:lnSpc>
              <a:spcBef>
                <a:spcPts val="0"/>
              </a:spcBef>
              <a:spcAft>
                <a:spcPts val="0"/>
              </a:spcAft>
              <a:buClr>
                <a:schemeClr val="dk1"/>
              </a:buClr>
              <a:buSzPts val="1200"/>
              <a:buFont typeface="Arial"/>
              <a:buChar char="•"/>
            </a:pPr>
            <a:r>
              <a:rPr lang="en-US" b="1"/>
              <a:t>Easier capital raising </a:t>
            </a:r>
            <a:r>
              <a:rPr lang="en-US"/>
              <a:t>as the formed assets can be recognized and used as collateral; suitable when customers lack investment capital.</a:t>
            </a:r>
            <a:endParaRPr/>
          </a:p>
          <a:p>
            <a:pPr marL="0" lvl="0" indent="0" algn="l" rtl="0">
              <a:lnSpc>
                <a:spcPct val="100000"/>
              </a:lnSpc>
              <a:spcBef>
                <a:spcPts val="0"/>
              </a:spcBef>
              <a:spcAft>
                <a:spcPts val="0"/>
              </a:spcAft>
              <a:buClr>
                <a:schemeClr val="dk1"/>
              </a:buClr>
              <a:buSzPts val="1200"/>
              <a:buFont typeface="Arial"/>
              <a:buChar char="•"/>
            </a:pPr>
            <a:r>
              <a:rPr lang="en-US" b="1"/>
              <a:t>Capability to expand </a:t>
            </a:r>
            <a:r>
              <a:rPr lang="en-US"/>
              <a:t>into multiple "utilities" (steam, hot/cold water, compressed air, electricity, etc.) and bundle operation and maintenance services.</a:t>
            </a:r>
            <a:endParaRPr/>
          </a:p>
          <a:p>
            <a:pPr marL="0" lvl="0" indent="0" algn="l" rtl="0">
              <a:lnSpc>
                <a:spcPct val="100000"/>
              </a:lnSpc>
              <a:spcBef>
                <a:spcPts val="0"/>
              </a:spcBef>
              <a:spcAft>
                <a:spcPts val="0"/>
              </a:spcAft>
              <a:buClr>
                <a:schemeClr val="dk1"/>
              </a:buClr>
              <a:buSzPts val="1200"/>
              <a:buFont typeface="Arial"/>
              <a:buChar char="•"/>
            </a:pPr>
            <a:r>
              <a:rPr lang="en-US" b="1"/>
              <a:t>The residual value of the asset/at the end of the transfer period </a:t>
            </a:r>
            <a:r>
              <a:rPr lang="en-US"/>
              <a:t>can generate additional benefits.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Risks and challenges for ESCO</a:t>
            </a:r>
            <a:endParaRPr/>
          </a:p>
          <a:p>
            <a:pPr marL="0" lvl="0" indent="0" algn="l" rtl="0">
              <a:lnSpc>
                <a:spcPct val="100000"/>
              </a:lnSpc>
              <a:spcBef>
                <a:spcPts val="0"/>
              </a:spcBef>
              <a:spcAft>
                <a:spcPts val="0"/>
              </a:spcAft>
              <a:buClr>
                <a:schemeClr val="dk1"/>
              </a:buClr>
              <a:buSzPts val="1200"/>
              <a:buFont typeface="Arial"/>
              <a:buChar char="•"/>
            </a:pPr>
            <a:r>
              <a:rPr lang="en-US" b="1"/>
              <a:t>High capital requirements</a:t>
            </a:r>
            <a:r>
              <a:rPr lang="en-US"/>
              <a:t>, long payback period ⇒ cash flow pressure and financial leverage.</a:t>
            </a:r>
            <a:endParaRPr/>
          </a:p>
          <a:p>
            <a:pPr marL="0" lvl="0" indent="0" algn="l" rtl="0">
              <a:lnSpc>
                <a:spcPct val="100000"/>
              </a:lnSpc>
              <a:spcBef>
                <a:spcPts val="0"/>
              </a:spcBef>
              <a:spcAft>
                <a:spcPts val="0"/>
              </a:spcAft>
              <a:buClr>
                <a:schemeClr val="dk1"/>
              </a:buClr>
              <a:buSzPts val="1200"/>
              <a:buFont typeface="Arial"/>
              <a:buChar char="•"/>
            </a:pPr>
            <a:r>
              <a:rPr lang="en-US" b="1"/>
              <a:t>Risk of fuel and material price fluctuations </a:t>
            </a:r>
            <a:r>
              <a:rPr lang="en-US"/>
              <a:t>if there is no price transfer mechanism or indexation in the contract.</a:t>
            </a:r>
            <a:endParaRPr/>
          </a:p>
          <a:p>
            <a:pPr marL="0" lvl="0" indent="0" algn="l" rtl="0">
              <a:lnSpc>
                <a:spcPct val="100000"/>
              </a:lnSpc>
              <a:spcBef>
                <a:spcPts val="0"/>
              </a:spcBef>
              <a:spcAft>
                <a:spcPts val="0"/>
              </a:spcAft>
              <a:buClr>
                <a:schemeClr val="dk1"/>
              </a:buClr>
              <a:buSzPts val="1200"/>
              <a:buFont typeface="Arial"/>
              <a:buChar char="•"/>
            </a:pPr>
            <a:r>
              <a:rPr lang="en-US" b="1"/>
              <a:t>Production risks </a:t>
            </a:r>
            <a:r>
              <a:rPr lang="en-US"/>
              <a:t>when customer demand changes ⇒ requires </a:t>
            </a:r>
            <a:r>
              <a:rPr lang="en-US" b="1"/>
              <a:t>a minimum purchase commitment</a:t>
            </a:r>
            <a:r>
              <a:rPr lang="en-US"/>
              <a:t> mechanism.</a:t>
            </a:r>
            <a:endParaRPr/>
          </a:p>
          <a:p>
            <a:pPr marL="0" lvl="0" indent="0" algn="l" rtl="0">
              <a:lnSpc>
                <a:spcPct val="100000"/>
              </a:lnSpc>
              <a:spcBef>
                <a:spcPts val="0"/>
              </a:spcBef>
              <a:spcAft>
                <a:spcPts val="0"/>
              </a:spcAft>
              <a:buClr>
                <a:schemeClr val="dk1"/>
              </a:buClr>
              <a:buSzPts val="1200"/>
              <a:buFont typeface="Arial"/>
              <a:buChar char="•"/>
            </a:pPr>
            <a:r>
              <a:rPr lang="en-US" b="1"/>
              <a:t>Risk of failing to meet service quality commitments </a:t>
            </a:r>
            <a:r>
              <a:rPr lang="en-US"/>
              <a:t>(availability rate, temperature/pressure/flow rate); penalties may apply if targets are not met.</a:t>
            </a:r>
            <a:endParaRPr/>
          </a:p>
          <a:p>
            <a:pPr marL="0" lvl="0" indent="0" algn="l" rtl="0">
              <a:lnSpc>
                <a:spcPct val="100000"/>
              </a:lnSpc>
              <a:spcBef>
                <a:spcPts val="0"/>
              </a:spcBef>
              <a:spcAft>
                <a:spcPts val="0"/>
              </a:spcAft>
              <a:buClr>
                <a:schemeClr val="dk1"/>
              </a:buClr>
              <a:buSzPts val="1200"/>
              <a:buFont typeface="Arial"/>
              <a:buChar char="•"/>
            </a:pPr>
            <a:r>
              <a:rPr lang="en-US" b="1"/>
              <a:t>Legal, environmental, and safety risks </a:t>
            </a:r>
            <a:r>
              <a:rPr lang="en-US"/>
              <a:t>during operation; compliance costs may be high.</a:t>
            </a:r>
            <a:endParaRPr/>
          </a:p>
          <a:p>
            <a:pPr marL="0" lvl="0" indent="0" algn="l" rtl="0">
              <a:lnSpc>
                <a:spcPct val="100000"/>
              </a:lnSpc>
              <a:spcBef>
                <a:spcPts val="0"/>
              </a:spcBef>
              <a:spcAft>
                <a:spcPts val="0"/>
              </a:spcAft>
              <a:buClr>
                <a:schemeClr val="dk1"/>
              </a:buClr>
              <a:buSzPts val="1200"/>
              <a:buFont typeface="Arial"/>
              <a:buChar char="•"/>
            </a:pPr>
            <a:r>
              <a:rPr lang="en-US" b="1"/>
              <a:t>Partner-related risks </a:t>
            </a:r>
            <a:r>
              <a:rPr lang="en-US"/>
              <a:t>(credit, early termination); </a:t>
            </a:r>
            <a:r>
              <a:rPr lang="en-US" b="1"/>
              <a:t>asset recovery/relocation </a:t>
            </a:r>
            <a:r>
              <a:rPr lang="en-US"/>
              <a:t>upon contract termination is often difficult and costly.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Recommendations for contract design (summary)</a:t>
            </a:r>
            <a:endParaRPr/>
          </a:p>
          <a:p>
            <a:pPr marL="0" lvl="0" indent="0" algn="l" rtl="0">
              <a:lnSpc>
                <a:spcPct val="100000"/>
              </a:lnSpc>
              <a:spcBef>
                <a:spcPts val="0"/>
              </a:spcBef>
              <a:spcAft>
                <a:spcPts val="0"/>
              </a:spcAft>
              <a:buClr>
                <a:schemeClr val="dk1"/>
              </a:buClr>
              <a:buSzPts val="1200"/>
              <a:buFont typeface="Arial"/>
              <a:buChar char="•"/>
            </a:pPr>
            <a:r>
              <a:rPr lang="en-US"/>
              <a:t>Clearly separate </a:t>
            </a:r>
            <a:r>
              <a:rPr lang="en-US" b="1"/>
              <a:t>capacity fees </a:t>
            </a:r>
            <a:r>
              <a:rPr lang="en-US"/>
              <a:t>and </a:t>
            </a:r>
            <a:r>
              <a:rPr lang="en-US" b="1"/>
              <a:t>energy fees</a:t>
            </a:r>
            <a:r>
              <a:rPr lang="en-US"/>
              <a:t>; </a:t>
            </a:r>
            <a:r>
              <a:rPr lang="en-US" b="1"/>
              <a:t>index </a:t>
            </a:r>
            <a:r>
              <a:rPr lang="en-US"/>
              <a:t>fuel prices.</a:t>
            </a:r>
            <a:endParaRPr/>
          </a:p>
          <a:p>
            <a:pPr marL="0" lvl="0" indent="0" algn="l" rtl="0">
              <a:lnSpc>
                <a:spcPct val="100000"/>
              </a:lnSpc>
              <a:spcBef>
                <a:spcPts val="0"/>
              </a:spcBef>
              <a:spcAft>
                <a:spcPts val="0"/>
              </a:spcAft>
              <a:buClr>
                <a:schemeClr val="dk1"/>
              </a:buClr>
              <a:buSzPts val="1200"/>
              <a:buFont typeface="Arial"/>
              <a:buChar char="•"/>
            </a:pPr>
            <a:r>
              <a:rPr lang="en-US"/>
              <a:t>Specify </a:t>
            </a:r>
            <a:r>
              <a:rPr lang="en-US" b="1"/>
              <a:t>minimum purchase commitments</a:t>
            </a:r>
            <a:r>
              <a:rPr lang="en-US"/>
              <a:t>, metering boundaries, and supply quality standards.</a:t>
            </a:r>
            <a:endParaRPr/>
          </a:p>
          <a:p>
            <a:pPr marL="0" lvl="0" indent="0" algn="l" rtl="0">
              <a:lnSpc>
                <a:spcPct val="100000"/>
              </a:lnSpc>
              <a:spcBef>
                <a:spcPts val="0"/>
              </a:spcBef>
              <a:spcAft>
                <a:spcPts val="0"/>
              </a:spcAft>
              <a:buClr>
                <a:schemeClr val="dk1"/>
              </a:buClr>
              <a:buSzPts val="1200"/>
              <a:buFont typeface="Arial"/>
              <a:buChar char="•"/>
            </a:pPr>
            <a:r>
              <a:rPr lang="en-US"/>
              <a:t>Include clauses </a:t>
            </a:r>
            <a:r>
              <a:rPr lang="en-US" b="1"/>
              <a:t>on legal changes</a:t>
            </a:r>
            <a:r>
              <a:rPr lang="en-US"/>
              <a:t>, </a:t>
            </a:r>
            <a:r>
              <a:rPr lang="en-US" b="1"/>
              <a:t>early termination, and compensation</a:t>
            </a:r>
            <a:r>
              <a:rPr lang="en-US"/>
              <a:t>, along with </a:t>
            </a:r>
            <a:r>
              <a:rPr lang="en-US" b="1"/>
              <a:t>payment guarantee</a:t>
            </a:r>
            <a:r>
              <a:rPr lang="en-US"/>
              <a:t> mechanisms.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856" name="Google Shape;85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9" name="Google Shape;869;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0" name="Google Shape;870;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Energy service organizations </a:t>
            </a:r>
            <a:r>
              <a:rPr lang="en-US"/>
              <a:t>include enterprises as defined by enterprise law and other organizations as defined by relevant laws. </a:t>
            </a:r>
            <a:endParaRPr/>
          </a:p>
          <a:p>
            <a:pPr marL="0" lvl="0" indent="0" algn="l" rtl="0">
              <a:lnSpc>
                <a:spcPct val="100000"/>
              </a:lnSpc>
              <a:spcBef>
                <a:spcPts val="0"/>
              </a:spcBef>
              <a:spcAft>
                <a:spcPts val="0"/>
              </a:spcAft>
              <a:buSzPts val="1400"/>
              <a:buNone/>
            </a:pPr>
            <a:r>
              <a:rPr lang="en-US"/>
              <a:t>The investment and business activities of energy service organizations are carried out in accordance with the law on enterprises, the law on investment, the law on public-private partnership investment, and other relevant laws.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sz="1100" b="1">
                <a:latin typeface="Arial"/>
                <a:ea typeface="Arial"/>
                <a:cs typeface="Arial"/>
                <a:sym typeface="Arial"/>
              </a:rPr>
              <a:t>An energy efficiency contract </a:t>
            </a:r>
            <a:r>
              <a:rPr lang="en-US" sz="1100">
                <a:latin typeface="Arial"/>
                <a:ea typeface="Arial"/>
                <a:cs typeface="Arial"/>
                <a:sym typeface="Arial"/>
              </a:rPr>
              <a:t>is formed between the customer and the energy service organization, serving as the basis for the customer to pay the energy service organization when implementing energy saving and efficiency projects.</a:t>
            </a:r>
            <a:endParaRPr/>
          </a:p>
          <a:p>
            <a:pPr marL="0" lvl="0" indent="0" algn="l" rtl="0">
              <a:lnSpc>
                <a:spcPct val="100000"/>
              </a:lnSpc>
              <a:spcBef>
                <a:spcPts val="0"/>
              </a:spcBef>
              <a:spcAft>
                <a:spcPts val="0"/>
              </a:spcAft>
              <a:buSzPts val="1400"/>
              <a:buNone/>
            </a:pPr>
            <a:endParaRPr/>
          </a:p>
        </p:txBody>
      </p:sp>
      <p:sp>
        <p:nvSpPr>
          <p:cNvPr id="79" name="Google Shape;7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
        <p:cNvGrpSpPr/>
        <p:nvPr/>
      </p:nvGrpSpPr>
      <p:grpSpPr>
        <a:xfrm>
          <a:off x="0" y="0"/>
          <a:ext cx="0" cy="0"/>
          <a:chOff x="0" y="0"/>
          <a:chExt cx="0" cy="0"/>
        </a:xfrm>
      </p:grpSpPr>
      <p:sp>
        <p:nvSpPr>
          <p:cNvPr id="876" name="Google Shape;87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7" name="Google Shape;877;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4" name="Google Shape;88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0" name="Google Shape;15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3" name="Google Shape;19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Emphasis: </a:t>
            </a:r>
            <a:endParaRPr/>
          </a:p>
          <a:p>
            <a:pPr marL="171450" lvl="0" indent="-171450" algn="l" rtl="0">
              <a:lnSpc>
                <a:spcPct val="100000"/>
              </a:lnSpc>
              <a:spcBef>
                <a:spcPts val="0"/>
              </a:spcBef>
              <a:spcAft>
                <a:spcPts val="0"/>
              </a:spcAft>
              <a:buClr>
                <a:schemeClr val="dk1"/>
              </a:buClr>
              <a:buSzPts val="1200"/>
              <a:buFont typeface="Arial"/>
              <a:buChar char="•"/>
            </a:pPr>
            <a:r>
              <a:rPr lang="en-US"/>
              <a:t>The timing of payment to the ESCO depends on the contract. Two payment options are typically considered:</a:t>
            </a:r>
            <a:endParaRPr/>
          </a:p>
          <a:p>
            <a:pPr marL="171450" lvl="0" indent="-171450" algn="l" rtl="0">
              <a:lnSpc>
                <a:spcPct val="100000"/>
              </a:lnSpc>
              <a:spcBef>
                <a:spcPts val="0"/>
              </a:spcBef>
              <a:spcAft>
                <a:spcPts val="0"/>
              </a:spcAft>
              <a:buClr>
                <a:schemeClr val="dk1"/>
              </a:buClr>
              <a:buSzPts val="1200"/>
              <a:buFont typeface="Arial"/>
              <a:buChar char="•"/>
            </a:pPr>
            <a:r>
              <a:rPr lang="en-US"/>
              <a:t>Payment during construction (similar to a turnkey arrangement), </a:t>
            </a:r>
            <a:endParaRPr/>
          </a:p>
          <a:p>
            <a:pPr marL="171450" lvl="0" indent="-171450" algn="l" rtl="0">
              <a:lnSpc>
                <a:spcPct val="100000"/>
              </a:lnSpc>
              <a:spcBef>
                <a:spcPts val="0"/>
              </a:spcBef>
              <a:spcAft>
                <a:spcPts val="0"/>
              </a:spcAft>
              <a:buClr>
                <a:schemeClr val="dk1"/>
              </a:buClr>
              <a:buSzPts val="1200"/>
              <a:buFont typeface="Arial"/>
              <a:buChar char="•"/>
            </a:pPr>
            <a:r>
              <a:rPr lang="en-US"/>
              <a:t>Payment after M&amp;V implementation and achievement of the committed savings.</a:t>
            </a:r>
            <a:endParaRPr/>
          </a:p>
          <a:p>
            <a:pPr marL="0" lvl="0" indent="0" algn="l" rtl="0">
              <a:lnSpc>
                <a:spcPct val="100000"/>
              </a:lnSpc>
              <a:spcBef>
                <a:spcPts val="0"/>
              </a:spcBef>
              <a:spcAft>
                <a:spcPts val="0"/>
              </a:spcAft>
              <a:buSzPts val="1400"/>
              <a:buNone/>
            </a:pPr>
            <a:endParaRPr/>
          </a:p>
        </p:txBody>
      </p:sp>
      <p:sp>
        <p:nvSpPr>
          <p:cNvPr id="215" name="Google Shape;21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Emphasis: </a:t>
            </a:r>
            <a:endParaRPr/>
          </a:p>
          <a:p>
            <a:pPr marL="171450" lvl="0" indent="-171450" algn="l" rtl="0">
              <a:lnSpc>
                <a:spcPct val="100000"/>
              </a:lnSpc>
              <a:spcBef>
                <a:spcPts val="0"/>
              </a:spcBef>
              <a:spcAft>
                <a:spcPts val="0"/>
              </a:spcAft>
              <a:buClr>
                <a:schemeClr val="dk1"/>
              </a:buClr>
              <a:buSzPts val="1200"/>
              <a:buFont typeface="Arial"/>
              <a:buChar char="•"/>
            </a:pPr>
            <a:r>
              <a:rPr lang="en-US"/>
              <a:t>The timing of payment to the ESCO depends on the contract. Two payment options are typically considered:</a:t>
            </a:r>
            <a:endParaRPr/>
          </a:p>
          <a:p>
            <a:pPr marL="171450" lvl="0" indent="-171450" algn="l" rtl="0">
              <a:lnSpc>
                <a:spcPct val="100000"/>
              </a:lnSpc>
              <a:spcBef>
                <a:spcPts val="0"/>
              </a:spcBef>
              <a:spcAft>
                <a:spcPts val="0"/>
              </a:spcAft>
              <a:buClr>
                <a:schemeClr val="dk1"/>
              </a:buClr>
              <a:buSzPts val="1200"/>
              <a:buFont typeface="Arial"/>
              <a:buChar char="•"/>
            </a:pPr>
            <a:r>
              <a:rPr lang="en-US"/>
              <a:t>Payment during construction (similar to a turnkey arrangement), </a:t>
            </a:r>
            <a:endParaRPr/>
          </a:p>
          <a:p>
            <a:pPr marL="171450" lvl="0" indent="-171450" algn="l" rtl="0">
              <a:lnSpc>
                <a:spcPct val="100000"/>
              </a:lnSpc>
              <a:spcBef>
                <a:spcPts val="0"/>
              </a:spcBef>
              <a:spcAft>
                <a:spcPts val="0"/>
              </a:spcAft>
              <a:buClr>
                <a:schemeClr val="dk1"/>
              </a:buClr>
              <a:buSzPts val="1200"/>
              <a:buFont typeface="Arial"/>
              <a:buChar char="•"/>
            </a:pPr>
            <a:r>
              <a:rPr lang="en-US"/>
              <a:t>Payment after M&amp;V implementation and achievement of the committed savings.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57" name="Google Shape;25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33"/>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33"/>
          <p:cNvSpPr/>
          <p:nvPr/>
        </p:nvSpPr>
        <p:spPr>
          <a:xfrm>
            <a:off x="-1" y="0"/>
            <a:ext cx="12190918" cy="5536248"/>
          </a:xfrm>
          <a:prstGeom prst="flowChartPunchedTape">
            <a:avLst/>
          </a:prstGeom>
          <a:gradFill>
            <a:gsLst>
              <a:gs pos="0">
                <a:srgbClr val="FFFFFF">
                  <a:alpha val="79215"/>
                </a:srgbClr>
              </a:gs>
              <a:gs pos="100000">
                <a:srgbClr val="FFFFFF">
                  <a:alpha val="29411"/>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3"/>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33"/>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33"/>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33"/>
          <p:cNvPicPr preferRelativeResize="0"/>
          <p:nvPr/>
        </p:nvPicPr>
        <p:blipFill rotWithShape="1">
          <a:blip r:embed="rId5">
            <a:alphaModFix/>
          </a:blip>
          <a:srcRect t="26329" b="34451"/>
          <a:stretch/>
        </p:blipFill>
        <p:spPr>
          <a:xfrm>
            <a:off x="807627" y="619012"/>
            <a:ext cx="1138706" cy="446573"/>
          </a:xfrm>
          <a:prstGeom prst="rect">
            <a:avLst/>
          </a:prstGeom>
          <a:noFill/>
          <a:ln>
            <a:noFill/>
          </a:ln>
        </p:spPr>
      </p:pic>
      <p:pic>
        <p:nvPicPr>
          <p:cNvPr id="24" name="Google Shape;24;p33"/>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3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3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 name="Google Shape;28;p3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3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3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1" name="Google Shape;31;p34"/>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32" name="Google Shape;32;p3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3"/>
        <p:cNvGrpSpPr/>
        <p:nvPr/>
      </p:nvGrpSpPr>
      <p:grpSpPr>
        <a:xfrm>
          <a:off x="0" y="0"/>
          <a:ext cx="0" cy="0"/>
          <a:chOff x="0" y="0"/>
          <a:chExt cx="0" cy="0"/>
        </a:xfrm>
      </p:grpSpPr>
      <p:pic>
        <p:nvPicPr>
          <p:cNvPr id="34" name="Google Shape;34;p3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5" name="Google Shape;35;p3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6" name="Google Shape;36;p3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7" name="Google Shape;37;p3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8" name="Google Shape;38;p3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9" name="Google Shape;39;p35"/>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40" name="Google Shape;40;p3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41"/>
        <p:cNvGrpSpPr/>
        <p:nvPr/>
      </p:nvGrpSpPr>
      <p:grpSpPr>
        <a:xfrm>
          <a:off x="0" y="0"/>
          <a:ext cx="0" cy="0"/>
          <a:chOff x="0" y="0"/>
          <a:chExt cx="0" cy="0"/>
        </a:xfrm>
      </p:grpSpPr>
      <p:pic>
        <p:nvPicPr>
          <p:cNvPr id="42" name="Google Shape;42;p3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3" name="Google Shape;43;p3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4" name="Google Shape;44;p3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5" name="Google Shape;45;p3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6" name="Google Shape;46;p3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7" name="Google Shape;47;p36"/>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48" name="Google Shape;48;p3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9"/>
        <p:cNvGrpSpPr/>
        <p:nvPr/>
      </p:nvGrpSpPr>
      <p:grpSpPr>
        <a:xfrm>
          <a:off x="0" y="0"/>
          <a:ext cx="0" cy="0"/>
          <a:chOff x="0" y="0"/>
          <a:chExt cx="0" cy="0"/>
        </a:xfrm>
      </p:grpSpPr>
      <p:pic>
        <p:nvPicPr>
          <p:cNvPr id="50" name="Google Shape;50;p3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3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 name="Google Shape;52;p3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3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3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5" name="Google Shape;55;p37"/>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56" name="Google Shape;56;p3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7"/>
        <p:cNvGrpSpPr/>
        <p:nvPr/>
      </p:nvGrpSpPr>
      <p:grpSpPr>
        <a:xfrm>
          <a:off x="0" y="0"/>
          <a:ext cx="0" cy="0"/>
          <a:chOff x="0" y="0"/>
          <a:chExt cx="0" cy="0"/>
        </a:xfrm>
      </p:grpSpPr>
      <p:pic>
        <p:nvPicPr>
          <p:cNvPr id="58" name="Google Shape;58;p3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9" name="Google Shape;59;p3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0" name="Google Shape;60;p3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61" name="Google Shape;61;p3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62" name="Google Shape;62;p3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63" name="Google Shape;63;p38"/>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64" name="Google Shape;64;p3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oleObject" Target="../embeddings/oleObject2.bin"/><Relationship Id="rId10" Type="http://schemas.openxmlformats.org/officeDocument/2006/relationships/image" Target="../media/image34.png"/><Relationship Id="rId4" Type="http://schemas.openxmlformats.org/officeDocument/2006/relationships/image" Target="../media/image31.png"/><Relationship Id="rId9"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8.jp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6.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8.jpg"/><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image" Target="../media/image18.jpg"/><Relationship Id="rId3" Type="http://schemas.openxmlformats.org/officeDocument/2006/relationships/image" Target="../media/image8.jpg"/><Relationship Id="rId7" Type="http://schemas.openxmlformats.org/officeDocument/2006/relationships/image" Target="../media/image12.jpg"/><Relationship Id="rId12" Type="http://schemas.openxmlformats.org/officeDocument/2006/relationships/image" Target="../media/image17.jpg"/><Relationship Id="rId17" Type="http://schemas.openxmlformats.org/officeDocument/2006/relationships/image" Target="../media/image22.png"/><Relationship Id="rId2" Type="http://schemas.openxmlformats.org/officeDocument/2006/relationships/notesSlide" Target="../notesSlides/notesSlide4.xml"/><Relationship Id="rId16"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11.jpg"/><Relationship Id="rId11" Type="http://schemas.openxmlformats.org/officeDocument/2006/relationships/image" Target="../media/image16.jpg"/><Relationship Id="rId5" Type="http://schemas.openxmlformats.org/officeDocument/2006/relationships/image" Target="../media/image10.jpg"/><Relationship Id="rId15" Type="http://schemas.openxmlformats.org/officeDocument/2006/relationships/image" Target="../media/image20.jpg"/><Relationship Id="rId10"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14.png"/><Relationship Id="rId14" Type="http://schemas.openxmlformats.org/officeDocument/2006/relationships/image" Target="../media/image19.jpg"/></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jpg"/><Relationship Id="rId10" Type="http://schemas.openxmlformats.org/officeDocument/2006/relationships/image" Target="../media/image21.png"/><Relationship Id="rId4" Type="http://schemas.openxmlformats.org/officeDocument/2006/relationships/image" Target="../media/image23.jp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4" name="Subtitle 1">
            <a:extLst>
              <a:ext uri="{FF2B5EF4-FFF2-40B4-BE49-F238E27FC236}">
                <a16:creationId xmlns:a16="http://schemas.microsoft.com/office/drawing/2014/main" id="{BB438803-F075-2901-3CA8-8604E7B8F7F4}"/>
              </a:ext>
            </a:extLst>
          </p:cNvPr>
          <p:cNvSpPr>
            <a:spLocks noGrp="1"/>
          </p:cNvSpPr>
          <p:nvPr/>
        </p:nvSpPr>
        <p:spPr>
          <a:xfrm>
            <a:off x="1806022" y="2059220"/>
            <a:ext cx="8579955" cy="1070557"/>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1000"/>
              </a:spcBef>
              <a:buFont typeface="Arial" panose="020B0604020202020204" pitchFamily="34" charset="0"/>
              <a:buNone/>
              <a:defRPr sz="2400" b="1" kern="1200" baseline="0">
                <a:solidFill>
                  <a:srgbClr val="003153"/>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VIETNAM SCALING UP ENERGY EFFICIENCY PROJECT (VSUEE)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0"/>
          <p:cNvSpPr/>
          <p:nvPr/>
        </p:nvSpPr>
        <p:spPr>
          <a:xfrm>
            <a:off x="1361330" y="1907586"/>
            <a:ext cx="3742200" cy="785400"/>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ESCO guarantees: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90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Savings = or &amp;gt; debt</a:t>
            </a:r>
            <a:endParaRPr sz="1800" b="0" i="0" u="none" strike="noStrike" cap="none">
              <a:solidFill>
                <a:srgbClr val="00467F"/>
              </a:solidFill>
              <a:latin typeface="Arial"/>
              <a:ea typeface="Arial"/>
              <a:cs typeface="Arial"/>
              <a:sym typeface="Arial"/>
            </a:endParaRPr>
          </a:p>
        </p:txBody>
      </p:sp>
      <p:sp>
        <p:nvSpPr>
          <p:cNvPr id="301" name="Google Shape;301;p10"/>
          <p:cNvSpPr/>
          <p:nvPr/>
        </p:nvSpPr>
        <p:spPr>
          <a:xfrm>
            <a:off x="3998379" y="4418111"/>
            <a:ext cx="2165400" cy="523800"/>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467F"/>
                </a:solidFill>
                <a:latin typeface="Arial"/>
                <a:ea typeface="Arial"/>
                <a:cs typeface="Arial"/>
                <a:sym typeface="Arial"/>
              </a:rPr>
              <a:t>ESCO pays any shortfall </a:t>
            </a:r>
            <a:endParaRPr sz="1400" b="0" i="0" u="none" strike="noStrike" cap="none">
              <a:solidFill>
                <a:srgbClr val="00467F"/>
              </a:solidFill>
              <a:latin typeface="Arial"/>
              <a:ea typeface="Arial"/>
              <a:cs typeface="Arial"/>
              <a:sym typeface="Arial"/>
            </a:endParaRPr>
          </a:p>
        </p:txBody>
      </p:sp>
      <p:grpSp>
        <p:nvGrpSpPr>
          <p:cNvPr id="302" name="Google Shape;302;p10"/>
          <p:cNvGrpSpPr/>
          <p:nvPr/>
        </p:nvGrpSpPr>
        <p:grpSpPr>
          <a:xfrm>
            <a:off x="9005484" y="3869758"/>
            <a:ext cx="1822452" cy="1665288"/>
            <a:chOff x="4858" y="2544"/>
            <a:chExt cx="1148" cy="1049"/>
          </a:xfrm>
        </p:grpSpPr>
        <p:grpSp>
          <p:nvGrpSpPr>
            <p:cNvPr id="303" name="Google Shape;303;p10"/>
            <p:cNvGrpSpPr/>
            <p:nvPr/>
          </p:nvGrpSpPr>
          <p:grpSpPr>
            <a:xfrm>
              <a:off x="4858" y="2814"/>
              <a:ext cx="758" cy="498"/>
              <a:chOff x="4469" y="2628"/>
              <a:chExt cx="838" cy="588"/>
            </a:xfrm>
          </p:grpSpPr>
          <p:graphicFrame>
            <p:nvGraphicFramePr>
              <p:cNvPr id="304" name="Google Shape;304;p10"/>
              <p:cNvGraphicFramePr/>
              <p:nvPr/>
            </p:nvGraphicFramePr>
            <p:xfrm>
              <a:off x="4469" y="2628"/>
              <a:ext cx="838" cy="588"/>
            </p:xfrm>
            <a:graphic>
              <a:graphicData uri="http://schemas.openxmlformats.org/presentationml/2006/ole">
                <mc:AlternateContent xmlns:mc="http://schemas.openxmlformats.org/markup-compatibility/2006">
                  <mc:Choice xmlns:v="urn:schemas-microsoft-com:vml" Requires="v">
                    <p:oleObj r:id="rId3" imgW="838" imgH="588" progId="">
                      <p:embed/>
                    </p:oleObj>
                  </mc:Choice>
                  <mc:Fallback>
                    <p:oleObj r:id="rId3" imgW="838" imgH="588" progId="">
                      <p:embed/>
                      <p:pic>
                        <p:nvPicPr>
                          <p:cNvPr id="304" name="Google Shape;304;p10"/>
                          <p:cNvPicPr preferRelativeResize="0"/>
                          <p:nvPr/>
                        </p:nvPicPr>
                        <p:blipFill rotWithShape="1">
                          <a:blip r:embed="rId4">
                            <a:alphaModFix/>
                          </a:blip>
                          <a:srcRect/>
                          <a:stretch/>
                        </p:blipFill>
                        <p:spPr>
                          <a:xfrm>
                            <a:off x="4469" y="2628"/>
                            <a:ext cx="838" cy="588"/>
                          </a:xfrm>
                          <a:prstGeom prst="rect">
                            <a:avLst/>
                          </a:prstGeom>
                          <a:noFill/>
                          <a:ln>
                            <a:noFill/>
                          </a:ln>
                        </p:spPr>
                      </p:pic>
                    </p:oleObj>
                  </mc:Fallback>
                </mc:AlternateContent>
              </a:graphicData>
            </a:graphic>
          </p:graphicFrame>
          <p:graphicFrame>
            <p:nvGraphicFramePr>
              <p:cNvPr id="305" name="Google Shape;305;p10"/>
              <p:cNvGraphicFramePr/>
              <p:nvPr/>
            </p:nvGraphicFramePr>
            <p:xfrm>
              <a:off x="4469" y="2976"/>
              <a:ext cx="272" cy="240"/>
            </p:xfrm>
            <a:graphic>
              <a:graphicData uri="http://schemas.openxmlformats.org/presentationml/2006/ole">
                <mc:AlternateContent xmlns:mc="http://schemas.openxmlformats.org/markup-compatibility/2006">
                  <mc:Choice xmlns:v="urn:schemas-microsoft-com:vml" Requires="v">
                    <p:oleObj r:id="rId5" imgW="272" imgH="240" progId="">
                      <p:embed/>
                    </p:oleObj>
                  </mc:Choice>
                  <mc:Fallback>
                    <p:oleObj r:id="rId5" imgW="272" imgH="240" progId="">
                      <p:embed/>
                      <p:pic>
                        <p:nvPicPr>
                          <p:cNvPr id="305" name="Google Shape;305;p10"/>
                          <p:cNvPicPr preferRelativeResize="0"/>
                          <p:nvPr/>
                        </p:nvPicPr>
                        <p:blipFill rotWithShape="1">
                          <a:blip r:embed="rId6">
                            <a:alphaModFix/>
                          </a:blip>
                          <a:srcRect/>
                          <a:stretch/>
                        </p:blipFill>
                        <p:spPr>
                          <a:xfrm>
                            <a:off x="4469" y="2976"/>
                            <a:ext cx="272" cy="240"/>
                          </a:xfrm>
                          <a:prstGeom prst="rect">
                            <a:avLst/>
                          </a:prstGeom>
                          <a:noFill/>
                          <a:ln>
                            <a:noFill/>
                          </a:ln>
                        </p:spPr>
                      </p:pic>
                    </p:oleObj>
                  </mc:Fallback>
                </mc:AlternateContent>
              </a:graphicData>
            </a:graphic>
          </p:graphicFrame>
        </p:grpSp>
        <p:sp>
          <p:nvSpPr>
            <p:cNvPr id="306" name="Google Shape;306;p10"/>
            <p:cNvSpPr/>
            <p:nvPr/>
          </p:nvSpPr>
          <p:spPr>
            <a:xfrm>
              <a:off x="4992" y="2544"/>
              <a:ext cx="1014"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BANK</a:t>
              </a:r>
              <a:endParaRPr sz="1400" b="0" i="0" u="none" strike="noStrike" cap="none">
                <a:solidFill>
                  <a:srgbClr val="000000"/>
                </a:solidFill>
                <a:latin typeface="Arial"/>
                <a:ea typeface="Arial"/>
                <a:cs typeface="Arial"/>
                <a:sym typeface="Arial"/>
              </a:endParaRPr>
            </a:p>
          </p:txBody>
        </p:sp>
        <p:sp>
          <p:nvSpPr>
            <p:cNvPr id="307" name="Google Shape;307;p10"/>
            <p:cNvSpPr/>
            <p:nvPr/>
          </p:nvSpPr>
          <p:spPr>
            <a:xfrm>
              <a:off x="4944" y="3360"/>
              <a:ext cx="973"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Lender</a:t>
              </a:r>
              <a:endParaRPr sz="1800" b="1" i="0" u="none" strike="noStrike" cap="none">
                <a:solidFill>
                  <a:srgbClr val="00467F"/>
                </a:solidFill>
                <a:latin typeface="Arial"/>
                <a:ea typeface="Arial"/>
                <a:cs typeface="Arial"/>
                <a:sym typeface="Arial"/>
              </a:endParaRPr>
            </a:p>
          </p:txBody>
        </p:sp>
      </p:grpSp>
      <p:sp>
        <p:nvSpPr>
          <p:cNvPr id="308" name="Google Shape;308;p10"/>
          <p:cNvSpPr/>
          <p:nvPr/>
        </p:nvSpPr>
        <p:spPr>
          <a:xfrm>
            <a:off x="7313200" y="4101533"/>
            <a:ext cx="1828800" cy="585300"/>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467F"/>
                </a:solidFill>
                <a:latin typeface="Arial"/>
                <a:ea typeface="Arial"/>
                <a:cs typeface="Arial"/>
                <a:sym typeface="Arial"/>
              </a:rPr>
              <a:t>CUSTOMER repays debt</a:t>
            </a:r>
            <a:endParaRPr sz="1600" b="0" i="0" u="none" strike="noStrike" cap="none">
              <a:solidFill>
                <a:srgbClr val="00467F"/>
              </a:solidFill>
              <a:latin typeface="Arial"/>
              <a:ea typeface="Arial"/>
              <a:cs typeface="Arial"/>
              <a:sym typeface="Arial"/>
            </a:endParaRPr>
          </a:p>
        </p:txBody>
      </p:sp>
      <p:sp>
        <p:nvSpPr>
          <p:cNvPr id="309" name="Google Shape;309;p10"/>
          <p:cNvSpPr/>
          <p:nvPr/>
        </p:nvSpPr>
        <p:spPr>
          <a:xfrm>
            <a:off x="7237000" y="1764734"/>
            <a:ext cx="3235200" cy="796800"/>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Energy savings: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90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As per the baseline comparison</a:t>
            </a:r>
            <a:endParaRPr sz="1800" b="0" i="0" u="none" strike="noStrike" cap="none">
              <a:solidFill>
                <a:srgbClr val="00467F"/>
              </a:solidFill>
              <a:latin typeface="Arial"/>
              <a:ea typeface="Arial"/>
              <a:cs typeface="Arial"/>
              <a:sym typeface="Arial"/>
            </a:endParaRPr>
          </a:p>
        </p:txBody>
      </p:sp>
      <p:grpSp>
        <p:nvGrpSpPr>
          <p:cNvPr id="310" name="Google Shape;310;p10"/>
          <p:cNvGrpSpPr/>
          <p:nvPr/>
        </p:nvGrpSpPr>
        <p:grpSpPr>
          <a:xfrm>
            <a:off x="4798600" y="5354071"/>
            <a:ext cx="542925" cy="354012"/>
            <a:chOff x="5161" y="2349"/>
            <a:chExt cx="342" cy="223"/>
          </a:xfrm>
        </p:grpSpPr>
        <p:grpSp>
          <p:nvGrpSpPr>
            <p:cNvPr id="311" name="Google Shape;311;p10"/>
            <p:cNvGrpSpPr/>
            <p:nvPr/>
          </p:nvGrpSpPr>
          <p:grpSpPr>
            <a:xfrm>
              <a:off x="5161" y="2408"/>
              <a:ext cx="338" cy="164"/>
              <a:chOff x="2761" y="1592"/>
              <a:chExt cx="338" cy="164"/>
            </a:xfrm>
          </p:grpSpPr>
          <p:sp>
            <p:nvSpPr>
              <p:cNvPr id="312" name="Google Shape;312;p10"/>
              <p:cNvSpPr/>
              <p:nvPr/>
            </p:nvSpPr>
            <p:spPr>
              <a:xfrm>
                <a:off x="2763" y="1618"/>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13" name="Google Shape;313;p10"/>
              <p:cNvSpPr/>
              <p:nvPr/>
            </p:nvSpPr>
            <p:spPr>
              <a:xfrm>
                <a:off x="2761" y="1592"/>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14" name="Google Shape;314;p10"/>
              <p:cNvCxnSpPr/>
              <p:nvPr/>
            </p:nvCxnSpPr>
            <p:spPr>
              <a:xfrm>
                <a:off x="2761" y="1668"/>
                <a:ext cx="0" cy="17"/>
              </a:xfrm>
              <a:prstGeom prst="straightConnector1">
                <a:avLst/>
              </a:prstGeom>
              <a:noFill/>
              <a:ln w="12700" cap="flat" cmpd="sng">
                <a:solidFill>
                  <a:srgbClr val="000000"/>
                </a:solidFill>
                <a:prstDash val="solid"/>
                <a:round/>
                <a:headEnd type="none" w="sm" len="sm"/>
                <a:tailEnd type="none" w="sm" len="sm"/>
              </a:ln>
            </p:spPr>
          </p:cxnSp>
          <p:cxnSp>
            <p:nvCxnSpPr>
              <p:cNvPr id="315" name="Google Shape;315;p10"/>
              <p:cNvCxnSpPr/>
              <p:nvPr/>
            </p:nvCxnSpPr>
            <p:spPr>
              <a:xfrm>
                <a:off x="2865" y="1728"/>
                <a:ext cx="0" cy="20"/>
              </a:xfrm>
              <a:prstGeom prst="straightConnector1">
                <a:avLst/>
              </a:prstGeom>
              <a:noFill/>
              <a:ln w="12700" cap="flat" cmpd="sng">
                <a:solidFill>
                  <a:srgbClr val="000000"/>
                </a:solidFill>
                <a:prstDash val="solid"/>
                <a:round/>
                <a:headEnd type="none" w="sm" len="sm"/>
                <a:tailEnd type="none" w="sm" len="sm"/>
              </a:ln>
            </p:spPr>
          </p:cxnSp>
          <p:cxnSp>
            <p:nvCxnSpPr>
              <p:cNvPr id="316" name="Google Shape;316;p10"/>
              <p:cNvCxnSpPr/>
              <p:nvPr/>
            </p:nvCxnSpPr>
            <p:spPr>
              <a:xfrm>
                <a:off x="2932" y="1733"/>
                <a:ext cx="0" cy="20"/>
              </a:xfrm>
              <a:prstGeom prst="straightConnector1">
                <a:avLst/>
              </a:prstGeom>
              <a:noFill/>
              <a:ln w="12700" cap="flat" cmpd="sng">
                <a:solidFill>
                  <a:srgbClr val="000000"/>
                </a:solidFill>
                <a:prstDash val="solid"/>
                <a:round/>
                <a:headEnd type="none" w="sm" len="sm"/>
                <a:tailEnd type="none" w="sm" len="sm"/>
              </a:ln>
            </p:spPr>
          </p:cxnSp>
          <p:cxnSp>
            <p:nvCxnSpPr>
              <p:cNvPr id="317" name="Google Shape;317;p10"/>
              <p:cNvCxnSpPr/>
              <p:nvPr/>
            </p:nvCxnSpPr>
            <p:spPr>
              <a:xfrm>
                <a:off x="2995" y="1729"/>
                <a:ext cx="0" cy="19"/>
              </a:xfrm>
              <a:prstGeom prst="straightConnector1">
                <a:avLst/>
              </a:prstGeom>
              <a:noFill/>
              <a:ln w="12700" cap="flat" cmpd="sng">
                <a:solidFill>
                  <a:srgbClr val="000000"/>
                </a:solidFill>
                <a:prstDash val="solid"/>
                <a:round/>
                <a:headEnd type="none" w="sm" len="sm"/>
                <a:tailEnd type="none" w="sm" len="sm"/>
              </a:ln>
            </p:spPr>
          </p:cxnSp>
          <p:cxnSp>
            <p:nvCxnSpPr>
              <p:cNvPr id="318" name="Google Shape;318;p10"/>
              <p:cNvCxnSpPr/>
              <p:nvPr/>
            </p:nvCxnSpPr>
            <p:spPr>
              <a:xfrm>
                <a:off x="3060" y="1707"/>
                <a:ext cx="0" cy="19"/>
              </a:xfrm>
              <a:prstGeom prst="straightConnector1">
                <a:avLst/>
              </a:prstGeom>
              <a:noFill/>
              <a:ln w="12700" cap="flat" cmpd="sng">
                <a:solidFill>
                  <a:srgbClr val="000000"/>
                </a:solidFill>
                <a:prstDash val="solid"/>
                <a:round/>
                <a:headEnd type="none" w="sm" len="sm"/>
                <a:tailEnd type="none" w="sm" len="sm"/>
              </a:ln>
            </p:spPr>
          </p:cxnSp>
          <p:cxnSp>
            <p:nvCxnSpPr>
              <p:cNvPr id="319" name="Google Shape;319;p10"/>
              <p:cNvCxnSpPr/>
              <p:nvPr/>
            </p:nvCxnSpPr>
            <p:spPr>
              <a:xfrm>
                <a:off x="3099" y="1664"/>
                <a:ext cx="0" cy="23"/>
              </a:xfrm>
              <a:prstGeom prst="straightConnector1">
                <a:avLst/>
              </a:prstGeom>
              <a:noFill/>
              <a:ln w="12700" cap="flat" cmpd="sng">
                <a:solidFill>
                  <a:srgbClr val="000000"/>
                </a:solidFill>
                <a:prstDash val="solid"/>
                <a:round/>
                <a:headEnd type="none" w="sm" len="sm"/>
                <a:tailEnd type="none" w="sm" len="sm"/>
              </a:ln>
            </p:spPr>
          </p:cxnSp>
          <p:cxnSp>
            <p:nvCxnSpPr>
              <p:cNvPr id="320" name="Google Shape;320;p10"/>
              <p:cNvCxnSpPr/>
              <p:nvPr/>
            </p:nvCxnSpPr>
            <p:spPr>
              <a:xfrm>
                <a:off x="2805" y="1711"/>
                <a:ext cx="0" cy="20"/>
              </a:xfrm>
              <a:prstGeom prst="straightConnector1">
                <a:avLst/>
              </a:prstGeom>
              <a:noFill/>
              <a:ln w="12700" cap="flat" cmpd="sng">
                <a:solidFill>
                  <a:srgbClr val="000000"/>
                </a:solidFill>
                <a:prstDash val="solid"/>
                <a:round/>
                <a:headEnd type="none" w="sm" len="sm"/>
                <a:tailEnd type="none" w="sm" len="sm"/>
              </a:ln>
            </p:spPr>
          </p:cxnSp>
          <p:sp>
            <p:nvSpPr>
              <p:cNvPr id="321" name="Google Shape;321;p10"/>
              <p:cNvSpPr/>
              <p:nvPr/>
            </p:nvSpPr>
            <p:spPr>
              <a:xfrm>
                <a:off x="2840" y="1614"/>
                <a:ext cx="180" cy="91"/>
              </a:xfrm>
              <a:custGeom>
                <a:avLst/>
                <a:gdLst/>
                <a:ahLst/>
                <a:cxnLst/>
                <a:rect l="l" t="t" r="r" b="b"/>
                <a:pathLst>
                  <a:path w="180" h="91" extrusionOk="0">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10"/>
              <p:cNvSpPr/>
              <p:nvPr/>
            </p:nvSpPr>
            <p:spPr>
              <a:xfrm>
                <a:off x="2792" y="1603"/>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23" name="Google Shape;323;p10"/>
            <p:cNvGrpSpPr/>
            <p:nvPr/>
          </p:nvGrpSpPr>
          <p:grpSpPr>
            <a:xfrm>
              <a:off x="5165" y="2349"/>
              <a:ext cx="338" cy="161"/>
              <a:chOff x="2765" y="1545"/>
              <a:chExt cx="338" cy="161"/>
            </a:xfrm>
          </p:grpSpPr>
          <p:sp>
            <p:nvSpPr>
              <p:cNvPr id="324" name="Google Shape;324;p10"/>
              <p:cNvSpPr/>
              <p:nvPr/>
            </p:nvSpPr>
            <p:spPr>
              <a:xfrm>
                <a:off x="2765" y="1569"/>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25" name="Google Shape;325;p10"/>
              <p:cNvSpPr/>
              <p:nvPr/>
            </p:nvSpPr>
            <p:spPr>
              <a:xfrm>
                <a:off x="2765" y="1545"/>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26" name="Google Shape;326;p10"/>
              <p:cNvCxnSpPr/>
              <p:nvPr/>
            </p:nvCxnSpPr>
            <p:spPr>
              <a:xfrm>
                <a:off x="2765" y="1619"/>
                <a:ext cx="0" cy="18"/>
              </a:xfrm>
              <a:prstGeom prst="straightConnector1">
                <a:avLst/>
              </a:prstGeom>
              <a:noFill/>
              <a:ln w="12700" cap="flat" cmpd="sng">
                <a:solidFill>
                  <a:srgbClr val="000000"/>
                </a:solidFill>
                <a:prstDash val="solid"/>
                <a:round/>
                <a:headEnd type="none" w="sm" len="sm"/>
                <a:tailEnd type="none" w="sm" len="sm"/>
              </a:ln>
            </p:spPr>
          </p:cxnSp>
          <p:cxnSp>
            <p:nvCxnSpPr>
              <p:cNvPr id="327" name="Google Shape;327;p10"/>
              <p:cNvCxnSpPr/>
              <p:nvPr/>
            </p:nvCxnSpPr>
            <p:spPr>
              <a:xfrm>
                <a:off x="286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328" name="Google Shape;328;p10"/>
              <p:cNvCxnSpPr/>
              <p:nvPr/>
            </p:nvCxnSpPr>
            <p:spPr>
              <a:xfrm>
                <a:off x="2935" y="1685"/>
                <a:ext cx="0" cy="19"/>
              </a:xfrm>
              <a:prstGeom prst="straightConnector1">
                <a:avLst/>
              </a:prstGeom>
              <a:noFill/>
              <a:ln w="12700" cap="flat" cmpd="sng">
                <a:solidFill>
                  <a:srgbClr val="000000"/>
                </a:solidFill>
                <a:prstDash val="solid"/>
                <a:round/>
                <a:headEnd type="none" w="sm" len="sm"/>
                <a:tailEnd type="none" w="sm" len="sm"/>
              </a:ln>
            </p:spPr>
          </p:cxnSp>
          <p:cxnSp>
            <p:nvCxnSpPr>
              <p:cNvPr id="329" name="Google Shape;329;p10"/>
              <p:cNvCxnSpPr/>
              <p:nvPr/>
            </p:nvCxnSpPr>
            <p:spPr>
              <a:xfrm>
                <a:off x="299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330" name="Google Shape;330;p10"/>
              <p:cNvCxnSpPr/>
              <p:nvPr/>
            </p:nvCxnSpPr>
            <p:spPr>
              <a:xfrm>
                <a:off x="3065" y="1659"/>
                <a:ext cx="0" cy="19"/>
              </a:xfrm>
              <a:prstGeom prst="straightConnector1">
                <a:avLst/>
              </a:prstGeom>
              <a:noFill/>
              <a:ln w="12700" cap="flat" cmpd="sng">
                <a:solidFill>
                  <a:srgbClr val="000000"/>
                </a:solidFill>
                <a:prstDash val="solid"/>
                <a:round/>
                <a:headEnd type="none" w="sm" len="sm"/>
                <a:tailEnd type="none" w="sm" len="sm"/>
              </a:ln>
            </p:spPr>
          </p:cxnSp>
          <p:cxnSp>
            <p:nvCxnSpPr>
              <p:cNvPr id="331" name="Google Shape;331;p10"/>
              <p:cNvCxnSpPr/>
              <p:nvPr/>
            </p:nvCxnSpPr>
            <p:spPr>
              <a:xfrm>
                <a:off x="3103" y="1615"/>
                <a:ext cx="0" cy="23"/>
              </a:xfrm>
              <a:prstGeom prst="straightConnector1">
                <a:avLst/>
              </a:prstGeom>
              <a:noFill/>
              <a:ln w="12700" cap="flat" cmpd="sng">
                <a:solidFill>
                  <a:srgbClr val="000000"/>
                </a:solidFill>
                <a:prstDash val="solid"/>
                <a:round/>
                <a:headEnd type="none" w="sm" len="sm"/>
                <a:tailEnd type="none" w="sm" len="sm"/>
              </a:ln>
            </p:spPr>
          </p:cxnSp>
          <p:cxnSp>
            <p:nvCxnSpPr>
              <p:cNvPr id="332" name="Google Shape;332;p10"/>
              <p:cNvCxnSpPr/>
              <p:nvPr/>
            </p:nvCxnSpPr>
            <p:spPr>
              <a:xfrm>
                <a:off x="2809" y="1663"/>
                <a:ext cx="0" cy="21"/>
              </a:xfrm>
              <a:prstGeom prst="straightConnector1">
                <a:avLst/>
              </a:prstGeom>
              <a:noFill/>
              <a:ln w="12700" cap="flat" cmpd="sng">
                <a:solidFill>
                  <a:srgbClr val="000000"/>
                </a:solidFill>
                <a:prstDash val="solid"/>
                <a:round/>
                <a:headEnd type="none" w="sm" len="sm"/>
                <a:tailEnd type="none" w="sm" len="sm"/>
              </a:ln>
            </p:spPr>
          </p:cxnSp>
          <p:sp>
            <p:nvSpPr>
              <p:cNvPr id="333" name="Google Shape;333;p10"/>
              <p:cNvSpPr/>
              <p:nvPr/>
            </p:nvSpPr>
            <p:spPr>
              <a:xfrm>
                <a:off x="2845" y="1566"/>
                <a:ext cx="179" cy="91"/>
              </a:xfrm>
              <a:custGeom>
                <a:avLst/>
                <a:gdLst/>
                <a:ahLst/>
                <a:cxnLst/>
                <a:rect l="l" t="t" r="r" b="b"/>
                <a:pathLst>
                  <a:path w="179" h="91" extrusionOk="0">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10"/>
              <p:cNvSpPr/>
              <p:nvPr/>
            </p:nvSpPr>
            <p:spPr>
              <a:xfrm>
                <a:off x="2796" y="1555"/>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335" name="Google Shape;335;p10"/>
          <p:cNvGrpSpPr/>
          <p:nvPr/>
        </p:nvGrpSpPr>
        <p:grpSpPr>
          <a:xfrm>
            <a:off x="5789201" y="4174559"/>
            <a:ext cx="1970088" cy="1363663"/>
            <a:chOff x="2052" y="1116"/>
            <a:chExt cx="1241" cy="859"/>
          </a:xfrm>
        </p:grpSpPr>
        <p:graphicFrame>
          <p:nvGraphicFramePr>
            <p:cNvPr id="336" name="Google Shape;336;p10"/>
            <p:cNvGraphicFramePr/>
            <p:nvPr/>
          </p:nvGraphicFramePr>
          <p:xfrm>
            <a:off x="2052" y="1116"/>
            <a:ext cx="1152" cy="599"/>
          </p:xfrm>
          <a:graphic>
            <a:graphicData uri="http://schemas.openxmlformats.org/presentationml/2006/ole">
              <mc:AlternateContent xmlns:mc="http://schemas.openxmlformats.org/markup-compatibility/2006">
                <mc:Choice xmlns:v="urn:schemas-microsoft-com:vml" Requires="v">
                  <p:oleObj r:id="rId7" imgW="1152" imgH="599" progId="">
                    <p:embed/>
                  </p:oleObj>
                </mc:Choice>
                <mc:Fallback>
                  <p:oleObj r:id="rId7" imgW="1152" imgH="599" progId="">
                    <p:embed/>
                    <p:pic>
                      <p:nvPicPr>
                        <p:cNvPr id="336" name="Google Shape;336;p10"/>
                        <p:cNvPicPr preferRelativeResize="0"/>
                        <p:nvPr/>
                      </p:nvPicPr>
                      <p:blipFill rotWithShape="1">
                        <a:blip r:embed="rId8">
                          <a:alphaModFix/>
                        </a:blip>
                        <a:srcRect/>
                        <a:stretch/>
                      </p:blipFill>
                      <p:spPr>
                        <a:xfrm>
                          <a:off x="2052" y="1116"/>
                          <a:ext cx="1152" cy="599"/>
                        </a:xfrm>
                        <a:prstGeom prst="rect">
                          <a:avLst/>
                        </a:prstGeom>
                        <a:noFill/>
                        <a:ln>
                          <a:noFill/>
                        </a:ln>
                      </p:spPr>
                    </p:pic>
                  </p:oleObj>
                </mc:Fallback>
              </mc:AlternateContent>
            </a:graphicData>
          </a:graphic>
        </p:graphicFrame>
        <p:sp>
          <p:nvSpPr>
            <p:cNvPr id="337" name="Google Shape;337;p10"/>
            <p:cNvSpPr/>
            <p:nvPr/>
          </p:nvSpPr>
          <p:spPr>
            <a:xfrm>
              <a:off x="2061" y="1742"/>
              <a:ext cx="1232" cy="233"/>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   CUSTOMER</a:t>
              </a:r>
              <a:endParaRPr sz="1400" b="0" i="0" u="none" strike="noStrike" cap="none">
                <a:solidFill>
                  <a:srgbClr val="000000"/>
                </a:solidFill>
                <a:latin typeface="Arial"/>
                <a:ea typeface="Arial"/>
                <a:cs typeface="Arial"/>
                <a:sym typeface="Arial"/>
              </a:endParaRPr>
            </a:p>
          </p:txBody>
        </p:sp>
      </p:grpSp>
      <p:grpSp>
        <p:nvGrpSpPr>
          <p:cNvPr id="338" name="Google Shape;338;p10"/>
          <p:cNvGrpSpPr/>
          <p:nvPr/>
        </p:nvGrpSpPr>
        <p:grpSpPr>
          <a:xfrm>
            <a:off x="3198402" y="3869758"/>
            <a:ext cx="1033463" cy="1722438"/>
            <a:chOff x="360" y="1714"/>
            <a:chExt cx="650" cy="1085"/>
          </a:xfrm>
        </p:grpSpPr>
        <p:sp>
          <p:nvSpPr>
            <p:cNvPr id="339" name="Google Shape;339;p10"/>
            <p:cNvSpPr/>
            <p:nvPr/>
          </p:nvSpPr>
          <p:spPr>
            <a:xfrm>
              <a:off x="421" y="2566"/>
              <a:ext cx="539"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sp>
          <p:nvSpPr>
            <p:cNvPr id="340" name="Google Shape;340;p10"/>
            <p:cNvSpPr/>
            <p:nvPr/>
          </p:nvSpPr>
          <p:spPr>
            <a:xfrm>
              <a:off x="761" y="1902"/>
              <a:ext cx="2" cy="5"/>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341" name="Google Shape;341;p10"/>
            <p:cNvGraphicFramePr/>
            <p:nvPr/>
          </p:nvGraphicFramePr>
          <p:xfrm>
            <a:off x="360" y="1714"/>
            <a:ext cx="650" cy="850"/>
          </p:xfrm>
          <a:graphic>
            <a:graphicData uri="http://schemas.openxmlformats.org/presentationml/2006/ole">
              <mc:AlternateContent xmlns:mc="http://schemas.openxmlformats.org/markup-compatibility/2006">
                <mc:Choice xmlns:v="urn:schemas-microsoft-com:vml" Requires="v">
                  <p:oleObj r:id="rId9" imgW="650" imgH="850" progId="">
                    <p:embed/>
                  </p:oleObj>
                </mc:Choice>
                <mc:Fallback>
                  <p:oleObj r:id="rId9" imgW="650" imgH="850" progId="">
                    <p:embed/>
                    <p:pic>
                      <p:nvPicPr>
                        <p:cNvPr id="341" name="Google Shape;341;p10"/>
                        <p:cNvPicPr preferRelativeResize="0"/>
                        <p:nvPr/>
                      </p:nvPicPr>
                      <p:blipFill rotWithShape="1">
                        <a:blip r:embed="rId10">
                          <a:alphaModFix/>
                        </a:blip>
                        <a:srcRect/>
                        <a:stretch/>
                      </p:blipFill>
                      <p:spPr>
                        <a:xfrm>
                          <a:off x="360" y="1714"/>
                          <a:ext cx="650" cy="850"/>
                        </a:xfrm>
                        <a:prstGeom prst="rect">
                          <a:avLst/>
                        </a:prstGeom>
                        <a:noFill/>
                        <a:ln>
                          <a:noFill/>
                        </a:ln>
                      </p:spPr>
                    </p:pic>
                  </p:oleObj>
                </mc:Fallback>
              </mc:AlternateContent>
            </a:graphicData>
          </a:graphic>
        </p:graphicFrame>
      </p:grpSp>
      <p:grpSp>
        <p:nvGrpSpPr>
          <p:cNvPr id="342" name="Google Shape;342;p10"/>
          <p:cNvGrpSpPr/>
          <p:nvPr/>
        </p:nvGrpSpPr>
        <p:grpSpPr>
          <a:xfrm>
            <a:off x="5103400" y="1964759"/>
            <a:ext cx="2133600" cy="1900238"/>
            <a:chOff x="2400" y="1344"/>
            <a:chExt cx="1344" cy="1197"/>
          </a:xfrm>
        </p:grpSpPr>
        <p:grpSp>
          <p:nvGrpSpPr>
            <p:cNvPr id="343" name="Google Shape;343;p10"/>
            <p:cNvGrpSpPr/>
            <p:nvPr/>
          </p:nvGrpSpPr>
          <p:grpSpPr>
            <a:xfrm>
              <a:off x="2649" y="1344"/>
              <a:ext cx="750" cy="654"/>
              <a:chOff x="2361" y="1545"/>
              <a:chExt cx="750" cy="654"/>
            </a:xfrm>
          </p:grpSpPr>
          <p:grpSp>
            <p:nvGrpSpPr>
              <p:cNvPr id="344" name="Google Shape;344;p10"/>
              <p:cNvGrpSpPr/>
              <p:nvPr/>
            </p:nvGrpSpPr>
            <p:grpSpPr>
              <a:xfrm>
                <a:off x="2721" y="1545"/>
                <a:ext cx="390" cy="532"/>
                <a:chOff x="2721" y="1545"/>
                <a:chExt cx="390" cy="532"/>
              </a:xfrm>
            </p:grpSpPr>
            <p:grpSp>
              <p:nvGrpSpPr>
                <p:cNvPr id="345" name="Google Shape;345;p10"/>
                <p:cNvGrpSpPr/>
                <p:nvPr/>
              </p:nvGrpSpPr>
              <p:grpSpPr>
                <a:xfrm>
                  <a:off x="2765" y="1913"/>
                  <a:ext cx="338" cy="164"/>
                  <a:chOff x="2765" y="1913"/>
                  <a:chExt cx="338" cy="164"/>
                </a:xfrm>
              </p:grpSpPr>
              <p:sp>
                <p:nvSpPr>
                  <p:cNvPr id="346" name="Google Shape;346;p10"/>
                  <p:cNvSpPr/>
                  <p:nvPr/>
                </p:nvSpPr>
                <p:spPr>
                  <a:xfrm>
                    <a:off x="2765" y="1939"/>
                    <a:ext cx="338"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47" name="Google Shape;347;p10"/>
                  <p:cNvSpPr/>
                  <p:nvPr/>
                </p:nvSpPr>
                <p:spPr>
                  <a:xfrm>
                    <a:off x="2765" y="1913"/>
                    <a:ext cx="338" cy="139"/>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48" name="Google Shape;348;p10"/>
                  <p:cNvCxnSpPr/>
                  <p:nvPr/>
                </p:nvCxnSpPr>
                <p:spPr>
                  <a:xfrm>
                    <a:off x="2765" y="1989"/>
                    <a:ext cx="0" cy="17"/>
                  </a:xfrm>
                  <a:prstGeom prst="straightConnector1">
                    <a:avLst/>
                  </a:prstGeom>
                  <a:noFill/>
                  <a:ln w="12700" cap="flat" cmpd="sng">
                    <a:solidFill>
                      <a:srgbClr val="000000"/>
                    </a:solidFill>
                    <a:prstDash val="solid"/>
                    <a:round/>
                    <a:headEnd type="none" w="sm" len="sm"/>
                    <a:tailEnd type="none" w="sm" len="sm"/>
                  </a:ln>
                </p:spPr>
              </p:cxnSp>
              <p:cxnSp>
                <p:nvCxnSpPr>
                  <p:cNvPr id="349" name="Google Shape;349;p10"/>
                  <p:cNvCxnSpPr/>
                  <p:nvPr/>
                </p:nvCxnSpPr>
                <p:spPr>
                  <a:xfrm>
                    <a:off x="2869" y="2049"/>
                    <a:ext cx="0" cy="20"/>
                  </a:xfrm>
                  <a:prstGeom prst="straightConnector1">
                    <a:avLst/>
                  </a:prstGeom>
                  <a:noFill/>
                  <a:ln w="12700" cap="flat" cmpd="sng">
                    <a:solidFill>
                      <a:srgbClr val="000000"/>
                    </a:solidFill>
                    <a:prstDash val="solid"/>
                    <a:round/>
                    <a:headEnd type="none" w="sm" len="sm"/>
                    <a:tailEnd type="none" w="sm" len="sm"/>
                  </a:ln>
                </p:spPr>
              </p:cxnSp>
              <p:cxnSp>
                <p:nvCxnSpPr>
                  <p:cNvPr id="350" name="Google Shape;350;p10"/>
                  <p:cNvCxnSpPr/>
                  <p:nvPr/>
                </p:nvCxnSpPr>
                <p:spPr>
                  <a:xfrm>
                    <a:off x="2935" y="2054"/>
                    <a:ext cx="0" cy="20"/>
                  </a:xfrm>
                  <a:prstGeom prst="straightConnector1">
                    <a:avLst/>
                  </a:prstGeom>
                  <a:noFill/>
                  <a:ln w="12700" cap="flat" cmpd="sng">
                    <a:solidFill>
                      <a:srgbClr val="000000"/>
                    </a:solidFill>
                    <a:prstDash val="solid"/>
                    <a:round/>
                    <a:headEnd type="none" w="sm" len="sm"/>
                    <a:tailEnd type="none" w="sm" len="sm"/>
                  </a:ln>
                </p:spPr>
              </p:cxnSp>
              <p:cxnSp>
                <p:nvCxnSpPr>
                  <p:cNvPr id="351" name="Google Shape;351;p10"/>
                  <p:cNvCxnSpPr/>
                  <p:nvPr/>
                </p:nvCxnSpPr>
                <p:spPr>
                  <a:xfrm>
                    <a:off x="2999" y="2050"/>
                    <a:ext cx="0" cy="19"/>
                  </a:xfrm>
                  <a:prstGeom prst="straightConnector1">
                    <a:avLst/>
                  </a:prstGeom>
                  <a:noFill/>
                  <a:ln w="12700" cap="flat" cmpd="sng">
                    <a:solidFill>
                      <a:srgbClr val="000000"/>
                    </a:solidFill>
                    <a:prstDash val="solid"/>
                    <a:round/>
                    <a:headEnd type="none" w="sm" len="sm"/>
                    <a:tailEnd type="none" w="sm" len="sm"/>
                  </a:ln>
                </p:spPr>
              </p:cxnSp>
              <p:cxnSp>
                <p:nvCxnSpPr>
                  <p:cNvPr id="352" name="Google Shape;352;p10"/>
                  <p:cNvCxnSpPr/>
                  <p:nvPr/>
                </p:nvCxnSpPr>
                <p:spPr>
                  <a:xfrm>
                    <a:off x="3065" y="2028"/>
                    <a:ext cx="0" cy="19"/>
                  </a:xfrm>
                  <a:prstGeom prst="straightConnector1">
                    <a:avLst/>
                  </a:prstGeom>
                  <a:noFill/>
                  <a:ln w="12700" cap="flat" cmpd="sng">
                    <a:solidFill>
                      <a:srgbClr val="000000"/>
                    </a:solidFill>
                    <a:prstDash val="solid"/>
                    <a:round/>
                    <a:headEnd type="none" w="sm" len="sm"/>
                    <a:tailEnd type="none" w="sm" len="sm"/>
                  </a:ln>
                </p:spPr>
              </p:cxnSp>
              <p:cxnSp>
                <p:nvCxnSpPr>
                  <p:cNvPr id="353" name="Google Shape;353;p10"/>
                  <p:cNvCxnSpPr/>
                  <p:nvPr/>
                </p:nvCxnSpPr>
                <p:spPr>
                  <a:xfrm>
                    <a:off x="3103" y="1985"/>
                    <a:ext cx="0" cy="22"/>
                  </a:xfrm>
                  <a:prstGeom prst="straightConnector1">
                    <a:avLst/>
                  </a:prstGeom>
                  <a:noFill/>
                  <a:ln w="12700" cap="flat" cmpd="sng">
                    <a:solidFill>
                      <a:srgbClr val="000000"/>
                    </a:solidFill>
                    <a:prstDash val="solid"/>
                    <a:round/>
                    <a:headEnd type="none" w="sm" len="sm"/>
                    <a:tailEnd type="none" w="sm" len="sm"/>
                  </a:ln>
                </p:spPr>
              </p:cxnSp>
              <p:cxnSp>
                <p:nvCxnSpPr>
                  <p:cNvPr id="354" name="Google Shape;354;p10"/>
                  <p:cNvCxnSpPr/>
                  <p:nvPr/>
                </p:nvCxnSpPr>
                <p:spPr>
                  <a:xfrm>
                    <a:off x="2809" y="2033"/>
                    <a:ext cx="0" cy="20"/>
                  </a:xfrm>
                  <a:prstGeom prst="straightConnector1">
                    <a:avLst/>
                  </a:prstGeom>
                  <a:noFill/>
                  <a:ln w="12700" cap="flat" cmpd="sng">
                    <a:solidFill>
                      <a:srgbClr val="000000"/>
                    </a:solidFill>
                    <a:prstDash val="solid"/>
                    <a:round/>
                    <a:headEnd type="none" w="sm" len="sm"/>
                    <a:tailEnd type="none" w="sm" len="sm"/>
                  </a:ln>
                </p:spPr>
              </p:cxnSp>
              <p:sp>
                <p:nvSpPr>
                  <p:cNvPr id="355" name="Google Shape;355;p10"/>
                  <p:cNvSpPr/>
                  <p:nvPr/>
                </p:nvSpPr>
                <p:spPr>
                  <a:xfrm>
                    <a:off x="2845" y="1935"/>
                    <a:ext cx="179" cy="91"/>
                  </a:xfrm>
                  <a:custGeom>
                    <a:avLst/>
                    <a:gdLst/>
                    <a:ahLst/>
                    <a:cxnLst/>
                    <a:rect l="l" t="t" r="r" b="b"/>
                    <a:pathLst>
                      <a:path w="179" h="91" extrusionOk="0">
                        <a:moveTo>
                          <a:pt x="98" y="11"/>
                        </a:moveTo>
                        <a:lnTo>
                          <a:pt x="56" y="7"/>
                        </a:lnTo>
                        <a:lnTo>
                          <a:pt x="20" y="13"/>
                        </a:lnTo>
                        <a:lnTo>
                          <a:pt x="2" y="28"/>
                        </a:lnTo>
                        <a:lnTo>
                          <a:pt x="0" y="47"/>
                        </a:lnTo>
                        <a:lnTo>
                          <a:pt x="8" y="63"/>
                        </a:lnTo>
                        <a:lnTo>
                          <a:pt x="19" y="74"/>
                        </a:lnTo>
                        <a:lnTo>
                          <a:pt x="26" y="72"/>
                        </a:lnTo>
                        <a:lnTo>
                          <a:pt x="51" y="88"/>
                        </a:lnTo>
                        <a:lnTo>
                          <a:pt x="56" y="76"/>
                        </a:lnTo>
                        <a:lnTo>
                          <a:pt x="70" y="84"/>
                        </a:lnTo>
                        <a:lnTo>
                          <a:pt x="91" y="78"/>
                        </a:lnTo>
                        <a:lnTo>
                          <a:pt x="94" y="60"/>
                        </a:lnTo>
                        <a:lnTo>
                          <a:pt x="111" y="66"/>
                        </a:lnTo>
                        <a:lnTo>
                          <a:pt x="115" y="78"/>
                        </a:lnTo>
                        <a:lnTo>
                          <a:pt x="128" y="90"/>
                        </a:lnTo>
                        <a:lnTo>
                          <a:pt x="157" y="79"/>
                        </a:lnTo>
                        <a:lnTo>
                          <a:pt x="176" y="64"/>
                        </a:lnTo>
                        <a:lnTo>
                          <a:pt x="178" y="42"/>
                        </a:lnTo>
                        <a:lnTo>
                          <a:pt x="160" y="27"/>
                        </a:lnTo>
                        <a:lnTo>
                          <a:pt x="112" y="28"/>
                        </a:lnTo>
                        <a:lnTo>
                          <a:pt x="105" y="13"/>
                        </a:lnTo>
                        <a:lnTo>
                          <a:pt x="122" y="28"/>
                        </a:lnTo>
                        <a:lnTo>
                          <a:pt x="144" y="14"/>
                        </a:lnTo>
                        <a:lnTo>
                          <a:pt x="152" y="11"/>
                        </a:lnTo>
                        <a:lnTo>
                          <a:pt x="139" y="0"/>
                        </a:lnTo>
                        <a:lnTo>
                          <a:pt x="115"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10"/>
                  <p:cNvSpPr/>
                  <p:nvPr/>
                </p:nvSpPr>
                <p:spPr>
                  <a:xfrm>
                    <a:off x="2796" y="1924"/>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57" name="Google Shape;357;p10"/>
                <p:cNvGrpSpPr/>
                <p:nvPr/>
              </p:nvGrpSpPr>
              <p:grpSpPr>
                <a:xfrm>
                  <a:off x="2721" y="1865"/>
                  <a:ext cx="338" cy="162"/>
                  <a:chOff x="2721" y="1865"/>
                  <a:chExt cx="338" cy="162"/>
                </a:xfrm>
              </p:grpSpPr>
              <p:sp>
                <p:nvSpPr>
                  <p:cNvPr id="358" name="Google Shape;358;p10"/>
                  <p:cNvSpPr/>
                  <p:nvPr/>
                </p:nvSpPr>
                <p:spPr>
                  <a:xfrm>
                    <a:off x="2721" y="1890"/>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59" name="Google Shape;359;p10"/>
                  <p:cNvSpPr/>
                  <p:nvPr/>
                </p:nvSpPr>
                <p:spPr>
                  <a:xfrm>
                    <a:off x="2721" y="1865"/>
                    <a:ext cx="335"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60" name="Google Shape;360;p10"/>
                  <p:cNvCxnSpPr/>
                  <p:nvPr/>
                </p:nvCxnSpPr>
                <p:spPr>
                  <a:xfrm>
                    <a:off x="2721" y="1939"/>
                    <a:ext cx="0" cy="19"/>
                  </a:xfrm>
                  <a:prstGeom prst="straightConnector1">
                    <a:avLst/>
                  </a:prstGeom>
                  <a:noFill/>
                  <a:ln w="12700" cap="flat" cmpd="sng">
                    <a:solidFill>
                      <a:srgbClr val="000000"/>
                    </a:solidFill>
                    <a:prstDash val="solid"/>
                    <a:round/>
                    <a:headEnd type="none" w="sm" len="sm"/>
                    <a:tailEnd type="none" w="sm" len="sm"/>
                  </a:ln>
                </p:spPr>
              </p:cxnSp>
              <p:cxnSp>
                <p:nvCxnSpPr>
                  <p:cNvPr id="361" name="Google Shape;361;p10"/>
                  <p:cNvCxnSpPr/>
                  <p:nvPr/>
                </p:nvCxnSpPr>
                <p:spPr>
                  <a:xfrm>
                    <a:off x="2825" y="2000"/>
                    <a:ext cx="0" cy="21"/>
                  </a:xfrm>
                  <a:prstGeom prst="straightConnector1">
                    <a:avLst/>
                  </a:prstGeom>
                  <a:noFill/>
                  <a:ln w="12700" cap="flat" cmpd="sng">
                    <a:solidFill>
                      <a:srgbClr val="000000"/>
                    </a:solidFill>
                    <a:prstDash val="solid"/>
                    <a:round/>
                    <a:headEnd type="none" w="sm" len="sm"/>
                    <a:tailEnd type="none" w="sm" len="sm"/>
                  </a:ln>
                </p:spPr>
              </p:cxnSp>
              <p:cxnSp>
                <p:nvCxnSpPr>
                  <p:cNvPr id="362" name="Google Shape;362;p10"/>
                  <p:cNvCxnSpPr/>
                  <p:nvPr/>
                </p:nvCxnSpPr>
                <p:spPr>
                  <a:xfrm>
                    <a:off x="2891" y="2005"/>
                    <a:ext cx="0" cy="20"/>
                  </a:xfrm>
                  <a:prstGeom prst="straightConnector1">
                    <a:avLst/>
                  </a:prstGeom>
                  <a:noFill/>
                  <a:ln w="12700" cap="flat" cmpd="sng">
                    <a:solidFill>
                      <a:srgbClr val="000000"/>
                    </a:solidFill>
                    <a:prstDash val="solid"/>
                    <a:round/>
                    <a:headEnd type="none" w="sm" len="sm"/>
                    <a:tailEnd type="none" w="sm" len="sm"/>
                  </a:ln>
                </p:spPr>
              </p:cxnSp>
              <p:cxnSp>
                <p:nvCxnSpPr>
                  <p:cNvPr id="363" name="Google Shape;363;p10"/>
                  <p:cNvCxnSpPr/>
                  <p:nvPr/>
                </p:nvCxnSpPr>
                <p:spPr>
                  <a:xfrm>
                    <a:off x="2955" y="2001"/>
                    <a:ext cx="0" cy="20"/>
                  </a:xfrm>
                  <a:prstGeom prst="straightConnector1">
                    <a:avLst/>
                  </a:prstGeom>
                  <a:noFill/>
                  <a:ln w="12700" cap="flat" cmpd="sng">
                    <a:solidFill>
                      <a:srgbClr val="000000"/>
                    </a:solidFill>
                    <a:prstDash val="solid"/>
                    <a:round/>
                    <a:headEnd type="none" w="sm" len="sm"/>
                    <a:tailEnd type="none" w="sm" len="sm"/>
                  </a:ln>
                </p:spPr>
              </p:cxnSp>
              <p:cxnSp>
                <p:nvCxnSpPr>
                  <p:cNvPr id="364" name="Google Shape;364;p10"/>
                  <p:cNvCxnSpPr/>
                  <p:nvPr/>
                </p:nvCxnSpPr>
                <p:spPr>
                  <a:xfrm>
                    <a:off x="3020" y="1979"/>
                    <a:ext cx="0" cy="19"/>
                  </a:xfrm>
                  <a:prstGeom prst="straightConnector1">
                    <a:avLst/>
                  </a:prstGeom>
                  <a:noFill/>
                  <a:ln w="12700" cap="flat" cmpd="sng">
                    <a:solidFill>
                      <a:srgbClr val="000000"/>
                    </a:solidFill>
                    <a:prstDash val="solid"/>
                    <a:round/>
                    <a:headEnd type="none" w="sm" len="sm"/>
                    <a:tailEnd type="none" w="sm" len="sm"/>
                  </a:ln>
                </p:spPr>
              </p:cxnSp>
              <p:cxnSp>
                <p:nvCxnSpPr>
                  <p:cNvPr id="365" name="Google Shape;365;p10"/>
                  <p:cNvCxnSpPr/>
                  <p:nvPr/>
                </p:nvCxnSpPr>
                <p:spPr>
                  <a:xfrm>
                    <a:off x="3057" y="1936"/>
                    <a:ext cx="0" cy="23"/>
                  </a:xfrm>
                  <a:prstGeom prst="straightConnector1">
                    <a:avLst/>
                  </a:prstGeom>
                  <a:noFill/>
                  <a:ln w="12700" cap="flat" cmpd="sng">
                    <a:solidFill>
                      <a:srgbClr val="000000"/>
                    </a:solidFill>
                    <a:prstDash val="solid"/>
                    <a:round/>
                    <a:headEnd type="none" w="sm" len="sm"/>
                    <a:tailEnd type="none" w="sm" len="sm"/>
                  </a:ln>
                </p:spPr>
              </p:cxnSp>
              <p:cxnSp>
                <p:nvCxnSpPr>
                  <p:cNvPr id="366" name="Google Shape;366;p10"/>
                  <p:cNvCxnSpPr/>
                  <p:nvPr/>
                </p:nvCxnSpPr>
                <p:spPr>
                  <a:xfrm>
                    <a:off x="2765" y="1984"/>
                    <a:ext cx="0" cy="20"/>
                  </a:xfrm>
                  <a:prstGeom prst="straightConnector1">
                    <a:avLst/>
                  </a:prstGeom>
                  <a:noFill/>
                  <a:ln w="12700" cap="flat" cmpd="sng">
                    <a:solidFill>
                      <a:srgbClr val="000000"/>
                    </a:solidFill>
                    <a:prstDash val="solid"/>
                    <a:round/>
                    <a:headEnd type="none" w="sm" len="sm"/>
                    <a:tailEnd type="none" w="sm" len="sm"/>
                  </a:ln>
                </p:spPr>
              </p:cxnSp>
              <p:sp>
                <p:nvSpPr>
                  <p:cNvPr id="367" name="Google Shape;367;p10"/>
                  <p:cNvSpPr/>
                  <p:nvPr/>
                </p:nvSpPr>
                <p:spPr>
                  <a:xfrm>
                    <a:off x="2799" y="1887"/>
                    <a:ext cx="181" cy="91"/>
                  </a:xfrm>
                  <a:custGeom>
                    <a:avLst/>
                    <a:gdLst/>
                    <a:ahLst/>
                    <a:cxnLst/>
                    <a:rect l="l" t="t" r="r" b="b"/>
                    <a:pathLst>
                      <a:path w="181" h="91" extrusionOk="0">
                        <a:moveTo>
                          <a:pt x="100" y="10"/>
                        </a:moveTo>
                        <a:lnTo>
                          <a:pt x="57" y="5"/>
                        </a:lnTo>
                        <a:lnTo>
                          <a:pt x="22" y="13"/>
                        </a:lnTo>
                        <a:lnTo>
                          <a:pt x="4" y="28"/>
                        </a:lnTo>
                        <a:lnTo>
                          <a:pt x="0" y="46"/>
                        </a:lnTo>
                        <a:lnTo>
                          <a:pt x="10" y="62"/>
                        </a:lnTo>
                        <a:lnTo>
                          <a:pt x="21" y="73"/>
                        </a:lnTo>
                        <a:lnTo>
                          <a:pt x="28" y="72"/>
                        </a:lnTo>
                        <a:lnTo>
                          <a:pt x="52" y="88"/>
                        </a:lnTo>
                        <a:lnTo>
                          <a:pt x="58" y="75"/>
                        </a:lnTo>
                        <a:lnTo>
                          <a:pt x="72" y="82"/>
                        </a:lnTo>
                        <a:lnTo>
                          <a:pt x="92" y="78"/>
                        </a:lnTo>
                        <a:lnTo>
                          <a:pt x="96" y="60"/>
                        </a:lnTo>
                        <a:lnTo>
                          <a:pt x="112" y="66"/>
                        </a:lnTo>
                        <a:lnTo>
                          <a:pt x="116" y="78"/>
                        </a:lnTo>
                        <a:lnTo>
                          <a:pt x="130" y="90"/>
                        </a:lnTo>
                        <a:lnTo>
                          <a:pt x="159" y="79"/>
                        </a:lnTo>
                        <a:lnTo>
                          <a:pt x="177" y="63"/>
                        </a:lnTo>
                        <a:lnTo>
                          <a:pt x="180" y="41"/>
                        </a:lnTo>
                        <a:lnTo>
                          <a:pt x="162" y="26"/>
                        </a:lnTo>
                        <a:lnTo>
                          <a:pt x="114" y="27"/>
                        </a:lnTo>
                        <a:lnTo>
                          <a:pt x="107" y="13"/>
                        </a:lnTo>
                        <a:lnTo>
                          <a:pt x="124" y="27"/>
                        </a:lnTo>
                        <a:lnTo>
                          <a:pt x="146" y="13"/>
                        </a:lnTo>
                        <a:lnTo>
                          <a:pt x="154" y="10"/>
                        </a:lnTo>
                        <a:lnTo>
                          <a:pt x="140" y="0"/>
                        </a:lnTo>
                        <a:lnTo>
                          <a:pt x="116" y="3"/>
                        </a:lnTo>
                        <a:lnTo>
                          <a:pt x="100"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10"/>
                  <p:cNvSpPr/>
                  <p:nvPr/>
                </p:nvSpPr>
                <p:spPr>
                  <a:xfrm>
                    <a:off x="2752" y="1876"/>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69" name="Google Shape;369;p10"/>
                <p:cNvGrpSpPr/>
                <p:nvPr/>
              </p:nvGrpSpPr>
              <p:grpSpPr>
                <a:xfrm>
                  <a:off x="2773" y="1836"/>
                  <a:ext cx="338" cy="164"/>
                  <a:chOff x="2773" y="1836"/>
                  <a:chExt cx="338" cy="164"/>
                </a:xfrm>
              </p:grpSpPr>
              <p:sp>
                <p:nvSpPr>
                  <p:cNvPr id="370" name="Google Shape;370;p10"/>
                  <p:cNvSpPr/>
                  <p:nvPr/>
                </p:nvSpPr>
                <p:spPr>
                  <a:xfrm>
                    <a:off x="2775" y="1862"/>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71" name="Google Shape;371;p10"/>
                  <p:cNvSpPr/>
                  <p:nvPr/>
                </p:nvSpPr>
                <p:spPr>
                  <a:xfrm>
                    <a:off x="2775" y="1836"/>
                    <a:ext cx="334"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72" name="Google Shape;372;p10"/>
                  <p:cNvCxnSpPr/>
                  <p:nvPr/>
                </p:nvCxnSpPr>
                <p:spPr>
                  <a:xfrm>
                    <a:off x="2773" y="1912"/>
                    <a:ext cx="0" cy="17"/>
                  </a:xfrm>
                  <a:prstGeom prst="straightConnector1">
                    <a:avLst/>
                  </a:prstGeom>
                  <a:noFill/>
                  <a:ln w="12700" cap="flat" cmpd="sng">
                    <a:solidFill>
                      <a:srgbClr val="000000"/>
                    </a:solidFill>
                    <a:prstDash val="solid"/>
                    <a:round/>
                    <a:headEnd type="none" w="sm" len="sm"/>
                    <a:tailEnd type="none" w="sm" len="sm"/>
                  </a:ln>
                </p:spPr>
              </p:cxnSp>
              <p:cxnSp>
                <p:nvCxnSpPr>
                  <p:cNvPr id="373" name="Google Shape;373;p10"/>
                  <p:cNvCxnSpPr/>
                  <p:nvPr/>
                </p:nvCxnSpPr>
                <p:spPr>
                  <a:xfrm>
                    <a:off x="2877" y="1972"/>
                    <a:ext cx="0" cy="20"/>
                  </a:xfrm>
                  <a:prstGeom prst="straightConnector1">
                    <a:avLst/>
                  </a:prstGeom>
                  <a:noFill/>
                  <a:ln w="12700" cap="flat" cmpd="sng">
                    <a:solidFill>
                      <a:srgbClr val="000000"/>
                    </a:solidFill>
                    <a:prstDash val="solid"/>
                    <a:round/>
                    <a:headEnd type="none" w="sm" len="sm"/>
                    <a:tailEnd type="none" w="sm" len="sm"/>
                  </a:ln>
                </p:spPr>
              </p:cxnSp>
              <p:cxnSp>
                <p:nvCxnSpPr>
                  <p:cNvPr id="374" name="Google Shape;374;p10"/>
                  <p:cNvCxnSpPr/>
                  <p:nvPr/>
                </p:nvCxnSpPr>
                <p:spPr>
                  <a:xfrm>
                    <a:off x="2945" y="1977"/>
                    <a:ext cx="0" cy="20"/>
                  </a:xfrm>
                  <a:prstGeom prst="straightConnector1">
                    <a:avLst/>
                  </a:prstGeom>
                  <a:noFill/>
                  <a:ln w="12700" cap="flat" cmpd="sng">
                    <a:solidFill>
                      <a:srgbClr val="000000"/>
                    </a:solidFill>
                    <a:prstDash val="solid"/>
                    <a:round/>
                    <a:headEnd type="none" w="sm" len="sm"/>
                    <a:tailEnd type="none" w="sm" len="sm"/>
                  </a:ln>
                </p:spPr>
              </p:cxnSp>
              <p:cxnSp>
                <p:nvCxnSpPr>
                  <p:cNvPr id="375" name="Google Shape;375;p10"/>
                  <p:cNvCxnSpPr/>
                  <p:nvPr/>
                </p:nvCxnSpPr>
                <p:spPr>
                  <a:xfrm>
                    <a:off x="3005" y="1973"/>
                    <a:ext cx="0" cy="19"/>
                  </a:xfrm>
                  <a:prstGeom prst="straightConnector1">
                    <a:avLst/>
                  </a:prstGeom>
                  <a:noFill/>
                  <a:ln w="12700" cap="flat" cmpd="sng">
                    <a:solidFill>
                      <a:srgbClr val="000000"/>
                    </a:solidFill>
                    <a:prstDash val="solid"/>
                    <a:round/>
                    <a:headEnd type="none" w="sm" len="sm"/>
                    <a:tailEnd type="none" w="sm" len="sm"/>
                  </a:ln>
                </p:spPr>
              </p:cxnSp>
              <p:cxnSp>
                <p:nvCxnSpPr>
                  <p:cNvPr id="376" name="Google Shape;376;p10"/>
                  <p:cNvCxnSpPr/>
                  <p:nvPr/>
                </p:nvCxnSpPr>
                <p:spPr>
                  <a:xfrm>
                    <a:off x="3073" y="1951"/>
                    <a:ext cx="0" cy="19"/>
                  </a:xfrm>
                  <a:prstGeom prst="straightConnector1">
                    <a:avLst/>
                  </a:prstGeom>
                  <a:noFill/>
                  <a:ln w="12700" cap="flat" cmpd="sng">
                    <a:solidFill>
                      <a:srgbClr val="000000"/>
                    </a:solidFill>
                    <a:prstDash val="solid"/>
                    <a:round/>
                    <a:headEnd type="none" w="sm" len="sm"/>
                    <a:tailEnd type="none" w="sm" len="sm"/>
                  </a:ln>
                </p:spPr>
              </p:cxnSp>
              <p:cxnSp>
                <p:nvCxnSpPr>
                  <p:cNvPr id="377" name="Google Shape;377;p10"/>
                  <p:cNvCxnSpPr/>
                  <p:nvPr/>
                </p:nvCxnSpPr>
                <p:spPr>
                  <a:xfrm>
                    <a:off x="3111" y="1907"/>
                    <a:ext cx="0" cy="24"/>
                  </a:xfrm>
                  <a:prstGeom prst="straightConnector1">
                    <a:avLst/>
                  </a:prstGeom>
                  <a:noFill/>
                  <a:ln w="12700" cap="flat" cmpd="sng">
                    <a:solidFill>
                      <a:srgbClr val="000000"/>
                    </a:solidFill>
                    <a:prstDash val="solid"/>
                    <a:round/>
                    <a:headEnd type="none" w="sm" len="sm"/>
                    <a:tailEnd type="none" w="sm" len="sm"/>
                  </a:ln>
                </p:spPr>
              </p:cxnSp>
              <p:cxnSp>
                <p:nvCxnSpPr>
                  <p:cNvPr id="378" name="Google Shape;378;p10"/>
                  <p:cNvCxnSpPr/>
                  <p:nvPr/>
                </p:nvCxnSpPr>
                <p:spPr>
                  <a:xfrm>
                    <a:off x="2817" y="1955"/>
                    <a:ext cx="0" cy="20"/>
                  </a:xfrm>
                  <a:prstGeom prst="straightConnector1">
                    <a:avLst/>
                  </a:prstGeom>
                  <a:noFill/>
                  <a:ln w="12700" cap="flat" cmpd="sng">
                    <a:solidFill>
                      <a:srgbClr val="000000"/>
                    </a:solidFill>
                    <a:prstDash val="solid"/>
                    <a:round/>
                    <a:headEnd type="none" w="sm" len="sm"/>
                    <a:tailEnd type="none" w="sm" len="sm"/>
                  </a:ln>
                </p:spPr>
              </p:cxnSp>
              <p:sp>
                <p:nvSpPr>
                  <p:cNvPr id="379" name="Google Shape;379;p10"/>
                  <p:cNvSpPr/>
                  <p:nvPr/>
                </p:nvSpPr>
                <p:spPr>
                  <a:xfrm>
                    <a:off x="2852" y="1859"/>
                    <a:ext cx="180" cy="90"/>
                  </a:xfrm>
                  <a:custGeom>
                    <a:avLst/>
                    <a:gdLst/>
                    <a:ahLst/>
                    <a:cxnLst/>
                    <a:rect l="l" t="t" r="r" b="b"/>
                    <a:pathLst>
                      <a:path w="180" h="90" extrusionOk="0">
                        <a:moveTo>
                          <a:pt x="98" y="9"/>
                        </a:moveTo>
                        <a:lnTo>
                          <a:pt x="56" y="4"/>
                        </a:lnTo>
                        <a:lnTo>
                          <a:pt x="21" y="12"/>
                        </a:lnTo>
                        <a:lnTo>
                          <a:pt x="2" y="28"/>
                        </a:lnTo>
                        <a:lnTo>
                          <a:pt x="0" y="45"/>
                        </a:lnTo>
                        <a:lnTo>
                          <a:pt x="9" y="61"/>
                        </a:lnTo>
                        <a:lnTo>
                          <a:pt x="21" y="73"/>
                        </a:lnTo>
                        <a:lnTo>
                          <a:pt x="27" y="72"/>
                        </a:lnTo>
                        <a:lnTo>
                          <a:pt x="52" y="87"/>
                        </a:lnTo>
                        <a:lnTo>
                          <a:pt x="58" y="75"/>
                        </a:lnTo>
                        <a:lnTo>
                          <a:pt x="72" y="83"/>
                        </a:lnTo>
                        <a:lnTo>
                          <a:pt x="93" y="77"/>
                        </a:lnTo>
                        <a:lnTo>
                          <a:pt x="95" y="59"/>
                        </a:lnTo>
                        <a:lnTo>
                          <a:pt x="112" y="65"/>
                        </a:lnTo>
                        <a:lnTo>
                          <a:pt x="117" y="77"/>
                        </a:lnTo>
                        <a:lnTo>
                          <a:pt x="130" y="89"/>
                        </a:lnTo>
                        <a:lnTo>
                          <a:pt x="158" y="79"/>
                        </a:lnTo>
                        <a:lnTo>
                          <a:pt x="177" y="63"/>
                        </a:lnTo>
                        <a:lnTo>
                          <a:pt x="179" y="41"/>
                        </a:lnTo>
                        <a:lnTo>
                          <a:pt x="161" y="26"/>
                        </a:lnTo>
                        <a:lnTo>
                          <a:pt x="113" y="26"/>
                        </a:lnTo>
                        <a:lnTo>
                          <a:pt x="107" y="12"/>
                        </a:lnTo>
                        <a:lnTo>
                          <a:pt x="123" y="26"/>
                        </a:lnTo>
                        <a:lnTo>
                          <a:pt x="145" y="13"/>
                        </a:lnTo>
                        <a:lnTo>
                          <a:pt x="153" y="9"/>
                        </a:lnTo>
                        <a:lnTo>
                          <a:pt x="140" y="0"/>
                        </a:lnTo>
                        <a:lnTo>
                          <a:pt x="117" y="2"/>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10"/>
                  <p:cNvSpPr/>
                  <p:nvPr/>
                </p:nvSpPr>
                <p:spPr>
                  <a:xfrm>
                    <a:off x="2803" y="1847"/>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81" name="Google Shape;381;p10"/>
                <p:cNvGrpSpPr/>
                <p:nvPr/>
              </p:nvGrpSpPr>
              <p:grpSpPr>
                <a:xfrm>
                  <a:off x="2761" y="1800"/>
                  <a:ext cx="338" cy="163"/>
                  <a:chOff x="2761" y="1800"/>
                  <a:chExt cx="338" cy="163"/>
                </a:xfrm>
              </p:grpSpPr>
              <p:sp>
                <p:nvSpPr>
                  <p:cNvPr id="382" name="Google Shape;382;p10"/>
                  <p:cNvSpPr/>
                  <p:nvPr/>
                </p:nvSpPr>
                <p:spPr>
                  <a:xfrm>
                    <a:off x="2763" y="1826"/>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83" name="Google Shape;383;p10"/>
                  <p:cNvSpPr/>
                  <p:nvPr/>
                </p:nvSpPr>
                <p:spPr>
                  <a:xfrm>
                    <a:off x="2761" y="1800"/>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84" name="Google Shape;384;p10"/>
                  <p:cNvCxnSpPr/>
                  <p:nvPr/>
                </p:nvCxnSpPr>
                <p:spPr>
                  <a:xfrm>
                    <a:off x="2761" y="1875"/>
                    <a:ext cx="0" cy="17"/>
                  </a:xfrm>
                  <a:prstGeom prst="straightConnector1">
                    <a:avLst/>
                  </a:prstGeom>
                  <a:noFill/>
                  <a:ln w="12700" cap="flat" cmpd="sng">
                    <a:solidFill>
                      <a:srgbClr val="000000"/>
                    </a:solidFill>
                    <a:prstDash val="solid"/>
                    <a:round/>
                    <a:headEnd type="none" w="sm" len="sm"/>
                    <a:tailEnd type="none" w="sm" len="sm"/>
                  </a:ln>
                </p:spPr>
              </p:cxnSp>
              <p:cxnSp>
                <p:nvCxnSpPr>
                  <p:cNvPr id="385" name="Google Shape;385;p10"/>
                  <p:cNvCxnSpPr/>
                  <p:nvPr/>
                </p:nvCxnSpPr>
                <p:spPr>
                  <a:xfrm>
                    <a:off x="2865" y="1935"/>
                    <a:ext cx="0" cy="20"/>
                  </a:xfrm>
                  <a:prstGeom prst="straightConnector1">
                    <a:avLst/>
                  </a:prstGeom>
                  <a:noFill/>
                  <a:ln w="12700" cap="flat" cmpd="sng">
                    <a:solidFill>
                      <a:srgbClr val="000000"/>
                    </a:solidFill>
                    <a:prstDash val="solid"/>
                    <a:round/>
                    <a:headEnd type="none" w="sm" len="sm"/>
                    <a:tailEnd type="none" w="sm" len="sm"/>
                  </a:ln>
                </p:spPr>
              </p:cxnSp>
              <p:cxnSp>
                <p:nvCxnSpPr>
                  <p:cNvPr id="386" name="Google Shape;386;p10"/>
                  <p:cNvCxnSpPr/>
                  <p:nvPr/>
                </p:nvCxnSpPr>
                <p:spPr>
                  <a:xfrm>
                    <a:off x="2932" y="1939"/>
                    <a:ext cx="0" cy="22"/>
                  </a:xfrm>
                  <a:prstGeom prst="straightConnector1">
                    <a:avLst/>
                  </a:prstGeom>
                  <a:noFill/>
                  <a:ln w="12700" cap="flat" cmpd="sng">
                    <a:solidFill>
                      <a:srgbClr val="000000"/>
                    </a:solidFill>
                    <a:prstDash val="solid"/>
                    <a:round/>
                    <a:headEnd type="none" w="sm" len="sm"/>
                    <a:tailEnd type="none" w="sm" len="sm"/>
                  </a:ln>
                </p:spPr>
              </p:cxnSp>
              <p:cxnSp>
                <p:nvCxnSpPr>
                  <p:cNvPr id="387" name="Google Shape;387;p10"/>
                  <p:cNvCxnSpPr/>
                  <p:nvPr/>
                </p:nvCxnSpPr>
                <p:spPr>
                  <a:xfrm>
                    <a:off x="2995" y="1936"/>
                    <a:ext cx="0" cy="19"/>
                  </a:xfrm>
                  <a:prstGeom prst="straightConnector1">
                    <a:avLst/>
                  </a:prstGeom>
                  <a:noFill/>
                  <a:ln w="12700" cap="flat" cmpd="sng">
                    <a:solidFill>
                      <a:srgbClr val="000000"/>
                    </a:solidFill>
                    <a:prstDash val="solid"/>
                    <a:round/>
                    <a:headEnd type="none" w="sm" len="sm"/>
                    <a:tailEnd type="none" w="sm" len="sm"/>
                  </a:ln>
                </p:spPr>
              </p:cxnSp>
              <p:cxnSp>
                <p:nvCxnSpPr>
                  <p:cNvPr id="388" name="Google Shape;388;p10"/>
                  <p:cNvCxnSpPr/>
                  <p:nvPr/>
                </p:nvCxnSpPr>
                <p:spPr>
                  <a:xfrm>
                    <a:off x="3060" y="1915"/>
                    <a:ext cx="0" cy="19"/>
                  </a:xfrm>
                  <a:prstGeom prst="straightConnector1">
                    <a:avLst/>
                  </a:prstGeom>
                  <a:noFill/>
                  <a:ln w="12700" cap="flat" cmpd="sng">
                    <a:solidFill>
                      <a:srgbClr val="000000"/>
                    </a:solidFill>
                    <a:prstDash val="solid"/>
                    <a:round/>
                    <a:headEnd type="none" w="sm" len="sm"/>
                    <a:tailEnd type="none" w="sm" len="sm"/>
                  </a:ln>
                </p:spPr>
              </p:cxnSp>
              <p:cxnSp>
                <p:nvCxnSpPr>
                  <p:cNvPr id="389" name="Google Shape;389;p10"/>
                  <p:cNvCxnSpPr/>
                  <p:nvPr/>
                </p:nvCxnSpPr>
                <p:spPr>
                  <a:xfrm>
                    <a:off x="3099" y="1872"/>
                    <a:ext cx="0" cy="22"/>
                  </a:xfrm>
                  <a:prstGeom prst="straightConnector1">
                    <a:avLst/>
                  </a:prstGeom>
                  <a:noFill/>
                  <a:ln w="12700" cap="flat" cmpd="sng">
                    <a:solidFill>
                      <a:srgbClr val="000000"/>
                    </a:solidFill>
                    <a:prstDash val="solid"/>
                    <a:round/>
                    <a:headEnd type="none" w="sm" len="sm"/>
                    <a:tailEnd type="none" w="sm" len="sm"/>
                  </a:ln>
                </p:spPr>
              </p:cxnSp>
              <p:cxnSp>
                <p:nvCxnSpPr>
                  <p:cNvPr id="390" name="Google Shape;390;p10"/>
                  <p:cNvCxnSpPr/>
                  <p:nvPr/>
                </p:nvCxnSpPr>
                <p:spPr>
                  <a:xfrm>
                    <a:off x="2805" y="1919"/>
                    <a:ext cx="0" cy="19"/>
                  </a:xfrm>
                  <a:prstGeom prst="straightConnector1">
                    <a:avLst/>
                  </a:prstGeom>
                  <a:noFill/>
                  <a:ln w="12700" cap="flat" cmpd="sng">
                    <a:solidFill>
                      <a:srgbClr val="000000"/>
                    </a:solidFill>
                    <a:prstDash val="solid"/>
                    <a:round/>
                    <a:headEnd type="none" w="sm" len="sm"/>
                    <a:tailEnd type="none" w="sm" len="sm"/>
                  </a:ln>
                </p:spPr>
              </p:cxnSp>
              <p:sp>
                <p:nvSpPr>
                  <p:cNvPr id="391" name="Google Shape;391;p10"/>
                  <p:cNvSpPr/>
                  <p:nvPr/>
                </p:nvSpPr>
                <p:spPr>
                  <a:xfrm>
                    <a:off x="2840" y="1822"/>
                    <a:ext cx="180" cy="91"/>
                  </a:xfrm>
                  <a:custGeom>
                    <a:avLst/>
                    <a:gdLst/>
                    <a:ahLst/>
                    <a:cxnLst/>
                    <a:rect l="l" t="t" r="r" b="b"/>
                    <a:pathLst>
                      <a:path w="180" h="91" extrusionOk="0">
                        <a:moveTo>
                          <a:pt x="98" y="9"/>
                        </a:moveTo>
                        <a:lnTo>
                          <a:pt x="56" y="5"/>
                        </a:lnTo>
                        <a:lnTo>
                          <a:pt x="21" y="13"/>
                        </a:lnTo>
                        <a:lnTo>
                          <a:pt x="2" y="28"/>
                        </a:lnTo>
                        <a:lnTo>
                          <a:pt x="0" y="46"/>
                        </a:lnTo>
                        <a:lnTo>
                          <a:pt x="9" y="62"/>
                        </a:lnTo>
                        <a:lnTo>
                          <a:pt x="21" y="74"/>
                        </a:lnTo>
                        <a:lnTo>
                          <a:pt x="27" y="72"/>
                        </a:lnTo>
                        <a:lnTo>
                          <a:pt x="52" y="87"/>
                        </a:lnTo>
                        <a:lnTo>
                          <a:pt x="57" y="75"/>
                        </a:lnTo>
                        <a:lnTo>
                          <a:pt x="72" y="82"/>
                        </a:lnTo>
                        <a:lnTo>
                          <a:pt x="93" y="78"/>
                        </a:lnTo>
                        <a:lnTo>
                          <a:pt x="95" y="60"/>
                        </a:lnTo>
                        <a:lnTo>
                          <a:pt x="111" y="66"/>
                        </a:lnTo>
                        <a:lnTo>
                          <a:pt x="117" y="78"/>
                        </a:lnTo>
                        <a:lnTo>
                          <a:pt x="130" y="90"/>
                        </a:lnTo>
                        <a:lnTo>
                          <a:pt x="158" y="79"/>
                        </a:lnTo>
                        <a:lnTo>
                          <a:pt x="176" y="63"/>
                        </a:lnTo>
                        <a:lnTo>
                          <a:pt x="179" y="41"/>
                        </a:lnTo>
                        <a:lnTo>
                          <a:pt x="161" y="26"/>
                        </a:lnTo>
                        <a:lnTo>
                          <a:pt x="113" y="26"/>
                        </a:lnTo>
                        <a:lnTo>
                          <a:pt x="107" y="13"/>
                        </a:lnTo>
                        <a:lnTo>
                          <a:pt x="122" y="26"/>
                        </a:lnTo>
                        <a:lnTo>
                          <a:pt x="144" y="14"/>
                        </a:lnTo>
                        <a:lnTo>
                          <a:pt x="153" y="9"/>
                        </a:lnTo>
                        <a:lnTo>
                          <a:pt x="140" y="0"/>
                        </a:lnTo>
                        <a:lnTo>
                          <a:pt x="117" y="3"/>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10"/>
                  <p:cNvSpPr/>
                  <p:nvPr/>
                </p:nvSpPr>
                <p:spPr>
                  <a:xfrm>
                    <a:off x="2792" y="1810"/>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93" name="Google Shape;393;p10"/>
                <p:cNvGrpSpPr/>
                <p:nvPr/>
              </p:nvGrpSpPr>
              <p:grpSpPr>
                <a:xfrm>
                  <a:off x="2749" y="1748"/>
                  <a:ext cx="338" cy="162"/>
                  <a:chOff x="2749" y="1748"/>
                  <a:chExt cx="338" cy="162"/>
                </a:xfrm>
              </p:grpSpPr>
              <p:sp>
                <p:nvSpPr>
                  <p:cNvPr id="394" name="Google Shape;394;p10"/>
                  <p:cNvSpPr/>
                  <p:nvPr/>
                </p:nvSpPr>
                <p:spPr>
                  <a:xfrm>
                    <a:off x="2749" y="1773"/>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95" name="Google Shape;395;p10"/>
                  <p:cNvSpPr/>
                  <p:nvPr/>
                </p:nvSpPr>
                <p:spPr>
                  <a:xfrm>
                    <a:off x="2749" y="1748"/>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96" name="Google Shape;396;p10"/>
                  <p:cNvCxnSpPr/>
                  <p:nvPr/>
                </p:nvCxnSpPr>
                <p:spPr>
                  <a:xfrm>
                    <a:off x="2749" y="1823"/>
                    <a:ext cx="0" cy="16"/>
                  </a:xfrm>
                  <a:prstGeom prst="straightConnector1">
                    <a:avLst/>
                  </a:prstGeom>
                  <a:noFill/>
                  <a:ln w="12700" cap="flat" cmpd="sng">
                    <a:solidFill>
                      <a:srgbClr val="000000"/>
                    </a:solidFill>
                    <a:prstDash val="solid"/>
                    <a:round/>
                    <a:headEnd type="none" w="sm" len="sm"/>
                    <a:tailEnd type="none" w="sm" len="sm"/>
                  </a:ln>
                </p:spPr>
              </p:cxnSp>
              <p:cxnSp>
                <p:nvCxnSpPr>
                  <p:cNvPr id="397" name="Google Shape;397;p10"/>
                  <p:cNvCxnSpPr/>
                  <p:nvPr/>
                </p:nvCxnSpPr>
                <p:spPr>
                  <a:xfrm>
                    <a:off x="2852" y="1883"/>
                    <a:ext cx="0" cy="20"/>
                  </a:xfrm>
                  <a:prstGeom prst="straightConnector1">
                    <a:avLst/>
                  </a:prstGeom>
                  <a:noFill/>
                  <a:ln w="12700" cap="flat" cmpd="sng">
                    <a:solidFill>
                      <a:srgbClr val="000000"/>
                    </a:solidFill>
                    <a:prstDash val="solid"/>
                    <a:round/>
                    <a:headEnd type="none" w="sm" len="sm"/>
                    <a:tailEnd type="none" w="sm" len="sm"/>
                  </a:ln>
                </p:spPr>
              </p:cxnSp>
              <p:cxnSp>
                <p:nvCxnSpPr>
                  <p:cNvPr id="398" name="Google Shape;398;p10"/>
                  <p:cNvCxnSpPr/>
                  <p:nvPr/>
                </p:nvCxnSpPr>
                <p:spPr>
                  <a:xfrm>
                    <a:off x="2919" y="1887"/>
                    <a:ext cx="0" cy="20"/>
                  </a:xfrm>
                  <a:prstGeom prst="straightConnector1">
                    <a:avLst/>
                  </a:prstGeom>
                  <a:noFill/>
                  <a:ln w="12700" cap="flat" cmpd="sng">
                    <a:solidFill>
                      <a:srgbClr val="000000"/>
                    </a:solidFill>
                    <a:prstDash val="solid"/>
                    <a:round/>
                    <a:headEnd type="none" w="sm" len="sm"/>
                    <a:tailEnd type="none" w="sm" len="sm"/>
                  </a:ln>
                </p:spPr>
              </p:cxnSp>
              <p:cxnSp>
                <p:nvCxnSpPr>
                  <p:cNvPr id="399" name="Google Shape;399;p10"/>
                  <p:cNvCxnSpPr/>
                  <p:nvPr/>
                </p:nvCxnSpPr>
                <p:spPr>
                  <a:xfrm>
                    <a:off x="2981" y="1884"/>
                    <a:ext cx="0" cy="19"/>
                  </a:xfrm>
                  <a:prstGeom prst="straightConnector1">
                    <a:avLst/>
                  </a:prstGeom>
                  <a:noFill/>
                  <a:ln w="12700" cap="flat" cmpd="sng">
                    <a:solidFill>
                      <a:srgbClr val="000000"/>
                    </a:solidFill>
                    <a:prstDash val="solid"/>
                    <a:round/>
                    <a:headEnd type="none" w="sm" len="sm"/>
                    <a:tailEnd type="none" w="sm" len="sm"/>
                  </a:ln>
                </p:spPr>
              </p:cxnSp>
              <p:cxnSp>
                <p:nvCxnSpPr>
                  <p:cNvPr id="400" name="Google Shape;400;p10"/>
                  <p:cNvCxnSpPr/>
                  <p:nvPr/>
                </p:nvCxnSpPr>
                <p:spPr>
                  <a:xfrm>
                    <a:off x="3048" y="1861"/>
                    <a:ext cx="0" cy="21"/>
                  </a:xfrm>
                  <a:prstGeom prst="straightConnector1">
                    <a:avLst/>
                  </a:prstGeom>
                  <a:noFill/>
                  <a:ln w="12700" cap="flat" cmpd="sng">
                    <a:solidFill>
                      <a:srgbClr val="000000"/>
                    </a:solidFill>
                    <a:prstDash val="solid"/>
                    <a:round/>
                    <a:headEnd type="none" w="sm" len="sm"/>
                    <a:tailEnd type="none" w="sm" len="sm"/>
                  </a:ln>
                </p:spPr>
              </p:cxnSp>
              <p:cxnSp>
                <p:nvCxnSpPr>
                  <p:cNvPr id="401" name="Google Shape;401;p10"/>
                  <p:cNvCxnSpPr/>
                  <p:nvPr/>
                </p:nvCxnSpPr>
                <p:spPr>
                  <a:xfrm>
                    <a:off x="3087" y="1818"/>
                    <a:ext cx="0" cy="23"/>
                  </a:xfrm>
                  <a:prstGeom prst="straightConnector1">
                    <a:avLst/>
                  </a:prstGeom>
                  <a:noFill/>
                  <a:ln w="12700" cap="flat" cmpd="sng">
                    <a:solidFill>
                      <a:srgbClr val="000000"/>
                    </a:solidFill>
                    <a:prstDash val="solid"/>
                    <a:round/>
                    <a:headEnd type="none" w="sm" len="sm"/>
                    <a:tailEnd type="none" w="sm" len="sm"/>
                  </a:ln>
                </p:spPr>
              </p:cxnSp>
              <p:cxnSp>
                <p:nvCxnSpPr>
                  <p:cNvPr id="402" name="Google Shape;402;p10"/>
                  <p:cNvCxnSpPr/>
                  <p:nvPr/>
                </p:nvCxnSpPr>
                <p:spPr>
                  <a:xfrm>
                    <a:off x="2793" y="1866"/>
                    <a:ext cx="0" cy="20"/>
                  </a:xfrm>
                  <a:prstGeom prst="straightConnector1">
                    <a:avLst/>
                  </a:prstGeom>
                  <a:noFill/>
                  <a:ln w="12700" cap="flat" cmpd="sng">
                    <a:solidFill>
                      <a:srgbClr val="000000"/>
                    </a:solidFill>
                    <a:prstDash val="solid"/>
                    <a:round/>
                    <a:headEnd type="none" w="sm" len="sm"/>
                    <a:tailEnd type="none" w="sm" len="sm"/>
                  </a:ln>
                </p:spPr>
              </p:cxnSp>
              <p:sp>
                <p:nvSpPr>
                  <p:cNvPr id="403" name="Google Shape;403;p10"/>
                  <p:cNvSpPr/>
                  <p:nvPr/>
                </p:nvSpPr>
                <p:spPr>
                  <a:xfrm>
                    <a:off x="2828" y="1769"/>
                    <a:ext cx="180" cy="91"/>
                  </a:xfrm>
                  <a:custGeom>
                    <a:avLst/>
                    <a:gdLst/>
                    <a:ahLst/>
                    <a:cxnLst/>
                    <a:rect l="l" t="t" r="r" b="b"/>
                    <a:pathLst>
                      <a:path w="180" h="91" extrusionOk="0">
                        <a:moveTo>
                          <a:pt x="98" y="10"/>
                        </a:moveTo>
                        <a:lnTo>
                          <a:pt x="56" y="6"/>
                        </a:lnTo>
                        <a:lnTo>
                          <a:pt x="21" y="13"/>
                        </a:lnTo>
                        <a:lnTo>
                          <a:pt x="2" y="28"/>
                        </a:lnTo>
                        <a:lnTo>
                          <a:pt x="0" y="46"/>
                        </a:lnTo>
                        <a:lnTo>
                          <a:pt x="9" y="62"/>
                        </a:lnTo>
                        <a:lnTo>
                          <a:pt x="21" y="73"/>
                        </a:lnTo>
                        <a:lnTo>
                          <a:pt x="26" y="72"/>
                        </a:lnTo>
                        <a:lnTo>
                          <a:pt x="52" y="87"/>
                        </a:lnTo>
                        <a:lnTo>
                          <a:pt x="57" y="75"/>
                        </a:lnTo>
                        <a:lnTo>
                          <a:pt x="72" y="83"/>
                        </a:lnTo>
                        <a:lnTo>
                          <a:pt x="93" y="78"/>
                        </a:lnTo>
                        <a:lnTo>
                          <a:pt x="95" y="60"/>
                        </a:lnTo>
                        <a:lnTo>
                          <a:pt x="111" y="66"/>
                        </a:lnTo>
                        <a:lnTo>
                          <a:pt x="117" y="78"/>
                        </a:lnTo>
                        <a:lnTo>
                          <a:pt x="130" y="90"/>
                        </a:lnTo>
                        <a:lnTo>
                          <a:pt x="158" y="79"/>
                        </a:lnTo>
                        <a:lnTo>
                          <a:pt x="176" y="63"/>
                        </a:lnTo>
                        <a:lnTo>
                          <a:pt x="179" y="41"/>
                        </a:lnTo>
                        <a:lnTo>
                          <a:pt x="161" y="27"/>
                        </a:lnTo>
                        <a:lnTo>
                          <a:pt x="112" y="27"/>
                        </a:lnTo>
                        <a:lnTo>
                          <a:pt x="107" y="13"/>
                        </a:lnTo>
                        <a:lnTo>
                          <a:pt x="122" y="27"/>
                        </a:lnTo>
                        <a:lnTo>
                          <a:pt x="144" y="13"/>
                        </a:lnTo>
                        <a:lnTo>
                          <a:pt x="153" y="10"/>
                        </a:lnTo>
                        <a:lnTo>
                          <a:pt x="140" y="0"/>
                        </a:lnTo>
                        <a:lnTo>
                          <a:pt x="117"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p10"/>
                  <p:cNvSpPr/>
                  <p:nvPr/>
                </p:nvSpPr>
                <p:spPr>
                  <a:xfrm>
                    <a:off x="2780" y="1757"/>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05" name="Google Shape;405;p10"/>
                <p:cNvGrpSpPr/>
                <p:nvPr/>
              </p:nvGrpSpPr>
              <p:grpSpPr>
                <a:xfrm>
                  <a:off x="2745" y="1707"/>
                  <a:ext cx="338" cy="162"/>
                  <a:chOff x="2745" y="1707"/>
                  <a:chExt cx="338" cy="162"/>
                </a:xfrm>
              </p:grpSpPr>
              <p:sp>
                <p:nvSpPr>
                  <p:cNvPr id="406" name="Google Shape;406;p10"/>
                  <p:cNvSpPr/>
                  <p:nvPr/>
                </p:nvSpPr>
                <p:spPr>
                  <a:xfrm>
                    <a:off x="2745" y="1732"/>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07" name="Google Shape;407;p10"/>
                  <p:cNvSpPr/>
                  <p:nvPr/>
                </p:nvSpPr>
                <p:spPr>
                  <a:xfrm>
                    <a:off x="2745" y="1707"/>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08" name="Google Shape;408;p10"/>
                  <p:cNvCxnSpPr/>
                  <p:nvPr/>
                </p:nvCxnSpPr>
                <p:spPr>
                  <a:xfrm>
                    <a:off x="2745" y="1782"/>
                    <a:ext cx="0" cy="16"/>
                  </a:xfrm>
                  <a:prstGeom prst="straightConnector1">
                    <a:avLst/>
                  </a:prstGeom>
                  <a:noFill/>
                  <a:ln w="12700" cap="flat" cmpd="sng">
                    <a:solidFill>
                      <a:srgbClr val="000000"/>
                    </a:solidFill>
                    <a:prstDash val="solid"/>
                    <a:round/>
                    <a:headEnd type="none" w="sm" len="sm"/>
                    <a:tailEnd type="none" w="sm" len="sm"/>
                  </a:ln>
                </p:spPr>
              </p:cxnSp>
              <p:cxnSp>
                <p:nvCxnSpPr>
                  <p:cNvPr id="409" name="Google Shape;409;p10"/>
                  <p:cNvCxnSpPr/>
                  <p:nvPr/>
                </p:nvCxnSpPr>
                <p:spPr>
                  <a:xfrm>
                    <a:off x="2849" y="1842"/>
                    <a:ext cx="0" cy="19"/>
                  </a:xfrm>
                  <a:prstGeom prst="straightConnector1">
                    <a:avLst/>
                  </a:prstGeom>
                  <a:noFill/>
                  <a:ln w="12700" cap="flat" cmpd="sng">
                    <a:solidFill>
                      <a:srgbClr val="000000"/>
                    </a:solidFill>
                    <a:prstDash val="solid"/>
                    <a:round/>
                    <a:headEnd type="none" w="sm" len="sm"/>
                    <a:tailEnd type="none" w="sm" len="sm"/>
                  </a:ln>
                </p:spPr>
              </p:cxnSp>
              <p:cxnSp>
                <p:nvCxnSpPr>
                  <p:cNvPr id="410" name="Google Shape;410;p10"/>
                  <p:cNvCxnSpPr/>
                  <p:nvPr/>
                </p:nvCxnSpPr>
                <p:spPr>
                  <a:xfrm>
                    <a:off x="2915" y="1847"/>
                    <a:ext cx="0" cy="20"/>
                  </a:xfrm>
                  <a:prstGeom prst="straightConnector1">
                    <a:avLst/>
                  </a:prstGeom>
                  <a:noFill/>
                  <a:ln w="12700" cap="flat" cmpd="sng">
                    <a:solidFill>
                      <a:srgbClr val="000000"/>
                    </a:solidFill>
                    <a:prstDash val="solid"/>
                    <a:round/>
                    <a:headEnd type="none" w="sm" len="sm"/>
                    <a:tailEnd type="none" w="sm" len="sm"/>
                  </a:ln>
                </p:spPr>
              </p:cxnSp>
              <p:cxnSp>
                <p:nvCxnSpPr>
                  <p:cNvPr id="411" name="Google Shape;411;p10"/>
                  <p:cNvCxnSpPr/>
                  <p:nvPr/>
                </p:nvCxnSpPr>
                <p:spPr>
                  <a:xfrm>
                    <a:off x="2979" y="1843"/>
                    <a:ext cx="0" cy="18"/>
                  </a:xfrm>
                  <a:prstGeom prst="straightConnector1">
                    <a:avLst/>
                  </a:prstGeom>
                  <a:noFill/>
                  <a:ln w="12700" cap="flat" cmpd="sng">
                    <a:solidFill>
                      <a:srgbClr val="000000"/>
                    </a:solidFill>
                    <a:prstDash val="solid"/>
                    <a:round/>
                    <a:headEnd type="none" w="sm" len="sm"/>
                    <a:tailEnd type="none" w="sm" len="sm"/>
                  </a:ln>
                </p:spPr>
              </p:cxnSp>
              <p:cxnSp>
                <p:nvCxnSpPr>
                  <p:cNvPr id="412" name="Google Shape;412;p10"/>
                  <p:cNvCxnSpPr/>
                  <p:nvPr/>
                </p:nvCxnSpPr>
                <p:spPr>
                  <a:xfrm>
                    <a:off x="3045" y="1821"/>
                    <a:ext cx="0" cy="19"/>
                  </a:xfrm>
                  <a:prstGeom prst="straightConnector1">
                    <a:avLst/>
                  </a:prstGeom>
                  <a:noFill/>
                  <a:ln w="12700" cap="flat" cmpd="sng">
                    <a:solidFill>
                      <a:srgbClr val="000000"/>
                    </a:solidFill>
                    <a:prstDash val="solid"/>
                    <a:round/>
                    <a:headEnd type="none" w="sm" len="sm"/>
                    <a:tailEnd type="none" w="sm" len="sm"/>
                  </a:ln>
                </p:spPr>
              </p:cxnSp>
              <p:cxnSp>
                <p:nvCxnSpPr>
                  <p:cNvPr id="413" name="Google Shape;413;p10"/>
                  <p:cNvCxnSpPr/>
                  <p:nvPr/>
                </p:nvCxnSpPr>
                <p:spPr>
                  <a:xfrm>
                    <a:off x="3083" y="1778"/>
                    <a:ext cx="0" cy="22"/>
                  </a:xfrm>
                  <a:prstGeom prst="straightConnector1">
                    <a:avLst/>
                  </a:prstGeom>
                  <a:noFill/>
                  <a:ln w="12700" cap="flat" cmpd="sng">
                    <a:solidFill>
                      <a:srgbClr val="000000"/>
                    </a:solidFill>
                    <a:prstDash val="solid"/>
                    <a:round/>
                    <a:headEnd type="none" w="sm" len="sm"/>
                    <a:tailEnd type="none" w="sm" len="sm"/>
                  </a:ln>
                </p:spPr>
              </p:cxnSp>
              <p:cxnSp>
                <p:nvCxnSpPr>
                  <p:cNvPr id="414" name="Google Shape;414;p10"/>
                  <p:cNvCxnSpPr/>
                  <p:nvPr/>
                </p:nvCxnSpPr>
                <p:spPr>
                  <a:xfrm>
                    <a:off x="2791" y="1826"/>
                    <a:ext cx="0" cy="19"/>
                  </a:xfrm>
                  <a:prstGeom prst="straightConnector1">
                    <a:avLst/>
                  </a:prstGeom>
                  <a:noFill/>
                  <a:ln w="12700" cap="flat" cmpd="sng">
                    <a:solidFill>
                      <a:srgbClr val="000000"/>
                    </a:solidFill>
                    <a:prstDash val="solid"/>
                    <a:round/>
                    <a:headEnd type="none" w="sm" len="sm"/>
                    <a:tailEnd type="none" w="sm" len="sm"/>
                  </a:ln>
                </p:spPr>
              </p:cxnSp>
              <p:sp>
                <p:nvSpPr>
                  <p:cNvPr id="415" name="Google Shape;415;p10"/>
                  <p:cNvSpPr/>
                  <p:nvPr/>
                </p:nvSpPr>
                <p:spPr>
                  <a:xfrm>
                    <a:off x="2825" y="1729"/>
                    <a:ext cx="179" cy="89"/>
                  </a:xfrm>
                  <a:custGeom>
                    <a:avLst/>
                    <a:gdLst/>
                    <a:ahLst/>
                    <a:cxnLst/>
                    <a:rect l="l" t="t" r="r" b="b"/>
                    <a:pathLst>
                      <a:path w="179" h="89" extrusionOk="0">
                        <a:moveTo>
                          <a:pt x="98" y="9"/>
                        </a:moveTo>
                        <a:lnTo>
                          <a:pt x="55" y="5"/>
                        </a:lnTo>
                        <a:lnTo>
                          <a:pt x="21" y="12"/>
                        </a:lnTo>
                        <a:lnTo>
                          <a:pt x="2" y="27"/>
                        </a:lnTo>
                        <a:lnTo>
                          <a:pt x="0" y="46"/>
                        </a:lnTo>
                        <a:lnTo>
                          <a:pt x="9" y="62"/>
                        </a:lnTo>
                        <a:lnTo>
                          <a:pt x="20" y="72"/>
                        </a:lnTo>
                        <a:lnTo>
                          <a:pt x="26" y="71"/>
                        </a:lnTo>
                        <a:lnTo>
                          <a:pt x="50" y="87"/>
                        </a:lnTo>
                        <a:lnTo>
                          <a:pt x="56" y="75"/>
                        </a:lnTo>
                        <a:lnTo>
                          <a:pt x="70" y="82"/>
                        </a:lnTo>
                        <a:lnTo>
                          <a:pt x="90" y="78"/>
                        </a:lnTo>
                        <a:lnTo>
                          <a:pt x="94" y="60"/>
                        </a:lnTo>
                        <a:lnTo>
                          <a:pt x="110" y="65"/>
                        </a:lnTo>
                        <a:lnTo>
                          <a:pt x="114" y="78"/>
                        </a:lnTo>
                        <a:lnTo>
                          <a:pt x="129" y="88"/>
                        </a:lnTo>
                        <a:lnTo>
                          <a:pt x="157" y="79"/>
                        </a:lnTo>
                        <a:lnTo>
                          <a:pt x="175" y="64"/>
                        </a:lnTo>
                        <a:lnTo>
                          <a:pt x="178" y="41"/>
                        </a:lnTo>
                        <a:lnTo>
                          <a:pt x="161" y="26"/>
                        </a:lnTo>
                        <a:lnTo>
                          <a:pt x="112" y="26"/>
                        </a:lnTo>
                        <a:lnTo>
                          <a:pt x="105" y="12"/>
                        </a:lnTo>
                        <a:lnTo>
                          <a:pt x="122" y="26"/>
                        </a:lnTo>
                        <a:lnTo>
                          <a:pt x="144" y="14"/>
                        </a:lnTo>
                        <a:lnTo>
                          <a:pt x="152" y="9"/>
                        </a:lnTo>
                        <a:lnTo>
                          <a:pt x="139" y="0"/>
                        </a:lnTo>
                        <a:lnTo>
                          <a:pt x="114" y="3"/>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10"/>
                  <p:cNvSpPr/>
                  <p:nvPr/>
                </p:nvSpPr>
                <p:spPr>
                  <a:xfrm>
                    <a:off x="2776" y="1717"/>
                    <a:ext cx="280"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17" name="Google Shape;417;p10"/>
                <p:cNvGrpSpPr/>
                <p:nvPr/>
              </p:nvGrpSpPr>
              <p:grpSpPr>
                <a:xfrm>
                  <a:off x="2721" y="1649"/>
                  <a:ext cx="338" cy="163"/>
                  <a:chOff x="2721" y="1649"/>
                  <a:chExt cx="338" cy="163"/>
                </a:xfrm>
              </p:grpSpPr>
              <p:sp>
                <p:nvSpPr>
                  <p:cNvPr id="418" name="Google Shape;418;p10"/>
                  <p:cNvSpPr/>
                  <p:nvPr/>
                </p:nvSpPr>
                <p:spPr>
                  <a:xfrm>
                    <a:off x="2721" y="1675"/>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19" name="Google Shape;419;p10"/>
                  <p:cNvSpPr/>
                  <p:nvPr/>
                </p:nvSpPr>
                <p:spPr>
                  <a:xfrm>
                    <a:off x="2721" y="1649"/>
                    <a:ext cx="335" cy="139"/>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20" name="Google Shape;420;p10"/>
                  <p:cNvCxnSpPr/>
                  <p:nvPr/>
                </p:nvCxnSpPr>
                <p:spPr>
                  <a:xfrm>
                    <a:off x="2721" y="1725"/>
                    <a:ext cx="0" cy="16"/>
                  </a:xfrm>
                  <a:prstGeom prst="straightConnector1">
                    <a:avLst/>
                  </a:prstGeom>
                  <a:noFill/>
                  <a:ln w="12700" cap="flat" cmpd="sng">
                    <a:solidFill>
                      <a:srgbClr val="000000"/>
                    </a:solidFill>
                    <a:prstDash val="solid"/>
                    <a:round/>
                    <a:headEnd type="none" w="sm" len="sm"/>
                    <a:tailEnd type="none" w="sm" len="sm"/>
                  </a:ln>
                </p:spPr>
              </p:cxnSp>
              <p:cxnSp>
                <p:nvCxnSpPr>
                  <p:cNvPr id="421" name="Google Shape;421;p10"/>
                  <p:cNvCxnSpPr/>
                  <p:nvPr/>
                </p:nvCxnSpPr>
                <p:spPr>
                  <a:xfrm>
                    <a:off x="2825" y="1785"/>
                    <a:ext cx="0" cy="20"/>
                  </a:xfrm>
                  <a:prstGeom prst="straightConnector1">
                    <a:avLst/>
                  </a:prstGeom>
                  <a:noFill/>
                  <a:ln w="12700" cap="flat" cmpd="sng">
                    <a:solidFill>
                      <a:srgbClr val="000000"/>
                    </a:solidFill>
                    <a:prstDash val="solid"/>
                    <a:round/>
                    <a:headEnd type="none" w="sm" len="sm"/>
                    <a:tailEnd type="none" w="sm" len="sm"/>
                  </a:ln>
                </p:spPr>
              </p:cxnSp>
              <p:cxnSp>
                <p:nvCxnSpPr>
                  <p:cNvPr id="422" name="Google Shape;422;p10"/>
                  <p:cNvCxnSpPr/>
                  <p:nvPr/>
                </p:nvCxnSpPr>
                <p:spPr>
                  <a:xfrm>
                    <a:off x="2891" y="1790"/>
                    <a:ext cx="0" cy="20"/>
                  </a:xfrm>
                  <a:prstGeom prst="straightConnector1">
                    <a:avLst/>
                  </a:prstGeom>
                  <a:noFill/>
                  <a:ln w="12700" cap="flat" cmpd="sng">
                    <a:solidFill>
                      <a:srgbClr val="000000"/>
                    </a:solidFill>
                    <a:prstDash val="solid"/>
                    <a:round/>
                    <a:headEnd type="none" w="sm" len="sm"/>
                    <a:tailEnd type="none" w="sm" len="sm"/>
                  </a:ln>
                </p:spPr>
              </p:cxnSp>
              <p:cxnSp>
                <p:nvCxnSpPr>
                  <p:cNvPr id="423" name="Google Shape;423;p10"/>
                  <p:cNvCxnSpPr/>
                  <p:nvPr/>
                </p:nvCxnSpPr>
                <p:spPr>
                  <a:xfrm>
                    <a:off x="2955" y="1785"/>
                    <a:ext cx="0" cy="20"/>
                  </a:xfrm>
                  <a:prstGeom prst="straightConnector1">
                    <a:avLst/>
                  </a:prstGeom>
                  <a:noFill/>
                  <a:ln w="12700" cap="flat" cmpd="sng">
                    <a:solidFill>
                      <a:srgbClr val="000000"/>
                    </a:solidFill>
                    <a:prstDash val="solid"/>
                    <a:round/>
                    <a:headEnd type="none" w="sm" len="sm"/>
                    <a:tailEnd type="none" w="sm" len="sm"/>
                  </a:ln>
                </p:spPr>
              </p:cxnSp>
              <p:cxnSp>
                <p:nvCxnSpPr>
                  <p:cNvPr id="424" name="Google Shape;424;p10"/>
                  <p:cNvCxnSpPr/>
                  <p:nvPr/>
                </p:nvCxnSpPr>
                <p:spPr>
                  <a:xfrm>
                    <a:off x="3020" y="1765"/>
                    <a:ext cx="0" cy="19"/>
                  </a:xfrm>
                  <a:prstGeom prst="straightConnector1">
                    <a:avLst/>
                  </a:prstGeom>
                  <a:noFill/>
                  <a:ln w="12700" cap="flat" cmpd="sng">
                    <a:solidFill>
                      <a:srgbClr val="000000"/>
                    </a:solidFill>
                    <a:prstDash val="solid"/>
                    <a:round/>
                    <a:headEnd type="none" w="sm" len="sm"/>
                    <a:tailEnd type="none" w="sm" len="sm"/>
                  </a:ln>
                </p:spPr>
              </p:cxnSp>
              <p:cxnSp>
                <p:nvCxnSpPr>
                  <p:cNvPr id="425" name="Google Shape;425;p10"/>
                  <p:cNvCxnSpPr/>
                  <p:nvPr/>
                </p:nvCxnSpPr>
                <p:spPr>
                  <a:xfrm>
                    <a:off x="3057" y="1720"/>
                    <a:ext cx="0" cy="24"/>
                  </a:xfrm>
                  <a:prstGeom prst="straightConnector1">
                    <a:avLst/>
                  </a:prstGeom>
                  <a:noFill/>
                  <a:ln w="12700" cap="flat" cmpd="sng">
                    <a:solidFill>
                      <a:srgbClr val="000000"/>
                    </a:solidFill>
                    <a:prstDash val="solid"/>
                    <a:round/>
                    <a:headEnd type="none" w="sm" len="sm"/>
                    <a:tailEnd type="none" w="sm" len="sm"/>
                  </a:ln>
                </p:spPr>
              </p:cxnSp>
              <p:cxnSp>
                <p:nvCxnSpPr>
                  <p:cNvPr id="426" name="Google Shape;426;p10"/>
                  <p:cNvCxnSpPr/>
                  <p:nvPr/>
                </p:nvCxnSpPr>
                <p:spPr>
                  <a:xfrm>
                    <a:off x="2765" y="1769"/>
                    <a:ext cx="0" cy="20"/>
                  </a:xfrm>
                  <a:prstGeom prst="straightConnector1">
                    <a:avLst/>
                  </a:prstGeom>
                  <a:noFill/>
                  <a:ln w="12700" cap="flat" cmpd="sng">
                    <a:solidFill>
                      <a:srgbClr val="000000"/>
                    </a:solidFill>
                    <a:prstDash val="solid"/>
                    <a:round/>
                    <a:headEnd type="none" w="sm" len="sm"/>
                    <a:tailEnd type="none" w="sm" len="sm"/>
                  </a:ln>
                </p:spPr>
              </p:cxnSp>
              <p:sp>
                <p:nvSpPr>
                  <p:cNvPr id="427" name="Google Shape;427;p10"/>
                  <p:cNvSpPr/>
                  <p:nvPr/>
                </p:nvSpPr>
                <p:spPr>
                  <a:xfrm>
                    <a:off x="2799" y="1672"/>
                    <a:ext cx="181" cy="90"/>
                  </a:xfrm>
                  <a:custGeom>
                    <a:avLst/>
                    <a:gdLst/>
                    <a:ahLst/>
                    <a:cxnLst/>
                    <a:rect l="l" t="t" r="r" b="b"/>
                    <a:pathLst>
                      <a:path w="181" h="90" extrusionOk="0">
                        <a:moveTo>
                          <a:pt x="100" y="8"/>
                        </a:moveTo>
                        <a:lnTo>
                          <a:pt x="57" y="5"/>
                        </a:lnTo>
                        <a:lnTo>
                          <a:pt x="22" y="13"/>
                        </a:lnTo>
                        <a:lnTo>
                          <a:pt x="4" y="28"/>
                        </a:lnTo>
                        <a:lnTo>
                          <a:pt x="0" y="46"/>
                        </a:lnTo>
                        <a:lnTo>
                          <a:pt x="10" y="62"/>
                        </a:lnTo>
                        <a:lnTo>
                          <a:pt x="21" y="73"/>
                        </a:lnTo>
                        <a:lnTo>
                          <a:pt x="28" y="72"/>
                        </a:lnTo>
                        <a:lnTo>
                          <a:pt x="52" y="87"/>
                        </a:lnTo>
                        <a:lnTo>
                          <a:pt x="58" y="75"/>
                        </a:lnTo>
                        <a:lnTo>
                          <a:pt x="72" y="82"/>
                        </a:lnTo>
                        <a:lnTo>
                          <a:pt x="92" y="78"/>
                        </a:lnTo>
                        <a:lnTo>
                          <a:pt x="96" y="59"/>
                        </a:lnTo>
                        <a:lnTo>
                          <a:pt x="112" y="65"/>
                        </a:lnTo>
                        <a:lnTo>
                          <a:pt x="116" y="78"/>
                        </a:lnTo>
                        <a:lnTo>
                          <a:pt x="130" y="89"/>
                        </a:lnTo>
                        <a:lnTo>
                          <a:pt x="159" y="79"/>
                        </a:lnTo>
                        <a:lnTo>
                          <a:pt x="177" y="63"/>
                        </a:lnTo>
                        <a:lnTo>
                          <a:pt x="180" y="42"/>
                        </a:lnTo>
                        <a:lnTo>
                          <a:pt x="162" y="27"/>
                        </a:lnTo>
                        <a:lnTo>
                          <a:pt x="114" y="27"/>
                        </a:lnTo>
                        <a:lnTo>
                          <a:pt x="107" y="13"/>
                        </a:lnTo>
                        <a:lnTo>
                          <a:pt x="124" y="27"/>
                        </a:lnTo>
                        <a:lnTo>
                          <a:pt x="146" y="13"/>
                        </a:lnTo>
                        <a:lnTo>
                          <a:pt x="154" y="8"/>
                        </a:lnTo>
                        <a:lnTo>
                          <a:pt x="140" y="0"/>
                        </a:lnTo>
                        <a:lnTo>
                          <a:pt x="116" y="3"/>
                        </a:lnTo>
                        <a:lnTo>
                          <a:pt x="100" y="8"/>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10"/>
                  <p:cNvSpPr/>
                  <p:nvPr/>
                </p:nvSpPr>
                <p:spPr>
                  <a:xfrm>
                    <a:off x="2752" y="1660"/>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29" name="Google Shape;429;p10"/>
                <p:cNvGrpSpPr/>
                <p:nvPr/>
              </p:nvGrpSpPr>
              <p:grpSpPr>
                <a:xfrm>
                  <a:off x="2761" y="1592"/>
                  <a:ext cx="338" cy="164"/>
                  <a:chOff x="2761" y="1592"/>
                  <a:chExt cx="338" cy="164"/>
                </a:xfrm>
              </p:grpSpPr>
              <p:sp>
                <p:nvSpPr>
                  <p:cNvPr id="430" name="Google Shape;430;p10"/>
                  <p:cNvSpPr/>
                  <p:nvPr/>
                </p:nvSpPr>
                <p:spPr>
                  <a:xfrm>
                    <a:off x="2763" y="1618"/>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31" name="Google Shape;431;p10"/>
                  <p:cNvSpPr/>
                  <p:nvPr/>
                </p:nvSpPr>
                <p:spPr>
                  <a:xfrm>
                    <a:off x="2761" y="1592"/>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32" name="Google Shape;432;p10"/>
                  <p:cNvCxnSpPr/>
                  <p:nvPr/>
                </p:nvCxnSpPr>
                <p:spPr>
                  <a:xfrm>
                    <a:off x="2761" y="1668"/>
                    <a:ext cx="0" cy="17"/>
                  </a:xfrm>
                  <a:prstGeom prst="straightConnector1">
                    <a:avLst/>
                  </a:prstGeom>
                  <a:noFill/>
                  <a:ln w="12700" cap="flat" cmpd="sng">
                    <a:solidFill>
                      <a:srgbClr val="000000"/>
                    </a:solidFill>
                    <a:prstDash val="solid"/>
                    <a:round/>
                    <a:headEnd type="none" w="sm" len="sm"/>
                    <a:tailEnd type="none" w="sm" len="sm"/>
                  </a:ln>
                </p:spPr>
              </p:cxnSp>
              <p:cxnSp>
                <p:nvCxnSpPr>
                  <p:cNvPr id="433" name="Google Shape;433;p10"/>
                  <p:cNvCxnSpPr/>
                  <p:nvPr/>
                </p:nvCxnSpPr>
                <p:spPr>
                  <a:xfrm>
                    <a:off x="2865" y="1728"/>
                    <a:ext cx="0" cy="20"/>
                  </a:xfrm>
                  <a:prstGeom prst="straightConnector1">
                    <a:avLst/>
                  </a:prstGeom>
                  <a:noFill/>
                  <a:ln w="12700" cap="flat" cmpd="sng">
                    <a:solidFill>
                      <a:srgbClr val="000000"/>
                    </a:solidFill>
                    <a:prstDash val="solid"/>
                    <a:round/>
                    <a:headEnd type="none" w="sm" len="sm"/>
                    <a:tailEnd type="none" w="sm" len="sm"/>
                  </a:ln>
                </p:spPr>
              </p:cxnSp>
              <p:cxnSp>
                <p:nvCxnSpPr>
                  <p:cNvPr id="434" name="Google Shape;434;p10"/>
                  <p:cNvCxnSpPr/>
                  <p:nvPr/>
                </p:nvCxnSpPr>
                <p:spPr>
                  <a:xfrm>
                    <a:off x="2932" y="1733"/>
                    <a:ext cx="0" cy="20"/>
                  </a:xfrm>
                  <a:prstGeom prst="straightConnector1">
                    <a:avLst/>
                  </a:prstGeom>
                  <a:noFill/>
                  <a:ln w="12700" cap="flat" cmpd="sng">
                    <a:solidFill>
                      <a:srgbClr val="000000"/>
                    </a:solidFill>
                    <a:prstDash val="solid"/>
                    <a:round/>
                    <a:headEnd type="none" w="sm" len="sm"/>
                    <a:tailEnd type="none" w="sm" len="sm"/>
                  </a:ln>
                </p:spPr>
              </p:cxnSp>
              <p:cxnSp>
                <p:nvCxnSpPr>
                  <p:cNvPr id="435" name="Google Shape;435;p10"/>
                  <p:cNvCxnSpPr/>
                  <p:nvPr/>
                </p:nvCxnSpPr>
                <p:spPr>
                  <a:xfrm>
                    <a:off x="2995" y="1729"/>
                    <a:ext cx="0" cy="19"/>
                  </a:xfrm>
                  <a:prstGeom prst="straightConnector1">
                    <a:avLst/>
                  </a:prstGeom>
                  <a:noFill/>
                  <a:ln w="12700" cap="flat" cmpd="sng">
                    <a:solidFill>
                      <a:srgbClr val="000000"/>
                    </a:solidFill>
                    <a:prstDash val="solid"/>
                    <a:round/>
                    <a:headEnd type="none" w="sm" len="sm"/>
                    <a:tailEnd type="none" w="sm" len="sm"/>
                  </a:ln>
                </p:spPr>
              </p:cxnSp>
              <p:cxnSp>
                <p:nvCxnSpPr>
                  <p:cNvPr id="436" name="Google Shape;436;p10"/>
                  <p:cNvCxnSpPr/>
                  <p:nvPr/>
                </p:nvCxnSpPr>
                <p:spPr>
                  <a:xfrm>
                    <a:off x="3060" y="1707"/>
                    <a:ext cx="0" cy="19"/>
                  </a:xfrm>
                  <a:prstGeom prst="straightConnector1">
                    <a:avLst/>
                  </a:prstGeom>
                  <a:noFill/>
                  <a:ln w="12700" cap="flat" cmpd="sng">
                    <a:solidFill>
                      <a:srgbClr val="000000"/>
                    </a:solidFill>
                    <a:prstDash val="solid"/>
                    <a:round/>
                    <a:headEnd type="none" w="sm" len="sm"/>
                    <a:tailEnd type="none" w="sm" len="sm"/>
                  </a:ln>
                </p:spPr>
              </p:cxnSp>
              <p:cxnSp>
                <p:nvCxnSpPr>
                  <p:cNvPr id="437" name="Google Shape;437;p10"/>
                  <p:cNvCxnSpPr/>
                  <p:nvPr/>
                </p:nvCxnSpPr>
                <p:spPr>
                  <a:xfrm>
                    <a:off x="3099" y="1664"/>
                    <a:ext cx="0" cy="23"/>
                  </a:xfrm>
                  <a:prstGeom prst="straightConnector1">
                    <a:avLst/>
                  </a:prstGeom>
                  <a:noFill/>
                  <a:ln w="12700" cap="flat" cmpd="sng">
                    <a:solidFill>
                      <a:srgbClr val="000000"/>
                    </a:solidFill>
                    <a:prstDash val="solid"/>
                    <a:round/>
                    <a:headEnd type="none" w="sm" len="sm"/>
                    <a:tailEnd type="none" w="sm" len="sm"/>
                  </a:ln>
                </p:spPr>
              </p:cxnSp>
              <p:cxnSp>
                <p:nvCxnSpPr>
                  <p:cNvPr id="438" name="Google Shape;438;p10"/>
                  <p:cNvCxnSpPr/>
                  <p:nvPr/>
                </p:nvCxnSpPr>
                <p:spPr>
                  <a:xfrm>
                    <a:off x="2805" y="1711"/>
                    <a:ext cx="0" cy="20"/>
                  </a:xfrm>
                  <a:prstGeom prst="straightConnector1">
                    <a:avLst/>
                  </a:prstGeom>
                  <a:noFill/>
                  <a:ln w="12700" cap="flat" cmpd="sng">
                    <a:solidFill>
                      <a:srgbClr val="000000"/>
                    </a:solidFill>
                    <a:prstDash val="solid"/>
                    <a:round/>
                    <a:headEnd type="none" w="sm" len="sm"/>
                    <a:tailEnd type="none" w="sm" len="sm"/>
                  </a:ln>
                </p:spPr>
              </p:cxnSp>
              <p:sp>
                <p:nvSpPr>
                  <p:cNvPr id="439" name="Google Shape;439;p10"/>
                  <p:cNvSpPr/>
                  <p:nvPr/>
                </p:nvSpPr>
                <p:spPr>
                  <a:xfrm>
                    <a:off x="2840" y="1614"/>
                    <a:ext cx="180" cy="91"/>
                  </a:xfrm>
                  <a:custGeom>
                    <a:avLst/>
                    <a:gdLst/>
                    <a:ahLst/>
                    <a:cxnLst/>
                    <a:rect l="l" t="t" r="r" b="b"/>
                    <a:pathLst>
                      <a:path w="180" h="91" extrusionOk="0">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10"/>
                  <p:cNvSpPr/>
                  <p:nvPr/>
                </p:nvSpPr>
                <p:spPr>
                  <a:xfrm>
                    <a:off x="2792" y="1603"/>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41" name="Google Shape;441;p10"/>
                <p:cNvGrpSpPr/>
                <p:nvPr/>
              </p:nvGrpSpPr>
              <p:grpSpPr>
                <a:xfrm>
                  <a:off x="2765" y="1545"/>
                  <a:ext cx="338" cy="161"/>
                  <a:chOff x="2765" y="1545"/>
                  <a:chExt cx="338" cy="161"/>
                </a:xfrm>
              </p:grpSpPr>
              <p:sp>
                <p:nvSpPr>
                  <p:cNvPr id="442" name="Google Shape;442;p10"/>
                  <p:cNvSpPr/>
                  <p:nvPr/>
                </p:nvSpPr>
                <p:spPr>
                  <a:xfrm>
                    <a:off x="2765" y="1569"/>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43" name="Google Shape;443;p10"/>
                  <p:cNvSpPr/>
                  <p:nvPr/>
                </p:nvSpPr>
                <p:spPr>
                  <a:xfrm>
                    <a:off x="2765" y="1545"/>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44" name="Google Shape;444;p10"/>
                  <p:cNvCxnSpPr/>
                  <p:nvPr/>
                </p:nvCxnSpPr>
                <p:spPr>
                  <a:xfrm>
                    <a:off x="2765" y="1619"/>
                    <a:ext cx="0" cy="18"/>
                  </a:xfrm>
                  <a:prstGeom prst="straightConnector1">
                    <a:avLst/>
                  </a:prstGeom>
                  <a:noFill/>
                  <a:ln w="12700" cap="flat" cmpd="sng">
                    <a:solidFill>
                      <a:srgbClr val="000000"/>
                    </a:solidFill>
                    <a:prstDash val="solid"/>
                    <a:round/>
                    <a:headEnd type="none" w="sm" len="sm"/>
                    <a:tailEnd type="none" w="sm" len="sm"/>
                  </a:ln>
                </p:spPr>
              </p:cxnSp>
              <p:cxnSp>
                <p:nvCxnSpPr>
                  <p:cNvPr id="445" name="Google Shape;445;p10"/>
                  <p:cNvCxnSpPr/>
                  <p:nvPr/>
                </p:nvCxnSpPr>
                <p:spPr>
                  <a:xfrm>
                    <a:off x="286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446" name="Google Shape;446;p10"/>
                  <p:cNvCxnSpPr/>
                  <p:nvPr/>
                </p:nvCxnSpPr>
                <p:spPr>
                  <a:xfrm>
                    <a:off x="2935" y="1685"/>
                    <a:ext cx="0" cy="19"/>
                  </a:xfrm>
                  <a:prstGeom prst="straightConnector1">
                    <a:avLst/>
                  </a:prstGeom>
                  <a:noFill/>
                  <a:ln w="12700" cap="flat" cmpd="sng">
                    <a:solidFill>
                      <a:srgbClr val="000000"/>
                    </a:solidFill>
                    <a:prstDash val="solid"/>
                    <a:round/>
                    <a:headEnd type="none" w="sm" len="sm"/>
                    <a:tailEnd type="none" w="sm" len="sm"/>
                  </a:ln>
                </p:spPr>
              </p:cxnSp>
              <p:cxnSp>
                <p:nvCxnSpPr>
                  <p:cNvPr id="447" name="Google Shape;447;p10"/>
                  <p:cNvCxnSpPr/>
                  <p:nvPr/>
                </p:nvCxnSpPr>
                <p:spPr>
                  <a:xfrm>
                    <a:off x="299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448" name="Google Shape;448;p10"/>
                  <p:cNvCxnSpPr/>
                  <p:nvPr/>
                </p:nvCxnSpPr>
                <p:spPr>
                  <a:xfrm>
                    <a:off x="3065" y="1659"/>
                    <a:ext cx="0" cy="19"/>
                  </a:xfrm>
                  <a:prstGeom prst="straightConnector1">
                    <a:avLst/>
                  </a:prstGeom>
                  <a:noFill/>
                  <a:ln w="12700" cap="flat" cmpd="sng">
                    <a:solidFill>
                      <a:srgbClr val="000000"/>
                    </a:solidFill>
                    <a:prstDash val="solid"/>
                    <a:round/>
                    <a:headEnd type="none" w="sm" len="sm"/>
                    <a:tailEnd type="none" w="sm" len="sm"/>
                  </a:ln>
                </p:spPr>
              </p:cxnSp>
              <p:cxnSp>
                <p:nvCxnSpPr>
                  <p:cNvPr id="449" name="Google Shape;449;p10"/>
                  <p:cNvCxnSpPr/>
                  <p:nvPr/>
                </p:nvCxnSpPr>
                <p:spPr>
                  <a:xfrm>
                    <a:off x="3103" y="1615"/>
                    <a:ext cx="0" cy="23"/>
                  </a:xfrm>
                  <a:prstGeom prst="straightConnector1">
                    <a:avLst/>
                  </a:prstGeom>
                  <a:noFill/>
                  <a:ln w="12700" cap="flat" cmpd="sng">
                    <a:solidFill>
                      <a:srgbClr val="000000"/>
                    </a:solidFill>
                    <a:prstDash val="solid"/>
                    <a:round/>
                    <a:headEnd type="none" w="sm" len="sm"/>
                    <a:tailEnd type="none" w="sm" len="sm"/>
                  </a:ln>
                </p:spPr>
              </p:cxnSp>
              <p:cxnSp>
                <p:nvCxnSpPr>
                  <p:cNvPr id="450" name="Google Shape;450;p10"/>
                  <p:cNvCxnSpPr/>
                  <p:nvPr/>
                </p:nvCxnSpPr>
                <p:spPr>
                  <a:xfrm>
                    <a:off x="2809" y="1663"/>
                    <a:ext cx="0" cy="21"/>
                  </a:xfrm>
                  <a:prstGeom prst="straightConnector1">
                    <a:avLst/>
                  </a:prstGeom>
                  <a:noFill/>
                  <a:ln w="12700" cap="flat" cmpd="sng">
                    <a:solidFill>
                      <a:srgbClr val="000000"/>
                    </a:solidFill>
                    <a:prstDash val="solid"/>
                    <a:round/>
                    <a:headEnd type="none" w="sm" len="sm"/>
                    <a:tailEnd type="none" w="sm" len="sm"/>
                  </a:ln>
                </p:spPr>
              </p:cxnSp>
              <p:sp>
                <p:nvSpPr>
                  <p:cNvPr id="451" name="Google Shape;451;p10"/>
                  <p:cNvSpPr/>
                  <p:nvPr/>
                </p:nvSpPr>
                <p:spPr>
                  <a:xfrm>
                    <a:off x="2845" y="1566"/>
                    <a:ext cx="179" cy="91"/>
                  </a:xfrm>
                  <a:custGeom>
                    <a:avLst/>
                    <a:gdLst/>
                    <a:ahLst/>
                    <a:cxnLst/>
                    <a:rect l="l" t="t" r="r" b="b"/>
                    <a:pathLst>
                      <a:path w="179" h="91" extrusionOk="0">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10"/>
                  <p:cNvSpPr/>
                  <p:nvPr/>
                </p:nvSpPr>
                <p:spPr>
                  <a:xfrm>
                    <a:off x="2796" y="1555"/>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453" name="Google Shape;453;p10"/>
              <p:cNvGrpSpPr/>
              <p:nvPr/>
            </p:nvGrpSpPr>
            <p:grpSpPr>
              <a:xfrm>
                <a:off x="2361" y="1999"/>
                <a:ext cx="388" cy="200"/>
                <a:chOff x="2361" y="1999"/>
                <a:chExt cx="388" cy="200"/>
              </a:xfrm>
            </p:grpSpPr>
            <p:grpSp>
              <p:nvGrpSpPr>
                <p:cNvPr id="454" name="Google Shape;454;p10"/>
                <p:cNvGrpSpPr/>
                <p:nvPr/>
              </p:nvGrpSpPr>
              <p:grpSpPr>
                <a:xfrm>
                  <a:off x="2361" y="2037"/>
                  <a:ext cx="336" cy="162"/>
                  <a:chOff x="2361" y="2037"/>
                  <a:chExt cx="336" cy="162"/>
                </a:xfrm>
              </p:grpSpPr>
              <p:sp>
                <p:nvSpPr>
                  <p:cNvPr id="455" name="Google Shape;455;p10"/>
                  <p:cNvSpPr/>
                  <p:nvPr/>
                </p:nvSpPr>
                <p:spPr>
                  <a:xfrm>
                    <a:off x="2361" y="2061"/>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56" name="Google Shape;456;p10"/>
                  <p:cNvSpPr/>
                  <p:nvPr/>
                </p:nvSpPr>
                <p:spPr>
                  <a:xfrm>
                    <a:off x="2361" y="2037"/>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57" name="Google Shape;457;p10"/>
                  <p:cNvCxnSpPr/>
                  <p:nvPr/>
                </p:nvCxnSpPr>
                <p:spPr>
                  <a:xfrm>
                    <a:off x="2361" y="2111"/>
                    <a:ext cx="0" cy="17"/>
                  </a:xfrm>
                  <a:prstGeom prst="straightConnector1">
                    <a:avLst/>
                  </a:prstGeom>
                  <a:noFill/>
                  <a:ln w="12700" cap="flat" cmpd="sng">
                    <a:solidFill>
                      <a:srgbClr val="000000"/>
                    </a:solidFill>
                    <a:prstDash val="solid"/>
                    <a:round/>
                    <a:headEnd type="none" w="sm" len="sm"/>
                    <a:tailEnd type="none" w="sm" len="sm"/>
                  </a:ln>
                </p:spPr>
              </p:cxnSp>
              <p:cxnSp>
                <p:nvCxnSpPr>
                  <p:cNvPr id="458" name="Google Shape;458;p10"/>
                  <p:cNvCxnSpPr/>
                  <p:nvPr/>
                </p:nvCxnSpPr>
                <p:spPr>
                  <a:xfrm>
                    <a:off x="2463" y="2171"/>
                    <a:ext cx="0" cy="20"/>
                  </a:xfrm>
                  <a:prstGeom prst="straightConnector1">
                    <a:avLst/>
                  </a:prstGeom>
                  <a:noFill/>
                  <a:ln w="12700" cap="flat" cmpd="sng">
                    <a:solidFill>
                      <a:srgbClr val="000000"/>
                    </a:solidFill>
                    <a:prstDash val="solid"/>
                    <a:round/>
                    <a:headEnd type="none" w="sm" len="sm"/>
                    <a:tailEnd type="none" w="sm" len="sm"/>
                  </a:ln>
                </p:spPr>
              </p:cxnSp>
              <p:cxnSp>
                <p:nvCxnSpPr>
                  <p:cNvPr id="459" name="Google Shape;459;p10"/>
                  <p:cNvCxnSpPr/>
                  <p:nvPr/>
                </p:nvCxnSpPr>
                <p:spPr>
                  <a:xfrm>
                    <a:off x="2531" y="2176"/>
                    <a:ext cx="0" cy="19"/>
                  </a:xfrm>
                  <a:prstGeom prst="straightConnector1">
                    <a:avLst/>
                  </a:prstGeom>
                  <a:noFill/>
                  <a:ln w="12700" cap="flat" cmpd="sng">
                    <a:solidFill>
                      <a:srgbClr val="000000"/>
                    </a:solidFill>
                    <a:prstDash val="solid"/>
                    <a:round/>
                    <a:headEnd type="none" w="sm" len="sm"/>
                    <a:tailEnd type="none" w="sm" len="sm"/>
                  </a:ln>
                </p:spPr>
              </p:cxnSp>
              <p:cxnSp>
                <p:nvCxnSpPr>
                  <p:cNvPr id="460" name="Google Shape;460;p10"/>
                  <p:cNvCxnSpPr/>
                  <p:nvPr/>
                </p:nvCxnSpPr>
                <p:spPr>
                  <a:xfrm>
                    <a:off x="2593" y="2172"/>
                    <a:ext cx="0" cy="19"/>
                  </a:xfrm>
                  <a:prstGeom prst="straightConnector1">
                    <a:avLst/>
                  </a:prstGeom>
                  <a:noFill/>
                  <a:ln w="12700" cap="flat" cmpd="sng">
                    <a:solidFill>
                      <a:srgbClr val="000000"/>
                    </a:solidFill>
                    <a:prstDash val="solid"/>
                    <a:round/>
                    <a:headEnd type="none" w="sm" len="sm"/>
                    <a:tailEnd type="none" w="sm" len="sm"/>
                  </a:ln>
                </p:spPr>
              </p:cxnSp>
              <p:cxnSp>
                <p:nvCxnSpPr>
                  <p:cNvPr id="461" name="Google Shape;461;p10"/>
                  <p:cNvCxnSpPr/>
                  <p:nvPr/>
                </p:nvCxnSpPr>
                <p:spPr>
                  <a:xfrm>
                    <a:off x="2659" y="2150"/>
                    <a:ext cx="0" cy="19"/>
                  </a:xfrm>
                  <a:prstGeom prst="straightConnector1">
                    <a:avLst/>
                  </a:prstGeom>
                  <a:noFill/>
                  <a:ln w="12700" cap="flat" cmpd="sng">
                    <a:solidFill>
                      <a:srgbClr val="000000"/>
                    </a:solidFill>
                    <a:prstDash val="solid"/>
                    <a:round/>
                    <a:headEnd type="none" w="sm" len="sm"/>
                    <a:tailEnd type="none" w="sm" len="sm"/>
                  </a:ln>
                </p:spPr>
              </p:cxnSp>
              <p:cxnSp>
                <p:nvCxnSpPr>
                  <p:cNvPr id="462" name="Google Shape;462;p10"/>
                  <p:cNvCxnSpPr/>
                  <p:nvPr/>
                </p:nvCxnSpPr>
                <p:spPr>
                  <a:xfrm>
                    <a:off x="2697" y="2106"/>
                    <a:ext cx="0" cy="24"/>
                  </a:xfrm>
                  <a:prstGeom prst="straightConnector1">
                    <a:avLst/>
                  </a:prstGeom>
                  <a:noFill/>
                  <a:ln w="12700" cap="flat" cmpd="sng">
                    <a:solidFill>
                      <a:srgbClr val="000000"/>
                    </a:solidFill>
                    <a:prstDash val="solid"/>
                    <a:round/>
                    <a:headEnd type="none" w="sm" len="sm"/>
                    <a:tailEnd type="none" w="sm" len="sm"/>
                  </a:ln>
                </p:spPr>
              </p:cxnSp>
              <p:cxnSp>
                <p:nvCxnSpPr>
                  <p:cNvPr id="463" name="Google Shape;463;p10"/>
                  <p:cNvCxnSpPr/>
                  <p:nvPr/>
                </p:nvCxnSpPr>
                <p:spPr>
                  <a:xfrm>
                    <a:off x="2405" y="2154"/>
                    <a:ext cx="0" cy="21"/>
                  </a:xfrm>
                  <a:prstGeom prst="straightConnector1">
                    <a:avLst/>
                  </a:prstGeom>
                  <a:noFill/>
                  <a:ln w="12700" cap="flat" cmpd="sng">
                    <a:solidFill>
                      <a:srgbClr val="000000"/>
                    </a:solidFill>
                    <a:prstDash val="solid"/>
                    <a:round/>
                    <a:headEnd type="none" w="sm" len="sm"/>
                    <a:tailEnd type="none" w="sm" len="sm"/>
                  </a:ln>
                </p:spPr>
              </p:cxnSp>
              <p:sp>
                <p:nvSpPr>
                  <p:cNvPr id="464" name="Google Shape;464;p10"/>
                  <p:cNvSpPr/>
                  <p:nvPr/>
                </p:nvSpPr>
                <p:spPr>
                  <a:xfrm>
                    <a:off x="2439" y="2057"/>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10"/>
                  <p:cNvSpPr/>
                  <p:nvPr/>
                </p:nvSpPr>
                <p:spPr>
                  <a:xfrm>
                    <a:off x="2391" y="2046"/>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66" name="Google Shape;466;p10"/>
                <p:cNvGrpSpPr/>
                <p:nvPr/>
              </p:nvGrpSpPr>
              <p:grpSpPr>
                <a:xfrm>
                  <a:off x="2413" y="1999"/>
                  <a:ext cx="336" cy="163"/>
                  <a:chOff x="2413" y="1999"/>
                  <a:chExt cx="336" cy="163"/>
                </a:xfrm>
              </p:grpSpPr>
              <p:sp>
                <p:nvSpPr>
                  <p:cNvPr id="467" name="Google Shape;467;p10"/>
                  <p:cNvSpPr/>
                  <p:nvPr/>
                </p:nvSpPr>
                <p:spPr>
                  <a:xfrm>
                    <a:off x="2413" y="2025"/>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68" name="Google Shape;468;p10"/>
                  <p:cNvSpPr/>
                  <p:nvPr/>
                </p:nvSpPr>
                <p:spPr>
                  <a:xfrm>
                    <a:off x="2413" y="1999"/>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69" name="Google Shape;469;p10"/>
                  <p:cNvCxnSpPr/>
                  <p:nvPr/>
                </p:nvCxnSpPr>
                <p:spPr>
                  <a:xfrm>
                    <a:off x="2413" y="2074"/>
                    <a:ext cx="0" cy="17"/>
                  </a:xfrm>
                  <a:prstGeom prst="straightConnector1">
                    <a:avLst/>
                  </a:prstGeom>
                  <a:noFill/>
                  <a:ln w="12700" cap="flat" cmpd="sng">
                    <a:solidFill>
                      <a:srgbClr val="000000"/>
                    </a:solidFill>
                    <a:prstDash val="solid"/>
                    <a:round/>
                    <a:headEnd type="none" w="sm" len="sm"/>
                    <a:tailEnd type="none" w="sm" len="sm"/>
                  </a:ln>
                </p:spPr>
              </p:cxnSp>
              <p:cxnSp>
                <p:nvCxnSpPr>
                  <p:cNvPr id="470" name="Google Shape;470;p10"/>
                  <p:cNvCxnSpPr/>
                  <p:nvPr/>
                </p:nvCxnSpPr>
                <p:spPr>
                  <a:xfrm>
                    <a:off x="2517" y="2134"/>
                    <a:ext cx="0" cy="20"/>
                  </a:xfrm>
                  <a:prstGeom prst="straightConnector1">
                    <a:avLst/>
                  </a:prstGeom>
                  <a:noFill/>
                  <a:ln w="12700" cap="flat" cmpd="sng">
                    <a:solidFill>
                      <a:srgbClr val="000000"/>
                    </a:solidFill>
                    <a:prstDash val="solid"/>
                    <a:round/>
                    <a:headEnd type="none" w="sm" len="sm"/>
                    <a:tailEnd type="none" w="sm" len="sm"/>
                  </a:ln>
                </p:spPr>
              </p:cxnSp>
              <p:cxnSp>
                <p:nvCxnSpPr>
                  <p:cNvPr id="471" name="Google Shape;471;p10"/>
                  <p:cNvCxnSpPr/>
                  <p:nvPr/>
                </p:nvCxnSpPr>
                <p:spPr>
                  <a:xfrm>
                    <a:off x="2583" y="2140"/>
                    <a:ext cx="0" cy="20"/>
                  </a:xfrm>
                  <a:prstGeom prst="straightConnector1">
                    <a:avLst/>
                  </a:prstGeom>
                  <a:noFill/>
                  <a:ln w="12700" cap="flat" cmpd="sng">
                    <a:solidFill>
                      <a:srgbClr val="000000"/>
                    </a:solidFill>
                    <a:prstDash val="solid"/>
                    <a:round/>
                    <a:headEnd type="none" w="sm" len="sm"/>
                    <a:tailEnd type="none" w="sm" len="sm"/>
                  </a:ln>
                </p:spPr>
              </p:cxnSp>
              <p:cxnSp>
                <p:nvCxnSpPr>
                  <p:cNvPr id="472" name="Google Shape;472;p10"/>
                  <p:cNvCxnSpPr/>
                  <p:nvPr/>
                </p:nvCxnSpPr>
                <p:spPr>
                  <a:xfrm>
                    <a:off x="2645" y="2135"/>
                    <a:ext cx="0" cy="19"/>
                  </a:xfrm>
                  <a:prstGeom prst="straightConnector1">
                    <a:avLst/>
                  </a:prstGeom>
                  <a:noFill/>
                  <a:ln w="12700" cap="flat" cmpd="sng">
                    <a:solidFill>
                      <a:srgbClr val="000000"/>
                    </a:solidFill>
                    <a:prstDash val="solid"/>
                    <a:round/>
                    <a:headEnd type="none" w="sm" len="sm"/>
                    <a:tailEnd type="none" w="sm" len="sm"/>
                  </a:ln>
                </p:spPr>
              </p:cxnSp>
              <p:cxnSp>
                <p:nvCxnSpPr>
                  <p:cNvPr id="473" name="Google Shape;473;p10"/>
                  <p:cNvCxnSpPr/>
                  <p:nvPr/>
                </p:nvCxnSpPr>
                <p:spPr>
                  <a:xfrm>
                    <a:off x="2712" y="2113"/>
                    <a:ext cx="0" cy="20"/>
                  </a:xfrm>
                  <a:prstGeom prst="straightConnector1">
                    <a:avLst/>
                  </a:prstGeom>
                  <a:noFill/>
                  <a:ln w="12700" cap="flat" cmpd="sng">
                    <a:solidFill>
                      <a:srgbClr val="000000"/>
                    </a:solidFill>
                    <a:prstDash val="solid"/>
                    <a:round/>
                    <a:headEnd type="none" w="sm" len="sm"/>
                    <a:tailEnd type="none" w="sm" len="sm"/>
                  </a:ln>
                </p:spPr>
              </p:cxnSp>
              <p:cxnSp>
                <p:nvCxnSpPr>
                  <p:cNvPr id="474" name="Google Shape;474;p10"/>
                  <p:cNvCxnSpPr/>
                  <p:nvPr/>
                </p:nvCxnSpPr>
                <p:spPr>
                  <a:xfrm>
                    <a:off x="2749" y="2071"/>
                    <a:ext cx="0" cy="23"/>
                  </a:xfrm>
                  <a:prstGeom prst="straightConnector1">
                    <a:avLst/>
                  </a:prstGeom>
                  <a:noFill/>
                  <a:ln w="12700" cap="flat" cmpd="sng">
                    <a:solidFill>
                      <a:srgbClr val="000000"/>
                    </a:solidFill>
                    <a:prstDash val="solid"/>
                    <a:round/>
                    <a:headEnd type="none" w="sm" len="sm"/>
                    <a:tailEnd type="none" w="sm" len="sm"/>
                  </a:ln>
                </p:spPr>
              </p:cxnSp>
              <p:cxnSp>
                <p:nvCxnSpPr>
                  <p:cNvPr id="475" name="Google Shape;475;p10"/>
                  <p:cNvCxnSpPr/>
                  <p:nvPr/>
                </p:nvCxnSpPr>
                <p:spPr>
                  <a:xfrm>
                    <a:off x="2457" y="2118"/>
                    <a:ext cx="0" cy="19"/>
                  </a:xfrm>
                  <a:prstGeom prst="straightConnector1">
                    <a:avLst/>
                  </a:prstGeom>
                  <a:noFill/>
                  <a:ln w="12700" cap="flat" cmpd="sng">
                    <a:solidFill>
                      <a:srgbClr val="000000"/>
                    </a:solidFill>
                    <a:prstDash val="solid"/>
                    <a:round/>
                    <a:headEnd type="none" w="sm" len="sm"/>
                    <a:tailEnd type="none" w="sm" len="sm"/>
                  </a:ln>
                </p:spPr>
              </p:cxnSp>
              <p:sp>
                <p:nvSpPr>
                  <p:cNvPr id="476" name="Google Shape;476;p10"/>
                  <p:cNvSpPr/>
                  <p:nvPr/>
                </p:nvSpPr>
                <p:spPr>
                  <a:xfrm>
                    <a:off x="2492" y="2021"/>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7" name="Google Shape;477;p10"/>
                  <p:cNvSpPr/>
                  <p:nvPr/>
                </p:nvSpPr>
                <p:spPr>
                  <a:xfrm>
                    <a:off x="2444" y="2010"/>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478" name="Google Shape;478;p10"/>
              <p:cNvGrpSpPr/>
              <p:nvPr/>
            </p:nvGrpSpPr>
            <p:grpSpPr>
              <a:xfrm>
                <a:off x="2361" y="1903"/>
                <a:ext cx="388" cy="200"/>
                <a:chOff x="2361" y="1903"/>
                <a:chExt cx="388" cy="200"/>
              </a:xfrm>
            </p:grpSpPr>
            <p:grpSp>
              <p:nvGrpSpPr>
                <p:cNvPr id="479" name="Google Shape;479;p10"/>
                <p:cNvGrpSpPr/>
                <p:nvPr/>
              </p:nvGrpSpPr>
              <p:grpSpPr>
                <a:xfrm>
                  <a:off x="2361" y="1941"/>
                  <a:ext cx="336" cy="162"/>
                  <a:chOff x="2361" y="1941"/>
                  <a:chExt cx="336" cy="162"/>
                </a:xfrm>
              </p:grpSpPr>
              <p:sp>
                <p:nvSpPr>
                  <p:cNvPr id="480" name="Google Shape;480;p10"/>
                  <p:cNvSpPr/>
                  <p:nvPr/>
                </p:nvSpPr>
                <p:spPr>
                  <a:xfrm>
                    <a:off x="2361" y="1965"/>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81" name="Google Shape;481;p10"/>
                  <p:cNvSpPr/>
                  <p:nvPr/>
                </p:nvSpPr>
                <p:spPr>
                  <a:xfrm>
                    <a:off x="2361" y="1941"/>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82" name="Google Shape;482;p10"/>
                  <p:cNvCxnSpPr/>
                  <p:nvPr/>
                </p:nvCxnSpPr>
                <p:spPr>
                  <a:xfrm>
                    <a:off x="2361" y="2015"/>
                    <a:ext cx="0" cy="17"/>
                  </a:xfrm>
                  <a:prstGeom prst="straightConnector1">
                    <a:avLst/>
                  </a:prstGeom>
                  <a:noFill/>
                  <a:ln w="12700" cap="flat" cmpd="sng">
                    <a:solidFill>
                      <a:srgbClr val="000000"/>
                    </a:solidFill>
                    <a:prstDash val="solid"/>
                    <a:round/>
                    <a:headEnd type="none" w="sm" len="sm"/>
                    <a:tailEnd type="none" w="sm" len="sm"/>
                  </a:ln>
                </p:spPr>
              </p:cxnSp>
              <p:cxnSp>
                <p:nvCxnSpPr>
                  <p:cNvPr id="483" name="Google Shape;483;p10"/>
                  <p:cNvCxnSpPr/>
                  <p:nvPr/>
                </p:nvCxnSpPr>
                <p:spPr>
                  <a:xfrm>
                    <a:off x="2463" y="2075"/>
                    <a:ext cx="0" cy="20"/>
                  </a:xfrm>
                  <a:prstGeom prst="straightConnector1">
                    <a:avLst/>
                  </a:prstGeom>
                  <a:noFill/>
                  <a:ln w="12700" cap="flat" cmpd="sng">
                    <a:solidFill>
                      <a:srgbClr val="000000"/>
                    </a:solidFill>
                    <a:prstDash val="solid"/>
                    <a:round/>
                    <a:headEnd type="none" w="sm" len="sm"/>
                    <a:tailEnd type="none" w="sm" len="sm"/>
                  </a:ln>
                </p:spPr>
              </p:cxnSp>
              <p:cxnSp>
                <p:nvCxnSpPr>
                  <p:cNvPr id="484" name="Google Shape;484;p10"/>
                  <p:cNvCxnSpPr/>
                  <p:nvPr/>
                </p:nvCxnSpPr>
                <p:spPr>
                  <a:xfrm>
                    <a:off x="2531" y="2080"/>
                    <a:ext cx="0" cy="19"/>
                  </a:xfrm>
                  <a:prstGeom prst="straightConnector1">
                    <a:avLst/>
                  </a:prstGeom>
                  <a:noFill/>
                  <a:ln w="12700" cap="flat" cmpd="sng">
                    <a:solidFill>
                      <a:srgbClr val="000000"/>
                    </a:solidFill>
                    <a:prstDash val="solid"/>
                    <a:round/>
                    <a:headEnd type="none" w="sm" len="sm"/>
                    <a:tailEnd type="none" w="sm" len="sm"/>
                  </a:ln>
                </p:spPr>
              </p:cxnSp>
              <p:cxnSp>
                <p:nvCxnSpPr>
                  <p:cNvPr id="485" name="Google Shape;485;p10"/>
                  <p:cNvCxnSpPr/>
                  <p:nvPr/>
                </p:nvCxnSpPr>
                <p:spPr>
                  <a:xfrm>
                    <a:off x="2593" y="2076"/>
                    <a:ext cx="0" cy="19"/>
                  </a:xfrm>
                  <a:prstGeom prst="straightConnector1">
                    <a:avLst/>
                  </a:prstGeom>
                  <a:noFill/>
                  <a:ln w="12700" cap="flat" cmpd="sng">
                    <a:solidFill>
                      <a:srgbClr val="000000"/>
                    </a:solidFill>
                    <a:prstDash val="solid"/>
                    <a:round/>
                    <a:headEnd type="none" w="sm" len="sm"/>
                    <a:tailEnd type="none" w="sm" len="sm"/>
                  </a:ln>
                </p:spPr>
              </p:cxnSp>
              <p:cxnSp>
                <p:nvCxnSpPr>
                  <p:cNvPr id="486" name="Google Shape;486;p10"/>
                  <p:cNvCxnSpPr/>
                  <p:nvPr/>
                </p:nvCxnSpPr>
                <p:spPr>
                  <a:xfrm>
                    <a:off x="2659" y="2054"/>
                    <a:ext cx="0" cy="19"/>
                  </a:xfrm>
                  <a:prstGeom prst="straightConnector1">
                    <a:avLst/>
                  </a:prstGeom>
                  <a:noFill/>
                  <a:ln w="12700" cap="flat" cmpd="sng">
                    <a:solidFill>
                      <a:srgbClr val="000000"/>
                    </a:solidFill>
                    <a:prstDash val="solid"/>
                    <a:round/>
                    <a:headEnd type="none" w="sm" len="sm"/>
                    <a:tailEnd type="none" w="sm" len="sm"/>
                  </a:ln>
                </p:spPr>
              </p:cxnSp>
              <p:cxnSp>
                <p:nvCxnSpPr>
                  <p:cNvPr id="487" name="Google Shape;487;p10"/>
                  <p:cNvCxnSpPr/>
                  <p:nvPr/>
                </p:nvCxnSpPr>
                <p:spPr>
                  <a:xfrm>
                    <a:off x="2697" y="2010"/>
                    <a:ext cx="0" cy="24"/>
                  </a:xfrm>
                  <a:prstGeom prst="straightConnector1">
                    <a:avLst/>
                  </a:prstGeom>
                  <a:noFill/>
                  <a:ln w="12700" cap="flat" cmpd="sng">
                    <a:solidFill>
                      <a:srgbClr val="000000"/>
                    </a:solidFill>
                    <a:prstDash val="solid"/>
                    <a:round/>
                    <a:headEnd type="none" w="sm" len="sm"/>
                    <a:tailEnd type="none" w="sm" len="sm"/>
                  </a:ln>
                </p:spPr>
              </p:cxnSp>
              <p:cxnSp>
                <p:nvCxnSpPr>
                  <p:cNvPr id="488" name="Google Shape;488;p10"/>
                  <p:cNvCxnSpPr/>
                  <p:nvPr/>
                </p:nvCxnSpPr>
                <p:spPr>
                  <a:xfrm>
                    <a:off x="2405" y="2058"/>
                    <a:ext cx="0" cy="21"/>
                  </a:xfrm>
                  <a:prstGeom prst="straightConnector1">
                    <a:avLst/>
                  </a:prstGeom>
                  <a:noFill/>
                  <a:ln w="12700" cap="flat" cmpd="sng">
                    <a:solidFill>
                      <a:srgbClr val="000000"/>
                    </a:solidFill>
                    <a:prstDash val="solid"/>
                    <a:round/>
                    <a:headEnd type="none" w="sm" len="sm"/>
                    <a:tailEnd type="none" w="sm" len="sm"/>
                  </a:ln>
                </p:spPr>
              </p:cxnSp>
              <p:sp>
                <p:nvSpPr>
                  <p:cNvPr id="489" name="Google Shape;489;p10"/>
                  <p:cNvSpPr/>
                  <p:nvPr/>
                </p:nvSpPr>
                <p:spPr>
                  <a:xfrm>
                    <a:off x="2439" y="1961"/>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p10"/>
                  <p:cNvSpPr/>
                  <p:nvPr/>
                </p:nvSpPr>
                <p:spPr>
                  <a:xfrm>
                    <a:off x="2391" y="1950"/>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91" name="Google Shape;491;p10"/>
                <p:cNvGrpSpPr/>
                <p:nvPr/>
              </p:nvGrpSpPr>
              <p:grpSpPr>
                <a:xfrm>
                  <a:off x="2413" y="1903"/>
                  <a:ext cx="336" cy="163"/>
                  <a:chOff x="2413" y="1903"/>
                  <a:chExt cx="336" cy="163"/>
                </a:xfrm>
              </p:grpSpPr>
              <p:sp>
                <p:nvSpPr>
                  <p:cNvPr id="492" name="Google Shape;492;p10"/>
                  <p:cNvSpPr/>
                  <p:nvPr/>
                </p:nvSpPr>
                <p:spPr>
                  <a:xfrm>
                    <a:off x="2413" y="1929"/>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93" name="Google Shape;493;p10"/>
                  <p:cNvSpPr/>
                  <p:nvPr/>
                </p:nvSpPr>
                <p:spPr>
                  <a:xfrm>
                    <a:off x="2413" y="1903"/>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94" name="Google Shape;494;p10"/>
                  <p:cNvCxnSpPr/>
                  <p:nvPr/>
                </p:nvCxnSpPr>
                <p:spPr>
                  <a:xfrm>
                    <a:off x="2413" y="1978"/>
                    <a:ext cx="0" cy="17"/>
                  </a:xfrm>
                  <a:prstGeom prst="straightConnector1">
                    <a:avLst/>
                  </a:prstGeom>
                  <a:noFill/>
                  <a:ln w="12700" cap="flat" cmpd="sng">
                    <a:solidFill>
                      <a:srgbClr val="000000"/>
                    </a:solidFill>
                    <a:prstDash val="solid"/>
                    <a:round/>
                    <a:headEnd type="none" w="sm" len="sm"/>
                    <a:tailEnd type="none" w="sm" len="sm"/>
                  </a:ln>
                </p:spPr>
              </p:cxnSp>
              <p:cxnSp>
                <p:nvCxnSpPr>
                  <p:cNvPr id="495" name="Google Shape;495;p10"/>
                  <p:cNvCxnSpPr/>
                  <p:nvPr/>
                </p:nvCxnSpPr>
                <p:spPr>
                  <a:xfrm>
                    <a:off x="2517" y="2038"/>
                    <a:ext cx="0" cy="20"/>
                  </a:xfrm>
                  <a:prstGeom prst="straightConnector1">
                    <a:avLst/>
                  </a:prstGeom>
                  <a:noFill/>
                  <a:ln w="12700" cap="flat" cmpd="sng">
                    <a:solidFill>
                      <a:srgbClr val="000000"/>
                    </a:solidFill>
                    <a:prstDash val="solid"/>
                    <a:round/>
                    <a:headEnd type="none" w="sm" len="sm"/>
                    <a:tailEnd type="none" w="sm" len="sm"/>
                  </a:ln>
                </p:spPr>
              </p:cxnSp>
              <p:cxnSp>
                <p:nvCxnSpPr>
                  <p:cNvPr id="496" name="Google Shape;496;p10"/>
                  <p:cNvCxnSpPr/>
                  <p:nvPr/>
                </p:nvCxnSpPr>
                <p:spPr>
                  <a:xfrm>
                    <a:off x="2583" y="2044"/>
                    <a:ext cx="0" cy="20"/>
                  </a:xfrm>
                  <a:prstGeom prst="straightConnector1">
                    <a:avLst/>
                  </a:prstGeom>
                  <a:noFill/>
                  <a:ln w="12700" cap="flat" cmpd="sng">
                    <a:solidFill>
                      <a:srgbClr val="000000"/>
                    </a:solidFill>
                    <a:prstDash val="solid"/>
                    <a:round/>
                    <a:headEnd type="none" w="sm" len="sm"/>
                    <a:tailEnd type="none" w="sm" len="sm"/>
                  </a:ln>
                </p:spPr>
              </p:cxnSp>
              <p:cxnSp>
                <p:nvCxnSpPr>
                  <p:cNvPr id="497" name="Google Shape;497;p10"/>
                  <p:cNvCxnSpPr/>
                  <p:nvPr/>
                </p:nvCxnSpPr>
                <p:spPr>
                  <a:xfrm>
                    <a:off x="2645" y="2039"/>
                    <a:ext cx="0" cy="19"/>
                  </a:xfrm>
                  <a:prstGeom prst="straightConnector1">
                    <a:avLst/>
                  </a:prstGeom>
                  <a:noFill/>
                  <a:ln w="12700" cap="flat" cmpd="sng">
                    <a:solidFill>
                      <a:srgbClr val="000000"/>
                    </a:solidFill>
                    <a:prstDash val="solid"/>
                    <a:round/>
                    <a:headEnd type="none" w="sm" len="sm"/>
                    <a:tailEnd type="none" w="sm" len="sm"/>
                  </a:ln>
                </p:spPr>
              </p:cxnSp>
              <p:cxnSp>
                <p:nvCxnSpPr>
                  <p:cNvPr id="498" name="Google Shape;498;p10"/>
                  <p:cNvCxnSpPr/>
                  <p:nvPr/>
                </p:nvCxnSpPr>
                <p:spPr>
                  <a:xfrm>
                    <a:off x="2712" y="2017"/>
                    <a:ext cx="0" cy="20"/>
                  </a:xfrm>
                  <a:prstGeom prst="straightConnector1">
                    <a:avLst/>
                  </a:prstGeom>
                  <a:noFill/>
                  <a:ln w="12700" cap="flat" cmpd="sng">
                    <a:solidFill>
                      <a:srgbClr val="000000"/>
                    </a:solidFill>
                    <a:prstDash val="solid"/>
                    <a:round/>
                    <a:headEnd type="none" w="sm" len="sm"/>
                    <a:tailEnd type="none" w="sm" len="sm"/>
                  </a:ln>
                </p:spPr>
              </p:cxnSp>
              <p:cxnSp>
                <p:nvCxnSpPr>
                  <p:cNvPr id="499" name="Google Shape;499;p10"/>
                  <p:cNvCxnSpPr/>
                  <p:nvPr/>
                </p:nvCxnSpPr>
                <p:spPr>
                  <a:xfrm>
                    <a:off x="2749" y="1975"/>
                    <a:ext cx="0" cy="23"/>
                  </a:xfrm>
                  <a:prstGeom prst="straightConnector1">
                    <a:avLst/>
                  </a:prstGeom>
                  <a:noFill/>
                  <a:ln w="12700" cap="flat" cmpd="sng">
                    <a:solidFill>
                      <a:srgbClr val="000000"/>
                    </a:solidFill>
                    <a:prstDash val="solid"/>
                    <a:round/>
                    <a:headEnd type="none" w="sm" len="sm"/>
                    <a:tailEnd type="none" w="sm" len="sm"/>
                  </a:ln>
                </p:spPr>
              </p:cxnSp>
              <p:cxnSp>
                <p:nvCxnSpPr>
                  <p:cNvPr id="500" name="Google Shape;500;p10"/>
                  <p:cNvCxnSpPr/>
                  <p:nvPr/>
                </p:nvCxnSpPr>
                <p:spPr>
                  <a:xfrm>
                    <a:off x="2457" y="2022"/>
                    <a:ext cx="0" cy="19"/>
                  </a:xfrm>
                  <a:prstGeom prst="straightConnector1">
                    <a:avLst/>
                  </a:prstGeom>
                  <a:noFill/>
                  <a:ln w="12700" cap="flat" cmpd="sng">
                    <a:solidFill>
                      <a:srgbClr val="000000"/>
                    </a:solidFill>
                    <a:prstDash val="solid"/>
                    <a:round/>
                    <a:headEnd type="none" w="sm" len="sm"/>
                    <a:tailEnd type="none" w="sm" len="sm"/>
                  </a:ln>
                </p:spPr>
              </p:cxnSp>
              <p:sp>
                <p:nvSpPr>
                  <p:cNvPr id="501" name="Google Shape;501;p10"/>
                  <p:cNvSpPr/>
                  <p:nvPr/>
                </p:nvSpPr>
                <p:spPr>
                  <a:xfrm>
                    <a:off x="2492" y="1925"/>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2" name="Google Shape;502;p10"/>
                  <p:cNvSpPr/>
                  <p:nvPr/>
                </p:nvSpPr>
                <p:spPr>
                  <a:xfrm>
                    <a:off x="2444" y="1914"/>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503" name="Google Shape;503;p10"/>
              <p:cNvGrpSpPr/>
              <p:nvPr/>
            </p:nvGrpSpPr>
            <p:grpSpPr>
              <a:xfrm>
                <a:off x="2361" y="1807"/>
                <a:ext cx="388" cy="200"/>
                <a:chOff x="2361" y="1807"/>
                <a:chExt cx="388" cy="200"/>
              </a:xfrm>
            </p:grpSpPr>
            <p:grpSp>
              <p:nvGrpSpPr>
                <p:cNvPr id="504" name="Google Shape;504;p10"/>
                <p:cNvGrpSpPr/>
                <p:nvPr/>
              </p:nvGrpSpPr>
              <p:grpSpPr>
                <a:xfrm>
                  <a:off x="2361" y="1845"/>
                  <a:ext cx="336" cy="162"/>
                  <a:chOff x="2361" y="1845"/>
                  <a:chExt cx="336" cy="162"/>
                </a:xfrm>
              </p:grpSpPr>
              <p:sp>
                <p:nvSpPr>
                  <p:cNvPr id="505" name="Google Shape;505;p10"/>
                  <p:cNvSpPr/>
                  <p:nvPr/>
                </p:nvSpPr>
                <p:spPr>
                  <a:xfrm>
                    <a:off x="2361" y="1869"/>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506" name="Google Shape;506;p10"/>
                  <p:cNvSpPr/>
                  <p:nvPr/>
                </p:nvSpPr>
                <p:spPr>
                  <a:xfrm>
                    <a:off x="2361" y="1845"/>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507" name="Google Shape;507;p10"/>
                  <p:cNvCxnSpPr/>
                  <p:nvPr/>
                </p:nvCxnSpPr>
                <p:spPr>
                  <a:xfrm>
                    <a:off x="2361" y="1919"/>
                    <a:ext cx="0" cy="17"/>
                  </a:xfrm>
                  <a:prstGeom prst="straightConnector1">
                    <a:avLst/>
                  </a:prstGeom>
                  <a:noFill/>
                  <a:ln w="12700" cap="flat" cmpd="sng">
                    <a:solidFill>
                      <a:srgbClr val="000000"/>
                    </a:solidFill>
                    <a:prstDash val="solid"/>
                    <a:round/>
                    <a:headEnd type="none" w="sm" len="sm"/>
                    <a:tailEnd type="none" w="sm" len="sm"/>
                  </a:ln>
                </p:spPr>
              </p:cxnSp>
              <p:cxnSp>
                <p:nvCxnSpPr>
                  <p:cNvPr id="508" name="Google Shape;508;p10"/>
                  <p:cNvCxnSpPr/>
                  <p:nvPr/>
                </p:nvCxnSpPr>
                <p:spPr>
                  <a:xfrm>
                    <a:off x="2463" y="1979"/>
                    <a:ext cx="0" cy="20"/>
                  </a:xfrm>
                  <a:prstGeom prst="straightConnector1">
                    <a:avLst/>
                  </a:prstGeom>
                  <a:noFill/>
                  <a:ln w="12700" cap="flat" cmpd="sng">
                    <a:solidFill>
                      <a:srgbClr val="000000"/>
                    </a:solidFill>
                    <a:prstDash val="solid"/>
                    <a:round/>
                    <a:headEnd type="none" w="sm" len="sm"/>
                    <a:tailEnd type="none" w="sm" len="sm"/>
                  </a:ln>
                </p:spPr>
              </p:cxnSp>
              <p:cxnSp>
                <p:nvCxnSpPr>
                  <p:cNvPr id="509" name="Google Shape;509;p10"/>
                  <p:cNvCxnSpPr/>
                  <p:nvPr/>
                </p:nvCxnSpPr>
                <p:spPr>
                  <a:xfrm>
                    <a:off x="2531" y="1984"/>
                    <a:ext cx="0" cy="19"/>
                  </a:xfrm>
                  <a:prstGeom prst="straightConnector1">
                    <a:avLst/>
                  </a:prstGeom>
                  <a:noFill/>
                  <a:ln w="12700" cap="flat" cmpd="sng">
                    <a:solidFill>
                      <a:srgbClr val="000000"/>
                    </a:solidFill>
                    <a:prstDash val="solid"/>
                    <a:round/>
                    <a:headEnd type="none" w="sm" len="sm"/>
                    <a:tailEnd type="none" w="sm" len="sm"/>
                  </a:ln>
                </p:spPr>
              </p:cxnSp>
              <p:cxnSp>
                <p:nvCxnSpPr>
                  <p:cNvPr id="510" name="Google Shape;510;p10"/>
                  <p:cNvCxnSpPr/>
                  <p:nvPr/>
                </p:nvCxnSpPr>
                <p:spPr>
                  <a:xfrm>
                    <a:off x="2593" y="1980"/>
                    <a:ext cx="0" cy="19"/>
                  </a:xfrm>
                  <a:prstGeom prst="straightConnector1">
                    <a:avLst/>
                  </a:prstGeom>
                  <a:noFill/>
                  <a:ln w="12700" cap="flat" cmpd="sng">
                    <a:solidFill>
                      <a:srgbClr val="000000"/>
                    </a:solidFill>
                    <a:prstDash val="solid"/>
                    <a:round/>
                    <a:headEnd type="none" w="sm" len="sm"/>
                    <a:tailEnd type="none" w="sm" len="sm"/>
                  </a:ln>
                </p:spPr>
              </p:cxnSp>
              <p:cxnSp>
                <p:nvCxnSpPr>
                  <p:cNvPr id="511" name="Google Shape;511;p10"/>
                  <p:cNvCxnSpPr/>
                  <p:nvPr/>
                </p:nvCxnSpPr>
                <p:spPr>
                  <a:xfrm>
                    <a:off x="2659" y="1958"/>
                    <a:ext cx="0" cy="19"/>
                  </a:xfrm>
                  <a:prstGeom prst="straightConnector1">
                    <a:avLst/>
                  </a:prstGeom>
                  <a:noFill/>
                  <a:ln w="12700" cap="flat" cmpd="sng">
                    <a:solidFill>
                      <a:srgbClr val="000000"/>
                    </a:solidFill>
                    <a:prstDash val="solid"/>
                    <a:round/>
                    <a:headEnd type="none" w="sm" len="sm"/>
                    <a:tailEnd type="none" w="sm" len="sm"/>
                  </a:ln>
                </p:spPr>
              </p:cxnSp>
              <p:cxnSp>
                <p:nvCxnSpPr>
                  <p:cNvPr id="512" name="Google Shape;512;p10"/>
                  <p:cNvCxnSpPr/>
                  <p:nvPr/>
                </p:nvCxnSpPr>
                <p:spPr>
                  <a:xfrm>
                    <a:off x="2697" y="1914"/>
                    <a:ext cx="0" cy="24"/>
                  </a:xfrm>
                  <a:prstGeom prst="straightConnector1">
                    <a:avLst/>
                  </a:prstGeom>
                  <a:noFill/>
                  <a:ln w="12700" cap="flat" cmpd="sng">
                    <a:solidFill>
                      <a:srgbClr val="000000"/>
                    </a:solidFill>
                    <a:prstDash val="solid"/>
                    <a:round/>
                    <a:headEnd type="none" w="sm" len="sm"/>
                    <a:tailEnd type="none" w="sm" len="sm"/>
                  </a:ln>
                </p:spPr>
              </p:cxnSp>
              <p:cxnSp>
                <p:nvCxnSpPr>
                  <p:cNvPr id="513" name="Google Shape;513;p10"/>
                  <p:cNvCxnSpPr/>
                  <p:nvPr/>
                </p:nvCxnSpPr>
                <p:spPr>
                  <a:xfrm>
                    <a:off x="2405" y="1962"/>
                    <a:ext cx="0" cy="21"/>
                  </a:xfrm>
                  <a:prstGeom prst="straightConnector1">
                    <a:avLst/>
                  </a:prstGeom>
                  <a:noFill/>
                  <a:ln w="12700" cap="flat" cmpd="sng">
                    <a:solidFill>
                      <a:srgbClr val="000000"/>
                    </a:solidFill>
                    <a:prstDash val="solid"/>
                    <a:round/>
                    <a:headEnd type="none" w="sm" len="sm"/>
                    <a:tailEnd type="none" w="sm" len="sm"/>
                  </a:ln>
                </p:spPr>
              </p:cxnSp>
              <p:sp>
                <p:nvSpPr>
                  <p:cNvPr id="514" name="Google Shape;514;p10"/>
                  <p:cNvSpPr/>
                  <p:nvPr/>
                </p:nvSpPr>
                <p:spPr>
                  <a:xfrm>
                    <a:off x="2439" y="1865"/>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0"/>
                  <p:cNvSpPr/>
                  <p:nvPr/>
                </p:nvSpPr>
                <p:spPr>
                  <a:xfrm>
                    <a:off x="2391" y="1854"/>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516" name="Google Shape;516;p10"/>
                <p:cNvGrpSpPr/>
                <p:nvPr/>
              </p:nvGrpSpPr>
              <p:grpSpPr>
                <a:xfrm>
                  <a:off x="2413" y="1807"/>
                  <a:ext cx="336" cy="163"/>
                  <a:chOff x="2413" y="1807"/>
                  <a:chExt cx="336" cy="163"/>
                </a:xfrm>
              </p:grpSpPr>
              <p:sp>
                <p:nvSpPr>
                  <p:cNvPr id="517" name="Google Shape;517;p10"/>
                  <p:cNvSpPr/>
                  <p:nvPr/>
                </p:nvSpPr>
                <p:spPr>
                  <a:xfrm>
                    <a:off x="2413" y="1833"/>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518" name="Google Shape;518;p10"/>
                  <p:cNvSpPr/>
                  <p:nvPr/>
                </p:nvSpPr>
                <p:spPr>
                  <a:xfrm>
                    <a:off x="2413" y="1807"/>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519" name="Google Shape;519;p10"/>
                  <p:cNvCxnSpPr/>
                  <p:nvPr/>
                </p:nvCxnSpPr>
                <p:spPr>
                  <a:xfrm>
                    <a:off x="2413" y="1882"/>
                    <a:ext cx="0" cy="17"/>
                  </a:xfrm>
                  <a:prstGeom prst="straightConnector1">
                    <a:avLst/>
                  </a:prstGeom>
                  <a:noFill/>
                  <a:ln w="12700" cap="flat" cmpd="sng">
                    <a:solidFill>
                      <a:srgbClr val="000000"/>
                    </a:solidFill>
                    <a:prstDash val="solid"/>
                    <a:round/>
                    <a:headEnd type="none" w="sm" len="sm"/>
                    <a:tailEnd type="none" w="sm" len="sm"/>
                  </a:ln>
                </p:spPr>
              </p:cxnSp>
              <p:cxnSp>
                <p:nvCxnSpPr>
                  <p:cNvPr id="520" name="Google Shape;520;p10"/>
                  <p:cNvCxnSpPr/>
                  <p:nvPr/>
                </p:nvCxnSpPr>
                <p:spPr>
                  <a:xfrm>
                    <a:off x="2517" y="1942"/>
                    <a:ext cx="0" cy="20"/>
                  </a:xfrm>
                  <a:prstGeom prst="straightConnector1">
                    <a:avLst/>
                  </a:prstGeom>
                  <a:noFill/>
                  <a:ln w="12700" cap="flat" cmpd="sng">
                    <a:solidFill>
                      <a:srgbClr val="000000"/>
                    </a:solidFill>
                    <a:prstDash val="solid"/>
                    <a:round/>
                    <a:headEnd type="none" w="sm" len="sm"/>
                    <a:tailEnd type="none" w="sm" len="sm"/>
                  </a:ln>
                </p:spPr>
              </p:cxnSp>
              <p:cxnSp>
                <p:nvCxnSpPr>
                  <p:cNvPr id="521" name="Google Shape;521;p10"/>
                  <p:cNvCxnSpPr/>
                  <p:nvPr/>
                </p:nvCxnSpPr>
                <p:spPr>
                  <a:xfrm>
                    <a:off x="2583" y="1948"/>
                    <a:ext cx="0" cy="20"/>
                  </a:xfrm>
                  <a:prstGeom prst="straightConnector1">
                    <a:avLst/>
                  </a:prstGeom>
                  <a:noFill/>
                  <a:ln w="12700" cap="flat" cmpd="sng">
                    <a:solidFill>
                      <a:srgbClr val="000000"/>
                    </a:solidFill>
                    <a:prstDash val="solid"/>
                    <a:round/>
                    <a:headEnd type="none" w="sm" len="sm"/>
                    <a:tailEnd type="none" w="sm" len="sm"/>
                  </a:ln>
                </p:spPr>
              </p:cxnSp>
              <p:cxnSp>
                <p:nvCxnSpPr>
                  <p:cNvPr id="522" name="Google Shape;522;p10"/>
                  <p:cNvCxnSpPr/>
                  <p:nvPr/>
                </p:nvCxnSpPr>
                <p:spPr>
                  <a:xfrm>
                    <a:off x="2645" y="1943"/>
                    <a:ext cx="0" cy="19"/>
                  </a:xfrm>
                  <a:prstGeom prst="straightConnector1">
                    <a:avLst/>
                  </a:prstGeom>
                  <a:noFill/>
                  <a:ln w="12700" cap="flat" cmpd="sng">
                    <a:solidFill>
                      <a:srgbClr val="000000"/>
                    </a:solidFill>
                    <a:prstDash val="solid"/>
                    <a:round/>
                    <a:headEnd type="none" w="sm" len="sm"/>
                    <a:tailEnd type="none" w="sm" len="sm"/>
                  </a:ln>
                </p:spPr>
              </p:cxnSp>
              <p:cxnSp>
                <p:nvCxnSpPr>
                  <p:cNvPr id="523" name="Google Shape;523;p10"/>
                  <p:cNvCxnSpPr/>
                  <p:nvPr/>
                </p:nvCxnSpPr>
                <p:spPr>
                  <a:xfrm>
                    <a:off x="2712" y="1921"/>
                    <a:ext cx="0" cy="20"/>
                  </a:xfrm>
                  <a:prstGeom prst="straightConnector1">
                    <a:avLst/>
                  </a:prstGeom>
                  <a:noFill/>
                  <a:ln w="12700" cap="flat" cmpd="sng">
                    <a:solidFill>
                      <a:srgbClr val="000000"/>
                    </a:solidFill>
                    <a:prstDash val="solid"/>
                    <a:round/>
                    <a:headEnd type="none" w="sm" len="sm"/>
                    <a:tailEnd type="none" w="sm" len="sm"/>
                  </a:ln>
                </p:spPr>
              </p:cxnSp>
              <p:cxnSp>
                <p:nvCxnSpPr>
                  <p:cNvPr id="524" name="Google Shape;524;p10"/>
                  <p:cNvCxnSpPr/>
                  <p:nvPr/>
                </p:nvCxnSpPr>
                <p:spPr>
                  <a:xfrm>
                    <a:off x="2749" y="1879"/>
                    <a:ext cx="0" cy="23"/>
                  </a:xfrm>
                  <a:prstGeom prst="straightConnector1">
                    <a:avLst/>
                  </a:prstGeom>
                  <a:noFill/>
                  <a:ln w="12700" cap="flat" cmpd="sng">
                    <a:solidFill>
                      <a:srgbClr val="000000"/>
                    </a:solidFill>
                    <a:prstDash val="solid"/>
                    <a:round/>
                    <a:headEnd type="none" w="sm" len="sm"/>
                    <a:tailEnd type="none" w="sm" len="sm"/>
                  </a:ln>
                </p:spPr>
              </p:cxnSp>
              <p:cxnSp>
                <p:nvCxnSpPr>
                  <p:cNvPr id="525" name="Google Shape;525;p10"/>
                  <p:cNvCxnSpPr/>
                  <p:nvPr/>
                </p:nvCxnSpPr>
                <p:spPr>
                  <a:xfrm>
                    <a:off x="2457" y="1926"/>
                    <a:ext cx="0" cy="19"/>
                  </a:xfrm>
                  <a:prstGeom prst="straightConnector1">
                    <a:avLst/>
                  </a:prstGeom>
                  <a:noFill/>
                  <a:ln w="12700" cap="flat" cmpd="sng">
                    <a:solidFill>
                      <a:srgbClr val="000000"/>
                    </a:solidFill>
                    <a:prstDash val="solid"/>
                    <a:round/>
                    <a:headEnd type="none" w="sm" len="sm"/>
                    <a:tailEnd type="none" w="sm" len="sm"/>
                  </a:ln>
                </p:spPr>
              </p:cxnSp>
              <p:sp>
                <p:nvSpPr>
                  <p:cNvPr id="526" name="Google Shape;526;p10"/>
                  <p:cNvSpPr/>
                  <p:nvPr/>
                </p:nvSpPr>
                <p:spPr>
                  <a:xfrm>
                    <a:off x="2492" y="1829"/>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10"/>
                  <p:cNvSpPr/>
                  <p:nvPr/>
                </p:nvSpPr>
                <p:spPr>
                  <a:xfrm>
                    <a:off x="2444" y="1818"/>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sp>
          <p:nvSpPr>
            <p:cNvPr id="528" name="Google Shape;528;p10"/>
            <p:cNvSpPr/>
            <p:nvPr/>
          </p:nvSpPr>
          <p:spPr>
            <a:xfrm rot="10140000">
              <a:off x="2813" y="1378"/>
              <a:ext cx="289" cy="384"/>
            </a:xfrm>
            <a:custGeom>
              <a:avLst/>
              <a:gdLst/>
              <a:ahLst/>
              <a:cxnLst/>
              <a:rect l="l" t="t" r="r" b="b"/>
              <a:pathLst>
                <a:path w="21709" h="21600" fill="none" extrusionOk="0">
                  <a:moveTo>
                    <a:pt x="21708" y="9689"/>
                  </a:moveTo>
                  <a:cubicBezTo>
                    <a:pt x="18043" y="16991"/>
                    <a:pt x="10573" y="21599"/>
                    <a:pt x="2404" y="21600"/>
                  </a:cubicBezTo>
                  <a:cubicBezTo>
                    <a:pt x="1600" y="21600"/>
                    <a:pt x="798" y="21555"/>
                    <a:pt x="0" y="21465"/>
                  </a:cubicBezTo>
                </a:path>
                <a:path w="21709" h="2160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9" name="Google Shape;529;p10"/>
            <p:cNvSpPr/>
            <p:nvPr/>
          </p:nvSpPr>
          <p:spPr>
            <a:xfrm>
              <a:off x="3072" y="1852"/>
              <a:ext cx="672" cy="408"/>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Debt</a:t>
              </a:r>
              <a:endParaRPr sz="1800" b="0" i="0" u="none" strike="noStrike" cap="none">
                <a:solidFill>
                  <a:srgbClr val="00467F"/>
                </a:solidFill>
                <a:latin typeface="Arial"/>
                <a:ea typeface="Arial"/>
                <a:cs typeface="Arial"/>
                <a:sym typeface="Arial"/>
              </a:endParaRPr>
            </a:p>
          </p:txBody>
        </p:sp>
        <p:sp>
          <p:nvSpPr>
            <p:cNvPr id="530" name="Google Shape;530;p10"/>
            <p:cNvSpPr/>
            <p:nvPr/>
          </p:nvSpPr>
          <p:spPr>
            <a:xfrm>
              <a:off x="2400" y="1959"/>
              <a:ext cx="816" cy="582"/>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Energy savings</a:t>
              </a:r>
              <a:endParaRPr sz="1800" b="0" i="0" u="none" strike="noStrike" cap="none">
                <a:solidFill>
                  <a:srgbClr val="00467F"/>
                </a:solidFill>
                <a:latin typeface="Arial"/>
                <a:ea typeface="Arial"/>
                <a:cs typeface="Arial"/>
                <a:sym typeface="Arial"/>
              </a:endParaRPr>
            </a:p>
          </p:txBody>
        </p:sp>
        <p:sp>
          <p:nvSpPr>
            <p:cNvPr id="531" name="Google Shape;531;p10"/>
            <p:cNvSpPr/>
            <p:nvPr/>
          </p:nvSpPr>
          <p:spPr>
            <a:xfrm rot="10140000">
              <a:off x="2831" y="1392"/>
              <a:ext cx="289" cy="384"/>
            </a:xfrm>
            <a:custGeom>
              <a:avLst/>
              <a:gdLst/>
              <a:ahLst/>
              <a:cxnLst/>
              <a:rect l="l" t="t" r="r" b="b"/>
              <a:pathLst>
                <a:path w="21709" h="21600" fill="none" extrusionOk="0">
                  <a:moveTo>
                    <a:pt x="21708" y="9689"/>
                  </a:moveTo>
                  <a:cubicBezTo>
                    <a:pt x="18043" y="16991"/>
                    <a:pt x="10573" y="21599"/>
                    <a:pt x="2404" y="21600"/>
                  </a:cubicBezTo>
                  <a:cubicBezTo>
                    <a:pt x="1600" y="21600"/>
                    <a:pt x="798" y="21555"/>
                    <a:pt x="0" y="21465"/>
                  </a:cubicBezTo>
                </a:path>
                <a:path w="21709" h="2160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532" name="Google Shape;532;p10"/>
          <p:cNvCxnSpPr/>
          <p:nvPr/>
        </p:nvCxnSpPr>
        <p:spPr>
          <a:xfrm>
            <a:off x="4352513" y="4988946"/>
            <a:ext cx="1296900" cy="0"/>
          </a:xfrm>
          <a:prstGeom prst="straightConnector1">
            <a:avLst/>
          </a:prstGeom>
          <a:noFill/>
          <a:ln w="19050" cap="flat" cmpd="sng">
            <a:solidFill>
              <a:srgbClr val="9DC721"/>
            </a:solidFill>
            <a:prstDash val="solid"/>
            <a:round/>
            <a:headEnd type="none" w="sm" len="sm"/>
            <a:tailEnd type="triangle" w="lg" len="lg"/>
          </a:ln>
        </p:spPr>
      </p:cxnSp>
      <p:cxnSp>
        <p:nvCxnSpPr>
          <p:cNvPr id="533" name="Google Shape;533;p10"/>
          <p:cNvCxnSpPr/>
          <p:nvPr/>
        </p:nvCxnSpPr>
        <p:spPr>
          <a:xfrm>
            <a:off x="7696105" y="4988946"/>
            <a:ext cx="1224000" cy="0"/>
          </a:xfrm>
          <a:prstGeom prst="straightConnector1">
            <a:avLst/>
          </a:prstGeom>
          <a:noFill/>
          <a:ln w="19050" cap="flat" cmpd="sng">
            <a:solidFill>
              <a:srgbClr val="9DC721"/>
            </a:solidFill>
            <a:prstDash val="solid"/>
            <a:round/>
            <a:headEnd type="none" w="sm" len="sm"/>
            <a:tailEnd type="triangle" w="lg" len="lg"/>
          </a:ln>
        </p:spPr>
      </p:cxnSp>
      <p:cxnSp>
        <p:nvCxnSpPr>
          <p:cNvPr id="534" name="Google Shape;534;p10"/>
          <p:cNvCxnSpPr/>
          <p:nvPr/>
        </p:nvCxnSpPr>
        <p:spPr>
          <a:xfrm flipH="1">
            <a:off x="4152304" y="2918212"/>
            <a:ext cx="935100" cy="769800"/>
          </a:xfrm>
          <a:prstGeom prst="straightConnector1">
            <a:avLst/>
          </a:prstGeom>
          <a:noFill/>
          <a:ln w="19050" cap="flat" cmpd="sng">
            <a:solidFill>
              <a:srgbClr val="9DC721"/>
            </a:solidFill>
            <a:prstDash val="solid"/>
            <a:round/>
            <a:headEnd type="none" w="sm" len="sm"/>
            <a:tailEnd type="triangle" w="lg" len="lg"/>
          </a:ln>
        </p:spPr>
      </p:cxnSp>
      <p:sp>
        <p:nvSpPr>
          <p:cNvPr id="535" name="Google Shape;535;p10"/>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ENERGY SAVINGS GUARANTEE CONTRACT</a:t>
            </a:r>
            <a:endParaRPr sz="1400" b="0" i="0" u="none" strike="noStrike" cap="none">
              <a:solidFill>
                <a:srgbClr val="000000"/>
              </a:solidFill>
              <a:latin typeface="Arial"/>
              <a:ea typeface="Arial"/>
              <a:cs typeface="Arial"/>
              <a:sym typeface="Arial"/>
            </a:endParaRPr>
          </a:p>
        </p:txBody>
      </p:sp>
      <p:sp>
        <p:nvSpPr>
          <p:cNvPr id="536" name="Google Shape;536;p10"/>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028" name="Picture 4">
            <a:extLst>
              <a:ext uri="{FF2B5EF4-FFF2-40B4-BE49-F238E27FC236}">
                <a16:creationId xmlns:a16="http://schemas.microsoft.com/office/drawing/2014/main" id="{E639FAD5-9B34-B971-ED7F-2AF11D92B0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7" name="Picture 3">
            <a:extLst>
              <a:ext uri="{FF2B5EF4-FFF2-40B4-BE49-F238E27FC236}">
                <a16:creationId xmlns:a16="http://schemas.microsoft.com/office/drawing/2014/main" id="{4712F242-8C5C-C56D-CE1C-989283DECFC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6" name="Picture 2">
            <a:extLst>
              <a:ext uri="{FF2B5EF4-FFF2-40B4-BE49-F238E27FC236}">
                <a16:creationId xmlns:a16="http://schemas.microsoft.com/office/drawing/2014/main" id="{ED080E56-4DBA-F90F-E833-5A2172DD493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5" name="Picture 1">
            <a:extLst>
              <a:ext uri="{FF2B5EF4-FFF2-40B4-BE49-F238E27FC236}">
                <a16:creationId xmlns:a16="http://schemas.microsoft.com/office/drawing/2014/main" id="{6F6A9EAB-4874-4612-1498-61F925BE530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11"/>
          <p:cNvSpPr txBox="1"/>
          <p:nvPr/>
        </p:nvSpPr>
        <p:spPr>
          <a:xfrm>
            <a:off x="810150" y="1951350"/>
            <a:ext cx="10571700" cy="2955300"/>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2400" b="1" i="0" u="none" strike="noStrike" cap="none">
                <a:solidFill>
                  <a:srgbClr val="00467F"/>
                </a:solidFill>
                <a:latin typeface="Arial"/>
                <a:ea typeface="Arial"/>
                <a:cs typeface="Arial"/>
                <a:sym typeface="Arial"/>
              </a:rPr>
              <a:t>Capital</a:t>
            </a:r>
            <a:endParaRPr sz="8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Business owners invest their own capital or borrow capital to implement projects, or a combination of both.</a:t>
            </a:r>
            <a:endParaRPr sz="22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ESCO has no credit risk.</a:t>
            </a:r>
            <a:endParaRPr sz="22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ESCO can assist in finding sources of capital.</a:t>
            </a:r>
            <a:endParaRPr sz="600" b="0" i="0" u="none" strike="noStrike" cap="none">
              <a:solidFill>
                <a:srgbClr val="00467F"/>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3000"/>
              <a:buFont typeface="Arial"/>
              <a:buNone/>
            </a:pPr>
            <a:r>
              <a:rPr lang="en-US" sz="2400" b="1" i="0" u="none" strike="noStrike" cap="none">
                <a:solidFill>
                  <a:srgbClr val="00467F"/>
                </a:solidFill>
                <a:latin typeface="Arial"/>
                <a:ea typeface="Arial"/>
                <a:cs typeface="Arial"/>
                <a:sym typeface="Arial"/>
              </a:rPr>
              <a:t>Contract duration</a:t>
            </a:r>
            <a:endParaRPr sz="8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Typically fixed and arranged with debt services (in the case of borrowing).</a:t>
            </a:r>
            <a:endParaRPr sz="2200" b="0" i="0" u="none" strike="noStrike" cap="none">
              <a:solidFill>
                <a:srgbClr val="00467F"/>
              </a:solidFill>
              <a:latin typeface="Arial"/>
              <a:ea typeface="Arial"/>
              <a:cs typeface="Arial"/>
              <a:sym typeface="Arial"/>
            </a:endParaRPr>
          </a:p>
        </p:txBody>
      </p:sp>
      <p:sp>
        <p:nvSpPr>
          <p:cNvPr id="542" name="Google Shape;542;p11"/>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ENERGY SAVINGS GUARANTEE CONTRACT</a:t>
            </a:r>
            <a:endParaRPr sz="1400" b="0" i="0" u="none" strike="noStrike" cap="none">
              <a:solidFill>
                <a:srgbClr val="000000"/>
              </a:solidFill>
              <a:latin typeface="Arial"/>
              <a:ea typeface="Arial"/>
              <a:cs typeface="Arial"/>
              <a:sym typeface="Arial"/>
            </a:endParaRPr>
          </a:p>
        </p:txBody>
      </p:sp>
      <p:sp>
        <p:nvSpPr>
          <p:cNvPr id="543" name="Google Shape;543;p11"/>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12"/>
          <p:cNvSpPr txBox="1"/>
          <p:nvPr/>
        </p:nvSpPr>
        <p:spPr>
          <a:xfrm>
            <a:off x="838200" y="1602965"/>
            <a:ext cx="11271113" cy="553998"/>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rgbClr val="053D5D"/>
                </a:solidFill>
                <a:latin typeface="Montserrat"/>
                <a:ea typeface="Montserrat"/>
                <a:cs typeface="Montserrat"/>
                <a:sym typeface="Montserrat"/>
              </a:rPr>
              <a:t>How does the savings rate – working capital work?</a:t>
            </a:r>
            <a:endParaRPr sz="3000" b="0" i="0" u="none" strike="noStrike" cap="none">
              <a:solidFill>
                <a:srgbClr val="053D5D"/>
              </a:solidFill>
              <a:latin typeface="Montserrat"/>
              <a:ea typeface="Montserrat"/>
              <a:cs typeface="Montserrat"/>
              <a:sym typeface="Montserrat"/>
            </a:endParaRPr>
          </a:p>
        </p:txBody>
      </p:sp>
      <p:grpSp>
        <p:nvGrpSpPr>
          <p:cNvPr id="550" name="Google Shape;550;p12"/>
          <p:cNvGrpSpPr/>
          <p:nvPr/>
        </p:nvGrpSpPr>
        <p:grpSpPr>
          <a:xfrm>
            <a:off x="2217423" y="1982886"/>
            <a:ext cx="7548877" cy="4875114"/>
            <a:chOff x="1152525" y="1724025"/>
            <a:chExt cx="6648449" cy="4429124"/>
          </a:xfrm>
        </p:grpSpPr>
        <p:graphicFrame>
          <p:nvGraphicFramePr>
            <p:cNvPr id="551" name="Google Shape;551;p12"/>
            <p:cNvGraphicFramePr/>
            <p:nvPr/>
          </p:nvGraphicFramePr>
          <p:xfrm>
            <a:off x="1152525" y="1724025"/>
            <a:ext cx="6648449" cy="4429124"/>
          </p:xfrm>
          <a:graphic>
            <a:graphicData uri="http://schemas.openxmlformats.org/drawingml/2006/chart">
              <c:chart xmlns:c="http://schemas.openxmlformats.org/drawingml/2006/chart" xmlns:r="http://schemas.openxmlformats.org/officeDocument/2006/relationships" r:id="rId3"/>
            </a:graphicData>
          </a:graphic>
        </p:graphicFrame>
        <p:sp>
          <p:nvSpPr>
            <p:cNvPr id="552" name="Google Shape;552;p12"/>
            <p:cNvSpPr/>
            <p:nvPr/>
          </p:nvSpPr>
          <p:spPr>
            <a:xfrm>
              <a:off x="3013167" y="4108678"/>
              <a:ext cx="756741" cy="1331306"/>
            </a:xfrm>
            <a:prstGeom prst="round2DiagRect">
              <a:avLst>
                <a:gd name="adj1" fmla="val 16667"/>
                <a:gd name="adj2" fmla="val 0"/>
              </a:avLst>
            </a:prstGeom>
            <a:solidFill>
              <a:srgbClr val="FFFFFF"/>
            </a:solidFill>
            <a:ln w="25400" cap="flat" cmpd="sng">
              <a:solidFill>
                <a:srgbClr val="0BD0D9"/>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Current annual costs for business owners</a:t>
              </a:r>
              <a:endParaRPr sz="1200" b="0" i="0" u="none" strike="noStrike" cap="none">
                <a:solidFill>
                  <a:srgbClr val="053D5D"/>
                </a:solidFill>
                <a:latin typeface="Montserrat"/>
                <a:ea typeface="Montserrat"/>
                <a:cs typeface="Montserrat"/>
                <a:sym typeface="Montserrat"/>
              </a:endParaRPr>
            </a:p>
          </p:txBody>
        </p:sp>
        <p:sp>
          <p:nvSpPr>
            <p:cNvPr id="553" name="Google Shape;553;p12"/>
            <p:cNvSpPr txBox="1"/>
            <p:nvPr/>
          </p:nvSpPr>
          <p:spPr>
            <a:xfrm>
              <a:off x="3843339" y="3887352"/>
              <a:ext cx="866666"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Energy costs and O&amp;M costs</a:t>
              </a:r>
              <a:endParaRPr sz="1400" b="0" i="0" u="none" strike="noStrike" cap="none">
                <a:solidFill>
                  <a:srgbClr val="000000"/>
                </a:solidFill>
                <a:latin typeface="Arial"/>
                <a:ea typeface="Arial"/>
                <a:cs typeface="Arial"/>
                <a:sym typeface="Arial"/>
              </a:endParaRPr>
            </a:p>
          </p:txBody>
        </p:sp>
        <p:sp>
          <p:nvSpPr>
            <p:cNvPr id="554" name="Google Shape;554;p12"/>
            <p:cNvSpPr/>
            <p:nvPr/>
          </p:nvSpPr>
          <p:spPr>
            <a:xfrm>
              <a:off x="4343400" y="2809875"/>
              <a:ext cx="200025" cy="885825"/>
            </a:xfrm>
            <a:prstGeom prst="rightBrace">
              <a:avLst>
                <a:gd name="adj1" fmla="val 8333"/>
                <a:gd name="adj2" fmla="val 50000"/>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555" name="Google Shape;555;p12"/>
            <p:cNvCxnSpPr>
              <a:stCxn id="554" idx="1"/>
            </p:cNvCxnSpPr>
            <p:nvPr/>
          </p:nvCxnSpPr>
          <p:spPr>
            <a:xfrm>
              <a:off x="4543425" y="3252788"/>
              <a:ext cx="333300" cy="0"/>
            </a:xfrm>
            <a:prstGeom prst="straightConnector1">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cxnSp>
        <p:sp>
          <p:nvSpPr>
            <p:cNvPr id="556" name="Google Shape;556;p12"/>
            <p:cNvSpPr txBox="1"/>
            <p:nvPr/>
          </p:nvSpPr>
          <p:spPr>
            <a:xfrm>
              <a:off x="3691294" y="2773369"/>
              <a:ext cx="780656" cy="7829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DN pays to ESCO,</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ESCO</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pays to the bank</a:t>
              </a:r>
              <a:endParaRPr sz="1000" b="0" i="0" u="none" strike="noStrike" cap="none">
                <a:solidFill>
                  <a:srgbClr val="053D5D"/>
                </a:solidFill>
                <a:latin typeface="Montserrat"/>
                <a:ea typeface="Montserrat"/>
                <a:cs typeface="Montserrat"/>
                <a:sym typeface="Montserrat"/>
              </a:endParaRPr>
            </a:p>
          </p:txBody>
        </p:sp>
        <p:sp>
          <p:nvSpPr>
            <p:cNvPr id="557" name="Google Shape;557;p12"/>
            <p:cNvSpPr txBox="1"/>
            <p:nvPr/>
          </p:nvSpPr>
          <p:spPr>
            <a:xfrm>
              <a:off x="4408146" y="2809914"/>
              <a:ext cx="573351" cy="3635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Financial fees</a:t>
              </a:r>
              <a:endParaRPr sz="1000" b="0" i="0" u="none" strike="noStrike" cap="none">
                <a:solidFill>
                  <a:srgbClr val="053D5D"/>
                </a:solidFill>
                <a:latin typeface="Montserrat"/>
                <a:ea typeface="Montserrat"/>
                <a:cs typeface="Montserrat"/>
                <a:sym typeface="Montserrat"/>
              </a:endParaRPr>
            </a:p>
          </p:txBody>
        </p:sp>
        <p:sp>
          <p:nvSpPr>
            <p:cNvPr id="558" name="Google Shape;558;p12"/>
            <p:cNvSpPr txBox="1"/>
            <p:nvPr/>
          </p:nvSpPr>
          <p:spPr>
            <a:xfrm>
              <a:off x="4464858" y="3263721"/>
              <a:ext cx="456883" cy="382470"/>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Investment capital</a:t>
              </a:r>
              <a:endParaRPr sz="1200" b="0" i="0" u="none" strike="noStrike" cap="none">
                <a:solidFill>
                  <a:srgbClr val="053D5D"/>
                </a:solidFill>
                <a:latin typeface="Montserrat"/>
                <a:ea typeface="Montserrat"/>
                <a:cs typeface="Montserrat"/>
                <a:sym typeface="Montserrat"/>
              </a:endParaRPr>
            </a:p>
          </p:txBody>
        </p:sp>
        <p:sp>
          <p:nvSpPr>
            <p:cNvPr id="559" name="Google Shape;559;p12"/>
            <p:cNvSpPr txBox="1"/>
            <p:nvPr/>
          </p:nvSpPr>
          <p:spPr>
            <a:xfrm>
              <a:off x="3809167" y="2290977"/>
              <a:ext cx="1268489" cy="4194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Montserrat"/>
                  <a:ea typeface="Montserrat"/>
                  <a:cs typeface="Montserrat"/>
                  <a:sym typeface="Montserrat"/>
                </a:rPr>
                <a:t>Business owner receives (optional)</a:t>
              </a:r>
              <a:endParaRPr sz="1400" b="0" i="0" u="none" strike="noStrike" cap="none">
                <a:solidFill>
                  <a:srgbClr val="000000"/>
                </a:solidFill>
                <a:latin typeface="Arial"/>
                <a:ea typeface="Arial"/>
                <a:cs typeface="Arial"/>
                <a:sym typeface="Arial"/>
              </a:endParaRPr>
            </a:p>
          </p:txBody>
        </p:sp>
        <p:sp>
          <p:nvSpPr>
            <p:cNvPr id="560" name="Google Shape;560;p12"/>
            <p:cNvSpPr txBox="1"/>
            <p:nvPr/>
          </p:nvSpPr>
          <p:spPr>
            <a:xfrm>
              <a:off x="5699646" y="3870175"/>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Energy costs and O&amp;M costs</a:t>
              </a:r>
              <a:endParaRPr sz="1400" b="0" i="0" u="none" strike="noStrike" cap="none">
                <a:solidFill>
                  <a:srgbClr val="000000"/>
                </a:solidFill>
                <a:latin typeface="Arial"/>
                <a:ea typeface="Arial"/>
                <a:cs typeface="Arial"/>
                <a:sym typeface="Arial"/>
              </a:endParaRPr>
            </a:p>
          </p:txBody>
        </p:sp>
        <p:sp>
          <p:nvSpPr>
            <p:cNvPr id="561" name="Google Shape;561;p12"/>
            <p:cNvSpPr txBox="1"/>
            <p:nvPr/>
          </p:nvSpPr>
          <p:spPr>
            <a:xfrm>
              <a:off x="5598081" y="2507689"/>
              <a:ext cx="1086525" cy="6884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Business owner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benefits</a:t>
              </a:r>
              <a:endParaRPr sz="1600" b="0" i="0" u="none" strike="noStrike" cap="none">
                <a:solidFill>
                  <a:srgbClr val="053D5D"/>
                </a:solidFill>
                <a:latin typeface="Montserrat"/>
                <a:ea typeface="Montserrat"/>
                <a:cs typeface="Montserrat"/>
                <a:sym typeface="Montserrat"/>
              </a:endParaRPr>
            </a:p>
          </p:txBody>
        </p:sp>
        <p:sp>
          <p:nvSpPr>
            <p:cNvPr id="562" name="Google Shape;562;p12"/>
            <p:cNvSpPr/>
            <p:nvPr/>
          </p:nvSpPr>
          <p:spPr>
            <a:xfrm>
              <a:off x="5213375" y="2662654"/>
              <a:ext cx="209550" cy="2771584"/>
            </a:xfrm>
            <a:prstGeom prst="rightBracket">
              <a:avLst>
                <a:gd name="adj" fmla="val 833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Montserrat"/>
                <a:ea typeface="Montserrat"/>
                <a:cs typeface="Montserrat"/>
                <a:sym typeface="Montserrat"/>
              </a:endParaRPr>
            </a:p>
          </p:txBody>
        </p:sp>
        <p:sp>
          <p:nvSpPr>
            <p:cNvPr id="563" name="Google Shape;563;p12"/>
            <p:cNvSpPr/>
            <p:nvPr/>
          </p:nvSpPr>
          <p:spPr>
            <a:xfrm>
              <a:off x="4710004" y="3860614"/>
              <a:ext cx="822846" cy="1331306"/>
            </a:xfrm>
            <a:prstGeom prst="round2DiagRect">
              <a:avLst>
                <a:gd name="adj1" fmla="val 16667"/>
                <a:gd name="adj2" fmla="val 0"/>
              </a:avLst>
            </a:prstGeom>
            <a:solidFill>
              <a:srgbClr val="FFFFFF"/>
            </a:solidFill>
            <a:ln w="25400" cap="flat" cmpd="sng">
              <a:solidFill>
                <a:srgbClr val="0BD0D9">
                  <a:alpha val="88235"/>
                </a:srgbClr>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Annual business costs are reduced or remain the same</a:t>
              </a:r>
              <a:endParaRPr sz="1200" b="0" i="0" u="none" strike="noStrike" cap="none">
                <a:solidFill>
                  <a:srgbClr val="053D5D"/>
                </a:solidFill>
                <a:latin typeface="Montserrat"/>
                <a:ea typeface="Montserrat"/>
                <a:cs typeface="Montserrat"/>
                <a:sym typeface="Montserrat"/>
              </a:endParaRPr>
            </a:p>
          </p:txBody>
        </p:sp>
      </p:grpSp>
      <p:sp>
        <p:nvSpPr>
          <p:cNvPr id="564" name="Google Shape;564;p12"/>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SHARED SAVINGS AGREEMENT</a:t>
            </a:r>
            <a:endParaRPr sz="1400" b="0" i="0" u="none" strike="noStrike" cap="none">
              <a:solidFill>
                <a:srgbClr val="000000"/>
              </a:solidFill>
              <a:latin typeface="Arial"/>
              <a:ea typeface="Arial"/>
              <a:cs typeface="Arial"/>
              <a:sym typeface="Arial"/>
            </a:endParaRPr>
          </a:p>
        </p:txBody>
      </p:sp>
      <p:sp>
        <p:nvSpPr>
          <p:cNvPr id="565" name="Google Shape;565;p12"/>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grpSp>
        <p:nvGrpSpPr>
          <p:cNvPr id="570" name="Google Shape;570;p13"/>
          <p:cNvGrpSpPr/>
          <p:nvPr/>
        </p:nvGrpSpPr>
        <p:grpSpPr>
          <a:xfrm>
            <a:off x="538531" y="2203582"/>
            <a:ext cx="10506906" cy="3104780"/>
            <a:chOff x="-96785" y="1570405"/>
            <a:chExt cx="10506906" cy="3104780"/>
          </a:xfrm>
        </p:grpSpPr>
        <p:sp>
          <p:nvSpPr>
            <p:cNvPr id="571" name="Google Shape;571;p13"/>
            <p:cNvSpPr/>
            <p:nvPr/>
          </p:nvSpPr>
          <p:spPr>
            <a:xfrm>
              <a:off x="7582528" y="4346818"/>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nvGrpSpPr>
            <p:cNvPr id="572" name="Google Shape;572;p13"/>
            <p:cNvGrpSpPr/>
            <p:nvPr/>
          </p:nvGrpSpPr>
          <p:grpSpPr>
            <a:xfrm>
              <a:off x="-96785" y="2042182"/>
              <a:ext cx="10506906" cy="851824"/>
              <a:chOff x="-96785" y="2042182"/>
              <a:chExt cx="10506906" cy="851824"/>
            </a:xfrm>
          </p:grpSpPr>
          <p:sp>
            <p:nvSpPr>
              <p:cNvPr id="573" name="Google Shape;573;p13"/>
              <p:cNvSpPr/>
              <p:nvPr/>
            </p:nvSpPr>
            <p:spPr>
              <a:xfrm>
                <a:off x="-96785" y="2042182"/>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13"/>
              <p:cNvSpPr/>
              <p:nvPr/>
            </p:nvSpPr>
            <p:spPr>
              <a:xfrm>
                <a:off x="8212395" y="2511166"/>
                <a:ext cx="2197726" cy="382840"/>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Loan capital</a:t>
                </a:r>
                <a:endParaRPr sz="2000" b="0" i="0" u="none" strike="noStrike" cap="none">
                  <a:solidFill>
                    <a:srgbClr val="00467F"/>
                  </a:solidFill>
                  <a:latin typeface="Arial"/>
                  <a:ea typeface="Arial"/>
                  <a:cs typeface="Arial"/>
                  <a:sym typeface="Arial"/>
                </a:endParaRPr>
              </a:p>
            </p:txBody>
          </p:sp>
        </p:grpSp>
        <p:grpSp>
          <p:nvGrpSpPr>
            <p:cNvPr id="575" name="Google Shape;575;p13"/>
            <p:cNvGrpSpPr/>
            <p:nvPr/>
          </p:nvGrpSpPr>
          <p:grpSpPr>
            <a:xfrm>
              <a:off x="549358" y="2126407"/>
              <a:ext cx="7568177" cy="767566"/>
              <a:chOff x="1545793" y="2017236"/>
              <a:chExt cx="7568177" cy="767566"/>
            </a:xfrm>
          </p:grpSpPr>
          <p:sp>
            <p:nvSpPr>
              <p:cNvPr id="576" name="Google Shape;576;p13"/>
              <p:cNvSpPr/>
              <p:nvPr/>
            </p:nvSpPr>
            <p:spPr>
              <a:xfrm>
                <a:off x="8698770" y="2402002"/>
                <a:ext cx="415200" cy="3828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 name="Google Shape;577;p13"/>
              <p:cNvSpPr/>
              <p:nvPr/>
            </p:nvSpPr>
            <p:spPr>
              <a:xfrm>
                <a:off x="1545793" y="2017236"/>
                <a:ext cx="4395779"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Technical design, construction, acceptance, measurement, and verification</a:t>
                </a:r>
                <a:endParaRPr sz="2000" b="0" i="0" u="none" strike="noStrike" cap="none">
                  <a:solidFill>
                    <a:srgbClr val="00467F"/>
                  </a:solidFill>
                  <a:latin typeface="Arial"/>
                  <a:ea typeface="Arial"/>
                  <a:cs typeface="Arial"/>
                  <a:sym typeface="Arial"/>
                </a:endParaRPr>
              </a:p>
            </p:txBody>
          </p:sp>
        </p:grpSp>
        <p:cxnSp>
          <p:nvCxnSpPr>
            <p:cNvPr id="578" name="Google Shape;578;p13"/>
            <p:cNvCxnSpPr/>
            <p:nvPr/>
          </p:nvCxnSpPr>
          <p:spPr>
            <a:xfrm>
              <a:off x="6855565" y="3160128"/>
              <a:ext cx="1777200" cy="574800"/>
            </a:xfrm>
            <a:prstGeom prst="straightConnector1">
              <a:avLst/>
            </a:prstGeom>
            <a:noFill/>
            <a:ln w="38100" cap="flat" cmpd="sng">
              <a:solidFill>
                <a:srgbClr val="053D5D"/>
              </a:solidFill>
              <a:prstDash val="solid"/>
              <a:round/>
              <a:headEnd type="stealth" w="med" len="med"/>
              <a:tailEnd type="none" w="sm" len="sm"/>
            </a:ln>
          </p:spPr>
        </p:cxnSp>
        <p:grpSp>
          <p:nvGrpSpPr>
            <p:cNvPr id="579" name="Google Shape;579;p13"/>
            <p:cNvGrpSpPr/>
            <p:nvPr/>
          </p:nvGrpSpPr>
          <p:grpSpPr>
            <a:xfrm>
              <a:off x="8822448" y="2893997"/>
              <a:ext cx="1587600" cy="1743402"/>
              <a:chOff x="-92499" y="-1223556"/>
              <a:chExt cx="1587600" cy="1743402"/>
            </a:xfrm>
          </p:grpSpPr>
          <p:sp>
            <p:nvSpPr>
              <p:cNvPr id="580" name="Google Shape;580;p13"/>
              <p:cNvSpPr/>
              <p:nvPr/>
            </p:nvSpPr>
            <p:spPr>
              <a:xfrm>
                <a:off x="-92499" y="-1223556"/>
                <a:ext cx="1587600" cy="1270200"/>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1" name="Google Shape;581;p13"/>
              <p:cNvSpPr/>
              <p:nvPr/>
            </p:nvSpPr>
            <p:spPr>
              <a:xfrm>
                <a:off x="-50987" y="-52254"/>
                <a:ext cx="1504500" cy="5721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2" name="Google Shape;582;p13"/>
              <p:cNvSpPr txBox="1"/>
              <p:nvPr/>
            </p:nvSpPr>
            <p:spPr>
              <a:xfrm>
                <a:off x="-50987" y="-52254"/>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Organization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Financial</a:t>
                </a:r>
                <a:endParaRPr sz="1700" b="1" i="0" u="none" strike="noStrike" cap="none">
                  <a:solidFill>
                    <a:srgbClr val="053D5D"/>
                  </a:solidFill>
                  <a:latin typeface="Montserrat"/>
                  <a:ea typeface="Montserrat"/>
                  <a:cs typeface="Montserrat"/>
                  <a:sym typeface="Montserrat"/>
                </a:endParaRPr>
              </a:p>
            </p:txBody>
          </p:sp>
        </p:grpSp>
        <p:grpSp>
          <p:nvGrpSpPr>
            <p:cNvPr id="583" name="Google Shape;583;p13"/>
            <p:cNvGrpSpPr/>
            <p:nvPr/>
          </p:nvGrpSpPr>
          <p:grpSpPr>
            <a:xfrm>
              <a:off x="952103" y="3013054"/>
              <a:ext cx="1580700" cy="1662131"/>
              <a:chOff x="479588" y="-1205826"/>
              <a:chExt cx="1580700" cy="1662131"/>
            </a:xfrm>
          </p:grpSpPr>
          <p:sp>
            <p:nvSpPr>
              <p:cNvPr id="584" name="Google Shape;584;p13"/>
              <p:cNvSpPr/>
              <p:nvPr/>
            </p:nvSpPr>
            <p:spPr>
              <a:xfrm>
                <a:off x="479588" y="-1205826"/>
                <a:ext cx="1580700" cy="12645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5" name="Google Shape;585;p13"/>
              <p:cNvSpPr/>
              <p:nvPr/>
            </p:nvSpPr>
            <p:spPr>
              <a:xfrm>
                <a:off x="566566" y="-191420"/>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6" name="Google Shape;586;p13"/>
              <p:cNvSpPr txBox="1"/>
              <p:nvPr/>
            </p:nvSpPr>
            <p:spPr>
              <a:xfrm>
                <a:off x="566591" y="-191395"/>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Business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6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Enterprise</a:t>
                </a:r>
                <a:endParaRPr sz="1600" b="1" i="0" u="none" strike="noStrike" cap="none">
                  <a:solidFill>
                    <a:srgbClr val="053D5D"/>
                  </a:solidFill>
                  <a:latin typeface="Arial"/>
                  <a:ea typeface="Arial"/>
                  <a:cs typeface="Arial"/>
                  <a:sym typeface="Arial"/>
                </a:endParaRPr>
              </a:p>
            </p:txBody>
          </p:sp>
        </p:grpSp>
        <p:grpSp>
          <p:nvGrpSpPr>
            <p:cNvPr id="587" name="Google Shape;587;p13"/>
            <p:cNvGrpSpPr/>
            <p:nvPr/>
          </p:nvGrpSpPr>
          <p:grpSpPr>
            <a:xfrm>
              <a:off x="5109611" y="1570405"/>
              <a:ext cx="1556282" cy="1784936"/>
              <a:chOff x="164792" y="556"/>
              <a:chExt cx="1556282" cy="1784936"/>
            </a:xfrm>
          </p:grpSpPr>
          <p:sp>
            <p:nvSpPr>
              <p:cNvPr id="588" name="Google Shape;588;p13"/>
              <p:cNvSpPr/>
              <p:nvPr/>
            </p:nvSpPr>
            <p:spPr>
              <a:xfrm>
                <a:off x="164792" y="556"/>
                <a:ext cx="1528437" cy="1589713"/>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9" name="Google Shape;589;p13"/>
              <p:cNvSpPr/>
              <p:nvPr/>
            </p:nvSpPr>
            <p:spPr>
              <a:xfrm>
                <a:off x="252455" y="1323455"/>
                <a:ext cx="1468619" cy="46203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0" name="Google Shape;590;p13"/>
              <p:cNvSpPr txBox="1"/>
              <p:nvPr/>
            </p:nvSpPr>
            <p:spPr>
              <a:xfrm>
                <a:off x="252455" y="1323455"/>
                <a:ext cx="1468619" cy="46203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591" name="Google Shape;591;p13"/>
            <p:cNvCxnSpPr/>
            <p:nvPr/>
          </p:nvCxnSpPr>
          <p:spPr>
            <a:xfrm flipH="1">
              <a:off x="3161984" y="3193623"/>
              <a:ext cx="1829700" cy="650700"/>
            </a:xfrm>
            <a:prstGeom prst="straightConnector1">
              <a:avLst/>
            </a:prstGeom>
            <a:noFill/>
            <a:ln w="38100" cap="flat" cmpd="sng">
              <a:solidFill>
                <a:srgbClr val="053D5D"/>
              </a:solidFill>
              <a:prstDash val="solid"/>
              <a:round/>
              <a:headEnd type="none" w="sm" len="sm"/>
              <a:tailEnd type="stealth" w="med" len="med"/>
            </a:ln>
          </p:spPr>
        </p:cxnSp>
      </p:grpSp>
      <p:sp>
        <p:nvSpPr>
          <p:cNvPr id="592" name="Google Shape;592;p13"/>
          <p:cNvSpPr/>
          <p:nvPr/>
        </p:nvSpPr>
        <p:spPr>
          <a:xfrm>
            <a:off x="400790" y="1757448"/>
            <a:ext cx="8244840" cy="461665"/>
          </a:xfrm>
          <a:prstGeom prst="rect">
            <a:avLst/>
          </a:prstGeom>
          <a:noFill/>
          <a:ln>
            <a:noFill/>
          </a:ln>
        </p:spPr>
        <p:txBody>
          <a:bodyPr spcFirstLastPara="1" wrap="square" lIns="91425" tIns="45700" rIns="91425" bIns="45700" anchor="t" anchorCtr="0">
            <a:spAutoFit/>
          </a:bodyPr>
          <a:lstStyle/>
          <a:p>
            <a:pPr marL="365125"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53D5D"/>
                </a:solidFill>
                <a:latin typeface="Montserrat"/>
                <a:ea typeface="Montserrat"/>
                <a:cs typeface="Montserrat"/>
                <a:sym typeface="Montserrat"/>
              </a:rPr>
              <a:t>Construction period</a:t>
            </a:r>
            <a:endParaRPr sz="2400" b="1" i="0" u="none" strike="noStrike" cap="none">
              <a:solidFill>
                <a:srgbClr val="053D5D"/>
              </a:solidFill>
              <a:latin typeface="Montserrat"/>
              <a:ea typeface="Montserrat"/>
              <a:cs typeface="Montserrat"/>
              <a:sym typeface="Montserrat"/>
            </a:endParaRPr>
          </a:p>
        </p:txBody>
      </p:sp>
      <p:sp>
        <p:nvSpPr>
          <p:cNvPr id="593" name="Google Shape;593;p13"/>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ENERGY SAVINGS SHARING AGREEMENT</a:t>
            </a:r>
            <a:endParaRPr sz="1400" b="0" i="0" u="none" strike="noStrike" cap="none">
              <a:solidFill>
                <a:srgbClr val="000000"/>
              </a:solidFill>
              <a:latin typeface="Arial"/>
              <a:ea typeface="Arial"/>
              <a:cs typeface="Arial"/>
              <a:sym typeface="Arial"/>
            </a:endParaRPr>
          </a:p>
        </p:txBody>
      </p:sp>
      <p:sp>
        <p:nvSpPr>
          <p:cNvPr id="594" name="Google Shape;594;p13"/>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14"/>
          <p:cNvSpPr/>
          <p:nvPr/>
        </p:nvSpPr>
        <p:spPr>
          <a:xfrm>
            <a:off x="8197665" y="517696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00" name="Google Shape;600;p14"/>
          <p:cNvSpPr/>
          <p:nvPr/>
        </p:nvSpPr>
        <p:spPr>
          <a:xfrm>
            <a:off x="842675" y="2701009"/>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1" name="Google Shape;601;p14"/>
          <p:cNvSpPr/>
          <p:nvPr/>
        </p:nvSpPr>
        <p:spPr>
          <a:xfrm>
            <a:off x="8961147" y="2841908"/>
            <a:ext cx="2197726" cy="382840"/>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Pay off debt</a:t>
            </a:r>
            <a:endParaRPr sz="2000" b="0" i="0" u="none" strike="noStrike" cap="none">
              <a:solidFill>
                <a:srgbClr val="00467F"/>
              </a:solidFill>
              <a:latin typeface="Arial"/>
              <a:ea typeface="Arial"/>
              <a:cs typeface="Arial"/>
              <a:sym typeface="Arial"/>
            </a:endParaRPr>
          </a:p>
        </p:txBody>
      </p:sp>
      <p:sp>
        <p:nvSpPr>
          <p:cNvPr id="602" name="Google Shape;602;p14"/>
          <p:cNvSpPr/>
          <p:nvPr/>
        </p:nvSpPr>
        <p:spPr>
          <a:xfrm>
            <a:off x="3857276" y="4364800"/>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3" name="Google Shape;603;p14"/>
          <p:cNvSpPr/>
          <p:nvPr/>
        </p:nvSpPr>
        <p:spPr>
          <a:xfrm>
            <a:off x="8527354" y="2857074"/>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4" name="Google Shape;604;p14"/>
          <p:cNvSpPr/>
          <p:nvPr/>
        </p:nvSpPr>
        <p:spPr>
          <a:xfrm>
            <a:off x="1556644" y="2764572"/>
            <a:ext cx="3648261"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Measurement and verification, corrective actions</a:t>
            </a:r>
            <a:endParaRPr sz="2000" b="0" i="0" u="none" strike="noStrike" cap="none">
              <a:solidFill>
                <a:srgbClr val="00467F"/>
              </a:solidFill>
              <a:latin typeface="Arial"/>
              <a:ea typeface="Arial"/>
              <a:cs typeface="Arial"/>
              <a:sym typeface="Arial"/>
            </a:endParaRPr>
          </a:p>
        </p:txBody>
      </p:sp>
      <p:sp>
        <p:nvSpPr>
          <p:cNvPr id="605" name="Google Shape;605;p14"/>
          <p:cNvSpPr/>
          <p:nvPr/>
        </p:nvSpPr>
        <p:spPr>
          <a:xfrm>
            <a:off x="4571383" y="4419138"/>
            <a:ext cx="3046486"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Share savings based on effectiveness</a:t>
            </a:r>
            <a:endParaRPr sz="1400" b="0" i="0" u="none" strike="noStrike" cap="none">
              <a:solidFill>
                <a:srgbClr val="00467F"/>
              </a:solidFill>
              <a:latin typeface="Arial"/>
              <a:ea typeface="Arial"/>
              <a:cs typeface="Arial"/>
              <a:sym typeface="Arial"/>
            </a:endParaRPr>
          </a:p>
        </p:txBody>
      </p:sp>
      <p:cxnSp>
        <p:nvCxnSpPr>
          <p:cNvPr id="606" name="Google Shape;606;p14"/>
          <p:cNvCxnSpPr/>
          <p:nvPr/>
        </p:nvCxnSpPr>
        <p:spPr>
          <a:xfrm>
            <a:off x="7628564" y="3347947"/>
            <a:ext cx="1820400" cy="668700"/>
          </a:xfrm>
          <a:prstGeom prst="straightConnector1">
            <a:avLst/>
          </a:prstGeom>
          <a:noFill/>
          <a:ln w="38100" cap="flat" cmpd="sng">
            <a:solidFill>
              <a:srgbClr val="053D5D"/>
            </a:solidFill>
            <a:prstDash val="solid"/>
            <a:round/>
            <a:headEnd type="none" w="sm" len="sm"/>
            <a:tailEnd type="stealth" w="med" len="med"/>
          </a:ln>
        </p:spPr>
      </p:cxnSp>
      <p:sp>
        <p:nvSpPr>
          <p:cNvPr id="607" name="Google Shape;607;p14"/>
          <p:cNvSpPr/>
          <p:nvPr/>
        </p:nvSpPr>
        <p:spPr>
          <a:xfrm>
            <a:off x="9645285" y="3732754"/>
            <a:ext cx="1587671" cy="1270137"/>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8" name="Google Shape;608;p14"/>
          <p:cNvSpPr/>
          <p:nvPr/>
        </p:nvSpPr>
        <p:spPr>
          <a:xfrm>
            <a:off x="9661822" y="4812156"/>
            <a:ext cx="1504592" cy="57199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14"/>
          <p:cNvSpPr txBox="1"/>
          <p:nvPr/>
        </p:nvSpPr>
        <p:spPr>
          <a:xfrm>
            <a:off x="9686860" y="4812131"/>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Organization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Financial</a:t>
            </a:r>
            <a:endParaRPr sz="1700" b="1" i="0" u="none" strike="noStrike" cap="none">
              <a:solidFill>
                <a:srgbClr val="053D5D"/>
              </a:solidFill>
              <a:latin typeface="Montserrat"/>
              <a:ea typeface="Montserrat"/>
              <a:cs typeface="Montserrat"/>
              <a:sym typeface="Montserrat"/>
            </a:endParaRPr>
          </a:p>
        </p:txBody>
      </p:sp>
      <p:sp>
        <p:nvSpPr>
          <p:cNvPr id="610" name="Google Shape;610;p14"/>
          <p:cNvSpPr/>
          <p:nvPr/>
        </p:nvSpPr>
        <p:spPr>
          <a:xfrm>
            <a:off x="1731215" y="3716635"/>
            <a:ext cx="1580616" cy="1264493"/>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1" name="Google Shape;611;p14"/>
          <p:cNvSpPr/>
          <p:nvPr/>
        </p:nvSpPr>
        <p:spPr>
          <a:xfrm>
            <a:off x="1818143" y="4774317"/>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2" name="Google Shape;612;p14"/>
          <p:cNvSpPr txBox="1"/>
          <p:nvPr/>
        </p:nvSpPr>
        <p:spPr>
          <a:xfrm>
            <a:off x="1818143" y="4774317"/>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Business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6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business</a:t>
            </a:r>
            <a:endParaRPr sz="1600" b="1" i="0" u="none" strike="noStrike" cap="none">
              <a:solidFill>
                <a:srgbClr val="053D5D"/>
              </a:solidFill>
              <a:latin typeface="Arial"/>
              <a:ea typeface="Arial"/>
              <a:cs typeface="Arial"/>
              <a:sym typeface="Arial"/>
            </a:endParaRPr>
          </a:p>
        </p:txBody>
      </p:sp>
      <p:sp>
        <p:nvSpPr>
          <p:cNvPr id="613" name="Google Shape;613;p14"/>
          <p:cNvSpPr/>
          <p:nvPr/>
        </p:nvSpPr>
        <p:spPr>
          <a:xfrm>
            <a:off x="5724748" y="1757449"/>
            <a:ext cx="1528500" cy="158970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4" name="Google Shape;614;p14"/>
          <p:cNvSpPr/>
          <p:nvPr/>
        </p:nvSpPr>
        <p:spPr>
          <a:xfrm>
            <a:off x="5812411" y="3080348"/>
            <a:ext cx="1468500" cy="4620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5" name="Google Shape;615;p14"/>
          <p:cNvSpPr txBox="1"/>
          <p:nvPr/>
        </p:nvSpPr>
        <p:spPr>
          <a:xfrm>
            <a:off x="5812411" y="3080348"/>
            <a:ext cx="1468500" cy="462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cxnSp>
        <p:nvCxnSpPr>
          <p:cNvPr id="616" name="Google Shape;616;p14"/>
          <p:cNvCxnSpPr/>
          <p:nvPr/>
        </p:nvCxnSpPr>
        <p:spPr>
          <a:xfrm flipH="1">
            <a:off x="3524770" y="3322750"/>
            <a:ext cx="2067900" cy="805500"/>
          </a:xfrm>
          <a:prstGeom prst="straightConnector1">
            <a:avLst/>
          </a:prstGeom>
          <a:noFill/>
          <a:ln w="33250" cap="flat" cmpd="sng">
            <a:solidFill>
              <a:srgbClr val="053D5D"/>
            </a:solidFill>
            <a:prstDash val="solid"/>
            <a:round/>
            <a:headEnd type="none" w="sm" len="sm"/>
            <a:tailEnd type="stealth" w="med" len="med"/>
          </a:ln>
        </p:spPr>
      </p:cxnSp>
      <p:cxnSp>
        <p:nvCxnSpPr>
          <p:cNvPr id="617" name="Google Shape;617;p14"/>
          <p:cNvCxnSpPr/>
          <p:nvPr/>
        </p:nvCxnSpPr>
        <p:spPr>
          <a:xfrm flipH="1">
            <a:off x="3656861" y="3497077"/>
            <a:ext cx="2067900" cy="805500"/>
          </a:xfrm>
          <a:prstGeom prst="straightConnector1">
            <a:avLst/>
          </a:prstGeom>
          <a:noFill/>
          <a:ln w="33250" cap="flat" cmpd="sng">
            <a:solidFill>
              <a:srgbClr val="053D5D"/>
            </a:solidFill>
            <a:prstDash val="solid"/>
            <a:round/>
            <a:headEnd type="stealth" w="med" len="med"/>
            <a:tailEnd type="none" w="sm" len="sm"/>
          </a:ln>
        </p:spPr>
      </p:cxnSp>
      <p:sp>
        <p:nvSpPr>
          <p:cNvPr id="618" name="Google Shape;618;p14"/>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ENERGY SAVINGS SHARING AGREEMENT</a:t>
            </a:r>
            <a:endParaRPr sz="1400" b="0" i="0" u="none" strike="noStrike" cap="none">
              <a:solidFill>
                <a:srgbClr val="000000"/>
              </a:solidFill>
              <a:latin typeface="Arial"/>
              <a:ea typeface="Arial"/>
              <a:cs typeface="Arial"/>
              <a:sym typeface="Arial"/>
            </a:endParaRPr>
          </a:p>
        </p:txBody>
      </p:sp>
      <p:sp>
        <p:nvSpPr>
          <p:cNvPr id="619" name="Google Shape;619;p14"/>
          <p:cNvSpPr/>
          <p:nvPr/>
        </p:nvSpPr>
        <p:spPr>
          <a:xfrm>
            <a:off x="400794" y="1757450"/>
            <a:ext cx="3586200" cy="461700"/>
          </a:xfrm>
          <a:prstGeom prst="rect">
            <a:avLst/>
          </a:prstGeom>
          <a:noFill/>
          <a:ln>
            <a:noFill/>
          </a:ln>
        </p:spPr>
        <p:txBody>
          <a:bodyPr spcFirstLastPara="1" wrap="square" lIns="91425" tIns="45700" rIns="91425" bIns="45700" anchor="t" anchorCtr="0">
            <a:noAutofit/>
          </a:bodyPr>
          <a:lstStyle/>
          <a:p>
            <a:pPr marL="365125"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53D5D"/>
                </a:solidFill>
                <a:latin typeface="Montserrat"/>
                <a:ea typeface="Montserrat"/>
                <a:cs typeface="Montserrat"/>
                <a:sym typeface="Montserrat"/>
              </a:rPr>
              <a:t>Payback Period</a:t>
            </a:r>
            <a:endParaRPr sz="2400" b="1" i="0" u="none" strike="noStrike" cap="none">
              <a:solidFill>
                <a:srgbClr val="053D5D"/>
              </a:solidFill>
              <a:latin typeface="Montserrat"/>
              <a:ea typeface="Montserrat"/>
              <a:cs typeface="Montserrat"/>
              <a:sym typeface="Montserrat"/>
            </a:endParaRPr>
          </a:p>
        </p:txBody>
      </p:sp>
      <p:sp>
        <p:nvSpPr>
          <p:cNvPr id="620" name="Google Shape;620;p1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15"/>
          <p:cNvSpPr txBox="1"/>
          <p:nvPr/>
        </p:nvSpPr>
        <p:spPr>
          <a:xfrm>
            <a:off x="774700" y="2151725"/>
            <a:ext cx="10327800" cy="2555100"/>
          </a:xfrm>
          <a:prstGeom prst="rect">
            <a:avLst/>
          </a:prstGeom>
          <a:noFill/>
          <a:ln>
            <a:noFill/>
          </a:ln>
        </p:spPr>
        <p:txBody>
          <a:bodyPr spcFirstLastPara="1" wrap="square" lIns="45700" tIns="45700" rIns="45700" bIns="45700" anchor="t" anchorCtr="0">
            <a:spAutoFit/>
          </a:bodyPr>
          <a:lstStyle/>
          <a:p>
            <a:pPr marL="457200" marR="0" lvl="0" indent="-457200" algn="l" rtl="0">
              <a:lnSpc>
                <a:spcPct val="100000"/>
              </a:lnSpc>
              <a:spcBef>
                <a:spcPts val="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ESCO reimburses by using the costs from the energy savings.</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This may be the entire amount or a certain percentage.</a:t>
            </a:r>
            <a:endParaRPr sz="26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Usually compared annually.</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Option: accumulated savings ("savings bank").</a:t>
            </a:r>
            <a:endParaRPr sz="1400" b="0" i="0" u="none" strike="noStrike" cap="none">
              <a:solidFill>
                <a:srgbClr val="00467F"/>
              </a:solidFill>
              <a:latin typeface="Arial"/>
              <a:ea typeface="Arial"/>
              <a:cs typeface="Arial"/>
              <a:sym typeface="Arial"/>
            </a:endParaRPr>
          </a:p>
        </p:txBody>
      </p:sp>
      <p:sp>
        <p:nvSpPr>
          <p:cNvPr id="627" name="Google Shape;627;p15"/>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SHARED SAVINGS AGREEMENT</a:t>
            </a:r>
            <a:endParaRPr sz="1400" b="0" i="0" u="none" strike="noStrike" cap="none">
              <a:solidFill>
                <a:srgbClr val="000000"/>
              </a:solidFill>
              <a:latin typeface="Arial"/>
              <a:ea typeface="Arial"/>
              <a:cs typeface="Arial"/>
              <a:sym typeface="Arial"/>
            </a:endParaRPr>
          </a:p>
        </p:txBody>
      </p:sp>
      <p:sp>
        <p:nvSpPr>
          <p:cNvPr id="628" name="Google Shape;628;p1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16"/>
          <p:cNvSpPr txBox="1"/>
          <p:nvPr/>
        </p:nvSpPr>
        <p:spPr>
          <a:xfrm>
            <a:off x="842675" y="1706575"/>
            <a:ext cx="10598700" cy="3940500"/>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Clr>
                <a:srgbClr val="000000"/>
              </a:buClr>
              <a:buSzPts val="2000"/>
              <a:buFont typeface="Arial"/>
              <a:buNone/>
            </a:pPr>
            <a:r>
              <a:rPr lang="en-US" sz="2000" b="1" i="0" u="none" strike="noStrike" cap="none">
                <a:solidFill>
                  <a:srgbClr val="00467F"/>
                </a:solidFill>
                <a:latin typeface="Arial"/>
                <a:ea typeface="Arial"/>
                <a:cs typeface="Arial"/>
                <a:sym typeface="Arial"/>
              </a:rPr>
              <a:t>Chauffage </a:t>
            </a:r>
            <a:r>
              <a:rPr lang="en-US" sz="2000" b="0" i="0" u="none" strike="noStrike" cap="none">
                <a:solidFill>
                  <a:srgbClr val="00467F"/>
                </a:solidFill>
                <a:latin typeface="Arial"/>
                <a:ea typeface="Arial"/>
                <a:cs typeface="Arial"/>
                <a:sym typeface="Arial"/>
              </a:rPr>
              <a:t>(French term) is a type of energy performance contract (EPC) in which the business owner pays the Energy Service Company (ESCO) or contractor a fixed fee for each unit of useful energy (heat, cooling, electricity) supplied to the building.</a:t>
            </a:r>
            <a:endParaRPr sz="1400" b="0" i="0" u="none" strike="noStrike" cap="none">
              <a:solidFill>
                <a:srgbClr val="00467F"/>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ESCOs charge for energy processing in different units:</a:t>
            </a:r>
            <a:endParaRPr sz="20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GJ/BTU of heat</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GJ/ton of cooling water</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kWh of electricity</a:t>
            </a:r>
            <a:endParaRPr sz="1400" b="0" i="0" u="none" strike="noStrike" cap="none">
              <a:solidFill>
                <a:srgbClr val="00467F"/>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The ESCO controls the plant's operation and maintenance processes; drafts agreement contracts.</a:t>
            </a:r>
            <a:endParaRPr sz="1400" b="0" i="0" u="none" strike="noStrike" cap="none">
              <a:solidFill>
                <a:srgbClr val="00467F"/>
              </a:solidFill>
              <a:latin typeface="Arial"/>
              <a:ea typeface="Arial"/>
              <a:cs typeface="Arial"/>
              <a:sym typeface="Arial"/>
            </a:endParaRPr>
          </a:p>
        </p:txBody>
      </p:sp>
      <p:sp>
        <p:nvSpPr>
          <p:cNvPr id="634" name="Google Shape;634;p16"/>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HEATING CONTRACT</a:t>
            </a:r>
            <a:endParaRPr sz="1400" b="0" i="0" u="none" strike="noStrike" cap="none">
              <a:solidFill>
                <a:srgbClr val="000000"/>
              </a:solidFill>
              <a:latin typeface="Arial"/>
              <a:ea typeface="Arial"/>
              <a:cs typeface="Arial"/>
              <a:sym typeface="Arial"/>
            </a:endParaRPr>
          </a:p>
        </p:txBody>
      </p:sp>
      <p:sp>
        <p:nvSpPr>
          <p:cNvPr id="635" name="Google Shape;635;p1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17"/>
          <p:cNvSpPr txBox="1"/>
          <p:nvPr/>
        </p:nvSpPr>
        <p:spPr>
          <a:xfrm>
            <a:off x="842675" y="1900975"/>
            <a:ext cx="10580700" cy="3632700"/>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Clr>
                <a:srgbClr val="000000"/>
              </a:buClr>
              <a:buSzPts val="2200"/>
              <a:buFont typeface="Arial"/>
              <a:buNone/>
            </a:pPr>
            <a:r>
              <a:rPr lang="en-US" sz="2000" b="0" i="0" u="none" strike="noStrike" cap="none">
                <a:solidFill>
                  <a:srgbClr val="00467F"/>
                </a:solidFill>
                <a:latin typeface="Arial"/>
                <a:ea typeface="Arial"/>
                <a:cs typeface="Arial"/>
                <a:sym typeface="Arial"/>
              </a:rPr>
              <a:t>ESCO is responsible for:</a:t>
            </a:r>
            <a:endParaRPr sz="2000" b="0" i="0" u="none" strike="noStrike" cap="none">
              <a:solidFill>
                <a:srgbClr val="00467F"/>
              </a:solidFill>
              <a:latin typeface="Arial"/>
              <a:ea typeface="Arial"/>
              <a:cs typeface="Arial"/>
              <a:sym typeface="Arial"/>
            </a:endParaRPr>
          </a:p>
          <a:p>
            <a:pPr marL="342900" marR="0" lvl="0" indent="-330200" algn="just"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Providing energy services (e.g., heating, cooling, hot water),</a:t>
            </a:r>
            <a:endParaRPr sz="2000" b="0" i="0" u="none" strike="noStrike" cap="none">
              <a:solidFill>
                <a:srgbClr val="00467F"/>
              </a:solidFill>
              <a:latin typeface="Arial"/>
              <a:ea typeface="Arial"/>
              <a:cs typeface="Arial"/>
              <a:sym typeface="Arial"/>
            </a:endParaRPr>
          </a:p>
          <a:p>
            <a:pPr marL="342900" marR="0" lvl="0" indent="-330200" algn="just"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Operating and maintaining equipment, and</a:t>
            </a:r>
            <a:endParaRPr sz="2000" b="0" i="0" u="none" strike="noStrike" cap="none">
              <a:solidFill>
                <a:srgbClr val="00467F"/>
              </a:solidFill>
              <a:latin typeface="Arial"/>
              <a:ea typeface="Arial"/>
              <a:cs typeface="Arial"/>
              <a:sym typeface="Arial"/>
            </a:endParaRPr>
          </a:p>
          <a:p>
            <a:pPr marL="342900" marR="0" lvl="0" indent="-330200" algn="just"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Ensuring efficiency and cost savings (often sharing the savings with customers).</a:t>
            </a:r>
            <a:endParaRPr sz="2000" b="0" i="0" u="none" strike="noStrike" cap="none">
              <a:solidFill>
                <a:srgbClr val="00467F"/>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200"/>
              <a:buFont typeface="Arial"/>
              <a:buNone/>
            </a:pPr>
            <a:r>
              <a:rPr lang="en-US" sz="2000" b="0" i="0" u="none" strike="noStrike" cap="none">
                <a:solidFill>
                  <a:srgbClr val="00467F"/>
                </a:solidFill>
                <a:latin typeface="Arial"/>
                <a:ea typeface="Arial"/>
                <a:cs typeface="Arial"/>
                <a:sym typeface="Arial"/>
              </a:rPr>
              <a:t>Simply put: instead of paying separately for fuel or electricity, customers pay for the "comfort provided" (e.g., cooling or heating), while the ESCO bears the risk for efficiency and performance.</a:t>
            </a:r>
            <a:endParaRPr sz="2000" b="0" i="0" u="none" strike="noStrike" cap="none">
              <a:solidFill>
                <a:srgbClr val="00467F"/>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200"/>
              <a:buFont typeface="Arial"/>
              <a:buNone/>
            </a:pPr>
            <a:r>
              <a:rPr lang="en-US" sz="2000" b="0" i="0" u="none" strike="noStrike" cap="none">
                <a:solidFill>
                  <a:srgbClr val="00467F"/>
                </a:solidFill>
                <a:latin typeface="Arial"/>
                <a:ea typeface="Arial"/>
                <a:cs typeface="Arial"/>
                <a:sym typeface="Arial"/>
              </a:rPr>
              <a:t>Contracts can last from 10 to 15 years. Or throughout the lifetime of the energy-efficient equipment.</a:t>
            </a:r>
            <a:endParaRPr sz="2000" b="0" i="0" u="none" strike="noStrike" cap="none">
              <a:solidFill>
                <a:srgbClr val="00467F"/>
              </a:solidFill>
              <a:latin typeface="Arial"/>
              <a:ea typeface="Arial"/>
              <a:cs typeface="Arial"/>
              <a:sym typeface="Arial"/>
            </a:endParaRPr>
          </a:p>
        </p:txBody>
      </p:sp>
      <p:sp>
        <p:nvSpPr>
          <p:cNvPr id="642" name="Google Shape;642;p17"/>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HEATING CONTRACT</a:t>
            </a:r>
            <a:endParaRPr sz="1400" b="0" i="0" u="none" strike="noStrike" cap="none">
              <a:solidFill>
                <a:srgbClr val="000000"/>
              </a:solidFill>
              <a:latin typeface="Arial"/>
              <a:ea typeface="Arial"/>
              <a:cs typeface="Arial"/>
              <a:sym typeface="Arial"/>
            </a:endParaRPr>
          </a:p>
        </p:txBody>
      </p:sp>
      <p:sp>
        <p:nvSpPr>
          <p:cNvPr id="643" name="Google Shape;643;p1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18"/>
          <p:cNvSpPr txBox="1"/>
          <p:nvPr/>
        </p:nvSpPr>
        <p:spPr>
          <a:xfrm>
            <a:off x="763584" y="1802503"/>
            <a:ext cx="11271113" cy="553998"/>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rgbClr val="053D5D"/>
                </a:solidFill>
                <a:latin typeface="Montserrat"/>
                <a:ea typeface="Montserrat"/>
                <a:cs typeface="Montserrat"/>
                <a:sym typeface="Montserrat"/>
              </a:rPr>
              <a:t>Power purchase agreement – how does it work?</a:t>
            </a:r>
            <a:endParaRPr sz="3000" b="0" i="0" u="none" strike="noStrike" cap="none">
              <a:solidFill>
                <a:srgbClr val="053D5D"/>
              </a:solidFill>
              <a:latin typeface="Montserrat"/>
              <a:ea typeface="Montserrat"/>
              <a:cs typeface="Montserrat"/>
              <a:sym typeface="Montserrat"/>
            </a:endParaRPr>
          </a:p>
        </p:txBody>
      </p:sp>
      <p:grpSp>
        <p:nvGrpSpPr>
          <p:cNvPr id="650" name="Google Shape;650;p18"/>
          <p:cNvGrpSpPr/>
          <p:nvPr/>
        </p:nvGrpSpPr>
        <p:grpSpPr>
          <a:xfrm>
            <a:off x="1941481" y="2495677"/>
            <a:ext cx="7939119" cy="4223232"/>
            <a:chOff x="2158490" y="1607844"/>
            <a:chExt cx="7648450" cy="4817920"/>
          </a:xfrm>
        </p:grpSpPr>
        <p:graphicFrame>
          <p:nvGraphicFramePr>
            <p:cNvPr id="651" name="Google Shape;651;p18"/>
            <p:cNvGraphicFramePr/>
            <p:nvPr/>
          </p:nvGraphicFramePr>
          <p:xfrm>
            <a:off x="2158490" y="1767910"/>
            <a:ext cx="7648450" cy="4343899"/>
          </p:xfrm>
          <a:graphic>
            <a:graphicData uri="http://schemas.openxmlformats.org/drawingml/2006/chart">
              <c:chart xmlns:c="http://schemas.openxmlformats.org/drawingml/2006/chart" xmlns:r="http://schemas.openxmlformats.org/officeDocument/2006/relationships" r:id="rId3"/>
            </a:graphicData>
          </a:graphic>
        </p:graphicFrame>
        <p:sp>
          <p:nvSpPr>
            <p:cNvPr id="652" name="Google Shape;652;p18"/>
            <p:cNvSpPr txBox="1"/>
            <p:nvPr/>
          </p:nvSpPr>
          <p:spPr>
            <a:xfrm>
              <a:off x="4722829" y="3866939"/>
              <a:ext cx="1150554" cy="112726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Energy costs and O&amp;M costs</a:t>
              </a:r>
              <a:endParaRPr sz="1400" b="0" i="0" u="none" strike="noStrike" cap="none">
                <a:solidFill>
                  <a:srgbClr val="000000"/>
                </a:solidFill>
                <a:latin typeface="Arial"/>
                <a:ea typeface="Arial"/>
                <a:cs typeface="Arial"/>
                <a:sym typeface="Arial"/>
              </a:endParaRPr>
            </a:p>
          </p:txBody>
        </p:sp>
        <p:sp>
          <p:nvSpPr>
            <p:cNvPr id="653" name="Google Shape;653;p18"/>
            <p:cNvSpPr txBox="1"/>
            <p:nvPr/>
          </p:nvSpPr>
          <p:spPr>
            <a:xfrm>
              <a:off x="4707592" y="2828646"/>
              <a:ext cx="707568"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Payments to ESCO</a:t>
              </a:r>
              <a:endParaRPr sz="800" b="0" i="0" u="none" strike="noStrike" cap="none">
                <a:solidFill>
                  <a:srgbClr val="053D5D"/>
                </a:solidFill>
                <a:latin typeface="Montserrat"/>
                <a:ea typeface="Montserrat"/>
                <a:cs typeface="Montserrat"/>
                <a:sym typeface="Montserrat"/>
              </a:endParaRPr>
            </a:p>
          </p:txBody>
        </p:sp>
        <p:sp>
          <p:nvSpPr>
            <p:cNvPr id="654" name="Google Shape;654;p18"/>
            <p:cNvSpPr txBox="1"/>
            <p:nvPr/>
          </p:nvSpPr>
          <p:spPr>
            <a:xfrm>
              <a:off x="5240223" y="3228071"/>
              <a:ext cx="787325"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Capital</a:t>
              </a:r>
              <a:endParaRPr sz="800" b="0" i="0" u="none" strike="noStrike" cap="none">
                <a:solidFill>
                  <a:srgbClr val="053D5D"/>
                </a:solidFill>
                <a:latin typeface="Montserrat"/>
                <a:ea typeface="Montserrat"/>
                <a:cs typeface="Montserrat"/>
                <a:sym typeface="Montserrat"/>
              </a:endParaRPr>
            </a:p>
          </p:txBody>
        </p:sp>
        <p:sp>
          <p:nvSpPr>
            <p:cNvPr id="655" name="Google Shape;655;p18"/>
            <p:cNvSpPr txBox="1"/>
            <p:nvPr/>
          </p:nvSpPr>
          <p:spPr>
            <a:xfrm>
              <a:off x="4707592" y="2284970"/>
              <a:ext cx="1043539"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Montserrat"/>
                  <a:ea typeface="Montserrat"/>
                  <a:cs typeface="Montserrat"/>
                  <a:sym typeface="Montserrat"/>
                </a:rPr>
                <a:t>Customer Benefits</a:t>
              </a:r>
              <a:endParaRPr sz="1000" b="0" i="0" u="none" strike="noStrike" cap="none">
                <a:solidFill>
                  <a:schemeClr val="lt1"/>
                </a:solidFill>
                <a:latin typeface="Montserrat"/>
                <a:ea typeface="Montserrat"/>
                <a:cs typeface="Montserrat"/>
                <a:sym typeface="Montserrat"/>
              </a:endParaRPr>
            </a:p>
          </p:txBody>
        </p:sp>
        <p:sp>
          <p:nvSpPr>
            <p:cNvPr id="656" name="Google Shape;656;p18"/>
            <p:cNvSpPr txBox="1"/>
            <p:nvPr/>
          </p:nvSpPr>
          <p:spPr>
            <a:xfrm>
              <a:off x="6257136" y="3887016"/>
              <a:ext cx="1150554" cy="139191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Energy costs and O&amp;M costs</a:t>
              </a:r>
              <a:endParaRPr sz="1400" b="0" i="0" u="none" strike="noStrike" cap="none">
                <a:solidFill>
                  <a:srgbClr val="000000"/>
                </a:solidFill>
                <a:latin typeface="Arial"/>
                <a:ea typeface="Arial"/>
                <a:cs typeface="Arial"/>
                <a:sym typeface="Arial"/>
              </a:endParaRPr>
            </a:p>
          </p:txBody>
        </p:sp>
        <p:sp>
          <p:nvSpPr>
            <p:cNvPr id="657" name="Google Shape;657;p18"/>
            <p:cNvSpPr txBox="1"/>
            <p:nvPr/>
          </p:nvSpPr>
          <p:spPr>
            <a:xfrm>
              <a:off x="6297458" y="2857553"/>
              <a:ext cx="1079940"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53D5D"/>
                  </a:solidFill>
                  <a:latin typeface="Montserrat"/>
                  <a:ea typeface="Montserrat"/>
                  <a:cs typeface="Montserrat"/>
                  <a:sym typeface="Montserrat"/>
                </a:rPr>
                <a:t>ESCO profit </a:t>
              </a:r>
              <a:endParaRPr sz="1400" b="0" i="0" u="none" strike="noStrike" cap="none">
                <a:solidFill>
                  <a:srgbClr val="053D5D"/>
                </a:solidFill>
                <a:latin typeface="Montserrat"/>
                <a:ea typeface="Montserrat"/>
                <a:cs typeface="Montserrat"/>
                <a:sym typeface="Montserrat"/>
              </a:endParaRPr>
            </a:p>
          </p:txBody>
        </p:sp>
        <p:grpSp>
          <p:nvGrpSpPr>
            <p:cNvPr id="658" name="Google Shape;658;p18"/>
            <p:cNvGrpSpPr/>
            <p:nvPr/>
          </p:nvGrpSpPr>
          <p:grpSpPr>
            <a:xfrm>
              <a:off x="4722829" y="1607844"/>
              <a:ext cx="4184872" cy="4817920"/>
              <a:chOff x="4722829" y="1607844"/>
              <a:chExt cx="4184872" cy="4817920"/>
            </a:xfrm>
          </p:grpSpPr>
          <p:sp>
            <p:nvSpPr>
              <p:cNvPr id="659" name="Google Shape;659;p18"/>
              <p:cNvSpPr/>
              <p:nvPr/>
            </p:nvSpPr>
            <p:spPr>
              <a:xfrm>
                <a:off x="5254065" y="2655783"/>
                <a:ext cx="228600" cy="964209"/>
              </a:xfrm>
              <a:prstGeom prst="rightBrace">
                <a:avLst>
                  <a:gd name="adj1" fmla="val 8333"/>
                  <a:gd name="adj2" fmla="val 5745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60" name="Google Shape;660;p18"/>
              <p:cNvSpPr txBox="1"/>
              <p:nvPr/>
            </p:nvSpPr>
            <p:spPr>
              <a:xfrm>
                <a:off x="5301486" y="2783704"/>
                <a:ext cx="704871"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Interest</a:t>
                </a:r>
                <a:endParaRPr sz="800" b="0" i="0" u="none" strike="noStrike" cap="none">
                  <a:solidFill>
                    <a:srgbClr val="053D5D"/>
                  </a:solidFill>
                  <a:latin typeface="Montserrat"/>
                  <a:ea typeface="Montserrat"/>
                  <a:cs typeface="Montserrat"/>
                  <a:sym typeface="Montserrat"/>
                </a:endParaRPr>
              </a:p>
            </p:txBody>
          </p:sp>
          <p:sp>
            <p:nvSpPr>
              <p:cNvPr id="661" name="Google Shape;661;p18"/>
              <p:cNvSpPr txBox="1"/>
              <p:nvPr/>
            </p:nvSpPr>
            <p:spPr>
              <a:xfrm>
                <a:off x="6215008" y="2282410"/>
                <a:ext cx="1021478"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Montserrat"/>
                    <a:ea typeface="Montserrat"/>
                    <a:cs typeface="Montserrat"/>
                    <a:sym typeface="Montserrat"/>
                  </a:rPr>
                  <a:t>Customer savings</a:t>
                </a:r>
                <a:endParaRPr sz="1000" b="0" i="0" u="none" strike="noStrike" cap="none">
                  <a:solidFill>
                    <a:schemeClr val="lt1"/>
                  </a:solidFill>
                  <a:latin typeface="Montserrat"/>
                  <a:ea typeface="Montserrat"/>
                  <a:cs typeface="Montserrat"/>
                  <a:sym typeface="Montserrat"/>
                </a:endParaRPr>
              </a:p>
            </p:txBody>
          </p:sp>
          <p:sp>
            <p:nvSpPr>
              <p:cNvPr id="662" name="Google Shape;662;p18"/>
              <p:cNvSpPr txBox="1"/>
              <p:nvPr/>
            </p:nvSpPr>
            <p:spPr>
              <a:xfrm>
                <a:off x="7869976" y="2432086"/>
                <a:ext cx="1021479"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Business benefits</a:t>
                </a:r>
                <a:endParaRPr sz="1600" b="0" i="0" u="none" strike="noStrike" cap="none">
                  <a:solidFill>
                    <a:srgbClr val="053D5D"/>
                  </a:solidFill>
                  <a:latin typeface="Montserrat"/>
                  <a:ea typeface="Montserrat"/>
                  <a:cs typeface="Montserrat"/>
                  <a:sym typeface="Montserrat"/>
                </a:endParaRPr>
              </a:p>
            </p:txBody>
          </p:sp>
          <p:sp>
            <p:nvSpPr>
              <p:cNvPr id="663" name="Google Shape;663;p18"/>
              <p:cNvSpPr txBox="1"/>
              <p:nvPr/>
            </p:nvSpPr>
            <p:spPr>
              <a:xfrm>
                <a:off x="7907577" y="3903836"/>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Energy costs and O&amp;M costs</a:t>
                </a:r>
                <a:endParaRPr sz="1400" b="0" i="0" u="none" strike="noStrike" cap="none">
                  <a:solidFill>
                    <a:srgbClr val="000000"/>
                  </a:solidFill>
                  <a:latin typeface="Arial"/>
                  <a:ea typeface="Arial"/>
                  <a:cs typeface="Arial"/>
                  <a:sym typeface="Arial"/>
                </a:endParaRPr>
              </a:p>
            </p:txBody>
          </p:sp>
          <p:sp>
            <p:nvSpPr>
              <p:cNvPr id="664" name="Google Shape;664;p18"/>
              <p:cNvSpPr/>
              <p:nvPr/>
            </p:nvSpPr>
            <p:spPr>
              <a:xfrm rot="5400000">
                <a:off x="6034048" y="4571526"/>
                <a:ext cx="302874" cy="2696219"/>
              </a:xfrm>
              <a:prstGeom prst="rightBrace">
                <a:avLst>
                  <a:gd name="adj1" fmla="val 8333"/>
                  <a:gd name="adj2" fmla="val 49581"/>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65" name="Google Shape;665;p18"/>
              <p:cNvSpPr txBox="1"/>
              <p:nvPr/>
            </p:nvSpPr>
            <p:spPr>
              <a:xfrm>
                <a:off x="5254065" y="6117987"/>
                <a:ext cx="23682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Montserrat"/>
                    <a:ea typeface="Montserrat"/>
                    <a:cs typeface="Montserrat"/>
                    <a:sym typeface="Montserrat"/>
                  </a:rPr>
                  <a:t>EPC contract term</a:t>
                </a:r>
                <a:endParaRPr sz="1400" b="0" i="0" u="none" strike="noStrike" cap="none">
                  <a:solidFill>
                    <a:srgbClr val="000000"/>
                  </a:solidFill>
                  <a:latin typeface="Arial"/>
                  <a:ea typeface="Arial"/>
                  <a:cs typeface="Arial"/>
                  <a:sym typeface="Arial"/>
                </a:endParaRPr>
              </a:p>
            </p:txBody>
          </p:sp>
          <p:sp>
            <p:nvSpPr>
              <p:cNvPr id="666" name="Google Shape;666;p18"/>
              <p:cNvSpPr txBox="1"/>
              <p:nvPr/>
            </p:nvSpPr>
            <p:spPr>
              <a:xfrm>
                <a:off x="4722829" y="1607844"/>
                <a:ext cx="1414717"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53D5D"/>
                    </a:solidFill>
                    <a:latin typeface="Montserrat"/>
                    <a:ea typeface="Montserrat"/>
                    <a:cs typeface="Montserrat"/>
                    <a:sym typeface="Montserrat"/>
                  </a:rPr>
                  <a:t>During the investment payback period</a:t>
                </a:r>
                <a:endParaRPr sz="1000" b="1" i="0" u="none" strike="noStrike" cap="none">
                  <a:solidFill>
                    <a:srgbClr val="053D5D"/>
                  </a:solidFill>
                  <a:latin typeface="Montserrat"/>
                  <a:ea typeface="Montserrat"/>
                  <a:cs typeface="Montserrat"/>
                  <a:sym typeface="Montserrat"/>
                </a:endParaRPr>
              </a:p>
            </p:txBody>
          </p:sp>
          <p:sp>
            <p:nvSpPr>
              <p:cNvPr id="667" name="Google Shape;667;p18"/>
              <p:cNvSpPr txBox="1"/>
              <p:nvPr/>
            </p:nvSpPr>
            <p:spPr>
              <a:xfrm>
                <a:off x="6354908" y="1607844"/>
                <a:ext cx="1282146"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53D5D"/>
                    </a:solidFill>
                    <a:latin typeface="Montserrat"/>
                    <a:ea typeface="Montserrat"/>
                    <a:cs typeface="Montserrat"/>
                    <a:sym typeface="Montserrat"/>
                  </a:rPr>
                  <a:t>After the investment capital repayment period</a:t>
                </a:r>
                <a:endParaRPr sz="1000" b="1" i="0" u="none" strike="noStrike" cap="none">
                  <a:solidFill>
                    <a:srgbClr val="053D5D"/>
                  </a:solidFill>
                  <a:latin typeface="Montserrat"/>
                  <a:ea typeface="Montserrat"/>
                  <a:cs typeface="Montserrat"/>
                  <a:sym typeface="Montserrat"/>
                </a:endParaRPr>
              </a:p>
            </p:txBody>
          </p:sp>
        </p:grpSp>
      </p:grpSp>
      <p:sp>
        <p:nvSpPr>
          <p:cNvPr id="668" name="Google Shape;668;p18"/>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HEATING CONTRACT</a:t>
            </a:r>
            <a:endParaRPr sz="1400" b="0" i="0" u="none" strike="noStrike" cap="none">
              <a:solidFill>
                <a:srgbClr val="000000"/>
              </a:solidFill>
              <a:latin typeface="Arial"/>
              <a:ea typeface="Arial"/>
              <a:cs typeface="Arial"/>
              <a:sym typeface="Arial"/>
            </a:endParaRPr>
          </a:p>
        </p:txBody>
      </p:sp>
      <p:sp>
        <p:nvSpPr>
          <p:cNvPr id="669" name="Google Shape;669;p1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grpSp>
        <p:nvGrpSpPr>
          <p:cNvPr id="675" name="Google Shape;675;p19"/>
          <p:cNvGrpSpPr/>
          <p:nvPr/>
        </p:nvGrpSpPr>
        <p:grpSpPr>
          <a:xfrm>
            <a:off x="842674" y="1939814"/>
            <a:ext cx="9567880" cy="3798263"/>
            <a:chOff x="251241" y="1129715"/>
            <a:chExt cx="9567880" cy="3798263"/>
          </a:xfrm>
        </p:grpSpPr>
        <p:sp>
          <p:nvSpPr>
            <p:cNvPr id="676" name="Google Shape;676;p19"/>
            <p:cNvSpPr/>
            <p:nvPr/>
          </p:nvSpPr>
          <p:spPr>
            <a:xfrm>
              <a:off x="7582528" y="4346818"/>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77" name="Google Shape;677;p19"/>
            <p:cNvSpPr/>
            <p:nvPr/>
          </p:nvSpPr>
          <p:spPr>
            <a:xfrm>
              <a:off x="4530037" y="2562674"/>
              <a:ext cx="3593929" cy="725297"/>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implements energy saving/alternative energy solutions</a:t>
              </a:r>
              <a:endParaRPr sz="2000" b="0" i="0" u="none" strike="noStrike" cap="none">
                <a:solidFill>
                  <a:srgbClr val="00467F"/>
                </a:solidFill>
                <a:latin typeface="Arial"/>
                <a:ea typeface="Arial"/>
                <a:cs typeface="Arial"/>
                <a:sym typeface="Arial"/>
              </a:endParaRPr>
            </a:p>
          </p:txBody>
        </p:sp>
        <p:grpSp>
          <p:nvGrpSpPr>
            <p:cNvPr id="678" name="Google Shape;678;p19"/>
            <p:cNvGrpSpPr/>
            <p:nvPr/>
          </p:nvGrpSpPr>
          <p:grpSpPr>
            <a:xfrm>
              <a:off x="4108650" y="1655802"/>
              <a:ext cx="4034954" cy="1427519"/>
              <a:chOff x="5105085" y="1546631"/>
              <a:chExt cx="4034954" cy="1427519"/>
            </a:xfrm>
          </p:grpSpPr>
          <p:sp>
            <p:nvSpPr>
              <p:cNvPr id="679" name="Google Shape;679;p19"/>
              <p:cNvSpPr/>
              <p:nvPr/>
            </p:nvSpPr>
            <p:spPr>
              <a:xfrm>
                <a:off x="5105085" y="2621650"/>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0" name="Google Shape;680;p19"/>
              <p:cNvSpPr/>
              <p:nvPr/>
            </p:nvSpPr>
            <p:spPr>
              <a:xfrm>
                <a:off x="5604611" y="1546631"/>
                <a:ext cx="3535428"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has the right to operate energy saving systems/equipment</a:t>
                </a:r>
                <a:endParaRPr sz="2000" b="0" i="0" u="none" strike="noStrike" cap="none">
                  <a:solidFill>
                    <a:srgbClr val="00467F"/>
                  </a:solidFill>
                  <a:latin typeface="Arial"/>
                  <a:ea typeface="Arial"/>
                  <a:cs typeface="Arial"/>
                  <a:sym typeface="Arial"/>
                </a:endParaRPr>
              </a:p>
            </p:txBody>
          </p:sp>
          <p:sp>
            <p:nvSpPr>
              <p:cNvPr id="681" name="Google Shape;681;p19"/>
              <p:cNvSpPr/>
              <p:nvPr/>
            </p:nvSpPr>
            <p:spPr>
              <a:xfrm>
                <a:off x="5105085" y="1641811"/>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682" name="Google Shape;682;p19"/>
            <p:cNvCxnSpPr/>
            <p:nvPr/>
          </p:nvCxnSpPr>
          <p:spPr>
            <a:xfrm flipH="1">
              <a:off x="8926660" y="2730814"/>
              <a:ext cx="900" cy="792900"/>
            </a:xfrm>
            <a:prstGeom prst="straightConnector1">
              <a:avLst/>
            </a:prstGeom>
            <a:noFill/>
            <a:ln w="38100" cap="flat" cmpd="sng">
              <a:solidFill>
                <a:srgbClr val="053D5D"/>
              </a:solidFill>
              <a:prstDash val="solid"/>
              <a:round/>
              <a:headEnd type="stealth" w="med" len="med"/>
              <a:tailEnd type="none" w="sm" len="sm"/>
            </a:ln>
          </p:spPr>
        </p:cxnSp>
        <p:grpSp>
          <p:nvGrpSpPr>
            <p:cNvPr id="683" name="Google Shape;683;p19"/>
            <p:cNvGrpSpPr/>
            <p:nvPr/>
          </p:nvGrpSpPr>
          <p:grpSpPr>
            <a:xfrm>
              <a:off x="8133311" y="3526326"/>
              <a:ext cx="1587600" cy="1401652"/>
              <a:chOff x="-753061" y="-963318"/>
              <a:chExt cx="1587600" cy="1401652"/>
            </a:xfrm>
          </p:grpSpPr>
          <p:sp>
            <p:nvSpPr>
              <p:cNvPr id="684" name="Google Shape;684;p19"/>
              <p:cNvSpPr/>
              <p:nvPr/>
            </p:nvSpPr>
            <p:spPr>
              <a:xfrm>
                <a:off x="-753061" y="-963318"/>
                <a:ext cx="1587600" cy="1270200"/>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5" name="Google Shape;685;p19"/>
              <p:cNvSpPr/>
              <p:nvPr/>
            </p:nvSpPr>
            <p:spPr>
              <a:xfrm>
                <a:off x="-711549" y="-133766"/>
                <a:ext cx="1504500" cy="5721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6" name="Google Shape;686;p19"/>
              <p:cNvSpPr txBox="1"/>
              <p:nvPr/>
            </p:nvSpPr>
            <p:spPr>
              <a:xfrm>
                <a:off x="-711549" y="-133829"/>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Financial organization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Financial</a:t>
                </a:r>
                <a:endParaRPr sz="1700" b="1" i="0" u="none" strike="noStrike" cap="none">
                  <a:solidFill>
                    <a:srgbClr val="053D5D"/>
                  </a:solidFill>
                  <a:latin typeface="Montserrat"/>
                  <a:ea typeface="Montserrat"/>
                  <a:cs typeface="Montserrat"/>
                  <a:sym typeface="Montserrat"/>
                </a:endParaRPr>
              </a:p>
            </p:txBody>
          </p:sp>
        </p:grpSp>
        <p:grpSp>
          <p:nvGrpSpPr>
            <p:cNvPr id="687" name="Google Shape;687;p19"/>
            <p:cNvGrpSpPr/>
            <p:nvPr/>
          </p:nvGrpSpPr>
          <p:grpSpPr>
            <a:xfrm>
              <a:off x="251241" y="1655790"/>
              <a:ext cx="1580700" cy="1678568"/>
              <a:chOff x="-229612" y="-169676"/>
              <a:chExt cx="1580700" cy="1678568"/>
            </a:xfrm>
          </p:grpSpPr>
          <p:sp>
            <p:nvSpPr>
              <p:cNvPr id="688" name="Google Shape;688;p19"/>
              <p:cNvSpPr/>
              <p:nvPr/>
            </p:nvSpPr>
            <p:spPr>
              <a:xfrm>
                <a:off x="-229612" y="-169676"/>
                <a:ext cx="1580700" cy="12645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9" name="Google Shape;689;p19"/>
              <p:cNvSpPr/>
              <p:nvPr/>
            </p:nvSpPr>
            <p:spPr>
              <a:xfrm>
                <a:off x="-142659" y="861192"/>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0" name="Google Shape;690;p19"/>
              <p:cNvSpPr txBox="1"/>
              <p:nvPr/>
            </p:nvSpPr>
            <p:spPr>
              <a:xfrm>
                <a:off x="-142634" y="861192"/>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Business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6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Enterprise</a:t>
                </a:r>
                <a:endParaRPr sz="1600" b="1" i="0" u="none" strike="noStrike" cap="none">
                  <a:solidFill>
                    <a:srgbClr val="053D5D"/>
                  </a:solidFill>
                  <a:latin typeface="Arial"/>
                  <a:ea typeface="Arial"/>
                  <a:cs typeface="Arial"/>
                  <a:sym typeface="Arial"/>
                </a:endParaRPr>
              </a:p>
            </p:txBody>
          </p:sp>
        </p:grpSp>
        <p:grpSp>
          <p:nvGrpSpPr>
            <p:cNvPr id="691" name="Google Shape;691;p19"/>
            <p:cNvGrpSpPr/>
            <p:nvPr/>
          </p:nvGrpSpPr>
          <p:grpSpPr>
            <a:xfrm>
              <a:off x="8192859" y="1129715"/>
              <a:ext cx="1626262" cy="1623186"/>
              <a:chOff x="-727395" y="-326344"/>
              <a:chExt cx="1626262" cy="1623186"/>
            </a:xfrm>
          </p:grpSpPr>
          <p:sp>
            <p:nvSpPr>
              <p:cNvPr id="692" name="Google Shape;692;p19"/>
              <p:cNvSpPr/>
              <p:nvPr/>
            </p:nvSpPr>
            <p:spPr>
              <a:xfrm>
                <a:off x="-629633" y="-326344"/>
                <a:ext cx="1528500" cy="158970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3" name="Google Shape;693;p19"/>
              <p:cNvSpPr/>
              <p:nvPr/>
            </p:nvSpPr>
            <p:spPr>
              <a:xfrm>
                <a:off x="-727395" y="834842"/>
                <a:ext cx="1468500" cy="4620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4" name="Google Shape;694;p19"/>
              <p:cNvSpPr txBox="1"/>
              <p:nvPr/>
            </p:nvSpPr>
            <p:spPr>
              <a:xfrm>
                <a:off x="-727395" y="834842"/>
                <a:ext cx="1468500" cy="462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695" name="Google Shape;695;p19"/>
            <p:cNvCxnSpPr/>
            <p:nvPr/>
          </p:nvCxnSpPr>
          <p:spPr>
            <a:xfrm flipH="1">
              <a:off x="4179668" y="2333143"/>
              <a:ext cx="3962100" cy="6300"/>
            </a:xfrm>
            <a:prstGeom prst="straightConnector1">
              <a:avLst/>
            </a:prstGeom>
            <a:noFill/>
            <a:ln w="38100" cap="flat" cmpd="sng">
              <a:solidFill>
                <a:srgbClr val="053D5D"/>
              </a:solidFill>
              <a:prstDash val="solid"/>
              <a:round/>
              <a:headEnd type="none" w="sm" len="sm"/>
              <a:tailEnd type="stealth" w="med" len="med"/>
            </a:ln>
          </p:spPr>
        </p:cxnSp>
      </p:grpSp>
      <p:sp>
        <p:nvSpPr>
          <p:cNvPr id="696" name="Google Shape;696;p19"/>
          <p:cNvSpPr/>
          <p:nvPr/>
        </p:nvSpPr>
        <p:spPr>
          <a:xfrm>
            <a:off x="842681" y="1710191"/>
            <a:ext cx="82449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During construction</a:t>
            </a:r>
            <a:endParaRPr sz="2400" b="1" i="0" u="none" strike="noStrike" cap="none">
              <a:solidFill>
                <a:srgbClr val="00467F"/>
              </a:solidFill>
              <a:latin typeface="Arial"/>
              <a:ea typeface="Arial"/>
              <a:cs typeface="Arial"/>
              <a:sym typeface="Arial"/>
            </a:endParaRPr>
          </a:p>
        </p:txBody>
      </p:sp>
      <p:grpSp>
        <p:nvGrpSpPr>
          <p:cNvPr id="697" name="Google Shape;697;p19"/>
          <p:cNvGrpSpPr/>
          <p:nvPr/>
        </p:nvGrpSpPr>
        <p:grpSpPr>
          <a:xfrm>
            <a:off x="2624381" y="2465900"/>
            <a:ext cx="1874700" cy="1675748"/>
            <a:chOff x="-107864" y="20158"/>
            <a:chExt cx="1874700" cy="1675748"/>
          </a:xfrm>
        </p:grpSpPr>
        <p:sp>
          <p:nvSpPr>
            <p:cNvPr id="698" name="Google Shape;698;p19"/>
            <p:cNvSpPr/>
            <p:nvPr/>
          </p:nvSpPr>
          <p:spPr>
            <a:xfrm>
              <a:off x="1031" y="20158"/>
              <a:ext cx="1656900" cy="1620900"/>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9" name="Google Shape;699;p19"/>
            <p:cNvSpPr/>
            <p:nvPr/>
          </p:nvSpPr>
          <p:spPr>
            <a:xfrm>
              <a:off x="-107864" y="1184406"/>
              <a:ext cx="1874700" cy="5115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0" name="Google Shape;700;p19"/>
            <p:cNvSpPr txBox="1"/>
            <p:nvPr/>
          </p:nvSpPr>
          <p:spPr>
            <a:xfrm>
              <a:off x="-107864" y="1184406"/>
              <a:ext cx="1874700" cy="5115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Montserrat"/>
                <a:buNone/>
              </a:pPr>
              <a:r>
                <a:rPr lang="en-US" sz="1600" b="1" i="0" u="none" strike="noStrike" cap="none">
                  <a:solidFill>
                    <a:srgbClr val="053D5D"/>
                  </a:solidFill>
                  <a:latin typeface="Montserrat"/>
                  <a:ea typeface="Montserrat"/>
                  <a:cs typeface="Montserrat"/>
                  <a:sym typeface="Montserrat"/>
                </a:rPr>
                <a:t>Cooling/heating center (e.g.)</a:t>
              </a:r>
              <a:endParaRPr sz="1600" b="1" i="0" u="none" strike="noStrike" cap="none">
                <a:solidFill>
                  <a:srgbClr val="053D5D"/>
                </a:solidFill>
                <a:latin typeface="Montserrat"/>
                <a:ea typeface="Montserrat"/>
                <a:cs typeface="Montserrat"/>
                <a:sym typeface="Montserrat"/>
              </a:endParaRPr>
            </a:p>
          </p:txBody>
        </p:sp>
      </p:grpSp>
      <p:sp>
        <p:nvSpPr>
          <p:cNvPr id="701" name="Google Shape;701;p19"/>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HEATING CONTRACT</a:t>
            </a:r>
            <a:endParaRPr sz="1400" b="0" i="0" u="none" strike="noStrike" cap="none">
              <a:solidFill>
                <a:srgbClr val="000000"/>
              </a:solidFill>
              <a:latin typeface="Arial"/>
              <a:ea typeface="Arial"/>
              <a:cs typeface="Arial"/>
              <a:sym typeface="Arial"/>
            </a:endParaRPr>
          </a:p>
        </p:txBody>
      </p:sp>
      <p:sp>
        <p:nvSpPr>
          <p:cNvPr id="702" name="Google Shape;702;p19"/>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a:extLst>
            <a:ext uri="{FF2B5EF4-FFF2-40B4-BE49-F238E27FC236}">
              <a16:creationId xmlns:a16="http://schemas.microsoft.com/office/drawing/2014/main" id="{1890D7A0-BC13-961C-8887-95AEF53BBC60}"/>
            </a:ext>
          </a:extLst>
        </p:cNvPr>
        <p:cNvGrpSpPr/>
        <p:nvPr/>
      </p:nvGrpSpPr>
      <p:grpSpPr>
        <a:xfrm>
          <a:off x="0" y="0"/>
          <a:ext cx="0" cy="0"/>
          <a:chOff x="0" y="0"/>
          <a:chExt cx="0" cy="0"/>
        </a:xfrm>
      </p:grpSpPr>
      <p:sp>
        <p:nvSpPr>
          <p:cNvPr id="70" name="Google Shape;70;p1">
            <a:extLst>
              <a:ext uri="{FF2B5EF4-FFF2-40B4-BE49-F238E27FC236}">
                <a16:creationId xmlns:a16="http://schemas.microsoft.com/office/drawing/2014/main" id="{7828315A-BAB2-D73B-5F9D-3C3BE7BC2E71}"/>
              </a:ext>
            </a:extLst>
          </p:cNvPr>
          <p:cNvSpPr txBox="1">
            <a:spLocks noGrp="1"/>
          </p:cNvSpPr>
          <p:nvPr>
            <p:ph type="sldNum" idx="12"/>
          </p:nvPr>
        </p:nvSpPr>
        <p:spPr>
          <a:xfrm>
            <a:off x="86106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a:t>
            </a:fld>
            <a:endParaRPr/>
          </a:p>
        </p:txBody>
      </p:sp>
      <p:sp>
        <p:nvSpPr>
          <p:cNvPr id="2" name="Subtitle 1">
            <a:extLst>
              <a:ext uri="{FF2B5EF4-FFF2-40B4-BE49-F238E27FC236}">
                <a16:creationId xmlns:a16="http://schemas.microsoft.com/office/drawing/2014/main" id="{F639AF44-2536-0F96-88A0-37C14327C648}"/>
              </a:ext>
            </a:extLst>
          </p:cNvPr>
          <p:cNvSpPr>
            <a:spLocks noGrp="1"/>
          </p:cNvSpPr>
          <p:nvPr/>
        </p:nvSpPr>
        <p:spPr>
          <a:xfrm>
            <a:off x="1907589" y="1926547"/>
            <a:ext cx="8376821" cy="1069975"/>
          </a:xfrm>
          <a:prstGeom prst="rect">
            <a:avLst/>
          </a:prstGeom>
        </p:spPr>
        <p:txBody>
          <a:bodyPr vert="horz" lIns="91440" tIns="45720" rIns="91440" bIns="45720" rtlCol="0">
            <a:normAutofit fontScale="92500"/>
          </a:bodyPr>
          <a:lstStyle>
            <a:lvl1pPr marL="0" indent="0" algn="ctr" defTabSz="914400" rtl="0" eaLnBrk="1" latinLnBrk="0" hangingPunct="1">
              <a:lnSpc>
                <a:spcPct val="100000"/>
              </a:lnSpc>
              <a:spcBef>
                <a:spcPts val="1000"/>
              </a:spcBef>
              <a:buFont typeface="Arial" panose="020B0604020202020204" pitchFamily="34" charset="0"/>
              <a:buNone/>
              <a:defRPr sz="2400" b="1" kern="1200" baseline="0">
                <a:solidFill>
                  <a:srgbClr val="003153"/>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Business models for EE project implementation, including performance contracting and ESCO implementation</a:t>
            </a:r>
          </a:p>
        </p:txBody>
      </p:sp>
    </p:spTree>
    <p:extLst>
      <p:ext uri="{BB962C8B-B14F-4D97-AF65-F5344CB8AC3E}">
        <p14:creationId xmlns:p14="http://schemas.microsoft.com/office/powerpoint/2010/main" val="1197935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20"/>
          <p:cNvSpPr/>
          <p:nvPr/>
        </p:nvSpPr>
        <p:spPr>
          <a:xfrm>
            <a:off x="7764990" y="5101989"/>
            <a:ext cx="3455" cy="8288"/>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708" name="Google Shape;708;p20"/>
          <p:cNvSpPr/>
          <p:nvPr/>
        </p:nvSpPr>
        <p:spPr>
          <a:xfrm>
            <a:off x="3302275" y="3773350"/>
            <a:ext cx="3697352" cy="66875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Customers pay for energy services</a:t>
            </a:r>
            <a:endParaRPr sz="2000" b="0" i="0" u="none" strike="noStrike" cap="none">
              <a:solidFill>
                <a:srgbClr val="053D5D"/>
              </a:solidFill>
              <a:latin typeface="Montserrat"/>
              <a:ea typeface="Montserrat"/>
              <a:cs typeface="Montserrat"/>
              <a:sym typeface="Montserrat"/>
            </a:endParaRPr>
          </a:p>
        </p:txBody>
      </p:sp>
      <p:sp>
        <p:nvSpPr>
          <p:cNvPr id="709" name="Google Shape;709;p20"/>
          <p:cNvSpPr/>
          <p:nvPr/>
        </p:nvSpPr>
        <p:spPr>
          <a:xfrm>
            <a:off x="2845961" y="3945434"/>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0" name="Google Shape;710;p20"/>
          <p:cNvSpPr/>
          <p:nvPr/>
        </p:nvSpPr>
        <p:spPr>
          <a:xfrm>
            <a:off x="3320960" y="2250352"/>
            <a:ext cx="2952459" cy="495218"/>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provides energy services</a:t>
            </a:r>
            <a:endParaRPr sz="2000" b="0" i="0" u="none" strike="noStrike" cap="none">
              <a:solidFill>
                <a:srgbClr val="053D5D"/>
              </a:solidFill>
              <a:latin typeface="Montserrat"/>
              <a:ea typeface="Montserrat"/>
              <a:cs typeface="Montserrat"/>
              <a:sym typeface="Montserrat"/>
            </a:endParaRPr>
          </a:p>
        </p:txBody>
      </p:sp>
      <p:sp>
        <p:nvSpPr>
          <p:cNvPr id="711" name="Google Shape;711;p20"/>
          <p:cNvSpPr/>
          <p:nvPr/>
        </p:nvSpPr>
        <p:spPr>
          <a:xfrm>
            <a:off x="2845961" y="2338032"/>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2" name="Google Shape;712;p20"/>
          <p:cNvSpPr/>
          <p:nvPr/>
        </p:nvSpPr>
        <p:spPr>
          <a:xfrm>
            <a:off x="8804101" y="4007396"/>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3" name="Google Shape;713;p20"/>
          <p:cNvSpPr/>
          <p:nvPr/>
        </p:nvSpPr>
        <p:spPr>
          <a:xfrm>
            <a:off x="7282113" y="1619488"/>
            <a:ext cx="2444711" cy="495218"/>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operates </a:t>
            </a:r>
            <a:endParaRPr sz="2000" b="0" i="0" u="none" strike="noStrike" cap="none">
              <a:solidFill>
                <a:srgbClr val="053D5D"/>
              </a:solidFill>
              <a:latin typeface="Montserrat"/>
              <a:ea typeface="Montserrat"/>
              <a:cs typeface="Montserrat"/>
              <a:sym typeface="Montserrat"/>
            </a:endParaRPr>
          </a:p>
        </p:txBody>
      </p:sp>
      <p:sp>
        <p:nvSpPr>
          <p:cNvPr id="714" name="Google Shape;714;p20"/>
          <p:cNvSpPr/>
          <p:nvPr/>
        </p:nvSpPr>
        <p:spPr>
          <a:xfrm>
            <a:off x="6807111" y="1707180"/>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15" name="Google Shape;715;p20"/>
          <p:cNvCxnSpPr>
            <a:endCxn id="716" idx="0"/>
          </p:cNvCxnSpPr>
          <p:nvPr/>
        </p:nvCxnSpPr>
        <p:spPr>
          <a:xfrm flipH="1">
            <a:off x="8680700" y="3826913"/>
            <a:ext cx="9300" cy="757800"/>
          </a:xfrm>
          <a:prstGeom prst="straightConnector1">
            <a:avLst/>
          </a:prstGeom>
          <a:noFill/>
          <a:ln w="38100" cap="flat" cmpd="sng">
            <a:solidFill>
              <a:srgbClr val="053D5D"/>
            </a:solidFill>
            <a:prstDash val="solid"/>
            <a:round/>
            <a:headEnd type="none" w="sm" len="sm"/>
            <a:tailEnd type="stealth" w="med" len="med"/>
          </a:ln>
        </p:spPr>
      </p:cxnSp>
      <p:grpSp>
        <p:nvGrpSpPr>
          <p:cNvPr id="717" name="Google Shape;717;p20"/>
          <p:cNvGrpSpPr/>
          <p:nvPr/>
        </p:nvGrpSpPr>
        <p:grpSpPr>
          <a:xfrm>
            <a:off x="7985214" y="4584713"/>
            <a:ext cx="1390971" cy="1401700"/>
            <a:chOff x="262074" y="669"/>
            <a:chExt cx="1462794" cy="1521602"/>
          </a:xfrm>
        </p:grpSpPr>
        <p:sp>
          <p:nvSpPr>
            <p:cNvPr id="716" name="Google Shape;716;p20"/>
            <p:cNvSpPr/>
            <p:nvPr/>
          </p:nvSpPr>
          <p:spPr>
            <a:xfrm>
              <a:off x="262074" y="669"/>
              <a:ext cx="1462794" cy="1170235"/>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8" name="Google Shape;718;p20"/>
            <p:cNvSpPr/>
            <p:nvPr/>
          </p:nvSpPr>
          <p:spPr>
            <a:xfrm>
              <a:off x="277311" y="995171"/>
              <a:ext cx="1386248" cy="52700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9" name="Google Shape;719;p20"/>
            <p:cNvSpPr txBox="1"/>
            <p:nvPr/>
          </p:nvSpPr>
          <p:spPr>
            <a:xfrm>
              <a:off x="300828" y="995171"/>
              <a:ext cx="1386300" cy="527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Organization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Financial</a:t>
              </a:r>
              <a:endParaRPr sz="1700" b="1" i="0" u="none" strike="noStrike" cap="none">
                <a:solidFill>
                  <a:srgbClr val="053D5D"/>
                </a:solidFill>
                <a:latin typeface="Montserrat"/>
                <a:ea typeface="Montserrat"/>
                <a:cs typeface="Montserrat"/>
                <a:sym typeface="Montserrat"/>
              </a:endParaRPr>
            </a:p>
          </p:txBody>
        </p:sp>
      </p:grpSp>
      <p:grpSp>
        <p:nvGrpSpPr>
          <p:cNvPr id="720" name="Google Shape;720;p20"/>
          <p:cNvGrpSpPr/>
          <p:nvPr/>
        </p:nvGrpSpPr>
        <p:grpSpPr>
          <a:xfrm>
            <a:off x="842679" y="2655881"/>
            <a:ext cx="1384134" cy="1441086"/>
            <a:chOff x="326327" y="624"/>
            <a:chExt cx="1455604" cy="1564358"/>
          </a:xfrm>
        </p:grpSpPr>
        <p:sp>
          <p:nvSpPr>
            <p:cNvPr id="721" name="Google Shape;721;p20"/>
            <p:cNvSpPr/>
            <p:nvPr/>
          </p:nvSpPr>
          <p:spPr>
            <a:xfrm>
              <a:off x="326327" y="624"/>
              <a:ext cx="1455604" cy="1164483"/>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2" name="Google Shape;722;p20"/>
            <p:cNvSpPr/>
            <p:nvPr/>
          </p:nvSpPr>
          <p:spPr>
            <a:xfrm>
              <a:off x="406397" y="968528"/>
              <a:ext cx="1295400" cy="5964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3" name="Google Shape;723;p20"/>
            <p:cNvSpPr txBox="1"/>
            <p:nvPr/>
          </p:nvSpPr>
          <p:spPr>
            <a:xfrm>
              <a:off x="406411" y="968582"/>
              <a:ext cx="1295400" cy="59640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rgbClr val="053D5D"/>
                </a:buClr>
                <a:buSzPts val="1500"/>
                <a:buFont typeface="Arial"/>
                <a:buNone/>
              </a:pPr>
              <a:r>
                <a:rPr lang="en-US" sz="1500" b="1" i="0" u="none" strike="noStrike" cap="none">
                  <a:solidFill>
                    <a:srgbClr val="053D5D"/>
                  </a:solidFill>
                  <a:latin typeface="Arial"/>
                  <a:ea typeface="Arial"/>
                  <a:cs typeface="Arial"/>
                  <a:sym typeface="Arial"/>
                </a:rPr>
                <a:t>Business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25"/>
                </a:spcBef>
                <a:spcAft>
                  <a:spcPts val="0"/>
                </a:spcAft>
                <a:buClr>
                  <a:srgbClr val="053D5D"/>
                </a:buClr>
                <a:buSzPts val="1500"/>
                <a:buFont typeface="Arial"/>
                <a:buNone/>
              </a:pPr>
              <a:r>
                <a:rPr lang="en-US" sz="1500" b="1" i="0" u="none" strike="noStrike" cap="none">
                  <a:solidFill>
                    <a:srgbClr val="053D5D"/>
                  </a:solidFill>
                  <a:latin typeface="Arial"/>
                  <a:ea typeface="Arial"/>
                  <a:cs typeface="Arial"/>
                  <a:sym typeface="Arial"/>
                </a:rPr>
                <a:t>Enterprise</a:t>
              </a:r>
              <a:endParaRPr sz="1500" b="1" i="0" u="none" strike="noStrike" cap="none">
                <a:solidFill>
                  <a:srgbClr val="053D5D"/>
                </a:solidFill>
                <a:latin typeface="Arial"/>
                <a:ea typeface="Arial"/>
                <a:cs typeface="Arial"/>
                <a:sym typeface="Arial"/>
              </a:endParaRPr>
            </a:p>
          </p:txBody>
        </p:sp>
      </p:grpSp>
      <p:grpSp>
        <p:nvGrpSpPr>
          <p:cNvPr id="724" name="Google Shape;724;p20"/>
          <p:cNvGrpSpPr/>
          <p:nvPr/>
        </p:nvGrpSpPr>
        <p:grpSpPr>
          <a:xfrm>
            <a:off x="8804104" y="2278490"/>
            <a:ext cx="1363186" cy="1514638"/>
            <a:chOff x="179818" y="541"/>
            <a:chExt cx="1433575" cy="1644201"/>
          </a:xfrm>
        </p:grpSpPr>
        <p:sp>
          <p:nvSpPr>
            <p:cNvPr id="725" name="Google Shape;725;p20"/>
            <p:cNvSpPr/>
            <p:nvPr/>
          </p:nvSpPr>
          <p:spPr>
            <a:xfrm>
              <a:off x="179818" y="541"/>
              <a:ext cx="1407925" cy="146437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6" name="Google Shape;726;p20"/>
            <p:cNvSpPr/>
            <p:nvPr/>
          </p:nvSpPr>
          <p:spPr>
            <a:xfrm>
              <a:off x="260569" y="1219135"/>
              <a:ext cx="1352824" cy="42560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7" name="Google Shape;727;p20"/>
            <p:cNvSpPr txBox="1"/>
            <p:nvPr/>
          </p:nvSpPr>
          <p:spPr>
            <a:xfrm>
              <a:off x="260569" y="1219135"/>
              <a:ext cx="1352824" cy="42560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728" name="Google Shape;728;p20"/>
          <p:cNvCxnSpPr/>
          <p:nvPr/>
        </p:nvCxnSpPr>
        <p:spPr>
          <a:xfrm rot="10800000">
            <a:off x="5157120" y="3136473"/>
            <a:ext cx="1841100" cy="0"/>
          </a:xfrm>
          <a:prstGeom prst="straightConnector1">
            <a:avLst/>
          </a:prstGeom>
          <a:noFill/>
          <a:ln w="38100" cap="flat" cmpd="sng">
            <a:solidFill>
              <a:srgbClr val="053D5D"/>
            </a:solidFill>
            <a:prstDash val="solid"/>
            <a:round/>
            <a:headEnd type="none" w="sm" len="sm"/>
            <a:tailEnd type="stealth" w="med" len="med"/>
          </a:ln>
        </p:spPr>
      </p:cxnSp>
      <p:cxnSp>
        <p:nvCxnSpPr>
          <p:cNvPr id="729" name="Google Shape;729;p20"/>
          <p:cNvCxnSpPr/>
          <p:nvPr/>
        </p:nvCxnSpPr>
        <p:spPr>
          <a:xfrm rot="10800000">
            <a:off x="2596152" y="3136473"/>
            <a:ext cx="1473900" cy="0"/>
          </a:xfrm>
          <a:prstGeom prst="straightConnector1">
            <a:avLst/>
          </a:prstGeom>
          <a:noFill/>
          <a:ln w="38100" cap="flat" cmpd="sng">
            <a:solidFill>
              <a:srgbClr val="053D5D"/>
            </a:solidFill>
            <a:prstDash val="solid"/>
            <a:round/>
            <a:headEnd type="none" w="sm" len="sm"/>
            <a:tailEnd type="stealth" w="med" len="med"/>
          </a:ln>
        </p:spPr>
      </p:cxnSp>
      <p:sp>
        <p:nvSpPr>
          <p:cNvPr id="730" name="Google Shape;730;p20"/>
          <p:cNvSpPr/>
          <p:nvPr/>
        </p:nvSpPr>
        <p:spPr>
          <a:xfrm>
            <a:off x="9245751" y="3882275"/>
            <a:ext cx="1844366" cy="66875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Repayment of loan</a:t>
            </a:r>
            <a:endParaRPr sz="2000" b="0" i="0" u="none" strike="noStrike" cap="none">
              <a:solidFill>
                <a:srgbClr val="053D5D"/>
              </a:solidFill>
              <a:latin typeface="Montserrat"/>
              <a:ea typeface="Montserrat"/>
              <a:cs typeface="Montserrat"/>
              <a:sym typeface="Montserrat"/>
            </a:endParaRPr>
          </a:p>
        </p:txBody>
      </p:sp>
      <p:cxnSp>
        <p:nvCxnSpPr>
          <p:cNvPr id="731" name="Google Shape;731;p20"/>
          <p:cNvCxnSpPr/>
          <p:nvPr/>
        </p:nvCxnSpPr>
        <p:spPr>
          <a:xfrm flipH="1">
            <a:off x="2596175" y="3691275"/>
            <a:ext cx="4345500" cy="7200"/>
          </a:xfrm>
          <a:prstGeom prst="straightConnector1">
            <a:avLst/>
          </a:prstGeom>
          <a:noFill/>
          <a:ln w="38100" cap="flat" cmpd="sng">
            <a:solidFill>
              <a:srgbClr val="053D5D"/>
            </a:solidFill>
            <a:prstDash val="solid"/>
            <a:round/>
            <a:headEnd type="stealth" w="med" len="med"/>
            <a:tailEnd type="none" w="sm" len="sm"/>
          </a:ln>
        </p:spPr>
      </p:cxnSp>
      <p:grpSp>
        <p:nvGrpSpPr>
          <p:cNvPr id="732" name="Google Shape;732;p20"/>
          <p:cNvGrpSpPr/>
          <p:nvPr/>
        </p:nvGrpSpPr>
        <p:grpSpPr>
          <a:xfrm>
            <a:off x="7282111" y="2127299"/>
            <a:ext cx="1764979" cy="1721298"/>
            <a:chOff x="9859" y="88"/>
            <a:chExt cx="1764979" cy="1721298"/>
          </a:xfrm>
        </p:grpSpPr>
        <p:sp>
          <p:nvSpPr>
            <p:cNvPr id="733" name="Google Shape;733;p20"/>
            <p:cNvSpPr/>
            <p:nvPr/>
          </p:nvSpPr>
          <p:spPr>
            <a:xfrm>
              <a:off x="57819" y="88"/>
              <a:ext cx="1559868" cy="1525926"/>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4" name="Google Shape;734;p20"/>
            <p:cNvSpPr/>
            <p:nvPr/>
          </p:nvSpPr>
          <p:spPr>
            <a:xfrm>
              <a:off x="9859" y="1239794"/>
              <a:ext cx="1764979" cy="481592"/>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5" name="Google Shape;735;p20"/>
            <p:cNvSpPr txBox="1"/>
            <p:nvPr/>
          </p:nvSpPr>
          <p:spPr>
            <a:xfrm>
              <a:off x="9859" y="1239794"/>
              <a:ext cx="1764979" cy="48159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Montserrat"/>
                <a:buNone/>
              </a:pPr>
              <a:r>
                <a:rPr lang="en-US" sz="1600" b="1" i="0" u="none" strike="noStrike" cap="none">
                  <a:solidFill>
                    <a:srgbClr val="053D5D"/>
                  </a:solidFill>
                  <a:latin typeface="Montserrat"/>
                  <a:ea typeface="Montserrat"/>
                  <a:cs typeface="Montserrat"/>
                  <a:sym typeface="Montserrat"/>
                </a:rPr>
                <a:t>Cooling/heating center (e.g.)</a:t>
              </a:r>
              <a:endParaRPr sz="1600" b="1" i="0" u="none" strike="noStrike" cap="none">
                <a:solidFill>
                  <a:srgbClr val="053D5D"/>
                </a:solidFill>
                <a:latin typeface="Montserrat"/>
                <a:ea typeface="Montserrat"/>
                <a:cs typeface="Montserrat"/>
                <a:sym typeface="Montserrat"/>
              </a:endParaRPr>
            </a:p>
          </p:txBody>
        </p:sp>
      </p:grpSp>
      <p:pic>
        <p:nvPicPr>
          <p:cNvPr id="736" name="Google Shape;736;p20"/>
          <p:cNvPicPr preferRelativeResize="0"/>
          <p:nvPr/>
        </p:nvPicPr>
        <p:blipFill rotWithShape="1">
          <a:blip r:embed="rId7">
            <a:alphaModFix/>
          </a:blip>
          <a:srcRect/>
          <a:stretch/>
        </p:blipFill>
        <p:spPr>
          <a:xfrm>
            <a:off x="4161965" y="2797759"/>
            <a:ext cx="903300" cy="677400"/>
          </a:xfrm>
          <a:prstGeom prst="roundRect">
            <a:avLst>
              <a:gd name="adj" fmla="val 8594"/>
            </a:avLst>
          </a:prstGeom>
          <a:solidFill>
            <a:srgbClr val="ECECEC"/>
          </a:solidFill>
          <a:ln>
            <a:noFill/>
          </a:ln>
          <a:effectLst>
            <a:reflection stA="38000" endPos="28000" dist="5000" dir="5400000" sy="-100000" algn="bl" rotWithShape="0"/>
          </a:effectLst>
        </p:spPr>
      </p:pic>
      <p:sp>
        <p:nvSpPr>
          <p:cNvPr id="737" name="Google Shape;737;p20"/>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HEATING CONTRACT</a:t>
            </a:r>
            <a:endParaRPr sz="1400" b="0" i="0" u="none" strike="noStrike" cap="none">
              <a:solidFill>
                <a:srgbClr val="000000"/>
              </a:solidFill>
              <a:latin typeface="Arial"/>
              <a:ea typeface="Arial"/>
              <a:cs typeface="Arial"/>
              <a:sym typeface="Arial"/>
            </a:endParaRPr>
          </a:p>
        </p:txBody>
      </p:sp>
      <p:sp>
        <p:nvSpPr>
          <p:cNvPr id="738" name="Google Shape;738;p20"/>
          <p:cNvSpPr/>
          <p:nvPr/>
        </p:nvSpPr>
        <p:spPr>
          <a:xfrm>
            <a:off x="842678" y="1730500"/>
            <a:ext cx="40254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After construction period</a:t>
            </a:r>
            <a:endParaRPr sz="2400" b="1" i="0" u="none" strike="noStrike" cap="none">
              <a:solidFill>
                <a:srgbClr val="00467F"/>
              </a:solidFill>
              <a:latin typeface="Arial"/>
              <a:ea typeface="Arial"/>
              <a:cs typeface="Arial"/>
              <a:sym typeface="Arial"/>
            </a:endParaRPr>
          </a:p>
        </p:txBody>
      </p:sp>
      <p:sp>
        <p:nvSpPr>
          <p:cNvPr id="739" name="Google Shape;739;p20"/>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2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46" name="Google Shape;746;p21"/>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CHOOSE CONTRACT TYPE – Share savings</a:t>
            </a:r>
            <a:endParaRPr sz="860" b="0" i="0" u="none" strike="noStrike" cap="none">
              <a:solidFill>
                <a:srgbClr val="000000"/>
              </a:solidFill>
              <a:latin typeface="Arial"/>
              <a:ea typeface="Arial"/>
              <a:cs typeface="Arial"/>
              <a:sym typeface="Arial"/>
            </a:endParaRPr>
          </a:p>
        </p:txBody>
      </p:sp>
      <p:sp>
        <p:nvSpPr>
          <p:cNvPr id="747" name="Google Shape;747;p21"/>
          <p:cNvSpPr txBox="1"/>
          <p:nvPr/>
        </p:nvSpPr>
        <p:spPr>
          <a:xfrm>
            <a:off x="826993" y="1711034"/>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IE:</a:t>
            </a:r>
            <a:endParaRPr sz="1400" b="0" i="0" u="none" strike="noStrike" cap="none">
              <a:solidFill>
                <a:srgbClr val="00467F"/>
              </a:solidFill>
              <a:latin typeface="Arial"/>
              <a:ea typeface="Arial"/>
              <a:cs typeface="Arial"/>
              <a:sym typeface="Arial"/>
            </a:endParaRPr>
          </a:p>
        </p:txBody>
      </p:sp>
      <p:grpSp>
        <p:nvGrpSpPr>
          <p:cNvPr id="748" name="Google Shape;748;p21"/>
          <p:cNvGrpSpPr/>
          <p:nvPr/>
        </p:nvGrpSpPr>
        <p:grpSpPr>
          <a:xfrm>
            <a:off x="709908" y="1792362"/>
            <a:ext cx="10749789" cy="4830022"/>
            <a:chOff x="1291644" y="80478"/>
            <a:chExt cx="10749789" cy="4830022"/>
          </a:xfrm>
        </p:grpSpPr>
        <p:sp>
          <p:nvSpPr>
            <p:cNvPr id="749" name="Google Shape;749;p21"/>
            <p:cNvSpPr txBox="1"/>
            <p:nvPr/>
          </p:nvSpPr>
          <p:spPr>
            <a:xfrm>
              <a:off x="1382594" y="563341"/>
              <a:ext cx="16278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Advantages</a:t>
              </a:r>
              <a:endParaRPr sz="2200" b="0" i="0" u="none" strike="noStrike" cap="none">
                <a:solidFill>
                  <a:srgbClr val="00467F"/>
                </a:solidFill>
                <a:latin typeface="Arial"/>
                <a:ea typeface="Arial"/>
                <a:cs typeface="Arial"/>
                <a:sym typeface="Arial"/>
              </a:endParaRPr>
            </a:p>
          </p:txBody>
        </p:sp>
        <p:sp>
          <p:nvSpPr>
            <p:cNvPr id="750" name="Google Shape;750;p21"/>
            <p:cNvSpPr/>
            <p:nvPr/>
          </p:nvSpPr>
          <p:spPr>
            <a:xfrm>
              <a:off x="3010338" y="80714"/>
              <a:ext cx="602100" cy="22524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1" name="Google Shape;751;p21"/>
            <p:cNvSpPr/>
            <p:nvPr/>
          </p:nvSpPr>
          <p:spPr>
            <a:xfrm>
              <a:off x="3853233" y="80478"/>
              <a:ext cx="8188200" cy="2252700"/>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2" name="Google Shape;752;p21"/>
            <p:cNvSpPr txBox="1"/>
            <p:nvPr/>
          </p:nvSpPr>
          <p:spPr>
            <a:xfrm>
              <a:off x="3853233" y="80478"/>
              <a:ext cx="8188200" cy="22527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No/low initial CAPEX; pay from </a:t>
              </a:r>
              <a:r>
                <a:rPr lang="en-US" sz="2000" b="1" i="0" u="none" strike="noStrike" cap="none">
                  <a:solidFill>
                    <a:schemeClr val="lt1"/>
                  </a:solidFill>
                  <a:latin typeface="Arial"/>
                  <a:ea typeface="Arial"/>
                  <a:cs typeface="Arial"/>
                  <a:sym typeface="Arial"/>
                </a:rPr>
                <a:t>actual savings </a:t>
              </a:r>
              <a:r>
                <a:rPr lang="en-US" sz="2000" b="0" i="0" u="none" strike="noStrike" cap="none">
                  <a:solidFill>
                    <a:schemeClr val="lt1"/>
                  </a:solidFill>
                  <a:latin typeface="Arial"/>
                  <a:ea typeface="Arial"/>
                  <a:cs typeface="Arial"/>
                  <a:sym typeface="Arial"/>
                </a:rPr>
                <a:t>at an agreed percentage.</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Transfers most performance risk to the ESCO; often includes O&amp;M/operational support.</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Minimal increase in debt on the balance sheet; rapid technology upgrades.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1" i="0" u="none" strike="noStrike" cap="none">
                  <a:solidFill>
                    <a:schemeClr val="lt1"/>
                  </a:solidFill>
                  <a:latin typeface="Arial"/>
                  <a:ea typeface="Arial"/>
                  <a:cs typeface="Arial"/>
                  <a:sym typeface="Arial"/>
                </a:rPr>
                <a:t>Transparent </a:t>
              </a:r>
              <a:r>
                <a:rPr lang="en-US" sz="2000" b="0" i="0" u="none" strike="noStrike" cap="none">
                  <a:solidFill>
                    <a:schemeClr val="lt1"/>
                  </a:solidFill>
                  <a:latin typeface="Arial"/>
                  <a:ea typeface="Arial"/>
                  <a:cs typeface="Arial"/>
                  <a:sym typeface="Arial"/>
                </a:rPr>
                <a:t>if the contract clearly states the sharing ratio, baseline, and M&amp;V plan.</a:t>
              </a:r>
              <a:endParaRPr sz="1400" b="0" i="0" u="none" strike="noStrike" cap="none">
                <a:solidFill>
                  <a:srgbClr val="000000"/>
                </a:solidFill>
                <a:latin typeface="Arial"/>
                <a:ea typeface="Arial"/>
                <a:cs typeface="Arial"/>
                <a:sym typeface="Arial"/>
              </a:endParaRPr>
            </a:p>
          </p:txBody>
        </p:sp>
        <p:sp>
          <p:nvSpPr>
            <p:cNvPr id="753" name="Google Shape;753;p21"/>
            <p:cNvSpPr/>
            <p:nvPr/>
          </p:nvSpPr>
          <p:spPr>
            <a:xfrm>
              <a:off x="3010338" y="2632909"/>
              <a:ext cx="602100" cy="22119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4" name="Google Shape;754;p21"/>
            <p:cNvSpPr/>
            <p:nvPr/>
          </p:nvSpPr>
          <p:spPr>
            <a:xfrm>
              <a:off x="3853233" y="2567200"/>
              <a:ext cx="8188200" cy="234330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5" name="Google Shape;755;p21"/>
            <p:cNvSpPr txBox="1"/>
            <p:nvPr/>
          </p:nvSpPr>
          <p:spPr>
            <a:xfrm>
              <a:off x="3853233" y="2567200"/>
              <a:ext cx="8188200" cy="2343300"/>
            </a:xfrm>
            <a:prstGeom prst="rect">
              <a:avLst/>
            </a:prstGeom>
            <a:noFill/>
            <a:ln>
              <a:noFill/>
            </a:ln>
          </p:spPr>
          <p:txBody>
            <a:bodyPr spcFirstLastPara="1" wrap="square" lIns="76200" tIns="76200" rIns="76200" bIns="76200" anchor="ctr" anchorCtr="0">
              <a:noAutofit/>
            </a:bodyPr>
            <a:lstStyle/>
            <a:p>
              <a:pPr marL="228600" marR="0" lvl="1" indent="-228600" algn="just"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Must </a:t>
              </a:r>
              <a:r>
                <a:rPr lang="en-US" sz="2000" b="1" i="0" u="none" strike="noStrike" cap="none">
                  <a:solidFill>
                    <a:schemeClr val="lt1"/>
                  </a:solidFill>
                  <a:latin typeface="Arial"/>
                  <a:ea typeface="Arial"/>
                  <a:cs typeface="Arial"/>
                  <a:sym typeface="Arial"/>
                </a:rPr>
                <a:t>share </a:t>
              </a:r>
              <a:r>
                <a:rPr lang="en-US" sz="2000" b="0" i="0" u="none" strike="noStrike" cap="none">
                  <a:solidFill>
                    <a:schemeClr val="lt1"/>
                  </a:solidFill>
                  <a:latin typeface="Arial"/>
                  <a:ea typeface="Arial"/>
                  <a:cs typeface="Arial"/>
                  <a:sym typeface="Arial"/>
                </a:rPr>
                <a:t>a portion of savings → net benefits are lower than self-investment.</a:t>
              </a:r>
              <a:endParaRPr sz="2000" b="0" i="0" u="none" strike="noStrike" cap="none">
                <a:solidFill>
                  <a:schemeClr val="lt1"/>
                </a:solidFill>
                <a:latin typeface="Arial"/>
                <a:ea typeface="Arial"/>
                <a:cs typeface="Arial"/>
                <a:sym typeface="Arial"/>
              </a:endParaRPr>
            </a:p>
            <a:p>
              <a:pPr marL="228600" marR="0" lvl="1" indent="-228600" algn="just"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Requires close M&amp;V coordination: providing data, allowing measurement, accepting baseline adjustments.</a:t>
              </a:r>
              <a:endParaRPr sz="1400" b="0" i="0" u="none" strike="noStrike" cap="none">
                <a:solidFill>
                  <a:srgbClr val="000000"/>
                </a:solidFill>
                <a:latin typeface="Arial"/>
                <a:ea typeface="Arial"/>
                <a:cs typeface="Arial"/>
                <a:sym typeface="Arial"/>
              </a:endParaRPr>
            </a:p>
            <a:p>
              <a:pPr marL="228600" marR="0" lvl="1" indent="-228600" algn="just"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Changes to functionality/output/processes must follow adjustment terms to avoid disputes (lack of flexibility).</a:t>
              </a:r>
              <a:endParaRPr sz="1400" b="0" i="0" u="none" strike="noStrike" cap="none">
                <a:solidFill>
                  <a:srgbClr val="000000"/>
                </a:solidFill>
                <a:latin typeface="Arial"/>
                <a:ea typeface="Arial"/>
                <a:cs typeface="Arial"/>
                <a:sym typeface="Arial"/>
              </a:endParaRPr>
            </a:p>
            <a:p>
              <a:pPr marL="228600" marR="0" lvl="1" indent="-228600" algn="just"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Long-term commitment; risk of technology/supplier lock-in if flexibility clauses are inadequate.</a:t>
              </a:r>
              <a:endParaRPr sz="1400" b="0" i="0" u="none" strike="noStrike" cap="none">
                <a:solidFill>
                  <a:srgbClr val="000000"/>
                </a:solidFill>
                <a:latin typeface="Arial"/>
                <a:ea typeface="Arial"/>
                <a:cs typeface="Arial"/>
                <a:sym typeface="Arial"/>
              </a:endParaRPr>
            </a:p>
          </p:txBody>
        </p:sp>
        <p:sp>
          <p:nvSpPr>
            <p:cNvPr id="756" name="Google Shape;756;p21"/>
            <p:cNvSpPr txBox="1"/>
            <p:nvPr/>
          </p:nvSpPr>
          <p:spPr>
            <a:xfrm>
              <a:off x="1291644" y="3095416"/>
              <a:ext cx="17187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Challenges</a:t>
              </a:r>
              <a:endParaRPr sz="2200" b="0" i="0" u="none" strike="noStrike" cap="none">
                <a:solidFill>
                  <a:srgbClr val="00467F"/>
                </a:solidFill>
                <a:latin typeface="Arial"/>
                <a:ea typeface="Arial"/>
                <a:cs typeface="Arial"/>
                <a:sym typeface="Arial"/>
              </a:endParaRPr>
            </a:p>
          </p:txBody>
        </p:sp>
      </p:grpSp>
      <p:sp>
        <p:nvSpPr>
          <p:cNvPr id="757" name="Google Shape;757;p21"/>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22"/>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764" name="Google Shape;764;p22"/>
          <p:cNvGrpSpPr/>
          <p:nvPr/>
        </p:nvGrpSpPr>
        <p:grpSpPr>
          <a:xfrm>
            <a:off x="760270" y="2114298"/>
            <a:ext cx="10671460" cy="4577625"/>
            <a:chOff x="1369894" y="206750"/>
            <a:chExt cx="10671460" cy="4577625"/>
          </a:xfrm>
        </p:grpSpPr>
        <p:sp>
          <p:nvSpPr>
            <p:cNvPr id="765" name="Google Shape;765;p22"/>
            <p:cNvSpPr txBox="1"/>
            <p:nvPr/>
          </p:nvSpPr>
          <p:spPr>
            <a:xfrm>
              <a:off x="1369894" y="488277"/>
              <a:ext cx="16404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Advantages</a:t>
              </a:r>
              <a:endParaRPr sz="2200" b="0" i="0" u="none" strike="noStrike" cap="none">
                <a:solidFill>
                  <a:srgbClr val="00467F"/>
                </a:solidFill>
                <a:latin typeface="Arial"/>
                <a:ea typeface="Arial"/>
                <a:cs typeface="Arial"/>
                <a:sym typeface="Arial"/>
              </a:endParaRPr>
            </a:p>
          </p:txBody>
        </p:sp>
        <p:sp>
          <p:nvSpPr>
            <p:cNvPr id="766" name="Google Shape;766;p22"/>
            <p:cNvSpPr/>
            <p:nvPr/>
          </p:nvSpPr>
          <p:spPr>
            <a:xfrm>
              <a:off x="3010338" y="206750"/>
              <a:ext cx="602067" cy="1850062"/>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7" name="Google Shape;767;p22"/>
            <p:cNvSpPr/>
            <p:nvPr/>
          </p:nvSpPr>
          <p:spPr>
            <a:xfrm>
              <a:off x="3853233" y="206750"/>
              <a:ext cx="8188121" cy="1850062"/>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8" name="Google Shape;768;p22"/>
            <p:cNvSpPr txBox="1"/>
            <p:nvPr/>
          </p:nvSpPr>
          <p:spPr>
            <a:xfrm>
              <a:off x="3853233" y="206750"/>
              <a:ext cx="8188121" cy="1850062"/>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9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Revenue is directly linked to savings; </a:t>
              </a:r>
              <a:r>
                <a:rPr lang="en-US" sz="2000" b="1" i="0" u="none" strike="noStrike" cap="none">
                  <a:solidFill>
                    <a:schemeClr val="lt1"/>
                  </a:solidFill>
                  <a:latin typeface="Arial"/>
                  <a:ea typeface="Arial"/>
                  <a:cs typeface="Arial"/>
                  <a:sym typeface="Arial"/>
                </a:rPr>
                <a:t>revenue </a:t>
              </a:r>
              <a:r>
                <a:rPr lang="en-US" sz="2000" b="0" i="0" u="none" strike="noStrike" cap="none">
                  <a:solidFill>
                    <a:schemeClr val="lt1"/>
                  </a:solidFill>
                  <a:latin typeface="Arial"/>
                  <a:ea typeface="Arial"/>
                  <a:cs typeface="Arial"/>
                  <a:sym typeface="Arial"/>
                </a:rPr>
                <a:t>can </a:t>
              </a:r>
              <a:r>
                <a:rPr lang="en-US" sz="2000" b="1" i="0" u="none" strike="noStrike" cap="none">
                  <a:solidFill>
                    <a:schemeClr val="lt1"/>
                  </a:solidFill>
                  <a:latin typeface="Arial"/>
                  <a:ea typeface="Arial"/>
                  <a:cs typeface="Arial"/>
                  <a:sym typeface="Arial"/>
                </a:rPr>
                <a:t>increase </a:t>
              </a:r>
              <a:r>
                <a:rPr lang="en-US" sz="2000" b="0" i="0" u="none" strike="noStrike" cap="none">
                  <a:solidFill>
                    <a:schemeClr val="lt1"/>
                  </a:solidFill>
                  <a:latin typeface="Arial"/>
                  <a:ea typeface="Arial"/>
                  <a:cs typeface="Arial"/>
                  <a:sym typeface="Arial"/>
                </a:rPr>
                <a:t>when savings exceed the plan.</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Proactive in design–procurement–operation (as agreed), optimizing technology to maximize savings.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Long-term cooperative relationship; standardize the model to expand the project portfolio.</a:t>
              </a:r>
              <a:endParaRPr sz="2000" b="0" i="0" u="none" strike="noStrike" cap="none">
                <a:solidFill>
                  <a:schemeClr val="lt1"/>
                </a:solidFill>
                <a:latin typeface="Arial"/>
                <a:ea typeface="Arial"/>
                <a:cs typeface="Arial"/>
                <a:sym typeface="Arial"/>
              </a:endParaRPr>
            </a:p>
          </p:txBody>
        </p:sp>
        <p:sp>
          <p:nvSpPr>
            <p:cNvPr id="769" name="Google Shape;769;p22"/>
            <p:cNvSpPr txBox="1"/>
            <p:nvPr/>
          </p:nvSpPr>
          <p:spPr>
            <a:xfrm>
              <a:off x="1369944" y="2894102"/>
              <a:ext cx="16404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Challenges</a:t>
              </a:r>
              <a:endParaRPr sz="2200" b="0" i="0" u="none" strike="noStrike" cap="none">
                <a:solidFill>
                  <a:srgbClr val="00467F"/>
                </a:solidFill>
                <a:latin typeface="Arial"/>
                <a:ea typeface="Arial"/>
                <a:cs typeface="Arial"/>
                <a:sym typeface="Arial"/>
              </a:endParaRPr>
            </a:p>
          </p:txBody>
        </p:sp>
        <p:sp>
          <p:nvSpPr>
            <p:cNvPr id="770" name="Google Shape;770;p22"/>
            <p:cNvSpPr/>
            <p:nvPr/>
          </p:nvSpPr>
          <p:spPr>
            <a:xfrm>
              <a:off x="3010338" y="2290813"/>
              <a:ext cx="602067" cy="2493562"/>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1" name="Google Shape;771;p22"/>
            <p:cNvSpPr/>
            <p:nvPr/>
          </p:nvSpPr>
          <p:spPr>
            <a:xfrm>
              <a:off x="3853233" y="2290813"/>
              <a:ext cx="8188121" cy="2493562"/>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2" name="Google Shape;772;p22"/>
            <p:cNvSpPr txBox="1"/>
            <p:nvPr/>
          </p:nvSpPr>
          <p:spPr>
            <a:xfrm>
              <a:off x="3853233" y="2290813"/>
              <a:ext cx="8188121" cy="2493562"/>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Requires significant capital/working capital; cash flow is delayed as it only materializes after savings are realized.</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Exposure to performance risk and M&amp;V/baseline adjustment risk; higher M&amp;V and transaction costs.</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Customer credit risk (delayed/non-payment); operational change risk leading to savings shortfalls.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More complex legal-financial structure than guaranteed contracts; may require insurance/guarantees/risk support mechanisms.</a:t>
              </a:r>
              <a:endParaRPr sz="1400" b="0" i="0" u="none" strike="noStrike" cap="none">
                <a:solidFill>
                  <a:srgbClr val="000000"/>
                </a:solidFill>
                <a:latin typeface="Arial"/>
                <a:ea typeface="Arial"/>
                <a:cs typeface="Arial"/>
                <a:sym typeface="Arial"/>
              </a:endParaRPr>
            </a:p>
          </p:txBody>
        </p:sp>
      </p:grpSp>
      <p:sp>
        <p:nvSpPr>
          <p:cNvPr id="773" name="Google Shape;773;p22"/>
          <p:cNvSpPr txBox="1"/>
          <p:nvPr/>
        </p:nvSpPr>
        <p:spPr>
          <a:xfrm>
            <a:off x="827002" y="1652588"/>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ESCO:</a:t>
            </a:r>
            <a:endParaRPr sz="1400" b="0" i="0" u="none" strike="noStrike" cap="none">
              <a:solidFill>
                <a:srgbClr val="00467F"/>
              </a:solidFill>
              <a:latin typeface="Arial"/>
              <a:ea typeface="Arial"/>
              <a:cs typeface="Arial"/>
              <a:sym typeface="Arial"/>
            </a:endParaRPr>
          </a:p>
        </p:txBody>
      </p:sp>
      <p:sp>
        <p:nvSpPr>
          <p:cNvPr id="774" name="Google Shape;774;p22"/>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CHOOSE CONTRACT TYPE – Share savings</a:t>
            </a:r>
            <a:endParaRPr sz="860" b="0" i="0" u="none" strike="noStrike" cap="none">
              <a:solidFill>
                <a:srgbClr val="000000"/>
              </a:solidFill>
              <a:latin typeface="Arial"/>
              <a:ea typeface="Arial"/>
              <a:cs typeface="Arial"/>
              <a:sym typeface="Arial"/>
            </a:endParaRPr>
          </a:p>
        </p:txBody>
      </p:sp>
      <p:sp>
        <p:nvSpPr>
          <p:cNvPr id="775" name="Google Shape;775;p22"/>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23"/>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782" name="Google Shape;782;p23"/>
          <p:cNvGrpSpPr/>
          <p:nvPr/>
        </p:nvGrpSpPr>
        <p:grpSpPr>
          <a:xfrm>
            <a:off x="825820" y="1711019"/>
            <a:ext cx="10540348" cy="4986449"/>
            <a:chOff x="1221856" y="10755"/>
            <a:chExt cx="10540348" cy="4986449"/>
          </a:xfrm>
        </p:grpSpPr>
        <p:sp>
          <p:nvSpPr>
            <p:cNvPr id="783" name="Google Shape;783;p23"/>
            <p:cNvSpPr txBox="1"/>
            <p:nvPr/>
          </p:nvSpPr>
          <p:spPr>
            <a:xfrm>
              <a:off x="1221857" y="547836"/>
              <a:ext cx="1718700" cy="5544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Advantages</a:t>
              </a:r>
              <a:endParaRPr sz="2200" b="0" i="0" u="none" strike="noStrike" cap="none">
                <a:solidFill>
                  <a:srgbClr val="00467F"/>
                </a:solidFill>
                <a:latin typeface="Arial"/>
                <a:ea typeface="Arial"/>
                <a:cs typeface="Arial"/>
                <a:sym typeface="Arial"/>
              </a:endParaRPr>
            </a:p>
          </p:txBody>
        </p:sp>
        <p:sp>
          <p:nvSpPr>
            <p:cNvPr id="784" name="Google Shape;784;p23"/>
            <p:cNvSpPr/>
            <p:nvPr/>
          </p:nvSpPr>
          <p:spPr>
            <a:xfrm>
              <a:off x="2940550" y="10755"/>
              <a:ext cx="588110" cy="1628549"/>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5" name="Google Shape;785;p23"/>
            <p:cNvSpPr/>
            <p:nvPr/>
          </p:nvSpPr>
          <p:spPr>
            <a:xfrm>
              <a:off x="3763904" y="10755"/>
              <a:ext cx="7998298" cy="1628549"/>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6" name="Google Shape;786;p23"/>
            <p:cNvSpPr txBox="1"/>
            <p:nvPr/>
          </p:nvSpPr>
          <p:spPr>
            <a:xfrm>
              <a:off x="3763904" y="10755"/>
              <a:ext cx="7998300" cy="16284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The ESCO owns the assets and controls operations.</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Capital costs are typically lower (IE borrows/arranges capital itself); savings are guaranteed – if there is a shortfall, ESCO compensates according to the contract.</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IE retains all upside if actual savings exceed the guaranteed amount.</a:t>
              </a:r>
              <a:endParaRPr sz="2000" b="0" i="0" u="none" strike="noStrike" cap="none">
                <a:solidFill>
                  <a:schemeClr val="lt1"/>
                </a:solidFill>
                <a:latin typeface="Arial"/>
                <a:ea typeface="Arial"/>
                <a:cs typeface="Arial"/>
                <a:sym typeface="Arial"/>
              </a:endParaRPr>
            </a:p>
          </p:txBody>
        </p:sp>
        <p:sp>
          <p:nvSpPr>
            <p:cNvPr id="787" name="Google Shape;787;p23"/>
            <p:cNvSpPr txBox="1"/>
            <p:nvPr/>
          </p:nvSpPr>
          <p:spPr>
            <a:xfrm>
              <a:off x="1221856" y="3091461"/>
              <a:ext cx="1718700" cy="5544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Challenges</a:t>
              </a:r>
              <a:endParaRPr sz="2200" b="0" i="0" u="none" strike="noStrike" cap="none">
                <a:solidFill>
                  <a:srgbClr val="00467F"/>
                </a:solidFill>
                <a:latin typeface="Arial"/>
                <a:ea typeface="Arial"/>
                <a:cs typeface="Arial"/>
                <a:sym typeface="Arial"/>
              </a:endParaRPr>
            </a:p>
          </p:txBody>
        </p:sp>
        <p:sp>
          <p:nvSpPr>
            <p:cNvPr id="788" name="Google Shape;788;p23"/>
            <p:cNvSpPr/>
            <p:nvPr/>
          </p:nvSpPr>
          <p:spPr>
            <a:xfrm>
              <a:off x="2940550" y="1740105"/>
              <a:ext cx="588110" cy="3257099"/>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9" name="Google Shape;789;p23"/>
            <p:cNvSpPr/>
            <p:nvPr/>
          </p:nvSpPr>
          <p:spPr>
            <a:xfrm>
              <a:off x="3763904" y="1740105"/>
              <a:ext cx="7998298" cy="3257099"/>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0" name="Google Shape;790;p23"/>
            <p:cNvSpPr txBox="1"/>
            <p:nvPr/>
          </p:nvSpPr>
          <p:spPr>
            <a:xfrm>
              <a:off x="3763904" y="1740105"/>
              <a:ext cx="7998298" cy="3257099"/>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IE must arrange financing and record debt; requires a full bidding/procurement process.</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Requires contract management &amp; M&amp;V capabilities to monitor, verify savings, and enforce the compensation mechanism.</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Must agree early on: baseline, guaranteed level, adjustment rules when output/capacity changes; may take time if historical data is limited.</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Commit to operating under the operating conditions to preserve the guarantee.</a:t>
              </a:r>
              <a:endParaRPr sz="2000" b="0" i="0" u="none" strike="noStrike" cap="none">
                <a:solidFill>
                  <a:schemeClr val="lt1"/>
                </a:solidFill>
                <a:latin typeface="Arial"/>
                <a:ea typeface="Arial"/>
                <a:cs typeface="Arial"/>
                <a:sym typeface="Arial"/>
              </a:endParaRPr>
            </a:p>
          </p:txBody>
        </p:sp>
      </p:grpSp>
      <p:sp>
        <p:nvSpPr>
          <p:cNvPr id="791" name="Google Shape;791;p23"/>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CHOOSE CONTRACT TYPE – Ensure savings levels</a:t>
            </a:r>
            <a:endParaRPr sz="860" b="0" i="0" u="none" strike="noStrike" cap="none">
              <a:solidFill>
                <a:srgbClr val="000000"/>
              </a:solidFill>
              <a:latin typeface="Arial"/>
              <a:ea typeface="Arial"/>
              <a:cs typeface="Arial"/>
              <a:sym typeface="Arial"/>
            </a:endParaRPr>
          </a:p>
        </p:txBody>
      </p:sp>
      <p:sp>
        <p:nvSpPr>
          <p:cNvPr id="792" name="Google Shape;792;p23"/>
          <p:cNvSpPr txBox="1"/>
          <p:nvPr/>
        </p:nvSpPr>
        <p:spPr>
          <a:xfrm>
            <a:off x="826993" y="1711034"/>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IE:</a:t>
            </a:r>
            <a:endParaRPr sz="1400" b="0" i="0" u="none" strike="noStrike" cap="none">
              <a:solidFill>
                <a:srgbClr val="00467F"/>
              </a:solidFill>
              <a:latin typeface="Arial"/>
              <a:ea typeface="Arial"/>
              <a:cs typeface="Arial"/>
              <a:sym typeface="Arial"/>
            </a:endParaRPr>
          </a:p>
        </p:txBody>
      </p:sp>
      <p:sp>
        <p:nvSpPr>
          <p:cNvPr id="793" name="Google Shape;793;p23"/>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2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00" name="Google Shape;800;p24"/>
          <p:cNvGrpSpPr/>
          <p:nvPr/>
        </p:nvGrpSpPr>
        <p:grpSpPr>
          <a:xfrm>
            <a:off x="827005" y="2045224"/>
            <a:ext cx="10714804" cy="4698282"/>
            <a:chOff x="1595595" y="168693"/>
            <a:chExt cx="10714804" cy="4698282"/>
          </a:xfrm>
        </p:grpSpPr>
        <p:sp>
          <p:nvSpPr>
            <p:cNvPr id="801" name="Google Shape;801;p24"/>
            <p:cNvSpPr txBox="1"/>
            <p:nvPr/>
          </p:nvSpPr>
          <p:spPr>
            <a:xfrm>
              <a:off x="1595645" y="631219"/>
              <a:ext cx="14820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Advantages</a:t>
              </a:r>
              <a:endParaRPr sz="2200" b="0" i="0" u="none" strike="noStrike" cap="none">
                <a:solidFill>
                  <a:srgbClr val="00467F"/>
                </a:solidFill>
                <a:latin typeface="Arial"/>
                <a:ea typeface="Arial"/>
                <a:cs typeface="Arial"/>
                <a:sym typeface="Arial"/>
              </a:endParaRPr>
            </a:p>
          </p:txBody>
        </p:sp>
        <p:sp>
          <p:nvSpPr>
            <p:cNvPr id="802" name="Google Shape;802;p24"/>
            <p:cNvSpPr/>
            <p:nvPr/>
          </p:nvSpPr>
          <p:spPr>
            <a:xfrm>
              <a:off x="3077599" y="168693"/>
              <a:ext cx="615520" cy="2212031"/>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3" name="Google Shape;803;p24"/>
            <p:cNvSpPr/>
            <p:nvPr/>
          </p:nvSpPr>
          <p:spPr>
            <a:xfrm>
              <a:off x="3939327" y="168693"/>
              <a:ext cx="8371072" cy="2212031"/>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4" name="Google Shape;804;p24"/>
            <p:cNvSpPr txBox="1"/>
            <p:nvPr/>
          </p:nvSpPr>
          <p:spPr>
            <a:xfrm>
              <a:off x="3939327" y="168693"/>
              <a:ext cx="8371072" cy="2212031"/>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Little or no capital required (IE responsible); ESCO cash flow is typically received according to contract milestones, with little dependence on measured savings (only relevant when considering offsets).</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Lower credit risk than the shared model because the primary payer is the IE based on the fixed contract value.</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Clear scope of guarantees → technical initiative to meet/exceed guarantees.</a:t>
              </a:r>
              <a:endParaRPr sz="2000" b="0" i="0" u="none" strike="noStrike" cap="none">
                <a:solidFill>
                  <a:schemeClr val="lt1"/>
                </a:solidFill>
                <a:latin typeface="Arial"/>
                <a:ea typeface="Arial"/>
                <a:cs typeface="Arial"/>
                <a:sym typeface="Arial"/>
              </a:endParaRPr>
            </a:p>
          </p:txBody>
        </p:sp>
        <p:sp>
          <p:nvSpPr>
            <p:cNvPr id="805" name="Google Shape;805;p24"/>
            <p:cNvSpPr txBox="1"/>
            <p:nvPr/>
          </p:nvSpPr>
          <p:spPr>
            <a:xfrm>
              <a:off x="1595595" y="3097344"/>
              <a:ext cx="14820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Challenges</a:t>
              </a:r>
              <a:endParaRPr sz="2200" b="0" i="0" u="none" strike="noStrike" cap="none">
                <a:solidFill>
                  <a:srgbClr val="00467F"/>
                </a:solidFill>
                <a:latin typeface="Arial"/>
                <a:ea typeface="Arial"/>
                <a:cs typeface="Arial"/>
                <a:sym typeface="Arial"/>
              </a:endParaRPr>
            </a:p>
          </p:txBody>
        </p:sp>
        <p:sp>
          <p:nvSpPr>
            <p:cNvPr id="806" name="Google Shape;806;p24"/>
            <p:cNvSpPr/>
            <p:nvPr/>
          </p:nvSpPr>
          <p:spPr>
            <a:xfrm>
              <a:off x="3077599" y="2614725"/>
              <a:ext cx="615520" cy="225225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7" name="Google Shape;807;p24"/>
            <p:cNvSpPr/>
            <p:nvPr/>
          </p:nvSpPr>
          <p:spPr>
            <a:xfrm>
              <a:off x="3939327" y="2614725"/>
              <a:ext cx="8371072" cy="225225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8" name="Google Shape;808;p24"/>
            <p:cNvSpPr txBox="1"/>
            <p:nvPr/>
          </p:nvSpPr>
          <p:spPr>
            <a:xfrm>
              <a:off x="3939327" y="2614725"/>
              <a:ext cx="8371072" cy="225225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Guarantee responsibility: if savings fall short, compensation/penalties (liquidated damages) apply.</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Requires clear M&amp;V/baseline adjustments; requires insurance/performance guarantees, sometimes requiring lender "step-in."</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Limited profit (upside mainly belongs to IE), order profit margin may be lower than shared savings.</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High-quality input data is required to establish safety levels.</a:t>
              </a:r>
              <a:endParaRPr sz="2000" b="0" i="0" u="none" strike="noStrike" cap="none">
                <a:solidFill>
                  <a:schemeClr val="lt1"/>
                </a:solidFill>
                <a:latin typeface="Arial"/>
                <a:ea typeface="Arial"/>
                <a:cs typeface="Arial"/>
                <a:sym typeface="Arial"/>
              </a:endParaRPr>
            </a:p>
          </p:txBody>
        </p:sp>
      </p:grpSp>
      <p:sp>
        <p:nvSpPr>
          <p:cNvPr id="809" name="Google Shape;809;p24"/>
          <p:cNvSpPr txBox="1"/>
          <p:nvPr/>
        </p:nvSpPr>
        <p:spPr>
          <a:xfrm>
            <a:off x="827002" y="1628849"/>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ESCO:</a:t>
            </a:r>
            <a:endParaRPr sz="1400" b="0" i="0" u="none" strike="noStrike" cap="none">
              <a:solidFill>
                <a:srgbClr val="00467F"/>
              </a:solidFill>
              <a:latin typeface="Arial"/>
              <a:ea typeface="Arial"/>
              <a:cs typeface="Arial"/>
              <a:sym typeface="Arial"/>
            </a:endParaRPr>
          </a:p>
        </p:txBody>
      </p:sp>
      <p:sp>
        <p:nvSpPr>
          <p:cNvPr id="810" name="Google Shape;810;p24"/>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CHOOSE CONTRACT TYPE – Ensure savings level</a:t>
            </a:r>
            <a:endParaRPr sz="860" b="0" i="0" u="none" strike="noStrike" cap="none">
              <a:solidFill>
                <a:srgbClr val="000000"/>
              </a:solidFill>
              <a:latin typeface="Arial"/>
              <a:ea typeface="Arial"/>
              <a:cs typeface="Arial"/>
              <a:sym typeface="Arial"/>
            </a:endParaRPr>
          </a:p>
        </p:txBody>
      </p:sp>
      <p:sp>
        <p:nvSpPr>
          <p:cNvPr id="811" name="Google Shape;811;p2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816" name="Google Shape;816;p2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17" name="Google Shape;817;p25"/>
          <p:cNvGrpSpPr/>
          <p:nvPr/>
        </p:nvGrpSpPr>
        <p:grpSpPr>
          <a:xfrm>
            <a:off x="154700" y="1909934"/>
            <a:ext cx="11187894" cy="4504500"/>
            <a:chOff x="1456861" y="231691"/>
            <a:chExt cx="11187894" cy="4504500"/>
          </a:xfrm>
        </p:grpSpPr>
        <p:sp>
          <p:nvSpPr>
            <p:cNvPr id="818" name="Google Shape;818;p25"/>
            <p:cNvSpPr txBox="1"/>
            <p:nvPr/>
          </p:nvSpPr>
          <p:spPr>
            <a:xfrm>
              <a:off x="1456861" y="1840432"/>
              <a:ext cx="1704300" cy="1287000"/>
            </a:xfrm>
            <a:prstGeom prst="rect">
              <a:avLst/>
            </a:prstGeom>
            <a:noFill/>
            <a:ln>
              <a:noFill/>
            </a:ln>
          </p:spPr>
          <p:txBody>
            <a:bodyPr spcFirstLastPara="1" wrap="square" lIns="156450" tIns="55875" rIns="156450" bIns="55875" anchor="ctr" anchorCtr="0">
              <a:noAutofit/>
            </a:bodyPr>
            <a:lstStyle/>
            <a:p>
              <a:pPr marL="0" marR="0" lvl="0" indent="0" algn="r" rtl="0">
                <a:lnSpc>
                  <a:spcPct val="90000"/>
                </a:lnSpc>
                <a:spcBef>
                  <a:spcPts val="0"/>
                </a:spcBef>
                <a:spcAft>
                  <a:spcPts val="0"/>
                </a:spcAft>
                <a:buClr>
                  <a:srgbClr val="00467F"/>
                </a:buClr>
                <a:buSzPts val="2200"/>
                <a:buFont typeface="Arial"/>
                <a:buNone/>
              </a:pPr>
              <a:r>
                <a:rPr lang="en-US" sz="2200" b="0" i="0" u="none" strike="noStrike" cap="none">
                  <a:solidFill>
                    <a:srgbClr val="00467F"/>
                  </a:solidFill>
                  <a:latin typeface="Arial"/>
                  <a:ea typeface="Arial"/>
                  <a:cs typeface="Arial"/>
                  <a:sym typeface="Arial"/>
                </a:rPr>
                <a:t>Advantages</a:t>
              </a:r>
              <a:endParaRPr sz="2200" b="0" i="0" u="none" strike="noStrike" cap="none">
                <a:solidFill>
                  <a:srgbClr val="00467F"/>
                </a:solidFill>
                <a:latin typeface="Arial"/>
                <a:ea typeface="Arial"/>
                <a:cs typeface="Arial"/>
                <a:sym typeface="Arial"/>
              </a:endParaRPr>
            </a:p>
          </p:txBody>
        </p:sp>
        <p:sp>
          <p:nvSpPr>
            <p:cNvPr id="819" name="Google Shape;819;p25"/>
            <p:cNvSpPr/>
            <p:nvPr/>
          </p:nvSpPr>
          <p:spPr>
            <a:xfrm>
              <a:off x="3161188" y="231691"/>
              <a:ext cx="632100" cy="45045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0" name="Google Shape;820;p25"/>
            <p:cNvSpPr/>
            <p:nvPr/>
          </p:nvSpPr>
          <p:spPr>
            <a:xfrm>
              <a:off x="4046321" y="231691"/>
              <a:ext cx="8598434" cy="4504500"/>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1" name="Google Shape;821;p25"/>
            <p:cNvSpPr txBox="1"/>
            <p:nvPr/>
          </p:nvSpPr>
          <p:spPr>
            <a:xfrm>
              <a:off x="4046321" y="231691"/>
              <a:ext cx="8598300" cy="4504500"/>
            </a:xfrm>
            <a:prstGeom prst="rect">
              <a:avLst/>
            </a:prstGeom>
            <a:noFill/>
            <a:ln>
              <a:noFill/>
            </a:ln>
          </p:spPr>
          <p:txBody>
            <a:bodyPr spcFirstLastPara="1" wrap="square" lIns="76200" tIns="76200" rIns="76200" bIns="76200" anchor="ctr" anchorCtr="0">
              <a:noAutofit/>
            </a:bodyPr>
            <a:lstStyle/>
            <a:p>
              <a:pPr marL="228600" marR="0" lvl="1" indent="-101600" algn="l" rtl="0">
                <a:lnSpc>
                  <a:spcPct val="114000"/>
                </a:lnSpc>
                <a:spcBef>
                  <a:spcPts val="0"/>
                </a:spcBef>
                <a:spcAft>
                  <a:spcPts val="0"/>
                </a:spcAft>
                <a:buClr>
                  <a:schemeClr val="dk1"/>
                </a:buClr>
                <a:buSzPts val="2000"/>
                <a:buFont typeface="Calibri"/>
                <a:buNone/>
              </a:pP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No/low capital investment: shift from investing in equipment to leasing "utilities" (steam, hot/cold water, compressed air, electricity, etc.).</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Predictable cash flow: pay a standby fee + fees based on metered utility usage; suitable for budgeting operating costs.</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Fewer disputes over savings: Pay based on useful output, no need for complex M&amp;V savings.</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Service quality per service agreement: Commitment to temperature/pressure/flow rate; ESCO is penalized if standards are not met.</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Focus on core business operations as ESCO is responsible for the design, operation, maintenance, and safety of the solution.</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Flexible expansion: Additional operation-maintenance services can be purchased for existing systems, including metering and energy management integration.</a:t>
              </a:r>
              <a:endParaRPr sz="1400" b="0" i="0" u="none" strike="noStrike" cap="none">
                <a:solidFill>
                  <a:srgbClr val="000000"/>
                </a:solidFill>
                <a:latin typeface="Arial"/>
                <a:ea typeface="Arial"/>
                <a:cs typeface="Arial"/>
                <a:sym typeface="Arial"/>
              </a:endParaRPr>
            </a:p>
          </p:txBody>
        </p:sp>
      </p:grpSp>
      <p:sp>
        <p:nvSpPr>
          <p:cNvPr id="822" name="Google Shape;822;p25"/>
          <p:cNvSpPr txBox="1"/>
          <p:nvPr/>
        </p:nvSpPr>
        <p:spPr>
          <a:xfrm>
            <a:off x="316243" y="1703195"/>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IE:</a:t>
            </a:r>
            <a:endParaRPr sz="1400" b="0" i="0" u="none" strike="noStrike" cap="none">
              <a:solidFill>
                <a:srgbClr val="00467F"/>
              </a:solidFill>
              <a:latin typeface="Arial"/>
              <a:ea typeface="Arial"/>
              <a:cs typeface="Arial"/>
              <a:sym typeface="Arial"/>
            </a:endParaRPr>
          </a:p>
        </p:txBody>
      </p:sp>
      <p:sp>
        <p:nvSpPr>
          <p:cNvPr id="823" name="Google Shape;823;p25"/>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CHOOSE CONTRACT TYPE – Heating</a:t>
            </a:r>
            <a:endParaRPr sz="860" b="0" i="0" u="none" strike="noStrike" cap="none">
              <a:solidFill>
                <a:srgbClr val="000000"/>
              </a:solidFill>
              <a:latin typeface="Arial"/>
              <a:ea typeface="Arial"/>
              <a:cs typeface="Arial"/>
              <a:sym typeface="Arial"/>
            </a:endParaRPr>
          </a:p>
        </p:txBody>
      </p:sp>
      <p:sp>
        <p:nvSpPr>
          <p:cNvPr id="824" name="Google Shape;824;p2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2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31" name="Google Shape;831;p26"/>
          <p:cNvGrpSpPr/>
          <p:nvPr/>
        </p:nvGrpSpPr>
        <p:grpSpPr>
          <a:xfrm>
            <a:off x="0" y="1815516"/>
            <a:ext cx="11342604" cy="4584937"/>
            <a:chOff x="1302151" y="191473"/>
            <a:chExt cx="11342604" cy="4584937"/>
          </a:xfrm>
        </p:grpSpPr>
        <p:sp>
          <p:nvSpPr>
            <p:cNvPr id="832" name="Google Shape;832;p26"/>
            <p:cNvSpPr txBox="1"/>
            <p:nvPr/>
          </p:nvSpPr>
          <p:spPr>
            <a:xfrm>
              <a:off x="1302151" y="1840432"/>
              <a:ext cx="18591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Challenges</a:t>
              </a:r>
              <a:endParaRPr sz="2200" b="0" i="0" u="none" strike="noStrike" cap="none">
                <a:solidFill>
                  <a:srgbClr val="00467F"/>
                </a:solidFill>
                <a:latin typeface="Arial"/>
                <a:ea typeface="Arial"/>
                <a:cs typeface="Arial"/>
                <a:sym typeface="Arial"/>
              </a:endParaRPr>
            </a:p>
          </p:txBody>
        </p:sp>
        <p:sp>
          <p:nvSpPr>
            <p:cNvPr id="833" name="Google Shape;833;p26"/>
            <p:cNvSpPr/>
            <p:nvPr/>
          </p:nvSpPr>
          <p:spPr>
            <a:xfrm>
              <a:off x="3161188" y="191473"/>
              <a:ext cx="632237" cy="4584937"/>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4" name="Google Shape;834;p26"/>
            <p:cNvSpPr/>
            <p:nvPr/>
          </p:nvSpPr>
          <p:spPr>
            <a:xfrm>
              <a:off x="4046321" y="191473"/>
              <a:ext cx="8598434" cy="4584937"/>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5" name="Google Shape;835;p26"/>
            <p:cNvSpPr txBox="1"/>
            <p:nvPr/>
          </p:nvSpPr>
          <p:spPr>
            <a:xfrm>
              <a:off x="4046321" y="191473"/>
              <a:ext cx="8598434" cy="4584937"/>
            </a:xfrm>
            <a:prstGeom prst="rect">
              <a:avLst/>
            </a:prstGeom>
            <a:noFill/>
            <a:ln>
              <a:noFill/>
            </a:ln>
          </p:spPr>
          <p:txBody>
            <a:bodyPr spcFirstLastPara="1" wrap="square" lIns="72375" tIns="72375" rIns="72375" bIns="72375" anchor="ctr" anchorCtr="0">
              <a:noAutofit/>
            </a:bodyPr>
            <a:lstStyle/>
            <a:p>
              <a:pPr marL="171450" marR="0" lvl="1" indent="-171450" algn="l" rtl="0">
                <a:lnSpc>
                  <a:spcPct val="100000"/>
                </a:lnSpc>
                <a:spcBef>
                  <a:spcPts val="0"/>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Long-term commitments: multi-year contracts; carefully review price adjustment and early termination clauses.</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600"/>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Minimum production commitments (take-or-pay): risk when demand decreases or functionality changes.</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Supplier dependency: risk of service interruptions affecting production; contingency/step-in plans are needed.</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Fuel cost risk: if there is no transparent pass-through/hedging mechanism, the IE may bear the volatility.</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Total cost over the term: total service fees may be higher than self-investment if demand is stable and the IE can borrow cheap capital.</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On-site safety &amp; legal governance: permits, fire safety, environment, area access rights; clearly define responsibility allocation.</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Technology/supplier lock-in: Avoid lock-in through open standards, data rights, and mid-term upgrade/renewal clauses.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Measurement &amp; acceptance: require a standardized measurement system, periodic inspections, and rules for handling errors/data loss.</a:t>
              </a:r>
              <a:endParaRPr sz="1900" b="0" i="0" u="none" strike="noStrike" cap="none">
                <a:solidFill>
                  <a:schemeClr val="lt1"/>
                </a:solidFill>
                <a:latin typeface="Arial"/>
                <a:ea typeface="Arial"/>
                <a:cs typeface="Arial"/>
                <a:sym typeface="Arial"/>
              </a:endParaRPr>
            </a:p>
          </p:txBody>
        </p:sp>
      </p:grpSp>
      <p:sp>
        <p:nvSpPr>
          <p:cNvPr id="836" name="Google Shape;836;p26"/>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CHOOSING THE CONTRACT TYPE – Heating</a:t>
            </a:r>
            <a:endParaRPr sz="860" b="0" i="0" u="none" strike="noStrike" cap="none">
              <a:solidFill>
                <a:srgbClr val="000000"/>
              </a:solidFill>
              <a:latin typeface="Arial"/>
              <a:ea typeface="Arial"/>
              <a:cs typeface="Arial"/>
              <a:sym typeface="Arial"/>
            </a:endParaRPr>
          </a:p>
        </p:txBody>
      </p:sp>
      <p:sp>
        <p:nvSpPr>
          <p:cNvPr id="837" name="Google Shape;837;p26"/>
          <p:cNvSpPr txBox="1"/>
          <p:nvPr/>
        </p:nvSpPr>
        <p:spPr>
          <a:xfrm>
            <a:off x="316243" y="1703195"/>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IE:</a:t>
            </a:r>
            <a:endParaRPr sz="1400" b="0" i="0" u="none" strike="noStrike" cap="none">
              <a:solidFill>
                <a:srgbClr val="00467F"/>
              </a:solidFill>
              <a:latin typeface="Arial"/>
              <a:ea typeface="Arial"/>
              <a:cs typeface="Arial"/>
              <a:sym typeface="Arial"/>
            </a:endParaRPr>
          </a:p>
        </p:txBody>
      </p:sp>
      <p:sp>
        <p:nvSpPr>
          <p:cNvPr id="838" name="Google Shape;838;p2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2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45" name="Google Shape;845;p27"/>
          <p:cNvGrpSpPr/>
          <p:nvPr/>
        </p:nvGrpSpPr>
        <p:grpSpPr>
          <a:xfrm>
            <a:off x="4" y="2401051"/>
            <a:ext cx="11353794" cy="4048920"/>
            <a:chOff x="1165920" y="286852"/>
            <a:chExt cx="11353794" cy="4048920"/>
          </a:xfrm>
        </p:grpSpPr>
        <p:sp>
          <p:nvSpPr>
            <p:cNvPr id="846" name="Google Shape;846;p27"/>
            <p:cNvSpPr txBox="1"/>
            <p:nvPr/>
          </p:nvSpPr>
          <p:spPr>
            <a:xfrm>
              <a:off x="1165920" y="1721551"/>
              <a:ext cx="19641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Advantages</a:t>
              </a:r>
              <a:endParaRPr sz="2200" b="0" i="0" u="none" strike="noStrike" cap="none">
                <a:solidFill>
                  <a:srgbClr val="00467F"/>
                </a:solidFill>
                <a:latin typeface="Arial"/>
                <a:ea typeface="Arial"/>
                <a:cs typeface="Arial"/>
                <a:sym typeface="Arial"/>
              </a:endParaRPr>
            </a:p>
          </p:txBody>
        </p:sp>
        <p:sp>
          <p:nvSpPr>
            <p:cNvPr id="847" name="Google Shape;847;p27"/>
            <p:cNvSpPr/>
            <p:nvPr/>
          </p:nvSpPr>
          <p:spPr>
            <a:xfrm>
              <a:off x="3129928" y="394335"/>
              <a:ext cx="625985" cy="3941437"/>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8" name="Google Shape;848;p27"/>
            <p:cNvSpPr/>
            <p:nvPr/>
          </p:nvSpPr>
          <p:spPr>
            <a:xfrm>
              <a:off x="4006308" y="286852"/>
              <a:ext cx="8513406" cy="3951527"/>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9" name="Google Shape;849;p27"/>
            <p:cNvSpPr txBox="1"/>
            <p:nvPr/>
          </p:nvSpPr>
          <p:spPr>
            <a:xfrm>
              <a:off x="4006308" y="286852"/>
              <a:ext cx="8513406" cy="3951527"/>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Stable cash flow from long-term contracts, ready capacity fee structure, and energy consumption fees.</a:t>
              </a:r>
              <a:endParaRPr sz="2000" b="0" i="0" u="none" strike="noStrike" cap="none">
                <a:solidFill>
                  <a:srgbClr val="00467F"/>
                </a:solidFill>
                <a:latin typeface="Arial"/>
                <a:ea typeface="Arial"/>
                <a:cs typeface="Arial"/>
                <a:sym typeface="Arial"/>
              </a:endParaRPr>
            </a:p>
            <a:p>
              <a:pPr marL="228600" marR="0" lvl="1" indent="-228600" algn="l" rtl="0">
                <a:lnSpc>
                  <a:spcPct val="90000"/>
                </a:lnSpc>
                <a:spcBef>
                  <a:spcPts val="6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Payment based on measured useful energy, no disputes over baseline or savings levels ⇒ reduced measurement and verification costs.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Operational autonomy, technical optimization to save fuel and maintenance costs ⇒ increased profit margins.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ESCOs often collaborate with equipment/technology manufacturers/suppliers.</a:t>
              </a:r>
              <a:endParaRPr sz="2000" b="0" i="0" u="none" strike="noStrike" cap="none">
                <a:solidFill>
                  <a:srgbClr val="00467F"/>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Easy to raise capital as the assets formed can be recognized and used as collateral; suitable when investment capital is lacking.</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Ability to expand into multiple "utilities" (steam, hot/cold water, compressed air, electricity, etc.) and sell bundled operation and maintenance services.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The residual value of assets/at the end of the transfer period can generate additional benefits.</a:t>
              </a:r>
              <a:endParaRPr sz="1400" b="0" i="0" u="none" strike="noStrike" cap="none">
                <a:solidFill>
                  <a:srgbClr val="000000"/>
                </a:solidFill>
                <a:latin typeface="Arial"/>
                <a:ea typeface="Arial"/>
                <a:cs typeface="Arial"/>
                <a:sym typeface="Arial"/>
              </a:endParaRPr>
            </a:p>
          </p:txBody>
        </p:sp>
      </p:grpSp>
      <p:sp>
        <p:nvSpPr>
          <p:cNvPr id="850" name="Google Shape;850;p27"/>
          <p:cNvSpPr txBox="1"/>
          <p:nvPr/>
        </p:nvSpPr>
        <p:spPr>
          <a:xfrm>
            <a:off x="827000" y="1784091"/>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ESCO:</a:t>
            </a:r>
            <a:endParaRPr sz="1400" b="0" i="0" u="none" strike="noStrike" cap="none">
              <a:solidFill>
                <a:srgbClr val="00467F"/>
              </a:solidFill>
              <a:latin typeface="Arial"/>
              <a:ea typeface="Arial"/>
              <a:cs typeface="Arial"/>
              <a:sym typeface="Arial"/>
            </a:endParaRPr>
          </a:p>
        </p:txBody>
      </p:sp>
      <p:sp>
        <p:nvSpPr>
          <p:cNvPr id="851" name="Google Shape;851;p27"/>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CHOOSING THE CONTRACT TYPE – Heating</a:t>
            </a:r>
            <a:endParaRPr sz="860" b="0" i="0" u="none" strike="noStrike" cap="none">
              <a:solidFill>
                <a:srgbClr val="000000"/>
              </a:solidFill>
              <a:latin typeface="Arial"/>
              <a:ea typeface="Arial"/>
              <a:cs typeface="Arial"/>
              <a:sym typeface="Arial"/>
            </a:endParaRPr>
          </a:p>
        </p:txBody>
      </p:sp>
      <p:sp>
        <p:nvSpPr>
          <p:cNvPr id="852" name="Google Shape;852;p2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sp>
        <p:nvSpPr>
          <p:cNvPr id="858" name="Google Shape;858;p2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59" name="Google Shape;859;p28"/>
          <p:cNvGrpSpPr/>
          <p:nvPr/>
        </p:nvGrpSpPr>
        <p:grpSpPr>
          <a:xfrm>
            <a:off x="369797" y="2179987"/>
            <a:ext cx="10972802" cy="4533914"/>
            <a:chOff x="1133473" y="29413"/>
            <a:chExt cx="10972802" cy="4533914"/>
          </a:xfrm>
        </p:grpSpPr>
        <p:sp>
          <p:nvSpPr>
            <p:cNvPr id="860" name="Google Shape;860;p28"/>
            <p:cNvSpPr txBox="1"/>
            <p:nvPr/>
          </p:nvSpPr>
          <p:spPr>
            <a:xfrm>
              <a:off x="1133473" y="1638151"/>
              <a:ext cx="1893000" cy="1287000"/>
            </a:xfrm>
            <a:prstGeom prst="rect">
              <a:avLst/>
            </a:prstGeom>
            <a:noFill/>
            <a:ln>
              <a:noFill/>
            </a:ln>
          </p:spPr>
          <p:txBody>
            <a:bodyPr spcFirstLastPara="1" wrap="square" lIns="128000" tIns="45700" rIns="128000" bIns="45700" anchor="ctr" anchorCtr="0">
              <a:noAutofit/>
            </a:bodyPr>
            <a:lstStyle/>
            <a:p>
              <a:pPr marL="0" marR="0" lvl="0" indent="0" algn="r" rtl="0">
                <a:lnSpc>
                  <a:spcPct val="90000"/>
                </a:lnSpc>
                <a:spcBef>
                  <a:spcPts val="0"/>
                </a:spcBef>
                <a:spcAft>
                  <a:spcPts val="0"/>
                </a:spcAft>
                <a:buClr>
                  <a:srgbClr val="00467F"/>
                </a:buClr>
                <a:buSzPts val="1800"/>
                <a:buFont typeface="Arial"/>
                <a:buNone/>
              </a:pPr>
              <a:r>
                <a:rPr lang="en-US" sz="2200" b="0" i="0" u="none" strike="noStrike" cap="none">
                  <a:solidFill>
                    <a:srgbClr val="00467F"/>
                  </a:solidFill>
                  <a:latin typeface="Arial"/>
                  <a:ea typeface="Arial"/>
                  <a:cs typeface="Arial"/>
                  <a:sym typeface="Arial"/>
                </a:rPr>
                <a:t>Challenges</a:t>
              </a:r>
              <a:endParaRPr sz="2200" b="0" i="0" u="none" strike="noStrike" cap="none">
                <a:solidFill>
                  <a:srgbClr val="00467F"/>
                </a:solidFill>
                <a:latin typeface="Arial"/>
                <a:ea typeface="Arial"/>
                <a:cs typeface="Arial"/>
                <a:sym typeface="Arial"/>
              </a:endParaRPr>
            </a:p>
          </p:txBody>
        </p:sp>
        <p:sp>
          <p:nvSpPr>
            <p:cNvPr id="861" name="Google Shape;861;p28"/>
            <p:cNvSpPr/>
            <p:nvPr/>
          </p:nvSpPr>
          <p:spPr>
            <a:xfrm>
              <a:off x="3026568" y="29413"/>
              <a:ext cx="605313" cy="45045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2" name="Google Shape;862;p28"/>
            <p:cNvSpPr/>
            <p:nvPr/>
          </p:nvSpPr>
          <p:spPr>
            <a:xfrm>
              <a:off x="3874008" y="58827"/>
              <a:ext cx="8232267" cy="450450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3" name="Google Shape;863;p28"/>
            <p:cNvSpPr txBox="1"/>
            <p:nvPr/>
          </p:nvSpPr>
          <p:spPr>
            <a:xfrm>
              <a:off x="3874008" y="58827"/>
              <a:ext cx="8232267" cy="45045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rgbClr val="FFFFFF"/>
                </a:buClr>
                <a:buSzPts val="2000"/>
                <a:buFont typeface="Arial"/>
                <a:buChar char="•"/>
              </a:pPr>
              <a:r>
                <a:rPr lang="en-US" sz="2000" b="0" i="0" u="none" strike="noStrike" cap="none">
                  <a:solidFill>
                    <a:srgbClr val="FFFFFF"/>
                  </a:solidFill>
                  <a:latin typeface="Arial"/>
                  <a:ea typeface="Arial"/>
                  <a:cs typeface="Arial"/>
                  <a:sym typeface="Arial"/>
                </a:rPr>
                <a:t>High capital requirements, long payback period ⇒ cash flow pressure and financial leverage.</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Risk of fuel and material price fluctuations if there is no transfer pricing mechanism or indexation in the contract.</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Production risk when customer demand changes ⇒ requires a minimum purchase commitment mechanism.</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Risk of failing to meet service quality commitments (availability rate, temperature/pressure/flow rate); penalties may apply if targets are not met.</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Legal, environmental, and safety risks during operation; compliance costs may be high.</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Partner-related risks (credit, early termination); asset recovery/relocation at contract end is often difficult and costly.</a:t>
              </a:r>
              <a:endParaRPr sz="2000" b="0" i="0" u="none" strike="noStrike" cap="none">
                <a:solidFill>
                  <a:srgbClr val="FFFFFF"/>
                </a:solidFill>
                <a:latin typeface="Arial"/>
                <a:ea typeface="Arial"/>
                <a:cs typeface="Arial"/>
                <a:sym typeface="Arial"/>
              </a:endParaRPr>
            </a:p>
          </p:txBody>
        </p:sp>
      </p:grpSp>
      <p:sp>
        <p:nvSpPr>
          <p:cNvPr id="864" name="Google Shape;864;p28"/>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CHOOSING THE CONTRACT TYPE – Heating</a:t>
            </a:r>
            <a:endParaRPr sz="860" b="0" i="0" u="none" strike="noStrike" cap="none">
              <a:solidFill>
                <a:srgbClr val="000000"/>
              </a:solidFill>
              <a:latin typeface="Arial"/>
              <a:ea typeface="Arial"/>
              <a:cs typeface="Arial"/>
              <a:sym typeface="Arial"/>
            </a:endParaRPr>
          </a:p>
        </p:txBody>
      </p:sp>
      <p:sp>
        <p:nvSpPr>
          <p:cNvPr id="865" name="Google Shape;865;p28"/>
          <p:cNvSpPr txBox="1"/>
          <p:nvPr/>
        </p:nvSpPr>
        <p:spPr>
          <a:xfrm>
            <a:off x="827000" y="1784091"/>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For ESCO:</a:t>
            </a:r>
            <a:endParaRPr sz="1400" b="0" i="0" u="none" strike="noStrike" cap="none">
              <a:solidFill>
                <a:srgbClr val="00467F"/>
              </a:solidFill>
              <a:latin typeface="Arial"/>
              <a:ea typeface="Arial"/>
              <a:cs typeface="Arial"/>
              <a:sym typeface="Arial"/>
            </a:endParaRPr>
          </a:p>
        </p:txBody>
      </p:sp>
      <p:sp>
        <p:nvSpPr>
          <p:cNvPr id="866" name="Google Shape;866;p2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71"/>
        <p:cNvGrpSpPr/>
        <p:nvPr/>
      </p:nvGrpSpPr>
      <p:grpSpPr>
        <a:xfrm>
          <a:off x="0" y="0"/>
          <a:ext cx="0" cy="0"/>
          <a:chOff x="0" y="0"/>
          <a:chExt cx="0" cy="0"/>
        </a:xfrm>
      </p:grpSpPr>
      <p:sp>
        <p:nvSpPr>
          <p:cNvPr id="872" name="Google Shape;872;p29"/>
          <p:cNvSpPr txBox="1"/>
          <p:nvPr/>
        </p:nvSpPr>
        <p:spPr>
          <a:xfrm>
            <a:off x="838200" y="2582134"/>
            <a:ext cx="10515600" cy="3085535"/>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rgbClr val="000000"/>
              </a:buClr>
              <a:buSzPts val="1800"/>
              <a:buFont typeface="Arial"/>
              <a:buNone/>
            </a:pPr>
            <a:r>
              <a:rPr lang="en-US" sz="3000" b="1" i="0" u="none" strike="noStrike" cap="none">
                <a:solidFill>
                  <a:srgbClr val="000000"/>
                </a:solidFill>
                <a:latin typeface="Arial"/>
                <a:ea typeface="Arial"/>
                <a:cs typeface="Arial"/>
                <a:sym typeface="Arial"/>
              </a:rPr>
              <a:t>Which type of contract should you choose?</a:t>
            </a:r>
            <a:endParaRPr sz="1400" b="0" i="0" u="none" strike="noStrike" cap="none">
              <a:solidFill>
                <a:srgbClr val="000000"/>
              </a:solidFill>
              <a:latin typeface="Arial"/>
              <a:ea typeface="Arial"/>
              <a:cs typeface="Arial"/>
              <a:sym typeface="Arial"/>
            </a:endParaRPr>
          </a:p>
          <a:p>
            <a:pPr marL="457200" marR="0" lvl="0" indent="-228600" algn="ctr" rtl="0">
              <a:lnSpc>
                <a:spcPct val="90000"/>
              </a:lnSpc>
              <a:spcBef>
                <a:spcPts val="1000"/>
              </a:spcBef>
              <a:spcAft>
                <a:spcPts val="0"/>
              </a:spcAft>
              <a:buClr>
                <a:srgbClr val="000000"/>
              </a:buClr>
              <a:buSzPts val="1800"/>
              <a:buFont typeface="Arial"/>
              <a:buNone/>
            </a:pPr>
            <a:endParaRPr sz="3000" b="1" i="0" u="none" strike="noStrike" cap="none">
              <a:solidFill>
                <a:srgbClr val="000000"/>
              </a:solidFill>
              <a:latin typeface="Arial"/>
              <a:ea typeface="Arial"/>
              <a:cs typeface="Arial"/>
              <a:sym typeface="Arial"/>
            </a:endParaRPr>
          </a:p>
          <a:p>
            <a:pPr marL="457200" marR="0" lvl="0" indent="-228600" algn="ctr" rtl="0">
              <a:lnSpc>
                <a:spcPct val="90000"/>
              </a:lnSpc>
              <a:spcBef>
                <a:spcPts val="1000"/>
              </a:spcBef>
              <a:spcAft>
                <a:spcPts val="0"/>
              </a:spcAft>
              <a:buClr>
                <a:srgbClr val="000000"/>
              </a:buClr>
              <a:buSzPts val="1800"/>
              <a:buFont typeface="Arial"/>
              <a:buNone/>
            </a:pPr>
            <a:r>
              <a:rPr lang="en-US" sz="3000" b="1" i="0" u="none" strike="noStrike" cap="none">
                <a:solidFill>
                  <a:srgbClr val="00467F"/>
                </a:solidFill>
                <a:latin typeface="Arial"/>
                <a:ea typeface="Arial"/>
                <a:cs typeface="Arial"/>
                <a:sym typeface="Arial"/>
              </a:rPr>
              <a:t>A guaranteed savings contract or a shared savings contract?</a:t>
            </a:r>
            <a:endParaRPr sz="1400" b="0" i="0" u="none" strike="noStrike" cap="none">
              <a:solidFill>
                <a:srgbClr val="00467F"/>
              </a:solidFill>
              <a:latin typeface="Arial"/>
              <a:ea typeface="Arial"/>
              <a:cs typeface="Arial"/>
              <a:sym typeface="Arial"/>
            </a:endParaRPr>
          </a:p>
        </p:txBody>
      </p:sp>
      <p:sp>
        <p:nvSpPr>
          <p:cNvPr id="873" name="Google Shape;873;p29"/>
          <p:cNvSpPr txBox="1"/>
          <p:nvPr/>
        </p:nvSpPr>
        <p:spPr>
          <a:xfrm>
            <a:off x="838201" y="137137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DISCUSSION</a:t>
            </a:r>
            <a:endParaRPr sz="1400" b="0" i="0" u="none" strike="noStrike" cap="none">
              <a:solidFill>
                <a:srgbClr val="000000"/>
              </a:solidFill>
              <a:latin typeface="Arial"/>
              <a:ea typeface="Arial"/>
              <a:cs typeface="Arial"/>
              <a:sym typeface="Arial"/>
            </a:endParaRPr>
          </a:p>
        </p:txBody>
      </p:sp>
      <p:sp>
        <p:nvSpPr>
          <p:cNvPr id="874" name="Google Shape;874;p29"/>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3"/>
          <p:cNvSpPr txBox="1"/>
          <p:nvPr/>
        </p:nvSpPr>
        <p:spPr>
          <a:xfrm>
            <a:off x="827926" y="1189146"/>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DEFINITION OF ESCO</a:t>
            </a:r>
            <a:endParaRPr sz="1400" b="0" i="0" u="none" strike="noStrike" cap="none">
              <a:solidFill>
                <a:srgbClr val="000000"/>
              </a:solidFill>
              <a:latin typeface="Arial"/>
              <a:ea typeface="Arial"/>
              <a:cs typeface="Arial"/>
              <a:sym typeface="Arial"/>
            </a:endParaRPr>
          </a:p>
        </p:txBody>
      </p:sp>
      <p:sp>
        <p:nvSpPr>
          <p:cNvPr id="82" name="Google Shape;82;p3"/>
          <p:cNvSpPr txBox="1"/>
          <p:nvPr/>
        </p:nvSpPr>
        <p:spPr>
          <a:xfrm>
            <a:off x="735550" y="3819725"/>
            <a:ext cx="10515600" cy="1631700"/>
          </a:xfrm>
          <a:prstGeom prst="rect">
            <a:avLst/>
          </a:prstGeom>
          <a:noFill/>
          <a:ln>
            <a:noFill/>
          </a:ln>
        </p:spPr>
        <p:txBody>
          <a:bodyPr spcFirstLastPara="1" wrap="square" lIns="45700" tIns="45700" rIns="45700" bIns="4570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i="0" u="none" strike="noStrike" cap="none">
                <a:solidFill>
                  <a:srgbClr val="053D5D"/>
                </a:solidFill>
                <a:latin typeface="Arial"/>
                <a:ea typeface="Arial"/>
                <a:cs typeface="Arial"/>
                <a:sym typeface="Arial"/>
              </a:rPr>
              <a:t>Energy Service Company</a:t>
            </a:r>
            <a:endParaRPr sz="2000" b="1" i="0" u="none" strike="noStrike" cap="none">
              <a:solidFill>
                <a:srgbClr val="053D5D"/>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US" sz="2000" b="0" i="0" u="none" strike="noStrike" cap="none">
                <a:solidFill>
                  <a:srgbClr val="053D5D"/>
                </a:solidFill>
                <a:latin typeface="Arial"/>
                <a:ea typeface="Arial"/>
                <a:cs typeface="Arial"/>
                <a:sym typeface="Arial"/>
              </a:rPr>
              <a:t>An ESCO is an organization that provides services, technical and financial solutions, and implements investment projects on energy efficiency and conservation based on energy performance contracts.</a:t>
            </a:r>
            <a:endParaRPr sz="2000" b="0" i="0" u="none" strike="noStrike" cap="none">
              <a:solidFill>
                <a:srgbClr val="053D5D"/>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US" sz="2000" b="0" i="0" u="none" strike="noStrike" cap="none">
                <a:solidFill>
                  <a:srgbClr val="053D5D"/>
                </a:solidFill>
                <a:latin typeface="Arial"/>
                <a:ea typeface="Arial"/>
                <a:cs typeface="Arial"/>
                <a:sym typeface="Arial"/>
              </a:rPr>
              <a:t>Energy Efficiency Project + EPC = ESCO</a:t>
            </a:r>
            <a:endParaRPr sz="1400" b="0" i="0" u="none" strike="noStrike" cap="none">
              <a:solidFill>
                <a:srgbClr val="000000"/>
              </a:solidFill>
              <a:latin typeface="Arial"/>
              <a:ea typeface="Arial"/>
              <a:cs typeface="Arial"/>
              <a:sym typeface="Arial"/>
            </a:endParaRPr>
          </a:p>
        </p:txBody>
      </p:sp>
      <p:sp>
        <p:nvSpPr>
          <p:cNvPr id="83" name="Google Shape;83;p3"/>
          <p:cNvSpPr/>
          <p:nvPr/>
        </p:nvSpPr>
        <p:spPr>
          <a:xfrm>
            <a:off x="735550" y="1770300"/>
            <a:ext cx="5853900" cy="1826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0"/>
              <a:buFont typeface="Arial"/>
              <a:buNone/>
            </a:pPr>
            <a:r>
              <a:rPr lang="en-US" sz="12300" b="1" i="0" u="none" strike="noStrike" cap="none">
                <a:solidFill>
                  <a:srgbClr val="053D5D"/>
                </a:solidFill>
                <a:latin typeface="Arial"/>
                <a:ea typeface="Arial"/>
                <a:cs typeface="Arial"/>
                <a:sym typeface="Arial"/>
              </a:rPr>
              <a:t>ESCO</a:t>
            </a:r>
            <a:endParaRPr sz="12300" b="0" i="0" u="none" strike="noStrike" cap="none">
              <a:solidFill>
                <a:srgbClr val="000000"/>
              </a:solidFill>
              <a:latin typeface="Arial"/>
              <a:ea typeface="Arial"/>
              <a:cs typeface="Arial"/>
              <a:sym typeface="Arial"/>
            </a:endParaRPr>
          </a:p>
        </p:txBody>
      </p:sp>
      <p:sp>
        <p:nvSpPr>
          <p:cNvPr id="84" name="Google Shape;84;p3"/>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sp>
        <p:nvSpPr>
          <p:cNvPr id="879" name="Google Shape;879;p30"/>
          <p:cNvSpPr txBox="1"/>
          <p:nvPr/>
        </p:nvSpPr>
        <p:spPr>
          <a:xfrm>
            <a:off x="838201" y="1137197"/>
            <a:ext cx="10515599" cy="457430"/>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31868"/>
              <a:buFont typeface="Arial"/>
              <a:buNone/>
            </a:pPr>
            <a:r>
              <a:rPr lang="en-US" sz="2800" b="1" i="0" u="none" strike="noStrike" cap="none">
                <a:solidFill>
                  <a:srgbClr val="FFFFFF"/>
                </a:solidFill>
                <a:latin typeface="Arial"/>
                <a:ea typeface="Arial"/>
                <a:cs typeface="Arial"/>
                <a:sym typeface="Arial"/>
              </a:rPr>
              <a:t>COMPARISON OF CONTRACT TYPES </a:t>
            </a:r>
            <a:endParaRPr sz="1400" b="0" i="0" u="none" strike="noStrike" cap="none">
              <a:solidFill>
                <a:srgbClr val="000000"/>
              </a:solidFill>
              <a:latin typeface="Arial"/>
              <a:ea typeface="Arial"/>
              <a:cs typeface="Arial"/>
              <a:sym typeface="Arial"/>
            </a:endParaRPr>
          </a:p>
        </p:txBody>
      </p:sp>
      <p:graphicFrame>
        <p:nvGraphicFramePr>
          <p:cNvPr id="880" name="Google Shape;880;p30"/>
          <p:cNvGraphicFramePr/>
          <p:nvPr/>
        </p:nvGraphicFramePr>
        <p:xfrm>
          <a:off x="838200" y="1687450"/>
          <a:ext cx="3000000" cy="3000000"/>
        </p:xfrm>
        <a:graphic>
          <a:graphicData uri="http://schemas.openxmlformats.org/drawingml/2006/table">
            <a:tbl>
              <a:tblPr>
                <a:noFill/>
                <a:tableStyleId>{6847487F-D965-4DA1-90D3-FFE3F9808A6B}</a:tableStyleId>
              </a:tblPr>
              <a:tblGrid>
                <a:gridCol w="1545475">
                  <a:extLst>
                    <a:ext uri="{9D8B030D-6E8A-4147-A177-3AD203B41FA5}">
                      <a16:colId xmlns:a16="http://schemas.microsoft.com/office/drawing/2014/main" val="20000"/>
                    </a:ext>
                  </a:extLst>
                </a:gridCol>
                <a:gridCol w="4472500">
                  <a:extLst>
                    <a:ext uri="{9D8B030D-6E8A-4147-A177-3AD203B41FA5}">
                      <a16:colId xmlns:a16="http://schemas.microsoft.com/office/drawing/2014/main" val="20001"/>
                    </a:ext>
                  </a:extLst>
                </a:gridCol>
                <a:gridCol w="4738900">
                  <a:extLst>
                    <a:ext uri="{9D8B030D-6E8A-4147-A177-3AD203B41FA5}">
                      <a16:colId xmlns:a16="http://schemas.microsoft.com/office/drawing/2014/main" val="20002"/>
                    </a:ext>
                  </a:extLst>
                </a:gridCol>
              </a:tblGrid>
              <a:tr h="348025">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Criteria</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Guaranteed Savings</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Shared Savings</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extLst>
                  <a:ext uri="{0D108BD9-81ED-4DB2-BD59-A6C34878D82A}">
                    <a16:rowId xmlns:a16="http://schemas.microsoft.com/office/drawing/2014/main" val="10000"/>
                  </a:ext>
                </a:extLst>
              </a:tr>
              <a:tr h="423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Funding</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Customers prepare their own capital/or borrow from banks.</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ESCO arranges capital (usually still borrows from banks/project finance).</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1"/>
                  </a:ext>
                </a:extLst>
              </a:tr>
              <a:tr h="6692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Cash Flow/Repayment</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Customers pay ESCO based on service fees/performance; customers repay the bank loan (if any).</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ESCO recovers capital through a share of actual savings until the end of the repayment period/profit.</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2"/>
                  </a:ext>
                </a:extLst>
              </a:tr>
              <a:tr h="5153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Core Commitment</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ESCO guarantees a minimum savings level; ESCO compensates for any shortfall.</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No minimum guarantee; shares based on measured savings.</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3"/>
                  </a:ext>
                </a:extLst>
              </a:tr>
              <a:tr h="5086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Performance Risk</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Primarily on ESCO.</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Primarily on ESCO, plus production/operational volatility risk due to recovery through savings.</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4"/>
                  </a:ext>
                </a:extLst>
              </a:tr>
              <a:tr h="5086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Partner credit risk</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Customer delays/fails to pay.</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Customers not transferring their share.</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5"/>
                  </a:ext>
                </a:extLst>
              </a:tr>
              <a:tr h="6759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M&amp;V (Measurement &amp; Verification)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Simpler/less contentious due to guaranteed thresholds; baseline adjusted moderately.</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More stringent, dependent on baseline and operational adjustments → higher risk of disputes.</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6"/>
                  </a:ext>
                </a:extLst>
              </a:tr>
              <a:tr h="423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Contract complexity</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Average; deficiency clauses, standard M&amp;V.</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High; requires sharing formulas, baseline adjustments, etc.</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7"/>
                  </a:ext>
                </a:extLst>
              </a:tr>
              <a:tr h="632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Bank acceptance</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Typically easier access to loan capital (secured savings).</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Access to loan capital depends heavily on customer creditworthiness and M&amp;V quality; often requires additional guarantees/collateral.</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8"/>
                  </a:ext>
                </a:extLst>
              </a:tr>
              <a:tr h="423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Ownership &amp; O&amp;M</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Flexible; O&amp;M by ESCO or customer.</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ESCO typically handles O&amp;M to control performance.</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9"/>
                  </a:ext>
                </a:extLst>
              </a:tr>
            </a:tbl>
          </a:graphicData>
        </a:graphic>
      </p:graphicFrame>
      <p:sp>
        <p:nvSpPr>
          <p:cNvPr id="881" name="Google Shape;881;p30"/>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6" name="Google Shape;886;p31"/>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rgbClr val="000000"/>
                </a:solidFill>
                <a:latin typeface="Arial"/>
                <a:ea typeface="Arial"/>
                <a:cs typeface="Arial"/>
                <a:sym typeface="Arial"/>
              </a:rPr>
              <a:t>Thank you!</a:t>
            </a:r>
            <a:endParaRPr sz="8000" b="1" i="0" u="none" strike="noStrike" cap="none">
              <a:solidFill>
                <a:srgbClr val="000000"/>
              </a:solidFill>
              <a:latin typeface="Arial"/>
              <a:ea typeface="Arial"/>
              <a:cs typeface="Arial"/>
              <a:sym typeface="Arial"/>
            </a:endParaRPr>
          </a:p>
        </p:txBody>
      </p:sp>
      <p:sp>
        <p:nvSpPr>
          <p:cNvPr id="887" name="Google Shape;887;p31"/>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0" name="Google Shape;90;p4"/>
          <p:cNvSpPr txBox="1"/>
          <p:nvPr/>
        </p:nvSpPr>
        <p:spPr>
          <a:xfrm>
            <a:off x="856225" y="1168150"/>
            <a:ext cx="10463100" cy="475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CHARACTERISTICS OF ESCO</a:t>
            </a:r>
            <a:endParaRPr sz="1400" b="0" i="0" u="none" strike="noStrike" cap="none">
              <a:solidFill>
                <a:srgbClr val="000000"/>
              </a:solidFill>
              <a:latin typeface="Arial"/>
              <a:ea typeface="Arial"/>
              <a:cs typeface="Arial"/>
              <a:sym typeface="Arial"/>
            </a:endParaRPr>
          </a:p>
        </p:txBody>
      </p:sp>
      <p:grpSp>
        <p:nvGrpSpPr>
          <p:cNvPr id="91" name="Google Shape;91;p4"/>
          <p:cNvGrpSpPr/>
          <p:nvPr/>
        </p:nvGrpSpPr>
        <p:grpSpPr>
          <a:xfrm>
            <a:off x="641067" y="1643219"/>
            <a:ext cx="10887444" cy="5062090"/>
            <a:chOff x="405613" y="1386840"/>
            <a:chExt cx="8649066" cy="4841789"/>
          </a:xfrm>
        </p:grpSpPr>
        <p:grpSp>
          <p:nvGrpSpPr>
            <p:cNvPr id="92" name="Google Shape;92;p4"/>
            <p:cNvGrpSpPr/>
            <p:nvPr/>
          </p:nvGrpSpPr>
          <p:grpSpPr>
            <a:xfrm>
              <a:off x="6857714" y="1684905"/>
              <a:ext cx="2196965" cy="4543724"/>
              <a:chOff x="618839" y="3019"/>
              <a:chExt cx="2196965" cy="4543724"/>
            </a:xfrm>
          </p:grpSpPr>
          <p:sp>
            <p:nvSpPr>
              <p:cNvPr id="93" name="Google Shape;93;p4"/>
              <p:cNvSpPr/>
              <p:nvPr/>
            </p:nvSpPr>
            <p:spPr>
              <a:xfrm>
                <a:off x="1343838" y="3019"/>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4"/>
              <p:cNvSpPr txBox="1"/>
              <p:nvPr/>
            </p:nvSpPr>
            <p:spPr>
              <a:xfrm>
                <a:off x="1343838" y="3019"/>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Contractor</a:t>
                </a:r>
                <a:endParaRPr sz="1172" b="0" i="0" u="none" strike="noStrike" cap="none">
                  <a:solidFill>
                    <a:srgbClr val="FFFFFF"/>
                  </a:solidFill>
                  <a:latin typeface="Arial"/>
                  <a:ea typeface="Arial"/>
                  <a:cs typeface="Arial"/>
                  <a:sym typeface="Arial"/>
                </a:endParaRPr>
              </a:p>
            </p:txBody>
          </p:sp>
          <p:sp>
            <p:nvSpPr>
              <p:cNvPr id="95" name="Google Shape;95;p4"/>
              <p:cNvSpPr/>
              <p:nvPr/>
            </p:nvSpPr>
            <p:spPr>
              <a:xfrm>
                <a:off x="618839" y="3019"/>
                <a:ext cx="659089" cy="665747"/>
              </a:xfrm>
              <a:prstGeom prst="rect">
                <a:avLst/>
              </a:prstGeom>
              <a:blipFill rotWithShape="1">
                <a:blip r:embed="rId3">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4"/>
              <p:cNvSpPr/>
              <p:nvPr/>
            </p:nvSpPr>
            <p:spPr>
              <a:xfrm>
                <a:off x="618839" y="778614"/>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4"/>
              <p:cNvSpPr txBox="1"/>
              <p:nvPr/>
            </p:nvSpPr>
            <p:spPr>
              <a:xfrm>
                <a:off x="618839" y="778614"/>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Equipment manufacturer</a:t>
                </a:r>
                <a:endParaRPr sz="1172" b="0" i="0" u="none" strike="noStrike" cap="none">
                  <a:solidFill>
                    <a:srgbClr val="FFFFFF"/>
                  </a:solidFill>
                  <a:latin typeface="Arial"/>
                  <a:ea typeface="Arial"/>
                  <a:cs typeface="Arial"/>
                  <a:sym typeface="Arial"/>
                </a:endParaRPr>
              </a:p>
            </p:txBody>
          </p:sp>
          <p:sp>
            <p:nvSpPr>
              <p:cNvPr id="98" name="Google Shape;98;p4"/>
              <p:cNvSpPr/>
              <p:nvPr/>
            </p:nvSpPr>
            <p:spPr>
              <a:xfrm>
                <a:off x="2156715" y="778614"/>
                <a:ext cx="659089" cy="665747"/>
              </a:xfrm>
              <a:prstGeom prst="rect">
                <a:avLst/>
              </a:prstGeom>
              <a:blipFill rotWithShape="1">
                <a:blip r:embed="rId4">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4"/>
              <p:cNvSpPr/>
              <p:nvPr/>
            </p:nvSpPr>
            <p:spPr>
              <a:xfrm>
                <a:off x="1343838" y="1554210"/>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4"/>
              <p:cNvSpPr txBox="1"/>
              <p:nvPr/>
            </p:nvSpPr>
            <p:spPr>
              <a:xfrm>
                <a:off x="1343838" y="1554210"/>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Government</a:t>
                </a:r>
                <a:endParaRPr sz="1172" b="0" i="0" u="none" strike="noStrike" cap="none">
                  <a:solidFill>
                    <a:srgbClr val="FFFFFF"/>
                  </a:solidFill>
                  <a:latin typeface="Arial"/>
                  <a:ea typeface="Arial"/>
                  <a:cs typeface="Arial"/>
                  <a:sym typeface="Arial"/>
                </a:endParaRPr>
              </a:p>
            </p:txBody>
          </p:sp>
          <p:sp>
            <p:nvSpPr>
              <p:cNvPr id="101" name="Google Shape;101;p4"/>
              <p:cNvSpPr/>
              <p:nvPr/>
            </p:nvSpPr>
            <p:spPr>
              <a:xfrm>
                <a:off x="618839" y="1554210"/>
                <a:ext cx="659089" cy="665747"/>
              </a:xfrm>
              <a:prstGeom prst="rect">
                <a:avLst/>
              </a:prstGeom>
              <a:blipFill rotWithShape="1">
                <a:blip r:embed="rId5">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4"/>
              <p:cNvSpPr/>
              <p:nvPr/>
            </p:nvSpPr>
            <p:spPr>
              <a:xfrm>
                <a:off x="618839" y="2329805"/>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4"/>
              <p:cNvSpPr txBox="1"/>
              <p:nvPr/>
            </p:nvSpPr>
            <p:spPr>
              <a:xfrm>
                <a:off x="618839" y="2329805"/>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Financial institution</a:t>
                </a:r>
                <a:endParaRPr sz="1172" b="0" i="0" u="none" strike="noStrike" cap="none">
                  <a:solidFill>
                    <a:srgbClr val="FFFFFF"/>
                  </a:solidFill>
                  <a:latin typeface="Arial"/>
                  <a:ea typeface="Arial"/>
                  <a:cs typeface="Arial"/>
                  <a:sym typeface="Arial"/>
                </a:endParaRPr>
              </a:p>
            </p:txBody>
          </p:sp>
          <p:sp>
            <p:nvSpPr>
              <p:cNvPr id="104" name="Google Shape;104;p4"/>
              <p:cNvSpPr/>
              <p:nvPr/>
            </p:nvSpPr>
            <p:spPr>
              <a:xfrm>
                <a:off x="2156715" y="2329805"/>
                <a:ext cx="659089" cy="665747"/>
              </a:xfrm>
              <a:prstGeom prst="rect">
                <a:avLst/>
              </a:prstGeom>
              <a:blipFill rotWithShape="1">
                <a:blip r:embed="rId6">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4"/>
              <p:cNvSpPr/>
              <p:nvPr/>
            </p:nvSpPr>
            <p:spPr>
              <a:xfrm>
                <a:off x="1343838" y="3105400"/>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4"/>
              <p:cNvSpPr txBox="1"/>
              <p:nvPr/>
            </p:nvSpPr>
            <p:spPr>
              <a:xfrm>
                <a:off x="1343838" y="3105400"/>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Energy supplier</a:t>
                </a:r>
                <a:endParaRPr sz="1172" b="0" i="0" u="none" strike="noStrike" cap="none">
                  <a:solidFill>
                    <a:srgbClr val="FFFFFF"/>
                  </a:solidFill>
                  <a:latin typeface="Arial"/>
                  <a:ea typeface="Arial"/>
                  <a:cs typeface="Arial"/>
                  <a:sym typeface="Arial"/>
                </a:endParaRPr>
              </a:p>
            </p:txBody>
          </p:sp>
          <p:sp>
            <p:nvSpPr>
              <p:cNvPr id="107" name="Google Shape;107;p4"/>
              <p:cNvSpPr/>
              <p:nvPr/>
            </p:nvSpPr>
            <p:spPr>
              <a:xfrm>
                <a:off x="618839" y="3105400"/>
                <a:ext cx="659089" cy="665747"/>
              </a:xfrm>
              <a:prstGeom prst="rect">
                <a:avLst/>
              </a:prstGeom>
              <a:blipFill rotWithShape="1">
                <a:blip r:embed="rId7">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4"/>
              <p:cNvSpPr/>
              <p:nvPr/>
            </p:nvSpPr>
            <p:spPr>
              <a:xfrm>
                <a:off x="639479" y="3880996"/>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4"/>
              <p:cNvSpPr txBox="1"/>
              <p:nvPr/>
            </p:nvSpPr>
            <p:spPr>
              <a:xfrm>
                <a:off x="639479" y="3880996"/>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Professional technical consulting engineer</a:t>
                </a:r>
                <a:endParaRPr sz="1172" b="0" i="0" u="none" strike="noStrike" cap="none">
                  <a:solidFill>
                    <a:srgbClr val="FFFFFF"/>
                  </a:solidFill>
                  <a:latin typeface="Arial"/>
                  <a:ea typeface="Arial"/>
                  <a:cs typeface="Arial"/>
                  <a:sym typeface="Arial"/>
                </a:endParaRPr>
              </a:p>
            </p:txBody>
          </p:sp>
          <p:sp>
            <p:nvSpPr>
              <p:cNvPr id="110" name="Google Shape;110;p4"/>
              <p:cNvSpPr/>
              <p:nvPr/>
            </p:nvSpPr>
            <p:spPr>
              <a:xfrm>
                <a:off x="2218633" y="3890756"/>
                <a:ext cx="576532" cy="646227"/>
              </a:xfrm>
              <a:prstGeom prst="rect">
                <a:avLst/>
              </a:prstGeom>
              <a:blipFill rotWithShape="1">
                <a:blip r:embed="rId8">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11" name="Google Shape;111;p4"/>
            <p:cNvPicPr preferRelativeResize="0"/>
            <p:nvPr/>
          </p:nvPicPr>
          <p:blipFill rotWithShape="1">
            <a:blip r:embed="rId9">
              <a:alphaModFix/>
            </a:blip>
            <a:srcRect/>
            <a:stretch/>
          </p:blipFill>
          <p:spPr>
            <a:xfrm>
              <a:off x="4886599" y="3255778"/>
              <a:ext cx="1274170" cy="1274170"/>
            </a:xfrm>
            <a:prstGeom prst="rect">
              <a:avLst/>
            </a:prstGeom>
            <a:noFill/>
            <a:ln>
              <a:noFill/>
            </a:ln>
          </p:spPr>
        </p:pic>
        <p:sp>
          <p:nvSpPr>
            <p:cNvPr id="112" name="Google Shape;112;p4"/>
            <p:cNvSpPr/>
            <p:nvPr/>
          </p:nvSpPr>
          <p:spPr>
            <a:xfrm>
              <a:off x="6423660" y="1405328"/>
              <a:ext cx="152400" cy="4530336"/>
            </a:xfrm>
            <a:prstGeom prst="leftBracket">
              <a:avLst>
                <a:gd name="adj" fmla="val 8333"/>
              </a:avLst>
            </a:prstGeom>
            <a:noFill/>
            <a:ln w="37250" cap="flat" cmpd="sng">
              <a:solidFill>
                <a:srgbClr val="053D5D"/>
              </a:solidFill>
              <a:prstDash val="solid"/>
              <a:round/>
              <a:headEnd type="none" w="sm" len="sm"/>
              <a:tailEnd type="none" w="sm" len="sm"/>
            </a:ln>
            <a:effectLst>
              <a:outerShdw blurRad="39099" dist="22482" dir="5400000" rotWithShape="0">
                <a:srgbClr val="000000">
                  <a:alpha val="34509"/>
                </a:srgbClr>
              </a:outerShdw>
            </a:effectLst>
          </p:spPr>
          <p:txBody>
            <a:bodyPr spcFirstLastPara="1" wrap="square" lIns="89375" tIns="44675" rIns="89375" bIns="44675" anchor="ctr" anchorCtr="0">
              <a:noAutofit/>
            </a:bodyPr>
            <a:lstStyle/>
            <a:p>
              <a:pPr marL="0" marR="0" lvl="0" indent="0" algn="ctr" rtl="0">
                <a:lnSpc>
                  <a:spcPct val="100000"/>
                </a:lnSpc>
                <a:spcBef>
                  <a:spcPts val="0"/>
                </a:spcBef>
                <a:spcAft>
                  <a:spcPts val="0"/>
                </a:spcAft>
                <a:buClr>
                  <a:srgbClr val="000000"/>
                </a:buClr>
                <a:buSzPts val="1368"/>
                <a:buFont typeface="Arial"/>
                <a:buNone/>
              </a:pPr>
              <a:endParaRPr sz="1368" b="0" i="0" u="none" strike="noStrike" cap="none">
                <a:solidFill>
                  <a:srgbClr val="000000"/>
                </a:solidFill>
                <a:latin typeface="Arial"/>
                <a:ea typeface="Arial"/>
                <a:cs typeface="Arial"/>
                <a:sym typeface="Arial"/>
              </a:endParaRPr>
            </a:p>
          </p:txBody>
        </p:sp>
        <p:cxnSp>
          <p:nvCxnSpPr>
            <p:cNvPr id="113" name="Google Shape;113;p4"/>
            <p:cNvCxnSpPr/>
            <p:nvPr/>
          </p:nvCxnSpPr>
          <p:spPr>
            <a:xfrm rot="10800000">
              <a:off x="5945382" y="3388397"/>
              <a:ext cx="478279" cy="6269"/>
            </a:xfrm>
            <a:prstGeom prst="straightConnector1">
              <a:avLst/>
            </a:prstGeom>
            <a:noFill/>
            <a:ln w="24825" cap="flat" cmpd="sng">
              <a:solidFill>
                <a:srgbClr val="053D5D"/>
              </a:solidFill>
              <a:prstDash val="solid"/>
              <a:round/>
              <a:headEnd type="none" w="sm" len="sm"/>
              <a:tailEnd type="stealth" w="med" len="med"/>
            </a:ln>
            <a:effectLst>
              <a:outerShdw blurRad="39099" dist="19550" dir="5400000" rotWithShape="0">
                <a:srgbClr val="000000">
                  <a:alpha val="37254"/>
                </a:srgbClr>
              </a:outerShdw>
            </a:effectLst>
          </p:spPr>
        </p:cxnSp>
        <p:sp>
          <p:nvSpPr>
            <p:cNvPr id="114" name="Google Shape;114;p4"/>
            <p:cNvSpPr txBox="1"/>
            <p:nvPr/>
          </p:nvSpPr>
          <p:spPr>
            <a:xfrm>
              <a:off x="3906175" y="3883400"/>
              <a:ext cx="1678800" cy="287700"/>
            </a:xfrm>
            <a:prstGeom prst="rect">
              <a:avLst/>
            </a:prstGeom>
            <a:noFill/>
            <a:ln>
              <a:noFill/>
            </a:ln>
          </p:spPr>
          <p:txBody>
            <a:bodyPr spcFirstLastPara="1" wrap="square" lIns="89375" tIns="44675" rIns="89375" bIns="44675" anchor="t" anchorCtr="0">
              <a:sp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5F86D2"/>
                  </a:solidFill>
                  <a:latin typeface="Arial"/>
                  <a:ea typeface="Arial"/>
                  <a:cs typeface="Arial"/>
                  <a:sym typeface="Arial"/>
                </a:rPr>
                <a:t>ESCO</a:t>
              </a:r>
              <a:endParaRPr sz="1368" b="0" i="0" u="none" strike="noStrike" cap="none">
                <a:solidFill>
                  <a:srgbClr val="000000"/>
                </a:solidFill>
                <a:latin typeface="Arial"/>
                <a:ea typeface="Arial"/>
                <a:cs typeface="Arial"/>
                <a:sym typeface="Arial"/>
              </a:endParaRPr>
            </a:p>
          </p:txBody>
        </p:sp>
        <p:cxnSp>
          <p:nvCxnSpPr>
            <p:cNvPr id="115" name="Google Shape;115;p4"/>
            <p:cNvCxnSpPr/>
            <p:nvPr/>
          </p:nvCxnSpPr>
          <p:spPr>
            <a:xfrm flipH="1">
              <a:off x="4745512" y="4536552"/>
              <a:ext cx="417038" cy="409480"/>
            </a:xfrm>
            <a:prstGeom prst="straightConnector1">
              <a:avLst/>
            </a:prstGeom>
            <a:noFill/>
            <a:ln w="24825" cap="flat" cmpd="sng">
              <a:solidFill>
                <a:srgbClr val="0BD0D9"/>
              </a:solidFill>
              <a:prstDash val="solid"/>
              <a:round/>
              <a:headEnd type="stealth" w="med" len="med"/>
              <a:tailEnd type="stealth" w="med" len="med"/>
            </a:ln>
            <a:effectLst>
              <a:outerShdw blurRad="39099" dist="19550" dir="5400000" rotWithShape="0">
                <a:srgbClr val="000000">
                  <a:alpha val="37254"/>
                </a:srgbClr>
              </a:outerShdw>
            </a:effectLst>
          </p:spPr>
        </p:cxnSp>
        <p:cxnSp>
          <p:nvCxnSpPr>
            <p:cNvPr id="116" name="Google Shape;116;p4"/>
            <p:cNvCxnSpPr/>
            <p:nvPr/>
          </p:nvCxnSpPr>
          <p:spPr>
            <a:xfrm>
              <a:off x="2867025" y="1688570"/>
              <a:ext cx="3238500" cy="281100"/>
            </a:xfrm>
            <a:prstGeom prst="curvedConnector3">
              <a:avLst>
                <a:gd name="adj1" fmla="val 18319"/>
              </a:avLst>
            </a:prstGeom>
            <a:noFill/>
            <a:ln w="74475" cap="flat" cmpd="sng">
              <a:solidFill>
                <a:srgbClr val="053D5D"/>
              </a:solidFill>
              <a:prstDash val="solid"/>
              <a:round/>
              <a:headEnd type="none" w="sm" len="sm"/>
              <a:tailEnd type="stealth" w="med" len="med"/>
            </a:ln>
          </p:spPr>
        </p:cxnSp>
        <p:grpSp>
          <p:nvGrpSpPr>
            <p:cNvPr id="117" name="Google Shape;117;p4"/>
            <p:cNvGrpSpPr/>
            <p:nvPr/>
          </p:nvGrpSpPr>
          <p:grpSpPr>
            <a:xfrm>
              <a:off x="405613" y="1386840"/>
              <a:ext cx="3393882" cy="3933352"/>
              <a:chOff x="139700" y="1346588"/>
              <a:chExt cx="3671226" cy="3599443"/>
            </a:xfrm>
          </p:grpSpPr>
          <p:grpSp>
            <p:nvGrpSpPr>
              <p:cNvPr id="118" name="Google Shape;118;p4"/>
              <p:cNvGrpSpPr/>
              <p:nvPr/>
            </p:nvGrpSpPr>
            <p:grpSpPr>
              <a:xfrm>
                <a:off x="803259" y="3277637"/>
                <a:ext cx="536591" cy="1106995"/>
                <a:chOff x="803259" y="3277637"/>
                <a:chExt cx="536591" cy="1106995"/>
              </a:xfrm>
            </p:grpSpPr>
            <p:sp>
              <p:nvSpPr>
                <p:cNvPr id="119" name="Google Shape;119;p4"/>
                <p:cNvSpPr/>
                <p:nvPr/>
              </p:nvSpPr>
              <p:spPr>
                <a:xfrm>
                  <a:off x="803259" y="3277637"/>
                  <a:ext cx="536591" cy="562720"/>
                </a:xfrm>
                <a:prstGeom prst="rect">
                  <a:avLst/>
                </a:prstGeom>
                <a:blipFill rotWithShape="1">
                  <a:blip r:embed="rId10">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20" name="Google Shape;120;p4"/>
                <p:cNvSpPr/>
                <p:nvPr/>
              </p:nvSpPr>
              <p:spPr>
                <a:xfrm>
                  <a:off x="803259" y="3821912"/>
                  <a:ext cx="536591" cy="562720"/>
                </a:xfrm>
                <a:prstGeom prst="rect">
                  <a:avLst/>
                </a:prstGeom>
                <a:blipFill rotWithShape="1">
                  <a:blip r:embed="rId11">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grpSp>
          <p:grpSp>
            <p:nvGrpSpPr>
              <p:cNvPr id="121" name="Google Shape;121;p4"/>
              <p:cNvGrpSpPr/>
              <p:nvPr/>
            </p:nvGrpSpPr>
            <p:grpSpPr>
              <a:xfrm>
                <a:off x="139700" y="1346588"/>
                <a:ext cx="3671226" cy="3599443"/>
                <a:chOff x="139700" y="1346588"/>
                <a:chExt cx="3671226" cy="3599443"/>
              </a:xfrm>
            </p:grpSpPr>
            <p:grpSp>
              <p:nvGrpSpPr>
                <p:cNvPr id="122" name="Google Shape;122;p4"/>
                <p:cNvGrpSpPr/>
                <p:nvPr/>
              </p:nvGrpSpPr>
              <p:grpSpPr>
                <a:xfrm>
                  <a:off x="295664" y="1346588"/>
                  <a:ext cx="3435198" cy="3523862"/>
                  <a:chOff x="335008" y="1575189"/>
                  <a:chExt cx="4017863" cy="4075948"/>
                </a:xfrm>
              </p:grpSpPr>
              <p:sp>
                <p:nvSpPr>
                  <p:cNvPr id="123" name="Google Shape;123;p4"/>
                  <p:cNvSpPr/>
                  <p:nvPr/>
                </p:nvSpPr>
                <p:spPr>
                  <a:xfrm>
                    <a:off x="727084" y="2052442"/>
                    <a:ext cx="3145021" cy="3282707"/>
                  </a:xfrm>
                  <a:prstGeom prst="blockArc">
                    <a:avLst>
                      <a:gd name="adj1" fmla="val 5400000"/>
                      <a:gd name="adj2" fmla="val 7184266"/>
                      <a:gd name="adj3" fmla="val 4484"/>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4"/>
                  <p:cNvSpPr/>
                  <p:nvPr/>
                </p:nvSpPr>
                <p:spPr>
                  <a:xfrm>
                    <a:off x="593618" y="1970749"/>
                    <a:ext cx="3411951" cy="3446092"/>
                  </a:xfrm>
                  <a:prstGeom prst="blockArc">
                    <a:avLst>
                      <a:gd name="adj1" fmla="val 12600000"/>
                      <a:gd name="adj2" fmla="val 162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4"/>
                  <p:cNvSpPr/>
                  <p:nvPr/>
                </p:nvSpPr>
                <p:spPr>
                  <a:xfrm>
                    <a:off x="570903" y="2135445"/>
                    <a:ext cx="3208289" cy="3047104"/>
                  </a:xfrm>
                  <a:prstGeom prst="blockArc">
                    <a:avLst>
                      <a:gd name="adj1" fmla="val 9000000"/>
                      <a:gd name="adj2" fmla="val 126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4"/>
                  <p:cNvSpPr/>
                  <p:nvPr/>
                </p:nvSpPr>
                <p:spPr>
                  <a:xfrm>
                    <a:off x="686001" y="2339845"/>
                    <a:ext cx="3354619" cy="2995304"/>
                  </a:xfrm>
                  <a:prstGeom prst="blockArc">
                    <a:avLst>
                      <a:gd name="adj1" fmla="val 1800000"/>
                      <a:gd name="adj2" fmla="val 54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4"/>
                  <p:cNvSpPr/>
                  <p:nvPr/>
                </p:nvSpPr>
                <p:spPr>
                  <a:xfrm>
                    <a:off x="448667" y="2295997"/>
                    <a:ext cx="3701852" cy="2795597"/>
                  </a:xfrm>
                  <a:prstGeom prst="blockArc">
                    <a:avLst>
                      <a:gd name="adj1" fmla="val 19800000"/>
                      <a:gd name="adj2" fmla="val 18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4"/>
                  <p:cNvSpPr/>
                  <p:nvPr/>
                </p:nvSpPr>
                <p:spPr>
                  <a:xfrm>
                    <a:off x="593618" y="1970749"/>
                    <a:ext cx="3411951" cy="3446092"/>
                  </a:xfrm>
                  <a:prstGeom prst="blockArc">
                    <a:avLst>
                      <a:gd name="adj1" fmla="val 16200000"/>
                      <a:gd name="adj2" fmla="val 198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4"/>
                  <p:cNvSpPr/>
                  <p:nvPr/>
                </p:nvSpPr>
                <p:spPr>
                  <a:xfrm>
                    <a:off x="1692644" y="3150718"/>
                    <a:ext cx="1213898" cy="1086154"/>
                  </a:xfrm>
                  <a:custGeom>
                    <a:avLst/>
                    <a:gdLst/>
                    <a:ahLst/>
                    <a:cxnLst/>
                    <a:rect l="l" t="t" r="r" b="b"/>
                    <a:pathLst>
                      <a:path w="1211964" h="1141787" extrusionOk="0">
                        <a:moveTo>
                          <a:pt x="0" y="570894"/>
                        </a:moveTo>
                        <a:cubicBezTo>
                          <a:pt x="0" y="255598"/>
                          <a:pt x="271307" y="0"/>
                          <a:pt x="605982" y="0"/>
                        </a:cubicBezTo>
                        <a:cubicBezTo>
                          <a:pt x="940657" y="0"/>
                          <a:pt x="1211964" y="255598"/>
                          <a:pt x="1211964" y="570894"/>
                        </a:cubicBezTo>
                        <a:cubicBezTo>
                          <a:pt x="1211964" y="886190"/>
                          <a:pt x="940657" y="1141788"/>
                          <a:pt x="605982" y="1141788"/>
                        </a:cubicBezTo>
                        <a:cubicBezTo>
                          <a:pt x="271307" y="1141788"/>
                          <a:pt x="0" y="886190"/>
                          <a:pt x="0" y="570894"/>
                        </a:cubicBezTo>
                        <a:close/>
                      </a:path>
                    </a:pathLst>
                  </a:custGeom>
                  <a:blipFill rotWithShape="1">
                    <a:blip r:embed="rId12">
                      <a:alphaModFix/>
                    </a:blip>
                    <a:stretch>
                      <a:fillRect/>
                    </a:stretch>
                  </a:blipFill>
                  <a:ln>
                    <a:noFill/>
                  </a:ln>
                  <a:effectLst>
                    <a:outerShdw blurRad="39099" dist="22482" dir="5400000" rotWithShape="0">
                      <a:srgbClr val="000000">
                        <a:alpha val="34509"/>
                      </a:srgbClr>
                    </a:outerShdw>
                  </a:effectLst>
                </p:spPr>
                <p:txBody>
                  <a:bodyPr spcFirstLastPara="1" wrap="square" lIns="200800" tIns="190750" rIns="200800" bIns="190750" anchor="ctr" anchorCtr="0">
                    <a:noAutofit/>
                  </a:bodyPr>
                  <a:lstStyle/>
                  <a:p>
                    <a:pPr marL="0" marR="0" lvl="0" indent="0" algn="ctr" rtl="0">
                      <a:lnSpc>
                        <a:spcPct val="90000"/>
                      </a:lnSpc>
                      <a:spcBef>
                        <a:spcPts val="0"/>
                      </a:spcBef>
                      <a:spcAft>
                        <a:spcPts val="0"/>
                      </a:spcAft>
                      <a:buClr>
                        <a:srgbClr val="000000"/>
                      </a:buClr>
                      <a:buSzPts val="2150"/>
                      <a:buFont typeface="Arial"/>
                      <a:buNone/>
                    </a:pPr>
                    <a:endParaRPr sz="2150" b="0" i="0" u="none" strike="noStrike" cap="none">
                      <a:solidFill>
                        <a:srgbClr val="FFFFFF"/>
                      </a:solidFill>
                      <a:latin typeface="Arial"/>
                      <a:ea typeface="Arial"/>
                      <a:cs typeface="Arial"/>
                      <a:sym typeface="Arial"/>
                    </a:endParaRPr>
                  </a:p>
                </p:txBody>
              </p:sp>
              <p:sp>
                <p:nvSpPr>
                  <p:cNvPr id="130" name="Google Shape;130;p4"/>
                  <p:cNvSpPr/>
                  <p:nvPr/>
                </p:nvSpPr>
                <p:spPr>
                  <a:xfrm>
                    <a:off x="1828730" y="1575189"/>
                    <a:ext cx="949715" cy="1013518"/>
                  </a:xfrm>
                  <a:prstGeom prst="rect">
                    <a:avLst/>
                  </a:prstGeom>
                  <a:blipFill rotWithShape="1">
                    <a:blip r:embed="rId3">
                      <a:alphaModFix/>
                    </a:blip>
                    <a:stretch>
                      <a:fillRect/>
                    </a:stretch>
                  </a:blipFill>
                  <a:ln>
                    <a:noFill/>
                  </a:ln>
                  <a:effectLst>
                    <a:outerShdw blurRad="39099" dist="22482" dir="5400000" rotWithShape="0">
                      <a:srgbClr val="000000">
                        <a:alpha val="34509"/>
                      </a:srgbClr>
                    </a:outerShdw>
                  </a:effectLst>
                </p:spPr>
                <p:txBody>
                  <a:bodyPr spcFirstLastPara="1" wrap="square" lIns="218300" tIns="208075" rIns="218300" bIns="208075" anchor="b" anchorCtr="0">
                    <a:noAutofit/>
                  </a:bodyPr>
                  <a:lstStyle/>
                  <a:p>
                    <a:pPr marL="0" marR="0" lvl="0" indent="0" algn="ctr" rtl="0">
                      <a:lnSpc>
                        <a:spcPct val="150000"/>
                      </a:lnSpc>
                      <a:spcBef>
                        <a:spcPts val="0"/>
                      </a:spcBef>
                      <a:spcAft>
                        <a:spcPts val="0"/>
                      </a:spcAft>
                      <a:buClr>
                        <a:srgbClr val="000000"/>
                      </a:buClr>
                      <a:buSzPts val="1466"/>
                      <a:buFont typeface="Arial"/>
                      <a:buNone/>
                    </a:pPr>
                    <a:endParaRPr sz="1466" b="0" i="0" u="none" strike="noStrike" cap="none">
                      <a:solidFill>
                        <a:srgbClr val="FFFFFF"/>
                      </a:solidFill>
                      <a:latin typeface="Arial"/>
                      <a:ea typeface="Arial"/>
                      <a:cs typeface="Arial"/>
                      <a:sym typeface="Arial"/>
                    </a:endParaRPr>
                  </a:p>
                </p:txBody>
              </p:sp>
              <p:sp>
                <p:nvSpPr>
                  <p:cNvPr id="131" name="Google Shape;131;p4"/>
                  <p:cNvSpPr/>
                  <p:nvPr/>
                </p:nvSpPr>
                <p:spPr>
                  <a:xfrm>
                    <a:off x="3278907" y="2081947"/>
                    <a:ext cx="1073964" cy="1135877"/>
                  </a:xfrm>
                  <a:prstGeom prst="rect">
                    <a:avLst/>
                  </a:prstGeom>
                  <a:blipFill rotWithShape="1">
                    <a:blip r:embed="rId13">
                      <a:alphaModFix/>
                    </a:blip>
                    <a:stretch>
                      <a:fillRect/>
                    </a:stretch>
                  </a:blipFill>
                  <a:ln>
                    <a:noFill/>
                  </a:ln>
                  <a:effectLst>
                    <a:outerShdw blurRad="39099" dist="22482" dir="5400000" rotWithShape="0">
                      <a:srgbClr val="000000">
                        <a:alpha val="34509"/>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sp>
                <p:nvSpPr>
                  <p:cNvPr id="132" name="Google Shape;132;p4"/>
                  <p:cNvSpPr/>
                  <p:nvPr/>
                </p:nvSpPr>
                <p:spPr>
                  <a:xfrm>
                    <a:off x="3212541" y="3808777"/>
                    <a:ext cx="1073963" cy="1034246"/>
                  </a:xfrm>
                  <a:prstGeom prst="rect">
                    <a:avLst/>
                  </a:prstGeom>
                  <a:blipFill rotWithShape="1">
                    <a:blip r:embed="rId14">
                      <a:alphaModFix/>
                    </a:blip>
                    <a:stretch>
                      <a:fillRect/>
                    </a:stretch>
                  </a:blipFill>
                  <a:ln>
                    <a:noFill/>
                  </a:ln>
                  <a:effectLst>
                    <a:outerShdw blurRad="39099" dist="22482" dir="5400000" rotWithShape="0">
                      <a:srgbClr val="000000">
                        <a:alpha val="34509"/>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sp>
                <p:nvSpPr>
                  <p:cNvPr id="133" name="Google Shape;133;p4"/>
                  <p:cNvSpPr/>
                  <p:nvPr/>
                </p:nvSpPr>
                <p:spPr>
                  <a:xfrm>
                    <a:off x="335008" y="3808775"/>
                    <a:ext cx="594387" cy="1259099"/>
                  </a:xfrm>
                  <a:prstGeom prst="rect">
                    <a:avLst/>
                  </a:prstGeom>
                  <a:blipFill rotWithShape="1">
                    <a:blip r:embed="rId7">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34" name="Google Shape;134;p4"/>
                  <p:cNvSpPr/>
                  <p:nvPr/>
                </p:nvSpPr>
                <p:spPr>
                  <a:xfrm>
                    <a:off x="335008" y="2319717"/>
                    <a:ext cx="1001475" cy="1259099"/>
                  </a:xfrm>
                  <a:prstGeom prst="rect">
                    <a:avLst/>
                  </a:prstGeom>
                  <a:blipFill rotWithShape="1">
                    <a:blip r:embed="rId8">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35" name="Google Shape;135;p4"/>
                  <p:cNvSpPr/>
                  <p:nvPr/>
                </p:nvSpPr>
                <p:spPr>
                  <a:xfrm>
                    <a:off x="1828731" y="4553306"/>
                    <a:ext cx="1091126" cy="1097831"/>
                  </a:xfrm>
                  <a:prstGeom prst="rect">
                    <a:avLst/>
                  </a:prstGeom>
                  <a:blipFill rotWithShape="1">
                    <a:blip r:embed="rId15">
                      <a:alphaModFix/>
                    </a:blip>
                    <a:stretch>
                      <a:fillRect/>
                    </a:stretch>
                  </a:blipFill>
                  <a:ln>
                    <a:noFill/>
                  </a:ln>
                  <a:effectLst>
                    <a:outerShdw blurRad="39099" dist="22482" dir="5400000" rotWithShape="0">
                      <a:srgbClr val="000000">
                        <a:alpha val="34509"/>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grpSp>
            <p:sp>
              <p:nvSpPr>
                <p:cNvPr id="136" name="Google Shape;136;p4"/>
                <p:cNvSpPr txBox="1"/>
                <p:nvPr/>
              </p:nvSpPr>
              <p:spPr>
                <a:xfrm>
                  <a:off x="1432682" y="2107082"/>
                  <a:ext cx="1072978" cy="231487"/>
                </a:xfrm>
                <a:prstGeom prst="rect">
                  <a:avLst/>
                </a:prstGeom>
                <a:solidFill>
                  <a:srgbClr val="D8D8D8">
                    <a:alpha val="66274"/>
                  </a:srgbClr>
                </a:solidFill>
                <a:ln>
                  <a:noFill/>
                </a:ln>
                <a:effectLst>
                  <a:reflection stA="52000" endA="300" endPos="35000" sy="-100000" algn="bl" rotWithShape="0"/>
                </a:effectLst>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Contractor</a:t>
                  </a:r>
                  <a:endParaRPr sz="1563" b="1" i="0" u="none" strike="noStrike" cap="none">
                    <a:solidFill>
                      <a:srgbClr val="053D5D"/>
                    </a:solidFill>
                    <a:latin typeface="Arial"/>
                    <a:ea typeface="Arial"/>
                    <a:cs typeface="Arial"/>
                    <a:sym typeface="Arial"/>
                  </a:endParaRPr>
                </a:p>
              </p:txBody>
            </p:sp>
            <p:sp>
              <p:nvSpPr>
                <p:cNvPr id="137" name="Google Shape;137;p4"/>
                <p:cNvSpPr txBox="1"/>
                <p:nvPr/>
              </p:nvSpPr>
              <p:spPr>
                <a:xfrm>
                  <a:off x="2698119" y="4009564"/>
                  <a:ext cx="1072978" cy="225983"/>
                </a:xfrm>
                <a:prstGeom prst="rect">
                  <a:avLst/>
                </a:prstGeom>
                <a:solidFill>
                  <a:srgbClr val="D8D8D8">
                    <a:alpha val="37254"/>
                  </a:srgbClr>
                </a:solidFill>
                <a:ln>
                  <a:noFill/>
                </a:ln>
                <a:effectLst>
                  <a:reflection stA="52000" endA="300" endPos="35000" sy="-100000" algn="bl" rotWithShape="0"/>
                </a:effectLst>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977"/>
                    <a:buFont typeface="Arial"/>
                    <a:buNone/>
                  </a:pPr>
                  <a:r>
                    <a:rPr lang="en-US" sz="977" b="0" i="0" u="none" strike="noStrike" cap="none">
                      <a:solidFill>
                        <a:srgbClr val="000000"/>
                      </a:solidFill>
                      <a:latin typeface="Arial"/>
                      <a:ea typeface="Arial"/>
                      <a:cs typeface="Arial"/>
                      <a:sym typeface="Arial"/>
                    </a:rPr>
                    <a:t>Governments</a:t>
                  </a:r>
                  <a:endParaRPr sz="1368" b="0" i="0" u="none" strike="noStrike" cap="none">
                    <a:solidFill>
                      <a:srgbClr val="000000"/>
                    </a:solidFill>
                    <a:latin typeface="Arial"/>
                    <a:ea typeface="Arial"/>
                    <a:cs typeface="Arial"/>
                    <a:sym typeface="Arial"/>
                  </a:endParaRPr>
                </a:p>
              </p:txBody>
            </p:sp>
            <p:sp>
              <p:nvSpPr>
                <p:cNvPr id="138" name="Google Shape;138;p4"/>
                <p:cNvSpPr txBox="1"/>
                <p:nvPr/>
              </p:nvSpPr>
              <p:spPr>
                <a:xfrm>
                  <a:off x="2658291" y="2616200"/>
                  <a:ext cx="1152635" cy="394472"/>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075"/>
                    <a:buFont typeface="Arial"/>
                    <a:buNone/>
                  </a:pPr>
                  <a:r>
                    <a:rPr lang="en-US" sz="977" b="0" i="0" u="none" strike="noStrike" cap="none">
                      <a:solidFill>
                        <a:srgbClr val="000000"/>
                      </a:solidFill>
                      <a:latin typeface="Arial"/>
                      <a:ea typeface="Arial"/>
                      <a:cs typeface="Arial"/>
                      <a:sym typeface="Arial"/>
                    </a:rPr>
                    <a:t>Equipment</a:t>
                  </a:r>
                  <a:r>
                    <a:rPr lang="en-US" sz="1075" b="1" i="0" u="none" strike="noStrike" cap="none">
                      <a:solidFill>
                        <a:srgbClr val="000000"/>
                      </a:solidFill>
                      <a:latin typeface="Arial"/>
                      <a:ea typeface="Arial"/>
                      <a:cs typeface="Arial"/>
                      <a:sym typeface="Arial"/>
                    </a:rPr>
                    <a:t> manufacturer </a:t>
                  </a:r>
                  <a:endParaRPr sz="1368" b="0" i="0" u="none" strike="noStrike" cap="none">
                    <a:solidFill>
                      <a:srgbClr val="000000"/>
                    </a:solidFill>
                    <a:latin typeface="Arial"/>
                    <a:ea typeface="Arial"/>
                    <a:cs typeface="Arial"/>
                    <a:sym typeface="Arial"/>
                  </a:endParaRPr>
                </a:p>
              </p:txBody>
            </p:sp>
            <p:sp>
              <p:nvSpPr>
                <p:cNvPr id="139" name="Google Shape;139;p4"/>
                <p:cNvSpPr txBox="1"/>
                <p:nvPr/>
              </p:nvSpPr>
              <p:spPr>
                <a:xfrm>
                  <a:off x="1422941" y="4536552"/>
                  <a:ext cx="1194058" cy="409479"/>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Organizations </a:t>
                  </a:r>
                  <a:endParaRPr sz="1368"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Financial </a:t>
                  </a:r>
                  <a:endParaRPr sz="1368" b="0" i="0" u="none" strike="noStrike" cap="none">
                    <a:solidFill>
                      <a:srgbClr val="000000"/>
                    </a:solidFill>
                    <a:latin typeface="Arial"/>
                    <a:ea typeface="Arial"/>
                    <a:cs typeface="Arial"/>
                    <a:sym typeface="Arial"/>
                  </a:endParaRPr>
                </a:p>
              </p:txBody>
            </p:sp>
            <p:sp>
              <p:nvSpPr>
                <p:cNvPr id="140" name="Google Shape;140;p4"/>
                <p:cNvSpPr txBox="1"/>
                <p:nvPr/>
              </p:nvSpPr>
              <p:spPr>
                <a:xfrm>
                  <a:off x="139700" y="2659245"/>
                  <a:ext cx="1200150" cy="527164"/>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053D5D"/>
                      </a:solidFill>
                      <a:latin typeface="Arial"/>
                      <a:ea typeface="Arial"/>
                      <a:cs typeface="Arial"/>
                      <a:sym typeface="Arial"/>
                    </a:rPr>
                    <a:t>Professional technical consulting engineers</a:t>
                  </a:r>
                  <a:endParaRPr sz="1368" b="1" i="0" u="none" strike="noStrike" cap="none">
                    <a:solidFill>
                      <a:srgbClr val="053D5D"/>
                    </a:solidFill>
                    <a:latin typeface="Arial"/>
                    <a:ea typeface="Arial"/>
                    <a:cs typeface="Arial"/>
                    <a:sym typeface="Arial"/>
                  </a:endParaRPr>
                </a:p>
              </p:txBody>
            </p:sp>
            <p:sp>
              <p:nvSpPr>
                <p:cNvPr id="141" name="Google Shape;141;p4"/>
                <p:cNvSpPr txBox="1"/>
                <p:nvPr/>
              </p:nvSpPr>
              <p:spPr>
                <a:xfrm>
                  <a:off x="165697" y="4068066"/>
                  <a:ext cx="1254912" cy="389664"/>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Energy suppliers </a:t>
                  </a:r>
                  <a:endParaRPr sz="1368" b="0" i="0" u="none" strike="noStrike" cap="none">
                    <a:solidFill>
                      <a:srgbClr val="000000"/>
                    </a:solidFill>
                    <a:latin typeface="Arial"/>
                    <a:ea typeface="Arial"/>
                    <a:cs typeface="Arial"/>
                    <a:sym typeface="Arial"/>
                  </a:endParaRPr>
                </a:p>
              </p:txBody>
            </p:sp>
          </p:grpSp>
        </p:grpSp>
        <p:pic>
          <p:nvPicPr>
            <p:cNvPr id="142" name="Google Shape;142;p4"/>
            <p:cNvPicPr preferRelativeResize="0"/>
            <p:nvPr/>
          </p:nvPicPr>
          <p:blipFill rotWithShape="1">
            <a:blip r:embed="rId16">
              <a:alphaModFix/>
            </a:blip>
            <a:srcRect/>
            <a:stretch/>
          </p:blipFill>
          <p:spPr>
            <a:xfrm>
              <a:off x="3500703" y="4930588"/>
              <a:ext cx="1113156" cy="779209"/>
            </a:xfrm>
            <a:prstGeom prst="rect">
              <a:avLst/>
            </a:prstGeom>
            <a:noFill/>
            <a:ln>
              <a:noFill/>
            </a:ln>
          </p:spPr>
        </p:pic>
        <p:sp>
          <p:nvSpPr>
            <p:cNvPr id="143" name="Google Shape;143;p4"/>
            <p:cNvSpPr txBox="1"/>
            <p:nvPr/>
          </p:nvSpPr>
          <p:spPr>
            <a:xfrm>
              <a:off x="4254950" y="5320192"/>
              <a:ext cx="1435200" cy="489300"/>
            </a:xfrm>
            <a:prstGeom prst="rect">
              <a:avLst/>
            </a:prstGeom>
            <a:solidFill>
              <a:srgbClr val="FFFFFF">
                <a:alpha val="45490"/>
              </a:srgbClr>
            </a:solidFill>
            <a:ln>
              <a:noFill/>
            </a:ln>
          </p:spPr>
          <p:txBody>
            <a:bodyPr spcFirstLastPara="1" wrap="square" lIns="89375" tIns="44675" rIns="89375" bIns="44675" anchor="t" anchorCtr="0">
              <a:sp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053D5D"/>
                  </a:solidFill>
                  <a:latin typeface="Arial"/>
                  <a:ea typeface="Arial"/>
                  <a:cs typeface="Arial"/>
                  <a:sym typeface="Arial"/>
                </a:rPr>
                <a:t>BUSINESS OWNER</a:t>
              </a:r>
              <a:endParaRPr sz="1368" b="0" i="0" u="none" strike="noStrike" cap="none">
                <a:solidFill>
                  <a:srgbClr val="000000"/>
                </a:solidFill>
                <a:latin typeface="Arial"/>
                <a:ea typeface="Arial"/>
                <a:cs typeface="Arial"/>
                <a:sym typeface="Arial"/>
              </a:endParaRPr>
            </a:p>
          </p:txBody>
        </p:sp>
        <p:pic>
          <p:nvPicPr>
            <p:cNvPr id="144" name="Google Shape;144;p4"/>
            <p:cNvPicPr preferRelativeResize="0"/>
            <p:nvPr/>
          </p:nvPicPr>
          <p:blipFill rotWithShape="1">
            <a:blip r:embed="rId17">
              <a:alphaModFix/>
            </a:blip>
            <a:srcRect/>
            <a:stretch/>
          </p:blipFill>
          <p:spPr>
            <a:xfrm>
              <a:off x="2688216" y="3205296"/>
              <a:ext cx="2438448" cy="1665153"/>
            </a:xfrm>
            <a:prstGeom prst="roundRect">
              <a:avLst>
                <a:gd name="adj" fmla="val 8594"/>
              </a:avLst>
            </a:prstGeom>
            <a:solidFill>
              <a:srgbClr val="ECECEC"/>
            </a:solidFill>
            <a:ln>
              <a:noFill/>
            </a:ln>
            <a:effectLst>
              <a:reflection stA="38000" endPos="28000" dist="4887" dir="5400000" sy="-100000" algn="bl" rotWithShape="0"/>
            </a:effectLst>
          </p:spPr>
        </p:pic>
        <p:sp>
          <p:nvSpPr>
            <p:cNvPr id="145" name="Google Shape;145;p4"/>
            <p:cNvSpPr/>
            <p:nvPr/>
          </p:nvSpPr>
          <p:spPr>
            <a:xfrm rot="-1545949">
              <a:off x="2715066" y="3680961"/>
              <a:ext cx="1959587" cy="774207"/>
            </a:xfrm>
            <a:prstGeom prst="roundRect">
              <a:avLst>
                <a:gd name="adj" fmla="val 16667"/>
              </a:avLst>
            </a:prstGeom>
            <a:noFill/>
            <a:ln w="9525" cap="flat" cmpd="sng">
              <a:solidFill>
                <a:srgbClr val="0BD0D9"/>
              </a:solidFill>
              <a:prstDash val="solid"/>
              <a:round/>
              <a:headEnd type="none" w="sm" len="sm"/>
              <a:tailEnd type="none" w="sm" len="sm"/>
            </a:ln>
            <a:effectLst>
              <a:outerShdw blurRad="39099" dist="22482" dir="5400000" rotWithShape="0">
                <a:srgbClr val="000000">
                  <a:alpha val="34509"/>
                </a:srgbClr>
              </a:outerShdw>
            </a:effectLst>
          </p:spPr>
          <p:txBody>
            <a:bodyPr spcFirstLastPara="1" wrap="square" lIns="89375" tIns="44675" rIns="89375" bIns="44675" anchor="ctr" anchorCtr="0">
              <a:noAutofit/>
            </a:bodyPr>
            <a:lstStyle/>
            <a:p>
              <a:pPr marL="0" marR="0" lvl="0" indent="0" algn="ctr" rtl="0">
                <a:lnSpc>
                  <a:spcPct val="100000"/>
                </a:lnSpc>
                <a:spcBef>
                  <a:spcPts val="0"/>
                </a:spcBef>
                <a:spcAft>
                  <a:spcPts val="0"/>
                </a:spcAft>
                <a:buClr>
                  <a:srgbClr val="000000"/>
                </a:buClr>
                <a:buSzPts val="1368"/>
                <a:buFont typeface="Arial"/>
                <a:buNone/>
              </a:pPr>
              <a:endParaRPr sz="1368" b="0" i="0" u="none" strike="noStrike" cap="none">
                <a:solidFill>
                  <a:srgbClr val="FFFFFF"/>
                </a:solidFill>
                <a:latin typeface="Arial"/>
                <a:ea typeface="Arial"/>
                <a:cs typeface="Arial"/>
                <a:sym typeface="Arial"/>
              </a:endParaRPr>
            </a:p>
          </p:txBody>
        </p:sp>
      </p:grpSp>
      <p:cxnSp>
        <p:nvCxnSpPr>
          <p:cNvPr id="146" name="Google Shape;146;p4"/>
          <p:cNvCxnSpPr/>
          <p:nvPr/>
        </p:nvCxnSpPr>
        <p:spPr>
          <a:xfrm flipH="1">
            <a:off x="7270026" y="5205305"/>
            <a:ext cx="589004" cy="686760"/>
          </a:xfrm>
          <a:prstGeom prst="straightConnector1">
            <a:avLst/>
          </a:prstGeom>
          <a:noFill/>
          <a:ln w="25400" cap="flat" cmpd="sng">
            <a:solidFill>
              <a:srgbClr val="053D5D"/>
            </a:solidFill>
            <a:prstDash val="solid"/>
            <a:round/>
            <a:headEnd type="stealth" w="med" len="med"/>
            <a:tailEnd type="stealth" w="med" len="med"/>
          </a:ln>
          <a:effectLst>
            <a:outerShdw blurRad="40000" dist="20000" dir="5400000" rotWithShape="0">
              <a:srgbClr val="000000">
                <a:alpha val="37254"/>
              </a:srgbClr>
            </a:outerShdw>
          </a:effectLst>
        </p:spPr>
      </p:cxnSp>
      <p:sp>
        <p:nvSpPr>
          <p:cNvPr id="147" name="Google Shape;147;p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153" name="Google Shape;153;p5"/>
          <p:cNvGrpSpPr/>
          <p:nvPr/>
        </p:nvGrpSpPr>
        <p:grpSpPr>
          <a:xfrm>
            <a:off x="5753178" y="1752144"/>
            <a:ext cx="5566135" cy="4755314"/>
            <a:chOff x="3935027" y="1575189"/>
            <a:chExt cx="4894166" cy="4550104"/>
          </a:xfrm>
        </p:grpSpPr>
        <p:grpSp>
          <p:nvGrpSpPr>
            <p:cNvPr id="154" name="Google Shape;154;p5"/>
            <p:cNvGrpSpPr/>
            <p:nvPr/>
          </p:nvGrpSpPr>
          <p:grpSpPr>
            <a:xfrm>
              <a:off x="6681702" y="1683889"/>
              <a:ext cx="2147491" cy="4441404"/>
              <a:chOff x="442827" y="2003"/>
              <a:chExt cx="2147491" cy="4441404"/>
            </a:xfrm>
          </p:grpSpPr>
          <p:sp>
            <p:nvSpPr>
              <p:cNvPr id="155" name="Google Shape;155;p5"/>
              <p:cNvSpPr/>
              <p:nvPr/>
            </p:nvSpPr>
            <p:spPr>
              <a:xfrm>
                <a:off x="1151499" y="200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5"/>
              <p:cNvSpPr txBox="1"/>
              <p:nvPr/>
            </p:nvSpPr>
            <p:spPr>
              <a:xfrm>
                <a:off x="1151499" y="200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Contractor</a:t>
                </a:r>
                <a:endParaRPr sz="1600" b="0" i="0" u="none" strike="noStrike" cap="none">
                  <a:solidFill>
                    <a:srgbClr val="FFFFFF"/>
                  </a:solidFill>
                  <a:latin typeface="Arial"/>
                  <a:ea typeface="Arial"/>
                  <a:cs typeface="Arial"/>
                  <a:sym typeface="Arial"/>
                </a:endParaRPr>
              </a:p>
            </p:txBody>
          </p:sp>
          <p:sp>
            <p:nvSpPr>
              <p:cNvPr id="157" name="Google Shape;157;p5"/>
              <p:cNvSpPr/>
              <p:nvPr/>
            </p:nvSpPr>
            <p:spPr>
              <a:xfrm>
                <a:off x="442827" y="2003"/>
                <a:ext cx="644247" cy="650755"/>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5"/>
              <p:cNvSpPr/>
              <p:nvPr/>
            </p:nvSpPr>
            <p:spPr>
              <a:xfrm>
                <a:off x="442827" y="76013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5"/>
              <p:cNvSpPr txBox="1"/>
              <p:nvPr/>
            </p:nvSpPr>
            <p:spPr>
              <a:xfrm>
                <a:off x="442827" y="76013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Equipment manufacturer</a:t>
                </a:r>
                <a:endParaRPr sz="1600" b="0" i="0" u="none" strike="noStrike" cap="none">
                  <a:solidFill>
                    <a:srgbClr val="FFFFFF"/>
                  </a:solidFill>
                  <a:latin typeface="Arial"/>
                  <a:ea typeface="Arial"/>
                  <a:cs typeface="Arial"/>
                  <a:sym typeface="Arial"/>
                </a:endParaRPr>
              </a:p>
            </p:txBody>
          </p:sp>
          <p:sp>
            <p:nvSpPr>
              <p:cNvPr id="160" name="Google Shape;160;p5"/>
              <p:cNvSpPr/>
              <p:nvPr/>
            </p:nvSpPr>
            <p:spPr>
              <a:xfrm>
                <a:off x="1946071" y="760133"/>
                <a:ext cx="644247" cy="650755"/>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5"/>
              <p:cNvSpPr/>
              <p:nvPr/>
            </p:nvSpPr>
            <p:spPr>
              <a:xfrm>
                <a:off x="1151499" y="151826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5"/>
              <p:cNvSpPr txBox="1"/>
              <p:nvPr/>
            </p:nvSpPr>
            <p:spPr>
              <a:xfrm>
                <a:off x="1151499" y="151826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Government</a:t>
                </a:r>
                <a:endParaRPr sz="1600" b="0" i="0" u="none" strike="noStrike" cap="none">
                  <a:solidFill>
                    <a:srgbClr val="FFFFFF"/>
                  </a:solidFill>
                  <a:latin typeface="Arial"/>
                  <a:ea typeface="Arial"/>
                  <a:cs typeface="Arial"/>
                  <a:sym typeface="Arial"/>
                </a:endParaRPr>
              </a:p>
            </p:txBody>
          </p:sp>
          <p:sp>
            <p:nvSpPr>
              <p:cNvPr id="163" name="Google Shape;163;p5"/>
              <p:cNvSpPr/>
              <p:nvPr/>
            </p:nvSpPr>
            <p:spPr>
              <a:xfrm>
                <a:off x="442827" y="1518263"/>
                <a:ext cx="644247" cy="650755"/>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5"/>
              <p:cNvSpPr/>
              <p:nvPr/>
            </p:nvSpPr>
            <p:spPr>
              <a:xfrm>
                <a:off x="442827" y="227639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5"/>
              <p:cNvSpPr txBox="1"/>
              <p:nvPr/>
            </p:nvSpPr>
            <p:spPr>
              <a:xfrm>
                <a:off x="442827" y="2276392"/>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Financial institution</a:t>
                </a:r>
                <a:endParaRPr sz="1600" b="0" i="0" u="none" strike="noStrike" cap="none">
                  <a:solidFill>
                    <a:srgbClr val="FFFFFF"/>
                  </a:solidFill>
                  <a:latin typeface="Arial"/>
                  <a:ea typeface="Arial"/>
                  <a:cs typeface="Arial"/>
                  <a:sym typeface="Arial"/>
                </a:endParaRPr>
              </a:p>
            </p:txBody>
          </p:sp>
          <p:sp>
            <p:nvSpPr>
              <p:cNvPr id="166" name="Google Shape;166;p5"/>
              <p:cNvSpPr/>
              <p:nvPr/>
            </p:nvSpPr>
            <p:spPr>
              <a:xfrm>
                <a:off x="1946071" y="2276392"/>
                <a:ext cx="644247" cy="650755"/>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5"/>
              <p:cNvSpPr/>
              <p:nvPr/>
            </p:nvSpPr>
            <p:spPr>
              <a:xfrm>
                <a:off x="1151499" y="303452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5"/>
              <p:cNvSpPr txBox="1"/>
              <p:nvPr/>
            </p:nvSpPr>
            <p:spPr>
              <a:xfrm>
                <a:off x="1151499" y="3034522"/>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Energy supplier</a:t>
                </a:r>
                <a:endParaRPr sz="1600" b="0" i="0" u="none" strike="noStrike" cap="none">
                  <a:solidFill>
                    <a:srgbClr val="FFFFFF"/>
                  </a:solidFill>
                  <a:latin typeface="Arial"/>
                  <a:ea typeface="Arial"/>
                  <a:cs typeface="Arial"/>
                  <a:sym typeface="Arial"/>
                </a:endParaRPr>
              </a:p>
            </p:txBody>
          </p:sp>
          <p:sp>
            <p:nvSpPr>
              <p:cNvPr id="169" name="Google Shape;169;p5"/>
              <p:cNvSpPr/>
              <p:nvPr/>
            </p:nvSpPr>
            <p:spPr>
              <a:xfrm>
                <a:off x="442827" y="3034522"/>
                <a:ext cx="644247" cy="650755"/>
              </a:xfrm>
              <a:prstGeom prst="rect">
                <a:avLst/>
              </a:prstGeom>
              <a:blipFill rotWithShape="1">
                <a:blip r:embed="rId7">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5"/>
              <p:cNvSpPr/>
              <p:nvPr/>
            </p:nvSpPr>
            <p:spPr>
              <a:xfrm>
                <a:off x="463002" y="379265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5"/>
              <p:cNvSpPr txBox="1"/>
              <p:nvPr/>
            </p:nvSpPr>
            <p:spPr>
              <a:xfrm>
                <a:off x="463002" y="3792652"/>
                <a:ext cx="1438800" cy="65070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300" b="0" i="0" u="none" strike="noStrike" cap="none">
                    <a:solidFill>
                      <a:srgbClr val="FFFFFF"/>
                    </a:solidFill>
                    <a:latin typeface="Arial"/>
                    <a:ea typeface="Arial"/>
                    <a:cs typeface="Arial"/>
                    <a:sym typeface="Arial"/>
                  </a:rPr>
                  <a:t>Professional technical consulting engineer</a:t>
                </a:r>
                <a:endParaRPr sz="1300" b="0" i="0" u="none" strike="noStrike" cap="none">
                  <a:solidFill>
                    <a:srgbClr val="FFFFFF"/>
                  </a:solidFill>
                  <a:latin typeface="Arial"/>
                  <a:ea typeface="Arial"/>
                  <a:cs typeface="Arial"/>
                  <a:sym typeface="Arial"/>
                </a:endParaRPr>
              </a:p>
            </p:txBody>
          </p:sp>
          <p:sp>
            <p:nvSpPr>
              <p:cNvPr id="172" name="Google Shape;172;p5"/>
              <p:cNvSpPr/>
              <p:nvPr/>
            </p:nvSpPr>
            <p:spPr>
              <a:xfrm>
                <a:off x="2006595" y="3802192"/>
                <a:ext cx="563549" cy="631674"/>
              </a:xfrm>
              <a:prstGeom prst="rect">
                <a:avLst/>
              </a:prstGeom>
              <a:blipFill rotWithShape="1">
                <a:blip r:embed="rId8">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73" name="Google Shape;173;p5"/>
            <p:cNvPicPr preferRelativeResize="0"/>
            <p:nvPr/>
          </p:nvPicPr>
          <p:blipFill rotWithShape="1">
            <a:blip r:embed="rId9">
              <a:alphaModFix/>
            </a:blip>
            <a:srcRect/>
            <a:stretch/>
          </p:blipFill>
          <p:spPr>
            <a:xfrm>
              <a:off x="4886599" y="3255778"/>
              <a:ext cx="1274170" cy="1274170"/>
            </a:xfrm>
            <a:prstGeom prst="rect">
              <a:avLst/>
            </a:prstGeom>
            <a:noFill/>
            <a:ln>
              <a:noFill/>
            </a:ln>
          </p:spPr>
        </p:pic>
        <p:sp>
          <p:nvSpPr>
            <p:cNvPr id="174" name="Google Shape;174;p5"/>
            <p:cNvSpPr/>
            <p:nvPr/>
          </p:nvSpPr>
          <p:spPr>
            <a:xfrm>
              <a:off x="6423660" y="1575189"/>
              <a:ext cx="152400" cy="4530336"/>
            </a:xfrm>
            <a:prstGeom prst="leftBracket">
              <a:avLst>
                <a:gd name="adj" fmla="val 8333"/>
              </a:avLst>
            </a:prstGeom>
            <a:noFill/>
            <a:ln w="38100" cap="flat" cmpd="sng">
              <a:solidFill>
                <a:srgbClr val="053D5D"/>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175" name="Google Shape;175;p5"/>
            <p:cNvCxnSpPr/>
            <p:nvPr/>
          </p:nvCxnSpPr>
          <p:spPr>
            <a:xfrm flipH="1">
              <a:off x="5947410" y="3394666"/>
              <a:ext cx="476250" cy="88750"/>
            </a:xfrm>
            <a:prstGeom prst="straightConnector1">
              <a:avLst/>
            </a:prstGeom>
            <a:noFill/>
            <a:ln w="25400" cap="flat" cmpd="sng">
              <a:solidFill>
                <a:srgbClr val="053D5D"/>
              </a:solidFill>
              <a:prstDash val="solid"/>
              <a:round/>
              <a:headEnd type="none" w="sm" len="sm"/>
              <a:tailEnd type="stealth" w="med" len="med"/>
            </a:ln>
            <a:effectLst>
              <a:outerShdw blurRad="40000" dist="20000" dir="5400000" rotWithShape="0">
                <a:srgbClr val="000000">
                  <a:alpha val="37254"/>
                </a:srgbClr>
              </a:outerShdw>
            </a:effectLst>
          </p:spPr>
        </p:cxnSp>
        <p:sp>
          <p:nvSpPr>
            <p:cNvPr id="176" name="Google Shape;176;p5"/>
            <p:cNvSpPr txBox="1"/>
            <p:nvPr/>
          </p:nvSpPr>
          <p:spPr>
            <a:xfrm>
              <a:off x="4299838" y="3883400"/>
              <a:ext cx="1284900" cy="294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pic>
          <p:nvPicPr>
            <p:cNvPr id="177" name="Google Shape;177;p5"/>
            <p:cNvPicPr preferRelativeResize="0"/>
            <p:nvPr/>
          </p:nvPicPr>
          <p:blipFill rotWithShape="1">
            <a:blip r:embed="rId10">
              <a:alphaModFix/>
            </a:blip>
            <a:srcRect/>
            <a:stretch/>
          </p:blipFill>
          <p:spPr>
            <a:xfrm>
              <a:off x="3935027" y="4930588"/>
              <a:ext cx="1113156" cy="779209"/>
            </a:xfrm>
            <a:prstGeom prst="rect">
              <a:avLst/>
            </a:prstGeom>
            <a:noFill/>
            <a:ln>
              <a:noFill/>
            </a:ln>
          </p:spPr>
        </p:pic>
        <p:sp>
          <p:nvSpPr>
            <p:cNvPr id="178" name="Google Shape;178;p5"/>
            <p:cNvSpPr txBox="1"/>
            <p:nvPr/>
          </p:nvSpPr>
          <p:spPr>
            <a:xfrm>
              <a:off x="4688783" y="5320192"/>
              <a:ext cx="1435200" cy="500700"/>
            </a:xfrm>
            <a:prstGeom prst="rect">
              <a:avLst/>
            </a:prstGeom>
            <a:solidFill>
              <a:srgbClr val="FFFFFF">
                <a:alpha val="45490"/>
              </a:srgbClr>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Arial"/>
                  <a:ea typeface="Arial"/>
                  <a:cs typeface="Arial"/>
                  <a:sym typeface="Arial"/>
                </a:rPr>
                <a:t>BUSINESS OWNER</a:t>
              </a:r>
              <a:endParaRPr sz="1400" b="0" i="0" u="none" strike="noStrike" cap="none">
                <a:solidFill>
                  <a:srgbClr val="000000"/>
                </a:solidFill>
                <a:latin typeface="Arial"/>
                <a:ea typeface="Arial"/>
                <a:cs typeface="Arial"/>
                <a:sym typeface="Arial"/>
              </a:endParaRPr>
            </a:p>
          </p:txBody>
        </p:sp>
      </p:grpSp>
      <p:cxnSp>
        <p:nvCxnSpPr>
          <p:cNvPr id="179" name="Google Shape;179;p5"/>
          <p:cNvCxnSpPr/>
          <p:nvPr/>
        </p:nvCxnSpPr>
        <p:spPr>
          <a:xfrm flipH="1">
            <a:off x="7027515" y="4948587"/>
            <a:ext cx="569014" cy="580892"/>
          </a:xfrm>
          <a:prstGeom prst="straightConnector1">
            <a:avLst/>
          </a:prstGeom>
          <a:noFill/>
          <a:ln w="25400" cap="flat" cmpd="sng">
            <a:solidFill>
              <a:srgbClr val="053D5D"/>
            </a:solidFill>
            <a:prstDash val="solid"/>
            <a:round/>
            <a:headEnd type="stealth" w="med" len="med"/>
            <a:tailEnd type="stealth" w="med" len="med"/>
          </a:ln>
          <a:effectLst>
            <a:outerShdw blurRad="40000" dist="20000" dir="5400000" rotWithShape="0">
              <a:srgbClr val="000000">
                <a:alpha val="37254"/>
              </a:srgbClr>
            </a:outerShdw>
          </a:effectLst>
        </p:spPr>
      </p:cxnSp>
      <p:sp>
        <p:nvSpPr>
          <p:cNvPr id="180" name="Google Shape;180;p5"/>
          <p:cNvSpPr txBox="1"/>
          <p:nvPr/>
        </p:nvSpPr>
        <p:spPr>
          <a:xfrm>
            <a:off x="856225" y="1752150"/>
            <a:ext cx="6261900" cy="45366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A5C935"/>
              </a:buClr>
              <a:buSzPts val="2000"/>
              <a:buFont typeface="Arial"/>
              <a:buNone/>
            </a:pPr>
            <a:r>
              <a:rPr lang="en-US" sz="2000" b="0" i="0" u="none" strike="noStrike" cap="none">
                <a:solidFill>
                  <a:srgbClr val="00467F"/>
                </a:solidFill>
                <a:latin typeface="Arial"/>
                <a:ea typeface="Arial"/>
                <a:cs typeface="Arial"/>
                <a:sym typeface="Arial"/>
              </a:rPr>
              <a:t>Integrated energy services</a:t>
            </a:r>
            <a:endParaRPr sz="2000" b="0" i="0" u="none" strike="noStrike" cap="none">
              <a:solidFill>
                <a:srgbClr val="FF0000"/>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Development</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Identification of Energy Conservation Measures (ECM)</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Engineering Design</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Finance*</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Procurement</a:t>
            </a:r>
            <a:endParaRPr sz="2000" b="0" i="0" u="none" strike="noStrike" cap="none">
              <a:solidFill>
                <a:srgbClr val="FF0000"/>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Construction and on-site supervision</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Acceptance</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Capacity building</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Performance guarantee</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Operation and maintenance *</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Monitoring &amp;amp; Evaluation of Savings</a:t>
            </a:r>
            <a:endParaRPr sz="2000" b="0" i="0" u="none" strike="noStrike" cap="none">
              <a:solidFill>
                <a:srgbClr val="00467F"/>
              </a:solidFill>
              <a:latin typeface="Arial"/>
              <a:ea typeface="Arial"/>
              <a:cs typeface="Arial"/>
              <a:sym typeface="Arial"/>
            </a:endParaRPr>
          </a:p>
        </p:txBody>
      </p:sp>
      <p:sp>
        <p:nvSpPr>
          <p:cNvPr id="181" name="Google Shape;181;p5"/>
          <p:cNvSpPr txBox="1"/>
          <p:nvPr/>
        </p:nvSpPr>
        <p:spPr>
          <a:xfrm>
            <a:off x="856219" y="6397551"/>
            <a:ext cx="3133500" cy="3231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00467F"/>
                </a:solidFill>
                <a:latin typeface="Montserrat"/>
                <a:ea typeface="Montserrat"/>
                <a:cs typeface="Montserrat"/>
                <a:sym typeface="Montserrat"/>
              </a:rPr>
              <a:t>* Some ESCO offers</a:t>
            </a:r>
            <a:endParaRPr sz="1500" b="0" i="0" u="none" strike="noStrike" cap="none">
              <a:solidFill>
                <a:srgbClr val="00467F"/>
              </a:solidFill>
              <a:latin typeface="Montserrat"/>
              <a:ea typeface="Montserrat"/>
              <a:cs typeface="Montserrat"/>
              <a:sym typeface="Montserrat"/>
            </a:endParaRPr>
          </a:p>
        </p:txBody>
      </p:sp>
      <p:sp>
        <p:nvSpPr>
          <p:cNvPr id="182" name="Google Shape;182;p5"/>
          <p:cNvSpPr txBox="1"/>
          <p:nvPr/>
        </p:nvSpPr>
        <p:spPr>
          <a:xfrm>
            <a:off x="856225" y="1168150"/>
            <a:ext cx="10463100" cy="475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2800" b="1" i="0" u="none" strike="noStrike" cap="none">
                <a:solidFill>
                  <a:schemeClr val="lt1"/>
                </a:solidFill>
                <a:latin typeface="Arial"/>
                <a:ea typeface="Arial"/>
                <a:cs typeface="Arial"/>
                <a:sym typeface="Arial"/>
              </a:rPr>
              <a:t>ESCO BUSINESS MODEL – INTEGRATED SERVICES</a:t>
            </a:r>
            <a:endParaRPr sz="3200" b="1" i="0" u="none" strike="noStrike" cap="none">
              <a:solidFill>
                <a:srgbClr val="FFFFFF"/>
              </a:solidFill>
              <a:latin typeface="Arial"/>
              <a:ea typeface="Arial"/>
              <a:cs typeface="Arial"/>
              <a:sym typeface="Arial"/>
            </a:endParaRPr>
          </a:p>
        </p:txBody>
      </p:sp>
      <p:sp>
        <p:nvSpPr>
          <p:cNvPr id="183" name="Google Shape;183;p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6"/>
          <p:cNvSpPr txBox="1"/>
          <p:nvPr/>
        </p:nvSpPr>
        <p:spPr>
          <a:xfrm>
            <a:off x="838200" y="132271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TYPES OF ENERGY EFFICIENCY CONTRACTS</a:t>
            </a:r>
            <a:endParaRPr sz="1400" b="0" i="0" u="none" strike="noStrike" cap="none">
              <a:solidFill>
                <a:srgbClr val="000000"/>
              </a:solidFill>
              <a:latin typeface="Arial"/>
              <a:ea typeface="Arial"/>
              <a:cs typeface="Arial"/>
              <a:sym typeface="Arial"/>
            </a:endParaRPr>
          </a:p>
        </p:txBody>
      </p:sp>
      <p:sp>
        <p:nvSpPr>
          <p:cNvPr id="189" name="Google Shape;189;p6"/>
          <p:cNvSpPr txBox="1"/>
          <p:nvPr/>
        </p:nvSpPr>
        <p:spPr>
          <a:xfrm>
            <a:off x="1348325" y="2536448"/>
            <a:ext cx="9495300" cy="1785600"/>
          </a:xfrm>
          <a:prstGeom prst="rect">
            <a:avLst/>
          </a:prstGeom>
          <a:noFill/>
          <a:ln>
            <a:noFill/>
          </a:ln>
        </p:spPr>
        <p:txBody>
          <a:bodyPr spcFirstLastPara="1" wrap="square" lIns="45700" tIns="45700" rIns="45700" bIns="45700" anchor="t" anchorCtr="0">
            <a:spAutoFit/>
          </a:bodyPr>
          <a:lstStyle/>
          <a:p>
            <a:pPr marL="285750" marR="0" lvl="0" indent="-285750" algn="l" rtl="0">
              <a:lnSpc>
                <a:spcPct val="100000"/>
              </a:lnSpc>
              <a:spcBef>
                <a:spcPts val="0"/>
              </a:spcBef>
              <a:spcAft>
                <a:spcPts val="0"/>
              </a:spcAft>
              <a:buClr>
                <a:srgbClr val="000000"/>
              </a:buClr>
              <a:buSzPts val="3000"/>
              <a:buFont typeface="Arial"/>
              <a:buChar char="•"/>
            </a:pPr>
            <a:r>
              <a:rPr lang="en-US" sz="3000" b="0" i="0" u="none" strike="noStrike" cap="none">
                <a:solidFill>
                  <a:srgbClr val="053D5D"/>
                </a:solidFill>
                <a:latin typeface="Arial"/>
                <a:ea typeface="Arial"/>
                <a:cs typeface="Arial"/>
                <a:sym typeface="Arial"/>
              </a:rPr>
              <a:t>Guaranteed Savings Contracts.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1200"/>
              </a:spcBef>
              <a:spcAft>
                <a:spcPts val="0"/>
              </a:spcAft>
              <a:buClr>
                <a:srgbClr val="000000"/>
              </a:buClr>
              <a:buSzPts val="3000"/>
              <a:buFont typeface="Arial"/>
              <a:buChar char="•"/>
            </a:pPr>
            <a:r>
              <a:rPr lang="en-US" sz="3000" b="0" i="0" u="none" strike="noStrike" cap="none">
                <a:solidFill>
                  <a:srgbClr val="053D5D"/>
                </a:solidFill>
                <a:latin typeface="Arial"/>
                <a:ea typeface="Arial"/>
                <a:cs typeface="Arial"/>
                <a:sym typeface="Arial"/>
              </a:rPr>
              <a:t>Energy savings sharing contracts.</a:t>
            </a:r>
            <a:endParaRPr sz="3000" b="0" i="0" u="none" strike="noStrike" cap="none">
              <a:solidFill>
                <a:srgbClr val="053D5D"/>
              </a:solidFill>
              <a:latin typeface="Arial"/>
              <a:ea typeface="Arial"/>
              <a:cs typeface="Arial"/>
              <a:sym typeface="Arial"/>
            </a:endParaRPr>
          </a:p>
          <a:p>
            <a:pPr marL="285750" marR="0" lvl="0" indent="-285750" algn="l" rtl="0">
              <a:lnSpc>
                <a:spcPct val="100000"/>
              </a:lnSpc>
              <a:spcBef>
                <a:spcPts val="1200"/>
              </a:spcBef>
              <a:spcAft>
                <a:spcPts val="0"/>
              </a:spcAft>
              <a:buClr>
                <a:srgbClr val="000000"/>
              </a:buClr>
              <a:buSzPts val="3000"/>
              <a:buFont typeface="Arial"/>
              <a:buChar char="•"/>
            </a:pPr>
            <a:r>
              <a:rPr lang="en-US" sz="3000" b="0" i="0" u="none" strike="noStrike" cap="none">
                <a:solidFill>
                  <a:srgbClr val="053D5D"/>
                </a:solidFill>
                <a:latin typeface="Arial"/>
                <a:ea typeface="Arial"/>
                <a:cs typeface="Arial"/>
                <a:sym typeface="Arial"/>
              </a:rPr>
              <a:t>Electricity purchase agreement (Heating).</a:t>
            </a:r>
            <a:endParaRPr sz="1400" b="0" i="0" u="none" strike="noStrike" cap="none">
              <a:solidFill>
                <a:srgbClr val="000000"/>
              </a:solidFill>
              <a:latin typeface="Arial"/>
              <a:ea typeface="Arial"/>
              <a:cs typeface="Arial"/>
              <a:sym typeface="Arial"/>
            </a:endParaRPr>
          </a:p>
        </p:txBody>
      </p:sp>
      <p:sp>
        <p:nvSpPr>
          <p:cNvPr id="190" name="Google Shape;190;p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7"/>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SAVINGS GUARANTEE CONTRACT</a:t>
            </a:r>
            <a:endParaRPr sz="1400" b="0" i="0" u="none" strike="noStrike" cap="none">
              <a:solidFill>
                <a:srgbClr val="000000"/>
              </a:solidFill>
              <a:latin typeface="Arial"/>
              <a:ea typeface="Arial"/>
              <a:cs typeface="Arial"/>
              <a:sym typeface="Arial"/>
            </a:endParaRPr>
          </a:p>
        </p:txBody>
      </p:sp>
      <p:sp>
        <p:nvSpPr>
          <p:cNvPr id="196" name="Google Shape;196;p7"/>
          <p:cNvSpPr txBox="1"/>
          <p:nvPr/>
        </p:nvSpPr>
        <p:spPr>
          <a:xfrm>
            <a:off x="951015" y="1713159"/>
            <a:ext cx="10651939" cy="477054"/>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rgbClr val="053D5D"/>
                </a:solidFill>
                <a:latin typeface="Arial"/>
                <a:ea typeface="Arial"/>
                <a:cs typeface="Arial"/>
                <a:sym typeface="Arial"/>
              </a:rPr>
              <a:t>Guaranteed Savings – How Working Capital Works</a:t>
            </a:r>
            <a:endParaRPr sz="1400" b="0" i="0" u="none" strike="noStrike" cap="none">
              <a:solidFill>
                <a:srgbClr val="000000"/>
              </a:solidFill>
              <a:latin typeface="Arial"/>
              <a:ea typeface="Arial"/>
              <a:cs typeface="Arial"/>
              <a:sym typeface="Arial"/>
            </a:endParaRPr>
          </a:p>
        </p:txBody>
      </p:sp>
      <p:grpSp>
        <p:nvGrpSpPr>
          <p:cNvPr id="197" name="Google Shape;197;p7"/>
          <p:cNvGrpSpPr/>
          <p:nvPr/>
        </p:nvGrpSpPr>
        <p:grpSpPr>
          <a:xfrm>
            <a:off x="1657910" y="2051257"/>
            <a:ext cx="8020347" cy="4806743"/>
            <a:chOff x="1152525" y="1724025"/>
            <a:chExt cx="6648449" cy="4429124"/>
          </a:xfrm>
        </p:grpSpPr>
        <p:graphicFrame>
          <p:nvGraphicFramePr>
            <p:cNvPr id="198" name="Google Shape;198;p7"/>
            <p:cNvGraphicFramePr/>
            <p:nvPr/>
          </p:nvGraphicFramePr>
          <p:xfrm>
            <a:off x="1152525" y="1724025"/>
            <a:ext cx="6648449" cy="4429124"/>
          </p:xfrm>
          <a:graphic>
            <a:graphicData uri="http://schemas.openxmlformats.org/drawingml/2006/chart">
              <c:chart xmlns:c="http://schemas.openxmlformats.org/drawingml/2006/chart" xmlns:r="http://schemas.openxmlformats.org/officeDocument/2006/relationships" r:id="rId3"/>
            </a:graphicData>
          </a:graphic>
        </p:graphicFrame>
        <p:sp>
          <p:nvSpPr>
            <p:cNvPr id="199" name="Google Shape;199;p7"/>
            <p:cNvSpPr/>
            <p:nvPr/>
          </p:nvSpPr>
          <p:spPr>
            <a:xfrm>
              <a:off x="3086580" y="4246785"/>
              <a:ext cx="756741" cy="1180907"/>
            </a:xfrm>
            <a:prstGeom prst="round2DiagRect">
              <a:avLst>
                <a:gd name="adj1" fmla="val 16667"/>
                <a:gd name="adj2" fmla="val 0"/>
              </a:avLst>
            </a:prstGeom>
            <a:solidFill>
              <a:srgbClr val="FFFFFF"/>
            </a:solidFill>
            <a:ln w="25400" cap="flat" cmpd="sng">
              <a:solidFill>
                <a:srgbClr val="0BD0D9"/>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Current annual costs for business owners</a:t>
              </a:r>
              <a:endParaRPr sz="1200" b="0" i="0" u="none" strike="noStrike" cap="none">
                <a:solidFill>
                  <a:srgbClr val="053D5D"/>
                </a:solidFill>
                <a:latin typeface="Montserrat"/>
                <a:ea typeface="Montserrat"/>
                <a:cs typeface="Montserrat"/>
                <a:sym typeface="Montserrat"/>
              </a:endParaRPr>
            </a:p>
          </p:txBody>
        </p:sp>
        <p:sp>
          <p:nvSpPr>
            <p:cNvPr id="200" name="Google Shape;200;p7"/>
            <p:cNvSpPr txBox="1"/>
            <p:nvPr/>
          </p:nvSpPr>
          <p:spPr>
            <a:xfrm>
              <a:off x="3843339" y="3887352"/>
              <a:ext cx="866666"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Energy costs and O&amp;M costs</a:t>
              </a:r>
              <a:endParaRPr sz="1400" b="0" i="0" u="none" strike="noStrike" cap="none">
                <a:solidFill>
                  <a:srgbClr val="000000"/>
                </a:solidFill>
                <a:latin typeface="Arial"/>
                <a:ea typeface="Arial"/>
                <a:cs typeface="Arial"/>
                <a:sym typeface="Arial"/>
              </a:endParaRPr>
            </a:p>
          </p:txBody>
        </p:sp>
        <p:sp>
          <p:nvSpPr>
            <p:cNvPr id="201" name="Google Shape;201;p7"/>
            <p:cNvSpPr/>
            <p:nvPr/>
          </p:nvSpPr>
          <p:spPr>
            <a:xfrm>
              <a:off x="4343400" y="2809875"/>
              <a:ext cx="200025" cy="885825"/>
            </a:xfrm>
            <a:prstGeom prst="rightBrace">
              <a:avLst>
                <a:gd name="adj1" fmla="val 8333"/>
                <a:gd name="adj2" fmla="val 50000"/>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202" name="Google Shape;202;p7"/>
            <p:cNvCxnSpPr>
              <a:stCxn id="201" idx="1"/>
            </p:cNvCxnSpPr>
            <p:nvPr/>
          </p:nvCxnSpPr>
          <p:spPr>
            <a:xfrm>
              <a:off x="4543425" y="3252788"/>
              <a:ext cx="333300" cy="0"/>
            </a:xfrm>
            <a:prstGeom prst="straightConnector1">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cxnSp>
        <p:sp>
          <p:nvSpPr>
            <p:cNvPr id="203" name="Google Shape;203;p7"/>
            <p:cNvSpPr txBox="1"/>
            <p:nvPr/>
          </p:nvSpPr>
          <p:spPr>
            <a:xfrm>
              <a:off x="3693607" y="2829841"/>
              <a:ext cx="780656" cy="84143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Business owner's bank debt repayments</a:t>
              </a:r>
              <a:endParaRPr sz="1200" b="0" i="0" u="none" strike="noStrike" cap="none">
                <a:solidFill>
                  <a:srgbClr val="053D5D"/>
                </a:solidFill>
                <a:latin typeface="Montserrat"/>
                <a:ea typeface="Montserrat"/>
                <a:cs typeface="Montserrat"/>
                <a:sym typeface="Montserrat"/>
              </a:endParaRPr>
            </a:p>
          </p:txBody>
        </p:sp>
        <p:sp>
          <p:nvSpPr>
            <p:cNvPr id="204" name="Google Shape;204;p7"/>
            <p:cNvSpPr txBox="1"/>
            <p:nvPr/>
          </p:nvSpPr>
          <p:spPr>
            <a:xfrm>
              <a:off x="4408146" y="2809914"/>
              <a:ext cx="573351" cy="3824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Financial fees</a:t>
              </a:r>
              <a:endParaRPr sz="1200" b="0" i="0" u="none" strike="noStrike" cap="none">
                <a:solidFill>
                  <a:srgbClr val="053D5D"/>
                </a:solidFill>
                <a:latin typeface="Montserrat"/>
                <a:ea typeface="Montserrat"/>
                <a:cs typeface="Montserrat"/>
                <a:sym typeface="Montserrat"/>
              </a:endParaRPr>
            </a:p>
          </p:txBody>
        </p:sp>
        <p:sp>
          <p:nvSpPr>
            <p:cNvPr id="205" name="Google Shape;205;p7"/>
            <p:cNvSpPr txBox="1"/>
            <p:nvPr/>
          </p:nvSpPr>
          <p:spPr>
            <a:xfrm>
              <a:off x="4464858" y="3263721"/>
              <a:ext cx="456883" cy="382470"/>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Investment capital</a:t>
              </a:r>
              <a:endParaRPr sz="1200" b="0" i="0" u="none" strike="noStrike" cap="none">
                <a:solidFill>
                  <a:srgbClr val="053D5D"/>
                </a:solidFill>
                <a:latin typeface="Montserrat"/>
                <a:ea typeface="Montserrat"/>
                <a:cs typeface="Montserrat"/>
                <a:sym typeface="Montserrat"/>
              </a:endParaRPr>
            </a:p>
          </p:txBody>
        </p:sp>
        <p:sp>
          <p:nvSpPr>
            <p:cNvPr id="206" name="Google Shape;206;p7"/>
            <p:cNvSpPr txBox="1"/>
            <p:nvPr/>
          </p:nvSpPr>
          <p:spPr>
            <a:xfrm>
              <a:off x="3787497" y="2330955"/>
              <a:ext cx="1280061" cy="4253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Business owner's income (optional)</a:t>
              </a:r>
              <a:endParaRPr sz="1400" b="0" i="0" u="none" strike="noStrike" cap="none">
                <a:solidFill>
                  <a:srgbClr val="000000"/>
                </a:solidFill>
                <a:latin typeface="Arial"/>
                <a:ea typeface="Arial"/>
                <a:cs typeface="Arial"/>
                <a:sym typeface="Arial"/>
              </a:endParaRPr>
            </a:p>
          </p:txBody>
        </p:sp>
        <p:sp>
          <p:nvSpPr>
            <p:cNvPr id="207" name="Google Shape;207;p7"/>
            <p:cNvSpPr txBox="1"/>
            <p:nvPr/>
          </p:nvSpPr>
          <p:spPr>
            <a:xfrm>
              <a:off x="5699646" y="3870175"/>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Energy costs and O&amp;M costs</a:t>
              </a:r>
              <a:endParaRPr sz="1400" b="0" i="0" u="none" strike="noStrike" cap="none">
                <a:solidFill>
                  <a:srgbClr val="000000"/>
                </a:solidFill>
                <a:latin typeface="Arial"/>
                <a:ea typeface="Arial"/>
                <a:cs typeface="Arial"/>
                <a:sym typeface="Arial"/>
              </a:endParaRPr>
            </a:p>
          </p:txBody>
        </p:sp>
        <p:sp>
          <p:nvSpPr>
            <p:cNvPr id="208" name="Google Shape;208;p7"/>
            <p:cNvSpPr txBox="1"/>
            <p:nvPr/>
          </p:nvSpPr>
          <p:spPr>
            <a:xfrm>
              <a:off x="5598081" y="2507689"/>
              <a:ext cx="1086525" cy="6884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Business owner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benefits</a:t>
              </a:r>
              <a:endParaRPr sz="1600" b="0" i="0" u="none" strike="noStrike" cap="none">
                <a:solidFill>
                  <a:srgbClr val="053D5D"/>
                </a:solidFill>
                <a:latin typeface="Montserrat"/>
                <a:ea typeface="Montserrat"/>
                <a:cs typeface="Montserrat"/>
                <a:sym typeface="Montserrat"/>
              </a:endParaRPr>
            </a:p>
          </p:txBody>
        </p:sp>
        <p:sp>
          <p:nvSpPr>
            <p:cNvPr id="209" name="Google Shape;209;p7"/>
            <p:cNvSpPr/>
            <p:nvPr/>
          </p:nvSpPr>
          <p:spPr>
            <a:xfrm>
              <a:off x="5213375" y="2662654"/>
              <a:ext cx="209550" cy="2771584"/>
            </a:xfrm>
            <a:prstGeom prst="rightBracket">
              <a:avLst>
                <a:gd name="adj" fmla="val 833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Montserrat"/>
                <a:ea typeface="Montserrat"/>
                <a:cs typeface="Montserrat"/>
                <a:sym typeface="Montserrat"/>
              </a:endParaRPr>
            </a:p>
          </p:txBody>
        </p:sp>
        <p:sp>
          <p:nvSpPr>
            <p:cNvPr id="210" name="Google Shape;210;p7"/>
            <p:cNvSpPr/>
            <p:nvPr/>
          </p:nvSpPr>
          <p:spPr>
            <a:xfrm>
              <a:off x="4789756" y="3874568"/>
              <a:ext cx="822846" cy="1362585"/>
            </a:xfrm>
            <a:prstGeom prst="round2DiagRect">
              <a:avLst>
                <a:gd name="adj1" fmla="val 16667"/>
                <a:gd name="adj2" fmla="val 0"/>
              </a:avLst>
            </a:prstGeom>
            <a:solidFill>
              <a:srgbClr val="FFFFFF"/>
            </a:solidFill>
            <a:ln w="25400" cap="flat" cmpd="sng">
              <a:solidFill>
                <a:srgbClr val="0BD0D9">
                  <a:alpha val="88235"/>
                </a:srgbClr>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Annual business costs decrease slightly or remain the same</a:t>
              </a:r>
              <a:endParaRPr sz="1200" b="0" i="0" u="none" strike="noStrike" cap="none">
                <a:solidFill>
                  <a:srgbClr val="053D5D"/>
                </a:solidFill>
                <a:latin typeface="Montserrat"/>
                <a:ea typeface="Montserrat"/>
                <a:cs typeface="Montserrat"/>
                <a:sym typeface="Montserrat"/>
              </a:endParaRPr>
            </a:p>
          </p:txBody>
        </p:sp>
      </p:grpSp>
      <p:sp>
        <p:nvSpPr>
          <p:cNvPr id="211" name="Google Shape;211;p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18" name="Google Shape;218;p8"/>
          <p:cNvSpPr/>
          <p:nvPr/>
        </p:nvSpPr>
        <p:spPr>
          <a:xfrm>
            <a:off x="8340195" y="458626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19" name="Google Shape;219;p8"/>
          <p:cNvGrpSpPr/>
          <p:nvPr/>
        </p:nvGrpSpPr>
        <p:grpSpPr>
          <a:xfrm>
            <a:off x="842668" y="2205416"/>
            <a:ext cx="10937465" cy="4426369"/>
            <a:chOff x="134943" y="2375397"/>
            <a:chExt cx="8977645" cy="3957769"/>
          </a:xfrm>
        </p:grpSpPr>
        <p:grpSp>
          <p:nvGrpSpPr>
            <p:cNvPr id="220" name="Google Shape;220;p8"/>
            <p:cNvGrpSpPr/>
            <p:nvPr/>
          </p:nvGrpSpPr>
          <p:grpSpPr>
            <a:xfrm>
              <a:off x="5459969" y="2796542"/>
              <a:ext cx="3652619" cy="745655"/>
              <a:chOff x="-44502" y="135616"/>
              <a:chExt cx="3652619" cy="745655"/>
            </a:xfrm>
          </p:grpSpPr>
          <p:sp>
            <p:nvSpPr>
              <p:cNvPr id="221" name="Google Shape;221;p8"/>
              <p:cNvSpPr/>
              <p:nvPr/>
            </p:nvSpPr>
            <p:spPr>
              <a:xfrm>
                <a:off x="-44502" y="152572"/>
                <a:ext cx="615600" cy="6846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8"/>
              <p:cNvSpPr/>
              <p:nvPr/>
            </p:nvSpPr>
            <p:spPr>
              <a:xfrm>
                <a:off x="691217" y="135616"/>
                <a:ext cx="2916900" cy="728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8"/>
              <p:cNvSpPr txBox="1"/>
              <p:nvPr/>
            </p:nvSpPr>
            <p:spPr>
              <a:xfrm>
                <a:off x="646709" y="152571"/>
                <a:ext cx="2772300" cy="728700"/>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b="0" i="0" u="none" strike="noStrike" cap="none">
                    <a:solidFill>
                      <a:srgbClr val="00467F"/>
                    </a:solidFill>
                    <a:latin typeface="Arial"/>
                    <a:ea typeface="Arial"/>
                    <a:cs typeface="Arial"/>
                    <a:sym typeface="Arial"/>
                  </a:rPr>
                  <a:t>Payment during construction* (similar to a turnkey arrangement)</a:t>
                </a:r>
                <a:endParaRPr sz="1600" b="0" i="0" u="none" strike="noStrike" cap="none">
                  <a:solidFill>
                    <a:srgbClr val="00467F"/>
                  </a:solidFill>
                  <a:latin typeface="Arial"/>
                  <a:ea typeface="Arial"/>
                  <a:cs typeface="Arial"/>
                  <a:sym typeface="Arial"/>
                </a:endParaRPr>
              </a:p>
            </p:txBody>
          </p:sp>
        </p:grpSp>
        <p:cxnSp>
          <p:nvCxnSpPr>
            <p:cNvPr id="224" name="Google Shape;224;p8"/>
            <p:cNvCxnSpPr/>
            <p:nvPr/>
          </p:nvCxnSpPr>
          <p:spPr>
            <a:xfrm rot="10800000" flipH="1">
              <a:off x="1896505" y="3462547"/>
              <a:ext cx="1287274" cy="793739"/>
            </a:xfrm>
            <a:prstGeom prst="straightConnector1">
              <a:avLst/>
            </a:prstGeom>
            <a:noFill/>
            <a:ln w="38100" cap="flat" cmpd="sng">
              <a:solidFill>
                <a:srgbClr val="0F6FC6"/>
              </a:solidFill>
              <a:prstDash val="solid"/>
              <a:round/>
              <a:headEnd type="none" w="sm" len="sm"/>
              <a:tailEnd type="stealth" w="med" len="med"/>
            </a:ln>
          </p:spPr>
        </p:cxnSp>
        <p:grpSp>
          <p:nvGrpSpPr>
            <p:cNvPr id="225" name="Google Shape;225;p8"/>
            <p:cNvGrpSpPr/>
            <p:nvPr/>
          </p:nvGrpSpPr>
          <p:grpSpPr>
            <a:xfrm>
              <a:off x="134943" y="2948624"/>
              <a:ext cx="3766538" cy="864945"/>
              <a:chOff x="223406" y="70"/>
              <a:chExt cx="3766538" cy="864945"/>
            </a:xfrm>
          </p:grpSpPr>
          <p:sp>
            <p:nvSpPr>
              <p:cNvPr id="226" name="Google Shape;226;p8"/>
              <p:cNvSpPr/>
              <p:nvPr/>
            </p:nvSpPr>
            <p:spPr>
              <a:xfrm>
                <a:off x="242331" y="20702"/>
                <a:ext cx="422100" cy="4221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p8"/>
              <p:cNvSpPr/>
              <p:nvPr/>
            </p:nvSpPr>
            <p:spPr>
              <a:xfrm>
                <a:off x="724913" y="70"/>
                <a:ext cx="3265031" cy="42221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8"/>
              <p:cNvSpPr txBox="1"/>
              <p:nvPr/>
            </p:nvSpPr>
            <p:spPr>
              <a:xfrm>
                <a:off x="724913" y="70"/>
                <a:ext cx="3265031" cy="422213"/>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b="0" i="0" u="none" strike="noStrike" cap="none">
                    <a:solidFill>
                      <a:srgbClr val="00467F"/>
                    </a:solidFill>
                    <a:latin typeface="Arial"/>
                    <a:ea typeface="Arial"/>
                    <a:cs typeface="Arial"/>
                    <a:sym typeface="Arial"/>
                  </a:rPr>
                  <a:t>Loan to customers (if applicable)</a:t>
                </a:r>
                <a:endParaRPr sz="1600" b="0" i="0" u="none" strike="noStrike" cap="none">
                  <a:solidFill>
                    <a:srgbClr val="00467F"/>
                  </a:solidFill>
                  <a:latin typeface="Arial"/>
                  <a:ea typeface="Arial"/>
                  <a:cs typeface="Arial"/>
                  <a:sym typeface="Arial"/>
                </a:endParaRPr>
              </a:p>
            </p:txBody>
          </p:sp>
          <p:sp>
            <p:nvSpPr>
              <p:cNvPr id="229" name="Google Shape;229;p8"/>
              <p:cNvSpPr/>
              <p:nvPr/>
            </p:nvSpPr>
            <p:spPr>
              <a:xfrm>
                <a:off x="223406" y="442915"/>
                <a:ext cx="422100" cy="4221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8"/>
              <p:cNvSpPr/>
              <p:nvPr/>
            </p:nvSpPr>
            <p:spPr>
              <a:xfrm>
                <a:off x="728593" y="422283"/>
                <a:ext cx="2252662" cy="42221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8"/>
              <p:cNvSpPr txBox="1"/>
              <p:nvPr/>
            </p:nvSpPr>
            <p:spPr>
              <a:xfrm>
                <a:off x="728593" y="422283"/>
                <a:ext cx="2252662" cy="422213"/>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b="0" i="0" u="none" strike="noStrike" cap="none">
                    <a:solidFill>
                      <a:srgbClr val="00467F"/>
                    </a:solidFill>
                    <a:latin typeface="Arial"/>
                    <a:ea typeface="Arial"/>
                    <a:cs typeface="Arial"/>
                    <a:sym typeface="Arial"/>
                  </a:rPr>
                  <a:t>Customer commitment</a:t>
                </a:r>
                <a:endParaRPr sz="1600" b="0" i="0" u="none" strike="noStrike" cap="none">
                  <a:solidFill>
                    <a:srgbClr val="00467F"/>
                  </a:solidFill>
                  <a:latin typeface="Arial"/>
                  <a:ea typeface="Arial"/>
                  <a:cs typeface="Arial"/>
                  <a:sym typeface="Arial"/>
                </a:endParaRPr>
              </a:p>
            </p:txBody>
          </p:sp>
        </p:grpSp>
        <p:cxnSp>
          <p:nvCxnSpPr>
            <p:cNvPr id="232" name="Google Shape;232;p8"/>
            <p:cNvCxnSpPr/>
            <p:nvPr/>
          </p:nvCxnSpPr>
          <p:spPr>
            <a:xfrm>
              <a:off x="5220071" y="3448438"/>
              <a:ext cx="1609353" cy="807849"/>
            </a:xfrm>
            <a:prstGeom prst="straightConnector1">
              <a:avLst/>
            </a:prstGeom>
            <a:noFill/>
            <a:ln w="38100" cap="flat" cmpd="sng">
              <a:solidFill>
                <a:srgbClr val="0F6FC6"/>
              </a:solidFill>
              <a:prstDash val="solid"/>
              <a:round/>
              <a:headEnd type="none" w="sm" len="sm"/>
              <a:tailEnd type="stealth" w="med" len="med"/>
            </a:ln>
          </p:spPr>
        </p:cxnSp>
        <p:grpSp>
          <p:nvGrpSpPr>
            <p:cNvPr id="233" name="Google Shape;233;p8"/>
            <p:cNvGrpSpPr/>
            <p:nvPr/>
          </p:nvGrpSpPr>
          <p:grpSpPr>
            <a:xfrm>
              <a:off x="365301" y="4356894"/>
              <a:ext cx="1899895" cy="1976272"/>
              <a:chOff x="9565" y="927"/>
              <a:chExt cx="1899895" cy="1976272"/>
            </a:xfrm>
          </p:grpSpPr>
          <p:sp>
            <p:nvSpPr>
              <p:cNvPr id="234" name="Google Shape;234;p8"/>
              <p:cNvSpPr/>
              <p:nvPr/>
            </p:nvSpPr>
            <p:spPr>
              <a:xfrm>
                <a:off x="9565" y="927"/>
                <a:ext cx="1899895" cy="1519916"/>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8"/>
              <p:cNvSpPr/>
              <p:nvPr/>
            </p:nvSpPr>
            <p:spPr>
              <a:xfrm>
                <a:off x="29355" y="1292599"/>
                <a:ext cx="1800477" cy="684476"/>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8"/>
              <p:cNvSpPr txBox="1"/>
              <p:nvPr/>
            </p:nvSpPr>
            <p:spPr>
              <a:xfrm>
                <a:off x="59274" y="1292599"/>
                <a:ext cx="1800600" cy="6846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F6FC6"/>
                  </a:buClr>
                  <a:buSzPts val="1700"/>
                  <a:buFont typeface="Arial"/>
                  <a:buNone/>
                </a:pPr>
                <a:r>
                  <a:rPr lang="en-US" sz="1700" b="1" i="0" u="none" strike="noStrike" cap="none">
                    <a:solidFill>
                      <a:srgbClr val="0F6FC6"/>
                    </a:solidFill>
                    <a:latin typeface="Arial"/>
                    <a:ea typeface="Arial"/>
                    <a:cs typeface="Arial"/>
                    <a:sym typeface="Arial"/>
                  </a:rPr>
                  <a:t>Financial institution</a:t>
                </a:r>
                <a:endParaRPr sz="1700" b="1" i="0" u="none" strike="noStrike" cap="none">
                  <a:solidFill>
                    <a:srgbClr val="0F6FC6"/>
                  </a:solidFill>
                  <a:latin typeface="Arial"/>
                  <a:ea typeface="Arial"/>
                  <a:cs typeface="Arial"/>
                  <a:sym typeface="Arial"/>
                </a:endParaRPr>
              </a:p>
            </p:txBody>
          </p:sp>
        </p:grpSp>
        <p:grpSp>
          <p:nvGrpSpPr>
            <p:cNvPr id="237" name="Google Shape;237;p8"/>
            <p:cNvGrpSpPr/>
            <p:nvPr/>
          </p:nvGrpSpPr>
          <p:grpSpPr>
            <a:xfrm>
              <a:off x="3365980" y="2375397"/>
              <a:ext cx="1671900" cy="1618104"/>
              <a:chOff x="-179012" y="423087"/>
              <a:chExt cx="1671900" cy="1618104"/>
            </a:xfrm>
          </p:grpSpPr>
          <p:sp>
            <p:nvSpPr>
              <p:cNvPr id="238" name="Google Shape;238;p8"/>
              <p:cNvSpPr/>
              <p:nvPr/>
            </p:nvSpPr>
            <p:spPr>
              <a:xfrm>
                <a:off x="-179012" y="423087"/>
                <a:ext cx="1671900" cy="13377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8"/>
              <p:cNvSpPr/>
              <p:nvPr/>
            </p:nvSpPr>
            <p:spPr>
              <a:xfrm>
                <a:off x="-87062" y="1572880"/>
                <a:ext cx="1488000" cy="468300"/>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8"/>
              <p:cNvSpPr txBox="1"/>
              <p:nvPr/>
            </p:nvSpPr>
            <p:spPr>
              <a:xfrm>
                <a:off x="-87062" y="1572891"/>
                <a:ext cx="1488000" cy="468300"/>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F6FC6"/>
                  </a:buClr>
                  <a:buSzPts val="1800"/>
                  <a:buFont typeface="Arial"/>
                  <a:buNone/>
                </a:pPr>
                <a:r>
                  <a:rPr lang="en-US" sz="1800" b="1" i="0" u="none" strike="noStrike" cap="none">
                    <a:solidFill>
                      <a:srgbClr val="0F6FC6"/>
                    </a:solidFill>
                    <a:latin typeface="Arial"/>
                    <a:ea typeface="Arial"/>
                    <a:cs typeface="Arial"/>
                    <a:sym typeface="Arial"/>
                  </a:rPr>
                  <a:t>Customer</a:t>
                </a:r>
                <a:endParaRPr sz="1800" b="1" i="0" u="none" strike="noStrike" cap="none">
                  <a:solidFill>
                    <a:srgbClr val="0F6FC6"/>
                  </a:solidFill>
                  <a:latin typeface="Arial"/>
                  <a:ea typeface="Arial"/>
                  <a:cs typeface="Arial"/>
                  <a:sym typeface="Arial"/>
                </a:endParaRPr>
              </a:p>
            </p:txBody>
          </p:sp>
        </p:grpSp>
        <p:grpSp>
          <p:nvGrpSpPr>
            <p:cNvPr id="241" name="Google Shape;241;p8"/>
            <p:cNvGrpSpPr/>
            <p:nvPr/>
          </p:nvGrpSpPr>
          <p:grpSpPr>
            <a:xfrm>
              <a:off x="7028120" y="4300746"/>
              <a:ext cx="1735777" cy="1877575"/>
              <a:chOff x="0" y="129733"/>
              <a:chExt cx="1735777" cy="1877575"/>
            </a:xfrm>
          </p:grpSpPr>
          <p:sp>
            <p:nvSpPr>
              <p:cNvPr id="242" name="Google Shape;242;p8"/>
              <p:cNvSpPr/>
              <p:nvPr/>
            </p:nvSpPr>
            <p:spPr>
              <a:xfrm>
                <a:off x="0" y="129733"/>
                <a:ext cx="1735777" cy="1672219"/>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8"/>
              <p:cNvSpPr/>
              <p:nvPr/>
            </p:nvSpPr>
            <p:spPr>
              <a:xfrm>
                <a:off x="156219" y="1521291"/>
                <a:ext cx="1544841" cy="486017"/>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8"/>
              <p:cNvSpPr txBox="1"/>
              <p:nvPr/>
            </p:nvSpPr>
            <p:spPr>
              <a:xfrm>
                <a:off x="95468" y="1506337"/>
                <a:ext cx="1544700" cy="486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F6FC6"/>
                  </a:buClr>
                  <a:buSzPts val="1700"/>
                  <a:buFont typeface="Arial"/>
                  <a:buNone/>
                </a:pPr>
                <a:r>
                  <a:rPr lang="en-US" sz="1700" b="1" i="0" u="none" strike="noStrike" cap="none">
                    <a:solidFill>
                      <a:srgbClr val="0F6FC6"/>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245" name="Google Shape;245;p8"/>
            <p:cNvCxnSpPr/>
            <p:nvPr/>
          </p:nvCxnSpPr>
          <p:spPr>
            <a:xfrm>
              <a:off x="5220071" y="3732120"/>
              <a:ext cx="1609353" cy="807849"/>
            </a:xfrm>
            <a:prstGeom prst="straightConnector1">
              <a:avLst/>
            </a:prstGeom>
            <a:noFill/>
            <a:ln w="38100" cap="flat" cmpd="sng">
              <a:solidFill>
                <a:srgbClr val="0F6FC6"/>
              </a:solidFill>
              <a:prstDash val="solid"/>
              <a:round/>
              <a:headEnd type="stealth" w="med" len="med"/>
              <a:tailEnd type="none" w="sm" len="sm"/>
            </a:ln>
          </p:spPr>
        </p:cxnSp>
        <p:grpSp>
          <p:nvGrpSpPr>
            <p:cNvPr id="246" name="Google Shape;246;p8"/>
            <p:cNvGrpSpPr/>
            <p:nvPr/>
          </p:nvGrpSpPr>
          <p:grpSpPr>
            <a:xfrm>
              <a:off x="3894141" y="4236981"/>
              <a:ext cx="4553791" cy="737139"/>
              <a:chOff x="-199455" y="100936"/>
              <a:chExt cx="4553791" cy="737139"/>
            </a:xfrm>
          </p:grpSpPr>
          <p:sp>
            <p:nvSpPr>
              <p:cNvPr id="247" name="Google Shape;247;p8"/>
              <p:cNvSpPr/>
              <p:nvPr/>
            </p:nvSpPr>
            <p:spPr>
              <a:xfrm>
                <a:off x="-199455" y="204589"/>
                <a:ext cx="615600" cy="5214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8"/>
              <p:cNvSpPr/>
              <p:nvPr/>
            </p:nvSpPr>
            <p:spPr>
              <a:xfrm>
                <a:off x="821345" y="100936"/>
                <a:ext cx="3532991" cy="72865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8"/>
              <p:cNvSpPr txBox="1"/>
              <p:nvPr/>
            </p:nvSpPr>
            <p:spPr>
              <a:xfrm>
                <a:off x="430375" y="109375"/>
                <a:ext cx="2252700" cy="728700"/>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3484CE"/>
                  </a:buClr>
                  <a:buSzPts val="1600"/>
                  <a:buFont typeface="Arial"/>
                  <a:buNone/>
                </a:pPr>
                <a:r>
                  <a:rPr lang="en-US" sz="1600" b="0" i="0" u="none" strike="noStrike" cap="none">
                    <a:solidFill>
                      <a:srgbClr val="00467F"/>
                    </a:solidFill>
                    <a:latin typeface="Arial"/>
                    <a:ea typeface="Arial"/>
                    <a:cs typeface="Arial"/>
                    <a:sym typeface="Arial"/>
                  </a:rPr>
                  <a:t>ESCO implements the solution</a:t>
                </a:r>
                <a:endParaRPr sz="1600" b="0" i="0" u="none" strike="noStrike" cap="none">
                  <a:solidFill>
                    <a:srgbClr val="00467F"/>
                  </a:solidFill>
                  <a:latin typeface="Arial"/>
                  <a:ea typeface="Arial"/>
                  <a:cs typeface="Arial"/>
                  <a:sym typeface="Arial"/>
                </a:endParaRPr>
              </a:p>
            </p:txBody>
          </p:sp>
        </p:grpSp>
      </p:grpSp>
      <p:cxnSp>
        <p:nvCxnSpPr>
          <p:cNvPr id="250" name="Google Shape;250;p8"/>
          <p:cNvCxnSpPr/>
          <p:nvPr/>
        </p:nvCxnSpPr>
        <p:spPr>
          <a:xfrm flipH="1">
            <a:off x="2886717" y="3769315"/>
            <a:ext cx="1455714" cy="825945"/>
          </a:xfrm>
          <a:prstGeom prst="straightConnector1">
            <a:avLst/>
          </a:prstGeom>
          <a:noFill/>
          <a:ln w="38100" cap="flat" cmpd="sng">
            <a:solidFill>
              <a:srgbClr val="0F6FC6"/>
            </a:solidFill>
            <a:prstDash val="solid"/>
            <a:round/>
            <a:headEnd type="none" w="sm" len="sm"/>
            <a:tailEnd type="stealth" w="med" len="med"/>
          </a:ln>
        </p:spPr>
      </p:cxnSp>
      <p:sp>
        <p:nvSpPr>
          <p:cNvPr id="251" name="Google Shape;251;p8"/>
          <p:cNvSpPr/>
          <p:nvPr/>
        </p:nvSpPr>
        <p:spPr>
          <a:xfrm>
            <a:off x="842675" y="1675147"/>
            <a:ext cx="8244900" cy="3219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Solution implementation time</a:t>
            </a:r>
            <a:endParaRPr sz="2400" b="1" i="0" u="none" strike="noStrike" cap="none">
              <a:solidFill>
                <a:srgbClr val="00467F"/>
              </a:solidFill>
              <a:latin typeface="Arial"/>
              <a:ea typeface="Arial"/>
              <a:cs typeface="Arial"/>
              <a:sym typeface="Arial"/>
            </a:endParaRPr>
          </a:p>
        </p:txBody>
      </p:sp>
      <p:sp>
        <p:nvSpPr>
          <p:cNvPr id="252" name="Google Shape;252;p8"/>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ENERGY SAVINGS GUARANTEE CONTRACT</a:t>
            </a:r>
            <a:endParaRPr sz="1400" b="0" i="0" u="none" strike="noStrike" cap="none">
              <a:solidFill>
                <a:srgbClr val="000000"/>
              </a:solidFill>
              <a:latin typeface="Arial"/>
              <a:ea typeface="Arial"/>
              <a:cs typeface="Arial"/>
              <a:sym typeface="Arial"/>
            </a:endParaRPr>
          </a:p>
        </p:txBody>
      </p:sp>
      <p:sp>
        <p:nvSpPr>
          <p:cNvPr id="253" name="Google Shape;253;p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60" name="Google Shape;260;p9"/>
          <p:cNvSpPr/>
          <p:nvPr/>
        </p:nvSpPr>
        <p:spPr>
          <a:xfrm>
            <a:off x="7488444" y="495428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261" name="Google Shape;261;p9"/>
          <p:cNvCxnSpPr/>
          <p:nvPr/>
        </p:nvCxnSpPr>
        <p:spPr>
          <a:xfrm rot="10800000" flipH="1">
            <a:off x="2926905" y="4713784"/>
            <a:ext cx="1703883" cy="741914"/>
          </a:xfrm>
          <a:prstGeom prst="straightConnector1">
            <a:avLst/>
          </a:prstGeom>
          <a:noFill/>
          <a:ln w="38100" cap="flat" cmpd="sng">
            <a:solidFill>
              <a:srgbClr val="053D5D"/>
            </a:solidFill>
            <a:prstDash val="solid"/>
            <a:round/>
            <a:headEnd type="none" w="sm" len="sm"/>
            <a:tailEnd type="stealth" w="med" len="med"/>
          </a:ln>
        </p:spPr>
      </p:cxnSp>
      <p:sp>
        <p:nvSpPr>
          <p:cNvPr id="262" name="Google Shape;262;p9"/>
          <p:cNvSpPr/>
          <p:nvPr/>
        </p:nvSpPr>
        <p:spPr>
          <a:xfrm>
            <a:off x="869824" y="3201803"/>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p9"/>
          <p:cNvSpPr/>
          <p:nvPr/>
        </p:nvSpPr>
        <p:spPr>
          <a:xfrm>
            <a:off x="1314721" y="3075648"/>
            <a:ext cx="3303259" cy="623467"/>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Energy savings achieved</a:t>
            </a:r>
            <a:endParaRPr sz="1400" b="0" i="0" u="none" strike="noStrike" cap="none">
              <a:solidFill>
                <a:srgbClr val="00467F"/>
              </a:solidFill>
              <a:latin typeface="Arial"/>
              <a:ea typeface="Arial"/>
              <a:cs typeface="Arial"/>
              <a:sym typeface="Arial"/>
            </a:endParaRPr>
          </a:p>
        </p:txBody>
      </p:sp>
      <p:sp>
        <p:nvSpPr>
          <p:cNvPr id="264" name="Google Shape;264;p9"/>
          <p:cNvSpPr/>
          <p:nvPr/>
        </p:nvSpPr>
        <p:spPr>
          <a:xfrm>
            <a:off x="240682" y="4265886"/>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9"/>
          <p:cNvSpPr/>
          <p:nvPr/>
        </p:nvSpPr>
        <p:spPr>
          <a:xfrm>
            <a:off x="653635" y="4196367"/>
            <a:ext cx="3490906" cy="574342"/>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Customers repay loans directly to financial institutions</a:t>
            </a:r>
            <a:endParaRPr sz="2000" b="0" i="0" u="none" strike="noStrike" cap="none">
              <a:solidFill>
                <a:srgbClr val="00467F"/>
              </a:solidFill>
              <a:latin typeface="Arial"/>
              <a:ea typeface="Arial"/>
              <a:cs typeface="Arial"/>
              <a:sym typeface="Arial"/>
            </a:endParaRPr>
          </a:p>
        </p:txBody>
      </p:sp>
      <p:cxnSp>
        <p:nvCxnSpPr>
          <p:cNvPr id="266" name="Google Shape;266;p9"/>
          <p:cNvCxnSpPr/>
          <p:nvPr/>
        </p:nvCxnSpPr>
        <p:spPr>
          <a:xfrm>
            <a:off x="6695604" y="4241099"/>
            <a:ext cx="2130198" cy="755103"/>
          </a:xfrm>
          <a:prstGeom prst="straightConnector1">
            <a:avLst/>
          </a:prstGeom>
          <a:noFill/>
          <a:ln w="38100" cap="flat" cmpd="sng">
            <a:solidFill>
              <a:srgbClr val="053D5D"/>
            </a:solidFill>
            <a:prstDash val="solid"/>
            <a:round/>
            <a:headEnd type="stealth" w="med" len="med"/>
            <a:tailEnd type="none" w="sm" len="sm"/>
          </a:ln>
        </p:spPr>
      </p:cxnSp>
      <p:grpSp>
        <p:nvGrpSpPr>
          <p:cNvPr id="267" name="Google Shape;267;p9"/>
          <p:cNvGrpSpPr/>
          <p:nvPr/>
        </p:nvGrpSpPr>
        <p:grpSpPr>
          <a:xfrm>
            <a:off x="770430" y="5205737"/>
            <a:ext cx="1587671" cy="1651393"/>
            <a:chOff x="250751" y="869"/>
            <a:chExt cx="1587671" cy="1651393"/>
          </a:xfrm>
        </p:grpSpPr>
        <p:sp>
          <p:nvSpPr>
            <p:cNvPr id="268" name="Google Shape;268;p9"/>
            <p:cNvSpPr/>
            <p:nvPr/>
          </p:nvSpPr>
          <p:spPr>
            <a:xfrm>
              <a:off x="250751" y="869"/>
              <a:ext cx="1587671" cy="1270137"/>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9"/>
            <p:cNvSpPr/>
            <p:nvPr/>
          </p:nvSpPr>
          <p:spPr>
            <a:xfrm>
              <a:off x="267288" y="1080271"/>
              <a:ext cx="1504592" cy="57199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9"/>
            <p:cNvSpPr txBox="1"/>
            <p:nvPr/>
          </p:nvSpPr>
          <p:spPr>
            <a:xfrm>
              <a:off x="267288" y="1080271"/>
              <a:ext cx="1504592" cy="571991"/>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Financial institution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Financial</a:t>
              </a:r>
              <a:endParaRPr sz="1700" b="1" i="0" u="none" strike="noStrike" cap="none">
                <a:solidFill>
                  <a:srgbClr val="053D5D"/>
                </a:solidFill>
                <a:latin typeface="Montserrat"/>
                <a:ea typeface="Montserrat"/>
                <a:cs typeface="Montserrat"/>
                <a:sym typeface="Montserrat"/>
              </a:endParaRPr>
            </a:p>
          </p:txBody>
        </p:sp>
      </p:grpSp>
      <p:grpSp>
        <p:nvGrpSpPr>
          <p:cNvPr id="271" name="Google Shape;271;p9"/>
          <p:cNvGrpSpPr/>
          <p:nvPr/>
        </p:nvGrpSpPr>
        <p:grpSpPr>
          <a:xfrm>
            <a:off x="5028290" y="3337638"/>
            <a:ext cx="1396572" cy="1397507"/>
            <a:chOff x="410310" y="934"/>
            <a:chExt cx="1396572" cy="1397507"/>
          </a:xfrm>
        </p:grpSpPr>
        <p:sp>
          <p:nvSpPr>
            <p:cNvPr id="272" name="Google Shape;272;p9"/>
            <p:cNvSpPr/>
            <p:nvPr/>
          </p:nvSpPr>
          <p:spPr>
            <a:xfrm>
              <a:off x="410310" y="934"/>
              <a:ext cx="1396572" cy="1117257"/>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9"/>
            <p:cNvSpPr/>
            <p:nvPr/>
          </p:nvSpPr>
          <p:spPr>
            <a:xfrm>
              <a:off x="536002" y="1007401"/>
              <a:ext cx="1242949" cy="39104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9"/>
            <p:cNvSpPr txBox="1"/>
            <p:nvPr/>
          </p:nvSpPr>
          <p:spPr>
            <a:xfrm>
              <a:off x="536002" y="1007401"/>
              <a:ext cx="1242949" cy="39104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rgbClr val="053D5D"/>
                </a:buClr>
                <a:buSzPts val="1500"/>
                <a:buFont typeface="Arial"/>
                <a:buNone/>
              </a:pPr>
              <a:r>
                <a:rPr lang="en-US" sz="1500" b="1" i="0" u="none" strike="noStrike" cap="none">
                  <a:solidFill>
                    <a:srgbClr val="053D5D"/>
                  </a:solidFill>
                  <a:latin typeface="Arial"/>
                  <a:ea typeface="Arial"/>
                  <a:cs typeface="Arial"/>
                  <a:sym typeface="Arial"/>
                </a:rPr>
                <a:t>Customer</a:t>
              </a:r>
              <a:endParaRPr sz="1500" b="1" i="0" u="none" strike="noStrike" cap="none">
                <a:solidFill>
                  <a:srgbClr val="053D5D"/>
                </a:solidFill>
                <a:latin typeface="Arial"/>
                <a:ea typeface="Arial"/>
                <a:cs typeface="Arial"/>
                <a:sym typeface="Arial"/>
              </a:endParaRPr>
            </a:p>
          </p:txBody>
        </p:sp>
      </p:grpSp>
      <p:grpSp>
        <p:nvGrpSpPr>
          <p:cNvPr id="275" name="Google Shape;275;p9"/>
          <p:cNvGrpSpPr/>
          <p:nvPr/>
        </p:nvGrpSpPr>
        <p:grpSpPr>
          <a:xfrm>
            <a:off x="9364935" y="4634170"/>
            <a:ext cx="1556282" cy="1784936"/>
            <a:chOff x="164792" y="556"/>
            <a:chExt cx="1556282" cy="1784936"/>
          </a:xfrm>
        </p:grpSpPr>
        <p:sp>
          <p:nvSpPr>
            <p:cNvPr id="276" name="Google Shape;276;p9"/>
            <p:cNvSpPr/>
            <p:nvPr/>
          </p:nvSpPr>
          <p:spPr>
            <a:xfrm>
              <a:off x="164792" y="556"/>
              <a:ext cx="1528437" cy="1589713"/>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9"/>
            <p:cNvSpPr/>
            <p:nvPr/>
          </p:nvSpPr>
          <p:spPr>
            <a:xfrm>
              <a:off x="252455" y="1323455"/>
              <a:ext cx="1468619" cy="46203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9"/>
            <p:cNvSpPr txBox="1"/>
            <p:nvPr/>
          </p:nvSpPr>
          <p:spPr>
            <a:xfrm>
              <a:off x="252455" y="1323455"/>
              <a:ext cx="1468619" cy="46203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279" name="Google Shape;279;p9"/>
          <p:cNvCxnSpPr/>
          <p:nvPr/>
        </p:nvCxnSpPr>
        <p:spPr>
          <a:xfrm flipH="1">
            <a:off x="2807741" y="4560144"/>
            <a:ext cx="1625380" cy="720726"/>
          </a:xfrm>
          <a:prstGeom prst="straightConnector1">
            <a:avLst/>
          </a:prstGeom>
          <a:noFill/>
          <a:ln w="38100" cap="flat" cmpd="sng">
            <a:solidFill>
              <a:srgbClr val="053D5D"/>
            </a:solidFill>
            <a:prstDash val="solid"/>
            <a:round/>
            <a:headEnd type="none" w="sm" len="sm"/>
            <a:tailEnd type="stealth" w="med" len="med"/>
          </a:ln>
        </p:spPr>
      </p:cxnSp>
      <p:sp>
        <p:nvSpPr>
          <p:cNvPr id="280" name="Google Shape;280;p9"/>
          <p:cNvSpPr/>
          <p:nvPr/>
        </p:nvSpPr>
        <p:spPr>
          <a:xfrm>
            <a:off x="869825" y="1599288"/>
            <a:ext cx="35514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Payback period</a:t>
            </a:r>
            <a:endParaRPr sz="2400" b="1" i="0" u="none" strike="noStrike" cap="none">
              <a:solidFill>
                <a:srgbClr val="00467F"/>
              </a:solidFill>
              <a:latin typeface="Arial"/>
              <a:ea typeface="Arial"/>
              <a:cs typeface="Arial"/>
              <a:sym typeface="Arial"/>
            </a:endParaRPr>
          </a:p>
        </p:txBody>
      </p:sp>
      <p:grpSp>
        <p:nvGrpSpPr>
          <p:cNvPr id="281" name="Google Shape;281;p9"/>
          <p:cNvGrpSpPr/>
          <p:nvPr/>
        </p:nvGrpSpPr>
        <p:grpSpPr>
          <a:xfrm>
            <a:off x="7613044" y="3831295"/>
            <a:ext cx="3098499" cy="802319"/>
            <a:chOff x="7640453" y="2696062"/>
            <a:chExt cx="3098499" cy="802319"/>
          </a:xfrm>
        </p:grpSpPr>
        <p:sp>
          <p:nvSpPr>
            <p:cNvPr id="282" name="Google Shape;282;p9"/>
            <p:cNvSpPr/>
            <p:nvPr/>
          </p:nvSpPr>
          <p:spPr>
            <a:xfrm>
              <a:off x="8066383" y="2696062"/>
              <a:ext cx="2672569" cy="80231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guarantees savings</a:t>
              </a:r>
              <a:endParaRPr sz="2000" b="0" i="0" u="none" strike="noStrike" cap="none">
                <a:solidFill>
                  <a:srgbClr val="00467F"/>
                </a:solidFill>
                <a:latin typeface="Arial"/>
                <a:ea typeface="Arial"/>
                <a:cs typeface="Arial"/>
                <a:sym typeface="Arial"/>
              </a:endParaRPr>
            </a:p>
          </p:txBody>
        </p:sp>
        <p:sp>
          <p:nvSpPr>
            <p:cNvPr id="283" name="Google Shape;283;p9"/>
            <p:cNvSpPr/>
            <p:nvPr/>
          </p:nvSpPr>
          <p:spPr>
            <a:xfrm>
              <a:off x="7640453" y="2926282"/>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467F"/>
                </a:solidFill>
                <a:latin typeface="Arial"/>
                <a:ea typeface="Arial"/>
                <a:cs typeface="Arial"/>
                <a:sym typeface="Arial"/>
              </a:endParaRPr>
            </a:p>
          </p:txBody>
        </p:sp>
      </p:grpSp>
      <p:pic>
        <p:nvPicPr>
          <p:cNvPr id="284" name="Google Shape;284;p9"/>
          <p:cNvPicPr preferRelativeResize="0"/>
          <p:nvPr/>
        </p:nvPicPr>
        <p:blipFill rotWithShape="1">
          <a:blip r:embed="rId6">
            <a:alphaModFix/>
          </a:blip>
          <a:srcRect/>
          <a:stretch/>
        </p:blipFill>
        <p:spPr>
          <a:xfrm>
            <a:off x="1800285" y="2214619"/>
            <a:ext cx="614883" cy="922324"/>
          </a:xfrm>
          <a:prstGeom prst="rect">
            <a:avLst/>
          </a:prstGeom>
          <a:noFill/>
          <a:ln>
            <a:noFill/>
          </a:ln>
        </p:spPr>
      </p:pic>
      <p:grpSp>
        <p:nvGrpSpPr>
          <p:cNvPr id="285" name="Google Shape;285;p9"/>
          <p:cNvGrpSpPr/>
          <p:nvPr/>
        </p:nvGrpSpPr>
        <p:grpSpPr>
          <a:xfrm>
            <a:off x="6857851" y="1937109"/>
            <a:ext cx="4716813" cy="917280"/>
            <a:chOff x="0" y="3346"/>
            <a:chExt cx="4716813" cy="917280"/>
          </a:xfrm>
        </p:grpSpPr>
        <p:sp>
          <p:nvSpPr>
            <p:cNvPr id="286" name="Google Shape;286;p9"/>
            <p:cNvSpPr/>
            <p:nvPr/>
          </p:nvSpPr>
          <p:spPr>
            <a:xfrm>
              <a:off x="0" y="3346"/>
              <a:ext cx="4716813" cy="917280"/>
            </a:xfrm>
            <a:prstGeom prst="roundRect">
              <a:avLst>
                <a:gd name="adj" fmla="val 16667"/>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9"/>
            <p:cNvSpPr txBox="1"/>
            <p:nvPr/>
          </p:nvSpPr>
          <p:spPr>
            <a:xfrm>
              <a:off x="44778" y="48124"/>
              <a:ext cx="4627257" cy="827724"/>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Montserrat"/>
                <a:buNone/>
              </a:pPr>
              <a:r>
                <a:rPr lang="en-US" sz="2000" b="0" i="0" u="none" strike="noStrike" cap="none">
                  <a:solidFill>
                    <a:srgbClr val="FFFFFF"/>
                  </a:solidFill>
                  <a:latin typeface="Montserrat"/>
                  <a:ea typeface="Montserrat"/>
                  <a:cs typeface="Montserrat"/>
                  <a:sym typeface="Montserrat"/>
                </a:rPr>
                <a:t>Savings are used to repay debt </a:t>
              </a:r>
              <a:r>
                <a:rPr lang="en-US" sz="2000" b="0" i="0" u="none" strike="noStrike" cap="none">
                  <a:solidFill>
                    <a:srgbClr val="F8F8F8"/>
                  </a:solidFill>
                  <a:latin typeface="Montserrat"/>
                  <a:ea typeface="Montserrat"/>
                  <a:cs typeface="Montserrat"/>
                  <a:sym typeface="Montserrat"/>
                </a:rPr>
                <a:t>and pay ESCO*</a:t>
              </a:r>
              <a:endParaRPr sz="2000" b="0" i="0" u="none" strike="noStrike" cap="none">
                <a:solidFill>
                  <a:srgbClr val="F8F8F8"/>
                </a:solidFill>
                <a:latin typeface="Montserrat"/>
                <a:ea typeface="Montserrat"/>
                <a:cs typeface="Montserrat"/>
                <a:sym typeface="Montserrat"/>
              </a:endParaRPr>
            </a:p>
          </p:txBody>
        </p:sp>
      </p:grpSp>
      <p:cxnSp>
        <p:nvCxnSpPr>
          <p:cNvPr id="288" name="Google Shape;288;p9"/>
          <p:cNvCxnSpPr/>
          <p:nvPr/>
        </p:nvCxnSpPr>
        <p:spPr>
          <a:xfrm>
            <a:off x="2603781" y="2621404"/>
            <a:ext cx="2283710" cy="0"/>
          </a:xfrm>
          <a:prstGeom prst="straightConnector1">
            <a:avLst/>
          </a:prstGeom>
          <a:noFill/>
          <a:ln w="38100" cap="flat" cmpd="sng">
            <a:solidFill>
              <a:srgbClr val="053D5D"/>
            </a:solidFill>
            <a:prstDash val="solid"/>
            <a:round/>
            <a:headEnd type="none" w="sm" len="sm"/>
            <a:tailEnd type="stealth" w="med" len="med"/>
          </a:ln>
        </p:spPr>
      </p:cxnSp>
      <p:sp>
        <p:nvSpPr>
          <p:cNvPr id="289" name="Google Shape;289;p9"/>
          <p:cNvSpPr/>
          <p:nvPr/>
        </p:nvSpPr>
        <p:spPr>
          <a:xfrm>
            <a:off x="3134929" y="2073209"/>
            <a:ext cx="918052" cy="461665"/>
          </a:xfrm>
          <a:prstGeom prst="rect">
            <a:avLst/>
          </a:prstGeom>
          <a:solidFill>
            <a:srgbClr val="053D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9"/>
          <p:cNvSpPr/>
          <p:nvPr/>
        </p:nvSpPr>
        <p:spPr>
          <a:xfrm>
            <a:off x="3134929" y="2081741"/>
            <a:ext cx="918052" cy="444600"/>
          </a:xfrm>
          <a:custGeom>
            <a:avLst/>
            <a:gdLst/>
            <a:ahLst/>
            <a:cxnLst/>
            <a:rect l="l" t="t" r="r" b="b"/>
            <a:pathLst>
              <a:path w="918052" h="444600" extrusionOk="0">
                <a:moveTo>
                  <a:pt x="0" y="74101"/>
                </a:moveTo>
                <a:cubicBezTo>
                  <a:pt x="0" y="33176"/>
                  <a:pt x="33176" y="0"/>
                  <a:pt x="74101" y="0"/>
                </a:cubicBezTo>
                <a:lnTo>
                  <a:pt x="843951" y="0"/>
                </a:lnTo>
                <a:cubicBezTo>
                  <a:pt x="884876" y="0"/>
                  <a:pt x="918052" y="33176"/>
                  <a:pt x="918052" y="74101"/>
                </a:cubicBezTo>
                <a:lnTo>
                  <a:pt x="918052" y="370499"/>
                </a:lnTo>
                <a:cubicBezTo>
                  <a:pt x="918052" y="411424"/>
                  <a:pt x="884876" y="444600"/>
                  <a:pt x="843951" y="444600"/>
                </a:cubicBezTo>
                <a:lnTo>
                  <a:pt x="74101" y="444600"/>
                </a:lnTo>
                <a:cubicBezTo>
                  <a:pt x="33176" y="444600"/>
                  <a:pt x="0" y="411424"/>
                  <a:pt x="0" y="370499"/>
                </a:cubicBezTo>
                <a:lnTo>
                  <a:pt x="0" y="74101"/>
                </a:lnTo>
                <a:close/>
              </a:path>
            </a:pathLst>
          </a:custGeom>
          <a:solidFill>
            <a:srgbClr val="053D5D"/>
          </a:solidFill>
          <a:ln w="25400" cap="flat" cmpd="sng">
            <a:solidFill>
              <a:srgbClr val="FFFFFF"/>
            </a:solidFill>
            <a:prstDash val="solid"/>
            <a:round/>
            <a:headEnd type="none" w="sm" len="sm"/>
            <a:tailEnd type="none" w="sm" len="sm"/>
          </a:ln>
        </p:spPr>
        <p:txBody>
          <a:bodyPr spcFirstLastPara="1" wrap="square" lIns="94075" tIns="94075" rIns="94075" bIns="940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en-US" sz="1900" b="1" i="0" u="none" strike="noStrike" cap="none">
                <a:solidFill>
                  <a:srgbClr val="FFFFFF"/>
                </a:solidFill>
                <a:latin typeface="Arial"/>
                <a:ea typeface="Arial"/>
                <a:cs typeface="Arial"/>
                <a:sym typeface="Arial"/>
              </a:rPr>
              <a:t>M&amp;amp;V</a:t>
            </a:r>
            <a:endParaRPr sz="1900" b="0" i="0" u="none" strike="noStrike" cap="none">
              <a:solidFill>
                <a:srgbClr val="FFFFFF"/>
              </a:solidFill>
              <a:latin typeface="Arial"/>
              <a:ea typeface="Arial"/>
              <a:cs typeface="Arial"/>
              <a:sym typeface="Arial"/>
            </a:endParaRPr>
          </a:p>
        </p:txBody>
      </p:sp>
      <p:pic>
        <p:nvPicPr>
          <p:cNvPr id="291" name="Google Shape;291;p9"/>
          <p:cNvPicPr preferRelativeResize="0"/>
          <p:nvPr/>
        </p:nvPicPr>
        <p:blipFill rotWithShape="1">
          <a:blip r:embed="rId7">
            <a:alphaModFix/>
          </a:blip>
          <a:srcRect/>
          <a:stretch/>
        </p:blipFill>
        <p:spPr>
          <a:xfrm>
            <a:off x="5091357" y="1959283"/>
            <a:ext cx="1270440" cy="1166608"/>
          </a:xfrm>
          <a:prstGeom prst="rect">
            <a:avLst/>
          </a:prstGeom>
          <a:noFill/>
          <a:ln>
            <a:noFill/>
          </a:ln>
        </p:spPr>
      </p:pic>
      <p:cxnSp>
        <p:nvCxnSpPr>
          <p:cNvPr id="292" name="Google Shape;292;p9"/>
          <p:cNvCxnSpPr/>
          <p:nvPr/>
        </p:nvCxnSpPr>
        <p:spPr>
          <a:xfrm flipH="1">
            <a:off x="5762096" y="3009483"/>
            <a:ext cx="4310" cy="327221"/>
          </a:xfrm>
          <a:prstGeom prst="straightConnector1">
            <a:avLst/>
          </a:prstGeom>
          <a:noFill/>
          <a:ln w="38100" cap="flat" cmpd="sng">
            <a:solidFill>
              <a:srgbClr val="053D5D"/>
            </a:solidFill>
            <a:prstDash val="solid"/>
            <a:round/>
            <a:headEnd type="none" w="sm" len="sm"/>
            <a:tailEnd type="stealth" w="med" len="med"/>
          </a:ln>
        </p:spPr>
      </p:cxnSp>
      <p:sp>
        <p:nvSpPr>
          <p:cNvPr id="293" name="Google Shape;293;p9"/>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ENERGY SAVINGS GUARANTEE CONTRACT</a:t>
            </a:r>
            <a:endParaRPr sz="1400" b="0" i="0" u="none" strike="noStrike" cap="none">
              <a:solidFill>
                <a:srgbClr val="000000"/>
              </a:solidFill>
              <a:latin typeface="Arial"/>
              <a:ea typeface="Arial"/>
              <a:cs typeface="Arial"/>
              <a:sym typeface="Arial"/>
            </a:endParaRPr>
          </a:p>
        </p:txBody>
      </p:sp>
      <p:sp>
        <p:nvSpPr>
          <p:cNvPr id="294" name="Google Shape;294;p9"/>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4095</Words>
  <Application>Microsoft Office PowerPoint</Application>
  <PresentationFormat>Widescreen</PresentationFormat>
  <Paragraphs>446</Paragraphs>
  <Slides>31</Slides>
  <Notes>31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0</vt:i4>
      </vt:variant>
      <vt:variant>
        <vt:lpstr>Slide Titles</vt:lpstr>
      </vt:variant>
      <vt:variant>
        <vt:i4>31</vt:i4>
      </vt:variant>
    </vt:vector>
  </HeadingPairs>
  <TitlesOfParts>
    <vt:vector size="35" baseType="lpstr">
      <vt:lpstr>Arial</vt:lpstr>
      <vt:lpstr>Calibri</vt:lpstr>
      <vt:lpstr>Montserrat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keywords>, docId:54CD5F8AC4BE71AFB7EDD029897EDBFF</cp:keywords>
  <cp:lastModifiedBy>Lan Cao</cp:lastModifiedBy>
  <cp:revision>3</cp:revision>
  <dcterms:created xsi:type="dcterms:W3CDTF">2024-10-28T02:26:51Z</dcterms:created>
  <dcterms:modified xsi:type="dcterms:W3CDTF">2025-10-21T04:38:07Z</dcterms:modified>
</cp:coreProperties>
</file>