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56" r:id="rId2"/>
    <p:sldId id="289" r:id="rId3"/>
    <p:sldId id="265" r:id="rId4"/>
    <p:sldId id="280" r:id="rId5"/>
    <p:sldId id="288" r:id="rId6"/>
    <p:sldId id="281" r:id="rId7"/>
    <p:sldId id="285" r:id="rId8"/>
    <p:sldId id="282" r:id="rId9"/>
    <p:sldId id="286" r:id="rId10"/>
    <p:sldId id="283" r:id="rId11"/>
    <p:sldId id="284" r:id="rId12"/>
    <p:sldId id="28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52" autoAdjust="0"/>
    <p:restoredTop sz="94660"/>
  </p:normalViewPr>
  <p:slideViewPr>
    <p:cSldViewPr snapToGrid="0">
      <p:cViewPr varScale="1">
        <p:scale>
          <a:sx n="86" d="100"/>
          <a:sy n="86" d="100"/>
        </p:scale>
        <p:origin x="4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60472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KPI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540670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Method</a:t>
          </a:r>
          <a:endParaRPr lang="en-US" sz="2200" b="1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35BB8AD-4511-4CE6-925B-F14FB02B94F3}">
      <dgm:prSet custT="1"/>
      <dgm:spPr>
        <a:xfrm>
          <a:off x="8220868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Monitoring </a:t>
          </a: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200" b="1" i="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Evaluation System </a:t>
          </a:r>
          <a:r>
            <a:rPr lang="en-US" sz="2200" b="1" i="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(M&amp;E System) </a:t>
          </a:r>
          <a:endParaRPr lang="en-US" sz="2200" b="1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A6C0E63-E2FC-45AD-91BB-B1CDD3F6E387}" type="par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03AF07-6EBB-4451-98D1-EA703E17CC38}" type="sibTrans" cxnId="{08485E88-FEEF-49C0-B630-274B03ABC38B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82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81480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D7827CC5-86DA-4C6C-A35E-4C1A055505DA}" type="pres">
      <dgm:prSet presAssocID="{570D4E4B-12D5-4AED-8BB0-A9F31F8E7CA7}" presName="compositeSpace" presStyleCnt="0"/>
      <dgm:spPr/>
    </dgm:pt>
    <dgm:pt modelId="{B659AAE9-984B-4764-B7D4-6893FEDC93B1}" type="pres">
      <dgm:prSet presAssocID="{735BB8AD-4511-4CE6-925B-F14FB02B94F3}" presName="composite" presStyleCnt="0"/>
      <dgm:spPr/>
    </dgm:pt>
    <dgm:pt modelId="{B4664415-C8C3-43A5-B03F-4AD4A428614C}" type="pres">
      <dgm:prSet presAssocID="{735BB8AD-4511-4CE6-925B-F14FB02B94F3}" presName="bgChev" presStyleLbl="node1" presStyleIdx="2" presStyleCnt="3"/>
      <dgm:spPr>
        <a:xfrm>
          <a:off x="7361678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9CC9E9B9-401E-43FB-A0DC-66B89588566F}" type="pres">
      <dgm:prSet presAssocID="{735BB8AD-4511-4CE6-925B-F14FB02B94F3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4391D417-2E1B-4F17-98C6-5FD87ED78676}" type="presOf" srcId="{735BB8AD-4511-4CE6-925B-F14FB02B94F3}" destId="{9CC9E9B9-401E-43FB-A0DC-66B89588566F}" srcOrd="0" destOrd="0" presId="urn:microsoft.com/office/officeart/2005/8/layout/chevronAccent+Icon"/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08485E88-FEEF-49C0-B630-274B03ABC38B}" srcId="{8BB40915-96C9-42D5-B78B-694FB6B44056}" destId="{735BB8AD-4511-4CE6-925B-F14FB02B94F3}" srcOrd="2" destOrd="0" parTransId="{BA6C0E63-E2FC-45AD-91BB-B1CDD3F6E387}" sibTransId="{9203AF07-6EBB-4451-98D1-EA703E17CC38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AB29FCBB-C394-4044-A72A-403D076748DF}" type="presParOf" srcId="{4F2D4FBA-8E1E-44E4-B04F-089763DFA39B}" destId="{D7827CC5-86DA-4C6C-A35E-4C1A055505DA}" srcOrd="3" destOrd="0" presId="urn:microsoft.com/office/officeart/2005/8/layout/chevronAccent+Icon"/>
    <dgm:cxn modelId="{420B906E-1CE5-4A5D-B7EC-E30CAF3E9181}" type="presParOf" srcId="{4F2D4FBA-8E1E-44E4-B04F-089763DFA39B}" destId="{B659AAE9-984B-4764-B7D4-6893FEDC93B1}" srcOrd="4" destOrd="0" presId="urn:microsoft.com/office/officeart/2005/8/layout/chevronAccent+Icon"/>
    <dgm:cxn modelId="{99DF2072-BF9D-4D35-A781-64554DF41B8E}" type="presParOf" srcId="{B659AAE9-984B-4764-B7D4-6893FEDC93B1}" destId="{B4664415-C8C3-43A5-B03F-4AD4A428614C}" srcOrd="0" destOrd="0" presId="urn:microsoft.com/office/officeart/2005/8/layout/chevronAccent+Icon"/>
    <dgm:cxn modelId="{47F80FCF-C4F8-47E2-9C5C-C58F9E343DFB}" type="presParOf" srcId="{B659AAE9-984B-4764-B7D4-6893FEDC93B1}" destId="{9CC9E9B9-401E-43FB-A0DC-66B89588566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34198D-71C6-47E5-8DDA-5F1842A26ED8}" type="doc">
      <dgm:prSet loTypeId="urn:microsoft.com/office/officeart/2005/8/layout/hProcess10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8A518E4-B15B-4E66-98B1-4C769755B50E}">
      <dgm:prSet custT="1"/>
      <dgm:spPr>
        <a:xfrm>
          <a:off x="21265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Proposal</a:t>
          </a:r>
          <a:endParaRPr lang="en-US" sz="2400" b="1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F94C2FF2-7AE5-4D67-9822-886596FA9525}" type="parTrans" cxnId="{74565E8B-3F82-444A-ABC4-4CE8560A1723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D19D399-B5D7-4804-8609-F406FE2953E2}" type="sibTrans" cxnId="{74565E8B-3F82-444A-ABC4-4CE8560A1723}">
      <dgm:prSet/>
      <dgm:spPr>
        <a:xfrm>
          <a:off x="1539377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39392E8-00AB-443B-A9D5-1E52974B2A39}">
      <dgm:prSet custT="1"/>
      <dgm:spPr>
        <a:xfrm>
          <a:off x="220995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PDD Design</a:t>
          </a: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402A927B-EC26-4B76-A8B1-AA0D1EE2EA44}" type="parTrans" cxnId="{79652DEF-9076-4AA4-97C6-1B54B72B46E4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49BD11-B13E-47C8-AE61-B99E0D8AA522}" type="sibTrans" cxnId="{79652DEF-9076-4AA4-97C6-1B54B72B46E4}">
      <dgm:prSet/>
      <dgm:spPr>
        <a:xfrm>
          <a:off x="3536683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75369F8A-8568-4DC2-B686-0AB2DD166727}">
      <dgm:prSet custT="1"/>
      <dgm:spPr>
        <a:xfrm>
          <a:off x="420726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i="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Approval</a:t>
          </a:r>
          <a:endParaRPr lang="en-US" sz="2400" b="1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174B8645-BF7C-45D0-91CB-859A2D5EE462}" type="parTrans" cxnId="{67391049-E628-4929-9A43-4D6B69FD41F6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3861792-2911-4D5C-B9B7-921215E9071F}" type="sibTrans" cxnId="{67391049-E628-4929-9A43-4D6B69FD41F6}">
      <dgm:prSet/>
      <dgm:spPr>
        <a:xfrm>
          <a:off x="5533988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8CB52776-DA3D-41ED-A1DC-43E72589BCF1}">
      <dgm:prSet custT="1"/>
      <dgm:spPr>
        <a:xfrm>
          <a:off x="620456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i="0" dirty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MRV</a:t>
          </a:r>
          <a:endParaRPr lang="en-US" sz="2400" b="1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BD59556F-5E44-4BE7-881A-7B0CC93CFE9F}" type="parTrans" cxnId="{5419A4AB-1904-4B2C-BE1B-311F4EE596D9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B5712BD-8697-4AE7-9402-2A227A702C95}" type="sibTrans" cxnId="{5419A4AB-1904-4B2C-BE1B-311F4EE596D9}">
      <dgm:prSet/>
      <dgm:spPr>
        <a:xfrm>
          <a:off x="7531293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5DE4661C-6025-4F81-A1C4-9D4855691318}">
      <dgm:prSet custT="1"/>
      <dgm:spPr>
        <a:xfrm>
          <a:off x="820187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i="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Credit Issuance</a:t>
          </a:r>
          <a:endParaRPr lang="en-US" sz="2400" b="1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22C3B8CD-9107-4DD8-9E2B-AE1B8DD96D7F}" type="parTrans" cxnId="{1B82D744-904C-4D33-A218-3067913BD196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90D0C54-305B-4679-B22E-AFFE52C59D63}" type="sibTrans" cxnId="{1B82D744-904C-4D33-A218-3067913BD196}">
      <dgm:prSet/>
      <dgm:spPr>
        <a:xfrm>
          <a:off x="9528598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pPr>
            <a:buNone/>
          </a:pP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642447F4-F7D2-4870-8707-3BBE6113FF6F}">
      <dgm:prSet custT="1"/>
      <dgm:spPr>
        <a:xfrm>
          <a:off x="1019917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i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Transaction</a:t>
          </a:r>
          <a:endParaRPr lang="en-US" sz="2400" b="1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gm:t>
    </dgm:pt>
    <dgm:pt modelId="{E953A276-59B4-4E44-8904-15012CE732B1}" type="parTrans" cxnId="{D59E4AA4-5C82-4272-819D-A0C49DC6F887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1A891E-503B-4028-8BE0-73451396D9F3}" type="sibTrans" cxnId="{D59E4AA4-5C82-4272-819D-A0C49DC6F887}">
      <dgm:prSet/>
      <dgm:spPr/>
      <dgm:t>
        <a:bodyPr/>
        <a:lstStyle/>
        <a:p>
          <a:endParaRPr lang="en-US" sz="24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F8A87F-82C2-49BB-92CE-7D9F6A959343}" type="pres">
      <dgm:prSet presAssocID="{4C34198D-71C6-47E5-8DDA-5F1842A26ED8}" presName="Name0" presStyleCnt="0">
        <dgm:presLayoutVars>
          <dgm:dir/>
          <dgm:resizeHandles val="exact"/>
        </dgm:presLayoutVars>
      </dgm:prSet>
      <dgm:spPr/>
    </dgm:pt>
    <dgm:pt modelId="{1B4AA377-C322-4E9D-96DC-A721A58348B4}" type="pres">
      <dgm:prSet presAssocID="{E8A518E4-B15B-4E66-98B1-4C769755B50E}" presName="composite" presStyleCnt="0"/>
      <dgm:spPr/>
    </dgm:pt>
    <dgm:pt modelId="{C7E12DC0-E5E1-4B90-A208-3B5D3D53CCD1}" type="pres">
      <dgm:prSet presAssocID="{E8A518E4-B15B-4E66-98B1-4C769755B50E}" presName="imagSh" presStyleLbl="bgImgPlace1" presStyleIdx="0" presStyleCnt="6"/>
      <dgm:spPr>
        <a:xfrm>
          <a:off x="293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FA2C0E6-BADA-40F0-9128-F8B904894CC4}" type="pres">
      <dgm:prSet presAssocID="{E8A518E4-B15B-4E66-98B1-4C769755B50E}" presName="txNode" presStyleLbl="node1" presStyleIdx="0" presStyleCnt="6">
        <dgm:presLayoutVars>
          <dgm:bulletEnabled val="1"/>
        </dgm:presLayoutVars>
      </dgm:prSet>
      <dgm:spPr/>
    </dgm:pt>
    <dgm:pt modelId="{6C553816-2B11-48AE-94FD-0C0957712CAE}" type="pres">
      <dgm:prSet presAssocID="{4D19D399-B5D7-4804-8609-F406FE2953E2}" presName="sibTrans" presStyleLbl="sibTrans2D1" presStyleIdx="0" presStyleCnt="5"/>
      <dgm:spPr/>
    </dgm:pt>
    <dgm:pt modelId="{9303025D-1A29-4405-BF1C-37F332F454AE}" type="pres">
      <dgm:prSet presAssocID="{4D19D399-B5D7-4804-8609-F406FE2953E2}" presName="connTx" presStyleLbl="sibTrans2D1" presStyleIdx="0" presStyleCnt="5"/>
      <dgm:spPr/>
    </dgm:pt>
    <dgm:pt modelId="{ACDE8A6D-EC02-4AE4-B294-03108A8DAAE7}" type="pres">
      <dgm:prSet presAssocID="{839392E8-00AB-443B-A9D5-1E52974B2A39}" presName="composite" presStyleCnt="0"/>
      <dgm:spPr/>
    </dgm:pt>
    <dgm:pt modelId="{FE11FAC3-5CA5-452A-81DC-1419C4588E6A}" type="pres">
      <dgm:prSet presAssocID="{839392E8-00AB-443B-A9D5-1E52974B2A39}" presName="imagSh" presStyleLbl="bgImgPlace1" presStyleIdx="1" presStyleCnt="6"/>
      <dgm:spPr>
        <a:xfrm>
          <a:off x="200023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03CE5D62-D0FA-46CA-B990-A1FD152CC209}" type="pres">
      <dgm:prSet presAssocID="{839392E8-00AB-443B-A9D5-1E52974B2A39}" presName="txNode" presStyleLbl="node1" presStyleIdx="1" presStyleCnt="6">
        <dgm:presLayoutVars>
          <dgm:bulletEnabled val="1"/>
        </dgm:presLayoutVars>
      </dgm:prSet>
      <dgm:spPr/>
    </dgm:pt>
    <dgm:pt modelId="{A216D683-CDA3-4D8C-9D48-04A4B9653B92}" type="pres">
      <dgm:prSet presAssocID="{8449BD11-B13E-47C8-AE61-B99E0D8AA522}" presName="sibTrans" presStyleLbl="sibTrans2D1" presStyleIdx="1" presStyleCnt="5"/>
      <dgm:spPr/>
    </dgm:pt>
    <dgm:pt modelId="{93B567E3-0F39-41F0-AC49-17F66D8F4C72}" type="pres">
      <dgm:prSet presAssocID="{8449BD11-B13E-47C8-AE61-B99E0D8AA522}" presName="connTx" presStyleLbl="sibTrans2D1" presStyleIdx="1" presStyleCnt="5"/>
      <dgm:spPr/>
    </dgm:pt>
    <dgm:pt modelId="{5F8E5C16-3892-4D7F-8206-282077EB2CA6}" type="pres">
      <dgm:prSet presAssocID="{75369F8A-8568-4DC2-B686-0AB2DD166727}" presName="composite" presStyleCnt="0"/>
      <dgm:spPr/>
    </dgm:pt>
    <dgm:pt modelId="{DD65D8CE-1583-4873-B50C-F7CD37136CCB}" type="pres">
      <dgm:prSet presAssocID="{75369F8A-8568-4DC2-B686-0AB2DD166727}" presName="imagSh" presStyleLbl="bgImgPlace1" presStyleIdx="2" presStyleCnt="6"/>
      <dgm:spPr>
        <a:xfrm>
          <a:off x="399754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AA0FECB-1783-4C0C-BF24-65B12B10DE6D}" type="pres">
      <dgm:prSet presAssocID="{75369F8A-8568-4DC2-B686-0AB2DD166727}" presName="txNode" presStyleLbl="node1" presStyleIdx="2" presStyleCnt="6">
        <dgm:presLayoutVars>
          <dgm:bulletEnabled val="1"/>
        </dgm:presLayoutVars>
      </dgm:prSet>
      <dgm:spPr/>
    </dgm:pt>
    <dgm:pt modelId="{D3849473-90B5-4BF2-B00D-D4ECDA3D5F88}" type="pres">
      <dgm:prSet presAssocID="{83861792-2911-4D5C-B9B7-921215E9071F}" presName="sibTrans" presStyleLbl="sibTrans2D1" presStyleIdx="2" presStyleCnt="5"/>
      <dgm:spPr/>
    </dgm:pt>
    <dgm:pt modelId="{51AE53D7-2EEC-4E3F-9C8A-8EEF885A8A15}" type="pres">
      <dgm:prSet presAssocID="{83861792-2911-4D5C-B9B7-921215E9071F}" presName="connTx" presStyleLbl="sibTrans2D1" presStyleIdx="2" presStyleCnt="5"/>
      <dgm:spPr/>
    </dgm:pt>
    <dgm:pt modelId="{831EA3A5-0E09-4191-AE7D-6D2DFC1C7CB2}" type="pres">
      <dgm:prSet presAssocID="{8CB52776-DA3D-41ED-A1DC-43E72589BCF1}" presName="composite" presStyleCnt="0"/>
      <dgm:spPr/>
    </dgm:pt>
    <dgm:pt modelId="{EEB72768-2077-4C58-98FB-AE62F0FCCC12}" type="pres">
      <dgm:prSet presAssocID="{8CB52776-DA3D-41ED-A1DC-43E72589BCF1}" presName="imagSh" presStyleLbl="bgImgPlace1" presStyleIdx="3" presStyleCnt="6"/>
      <dgm:spPr>
        <a:xfrm>
          <a:off x="599484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791B2BA0-E775-4CBD-8503-194DC85669D7}" type="pres">
      <dgm:prSet presAssocID="{8CB52776-DA3D-41ED-A1DC-43E72589BCF1}" presName="txNode" presStyleLbl="node1" presStyleIdx="3" presStyleCnt="6">
        <dgm:presLayoutVars>
          <dgm:bulletEnabled val="1"/>
        </dgm:presLayoutVars>
      </dgm:prSet>
      <dgm:spPr/>
    </dgm:pt>
    <dgm:pt modelId="{0A56DFA3-35D2-4EA7-AC93-A95A5EEF9F53}" type="pres">
      <dgm:prSet presAssocID="{3B5712BD-8697-4AE7-9402-2A227A702C95}" presName="sibTrans" presStyleLbl="sibTrans2D1" presStyleIdx="3" presStyleCnt="5"/>
      <dgm:spPr/>
    </dgm:pt>
    <dgm:pt modelId="{92855311-9FB5-4D4C-8AC4-DF5FB66992CA}" type="pres">
      <dgm:prSet presAssocID="{3B5712BD-8697-4AE7-9402-2A227A702C95}" presName="connTx" presStyleLbl="sibTrans2D1" presStyleIdx="3" presStyleCnt="5"/>
      <dgm:spPr/>
    </dgm:pt>
    <dgm:pt modelId="{F11FB9DE-3DBD-4997-AC36-0412DB668771}" type="pres">
      <dgm:prSet presAssocID="{5DE4661C-6025-4F81-A1C4-9D4855691318}" presName="composite" presStyleCnt="0"/>
      <dgm:spPr/>
    </dgm:pt>
    <dgm:pt modelId="{E802907A-E280-4C60-B218-4A45752A0963}" type="pres">
      <dgm:prSet presAssocID="{5DE4661C-6025-4F81-A1C4-9D4855691318}" presName="imagSh" presStyleLbl="bgImgPlace1" presStyleIdx="4" presStyleCnt="6"/>
      <dgm:spPr>
        <a:xfrm>
          <a:off x="799215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44F7EA23-E5FC-4E06-8B32-1AAEFE5BE23B}" type="pres">
      <dgm:prSet presAssocID="{5DE4661C-6025-4F81-A1C4-9D4855691318}" presName="txNode" presStyleLbl="node1" presStyleIdx="4" presStyleCnt="6">
        <dgm:presLayoutVars>
          <dgm:bulletEnabled val="1"/>
        </dgm:presLayoutVars>
      </dgm:prSet>
      <dgm:spPr/>
    </dgm:pt>
    <dgm:pt modelId="{81B0F1E6-44ED-44D3-A63A-19F2162F8739}" type="pres">
      <dgm:prSet presAssocID="{890D0C54-305B-4679-B22E-AFFE52C59D63}" presName="sibTrans" presStyleLbl="sibTrans2D1" presStyleIdx="4" presStyleCnt="5"/>
      <dgm:spPr/>
    </dgm:pt>
    <dgm:pt modelId="{0E505E04-8ADE-4317-A014-46AFB6AD2C8D}" type="pres">
      <dgm:prSet presAssocID="{890D0C54-305B-4679-B22E-AFFE52C59D63}" presName="connTx" presStyleLbl="sibTrans2D1" presStyleIdx="4" presStyleCnt="5"/>
      <dgm:spPr/>
    </dgm:pt>
    <dgm:pt modelId="{10DB2E57-5546-43E8-9951-29798BD2EE4D}" type="pres">
      <dgm:prSet presAssocID="{642447F4-F7D2-4870-8707-3BBE6113FF6F}" presName="composite" presStyleCnt="0"/>
      <dgm:spPr/>
    </dgm:pt>
    <dgm:pt modelId="{1D12F2CF-7F0F-45EC-941B-A64ED93F2A4B}" type="pres">
      <dgm:prSet presAssocID="{642447F4-F7D2-4870-8707-3BBE6113FF6F}" presName="imagSh" presStyleLbl="bgImgPlace1" presStyleIdx="5" presStyleCnt="6"/>
      <dgm:spPr>
        <a:xfrm>
          <a:off x="998945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1F0B5FBE-C5B7-47C6-8AB3-5C173F2DEF58}" type="pres">
      <dgm:prSet presAssocID="{642447F4-F7D2-4870-8707-3BBE6113FF6F}" presName="txNode" presStyleLbl="node1" presStyleIdx="5" presStyleCnt="6">
        <dgm:presLayoutVars>
          <dgm:bulletEnabled val="1"/>
        </dgm:presLayoutVars>
      </dgm:prSet>
      <dgm:spPr/>
    </dgm:pt>
  </dgm:ptLst>
  <dgm:cxnLst>
    <dgm:cxn modelId="{3CDAE021-A292-4D87-B0B1-6A2457FF9C6F}" type="presOf" srcId="{83861792-2911-4D5C-B9B7-921215E9071F}" destId="{D3849473-90B5-4BF2-B00D-D4ECDA3D5F88}" srcOrd="0" destOrd="0" presId="urn:microsoft.com/office/officeart/2005/8/layout/hProcess10"/>
    <dgm:cxn modelId="{A066E033-EFA5-40FA-935E-D6D8306B31B6}" type="presOf" srcId="{4C34198D-71C6-47E5-8DDA-5F1842A26ED8}" destId="{92F8A87F-82C2-49BB-92CE-7D9F6A959343}" srcOrd="0" destOrd="0" presId="urn:microsoft.com/office/officeart/2005/8/layout/hProcess10"/>
    <dgm:cxn modelId="{1B82D744-904C-4D33-A218-3067913BD196}" srcId="{4C34198D-71C6-47E5-8DDA-5F1842A26ED8}" destId="{5DE4661C-6025-4F81-A1C4-9D4855691318}" srcOrd="4" destOrd="0" parTransId="{22C3B8CD-9107-4DD8-9E2B-AE1B8DD96D7F}" sibTransId="{890D0C54-305B-4679-B22E-AFFE52C59D63}"/>
    <dgm:cxn modelId="{67391049-E628-4929-9A43-4D6B69FD41F6}" srcId="{4C34198D-71C6-47E5-8DDA-5F1842A26ED8}" destId="{75369F8A-8568-4DC2-B686-0AB2DD166727}" srcOrd="2" destOrd="0" parTransId="{174B8645-BF7C-45D0-91CB-859A2D5EE462}" sibTransId="{83861792-2911-4D5C-B9B7-921215E9071F}"/>
    <dgm:cxn modelId="{9A365170-253D-4DCC-893A-F69C26690BD8}" type="presOf" srcId="{3B5712BD-8697-4AE7-9402-2A227A702C95}" destId="{92855311-9FB5-4D4C-8AC4-DF5FB66992CA}" srcOrd="1" destOrd="0" presId="urn:microsoft.com/office/officeart/2005/8/layout/hProcess10"/>
    <dgm:cxn modelId="{BE57CA52-A8ED-40C4-9CF8-BA81AF29CC8E}" type="presOf" srcId="{E8A518E4-B15B-4E66-98B1-4C769755B50E}" destId="{CFA2C0E6-BADA-40F0-9128-F8B904894CC4}" srcOrd="0" destOrd="0" presId="urn:microsoft.com/office/officeart/2005/8/layout/hProcess10"/>
    <dgm:cxn modelId="{2C1C3755-4811-4043-84ED-5E260132C4D4}" type="presOf" srcId="{642447F4-F7D2-4870-8707-3BBE6113FF6F}" destId="{1F0B5FBE-C5B7-47C6-8AB3-5C173F2DEF58}" srcOrd="0" destOrd="0" presId="urn:microsoft.com/office/officeart/2005/8/layout/hProcess10"/>
    <dgm:cxn modelId="{74565E8B-3F82-444A-ABC4-4CE8560A1723}" srcId="{4C34198D-71C6-47E5-8DDA-5F1842A26ED8}" destId="{E8A518E4-B15B-4E66-98B1-4C769755B50E}" srcOrd="0" destOrd="0" parTransId="{F94C2FF2-7AE5-4D67-9822-886596FA9525}" sibTransId="{4D19D399-B5D7-4804-8609-F406FE2953E2}"/>
    <dgm:cxn modelId="{765D8494-8630-40DB-B15F-B4723AB08EB1}" type="presOf" srcId="{890D0C54-305B-4679-B22E-AFFE52C59D63}" destId="{81B0F1E6-44ED-44D3-A63A-19F2162F8739}" srcOrd="0" destOrd="0" presId="urn:microsoft.com/office/officeart/2005/8/layout/hProcess10"/>
    <dgm:cxn modelId="{6BB7A895-516E-4093-86CD-8AAE6F6AD8BB}" type="presOf" srcId="{83861792-2911-4D5C-B9B7-921215E9071F}" destId="{51AE53D7-2EEC-4E3F-9C8A-8EEF885A8A15}" srcOrd="1" destOrd="0" presId="urn:microsoft.com/office/officeart/2005/8/layout/hProcess10"/>
    <dgm:cxn modelId="{926E149D-66E8-436F-AD40-4F910613CCCF}" type="presOf" srcId="{8449BD11-B13E-47C8-AE61-B99E0D8AA522}" destId="{A216D683-CDA3-4D8C-9D48-04A4B9653B92}" srcOrd="0" destOrd="0" presId="urn:microsoft.com/office/officeart/2005/8/layout/hProcess10"/>
    <dgm:cxn modelId="{E435C4A2-7A3B-4F16-8CE0-04630D3EC9F5}" type="presOf" srcId="{4D19D399-B5D7-4804-8609-F406FE2953E2}" destId="{9303025D-1A29-4405-BF1C-37F332F454AE}" srcOrd="1" destOrd="0" presId="urn:microsoft.com/office/officeart/2005/8/layout/hProcess10"/>
    <dgm:cxn modelId="{D59E4AA4-5C82-4272-819D-A0C49DC6F887}" srcId="{4C34198D-71C6-47E5-8DDA-5F1842A26ED8}" destId="{642447F4-F7D2-4870-8707-3BBE6113FF6F}" srcOrd="5" destOrd="0" parTransId="{E953A276-59B4-4E44-8904-15012CE732B1}" sibTransId="{E01A891E-503B-4028-8BE0-73451396D9F3}"/>
    <dgm:cxn modelId="{5419A4AB-1904-4B2C-BE1B-311F4EE596D9}" srcId="{4C34198D-71C6-47E5-8DDA-5F1842A26ED8}" destId="{8CB52776-DA3D-41ED-A1DC-43E72589BCF1}" srcOrd="3" destOrd="0" parTransId="{BD59556F-5E44-4BE7-881A-7B0CC93CFE9F}" sibTransId="{3B5712BD-8697-4AE7-9402-2A227A702C95}"/>
    <dgm:cxn modelId="{869AF9AB-1F4A-409F-B018-F2EB1BFB623C}" type="presOf" srcId="{3B5712BD-8697-4AE7-9402-2A227A702C95}" destId="{0A56DFA3-35D2-4EA7-AC93-A95A5EEF9F53}" srcOrd="0" destOrd="0" presId="urn:microsoft.com/office/officeart/2005/8/layout/hProcess10"/>
    <dgm:cxn modelId="{968D61B0-7A3B-484A-B1C8-37AFF1252BF9}" type="presOf" srcId="{8449BD11-B13E-47C8-AE61-B99E0D8AA522}" destId="{93B567E3-0F39-41F0-AC49-17F66D8F4C72}" srcOrd="1" destOrd="0" presId="urn:microsoft.com/office/officeart/2005/8/layout/hProcess10"/>
    <dgm:cxn modelId="{029493B1-4F3B-4A07-9876-EA0E881E1B4C}" type="presOf" srcId="{75369F8A-8568-4DC2-B686-0AB2DD166727}" destId="{3AA0FECB-1783-4C0C-BF24-65B12B10DE6D}" srcOrd="0" destOrd="0" presId="urn:microsoft.com/office/officeart/2005/8/layout/hProcess10"/>
    <dgm:cxn modelId="{478D8FB7-196A-41FF-8351-52E893972DD0}" type="presOf" srcId="{5DE4661C-6025-4F81-A1C4-9D4855691318}" destId="{44F7EA23-E5FC-4E06-8B32-1AAEFE5BE23B}" srcOrd="0" destOrd="0" presId="urn:microsoft.com/office/officeart/2005/8/layout/hProcess10"/>
    <dgm:cxn modelId="{05987DCE-3DC9-4710-8699-02530AF0980F}" type="presOf" srcId="{839392E8-00AB-443B-A9D5-1E52974B2A39}" destId="{03CE5D62-D0FA-46CA-B990-A1FD152CC209}" srcOrd="0" destOrd="0" presId="urn:microsoft.com/office/officeart/2005/8/layout/hProcess10"/>
    <dgm:cxn modelId="{3470A4D3-2630-48E0-9667-FB26B5C5FD2F}" type="presOf" srcId="{4D19D399-B5D7-4804-8609-F406FE2953E2}" destId="{6C553816-2B11-48AE-94FD-0C0957712CAE}" srcOrd="0" destOrd="0" presId="urn:microsoft.com/office/officeart/2005/8/layout/hProcess10"/>
    <dgm:cxn modelId="{51DCB9EB-B196-43C1-8318-DD539D621E5C}" type="presOf" srcId="{890D0C54-305B-4679-B22E-AFFE52C59D63}" destId="{0E505E04-8ADE-4317-A014-46AFB6AD2C8D}" srcOrd="1" destOrd="0" presId="urn:microsoft.com/office/officeart/2005/8/layout/hProcess10"/>
    <dgm:cxn modelId="{79652DEF-9076-4AA4-97C6-1B54B72B46E4}" srcId="{4C34198D-71C6-47E5-8DDA-5F1842A26ED8}" destId="{839392E8-00AB-443B-A9D5-1E52974B2A39}" srcOrd="1" destOrd="0" parTransId="{402A927B-EC26-4B76-A8B1-AA0D1EE2EA44}" sibTransId="{8449BD11-B13E-47C8-AE61-B99E0D8AA522}"/>
    <dgm:cxn modelId="{4F5707FE-6751-4EE5-B18C-0B1660E84538}" type="presOf" srcId="{8CB52776-DA3D-41ED-A1DC-43E72589BCF1}" destId="{791B2BA0-E775-4CBD-8503-194DC85669D7}" srcOrd="0" destOrd="0" presId="urn:microsoft.com/office/officeart/2005/8/layout/hProcess10"/>
    <dgm:cxn modelId="{1E0F6C67-4A65-4218-924E-CCA15C860C59}" type="presParOf" srcId="{92F8A87F-82C2-49BB-92CE-7D9F6A959343}" destId="{1B4AA377-C322-4E9D-96DC-A721A58348B4}" srcOrd="0" destOrd="0" presId="urn:microsoft.com/office/officeart/2005/8/layout/hProcess10"/>
    <dgm:cxn modelId="{E024757B-E80C-4426-ABC6-A2FB8D62E74B}" type="presParOf" srcId="{1B4AA377-C322-4E9D-96DC-A721A58348B4}" destId="{C7E12DC0-E5E1-4B90-A208-3B5D3D53CCD1}" srcOrd="0" destOrd="0" presId="urn:microsoft.com/office/officeart/2005/8/layout/hProcess10"/>
    <dgm:cxn modelId="{8820D051-3020-4FAB-A59D-CED986D4F591}" type="presParOf" srcId="{1B4AA377-C322-4E9D-96DC-A721A58348B4}" destId="{CFA2C0E6-BADA-40F0-9128-F8B904894CC4}" srcOrd="1" destOrd="0" presId="urn:microsoft.com/office/officeart/2005/8/layout/hProcess10"/>
    <dgm:cxn modelId="{DD0F8BDE-7567-49D6-973D-0C69D1811FCF}" type="presParOf" srcId="{92F8A87F-82C2-49BB-92CE-7D9F6A959343}" destId="{6C553816-2B11-48AE-94FD-0C0957712CAE}" srcOrd="1" destOrd="0" presId="urn:microsoft.com/office/officeart/2005/8/layout/hProcess10"/>
    <dgm:cxn modelId="{5AC0128D-DB54-4566-989B-72D5C4236412}" type="presParOf" srcId="{6C553816-2B11-48AE-94FD-0C0957712CAE}" destId="{9303025D-1A29-4405-BF1C-37F332F454AE}" srcOrd="0" destOrd="0" presId="urn:microsoft.com/office/officeart/2005/8/layout/hProcess10"/>
    <dgm:cxn modelId="{B85F1F08-6A40-469E-AD4B-8778DE165A3D}" type="presParOf" srcId="{92F8A87F-82C2-49BB-92CE-7D9F6A959343}" destId="{ACDE8A6D-EC02-4AE4-B294-03108A8DAAE7}" srcOrd="2" destOrd="0" presId="urn:microsoft.com/office/officeart/2005/8/layout/hProcess10"/>
    <dgm:cxn modelId="{1F2BB870-875F-4E35-9330-9D26542F5737}" type="presParOf" srcId="{ACDE8A6D-EC02-4AE4-B294-03108A8DAAE7}" destId="{FE11FAC3-5CA5-452A-81DC-1419C4588E6A}" srcOrd="0" destOrd="0" presId="urn:microsoft.com/office/officeart/2005/8/layout/hProcess10"/>
    <dgm:cxn modelId="{87B359EC-C10E-43CF-8A00-B234807C404E}" type="presParOf" srcId="{ACDE8A6D-EC02-4AE4-B294-03108A8DAAE7}" destId="{03CE5D62-D0FA-46CA-B990-A1FD152CC209}" srcOrd="1" destOrd="0" presId="urn:microsoft.com/office/officeart/2005/8/layout/hProcess10"/>
    <dgm:cxn modelId="{6B278BF9-BC8C-4DAB-AEC5-630954992262}" type="presParOf" srcId="{92F8A87F-82C2-49BB-92CE-7D9F6A959343}" destId="{A216D683-CDA3-4D8C-9D48-04A4B9653B92}" srcOrd="3" destOrd="0" presId="urn:microsoft.com/office/officeart/2005/8/layout/hProcess10"/>
    <dgm:cxn modelId="{B97B260F-7D8B-4195-A4A1-81CF9B47ACB2}" type="presParOf" srcId="{A216D683-CDA3-4D8C-9D48-04A4B9653B92}" destId="{93B567E3-0F39-41F0-AC49-17F66D8F4C72}" srcOrd="0" destOrd="0" presId="urn:microsoft.com/office/officeart/2005/8/layout/hProcess10"/>
    <dgm:cxn modelId="{F3D3BDD2-602A-46DE-9D28-2116CF437F3E}" type="presParOf" srcId="{92F8A87F-82C2-49BB-92CE-7D9F6A959343}" destId="{5F8E5C16-3892-4D7F-8206-282077EB2CA6}" srcOrd="4" destOrd="0" presId="urn:microsoft.com/office/officeart/2005/8/layout/hProcess10"/>
    <dgm:cxn modelId="{674A5821-897C-4E1C-B726-E63E5CB26640}" type="presParOf" srcId="{5F8E5C16-3892-4D7F-8206-282077EB2CA6}" destId="{DD65D8CE-1583-4873-B50C-F7CD37136CCB}" srcOrd="0" destOrd="0" presId="urn:microsoft.com/office/officeart/2005/8/layout/hProcess10"/>
    <dgm:cxn modelId="{250FA7AA-94AC-40A7-83EA-25F8949391F0}" type="presParOf" srcId="{5F8E5C16-3892-4D7F-8206-282077EB2CA6}" destId="{3AA0FECB-1783-4C0C-BF24-65B12B10DE6D}" srcOrd="1" destOrd="0" presId="urn:microsoft.com/office/officeart/2005/8/layout/hProcess10"/>
    <dgm:cxn modelId="{F4C80972-C838-4735-848A-BB4A31FAEFC8}" type="presParOf" srcId="{92F8A87F-82C2-49BB-92CE-7D9F6A959343}" destId="{D3849473-90B5-4BF2-B00D-D4ECDA3D5F88}" srcOrd="5" destOrd="0" presId="urn:microsoft.com/office/officeart/2005/8/layout/hProcess10"/>
    <dgm:cxn modelId="{B0FEB9FD-5675-495F-891E-0AA93F216553}" type="presParOf" srcId="{D3849473-90B5-4BF2-B00D-D4ECDA3D5F88}" destId="{51AE53D7-2EEC-4E3F-9C8A-8EEF885A8A15}" srcOrd="0" destOrd="0" presId="urn:microsoft.com/office/officeart/2005/8/layout/hProcess10"/>
    <dgm:cxn modelId="{5FFD99D6-BA60-4D46-AE51-40279CF7C2B8}" type="presParOf" srcId="{92F8A87F-82C2-49BB-92CE-7D9F6A959343}" destId="{831EA3A5-0E09-4191-AE7D-6D2DFC1C7CB2}" srcOrd="6" destOrd="0" presId="urn:microsoft.com/office/officeart/2005/8/layout/hProcess10"/>
    <dgm:cxn modelId="{371DE34C-30AB-4A64-9B55-96AE5CBF93F2}" type="presParOf" srcId="{831EA3A5-0E09-4191-AE7D-6D2DFC1C7CB2}" destId="{EEB72768-2077-4C58-98FB-AE62F0FCCC12}" srcOrd="0" destOrd="0" presId="urn:microsoft.com/office/officeart/2005/8/layout/hProcess10"/>
    <dgm:cxn modelId="{5272DD6B-6218-4C7A-A905-13CB798E92EF}" type="presParOf" srcId="{831EA3A5-0E09-4191-AE7D-6D2DFC1C7CB2}" destId="{791B2BA0-E775-4CBD-8503-194DC85669D7}" srcOrd="1" destOrd="0" presId="urn:microsoft.com/office/officeart/2005/8/layout/hProcess10"/>
    <dgm:cxn modelId="{FCE78A00-FF9F-4DCF-B662-28BE35E96DD1}" type="presParOf" srcId="{92F8A87F-82C2-49BB-92CE-7D9F6A959343}" destId="{0A56DFA3-35D2-4EA7-AC93-A95A5EEF9F53}" srcOrd="7" destOrd="0" presId="urn:microsoft.com/office/officeart/2005/8/layout/hProcess10"/>
    <dgm:cxn modelId="{3F9EA867-8D6A-4F2D-B863-D021512A4C92}" type="presParOf" srcId="{0A56DFA3-35D2-4EA7-AC93-A95A5EEF9F53}" destId="{92855311-9FB5-4D4C-8AC4-DF5FB66992CA}" srcOrd="0" destOrd="0" presId="urn:microsoft.com/office/officeart/2005/8/layout/hProcess10"/>
    <dgm:cxn modelId="{1B48CAD9-904C-4A82-BCB0-C411D0ABC6D3}" type="presParOf" srcId="{92F8A87F-82C2-49BB-92CE-7D9F6A959343}" destId="{F11FB9DE-3DBD-4997-AC36-0412DB668771}" srcOrd="8" destOrd="0" presId="urn:microsoft.com/office/officeart/2005/8/layout/hProcess10"/>
    <dgm:cxn modelId="{86D2FFBF-55D4-4FB1-8300-175D5B433C02}" type="presParOf" srcId="{F11FB9DE-3DBD-4997-AC36-0412DB668771}" destId="{E802907A-E280-4C60-B218-4A45752A0963}" srcOrd="0" destOrd="0" presId="urn:microsoft.com/office/officeart/2005/8/layout/hProcess10"/>
    <dgm:cxn modelId="{8BDFB2EC-D117-4FAA-A15E-41D138EAE213}" type="presParOf" srcId="{F11FB9DE-3DBD-4997-AC36-0412DB668771}" destId="{44F7EA23-E5FC-4E06-8B32-1AAEFE5BE23B}" srcOrd="1" destOrd="0" presId="urn:microsoft.com/office/officeart/2005/8/layout/hProcess10"/>
    <dgm:cxn modelId="{68F4043D-9AF8-460A-8EF3-02F257F335DE}" type="presParOf" srcId="{92F8A87F-82C2-49BB-92CE-7D9F6A959343}" destId="{81B0F1E6-44ED-44D3-A63A-19F2162F8739}" srcOrd="9" destOrd="0" presId="urn:microsoft.com/office/officeart/2005/8/layout/hProcess10"/>
    <dgm:cxn modelId="{12EE1F84-C65A-483E-9C1C-8382F3E57EB1}" type="presParOf" srcId="{81B0F1E6-44ED-44D3-A63A-19F2162F8739}" destId="{0E505E04-8ADE-4317-A014-46AFB6AD2C8D}" srcOrd="0" destOrd="0" presId="urn:microsoft.com/office/officeart/2005/8/layout/hProcess10"/>
    <dgm:cxn modelId="{E84978FC-0B50-479B-AD06-930E8DD488DB}" type="presParOf" srcId="{92F8A87F-82C2-49BB-92CE-7D9F6A959343}" destId="{10DB2E57-5546-43E8-9951-29798BD2EE4D}" srcOrd="10" destOrd="0" presId="urn:microsoft.com/office/officeart/2005/8/layout/hProcess10"/>
    <dgm:cxn modelId="{4ECE6651-56AE-4CBB-9193-B87141D3BD95}" type="presParOf" srcId="{10DB2E57-5546-43E8-9951-29798BD2EE4D}" destId="{1D12F2CF-7F0F-45EC-941B-A64ED93F2A4B}" srcOrd="0" destOrd="0" presId="urn:microsoft.com/office/officeart/2005/8/layout/hProcess10"/>
    <dgm:cxn modelId="{5B1A3CFA-CFE0-4C13-87BD-85934F253B7A}" type="presParOf" srcId="{10DB2E57-5546-43E8-9951-29798BD2EE4D}" destId="{1F0B5FBE-C5B7-47C6-8AB3-5C173F2DEF58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82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60472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KPI</a:t>
          </a:r>
          <a:endParaRPr lang="en-US" sz="2200" b="1" kern="1200" dirty="0">
            <a:solidFill>
              <a:srgbClr val="17406D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96898" y="639244"/>
        <a:ext cx="2647916" cy="1170825"/>
      </dsp:txXfrm>
    </dsp:sp>
    <dsp:sp modelId="{01E28DE3-D2A4-4D5B-8683-C82D6D71D370}">
      <dsp:nvSpPr>
        <dsp:cNvPr id="0" name=""/>
        <dsp:cNvSpPr/>
      </dsp:nvSpPr>
      <dsp:spPr>
        <a:xfrm>
          <a:off x="3681480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540670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Method</a:t>
          </a:r>
        </a:p>
      </dsp:txBody>
      <dsp:txXfrm>
        <a:off x="4577096" y="639244"/>
        <a:ext cx="2647916" cy="1170825"/>
      </dsp:txXfrm>
    </dsp:sp>
    <dsp:sp modelId="{B4664415-C8C3-43A5-B03F-4AD4A428614C}">
      <dsp:nvSpPr>
        <dsp:cNvPr id="0" name=""/>
        <dsp:cNvSpPr/>
      </dsp:nvSpPr>
      <dsp:spPr>
        <a:xfrm>
          <a:off x="7361678" y="291899"/>
          <a:ext cx="3221963" cy="124367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CC9E9B9-401E-43FB-A0DC-66B89588566F}">
      <dsp:nvSpPr>
        <dsp:cNvPr id="0" name=""/>
        <dsp:cNvSpPr/>
      </dsp:nvSpPr>
      <dsp:spPr>
        <a:xfrm>
          <a:off x="8220868" y="602818"/>
          <a:ext cx="2720768" cy="124367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Monitoring </a:t>
          </a: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&amp; </a:t>
          </a:r>
          <a:r>
            <a:rPr lang="en-US" sz="2200" b="1" i="0" kern="1200" dirty="0" err="1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Evaluation System </a:t>
          </a:r>
          <a:r>
            <a:rPr lang="en-US" sz="2200" b="1" i="0" kern="1200" dirty="0">
              <a:solidFill>
                <a:srgbClr val="17406D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(M&amp;E System) </a:t>
          </a:r>
        </a:p>
      </dsp:txBody>
      <dsp:txXfrm>
        <a:off x="8257294" y="639244"/>
        <a:ext cx="2647916" cy="11708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12DC0-E5E1-4B90-A208-3B5D3D53CCD1}">
      <dsp:nvSpPr>
        <dsp:cNvPr id="0" name=""/>
        <dsp:cNvSpPr/>
      </dsp:nvSpPr>
      <dsp:spPr>
        <a:xfrm>
          <a:off x="293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A2C0E6-BADA-40F0-9128-F8B904894CC4}">
      <dsp:nvSpPr>
        <dsp:cNvPr id="0" name=""/>
        <dsp:cNvSpPr/>
      </dsp:nvSpPr>
      <dsp:spPr>
        <a:xfrm>
          <a:off x="21265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Proposal</a:t>
          </a:r>
          <a:endParaRPr lang="en-US" sz="2400" b="1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49359" y="788678"/>
        <a:ext cx="1214879" cy="1179871"/>
      </dsp:txXfrm>
    </dsp:sp>
    <dsp:sp modelId="{6C553816-2B11-48AE-94FD-0C0957712CAE}">
      <dsp:nvSpPr>
        <dsp:cNvPr id="0" name=""/>
        <dsp:cNvSpPr/>
      </dsp:nvSpPr>
      <dsp:spPr>
        <a:xfrm>
          <a:off x="1539377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539377" y="533774"/>
        <a:ext cx="173707" cy="185735"/>
      </dsp:txXfrm>
    </dsp:sp>
    <dsp:sp modelId="{FE11FAC3-5CA5-452A-81DC-1419C4588E6A}">
      <dsp:nvSpPr>
        <dsp:cNvPr id="0" name=""/>
        <dsp:cNvSpPr/>
      </dsp:nvSpPr>
      <dsp:spPr>
        <a:xfrm>
          <a:off x="200023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E5D62-D0FA-46CA-B990-A1FD152CC209}">
      <dsp:nvSpPr>
        <dsp:cNvPr id="0" name=""/>
        <dsp:cNvSpPr/>
      </dsp:nvSpPr>
      <dsp:spPr>
        <a:xfrm>
          <a:off x="220995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PDD Design</a:t>
          </a:r>
          <a:endParaRPr lang="en-US" sz="24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2246664" y="788678"/>
        <a:ext cx="1214879" cy="1179871"/>
      </dsp:txXfrm>
    </dsp:sp>
    <dsp:sp modelId="{A216D683-CDA3-4D8C-9D48-04A4B9653B92}">
      <dsp:nvSpPr>
        <dsp:cNvPr id="0" name=""/>
        <dsp:cNvSpPr/>
      </dsp:nvSpPr>
      <dsp:spPr>
        <a:xfrm>
          <a:off x="3536683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3536683" y="533774"/>
        <a:ext cx="173707" cy="185735"/>
      </dsp:txXfrm>
    </dsp:sp>
    <dsp:sp modelId="{DD65D8CE-1583-4873-B50C-F7CD37136CCB}">
      <dsp:nvSpPr>
        <dsp:cNvPr id="0" name=""/>
        <dsp:cNvSpPr/>
      </dsp:nvSpPr>
      <dsp:spPr>
        <a:xfrm>
          <a:off x="399754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0FECB-1783-4C0C-BF24-65B12B10DE6D}">
      <dsp:nvSpPr>
        <dsp:cNvPr id="0" name=""/>
        <dsp:cNvSpPr/>
      </dsp:nvSpPr>
      <dsp:spPr>
        <a:xfrm>
          <a:off x="420726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Approval</a:t>
          </a:r>
          <a:endParaRPr lang="en-US" sz="2400" b="1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4243969" y="788678"/>
        <a:ext cx="1214879" cy="1179871"/>
      </dsp:txXfrm>
    </dsp:sp>
    <dsp:sp modelId="{D3849473-90B5-4BF2-B00D-D4ECDA3D5F88}">
      <dsp:nvSpPr>
        <dsp:cNvPr id="0" name=""/>
        <dsp:cNvSpPr/>
      </dsp:nvSpPr>
      <dsp:spPr>
        <a:xfrm>
          <a:off x="5533988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5533988" y="533774"/>
        <a:ext cx="173707" cy="185735"/>
      </dsp:txXfrm>
    </dsp:sp>
    <dsp:sp modelId="{EEB72768-2077-4C58-98FB-AE62F0FCCC12}">
      <dsp:nvSpPr>
        <dsp:cNvPr id="0" name=""/>
        <dsp:cNvSpPr/>
      </dsp:nvSpPr>
      <dsp:spPr>
        <a:xfrm>
          <a:off x="599484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1B2BA0-E775-4CBD-8503-194DC85669D7}">
      <dsp:nvSpPr>
        <dsp:cNvPr id="0" name=""/>
        <dsp:cNvSpPr/>
      </dsp:nvSpPr>
      <dsp:spPr>
        <a:xfrm>
          <a:off x="620456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MRV</a:t>
          </a:r>
          <a:endParaRPr lang="en-US" sz="2400" b="1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6241274" y="788678"/>
        <a:ext cx="1214879" cy="1179871"/>
      </dsp:txXfrm>
    </dsp:sp>
    <dsp:sp modelId="{0A56DFA3-35D2-4EA7-AC93-A95A5EEF9F53}">
      <dsp:nvSpPr>
        <dsp:cNvPr id="0" name=""/>
        <dsp:cNvSpPr/>
      </dsp:nvSpPr>
      <dsp:spPr>
        <a:xfrm>
          <a:off x="7531293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7531293" y="533774"/>
        <a:ext cx="173707" cy="185735"/>
      </dsp:txXfrm>
    </dsp:sp>
    <dsp:sp modelId="{E802907A-E280-4C60-B218-4A45752A0963}">
      <dsp:nvSpPr>
        <dsp:cNvPr id="0" name=""/>
        <dsp:cNvSpPr/>
      </dsp:nvSpPr>
      <dsp:spPr>
        <a:xfrm>
          <a:off x="7992150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F7EA23-E5FC-4E06-8B32-1AAEFE5BE23B}">
      <dsp:nvSpPr>
        <dsp:cNvPr id="0" name=""/>
        <dsp:cNvSpPr/>
      </dsp:nvSpPr>
      <dsp:spPr>
        <a:xfrm>
          <a:off x="8201872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 dirty="0" err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Credit Issuance</a:t>
          </a:r>
          <a:endParaRPr lang="en-US" sz="2400" b="1" kern="1200" dirty="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8238579" y="788678"/>
        <a:ext cx="1214879" cy="1179871"/>
      </dsp:txXfrm>
    </dsp:sp>
    <dsp:sp modelId="{81B0F1E6-44ED-44D3-A63A-19F2162F8739}">
      <dsp:nvSpPr>
        <dsp:cNvPr id="0" name=""/>
        <dsp:cNvSpPr/>
      </dsp:nvSpPr>
      <dsp:spPr>
        <a:xfrm>
          <a:off x="9528598" y="471862"/>
          <a:ext cx="248153" cy="309559"/>
        </a:xfrm>
        <a:prstGeom prst="rightArrow">
          <a:avLst>
            <a:gd name="adj1" fmla="val 60000"/>
            <a:gd name="adj2" fmla="val 50000"/>
          </a:avLst>
        </a:prstGeom>
        <a:solidFill>
          <a:srgbClr val="0F6FC6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3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9528598" y="533774"/>
        <a:ext cx="173707" cy="185735"/>
      </dsp:txXfrm>
    </dsp:sp>
    <dsp:sp modelId="{1D12F2CF-7F0F-45EC-941B-A64ED93F2A4B}">
      <dsp:nvSpPr>
        <dsp:cNvPr id="0" name=""/>
        <dsp:cNvSpPr/>
      </dsp:nvSpPr>
      <dsp:spPr>
        <a:xfrm>
          <a:off x="9989455" y="0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tint val="5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0B5FBE-C5B7-47C6-8AB3-5C173F2DEF58}">
      <dsp:nvSpPr>
        <dsp:cNvPr id="0" name=""/>
        <dsp:cNvSpPr/>
      </dsp:nvSpPr>
      <dsp:spPr>
        <a:xfrm>
          <a:off x="10199177" y="751971"/>
          <a:ext cx="1288293" cy="1253285"/>
        </a:xfrm>
        <a:prstGeom prst="roundRect">
          <a:avLst>
            <a:gd name="adj" fmla="val 10000"/>
          </a:avLst>
        </a:prstGeom>
        <a:solidFill>
          <a:srgbClr val="0F6FC6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0" kern="1200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  <a:cs typeface="+mn-cs"/>
            </a:rPr>
            <a:t>Transaction</a:t>
          </a:r>
          <a:endParaRPr lang="en-US" sz="2400" b="1" kern="1200">
            <a:solidFill>
              <a:srgbClr val="FFFFFF"/>
            </a:solidFill>
            <a:latin typeface="Cambria" panose="02040503050406030204" pitchFamily="18" charset="0"/>
            <a:ea typeface="Cambria" panose="02040503050406030204" pitchFamily="18" charset="0"/>
            <a:cs typeface="+mn-cs"/>
          </a:endParaRPr>
        </a:p>
      </dsp:txBody>
      <dsp:txXfrm>
        <a:off x="10235884" y="788678"/>
        <a:ext cx="1214879" cy="11798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bon-direct.com/insights/accounting-for-short-term-durability-in-carbon-offsetting?utm_source=chatgpt.co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Biochar_carbon_removal?utm_source=chatgpt.com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Ensure that projects not only reduce CO₂ emissions, but also deliver positive spillover value for society and the economy.</a:t>
            </a:r>
          </a:p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Enhance reliability and transparency when participating in the carbon credit market, especially the international market.</a:t>
            </a:r>
          </a:p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1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Convince investors and partners of comprehensive effectiveness – particularly important in the context of mechanisms such as CBAM and ETS requiring specific impact reporting.</a:t>
            </a:r>
          </a:p>
          <a:p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Environmental value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Reduce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CO₂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emissions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improve air quality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Conserve biodiversity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restore ecosystems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 value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Save energy costs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increase resource efficiency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Creating green jobs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promoting business innovation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Potential from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carbon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credits and green capital mobilization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 value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Raising community awareness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technology transfer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 income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improving livelihoods for people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Encourage green training programs</a:t>
            </a:r>
            <a:br>
              <a:rPr lang="en-US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endParaRPr lang="en-US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548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1D612-21F0-9D89-EBB4-504B43BEA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873593-FD69-0681-2AFE-A3DE0B11F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45AEDD-C966-9365-26FF-9ABE120197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b="1" dirty="0"/>
              <a:t>1. Scope and subject matter</a:t>
            </a:r>
          </a:p>
          <a:p>
            <a:r>
              <a:rPr lang="vi-VN" dirty="0"/>
              <a:t>Law 77 continues to inherit Law No. 50/2010/QH12, but expands its scope to cover the fields </a:t>
            </a:r>
            <a:r>
              <a:rPr lang="vi-VN" b="1" dirty="0"/>
              <a:t>of construction, transportation, and trade and services</a:t>
            </a:r>
            <a:r>
              <a:rPr lang="vi-VN" dirty="0"/>
              <a:t>.</a:t>
            </a:r>
          </a:p>
          <a:p>
            <a:r>
              <a:rPr lang="vi-VN" dirty="0"/>
              <a:t>It adds the responsibilities of ministries (Ministry of Construction, Ministry of Transportation, Ministry of Industry and Trade, etc.) in issuing </a:t>
            </a:r>
            <a:r>
              <a:rPr lang="vi-VN" b="1" dirty="0"/>
              <a:t>standards and energy consumption rates </a:t>
            </a:r>
            <a:r>
              <a:rPr lang="vi-VN" dirty="0"/>
              <a:t>for each sector.</a:t>
            </a:r>
          </a:p>
          <a:p>
            <a:br>
              <a:rPr lang="vi-VN" dirty="0"/>
            </a:br>
            <a:endParaRPr lang="vi-VN" dirty="0"/>
          </a:p>
          <a:p>
            <a:r>
              <a:rPr lang="vi-VN" b="1" dirty="0"/>
              <a:t>2. Regulations on energy consumption in the construction and transportation sectors</a:t>
            </a:r>
          </a:p>
          <a:p>
            <a:r>
              <a:rPr lang="vi-VN" b="1" dirty="0"/>
              <a:t>Article 46a (supplemented)</a:t>
            </a:r>
            <a:r>
              <a:rPr lang="vi-VN" dirty="0"/>
              <a:t>: New construction projects and major renovations must meet </a:t>
            </a:r>
            <a:r>
              <a:rPr lang="vi-VN" b="1" dirty="0"/>
              <a:t>minimum energy efficiency standards</a:t>
            </a:r>
            <a:r>
              <a:rPr lang="vi-VN" dirty="0"/>
              <a:t>, including requirements for building envelopes, lighting systems, ventilation, air conditioning, elevators, and escalators.</a:t>
            </a:r>
          </a:p>
          <a:p>
            <a:r>
              <a:rPr lang="vi-VN" b="1" dirty="0"/>
              <a:t>Article 47 (amended)</a:t>
            </a:r>
            <a:r>
              <a:rPr lang="vi-VN" dirty="0"/>
              <a:t>: Transportation vehicles manufactured, imported, or circulated in Vietnam must meet </a:t>
            </a:r>
            <a:r>
              <a:rPr lang="vi-VN" b="1" dirty="0"/>
              <a:t>the maximum fuel consumption levels </a:t>
            </a:r>
            <a:r>
              <a:rPr lang="vi-VN" dirty="0"/>
              <a:t>specified by the Government for each vehicle category (cars, motorcycles, watercraft, domestic aircraft, etc.).</a:t>
            </a:r>
          </a:p>
          <a:p>
            <a:br>
              <a:rPr lang="vi-VN" dirty="0"/>
            </a:br>
            <a:endParaRPr lang="vi-VN" dirty="0"/>
          </a:p>
          <a:p>
            <a:r>
              <a:rPr lang="vi-VN" b="1" dirty="0"/>
              <a:t>3. Energy Labeling Regulations</a:t>
            </a:r>
          </a:p>
          <a:p>
            <a:r>
              <a:rPr lang="vi-VN" b="1" dirty="0"/>
              <a:t>Article 48 (amended and supplemented)</a:t>
            </a:r>
            <a:r>
              <a:rPr lang="vi-VN" dirty="0"/>
              <a:t>:</a:t>
            </a:r>
          </a:p>
          <a:p>
            <a:pPr lvl="1"/>
            <a:r>
              <a:rPr lang="vi-VN" dirty="0"/>
              <a:t>Energy labels are </a:t>
            </a:r>
            <a:r>
              <a:rPr lang="vi-VN" b="1" dirty="0"/>
              <a:t>mandatory </a:t>
            </a:r>
            <a:r>
              <a:rPr lang="vi-VN" dirty="0"/>
              <a:t>for energy-consuming products listed in the catalog issued by the Prime Minister.</a:t>
            </a:r>
          </a:p>
          <a:p>
            <a:pPr lvl="1"/>
            <a:r>
              <a:rPr lang="vi-VN" dirty="0"/>
              <a:t>Two types of labels are specified:</a:t>
            </a:r>
          </a:p>
          <a:p>
            <a:pPr lvl="2"/>
            <a:r>
              <a:rPr lang="vi-VN" b="1" dirty="0"/>
              <a:t>Certification label</a:t>
            </a:r>
            <a:r>
              <a:rPr lang="vi-VN" dirty="0"/>
              <a:t>: for products that meet or exceed high energy efficiency standards.</a:t>
            </a:r>
          </a:p>
          <a:p>
            <a:pPr lvl="2"/>
            <a:r>
              <a:rPr lang="vi-VN" b="1" dirty="0"/>
              <a:t>Comparison label</a:t>
            </a:r>
            <a:r>
              <a:rPr lang="vi-VN" dirty="0"/>
              <a:t>: indicating the efficiency level on a rating scale.</a:t>
            </a:r>
          </a:p>
          <a:p>
            <a:pPr lvl="1"/>
            <a:r>
              <a:rPr lang="vi-VN" dirty="0"/>
              <a:t>Testing and inspection agencies must be </a:t>
            </a:r>
            <a:r>
              <a:rPr lang="vi-VN" b="1" dirty="0"/>
              <a:t>designated by the Ministry of Industry and Trade </a:t>
            </a:r>
            <a:r>
              <a:rPr lang="vi-VN" dirty="0"/>
              <a:t>and are responsible for the accuracy of the data.</a:t>
            </a:r>
          </a:p>
          <a:p>
            <a:br>
              <a:rPr lang="vi-VN" dirty="0"/>
            </a:br>
            <a:endParaRPr lang="vi-VN" dirty="0"/>
          </a:p>
          <a:p>
            <a:r>
              <a:rPr lang="vi-VN" b="1" dirty="0"/>
              <a:t>4. Management of key energy-using facilities</a:t>
            </a:r>
          </a:p>
          <a:p>
            <a:r>
              <a:rPr lang="vi-VN" dirty="0"/>
              <a:t>Maintain the classification threshold of</a:t>
            </a:r>
            <a:r>
              <a:rPr lang="vi-VN" b="1" dirty="0"/>
              <a:t> 1,000 TOE/year for industry, agriculture, </a:t>
            </a:r>
            <a:r>
              <a:rPr lang="vi-VN" dirty="0"/>
              <a:t>and </a:t>
            </a:r>
            <a:r>
              <a:rPr lang="vi-VN" b="1" dirty="0"/>
              <a:t>transportation</a:t>
            </a:r>
            <a:r>
              <a:rPr lang="vi-VN" dirty="0"/>
              <a:t>, and</a:t>
            </a:r>
            <a:r>
              <a:rPr lang="vi-VN" b="1" dirty="0"/>
              <a:t> 500 TOE/year for construction, commerce, and services</a:t>
            </a:r>
            <a:r>
              <a:rPr lang="vi-VN" dirty="0"/>
              <a:t>.</a:t>
            </a:r>
          </a:p>
          <a:p>
            <a:r>
              <a:rPr lang="vi-VN" dirty="0"/>
              <a:t>Add the requirement that key facilities must have </a:t>
            </a:r>
            <a:r>
              <a:rPr lang="vi-VN" b="1" dirty="0"/>
              <a:t>an energy management system </a:t>
            </a:r>
            <a:r>
              <a:rPr lang="vi-VN" dirty="0"/>
              <a:t>(EnMS) and submit electronic reports </a:t>
            </a:r>
            <a:r>
              <a:rPr lang="vi-VN" b="1" dirty="0"/>
              <a:t>based on the national energy database</a:t>
            </a:r>
            <a:r>
              <a:rPr lang="vi-VN" dirty="0"/>
              <a:t>.</a:t>
            </a:r>
          </a:p>
          <a:p>
            <a:br>
              <a:rPr lang="vi-VN" dirty="0"/>
            </a:br>
            <a:endParaRPr lang="vi-VN" dirty="0"/>
          </a:p>
          <a:p>
            <a:r>
              <a:rPr lang="vi-VN" b="1" dirty="0"/>
              <a:t>5. Penalty provisions</a:t>
            </a:r>
          </a:p>
          <a:p>
            <a:r>
              <a:rPr lang="vi-VN" dirty="0"/>
              <a:t>Law 77 refers to </a:t>
            </a:r>
            <a:r>
              <a:rPr lang="vi-VN" b="1" dirty="0"/>
              <a:t>Decree 17/2022/NĐ-CP </a:t>
            </a:r>
            <a:r>
              <a:rPr lang="vi-VN" dirty="0"/>
              <a:t>on administrative penalties in the field of energy conservation, adding higher penalties for the following acts:</a:t>
            </a:r>
          </a:p>
          <a:p>
            <a:pPr lvl="1"/>
            <a:r>
              <a:rPr lang="vi-VN" dirty="0"/>
              <a:t>Failure to affix energy labels as required;</a:t>
            </a:r>
          </a:p>
          <a:p>
            <a:pPr lvl="1"/>
            <a:r>
              <a:rPr lang="vi-VN" dirty="0"/>
              <a:t>Failure to establish and report energy saving plans;</a:t>
            </a:r>
          </a:p>
          <a:p>
            <a:pPr lvl="1"/>
            <a:r>
              <a:rPr lang="vi-VN" dirty="0"/>
              <a:t>Failure to conduct periodic energy audits.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BC34E6-CF06-AEE4-B4B5-083C4066E4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32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1DE6F-53D0-B23C-E971-4F4DE5C93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0C231A-6EB5-F868-CE78-B34934E9FB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D3E75B-8A3A-93A4-40AF-949A934E00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b="1" dirty="0"/>
              <a:t>Benefit Durability</a:t>
            </a:r>
            <a:r>
              <a:rPr lang="vi-VN" dirty="0"/>
              <a:t>: explains the warning about carbon not being lost, requiring periodic inspection.</a:t>
            </a:r>
          </a:p>
          <a:p>
            <a:r>
              <a:rPr lang="vi-VN" b="1" dirty="0"/>
              <a:t>Scalability</a:t>
            </a:r>
            <a:r>
              <a:rPr lang="vi-VN" dirty="0"/>
              <a:t>: Describes the conditions under which the model can be scaled and replicated.</a:t>
            </a:r>
          </a:p>
          <a:p>
            <a:r>
              <a:rPr lang="vi-VN" b="1" dirty="0"/>
              <a:t>Risk Management</a:t>
            </a:r>
            <a:r>
              <a:rPr lang="vi-VN" dirty="0"/>
              <a:t>: List of risks and corresponding measures.</a:t>
            </a:r>
          </a:p>
          <a:p>
            <a:endParaRPr lang="en-US" b="1" dirty="0"/>
          </a:p>
          <a:p>
            <a:endParaRPr lang="en-US" b="1" dirty="0"/>
          </a:p>
          <a:p>
            <a:r>
              <a:rPr lang="vi-VN" b="1" dirty="0"/>
              <a:t>Durability </a:t>
            </a:r>
            <a:r>
              <a:rPr lang="vi-VN" dirty="0"/>
              <a:t>(long-term sustainability) is a key factor in assessing the stability of carbon sequestered after operation.</a:t>
            </a:r>
          </a:p>
          <a:p>
            <a:r>
              <a:rPr lang="vi-VN" dirty="0"/>
              <a:t>Example: Biochar produced according to proper procedures can retain </a:t>
            </a:r>
            <a:r>
              <a:rPr lang="vi-VN" b="1" dirty="0"/>
              <a:t>&gt;97% of its carbon content for hundreds to thousands of years</a:t>
            </a:r>
            <a:r>
              <a:rPr lang="vi-VN" dirty="0"/>
              <a:t>, according to scientific studies and standards such as Puro.earth, Isometric Protocol, </a:t>
            </a:r>
            <a:r>
              <a:rPr lang="vi-VN" dirty="0">
                <a:hlinkClick r:id="rId3"/>
              </a:rPr>
              <a:t>Carbon </a:t>
            </a:r>
            <a:r>
              <a:rPr lang="vi-VN" dirty="0">
                <a:hlinkClick r:id="rId4"/>
              </a:rPr>
              <a:t>Directisometric.com+2Wikipedia+2sylvera.com+2</a:t>
            </a:r>
            <a:r>
              <a:rPr lang="vi-VN" dirty="0"/>
              <a:t>.</a:t>
            </a:r>
          </a:p>
          <a:p>
            <a:r>
              <a:rPr lang="vi-VN" dirty="0"/>
              <a:t>Standard systems like </a:t>
            </a:r>
            <a:r>
              <a:rPr lang="vi-VN" b="1" dirty="0"/>
              <a:t>VCS (Verra) or Gold Standard </a:t>
            </a:r>
            <a:r>
              <a:rPr lang="vi-VN" dirty="0"/>
              <a:t>require projects to undergo periodic MRV checks (typically every 5–7 years), confirm that carbon is not lost (re-emitted), and often apply a buffer pool to hedge against risks such as wildfires or illegal logging.</a:t>
            </a:r>
            <a:endParaRPr lang="en-US" dirty="0"/>
          </a:p>
          <a:p>
            <a:endParaRPr lang="en-US" dirty="0"/>
          </a:p>
          <a:p>
            <a:r>
              <a:rPr lang="vi-VN" b="1" dirty="0"/>
              <a:t>Scalability &amp; Replicability</a:t>
            </a:r>
          </a:p>
          <a:p>
            <a:r>
              <a:rPr lang="vi-VN" dirty="0"/>
              <a:t>An ideal project should be </a:t>
            </a:r>
            <a:r>
              <a:rPr lang="vi-VN" b="1" dirty="0"/>
              <a:t>scalable</a:t>
            </a:r>
            <a:r>
              <a:rPr lang="vi-VN" dirty="0"/>
              <a:t>, meaning it can be expanded to similar regions/projects, supporting the development of larger projects.</a:t>
            </a:r>
          </a:p>
          <a:p>
            <a:r>
              <a:rPr lang="vi-VN" dirty="0"/>
              <a:t>The model must </a:t>
            </a:r>
            <a:r>
              <a:rPr lang="vi-VN" b="1" dirty="0"/>
              <a:t>be replicable</a:t>
            </a:r>
            <a:r>
              <a:rPr lang="vi-VN" dirty="0"/>
              <a:t>, easy to apply in similar conditions, for example, biochar technology using agricultural waste is easy to replicate in many similar production areas.</a:t>
            </a:r>
          </a:p>
          <a:p>
            <a:r>
              <a:rPr lang="vi-VN" b="1" dirty="0"/>
              <a:t>International standards like VCS provide </a:t>
            </a:r>
            <a:r>
              <a:rPr lang="vi-VN" dirty="0"/>
              <a:t>a stable, scalable </a:t>
            </a:r>
            <a:r>
              <a:rPr lang="vi-VN" b="1" dirty="0"/>
              <a:t>framework for AFOLU </a:t>
            </a:r>
            <a:r>
              <a:rPr lang="vi-VN" dirty="0"/>
              <a:t>(Agriculture, Forestry, and Land Use) </a:t>
            </a:r>
            <a:r>
              <a:rPr lang="vi-VN" b="1" dirty="0"/>
              <a:t>projects</a:t>
            </a:r>
            <a:r>
              <a:rPr lang="vi-VN" dirty="0"/>
              <a:t>, REDD+, etc.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49EC67-E7F6-199B-0654-EF100E2F09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13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B3E7B-BEB0-1E64-8293-9CF163999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2ADCB2-0385-094F-FE37-2E9403ED0A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161FBC-B678-9E04-C176-3D46F4A908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Proposed KPI Meaning Implementation Notes </a:t>
            </a:r>
            <a:endParaRPr lang="en-US" dirty="0"/>
          </a:p>
          <a:p>
            <a:r>
              <a:rPr lang="vi-VN" b="1" dirty="0"/>
              <a:t>tCO₂e reduction/year </a:t>
            </a:r>
            <a:r>
              <a:rPr lang="vi-VN" dirty="0"/>
              <a:t>Measure the amount of greenhouse gases reduced or eliminated Calculate using MRV/LCA models, report periodically </a:t>
            </a:r>
            <a:endParaRPr lang="en-US" dirty="0"/>
          </a:p>
          <a:p>
            <a:r>
              <a:rPr lang="vi-VN" b="1" dirty="0"/>
              <a:t>Number of beneficiary households </a:t>
            </a:r>
            <a:r>
              <a:rPr lang="vi-VN" dirty="0"/>
              <a:t>Reflects direct social impact Regular community surveys </a:t>
            </a:r>
            <a:endParaRPr lang="en-US" dirty="0"/>
          </a:p>
          <a:p>
            <a:r>
              <a:rPr lang="vi-VN" b="1" dirty="0"/>
              <a:t>Average income growth </a:t>
            </a:r>
            <a:r>
              <a:rPr lang="vi-VN" dirty="0"/>
              <a:t>Measure economic-livelihood effectiveness from the project Linked to SDG 8 (employment &amp; growth) </a:t>
            </a:r>
            <a:endParaRPr lang="en-US" dirty="0"/>
          </a:p>
          <a:p>
            <a:endParaRPr lang="en-US" dirty="0"/>
          </a:p>
          <a:p>
            <a:r>
              <a:rPr lang="vi-VN" dirty="0"/>
              <a:t>Method Objective Application Advantages </a:t>
            </a:r>
            <a:endParaRPr lang="en-US" dirty="0"/>
          </a:p>
          <a:p>
            <a:r>
              <a:rPr lang="vi-VN" b="1" dirty="0"/>
              <a:t>Life Cycle Assessment (LCA) </a:t>
            </a:r>
            <a:r>
              <a:rPr lang="vi-VN" dirty="0"/>
              <a:t>Calculates total CO₂ emissions or reductions throughout the cycle ISO 14040/44 standard, suitable for manufacturing and industrial projects </a:t>
            </a:r>
            <a:endParaRPr lang="en-US" dirty="0"/>
          </a:p>
          <a:p>
            <a:r>
              <a:rPr lang="vi-VN" b="1" dirty="0"/>
              <a:t>Household survey </a:t>
            </a:r>
            <a:r>
              <a:rPr lang="vi-VN" dirty="0"/>
              <a:t>Measures social impacts: income, awareness, employment Conducted using a probability sample, may involve collaboration with local research institutes </a:t>
            </a:r>
            <a:endParaRPr lang="en-US" dirty="0"/>
          </a:p>
          <a:p>
            <a:r>
              <a:rPr lang="vi-VN" b="1" dirty="0"/>
              <a:t>Economic Impact Analysis </a:t>
            </a:r>
            <a:r>
              <a:rPr lang="vi-VN" dirty="0"/>
              <a:t>Measures the net costs and benefits of the project Requires accurate input data, suitable for ODA/IFC studies</a:t>
            </a:r>
            <a:endParaRPr lang="en-US" dirty="0"/>
          </a:p>
          <a:p>
            <a:endParaRPr lang="en-US" dirty="0"/>
          </a:p>
          <a:p>
            <a:r>
              <a:rPr lang="vi-VN" b="1" dirty="0"/>
              <a:t>Monitoring &amp; Evaluation System (M&amp;E System)</a:t>
            </a:r>
          </a:p>
          <a:p>
            <a:r>
              <a:rPr lang="vi-VN" b="1" dirty="0"/>
              <a:t>Frequency: </a:t>
            </a:r>
            <a:r>
              <a:rPr lang="vi-VN" dirty="0"/>
              <a:t>annually or every 5 years depending on standards (VCS: 5–7 years, Gold Standard: 2–3 years)</a:t>
            </a:r>
          </a:p>
          <a:p>
            <a:r>
              <a:rPr lang="vi-VN" b="1" dirty="0"/>
              <a:t>Key components of M&amp;E:</a:t>
            </a:r>
            <a:endParaRPr lang="vi-VN" dirty="0"/>
          </a:p>
          <a:p>
            <a:pPr lvl="1"/>
            <a:r>
              <a:rPr lang="vi-VN" b="1" dirty="0"/>
              <a:t>Monitoring: </a:t>
            </a:r>
            <a:r>
              <a:rPr lang="vi-VN" dirty="0"/>
              <a:t>field measurement (sensors, satellite imagery, drones, etc.)</a:t>
            </a:r>
          </a:p>
          <a:p>
            <a:pPr lvl="1"/>
            <a:r>
              <a:rPr lang="vi-VN" b="1" dirty="0"/>
              <a:t>Reporting: </a:t>
            </a:r>
            <a:r>
              <a:rPr lang="vi-VN" dirty="0"/>
              <a:t>submission of CO₂ reports, community impact reports</a:t>
            </a:r>
          </a:p>
          <a:p>
            <a:pPr lvl="1"/>
            <a:r>
              <a:rPr lang="vi-VN" b="1" dirty="0"/>
              <a:t>Verification: </a:t>
            </a:r>
            <a:r>
              <a:rPr lang="vi-VN" dirty="0"/>
              <a:t>independent third-party verification</a:t>
            </a:r>
          </a:p>
          <a:p>
            <a:r>
              <a:rPr lang="vi-VN" b="1" dirty="0"/>
              <a:t>Support tools: </a:t>
            </a:r>
            <a:r>
              <a:rPr lang="vi-VN" dirty="0"/>
              <a:t>MRV software (Vietnam NDC Registry), Verra Registry system</a:t>
            </a:r>
          </a:p>
          <a:p>
            <a:r>
              <a:rPr lang="en-US" dirty="0"/>
              <a:t>📌 </a:t>
            </a:r>
            <a:r>
              <a:rPr lang="vi-VN" i="1" dirty="0"/>
              <a:t>Good M&amp;E often comes with a final evaluation report &amp; impact report.</a:t>
            </a:r>
            <a:endParaRPr lang="vi-VN" dirty="0"/>
          </a:p>
          <a:p>
            <a:r>
              <a:rPr lang="vi-VN" dirty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116EBA-E422-6392-8942-EB494E5AEB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67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D66B7-F7D4-3028-777B-61C1CCD28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F4523-5B9C-73E1-BD61-9BAA8E649C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BC45AD-4344-551D-5A07-EB11A6278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20343E-8398-1E49-DA6B-1E51AC229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16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D42B74-8AB3-71A7-2BF9-B7CB5480D4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C85225B-ADBF-AA3F-9F20-CDED41EAB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850CAF-8813-5B80-5D2F-03B40E15DE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129E3-99A2-9B42-B046-1E48F34C01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23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3F8FB-DF04-5F3D-48DA-A0205770A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CEE9F0-5CAC-124B-4D99-38A9C99A17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C05BB55-1C22-AF5B-AA25-7395C79097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Challenges Description of reality Evidence from reality </a:t>
            </a:r>
            <a:endParaRPr lang="en-US" dirty="0"/>
          </a:p>
          <a:p>
            <a:r>
              <a:rPr lang="vi-VN" b="1" dirty="0"/>
              <a:t>Insufficient/incomplete initial data </a:t>
            </a:r>
            <a:r>
              <a:rPr lang="vi-VN" dirty="0"/>
              <a:t>Lack of baseline CO₂, geographic, and social data makes it difficult to demonstrate the effectiveness of REDD+ projects Vietnam took over a year to establish baseline data【source: worldbank.org】 </a:t>
            </a:r>
            <a:endParaRPr lang="en-US" dirty="0"/>
          </a:p>
          <a:p>
            <a:r>
              <a:rPr lang="vi-VN" b="1" dirty="0"/>
              <a:t>High measurement &amp; MRV costs </a:t>
            </a:r>
            <a:r>
              <a:rPr lang="vi-VN" dirty="0"/>
              <a:t>Monitoring processes (drones, satellite imagery, third parties) are costly Biochar requires long-term quantitative CO₂ testing【source: Adelaide Uni】 </a:t>
            </a:r>
            <a:endParaRPr lang="en-US" dirty="0"/>
          </a:p>
          <a:p>
            <a:r>
              <a:rPr lang="vi-VN" b="1" dirty="0"/>
              <a:t>Slow community acceptance </a:t>
            </a:r>
            <a:r>
              <a:rPr lang="vi-VN" dirty="0"/>
              <a:t>People do not understand/trust → opposition/lack of cooperation Forest project in Brazil stalled due to lack of adequate consultation【source: time.com】 </a:t>
            </a:r>
            <a:endParaRPr lang="en-US" dirty="0"/>
          </a:p>
          <a:p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vi-VN" dirty="0"/>
              <a:t>Lessons Learned Specific Actions Recommendations for Vietnam </a:t>
            </a:r>
            <a:endParaRPr lang="en-US" dirty="0"/>
          </a:p>
          <a:p>
            <a:r>
              <a:rPr lang="vi-VN" b="1" dirty="0"/>
              <a:t>Standardize measurement methods </a:t>
            </a:r>
            <a:r>
              <a:rPr lang="vi-VN" dirty="0"/>
              <a:t>Apply LCA, VCS, SD VISta tools for consistency across projects The Ministry of Natural Resources and Environment could issue National Technical Guidelines </a:t>
            </a:r>
            <a:endParaRPr lang="en-US" dirty="0"/>
          </a:p>
          <a:p>
            <a:r>
              <a:rPr lang="vi-VN" b="1" dirty="0"/>
              <a:t>Increase data transparency &amp; MRV </a:t>
            </a:r>
            <a:r>
              <a:rPr lang="vi-VN" dirty="0"/>
              <a:t>Use satellite imagery, blockchain to trace carbon credits MRV Vietnam needs to connect to the national NDC Registry </a:t>
            </a:r>
            <a:endParaRPr lang="en-US" dirty="0"/>
          </a:p>
          <a:p>
            <a:r>
              <a:rPr lang="vi-VN" b="1" dirty="0"/>
              <a:t>Strengthen community dialogue </a:t>
            </a:r>
            <a:r>
              <a:rPr lang="vi-VN" dirty="0"/>
              <a:t>Conduct pre-implementation, during-implementation, and post-implementation consultations; clearly share benefits A social coordination group is needed in each AFOLU project 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DE9C75-4E41-A9CF-D812-D636254956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715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559D3-6448-E684-6AE8-B4278B0C4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C5728C-9A48-C90F-11DF-10FB5BD717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0FED1F-4E6D-67F4-0C3D-1333A6F7B1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Step Brief description </a:t>
            </a:r>
            <a:endParaRPr lang="en-US" dirty="0"/>
          </a:p>
          <a:p>
            <a:pPr>
              <a:buAutoNum type="arabicPeriod"/>
            </a:pPr>
            <a:r>
              <a:rPr lang="vi-VN" b="1" dirty="0"/>
              <a:t>Idea &amp;amp; project type identification </a:t>
            </a:r>
            <a:r>
              <a:rPr lang="vi-VN" dirty="0"/>
              <a:t>Select the sector (forestry, energy, waste management, etc.), assess emission reduction potential </a:t>
            </a:r>
            <a:endParaRPr lang="en-US" dirty="0"/>
          </a:p>
          <a:p>
            <a:pPr>
              <a:buAutoNum type="arabicPeriod"/>
            </a:pPr>
            <a:r>
              <a:rPr lang="vi-VN" b="1" dirty="0"/>
              <a:t>2. Design the PDD (Project Design Document) </a:t>
            </a:r>
            <a:r>
              <a:rPr lang="vi-VN" dirty="0"/>
              <a:t>Analyze the emissions baseline, measurement model, community benefit mechanism, additionality </a:t>
            </a:r>
            <a:endParaRPr lang="en-US" dirty="0"/>
          </a:p>
          <a:p>
            <a:pPr>
              <a:buAutoNum type="arabicPeriod"/>
            </a:pPr>
            <a:r>
              <a:rPr lang="vi-VN" b="1" dirty="0"/>
              <a:t>3. Project review &amp; approval </a:t>
            </a:r>
            <a:r>
              <a:rPr lang="vi-VN" dirty="0"/>
              <a:t>Submit to an independent review organization (DOE), submit to international standards or domestic agencies</a:t>
            </a:r>
            <a:endParaRPr lang="en-US" dirty="0"/>
          </a:p>
          <a:p>
            <a:pPr>
              <a:buAutoNum type="arabicPeriod"/>
            </a:pPr>
            <a:r>
              <a:rPr lang="vi-VN" dirty="0"/>
              <a:t> 4</a:t>
            </a:r>
            <a:r>
              <a:rPr lang="vi-VN" b="1" dirty="0"/>
              <a:t>. Implement &amp; execute MRV </a:t>
            </a:r>
            <a:r>
              <a:rPr lang="vi-VN" dirty="0"/>
              <a:t>Monitor – report – verify on a cyclical basis (typically 1–3 years) 5</a:t>
            </a:r>
            <a:r>
              <a:rPr lang="vi-VN" b="1" dirty="0"/>
              <a:t>. Issue carbon credits </a:t>
            </a:r>
            <a:r>
              <a:rPr lang="vi-VN" dirty="0"/>
              <a:t>Recorded on a registry (VCU, CER, ITMO, etc.), tradable </a:t>
            </a:r>
            <a:endParaRPr lang="en-US" dirty="0"/>
          </a:p>
          <a:p>
            <a:pPr>
              <a:buAutoNum type="arabicPeriod"/>
            </a:pPr>
            <a:r>
              <a:rPr lang="vi-VN" b="1" dirty="0"/>
              <a:t>6. Trading/using credits </a:t>
            </a:r>
            <a:r>
              <a:rPr lang="vi-VN" dirty="0"/>
              <a:t>Sell to buyers (businesses, international organizations) or use for internal offsetting 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4F16B4-08D5-D145-F590-C5BB07BB8C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89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E6244-B7AF-094A-F041-8D9FCD40F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95E76C-91C4-4189-5491-FCC8014AB8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98A66C-2093-5185-EA6C-675A51A745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Support Measures Specific Description Relevant Agency </a:t>
            </a:r>
            <a:endParaRPr lang="en-US" dirty="0"/>
          </a:p>
          <a:p>
            <a:r>
              <a:rPr lang="vi-VN" b="1" dirty="0"/>
              <a:t>Tax incentives &amp; exemptions </a:t>
            </a:r>
            <a:r>
              <a:rPr lang="vi-VN" dirty="0"/>
              <a:t>Corporate income tax and VAT exemptions for certified green projects Ministry of Finance</a:t>
            </a:r>
            <a:endParaRPr lang="en-US" dirty="0"/>
          </a:p>
          <a:p>
            <a:r>
              <a:rPr lang="vi-VN" b="1" dirty="0"/>
              <a:t>Preferential ODA loans / green credit </a:t>
            </a:r>
            <a:r>
              <a:rPr lang="vi-VN" dirty="0"/>
              <a:t>Projects can borrow at low interest rates from the World Bank, ADB, GCF through Vietnamese agencies Ministry of Planning and Investment, State Bank of Vietnam </a:t>
            </a:r>
            <a:endParaRPr lang="en-US" dirty="0"/>
          </a:p>
          <a:p>
            <a:r>
              <a:rPr lang="vi-VN" b="1" dirty="0"/>
              <a:t>Deferred carbon credits </a:t>
            </a:r>
            <a:r>
              <a:rPr lang="vi-VN" dirty="0"/>
              <a:t>Businesses can use future credits to repay the Environmental Protection Fund or international cooperation models </a:t>
            </a:r>
            <a:endParaRPr lang="en-US" dirty="0"/>
          </a:p>
          <a:p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vi-VN" dirty="0"/>
              <a:t>Technical support Specific description Implementing agency </a:t>
            </a:r>
            <a:endParaRPr lang="en-US" dirty="0"/>
          </a:p>
          <a:p>
            <a:r>
              <a:rPr lang="vi-VN" b="1" dirty="0"/>
              <a:t>MRV and carbon accounting training </a:t>
            </a:r>
            <a:r>
              <a:rPr lang="vi-VN" dirty="0"/>
              <a:t>Training organizations following IPCC, VCS, GS standards MONRE + specialized universities </a:t>
            </a:r>
            <a:endParaRPr lang="en-US" dirty="0"/>
          </a:p>
          <a:p>
            <a:r>
              <a:rPr lang="vi-VN" b="1" dirty="0"/>
              <a:t>Consulting on PDD and LCA development </a:t>
            </a:r>
            <a:r>
              <a:rPr lang="vi-VN" dirty="0"/>
              <a:t>Available domestic consulting units licensed by JICA, GIZ, private enterprises </a:t>
            </a:r>
            <a:endParaRPr lang="en-US" dirty="0"/>
          </a:p>
          <a:p>
            <a:r>
              <a:rPr lang="vi-VN" b="1" dirty="0"/>
              <a:t>Connecting to trading platforms </a:t>
            </a:r>
            <a:r>
              <a:rPr lang="vi-VN" dirty="0"/>
              <a:t>Support businesses in submitting projects to VCM, NDC Registry, Verra Provincial Department of Natural Resources and Environment, Climate Change Department </a:t>
            </a:r>
            <a:endParaRPr lang="en-US" dirty="0"/>
          </a:p>
          <a:p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vi-VN" dirty="0"/>
              <a:t>Where are the measures implemented? Examples </a:t>
            </a:r>
            <a:endParaRPr lang="en-US" dirty="0"/>
          </a:p>
          <a:p>
            <a:r>
              <a:rPr lang="vi-VN" b="1" dirty="0"/>
              <a:t>Prioritizing land allocation and green infrastructure for </a:t>
            </a:r>
            <a:r>
              <a:rPr lang="vi-VN" dirty="0"/>
              <a:t>green industrial zones, eco-innovation clusters (Long Thanh Industrial Zone, VSIP) </a:t>
            </a:r>
            <a:endParaRPr lang="en-US" dirty="0"/>
          </a:p>
          <a:p>
            <a:r>
              <a:rPr lang="vi-VN" b="1" dirty="0"/>
              <a:t>Public-private partnership (PPP) model</a:t>
            </a:r>
            <a:r>
              <a:rPr lang="vi-VN" dirty="0"/>
              <a:t>: Businesses invest in carbon removal infrastructure, co-funded by the state. Biomass power BOT project in the Central Highlands </a:t>
            </a:r>
            <a:endParaRPr lang="en-US" dirty="0"/>
          </a:p>
          <a:p>
            <a:r>
              <a:rPr lang="vi-VN" b="1" dirty="0"/>
              <a:t>Pilot frameworks at provincial/sectoral level: </a:t>
            </a:r>
            <a:r>
              <a:rPr lang="vi-VN" dirty="0"/>
              <a:t>Some provinces like Quang Nam and Ho Chi Minh City are piloting domestic carbon credits. Pilot carbon trading platforms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CD621B-9324-F73D-C8C0-93926BC6DF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207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34A10-E575-41B2-BE77-130547B04CAE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17325A-F37B-FA8E-9452-05BB365AA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58074-F46F-4995-A43D-1C4504C47B52}" type="datetime1">
              <a:rPr lang="en-US" smtClean="0"/>
              <a:t>10/21/2025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AFA73-BC99-AF11-99C5-0690ADF38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109DF8-8155-1DFA-49C4-9D8CFEE83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DA70A67-A867-42F0-871F-01B78550C99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82BB9-11F9-4EAD-A6F2-17B508BB7BC7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19954D5A-E20C-AE59-CDBD-BE197BB70BBD}"/>
              </a:ext>
            </a:extLst>
          </p:cNvPr>
          <p:cNvSpPr txBox="1">
            <a:spLocks/>
          </p:cNvSpPr>
          <p:nvPr/>
        </p:nvSpPr>
        <p:spPr>
          <a:xfrm>
            <a:off x="1806022" y="2257959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VIETNAM SCALING UP ENERGY EFFICIENCY PROJECT (VSUEE)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C13A1-3E1A-9AF1-CCF7-D0A4289C1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A8073AA-7C43-07BE-C489-C40B93A50769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98567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CHALLENGES &amp;amp; REAL-WORLD LESSONS FROM CARBON REMOVAL PROJECTS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A760D0EC-471F-423F-74A6-9D828989C4A1}"/>
              </a:ext>
            </a:extLst>
          </p:cNvPr>
          <p:cNvSpPr txBox="1">
            <a:spLocks/>
          </p:cNvSpPr>
          <p:nvPr/>
        </p:nvSpPr>
        <p:spPr>
          <a:xfrm>
            <a:off x="853999" y="2963598"/>
            <a:ext cx="3957902" cy="3596339"/>
          </a:xfrm>
          <a:prstGeom prst="rect">
            <a:avLst/>
          </a:prstGeom>
          <a:solidFill>
            <a:srgbClr val="FFFFFF"/>
          </a:solidFill>
          <a:ln>
            <a:solidFill>
              <a:srgbClr val="C00000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Insufficient/incomplete initial data 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High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measurement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&amp; MRV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costs 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Community consensus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People do not understand/do not trust → opposition/lack of cooperation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C84A716-EADF-DC81-7224-CEEFE259A4E7}"/>
              </a:ext>
            </a:extLst>
          </p:cNvPr>
          <p:cNvSpPr txBox="1">
            <a:spLocks/>
          </p:cNvSpPr>
          <p:nvPr/>
        </p:nvSpPr>
        <p:spPr>
          <a:xfrm>
            <a:off x="6912539" y="2963598"/>
            <a:ext cx="4425462" cy="3596339"/>
          </a:xfrm>
          <a:prstGeom prst="rect">
            <a:avLst/>
          </a:prstGeom>
          <a:solidFill>
            <a:srgbClr val="FFFFFF"/>
          </a:solidFill>
          <a:ln>
            <a:solidFill>
              <a:srgbClr val="10CF9B"/>
            </a:solidFill>
          </a:ln>
        </p:spPr>
        <p:txBody>
          <a:bodyPr anchor="ctr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Standardization of measurement methods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and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technical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guidelines 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Increased data transparency 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&amp; MRV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Strengthen community dialogue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Pre-implementation, during, and post-implementation consultation, clear sharing of benefits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6E9B5A77-7455-08A0-D17C-6FFDCADA4CC2}"/>
              </a:ext>
            </a:extLst>
          </p:cNvPr>
          <p:cNvSpPr/>
          <p:nvPr/>
        </p:nvSpPr>
        <p:spPr>
          <a:xfrm>
            <a:off x="5176156" y="4285504"/>
            <a:ext cx="1257300" cy="702129"/>
          </a:xfrm>
          <a:prstGeom prst="rightArrow">
            <a:avLst/>
          </a:prstGeom>
          <a:solidFill>
            <a:srgbClr val="A5C249">
              <a:lumMod val="20000"/>
              <a:lumOff val="80000"/>
            </a:srgbClr>
          </a:solidFill>
          <a:ln w="25400" cap="flat" cmpd="sng" algn="ctr">
            <a:solidFill>
              <a:srgbClr val="0F6FC6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5653A4-9398-1549-CC26-EBF44E973E8B}"/>
              </a:ext>
            </a:extLst>
          </p:cNvPr>
          <p:cNvSpPr txBox="1"/>
          <p:nvPr/>
        </p:nvSpPr>
        <p:spPr>
          <a:xfrm>
            <a:off x="1496048" y="2350582"/>
            <a:ext cx="26738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CHALLENGES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630CED-CF7B-EF14-D2E5-4C73BF08BA5C}"/>
              </a:ext>
            </a:extLst>
          </p:cNvPr>
          <p:cNvSpPr txBox="1"/>
          <p:nvPr/>
        </p:nvSpPr>
        <p:spPr>
          <a:xfrm>
            <a:off x="7788368" y="2367209"/>
            <a:ext cx="26738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accent4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LESSONS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9C39283-8185-5CE5-67E6-8D25491CA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887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06ACA-1500-2622-014F-B1CDA50E0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CFD89DD-CC6D-C67D-E7F8-CDA163E735E7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1168551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PROJECT REGISTRATION PROCESS, MRV VERIFICATION, CREDIT TRADING &amp; BUSINESS SUPPORT POLICIES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92BB0B3-72E2-59A0-87B3-4D34672419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695742"/>
              </p:ext>
            </p:extLst>
          </p:nvPr>
        </p:nvGraphicFramePr>
        <p:xfrm>
          <a:off x="436554" y="2842005"/>
          <a:ext cx="11490402" cy="2005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2590F10-0B2F-7ED9-6DB0-234B624E6B3D}"/>
              </a:ext>
            </a:extLst>
          </p:cNvPr>
          <p:cNvSpPr txBox="1"/>
          <p:nvPr/>
        </p:nvSpPr>
        <p:spPr>
          <a:xfrm>
            <a:off x="452883" y="5579328"/>
            <a:ext cx="15228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Project owner/project sponsor</a:t>
            </a:r>
            <a:endParaRPr lang="en-US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6D84D6-BD63-6251-B7B1-4810A79DCA70}"/>
              </a:ext>
            </a:extLst>
          </p:cNvPr>
          <p:cNvSpPr txBox="1"/>
          <p:nvPr/>
        </p:nvSpPr>
        <p:spPr>
          <a:xfrm>
            <a:off x="2466739" y="5579328"/>
            <a:ext cx="1713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vi-VN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Technical Consultant</a:t>
            </a:r>
            <a:endParaRPr lang="en-US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793C3F-1D37-D240-5D46-2287117EC333}"/>
              </a:ext>
            </a:extLst>
          </p:cNvPr>
          <p:cNvSpPr txBox="1"/>
          <p:nvPr/>
        </p:nvSpPr>
        <p:spPr>
          <a:xfrm>
            <a:off x="4817181" y="5696448"/>
            <a:ext cx="3023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vi-VN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Verification </a:t>
            </a: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Authority </a:t>
            </a:r>
            <a:r>
              <a:rPr lang="vi-VN" sz="2000" kern="0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(DOE)</a:t>
            </a:r>
            <a:endParaRPr lang="en-US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ED3838-081E-EC1C-2C86-F29F86B44BA7}"/>
              </a:ext>
            </a:extLst>
          </p:cNvPr>
          <p:cNvSpPr txBox="1"/>
          <p:nvPr/>
        </p:nvSpPr>
        <p:spPr>
          <a:xfrm>
            <a:off x="8392886" y="5579328"/>
            <a:ext cx="1763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000" kern="0" dirty="0" err="1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Credit Issuing Authority</a:t>
            </a:r>
            <a:endParaRPr lang="en-US" sz="2000" kern="0" dirty="0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75FBAD6-16F1-1EE4-3925-C6BD4844BB88}"/>
              </a:ext>
            </a:extLst>
          </p:cNvPr>
          <p:cNvCxnSpPr>
            <a:cxnSpLocks/>
            <a:stCxn id="4" idx="0"/>
          </p:cNvCxnSpPr>
          <p:nvPr/>
        </p:nvCxnSpPr>
        <p:spPr>
          <a:xfrm flipV="1">
            <a:off x="1214321" y="4847261"/>
            <a:ext cx="0" cy="732067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914D134-057A-E95E-8C37-A0F4D223E7C6}"/>
              </a:ext>
            </a:extLst>
          </p:cNvPr>
          <p:cNvCxnSpPr>
            <a:cxnSpLocks/>
          </p:cNvCxnSpPr>
          <p:nvPr/>
        </p:nvCxnSpPr>
        <p:spPr>
          <a:xfrm flipV="1">
            <a:off x="3326150" y="4847261"/>
            <a:ext cx="0" cy="732067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B0B9D79-BE48-DC39-CF46-F4F77FE5D24E}"/>
              </a:ext>
            </a:extLst>
          </p:cNvPr>
          <p:cNvCxnSpPr>
            <a:cxnSpLocks/>
          </p:cNvCxnSpPr>
          <p:nvPr/>
        </p:nvCxnSpPr>
        <p:spPr>
          <a:xfrm flipV="1">
            <a:off x="5258364" y="4847261"/>
            <a:ext cx="0" cy="732067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7EAE5CD2-6336-B4E0-86BA-69C4F7F4B61B}"/>
              </a:ext>
            </a:extLst>
          </p:cNvPr>
          <p:cNvCxnSpPr>
            <a:cxnSpLocks/>
          </p:cNvCxnSpPr>
          <p:nvPr/>
        </p:nvCxnSpPr>
        <p:spPr>
          <a:xfrm flipV="1">
            <a:off x="7374820" y="4847261"/>
            <a:ext cx="0" cy="732067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11BC3D3-7359-6328-CFC8-0A2C222552BC}"/>
              </a:ext>
            </a:extLst>
          </p:cNvPr>
          <p:cNvCxnSpPr>
            <a:cxnSpLocks/>
          </p:cNvCxnSpPr>
          <p:nvPr/>
        </p:nvCxnSpPr>
        <p:spPr>
          <a:xfrm flipV="1">
            <a:off x="9339566" y="4801094"/>
            <a:ext cx="0" cy="732067"/>
          </a:xfrm>
          <a:prstGeom prst="straightConnector1">
            <a:avLst/>
          </a:prstGeom>
          <a:noFill/>
          <a:ln w="9525" cap="flat" cmpd="sng" algn="ctr">
            <a:solidFill>
              <a:srgbClr val="0F6FC6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D6D9A43-3397-97E8-1F25-8C8C1739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90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36FE82-3D80-02E1-ECF0-876B7B318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7FCCD65-3EBE-ACAC-D5AE-AC4EFC71E3AD}"/>
              </a:ext>
            </a:extLst>
          </p:cNvPr>
          <p:cNvSpPr txBox="1">
            <a:spLocks/>
          </p:cNvSpPr>
          <p:nvPr/>
        </p:nvSpPr>
        <p:spPr>
          <a:xfrm>
            <a:off x="848689" y="1070970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SUPPORT POLICIES FOR VIETNAMESE BUSINESSES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82F6505-C840-593F-F7F5-F6E01A190040}"/>
              </a:ext>
            </a:extLst>
          </p:cNvPr>
          <p:cNvSpPr txBox="1">
            <a:spLocks/>
          </p:cNvSpPr>
          <p:nvPr/>
        </p:nvSpPr>
        <p:spPr>
          <a:xfrm>
            <a:off x="497544" y="2328500"/>
            <a:ext cx="4451234" cy="2006996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Financial Support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Tax incentives &amp; exemptions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Preferential ODA loans / green credit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Deferred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Carbon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Credits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59345DE4-E891-CF23-9C40-F65707A380BE}"/>
              </a:ext>
            </a:extLst>
          </p:cNvPr>
          <p:cNvSpPr txBox="1">
            <a:spLocks/>
          </p:cNvSpPr>
          <p:nvPr/>
        </p:nvSpPr>
        <p:spPr>
          <a:xfrm>
            <a:off x="533402" y="4677257"/>
            <a:ext cx="4451234" cy="2006996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Technical Support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MRV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training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, carbon accounting </a:t>
            </a: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PDD and LCA development consulting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Connect with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trading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platforms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E096AC6-847F-E741-1309-5A9EA5A12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451768"/>
              </p:ext>
            </p:extLst>
          </p:nvPr>
        </p:nvGraphicFramePr>
        <p:xfrm>
          <a:off x="5146263" y="1822361"/>
          <a:ext cx="6727427" cy="4751949"/>
        </p:xfrm>
        <a:graphic>
          <a:graphicData uri="http://schemas.openxmlformats.org/drawingml/2006/table">
            <a:tbl>
              <a:tblPr/>
              <a:tblGrid>
                <a:gridCol w="1700495">
                  <a:extLst>
                    <a:ext uri="{9D8B030D-6E8A-4147-A177-3AD203B41FA5}">
                      <a16:colId xmlns:a16="http://schemas.microsoft.com/office/drawing/2014/main" val="682537497"/>
                    </a:ext>
                  </a:extLst>
                </a:gridCol>
                <a:gridCol w="2784457">
                  <a:extLst>
                    <a:ext uri="{9D8B030D-6E8A-4147-A177-3AD203B41FA5}">
                      <a16:colId xmlns:a16="http://schemas.microsoft.com/office/drawing/2014/main" val="3627521881"/>
                    </a:ext>
                  </a:extLst>
                </a:gridCol>
                <a:gridCol w="2242475">
                  <a:extLst>
                    <a:ext uri="{9D8B030D-6E8A-4147-A177-3AD203B41FA5}">
                      <a16:colId xmlns:a16="http://schemas.microsoft.com/office/drawing/2014/main" val="2337307247"/>
                    </a:ext>
                  </a:extLst>
                </a:gridCol>
              </a:tblGrid>
              <a:tr h="531914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vi-VN" sz="2000" b="1" dirty="0">
                          <a:solidFill>
                            <a:srgbClr val="C00000"/>
                          </a:solidFill>
                        </a:rPr>
                        <a:t>Green investment incentives</a:t>
                      </a:r>
                      <a:endParaRPr lang="vi-VN" sz="2000" b="1" dirty="0">
                        <a:solidFill>
                          <a:srgbClr val="C00000"/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832340"/>
                  </a:ext>
                </a:extLst>
              </a:tr>
              <a:tr h="1293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800" b="1" dirty="0"/>
                        <a:t>Prioritizing land allocation and green infrastructure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/>
                        <a:t>Green industrial</a:t>
                      </a:r>
                      <a:r>
                        <a:rPr lang="en-US" sz="1800" dirty="0"/>
                        <a:t> </a:t>
                      </a:r>
                      <a:r>
                        <a:rPr lang="en-US" sz="1800" dirty="0" err="1"/>
                        <a:t>zones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 err="1"/>
                        <a:t>eco-innovation clusters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/>
                        <a:t>Long Thanh Industrial Park, VSIP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0206201"/>
                  </a:ext>
                </a:extLst>
              </a:tr>
              <a:tr h="1293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800" b="1" dirty="0"/>
                        <a:t>Public-private partnership (PPP) model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800" dirty="0"/>
                        <a:t>Enterprises investing in carbon-neutral infrastructure, co-funded by the government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/>
                        <a:t>Biomass power plant </a:t>
                      </a:r>
                      <a:r>
                        <a:rPr lang="en-US" sz="1800" dirty="0"/>
                        <a:t>BOT </a:t>
                      </a:r>
                      <a:r>
                        <a:rPr lang="en-US" sz="1800" dirty="0" err="1"/>
                        <a:t>project in </a:t>
                      </a:r>
                      <a:r>
                        <a:rPr lang="en-US" sz="1800" dirty="0"/>
                        <a:t>the Central Highlands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3164487"/>
                  </a:ext>
                </a:extLst>
              </a:tr>
              <a:tr h="12939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b="1" dirty="0" err="1"/>
                        <a:t>Pilot</a:t>
                      </a:r>
                      <a:r>
                        <a:rPr lang="en-US" sz="1800" b="1" dirty="0"/>
                        <a:t> framework </a:t>
                      </a:r>
                      <a:r>
                        <a:rPr lang="en-US" sz="1800" b="1" dirty="0" err="1"/>
                        <a:t>in provinces/sectors</a:t>
                      </a:r>
                      <a:endParaRPr lang="en-US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1800" dirty="0"/>
                        <a:t>Some provinces such as Quang Nam</a:t>
                      </a:r>
                      <a:r>
                        <a:rPr lang="en-US" sz="1800" dirty="0"/>
                        <a:t>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before provincial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800" kern="120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ergers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r>
                        <a:rPr lang="vi-VN" sz="1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Ho Chi Minh City </a:t>
                      </a:r>
                      <a:r>
                        <a:rPr lang="vi-VN" sz="1800" dirty="0"/>
                        <a:t>are piloting domestic credits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1800" dirty="0"/>
                        <a:t>Pilot local credit trading platform</a:t>
                      </a:r>
                      <a:endParaRPr lang="vi-VN" sz="18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/>
                      </a:solidFill>
                    </a:lnL>
                    <a:lnR w="12700" cmpd="sng">
                      <a:solidFill>
                        <a:srgbClr val="000000"/>
                      </a:solidFill>
                    </a:lnR>
                    <a:lnT w="12700" cmpd="sng">
                      <a:solidFill>
                        <a:srgbClr val="000000"/>
                      </a:solidFill>
                    </a:lnT>
                    <a:lnB w="127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585071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7264E-3D9D-916E-61D7-73A0CB305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311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F4692-DC0F-7B18-8ECC-A7811B8E2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1">
            <a:extLst>
              <a:ext uri="{FF2B5EF4-FFF2-40B4-BE49-F238E27FC236}">
                <a16:creationId xmlns:a16="http://schemas.microsoft.com/office/drawing/2014/main" id="{DA20AB40-E3E5-F3D7-C22F-CCC023CC2EB1}"/>
              </a:ext>
            </a:extLst>
          </p:cNvPr>
          <p:cNvSpPr txBox="1">
            <a:spLocks/>
          </p:cNvSpPr>
          <p:nvPr/>
        </p:nvSpPr>
        <p:spPr>
          <a:xfrm>
            <a:off x="1806022" y="2257959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Assessment of the positive impacts and sustainability value of emission reduction 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984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266E95-15CE-93BB-CDBD-DA42C26F7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1DBF03-332C-791D-FB80-6410ABEC1338}"/>
              </a:ext>
            </a:extLst>
          </p:cNvPr>
          <p:cNvSpPr>
            <a:spLocks noGrp="1"/>
          </p:cNvSpPr>
          <p:nvPr/>
        </p:nvSpPr>
        <p:spPr>
          <a:xfrm>
            <a:off x="265657" y="1167572"/>
            <a:ext cx="11660686" cy="1292995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ASSESSING THE POSITIVE IMPACT AND SUSTAINABLE VALUE OF CARBON REMOVAL PROJECTS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AC6B5956-C44B-CFA0-E589-1719AB5E9837}"/>
              </a:ext>
            </a:extLst>
          </p:cNvPr>
          <p:cNvSpPr txBox="1">
            <a:spLocks/>
          </p:cNvSpPr>
          <p:nvPr/>
        </p:nvSpPr>
        <p:spPr>
          <a:xfrm>
            <a:off x="265657" y="2641751"/>
            <a:ext cx="6081726" cy="404922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0" indent="-4572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</a:pPr>
            <a:r>
              <a:rPr lang="vi-VN" sz="2400">
                <a:latin typeface="Cambria" panose="02040503050406030204" pitchFamily="18" charset="0"/>
                <a:ea typeface="Cambria" panose="02040503050406030204" pitchFamily="18" charset="0"/>
              </a:rPr>
              <a:t>Defining the objectives and scope of the assessment</a:t>
            </a:r>
            <a:endParaRPr lang="en-US" sz="24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685800" indent="-4572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</a:pPr>
            <a:r>
              <a:rPr lang="vi-VN" sz="2400">
                <a:latin typeface="Cambria" panose="02040503050406030204" pitchFamily="18" charset="0"/>
                <a:ea typeface="Cambria" panose="02040503050406030204" pitchFamily="18" charset="0"/>
              </a:rPr>
              <a:t>Value analysis: emissions reduction, job creation, livelihood improvement</a:t>
            </a:r>
          </a:p>
          <a:p>
            <a:pPr marL="685800" indent="-4572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</a:pPr>
            <a:r>
              <a:rPr lang="vi-VN" sz="2400">
                <a:latin typeface="Cambria" panose="02040503050406030204" pitchFamily="18" charset="0"/>
                <a:ea typeface="Cambria" panose="02040503050406030204" pitchFamily="18" charset="0"/>
              </a:rPr>
              <a:t>Key Performance Indicators (KPIs), real-world examples, risks, and recommendations for scaling up</a:t>
            </a:r>
          </a:p>
          <a:p>
            <a:pPr marL="685800" indent="-4572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</a:pPr>
            <a:r>
              <a:rPr lang="vi-VN" sz="2400">
                <a:latin typeface="Cambria" panose="02040503050406030204" pitchFamily="18" charset="0"/>
                <a:ea typeface="Cambria" panose="02040503050406030204" pitchFamily="18" charset="0"/>
              </a:rPr>
              <a:t>Carbon project registration process, MRV verification, credit trading &amp; business support policies</a:t>
            </a:r>
            <a:endParaRPr lang="vi-VN" sz="24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Picture 2" descr="Carbon Emission Reduction | Carbon Footprint">
            <a:extLst>
              <a:ext uri="{FF2B5EF4-FFF2-40B4-BE49-F238E27FC236}">
                <a16:creationId xmlns:a16="http://schemas.microsoft.com/office/drawing/2014/main" id="{C3EB1C34-E22D-F05B-72DA-D3B7163C9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3" b="13963"/>
          <a:stretch>
            <a:fillRect/>
          </a:stretch>
        </p:blipFill>
        <p:spPr bwMode="auto">
          <a:xfrm>
            <a:off x="6545694" y="2641262"/>
            <a:ext cx="5197475" cy="40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DEDFA9-5733-B046-B7D7-D8176B90B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881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0440-4BA1-DAF8-073F-9AFD93E54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109EF04-56F1-A93F-8765-A4A1F34DBC98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CARBON REMOVAL PROJECT OBJECTIVES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03F2054-A7BF-8908-55D3-BC05598C00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441995"/>
              </p:ext>
            </p:extLst>
          </p:nvPr>
        </p:nvGraphicFramePr>
        <p:xfrm>
          <a:off x="1181798" y="2173115"/>
          <a:ext cx="9828403" cy="4033153"/>
        </p:xfrm>
        <a:graphic>
          <a:graphicData uri="http://schemas.openxmlformats.org/drawingml/2006/table">
            <a:tbl>
              <a:tblPr/>
              <a:tblGrid>
                <a:gridCol w="1972354">
                  <a:extLst>
                    <a:ext uri="{9D8B030D-6E8A-4147-A177-3AD203B41FA5}">
                      <a16:colId xmlns:a16="http://schemas.microsoft.com/office/drawing/2014/main" val="3808571859"/>
                    </a:ext>
                  </a:extLst>
                </a:gridCol>
                <a:gridCol w="3888347">
                  <a:extLst>
                    <a:ext uri="{9D8B030D-6E8A-4147-A177-3AD203B41FA5}">
                      <a16:colId xmlns:a16="http://schemas.microsoft.com/office/drawing/2014/main" val="153314500"/>
                    </a:ext>
                  </a:extLst>
                </a:gridCol>
                <a:gridCol w="3967702">
                  <a:extLst>
                    <a:ext uri="{9D8B030D-6E8A-4147-A177-3AD203B41FA5}">
                      <a16:colId xmlns:a16="http://schemas.microsoft.com/office/drawing/2014/main" val="2125725820"/>
                    </a:ext>
                  </a:extLst>
                </a:gridCol>
              </a:tblGrid>
              <a:tr h="82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24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4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4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Real-world examples</a:t>
                      </a:r>
                      <a:endParaRPr lang="en-US" sz="24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181288"/>
                  </a:ext>
                </a:extLst>
              </a:tr>
              <a:tr h="935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Environment</a:t>
                      </a:r>
                      <a:endParaRPr lang="vi-VN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Reduced CO₂ emissions, improved biodiversity, land use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Forest planting projects, waste management, energy conservation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490092"/>
                  </a:ext>
                </a:extLst>
              </a:tr>
              <a:tr h="10106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Society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Job creation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increased income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improved living conditions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Rural renewable energy projects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548718"/>
                  </a:ext>
                </a:extLst>
              </a:tr>
              <a:tr h="925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Economy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Cost savings, attracting investment, increasing local GDP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Improving production technology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green transition for businesses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433000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1AFC1D-D80D-DA0E-5110-C61CFAEF0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36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3649C-55F1-6C94-14D6-8360F6599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6807062-42B8-E2C1-51D3-FE2792E840DE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 dirty="0">
                <a:latin typeface="Cambria"/>
                <a:ea typeface="Cambria"/>
                <a:cs typeface="Cambria"/>
                <a:sym typeface="Cambria"/>
              </a:rPr>
              <a:t>CARBON REMOVAL PROJECT OBJECTIVES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251DE76-5C95-9C98-07F5-DB285A05FD73}"/>
              </a:ext>
            </a:extLst>
          </p:cNvPr>
          <p:cNvGraphicFramePr>
            <a:graphicFrameLocks noGrp="1"/>
          </p:cNvGraphicFramePr>
          <p:nvPr/>
        </p:nvGraphicFramePr>
        <p:xfrm>
          <a:off x="1181798" y="2173115"/>
          <a:ext cx="9828403" cy="4033153"/>
        </p:xfrm>
        <a:graphic>
          <a:graphicData uri="http://schemas.openxmlformats.org/drawingml/2006/table">
            <a:tbl>
              <a:tblPr/>
              <a:tblGrid>
                <a:gridCol w="1972354">
                  <a:extLst>
                    <a:ext uri="{9D8B030D-6E8A-4147-A177-3AD203B41FA5}">
                      <a16:colId xmlns:a16="http://schemas.microsoft.com/office/drawing/2014/main" val="3808571859"/>
                    </a:ext>
                  </a:extLst>
                </a:gridCol>
                <a:gridCol w="3888347">
                  <a:extLst>
                    <a:ext uri="{9D8B030D-6E8A-4147-A177-3AD203B41FA5}">
                      <a16:colId xmlns:a16="http://schemas.microsoft.com/office/drawing/2014/main" val="153314500"/>
                    </a:ext>
                  </a:extLst>
                </a:gridCol>
                <a:gridCol w="3967702">
                  <a:extLst>
                    <a:ext uri="{9D8B030D-6E8A-4147-A177-3AD203B41FA5}">
                      <a16:colId xmlns:a16="http://schemas.microsoft.com/office/drawing/2014/main" val="2125725820"/>
                    </a:ext>
                  </a:extLst>
                </a:gridCol>
              </a:tblGrid>
              <a:tr h="8279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endParaRPr lang="en-US" sz="24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4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Content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4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Real-world examples</a:t>
                      </a:r>
                      <a:endParaRPr lang="en-US" sz="24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B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181288"/>
                  </a:ext>
                </a:extLst>
              </a:tr>
              <a:tr h="93514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b="1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Environment</a:t>
                      </a:r>
                      <a:endParaRPr lang="vi-VN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Reduced CO₂ emissions, improved biodiversity, land use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Forest planting projects, waste management, energy conservation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3490092"/>
                  </a:ext>
                </a:extLst>
              </a:tr>
              <a:tr h="10106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Society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Job creation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increased income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improved living conditions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Rural renewable energy projects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548718"/>
                  </a:ext>
                </a:extLst>
              </a:tr>
              <a:tr h="92552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b="1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Economy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Cost savings, attracting investment, increasing local GDP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Improving production technology</a:t>
                      </a:r>
                      <a:r>
                        <a:rPr lang="en-US" sz="2200" dirty="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en-US" sz="2200" dirty="0" err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green transition for businesses</a:t>
                      </a:r>
                      <a:endParaRPr lang="en-US" sz="22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1433000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C772C84-30F4-4755-33BD-96B7E10ED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722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9C27E-C55B-EF14-CB63-5393C0114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AA0F1E7-388D-C20F-F446-B0602EF3C275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LONG-TERM SUSTAINABILITY OF CARBON REMOVAL PROJECTS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D5FB4812-334F-6B00-EDCB-3D8729E77632}"/>
              </a:ext>
            </a:extLst>
          </p:cNvPr>
          <p:cNvSpPr txBox="1">
            <a:spLocks/>
          </p:cNvSpPr>
          <p:nvPr/>
        </p:nvSpPr>
        <p:spPr>
          <a:xfrm>
            <a:off x="447337" y="2246281"/>
            <a:ext cx="5933143" cy="129540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Maintaining results after implementation 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(Benefit Durability): </a:t>
            </a:r>
            <a:r>
              <a:rPr kumimoji="0" lang="vi-V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The project must demonstrate that CO₂ impacts are sustained for 10–30 years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.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0A19DD1A-569A-5747-2CB3-8D3BFC0C0622}"/>
              </a:ext>
            </a:extLst>
          </p:cNvPr>
          <p:cNvSpPr txBox="1">
            <a:spLocks/>
          </p:cNvSpPr>
          <p:nvPr/>
        </p:nvSpPr>
        <p:spPr>
          <a:xfrm>
            <a:off x="6664960" y="2246281"/>
            <a:ext cx="5079703" cy="4328160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Risks to manage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</a:t>
            </a: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Climate change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Forest fires, loss of carbon stocks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 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Design carbon insurance / buffer zones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National policy changes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Cancellation of credits, trade bans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 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Align with international mechanisms, transparent MRV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Social/local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 risks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: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Lack of community consent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Wingdings" panose="05000000000000000000" pitchFamily="2" charset="2"/>
              </a:rPr>
              <a:t>  </a:t>
            </a: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Community consultation, benefit sharing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4EEFF7-7B23-6C8A-0FF7-C65D485BAB97}"/>
              </a:ext>
            </a:extLst>
          </p:cNvPr>
          <p:cNvSpPr txBox="1">
            <a:spLocks/>
          </p:cNvSpPr>
          <p:nvPr/>
        </p:nvSpPr>
        <p:spPr>
          <a:xfrm>
            <a:off x="447337" y="3744881"/>
            <a:ext cx="5933144" cy="2829560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Scalability &amp; Replicability: </a:t>
            </a: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Scale-up: the project can be implemented in similar localities (climate, soil conditions, resources)</a:t>
            </a:r>
          </a:p>
          <a:p>
            <a:pPr marL="731520" marR="0" lvl="3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rPr>
              <a:t>Replicability: The model is easily adaptable with minimal adjustments (e.g., biochar technology, DAC)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15ECC3-FC4C-3FD8-6621-7C7937926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040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F2B1C-5442-75C7-4326-B77A40A7F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4894E8E-4C4C-41DA-B707-870F8969F09A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3200" kern="0">
                <a:latin typeface="Cambria"/>
                <a:ea typeface="Cambria"/>
                <a:cs typeface="Cambria"/>
                <a:sym typeface="Cambria"/>
              </a:rPr>
              <a:t>INDICATORS AND METHODS FOR EVALUATING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49AAE71-D175-0750-CE79-AF26F13A641E}"/>
              </a:ext>
            </a:extLst>
          </p:cNvPr>
          <p:cNvGrpSpPr/>
          <p:nvPr/>
        </p:nvGrpSpPr>
        <p:grpSpPr>
          <a:xfrm>
            <a:off x="557418" y="2254236"/>
            <a:ext cx="10942920" cy="4138945"/>
            <a:chOff x="557418" y="1888482"/>
            <a:chExt cx="10942920" cy="4138945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A20B20F5-88C3-6367-5907-92C0505F443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79916552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26315BB-39B9-5E4F-40DD-B06E58CAD74B}"/>
                </a:ext>
              </a:extLst>
            </p:cNvPr>
            <p:cNvSpPr txBox="1"/>
            <p:nvPr/>
          </p:nvSpPr>
          <p:spPr>
            <a:xfrm>
              <a:off x="1370127" y="3857602"/>
              <a:ext cx="2933897" cy="2169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tCO₂e reduction/year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Number of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beneficiary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households 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Average income growth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... 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5C7D95A-1A33-51F6-B746-28CD88E6A98C}"/>
                </a:ext>
              </a:extLst>
            </p:cNvPr>
            <p:cNvSpPr txBox="1"/>
            <p:nvPr/>
          </p:nvSpPr>
          <p:spPr>
            <a:xfrm>
              <a:off x="4964330" y="3857602"/>
              <a:ext cx="2933897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Life Cycle Assessment (LCA) 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Household survey 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Economic impact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analysis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366DB0-F53C-5E75-F423-20D573761AA0}"/>
                </a:ext>
              </a:extLst>
            </p:cNvPr>
            <p:cNvSpPr txBox="1"/>
            <p:nvPr/>
          </p:nvSpPr>
          <p:spPr>
            <a:xfrm>
              <a:off x="8780191" y="3861524"/>
              <a:ext cx="2720147" cy="1708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Frequency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: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annually or every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 5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years depending on standards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al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Main components of 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Arial"/>
                  <a:sym typeface="Arial"/>
                </a:rPr>
                <a:t>M&amp;amp;E: M-R-V</a:t>
              </a:r>
            </a:p>
          </p:txBody>
        </p:sp>
      </p:grp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B716538-7723-0CB0-BC24-C46FE8CB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598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DFCD0E-C83C-272C-D7E5-15794E534E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C30F91D-DED1-3C2D-6E93-BD52DB0DD94A}"/>
              </a:ext>
            </a:extLst>
          </p:cNvPr>
          <p:cNvSpPr txBox="1">
            <a:spLocks/>
          </p:cNvSpPr>
          <p:nvPr/>
        </p:nvSpPr>
        <p:spPr>
          <a:xfrm>
            <a:off x="941166" y="1225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3200" kern="0">
                <a:latin typeface="Cambria"/>
                <a:ea typeface="Cambria"/>
                <a:cs typeface="Cambria"/>
                <a:sym typeface="Cambria"/>
              </a:rPr>
              <a:t>EXAMPLE CARBON REMOVAL PROJECTS</a:t>
            </a:r>
            <a:endParaRPr lang="en-US" sz="3200" kern="0" dirty="0"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528176C-3D56-B4DA-5272-0428FA6881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900349"/>
              </p:ext>
            </p:extLst>
          </p:nvPr>
        </p:nvGraphicFramePr>
        <p:xfrm>
          <a:off x="838200" y="2154424"/>
          <a:ext cx="10515600" cy="4445234"/>
        </p:xfrm>
        <a:graphic>
          <a:graphicData uri="http://schemas.openxmlformats.org/drawingml/2006/table">
            <a:tbl>
              <a:tblPr/>
              <a:tblGrid>
                <a:gridCol w="1958788">
                  <a:extLst>
                    <a:ext uri="{9D8B030D-6E8A-4147-A177-3AD203B41FA5}">
                      <a16:colId xmlns:a16="http://schemas.microsoft.com/office/drawing/2014/main" val="4070197791"/>
                    </a:ext>
                  </a:extLst>
                </a:gridCol>
                <a:gridCol w="2725271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2330823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  <a:gridCol w="3500718">
                  <a:extLst>
                    <a:ext uri="{9D8B030D-6E8A-4147-A177-3AD203B41FA5}">
                      <a16:colId xmlns:a16="http://schemas.microsoft.com/office/drawing/2014/main" val="3599725819"/>
                    </a:ext>
                  </a:extLst>
                </a:gridCol>
              </a:tblGrid>
              <a:tr h="6177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/>
                        <a:t>Project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/>
                        <a:t>Location/Application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/>
                        <a:t>Scalability</a:t>
                      </a:r>
                      <a:endParaRPr lang="en-US" sz="2000" b="1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2000" b="1" dirty="0" err="1"/>
                        <a:t>Notable Effectiveness</a:t>
                      </a:r>
                      <a:endParaRPr lang="en-US" sz="2000" b="1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4755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Biochar</a:t>
                      </a:r>
                    </a:p>
                    <a:p>
                      <a:r>
                        <a:rPr lang="en-US" sz="2000" dirty="0"/>
                        <a:t>Vietnam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Cuu Long, agriculture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High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~15,000 </a:t>
                      </a:r>
                      <a:r>
                        <a:rPr lang="en-US" sz="2000" dirty="0" err="1"/>
                        <a:t>tCO₂e/year </a:t>
                      </a:r>
                      <a:r>
                        <a:rPr lang="en-US" sz="2000" dirty="0"/>
                        <a:t>+ </a:t>
                      </a:r>
                      <a:r>
                        <a:rPr lang="en-US" sz="2000" dirty="0" err="1"/>
                        <a:t>livelihoods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808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Aff</a:t>
                      </a:r>
                      <a:r>
                        <a:rPr lang="en-US" sz="2000" dirty="0" err="1"/>
                        <a:t>orestation </a:t>
                      </a:r>
                    </a:p>
                    <a:p>
                      <a:r>
                        <a:rPr lang="en-US" sz="2000" dirty="0"/>
                        <a:t>(South Africa)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 err="1"/>
                        <a:t>Community project in </a:t>
                      </a:r>
                      <a:r>
                        <a:rPr lang="en-US" sz="2000" dirty="0"/>
                        <a:t>Durban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Medium–High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vi-VN" sz="2000" dirty="0"/>
                        <a:t>~42,000 tCO₂/20 years + quality jobs</a:t>
                      </a:r>
                      <a:endParaRPr lang="vi-VN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88921"/>
                  </a:ext>
                </a:extLst>
              </a:tr>
              <a:tr h="47556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Climeworks – DAC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Iceland (Mammoth/Orca)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Medium</a:t>
                      </a:r>
                      <a:r>
                        <a:rPr lang="en-US" sz="2000" dirty="0" err="1"/>
                        <a:t>–Low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3,600 → 36,000 tCO₂/year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8738964"/>
                  </a:ext>
                </a:extLst>
              </a:tr>
              <a:tr h="808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CarbFix – Mineralization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 err="1"/>
                        <a:t>Hellisheiði</a:t>
                      </a:r>
                      <a:r>
                        <a:rPr lang="en-US" sz="2000" dirty="0"/>
                        <a:t>, Iceland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 err="1"/>
                        <a:t>Medium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&amp;gt;95% CO₂ solidification; cost &amp;lt;25 USD/t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2895363"/>
                  </a:ext>
                </a:extLst>
              </a:tr>
              <a:tr h="808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Enhanced Weathering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United States (Corn Belt)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/>
                        <a:t>High</a:t>
                      </a:r>
                      <a:endParaRPr lang="en-US" sz="20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2000" dirty="0"/>
                        <a:t>15 tCO₂/ha </a:t>
                      </a:r>
                      <a:r>
                        <a:rPr lang="en-US" sz="2000" dirty="0" err="1"/>
                        <a:t>over</a:t>
                      </a:r>
                      <a:r>
                        <a:rPr lang="en-US" sz="2000" dirty="0"/>
                        <a:t> 4 </a:t>
                      </a:r>
                      <a:r>
                        <a:rPr lang="en-US" sz="2000" dirty="0" err="1"/>
                        <a:t>years </a:t>
                      </a:r>
                      <a:r>
                        <a:rPr lang="en-US" sz="2000" dirty="0"/>
                        <a:t>+ </a:t>
                      </a:r>
                      <a:r>
                        <a:rPr lang="en-US" sz="2000" dirty="0" err="1"/>
                        <a:t>increased yield</a:t>
                      </a:r>
                      <a:endParaRPr lang="en-US" sz="2000" dirty="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9301603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F607C8-5844-272B-4433-CABE408ED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362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EE689-F4A7-F5D8-1A97-DCD8214A8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7D70FAF-F861-8189-61BC-7D583F8BFD67}"/>
              </a:ext>
            </a:extLst>
          </p:cNvPr>
          <p:cNvSpPr txBox="1">
            <a:spLocks/>
          </p:cNvSpPr>
          <p:nvPr/>
        </p:nvSpPr>
        <p:spPr>
          <a:xfrm>
            <a:off x="492149" y="1263001"/>
            <a:ext cx="7755380" cy="225564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BIOCHAR PROJECT IN THE MEKONG DELTA (VIETNAM)</a:t>
            </a:r>
          </a:p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2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Objective: To convert agricultural waste (peanut shells, straw, etc.) into biochar, helping to remove ~15,000 tCO₂e per year, while improving soil quality and livelihoods for local farmers.</a:t>
            </a:r>
          </a:p>
        </p:txBody>
      </p:sp>
      <p:pic>
        <p:nvPicPr>
          <p:cNvPr id="4" name="Picture 2" descr="HR IN VIETNAM: Key Provisions of Labor Codes( Part 2) - Vietnammanual ...">
            <a:extLst>
              <a:ext uri="{FF2B5EF4-FFF2-40B4-BE49-F238E27FC236}">
                <a16:creationId xmlns:a16="http://schemas.microsoft.com/office/drawing/2014/main" id="{D5B714C3-6E68-8654-B0A0-60B6B871CA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9" r="5896"/>
          <a:stretch>
            <a:fillRect/>
          </a:stretch>
        </p:blipFill>
        <p:spPr bwMode="auto">
          <a:xfrm>
            <a:off x="8347049" y="1263001"/>
            <a:ext cx="3352802" cy="2228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F8C5BB-08E9-A399-2376-2EF110C6D3F5}"/>
              </a:ext>
            </a:extLst>
          </p:cNvPr>
          <p:cNvSpPr txBox="1">
            <a:spLocks/>
          </p:cNvSpPr>
          <p:nvPr/>
        </p:nvSpPr>
        <p:spPr>
          <a:xfrm>
            <a:off x="3442447" y="3944475"/>
            <a:ext cx="8157884" cy="219194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anchor="ctr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Social impact: </a:t>
            </a:r>
            <a:r>
              <a:rPr lang="vi-VN" sz="2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Create green jobs and support farmers in producing organic fertilizer.</a:t>
            </a:r>
          </a:p>
          <a:p>
            <a:pPr marL="571500" indent="-3429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vi-VN" sz="22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Features: </a:t>
            </a:r>
            <a:r>
              <a:rPr lang="vi-VN" sz="2200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Scalable technology, low cost, with both environmental and economic benefits.</a:t>
            </a:r>
            <a:endParaRPr lang="en-US" sz="2200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28600" algn="r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vi-VN" sz="1800" i="1" dirty="0">
                <a:solidFill>
                  <a:schemeClr val="bg2">
                    <a:lumMod val="40000"/>
                    <a:lumOff val="6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Source: The University of Adelaide/Planetzero.earth on the Vietnam biochar project.</a:t>
            </a:r>
          </a:p>
        </p:txBody>
      </p:sp>
      <p:pic>
        <p:nvPicPr>
          <p:cNvPr id="6" name="Picture 4" descr="Biochar Blog #1 - The Basics! - The Biochar Demonstrator">
            <a:extLst>
              <a:ext uri="{FF2B5EF4-FFF2-40B4-BE49-F238E27FC236}">
                <a16:creationId xmlns:a16="http://schemas.microsoft.com/office/drawing/2014/main" id="{73F50A40-B806-1AC0-B93B-5B4649BCD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669" y="4166740"/>
            <a:ext cx="2621924" cy="1747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B0E7CA-5881-6A1A-D212-D7674D530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756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2354</Words>
  <Application>Microsoft Office PowerPoint</Application>
  <PresentationFormat>Widescreen</PresentationFormat>
  <Paragraphs>244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Cambria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keywords>, docId:69BBF00C9BE9E76CB12A91455DB0B1A4</cp:keywords>
  <cp:lastModifiedBy>Lan Cao</cp:lastModifiedBy>
  <cp:revision>21</cp:revision>
  <dcterms:created xsi:type="dcterms:W3CDTF">2024-10-28T02:26:51Z</dcterms:created>
  <dcterms:modified xsi:type="dcterms:W3CDTF">2025-10-21T04:41:09Z</dcterms:modified>
</cp:coreProperties>
</file>