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9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5" roundtripDataSignature="AMtx7mhvpBpiyc5VwRjdd0zNB6dSewIW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406305F-6ED3-4161-A1F1-1D3F1E7B9CD1}">
  <a:tblStyle styleId="{4406305F-6ED3-4161-A1F1-1D3F1E7B9CD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81b89140fd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81b89140fd_0_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g381b89140fd_0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81b89140fd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381b89140fd_0_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g381b89140fd_0_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381b89140fd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381b89140fd_0_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g381b89140fd_0_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81b89140fd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381b89140fd_0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g381b89140fd_0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381b89140fd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381b89140fd_0_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6" name="Google Shape;276;g381b89140fd_0_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5AEF0B41-780A-6347-30E9-009076D41F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>
            <a:extLst>
              <a:ext uri="{FF2B5EF4-FFF2-40B4-BE49-F238E27FC236}">
                <a16:creationId xmlns:a16="http://schemas.microsoft.com/office/drawing/2014/main" id="{5584774E-AC0F-0839-25FA-73C981BE61D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>
            <a:extLst>
              <a:ext uri="{FF2B5EF4-FFF2-40B4-BE49-F238E27FC236}">
                <a16:creationId xmlns:a16="http://schemas.microsoft.com/office/drawing/2014/main" id="{F5983123-DD27-6D5E-61AB-F376B425B95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09435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5" name="Google Shape;41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5" name="Google Shape;44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0" name="Google Shape;480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3" y="0"/>
            <a:ext cx="1218983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6"/>
          <p:cNvSpPr/>
          <p:nvPr/>
        </p:nvSpPr>
        <p:spPr>
          <a:xfrm>
            <a:off x="-1" y="0"/>
            <a:ext cx="12190918" cy="5536248"/>
          </a:xfrm>
          <a:prstGeom prst="flowChartPunchedTape">
            <a:avLst/>
          </a:prstGeom>
          <a:gradFill>
            <a:gsLst>
              <a:gs pos="0">
                <a:srgbClr val="FFFFFF">
                  <a:alpha val="79607"/>
                </a:srgbClr>
              </a:gs>
              <a:gs pos="100000">
                <a:srgbClr val="FFFFFF">
                  <a:alpha val="2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36575" tIns="36575" rIns="36575" bIns="3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36"/>
          <p:cNvSpPr txBox="1">
            <a:spLocks noGrp="1"/>
          </p:cNvSpPr>
          <p:nvPr>
            <p:ph type="subTitle" idx="1"/>
          </p:nvPr>
        </p:nvSpPr>
        <p:spPr>
          <a:xfrm>
            <a:off x="838201" y="1926547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  <a:defRPr sz="2400" b="1">
                <a:solidFill>
                  <a:srgbClr val="0031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" name="Google Shape;21;p36"/>
          <p:cNvSpPr/>
          <p:nvPr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 extrusionOk="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Google Shape;22;p36"/>
          <p:cNvSpPr/>
          <p:nvPr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 extrusionOk="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3" name="Google Shape;23;p36"/>
          <p:cNvPicPr preferRelativeResize="0"/>
          <p:nvPr/>
        </p:nvPicPr>
        <p:blipFill rotWithShape="1">
          <a:blip r:embed="rId5">
            <a:alphaModFix/>
          </a:blip>
          <a:srcRect t="26329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3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36779" y="537310"/>
            <a:ext cx="1716657" cy="713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37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37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37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0" name="Google Shape;30;p37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A1769F-4812-E7C7-36EC-4AEC4CB55CAD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2AB27-5C71-C482-8DA5-9D857DDFBA72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56643D-7C5E-930B-19F8-7852B661825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>
            <a:spLocks noGrp="1"/>
          </p:cNvSpPr>
          <p:nvPr>
            <p:ph type="subTitle" idx="1"/>
          </p:nvPr>
        </p:nvSpPr>
        <p:spPr>
          <a:xfrm>
            <a:off x="1806022" y="2092269"/>
            <a:ext cx="8579955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/>
              <a:t>VIETNAM SCALING UP ENERGY EFFICIENCY PROJECT (VSUEE)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0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SOME CONCEPTS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67" name="Google Shape;167;p10"/>
          <p:cNvGrpSpPr/>
          <p:nvPr/>
        </p:nvGrpSpPr>
        <p:grpSpPr>
          <a:xfrm>
            <a:off x="1803606" y="2115224"/>
            <a:ext cx="8584787" cy="4613413"/>
            <a:chOff x="996512" y="43357"/>
            <a:chExt cx="8584787" cy="4613413"/>
          </a:xfrm>
        </p:grpSpPr>
        <p:sp>
          <p:nvSpPr>
            <p:cNvPr id="168" name="Google Shape;168;p10"/>
            <p:cNvSpPr/>
            <p:nvPr/>
          </p:nvSpPr>
          <p:spPr>
            <a:xfrm>
              <a:off x="1164476" y="225318"/>
              <a:ext cx="4031138" cy="1259730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7CCA6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0"/>
            <p:cNvSpPr txBox="1"/>
            <p:nvPr/>
          </p:nvSpPr>
          <p:spPr>
            <a:xfrm>
              <a:off x="1164476" y="225318"/>
              <a:ext cx="4031138" cy="1259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5325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Baseline period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 specific period of time used as a reference for comparison with the reporting period</a:t>
              </a:r>
              <a:endParaRPr/>
            </a:p>
          </p:txBody>
        </p:sp>
        <p:sp>
          <p:nvSpPr>
            <p:cNvPr id="170" name="Google Shape;170;p10"/>
            <p:cNvSpPr/>
            <p:nvPr/>
          </p:nvSpPr>
          <p:spPr>
            <a:xfrm>
              <a:off x="996512" y="43357"/>
              <a:ext cx="881811" cy="1322717"/>
            </a:xfrm>
            <a:prstGeom prst="rect">
              <a:avLst/>
            </a:prstGeom>
            <a:solidFill>
              <a:srgbClr val="CBE5C4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0"/>
            <p:cNvSpPr/>
            <p:nvPr/>
          </p:nvSpPr>
          <p:spPr>
            <a:xfrm>
              <a:off x="5550161" y="225318"/>
              <a:ext cx="4031138" cy="1259730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7CCA6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0"/>
            <p:cNvSpPr txBox="1"/>
            <p:nvPr/>
          </p:nvSpPr>
          <p:spPr>
            <a:xfrm>
              <a:off x="5550161" y="225318"/>
              <a:ext cx="4031138" cy="1259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5325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Energy baseline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Quantitative standards established as a basis for comparing energy efficiency</a:t>
              </a:r>
              <a:endParaRPr/>
            </a:p>
          </p:txBody>
        </p:sp>
        <p:sp>
          <p:nvSpPr>
            <p:cNvPr id="173" name="Google Shape;173;p10"/>
            <p:cNvSpPr/>
            <p:nvPr/>
          </p:nvSpPr>
          <p:spPr>
            <a:xfrm>
              <a:off x="5382197" y="43357"/>
              <a:ext cx="881811" cy="1322717"/>
            </a:xfrm>
            <a:prstGeom prst="rect">
              <a:avLst/>
            </a:prstGeom>
            <a:solidFill>
              <a:srgbClr val="CDE3C2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0"/>
            <p:cNvSpPr/>
            <p:nvPr/>
          </p:nvSpPr>
          <p:spPr>
            <a:xfrm>
              <a:off x="1164476" y="1811179"/>
              <a:ext cx="4031138" cy="1259730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7CCA6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0"/>
            <p:cNvSpPr txBox="1"/>
            <p:nvPr/>
          </p:nvSpPr>
          <p:spPr>
            <a:xfrm>
              <a:off x="1164476" y="1811179"/>
              <a:ext cx="4031138" cy="1259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5325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Energy Performance Improvement Action (EPIA)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Actions/measures implemented/planned to achieve energy efficiency improvements</a:t>
              </a:r>
              <a:endParaRPr/>
            </a:p>
          </p:txBody>
        </p:sp>
        <p:sp>
          <p:nvSpPr>
            <p:cNvPr id="176" name="Google Shape;176;p10"/>
            <p:cNvSpPr/>
            <p:nvPr/>
          </p:nvSpPr>
          <p:spPr>
            <a:xfrm>
              <a:off x="996512" y="1629218"/>
              <a:ext cx="881811" cy="1322717"/>
            </a:xfrm>
            <a:prstGeom prst="rect">
              <a:avLst/>
            </a:prstGeom>
            <a:solidFill>
              <a:srgbClr val="CFE3C1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0"/>
            <p:cNvSpPr/>
            <p:nvPr/>
          </p:nvSpPr>
          <p:spPr>
            <a:xfrm>
              <a:off x="5550161" y="1811179"/>
              <a:ext cx="4031138" cy="1259730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7CCA6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0"/>
            <p:cNvSpPr txBox="1"/>
            <p:nvPr/>
          </p:nvSpPr>
          <p:spPr>
            <a:xfrm>
              <a:off x="5550161" y="1811179"/>
              <a:ext cx="4031138" cy="1259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5325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Energy consumption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The amount of energy used</a:t>
              </a:r>
              <a:endParaRPr/>
            </a:p>
          </p:txBody>
        </p:sp>
        <p:sp>
          <p:nvSpPr>
            <p:cNvPr id="179" name="Google Shape;179;p10"/>
            <p:cNvSpPr/>
            <p:nvPr/>
          </p:nvSpPr>
          <p:spPr>
            <a:xfrm>
              <a:off x="5382197" y="1629218"/>
              <a:ext cx="881811" cy="1322717"/>
            </a:xfrm>
            <a:prstGeom prst="rect">
              <a:avLst/>
            </a:prstGeom>
            <a:solidFill>
              <a:srgbClr val="D1E2C0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0"/>
            <p:cNvSpPr/>
            <p:nvPr/>
          </p:nvSpPr>
          <p:spPr>
            <a:xfrm>
              <a:off x="1164476" y="3397040"/>
              <a:ext cx="4031138" cy="1259730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7CCA6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0"/>
            <p:cNvSpPr txBox="1"/>
            <p:nvPr/>
          </p:nvSpPr>
          <p:spPr>
            <a:xfrm>
              <a:off x="1164476" y="3397040"/>
              <a:ext cx="4031138" cy="1259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5325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Energy efficiency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Measurable results related to energy performance, energy use, and energy consumption</a:t>
              </a:r>
              <a:endParaRPr/>
            </a:p>
          </p:txBody>
        </p:sp>
        <p:sp>
          <p:nvSpPr>
            <p:cNvPr id="182" name="Google Shape;182;p10"/>
            <p:cNvSpPr/>
            <p:nvPr/>
          </p:nvSpPr>
          <p:spPr>
            <a:xfrm>
              <a:off x="996512" y="3215079"/>
              <a:ext cx="881811" cy="1322717"/>
            </a:xfrm>
            <a:prstGeom prst="rect">
              <a:avLst/>
            </a:prstGeom>
            <a:solidFill>
              <a:srgbClr val="D4E2BF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0"/>
            <p:cNvSpPr/>
            <p:nvPr/>
          </p:nvSpPr>
          <p:spPr>
            <a:xfrm>
              <a:off x="5550161" y="3397040"/>
              <a:ext cx="4031138" cy="1259730"/>
            </a:xfrm>
            <a:prstGeom prst="rect">
              <a:avLst/>
            </a:prstGeom>
            <a:solidFill>
              <a:srgbClr val="FFFFFF">
                <a:alpha val="40000"/>
              </a:srgbClr>
            </a:solidFill>
            <a:ln w="9525" cap="flat" cmpd="sng">
              <a:solidFill>
                <a:srgbClr val="7CCA6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0"/>
            <p:cNvSpPr txBox="1"/>
            <p:nvPr/>
          </p:nvSpPr>
          <p:spPr>
            <a:xfrm>
              <a:off x="5550161" y="3397040"/>
              <a:ext cx="4031138" cy="1259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53250" tIns="76200" rIns="76200" bIns="762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Energy Performance Index (EnPI)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Quantitative value or measure of energy efficiency, as determined by the organization</a:t>
              </a:r>
              <a:endParaRPr/>
            </a:p>
          </p:txBody>
        </p:sp>
        <p:sp>
          <p:nvSpPr>
            <p:cNvPr id="185" name="Google Shape;185;p10"/>
            <p:cNvSpPr/>
            <p:nvPr/>
          </p:nvSpPr>
          <p:spPr>
            <a:xfrm>
              <a:off x="5382197" y="3215079"/>
              <a:ext cx="881811" cy="1322717"/>
            </a:xfrm>
            <a:prstGeom prst="rect">
              <a:avLst/>
            </a:prstGeom>
            <a:solidFill>
              <a:srgbClr val="D6E1BE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4BADC6C-937B-4237-E6E9-29A64CE1D1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1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METHOD FOR ESTABLISHING A BASELINE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91" name="Google Shape;191;p11"/>
          <p:cNvGrpSpPr/>
          <p:nvPr/>
        </p:nvGrpSpPr>
        <p:grpSpPr>
          <a:xfrm>
            <a:off x="584694" y="2087899"/>
            <a:ext cx="11022608" cy="4543808"/>
            <a:chOff x="9538" y="0"/>
            <a:chExt cx="11022608" cy="4543808"/>
          </a:xfrm>
        </p:grpSpPr>
        <p:sp>
          <p:nvSpPr>
            <p:cNvPr id="192" name="Google Shape;192;p11"/>
            <p:cNvSpPr/>
            <p:nvPr/>
          </p:nvSpPr>
          <p:spPr>
            <a:xfrm>
              <a:off x="9538" y="0"/>
              <a:ext cx="2493802" cy="3600000"/>
            </a:xfrm>
            <a:prstGeom prst="rect">
              <a:avLst/>
            </a:prstGeom>
            <a:solidFill>
              <a:srgbClr val="009DD9"/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11"/>
            <p:cNvSpPr txBox="1"/>
            <p:nvPr/>
          </p:nvSpPr>
          <p:spPr>
            <a:xfrm>
              <a:off x="9538" y="0"/>
              <a:ext cx="2493802" cy="360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800" tIns="101600" rIns="177800" bIns="1016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Cambria"/>
                <a:buNone/>
              </a:pPr>
              <a:r>
                <a:rPr lang="en-US" sz="25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Historical data</a:t>
              </a:r>
              <a:endParaRPr/>
            </a:p>
          </p:txBody>
        </p:sp>
        <p:sp>
          <p:nvSpPr>
            <p:cNvPr id="194" name="Google Shape;194;p11"/>
            <p:cNvSpPr/>
            <p:nvPr/>
          </p:nvSpPr>
          <p:spPr>
            <a:xfrm>
              <a:off x="9538" y="3600000"/>
              <a:ext cx="2493802" cy="943808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C9DD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11"/>
            <p:cNvSpPr txBox="1"/>
            <p:nvPr/>
          </p:nvSpPr>
          <p:spPr>
            <a:xfrm>
              <a:off x="9538" y="3600000"/>
              <a:ext cx="2493802" cy="9438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Use electricity/fuel bills or actual measurement data prior to the project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Data must represent </a:t>
              </a:r>
              <a:r>
                <a:rPr lang="en-US" sz="20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normal operating conditions</a:t>
              </a:r>
              <a:endParaRPr/>
            </a:p>
            <a:p>
              <a:pPr marL="228600" marR="0" lvl="1" indent="-101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libri"/>
                <a:buNone/>
              </a:pPr>
              <a:endParaRPr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96" name="Google Shape;196;p11"/>
            <p:cNvSpPr/>
            <p:nvPr/>
          </p:nvSpPr>
          <p:spPr>
            <a:xfrm>
              <a:off x="2852474" y="0"/>
              <a:ext cx="2493802" cy="3600000"/>
            </a:xfrm>
            <a:prstGeom prst="rect">
              <a:avLst/>
            </a:prstGeom>
            <a:solidFill>
              <a:srgbClr val="03ACD8"/>
            </a:solidFill>
            <a:ln w="25400" cap="flat" cmpd="sng">
              <a:solidFill>
                <a:srgbClr val="03ACD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1"/>
            <p:cNvSpPr txBox="1"/>
            <p:nvPr/>
          </p:nvSpPr>
          <p:spPr>
            <a:xfrm>
              <a:off x="2852474" y="0"/>
              <a:ext cx="2493802" cy="360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0675" tIns="97525" rIns="170675" bIns="97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Cambria"/>
                <a:buNone/>
              </a:pPr>
              <a:r>
                <a:rPr lang="en-US" sz="24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Regression statistics</a:t>
              </a:r>
              <a:endParaRPr/>
            </a:p>
          </p:txBody>
        </p:sp>
        <p:sp>
          <p:nvSpPr>
            <p:cNvPr id="198" name="Google Shape;198;p11"/>
            <p:cNvSpPr/>
            <p:nvPr/>
          </p:nvSpPr>
          <p:spPr>
            <a:xfrm>
              <a:off x="2852474" y="3600000"/>
              <a:ext cx="2493802" cy="943808"/>
            </a:xfrm>
            <a:prstGeom prst="rect">
              <a:avLst/>
            </a:prstGeom>
            <a:solidFill>
              <a:srgbClr val="C9E2F0">
                <a:alpha val="89803"/>
              </a:srgbClr>
            </a:solidFill>
            <a:ln w="25400" cap="flat" cmpd="sng">
              <a:solidFill>
                <a:srgbClr val="C9E2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11"/>
            <p:cNvSpPr txBox="1"/>
            <p:nvPr/>
          </p:nvSpPr>
          <p:spPr>
            <a:xfrm>
              <a:off x="2852474" y="3600000"/>
              <a:ext cx="2493802" cy="9438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Use energy data &amp; independent variables (e.g., weather, production) to build a regression model</a:t>
              </a:r>
              <a:endPara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1"/>
            <p:cNvSpPr/>
            <p:nvPr/>
          </p:nvSpPr>
          <p:spPr>
            <a:xfrm>
              <a:off x="5695409" y="0"/>
              <a:ext cx="2493802" cy="3600000"/>
            </a:xfrm>
            <a:prstGeom prst="rect">
              <a:avLst/>
            </a:prstGeom>
            <a:solidFill>
              <a:srgbClr val="06BED9"/>
            </a:solidFill>
            <a:ln w="25400" cap="flat" cmpd="sng">
              <a:solidFill>
                <a:srgbClr val="06BE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1"/>
            <p:cNvSpPr txBox="1"/>
            <p:nvPr/>
          </p:nvSpPr>
          <p:spPr>
            <a:xfrm>
              <a:off x="5695409" y="0"/>
              <a:ext cx="2493802" cy="360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800" tIns="101600" rIns="177800" bIns="1016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Cambria"/>
                <a:buNone/>
              </a:pPr>
              <a:r>
                <a:rPr lang="en-US" sz="25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System modeling</a:t>
              </a:r>
              <a:endParaRPr/>
            </a:p>
          </p:txBody>
        </p:sp>
        <p:sp>
          <p:nvSpPr>
            <p:cNvPr id="202" name="Google Shape;202;p11"/>
            <p:cNvSpPr/>
            <p:nvPr/>
          </p:nvSpPr>
          <p:spPr>
            <a:xfrm>
              <a:off x="5695409" y="3600000"/>
              <a:ext cx="2493802" cy="943808"/>
            </a:xfrm>
            <a:prstGeom prst="rect">
              <a:avLst/>
            </a:prstGeom>
            <a:solidFill>
              <a:srgbClr val="C9E7F0">
                <a:alpha val="89803"/>
              </a:srgbClr>
            </a:solidFill>
            <a:ln w="25400" cap="flat" cmpd="sng">
              <a:solidFill>
                <a:srgbClr val="C9E7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11"/>
            <p:cNvSpPr txBox="1"/>
            <p:nvPr/>
          </p:nvSpPr>
          <p:spPr>
            <a:xfrm>
              <a:off x="5695409" y="3600000"/>
              <a:ext cx="2493802" cy="9438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Applicable when operating conditions change significantly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Use multivariate linear regression analysis to relate energy to variables: temperature, production, etc.</a:t>
              </a:r>
              <a:endParaRPr/>
            </a:p>
            <a:p>
              <a:pPr marL="228600" marR="0" lvl="1" indent="-101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ourier New"/>
                <a:buNone/>
              </a:pPr>
              <a:endParaRPr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04" name="Google Shape;204;p11"/>
            <p:cNvSpPr/>
            <p:nvPr/>
          </p:nvSpPr>
          <p:spPr>
            <a:xfrm>
              <a:off x="8538344" y="0"/>
              <a:ext cx="2493802" cy="3600000"/>
            </a:xfrm>
            <a:prstGeom prst="rect">
              <a:avLst/>
            </a:prstGeom>
            <a:solidFill>
              <a:srgbClr val="0ACFD8"/>
            </a:solidFill>
            <a:ln w="25400" cap="flat" cmpd="sng">
              <a:solidFill>
                <a:srgbClr val="0ACFD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11"/>
            <p:cNvSpPr txBox="1"/>
            <p:nvPr/>
          </p:nvSpPr>
          <p:spPr>
            <a:xfrm>
              <a:off x="8538344" y="0"/>
              <a:ext cx="2493802" cy="3600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800" tIns="101600" rIns="177800" bIns="1016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Cambria"/>
                <a:buNone/>
              </a:pPr>
              <a:r>
                <a:rPr lang="en-US" sz="25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Energy simulation</a:t>
              </a:r>
              <a:endParaRPr/>
            </a:p>
          </p:txBody>
        </p:sp>
        <p:sp>
          <p:nvSpPr>
            <p:cNvPr id="206" name="Google Shape;206;p11"/>
            <p:cNvSpPr/>
            <p:nvPr/>
          </p:nvSpPr>
          <p:spPr>
            <a:xfrm>
              <a:off x="8538344" y="3600000"/>
              <a:ext cx="2493802" cy="943808"/>
            </a:xfrm>
            <a:prstGeom prst="rect">
              <a:avLst/>
            </a:prstGeom>
            <a:solidFill>
              <a:srgbClr val="C9ECF0">
                <a:alpha val="89803"/>
              </a:srgbClr>
            </a:solidFill>
            <a:ln w="25400" cap="flat" cmpd="sng">
              <a:solidFill>
                <a:srgbClr val="C9EC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1"/>
            <p:cNvSpPr txBox="1"/>
            <p:nvPr/>
          </p:nvSpPr>
          <p:spPr>
            <a:xfrm>
              <a:off x="8538344" y="3600000"/>
              <a:ext cx="2493802" cy="9438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Used for new projects or projects without historical data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Use software: eQuest, EnergyPlus to simulate the baseline assumption</a:t>
              </a:r>
              <a:endParaRPr/>
            </a:p>
            <a:p>
              <a:pPr marL="228600" marR="0" lvl="1" indent="-101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ourier New"/>
                <a:buNone/>
              </a:pPr>
              <a:endParaRPr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C330C2-5C72-8676-9CBF-8C465E8146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2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OPERATING CONDITIONS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13" name="Google Shape;213;p12"/>
          <p:cNvSpPr txBox="1"/>
          <p:nvPr/>
        </p:nvSpPr>
        <p:spPr>
          <a:xfrm>
            <a:off x="555950" y="2248858"/>
            <a:ext cx="11080200" cy="16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Concept: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Factors that directly affect energy consumption in </a:t>
            </a:r>
            <a:r>
              <a:rPr lang="en-US" sz="2000" b="1">
                <a:latin typeface="Cambria"/>
                <a:ea typeface="Cambria"/>
                <a:cs typeface="Cambria"/>
                <a:sym typeface="Cambria"/>
              </a:rPr>
              <a:t>facilities</a:t>
            </a:r>
            <a:r>
              <a:rPr lang="en-US"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/equipment, apart from the impact of energy conservation measures (ECMs)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If these conditions change between the "before" and "after" implementation of ECMs</a:t>
            </a:r>
            <a:endParaRPr/>
          </a:p>
          <a:p>
            <a:pPr marL="342900" marR="0" lvl="6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⮚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Adjust the Baseline or Measured Use to determine the actual savings.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14" name="Google Shape;214;p12"/>
          <p:cNvGrpSpPr/>
          <p:nvPr/>
        </p:nvGrpSpPr>
        <p:grpSpPr>
          <a:xfrm>
            <a:off x="4397962" y="3879904"/>
            <a:ext cx="3070186" cy="2977344"/>
            <a:chOff x="1813011" y="-170"/>
            <a:chExt cx="3070186" cy="2977344"/>
          </a:xfrm>
        </p:grpSpPr>
        <p:sp>
          <p:nvSpPr>
            <p:cNvPr id="215" name="Google Shape;215;p12"/>
            <p:cNvSpPr/>
            <p:nvPr/>
          </p:nvSpPr>
          <p:spPr>
            <a:xfrm>
              <a:off x="3700354" y="21168"/>
              <a:ext cx="737302" cy="737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12"/>
            <p:cNvSpPr txBox="1"/>
            <p:nvPr/>
          </p:nvSpPr>
          <p:spPr>
            <a:xfrm>
              <a:off x="3700354" y="21168"/>
              <a:ext cx="737302" cy="737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None/>
              </a:pPr>
              <a:r>
                <a:rPr lang="en-US" sz="18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Download usage</a:t>
              </a:r>
              <a:endParaRPr sz="18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17" name="Google Shape;217;p12"/>
            <p:cNvSpPr/>
            <p:nvPr/>
          </p:nvSpPr>
          <p:spPr>
            <a:xfrm>
              <a:off x="1965880" y="-170"/>
              <a:ext cx="2764449" cy="276444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8083" y="31609"/>
                  </a:moveTo>
                  <a:lnTo>
                    <a:pt x="108083" y="31609"/>
                  </a:lnTo>
                  <a:cubicBezTo>
                    <a:pt x="112355" y="38845"/>
                    <a:pt x="114940" y="46952"/>
                    <a:pt x="115643" y="55326"/>
                  </a:cubicBezTo>
                  <a:lnTo>
                    <a:pt x="119790" y="55361"/>
                  </a:lnTo>
                  <a:lnTo>
                    <a:pt x="112717" y="60445"/>
                  </a:lnTo>
                  <a:lnTo>
                    <a:pt x="105227" y="55238"/>
                  </a:lnTo>
                  <a:lnTo>
                    <a:pt x="109372" y="55273"/>
                  </a:lnTo>
                  <a:cubicBezTo>
                    <a:pt x="108679" y="48037"/>
                    <a:pt x="106404" y="41042"/>
                    <a:pt x="102709" y="34783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12"/>
            <p:cNvSpPr/>
            <p:nvPr/>
          </p:nvSpPr>
          <p:spPr>
            <a:xfrm>
              <a:off x="4145895" y="1392402"/>
              <a:ext cx="737302" cy="737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12"/>
            <p:cNvSpPr txBox="1"/>
            <p:nvPr/>
          </p:nvSpPr>
          <p:spPr>
            <a:xfrm>
              <a:off x="4145895" y="1392402"/>
              <a:ext cx="737302" cy="737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None/>
              </a:pPr>
              <a:r>
                <a:rPr lang="en-US" sz="18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Weather/Environment</a:t>
              </a:r>
              <a:endParaRPr sz="18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0" name="Google Shape;220;p12"/>
            <p:cNvSpPr/>
            <p:nvPr/>
          </p:nvSpPr>
          <p:spPr>
            <a:xfrm>
              <a:off x="1965880" y="-170"/>
              <a:ext cx="2764449" cy="276444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4264" y="94039"/>
                  </a:moveTo>
                  <a:cubicBezTo>
                    <a:pt x="98357" y="101721"/>
                    <a:pt x="90553" y="107733"/>
                    <a:pt x="81619" y="111484"/>
                  </a:cubicBezTo>
                  <a:lnTo>
                    <a:pt x="82865" y="115439"/>
                  </a:lnTo>
                  <a:lnTo>
                    <a:pt x="75846" y="110281"/>
                  </a:lnTo>
                  <a:lnTo>
                    <a:pt x="78488" y="101550"/>
                  </a:lnTo>
                  <a:lnTo>
                    <a:pt x="79734" y="105503"/>
                  </a:lnTo>
                  <a:lnTo>
                    <a:pt x="79734" y="105503"/>
                  </a:lnTo>
                  <a:cubicBezTo>
                    <a:pt x="87450" y="102156"/>
                    <a:pt x="94189" y="96902"/>
                    <a:pt x="99317" y="90235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12"/>
            <p:cNvSpPr/>
            <p:nvPr/>
          </p:nvSpPr>
          <p:spPr>
            <a:xfrm>
              <a:off x="2979453" y="2239872"/>
              <a:ext cx="737302" cy="737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12"/>
            <p:cNvSpPr txBox="1"/>
            <p:nvPr/>
          </p:nvSpPr>
          <p:spPr>
            <a:xfrm>
              <a:off x="2979453" y="2239872"/>
              <a:ext cx="737302" cy="737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None/>
              </a:pPr>
              <a:r>
                <a:rPr lang="en-US" sz="18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Production/Production Activities</a:t>
              </a:r>
              <a:endParaRPr sz="18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3" name="Google Shape;223;p12"/>
            <p:cNvSpPr/>
            <p:nvPr/>
          </p:nvSpPr>
          <p:spPr>
            <a:xfrm>
              <a:off x="1965880" y="-170"/>
              <a:ext cx="2764449" cy="276444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3216" y="113257"/>
                  </a:moveTo>
                  <a:cubicBezTo>
                    <a:pt x="33974" y="110344"/>
                    <a:pt x="25649" y="105077"/>
                    <a:pt x="19060" y="97972"/>
                  </a:cubicBezTo>
                  <a:lnTo>
                    <a:pt x="15772" y="100500"/>
                  </a:lnTo>
                  <a:lnTo>
                    <a:pt x="18209" y="92137"/>
                  </a:lnTo>
                  <a:lnTo>
                    <a:pt x="27317" y="91622"/>
                  </a:lnTo>
                  <a:lnTo>
                    <a:pt x="24031" y="94149"/>
                  </a:lnTo>
                  <a:lnTo>
                    <a:pt x="24031" y="94149"/>
                  </a:lnTo>
                  <a:cubicBezTo>
                    <a:pt x="29822" y="100249"/>
                    <a:pt x="37070" y="104776"/>
                    <a:pt x="45092" y="107304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12"/>
            <p:cNvSpPr/>
            <p:nvPr/>
          </p:nvSpPr>
          <p:spPr>
            <a:xfrm>
              <a:off x="1813011" y="1392402"/>
              <a:ext cx="737302" cy="737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12"/>
            <p:cNvSpPr txBox="1"/>
            <p:nvPr/>
          </p:nvSpPr>
          <p:spPr>
            <a:xfrm>
              <a:off x="1813011" y="1392402"/>
              <a:ext cx="737302" cy="737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None/>
              </a:pPr>
              <a:r>
                <a:rPr lang="en-US" sz="18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Maintenance level</a:t>
              </a:r>
              <a:endParaRPr sz="18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6" name="Google Shape;226;p12"/>
            <p:cNvSpPr/>
            <p:nvPr/>
          </p:nvSpPr>
          <p:spPr>
            <a:xfrm>
              <a:off x="1965880" y="-170"/>
              <a:ext cx="2764449" cy="276444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163" y="60471"/>
                  </a:moveTo>
                  <a:lnTo>
                    <a:pt x="4163" y="60471"/>
                  </a:lnTo>
                  <a:cubicBezTo>
                    <a:pt x="4092" y="52068"/>
                    <a:pt x="5919" y="43758"/>
                    <a:pt x="9506" y="36159"/>
                  </a:cubicBezTo>
                  <a:lnTo>
                    <a:pt x="5935" y="34051"/>
                  </a:lnTo>
                  <a:lnTo>
                    <a:pt x="14604" y="33196"/>
                  </a:lnTo>
                  <a:lnTo>
                    <a:pt x="18476" y="41455"/>
                  </a:lnTo>
                  <a:lnTo>
                    <a:pt x="14906" y="39348"/>
                  </a:lnTo>
                  <a:lnTo>
                    <a:pt x="14906" y="39348"/>
                  </a:lnTo>
                  <a:cubicBezTo>
                    <a:pt x="11880" y="45957"/>
                    <a:pt x="10343" y="53150"/>
                    <a:pt x="10404" y="60418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12"/>
            <p:cNvSpPr/>
            <p:nvPr/>
          </p:nvSpPr>
          <p:spPr>
            <a:xfrm>
              <a:off x="2258553" y="21168"/>
              <a:ext cx="737302" cy="737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2"/>
            <p:cNvSpPr txBox="1"/>
            <p:nvPr/>
          </p:nvSpPr>
          <p:spPr>
            <a:xfrm>
              <a:off x="2258553" y="21168"/>
              <a:ext cx="737302" cy="7373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2850" tIns="22850" rIns="22850" bIns="228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mbria"/>
                <a:buNone/>
              </a:pPr>
              <a:r>
                <a:rPr lang="en-US" sz="18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Operating Procedures</a:t>
              </a:r>
              <a:endParaRPr sz="18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9" name="Google Shape;229;p12"/>
            <p:cNvSpPr/>
            <p:nvPr/>
          </p:nvSpPr>
          <p:spPr>
            <a:xfrm>
              <a:off x="1965880" y="-170"/>
              <a:ext cx="2764449" cy="276444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3963" y="6514"/>
                  </a:moveTo>
                  <a:lnTo>
                    <a:pt x="43963" y="6514"/>
                  </a:lnTo>
                  <a:cubicBezTo>
                    <a:pt x="52749" y="3879"/>
                    <a:pt x="62050" y="3450"/>
                    <a:pt x="71042" y="5264"/>
                  </a:cubicBezTo>
                  <a:lnTo>
                    <a:pt x="72233" y="1291"/>
                  </a:lnTo>
                  <a:lnTo>
                    <a:pt x="75141" y="9503"/>
                  </a:lnTo>
                  <a:lnTo>
                    <a:pt x="68050" y="15241"/>
                  </a:lnTo>
                  <a:lnTo>
                    <a:pt x="69241" y="11271"/>
                  </a:lnTo>
                  <a:lnTo>
                    <a:pt x="69241" y="11271"/>
                  </a:lnTo>
                  <a:cubicBezTo>
                    <a:pt x="61428" y="9789"/>
                    <a:pt x="53373" y="10208"/>
                    <a:pt x="45755" y="12492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9189B-A611-AC6B-4979-76F2A100EDB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13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ENERGY SAVINGS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35" name="Google Shape;235;p13"/>
          <p:cNvSpPr txBox="1"/>
          <p:nvPr/>
        </p:nvSpPr>
        <p:spPr>
          <a:xfrm>
            <a:off x="480616" y="2278252"/>
            <a:ext cx="7126009" cy="2572706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Energy Savings </a:t>
            </a: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– The amount of energy no longer needed after implementing energy conservation measures (ECM) compared to previous consumption under equivalent conditions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36" name="Google Shape;236;p13"/>
          <p:cNvSpPr txBox="1"/>
          <p:nvPr/>
        </p:nvSpPr>
        <p:spPr>
          <a:xfrm>
            <a:off x="480616" y="5188890"/>
            <a:ext cx="7126009" cy="14511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Energy Savings = </a:t>
            </a:r>
            <a:r>
              <a:rPr lang="en-US" sz="3200" b="0" i="0" u="none" strike="noStrike" cap="none" baseline="-25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Ebaseline − Ereporting </a:t>
            </a:r>
            <a:r>
              <a:rPr lang="en-US" sz="3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±</a:t>
            </a:r>
            <a:r>
              <a:rPr lang="en-US" sz="3200" b="0" i="0" u="none" strike="noStrike" cap="none" baseline="-25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 adjustments</a:t>
            </a:r>
            <a:endParaRPr sz="2200" b="0" i="0" u="none" strike="noStrike" cap="none" baseline="-250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37" name="Google Shape;237;p13"/>
          <p:cNvSpPr txBox="1"/>
          <p:nvPr/>
        </p:nvSpPr>
        <p:spPr>
          <a:xfrm>
            <a:off x="7929713" y="2278252"/>
            <a:ext cx="4013070" cy="4361751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 strike="noStrike" cap="none" baseline="-25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Ebaseline</a:t>
            </a: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 Energy used during the pre-improvement phase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 strike="noStrike" cap="none" baseline="-25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Ereporting</a:t>
            </a: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 energy measured after improvement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Δ </a:t>
            </a:r>
            <a:r>
              <a:rPr lang="en-US" sz="2200" b="0" i="0" u="none" strike="noStrike" cap="none" baseline="-25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adjustments</a:t>
            </a: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: adjustments due to changes in operating conditions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09914A-EDAF-F84E-C62B-D49CEA3150F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g381b89140fd_0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11650132" cy="655319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3DA855-E8EC-DD98-3F58-BFA292A6FEF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4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ENERGY SAVINGS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49" name="Google Shape;249;p14"/>
          <p:cNvSpPr txBox="1"/>
          <p:nvPr/>
        </p:nvSpPr>
        <p:spPr>
          <a:xfrm>
            <a:off x="555950" y="2232619"/>
            <a:ext cx="1108010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Detailed example: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factory replaces high-efficiency motors:</a:t>
            </a:r>
            <a:endParaRPr/>
          </a:p>
        </p:txBody>
      </p:sp>
      <p:graphicFrame>
        <p:nvGraphicFramePr>
          <p:cNvPr id="250" name="Google Shape;250;p14"/>
          <p:cNvGraphicFramePr/>
          <p:nvPr/>
        </p:nvGraphicFramePr>
        <p:xfrm>
          <a:off x="1210342" y="301246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{4406305F-6ED3-4161-A1F1-1D3F1E7B9CD1}</a:tableStyleId>
              </a:tblPr>
              <a:tblGrid>
                <a:gridCol w="6040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45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/>
                        <a:t>Factors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/>
                        <a:t>Value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7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Electricity consumption before improvement (Baseline)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1"/>
                        <a:t>120,000 kWh/year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7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Post-improvement consumption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/>
                        <a:t>95,000 kWh/year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79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10% increase in production → adjustment + 10,000 kWh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/>
                        <a:t>(+) 10,000 kWh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51" name="Google Shape;251;p14"/>
          <p:cNvSpPr txBox="1"/>
          <p:nvPr/>
        </p:nvSpPr>
        <p:spPr>
          <a:xfrm>
            <a:off x="1620867" y="5692181"/>
            <a:ext cx="8950266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⇨ Actual savings = 120,000 – 95,000 + 10,000 = 35,000 kWh/year</a:t>
            </a:r>
            <a:endParaRPr sz="2200" b="1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E81FD2-5B25-4B66-5E2A-FC3F981E909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81b89140fd_0_16"/>
          <p:cNvSpPr txBox="1"/>
          <p:nvPr/>
        </p:nvSpPr>
        <p:spPr>
          <a:xfrm>
            <a:off x="527550" y="1157650"/>
            <a:ext cx="7110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THE ROLE OF ADJUSTMENTS</a:t>
            </a:r>
            <a:endParaRPr/>
          </a:p>
        </p:txBody>
      </p:sp>
      <p:pic>
        <p:nvPicPr>
          <p:cNvPr id="258" name="Google Shape;258;g381b89140fd_0_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048950"/>
            <a:ext cx="11887200" cy="38553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6F3F83-8A13-D3C9-9246-BAB3E95705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g381b89140fd_0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02325"/>
            <a:ext cx="11887202" cy="1003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g381b89140fd_0_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4888" y="1879544"/>
            <a:ext cx="11102227" cy="454765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845726-8FDE-3A3F-0EB8-28F6EE3AD52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Google Shape;271;g381b89140fd_0_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222125"/>
            <a:ext cx="11887202" cy="100321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72" name="Google Shape;272;g381b89140fd_0_24"/>
          <p:cNvGraphicFramePr/>
          <p:nvPr/>
        </p:nvGraphicFramePr>
        <p:xfrm>
          <a:off x="881063" y="24725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{4406305F-6ED3-4161-A1F1-1D3F1E7B9CD1}</a:tableStyleId>
              </a:tblPr>
              <a:tblGrid>
                <a:gridCol w="5619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10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Routine Adjustments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(Routine Adjustments)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Non-Routine Adjustments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(Non-routine adjustments)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845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•</a:t>
                      </a: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Used for predictable effects of changes in the post-retrofit phase (weather, number of people, production, etc.)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•</a:t>
                      </a: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Quantitatively related to energy usage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•</a:t>
                      </a: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4 Basic Options for implementing this adjustment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•</a:t>
                      </a: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Baseline Adjustments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•</a:t>
                      </a: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For changes whose effects are unpredictable but significantly impact energy consumption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•</a:t>
                      </a: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Based on actual changes and agreed upon at the site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/>
                        <a:t>•</a:t>
                      </a: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Baseline Adjustments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7A6241-9933-2949-5423-3029E55D221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g381b89140fd_0_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236800"/>
            <a:ext cx="11887202" cy="10032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g381b89140fd_0_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392419"/>
            <a:ext cx="11887201" cy="903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g381b89140fd_0_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3448715"/>
            <a:ext cx="11887201" cy="903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g381b89140fd_0_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400" y="4505010"/>
            <a:ext cx="11887198" cy="78659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607587-A422-547A-3CB5-F5F73B5EFFE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024DCFF0-8EE3-C0F3-B038-EC4C90604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47E9844F-6D61-E1ED-CE5E-7F9CF3A859C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806022" y="2092269"/>
            <a:ext cx="8579955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 dirty="0"/>
              <a:t>Measurement and Verification (M&amp;V)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259663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5"/>
          <p:cNvSpPr txBox="1"/>
          <p:nvPr/>
        </p:nvSpPr>
        <p:spPr>
          <a:xfrm>
            <a:off x="941166" y="1347434"/>
            <a:ext cx="10494621" cy="80291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MEASUREMENT ERROR &amp; UNCERTAINTY</a:t>
            </a:r>
            <a:endParaRPr/>
          </a:p>
        </p:txBody>
      </p:sp>
      <p:sp>
        <p:nvSpPr>
          <p:cNvPr id="287" name="Google Shape;287;p15"/>
          <p:cNvSpPr/>
          <p:nvPr/>
        </p:nvSpPr>
        <p:spPr>
          <a:xfrm>
            <a:off x="517344" y="2276325"/>
            <a:ext cx="5798947" cy="2305350"/>
          </a:xfrm>
          <a:prstGeom prst="roundRect">
            <a:avLst>
              <a:gd name="adj" fmla="val 16667"/>
            </a:avLst>
          </a:prstGeom>
          <a:solidFill>
            <a:srgbClr val="ECF2D9"/>
          </a:solidFill>
          <a:ln w="25400" cap="flat" cmpd="sng">
            <a:solidFill>
              <a:srgbClr val="A5C24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MEASUREMENT ERROR</a:t>
            </a:r>
            <a:endParaRPr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The deviation between the measured value and the actual value</a:t>
            </a:r>
            <a:endParaRPr sz="2000" b="0" i="0" u="none" strike="noStrike" cap="none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Depends on the measuring device, installation method, and measurement environment</a:t>
            </a:r>
            <a:endParaRPr sz="2000" b="0" i="0" u="none" strike="noStrike" cap="none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88" name="Google Shape;288;p15"/>
          <p:cNvSpPr/>
          <p:nvPr/>
        </p:nvSpPr>
        <p:spPr>
          <a:xfrm>
            <a:off x="6096000" y="4277822"/>
            <a:ext cx="5798947" cy="2465488"/>
          </a:xfrm>
          <a:prstGeom prst="roundRect">
            <a:avLst>
              <a:gd name="adj" fmla="val 16667"/>
            </a:avLst>
          </a:prstGeom>
          <a:solidFill>
            <a:srgbClr val="DBEFF9"/>
          </a:solidFill>
          <a:ln w="25400" cap="flat" cmpd="sng">
            <a:solidFill>
              <a:srgbClr val="B2DD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UNCERTAINTY</a:t>
            </a:r>
            <a:endParaRPr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measure of the reliability of energy-saving results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Includes random and systematic errors, affecting the accuracy of M&amp;V reports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448DB3-0265-8EDC-71C5-315316C957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6"/>
          <p:cNvSpPr txBox="1"/>
          <p:nvPr/>
        </p:nvSpPr>
        <p:spPr>
          <a:xfrm>
            <a:off x="941166" y="1347434"/>
            <a:ext cx="10494621" cy="74262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MEASUREMENT ERROR &amp; UNCERTAINTY</a:t>
            </a:r>
            <a:endParaRPr/>
          </a:p>
        </p:txBody>
      </p:sp>
      <p:grpSp>
        <p:nvGrpSpPr>
          <p:cNvPr id="294" name="Google Shape;294;p16"/>
          <p:cNvGrpSpPr/>
          <p:nvPr/>
        </p:nvGrpSpPr>
        <p:grpSpPr>
          <a:xfrm>
            <a:off x="1378763" y="2400695"/>
            <a:ext cx="8950033" cy="4308479"/>
            <a:chOff x="181865" y="394"/>
            <a:chExt cx="8950033" cy="4308479"/>
          </a:xfrm>
        </p:grpSpPr>
        <p:sp>
          <p:nvSpPr>
            <p:cNvPr id="295" name="Google Shape;295;p16"/>
            <p:cNvSpPr/>
            <p:nvPr/>
          </p:nvSpPr>
          <p:spPr>
            <a:xfrm>
              <a:off x="181865" y="394"/>
              <a:ext cx="2894712" cy="739171"/>
            </a:xfrm>
            <a:prstGeom prst="roundRect">
              <a:avLst>
                <a:gd name="adj" fmla="val 10000"/>
              </a:avLst>
            </a:prstGeom>
            <a:solidFill>
              <a:srgbClr val="0D6DC5">
                <a:alpha val="89803"/>
              </a:srgbClr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16"/>
            <p:cNvSpPr txBox="1"/>
            <p:nvPr/>
          </p:nvSpPr>
          <p:spPr>
            <a:xfrm>
              <a:off x="203515" y="22044"/>
              <a:ext cx="2851412" cy="6958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7625" tIns="31750" rIns="47625" bIns="31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Cambria"/>
                <a:buNone/>
              </a:pPr>
              <a:r>
                <a:rPr lang="en-US" sz="250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Accuracy of measuring devices</a:t>
              </a:r>
              <a:endParaRPr sz="25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97" name="Google Shape;297;p16"/>
            <p:cNvSpPr/>
            <p:nvPr/>
          </p:nvSpPr>
          <p:spPr>
            <a:xfrm>
              <a:off x="471336" y="739565"/>
              <a:ext cx="289474" cy="53856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29333"/>
                  </a:lnTo>
                  <a:lnTo>
                    <a:pt x="125485" y="129333"/>
                  </a:lnTo>
                </a:path>
              </a:pathLst>
            </a:custGeom>
            <a:noFill/>
            <a:ln w="25400" cap="flat" cmpd="sng">
              <a:solidFill>
                <a:srgbClr val="5786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8" name="Google Shape;298;p16"/>
            <p:cNvSpPr/>
            <p:nvPr/>
          </p:nvSpPr>
          <p:spPr>
            <a:xfrm>
              <a:off x="760810" y="924357"/>
              <a:ext cx="2419655" cy="707534"/>
            </a:xfrm>
            <a:prstGeom prst="roundRect">
              <a:avLst>
                <a:gd name="adj" fmla="val 10000"/>
              </a:avLst>
            </a:prstGeom>
            <a:solidFill>
              <a:srgbClr val="FFFFFF">
                <a:alpha val="89803"/>
              </a:srgbClr>
            </a:solidFill>
            <a:ln w="25400" cap="flat" cmpd="sng">
              <a:solidFill>
                <a:srgbClr val="0D6DC5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16"/>
            <p:cNvSpPr txBox="1"/>
            <p:nvPr/>
          </p:nvSpPr>
          <p:spPr>
            <a:xfrm>
              <a:off x="781533" y="945080"/>
              <a:ext cx="2378209" cy="6660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Electricity meter</a:t>
              </a:r>
              <a:endParaRPr/>
            </a:p>
          </p:txBody>
        </p:sp>
        <p:sp>
          <p:nvSpPr>
            <p:cNvPr id="300" name="Google Shape;300;p16"/>
            <p:cNvSpPr/>
            <p:nvPr/>
          </p:nvSpPr>
          <p:spPr>
            <a:xfrm>
              <a:off x="471336" y="739565"/>
              <a:ext cx="289474" cy="143088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29333"/>
                  </a:lnTo>
                  <a:lnTo>
                    <a:pt x="125485" y="129333"/>
                  </a:lnTo>
                </a:path>
              </a:pathLst>
            </a:custGeom>
            <a:noFill/>
            <a:ln w="25400" cap="flat" cmpd="sng">
              <a:solidFill>
                <a:srgbClr val="5786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1" name="Google Shape;301;p16"/>
            <p:cNvSpPr/>
            <p:nvPr/>
          </p:nvSpPr>
          <p:spPr>
            <a:xfrm>
              <a:off x="760810" y="1816685"/>
              <a:ext cx="2419655" cy="707534"/>
            </a:xfrm>
            <a:prstGeom prst="roundRect">
              <a:avLst>
                <a:gd name="adj" fmla="val 10000"/>
              </a:avLst>
            </a:prstGeom>
            <a:solidFill>
              <a:srgbClr val="FFFFFF">
                <a:alpha val="89803"/>
              </a:srgbClr>
            </a:solidFill>
            <a:ln w="25400" cap="flat" cmpd="sng">
              <a:solidFill>
                <a:srgbClr val="0D6DC5">
                  <a:alpha val="81960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16"/>
            <p:cNvSpPr txBox="1"/>
            <p:nvPr/>
          </p:nvSpPr>
          <p:spPr>
            <a:xfrm>
              <a:off x="781533" y="1837408"/>
              <a:ext cx="2378209" cy="6660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900" tIns="27925" rIns="41900" bIns="279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Cambria"/>
                <a:buNone/>
              </a:pPr>
              <a:r>
                <a:rPr lang="en-US" sz="2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Current Transformer (CT)</a:t>
              </a:r>
              <a:endParaRPr/>
            </a:p>
          </p:txBody>
        </p:sp>
        <p:sp>
          <p:nvSpPr>
            <p:cNvPr id="303" name="Google Shape;303;p16"/>
            <p:cNvSpPr/>
            <p:nvPr/>
          </p:nvSpPr>
          <p:spPr>
            <a:xfrm>
              <a:off x="471336" y="739565"/>
              <a:ext cx="289474" cy="232321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29333"/>
                  </a:lnTo>
                  <a:lnTo>
                    <a:pt x="125485" y="129333"/>
                  </a:lnTo>
                </a:path>
              </a:pathLst>
            </a:custGeom>
            <a:noFill/>
            <a:ln w="25400" cap="flat" cmpd="sng">
              <a:solidFill>
                <a:srgbClr val="5786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" name="Google Shape;304;p16"/>
            <p:cNvSpPr/>
            <p:nvPr/>
          </p:nvSpPr>
          <p:spPr>
            <a:xfrm>
              <a:off x="760810" y="2709012"/>
              <a:ext cx="2419655" cy="707534"/>
            </a:xfrm>
            <a:prstGeom prst="roundRect">
              <a:avLst>
                <a:gd name="adj" fmla="val 10000"/>
              </a:avLst>
            </a:prstGeom>
            <a:solidFill>
              <a:srgbClr val="FFFFFF">
                <a:alpha val="89803"/>
              </a:srgbClr>
            </a:solidFill>
            <a:ln w="25400" cap="flat" cmpd="sng">
              <a:solidFill>
                <a:srgbClr val="0D6DC5">
                  <a:alpha val="74117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16"/>
            <p:cNvSpPr txBox="1"/>
            <p:nvPr/>
          </p:nvSpPr>
          <p:spPr>
            <a:xfrm>
              <a:off x="781533" y="2729735"/>
              <a:ext cx="2378209" cy="6660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900" tIns="27925" rIns="41900" bIns="279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Cambria"/>
                <a:buNone/>
              </a:pPr>
              <a:r>
                <a:rPr lang="en-US" sz="2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Temperature sensor</a:t>
              </a:r>
              <a:endParaRPr/>
            </a:p>
          </p:txBody>
        </p:sp>
        <p:sp>
          <p:nvSpPr>
            <p:cNvPr id="306" name="Google Shape;306;p16"/>
            <p:cNvSpPr/>
            <p:nvPr/>
          </p:nvSpPr>
          <p:spPr>
            <a:xfrm>
              <a:off x="471336" y="739565"/>
              <a:ext cx="289474" cy="321554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29333"/>
                  </a:lnTo>
                  <a:lnTo>
                    <a:pt x="125485" y="129333"/>
                  </a:lnTo>
                </a:path>
              </a:pathLst>
            </a:custGeom>
            <a:noFill/>
            <a:ln w="25400" cap="flat" cmpd="sng">
              <a:solidFill>
                <a:srgbClr val="5786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" name="Google Shape;307;p16"/>
            <p:cNvSpPr/>
            <p:nvPr/>
          </p:nvSpPr>
          <p:spPr>
            <a:xfrm>
              <a:off x="760810" y="3601339"/>
              <a:ext cx="2419655" cy="707534"/>
            </a:xfrm>
            <a:prstGeom prst="roundRect">
              <a:avLst>
                <a:gd name="adj" fmla="val 10000"/>
              </a:avLst>
            </a:prstGeom>
            <a:solidFill>
              <a:srgbClr val="FFFFFF">
                <a:alpha val="89803"/>
              </a:srgbClr>
            </a:solidFill>
            <a:ln w="25400" cap="flat" cmpd="sng">
              <a:solidFill>
                <a:srgbClr val="0D6DC5">
                  <a:alpha val="65882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16"/>
            <p:cNvSpPr txBox="1"/>
            <p:nvPr/>
          </p:nvSpPr>
          <p:spPr>
            <a:xfrm>
              <a:off x="781533" y="3622062"/>
              <a:ext cx="2378209" cy="6660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1900" tIns="27925" rIns="41900" bIns="279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Cambria"/>
                <a:buNone/>
              </a:pPr>
              <a:r>
                <a:rPr lang="en-US" sz="2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Air/water flow sensor</a:t>
              </a:r>
              <a:endParaRPr/>
            </a:p>
          </p:txBody>
        </p:sp>
        <p:sp>
          <p:nvSpPr>
            <p:cNvPr id="309" name="Google Shape;309;p16"/>
            <p:cNvSpPr/>
            <p:nvPr/>
          </p:nvSpPr>
          <p:spPr>
            <a:xfrm>
              <a:off x="3930601" y="2219"/>
              <a:ext cx="3967012" cy="739171"/>
            </a:xfrm>
            <a:prstGeom prst="roundRect">
              <a:avLst>
                <a:gd name="adj" fmla="val 10000"/>
              </a:avLst>
            </a:prstGeom>
            <a:solidFill>
              <a:srgbClr val="0D6DC5">
                <a:alpha val="49803"/>
              </a:srgbClr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16"/>
            <p:cNvSpPr txBox="1"/>
            <p:nvPr/>
          </p:nvSpPr>
          <p:spPr>
            <a:xfrm>
              <a:off x="3952251" y="23869"/>
              <a:ext cx="3923712" cy="6958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7625" tIns="31750" rIns="47625" bIns="317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Cambria"/>
                <a:buNone/>
              </a:pPr>
              <a:r>
                <a:rPr lang="en-US" sz="250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Importance in finance</a:t>
              </a:r>
              <a:endParaRPr sz="25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1" name="Google Shape;311;p16"/>
            <p:cNvSpPr/>
            <p:nvPr/>
          </p:nvSpPr>
          <p:spPr>
            <a:xfrm>
              <a:off x="4327302" y="741390"/>
              <a:ext cx="396701" cy="55437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29333"/>
                  </a:lnTo>
                  <a:lnTo>
                    <a:pt x="129333" y="129333"/>
                  </a:lnTo>
                </a:path>
              </a:pathLst>
            </a:custGeom>
            <a:noFill/>
            <a:ln w="25400" cap="flat" cmpd="sng">
              <a:solidFill>
                <a:srgbClr val="5786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2" name="Google Shape;312;p16"/>
            <p:cNvSpPr/>
            <p:nvPr/>
          </p:nvSpPr>
          <p:spPr>
            <a:xfrm>
              <a:off x="4724003" y="926183"/>
              <a:ext cx="4407895" cy="739171"/>
            </a:xfrm>
            <a:prstGeom prst="roundRect">
              <a:avLst>
                <a:gd name="adj" fmla="val 10000"/>
              </a:avLst>
            </a:prstGeom>
            <a:solidFill>
              <a:srgbClr val="FFFFFF">
                <a:alpha val="89803"/>
              </a:srgbClr>
            </a:solidFill>
            <a:ln w="25400" cap="flat" cmpd="sng">
              <a:solidFill>
                <a:srgbClr val="0D6DC5">
                  <a:alpha val="58039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16"/>
            <p:cNvSpPr txBox="1"/>
            <p:nvPr/>
          </p:nvSpPr>
          <p:spPr>
            <a:xfrm>
              <a:off x="4745653" y="947833"/>
              <a:ext cx="4364595" cy="6958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If the error is large 🡪 the sponsor does not trust 🡪 the project is difficult to borrow capital</a:t>
              </a:r>
              <a:endParaRPr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4" name="Google Shape;314;p16"/>
            <p:cNvSpPr/>
            <p:nvPr/>
          </p:nvSpPr>
          <p:spPr>
            <a:xfrm>
              <a:off x="4327302" y="741390"/>
              <a:ext cx="396701" cy="147834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129333"/>
                  </a:lnTo>
                  <a:lnTo>
                    <a:pt x="129333" y="129333"/>
                  </a:lnTo>
                </a:path>
              </a:pathLst>
            </a:custGeom>
            <a:noFill/>
            <a:ln w="25400" cap="flat" cmpd="sng">
              <a:solidFill>
                <a:srgbClr val="5786CD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5" name="Google Shape;315;p16"/>
            <p:cNvSpPr/>
            <p:nvPr/>
          </p:nvSpPr>
          <p:spPr>
            <a:xfrm>
              <a:off x="4724003" y="1850147"/>
              <a:ext cx="4407895" cy="739171"/>
            </a:xfrm>
            <a:prstGeom prst="roundRect">
              <a:avLst>
                <a:gd name="adj" fmla="val 10000"/>
              </a:avLst>
            </a:prstGeom>
            <a:solidFill>
              <a:srgbClr val="FFFFFF">
                <a:alpha val="89803"/>
              </a:srgbClr>
            </a:solidFill>
            <a:ln w="25400" cap="flat" cmpd="sng">
              <a:solidFill>
                <a:srgbClr val="0D6DC5">
                  <a:alpha val="4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16"/>
            <p:cNvSpPr txBox="1"/>
            <p:nvPr/>
          </p:nvSpPr>
          <p:spPr>
            <a:xfrm>
              <a:off x="4745653" y="1871797"/>
              <a:ext cx="4364595" cy="69587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8100" tIns="25400" rIns="38100" bIns="254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High uncertainty 🡪 unacceptable risk in programs </a:t>
              </a:r>
              <a:endParaRPr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506D6A-BFBE-5BAD-29A5-368526FA3F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7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PLANNING M&amp;V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6C9593-2DB1-C051-943F-FC1301F6C71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8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M&amp;V PLAN</a:t>
            </a:r>
            <a:endParaRPr/>
          </a:p>
        </p:txBody>
      </p:sp>
      <p:sp>
        <p:nvSpPr>
          <p:cNvPr id="327" name="Google Shape;327;p18"/>
          <p:cNvSpPr txBox="1"/>
          <p:nvPr/>
        </p:nvSpPr>
        <p:spPr>
          <a:xfrm>
            <a:off x="454515" y="2240883"/>
            <a:ext cx="11282969" cy="91687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Purpose: </a:t>
            </a: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foundation for determining accurate and verifiable savings.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Ensure all necessary data is available &amp; budget control.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28" name="Google Shape;328;p18"/>
          <p:cNvGrpSpPr/>
          <p:nvPr/>
        </p:nvGrpSpPr>
        <p:grpSpPr>
          <a:xfrm>
            <a:off x="611992" y="3700245"/>
            <a:ext cx="11152965" cy="2691487"/>
            <a:chOff x="5451" y="0"/>
            <a:chExt cx="11152965" cy="2691487"/>
          </a:xfrm>
        </p:grpSpPr>
        <p:sp>
          <p:nvSpPr>
            <p:cNvPr id="329" name="Google Shape;329;p18"/>
            <p:cNvSpPr/>
            <p:nvPr/>
          </p:nvSpPr>
          <p:spPr>
            <a:xfrm>
              <a:off x="5451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18"/>
            <p:cNvSpPr txBox="1"/>
            <p:nvPr/>
          </p:nvSpPr>
          <p:spPr>
            <a:xfrm>
              <a:off x="29100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1" name="Google Shape;331;p18"/>
            <p:cNvSpPr/>
            <p:nvPr/>
          </p:nvSpPr>
          <p:spPr>
            <a:xfrm>
              <a:off x="136277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18"/>
            <p:cNvSpPr txBox="1"/>
            <p:nvPr/>
          </p:nvSpPr>
          <p:spPr>
            <a:xfrm>
              <a:off x="166931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ECM Description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3" name="Google Shape;333;p18"/>
            <p:cNvSpPr/>
            <p:nvPr/>
          </p:nvSpPr>
          <p:spPr>
            <a:xfrm>
              <a:off x="1411836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18"/>
            <p:cNvSpPr txBox="1"/>
            <p:nvPr/>
          </p:nvSpPr>
          <p:spPr>
            <a:xfrm>
              <a:off x="1435485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5" name="Google Shape;335;p18"/>
            <p:cNvSpPr/>
            <p:nvPr/>
          </p:nvSpPr>
          <p:spPr>
            <a:xfrm>
              <a:off x="1542663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36;p18"/>
            <p:cNvSpPr txBox="1"/>
            <p:nvPr/>
          </p:nvSpPr>
          <p:spPr>
            <a:xfrm>
              <a:off x="1573317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Define the measurement boundaries for savings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7" name="Google Shape;337;p18"/>
            <p:cNvSpPr/>
            <p:nvPr/>
          </p:nvSpPr>
          <p:spPr>
            <a:xfrm>
              <a:off x="2818222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18"/>
            <p:cNvSpPr txBox="1"/>
            <p:nvPr/>
          </p:nvSpPr>
          <p:spPr>
            <a:xfrm>
              <a:off x="2841871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3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39" name="Google Shape;339;p18"/>
            <p:cNvSpPr/>
            <p:nvPr/>
          </p:nvSpPr>
          <p:spPr>
            <a:xfrm>
              <a:off x="2949049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18"/>
            <p:cNvSpPr txBox="1"/>
            <p:nvPr/>
          </p:nvSpPr>
          <p:spPr>
            <a:xfrm>
              <a:off x="2979703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Documentation of the base year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1" name="Google Shape;341;p18"/>
            <p:cNvSpPr/>
            <p:nvPr/>
          </p:nvSpPr>
          <p:spPr>
            <a:xfrm>
              <a:off x="4224608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18"/>
            <p:cNvSpPr txBox="1"/>
            <p:nvPr/>
          </p:nvSpPr>
          <p:spPr>
            <a:xfrm>
              <a:off x="4248257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4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3" name="Google Shape;343;p18"/>
            <p:cNvSpPr/>
            <p:nvPr/>
          </p:nvSpPr>
          <p:spPr>
            <a:xfrm>
              <a:off x="4355435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18"/>
            <p:cNvSpPr txBox="1"/>
            <p:nvPr/>
          </p:nvSpPr>
          <p:spPr>
            <a:xfrm>
              <a:off x="4386089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Define post-retrofit phase &amp;amp; adjustment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5" name="Google Shape;345;p18"/>
            <p:cNvSpPr/>
            <p:nvPr/>
          </p:nvSpPr>
          <p:spPr>
            <a:xfrm>
              <a:off x="5630994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18"/>
            <p:cNvSpPr txBox="1"/>
            <p:nvPr/>
          </p:nvSpPr>
          <p:spPr>
            <a:xfrm>
              <a:off x="5654643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5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7" name="Google Shape;347;p18"/>
            <p:cNvSpPr/>
            <p:nvPr/>
          </p:nvSpPr>
          <p:spPr>
            <a:xfrm>
              <a:off x="5761821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18"/>
            <p:cNvSpPr txBox="1"/>
            <p:nvPr/>
          </p:nvSpPr>
          <p:spPr>
            <a:xfrm>
              <a:off x="5792475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Describe design intent &amp; commissioning process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49" name="Google Shape;349;p18"/>
            <p:cNvSpPr/>
            <p:nvPr/>
          </p:nvSpPr>
          <p:spPr>
            <a:xfrm>
              <a:off x="7037380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18"/>
            <p:cNvSpPr txBox="1"/>
            <p:nvPr/>
          </p:nvSpPr>
          <p:spPr>
            <a:xfrm>
              <a:off x="7061029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6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1" name="Google Shape;351;p18"/>
            <p:cNvSpPr/>
            <p:nvPr/>
          </p:nvSpPr>
          <p:spPr>
            <a:xfrm>
              <a:off x="7168206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18"/>
            <p:cNvSpPr txBox="1"/>
            <p:nvPr/>
          </p:nvSpPr>
          <p:spPr>
            <a:xfrm>
              <a:off x="7198860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Specify measurement options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3" name="Google Shape;353;p18"/>
            <p:cNvSpPr/>
            <p:nvPr/>
          </p:nvSpPr>
          <p:spPr>
            <a:xfrm>
              <a:off x="8443766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18"/>
            <p:cNvSpPr txBox="1"/>
            <p:nvPr/>
          </p:nvSpPr>
          <p:spPr>
            <a:xfrm>
              <a:off x="8467415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7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5" name="Google Shape;355;p18"/>
            <p:cNvSpPr/>
            <p:nvPr/>
          </p:nvSpPr>
          <p:spPr>
            <a:xfrm>
              <a:off x="8574592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18"/>
            <p:cNvSpPr txBox="1"/>
            <p:nvPr/>
          </p:nvSpPr>
          <p:spPr>
            <a:xfrm>
              <a:off x="8605246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Describe the data analysis process and algorithms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7" name="Google Shape;357;p18"/>
            <p:cNvSpPr/>
            <p:nvPr/>
          </p:nvSpPr>
          <p:spPr>
            <a:xfrm>
              <a:off x="9850151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18"/>
            <p:cNvSpPr txBox="1"/>
            <p:nvPr/>
          </p:nvSpPr>
          <p:spPr>
            <a:xfrm>
              <a:off x="9873800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8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59" name="Google Shape;359;p18"/>
            <p:cNvSpPr/>
            <p:nvPr/>
          </p:nvSpPr>
          <p:spPr>
            <a:xfrm>
              <a:off x="9980978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18"/>
            <p:cNvSpPr txBox="1"/>
            <p:nvPr/>
          </p:nvSpPr>
          <p:spPr>
            <a:xfrm>
              <a:off x="10011632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Defining measurement points, measurement times, and measurement device characteristics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9AEF3B-8DC9-8943-4228-1189EBAC8A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9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M&amp;V PLAN</a:t>
            </a:r>
            <a:endParaRPr/>
          </a:p>
        </p:txBody>
      </p:sp>
      <p:sp>
        <p:nvSpPr>
          <p:cNvPr id="366" name="Google Shape;366;p19"/>
          <p:cNvSpPr txBox="1"/>
          <p:nvPr/>
        </p:nvSpPr>
        <p:spPr>
          <a:xfrm>
            <a:off x="454515" y="2286603"/>
            <a:ext cx="11282969" cy="91687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Purpose: </a:t>
            </a: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foundation for determining accurate and verifiable savings.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Ensure all necessary data is available &amp; budget control.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67" name="Google Shape;367;p19"/>
          <p:cNvGrpSpPr/>
          <p:nvPr/>
        </p:nvGrpSpPr>
        <p:grpSpPr>
          <a:xfrm>
            <a:off x="519515" y="3654525"/>
            <a:ext cx="11152965" cy="2691487"/>
            <a:chOff x="5451" y="0"/>
            <a:chExt cx="11152965" cy="2691487"/>
          </a:xfrm>
        </p:grpSpPr>
        <p:sp>
          <p:nvSpPr>
            <p:cNvPr id="368" name="Google Shape;368;p19"/>
            <p:cNvSpPr/>
            <p:nvPr/>
          </p:nvSpPr>
          <p:spPr>
            <a:xfrm>
              <a:off x="5451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19"/>
            <p:cNvSpPr txBox="1"/>
            <p:nvPr/>
          </p:nvSpPr>
          <p:spPr>
            <a:xfrm>
              <a:off x="29100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9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0" name="Google Shape;370;p19"/>
            <p:cNvSpPr/>
            <p:nvPr/>
          </p:nvSpPr>
          <p:spPr>
            <a:xfrm>
              <a:off x="136277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19"/>
            <p:cNvSpPr txBox="1"/>
            <p:nvPr/>
          </p:nvSpPr>
          <p:spPr>
            <a:xfrm>
              <a:off x="166931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For Option A: specify the assumed value &amp;amp; impact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2" name="Google Shape;372;p19"/>
            <p:cNvSpPr/>
            <p:nvPr/>
          </p:nvSpPr>
          <p:spPr>
            <a:xfrm>
              <a:off x="1411836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19"/>
            <p:cNvSpPr txBox="1"/>
            <p:nvPr/>
          </p:nvSpPr>
          <p:spPr>
            <a:xfrm>
              <a:off x="1435485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10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4" name="Google Shape;374;p19"/>
            <p:cNvSpPr/>
            <p:nvPr/>
          </p:nvSpPr>
          <p:spPr>
            <a:xfrm>
              <a:off x="1542663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19"/>
            <p:cNvSpPr txBox="1"/>
            <p:nvPr/>
          </p:nvSpPr>
          <p:spPr>
            <a:xfrm>
              <a:off x="1573317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Option D: name of simulation software, input/output data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6" name="Google Shape;376;p19"/>
            <p:cNvSpPr/>
            <p:nvPr/>
          </p:nvSpPr>
          <p:spPr>
            <a:xfrm>
              <a:off x="2818222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19"/>
            <p:cNvSpPr txBox="1"/>
            <p:nvPr/>
          </p:nvSpPr>
          <p:spPr>
            <a:xfrm>
              <a:off x="2841871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11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78" name="Google Shape;378;p19"/>
            <p:cNvSpPr/>
            <p:nvPr/>
          </p:nvSpPr>
          <p:spPr>
            <a:xfrm>
              <a:off x="2949049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19"/>
            <p:cNvSpPr txBox="1"/>
            <p:nvPr/>
          </p:nvSpPr>
          <p:spPr>
            <a:xfrm>
              <a:off x="2979703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Quality Assurance (QA) process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0" name="Google Shape;380;p19"/>
            <p:cNvSpPr/>
            <p:nvPr/>
          </p:nvSpPr>
          <p:spPr>
            <a:xfrm>
              <a:off x="4224608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19"/>
            <p:cNvSpPr txBox="1"/>
            <p:nvPr/>
          </p:nvSpPr>
          <p:spPr>
            <a:xfrm>
              <a:off x="4248257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12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2" name="Google Shape;382;p19"/>
            <p:cNvSpPr/>
            <p:nvPr/>
          </p:nvSpPr>
          <p:spPr>
            <a:xfrm>
              <a:off x="4355435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19"/>
            <p:cNvSpPr txBox="1"/>
            <p:nvPr/>
          </p:nvSpPr>
          <p:spPr>
            <a:xfrm>
              <a:off x="4386089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Expected accuracy &amp; qualitative impact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4" name="Google Shape;384;p19"/>
            <p:cNvSpPr/>
            <p:nvPr/>
          </p:nvSpPr>
          <p:spPr>
            <a:xfrm>
              <a:off x="5630994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19"/>
            <p:cNvSpPr txBox="1"/>
            <p:nvPr/>
          </p:nvSpPr>
          <p:spPr>
            <a:xfrm>
              <a:off x="5654643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13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6" name="Google Shape;386;p19"/>
            <p:cNvSpPr/>
            <p:nvPr/>
          </p:nvSpPr>
          <p:spPr>
            <a:xfrm>
              <a:off x="5761821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19"/>
            <p:cNvSpPr txBox="1"/>
            <p:nvPr/>
          </p:nvSpPr>
          <p:spPr>
            <a:xfrm>
              <a:off x="5792475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Method of reporting results, sample illustration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88" name="Google Shape;388;p19"/>
            <p:cNvSpPr/>
            <p:nvPr/>
          </p:nvSpPr>
          <p:spPr>
            <a:xfrm>
              <a:off x="7037380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19"/>
            <p:cNvSpPr txBox="1"/>
            <p:nvPr/>
          </p:nvSpPr>
          <p:spPr>
            <a:xfrm>
              <a:off x="7061029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14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0" name="Google Shape;390;p19"/>
            <p:cNvSpPr/>
            <p:nvPr/>
          </p:nvSpPr>
          <p:spPr>
            <a:xfrm>
              <a:off x="7168206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19"/>
            <p:cNvSpPr txBox="1"/>
            <p:nvPr/>
          </p:nvSpPr>
          <p:spPr>
            <a:xfrm>
              <a:off x="7198860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Third-party verification possible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2" name="Google Shape;392;p19"/>
            <p:cNvSpPr/>
            <p:nvPr/>
          </p:nvSpPr>
          <p:spPr>
            <a:xfrm>
              <a:off x="8443766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19"/>
            <p:cNvSpPr txBox="1"/>
            <p:nvPr/>
          </p:nvSpPr>
          <p:spPr>
            <a:xfrm>
              <a:off x="8467415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15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4" name="Google Shape;394;p19"/>
            <p:cNvSpPr/>
            <p:nvPr/>
          </p:nvSpPr>
          <p:spPr>
            <a:xfrm>
              <a:off x="8574592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19"/>
            <p:cNvSpPr txBox="1"/>
            <p:nvPr/>
          </p:nvSpPr>
          <p:spPr>
            <a:xfrm>
              <a:off x="8605246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If future changes can be predicted, determine baseline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6" name="Google Shape;396;p19"/>
            <p:cNvSpPr/>
            <p:nvPr/>
          </p:nvSpPr>
          <p:spPr>
            <a:xfrm>
              <a:off x="9850151" y="0"/>
              <a:ext cx="1308265" cy="2691487"/>
            </a:xfrm>
            <a:prstGeom prst="roundRect">
              <a:avLst>
                <a:gd name="adj" fmla="val 10000"/>
              </a:avLst>
            </a:prstGeom>
            <a:solidFill>
              <a:srgbClr val="CAD4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19"/>
            <p:cNvSpPr txBox="1"/>
            <p:nvPr/>
          </p:nvSpPr>
          <p:spPr>
            <a:xfrm>
              <a:off x="9873800" y="23649"/>
              <a:ext cx="1260967" cy="76014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Cambria"/>
                <a:buNone/>
              </a:pPr>
              <a:r>
                <a:rPr lang="en-US" sz="2400" b="1" i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16</a:t>
              </a:r>
              <a:endParaRPr sz="24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98" name="Google Shape;398;p19"/>
            <p:cNvSpPr/>
            <p:nvPr/>
          </p:nvSpPr>
          <p:spPr>
            <a:xfrm>
              <a:off x="9980978" y="807446"/>
              <a:ext cx="1046612" cy="1749466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19"/>
            <p:cNvSpPr txBox="1"/>
            <p:nvPr/>
          </p:nvSpPr>
          <p:spPr>
            <a:xfrm>
              <a:off x="10011632" y="838100"/>
              <a:ext cx="985304" cy="16881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0625" tIns="30475" rIns="40625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mbria"/>
                <a:buNone/>
              </a:pPr>
              <a:r>
                <a:rPr lang="en-US" sz="1600" b="0" i="0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Budget estimate, required resources</a:t>
              </a:r>
              <a:endParaRPr sz="16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BE3ACF-3101-46E7-0027-DA38D4E411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0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ENERGY CONSUMPTION MEASUREMENT TECHNOLOGY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5" name="Google Shape;405;p20"/>
          <p:cNvSpPr txBox="1"/>
          <p:nvPr/>
        </p:nvSpPr>
        <p:spPr>
          <a:xfrm>
            <a:off x="920187" y="2360225"/>
            <a:ext cx="10515600" cy="449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Energy consumption can be determined by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Electricity or fuel bills, data from the main meter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Separate measurement devices for retrofitted areas/equipment, capable of measuring in short cycles or continuously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Separate measurement of parameters: power, operating time =&amp;gt; total energy consumption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Calibrated computer simulation 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Agreed-upon assumptions (stipulations) for high-reliability ECM parameters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use of assumptions instead of actual measurements must be based on: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scope of identified savings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Responsibilities among parties 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potential impact of assumed errors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B6A6A8-1CEE-9B21-49C5-C3B3C9C504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21"/>
          <p:cNvSpPr txBox="1"/>
          <p:nvPr/>
        </p:nvSpPr>
        <p:spPr>
          <a:xfrm>
            <a:off x="941166" y="1112972"/>
            <a:ext cx="10494600" cy="724500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56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INTRODUCTION TO 4 M&amp;V OPTIONS (OPTION A-B-C-D)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11" name="Google Shape;411;p21"/>
          <p:cNvGraphicFramePr/>
          <p:nvPr/>
        </p:nvGraphicFramePr>
        <p:xfrm>
          <a:off x="759501" y="191094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{4406305F-6ED3-4161-A1F1-1D3F1E7B9CD1}</a:tableStyleId>
              </a:tblPr>
              <a:tblGrid>
                <a:gridCol w="1334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33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8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78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68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213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Criteria</a:t>
                      </a:r>
                      <a:endParaRPr sz="17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Option A</a:t>
                      </a:r>
                      <a:endParaRPr sz="110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Partial measurement – Improved isolation</a:t>
                      </a:r>
                      <a:endParaRPr sz="17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Option B </a:t>
                      </a:r>
                      <a:endParaRPr sz="110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Full measurement – Improved isolation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Option C</a:t>
                      </a:r>
                      <a:endParaRPr sz="110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Entire system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Option D</a:t>
                      </a:r>
                      <a:endParaRPr sz="110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Simulation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1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Partially Measured Retrofit Isolation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Retrofit Isolation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Whole Facility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F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Calibrated Simulation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1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Measurement Range</a:t>
                      </a:r>
                      <a:endParaRPr sz="17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Partial parameters</a:t>
                      </a:r>
                      <a:endParaRPr sz="11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Remaining Assumptions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Measure all parameters related to ECM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Measure total NL for the entire project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Simulation using software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13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Accuracy</a:t>
                      </a:r>
                      <a:endParaRPr sz="17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Average</a:t>
                      </a:r>
                      <a:endParaRPr sz="110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Depends on assumptions</a:t>
                      </a:r>
                      <a:endParaRPr sz="17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High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Dependent on the quality of the regression model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High if the model is correct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39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Cost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Low</a:t>
                      </a:r>
                      <a:endParaRPr sz="17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Moderate to high</a:t>
                      </a:r>
                      <a:endParaRPr sz="17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Low (invoice processing)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High (software, accurate data)</a:t>
                      </a:r>
                      <a:endParaRPr sz="1100"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2" name="Google Shape;412;p21"/>
          <p:cNvSpPr txBox="1"/>
          <p:nvPr/>
        </p:nvSpPr>
        <p:spPr>
          <a:xfrm>
            <a:off x="1175250" y="6512179"/>
            <a:ext cx="9569100" cy="46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*Source:  IPMVP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0F1D9D-813E-3390-3137-5F26C40313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22"/>
          <p:cNvSpPr txBox="1"/>
          <p:nvPr/>
        </p:nvSpPr>
        <p:spPr>
          <a:xfrm>
            <a:off x="941166" y="1156934"/>
            <a:ext cx="10494600" cy="724500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56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INTRODUCTION TO 4 M&amp;V OPTIONS (OPTION A-B-C-D)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18" name="Google Shape;418;p22"/>
          <p:cNvGraphicFramePr/>
          <p:nvPr/>
        </p:nvGraphicFramePr>
        <p:xfrm>
          <a:off x="173351" y="183055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{4406305F-6ED3-4161-A1F1-1D3F1E7B9CD1}</a:tableStyleId>
              </a:tblPr>
              <a:tblGrid>
                <a:gridCol w="148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5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5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35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35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587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Criteria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Option A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Partial measurement – Improved isolation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Option B 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Full measurement – Improved isolation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Option C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Entire system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B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Option D</a:t>
                      </a:r>
                      <a:endParaRPr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Simulation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C8FB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37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Typical application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Lighting, small pumps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HVAC, motors, fans, chillers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Buildings, factories, shopping malls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Projects without historical data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Data requirements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Continuous short-term measurement combined with assumed values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Continuous short-term measurement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Analysis of main or secondary meter data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Energy usage simulation, calibrated using billing data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37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Adjustment analysis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Manual or simple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May require a small model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Requires statistical regression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Based on model assumptions</a:t>
                      </a:r>
                      <a:endParaRPr sz="20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19" name="Google Shape;419;p22"/>
          <p:cNvSpPr txBox="1"/>
          <p:nvPr/>
        </p:nvSpPr>
        <p:spPr>
          <a:xfrm>
            <a:off x="1175250" y="6512179"/>
            <a:ext cx="9569100" cy="46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*Source:  IPMVP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E294CF-FC7C-98BC-3187-1A5BFB59A3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Google Shape;424;p23" descr="Đã tạo hình ảnh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66081" y="0"/>
            <a:ext cx="5532556" cy="751728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522A37-48A0-B76B-9D3D-2BC7D752923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4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PRACTICAL CALCULATIONS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6FF0A1-534C-2DDF-4237-82F89C7290F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M&amp;V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77" name="Google Shape;77;p3"/>
          <p:cNvGrpSpPr/>
          <p:nvPr/>
        </p:nvGrpSpPr>
        <p:grpSpPr>
          <a:xfrm>
            <a:off x="-4534839" y="1233422"/>
            <a:ext cx="16223034" cy="6520176"/>
            <a:chOff x="-5476005" y="-838445"/>
            <a:chExt cx="16223034" cy="6520176"/>
          </a:xfrm>
        </p:grpSpPr>
        <p:sp>
          <p:nvSpPr>
            <p:cNvPr id="78" name="Google Shape;78;p3"/>
            <p:cNvSpPr/>
            <p:nvPr/>
          </p:nvSpPr>
          <p:spPr>
            <a:xfrm>
              <a:off x="-5476005" y="-838445"/>
              <a:ext cx="6520176" cy="6520176"/>
            </a:xfrm>
            <a:prstGeom prst="blockArc">
              <a:avLst>
                <a:gd name="adj1" fmla="val 18900000"/>
                <a:gd name="adj2" fmla="val 2700000"/>
                <a:gd name="adj3" fmla="val 331"/>
              </a:avLst>
            </a:prstGeom>
            <a:noFill/>
            <a:ln w="25400" cap="flat" cmpd="sng">
              <a:solidFill>
                <a:srgbClr val="2072C6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3"/>
            <p:cNvSpPr/>
            <p:nvPr/>
          </p:nvSpPr>
          <p:spPr>
            <a:xfrm>
              <a:off x="546634" y="372351"/>
              <a:ext cx="10200395" cy="74509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3"/>
            <p:cNvSpPr txBox="1"/>
            <p:nvPr/>
          </p:nvSpPr>
          <p:spPr>
            <a:xfrm>
              <a:off x="546634" y="372351"/>
              <a:ext cx="10200395" cy="7450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91400" tIns="101600" rIns="101600" bIns="1016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Cambria"/>
                <a:buNone/>
              </a:pPr>
              <a:r>
                <a:rPr lang="en-US" sz="4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THE NATURE &amp; BENEFITS OF M&amp;V</a:t>
              </a:r>
              <a:endParaRPr/>
            </a:p>
          </p:txBody>
        </p:sp>
        <p:sp>
          <p:nvSpPr>
            <p:cNvPr id="81" name="Google Shape;81;p3"/>
            <p:cNvSpPr/>
            <p:nvPr/>
          </p:nvSpPr>
          <p:spPr>
            <a:xfrm>
              <a:off x="80952" y="279215"/>
              <a:ext cx="931363" cy="931363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3"/>
            <p:cNvSpPr/>
            <p:nvPr/>
          </p:nvSpPr>
          <p:spPr>
            <a:xfrm>
              <a:off x="973811" y="1490182"/>
              <a:ext cx="9773217" cy="74509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3"/>
            <p:cNvSpPr txBox="1"/>
            <p:nvPr/>
          </p:nvSpPr>
          <p:spPr>
            <a:xfrm>
              <a:off x="973811" y="1490182"/>
              <a:ext cx="9773217" cy="7450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91400" tIns="101600" rIns="101600" bIns="1016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Cambria"/>
                <a:buNone/>
              </a:pPr>
              <a:r>
                <a:rPr lang="en-US" sz="4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M&amp;V PLANNING</a:t>
              </a:r>
              <a:endParaRPr sz="4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508129" y="1397045"/>
              <a:ext cx="931363" cy="931363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1F74D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973811" y="2608012"/>
              <a:ext cx="9773217" cy="74509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3"/>
            <p:cNvSpPr txBox="1"/>
            <p:nvPr/>
          </p:nvSpPr>
          <p:spPr>
            <a:xfrm>
              <a:off x="973811" y="2608012"/>
              <a:ext cx="9773217" cy="7450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91400" tIns="101600" rIns="101600" bIns="1016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Cambria"/>
                <a:buNone/>
              </a:pPr>
              <a:r>
                <a:rPr lang="en-US" sz="4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SIMULATION CALCULATION PRACTICE</a:t>
              </a:r>
              <a:endParaRPr sz="4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508129" y="2514876"/>
              <a:ext cx="931363" cy="931363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5A8CD7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546634" y="3725843"/>
              <a:ext cx="10200395" cy="745091"/>
            </a:xfrm>
            <a:prstGeom prst="rect">
              <a:avLst/>
            </a:prstGeom>
            <a:noFill/>
            <a:ln w="25400" cap="flat" cmpd="sng">
              <a:solidFill>
                <a:srgbClr val="92F7DB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3"/>
            <p:cNvSpPr txBox="1"/>
            <p:nvPr/>
          </p:nvSpPr>
          <p:spPr>
            <a:xfrm>
              <a:off x="546634" y="3725843"/>
              <a:ext cx="10200395" cy="7450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91400" tIns="101600" rIns="101600" bIns="1016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4000"/>
                <a:buFont typeface="Cambria"/>
                <a:buNone/>
              </a:pPr>
              <a:r>
                <a:rPr lang="en-US" sz="4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Common Issues in M&amp;V</a:t>
              </a:r>
              <a:endParaRPr sz="4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80952" y="3632706"/>
              <a:ext cx="931363" cy="931363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93AA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C90672-2424-F3D6-C6D6-A35FD5FBC4D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5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OPTION A – PARTIAL MEASUREMENT – IMPROVED ISOLATION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35" name="Google Shape;435;p25"/>
          <p:cNvSpPr txBox="1"/>
          <p:nvPr/>
        </p:nvSpPr>
        <p:spPr>
          <a:xfrm>
            <a:off x="1043193" y="2213428"/>
            <a:ext cx="10290566" cy="2572706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Illustrative example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Replace a 40W fluorescent bulb with a 20W LED bulb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Assumption: 10 hours of use per day. 300 days per year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Measurement: Electricity consumption rate of 1 light bulb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Noto Sans Symbols"/>
              <a:buChar char="⇨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Calculation method: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Noto Sans Symbols"/>
              <a:buChar char="⇨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Savings = (40W – 20W) x 10h x 300 days = 60,000 Wh = 60 kWh/year/bulb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36" name="Google Shape;436;p25"/>
          <p:cNvGraphicFramePr/>
          <p:nvPr/>
        </p:nvGraphicFramePr>
        <p:xfrm>
          <a:off x="2248526" y="472195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{4406305F-6ED3-4161-A1F1-1D3F1E7B9CD1}</a:tableStyleId>
              </a:tblPr>
              <a:tblGrid>
                <a:gridCol w="4053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1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898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/>
                        <a:t>Advantages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/>
                        <a:t>Limitations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6225">
                <a:tc>
                  <a:txBody>
                    <a:bodyPr/>
                    <a:lstStyle/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/>
                        <a:t>Cost-effective, easy to implement</a:t>
                      </a:r>
                      <a:endParaRPr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/>
                        <a:t>Suitable for large numbers of identical devices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/>
                        <a:t>Average accuracy</a:t>
                      </a:r>
                      <a:endParaRPr sz="2000" b="0"/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/>
                        <a:t>Not suitable if the operating load varies significantly or there are many influencing factors.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026CDD-91E7-829A-C214-4E0FD5418E8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26"/>
          <p:cNvSpPr txBox="1"/>
          <p:nvPr/>
        </p:nvSpPr>
        <p:spPr>
          <a:xfrm>
            <a:off x="941166" y="125599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OPTION B – FULL MEASUREMENT - IMPROVED ISOLATION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42" name="Google Shape;442;p26"/>
          <p:cNvSpPr txBox="1"/>
          <p:nvPr/>
        </p:nvSpPr>
        <p:spPr>
          <a:xfrm>
            <a:off x="941166" y="1842944"/>
            <a:ext cx="10515600" cy="5060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Illustrative example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company replaced the old water pump with a high-efficiency motor integrated with a variable speed drive (VSD)</a:t>
            </a: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Actual measurement data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Before retrofit:</a:t>
            </a:r>
            <a:endParaRPr/>
          </a:p>
          <a:p>
            <a:pPr marL="10287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Average measured power: 10.5 kW</a:t>
            </a:r>
            <a:endParaRPr/>
          </a:p>
          <a:p>
            <a:pPr marL="10287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Operating time: 16 hours/day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0287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Recorded over 7 consecutive days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6858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After retrofitting</a:t>
            </a:r>
            <a:endParaRPr/>
          </a:p>
          <a:p>
            <a:pPr marL="11430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Average measured power: 6.8 kW</a:t>
            </a:r>
            <a:endParaRPr/>
          </a:p>
          <a:p>
            <a:pPr marL="11430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Constant operating time: 16 hours/day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11430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Recorded over 7 consecutive days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⇨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Calculation method:</a:t>
            </a:r>
            <a:endParaRPr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⇨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Savings (kWh) = (10.5 kW – 6.8 kW) x 16 x 30 x 365 = 21,608 kWh/year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FB7BD3-DFBF-D9D0-2DC1-FBFAAF0EA31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27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OPTION C – ENTIRE FACILITY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48" name="Google Shape;448;p27"/>
          <p:cNvSpPr txBox="1"/>
          <p:nvPr/>
        </p:nvSpPr>
        <p:spPr>
          <a:xfrm>
            <a:off x="838200" y="1980104"/>
            <a:ext cx="10515600" cy="301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Illustrative example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6-story office building implements multiple energy conservation measures (ECMs)</a:t>
            </a:r>
            <a:endParaRPr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Replacing all lighting in the building with LEDs</a:t>
            </a:r>
            <a:endParaRPr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Optimizing the HVAC system with BMS</a:t>
            </a:r>
            <a:endParaRPr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Installing variable frequency drives for water pumps &amp; AHU fans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⇨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Energy savings assessment based on the building's total electricity bill</a:t>
            </a:r>
            <a:endParaRPr sz="22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27"/>
          <p:cNvSpPr txBox="1"/>
          <p:nvPr/>
        </p:nvSpPr>
        <p:spPr>
          <a:xfrm>
            <a:off x="1106129" y="4761763"/>
            <a:ext cx="722671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2860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Electricity bill data</a:t>
            </a:r>
            <a:endParaRPr sz="200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50" name="Google Shape;450;p27"/>
          <p:cNvGraphicFramePr/>
          <p:nvPr/>
        </p:nvGraphicFramePr>
        <p:xfrm>
          <a:off x="838200" y="535062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{4406305F-6ED3-4161-A1F1-1D3F1E7B9CD1}</a:tableStyleId>
              </a:tblPr>
              <a:tblGrid>
                <a:gridCol w="184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1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Month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Pre-improvement consumption (2023)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Post-improvement consumption (2024)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Average temperature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January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120,000 kWh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105,000 kWh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20.0 °C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February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115,000 kWh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97,000 kWh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22.0°C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March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125,000 kWh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109,000 kWh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26.5°C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EF8FD0-70B1-65DA-5FD8-B40D61C2F4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28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OPTION C – ENTIRE FACILITY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56" name="Google Shape;456;p28"/>
          <p:cNvSpPr txBox="1"/>
          <p:nvPr/>
        </p:nvSpPr>
        <p:spPr>
          <a:xfrm>
            <a:off x="838200" y="2070979"/>
            <a:ext cx="10515600" cy="57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❶ Monthly electricity savings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457" name="Google Shape;457;p28"/>
          <p:cNvGraphicFramePr/>
          <p:nvPr/>
        </p:nvGraphicFramePr>
        <p:xfrm>
          <a:off x="2503540" y="264487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{4406305F-6ED3-4161-A1F1-1D3F1E7B9CD1}</a:tableStyleId>
              </a:tblPr>
              <a:tblGrid>
                <a:gridCol w="2319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87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Month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Electricity savings (kWh)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Month 1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120,000 – 105,000 =</a:t>
                      </a: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15,000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February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115,000 – 97,000 =</a:t>
                      </a: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18,000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March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125,000 – 109,000 =</a:t>
                      </a: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16,000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58" name="Google Shape;458;p28"/>
          <p:cNvSpPr txBox="1"/>
          <p:nvPr/>
        </p:nvSpPr>
        <p:spPr>
          <a:xfrm>
            <a:off x="1106129" y="4165469"/>
            <a:ext cx="966019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⇨"/>
            </a:pPr>
            <a:r>
              <a:rPr lang="en-US"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Total savings for 3 months = 15,000 + 18,000 + 16,000 = 49,000 kWh</a:t>
            </a:r>
            <a:endParaRPr/>
          </a:p>
        </p:txBody>
      </p:sp>
      <p:sp>
        <p:nvSpPr>
          <p:cNvPr id="459" name="Google Shape;459;p28"/>
          <p:cNvSpPr txBox="1"/>
          <p:nvPr/>
        </p:nvSpPr>
        <p:spPr>
          <a:xfrm>
            <a:off x="838200" y="4689525"/>
            <a:ext cx="10515600" cy="57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❷ Estimated financial savings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28"/>
          <p:cNvSpPr txBox="1"/>
          <p:nvPr/>
        </p:nvSpPr>
        <p:spPr>
          <a:xfrm>
            <a:off x="1106128" y="5337988"/>
            <a:ext cx="966019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⇨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Assuming average electricity price: 2,000 VND/kWh</a:t>
            </a:r>
            <a:endParaRPr/>
          </a:p>
          <a:p>
            <a:pPr marL="5715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Noto Sans Symbols"/>
              <a:buChar char="⇨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3-month savings = 49,000 x 2,000 = 98,000 VND</a:t>
            </a:r>
            <a:endParaRPr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48E4471-98B2-E99C-20AE-BA2351669D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29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OPTION D – STANDARD EFFECT SIMULATION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66" name="Google Shape;466;p29"/>
          <p:cNvSpPr txBox="1"/>
          <p:nvPr/>
        </p:nvSpPr>
        <p:spPr>
          <a:xfrm>
            <a:off x="419099" y="2622151"/>
            <a:ext cx="11353801" cy="30102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Illustrative example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A new data center built in 2024, featuring energy conservation measures (ECMs)</a:t>
            </a:r>
            <a:endParaRPr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Installation of a high-efficiency cooling system (inverter chiller)</a:t>
            </a:r>
            <a:endParaRPr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Well-insulated enclosure design (walls, roof)</a:t>
            </a:r>
            <a:endParaRPr/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LED lighting system and sensor calibration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⇨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New construction, no baseline data available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403FB04-2524-173E-B5FE-70057540C5F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p30"/>
          <p:cNvSpPr txBox="1"/>
          <p:nvPr/>
        </p:nvSpPr>
        <p:spPr>
          <a:xfrm>
            <a:off x="900668" y="1196388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OPTION D – SIMULATION OF STANDARD EFFECT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2" name="Google Shape;472;p30"/>
          <p:cNvSpPr txBox="1"/>
          <p:nvPr/>
        </p:nvSpPr>
        <p:spPr>
          <a:xfrm>
            <a:off x="838200" y="4425150"/>
            <a:ext cx="10217192" cy="389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2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❷ Compare simulation results &amp;amp; actual results</a:t>
            </a:r>
            <a:endParaRPr sz="2200" b="0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30"/>
          <p:cNvSpPr txBox="1"/>
          <p:nvPr/>
        </p:nvSpPr>
        <p:spPr>
          <a:xfrm>
            <a:off x="3108960" y="4892337"/>
            <a:ext cx="9386060" cy="86498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t="-4254" b="-707"/>
            </a:stretch>
          </a:blip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graphicFrame>
        <p:nvGraphicFramePr>
          <p:cNvPr id="474" name="Google Shape;474;p30"/>
          <p:cNvGraphicFramePr/>
          <p:nvPr/>
        </p:nvGraphicFramePr>
        <p:xfrm>
          <a:off x="1136608" y="232203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{4406305F-6ED3-4161-A1F1-1D3F1E7B9CD1}</a:tableStyleId>
              </a:tblPr>
              <a:tblGrid>
                <a:gridCol w="34600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57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9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Data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Value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DB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Floor area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5,000 m²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9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Design simulation model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Prediction: 720,000 kWh/year</a:t>
                      </a:r>
                      <a:endParaRPr sz="17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9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Actual meter reading data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Recorded: 765,000 kWh/year</a:t>
                      </a:r>
                      <a:endParaRPr sz="17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9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Simulation climate data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TMY weather file for Hanoi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Actual weather in 2024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7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Slightly different from TMY (with 5 unusually hot days)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75" name="Google Shape;475;p30"/>
          <p:cNvSpPr txBox="1"/>
          <p:nvPr/>
        </p:nvSpPr>
        <p:spPr>
          <a:xfrm>
            <a:off x="838200" y="5559113"/>
            <a:ext cx="10217192" cy="3892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2200" b="1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③ Estimated savings</a:t>
            </a:r>
            <a:endParaRPr sz="2200" b="0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p30"/>
          <p:cNvSpPr txBox="1"/>
          <p:nvPr/>
        </p:nvSpPr>
        <p:spPr>
          <a:xfrm>
            <a:off x="3703288" y="5805083"/>
            <a:ext cx="9386060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⇨"/>
            </a:pPr>
            <a:r>
              <a:rPr lang="en-US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Building model without ECM: 880,000 kWh/year</a:t>
            </a:r>
            <a:endParaRPr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⇨"/>
            </a:pPr>
            <a:r>
              <a:rPr lang="en-US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Model with ECM (calibrated): 720,000 kWh/year</a:t>
            </a:r>
            <a:endParaRPr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⇨"/>
            </a:pPr>
            <a:r>
              <a:rPr lang="en-US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Savings = 160,000 kWh/year</a:t>
            </a:r>
            <a:endParaRPr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77" name="Google Shape;477;p30"/>
          <p:cNvSpPr txBox="1"/>
          <p:nvPr/>
        </p:nvSpPr>
        <p:spPr>
          <a:xfrm>
            <a:off x="796711" y="1806162"/>
            <a:ext cx="10783529" cy="576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❶ Use energy simulation software (EnergyPlus, eQuest, IESVE, DOE-2)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2AF01C-6595-0A0E-6AF7-DB82ED26A0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31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COMMON ISSUES 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CF3A1C-9048-8FB3-E966-AA9A0BAA0F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2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COMMON ISSUES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88" name="Google Shape;488;p32"/>
          <p:cNvGrpSpPr/>
          <p:nvPr/>
        </p:nvGrpSpPr>
        <p:grpSpPr>
          <a:xfrm>
            <a:off x="734518" y="2163609"/>
            <a:ext cx="10792918" cy="4661661"/>
            <a:chOff x="0" y="0"/>
            <a:chExt cx="10792918" cy="4661661"/>
          </a:xfrm>
        </p:grpSpPr>
        <p:sp>
          <p:nvSpPr>
            <p:cNvPr id="489" name="Google Shape;489;p32"/>
            <p:cNvSpPr/>
            <p:nvPr/>
          </p:nvSpPr>
          <p:spPr>
            <a:xfrm>
              <a:off x="0" y="0"/>
              <a:ext cx="10792918" cy="1456769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2"/>
            <p:cNvSpPr txBox="1"/>
            <p:nvPr/>
          </p:nvSpPr>
          <p:spPr>
            <a:xfrm>
              <a:off x="2346927" y="42667"/>
              <a:ext cx="8403323" cy="13714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Cambria"/>
                <a:buNone/>
              </a:pPr>
              <a:r>
                <a:rPr lang="en-US" sz="19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Factors affecting energy efficiency</a:t>
              </a:r>
              <a:endParaRPr/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66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Char char="•"/>
              </a:pPr>
              <a:r>
                <a:rPr lang="en-US" sz="15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Many factors affect equipment performance &amp;amp; savings levels</a:t>
              </a:r>
              <a:endParaRPr sz="15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Char char="•"/>
              </a:pPr>
              <a:r>
                <a:rPr lang="en-US" sz="15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Predictable and measurable factors can be used for routine adjustments</a:t>
              </a:r>
              <a:endParaRPr/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Char char="•"/>
              </a:pPr>
              <a:r>
                <a:rPr lang="en-US" sz="15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Unmeasurable, unpredictable factors cause fluctuations and must be addressed through extraordinary adjustments</a:t>
              </a:r>
              <a:endParaRPr/>
            </a:p>
          </p:txBody>
        </p:sp>
        <p:sp>
          <p:nvSpPr>
            <p:cNvPr id="491" name="Google Shape;491;p32"/>
            <p:cNvSpPr/>
            <p:nvPr/>
          </p:nvSpPr>
          <p:spPr>
            <a:xfrm>
              <a:off x="333624" y="323519"/>
              <a:ext cx="1056842" cy="845042"/>
            </a:xfrm>
            <a:prstGeom prst="roundRect">
              <a:avLst>
                <a:gd name="adj" fmla="val 10000"/>
              </a:avLst>
            </a:prstGeom>
            <a:blipFill rotWithShape="1">
              <a:blip r:embed="rId3">
                <a:alphaModFix/>
              </a:blip>
              <a:stretch>
                <a:fillRect t="-20998" b="-20998"/>
              </a:stretch>
            </a:blip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2"/>
            <p:cNvSpPr/>
            <p:nvPr/>
          </p:nvSpPr>
          <p:spPr>
            <a:xfrm>
              <a:off x="0" y="1602446"/>
              <a:ext cx="10792918" cy="1456769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2"/>
            <p:cNvSpPr txBox="1"/>
            <p:nvPr/>
          </p:nvSpPr>
          <p:spPr>
            <a:xfrm>
              <a:off x="2346927" y="1645113"/>
              <a:ext cx="8403323" cy="13714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Cambria"/>
                <a:buNone/>
              </a:pPr>
              <a:r>
                <a:rPr lang="en-US" sz="19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Assessing the uncertainty of savings</a:t>
              </a:r>
              <a:endParaRPr/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66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Char char="•"/>
              </a:pPr>
              <a:r>
                <a:rPr lang="en-US" sz="15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Arising from: measurement device errors, model errors, sampling errors, regulatory assumptions</a:t>
              </a:r>
              <a:endParaRPr/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Char char="•"/>
              </a:pPr>
              <a:r>
                <a:rPr lang="en-US" sz="15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Quantifiable factors should be quantified, and non-quantifiable factors should be qualitatively assessed</a:t>
              </a:r>
              <a:endParaRPr/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Char char="•"/>
              </a:pPr>
              <a:r>
                <a:rPr lang="en-US" sz="15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Uncertainty can be reduced by using measured data and increasing sample size</a:t>
              </a:r>
              <a:endParaRPr/>
            </a:p>
          </p:txBody>
        </p:sp>
        <p:sp>
          <p:nvSpPr>
            <p:cNvPr id="494" name="Google Shape;494;p32"/>
            <p:cNvSpPr/>
            <p:nvPr/>
          </p:nvSpPr>
          <p:spPr>
            <a:xfrm>
              <a:off x="331563" y="1831800"/>
              <a:ext cx="984853" cy="910702"/>
            </a:xfrm>
            <a:prstGeom prst="roundRect">
              <a:avLst>
                <a:gd name="adj" fmla="val 10000"/>
              </a:avLst>
            </a:prstGeom>
            <a:blipFill rotWithShape="1">
              <a:blip r:embed="rId4">
                <a:alphaModFix/>
              </a:blip>
              <a:stretch>
                <a:fillRect t="-29999" b="-29997"/>
              </a:stretch>
            </a:blip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2"/>
            <p:cNvSpPr/>
            <p:nvPr/>
          </p:nvSpPr>
          <p:spPr>
            <a:xfrm>
              <a:off x="0" y="3204892"/>
              <a:ext cx="10792918" cy="1456769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32"/>
            <p:cNvSpPr txBox="1"/>
            <p:nvPr/>
          </p:nvSpPr>
          <p:spPr>
            <a:xfrm>
              <a:off x="2346927" y="3247559"/>
              <a:ext cx="8403323" cy="13714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2375" tIns="72375" rIns="72375" bIns="7237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900"/>
                <a:buFont typeface="Cambria"/>
                <a:buNone/>
              </a:pPr>
              <a:r>
                <a:rPr lang="en-US" sz="19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Minimum energy performance standards</a:t>
              </a:r>
              <a:endParaRPr/>
            </a:p>
            <a:p>
              <a:pPr marL="114300" marR="0" lvl="1" indent="-114300" algn="l" rtl="0">
                <a:lnSpc>
                  <a:spcPct val="90000"/>
                </a:lnSpc>
                <a:spcBef>
                  <a:spcPts val="66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Char char="•"/>
              </a:pPr>
              <a:r>
                <a:rPr lang="en-US" sz="15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If there are regulations or internal standards, the baseline can be set using this minimum standard</a:t>
              </a:r>
              <a:endParaRPr/>
            </a:p>
          </p:txBody>
        </p:sp>
        <p:sp>
          <p:nvSpPr>
            <p:cNvPr id="497" name="Google Shape;497;p32"/>
            <p:cNvSpPr/>
            <p:nvPr/>
          </p:nvSpPr>
          <p:spPr>
            <a:xfrm>
              <a:off x="351314" y="3444735"/>
              <a:ext cx="1057770" cy="977084"/>
            </a:xfrm>
            <a:prstGeom prst="roundRect">
              <a:avLst>
                <a:gd name="adj" fmla="val 10000"/>
              </a:avLst>
            </a:prstGeom>
            <a:blipFill rotWithShape="1">
              <a:blip r:embed="rId5">
                <a:alphaModFix/>
              </a:blip>
              <a:stretch>
                <a:fillRect t="-3999" b="-3999"/>
              </a:stretch>
            </a:blip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8A93E0-98FD-8008-9BCD-330F0AB6A1C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3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COMMON ISSUES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503" name="Google Shape;503;p33"/>
          <p:cNvGrpSpPr/>
          <p:nvPr/>
        </p:nvGrpSpPr>
        <p:grpSpPr>
          <a:xfrm>
            <a:off x="734518" y="2194089"/>
            <a:ext cx="10792918" cy="4661661"/>
            <a:chOff x="0" y="0"/>
            <a:chExt cx="10792918" cy="4661661"/>
          </a:xfrm>
        </p:grpSpPr>
        <p:sp>
          <p:nvSpPr>
            <p:cNvPr id="504" name="Google Shape;504;p33"/>
            <p:cNvSpPr/>
            <p:nvPr/>
          </p:nvSpPr>
          <p:spPr>
            <a:xfrm>
              <a:off x="0" y="0"/>
              <a:ext cx="10792918" cy="1456769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3"/>
            <p:cNvSpPr txBox="1"/>
            <p:nvPr/>
          </p:nvSpPr>
          <p:spPr>
            <a:xfrm>
              <a:off x="2346927" y="42667"/>
              <a:ext cx="8403323" cy="13714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Cambria"/>
                <a:buNone/>
              </a:pPr>
              <a:r>
                <a:rPr lang="en-US" sz="23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Minimum operating conditions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The ECM shall not be degraded in operating conditions without the user's consent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The operating conditions to be maintained must be clearly stated in the M&amp;V Plan</a:t>
              </a:r>
              <a:endParaRPr/>
            </a:p>
          </p:txBody>
        </p:sp>
        <p:sp>
          <p:nvSpPr>
            <p:cNvPr id="506" name="Google Shape;506;p33"/>
            <p:cNvSpPr/>
            <p:nvPr/>
          </p:nvSpPr>
          <p:spPr>
            <a:xfrm>
              <a:off x="333624" y="323519"/>
              <a:ext cx="1056842" cy="845042"/>
            </a:xfrm>
            <a:prstGeom prst="roundRect">
              <a:avLst>
                <a:gd name="adj" fmla="val 10000"/>
              </a:avLst>
            </a:prstGeom>
            <a:blipFill rotWithShape="1">
              <a:blip r:embed="rId3">
                <a:alphaModFix/>
              </a:blip>
              <a:stretch>
                <a:fillRect t="-20998" b="-20998"/>
              </a:stretch>
            </a:blip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3"/>
            <p:cNvSpPr/>
            <p:nvPr/>
          </p:nvSpPr>
          <p:spPr>
            <a:xfrm>
              <a:off x="0" y="1602446"/>
              <a:ext cx="10792918" cy="1456769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3"/>
            <p:cNvSpPr txBox="1"/>
            <p:nvPr/>
          </p:nvSpPr>
          <p:spPr>
            <a:xfrm>
              <a:off x="2346927" y="1645113"/>
              <a:ext cx="8403323" cy="13714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Cambria"/>
                <a:buNone/>
              </a:pPr>
              <a:r>
                <a:rPr lang="en-US" sz="21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Energy pricing</a:t>
              </a:r>
              <a:endParaRPr sz="1200"/>
            </a:p>
            <a:p>
              <a:pPr marL="171450" marR="0" lvl="1" indent="-158750" algn="l" rtl="0">
                <a:lnSpc>
                  <a:spcPct val="90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Char char="•"/>
              </a:pPr>
              <a:r>
                <a:rPr lang="en-US" sz="16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Prices are applied from the energy price list or marginal price, taking into account all factors on the bill</a:t>
              </a:r>
              <a:endParaRPr sz="1600">
                <a:latin typeface="Cambria"/>
                <a:ea typeface="Cambria"/>
                <a:cs typeface="Cambria"/>
                <a:sym typeface="Cambria"/>
              </a:endParaRPr>
            </a:p>
            <a:p>
              <a:pPr marL="171450" marR="0" lvl="1" indent="-158750" algn="l" rtl="0">
                <a:lnSpc>
                  <a:spcPct val="90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Char char="•"/>
              </a:pPr>
              <a:r>
                <a:rPr lang="en-US" sz="1600">
                  <a:latin typeface="Cambria"/>
                  <a:ea typeface="Cambria"/>
                  <a:cs typeface="Cambria"/>
                  <a:sym typeface="Cambria"/>
                </a:rPr>
                <a:t>M&amp;V contract should specify the price at which cost savings will be calculated - generally iyt is the baseline price (pre-installation)</a:t>
              </a:r>
              <a:endParaRPr sz="1600">
                <a:latin typeface="Cambria"/>
                <a:ea typeface="Cambria"/>
                <a:cs typeface="Cambria"/>
                <a:sym typeface="Cambria"/>
              </a:endParaRPr>
            </a:p>
            <a:p>
              <a:pPr marL="171450" marR="0" lvl="1" indent="-158750" algn="l" rtl="0">
                <a:lnSpc>
                  <a:spcPct val="90000"/>
                </a:lnSpc>
                <a:spcBef>
                  <a:spcPts val="805"/>
                </a:spcBef>
                <a:spcAft>
                  <a:spcPts val="0"/>
                </a:spcAft>
                <a:buSzPts val="1600"/>
                <a:buFont typeface="Cambria"/>
                <a:buChar char="•"/>
              </a:pPr>
              <a:endParaRPr sz="1600"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09" name="Google Shape;509;p33"/>
            <p:cNvSpPr/>
            <p:nvPr/>
          </p:nvSpPr>
          <p:spPr>
            <a:xfrm>
              <a:off x="331563" y="1831800"/>
              <a:ext cx="984853" cy="910702"/>
            </a:xfrm>
            <a:prstGeom prst="roundRect">
              <a:avLst>
                <a:gd name="adj" fmla="val 10000"/>
              </a:avLst>
            </a:prstGeom>
            <a:blipFill rotWithShape="1">
              <a:blip r:embed="rId4">
                <a:alphaModFix/>
              </a:blip>
              <a:stretch>
                <a:fillRect t="-29999" b="-29997"/>
              </a:stretch>
            </a:blip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3"/>
            <p:cNvSpPr/>
            <p:nvPr/>
          </p:nvSpPr>
          <p:spPr>
            <a:xfrm>
              <a:off x="0" y="3204892"/>
              <a:ext cx="10792918" cy="1456769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3"/>
            <p:cNvSpPr txBox="1"/>
            <p:nvPr/>
          </p:nvSpPr>
          <p:spPr>
            <a:xfrm>
              <a:off x="2346927" y="3247559"/>
              <a:ext cx="8403323" cy="13714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Cambria"/>
                <a:buNone/>
              </a:pPr>
              <a:r>
                <a:rPr lang="en-US" sz="23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Third-party verification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An independent third party may assist the investor in verifying the M&amp;V plan and savings report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May be experienced but not yet licensed</a:t>
              </a:r>
              <a:endParaRPr/>
            </a:p>
          </p:txBody>
        </p:sp>
        <p:sp>
          <p:nvSpPr>
            <p:cNvPr id="512" name="Google Shape;512;p33"/>
            <p:cNvSpPr/>
            <p:nvPr/>
          </p:nvSpPr>
          <p:spPr>
            <a:xfrm>
              <a:off x="351314" y="3444735"/>
              <a:ext cx="1057770" cy="977084"/>
            </a:xfrm>
            <a:prstGeom prst="roundRect">
              <a:avLst>
                <a:gd name="adj" fmla="val 10000"/>
              </a:avLst>
            </a:prstGeom>
            <a:blipFill rotWithShape="1">
              <a:blip r:embed="rId5">
                <a:alphaModFix/>
              </a:blip>
              <a:stretch>
                <a:fillRect t="-3999" b="-3999"/>
              </a:stretch>
            </a:blip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471399-7E20-379C-05B3-58D7CE5BAFD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34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COMMON ISSUES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518" name="Google Shape;518;p34"/>
          <p:cNvGrpSpPr/>
          <p:nvPr/>
        </p:nvGrpSpPr>
        <p:grpSpPr>
          <a:xfrm>
            <a:off x="734518" y="2178849"/>
            <a:ext cx="10792918" cy="4661661"/>
            <a:chOff x="0" y="0"/>
            <a:chExt cx="10792918" cy="4661661"/>
          </a:xfrm>
        </p:grpSpPr>
        <p:sp>
          <p:nvSpPr>
            <p:cNvPr id="519" name="Google Shape;519;p34"/>
            <p:cNvSpPr/>
            <p:nvPr/>
          </p:nvSpPr>
          <p:spPr>
            <a:xfrm>
              <a:off x="0" y="0"/>
              <a:ext cx="10792918" cy="1456769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4"/>
            <p:cNvSpPr txBox="1"/>
            <p:nvPr/>
          </p:nvSpPr>
          <p:spPr>
            <a:xfrm>
              <a:off x="2346927" y="42667"/>
              <a:ext cx="8403323" cy="13714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Cambria"/>
                <a:buNone/>
              </a:pPr>
              <a:r>
                <a:rPr lang="en-US" sz="23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Data for the emissions trading program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Basis for verifying savings in the emissions trading program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Need to separate electricity savings by season, peak/off-peak hours, and fuel type if different EFs apply</a:t>
              </a:r>
              <a:endParaRPr/>
            </a:p>
          </p:txBody>
        </p:sp>
        <p:sp>
          <p:nvSpPr>
            <p:cNvPr id="521" name="Google Shape;521;p34"/>
            <p:cNvSpPr/>
            <p:nvPr/>
          </p:nvSpPr>
          <p:spPr>
            <a:xfrm>
              <a:off x="333624" y="323519"/>
              <a:ext cx="1056842" cy="845042"/>
            </a:xfrm>
            <a:prstGeom prst="roundRect">
              <a:avLst>
                <a:gd name="adj" fmla="val 10000"/>
              </a:avLst>
            </a:prstGeom>
            <a:blipFill rotWithShape="1">
              <a:blip r:embed="rId3">
                <a:alphaModFix/>
              </a:blip>
              <a:stretch>
                <a:fillRect t="-20998" b="-20998"/>
              </a:stretch>
            </a:blip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4"/>
            <p:cNvSpPr/>
            <p:nvPr/>
          </p:nvSpPr>
          <p:spPr>
            <a:xfrm>
              <a:off x="0" y="1602446"/>
              <a:ext cx="10792918" cy="1456769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34"/>
            <p:cNvSpPr txBox="1"/>
            <p:nvPr/>
          </p:nvSpPr>
          <p:spPr>
            <a:xfrm>
              <a:off x="2346927" y="1645113"/>
              <a:ext cx="8403323" cy="13714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Cambria"/>
                <a:buNone/>
              </a:pPr>
              <a:r>
                <a:rPr lang="en-US" sz="23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Adjustment of the non-routine baseline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Applicable when unexpected changes occur: increase in area, equipment changes, operational targets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Requires a method to track changes </a:t>
              </a:r>
              <a:endParaRPr/>
            </a:p>
          </p:txBody>
        </p:sp>
        <p:sp>
          <p:nvSpPr>
            <p:cNvPr id="524" name="Google Shape;524;p34"/>
            <p:cNvSpPr/>
            <p:nvPr/>
          </p:nvSpPr>
          <p:spPr>
            <a:xfrm>
              <a:off x="331563" y="1831800"/>
              <a:ext cx="984853" cy="910702"/>
            </a:xfrm>
            <a:prstGeom prst="roundRect">
              <a:avLst>
                <a:gd name="adj" fmla="val 10000"/>
              </a:avLst>
            </a:prstGeom>
            <a:blipFill rotWithShape="1">
              <a:blip r:embed="rId4">
                <a:alphaModFix/>
              </a:blip>
              <a:stretch>
                <a:fillRect t="-29999" b="-29997"/>
              </a:stretch>
            </a:blip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4"/>
            <p:cNvSpPr/>
            <p:nvPr/>
          </p:nvSpPr>
          <p:spPr>
            <a:xfrm>
              <a:off x="0" y="3204892"/>
              <a:ext cx="10792918" cy="1456769"/>
            </a:xfrm>
            <a:prstGeom prst="roundRect">
              <a:avLst>
                <a:gd name="adj" fmla="val 10000"/>
              </a:avLst>
            </a:prstGeom>
            <a:solidFill>
              <a:srgbClr val="FFFFFF"/>
            </a:solid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4"/>
            <p:cNvSpPr txBox="1"/>
            <p:nvPr/>
          </p:nvSpPr>
          <p:spPr>
            <a:xfrm>
              <a:off x="2346927" y="3247559"/>
              <a:ext cx="8403323" cy="13714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625" tIns="87625" rIns="87625" bIns="87625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300"/>
                <a:buFont typeface="Cambria"/>
                <a:buNone/>
              </a:pPr>
              <a:r>
                <a:rPr lang="en-US" sz="23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Weather data &amp; costs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805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Prioritize government-published data, on-site data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Costs depend on ECM complexity, number of measurement points, independent variables, and measurement time</a:t>
              </a:r>
              <a:endParaRPr/>
            </a:p>
          </p:txBody>
        </p:sp>
        <p:sp>
          <p:nvSpPr>
            <p:cNvPr id="527" name="Google Shape;527;p34"/>
            <p:cNvSpPr/>
            <p:nvPr/>
          </p:nvSpPr>
          <p:spPr>
            <a:xfrm>
              <a:off x="351314" y="3444735"/>
              <a:ext cx="1057770" cy="977084"/>
            </a:xfrm>
            <a:prstGeom prst="roundRect">
              <a:avLst>
                <a:gd name="adj" fmla="val 10000"/>
              </a:avLst>
            </a:prstGeom>
            <a:blipFill rotWithShape="1">
              <a:blip r:embed="rId5">
                <a:alphaModFix/>
              </a:blip>
              <a:stretch>
                <a:fillRect t="-3999" b="-3999"/>
              </a:stretch>
            </a:blipFill>
            <a:ln w="25400" cap="flat" cmpd="sng">
              <a:solidFill>
                <a:srgbClr val="0A62B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CE1F7C-498F-72BA-B39B-F68FD3D9CF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INTRODUCTION M&amp;V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91093B-3EFB-E531-77EF-F90B03E5DBB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5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What is M&amp;V?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1" name="Google Shape;101;p5"/>
          <p:cNvSpPr txBox="1"/>
          <p:nvPr/>
        </p:nvSpPr>
        <p:spPr>
          <a:xfrm>
            <a:off x="555950" y="2201638"/>
            <a:ext cx="11080100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Measurement &amp; Verification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process of using measurement data to </a:t>
            </a:r>
            <a:r>
              <a:rPr lang="en-US"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reliably determine </a:t>
            </a: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the amount of energy </a:t>
            </a:r>
            <a:r>
              <a:rPr lang="en-US"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saved </a:t>
            </a: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in a building after implementing energy-saving measures.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2" name="Google Shape;102;p5"/>
          <p:cNvGrpSpPr/>
          <p:nvPr/>
        </p:nvGrpSpPr>
        <p:grpSpPr>
          <a:xfrm>
            <a:off x="2933522" y="3336320"/>
            <a:ext cx="5988349" cy="3695555"/>
            <a:chOff x="1718036" y="626851"/>
            <a:chExt cx="5988349" cy="3695555"/>
          </a:xfrm>
        </p:grpSpPr>
        <p:sp>
          <p:nvSpPr>
            <p:cNvPr id="103" name="Google Shape;103;p5"/>
            <p:cNvSpPr/>
            <p:nvPr/>
          </p:nvSpPr>
          <p:spPr>
            <a:xfrm>
              <a:off x="1718036" y="1065647"/>
              <a:ext cx="2482708" cy="2047714"/>
            </a:xfrm>
            <a:prstGeom prst="roundRect">
              <a:avLst>
                <a:gd name="adj" fmla="val 10000"/>
              </a:avLst>
            </a:prstGeom>
            <a:solidFill>
              <a:srgbClr val="FFFFFF">
                <a:alpha val="89803"/>
              </a:srgbClr>
            </a:solidFill>
            <a:ln w="25400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5"/>
            <p:cNvSpPr txBox="1"/>
            <p:nvPr/>
          </p:nvSpPr>
          <p:spPr>
            <a:xfrm>
              <a:off x="1765160" y="1112771"/>
              <a:ext cx="2388460" cy="15146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228600" marR="0" lvl="1" indent="-762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Char char="•"/>
              </a:pPr>
              <a:r>
                <a:rPr lang="en-US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Measurement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Char char="•"/>
              </a:pPr>
              <a:r>
                <a:rPr lang="en-US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Data collection</a:t>
              </a:r>
              <a:endParaRPr/>
            </a:p>
          </p:txBody>
        </p:sp>
        <p:sp>
          <p:nvSpPr>
            <p:cNvPr id="105" name="Google Shape;105;p5"/>
            <p:cNvSpPr/>
            <p:nvPr/>
          </p:nvSpPr>
          <p:spPr>
            <a:xfrm>
              <a:off x="3095116" y="1488208"/>
              <a:ext cx="2834198" cy="283419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9695" y="88567"/>
                  </a:moveTo>
                  <a:lnTo>
                    <a:pt x="12499" y="86975"/>
                  </a:lnTo>
                  <a:lnTo>
                    <a:pt x="12499" y="86975"/>
                  </a:lnTo>
                  <a:cubicBezTo>
                    <a:pt x="21734" y="103237"/>
                    <a:pt x="38647" y="113645"/>
                    <a:pt x="57325" y="114560"/>
                  </a:cubicBezTo>
                  <a:cubicBezTo>
                    <a:pt x="76004" y="115476"/>
                    <a:pt x="93853" y="106772"/>
                    <a:pt x="104635" y="91492"/>
                  </a:cubicBezTo>
                  <a:lnTo>
                    <a:pt x="102772" y="90434"/>
                  </a:lnTo>
                  <a:lnTo>
                    <a:pt x="108903" y="87771"/>
                  </a:lnTo>
                  <a:lnTo>
                    <a:pt x="109314" y="94149"/>
                  </a:lnTo>
                  <a:lnTo>
                    <a:pt x="107451" y="93091"/>
                  </a:lnTo>
                  <a:cubicBezTo>
                    <a:pt x="96090" y="109382"/>
                    <a:pt x="77166" y="118706"/>
                    <a:pt x="57326" y="117788"/>
                  </a:cubicBezTo>
                  <a:cubicBezTo>
                    <a:pt x="37486" y="116870"/>
                    <a:pt x="19503" y="105838"/>
                    <a:pt x="9695" y="88567"/>
                  </a:cubicBezTo>
                  <a:close/>
                </a:path>
              </a:pathLst>
            </a:custGeom>
            <a:solidFill>
              <a:srgbClr val="A7B9D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5"/>
            <p:cNvSpPr/>
            <p:nvPr/>
          </p:nvSpPr>
          <p:spPr>
            <a:xfrm>
              <a:off x="2269749" y="2674566"/>
              <a:ext cx="2206851" cy="877592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5"/>
            <p:cNvSpPr txBox="1"/>
            <p:nvPr/>
          </p:nvSpPr>
          <p:spPr>
            <a:xfrm>
              <a:off x="2295453" y="2700270"/>
              <a:ext cx="2155443" cy="8261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9525" tIns="33000" rIns="49525" bIns="330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Arial"/>
                <a:buNone/>
              </a:pPr>
              <a:r>
                <a:rPr lang="en-US" sz="26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Measurement</a:t>
              </a:r>
              <a:endParaRPr/>
            </a:p>
          </p:txBody>
        </p:sp>
        <p:sp>
          <p:nvSpPr>
            <p:cNvPr id="108" name="Google Shape;108;p5"/>
            <p:cNvSpPr/>
            <p:nvPr/>
          </p:nvSpPr>
          <p:spPr>
            <a:xfrm>
              <a:off x="4947822" y="1065647"/>
              <a:ext cx="2482708" cy="2047714"/>
            </a:xfrm>
            <a:prstGeom prst="roundRect">
              <a:avLst>
                <a:gd name="adj" fmla="val 10000"/>
              </a:avLst>
            </a:prstGeom>
            <a:solidFill>
              <a:srgbClr val="FFFFFF">
                <a:alpha val="89803"/>
              </a:srgbClr>
            </a:solidFill>
            <a:ln w="25400" cap="flat" cmpd="sng">
              <a:solidFill>
                <a:srgbClr val="0D6DC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5"/>
            <p:cNvSpPr txBox="1"/>
            <p:nvPr/>
          </p:nvSpPr>
          <p:spPr>
            <a:xfrm>
              <a:off x="4994946" y="1551567"/>
              <a:ext cx="2388460" cy="15146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None/>
              </a:pPr>
              <a:endParaRPr sz="2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Char char="•"/>
              </a:pPr>
              <a:r>
                <a:rPr lang="en-US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Determining the amount of energy saved</a:t>
              </a:r>
              <a:endParaRPr/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5499534" y="626851"/>
              <a:ext cx="2206851" cy="877592"/>
            </a:xfrm>
            <a:prstGeom prst="roundRect">
              <a:avLst>
                <a:gd name="adj" fmla="val 10000"/>
              </a:avLst>
            </a:pr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5"/>
            <p:cNvSpPr txBox="1"/>
            <p:nvPr/>
          </p:nvSpPr>
          <p:spPr>
            <a:xfrm>
              <a:off x="5525238" y="652555"/>
              <a:ext cx="2155443" cy="8261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9525" tIns="33000" rIns="49525" bIns="330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Arial"/>
                <a:buNone/>
              </a:pPr>
              <a:r>
                <a:rPr lang="en-US" sz="26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Verification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41DCB8-84CA-4CE4-6DB1-91B3943CA9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DIFFERENTIATING M&amp;V AND MONITORING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17" name="Google Shape;117;p6"/>
          <p:cNvGraphicFramePr/>
          <p:nvPr/>
        </p:nvGraphicFramePr>
        <p:xfrm>
          <a:off x="838200" y="22659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{4406305F-6ED3-4161-A1F1-1D3F1E7B9CD1}</a:tableStyleId>
              </a:tblPr>
              <a:tblGrid>
                <a:gridCol w="2849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1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0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Criteria</a:t>
                      </a:r>
                      <a:endParaRPr sz="16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M&amp;V (Measurement &amp; Verification)</a:t>
                      </a:r>
                      <a:endParaRPr sz="16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Monitoring (System Monitoring)</a:t>
                      </a:r>
                      <a:endParaRPr sz="16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Primary Purpose</a:t>
                      </a:r>
                      <a:endParaRPr sz="16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Calculate &amp; verify energy savings after implementing ECM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Monitoring and controlling system operations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6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Legal &amp; Financial</a:t>
                      </a:r>
                      <a:endParaRPr sz="16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Used in EPC contracts, carbon credits, ISO 50001 certification, etc.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Not directly used for verifying savings or payments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Usage data</a:t>
                      </a:r>
                      <a:endParaRPr sz="16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May come from actual measurements, operational records, or monitoring systems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Real-time data from sensors, meters, BMS/EMS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6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Adjustment factors</a:t>
                      </a:r>
                      <a:endParaRPr sz="16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Adjusted for operating conditions (output, weather, etc.)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No adjustment, raw data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64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Savings calculation</a:t>
                      </a:r>
                      <a:endParaRPr sz="16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Yes (Baseline – Use ± Adjustments)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No (only monitors real-time consumption values)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Timing of implementation</a:t>
                      </a:r>
                      <a:endParaRPr sz="16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Before and after ECM, periodically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Frequently, continuously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00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Applicable standards</a:t>
                      </a:r>
                      <a:endParaRPr sz="16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IPMVP, ISO 50015, ASHRAE Guideline 14…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Not required by M&amp;amp;V standards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CD31B8-AB2C-0350-7232-0724234325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7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WHY IS M&amp;V NECESSARY?</a:t>
            </a:r>
            <a:endParaRPr/>
          </a:p>
        </p:txBody>
      </p:sp>
      <p:grpSp>
        <p:nvGrpSpPr>
          <p:cNvPr id="123" name="Google Shape;123;p7"/>
          <p:cNvGrpSpPr/>
          <p:nvPr/>
        </p:nvGrpSpPr>
        <p:grpSpPr>
          <a:xfrm>
            <a:off x="451362" y="2310815"/>
            <a:ext cx="11289274" cy="4496313"/>
            <a:chOff x="4025" y="352600"/>
            <a:chExt cx="11289274" cy="4496313"/>
          </a:xfrm>
        </p:grpSpPr>
        <p:sp>
          <p:nvSpPr>
            <p:cNvPr id="124" name="Google Shape;124;p7"/>
            <p:cNvSpPr/>
            <p:nvPr/>
          </p:nvSpPr>
          <p:spPr>
            <a:xfrm>
              <a:off x="114738" y="352600"/>
              <a:ext cx="3458702" cy="207522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7"/>
            <p:cNvSpPr txBox="1"/>
            <p:nvPr/>
          </p:nvSpPr>
          <p:spPr>
            <a:xfrm>
              <a:off x="114738" y="352600"/>
              <a:ext cx="3458702" cy="2075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 </a:t>
              </a:r>
              <a:r>
                <a:rPr lang="en-US" sz="2000" b="1">
                  <a:latin typeface="Cambria"/>
                  <a:ea typeface="Cambria"/>
                  <a:cs typeface="Cambria"/>
                  <a:sym typeface="Cambria"/>
                </a:rPr>
                <a:t>Facilitate sustainability</a:t>
              </a:r>
              <a:endParaRPr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Understand the reality of savings, adjust operations accordingly</a:t>
              </a:r>
              <a:endParaRPr sz="15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Maintain &amp; enhance long-term savings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Good M&amp;V programs =&amp;gt; higher, more sustainable savings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26" name="Google Shape;126;p7"/>
            <p:cNvSpPr/>
            <p:nvPr/>
          </p:nvSpPr>
          <p:spPr>
            <a:xfrm>
              <a:off x="3919311" y="352600"/>
              <a:ext cx="3458702" cy="207522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7"/>
            <p:cNvSpPr txBox="1"/>
            <p:nvPr/>
          </p:nvSpPr>
          <p:spPr>
            <a:xfrm>
              <a:off x="3919311" y="352600"/>
              <a:ext cx="3458702" cy="2075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 Financial support &amp; investment risk reduction</a:t>
              </a:r>
              <a:endParaRPr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M&amp;A builds trust for banks, investment funds, and lenders</a:t>
              </a:r>
              <a:endParaRPr sz="15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latin typeface="Cambria"/>
                  <a:ea typeface="Cambria"/>
                  <a:cs typeface="Cambria"/>
                  <a:sym typeface="Cambria"/>
                </a:rPr>
                <a:t>Facilitates</a:t>
              </a: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 the development of off-balance-sheet financial models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Provides a guarantee basis for debt repayment cash flow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28" name="Google Shape;128;p7"/>
            <p:cNvSpPr/>
            <p:nvPr/>
          </p:nvSpPr>
          <p:spPr>
            <a:xfrm>
              <a:off x="7723884" y="352600"/>
              <a:ext cx="3458702" cy="207522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7"/>
            <p:cNvSpPr txBox="1"/>
            <p:nvPr/>
          </p:nvSpPr>
          <p:spPr>
            <a:xfrm>
              <a:off x="7723884" y="352600"/>
              <a:ext cx="3458702" cy="2075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3. Promotes better s</a:t>
              </a:r>
              <a:r>
                <a:rPr lang="en-US" sz="2000" b="1">
                  <a:latin typeface="Cambria"/>
                  <a:ea typeface="Cambria"/>
                  <a:cs typeface="Cambria"/>
                  <a:sym typeface="Cambria"/>
                </a:rPr>
                <a:t>ystem</a:t>
              </a: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 design techniques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M&amp;V design requires a thorough understanding of the prod</a:t>
              </a:r>
              <a:r>
                <a:rPr lang="en-US" sz="1500">
                  <a:latin typeface="Cambria"/>
                  <a:ea typeface="Cambria"/>
                  <a:cs typeface="Cambria"/>
                  <a:sym typeface="Cambria"/>
                </a:rPr>
                <a:t>uction </a:t>
              </a: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system</a:t>
              </a:r>
              <a:r>
                <a:rPr lang="en-US" sz="1500">
                  <a:latin typeface="Cambria"/>
                  <a:ea typeface="Cambria"/>
                  <a:cs typeface="Cambria"/>
                  <a:sym typeface="Cambria"/>
                </a:rPr>
                <a:t>-&gt; </a:t>
              </a: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contributes to improving design quality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latin typeface="Cambria"/>
                  <a:ea typeface="Cambria"/>
                  <a:cs typeface="Cambria"/>
                  <a:sym typeface="Cambria"/>
                </a:rPr>
                <a:t>Promote system design that is both technically </a:t>
              </a: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efficien</a:t>
              </a:r>
              <a:r>
                <a:rPr lang="en-US" sz="1500">
                  <a:latin typeface="Cambria"/>
                  <a:ea typeface="Cambria"/>
                  <a:cs typeface="Cambria"/>
                  <a:sym typeface="Cambria"/>
                </a:rPr>
                <a:t>t</a:t>
              </a: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 and operational</a:t>
              </a:r>
              <a:r>
                <a:rPr lang="en-US" sz="1500">
                  <a:latin typeface="Cambria"/>
                  <a:ea typeface="Cambria"/>
                  <a:cs typeface="Cambria"/>
                  <a:sym typeface="Cambria"/>
                </a:rPr>
                <a:t>.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0" name="Google Shape;130;p7"/>
            <p:cNvSpPr/>
            <p:nvPr/>
          </p:nvSpPr>
          <p:spPr>
            <a:xfrm>
              <a:off x="4025" y="2773692"/>
              <a:ext cx="3680128" cy="207522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7"/>
            <p:cNvSpPr txBox="1"/>
            <p:nvPr/>
          </p:nvSpPr>
          <p:spPr>
            <a:xfrm>
              <a:off x="4025" y="2773692"/>
              <a:ext cx="3680128" cy="2075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4. Verifying and selling carbon credits (emission reductions)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M&amp;V helps demonstrate CO2 reduction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As a basis for obtaining carbon credits (CDM, VCS, ETS, Mechanisms 6.2 – 6.4</a:t>
              </a:r>
              <a:endParaRPr/>
            </a:p>
          </p:txBody>
        </p:sp>
        <p:sp>
          <p:nvSpPr>
            <p:cNvPr id="132" name="Google Shape;132;p7"/>
            <p:cNvSpPr/>
            <p:nvPr/>
          </p:nvSpPr>
          <p:spPr>
            <a:xfrm>
              <a:off x="4030024" y="2773692"/>
              <a:ext cx="3458702" cy="207522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7"/>
            <p:cNvSpPr txBox="1"/>
            <p:nvPr/>
          </p:nvSpPr>
          <p:spPr>
            <a:xfrm>
              <a:off x="4030024" y="2773692"/>
              <a:ext cx="3458702" cy="2075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5. Enhancing Transparency &amp; Public Disclosure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Enhances credibility and public support for the project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Useful for sustainability reporting, meeting environmental standards: LEED, GRI, ISO 50001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34" name="Google Shape;134;p7"/>
            <p:cNvSpPr/>
            <p:nvPr/>
          </p:nvSpPr>
          <p:spPr>
            <a:xfrm>
              <a:off x="7834597" y="2773692"/>
              <a:ext cx="3458702" cy="207522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7"/>
            <p:cNvSpPr txBox="1"/>
            <p:nvPr/>
          </p:nvSpPr>
          <p:spPr>
            <a:xfrm>
              <a:off x="7834597" y="2773692"/>
              <a:ext cx="3458702" cy="2075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0950" tIns="60950" rIns="60950" bIns="6095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6. Support national strategies &amp; policies</a:t>
              </a:r>
              <a:endParaRPr sz="16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mbria"/>
                <a:buNone/>
              </a:pP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Tool for </a:t>
              </a:r>
              <a:r>
                <a:rPr lang="en-US" sz="1600">
                  <a:latin typeface="Cambria"/>
                  <a:ea typeface="Cambria"/>
                  <a:cs typeface="Cambria"/>
                  <a:sym typeface="Cambria"/>
                </a:rPr>
                <a:t>facilitating </a:t>
              </a:r>
              <a:r>
                <a:rPr lang="en-US" sz="16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 international commitments on climate change</a:t>
              </a:r>
              <a:endParaRPr sz="16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endParaRPr sz="16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E2A3D0-F6F9-3E38-6080-33A364E8C58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8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 ROLE OF M&amp;V WITH STAKEHOLDERS</a:t>
            </a:r>
            <a:endParaRPr/>
          </a:p>
        </p:txBody>
      </p:sp>
      <p:grpSp>
        <p:nvGrpSpPr>
          <p:cNvPr id="141" name="Google Shape;141;p8"/>
          <p:cNvGrpSpPr/>
          <p:nvPr/>
        </p:nvGrpSpPr>
        <p:grpSpPr>
          <a:xfrm>
            <a:off x="660075" y="2431110"/>
            <a:ext cx="10775677" cy="4772071"/>
            <a:chOff x="562018" y="1888482"/>
            <a:chExt cx="10938284" cy="5556068"/>
          </a:xfrm>
        </p:grpSpPr>
        <p:grpSp>
          <p:nvGrpSpPr>
            <p:cNvPr id="142" name="Google Shape;142;p8"/>
            <p:cNvGrpSpPr/>
            <p:nvPr/>
          </p:nvGrpSpPr>
          <p:grpSpPr>
            <a:xfrm>
              <a:off x="562018" y="1888482"/>
              <a:ext cx="10771042" cy="1836653"/>
              <a:chOff x="4600" y="0"/>
              <a:chExt cx="10771042" cy="1836653"/>
            </a:xfrm>
          </p:grpSpPr>
          <p:sp>
            <p:nvSpPr>
              <p:cNvPr id="143" name="Google Shape;143;p8"/>
              <p:cNvSpPr/>
              <p:nvPr/>
            </p:nvSpPr>
            <p:spPr>
              <a:xfrm>
                <a:off x="4600" y="0"/>
                <a:ext cx="4780048" cy="1469323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8"/>
              <p:cNvSpPr/>
              <p:nvPr/>
            </p:nvSpPr>
            <p:spPr>
              <a:xfrm>
                <a:off x="1279280" y="367330"/>
                <a:ext cx="4036485" cy="1469323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8"/>
              <p:cNvSpPr txBox="1"/>
              <p:nvPr/>
            </p:nvSpPr>
            <p:spPr>
              <a:xfrm>
                <a:off x="1322315" y="410365"/>
                <a:ext cx="3950415" cy="1383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Investor/Project Owner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146" name="Google Shape;146;p8"/>
              <p:cNvSpPr/>
              <p:nvPr/>
            </p:nvSpPr>
            <p:spPr>
              <a:xfrm>
                <a:off x="5464478" y="0"/>
                <a:ext cx="4780048" cy="1469323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8"/>
              <p:cNvSpPr/>
              <p:nvPr/>
            </p:nvSpPr>
            <p:spPr>
              <a:xfrm>
                <a:off x="6739157" y="367330"/>
                <a:ext cx="4036485" cy="1469323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8"/>
              <p:cNvSpPr txBox="1"/>
              <p:nvPr/>
            </p:nvSpPr>
            <p:spPr>
              <a:xfrm>
                <a:off x="6782192" y="410365"/>
                <a:ext cx="3950415" cy="138325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ESCO/Service Provider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149" name="Google Shape;149;p8"/>
            <p:cNvSpPr txBox="1"/>
            <p:nvPr/>
          </p:nvSpPr>
          <p:spPr>
            <a:xfrm>
              <a:off x="1862984" y="4290350"/>
              <a:ext cx="4257900" cy="2885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Verifying whether a project is truly cost-effective</a:t>
              </a:r>
              <a:endParaRPr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Settlement basis with EPC or ESCO contractors</a:t>
              </a:r>
              <a:endParaRPr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Optimizing system operation and maintenance</a:t>
              </a:r>
              <a:endParaRPr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Financial risk management</a:t>
              </a:r>
              <a:endParaRPr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50" name="Google Shape;150;p8"/>
            <p:cNvSpPr txBox="1"/>
            <p:nvPr/>
          </p:nvSpPr>
          <p:spPr>
            <a:xfrm>
              <a:off x="7242402" y="4290350"/>
              <a:ext cx="4257900" cy="3154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Demonstrating the technical effectiveness of energy conservation measures (ECM)</a:t>
              </a:r>
              <a:endParaRPr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Revenue calculation based on performance contracts</a:t>
              </a:r>
              <a:endParaRPr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Enhance credibility and create transparency with customers and </a:t>
              </a:r>
              <a:r>
                <a:rPr lang="en-US" sz="2000">
                  <a:latin typeface="Cambria"/>
                  <a:ea typeface="Cambria"/>
                  <a:cs typeface="Cambria"/>
                  <a:sym typeface="Cambria"/>
                </a:rPr>
                <a:t>financers</a:t>
              </a:r>
              <a:endParaRPr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A23E46-CDBA-43C9-E862-B67F37E3D9B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"/>
          <p:cNvSpPr txBox="1"/>
          <p:nvPr/>
        </p:nvSpPr>
        <p:spPr>
          <a:xfrm>
            <a:off x="941166" y="134743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THE ROLE OF M&amp;V WITH RELATED PARTIES</a:t>
            </a:r>
            <a:endParaRPr/>
          </a:p>
        </p:txBody>
      </p:sp>
      <p:grpSp>
        <p:nvGrpSpPr>
          <p:cNvPr id="156" name="Google Shape;156;p9"/>
          <p:cNvGrpSpPr/>
          <p:nvPr/>
        </p:nvGrpSpPr>
        <p:grpSpPr>
          <a:xfrm>
            <a:off x="478490" y="2385390"/>
            <a:ext cx="5790455" cy="3776538"/>
            <a:chOff x="560953" y="1888482"/>
            <a:chExt cx="7234401" cy="4177585"/>
          </a:xfrm>
        </p:grpSpPr>
        <p:grpSp>
          <p:nvGrpSpPr>
            <p:cNvPr id="157" name="Google Shape;157;p9"/>
            <p:cNvGrpSpPr/>
            <p:nvPr/>
          </p:nvGrpSpPr>
          <p:grpSpPr>
            <a:xfrm>
              <a:off x="560953" y="1888482"/>
              <a:ext cx="7234401" cy="1933110"/>
              <a:chOff x="3535" y="0"/>
              <a:chExt cx="7234401" cy="1933110"/>
            </a:xfrm>
          </p:grpSpPr>
          <p:sp>
            <p:nvSpPr>
              <p:cNvPr id="158" name="Google Shape;158;p9"/>
              <p:cNvSpPr/>
              <p:nvPr/>
            </p:nvSpPr>
            <p:spPr>
              <a:xfrm>
                <a:off x="3535" y="0"/>
                <a:ext cx="6510961" cy="1546488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9"/>
              <p:cNvSpPr/>
              <p:nvPr/>
            </p:nvSpPr>
            <p:spPr>
              <a:xfrm>
                <a:off x="1739792" y="386622"/>
                <a:ext cx="5498144" cy="1546488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9"/>
              <p:cNvSpPr txBox="1"/>
              <p:nvPr/>
            </p:nvSpPr>
            <p:spPr>
              <a:xfrm>
                <a:off x="1785087" y="431917"/>
                <a:ext cx="5407554" cy="145589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Financial institution/Investor</a:t>
                </a:r>
                <a:endParaRPr/>
              </a:p>
            </p:txBody>
          </p:sp>
        </p:grpSp>
        <p:sp>
          <p:nvSpPr>
            <p:cNvPr id="161" name="Google Shape;161;p9"/>
            <p:cNvSpPr txBox="1"/>
            <p:nvPr/>
          </p:nvSpPr>
          <p:spPr>
            <a:xfrm>
              <a:off x="1919845" y="4193167"/>
              <a:ext cx="4335600" cy="187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Implementing off-balance sheet financing models</a:t>
              </a:r>
              <a:endParaRPr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Limiting project financing risks</a:t>
              </a:r>
              <a:endParaRPr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9B63AF-F572-29D5-0FAE-412F832F44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2425</Words>
  <Application>Microsoft Office PowerPoint</Application>
  <PresentationFormat>Widescreen</PresentationFormat>
  <Paragraphs>434</Paragraphs>
  <Slides>39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Arial</vt:lpstr>
      <vt:lpstr>Calibri</vt:lpstr>
      <vt:lpstr>Cambria</vt:lpstr>
      <vt:lpstr>Courier New</vt:lpstr>
      <vt:lpstr>Noto Sans Symbols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Microsoft account</dc:creator>
  <cp:lastModifiedBy>Lan Cao</cp:lastModifiedBy>
  <cp:revision>2</cp:revision>
  <dcterms:created xsi:type="dcterms:W3CDTF">2024-10-28T02:26:51Z</dcterms:created>
  <dcterms:modified xsi:type="dcterms:W3CDTF">2025-10-21T04:33:14Z</dcterms:modified>
</cp:coreProperties>
</file>