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0"/>
  </p:notesMasterIdLst>
  <p:sldIdLst>
    <p:sldId id="256" r:id="rId2"/>
    <p:sldId id="263" r:id="rId3"/>
    <p:sldId id="282" r:id="rId4"/>
    <p:sldId id="283" r:id="rId5"/>
    <p:sldId id="259" r:id="rId6"/>
    <p:sldId id="264" r:id="rId7"/>
    <p:sldId id="280" r:id="rId8"/>
    <p:sldId id="279" r:id="rId9"/>
    <p:sldId id="266" r:id="rId10"/>
    <p:sldId id="267" r:id="rId11"/>
    <p:sldId id="268" r:id="rId12"/>
    <p:sldId id="275" r:id="rId13"/>
    <p:sldId id="272" r:id="rId14"/>
    <p:sldId id="273" r:id="rId15"/>
    <p:sldId id="274" r:id="rId16"/>
    <p:sldId id="276" r:id="rId17"/>
    <p:sldId id="277" r:id="rId18"/>
    <p:sldId id="271"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6DB0"/>
    <a:srgbClr val="0031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76" autoAdjust="0"/>
    <p:restoredTop sz="94660"/>
  </p:normalViewPr>
  <p:slideViewPr>
    <p:cSldViewPr snapToGrid="0">
      <p:cViewPr varScale="1">
        <p:scale>
          <a:sx n="86" d="100"/>
          <a:sy n="86" d="100"/>
        </p:scale>
        <p:origin x="821"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6CE992-FA20-473B-8793-9E5B0099D7DF}" type="datetimeFigureOut">
              <a:rPr lang="en-US" smtClean="0"/>
              <a:t>10/21/2025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B661D9-2678-497E-9DBA-24511D0C2D20}" type="slidenum">
              <a:rPr lang="en-US" smtClean="0"/>
              <a:t>‹#›</a:t>
            </a:fld>
            <a:endParaRPr lang="en-US"/>
          </a:p>
        </p:txBody>
      </p:sp>
    </p:spTree>
    <p:extLst>
      <p:ext uri="{BB962C8B-B14F-4D97-AF65-F5344CB8AC3E}">
        <p14:creationId xmlns:p14="http://schemas.microsoft.com/office/powerpoint/2010/main" val="703678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BE620FA7-BAF3-43E8-AFC9-F77A7C07BC2E}" type="datetime1">
              <a:rPr lang="en-US" smtClean="0"/>
              <a:t>10/21/2025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3" name="Date Placeholder 2">
            <a:extLst>
              <a:ext uri="{FF2B5EF4-FFF2-40B4-BE49-F238E27FC236}">
                <a16:creationId xmlns:a16="http://schemas.microsoft.com/office/drawing/2014/main" id="{FC3AE832-A9AA-514A-AD4A-066B050C5DEE}"/>
              </a:ext>
            </a:extLst>
          </p:cNvPr>
          <p:cNvSpPr>
            <a:spLocks noGrp="1"/>
          </p:cNvSpPr>
          <p:nvPr>
            <p:ph type="dt" sz="half" idx="10"/>
          </p:nvPr>
        </p:nvSpPr>
        <p:spPr/>
        <p:txBody>
          <a:bodyPr/>
          <a:lstStyle/>
          <a:p>
            <a:fld id="{57FB337A-DF01-4037-A9D0-F05B7D4AA550}" type="datetime1">
              <a:rPr lang="en-US" smtClean="0"/>
              <a:t>10/21/2025</a:t>
            </a:fld>
            <a:endParaRPr lang="en-US"/>
          </a:p>
        </p:txBody>
      </p:sp>
      <p:sp>
        <p:nvSpPr>
          <p:cNvPr id="4" name="Footer Placeholder 3">
            <a:extLst>
              <a:ext uri="{FF2B5EF4-FFF2-40B4-BE49-F238E27FC236}">
                <a16:creationId xmlns:a16="http://schemas.microsoft.com/office/drawing/2014/main" id="{A4A445CE-22E4-8FE0-B400-832642F7CF7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E1105EE-1BC7-86D6-C26E-F6FDE199C1B8}"/>
              </a:ext>
            </a:extLst>
          </p:cNvPr>
          <p:cNvSpPr>
            <a:spLocks noGrp="1"/>
          </p:cNvSpPr>
          <p:nvPr>
            <p:ph type="sldNum" sz="quarter" idx="12"/>
          </p:nvPr>
        </p:nvSpPr>
        <p:spPr/>
        <p:txBody>
          <a:bodyPr/>
          <a:lstStyle>
            <a:lvl1pPr>
              <a:defRPr sz="1600" b="1">
                <a:latin typeface="Times New Roman" panose="02020603050405020304" pitchFamily="18" charset="0"/>
                <a:cs typeface="Times New Roman" panose="02020603050405020304" pitchFamily="18" charset="0"/>
              </a:defRPr>
            </a:lvl1pPr>
          </a:lstStyle>
          <a:p>
            <a:fld id="{DDA70A67-A867-42F0-871F-01B78550C99D}" type="slidenum">
              <a:rPr lang="en-US" smtClean="0"/>
              <a:pPr/>
              <a:t>‹#›</a:t>
            </a:fld>
            <a:endParaRPr lang="en-US" dirty="0"/>
          </a:p>
        </p:txBody>
      </p:sp>
    </p:spTree>
    <p:extLst>
      <p:ext uri="{BB962C8B-B14F-4D97-AF65-F5344CB8AC3E}">
        <p14:creationId xmlns:p14="http://schemas.microsoft.com/office/powerpoint/2010/main" val="1258237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EAA33C-546B-47FF-BDF5-1703FB3588B3}" type="datetime1">
              <a:rPr lang="en-US" smtClean="0"/>
              <a:t>10/21/2025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806022" y="2092269"/>
            <a:ext cx="8579955" cy="1070557"/>
          </a:xfrm>
        </p:spPr>
        <p:txBody>
          <a:bodyPr/>
          <a:lstStyle/>
          <a:p>
            <a:r>
              <a:rPr lang="en-US" dirty="0"/>
              <a:t>VIETNAM SCALING UP ENERGY EFFICIENCY PROJECT (VSUEE)</a:t>
            </a:r>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FCC37-9DBA-A3D7-AE50-BD35409D6BDC}"/>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A8A8588-507D-7F14-651C-3ED527C01C38}"/>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err="1">
                <a:latin typeface="Cambria"/>
                <a:ea typeface="Cambria"/>
                <a:cs typeface="Cambria"/>
                <a:sym typeface="Cambria"/>
              </a:rPr>
              <a:t>Basic characteristics of </a:t>
            </a:r>
            <a:r>
              <a:rPr lang="en-US" sz="3200" kern="0" dirty="0">
                <a:latin typeface="Cambria"/>
                <a:ea typeface="Cambria"/>
                <a:cs typeface="Cambria"/>
                <a:sym typeface="Cambria"/>
              </a:rPr>
              <a:t>RSF </a:t>
            </a:r>
            <a:r>
              <a:rPr lang="en-US" sz="3200" kern="0" dirty="0" err="1">
                <a:latin typeface="Cambria"/>
                <a:ea typeface="Cambria"/>
                <a:cs typeface="Cambria"/>
                <a:sym typeface="Cambria"/>
              </a:rPr>
              <a:t>guarantees</a:t>
            </a:r>
          </a:p>
        </p:txBody>
      </p:sp>
      <p:sp>
        <p:nvSpPr>
          <p:cNvPr id="2" name="Google Shape;98;p22">
            <a:extLst>
              <a:ext uri="{FF2B5EF4-FFF2-40B4-BE49-F238E27FC236}">
                <a16:creationId xmlns:a16="http://schemas.microsoft.com/office/drawing/2014/main" id="{E18F7D4F-BF43-F6B9-CDED-94990D1B1DEE}"/>
              </a:ext>
            </a:extLst>
          </p:cNvPr>
          <p:cNvSpPr txBox="1">
            <a:spLocks/>
          </p:cNvSpPr>
          <p:nvPr/>
        </p:nvSpPr>
        <p:spPr>
          <a:xfrm>
            <a:off x="838200" y="2335827"/>
            <a:ext cx="10515600" cy="4900613"/>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1" i="0" u="none" strike="noStrike" kern="0" cap="none" spc="0" normalizeH="0" baseline="0" noProof="0">
                <a:ln>
                  <a:noFill/>
                </a:ln>
                <a:solidFill>
                  <a:srgbClr val="000000"/>
                </a:solidFill>
                <a:effectLst/>
                <a:uLnTx/>
                <a:uFillTx/>
                <a:latin typeface="Arial"/>
                <a:ea typeface="Arial"/>
                <a:cs typeface="Arial"/>
                <a:sym typeface="Arial"/>
              </a:rPr>
              <a:t>Guarantee recipients: </a:t>
            </a: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PFIs lending to eligible energy efficiency projects:</a:t>
            </a:r>
            <a:endParaRPr kumimoji="0" lang="vi-VN" sz="2800" b="0" i="0" u="none" strike="noStrike" kern="0" cap="none" spc="0" normalizeH="0" baseline="0" noProof="0">
              <a:ln>
                <a:noFill/>
              </a:ln>
              <a:solidFill>
                <a:srgbClr val="000000"/>
              </a:solidFill>
              <a:effectLst/>
              <a:uLnTx/>
              <a:uFillTx/>
              <a:latin typeface="Calibri"/>
              <a:ea typeface="Calibri"/>
              <a:cs typeface="Calibri"/>
              <a:sym typeface="Calibri"/>
            </a:endParaRPr>
          </a:p>
          <a:p>
            <a:pPr marL="1143000" marR="0" lvl="1" indent="-457200" algn="just" defTabSz="914400" rtl="0" eaLnBrk="1" fontAlgn="auto" latinLnBrk="0" hangingPunct="1">
              <a:lnSpc>
                <a:spcPct val="90000"/>
              </a:lnSpc>
              <a:spcBef>
                <a:spcPts val="500"/>
              </a:spcBef>
              <a:spcAft>
                <a:spcPts val="0"/>
              </a:spcAft>
              <a:buClr>
                <a:srgbClr val="000000"/>
              </a:buClr>
              <a:buSzPts val="2400"/>
              <a:buFont typeface="Calibri"/>
              <a:buChar char="▪"/>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 Minimum energy savings rate of 10%</a:t>
            </a:r>
            <a:endParaRPr kumimoji="0" lang="vi-VN" sz="2400" b="0" i="0" u="none" strike="noStrike" kern="0" cap="none" spc="0" normalizeH="0" baseline="0" noProof="0">
              <a:ln>
                <a:noFill/>
              </a:ln>
              <a:solidFill>
                <a:srgbClr val="000000"/>
              </a:solidFill>
              <a:effectLst/>
              <a:uLnTx/>
              <a:uFillTx/>
              <a:latin typeface="Calibri"/>
              <a:ea typeface="Calibri"/>
              <a:cs typeface="Calibri"/>
              <a:sym typeface="Calibri"/>
            </a:endParaRPr>
          </a:p>
          <a:p>
            <a:pPr marL="1143000" marR="0" lvl="1" indent="-457200" algn="just" defTabSz="914400" rtl="0" eaLnBrk="1" fontAlgn="auto" latinLnBrk="0" hangingPunct="1">
              <a:lnSpc>
                <a:spcPct val="90000"/>
              </a:lnSpc>
              <a:spcBef>
                <a:spcPts val="500"/>
              </a:spcBef>
              <a:spcAft>
                <a:spcPts val="0"/>
              </a:spcAft>
              <a:buClr>
                <a:srgbClr val="000000"/>
              </a:buClr>
              <a:buSzPts val="2400"/>
              <a:buFont typeface="Calibri"/>
              <a:buChar char="▪"/>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 Applicable only to renovation, upgrade, and expansion projects</a:t>
            </a:r>
            <a:endParaRPr kumimoji="0" lang="vi-VN" sz="2400" b="0" i="0" u="none" strike="noStrike" kern="0" cap="none" spc="0" normalizeH="0" baseline="0" noProof="0">
              <a:ln>
                <a:noFill/>
              </a:ln>
              <a:solidFill>
                <a:srgbClr val="000000"/>
              </a:solidFill>
              <a:effectLst/>
              <a:uLnTx/>
              <a:uFillTx/>
              <a:latin typeface="Calibri"/>
              <a:ea typeface="Calibri"/>
              <a:cs typeface="Calibri"/>
              <a:sym typeface="Calibri"/>
            </a:endParaRPr>
          </a:p>
          <a:p>
            <a:pPr marL="1143000" marR="0" lvl="1" indent="-457200" algn="just" defTabSz="914400" rtl="0" eaLnBrk="1" fontAlgn="auto" latinLnBrk="0" hangingPunct="1">
              <a:lnSpc>
                <a:spcPct val="90000"/>
              </a:lnSpc>
              <a:spcBef>
                <a:spcPts val="500"/>
              </a:spcBef>
              <a:spcAft>
                <a:spcPts val="0"/>
              </a:spcAft>
              <a:buClr>
                <a:srgbClr val="000000"/>
              </a:buClr>
              <a:buSzPts val="2400"/>
              <a:buFont typeface="Calibri"/>
              <a:buChar char="▪"/>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 Accepts renewable energy investment projects</a:t>
            </a:r>
            <a:endParaRPr kumimoji="0" lang="vi-VN" sz="2400" b="0" i="0" u="none" strike="noStrike" kern="0" cap="none" spc="0" normalizeH="0" baseline="0" noProof="0">
              <a:ln>
                <a:noFill/>
              </a:ln>
              <a:solidFill>
                <a:srgbClr val="000000"/>
              </a:solidFill>
              <a:effectLst/>
              <a:uLnTx/>
              <a:uFillTx/>
              <a:latin typeface="Calibri"/>
              <a:ea typeface="Calibri"/>
              <a:cs typeface="Calibri"/>
              <a:sym typeface="Calibri"/>
            </a:endParaRP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1" i="0" u="none" strike="noStrike" kern="0" cap="none" spc="0" normalizeH="0" baseline="0" noProof="0">
                <a:ln>
                  <a:noFill/>
                </a:ln>
                <a:solidFill>
                  <a:srgbClr val="000000"/>
                </a:solidFill>
                <a:effectLst/>
                <a:uLnTx/>
                <a:uFillTx/>
                <a:latin typeface="Arial"/>
                <a:ea typeface="Arial"/>
                <a:cs typeface="Arial"/>
                <a:sym typeface="Arial"/>
              </a:rPr>
              <a:t>Guarantee currency: </a:t>
            </a: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USD or VND depending on the currency of the credit agreement between PFI and IE/ESCO</a:t>
            </a:r>
            <a:endParaRPr kumimoji="0" lang="vi-VN" sz="2800" b="0" i="0" u="none" strike="noStrike" kern="0" cap="none" spc="0" normalizeH="0" baseline="0" noProof="0">
              <a:ln>
                <a:noFill/>
              </a:ln>
              <a:solidFill>
                <a:srgbClr val="000000"/>
              </a:solidFill>
              <a:effectLst/>
              <a:uLnTx/>
              <a:uFillTx/>
              <a:latin typeface="Calibri"/>
              <a:ea typeface="Calibri"/>
              <a:cs typeface="Calibri"/>
              <a:sym typeface="Calibri"/>
            </a:endParaRP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1" i="0" u="none" strike="noStrike" kern="0" cap="none" spc="0" normalizeH="0" baseline="0" noProof="0">
                <a:ln>
                  <a:noFill/>
                </a:ln>
                <a:solidFill>
                  <a:srgbClr val="000000"/>
                </a:solidFill>
                <a:effectLst/>
                <a:uLnTx/>
                <a:uFillTx/>
                <a:latin typeface="Arial"/>
                <a:ea typeface="Arial"/>
                <a:cs typeface="Arial"/>
                <a:sym typeface="Arial"/>
              </a:rPr>
              <a:t>PIE funds used to pay for RSF guarantees: </a:t>
            </a: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USD 75 million provided by GCF</a:t>
            </a:r>
            <a:endParaRPr kumimoji="0" lang="vi-VN" sz="2800" b="0" i="0" u="none" strike="noStrike" kern="0" cap="none" spc="0" normalizeH="0" baseline="0" noProof="0">
              <a:ln>
                <a:noFill/>
              </a:ln>
              <a:solidFill>
                <a:srgbClr val="000000"/>
              </a:solidFill>
              <a:effectLst/>
              <a:uLnTx/>
              <a:uFillTx/>
              <a:latin typeface="Calibri"/>
              <a:ea typeface="Calibri"/>
              <a:cs typeface="Calibri"/>
              <a:sym typeface="Calibri"/>
            </a:endParaRP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1" i="0" u="none" strike="noStrike" kern="0" cap="none" spc="0" normalizeH="0" baseline="0" noProof="0">
                <a:ln>
                  <a:noFill/>
                </a:ln>
                <a:solidFill>
                  <a:srgbClr val="000000"/>
                </a:solidFill>
                <a:effectLst/>
                <a:uLnTx/>
                <a:uFillTx/>
                <a:latin typeface="Arial"/>
                <a:ea typeface="Arial"/>
                <a:cs typeface="Arial"/>
                <a:sym typeface="Arial"/>
              </a:rPr>
              <a:t>Risk-sharing ratio: </a:t>
            </a: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Guarantee not exceeding 50% of the value of the investment loan for TKNL provided by PFI to IE/ESCO</a:t>
            </a:r>
            <a:endParaRPr kumimoji="0" lang="vi-VN" sz="2800" b="0" i="0" u="none" strike="noStrike" kern="0" cap="none" spc="0" normalizeH="0" baseline="0" noProof="0">
              <a:ln>
                <a:noFill/>
              </a:ln>
              <a:solidFill>
                <a:srgbClr val="000000"/>
              </a:solidFill>
              <a:effectLst/>
              <a:uLnTx/>
              <a:uFillTx/>
              <a:latin typeface="Calibri"/>
              <a:ea typeface="Calibri"/>
              <a:cs typeface="Calibri"/>
              <a:sym typeface="Calibri"/>
            </a:endParaRP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1" i="0" u="none" strike="noStrike" kern="0" cap="none" spc="0" normalizeH="0" baseline="0" noProof="0">
                <a:ln>
                  <a:noFill/>
                </a:ln>
                <a:solidFill>
                  <a:srgbClr val="000000"/>
                </a:solidFill>
                <a:effectLst/>
                <a:uLnTx/>
                <a:uFillTx/>
                <a:latin typeface="Arial"/>
                <a:ea typeface="Arial"/>
                <a:cs typeface="Arial"/>
                <a:sym typeface="Arial"/>
              </a:rPr>
              <a:t>RSF guarantee term: </a:t>
            </a: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Aligned with the term of the PFI loan to IE/ESCO but not exceeding 10 years</a:t>
            </a:r>
            <a:endParaRPr kumimoji="0" lang="vi-VN" sz="2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4" name="Slide Number Placeholder 3">
            <a:extLst>
              <a:ext uri="{FF2B5EF4-FFF2-40B4-BE49-F238E27FC236}">
                <a16:creationId xmlns:a16="http://schemas.microsoft.com/office/drawing/2014/main" id="{EEA6DECC-6C9F-4FC5-8055-E70EE16CFA5A}"/>
              </a:ext>
            </a:extLst>
          </p:cNvPr>
          <p:cNvSpPr>
            <a:spLocks noGrp="1"/>
          </p:cNvSpPr>
          <p:nvPr>
            <p:ph type="sldNum" sz="quarter" idx="12"/>
          </p:nvPr>
        </p:nvSpPr>
        <p:spPr/>
        <p:txBody>
          <a:bodyPr/>
          <a:lstStyle/>
          <a:p>
            <a:fld id="{DDA70A67-A867-42F0-871F-01B78550C99D}" type="slidenum">
              <a:rPr lang="en-US" smtClean="0"/>
              <a:pPr/>
              <a:t>10</a:t>
            </a:fld>
            <a:endParaRPr lang="en-US" dirty="0"/>
          </a:p>
        </p:txBody>
      </p:sp>
    </p:spTree>
    <p:extLst>
      <p:ext uri="{BB962C8B-B14F-4D97-AF65-F5344CB8AC3E}">
        <p14:creationId xmlns:p14="http://schemas.microsoft.com/office/powerpoint/2010/main" val="6104416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E3A18-7720-56CA-C709-F2B326C2F0DE}"/>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6FFE194-7E99-EF8A-C2F4-237853F2B3B2}"/>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a:latin typeface="Cambria" panose="02040503050406030204" pitchFamily="18" charset="0"/>
                <a:ea typeface="Cambria" panose="02040503050406030204" pitchFamily="18" charset="0"/>
              </a:rPr>
              <a:t>Main responsibilities of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Google Shape;104;p23">
            <a:extLst>
              <a:ext uri="{FF2B5EF4-FFF2-40B4-BE49-F238E27FC236}">
                <a16:creationId xmlns:a16="http://schemas.microsoft.com/office/drawing/2014/main" id="{7276B0A8-59C9-2EF6-44B3-9D7F1250901B}"/>
              </a:ext>
            </a:extLst>
          </p:cNvPr>
          <p:cNvSpPr txBox="1">
            <a:spLocks/>
          </p:cNvSpPr>
          <p:nvPr/>
        </p:nvSpPr>
        <p:spPr>
          <a:xfrm>
            <a:off x="838200" y="2181225"/>
            <a:ext cx="10515600" cy="4900613"/>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marR="0" lvl="0" indent="0" algn="just"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PIEs play a central role in implementing the Risk Sharing Fund under the joint supervision of the Ministry of Industry and Trade and the State Bank of Vietnam.</a:t>
            </a:r>
          </a:p>
          <a:p>
            <a:pPr marL="228600" marR="0" lvl="0" indent="0" algn="just"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Details of the tasks are as follows:</a:t>
            </a:r>
            <a:endParaRPr kumimoji="0" lang="vi-VN" sz="2000" b="1" i="0" u="none" strike="noStrike" kern="0" cap="none" spc="0" normalizeH="0" baseline="0" noProof="0">
              <a:ln>
                <a:noFill/>
              </a:ln>
              <a:solidFill>
                <a:srgbClr val="000000"/>
              </a:solidFill>
              <a:effectLst/>
              <a:uLnTx/>
              <a:uFillTx/>
              <a:latin typeface="Arial"/>
              <a:ea typeface="Arial"/>
              <a:cs typeface="Arial"/>
              <a:sym typeface="Arial"/>
            </a:endParaRPr>
          </a:p>
          <a:p>
            <a:pPr marL="457200" marR="0" lvl="0" indent="-228600" algn="just"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vi-VN" sz="2000" b="1" i="0" u="none" strike="noStrike" kern="0" cap="none" spc="0" normalizeH="0" baseline="0" noProof="0">
                <a:ln>
                  <a:noFill/>
                </a:ln>
                <a:solidFill>
                  <a:srgbClr val="000000"/>
                </a:solidFill>
                <a:effectLst/>
                <a:uLnTx/>
                <a:uFillTx/>
                <a:latin typeface="Arial"/>
                <a:ea typeface="Arial"/>
                <a:cs typeface="Arial"/>
                <a:sym typeface="Arial"/>
              </a:rPr>
              <a:t>I. Finalizing project documentation</a:t>
            </a:r>
            <a:endParaRPr kumimoji="0" lang="vi-VN" sz="2800" b="0" i="0" u="none" strike="noStrike" kern="0" cap="none" spc="0" normalizeH="0" baseline="0" noProof="0">
              <a:ln>
                <a:noFill/>
              </a:ln>
              <a:solidFill>
                <a:srgbClr val="000000"/>
              </a:solidFill>
              <a:effectLst/>
              <a:uLnTx/>
              <a:uFillTx/>
              <a:latin typeface="Calibri"/>
              <a:ea typeface="Calibri"/>
              <a:cs typeface="Calibri"/>
              <a:sym typeface="Calibri"/>
            </a:endParaRP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Negotiate and execute the Implementation Agreement with the Ministry of Industry and Trade, the GCF Guarantee Agreement with the World Bank, and the RSF Credit Guarantee Agreements with the PFIs</a:t>
            </a: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Strictly comply with the terms of the IA and GA, as well as the regulations and guidelines in the Implementation Guidebook and Risk Management Framework (see Risk Management Framework in Appendix 10)</a:t>
            </a: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Propose amendments to the content of the Implementation Guidebook for approval by the Ministry of Industry and Trade and the World Bank. </a:t>
            </a:r>
            <a:endParaRPr kumimoji="0" lang="vi-VN" sz="2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4" name="Slide Number Placeholder 3">
            <a:extLst>
              <a:ext uri="{FF2B5EF4-FFF2-40B4-BE49-F238E27FC236}">
                <a16:creationId xmlns:a16="http://schemas.microsoft.com/office/drawing/2014/main" id="{378CE2F8-C163-2535-A0A4-88A2AB3BDD32}"/>
              </a:ext>
            </a:extLst>
          </p:cNvPr>
          <p:cNvSpPr>
            <a:spLocks noGrp="1"/>
          </p:cNvSpPr>
          <p:nvPr>
            <p:ph type="sldNum" sz="quarter" idx="12"/>
          </p:nvPr>
        </p:nvSpPr>
        <p:spPr/>
        <p:txBody>
          <a:bodyPr/>
          <a:lstStyle/>
          <a:p>
            <a:fld id="{DDA70A67-A867-42F0-871F-01B78550C99D}" type="slidenum">
              <a:rPr lang="en-US" smtClean="0"/>
              <a:pPr/>
              <a:t>11</a:t>
            </a:fld>
            <a:endParaRPr lang="en-US" dirty="0"/>
          </a:p>
        </p:txBody>
      </p:sp>
    </p:spTree>
    <p:extLst>
      <p:ext uri="{BB962C8B-B14F-4D97-AF65-F5344CB8AC3E}">
        <p14:creationId xmlns:p14="http://schemas.microsoft.com/office/powerpoint/2010/main" val="28820019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6FA1F-BD51-4BE2-A55F-FE168A5CA893}"/>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18EB4448-3F88-8B20-5B1C-18A0BF19A9F8}"/>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a:latin typeface="Cambria" panose="02040503050406030204" pitchFamily="18" charset="0"/>
                <a:ea typeface="Cambria" panose="02040503050406030204" pitchFamily="18" charset="0"/>
              </a:rPr>
              <a:t>Main responsibilities of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Google Shape;110;p24">
            <a:extLst>
              <a:ext uri="{FF2B5EF4-FFF2-40B4-BE49-F238E27FC236}">
                <a16:creationId xmlns:a16="http://schemas.microsoft.com/office/drawing/2014/main" id="{4C9A4DDC-A36B-D3E2-FDE2-74B250F6B207}"/>
              </a:ext>
            </a:extLst>
          </p:cNvPr>
          <p:cNvSpPr txBox="1">
            <a:spLocks/>
          </p:cNvSpPr>
          <p:nvPr/>
        </p:nvSpPr>
        <p:spPr>
          <a:xfrm>
            <a:off x="838200" y="2211705"/>
            <a:ext cx="10515600" cy="4900613"/>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gn="just">
              <a:buSzPts val="1800"/>
              <a:buFont typeface="Arial" panose="020B0604020202020204" pitchFamily="34" charset="0"/>
              <a:buNone/>
            </a:pPr>
            <a:r>
              <a:rPr lang="vi-VN" sz="2200" b="1">
                <a:latin typeface="Arial"/>
                <a:ea typeface="Arial"/>
                <a:cs typeface="Arial"/>
                <a:sym typeface="Arial"/>
              </a:rPr>
              <a:t>II. Support PFIs in identifying sub-projects and developing a portfolio of potential projects</a:t>
            </a:r>
            <a:endParaRPr lang="vi-VN"/>
          </a:p>
          <a:p>
            <a:pPr marL="685800" indent="-457200" algn="just">
              <a:buSzPts val="1800"/>
              <a:buFont typeface="Arial"/>
              <a:buChar char="•"/>
            </a:pPr>
            <a:r>
              <a:rPr lang="vi-VN" sz="2200">
                <a:latin typeface="Arial"/>
                <a:ea typeface="Arial"/>
                <a:cs typeface="Arial"/>
                <a:sym typeface="Arial"/>
              </a:rPr>
              <a:t>Provide guidance and advice to PFIs and IEs/ESCOs in implementing VSUEE projects; </a:t>
            </a:r>
          </a:p>
          <a:p>
            <a:pPr marL="685800" indent="-457200" algn="just">
              <a:buSzPts val="1800"/>
              <a:buFont typeface="Arial"/>
              <a:buChar char="•"/>
            </a:pPr>
            <a:r>
              <a:rPr lang="vi-VN" sz="2200">
                <a:latin typeface="Arial"/>
                <a:ea typeface="Arial"/>
                <a:cs typeface="Arial"/>
                <a:sym typeface="Arial"/>
              </a:rPr>
              <a:t>Participate in marketing and identifying sub-projects for the Risk Sharing Fund, supporting PFIs in their portfolio development activities as needed; </a:t>
            </a:r>
          </a:p>
          <a:p>
            <a:pPr marL="685800" indent="-457200" algn="just">
              <a:buSzPts val="1800"/>
              <a:buFont typeface="Arial"/>
              <a:buChar char="•"/>
            </a:pPr>
            <a:r>
              <a:rPr lang="vi-VN" sz="2200">
                <a:latin typeface="Arial"/>
                <a:ea typeface="Arial"/>
                <a:cs typeface="Arial"/>
                <a:sym typeface="Arial"/>
              </a:rPr>
              <a:t>Facilitate and organize technical support and capacity building activities when requested.</a:t>
            </a:r>
            <a:endParaRPr lang="vi-VN" dirty="0"/>
          </a:p>
        </p:txBody>
      </p:sp>
      <p:sp>
        <p:nvSpPr>
          <p:cNvPr id="4" name="Slide Number Placeholder 3">
            <a:extLst>
              <a:ext uri="{FF2B5EF4-FFF2-40B4-BE49-F238E27FC236}">
                <a16:creationId xmlns:a16="http://schemas.microsoft.com/office/drawing/2014/main" id="{EEC1E0C0-24F1-99E3-1AAE-10AF75568BE2}"/>
              </a:ext>
            </a:extLst>
          </p:cNvPr>
          <p:cNvSpPr>
            <a:spLocks noGrp="1"/>
          </p:cNvSpPr>
          <p:nvPr>
            <p:ph type="sldNum" sz="quarter" idx="12"/>
          </p:nvPr>
        </p:nvSpPr>
        <p:spPr/>
        <p:txBody>
          <a:bodyPr/>
          <a:lstStyle/>
          <a:p>
            <a:fld id="{DDA70A67-A867-42F0-871F-01B78550C99D}" type="slidenum">
              <a:rPr lang="en-US" smtClean="0"/>
              <a:pPr/>
              <a:t>12</a:t>
            </a:fld>
            <a:endParaRPr lang="en-US" dirty="0"/>
          </a:p>
        </p:txBody>
      </p:sp>
    </p:spTree>
    <p:extLst>
      <p:ext uri="{BB962C8B-B14F-4D97-AF65-F5344CB8AC3E}">
        <p14:creationId xmlns:p14="http://schemas.microsoft.com/office/powerpoint/2010/main" val="31888178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A1F7C-6FC3-8FEF-D7D3-8FDE8AE63D6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EDD3B90-75DD-8518-A25E-3DCF772E1ECB}"/>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a:latin typeface="Cambria" panose="02040503050406030204" pitchFamily="18" charset="0"/>
                <a:ea typeface="Cambria" panose="02040503050406030204" pitchFamily="18" charset="0"/>
              </a:rPr>
              <a:t>Main responsibilities of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4" name="Google Shape;116;p25">
            <a:extLst>
              <a:ext uri="{FF2B5EF4-FFF2-40B4-BE49-F238E27FC236}">
                <a16:creationId xmlns:a16="http://schemas.microsoft.com/office/drawing/2014/main" id="{7771E283-FFB0-1918-7541-83F805178B8B}"/>
              </a:ext>
            </a:extLst>
          </p:cNvPr>
          <p:cNvSpPr txBox="1">
            <a:spLocks/>
          </p:cNvSpPr>
          <p:nvPr/>
        </p:nvSpPr>
        <p:spPr>
          <a:xfrm>
            <a:off x="838200" y="2071867"/>
            <a:ext cx="10515600" cy="4900613"/>
          </a:xfrm>
          <a:prstGeom prst="rect">
            <a:avLst/>
          </a:prstGeom>
          <a:noFill/>
          <a:ln>
            <a:noFill/>
          </a:ln>
        </p:spPr>
        <p:txBody>
          <a:bodyPr spcFirstLastPara="1" wrap="square" lIns="91425" tIns="45700" rIns="91425" bIns="45700" anchor="t" anchorCtr="0">
            <a:normAutofit fontScale="925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gn="just">
              <a:lnSpc>
                <a:spcPct val="120000"/>
              </a:lnSpc>
            </a:pPr>
            <a:r>
              <a:rPr lang="vi-VN" sz="2200" b="1" kern="0">
                <a:latin typeface="Arial"/>
                <a:ea typeface="Arial"/>
                <a:cs typeface="Arial"/>
                <a:sym typeface="Arial"/>
              </a:rPr>
              <a:t>III. Issuing </a:t>
            </a:r>
            <a:r>
              <a:rPr lang="vi-VN" sz="2000" b="1" kern="0">
                <a:latin typeface="Arial"/>
                <a:ea typeface="Arial"/>
                <a:cs typeface="Arial"/>
                <a:sym typeface="Arial"/>
              </a:rPr>
              <a:t>Risk</a:t>
            </a:r>
            <a:r>
              <a:rPr lang="vi-VN" sz="2200" b="1" kern="0">
                <a:latin typeface="Arial"/>
                <a:ea typeface="Arial"/>
                <a:cs typeface="Arial"/>
                <a:sym typeface="Arial"/>
              </a:rPr>
              <a:t> Sharing Fund guarantees </a:t>
            </a:r>
          </a:p>
          <a:p>
            <a:pPr algn="just">
              <a:lnSpc>
                <a:spcPct val="120000"/>
              </a:lnSpc>
            </a:pPr>
            <a:endParaRPr lang="vi-VN" sz="1900" b="1" kern="0">
              <a:latin typeface="Arial"/>
              <a:ea typeface="Arial"/>
              <a:cs typeface="Arial"/>
              <a:sym typeface="Arial"/>
            </a:endParaRPr>
          </a:p>
          <a:p>
            <a:pPr indent="-341870" algn="just">
              <a:lnSpc>
                <a:spcPct val="120000"/>
              </a:lnSpc>
              <a:spcBef>
                <a:spcPts val="0"/>
              </a:spcBef>
              <a:buSzPts val="1784"/>
              <a:buFont typeface="Arial"/>
              <a:buChar char="•"/>
            </a:pPr>
            <a:r>
              <a:rPr lang="vi-VN" sz="1783" kern="0">
                <a:latin typeface="Arial"/>
                <a:ea typeface="Arial"/>
                <a:cs typeface="Arial"/>
                <a:sym typeface="Arial"/>
              </a:rPr>
              <a:t>Verification &amp; Compliance: Ensuring that borrowers and investments meet the criteria in the Guidelines Manual and environmental and social safety requirements (WB).</a:t>
            </a:r>
          </a:p>
          <a:p>
            <a:pPr indent="-341870" algn="just">
              <a:lnSpc>
                <a:spcPct val="120000"/>
              </a:lnSpc>
              <a:spcBef>
                <a:spcPts val="0"/>
              </a:spcBef>
              <a:buSzPts val="1784"/>
              <a:buFont typeface="Arial"/>
              <a:buChar char="•"/>
            </a:pPr>
            <a:r>
              <a:rPr lang="vi-VN" sz="1783" kern="0">
                <a:latin typeface="Arial"/>
                <a:ea typeface="Arial"/>
                <a:cs typeface="Arial"/>
                <a:sym typeface="Arial"/>
              </a:rPr>
              <a:t>Supporting PFIs: Assisting PFIs in identifying suitable sub-projects.</a:t>
            </a:r>
          </a:p>
          <a:p>
            <a:pPr indent="-341870" algn="just">
              <a:lnSpc>
                <a:spcPct val="120000"/>
              </a:lnSpc>
              <a:spcBef>
                <a:spcPts val="0"/>
              </a:spcBef>
              <a:buSzPts val="1784"/>
              <a:buFont typeface="Arial"/>
              <a:buChar char="•"/>
            </a:pPr>
            <a:r>
              <a:rPr lang="vi-VN" sz="1783" kern="0">
                <a:latin typeface="Arial"/>
                <a:ea typeface="Arial"/>
                <a:cs typeface="Arial"/>
                <a:sym typeface="Arial"/>
              </a:rPr>
              <a:t>Reviewing applications: Evaluating guarantee applications against criteria; if approved, issuing RSF guarantees.</a:t>
            </a:r>
          </a:p>
          <a:p>
            <a:pPr indent="-341870" algn="just">
              <a:lnSpc>
                <a:spcPct val="120000"/>
              </a:lnSpc>
              <a:spcBef>
                <a:spcPts val="0"/>
              </a:spcBef>
              <a:buSzPts val="1784"/>
              <a:buFont typeface="Arial"/>
              <a:buChar char="•"/>
            </a:pPr>
            <a:r>
              <a:rPr lang="vi-VN" sz="1783" kern="0">
                <a:latin typeface="Arial"/>
                <a:ea typeface="Arial"/>
                <a:cs typeface="Arial"/>
                <a:sym typeface="Arial"/>
              </a:rPr>
              <a:t>Environmental and Social Requirements: Before issuance, applications must have a complete EIA/EPP/EMP approved by local authorities/WB and meet WB standards; PIE monitors compliance throughout the process.</a:t>
            </a:r>
          </a:p>
          <a:p>
            <a:pPr indent="-341870" algn="just">
              <a:lnSpc>
                <a:spcPct val="120000"/>
              </a:lnSpc>
              <a:spcBef>
                <a:spcPts val="0"/>
              </a:spcBef>
              <a:buSzPts val="1784"/>
              <a:buFont typeface="Arial"/>
              <a:buChar char="•"/>
            </a:pPr>
            <a:r>
              <a:rPr lang="vi-VN" sz="1783" kern="0">
                <a:latin typeface="Arial"/>
                <a:ea typeface="Arial"/>
                <a:cs typeface="Arial"/>
                <a:sym typeface="Arial"/>
              </a:rPr>
              <a:t>Risk assessment: PIE reviews the application to identify material risks and the need for additional assessments.</a:t>
            </a:r>
          </a:p>
          <a:p>
            <a:pPr indent="-341870" algn="just">
              <a:lnSpc>
                <a:spcPct val="120000"/>
              </a:lnSpc>
              <a:spcBef>
                <a:spcPts val="0"/>
              </a:spcBef>
              <a:buSzPts val="1784"/>
              <a:buFont typeface="Arial"/>
              <a:buChar char="•"/>
            </a:pPr>
            <a:r>
              <a:rPr lang="vi-VN" sz="1783" kern="0">
                <a:latin typeface="Arial"/>
                <a:ea typeface="Arial"/>
                <a:cs typeface="Arial"/>
                <a:sym typeface="Arial"/>
              </a:rPr>
              <a:t>Decision: PIE approves or rejects (if rejected, reasons must be clearly stated).</a:t>
            </a:r>
          </a:p>
          <a:p>
            <a:pPr indent="-341870" algn="just">
              <a:lnSpc>
                <a:spcPct val="120000"/>
              </a:lnSpc>
              <a:spcBef>
                <a:spcPts val="0"/>
              </a:spcBef>
              <a:buSzPts val="1784"/>
              <a:buFont typeface="Arial"/>
              <a:buChar char="•"/>
            </a:pPr>
            <a:r>
              <a:rPr lang="vi-VN" sz="1783" kern="0">
                <a:latin typeface="Arial"/>
                <a:ea typeface="Arial"/>
                <a:cs typeface="Arial"/>
                <a:sym typeface="Arial"/>
              </a:rPr>
              <a:t>Terms Determination: Establish the guarantee ratio, term, and guarantee structure within the approved scope.</a:t>
            </a:r>
          </a:p>
          <a:p>
            <a:pPr indent="-335520" algn="just">
              <a:lnSpc>
                <a:spcPct val="120000"/>
              </a:lnSpc>
              <a:spcBef>
                <a:spcPts val="0"/>
              </a:spcBef>
              <a:buSzPts val="1684"/>
              <a:buFont typeface="Arial"/>
              <a:buChar char="•"/>
            </a:pPr>
            <a:r>
              <a:rPr lang="vi-VN" sz="1783" kern="0">
                <a:latin typeface="Arial"/>
                <a:ea typeface="Arial"/>
                <a:cs typeface="Arial"/>
                <a:sym typeface="Arial"/>
              </a:rPr>
              <a:t>Legal procedures: Prepare forms, sign the Framework Guarantee Agreement and RSF Guarantee Letter with PFI</a:t>
            </a:r>
            <a:r>
              <a:rPr lang="vi-VN" sz="1683" kern="0">
                <a:latin typeface="Arial"/>
                <a:ea typeface="Arial"/>
                <a:cs typeface="Arial"/>
                <a:sym typeface="Arial"/>
              </a:rPr>
              <a:t>.</a:t>
            </a:r>
          </a:p>
          <a:p>
            <a:pPr indent="0" algn="just">
              <a:lnSpc>
                <a:spcPct val="120000"/>
              </a:lnSpc>
            </a:pPr>
            <a:endParaRPr lang="vi-VN" sz="1900" kern="0" dirty="0">
              <a:latin typeface="Arial"/>
              <a:ea typeface="Arial"/>
              <a:cs typeface="Arial"/>
              <a:sym typeface="Arial"/>
            </a:endParaRPr>
          </a:p>
        </p:txBody>
      </p:sp>
      <p:sp>
        <p:nvSpPr>
          <p:cNvPr id="2" name="Slide Number Placeholder 1">
            <a:extLst>
              <a:ext uri="{FF2B5EF4-FFF2-40B4-BE49-F238E27FC236}">
                <a16:creationId xmlns:a16="http://schemas.microsoft.com/office/drawing/2014/main" id="{081AC774-4957-F14D-A2E4-4D9881497E74}"/>
              </a:ext>
            </a:extLst>
          </p:cNvPr>
          <p:cNvSpPr>
            <a:spLocks noGrp="1"/>
          </p:cNvSpPr>
          <p:nvPr>
            <p:ph type="sldNum" sz="quarter" idx="12"/>
          </p:nvPr>
        </p:nvSpPr>
        <p:spPr/>
        <p:txBody>
          <a:bodyPr/>
          <a:lstStyle/>
          <a:p>
            <a:fld id="{DDA70A67-A867-42F0-871F-01B78550C99D}" type="slidenum">
              <a:rPr lang="en-US" smtClean="0"/>
              <a:pPr/>
              <a:t>13</a:t>
            </a:fld>
            <a:endParaRPr lang="en-US" dirty="0"/>
          </a:p>
        </p:txBody>
      </p:sp>
    </p:spTree>
    <p:extLst>
      <p:ext uri="{BB962C8B-B14F-4D97-AF65-F5344CB8AC3E}">
        <p14:creationId xmlns:p14="http://schemas.microsoft.com/office/powerpoint/2010/main" val="2280863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670800-70FB-F0A5-7735-7A54B51937A4}"/>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EBFC405-3516-5A79-6BD0-60ED833CB921}"/>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a:latin typeface="Cambria" panose="02040503050406030204" pitchFamily="18" charset="0"/>
                <a:ea typeface="Cambria" panose="02040503050406030204" pitchFamily="18" charset="0"/>
              </a:rPr>
              <a:t>Main responsibilities of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Google Shape;122;g37f99444637_0_10">
            <a:extLst>
              <a:ext uri="{FF2B5EF4-FFF2-40B4-BE49-F238E27FC236}">
                <a16:creationId xmlns:a16="http://schemas.microsoft.com/office/drawing/2014/main" id="{297A67C5-3FB6-562E-5CEB-E1313E09DDF8}"/>
              </a:ext>
            </a:extLst>
          </p:cNvPr>
          <p:cNvSpPr txBox="1">
            <a:spLocks/>
          </p:cNvSpPr>
          <p:nvPr/>
        </p:nvSpPr>
        <p:spPr>
          <a:xfrm>
            <a:off x="838200" y="2226945"/>
            <a:ext cx="10515600" cy="4900500"/>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gn="just">
              <a:lnSpc>
                <a:spcPct val="120000"/>
              </a:lnSpc>
              <a:buFont typeface="Arial" panose="020B0604020202020204" pitchFamily="34" charset="0"/>
              <a:buNone/>
            </a:pPr>
            <a:r>
              <a:rPr lang="vi-VN" sz="2200" b="1">
                <a:latin typeface="Arial"/>
                <a:ea typeface="Arial"/>
                <a:cs typeface="Arial"/>
                <a:sym typeface="Arial"/>
              </a:rPr>
              <a:t>IV. Monitoring loans and investment portfolios </a:t>
            </a:r>
          </a:p>
          <a:p>
            <a:pPr marL="457200" algn="just">
              <a:lnSpc>
                <a:spcPct val="120000"/>
              </a:lnSpc>
              <a:buFont typeface="Arial" panose="020B0604020202020204" pitchFamily="34" charset="0"/>
              <a:buNone/>
            </a:pPr>
            <a:endParaRPr lang="vi-VN" sz="1900" b="1">
              <a:latin typeface="Arial"/>
              <a:ea typeface="Arial"/>
              <a:cs typeface="Arial"/>
              <a:sym typeface="Arial"/>
            </a:endParaRPr>
          </a:p>
          <a:p>
            <a:pPr marL="457200" indent="-341870" algn="just">
              <a:lnSpc>
                <a:spcPct val="120000"/>
              </a:lnSpc>
              <a:spcBef>
                <a:spcPts val="0"/>
              </a:spcBef>
              <a:buSzPts val="1784"/>
              <a:buFont typeface="Arial"/>
              <a:buChar char="•"/>
            </a:pPr>
            <a:r>
              <a:rPr lang="vi-VN" sz="1783">
                <a:latin typeface="Arial"/>
                <a:ea typeface="Arial"/>
                <a:cs typeface="Arial"/>
                <a:sym typeface="Arial"/>
              </a:rPr>
              <a:t>Monitoring &amp; Risk Management: Overseeing the investment portfolio, risk levels, and capital safety; may suspend guarantees when risks are high.</a:t>
            </a:r>
          </a:p>
          <a:p>
            <a:pPr marL="457200" indent="-341870" algn="just">
              <a:lnSpc>
                <a:spcPct val="120000"/>
              </a:lnSpc>
              <a:spcBef>
                <a:spcPts val="0"/>
              </a:spcBef>
              <a:buSzPts val="1784"/>
              <a:buFont typeface="Arial"/>
              <a:buChar char="•"/>
            </a:pPr>
            <a:r>
              <a:rPr lang="vi-VN" sz="1783">
                <a:latin typeface="Arial"/>
                <a:ea typeface="Arial"/>
                <a:cs typeface="Arial"/>
                <a:sym typeface="Arial"/>
              </a:rPr>
              <a:t>Monitoring implementation: Track environmental and social compliance, disbursement progress, and principal and interest payments from IE/ESCO to PFI.</a:t>
            </a:r>
          </a:p>
          <a:p>
            <a:pPr marL="457200" indent="-341870" algn="just">
              <a:lnSpc>
                <a:spcPct val="120000"/>
              </a:lnSpc>
              <a:spcBef>
                <a:spcPts val="0"/>
              </a:spcBef>
              <a:buSzPts val="1784"/>
              <a:buFont typeface="Arial"/>
              <a:buChar char="•"/>
            </a:pPr>
            <a:r>
              <a:rPr lang="vi-VN" sz="1783">
                <a:latin typeface="Arial"/>
                <a:ea typeface="Arial"/>
                <a:cs typeface="Arial"/>
                <a:sym typeface="Arial"/>
              </a:rPr>
              <a:t>Processing guarantee claims: Receive, verify, and pay RSF guarantee claims as per the agreement; report to the Ministry of Industry and Trade and the World Bank.</a:t>
            </a:r>
          </a:p>
          <a:p>
            <a:pPr marL="457200" indent="-341870" algn="just">
              <a:lnSpc>
                <a:spcPct val="120000"/>
              </a:lnSpc>
              <a:spcBef>
                <a:spcPts val="0"/>
              </a:spcBef>
              <a:buSzPts val="1784"/>
              <a:buFont typeface="Arial"/>
              <a:buChar char="•"/>
            </a:pPr>
            <a:r>
              <a:rPr lang="vi-VN" sz="1783">
                <a:latin typeface="Arial"/>
                <a:ea typeface="Arial"/>
                <a:cs typeface="Arial"/>
                <a:sym typeface="Arial"/>
              </a:rPr>
              <a:t>Recovering losses: Coordinate with PFIs and government agencies to recover losses after guarantee payments.</a:t>
            </a:r>
          </a:p>
          <a:p>
            <a:pPr marL="457200" indent="-341870" algn="just">
              <a:lnSpc>
                <a:spcPct val="120000"/>
              </a:lnSpc>
              <a:spcBef>
                <a:spcPts val="0"/>
              </a:spcBef>
              <a:buSzPts val="1784"/>
              <a:buFont typeface="Arial"/>
              <a:buChar char="•"/>
            </a:pPr>
            <a:r>
              <a:rPr lang="vi-VN" sz="1783">
                <a:latin typeface="Arial"/>
                <a:ea typeface="Arial"/>
                <a:cs typeface="Arial"/>
                <a:sym typeface="Arial"/>
              </a:rPr>
              <a:t>Long-term monitoring: Monitor the portfolio and loans for up to 10 years after the guarantee expires.</a:t>
            </a:r>
            <a:br>
              <a:rPr lang="vi-VN" sz="1783">
                <a:latin typeface="Arial"/>
                <a:ea typeface="Arial"/>
                <a:cs typeface="Arial"/>
                <a:sym typeface="Arial"/>
              </a:rPr>
            </a:br>
            <a:r>
              <a:rPr lang="vi-VN" sz="1783">
                <a:latin typeface="Arial"/>
                <a:ea typeface="Arial"/>
                <a:cs typeface="Arial"/>
                <a:sym typeface="Arial"/>
              </a:rPr>
              <a:t>PFI assessment: Annually review compliance with valid PFI criteria.</a:t>
            </a:r>
            <a:endParaRPr lang="vi-VN" sz="1200">
              <a:latin typeface="Arial"/>
              <a:ea typeface="Arial"/>
              <a:cs typeface="Arial"/>
              <a:sym typeface="Arial"/>
            </a:endParaRPr>
          </a:p>
          <a:p>
            <a:pPr marL="457200" indent="0" algn="just">
              <a:lnSpc>
                <a:spcPct val="120000"/>
              </a:lnSpc>
              <a:buFont typeface="Arial" panose="020B0604020202020204" pitchFamily="34" charset="0"/>
              <a:buNone/>
            </a:pPr>
            <a:endParaRPr lang="vi-VN" sz="1900" dirty="0">
              <a:latin typeface="Arial"/>
              <a:ea typeface="Arial"/>
              <a:cs typeface="Arial"/>
              <a:sym typeface="Arial"/>
            </a:endParaRPr>
          </a:p>
        </p:txBody>
      </p:sp>
      <p:sp>
        <p:nvSpPr>
          <p:cNvPr id="4" name="Slide Number Placeholder 3">
            <a:extLst>
              <a:ext uri="{FF2B5EF4-FFF2-40B4-BE49-F238E27FC236}">
                <a16:creationId xmlns:a16="http://schemas.microsoft.com/office/drawing/2014/main" id="{7679D9B1-6D6F-39D6-0D07-15D4F2D7CB54}"/>
              </a:ext>
            </a:extLst>
          </p:cNvPr>
          <p:cNvSpPr>
            <a:spLocks noGrp="1"/>
          </p:cNvSpPr>
          <p:nvPr>
            <p:ph type="sldNum" sz="quarter" idx="12"/>
          </p:nvPr>
        </p:nvSpPr>
        <p:spPr/>
        <p:txBody>
          <a:bodyPr/>
          <a:lstStyle/>
          <a:p>
            <a:fld id="{DDA70A67-A867-42F0-871F-01B78550C99D}" type="slidenum">
              <a:rPr lang="en-US" smtClean="0"/>
              <a:pPr/>
              <a:t>14</a:t>
            </a:fld>
            <a:endParaRPr lang="en-US" dirty="0"/>
          </a:p>
        </p:txBody>
      </p:sp>
    </p:spTree>
    <p:extLst>
      <p:ext uri="{BB962C8B-B14F-4D97-AF65-F5344CB8AC3E}">
        <p14:creationId xmlns:p14="http://schemas.microsoft.com/office/powerpoint/2010/main" val="21669483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3FE8E2-E0A2-7C44-8C7C-8E5D2794C6BC}"/>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CCAEE0A-8B20-7FDD-E7AF-391797233951}"/>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a:latin typeface="Cambria" panose="02040503050406030204" pitchFamily="18" charset="0"/>
                <a:ea typeface="Cambria" panose="02040503050406030204" pitchFamily="18" charset="0"/>
              </a:rPr>
              <a:t>Main responsibilities of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Google Shape;128;p26">
            <a:extLst>
              <a:ext uri="{FF2B5EF4-FFF2-40B4-BE49-F238E27FC236}">
                <a16:creationId xmlns:a16="http://schemas.microsoft.com/office/drawing/2014/main" id="{53E85412-A2BF-E4D2-46C9-F15D419C291D}"/>
              </a:ext>
            </a:extLst>
          </p:cNvPr>
          <p:cNvSpPr txBox="1">
            <a:spLocks/>
          </p:cNvSpPr>
          <p:nvPr/>
        </p:nvSpPr>
        <p:spPr>
          <a:xfrm>
            <a:off x="838200" y="2335827"/>
            <a:ext cx="10515600" cy="4900613"/>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gn="just">
              <a:buSzPts val="1800"/>
              <a:buFont typeface="Arial" panose="020B0604020202020204" pitchFamily="34" charset="0"/>
              <a:buNone/>
            </a:pPr>
            <a:r>
              <a:rPr lang="vi-VN" sz="2200" b="1">
                <a:latin typeface="Arial"/>
                <a:ea typeface="Arial"/>
                <a:cs typeface="Arial"/>
                <a:sym typeface="Arial"/>
              </a:rPr>
              <a:t>V. Cash Management</a:t>
            </a:r>
          </a:p>
          <a:p>
            <a:pPr marL="457200" algn="just">
              <a:buSzPts val="1800"/>
              <a:buFont typeface="Arial" panose="020B0604020202020204" pitchFamily="34" charset="0"/>
              <a:buNone/>
            </a:pPr>
            <a:endParaRPr lang="vi-VN" sz="2100" b="1">
              <a:latin typeface="Arial"/>
              <a:ea typeface="Arial"/>
              <a:cs typeface="Arial"/>
              <a:sym typeface="Arial"/>
            </a:endParaRPr>
          </a:p>
          <a:p>
            <a:pPr marL="457200" indent="-367270" algn="just">
              <a:lnSpc>
                <a:spcPct val="120000"/>
              </a:lnSpc>
              <a:spcBef>
                <a:spcPts val="0"/>
              </a:spcBef>
              <a:buSzPts val="2184"/>
            </a:pPr>
            <a:r>
              <a:rPr lang="vi-VN" sz="2183">
                <a:latin typeface="Arial"/>
                <a:ea typeface="Arial"/>
                <a:cs typeface="Arial"/>
                <a:sym typeface="Arial"/>
              </a:rPr>
              <a:t>Fund management: Maintain accounts, ensure sufficient cash flow for operations and guarantee payments.</a:t>
            </a:r>
          </a:p>
          <a:p>
            <a:pPr marL="457200" indent="-367270" algn="just">
              <a:lnSpc>
                <a:spcPct val="120000"/>
              </a:lnSpc>
              <a:spcBef>
                <a:spcPts val="0"/>
              </a:spcBef>
              <a:buSzPts val="2184"/>
            </a:pPr>
            <a:r>
              <a:rPr lang="vi-VN" sz="2183">
                <a:latin typeface="Arial"/>
                <a:ea typeface="Arial"/>
                <a:cs typeface="Arial"/>
                <a:sym typeface="Arial"/>
              </a:rPr>
              <a:t>Fee collection: Invoice, collect capital arrangement fees and annual fees from PFI.</a:t>
            </a:r>
          </a:p>
          <a:p>
            <a:pPr marL="457200" indent="-367270" algn="just">
              <a:lnSpc>
                <a:spcPct val="120000"/>
              </a:lnSpc>
              <a:spcBef>
                <a:spcPts val="0"/>
              </a:spcBef>
              <a:buSzPts val="2184"/>
            </a:pPr>
            <a:r>
              <a:rPr lang="vi-VN" sz="2183">
                <a:latin typeface="Arial"/>
                <a:ea typeface="Arial"/>
                <a:cs typeface="Arial"/>
                <a:sym typeface="Arial"/>
              </a:rPr>
              <a:t>Costs &amp; Payments: Pay GCF guarantee fees to the WB and execute RSF guarantee payments as agreed.</a:t>
            </a:r>
          </a:p>
          <a:p>
            <a:pPr marL="457200" indent="-367270" algn="just">
              <a:lnSpc>
                <a:spcPct val="120000"/>
              </a:lnSpc>
              <a:spcBef>
                <a:spcPts val="0"/>
              </a:spcBef>
              <a:buSzPts val="2184"/>
            </a:pPr>
            <a:r>
              <a:rPr lang="vi-VN" sz="2183">
                <a:latin typeface="Arial"/>
                <a:ea typeface="Arial"/>
                <a:cs typeface="Arial"/>
                <a:sym typeface="Arial"/>
              </a:rPr>
              <a:t>Recovery &amp;amp; compensation: Collect recoveries from paid RSF guarantees; if funds are insufficient, submit a request for WB support under the GCF guarantee.</a:t>
            </a:r>
          </a:p>
          <a:p>
            <a:pPr marL="457200" indent="0" algn="just">
              <a:lnSpc>
                <a:spcPct val="120000"/>
              </a:lnSpc>
              <a:spcBef>
                <a:spcPts val="0"/>
              </a:spcBef>
              <a:buFont typeface="Arial" panose="020B0604020202020204" pitchFamily="34" charset="0"/>
              <a:buNone/>
            </a:pPr>
            <a:endParaRPr lang="vi-VN" sz="1683" dirty="0">
              <a:latin typeface="Arial"/>
              <a:ea typeface="Arial"/>
              <a:cs typeface="Arial"/>
              <a:sym typeface="Arial"/>
            </a:endParaRPr>
          </a:p>
        </p:txBody>
      </p:sp>
      <p:sp>
        <p:nvSpPr>
          <p:cNvPr id="4" name="Slide Number Placeholder 3">
            <a:extLst>
              <a:ext uri="{FF2B5EF4-FFF2-40B4-BE49-F238E27FC236}">
                <a16:creationId xmlns:a16="http://schemas.microsoft.com/office/drawing/2014/main" id="{D42324D5-15FA-87C8-51F6-30C18F177A32}"/>
              </a:ext>
            </a:extLst>
          </p:cNvPr>
          <p:cNvSpPr>
            <a:spLocks noGrp="1"/>
          </p:cNvSpPr>
          <p:nvPr>
            <p:ph type="sldNum" sz="quarter" idx="12"/>
          </p:nvPr>
        </p:nvSpPr>
        <p:spPr/>
        <p:txBody>
          <a:bodyPr/>
          <a:lstStyle/>
          <a:p>
            <a:fld id="{DDA70A67-A867-42F0-871F-01B78550C99D}" type="slidenum">
              <a:rPr lang="en-US" smtClean="0"/>
              <a:pPr/>
              <a:t>15</a:t>
            </a:fld>
            <a:endParaRPr lang="en-US" dirty="0"/>
          </a:p>
        </p:txBody>
      </p:sp>
    </p:spTree>
    <p:extLst>
      <p:ext uri="{BB962C8B-B14F-4D97-AF65-F5344CB8AC3E}">
        <p14:creationId xmlns:p14="http://schemas.microsoft.com/office/powerpoint/2010/main" val="5318730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016A7-19A8-174F-E519-78C87157464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CAD1BB4-6823-05F4-8AAD-3F2411A478BF}"/>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a:latin typeface="Cambria" panose="02040503050406030204" pitchFamily="18" charset="0"/>
                <a:ea typeface="Cambria" panose="02040503050406030204" pitchFamily="18" charset="0"/>
              </a:rPr>
              <a:t>Main responsibilities of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5" name="Google Shape;134;p27">
            <a:extLst>
              <a:ext uri="{FF2B5EF4-FFF2-40B4-BE49-F238E27FC236}">
                <a16:creationId xmlns:a16="http://schemas.microsoft.com/office/drawing/2014/main" id="{C26D901D-6DA4-85CC-A96A-921F8263AF49}"/>
              </a:ext>
            </a:extLst>
          </p:cNvPr>
          <p:cNvSpPr txBox="1">
            <a:spLocks/>
          </p:cNvSpPr>
          <p:nvPr/>
        </p:nvSpPr>
        <p:spPr>
          <a:xfrm>
            <a:off x="920187" y="2335827"/>
            <a:ext cx="10515600" cy="4900613"/>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gn="just">
              <a:buSzPts val="1800"/>
              <a:buFont typeface="Arial" panose="020B0604020202020204" pitchFamily="34" charset="0"/>
              <a:buNone/>
            </a:pPr>
            <a:r>
              <a:rPr lang="vi-VN" sz="2200" b="1">
                <a:latin typeface="Arial"/>
                <a:ea typeface="Arial"/>
                <a:cs typeface="Arial"/>
                <a:sym typeface="Arial"/>
              </a:rPr>
              <a:t>VI. Reporting</a:t>
            </a:r>
          </a:p>
          <a:p>
            <a:pPr marL="457200" algn="just">
              <a:buSzPts val="1800"/>
              <a:buFont typeface="Arial" panose="020B0604020202020204" pitchFamily="34" charset="0"/>
              <a:buNone/>
            </a:pPr>
            <a:endParaRPr lang="vi-VN" sz="2200" b="1">
              <a:latin typeface="Arial"/>
              <a:ea typeface="Arial"/>
              <a:cs typeface="Arial"/>
              <a:sym typeface="Arial"/>
            </a:endParaRPr>
          </a:p>
          <a:p>
            <a:pPr marL="457200" indent="-361950" algn="just">
              <a:lnSpc>
                <a:spcPct val="120000"/>
              </a:lnSpc>
              <a:spcBef>
                <a:spcPts val="0"/>
              </a:spcBef>
              <a:buSzPts val="2100"/>
            </a:pPr>
            <a:r>
              <a:rPr lang="vi-VN" sz="2100">
                <a:latin typeface="Arial"/>
                <a:ea typeface="Arial"/>
                <a:cs typeface="Arial"/>
                <a:sym typeface="Arial"/>
              </a:rPr>
              <a:t>Guarantee information: Number of RSF guarantees issued; list of guaranteed projects along with loan terms (interest rate reduction, term changes).</a:t>
            </a:r>
          </a:p>
          <a:p>
            <a:pPr marL="457200" indent="-361950" algn="just">
              <a:lnSpc>
                <a:spcPct val="120000"/>
              </a:lnSpc>
              <a:spcBef>
                <a:spcPts val="0"/>
              </a:spcBef>
              <a:buSzPts val="2100"/>
            </a:pPr>
            <a:r>
              <a:rPr lang="vi-VN" sz="2100">
                <a:latin typeface="Arial"/>
                <a:ea typeface="Arial"/>
                <a:cs typeface="Arial"/>
                <a:sym typeface="Arial"/>
              </a:rPr>
              <a:t>Losses &amp;amp; effectiveness: Guarantee payments, energy savings, investment portfolio repayment records.</a:t>
            </a:r>
          </a:p>
          <a:p>
            <a:pPr marL="457200" indent="-361950" algn="just">
              <a:lnSpc>
                <a:spcPct val="120000"/>
              </a:lnSpc>
              <a:spcBef>
                <a:spcPts val="0"/>
              </a:spcBef>
              <a:buSzPts val="2100"/>
            </a:pPr>
            <a:r>
              <a:rPr lang="vi-VN" sz="2100">
                <a:latin typeface="Arial"/>
                <a:ea typeface="Arial"/>
                <a:cs typeface="Arial"/>
                <a:sym typeface="Arial"/>
              </a:rPr>
              <a:t>Finance: RSF guarantee fees, interest income, and incurred expenses.</a:t>
            </a:r>
            <a:br>
              <a:rPr lang="vi-VN" sz="2100">
                <a:latin typeface="Arial"/>
                <a:ea typeface="Arial"/>
                <a:cs typeface="Arial"/>
                <a:sym typeface="Arial"/>
              </a:rPr>
            </a:br>
            <a:r>
              <a:rPr lang="vi-VN" sz="2100">
                <a:latin typeface="Arial"/>
                <a:ea typeface="Arial"/>
                <a:cs typeface="Arial"/>
                <a:sym typeface="Arial"/>
              </a:rPr>
              <a:t>Recovery: Status of recovery efforts and amounts recovered from PFI, IE/ESCO.</a:t>
            </a:r>
          </a:p>
          <a:p>
            <a:pPr marL="457200" indent="-361950" algn="just">
              <a:lnSpc>
                <a:spcPct val="120000"/>
              </a:lnSpc>
              <a:spcBef>
                <a:spcPts val="0"/>
              </a:spcBef>
              <a:buSzPts val="2100"/>
            </a:pPr>
            <a:r>
              <a:rPr lang="vi-VN" sz="2100">
                <a:latin typeface="Arial"/>
                <a:ea typeface="Arial"/>
                <a:cs typeface="Arial"/>
                <a:sym typeface="Arial"/>
              </a:rPr>
              <a:t>Compliance &amp; Capability: Compliance with safety policies; effectiveness of PFI implementation according to the Institutional Development Plan (IDP).</a:t>
            </a:r>
          </a:p>
          <a:p>
            <a:pPr marL="457200" indent="0" algn="just">
              <a:buFont typeface="Arial" panose="020B0604020202020204" pitchFamily="34" charset="0"/>
              <a:buNone/>
            </a:pPr>
            <a:endParaRPr lang="vi-VN" sz="2200" dirty="0">
              <a:latin typeface="Arial"/>
              <a:ea typeface="Arial"/>
              <a:cs typeface="Arial"/>
              <a:sym typeface="Arial"/>
            </a:endParaRPr>
          </a:p>
        </p:txBody>
      </p:sp>
      <p:sp>
        <p:nvSpPr>
          <p:cNvPr id="2" name="Slide Number Placeholder 1">
            <a:extLst>
              <a:ext uri="{FF2B5EF4-FFF2-40B4-BE49-F238E27FC236}">
                <a16:creationId xmlns:a16="http://schemas.microsoft.com/office/drawing/2014/main" id="{531E854D-516B-3076-9AE8-440BADA573AD}"/>
              </a:ext>
            </a:extLst>
          </p:cNvPr>
          <p:cNvSpPr>
            <a:spLocks noGrp="1"/>
          </p:cNvSpPr>
          <p:nvPr>
            <p:ph type="sldNum" sz="quarter" idx="12"/>
          </p:nvPr>
        </p:nvSpPr>
        <p:spPr/>
        <p:txBody>
          <a:bodyPr/>
          <a:lstStyle/>
          <a:p>
            <a:fld id="{DDA70A67-A867-42F0-871F-01B78550C99D}" type="slidenum">
              <a:rPr lang="en-US" smtClean="0"/>
              <a:pPr/>
              <a:t>16</a:t>
            </a:fld>
            <a:endParaRPr lang="en-US" dirty="0"/>
          </a:p>
        </p:txBody>
      </p:sp>
    </p:spTree>
    <p:extLst>
      <p:ext uri="{BB962C8B-B14F-4D97-AF65-F5344CB8AC3E}">
        <p14:creationId xmlns:p14="http://schemas.microsoft.com/office/powerpoint/2010/main" val="629874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AB8A8-34F8-4E60-6D70-B3428C8A653D}"/>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8E87EA4-260B-BB33-97B6-C3EC17DCFB68}"/>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a:latin typeface="Cambria" panose="02040503050406030204" pitchFamily="18" charset="0"/>
                <a:ea typeface="Cambria" panose="02040503050406030204" pitchFamily="18" charset="0"/>
              </a:rPr>
              <a:t>Main responsibilities of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Google Shape;140;p28">
            <a:extLst>
              <a:ext uri="{FF2B5EF4-FFF2-40B4-BE49-F238E27FC236}">
                <a16:creationId xmlns:a16="http://schemas.microsoft.com/office/drawing/2014/main" id="{21301362-FC0B-75EB-CA30-E76AE25C83E1}"/>
              </a:ext>
            </a:extLst>
          </p:cNvPr>
          <p:cNvSpPr txBox="1">
            <a:spLocks/>
          </p:cNvSpPr>
          <p:nvPr/>
        </p:nvSpPr>
        <p:spPr>
          <a:xfrm>
            <a:off x="838200" y="2335827"/>
            <a:ext cx="10515600" cy="4900613"/>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gn="just">
              <a:lnSpc>
                <a:spcPct val="130000"/>
              </a:lnSpc>
              <a:buSzPts val="1800"/>
              <a:buFont typeface="Arial" panose="020B0604020202020204" pitchFamily="34" charset="0"/>
              <a:buNone/>
            </a:pPr>
            <a:r>
              <a:rPr lang="vi-VN" sz="2200" b="1" dirty="0">
                <a:latin typeface="Arial"/>
                <a:ea typeface="Arial"/>
                <a:cs typeface="Arial"/>
                <a:sym typeface="Arial"/>
              </a:rPr>
              <a:t>VII. Other </a:t>
            </a:r>
            <a:r>
              <a:rPr lang="en-US" sz="2200" b="1" dirty="0">
                <a:latin typeface="Arial"/>
                <a:ea typeface="Arial"/>
                <a:cs typeface="Arial"/>
                <a:sym typeface="Arial"/>
              </a:rPr>
              <a:t>responsibilities</a:t>
            </a:r>
            <a:endParaRPr lang="vi-VN" sz="2200" b="1" dirty="0">
              <a:latin typeface="Arial"/>
              <a:ea typeface="Arial"/>
              <a:cs typeface="Arial"/>
              <a:sym typeface="Arial"/>
            </a:endParaRPr>
          </a:p>
          <a:p>
            <a:pPr marL="457200" algn="just">
              <a:lnSpc>
                <a:spcPct val="130000"/>
              </a:lnSpc>
              <a:buSzPts val="1800"/>
              <a:buFont typeface="Arial" panose="020B0604020202020204" pitchFamily="34" charset="0"/>
              <a:buNone/>
            </a:pPr>
            <a:endParaRPr lang="vi-VN" sz="2200" b="1" dirty="0">
              <a:latin typeface="Arial"/>
              <a:ea typeface="Arial"/>
              <a:cs typeface="Arial"/>
              <a:sym typeface="Arial"/>
            </a:endParaRPr>
          </a:p>
          <a:p>
            <a:pPr marL="457200" indent="0" algn="just">
              <a:lnSpc>
                <a:spcPct val="130000"/>
              </a:lnSpc>
              <a:buFont typeface="Arial" panose="020B0604020202020204" pitchFamily="34" charset="0"/>
              <a:buNone/>
            </a:pPr>
            <a:r>
              <a:rPr lang="vi-VN" sz="2100" dirty="0">
                <a:latin typeface="Arial"/>
                <a:ea typeface="Arial"/>
                <a:cs typeface="Arial"/>
                <a:sym typeface="Arial"/>
              </a:rPr>
              <a:t>For sub-projects on "Ensuring Energy Savings" implemented by ESCO, PIE may need to sign an Escrow Agreement/Trust Account Agreement with IE, ESCO, and PFI, acting as the Trustee Bank.</a:t>
            </a:r>
            <a:endParaRPr lang="vi-VN" dirty="0"/>
          </a:p>
        </p:txBody>
      </p:sp>
      <p:sp>
        <p:nvSpPr>
          <p:cNvPr id="4" name="Slide Number Placeholder 3">
            <a:extLst>
              <a:ext uri="{FF2B5EF4-FFF2-40B4-BE49-F238E27FC236}">
                <a16:creationId xmlns:a16="http://schemas.microsoft.com/office/drawing/2014/main" id="{C1299D24-9F84-9622-FF02-463BF2CA2180}"/>
              </a:ext>
            </a:extLst>
          </p:cNvPr>
          <p:cNvSpPr>
            <a:spLocks noGrp="1"/>
          </p:cNvSpPr>
          <p:nvPr>
            <p:ph type="sldNum" sz="quarter" idx="12"/>
          </p:nvPr>
        </p:nvSpPr>
        <p:spPr/>
        <p:txBody>
          <a:bodyPr/>
          <a:lstStyle/>
          <a:p>
            <a:fld id="{DDA70A67-A867-42F0-871F-01B78550C99D}" type="slidenum">
              <a:rPr lang="en-US" smtClean="0"/>
              <a:pPr/>
              <a:t>17</a:t>
            </a:fld>
            <a:endParaRPr lang="en-US" dirty="0"/>
          </a:p>
        </p:txBody>
      </p:sp>
    </p:spTree>
    <p:extLst>
      <p:ext uri="{BB962C8B-B14F-4D97-AF65-F5344CB8AC3E}">
        <p14:creationId xmlns:p14="http://schemas.microsoft.com/office/powerpoint/2010/main" val="7225144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97B02-EA37-7AA3-0AC9-4956E8C89176}"/>
            </a:ext>
          </a:extLst>
        </p:cNvPr>
        <p:cNvGrpSpPr/>
        <p:nvPr/>
      </p:nvGrpSpPr>
      <p:grpSpPr>
        <a:xfrm>
          <a:off x="0" y="0"/>
          <a:ext cx="0" cy="0"/>
          <a:chOff x="0" y="0"/>
          <a:chExt cx="0" cy="0"/>
        </a:xfrm>
      </p:grpSpPr>
      <p:sp>
        <p:nvSpPr>
          <p:cNvPr id="2" name="Google Shape;146;p29">
            <a:extLst>
              <a:ext uri="{FF2B5EF4-FFF2-40B4-BE49-F238E27FC236}">
                <a16:creationId xmlns:a16="http://schemas.microsoft.com/office/drawing/2014/main" id="{AE29B01A-B24A-3EEC-6E25-1F6C7B0C86C8}"/>
              </a:ext>
            </a:extLst>
          </p:cNvPr>
          <p:cNvSpPr/>
          <p:nvPr/>
        </p:nvSpPr>
        <p:spPr>
          <a:xfrm>
            <a:off x="3459480" y="2828856"/>
            <a:ext cx="5273040" cy="12002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7200" b="1" i="0" u="none" strike="noStrike" cap="none" dirty="0">
                <a:solidFill>
                  <a:srgbClr val="000000"/>
                </a:solidFill>
                <a:latin typeface="Arial"/>
                <a:ea typeface="Arial"/>
                <a:cs typeface="Arial"/>
                <a:sym typeface="Arial"/>
              </a:rPr>
              <a:t>Thank you!</a:t>
            </a:r>
            <a:endParaRPr sz="7200" b="1" i="0" u="none" strike="noStrike" cap="none" dirty="0">
              <a:solidFill>
                <a:srgbClr val="000000"/>
              </a:solidFill>
              <a:latin typeface="Arial"/>
              <a:ea typeface="Arial"/>
              <a:cs typeface="Arial"/>
              <a:sym typeface="Arial"/>
            </a:endParaRPr>
          </a:p>
        </p:txBody>
      </p:sp>
      <p:sp>
        <p:nvSpPr>
          <p:cNvPr id="3" name="Slide Number Placeholder 2">
            <a:extLst>
              <a:ext uri="{FF2B5EF4-FFF2-40B4-BE49-F238E27FC236}">
                <a16:creationId xmlns:a16="http://schemas.microsoft.com/office/drawing/2014/main" id="{9B0223A4-D7B8-EBB9-B5E7-0B7DC04B57D4}"/>
              </a:ext>
            </a:extLst>
          </p:cNvPr>
          <p:cNvSpPr>
            <a:spLocks noGrp="1"/>
          </p:cNvSpPr>
          <p:nvPr>
            <p:ph type="sldNum" sz="quarter" idx="12"/>
          </p:nvPr>
        </p:nvSpPr>
        <p:spPr/>
        <p:txBody>
          <a:bodyPr/>
          <a:lstStyle/>
          <a:p>
            <a:fld id="{DDA70A67-A867-42F0-871F-01B78550C99D}" type="slidenum">
              <a:rPr lang="en-US" smtClean="0"/>
              <a:pPr/>
              <a:t>18</a:t>
            </a:fld>
            <a:endParaRPr lang="en-US" dirty="0"/>
          </a:p>
        </p:txBody>
      </p:sp>
    </p:spTree>
    <p:extLst>
      <p:ext uri="{BB962C8B-B14F-4D97-AF65-F5344CB8AC3E}">
        <p14:creationId xmlns:p14="http://schemas.microsoft.com/office/powerpoint/2010/main" val="2832285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08;p22">
            <a:extLst>
              <a:ext uri="{FF2B5EF4-FFF2-40B4-BE49-F238E27FC236}">
                <a16:creationId xmlns:a16="http://schemas.microsoft.com/office/drawing/2014/main" id="{3D42F9C7-004E-2EE6-E813-2B7F6850E99E}"/>
              </a:ext>
            </a:extLst>
          </p:cNvPr>
          <p:cNvSpPr txBox="1">
            <a:spLocks/>
          </p:cNvSpPr>
          <p:nvPr/>
        </p:nvSpPr>
        <p:spPr>
          <a:xfrm>
            <a:off x="0" y="1371091"/>
            <a:ext cx="12192000" cy="4115817"/>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endParaRPr lang="en-US" sz="1100" kern="0" dirty="0">
              <a:latin typeface="Cambria" panose="02040503050406030204" pitchFamily="18" charset="0"/>
              <a:ea typeface="Cambria" panose="02040503050406030204" pitchFamily="18" charset="0"/>
              <a:cs typeface="Cambria"/>
              <a:sym typeface="Cambria"/>
            </a:endParaRPr>
          </a:p>
        </p:txBody>
      </p:sp>
      <p:sp>
        <p:nvSpPr>
          <p:cNvPr id="4" name="Google Shape;61;p17">
            <a:extLst>
              <a:ext uri="{FF2B5EF4-FFF2-40B4-BE49-F238E27FC236}">
                <a16:creationId xmlns:a16="http://schemas.microsoft.com/office/drawing/2014/main" id="{7962E94C-3AAC-7772-8F6B-AA4CDD88C863}"/>
              </a:ext>
            </a:extLst>
          </p:cNvPr>
          <p:cNvSpPr/>
          <p:nvPr/>
        </p:nvSpPr>
        <p:spPr>
          <a:xfrm>
            <a:off x="6918960" y="1066800"/>
            <a:ext cx="7056120" cy="5943600"/>
          </a:xfrm>
          <a:custGeom>
            <a:avLst/>
            <a:gdLst/>
            <a:ahLst/>
            <a:cxnLst/>
            <a:rect l="l" t="t" r="r" b="b"/>
            <a:pathLst>
              <a:path w="4282440" h="3708400" extrusionOk="0">
                <a:moveTo>
                  <a:pt x="3211830" y="0"/>
                </a:moveTo>
                <a:lnTo>
                  <a:pt x="1070610" y="0"/>
                </a:lnTo>
                <a:lnTo>
                  <a:pt x="0" y="1854200"/>
                </a:lnTo>
                <a:lnTo>
                  <a:pt x="1070610" y="3708400"/>
                </a:lnTo>
                <a:lnTo>
                  <a:pt x="3211830" y="3708400"/>
                </a:lnTo>
                <a:lnTo>
                  <a:pt x="4282440" y="1854200"/>
                </a:lnTo>
                <a:close/>
              </a:path>
            </a:pathLst>
          </a:custGeom>
          <a:blipFill rotWithShape="1">
            <a:blip r:embed="rId2">
              <a:alphaModFix/>
            </a:blip>
            <a:stretch>
              <a:fillRect l="-26972" r="-26972"/>
            </a:stretch>
          </a:blipFill>
          <a:ln>
            <a:noFill/>
          </a:ln>
        </p:spPr>
        <p:txBody>
          <a:bodyPr/>
          <a:lstStyle/>
          <a:p>
            <a:endParaRPr lang="en-US" dirty="0"/>
          </a:p>
        </p:txBody>
      </p:sp>
      <p:sp>
        <p:nvSpPr>
          <p:cNvPr id="5" name="TextBox 4">
            <a:extLst>
              <a:ext uri="{FF2B5EF4-FFF2-40B4-BE49-F238E27FC236}">
                <a16:creationId xmlns:a16="http://schemas.microsoft.com/office/drawing/2014/main" id="{276778E9-F7DB-B675-666E-B61EE4C53C4C}"/>
              </a:ext>
            </a:extLst>
          </p:cNvPr>
          <p:cNvSpPr txBox="1"/>
          <p:nvPr/>
        </p:nvSpPr>
        <p:spPr>
          <a:xfrm>
            <a:off x="457200" y="1690061"/>
            <a:ext cx="6461760" cy="3170099"/>
          </a:xfrm>
          <a:prstGeom prst="rect">
            <a:avLst/>
          </a:prstGeom>
          <a:noFill/>
        </p:spPr>
        <p:txBody>
          <a:bodyPr wrap="square" rtlCol="0">
            <a:spAutoFit/>
          </a:bodyPr>
          <a:lstStyle/>
          <a:p>
            <a:r>
              <a:rPr lang="en-US" sz="4000" b="1" dirty="0" err="1">
                <a:solidFill>
                  <a:schemeClr val="bg1"/>
                </a:solidFill>
                <a:latin typeface="Cambria" panose="02040503050406030204" pitchFamily="18" charset="0"/>
                <a:ea typeface="Cambria" panose="02040503050406030204" pitchFamily="18" charset="0"/>
              </a:rPr>
              <a:t>Capacity building for Participating Financial Institutions </a:t>
            </a:r>
            <a:r>
              <a:rPr lang="en-US" sz="4000" b="1" dirty="0">
                <a:solidFill>
                  <a:schemeClr val="bg1"/>
                </a:solidFill>
                <a:latin typeface="Cambria" panose="02040503050406030204" pitchFamily="18" charset="0"/>
                <a:ea typeface="Cambria" panose="02040503050406030204" pitchFamily="18" charset="0"/>
              </a:rPr>
              <a:t>(PFIs) </a:t>
            </a:r>
            <a:r>
              <a:rPr lang="en-US" sz="4000" b="1" dirty="0" err="1">
                <a:solidFill>
                  <a:schemeClr val="bg1"/>
                </a:solidFill>
                <a:latin typeface="Cambria" panose="02040503050406030204" pitchFamily="18" charset="0"/>
                <a:ea typeface="Cambria" panose="02040503050406030204" pitchFamily="18" charset="0"/>
              </a:rPr>
              <a:t>and Program Implementation Entities </a:t>
            </a:r>
            <a:r>
              <a:rPr lang="en-US" sz="4000" b="1" dirty="0">
                <a:solidFill>
                  <a:schemeClr val="bg1"/>
                </a:solidFill>
                <a:latin typeface="Cambria" panose="02040503050406030204" pitchFamily="18" charset="0"/>
                <a:ea typeface="Cambria" panose="02040503050406030204" pitchFamily="18" charset="0"/>
              </a:rPr>
              <a:t>(PIEs)</a:t>
            </a:r>
            <a:endParaRPr lang="en-US" sz="4000" b="1" kern="0" dirty="0">
              <a:solidFill>
                <a:schemeClr val="bg1"/>
              </a:solidFill>
              <a:latin typeface="Cambria" panose="02040503050406030204" pitchFamily="18" charset="0"/>
              <a:ea typeface="Cambria" panose="02040503050406030204" pitchFamily="18" charset="0"/>
              <a:sym typeface="Arial"/>
            </a:endParaRPr>
          </a:p>
        </p:txBody>
      </p:sp>
      <p:sp>
        <p:nvSpPr>
          <p:cNvPr id="3" name="Slide Number Placeholder 2">
            <a:extLst>
              <a:ext uri="{FF2B5EF4-FFF2-40B4-BE49-F238E27FC236}">
                <a16:creationId xmlns:a16="http://schemas.microsoft.com/office/drawing/2014/main" id="{0855B113-D2B2-61DC-E088-719C63B49720}"/>
              </a:ext>
            </a:extLst>
          </p:cNvPr>
          <p:cNvSpPr>
            <a:spLocks noGrp="1"/>
          </p:cNvSpPr>
          <p:nvPr>
            <p:ph type="sldNum" sz="quarter" idx="12"/>
          </p:nvPr>
        </p:nvSpPr>
        <p:spPr/>
        <p:txBody>
          <a:bodyPr/>
          <a:lstStyle/>
          <a:p>
            <a:fld id="{DDA70A67-A867-42F0-871F-01B78550C99D}" type="slidenum">
              <a:rPr lang="en-US" smtClean="0"/>
              <a:pPr/>
              <a:t>2</a:t>
            </a:fld>
            <a:endParaRPr lang="en-US" dirty="0"/>
          </a:p>
        </p:txBody>
      </p:sp>
    </p:spTree>
    <p:extLst>
      <p:ext uri="{BB962C8B-B14F-4D97-AF65-F5344CB8AC3E}">
        <p14:creationId xmlns:p14="http://schemas.microsoft.com/office/powerpoint/2010/main" val="2186647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FE143-E360-93AA-401C-160AF6864B65}"/>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1E1B40E7-FD9D-0083-8B76-15E156BC4812}"/>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RPr lang="en-US"/>
            </a:defPPr>
            <a:lvl1pPr marR="0" lvl="0">
              <a:lnSpc>
                <a:spcPct val="90000"/>
              </a:lnSpc>
              <a:spcBef>
                <a:spcPts val="0"/>
              </a:spcBef>
              <a:spcAft>
                <a:spcPts val="0"/>
              </a:spcAft>
              <a:buClr>
                <a:schemeClr val="dk1"/>
              </a:buClr>
              <a:buSzPct val="111111"/>
              <a:buFont typeface="Arial"/>
              <a:buNone/>
              <a:defRPr sz="3200" b="1" i="0" u="none" strike="noStrike" kern="0" cap="none">
                <a:solidFill>
                  <a:schemeClr val="lt1"/>
                </a:solidFill>
                <a:latin typeface="Cambria"/>
                <a:ea typeface="Cambria"/>
                <a:cs typeface="Cambria"/>
              </a:defRPr>
            </a:lvl1pPr>
            <a:lvl2pPr marR="0" lvl="1">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defRPr>
            </a:lvl2pPr>
            <a:lvl3pPr marR="0" lvl="2">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defRPr>
            </a:lvl3pPr>
            <a:lvl4pPr marR="0" lvl="3">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defRPr>
            </a:lvl4pPr>
            <a:lvl5pPr marR="0" lvl="4">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defRPr>
            </a:lvl5pPr>
            <a:lvl6pPr marR="0" lvl="5">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defRPr>
            </a:lvl6pPr>
            <a:lvl7pPr marR="0" lvl="6">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defRPr>
            </a:lvl7pPr>
            <a:lvl8pPr marR="0" lvl="7">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defRPr>
            </a:lvl8pPr>
            <a:lvl9pPr marR="0" lvl="8">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defRPr>
            </a:lvl9pPr>
          </a:lstStyle>
          <a:p>
            <a:r>
              <a:rPr lang="en-US" dirty="0"/>
              <a:t>Overview of the Capacity Building</a:t>
            </a:r>
            <a:endParaRPr lang="en-US" sz="3400" dirty="0"/>
          </a:p>
        </p:txBody>
      </p:sp>
      <p:sp>
        <p:nvSpPr>
          <p:cNvPr id="2" name="Slide Number Placeholder 1">
            <a:extLst>
              <a:ext uri="{FF2B5EF4-FFF2-40B4-BE49-F238E27FC236}">
                <a16:creationId xmlns:a16="http://schemas.microsoft.com/office/drawing/2014/main" id="{E75FD607-D428-3942-DD5B-9D5FB8489A0B}"/>
              </a:ext>
            </a:extLst>
          </p:cNvPr>
          <p:cNvSpPr>
            <a:spLocks noGrp="1"/>
          </p:cNvSpPr>
          <p:nvPr>
            <p:ph type="sldNum" sz="quarter" idx="12"/>
          </p:nvPr>
        </p:nvSpPr>
        <p:spPr/>
        <p:txBody>
          <a:bodyPr/>
          <a:lstStyle/>
          <a:p>
            <a:fld id="{DDA70A67-A867-42F0-871F-01B78550C99D}" type="slidenum">
              <a:rPr lang="en-US" sz="1600" b="1" smtClean="0">
                <a:latin typeface="Arial" panose="020B0604020202020204" pitchFamily="34" charset="0"/>
                <a:cs typeface="Arial" panose="020B0604020202020204" pitchFamily="34" charset="0"/>
              </a:rPr>
              <a:t>3</a:t>
            </a:fld>
            <a:endParaRPr lang="en-US" sz="1600" b="1"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BA8909BB-15E9-AB0A-280E-77C0C25BF624}"/>
              </a:ext>
            </a:extLst>
          </p:cNvPr>
          <p:cNvSpPr txBox="1"/>
          <p:nvPr/>
        </p:nvSpPr>
        <p:spPr>
          <a:xfrm>
            <a:off x="1134533" y="2382936"/>
            <a:ext cx="10301254" cy="1754326"/>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Training Objectives</a:t>
            </a: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Equip participants with knowledge &amp; skills on VSUEE projects, green credit, and ESG management in enterprises, as well as the characteristics of energy efficiency projects.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Support PIE in promoting energy efficiency investment in practice.</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Enhance the ability to collaborate with stakeholders such as PFIs and IEs/ESCOs.</a:t>
            </a:r>
          </a:p>
          <a:p>
            <a:endParaRPr lang="en-US" dirty="0"/>
          </a:p>
        </p:txBody>
      </p:sp>
      <p:sp>
        <p:nvSpPr>
          <p:cNvPr id="4" name="TextBox 3">
            <a:extLst>
              <a:ext uri="{FF2B5EF4-FFF2-40B4-BE49-F238E27FC236}">
                <a16:creationId xmlns:a16="http://schemas.microsoft.com/office/drawing/2014/main" id="{DC28A8A4-868F-0E4B-364C-D2407E1B6398}"/>
              </a:ext>
            </a:extLst>
          </p:cNvPr>
          <p:cNvSpPr txBox="1"/>
          <p:nvPr/>
        </p:nvSpPr>
        <p:spPr>
          <a:xfrm>
            <a:off x="972326" y="4448331"/>
            <a:ext cx="10625667" cy="1200329"/>
          </a:xfrm>
          <a:prstGeom prst="rect">
            <a:avLst/>
          </a:prstGeom>
          <a:noFill/>
        </p:spPr>
        <p:txBody>
          <a:bodyPr wrap="square">
            <a:spAutoFit/>
          </a:bodyPr>
          <a:lstStyle/>
          <a:p>
            <a:r>
              <a:rPr lang="en-US" b="1" dirty="0">
                <a:latin typeface="Arial" panose="020B0604020202020204" pitchFamily="34" charset="0"/>
                <a:cs typeface="Arial" panose="020B0604020202020204" pitchFamily="34" charset="0"/>
              </a:rPr>
              <a:t>Target Audience</a:t>
            </a:r>
            <a:endParaRPr lang="en-US"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Officers of PIE – the intermediary organization implementing the RSF under the overall supervision of MOIT and the State Bank of Vietnam.</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Focused on promoting energy efficiency investments and green projects.</a:t>
            </a:r>
          </a:p>
        </p:txBody>
      </p:sp>
    </p:spTree>
    <p:extLst>
      <p:ext uri="{BB962C8B-B14F-4D97-AF65-F5344CB8AC3E}">
        <p14:creationId xmlns:p14="http://schemas.microsoft.com/office/powerpoint/2010/main" val="8028591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ED2D5-CA80-DE4F-D1CB-3F663FB52F19}"/>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40E87239-E9C0-5895-82A3-D123FBD568E4}"/>
              </a:ext>
            </a:extLst>
          </p:cNvPr>
          <p:cNvSpPr>
            <a:spLocks noGrp="1"/>
          </p:cNvSpPr>
          <p:nvPr>
            <p:ph type="subTitle" idx="1"/>
          </p:nvPr>
        </p:nvSpPr>
        <p:spPr>
          <a:xfrm>
            <a:off x="1806022" y="2092269"/>
            <a:ext cx="8579955" cy="1070557"/>
          </a:xfrm>
        </p:spPr>
        <p:txBody>
          <a:bodyPr/>
          <a:lstStyle/>
          <a:p>
            <a:r>
              <a:rPr lang="en-US" dirty="0"/>
              <a:t>Overview of the VSUEE project structure and the roles, responsibilities of PIE</a:t>
            </a:r>
          </a:p>
        </p:txBody>
      </p:sp>
    </p:spTree>
    <p:extLst>
      <p:ext uri="{BB962C8B-B14F-4D97-AF65-F5344CB8AC3E}">
        <p14:creationId xmlns:p14="http://schemas.microsoft.com/office/powerpoint/2010/main" val="209091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08;p22">
            <a:extLst>
              <a:ext uri="{FF2B5EF4-FFF2-40B4-BE49-F238E27FC236}">
                <a16:creationId xmlns:a16="http://schemas.microsoft.com/office/drawing/2014/main" id="{A42D08C1-5B25-5BD6-05A9-44DA03E20F61}"/>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Cambria"/>
                <a:ea typeface="Cambria"/>
                <a:cs typeface="Cambria"/>
                <a:sym typeface="Cambria"/>
              </a:rPr>
              <a:t>VSUEE </a:t>
            </a:r>
            <a:r>
              <a:rPr lang="en-US" sz="3200" kern="0" dirty="0" err="1">
                <a:latin typeface="Cambria"/>
                <a:ea typeface="Cambria"/>
                <a:cs typeface="Cambria"/>
                <a:sym typeface="Cambria"/>
              </a:rPr>
              <a:t>Project </a:t>
            </a:r>
            <a:r>
              <a:rPr lang="en-US" sz="3200" kern="0" dirty="0">
                <a:latin typeface="Cambria"/>
                <a:ea typeface="Cambria"/>
                <a:cs typeface="Cambria"/>
                <a:sym typeface="Cambria"/>
              </a:rPr>
              <a:t>(2022 - 2026)</a:t>
            </a:r>
          </a:p>
        </p:txBody>
      </p:sp>
      <p:sp>
        <p:nvSpPr>
          <p:cNvPr id="4" name="Google Shape;66;p18">
            <a:extLst>
              <a:ext uri="{FF2B5EF4-FFF2-40B4-BE49-F238E27FC236}">
                <a16:creationId xmlns:a16="http://schemas.microsoft.com/office/drawing/2014/main" id="{C0F7394D-3D79-4D8B-673D-EC6BBE0B5B3B}"/>
              </a:ext>
            </a:extLst>
          </p:cNvPr>
          <p:cNvSpPr txBox="1">
            <a:spLocks/>
          </p:cNvSpPr>
          <p:nvPr/>
        </p:nvSpPr>
        <p:spPr>
          <a:xfrm>
            <a:off x="941166" y="2071867"/>
            <a:ext cx="10515600" cy="4478655"/>
          </a:xfrm>
          <a:prstGeom prst="rect">
            <a:avLst/>
          </a:prstGeom>
          <a:noFill/>
          <a:ln>
            <a:noFill/>
          </a:ln>
        </p:spPr>
        <p:txBody>
          <a:bodyPr spcFirstLastPara="1" wrap="square" lIns="91425" tIns="45700" rIns="91425" bIns="4570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indent="-457200" algn="just">
              <a:buSzPts val="1800"/>
              <a:buFont typeface="Arial"/>
              <a:buChar char="•"/>
            </a:pPr>
            <a:r>
              <a:rPr lang="vi-VN" sz="2000" b="1" dirty="0">
                <a:latin typeface="Arial"/>
                <a:ea typeface="Arial"/>
                <a:cs typeface="Arial"/>
                <a:sym typeface="Arial"/>
              </a:rPr>
              <a:t>Objective: </a:t>
            </a:r>
            <a:r>
              <a:rPr lang="vi-VN" sz="2000" dirty="0">
                <a:latin typeface="Arial"/>
                <a:ea typeface="Arial"/>
                <a:cs typeface="Arial"/>
                <a:sym typeface="Arial"/>
              </a:rPr>
              <a:t>To promote energy efficiency and conservation in the industrial sector, contributing to achieving national energy efficiency targets</a:t>
            </a:r>
          </a:p>
          <a:p>
            <a:pPr marL="685800" indent="-457200" algn="just">
              <a:buSzPts val="1800"/>
              <a:buFont typeface="Arial"/>
              <a:buChar char="•"/>
            </a:pPr>
            <a:r>
              <a:rPr lang="vi-VN" sz="2000" b="1" dirty="0">
                <a:latin typeface="Arial"/>
                <a:ea typeface="Arial"/>
                <a:cs typeface="Arial"/>
                <a:sym typeface="Arial"/>
              </a:rPr>
              <a:t>Funding Source: </a:t>
            </a:r>
            <a:r>
              <a:rPr lang="vi-VN" sz="2000" dirty="0">
                <a:latin typeface="Arial"/>
                <a:ea typeface="Arial"/>
                <a:cs typeface="Arial"/>
                <a:sym typeface="Arial"/>
              </a:rPr>
              <a:t>GCF, World Bank entrusted with management</a:t>
            </a:r>
            <a:endParaRPr lang="vi-VN" sz="2000" dirty="0"/>
          </a:p>
          <a:p>
            <a:pPr marL="685800" indent="-457200" algn="just">
              <a:buSzPts val="1800"/>
              <a:buFont typeface="Arial"/>
              <a:buChar char="•"/>
            </a:pPr>
            <a:r>
              <a:rPr lang="vi-VN" sz="2000" b="1" dirty="0">
                <a:latin typeface="Arial"/>
                <a:ea typeface="Arial"/>
                <a:cs typeface="Arial"/>
                <a:sym typeface="Arial"/>
              </a:rPr>
              <a:t>Scale: </a:t>
            </a:r>
            <a:r>
              <a:rPr lang="vi-VN" sz="2000" dirty="0">
                <a:latin typeface="Arial"/>
                <a:ea typeface="Arial"/>
                <a:cs typeface="Arial"/>
                <a:sym typeface="Arial"/>
              </a:rPr>
              <a:t>Total budget of 316.3 million USD</a:t>
            </a:r>
            <a:endParaRPr lang="vi-VN" sz="2000" dirty="0"/>
          </a:p>
          <a:p>
            <a:pPr marL="1143000" lvl="1" indent="-457200" algn="just">
              <a:buSzPts val="2400"/>
              <a:buFont typeface="Calibri"/>
              <a:buChar char="▪"/>
            </a:pPr>
            <a:r>
              <a:rPr lang="vi-VN" sz="2000" dirty="0">
                <a:latin typeface="Arial"/>
                <a:ea typeface="Arial"/>
                <a:cs typeface="Arial"/>
                <a:sym typeface="Arial"/>
              </a:rPr>
              <a:t>11.3 million USD non-reimbursable </a:t>
            </a:r>
            <a:endParaRPr lang="vi-VN" sz="2000" dirty="0"/>
          </a:p>
          <a:p>
            <a:pPr marL="1143000" lvl="1" indent="-457200" algn="just">
              <a:buSzPts val="2400"/>
              <a:buFont typeface="Calibri"/>
              <a:buChar char="▪"/>
            </a:pPr>
            <a:r>
              <a:rPr lang="vi-VN" sz="2000" dirty="0">
                <a:latin typeface="Arial"/>
                <a:ea typeface="Arial"/>
                <a:cs typeface="Arial"/>
                <a:sym typeface="Arial"/>
              </a:rPr>
              <a:t>75 million USD in guarantee issuance </a:t>
            </a:r>
            <a:endParaRPr lang="vi-VN" sz="2000" dirty="0"/>
          </a:p>
          <a:p>
            <a:pPr marL="1143000" lvl="1" indent="-457200" algn="just">
              <a:buSzPts val="2400"/>
              <a:buFont typeface="Calibri"/>
              <a:buChar char="▪"/>
            </a:pPr>
            <a:r>
              <a:rPr lang="vi-VN" sz="2000" dirty="0">
                <a:latin typeface="Arial"/>
                <a:ea typeface="Arial"/>
                <a:cs typeface="Arial"/>
                <a:sym typeface="Arial"/>
              </a:rPr>
              <a:t>250 million USD in mobilized capital </a:t>
            </a:r>
            <a:endParaRPr lang="vi-VN" sz="2000" dirty="0"/>
          </a:p>
          <a:p>
            <a:pPr marL="571500" lvl="1" indent="-342900" algn="just">
              <a:buSzPts val="2400"/>
              <a:buFont typeface="Arial"/>
              <a:buChar char="•"/>
            </a:pPr>
            <a:r>
              <a:rPr lang="vi-VN" sz="2000" b="1" dirty="0">
                <a:latin typeface="Arial"/>
                <a:ea typeface="Arial"/>
                <a:cs typeface="Arial"/>
                <a:sym typeface="Arial"/>
              </a:rPr>
              <a:t>Main target:</a:t>
            </a:r>
            <a:endParaRPr lang="vi-VN" sz="2000" dirty="0"/>
          </a:p>
          <a:p>
            <a:pPr marL="1143000" lvl="3" indent="-457200" algn="just">
              <a:buSzPts val="1800"/>
              <a:buFont typeface="Calibri"/>
              <a:buChar char="▪"/>
            </a:pPr>
            <a:r>
              <a:rPr lang="vi-VN" sz="2000" dirty="0">
                <a:latin typeface="Arial"/>
                <a:ea typeface="Arial"/>
                <a:cs typeface="Arial"/>
                <a:sym typeface="Arial"/>
              </a:rPr>
              <a:t>Industrial enterprises</a:t>
            </a:r>
          </a:p>
          <a:p>
            <a:pPr marL="1143000" lvl="3" indent="-457200" algn="just">
              <a:buSzPts val="1800"/>
              <a:buFont typeface="Calibri"/>
              <a:buChar char="▪"/>
            </a:pPr>
            <a:r>
              <a:rPr lang="vi-VN" sz="2000" dirty="0">
                <a:latin typeface="Arial"/>
                <a:ea typeface="Arial"/>
                <a:cs typeface="Arial"/>
                <a:sym typeface="Arial"/>
              </a:rPr>
              <a:t>Financial institutions participating in the project</a:t>
            </a:r>
            <a:endParaRPr lang="vi-VN" sz="2000" dirty="0"/>
          </a:p>
          <a:p>
            <a:pPr marL="1143000" lvl="3" indent="-457200" algn="just">
              <a:buSzPts val="1800"/>
              <a:buFont typeface="Calibri"/>
              <a:buChar char="▪"/>
            </a:pPr>
            <a:r>
              <a:rPr lang="vi-VN" sz="2000" dirty="0">
                <a:latin typeface="Arial"/>
                <a:ea typeface="Arial"/>
                <a:cs typeface="Arial"/>
                <a:sym typeface="Arial"/>
              </a:rPr>
              <a:t>Energy service companies</a:t>
            </a:r>
            <a:endParaRPr lang="vi-VN" sz="2000" dirty="0"/>
          </a:p>
          <a:p>
            <a:pPr marL="1143000" lvl="3" indent="-457200" algn="just">
              <a:buSzPts val="1800"/>
              <a:buFont typeface="Calibri"/>
              <a:buChar char="▪"/>
            </a:pPr>
            <a:r>
              <a:rPr lang="vi-VN" sz="2000" dirty="0">
                <a:latin typeface="Arial"/>
                <a:ea typeface="Arial"/>
                <a:cs typeface="Arial"/>
                <a:sym typeface="Arial"/>
              </a:rPr>
              <a:t>Energy equipment suppliers</a:t>
            </a:r>
            <a:endParaRPr lang="vi-VN" sz="2000" dirty="0"/>
          </a:p>
        </p:txBody>
      </p:sp>
      <p:sp>
        <p:nvSpPr>
          <p:cNvPr id="2" name="Slide Number Placeholder 1">
            <a:extLst>
              <a:ext uri="{FF2B5EF4-FFF2-40B4-BE49-F238E27FC236}">
                <a16:creationId xmlns:a16="http://schemas.microsoft.com/office/drawing/2014/main" id="{9597B15E-23B5-14C6-4CCE-94CA828E567F}"/>
              </a:ext>
            </a:extLst>
          </p:cNvPr>
          <p:cNvSpPr>
            <a:spLocks noGrp="1"/>
          </p:cNvSpPr>
          <p:nvPr>
            <p:ph type="sldNum" sz="quarter" idx="12"/>
          </p:nvPr>
        </p:nvSpPr>
        <p:spPr/>
        <p:txBody>
          <a:bodyPr/>
          <a:lstStyle/>
          <a:p>
            <a:fld id="{DDA70A67-A867-42F0-871F-01B78550C99D}" type="slidenum">
              <a:rPr lang="en-US" smtClean="0"/>
              <a:pPr/>
              <a:t>5</a:t>
            </a:fld>
            <a:endParaRPr lang="en-US" dirty="0"/>
          </a:p>
        </p:txBody>
      </p:sp>
    </p:spTree>
    <p:extLst>
      <p:ext uri="{BB962C8B-B14F-4D97-AF65-F5344CB8AC3E}">
        <p14:creationId xmlns:p14="http://schemas.microsoft.com/office/powerpoint/2010/main" val="4086209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E387D-469B-5DC5-A58F-86756D64BCBB}"/>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AEA32463-F356-FDC4-5615-A889390F2F4B}"/>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err="1">
                <a:latin typeface="Cambria"/>
                <a:ea typeface="Cambria"/>
                <a:cs typeface="Cambria"/>
                <a:sym typeface="Cambria"/>
              </a:rPr>
              <a:t>Project components</a:t>
            </a:r>
            <a:endParaRPr lang="en-US" sz="3200" kern="0" dirty="0">
              <a:latin typeface="Cambria"/>
              <a:ea typeface="Cambria"/>
              <a:cs typeface="Cambria"/>
              <a:sym typeface="Cambria"/>
            </a:endParaRPr>
          </a:p>
        </p:txBody>
      </p:sp>
      <p:sp>
        <p:nvSpPr>
          <p:cNvPr id="2" name="Google Shape;72;p19">
            <a:extLst>
              <a:ext uri="{FF2B5EF4-FFF2-40B4-BE49-F238E27FC236}">
                <a16:creationId xmlns:a16="http://schemas.microsoft.com/office/drawing/2014/main" id="{FA3F2942-3A2B-467C-5D53-6D825413474C}"/>
              </a:ext>
            </a:extLst>
          </p:cNvPr>
          <p:cNvSpPr txBox="1">
            <a:spLocks/>
          </p:cNvSpPr>
          <p:nvPr/>
        </p:nvSpPr>
        <p:spPr>
          <a:xfrm>
            <a:off x="553387" y="2071867"/>
            <a:ext cx="10515600" cy="4265295"/>
          </a:xfrm>
          <a:prstGeom prst="rect">
            <a:avLst/>
          </a:prstGeom>
          <a:noFill/>
          <a:ln>
            <a:noFill/>
          </a:ln>
        </p:spPr>
        <p:txBody>
          <a:bodyPr spcFirstLastPara="1" wrap="square" lIns="91425" tIns="45700" rIns="91425" bIns="45700" anchor="t" anchorCtr="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indent="-457200" algn="just">
              <a:buSzPts val="1800"/>
              <a:buFont typeface="Arial"/>
              <a:buChar char="•"/>
            </a:pPr>
            <a:r>
              <a:rPr lang="en-US" sz="2400" dirty="0">
                <a:latin typeface="Times New Roman" panose="02020603050405020304" pitchFamily="18" charset="0"/>
                <a:ea typeface="Arial"/>
                <a:cs typeface="Times New Roman" panose="02020603050405020304" pitchFamily="18" charset="0"/>
                <a:sym typeface="Arial"/>
              </a:rPr>
              <a:t>Operation of the Risk Sharing Facility (RSF): A grant of USD 78 million, of </a:t>
            </a:r>
            <a:r>
              <a:rPr lang="en-US" sz="2400" dirty="0" err="1">
                <a:latin typeface="Times New Roman" panose="02020603050405020304" pitchFamily="18" charset="0"/>
                <a:ea typeface="Arial"/>
                <a:cs typeface="Times New Roman" panose="02020603050405020304" pitchFamily="18" charset="0"/>
                <a:sym typeface="Arial"/>
              </a:rPr>
              <a:t>which:USD</a:t>
            </a:r>
            <a:r>
              <a:rPr lang="en-US" sz="2400" dirty="0">
                <a:latin typeface="Times New Roman" panose="02020603050405020304" pitchFamily="18" charset="0"/>
                <a:ea typeface="Arial"/>
                <a:cs typeface="Times New Roman" panose="02020603050405020304" pitchFamily="18" charset="0"/>
                <a:sym typeface="Arial"/>
              </a:rPr>
              <a:t> </a:t>
            </a:r>
          </a:p>
          <a:p>
            <a:pPr marL="1143000" lvl="1" indent="-457200" algn="just">
              <a:buSzPts val="1800"/>
              <a:buFont typeface="Arial"/>
              <a:buChar char="•"/>
            </a:pPr>
            <a:r>
              <a:rPr lang="en-US" dirty="0">
                <a:latin typeface="Times New Roman" panose="02020603050405020304" pitchFamily="18" charset="0"/>
                <a:ea typeface="Arial"/>
                <a:cs typeface="Times New Roman" panose="02020603050405020304" pitchFamily="18" charset="0"/>
                <a:sym typeface="Arial"/>
              </a:rPr>
              <a:t>USD 3 million: For RSF fund management activities under the Ministry of Industry and Trade → entrusted to Saigon - Hanoi Commercial Joint Stock Bank (SHB) for management through an implementation contract.</a:t>
            </a:r>
          </a:p>
          <a:p>
            <a:pPr marL="1143000" lvl="1" indent="-457200" algn="just">
              <a:buSzPts val="1800"/>
              <a:buFont typeface="Arial"/>
              <a:buChar char="•"/>
            </a:pPr>
            <a:r>
              <a:rPr lang="en-US" dirty="0">
                <a:latin typeface="Times New Roman" panose="02020603050405020304" pitchFamily="18" charset="0"/>
                <a:ea typeface="Arial"/>
                <a:cs typeface="Times New Roman" panose="02020603050405020304" pitchFamily="18" charset="0"/>
                <a:sym typeface="Arial"/>
              </a:rPr>
              <a:t>USD 75 million (managed by the World Bank): To provide partial credit risk guarantees for participating financial institutions (PFIs) that lend to industrial enterprises and energy service companies (ESCOs) for energy efficiency </a:t>
            </a:r>
            <a:r>
              <a:rPr lang="en-US" dirty="0" err="1">
                <a:latin typeface="Times New Roman" panose="02020603050405020304" pitchFamily="18" charset="0"/>
                <a:ea typeface="Arial"/>
                <a:cs typeface="Times New Roman" panose="02020603050405020304" pitchFamily="18" charset="0"/>
                <a:sym typeface="Arial"/>
              </a:rPr>
              <a:t>investments.Scope</a:t>
            </a:r>
            <a:r>
              <a:rPr lang="en-US" dirty="0">
                <a:latin typeface="Times New Roman" panose="02020603050405020304" pitchFamily="18" charset="0"/>
                <a:ea typeface="Arial"/>
                <a:cs typeface="Times New Roman" panose="02020603050405020304" pitchFamily="18" charset="0"/>
                <a:sym typeface="Arial"/>
              </a:rPr>
              <a:t> of guarantee: Up to 50% of the value of an energy efficiency investment loan.</a:t>
            </a:r>
          </a:p>
          <a:p>
            <a:pPr marL="685800" indent="-457200" algn="just">
              <a:buSzPts val="1800"/>
              <a:buFont typeface="Arial"/>
              <a:buChar char="•"/>
            </a:pPr>
            <a:r>
              <a:rPr lang="en-US" sz="2400" dirty="0">
                <a:latin typeface="Times New Roman" panose="02020603050405020304" pitchFamily="18" charset="0"/>
                <a:ea typeface="Arial"/>
                <a:cs typeface="Times New Roman" panose="02020603050405020304" pitchFamily="18" charset="0"/>
                <a:sym typeface="Arial"/>
              </a:rPr>
              <a:t>Technical Assistance: A grant of USD 8.3 million to provide technical support for PFIs, industrial enterprises, ESCOs, and energy efficiency equipment suppliers.</a:t>
            </a:r>
            <a:endParaRPr lang="vi-VN" sz="24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C761D794-9873-BFBF-31EA-745BC59A182C}"/>
              </a:ext>
            </a:extLst>
          </p:cNvPr>
          <p:cNvSpPr>
            <a:spLocks noGrp="1"/>
          </p:cNvSpPr>
          <p:nvPr>
            <p:ph type="sldNum" sz="quarter" idx="12"/>
          </p:nvPr>
        </p:nvSpPr>
        <p:spPr/>
        <p:txBody>
          <a:bodyPr/>
          <a:lstStyle/>
          <a:p>
            <a:fld id="{DDA70A67-A867-42F0-871F-01B78550C99D}" type="slidenum">
              <a:rPr lang="en-US" smtClean="0"/>
              <a:pPr/>
              <a:t>6</a:t>
            </a:fld>
            <a:endParaRPr lang="en-US" dirty="0"/>
          </a:p>
        </p:txBody>
      </p:sp>
    </p:spTree>
    <p:extLst>
      <p:ext uri="{BB962C8B-B14F-4D97-AF65-F5344CB8AC3E}">
        <p14:creationId xmlns:p14="http://schemas.microsoft.com/office/powerpoint/2010/main" val="4839692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63944-1C7D-863F-3290-AF8B610DE95C}"/>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7DECE71-72BD-21DC-725E-CCFC1DED39FD}"/>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err="1">
                <a:latin typeface="Cambria"/>
                <a:ea typeface="Cambria"/>
                <a:cs typeface="Cambria"/>
                <a:sym typeface="Cambria"/>
              </a:rPr>
              <a:t>Organizational Chart</a:t>
            </a:r>
            <a:endParaRPr lang="en-US" sz="3200" kern="0" dirty="0">
              <a:latin typeface="Cambria"/>
              <a:ea typeface="Cambria"/>
              <a:cs typeface="Cambria"/>
              <a:sym typeface="Cambria"/>
            </a:endParaRPr>
          </a:p>
        </p:txBody>
      </p:sp>
      <p:pic>
        <p:nvPicPr>
          <p:cNvPr id="2" name="Google Shape;101;p6">
            <a:extLst>
              <a:ext uri="{FF2B5EF4-FFF2-40B4-BE49-F238E27FC236}">
                <a16:creationId xmlns:a16="http://schemas.microsoft.com/office/drawing/2014/main" id="{E2E8BD02-9250-FB33-C162-2208105D0626}"/>
              </a:ext>
            </a:extLst>
          </p:cNvPr>
          <p:cNvPicPr preferRelativeResize="0"/>
          <p:nvPr/>
        </p:nvPicPr>
        <p:blipFill rotWithShape="1">
          <a:blip r:embed="rId2">
            <a:alphaModFix/>
          </a:blip>
          <a:srcRect/>
          <a:stretch/>
        </p:blipFill>
        <p:spPr>
          <a:xfrm>
            <a:off x="941166" y="2352503"/>
            <a:ext cx="10369110" cy="4040678"/>
          </a:xfrm>
          <a:prstGeom prst="rect">
            <a:avLst/>
          </a:prstGeom>
          <a:noFill/>
          <a:ln>
            <a:noFill/>
          </a:ln>
        </p:spPr>
      </p:pic>
      <p:sp>
        <p:nvSpPr>
          <p:cNvPr id="4" name="Google Shape;124;p24">
            <a:extLst>
              <a:ext uri="{FF2B5EF4-FFF2-40B4-BE49-F238E27FC236}">
                <a16:creationId xmlns:a16="http://schemas.microsoft.com/office/drawing/2014/main" id="{0F8F1248-A3B5-8B19-C8FE-F09E4F56F3E0}"/>
              </a:ext>
            </a:extLst>
          </p:cNvPr>
          <p:cNvSpPr/>
          <p:nvPr/>
        </p:nvSpPr>
        <p:spPr>
          <a:xfrm>
            <a:off x="941166" y="2824500"/>
            <a:ext cx="1545421" cy="604500"/>
          </a:xfrm>
          <a:prstGeom prst="rect">
            <a:avLst/>
          </a:prstGeom>
          <a:solidFill>
            <a:schemeClr val="accent1"/>
          </a:solidFill>
          <a:ln w="19050" cap="flat" cmpd="sng">
            <a:solidFill>
              <a:srgbClr val="062E5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en" sz="1100" b="1" i="0" u="none" strike="noStrike" cap="none" dirty="0">
                <a:solidFill>
                  <a:schemeClr val="lt1"/>
                </a:solidFill>
                <a:latin typeface="Arial"/>
                <a:ea typeface="Arial"/>
                <a:cs typeface="Arial"/>
                <a:sym typeface="Arial"/>
              </a:rPr>
              <a:t>Green Climate Fund (GCF)</a:t>
            </a:r>
            <a:endParaRPr sz="1100" b="0" i="0" u="none" strike="noStrike" cap="none" dirty="0">
              <a:solidFill>
                <a:schemeClr val="lt1"/>
              </a:solidFill>
              <a:latin typeface="Arial"/>
              <a:ea typeface="Arial"/>
              <a:cs typeface="Arial"/>
              <a:sym typeface="Arial"/>
            </a:endParaRPr>
          </a:p>
        </p:txBody>
      </p:sp>
      <p:sp>
        <p:nvSpPr>
          <p:cNvPr id="5" name="Google Shape;125;p24">
            <a:extLst>
              <a:ext uri="{FF2B5EF4-FFF2-40B4-BE49-F238E27FC236}">
                <a16:creationId xmlns:a16="http://schemas.microsoft.com/office/drawing/2014/main" id="{24A114B4-C53F-4A48-165B-4E2B1142750F}"/>
              </a:ext>
            </a:extLst>
          </p:cNvPr>
          <p:cNvSpPr/>
          <p:nvPr/>
        </p:nvSpPr>
        <p:spPr>
          <a:xfrm>
            <a:off x="881724" y="5315876"/>
            <a:ext cx="1545421" cy="604500"/>
          </a:xfrm>
          <a:prstGeom prst="rect">
            <a:avLst/>
          </a:prstGeom>
          <a:solidFill>
            <a:schemeClr val="accent1"/>
          </a:solidFill>
          <a:ln w="19050" cap="flat" cmpd="sng">
            <a:solidFill>
              <a:srgbClr val="062E5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en" sz="1100" b="1" i="0" u="none" strike="noStrike" cap="none">
                <a:solidFill>
                  <a:schemeClr val="lt1"/>
                </a:solidFill>
                <a:latin typeface="Arial"/>
                <a:ea typeface="Arial"/>
                <a:cs typeface="Arial"/>
                <a:sym typeface="Arial"/>
              </a:rPr>
              <a:t>World Bank</a:t>
            </a:r>
            <a:endParaRPr sz="1100" b="0" i="0" u="none" strike="noStrike" cap="none">
              <a:solidFill>
                <a:schemeClr val="lt1"/>
              </a:solidFill>
              <a:latin typeface="Arial"/>
              <a:ea typeface="Arial"/>
              <a:cs typeface="Arial"/>
              <a:sym typeface="Arial"/>
            </a:endParaRPr>
          </a:p>
        </p:txBody>
      </p:sp>
      <p:sp>
        <p:nvSpPr>
          <p:cNvPr id="6" name="Google Shape;126;p24">
            <a:extLst>
              <a:ext uri="{FF2B5EF4-FFF2-40B4-BE49-F238E27FC236}">
                <a16:creationId xmlns:a16="http://schemas.microsoft.com/office/drawing/2014/main" id="{A9A165F3-A204-A6EF-9D6A-AE4B297D943E}"/>
              </a:ext>
            </a:extLst>
          </p:cNvPr>
          <p:cNvSpPr/>
          <p:nvPr/>
        </p:nvSpPr>
        <p:spPr>
          <a:xfrm>
            <a:off x="3124534" y="2763973"/>
            <a:ext cx="1614553" cy="604500"/>
          </a:xfrm>
          <a:prstGeom prst="rect">
            <a:avLst/>
          </a:prstGeom>
          <a:solidFill>
            <a:srgbClr val="CA660C"/>
          </a:solidFill>
          <a:ln w="19050" cap="flat" cmpd="sng">
            <a:solidFill>
              <a:srgbClr val="062E5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en" sz="1100" b="1" i="0" u="none" strike="noStrike" cap="none" dirty="0">
                <a:solidFill>
                  <a:schemeClr val="lt1"/>
                </a:solidFill>
                <a:latin typeface="Arial"/>
                <a:ea typeface="Arial"/>
                <a:cs typeface="Arial"/>
                <a:sym typeface="Arial"/>
              </a:rPr>
              <a:t>State Bank of Vietnam</a:t>
            </a:r>
            <a:endParaRPr sz="1100" b="0" i="0" u="none" strike="noStrike" cap="none" dirty="0">
              <a:solidFill>
                <a:schemeClr val="lt1"/>
              </a:solidFill>
              <a:latin typeface="Arial"/>
              <a:ea typeface="Arial"/>
              <a:cs typeface="Arial"/>
              <a:sym typeface="Arial"/>
            </a:endParaRPr>
          </a:p>
        </p:txBody>
      </p:sp>
      <p:sp>
        <p:nvSpPr>
          <p:cNvPr id="7" name="Google Shape;127;p24">
            <a:extLst>
              <a:ext uri="{FF2B5EF4-FFF2-40B4-BE49-F238E27FC236}">
                <a16:creationId xmlns:a16="http://schemas.microsoft.com/office/drawing/2014/main" id="{E390812C-B5DB-DC53-9C6C-E77974A525DF}"/>
              </a:ext>
            </a:extLst>
          </p:cNvPr>
          <p:cNvSpPr/>
          <p:nvPr/>
        </p:nvSpPr>
        <p:spPr>
          <a:xfrm>
            <a:off x="3063573" y="3905930"/>
            <a:ext cx="1614553" cy="604500"/>
          </a:xfrm>
          <a:prstGeom prst="rect">
            <a:avLst/>
          </a:prstGeom>
          <a:solidFill>
            <a:srgbClr val="CA660C"/>
          </a:solidFill>
          <a:ln w="19050" cap="flat" cmpd="sng">
            <a:solidFill>
              <a:srgbClr val="062E5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en" sz="1100" b="1" i="0" u="none" strike="noStrike" cap="none" dirty="0">
                <a:solidFill>
                  <a:schemeClr val="lt1"/>
                </a:solidFill>
                <a:latin typeface="Arial"/>
                <a:ea typeface="Arial"/>
                <a:cs typeface="Arial"/>
                <a:sym typeface="Arial"/>
              </a:rPr>
              <a:t>Minstry of Industry and Trade</a:t>
            </a:r>
            <a:endParaRPr sz="1100" b="0" i="0" u="none" strike="noStrike" cap="none" dirty="0">
              <a:solidFill>
                <a:schemeClr val="lt1"/>
              </a:solidFill>
              <a:latin typeface="Arial"/>
              <a:ea typeface="Arial"/>
              <a:cs typeface="Arial"/>
              <a:sym typeface="Arial"/>
            </a:endParaRPr>
          </a:p>
        </p:txBody>
      </p:sp>
      <p:sp>
        <p:nvSpPr>
          <p:cNvPr id="8" name="Google Shape;128;p24">
            <a:extLst>
              <a:ext uri="{FF2B5EF4-FFF2-40B4-BE49-F238E27FC236}">
                <a16:creationId xmlns:a16="http://schemas.microsoft.com/office/drawing/2014/main" id="{62F3F2CE-80A7-B7B1-6621-E727117E8F2F}"/>
              </a:ext>
            </a:extLst>
          </p:cNvPr>
          <p:cNvSpPr/>
          <p:nvPr/>
        </p:nvSpPr>
        <p:spPr>
          <a:xfrm>
            <a:off x="3063572" y="5233011"/>
            <a:ext cx="1614553" cy="763929"/>
          </a:xfrm>
          <a:prstGeom prst="rect">
            <a:avLst/>
          </a:prstGeom>
          <a:solidFill>
            <a:srgbClr val="0070C0"/>
          </a:solidFill>
          <a:ln w="19050" cap="flat" cmpd="sng">
            <a:solidFill>
              <a:srgbClr val="062E5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en" sz="1100" b="1" i="0" u="none" strike="noStrike" cap="none">
                <a:solidFill>
                  <a:schemeClr val="lt1"/>
                </a:solidFill>
                <a:latin typeface="Arial"/>
                <a:ea typeface="Arial"/>
                <a:cs typeface="Arial"/>
                <a:sym typeface="Arial"/>
              </a:rPr>
              <a:t>RSF Program Implementing Agency</a:t>
            </a:r>
            <a:endParaRPr sz="1100" b="0" i="0" u="none" strike="noStrike" cap="none">
              <a:solidFill>
                <a:schemeClr val="lt1"/>
              </a:solidFill>
              <a:latin typeface="Arial"/>
              <a:ea typeface="Arial"/>
              <a:cs typeface="Arial"/>
              <a:sym typeface="Arial"/>
            </a:endParaRPr>
          </a:p>
        </p:txBody>
      </p:sp>
      <p:sp>
        <p:nvSpPr>
          <p:cNvPr id="9" name="Google Shape;132;p24">
            <a:extLst>
              <a:ext uri="{FF2B5EF4-FFF2-40B4-BE49-F238E27FC236}">
                <a16:creationId xmlns:a16="http://schemas.microsoft.com/office/drawing/2014/main" id="{28EB50E8-97A4-810C-FE2F-75E635D309C3}"/>
              </a:ext>
            </a:extLst>
          </p:cNvPr>
          <p:cNvSpPr/>
          <p:nvPr/>
        </p:nvSpPr>
        <p:spPr>
          <a:xfrm>
            <a:off x="1780150" y="6042462"/>
            <a:ext cx="1709809" cy="434538"/>
          </a:xfrm>
          <a:prstGeom prst="rect">
            <a:avLst/>
          </a:prstGeom>
          <a:solidFill>
            <a:schemeClr val="lt1"/>
          </a:solidFill>
          <a:ln w="19050"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en" sz="1100" b="0" i="0" u="none" strike="noStrike" cap="none" dirty="0">
                <a:solidFill>
                  <a:schemeClr val="dk1"/>
                </a:solidFill>
                <a:latin typeface="Arial"/>
                <a:ea typeface="Arial"/>
                <a:cs typeface="Arial"/>
                <a:sym typeface="Arial"/>
              </a:rPr>
              <a:t>GCF Risk Guarantee Agreement</a:t>
            </a:r>
            <a:endParaRPr sz="1100" b="0" i="0" u="none" strike="noStrike" cap="none" dirty="0">
              <a:solidFill>
                <a:srgbClr val="000000"/>
              </a:solidFill>
              <a:latin typeface="Arial"/>
              <a:ea typeface="Arial"/>
              <a:cs typeface="Arial"/>
              <a:sym typeface="Arial"/>
            </a:endParaRPr>
          </a:p>
        </p:txBody>
      </p:sp>
      <p:sp>
        <p:nvSpPr>
          <p:cNvPr id="10" name="Google Shape;134;p24">
            <a:extLst>
              <a:ext uri="{FF2B5EF4-FFF2-40B4-BE49-F238E27FC236}">
                <a16:creationId xmlns:a16="http://schemas.microsoft.com/office/drawing/2014/main" id="{5BF1748E-F05F-C3D7-E1D3-4FA38E025C44}"/>
              </a:ext>
            </a:extLst>
          </p:cNvPr>
          <p:cNvSpPr/>
          <p:nvPr/>
        </p:nvSpPr>
        <p:spPr>
          <a:xfrm>
            <a:off x="4328942" y="6018754"/>
            <a:ext cx="1767057" cy="434538"/>
          </a:xfrm>
          <a:prstGeom prst="rect">
            <a:avLst/>
          </a:prstGeom>
          <a:solidFill>
            <a:schemeClr val="lt1"/>
          </a:solidFill>
          <a:ln w="19050"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en" sz="1100" b="0" i="0" u="none" strike="noStrike" cap="none" dirty="0">
                <a:solidFill>
                  <a:schemeClr val="dk1"/>
                </a:solidFill>
                <a:latin typeface="Arial"/>
                <a:ea typeface="Arial"/>
                <a:cs typeface="Arial"/>
                <a:sym typeface="Arial"/>
              </a:rPr>
              <a:t>RSF Credit Guarantee Agreement</a:t>
            </a:r>
            <a:endParaRPr sz="1100" b="0" i="0" u="none" strike="noStrike" cap="none" dirty="0">
              <a:solidFill>
                <a:srgbClr val="000000"/>
              </a:solidFill>
              <a:latin typeface="Arial"/>
              <a:ea typeface="Arial"/>
              <a:cs typeface="Arial"/>
              <a:sym typeface="Arial"/>
            </a:endParaRPr>
          </a:p>
        </p:txBody>
      </p:sp>
      <p:sp>
        <p:nvSpPr>
          <p:cNvPr id="11" name="Google Shape;136;p24">
            <a:extLst>
              <a:ext uri="{FF2B5EF4-FFF2-40B4-BE49-F238E27FC236}">
                <a16:creationId xmlns:a16="http://schemas.microsoft.com/office/drawing/2014/main" id="{FC1FB277-6DDA-C085-115B-9CBA3768C268}"/>
              </a:ext>
            </a:extLst>
          </p:cNvPr>
          <p:cNvSpPr/>
          <p:nvPr/>
        </p:nvSpPr>
        <p:spPr>
          <a:xfrm>
            <a:off x="7238350" y="5996939"/>
            <a:ext cx="1896772" cy="581413"/>
          </a:xfrm>
          <a:prstGeom prst="rect">
            <a:avLst/>
          </a:prstGeom>
          <a:solidFill>
            <a:schemeClr val="lt1"/>
          </a:solidFill>
          <a:ln w="19050"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en" sz="1100" b="0" i="0" u="none" strike="noStrike" cap="none" dirty="0">
                <a:solidFill>
                  <a:schemeClr val="dk1"/>
                </a:solidFill>
                <a:latin typeface="Arial"/>
                <a:ea typeface="Arial"/>
                <a:cs typeface="Arial"/>
                <a:sym typeface="Arial"/>
              </a:rPr>
              <a:t>Loan Agreement for PFI (guaranteed</a:t>
            </a:r>
            <a:endParaRPr sz="1100" b="0" i="0" u="none" strike="noStrike" cap="none" dirty="0">
              <a:solidFill>
                <a:srgbClr val="000000"/>
              </a:solidFill>
              <a:latin typeface="Arial"/>
              <a:ea typeface="Arial"/>
              <a:cs typeface="Arial"/>
              <a:sym typeface="Arial"/>
            </a:endParaRPr>
          </a:p>
        </p:txBody>
      </p:sp>
      <p:sp>
        <p:nvSpPr>
          <p:cNvPr id="12" name="Google Shape;135;p24">
            <a:extLst>
              <a:ext uri="{FF2B5EF4-FFF2-40B4-BE49-F238E27FC236}">
                <a16:creationId xmlns:a16="http://schemas.microsoft.com/office/drawing/2014/main" id="{1AA5E866-F5CB-5718-C8B8-B39F693C32A6}"/>
              </a:ext>
            </a:extLst>
          </p:cNvPr>
          <p:cNvSpPr/>
          <p:nvPr/>
        </p:nvSpPr>
        <p:spPr>
          <a:xfrm>
            <a:off x="4021829" y="4718247"/>
            <a:ext cx="1637700" cy="317100"/>
          </a:xfrm>
          <a:prstGeom prst="rect">
            <a:avLst/>
          </a:prstGeom>
          <a:solidFill>
            <a:schemeClr val="lt1"/>
          </a:solidFill>
          <a:ln w="19050"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en" sz="1100" b="0" i="0" u="none" strike="noStrike" cap="none" dirty="0">
                <a:solidFill>
                  <a:schemeClr val="dk1"/>
                </a:solidFill>
                <a:latin typeface="Arial"/>
                <a:ea typeface="Arial"/>
                <a:cs typeface="Arial"/>
                <a:sym typeface="Arial"/>
              </a:rPr>
              <a:t>Implementation Agreement</a:t>
            </a:r>
            <a:endParaRPr sz="1100" b="0" i="0" u="none" strike="noStrike" cap="none" dirty="0">
              <a:solidFill>
                <a:srgbClr val="000000"/>
              </a:solidFill>
              <a:latin typeface="Arial"/>
              <a:ea typeface="Arial"/>
              <a:cs typeface="Arial"/>
              <a:sym typeface="Arial"/>
            </a:endParaRPr>
          </a:p>
        </p:txBody>
      </p:sp>
      <p:sp>
        <p:nvSpPr>
          <p:cNvPr id="13" name="Google Shape;139;p24">
            <a:extLst>
              <a:ext uri="{FF2B5EF4-FFF2-40B4-BE49-F238E27FC236}">
                <a16:creationId xmlns:a16="http://schemas.microsoft.com/office/drawing/2014/main" id="{3779E24A-B47C-B544-1302-07FF70DF730D}"/>
              </a:ext>
            </a:extLst>
          </p:cNvPr>
          <p:cNvSpPr/>
          <p:nvPr/>
        </p:nvSpPr>
        <p:spPr>
          <a:xfrm>
            <a:off x="8952059" y="5172899"/>
            <a:ext cx="2298775" cy="763929"/>
          </a:xfrm>
          <a:prstGeom prst="rect">
            <a:avLst/>
          </a:prstGeom>
          <a:solidFill>
            <a:srgbClr val="387025"/>
          </a:solidFill>
          <a:ln w="19050" cap="flat" cmpd="sng">
            <a:solidFill>
              <a:srgbClr val="062E5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en" sz="1100" b="1" i="0" u="none" strike="noStrike" cap="none" dirty="0">
                <a:solidFill>
                  <a:schemeClr val="lt1"/>
                </a:solidFill>
                <a:latin typeface="Arial"/>
                <a:ea typeface="Arial"/>
                <a:cs typeface="Arial"/>
                <a:sym typeface="Arial"/>
              </a:rPr>
              <a:t>EE Project using IBRD and GCF support funds</a:t>
            </a:r>
            <a:endParaRPr sz="1100" b="0" i="0" u="none" strike="noStrike" cap="none" dirty="0">
              <a:solidFill>
                <a:schemeClr val="lt1"/>
              </a:solidFill>
              <a:latin typeface="Arial"/>
              <a:ea typeface="Arial"/>
              <a:cs typeface="Arial"/>
              <a:sym typeface="Arial"/>
            </a:endParaRPr>
          </a:p>
        </p:txBody>
      </p:sp>
      <p:sp>
        <p:nvSpPr>
          <p:cNvPr id="14" name="Slide Number Placeholder 13">
            <a:extLst>
              <a:ext uri="{FF2B5EF4-FFF2-40B4-BE49-F238E27FC236}">
                <a16:creationId xmlns:a16="http://schemas.microsoft.com/office/drawing/2014/main" id="{71CA3532-DCD3-1665-3EF5-39153E88A487}"/>
              </a:ext>
            </a:extLst>
          </p:cNvPr>
          <p:cNvSpPr>
            <a:spLocks noGrp="1"/>
          </p:cNvSpPr>
          <p:nvPr>
            <p:ph type="sldNum" sz="quarter" idx="12"/>
          </p:nvPr>
        </p:nvSpPr>
        <p:spPr/>
        <p:txBody>
          <a:bodyPr/>
          <a:lstStyle/>
          <a:p>
            <a:fld id="{DDA70A67-A867-42F0-871F-01B78550C99D}" type="slidenum">
              <a:rPr lang="en-US" smtClean="0"/>
              <a:pPr/>
              <a:t>7</a:t>
            </a:fld>
            <a:endParaRPr lang="en-US" dirty="0"/>
          </a:p>
        </p:txBody>
      </p:sp>
    </p:spTree>
    <p:extLst>
      <p:ext uri="{BB962C8B-B14F-4D97-AF65-F5344CB8AC3E}">
        <p14:creationId xmlns:p14="http://schemas.microsoft.com/office/powerpoint/2010/main" val="4133255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D93A6-3881-3182-32AD-CAE622DDE04E}"/>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0CBF302-B0F0-0444-D6B9-181610E9BD96}"/>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err="1">
                <a:latin typeface="Cambria"/>
                <a:ea typeface="Cambria"/>
                <a:cs typeface="Cambria"/>
                <a:sym typeface="Cambria"/>
              </a:rPr>
              <a:t>Organizational Chart</a:t>
            </a:r>
            <a:endParaRPr lang="en-US" sz="3200" kern="0" dirty="0">
              <a:latin typeface="Cambria"/>
              <a:ea typeface="Cambria"/>
              <a:cs typeface="Cambria"/>
              <a:sym typeface="Cambria"/>
            </a:endParaRPr>
          </a:p>
        </p:txBody>
      </p:sp>
      <p:sp>
        <p:nvSpPr>
          <p:cNvPr id="2" name="Google Shape;121;p24">
            <a:extLst>
              <a:ext uri="{FF2B5EF4-FFF2-40B4-BE49-F238E27FC236}">
                <a16:creationId xmlns:a16="http://schemas.microsoft.com/office/drawing/2014/main" id="{D3300208-41A1-0F5B-009D-77E4D6A8A720}"/>
              </a:ext>
            </a:extLst>
          </p:cNvPr>
          <p:cNvSpPr/>
          <p:nvPr/>
        </p:nvSpPr>
        <p:spPr>
          <a:xfrm>
            <a:off x="2843368" y="2435677"/>
            <a:ext cx="6327887" cy="976308"/>
          </a:xfrm>
          <a:custGeom>
            <a:avLst/>
            <a:gdLst/>
            <a:ahLst/>
            <a:cxnLst/>
            <a:rect l="l" t="t" r="r" b="b"/>
            <a:pathLst>
              <a:path w="11827826" h="2471666" extrusionOk="0">
                <a:moveTo>
                  <a:pt x="0" y="0"/>
                </a:moveTo>
                <a:lnTo>
                  <a:pt x="11827826" y="0"/>
                </a:lnTo>
                <a:lnTo>
                  <a:pt x="11827826" y="2471666"/>
                </a:lnTo>
                <a:lnTo>
                  <a:pt x="0" y="2471666"/>
                </a:lnTo>
                <a:lnTo>
                  <a:pt x="0" y="0"/>
                </a:lnTo>
                <a:close/>
              </a:path>
            </a:pathLst>
          </a:custGeom>
          <a:blipFill rotWithShape="1">
            <a:blip r:embed="rId2">
              <a:alphaModFix/>
            </a:blip>
            <a:stretch>
              <a:fillRect/>
            </a:stretch>
          </a:blipFill>
          <a:ln>
            <a:noFill/>
          </a:ln>
        </p:spPr>
        <p:txBody>
          <a:bodyPr/>
          <a:lstStyle/>
          <a:p>
            <a:endParaRPr lang="en-US"/>
          </a:p>
        </p:txBody>
      </p:sp>
      <p:sp>
        <p:nvSpPr>
          <p:cNvPr id="4" name="Google Shape;129;p24">
            <a:extLst>
              <a:ext uri="{FF2B5EF4-FFF2-40B4-BE49-F238E27FC236}">
                <a16:creationId xmlns:a16="http://schemas.microsoft.com/office/drawing/2014/main" id="{CC1C2CD4-5F2A-C9DC-8126-1D8203A28C2E}"/>
              </a:ext>
            </a:extLst>
          </p:cNvPr>
          <p:cNvSpPr/>
          <p:nvPr/>
        </p:nvSpPr>
        <p:spPr>
          <a:xfrm>
            <a:off x="2843368" y="2538900"/>
            <a:ext cx="835800" cy="890100"/>
          </a:xfrm>
          <a:prstGeom prst="rect">
            <a:avLst/>
          </a:prstGeom>
          <a:solidFill>
            <a:srgbClr val="0070C0"/>
          </a:solidFill>
          <a:ln w="19050" cap="flat" cmpd="sng">
            <a:solidFill>
              <a:srgbClr val="062E5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 sz="1100" b="1" i="0" u="none" strike="noStrike" cap="none">
                <a:solidFill>
                  <a:schemeClr val="lt1"/>
                </a:solidFill>
                <a:latin typeface="Arial"/>
                <a:ea typeface="Arial"/>
                <a:cs typeface="Arial"/>
                <a:sym typeface="Arial"/>
              </a:rPr>
              <a:t>GCF/ World Bank</a:t>
            </a:r>
            <a:endParaRPr sz="900" b="0" i="0" u="none" strike="noStrike" cap="none">
              <a:solidFill>
                <a:schemeClr val="lt1"/>
              </a:solidFill>
              <a:latin typeface="Arial"/>
              <a:ea typeface="Arial"/>
              <a:cs typeface="Arial"/>
              <a:sym typeface="Arial"/>
            </a:endParaRPr>
          </a:p>
        </p:txBody>
      </p:sp>
      <p:sp>
        <p:nvSpPr>
          <p:cNvPr id="5" name="Google Shape;130;p24">
            <a:extLst>
              <a:ext uri="{FF2B5EF4-FFF2-40B4-BE49-F238E27FC236}">
                <a16:creationId xmlns:a16="http://schemas.microsoft.com/office/drawing/2014/main" id="{14C83FD3-A4CE-B887-089D-0EFC42ABFC27}"/>
              </a:ext>
            </a:extLst>
          </p:cNvPr>
          <p:cNvSpPr/>
          <p:nvPr/>
        </p:nvSpPr>
        <p:spPr>
          <a:xfrm>
            <a:off x="6453036" y="2507163"/>
            <a:ext cx="835800" cy="890100"/>
          </a:xfrm>
          <a:prstGeom prst="rect">
            <a:avLst/>
          </a:prstGeom>
          <a:solidFill>
            <a:srgbClr val="0070C0"/>
          </a:solidFill>
          <a:ln w="19050" cap="flat" cmpd="sng">
            <a:solidFill>
              <a:srgbClr val="062E5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 sz="1100" b="1" i="0" u="none" strike="noStrike" cap="none">
                <a:solidFill>
                  <a:schemeClr val="lt1"/>
                </a:solidFill>
                <a:latin typeface="Arial"/>
                <a:ea typeface="Arial"/>
                <a:cs typeface="Arial"/>
                <a:sym typeface="Arial"/>
              </a:rPr>
              <a:t>PFIs</a:t>
            </a:r>
            <a:endParaRPr sz="900" b="0" i="0" u="none" strike="noStrike" cap="none">
              <a:solidFill>
                <a:schemeClr val="lt1"/>
              </a:solidFill>
              <a:latin typeface="Arial"/>
              <a:ea typeface="Arial"/>
              <a:cs typeface="Arial"/>
              <a:sym typeface="Arial"/>
            </a:endParaRPr>
          </a:p>
        </p:txBody>
      </p:sp>
      <p:sp>
        <p:nvSpPr>
          <p:cNvPr id="6" name="Google Shape;131;p24">
            <a:extLst>
              <a:ext uri="{FF2B5EF4-FFF2-40B4-BE49-F238E27FC236}">
                <a16:creationId xmlns:a16="http://schemas.microsoft.com/office/drawing/2014/main" id="{05022537-C857-AAF9-91E5-D42D5D32122D}"/>
              </a:ext>
            </a:extLst>
          </p:cNvPr>
          <p:cNvSpPr/>
          <p:nvPr/>
        </p:nvSpPr>
        <p:spPr>
          <a:xfrm>
            <a:off x="8415011" y="2479524"/>
            <a:ext cx="863100" cy="890100"/>
          </a:xfrm>
          <a:prstGeom prst="rect">
            <a:avLst/>
          </a:prstGeom>
          <a:solidFill>
            <a:srgbClr val="0070C0"/>
          </a:solidFill>
          <a:ln w="19050" cap="flat" cmpd="sng">
            <a:solidFill>
              <a:srgbClr val="062E5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 sz="1100" b="1" i="0" u="none" strike="noStrike" cap="none">
                <a:solidFill>
                  <a:schemeClr val="lt1"/>
                </a:solidFill>
                <a:latin typeface="Arial"/>
                <a:ea typeface="Arial"/>
                <a:cs typeface="Arial"/>
                <a:sym typeface="Arial"/>
              </a:rPr>
              <a:t>PIEs</a:t>
            </a:r>
            <a:endParaRPr sz="900" b="0" i="0" u="none" strike="noStrike" cap="none">
              <a:solidFill>
                <a:schemeClr val="lt1"/>
              </a:solidFill>
              <a:latin typeface="Arial"/>
              <a:ea typeface="Arial"/>
              <a:cs typeface="Arial"/>
              <a:sym typeface="Arial"/>
            </a:endParaRPr>
          </a:p>
        </p:txBody>
      </p:sp>
      <p:sp>
        <p:nvSpPr>
          <p:cNvPr id="7" name="Google Shape;141;p24">
            <a:extLst>
              <a:ext uri="{FF2B5EF4-FFF2-40B4-BE49-F238E27FC236}">
                <a16:creationId xmlns:a16="http://schemas.microsoft.com/office/drawing/2014/main" id="{E0423B88-5EC8-382D-F33C-C136C22E1445}"/>
              </a:ext>
            </a:extLst>
          </p:cNvPr>
          <p:cNvSpPr/>
          <p:nvPr/>
        </p:nvSpPr>
        <p:spPr>
          <a:xfrm>
            <a:off x="4744755" y="2498460"/>
            <a:ext cx="835800" cy="890100"/>
          </a:xfrm>
          <a:prstGeom prst="rect">
            <a:avLst/>
          </a:prstGeom>
          <a:solidFill>
            <a:srgbClr val="0070C0"/>
          </a:solidFill>
          <a:ln w="19050" cap="flat" cmpd="sng">
            <a:solidFill>
              <a:srgbClr val="062E5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 sz="1100" b="1" i="0" u="none" strike="noStrike" cap="none">
                <a:solidFill>
                  <a:schemeClr val="lt1"/>
                </a:solidFill>
                <a:latin typeface="Arial"/>
                <a:ea typeface="Arial"/>
                <a:cs typeface="Arial"/>
                <a:sym typeface="Arial"/>
              </a:rPr>
              <a:t>GCF/ World Bank</a:t>
            </a:r>
            <a:endParaRPr sz="900" b="0" i="0" u="none" strike="noStrike" cap="none">
              <a:solidFill>
                <a:schemeClr val="lt1"/>
              </a:solidFill>
              <a:latin typeface="Arial"/>
              <a:ea typeface="Arial"/>
              <a:cs typeface="Arial"/>
              <a:sym typeface="Arial"/>
            </a:endParaRPr>
          </a:p>
        </p:txBody>
      </p:sp>
      <p:sp>
        <p:nvSpPr>
          <p:cNvPr id="8" name="Google Shape;142;p24">
            <a:extLst>
              <a:ext uri="{FF2B5EF4-FFF2-40B4-BE49-F238E27FC236}">
                <a16:creationId xmlns:a16="http://schemas.microsoft.com/office/drawing/2014/main" id="{603D41A2-F818-21B5-8E21-3694A0DDE292}"/>
              </a:ext>
            </a:extLst>
          </p:cNvPr>
          <p:cNvSpPr/>
          <p:nvPr/>
        </p:nvSpPr>
        <p:spPr>
          <a:xfrm>
            <a:off x="3709603" y="2538900"/>
            <a:ext cx="958800" cy="477600"/>
          </a:xfrm>
          <a:prstGeom prst="rect">
            <a:avLst/>
          </a:prstGeom>
          <a:solidFill>
            <a:schemeClr val="lt1"/>
          </a:solidFill>
          <a:ln w="19050"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en" sz="900" b="0" i="0" u="none" strike="noStrike" cap="none">
                <a:solidFill>
                  <a:schemeClr val="dk1"/>
                </a:solidFill>
                <a:latin typeface="Arial"/>
                <a:ea typeface="Arial"/>
                <a:cs typeface="Arial"/>
                <a:sym typeface="Arial"/>
              </a:rPr>
              <a:t>Loan Agreement for PFI (on-lending portion)</a:t>
            </a:r>
            <a:endParaRPr sz="1100" b="0" i="0" u="none" strike="noStrike" cap="none">
              <a:solidFill>
                <a:srgbClr val="000000"/>
              </a:solidFill>
              <a:latin typeface="Arial"/>
              <a:ea typeface="Arial"/>
              <a:cs typeface="Arial"/>
              <a:sym typeface="Arial"/>
            </a:endParaRPr>
          </a:p>
        </p:txBody>
      </p:sp>
      <p:sp>
        <p:nvSpPr>
          <p:cNvPr id="9" name="Google Shape;143;p24">
            <a:extLst>
              <a:ext uri="{FF2B5EF4-FFF2-40B4-BE49-F238E27FC236}">
                <a16:creationId xmlns:a16="http://schemas.microsoft.com/office/drawing/2014/main" id="{A897F349-69E2-D047-CC53-4E9EC31CD7D7}"/>
              </a:ext>
            </a:extLst>
          </p:cNvPr>
          <p:cNvSpPr/>
          <p:nvPr/>
        </p:nvSpPr>
        <p:spPr>
          <a:xfrm>
            <a:off x="5610991" y="2505616"/>
            <a:ext cx="738300" cy="477600"/>
          </a:xfrm>
          <a:prstGeom prst="rect">
            <a:avLst/>
          </a:prstGeom>
          <a:solidFill>
            <a:schemeClr val="lt1"/>
          </a:solidFill>
          <a:ln w="19050"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en" sz="900" b="0" i="0" u="none" strike="noStrike" cap="none">
                <a:solidFill>
                  <a:schemeClr val="dk1"/>
                </a:solidFill>
                <a:latin typeface="Arial"/>
                <a:ea typeface="Arial"/>
                <a:cs typeface="Arial"/>
                <a:sym typeface="Arial"/>
              </a:rPr>
              <a:t>PIE issues RSF Credit Guarantee</a:t>
            </a:r>
            <a:endParaRPr sz="1100" b="0" i="0" u="none" strike="noStrike" cap="none">
              <a:solidFill>
                <a:srgbClr val="000000"/>
              </a:solidFill>
              <a:latin typeface="Arial"/>
              <a:ea typeface="Arial"/>
              <a:cs typeface="Arial"/>
              <a:sym typeface="Arial"/>
            </a:endParaRPr>
          </a:p>
        </p:txBody>
      </p:sp>
      <p:sp>
        <p:nvSpPr>
          <p:cNvPr id="10" name="Google Shape;144;p24">
            <a:extLst>
              <a:ext uri="{FF2B5EF4-FFF2-40B4-BE49-F238E27FC236}">
                <a16:creationId xmlns:a16="http://schemas.microsoft.com/office/drawing/2014/main" id="{CBE7CCBE-DD01-8A29-18F0-37BCB9ED6612}"/>
              </a:ext>
            </a:extLst>
          </p:cNvPr>
          <p:cNvSpPr/>
          <p:nvPr/>
        </p:nvSpPr>
        <p:spPr>
          <a:xfrm>
            <a:off x="7354296" y="2512632"/>
            <a:ext cx="1000200" cy="477600"/>
          </a:xfrm>
          <a:prstGeom prst="rect">
            <a:avLst/>
          </a:prstGeom>
          <a:solidFill>
            <a:schemeClr val="lt1"/>
          </a:solidFill>
          <a:ln w="19050"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en" sz="900" b="0" i="0" u="none" strike="noStrike" cap="none">
                <a:solidFill>
                  <a:schemeClr val="dk1"/>
                </a:solidFill>
                <a:latin typeface="Arial"/>
                <a:ea typeface="Arial"/>
                <a:cs typeface="Arial"/>
                <a:sym typeface="Arial"/>
              </a:rPr>
              <a:t>PFIs provide PFI Loans backed by RSF Guarantee to IEs </a:t>
            </a:r>
            <a:endParaRPr sz="1100" b="0" i="0" u="none" strike="noStrike" cap="none">
              <a:solidFill>
                <a:srgbClr val="000000"/>
              </a:solidFill>
              <a:latin typeface="Arial"/>
              <a:ea typeface="Arial"/>
              <a:cs typeface="Arial"/>
              <a:sym typeface="Arial"/>
            </a:endParaRPr>
          </a:p>
        </p:txBody>
      </p:sp>
      <p:sp>
        <p:nvSpPr>
          <p:cNvPr id="12" name="TextBox 11">
            <a:extLst>
              <a:ext uri="{FF2B5EF4-FFF2-40B4-BE49-F238E27FC236}">
                <a16:creationId xmlns:a16="http://schemas.microsoft.com/office/drawing/2014/main" id="{D4FE53E4-7028-2D90-5FB8-21DFD9CF03F7}"/>
              </a:ext>
            </a:extLst>
          </p:cNvPr>
          <p:cNvSpPr txBox="1"/>
          <p:nvPr/>
        </p:nvSpPr>
        <p:spPr>
          <a:xfrm>
            <a:off x="1526671" y="3775795"/>
            <a:ext cx="8168640" cy="646331"/>
          </a:xfrm>
          <a:prstGeom prst="rect">
            <a:avLst/>
          </a:prstGeom>
          <a:noFill/>
        </p:spPr>
        <p:txBody>
          <a:bodyPr wrap="square">
            <a:spAutoFit/>
          </a:bodyPr>
          <a:lstStyle/>
          <a:p>
            <a:pPr>
              <a:buNone/>
            </a:pPr>
            <a:r>
              <a:rPr lang="en-US" i="1" dirty="0"/>
              <a:t>In case a PFI has already approved credit for an IE, the PFI may still request a guarantee from the Fund, provided that the loan has not yet been disbursed to the IE.</a:t>
            </a:r>
          </a:p>
        </p:txBody>
      </p:sp>
      <p:sp>
        <p:nvSpPr>
          <p:cNvPr id="13" name="Slide Number Placeholder 12">
            <a:extLst>
              <a:ext uri="{FF2B5EF4-FFF2-40B4-BE49-F238E27FC236}">
                <a16:creationId xmlns:a16="http://schemas.microsoft.com/office/drawing/2014/main" id="{CF022EF7-4D30-9B19-3147-5FC6FBEE6F46}"/>
              </a:ext>
            </a:extLst>
          </p:cNvPr>
          <p:cNvSpPr>
            <a:spLocks noGrp="1"/>
          </p:cNvSpPr>
          <p:nvPr>
            <p:ph type="sldNum" sz="quarter" idx="12"/>
          </p:nvPr>
        </p:nvSpPr>
        <p:spPr/>
        <p:txBody>
          <a:bodyPr/>
          <a:lstStyle/>
          <a:p>
            <a:fld id="{DDA70A67-A867-42F0-871F-01B78550C99D}" type="slidenum">
              <a:rPr lang="en-US" smtClean="0"/>
              <a:pPr/>
              <a:t>8</a:t>
            </a:fld>
            <a:endParaRPr lang="en-US" dirty="0"/>
          </a:p>
        </p:txBody>
      </p:sp>
    </p:spTree>
    <p:extLst>
      <p:ext uri="{BB962C8B-B14F-4D97-AF65-F5344CB8AC3E}">
        <p14:creationId xmlns:p14="http://schemas.microsoft.com/office/powerpoint/2010/main" val="1132290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8BEDA-62C9-FC86-F07E-8A290236B5CB}"/>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B4DB7608-4A24-B533-A575-15DCF8DB8B2C}"/>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err="1">
                <a:latin typeface="Cambria"/>
                <a:ea typeface="Cambria"/>
                <a:cs typeface="Cambria"/>
                <a:sym typeface="Cambria"/>
              </a:rPr>
              <a:t>Risk Sharing Facility Mechanism</a:t>
            </a:r>
            <a:endParaRPr lang="en-US" sz="3200" kern="0" dirty="0">
              <a:latin typeface="Cambria"/>
              <a:ea typeface="Cambria"/>
              <a:cs typeface="Cambria"/>
              <a:sym typeface="Cambria"/>
            </a:endParaRPr>
          </a:p>
        </p:txBody>
      </p:sp>
      <p:sp>
        <p:nvSpPr>
          <p:cNvPr id="5" name="Google Shape;86;p21">
            <a:extLst>
              <a:ext uri="{FF2B5EF4-FFF2-40B4-BE49-F238E27FC236}">
                <a16:creationId xmlns:a16="http://schemas.microsoft.com/office/drawing/2014/main" id="{058BF98F-7134-C6E3-EAB2-B69E15F5FEFD}"/>
              </a:ext>
            </a:extLst>
          </p:cNvPr>
          <p:cNvSpPr txBox="1">
            <a:spLocks/>
          </p:cNvSpPr>
          <p:nvPr/>
        </p:nvSpPr>
        <p:spPr>
          <a:xfrm>
            <a:off x="941166" y="2136457"/>
            <a:ext cx="5718714" cy="4553903"/>
          </a:xfrm>
          <a:prstGeom prst="rect">
            <a:avLst/>
          </a:prstGeom>
          <a:solidFill>
            <a:srgbClr val="004AAD"/>
          </a:solidFill>
          <a:ln>
            <a:noFill/>
          </a:ln>
        </p:spPr>
        <p:txBody>
          <a:bodyPr spcFirstLastPara="1" wrap="square" lIns="91425" tIns="45700" rIns="91425" bIns="45700" anchor="t" anchorCtr="0">
            <a:normAutofit fontScale="925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2800"/>
              <a:buFont typeface="Arial"/>
              <a:buNone/>
              <a:defRPr sz="2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lt1"/>
              </a:buClr>
              <a:buSzPts val="2400"/>
              <a:buFont typeface="Noto Sans Symbols"/>
              <a:buChar char="▪"/>
              <a:defRPr sz="2400" b="0" i="0" u="none" strike="noStrike" cap="none">
                <a:solidFill>
                  <a:schemeClr val="lt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marR="0" lvl="0" indent="0" algn="l" defTabSz="914400" rtl="0" eaLnBrk="1" fontAlgn="auto" latinLnBrk="0" hangingPunct="1">
              <a:lnSpc>
                <a:spcPct val="130000"/>
              </a:lnSpc>
              <a:spcBef>
                <a:spcPts val="1000"/>
              </a:spcBef>
              <a:spcAft>
                <a:spcPts val="0"/>
              </a:spcAft>
              <a:buClr>
                <a:srgbClr val="FFFFFF"/>
              </a:buClr>
              <a:buSzPct val="151351"/>
              <a:buFont typeface="Arial"/>
              <a:buNone/>
              <a:tabLst/>
              <a:defRPr/>
            </a:pPr>
            <a:r>
              <a:rPr kumimoji="0" lang="vi-VN" sz="2000" b="0" i="0" u="none" strike="noStrike" kern="0" cap="none" spc="0" normalizeH="0" baseline="0" noProof="0" dirty="0">
                <a:ln>
                  <a:noFill/>
                </a:ln>
                <a:solidFill>
                  <a:srgbClr val="FFFFFF"/>
                </a:solidFill>
                <a:effectLst/>
                <a:uLnTx/>
                <a:uFillTx/>
                <a:latin typeface="Arial"/>
                <a:ea typeface="Arial"/>
                <a:cs typeface="Arial"/>
                <a:sym typeface="Arial"/>
              </a:rPr>
              <a:t>The Program Implementation Entity (PIE) will issue RSF guarantees for PFI loans intended for energy efficiency investments (Eligible Sub-projects) by IE or ESCOs as specified in the Project Implementation Guidelines Handbook issued by the Ministry of Industry and Trade.</a:t>
            </a:r>
            <a:endParaRPr kumimoji="0" lang="vi-VN" sz="2800" b="0" i="0" u="none" strike="noStrike" kern="0" cap="none" spc="0" normalizeH="0" baseline="0" noProof="0" dirty="0">
              <a:ln>
                <a:noFill/>
              </a:ln>
              <a:solidFill>
                <a:srgbClr val="FFFFFF"/>
              </a:solidFill>
              <a:effectLst/>
              <a:uLnTx/>
              <a:uFillTx/>
              <a:latin typeface="Calibri"/>
              <a:ea typeface="Calibri"/>
              <a:cs typeface="Calibri"/>
              <a:sym typeface="Calibri"/>
            </a:endParaRPr>
          </a:p>
          <a:p>
            <a:pPr marL="685800" marR="0" lvl="0" indent="-457200" algn="l" defTabSz="914400" rtl="0" eaLnBrk="1" fontAlgn="auto" latinLnBrk="0" hangingPunct="1">
              <a:lnSpc>
                <a:spcPct val="130000"/>
              </a:lnSpc>
              <a:spcBef>
                <a:spcPts val="1000"/>
              </a:spcBef>
              <a:spcAft>
                <a:spcPts val="0"/>
              </a:spcAft>
              <a:buClr>
                <a:srgbClr val="FFFFFF"/>
              </a:buClr>
              <a:buSzPct val="151351"/>
              <a:buFont typeface="Arial"/>
              <a:buChar char="•"/>
              <a:tabLst/>
              <a:defRPr/>
            </a:pPr>
            <a:r>
              <a:rPr kumimoji="0" lang="vi-VN" sz="2000" b="1" i="0" u="none" strike="noStrike" kern="0" cap="none" spc="0" normalizeH="0" baseline="0" noProof="0" dirty="0">
                <a:ln>
                  <a:noFill/>
                </a:ln>
                <a:solidFill>
                  <a:srgbClr val="FFFFFF"/>
                </a:solidFill>
                <a:effectLst/>
                <a:uLnTx/>
                <a:uFillTx/>
                <a:latin typeface="Arial"/>
                <a:ea typeface="Arial"/>
                <a:cs typeface="Arial"/>
                <a:sym typeface="Arial"/>
              </a:rPr>
              <a:t>75 million USD: </a:t>
            </a:r>
            <a:r>
              <a:rPr kumimoji="0" lang="vi-VN" sz="2000" b="0" i="0" u="none" strike="noStrike" kern="0" cap="none" spc="0" normalizeH="0" baseline="0" noProof="0" dirty="0">
                <a:ln>
                  <a:noFill/>
                </a:ln>
                <a:solidFill>
                  <a:srgbClr val="FFFFFF"/>
                </a:solidFill>
                <a:effectLst/>
                <a:uLnTx/>
                <a:uFillTx/>
                <a:latin typeface="Arial"/>
                <a:ea typeface="Arial"/>
                <a:cs typeface="Arial"/>
                <a:sym typeface="Arial"/>
              </a:rPr>
              <a:t>GCF guarantee limit</a:t>
            </a:r>
            <a:endParaRPr kumimoji="0" lang="vi-VN" sz="2800" b="0" i="0" u="none" strike="noStrike" kern="0" cap="none" spc="0" normalizeH="0" baseline="0" noProof="0" dirty="0">
              <a:ln>
                <a:noFill/>
              </a:ln>
              <a:solidFill>
                <a:srgbClr val="FFFFFF"/>
              </a:solidFill>
              <a:effectLst/>
              <a:uLnTx/>
              <a:uFillTx/>
              <a:latin typeface="Calibri"/>
              <a:ea typeface="Calibri"/>
              <a:cs typeface="Calibri"/>
              <a:sym typeface="Calibri"/>
            </a:endParaRPr>
          </a:p>
          <a:p>
            <a:pPr marL="685800" lvl="0" indent="-457200">
              <a:lnSpc>
                <a:spcPct val="130000"/>
              </a:lnSpc>
              <a:buClr>
                <a:srgbClr val="FFFFFF"/>
              </a:buClr>
              <a:buSzPct val="151351"/>
              <a:buFont typeface="Arial"/>
              <a:buChar char="•"/>
              <a:defRPr/>
            </a:pPr>
            <a:r>
              <a:rPr kumimoji="0" lang="vi-VN" sz="2000" b="1" i="0" u="none" strike="noStrike" kern="0" cap="none" spc="0" normalizeH="0" baseline="0" noProof="0" dirty="0">
                <a:ln>
                  <a:noFill/>
                </a:ln>
                <a:solidFill>
                  <a:srgbClr val="FFFFFF"/>
                </a:solidFill>
                <a:effectLst/>
                <a:uLnTx/>
                <a:uFillTx/>
                <a:latin typeface="Arial"/>
                <a:ea typeface="Arial"/>
                <a:cs typeface="Arial"/>
                <a:sym typeface="Arial"/>
              </a:rPr>
              <a:t>250,000 USD: </a:t>
            </a:r>
            <a:r>
              <a:rPr kumimoji="0" lang="vi-VN" sz="2100" b="0" i="0" u="none" strike="noStrike" kern="0" cap="none" spc="0" normalizeH="0" baseline="0" noProof="0" dirty="0">
                <a:ln>
                  <a:noFill/>
                </a:ln>
                <a:solidFill>
                  <a:srgbClr val="FFFFFF"/>
                </a:solidFill>
                <a:effectLst/>
                <a:uLnTx/>
                <a:uFillTx/>
                <a:latin typeface="Arial"/>
                <a:ea typeface="Arial"/>
                <a:cs typeface="Arial"/>
                <a:sym typeface="Arial"/>
              </a:rPr>
              <a:t>minimum loan amount </a:t>
            </a:r>
            <a:r>
              <a:rPr kumimoji="0" lang="en-US" sz="2100" b="0" i="0" u="none" strike="noStrike" kern="0" cap="none" spc="0" normalizeH="0" baseline="0" noProof="0" dirty="0">
                <a:ln>
                  <a:noFill/>
                </a:ln>
                <a:solidFill>
                  <a:srgbClr val="FFFFFF"/>
                </a:solidFill>
                <a:effectLst/>
                <a:uLnTx/>
                <a:uFillTx/>
                <a:latin typeface="Arial"/>
                <a:ea typeface="Arial"/>
                <a:cs typeface="Arial"/>
                <a:sym typeface="Arial"/>
              </a:rPr>
              <a:t>(</a:t>
            </a:r>
            <a:r>
              <a:rPr lang="vi-VN" sz="2100" kern="0" dirty="0">
                <a:solidFill>
                  <a:srgbClr val="FFFFFF"/>
                </a:solidFill>
                <a:latin typeface="Arial"/>
                <a:ea typeface="Arial"/>
                <a:cs typeface="Arial"/>
                <a:sym typeface="Arial"/>
              </a:rPr>
              <a:t>WB </a:t>
            </a:r>
            <a:r>
              <a:rPr lang="en-US" sz="2100" kern="0" dirty="0">
                <a:solidFill>
                  <a:srgbClr val="FFFFFF"/>
                </a:solidFill>
                <a:latin typeface="Arial"/>
                <a:ea typeface="Arial"/>
                <a:cs typeface="Arial"/>
                <a:sym typeface="Arial"/>
              </a:rPr>
              <a:t>is considering to remove limit)</a:t>
            </a:r>
            <a:endParaRPr kumimoji="0" lang="vi-VN" sz="2100" b="0" i="0" u="none" strike="noStrike" kern="0" cap="none" spc="0" normalizeH="0" baseline="0" noProof="0" dirty="0">
              <a:ln>
                <a:noFill/>
              </a:ln>
              <a:solidFill>
                <a:srgbClr val="FFFFFF"/>
              </a:solidFill>
              <a:effectLst/>
              <a:uLnTx/>
              <a:uFillTx/>
              <a:latin typeface="Calibri"/>
              <a:ea typeface="Calibri"/>
              <a:cs typeface="Calibri"/>
              <a:sym typeface="Calibri"/>
            </a:endParaRPr>
          </a:p>
          <a:p>
            <a:pPr marL="685800" marR="0" lvl="0" indent="-457200" algn="l" defTabSz="914400" rtl="0" eaLnBrk="1" fontAlgn="auto" latinLnBrk="0" hangingPunct="1">
              <a:lnSpc>
                <a:spcPct val="130000"/>
              </a:lnSpc>
              <a:spcBef>
                <a:spcPts val="1000"/>
              </a:spcBef>
              <a:spcAft>
                <a:spcPts val="0"/>
              </a:spcAft>
              <a:buClr>
                <a:srgbClr val="FFFFFF"/>
              </a:buClr>
              <a:buSzPct val="151351"/>
              <a:buFont typeface="Arial"/>
              <a:buChar char="→"/>
              <a:tabLst/>
              <a:defRPr/>
            </a:pPr>
            <a:r>
              <a:rPr kumimoji="0" lang="vi-VN" sz="2000" b="1" i="0" u="none" strike="noStrike" kern="0" cap="none" spc="0" normalizeH="0" baseline="0" noProof="0" dirty="0">
                <a:ln>
                  <a:noFill/>
                </a:ln>
                <a:solidFill>
                  <a:srgbClr val="FFFFFF"/>
                </a:solidFill>
                <a:effectLst/>
                <a:uLnTx/>
                <a:uFillTx/>
                <a:latin typeface="Arial"/>
                <a:ea typeface="Arial"/>
                <a:cs typeface="Arial"/>
                <a:sym typeface="Arial"/>
              </a:rPr>
              <a:t>312,000 USD </a:t>
            </a:r>
            <a:r>
              <a:rPr kumimoji="0" lang="vi-VN" sz="2000" b="0" i="0" u="none" strike="noStrike" kern="0" cap="none" spc="0" normalizeH="0" baseline="0" noProof="0" dirty="0">
                <a:ln>
                  <a:noFill/>
                </a:ln>
                <a:solidFill>
                  <a:srgbClr val="FFFFFF"/>
                </a:solidFill>
                <a:effectLst/>
                <a:uLnTx/>
                <a:uFillTx/>
                <a:latin typeface="Arial"/>
                <a:ea typeface="Arial"/>
                <a:cs typeface="Arial"/>
                <a:sym typeface="Arial"/>
              </a:rPr>
              <a:t>minimum total investment</a:t>
            </a:r>
            <a:endParaRPr kumimoji="0" lang="vi-VN" sz="2800" b="0" i="0" u="none" strike="noStrike" kern="0" cap="none" spc="0" normalizeH="0" baseline="0" noProof="0" dirty="0">
              <a:ln>
                <a:noFill/>
              </a:ln>
              <a:solidFill>
                <a:srgbClr val="FFFFFF"/>
              </a:solidFill>
              <a:effectLst/>
              <a:uLnTx/>
              <a:uFillTx/>
              <a:latin typeface="Calibri"/>
              <a:ea typeface="Calibri"/>
              <a:cs typeface="Calibri"/>
              <a:sym typeface="Calibri"/>
            </a:endParaRPr>
          </a:p>
          <a:p>
            <a:pPr marL="685800" marR="0" lvl="0" indent="-457200" algn="l" defTabSz="914400" rtl="0" eaLnBrk="1" fontAlgn="auto" latinLnBrk="0" hangingPunct="1">
              <a:lnSpc>
                <a:spcPct val="130000"/>
              </a:lnSpc>
              <a:spcBef>
                <a:spcPts val="1000"/>
              </a:spcBef>
              <a:spcAft>
                <a:spcPts val="0"/>
              </a:spcAft>
              <a:buClr>
                <a:srgbClr val="FFFFFF"/>
              </a:buClr>
              <a:buSzPct val="151351"/>
              <a:buFont typeface="Arial"/>
              <a:buChar char="•"/>
              <a:tabLst/>
              <a:defRPr/>
            </a:pPr>
            <a:r>
              <a:rPr kumimoji="0" lang="vi-VN" sz="2000" b="1" i="0" u="none" strike="noStrike" kern="0" cap="none" spc="0" normalizeH="0" baseline="0" noProof="0" dirty="0">
                <a:ln>
                  <a:noFill/>
                </a:ln>
                <a:solidFill>
                  <a:srgbClr val="FFFFFF"/>
                </a:solidFill>
                <a:effectLst/>
                <a:uLnTx/>
                <a:uFillTx/>
                <a:latin typeface="Arial"/>
                <a:ea typeface="Arial"/>
                <a:cs typeface="Arial"/>
                <a:sym typeface="Arial"/>
              </a:rPr>
              <a:t>15-year </a:t>
            </a:r>
            <a:r>
              <a:rPr kumimoji="0" lang="vi-VN" sz="2000" b="0" i="0" u="none" strike="noStrike" kern="0" cap="none" spc="0" normalizeH="0" baseline="0" noProof="0" dirty="0">
                <a:ln>
                  <a:noFill/>
                </a:ln>
                <a:solidFill>
                  <a:srgbClr val="FFFFFF"/>
                </a:solidFill>
                <a:effectLst/>
                <a:uLnTx/>
                <a:uFillTx/>
                <a:latin typeface="Arial"/>
                <a:ea typeface="Arial"/>
                <a:cs typeface="Arial"/>
                <a:sym typeface="Arial"/>
              </a:rPr>
              <a:t>project implementation period, with guarantees issued within </a:t>
            </a:r>
            <a:r>
              <a:rPr kumimoji="0" lang="vi-VN" sz="2000" b="1" i="0" u="none" strike="noStrike" kern="0" cap="none" spc="0" normalizeH="0" baseline="0" noProof="0" dirty="0">
                <a:ln>
                  <a:noFill/>
                </a:ln>
                <a:solidFill>
                  <a:srgbClr val="FFFFFF"/>
                </a:solidFill>
                <a:effectLst/>
                <a:uLnTx/>
                <a:uFillTx/>
                <a:latin typeface="Arial"/>
                <a:ea typeface="Arial"/>
                <a:cs typeface="Arial"/>
                <a:sym typeface="Arial"/>
              </a:rPr>
              <a:t>the first 5 years.</a:t>
            </a:r>
            <a:endParaRPr kumimoji="0" lang="vi-VN" sz="2800" b="0" i="0" u="none" strike="noStrike" kern="0" cap="none" spc="0" normalizeH="0" baseline="0" noProof="0" dirty="0">
              <a:ln>
                <a:noFill/>
              </a:ln>
              <a:solidFill>
                <a:srgbClr val="FFFFFF"/>
              </a:solidFill>
              <a:effectLst/>
              <a:uLnTx/>
              <a:uFillTx/>
              <a:latin typeface="Calibri"/>
              <a:ea typeface="Calibri"/>
              <a:cs typeface="Calibri"/>
              <a:sym typeface="Calibri"/>
            </a:endParaRPr>
          </a:p>
        </p:txBody>
      </p:sp>
      <p:sp>
        <p:nvSpPr>
          <p:cNvPr id="18" name="Google Shape;152;p25">
            <a:extLst>
              <a:ext uri="{FF2B5EF4-FFF2-40B4-BE49-F238E27FC236}">
                <a16:creationId xmlns:a16="http://schemas.microsoft.com/office/drawing/2014/main" id="{26BEF374-0018-A896-104D-2274C7168219}"/>
              </a:ext>
            </a:extLst>
          </p:cNvPr>
          <p:cNvSpPr/>
          <p:nvPr/>
        </p:nvSpPr>
        <p:spPr>
          <a:xfrm>
            <a:off x="6953192" y="2402644"/>
            <a:ext cx="4191040" cy="4021527"/>
          </a:xfrm>
          <a:custGeom>
            <a:avLst/>
            <a:gdLst/>
            <a:ahLst/>
            <a:cxnLst/>
            <a:rect l="l" t="t" r="r" b="b"/>
            <a:pathLst>
              <a:path w="8368673" h="9053828" extrusionOk="0">
                <a:moveTo>
                  <a:pt x="0" y="0"/>
                </a:moveTo>
                <a:lnTo>
                  <a:pt x="8368674" y="0"/>
                </a:lnTo>
                <a:lnTo>
                  <a:pt x="8368674" y="9053827"/>
                </a:lnTo>
                <a:lnTo>
                  <a:pt x="0" y="9053827"/>
                </a:lnTo>
                <a:lnTo>
                  <a:pt x="0" y="0"/>
                </a:lnTo>
                <a:close/>
              </a:path>
            </a:pathLst>
          </a:custGeom>
          <a:blipFill rotWithShape="1">
            <a:blip r:embed="rId2">
              <a:alphaModFix/>
            </a:blip>
            <a:stretch>
              <a:fillRect/>
            </a:stretch>
          </a:blip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 name="Google Shape;158;p25">
            <a:extLst>
              <a:ext uri="{FF2B5EF4-FFF2-40B4-BE49-F238E27FC236}">
                <a16:creationId xmlns:a16="http://schemas.microsoft.com/office/drawing/2014/main" id="{630C0B68-F9F5-25CA-679B-E04C5BD24E05}"/>
              </a:ext>
            </a:extLst>
          </p:cNvPr>
          <p:cNvSpPr/>
          <p:nvPr/>
        </p:nvSpPr>
        <p:spPr>
          <a:xfrm>
            <a:off x="7159930" y="2928990"/>
            <a:ext cx="1294800" cy="357000"/>
          </a:xfrm>
          <a:prstGeom prst="roundRect">
            <a:avLst>
              <a:gd name="adj" fmla="val 16667"/>
            </a:avLst>
          </a:prstGeom>
          <a:solidFill>
            <a:schemeClr val="accent1"/>
          </a:solidFill>
          <a:ln w="19050" cap="flat" cmpd="sng">
            <a:solidFill>
              <a:srgbClr val="062E5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 sz="1100" b="1" i="0" u="none" strike="noStrike" cap="none" dirty="0">
                <a:solidFill>
                  <a:schemeClr val="lt1"/>
                </a:solidFill>
                <a:latin typeface="Arial"/>
                <a:ea typeface="Arial"/>
                <a:cs typeface="Arial"/>
                <a:sym typeface="Arial"/>
              </a:rPr>
              <a:t>World Bank</a:t>
            </a:r>
            <a:endParaRPr sz="1100" b="0" i="0" u="none" strike="noStrike" cap="none" dirty="0">
              <a:solidFill>
                <a:schemeClr val="lt1"/>
              </a:solidFill>
              <a:latin typeface="Arial"/>
              <a:ea typeface="Arial"/>
              <a:cs typeface="Arial"/>
              <a:sym typeface="Arial"/>
            </a:endParaRPr>
          </a:p>
        </p:txBody>
      </p:sp>
      <p:sp>
        <p:nvSpPr>
          <p:cNvPr id="20" name="Google Shape;157;p25">
            <a:extLst>
              <a:ext uri="{FF2B5EF4-FFF2-40B4-BE49-F238E27FC236}">
                <a16:creationId xmlns:a16="http://schemas.microsoft.com/office/drawing/2014/main" id="{95BCDAE6-EF37-E572-1FA5-E0BD57B432C8}"/>
              </a:ext>
            </a:extLst>
          </p:cNvPr>
          <p:cNvSpPr/>
          <p:nvPr/>
        </p:nvSpPr>
        <p:spPr>
          <a:xfrm>
            <a:off x="7159930" y="2339402"/>
            <a:ext cx="1294800" cy="424200"/>
          </a:xfrm>
          <a:prstGeom prst="roundRect">
            <a:avLst>
              <a:gd name="adj" fmla="val 16667"/>
            </a:avLst>
          </a:prstGeom>
          <a:solidFill>
            <a:schemeClr val="accent1"/>
          </a:solidFill>
          <a:ln w="19050" cap="flat" cmpd="sng">
            <a:solidFill>
              <a:srgbClr val="062E5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 sz="1100" b="1" i="0" u="none" strike="noStrike" cap="none" dirty="0">
                <a:solidFill>
                  <a:schemeClr val="lt1"/>
                </a:solidFill>
                <a:latin typeface="Arial"/>
                <a:ea typeface="Arial"/>
                <a:cs typeface="Arial"/>
                <a:sym typeface="Arial"/>
              </a:rPr>
              <a:t>Green Climate Fund (GCF)</a:t>
            </a:r>
            <a:endParaRPr sz="1100" b="0" i="0" u="none" strike="noStrike" cap="none" dirty="0">
              <a:solidFill>
                <a:schemeClr val="lt1"/>
              </a:solidFill>
              <a:latin typeface="Arial"/>
              <a:ea typeface="Arial"/>
              <a:cs typeface="Arial"/>
              <a:sym typeface="Arial"/>
            </a:endParaRPr>
          </a:p>
        </p:txBody>
      </p:sp>
      <p:sp>
        <p:nvSpPr>
          <p:cNvPr id="21" name="Google Shape;159;p25">
            <a:extLst>
              <a:ext uri="{FF2B5EF4-FFF2-40B4-BE49-F238E27FC236}">
                <a16:creationId xmlns:a16="http://schemas.microsoft.com/office/drawing/2014/main" id="{CF15CEEB-AE97-348C-1FF2-39B3A032117A}"/>
              </a:ext>
            </a:extLst>
          </p:cNvPr>
          <p:cNvSpPr/>
          <p:nvPr/>
        </p:nvSpPr>
        <p:spPr>
          <a:xfrm>
            <a:off x="9457670" y="2867349"/>
            <a:ext cx="1893300" cy="357000"/>
          </a:xfrm>
          <a:prstGeom prst="roundRect">
            <a:avLst>
              <a:gd name="adj" fmla="val 16667"/>
            </a:avLst>
          </a:prstGeom>
          <a:solidFill>
            <a:schemeClr val="accent1"/>
          </a:solidFill>
          <a:ln w="19050" cap="flat" cmpd="sng">
            <a:solidFill>
              <a:srgbClr val="062E5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en" sz="1100" b="1" i="0" u="none" strike="noStrike" cap="none" dirty="0">
                <a:solidFill>
                  <a:schemeClr val="lt1"/>
                </a:solidFill>
                <a:latin typeface="Arial"/>
                <a:ea typeface="Arial"/>
                <a:cs typeface="Arial"/>
                <a:sym typeface="Arial"/>
              </a:rPr>
              <a:t>Ministry of Industry and Trade</a:t>
            </a:r>
            <a:endParaRPr sz="1100" b="0" i="0" u="none" strike="noStrike" cap="none" dirty="0">
              <a:solidFill>
                <a:schemeClr val="lt1"/>
              </a:solidFill>
              <a:latin typeface="Arial"/>
              <a:ea typeface="Arial"/>
              <a:cs typeface="Arial"/>
              <a:sym typeface="Arial"/>
            </a:endParaRPr>
          </a:p>
        </p:txBody>
      </p:sp>
      <p:sp>
        <p:nvSpPr>
          <p:cNvPr id="22" name="Google Shape;160;p25">
            <a:extLst>
              <a:ext uri="{FF2B5EF4-FFF2-40B4-BE49-F238E27FC236}">
                <a16:creationId xmlns:a16="http://schemas.microsoft.com/office/drawing/2014/main" id="{FB4BFBD1-BABC-35B6-6665-BE8F0A22A4F3}"/>
              </a:ext>
            </a:extLst>
          </p:cNvPr>
          <p:cNvSpPr/>
          <p:nvPr/>
        </p:nvSpPr>
        <p:spPr>
          <a:xfrm>
            <a:off x="8134762" y="3429000"/>
            <a:ext cx="1827900" cy="357000"/>
          </a:xfrm>
          <a:prstGeom prst="rect">
            <a:avLst/>
          </a:prstGeom>
          <a:solidFill>
            <a:schemeClr val="lt1"/>
          </a:solidFill>
          <a:ln w="19050"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en" sz="900" b="1" i="0" u="none" strike="noStrike" cap="none" dirty="0">
                <a:solidFill>
                  <a:schemeClr val="dk1"/>
                </a:solidFill>
                <a:latin typeface="Arial"/>
                <a:ea typeface="Arial"/>
                <a:cs typeface="Arial"/>
                <a:sym typeface="Arial"/>
              </a:rPr>
              <a:t>Risk sharing facility ((RSF)</a:t>
            </a:r>
            <a:endParaRPr sz="11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900"/>
              <a:buFont typeface="Arial"/>
              <a:buNone/>
            </a:pPr>
            <a:r>
              <a:rPr lang="en" sz="900" b="1" i="0" u="none" strike="noStrike" cap="none" dirty="0">
                <a:solidFill>
                  <a:schemeClr val="dk1"/>
                </a:solidFill>
                <a:latin typeface="Arial"/>
                <a:ea typeface="Arial"/>
                <a:cs typeface="Arial"/>
                <a:sym typeface="Arial"/>
              </a:rPr>
              <a:t>program implementing entity (PIE)</a:t>
            </a:r>
            <a:endParaRPr sz="1100" b="0" i="0" u="none" strike="noStrike" cap="none" dirty="0">
              <a:solidFill>
                <a:srgbClr val="000000"/>
              </a:solidFill>
              <a:latin typeface="Arial"/>
              <a:ea typeface="Arial"/>
              <a:cs typeface="Arial"/>
              <a:sym typeface="Arial"/>
            </a:endParaRPr>
          </a:p>
        </p:txBody>
      </p:sp>
      <p:sp>
        <p:nvSpPr>
          <p:cNvPr id="23" name="Google Shape;161;p25">
            <a:extLst>
              <a:ext uri="{FF2B5EF4-FFF2-40B4-BE49-F238E27FC236}">
                <a16:creationId xmlns:a16="http://schemas.microsoft.com/office/drawing/2014/main" id="{52F70C10-082B-55BB-5B18-C8F13691128B}"/>
              </a:ext>
            </a:extLst>
          </p:cNvPr>
          <p:cNvSpPr/>
          <p:nvPr/>
        </p:nvSpPr>
        <p:spPr>
          <a:xfrm>
            <a:off x="7167862" y="4608187"/>
            <a:ext cx="3761700" cy="156300"/>
          </a:xfrm>
          <a:prstGeom prst="rect">
            <a:avLst/>
          </a:prstGeom>
          <a:solidFill>
            <a:schemeClr val="lt1"/>
          </a:solidFill>
          <a:ln w="19050"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en" sz="900" b="1" i="0" u="none" strike="noStrike" cap="none" dirty="0">
                <a:solidFill>
                  <a:schemeClr val="dk1"/>
                </a:solidFill>
                <a:latin typeface="Arial"/>
                <a:ea typeface="Arial"/>
                <a:cs typeface="Arial"/>
                <a:sym typeface="Arial"/>
              </a:rPr>
              <a:t>Potential participating financial institutions (PFIs)</a:t>
            </a:r>
            <a:endParaRPr sz="1100" b="0" i="0" u="none" strike="noStrike" cap="none" dirty="0">
              <a:solidFill>
                <a:srgbClr val="000000"/>
              </a:solidFill>
              <a:latin typeface="Arial"/>
              <a:ea typeface="Arial"/>
              <a:cs typeface="Arial"/>
              <a:sym typeface="Arial"/>
            </a:endParaRPr>
          </a:p>
        </p:txBody>
      </p:sp>
      <p:sp>
        <p:nvSpPr>
          <p:cNvPr id="24" name="Google Shape;163;p25">
            <a:extLst>
              <a:ext uri="{FF2B5EF4-FFF2-40B4-BE49-F238E27FC236}">
                <a16:creationId xmlns:a16="http://schemas.microsoft.com/office/drawing/2014/main" id="{AA86FF34-4072-2556-16B9-9EC75A52D653}"/>
              </a:ext>
            </a:extLst>
          </p:cNvPr>
          <p:cNvSpPr/>
          <p:nvPr/>
        </p:nvSpPr>
        <p:spPr>
          <a:xfrm>
            <a:off x="7210371" y="5938634"/>
            <a:ext cx="1587300" cy="296100"/>
          </a:xfrm>
          <a:prstGeom prst="rect">
            <a:avLst/>
          </a:prstGeom>
          <a:solidFill>
            <a:schemeClr val="lt1"/>
          </a:solidFill>
          <a:ln w="19050"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00"/>
              <a:buFont typeface="Arial"/>
              <a:buNone/>
            </a:pPr>
            <a:r>
              <a:rPr lang="en" sz="1000" b="1" i="0" u="none" strike="noStrike" cap="none">
                <a:solidFill>
                  <a:schemeClr val="dk2"/>
                </a:solidFill>
                <a:latin typeface="Arial"/>
                <a:ea typeface="Arial"/>
                <a:cs typeface="Arial"/>
                <a:sym typeface="Arial"/>
              </a:rPr>
              <a:t>Industry enterprises - IE </a:t>
            </a:r>
            <a:endParaRPr sz="1100" b="0" i="0" u="none" strike="noStrike" cap="none">
              <a:solidFill>
                <a:srgbClr val="000000"/>
              </a:solidFill>
              <a:latin typeface="Arial"/>
              <a:ea typeface="Arial"/>
              <a:cs typeface="Arial"/>
              <a:sym typeface="Arial"/>
            </a:endParaRPr>
          </a:p>
        </p:txBody>
      </p:sp>
      <p:sp>
        <p:nvSpPr>
          <p:cNvPr id="25" name="Google Shape;164;p25">
            <a:extLst>
              <a:ext uri="{FF2B5EF4-FFF2-40B4-BE49-F238E27FC236}">
                <a16:creationId xmlns:a16="http://schemas.microsoft.com/office/drawing/2014/main" id="{D4BF33E3-012E-317D-FF60-E7212894A196}"/>
              </a:ext>
            </a:extLst>
          </p:cNvPr>
          <p:cNvSpPr/>
          <p:nvPr/>
        </p:nvSpPr>
        <p:spPr>
          <a:xfrm>
            <a:off x="9342262" y="5938634"/>
            <a:ext cx="1587300" cy="296100"/>
          </a:xfrm>
          <a:prstGeom prst="rect">
            <a:avLst/>
          </a:prstGeom>
          <a:solidFill>
            <a:schemeClr val="lt1"/>
          </a:solidFill>
          <a:ln w="19050" cap="flat" cmpd="sng">
            <a:solidFill>
              <a:schemeClr val="lt1"/>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000"/>
              <a:buFont typeface="Arial"/>
              <a:buNone/>
            </a:pPr>
            <a:r>
              <a:rPr lang="en" sz="1000" b="1" i="0" u="none" strike="noStrike" cap="none" dirty="0">
                <a:solidFill>
                  <a:schemeClr val="dk2"/>
                </a:solidFill>
                <a:latin typeface="Arial"/>
                <a:ea typeface="Arial"/>
                <a:cs typeface="Arial"/>
                <a:sym typeface="Arial"/>
              </a:rPr>
              <a:t>Energy service companies - ESCO</a:t>
            </a:r>
            <a:endParaRPr sz="1100" b="0" i="0" u="none" strike="noStrike" cap="none" dirty="0">
              <a:solidFill>
                <a:srgbClr val="000000"/>
              </a:solidFill>
              <a:latin typeface="Arial"/>
              <a:ea typeface="Arial"/>
              <a:cs typeface="Arial"/>
              <a:sym typeface="Arial"/>
            </a:endParaRPr>
          </a:p>
        </p:txBody>
      </p:sp>
      <p:sp>
        <p:nvSpPr>
          <p:cNvPr id="2" name="Slide Number Placeholder 1">
            <a:extLst>
              <a:ext uri="{FF2B5EF4-FFF2-40B4-BE49-F238E27FC236}">
                <a16:creationId xmlns:a16="http://schemas.microsoft.com/office/drawing/2014/main" id="{D6B33BF1-0F72-FEB9-B3FC-CF8A6EDB03DF}"/>
              </a:ext>
            </a:extLst>
          </p:cNvPr>
          <p:cNvSpPr>
            <a:spLocks noGrp="1"/>
          </p:cNvSpPr>
          <p:nvPr>
            <p:ph type="sldNum" sz="quarter" idx="12"/>
          </p:nvPr>
        </p:nvSpPr>
        <p:spPr/>
        <p:txBody>
          <a:bodyPr/>
          <a:lstStyle/>
          <a:p>
            <a:fld id="{DDA70A67-A867-42F0-871F-01B78550C99D}" type="slidenum">
              <a:rPr lang="en-US" smtClean="0"/>
              <a:pPr/>
              <a:t>9</a:t>
            </a:fld>
            <a:endParaRPr lang="en-US" dirty="0"/>
          </a:p>
        </p:txBody>
      </p:sp>
    </p:spTree>
    <p:extLst>
      <p:ext uri="{BB962C8B-B14F-4D97-AF65-F5344CB8AC3E}">
        <p14:creationId xmlns:p14="http://schemas.microsoft.com/office/powerpoint/2010/main" val="35204304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275</TotalTime>
  <Words>1484</Words>
  <Application>Microsoft Office PowerPoint</Application>
  <PresentationFormat>Widescreen</PresentationFormat>
  <Paragraphs>137</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Aptos</vt:lpstr>
      <vt:lpstr>Arial</vt:lpstr>
      <vt:lpstr>Calibri</vt:lpstr>
      <vt:lpstr>Cambria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keywords>, docId:DAFEF0ED0BC4D9B2FACEAF6B77BFAA61</cp:keywords>
  <cp:lastModifiedBy>Lan Cao</cp:lastModifiedBy>
  <cp:revision>20</cp:revision>
  <dcterms:created xsi:type="dcterms:W3CDTF">2024-10-28T02:26:51Z</dcterms:created>
  <dcterms:modified xsi:type="dcterms:W3CDTF">2025-10-21T04:06:07Z</dcterms:modified>
</cp:coreProperties>
</file>