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sldIdLst>
    <p:sldId id="277" r:id="rId2"/>
    <p:sldId id="263" r:id="rId3"/>
    <p:sldId id="257" r:id="rId4"/>
    <p:sldId id="258" r:id="rId5"/>
    <p:sldId id="259" r:id="rId6"/>
    <p:sldId id="260" r:id="rId7"/>
    <p:sldId id="276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39" autoAdjust="0"/>
    <p:restoredTop sz="94660"/>
  </p:normalViewPr>
  <p:slideViewPr>
    <p:cSldViewPr snapToGrid="0">
      <p:cViewPr varScale="1">
        <p:scale>
          <a:sx n="86" d="100"/>
          <a:sy n="86" d="100"/>
        </p:scale>
        <p:origin x="4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72835-48CF-4308-9327-216D6C3F2151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E43C1B-4CAD-491A-9EF5-08F5BD4935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5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CF8CF-6085-4AF1-BC57-750E69EB1843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3613628" y="615740"/>
            <a:ext cx="7454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Vietnam Scaling up Energy Efficiency Project (VSUEE)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2B5A93-4C19-8033-4E83-A12D840D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E4C4F-F9E8-44AE-84D5-2FD24C69C3E1}" type="datetime1">
              <a:rPr lang="en-US" smtClean="0"/>
              <a:t>10/21/2025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71AFED-02D5-6B28-95A3-5500F77B8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E9A5D8-E575-389B-2391-220527C2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DA70A67-A867-42F0-871F-01B78550C9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EB01C-20E0-4418-A23A-1830ABEEEC03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BB438803-F075-2901-3CA8-8604E7B8F7F4}"/>
              </a:ext>
            </a:extLst>
          </p:cNvPr>
          <p:cNvSpPr>
            <a:spLocks noGrp="1"/>
          </p:cNvSpPr>
          <p:nvPr/>
        </p:nvSpPr>
        <p:spPr>
          <a:xfrm>
            <a:off x="1806022" y="2059220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VIETNAM SCALING UP ENERGY EFFICIENCY PROJECT (VSUEE)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2;p18">
            <a:extLst>
              <a:ext uri="{FF2B5EF4-FFF2-40B4-BE49-F238E27FC236}">
                <a16:creationId xmlns:a16="http://schemas.microsoft.com/office/drawing/2014/main" id="{D9EE4928-64FE-4EB1-A7CE-473CE06A6AB0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BARRIERS – AWARENESS</a:t>
            </a:r>
          </a:p>
        </p:txBody>
      </p:sp>
      <p:sp>
        <p:nvSpPr>
          <p:cNvPr id="4" name="Google Shape;163;p25">
            <a:extLst>
              <a:ext uri="{FF2B5EF4-FFF2-40B4-BE49-F238E27FC236}">
                <a16:creationId xmlns:a16="http://schemas.microsoft.com/office/drawing/2014/main" id="{EBF2C2F6-2545-48A6-82E3-621891BE63FE}"/>
              </a:ext>
            </a:extLst>
          </p:cNvPr>
          <p:cNvSpPr txBox="1"/>
          <p:nvPr/>
        </p:nvSpPr>
        <p:spPr>
          <a:xfrm>
            <a:off x="838200" y="2025690"/>
            <a:ext cx="5632174" cy="40164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enhance energy efficiency (EE), awareness plays a critical role. However, there are currently several underlying issues related to awareness, including: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long-term benefit awareness:</a:t>
            </a: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Most facilities currently focus only on short- and medium-term gains.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Misunderstanding of energy savings:</a:t>
            </a: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There is no accurate perception of energy efficiency benefits. 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in-depth information and expertise:</a:t>
            </a: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The absence of dedicated energy departments leads to insufficient information on energy-saving innovations and a lack of specialized knowledge in energy efficiency.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Resistance to change and risk aversion:</a:t>
            </a: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Concerns about disruptions to production processes, reluctance to adopt new technologies, and fear of risks associated with changes. 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Insufficient leadership commitment:</a:t>
            </a: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Leaders do not prioritize energy efficiency and lack strong commitments to its improvement.</a:t>
            </a:r>
            <a:endParaRPr/>
          </a:p>
        </p:txBody>
      </p:sp>
      <p:pic>
        <p:nvPicPr>
          <p:cNvPr id="5" name="Google Shape;164;p25">
            <a:extLst>
              <a:ext uri="{FF2B5EF4-FFF2-40B4-BE49-F238E27FC236}">
                <a16:creationId xmlns:a16="http://schemas.microsoft.com/office/drawing/2014/main" id="{3CCFAB75-9063-44BF-8642-AA125CA4E56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759099" y="2099315"/>
            <a:ext cx="4594700" cy="365828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5FFE4-E59F-6F5B-051B-F9942CB3E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5584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2;p18">
            <a:extLst>
              <a:ext uri="{FF2B5EF4-FFF2-40B4-BE49-F238E27FC236}">
                <a16:creationId xmlns:a16="http://schemas.microsoft.com/office/drawing/2014/main" id="{876D8A78-135A-4E6D-8B1E-5D5A028A9A3D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BARRIERS – TECHNOLOGY</a:t>
            </a:r>
          </a:p>
        </p:txBody>
      </p:sp>
      <p:sp>
        <p:nvSpPr>
          <p:cNvPr id="4" name="Google Shape;172;p26">
            <a:extLst>
              <a:ext uri="{FF2B5EF4-FFF2-40B4-BE49-F238E27FC236}">
                <a16:creationId xmlns:a16="http://schemas.microsoft.com/office/drawing/2014/main" id="{20522EF7-577E-487A-8010-58FA69651A7C}"/>
              </a:ext>
            </a:extLst>
          </p:cNvPr>
          <p:cNvSpPr txBox="1"/>
          <p:nvPr/>
        </p:nvSpPr>
        <p:spPr>
          <a:xfrm>
            <a:off x="838200" y="1879415"/>
            <a:ext cx="5637245" cy="4478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 develop energy efficiency (EE), technology is essential. However, current technology in Vietnam faces several challenges: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Outdated and Obsolete Technology: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Old, inefficient equipment;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Incompatibility between old and new technologies during upgrades.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Information and Capacity to Access Technology: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Insufficient information on new technologies;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Weak capacity for technology assessment;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Dependence on imported technology;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+Underdeveloped domestic technology.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Standardized Technology Verification: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Absence of clear technical standards;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Incomplete measurement and verification systems;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Low trust in new technologies.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Barriers from Suppliers and Service Providers: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Limited number of suppliers;</a:t>
            </a:r>
            <a:endParaRPr/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Poor quality of consulting services.</a:t>
            </a:r>
            <a:endParaRPr/>
          </a:p>
        </p:txBody>
      </p:sp>
      <p:pic>
        <p:nvPicPr>
          <p:cNvPr id="5" name="Google Shape;173;p26">
            <a:extLst>
              <a:ext uri="{FF2B5EF4-FFF2-40B4-BE49-F238E27FC236}">
                <a16:creationId xmlns:a16="http://schemas.microsoft.com/office/drawing/2014/main" id="{04EB36AB-69B9-487B-A9AA-D8162A3EED23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627197" y="2426863"/>
            <a:ext cx="4726602" cy="338325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B2EEC-6037-1263-C037-E5F105631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5151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6CCD0489-7F6E-4639-8C3C-60FE46E09973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TO PROMOTE ENERGY EFFICIENCY (EE)</a:t>
            </a:r>
          </a:p>
        </p:txBody>
      </p:sp>
      <p:sp>
        <p:nvSpPr>
          <p:cNvPr id="3" name="Google Shape;181;p27">
            <a:extLst>
              <a:ext uri="{FF2B5EF4-FFF2-40B4-BE49-F238E27FC236}">
                <a16:creationId xmlns:a16="http://schemas.microsoft.com/office/drawing/2014/main" id="{CF738E59-2435-44ED-8F13-743747CBCC6D}"/>
              </a:ext>
            </a:extLst>
          </p:cNvPr>
          <p:cNvSpPr/>
          <p:nvPr/>
        </p:nvSpPr>
        <p:spPr>
          <a:xfrm>
            <a:off x="3342426" y="1922022"/>
            <a:ext cx="2094204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Growing Energy Demand for (EE)</a:t>
            </a:r>
            <a:endParaRPr sz="1500"/>
          </a:p>
        </p:txBody>
      </p:sp>
      <p:sp>
        <p:nvSpPr>
          <p:cNvPr id="4" name="Google Shape;182;p27">
            <a:extLst>
              <a:ext uri="{FF2B5EF4-FFF2-40B4-BE49-F238E27FC236}">
                <a16:creationId xmlns:a16="http://schemas.microsoft.com/office/drawing/2014/main" id="{F1E5D4BE-3E48-4845-B15F-BDDA9781907D}"/>
              </a:ext>
            </a:extLst>
          </p:cNvPr>
          <p:cNvSpPr/>
          <p:nvPr/>
        </p:nvSpPr>
        <p:spPr>
          <a:xfrm>
            <a:off x="3342426" y="3129081"/>
            <a:ext cx="2094204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Policy and Target</a:t>
            </a:r>
            <a:endParaRPr sz="1500"/>
          </a:p>
        </p:txBody>
      </p:sp>
      <p:sp>
        <p:nvSpPr>
          <p:cNvPr id="5" name="Google Shape;183;p27">
            <a:extLst>
              <a:ext uri="{FF2B5EF4-FFF2-40B4-BE49-F238E27FC236}">
                <a16:creationId xmlns:a16="http://schemas.microsoft.com/office/drawing/2014/main" id="{BAB91EC8-4890-47FF-AC3C-69D56DE4DC21}"/>
              </a:ext>
            </a:extLst>
          </p:cNvPr>
          <p:cNvSpPr txBox="1"/>
          <p:nvPr/>
        </p:nvSpPr>
        <p:spPr>
          <a:xfrm>
            <a:off x="6095999" y="1975726"/>
            <a:ext cx="5084863" cy="784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demand is rising;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prices continue to increase;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Fossil fuels face growing restrictions.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184;p27">
            <a:extLst>
              <a:ext uri="{FF2B5EF4-FFF2-40B4-BE49-F238E27FC236}">
                <a16:creationId xmlns:a16="http://schemas.microsoft.com/office/drawing/2014/main" id="{8DD61E97-65FF-4EED-9F4D-7FD49BA579D6}"/>
              </a:ext>
            </a:extLst>
          </p:cNvPr>
          <p:cNvSpPr/>
          <p:nvPr/>
        </p:nvSpPr>
        <p:spPr>
          <a:xfrm>
            <a:off x="5436629" y="2160373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85;p27">
            <a:extLst>
              <a:ext uri="{FF2B5EF4-FFF2-40B4-BE49-F238E27FC236}">
                <a16:creationId xmlns:a16="http://schemas.microsoft.com/office/drawing/2014/main" id="{9297FD67-AFF9-4600-A583-C1D64E609F80}"/>
              </a:ext>
            </a:extLst>
          </p:cNvPr>
          <p:cNvSpPr txBox="1"/>
          <p:nvPr/>
        </p:nvSpPr>
        <p:spPr>
          <a:xfrm>
            <a:off x="6095999" y="3029400"/>
            <a:ext cx="5454930" cy="784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National legal policies mandate compliance;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Sectoral and national emission reduction targets;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Policies and requirements from brands/corporate partners.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Google Shape;186;p27">
            <a:extLst>
              <a:ext uri="{FF2B5EF4-FFF2-40B4-BE49-F238E27FC236}">
                <a16:creationId xmlns:a16="http://schemas.microsoft.com/office/drawing/2014/main" id="{D0010FF8-A39E-4094-BFB9-47729326DE44}"/>
              </a:ext>
            </a:extLst>
          </p:cNvPr>
          <p:cNvSpPr/>
          <p:nvPr/>
        </p:nvSpPr>
        <p:spPr>
          <a:xfrm>
            <a:off x="5449383" y="3352831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187;p27">
            <a:extLst>
              <a:ext uri="{FF2B5EF4-FFF2-40B4-BE49-F238E27FC236}">
                <a16:creationId xmlns:a16="http://schemas.microsoft.com/office/drawing/2014/main" id="{39C67178-993F-4A41-A76F-56E79EF0C0BD}"/>
              </a:ext>
            </a:extLst>
          </p:cNvPr>
          <p:cNvSpPr/>
          <p:nvPr/>
        </p:nvSpPr>
        <p:spPr>
          <a:xfrm>
            <a:off x="3355180" y="4408186"/>
            <a:ext cx="2106957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Support program</a:t>
            </a:r>
            <a:endParaRPr sz="1500"/>
          </a:p>
        </p:txBody>
      </p:sp>
      <p:sp>
        <p:nvSpPr>
          <p:cNvPr id="10" name="Google Shape;188;p27">
            <a:extLst>
              <a:ext uri="{FF2B5EF4-FFF2-40B4-BE49-F238E27FC236}">
                <a16:creationId xmlns:a16="http://schemas.microsoft.com/office/drawing/2014/main" id="{14CACEEE-5E4A-40AF-A5A6-971047F822AC}"/>
              </a:ext>
            </a:extLst>
          </p:cNvPr>
          <p:cNvSpPr txBox="1"/>
          <p:nvPr/>
        </p:nvSpPr>
        <p:spPr>
          <a:xfrm>
            <a:off x="6095999" y="4308505"/>
            <a:ext cx="5650896" cy="784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Numerous projects providing technical and financial support;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Diverse and accessible investment capital sources;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Growing ESCO-model investment projects.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189;p27">
            <a:extLst>
              <a:ext uri="{FF2B5EF4-FFF2-40B4-BE49-F238E27FC236}">
                <a16:creationId xmlns:a16="http://schemas.microsoft.com/office/drawing/2014/main" id="{04E02853-377E-4F9B-989E-8ED87188678F}"/>
              </a:ext>
            </a:extLst>
          </p:cNvPr>
          <p:cNvSpPr/>
          <p:nvPr/>
        </p:nvSpPr>
        <p:spPr>
          <a:xfrm>
            <a:off x="5474891" y="4631936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90;p27">
            <a:extLst>
              <a:ext uri="{FF2B5EF4-FFF2-40B4-BE49-F238E27FC236}">
                <a16:creationId xmlns:a16="http://schemas.microsoft.com/office/drawing/2014/main" id="{BA564B6F-0161-4CEE-8F90-BDA1E6600C8A}"/>
              </a:ext>
            </a:extLst>
          </p:cNvPr>
          <p:cNvSpPr/>
          <p:nvPr/>
        </p:nvSpPr>
        <p:spPr>
          <a:xfrm>
            <a:off x="3342426" y="5618328"/>
            <a:ext cx="2119711" cy="5854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Market technology</a:t>
            </a:r>
            <a:endParaRPr sz="1500"/>
          </a:p>
        </p:txBody>
      </p:sp>
      <p:sp>
        <p:nvSpPr>
          <p:cNvPr id="13" name="Google Shape;191;p27">
            <a:extLst>
              <a:ext uri="{FF2B5EF4-FFF2-40B4-BE49-F238E27FC236}">
                <a16:creationId xmlns:a16="http://schemas.microsoft.com/office/drawing/2014/main" id="{5A28E097-E318-43BB-9022-7FD64441E118}"/>
              </a:ext>
            </a:extLst>
          </p:cNvPr>
          <p:cNvSpPr txBox="1"/>
          <p:nvPr/>
        </p:nvSpPr>
        <p:spPr>
          <a:xfrm>
            <a:off x="6096000" y="5460685"/>
            <a:ext cx="5568569" cy="7847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Abundant new high-efficiency technologies;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Accessible and manageable digital transformation solutions;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Competitive and affordable technology costs.</a:t>
            </a:r>
            <a:endParaRPr sz="1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Google Shape;192;p27">
            <a:extLst>
              <a:ext uri="{FF2B5EF4-FFF2-40B4-BE49-F238E27FC236}">
                <a16:creationId xmlns:a16="http://schemas.microsoft.com/office/drawing/2014/main" id="{B0CC8371-A2AD-4A08-A8A2-38702960EF5F}"/>
              </a:ext>
            </a:extLst>
          </p:cNvPr>
          <p:cNvSpPr/>
          <p:nvPr/>
        </p:nvSpPr>
        <p:spPr>
          <a:xfrm>
            <a:off x="5474891" y="5842076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94;p27">
            <a:extLst>
              <a:ext uri="{FF2B5EF4-FFF2-40B4-BE49-F238E27FC236}">
                <a16:creationId xmlns:a16="http://schemas.microsoft.com/office/drawing/2014/main" id="{9FF712B2-E642-4502-9DBB-EF97674C7762}"/>
              </a:ext>
            </a:extLst>
          </p:cNvPr>
          <p:cNvCxnSpPr>
            <a:endCxn id="4" idx="1"/>
          </p:cNvCxnSpPr>
          <p:nvPr/>
        </p:nvCxnSpPr>
        <p:spPr>
          <a:xfrm rot="10800000" flipH="1">
            <a:off x="2405226" y="3421797"/>
            <a:ext cx="937200" cy="6564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6" name="Google Shape;195;p27">
            <a:extLst>
              <a:ext uri="{FF2B5EF4-FFF2-40B4-BE49-F238E27FC236}">
                <a16:creationId xmlns:a16="http://schemas.microsoft.com/office/drawing/2014/main" id="{E90CB328-D030-4791-B047-95080C37FD6F}"/>
              </a:ext>
            </a:extLst>
          </p:cNvPr>
          <p:cNvCxnSpPr>
            <a:endCxn id="9" idx="1"/>
          </p:cNvCxnSpPr>
          <p:nvPr/>
        </p:nvCxnSpPr>
        <p:spPr>
          <a:xfrm>
            <a:off x="2405080" y="4078102"/>
            <a:ext cx="950100" cy="6228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7" name="Google Shape;197;p27">
            <a:extLst>
              <a:ext uri="{FF2B5EF4-FFF2-40B4-BE49-F238E27FC236}">
                <a16:creationId xmlns:a16="http://schemas.microsoft.com/office/drawing/2014/main" id="{964D4910-42C0-4B9A-A9C8-290CFA9ADAAB}"/>
              </a:ext>
            </a:extLst>
          </p:cNvPr>
          <p:cNvSpPr/>
          <p:nvPr/>
        </p:nvSpPr>
        <p:spPr>
          <a:xfrm>
            <a:off x="779512" y="3653537"/>
            <a:ext cx="1625600" cy="849359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Opportunities</a:t>
            </a:r>
            <a:endParaRPr sz="1500"/>
          </a:p>
        </p:txBody>
      </p:sp>
      <p:cxnSp>
        <p:nvCxnSpPr>
          <p:cNvPr id="18" name="Google Shape;193;p27">
            <a:extLst>
              <a:ext uri="{FF2B5EF4-FFF2-40B4-BE49-F238E27FC236}">
                <a16:creationId xmlns:a16="http://schemas.microsoft.com/office/drawing/2014/main" id="{766BB151-780D-4056-A0B8-E696232E2C45}"/>
              </a:ext>
            </a:extLst>
          </p:cNvPr>
          <p:cNvCxnSpPr/>
          <p:nvPr/>
        </p:nvCxnSpPr>
        <p:spPr>
          <a:xfrm rot="-5400000">
            <a:off x="1942026" y="2677938"/>
            <a:ext cx="1863600" cy="9372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9" name="Google Shape;196;p27">
            <a:extLst>
              <a:ext uri="{FF2B5EF4-FFF2-40B4-BE49-F238E27FC236}">
                <a16:creationId xmlns:a16="http://schemas.microsoft.com/office/drawing/2014/main" id="{C5738036-0679-439F-B288-580C6C1F18BD}"/>
              </a:ext>
            </a:extLst>
          </p:cNvPr>
          <p:cNvCxnSpPr/>
          <p:nvPr/>
        </p:nvCxnSpPr>
        <p:spPr>
          <a:xfrm rot="-5400000" flipH="1">
            <a:off x="1957476" y="4526094"/>
            <a:ext cx="1832700" cy="9372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81C1BF94-36AF-154A-B335-AB0C37C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924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2;p18">
            <a:extLst>
              <a:ext uri="{FF2B5EF4-FFF2-40B4-BE49-F238E27FC236}">
                <a16:creationId xmlns:a16="http://schemas.microsoft.com/office/drawing/2014/main" id="{066C35D5-9944-47B8-A5EE-0E448BF2FAE6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– GROWING ENERGY DEMAND FOR EE</a:t>
            </a:r>
          </a:p>
        </p:txBody>
      </p:sp>
      <p:pic>
        <p:nvPicPr>
          <p:cNvPr id="4" name="Google Shape;205;p28">
            <a:extLst>
              <a:ext uri="{FF2B5EF4-FFF2-40B4-BE49-F238E27FC236}">
                <a16:creationId xmlns:a16="http://schemas.microsoft.com/office/drawing/2014/main" id="{BCD8A677-77D6-4640-916D-5B36CC63517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84573" y="1880878"/>
            <a:ext cx="3554962" cy="247130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06;p28">
            <a:extLst>
              <a:ext uri="{FF2B5EF4-FFF2-40B4-BE49-F238E27FC236}">
                <a16:creationId xmlns:a16="http://schemas.microsoft.com/office/drawing/2014/main" id="{992DFFA0-66F6-4F36-84D3-1D6785483624}"/>
              </a:ext>
            </a:extLst>
          </p:cNvPr>
          <p:cNvSpPr txBox="1"/>
          <p:nvPr/>
        </p:nvSpPr>
        <p:spPr>
          <a:xfrm>
            <a:off x="838200" y="2345567"/>
            <a:ext cx="5741504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projected steady growth in energy demand presents a key opportunity to accelerate Energy Efficiency (EE) development. Key drivers include: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Economic pressures: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Rising costs;</a:t>
            </a:r>
            <a:endParaRPr/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Enhanced competitiveness.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Strengthening national energy security: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Reduced import dependency;</a:t>
            </a:r>
            <a:endParaRPr/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Lowered infrastructure investment burdens.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Environmental and Sustainable Development Commitments: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Meeting climate targets;</a:t>
            </a:r>
            <a:endParaRPr/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Attracting green investments.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Technological Innovation and Market Expansion: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Advancements in EE technologies;</a:t>
            </a:r>
            <a:endParaRPr/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Emergence of new economic sectors.</a:t>
            </a:r>
            <a:endParaRPr/>
          </a:p>
        </p:txBody>
      </p:sp>
      <p:pic>
        <p:nvPicPr>
          <p:cNvPr id="6" name="Google Shape;207;p28">
            <a:extLst>
              <a:ext uri="{FF2B5EF4-FFF2-40B4-BE49-F238E27FC236}">
                <a16:creationId xmlns:a16="http://schemas.microsoft.com/office/drawing/2014/main" id="{28A32478-E437-4262-95B9-ACB7D48F902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4573" y="4538425"/>
            <a:ext cx="3559402" cy="203965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E29219-696E-5DEF-8E3A-B155C3A89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157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2;p18">
            <a:extLst>
              <a:ext uri="{FF2B5EF4-FFF2-40B4-BE49-F238E27FC236}">
                <a16:creationId xmlns:a16="http://schemas.microsoft.com/office/drawing/2014/main" id="{42AD8668-CBF1-4CBF-8ECB-6F146CE03807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– POLICY, TARGET</a:t>
            </a:r>
          </a:p>
        </p:txBody>
      </p:sp>
      <p:sp>
        <p:nvSpPr>
          <p:cNvPr id="4" name="Google Shape;215;p29">
            <a:extLst>
              <a:ext uri="{FF2B5EF4-FFF2-40B4-BE49-F238E27FC236}">
                <a16:creationId xmlns:a16="http://schemas.microsoft.com/office/drawing/2014/main" id="{272A2BD7-17E6-41EB-B7B9-DD2780252525}"/>
              </a:ext>
            </a:extLst>
          </p:cNvPr>
          <p:cNvSpPr txBox="1"/>
          <p:nvPr/>
        </p:nvSpPr>
        <p:spPr>
          <a:xfrm>
            <a:off x="838200" y="1853438"/>
            <a:ext cx="5999922" cy="4647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Government agencies have issued policies and targets to promote Energy Efficiency (EE) development, while also making adjustments and supplements to improve regulations and address previous barriers: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EE Policies and Targets: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Overall energy intensity reduction targets;</a:t>
            </a:r>
            <a:endParaRPr lang="en-US"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Sector-specific targets;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Emissions reduction targets;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 ESCO market development.</a:t>
            </a:r>
            <a:endParaRPr/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Issuance of Legal Documents on EE;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Amendments and Supplements to Law No. 50 (effective from 01/01/2026) impacting ESCO operations: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Completing the legal framework and incentive mechanisms for developing ESCO organizations and energy consulting services;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 Registration/declaration of operations: ESCO companies will register or declare with competent authorities for better management;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 Removing market development bottlenecks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Eliminating barriers and creating favorable conditions for market growth;</a:t>
            </a:r>
            <a:endParaRPr/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+ Financial support: Clarifying regulations on tax incentives and financial support for EE activities.</a:t>
            </a:r>
            <a:b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Google Shape;216;p29">
            <a:extLst>
              <a:ext uri="{FF2B5EF4-FFF2-40B4-BE49-F238E27FC236}">
                <a16:creationId xmlns:a16="http://schemas.microsoft.com/office/drawing/2014/main" id="{C24BFAD6-70E1-4568-AEF1-72FAE9203F2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76052" y="2617459"/>
            <a:ext cx="4177747" cy="280780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41F7F-CE7F-A427-6774-05B9BF559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749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9CFB6613-7360-462A-AE3F-C9BE84C7A8BD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– SUPPORT PROGRAM</a:t>
            </a:r>
          </a:p>
        </p:txBody>
      </p:sp>
      <p:sp>
        <p:nvSpPr>
          <p:cNvPr id="3" name="Google Shape;224;p30">
            <a:extLst>
              <a:ext uri="{FF2B5EF4-FFF2-40B4-BE49-F238E27FC236}">
                <a16:creationId xmlns:a16="http://schemas.microsoft.com/office/drawing/2014/main" id="{EA27E37D-92CF-430A-9367-296DEAE7A420}"/>
              </a:ext>
            </a:extLst>
          </p:cNvPr>
          <p:cNvSpPr txBox="1"/>
          <p:nvPr/>
        </p:nvSpPr>
        <p:spPr>
          <a:xfrm>
            <a:off x="772886" y="2295107"/>
            <a:ext cx="5945155" cy="32931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Domestic and international support programs are key drivers for Energy Efficiency (EE) development:</a:t>
            </a: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Domestic Programs:</a:t>
            </a: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Strengthening legal frameworks and policies;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Enhancing technical capacity and awareness;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Providing initial technical and financial support;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Developing markets for EE products and services.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6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International Support Programs:</a:t>
            </a:r>
            <a:endParaRPr sz="16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Mobilizing financial resources;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Facilitating technology and knowledge transfer;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Improving assessment and monitoring capabilities;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Expanding cooperation and integration.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190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endParaRPr sz="1600" b="1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pic>
        <p:nvPicPr>
          <p:cNvPr id="4" name="Google Shape;225;p30">
            <a:extLst>
              <a:ext uri="{FF2B5EF4-FFF2-40B4-BE49-F238E27FC236}">
                <a16:creationId xmlns:a16="http://schemas.microsoft.com/office/drawing/2014/main" id="{369A285F-5385-4318-8D3B-7E7BC478CFA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12156" y="2126974"/>
            <a:ext cx="3141981" cy="222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26;p30">
            <a:extLst>
              <a:ext uri="{FF2B5EF4-FFF2-40B4-BE49-F238E27FC236}">
                <a16:creationId xmlns:a16="http://schemas.microsoft.com/office/drawing/2014/main" id="{0AA56F3E-63F6-4754-A6BA-04E6A8123F0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93496" y="4408875"/>
            <a:ext cx="3649891" cy="189424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00DAB-7B16-9B8A-2F37-4DEFD6154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6547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D0BCC214-2A63-449E-9E62-E6FCBDC3F068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– TECHNOLOGY</a:t>
            </a:r>
          </a:p>
        </p:txBody>
      </p:sp>
      <p:sp>
        <p:nvSpPr>
          <p:cNvPr id="3" name="Google Shape;234;p31">
            <a:extLst>
              <a:ext uri="{FF2B5EF4-FFF2-40B4-BE49-F238E27FC236}">
                <a16:creationId xmlns:a16="http://schemas.microsoft.com/office/drawing/2014/main" id="{13AC68E4-7BF0-4EE9-92B2-CBD77F79CD58}"/>
              </a:ext>
            </a:extLst>
          </p:cNvPr>
          <p:cNvSpPr txBox="1"/>
          <p:nvPr/>
        </p:nvSpPr>
        <p:spPr>
          <a:xfrm>
            <a:off x="838200" y="1955555"/>
            <a:ext cx="5945155" cy="44935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Technology is a critical enabler for Energy Efficiency (EE) development. Current technological advancements in Vietnam are facilitating EE implementation through: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Access to global advanced technologies</a:t>
            </a:r>
            <a:r>
              <a:rPr lang="en-US" sz="14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Technology transfer; 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FDI-driven investments;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Diversified EE equipment market.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Development of foundational technologies: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Digital solutions: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Artificial Intelligence (AI);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Advanced materials.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Strengthened domestic R&amp;D Capacity: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Government-funded research initiatives;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Policy support for technology localization.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Declining technology costs: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Reduced access barriers for high-efficiency technologies;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Diversified financing/policy mechanisms.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-"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Growing Technology Awareness:</a:t>
            </a:r>
            <a:endParaRPr sz="1400" b="0" i="0" u="none" strike="noStrike" cap="none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Improved access to EE technology information;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Expanded opportunities to adopt modern solutions.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oogle Shape;235;p31">
            <a:extLst>
              <a:ext uri="{FF2B5EF4-FFF2-40B4-BE49-F238E27FC236}">
                <a16:creationId xmlns:a16="http://schemas.microsoft.com/office/drawing/2014/main" id="{D387D7EE-2B8E-4909-830E-49DD1573BD4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80733" y="2628844"/>
            <a:ext cx="4173066" cy="29171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C30EF5-637F-352C-7096-89C9D07B3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599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67A924EA-FF38-4CCD-9C97-FBA44B808ACC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</a:p>
        </p:txBody>
      </p:sp>
      <p:sp>
        <p:nvSpPr>
          <p:cNvPr id="3" name="Google Shape;243;p32">
            <a:extLst>
              <a:ext uri="{FF2B5EF4-FFF2-40B4-BE49-F238E27FC236}">
                <a16:creationId xmlns:a16="http://schemas.microsoft.com/office/drawing/2014/main" id="{9AB15EDA-0138-463A-9467-40E2953807E4}"/>
              </a:ext>
            </a:extLst>
          </p:cNvPr>
          <p:cNvSpPr txBox="1"/>
          <p:nvPr/>
        </p:nvSpPr>
        <p:spPr>
          <a:xfrm>
            <a:off x="905585" y="1903948"/>
            <a:ext cx="10448214" cy="732468"/>
          </a:xfrm>
          <a:prstGeom prst="rect">
            <a:avLst/>
          </a:prstGeom>
          <a:noFill/>
          <a:ln w="12700" cap="flat" cmpd="sng">
            <a:solidFill>
              <a:srgbClr val="07674D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Conduct a SWOT analysis for an EE project involving LED lighting system upgrades and installation of an Energy Management System (EMS) in an existing office building.</a:t>
            </a:r>
            <a:endParaRPr sz="1600" b="0" i="0" u="none" strike="noStrike" cap="none">
              <a:solidFill>
                <a:srgbClr val="07376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Google Shape;244;p32">
            <a:extLst>
              <a:ext uri="{FF2B5EF4-FFF2-40B4-BE49-F238E27FC236}">
                <a16:creationId xmlns:a16="http://schemas.microsoft.com/office/drawing/2014/main" id="{E8384DEE-37F5-434D-A084-9B28BFB1A38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957573" y="2925786"/>
            <a:ext cx="5776429" cy="307894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E8580-CD13-7398-F243-9986E3C5F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136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32A6A01B-A46D-4428-9F5D-40498682D784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</a:p>
        </p:txBody>
      </p:sp>
      <p:sp>
        <p:nvSpPr>
          <p:cNvPr id="3" name="Google Shape;252;p33">
            <a:extLst>
              <a:ext uri="{FF2B5EF4-FFF2-40B4-BE49-F238E27FC236}">
                <a16:creationId xmlns:a16="http://schemas.microsoft.com/office/drawing/2014/main" id="{4BFA127D-24B0-4077-9D8D-4CB2A7A17833}"/>
              </a:ext>
            </a:extLst>
          </p:cNvPr>
          <p:cNvSpPr txBox="1"/>
          <p:nvPr/>
        </p:nvSpPr>
        <p:spPr>
          <a:xfrm>
            <a:off x="838200" y="2074764"/>
            <a:ext cx="10448214" cy="3139319"/>
          </a:xfrm>
          <a:prstGeom prst="rect">
            <a:avLst/>
          </a:prstGeom>
          <a:noFill/>
          <a:ln w="12700" cap="flat" cmpd="sng">
            <a:solidFill>
              <a:srgbClr val="07674D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Information: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-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Current status: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Lighting system uses fluorescent and compact lamps;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Manual control of lighting and air conditioning systems.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-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objectives: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Reduce energy consumption of the lighting system;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Improve workplace environmental quality;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Contribute to the company's sustainable development efforts.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-"/>
            </a:pPr>
            <a:r>
              <a:rPr lang="en-US" sz="1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Proposed technology: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Replace fluorescent and compact lamps with LED lights;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+ Install an Energy Management System (EMS) with automated sensor controls.</a:t>
            </a:r>
            <a:endParaRPr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B532FE-8D43-FCDE-5C59-2BF600BD4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630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0B4FC301-6112-4032-89F5-108F61783416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</a:t>
            </a:r>
          </a:p>
        </p:txBody>
      </p:sp>
      <p:sp>
        <p:nvSpPr>
          <p:cNvPr id="3" name="Google Shape;259;p34">
            <a:extLst>
              <a:ext uri="{FF2B5EF4-FFF2-40B4-BE49-F238E27FC236}">
                <a16:creationId xmlns:a16="http://schemas.microsoft.com/office/drawing/2014/main" id="{3CF3D0D7-934F-4F1A-95D7-785819C95ECB}"/>
              </a:ext>
            </a:extLst>
          </p:cNvPr>
          <p:cNvSpPr/>
          <p:nvPr/>
        </p:nvSpPr>
        <p:spPr>
          <a:xfrm>
            <a:off x="838200" y="1927380"/>
            <a:ext cx="5135217" cy="2118049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Strength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Energy-saving potential: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 lights consume 50% less energy than fluorescent/compact lamps;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Workplace quality: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LEDs provide better lighting quality than old fluorescent lights;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Proven technology: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LED and EMS are well-established solutions;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Fast payback period: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Low LED costs deliver significant savings.</a:t>
            </a:r>
            <a:endParaRPr/>
          </a:p>
        </p:txBody>
      </p:sp>
      <p:sp>
        <p:nvSpPr>
          <p:cNvPr id="4" name="Google Shape;261;p34">
            <a:extLst>
              <a:ext uri="{FF2B5EF4-FFF2-40B4-BE49-F238E27FC236}">
                <a16:creationId xmlns:a16="http://schemas.microsoft.com/office/drawing/2014/main" id="{1327503B-B667-45BB-8981-53F5758CE561}"/>
              </a:ext>
            </a:extLst>
          </p:cNvPr>
          <p:cNvSpPr/>
          <p:nvPr/>
        </p:nvSpPr>
        <p:spPr>
          <a:xfrm>
            <a:off x="6218582" y="1927380"/>
            <a:ext cx="5135217" cy="2118049"/>
          </a:xfrm>
          <a:prstGeom prst="roundRect">
            <a:avLst>
              <a:gd name="adj" fmla="val 16667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Weakness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 initial investment: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Costs for quality LED fixtures and EMS installation;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Operational disruption: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Installation may temporarily disrupt workplace activities;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Staff training requirements: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Need to train personnel for EMS operation;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Vendor dependence: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Reliance on supplier quality and technical support.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Google Shape;262;p34">
            <a:extLst>
              <a:ext uri="{FF2B5EF4-FFF2-40B4-BE49-F238E27FC236}">
                <a16:creationId xmlns:a16="http://schemas.microsoft.com/office/drawing/2014/main" id="{C3278BDA-E982-4D77-9D06-C169A3C3714A}"/>
              </a:ext>
            </a:extLst>
          </p:cNvPr>
          <p:cNvSpPr/>
          <p:nvPr/>
        </p:nvSpPr>
        <p:spPr>
          <a:xfrm>
            <a:off x="838200" y="4326647"/>
            <a:ext cx="5135217" cy="22729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Opportunities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Policy incentives: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Tax benefits and green financing for EE projects;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 advancements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More accessible and cost-competitive solutions;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Enhanced corporate image: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Attracts partners/clients and demonstrates social responsibility;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Competitive supplier market: 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Multiple equipment providers available.</a:t>
            </a:r>
            <a:endParaRPr/>
          </a:p>
        </p:txBody>
      </p:sp>
      <p:sp>
        <p:nvSpPr>
          <p:cNvPr id="6" name="Google Shape;263;p34">
            <a:extLst>
              <a:ext uri="{FF2B5EF4-FFF2-40B4-BE49-F238E27FC236}">
                <a16:creationId xmlns:a16="http://schemas.microsoft.com/office/drawing/2014/main" id="{BEB46257-76BE-4A88-A8E7-A3AD69613F2E}"/>
              </a:ext>
            </a:extLst>
          </p:cNvPr>
          <p:cNvSpPr/>
          <p:nvPr/>
        </p:nvSpPr>
        <p:spPr>
          <a:xfrm>
            <a:off x="6218583" y="4326647"/>
            <a:ext cx="5201244" cy="227293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Threats</a:t>
            </a:r>
            <a:endParaRPr/>
          </a:p>
          <a:p>
            <a:pPr lvl="0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Supporting policies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: Policy implementation remains inconsistent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Technology development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: Risk of low-quality products emerging, difficult to control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Enterprise human resource capacity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: Shortage of technical staff with in-depth expertise for implementation and operation</a:t>
            </a:r>
            <a:r>
              <a:rPr lang="en-US" sz="14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;</a:t>
            </a:r>
            <a:endParaRPr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400" b="1">
                <a:latin typeface="Arial" panose="020B0604020202020204" pitchFamily="34" charset="0"/>
                <a:cs typeface="Arial" panose="020B0604020202020204" pitchFamily="34" charset="0"/>
              </a:rPr>
              <a:t>Multiple suppliers</a:t>
            </a:r>
            <a:r>
              <a:rPr lang="en-US" sz="1400">
                <a:latin typeface="Arial" panose="020B0604020202020204" pitchFamily="34" charset="0"/>
                <a:cs typeface="Arial" panose="020B0604020202020204" pitchFamily="34" charset="0"/>
              </a:rPr>
              <a:t>: Fragmented market, making it difficult to select reliable suppliers</a:t>
            </a:r>
            <a:endParaRPr sz="14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1063EE9-525C-6807-9346-71BC6B7D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33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077135" y="2014934"/>
            <a:ext cx="10037730" cy="1070557"/>
          </a:xfrm>
        </p:spPr>
        <p:txBody>
          <a:bodyPr>
            <a:noAutofit/>
          </a:bodyPr>
          <a:lstStyle/>
          <a:p>
            <a:r>
              <a:rPr lang="en-US" dirty="0"/>
              <a:t>Market for industrial energy efficiency – Key barriers and opportunities for commercial banks</a:t>
            </a:r>
          </a:p>
        </p:txBody>
      </p:sp>
    </p:spTree>
    <p:extLst>
      <p:ext uri="{BB962C8B-B14F-4D97-AF65-F5344CB8AC3E}">
        <p14:creationId xmlns:p14="http://schemas.microsoft.com/office/powerpoint/2010/main" val="7577009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69;p35">
            <a:extLst>
              <a:ext uri="{FF2B5EF4-FFF2-40B4-BE49-F238E27FC236}">
                <a16:creationId xmlns:a16="http://schemas.microsoft.com/office/drawing/2014/main" id="{1F914182-CCB4-4898-8F93-2E6D2E2E3FB5}"/>
              </a:ext>
            </a:extLst>
          </p:cNvPr>
          <p:cNvSpPr/>
          <p:nvPr/>
        </p:nvSpPr>
        <p:spPr>
          <a:xfrm>
            <a:off x="3952624" y="2921168"/>
            <a:ext cx="4286751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sz="6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CDDDD-3CCD-2BE8-DC18-2EA3B52E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992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0C55BE2A-1B43-4599-B89D-32C042777F0E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EFFICIENCY &amp; ADVANTAGES</a:t>
            </a:r>
          </a:p>
        </p:txBody>
      </p:sp>
      <p:pic>
        <p:nvPicPr>
          <p:cNvPr id="3" name="Google Shape;63;p18">
            <a:extLst>
              <a:ext uri="{FF2B5EF4-FFF2-40B4-BE49-F238E27FC236}">
                <a16:creationId xmlns:a16="http://schemas.microsoft.com/office/drawing/2014/main" id="{8C04B112-1B7B-47E2-875F-BB45E2FF41B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98144" y="3640971"/>
            <a:ext cx="2787447" cy="2818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4;p18">
            <a:extLst>
              <a:ext uri="{FF2B5EF4-FFF2-40B4-BE49-F238E27FC236}">
                <a16:creationId xmlns:a16="http://schemas.microsoft.com/office/drawing/2014/main" id="{6D66FC91-88B5-4529-9757-E8C67C694A8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04793" y="3640971"/>
            <a:ext cx="4649006" cy="2765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65;p18">
            <a:extLst>
              <a:ext uri="{FF2B5EF4-FFF2-40B4-BE49-F238E27FC236}">
                <a16:creationId xmlns:a16="http://schemas.microsoft.com/office/drawing/2014/main" id="{509E9825-623C-4C5B-9F50-D3F1950608D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98328" y="2017809"/>
            <a:ext cx="3593728" cy="239843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1BA33-FD3A-EC63-485E-D5030CB39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749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82EB650B-EEC0-4BA9-8339-CF08D89D7D19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VIETNAM’S ENERGY EFFICIENCY TARGETS</a:t>
            </a:r>
          </a:p>
        </p:txBody>
      </p:sp>
      <p:pic>
        <p:nvPicPr>
          <p:cNvPr id="3" name="Google Shape;72;p19">
            <a:extLst>
              <a:ext uri="{FF2B5EF4-FFF2-40B4-BE49-F238E27FC236}">
                <a16:creationId xmlns:a16="http://schemas.microsoft.com/office/drawing/2014/main" id="{5D9D827E-5711-45DB-B84F-66E7D97FC37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13142" y="2609809"/>
            <a:ext cx="3335176" cy="280074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74;p19">
            <a:extLst>
              <a:ext uri="{FF2B5EF4-FFF2-40B4-BE49-F238E27FC236}">
                <a16:creationId xmlns:a16="http://schemas.microsoft.com/office/drawing/2014/main" id="{88155596-5BCE-49AF-8EE7-617D06A28A03}"/>
              </a:ext>
            </a:extLst>
          </p:cNvPr>
          <p:cNvSpPr txBox="1"/>
          <p:nvPr/>
        </p:nvSpPr>
        <p:spPr>
          <a:xfrm>
            <a:off x="759966" y="1891697"/>
            <a:ext cx="7653176" cy="4616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NATIONAL TARGETS: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By 2025: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Achieve 5-7% savings in total national energy consumption.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2019-2030 Period: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Achieve 8-10% savings in total national energy consumption, equivalent to 60 million TOE (tons of oil equivalent).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Prime Minister's Directive 20/CT-</a:t>
            </a:r>
            <a:r>
              <a:rPr lang="en-US" sz="1400" b="1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TTg</a:t>
            </a: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: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</a:t>
            </a: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Mandate minimum 2% electricity savings or 2% reduction in energy intensity for facilities consuming ≥1 million kWh/year over the period from 2023 to 2025.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INDUSTRIAL SECTOR TARGETS:</a:t>
            </a:r>
            <a:endParaRPr sz="1400" b="0" i="0" u="none" strike="noStrike" cap="none" dirty="0"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100%</a:t>
            </a: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 energy-intensive facilities to implement energy management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systems (</a:t>
            </a:r>
            <a:r>
              <a:rPr lang="en-US" sz="14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EnMS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).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Reduce average energy intensity across industries.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efficiency solutions adoption: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90% of industrial parks and 70% of industrial clusters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CROSS-CUTTING GOALS &amp; STRATEGIES: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Policy Framework Enhancement: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Strengthen legal regulations for energy efficiency (EE) and conservation.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Behavioral Change: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Transform energy consumption patterns in institutions, communities, and households toward efficiency.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Market Development: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Promote high-efficiency equipment markets and ESCO (Energy Service Company) models.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Operational Targets: 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Reduce electricity transmission/distribution losses; Cut greenhouse gas (GHG) emissions toward </a:t>
            </a: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Net Zero by 2050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A7FBDB-515C-3E7D-D191-8E012F0D49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92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2;p18">
            <a:extLst>
              <a:ext uri="{FF2B5EF4-FFF2-40B4-BE49-F238E27FC236}">
                <a16:creationId xmlns:a16="http://schemas.microsoft.com/office/drawing/2014/main" id="{EDA436BF-8B06-46C8-B190-17035639E3A1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pic>
        <p:nvPicPr>
          <p:cNvPr id="5" name="Google Shape;82;p20">
            <a:extLst>
              <a:ext uri="{FF2B5EF4-FFF2-40B4-BE49-F238E27FC236}">
                <a16:creationId xmlns:a16="http://schemas.microsoft.com/office/drawing/2014/main" id="{FA72843F-3D38-4876-8363-F16E25C8917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924056" y="2247906"/>
            <a:ext cx="4429743" cy="33056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83;p20">
            <a:extLst>
              <a:ext uri="{FF2B5EF4-FFF2-40B4-BE49-F238E27FC236}">
                <a16:creationId xmlns:a16="http://schemas.microsoft.com/office/drawing/2014/main" id="{A72CA62F-D0A1-4201-8F1F-103461BAAD08}"/>
              </a:ext>
            </a:extLst>
          </p:cNvPr>
          <p:cNvSpPr txBox="1"/>
          <p:nvPr/>
        </p:nvSpPr>
        <p:spPr>
          <a:xfrm>
            <a:off x="886408" y="2334428"/>
            <a:ext cx="5673418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your opinion, how can we achieve the set targets?</a:t>
            </a:r>
            <a:endParaRPr sz="2000"/>
          </a:p>
        </p:txBody>
      </p:sp>
      <p:sp>
        <p:nvSpPr>
          <p:cNvPr id="7" name="Google Shape;84;p20">
            <a:extLst>
              <a:ext uri="{FF2B5EF4-FFF2-40B4-BE49-F238E27FC236}">
                <a16:creationId xmlns:a16="http://schemas.microsoft.com/office/drawing/2014/main" id="{7C635C95-F1F5-4655-87F4-F920B1465BAE}"/>
              </a:ext>
            </a:extLst>
          </p:cNvPr>
          <p:cNvSpPr txBox="1"/>
          <p:nvPr/>
        </p:nvSpPr>
        <p:spPr>
          <a:xfrm>
            <a:off x="2077463" y="3554470"/>
            <a:ext cx="4615576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Efficiency and Conservation: Strategic Investment for Sustainable Development</a:t>
            </a:r>
            <a:endParaRPr sz="2000"/>
          </a:p>
        </p:txBody>
      </p:sp>
      <p:sp>
        <p:nvSpPr>
          <p:cNvPr id="8" name="Google Shape;85;p20">
            <a:extLst>
              <a:ext uri="{FF2B5EF4-FFF2-40B4-BE49-F238E27FC236}">
                <a16:creationId xmlns:a16="http://schemas.microsoft.com/office/drawing/2014/main" id="{13619434-C484-4B59-A1D0-9596BE75AB72}"/>
              </a:ext>
            </a:extLst>
          </p:cNvPr>
          <p:cNvSpPr/>
          <p:nvPr/>
        </p:nvSpPr>
        <p:spPr>
          <a:xfrm>
            <a:off x="886408" y="3682063"/>
            <a:ext cx="1035698" cy="76043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E7102F-DEBF-041B-72DB-42A3D77D8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20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9FC8A718-9F4A-41D4-9E9E-6311808FFCE9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AND BARRIERS IN ADVANCING ENERGY EFFICIENCY (EE)</a:t>
            </a:r>
          </a:p>
        </p:txBody>
      </p:sp>
      <p:sp>
        <p:nvSpPr>
          <p:cNvPr id="3" name="Google Shape;93;p21">
            <a:extLst>
              <a:ext uri="{FF2B5EF4-FFF2-40B4-BE49-F238E27FC236}">
                <a16:creationId xmlns:a16="http://schemas.microsoft.com/office/drawing/2014/main" id="{CE898710-18D0-4D58-BA87-B86605C5CFC6}"/>
              </a:ext>
            </a:extLst>
          </p:cNvPr>
          <p:cNvSpPr/>
          <p:nvPr/>
        </p:nvSpPr>
        <p:spPr>
          <a:xfrm>
            <a:off x="5085183" y="3321698"/>
            <a:ext cx="2278223" cy="1156996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EFFICIENCY PROMOTION PROJECT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94;p21">
            <a:extLst>
              <a:ext uri="{FF2B5EF4-FFF2-40B4-BE49-F238E27FC236}">
                <a16:creationId xmlns:a16="http://schemas.microsoft.com/office/drawing/2014/main" id="{A600A1C2-4665-4D56-831B-D1274332E1BD}"/>
              </a:ext>
            </a:extLst>
          </p:cNvPr>
          <p:cNvSpPr/>
          <p:nvPr/>
        </p:nvSpPr>
        <p:spPr>
          <a:xfrm>
            <a:off x="7745964" y="3607479"/>
            <a:ext cx="1496007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Barriers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Google Shape;95;p21">
            <a:extLst>
              <a:ext uri="{FF2B5EF4-FFF2-40B4-BE49-F238E27FC236}">
                <a16:creationId xmlns:a16="http://schemas.microsoft.com/office/drawing/2014/main" id="{382D550B-D3CC-4866-9529-80608BAF79AF}"/>
              </a:ext>
            </a:extLst>
          </p:cNvPr>
          <p:cNvSpPr/>
          <p:nvPr/>
        </p:nvSpPr>
        <p:spPr>
          <a:xfrm>
            <a:off x="3206618" y="3607479"/>
            <a:ext cx="1496007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Opportunities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Google Shape;96;p21">
            <a:extLst>
              <a:ext uri="{FF2B5EF4-FFF2-40B4-BE49-F238E27FC236}">
                <a16:creationId xmlns:a16="http://schemas.microsoft.com/office/drawing/2014/main" id="{0F454273-879E-4DC8-8C59-E08D391AAD09}"/>
              </a:ext>
            </a:extLst>
          </p:cNvPr>
          <p:cNvCxnSpPr>
            <a:stCxn id="3" idx="1"/>
            <a:endCxn id="5" idx="3"/>
          </p:cNvCxnSpPr>
          <p:nvPr/>
        </p:nvCxnSpPr>
        <p:spPr>
          <a:xfrm flipH="1">
            <a:off x="4702683" y="3900196"/>
            <a:ext cx="3825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7" name="Google Shape;97;p21">
            <a:extLst>
              <a:ext uri="{FF2B5EF4-FFF2-40B4-BE49-F238E27FC236}">
                <a16:creationId xmlns:a16="http://schemas.microsoft.com/office/drawing/2014/main" id="{ADE099EF-AF97-47A9-BF35-9196B3163A5E}"/>
              </a:ext>
            </a:extLst>
          </p:cNvPr>
          <p:cNvCxnSpPr>
            <a:stCxn id="3" idx="3"/>
            <a:endCxn id="4" idx="1"/>
          </p:cNvCxnSpPr>
          <p:nvPr/>
        </p:nvCxnSpPr>
        <p:spPr>
          <a:xfrm>
            <a:off x="7363406" y="3900196"/>
            <a:ext cx="3825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8" name="Google Shape;98;p21">
            <a:extLst>
              <a:ext uri="{FF2B5EF4-FFF2-40B4-BE49-F238E27FC236}">
                <a16:creationId xmlns:a16="http://schemas.microsoft.com/office/drawing/2014/main" id="{436C94D1-0718-4354-A4FE-5D4EBC3BE8CA}"/>
              </a:ext>
            </a:extLst>
          </p:cNvPr>
          <p:cNvSpPr/>
          <p:nvPr/>
        </p:nvSpPr>
        <p:spPr>
          <a:xfrm>
            <a:off x="9857792" y="2068476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Finance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Google Shape;99;p21">
            <a:extLst>
              <a:ext uri="{FF2B5EF4-FFF2-40B4-BE49-F238E27FC236}">
                <a16:creationId xmlns:a16="http://schemas.microsoft.com/office/drawing/2014/main" id="{40743711-710A-4EF6-B2E1-2539D75D98D2}"/>
              </a:ext>
            </a:extLst>
          </p:cNvPr>
          <p:cNvSpPr/>
          <p:nvPr/>
        </p:nvSpPr>
        <p:spPr>
          <a:xfrm>
            <a:off x="9857792" y="3321698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Awareness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Google Shape;100;p21">
            <a:extLst>
              <a:ext uri="{FF2B5EF4-FFF2-40B4-BE49-F238E27FC236}">
                <a16:creationId xmlns:a16="http://schemas.microsoft.com/office/drawing/2014/main" id="{1B816E51-D3BE-4105-B725-52D1E53EB8E5}"/>
              </a:ext>
            </a:extLst>
          </p:cNvPr>
          <p:cNvSpPr/>
          <p:nvPr/>
        </p:nvSpPr>
        <p:spPr>
          <a:xfrm>
            <a:off x="9870229" y="4574920"/>
            <a:ext cx="1578432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State regulations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Google Shape;101;p21">
            <a:extLst>
              <a:ext uri="{FF2B5EF4-FFF2-40B4-BE49-F238E27FC236}">
                <a16:creationId xmlns:a16="http://schemas.microsoft.com/office/drawing/2014/main" id="{1CDF683B-5164-4C78-A5D8-DB6D950FF533}"/>
              </a:ext>
            </a:extLst>
          </p:cNvPr>
          <p:cNvSpPr/>
          <p:nvPr/>
        </p:nvSpPr>
        <p:spPr>
          <a:xfrm>
            <a:off x="9857791" y="5828141"/>
            <a:ext cx="1590870" cy="70186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Technology,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 human resources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Google Shape;102;p21">
            <a:extLst>
              <a:ext uri="{FF2B5EF4-FFF2-40B4-BE49-F238E27FC236}">
                <a16:creationId xmlns:a16="http://schemas.microsoft.com/office/drawing/2014/main" id="{4FA9869A-2FD8-4B39-88A9-679C78E31FEB}"/>
              </a:ext>
            </a:extLst>
          </p:cNvPr>
          <p:cNvCxnSpPr>
            <a:stCxn id="4" idx="3"/>
            <a:endCxn id="8" idx="1"/>
          </p:cNvCxnSpPr>
          <p:nvPr/>
        </p:nvCxnSpPr>
        <p:spPr>
          <a:xfrm rot="10800000" flipH="1">
            <a:off x="9241971" y="2361195"/>
            <a:ext cx="615900" cy="1539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3" name="Google Shape;103;p21">
            <a:extLst>
              <a:ext uri="{FF2B5EF4-FFF2-40B4-BE49-F238E27FC236}">
                <a16:creationId xmlns:a16="http://schemas.microsoft.com/office/drawing/2014/main" id="{79F1E582-69D5-45EA-A66B-D9D00217B8B6}"/>
              </a:ext>
            </a:extLst>
          </p:cNvPr>
          <p:cNvCxnSpPr>
            <a:stCxn id="4" idx="3"/>
            <a:endCxn id="9" idx="1"/>
          </p:cNvCxnSpPr>
          <p:nvPr/>
        </p:nvCxnSpPr>
        <p:spPr>
          <a:xfrm rot="10800000" flipH="1">
            <a:off x="9241971" y="3614295"/>
            <a:ext cx="615900" cy="2859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4" name="Google Shape;104;p21">
            <a:extLst>
              <a:ext uri="{FF2B5EF4-FFF2-40B4-BE49-F238E27FC236}">
                <a16:creationId xmlns:a16="http://schemas.microsoft.com/office/drawing/2014/main" id="{33AA58C3-C50D-48E2-B983-A3847CE3B39C}"/>
              </a:ext>
            </a:extLst>
          </p:cNvPr>
          <p:cNvCxnSpPr>
            <a:stCxn id="4" idx="3"/>
            <a:endCxn id="10" idx="1"/>
          </p:cNvCxnSpPr>
          <p:nvPr/>
        </p:nvCxnSpPr>
        <p:spPr>
          <a:xfrm>
            <a:off x="9241971" y="3900195"/>
            <a:ext cx="628200" cy="9675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" name="Google Shape;105;p21">
            <a:extLst>
              <a:ext uri="{FF2B5EF4-FFF2-40B4-BE49-F238E27FC236}">
                <a16:creationId xmlns:a16="http://schemas.microsoft.com/office/drawing/2014/main" id="{E5EA5384-BC7C-4044-B41E-7F46DF5B6937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9241971" y="3900195"/>
            <a:ext cx="615820" cy="227888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6" name="Google Shape;106;p21">
            <a:extLst>
              <a:ext uri="{FF2B5EF4-FFF2-40B4-BE49-F238E27FC236}">
                <a16:creationId xmlns:a16="http://schemas.microsoft.com/office/drawing/2014/main" id="{EACA50AA-3B54-478B-9BAE-2E5B487A40F4}"/>
              </a:ext>
            </a:extLst>
          </p:cNvPr>
          <p:cNvSpPr/>
          <p:nvPr/>
        </p:nvSpPr>
        <p:spPr>
          <a:xfrm>
            <a:off x="838200" y="2068475"/>
            <a:ext cx="1590869" cy="684663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Increasing technological demand</a:t>
            </a:r>
            <a:endParaRPr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Google Shape;107;p21">
            <a:extLst>
              <a:ext uri="{FF2B5EF4-FFF2-40B4-BE49-F238E27FC236}">
                <a16:creationId xmlns:a16="http://schemas.microsoft.com/office/drawing/2014/main" id="{6175AFAF-E1EE-4873-92D0-D257CE2C6F5E}"/>
              </a:ext>
            </a:extLst>
          </p:cNvPr>
          <p:cNvSpPr/>
          <p:nvPr/>
        </p:nvSpPr>
        <p:spPr>
          <a:xfrm>
            <a:off x="838198" y="3321698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Policy and commitment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Google Shape;108;p21">
            <a:extLst>
              <a:ext uri="{FF2B5EF4-FFF2-40B4-BE49-F238E27FC236}">
                <a16:creationId xmlns:a16="http://schemas.microsoft.com/office/drawing/2014/main" id="{8CCAFFE6-99B7-42BB-B0E7-209F5BEC46BA}"/>
              </a:ext>
            </a:extLst>
          </p:cNvPr>
          <p:cNvSpPr/>
          <p:nvPr/>
        </p:nvSpPr>
        <p:spPr>
          <a:xfrm>
            <a:off x="838199" y="4567984"/>
            <a:ext cx="1590869" cy="585432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Assistance 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Google Shape;109;p21">
            <a:extLst>
              <a:ext uri="{FF2B5EF4-FFF2-40B4-BE49-F238E27FC236}">
                <a16:creationId xmlns:a16="http://schemas.microsoft.com/office/drawing/2014/main" id="{97DC41AF-CB5D-4E66-A8B0-941223D22A86}"/>
              </a:ext>
            </a:extLst>
          </p:cNvPr>
          <p:cNvSpPr/>
          <p:nvPr/>
        </p:nvSpPr>
        <p:spPr>
          <a:xfrm>
            <a:off x="838199" y="5821206"/>
            <a:ext cx="1590869" cy="5854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Technology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Google Shape;112;p21">
            <a:extLst>
              <a:ext uri="{FF2B5EF4-FFF2-40B4-BE49-F238E27FC236}">
                <a16:creationId xmlns:a16="http://schemas.microsoft.com/office/drawing/2014/main" id="{735C9626-A45B-4CE9-8CBC-01A84261D0FC}"/>
              </a:ext>
            </a:extLst>
          </p:cNvPr>
          <p:cNvCxnSpPr>
            <a:stCxn id="5" idx="1"/>
            <a:endCxn id="18" idx="3"/>
          </p:cNvCxnSpPr>
          <p:nvPr/>
        </p:nvCxnSpPr>
        <p:spPr>
          <a:xfrm flipH="1">
            <a:off x="2429018" y="3900195"/>
            <a:ext cx="777600" cy="960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1" name="Google Shape;113;p21">
            <a:extLst>
              <a:ext uri="{FF2B5EF4-FFF2-40B4-BE49-F238E27FC236}">
                <a16:creationId xmlns:a16="http://schemas.microsoft.com/office/drawing/2014/main" id="{89DCA722-4F34-4F02-83E8-05F07C74477C}"/>
              </a:ext>
            </a:extLst>
          </p:cNvPr>
          <p:cNvCxnSpPr>
            <a:stCxn id="5" idx="1"/>
            <a:endCxn id="19" idx="3"/>
          </p:cNvCxnSpPr>
          <p:nvPr/>
        </p:nvCxnSpPr>
        <p:spPr>
          <a:xfrm flipH="1">
            <a:off x="2429018" y="3900195"/>
            <a:ext cx="777600" cy="22137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" name="Google Shape;110;p21">
            <a:extLst>
              <a:ext uri="{FF2B5EF4-FFF2-40B4-BE49-F238E27FC236}">
                <a16:creationId xmlns:a16="http://schemas.microsoft.com/office/drawing/2014/main" id="{5BB57B8D-5E5B-4983-A5F0-4D57ED3AB4D6}"/>
              </a:ext>
            </a:extLst>
          </p:cNvPr>
          <p:cNvCxnSpPr/>
          <p:nvPr/>
        </p:nvCxnSpPr>
        <p:spPr>
          <a:xfrm rot="10800000">
            <a:off x="2429018" y="2361195"/>
            <a:ext cx="777600" cy="15390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3" name="Google Shape;111;p21">
            <a:extLst>
              <a:ext uri="{FF2B5EF4-FFF2-40B4-BE49-F238E27FC236}">
                <a16:creationId xmlns:a16="http://schemas.microsoft.com/office/drawing/2014/main" id="{D4FD6A7E-E4D7-4BE8-A07E-08626ACD9919}"/>
              </a:ext>
            </a:extLst>
          </p:cNvPr>
          <p:cNvCxnSpPr/>
          <p:nvPr/>
        </p:nvCxnSpPr>
        <p:spPr>
          <a:xfrm rot="10800000">
            <a:off x="2429018" y="3614295"/>
            <a:ext cx="777600" cy="2859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F4358C1C-3D2E-34D5-89C3-ECC5F0829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8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018B6-A5DB-53FE-C0D0-A007DD4CA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B606BA43-021F-6D3B-9430-885C481C2941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BARRIERS IN ADVANCING ENERGY EFFICIENCY (EE)</a:t>
            </a:r>
          </a:p>
        </p:txBody>
      </p:sp>
      <p:sp>
        <p:nvSpPr>
          <p:cNvPr id="20" name="Google Shape;112;p21">
            <a:extLst>
              <a:ext uri="{FF2B5EF4-FFF2-40B4-BE49-F238E27FC236}">
                <a16:creationId xmlns:a16="http://schemas.microsoft.com/office/drawing/2014/main" id="{8DB67B3F-F640-2015-C143-9EB17C616A91}"/>
              </a:ext>
            </a:extLst>
          </p:cNvPr>
          <p:cNvSpPr/>
          <p:nvPr/>
        </p:nvSpPr>
        <p:spPr>
          <a:xfrm>
            <a:off x="3570296" y="2020433"/>
            <a:ext cx="1496007" cy="5854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Finance</a:t>
            </a:r>
            <a:endParaRPr sz="1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113;p21">
            <a:extLst>
              <a:ext uri="{FF2B5EF4-FFF2-40B4-BE49-F238E27FC236}">
                <a16:creationId xmlns:a16="http://schemas.microsoft.com/office/drawing/2014/main" id="{D20D0D29-1E24-5D56-985C-1B181C138172}"/>
              </a:ext>
            </a:extLst>
          </p:cNvPr>
          <p:cNvSpPr/>
          <p:nvPr/>
        </p:nvSpPr>
        <p:spPr>
          <a:xfrm>
            <a:off x="3570296" y="3317924"/>
            <a:ext cx="1496007" cy="5854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Awareness</a:t>
            </a:r>
            <a:endParaRPr sz="1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114;p21">
            <a:extLst>
              <a:ext uri="{FF2B5EF4-FFF2-40B4-BE49-F238E27FC236}">
                <a16:creationId xmlns:a16="http://schemas.microsoft.com/office/drawing/2014/main" id="{F4CCA6F3-26B6-9D20-96EC-602C9FF51EC3}"/>
              </a:ext>
            </a:extLst>
          </p:cNvPr>
          <p:cNvSpPr txBox="1"/>
          <p:nvPr/>
        </p:nvSpPr>
        <p:spPr>
          <a:xfrm>
            <a:off x="5903837" y="1975844"/>
            <a:ext cx="5943169" cy="954067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Investment costs and budgets for energy efficiency (EE) are limited;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Access to EE financing has not yet been achieved;</a:t>
            </a: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Financial priorities are given to short-term solutions, with no clear orientation toward sustainable development.</a:t>
            </a:r>
            <a:endParaRPr lang="vi-VN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115;p21">
            <a:extLst>
              <a:ext uri="{FF2B5EF4-FFF2-40B4-BE49-F238E27FC236}">
                <a16:creationId xmlns:a16="http://schemas.microsoft.com/office/drawing/2014/main" id="{28BE5873-36DC-775B-3D79-043DBC87A421}"/>
              </a:ext>
            </a:extLst>
          </p:cNvPr>
          <p:cNvSpPr/>
          <p:nvPr/>
        </p:nvSpPr>
        <p:spPr>
          <a:xfrm>
            <a:off x="5066303" y="2268832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116;p21">
            <a:extLst>
              <a:ext uri="{FF2B5EF4-FFF2-40B4-BE49-F238E27FC236}">
                <a16:creationId xmlns:a16="http://schemas.microsoft.com/office/drawing/2014/main" id="{5CACEDEB-2EF5-9D1B-79FC-8F431CA28D1E}"/>
              </a:ext>
            </a:extLst>
          </p:cNvPr>
          <p:cNvSpPr txBox="1"/>
          <p:nvPr/>
        </p:nvSpPr>
        <p:spPr>
          <a:xfrm>
            <a:off x="5903838" y="3118215"/>
            <a:ext cx="5943168" cy="954067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L="285750" marR="0" lvl="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  <a:defRPr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sz="1400" dirty="0"/>
              <a:t>Knowledge dissemination programs and information on energy savings remain limited;</a:t>
            </a:r>
          </a:p>
          <a:p>
            <a:r>
              <a:rPr lang="en-US" sz="1400" dirty="0"/>
              <a:t>Lack of assessment equipment to produce clear and visible results;</a:t>
            </a:r>
          </a:p>
          <a:p>
            <a:r>
              <a:rPr lang="en-US" sz="1400" dirty="0"/>
              <a:t>Reluctance and hesitation when it comes to change.</a:t>
            </a:r>
            <a:endParaRPr lang="vi-VN" sz="1400" dirty="0"/>
          </a:p>
        </p:txBody>
      </p:sp>
      <p:sp>
        <p:nvSpPr>
          <p:cNvPr id="25" name="Google Shape;117;p21">
            <a:extLst>
              <a:ext uri="{FF2B5EF4-FFF2-40B4-BE49-F238E27FC236}">
                <a16:creationId xmlns:a16="http://schemas.microsoft.com/office/drawing/2014/main" id="{0645B2C4-42A5-AD55-09A1-714B9E28D654}"/>
              </a:ext>
            </a:extLst>
          </p:cNvPr>
          <p:cNvSpPr/>
          <p:nvPr/>
        </p:nvSpPr>
        <p:spPr>
          <a:xfrm>
            <a:off x="5079057" y="3541674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118;p21">
            <a:extLst>
              <a:ext uri="{FF2B5EF4-FFF2-40B4-BE49-F238E27FC236}">
                <a16:creationId xmlns:a16="http://schemas.microsoft.com/office/drawing/2014/main" id="{21D2A549-F308-17D3-6BB1-5ABF2B1C1236}"/>
              </a:ext>
            </a:extLst>
          </p:cNvPr>
          <p:cNvSpPr/>
          <p:nvPr/>
        </p:nvSpPr>
        <p:spPr>
          <a:xfrm>
            <a:off x="3583050" y="4519301"/>
            <a:ext cx="1496007" cy="58543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State regulations</a:t>
            </a:r>
            <a:endParaRPr sz="18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119;p21">
            <a:extLst>
              <a:ext uri="{FF2B5EF4-FFF2-40B4-BE49-F238E27FC236}">
                <a16:creationId xmlns:a16="http://schemas.microsoft.com/office/drawing/2014/main" id="{43AD0A01-672F-5FF6-C557-855FA886E3AF}"/>
              </a:ext>
            </a:extLst>
          </p:cNvPr>
          <p:cNvSpPr txBox="1"/>
          <p:nvPr/>
        </p:nvSpPr>
        <p:spPr>
          <a:xfrm>
            <a:off x="5915815" y="4291364"/>
            <a:ext cx="5943168" cy="11695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L="285750" marR="0" lvl="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>
                <a:sym typeface="Arial"/>
              </a:rPr>
              <a:t>Mechanisms and policies lack feasibility and consistency, with limited enforceability;</a:t>
            </a:r>
          </a:p>
          <a:p>
            <a:r>
              <a:rPr lang="en-US" dirty="0">
                <a:sym typeface="Arial"/>
              </a:rPr>
              <a:t>Inspection regulations and sanction measures are not strict enough;</a:t>
            </a:r>
          </a:p>
          <a:p>
            <a:r>
              <a:rPr lang="en-US" dirty="0">
                <a:sym typeface="Arial"/>
              </a:rPr>
              <a:t>Incentive and preferential mechanisms are insufficient to create motivation.</a:t>
            </a:r>
            <a:endParaRPr lang="vi-VN" dirty="0">
              <a:sym typeface="Arial"/>
            </a:endParaRPr>
          </a:p>
        </p:txBody>
      </p:sp>
      <p:sp>
        <p:nvSpPr>
          <p:cNvPr id="28" name="Google Shape;120;p21">
            <a:extLst>
              <a:ext uri="{FF2B5EF4-FFF2-40B4-BE49-F238E27FC236}">
                <a16:creationId xmlns:a16="http://schemas.microsoft.com/office/drawing/2014/main" id="{42FA3D6A-5C57-1DFD-E611-F4B652936317}"/>
              </a:ext>
            </a:extLst>
          </p:cNvPr>
          <p:cNvSpPr/>
          <p:nvPr/>
        </p:nvSpPr>
        <p:spPr>
          <a:xfrm>
            <a:off x="5091811" y="4733003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121;p21">
            <a:extLst>
              <a:ext uri="{FF2B5EF4-FFF2-40B4-BE49-F238E27FC236}">
                <a16:creationId xmlns:a16="http://schemas.microsoft.com/office/drawing/2014/main" id="{AA72DC09-CF67-12FD-7838-52F72B9FF6C6}"/>
              </a:ext>
            </a:extLst>
          </p:cNvPr>
          <p:cNvSpPr/>
          <p:nvPr/>
        </p:nvSpPr>
        <p:spPr>
          <a:xfrm>
            <a:off x="3570158" y="5736985"/>
            <a:ext cx="1665033" cy="98098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Technology,</a:t>
            </a:r>
            <a:endParaRPr lang="en-US" dirty="0"/>
          </a:p>
          <a:p>
            <a:pPr lvl="0" algn="ctr"/>
            <a:r>
              <a:rPr lang="en-US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human resources</a:t>
            </a:r>
            <a:endParaRPr lang="en-US" dirty="0"/>
          </a:p>
        </p:txBody>
      </p:sp>
      <p:sp>
        <p:nvSpPr>
          <p:cNvPr id="30" name="Google Shape;122;p21">
            <a:extLst>
              <a:ext uri="{FF2B5EF4-FFF2-40B4-BE49-F238E27FC236}">
                <a16:creationId xmlns:a16="http://schemas.microsoft.com/office/drawing/2014/main" id="{FF3B59ED-2D43-B7F9-5E5D-C66B8498B1BE}"/>
              </a:ext>
            </a:extLst>
          </p:cNvPr>
          <p:cNvSpPr txBox="1"/>
          <p:nvPr/>
        </p:nvSpPr>
        <p:spPr>
          <a:xfrm>
            <a:off x="5903837" y="5697125"/>
            <a:ext cx="5955145" cy="1169511"/>
          </a:xfrm>
          <a:prstGeom prst="rect">
            <a:avLst/>
          </a:prstGeom>
          <a:solidFill>
            <a:schemeClr val="bg1"/>
          </a:solidFill>
          <a:ln>
            <a:solidFill>
              <a:schemeClr val="accent5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>
              <a:defRPr lang="en-US"/>
            </a:defPPr>
            <a:lvl1pPr marL="285750" marR="0" lvl="0" indent="-2857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-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</a:lstStyle>
          <a:p>
            <a:r>
              <a:rPr lang="en-US" dirty="0">
                <a:sym typeface="Arial"/>
              </a:rPr>
              <a:t>High-tech, energy-saving equipment remains relatively expensive compared to older technologies;</a:t>
            </a:r>
          </a:p>
          <a:p>
            <a:r>
              <a:rPr lang="en-US" dirty="0">
                <a:sym typeface="Arial"/>
              </a:rPr>
              <a:t>Workforce skills are insufficient to meet the operational requirements of modern and complex systems;</a:t>
            </a:r>
          </a:p>
          <a:p>
            <a:r>
              <a:rPr lang="en-US" dirty="0">
                <a:sym typeface="Arial"/>
              </a:rPr>
              <a:t>The ability to localize energy-saving products remains limited.</a:t>
            </a:r>
            <a:endParaRPr lang="vi-VN" dirty="0">
              <a:sym typeface="Arial"/>
            </a:endParaRPr>
          </a:p>
        </p:txBody>
      </p:sp>
      <p:sp>
        <p:nvSpPr>
          <p:cNvPr id="31" name="Google Shape;123;p21">
            <a:extLst>
              <a:ext uri="{FF2B5EF4-FFF2-40B4-BE49-F238E27FC236}">
                <a16:creationId xmlns:a16="http://schemas.microsoft.com/office/drawing/2014/main" id="{4C929E34-5EB6-3142-C8F0-9EDAFD201D93}"/>
              </a:ext>
            </a:extLst>
          </p:cNvPr>
          <p:cNvSpPr/>
          <p:nvPr/>
        </p:nvSpPr>
        <p:spPr>
          <a:xfrm>
            <a:off x="5195758" y="6158511"/>
            <a:ext cx="608356" cy="137929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/>
          </a:solidFill>
          <a:ln w="25400" cap="flat" cmpd="sng">
            <a:solidFill>
              <a:srgbClr val="0A519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124;p21">
            <a:extLst>
              <a:ext uri="{FF2B5EF4-FFF2-40B4-BE49-F238E27FC236}">
                <a16:creationId xmlns:a16="http://schemas.microsoft.com/office/drawing/2014/main" id="{EA77D1A9-0668-F800-8286-7FD6E7902FAA}"/>
              </a:ext>
            </a:extLst>
          </p:cNvPr>
          <p:cNvSpPr/>
          <p:nvPr/>
        </p:nvSpPr>
        <p:spPr>
          <a:xfrm>
            <a:off x="690558" y="3679603"/>
            <a:ext cx="1625600" cy="84935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en-US" sz="20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Barriers</a:t>
            </a:r>
            <a:endParaRPr lang="en-US" sz="2000" dirty="0"/>
          </a:p>
        </p:txBody>
      </p:sp>
      <p:cxnSp>
        <p:nvCxnSpPr>
          <p:cNvPr id="33" name="Google Shape;125;p21">
            <a:extLst>
              <a:ext uri="{FF2B5EF4-FFF2-40B4-BE49-F238E27FC236}">
                <a16:creationId xmlns:a16="http://schemas.microsoft.com/office/drawing/2014/main" id="{35FDEF94-7932-F62C-80A9-D26F8244E68D}"/>
              </a:ext>
            </a:extLst>
          </p:cNvPr>
          <p:cNvCxnSpPr>
            <a:stCxn id="32" idx="3"/>
            <a:endCxn id="20" idx="1"/>
          </p:cNvCxnSpPr>
          <p:nvPr/>
        </p:nvCxnSpPr>
        <p:spPr>
          <a:xfrm flipV="1">
            <a:off x="2316158" y="2313149"/>
            <a:ext cx="1254138" cy="1791134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4" name="Google Shape;126;p21">
            <a:extLst>
              <a:ext uri="{FF2B5EF4-FFF2-40B4-BE49-F238E27FC236}">
                <a16:creationId xmlns:a16="http://schemas.microsoft.com/office/drawing/2014/main" id="{FE1CACDD-7286-43AB-410A-B30A528B7139}"/>
              </a:ext>
            </a:extLst>
          </p:cNvPr>
          <p:cNvCxnSpPr>
            <a:stCxn id="32" idx="3"/>
            <a:endCxn id="21" idx="1"/>
          </p:cNvCxnSpPr>
          <p:nvPr/>
        </p:nvCxnSpPr>
        <p:spPr>
          <a:xfrm rot="10800000" flipH="1">
            <a:off x="2316158" y="3610783"/>
            <a:ext cx="1254000" cy="4935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" name="Google Shape;127;p21">
            <a:extLst>
              <a:ext uri="{FF2B5EF4-FFF2-40B4-BE49-F238E27FC236}">
                <a16:creationId xmlns:a16="http://schemas.microsoft.com/office/drawing/2014/main" id="{D3F53322-F090-6C6A-F2D3-88F99652F275}"/>
              </a:ext>
            </a:extLst>
          </p:cNvPr>
          <p:cNvCxnSpPr>
            <a:stCxn id="32" idx="3"/>
            <a:endCxn id="26" idx="1"/>
          </p:cNvCxnSpPr>
          <p:nvPr/>
        </p:nvCxnSpPr>
        <p:spPr>
          <a:xfrm>
            <a:off x="2316158" y="4104283"/>
            <a:ext cx="1266892" cy="707734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6" name="Google Shape;128;p21">
            <a:extLst>
              <a:ext uri="{FF2B5EF4-FFF2-40B4-BE49-F238E27FC236}">
                <a16:creationId xmlns:a16="http://schemas.microsoft.com/office/drawing/2014/main" id="{A7D11347-A70E-93FC-3C08-687989260F3A}"/>
              </a:ext>
            </a:extLst>
          </p:cNvPr>
          <p:cNvCxnSpPr>
            <a:cxnSpLocks/>
            <a:stCxn id="32" idx="3"/>
            <a:endCxn id="29" idx="1"/>
          </p:cNvCxnSpPr>
          <p:nvPr/>
        </p:nvCxnSpPr>
        <p:spPr>
          <a:xfrm>
            <a:off x="2316158" y="4104283"/>
            <a:ext cx="1254000" cy="2123193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7" name="Slide Number Placeholder 19">
            <a:extLst>
              <a:ext uri="{FF2B5EF4-FFF2-40B4-BE49-F238E27FC236}">
                <a16:creationId xmlns:a16="http://schemas.microsoft.com/office/drawing/2014/main" id="{75115586-50C5-BDD5-9F5C-2B6DF371F3F6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DA70A67-A867-42F0-871F-01B78550C99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09795A00-C6E1-3B2A-966F-35F297DF0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999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2;p18">
            <a:extLst>
              <a:ext uri="{FF2B5EF4-FFF2-40B4-BE49-F238E27FC236}">
                <a16:creationId xmlns:a16="http://schemas.microsoft.com/office/drawing/2014/main" id="{6CCD0489-7F6E-4639-8C3C-60FE46E09973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BARRIERS – STATE REGULATIONS</a:t>
            </a:r>
          </a:p>
        </p:txBody>
      </p:sp>
      <p:pic>
        <p:nvPicPr>
          <p:cNvPr id="3" name="Google Shape;145;p23">
            <a:extLst>
              <a:ext uri="{FF2B5EF4-FFF2-40B4-BE49-F238E27FC236}">
                <a16:creationId xmlns:a16="http://schemas.microsoft.com/office/drawing/2014/main" id="{43FA6CA5-902F-409D-AAD7-5E72E7370EDE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978351" y="3152432"/>
            <a:ext cx="4375448" cy="251708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46;p23">
            <a:extLst>
              <a:ext uri="{FF2B5EF4-FFF2-40B4-BE49-F238E27FC236}">
                <a16:creationId xmlns:a16="http://schemas.microsoft.com/office/drawing/2014/main" id="{22723A8E-B7B1-4976-9C35-65480DB3BAE8}"/>
              </a:ext>
            </a:extLst>
          </p:cNvPr>
          <p:cNvSpPr txBox="1"/>
          <p:nvPr/>
        </p:nvSpPr>
        <p:spPr>
          <a:xfrm>
            <a:off x="764164" y="2014097"/>
            <a:ext cx="6103776" cy="4478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State has issued several legal documents regulating the efficient and economical use of energy; however, some issues remain unresolved: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Feasibility and Synchronization: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Regulations remain vague, lacking detailed guidance: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Inconsistent and overlapping;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+ Targets lack binding force.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Insufficiently strong support mechanisms and policies: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Financial incentives are not attractive enough: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Lack of flexible financial mechanisms;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Tax and fee policies are not appealing;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Absence of mechanisms to promote the energy efficiency (EE) market.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Weak Monitoring, Penalties, and Sanctions: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Sanctions lack deterrence: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Limited enforcement capacity;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US" sz="15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Stakeholder Participation: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Lack of effective coordination mechanisms:</a:t>
            </a:r>
            <a:endParaRPr/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+ Absence of incentives for private sector involvement.</a:t>
            </a:r>
            <a:endParaRPr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B2481-C909-AA7E-6EFB-D5EDD2F48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14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62;p18">
            <a:extLst>
              <a:ext uri="{FF2B5EF4-FFF2-40B4-BE49-F238E27FC236}">
                <a16:creationId xmlns:a16="http://schemas.microsoft.com/office/drawing/2014/main" id="{157FDC03-16FC-4A09-B45C-3B26732A504F}"/>
              </a:ext>
            </a:extLst>
          </p:cNvPr>
          <p:cNvSpPr txBox="1">
            <a:spLocks/>
          </p:cNvSpPr>
          <p:nvPr/>
        </p:nvSpPr>
        <p:spPr>
          <a:xfrm>
            <a:off x="838200" y="1188487"/>
            <a:ext cx="10515599" cy="50615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11111"/>
            </a:pPr>
            <a:r>
              <a:rPr lang="en-US"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BARRIERS – FINANCE</a:t>
            </a:r>
          </a:p>
        </p:txBody>
      </p:sp>
      <p:sp>
        <p:nvSpPr>
          <p:cNvPr id="4" name="Google Shape;154;p24">
            <a:extLst>
              <a:ext uri="{FF2B5EF4-FFF2-40B4-BE49-F238E27FC236}">
                <a16:creationId xmlns:a16="http://schemas.microsoft.com/office/drawing/2014/main" id="{AC5C3B79-895F-4151-8342-99AF367D6531}"/>
              </a:ext>
            </a:extLst>
          </p:cNvPr>
          <p:cNvSpPr txBox="1"/>
          <p:nvPr/>
        </p:nvSpPr>
        <p:spPr>
          <a:xfrm>
            <a:off x="838200" y="1969714"/>
            <a:ext cx="6527700" cy="4401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Developing energy efficiency (EE) requires significant financial resources; however, several financial barriers still hinder its progress, including: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Investment Costs: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Preference for quick-return, low-investment projects;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EE expenditures account for a sm</a:t>
            </a: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all proportion of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Access to Capital:	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Limited availability of preferential funding;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Complex access conditions;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Lack of accessible information;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bank currently offers limited support programs, coupled with high interest rates and predominantly short-term loan tenors.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Energy prices do not reflect true costs and value: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Energy prices remain low compared to global standards.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Lack of innovative financial mechanisms:</a:t>
            </a:r>
            <a:endParaRPr sz="1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Arial"/>
              <a:cs typeface="Arial" panose="020B0604020202020204" pitchFamily="34" charset="0"/>
              <a:sym typeface="Arial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ESCO (Energy Service Company) models are underdeveloped;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EE promotion funds remain limited.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marR="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-"/>
            </a:pPr>
            <a:r>
              <a:rPr lang="en-US" sz="1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Effectiveness Assessment: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Difficulties in measuring and verifying energy savings for evaluation;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1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  <a:sym typeface="Arial"/>
              </a:rPr>
              <a:t>	+ Lack of risk insurance tools.</a:t>
            </a:r>
            <a:endParaRPr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oogle Shape;155;p24">
            <a:extLst>
              <a:ext uri="{FF2B5EF4-FFF2-40B4-BE49-F238E27FC236}">
                <a16:creationId xmlns:a16="http://schemas.microsoft.com/office/drawing/2014/main" id="{7B54E46A-1DFB-46BA-B46B-4340AA5BA31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802217" y="2872408"/>
            <a:ext cx="3551582" cy="234652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32B47-B901-A552-2EBE-AA9D586B6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956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1946</Words>
  <Application>Microsoft Office PowerPoint</Application>
  <PresentationFormat>Widescreen</PresentationFormat>
  <Paragraphs>243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Aptos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Lan Cao</cp:lastModifiedBy>
  <cp:revision>20</cp:revision>
  <dcterms:created xsi:type="dcterms:W3CDTF">2024-10-28T02:26:51Z</dcterms:created>
  <dcterms:modified xsi:type="dcterms:W3CDTF">2025-10-21T04:35:58Z</dcterms:modified>
</cp:coreProperties>
</file>