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93" r:id="rId3"/>
    <p:sldId id="259" r:id="rId4"/>
    <p:sldId id="264" r:id="rId5"/>
    <p:sldId id="265" r:id="rId6"/>
    <p:sldId id="279" r:id="rId7"/>
    <p:sldId id="280" r:id="rId8"/>
    <p:sldId id="281" r:id="rId9"/>
    <p:sldId id="282" r:id="rId10"/>
    <p:sldId id="289" r:id="rId11"/>
    <p:sldId id="283" r:id="rId12"/>
    <p:sldId id="291" r:id="rId13"/>
    <p:sldId id="292" r:id="rId14"/>
    <p:sldId id="285" r:id="rId15"/>
    <p:sldId id="287" r:id="rId16"/>
    <p:sldId id="288" r:id="rId17"/>
    <p:sldId id="29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6DB0"/>
    <a:srgbClr val="0031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76" autoAdjust="0"/>
    <p:restoredTop sz="94660"/>
  </p:normalViewPr>
  <p:slideViewPr>
    <p:cSldViewPr snapToGrid="0">
      <p:cViewPr varScale="1">
        <p:scale>
          <a:sx n="86" d="100"/>
          <a:sy n="86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CE992-FA20-473B-8793-9E5B0099D7DF}" type="datetimeFigureOut">
              <a:rPr lang="en-US" smtClean="0"/>
              <a:t>10/21/2025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661D9-2678-497E-9DBA-24511D0C2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78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" y="0"/>
            <a:ext cx="12189834" cy="6858000"/>
          </a:xfrm>
          <a:prstGeom prst="rect">
            <a:avLst/>
          </a:prstGeom>
        </p:spPr>
      </p:pic>
      <p:sp>
        <p:nvSpPr>
          <p:cNvPr id="13" name="AutoShape 2"/>
          <p:cNvSpPr>
            <a:spLocks noChangeArrowheads="1"/>
          </p:cNvSpPr>
          <p:nvPr userDrawn="1"/>
        </p:nvSpPr>
        <p:spPr bwMode="auto">
          <a:xfrm>
            <a:off x="-1" y="0"/>
            <a:ext cx="12190918" cy="5536248"/>
          </a:xfrm>
          <a:prstGeom prst="flowChartPunchedTape">
            <a:avLst/>
          </a:prstGeom>
          <a:gradFill rotWithShape="0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gamma/>
                  <a:tint val="20000"/>
                  <a:invGamma/>
                  <a:alpha val="29999"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201" y="1926547"/>
            <a:ext cx="10515599" cy="107055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 baseline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DỰ ÁN THÚC ĐẨY TIẾT KIỆM NĂNG LƯỢNG </a:t>
            </a:r>
          </a:p>
          <a:p>
            <a:r>
              <a:rPr lang="en-US" dirty="0"/>
              <a:t>TRONG CÁC NGÀNH CÔNG NGHIỆP VIỆT NAM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58539-285A-4C03-970E-A9E86C1181D8}" type="datetime1">
              <a:rPr lang="en-US" smtClean="0"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 21">
            <a:extLst>
              <a:ext uri="{FF2B5EF4-FFF2-40B4-BE49-F238E27FC236}">
                <a16:creationId xmlns:a16="http://schemas.microsoft.com/office/drawing/2014/main" id="{2D82AB4A-1BE9-6CBE-D0F7-019C3BF5100C}"/>
              </a:ext>
            </a:extLst>
          </p:cNvPr>
          <p:cNvSpPr/>
          <p:nvPr userDrawn="1"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2">
            <a:extLst>
              <a:ext uri="{FF2B5EF4-FFF2-40B4-BE49-F238E27FC236}">
                <a16:creationId xmlns:a16="http://schemas.microsoft.com/office/drawing/2014/main" id="{569B8C98-D3EF-F7E8-42CD-8E6911DA531A}"/>
              </a:ext>
            </a:extLst>
          </p:cNvPr>
          <p:cNvSpPr/>
          <p:nvPr userDrawn="1"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0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779" y="537310"/>
            <a:ext cx="1716657" cy="7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64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DAB3DA-0737-E139-6BF8-863F87BF9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04068B-CE3C-45AF-BDAE-890464CEC2E7}" type="datetime1">
              <a:rPr lang="en-US" smtClean="0"/>
              <a:t>10/21/2025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84D1CE-2D75-7F28-9ACD-C704AF091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03F217-AA4D-CF70-8763-3F926E1BA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DDA70A67-A867-42F0-871F-01B78550C9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237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E7C7C-E44D-4458-94DA-79B021C90CE7}" type="datetime1">
              <a:rPr lang="en-US" smtClean="0"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9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1">
            <a:extLst>
              <a:ext uri="{FF2B5EF4-FFF2-40B4-BE49-F238E27FC236}">
                <a16:creationId xmlns:a16="http://schemas.microsoft.com/office/drawing/2014/main" id="{AC59C4D3-F90C-4B81-25FD-F6F1309118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6022" y="2092269"/>
            <a:ext cx="8579955" cy="1070557"/>
          </a:xfrm>
        </p:spPr>
        <p:txBody>
          <a:bodyPr/>
          <a:lstStyle/>
          <a:p>
            <a:r>
              <a:rPr lang="en-US" dirty="0"/>
              <a:t>VIETNAM SCALING UP ENERGY EFFICIENCY PROJECT (VSUEE)</a:t>
            </a:r>
          </a:p>
        </p:txBody>
      </p:sp>
    </p:spTree>
    <p:extLst>
      <p:ext uri="{BB962C8B-B14F-4D97-AF65-F5344CB8AC3E}">
        <p14:creationId xmlns:p14="http://schemas.microsoft.com/office/powerpoint/2010/main" val="4239667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9C83EA-F633-82AB-06EB-AC81749544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1F4ACC7A-3861-B64C-FF3A-F50A448ACD51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ELIGIBILITY CRITERIA (IE/ESCO)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5E02D8D-B017-9C08-9932-441BFD626E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214" y="2090030"/>
            <a:ext cx="10679574" cy="4653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Registered and operating legally in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Vietnam</a:t>
            </a:r>
          </a:p>
          <a:p>
            <a:pPr marL="285750" marR="0" lvl="0" indent="-28575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Provide collateral as required by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PFI</a:t>
            </a:r>
          </a:p>
          <a:p>
            <a:pPr marL="285750" marR="0" lvl="0" indent="-28575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Have a clear business plan and purpose for borrowing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Demonstrate financial capacity to repay the loan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Fully performing current debt obligations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No sanctions violations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 Appendix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12)</a:t>
            </a:r>
          </a:p>
          <a:p>
            <a:pPr marL="285750" marR="0" lvl="0" indent="-28575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No cross-ownership with 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lending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PFI</a:t>
            </a:r>
            <a:endParaRPr lang="en-US" alt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Meeting the minimum energy savings requirement </a:t>
            </a:r>
            <a:r>
              <a:rPr lang="vi-V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20%</a:t>
            </a:r>
          </a:p>
          <a:p>
            <a:pPr marL="285750" lvl="0" indent="-28575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projects proposed for RSF credit guarantees must focus on developing renewable energy and meet the eligibility criteria for a sub-project.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8CB0AA-4344-BDB1-890B-70B156C61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16227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69FCB-CB3E-3248-E828-8D2679D63A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5DB58598-0487-5E4E-6A37-E466305761C8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ELIGIBILITY CRITERIA (</a:t>
            </a: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PFI</a:t>
            </a: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 LOAN)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585A52F-4C84-0A3C-18A5-E65E282E3657}"/>
              </a:ext>
            </a:extLst>
          </p:cNvPr>
          <p:cNvSpPr txBox="1"/>
          <p:nvPr/>
        </p:nvSpPr>
        <p:spPr>
          <a:xfrm>
            <a:off x="941166" y="2539365"/>
            <a:ext cx="9564915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vi-VN" sz="2800" dirty="0">
                <a:latin typeface="+mj-lt"/>
              </a:rPr>
              <a:t>Fully funded by PFI capital;</a:t>
            </a:r>
            <a:endParaRPr lang="en-US" sz="2800" dirty="0"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vi-VN" sz="2800" dirty="0">
                <a:latin typeface="+mj-lt"/>
              </a:rPr>
              <a:t>The total value of PFI loans to an industrial enterprise/ESCO is capped at 80% of the total investment cost of each eligible Sub-project; industrial enterprises/ESCOs must contribute at least 20% of the investment cost with their own capital. </a:t>
            </a:r>
            <a:endParaRPr lang="en-US" sz="2800" dirty="0"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289065-E20E-8830-A543-8AA98501A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61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448B384-0EE4-127A-3B62-B4A8DC1854B2}"/>
              </a:ext>
            </a:extLst>
          </p:cNvPr>
          <p:cNvSpPr txBox="1"/>
          <p:nvPr/>
        </p:nvSpPr>
        <p:spPr>
          <a:xfrm>
            <a:off x="941166" y="2404888"/>
            <a:ext cx="1049462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vi-VN" sz="2000" dirty="0">
                <a:latin typeface="+mj-lt"/>
              </a:rPr>
              <a:t>Investing in the renovation and upgrading (adjustment, replacement) of existing components and systems to achieve energy efficiency;</a:t>
            </a:r>
            <a:endParaRPr lang="en-US" sz="2000" dirty="0">
              <a:latin typeface="+mj-lt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vi-VN" sz="2000" dirty="0">
                <a:latin typeface="+mj-lt"/>
              </a:rPr>
              <a:t>Achieves the required level of energy savings;</a:t>
            </a:r>
            <a:endParaRPr lang="en-US" sz="2000" dirty="0">
              <a:latin typeface="+mj-lt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vi-VN" sz="2000" dirty="0">
                <a:latin typeface="+mj-lt"/>
              </a:rPr>
              <a:t>Payback period within 10 years;</a:t>
            </a:r>
            <a:endParaRPr lang="en-US" sz="2000" dirty="0">
              <a:latin typeface="+mj-lt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vi-VN" sz="2000" dirty="0">
                <a:latin typeface="+mj-lt"/>
              </a:rPr>
              <a:t>Internal rate of return must be higher than 10%;</a:t>
            </a:r>
            <a:endParaRPr lang="en-US" sz="2000" dirty="0">
              <a:latin typeface="+mj-lt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vi-VN" sz="2000" dirty="0">
                <a:latin typeface="+mj-lt"/>
              </a:rPr>
              <a:t>Compliance with environmental and social requirements as stipulated by Vietnam and the World Bank.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Google Shape;108;p22">
            <a:extLst>
              <a:ext uri="{FF2B5EF4-FFF2-40B4-BE49-F238E27FC236}">
                <a16:creationId xmlns:a16="http://schemas.microsoft.com/office/drawing/2014/main" id="{16457938-9024-FDF5-497A-368DCC46E4BB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ELIGIBLE EE SUB-PROJECT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4D86FF-3F1F-76D6-A4AE-587BEAB95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9541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7954BE-1E48-DE57-AAB2-02C7E00D7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08;p22">
            <a:extLst>
              <a:ext uri="{FF2B5EF4-FFF2-40B4-BE49-F238E27FC236}">
                <a16:creationId xmlns:a16="http://schemas.microsoft.com/office/drawing/2014/main" id="{922F6393-5780-16D9-6B49-D4CBF37763C6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ELIGIBLE EE SUB-PROJECT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AF2BF0-41A9-80EC-B6CC-02DA593A8D71}"/>
              </a:ext>
            </a:extLst>
          </p:cNvPr>
          <p:cNvSpPr txBox="1"/>
          <p:nvPr/>
        </p:nvSpPr>
        <p:spPr>
          <a:xfrm>
            <a:off x="941166" y="2219417"/>
            <a:ext cx="312480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Technical Eligibility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technical evaluation framework is presented in Annex 5 of the Operations Manual attached to Decision No. 1337/QD-BCT dated June 3, 2024, issued by the Minister of Industry and Trade.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7A2E12-3734-A7CC-D065-6D5869ECA803}"/>
              </a:ext>
            </a:extLst>
          </p:cNvPr>
          <p:cNvSpPr txBox="1"/>
          <p:nvPr/>
        </p:nvSpPr>
        <p:spPr>
          <a:xfrm>
            <a:off x="4370971" y="2219417"/>
            <a:ext cx="36041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Economic Eligibility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Minimum energy saving requirement of twenty percent (20%),  (lower energy saving maybe acceptable for specific sectors with advanced energy technologies)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payback period project within a period of ten (10) years;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an economic internal rate of return must be higher than ten percent (10%)</a:t>
            </a:r>
            <a:endParaRPr lang="vi-V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0EC08A-4D54-77CB-4EEE-16428CF2F416}"/>
              </a:ext>
            </a:extLst>
          </p:cNvPr>
          <p:cNvSpPr txBox="1"/>
          <p:nvPr/>
        </p:nvSpPr>
        <p:spPr>
          <a:xfrm>
            <a:off x="8010750" y="2219417"/>
            <a:ext cx="342503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E&amp;S Eligibility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IE shall have obtained all required environmental approvals from appropriate environmental authorities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Sub-projects are subject to safeguard screening and compliance with the World Bank environment and social requirements and national environmental and social laws and regulations</a:t>
            </a:r>
            <a:endParaRPr lang="vi-V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9776C9-3DA8-EC80-EC53-738FB1CF5C13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DA70A67-A867-42F0-871F-01B78550C99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41CBAFB-2200-9322-3D41-1A31149E6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296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26FE8-FF88-CEA6-59BD-299D21F4B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4BFCCE9-719A-67B0-DF66-6B581981F5DA}"/>
              </a:ext>
            </a:extLst>
          </p:cNvPr>
          <p:cNvSpPr txBox="1">
            <a:spLocks/>
          </p:cNvSpPr>
          <p:nvPr/>
        </p:nvSpPr>
        <p:spPr>
          <a:xfrm>
            <a:off x="941166" y="116455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PFI LOAN APPLICATION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83BEB21-ACFA-71A1-88E9-460E01FD1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166" y="2150974"/>
            <a:ext cx="4997627" cy="461273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lvl="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Standard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information 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required by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PFI</a:t>
            </a:r>
          </a:p>
          <a:p>
            <a:pPr marL="285750" lvl="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General description of the scope of the sub-project and the Borrower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Objectives and justification for the sub-project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 of the technical assessment of the sub-project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Initial energy consumption data and projected energy savings of the sub-project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Environmental and social impact assessment, and status of government approvals (under the Environmental Protection Law)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Draft investment costs and borrowing plan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3C0D01-D9FD-80E0-B86F-945C360C90A7}"/>
              </a:ext>
            </a:extLst>
          </p:cNvPr>
          <p:cNvSpPr txBox="1"/>
          <p:nvPr/>
        </p:nvSpPr>
        <p:spPr>
          <a:xfrm>
            <a:off x="6593711" y="2056686"/>
            <a:ext cx="4842076" cy="48013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00050" indent="-400050">
              <a:buFont typeface="Arial" panose="020B0604020202020204" pitchFamily="34" charset="0"/>
              <a:buChar char="•"/>
            </a:pPr>
            <a:r>
              <a:rPr lang="vi-VN" sz="1800" dirty="0">
                <a:latin typeface="+mj-lt"/>
              </a:rPr>
              <a:t>Feasibility study or investment proposal for the sub-project</a:t>
            </a:r>
            <a:endParaRPr lang="en-US" sz="1800" dirty="0">
              <a:latin typeface="+mj-lt"/>
            </a:endParaRP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vi-VN" sz="1800" dirty="0">
                <a:latin typeface="+mj-lt"/>
              </a:rPr>
              <a:t>Preliminary energy audit report </a:t>
            </a:r>
            <a:endParaRPr lang="en-US" sz="1800" dirty="0">
              <a:latin typeface="+mj-lt"/>
            </a:endParaRP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vi-VN" sz="1800" dirty="0">
                <a:latin typeface="+mj-lt"/>
              </a:rPr>
              <a:t>Project financial analysis </a:t>
            </a:r>
            <a:endParaRPr lang="en-US" sz="1800" dirty="0">
              <a:latin typeface="+mj-lt"/>
            </a:endParaRP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vi-VN" sz="1800" dirty="0">
                <a:latin typeface="+mj-lt"/>
              </a:rPr>
              <a:t>Audited financial statements of the borrower for the past three years </a:t>
            </a:r>
            <a:endParaRPr lang="en-US" sz="1800" dirty="0">
              <a:latin typeface="+mj-lt"/>
            </a:endParaRP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vi-VN" sz="1800" dirty="0">
                <a:latin typeface="+mj-lt"/>
              </a:rPr>
              <a:t>Environmental and social documents </a:t>
            </a:r>
            <a:endParaRPr lang="en-US" sz="1800" dirty="0">
              <a:latin typeface="+mj-lt"/>
            </a:endParaRP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vi-VN" sz="1800" dirty="0">
                <a:latin typeface="+mj-lt"/>
              </a:rPr>
              <a:t>Government environmental approval (if required) </a:t>
            </a:r>
            <a:endParaRPr lang="en-US" sz="1800" dirty="0">
              <a:latin typeface="+mj-lt"/>
            </a:endParaRP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vi-VN" sz="1800" dirty="0">
                <a:latin typeface="+mj-lt"/>
              </a:rPr>
              <a:t>Government approval for implementation of the sub-project (if required) </a:t>
            </a:r>
            <a:endParaRPr lang="en-US" sz="1800" dirty="0">
              <a:latin typeface="+mj-lt"/>
            </a:endParaRP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vi-VN" sz="1800" dirty="0">
                <a:latin typeface="+mj-lt"/>
              </a:rPr>
              <a:t>Copy of IE/ESCO registration/establishment certificate </a:t>
            </a:r>
            <a:endParaRPr lang="en-US" sz="1800" dirty="0">
              <a:latin typeface="+mj-lt"/>
            </a:endParaRP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vi-VN" sz="1800" dirty="0">
                <a:latin typeface="+mj-lt"/>
              </a:rPr>
              <a:t>For ESCOs: Copy of the signed ESPC in cases where a contract guaranteeing savings is implemented </a:t>
            </a:r>
            <a:endParaRPr lang="en-US" sz="1800" dirty="0">
              <a:latin typeface="+mj-lt"/>
            </a:endParaRPr>
          </a:p>
          <a:p>
            <a:pPr marL="400050" indent="-400050">
              <a:buFont typeface="Arial" panose="020B0604020202020204" pitchFamily="34" charset="0"/>
              <a:buChar char="•"/>
            </a:pPr>
            <a:r>
              <a:rPr lang="vi-VN" sz="1800" dirty="0">
                <a:latin typeface="+mj-lt"/>
              </a:rPr>
              <a:t>Other relevant documents</a:t>
            </a:r>
            <a:endParaRPr lang="en-US" sz="1800" dirty="0"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087DAB-2F6D-3765-2158-A123E3017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211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FD42A-6EA8-2C9A-D6AF-3F0765830C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0B7992DA-165C-8E60-BD3C-F1FB9E36A837}"/>
              </a:ext>
            </a:extLst>
          </p:cNvPr>
          <p:cNvSpPr txBox="1">
            <a:spLocks/>
          </p:cNvSpPr>
          <p:nvPr/>
        </p:nvSpPr>
        <p:spPr>
          <a:xfrm>
            <a:off x="941166" y="1225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PFI SELECTION AND EVALUATION</a:t>
            </a:r>
          </a:p>
        </p:txBody>
      </p:sp>
      <p:pic>
        <p:nvPicPr>
          <p:cNvPr id="2" name="Picture 1" descr="A diagram of a bank&#10;&#10;AI-generated content may be incorrect.">
            <a:extLst>
              <a:ext uri="{FF2B5EF4-FFF2-40B4-BE49-F238E27FC236}">
                <a16:creationId xmlns:a16="http://schemas.microsoft.com/office/drawing/2014/main" id="{6E8CB2F9-8D91-9EB8-EAD7-3591477AF2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5713" y="1949947"/>
            <a:ext cx="7940573" cy="490805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A161FC-D40D-949B-DAF5-BA724CA8B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250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D4A8F2-8A99-4E42-FD00-893113436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6F4651F8-112A-89F2-389A-DB724E3D055D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PFI ELIGIBILITY CRITERIA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FAC99D9-307C-5D2B-A497-40D5CE5856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166" y="2691028"/>
            <a:ext cx="1010185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vi-VN" sz="2400" dirty="0">
                <a:latin typeface="+mj-lt"/>
              </a:rPr>
              <a:t>Recognized by the Ministry of Industry and Trade as a PFI for the Project;</a:t>
            </a:r>
            <a:endParaRPr lang="en-US" sz="2400" dirty="0">
              <a:latin typeface="+mj-lt"/>
            </a:endParaRP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Char char="•"/>
            </a:pPr>
            <a:r>
              <a:rPr lang="vi-VN" sz="2400" dirty="0">
                <a:latin typeface="+mj-lt"/>
              </a:rPr>
              <a:t>Meets the eligibility criteria throughout the duration of participation in the Project</a:t>
            </a:r>
            <a:r>
              <a:rPr lang="en-US" sz="2400" dirty="0">
                <a:latin typeface="+mj-lt"/>
              </a:rPr>
              <a:t>.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450660-4E3C-78B3-45AA-4FF6EFB0C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3937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B9D751-3F25-65F6-EB18-88AC3CBE2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C20D8E0-0CAD-89B4-8AE1-23EC6DAE7B87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735019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PRACTICE – DETERMINING THE </a:t>
            </a: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ELIGIBILITY</a:t>
            </a:r>
            <a:r>
              <a:rPr lang="vi-VN" sz="3200" kern="0" dirty="0">
                <a:latin typeface="Cambria"/>
                <a:ea typeface="Cambria"/>
                <a:cs typeface="Cambria"/>
                <a:sym typeface="Cambria"/>
              </a:rPr>
              <a:t> OF A SUBPROJECT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F3B912-1525-54D8-E64C-65A78DF301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2423" y="2404906"/>
            <a:ext cx="4762948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sz="2400" dirty="0">
                <a:latin typeface="+mj-lt"/>
              </a:rPr>
              <a:t>Company A is a private paper manufacturer in Bac Ninh. They proposed borrowing capital from PFI Bank to replace their old boiler (capacity of 10 tons of steam/hour, efficiency of 60%) with a new circulating fluidized bed boiler (equivalent capacity, efficiency of 82%).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vi-VN" sz="2400" dirty="0"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8421B7-2AEE-EB83-D559-0D5F35C50C87}"/>
              </a:ext>
            </a:extLst>
          </p:cNvPr>
          <p:cNvSpPr txBox="1"/>
          <p:nvPr/>
        </p:nvSpPr>
        <p:spPr>
          <a:xfrm>
            <a:off x="6475636" y="2404906"/>
            <a:ext cx="461554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sz="2400" dirty="0">
                <a:latin typeface="+mj-lt"/>
              </a:rPr>
              <a:t>Company B is a state-owned enterprise operating in the cement industry. They propose to borrow capital to expand their production line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old technologies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400" dirty="0">
                <a:latin typeface="+mj-lt"/>
              </a:rPr>
              <a:t>increasing capacity from 2 million tons/year to 3 million tons/year.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A928A0-DE5A-BFCC-624D-8D92ACA4056D}"/>
              </a:ext>
            </a:extLst>
          </p:cNvPr>
          <p:cNvSpPr txBox="1"/>
          <p:nvPr/>
        </p:nvSpPr>
        <p:spPr>
          <a:xfrm>
            <a:off x="3098800" y="5369434"/>
            <a:ext cx="599439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è"/>
            </a:pPr>
            <a:r>
              <a:rPr lang="vi-VN" sz="2400" dirty="0">
                <a:latin typeface="+mj-lt"/>
              </a:rPr>
              <a:t>Identify the eligibility criteria to be evaluated</a:t>
            </a:r>
          </a:p>
          <a:p>
            <a:pPr marL="457200" indent="-457200" algn="ctr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è"/>
            </a:pPr>
            <a:r>
              <a:rPr lang="vi-VN" sz="2400" dirty="0">
                <a:latin typeface="+mj-lt"/>
              </a:rPr>
              <a:t>Which sub-project will be eligible?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7B5E81-F8A2-4618-CE54-EE2546E02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250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47B663-D965-3E01-AC48-F4DA84440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1">
            <a:extLst>
              <a:ext uri="{FF2B5EF4-FFF2-40B4-BE49-F238E27FC236}">
                <a16:creationId xmlns:a16="http://schemas.microsoft.com/office/drawing/2014/main" id="{290BC4B9-113D-2DC3-9C18-0F53008BF3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6022" y="2092269"/>
            <a:ext cx="8579955" cy="1070557"/>
          </a:xfrm>
        </p:spPr>
        <p:txBody>
          <a:bodyPr/>
          <a:lstStyle/>
          <a:p>
            <a:r>
              <a:rPr lang="en-US" dirty="0"/>
              <a:t>Evaluating projects and PFIs for RSF guarantee issuance</a:t>
            </a:r>
          </a:p>
        </p:txBody>
      </p:sp>
    </p:spTree>
    <p:extLst>
      <p:ext uri="{BB962C8B-B14F-4D97-AF65-F5344CB8AC3E}">
        <p14:creationId xmlns:p14="http://schemas.microsoft.com/office/powerpoint/2010/main" val="632753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A42D08C1-5B25-5BD6-05A9-44DA03E20F61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OBJECTIVE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82AFC6-20B0-3E99-50FB-750576A669F2}"/>
              </a:ext>
            </a:extLst>
          </p:cNvPr>
          <p:cNvSpPr>
            <a:spLocks noGrp="1"/>
          </p:cNvSpPr>
          <p:nvPr/>
        </p:nvSpPr>
        <p:spPr>
          <a:xfrm>
            <a:off x="941165" y="2257055"/>
            <a:ext cx="5002434" cy="4049224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spcFirstLastPara="1" wrap="square" lIns="91425" tIns="45700" rIns="91425" bIns="45700" anchor="ctr" anchorCtr="0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Overview of the </a:t>
            </a:r>
            <a:r>
              <a:rPr kumimoji="0" lang="en-US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RSF </a:t>
            </a:r>
            <a:r>
              <a:rPr kumimoji="0" lang="en-US" altLang="en-US" sz="240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guarantee issuance process for </a:t>
            </a:r>
            <a:r>
              <a:rPr kumimoji="0" lang="en-US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EE </a:t>
            </a:r>
            <a:r>
              <a:rPr kumimoji="0" lang="en-US" altLang="en-US" sz="240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projects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Understand the criteria for evaluating projects</a:t>
            </a:r>
            <a:r>
              <a:rPr kumimoji="0" lang="en-US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, IE/ESCO, </a:t>
            </a:r>
            <a:r>
              <a:rPr kumimoji="0" lang="en-US" altLang="en-US" sz="240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and </a:t>
            </a:r>
            <a:r>
              <a:rPr kumimoji="0" lang="en-US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PFIs</a:t>
            </a:r>
          </a:p>
          <a:p>
            <a:pPr marL="285750" marR="0" lvl="0" indent="-2857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240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Know the roles </a:t>
            </a:r>
            <a:r>
              <a:rPr kumimoji="0" lang="en-US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and </a:t>
            </a:r>
            <a:r>
              <a:rPr kumimoji="0" lang="en-US" altLang="en-US" sz="240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responsibilities of </a:t>
            </a:r>
            <a:r>
              <a:rPr kumimoji="0" lang="en-US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IE/ESCO </a:t>
            </a:r>
            <a:r>
              <a:rPr kumimoji="0" lang="en-US" altLang="en-US" sz="240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and </a:t>
            </a:r>
            <a:r>
              <a:rPr kumimoji="0" lang="en-US" altLang="en-US" sz="24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PFIs </a:t>
            </a:r>
            <a:r>
              <a:rPr kumimoji="0" lang="en-US" altLang="en-US" sz="240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in the appraisal and monitoring process</a:t>
            </a:r>
            <a:endParaRPr kumimoji="0" lang="en-US" altLang="en-US" sz="24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945F1B7-CC9D-3E47-A360-94379930B9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09719"/>
            <a:ext cx="5711021" cy="478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DEDE0EF-9B46-5341-6EFA-44095F591C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165" y="6397719"/>
            <a:ext cx="1049462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*The information </a:t>
            </a:r>
            <a:r>
              <a:rPr kumimoji="0" lang="en-US" alt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in this</a:t>
            </a:r>
            <a:r>
              <a:rPr kumimoji="0" lang="en-US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slide </a:t>
            </a:r>
            <a:r>
              <a:rPr kumimoji="0" lang="en-US" alt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is referenced from </a:t>
            </a:r>
            <a:r>
              <a:rPr kumimoji="0" lang="en-US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the </a:t>
            </a:r>
            <a:r>
              <a:rPr kumimoji="0" lang="en-US" alt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Project Management</a:t>
            </a:r>
            <a:r>
              <a:rPr kumimoji="0" lang="en-US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Board (11/2021), </a:t>
            </a:r>
            <a:r>
              <a:rPr kumimoji="0" lang="en-US" altLang="en-US" sz="14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the Implementation Guidebook for </a:t>
            </a:r>
            <a:r>
              <a:rPr kumimoji="0" lang="vi-VN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the Risk Sharing Fund under the Project to Promote Energy Efficiency in Vietnam's Industrial Sectors (VSUEE)</a:t>
            </a:r>
            <a:r>
              <a: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kumimoji="0" lang="en-US" sz="1400" b="0" i="1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Ministry </a:t>
            </a:r>
            <a:r>
              <a: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of Industry and Trade, Vietnam.</a:t>
            </a:r>
            <a:endParaRPr kumimoji="0" lang="en-US" altLang="en-US" sz="14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83021C0-C6B3-3259-BB10-FCAEE1E8E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6209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E387D-469B-5DC5-A58F-86756D64B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AEA32463-F356-FDC4-5615-A889390F2F4B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PROJECT IMPLEMENTATION OVERVIEW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E78BCF-2106-9FAF-BFD2-B3B900CECFB2}"/>
              </a:ext>
            </a:extLst>
          </p:cNvPr>
          <p:cNvSpPr txBox="1"/>
          <p:nvPr/>
        </p:nvSpPr>
        <p:spPr>
          <a:xfrm>
            <a:off x="8692825" y="2218498"/>
            <a:ext cx="3346775" cy="4480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1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RSF (Risk Sharing Facility)</a:t>
            </a:r>
            <a:r>
              <a:rPr lang="en-US" altLang="en-US" sz="1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 </a:t>
            </a:r>
            <a:r>
              <a:rPr lang="en-US" altLang="en-US" sz="16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Risk guarantee fund for </a:t>
            </a:r>
            <a:r>
              <a:rPr lang="en-US" altLang="en-US" sz="1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EE </a:t>
            </a:r>
            <a:r>
              <a:rPr lang="en-US" altLang="en-US" sz="16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projects</a:t>
            </a: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1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PF</a:t>
            </a:r>
            <a:r>
              <a:rPr lang="en-US" altLang="en-US" sz="1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Is</a:t>
            </a:r>
            <a:r>
              <a:rPr lang="en-US" altLang="en-US" sz="1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(Participating Financial Institutions)</a:t>
            </a:r>
            <a:r>
              <a:rPr lang="en-US" altLang="en-US" sz="1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 </a:t>
            </a:r>
            <a:r>
              <a:rPr lang="en-US" altLang="en-US" sz="16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Participating banks/financial institutions </a:t>
            </a: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1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PIE (Program Implementing Entity): </a:t>
            </a:r>
            <a:r>
              <a:rPr lang="vi-VN" sz="1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Program implementation entity</a:t>
            </a:r>
            <a:r>
              <a:rPr lang="en-US" sz="1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lang="en-US" sz="16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managing the daily operations of </a:t>
            </a:r>
            <a:r>
              <a:rPr lang="en-US" sz="1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the RSF</a:t>
            </a: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1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IE </a:t>
            </a:r>
            <a:r>
              <a:rPr lang="en-US" altLang="en-US" sz="1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(</a:t>
            </a:r>
            <a:r>
              <a:rPr lang="en-US" altLang="en-US" sz="16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Industrial Production Facility</a:t>
            </a:r>
            <a:r>
              <a:rPr lang="en-US" altLang="en-US" sz="1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) / </a:t>
            </a:r>
            <a:r>
              <a:rPr lang="en-US" altLang="en-US" sz="16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ESCO </a:t>
            </a:r>
            <a:r>
              <a:rPr lang="en-US" altLang="en-US" sz="1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(</a:t>
            </a:r>
            <a:r>
              <a:rPr lang="en-US" altLang="en-US" sz="16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Energy Service</a:t>
            </a:r>
            <a:r>
              <a:rPr lang="en-US" altLang="en-US" sz="16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Company): </a:t>
            </a:r>
            <a:r>
              <a:rPr lang="en-US" altLang="en-US" sz="16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Borrowers</a:t>
            </a:r>
            <a:endParaRPr lang="en-US" altLang="en-US" sz="1600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5374C05-53EB-2E56-0689-0A97617AE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00" y="2363034"/>
            <a:ext cx="8124825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55AEE7-EA8A-16CE-E7A8-CB4B12909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969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266E95-15CE-93BB-CDBD-DA42C26F7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562A319-AA1E-E551-2E86-E14AC27CEFC8}"/>
              </a:ext>
            </a:extLst>
          </p:cNvPr>
          <p:cNvSpPr txBox="1">
            <a:spLocks/>
          </p:cNvSpPr>
          <p:nvPr/>
        </p:nvSpPr>
        <p:spPr>
          <a:xfrm>
            <a:off x="941166" y="1225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Roles and Responsibilities of the Parties Involved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7D1D158-F810-5E29-C3F1-7693F0AC0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612" y="2311384"/>
            <a:ext cx="7724775" cy="412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DC26AFB-B90F-82BA-B74A-78BFE3946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881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8FB575-235B-54E9-62E9-59D9227A0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E67A260-2361-CF6F-1F55-3A51044CB7F3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ROLE AND RESPONSIBILITIES OF PIE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A344C4C-FFA4-F142-7ED3-A54ED4D16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896" y="2319957"/>
            <a:ext cx="10805160" cy="4197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Carry out the daily activities of the Risk Sharing Fund 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(RSF)</a:t>
            </a: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Developing strategic plans and identifying potential sub-projects</a:t>
            </a:r>
            <a:endParaRPr lang="en-US" altLang="en-US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Issuing 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RSF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credit guarantees based on valid registration documents</a:t>
            </a:r>
            <a:endParaRPr lang="en-US" altLang="en-US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Confirm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monitor, and mitigate investment portfolio risks</a:t>
            </a:r>
            <a:endParaRPr lang="en-US" altLang="en-US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Cash management of the 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RSF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Fund</a:t>
            </a: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Supervised by the Ministry 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of Industry and Trade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under 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IA</a:t>
            </a: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Receives technical support from the Ministry 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of Industry and Trade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in developing plans and project portfolios</a:t>
            </a:r>
            <a:endParaRPr lang="en-US" altLang="en-US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Signing 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the GA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with the World Bank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complying with 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GCF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guarantee conditions and committing to managing the 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RSF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Fund</a:t>
            </a: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Propose organizing the 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PFI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based on needs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,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investment portfolio, and selection criteria 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→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submit to the Ministry 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of Industry and Trade &amp; the World Bank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for approval</a:t>
            </a:r>
            <a:endParaRPr lang="en-US" altLang="en-US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AA8044-E4D6-8FAA-F5B0-8210D16D1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249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7F9C0-44CF-FF7F-AB44-1E4046FD2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3F6EB4F-3A5D-B714-EB34-EBCDF441406B}"/>
              </a:ext>
            </a:extLst>
          </p:cNvPr>
          <p:cNvSpPr txBox="1">
            <a:spLocks/>
          </p:cNvSpPr>
          <p:nvPr/>
        </p:nvSpPr>
        <p:spPr>
          <a:xfrm>
            <a:off x="1320825" y="1504691"/>
            <a:ext cx="2658322" cy="451996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CREDIT GUARANTEE APPLICATION PROCEDURE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ECFFC2D-9528-4A41-458C-EEF69C840E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466" y="933449"/>
            <a:ext cx="7539299" cy="559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2F189E-B712-898D-3950-E98374EE4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472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EA0ABA-0D5E-D202-CFC2-253A2EFAB1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AADEFEB-900B-5ADE-3555-9DD851B6AF34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ELIGIBILITY REQUIREMENTS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928B76-E37B-36AF-A53B-00B58D7510A4}"/>
              </a:ext>
            </a:extLst>
          </p:cNvPr>
          <p:cNvSpPr txBox="1"/>
          <p:nvPr/>
        </p:nvSpPr>
        <p:spPr>
          <a:xfrm>
            <a:off x="3751975" y="2970252"/>
            <a:ext cx="487300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 ✓</a:t>
            </a:r>
            <a:r>
              <a:rPr lang="en-US" sz="3600" dirty="0"/>
              <a:t>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Eligible 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IE/ESCO</a:t>
            </a:r>
          </a:p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✓ Eligible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PFI</a:t>
            </a:r>
          </a:p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✓ Eligible 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PFI loan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438D31-742D-0E46-C011-E59D8DB32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4575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5B980-D764-96A1-6F11-03F522CB7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721E79A7-97E5-EBE6-C369-A87C72EBAA7D}"/>
              </a:ext>
            </a:extLst>
          </p:cNvPr>
          <p:cNvSpPr txBox="1">
            <a:spLocks/>
          </p:cNvSpPr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OVERVIEW OF ELIGIBILITY (IE/ESCO)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1710757-9A79-AB5A-1F37-9B73024F89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973" y="1957456"/>
            <a:ext cx="10362053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/>
              <a:buNone/>
            </a:pPr>
            <a:r>
              <a:rPr 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RSF </a:t>
            </a:r>
            <a:r>
              <a:rPr lang="en-US" sz="24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only guarantees </a:t>
            </a:r>
            <a:r>
              <a:rPr 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PFI </a:t>
            </a:r>
            <a:r>
              <a:rPr lang="en-US" sz="24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loans granted to </a:t>
            </a:r>
            <a:r>
              <a:rPr lang="en-US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eligible</a:t>
            </a:r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IE/ESCOs</a:t>
            </a:r>
            <a:endParaRPr lang="en-US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/>
              <a:buNone/>
            </a:pPr>
            <a:endParaRPr lang="en-US" altLang="en-US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Eligible entities</a:t>
            </a:r>
            <a:r>
              <a:rPr lang="en-US" altLang="en-US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</a:t>
            </a:r>
            <a:endParaRPr lang="en-US" altLang="en-US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285750" lvl="5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Industrial production facilities 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(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state-owned or privately owned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)</a:t>
            </a:r>
          </a:p>
          <a:p>
            <a:pPr marL="285750" lvl="5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ESCOs (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energy service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companies,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including leasing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companies)</a:t>
            </a:r>
          </a:p>
          <a:p>
            <a:pPr marL="0" lvl="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/>
              <a:buNone/>
            </a:pPr>
            <a:endParaRPr lang="en-US" altLang="en-US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b="1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General conditions</a:t>
            </a:r>
            <a:r>
              <a:rPr lang="en-US" altLang="en-US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</a:t>
            </a:r>
            <a:endParaRPr lang="en-US" altLang="en-US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No cross-ownership with 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PFI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lending</a:t>
            </a:r>
            <a:endParaRPr lang="en-US" altLang="en-US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Objective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: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Support energy-intensive industries 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with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significant savings potential</a:t>
            </a:r>
            <a:endParaRPr lang="en-US" altLang="en-US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No distinction based on 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IE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size 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(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large/small</a:t>
            </a:r>
            <a:r>
              <a:rPr lang="en-US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), </a:t>
            </a:r>
            <a:r>
              <a:rPr lang="en-US" altLang="en-US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only need to meet energy saving criteria</a:t>
            </a:r>
            <a:endParaRPr lang="vi-VN" altLang="en-US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285750" indent="-28575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vi-VN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Loan</a:t>
            </a:r>
            <a:r>
              <a:rPr lang="vi-VN" altLang="en-US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amount </a:t>
            </a:r>
            <a:r>
              <a:rPr lang="vi-VN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less than USD 250,000 and not exceeding USD 15 million (50% of which is guaranteed);</a:t>
            </a:r>
            <a:endParaRPr lang="en-US" altLang="en-US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kern="0" dirty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B30240-3866-00A0-8608-B98D4F258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5923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1065</Words>
  <Application>Microsoft Office PowerPoint</Application>
  <PresentationFormat>Widescreen</PresentationFormat>
  <Paragraphs>115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Aptos</vt:lpstr>
      <vt:lpstr>Arial</vt:lpstr>
      <vt:lpstr>Calibri</vt:lpstr>
      <vt:lpstr>Cambria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keywords>, docId:19BA8613DEA6623D3E6EE4D8BF786956</cp:keywords>
  <cp:lastModifiedBy>Lan Cao</cp:lastModifiedBy>
  <cp:revision>19</cp:revision>
  <dcterms:created xsi:type="dcterms:W3CDTF">2024-10-28T02:26:51Z</dcterms:created>
  <dcterms:modified xsi:type="dcterms:W3CDTF">2025-10-21T04:32:01Z</dcterms:modified>
</cp:coreProperties>
</file>