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7"/>
  </p:notesMasterIdLst>
  <p:sldIdLst>
    <p:sldId id="1853" r:id="rId2"/>
    <p:sldId id="304" r:id="rId3"/>
    <p:sldId id="2108" r:id="rId4"/>
    <p:sldId id="2109" r:id="rId5"/>
    <p:sldId id="2110" r:id="rId6"/>
    <p:sldId id="2281" r:id="rId7"/>
    <p:sldId id="2282" r:id="rId8"/>
    <p:sldId id="2283" r:id="rId9"/>
    <p:sldId id="2115" r:id="rId10"/>
    <p:sldId id="2116" r:id="rId11"/>
    <p:sldId id="2118" r:id="rId12"/>
    <p:sldId id="2120" r:id="rId13"/>
    <p:sldId id="2122" r:id="rId14"/>
    <p:sldId id="2123" r:id="rId15"/>
    <p:sldId id="2124" r:id="rId16"/>
    <p:sldId id="2125" r:id="rId17"/>
    <p:sldId id="2126" r:id="rId18"/>
    <p:sldId id="2127" r:id="rId19"/>
    <p:sldId id="2128" r:id="rId20"/>
    <p:sldId id="2129" r:id="rId21"/>
    <p:sldId id="2131" r:id="rId22"/>
    <p:sldId id="2135" r:id="rId23"/>
    <p:sldId id="2284" r:id="rId24"/>
    <p:sldId id="2136" r:id="rId25"/>
    <p:sldId id="277" r:id="rId26"/>
  </p:sldIdLst>
  <p:sldSz cx="12192000" cy="6858000"/>
  <p:notesSz cx="6858000" cy="9144000"/>
  <p:embeddedFontLst>
    <p:embeddedFont>
      <p:font typeface="Fira Sans Extra Condensed" panose="020F0502020204030204" pitchFamily="34" charset="0"/>
      <p:regular r:id="rId28"/>
      <p:bold r:id="rId29"/>
      <p:italic r:id="rId30"/>
      <p:boldItalic r:id="rId31"/>
    </p:embeddedFont>
    <p:embeddedFont>
      <p:font typeface="Roboto" panose="02000000000000000000" pitchFamily="2"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19"/>
    <p:restoredTop sz="94712"/>
  </p:normalViewPr>
  <p:slideViewPr>
    <p:cSldViewPr snapToGrid="0">
      <p:cViewPr varScale="1">
        <p:scale>
          <a:sx n="110" d="100"/>
          <a:sy n="110" d="100"/>
        </p:scale>
        <p:origin x="176" y="384"/>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CC5A99-76F1-40ED-9593-BA03B542F9E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179C87B0-844C-426D-877C-2C2B498F418E}">
      <dgm:prSet custT="1"/>
      <dgm:spPr/>
      <dgm:t>
        <a:bodyPr/>
        <a:lstStyle/>
        <a:p>
          <a:pPr algn="just" rtl="0"/>
          <a:r>
            <a:rPr lang="en-US" sz="2000" b="0" baseline="0" dirty="0">
              <a:solidFill>
                <a:schemeClr val="tx1"/>
              </a:solidFill>
              <a:latin typeface="Arial" panose="020B0604020202020204" pitchFamily="34" charset="0"/>
              <a:cs typeface="Arial" panose="020B0604020202020204" pitchFamily="34" charset="0"/>
            </a:rPr>
            <a:t>Negotiation is an indispensable part of project construction.</a:t>
          </a:r>
          <a:endParaRPr lang="fr-CA" sz="2000" dirty="0">
            <a:solidFill>
              <a:schemeClr val="tx1"/>
            </a:solidFill>
            <a:latin typeface="Arial" panose="020B0604020202020204" pitchFamily="34" charset="0"/>
            <a:cs typeface="Arial" panose="020B0604020202020204" pitchFamily="34" charset="0"/>
          </a:endParaRPr>
        </a:p>
      </dgm:t>
    </dgm:pt>
    <dgm:pt modelId="{33E7B2B0-CE70-4696-9DFE-B227F2640F51}" type="parTrans" cxnId="{504A52EA-A949-468C-B41C-CA0441D11ECB}">
      <dgm:prSet/>
      <dgm:spPr/>
      <dgm:t>
        <a:bodyPr/>
        <a:lstStyle/>
        <a:p>
          <a:pPr algn="just"/>
          <a:endParaRPr lang="fr-CA" sz="2000">
            <a:solidFill>
              <a:schemeClr val="tx1"/>
            </a:solidFill>
            <a:latin typeface="Arial" panose="020B0604020202020204" pitchFamily="34" charset="0"/>
            <a:cs typeface="Arial" panose="020B0604020202020204" pitchFamily="34" charset="0"/>
          </a:endParaRPr>
        </a:p>
      </dgm:t>
    </dgm:pt>
    <dgm:pt modelId="{46AC3DC1-6BE9-4AC3-B958-B30ED7E549F7}" type="sibTrans" cxnId="{504A52EA-A949-468C-B41C-CA0441D11ECB}">
      <dgm:prSet/>
      <dgm:spPr/>
      <dgm:t>
        <a:bodyPr/>
        <a:lstStyle/>
        <a:p>
          <a:pPr algn="just"/>
          <a:endParaRPr lang="fr-CA" sz="2000">
            <a:solidFill>
              <a:schemeClr val="tx1"/>
            </a:solidFill>
            <a:latin typeface="Arial" panose="020B0604020202020204" pitchFamily="34" charset="0"/>
            <a:cs typeface="Arial" panose="020B0604020202020204" pitchFamily="34" charset="0"/>
          </a:endParaRPr>
        </a:p>
      </dgm:t>
    </dgm:pt>
    <dgm:pt modelId="{E6916FFF-897B-4197-AACD-D89851F2DA6A}">
      <dgm:prSet custT="1"/>
      <dgm:spPr/>
      <dgm:t>
        <a:bodyPr/>
        <a:lstStyle/>
        <a:p>
          <a:pPr algn="just" rtl="0"/>
          <a:r>
            <a:rPr lang="en-US" sz="2000" b="0" baseline="0" dirty="0">
              <a:solidFill>
                <a:schemeClr val="tx1"/>
              </a:solidFill>
              <a:latin typeface="Arial" panose="020B0604020202020204" pitchFamily="34" charset="0"/>
              <a:cs typeface="Arial" panose="020B0604020202020204" pitchFamily="34" charset="0"/>
            </a:rPr>
            <a:t>ESCOs and enterprise owners must demonstrate flexibility while achieving their respective strategic goals.</a:t>
          </a:r>
          <a:endParaRPr lang="fr-CA" sz="2000" dirty="0">
            <a:solidFill>
              <a:schemeClr val="tx1"/>
            </a:solidFill>
            <a:latin typeface="Arial" panose="020B0604020202020204" pitchFamily="34" charset="0"/>
            <a:cs typeface="Arial" panose="020B0604020202020204" pitchFamily="34" charset="0"/>
          </a:endParaRPr>
        </a:p>
      </dgm:t>
    </dgm:pt>
    <dgm:pt modelId="{C083C3BD-0024-40F0-8543-3F3D83E86D47}" type="parTrans" cxnId="{48C8B778-6DEC-4D39-B9D9-5E42037D2AE7}">
      <dgm:prSet/>
      <dgm:spPr/>
      <dgm:t>
        <a:bodyPr/>
        <a:lstStyle/>
        <a:p>
          <a:pPr algn="just"/>
          <a:endParaRPr lang="fr-CA" sz="2000">
            <a:solidFill>
              <a:schemeClr val="tx1"/>
            </a:solidFill>
            <a:latin typeface="Arial" panose="020B0604020202020204" pitchFamily="34" charset="0"/>
            <a:cs typeface="Arial" panose="020B0604020202020204" pitchFamily="34" charset="0"/>
          </a:endParaRPr>
        </a:p>
      </dgm:t>
    </dgm:pt>
    <dgm:pt modelId="{774C8D1C-506B-495E-BB7F-01470CE6B778}" type="sibTrans" cxnId="{48C8B778-6DEC-4D39-B9D9-5E42037D2AE7}">
      <dgm:prSet/>
      <dgm:spPr/>
      <dgm:t>
        <a:bodyPr/>
        <a:lstStyle/>
        <a:p>
          <a:pPr algn="just"/>
          <a:endParaRPr lang="fr-CA" sz="2000">
            <a:solidFill>
              <a:schemeClr val="tx1"/>
            </a:solidFill>
            <a:latin typeface="Arial" panose="020B0604020202020204" pitchFamily="34" charset="0"/>
            <a:cs typeface="Arial" panose="020B0604020202020204" pitchFamily="34" charset="0"/>
          </a:endParaRPr>
        </a:p>
      </dgm:t>
    </dgm:pt>
    <dgm:pt modelId="{A0DF114A-EC93-42B3-BFC5-90766455220D}" type="pres">
      <dgm:prSet presAssocID="{B3CC5A99-76F1-40ED-9593-BA03B542F9E7}" presName="linear" presStyleCnt="0">
        <dgm:presLayoutVars>
          <dgm:animLvl val="lvl"/>
          <dgm:resizeHandles val="exact"/>
        </dgm:presLayoutVars>
      </dgm:prSet>
      <dgm:spPr/>
    </dgm:pt>
    <dgm:pt modelId="{822963C0-6958-4C91-A530-4DA096FEF7DE}" type="pres">
      <dgm:prSet presAssocID="{179C87B0-844C-426D-877C-2C2B498F418E}" presName="parentText" presStyleLbl="node1" presStyleIdx="0" presStyleCnt="2">
        <dgm:presLayoutVars>
          <dgm:chMax val="0"/>
          <dgm:bulletEnabled val="1"/>
        </dgm:presLayoutVars>
      </dgm:prSet>
      <dgm:spPr/>
    </dgm:pt>
    <dgm:pt modelId="{80DBCD68-029C-4D4E-AD18-1D2BF999B247}" type="pres">
      <dgm:prSet presAssocID="{46AC3DC1-6BE9-4AC3-B958-B30ED7E549F7}" presName="spacer" presStyleCnt="0"/>
      <dgm:spPr/>
    </dgm:pt>
    <dgm:pt modelId="{595DB65F-5893-4BDA-BA2C-C0CEF7A2054F}" type="pres">
      <dgm:prSet presAssocID="{E6916FFF-897B-4197-AACD-D89851F2DA6A}" presName="parentText" presStyleLbl="node1" presStyleIdx="1" presStyleCnt="2">
        <dgm:presLayoutVars>
          <dgm:chMax val="0"/>
          <dgm:bulletEnabled val="1"/>
        </dgm:presLayoutVars>
      </dgm:prSet>
      <dgm:spPr/>
    </dgm:pt>
  </dgm:ptLst>
  <dgm:cxnLst>
    <dgm:cxn modelId="{19479834-A653-4BF7-B071-62DC865FAEA2}" type="presOf" srcId="{B3CC5A99-76F1-40ED-9593-BA03B542F9E7}" destId="{A0DF114A-EC93-42B3-BFC5-90766455220D}" srcOrd="0" destOrd="0" presId="urn:microsoft.com/office/officeart/2005/8/layout/vList2"/>
    <dgm:cxn modelId="{CC736863-594F-4F55-B709-089A4EC8B547}" type="presOf" srcId="{179C87B0-844C-426D-877C-2C2B498F418E}" destId="{822963C0-6958-4C91-A530-4DA096FEF7DE}" srcOrd="0" destOrd="0" presId="urn:microsoft.com/office/officeart/2005/8/layout/vList2"/>
    <dgm:cxn modelId="{48C8B778-6DEC-4D39-B9D9-5E42037D2AE7}" srcId="{B3CC5A99-76F1-40ED-9593-BA03B542F9E7}" destId="{E6916FFF-897B-4197-AACD-D89851F2DA6A}" srcOrd="1" destOrd="0" parTransId="{C083C3BD-0024-40F0-8543-3F3D83E86D47}" sibTransId="{774C8D1C-506B-495E-BB7F-01470CE6B778}"/>
    <dgm:cxn modelId="{76DA5091-D24F-4F78-8EE8-F7A84A1C71CF}" type="presOf" srcId="{E6916FFF-897B-4197-AACD-D89851F2DA6A}" destId="{595DB65F-5893-4BDA-BA2C-C0CEF7A2054F}" srcOrd="0" destOrd="0" presId="urn:microsoft.com/office/officeart/2005/8/layout/vList2"/>
    <dgm:cxn modelId="{504A52EA-A949-468C-B41C-CA0441D11ECB}" srcId="{B3CC5A99-76F1-40ED-9593-BA03B542F9E7}" destId="{179C87B0-844C-426D-877C-2C2B498F418E}" srcOrd="0" destOrd="0" parTransId="{33E7B2B0-CE70-4696-9DFE-B227F2640F51}" sibTransId="{46AC3DC1-6BE9-4AC3-B958-B30ED7E549F7}"/>
    <dgm:cxn modelId="{5BFA8F44-82EE-4DED-84E2-0DE16CE2BB85}" type="presParOf" srcId="{A0DF114A-EC93-42B3-BFC5-90766455220D}" destId="{822963C0-6958-4C91-A530-4DA096FEF7DE}" srcOrd="0" destOrd="0" presId="urn:microsoft.com/office/officeart/2005/8/layout/vList2"/>
    <dgm:cxn modelId="{B4EC34E9-8717-48FD-8B03-F3EDC0E2AAA8}" type="presParOf" srcId="{A0DF114A-EC93-42B3-BFC5-90766455220D}" destId="{80DBCD68-029C-4D4E-AD18-1D2BF999B247}" srcOrd="1" destOrd="0" presId="urn:microsoft.com/office/officeart/2005/8/layout/vList2"/>
    <dgm:cxn modelId="{92CFDA2E-9708-423C-8F24-B1E19059C65D}" type="presParOf" srcId="{A0DF114A-EC93-42B3-BFC5-90766455220D}" destId="{595DB65F-5893-4BDA-BA2C-C0CEF7A2054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E78921E-3733-4BDE-8815-C901E54A27A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31A504D6-A057-442D-AC71-97A2DBACBAF1}">
      <dgm:prSet custT="1"/>
      <dgm:spPr>
        <a:xfrm>
          <a:off x="0" y="7975"/>
          <a:ext cx="3110408" cy="99216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sz="1800" dirty="0">
              <a:solidFill>
                <a:srgbClr val="FFFFFF"/>
              </a:solidFill>
              <a:latin typeface="Arial" panose="020B0604020202020204" pitchFamily="34" charset="0"/>
              <a:ea typeface="+mn-ea"/>
              <a:cs typeface="Arial" panose="020B0604020202020204" pitchFamily="34" charset="0"/>
            </a:rPr>
            <a:t>Increase savings, increase upfront fees, no fixed price in contract</a:t>
          </a:r>
          <a:endParaRPr lang="fr-CA" sz="1800" dirty="0">
            <a:solidFill>
              <a:srgbClr val="FFFFFF"/>
            </a:solidFill>
            <a:latin typeface="Arial" panose="020B0604020202020204" pitchFamily="34" charset="0"/>
            <a:ea typeface="+mn-ea"/>
            <a:cs typeface="Arial" panose="020B0604020202020204" pitchFamily="34" charset="0"/>
          </a:endParaRPr>
        </a:p>
      </dgm:t>
    </dgm:pt>
    <dgm:pt modelId="{20123448-0534-4516-9D9A-B3FDEABC60FF}" type="parTrans" cxnId="{25659636-1ECB-479C-8CA5-DB9C912AFF57}">
      <dgm:prSet/>
      <dgm:spPr/>
      <dgm:t>
        <a:bodyPr/>
        <a:lstStyle/>
        <a:p>
          <a:endParaRPr lang="fr-CA"/>
        </a:p>
      </dgm:t>
    </dgm:pt>
    <dgm:pt modelId="{AAE9EB29-87B9-43B9-A5EF-FFB704D507D0}" type="sibTrans" cxnId="{25659636-1ECB-479C-8CA5-DB9C912AFF57}">
      <dgm:prSet/>
      <dgm:spPr/>
      <dgm:t>
        <a:bodyPr/>
        <a:lstStyle/>
        <a:p>
          <a:endParaRPr lang="fr-CA"/>
        </a:p>
      </dgm:t>
    </dgm:pt>
    <dgm:pt modelId="{17C1AF02-08D6-4DF8-B91C-F3CF6D545ED7}" type="pres">
      <dgm:prSet presAssocID="{EE78921E-3733-4BDE-8815-C901E54A27AE}" presName="linear" presStyleCnt="0">
        <dgm:presLayoutVars>
          <dgm:animLvl val="lvl"/>
          <dgm:resizeHandles val="exact"/>
        </dgm:presLayoutVars>
      </dgm:prSet>
      <dgm:spPr/>
    </dgm:pt>
    <dgm:pt modelId="{BD080784-C8F0-4A23-86DB-068CF2439F11}" type="pres">
      <dgm:prSet presAssocID="{31A504D6-A057-442D-AC71-97A2DBACBAF1}" presName="parentText" presStyleLbl="node1" presStyleIdx="0" presStyleCnt="1" custLinFactNeighborX="-1449" custLinFactNeighborY="-76745">
        <dgm:presLayoutVars>
          <dgm:chMax val="0"/>
          <dgm:bulletEnabled val="1"/>
        </dgm:presLayoutVars>
      </dgm:prSet>
      <dgm:spPr/>
    </dgm:pt>
  </dgm:ptLst>
  <dgm:cxnLst>
    <dgm:cxn modelId="{56EA582A-34DA-4C65-B788-862F73FBD86A}" type="presOf" srcId="{31A504D6-A057-442D-AC71-97A2DBACBAF1}" destId="{BD080784-C8F0-4A23-86DB-068CF2439F11}" srcOrd="0" destOrd="0" presId="urn:microsoft.com/office/officeart/2005/8/layout/vList2"/>
    <dgm:cxn modelId="{25659636-1ECB-479C-8CA5-DB9C912AFF57}" srcId="{EE78921E-3733-4BDE-8815-C901E54A27AE}" destId="{31A504D6-A057-442D-AC71-97A2DBACBAF1}" srcOrd="0" destOrd="0" parTransId="{20123448-0534-4516-9D9A-B3FDEABC60FF}" sibTransId="{AAE9EB29-87B9-43B9-A5EF-FFB704D507D0}"/>
    <dgm:cxn modelId="{864945CE-D7FF-43E8-94D4-F92AEB000FBF}" type="presOf" srcId="{EE78921E-3733-4BDE-8815-C901E54A27AE}" destId="{17C1AF02-08D6-4DF8-B91C-F3CF6D545ED7}" srcOrd="0" destOrd="0" presId="urn:microsoft.com/office/officeart/2005/8/layout/vList2"/>
    <dgm:cxn modelId="{9B2F566A-C325-4DCA-A6DD-D686A3AD451F}" type="presParOf" srcId="{17C1AF02-08D6-4DF8-B91C-F3CF6D545ED7}" destId="{BD080784-C8F0-4A23-86DB-068CF2439F11}" srcOrd="0"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00891BA-7507-4269-AA60-F82B926E3E0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FF96B6AF-B502-4B15-9CA7-DD10F43EC5F9}">
      <dgm:prSet custT="1"/>
      <dgm:spPr>
        <a:xfrm>
          <a:off x="0" y="3658"/>
          <a:ext cx="2168872" cy="82368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sz="1800" dirty="0">
              <a:solidFill>
                <a:srgbClr val="FFFFFF"/>
              </a:solidFill>
              <a:latin typeface="Arial" panose="020B0604020202020204" pitchFamily="34" charset="0"/>
              <a:ea typeface="+mn-ea"/>
              <a:cs typeface="Arial" panose="020B0604020202020204" pitchFamily="34" charset="0"/>
            </a:rPr>
            <a:t>Contract period is too long</a:t>
          </a:r>
          <a:endParaRPr lang="fr-CA" sz="1800" dirty="0">
            <a:solidFill>
              <a:srgbClr val="FFFFFF"/>
            </a:solidFill>
            <a:latin typeface="Arial" panose="020B0604020202020204" pitchFamily="34" charset="0"/>
            <a:ea typeface="+mn-ea"/>
            <a:cs typeface="Arial" panose="020B0604020202020204" pitchFamily="34" charset="0"/>
          </a:endParaRPr>
        </a:p>
      </dgm:t>
    </dgm:pt>
    <dgm:pt modelId="{164DA1E7-3B98-4155-9610-E55672196F1E}" type="parTrans" cxnId="{E0C166BC-046B-46E2-A62E-5F5A7A3A4525}">
      <dgm:prSet/>
      <dgm:spPr/>
      <dgm:t>
        <a:bodyPr/>
        <a:lstStyle/>
        <a:p>
          <a:endParaRPr lang="fr-CA" sz="1800">
            <a:latin typeface="Arial" panose="020B0604020202020204" pitchFamily="34" charset="0"/>
            <a:cs typeface="Arial" panose="020B0604020202020204" pitchFamily="34" charset="0"/>
          </a:endParaRPr>
        </a:p>
      </dgm:t>
    </dgm:pt>
    <dgm:pt modelId="{6498B36B-4289-4E39-8340-E41502532281}" type="sibTrans" cxnId="{E0C166BC-046B-46E2-A62E-5F5A7A3A4525}">
      <dgm:prSet/>
      <dgm:spPr/>
      <dgm:t>
        <a:bodyPr/>
        <a:lstStyle/>
        <a:p>
          <a:endParaRPr lang="fr-CA" sz="1800">
            <a:latin typeface="Arial" panose="020B0604020202020204" pitchFamily="34" charset="0"/>
            <a:cs typeface="Arial" panose="020B0604020202020204" pitchFamily="34" charset="0"/>
          </a:endParaRPr>
        </a:p>
      </dgm:t>
    </dgm:pt>
    <dgm:pt modelId="{3C2E8F6B-EC95-4257-AB9F-5EB60EC3DBCE}" type="pres">
      <dgm:prSet presAssocID="{000891BA-7507-4269-AA60-F82B926E3E07}" presName="linear" presStyleCnt="0">
        <dgm:presLayoutVars>
          <dgm:animLvl val="lvl"/>
          <dgm:resizeHandles val="exact"/>
        </dgm:presLayoutVars>
      </dgm:prSet>
      <dgm:spPr/>
    </dgm:pt>
    <dgm:pt modelId="{F8074AAD-7AE0-46E0-99AC-5088FE989400}" type="pres">
      <dgm:prSet presAssocID="{FF96B6AF-B502-4B15-9CA7-DD10F43EC5F9}" presName="parentText" presStyleLbl="node1" presStyleIdx="0" presStyleCnt="1" custLinFactNeighborY="-25298">
        <dgm:presLayoutVars>
          <dgm:chMax val="0"/>
          <dgm:bulletEnabled val="1"/>
        </dgm:presLayoutVars>
      </dgm:prSet>
      <dgm:spPr/>
    </dgm:pt>
  </dgm:ptLst>
  <dgm:cxnLst>
    <dgm:cxn modelId="{E43C353C-9EB5-4BB5-9576-785894104906}" type="presOf" srcId="{FF96B6AF-B502-4B15-9CA7-DD10F43EC5F9}" destId="{F8074AAD-7AE0-46E0-99AC-5088FE989400}" srcOrd="0" destOrd="0" presId="urn:microsoft.com/office/officeart/2005/8/layout/vList2"/>
    <dgm:cxn modelId="{CFF52790-2106-4213-8379-FFFF3C345447}" type="presOf" srcId="{000891BA-7507-4269-AA60-F82B926E3E07}" destId="{3C2E8F6B-EC95-4257-AB9F-5EB60EC3DBCE}" srcOrd="0" destOrd="0" presId="urn:microsoft.com/office/officeart/2005/8/layout/vList2"/>
    <dgm:cxn modelId="{E0C166BC-046B-46E2-A62E-5F5A7A3A4525}" srcId="{000891BA-7507-4269-AA60-F82B926E3E07}" destId="{FF96B6AF-B502-4B15-9CA7-DD10F43EC5F9}" srcOrd="0" destOrd="0" parTransId="{164DA1E7-3B98-4155-9610-E55672196F1E}" sibTransId="{6498B36B-4289-4E39-8340-E41502532281}"/>
    <dgm:cxn modelId="{A34F2EFD-FD4E-45C7-9ECE-9A86164D65E2}" type="presParOf" srcId="{3C2E8F6B-EC95-4257-AB9F-5EB60EC3DBCE}" destId="{F8074AAD-7AE0-46E0-99AC-5088FE989400}" srcOrd="0"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8DD1BB2-F5E9-4FD0-93C1-10F6E9F952EA}"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fr-CA"/>
        </a:p>
      </dgm:t>
    </dgm:pt>
    <dgm:pt modelId="{3C04D116-EDCD-45A1-ACEF-576EF987FCE1}">
      <dgm:prSet/>
      <dgm:spPr>
        <a:xfrm>
          <a:off x="540424" y="249555"/>
          <a:ext cx="1664162" cy="33274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b="1" dirty="0">
              <a:solidFill>
                <a:srgbClr val="FFFFFF"/>
              </a:solidFill>
              <a:latin typeface="Arial" panose="020B0604020202020204" pitchFamily="34" charset="0"/>
              <a:ea typeface="+mn-ea"/>
              <a:cs typeface="Arial" panose="020B0604020202020204" pitchFamily="34" charset="0"/>
            </a:rPr>
            <a:t>Reduced fees but...</a:t>
          </a:r>
          <a:endParaRPr lang="fr-CA" dirty="0">
            <a:solidFill>
              <a:srgbClr val="FFFFFF"/>
            </a:solidFill>
            <a:latin typeface="Arial" panose="020B0604020202020204" pitchFamily="34" charset="0"/>
            <a:ea typeface="+mn-ea"/>
            <a:cs typeface="Arial" panose="020B0604020202020204" pitchFamily="34" charset="0"/>
          </a:endParaRPr>
        </a:p>
      </dgm:t>
    </dgm:pt>
    <dgm:pt modelId="{63D757C8-B20D-4B7F-B471-6F20229D0289}" type="parTrans" cxnId="{63B8E1D9-5EEA-4F94-AFBA-A0E2EC8DE142}">
      <dgm:prSet/>
      <dgm:spPr/>
      <dgm:t>
        <a:bodyPr/>
        <a:lstStyle/>
        <a:p>
          <a:endParaRPr lang="fr-CA">
            <a:latin typeface="Arial" panose="020B0604020202020204" pitchFamily="34" charset="0"/>
            <a:cs typeface="Arial" panose="020B0604020202020204" pitchFamily="34" charset="0"/>
          </a:endParaRPr>
        </a:p>
      </dgm:t>
    </dgm:pt>
    <dgm:pt modelId="{1F7BB1AA-F5E8-49FA-9C39-22F38456D020}" type="sibTrans" cxnId="{63B8E1D9-5EEA-4F94-AFBA-A0E2EC8DE142}">
      <dgm:prSet/>
      <dgm:spPr/>
      <dgm:t>
        <a:bodyPr/>
        <a:lstStyle/>
        <a:p>
          <a:endParaRPr lang="fr-CA">
            <a:latin typeface="Arial" panose="020B0604020202020204" pitchFamily="34" charset="0"/>
            <a:cs typeface="Arial" panose="020B0604020202020204" pitchFamily="34" charset="0"/>
          </a:endParaRPr>
        </a:p>
      </dgm:t>
    </dgm:pt>
    <dgm:pt modelId="{B91011C8-EDF5-4D35-8A85-DE8282A74C64}" type="pres">
      <dgm:prSet presAssocID="{18DD1BB2-F5E9-4FD0-93C1-10F6E9F952EA}" presName="CompostProcess" presStyleCnt="0">
        <dgm:presLayoutVars>
          <dgm:dir/>
          <dgm:resizeHandles val="exact"/>
        </dgm:presLayoutVars>
      </dgm:prSet>
      <dgm:spPr/>
    </dgm:pt>
    <dgm:pt modelId="{15ADB41D-CA19-4D0D-AC8E-96C195DE503D}" type="pres">
      <dgm:prSet presAssocID="{18DD1BB2-F5E9-4FD0-93C1-10F6E9F952EA}" presName="arrow" presStyleLbl="bgShp" presStyleIdx="0" presStyleCnt="1"/>
      <dgm:spPr>
        <a:xfrm>
          <a:off x="205875" y="0"/>
          <a:ext cx="2333259" cy="831850"/>
        </a:xfrm>
        <a:prstGeom prst="rightArrow">
          <a:avLst/>
        </a:prstGeom>
        <a:solidFill>
          <a:srgbClr val="00467F">
            <a:tint val="40000"/>
            <a:hueOff val="0"/>
            <a:satOff val="0"/>
            <a:lumOff val="0"/>
            <a:alphaOff val="0"/>
          </a:srgbClr>
        </a:solidFill>
        <a:ln>
          <a:noFill/>
        </a:ln>
        <a:effectLst/>
      </dgm:spPr>
    </dgm:pt>
    <dgm:pt modelId="{E3586957-30ED-442F-8813-566C483EE75A}" type="pres">
      <dgm:prSet presAssocID="{18DD1BB2-F5E9-4FD0-93C1-10F6E9F952EA}" presName="linearProcess" presStyleCnt="0"/>
      <dgm:spPr/>
    </dgm:pt>
    <dgm:pt modelId="{2A0769ED-A999-4EE1-A4C6-43EB3481B68E}" type="pres">
      <dgm:prSet presAssocID="{3C04D116-EDCD-45A1-ACEF-576EF987FCE1}" presName="textNode" presStyleLbl="node1" presStyleIdx="0" presStyleCnt="1">
        <dgm:presLayoutVars>
          <dgm:bulletEnabled val="1"/>
        </dgm:presLayoutVars>
      </dgm:prSet>
      <dgm:spPr/>
    </dgm:pt>
  </dgm:ptLst>
  <dgm:cxnLst>
    <dgm:cxn modelId="{AFE7E063-26FB-4ADF-852D-3E0483413989}" type="presOf" srcId="{3C04D116-EDCD-45A1-ACEF-576EF987FCE1}" destId="{2A0769ED-A999-4EE1-A4C6-43EB3481B68E}" srcOrd="0" destOrd="0" presId="urn:microsoft.com/office/officeart/2005/8/layout/hProcess9"/>
    <dgm:cxn modelId="{DCB28FBC-1F2E-468C-A8B0-D979D875D377}" type="presOf" srcId="{18DD1BB2-F5E9-4FD0-93C1-10F6E9F952EA}" destId="{B91011C8-EDF5-4D35-8A85-DE8282A74C64}" srcOrd="0" destOrd="0" presId="urn:microsoft.com/office/officeart/2005/8/layout/hProcess9"/>
    <dgm:cxn modelId="{63B8E1D9-5EEA-4F94-AFBA-A0E2EC8DE142}" srcId="{18DD1BB2-F5E9-4FD0-93C1-10F6E9F952EA}" destId="{3C04D116-EDCD-45A1-ACEF-576EF987FCE1}" srcOrd="0" destOrd="0" parTransId="{63D757C8-B20D-4B7F-B471-6F20229D0289}" sibTransId="{1F7BB1AA-F5E8-49FA-9C39-22F38456D020}"/>
    <dgm:cxn modelId="{BB96B8E7-8174-4A8C-A31B-452BBD4214B0}" type="presParOf" srcId="{B91011C8-EDF5-4D35-8A85-DE8282A74C64}" destId="{15ADB41D-CA19-4D0D-AC8E-96C195DE503D}" srcOrd="0" destOrd="0" presId="urn:microsoft.com/office/officeart/2005/8/layout/hProcess9"/>
    <dgm:cxn modelId="{FC9DE9B9-6090-4B5B-97DB-7CDE2068FDE3}" type="presParOf" srcId="{B91011C8-EDF5-4D35-8A85-DE8282A74C64}" destId="{E3586957-30ED-442F-8813-566C483EE75A}" srcOrd="1" destOrd="0" presId="urn:microsoft.com/office/officeart/2005/8/layout/hProcess9"/>
    <dgm:cxn modelId="{E7C37F3A-49D4-47F6-A127-EEBA5C0318D2}" type="presParOf" srcId="{E3586957-30ED-442F-8813-566C483EE75A}" destId="{2A0769ED-A999-4EE1-A4C6-43EB3481B68E}" srcOrd="0" destOrd="0" presId="urn:microsoft.com/office/officeart/2005/8/layout/hProcess9"/>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56883F1-5A24-4488-BDD1-ABFE0F1ECA9F}"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fr-CA"/>
        </a:p>
      </dgm:t>
    </dgm:pt>
    <dgm:pt modelId="{D3E2AA4F-C641-43AE-9156-49CBF7423927}">
      <dgm:prSet/>
      <dgm:spPr>
        <a:xfrm>
          <a:off x="93723" y="249555"/>
          <a:ext cx="2668878" cy="33274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b="1" dirty="0">
              <a:solidFill>
                <a:srgbClr val="FFFFFF"/>
              </a:solidFill>
              <a:latin typeface="Arial" panose="020B0604020202020204" pitchFamily="34" charset="0"/>
              <a:ea typeface="+mn-ea"/>
              <a:cs typeface="Arial" panose="020B0604020202020204" pitchFamily="34" charset="0"/>
            </a:rPr>
            <a:t>Shorten contract duration but...</a:t>
          </a:r>
          <a:endParaRPr lang="fr-CA" dirty="0">
            <a:solidFill>
              <a:srgbClr val="FFFFFF"/>
            </a:solidFill>
            <a:latin typeface="Arial" panose="020B0604020202020204" pitchFamily="34" charset="0"/>
            <a:ea typeface="+mn-ea"/>
            <a:cs typeface="Arial" panose="020B0604020202020204" pitchFamily="34" charset="0"/>
          </a:endParaRPr>
        </a:p>
      </dgm:t>
    </dgm:pt>
    <dgm:pt modelId="{A6D9BFDF-7B3B-4C32-9993-B3DC2BDA80E5}" type="parTrans" cxnId="{3794376B-A717-4180-A19F-B7FE84A17032}">
      <dgm:prSet/>
      <dgm:spPr/>
      <dgm:t>
        <a:bodyPr/>
        <a:lstStyle/>
        <a:p>
          <a:endParaRPr lang="fr-CA">
            <a:latin typeface="Arial" panose="020B0604020202020204" pitchFamily="34" charset="0"/>
            <a:cs typeface="Arial" panose="020B0604020202020204" pitchFamily="34" charset="0"/>
          </a:endParaRPr>
        </a:p>
      </dgm:t>
    </dgm:pt>
    <dgm:pt modelId="{1B293636-C4DB-4158-86EA-F195685185DA}" type="sibTrans" cxnId="{3794376B-A717-4180-A19F-B7FE84A17032}">
      <dgm:prSet/>
      <dgm:spPr/>
      <dgm:t>
        <a:bodyPr/>
        <a:lstStyle/>
        <a:p>
          <a:endParaRPr lang="fr-CA">
            <a:latin typeface="Arial" panose="020B0604020202020204" pitchFamily="34" charset="0"/>
            <a:cs typeface="Arial" panose="020B0604020202020204" pitchFamily="34" charset="0"/>
          </a:endParaRPr>
        </a:p>
      </dgm:t>
    </dgm:pt>
    <dgm:pt modelId="{7CBFF5CE-AD88-45BD-ACD0-33229260A247}" type="pres">
      <dgm:prSet presAssocID="{B56883F1-5A24-4488-BDD1-ABFE0F1ECA9F}" presName="CompostProcess" presStyleCnt="0">
        <dgm:presLayoutVars>
          <dgm:dir/>
          <dgm:resizeHandles val="exact"/>
        </dgm:presLayoutVars>
      </dgm:prSet>
      <dgm:spPr/>
    </dgm:pt>
    <dgm:pt modelId="{B0A2CC6F-7FBD-47DF-A4D6-2C5230A1E279}" type="pres">
      <dgm:prSet presAssocID="{B56883F1-5A24-4488-BDD1-ABFE0F1ECA9F}" presName="arrow" presStyleLbl="bgShp" presStyleIdx="0" presStyleCnt="1"/>
      <dgm:spPr>
        <a:xfrm>
          <a:off x="214224" y="0"/>
          <a:ext cx="2427876" cy="831850"/>
        </a:xfrm>
        <a:prstGeom prst="rightArrow">
          <a:avLst/>
        </a:prstGeom>
        <a:solidFill>
          <a:srgbClr val="00467F">
            <a:tint val="40000"/>
            <a:hueOff val="0"/>
            <a:satOff val="0"/>
            <a:lumOff val="0"/>
            <a:alphaOff val="0"/>
          </a:srgbClr>
        </a:solidFill>
        <a:ln>
          <a:noFill/>
        </a:ln>
        <a:effectLst/>
      </dgm:spPr>
    </dgm:pt>
    <dgm:pt modelId="{623EB32B-6579-4282-8F52-F9AC872F4683}" type="pres">
      <dgm:prSet presAssocID="{B56883F1-5A24-4488-BDD1-ABFE0F1ECA9F}" presName="linearProcess" presStyleCnt="0"/>
      <dgm:spPr/>
    </dgm:pt>
    <dgm:pt modelId="{714D149E-7CD8-4580-8C68-C97985EB3864}" type="pres">
      <dgm:prSet presAssocID="{D3E2AA4F-C641-43AE-9156-49CBF7423927}" presName="textNode" presStyleLbl="node1" presStyleIdx="0" presStyleCnt="1">
        <dgm:presLayoutVars>
          <dgm:bulletEnabled val="1"/>
        </dgm:presLayoutVars>
      </dgm:prSet>
      <dgm:spPr/>
    </dgm:pt>
  </dgm:ptLst>
  <dgm:cxnLst>
    <dgm:cxn modelId="{59B17012-AEA5-420F-B9B6-B915BE8F85BB}" type="presOf" srcId="{B56883F1-5A24-4488-BDD1-ABFE0F1ECA9F}" destId="{7CBFF5CE-AD88-45BD-ACD0-33229260A247}" srcOrd="0" destOrd="0" presId="urn:microsoft.com/office/officeart/2005/8/layout/hProcess9"/>
    <dgm:cxn modelId="{3794376B-A717-4180-A19F-B7FE84A17032}" srcId="{B56883F1-5A24-4488-BDD1-ABFE0F1ECA9F}" destId="{D3E2AA4F-C641-43AE-9156-49CBF7423927}" srcOrd="0" destOrd="0" parTransId="{A6D9BFDF-7B3B-4C32-9993-B3DC2BDA80E5}" sibTransId="{1B293636-C4DB-4158-86EA-F195685185DA}"/>
    <dgm:cxn modelId="{3A4980CC-3EDD-45E6-A34B-6976039582E6}" type="presOf" srcId="{D3E2AA4F-C641-43AE-9156-49CBF7423927}" destId="{714D149E-7CD8-4580-8C68-C97985EB3864}" srcOrd="0" destOrd="0" presId="urn:microsoft.com/office/officeart/2005/8/layout/hProcess9"/>
    <dgm:cxn modelId="{783C80A4-AF53-4EC9-A5CC-47E1BCED1A91}" type="presParOf" srcId="{7CBFF5CE-AD88-45BD-ACD0-33229260A247}" destId="{B0A2CC6F-7FBD-47DF-A4D6-2C5230A1E279}" srcOrd="0" destOrd="0" presId="urn:microsoft.com/office/officeart/2005/8/layout/hProcess9"/>
    <dgm:cxn modelId="{079DD258-6EEF-4E20-8DD5-F3536E0E5441}" type="presParOf" srcId="{7CBFF5CE-AD88-45BD-ACD0-33229260A247}" destId="{623EB32B-6579-4282-8F52-F9AC872F4683}" srcOrd="1" destOrd="0" presId="urn:microsoft.com/office/officeart/2005/8/layout/hProcess9"/>
    <dgm:cxn modelId="{4289FB5D-C952-4EE4-AF14-77D3F4F95753}" type="presParOf" srcId="{623EB32B-6579-4282-8F52-F9AC872F4683}" destId="{714D149E-7CD8-4580-8C68-C97985EB3864}" srcOrd="0" destOrd="0" presId="urn:microsoft.com/office/officeart/2005/8/layout/hProcess9"/>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10DE1FF-96C6-4236-90FA-ABE08172C0E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706E9156-4507-4E1E-9B4A-2C60FD0082FC}">
      <dgm:prSet custT="1"/>
      <dgm:spPr>
        <a:xfrm>
          <a:off x="0" y="39671"/>
          <a:ext cx="3465834" cy="121680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sz="1600" b="0" dirty="0">
              <a:solidFill>
                <a:srgbClr val="FFFFFF"/>
              </a:solidFill>
              <a:latin typeface="Arial" panose="020B0604020202020204" pitchFamily="34" charset="0"/>
              <a:ea typeface="+mn-ea"/>
              <a:cs typeface="Arial" panose="020B0604020202020204" pitchFamily="34" charset="0"/>
            </a:rPr>
            <a:t>Set higher minimum output levels, increase contract terms, and shift price risk to facility owners</a:t>
          </a:r>
          <a:endParaRPr lang="fr-CA" sz="1600" b="0" dirty="0">
            <a:solidFill>
              <a:srgbClr val="FFFFFF"/>
            </a:solidFill>
            <a:latin typeface="Arial" panose="020B0604020202020204" pitchFamily="34" charset="0"/>
            <a:ea typeface="+mn-ea"/>
            <a:cs typeface="Arial" panose="020B0604020202020204" pitchFamily="34" charset="0"/>
          </a:endParaRPr>
        </a:p>
      </dgm:t>
    </dgm:pt>
    <dgm:pt modelId="{636C071B-BB2A-4F2A-9ABD-FF796DFD7567}" type="parTrans" cxnId="{AF91ACFF-2295-4ECC-9BAD-A2C6D7BA2A59}">
      <dgm:prSet/>
      <dgm:spPr/>
      <dgm:t>
        <a:bodyPr/>
        <a:lstStyle/>
        <a:p>
          <a:endParaRPr lang="fr-CA" sz="1600">
            <a:latin typeface="Arial" panose="020B0604020202020204" pitchFamily="34" charset="0"/>
            <a:cs typeface="Arial" panose="020B0604020202020204" pitchFamily="34" charset="0"/>
          </a:endParaRPr>
        </a:p>
      </dgm:t>
    </dgm:pt>
    <dgm:pt modelId="{39804054-3602-46E8-8D57-0A5A1903AEB0}" type="sibTrans" cxnId="{AF91ACFF-2295-4ECC-9BAD-A2C6D7BA2A59}">
      <dgm:prSet/>
      <dgm:spPr/>
      <dgm:t>
        <a:bodyPr/>
        <a:lstStyle/>
        <a:p>
          <a:endParaRPr lang="fr-CA" sz="1600">
            <a:latin typeface="Arial" panose="020B0604020202020204" pitchFamily="34" charset="0"/>
            <a:cs typeface="Arial" panose="020B0604020202020204" pitchFamily="34" charset="0"/>
          </a:endParaRPr>
        </a:p>
      </dgm:t>
    </dgm:pt>
    <dgm:pt modelId="{45B644AC-EA90-4E4C-AAD4-781BD56F32C9}" type="pres">
      <dgm:prSet presAssocID="{910DE1FF-96C6-4236-90FA-ABE08172C0E3}" presName="linear" presStyleCnt="0">
        <dgm:presLayoutVars>
          <dgm:animLvl val="lvl"/>
          <dgm:resizeHandles val="exact"/>
        </dgm:presLayoutVars>
      </dgm:prSet>
      <dgm:spPr/>
    </dgm:pt>
    <dgm:pt modelId="{053A8285-1942-4268-A6C4-89EE6AA9CAD1}" type="pres">
      <dgm:prSet presAssocID="{706E9156-4507-4E1E-9B4A-2C60FD0082FC}" presName="parentText" presStyleLbl="node1" presStyleIdx="0" presStyleCnt="1">
        <dgm:presLayoutVars>
          <dgm:chMax val="0"/>
          <dgm:bulletEnabled val="1"/>
        </dgm:presLayoutVars>
      </dgm:prSet>
      <dgm:spPr/>
    </dgm:pt>
  </dgm:ptLst>
  <dgm:cxnLst>
    <dgm:cxn modelId="{DFD8978C-7E61-4242-8EF1-31A7BDC3A3CA}" type="presOf" srcId="{706E9156-4507-4E1E-9B4A-2C60FD0082FC}" destId="{053A8285-1942-4268-A6C4-89EE6AA9CAD1}" srcOrd="0" destOrd="0" presId="urn:microsoft.com/office/officeart/2005/8/layout/vList2"/>
    <dgm:cxn modelId="{D58A72F1-24E5-4CE6-AA33-DA2CD78B3C03}" type="presOf" srcId="{910DE1FF-96C6-4236-90FA-ABE08172C0E3}" destId="{45B644AC-EA90-4E4C-AAD4-781BD56F32C9}" srcOrd="0" destOrd="0" presId="urn:microsoft.com/office/officeart/2005/8/layout/vList2"/>
    <dgm:cxn modelId="{AF91ACFF-2295-4ECC-9BAD-A2C6D7BA2A59}" srcId="{910DE1FF-96C6-4236-90FA-ABE08172C0E3}" destId="{706E9156-4507-4E1E-9B4A-2C60FD0082FC}" srcOrd="0" destOrd="0" parTransId="{636C071B-BB2A-4F2A-9ABD-FF796DFD7567}" sibTransId="{39804054-3602-46E8-8D57-0A5A1903AEB0}"/>
    <dgm:cxn modelId="{D1F32478-53F4-48D1-BDF4-DE4EE05EC24C}" type="presParOf" srcId="{45B644AC-EA90-4E4C-AAD4-781BD56F32C9}" destId="{053A8285-1942-4268-A6C4-89EE6AA9CAD1}"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A03092F-12B3-480E-A1E8-05E6918D41B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C3967123-DFCE-43F9-A993-E97F82732C8F}">
      <dgm:prSet custT="1"/>
      <dgm:spPr>
        <a:xfrm>
          <a:off x="0" y="7975"/>
          <a:ext cx="2209800" cy="99216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sz="1600" b="0" dirty="0" err="1">
              <a:solidFill>
                <a:srgbClr val="FFFFFF"/>
              </a:solidFill>
              <a:latin typeface="Arial" panose="020B0604020202020204" pitchFamily="34" charset="0"/>
              <a:ea typeface="+mn-ea"/>
              <a:cs typeface="Arial" panose="020B0604020202020204" pitchFamily="34" charset="0"/>
            </a:rPr>
            <a:t>Chauffage</a:t>
          </a:r>
          <a:r>
            <a:rPr lang="en-US" sz="1600" b="0" dirty="0">
              <a:solidFill>
                <a:srgbClr val="FFFFFF"/>
              </a:solidFill>
              <a:latin typeface="Arial" panose="020B0604020202020204" pitchFamily="34" charset="0"/>
              <a:ea typeface="+mn-ea"/>
              <a:cs typeface="Arial" panose="020B0604020202020204" pitchFamily="34" charset="0"/>
            </a:rPr>
            <a:t> contract price is too high</a:t>
          </a:r>
          <a:endParaRPr lang="fr-CA" sz="1600" b="0" dirty="0">
            <a:solidFill>
              <a:srgbClr val="FFFFFF"/>
            </a:solidFill>
            <a:latin typeface="Arial" panose="020B0604020202020204" pitchFamily="34" charset="0"/>
            <a:ea typeface="+mn-ea"/>
            <a:cs typeface="Arial" panose="020B0604020202020204" pitchFamily="34" charset="0"/>
          </a:endParaRPr>
        </a:p>
      </dgm:t>
    </dgm:pt>
    <dgm:pt modelId="{9B64CABB-DDB2-4651-8428-0F19D7D2F531}" type="parTrans" cxnId="{9AD070A4-4A77-47C0-8C9E-FC3C300AE387}">
      <dgm:prSet/>
      <dgm:spPr/>
      <dgm:t>
        <a:bodyPr/>
        <a:lstStyle/>
        <a:p>
          <a:endParaRPr lang="fr-CA" sz="1600">
            <a:latin typeface="Arial" panose="020B0604020202020204" pitchFamily="34" charset="0"/>
            <a:cs typeface="Arial" panose="020B0604020202020204" pitchFamily="34" charset="0"/>
          </a:endParaRPr>
        </a:p>
      </dgm:t>
    </dgm:pt>
    <dgm:pt modelId="{64D9C215-6560-40EA-8050-EFAA24206648}" type="sibTrans" cxnId="{9AD070A4-4A77-47C0-8C9E-FC3C300AE387}">
      <dgm:prSet/>
      <dgm:spPr/>
      <dgm:t>
        <a:bodyPr/>
        <a:lstStyle/>
        <a:p>
          <a:endParaRPr lang="fr-CA" sz="1600">
            <a:latin typeface="Arial" panose="020B0604020202020204" pitchFamily="34" charset="0"/>
            <a:cs typeface="Arial" panose="020B0604020202020204" pitchFamily="34" charset="0"/>
          </a:endParaRPr>
        </a:p>
      </dgm:t>
    </dgm:pt>
    <dgm:pt modelId="{0EE87D67-F1FF-45F4-8B1D-EB63B1F9F3D7}" type="pres">
      <dgm:prSet presAssocID="{1A03092F-12B3-480E-A1E8-05E6918D41B4}" presName="linear" presStyleCnt="0">
        <dgm:presLayoutVars>
          <dgm:animLvl val="lvl"/>
          <dgm:resizeHandles val="exact"/>
        </dgm:presLayoutVars>
      </dgm:prSet>
      <dgm:spPr/>
    </dgm:pt>
    <dgm:pt modelId="{7F9F8488-A1ED-4F2D-BBF2-23E268D8D227}" type="pres">
      <dgm:prSet presAssocID="{C3967123-DFCE-43F9-A993-E97F82732C8F}" presName="parentText" presStyleLbl="node1" presStyleIdx="0" presStyleCnt="1">
        <dgm:presLayoutVars>
          <dgm:chMax val="0"/>
          <dgm:bulletEnabled val="1"/>
        </dgm:presLayoutVars>
      </dgm:prSet>
      <dgm:spPr/>
    </dgm:pt>
  </dgm:ptLst>
  <dgm:cxnLst>
    <dgm:cxn modelId="{9E2DC922-7A9E-4D2B-AD3E-333E2C0C14BE}" type="presOf" srcId="{C3967123-DFCE-43F9-A993-E97F82732C8F}" destId="{7F9F8488-A1ED-4F2D-BBF2-23E268D8D227}" srcOrd="0" destOrd="0" presId="urn:microsoft.com/office/officeart/2005/8/layout/vList2"/>
    <dgm:cxn modelId="{43A40C41-E9B3-437F-8698-DC15EE64961F}" type="presOf" srcId="{1A03092F-12B3-480E-A1E8-05E6918D41B4}" destId="{0EE87D67-F1FF-45F4-8B1D-EB63B1F9F3D7}" srcOrd="0" destOrd="0" presId="urn:microsoft.com/office/officeart/2005/8/layout/vList2"/>
    <dgm:cxn modelId="{9AD070A4-4A77-47C0-8C9E-FC3C300AE387}" srcId="{1A03092F-12B3-480E-A1E8-05E6918D41B4}" destId="{C3967123-DFCE-43F9-A993-E97F82732C8F}" srcOrd="0" destOrd="0" parTransId="{9B64CABB-DDB2-4651-8428-0F19D7D2F531}" sibTransId="{64D9C215-6560-40EA-8050-EFAA24206648}"/>
    <dgm:cxn modelId="{63A5DB4F-D56B-4A8D-8EF1-D4E10A5FFDD7}" type="presParOf" srcId="{0EE87D67-F1FF-45F4-8B1D-EB63B1F9F3D7}" destId="{7F9F8488-A1ED-4F2D-BBF2-23E268D8D227}"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06E54A2-E1DB-4B44-95E7-8F1EFAFB896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3B027D39-20BD-4427-B997-51002B8CA23B}">
      <dgm:prSet custT="1"/>
      <dgm:spPr>
        <a:xfrm>
          <a:off x="0" y="39671"/>
          <a:ext cx="3461072" cy="121680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sz="1600" b="0" dirty="0">
              <a:solidFill>
                <a:srgbClr val="FFFFFF"/>
              </a:solidFill>
              <a:latin typeface="Arial" panose="020B0604020202020204" pitchFamily="34" charset="0"/>
              <a:ea typeface="+mn-ea"/>
              <a:cs typeface="Arial" panose="020B0604020202020204" pitchFamily="34" charset="0"/>
            </a:rPr>
            <a:t>Reduce guarantees, require facility owners to pay for monitoring services, increase fees</a:t>
          </a:r>
          <a:endParaRPr lang="fr-CA" sz="1600" b="0" dirty="0">
            <a:solidFill>
              <a:srgbClr val="FFFFFF"/>
            </a:solidFill>
            <a:latin typeface="Arial" panose="020B0604020202020204" pitchFamily="34" charset="0"/>
            <a:ea typeface="+mn-ea"/>
            <a:cs typeface="Arial" panose="020B0604020202020204" pitchFamily="34" charset="0"/>
          </a:endParaRPr>
        </a:p>
      </dgm:t>
    </dgm:pt>
    <dgm:pt modelId="{D31E664E-7B47-451F-A671-A5ED4C5FCFC9}" type="parTrans" cxnId="{4D82AE92-AE92-4426-923F-ED0149D5C928}">
      <dgm:prSet/>
      <dgm:spPr/>
      <dgm:t>
        <a:bodyPr/>
        <a:lstStyle/>
        <a:p>
          <a:endParaRPr lang="fr-CA" sz="1600">
            <a:latin typeface="Arial" panose="020B0604020202020204" pitchFamily="34" charset="0"/>
            <a:cs typeface="Arial" panose="020B0604020202020204" pitchFamily="34" charset="0"/>
          </a:endParaRPr>
        </a:p>
      </dgm:t>
    </dgm:pt>
    <dgm:pt modelId="{FDC3AFD8-066B-4D7F-BFD2-2C838FB2659B}" type="sibTrans" cxnId="{4D82AE92-AE92-4426-923F-ED0149D5C928}">
      <dgm:prSet/>
      <dgm:spPr/>
      <dgm:t>
        <a:bodyPr/>
        <a:lstStyle/>
        <a:p>
          <a:endParaRPr lang="fr-CA" sz="1600">
            <a:latin typeface="Arial" panose="020B0604020202020204" pitchFamily="34" charset="0"/>
            <a:cs typeface="Arial" panose="020B0604020202020204" pitchFamily="34" charset="0"/>
          </a:endParaRPr>
        </a:p>
      </dgm:t>
    </dgm:pt>
    <dgm:pt modelId="{49D30F49-764D-44F4-B814-5F68C49C9A57}" type="pres">
      <dgm:prSet presAssocID="{906E54A2-E1DB-4B44-95E7-8F1EFAFB8966}" presName="linear" presStyleCnt="0">
        <dgm:presLayoutVars>
          <dgm:animLvl val="lvl"/>
          <dgm:resizeHandles val="exact"/>
        </dgm:presLayoutVars>
      </dgm:prSet>
      <dgm:spPr/>
    </dgm:pt>
    <dgm:pt modelId="{E21F7DD5-DC92-4CF5-B52C-1F5D2CAC8E08}" type="pres">
      <dgm:prSet presAssocID="{3B027D39-20BD-4427-B997-51002B8CA23B}" presName="parentText" presStyleLbl="node1" presStyleIdx="0" presStyleCnt="1">
        <dgm:presLayoutVars>
          <dgm:chMax val="0"/>
          <dgm:bulletEnabled val="1"/>
        </dgm:presLayoutVars>
      </dgm:prSet>
      <dgm:spPr/>
    </dgm:pt>
  </dgm:ptLst>
  <dgm:cxnLst>
    <dgm:cxn modelId="{AA0D0520-FCE1-4D27-A3E8-9DC983A357B9}" type="presOf" srcId="{3B027D39-20BD-4427-B997-51002B8CA23B}" destId="{E21F7DD5-DC92-4CF5-B52C-1F5D2CAC8E08}" srcOrd="0" destOrd="0" presId="urn:microsoft.com/office/officeart/2005/8/layout/vList2"/>
    <dgm:cxn modelId="{E88CD751-5ECF-45C8-AC0A-8046606B061A}" type="presOf" srcId="{906E54A2-E1DB-4B44-95E7-8F1EFAFB8966}" destId="{49D30F49-764D-44F4-B814-5F68C49C9A57}" srcOrd="0" destOrd="0" presId="urn:microsoft.com/office/officeart/2005/8/layout/vList2"/>
    <dgm:cxn modelId="{4D82AE92-AE92-4426-923F-ED0149D5C928}" srcId="{906E54A2-E1DB-4B44-95E7-8F1EFAFB8966}" destId="{3B027D39-20BD-4427-B997-51002B8CA23B}" srcOrd="0" destOrd="0" parTransId="{D31E664E-7B47-451F-A671-A5ED4C5FCFC9}" sibTransId="{FDC3AFD8-066B-4D7F-BFD2-2C838FB2659B}"/>
    <dgm:cxn modelId="{6DCF5FD4-5598-48B3-A719-33F6995DC92A}" type="presParOf" srcId="{49D30F49-764D-44F4-B814-5F68C49C9A57}" destId="{E21F7DD5-DC92-4CF5-B52C-1F5D2CAC8E08}" srcOrd="0"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C900532-7E92-484E-A6F0-C159EC610F2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E1798517-B2E5-41CE-8A15-9D7C21506AB2}">
      <dgm:prSet custT="1"/>
      <dgm:spPr>
        <a:xfrm>
          <a:off x="0" y="7975"/>
          <a:ext cx="2236118" cy="99216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sz="1600" b="0" dirty="0">
              <a:solidFill>
                <a:srgbClr val="FFFFFF"/>
              </a:solidFill>
              <a:latin typeface="Arial" panose="020B0604020202020204" pitchFamily="34" charset="0"/>
              <a:ea typeface="+mn-ea"/>
              <a:cs typeface="Arial" panose="020B0604020202020204" pitchFamily="34" charset="0"/>
            </a:rPr>
            <a:t>ESCO takes too much of the savings</a:t>
          </a:r>
          <a:endParaRPr lang="fr-CA" sz="1600" b="0" dirty="0">
            <a:solidFill>
              <a:srgbClr val="FFFFFF"/>
            </a:solidFill>
            <a:latin typeface="Arial" panose="020B0604020202020204" pitchFamily="34" charset="0"/>
            <a:ea typeface="+mn-ea"/>
            <a:cs typeface="Arial" panose="020B0604020202020204" pitchFamily="34" charset="0"/>
          </a:endParaRPr>
        </a:p>
      </dgm:t>
    </dgm:pt>
    <dgm:pt modelId="{D6EF3B02-652B-4981-A651-9244FBF24D84}" type="parTrans" cxnId="{D407264F-A946-4E62-B08C-2730C29FE80C}">
      <dgm:prSet/>
      <dgm:spPr/>
      <dgm:t>
        <a:bodyPr/>
        <a:lstStyle/>
        <a:p>
          <a:endParaRPr lang="fr-CA" sz="1600">
            <a:latin typeface="Arial" panose="020B0604020202020204" pitchFamily="34" charset="0"/>
            <a:cs typeface="Arial" panose="020B0604020202020204" pitchFamily="34" charset="0"/>
          </a:endParaRPr>
        </a:p>
      </dgm:t>
    </dgm:pt>
    <dgm:pt modelId="{61CD2BE8-2205-437B-8F0A-4F631B3319BF}" type="sibTrans" cxnId="{D407264F-A946-4E62-B08C-2730C29FE80C}">
      <dgm:prSet/>
      <dgm:spPr/>
      <dgm:t>
        <a:bodyPr/>
        <a:lstStyle/>
        <a:p>
          <a:endParaRPr lang="fr-CA" sz="1600">
            <a:latin typeface="Arial" panose="020B0604020202020204" pitchFamily="34" charset="0"/>
            <a:cs typeface="Arial" panose="020B0604020202020204" pitchFamily="34" charset="0"/>
          </a:endParaRPr>
        </a:p>
      </dgm:t>
    </dgm:pt>
    <dgm:pt modelId="{BD678BA3-34FE-4036-BE24-03E395FD9E28}" type="pres">
      <dgm:prSet presAssocID="{FC900532-7E92-484E-A6F0-C159EC610F21}" presName="linear" presStyleCnt="0">
        <dgm:presLayoutVars>
          <dgm:animLvl val="lvl"/>
          <dgm:resizeHandles val="exact"/>
        </dgm:presLayoutVars>
      </dgm:prSet>
      <dgm:spPr/>
    </dgm:pt>
    <dgm:pt modelId="{9A67FAFE-7B41-45BE-8944-1852F1D8BEB7}" type="pres">
      <dgm:prSet presAssocID="{E1798517-B2E5-41CE-8A15-9D7C21506AB2}" presName="parentText" presStyleLbl="node1" presStyleIdx="0" presStyleCnt="1">
        <dgm:presLayoutVars>
          <dgm:chMax val="0"/>
          <dgm:bulletEnabled val="1"/>
        </dgm:presLayoutVars>
      </dgm:prSet>
      <dgm:spPr/>
    </dgm:pt>
  </dgm:ptLst>
  <dgm:cxnLst>
    <dgm:cxn modelId="{AB641A05-916A-4281-949B-DB6E49021F6D}" type="presOf" srcId="{E1798517-B2E5-41CE-8A15-9D7C21506AB2}" destId="{9A67FAFE-7B41-45BE-8944-1852F1D8BEB7}" srcOrd="0" destOrd="0" presId="urn:microsoft.com/office/officeart/2005/8/layout/vList2"/>
    <dgm:cxn modelId="{D407264F-A946-4E62-B08C-2730C29FE80C}" srcId="{FC900532-7E92-484E-A6F0-C159EC610F21}" destId="{E1798517-B2E5-41CE-8A15-9D7C21506AB2}" srcOrd="0" destOrd="0" parTransId="{D6EF3B02-652B-4981-A651-9244FBF24D84}" sibTransId="{61CD2BE8-2205-437B-8F0A-4F631B3319BF}"/>
    <dgm:cxn modelId="{A1865AEE-5A6F-4542-A3BC-DF8BE7549808}" type="presOf" srcId="{FC900532-7E92-484E-A6F0-C159EC610F21}" destId="{BD678BA3-34FE-4036-BE24-03E395FD9E28}" srcOrd="0" destOrd="0" presId="urn:microsoft.com/office/officeart/2005/8/layout/vList2"/>
    <dgm:cxn modelId="{D1F9AB88-C123-4123-A69D-16B2521952EF}" type="presParOf" srcId="{BD678BA3-34FE-4036-BE24-03E395FD9E28}" destId="{9A67FAFE-7B41-45BE-8944-1852F1D8BEB7}" srcOrd="0"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3392BEF-AA46-4820-842C-EDA5FFB40ADD}"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fr-CA"/>
        </a:p>
      </dgm:t>
    </dgm:pt>
    <dgm:pt modelId="{BDC1AD3D-01B8-4E98-88C6-C0801E6793F2}">
      <dgm:prSet/>
      <dgm:spPr>
        <a:xfrm>
          <a:off x="453390" y="249555"/>
          <a:ext cx="1684020" cy="33274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b="1" dirty="0">
              <a:solidFill>
                <a:srgbClr val="FFFFFF"/>
              </a:solidFill>
              <a:latin typeface="Arial" panose="020B0604020202020204" pitchFamily="34" charset="0"/>
              <a:ea typeface="+mn-ea"/>
              <a:cs typeface="Arial" panose="020B0604020202020204" pitchFamily="34" charset="0"/>
            </a:rPr>
            <a:t>Discount but...</a:t>
          </a:r>
          <a:endParaRPr lang="fr-CA" dirty="0">
            <a:solidFill>
              <a:srgbClr val="FFFFFF"/>
            </a:solidFill>
            <a:latin typeface="Arial" panose="020B0604020202020204" pitchFamily="34" charset="0"/>
            <a:ea typeface="+mn-ea"/>
            <a:cs typeface="Arial" panose="020B0604020202020204" pitchFamily="34" charset="0"/>
          </a:endParaRPr>
        </a:p>
      </dgm:t>
    </dgm:pt>
    <dgm:pt modelId="{C4322963-5F06-4F3B-94C1-87FC0CD91F6C}" type="parTrans" cxnId="{370816CD-5FF3-45BD-90B1-50DC9008AD20}">
      <dgm:prSet/>
      <dgm:spPr/>
      <dgm:t>
        <a:bodyPr/>
        <a:lstStyle/>
        <a:p>
          <a:endParaRPr lang="fr-CA">
            <a:latin typeface="Arial" panose="020B0604020202020204" pitchFamily="34" charset="0"/>
            <a:cs typeface="Arial" panose="020B0604020202020204" pitchFamily="34" charset="0"/>
          </a:endParaRPr>
        </a:p>
      </dgm:t>
    </dgm:pt>
    <dgm:pt modelId="{381B40EE-7706-4842-9CCE-8E579C72903E}" type="sibTrans" cxnId="{370816CD-5FF3-45BD-90B1-50DC9008AD20}">
      <dgm:prSet/>
      <dgm:spPr/>
      <dgm:t>
        <a:bodyPr/>
        <a:lstStyle/>
        <a:p>
          <a:endParaRPr lang="fr-CA">
            <a:latin typeface="Arial" panose="020B0604020202020204" pitchFamily="34" charset="0"/>
            <a:cs typeface="Arial" panose="020B0604020202020204" pitchFamily="34" charset="0"/>
          </a:endParaRPr>
        </a:p>
      </dgm:t>
    </dgm:pt>
    <dgm:pt modelId="{B2991CB1-FE78-4628-8D32-8534D79E8C6C}" type="pres">
      <dgm:prSet presAssocID="{43392BEF-AA46-4820-842C-EDA5FFB40ADD}" presName="CompostProcess" presStyleCnt="0">
        <dgm:presLayoutVars>
          <dgm:dir/>
          <dgm:resizeHandles val="exact"/>
        </dgm:presLayoutVars>
      </dgm:prSet>
      <dgm:spPr/>
    </dgm:pt>
    <dgm:pt modelId="{4F5DCDC9-4708-42F2-A25D-A738675EEC2A}" type="pres">
      <dgm:prSet presAssocID="{43392BEF-AA46-4820-842C-EDA5FFB40ADD}" presName="arrow" presStyleLbl="bgShp" presStyleIdx="0" presStyleCnt="1"/>
      <dgm:spPr>
        <a:xfrm>
          <a:off x="194309" y="0"/>
          <a:ext cx="2202180" cy="831850"/>
        </a:xfrm>
        <a:prstGeom prst="rightArrow">
          <a:avLst/>
        </a:prstGeom>
        <a:solidFill>
          <a:srgbClr val="00467F">
            <a:tint val="40000"/>
            <a:hueOff val="0"/>
            <a:satOff val="0"/>
            <a:lumOff val="0"/>
            <a:alphaOff val="0"/>
          </a:srgbClr>
        </a:solidFill>
        <a:ln>
          <a:noFill/>
        </a:ln>
        <a:effectLst/>
      </dgm:spPr>
    </dgm:pt>
    <dgm:pt modelId="{BCE2DE7C-F213-4FBE-94C3-DCB2A09286CD}" type="pres">
      <dgm:prSet presAssocID="{43392BEF-AA46-4820-842C-EDA5FFB40ADD}" presName="linearProcess" presStyleCnt="0"/>
      <dgm:spPr/>
    </dgm:pt>
    <dgm:pt modelId="{2EACD35B-29E9-4234-A01D-BCB89CD610CD}" type="pres">
      <dgm:prSet presAssocID="{BDC1AD3D-01B8-4E98-88C6-C0801E6793F2}" presName="textNode" presStyleLbl="node1" presStyleIdx="0" presStyleCnt="1">
        <dgm:presLayoutVars>
          <dgm:bulletEnabled val="1"/>
        </dgm:presLayoutVars>
      </dgm:prSet>
      <dgm:spPr/>
    </dgm:pt>
  </dgm:ptLst>
  <dgm:cxnLst>
    <dgm:cxn modelId="{D6208B42-6E80-4CF2-A68B-4AAC8697C7D6}" type="presOf" srcId="{BDC1AD3D-01B8-4E98-88C6-C0801E6793F2}" destId="{2EACD35B-29E9-4234-A01D-BCB89CD610CD}" srcOrd="0" destOrd="0" presId="urn:microsoft.com/office/officeart/2005/8/layout/hProcess9"/>
    <dgm:cxn modelId="{8CF1754C-94A6-41A7-A13A-AC3C2B71A0BA}" type="presOf" srcId="{43392BEF-AA46-4820-842C-EDA5FFB40ADD}" destId="{B2991CB1-FE78-4628-8D32-8534D79E8C6C}" srcOrd="0" destOrd="0" presId="urn:microsoft.com/office/officeart/2005/8/layout/hProcess9"/>
    <dgm:cxn modelId="{370816CD-5FF3-45BD-90B1-50DC9008AD20}" srcId="{43392BEF-AA46-4820-842C-EDA5FFB40ADD}" destId="{BDC1AD3D-01B8-4E98-88C6-C0801E6793F2}" srcOrd="0" destOrd="0" parTransId="{C4322963-5F06-4F3B-94C1-87FC0CD91F6C}" sibTransId="{381B40EE-7706-4842-9CCE-8E579C72903E}"/>
    <dgm:cxn modelId="{9BC5220D-E86C-44F6-9198-0E371DF31E40}" type="presParOf" srcId="{B2991CB1-FE78-4628-8D32-8534D79E8C6C}" destId="{4F5DCDC9-4708-42F2-A25D-A738675EEC2A}" srcOrd="0" destOrd="0" presId="urn:microsoft.com/office/officeart/2005/8/layout/hProcess9"/>
    <dgm:cxn modelId="{8B7F187E-B58B-42A0-9E43-ED2285C519BF}" type="presParOf" srcId="{B2991CB1-FE78-4628-8D32-8534D79E8C6C}" destId="{BCE2DE7C-F213-4FBE-94C3-DCB2A09286CD}" srcOrd="1" destOrd="0" presId="urn:microsoft.com/office/officeart/2005/8/layout/hProcess9"/>
    <dgm:cxn modelId="{E41D59E7-8284-43A6-B5F6-CEEC8F678C15}" type="presParOf" srcId="{BCE2DE7C-F213-4FBE-94C3-DCB2A09286CD}" destId="{2EACD35B-29E9-4234-A01D-BCB89CD610CD}" srcOrd="0" destOrd="0" presId="urn:microsoft.com/office/officeart/2005/8/layout/hProcess9"/>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D7D26078-88E7-471B-A378-D490A110897A}"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fr-CA"/>
        </a:p>
      </dgm:t>
    </dgm:pt>
    <dgm:pt modelId="{E6C417AE-DD4F-4642-8831-1248D347B5B4}">
      <dgm:prSet/>
      <dgm:spPr>
        <a:xfrm>
          <a:off x="185023" y="249078"/>
          <a:ext cx="2449353" cy="332104"/>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b="1" dirty="0">
              <a:solidFill>
                <a:srgbClr val="FFFFFF"/>
              </a:solidFill>
              <a:latin typeface="Arial" panose="020B0604020202020204" pitchFamily="34" charset="0"/>
              <a:ea typeface="+mn-ea"/>
              <a:cs typeface="Arial" panose="020B0604020202020204" pitchFamily="34" charset="0"/>
            </a:rPr>
            <a:t>Reduce sharing but...</a:t>
          </a:r>
          <a:endParaRPr lang="fr-CA" dirty="0">
            <a:solidFill>
              <a:srgbClr val="FFFFFF"/>
            </a:solidFill>
            <a:latin typeface="Arial" panose="020B0604020202020204" pitchFamily="34" charset="0"/>
            <a:ea typeface="+mn-ea"/>
            <a:cs typeface="Arial" panose="020B0604020202020204" pitchFamily="34" charset="0"/>
          </a:endParaRPr>
        </a:p>
      </dgm:t>
    </dgm:pt>
    <dgm:pt modelId="{C1EE7EC1-5FD9-48AF-B516-DBCF059E974A}" type="parTrans" cxnId="{07457BC3-FA0E-426B-9BC7-C58E266BA46B}">
      <dgm:prSet/>
      <dgm:spPr/>
      <dgm:t>
        <a:bodyPr/>
        <a:lstStyle/>
        <a:p>
          <a:endParaRPr lang="fr-CA">
            <a:latin typeface="Arial" panose="020B0604020202020204" pitchFamily="34" charset="0"/>
            <a:cs typeface="Arial" panose="020B0604020202020204" pitchFamily="34" charset="0"/>
          </a:endParaRPr>
        </a:p>
      </dgm:t>
    </dgm:pt>
    <dgm:pt modelId="{AA218AA0-05D6-4F87-8675-6774944EC058}" type="sibTrans" cxnId="{07457BC3-FA0E-426B-9BC7-C58E266BA46B}">
      <dgm:prSet/>
      <dgm:spPr/>
      <dgm:t>
        <a:bodyPr/>
        <a:lstStyle/>
        <a:p>
          <a:endParaRPr lang="fr-CA">
            <a:latin typeface="Arial" panose="020B0604020202020204" pitchFamily="34" charset="0"/>
            <a:cs typeface="Arial" panose="020B0604020202020204" pitchFamily="34" charset="0"/>
          </a:endParaRPr>
        </a:p>
      </dgm:t>
    </dgm:pt>
    <dgm:pt modelId="{FEDDDD78-7703-49B1-AAEE-2BDEA11665B2}" type="pres">
      <dgm:prSet presAssocID="{D7D26078-88E7-471B-A378-D490A110897A}" presName="CompostProcess" presStyleCnt="0">
        <dgm:presLayoutVars>
          <dgm:dir/>
          <dgm:resizeHandles val="exact"/>
        </dgm:presLayoutVars>
      </dgm:prSet>
      <dgm:spPr/>
    </dgm:pt>
    <dgm:pt modelId="{A1DD2251-1207-4C61-843C-16A9358563DE}" type="pres">
      <dgm:prSet presAssocID="{D7D26078-88E7-471B-A378-D490A110897A}" presName="arrow" presStyleLbl="bgShp" presStyleIdx="0" presStyleCnt="1"/>
      <dgm:spPr>
        <a:xfrm>
          <a:off x="211454" y="0"/>
          <a:ext cx="2396490" cy="830262"/>
        </a:xfrm>
        <a:prstGeom prst="rightArrow">
          <a:avLst/>
        </a:prstGeom>
        <a:solidFill>
          <a:srgbClr val="00467F">
            <a:tint val="40000"/>
            <a:hueOff val="0"/>
            <a:satOff val="0"/>
            <a:lumOff val="0"/>
            <a:alphaOff val="0"/>
          </a:srgbClr>
        </a:solidFill>
        <a:ln>
          <a:noFill/>
        </a:ln>
        <a:effectLst/>
      </dgm:spPr>
    </dgm:pt>
    <dgm:pt modelId="{0ABFC753-3C00-42FA-9CC2-8302B7750140}" type="pres">
      <dgm:prSet presAssocID="{D7D26078-88E7-471B-A378-D490A110897A}" presName="linearProcess" presStyleCnt="0"/>
      <dgm:spPr/>
    </dgm:pt>
    <dgm:pt modelId="{E5AF5A32-695E-4FCC-891B-F53AD4293CAF}" type="pres">
      <dgm:prSet presAssocID="{E6C417AE-DD4F-4642-8831-1248D347B5B4}" presName="textNode" presStyleLbl="node1" presStyleIdx="0" presStyleCnt="1">
        <dgm:presLayoutVars>
          <dgm:bulletEnabled val="1"/>
        </dgm:presLayoutVars>
      </dgm:prSet>
      <dgm:spPr/>
    </dgm:pt>
  </dgm:ptLst>
  <dgm:cxnLst>
    <dgm:cxn modelId="{0404D17F-AABD-4C01-A781-80762C3A553D}" type="presOf" srcId="{D7D26078-88E7-471B-A378-D490A110897A}" destId="{FEDDDD78-7703-49B1-AAEE-2BDEA11665B2}" srcOrd="0" destOrd="0" presId="urn:microsoft.com/office/officeart/2005/8/layout/hProcess9"/>
    <dgm:cxn modelId="{DE4812A3-28C4-4246-9C57-20E30A8918D2}" type="presOf" srcId="{E6C417AE-DD4F-4642-8831-1248D347B5B4}" destId="{E5AF5A32-695E-4FCC-891B-F53AD4293CAF}" srcOrd="0" destOrd="0" presId="urn:microsoft.com/office/officeart/2005/8/layout/hProcess9"/>
    <dgm:cxn modelId="{07457BC3-FA0E-426B-9BC7-C58E266BA46B}" srcId="{D7D26078-88E7-471B-A378-D490A110897A}" destId="{E6C417AE-DD4F-4642-8831-1248D347B5B4}" srcOrd="0" destOrd="0" parTransId="{C1EE7EC1-5FD9-48AF-B516-DBCF059E974A}" sibTransId="{AA218AA0-05D6-4F87-8675-6774944EC058}"/>
    <dgm:cxn modelId="{77CC13FF-6D24-4EF1-AB91-452D2F0575F9}" type="presParOf" srcId="{FEDDDD78-7703-49B1-AAEE-2BDEA11665B2}" destId="{A1DD2251-1207-4C61-843C-16A9358563DE}" srcOrd="0" destOrd="0" presId="urn:microsoft.com/office/officeart/2005/8/layout/hProcess9"/>
    <dgm:cxn modelId="{91CBE755-66E3-4E19-8157-422EF3D24A46}" type="presParOf" srcId="{FEDDDD78-7703-49B1-AAEE-2BDEA11665B2}" destId="{0ABFC753-3C00-42FA-9CC2-8302B7750140}" srcOrd="1" destOrd="0" presId="urn:microsoft.com/office/officeart/2005/8/layout/hProcess9"/>
    <dgm:cxn modelId="{4086BAF8-8CE7-408E-9534-F3567A42D88E}" type="presParOf" srcId="{0ABFC753-3C00-42FA-9CC2-8302B7750140}" destId="{E5AF5A32-695E-4FCC-891B-F53AD4293CAF}" srcOrd="0" destOrd="0" presId="urn:microsoft.com/office/officeart/2005/8/layout/hProcess9"/>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CC5A99-76F1-40ED-9593-BA03B542F9E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179C87B0-844C-426D-877C-2C2B498F418E}">
      <dgm:prSet custT="1"/>
      <dgm:spPr/>
      <dgm:t>
        <a:bodyPr/>
        <a:lstStyle/>
        <a:p>
          <a:pPr algn="just" rtl="0"/>
          <a:r>
            <a:rPr lang="en-US" sz="2000" dirty="0">
              <a:solidFill>
                <a:schemeClr val="tx1"/>
              </a:solidFill>
              <a:latin typeface="Arial" panose="020B0604020202020204" pitchFamily="34" charset="0"/>
              <a:cs typeface="Arial" panose="020B0604020202020204" pitchFamily="34" charset="0"/>
            </a:rPr>
            <a:t>Negotiation is an important step in ensuring understanding and agreement between the involved parties.</a:t>
          </a:r>
          <a:endParaRPr lang="fr-CA" sz="2000" dirty="0">
            <a:solidFill>
              <a:schemeClr val="tx1"/>
            </a:solidFill>
            <a:latin typeface="Arial" panose="020B0604020202020204" pitchFamily="34" charset="0"/>
            <a:cs typeface="Arial" panose="020B0604020202020204" pitchFamily="34" charset="0"/>
          </a:endParaRPr>
        </a:p>
      </dgm:t>
    </dgm:pt>
    <dgm:pt modelId="{33E7B2B0-CE70-4696-9DFE-B227F2640F51}" type="parTrans" cxnId="{504A52EA-A949-468C-B41C-CA0441D11ECB}">
      <dgm:prSet/>
      <dgm:spPr/>
      <dgm:t>
        <a:bodyPr/>
        <a:lstStyle/>
        <a:p>
          <a:pPr algn="just"/>
          <a:endParaRPr lang="fr-CA" sz="2000">
            <a:solidFill>
              <a:schemeClr val="tx1"/>
            </a:solidFill>
            <a:latin typeface="Arial" panose="020B0604020202020204" pitchFamily="34" charset="0"/>
            <a:cs typeface="Arial" panose="020B0604020202020204" pitchFamily="34" charset="0"/>
          </a:endParaRPr>
        </a:p>
      </dgm:t>
    </dgm:pt>
    <dgm:pt modelId="{46AC3DC1-6BE9-4AC3-B958-B30ED7E549F7}" type="sibTrans" cxnId="{504A52EA-A949-468C-B41C-CA0441D11ECB}">
      <dgm:prSet/>
      <dgm:spPr/>
      <dgm:t>
        <a:bodyPr/>
        <a:lstStyle/>
        <a:p>
          <a:pPr algn="just"/>
          <a:endParaRPr lang="fr-CA" sz="2000">
            <a:solidFill>
              <a:schemeClr val="tx1"/>
            </a:solidFill>
            <a:latin typeface="Arial" panose="020B0604020202020204" pitchFamily="34" charset="0"/>
            <a:cs typeface="Arial" panose="020B0604020202020204" pitchFamily="34" charset="0"/>
          </a:endParaRPr>
        </a:p>
      </dgm:t>
    </dgm:pt>
    <dgm:pt modelId="{E6916FFF-897B-4197-AACD-D89851F2DA6A}">
      <dgm:prSet custT="1"/>
      <dgm:spPr/>
      <dgm:t>
        <a:bodyPr/>
        <a:lstStyle/>
        <a:p>
          <a:pPr algn="just" rtl="0"/>
          <a:r>
            <a:rPr lang="en-US" sz="2000" dirty="0">
              <a:solidFill>
                <a:schemeClr val="tx1"/>
              </a:solidFill>
              <a:latin typeface="Arial" panose="020B0604020202020204" pitchFamily="34" charset="0"/>
              <a:cs typeface="Arial" panose="020B0604020202020204" pitchFamily="34" charset="0"/>
            </a:rPr>
            <a:t>Ensure transparency and clarity in interests and responsibilities</a:t>
          </a:r>
          <a:endParaRPr lang="fr-CA" sz="2000" dirty="0">
            <a:solidFill>
              <a:schemeClr val="tx1"/>
            </a:solidFill>
            <a:latin typeface="Arial" panose="020B0604020202020204" pitchFamily="34" charset="0"/>
            <a:cs typeface="Arial" panose="020B0604020202020204" pitchFamily="34" charset="0"/>
          </a:endParaRPr>
        </a:p>
      </dgm:t>
    </dgm:pt>
    <dgm:pt modelId="{C083C3BD-0024-40F0-8543-3F3D83E86D47}" type="parTrans" cxnId="{48C8B778-6DEC-4D39-B9D9-5E42037D2AE7}">
      <dgm:prSet/>
      <dgm:spPr/>
      <dgm:t>
        <a:bodyPr/>
        <a:lstStyle/>
        <a:p>
          <a:pPr algn="just"/>
          <a:endParaRPr lang="fr-CA" sz="2000">
            <a:solidFill>
              <a:schemeClr val="tx1"/>
            </a:solidFill>
            <a:latin typeface="Arial" panose="020B0604020202020204" pitchFamily="34" charset="0"/>
            <a:cs typeface="Arial" panose="020B0604020202020204" pitchFamily="34" charset="0"/>
          </a:endParaRPr>
        </a:p>
      </dgm:t>
    </dgm:pt>
    <dgm:pt modelId="{774C8D1C-506B-495E-BB7F-01470CE6B778}" type="sibTrans" cxnId="{48C8B778-6DEC-4D39-B9D9-5E42037D2AE7}">
      <dgm:prSet/>
      <dgm:spPr/>
      <dgm:t>
        <a:bodyPr/>
        <a:lstStyle/>
        <a:p>
          <a:pPr algn="just"/>
          <a:endParaRPr lang="fr-CA" sz="2000">
            <a:solidFill>
              <a:schemeClr val="tx1"/>
            </a:solidFill>
            <a:latin typeface="Arial" panose="020B0604020202020204" pitchFamily="34" charset="0"/>
            <a:cs typeface="Arial" panose="020B0604020202020204" pitchFamily="34" charset="0"/>
          </a:endParaRPr>
        </a:p>
      </dgm:t>
    </dgm:pt>
    <dgm:pt modelId="{A0DF114A-EC93-42B3-BFC5-90766455220D}" type="pres">
      <dgm:prSet presAssocID="{B3CC5A99-76F1-40ED-9593-BA03B542F9E7}" presName="linear" presStyleCnt="0">
        <dgm:presLayoutVars>
          <dgm:animLvl val="lvl"/>
          <dgm:resizeHandles val="exact"/>
        </dgm:presLayoutVars>
      </dgm:prSet>
      <dgm:spPr/>
    </dgm:pt>
    <dgm:pt modelId="{822963C0-6958-4C91-A530-4DA096FEF7DE}" type="pres">
      <dgm:prSet presAssocID="{179C87B0-844C-426D-877C-2C2B498F418E}" presName="parentText" presStyleLbl="node1" presStyleIdx="0" presStyleCnt="2">
        <dgm:presLayoutVars>
          <dgm:chMax val="0"/>
          <dgm:bulletEnabled val="1"/>
        </dgm:presLayoutVars>
      </dgm:prSet>
      <dgm:spPr/>
    </dgm:pt>
    <dgm:pt modelId="{80DBCD68-029C-4D4E-AD18-1D2BF999B247}" type="pres">
      <dgm:prSet presAssocID="{46AC3DC1-6BE9-4AC3-B958-B30ED7E549F7}" presName="spacer" presStyleCnt="0"/>
      <dgm:spPr/>
    </dgm:pt>
    <dgm:pt modelId="{595DB65F-5893-4BDA-BA2C-C0CEF7A2054F}" type="pres">
      <dgm:prSet presAssocID="{E6916FFF-897B-4197-AACD-D89851F2DA6A}" presName="parentText" presStyleLbl="node1" presStyleIdx="1" presStyleCnt="2" custLinFactY="100001" custLinFactNeighborX="-2683" custLinFactNeighborY="200000">
        <dgm:presLayoutVars>
          <dgm:chMax val="0"/>
          <dgm:bulletEnabled val="1"/>
        </dgm:presLayoutVars>
      </dgm:prSet>
      <dgm:spPr/>
    </dgm:pt>
  </dgm:ptLst>
  <dgm:cxnLst>
    <dgm:cxn modelId="{19479834-A653-4BF7-B071-62DC865FAEA2}" type="presOf" srcId="{B3CC5A99-76F1-40ED-9593-BA03B542F9E7}" destId="{A0DF114A-EC93-42B3-BFC5-90766455220D}" srcOrd="0" destOrd="0" presId="urn:microsoft.com/office/officeart/2005/8/layout/vList2"/>
    <dgm:cxn modelId="{CC736863-594F-4F55-B709-089A4EC8B547}" type="presOf" srcId="{179C87B0-844C-426D-877C-2C2B498F418E}" destId="{822963C0-6958-4C91-A530-4DA096FEF7DE}" srcOrd="0" destOrd="0" presId="urn:microsoft.com/office/officeart/2005/8/layout/vList2"/>
    <dgm:cxn modelId="{48C8B778-6DEC-4D39-B9D9-5E42037D2AE7}" srcId="{B3CC5A99-76F1-40ED-9593-BA03B542F9E7}" destId="{E6916FFF-897B-4197-AACD-D89851F2DA6A}" srcOrd="1" destOrd="0" parTransId="{C083C3BD-0024-40F0-8543-3F3D83E86D47}" sibTransId="{774C8D1C-506B-495E-BB7F-01470CE6B778}"/>
    <dgm:cxn modelId="{76DA5091-D24F-4F78-8EE8-F7A84A1C71CF}" type="presOf" srcId="{E6916FFF-897B-4197-AACD-D89851F2DA6A}" destId="{595DB65F-5893-4BDA-BA2C-C0CEF7A2054F}" srcOrd="0" destOrd="0" presId="urn:microsoft.com/office/officeart/2005/8/layout/vList2"/>
    <dgm:cxn modelId="{504A52EA-A949-468C-B41C-CA0441D11ECB}" srcId="{B3CC5A99-76F1-40ED-9593-BA03B542F9E7}" destId="{179C87B0-844C-426D-877C-2C2B498F418E}" srcOrd="0" destOrd="0" parTransId="{33E7B2B0-CE70-4696-9DFE-B227F2640F51}" sibTransId="{46AC3DC1-6BE9-4AC3-B958-B30ED7E549F7}"/>
    <dgm:cxn modelId="{5BFA8F44-82EE-4DED-84E2-0DE16CE2BB85}" type="presParOf" srcId="{A0DF114A-EC93-42B3-BFC5-90766455220D}" destId="{822963C0-6958-4C91-A530-4DA096FEF7DE}" srcOrd="0" destOrd="0" presId="urn:microsoft.com/office/officeart/2005/8/layout/vList2"/>
    <dgm:cxn modelId="{B4EC34E9-8717-48FD-8B03-F3EDC0E2AAA8}" type="presParOf" srcId="{A0DF114A-EC93-42B3-BFC5-90766455220D}" destId="{80DBCD68-029C-4D4E-AD18-1D2BF999B247}" srcOrd="1" destOrd="0" presId="urn:microsoft.com/office/officeart/2005/8/layout/vList2"/>
    <dgm:cxn modelId="{92CFDA2E-9708-423C-8F24-B1E19059C65D}" type="presParOf" srcId="{A0DF114A-EC93-42B3-BFC5-90766455220D}" destId="{595DB65F-5893-4BDA-BA2C-C0CEF7A2054F}" srcOrd="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A1E258B-AF8B-4584-B011-528C59307AF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85621BB9-695A-4622-A06F-33304B5A8AE2}">
      <dgm:prSet custT="1"/>
      <dgm:spPr>
        <a:xfrm>
          <a:off x="0" y="4360"/>
          <a:ext cx="2168872" cy="93600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sz="1600" b="0" dirty="0">
              <a:solidFill>
                <a:srgbClr val="FFFFFF"/>
              </a:solidFill>
              <a:latin typeface="Arial" panose="020B0604020202020204" pitchFamily="34" charset="0"/>
              <a:ea typeface="+mn-ea"/>
              <a:cs typeface="Arial" panose="020B0604020202020204" pitchFamily="34" charset="0"/>
            </a:rPr>
            <a:t>Financial terms not acceptable</a:t>
          </a:r>
          <a:endParaRPr lang="fr-CA" sz="1600" b="0" dirty="0">
            <a:solidFill>
              <a:srgbClr val="FFFFFF"/>
            </a:solidFill>
            <a:latin typeface="Arial" panose="020B0604020202020204" pitchFamily="34" charset="0"/>
            <a:ea typeface="+mn-ea"/>
            <a:cs typeface="Arial" panose="020B0604020202020204" pitchFamily="34" charset="0"/>
          </a:endParaRPr>
        </a:p>
      </dgm:t>
    </dgm:pt>
    <dgm:pt modelId="{E5CB8CAA-E0D6-4AA3-B94F-C89ED3CEA8C0}" type="parTrans" cxnId="{520549C9-D366-4E8F-9572-97E0A43206C5}">
      <dgm:prSet/>
      <dgm:spPr/>
      <dgm:t>
        <a:bodyPr/>
        <a:lstStyle/>
        <a:p>
          <a:endParaRPr lang="fr-CA" sz="1600">
            <a:latin typeface="Arial" panose="020B0604020202020204" pitchFamily="34" charset="0"/>
            <a:cs typeface="Arial" panose="020B0604020202020204" pitchFamily="34" charset="0"/>
          </a:endParaRPr>
        </a:p>
      </dgm:t>
    </dgm:pt>
    <dgm:pt modelId="{2EC4CFD3-182D-4626-8BE1-A83AEABDB260}" type="sibTrans" cxnId="{520549C9-D366-4E8F-9572-97E0A43206C5}">
      <dgm:prSet/>
      <dgm:spPr/>
      <dgm:t>
        <a:bodyPr/>
        <a:lstStyle/>
        <a:p>
          <a:endParaRPr lang="fr-CA" sz="1600">
            <a:latin typeface="Arial" panose="020B0604020202020204" pitchFamily="34" charset="0"/>
            <a:cs typeface="Arial" panose="020B0604020202020204" pitchFamily="34" charset="0"/>
          </a:endParaRPr>
        </a:p>
      </dgm:t>
    </dgm:pt>
    <dgm:pt modelId="{712AADD5-1E0E-442D-A91A-F393128324A5}" type="pres">
      <dgm:prSet presAssocID="{5A1E258B-AF8B-4584-B011-528C59307AF3}" presName="linear" presStyleCnt="0">
        <dgm:presLayoutVars>
          <dgm:animLvl val="lvl"/>
          <dgm:resizeHandles val="exact"/>
        </dgm:presLayoutVars>
      </dgm:prSet>
      <dgm:spPr/>
    </dgm:pt>
    <dgm:pt modelId="{333C633C-881B-4F7A-B011-8A0CC4FBA130}" type="pres">
      <dgm:prSet presAssocID="{85621BB9-695A-4622-A06F-33304B5A8AE2}" presName="parentText" presStyleLbl="node1" presStyleIdx="0" presStyleCnt="1">
        <dgm:presLayoutVars>
          <dgm:chMax val="0"/>
          <dgm:bulletEnabled val="1"/>
        </dgm:presLayoutVars>
      </dgm:prSet>
      <dgm:spPr/>
    </dgm:pt>
  </dgm:ptLst>
  <dgm:cxnLst>
    <dgm:cxn modelId="{4989A42A-4ACD-4347-8714-F4679CE948AD}" type="presOf" srcId="{5A1E258B-AF8B-4584-B011-528C59307AF3}" destId="{712AADD5-1E0E-442D-A91A-F393128324A5}" srcOrd="0" destOrd="0" presId="urn:microsoft.com/office/officeart/2005/8/layout/vList2"/>
    <dgm:cxn modelId="{B046B77D-EE7B-4D94-98A5-C74AC78C2283}" type="presOf" srcId="{85621BB9-695A-4622-A06F-33304B5A8AE2}" destId="{333C633C-881B-4F7A-B011-8A0CC4FBA130}" srcOrd="0" destOrd="0" presId="urn:microsoft.com/office/officeart/2005/8/layout/vList2"/>
    <dgm:cxn modelId="{520549C9-D366-4E8F-9572-97E0A43206C5}" srcId="{5A1E258B-AF8B-4584-B011-528C59307AF3}" destId="{85621BB9-695A-4622-A06F-33304B5A8AE2}" srcOrd="0" destOrd="0" parTransId="{E5CB8CAA-E0D6-4AA3-B94F-C89ED3CEA8C0}" sibTransId="{2EC4CFD3-182D-4626-8BE1-A83AEABDB260}"/>
    <dgm:cxn modelId="{4C1AE54E-BE0B-4C7A-9240-CC0C3645AB48}" type="presParOf" srcId="{712AADD5-1E0E-442D-A91A-F393128324A5}" destId="{333C633C-881B-4F7A-B011-8A0CC4FBA130}" srcOrd="0" destOrd="0" presId="urn:microsoft.com/office/officeart/2005/8/layout/vList2"/>
  </dgm:cxnLst>
  <dgm:bg/>
  <dgm:whole/>
  <dgm:extLst>
    <a:ext uri="http://schemas.microsoft.com/office/drawing/2008/diagram">
      <dsp:dataModelExt xmlns:dsp="http://schemas.microsoft.com/office/drawing/2008/diagram" relId="rId3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85B7EDFF-171A-4CB2-B70F-AC92E22A7BDA}"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fr-CA"/>
        </a:p>
      </dgm:t>
    </dgm:pt>
    <dgm:pt modelId="{455C2C1C-AFBE-48A9-A5B7-E4C317CE1ACA}">
      <dgm:prSet/>
      <dgm:spPr>
        <a:xfrm>
          <a:off x="31670" y="249555"/>
          <a:ext cx="2832258" cy="33274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b="1" dirty="0">
              <a:solidFill>
                <a:srgbClr val="FFFFFF"/>
              </a:solidFill>
              <a:latin typeface="Arial" panose="020B0604020202020204" pitchFamily="34" charset="0"/>
              <a:ea typeface="+mn-ea"/>
              <a:cs typeface="Arial" panose="020B0604020202020204" pitchFamily="34" charset="0"/>
            </a:rPr>
            <a:t>Meets local regulations but...</a:t>
          </a:r>
          <a:endParaRPr lang="fr-CA" dirty="0">
            <a:solidFill>
              <a:srgbClr val="FFFFFF"/>
            </a:solidFill>
            <a:latin typeface="Arial" panose="020B0604020202020204" pitchFamily="34" charset="0"/>
            <a:ea typeface="+mn-ea"/>
            <a:cs typeface="Arial" panose="020B0604020202020204" pitchFamily="34" charset="0"/>
          </a:endParaRPr>
        </a:p>
      </dgm:t>
    </dgm:pt>
    <dgm:pt modelId="{7BF6A11F-00F8-43B8-9ABF-BD65FE9ECC1A}" type="parTrans" cxnId="{B1B0BAD3-5A6F-4760-B785-5ACB8EDF0060}">
      <dgm:prSet/>
      <dgm:spPr/>
      <dgm:t>
        <a:bodyPr/>
        <a:lstStyle/>
        <a:p>
          <a:endParaRPr lang="fr-CA">
            <a:latin typeface="Arial" panose="020B0604020202020204" pitchFamily="34" charset="0"/>
            <a:cs typeface="Arial" panose="020B0604020202020204" pitchFamily="34" charset="0"/>
          </a:endParaRPr>
        </a:p>
      </dgm:t>
    </dgm:pt>
    <dgm:pt modelId="{A0F6B8BB-E218-4651-863F-EAD62F716333}" type="sibTrans" cxnId="{B1B0BAD3-5A6F-4760-B785-5ACB8EDF0060}">
      <dgm:prSet/>
      <dgm:spPr/>
      <dgm:t>
        <a:bodyPr/>
        <a:lstStyle/>
        <a:p>
          <a:endParaRPr lang="fr-CA">
            <a:latin typeface="Arial" panose="020B0604020202020204" pitchFamily="34" charset="0"/>
            <a:cs typeface="Arial" panose="020B0604020202020204" pitchFamily="34" charset="0"/>
          </a:endParaRPr>
        </a:p>
      </dgm:t>
    </dgm:pt>
    <dgm:pt modelId="{82E3F1B7-A0FC-4598-BD1C-37EC30F3E407}" type="pres">
      <dgm:prSet presAssocID="{85B7EDFF-171A-4CB2-B70F-AC92E22A7BDA}" presName="CompostProcess" presStyleCnt="0">
        <dgm:presLayoutVars>
          <dgm:dir/>
          <dgm:resizeHandles val="exact"/>
        </dgm:presLayoutVars>
      </dgm:prSet>
      <dgm:spPr/>
    </dgm:pt>
    <dgm:pt modelId="{1E024595-C191-495E-9F73-276BAC053DDF}" type="pres">
      <dgm:prSet presAssocID="{85B7EDFF-171A-4CB2-B70F-AC92E22A7BDA}" presName="arrow" presStyleLbl="bgShp" presStyleIdx="0" presStyleCnt="1"/>
      <dgm:spPr>
        <a:xfrm>
          <a:off x="217169" y="0"/>
          <a:ext cx="2461260" cy="831850"/>
        </a:xfrm>
        <a:prstGeom prst="rightArrow">
          <a:avLst/>
        </a:prstGeom>
        <a:solidFill>
          <a:srgbClr val="00467F">
            <a:tint val="40000"/>
            <a:hueOff val="0"/>
            <a:satOff val="0"/>
            <a:lumOff val="0"/>
            <a:alphaOff val="0"/>
          </a:srgbClr>
        </a:solidFill>
        <a:ln>
          <a:noFill/>
        </a:ln>
        <a:effectLst/>
      </dgm:spPr>
    </dgm:pt>
    <dgm:pt modelId="{B1055667-1438-4109-86FC-5BAB0F2BE745}" type="pres">
      <dgm:prSet presAssocID="{85B7EDFF-171A-4CB2-B70F-AC92E22A7BDA}" presName="linearProcess" presStyleCnt="0"/>
      <dgm:spPr/>
    </dgm:pt>
    <dgm:pt modelId="{36D76195-053F-44F6-843F-68D7ED59ED6A}" type="pres">
      <dgm:prSet presAssocID="{455C2C1C-AFBE-48A9-A5B7-E4C317CE1ACA}" presName="textNode" presStyleLbl="node1" presStyleIdx="0" presStyleCnt="1">
        <dgm:presLayoutVars>
          <dgm:bulletEnabled val="1"/>
        </dgm:presLayoutVars>
      </dgm:prSet>
      <dgm:spPr/>
    </dgm:pt>
  </dgm:ptLst>
  <dgm:cxnLst>
    <dgm:cxn modelId="{F6A7B76B-A2C8-4DA7-851D-6853E4B8A22F}" type="presOf" srcId="{455C2C1C-AFBE-48A9-A5B7-E4C317CE1ACA}" destId="{36D76195-053F-44F6-843F-68D7ED59ED6A}" srcOrd="0" destOrd="0" presId="urn:microsoft.com/office/officeart/2005/8/layout/hProcess9"/>
    <dgm:cxn modelId="{B1B0BAD3-5A6F-4760-B785-5ACB8EDF0060}" srcId="{85B7EDFF-171A-4CB2-B70F-AC92E22A7BDA}" destId="{455C2C1C-AFBE-48A9-A5B7-E4C317CE1ACA}" srcOrd="0" destOrd="0" parTransId="{7BF6A11F-00F8-43B8-9ABF-BD65FE9ECC1A}" sibTransId="{A0F6B8BB-E218-4651-863F-EAD62F716333}"/>
    <dgm:cxn modelId="{A3C497DF-791A-4707-8F65-72E56A80AD6C}" type="presOf" srcId="{85B7EDFF-171A-4CB2-B70F-AC92E22A7BDA}" destId="{82E3F1B7-A0FC-4598-BD1C-37EC30F3E407}" srcOrd="0" destOrd="0" presId="urn:microsoft.com/office/officeart/2005/8/layout/hProcess9"/>
    <dgm:cxn modelId="{9041ABBF-0D0C-4EFB-8599-AF85ECFFB59A}" type="presParOf" srcId="{82E3F1B7-A0FC-4598-BD1C-37EC30F3E407}" destId="{1E024595-C191-495E-9F73-276BAC053DDF}" srcOrd="0" destOrd="0" presId="urn:microsoft.com/office/officeart/2005/8/layout/hProcess9"/>
    <dgm:cxn modelId="{525F5A6F-B05A-455A-AABF-2C5DB3B8C022}" type="presParOf" srcId="{82E3F1B7-A0FC-4598-BD1C-37EC30F3E407}" destId="{B1055667-1438-4109-86FC-5BAB0F2BE745}" srcOrd="1" destOrd="0" presId="urn:microsoft.com/office/officeart/2005/8/layout/hProcess9"/>
    <dgm:cxn modelId="{DD360326-5F0F-480F-A244-B55174845467}" type="presParOf" srcId="{B1055667-1438-4109-86FC-5BAB0F2BE745}" destId="{36D76195-053F-44F6-843F-68D7ED59ED6A}" srcOrd="0" destOrd="0" presId="urn:microsoft.com/office/officeart/2005/8/layout/hProcess9"/>
  </dgm:cxnLst>
  <dgm:bg/>
  <dgm:whole/>
  <dgm:extLst>
    <a:ext uri="http://schemas.microsoft.com/office/drawing/2008/diagram">
      <dsp:dataModelExt xmlns:dsp="http://schemas.microsoft.com/office/drawing/2008/diagram" relId="rId41"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496C123F-5C40-4550-8EAC-00B3DA9E16F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5D25B854-D20E-4DCE-A92A-A78E73FEB9FE}">
      <dgm:prSet custT="1"/>
      <dgm:spPr>
        <a:xfrm>
          <a:off x="0" y="2924"/>
          <a:ext cx="3510284" cy="101088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sz="1600" b="1" dirty="0"/>
            <a:t>Increase loan term, increase contributions or equity of the owner</a:t>
          </a:r>
          <a:endParaRPr lang="fr-CA" sz="1600" b="0" dirty="0">
            <a:solidFill>
              <a:srgbClr val="FFFFFF"/>
            </a:solidFill>
            <a:latin typeface="Arial" panose="020B0604020202020204" pitchFamily="34" charset="0"/>
            <a:ea typeface="+mn-ea"/>
            <a:cs typeface="Arial" panose="020B0604020202020204" pitchFamily="34" charset="0"/>
          </a:endParaRPr>
        </a:p>
      </dgm:t>
    </dgm:pt>
    <dgm:pt modelId="{C131FA07-F6BB-462E-8E98-8555D4853332}" type="parTrans" cxnId="{0BFE5546-04E6-4F21-88CA-10F9E3BB597A}">
      <dgm:prSet/>
      <dgm:spPr/>
      <dgm:t>
        <a:bodyPr/>
        <a:lstStyle/>
        <a:p>
          <a:endParaRPr lang="fr-CA" sz="1600">
            <a:latin typeface="Arial" panose="020B0604020202020204" pitchFamily="34" charset="0"/>
            <a:cs typeface="Arial" panose="020B0604020202020204" pitchFamily="34" charset="0"/>
          </a:endParaRPr>
        </a:p>
      </dgm:t>
    </dgm:pt>
    <dgm:pt modelId="{86646B24-1950-4F2D-93A0-3C913C4E8576}" type="sibTrans" cxnId="{0BFE5546-04E6-4F21-88CA-10F9E3BB597A}">
      <dgm:prSet/>
      <dgm:spPr/>
      <dgm:t>
        <a:bodyPr/>
        <a:lstStyle/>
        <a:p>
          <a:endParaRPr lang="fr-CA" sz="1600">
            <a:latin typeface="Arial" panose="020B0604020202020204" pitchFamily="34" charset="0"/>
            <a:cs typeface="Arial" panose="020B0604020202020204" pitchFamily="34" charset="0"/>
          </a:endParaRPr>
        </a:p>
      </dgm:t>
    </dgm:pt>
    <dgm:pt modelId="{1743FBB8-D708-4843-A855-BE02395998BB}" type="pres">
      <dgm:prSet presAssocID="{496C123F-5C40-4550-8EAC-00B3DA9E16F7}" presName="linear" presStyleCnt="0">
        <dgm:presLayoutVars>
          <dgm:animLvl val="lvl"/>
          <dgm:resizeHandles val="exact"/>
        </dgm:presLayoutVars>
      </dgm:prSet>
      <dgm:spPr/>
    </dgm:pt>
    <dgm:pt modelId="{D2F33263-5EE9-40D4-BE0F-B1907FD6434B}" type="pres">
      <dgm:prSet presAssocID="{5D25B854-D20E-4DCE-A92A-A78E73FEB9FE}" presName="parentText" presStyleLbl="node1" presStyleIdx="0" presStyleCnt="1">
        <dgm:presLayoutVars>
          <dgm:chMax val="0"/>
          <dgm:bulletEnabled val="1"/>
        </dgm:presLayoutVars>
      </dgm:prSet>
      <dgm:spPr/>
    </dgm:pt>
  </dgm:ptLst>
  <dgm:cxnLst>
    <dgm:cxn modelId="{0BFE5546-04E6-4F21-88CA-10F9E3BB597A}" srcId="{496C123F-5C40-4550-8EAC-00B3DA9E16F7}" destId="{5D25B854-D20E-4DCE-A92A-A78E73FEB9FE}" srcOrd="0" destOrd="0" parTransId="{C131FA07-F6BB-462E-8E98-8555D4853332}" sibTransId="{86646B24-1950-4F2D-93A0-3C913C4E8576}"/>
    <dgm:cxn modelId="{EB0CEA79-1ACF-4E67-BA19-85C512AA5399}" type="presOf" srcId="{496C123F-5C40-4550-8EAC-00B3DA9E16F7}" destId="{1743FBB8-D708-4843-A855-BE02395998BB}" srcOrd="0" destOrd="0" presId="urn:microsoft.com/office/officeart/2005/8/layout/vList2"/>
    <dgm:cxn modelId="{A9775AB8-D780-4507-BC4D-E92133DC1025}" type="presOf" srcId="{5D25B854-D20E-4DCE-A92A-A78E73FEB9FE}" destId="{D2F33263-5EE9-40D4-BE0F-B1907FD6434B}" srcOrd="0" destOrd="0" presId="urn:microsoft.com/office/officeart/2005/8/layout/vList2"/>
    <dgm:cxn modelId="{EC305A10-ED50-4C56-8955-FF59832F5624}" type="presParOf" srcId="{1743FBB8-D708-4843-A855-BE02395998BB}" destId="{D2F33263-5EE9-40D4-BE0F-B1907FD6434B}" srcOrd="0" destOrd="0" presId="urn:microsoft.com/office/officeart/2005/8/layout/vList2"/>
  </dgm:cxnLst>
  <dgm:bg/>
  <dgm:whole/>
  <dgm:extLst>
    <a:ext uri="http://schemas.microsoft.com/office/drawing/2008/diagram">
      <dsp:dataModelExt xmlns:dsp="http://schemas.microsoft.com/office/drawing/2008/diagram" relId="rId4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64878F47-98E8-42A6-A796-5096D0A0791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574CABE1-1578-4CCA-A704-43B2CA049045}">
      <dgm:prSet custT="1"/>
      <dgm:spPr>
        <a:xfrm>
          <a:off x="0" y="142462"/>
          <a:ext cx="8442325" cy="180180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lgn="just" rtl="0">
            <a:buNone/>
          </a:pPr>
          <a:r>
            <a:rPr lang="en-US" sz="2000" dirty="0">
              <a:solidFill>
                <a:srgbClr val="FFFFFF"/>
              </a:solidFill>
              <a:latin typeface="Arial" panose="020B0604020202020204" pitchFamily="34" charset="0"/>
              <a:ea typeface="+mn-ea"/>
              <a:cs typeface="Arial" panose="020B0604020202020204" pitchFamily="34" charset="0"/>
            </a:rPr>
            <a:t>The ESCO will make an initial proposal to the owner, who should become familiar with the basic concepts of effective contracting. While the ESCO will always ask for slightly more than expected, a proposal that is “too much” for the ESCO may make the owner to give up or win a competing contract.</a:t>
          </a:r>
          <a:endParaRPr lang="fr-CA" sz="2000" dirty="0">
            <a:solidFill>
              <a:srgbClr val="FFFFFF"/>
            </a:solidFill>
            <a:latin typeface="Arial" panose="020B0604020202020204" pitchFamily="34" charset="0"/>
            <a:ea typeface="+mn-ea"/>
            <a:cs typeface="Arial" panose="020B0604020202020204" pitchFamily="34" charset="0"/>
          </a:endParaRPr>
        </a:p>
      </dgm:t>
    </dgm:pt>
    <dgm:pt modelId="{78099515-D9C4-4BB0-ADA6-6A0B4D26F22E}" type="parTrans" cxnId="{5E9FF722-509D-4377-8FF2-93A7EF2BA144}">
      <dgm:prSet/>
      <dgm:spPr/>
      <dgm:t>
        <a:bodyPr/>
        <a:lstStyle/>
        <a:p>
          <a:endParaRPr lang="fr-CA" sz="2000"/>
        </a:p>
      </dgm:t>
    </dgm:pt>
    <dgm:pt modelId="{3CBD0C73-1B3D-4F15-AC71-9AE6709C746D}" type="sibTrans" cxnId="{5E9FF722-509D-4377-8FF2-93A7EF2BA144}">
      <dgm:prSet/>
      <dgm:spPr/>
      <dgm:t>
        <a:bodyPr/>
        <a:lstStyle/>
        <a:p>
          <a:endParaRPr lang="fr-CA" sz="2000"/>
        </a:p>
      </dgm:t>
    </dgm:pt>
    <dgm:pt modelId="{31F42226-A498-4AE4-B77F-9BBF858ABAC3}" type="pres">
      <dgm:prSet presAssocID="{64878F47-98E8-42A6-A796-5096D0A0791F}" presName="linear" presStyleCnt="0">
        <dgm:presLayoutVars>
          <dgm:animLvl val="lvl"/>
          <dgm:resizeHandles val="exact"/>
        </dgm:presLayoutVars>
      </dgm:prSet>
      <dgm:spPr/>
    </dgm:pt>
    <dgm:pt modelId="{8B11891F-C159-44C9-B636-87D436743E1C}" type="pres">
      <dgm:prSet presAssocID="{574CABE1-1578-4CCA-A704-43B2CA049045}" presName="parentText" presStyleLbl="node1" presStyleIdx="0" presStyleCnt="1" custLinFactNeighborX="0" custLinFactNeighborY="-13529">
        <dgm:presLayoutVars>
          <dgm:chMax val="0"/>
          <dgm:bulletEnabled val="1"/>
        </dgm:presLayoutVars>
      </dgm:prSet>
      <dgm:spPr/>
    </dgm:pt>
  </dgm:ptLst>
  <dgm:cxnLst>
    <dgm:cxn modelId="{5E9FF722-509D-4377-8FF2-93A7EF2BA144}" srcId="{64878F47-98E8-42A6-A796-5096D0A0791F}" destId="{574CABE1-1578-4CCA-A704-43B2CA049045}" srcOrd="0" destOrd="0" parTransId="{78099515-D9C4-4BB0-ADA6-6A0B4D26F22E}" sibTransId="{3CBD0C73-1B3D-4F15-AC71-9AE6709C746D}"/>
    <dgm:cxn modelId="{20DD017F-8F0D-469C-8EBB-E4BCACD9A79C}" type="presOf" srcId="{64878F47-98E8-42A6-A796-5096D0A0791F}" destId="{31F42226-A498-4AE4-B77F-9BBF858ABAC3}" srcOrd="0" destOrd="0" presId="urn:microsoft.com/office/officeart/2005/8/layout/vList2"/>
    <dgm:cxn modelId="{33B4EDF1-900C-4844-B050-F6523D985971}" type="presOf" srcId="{574CABE1-1578-4CCA-A704-43B2CA049045}" destId="{8B11891F-C159-44C9-B636-87D436743E1C}" srcOrd="0" destOrd="0" presId="urn:microsoft.com/office/officeart/2005/8/layout/vList2"/>
    <dgm:cxn modelId="{700BE1CE-C37C-4E0B-89D3-36C773B22877}" type="presParOf" srcId="{31F42226-A498-4AE4-B77F-9BBF858ABAC3}" destId="{8B11891F-C159-44C9-B636-87D436743E1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783BC0-EBB1-48C6-8CE8-8C8E8D5A64E9}"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662AEB63-5CE3-44B6-9E1A-28C5F5DCDCEC}">
      <dgm:prSet custT="1"/>
      <dgm:spPr/>
      <dgm:t>
        <a:bodyPr/>
        <a:lstStyle/>
        <a:p>
          <a:r>
            <a:rPr lang="en-US" sz="2000" b="1" dirty="0"/>
            <a:t>Preparation</a:t>
          </a:r>
          <a:endParaRPr lang="en-US" sz="2000" dirty="0"/>
        </a:p>
      </dgm:t>
    </dgm:pt>
    <dgm:pt modelId="{E8C1B459-B1A0-4E7E-95A0-13C71A5C7222}" type="parTrans" cxnId="{73A8B4EC-A5EC-486A-B0C8-6836C927F09E}">
      <dgm:prSet/>
      <dgm:spPr/>
      <dgm:t>
        <a:bodyPr/>
        <a:lstStyle/>
        <a:p>
          <a:endParaRPr lang="en-US" sz="2000"/>
        </a:p>
      </dgm:t>
    </dgm:pt>
    <dgm:pt modelId="{FE8EA26E-8640-47BA-A1B3-23862DEA2560}" type="sibTrans" cxnId="{73A8B4EC-A5EC-486A-B0C8-6836C927F09E}">
      <dgm:prSet/>
      <dgm:spPr/>
      <dgm:t>
        <a:bodyPr/>
        <a:lstStyle/>
        <a:p>
          <a:endParaRPr lang="en-US" sz="2000"/>
        </a:p>
      </dgm:t>
    </dgm:pt>
    <dgm:pt modelId="{B96A129D-F738-4639-AC73-0B871C70ABAF}">
      <dgm:prSet custT="1"/>
      <dgm:spPr/>
      <dgm:t>
        <a:bodyPr/>
        <a:lstStyle/>
        <a:p>
          <a:r>
            <a:rPr lang="en-US" sz="2000" b="1" dirty="0"/>
            <a:t>Preliminary negotiation</a:t>
          </a:r>
          <a:endParaRPr lang="en-US" sz="2000" dirty="0"/>
        </a:p>
      </dgm:t>
    </dgm:pt>
    <dgm:pt modelId="{2F49C5DE-6FD5-452B-ACE2-C9EA2730D729}" type="parTrans" cxnId="{157A7A00-AD8B-4C37-97C5-95375C713B64}">
      <dgm:prSet/>
      <dgm:spPr/>
      <dgm:t>
        <a:bodyPr/>
        <a:lstStyle/>
        <a:p>
          <a:endParaRPr lang="en-US" sz="2000"/>
        </a:p>
      </dgm:t>
    </dgm:pt>
    <dgm:pt modelId="{553BDB78-1393-4AE3-A7AE-C291890EF097}" type="sibTrans" cxnId="{157A7A00-AD8B-4C37-97C5-95375C713B64}">
      <dgm:prSet/>
      <dgm:spPr/>
      <dgm:t>
        <a:bodyPr/>
        <a:lstStyle/>
        <a:p>
          <a:endParaRPr lang="en-US" sz="2000"/>
        </a:p>
      </dgm:t>
    </dgm:pt>
    <dgm:pt modelId="{64E74273-44F3-43B5-B9AF-9D56C45704B0}">
      <dgm:prSet custT="1"/>
      <dgm:spPr/>
      <dgm:t>
        <a:bodyPr/>
        <a:lstStyle/>
        <a:p>
          <a:r>
            <a:rPr lang="en-US" sz="2000" b="1" dirty="0"/>
            <a:t>Detailed negotiation</a:t>
          </a:r>
          <a:endParaRPr lang="en-US" sz="2000" dirty="0"/>
        </a:p>
      </dgm:t>
    </dgm:pt>
    <dgm:pt modelId="{74ED57C7-DB30-4E57-8A52-5715AAC02DFD}" type="parTrans" cxnId="{A519732C-BFAD-4394-9180-9143436390B5}">
      <dgm:prSet/>
      <dgm:spPr/>
      <dgm:t>
        <a:bodyPr/>
        <a:lstStyle/>
        <a:p>
          <a:endParaRPr lang="en-US" sz="2000"/>
        </a:p>
      </dgm:t>
    </dgm:pt>
    <dgm:pt modelId="{8199E847-F46E-4240-91F4-346CC5C8B439}" type="sibTrans" cxnId="{A519732C-BFAD-4394-9180-9143436390B5}">
      <dgm:prSet/>
      <dgm:spPr/>
      <dgm:t>
        <a:bodyPr/>
        <a:lstStyle/>
        <a:p>
          <a:endParaRPr lang="en-US" sz="2000"/>
        </a:p>
      </dgm:t>
    </dgm:pt>
    <dgm:pt modelId="{B0ABF969-509D-4C09-893A-21F50547E5DE}">
      <dgm:prSet custT="1"/>
      <dgm:spPr/>
      <dgm:t>
        <a:bodyPr/>
        <a:lstStyle/>
        <a:p>
          <a:r>
            <a:rPr lang="en-US" sz="2000" b="1" dirty="0"/>
            <a:t>Finalize and sign the contract</a:t>
          </a:r>
          <a:endParaRPr lang="en-US" sz="2000" dirty="0"/>
        </a:p>
      </dgm:t>
    </dgm:pt>
    <dgm:pt modelId="{42DC0842-46D8-474B-A483-B6E6AAB7D75F}" type="parTrans" cxnId="{0D0A9BBA-7641-4281-B32F-75E0017DC61C}">
      <dgm:prSet/>
      <dgm:spPr/>
      <dgm:t>
        <a:bodyPr/>
        <a:lstStyle/>
        <a:p>
          <a:endParaRPr lang="en-US" sz="2000"/>
        </a:p>
      </dgm:t>
    </dgm:pt>
    <dgm:pt modelId="{C6963D65-442F-446C-A231-E5D44376EC82}" type="sibTrans" cxnId="{0D0A9BBA-7641-4281-B32F-75E0017DC61C}">
      <dgm:prSet/>
      <dgm:spPr/>
      <dgm:t>
        <a:bodyPr/>
        <a:lstStyle/>
        <a:p>
          <a:endParaRPr lang="en-US" sz="2000"/>
        </a:p>
      </dgm:t>
    </dgm:pt>
    <dgm:pt modelId="{7FF20092-1C81-41E0-B816-3BFAAE6008E2}" type="pres">
      <dgm:prSet presAssocID="{F0783BC0-EBB1-48C6-8CE8-8C8E8D5A64E9}" presName="linear" presStyleCnt="0">
        <dgm:presLayoutVars>
          <dgm:dir/>
          <dgm:animLvl val="lvl"/>
          <dgm:resizeHandles val="exact"/>
        </dgm:presLayoutVars>
      </dgm:prSet>
      <dgm:spPr/>
    </dgm:pt>
    <dgm:pt modelId="{57304E97-E568-457C-8698-08F49F17EC6C}" type="pres">
      <dgm:prSet presAssocID="{662AEB63-5CE3-44B6-9E1A-28C5F5DCDCEC}" presName="parentLin" presStyleCnt="0"/>
      <dgm:spPr/>
    </dgm:pt>
    <dgm:pt modelId="{BCF5DF2F-292F-41DB-B1CB-C7D99B0F8392}" type="pres">
      <dgm:prSet presAssocID="{662AEB63-5CE3-44B6-9E1A-28C5F5DCDCEC}" presName="parentLeftMargin" presStyleLbl="node1" presStyleIdx="0" presStyleCnt="4"/>
      <dgm:spPr/>
    </dgm:pt>
    <dgm:pt modelId="{12B04D9D-F1F2-4964-912D-ACC9F2D586DE}" type="pres">
      <dgm:prSet presAssocID="{662AEB63-5CE3-44B6-9E1A-28C5F5DCDCEC}" presName="parentText" presStyleLbl="node1" presStyleIdx="0" presStyleCnt="4" custLinFactNeighborX="-8343" custLinFactNeighborY="36088">
        <dgm:presLayoutVars>
          <dgm:chMax val="0"/>
          <dgm:bulletEnabled val="1"/>
        </dgm:presLayoutVars>
      </dgm:prSet>
      <dgm:spPr/>
    </dgm:pt>
    <dgm:pt modelId="{7285436C-F67D-47F4-A0C1-A8211FD5AF93}" type="pres">
      <dgm:prSet presAssocID="{662AEB63-5CE3-44B6-9E1A-28C5F5DCDCEC}" presName="negativeSpace" presStyleCnt="0"/>
      <dgm:spPr/>
    </dgm:pt>
    <dgm:pt modelId="{D5B7C57D-1548-4244-9C36-FB3706BA9AD6}" type="pres">
      <dgm:prSet presAssocID="{662AEB63-5CE3-44B6-9E1A-28C5F5DCDCEC}" presName="childText" presStyleLbl="conFgAcc1" presStyleIdx="0" presStyleCnt="4">
        <dgm:presLayoutVars>
          <dgm:bulletEnabled val="1"/>
        </dgm:presLayoutVars>
      </dgm:prSet>
      <dgm:spPr/>
    </dgm:pt>
    <dgm:pt modelId="{521609F4-F329-4B26-A988-04B0EBFD6B58}" type="pres">
      <dgm:prSet presAssocID="{FE8EA26E-8640-47BA-A1B3-23862DEA2560}" presName="spaceBetweenRectangles" presStyleCnt="0"/>
      <dgm:spPr/>
    </dgm:pt>
    <dgm:pt modelId="{A24B9BCE-ADC3-4ECB-B018-84F2FE9E3C8C}" type="pres">
      <dgm:prSet presAssocID="{B96A129D-F738-4639-AC73-0B871C70ABAF}" presName="parentLin" presStyleCnt="0"/>
      <dgm:spPr/>
    </dgm:pt>
    <dgm:pt modelId="{03E2D9F5-1F58-470E-B6D5-22E113808777}" type="pres">
      <dgm:prSet presAssocID="{B96A129D-F738-4639-AC73-0B871C70ABAF}" presName="parentLeftMargin" presStyleLbl="node1" presStyleIdx="0" presStyleCnt="4"/>
      <dgm:spPr/>
    </dgm:pt>
    <dgm:pt modelId="{07259DCE-ED26-4134-9E39-0EE3AE378969}" type="pres">
      <dgm:prSet presAssocID="{B96A129D-F738-4639-AC73-0B871C70ABAF}" presName="parentText" presStyleLbl="node1" presStyleIdx="1" presStyleCnt="4">
        <dgm:presLayoutVars>
          <dgm:chMax val="0"/>
          <dgm:bulletEnabled val="1"/>
        </dgm:presLayoutVars>
      </dgm:prSet>
      <dgm:spPr/>
    </dgm:pt>
    <dgm:pt modelId="{F80AF471-A7A0-49F9-91F4-A0527AA28160}" type="pres">
      <dgm:prSet presAssocID="{B96A129D-F738-4639-AC73-0B871C70ABAF}" presName="negativeSpace" presStyleCnt="0"/>
      <dgm:spPr/>
    </dgm:pt>
    <dgm:pt modelId="{B5F9BAAA-7965-428E-BF2C-034A4282E577}" type="pres">
      <dgm:prSet presAssocID="{B96A129D-F738-4639-AC73-0B871C70ABAF}" presName="childText" presStyleLbl="conFgAcc1" presStyleIdx="1" presStyleCnt="4">
        <dgm:presLayoutVars>
          <dgm:bulletEnabled val="1"/>
        </dgm:presLayoutVars>
      </dgm:prSet>
      <dgm:spPr/>
    </dgm:pt>
    <dgm:pt modelId="{5F941198-2E6D-4248-8ABB-9B1D7822DD6D}" type="pres">
      <dgm:prSet presAssocID="{553BDB78-1393-4AE3-A7AE-C291890EF097}" presName="spaceBetweenRectangles" presStyleCnt="0"/>
      <dgm:spPr/>
    </dgm:pt>
    <dgm:pt modelId="{035025D2-9FF3-4CFB-ABF0-1C7930173A9D}" type="pres">
      <dgm:prSet presAssocID="{64E74273-44F3-43B5-B9AF-9D56C45704B0}" presName="parentLin" presStyleCnt="0"/>
      <dgm:spPr/>
    </dgm:pt>
    <dgm:pt modelId="{48899547-A4B0-4719-9A00-D2A87130F955}" type="pres">
      <dgm:prSet presAssocID="{64E74273-44F3-43B5-B9AF-9D56C45704B0}" presName="parentLeftMargin" presStyleLbl="node1" presStyleIdx="1" presStyleCnt="4"/>
      <dgm:spPr/>
    </dgm:pt>
    <dgm:pt modelId="{5BAD1046-60D9-4621-BB38-E2FFC34EAC87}" type="pres">
      <dgm:prSet presAssocID="{64E74273-44F3-43B5-B9AF-9D56C45704B0}" presName="parentText" presStyleLbl="node1" presStyleIdx="2" presStyleCnt="4" custLinFactNeighborX="-10458" custLinFactNeighborY="-15513">
        <dgm:presLayoutVars>
          <dgm:chMax val="0"/>
          <dgm:bulletEnabled val="1"/>
        </dgm:presLayoutVars>
      </dgm:prSet>
      <dgm:spPr/>
    </dgm:pt>
    <dgm:pt modelId="{2E26DD6E-DE37-4DD7-87FA-65B163C1D21A}" type="pres">
      <dgm:prSet presAssocID="{64E74273-44F3-43B5-B9AF-9D56C45704B0}" presName="negativeSpace" presStyleCnt="0"/>
      <dgm:spPr/>
    </dgm:pt>
    <dgm:pt modelId="{095CBE76-51B4-4528-9472-7F6CC34D3EE3}" type="pres">
      <dgm:prSet presAssocID="{64E74273-44F3-43B5-B9AF-9D56C45704B0}" presName="childText" presStyleLbl="conFgAcc1" presStyleIdx="2" presStyleCnt="4">
        <dgm:presLayoutVars>
          <dgm:bulletEnabled val="1"/>
        </dgm:presLayoutVars>
      </dgm:prSet>
      <dgm:spPr/>
    </dgm:pt>
    <dgm:pt modelId="{CDB8A8C0-D622-4FDA-A9A4-E16E6627EC7B}" type="pres">
      <dgm:prSet presAssocID="{8199E847-F46E-4240-91F4-346CC5C8B439}" presName="spaceBetweenRectangles" presStyleCnt="0"/>
      <dgm:spPr/>
    </dgm:pt>
    <dgm:pt modelId="{696BD78E-595C-47C5-9D48-949314D7AB47}" type="pres">
      <dgm:prSet presAssocID="{B0ABF969-509D-4C09-893A-21F50547E5DE}" presName="parentLin" presStyleCnt="0"/>
      <dgm:spPr/>
    </dgm:pt>
    <dgm:pt modelId="{ED6FB778-AE0B-4DF6-B3BD-6622FD937D0B}" type="pres">
      <dgm:prSet presAssocID="{B0ABF969-509D-4C09-893A-21F50547E5DE}" presName="parentLeftMargin" presStyleLbl="node1" presStyleIdx="2" presStyleCnt="4"/>
      <dgm:spPr/>
    </dgm:pt>
    <dgm:pt modelId="{5428D757-B8BC-43DA-B76E-37029CAB1120}" type="pres">
      <dgm:prSet presAssocID="{B0ABF969-509D-4C09-893A-21F50547E5DE}" presName="parentText" presStyleLbl="node1" presStyleIdx="3" presStyleCnt="4">
        <dgm:presLayoutVars>
          <dgm:chMax val="0"/>
          <dgm:bulletEnabled val="1"/>
        </dgm:presLayoutVars>
      </dgm:prSet>
      <dgm:spPr/>
    </dgm:pt>
    <dgm:pt modelId="{A4A202E2-3BC7-430E-B533-947102039046}" type="pres">
      <dgm:prSet presAssocID="{B0ABF969-509D-4C09-893A-21F50547E5DE}" presName="negativeSpace" presStyleCnt="0"/>
      <dgm:spPr/>
    </dgm:pt>
    <dgm:pt modelId="{D96385AE-5B79-4D29-BB4D-B322E83B89AD}" type="pres">
      <dgm:prSet presAssocID="{B0ABF969-509D-4C09-893A-21F50547E5DE}" presName="childText" presStyleLbl="conFgAcc1" presStyleIdx="3" presStyleCnt="4">
        <dgm:presLayoutVars>
          <dgm:bulletEnabled val="1"/>
        </dgm:presLayoutVars>
      </dgm:prSet>
      <dgm:spPr/>
    </dgm:pt>
  </dgm:ptLst>
  <dgm:cxnLst>
    <dgm:cxn modelId="{157A7A00-AD8B-4C37-97C5-95375C713B64}" srcId="{F0783BC0-EBB1-48C6-8CE8-8C8E8D5A64E9}" destId="{B96A129D-F738-4639-AC73-0B871C70ABAF}" srcOrd="1" destOrd="0" parTransId="{2F49C5DE-6FD5-452B-ACE2-C9EA2730D729}" sibTransId="{553BDB78-1393-4AE3-A7AE-C291890EF097}"/>
    <dgm:cxn modelId="{96BD6408-71BB-4582-8761-15DB58CE94A3}" type="presOf" srcId="{B96A129D-F738-4639-AC73-0B871C70ABAF}" destId="{03E2D9F5-1F58-470E-B6D5-22E113808777}" srcOrd="0" destOrd="0" presId="urn:microsoft.com/office/officeart/2005/8/layout/list1"/>
    <dgm:cxn modelId="{A519732C-BFAD-4394-9180-9143436390B5}" srcId="{F0783BC0-EBB1-48C6-8CE8-8C8E8D5A64E9}" destId="{64E74273-44F3-43B5-B9AF-9D56C45704B0}" srcOrd="2" destOrd="0" parTransId="{74ED57C7-DB30-4E57-8A52-5715AAC02DFD}" sibTransId="{8199E847-F46E-4240-91F4-346CC5C8B439}"/>
    <dgm:cxn modelId="{8DD19E4C-E014-43C6-9878-00263E23C490}" type="presOf" srcId="{662AEB63-5CE3-44B6-9E1A-28C5F5DCDCEC}" destId="{12B04D9D-F1F2-4964-912D-ACC9F2D586DE}" srcOrd="1" destOrd="0" presId="urn:microsoft.com/office/officeart/2005/8/layout/list1"/>
    <dgm:cxn modelId="{5892EB4E-353C-4217-855B-E8EB5DC386C3}" type="presOf" srcId="{F0783BC0-EBB1-48C6-8CE8-8C8E8D5A64E9}" destId="{7FF20092-1C81-41E0-B816-3BFAAE6008E2}" srcOrd="0" destOrd="0" presId="urn:microsoft.com/office/officeart/2005/8/layout/list1"/>
    <dgm:cxn modelId="{A5C60A56-A311-46EE-BFD9-A8839A114FED}" type="presOf" srcId="{64E74273-44F3-43B5-B9AF-9D56C45704B0}" destId="{48899547-A4B0-4719-9A00-D2A87130F955}" srcOrd="0" destOrd="0" presId="urn:microsoft.com/office/officeart/2005/8/layout/list1"/>
    <dgm:cxn modelId="{598EFE5B-FD47-4524-9764-23C33A116AED}" type="presOf" srcId="{64E74273-44F3-43B5-B9AF-9D56C45704B0}" destId="{5BAD1046-60D9-4621-BB38-E2FFC34EAC87}" srcOrd="1" destOrd="0" presId="urn:microsoft.com/office/officeart/2005/8/layout/list1"/>
    <dgm:cxn modelId="{63A569AA-C425-4790-A454-1AB5F74E017E}" type="presOf" srcId="{B0ABF969-509D-4C09-893A-21F50547E5DE}" destId="{ED6FB778-AE0B-4DF6-B3BD-6622FD937D0B}" srcOrd="0" destOrd="0" presId="urn:microsoft.com/office/officeart/2005/8/layout/list1"/>
    <dgm:cxn modelId="{0D0A9BBA-7641-4281-B32F-75E0017DC61C}" srcId="{F0783BC0-EBB1-48C6-8CE8-8C8E8D5A64E9}" destId="{B0ABF969-509D-4C09-893A-21F50547E5DE}" srcOrd="3" destOrd="0" parTransId="{42DC0842-46D8-474B-A483-B6E6AAB7D75F}" sibTransId="{C6963D65-442F-446C-A231-E5D44376EC82}"/>
    <dgm:cxn modelId="{DD792CC3-7B05-4FC1-87C8-1482A65938C5}" type="presOf" srcId="{662AEB63-5CE3-44B6-9E1A-28C5F5DCDCEC}" destId="{BCF5DF2F-292F-41DB-B1CB-C7D99B0F8392}" srcOrd="0" destOrd="0" presId="urn:microsoft.com/office/officeart/2005/8/layout/list1"/>
    <dgm:cxn modelId="{BBBD7AE7-2D1C-4E65-A31B-FC063793CD3A}" type="presOf" srcId="{B0ABF969-509D-4C09-893A-21F50547E5DE}" destId="{5428D757-B8BC-43DA-B76E-37029CAB1120}" srcOrd="1" destOrd="0" presId="urn:microsoft.com/office/officeart/2005/8/layout/list1"/>
    <dgm:cxn modelId="{73A8B4EC-A5EC-486A-B0C8-6836C927F09E}" srcId="{F0783BC0-EBB1-48C6-8CE8-8C8E8D5A64E9}" destId="{662AEB63-5CE3-44B6-9E1A-28C5F5DCDCEC}" srcOrd="0" destOrd="0" parTransId="{E8C1B459-B1A0-4E7E-95A0-13C71A5C7222}" sibTransId="{FE8EA26E-8640-47BA-A1B3-23862DEA2560}"/>
    <dgm:cxn modelId="{D70843ED-180C-4820-BF5B-9BF31DF79198}" type="presOf" srcId="{B96A129D-F738-4639-AC73-0B871C70ABAF}" destId="{07259DCE-ED26-4134-9E39-0EE3AE378969}" srcOrd="1" destOrd="0" presId="urn:microsoft.com/office/officeart/2005/8/layout/list1"/>
    <dgm:cxn modelId="{EB2F020F-302F-4BB6-92F4-B94D37CA4211}" type="presParOf" srcId="{7FF20092-1C81-41E0-B816-3BFAAE6008E2}" destId="{57304E97-E568-457C-8698-08F49F17EC6C}" srcOrd="0" destOrd="0" presId="urn:microsoft.com/office/officeart/2005/8/layout/list1"/>
    <dgm:cxn modelId="{873A56D7-B258-44B6-A353-2908575390F3}" type="presParOf" srcId="{57304E97-E568-457C-8698-08F49F17EC6C}" destId="{BCF5DF2F-292F-41DB-B1CB-C7D99B0F8392}" srcOrd="0" destOrd="0" presId="urn:microsoft.com/office/officeart/2005/8/layout/list1"/>
    <dgm:cxn modelId="{A2A80E39-A233-4E3C-BE3F-4EC2911235D6}" type="presParOf" srcId="{57304E97-E568-457C-8698-08F49F17EC6C}" destId="{12B04D9D-F1F2-4964-912D-ACC9F2D586DE}" srcOrd="1" destOrd="0" presId="urn:microsoft.com/office/officeart/2005/8/layout/list1"/>
    <dgm:cxn modelId="{E00DAD8E-477C-4A4C-8239-F3C6E59EF6CC}" type="presParOf" srcId="{7FF20092-1C81-41E0-B816-3BFAAE6008E2}" destId="{7285436C-F67D-47F4-A0C1-A8211FD5AF93}" srcOrd="1" destOrd="0" presId="urn:microsoft.com/office/officeart/2005/8/layout/list1"/>
    <dgm:cxn modelId="{32D86942-166A-4ABA-905F-6D3EBC04943D}" type="presParOf" srcId="{7FF20092-1C81-41E0-B816-3BFAAE6008E2}" destId="{D5B7C57D-1548-4244-9C36-FB3706BA9AD6}" srcOrd="2" destOrd="0" presId="urn:microsoft.com/office/officeart/2005/8/layout/list1"/>
    <dgm:cxn modelId="{98038AE3-4857-493F-9CC7-2688BB0A51EC}" type="presParOf" srcId="{7FF20092-1C81-41E0-B816-3BFAAE6008E2}" destId="{521609F4-F329-4B26-A988-04B0EBFD6B58}" srcOrd="3" destOrd="0" presId="urn:microsoft.com/office/officeart/2005/8/layout/list1"/>
    <dgm:cxn modelId="{3ACCDF8E-7CDB-43DB-937B-A7F512B993D0}" type="presParOf" srcId="{7FF20092-1C81-41E0-B816-3BFAAE6008E2}" destId="{A24B9BCE-ADC3-4ECB-B018-84F2FE9E3C8C}" srcOrd="4" destOrd="0" presId="urn:microsoft.com/office/officeart/2005/8/layout/list1"/>
    <dgm:cxn modelId="{FC971ECB-3998-4178-A6F4-F23868B3794B}" type="presParOf" srcId="{A24B9BCE-ADC3-4ECB-B018-84F2FE9E3C8C}" destId="{03E2D9F5-1F58-470E-B6D5-22E113808777}" srcOrd="0" destOrd="0" presId="urn:microsoft.com/office/officeart/2005/8/layout/list1"/>
    <dgm:cxn modelId="{DD6CE96E-6806-4F48-9FEF-C0ECF3A7DA9E}" type="presParOf" srcId="{A24B9BCE-ADC3-4ECB-B018-84F2FE9E3C8C}" destId="{07259DCE-ED26-4134-9E39-0EE3AE378969}" srcOrd="1" destOrd="0" presId="urn:microsoft.com/office/officeart/2005/8/layout/list1"/>
    <dgm:cxn modelId="{9E474C7F-4CC1-4B06-A0E1-CDCFEEFD27E8}" type="presParOf" srcId="{7FF20092-1C81-41E0-B816-3BFAAE6008E2}" destId="{F80AF471-A7A0-49F9-91F4-A0527AA28160}" srcOrd="5" destOrd="0" presId="urn:microsoft.com/office/officeart/2005/8/layout/list1"/>
    <dgm:cxn modelId="{A578290C-8335-4408-821E-9BE1E0698664}" type="presParOf" srcId="{7FF20092-1C81-41E0-B816-3BFAAE6008E2}" destId="{B5F9BAAA-7965-428E-BF2C-034A4282E577}" srcOrd="6" destOrd="0" presId="urn:microsoft.com/office/officeart/2005/8/layout/list1"/>
    <dgm:cxn modelId="{D48280E3-3827-4A21-889B-5B159F29188A}" type="presParOf" srcId="{7FF20092-1C81-41E0-B816-3BFAAE6008E2}" destId="{5F941198-2E6D-4248-8ABB-9B1D7822DD6D}" srcOrd="7" destOrd="0" presId="urn:microsoft.com/office/officeart/2005/8/layout/list1"/>
    <dgm:cxn modelId="{F3C45F52-421A-419C-AEFD-C2B7CF9518C5}" type="presParOf" srcId="{7FF20092-1C81-41E0-B816-3BFAAE6008E2}" destId="{035025D2-9FF3-4CFB-ABF0-1C7930173A9D}" srcOrd="8" destOrd="0" presId="urn:microsoft.com/office/officeart/2005/8/layout/list1"/>
    <dgm:cxn modelId="{ADF90FDF-7B73-4B21-900A-64B1BF0BB9FA}" type="presParOf" srcId="{035025D2-9FF3-4CFB-ABF0-1C7930173A9D}" destId="{48899547-A4B0-4719-9A00-D2A87130F955}" srcOrd="0" destOrd="0" presId="urn:microsoft.com/office/officeart/2005/8/layout/list1"/>
    <dgm:cxn modelId="{E3DDCEFE-3266-4B01-836C-51C011221CCA}" type="presParOf" srcId="{035025D2-9FF3-4CFB-ABF0-1C7930173A9D}" destId="{5BAD1046-60D9-4621-BB38-E2FFC34EAC87}" srcOrd="1" destOrd="0" presId="urn:microsoft.com/office/officeart/2005/8/layout/list1"/>
    <dgm:cxn modelId="{8C27A555-23BB-4D47-800B-DF97C347F2AE}" type="presParOf" srcId="{7FF20092-1C81-41E0-B816-3BFAAE6008E2}" destId="{2E26DD6E-DE37-4DD7-87FA-65B163C1D21A}" srcOrd="9" destOrd="0" presId="urn:microsoft.com/office/officeart/2005/8/layout/list1"/>
    <dgm:cxn modelId="{71E7A41A-EA2E-4697-8882-28ACEE8262E3}" type="presParOf" srcId="{7FF20092-1C81-41E0-B816-3BFAAE6008E2}" destId="{095CBE76-51B4-4528-9472-7F6CC34D3EE3}" srcOrd="10" destOrd="0" presId="urn:microsoft.com/office/officeart/2005/8/layout/list1"/>
    <dgm:cxn modelId="{6BFA26A1-AAF8-4045-9BAA-9B83CF2262BA}" type="presParOf" srcId="{7FF20092-1C81-41E0-B816-3BFAAE6008E2}" destId="{CDB8A8C0-D622-4FDA-A9A4-E16E6627EC7B}" srcOrd="11" destOrd="0" presId="urn:microsoft.com/office/officeart/2005/8/layout/list1"/>
    <dgm:cxn modelId="{847838E9-CE1C-4327-9F2A-E4E73D822B11}" type="presParOf" srcId="{7FF20092-1C81-41E0-B816-3BFAAE6008E2}" destId="{696BD78E-595C-47C5-9D48-949314D7AB47}" srcOrd="12" destOrd="0" presId="urn:microsoft.com/office/officeart/2005/8/layout/list1"/>
    <dgm:cxn modelId="{4FD67BAA-5A8E-435D-A8A5-0C2C90A4F6DC}" type="presParOf" srcId="{696BD78E-595C-47C5-9D48-949314D7AB47}" destId="{ED6FB778-AE0B-4DF6-B3BD-6622FD937D0B}" srcOrd="0" destOrd="0" presId="urn:microsoft.com/office/officeart/2005/8/layout/list1"/>
    <dgm:cxn modelId="{9D021D24-6A7F-4FC9-99B5-19C4EA97DE2A}" type="presParOf" srcId="{696BD78E-595C-47C5-9D48-949314D7AB47}" destId="{5428D757-B8BC-43DA-B76E-37029CAB1120}" srcOrd="1" destOrd="0" presId="urn:microsoft.com/office/officeart/2005/8/layout/list1"/>
    <dgm:cxn modelId="{73B52A9E-B500-4D17-9ED6-BA77BE62F328}" type="presParOf" srcId="{7FF20092-1C81-41E0-B816-3BFAAE6008E2}" destId="{A4A202E2-3BC7-430E-B533-947102039046}" srcOrd="13" destOrd="0" presId="urn:microsoft.com/office/officeart/2005/8/layout/list1"/>
    <dgm:cxn modelId="{0917FD70-8FA7-45C7-ACC0-ECF58F250103}" type="presParOf" srcId="{7FF20092-1C81-41E0-B816-3BFAAE6008E2}" destId="{D96385AE-5B79-4D29-BB4D-B322E83B89AD}"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92C61ED-E8C4-264B-8DDE-EE2AB805A82E}" type="doc">
      <dgm:prSet loTypeId="urn:microsoft.com/office/officeart/2005/8/layout/default" loCatId="" qsTypeId="urn:microsoft.com/office/officeart/2005/8/quickstyle/simple1" qsCatId="simple" csTypeId="urn:microsoft.com/office/officeart/2005/8/colors/accent1_2" csCatId="accent1" phldr="1"/>
      <dgm:spPr/>
      <dgm:t>
        <a:bodyPr/>
        <a:lstStyle/>
        <a:p>
          <a:endParaRPr lang="en-US"/>
        </a:p>
      </dgm:t>
    </dgm:pt>
    <dgm:pt modelId="{3FCB527D-5620-8A42-9188-2DCCA6C23F40}">
      <dgm:prSet/>
      <dgm:spPr/>
      <dgm:t>
        <a:bodyPr/>
        <a:lstStyle/>
        <a:p>
          <a:pPr algn="ctr"/>
          <a:r>
            <a:rPr lang="en-US" b="1" i="0" baseline="0" dirty="0">
              <a:solidFill>
                <a:schemeClr val="tx1"/>
              </a:solidFill>
            </a:rPr>
            <a:t>Preparation</a:t>
          </a:r>
          <a:endParaRPr lang="en-US" dirty="0">
            <a:solidFill>
              <a:schemeClr val="tx1"/>
            </a:solidFill>
          </a:endParaRPr>
        </a:p>
        <a:p>
          <a:pPr algn="l"/>
          <a:r>
            <a:rPr lang="en-US" b="0" i="0" baseline="0" dirty="0">
              <a:solidFill>
                <a:schemeClr val="tx1"/>
              </a:solidFill>
            </a:rPr>
            <a:t>- Collect information about customers, markets and financial situation</a:t>
          </a:r>
          <a:endParaRPr lang="en-US" dirty="0">
            <a:solidFill>
              <a:schemeClr val="tx1"/>
            </a:solidFill>
          </a:endParaRPr>
        </a:p>
        <a:p>
          <a:pPr algn="l"/>
          <a:r>
            <a:rPr lang="en-US" b="0" i="0" baseline="0" dirty="0">
              <a:solidFill>
                <a:schemeClr val="tx1"/>
              </a:solidFill>
            </a:rPr>
            <a:t>- Assess the project’s EE potential</a:t>
          </a:r>
          <a:r>
            <a:rPr lang="vi-VN" b="0" i="0" baseline="0" dirty="0">
              <a:solidFill>
                <a:schemeClr val="tx1"/>
              </a:solidFill>
            </a:rPr>
            <a:t>.</a:t>
          </a:r>
          <a:endParaRPr lang="en-US" dirty="0">
            <a:solidFill>
              <a:schemeClr val="tx1"/>
            </a:solidFill>
          </a:endParaRPr>
        </a:p>
        <a:p>
          <a:pPr algn="l"/>
          <a:r>
            <a:rPr lang="en-US" b="0" i="0" baseline="0" dirty="0">
              <a:solidFill>
                <a:schemeClr val="tx1"/>
              </a:solidFill>
            </a:rPr>
            <a:t>- Determine goals and negotiation strategies</a:t>
          </a:r>
          <a:endParaRPr lang="en-US" dirty="0">
            <a:solidFill>
              <a:schemeClr val="tx1"/>
            </a:solidFill>
          </a:endParaRPr>
        </a:p>
      </dgm:t>
    </dgm:pt>
    <dgm:pt modelId="{46A6F8D6-CD0F-E144-817F-1F03F661F4BC}" type="parTrans" cxnId="{5F4E94D5-858B-2141-A624-0229697D85BB}">
      <dgm:prSet/>
      <dgm:spPr/>
      <dgm:t>
        <a:bodyPr/>
        <a:lstStyle/>
        <a:p>
          <a:endParaRPr lang="en-US">
            <a:solidFill>
              <a:schemeClr val="tx1"/>
            </a:solidFill>
          </a:endParaRPr>
        </a:p>
      </dgm:t>
    </dgm:pt>
    <dgm:pt modelId="{8BEE61E8-2ADE-0F4E-A7E6-56D2290E440E}" type="sibTrans" cxnId="{5F4E94D5-858B-2141-A624-0229697D85BB}">
      <dgm:prSet/>
      <dgm:spPr/>
      <dgm:t>
        <a:bodyPr/>
        <a:lstStyle/>
        <a:p>
          <a:endParaRPr lang="en-US">
            <a:solidFill>
              <a:schemeClr val="tx1"/>
            </a:solidFill>
          </a:endParaRPr>
        </a:p>
      </dgm:t>
    </dgm:pt>
    <dgm:pt modelId="{B0C83461-E21A-FB40-948A-3AB13A25CAE7}">
      <dgm:prSet/>
      <dgm:spPr/>
      <dgm:t>
        <a:bodyPr/>
        <a:lstStyle/>
        <a:p>
          <a:pPr algn="ctr"/>
          <a:r>
            <a:rPr lang="en-US" b="1" dirty="0">
              <a:solidFill>
                <a:schemeClr val="tx1"/>
              </a:solidFill>
            </a:rPr>
            <a:t>Preliminary negotiations</a:t>
          </a:r>
          <a:endParaRPr lang="en-US" dirty="0">
            <a:solidFill>
              <a:schemeClr val="tx1"/>
            </a:solidFill>
          </a:endParaRPr>
        </a:p>
        <a:p>
          <a:pPr algn="l"/>
          <a:r>
            <a:rPr lang="en-US" b="0" i="0" baseline="0" dirty="0">
              <a:solidFill>
                <a:schemeClr val="tx1"/>
              </a:solidFill>
            </a:rPr>
            <a:t>- Discuss customer’s needs and expectations</a:t>
          </a:r>
          <a:endParaRPr lang="en-US" dirty="0">
            <a:solidFill>
              <a:schemeClr val="tx1"/>
            </a:solidFill>
          </a:endParaRPr>
        </a:p>
        <a:p>
          <a:pPr algn="l"/>
          <a:r>
            <a:rPr lang="en-US" b="0" i="0" baseline="0" dirty="0">
              <a:solidFill>
                <a:schemeClr val="tx1"/>
              </a:solidFill>
            </a:rPr>
            <a:t>- Assessing cooperation and energy efficiency</a:t>
          </a:r>
          <a:endParaRPr lang="en-US" dirty="0">
            <a:solidFill>
              <a:schemeClr val="tx1"/>
            </a:solidFill>
          </a:endParaRPr>
        </a:p>
        <a:p>
          <a:pPr algn="l"/>
          <a:r>
            <a:rPr lang="en-US" b="0" i="0" baseline="0" dirty="0">
              <a:solidFill>
                <a:schemeClr val="tx1"/>
              </a:solidFill>
            </a:rPr>
            <a:t>- Propose initial solutions and project scope</a:t>
          </a:r>
          <a:endParaRPr lang="en-US" dirty="0">
            <a:solidFill>
              <a:schemeClr val="tx1"/>
            </a:solidFill>
          </a:endParaRPr>
        </a:p>
      </dgm:t>
    </dgm:pt>
    <dgm:pt modelId="{4E6C7E59-2023-C247-B753-24851E6164F9}" type="parTrans" cxnId="{49A923DF-745A-B44C-BF80-6F867200EADF}">
      <dgm:prSet/>
      <dgm:spPr/>
      <dgm:t>
        <a:bodyPr/>
        <a:lstStyle/>
        <a:p>
          <a:endParaRPr lang="en-US">
            <a:solidFill>
              <a:schemeClr val="tx1"/>
            </a:solidFill>
          </a:endParaRPr>
        </a:p>
      </dgm:t>
    </dgm:pt>
    <dgm:pt modelId="{08CA249A-A10A-AD4F-AB80-61CCC32FAD98}" type="sibTrans" cxnId="{49A923DF-745A-B44C-BF80-6F867200EADF}">
      <dgm:prSet/>
      <dgm:spPr/>
      <dgm:t>
        <a:bodyPr/>
        <a:lstStyle/>
        <a:p>
          <a:endParaRPr lang="en-US">
            <a:solidFill>
              <a:schemeClr val="tx1"/>
            </a:solidFill>
          </a:endParaRPr>
        </a:p>
      </dgm:t>
    </dgm:pt>
    <dgm:pt modelId="{9951F828-4305-6940-A38C-4A7E511A08E4}">
      <dgm:prSet/>
      <dgm:spPr/>
      <dgm:t>
        <a:bodyPr/>
        <a:lstStyle/>
        <a:p>
          <a:pPr algn="ctr"/>
          <a:r>
            <a:rPr lang="en-US" b="1" i="0" baseline="0" dirty="0">
              <a:solidFill>
                <a:schemeClr val="tx1"/>
              </a:solidFill>
            </a:rPr>
            <a:t>Negotiate financial terms in detail</a:t>
          </a:r>
          <a:endParaRPr lang="en-US" dirty="0">
            <a:solidFill>
              <a:schemeClr val="tx1"/>
            </a:solidFill>
          </a:endParaRPr>
        </a:p>
        <a:p>
          <a:pPr algn="l"/>
          <a:r>
            <a:rPr lang="en-US" b="0" i="0" baseline="0" dirty="0">
              <a:solidFill>
                <a:schemeClr val="tx1"/>
              </a:solidFill>
            </a:rPr>
            <a:t>- Energy efficiency profit sharing mechanism</a:t>
          </a:r>
          <a:endParaRPr lang="en-US" dirty="0">
            <a:solidFill>
              <a:schemeClr val="tx1"/>
            </a:solidFill>
          </a:endParaRPr>
        </a:p>
        <a:p>
          <a:pPr algn="l"/>
          <a:r>
            <a:rPr lang="en-US" b="0" i="0" baseline="0" dirty="0">
              <a:solidFill>
                <a:schemeClr val="tx1"/>
              </a:solidFill>
            </a:rPr>
            <a:t>- Project financing and investment options</a:t>
          </a:r>
          <a:endParaRPr lang="en-US" dirty="0">
            <a:solidFill>
              <a:schemeClr val="tx1"/>
            </a:solidFill>
          </a:endParaRPr>
        </a:p>
        <a:p>
          <a:pPr algn="l"/>
          <a:r>
            <a:rPr lang="en-US" b="0" i="0" baseline="0" dirty="0">
              <a:solidFill>
                <a:schemeClr val="tx1"/>
              </a:solidFill>
            </a:rPr>
            <a:t>- Payment methods and guarantees</a:t>
          </a:r>
          <a:endParaRPr lang="en-US" dirty="0">
            <a:solidFill>
              <a:schemeClr val="tx1"/>
            </a:solidFill>
          </a:endParaRPr>
        </a:p>
      </dgm:t>
    </dgm:pt>
    <dgm:pt modelId="{94AB5F9C-4B5C-BE48-A4B4-E236BB5C7B11}" type="parTrans" cxnId="{003DEF53-8B4A-B547-A4CE-4F2A561C0F80}">
      <dgm:prSet/>
      <dgm:spPr/>
      <dgm:t>
        <a:bodyPr/>
        <a:lstStyle/>
        <a:p>
          <a:endParaRPr lang="en-US">
            <a:solidFill>
              <a:schemeClr val="tx1"/>
            </a:solidFill>
          </a:endParaRPr>
        </a:p>
      </dgm:t>
    </dgm:pt>
    <dgm:pt modelId="{BC4C4528-2CB4-BA43-A732-C6D6C155A2BB}" type="sibTrans" cxnId="{003DEF53-8B4A-B547-A4CE-4F2A561C0F80}">
      <dgm:prSet/>
      <dgm:spPr/>
      <dgm:t>
        <a:bodyPr/>
        <a:lstStyle/>
        <a:p>
          <a:endParaRPr lang="en-US">
            <a:solidFill>
              <a:schemeClr val="tx1"/>
            </a:solidFill>
          </a:endParaRPr>
        </a:p>
      </dgm:t>
    </dgm:pt>
    <dgm:pt modelId="{27D39ECC-4CAC-D946-AEC5-BD10D6A9BBD6}">
      <dgm:prSet/>
      <dgm:spPr/>
      <dgm:t>
        <a:bodyPr/>
        <a:lstStyle/>
        <a:p>
          <a:pPr algn="ctr"/>
          <a:r>
            <a:rPr lang="en-US" b="1" i="0" baseline="0" dirty="0">
              <a:solidFill>
                <a:schemeClr val="tx1"/>
              </a:solidFill>
            </a:rPr>
            <a:t>Negotiation of responsibilities and rights of the parties</a:t>
          </a:r>
          <a:endParaRPr lang="en-US" dirty="0">
            <a:solidFill>
              <a:schemeClr val="tx1"/>
            </a:solidFill>
          </a:endParaRPr>
        </a:p>
        <a:p>
          <a:pPr algn="l"/>
          <a:r>
            <a:rPr lang="en-US" b="0" i="0" baseline="0" dirty="0">
              <a:solidFill>
                <a:schemeClr val="tx1"/>
              </a:solidFill>
            </a:rPr>
            <a:t>- ESCO's responsibility for investment, management and project operation</a:t>
          </a:r>
          <a:r>
            <a:rPr lang="vi-VN" b="0" i="0" baseline="0" dirty="0">
              <a:solidFill>
                <a:schemeClr val="tx1"/>
              </a:solidFill>
            </a:rPr>
            <a:t>.</a:t>
          </a:r>
          <a:endParaRPr lang="en-US" dirty="0">
            <a:solidFill>
              <a:schemeClr val="tx1"/>
            </a:solidFill>
          </a:endParaRPr>
        </a:p>
        <a:p>
          <a:pPr algn="l"/>
          <a:r>
            <a:rPr lang="en-US" b="0" i="0" baseline="0" dirty="0">
              <a:solidFill>
                <a:schemeClr val="tx1"/>
              </a:solidFill>
            </a:rPr>
            <a:t>- Rights and responsibilities of the Project owner</a:t>
          </a:r>
          <a:endParaRPr lang="en-US" dirty="0">
            <a:solidFill>
              <a:schemeClr val="tx1"/>
            </a:solidFill>
          </a:endParaRPr>
        </a:p>
        <a:p>
          <a:pPr algn="l"/>
          <a:r>
            <a:rPr lang="en-US" b="0" i="0" baseline="0" dirty="0">
              <a:solidFill>
                <a:schemeClr val="tx1"/>
              </a:solidFill>
            </a:rPr>
            <a:t>- Commitment from major sponsors</a:t>
          </a:r>
          <a:endParaRPr lang="en-US" dirty="0">
            <a:solidFill>
              <a:schemeClr val="tx1"/>
            </a:solidFill>
          </a:endParaRPr>
        </a:p>
      </dgm:t>
    </dgm:pt>
    <dgm:pt modelId="{DBEE8F21-0DAE-184B-9903-5D96E47CF870}" type="parTrans" cxnId="{73B0B9EA-45F4-CD40-836C-1E5F08B3BCBB}">
      <dgm:prSet/>
      <dgm:spPr/>
      <dgm:t>
        <a:bodyPr/>
        <a:lstStyle/>
        <a:p>
          <a:endParaRPr lang="en-US">
            <a:solidFill>
              <a:schemeClr val="tx1"/>
            </a:solidFill>
          </a:endParaRPr>
        </a:p>
      </dgm:t>
    </dgm:pt>
    <dgm:pt modelId="{6A5946FA-19AB-AA43-9B3D-6E51B0C4600F}" type="sibTrans" cxnId="{73B0B9EA-45F4-CD40-836C-1E5F08B3BCBB}">
      <dgm:prSet/>
      <dgm:spPr/>
      <dgm:t>
        <a:bodyPr/>
        <a:lstStyle/>
        <a:p>
          <a:endParaRPr lang="en-US">
            <a:solidFill>
              <a:schemeClr val="tx1"/>
            </a:solidFill>
          </a:endParaRPr>
        </a:p>
      </dgm:t>
    </dgm:pt>
    <dgm:pt modelId="{3D3E09BE-B64A-364F-8F9C-2126FF9CD3B6}">
      <dgm:prSet/>
      <dgm:spPr/>
      <dgm:t>
        <a:bodyPr/>
        <a:lstStyle/>
        <a:p>
          <a:pPr algn="ctr"/>
          <a:r>
            <a:rPr lang="en-US" b="1" i="0" baseline="0" dirty="0">
              <a:solidFill>
                <a:schemeClr val="tx1"/>
              </a:solidFill>
            </a:rPr>
            <a:t>Negotiation on technology and equipment</a:t>
          </a:r>
          <a:endParaRPr lang="en-US" dirty="0">
            <a:solidFill>
              <a:schemeClr val="tx1"/>
            </a:solidFill>
          </a:endParaRPr>
        </a:p>
        <a:p>
          <a:pPr algn="l"/>
          <a:r>
            <a:rPr lang="en-US" b="0" i="0" baseline="0" dirty="0">
              <a:solidFill>
                <a:schemeClr val="tx1"/>
              </a:solidFill>
            </a:rPr>
            <a:t>- Choose energy-efficiency technology</a:t>
          </a:r>
          <a:endParaRPr lang="en-US" dirty="0">
            <a:solidFill>
              <a:schemeClr val="tx1"/>
            </a:solidFill>
          </a:endParaRPr>
        </a:p>
        <a:p>
          <a:pPr algn="l"/>
          <a:r>
            <a:rPr lang="en-US" b="0" i="0" baseline="0" dirty="0">
              <a:solidFill>
                <a:schemeClr val="tx1"/>
              </a:solidFill>
            </a:rPr>
            <a:t>- Negotiate with equipment suppliers</a:t>
          </a:r>
          <a:endParaRPr lang="en-US" dirty="0">
            <a:solidFill>
              <a:schemeClr val="tx1"/>
            </a:solidFill>
          </a:endParaRPr>
        </a:p>
        <a:p>
          <a:pPr algn="l"/>
          <a:r>
            <a:rPr lang="en-US" b="0" i="0" baseline="0" dirty="0">
              <a:solidFill>
                <a:schemeClr val="tx1"/>
              </a:solidFill>
            </a:rPr>
            <a:t>- Ensure system compatibility and efficiency</a:t>
          </a:r>
          <a:endParaRPr lang="en-US" dirty="0">
            <a:solidFill>
              <a:schemeClr val="tx1"/>
            </a:solidFill>
          </a:endParaRPr>
        </a:p>
      </dgm:t>
    </dgm:pt>
    <dgm:pt modelId="{985F45CA-2A88-C641-A655-8D842B5C4292}" type="parTrans" cxnId="{BF81F87E-BCAF-4F44-8502-E949920E5649}">
      <dgm:prSet/>
      <dgm:spPr/>
      <dgm:t>
        <a:bodyPr/>
        <a:lstStyle/>
        <a:p>
          <a:endParaRPr lang="en-US">
            <a:solidFill>
              <a:schemeClr val="tx1"/>
            </a:solidFill>
          </a:endParaRPr>
        </a:p>
      </dgm:t>
    </dgm:pt>
    <dgm:pt modelId="{E6EE33EE-510F-5F4B-8567-3405A9F4C81D}" type="sibTrans" cxnId="{BF81F87E-BCAF-4F44-8502-E949920E5649}">
      <dgm:prSet/>
      <dgm:spPr/>
      <dgm:t>
        <a:bodyPr/>
        <a:lstStyle/>
        <a:p>
          <a:endParaRPr lang="en-US">
            <a:solidFill>
              <a:schemeClr val="tx1"/>
            </a:solidFill>
          </a:endParaRPr>
        </a:p>
      </dgm:t>
    </dgm:pt>
    <dgm:pt modelId="{611157AC-6322-E34D-8494-DEED5040530F}">
      <dgm:prSet/>
      <dgm:spPr/>
      <dgm:t>
        <a:bodyPr/>
        <a:lstStyle/>
        <a:p>
          <a:pPr algn="ctr"/>
          <a:r>
            <a:rPr lang="en-US" b="1" i="0" baseline="0" dirty="0">
              <a:solidFill>
                <a:schemeClr val="tx1"/>
              </a:solidFill>
            </a:rPr>
            <a:t>Negotiation on measurement and verification of energy efficiency</a:t>
          </a:r>
          <a:endParaRPr lang="en-US" dirty="0">
            <a:solidFill>
              <a:schemeClr val="tx1"/>
            </a:solidFill>
          </a:endParaRPr>
        </a:p>
        <a:p>
          <a:pPr algn="l"/>
          <a:r>
            <a:rPr lang="en-US" b="0" i="0" baseline="0" dirty="0">
              <a:solidFill>
                <a:schemeClr val="tx1"/>
              </a:solidFill>
            </a:rPr>
            <a:t>- Energy efficiency efficiency measurement method</a:t>
          </a:r>
          <a:endParaRPr lang="en-US" dirty="0">
            <a:solidFill>
              <a:schemeClr val="tx1"/>
            </a:solidFill>
          </a:endParaRPr>
        </a:p>
        <a:p>
          <a:pPr algn="l"/>
          <a:r>
            <a:rPr lang="en-US" b="0" i="0" baseline="0" dirty="0">
              <a:solidFill>
                <a:schemeClr val="tx1"/>
              </a:solidFill>
            </a:rPr>
            <a:t>- Monitoring mechanism and periodic reporting</a:t>
          </a:r>
          <a:endParaRPr lang="en-US" dirty="0">
            <a:solidFill>
              <a:schemeClr val="tx1"/>
            </a:solidFill>
          </a:endParaRPr>
        </a:p>
        <a:p>
          <a:pPr algn="l"/>
          <a:r>
            <a:rPr lang="en-US" b="0" i="0" baseline="0" dirty="0">
              <a:solidFill>
                <a:schemeClr val="tx1"/>
              </a:solidFill>
            </a:rPr>
            <a:t>- Agreement on standards for effective validation</a:t>
          </a:r>
          <a:endParaRPr lang="en-US" dirty="0">
            <a:solidFill>
              <a:schemeClr val="tx1"/>
            </a:solidFill>
          </a:endParaRPr>
        </a:p>
      </dgm:t>
    </dgm:pt>
    <dgm:pt modelId="{A7563ED8-66DA-0D42-B5E7-7C62F8BD9525}" type="parTrans" cxnId="{779B59CD-2535-E340-BAA9-A048A75A5320}">
      <dgm:prSet/>
      <dgm:spPr/>
      <dgm:t>
        <a:bodyPr/>
        <a:lstStyle/>
        <a:p>
          <a:endParaRPr lang="en-US">
            <a:solidFill>
              <a:schemeClr val="tx1"/>
            </a:solidFill>
          </a:endParaRPr>
        </a:p>
      </dgm:t>
    </dgm:pt>
    <dgm:pt modelId="{6A120784-2FDD-9E49-82E1-661A6BACA743}" type="sibTrans" cxnId="{779B59CD-2535-E340-BAA9-A048A75A5320}">
      <dgm:prSet/>
      <dgm:spPr/>
      <dgm:t>
        <a:bodyPr/>
        <a:lstStyle/>
        <a:p>
          <a:endParaRPr lang="en-US">
            <a:solidFill>
              <a:schemeClr val="tx1"/>
            </a:solidFill>
          </a:endParaRPr>
        </a:p>
      </dgm:t>
    </dgm:pt>
    <dgm:pt modelId="{88D92B97-951A-6C4F-9809-222F058B847B}" type="pres">
      <dgm:prSet presAssocID="{F92C61ED-E8C4-264B-8DDE-EE2AB805A82E}" presName="diagram" presStyleCnt="0">
        <dgm:presLayoutVars>
          <dgm:dir/>
          <dgm:resizeHandles val="exact"/>
        </dgm:presLayoutVars>
      </dgm:prSet>
      <dgm:spPr/>
    </dgm:pt>
    <dgm:pt modelId="{8BB431A5-C58E-9D48-95A9-CCFAFB36AEC8}" type="pres">
      <dgm:prSet presAssocID="{3FCB527D-5620-8A42-9188-2DCCA6C23F40}" presName="node" presStyleLbl="node1" presStyleIdx="0" presStyleCnt="6">
        <dgm:presLayoutVars>
          <dgm:bulletEnabled val="1"/>
        </dgm:presLayoutVars>
      </dgm:prSet>
      <dgm:spPr/>
    </dgm:pt>
    <dgm:pt modelId="{0480750D-0CF1-0244-96AC-0ACF704DA675}" type="pres">
      <dgm:prSet presAssocID="{8BEE61E8-2ADE-0F4E-A7E6-56D2290E440E}" presName="sibTrans" presStyleCnt="0"/>
      <dgm:spPr/>
    </dgm:pt>
    <dgm:pt modelId="{2381DE06-76CD-F344-9491-4FA3FF310A09}" type="pres">
      <dgm:prSet presAssocID="{B0C83461-E21A-FB40-948A-3AB13A25CAE7}" presName="node" presStyleLbl="node1" presStyleIdx="1" presStyleCnt="6">
        <dgm:presLayoutVars>
          <dgm:bulletEnabled val="1"/>
        </dgm:presLayoutVars>
      </dgm:prSet>
      <dgm:spPr/>
    </dgm:pt>
    <dgm:pt modelId="{69CF7CCB-EA0F-944A-84EF-8518FCA1EF8C}" type="pres">
      <dgm:prSet presAssocID="{08CA249A-A10A-AD4F-AB80-61CCC32FAD98}" presName="sibTrans" presStyleCnt="0"/>
      <dgm:spPr/>
    </dgm:pt>
    <dgm:pt modelId="{64CB7B05-D5C1-354A-BF0E-3786E94B921A}" type="pres">
      <dgm:prSet presAssocID="{9951F828-4305-6940-A38C-4A7E511A08E4}" presName="node" presStyleLbl="node1" presStyleIdx="2" presStyleCnt="6">
        <dgm:presLayoutVars>
          <dgm:bulletEnabled val="1"/>
        </dgm:presLayoutVars>
      </dgm:prSet>
      <dgm:spPr/>
    </dgm:pt>
    <dgm:pt modelId="{2E0C8EC4-F02C-874C-A04C-816A302060CD}" type="pres">
      <dgm:prSet presAssocID="{BC4C4528-2CB4-BA43-A732-C6D6C155A2BB}" presName="sibTrans" presStyleCnt="0"/>
      <dgm:spPr/>
    </dgm:pt>
    <dgm:pt modelId="{0A25590F-334C-FD4C-98F0-E26FBD199AF3}" type="pres">
      <dgm:prSet presAssocID="{27D39ECC-4CAC-D946-AEC5-BD10D6A9BBD6}" presName="node" presStyleLbl="node1" presStyleIdx="3" presStyleCnt="6">
        <dgm:presLayoutVars>
          <dgm:bulletEnabled val="1"/>
        </dgm:presLayoutVars>
      </dgm:prSet>
      <dgm:spPr/>
    </dgm:pt>
    <dgm:pt modelId="{0C3562CB-F3B7-094C-978E-96BA9CFD93C0}" type="pres">
      <dgm:prSet presAssocID="{6A5946FA-19AB-AA43-9B3D-6E51B0C4600F}" presName="sibTrans" presStyleCnt="0"/>
      <dgm:spPr/>
    </dgm:pt>
    <dgm:pt modelId="{914C9535-615A-F04E-A8A8-4623F53E0081}" type="pres">
      <dgm:prSet presAssocID="{3D3E09BE-B64A-364F-8F9C-2126FF9CD3B6}" presName="node" presStyleLbl="node1" presStyleIdx="4" presStyleCnt="6">
        <dgm:presLayoutVars>
          <dgm:bulletEnabled val="1"/>
        </dgm:presLayoutVars>
      </dgm:prSet>
      <dgm:spPr/>
    </dgm:pt>
    <dgm:pt modelId="{E1C79CC1-9ACD-4A4D-B797-ED4FBB778694}" type="pres">
      <dgm:prSet presAssocID="{E6EE33EE-510F-5F4B-8567-3405A9F4C81D}" presName="sibTrans" presStyleCnt="0"/>
      <dgm:spPr/>
    </dgm:pt>
    <dgm:pt modelId="{64B3CDC5-20E8-754C-ADAB-73377583EE53}" type="pres">
      <dgm:prSet presAssocID="{611157AC-6322-E34D-8494-DEED5040530F}" presName="node" presStyleLbl="node1" presStyleIdx="5" presStyleCnt="6">
        <dgm:presLayoutVars>
          <dgm:bulletEnabled val="1"/>
        </dgm:presLayoutVars>
      </dgm:prSet>
      <dgm:spPr/>
    </dgm:pt>
  </dgm:ptLst>
  <dgm:cxnLst>
    <dgm:cxn modelId="{EC89A11C-E5FF-C94F-907C-BD845C1ACD55}" type="presOf" srcId="{B0C83461-E21A-FB40-948A-3AB13A25CAE7}" destId="{2381DE06-76CD-F344-9491-4FA3FF310A09}" srcOrd="0" destOrd="0" presId="urn:microsoft.com/office/officeart/2005/8/layout/default"/>
    <dgm:cxn modelId="{50567733-74BB-9A4C-B5C7-C5817EB9FC38}" type="presOf" srcId="{27D39ECC-4CAC-D946-AEC5-BD10D6A9BBD6}" destId="{0A25590F-334C-FD4C-98F0-E26FBD199AF3}" srcOrd="0" destOrd="0" presId="urn:microsoft.com/office/officeart/2005/8/layout/default"/>
    <dgm:cxn modelId="{003DEF53-8B4A-B547-A4CE-4F2A561C0F80}" srcId="{F92C61ED-E8C4-264B-8DDE-EE2AB805A82E}" destId="{9951F828-4305-6940-A38C-4A7E511A08E4}" srcOrd="2" destOrd="0" parTransId="{94AB5F9C-4B5C-BE48-A4B4-E236BB5C7B11}" sibTransId="{BC4C4528-2CB4-BA43-A732-C6D6C155A2BB}"/>
    <dgm:cxn modelId="{BF81F87E-BCAF-4F44-8502-E949920E5649}" srcId="{F92C61ED-E8C4-264B-8DDE-EE2AB805A82E}" destId="{3D3E09BE-B64A-364F-8F9C-2126FF9CD3B6}" srcOrd="4" destOrd="0" parTransId="{985F45CA-2A88-C641-A655-8D842B5C4292}" sibTransId="{E6EE33EE-510F-5F4B-8567-3405A9F4C81D}"/>
    <dgm:cxn modelId="{7671FB89-6872-A946-8208-DF710D64B29C}" type="presOf" srcId="{3D3E09BE-B64A-364F-8F9C-2126FF9CD3B6}" destId="{914C9535-615A-F04E-A8A8-4623F53E0081}" srcOrd="0" destOrd="0" presId="urn:microsoft.com/office/officeart/2005/8/layout/default"/>
    <dgm:cxn modelId="{82A68096-D114-7645-9D96-71DEECCE795E}" type="presOf" srcId="{9951F828-4305-6940-A38C-4A7E511A08E4}" destId="{64CB7B05-D5C1-354A-BF0E-3786E94B921A}" srcOrd="0" destOrd="0" presId="urn:microsoft.com/office/officeart/2005/8/layout/default"/>
    <dgm:cxn modelId="{4E5011B1-60AD-634A-8659-4E6C002317EC}" type="presOf" srcId="{F92C61ED-E8C4-264B-8DDE-EE2AB805A82E}" destId="{88D92B97-951A-6C4F-9809-222F058B847B}" srcOrd="0" destOrd="0" presId="urn:microsoft.com/office/officeart/2005/8/layout/default"/>
    <dgm:cxn modelId="{83101CC1-78DC-B14C-A594-F46D1D0FCD2C}" type="presOf" srcId="{3FCB527D-5620-8A42-9188-2DCCA6C23F40}" destId="{8BB431A5-C58E-9D48-95A9-CCFAFB36AEC8}" srcOrd="0" destOrd="0" presId="urn:microsoft.com/office/officeart/2005/8/layout/default"/>
    <dgm:cxn modelId="{779B59CD-2535-E340-BAA9-A048A75A5320}" srcId="{F92C61ED-E8C4-264B-8DDE-EE2AB805A82E}" destId="{611157AC-6322-E34D-8494-DEED5040530F}" srcOrd="5" destOrd="0" parTransId="{A7563ED8-66DA-0D42-B5E7-7C62F8BD9525}" sibTransId="{6A120784-2FDD-9E49-82E1-661A6BACA743}"/>
    <dgm:cxn modelId="{5EBB3FCF-FDFD-ED4F-9CA2-5B83A4E2485B}" type="presOf" srcId="{611157AC-6322-E34D-8494-DEED5040530F}" destId="{64B3CDC5-20E8-754C-ADAB-73377583EE53}" srcOrd="0" destOrd="0" presId="urn:microsoft.com/office/officeart/2005/8/layout/default"/>
    <dgm:cxn modelId="{5F4E94D5-858B-2141-A624-0229697D85BB}" srcId="{F92C61ED-E8C4-264B-8DDE-EE2AB805A82E}" destId="{3FCB527D-5620-8A42-9188-2DCCA6C23F40}" srcOrd="0" destOrd="0" parTransId="{46A6F8D6-CD0F-E144-817F-1F03F661F4BC}" sibTransId="{8BEE61E8-2ADE-0F4E-A7E6-56D2290E440E}"/>
    <dgm:cxn modelId="{49A923DF-745A-B44C-BF80-6F867200EADF}" srcId="{F92C61ED-E8C4-264B-8DDE-EE2AB805A82E}" destId="{B0C83461-E21A-FB40-948A-3AB13A25CAE7}" srcOrd="1" destOrd="0" parTransId="{4E6C7E59-2023-C247-B753-24851E6164F9}" sibTransId="{08CA249A-A10A-AD4F-AB80-61CCC32FAD98}"/>
    <dgm:cxn modelId="{73B0B9EA-45F4-CD40-836C-1E5F08B3BCBB}" srcId="{F92C61ED-E8C4-264B-8DDE-EE2AB805A82E}" destId="{27D39ECC-4CAC-D946-AEC5-BD10D6A9BBD6}" srcOrd="3" destOrd="0" parTransId="{DBEE8F21-0DAE-184B-9903-5D96E47CF870}" sibTransId="{6A5946FA-19AB-AA43-9B3D-6E51B0C4600F}"/>
    <dgm:cxn modelId="{2B155950-1E93-8B42-8062-ED32E0EE2220}" type="presParOf" srcId="{88D92B97-951A-6C4F-9809-222F058B847B}" destId="{8BB431A5-C58E-9D48-95A9-CCFAFB36AEC8}" srcOrd="0" destOrd="0" presId="urn:microsoft.com/office/officeart/2005/8/layout/default"/>
    <dgm:cxn modelId="{C851C4BA-93ED-CC48-B2DC-25294E35B425}" type="presParOf" srcId="{88D92B97-951A-6C4F-9809-222F058B847B}" destId="{0480750D-0CF1-0244-96AC-0ACF704DA675}" srcOrd="1" destOrd="0" presId="urn:microsoft.com/office/officeart/2005/8/layout/default"/>
    <dgm:cxn modelId="{7B07755C-9401-104A-A204-810521776FA6}" type="presParOf" srcId="{88D92B97-951A-6C4F-9809-222F058B847B}" destId="{2381DE06-76CD-F344-9491-4FA3FF310A09}" srcOrd="2" destOrd="0" presId="urn:microsoft.com/office/officeart/2005/8/layout/default"/>
    <dgm:cxn modelId="{4C62997E-A474-C546-AA31-6F258957C398}" type="presParOf" srcId="{88D92B97-951A-6C4F-9809-222F058B847B}" destId="{69CF7CCB-EA0F-944A-84EF-8518FCA1EF8C}" srcOrd="3" destOrd="0" presId="urn:microsoft.com/office/officeart/2005/8/layout/default"/>
    <dgm:cxn modelId="{E693B725-B744-2649-9923-5CD944618AD7}" type="presParOf" srcId="{88D92B97-951A-6C4F-9809-222F058B847B}" destId="{64CB7B05-D5C1-354A-BF0E-3786E94B921A}" srcOrd="4" destOrd="0" presId="urn:microsoft.com/office/officeart/2005/8/layout/default"/>
    <dgm:cxn modelId="{5E46FF97-D21C-DA46-A713-4314E7F00282}" type="presParOf" srcId="{88D92B97-951A-6C4F-9809-222F058B847B}" destId="{2E0C8EC4-F02C-874C-A04C-816A302060CD}" srcOrd="5" destOrd="0" presId="urn:microsoft.com/office/officeart/2005/8/layout/default"/>
    <dgm:cxn modelId="{63E05665-E708-864F-9B6B-282E115659E7}" type="presParOf" srcId="{88D92B97-951A-6C4F-9809-222F058B847B}" destId="{0A25590F-334C-FD4C-98F0-E26FBD199AF3}" srcOrd="6" destOrd="0" presId="urn:microsoft.com/office/officeart/2005/8/layout/default"/>
    <dgm:cxn modelId="{4FCB1E12-9EDE-CE48-ADE0-5DB6503D0352}" type="presParOf" srcId="{88D92B97-951A-6C4F-9809-222F058B847B}" destId="{0C3562CB-F3B7-094C-978E-96BA9CFD93C0}" srcOrd="7" destOrd="0" presId="urn:microsoft.com/office/officeart/2005/8/layout/default"/>
    <dgm:cxn modelId="{F9C1535F-22ED-DD43-B6EC-92F6D1E453A1}" type="presParOf" srcId="{88D92B97-951A-6C4F-9809-222F058B847B}" destId="{914C9535-615A-F04E-A8A8-4623F53E0081}" srcOrd="8" destOrd="0" presId="urn:microsoft.com/office/officeart/2005/8/layout/default"/>
    <dgm:cxn modelId="{B40B0ABF-9CD7-604B-8167-F4D57874FD9E}" type="presParOf" srcId="{88D92B97-951A-6C4F-9809-222F058B847B}" destId="{E1C79CC1-9ACD-4A4D-B797-ED4FBB778694}" srcOrd="9" destOrd="0" presId="urn:microsoft.com/office/officeart/2005/8/layout/default"/>
    <dgm:cxn modelId="{806E68AF-4393-554C-8201-03B81652823D}" type="presParOf" srcId="{88D92B97-951A-6C4F-9809-222F058B847B}" destId="{64B3CDC5-20E8-754C-ADAB-73377583EE53}"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92C61ED-E8C4-264B-8DDE-EE2AB805A82E}" type="doc">
      <dgm:prSet loTypeId="urn:microsoft.com/office/officeart/2005/8/layout/default" loCatId="" qsTypeId="urn:microsoft.com/office/officeart/2005/8/quickstyle/simple1" qsCatId="simple" csTypeId="urn:microsoft.com/office/officeart/2005/8/colors/accent1_2" csCatId="accent1" phldr="1"/>
      <dgm:spPr/>
      <dgm:t>
        <a:bodyPr/>
        <a:lstStyle/>
        <a:p>
          <a:endParaRPr lang="en-US"/>
        </a:p>
      </dgm:t>
    </dgm:pt>
    <dgm:pt modelId="{3FCB527D-5620-8A42-9188-2DCCA6C23F40}">
      <dgm:prSet/>
      <dgm:spPr>
        <a:solidFill>
          <a:schemeClr val="accent2">
            <a:lumMod val="40000"/>
            <a:lumOff val="60000"/>
          </a:schemeClr>
        </a:solidFill>
      </dgm:spPr>
      <dgm:t>
        <a:bodyPr/>
        <a:lstStyle/>
        <a:p>
          <a:pPr algn="ctr"/>
          <a:r>
            <a:rPr lang="en-US" b="1" i="0" baseline="0" dirty="0">
              <a:solidFill>
                <a:schemeClr val="tx1"/>
              </a:solidFill>
            </a:rPr>
            <a:t>Risk negotiation and risk management</a:t>
          </a:r>
          <a:endParaRPr lang="en-US" dirty="0">
            <a:solidFill>
              <a:schemeClr val="tx1"/>
            </a:solidFill>
          </a:endParaRPr>
        </a:p>
        <a:p>
          <a:pPr algn="ctr"/>
          <a:r>
            <a:rPr lang="en-US" b="0" i="0" baseline="0" dirty="0">
              <a:solidFill>
                <a:schemeClr val="tx1"/>
              </a:solidFill>
            </a:rPr>
            <a:t>Analyze potential risks (financial, technical, market risks)</a:t>
          </a:r>
          <a:endParaRPr lang="en-US" dirty="0">
            <a:solidFill>
              <a:schemeClr val="tx1"/>
            </a:solidFill>
          </a:endParaRPr>
        </a:p>
        <a:p>
          <a:pPr algn="ctr"/>
          <a:r>
            <a:rPr lang="en-US" b="0" i="0" baseline="0" dirty="0">
              <a:solidFill>
                <a:schemeClr val="tx1"/>
              </a:solidFill>
            </a:rPr>
            <a:t>How to share and minimize risks between parties</a:t>
          </a:r>
          <a:endParaRPr lang="en-US" dirty="0">
            <a:solidFill>
              <a:schemeClr val="tx1"/>
            </a:solidFill>
          </a:endParaRPr>
        </a:p>
      </dgm:t>
    </dgm:pt>
    <dgm:pt modelId="{46A6F8D6-CD0F-E144-817F-1F03F661F4BC}" type="parTrans" cxnId="{5F4E94D5-858B-2141-A624-0229697D85BB}">
      <dgm:prSet/>
      <dgm:spPr/>
      <dgm:t>
        <a:bodyPr/>
        <a:lstStyle/>
        <a:p>
          <a:endParaRPr lang="en-US">
            <a:solidFill>
              <a:schemeClr val="tx1"/>
            </a:solidFill>
          </a:endParaRPr>
        </a:p>
      </dgm:t>
    </dgm:pt>
    <dgm:pt modelId="{8BEE61E8-2ADE-0F4E-A7E6-56D2290E440E}" type="sibTrans" cxnId="{5F4E94D5-858B-2141-A624-0229697D85BB}">
      <dgm:prSet/>
      <dgm:spPr/>
      <dgm:t>
        <a:bodyPr/>
        <a:lstStyle/>
        <a:p>
          <a:endParaRPr lang="en-US">
            <a:solidFill>
              <a:schemeClr val="tx1"/>
            </a:solidFill>
          </a:endParaRPr>
        </a:p>
      </dgm:t>
    </dgm:pt>
    <dgm:pt modelId="{B0C83461-E21A-FB40-948A-3AB13A25CAE7}">
      <dgm:prSet/>
      <dgm:spPr>
        <a:solidFill>
          <a:schemeClr val="accent2">
            <a:lumMod val="40000"/>
            <a:lumOff val="60000"/>
          </a:schemeClr>
        </a:solidFill>
      </dgm:spPr>
      <dgm:t>
        <a:bodyPr/>
        <a:lstStyle/>
        <a:p>
          <a:pPr algn="ctr"/>
          <a:r>
            <a:rPr lang="en-US" b="1" i="0" baseline="0" dirty="0">
              <a:solidFill>
                <a:schemeClr val="tx1"/>
              </a:solidFill>
            </a:rPr>
            <a:t>Negotiation on project maintenance and operations</a:t>
          </a:r>
          <a:endParaRPr lang="en-US" dirty="0">
            <a:solidFill>
              <a:schemeClr val="tx1"/>
            </a:solidFill>
          </a:endParaRPr>
        </a:p>
        <a:p>
          <a:pPr algn="ctr"/>
          <a:r>
            <a:rPr lang="en-US" b="0" i="0" baseline="0" dirty="0">
              <a:solidFill>
                <a:schemeClr val="tx1"/>
              </a:solidFill>
            </a:rPr>
            <a:t>Agreement on equipment maintenance and repair</a:t>
          </a:r>
          <a:endParaRPr lang="en-US" dirty="0">
            <a:solidFill>
              <a:schemeClr val="tx1"/>
            </a:solidFill>
          </a:endParaRPr>
        </a:p>
        <a:p>
          <a:pPr algn="ctr"/>
          <a:r>
            <a:rPr lang="en-US" b="0" i="0" baseline="0" dirty="0">
              <a:solidFill>
                <a:schemeClr val="tx1"/>
              </a:solidFill>
            </a:rPr>
            <a:t>Commitment to operation time and technical support services</a:t>
          </a:r>
          <a:endParaRPr lang="en-US" dirty="0">
            <a:solidFill>
              <a:schemeClr val="tx1"/>
            </a:solidFill>
          </a:endParaRPr>
        </a:p>
      </dgm:t>
    </dgm:pt>
    <dgm:pt modelId="{4E6C7E59-2023-C247-B753-24851E6164F9}" type="parTrans" cxnId="{49A923DF-745A-B44C-BF80-6F867200EADF}">
      <dgm:prSet/>
      <dgm:spPr/>
      <dgm:t>
        <a:bodyPr/>
        <a:lstStyle/>
        <a:p>
          <a:endParaRPr lang="en-US">
            <a:solidFill>
              <a:schemeClr val="tx1"/>
            </a:solidFill>
          </a:endParaRPr>
        </a:p>
      </dgm:t>
    </dgm:pt>
    <dgm:pt modelId="{08CA249A-A10A-AD4F-AB80-61CCC32FAD98}" type="sibTrans" cxnId="{49A923DF-745A-B44C-BF80-6F867200EADF}">
      <dgm:prSet/>
      <dgm:spPr/>
      <dgm:t>
        <a:bodyPr/>
        <a:lstStyle/>
        <a:p>
          <a:endParaRPr lang="en-US">
            <a:solidFill>
              <a:schemeClr val="tx1"/>
            </a:solidFill>
          </a:endParaRPr>
        </a:p>
      </dgm:t>
    </dgm:pt>
    <dgm:pt modelId="{9951F828-4305-6940-A38C-4A7E511A08E4}">
      <dgm:prSet/>
      <dgm:spPr>
        <a:solidFill>
          <a:schemeClr val="accent2">
            <a:lumMod val="40000"/>
            <a:lumOff val="60000"/>
          </a:schemeClr>
        </a:solidFill>
      </dgm:spPr>
      <dgm:t>
        <a:bodyPr/>
        <a:lstStyle/>
        <a:p>
          <a:pPr algn="ctr"/>
          <a:r>
            <a:rPr lang="en-US" b="1" i="0" baseline="0" dirty="0">
              <a:solidFill>
                <a:schemeClr val="tx1"/>
              </a:solidFill>
            </a:rPr>
            <a:t>Negotiation of property and equipment ownership</a:t>
          </a:r>
          <a:endParaRPr lang="en-US" dirty="0">
            <a:solidFill>
              <a:schemeClr val="tx1"/>
            </a:solidFill>
          </a:endParaRPr>
        </a:p>
        <a:p>
          <a:pPr algn="ctr"/>
          <a:r>
            <a:rPr lang="en-US" b="0" i="0" baseline="0" dirty="0">
              <a:solidFill>
                <a:schemeClr val="tx1"/>
              </a:solidFill>
            </a:rPr>
            <a:t>Ownership of equipment after project completion</a:t>
          </a:r>
          <a:endParaRPr lang="en-US" dirty="0">
            <a:solidFill>
              <a:schemeClr val="tx1"/>
            </a:solidFill>
          </a:endParaRPr>
        </a:p>
        <a:p>
          <a:pPr algn="ctr"/>
          <a:r>
            <a:rPr lang="en-US" b="0" i="0" baseline="0" dirty="0">
              <a:solidFill>
                <a:schemeClr val="tx1"/>
              </a:solidFill>
            </a:rPr>
            <a:t>Conditions for transferring assets after the end of the contract</a:t>
          </a:r>
          <a:endParaRPr lang="en-US" dirty="0">
            <a:solidFill>
              <a:schemeClr val="tx1"/>
            </a:solidFill>
          </a:endParaRPr>
        </a:p>
      </dgm:t>
    </dgm:pt>
    <dgm:pt modelId="{94AB5F9C-4B5C-BE48-A4B4-E236BB5C7B11}" type="parTrans" cxnId="{003DEF53-8B4A-B547-A4CE-4F2A561C0F80}">
      <dgm:prSet/>
      <dgm:spPr/>
      <dgm:t>
        <a:bodyPr/>
        <a:lstStyle/>
        <a:p>
          <a:endParaRPr lang="en-US">
            <a:solidFill>
              <a:schemeClr val="tx1"/>
            </a:solidFill>
          </a:endParaRPr>
        </a:p>
      </dgm:t>
    </dgm:pt>
    <dgm:pt modelId="{BC4C4528-2CB4-BA43-A732-C6D6C155A2BB}" type="sibTrans" cxnId="{003DEF53-8B4A-B547-A4CE-4F2A561C0F80}">
      <dgm:prSet/>
      <dgm:spPr/>
      <dgm:t>
        <a:bodyPr/>
        <a:lstStyle/>
        <a:p>
          <a:endParaRPr lang="en-US">
            <a:solidFill>
              <a:schemeClr val="tx1"/>
            </a:solidFill>
          </a:endParaRPr>
        </a:p>
      </dgm:t>
    </dgm:pt>
    <dgm:pt modelId="{27D39ECC-4CAC-D946-AEC5-BD10D6A9BBD6}">
      <dgm:prSet/>
      <dgm:spPr>
        <a:solidFill>
          <a:schemeClr val="accent2">
            <a:lumMod val="40000"/>
            <a:lumOff val="60000"/>
          </a:schemeClr>
        </a:solidFill>
      </dgm:spPr>
      <dgm:t>
        <a:bodyPr/>
        <a:lstStyle/>
        <a:p>
          <a:pPr algn="ctr"/>
          <a:r>
            <a:rPr lang="en-US" b="1" i="0" baseline="0" dirty="0">
              <a:solidFill>
                <a:schemeClr val="tx1"/>
              </a:solidFill>
            </a:rPr>
            <a:t>Negotiate about confidential terms and intellectual property</a:t>
          </a:r>
          <a:endParaRPr lang="en-US" dirty="0">
            <a:solidFill>
              <a:schemeClr val="tx1"/>
            </a:solidFill>
          </a:endParaRPr>
        </a:p>
        <a:p>
          <a:pPr algn="ctr"/>
          <a:r>
            <a:rPr lang="en-US" b="0" i="0" baseline="0" dirty="0">
              <a:solidFill>
                <a:schemeClr val="tx1"/>
              </a:solidFill>
            </a:rPr>
            <a:t>Ensure confidential information of project</a:t>
          </a:r>
          <a:endParaRPr lang="en-US" dirty="0">
            <a:solidFill>
              <a:schemeClr val="tx1"/>
            </a:solidFill>
          </a:endParaRPr>
        </a:p>
        <a:p>
          <a:pPr algn="ctr"/>
          <a:r>
            <a:rPr lang="en-US" b="0" i="0" baseline="0" dirty="0">
              <a:solidFill>
                <a:schemeClr val="tx1"/>
              </a:solidFill>
            </a:rPr>
            <a:t>Intellectual property rights related to energy efficiency technology</a:t>
          </a:r>
          <a:endParaRPr lang="en-US" dirty="0">
            <a:solidFill>
              <a:schemeClr val="tx1"/>
            </a:solidFill>
          </a:endParaRPr>
        </a:p>
      </dgm:t>
    </dgm:pt>
    <dgm:pt modelId="{DBEE8F21-0DAE-184B-9903-5D96E47CF870}" type="parTrans" cxnId="{73B0B9EA-45F4-CD40-836C-1E5F08B3BCBB}">
      <dgm:prSet/>
      <dgm:spPr/>
      <dgm:t>
        <a:bodyPr/>
        <a:lstStyle/>
        <a:p>
          <a:endParaRPr lang="en-US">
            <a:solidFill>
              <a:schemeClr val="tx1"/>
            </a:solidFill>
          </a:endParaRPr>
        </a:p>
      </dgm:t>
    </dgm:pt>
    <dgm:pt modelId="{6A5946FA-19AB-AA43-9B3D-6E51B0C4600F}" type="sibTrans" cxnId="{73B0B9EA-45F4-CD40-836C-1E5F08B3BCBB}">
      <dgm:prSet/>
      <dgm:spPr/>
      <dgm:t>
        <a:bodyPr/>
        <a:lstStyle/>
        <a:p>
          <a:endParaRPr lang="en-US">
            <a:solidFill>
              <a:schemeClr val="tx1"/>
            </a:solidFill>
          </a:endParaRPr>
        </a:p>
      </dgm:t>
    </dgm:pt>
    <dgm:pt modelId="{3D3E09BE-B64A-364F-8F9C-2126FF9CD3B6}">
      <dgm:prSet/>
      <dgm:spPr>
        <a:solidFill>
          <a:schemeClr val="accent2">
            <a:lumMod val="40000"/>
            <a:lumOff val="60000"/>
          </a:schemeClr>
        </a:solidFill>
      </dgm:spPr>
      <dgm:t>
        <a:bodyPr/>
        <a:lstStyle/>
        <a:p>
          <a:pPr algn="ctr"/>
          <a:r>
            <a:rPr lang="en-US" b="1" i="0" baseline="0" dirty="0">
              <a:solidFill>
                <a:schemeClr val="tx1"/>
              </a:solidFill>
            </a:rPr>
            <a:t>Negotiate contract terms and conditions</a:t>
          </a:r>
          <a:endParaRPr lang="en-US" dirty="0">
            <a:solidFill>
              <a:schemeClr val="tx1"/>
            </a:solidFill>
          </a:endParaRPr>
        </a:p>
        <a:p>
          <a:pPr algn="ctr"/>
          <a:r>
            <a:rPr lang="en-US" b="0" i="0" baseline="0" dirty="0">
              <a:solidFill>
                <a:schemeClr val="tx1"/>
              </a:solidFill>
            </a:rPr>
            <a:t>Project implementation time</a:t>
          </a:r>
          <a:endParaRPr lang="en-US" dirty="0">
            <a:solidFill>
              <a:schemeClr val="tx1"/>
            </a:solidFill>
          </a:endParaRPr>
        </a:p>
        <a:p>
          <a:pPr algn="ctr"/>
          <a:r>
            <a:rPr lang="en-US" b="0" i="0" baseline="0" dirty="0">
              <a:solidFill>
                <a:schemeClr val="tx1"/>
              </a:solidFill>
            </a:rPr>
            <a:t>Conditions and rights to terminate the contract early</a:t>
          </a:r>
          <a:endParaRPr lang="en-US" dirty="0">
            <a:solidFill>
              <a:schemeClr val="tx1"/>
            </a:solidFill>
          </a:endParaRPr>
        </a:p>
      </dgm:t>
    </dgm:pt>
    <dgm:pt modelId="{985F45CA-2A88-C641-A655-8D842B5C4292}" type="parTrans" cxnId="{BF81F87E-BCAF-4F44-8502-E949920E5649}">
      <dgm:prSet/>
      <dgm:spPr/>
      <dgm:t>
        <a:bodyPr/>
        <a:lstStyle/>
        <a:p>
          <a:endParaRPr lang="en-US">
            <a:solidFill>
              <a:schemeClr val="tx1"/>
            </a:solidFill>
          </a:endParaRPr>
        </a:p>
      </dgm:t>
    </dgm:pt>
    <dgm:pt modelId="{E6EE33EE-510F-5F4B-8567-3405A9F4C81D}" type="sibTrans" cxnId="{BF81F87E-BCAF-4F44-8502-E949920E5649}">
      <dgm:prSet/>
      <dgm:spPr/>
      <dgm:t>
        <a:bodyPr/>
        <a:lstStyle/>
        <a:p>
          <a:endParaRPr lang="en-US">
            <a:solidFill>
              <a:schemeClr val="tx1"/>
            </a:solidFill>
          </a:endParaRPr>
        </a:p>
      </dgm:t>
    </dgm:pt>
    <dgm:pt modelId="{611157AC-6322-E34D-8494-DEED5040530F}">
      <dgm:prSet/>
      <dgm:spPr>
        <a:solidFill>
          <a:schemeClr val="accent2">
            <a:lumMod val="40000"/>
            <a:lumOff val="60000"/>
          </a:schemeClr>
        </a:solidFill>
      </dgm:spPr>
      <dgm:t>
        <a:bodyPr/>
        <a:lstStyle/>
        <a:p>
          <a:pPr algn="ctr"/>
          <a:r>
            <a:rPr lang="en-US" b="1" i="0" baseline="0" dirty="0">
              <a:solidFill>
                <a:schemeClr val="tx1"/>
              </a:solidFill>
            </a:rPr>
            <a:t>Negotiation of dispute terms and dispute resolution</a:t>
          </a:r>
          <a:endParaRPr lang="en-US" dirty="0">
            <a:solidFill>
              <a:schemeClr val="tx1"/>
            </a:solidFill>
          </a:endParaRPr>
        </a:p>
        <a:p>
          <a:pPr algn="ctr"/>
          <a:r>
            <a:rPr lang="en-US" b="0" i="0" baseline="0" dirty="0">
              <a:solidFill>
                <a:schemeClr val="tx1"/>
              </a:solidFill>
            </a:rPr>
            <a:t>Agreement on dispute resolution</a:t>
          </a:r>
          <a:endParaRPr lang="en-US" dirty="0">
            <a:solidFill>
              <a:schemeClr val="tx1"/>
            </a:solidFill>
          </a:endParaRPr>
        </a:p>
        <a:p>
          <a:pPr algn="ctr"/>
          <a:r>
            <a:rPr lang="en-US" b="0" i="0" baseline="0" dirty="0">
              <a:solidFill>
                <a:schemeClr val="tx1"/>
              </a:solidFill>
            </a:rPr>
            <a:t>Conciliation, arbitration or litigation mechanisms</a:t>
          </a:r>
          <a:endParaRPr lang="en-US" dirty="0">
            <a:solidFill>
              <a:schemeClr val="tx1"/>
            </a:solidFill>
          </a:endParaRPr>
        </a:p>
      </dgm:t>
    </dgm:pt>
    <dgm:pt modelId="{A7563ED8-66DA-0D42-B5E7-7C62F8BD9525}" type="parTrans" cxnId="{779B59CD-2535-E340-BAA9-A048A75A5320}">
      <dgm:prSet/>
      <dgm:spPr/>
      <dgm:t>
        <a:bodyPr/>
        <a:lstStyle/>
        <a:p>
          <a:endParaRPr lang="en-US">
            <a:solidFill>
              <a:schemeClr val="tx1"/>
            </a:solidFill>
          </a:endParaRPr>
        </a:p>
      </dgm:t>
    </dgm:pt>
    <dgm:pt modelId="{6A120784-2FDD-9E49-82E1-661A6BACA743}" type="sibTrans" cxnId="{779B59CD-2535-E340-BAA9-A048A75A5320}">
      <dgm:prSet/>
      <dgm:spPr/>
      <dgm:t>
        <a:bodyPr/>
        <a:lstStyle/>
        <a:p>
          <a:endParaRPr lang="en-US">
            <a:solidFill>
              <a:schemeClr val="tx1"/>
            </a:solidFill>
          </a:endParaRPr>
        </a:p>
      </dgm:t>
    </dgm:pt>
    <dgm:pt modelId="{88D92B97-951A-6C4F-9809-222F058B847B}" type="pres">
      <dgm:prSet presAssocID="{F92C61ED-E8C4-264B-8DDE-EE2AB805A82E}" presName="diagram" presStyleCnt="0">
        <dgm:presLayoutVars>
          <dgm:dir/>
          <dgm:resizeHandles val="exact"/>
        </dgm:presLayoutVars>
      </dgm:prSet>
      <dgm:spPr/>
    </dgm:pt>
    <dgm:pt modelId="{8BB431A5-C58E-9D48-95A9-CCFAFB36AEC8}" type="pres">
      <dgm:prSet presAssocID="{3FCB527D-5620-8A42-9188-2DCCA6C23F40}" presName="node" presStyleLbl="node1" presStyleIdx="0" presStyleCnt="6">
        <dgm:presLayoutVars>
          <dgm:bulletEnabled val="1"/>
        </dgm:presLayoutVars>
      </dgm:prSet>
      <dgm:spPr/>
    </dgm:pt>
    <dgm:pt modelId="{0480750D-0CF1-0244-96AC-0ACF704DA675}" type="pres">
      <dgm:prSet presAssocID="{8BEE61E8-2ADE-0F4E-A7E6-56D2290E440E}" presName="sibTrans" presStyleCnt="0"/>
      <dgm:spPr/>
    </dgm:pt>
    <dgm:pt modelId="{2381DE06-76CD-F344-9491-4FA3FF310A09}" type="pres">
      <dgm:prSet presAssocID="{B0C83461-E21A-FB40-948A-3AB13A25CAE7}" presName="node" presStyleLbl="node1" presStyleIdx="1" presStyleCnt="6">
        <dgm:presLayoutVars>
          <dgm:bulletEnabled val="1"/>
        </dgm:presLayoutVars>
      </dgm:prSet>
      <dgm:spPr/>
    </dgm:pt>
    <dgm:pt modelId="{69CF7CCB-EA0F-944A-84EF-8518FCA1EF8C}" type="pres">
      <dgm:prSet presAssocID="{08CA249A-A10A-AD4F-AB80-61CCC32FAD98}" presName="sibTrans" presStyleCnt="0"/>
      <dgm:spPr/>
    </dgm:pt>
    <dgm:pt modelId="{64CB7B05-D5C1-354A-BF0E-3786E94B921A}" type="pres">
      <dgm:prSet presAssocID="{9951F828-4305-6940-A38C-4A7E511A08E4}" presName="node" presStyleLbl="node1" presStyleIdx="2" presStyleCnt="6">
        <dgm:presLayoutVars>
          <dgm:bulletEnabled val="1"/>
        </dgm:presLayoutVars>
      </dgm:prSet>
      <dgm:spPr/>
    </dgm:pt>
    <dgm:pt modelId="{2E0C8EC4-F02C-874C-A04C-816A302060CD}" type="pres">
      <dgm:prSet presAssocID="{BC4C4528-2CB4-BA43-A732-C6D6C155A2BB}" presName="sibTrans" presStyleCnt="0"/>
      <dgm:spPr/>
    </dgm:pt>
    <dgm:pt modelId="{0A25590F-334C-FD4C-98F0-E26FBD199AF3}" type="pres">
      <dgm:prSet presAssocID="{27D39ECC-4CAC-D946-AEC5-BD10D6A9BBD6}" presName="node" presStyleLbl="node1" presStyleIdx="3" presStyleCnt="6">
        <dgm:presLayoutVars>
          <dgm:bulletEnabled val="1"/>
        </dgm:presLayoutVars>
      </dgm:prSet>
      <dgm:spPr/>
    </dgm:pt>
    <dgm:pt modelId="{0C3562CB-F3B7-094C-978E-96BA9CFD93C0}" type="pres">
      <dgm:prSet presAssocID="{6A5946FA-19AB-AA43-9B3D-6E51B0C4600F}" presName="sibTrans" presStyleCnt="0"/>
      <dgm:spPr/>
    </dgm:pt>
    <dgm:pt modelId="{914C9535-615A-F04E-A8A8-4623F53E0081}" type="pres">
      <dgm:prSet presAssocID="{3D3E09BE-B64A-364F-8F9C-2126FF9CD3B6}" presName="node" presStyleLbl="node1" presStyleIdx="4" presStyleCnt="6">
        <dgm:presLayoutVars>
          <dgm:bulletEnabled val="1"/>
        </dgm:presLayoutVars>
      </dgm:prSet>
      <dgm:spPr/>
    </dgm:pt>
    <dgm:pt modelId="{E1C79CC1-9ACD-4A4D-B797-ED4FBB778694}" type="pres">
      <dgm:prSet presAssocID="{E6EE33EE-510F-5F4B-8567-3405A9F4C81D}" presName="sibTrans" presStyleCnt="0"/>
      <dgm:spPr/>
    </dgm:pt>
    <dgm:pt modelId="{64B3CDC5-20E8-754C-ADAB-73377583EE53}" type="pres">
      <dgm:prSet presAssocID="{611157AC-6322-E34D-8494-DEED5040530F}" presName="node" presStyleLbl="node1" presStyleIdx="5" presStyleCnt="6">
        <dgm:presLayoutVars>
          <dgm:bulletEnabled val="1"/>
        </dgm:presLayoutVars>
      </dgm:prSet>
      <dgm:spPr/>
    </dgm:pt>
  </dgm:ptLst>
  <dgm:cxnLst>
    <dgm:cxn modelId="{EC89A11C-E5FF-C94F-907C-BD845C1ACD55}" type="presOf" srcId="{B0C83461-E21A-FB40-948A-3AB13A25CAE7}" destId="{2381DE06-76CD-F344-9491-4FA3FF310A09}" srcOrd="0" destOrd="0" presId="urn:microsoft.com/office/officeart/2005/8/layout/default"/>
    <dgm:cxn modelId="{50567733-74BB-9A4C-B5C7-C5817EB9FC38}" type="presOf" srcId="{27D39ECC-4CAC-D946-AEC5-BD10D6A9BBD6}" destId="{0A25590F-334C-FD4C-98F0-E26FBD199AF3}" srcOrd="0" destOrd="0" presId="urn:microsoft.com/office/officeart/2005/8/layout/default"/>
    <dgm:cxn modelId="{003DEF53-8B4A-B547-A4CE-4F2A561C0F80}" srcId="{F92C61ED-E8C4-264B-8DDE-EE2AB805A82E}" destId="{9951F828-4305-6940-A38C-4A7E511A08E4}" srcOrd="2" destOrd="0" parTransId="{94AB5F9C-4B5C-BE48-A4B4-E236BB5C7B11}" sibTransId="{BC4C4528-2CB4-BA43-A732-C6D6C155A2BB}"/>
    <dgm:cxn modelId="{BF81F87E-BCAF-4F44-8502-E949920E5649}" srcId="{F92C61ED-E8C4-264B-8DDE-EE2AB805A82E}" destId="{3D3E09BE-B64A-364F-8F9C-2126FF9CD3B6}" srcOrd="4" destOrd="0" parTransId="{985F45CA-2A88-C641-A655-8D842B5C4292}" sibTransId="{E6EE33EE-510F-5F4B-8567-3405A9F4C81D}"/>
    <dgm:cxn modelId="{7671FB89-6872-A946-8208-DF710D64B29C}" type="presOf" srcId="{3D3E09BE-B64A-364F-8F9C-2126FF9CD3B6}" destId="{914C9535-615A-F04E-A8A8-4623F53E0081}" srcOrd="0" destOrd="0" presId="urn:microsoft.com/office/officeart/2005/8/layout/default"/>
    <dgm:cxn modelId="{82A68096-D114-7645-9D96-71DEECCE795E}" type="presOf" srcId="{9951F828-4305-6940-A38C-4A7E511A08E4}" destId="{64CB7B05-D5C1-354A-BF0E-3786E94B921A}" srcOrd="0" destOrd="0" presId="urn:microsoft.com/office/officeart/2005/8/layout/default"/>
    <dgm:cxn modelId="{4E5011B1-60AD-634A-8659-4E6C002317EC}" type="presOf" srcId="{F92C61ED-E8C4-264B-8DDE-EE2AB805A82E}" destId="{88D92B97-951A-6C4F-9809-222F058B847B}" srcOrd="0" destOrd="0" presId="urn:microsoft.com/office/officeart/2005/8/layout/default"/>
    <dgm:cxn modelId="{83101CC1-78DC-B14C-A594-F46D1D0FCD2C}" type="presOf" srcId="{3FCB527D-5620-8A42-9188-2DCCA6C23F40}" destId="{8BB431A5-C58E-9D48-95A9-CCFAFB36AEC8}" srcOrd="0" destOrd="0" presId="urn:microsoft.com/office/officeart/2005/8/layout/default"/>
    <dgm:cxn modelId="{779B59CD-2535-E340-BAA9-A048A75A5320}" srcId="{F92C61ED-E8C4-264B-8DDE-EE2AB805A82E}" destId="{611157AC-6322-E34D-8494-DEED5040530F}" srcOrd="5" destOrd="0" parTransId="{A7563ED8-66DA-0D42-B5E7-7C62F8BD9525}" sibTransId="{6A120784-2FDD-9E49-82E1-661A6BACA743}"/>
    <dgm:cxn modelId="{5EBB3FCF-FDFD-ED4F-9CA2-5B83A4E2485B}" type="presOf" srcId="{611157AC-6322-E34D-8494-DEED5040530F}" destId="{64B3CDC5-20E8-754C-ADAB-73377583EE53}" srcOrd="0" destOrd="0" presId="urn:microsoft.com/office/officeart/2005/8/layout/default"/>
    <dgm:cxn modelId="{5F4E94D5-858B-2141-A624-0229697D85BB}" srcId="{F92C61ED-E8C4-264B-8DDE-EE2AB805A82E}" destId="{3FCB527D-5620-8A42-9188-2DCCA6C23F40}" srcOrd="0" destOrd="0" parTransId="{46A6F8D6-CD0F-E144-817F-1F03F661F4BC}" sibTransId="{8BEE61E8-2ADE-0F4E-A7E6-56D2290E440E}"/>
    <dgm:cxn modelId="{49A923DF-745A-B44C-BF80-6F867200EADF}" srcId="{F92C61ED-E8C4-264B-8DDE-EE2AB805A82E}" destId="{B0C83461-E21A-FB40-948A-3AB13A25CAE7}" srcOrd="1" destOrd="0" parTransId="{4E6C7E59-2023-C247-B753-24851E6164F9}" sibTransId="{08CA249A-A10A-AD4F-AB80-61CCC32FAD98}"/>
    <dgm:cxn modelId="{73B0B9EA-45F4-CD40-836C-1E5F08B3BCBB}" srcId="{F92C61ED-E8C4-264B-8DDE-EE2AB805A82E}" destId="{27D39ECC-4CAC-D946-AEC5-BD10D6A9BBD6}" srcOrd="3" destOrd="0" parTransId="{DBEE8F21-0DAE-184B-9903-5D96E47CF870}" sibTransId="{6A5946FA-19AB-AA43-9B3D-6E51B0C4600F}"/>
    <dgm:cxn modelId="{2B155950-1E93-8B42-8062-ED32E0EE2220}" type="presParOf" srcId="{88D92B97-951A-6C4F-9809-222F058B847B}" destId="{8BB431A5-C58E-9D48-95A9-CCFAFB36AEC8}" srcOrd="0" destOrd="0" presId="urn:microsoft.com/office/officeart/2005/8/layout/default"/>
    <dgm:cxn modelId="{C851C4BA-93ED-CC48-B2DC-25294E35B425}" type="presParOf" srcId="{88D92B97-951A-6C4F-9809-222F058B847B}" destId="{0480750D-0CF1-0244-96AC-0ACF704DA675}" srcOrd="1" destOrd="0" presId="urn:microsoft.com/office/officeart/2005/8/layout/default"/>
    <dgm:cxn modelId="{7B07755C-9401-104A-A204-810521776FA6}" type="presParOf" srcId="{88D92B97-951A-6C4F-9809-222F058B847B}" destId="{2381DE06-76CD-F344-9491-4FA3FF310A09}" srcOrd="2" destOrd="0" presId="urn:microsoft.com/office/officeart/2005/8/layout/default"/>
    <dgm:cxn modelId="{4C62997E-A474-C546-AA31-6F258957C398}" type="presParOf" srcId="{88D92B97-951A-6C4F-9809-222F058B847B}" destId="{69CF7CCB-EA0F-944A-84EF-8518FCA1EF8C}" srcOrd="3" destOrd="0" presId="urn:microsoft.com/office/officeart/2005/8/layout/default"/>
    <dgm:cxn modelId="{E693B725-B744-2649-9923-5CD944618AD7}" type="presParOf" srcId="{88D92B97-951A-6C4F-9809-222F058B847B}" destId="{64CB7B05-D5C1-354A-BF0E-3786E94B921A}" srcOrd="4" destOrd="0" presId="urn:microsoft.com/office/officeart/2005/8/layout/default"/>
    <dgm:cxn modelId="{5E46FF97-D21C-DA46-A713-4314E7F00282}" type="presParOf" srcId="{88D92B97-951A-6C4F-9809-222F058B847B}" destId="{2E0C8EC4-F02C-874C-A04C-816A302060CD}" srcOrd="5" destOrd="0" presId="urn:microsoft.com/office/officeart/2005/8/layout/default"/>
    <dgm:cxn modelId="{63E05665-E708-864F-9B6B-282E115659E7}" type="presParOf" srcId="{88D92B97-951A-6C4F-9809-222F058B847B}" destId="{0A25590F-334C-FD4C-98F0-E26FBD199AF3}" srcOrd="6" destOrd="0" presId="urn:microsoft.com/office/officeart/2005/8/layout/default"/>
    <dgm:cxn modelId="{4FCB1E12-9EDE-CE48-ADE0-5DB6503D0352}" type="presParOf" srcId="{88D92B97-951A-6C4F-9809-222F058B847B}" destId="{0C3562CB-F3B7-094C-978E-96BA9CFD93C0}" srcOrd="7" destOrd="0" presId="urn:microsoft.com/office/officeart/2005/8/layout/default"/>
    <dgm:cxn modelId="{F9C1535F-22ED-DD43-B6EC-92F6D1E453A1}" type="presParOf" srcId="{88D92B97-951A-6C4F-9809-222F058B847B}" destId="{914C9535-615A-F04E-A8A8-4623F53E0081}" srcOrd="8" destOrd="0" presId="urn:microsoft.com/office/officeart/2005/8/layout/default"/>
    <dgm:cxn modelId="{B40B0ABF-9CD7-604B-8167-F4D57874FD9E}" type="presParOf" srcId="{88D92B97-951A-6C4F-9809-222F058B847B}" destId="{E1C79CC1-9ACD-4A4D-B797-ED4FBB778694}" srcOrd="9" destOrd="0" presId="urn:microsoft.com/office/officeart/2005/8/layout/default"/>
    <dgm:cxn modelId="{806E68AF-4393-554C-8201-03B81652823D}" type="presParOf" srcId="{88D92B97-951A-6C4F-9809-222F058B847B}" destId="{64B3CDC5-20E8-754C-ADAB-73377583EE53}"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3CA7ED5-A390-4E0F-871E-0E9AB3D1F27E}" type="doc">
      <dgm:prSet loTypeId="urn:microsoft.com/office/officeart/2005/8/layout/arrow6" loCatId="relationship" qsTypeId="urn:microsoft.com/office/officeart/2005/8/quickstyle/simple1" qsCatId="simple" csTypeId="urn:microsoft.com/office/officeart/2005/8/colors/accent1_2" csCatId="accent1" phldr="1"/>
      <dgm:spPr/>
      <dgm:t>
        <a:bodyPr/>
        <a:lstStyle/>
        <a:p>
          <a:endParaRPr lang="fr-CA"/>
        </a:p>
      </dgm:t>
    </dgm:pt>
    <dgm:pt modelId="{4F6FC2BC-E43A-42C4-878F-5293B8F012AB}">
      <dgm:prSet phldrT="[Texte]" custT="1"/>
      <dgm:spPr/>
      <dgm:t>
        <a:bodyPr/>
        <a:lstStyle/>
        <a:p>
          <a:pPr algn="l"/>
          <a:r>
            <a:rPr lang="en-CA" altLang="en-US" sz="1400" dirty="0">
              <a:solidFill>
                <a:schemeClr val="tx1"/>
              </a:solidFill>
              <a:latin typeface="Arial" charset="0"/>
              <a:cs typeface="Arial" charset="0"/>
            </a:rPr>
            <a:t>- Insurance c</a:t>
          </a:r>
          <a:r>
            <a:rPr lang="en-US" altLang="en-US" sz="1400" dirty="0">
              <a:solidFill>
                <a:schemeClr val="tx1"/>
              </a:solidFill>
              <a:latin typeface="Arial" charset="0"/>
              <a:cs typeface="Arial" charset="0"/>
            </a:rPr>
            <a:t>overage
- Maintenance and servicing responsibilities
- Measurement and verification methods</a:t>
          </a:r>
          <a:endParaRPr lang="fr-CA" sz="1400" dirty="0">
            <a:solidFill>
              <a:schemeClr val="tx1"/>
            </a:solidFill>
          </a:endParaRPr>
        </a:p>
      </dgm:t>
    </dgm:pt>
    <dgm:pt modelId="{E2607016-0EAA-4CCB-9712-58C9AAFC6D91}" type="parTrans" cxnId="{C96F0BEB-C765-414B-B434-16FADA93F3F4}">
      <dgm:prSet/>
      <dgm:spPr/>
      <dgm:t>
        <a:bodyPr/>
        <a:lstStyle/>
        <a:p>
          <a:endParaRPr lang="fr-CA" sz="1400">
            <a:solidFill>
              <a:schemeClr val="tx1"/>
            </a:solidFill>
          </a:endParaRPr>
        </a:p>
      </dgm:t>
    </dgm:pt>
    <dgm:pt modelId="{71CCF64D-23DE-42F9-AB4D-C80294DEDFD4}" type="sibTrans" cxnId="{C96F0BEB-C765-414B-B434-16FADA93F3F4}">
      <dgm:prSet/>
      <dgm:spPr/>
      <dgm:t>
        <a:bodyPr/>
        <a:lstStyle/>
        <a:p>
          <a:endParaRPr lang="fr-CA" sz="1400">
            <a:solidFill>
              <a:schemeClr val="tx1"/>
            </a:solidFill>
          </a:endParaRPr>
        </a:p>
      </dgm:t>
    </dgm:pt>
    <dgm:pt modelId="{CF21CAD0-89EB-4DC1-BA43-A375ACA97128}">
      <dgm:prSet phldrT="[Texte]" custT="1"/>
      <dgm:spPr/>
      <dgm:t>
        <a:bodyPr/>
        <a:lstStyle/>
        <a:p>
          <a:pPr algn="l"/>
          <a:r>
            <a:rPr lang="en-US" altLang="en-US" sz="1400" dirty="0">
              <a:solidFill>
                <a:schemeClr val="tx1"/>
              </a:solidFill>
              <a:latin typeface="Arial" charset="0"/>
              <a:ea typeface="MS PGothic" pitchFamily="34" charset="-128"/>
              <a:cs typeface="Arial" charset="0"/>
            </a:rPr>
            <a:t>- Fee and payment structure
- Savings allocation (%)
- Contract term and years of savings sharing
- Interest rate applicable to any provided funding account
- Guaranteed amount</a:t>
          </a:r>
          <a:endParaRPr lang="fr-CA" sz="1400" dirty="0">
            <a:solidFill>
              <a:schemeClr val="tx1"/>
            </a:solidFill>
          </a:endParaRPr>
        </a:p>
      </dgm:t>
    </dgm:pt>
    <dgm:pt modelId="{14DA1093-FD70-492D-8A8D-0BA1C0FF72FB}" type="parTrans" cxnId="{7A79A869-B084-4B33-B889-E4B410C23BFC}">
      <dgm:prSet/>
      <dgm:spPr/>
      <dgm:t>
        <a:bodyPr/>
        <a:lstStyle/>
        <a:p>
          <a:endParaRPr lang="fr-CA" sz="1400">
            <a:solidFill>
              <a:schemeClr val="tx1"/>
            </a:solidFill>
          </a:endParaRPr>
        </a:p>
      </dgm:t>
    </dgm:pt>
    <dgm:pt modelId="{07B0F99B-8A50-4DA0-B50F-D89B3EA7EBFE}" type="sibTrans" cxnId="{7A79A869-B084-4B33-B889-E4B410C23BFC}">
      <dgm:prSet/>
      <dgm:spPr/>
      <dgm:t>
        <a:bodyPr/>
        <a:lstStyle/>
        <a:p>
          <a:endParaRPr lang="fr-CA" sz="1400">
            <a:solidFill>
              <a:schemeClr val="tx1"/>
            </a:solidFill>
          </a:endParaRPr>
        </a:p>
      </dgm:t>
    </dgm:pt>
    <dgm:pt modelId="{AEBDEBDD-6A81-4F1D-B930-8C9E0758EBC5}" type="pres">
      <dgm:prSet presAssocID="{23CA7ED5-A390-4E0F-871E-0E9AB3D1F27E}" presName="compositeShape" presStyleCnt="0">
        <dgm:presLayoutVars>
          <dgm:chMax val="2"/>
          <dgm:dir/>
          <dgm:resizeHandles val="exact"/>
        </dgm:presLayoutVars>
      </dgm:prSet>
      <dgm:spPr/>
    </dgm:pt>
    <dgm:pt modelId="{5113AEE8-8E6C-4E34-9EB0-157D710631DE}" type="pres">
      <dgm:prSet presAssocID="{23CA7ED5-A390-4E0F-871E-0E9AB3D1F27E}" presName="ribbon" presStyleLbl="node1" presStyleIdx="0" presStyleCnt="1" custScaleX="101266" custScaleY="100000" custLinFactNeighborX="6082"/>
      <dgm:spPr/>
    </dgm:pt>
    <dgm:pt modelId="{DCA46614-8C12-4E22-A9EB-E92C3D918B09}" type="pres">
      <dgm:prSet presAssocID="{23CA7ED5-A390-4E0F-871E-0E9AB3D1F27E}" presName="leftArrowText" presStyleLbl="node1" presStyleIdx="0" presStyleCnt="1" custScaleX="124474" custLinFactNeighborX="13912" custLinFactNeighborY="3052">
        <dgm:presLayoutVars>
          <dgm:chMax val="0"/>
          <dgm:bulletEnabled val="1"/>
        </dgm:presLayoutVars>
      </dgm:prSet>
      <dgm:spPr/>
    </dgm:pt>
    <dgm:pt modelId="{BCED7810-8582-4393-B9CA-59FF55F5F35E}" type="pres">
      <dgm:prSet presAssocID="{23CA7ED5-A390-4E0F-871E-0E9AB3D1F27E}" presName="rightArrowText" presStyleLbl="node1" presStyleIdx="0" presStyleCnt="1" custScaleX="126959" custScaleY="106538" custLinFactNeighborX="25256" custLinFactNeighborY="1911">
        <dgm:presLayoutVars>
          <dgm:chMax val="0"/>
          <dgm:bulletEnabled val="1"/>
        </dgm:presLayoutVars>
      </dgm:prSet>
      <dgm:spPr/>
    </dgm:pt>
  </dgm:ptLst>
  <dgm:cxnLst>
    <dgm:cxn modelId="{C2F92359-5618-4DF7-9906-668553E5AA9D}" type="presOf" srcId="{CF21CAD0-89EB-4DC1-BA43-A375ACA97128}" destId="{BCED7810-8582-4393-B9CA-59FF55F5F35E}" srcOrd="0" destOrd="0" presId="urn:microsoft.com/office/officeart/2005/8/layout/arrow6"/>
    <dgm:cxn modelId="{7A79A869-B084-4B33-B889-E4B410C23BFC}" srcId="{23CA7ED5-A390-4E0F-871E-0E9AB3D1F27E}" destId="{CF21CAD0-89EB-4DC1-BA43-A375ACA97128}" srcOrd="1" destOrd="0" parTransId="{14DA1093-FD70-492D-8A8D-0BA1C0FF72FB}" sibTransId="{07B0F99B-8A50-4DA0-B50F-D89B3EA7EBFE}"/>
    <dgm:cxn modelId="{A4517B83-D844-40EF-88F0-2AB439C57381}" type="presOf" srcId="{4F6FC2BC-E43A-42C4-878F-5293B8F012AB}" destId="{DCA46614-8C12-4E22-A9EB-E92C3D918B09}" srcOrd="0" destOrd="0" presId="urn:microsoft.com/office/officeart/2005/8/layout/arrow6"/>
    <dgm:cxn modelId="{6792C9B6-ACEA-486A-B07A-D4566C6AD7FB}" type="presOf" srcId="{23CA7ED5-A390-4E0F-871E-0E9AB3D1F27E}" destId="{AEBDEBDD-6A81-4F1D-B930-8C9E0758EBC5}" srcOrd="0" destOrd="0" presId="urn:microsoft.com/office/officeart/2005/8/layout/arrow6"/>
    <dgm:cxn modelId="{C96F0BEB-C765-414B-B434-16FADA93F3F4}" srcId="{23CA7ED5-A390-4E0F-871E-0E9AB3D1F27E}" destId="{4F6FC2BC-E43A-42C4-878F-5293B8F012AB}" srcOrd="0" destOrd="0" parTransId="{E2607016-0EAA-4CCB-9712-58C9AAFC6D91}" sibTransId="{71CCF64D-23DE-42F9-AB4D-C80294DEDFD4}"/>
    <dgm:cxn modelId="{09C9BA31-89DF-4611-9472-08F3C303C306}" type="presParOf" srcId="{AEBDEBDD-6A81-4F1D-B930-8C9E0758EBC5}" destId="{5113AEE8-8E6C-4E34-9EB0-157D710631DE}" srcOrd="0" destOrd="0" presId="urn:microsoft.com/office/officeart/2005/8/layout/arrow6"/>
    <dgm:cxn modelId="{BC2FA43D-8A6F-48E4-9298-4C98F30DFBF5}" type="presParOf" srcId="{AEBDEBDD-6A81-4F1D-B930-8C9E0758EBC5}" destId="{DCA46614-8C12-4E22-A9EB-E92C3D918B09}" srcOrd="1" destOrd="0" presId="urn:microsoft.com/office/officeart/2005/8/layout/arrow6"/>
    <dgm:cxn modelId="{B6D21BBA-27EA-477C-8B9D-E8E7DC692779}" type="presParOf" srcId="{AEBDEBDD-6A81-4F1D-B930-8C9E0758EBC5}" destId="{BCED7810-8582-4393-B9CA-59FF55F5F35E}"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3CA7ED5-A390-4E0F-871E-0E9AB3D1F27E}" type="doc">
      <dgm:prSet loTypeId="urn:microsoft.com/office/officeart/2005/8/layout/arrow6" loCatId="relationship" qsTypeId="urn:microsoft.com/office/officeart/2005/8/quickstyle/simple1" qsCatId="simple" csTypeId="urn:microsoft.com/office/officeart/2005/8/colors/accent1_2" csCatId="accent1" phldr="1"/>
      <dgm:spPr/>
      <dgm:t>
        <a:bodyPr/>
        <a:lstStyle/>
        <a:p>
          <a:endParaRPr lang="fr-CA"/>
        </a:p>
      </dgm:t>
    </dgm:pt>
    <dgm:pt modelId="{4F6FC2BC-E43A-42C4-878F-5293B8F012AB}">
      <dgm:prSet phldrT="[Texte]" custT="1"/>
      <dgm:spPr/>
      <dgm:t>
        <a:bodyPr/>
        <a:lstStyle/>
        <a:p>
          <a:pPr algn="l"/>
          <a:r>
            <a:rPr lang="en-CA" altLang="en-US" sz="1400" dirty="0">
              <a:solidFill>
                <a:schemeClr val="tx1"/>
              </a:solidFill>
              <a:latin typeface="Arial" charset="0"/>
              <a:cs typeface="Arial" charset="0"/>
            </a:rPr>
            <a:t>- </a:t>
          </a:r>
          <a:r>
            <a:rPr lang="en-US" altLang="en-US" sz="1400" dirty="0">
              <a:solidFill>
                <a:schemeClr val="tx1"/>
              </a:solidFill>
              <a:latin typeface="Arial" charset="0"/>
              <a:cs typeface="Arial" charset="0"/>
            </a:rPr>
            <a:t>Mandatory terms (force majeure, confidentiality, etc.)
- Access rights
- Ownership rights
- Procurement procedures</a:t>
          </a:r>
          <a:endParaRPr lang="fr-CA" sz="1400" dirty="0">
            <a:solidFill>
              <a:schemeClr val="tx1"/>
            </a:solidFill>
          </a:endParaRPr>
        </a:p>
      </dgm:t>
    </dgm:pt>
    <dgm:pt modelId="{E2607016-0EAA-4CCB-9712-58C9AAFC6D91}" type="parTrans" cxnId="{C96F0BEB-C765-414B-B434-16FADA93F3F4}">
      <dgm:prSet/>
      <dgm:spPr/>
      <dgm:t>
        <a:bodyPr/>
        <a:lstStyle/>
        <a:p>
          <a:endParaRPr lang="fr-CA" sz="1400">
            <a:solidFill>
              <a:schemeClr val="tx1"/>
            </a:solidFill>
          </a:endParaRPr>
        </a:p>
      </dgm:t>
    </dgm:pt>
    <dgm:pt modelId="{71CCF64D-23DE-42F9-AB4D-C80294DEDFD4}" type="sibTrans" cxnId="{C96F0BEB-C765-414B-B434-16FADA93F3F4}">
      <dgm:prSet/>
      <dgm:spPr/>
      <dgm:t>
        <a:bodyPr/>
        <a:lstStyle/>
        <a:p>
          <a:endParaRPr lang="fr-CA" sz="1400">
            <a:solidFill>
              <a:schemeClr val="tx1"/>
            </a:solidFill>
          </a:endParaRPr>
        </a:p>
      </dgm:t>
    </dgm:pt>
    <dgm:pt modelId="{CF21CAD0-89EB-4DC1-BA43-A375ACA97128}">
      <dgm:prSet phldrT="[Texte]" custT="1"/>
      <dgm:spPr/>
      <dgm:t>
        <a:bodyPr/>
        <a:lstStyle/>
        <a:p>
          <a:pPr algn="l"/>
          <a:r>
            <a:rPr lang="en-CA" altLang="en-US" sz="1400" dirty="0">
              <a:solidFill>
                <a:schemeClr val="tx1"/>
              </a:solidFill>
              <a:latin typeface="Arial" charset="0"/>
              <a:cs typeface="Arial" charset="0"/>
            </a:rPr>
            <a:t>- </a:t>
          </a:r>
          <a:r>
            <a:rPr lang="en-US" altLang="en-US" sz="1400" dirty="0">
              <a:solidFill>
                <a:schemeClr val="tx1"/>
              </a:solidFill>
              <a:latin typeface="Arial" charset="0"/>
              <a:cs typeface="Arial" charset="0"/>
            </a:rPr>
            <a:t>Minimum baseline for calculating savings
- Size or capacity of equipment to be installed
- Liability for cost overruns and prices of permanent construction works
- Type of contract</a:t>
          </a:r>
          <a:endParaRPr lang="fr-CA" sz="1400" dirty="0">
            <a:solidFill>
              <a:schemeClr val="tx1"/>
            </a:solidFill>
          </a:endParaRPr>
        </a:p>
      </dgm:t>
    </dgm:pt>
    <dgm:pt modelId="{14DA1093-FD70-492D-8A8D-0BA1C0FF72FB}" type="parTrans" cxnId="{7A79A869-B084-4B33-B889-E4B410C23BFC}">
      <dgm:prSet/>
      <dgm:spPr/>
      <dgm:t>
        <a:bodyPr/>
        <a:lstStyle/>
        <a:p>
          <a:endParaRPr lang="fr-CA" sz="1400">
            <a:solidFill>
              <a:schemeClr val="tx1"/>
            </a:solidFill>
          </a:endParaRPr>
        </a:p>
      </dgm:t>
    </dgm:pt>
    <dgm:pt modelId="{07B0F99B-8A50-4DA0-B50F-D89B3EA7EBFE}" type="sibTrans" cxnId="{7A79A869-B084-4B33-B889-E4B410C23BFC}">
      <dgm:prSet/>
      <dgm:spPr/>
      <dgm:t>
        <a:bodyPr/>
        <a:lstStyle/>
        <a:p>
          <a:endParaRPr lang="fr-CA" sz="1400">
            <a:solidFill>
              <a:schemeClr val="tx1"/>
            </a:solidFill>
          </a:endParaRPr>
        </a:p>
      </dgm:t>
    </dgm:pt>
    <dgm:pt modelId="{AEBDEBDD-6A81-4F1D-B930-8C9E0758EBC5}" type="pres">
      <dgm:prSet presAssocID="{23CA7ED5-A390-4E0F-871E-0E9AB3D1F27E}" presName="compositeShape" presStyleCnt="0">
        <dgm:presLayoutVars>
          <dgm:chMax val="2"/>
          <dgm:dir/>
          <dgm:resizeHandles val="exact"/>
        </dgm:presLayoutVars>
      </dgm:prSet>
      <dgm:spPr/>
    </dgm:pt>
    <dgm:pt modelId="{5113AEE8-8E6C-4E34-9EB0-157D710631DE}" type="pres">
      <dgm:prSet presAssocID="{23CA7ED5-A390-4E0F-871E-0E9AB3D1F27E}" presName="ribbon" presStyleLbl="node1" presStyleIdx="0" presStyleCnt="1"/>
      <dgm:spPr/>
    </dgm:pt>
    <dgm:pt modelId="{DCA46614-8C12-4E22-A9EB-E92C3D918B09}" type="pres">
      <dgm:prSet presAssocID="{23CA7ED5-A390-4E0F-871E-0E9AB3D1F27E}" presName="leftArrowText" presStyleLbl="node1" presStyleIdx="0" presStyleCnt="1" custLinFactNeighborX="180" custLinFactNeighborY="214">
        <dgm:presLayoutVars>
          <dgm:chMax val="0"/>
          <dgm:bulletEnabled val="1"/>
        </dgm:presLayoutVars>
      </dgm:prSet>
      <dgm:spPr/>
    </dgm:pt>
    <dgm:pt modelId="{BCED7810-8582-4393-B9CA-59FF55F5F35E}" type="pres">
      <dgm:prSet presAssocID="{23CA7ED5-A390-4E0F-871E-0E9AB3D1F27E}" presName="rightArrowText" presStyleLbl="node1" presStyleIdx="0" presStyleCnt="1" custScaleX="113742" custLinFactNeighborX="6047" custLinFactNeighborY="-1186">
        <dgm:presLayoutVars>
          <dgm:chMax val="0"/>
          <dgm:bulletEnabled val="1"/>
        </dgm:presLayoutVars>
      </dgm:prSet>
      <dgm:spPr/>
    </dgm:pt>
  </dgm:ptLst>
  <dgm:cxnLst>
    <dgm:cxn modelId="{DB857D07-0A55-495F-89D3-28F2BA4907FC}" type="presOf" srcId="{4F6FC2BC-E43A-42C4-878F-5293B8F012AB}" destId="{DCA46614-8C12-4E22-A9EB-E92C3D918B09}" srcOrd="0" destOrd="0" presId="urn:microsoft.com/office/officeart/2005/8/layout/arrow6"/>
    <dgm:cxn modelId="{E000150A-0515-4479-BB7A-8E4A36407431}" type="presOf" srcId="{23CA7ED5-A390-4E0F-871E-0E9AB3D1F27E}" destId="{AEBDEBDD-6A81-4F1D-B930-8C9E0758EBC5}" srcOrd="0" destOrd="0" presId="urn:microsoft.com/office/officeart/2005/8/layout/arrow6"/>
    <dgm:cxn modelId="{7A79A869-B084-4B33-B889-E4B410C23BFC}" srcId="{23CA7ED5-A390-4E0F-871E-0E9AB3D1F27E}" destId="{CF21CAD0-89EB-4DC1-BA43-A375ACA97128}" srcOrd="1" destOrd="0" parTransId="{14DA1093-FD70-492D-8A8D-0BA1C0FF72FB}" sibTransId="{07B0F99B-8A50-4DA0-B50F-D89B3EA7EBFE}"/>
    <dgm:cxn modelId="{028FF193-2F09-4009-877D-D4BCC55D1697}" type="presOf" srcId="{CF21CAD0-89EB-4DC1-BA43-A375ACA97128}" destId="{BCED7810-8582-4393-B9CA-59FF55F5F35E}" srcOrd="0" destOrd="0" presId="urn:microsoft.com/office/officeart/2005/8/layout/arrow6"/>
    <dgm:cxn modelId="{C96F0BEB-C765-414B-B434-16FADA93F3F4}" srcId="{23CA7ED5-A390-4E0F-871E-0E9AB3D1F27E}" destId="{4F6FC2BC-E43A-42C4-878F-5293B8F012AB}" srcOrd="0" destOrd="0" parTransId="{E2607016-0EAA-4CCB-9712-58C9AAFC6D91}" sibTransId="{71CCF64D-23DE-42F9-AB4D-C80294DEDFD4}"/>
    <dgm:cxn modelId="{764EDB9D-9298-43F3-B358-E63634A7122E}" type="presParOf" srcId="{AEBDEBDD-6A81-4F1D-B930-8C9E0758EBC5}" destId="{5113AEE8-8E6C-4E34-9EB0-157D710631DE}" srcOrd="0" destOrd="0" presId="urn:microsoft.com/office/officeart/2005/8/layout/arrow6"/>
    <dgm:cxn modelId="{1195B31C-516B-468B-806D-3B168D052B6B}" type="presParOf" srcId="{AEBDEBDD-6A81-4F1D-B930-8C9E0758EBC5}" destId="{DCA46614-8C12-4E22-A9EB-E92C3D918B09}" srcOrd="1" destOrd="0" presId="urn:microsoft.com/office/officeart/2005/8/layout/arrow6"/>
    <dgm:cxn modelId="{15C5AFFA-8730-4FB8-B6BB-427478E7DE08}" type="presParOf" srcId="{AEBDEBDD-6A81-4F1D-B930-8C9E0758EBC5}" destId="{BCED7810-8582-4393-B9CA-59FF55F5F35E}" srcOrd="2" destOrd="0" presId="urn:microsoft.com/office/officeart/2005/8/layout/arrow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88B6469-790F-4F53-88F2-0D594FCC84D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34094C8F-F1CF-4744-9A1C-A602BC10F8F0}">
      <dgm:prSet custT="1"/>
      <dgm:spPr>
        <a:xfrm>
          <a:off x="0" y="907"/>
          <a:ext cx="3024336" cy="74880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sz="1800" dirty="0"/>
            <a:t>Increase shared savings, reduce guarantees</a:t>
          </a:r>
          <a:endParaRPr lang="fr-CA" sz="1800" dirty="0">
            <a:solidFill>
              <a:srgbClr val="FFFFFF"/>
            </a:solidFill>
            <a:latin typeface="Arial" panose="020B0604020202020204" pitchFamily="34" charset="0"/>
            <a:ea typeface="+mn-ea"/>
            <a:cs typeface="Arial" panose="020B0604020202020204" pitchFamily="34" charset="0"/>
          </a:endParaRPr>
        </a:p>
      </dgm:t>
    </dgm:pt>
    <dgm:pt modelId="{D20986E1-B585-4163-8F72-9991B90CC1A2}" type="parTrans" cxnId="{BC8DF836-A235-4C3D-8A80-A18A1DCD186C}">
      <dgm:prSet/>
      <dgm:spPr/>
      <dgm:t>
        <a:bodyPr/>
        <a:lstStyle/>
        <a:p>
          <a:endParaRPr lang="fr-CA"/>
        </a:p>
      </dgm:t>
    </dgm:pt>
    <dgm:pt modelId="{5A0A219A-77E0-48C5-93A5-692500009424}" type="sibTrans" cxnId="{BC8DF836-A235-4C3D-8A80-A18A1DCD186C}">
      <dgm:prSet/>
      <dgm:spPr/>
      <dgm:t>
        <a:bodyPr/>
        <a:lstStyle/>
        <a:p>
          <a:endParaRPr lang="fr-CA"/>
        </a:p>
      </dgm:t>
    </dgm:pt>
    <dgm:pt modelId="{292275A0-665D-4093-A6A0-21ACA84A9DFE}" type="pres">
      <dgm:prSet presAssocID="{388B6469-790F-4F53-88F2-0D594FCC84D5}" presName="linear" presStyleCnt="0">
        <dgm:presLayoutVars>
          <dgm:animLvl val="lvl"/>
          <dgm:resizeHandles val="exact"/>
        </dgm:presLayoutVars>
      </dgm:prSet>
      <dgm:spPr/>
    </dgm:pt>
    <dgm:pt modelId="{82F75E55-27E8-4DC3-8316-AAD4229579C7}" type="pres">
      <dgm:prSet presAssocID="{34094C8F-F1CF-4744-9A1C-A602BC10F8F0}" presName="parentText" presStyleLbl="node1" presStyleIdx="0" presStyleCnt="1" custLinFactNeighborX="-1965" custLinFactNeighborY="-35444">
        <dgm:presLayoutVars>
          <dgm:chMax val="0"/>
          <dgm:bulletEnabled val="1"/>
        </dgm:presLayoutVars>
      </dgm:prSet>
      <dgm:spPr/>
    </dgm:pt>
  </dgm:ptLst>
  <dgm:cxnLst>
    <dgm:cxn modelId="{BC8DF836-A235-4C3D-8A80-A18A1DCD186C}" srcId="{388B6469-790F-4F53-88F2-0D594FCC84D5}" destId="{34094C8F-F1CF-4744-9A1C-A602BC10F8F0}" srcOrd="0" destOrd="0" parTransId="{D20986E1-B585-4163-8F72-9991B90CC1A2}" sibTransId="{5A0A219A-77E0-48C5-93A5-692500009424}"/>
    <dgm:cxn modelId="{AFD8353B-95EE-4E3B-9FDA-C8EDD12A700A}" type="presOf" srcId="{388B6469-790F-4F53-88F2-0D594FCC84D5}" destId="{292275A0-665D-4093-A6A0-21ACA84A9DFE}" srcOrd="0" destOrd="0" presId="urn:microsoft.com/office/officeart/2005/8/layout/vList2"/>
    <dgm:cxn modelId="{D5E47DF0-CBAF-45BD-ADFC-0DA6A6F774A0}" type="presOf" srcId="{34094C8F-F1CF-4744-9A1C-A602BC10F8F0}" destId="{82F75E55-27E8-4DC3-8316-AAD4229579C7}" srcOrd="0" destOrd="0" presId="urn:microsoft.com/office/officeart/2005/8/layout/vList2"/>
    <dgm:cxn modelId="{5964B7F7-887B-4B57-B789-5326F1BD1842}" type="presParOf" srcId="{292275A0-665D-4093-A6A0-21ACA84A9DFE}" destId="{82F75E55-27E8-4DC3-8316-AAD4229579C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ED550C3-2034-4EA9-B9F3-065CB2679AC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B6AB773A-9E1E-477E-B4A9-76875CD89C9C}">
      <dgm:prSet custT="1"/>
      <dgm:spPr>
        <a:xfrm>
          <a:off x="0" y="3290"/>
          <a:ext cx="2384895" cy="82368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buNone/>
          </a:pPr>
          <a:r>
            <a:rPr lang="en-US" sz="1800" b="0" dirty="0">
              <a:solidFill>
                <a:srgbClr val="FFFFFF"/>
              </a:solidFill>
              <a:latin typeface="Arial" panose="020B0604020202020204" pitchFamily="34" charset="0"/>
              <a:ea typeface="+mn-ea"/>
              <a:cs typeface="Arial" panose="020B0604020202020204" pitchFamily="34" charset="0"/>
            </a:rPr>
            <a:t>ESCO fees are too high</a:t>
          </a:r>
          <a:endParaRPr lang="fr-CA" sz="1800" b="0" dirty="0">
            <a:solidFill>
              <a:srgbClr val="FFFFFF"/>
            </a:solidFill>
            <a:latin typeface="Arial" panose="020B0604020202020204" pitchFamily="34" charset="0"/>
            <a:ea typeface="+mn-ea"/>
            <a:cs typeface="Arial" panose="020B0604020202020204" pitchFamily="34" charset="0"/>
          </a:endParaRPr>
        </a:p>
      </dgm:t>
    </dgm:pt>
    <dgm:pt modelId="{4E97B90F-257D-48A9-BC09-1DAD7157271C}" type="parTrans" cxnId="{97693D62-4A95-42A5-A8C7-48D1CBC1E5A2}">
      <dgm:prSet/>
      <dgm:spPr/>
      <dgm:t>
        <a:bodyPr/>
        <a:lstStyle/>
        <a:p>
          <a:endParaRPr lang="fr-CA" sz="1800">
            <a:latin typeface="Arial" panose="020B0604020202020204" pitchFamily="34" charset="0"/>
            <a:cs typeface="Arial" panose="020B0604020202020204" pitchFamily="34" charset="0"/>
          </a:endParaRPr>
        </a:p>
      </dgm:t>
    </dgm:pt>
    <dgm:pt modelId="{6CC8440C-D889-4631-B9D6-DB9632E04415}" type="sibTrans" cxnId="{97693D62-4A95-42A5-A8C7-48D1CBC1E5A2}">
      <dgm:prSet/>
      <dgm:spPr/>
      <dgm:t>
        <a:bodyPr/>
        <a:lstStyle/>
        <a:p>
          <a:endParaRPr lang="fr-CA" sz="1800">
            <a:latin typeface="Arial" panose="020B0604020202020204" pitchFamily="34" charset="0"/>
            <a:cs typeface="Arial" panose="020B0604020202020204" pitchFamily="34" charset="0"/>
          </a:endParaRPr>
        </a:p>
      </dgm:t>
    </dgm:pt>
    <dgm:pt modelId="{905FFDF9-21AD-4A6B-B0EB-207961B8277B}" type="pres">
      <dgm:prSet presAssocID="{7ED550C3-2034-4EA9-B9F3-065CB2679AC2}" presName="linear" presStyleCnt="0">
        <dgm:presLayoutVars>
          <dgm:animLvl val="lvl"/>
          <dgm:resizeHandles val="exact"/>
        </dgm:presLayoutVars>
      </dgm:prSet>
      <dgm:spPr/>
    </dgm:pt>
    <dgm:pt modelId="{6EF38ECE-DB2B-46A9-A9B0-93F6D33BB2FC}" type="pres">
      <dgm:prSet presAssocID="{B6AB773A-9E1E-477E-B4A9-76875CD89C9C}" presName="parentText" presStyleLbl="node1" presStyleIdx="0" presStyleCnt="1" custLinFactNeighborX="805" custLinFactNeighborY="6629">
        <dgm:presLayoutVars>
          <dgm:chMax val="0"/>
          <dgm:bulletEnabled val="1"/>
        </dgm:presLayoutVars>
      </dgm:prSet>
      <dgm:spPr/>
    </dgm:pt>
  </dgm:ptLst>
  <dgm:cxnLst>
    <dgm:cxn modelId="{F39B221E-5BAD-444F-91C4-311F2E33651F}" type="presOf" srcId="{B6AB773A-9E1E-477E-B4A9-76875CD89C9C}" destId="{6EF38ECE-DB2B-46A9-A9B0-93F6D33BB2FC}" srcOrd="0" destOrd="0" presId="urn:microsoft.com/office/officeart/2005/8/layout/vList2"/>
    <dgm:cxn modelId="{97693D62-4A95-42A5-A8C7-48D1CBC1E5A2}" srcId="{7ED550C3-2034-4EA9-B9F3-065CB2679AC2}" destId="{B6AB773A-9E1E-477E-B4A9-76875CD89C9C}" srcOrd="0" destOrd="0" parTransId="{4E97B90F-257D-48A9-BC09-1DAD7157271C}" sibTransId="{6CC8440C-D889-4631-B9D6-DB9632E04415}"/>
    <dgm:cxn modelId="{95FB9E7F-E530-4304-8DB6-832BC5482C6F}" type="presOf" srcId="{7ED550C3-2034-4EA9-B9F3-065CB2679AC2}" destId="{905FFDF9-21AD-4A6B-B0EB-207961B8277B}" srcOrd="0" destOrd="0" presId="urn:microsoft.com/office/officeart/2005/8/layout/vList2"/>
    <dgm:cxn modelId="{40ED4CE7-01D6-4475-B4CA-EFFDE791A4EB}" type="presParOf" srcId="{905FFDF9-21AD-4A6B-B0EB-207961B8277B}" destId="{6EF38ECE-DB2B-46A9-A9B0-93F6D33BB2FC}"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2963C0-6958-4C91-A530-4DA096FEF7DE}">
      <dsp:nvSpPr>
        <dsp:cNvPr id="0" name=""/>
        <dsp:cNvSpPr/>
      </dsp:nvSpPr>
      <dsp:spPr>
        <a:xfrm>
          <a:off x="0" y="8995"/>
          <a:ext cx="11040797" cy="1104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b="0" kern="1200" baseline="0" dirty="0">
              <a:solidFill>
                <a:schemeClr val="tx1"/>
              </a:solidFill>
              <a:latin typeface="Arial" panose="020B0604020202020204" pitchFamily="34" charset="0"/>
              <a:cs typeface="Arial" panose="020B0604020202020204" pitchFamily="34" charset="0"/>
            </a:rPr>
            <a:t>Negotiation is an indispensable part of project construction.</a:t>
          </a:r>
          <a:endParaRPr lang="fr-CA" sz="2000" kern="1200" dirty="0">
            <a:solidFill>
              <a:schemeClr val="tx1"/>
            </a:solidFill>
            <a:latin typeface="Arial" panose="020B0604020202020204" pitchFamily="34" charset="0"/>
            <a:cs typeface="Arial" panose="020B0604020202020204" pitchFamily="34" charset="0"/>
          </a:endParaRPr>
        </a:p>
      </dsp:txBody>
      <dsp:txXfrm>
        <a:off x="53916" y="62911"/>
        <a:ext cx="10932965" cy="996648"/>
      </dsp:txXfrm>
    </dsp:sp>
    <dsp:sp modelId="{595DB65F-5893-4BDA-BA2C-C0CEF7A2054F}">
      <dsp:nvSpPr>
        <dsp:cNvPr id="0" name=""/>
        <dsp:cNvSpPr/>
      </dsp:nvSpPr>
      <dsp:spPr>
        <a:xfrm>
          <a:off x="0" y="1283395"/>
          <a:ext cx="11040797" cy="1104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b="0" kern="1200" baseline="0" dirty="0">
              <a:solidFill>
                <a:schemeClr val="tx1"/>
              </a:solidFill>
              <a:latin typeface="Arial" panose="020B0604020202020204" pitchFamily="34" charset="0"/>
              <a:cs typeface="Arial" panose="020B0604020202020204" pitchFamily="34" charset="0"/>
            </a:rPr>
            <a:t>ESCOs and enterprise owners must demonstrate flexibility while achieving their respective strategic goals.</a:t>
          </a:r>
          <a:endParaRPr lang="fr-CA" sz="2000" kern="1200" dirty="0">
            <a:solidFill>
              <a:schemeClr val="tx1"/>
            </a:solidFill>
            <a:latin typeface="Arial" panose="020B0604020202020204" pitchFamily="34" charset="0"/>
            <a:cs typeface="Arial" panose="020B0604020202020204" pitchFamily="34" charset="0"/>
          </a:endParaRPr>
        </a:p>
      </dsp:txBody>
      <dsp:txXfrm>
        <a:off x="53916" y="1337311"/>
        <a:ext cx="10932965" cy="99664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080784-C8F0-4A23-86DB-068CF2439F11}">
      <dsp:nvSpPr>
        <dsp:cNvPr id="0" name=""/>
        <dsp:cNvSpPr/>
      </dsp:nvSpPr>
      <dsp:spPr>
        <a:xfrm>
          <a:off x="0" y="0"/>
          <a:ext cx="4062679" cy="108576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solidFill>
                <a:srgbClr val="FFFFFF"/>
              </a:solidFill>
              <a:latin typeface="Arial" panose="020B0604020202020204" pitchFamily="34" charset="0"/>
              <a:ea typeface="+mn-ea"/>
              <a:cs typeface="Arial" panose="020B0604020202020204" pitchFamily="34" charset="0"/>
            </a:rPr>
            <a:t>Increase savings, increase upfront fees, no fixed price in contract</a:t>
          </a:r>
          <a:endParaRPr lang="fr-CA" sz="1800" kern="1200" dirty="0">
            <a:solidFill>
              <a:srgbClr val="FFFFFF"/>
            </a:solidFill>
            <a:latin typeface="Arial" panose="020B0604020202020204" pitchFamily="34" charset="0"/>
            <a:ea typeface="+mn-ea"/>
            <a:cs typeface="Arial" panose="020B0604020202020204" pitchFamily="34" charset="0"/>
          </a:endParaRPr>
        </a:p>
      </dsp:txBody>
      <dsp:txXfrm>
        <a:off x="53002" y="53002"/>
        <a:ext cx="3956675" cy="97975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074AAD-7AE0-46E0-99AC-5088FE989400}">
      <dsp:nvSpPr>
        <dsp:cNvPr id="0" name=""/>
        <dsp:cNvSpPr/>
      </dsp:nvSpPr>
      <dsp:spPr>
        <a:xfrm>
          <a:off x="0" y="0"/>
          <a:ext cx="3145917" cy="89856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solidFill>
                <a:srgbClr val="FFFFFF"/>
              </a:solidFill>
              <a:latin typeface="Arial" panose="020B0604020202020204" pitchFamily="34" charset="0"/>
              <a:ea typeface="+mn-ea"/>
              <a:cs typeface="Arial" panose="020B0604020202020204" pitchFamily="34" charset="0"/>
            </a:rPr>
            <a:t>Contract period is too long</a:t>
          </a:r>
          <a:endParaRPr lang="fr-CA" sz="1800" kern="1200" dirty="0">
            <a:solidFill>
              <a:srgbClr val="FFFFFF"/>
            </a:solidFill>
            <a:latin typeface="Arial" panose="020B0604020202020204" pitchFamily="34" charset="0"/>
            <a:ea typeface="+mn-ea"/>
            <a:cs typeface="Arial" panose="020B0604020202020204" pitchFamily="34" charset="0"/>
          </a:endParaRPr>
        </a:p>
      </dsp:txBody>
      <dsp:txXfrm>
        <a:off x="43864" y="43864"/>
        <a:ext cx="3058189" cy="81083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ADB41D-CA19-4D0D-AC8E-96C195DE503D}">
      <dsp:nvSpPr>
        <dsp:cNvPr id="0" name=""/>
        <dsp:cNvSpPr/>
      </dsp:nvSpPr>
      <dsp:spPr>
        <a:xfrm>
          <a:off x="268906" y="0"/>
          <a:ext cx="3047602" cy="901991"/>
        </a:xfrm>
        <a:prstGeom prst="rightArrow">
          <a:avLst/>
        </a:prstGeom>
        <a:solidFill>
          <a:srgbClr val="00467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2A0769ED-A999-4EE1-A4C6-43EB3481B68E}">
      <dsp:nvSpPr>
        <dsp:cNvPr id="0" name=""/>
        <dsp:cNvSpPr/>
      </dsp:nvSpPr>
      <dsp:spPr>
        <a:xfrm>
          <a:off x="823525" y="270597"/>
          <a:ext cx="1938364" cy="360796"/>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US" sz="1500" b="1" kern="1200" dirty="0">
              <a:solidFill>
                <a:srgbClr val="FFFFFF"/>
              </a:solidFill>
              <a:latin typeface="Arial" panose="020B0604020202020204" pitchFamily="34" charset="0"/>
              <a:ea typeface="+mn-ea"/>
              <a:cs typeface="Arial" panose="020B0604020202020204" pitchFamily="34" charset="0"/>
            </a:rPr>
            <a:t>Reduced fees but...</a:t>
          </a:r>
          <a:endParaRPr lang="fr-CA" sz="1500" kern="1200" dirty="0">
            <a:solidFill>
              <a:srgbClr val="FFFFFF"/>
            </a:solidFill>
            <a:latin typeface="Arial" panose="020B0604020202020204" pitchFamily="34" charset="0"/>
            <a:ea typeface="+mn-ea"/>
            <a:cs typeface="Arial" panose="020B0604020202020204" pitchFamily="34" charset="0"/>
          </a:endParaRPr>
        </a:p>
      </dsp:txBody>
      <dsp:txXfrm>
        <a:off x="841138" y="288210"/>
        <a:ext cx="1903138" cy="32557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A2CC6F-7FBD-47DF-A4D6-2C5230A1E279}">
      <dsp:nvSpPr>
        <dsp:cNvPr id="0" name=""/>
        <dsp:cNvSpPr/>
      </dsp:nvSpPr>
      <dsp:spPr>
        <a:xfrm>
          <a:off x="279810" y="0"/>
          <a:ext cx="3171185" cy="901991"/>
        </a:xfrm>
        <a:prstGeom prst="rightArrow">
          <a:avLst/>
        </a:prstGeom>
        <a:solidFill>
          <a:srgbClr val="00467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714D149E-7CD8-4580-8C68-C97985EB3864}">
      <dsp:nvSpPr>
        <dsp:cNvPr id="0" name=""/>
        <dsp:cNvSpPr/>
      </dsp:nvSpPr>
      <dsp:spPr>
        <a:xfrm>
          <a:off x="367251" y="270597"/>
          <a:ext cx="2996304" cy="360796"/>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US" sz="1500" b="1" kern="1200" dirty="0">
              <a:solidFill>
                <a:srgbClr val="FFFFFF"/>
              </a:solidFill>
              <a:latin typeface="Arial" panose="020B0604020202020204" pitchFamily="34" charset="0"/>
              <a:ea typeface="+mn-ea"/>
              <a:cs typeface="Arial" panose="020B0604020202020204" pitchFamily="34" charset="0"/>
            </a:rPr>
            <a:t>Shorten contract duration but...</a:t>
          </a:r>
          <a:endParaRPr lang="fr-CA" sz="1500" kern="1200" dirty="0">
            <a:solidFill>
              <a:srgbClr val="FFFFFF"/>
            </a:solidFill>
            <a:latin typeface="Arial" panose="020B0604020202020204" pitchFamily="34" charset="0"/>
            <a:ea typeface="+mn-ea"/>
            <a:cs typeface="Arial" panose="020B0604020202020204" pitchFamily="34" charset="0"/>
          </a:endParaRPr>
        </a:p>
      </dsp:txBody>
      <dsp:txXfrm>
        <a:off x="384864" y="288210"/>
        <a:ext cx="2961078" cy="32557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3A8285-1942-4268-A6C4-89EE6AA9CAD1}">
      <dsp:nvSpPr>
        <dsp:cNvPr id="0" name=""/>
        <dsp:cNvSpPr/>
      </dsp:nvSpPr>
      <dsp:spPr>
        <a:xfrm>
          <a:off x="0" y="69419"/>
          <a:ext cx="4621112" cy="121680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b="0" kern="1200" dirty="0">
              <a:solidFill>
                <a:srgbClr val="FFFFFF"/>
              </a:solidFill>
              <a:latin typeface="Arial" panose="020B0604020202020204" pitchFamily="34" charset="0"/>
              <a:ea typeface="+mn-ea"/>
              <a:cs typeface="Arial" panose="020B0604020202020204" pitchFamily="34" charset="0"/>
            </a:rPr>
            <a:t>Set higher minimum output levels, increase contract terms, and shift price risk to facility owners</a:t>
          </a:r>
          <a:endParaRPr lang="fr-CA" sz="1600" b="0" kern="1200" dirty="0">
            <a:solidFill>
              <a:srgbClr val="FFFFFF"/>
            </a:solidFill>
            <a:latin typeface="Arial" panose="020B0604020202020204" pitchFamily="34" charset="0"/>
            <a:ea typeface="+mn-ea"/>
            <a:cs typeface="Arial" panose="020B0604020202020204" pitchFamily="34" charset="0"/>
          </a:endParaRPr>
        </a:p>
      </dsp:txBody>
      <dsp:txXfrm>
        <a:off x="59399" y="128818"/>
        <a:ext cx="4502314" cy="109800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9F8488-A1ED-4F2D-BBF2-23E268D8D227}">
      <dsp:nvSpPr>
        <dsp:cNvPr id="0" name=""/>
        <dsp:cNvSpPr/>
      </dsp:nvSpPr>
      <dsp:spPr>
        <a:xfrm>
          <a:off x="0" y="3033"/>
          <a:ext cx="2946400" cy="104832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b="0" kern="1200" dirty="0" err="1">
              <a:solidFill>
                <a:srgbClr val="FFFFFF"/>
              </a:solidFill>
              <a:latin typeface="Arial" panose="020B0604020202020204" pitchFamily="34" charset="0"/>
              <a:ea typeface="+mn-ea"/>
              <a:cs typeface="Arial" panose="020B0604020202020204" pitchFamily="34" charset="0"/>
            </a:rPr>
            <a:t>Chauffage</a:t>
          </a:r>
          <a:r>
            <a:rPr lang="en-US" sz="1600" b="0" kern="1200" dirty="0">
              <a:solidFill>
                <a:srgbClr val="FFFFFF"/>
              </a:solidFill>
              <a:latin typeface="Arial" panose="020B0604020202020204" pitchFamily="34" charset="0"/>
              <a:ea typeface="+mn-ea"/>
              <a:cs typeface="Arial" panose="020B0604020202020204" pitchFamily="34" charset="0"/>
            </a:rPr>
            <a:t> contract price is too high</a:t>
          </a:r>
          <a:endParaRPr lang="fr-CA" sz="1600" b="0" kern="1200" dirty="0">
            <a:solidFill>
              <a:srgbClr val="FFFFFF"/>
            </a:solidFill>
            <a:latin typeface="Arial" panose="020B0604020202020204" pitchFamily="34" charset="0"/>
            <a:ea typeface="+mn-ea"/>
            <a:cs typeface="Arial" panose="020B0604020202020204" pitchFamily="34" charset="0"/>
          </a:endParaRPr>
        </a:p>
      </dsp:txBody>
      <dsp:txXfrm>
        <a:off x="51175" y="54208"/>
        <a:ext cx="2844050" cy="94597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1F7DD5-DC92-4CF5-B52C-1F5D2CAC8E08}">
      <dsp:nvSpPr>
        <dsp:cNvPr id="0" name=""/>
        <dsp:cNvSpPr/>
      </dsp:nvSpPr>
      <dsp:spPr>
        <a:xfrm>
          <a:off x="0" y="69419"/>
          <a:ext cx="4614763" cy="121680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b="0" kern="1200" dirty="0">
              <a:solidFill>
                <a:srgbClr val="FFFFFF"/>
              </a:solidFill>
              <a:latin typeface="Arial" panose="020B0604020202020204" pitchFamily="34" charset="0"/>
              <a:ea typeface="+mn-ea"/>
              <a:cs typeface="Arial" panose="020B0604020202020204" pitchFamily="34" charset="0"/>
            </a:rPr>
            <a:t>Reduce guarantees, require facility owners to pay for monitoring services, increase fees</a:t>
          </a:r>
          <a:endParaRPr lang="fr-CA" sz="1600" b="0" kern="1200" dirty="0">
            <a:solidFill>
              <a:srgbClr val="FFFFFF"/>
            </a:solidFill>
            <a:latin typeface="Arial" panose="020B0604020202020204" pitchFamily="34" charset="0"/>
            <a:ea typeface="+mn-ea"/>
            <a:cs typeface="Arial" panose="020B0604020202020204" pitchFamily="34" charset="0"/>
          </a:endParaRPr>
        </a:p>
      </dsp:txBody>
      <dsp:txXfrm>
        <a:off x="59399" y="128818"/>
        <a:ext cx="4495965" cy="109800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67FAFE-7B41-45BE-8944-1852F1D8BEB7}">
      <dsp:nvSpPr>
        <dsp:cNvPr id="0" name=""/>
        <dsp:cNvSpPr/>
      </dsp:nvSpPr>
      <dsp:spPr>
        <a:xfrm>
          <a:off x="0" y="63674"/>
          <a:ext cx="2981491" cy="121680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b="0" kern="1200" dirty="0">
              <a:solidFill>
                <a:srgbClr val="FFFFFF"/>
              </a:solidFill>
              <a:latin typeface="Arial" panose="020B0604020202020204" pitchFamily="34" charset="0"/>
              <a:ea typeface="+mn-ea"/>
              <a:cs typeface="Arial" panose="020B0604020202020204" pitchFamily="34" charset="0"/>
            </a:rPr>
            <a:t>ESCO takes too much of the savings</a:t>
          </a:r>
          <a:endParaRPr lang="fr-CA" sz="1600" b="0" kern="1200" dirty="0">
            <a:solidFill>
              <a:srgbClr val="FFFFFF"/>
            </a:solidFill>
            <a:latin typeface="Arial" panose="020B0604020202020204" pitchFamily="34" charset="0"/>
            <a:ea typeface="+mn-ea"/>
            <a:cs typeface="Arial" panose="020B0604020202020204" pitchFamily="34" charset="0"/>
          </a:endParaRPr>
        </a:p>
      </dsp:txBody>
      <dsp:txXfrm>
        <a:off x="59399" y="123073"/>
        <a:ext cx="2862693" cy="109800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5DCDC9-4708-42F2-A25D-A738675EEC2A}">
      <dsp:nvSpPr>
        <dsp:cNvPr id="0" name=""/>
        <dsp:cNvSpPr/>
      </dsp:nvSpPr>
      <dsp:spPr>
        <a:xfrm>
          <a:off x="259079" y="0"/>
          <a:ext cx="2936240" cy="870033"/>
        </a:xfrm>
        <a:prstGeom prst="rightArrow">
          <a:avLst/>
        </a:prstGeom>
        <a:solidFill>
          <a:srgbClr val="00467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2EACD35B-29E9-4234-A01D-BCB89CD610CD}">
      <dsp:nvSpPr>
        <dsp:cNvPr id="0" name=""/>
        <dsp:cNvSpPr/>
      </dsp:nvSpPr>
      <dsp:spPr>
        <a:xfrm>
          <a:off x="982344" y="261009"/>
          <a:ext cx="1489710" cy="348013"/>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US" sz="1500" b="1" kern="1200" dirty="0">
              <a:solidFill>
                <a:srgbClr val="FFFFFF"/>
              </a:solidFill>
              <a:latin typeface="Arial" panose="020B0604020202020204" pitchFamily="34" charset="0"/>
              <a:ea typeface="+mn-ea"/>
              <a:cs typeface="Arial" panose="020B0604020202020204" pitchFamily="34" charset="0"/>
            </a:rPr>
            <a:t>Discount but...</a:t>
          </a:r>
          <a:endParaRPr lang="fr-CA" sz="1500" kern="1200" dirty="0">
            <a:solidFill>
              <a:srgbClr val="FFFFFF"/>
            </a:solidFill>
            <a:latin typeface="Arial" panose="020B0604020202020204" pitchFamily="34" charset="0"/>
            <a:ea typeface="+mn-ea"/>
            <a:cs typeface="Arial" panose="020B0604020202020204" pitchFamily="34" charset="0"/>
          </a:endParaRPr>
        </a:p>
      </dsp:txBody>
      <dsp:txXfrm>
        <a:off x="999333" y="277998"/>
        <a:ext cx="1455732" cy="314035"/>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DD2251-1207-4C61-843C-16A9358563DE}">
      <dsp:nvSpPr>
        <dsp:cNvPr id="0" name=""/>
        <dsp:cNvSpPr/>
      </dsp:nvSpPr>
      <dsp:spPr>
        <a:xfrm>
          <a:off x="281940" y="0"/>
          <a:ext cx="3195319" cy="1107016"/>
        </a:xfrm>
        <a:prstGeom prst="rightArrow">
          <a:avLst/>
        </a:prstGeom>
        <a:solidFill>
          <a:srgbClr val="00467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E5AF5A32-695E-4FCC-891B-F53AD4293CAF}">
      <dsp:nvSpPr>
        <dsp:cNvPr id="0" name=""/>
        <dsp:cNvSpPr/>
      </dsp:nvSpPr>
      <dsp:spPr>
        <a:xfrm>
          <a:off x="534511" y="332104"/>
          <a:ext cx="2690177" cy="442806"/>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rtl="0">
            <a:lnSpc>
              <a:spcPct val="90000"/>
            </a:lnSpc>
            <a:spcBef>
              <a:spcPct val="0"/>
            </a:spcBef>
            <a:spcAft>
              <a:spcPct val="35000"/>
            </a:spcAft>
            <a:buNone/>
          </a:pPr>
          <a:r>
            <a:rPr lang="en-US" sz="1900" b="1" kern="1200" dirty="0">
              <a:solidFill>
                <a:srgbClr val="FFFFFF"/>
              </a:solidFill>
              <a:latin typeface="Arial" panose="020B0604020202020204" pitchFamily="34" charset="0"/>
              <a:ea typeface="+mn-ea"/>
              <a:cs typeface="Arial" panose="020B0604020202020204" pitchFamily="34" charset="0"/>
            </a:rPr>
            <a:t>Reduce sharing but...</a:t>
          </a:r>
          <a:endParaRPr lang="fr-CA" sz="1900" kern="1200" dirty="0">
            <a:solidFill>
              <a:srgbClr val="FFFFFF"/>
            </a:solidFill>
            <a:latin typeface="Arial" panose="020B0604020202020204" pitchFamily="34" charset="0"/>
            <a:ea typeface="+mn-ea"/>
            <a:cs typeface="Arial" panose="020B0604020202020204" pitchFamily="34" charset="0"/>
          </a:endParaRPr>
        </a:p>
      </dsp:txBody>
      <dsp:txXfrm>
        <a:off x="556127" y="353720"/>
        <a:ext cx="2646945" cy="3995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2963C0-6958-4C91-A530-4DA096FEF7DE}">
      <dsp:nvSpPr>
        <dsp:cNvPr id="0" name=""/>
        <dsp:cNvSpPr/>
      </dsp:nvSpPr>
      <dsp:spPr>
        <a:xfrm>
          <a:off x="0" y="8995"/>
          <a:ext cx="11040797" cy="1104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kern="1200" dirty="0">
              <a:solidFill>
                <a:schemeClr val="tx1"/>
              </a:solidFill>
              <a:latin typeface="Arial" panose="020B0604020202020204" pitchFamily="34" charset="0"/>
              <a:cs typeface="Arial" panose="020B0604020202020204" pitchFamily="34" charset="0"/>
            </a:rPr>
            <a:t>Negotiation is an important step in ensuring understanding and agreement between the involved parties.</a:t>
          </a:r>
          <a:endParaRPr lang="fr-CA" sz="2000" kern="1200" dirty="0">
            <a:solidFill>
              <a:schemeClr val="tx1"/>
            </a:solidFill>
            <a:latin typeface="Arial" panose="020B0604020202020204" pitchFamily="34" charset="0"/>
            <a:cs typeface="Arial" panose="020B0604020202020204" pitchFamily="34" charset="0"/>
          </a:endParaRPr>
        </a:p>
      </dsp:txBody>
      <dsp:txXfrm>
        <a:off x="53916" y="62911"/>
        <a:ext cx="10932965" cy="996648"/>
      </dsp:txXfrm>
    </dsp:sp>
    <dsp:sp modelId="{595DB65F-5893-4BDA-BA2C-C0CEF7A2054F}">
      <dsp:nvSpPr>
        <dsp:cNvPr id="0" name=""/>
        <dsp:cNvSpPr/>
      </dsp:nvSpPr>
      <dsp:spPr>
        <a:xfrm>
          <a:off x="0" y="1292391"/>
          <a:ext cx="11040797" cy="1104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kern="1200" dirty="0">
              <a:solidFill>
                <a:schemeClr val="tx1"/>
              </a:solidFill>
              <a:latin typeface="Arial" panose="020B0604020202020204" pitchFamily="34" charset="0"/>
              <a:cs typeface="Arial" panose="020B0604020202020204" pitchFamily="34" charset="0"/>
            </a:rPr>
            <a:t>Ensure transparency and clarity in interests and responsibilities</a:t>
          </a:r>
          <a:endParaRPr lang="fr-CA" sz="2000" kern="1200" dirty="0">
            <a:solidFill>
              <a:schemeClr val="tx1"/>
            </a:solidFill>
            <a:latin typeface="Arial" panose="020B0604020202020204" pitchFamily="34" charset="0"/>
            <a:cs typeface="Arial" panose="020B0604020202020204" pitchFamily="34" charset="0"/>
          </a:endParaRPr>
        </a:p>
      </dsp:txBody>
      <dsp:txXfrm>
        <a:off x="53916" y="1346307"/>
        <a:ext cx="10932965" cy="996648"/>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3C633C-881B-4F7A-B011-8A0CC4FBA130}">
      <dsp:nvSpPr>
        <dsp:cNvPr id="0" name=""/>
        <dsp:cNvSpPr/>
      </dsp:nvSpPr>
      <dsp:spPr>
        <a:xfrm>
          <a:off x="0" y="21414"/>
          <a:ext cx="2891828" cy="121680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b="0" kern="1200" dirty="0">
              <a:solidFill>
                <a:srgbClr val="FFFFFF"/>
              </a:solidFill>
              <a:latin typeface="Arial" panose="020B0604020202020204" pitchFamily="34" charset="0"/>
              <a:ea typeface="+mn-ea"/>
              <a:cs typeface="Arial" panose="020B0604020202020204" pitchFamily="34" charset="0"/>
            </a:rPr>
            <a:t>Financial terms not acceptable</a:t>
          </a:r>
          <a:endParaRPr lang="fr-CA" sz="1600" b="0" kern="1200" dirty="0">
            <a:solidFill>
              <a:srgbClr val="FFFFFF"/>
            </a:solidFill>
            <a:latin typeface="Arial" panose="020B0604020202020204" pitchFamily="34" charset="0"/>
            <a:ea typeface="+mn-ea"/>
            <a:cs typeface="Arial" panose="020B0604020202020204" pitchFamily="34" charset="0"/>
          </a:endParaRPr>
        </a:p>
      </dsp:txBody>
      <dsp:txXfrm>
        <a:off x="59399" y="80813"/>
        <a:ext cx="2773030" cy="109800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024595-C191-495E-9F73-276BAC053DDF}">
      <dsp:nvSpPr>
        <dsp:cNvPr id="0" name=""/>
        <dsp:cNvSpPr/>
      </dsp:nvSpPr>
      <dsp:spPr>
        <a:xfrm>
          <a:off x="289560" y="0"/>
          <a:ext cx="3281679" cy="1109133"/>
        </a:xfrm>
        <a:prstGeom prst="rightArrow">
          <a:avLst/>
        </a:prstGeom>
        <a:solidFill>
          <a:srgbClr val="00467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36D76195-053F-44F6-843F-68D7ED59ED6A}">
      <dsp:nvSpPr>
        <dsp:cNvPr id="0" name=""/>
        <dsp:cNvSpPr/>
      </dsp:nvSpPr>
      <dsp:spPr>
        <a:xfrm>
          <a:off x="168910" y="332739"/>
          <a:ext cx="3522980" cy="443653"/>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rtl="0">
            <a:lnSpc>
              <a:spcPct val="90000"/>
            </a:lnSpc>
            <a:spcBef>
              <a:spcPct val="0"/>
            </a:spcBef>
            <a:spcAft>
              <a:spcPct val="35000"/>
            </a:spcAft>
            <a:buNone/>
          </a:pPr>
          <a:r>
            <a:rPr lang="en-US" sz="1900" b="1" kern="1200" dirty="0">
              <a:solidFill>
                <a:srgbClr val="FFFFFF"/>
              </a:solidFill>
              <a:latin typeface="Arial" panose="020B0604020202020204" pitchFamily="34" charset="0"/>
              <a:ea typeface="+mn-ea"/>
              <a:cs typeface="Arial" panose="020B0604020202020204" pitchFamily="34" charset="0"/>
            </a:rPr>
            <a:t>Meets local regulations but...</a:t>
          </a:r>
          <a:endParaRPr lang="fr-CA" sz="1900" kern="1200" dirty="0">
            <a:solidFill>
              <a:srgbClr val="FFFFFF"/>
            </a:solidFill>
            <a:latin typeface="Arial" panose="020B0604020202020204" pitchFamily="34" charset="0"/>
            <a:ea typeface="+mn-ea"/>
            <a:cs typeface="Arial" panose="020B0604020202020204" pitchFamily="34" charset="0"/>
          </a:endParaRPr>
        </a:p>
      </dsp:txBody>
      <dsp:txXfrm>
        <a:off x="190567" y="354396"/>
        <a:ext cx="3479666" cy="400339"/>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F33263-5EE9-40D4-BE0F-B1907FD6434B}">
      <dsp:nvSpPr>
        <dsp:cNvPr id="0" name=""/>
        <dsp:cNvSpPr/>
      </dsp:nvSpPr>
      <dsp:spPr>
        <a:xfrm>
          <a:off x="0" y="69419"/>
          <a:ext cx="4680379" cy="121680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b="1" kern="1200" dirty="0"/>
            <a:t>Increase loan term, increase contributions or equity of the owner</a:t>
          </a:r>
          <a:endParaRPr lang="fr-CA" sz="1600" b="0" kern="1200" dirty="0">
            <a:solidFill>
              <a:srgbClr val="FFFFFF"/>
            </a:solidFill>
            <a:latin typeface="Arial" panose="020B0604020202020204" pitchFamily="34" charset="0"/>
            <a:ea typeface="+mn-ea"/>
            <a:cs typeface="Arial" panose="020B0604020202020204" pitchFamily="34" charset="0"/>
          </a:endParaRPr>
        </a:p>
      </dsp:txBody>
      <dsp:txXfrm>
        <a:off x="59399" y="128818"/>
        <a:ext cx="4561581" cy="1098002"/>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11891F-C159-44C9-B636-87D436743E1C}">
      <dsp:nvSpPr>
        <dsp:cNvPr id="0" name=""/>
        <dsp:cNvSpPr/>
      </dsp:nvSpPr>
      <dsp:spPr>
        <a:xfrm>
          <a:off x="0" y="521501"/>
          <a:ext cx="11256433" cy="136890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kern="1200" dirty="0">
              <a:solidFill>
                <a:srgbClr val="FFFFFF"/>
              </a:solidFill>
              <a:latin typeface="Arial" panose="020B0604020202020204" pitchFamily="34" charset="0"/>
              <a:ea typeface="+mn-ea"/>
              <a:cs typeface="Arial" panose="020B0604020202020204" pitchFamily="34" charset="0"/>
            </a:rPr>
            <a:t>The ESCO will make an initial proposal to the owner, who should become familiar with the basic concepts of effective contracting. While the ESCO will always ask for slightly more than expected, a proposal that is “too much” for the ESCO may make the owner to give up or win a competing contract.</a:t>
          </a:r>
          <a:endParaRPr lang="fr-CA" sz="2000" kern="1200" dirty="0">
            <a:solidFill>
              <a:srgbClr val="FFFFFF"/>
            </a:solidFill>
            <a:latin typeface="Arial" panose="020B0604020202020204" pitchFamily="34" charset="0"/>
            <a:ea typeface="+mn-ea"/>
            <a:cs typeface="Arial" panose="020B0604020202020204" pitchFamily="34" charset="0"/>
          </a:endParaRPr>
        </a:p>
      </dsp:txBody>
      <dsp:txXfrm>
        <a:off x="66824" y="588325"/>
        <a:ext cx="11122785" cy="12352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B7C57D-1548-4244-9C36-FB3706BA9AD6}">
      <dsp:nvSpPr>
        <dsp:cNvPr id="0" name=""/>
        <dsp:cNvSpPr/>
      </dsp:nvSpPr>
      <dsp:spPr>
        <a:xfrm>
          <a:off x="0" y="418032"/>
          <a:ext cx="10972800" cy="604799"/>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2B04D9D-F1F2-4964-912D-ACC9F2D586DE}">
      <dsp:nvSpPr>
        <dsp:cNvPr id="0" name=""/>
        <dsp:cNvSpPr/>
      </dsp:nvSpPr>
      <dsp:spPr>
        <a:xfrm>
          <a:off x="502866" y="319468"/>
          <a:ext cx="7680960" cy="7084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889000">
            <a:lnSpc>
              <a:spcPct val="90000"/>
            </a:lnSpc>
            <a:spcBef>
              <a:spcPct val="0"/>
            </a:spcBef>
            <a:spcAft>
              <a:spcPct val="35000"/>
            </a:spcAft>
            <a:buNone/>
          </a:pPr>
          <a:r>
            <a:rPr lang="en-US" sz="2000" b="1" kern="1200" dirty="0"/>
            <a:t>Preparation</a:t>
          </a:r>
          <a:endParaRPr lang="en-US" sz="2000" kern="1200" dirty="0"/>
        </a:p>
      </dsp:txBody>
      <dsp:txXfrm>
        <a:off x="537451" y="354053"/>
        <a:ext cx="7611790" cy="639310"/>
      </dsp:txXfrm>
    </dsp:sp>
    <dsp:sp modelId="{B5F9BAAA-7965-428E-BF2C-034A4282E577}">
      <dsp:nvSpPr>
        <dsp:cNvPr id="0" name=""/>
        <dsp:cNvSpPr/>
      </dsp:nvSpPr>
      <dsp:spPr>
        <a:xfrm>
          <a:off x="0" y="1506672"/>
          <a:ext cx="10972800" cy="604799"/>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7259DCE-ED26-4134-9E39-0EE3AE378969}">
      <dsp:nvSpPr>
        <dsp:cNvPr id="0" name=""/>
        <dsp:cNvSpPr/>
      </dsp:nvSpPr>
      <dsp:spPr>
        <a:xfrm>
          <a:off x="548640" y="1152432"/>
          <a:ext cx="7680960" cy="7084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889000">
            <a:lnSpc>
              <a:spcPct val="90000"/>
            </a:lnSpc>
            <a:spcBef>
              <a:spcPct val="0"/>
            </a:spcBef>
            <a:spcAft>
              <a:spcPct val="35000"/>
            </a:spcAft>
            <a:buNone/>
          </a:pPr>
          <a:r>
            <a:rPr lang="en-US" sz="2000" b="1" kern="1200" dirty="0"/>
            <a:t>Preliminary negotiation</a:t>
          </a:r>
          <a:endParaRPr lang="en-US" sz="2000" kern="1200" dirty="0"/>
        </a:p>
      </dsp:txBody>
      <dsp:txXfrm>
        <a:off x="583225" y="1187017"/>
        <a:ext cx="7611790" cy="639310"/>
      </dsp:txXfrm>
    </dsp:sp>
    <dsp:sp modelId="{095CBE76-51B4-4528-9472-7F6CC34D3EE3}">
      <dsp:nvSpPr>
        <dsp:cNvPr id="0" name=""/>
        <dsp:cNvSpPr/>
      </dsp:nvSpPr>
      <dsp:spPr>
        <a:xfrm>
          <a:off x="0" y="2595312"/>
          <a:ext cx="10972800" cy="604799"/>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AD1046-60D9-4621-BB38-E2FFC34EAC87}">
      <dsp:nvSpPr>
        <dsp:cNvPr id="0" name=""/>
        <dsp:cNvSpPr/>
      </dsp:nvSpPr>
      <dsp:spPr>
        <a:xfrm>
          <a:off x="491263" y="2131165"/>
          <a:ext cx="7680960" cy="7084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889000">
            <a:lnSpc>
              <a:spcPct val="90000"/>
            </a:lnSpc>
            <a:spcBef>
              <a:spcPct val="0"/>
            </a:spcBef>
            <a:spcAft>
              <a:spcPct val="35000"/>
            </a:spcAft>
            <a:buNone/>
          </a:pPr>
          <a:r>
            <a:rPr lang="en-US" sz="2000" b="1" kern="1200" dirty="0"/>
            <a:t>Detailed negotiation</a:t>
          </a:r>
          <a:endParaRPr lang="en-US" sz="2000" kern="1200" dirty="0"/>
        </a:p>
      </dsp:txBody>
      <dsp:txXfrm>
        <a:off x="525848" y="2165750"/>
        <a:ext cx="7611790" cy="639310"/>
      </dsp:txXfrm>
    </dsp:sp>
    <dsp:sp modelId="{D96385AE-5B79-4D29-BB4D-B322E83B89AD}">
      <dsp:nvSpPr>
        <dsp:cNvPr id="0" name=""/>
        <dsp:cNvSpPr/>
      </dsp:nvSpPr>
      <dsp:spPr>
        <a:xfrm>
          <a:off x="0" y="3683952"/>
          <a:ext cx="10972800" cy="604799"/>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428D757-B8BC-43DA-B76E-37029CAB1120}">
      <dsp:nvSpPr>
        <dsp:cNvPr id="0" name=""/>
        <dsp:cNvSpPr/>
      </dsp:nvSpPr>
      <dsp:spPr>
        <a:xfrm>
          <a:off x="548640" y="3329711"/>
          <a:ext cx="7680960" cy="7084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889000">
            <a:lnSpc>
              <a:spcPct val="90000"/>
            </a:lnSpc>
            <a:spcBef>
              <a:spcPct val="0"/>
            </a:spcBef>
            <a:spcAft>
              <a:spcPct val="35000"/>
            </a:spcAft>
            <a:buNone/>
          </a:pPr>
          <a:r>
            <a:rPr lang="en-US" sz="2000" b="1" kern="1200" dirty="0"/>
            <a:t>Finalize and sign the contract</a:t>
          </a:r>
          <a:endParaRPr lang="en-US" sz="2000" kern="1200" dirty="0"/>
        </a:p>
      </dsp:txBody>
      <dsp:txXfrm>
        <a:off x="583225" y="3364296"/>
        <a:ext cx="7611790" cy="6393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B431A5-C58E-9D48-95A9-CCFAFB36AEC8}">
      <dsp:nvSpPr>
        <dsp:cNvPr id="0" name=""/>
        <dsp:cNvSpPr/>
      </dsp:nvSpPr>
      <dsp:spPr>
        <a:xfrm>
          <a:off x="0" y="480483"/>
          <a:ext cx="3428999" cy="20573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i="0" kern="1200" baseline="0" dirty="0">
              <a:solidFill>
                <a:schemeClr val="tx1"/>
              </a:solidFill>
            </a:rPr>
            <a:t>Preparation</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Collect information about customers, markets and financial situation</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Assess the project’s EE potential</a:t>
          </a:r>
          <a:r>
            <a:rPr lang="vi-VN" sz="1600" b="0" i="0" kern="1200" baseline="0" dirty="0">
              <a:solidFill>
                <a:schemeClr val="tx1"/>
              </a:solidFill>
            </a:rPr>
            <a:t>.</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Determine goals and negotiation strategies</a:t>
          </a:r>
          <a:endParaRPr lang="en-US" sz="1600" kern="1200" dirty="0">
            <a:solidFill>
              <a:schemeClr val="tx1"/>
            </a:solidFill>
          </a:endParaRPr>
        </a:p>
      </dsp:txBody>
      <dsp:txXfrm>
        <a:off x="0" y="480483"/>
        <a:ext cx="3428999" cy="2057399"/>
      </dsp:txXfrm>
    </dsp:sp>
    <dsp:sp modelId="{2381DE06-76CD-F344-9491-4FA3FF310A09}">
      <dsp:nvSpPr>
        <dsp:cNvPr id="0" name=""/>
        <dsp:cNvSpPr/>
      </dsp:nvSpPr>
      <dsp:spPr>
        <a:xfrm>
          <a:off x="3771900" y="480483"/>
          <a:ext cx="3428999" cy="20573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solidFill>
            </a:rPr>
            <a:t>Preliminary negotiations</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Discuss customer’s needs and expectations</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Assessing cooperation and energy efficiency</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Propose initial solutions and project scope</a:t>
          </a:r>
          <a:endParaRPr lang="en-US" sz="1600" kern="1200" dirty="0">
            <a:solidFill>
              <a:schemeClr val="tx1"/>
            </a:solidFill>
          </a:endParaRPr>
        </a:p>
      </dsp:txBody>
      <dsp:txXfrm>
        <a:off x="3771900" y="480483"/>
        <a:ext cx="3428999" cy="2057399"/>
      </dsp:txXfrm>
    </dsp:sp>
    <dsp:sp modelId="{64CB7B05-D5C1-354A-BF0E-3786E94B921A}">
      <dsp:nvSpPr>
        <dsp:cNvPr id="0" name=""/>
        <dsp:cNvSpPr/>
      </dsp:nvSpPr>
      <dsp:spPr>
        <a:xfrm>
          <a:off x="7543800" y="480483"/>
          <a:ext cx="3428999" cy="20573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i="0" kern="1200" baseline="0" dirty="0">
              <a:solidFill>
                <a:schemeClr val="tx1"/>
              </a:solidFill>
            </a:rPr>
            <a:t>Negotiate financial terms in detail</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Energy efficiency profit sharing mechanism</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Project financing and investment options</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Payment methods and guarantees</a:t>
          </a:r>
          <a:endParaRPr lang="en-US" sz="1600" kern="1200" dirty="0">
            <a:solidFill>
              <a:schemeClr val="tx1"/>
            </a:solidFill>
          </a:endParaRPr>
        </a:p>
      </dsp:txBody>
      <dsp:txXfrm>
        <a:off x="7543800" y="480483"/>
        <a:ext cx="3428999" cy="2057399"/>
      </dsp:txXfrm>
    </dsp:sp>
    <dsp:sp modelId="{0A25590F-334C-FD4C-98F0-E26FBD199AF3}">
      <dsp:nvSpPr>
        <dsp:cNvPr id="0" name=""/>
        <dsp:cNvSpPr/>
      </dsp:nvSpPr>
      <dsp:spPr>
        <a:xfrm>
          <a:off x="0" y="2880783"/>
          <a:ext cx="3428999" cy="20573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i="0" kern="1200" baseline="0" dirty="0">
              <a:solidFill>
                <a:schemeClr val="tx1"/>
              </a:solidFill>
            </a:rPr>
            <a:t>Negotiation of responsibilities and rights of the parties</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ESCO's responsibility for investment, management and project operation</a:t>
          </a:r>
          <a:r>
            <a:rPr lang="vi-VN" sz="1600" b="0" i="0" kern="1200" baseline="0" dirty="0">
              <a:solidFill>
                <a:schemeClr val="tx1"/>
              </a:solidFill>
            </a:rPr>
            <a:t>.</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Rights and responsibilities of the Project owner</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Commitment from major sponsors</a:t>
          </a:r>
          <a:endParaRPr lang="en-US" sz="1600" kern="1200" dirty="0">
            <a:solidFill>
              <a:schemeClr val="tx1"/>
            </a:solidFill>
          </a:endParaRPr>
        </a:p>
      </dsp:txBody>
      <dsp:txXfrm>
        <a:off x="0" y="2880783"/>
        <a:ext cx="3428999" cy="2057399"/>
      </dsp:txXfrm>
    </dsp:sp>
    <dsp:sp modelId="{914C9535-615A-F04E-A8A8-4623F53E0081}">
      <dsp:nvSpPr>
        <dsp:cNvPr id="0" name=""/>
        <dsp:cNvSpPr/>
      </dsp:nvSpPr>
      <dsp:spPr>
        <a:xfrm>
          <a:off x="3771900" y="2880783"/>
          <a:ext cx="3428999" cy="20573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i="0" kern="1200" baseline="0" dirty="0">
              <a:solidFill>
                <a:schemeClr val="tx1"/>
              </a:solidFill>
            </a:rPr>
            <a:t>Negotiation on technology and equipment</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Choose energy-efficiency technology</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Negotiate with equipment suppliers</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Ensure system compatibility and efficiency</a:t>
          </a:r>
          <a:endParaRPr lang="en-US" sz="1600" kern="1200" dirty="0">
            <a:solidFill>
              <a:schemeClr val="tx1"/>
            </a:solidFill>
          </a:endParaRPr>
        </a:p>
      </dsp:txBody>
      <dsp:txXfrm>
        <a:off x="3771900" y="2880783"/>
        <a:ext cx="3428999" cy="2057399"/>
      </dsp:txXfrm>
    </dsp:sp>
    <dsp:sp modelId="{64B3CDC5-20E8-754C-ADAB-73377583EE53}">
      <dsp:nvSpPr>
        <dsp:cNvPr id="0" name=""/>
        <dsp:cNvSpPr/>
      </dsp:nvSpPr>
      <dsp:spPr>
        <a:xfrm>
          <a:off x="7543800" y="2880783"/>
          <a:ext cx="3428999" cy="205739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i="0" kern="1200" baseline="0" dirty="0">
              <a:solidFill>
                <a:schemeClr val="tx1"/>
              </a:solidFill>
            </a:rPr>
            <a:t>Negotiation on measurement and verification of energy efficiency</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Energy efficiency efficiency measurement method</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Monitoring mechanism and periodic reporting</a:t>
          </a:r>
          <a:endParaRPr lang="en-US" sz="1600" kern="1200" dirty="0">
            <a:solidFill>
              <a:schemeClr val="tx1"/>
            </a:solidFill>
          </a:endParaRPr>
        </a:p>
        <a:p>
          <a:pPr marL="0" lvl="0" indent="0" algn="l" defTabSz="711200">
            <a:lnSpc>
              <a:spcPct val="90000"/>
            </a:lnSpc>
            <a:spcBef>
              <a:spcPct val="0"/>
            </a:spcBef>
            <a:spcAft>
              <a:spcPct val="35000"/>
            </a:spcAft>
            <a:buNone/>
          </a:pPr>
          <a:r>
            <a:rPr lang="en-US" sz="1600" b="0" i="0" kern="1200" baseline="0" dirty="0">
              <a:solidFill>
                <a:schemeClr val="tx1"/>
              </a:solidFill>
            </a:rPr>
            <a:t>- Agreement on standards for effective validation</a:t>
          </a:r>
          <a:endParaRPr lang="en-US" sz="1600" kern="1200" dirty="0">
            <a:solidFill>
              <a:schemeClr val="tx1"/>
            </a:solidFill>
          </a:endParaRPr>
        </a:p>
      </dsp:txBody>
      <dsp:txXfrm>
        <a:off x="7543800" y="2880783"/>
        <a:ext cx="3428999" cy="205739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B431A5-C58E-9D48-95A9-CCFAFB36AEC8}">
      <dsp:nvSpPr>
        <dsp:cNvPr id="0" name=""/>
        <dsp:cNvSpPr/>
      </dsp:nvSpPr>
      <dsp:spPr>
        <a:xfrm>
          <a:off x="0" y="480483"/>
          <a:ext cx="3428999" cy="2057399"/>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0" kern="1200" baseline="0" dirty="0">
              <a:solidFill>
                <a:schemeClr val="tx1"/>
              </a:solidFill>
            </a:rPr>
            <a:t>Risk negotiation and risk management</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Analyze potential risks (financial, technical, market risks)</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How to share and minimize risks between parties</a:t>
          </a:r>
          <a:endParaRPr lang="en-US" sz="1700" kern="1200" dirty="0">
            <a:solidFill>
              <a:schemeClr val="tx1"/>
            </a:solidFill>
          </a:endParaRPr>
        </a:p>
      </dsp:txBody>
      <dsp:txXfrm>
        <a:off x="0" y="480483"/>
        <a:ext cx="3428999" cy="2057399"/>
      </dsp:txXfrm>
    </dsp:sp>
    <dsp:sp modelId="{2381DE06-76CD-F344-9491-4FA3FF310A09}">
      <dsp:nvSpPr>
        <dsp:cNvPr id="0" name=""/>
        <dsp:cNvSpPr/>
      </dsp:nvSpPr>
      <dsp:spPr>
        <a:xfrm>
          <a:off x="3771900" y="480483"/>
          <a:ext cx="3428999" cy="2057399"/>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0" kern="1200" baseline="0" dirty="0">
              <a:solidFill>
                <a:schemeClr val="tx1"/>
              </a:solidFill>
            </a:rPr>
            <a:t>Negotiation on project maintenance and operations</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Agreement on equipment maintenance and repair</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Commitment to operation time and technical support services</a:t>
          </a:r>
          <a:endParaRPr lang="en-US" sz="1700" kern="1200" dirty="0">
            <a:solidFill>
              <a:schemeClr val="tx1"/>
            </a:solidFill>
          </a:endParaRPr>
        </a:p>
      </dsp:txBody>
      <dsp:txXfrm>
        <a:off x="3771900" y="480483"/>
        <a:ext cx="3428999" cy="2057399"/>
      </dsp:txXfrm>
    </dsp:sp>
    <dsp:sp modelId="{64CB7B05-D5C1-354A-BF0E-3786E94B921A}">
      <dsp:nvSpPr>
        <dsp:cNvPr id="0" name=""/>
        <dsp:cNvSpPr/>
      </dsp:nvSpPr>
      <dsp:spPr>
        <a:xfrm>
          <a:off x="7543800" y="480483"/>
          <a:ext cx="3428999" cy="2057399"/>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0" kern="1200" baseline="0" dirty="0">
              <a:solidFill>
                <a:schemeClr val="tx1"/>
              </a:solidFill>
            </a:rPr>
            <a:t>Negotiation of property and equipment ownership</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Ownership of equipment after project completion</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Conditions for transferring assets after the end of the contract</a:t>
          </a:r>
          <a:endParaRPr lang="en-US" sz="1700" kern="1200" dirty="0">
            <a:solidFill>
              <a:schemeClr val="tx1"/>
            </a:solidFill>
          </a:endParaRPr>
        </a:p>
      </dsp:txBody>
      <dsp:txXfrm>
        <a:off x="7543800" y="480483"/>
        <a:ext cx="3428999" cy="2057399"/>
      </dsp:txXfrm>
    </dsp:sp>
    <dsp:sp modelId="{0A25590F-334C-FD4C-98F0-E26FBD199AF3}">
      <dsp:nvSpPr>
        <dsp:cNvPr id="0" name=""/>
        <dsp:cNvSpPr/>
      </dsp:nvSpPr>
      <dsp:spPr>
        <a:xfrm>
          <a:off x="0" y="2880783"/>
          <a:ext cx="3428999" cy="2057399"/>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0" kern="1200" baseline="0" dirty="0">
              <a:solidFill>
                <a:schemeClr val="tx1"/>
              </a:solidFill>
            </a:rPr>
            <a:t>Negotiate about confidential terms and intellectual property</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Ensure confidential information of project</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Intellectual property rights related to energy efficiency technology</a:t>
          </a:r>
          <a:endParaRPr lang="en-US" sz="1700" kern="1200" dirty="0">
            <a:solidFill>
              <a:schemeClr val="tx1"/>
            </a:solidFill>
          </a:endParaRPr>
        </a:p>
      </dsp:txBody>
      <dsp:txXfrm>
        <a:off x="0" y="2880783"/>
        <a:ext cx="3428999" cy="2057399"/>
      </dsp:txXfrm>
    </dsp:sp>
    <dsp:sp modelId="{914C9535-615A-F04E-A8A8-4623F53E0081}">
      <dsp:nvSpPr>
        <dsp:cNvPr id="0" name=""/>
        <dsp:cNvSpPr/>
      </dsp:nvSpPr>
      <dsp:spPr>
        <a:xfrm>
          <a:off x="3771900" y="2880783"/>
          <a:ext cx="3428999" cy="2057399"/>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0" kern="1200" baseline="0" dirty="0">
              <a:solidFill>
                <a:schemeClr val="tx1"/>
              </a:solidFill>
            </a:rPr>
            <a:t>Negotiate contract terms and conditions</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Project implementation time</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Conditions and rights to terminate the contract early</a:t>
          </a:r>
          <a:endParaRPr lang="en-US" sz="1700" kern="1200" dirty="0">
            <a:solidFill>
              <a:schemeClr val="tx1"/>
            </a:solidFill>
          </a:endParaRPr>
        </a:p>
      </dsp:txBody>
      <dsp:txXfrm>
        <a:off x="3771900" y="2880783"/>
        <a:ext cx="3428999" cy="2057399"/>
      </dsp:txXfrm>
    </dsp:sp>
    <dsp:sp modelId="{64B3CDC5-20E8-754C-ADAB-73377583EE53}">
      <dsp:nvSpPr>
        <dsp:cNvPr id="0" name=""/>
        <dsp:cNvSpPr/>
      </dsp:nvSpPr>
      <dsp:spPr>
        <a:xfrm>
          <a:off x="7543800" y="2880783"/>
          <a:ext cx="3428999" cy="2057399"/>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i="0" kern="1200" baseline="0" dirty="0">
              <a:solidFill>
                <a:schemeClr val="tx1"/>
              </a:solidFill>
            </a:rPr>
            <a:t>Negotiation of dispute terms and dispute resolution</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Agreement on dispute resolution</a:t>
          </a:r>
          <a:endParaRPr lang="en-US" sz="1700" kern="1200" dirty="0">
            <a:solidFill>
              <a:schemeClr val="tx1"/>
            </a:solidFill>
          </a:endParaRPr>
        </a:p>
        <a:p>
          <a:pPr marL="0" lvl="0" indent="0" algn="ctr" defTabSz="755650">
            <a:lnSpc>
              <a:spcPct val="90000"/>
            </a:lnSpc>
            <a:spcBef>
              <a:spcPct val="0"/>
            </a:spcBef>
            <a:spcAft>
              <a:spcPct val="35000"/>
            </a:spcAft>
            <a:buNone/>
          </a:pPr>
          <a:r>
            <a:rPr lang="en-US" sz="1700" b="0" i="0" kern="1200" baseline="0" dirty="0">
              <a:solidFill>
                <a:schemeClr val="tx1"/>
              </a:solidFill>
            </a:rPr>
            <a:t>Conciliation, arbitration or litigation mechanisms</a:t>
          </a:r>
          <a:endParaRPr lang="en-US" sz="1700" kern="1200" dirty="0">
            <a:solidFill>
              <a:schemeClr val="tx1"/>
            </a:solidFill>
          </a:endParaRPr>
        </a:p>
      </dsp:txBody>
      <dsp:txXfrm>
        <a:off x="7543800" y="2880783"/>
        <a:ext cx="3428999" cy="205739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13AEE8-8E6C-4E34-9EB0-157D710631DE}">
      <dsp:nvSpPr>
        <dsp:cNvPr id="0" name=""/>
        <dsp:cNvSpPr/>
      </dsp:nvSpPr>
      <dsp:spPr>
        <a:xfrm>
          <a:off x="443144" y="0"/>
          <a:ext cx="7762071" cy="3066013"/>
        </a:xfrm>
        <a:prstGeom prst="leftRightRibb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A46614-8C12-4E22-A9EB-E92C3D918B09}">
      <dsp:nvSpPr>
        <dsp:cNvPr id="0" name=""/>
        <dsp:cNvSpPr/>
      </dsp:nvSpPr>
      <dsp:spPr>
        <a:xfrm>
          <a:off x="1232264" y="582403"/>
          <a:ext cx="3148520" cy="1502346"/>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9784" rIns="0" bIns="53340" numCol="1" spcCol="1270" anchor="ctr" anchorCtr="0">
          <a:noAutofit/>
        </a:bodyPr>
        <a:lstStyle/>
        <a:p>
          <a:pPr marL="0" lvl="0" indent="0" algn="l" defTabSz="622300">
            <a:lnSpc>
              <a:spcPct val="90000"/>
            </a:lnSpc>
            <a:spcBef>
              <a:spcPct val="0"/>
            </a:spcBef>
            <a:spcAft>
              <a:spcPct val="35000"/>
            </a:spcAft>
            <a:buNone/>
          </a:pPr>
          <a:r>
            <a:rPr lang="en-CA" altLang="en-US" sz="1400" kern="1200" dirty="0">
              <a:solidFill>
                <a:schemeClr val="tx1"/>
              </a:solidFill>
              <a:latin typeface="Arial" charset="0"/>
              <a:cs typeface="Arial" charset="0"/>
            </a:rPr>
            <a:t>- Insurance c</a:t>
          </a:r>
          <a:r>
            <a:rPr lang="en-US" altLang="en-US" sz="1400" kern="1200" dirty="0">
              <a:solidFill>
                <a:schemeClr val="tx1"/>
              </a:solidFill>
              <a:latin typeface="Arial" charset="0"/>
              <a:cs typeface="Arial" charset="0"/>
            </a:rPr>
            <a:t>overage
- Maintenance and servicing responsibilities
- Measurement and verification methods</a:t>
          </a:r>
          <a:endParaRPr lang="fr-CA" sz="1400" kern="1200" dirty="0">
            <a:solidFill>
              <a:schemeClr val="tx1"/>
            </a:solidFill>
          </a:endParaRPr>
        </a:p>
      </dsp:txBody>
      <dsp:txXfrm>
        <a:off x="1232264" y="582403"/>
        <a:ext cx="3148520" cy="1502346"/>
      </dsp:txXfrm>
    </dsp:sp>
    <dsp:sp modelId="{BCED7810-8582-4393-B9CA-59FF55F5F35E}">
      <dsp:nvSpPr>
        <dsp:cNvPr id="0" name=""/>
        <dsp:cNvSpPr/>
      </dsp:nvSpPr>
      <dsp:spPr>
        <a:xfrm>
          <a:off x="4409951" y="1006712"/>
          <a:ext cx="3795264" cy="160056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9784" rIns="0" bIns="53340" numCol="1" spcCol="1270" anchor="ctr" anchorCtr="0">
          <a:noAutofit/>
        </a:bodyPr>
        <a:lstStyle/>
        <a:p>
          <a:pPr marL="0" lvl="0" indent="0" algn="l" defTabSz="622300">
            <a:lnSpc>
              <a:spcPct val="90000"/>
            </a:lnSpc>
            <a:spcBef>
              <a:spcPct val="0"/>
            </a:spcBef>
            <a:spcAft>
              <a:spcPct val="35000"/>
            </a:spcAft>
            <a:buNone/>
          </a:pPr>
          <a:r>
            <a:rPr lang="en-US" altLang="en-US" sz="1400" kern="1200" dirty="0">
              <a:solidFill>
                <a:schemeClr val="tx1"/>
              </a:solidFill>
              <a:latin typeface="Arial" charset="0"/>
              <a:ea typeface="MS PGothic" pitchFamily="34" charset="-128"/>
              <a:cs typeface="Arial" charset="0"/>
            </a:rPr>
            <a:t>- Fee and payment structure
- Savings allocation (%)
- Contract term and years of savings sharing
- Interest rate applicable to any provided funding account
- Guaranteed amount</a:t>
          </a:r>
          <a:endParaRPr lang="fr-CA" sz="1400" kern="1200" dirty="0">
            <a:solidFill>
              <a:schemeClr val="tx1"/>
            </a:solidFill>
          </a:endParaRPr>
        </a:p>
      </dsp:txBody>
      <dsp:txXfrm>
        <a:off x="4409951" y="1006712"/>
        <a:ext cx="3795264" cy="160056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13AEE8-8E6C-4E34-9EB0-157D710631DE}">
      <dsp:nvSpPr>
        <dsp:cNvPr id="0" name=""/>
        <dsp:cNvSpPr/>
      </dsp:nvSpPr>
      <dsp:spPr>
        <a:xfrm>
          <a:off x="0" y="593073"/>
          <a:ext cx="7520713" cy="3008285"/>
        </a:xfrm>
        <a:prstGeom prst="leftRightRibb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A46614-8C12-4E22-A9EB-E92C3D918B09}">
      <dsp:nvSpPr>
        <dsp:cNvPr id="0" name=""/>
        <dsp:cNvSpPr/>
      </dsp:nvSpPr>
      <dsp:spPr>
        <a:xfrm>
          <a:off x="906952" y="1122677"/>
          <a:ext cx="2481835" cy="147405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9784" rIns="0" bIns="53340" numCol="1" spcCol="1270" anchor="ctr" anchorCtr="0">
          <a:noAutofit/>
        </a:bodyPr>
        <a:lstStyle/>
        <a:p>
          <a:pPr marL="0" lvl="0" indent="0" algn="l" defTabSz="622300">
            <a:lnSpc>
              <a:spcPct val="90000"/>
            </a:lnSpc>
            <a:spcBef>
              <a:spcPct val="0"/>
            </a:spcBef>
            <a:spcAft>
              <a:spcPct val="35000"/>
            </a:spcAft>
            <a:buNone/>
          </a:pPr>
          <a:r>
            <a:rPr lang="en-CA" altLang="en-US" sz="1400" kern="1200" dirty="0">
              <a:solidFill>
                <a:schemeClr val="tx1"/>
              </a:solidFill>
              <a:latin typeface="Arial" charset="0"/>
              <a:cs typeface="Arial" charset="0"/>
            </a:rPr>
            <a:t>- </a:t>
          </a:r>
          <a:r>
            <a:rPr lang="en-US" altLang="en-US" sz="1400" kern="1200" dirty="0">
              <a:solidFill>
                <a:schemeClr val="tx1"/>
              </a:solidFill>
              <a:latin typeface="Arial" charset="0"/>
              <a:cs typeface="Arial" charset="0"/>
            </a:rPr>
            <a:t>Mandatory terms (force majeure, confidentiality, etc.)
- Access rights
- Ownership rights
- Procurement procedures</a:t>
          </a:r>
          <a:endParaRPr lang="fr-CA" sz="1400" kern="1200" dirty="0">
            <a:solidFill>
              <a:schemeClr val="tx1"/>
            </a:solidFill>
          </a:endParaRPr>
        </a:p>
      </dsp:txBody>
      <dsp:txXfrm>
        <a:off x="906952" y="1122677"/>
        <a:ext cx="2481835" cy="1474059"/>
      </dsp:txXfrm>
    </dsp:sp>
    <dsp:sp modelId="{BCED7810-8582-4393-B9CA-59FF55F5F35E}">
      <dsp:nvSpPr>
        <dsp:cNvPr id="0" name=""/>
        <dsp:cNvSpPr/>
      </dsp:nvSpPr>
      <dsp:spPr>
        <a:xfrm>
          <a:off x="3736187" y="1583366"/>
          <a:ext cx="3336141" cy="147405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9784" rIns="0" bIns="53340" numCol="1" spcCol="1270" anchor="ctr" anchorCtr="0">
          <a:noAutofit/>
        </a:bodyPr>
        <a:lstStyle/>
        <a:p>
          <a:pPr marL="0" lvl="0" indent="0" algn="l" defTabSz="622300">
            <a:lnSpc>
              <a:spcPct val="90000"/>
            </a:lnSpc>
            <a:spcBef>
              <a:spcPct val="0"/>
            </a:spcBef>
            <a:spcAft>
              <a:spcPct val="35000"/>
            </a:spcAft>
            <a:buNone/>
          </a:pPr>
          <a:r>
            <a:rPr lang="en-CA" altLang="en-US" sz="1400" kern="1200" dirty="0">
              <a:solidFill>
                <a:schemeClr val="tx1"/>
              </a:solidFill>
              <a:latin typeface="Arial" charset="0"/>
              <a:cs typeface="Arial" charset="0"/>
            </a:rPr>
            <a:t>- </a:t>
          </a:r>
          <a:r>
            <a:rPr lang="en-US" altLang="en-US" sz="1400" kern="1200" dirty="0">
              <a:solidFill>
                <a:schemeClr val="tx1"/>
              </a:solidFill>
              <a:latin typeface="Arial" charset="0"/>
              <a:cs typeface="Arial" charset="0"/>
            </a:rPr>
            <a:t>Minimum baseline for calculating savings
- Size or capacity of equipment to be installed
- Liability for cost overruns and prices of permanent construction works
- Type of contract</a:t>
          </a:r>
          <a:endParaRPr lang="fr-CA" sz="1400" kern="1200" dirty="0">
            <a:solidFill>
              <a:schemeClr val="tx1"/>
            </a:solidFill>
          </a:endParaRPr>
        </a:p>
      </dsp:txBody>
      <dsp:txXfrm>
        <a:off x="3736187" y="1583366"/>
        <a:ext cx="3336141" cy="147405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F75E55-27E8-4DC3-8316-AAD4229579C7}">
      <dsp:nvSpPr>
        <dsp:cNvPr id="0" name=""/>
        <dsp:cNvSpPr/>
      </dsp:nvSpPr>
      <dsp:spPr>
        <a:xfrm>
          <a:off x="0" y="0"/>
          <a:ext cx="3950255" cy="80496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t>Increase shared savings, reduce guarantees</a:t>
          </a:r>
          <a:endParaRPr lang="fr-CA" sz="1800" kern="1200" dirty="0">
            <a:solidFill>
              <a:srgbClr val="FFFFFF"/>
            </a:solidFill>
            <a:latin typeface="Arial" panose="020B0604020202020204" pitchFamily="34" charset="0"/>
            <a:ea typeface="+mn-ea"/>
            <a:cs typeface="Arial" panose="020B0604020202020204" pitchFamily="34" charset="0"/>
          </a:endParaRPr>
        </a:p>
      </dsp:txBody>
      <dsp:txXfrm>
        <a:off x="39295" y="39295"/>
        <a:ext cx="3871665" cy="7263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F38ECE-DB2B-46A9-A9B0-93F6D33BB2FC}">
      <dsp:nvSpPr>
        <dsp:cNvPr id="0" name=""/>
        <dsp:cNvSpPr/>
      </dsp:nvSpPr>
      <dsp:spPr>
        <a:xfrm>
          <a:off x="0" y="1707"/>
          <a:ext cx="3115045" cy="898560"/>
        </a:xfrm>
        <a:prstGeom prst="roundRect">
          <a:avLst/>
        </a:prstGeom>
        <a:solidFill>
          <a:srgbClr val="00467F">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b="0" kern="1200" dirty="0">
              <a:solidFill>
                <a:srgbClr val="FFFFFF"/>
              </a:solidFill>
              <a:latin typeface="Arial" panose="020B0604020202020204" pitchFamily="34" charset="0"/>
              <a:ea typeface="+mn-ea"/>
              <a:cs typeface="Arial" panose="020B0604020202020204" pitchFamily="34" charset="0"/>
            </a:rPr>
            <a:t>ESCO fees are too high</a:t>
          </a:r>
          <a:endParaRPr lang="fr-CA" sz="1800" b="0" kern="1200" dirty="0">
            <a:solidFill>
              <a:srgbClr val="FFFFFF"/>
            </a:solidFill>
            <a:latin typeface="Arial" panose="020B0604020202020204" pitchFamily="34" charset="0"/>
            <a:ea typeface="+mn-ea"/>
            <a:cs typeface="Arial" panose="020B0604020202020204" pitchFamily="34" charset="0"/>
          </a:endParaRPr>
        </a:p>
      </dsp:txBody>
      <dsp:txXfrm>
        <a:off x="43864" y="45571"/>
        <a:ext cx="3027317" cy="81083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7.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696713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atin typeface="+mj-lt"/>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E143DB6-2877-CC08-0025-B02E2310E65A}"/>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532F592A-2B0D-5278-AD9F-6AE5E6E8CDBA}"/>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75987B0F-852C-3746-AB4F-B513C7DA7DA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657479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3" r:id="rId4"/>
    <p:sldLayoutId id="2147483655" r:id="rId5"/>
    <p:sldLayoutId id="2147483656" r:id="rId6"/>
    <p:sldLayoutId id="2147483657" r:id="rId7"/>
    <p:sldLayoutId id="2147483661" r:id="rId8"/>
    <p:sldLayoutId id="2147483662"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9.xml"/><Relationship Id="rId13" Type="http://schemas.openxmlformats.org/officeDocument/2006/relationships/diagramLayout" Target="../diagrams/layout10.xml"/><Relationship Id="rId18" Type="http://schemas.openxmlformats.org/officeDocument/2006/relationships/diagramLayout" Target="../diagrams/layout11.xml"/><Relationship Id="rId26" Type="http://schemas.microsoft.com/office/2007/relationships/diagramDrawing" Target="../diagrams/drawing12.xml"/><Relationship Id="rId3" Type="http://schemas.openxmlformats.org/officeDocument/2006/relationships/diagramLayout" Target="../diagrams/layout8.xml"/><Relationship Id="rId21" Type="http://schemas.microsoft.com/office/2007/relationships/diagramDrawing" Target="../diagrams/drawing11.xml"/><Relationship Id="rId7" Type="http://schemas.openxmlformats.org/officeDocument/2006/relationships/diagramData" Target="../diagrams/data9.xml"/><Relationship Id="rId12" Type="http://schemas.openxmlformats.org/officeDocument/2006/relationships/diagramData" Target="../diagrams/data10.xml"/><Relationship Id="rId17" Type="http://schemas.openxmlformats.org/officeDocument/2006/relationships/diagramData" Target="../diagrams/data11.xml"/><Relationship Id="rId25" Type="http://schemas.openxmlformats.org/officeDocument/2006/relationships/diagramColors" Target="../diagrams/colors12.xml"/><Relationship Id="rId2" Type="http://schemas.openxmlformats.org/officeDocument/2006/relationships/diagramData" Target="../diagrams/data8.xml"/><Relationship Id="rId16" Type="http://schemas.microsoft.com/office/2007/relationships/diagramDrawing" Target="../diagrams/drawing10.xml"/><Relationship Id="rId20" Type="http://schemas.openxmlformats.org/officeDocument/2006/relationships/diagramColors" Target="../diagrams/colors11.xml"/><Relationship Id="rId29" Type="http://schemas.openxmlformats.org/officeDocument/2006/relationships/diagramQuickStyle" Target="../diagrams/quickStyle13.xml"/><Relationship Id="rId1" Type="http://schemas.openxmlformats.org/officeDocument/2006/relationships/slideLayout" Target="../slideLayouts/slideLayout3.xml"/><Relationship Id="rId6" Type="http://schemas.microsoft.com/office/2007/relationships/diagramDrawing" Target="../diagrams/drawing8.xml"/><Relationship Id="rId11" Type="http://schemas.microsoft.com/office/2007/relationships/diagramDrawing" Target="../diagrams/drawing9.xml"/><Relationship Id="rId24" Type="http://schemas.openxmlformats.org/officeDocument/2006/relationships/diagramQuickStyle" Target="../diagrams/quickStyle12.xml"/><Relationship Id="rId5" Type="http://schemas.openxmlformats.org/officeDocument/2006/relationships/diagramColors" Target="../diagrams/colors8.xml"/><Relationship Id="rId15" Type="http://schemas.openxmlformats.org/officeDocument/2006/relationships/diagramColors" Target="../diagrams/colors10.xml"/><Relationship Id="rId23" Type="http://schemas.openxmlformats.org/officeDocument/2006/relationships/diagramLayout" Target="../diagrams/layout12.xml"/><Relationship Id="rId28" Type="http://schemas.openxmlformats.org/officeDocument/2006/relationships/diagramLayout" Target="../diagrams/layout13.xml"/><Relationship Id="rId10" Type="http://schemas.openxmlformats.org/officeDocument/2006/relationships/diagramColors" Target="../diagrams/colors9.xml"/><Relationship Id="rId19" Type="http://schemas.openxmlformats.org/officeDocument/2006/relationships/diagramQuickStyle" Target="../diagrams/quickStyle11.xml"/><Relationship Id="rId31" Type="http://schemas.microsoft.com/office/2007/relationships/diagramDrawing" Target="../diagrams/drawing13.xml"/><Relationship Id="rId4" Type="http://schemas.openxmlformats.org/officeDocument/2006/relationships/diagramQuickStyle" Target="../diagrams/quickStyle8.xml"/><Relationship Id="rId9" Type="http://schemas.openxmlformats.org/officeDocument/2006/relationships/diagramQuickStyle" Target="../diagrams/quickStyle9.xml"/><Relationship Id="rId14" Type="http://schemas.openxmlformats.org/officeDocument/2006/relationships/diagramQuickStyle" Target="../diagrams/quickStyle10.xml"/><Relationship Id="rId22" Type="http://schemas.openxmlformats.org/officeDocument/2006/relationships/diagramData" Target="../diagrams/data12.xml"/><Relationship Id="rId27" Type="http://schemas.openxmlformats.org/officeDocument/2006/relationships/diagramData" Target="../diagrams/data13.xml"/><Relationship Id="rId30" Type="http://schemas.openxmlformats.org/officeDocument/2006/relationships/diagramColors" Target="../diagrams/colors13.xml"/></Relationships>
</file>

<file path=ppt/slides/_rels/slide14.xml.rels><?xml version="1.0" encoding="UTF-8" standalone="yes"?>
<Relationships xmlns="http://schemas.openxmlformats.org/package/2006/relationships"><Relationship Id="rId13" Type="http://schemas.openxmlformats.org/officeDocument/2006/relationships/diagramLayout" Target="../diagrams/layout16.xml"/><Relationship Id="rId18" Type="http://schemas.openxmlformats.org/officeDocument/2006/relationships/diagramLayout" Target="../diagrams/layout17.xml"/><Relationship Id="rId26" Type="http://schemas.microsoft.com/office/2007/relationships/diagramDrawing" Target="../diagrams/drawing18.xml"/><Relationship Id="rId39" Type="http://schemas.openxmlformats.org/officeDocument/2006/relationships/diagramQuickStyle" Target="../diagrams/quickStyle21.xml"/><Relationship Id="rId21" Type="http://schemas.microsoft.com/office/2007/relationships/diagramDrawing" Target="../diagrams/drawing17.xml"/><Relationship Id="rId34" Type="http://schemas.openxmlformats.org/officeDocument/2006/relationships/diagramQuickStyle" Target="../diagrams/quickStyle20.xml"/><Relationship Id="rId42" Type="http://schemas.openxmlformats.org/officeDocument/2006/relationships/diagramData" Target="../diagrams/data22.xml"/><Relationship Id="rId7" Type="http://schemas.openxmlformats.org/officeDocument/2006/relationships/diagramData" Target="../diagrams/data15.xml"/><Relationship Id="rId2" Type="http://schemas.openxmlformats.org/officeDocument/2006/relationships/diagramData" Target="../diagrams/data14.xml"/><Relationship Id="rId16" Type="http://schemas.microsoft.com/office/2007/relationships/diagramDrawing" Target="../diagrams/drawing16.xml"/><Relationship Id="rId29" Type="http://schemas.openxmlformats.org/officeDocument/2006/relationships/diagramQuickStyle" Target="../diagrams/quickStyle19.xml"/><Relationship Id="rId1" Type="http://schemas.openxmlformats.org/officeDocument/2006/relationships/slideLayout" Target="../slideLayouts/slideLayout3.xml"/><Relationship Id="rId6" Type="http://schemas.microsoft.com/office/2007/relationships/diagramDrawing" Target="../diagrams/drawing14.xml"/><Relationship Id="rId11" Type="http://schemas.microsoft.com/office/2007/relationships/diagramDrawing" Target="../diagrams/drawing15.xml"/><Relationship Id="rId24" Type="http://schemas.openxmlformats.org/officeDocument/2006/relationships/diagramQuickStyle" Target="../diagrams/quickStyle18.xml"/><Relationship Id="rId32" Type="http://schemas.openxmlformats.org/officeDocument/2006/relationships/diagramData" Target="../diagrams/data20.xml"/><Relationship Id="rId37" Type="http://schemas.openxmlformats.org/officeDocument/2006/relationships/diagramData" Target="../diagrams/data21.xml"/><Relationship Id="rId40" Type="http://schemas.openxmlformats.org/officeDocument/2006/relationships/diagramColors" Target="../diagrams/colors21.xml"/><Relationship Id="rId45" Type="http://schemas.openxmlformats.org/officeDocument/2006/relationships/diagramColors" Target="../diagrams/colors22.xml"/><Relationship Id="rId5" Type="http://schemas.openxmlformats.org/officeDocument/2006/relationships/diagramColors" Target="../diagrams/colors14.xml"/><Relationship Id="rId15" Type="http://schemas.openxmlformats.org/officeDocument/2006/relationships/diagramColors" Target="../diagrams/colors16.xml"/><Relationship Id="rId23" Type="http://schemas.openxmlformats.org/officeDocument/2006/relationships/diagramLayout" Target="../diagrams/layout18.xml"/><Relationship Id="rId28" Type="http://schemas.openxmlformats.org/officeDocument/2006/relationships/diagramLayout" Target="../diagrams/layout19.xml"/><Relationship Id="rId36" Type="http://schemas.microsoft.com/office/2007/relationships/diagramDrawing" Target="../diagrams/drawing20.xml"/><Relationship Id="rId10" Type="http://schemas.openxmlformats.org/officeDocument/2006/relationships/diagramColors" Target="../diagrams/colors15.xml"/><Relationship Id="rId19" Type="http://schemas.openxmlformats.org/officeDocument/2006/relationships/diagramQuickStyle" Target="../diagrams/quickStyle17.xml"/><Relationship Id="rId31" Type="http://schemas.microsoft.com/office/2007/relationships/diagramDrawing" Target="../diagrams/drawing19.xml"/><Relationship Id="rId44" Type="http://schemas.openxmlformats.org/officeDocument/2006/relationships/diagramQuickStyle" Target="../diagrams/quickStyle22.xml"/><Relationship Id="rId4" Type="http://schemas.openxmlformats.org/officeDocument/2006/relationships/diagramQuickStyle" Target="../diagrams/quickStyle14.xml"/><Relationship Id="rId9" Type="http://schemas.openxmlformats.org/officeDocument/2006/relationships/diagramQuickStyle" Target="../diagrams/quickStyle15.xml"/><Relationship Id="rId14" Type="http://schemas.openxmlformats.org/officeDocument/2006/relationships/diagramQuickStyle" Target="../diagrams/quickStyle16.xml"/><Relationship Id="rId22" Type="http://schemas.openxmlformats.org/officeDocument/2006/relationships/diagramData" Target="../diagrams/data18.xml"/><Relationship Id="rId27" Type="http://schemas.openxmlformats.org/officeDocument/2006/relationships/diagramData" Target="../diagrams/data19.xml"/><Relationship Id="rId30" Type="http://schemas.openxmlformats.org/officeDocument/2006/relationships/diagramColors" Target="../diagrams/colors19.xml"/><Relationship Id="rId35" Type="http://schemas.openxmlformats.org/officeDocument/2006/relationships/diagramColors" Target="../diagrams/colors20.xml"/><Relationship Id="rId43" Type="http://schemas.openxmlformats.org/officeDocument/2006/relationships/diagramLayout" Target="../diagrams/layout22.xml"/><Relationship Id="rId8" Type="http://schemas.openxmlformats.org/officeDocument/2006/relationships/diagramLayout" Target="../diagrams/layout15.xml"/><Relationship Id="rId3" Type="http://schemas.openxmlformats.org/officeDocument/2006/relationships/diagramLayout" Target="../diagrams/layout14.xml"/><Relationship Id="rId12" Type="http://schemas.openxmlformats.org/officeDocument/2006/relationships/diagramData" Target="../diagrams/data16.xml"/><Relationship Id="rId17" Type="http://schemas.openxmlformats.org/officeDocument/2006/relationships/diagramData" Target="../diagrams/data17.xml"/><Relationship Id="rId25" Type="http://schemas.openxmlformats.org/officeDocument/2006/relationships/diagramColors" Target="../diagrams/colors18.xml"/><Relationship Id="rId33" Type="http://schemas.openxmlformats.org/officeDocument/2006/relationships/diagramLayout" Target="../diagrams/layout20.xml"/><Relationship Id="rId38" Type="http://schemas.openxmlformats.org/officeDocument/2006/relationships/diagramLayout" Target="../diagrams/layout21.xml"/><Relationship Id="rId46" Type="http://schemas.microsoft.com/office/2007/relationships/diagramDrawing" Target="../diagrams/drawing22.xml"/><Relationship Id="rId20" Type="http://schemas.openxmlformats.org/officeDocument/2006/relationships/diagramColors" Target="../diagrams/colors17.xml"/><Relationship Id="rId41" Type="http://schemas.microsoft.com/office/2007/relationships/diagramDrawing" Target="../diagrams/drawing2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3.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Subtitle 2">
            <a:extLst>
              <a:ext uri="{FF2B5EF4-FFF2-40B4-BE49-F238E27FC236}">
                <a16:creationId xmlns:a16="http://schemas.microsoft.com/office/drawing/2014/main" id="{412E5978-1A3D-9192-7B9F-17BAAAFD0D76}"/>
              </a:ext>
            </a:extLst>
          </p:cNvPr>
          <p:cNvSpPr txBox="1">
            <a:spLocks/>
          </p:cNvSpPr>
          <p:nvPr/>
        </p:nvSpPr>
        <p:spPr>
          <a:xfrm>
            <a:off x="737936" y="3975886"/>
            <a:ext cx="4058653" cy="1174607"/>
          </a:xfrm>
          <a:prstGeom prst="rect">
            <a:avLst/>
          </a:prstGeom>
        </p:spPr>
        <p:txBody>
          <a:bodyPr vert="horz" lIns="68580" tIns="34291" rIns="68580" bIns="34291" rtlCol="0">
            <a:normAutofit/>
          </a:bodyPr>
          <a:lstStyle>
            <a:lvl1pPr marL="0" indent="0" algn="ctr" defTabSz="685800" rtl="0" eaLnBrk="1" latinLnBrk="0" hangingPunct="1">
              <a:spcBef>
                <a:spcPts val="450"/>
              </a:spcBef>
              <a:buFont typeface="Arial" pitchFamily="34" charset="0"/>
              <a:buNone/>
              <a:tabLst>
                <a:tab pos="332185" algn="l"/>
              </a:tabLst>
              <a:defRPr lang="en-GB" sz="1800" kern="1200">
                <a:solidFill>
                  <a:srgbClr val="002060"/>
                </a:solidFill>
                <a:effectLst/>
                <a:latin typeface="Arial" panose="020B0604020202020204" pitchFamily="34" charset="0"/>
                <a:ea typeface="Arimo" panose="020B0604020202020204" pitchFamily="34" charset="0"/>
                <a:cs typeface="Arial" panose="020B0604020202020204" pitchFamily="34" charset="0"/>
              </a:defRPr>
            </a:lvl1pPr>
            <a:lvl2pPr marL="342900" indent="0" algn="ctr" defTabSz="872729" rtl="0" eaLnBrk="1" latinLnBrk="0" hangingPunct="1">
              <a:spcBef>
                <a:spcPts val="450"/>
              </a:spcBef>
              <a:buFont typeface="Arial" pitchFamily="34" charset="0"/>
              <a:buNone/>
              <a:tabLst>
                <a:tab pos="671513" algn="l"/>
              </a:tabLst>
              <a:defRPr lang="en-US" sz="2400" kern="1200">
                <a:solidFill>
                  <a:schemeClr val="tx1">
                    <a:tint val="75000"/>
                  </a:schemeClr>
                </a:solidFill>
                <a:effectLst>
                  <a:outerShdw blurRad="38100" dist="38100" dir="2700000" algn="tl">
                    <a:srgbClr val="000000">
                      <a:alpha val="43137"/>
                    </a:srgbClr>
                  </a:outerShdw>
                </a:effectLst>
                <a:latin typeface="+mj-lt"/>
                <a:ea typeface="Arimo" panose="020B0604020202020204" pitchFamily="34" charset="0"/>
                <a:cs typeface="Arial" pitchFamily="34" charset="0"/>
              </a:defRPr>
            </a:lvl2pPr>
            <a:lvl3pPr marL="685800" indent="0" algn="ctr" defTabSz="685800" rtl="0" eaLnBrk="1" latinLnBrk="0" hangingPunct="1">
              <a:spcBef>
                <a:spcPts val="450"/>
              </a:spcBef>
              <a:buFont typeface="Arial" pitchFamily="34" charset="0"/>
              <a:buNone/>
              <a:tabLst>
                <a:tab pos="941785" algn="l"/>
              </a:tabLst>
              <a:defRPr lang="en-US" sz="2100" kern="1200">
                <a:solidFill>
                  <a:schemeClr val="tx1">
                    <a:tint val="75000"/>
                  </a:schemeClr>
                </a:solidFill>
                <a:effectLst>
                  <a:outerShdw blurRad="38100" dist="38100" dir="2700000" algn="tl">
                    <a:srgbClr val="000000">
                      <a:alpha val="43137"/>
                    </a:srgbClr>
                  </a:outerShdw>
                </a:effectLst>
                <a:latin typeface="+mj-lt"/>
                <a:ea typeface="Arimo" panose="020B0604020202020204" pitchFamily="34" charset="0"/>
                <a:cs typeface="Arial" pitchFamily="34" charset="0"/>
              </a:defRPr>
            </a:lvl3pPr>
            <a:lvl4pPr marL="1028700" indent="0" algn="ctr" defTabSz="685800" rtl="0" eaLnBrk="1" latinLnBrk="0" hangingPunct="1">
              <a:spcBef>
                <a:spcPts val="450"/>
              </a:spcBef>
              <a:buFont typeface="Arial" pitchFamily="34" charset="0"/>
              <a:buNone/>
              <a:tabLst>
                <a:tab pos="1275160" algn="l"/>
              </a:tabLst>
              <a:defRPr lang="en-US" sz="1800" kern="1200">
                <a:solidFill>
                  <a:schemeClr val="tx1">
                    <a:tint val="75000"/>
                  </a:schemeClr>
                </a:solidFill>
                <a:effectLst>
                  <a:outerShdw blurRad="38100" dist="38100" dir="2700000" algn="tl">
                    <a:srgbClr val="000000">
                      <a:alpha val="43137"/>
                    </a:srgbClr>
                  </a:outerShdw>
                </a:effectLst>
                <a:latin typeface="+mj-lt"/>
                <a:ea typeface="Arimo" panose="020B0604020202020204" pitchFamily="34" charset="0"/>
                <a:cs typeface="Arial" pitchFamily="34" charset="0"/>
              </a:defRPr>
            </a:lvl4pPr>
            <a:lvl5pPr marL="1371600" indent="0" algn="ctr" defTabSz="685800" rtl="0" eaLnBrk="1" latinLnBrk="0" hangingPunct="1">
              <a:spcBef>
                <a:spcPts val="450"/>
              </a:spcBef>
              <a:buFont typeface="Arial" pitchFamily="34" charset="0"/>
              <a:buNone/>
              <a:tabLst>
                <a:tab pos="1614488" algn="l"/>
              </a:tabLst>
              <a:defRPr lang="en-GB" sz="1500" kern="1200">
                <a:solidFill>
                  <a:schemeClr val="tx1">
                    <a:tint val="75000"/>
                  </a:schemeClr>
                </a:solidFill>
                <a:effectLst>
                  <a:outerShdw blurRad="38100" dist="38100" dir="2700000" algn="tl">
                    <a:srgbClr val="000000">
                      <a:alpha val="43137"/>
                    </a:srgbClr>
                  </a:outerShdw>
                </a:effectLst>
                <a:latin typeface="+mj-lt"/>
                <a:ea typeface="Arimo" panose="020B0604020202020204" pitchFamily="34" charset="0"/>
                <a:cs typeface="Arial" pitchFamily="34" charset="0"/>
              </a:defRPr>
            </a:lvl5pPr>
            <a:lvl6pPr marL="17145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6pPr>
            <a:lvl7pPr marL="20574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7pPr>
            <a:lvl8pPr marL="24003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8pPr>
            <a:lvl9pPr marL="2743200" indent="0" algn="ctr" defTabSz="685800" rtl="0" eaLnBrk="1" latinLnBrk="0" hangingPunct="1">
              <a:spcBef>
                <a:spcPct val="20000"/>
              </a:spcBef>
              <a:buFont typeface="Arial" pitchFamily="34" charset="0"/>
              <a:buNone/>
              <a:defRPr sz="1500" kern="1200">
                <a:solidFill>
                  <a:schemeClr val="tx1">
                    <a:tint val="75000"/>
                  </a:schemeClr>
                </a:solidFill>
                <a:latin typeface="+mn-lt"/>
                <a:ea typeface="+mn-ea"/>
                <a:cs typeface="+mn-cs"/>
              </a:defRPr>
            </a:lvl9pPr>
          </a:lstStyle>
          <a:p>
            <a:pPr algn="l"/>
            <a:endParaRPr lang="en-US" sz="2400" dirty="0">
              <a:solidFill>
                <a:schemeClr val="accent4">
                  <a:lumMod val="50000"/>
                </a:schemeClr>
              </a:solidFill>
              <a:latin typeface="+mn-lt"/>
              <a:ea typeface="Cambria" panose="02040503050406030204" pitchFamily="18" charset="0"/>
            </a:endParaRPr>
          </a:p>
          <a:p>
            <a:pPr algn="l"/>
            <a:r>
              <a:rPr lang="en-GB" sz="2400" dirty="0">
                <a:solidFill>
                  <a:schemeClr val="accent4">
                    <a:lumMod val="50000"/>
                  </a:schemeClr>
                </a:solidFill>
                <a:latin typeface="+mn-lt"/>
                <a:ea typeface="Cambria" panose="02040503050406030204" pitchFamily="18" charset="0"/>
              </a:rPr>
              <a:t>PhD. Nguyen Xuân Quang</a:t>
            </a:r>
            <a:endParaRPr lang="en-US" sz="2400" dirty="0">
              <a:solidFill>
                <a:schemeClr val="accent4">
                  <a:lumMod val="50000"/>
                </a:schemeClr>
              </a:solidFill>
              <a:latin typeface="+mn-lt"/>
              <a:ea typeface="Cambria" panose="02040503050406030204" pitchFamily="18" charset="0"/>
            </a:endParaRPr>
          </a:p>
        </p:txBody>
      </p:sp>
      <p:sp>
        <p:nvSpPr>
          <p:cNvPr id="6" name="Subtitle 2">
            <a:extLst>
              <a:ext uri="{FF2B5EF4-FFF2-40B4-BE49-F238E27FC236}">
                <a16:creationId xmlns:a16="http://schemas.microsoft.com/office/drawing/2014/main" id="{E0FBCC2E-45C7-FDD0-E5F4-DE5AEFF8FFD3}"/>
              </a:ext>
            </a:extLst>
          </p:cNvPr>
          <p:cNvSpPr txBox="1">
            <a:spLocks/>
          </p:cNvSpPr>
          <p:nvPr/>
        </p:nvSpPr>
        <p:spPr>
          <a:xfrm>
            <a:off x="493854" y="1113632"/>
            <a:ext cx="6642897" cy="3788229"/>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2800"/>
              <a:buFont typeface="Roboto"/>
              <a:buNone/>
              <a:defRPr sz="24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9pPr>
          </a:lstStyle>
          <a:p>
            <a:pPr>
              <a:lnSpc>
                <a:spcPct val="170000"/>
              </a:lnSpc>
            </a:pPr>
            <a:r>
              <a:rPr lang="en-US" sz="3200" b="1" u="sng" dirty="0">
                <a:solidFill>
                  <a:schemeClr val="accent1">
                    <a:lumMod val="50000"/>
                  </a:schemeClr>
                </a:solidFill>
                <a:ea typeface="Roboto" panose="02000000000000000000" pitchFamily="2" charset="0"/>
                <a:cs typeface="Times New Roman" panose="02020603050405020304" pitchFamily="18" charset="0"/>
              </a:rPr>
              <a:t>MODULE 11. </a:t>
            </a:r>
          </a:p>
          <a:p>
            <a:pPr>
              <a:lnSpc>
                <a:spcPct val="170000"/>
              </a:lnSpc>
            </a:pPr>
            <a:r>
              <a:rPr lang="en-US" sz="3200" b="1" dirty="0">
                <a:solidFill>
                  <a:schemeClr val="accent1">
                    <a:lumMod val="50000"/>
                  </a:schemeClr>
                </a:solidFill>
                <a:ea typeface="Roboto" panose="02000000000000000000" pitchFamily="2" charset="0"/>
                <a:cs typeface="Times New Roman" panose="02020603050405020304" pitchFamily="18" charset="0"/>
              </a:rPr>
              <a:t>NEGOTIATION DURING PROJECT CONSTRUCTION</a:t>
            </a:r>
            <a:endParaRPr lang="en-VN" sz="800"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448352-D493-40FF-9CDD-672C25EC2162}"/>
              </a:ext>
            </a:extLst>
          </p:cNvPr>
          <p:cNvSpPr>
            <a:spLocks noGrp="1"/>
          </p:cNvSpPr>
          <p:nvPr/>
        </p:nvSpPr>
        <p:spPr bwMode="auto">
          <a:xfrm>
            <a:off x="0" y="0"/>
            <a:ext cx="12192000" cy="923680"/>
          </a:xfrm>
          <a:prstGeom prst="rect">
            <a:avLst/>
          </a:prstGeom>
          <a:noFill/>
          <a:ln>
            <a:noFill/>
          </a:ln>
        </p:spPr>
        <p:txBody>
          <a:bodyPr vert="horz" wrap="square" lIns="121920" tIns="60960" rIns="121920" bIns="60960" numCol="1" anchor="ctr" anchorCtr="0" compatLnSpc="1">
            <a:prstTxWarp prst="textNoShape">
              <a:avLst/>
            </a:prstTxWarp>
          </a:bodyP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endParaRPr lang="en-CA" sz="4800" dirty="0"/>
          </a:p>
        </p:txBody>
      </p:sp>
      <p:graphicFrame>
        <p:nvGraphicFramePr>
          <p:cNvPr id="5" name="Table 5">
            <a:extLst>
              <a:ext uri="{FF2B5EF4-FFF2-40B4-BE49-F238E27FC236}">
                <a16:creationId xmlns:a16="http://schemas.microsoft.com/office/drawing/2014/main" id="{7BAF4D47-8498-4B25-96F7-70FE3DEDD87F}"/>
              </a:ext>
            </a:extLst>
          </p:cNvPr>
          <p:cNvGraphicFramePr>
            <a:graphicFrameLocks noGrp="1"/>
          </p:cNvGraphicFramePr>
          <p:nvPr/>
        </p:nvGraphicFramePr>
        <p:xfrm>
          <a:off x="573890" y="565865"/>
          <a:ext cx="11388613" cy="715629"/>
        </p:xfrm>
        <a:graphic>
          <a:graphicData uri="http://schemas.openxmlformats.org/drawingml/2006/table">
            <a:tbl>
              <a:tblPr firstRow="1" bandRow="1">
                <a:tableStyleId>{12ACAA50-B3C0-4FEF-8DD3-66675128A787}</a:tableStyleId>
              </a:tblPr>
              <a:tblGrid>
                <a:gridCol w="11388613">
                  <a:extLst>
                    <a:ext uri="{9D8B030D-6E8A-4147-A177-3AD203B41FA5}">
                      <a16:colId xmlns:a16="http://schemas.microsoft.com/office/drawing/2014/main" val="2939407248"/>
                    </a:ext>
                  </a:extLst>
                </a:gridCol>
              </a:tblGrid>
              <a:tr h="71562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CA" sz="3200" b="1" dirty="0">
                          <a:solidFill>
                            <a:schemeClr val="accent1">
                              <a:lumMod val="50000"/>
                            </a:schemeClr>
                          </a:solidFill>
                          <a:latin typeface="+mj-lt"/>
                          <a:ea typeface="Roboto" panose="02000000000000000000" pitchFamily="2" charset="0"/>
                        </a:rPr>
                        <a:t>NEGOCIATION: WHAT CAN BE NEGOTIATED?</a:t>
                      </a: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sp>
        <p:nvSpPr>
          <p:cNvPr id="8" name="Espace réservé du contenu 3">
            <a:extLst>
              <a:ext uri="{FF2B5EF4-FFF2-40B4-BE49-F238E27FC236}">
                <a16:creationId xmlns:a16="http://schemas.microsoft.com/office/drawing/2014/main" id="{5009A3AD-306B-420C-B314-AD2296907318}"/>
              </a:ext>
            </a:extLst>
          </p:cNvPr>
          <p:cNvSpPr>
            <a:spLocks noGrp="1"/>
          </p:cNvSpPr>
          <p:nvPr/>
        </p:nvSpPr>
        <p:spPr bwMode="auto">
          <a:xfrm>
            <a:off x="480582" y="1321781"/>
            <a:ext cx="11230836" cy="11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en-US" sz="2000" dirty="0">
                <a:solidFill>
                  <a:schemeClr val="tx1"/>
                </a:solidFill>
                <a:latin typeface="Arial" charset="0"/>
                <a:cs typeface="Arial" charset="0"/>
              </a:rPr>
              <a:t>No ESCO will be successful with an inflexible contract structure. Clients have different needs and different risk capacity, so the ESCO must be prepared to negotiate those points in the contract. It is important that the ESCO meets the client’s risk-adjusted requirements.</a:t>
            </a:r>
            <a:endParaRPr lang="fr-CA" sz="2000" dirty="0">
              <a:solidFill>
                <a:schemeClr val="tx1"/>
              </a:solidFill>
            </a:endParaRPr>
          </a:p>
        </p:txBody>
      </p:sp>
      <p:grpSp>
        <p:nvGrpSpPr>
          <p:cNvPr id="15" name="Group 14">
            <a:extLst>
              <a:ext uri="{FF2B5EF4-FFF2-40B4-BE49-F238E27FC236}">
                <a16:creationId xmlns:a16="http://schemas.microsoft.com/office/drawing/2014/main" id="{E4243C17-215A-5FC6-74A6-64C7BD06F182}"/>
              </a:ext>
            </a:extLst>
          </p:cNvPr>
          <p:cNvGrpSpPr/>
          <p:nvPr/>
        </p:nvGrpSpPr>
        <p:grpSpPr>
          <a:xfrm>
            <a:off x="-467342" y="3885912"/>
            <a:ext cx="8205216" cy="3066013"/>
            <a:chOff x="-271256" y="2694168"/>
            <a:chExt cx="8248785" cy="3066013"/>
          </a:xfrm>
        </p:grpSpPr>
        <p:graphicFrame>
          <p:nvGraphicFramePr>
            <p:cNvPr id="7" name="Diagramme 2">
              <a:extLst>
                <a:ext uri="{FF2B5EF4-FFF2-40B4-BE49-F238E27FC236}">
                  <a16:creationId xmlns:a16="http://schemas.microsoft.com/office/drawing/2014/main" id="{0E0F6FED-1F5E-4EAA-8CFF-04D35C694CA8}"/>
                </a:ext>
              </a:extLst>
            </p:cNvPr>
            <p:cNvGraphicFramePr/>
            <p:nvPr/>
          </p:nvGraphicFramePr>
          <p:xfrm>
            <a:off x="-271256" y="2694168"/>
            <a:ext cx="8248785" cy="30660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 Box 7">
              <a:extLst>
                <a:ext uri="{FF2B5EF4-FFF2-40B4-BE49-F238E27FC236}">
                  <a16:creationId xmlns:a16="http://schemas.microsoft.com/office/drawing/2014/main" id="{DB906968-D0F6-4B19-9014-C5041E5B5BEF}"/>
                </a:ext>
              </a:extLst>
            </p:cNvPr>
            <p:cNvSpPr txBox="1">
              <a:spLocks noChangeArrowheads="1"/>
            </p:cNvSpPr>
            <p:nvPr/>
          </p:nvSpPr>
          <p:spPr bwMode="auto">
            <a:xfrm>
              <a:off x="1700469" y="2779522"/>
              <a:ext cx="308618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fr-FR"/>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eaLnBrk="1" hangingPunct="1"/>
              <a:r>
                <a:rPr lang="en-US" altLang="en-US" sz="2000" b="1" u="sng" dirty="0">
                  <a:latin typeface="Arial" charset="0"/>
                  <a:cs typeface="Arial" charset="0"/>
                </a:rPr>
                <a:t>Non-negotiable</a:t>
              </a:r>
            </a:p>
          </p:txBody>
        </p:sp>
        <p:sp>
          <p:nvSpPr>
            <p:cNvPr id="10" name="Text Box 7">
              <a:extLst>
                <a:ext uri="{FF2B5EF4-FFF2-40B4-BE49-F238E27FC236}">
                  <a16:creationId xmlns:a16="http://schemas.microsoft.com/office/drawing/2014/main" id="{E06494FD-D07A-4D2E-806B-F120F05013F4}"/>
                </a:ext>
              </a:extLst>
            </p:cNvPr>
            <p:cNvSpPr txBox="1">
              <a:spLocks noChangeArrowheads="1"/>
            </p:cNvSpPr>
            <p:nvPr/>
          </p:nvSpPr>
          <p:spPr bwMode="auto">
            <a:xfrm>
              <a:off x="4786657" y="3264986"/>
              <a:ext cx="197973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fr-FR"/>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eaLnBrk="1" hangingPunct="1"/>
              <a:r>
                <a:rPr lang="en-US" altLang="en-US" sz="2000" b="1" u="sng" dirty="0">
                  <a:latin typeface="Arial" charset="0"/>
                  <a:cs typeface="Arial" charset="0"/>
                </a:rPr>
                <a:t>Negotiable</a:t>
              </a:r>
            </a:p>
          </p:txBody>
        </p:sp>
      </p:grpSp>
      <p:grpSp>
        <p:nvGrpSpPr>
          <p:cNvPr id="11" name="Group 10">
            <a:extLst>
              <a:ext uri="{FF2B5EF4-FFF2-40B4-BE49-F238E27FC236}">
                <a16:creationId xmlns:a16="http://schemas.microsoft.com/office/drawing/2014/main" id="{35D22085-C595-0B8A-BD97-254956D127A5}"/>
              </a:ext>
            </a:extLst>
          </p:cNvPr>
          <p:cNvGrpSpPr/>
          <p:nvPr/>
        </p:nvGrpSpPr>
        <p:grpSpPr>
          <a:xfrm>
            <a:off x="4671287" y="1664502"/>
            <a:ext cx="7520713" cy="4194432"/>
            <a:chOff x="3243072" y="1913477"/>
            <a:chExt cx="7766304" cy="3548539"/>
          </a:xfrm>
        </p:grpSpPr>
        <p:graphicFrame>
          <p:nvGraphicFramePr>
            <p:cNvPr id="12" name="Diagramme 6">
              <a:extLst>
                <a:ext uri="{FF2B5EF4-FFF2-40B4-BE49-F238E27FC236}">
                  <a16:creationId xmlns:a16="http://schemas.microsoft.com/office/drawing/2014/main" id="{CC09B22C-45E7-D8C6-AAE6-953EE804B3A0}"/>
                </a:ext>
              </a:extLst>
            </p:cNvPr>
            <p:cNvGraphicFramePr/>
            <p:nvPr/>
          </p:nvGraphicFramePr>
          <p:xfrm>
            <a:off x="3243072" y="1913477"/>
            <a:ext cx="7766304" cy="354853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3" name="Text Box 7">
              <a:extLst>
                <a:ext uri="{FF2B5EF4-FFF2-40B4-BE49-F238E27FC236}">
                  <a16:creationId xmlns:a16="http://schemas.microsoft.com/office/drawing/2014/main" id="{0B9C306E-867F-7553-4044-6E048502C039}"/>
                </a:ext>
              </a:extLst>
            </p:cNvPr>
            <p:cNvSpPr txBox="1">
              <a:spLocks noChangeArrowheads="1"/>
            </p:cNvSpPr>
            <p:nvPr/>
          </p:nvSpPr>
          <p:spPr bwMode="auto">
            <a:xfrm>
              <a:off x="4840181" y="2433525"/>
              <a:ext cx="28349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fr-FR"/>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eaLnBrk="1" hangingPunct="1"/>
              <a:r>
                <a:rPr lang="en-US" altLang="en-US" sz="2000" b="1" u="sng" dirty="0">
                  <a:latin typeface="Arial" charset="0"/>
                  <a:cs typeface="Arial" charset="0"/>
                </a:rPr>
                <a:t>Non-negotiable</a:t>
              </a:r>
            </a:p>
          </p:txBody>
        </p:sp>
        <p:sp>
          <p:nvSpPr>
            <p:cNvPr id="14" name="Text Box 7">
              <a:extLst>
                <a:ext uri="{FF2B5EF4-FFF2-40B4-BE49-F238E27FC236}">
                  <a16:creationId xmlns:a16="http://schemas.microsoft.com/office/drawing/2014/main" id="{E7BB1517-46E9-34FB-9A6F-9150BDC03D9A}"/>
                </a:ext>
              </a:extLst>
            </p:cNvPr>
            <p:cNvSpPr txBox="1">
              <a:spLocks noChangeArrowheads="1"/>
            </p:cNvSpPr>
            <p:nvPr/>
          </p:nvSpPr>
          <p:spPr bwMode="auto">
            <a:xfrm>
              <a:off x="7817583" y="2885058"/>
              <a:ext cx="19910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fr-FR"/>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eaLnBrk="1" hangingPunct="1"/>
              <a:r>
                <a:rPr lang="en-US" altLang="en-US" sz="2000" b="1" u="sng" dirty="0">
                  <a:latin typeface="Arial" charset="0"/>
                  <a:cs typeface="Arial" charset="0"/>
                </a:rPr>
                <a:t>Negotiable</a:t>
              </a:r>
            </a:p>
          </p:txBody>
        </p:sp>
      </p:grpSp>
    </p:spTree>
    <p:extLst>
      <p:ext uri="{BB962C8B-B14F-4D97-AF65-F5344CB8AC3E}">
        <p14:creationId xmlns:p14="http://schemas.microsoft.com/office/powerpoint/2010/main" val="2862877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448352-D493-40FF-9CDD-672C25EC2162}"/>
              </a:ext>
            </a:extLst>
          </p:cNvPr>
          <p:cNvSpPr>
            <a:spLocks noGrp="1"/>
          </p:cNvSpPr>
          <p:nvPr/>
        </p:nvSpPr>
        <p:spPr bwMode="auto">
          <a:xfrm>
            <a:off x="0" y="0"/>
            <a:ext cx="12192000" cy="923680"/>
          </a:xfrm>
          <a:prstGeom prst="rect">
            <a:avLst/>
          </a:prstGeom>
          <a:noFill/>
          <a:ln>
            <a:noFill/>
          </a:ln>
        </p:spPr>
        <p:txBody>
          <a:bodyPr vert="horz" wrap="square" lIns="121920" tIns="60960" rIns="121920" bIns="60960" numCol="1" anchor="ctr" anchorCtr="0" compatLnSpc="1">
            <a:prstTxWarp prst="textNoShape">
              <a:avLst/>
            </a:prstTxWarp>
          </a:bodyP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endParaRPr lang="en-CA" sz="4800" dirty="0"/>
          </a:p>
        </p:txBody>
      </p:sp>
      <p:graphicFrame>
        <p:nvGraphicFramePr>
          <p:cNvPr id="5" name="Table 5">
            <a:extLst>
              <a:ext uri="{FF2B5EF4-FFF2-40B4-BE49-F238E27FC236}">
                <a16:creationId xmlns:a16="http://schemas.microsoft.com/office/drawing/2014/main" id="{7BAF4D47-8498-4B25-96F7-70FE3DEDD87F}"/>
              </a:ext>
            </a:extLst>
          </p:cNvPr>
          <p:cNvGraphicFramePr>
            <a:graphicFrameLocks noGrp="1"/>
          </p:cNvGraphicFramePr>
          <p:nvPr/>
        </p:nvGraphicFramePr>
        <p:xfrm>
          <a:off x="575599" y="461840"/>
          <a:ext cx="11001208" cy="715629"/>
        </p:xfrm>
        <a:graphic>
          <a:graphicData uri="http://schemas.openxmlformats.org/drawingml/2006/table">
            <a:tbl>
              <a:tblPr firstRow="1" bandRow="1">
                <a:tableStyleId>{12ACAA50-B3C0-4FEF-8DD3-66675128A787}</a:tableStyleId>
              </a:tblPr>
              <a:tblGrid>
                <a:gridCol w="11001208">
                  <a:extLst>
                    <a:ext uri="{9D8B030D-6E8A-4147-A177-3AD203B41FA5}">
                      <a16:colId xmlns:a16="http://schemas.microsoft.com/office/drawing/2014/main" val="2939407248"/>
                    </a:ext>
                  </a:extLst>
                </a:gridCol>
              </a:tblGrid>
              <a:tr h="71562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vi-VN" sz="3200" b="1" dirty="0">
                          <a:solidFill>
                            <a:schemeClr val="accent1">
                              <a:lumMod val="50000"/>
                            </a:schemeClr>
                          </a:solidFill>
                          <a:latin typeface="+mn-lt"/>
                          <a:ea typeface="Roboto" panose="02000000000000000000" pitchFamily="2" charset="0"/>
                        </a:rPr>
                        <a:t>NEGOTIATION: USING INVESTMENT TERMS</a:t>
                      </a:r>
                      <a:endParaRPr lang="en-CA" sz="3200" b="1" dirty="0">
                        <a:solidFill>
                          <a:schemeClr val="accent1">
                            <a:lumMod val="50000"/>
                          </a:schemeClr>
                        </a:solidFill>
                        <a:latin typeface="+mn-lt"/>
                        <a:ea typeface="Roboto" panose="02000000000000000000" pitchFamily="2" charset="0"/>
                      </a:endParaRP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sp>
        <p:nvSpPr>
          <p:cNvPr id="6" name="Espace réservé du contenu 3">
            <a:extLst>
              <a:ext uri="{FF2B5EF4-FFF2-40B4-BE49-F238E27FC236}">
                <a16:creationId xmlns:a16="http://schemas.microsoft.com/office/drawing/2014/main" id="{22B891E6-6F0A-4A19-BCB1-7555C43A209D}"/>
              </a:ext>
            </a:extLst>
          </p:cNvPr>
          <p:cNvSpPr>
            <a:spLocks noGrp="1"/>
          </p:cNvSpPr>
          <p:nvPr/>
        </p:nvSpPr>
        <p:spPr bwMode="auto">
          <a:xfrm>
            <a:off x="291899" y="1334238"/>
            <a:ext cx="11568607" cy="552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en-US" sz="2000" dirty="0">
                <a:solidFill>
                  <a:schemeClr val="tx1"/>
                </a:solidFill>
                <a:latin typeface="Arial" charset="0"/>
                <a:cs typeface="Arial" charset="0"/>
              </a:rPr>
              <a:t>Many plant owners may find it difficult to understand if the ESCO brings a complex contract to discuss. A contract is “legal” and long enough as a basis for meaningful negotiations. It is recommended that the ESCO should use an investment term statement that summarizes the key points of the contract and a project description proposal.</a:t>
            </a:r>
          </a:p>
          <a:p>
            <a:pPr eaLnBrk="1" hangingPunct="1"/>
            <a:r>
              <a:rPr lang="en-US" altLang="en-US" sz="2000" b="1" dirty="0">
                <a:solidFill>
                  <a:srgbClr val="00467F"/>
                </a:solidFill>
                <a:latin typeface="Arial" charset="0"/>
                <a:ea typeface="MS PGothic" pitchFamily="34" charset="-128"/>
                <a:cs typeface="Arial" charset="0"/>
              </a:rPr>
              <a:t>What points should be included in investment terms</a:t>
            </a:r>
          </a:p>
          <a:p>
            <a:pPr marL="608013" indent="-342900">
              <a:buFont typeface="Wingdings" pitchFamily="2" charset="2"/>
              <a:buChar char="v"/>
            </a:pPr>
            <a:r>
              <a:rPr lang="en-US" sz="2000" b="0" dirty="0">
                <a:solidFill>
                  <a:schemeClr val="tx1"/>
                </a:solidFill>
                <a:latin typeface="Arial" panose="020B0604020202020204" pitchFamily="34" charset="0"/>
                <a:cs typeface="Arial" panose="020B0604020202020204" pitchFamily="34" charset="0"/>
              </a:rPr>
              <a:t>Basic outline of the proposed project (each solution and what will be achieved)</a:t>
            </a:r>
          </a:p>
          <a:p>
            <a:pPr marL="608013" indent="-342900">
              <a:buFont typeface="Wingdings" pitchFamily="2" charset="2"/>
              <a:buChar char="v"/>
            </a:pPr>
            <a:r>
              <a:rPr lang="en-US" sz="2000" b="0" dirty="0">
                <a:solidFill>
                  <a:schemeClr val="tx1"/>
                </a:solidFill>
                <a:latin typeface="Arial" panose="020B0604020202020204" pitchFamily="34" charset="0"/>
                <a:cs typeface="Arial" panose="020B0604020202020204" pitchFamily="34" charset="0"/>
              </a:rPr>
              <a:t>Size and capacity of equipment to be installed</a:t>
            </a:r>
          </a:p>
          <a:p>
            <a:pPr marL="608013" indent="-342900">
              <a:buFont typeface="Wingdings" pitchFamily="2" charset="2"/>
              <a:buChar char="v"/>
            </a:pPr>
            <a:r>
              <a:rPr lang="en-US" sz="2000" b="0" dirty="0">
                <a:solidFill>
                  <a:schemeClr val="tx1"/>
                </a:solidFill>
                <a:latin typeface="Arial" panose="020B0604020202020204" pitchFamily="34" charset="0"/>
                <a:cs typeface="Arial" panose="020B0604020202020204" pitchFamily="34" charset="0"/>
              </a:rPr>
              <a:t>Any and all costs for each project phase</a:t>
            </a:r>
          </a:p>
          <a:p>
            <a:pPr marL="608013" indent="-342900">
              <a:buFont typeface="Wingdings" pitchFamily="2" charset="2"/>
              <a:buChar char="v"/>
            </a:pPr>
            <a:r>
              <a:rPr lang="en-US" sz="2000" b="0" dirty="0">
                <a:solidFill>
                  <a:schemeClr val="tx1"/>
                </a:solidFill>
                <a:latin typeface="Arial" panose="020B0604020202020204" pitchFamily="34" charset="0"/>
                <a:cs typeface="Arial" panose="020B0604020202020204" pitchFamily="34" charset="0"/>
              </a:rPr>
              <a:t>Contract term and years of shared or guaranteed savings</a:t>
            </a:r>
          </a:p>
          <a:p>
            <a:pPr marL="608013" indent="-342900">
              <a:buFont typeface="Wingdings" pitchFamily="2" charset="2"/>
              <a:buChar char="v"/>
            </a:pPr>
            <a:r>
              <a:rPr lang="en-US" sz="2000" b="0" baseline="0" dirty="0">
                <a:solidFill>
                  <a:schemeClr val="tx1"/>
                </a:solidFill>
                <a:latin typeface="Arial" panose="020B0604020202020204" pitchFamily="34" charset="0"/>
                <a:cs typeface="Arial" panose="020B0604020202020204" pitchFamily="34" charset="0"/>
              </a:rPr>
              <a:t>Interest rates apply to any financing provided</a:t>
            </a:r>
          </a:p>
          <a:p>
            <a:pPr marL="608013" indent="-342900">
              <a:buFont typeface="Wingdings" pitchFamily="2" charset="2"/>
              <a:buChar char="v"/>
            </a:pPr>
            <a:r>
              <a:rPr lang="en-US" sz="2000" b="0" baseline="0" dirty="0">
                <a:solidFill>
                  <a:schemeClr val="tx1"/>
                </a:solidFill>
                <a:latin typeface="Arial" panose="020B0604020202020204" pitchFamily="34" charset="0"/>
                <a:cs typeface="Arial" panose="020B0604020202020204" pitchFamily="34" charset="0"/>
              </a:rPr>
              <a:t>Guarantee amount</a:t>
            </a:r>
          </a:p>
          <a:p>
            <a:pPr marL="608013" indent="-342900">
              <a:buFont typeface="Wingdings" pitchFamily="2" charset="2"/>
              <a:buChar char="v"/>
            </a:pPr>
            <a:r>
              <a:rPr lang="en-US" sz="2000" b="0" baseline="0" dirty="0">
                <a:solidFill>
                  <a:schemeClr val="tx1"/>
                </a:solidFill>
                <a:latin typeface="Arial" panose="020B0604020202020204" pitchFamily="34" charset="0"/>
                <a:cs typeface="Arial" panose="020B0604020202020204" pitchFamily="34" charset="0"/>
              </a:rPr>
              <a:t>Maximum and minimum energy supply levels for </a:t>
            </a:r>
            <a:r>
              <a:rPr lang="en-US" sz="2000" b="0" baseline="0" dirty="0" err="1">
                <a:solidFill>
                  <a:schemeClr val="tx1"/>
                </a:solidFill>
                <a:latin typeface="Arial" panose="020B0604020202020204" pitchFamily="34" charset="0"/>
                <a:cs typeface="Arial" panose="020B0604020202020204" pitchFamily="34" charset="0"/>
              </a:rPr>
              <a:t>Chauffage</a:t>
            </a:r>
            <a:r>
              <a:rPr lang="en-US" sz="2000" b="0" baseline="0" dirty="0">
                <a:solidFill>
                  <a:schemeClr val="tx1"/>
                </a:solidFill>
                <a:latin typeface="Arial" panose="020B0604020202020204" pitchFamily="34" charset="0"/>
                <a:cs typeface="Arial" panose="020B0604020202020204" pitchFamily="34" charset="0"/>
              </a:rPr>
              <a:t> contracts</a:t>
            </a:r>
          </a:p>
          <a:p>
            <a:pPr marL="608013" indent="-342900">
              <a:buFont typeface="Wingdings" pitchFamily="2" charset="2"/>
              <a:buChar char="v"/>
            </a:pPr>
            <a:r>
              <a:rPr lang="en-US" altLang="en-US" sz="2000" dirty="0">
                <a:solidFill>
                  <a:schemeClr val="tx1"/>
                </a:solidFill>
                <a:latin typeface="Arial" charset="0"/>
                <a:cs typeface="Arial" charset="0"/>
              </a:rPr>
              <a:t>Liability for cost and price overruns of permanent construction work</a:t>
            </a:r>
            <a:endParaRPr lang="fr-CA" sz="2000" dirty="0">
              <a:solidFill>
                <a:schemeClr val="tx1"/>
              </a:solidFill>
              <a:latin typeface="Arial" panose="020B0604020202020204" pitchFamily="34" charset="0"/>
              <a:cs typeface="Arial" panose="020B0604020202020204" pitchFamily="34" charset="0"/>
            </a:endParaRPr>
          </a:p>
          <a:p>
            <a:endParaRPr lang="fr-CA" sz="2000" dirty="0">
              <a:solidFill>
                <a:schemeClr val="tx1"/>
              </a:solidFill>
            </a:endParaRPr>
          </a:p>
        </p:txBody>
      </p:sp>
    </p:spTree>
    <p:extLst>
      <p:ext uri="{BB962C8B-B14F-4D97-AF65-F5344CB8AC3E}">
        <p14:creationId xmlns:p14="http://schemas.microsoft.com/office/powerpoint/2010/main" val="2205055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448352-D493-40FF-9CDD-672C25EC2162}"/>
              </a:ext>
            </a:extLst>
          </p:cNvPr>
          <p:cNvSpPr>
            <a:spLocks noGrp="1"/>
          </p:cNvSpPr>
          <p:nvPr/>
        </p:nvSpPr>
        <p:spPr bwMode="auto">
          <a:xfrm>
            <a:off x="0" y="0"/>
            <a:ext cx="12192000" cy="923680"/>
          </a:xfrm>
          <a:prstGeom prst="rect">
            <a:avLst/>
          </a:prstGeom>
          <a:noFill/>
          <a:ln>
            <a:noFill/>
          </a:ln>
        </p:spPr>
        <p:txBody>
          <a:bodyPr vert="horz" wrap="square" lIns="121920" tIns="60960" rIns="121920" bIns="60960" numCol="1" anchor="ctr" anchorCtr="0" compatLnSpc="1">
            <a:prstTxWarp prst="textNoShape">
              <a:avLst/>
            </a:prstTxWarp>
          </a:bodyP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endParaRPr lang="en-CA" sz="4800" dirty="0"/>
          </a:p>
        </p:txBody>
      </p:sp>
      <p:graphicFrame>
        <p:nvGraphicFramePr>
          <p:cNvPr id="5" name="Table 5">
            <a:extLst>
              <a:ext uri="{FF2B5EF4-FFF2-40B4-BE49-F238E27FC236}">
                <a16:creationId xmlns:a16="http://schemas.microsoft.com/office/drawing/2014/main" id="{7BAF4D47-8498-4B25-96F7-70FE3DEDD87F}"/>
              </a:ext>
            </a:extLst>
          </p:cNvPr>
          <p:cNvGraphicFramePr>
            <a:graphicFrameLocks noGrp="1"/>
          </p:cNvGraphicFramePr>
          <p:nvPr/>
        </p:nvGraphicFramePr>
        <p:xfrm>
          <a:off x="774184" y="461840"/>
          <a:ext cx="10643633" cy="715629"/>
        </p:xfrm>
        <a:graphic>
          <a:graphicData uri="http://schemas.openxmlformats.org/drawingml/2006/table">
            <a:tbl>
              <a:tblPr firstRow="1" bandRow="1">
                <a:tableStyleId>{12ACAA50-B3C0-4FEF-8DD3-66675128A787}</a:tableStyleId>
              </a:tblPr>
              <a:tblGrid>
                <a:gridCol w="10643633">
                  <a:extLst>
                    <a:ext uri="{9D8B030D-6E8A-4147-A177-3AD203B41FA5}">
                      <a16:colId xmlns:a16="http://schemas.microsoft.com/office/drawing/2014/main" val="2939407248"/>
                    </a:ext>
                  </a:extLst>
                </a:gridCol>
              </a:tblGrid>
              <a:tr h="71562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CA" sz="3700" b="1" dirty="0">
                          <a:solidFill>
                            <a:schemeClr val="accent1">
                              <a:lumMod val="50000"/>
                            </a:schemeClr>
                          </a:solidFill>
                          <a:latin typeface="+mj-lt"/>
                          <a:ea typeface="Roboto" panose="02000000000000000000" pitchFamily="2" charset="0"/>
                        </a:rPr>
                        <a:t>NEGOTIATION: NEGOTIATION TIPS</a:t>
                      </a: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sp>
        <p:nvSpPr>
          <p:cNvPr id="7" name="Rectangle 9">
            <a:extLst>
              <a:ext uri="{FF2B5EF4-FFF2-40B4-BE49-F238E27FC236}">
                <a16:creationId xmlns:a16="http://schemas.microsoft.com/office/drawing/2014/main" id="{7FC0F979-010E-4208-9292-CF2A2616C2D5}"/>
              </a:ext>
            </a:extLst>
          </p:cNvPr>
          <p:cNvSpPr txBox="1">
            <a:spLocks noChangeArrowheads="1"/>
          </p:cNvSpPr>
          <p:nvPr/>
        </p:nvSpPr>
        <p:spPr bwMode="auto">
          <a:xfrm>
            <a:off x="135004" y="1385520"/>
            <a:ext cx="11568608" cy="4595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defTabSz="609585">
              <a:spcBef>
                <a:spcPts val="800"/>
              </a:spcBef>
              <a:buFont typeface="Wingdings" pitchFamily="2" charset="2"/>
              <a:buChar char="v"/>
              <a:defRPr/>
            </a:pPr>
            <a:r>
              <a:rPr lang="en-CA" altLang="en-US" sz="2000" dirty="0">
                <a:solidFill>
                  <a:schemeClr val="tx1"/>
                </a:solidFill>
              </a:rPr>
              <a:t>Emphasize collaboration. You will be working together for many years, so you should try to maintain a good relationship.</a:t>
            </a:r>
          </a:p>
          <a:p>
            <a:pPr lvl="1" defTabSz="609585">
              <a:spcBef>
                <a:spcPts val="800"/>
              </a:spcBef>
              <a:buFont typeface="Wingdings" pitchFamily="2" charset="2"/>
              <a:buChar char="v"/>
              <a:defRPr/>
            </a:pPr>
            <a:r>
              <a:rPr lang="en-CA" altLang="en-US" sz="2000" dirty="0">
                <a:solidFill>
                  <a:schemeClr val="tx1"/>
                </a:solidFill>
              </a:rPr>
              <a:t>For the ESCO : Require more than you expect, but don’t require for too much.</a:t>
            </a:r>
          </a:p>
          <a:p>
            <a:pPr lvl="1" defTabSz="609585">
              <a:spcBef>
                <a:spcPts val="800"/>
              </a:spcBef>
              <a:buFont typeface="Wingdings" pitchFamily="2" charset="2"/>
              <a:buChar char="v"/>
              <a:defRPr/>
            </a:pPr>
            <a:r>
              <a:rPr lang="en-CA" altLang="en-US" sz="2000" dirty="0">
                <a:solidFill>
                  <a:schemeClr val="tx1"/>
                </a:solidFill>
              </a:rPr>
              <a:t>ESCO and enterprise owner: Never give up something without getting something in return.</a:t>
            </a:r>
          </a:p>
          <a:p>
            <a:pPr lvl="1" defTabSz="609585">
              <a:spcBef>
                <a:spcPts val="800"/>
              </a:spcBef>
              <a:buFont typeface="Wingdings" pitchFamily="2" charset="2"/>
              <a:buChar char="v"/>
              <a:defRPr/>
            </a:pPr>
            <a:r>
              <a:rPr lang="en-CA" altLang="en-US" sz="2000" dirty="0">
                <a:solidFill>
                  <a:schemeClr val="tx1"/>
                </a:solidFill>
              </a:rPr>
              <a:t>ESCOs should find out what constraints of the enterprise owner and try to meet their needs while still meeting revenue requirements. For example, client may want to save early but may be willing to extend the contract.</a:t>
            </a:r>
          </a:p>
          <a:p>
            <a:pPr lvl="1" defTabSz="609585">
              <a:spcBef>
                <a:spcPts val="800"/>
              </a:spcBef>
              <a:buFont typeface="Wingdings" pitchFamily="2" charset="2"/>
              <a:buChar char="v"/>
              <a:defRPr/>
            </a:pPr>
            <a:r>
              <a:rPr lang="en-CA" altLang="en-US" sz="2000" dirty="0">
                <a:solidFill>
                  <a:schemeClr val="tx1"/>
                </a:solidFill>
              </a:rPr>
              <a:t>If you make too many concessions, reduce the number of subsequent concessions. You should show clearly that you are becoming more flexible.</a:t>
            </a:r>
          </a:p>
          <a:p>
            <a:pPr lvl="1" defTabSz="609585">
              <a:spcBef>
                <a:spcPts val="800"/>
              </a:spcBef>
              <a:buFont typeface="Wingdings" pitchFamily="2" charset="2"/>
              <a:buChar char="v"/>
              <a:defRPr/>
            </a:pPr>
            <a:r>
              <a:rPr lang="en-CA" altLang="en-US" sz="2000" dirty="0">
                <a:solidFill>
                  <a:schemeClr val="tx1"/>
                </a:solidFill>
              </a:rPr>
              <a:t>ESCOs should realize that reducing risk can be beneficial because it increases profits. If the owner is unwilling to pay for the savings or fees, they may offer more risk.</a:t>
            </a:r>
          </a:p>
          <a:p>
            <a:pPr lvl="1" defTabSz="609585">
              <a:spcBef>
                <a:spcPts val="800"/>
              </a:spcBef>
              <a:buFont typeface="Wingdings" pitchFamily="2" charset="2"/>
              <a:buChar char="v"/>
              <a:defRPr/>
            </a:pPr>
            <a:r>
              <a:rPr lang="en-CA" altLang="en-US" sz="2000" dirty="0">
                <a:solidFill>
                  <a:schemeClr val="tx1"/>
                </a:solidFill>
              </a:rPr>
              <a:t>Both sides: Don’t be too eager. Prepare for the negotiations</a:t>
            </a:r>
          </a:p>
          <a:p>
            <a:pPr lvl="1" defTabSz="609585">
              <a:spcBef>
                <a:spcPts val="800"/>
              </a:spcBef>
              <a:buFont typeface="Wingdings" pitchFamily="2" charset="2"/>
              <a:buChar char="v"/>
              <a:defRPr/>
            </a:pPr>
            <a:endParaRPr lang="en-CA" altLang="en-US" sz="2000" dirty="0">
              <a:solidFill>
                <a:schemeClr val="tx1"/>
              </a:solidFill>
            </a:endParaRPr>
          </a:p>
        </p:txBody>
      </p:sp>
    </p:spTree>
    <p:extLst>
      <p:ext uri="{BB962C8B-B14F-4D97-AF65-F5344CB8AC3E}">
        <p14:creationId xmlns:p14="http://schemas.microsoft.com/office/powerpoint/2010/main" val="3529662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448352-D493-40FF-9CDD-672C25EC2162}"/>
              </a:ext>
            </a:extLst>
          </p:cNvPr>
          <p:cNvSpPr>
            <a:spLocks noGrp="1"/>
          </p:cNvSpPr>
          <p:nvPr/>
        </p:nvSpPr>
        <p:spPr bwMode="auto">
          <a:xfrm>
            <a:off x="0" y="0"/>
            <a:ext cx="12192000" cy="923680"/>
          </a:xfrm>
          <a:prstGeom prst="rect">
            <a:avLst/>
          </a:prstGeom>
          <a:noFill/>
          <a:ln>
            <a:noFill/>
          </a:ln>
        </p:spPr>
        <p:txBody>
          <a:bodyPr vert="horz" wrap="square" lIns="121920" tIns="60960" rIns="121920" bIns="60960" numCol="1" anchor="ctr" anchorCtr="0" compatLnSpc="1">
            <a:prstTxWarp prst="textNoShape">
              <a:avLst/>
            </a:prstTxWarp>
          </a:bodyP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endParaRPr lang="en-CA" sz="4800" dirty="0"/>
          </a:p>
        </p:txBody>
      </p:sp>
      <p:graphicFrame>
        <p:nvGraphicFramePr>
          <p:cNvPr id="5" name="Table 5">
            <a:extLst>
              <a:ext uri="{FF2B5EF4-FFF2-40B4-BE49-F238E27FC236}">
                <a16:creationId xmlns:a16="http://schemas.microsoft.com/office/drawing/2014/main" id="{7BAF4D47-8498-4B25-96F7-70FE3DEDD87F}"/>
              </a:ext>
            </a:extLst>
          </p:cNvPr>
          <p:cNvGraphicFramePr>
            <a:graphicFrameLocks noGrp="1"/>
          </p:cNvGraphicFramePr>
          <p:nvPr>
            <p:extLst>
              <p:ext uri="{D42A27DB-BD31-4B8C-83A1-F6EECF244321}">
                <p14:modId xmlns:p14="http://schemas.microsoft.com/office/powerpoint/2010/main" val="3950679276"/>
              </p:ext>
            </p:extLst>
          </p:nvPr>
        </p:nvGraphicFramePr>
        <p:xfrm>
          <a:off x="518433" y="523507"/>
          <a:ext cx="11243263" cy="715629"/>
        </p:xfrm>
        <a:graphic>
          <a:graphicData uri="http://schemas.openxmlformats.org/drawingml/2006/table">
            <a:tbl>
              <a:tblPr firstRow="1" bandRow="1">
                <a:tableStyleId>{12ACAA50-B3C0-4FEF-8DD3-66675128A787}</a:tableStyleId>
              </a:tblPr>
              <a:tblGrid>
                <a:gridCol w="11243263">
                  <a:extLst>
                    <a:ext uri="{9D8B030D-6E8A-4147-A177-3AD203B41FA5}">
                      <a16:colId xmlns:a16="http://schemas.microsoft.com/office/drawing/2014/main" val="2939407248"/>
                    </a:ext>
                  </a:extLst>
                </a:gridCol>
              </a:tblGrid>
              <a:tr h="71562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vi-VN" sz="3200" b="1" dirty="0">
                          <a:solidFill>
                            <a:schemeClr val="accent1">
                              <a:lumMod val="50000"/>
                            </a:schemeClr>
                          </a:solidFill>
                          <a:latin typeface="+mn-lt"/>
                          <a:ea typeface="Roboto" panose="02000000000000000000" pitchFamily="2" charset="0"/>
                        </a:rPr>
                        <a:t>NEGOTIATION: COMMERCIAL CONCESSIONS</a:t>
                      </a:r>
                      <a:endParaRPr lang="en-CA" sz="3200" b="1" dirty="0">
                        <a:solidFill>
                          <a:schemeClr val="accent1">
                            <a:lumMod val="50000"/>
                          </a:schemeClr>
                        </a:solidFill>
                        <a:latin typeface="+mn-lt"/>
                        <a:ea typeface="Roboto" panose="02000000000000000000" pitchFamily="2" charset="0"/>
                      </a:endParaRP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sp>
        <p:nvSpPr>
          <p:cNvPr id="26" name="Text Box 5">
            <a:extLst>
              <a:ext uri="{FF2B5EF4-FFF2-40B4-BE49-F238E27FC236}">
                <a16:creationId xmlns:a16="http://schemas.microsoft.com/office/drawing/2014/main" id="{CBF54C01-8A60-410E-967B-BF175C3048E9}"/>
              </a:ext>
            </a:extLst>
          </p:cNvPr>
          <p:cNvSpPr txBox="1">
            <a:spLocks noChangeArrowheads="1"/>
          </p:cNvSpPr>
          <p:nvPr/>
        </p:nvSpPr>
        <p:spPr bwMode="auto">
          <a:xfrm>
            <a:off x="6707492" y="3253705"/>
            <a:ext cx="5820148" cy="502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fontAlgn="base">
              <a:spcBef>
                <a:spcPct val="0"/>
              </a:spcBef>
              <a:spcAft>
                <a:spcPct val="0"/>
              </a:spcAft>
              <a:buClrTx/>
              <a:buFontTx/>
              <a:buNone/>
            </a:pPr>
            <a:r>
              <a:rPr lang="en-US" altLang="en-US" sz="2667" b="1" u="sng" kern="1200" dirty="0">
                <a:solidFill>
                  <a:srgbClr val="00467F"/>
                </a:solidFill>
                <a:latin typeface="Arial" charset="0"/>
                <a:ea typeface="MS PGothic" pitchFamily="34" charset="-128"/>
                <a:cs typeface="Arial" charset="0"/>
              </a:rPr>
              <a:t>Compensation Recommendation</a:t>
            </a:r>
          </a:p>
        </p:txBody>
      </p:sp>
      <p:sp>
        <p:nvSpPr>
          <p:cNvPr id="27" name="Text Box 6">
            <a:extLst>
              <a:ext uri="{FF2B5EF4-FFF2-40B4-BE49-F238E27FC236}">
                <a16:creationId xmlns:a16="http://schemas.microsoft.com/office/drawing/2014/main" id="{AD39C081-C81A-41F2-AD21-7BE194A45821}"/>
              </a:ext>
            </a:extLst>
          </p:cNvPr>
          <p:cNvSpPr txBox="1">
            <a:spLocks noChangeArrowheads="1"/>
          </p:cNvSpPr>
          <p:nvPr/>
        </p:nvSpPr>
        <p:spPr bwMode="auto">
          <a:xfrm>
            <a:off x="429686" y="3342544"/>
            <a:ext cx="5214912" cy="502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fontAlgn="base">
              <a:spcBef>
                <a:spcPct val="0"/>
              </a:spcBef>
              <a:spcAft>
                <a:spcPct val="0"/>
              </a:spcAft>
              <a:buClrTx/>
              <a:buFontTx/>
              <a:buNone/>
            </a:pPr>
            <a:r>
              <a:rPr lang="en-US" altLang="en-US" sz="2667" b="1" u="sng" kern="1200" dirty="0">
                <a:solidFill>
                  <a:srgbClr val="00467F"/>
                </a:solidFill>
                <a:latin typeface="Arial" charset="0"/>
                <a:ea typeface="MS PGothic" pitchFamily="34" charset="-128"/>
                <a:cs typeface="Arial" charset="0"/>
              </a:rPr>
              <a:t>Location of the facility owner</a:t>
            </a:r>
          </a:p>
        </p:txBody>
      </p:sp>
      <p:graphicFrame>
        <p:nvGraphicFramePr>
          <p:cNvPr id="28" name="Diagramme 6">
            <a:extLst>
              <a:ext uri="{FF2B5EF4-FFF2-40B4-BE49-F238E27FC236}">
                <a16:creationId xmlns:a16="http://schemas.microsoft.com/office/drawing/2014/main" id="{AEA0E4CB-D070-43E0-8F4E-35E6D0E1CDDE}"/>
              </a:ext>
            </a:extLst>
          </p:cNvPr>
          <p:cNvGraphicFramePr/>
          <p:nvPr>
            <p:extLst>
              <p:ext uri="{D42A27DB-BD31-4B8C-83A1-F6EECF244321}">
                <p14:modId xmlns:p14="http://schemas.microsoft.com/office/powerpoint/2010/main" val="1430553420"/>
              </p:ext>
            </p:extLst>
          </p:nvPr>
        </p:nvGraphicFramePr>
        <p:xfrm>
          <a:off x="7084316" y="3823546"/>
          <a:ext cx="3950255" cy="8139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9" name="Diagramme 3">
            <a:extLst>
              <a:ext uri="{FF2B5EF4-FFF2-40B4-BE49-F238E27FC236}">
                <a16:creationId xmlns:a16="http://schemas.microsoft.com/office/drawing/2014/main" id="{5F57A2B4-E12B-411A-BE1C-7D5D80E05562}"/>
              </a:ext>
            </a:extLst>
          </p:cNvPr>
          <p:cNvGraphicFramePr/>
          <p:nvPr>
            <p:extLst>
              <p:ext uri="{D42A27DB-BD31-4B8C-83A1-F6EECF244321}">
                <p14:modId xmlns:p14="http://schemas.microsoft.com/office/powerpoint/2010/main" val="396732810"/>
              </p:ext>
            </p:extLst>
          </p:nvPr>
        </p:nvGraphicFramePr>
        <p:xfrm>
          <a:off x="460558" y="3852636"/>
          <a:ext cx="3115045" cy="90026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0" name="Diagramme 7">
            <a:extLst>
              <a:ext uri="{FF2B5EF4-FFF2-40B4-BE49-F238E27FC236}">
                <a16:creationId xmlns:a16="http://schemas.microsoft.com/office/drawing/2014/main" id="{DAFCD162-8BD7-465B-9085-79C041796826}"/>
              </a:ext>
            </a:extLst>
          </p:cNvPr>
          <p:cNvGraphicFramePr/>
          <p:nvPr>
            <p:extLst>
              <p:ext uri="{D42A27DB-BD31-4B8C-83A1-F6EECF244321}">
                <p14:modId xmlns:p14="http://schemas.microsoft.com/office/powerpoint/2010/main" val="1507684585"/>
              </p:ext>
            </p:extLst>
          </p:nvPr>
        </p:nvGraphicFramePr>
        <p:xfrm>
          <a:off x="7093460" y="4752903"/>
          <a:ext cx="4062679" cy="109311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31" name="Diagramme 5">
            <a:extLst>
              <a:ext uri="{FF2B5EF4-FFF2-40B4-BE49-F238E27FC236}">
                <a16:creationId xmlns:a16="http://schemas.microsoft.com/office/drawing/2014/main" id="{0A7C98C8-A355-4BE1-B6C8-686DD280CF97}"/>
              </a:ext>
            </a:extLst>
          </p:cNvPr>
          <p:cNvGraphicFramePr/>
          <p:nvPr>
            <p:extLst>
              <p:ext uri="{D42A27DB-BD31-4B8C-83A1-F6EECF244321}">
                <p14:modId xmlns:p14="http://schemas.microsoft.com/office/powerpoint/2010/main" val="2518919409"/>
              </p:ext>
            </p:extLst>
          </p:nvPr>
        </p:nvGraphicFramePr>
        <p:xfrm>
          <a:off x="429686" y="4803155"/>
          <a:ext cx="3145917" cy="901065"/>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32" name="Diagramme 1">
            <a:extLst>
              <a:ext uri="{FF2B5EF4-FFF2-40B4-BE49-F238E27FC236}">
                <a16:creationId xmlns:a16="http://schemas.microsoft.com/office/drawing/2014/main" id="{2EB69491-6D11-41D5-859C-2772E1F75E83}"/>
              </a:ext>
            </a:extLst>
          </p:cNvPr>
          <p:cNvGraphicFramePr/>
          <p:nvPr>
            <p:extLst>
              <p:ext uri="{D42A27DB-BD31-4B8C-83A1-F6EECF244321}">
                <p14:modId xmlns:p14="http://schemas.microsoft.com/office/powerpoint/2010/main" val="759068160"/>
              </p:ext>
            </p:extLst>
          </p:nvPr>
        </p:nvGraphicFramePr>
        <p:xfrm>
          <a:off x="3498901" y="3737485"/>
          <a:ext cx="3585415" cy="901991"/>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33" name="Diagramme 2">
            <a:extLst>
              <a:ext uri="{FF2B5EF4-FFF2-40B4-BE49-F238E27FC236}">
                <a16:creationId xmlns:a16="http://schemas.microsoft.com/office/drawing/2014/main" id="{83F3524A-330C-4932-849E-736B42EE954C}"/>
              </a:ext>
            </a:extLst>
          </p:cNvPr>
          <p:cNvGraphicFramePr/>
          <p:nvPr>
            <p:extLst>
              <p:ext uri="{D42A27DB-BD31-4B8C-83A1-F6EECF244321}">
                <p14:modId xmlns:p14="http://schemas.microsoft.com/office/powerpoint/2010/main" val="3737600965"/>
              </p:ext>
            </p:extLst>
          </p:nvPr>
        </p:nvGraphicFramePr>
        <p:xfrm>
          <a:off x="3362653" y="4783760"/>
          <a:ext cx="3730807" cy="901991"/>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sp>
        <p:nvSpPr>
          <p:cNvPr id="35" name="Espace réservé du contenu 8">
            <a:extLst>
              <a:ext uri="{FF2B5EF4-FFF2-40B4-BE49-F238E27FC236}">
                <a16:creationId xmlns:a16="http://schemas.microsoft.com/office/drawing/2014/main" id="{401E0EE1-9830-4D70-A170-22D81F96CAAC}"/>
              </a:ext>
            </a:extLst>
          </p:cNvPr>
          <p:cNvSpPr txBox="1">
            <a:spLocks/>
          </p:cNvSpPr>
          <p:nvPr/>
        </p:nvSpPr>
        <p:spPr bwMode="auto">
          <a:xfrm>
            <a:off x="518433" y="1447189"/>
            <a:ext cx="11037934" cy="1534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53475" defTabSz="609585">
              <a:spcAft>
                <a:spcPts val="800"/>
              </a:spcAft>
              <a:defRPr/>
            </a:pPr>
            <a:r>
              <a:rPr lang="en-US" sz="2000" dirty="0">
                <a:solidFill>
                  <a:schemeClr val="tx1"/>
                </a:solidFill>
              </a:rPr>
              <a:t>Facility owners rarely think about risk adjustment provisions. This gives the ESCO the opportunity to get something out of each concession. The key issue for the ESCO is to figure out what parts of the contract the client really cares about. An ESCO can meet those needs while making concessions on other items that may be equally valuable.</a:t>
            </a:r>
            <a:endParaRPr lang="fr-CA" sz="2000" dirty="0">
              <a:solidFill>
                <a:schemeClr val="tx1"/>
              </a:solidFill>
            </a:endParaRPr>
          </a:p>
        </p:txBody>
      </p:sp>
    </p:spTree>
    <p:extLst>
      <p:ext uri="{BB962C8B-B14F-4D97-AF65-F5344CB8AC3E}">
        <p14:creationId xmlns:p14="http://schemas.microsoft.com/office/powerpoint/2010/main" val="624373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448352-D493-40FF-9CDD-672C25EC2162}"/>
              </a:ext>
            </a:extLst>
          </p:cNvPr>
          <p:cNvSpPr>
            <a:spLocks noGrp="1"/>
          </p:cNvSpPr>
          <p:nvPr/>
        </p:nvSpPr>
        <p:spPr bwMode="auto">
          <a:xfrm>
            <a:off x="0" y="0"/>
            <a:ext cx="12192000" cy="923680"/>
          </a:xfrm>
          <a:prstGeom prst="rect">
            <a:avLst/>
          </a:prstGeom>
          <a:noFill/>
          <a:ln>
            <a:noFill/>
          </a:ln>
        </p:spPr>
        <p:txBody>
          <a:bodyPr vert="horz" wrap="square" lIns="121920" tIns="60960" rIns="121920" bIns="60960" numCol="1" anchor="ctr" anchorCtr="0" compatLnSpc="1">
            <a:prstTxWarp prst="textNoShape">
              <a:avLst/>
            </a:prstTxWarp>
          </a:bodyP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endParaRPr lang="en-CA" sz="4800" dirty="0"/>
          </a:p>
        </p:txBody>
      </p:sp>
      <p:graphicFrame>
        <p:nvGraphicFramePr>
          <p:cNvPr id="6" name="Table 5">
            <a:extLst>
              <a:ext uri="{FF2B5EF4-FFF2-40B4-BE49-F238E27FC236}">
                <a16:creationId xmlns:a16="http://schemas.microsoft.com/office/drawing/2014/main" id="{E1CBFA57-E24F-4C32-A087-0378493AC24C}"/>
              </a:ext>
            </a:extLst>
          </p:cNvPr>
          <p:cNvGraphicFramePr>
            <a:graphicFrameLocks noGrp="1"/>
          </p:cNvGraphicFramePr>
          <p:nvPr>
            <p:extLst>
              <p:ext uri="{D42A27DB-BD31-4B8C-83A1-F6EECF244321}">
                <p14:modId xmlns:p14="http://schemas.microsoft.com/office/powerpoint/2010/main" val="4178559455"/>
              </p:ext>
            </p:extLst>
          </p:nvPr>
        </p:nvGraphicFramePr>
        <p:xfrm>
          <a:off x="776999" y="571112"/>
          <a:ext cx="11040797" cy="715629"/>
        </p:xfrm>
        <a:graphic>
          <a:graphicData uri="http://schemas.openxmlformats.org/drawingml/2006/table">
            <a:tbl>
              <a:tblPr firstRow="1" bandRow="1">
                <a:tableStyleId>{12ACAA50-B3C0-4FEF-8DD3-66675128A787}</a:tableStyleId>
              </a:tblPr>
              <a:tblGrid>
                <a:gridCol w="11040797">
                  <a:extLst>
                    <a:ext uri="{9D8B030D-6E8A-4147-A177-3AD203B41FA5}">
                      <a16:colId xmlns:a16="http://schemas.microsoft.com/office/drawing/2014/main" val="2939407248"/>
                    </a:ext>
                  </a:extLst>
                </a:gridCol>
              </a:tblGrid>
              <a:tr h="71562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vi-VN" sz="3200" b="1" i="0" u="none" strike="noStrike" cap="none" dirty="0">
                          <a:solidFill>
                            <a:schemeClr val="accent1">
                              <a:lumMod val="50000"/>
                            </a:schemeClr>
                          </a:solidFill>
                          <a:latin typeface="Arial"/>
                          <a:ea typeface="Roboto" panose="02000000000000000000" pitchFamily="2" charset="0"/>
                          <a:cs typeface="Arial"/>
                          <a:sym typeface="Arial"/>
                        </a:rPr>
                        <a:t>NEGOTIATION: COMMERCIAL CONCESSIONS</a:t>
                      </a:r>
                      <a:endParaRPr lang="en-CA" sz="3200" b="1" i="0" u="none" strike="noStrike" cap="none" dirty="0">
                        <a:solidFill>
                          <a:schemeClr val="accent1">
                            <a:lumMod val="50000"/>
                          </a:schemeClr>
                        </a:solidFill>
                        <a:latin typeface="Arial"/>
                        <a:ea typeface="Roboto" panose="02000000000000000000" pitchFamily="2" charset="0"/>
                        <a:cs typeface="Arial"/>
                        <a:sym typeface="Arial"/>
                      </a:endParaRP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graphicFrame>
        <p:nvGraphicFramePr>
          <p:cNvPr id="31" name="Diagramme 8">
            <a:extLst>
              <a:ext uri="{FF2B5EF4-FFF2-40B4-BE49-F238E27FC236}">
                <a16:creationId xmlns:a16="http://schemas.microsoft.com/office/drawing/2014/main" id="{2DD026F5-8F48-425E-947D-BF2C06EB2CC3}"/>
              </a:ext>
            </a:extLst>
          </p:cNvPr>
          <p:cNvGraphicFramePr/>
          <p:nvPr/>
        </p:nvGraphicFramePr>
        <p:xfrm>
          <a:off x="7089940" y="3388213"/>
          <a:ext cx="4621112" cy="1355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2" name="Diagramme 6">
            <a:extLst>
              <a:ext uri="{FF2B5EF4-FFF2-40B4-BE49-F238E27FC236}">
                <a16:creationId xmlns:a16="http://schemas.microsoft.com/office/drawing/2014/main" id="{B4145EE2-2D8A-42F3-8012-2CC7D4CE933B}"/>
              </a:ext>
            </a:extLst>
          </p:cNvPr>
          <p:cNvGraphicFramePr/>
          <p:nvPr/>
        </p:nvGraphicFramePr>
        <p:xfrm>
          <a:off x="274273" y="3388213"/>
          <a:ext cx="2946400" cy="105438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3" name="Diagramme 9">
            <a:extLst>
              <a:ext uri="{FF2B5EF4-FFF2-40B4-BE49-F238E27FC236}">
                <a16:creationId xmlns:a16="http://schemas.microsoft.com/office/drawing/2014/main" id="{74250E6C-2B89-4D3F-830D-5AF9481338DB}"/>
              </a:ext>
            </a:extLst>
          </p:cNvPr>
          <p:cNvGraphicFramePr/>
          <p:nvPr/>
        </p:nvGraphicFramePr>
        <p:xfrm>
          <a:off x="7089940" y="4826064"/>
          <a:ext cx="4614763" cy="135564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34" name="Diagramme 7">
            <a:extLst>
              <a:ext uri="{FF2B5EF4-FFF2-40B4-BE49-F238E27FC236}">
                <a16:creationId xmlns:a16="http://schemas.microsoft.com/office/drawing/2014/main" id="{DB3EEC1C-11E1-4AFB-A940-FC36F1DC5F87}"/>
              </a:ext>
            </a:extLst>
          </p:cNvPr>
          <p:cNvGraphicFramePr/>
          <p:nvPr/>
        </p:nvGraphicFramePr>
        <p:xfrm>
          <a:off x="274273" y="4826064"/>
          <a:ext cx="2981491" cy="1344149"/>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35" name="Diagramme 2">
            <a:extLst>
              <a:ext uri="{FF2B5EF4-FFF2-40B4-BE49-F238E27FC236}">
                <a16:creationId xmlns:a16="http://schemas.microsoft.com/office/drawing/2014/main" id="{93B8C19D-4BFE-434B-ACE0-07DA69AF2F04}"/>
              </a:ext>
            </a:extLst>
          </p:cNvPr>
          <p:cNvGraphicFramePr/>
          <p:nvPr/>
        </p:nvGraphicFramePr>
        <p:xfrm>
          <a:off x="3423873" y="3544088"/>
          <a:ext cx="3454400" cy="870033"/>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36" name="Diagramme 3">
            <a:extLst>
              <a:ext uri="{FF2B5EF4-FFF2-40B4-BE49-F238E27FC236}">
                <a16:creationId xmlns:a16="http://schemas.microsoft.com/office/drawing/2014/main" id="{B8D59E79-B1DD-417F-A8F3-F343E065C5D1}"/>
              </a:ext>
            </a:extLst>
          </p:cNvPr>
          <p:cNvGraphicFramePr/>
          <p:nvPr/>
        </p:nvGraphicFramePr>
        <p:xfrm>
          <a:off x="3297357" y="4966645"/>
          <a:ext cx="3759200" cy="1107016"/>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aphicFrame>
        <p:nvGraphicFramePr>
          <p:cNvPr id="37" name="Diagramme 4">
            <a:extLst>
              <a:ext uri="{FF2B5EF4-FFF2-40B4-BE49-F238E27FC236}">
                <a16:creationId xmlns:a16="http://schemas.microsoft.com/office/drawing/2014/main" id="{53D2C768-858F-43BD-9F18-8271057C5E7D}"/>
              </a:ext>
            </a:extLst>
          </p:cNvPr>
          <p:cNvGraphicFramePr/>
          <p:nvPr/>
        </p:nvGraphicFramePr>
        <p:xfrm>
          <a:off x="267924" y="1948758"/>
          <a:ext cx="2891829" cy="1259629"/>
        </p:xfrm>
        <a:graphic>
          <a:graphicData uri="http://schemas.openxmlformats.org/drawingml/2006/diagram">
            <dgm:relIds xmlns:dgm="http://schemas.openxmlformats.org/drawingml/2006/diagram" xmlns:r="http://schemas.openxmlformats.org/officeDocument/2006/relationships" r:dm="rId32" r:lo="rId33" r:qs="rId34" r:cs="rId35"/>
          </a:graphicData>
        </a:graphic>
      </p:graphicFrame>
      <p:graphicFrame>
        <p:nvGraphicFramePr>
          <p:cNvPr id="38" name="Diagramme 1">
            <a:extLst>
              <a:ext uri="{FF2B5EF4-FFF2-40B4-BE49-F238E27FC236}">
                <a16:creationId xmlns:a16="http://schemas.microsoft.com/office/drawing/2014/main" id="{1CD12713-B903-4065-B61A-AF643A812DD8}"/>
              </a:ext>
            </a:extLst>
          </p:cNvPr>
          <p:cNvGraphicFramePr/>
          <p:nvPr/>
        </p:nvGraphicFramePr>
        <p:xfrm>
          <a:off x="3172213" y="2060080"/>
          <a:ext cx="3860800" cy="1109133"/>
        </p:xfrm>
        <a:graphic>
          <a:graphicData uri="http://schemas.openxmlformats.org/drawingml/2006/diagram">
            <dgm:relIds xmlns:dgm="http://schemas.openxmlformats.org/drawingml/2006/diagram" xmlns:r="http://schemas.openxmlformats.org/officeDocument/2006/relationships" r:dm="rId37" r:lo="rId38" r:qs="rId39" r:cs="rId40"/>
          </a:graphicData>
        </a:graphic>
      </p:graphicFrame>
      <p:graphicFrame>
        <p:nvGraphicFramePr>
          <p:cNvPr id="39" name="Diagramme 5">
            <a:extLst>
              <a:ext uri="{FF2B5EF4-FFF2-40B4-BE49-F238E27FC236}">
                <a16:creationId xmlns:a16="http://schemas.microsoft.com/office/drawing/2014/main" id="{72BD5EB3-AB9B-47D6-AC3D-6170D2341822}"/>
              </a:ext>
            </a:extLst>
          </p:cNvPr>
          <p:cNvGraphicFramePr/>
          <p:nvPr/>
        </p:nvGraphicFramePr>
        <p:xfrm>
          <a:off x="7024324" y="1948757"/>
          <a:ext cx="4680379" cy="1355640"/>
        </p:xfrm>
        <a:graphic>
          <a:graphicData uri="http://schemas.openxmlformats.org/drawingml/2006/diagram">
            <dgm:relIds xmlns:dgm="http://schemas.openxmlformats.org/drawingml/2006/diagram" xmlns:r="http://schemas.openxmlformats.org/officeDocument/2006/relationships" r:dm="rId42" r:lo="rId43" r:qs="rId44" r:cs="rId45"/>
          </a:graphicData>
        </a:graphic>
      </p:graphicFrame>
      <p:sp>
        <p:nvSpPr>
          <p:cNvPr id="40" name="Text Box 15">
            <a:extLst>
              <a:ext uri="{FF2B5EF4-FFF2-40B4-BE49-F238E27FC236}">
                <a16:creationId xmlns:a16="http://schemas.microsoft.com/office/drawing/2014/main" id="{341A5CA5-C9F5-4417-8BAB-D1583F9B5DEC}"/>
              </a:ext>
            </a:extLst>
          </p:cNvPr>
          <p:cNvSpPr txBox="1">
            <a:spLocks noChangeArrowheads="1"/>
          </p:cNvSpPr>
          <p:nvPr/>
        </p:nvSpPr>
        <p:spPr bwMode="auto">
          <a:xfrm>
            <a:off x="6981005" y="1312391"/>
            <a:ext cx="52109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fontAlgn="base">
              <a:spcBef>
                <a:spcPct val="0"/>
              </a:spcBef>
              <a:spcAft>
                <a:spcPct val="0"/>
              </a:spcAft>
              <a:buClrTx/>
              <a:buFontTx/>
              <a:buNone/>
            </a:pPr>
            <a:r>
              <a:rPr lang="en-US" altLang="en-US" b="1" u="sng" kern="1200" dirty="0">
                <a:solidFill>
                  <a:srgbClr val="00467F"/>
                </a:solidFill>
                <a:latin typeface="Arial" charset="0"/>
                <a:ea typeface="+mn-ea"/>
                <a:cs typeface="Arial" charset="0"/>
              </a:rPr>
              <a:t>Compensation Recommendation</a:t>
            </a:r>
          </a:p>
        </p:txBody>
      </p:sp>
      <p:sp>
        <p:nvSpPr>
          <p:cNvPr id="41" name="Text Box 16">
            <a:extLst>
              <a:ext uri="{FF2B5EF4-FFF2-40B4-BE49-F238E27FC236}">
                <a16:creationId xmlns:a16="http://schemas.microsoft.com/office/drawing/2014/main" id="{064670B5-3C3B-470D-A51A-4A0824DA74C0}"/>
              </a:ext>
            </a:extLst>
          </p:cNvPr>
          <p:cNvSpPr txBox="1">
            <a:spLocks noChangeArrowheads="1"/>
          </p:cNvSpPr>
          <p:nvPr/>
        </p:nvSpPr>
        <p:spPr bwMode="auto">
          <a:xfrm>
            <a:off x="346718" y="1335963"/>
            <a:ext cx="50080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fontAlgn="base">
              <a:spcBef>
                <a:spcPct val="0"/>
              </a:spcBef>
              <a:spcAft>
                <a:spcPct val="0"/>
              </a:spcAft>
              <a:buClrTx/>
              <a:buFontTx/>
              <a:buNone/>
            </a:pPr>
            <a:r>
              <a:rPr lang="en-US" altLang="en-US" b="1" u="sng" kern="1200" dirty="0">
                <a:solidFill>
                  <a:srgbClr val="00467F"/>
                </a:solidFill>
                <a:latin typeface="Arial" charset="0"/>
                <a:ea typeface="+mn-ea"/>
                <a:cs typeface="Arial" charset="0"/>
              </a:rPr>
              <a:t>Position of enterprise owner</a:t>
            </a:r>
            <a:endParaRPr lang="en-US" altLang="en-US" sz="1467" b="1" u="sng" kern="1200" dirty="0">
              <a:solidFill>
                <a:srgbClr val="00467F"/>
              </a:solidFill>
              <a:latin typeface="Arial" charset="0"/>
              <a:ea typeface="+mn-ea"/>
              <a:cs typeface="Arial" charset="0"/>
            </a:endParaRPr>
          </a:p>
        </p:txBody>
      </p:sp>
    </p:spTree>
    <p:extLst>
      <p:ext uri="{BB962C8B-B14F-4D97-AF65-F5344CB8AC3E}">
        <p14:creationId xmlns:p14="http://schemas.microsoft.com/office/powerpoint/2010/main" val="4129047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7BAF4D47-8498-4B25-96F7-70FE3DEDD87F}"/>
              </a:ext>
            </a:extLst>
          </p:cNvPr>
          <p:cNvGraphicFramePr>
            <a:graphicFrameLocks noGrp="1"/>
          </p:cNvGraphicFramePr>
          <p:nvPr>
            <p:extLst>
              <p:ext uri="{D42A27DB-BD31-4B8C-83A1-F6EECF244321}">
                <p14:modId xmlns:p14="http://schemas.microsoft.com/office/powerpoint/2010/main" val="3869544237"/>
              </p:ext>
            </p:extLst>
          </p:nvPr>
        </p:nvGraphicFramePr>
        <p:xfrm>
          <a:off x="683416" y="488863"/>
          <a:ext cx="11040800" cy="715629"/>
        </p:xfrm>
        <a:graphic>
          <a:graphicData uri="http://schemas.openxmlformats.org/drawingml/2006/table">
            <a:tbl>
              <a:tblPr firstRow="1" bandRow="1">
                <a:tableStyleId>{12ACAA50-B3C0-4FEF-8DD3-66675128A787}</a:tableStyleId>
              </a:tblPr>
              <a:tblGrid>
                <a:gridCol w="11040800">
                  <a:extLst>
                    <a:ext uri="{9D8B030D-6E8A-4147-A177-3AD203B41FA5}">
                      <a16:colId xmlns:a16="http://schemas.microsoft.com/office/drawing/2014/main" val="2939407248"/>
                    </a:ext>
                  </a:extLst>
                </a:gridCol>
              </a:tblGrid>
              <a:tr h="71562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CA" sz="3200" b="1" i="0" u="none" strike="noStrike" cap="none" dirty="0">
                          <a:solidFill>
                            <a:schemeClr val="accent1">
                              <a:lumMod val="50000"/>
                            </a:schemeClr>
                          </a:solidFill>
                          <a:latin typeface="Arial"/>
                          <a:ea typeface="Roboto" panose="02000000000000000000" pitchFamily="2" charset="0"/>
                          <a:cs typeface="Arial"/>
                          <a:sym typeface="Arial"/>
                        </a:rPr>
                        <a:t>IMPLEMENT THE FIRST PROPOSAL</a:t>
                      </a: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graphicFrame>
        <p:nvGraphicFramePr>
          <p:cNvPr id="6" name="Diagramme 1">
            <a:extLst>
              <a:ext uri="{FF2B5EF4-FFF2-40B4-BE49-F238E27FC236}">
                <a16:creationId xmlns:a16="http://schemas.microsoft.com/office/drawing/2014/main" id="{39D95415-E6C4-4F4C-A280-4451E1236922}"/>
              </a:ext>
            </a:extLst>
          </p:cNvPr>
          <p:cNvGraphicFramePr/>
          <p:nvPr>
            <p:extLst>
              <p:ext uri="{D42A27DB-BD31-4B8C-83A1-F6EECF244321}">
                <p14:modId xmlns:p14="http://schemas.microsoft.com/office/powerpoint/2010/main" val="387009134"/>
              </p:ext>
            </p:extLst>
          </p:nvPr>
        </p:nvGraphicFramePr>
        <p:xfrm>
          <a:off x="575601" y="1039278"/>
          <a:ext cx="11256433" cy="2782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 Box 5">
            <a:extLst>
              <a:ext uri="{FF2B5EF4-FFF2-40B4-BE49-F238E27FC236}">
                <a16:creationId xmlns:a16="http://schemas.microsoft.com/office/drawing/2014/main" id="{D0ECA5B2-1BFB-41FF-8DCA-11A605579D5D}"/>
              </a:ext>
            </a:extLst>
          </p:cNvPr>
          <p:cNvSpPr txBox="1">
            <a:spLocks noChangeArrowheads="1"/>
          </p:cNvSpPr>
          <p:nvPr/>
        </p:nvSpPr>
        <p:spPr bwMode="auto">
          <a:xfrm>
            <a:off x="1439333" y="3318812"/>
            <a:ext cx="9313333" cy="502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fontAlgn="base">
              <a:spcBef>
                <a:spcPct val="0"/>
              </a:spcBef>
              <a:spcAft>
                <a:spcPct val="0"/>
              </a:spcAft>
              <a:buClrTx/>
              <a:buFontTx/>
              <a:buNone/>
            </a:pPr>
            <a:r>
              <a:rPr lang="en-US" altLang="en-US" sz="2667" b="1" u="sng" kern="1200" dirty="0">
                <a:solidFill>
                  <a:srgbClr val="00467F"/>
                </a:solidFill>
                <a:latin typeface="Arial" charset="0"/>
                <a:ea typeface="+mn-ea"/>
                <a:cs typeface="Arial" charset="0"/>
              </a:rPr>
              <a:t>Tips for putting everything into the first proposal</a:t>
            </a:r>
            <a:endParaRPr lang="en-US" altLang="en-US" sz="2667" u="sng" kern="1200" dirty="0">
              <a:solidFill>
                <a:srgbClr val="00467F"/>
              </a:solidFill>
              <a:latin typeface="Arial" charset="0"/>
              <a:ea typeface="+mn-ea"/>
              <a:cs typeface="Arial" charset="0"/>
            </a:endParaRPr>
          </a:p>
        </p:txBody>
      </p:sp>
      <p:sp>
        <p:nvSpPr>
          <p:cNvPr id="9" name="Espace réservé du contenu 5">
            <a:extLst>
              <a:ext uri="{FF2B5EF4-FFF2-40B4-BE49-F238E27FC236}">
                <a16:creationId xmlns:a16="http://schemas.microsoft.com/office/drawing/2014/main" id="{1E749AEA-FE2C-4297-951B-38A2B2131910}"/>
              </a:ext>
            </a:extLst>
          </p:cNvPr>
          <p:cNvSpPr txBox="1">
            <a:spLocks/>
          </p:cNvSpPr>
          <p:nvPr/>
        </p:nvSpPr>
        <p:spPr bwMode="auto">
          <a:xfrm>
            <a:off x="-1" y="4007286"/>
            <a:ext cx="12192000" cy="2130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buFont typeface="Wingdings" pitchFamily="2" charset="2"/>
              <a:buChar char="v"/>
              <a:defRPr/>
            </a:pPr>
            <a:r>
              <a:rPr lang="en-US" dirty="0">
                <a:solidFill>
                  <a:schemeClr val="tx1"/>
                </a:solidFill>
              </a:rPr>
              <a:t>ESCOs require more than expected in modest amounts for each type of input (e.g. contract period, savings share, fees, prices, etc.). Chances are the enterprise owner will only negotiate to reduce some points with you but not all.</a:t>
            </a:r>
          </a:p>
          <a:p>
            <a:pPr lvl="1" defTabSz="609585">
              <a:spcBef>
                <a:spcPts val="800"/>
              </a:spcBef>
              <a:buFont typeface="Wingdings" pitchFamily="2" charset="2"/>
              <a:buChar char="v"/>
              <a:defRPr/>
            </a:pPr>
            <a:r>
              <a:rPr lang="en-US" dirty="0">
                <a:solidFill>
                  <a:schemeClr val="tx1"/>
                </a:solidFill>
              </a:rPr>
              <a:t>Provide the enterprise owner with a forecast of cash flow (savings) from the project. </a:t>
            </a:r>
            <a:endParaRPr lang="fr-CA" dirty="0">
              <a:solidFill>
                <a:schemeClr val="tx1"/>
              </a:solidFill>
            </a:endParaRPr>
          </a:p>
        </p:txBody>
      </p:sp>
    </p:spTree>
    <p:extLst>
      <p:ext uri="{BB962C8B-B14F-4D97-AF65-F5344CB8AC3E}">
        <p14:creationId xmlns:p14="http://schemas.microsoft.com/office/powerpoint/2010/main" val="1480451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45B41-1DF5-4023-B3AC-0AF25B58DC29}"/>
              </a:ext>
            </a:extLst>
          </p:cNvPr>
          <p:cNvSpPr>
            <a:spLocks noGrp="1"/>
          </p:cNvSpPr>
          <p:nvPr>
            <p:ph type="title"/>
          </p:nvPr>
        </p:nvSpPr>
        <p:spPr>
          <a:xfrm>
            <a:off x="609600" y="390855"/>
            <a:ext cx="10972800" cy="731890"/>
          </a:xfrm>
        </p:spPr>
        <p:txBody>
          <a:bodyPr>
            <a:normAutofit fontScale="90000"/>
          </a:bodyPr>
          <a:lstStyle/>
          <a:p>
            <a:r>
              <a:rPr lang="vi-VN" sz="3733" dirty="0">
                <a:solidFill>
                  <a:schemeClr val="accent1">
                    <a:lumMod val="50000"/>
                  </a:schemeClr>
                </a:solidFill>
                <a:latin typeface="Arial" panose="020B0604020202020204" pitchFamily="34" charset="0"/>
                <a:ea typeface="+mj-ea"/>
                <a:cs typeface="Arial" panose="020B0604020202020204" pitchFamily="34" charset="0"/>
              </a:rPr>
              <a:t>CASE STUDY: NEGOTIATION</a:t>
            </a:r>
          </a:p>
        </p:txBody>
      </p:sp>
      <p:sp>
        <p:nvSpPr>
          <p:cNvPr id="3" name="Rectangle 2">
            <a:extLst>
              <a:ext uri="{FF2B5EF4-FFF2-40B4-BE49-F238E27FC236}">
                <a16:creationId xmlns:a16="http://schemas.microsoft.com/office/drawing/2014/main" id="{C8D6D27B-B992-4E4A-A615-6693775FDA64}"/>
              </a:ext>
            </a:extLst>
          </p:cNvPr>
          <p:cNvSpPr/>
          <p:nvPr/>
        </p:nvSpPr>
        <p:spPr>
          <a:xfrm>
            <a:off x="609600" y="1980922"/>
            <a:ext cx="10855355" cy="2062103"/>
          </a:xfrm>
          <a:prstGeom prst="rect">
            <a:avLst/>
          </a:prstGeom>
        </p:spPr>
        <p:txBody>
          <a:bodyPr wrap="square">
            <a:spAutoFit/>
          </a:bodyPr>
          <a:lstStyle>
            <a:defPPr>
              <a:defRPr lang="fr-FR"/>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endParaRPr lang="en-US" sz="3200" b="1" dirty="0">
              <a:solidFill>
                <a:schemeClr val="accent1">
                  <a:lumMod val="50000"/>
                </a:schemeClr>
              </a:solidFill>
              <a:latin typeface="Arial" panose="020B0604020202020204" pitchFamily="34" charset="0"/>
              <a:ea typeface="+mj-ea"/>
              <a:cs typeface="Arial" panose="020B0604020202020204" pitchFamily="34" charset="0"/>
            </a:endParaRPr>
          </a:p>
          <a:p>
            <a:pPr>
              <a:defRPr/>
            </a:pPr>
            <a:r>
              <a:rPr lang="vi-VN" sz="3200" b="1" dirty="0">
                <a:solidFill>
                  <a:schemeClr val="accent1">
                    <a:lumMod val="50000"/>
                  </a:schemeClr>
                </a:solidFill>
                <a:latin typeface="Arial" panose="020B0604020202020204" pitchFamily="34" charset="0"/>
                <a:ea typeface="+mj-ea"/>
                <a:cs typeface="Arial" panose="020B0604020202020204" pitchFamily="34" charset="0"/>
              </a:rPr>
              <a:t>Objective: To familiarize participants with the EPC contract negotiation process</a:t>
            </a:r>
          </a:p>
          <a:p>
            <a:pPr>
              <a:defRPr/>
            </a:pPr>
            <a:endParaRPr lang="en-CA" sz="3200" b="1" dirty="0">
              <a:solidFill>
                <a:schemeClr val="accent1">
                  <a:lumMod val="50000"/>
                </a:schemeClr>
              </a:solidFill>
              <a:latin typeface="Arial" panose="020B0604020202020204" pitchFamily="34" charset="0"/>
              <a:ea typeface="+mj-ea"/>
              <a:cs typeface="Arial" panose="020B0604020202020204" pitchFamily="34" charset="0"/>
            </a:endParaRPr>
          </a:p>
        </p:txBody>
      </p:sp>
      <p:pic>
        <p:nvPicPr>
          <p:cNvPr id="1026" name="Picture 2" descr="Partnership ">
            <a:extLst>
              <a:ext uri="{FF2B5EF4-FFF2-40B4-BE49-F238E27FC236}">
                <a16:creationId xmlns:a16="http://schemas.microsoft.com/office/drawing/2014/main" id="{49127ABB-4BE6-43D0-AA51-8541E7CBA1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2375" y="3830639"/>
            <a:ext cx="3251200" cy="325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5306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448352-D493-40FF-9CDD-672C25EC2162}"/>
              </a:ext>
            </a:extLst>
          </p:cNvPr>
          <p:cNvSpPr>
            <a:spLocks noGrp="1"/>
          </p:cNvSpPr>
          <p:nvPr/>
        </p:nvSpPr>
        <p:spPr bwMode="auto">
          <a:xfrm>
            <a:off x="0" y="0"/>
            <a:ext cx="12192000" cy="923680"/>
          </a:xfrm>
          <a:prstGeom prst="rect">
            <a:avLst/>
          </a:prstGeom>
          <a:noFill/>
          <a:ln>
            <a:noFill/>
          </a:ln>
        </p:spPr>
        <p:txBody>
          <a:bodyPr vert="horz" wrap="square" lIns="121920" tIns="60960" rIns="121920" bIns="60960" numCol="1" anchor="ctr" anchorCtr="0" compatLnSpc="1">
            <a:prstTxWarp prst="textNoShape">
              <a:avLst/>
            </a:prstTxWarp>
          </a:bodyP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endParaRPr lang="en-CA" sz="4800" dirty="0"/>
          </a:p>
        </p:txBody>
      </p:sp>
      <p:graphicFrame>
        <p:nvGraphicFramePr>
          <p:cNvPr id="5" name="Table 5">
            <a:extLst>
              <a:ext uri="{FF2B5EF4-FFF2-40B4-BE49-F238E27FC236}">
                <a16:creationId xmlns:a16="http://schemas.microsoft.com/office/drawing/2014/main" id="{7BAF4D47-8498-4B25-96F7-70FE3DEDD87F}"/>
              </a:ext>
            </a:extLst>
          </p:cNvPr>
          <p:cNvGraphicFramePr>
            <a:graphicFrameLocks noGrp="1"/>
          </p:cNvGraphicFramePr>
          <p:nvPr/>
        </p:nvGraphicFramePr>
        <p:xfrm>
          <a:off x="575599" y="461840"/>
          <a:ext cx="11099791" cy="609600"/>
        </p:xfrm>
        <a:graphic>
          <a:graphicData uri="http://schemas.openxmlformats.org/drawingml/2006/table">
            <a:tbl>
              <a:tblPr firstRow="1" bandRow="1">
                <a:tableStyleId>{12ACAA50-B3C0-4FEF-8DD3-66675128A787}</a:tableStyleId>
              </a:tblPr>
              <a:tblGrid>
                <a:gridCol w="11099791">
                  <a:extLst>
                    <a:ext uri="{9D8B030D-6E8A-4147-A177-3AD203B41FA5}">
                      <a16:colId xmlns:a16="http://schemas.microsoft.com/office/drawing/2014/main" val="2939407248"/>
                    </a:ext>
                  </a:extLst>
                </a:gridCol>
              </a:tblGrid>
              <a:tr h="609600">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CA" sz="3200" b="1" dirty="0">
                          <a:solidFill>
                            <a:schemeClr val="accent1">
                              <a:lumMod val="50000"/>
                            </a:schemeClr>
                          </a:solidFill>
                          <a:latin typeface="+mj-lt"/>
                          <a:ea typeface="Roboto" panose="02000000000000000000" pitchFamily="2" charset="0"/>
                        </a:rPr>
                        <a:t>FEATURES OF EPC CONTRACT – VIETNAM</a:t>
                      </a: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sp>
        <p:nvSpPr>
          <p:cNvPr id="6" name="Content Placeholder 2">
            <a:extLst>
              <a:ext uri="{FF2B5EF4-FFF2-40B4-BE49-F238E27FC236}">
                <a16:creationId xmlns:a16="http://schemas.microsoft.com/office/drawing/2014/main" id="{861BD9DC-17FF-4946-8AB0-D481072A76AE}"/>
              </a:ext>
            </a:extLst>
          </p:cNvPr>
          <p:cNvSpPr txBox="1">
            <a:spLocks/>
          </p:cNvSpPr>
          <p:nvPr/>
        </p:nvSpPr>
        <p:spPr bwMode="auto">
          <a:xfrm>
            <a:off x="110157" y="1385520"/>
            <a:ext cx="11565233" cy="488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Autofit/>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ＭＳ Ｐゴシック"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ＭＳ Ｐゴシック"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ＭＳ Ｐゴシック"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ＭＳ Ｐゴシック"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ＭＳ Ｐゴシック"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63060" indent="-609585" defTabSz="609585">
              <a:spcBef>
                <a:spcPts val="800"/>
              </a:spcBef>
              <a:buClr>
                <a:srgbClr val="00467F"/>
              </a:buClr>
              <a:buFont typeface="Wingdings" pitchFamily="2" charset="2"/>
              <a:buChar char="v"/>
              <a:defRPr/>
            </a:pPr>
            <a:r>
              <a:rPr lang="en-US" sz="2000" dirty="0">
                <a:solidFill>
                  <a:schemeClr val="tx1"/>
                </a:solidFill>
              </a:rPr>
              <a:t>Negotiation method:</a:t>
            </a:r>
          </a:p>
          <a:p>
            <a:pPr marL="963060" lvl="1" indent="-472006" defTabSz="609585">
              <a:spcAft>
                <a:spcPts val="800"/>
              </a:spcAft>
              <a:buFont typeface="Arial" pitchFamily="34" charset="0"/>
              <a:buChar char="−"/>
              <a:defRPr/>
            </a:pPr>
            <a:r>
              <a:rPr lang="en-US" sz="2000" dirty="0">
                <a:solidFill>
                  <a:schemeClr val="tx1"/>
                </a:solidFill>
              </a:rPr>
              <a:t>Not providing customers with actual energy efficiency capacity and accurate investment costs</a:t>
            </a:r>
          </a:p>
          <a:p>
            <a:pPr marL="963060" lvl="1" indent="-472006" defTabSz="609585">
              <a:spcAft>
                <a:spcPts val="800"/>
              </a:spcAft>
              <a:buFont typeface="Arial" pitchFamily="34" charset="0"/>
              <a:buChar char="−"/>
              <a:defRPr/>
            </a:pPr>
            <a:r>
              <a:rPr lang="en-US" sz="2000" dirty="0">
                <a:solidFill>
                  <a:schemeClr val="tx1"/>
                </a:solidFill>
              </a:rPr>
              <a:t>Negotiating with customers the amount of energy efficiency  that ensures the safety of the ESCO and the total payment the customer needs to pay during the project period</a:t>
            </a:r>
          </a:p>
          <a:p>
            <a:pPr marL="963060" indent="-609585" defTabSz="609585">
              <a:spcBef>
                <a:spcPts val="800"/>
              </a:spcBef>
              <a:buClr>
                <a:srgbClr val="00467F"/>
              </a:buClr>
              <a:buFont typeface="Wingdings" pitchFamily="2" charset="2"/>
              <a:buChar char="v"/>
              <a:defRPr/>
            </a:pPr>
            <a:r>
              <a:rPr lang="en-US" sz="2000" dirty="0">
                <a:solidFill>
                  <a:schemeClr val="tx1"/>
                </a:solidFill>
              </a:rPr>
              <a:t>Contents of the contract – focus on the terms:</a:t>
            </a:r>
          </a:p>
          <a:p>
            <a:pPr marL="963060" lvl="1" indent="-472006" defTabSz="609585">
              <a:spcAft>
                <a:spcPts val="800"/>
              </a:spcAft>
              <a:buFont typeface="Arial" pitchFamily="34" charset="0"/>
              <a:buChar char="−"/>
              <a:defRPr/>
            </a:pPr>
            <a:r>
              <a:rPr lang="en-US" sz="2000" dirty="0">
                <a:solidFill>
                  <a:schemeClr val="tx1"/>
                </a:solidFill>
              </a:rPr>
              <a:t>State ownership of the equipment that belong to the ESCO during the project</a:t>
            </a:r>
          </a:p>
          <a:p>
            <a:pPr marL="963060" lvl="1" indent="-472006" defTabSz="609585">
              <a:spcAft>
                <a:spcPts val="800"/>
              </a:spcAft>
              <a:buFont typeface="Arial" pitchFamily="34" charset="0"/>
              <a:buChar char="−"/>
              <a:defRPr/>
            </a:pPr>
            <a:r>
              <a:rPr lang="en-US" sz="2000" dirty="0">
                <a:solidFill>
                  <a:schemeClr val="tx1"/>
                </a:solidFill>
              </a:rPr>
              <a:t>Clarify that the ESCO is responsible for maintenance and warranty</a:t>
            </a:r>
          </a:p>
          <a:p>
            <a:pPr marL="963060" lvl="1" indent="-472006" defTabSz="609585">
              <a:spcAft>
                <a:spcPts val="800"/>
              </a:spcAft>
              <a:buFont typeface="Arial" pitchFamily="34" charset="0"/>
              <a:buChar char="−"/>
              <a:defRPr/>
            </a:pPr>
            <a:r>
              <a:rPr lang="en-US" sz="2000" dirty="0">
                <a:solidFill>
                  <a:schemeClr val="tx1"/>
                </a:solidFill>
              </a:rPr>
              <a:t>Require the customer to commit to operating the equipment according to the operating manual.</a:t>
            </a:r>
          </a:p>
          <a:p>
            <a:pPr marL="963060" lvl="1" indent="-472006" defTabSz="609585">
              <a:spcAft>
                <a:spcPts val="800"/>
              </a:spcAft>
              <a:buFont typeface="Arial" pitchFamily="34" charset="0"/>
              <a:buChar char="−"/>
              <a:defRPr/>
            </a:pPr>
            <a:r>
              <a:rPr lang="en-US" sz="2000" dirty="0">
                <a:solidFill>
                  <a:schemeClr val="tx1"/>
                </a:solidFill>
              </a:rPr>
              <a:t>Inform the ESCO when the customer changes the equipment manufacturing, operation, etc.</a:t>
            </a:r>
          </a:p>
          <a:p>
            <a:pPr marL="353475" defTabSz="609585">
              <a:spcBef>
                <a:spcPts val="800"/>
              </a:spcBef>
              <a:defRPr/>
            </a:pPr>
            <a:endParaRPr lang="en-US" sz="2400" dirty="0">
              <a:solidFill>
                <a:schemeClr val="tx1"/>
              </a:solidFill>
            </a:endParaRPr>
          </a:p>
        </p:txBody>
      </p:sp>
    </p:spTree>
    <p:extLst>
      <p:ext uri="{BB962C8B-B14F-4D97-AF65-F5344CB8AC3E}">
        <p14:creationId xmlns:p14="http://schemas.microsoft.com/office/powerpoint/2010/main" val="37815181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448352-D493-40FF-9CDD-672C25EC2162}"/>
              </a:ext>
            </a:extLst>
          </p:cNvPr>
          <p:cNvSpPr>
            <a:spLocks noGrp="1"/>
          </p:cNvSpPr>
          <p:nvPr/>
        </p:nvSpPr>
        <p:spPr bwMode="auto">
          <a:xfrm>
            <a:off x="0" y="0"/>
            <a:ext cx="12192000" cy="923680"/>
          </a:xfrm>
          <a:prstGeom prst="rect">
            <a:avLst/>
          </a:prstGeom>
          <a:noFill/>
          <a:ln>
            <a:noFill/>
          </a:ln>
        </p:spPr>
        <p:txBody>
          <a:bodyPr vert="horz" wrap="square" lIns="121920" tIns="60960" rIns="121920" bIns="60960" numCol="1" anchor="ctr" anchorCtr="0" compatLnSpc="1">
            <a:prstTxWarp prst="textNoShape">
              <a:avLst/>
            </a:prstTxWarp>
          </a:bodyP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endParaRPr lang="en-CA" sz="4800" dirty="0"/>
          </a:p>
        </p:txBody>
      </p:sp>
      <p:graphicFrame>
        <p:nvGraphicFramePr>
          <p:cNvPr id="5" name="Table 5">
            <a:extLst>
              <a:ext uri="{FF2B5EF4-FFF2-40B4-BE49-F238E27FC236}">
                <a16:creationId xmlns:a16="http://schemas.microsoft.com/office/drawing/2014/main" id="{7BAF4D47-8498-4B25-96F7-70FE3DEDD87F}"/>
              </a:ext>
            </a:extLst>
          </p:cNvPr>
          <p:cNvGraphicFramePr>
            <a:graphicFrameLocks noGrp="1"/>
          </p:cNvGraphicFramePr>
          <p:nvPr/>
        </p:nvGraphicFramePr>
        <p:xfrm>
          <a:off x="631114" y="565865"/>
          <a:ext cx="11159268" cy="715629"/>
        </p:xfrm>
        <a:graphic>
          <a:graphicData uri="http://schemas.openxmlformats.org/drawingml/2006/table">
            <a:tbl>
              <a:tblPr firstRow="1" bandRow="1">
                <a:tableStyleId>{12ACAA50-B3C0-4FEF-8DD3-66675128A787}</a:tableStyleId>
              </a:tblPr>
              <a:tblGrid>
                <a:gridCol w="11159268">
                  <a:extLst>
                    <a:ext uri="{9D8B030D-6E8A-4147-A177-3AD203B41FA5}">
                      <a16:colId xmlns:a16="http://schemas.microsoft.com/office/drawing/2014/main" val="2939407248"/>
                    </a:ext>
                  </a:extLst>
                </a:gridCol>
              </a:tblGrid>
              <a:tr h="71562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CA" sz="3200" b="1" i="0" u="none" strike="noStrike" cap="none" dirty="0">
                          <a:solidFill>
                            <a:schemeClr val="accent1">
                              <a:lumMod val="50000"/>
                            </a:schemeClr>
                          </a:solidFill>
                          <a:latin typeface="Arial"/>
                          <a:ea typeface="Roboto" panose="02000000000000000000" pitchFamily="2" charset="0"/>
                          <a:cs typeface="Arial"/>
                          <a:sym typeface="Arial"/>
                        </a:rPr>
                        <a:t>FEATURES OF EPC CONTRACT – VIETNAM</a:t>
                      </a: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sp>
        <p:nvSpPr>
          <p:cNvPr id="7" name="Content Placeholder 2">
            <a:extLst>
              <a:ext uri="{FF2B5EF4-FFF2-40B4-BE49-F238E27FC236}">
                <a16:creationId xmlns:a16="http://schemas.microsoft.com/office/drawing/2014/main" id="{2F4A2D91-77A7-48B8-B696-7C36DFBD954D}"/>
              </a:ext>
            </a:extLst>
          </p:cNvPr>
          <p:cNvSpPr txBox="1">
            <a:spLocks/>
          </p:cNvSpPr>
          <p:nvPr/>
        </p:nvSpPr>
        <p:spPr bwMode="auto">
          <a:xfrm>
            <a:off x="87869" y="1489545"/>
            <a:ext cx="11787755" cy="446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Autofit/>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ＭＳ Ｐゴシック"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ＭＳ Ｐゴシック"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ＭＳ Ｐゴシック"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ＭＳ Ｐゴシック"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ＭＳ Ｐゴシック"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609585">
              <a:spcAft>
                <a:spcPts val="0"/>
              </a:spcAft>
              <a:buClr>
                <a:srgbClr val="00467F"/>
              </a:buClr>
              <a:defRPr/>
            </a:pPr>
            <a:r>
              <a:rPr lang="en-US" sz="2400" b="1" dirty="0">
                <a:solidFill>
                  <a:schemeClr val="tx1"/>
                </a:solidFill>
              </a:rPr>
              <a:t>Contents of the contract – pay attention to the terms:</a:t>
            </a:r>
          </a:p>
          <a:p>
            <a:pPr lvl="1" defTabSz="609585">
              <a:spcBef>
                <a:spcPts val="0"/>
              </a:spcBef>
              <a:spcAft>
                <a:spcPts val="0"/>
              </a:spcAft>
              <a:buFont typeface="Wingdings" pitchFamily="2" charset="2"/>
              <a:buChar char="v"/>
              <a:defRPr/>
            </a:pPr>
            <a:r>
              <a:rPr lang="en-US" dirty="0">
                <a:solidFill>
                  <a:schemeClr val="tx1"/>
                </a:solidFill>
              </a:rPr>
              <a:t>Specify the energy efficiency that the ESCO  commit to achieve</a:t>
            </a:r>
          </a:p>
          <a:p>
            <a:pPr lvl="1" defTabSz="609585">
              <a:spcBef>
                <a:spcPts val="0"/>
              </a:spcBef>
              <a:spcAft>
                <a:spcPts val="0"/>
              </a:spcAft>
              <a:buFont typeface="Wingdings" pitchFamily="2" charset="2"/>
              <a:buChar char="v"/>
              <a:defRPr/>
            </a:pPr>
            <a:r>
              <a:rPr lang="en-US" dirty="0">
                <a:solidFill>
                  <a:schemeClr val="tx1"/>
                </a:solidFill>
              </a:rPr>
              <a:t>Monitor baseline data (at least 1 year prior to investment)</a:t>
            </a:r>
          </a:p>
          <a:p>
            <a:pPr lvl="1" defTabSz="609585">
              <a:spcBef>
                <a:spcPts val="0"/>
              </a:spcBef>
              <a:spcAft>
                <a:spcPts val="0"/>
              </a:spcAft>
              <a:buFont typeface="Wingdings" pitchFamily="2" charset="2"/>
              <a:buChar char="v"/>
              <a:defRPr/>
            </a:pPr>
            <a:r>
              <a:rPr lang="en-US" dirty="0">
                <a:solidFill>
                  <a:schemeClr val="tx1"/>
                </a:solidFill>
              </a:rPr>
              <a:t>Clarify the method of calculating and confirming the energy efficiency</a:t>
            </a:r>
          </a:p>
          <a:p>
            <a:pPr lvl="1" defTabSz="609585">
              <a:spcBef>
                <a:spcPts val="0"/>
              </a:spcBef>
              <a:spcAft>
                <a:spcPts val="0"/>
              </a:spcAft>
              <a:buFont typeface="Wingdings" pitchFamily="2" charset="2"/>
              <a:buChar char="v"/>
              <a:defRPr/>
            </a:pPr>
            <a:r>
              <a:rPr lang="en-US" dirty="0">
                <a:solidFill>
                  <a:schemeClr val="tx1"/>
                </a:solidFill>
              </a:rPr>
              <a:t>Specify the amount the customer pays and the payment period</a:t>
            </a:r>
          </a:p>
          <a:p>
            <a:pPr lvl="1" defTabSz="609585">
              <a:spcBef>
                <a:spcPts val="0"/>
              </a:spcBef>
              <a:spcAft>
                <a:spcPts val="0"/>
              </a:spcAft>
              <a:buFont typeface="Wingdings" pitchFamily="2" charset="2"/>
              <a:buChar char="v"/>
              <a:defRPr/>
            </a:pPr>
            <a:r>
              <a:rPr lang="en-US" dirty="0">
                <a:solidFill>
                  <a:schemeClr val="tx1"/>
                </a:solidFill>
              </a:rPr>
              <a:t>Specify the compensation conditions if the energy efficiency are not achieved</a:t>
            </a:r>
          </a:p>
          <a:p>
            <a:pPr lvl="1" defTabSz="609585">
              <a:spcBef>
                <a:spcPts val="0"/>
              </a:spcBef>
              <a:spcAft>
                <a:spcPts val="0"/>
              </a:spcAft>
              <a:buFont typeface="Wingdings" pitchFamily="2" charset="2"/>
              <a:buChar char="v"/>
              <a:defRPr/>
            </a:pPr>
            <a:r>
              <a:rPr lang="en-US" dirty="0">
                <a:solidFill>
                  <a:schemeClr val="tx1"/>
                </a:solidFill>
              </a:rPr>
              <a:t>Specify the conditions for continuing the contract if the customer wants to transfer ownership of the business (e.g., sell the company to another company)</a:t>
            </a:r>
          </a:p>
          <a:p>
            <a:pPr lvl="1" defTabSz="609585">
              <a:spcBef>
                <a:spcPts val="0"/>
              </a:spcBef>
              <a:spcAft>
                <a:spcPts val="0"/>
              </a:spcAft>
              <a:buFont typeface="Wingdings" pitchFamily="2" charset="2"/>
              <a:buChar char="v"/>
              <a:defRPr/>
            </a:pPr>
            <a:r>
              <a:rPr lang="en-US" dirty="0">
                <a:solidFill>
                  <a:schemeClr val="tx1"/>
                </a:solidFill>
              </a:rPr>
              <a:t>Clarify the conditions if the customer wants to break the contract and liquidate the assets</a:t>
            </a:r>
          </a:p>
          <a:p>
            <a:pPr lvl="1" defTabSz="609585">
              <a:spcBef>
                <a:spcPts val="0"/>
              </a:spcBef>
              <a:spcAft>
                <a:spcPts val="0"/>
              </a:spcAft>
              <a:buFont typeface="Wingdings" pitchFamily="2" charset="2"/>
              <a:buChar char="v"/>
              <a:defRPr/>
            </a:pPr>
            <a:r>
              <a:rPr lang="en-US" dirty="0">
                <a:solidFill>
                  <a:schemeClr val="tx1"/>
                </a:solidFill>
              </a:rPr>
              <a:t>Clarify the conditions if the customer wants to pay in advance and break the contract</a:t>
            </a:r>
          </a:p>
        </p:txBody>
      </p:sp>
    </p:spTree>
    <p:extLst>
      <p:ext uri="{BB962C8B-B14F-4D97-AF65-F5344CB8AC3E}">
        <p14:creationId xmlns:p14="http://schemas.microsoft.com/office/powerpoint/2010/main" val="41818623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448352-D493-40FF-9CDD-672C25EC2162}"/>
              </a:ext>
            </a:extLst>
          </p:cNvPr>
          <p:cNvSpPr>
            <a:spLocks noGrp="1"/>
          </p:cNvSpPr>
          <p:nvPr/>
        </p:nvSpPr>
        <p:spPr bwMode="auto">
          <a:xfrm>
            <a:off x="0" y="0"/>
            <a:ext cx="12192000" cy="923680"/>
          </a:xfrm>
          <a:prstGeom prst="rect">
            <a:avLst/>
          </a:prstGeom>
          <a:noFill/>
          <a:ln>
            <a:noFill/>
          </a:ln>
        </p:spPr>
        <p:txBody>
          <a:bodyPr vert="horz" wrap="square" lIns="121920" tIns="60960" rIns="121920" bIns="60960" numCol="1" anchor="ctr" anchorCtr="0" compatLnSpc="1">
            <a:prstTxWarp prst="textNoShape">
              <a:avLst/>
            </a:prstTxWarp>
          </a:bodyP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endParaRPr lang="en-CA" sz="4800" dirty="0"/>
          </a:p>
        </p:txBody>
      </p:sp>
      <p:graphicFrame>
        <p:nvGraphicFramePr>
          <p:cNvPr id="5" name="Table 5">
            <a:extLst>
              <a:ext uri="{FF2B5EF4-FFF2-40B4-BE49-F238E27FC236}">
                <a16:creationId xmlns:a16="http://schemas.microsoft.com/office/drawing/2014/main" id="{7BAF4D47-8498-4B25-96F7-70FE3DEDD87F}"/>
              </a:ext>
            </a:extLst>
          </p:cNvPr>
          <p:cNvGraphicFramePr>
            <a:graphicFrameLocks noGrp="1"/>
          </p:cNvGraphicFramePr>
          <p:nvPr/>
        </p:nvGraphicFramePr>
        <p:xfrm>
          <a:off x="1361591" y="461840"/>
          <a:ext cx="9468819" cy="715629"/>
        </p:xfrm>
        <a:graphic>
          <a:graphicData uri="http://schemas.openxmlformats.org/drawingml/2006/table">
            <a:tbl>
              <a:tblPr firstRow="1" bandRow="1">
                <a:tableStyleId>{12ACAA50-B3C0-4FEF-8DD3-66675128A787}</a:tableStyleId>
              </a:tblPr>
              <a:tblGrid>
                <a:gridCol w="9468819">
                  <a:extLst>
                    <a:ext uri="{9D8B030D-6E8A-4147-A177-3AD203B41FA5}">
                      <a16:colId xmlns:a16="http://schemas.microsoft.com/office/drawing/2014/main" val="2939407248"/>
                    </a:ext>
                  </a:extLst>
                </a:gridCol>
              </a:tblGrid>
              <a:tr h="71562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vi-VN" sz="3700" b="1" dirty="0">
                          <a:solidFill>
                            <a:schemeClr val="accent1">
                              <a:lumMod val="50000"/>
                            </a:schemeClr>
                          </a:solidFill>
                          <a:latin typeface="+mn-lt"/>
                          <a:ea typeface="Roboto" panose="02000000000000000000" pitchFamily="2" charset="0"/>
                        </a:rPr>
                        <a:t>CASE STUDY – NEGOTIATION</a:t>
                      </a:r>
                      <a:endParaRPr lang="en-CA" sz="3700" b="1" dirty="0">
                        <a:solidFill>
                          <a:schemeClr val="accent1">
                            <a:lumMod val="50000"/>
                          </a:schemeClr>
                        </a:solidFill>
                        <a:latin typeface="+mn-lt"/>
                        <a:ea typeface="Roboto" panose="02000000000000000000" pitchFamily="2" charset="0"/>
                      </a:endParaRP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sp>
        <p:nvSpPr>
          <p:cNvPr id="7" name="Content Placeholder 2">
            <a:extLst>
              <a:ext uri="{FF2B5EF4-FFF2-40B4-BE49-F238E27FC236}">
                <a16:creationId xmlns:a16="http://schemas.microsoft.com/office/drawing/2014/main" id="{092B4244-2180-4F8A-BABB-058A99F8BCE0}"/>
              </a:ext>
            </a:extLst>
          </p:cNvPr>
          <p:cNvSpPr txBox="1">
            <a:spLocks/>
          </p:cNvSpPr>
          <p:nvPr/>
        </p:nvSpPr>
        <p:spPr bwMode="auto">
          <a:xfrm>
            <a:off x="73152" y="1385521"/>
            <a:ext cx="12045696" cy="450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ＭＳ Ｐゴシック"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ＭＳ Ｐゴシック"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ＭＳ Ｐゴシック"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ＭＳ Ｐゴシック"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ＭＳ Ｐゴシック"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95288" lvl="1" indent="0" defTabSz="609585">
              <a:spcBef>
                <a:spcPts val="800"/>
              </a:spcBef>
              <a:buNone/>
              <a:defRPr/>
            </a:pPr>
            <a:r>
              <a:rPr lang="en-CA" b="1" dirty="0">
                <a:solidFill>
                  <a:schemeClr val="tx1"/>
                </a:solidFill>
              </a:rPr>
              <a:t>Background</a:t>
            </a:r>
          </a:p>
          <a:p>
            <a:pPr lvl="1" defTabSz="609585">
              <a:spcBef>
                <a:spcPts val="0"/>
              </a:spcBef>
              <a:buFont typeface="Wingdings" pitchFamily="2" charset="2"/>
              <a:buChar char="v"/>
              <a:defRPr/>
            </a:pPr>
            <a:r>
              <a:rPr lang="en-US" altLang="en-US" dirty="0">
                <a:solidFill>
                  <a:schemeClr val="tx1"/>
                </a:solidFill>
              </a:rPr>
              <a:t>An ESCO has completed a feasibility report on a motor replacement project in a ceramics manufacturing plant. The ESCO submits a proposal to implement a savings sharing project in which it will receive 25% of the savings over 4 years.</a:t>
            </a:r>
          </a:p>
          <a:p>
            <a:pPr lvl="1" defTabSz="609585">
              <a:spcBef>
                <a:spcPts val="0"/>
              </a:spcBef>
              <a:buFont typeface="Wingdings" pitchFamily="2" charset="2"/>
              <a:buChar char="v"/>
              <a:defRPr/>
            </a:pPr>
            <a:r>
              <a:rPr lang="en-US" altLang="en-US" dirty="0">
                <a:solidFill>
                  <a:schemeClr val="tx1"/>
                </a:solidFill>
              </a:rPr>
              <a:t>Up to 8 motors can be replaced with the same savings for each motor, but the CLIENT who is funding the project may not have enough money to replace all 8 motors.</a:t>
            </a:r>
          </a:p>
          <a:p>
            <a:pPr lvl="1" defTabSz="609585">
              <a:spcBef>
                <a:spcPts val="0"/>
              </a:spcBef>
              <a:buFont typeface="Wingdings" pitchFamily="2" charset="2"/>
              <a:buChar char="v"/>
              <a:defRPr/>
            </a:pPr>
            <a:r>
              <a:rPr lang="en-US" altLang="en-US" dirty="0">
                <a:solidFill>
                  <a:schemeClr val="tx1"/>
                </a:solidFill>
              </a:rPr>
              <a:t>The ESCO's installation and detailed design costs (approximately $35,000) are not expected to be significantly different whether one or more motors are replaced. The ESCO requests a 25% rebate (discount rate).</a:t>
            </a:r>
          </a:p>
        </p:txBody>
      </p:sp>
    </p:spTree>
    <p:extLst>
      <p:ext uri="{BB962C8B-B14F-4D97-AF65-F5344CB8AC3E}">
        <p14:creationId xmlns:p14="http://schemas.microsoft.com/office/powerpoint/2010/main" val="2046283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45B41-1DF5-4023-B3AC-0AF25B58DC29}"/>
              </a:ext>
            </a:extLst>
          </p:cNvPr>
          <p:cNvSpPr>
            <a:spLocks noGrp="1"/>
          </p:cNvSpPr>
          <p:nvPr>
            <p:ph type="title"/>
          </p:nvPr>
        </p:nvSpPr>
        <p:spPr>
          <a:xfrm>
            <a:off x="852013" y="651500"/>
            <a:ext cx="10502925" cy="500406"/>
          </a:xfrm>
        </p:spPr>
        <p:txBody>
          <a:bodyPr>
            <a:noAutofit/>
          </a:bodyPr>
          <a:lstStyle/>
          <a:p>
            <a:r>
              <a:rPr lang="en-US" sz="3200" b="1" dirty="0">
                <a:solidFill>
                  <a:schemeClr val="accent1">
                    <a:lumMod val="50000"/>
                  </a:schemeClr>
                </a:solidFill>
                <a:latin typeface="Arial" panose="020B0604020202020204" pitchFamily="34" charset="0"/>
                <a:ea typeface="+mj-ea"/>
                <a:cs typeface="Arial" panose="020B0604020202020204" pitchFamily="34" charset="0"/>
              </a:rPr>
              <a:t>NEGOTIATION DURING PROJECT CONSTRUCTION</a:t>
            </a:r>
            <a:endParaRPr lang="en-US" sz="3200" dirty="0">
              <a:solidFill>
                <a:schemeClr val="accent1">
                  <a:lumMod val="50000"/>
                </a:schemeClr>
              </a:solidFill>
            </a:endParaRPr>
          </a:p>
        </p:txBody>
      </p:sp>
      <p:sp>
        <p:nvSpPr>
          <p:cNvPr id="3" name="Rectangle 2">
            <a:extLst>
              <a:ext uri="{FF2B5EF4-FFF2-40B4-BE49-F238E27FC236}">
                <a16:creationId xmlns:a16="http://schemas.microsoft.com/office/drawing/2014/main" id="{C8D6D27B-B992-4E4A-A615-6693775FDA64}"/>
              </a:ext>
            </a:extLst>
          </p:cNvPr>
          <p:cNvSpPr/>
          <p:nvPr/>
        </p:nvSpPr>
        <p:spPr>
          <a:xfrm>
            <a:off x="723331" y="2753421"/>
            <a:ext cx="10745337" cy="1077218"/>
          </a:xfrm>
          <a:prstGeom prst="rect">
            <a:avLst/>
          </a:prstGeom>
        </p:spPr>
        <p:txBody>
          <a:bodyPr wrap="square">
            <a:spAutoFit/>
          </a:bodyPr>
          <a:lstStyle>
            <a:defPPr>
              <a:defRPr lang="fr-FR"/>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defRPr/>
            </a:pPr>
            <a:r>
              <a:rPr lang="en-US" sz="3200" b="1" dirty="0">
                <a:solidFill>
                  <a:schemeClr val="accent1">
                    <a:lumMod val="50000"/>
                  </a:schemeClr>
                </a:solidFill>
                <a:latin typeface="Arial" panose="020B0604020202020204" pitchFamily="34" charset="0"/>
                <a:ea typeface="+mj-ea"/>
                <a:cs typeface="Arial" panose="020B0604020202020204" pitchFamily="34" charset="0"/>
              </a:rPr>
              <a:t>Objective: </a:t>
            </a:r>
            <a:r>
              <a:rPr lang="en-US" sz="3200" dirty="0">
                <a:solidFill>
                  <a:schemeClr val="accent1">
                    <a:lumMod val="50000"/>
                  </a:schemeClr>
                </a:solidFill>
                <a:latin typeface="Arial" panose="020B0604020202020204" pitchFamily="34" charset="0"/>
                <a:ea typeface="+mj-ea"/>
                <a:cs typeface="Arial" panose="020B0604020202020204" pitchFamily="34" charset="0"/>
              </a:rPr>
              <a:t>Achieving a win-win agreement between the ESCO and the enterprise owner</a:t>
            </a:r>
            <a:endParaRPr lang="en-CA" sz="3200" dirty="0">
              <a:solidFill>
                <a:schemeClr val="accent1">
                  <a:lumMod val="50000"/>
                </a:schemeClr>
              </a:solidFill>
              <a:latin typeface="Arial" panose="020B0604020202020204" pitchFamily="34" charset="0"/>
              <a:ea typeface="+mj-ea"/>
              <a:cs typeface="Arial" panose="020B0604020202020204" pitchFamily="34" charset="0"/>
            </a:endParaRPr>
          </a:p>
        </p:txBody>
      </p:sp>
      <p:pic>
        <p:nvPicPr>
          <p:cNvPr id="1026" name="Picture 2" descr="Partnership ">
            <a:extLst>
              <a:ext uri="{FF2B5EF4-FFF2-40B4-BE49-F238E27FC236}">
                <a16:creationId xmlns:a16="http://schemas.microsoft.com/office/drawing/2014/main" id="{49127ABB-4BE6-43D0-AA51-8541E7CBA1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2375" y="3830639"/>
            <a:ext cx="3251200" cy="325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67441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448352-D493-40FF-9CDD-672C25EC2162}"/>
              </a:ext>
            </a:extLst>
          </p:cNvPr>
          <p:cNvSpPr>
            <a:spLocks noGrp="1"/>
          </p:cNvSpPr>
          <p:nvPr/>
        </p:nvSpPr>
        <p:spPr bwMode="auto">
          <a:xfrm>
            <a:off x="0" y="0"/>
            <a:ext cx="12192000" cy="923680"/>
          </a:xfrm>
          <a:prstGeom prst="rect">
            <a:avLst/>
          </a:prstGeom>
          <a:noFill/>
          <a:ln>
            <a:noFill/>
          </a:ln>
        </p:spPr>
        <p:txBody>
          <a:bodyPr vert="horz" wrap="square" lIns="121920" tIns="60960" rIns="121920" bIns="60960" numCol="1" anchor="ctr" anchorCtr="0" compatLnSpc="1">
            <a:prstTxWarp prst="textNoShape">
              <a:avLst/>
            </a:prstTxWarp>
          </a:bodyP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endParaRPr lang="en-CA" sz="4800" dirty="0"/>
          </a:p>
        </p:txBody>
      </p:sp>
      <p:graphicFrame>
        <p:nvGraphicFramePr>
          <p:cNvPr id="5" name="Table 5">
            <a:extLst>
              <a:ext uri="{FF2B5EF4-FFF2-40B4-BE49-F238E27FC236}">
                <a16:creationId xmlns:a16="http://schemas.microsoft.com/office/drawing/2014/main" id="{7BAF4D47-8498-4B25-96F7-70FE3DEDD87F}"/>
              </a:ext>
            </a:extLst>
          </p:cNvPr>
          <p:cNvGraphicFramePr>
            <a:graphicFrameLocks noGrp="1"/>
          </p:cNvGraphicFramePr>
          <p:nvPr>
            <p:extLst>
              <p:ext uri="{D42A27DB-BD31-4B8C-83A1-F6EECF244321}">
                <p14:modId xmlns:p14="http://schemas.microsoft.com/office/powerpoint/2010/main" val="3131595274"/>
              </p:ext>
            </p:extLst>
          </p:nvPr>
        </p:nvGraphicFramePr>
        <p:xfrm>
          <a:off x="1166454" y="461840"/>
          <a:ext cx="9468817" cy="715629"/>
        </p:xfrm>
        <a:graphic>
          <a:graphicData uri="http://schemas.openxmlformats.org/drawingml/2006/table">
            <a:tbl>
              <a:tblPr firstRow="1" bandRow="1">
                <a:tableStyleId>{12ACAA50-B3C0-4FEF-8DD3-66675128A787}</a:tableStyleId>
              </a:tblPr>
              <a:tblGrid>
                <a:gridCol w="9468817">
                  <a:extLst>
                    <a:ext uri="{9D8B030D-6E8A-4147-A177-3AD203B41FA5}">
                      <a16:colId xmlns:a16="http://schemas.microsoft.com/office/drawing/2014/main" val="2939407248"/>
                    </a:ext>
                  </a:extLst>
                </a:gridCol>
              </a:tblGrid>
              <a:tr h="71562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vi-VN" sz="3200" b="1" i="0" u="none" strike="noStrike" cap="none" dirty="0">
                          <a:solidFill>
                            <a:schemeClr val="accent1">
                              <a:lumMod val="50000"/>
                            </a:schemeClr>
                          </a:solidFill>
                          <a:latin typeface="Arial"/>
                          <a:ea typeface="Roboto" panose="02000000000000000000" pitchFamily="2" charset="0"/>
                          <a:cs typeface="Arial"/>
                          <a:sym typeface="Arial"/>
                        </a:rPr>
                        <a:t>CASE STUDY – NEGOTIATION</a:t>
                      </a:r>
                      <a:endParaRPr lang="en-CA" sz="3200" b="1" i="0" u="none" strike="noStrike" cap="none" dirty="0">
                        <a:solidFill>
                          <a:schemeClr val="accent1">
                            <a:lumMod val="50000"/>
                          </a:schemeClr>
                        </a:solidFill>
                        <a:latin typeface="Arial"/>
                        <a:ea typeface="Roboto" panose="02000000000000000000" pitchFamily="2" charset="0"/>
                        <a:cs typeface="Arial"/>
                        <a:sym typeface="Arial"/>
                      </a:endParaRP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sp>
        <p:nvSpPr>
          <p:cNvPr id="7" name="Espace réservé du contenu 6">
            <a:extLst>
              <a:ext uri="{FF2B5EF4-FFF2-40B4-BE49-F238E27FC236}">
                <a16:creationId xmlns:a16="http://schemas.microsoft.com/office/drawing/2014/main" id="{A1E94248-50FC-49E9-877A-472A146070E6}"/>
              </a:ext>
            </a:extLst>
          </p:cNvPr>
          <p:cNvSpPr txBox="1">
            <a:spLocks/>
          </p:cNvSpPr>
          <p:nvPr/>
        </p:nvSpPr>
        <p:spPr bwMode="auto">
          <a:xfrm>
            <a:off x="487680" y="1251512"/>
            <a:ext cx="11216640" cy="4354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ＭＳ Ｐゴシック"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ＭＳ Ｐゴシック"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ＭＳ Ｐゴシック"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ＭＳ Ｐゴシック"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ＭＳ Ｐゴシック"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53475" defTabSz="609585">
              <a:spcAft>
                <a:spcPts val="800"/>
              </a:spcAft>
              <a:defRPr/>
            </a:pPr>
            <a:r>
              <a:rPr lang="en-US" sz="2000" b="1" dirty="0">
                <a:solidFill>
                  <a:schemeClr val="tx1"/>
                </a:solidFill>
                <a:latin typeface="+mn-lt"/>
              </a:rPr>
              <a:t>Background</a:t>
            </a:r>
          </a:p>
          <a:p>
            <a:pPr marL="353475" defTabSz="609585">
              <a:spcAft>
                <a:spcPts val="800"/>
              </a:spcAft>
              <a:defRPr/>
            </a:pPr>
            <a:r>
              <a:rPr lang="en-US" sz="2000" dirty="0">
                <a:solidFill>
                  <a:schemeClr val="tx1"/>
                </a:solidFill>
                <a:latin typeface="+mn-lt"/>
              </a:rPr>
              <a:t>CUSTOMER has another investment project that they are considering and they are not willing to lose money in any one year. CUSTOMER's discount rate is 15%. Each party is working on similar numbers but from their own perspective.</a:t>
            </a:r>
          </a:p>
          <a:p>
            <a:pPr marL="353475" defTabSz="609585">
              <a:spcAft>
                <a:spcPts val="800"/>
              </a:spcAft>
              <a:defRPr/>
            </a:pPr>
            <a:r>
              <a:rPr lang="en-US" sz="2000" b="1" dirty="0">
                <a:solidFill>
                  <a:schemeClr val="tx1"/>
                </a:solidFill>
              </a:rPr>
              <a:t>Rule of typical situation</a:t>
            </a:r>
          </a:p>
          <a:p>
            <a:pPr lvl="1" defTabSz="609585">
              <a:spcBef>
                <a:spcPts val="800"/>
              </a:spcBef>
              <a:buFont typeface="Wingdings" pitchFamily="2" charset="2"/>
              <a:buChar char="v"/>
              <a:defRPr/>
            </a:pPr>
            <a:r>
              <a:rPr lang="en-US" sz="2000" dirty="0">
                <a:solidFill>
                  <a:schemeClr val="tx1"/>
                </a:solidFill>
              </a:rPr>
              <a:t>Each group will have to choose a side: ESCO or CUSTOMER. You will have access to the cash flow that is prepared in the basic proposal.</a:t>
            </a:r>
          </a:p>
          <a:p>
            <a:pPr lvl="1">
              <a:buFont typeface="Wingdings" pitchFamily="2" charset="2"/>
              <a:buChar char="v"/>
              <a:defRPr/>
            </a:pPr>
            <a:r>
              <a:rPr lang="en-US" sz="2000" dirty="0">
                <a:solidFill>
                  <a:schemeClr val="tx1"/>
                </a:solidFill>
              </a:rPr>
              <a:t>The initial proposal CLIENT was not satisfactory. Therefore, ESCO will need to work with the CLIENT to modify the input data to try to negotiate a mutually acceptable agreement. The input data that can be modified (in blue) includes:</a:t>
            </a:r>
          </a:p>
          <a:p>
            <a:pPr marL="491054" lvl="1" indent="0" defTabSz="609585">
              <a:spcBef>
                <a:spcPts val="800"/>
              </a:spcBef>
              <a:buNone/>
              <a:defRPr/>
            </a:pPr>
            <a:r>
              <a:rPr lang="en-US" sz="2000" dirty="0">
                <a:solidFill>
                  <a:schemeClr val="tx1"/>
                </a:solidFill>
              </a:rPr>
              <a:t>     - ESCO's share of savings (and CLIENT's maintenance portion),</a:t>
            </a:r>
          </a:p>
          <a:p>
            <a:pPr marL="491054" lvl="1" indent="0" defTabSz="609585">
              <a:spcBef>
                <a:spcPts val="800"/>
              </a:spcBef>
              <a:buNone/>
              <a:defRPr/>
            </a:pPr>
            <a:r>
              <a:rPr lang="en-US" sz="2000" dirty="0">
                <a:solidFill>
                  <a:schemeClr val="tx1"/>
                </a:solidFill>
              </a:rPr>
              <a:t>     - Number of savings</a:t>
            </a:r>
          </a:p>
          <a:p>
            <a:pPr marL="491054" lvl="1" indent="0" defTabSz="609585">
              <a:spcBef>
                <a:spcPts val="800"/>
              </a:spcBef>
              <a:buNone/>
              <a:defRPr/>
            </a:pPr>
            <a:r>
              <a:rPr lang="en-US" sz="2000" dirty="0">
                <a:solidFill>
                  <a:schemeClr val="tx1"/>
                </a:solidFill>
              </a:rPr>
              <a:t>     - Number of motors to be replaced</a:t>
            </a:r>
          </a:p>
          <a:p>
            <a:pPr marL="353475" defTabSz="609585">
              <a:spcAft>
                <a:spcPts val="800"/>
              </a:spcAft>
              <a:defRPr/>
            </a:pPr>
            <a:endParaRPr lang="fr-CA" sz="2000" dirty="0">
              <a:solidFill>
                <a:schemeClr val="tx1"/>
              </a:solidFill>
              <a:latin typeface="+mn-lt"/>
            </a:endParaRPr>
          </a:p>
        </p:txBody>
      </p:sp>
    </p:spTree>
    <p:extLst>
      <p:ext uri="{BB962C8B-B14F-4D97-AF65-F5344CB8AC3E}">
        <p14:creationId xmlns:p14="http://schemas.microsoft.com/office/powerpoint/2010/main" val="34741586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448352-D493-40FF-9CDD-672C25EC2162}"/>
              </a:ext>
            </a:extLst>
          </p:cNvPr>
          <p:cNvSpPr>
            <a:spLocks noGrp="1"/>
          </p:cNvSpPr>
          <p:nvPr/>
        </p:nvSpPr>
        <p:spPr bwMode="auto">
          <a:xfrm>
            <a:off x="0" y="0"/>
            <a:ext cx="12192000" cy="923680"/>
          </a:xfrm>
          <a:prstGeom prst="rect">
            <a:avLst/>
          </a:prstGeom>
          <a:noFill/>
          <a:ln>
            <a:noFill/>
          </a:ln>
        </p:spPr>
        <p:txBody>
          <a:bodyPr vert="horz" wrap="square" lIns="121920" tIns="60960" rIns="121920" bIns="60960" numCol="1" anchor="ctr" anchorCtr="0" compatLnSpc="1">
            <a:prstTxWarp prst="textNoShape">
              <a:avLst/>
            </a:prstTxWarp>
          </a:bodyP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endParaRPr lang="en-CA" sz="4800" dirty="0"/>
          </a:p>
        </p:txBody>
      </p:sp>
      <p:graphicFrame>
        <p:nvGraphicFramePr>
          <p:cNvPr id="6" name="Table 5">
            <a:extLst>
              <a:ext uri="{FF2B5EF4-FFF2-40B4-BE49-F238E27FC236}">
                <a16:creationId xmlns:a16="http://schemas.microsoft.com/office/drawing/2014/main" id="{E00011B2-1F76-4067-91BA-9FFC0DA610A4}"/>
              </a:ext>
            </a:extLst>
          </p:cNvPr>
          <p:cNvGraphicFramePr>
            <a:graphicFrameLocks noGrp="1"/>
          </p:cNvGraphicFramePr>
          <p:nvPr/>
        </p:nvGraphicFramePr>
        <p:xfrm>
          <a:off x="1505792" y="461840"/>
          <a:ext cx="9468817" cy="715629"/>
        </p:xfrm>
        <a:graphic>
          <a:graphicData uri="http://schemas.openxmlformats.org/drawingml/2006/table">
            <a:tbl>
              <a:tblPr firstRow="1" bandRow="1">
                <a:tableStyleId>{12ACAA50-B3C0-4FEF-8DD3-66675128A787}</a:tableStyleId>
              </a:tblPr>
              <a:tblGrid>
                <a:gridCol w="9468817">
                  <a:extLst>
                    <a:ext uri="{9D8B030D-6E8A-4147-A177-3AD203B41FA5}">
                      <a16:colId xmlns:a16="http://schemas.microsoft.com/office/drawing/2014/main" val="2939407248"/>
                    </a:ext>
                  </a:extLst>
                </a:gridCol>
              </a:tblGrid>
              <a:tr h="71562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vi-VN" sz="3700" b="1" i="0" u="none" strike="noStrike" cap="none" dirty="0">
                          <a:solidFill>
                            <a:schemeClr val="accent1">
                              <a:lumMod val="50000"/>
                            </a:schemeClr>
                          </a:solidFill>
                          <a:latin typeface="Arial"/>
                          <a:ea typeface="Roboto" panose="02000000000000000000" pitchFamily="2" charset="0"/>
                          <a:cs typeface="Arial"/>
                          <a:sym typeface="Arial"/>
                        </a:rPr>
                        <a:t>CASE STUDY – NEGOTIATION</a:t>
                      </a:r>
                      <a:endParaRPr lang="en-CA" sz="3700" b="1" i="0" u="none" strike="noStrike" cap="none" dirty="0">
                        <a:solidFill>
                          <a:schemeClr val="accent1">
                            <a:lumMod val="50000"/>
                          </a:schemeClr>
                        </a:solidFill>
                        <a:latin typeface="Arial"/>
                        <a:ea typeface="Roboto" panose="02000000000000000000" pitchFamily="2" charset="0"/>
                        <a:cs typeface="Arial"/>
                        <a:sym typeface="Arial"/>
                      </a:endParaRP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sp>
        <p:nvSpPr>
          <p:cNvPr id="7" name="Espace réservé du contenu 5">
            <a:extLst>
              <a:ext uri="{FF2B5EF4-FFF2-40B4-BE49-F238E27FC236}">
                <a16:creationId xmlns:a16="http://schemas.microsoft.com/office/drawing/2014/main" id="{BBF37D70-82E5-4543-9CC1-1E2CCC5CBE26}"/>
              </a:ext>
            </a:extLst>
          </p:cNvPr>
          <p:cNvSpPr txBox="1">
            <a:spLocks/>
          </p:cNvSpPr>
          <p:nvPr/>
        </p:nvSpPr>
        <p:spPr bwMode="auto">
          <a:xfrm>
            <a:off x="288400" y="1208751"/>
            <a:ext cx="11903599" cy="2448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ＭＳ Ｐゴシック"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ＭＳ Ｐゴシック"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ＭＳ Ｐゴシック"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ＭＳ Ｐゴシック"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ＭＳ Ｐゴシック"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53475" defTabSz="609585">
              <a:spcAft>
                <a:spcPts val="800"/>
              </a:spcAft>
              <a:defRPr/>
            </a:pPr>
            <a:r>
              <a:rPr lang="en-US" sz="2000" b="1" dirty="0">
                <a:solidFill>
                  <a:schemeClr val="tx1"/>
                </a:solidFill>
              </a:rPr>
              <a:t>Rule of typical situation</a:t>
            </a:r>
          </a:p>
          <a:p>
            <a:pPr lvl="1" defTabSz="609585">
              <a:spcBef>
                <a:spcPts val="800"/>
              </a:spcBef>
              <a:buFont typeface="Wingdings" pitchFamily="2" charset="2"/>
              <a:buChar char="v"/>
              <a:defRPr/>
            </a:pPr>
            <a:r>
              <a:rPr lang="en-US" sz="2000" dirty="0">
                <a:solidFill>
                  <a:schemeClr val="tx1"/>
                </a:solidFill>
              </a:rPr>
              <a:t>The CLIENT may agree to assume price risks (fixing the price at which the savings are worth). If so, the CLIENT's discount rate will increase by 0.5% (percentage points) and the ESCO's discount rate will decrease by 5%.</a:t>
            </a:r>
          </a:p>
          <a:p>
            <a:pPr lvl="1" defTabSz="609585">
              <a:spcBef>
                <a:spcPts val="800"/>
              </a:spcBef>
              <a:buFont typeface="Wingdings" pitchFamily="2" charset="2"/>
              <a:buChar char="v"/>
              <a:defRPr/>
            </a:pPr>
            <a:r>
              <a:rPr lang="en-US" sz="2000" dirty="0">
                <a:solidFill>
                  <a:schemeClr val="tx1"/>
                </a:solidFill>
              </a:rPr>
              <a:t>Other changes to the risk will be assessed by the arbitrator. The Arbitrator's award will always stand and be fair. All Arbitrator's awards are consensual.</a:t>
            </a:r>
            <a:endParaRPr lang="fr-CA" sz="2000" dirty="0">
              <a:solidFill>
                <a:schemeClr val="tx1"/>
              </a:solidFill>
            </a:endParaRPr>
          </a:p>
        </p:txBody>
      </p:sp>
      <p:sp>
        <p:nvSpPr>
          <p:cNvPr id="2" name="Espace réservé du contenu 2">
            <a:extLst>
              <a:ext uri="{FF2B5EF4-FFF2-40B4-BE49-F238E27FC236}">
                <a16:creationId xmlns:a16="http://schemas.microsoft.com/office/drawing/2014/main" id="{9E575DEC-C56E-3B7A-9F81-3E291B0C77CD}"/>
              </a:ext>
            </a:extLst>
          </p:cNvPr>
          <p:cNvSpPr txBox="1">
            <a:spLocks/>
          </p:cNvSpPr>
          <p:nvPr/>
        </p:nvSpPr>
        <p:spPr bwMode="auto">
          <a:xfrm>
            <a:off x="303213" y="3538266"/>
            <a:ext cx="11600387" cy="193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ＭＳ Ｐゴシック"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ＭＳ Ｐゴシック"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ＭＳ Ｐゴシック"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ＭＳ Ｐゴシック"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ＭＳ Ｐゴシック"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53475" defTabSz="609585">
              <a:spcAft>
                <a:spcPts val="800"/>
              </a:spcAft>
              <a:defRPr/>
            </a:pPr>
            <a:r>
              <a:rPr lang="en-US" sz="2000" b="1" dirty="0">
                <a:solidFill>
                  <a:schemeClr val="tx1"/>
                </a:solidFill>
              </a:rPr>
              <a:t>Determine the winner</a:t>
            </a:r>
          </a:p>
          <a:p>
            <a:pPr marL="353475" defTabSz="609585">
              <a:spcAft>
                <a:spcPts val="800"/>
              </a:spcAft>
              <a:defRPr/>
            </a:pPr>
            <a:r>
              <a:rPr lang="en-US" sz="2000" dirty="0">
                <a:solidFill>
                  <a:schemeClr val="tx1"/>
                </a:solidFill>
              </a:rPr>
              <a:t>One point will be awarded to each team that completes the contract (the agreed terms). One point will be awarded to the team that meets the discount rate and its other restrictions. One point will be awarded to the team representing each party (ESCO and CLIENT) that has the highest cash present value. One point will be awarded to the pair that closes the deal first.</a:t>
            </a:r>
            <a:endParaRPr lang="fr-CA" sz="2000" dirty="0">
              <a:solidFill>
                <a:schemeClr val="tx1"/>
              </a:solidFill>
            </a:endParaRPr>
          </a:p>
        </p:txBody>
      </p:sp>
    </p:spTree>
    <p:extLst>
      <p:ext uri="{BB962C8B-B14F-4D97-AF65-F5344CB8AC3E}">
        <p14:creationId xmlns:p14="http://schemas.microsoft.com/office/powerpoint/2010/main" val="31553453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D6B78-CF32-30D6-9FCB-D213116076E4}"/>
              </a:ext>
            </a:extLst>
          </p:cNvPr>
          <p:cNvSpPr>
            <a:spLocks noGrp="1"/>
          </p:cNvSpPr>
          <p:nvPr>
            <p:ph type="title"/>
          </p:nvPr>
        </p:nvSpPr>
        <p:spPr/>
        <p:txBody>
          <a:bodyPr>
            <a:noAutofit/>
          </a:bodyPr>
          <a:lstStyle/>
          <a:p>
            <a:r>
              <a:rPr lang="en-US" sz="3200" dirty="0">
                <a:solidFill>
                  <a:schemeClr val="accent1">
                    <a:lumMod val="50000"/>
                  </a:schemeClr>
                </a:solidFill>
                <a:latin typeface="+mn-lt"/>
              </a:rPr>
              <a:t>Public Lighting Project in Ho Chi Minh City</a:t>
            </a:r>
          </a:p>
        </p:txBody>
      </p:sp>
      <p:sp>
        <p:nvSpPr>
          <p:cNvPr id="4" name="Rectangle 1">
            <a:extLst>
              <a:ext uri="{FF2B5EF4-FFF2-40B4-BE49-F238E27FC236}">
                <a16:creationId xmlns:a16="http://schemas.microsoft.com/office/drawing/2014/main" id="{7D62B2E3-7DEB-655E-5559-28B219187593}"/>
              </a:ext>
            </a:extLst>
          </p:cNvPr>
          <p:cNvSpPr>
            <a:spLocks noGrp="1" noChangeArrowheads="1"/>
          </p:cNvSpPr>
          <p:nvPr>
            <p:ph type="body" idx="1"/>
          </p:nvPr>
        </p:nvSpPr>
        <p:spPr bwMode="auto">
          <a:xfrm>
            <a:off x="369346" y="1531084"/>
            <a:ext cx="11453308" cy="4677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spcBef>
                <a:spcPts val="400"/>
              </a:spcBef>
              <a:spcAft>
                <a:spcPts val="400"/>
              </a:spcAft>
              <a:buClrTx/>
              <a:buSzTx/>
              <a:buNone/>
            </a:pPr>
            <a:r>
              <a:rPr lang="en-US" altLang="en-US" sz="2133" b="1" dirty="0">
                <a:solidFill>
                  <a:schemeClr val="tx1"/>
                </a:solidFill>
                <a:latin typeface="Arial" panose="020B0604020202020204" pitchFamily="34" charset="0"/>
              </a:rPr>
              <a:t>Negotiation Background: </a:t>
            </a:r>
            <a:r>
              <a:rPr lang="en-US" altLang="en-US" sz="2133" dirty="0">
                <a:solidFill>
                  <a:schemeClr val="tx1"/>
                </a:solidFill>
                <a:latin typeface="Arial" panose="020B0604020202020204" pitchFamily="34" charset="0"/>
              </a:rPr>
              <a:t>HCM</a:t>
            </a:r>
            <a:r>
              <a:rPr lang="en-US" altLang="en-US" sz="2133" b="1" dirty="0">
                <a:solidFill>
                  <a:schemeClr val="tx1"/>
                </a:solidFill>
                <a:latin typeface="Arial" panose="020B0604020202020204" pitchFamily="34" charset="0"/>
              </a:rPr>
              <a:t> </a:t>
            </a:r>
            <a:r>
              <a:rPr lang="en-US" altLang="en-US" sz="2133" dirty="0">
                <a:solidFill>
                  <a:schemeClr val="tx1"/>
                </a:solidFill>
                <a:latin typeface="Arial" panose="020B0604020202020204" pitchFamily="34" charset="0"/>
              </a:rPr>
              <a:t>city wants to replace its traditional public lighting system with energy-efficiency LED lighting to reduce operating costs and electricity consumption. Due to limited budget, the city has turned to the ESCO model to implement the project.</a:t>
            </a:r>
          </a:p>
          <a:p>
            <a:pPr marL="0" indent="0" defTabSz="1219170" eaLnBrk="0" fontAlgn="base" hangingPunct="0">
              <a:spcBef>
                <a:spcPts val="400"/>
              </a:spcBef>
              <a:spcAft>
                <a:spcPts val="400"/>
              </a:spcAft>
              <a:buClrTx/>
              <a:buSzTx/>
              <a:buNone/>
            </a:pPr>
            <a:r>
              <a:rPr lang="en-US" altLang="en-US" sz="2133" b="1" dirty="0">
                <a:solidFill>
                  <a:schemeClr val="tx1"/>
                </a:solidFill>
                <a:latin typeface="Arial" panose="020B0604020202020204" pitchFamily="34" charset="0"/>
              </a:rPr>
              <a:t>Negotiation process</a:t>
            </a:r>
            <a:r>
              <a:rPr lang="en-US" altLang="en-US" sz="2133" dirty="0">
                <a:solidFill>
                  <a:schemeClr val="tx1"/>
                </a:solidFill>
                <a:latin typeface="Arial" panose="020B0604020202020204" pitchFamily="34" charset="0"/>
              </a:rPr>
              <a:t>:</a:t>
            </a:r>
          </a:p>
          <a:p>
            <a:pPr marL="380990" indent="-380990" defTabSz="1219170" eaLnBrk="0" fontAlgn="base" hangingPunct="0">
              <a:spcBef>
                <a:spcPts val="400"/>
              </a:spcBef>
              <a:spcAft>
                <a:spcPts val="400"/>
              </a:spcAft>
              <a:buClrTx/>
              <a:buSzTx/>
              <a:buFont typeface="Wingdings" pitchFamily="2" charset="2"/>
              <a:buChar char="v"/>
            </a:pPr>
            <a:r>
              <a:rPr lang="en-US" altLang="en-US" sz="2133" dirty="0">
                <a:solidFill>
                  <a:schemeClr val="tx1"/>
                </a:solidFill>
                <a:latin typeface="Arial" panose="020B0604020202020204" pitchFamily="34" charset="0"/>
              </a:rPr>
              <a:t>ESCO proposed a profit-sharing contract, in which ESCO would be responsible for the initial investment cost to replace the lighting system and operate the system for 10 years.</a:t>
            </a:r>
          </a:p>
          <a:p>
            <a:pPr marL="380990" indent="-380990" defTabSz="1219170" eaLnBrk="0" fontAlgn="base" hangingPunct="0">
              <a:spcBef>
                <a:spcPts val="400"/>
              </a:spcBef>
              <a:spcAft>
                <a:spcPts val="400"/>
              </a:spcAft>
              <a:buClrTx/>
              <a:buSzTx/>
              <a:buFont typeface="Wingdings" pitchFamily="2" charset="2"/>
              <a:buChar char="v"/>
            </a:pPr>
            <a:r>
              <a:rPr lang="en-US" altLang="en-US" sz="2133" dirty="0">
                <a:solidFill>
                  <a:schemeClr val="tx1"/>
                </a:solidFill>
                <a:latin typeface="Arial" panose="020B0604020202020204" pitchFamily="34" charset="0"/>
              </a:rPr>
              <a:t>The city and ESCO negotiated the sharing of energy savings after the project was completed. ESCO would receive a portion of the savings from annual electricity costs.</a:t>
            </a:r>
          </a:p>
          <a:p>
            <a:pPr marL="380990" indent="-380990" defTabSz="1219170" eaLnBrk="0" fontAlgn="base" hangingPunct="0">
              <a:spcBef>
                <a:spcPts val="400"/>
              </a:spcBef>
              <a:spcAft>
                <a:spcPts val="400"/>
              </a:spcAft>
              <a:buClrTx/>
              <a:buSzTx/>
              <a:buFont typeface="Wingdings" pitchFamily="2" charset="2"/>
              <a:buChar char="v"/>
            </a:pPr>
            <a:r>
              <a:rPr lang="en-US" altLang="en-US" sz="2133" dirty="0">
                <a:solidFill>
                  <a:schemeClr val="tx1"/>
                </a:solidFill>
                <a:latin typeface="Arial" panose="020B0604020202020204" pitchFamily="34" charset="0"/>
              </a:rPr>
              <a:t>Negotiated about the responsibility for maintaining the system, ensuring the quality of light and the ability to quickly repair problems.</a:t>
            </a:r>
          </a:p>
          <a:p>
            <a:pPr marL="380990" indent="-380990" defTabSz="1219170" eaLnBrk="0" fontAlgn="base" hangingPunct="0">
              <a:spcBef>
                <a:spcPts val="400"/>
              </a:spcBef>
              <a:spcAft>
                <a:spcPts val="400"/>
              </a:spcAft>
              <a:buClrTx/>
              <a:buSzTx/>
              <a:buFont typeface="Wingdings" pitchFamily="2" charset="2"/>
              <a:buChar char="v"/>
            </a:pPr>
            <a:r>
              <a:rPr lang="en-US" altLang="en-US" sz="2133" dirty="0">
                <a:solidFill>
                  <a:schemeClr val="tx1"/>
                </a:solidFill>
                <a:latin typeface="Arial" panose="020B0604020202020204" pitchFamily="34" charset="0"/>
              </a:rPr>
              <a:t>Result: The project helped the city save more than 50% of the electricity cost for the public lighting system, while significantly reducing CO₂ emissions.</a:t>
            </a:r>
          </a:p>
        </p:txBody>
      </p:sp>
    </p:spTree>
    <p:extLst>
      <p:ext uri="{BB962C8B-B14F-4D97-AF65-F5344CB8AC3E}">
        <p14:creationId xmlns:p14="http://schemas.microsoft.com/office/powerpoint/2010/main" val="27233884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7F282-6D16-BC44-F167-28324CD727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AF93E7-510D-9A2A-40D1-03D0B65FE45E}"/>
              </a:ext>
            </a:extLst>
          </p:cNvPr>
          <p:cNvSpPr>
            <a:spLocks noGrp="1"/>
          </p:cNvSpPr>
          <p:nvPr>
            <p:ph type="title"/>
          </p:nvPr>
        </p:nvSpPr>
        <p:spPr/>
        <p:txBody>
          <a:bodyPr>
            <a:noAutofit/>
          </a:bodyPr>
          <a:lstStyle/>
          <a:p>
            <a:r>
              <a:rPr lang="en-US" sz="3200" dirty="0">
                <a:solidFill>
                  <a:schemeClr val="accent1">
                    <a:lumMod val="50000"/>
                  </a:schemeClr>
                </a:solidFill>
                <a:latin typeface="+mn-lt"/>
              </a:rPr>
              <a:t>Public Lighting Project in Ho Chi Minh City</a:t>
            </a:r>
          </a:p>
        </p:txBody>
      </p:sp>
      <p:sp>
        <p:nvSpPr>
          <p:cNvPr id="4" name="Rectangle 1">
            <a:extLst>
              <a:ext uri="{FF2B5EF4-FFF2-40B4-BE49-F238E27FC236}">
                <a16:creationId xmlns:a16="http://schemas.microsoft.com/office/drawing/2014/main" id="{27472075-7E09-1427-8DA5-8915238C8AD4}"/>
              </a:ext>
            </a:extLst>
          </p:cNvPr>
          <p:cNvSpPr>
            <a:spLocks noGrp="1" noChangeArrowheads="1"/>
          </p:cNvSpPr>
          <p:nvPr>
            <p:ph type="body" idx="1"/>
          </p:nvPr>
        </p:nvSpPr>
        <p:spPr bwMode="auto">
          <a:xfrm>
            <a:off x="296561" y="1043833"/>
            <a:ext cx="11598877" cy="597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spcBef>
                <a:spcPts val="400"/>
              </a:spcBef>
              <a:spcAft>
                <a:spcPts val="400"/>
              </a:spcAft>
              <a:buClrTx/>
              <a:buSzTx/>
              <a:buNone/>
            </a:pPr>
            <a:r>
              <a:rPr lang="en-US" altLang="en-US" b="1" dirty="0">
                <a:solidFill>
                  <a:schemeClr val="tx1"/>
                </a:solidFill>
                <a:latin typeface="Arial" panose="020B0604020202020204" pitchFamily="34" charset="0"/>
              </a:rPr>
              <a:t>Background: HCM City aims to replace its traditional public lighting system with energy-efficient LED lighting to reduce operating costs and electricity consumption. Due to budget constraints, the city turned to the ESCO model to implement the project.</a:t>
            </a:r>
            <a:endParaRPr lang="en-US" altLang="en-US" dirty="0">
              <a:solidFill>
                <a:schemeClr val="tx1"/>
              </a:solidFill>
              <a:latin typeface="Arial" panose="020B0604020202020204" pitchFamily="34" charset="0"/>
            </a:endParaRPr>
          </a:p>
          <a:p>
            <a:pPr marL="0" indent="0" defTabSz="1219170" eaLnBrk="0" fontAlgn="base" hangingPunct="0">
              <a:spcBef>
                <a:spcPts val="400"/>
              </a:spcBef>
              <a:spcAft>
                <a:spcPts val="400"/>
              </a:spcAft>
              <a:buClrTx/>
              <a:buSzTx/>
              <a:buNone/>
            </a:pPr>
            <a:r>
              <a:rPr lang="en-US" altLang="en-US" b="1" dirty="0">
                <a:solidFill>
                  <a:schemeClr val="tx1"/>
                </a:solidFill>
                <a:latin typeface="Arial" panose="020B0604020202020204" pitchFamily="34" charset="0"/>
              </a:rPr>
              <a:t>Negotiation process</a:t>
            </a:r>
            <a:r>
              <a:rPr lang="en-US" altLang="en-US" dirty="0">
                <a:solidFill>
                  <a:schemeClr val="tx1"/>
                </a:solidFill>
                <a:latin typeface="Arial" panose="020B0604020202020204" pitchFamily="34" charset="0"/>
              </a:rPr>
              <a:t>:</a:t>
            </a:r>
          </a:p>
          <a:p>
            <a:pPr marL="380990" indent="-380990" defTabSz="1219170" eaLnBrk="0" fontAlgn="base" hangingPunct="0">
              <a:spcBef>
                <a:spcPts val="400"/>
              </a:spcBef>
              <a:spcAft>
                <a:spcPts val="400"/>
              </a:spcAft>
              <a:buClrTx/>
              <a:buSzTx/>
              <a:buFont typeface="Wingdings" pitchFamily="2" charset="2"/>
              <a:buChar char="v"/>
            </a:pPr>
            <a:r>
              <a:rPr lang="en-US" altLang="en-US" b="1" dirty="0">
                <a:solidFill>
                  <a:schemeClr val="tx1"/>
                </a:solidFill>
                <a:latin typeface="Arial" panose="020B0604020202020204" pitchFamily="34" charset="0"/>
              </a:rPr>
              <a:t>Financing by ESCO: </a:t>
            </a:r>
            <a:r>
              <a:rPr lang="en-US" altLang="en-US" dirty="0">
                <a:solidFill>
                  <a:schemeClr val="tx1"/>
                </a:solidFill>
                <a:latin typeface="Arial" panose="020B0604020202020204" pitchFamily="34" charset="0"/>
              </a:rPr>
              <a:t>ESCO proposed a profit-sharing contract. ESCO covered the full upfront cost, including installation and system operation for 10 years.</a:t>
            </a:r>
          </a:p>
          <a:p>
            <a:pPr marL="380990" indent="-380990" defTabSz="1219170" eaLnBrk="0" fontAlgn="base" hangingPunct="0">
              <a:spcBef>
                <a:spcPts val="400"/>
              </a:spcBef>
              <a:spcAft>
                <a:spcPts val="400"/>
              </a:spcAft>
              <a:buClrTx/>
              <a:buSzTx/>
              <a:buFont typeface="Wingdings" pitchFamily="2" charset="2"/>
              <a:buChar char="v"/>
            </a:pPr>
            <a:r>
              <a:rPr lang="en-US" altLang="en-US" b="1" dirty="0">
                <a:solidFill>
                  <a:schemeClr val="tx1"/>
                </a:solidFill>
                <a:latin typeface="Arial" panose="020B0604020202020204" pitchFamily="34" charset="0"/>
              </a:rPr>
              <a:t>Shared Savings Terms: </a:t>
            </a:r>
          </a:p>
          <a:p>
            <a:pPr marL="342900" indent="-342900" defTabSz="1219170" eaLnBrk="0" fontAlgn="base" hangingPunct="0">
              <a:spcBef>
                <a:spcPts val="400"/>
              </a:spcBef>
              <a:spcAft>
                <a:spcPts val="400"/>
              </a:spcAft>
              <a:buClrTx/>
              <a:buSzTx/>
              <a:buFont typeface="Arial" panose="020B0604020202020204" pitchFamily="34" charset="0"/>
              <a:buChar char="•"/>
            </a:pPr>
            <a:r>
              <a:rPr lang="en-US" altLang="en-US" dirty="0">
                <a:solidFill>
                  <a:schemeClr val="tx1"/>
                </a:solidFill>
                <a:latin typeface="Arial" panose="020B0604020202020204" pitchFamily="34" charset="0"/>
              </a:rPr>
              <a:t>ESCO and the city negotiated a profit-sharing contract, where ESCO received a portion of the energy savings from the reduced electricity costs.</a:t>
            </a:r>
          </a:p>
          <a:p>
            <a:pPr marL="342900" indent="-342900" defTabSz="1219170" eaLnBrk="0" fontAlgn="base" hangingPunct="0">
              <a:spcBef>
                <a:spcPts val="400"/>
              </a:spcBef>
              <a:spcAft>
                <a:spcPts val="400"/>
              </a:spcAft>
              <a:buClrTx/>
              <a:buSzTx/>
              <a:buFont typeface="Arial" panose="020B0604020202020204" pitchFamily="34" charset="0"/>
              <a:buChar char="•"/>
            </a:pPr>
            <a:r>
              <a:rPr lang="en-US" altLang="en-US" dirty="0">
                <a:solidFill>
                  <a:schemeClr val="tx1"/>
                </a:solidFill>
                <a:latin typeface="Arial" panose="020B0604020202020204" pitchFamily="34" charset="0"/>
              </a:rPr>
              <a:t>Additional negotiations covered responsibilities for system maintenance, light quality assurance, and rapid repair response.</a:t>
            </a:r>
          </a:p>
          <a:p>
            <a:pPr marL="342900" indent="-342900" defTabSz="1219170" eaLnBrk="0" fontAlgn="base" hangingPunct="0">
              <a:spcBef>
                <a:spcPts val="400"/>
              </a:spcBef>
              <a:spcAft>
                <a:spcPts val="400"/>
              </a:spcAft>
              <a:buClrTx/>
              <a:buSzTx/>
              <a:buFont typeface="Wingdings" pitchFamily="2" charset="2"/>
              <a:buChar char="v"/>
            </a:pPr>
            <a:r>
              <a:rPr lang="en-US" altLang="en-US" b="1" dirty="0">
                <a:solidFill>
                  <a:schemeClr val="tx1"/>
                </a:solidFill>
                <a:latin typeface="Arial" panose="020B0604020202020204" pitchFamily="34" charset="0"/>
              </a:rPr>
              <a:t>Result:</a:t>
            </a:r>
          </a:p>
          <a:p>
            <a:pPr marL="342900" indent="-342900" defTabSz="1219170" eaLnBrk="0" fontAlgn="base" hangingPunct="0">
              <a:spcBef>
                <a:spcPts val="400"/>
              </a:spcBef>
              <a:spcAft>
                <a:spcPts val="400"/>
              </a:spcAft>
              <a:buClrTx/>
              <a:buSzTx/>
              <a:buFont typeface="Arial" panose="020B0604020202020204" pitchFamily="34" charset="0"/>
              <a:buChar char="•"/>
            </a:pPr>
            <a:r>
              <a:rPr lang="en-US" altLang="en-US" dirty="0">
                <a:solidFill>
                  <a:schemeClr val="tx1"/>
                </a:solidFill>
                <a:latin typeface="Arial" panose="020B0604020202020204" pitchFamily="34" charset="0"/>
              </a:rPr>
              <a:t>The project reduced the city’s public lighting electricity costs by over 50%, significantly lowering CO₂ emissions.</a:t>
            </a:r>
          </a:p>
          <a:p>
            <a:pPr marL="342900" indent="-342900" defTabSz="1219170" eaLnBrk="0" fontAlgn="base" hangingPunct="0">
              <a:spcBef>
                <a:spcPts val="400"/>
              </a:spcBef>
              <a:spcAft>
                <a:spcPts val="400"/>
              </a:spcAft>
              <a:buClrTx/>
              <a:buSzTx/>
              <a:buFont typeface="Arial" panose="020B0604020202020204" pitchFamily="34" charset="0"/>
              <a:buChar char="•"/>
            </a:pPr>
            <a:r>
              <a:rPr lang="en-US" altLang="en-US" dirty="0">
                <a:solidFill>
                  <a:schemeClr val="tx1"/>
                </a:solidFill>
                <a:latin typeface="Arial" panose="020B0604020202020204" pitchFamily="34" charset="0"/>
              </a:rPr>
              <a:t>The ESCO model allowed the city to implement energy-efficient upgrades without upfront capital investment.</a:t>
            </a:r>
          </a:p>
        </p:txBody>
      </p:sp>
    </p:spTree>
    <p:extLst>
      <p:ext uri="{BB962C8B-B14F-4D97-AF65-F5344CB8AC3E}">
        <p14:creationId xmlns:p14="http://schemas.microsoft.com/office/powerpoint/2010/main" val="39081931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DA8E8-226D-6D9B-4878-60EFFAE02E29}"/>
              </a:ext>
            </a:extLst>
          </p:cNvPr>
          <p:cNvSpPr>
            <a:spLocks noGrp="1"/>
          </p:cNvSpPr>
          <p:nvPr>
            <p:ph type="title"/>
          </p:nvPr>
        </p:nvSpPr>
        <p:spPr>
          <a:xfrm>
            <a:off x="609599" y="144533"/>
            <a:ext cx="8459245" cy="1150718"/>
          </a:xfrm>
        </p:spPr>
        <p:txBody>
          <a:bodyPr>
            <a:normAutofit fontScale="90000"/>
          </a:bodyPr>
          <a:lstStyle/>
          <a:p>
            <a:pPr algn="l"/>
            <a:r>
              <a:rPr lang="vi-VN" dirty="0">
                <a:solidFill>
                  <a:schemeClr val="accent1">
                    <a:lumMod val="50000"/>
                  </a:schemeClr>
                </a:solidFill>
                <a:latin typeface="+mn-lt"/>
              </a:rPr>
              <a:t>EE project at Hoa Tho Textile and Garment Company (Da Nang)</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A636151A-5D9A-C5FA-9FE8-6DA06F5DE9E7}"/>
              </a:ext>
            </a:extLst>
          </p:cNvPr>
          <p:cNvSpPr>
            <a:spLocks noGrp="1" noChangeArrowheads="1"/>
          </p:cNvSpPr>
          <p:nvPr>
            <p:ph type="body" idx="1"/>
          </p:nvPr>
        </p:nvSpPr>
        <p:spPr bwMode="auto">
          <a:xfrm>
            <a:off x="609600" y="1192659"/>
            <a:ext cx="11147729" cy="521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spcBef>
                <a:spcPts val="400"/>
              </a:spcBef>
              <a:spcAft>
                <a:spcPts val="400"/>
              </a:spcAft>
              <a:buClrTx/>
              <a:buSzTx/>
              <a:buNone/>
            </a:pPr>
            <a:r>
              <a:rPr lang="en-US" altLang="en-US" sz="2133" b="1" dirty="0">
                <a:solidFill>
                  <a:schemeClr val="tx1"/>
                </a:solidFill>
                <a:latin typeface="Arial" panose="020B0604020202020204" pitchFamily="34" charset="0"/>
              </a:rPr>
              <a:t>Background: </a:t>
            </a:r>
            <a:r>
              <a:rPr lang="en-US" altLang="en-US" sz="2133" dirty="0">
                <a:solidFill>
                  <a:schemeClr val="tx1"/>
                </a:solidFill>
                <a:latin typeface="Arial" panose="020B0604020202020204" pitchFamily="34" charset="0"/>
              </a:rPr>
              <a:t>Hoa Tho Textile Company wants to upgrade its old machinery system to reduce energy costs during production but is facing difficulties in capital investment.</a:t>
            </a:r>
          </a:p>
          <a:p>
            <a:pPr marL="0" indent="0" defTabSz="1219170" eaLnBrk="0" fontAlgn="base" hangingPunct="0">
              <a:spcBef>
                <a:spcPts val="400"/>
              </a:spcBef>
              <a:spcAft>
                <a:spcPts val="400"/>
              </a:spcAft>
              <a:buClrTx/>
              <a:buSzTx/>
              <a:buNone/>
            </a:pPr>
            <a:r>
              <a:rPr lang="en-US" altLang="en-US" sz="2133" b="1" dirty="0">
                <a:solidFill>
                  <a:schemeClr val="tx1"/>
                </a:solidFill>
                <a:latin typeface="Arial" panose="020B0604020202020204" pitchFamily="34" charset="0"/>
              </a:rPr>
              <a:t>Negotiation process:</a:t>
            </a:r>
          </a:p>
          <a:p>
            <a:pPr marL="380990" indent="-380990" defTabSz="1219170" eaLnBrk="0" fontAlgn="base" hangingPunct="0">
              <a:spcBef>
                <a:spcPts val="400"/>
              </a:spcBef>
              <a:spcAft>
                <a:spcPts val="400"/>
              </a:spcAft>
              <a:buClrTx/>
              <a:buSzTx/>
              <a:buFont typeface="Wingdings" pitchFamily="2" charset="2"/>
              <a:buChar char="v"/>
            </a:pPr>
            <a:r>
              <a:rPr lang="en-US" altLang="en-US" sz="2133" b="1" dirty="0">
                <a:solidFill>
                  <a:schemeClr val="tx1"/>
                </a:solidFill>
                <a:latin typeface="Arial" panose="020B0604020202020204" pitchFamily="34" charset="0"/>
              </a:rPr>
              <a:t>Financing by ESCO</a:t>
            </a:r>
            <a:r>
              <a:rPr lang="en-US" altLang="en-US" sz="2133" dirty="0">
                <a:solidFill>
                  <a:schemeClr val="tx1"/>
                </a:solidFill>
                <a:latin typeface="Arial" panose="020B0604020202020204" pitchFamily="34" charset="0"/>
              </a:rPr>
              <a:t>: ESCO funded the full upfront cost for upgrading machinery and installing energy-efficient equipment.</a:t>
            </a:r>
          </a:p>
          <a:p>
            <a:pPr marL="380990" indent="-380990" defTabSz="1219170" eaLnBrk="0" fontAlgn="base" hangingPunct="0">
              <a:spcBef>
                <a:spcPts val="400"/>
              </a:spcBef>
              <a:spcAft>
                <a:spcPts val="400"/>
              </a:spcAft>
              <a:buClrTx/>
              <a:buSzTx/>
              <a:buFont typeface="Wingdings" pitchFamily="2" charset="2"/>
              <a:buChar char="v"/>
            </a:pPr>
            <a:r>
              <a:rPr lang="en-US" altLang="en-US" sz="2133" b="1" dirty="0">
                <a:solidFill>
                  <a:schemeClr val="tx1"/>
                </a:solidFill>
                <a:latin typeface="Arial" panose="020B0604020202020204" pitchFamily="34" charset="0"/>
              </a:rPr>
              <a:t>Shared Savings Terms:</a:t>
            </a:r>
          </a:p>
          <a:p>
            <a:pPr marL="342900" indent="-342900" defTabSz="1219170" eaLnBrk="0" fontAlgn="base" hangingPunct="0">
              <a:spcBef>
                <a:spcPts val="400"/>
              </a:spcBef>
              <a:spcAft>
                <a:spcPts val="400"/>
              </a:spcAft>
              <a:buClrTx/>
              <a:buSzTx/>
              <a:buFont typeface="Arial" panose="020B0604020202020204" pitchFamily="34" charset="0"/>
              <a:buChar char="•"/>
            </a:pPr>
            <a:r>
              <a:rPr lang="en-US" altLang="en-US" sz="2133" dirty="0">
                <a:solidFill>
                  <a:schemeClr val="tx1"/>
                </a:solidFill>
                <a:latin typeface="Arial" panose="020B0604020202020204" pitchFamily="34" charset="0"/>
              </a:rPr>
              <a:t>ESCO recovered its investment through a shared savings model, receiving 100% of the energy cost savings for the first 5 years.</a:t>
            </a:r>
          </a:p>
          <a:p>
            <a:pPr marL="342900" indent="-342900" defTabSz="1219170" eaLnBrk="0" fontAlgn="base" hangingPunct="0">
              <a:spcBef>
                <a:spcPts val="400"/>
              </a:spcBef>
              <a:spcAft>
                <a:spcPts val="400"/>
              </a:spcAft>
              <a:buClrTx/>
              <a:buSzTx/>
              <a:buFont typeface="Arial" panose="020B0604020202020204" pitchFamily="34" charset="0"/>
              <a:buChar char="•"/>
            </a:pPr>
            <a:r>
              <a:rPr lang="en-US" altLang="en-US" sz="2133" dirty="0">
                <a:solidFill>
                  <a:schemeClr val="tx1"/>
                </a:solidFill>
                <a:latin typeface="Arial" panose="020B0604020202020204" pitchFamily="34" charset="0"/>
              </a:rPr>
              <a:t>After 5 years, full cost savings were transferred to Hoa Tho Textile Company.</a:t>
            </a:r>
          </a:p>
          <a:p>
            <a:pPr marL="342900" indent="-342900" defTabSz="1219170" eaLnBrk="0" fontAlgn="base" hangingPunct="0">
              <a:spcBef>
                <a:spcPts val="400"/>
              </a:spcBef>
              <a:spcAft>
                <a:spcPts val="400"/>
              </a:spcAft>
              <a:buClrTx/>
              <a:buSzTx/>
              <a:buFont typeface="Arial" panose="020B0604020202020204" pitchFamily="34" charset="0"/>
              <a:buChar char="•"/>
            </a:pPr>
            <a:r>
              <a:rPr lang="en-US" altLang="en-US" sz="2133" dirty="0">
                <a:solidFill>
                  <a:schemeClr val="tx1"/>
                </a:solidFill>
                <a:latin typeface="Arial" panose="020B0604020202020204" pitchFamily="34" charset="0"/>
              </a:rPr>
              <a:t>ESCO also committed to providing maintenance services and continuous energy-efficiency monitoring throughout the contract period.</a:t>
            </a:r>
          </a:p>
          <a:p>
            <a:pPr marL="380990" indent="-380990" defTabSz="1219170" eaLnBrk="0" fontAlgn="base" hangingPunct="0">
              <a:spcBef>
                <a:spcPts val="400"/>
              </a:spcBef>
              <a:spcAft>
                <a:spcPts val="400"/>
              </a:spcAft>
              <a:buClrTx/>
              <a:buSzTx/>
              <a:buFont typeface="Wingdings" pitchFamily="2" charset="2"/>
              <a:buChar char="v"/>
            </a:pPr>
            <a:r>
              <a:rPr lang="en-US" altLang="en-US" sz="2133" b="1" dirty="0">
                <a:solidFill>
                  <a:schemeClr val="tx1"/>
                </a:solidFill>
                <a:latin typeface="Arial" panose="020B0604020202020204" pitchFamily="34" charset="0"/>
              </a:rPr>
              <a:t>Result: </a:t>
            </a:r>
            <a:r>
              <a:rPr lang="en-US" altLang="en-US" sz="2133" dirty="0" err="1">
                <a:solidFill>
                  <a:schemeClr val="tx1"/>
                </a:solidFill>
                <a:latin typeface="Arial" panose="020B0604020202020204" pitchFamily="34" charset="0"/>
              </a:rPr>
              <a:t>Hoa</a:t>
            </a:r>
            <a:r>
              <a:rPr lang="en-US" altLang="en-US" sz="2133" dirty="0">
                <a:solidFill>
                  <a:schemeClr val="tx1"/>
                </a:solidFill>
                <a:latin typeface="Arial" panose="020B0604020202020204" pitchFamily="34" charset="0"/>
              </a:rPr>
              <a:t> </a:t>
            </a:r>
            <a:r>
              <a:rPr lang="en-US" altLang="en-US" sz="2133" dirty="0" err="1">
                <a:solidFill>
                  <a:schemeClr val="tx1"/>
                </a:solidFill>
                <a:latin typeface="Arial" panose="020B0604020202020204" pitchFamily="34" charset="0"/>
              </a:rPr>
              <a:t>Tho</a:t>
            </a:r>
            <a:r>
              <a:rPr lang="en-US" altLang="en-US" sz="2133" dirty="0">
                <a:solidFill>
                  <a:schemeClr val="tx1"/>
                </a:solidFill>
                <a:latin typeface="Arial" panose="020B0604020202020204" pitchFamily="34" charset="0"/>
              </a:rPr>
              <a:t> Textile Company has reduced its annual electricity costs by 30%, while improving production efficiency.</a:t>
            </a:r>
          </a:p>
        </p:txBody>
      </p:sp>
    </p:spTree>
    <p:extLst>
      <p:ext uri="{BB962C8B-B14F-4D97-AF65-F5344CB8AC3E}">
        <p14:creationId xmlns:p14="http://schemas.microsoft.com/office/powerpoint/2010/main" val="32359969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dirty="0">
                <a:solidFill>
                  <a:schemeClr val="accent1">
                    <a:lumMod val="50000"/>
                  </a:schemeClr>
                </a:solidFill>
                <a:latin typeface="+mn-lt"/>
                <a:ea typeface="Fira Sans Extra Condensed Medium"/>
                <a:cs typeface="Fira Sans Extra Condensed Medium"/>
                <a:sym typeface="Fira Sans Extra Condensed Medium"/>
              </a:rPr>
              <a:t>Thank you!</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Espace réservé du contenu 3">
            <a:extLst>
              <a:ext uri="{FF2B5EF4-FFF2-40B4-BE49-F238E27FC236}">
                <a16:creationId xmlns:a16="http://schemas.microsoft.com/office/drawing/2014/main" id="{D47D46B5-E5CD-4FB7-A2A2-A3F356101BAA}"/>
              </a:ext>
            </a:extLst>
          </p:cNvPr>
          <p:cNvGraphicFramePr>
            <a:graphicFrameLocks noGrp="1"/>
          </p:cNvGraphicFramePr>
          <p:nvPr/>
        </p:nvGraphicFramePr>
        <p:xfrm>
          <a:off x="701726" y="1408406"/>
          <a:ext cx="11040797" cy="23968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Table 5">
            <a:extLst>
              <a:ext uri="{FF2B5EF4-FFF2-40B4-BE49-F238E27FC236}">
                <a16:creationId xmlns:a16="http://schemas.microsoft.com/office/drawing/2014/main" id="{7BAF4D47-8498-4B25-96F7-70FE3DEDD87F}"/>
              </a:ext>
            </a:extLst>
          </p:cNvPr>
          <p:cNvGraphicFramePr>
            <a:graphicFrameLocks noGrp="1"/>
          </p:cNvGraphicFramePr>
          <p:nvPr/>
        </p:nvGraphicFramePr>
        <p:xfrm>
          <a:off x="2032000" y="545442"/>
          <a:ext cx="8128000" cy="609600"/>
        </p:xfrm>
        <a:graphic>
          <a:graphicData uri="http://schemas.openxmlformats.org/drawingml/2006/table">
            <a:tbl>
              <a:tblPr firstRow="1" bandRow="1">
                <a:tableStyleId>{12ACAA50-B3C0-4FEF-8DD3-66675128A787}</a:tableStyleId>
              </a:tblPr>
              <a:tblGrid>
                <a:gridCol w="8128000">
                  <a:extLst>
                    <a:ext uri="{9D8B030D-6E8A-4147-A177-3AD203B41FA5}">
                      <a16:colId xmlns:a16="http://schemas.microsoft.com/office/drawing/2014/main" val="2939407248"/>
                    </a:ext>
                  </a:extLst>
                </a:gridCol>
              </a:tblGrid>
              <a:tr h="558963">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CA" sz="3200" b="1" dirty="0">
                          <a:solidFill>
                            <a:schemeClr val="accent1">
                              <a:lumMod val="50000"/>
                            </a:schemeClr>
                          </a:solidFill>
                          <a:latin typeface="+mj-lt"/>
                          <a:ea typeface="Roboto" panose="02000000000000000000" pitchFamily="2" charset="0"/>
                        </a:rPr>
                        <a:t>NEGOCIATION</a:t>
                      </a:r>
                    </a:p>
                  </a:txBody>
                  <a:tcPr marL="121920" marR="121920" marT="60960" marB="6096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762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8444484"/>
                  </a:ext>
                </a:extLst>
              </a:tr>
            </a:tbl>
          </a:graphicData>
        </a:graphic>
      </p:graphicFrame>
      <p:graphicFrame>
        <p:nvGraphicFramePr>
          <p:cNvPr id="2" name="Espace réservé du contenu 3">
            <a:extLst>
              <a:ext uri="{FF2B5EF4-FFF2-40B4-BE49-F238E27FC236}">
                <a16:creationId xmlns:a16="http://schemas.microsoft.com/office/drawing/2014/main" id="{A20CF6C2-3B98-D2BB-B591-90FB2F0F6B56}"/>
              </a:ext>
            </a:extLst>
          </p:cNvPr>
          <p:cNvGraphicFramePr>
            <a:graphicFrameLocks noGrp="1"/>
          </p:cNvGraphicFramePr>
          <p:nvPr/>
        </p:nvGraphicFramePr>
        <p:xfrm>
          <a:off x="734860" y="3915687"/>
          <a:ext cx="11040797" cy="239687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2050" name="Picture 2" descr="Negotiation ">
            <a:extLst>
              <a:ext uri="{FF2B5EF4-FFF2-40B4-BE49-F238E27FC236}">
                <a16:creationId xmlns:a16="http://schemas.microsoft.com/office/drawing/2014/main" id="{55EE0B31-D794-4C2A-90D5-6B9D9B40D43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381041" y="5141861"/>
            <a:ext cx="1625600" cy="162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544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C664843-930E-33E9-77F0-E86E8EEFA2F5}"/>
              </a:ext>
            </a:extLst>
          </p:cNvPr>
          <p:cNvSpPr>
            <a:spLocks noGrp="1"/>
          </p:cNvSpPr>
          <p:nvPr>
            <p:ph type="title"/>
          </p:nvPr>
        </p:nvSpPr>
        <p:spPr>
          <a:xfrm>
            <a:off x="609601" y="627372"/>
            <a:ext cx="10972800" cy="495200"/>
          </a:xfrm>
        </p:spPr>
        <p:txBody>
          <a:bodyPr>
            <a:noAutofit/>
          </a:bodyPr>
          <a:lstStyle/>
          <a:p>
            <a:r>
              <a:rPr lang="vi-VN" sz="3200" dirty="0">
                <a:solidFill>
                  <a:schemeClr val="accent1">
                    <a:lumMod val="50000"/>
                  </a:schemeClr>
                </a:solidFill>
                <a:latin typeface="Arial" panose="020B0604020202020204" pitchFamily="34" charset="0"/>
                <a:cs typeface="Arial" panose="020B0604020202020204" pitchFamily="34" charset="0"/>
              </a:rPr>
              <a:t>ESCO project negotiation</a:t>
            </a:r>
            <a:endParaRPr lang="en-US" sz="3200" dirty="0">
              <a:solidFill>
                <a:schemeClr val="accent1">
                  <a:lumMod val="50000"/>
                </a:schemeClr>
              </a:solidFill>
              <a:latin typeface="Arial" panose="020B0604020202020204" pitchFamily="34" charset="0"/>
              <a:cs typeface="Arial" panose="020B0604020202020204" pitchFamily="34" charset="0"/>
            </a:endParaRPr>
          </a:p>
        </p:txBody>
      </p:sp>
      <p:sp>
        <p:nvSpPr>
          <p:cNvPr id="5" name="Rectangle 1">
            <a:extLst>
              <a:ext uri="{FF2B5EF4-FFF2-40B4-BE49-F238E27FC236}">
                <a16:creationId xmlns:a16="http://schemas.microsoft.com/office/drawing/2014/main" id="{8E536BE6-B6AF-B39F-5F1C-C0E95030DA4A}"/>
              </a:ext>
            </a:extLst>
          </p:cNvPr>
          <p:cNvSpPr>
            <a:spLocks noGrp="1" noChangeArrowheads="1"/>
          </p:cNvSpPr>
          <p:nvPr>
            <p:ph type="body" idx="1"/>
          </p:nvPr>
        </p:nvSpPr>
        <p:spPr bwMode="auto">
          <a:xfrm>
            <a:off x="609601" y="1388277"/>
            <a:ext cx="11055457"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eaLnBrk="0" fontAlgn="base" hangingPunct="0">
              <a:spcBef>
                <a:spcPts val="400"/>
              </a:spcBef>
              <a:spcAft>
                <a:spcPts val="400"/>
              </a:spcAft>
              <a:buClrTx/>
              <a:buSzTx/>
              <a:buNone/>
            </a:pPr>
            <a:r>
              <a:rPr lang="vi-VN" altLang="en-US" sz="2400" b="1" dirty="0">
                <a:solidFill>
                  <a:schemeClr val="tx1"/>
                </a:solidFill>
                <a:latin typeface="+mn-lt"/>
              </a:rPr>
              <a:t>Stakeholders in the Negotiation Process</a:t>
            </a:r>
          </a:p>
          <a:p>
            <a:pPr marL="457189" indent="-457189" eaLnBrk="0" fontAlgn="base" hangingPunct="0">
              <a:spcBef>
                <a:spcPts val="400"/>
              </a:spcBef>
              <a:spcAft>
                <a:spcPts val="400"/>
              </a:spcAft>
              <a:buClrTx/>
              <a:buSzTx/>
              <a:buFont typeface="Wingdings" pitchFamily="2" charset="2"/>
              <a:buChar char="v"/>
            </a:pPr>
            <a:r>
              <a:rPr lang="en-US" altLang="en-US" sz="2400" dirty="0">
                <a:solidFill>
                  <a:schemeClr val="tx1"/>
                </a:solidFill>
                <a:latin typeface="+mn-lt"/>
              </a:rPr>
              <a:t>Project owner (the owner of building, industrial plant, public organization)</a:t>
            </a:r>
          </a:p>
          <a:p>
            <a:pPr marL="457189" indent="-457189" eaLnBrk="0" fontAlgn="base" hangingPunct="0">
              <a:spcBef>
                <a:spcPts val="400"/>
              </a:spcBef>
              <a:spcAft>
                <a:spcPts val="400"/>
              </a:spcAft>
              <a:buClrTx/>
              <a:buSzTx/>
              <a:buFont typeface="Wingdings" pitchFamily="2" charset="2"/>
              <a:buChar char="v"/>
            </a:pPr>
            <a:r>
              <a:rPr lang="en-US" altLang="en-US" sz="2400" dirty="0">
                <a:solidFill>
                  <a:schemeClr val="tx1"/>
                </a:solidFill>
                <a:latin typeface="+mn-lt"/>
              </a:rPr>
              <a:t>ESCO company</a:t>
            </a:r>
          </a:p>
          <a:p>
            <a:pPr marL="457189" indent="-457189" eaLnBrk="0" fontAlgn="base" hangingPunct="0">
              <a:spcBef>
                <a:spcPts val="400"/>
              </a:spcBef>
              <a:spcAft>
                <a:spcPts val="400"/>
              </a:spcAft>
              <a:buClrTx/>
              <a:buSzTx/>
              <a:buFont typeface="Wingdings" pitchFamily="2" charset="2"/>
              <a:buChar char="v"/>
            </a:pPr>
            <a:r>
              <a:rPr lang="en-US" altLang="en-US" sz="2400" dirty="0">
                <a:solidFill>
                  <a:schemeClr val="tx1"/>
                </a:solidFill>
                <a:latin typeface="+mn-lt"/>
              </a:rPr>
              <a:t>Financial sponsor (bank, financial institution)</a:t>
            </a:r>
          </a:p>
          <a:p>
            <a:pPr marL="457189" indent="-457189" eaLnBrk="0" fontAlgn="base" hangingPunct="0">
              <a:spcBef>
                <a:spcPts val="400"/>
              </a:spcBef>
              <a:spcAft>
                <a:spcPts val="400"/>
              </a:spcAft>
              <a:buClrTx/>
              <a:buSzTx/>
              <a:buFont typeface="Wingdings" pitchFamily="2" charset="2"/>
              <a:buChar char="v"/>
            </a:pPr>
            <a:r>
              <a:rPr lang="en-US" altLang="en-US" sz="2400" dirty="0">
                <a:solidFill>
                  <a:schemeClr val="tx1"/>
                </a:solidFill>
                <a:latin typeface="+mn-lt"/>
              </a:rPr>
              <a:t>Equipment supplier</a:t>
            </a:r>
          </a:p>
          <a:p>
            <a:pPr marL="457189" indent="-457189" eaLnBrk="0" fontAlgn="base" hangingPunct="0">
              <a:spcBef>
                <a:spcPts val="400"/>
              </a:spcBef>
              <a:spcAft>
                <a:spcPts val="400"/>
              </a:spcAft>
              <a:buClrTx/>
              <a:buSzTx/>
              <a:buFont typeface="Wingdings" pitchFamily="2" charset="2"/>
              <a:buChar char="v"/>
            </a:pPr>
            <a:r>
              <a:rPr lang="en-US" altLang="en-US" sz="2400" dirty="0">
                <a:solidFill>
                  <a:schemeClr val="tx1"/>
                </a:solidFill>
                <a:latin typeface="+mn-lt"/>
              </a:rPr>
              <a:t>Local government and management agencies</a:t>
            </a:r>
            <a:endParaRPr lang="vi-VN" altLang="en-US" sz="2400" dirty="0">
              <a:solidFill>
                <a:schemeClr val="tx1"/>
              </a:solidFill>
              <a:latin typeface="+mn-lt"/>
            </a:endParaRPr>
          </a:p>
          <a:p>
            <a:pPr marL="0" indent="0" eaLnBrk="0" fontAlgn="base" hangingPunct="0">
              <a:spcBef>
                <a:spcPts val="400"/>
              </a:spcBef>
              <a:spcAft>
                <a:spcPts val="400"/>
              </a:spcAft>
              <a:buClrTx/>
              <a:buSzTx/>
              <a:buNone/>
            </a:pPr>
            <a:r>
              <a:rPr lang="vi-VN" sz="2400" b="1" dirty="0">
                <a:latin typeface="+mn-lt"/>
              </a:rPr>
              <a:t>Objectives of negotiation in ESCO project</a:t>
            </a:r>
          </a:p>
          <a:p>
            <a:pPr marL="304792">
              <a:spcBef>
                <a:spcPts val="400"/>
              </a:spcBef>
              <a:spcAft>
                <a:spcPts val="400"/>
              </a:spcAft>
              <a:buFont typeface="Wingdings" pitchFamily="2" charset="2"/>
              <a:buChar char="v"/>
            </a:pPr>
            <a:r>
              <a:rPr lang="en-US" sz="2400" dirty="0">
                <a:latin typeface="+mn-lt"/>
                <a:ea typeface="Aptos" panose="020B0004020202020204" pitchFamily="34" charset="0"/>
                <a:cs typeface="Times New Roman" panose="02020603050405020304" pitchFamily="18" charset="0"/>
              </a:rPr>
              <a:t>Establish an agreement on sharing EE profits.</a:t>
            </a:r>
          </a:p>
          <a:p>
            <a:pPr marL="304792">
              <a:spcBef>
                <a:spcPts val="400"/>
              </a:spcBef>
              <a:spcAft>
                <a:spcPts val="400"/>
              </a:spcAft>
              <a:buFont typeface="Wingdings" pitchFamily="2" charset="2"/>
              <a:buChar char="v"/>
            </a:pPr>
            <a:r>
              <a:rPr lang="en-US" sz="2400" dirty="0">
                <a:latin typeface="+mn-lt"/>
                <a:ea typeface="Aptos" panose="020B0004020202020204" pitchFamily="34" charset="0"/>
                <a:cs typeface="Times New Roman" panose="02020603050405020304" pitchFamily="18" charset="0"/>
              </a:rPr>
              <a:t>Agree on responsibilities for investment, management and project operation </a:t>
            </a:r>
          </a:p>
          <a:p>
            <a:pPr marL="304792">
              <a:spcBef>
                <a:spcPts val="400"/>
              </a:spcBef>
              <a:spcAft>
                <a:spcPts val="400"/>
              </a:spcAft>
              <a:buFont typeface="Wingdings" pitchFamily="2" charset="2"/>
              <a:buChar char="v"/>
            </a:pPr>
            <a:r>
              <a:rPr lang="en-US" sz="2400" dirty="0">
                <a:latin typeface="+mn-lt"/>
                <a:ea typeface="Aptos" panose="020B0004020202020204" pitchFamily="34" charset="0"/>
                <a:cs typeface="Times New Roman" panose="02020603050405020304" pitchFamily="18" charset="0"/>
              </a:rPr>
              <a:t>Ensure transparency in measuring and verifying EE</a:t>
            </a:r>
          </a:p>
        </p:txBody>
      </p:sp>
    </p:spTree>
    <p:extLst>
      <p:ext uri="{BB962C8B-B14F-4D97-AF65-F5344CB8AC3E}">
        <p14:creationId xmlns:p14="http://schemas.microsoft.com/office/powerpoint/2010/main" val="1460490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46531-CD34-E1AC-F976-8AE95CE3D3B3}"/>
              </a:ext>
            </a:extLst>
          </p:cNvPr>
          <p:cNvSpPr>
            <a:spLocks noGrp="1"/>
          </p:cNvSpPr>
          <p:nvPr>
            <p:ph type="title"/>
          </p:nvPr>
        </p:nvSpPr>
        <p:spPr>
          <a:xfrm>
            <a:off x="825335" y="553554"/>
            <a:ext cx="10541329" cy="553665"/>
          </a:xfrm>
        </p:spPr>
        <p:txBody>
          <a:bodyPr wrap="square" anchor="ctr">
            <a:noAutofit/>
          </a:bodyPr>
          <a:lstStyle/>
          <a:p>
            <a:pPr algn="ctr">
              <a:lnSpc>
                <a:spcPct val="90000"/>
              </a:lnSpc>
            </a:pPr>
            <a:r>
              <a:rPr lang="en-US" sz="3200" dirty="0">
                <a:solidFill>
                  <a:schemeClr val="accent1">
                    <a:lumMod val="50000"/>
                  </a:schemeClr>
                </a:solidFill>
                <a:latin typeface="Arial" panose="020B0604020202020204" pitchFamily="34" charset="0"/>
                <a:cs typeface="Arial" panose="020B0604020202020204" pitchFamily="34" charset="0"/>
              </a:rPr>
              <a:t>Key stages in the ESCO project negotiation process</a:t>
            </a:r>
          </a:p>
        </p:txBody>
      </p:sp>
      <p:graphicFrame>
        <p:nvGraphicFramePr>
          <p:cNvPr id="8" name="Text Placeholder 2">
            <a:extLst>
              <a:ext uri="{FF2B5EF4-FFF2-40B4-BE49-F238E27FC236}">
                <a16:creationId xmlns:a16="http://schemas.microsoft.com/office/drawing/2014/main" id="{A9670DF5-C89E-7CE4-CC3F-1730D8F3D017}"/>
              </a:ext>
            </a:extLst>
          </p:cNvPr>
          <p:cNvGraphicFramePr/>
          <p:nvPr/>
        </p:nvGraphicFramePr>
        <p:xfrm>
          <a:off x="609600" y="1398237"/>
          <a:ext cx="109728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903578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60DD546-0F75-EFE6-9523-64E512277214}"/>
              </a:ext>
            </a:extLst>
          </p:cNvPr>
          <p:cNvSpPr txBox="1">
            <a:spLocks/>
          </p:cNvSpPr>
          <p:nvPr/>
        </p:nvSpPr>
        <p:spPr>
          <a:xfrm>
            <a:off x="609600" y="646727"/>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a:lnSpc>
                <a:spcPct val="90000"/>
              </a:lnSpc>
            </a:pPr>
            <a:r>
              <a:rPr lang="vi-VN" sz="3200" dirty="0">
                <a:solidFill>
                  <a:schemeClr val="accent1">
                    <a:lumMod val="50000"/>
                  </a:schemeClr>
                </a:solidFill>
                <a:latin typeface="+mn-lt"/>
              </a:rPr>
              <a:t>Negotiation items</a:t>
            </a:r>
            <a:endParaRPr lang="en-US" sz="3200" dirty="0">
              <a:solidFill>
                <a:schemeClr val="accent1">
                  <a:lumMod val="50000"/>
                </a:schemeClr>
              </a:solidFill>
              <a:latin typeface="+mn-lt"/>
            </a:endParaRPr>
          </a:p>
        </p:txBody>
      </p:sp>
      <p:graphicFrame>
        <p:nvGraphicFramePr>
          <p:cNvPr id="4" name="Diagram 3">
            <a:extLst>
              <a:ext uri="{FF2B5EF4-FFF2-40B4-BE49-F238E27FC236}">
                <a16:creationId xmlns:a16="http://schemas.microsoft.com/office/drawing/2014/main" id="{E22D392F-D5B6-4FCF-A9DD-94D69181BA6F}"/>
              </a:ext>
            </a:extLst>
          </p:cNvPr>
          <p:cNvGraphicFramePr/>
          <p:nvPr/>
        </p:nvGraphicFramePr>
        <p:xfrm>
          <a:off x="609600" y="975698"/>
          <a:ext cx="109728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7317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C7750-E687-B061-6C92-671C7E9050F0}"/>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C9E6A6A4-AC38-95E3-0EBF-B7C1A0DF7550}"/>
              </a:ext>
            </a:extLst>
          </p:cNvPr>
          <p:cNvSpPr txBox="1">
            <a:spLocks/>
          </p:cNvSpPr>
          <p:nvPr/>
        </p:nvSpPr>
        <p:spPr>
          <a:xfrm>
            <a:off x="609600" y="601046"/>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a:lnSpc>
                <a:spcPct val="90000"/>
              </a:lnSpc>
            </a:pPr>
            <a:r>
              <a:rPr lang="vi-VN" sz="3200" dirty="0">
                <a:solidFill>
                  <a:schemeClr val="accent1">
                    <a:lumMod val="50000"/>
                  </a:schemeClr>
                </a:solidFill>
                <a:latin typeface="+mn-lt"/>
              </a:rPr>
              <a:t>Negotiation items</a:t>
            </a:r>
            <a:endParaRPr lang="en-US" sz="3200" dirty="0">
              <a:solidFill>
                <a:schemeClr val="accent1">
                  <a:lumMod val="50000"/>
                </a:schemeClr>
              </a:solidFill>
              <a:latin typeface="+mn-lt"/>
            </a:endParaRPr>
          </a:p>
        </p:txBody>
      </p:sp>
      <p:graphicFrame>
        <p:nvGraphicFramePr>
          <p:cNvPr id="4" name="Diagram 3">
            <a:extLst>
              <a:ext uri="{FF2B5EF4-FFF2-40B4-BE49-F238E27FC236}">
                <a16:creationId xmlns:a16="http://schemas.microsoft.com/office/drawing/2014/main" id="{6A5EF8B2-6226-3BB7-A6E9-C989CAA3213F}"/>
              </a:ext>
            </a:extLst>
          </p:cNvPr>
          <p:cNvGraphicFramePr/>
          <p:nvPr/>
        </p:nvGraphicFramePr>
        <p:xfrm>
          <a:off x="609600" y="1182962"/>
          <a:ext cx="109728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77371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3AABFA5-950C-3279-B901-41F8CB7F573E}"/>
              </a:ext>
            </a:extLst>
          </p:cNvPr>
          <p:cNvGrpSpPr/>
          <p:nvPr/>
        </p:nvGrpSpPr>
        <p:grpSpPr>
          <a:xfrm>
            <a:off x="609600" y="4528595"/>
            <a:ext cx="10972800" cy="871339"/>
            <a:chOff x="0" y="2616572"/>
            <a:chExt cx="10972800" cy="871339"/>
          </a:xfrm>
        </p:grpSpPr>
        <p:sp>
          <p:nvSpPr>
            <p:cNvPr id="16" name="Rectangle 15">
              <a:extLst>
                <a:ext uri="{FF2B5EF4-FFF2-40B4-BE49-F238E27FC236}">
                  <a16:creationId xmlns:a16="http://schemas.microsoft.com/office/drawing/2014/main" id="{BFEDF389-1248-B6FD-B4A0-BE454364E1F7}"/>
                </a:ext>
              </a:extLst>
            </p:cNvPr>
            <p:cNvSpPr/>
            <p:nvPr/>
          </p:nvSpPr>
          <p:spPr>
            <a:xfrm>
              <a:off x="0" y="2616572"/>
              <a:ext cx="10972800" cy="87133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7" name="TextBox 16">
              <a:extLst>
                <a:ext uri="{FF2B5EF4-FFF2-40B4-BE49-F238E27FC236}">
                  <a16:creationId xmlns:a16="http://schemas.microsoft.com/office/drawing/2014/main" id="{C3828910-E680-3A98-9B26-A01F5469CDE7}"/>
                </a:ext>
              </a:extLst>
            </p:cNvPr>
            <p:cNvSpPr txBox="1"/>
            <p:nvPr/>
          </p:nvSpPr>
          <p:spPr>
            <a:xfrm>
              <a:off x="0" y="2616572"/>
              <a:ext cx="10972800" cy="87133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endParaRPr lang="en-US" sz="1400" b="0" kern="1200" dirty="0">
                <a:latin typeface="+mn-lt"/>
              </a:endParaRPr>
            </a:p>
          </p:txBody>
        </p:sp>
      </p:grpSp>
      <p:grpSp>
        <p:nvGrpSpPr>
          <p:cNvPr id="10" name="Group 9">
            <a:extLst>
              <a:ext uri="{FF2B5EF4-FFF2-40B4-BE49-F238E27FC236}">
                <a16:creationId xmlns:a16="http://schemas.microsoft.com/office/drawing/2014/main" id="{BF09FB74-3325-5B21-944B-5EB4706EAD87}"/>
              </a:ext>
            </a:extLst>
          </p:cNvPr>
          <p:cNvGrpSpPr/>
          <p:nvPr/>
        </p:nvGrpSpPr>
        <p:grpSpPr>
          <a:xfrm>
            <a:off x="609600" y="5399934"/>
            <a:ext cx="10972800" cy="871339"/>
            <a:chOff x="0" y="3487911"/>
            <a:chExt cx="10972800" cy="871339"/>
          </a:xfrm>
        </p:grpSpPr>
        <p:sp>
          <p:nvSpPr>
            <p:cNvPr id="14" name="Rectangle 13">
              <a:extLst>
                <a:ext uri="{FF2B5EF4-FFF2-40B4-BE49-F238E27FC236}">
                  <a16:creationId xmlns:a16="http://schemas.microsoft.com/office/drawing/2014/main" id="{D7C8EBF4-AD0E-A39B-92F6-436EC931EE3B}"/>
                </a:ext>
              </a:extLst>
            </p:cNvPr>
            <p:cNvSpPr/>
            <p:nvPr/>
          </p:nvSpPr>
          <p:spPr>
            <a:xfrm>
              <a:off x="0" y="3487911"/>
              <a:ext cx="10972800" cy="87133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5" name="TextBox 14">
              <a:extLst>
                <a:ext uri="{FF2B5EF4-FFF2-40B4-BE49-F238E27FC236}">
                  <a16:creationId xmlns:a16="http://schemas.microsoft.com/office/drawing/2014/main" id="{766787D8-F928-1542-0DDE-FBDD926CB0E0}"/>
                </a:ext>
              </a:extLst>
            </p:cNvPr>
            <p:cNvSpPr txBox="1"/>
            <p:nvPr/>
          </p:nvSpPr>
          <p:spPr>
            <a:xfrm>
              <a:off x="0" y="3487911"/>
              <a:ext cx="10972800" cy="87133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endParaRPr lang="en-US" sz="1400" b="0" kern="1200" dirty="0">
                <a:latin typeface="+mn-lt"/>
              </a:endParaRPr>
            </a:p>
          </p:txBody>
        </p:sp>
      </p:grpSp>
      <p:grpSp>
        <p:nvGrpSpPr>
          <p:cNvPr id="11" name="Group 10">
            <a:extLst>
              <a:ext uri="{FF2B5EF4-FFF2-40B4-BE49-F238E27FC236}">
                <a16:creationId xmlns:a16="http://schemas.microsoft.com/office/drawing/2014/main" id="{DB31ED1F-7211-7244-F30E-EF85C050E93E}"/>
              </a:ext>
            </a:extLst>
          </p:cNvPr>
          <p:cNvGrpSpPr/>
          <p:nvPr/>
        </p:nvGrpSpPr>
        <p:grpSpPr>
          <a:xfrm>
            <a:off x="609600" y="6271273"/>
            <a:ext cx="10972800" cy="871339"/>
            <a:chOff x="0" y="4359250"/>
            <a:chExt cx="10972800" cy="871339"/>
          </a:xfrm>
        </p:grpSpPr>
        <p:sp>
          <p:nvSpPr>
            <p:cNvPr id="12" name="Rectangle 11">
              <a:extLst>
                <a:ext uri="{FF2B5EF4-FFF2-40B4-BE49-F238E27FC236}">
                  <a16:creationId xmlns:a16="http://schemas.microsoft.com/office/drawing/2014/main" id="{11ED58F7-0D21-2E39-63DE-CD4352B85D26}"/>
                </a:ext>
              </a:extLst>
            </p:cNvPr>
            <p:cNvSpPr/>
            <p:nvPr/>
          </p:nvSpPr>
          <p:spPr>
            <a:xfrm>
              <a:off x="0" y="4359250"/>
              <a:ext cx="10972800" cy="87133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TextBox 12">
              <a:extLst>
                <a:ext uri="{FF2B5EF4-FFF2-40B4-BE49-F238E27FC236}">
                  <a16:creationId xmlns:a16="http://schemas.microsoft.com/office/drawing/2014/main" id="{B1CC97D4-7524-0DDA-0ACE-74D57333BCC3}"/>
                </a:ext>
              </a:extLst>
            </p:cNvPr>
            <p:cNvSpPr txBox="1"/>
            <p:nvPr/>
          </p:nvSpPr>
          <p:spPr>
            <a:xfrm>
              <a:off x="0" y="4359250"/>
              <a:ext cx="10972800" cy="87133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endParaRPr lang="en-US" sz="1400" b="0" kern="1200" dirty="0">
                <a:latin typeface="+mn-lt"/>
              </a:endParaRPr>
            </a:p>
          </p:txBody>
        </p:sp>
      </p:grpSp>
      <p:sp>
        <p:nvSpPr>
          <p:cNvPr id="25" name="TextBox 24">
            <a:extLst>
              <a:ext uri="{FF2B5EF4-FFF2-40B4-BE49-F238E27FC236}">
                <a16:creationId xmlns:a16="http://schemas.microsoft.com/office/drawing/2014/main" id="{B5F77F23-9FC5-3FE8-3D7B-3DA0292AC41D}"/>
              </a:ext>
            </a:extLst>
          </p:cNvPr>
          <p:cNvSpPr txBox="1"/>
          <p:nvPr/>
        </p:nvSpPr>
        <p:spPr>
          <a:xfrm>
            <a:off x="609600" y="1262209"/>
            <a:ext cx="10972800" cy="5009064"/>
          </a:xfrm>
          <a:prstGeom prst="rect">
            <a:avLst/>
          </a:prstGeom>
          <a:noFill/>
        </p:spPr>
        <p:txBody>
          <a:bodyPr wrap="square">
            <a:spAutoFit/>
          </a:bodyPr>
          <a:lstStyle/>
          <a:p>
            <a:pPr marL="0" lvl="0" indent="0" algn="l" defTabSz="622300">
              <a:lnSpc>
                <a:spcPct val="90000"/>
              </a:lnSpc>
              <a:spcBef>
                <a:spcPct val="0"/>
              </a:spcBef>
              <a:spcAft>
                <a:spcPct val="35000"/>
              </a:spcAft>
              <a:buNone/>
            </a:pPr>
            <a:r>
              <a:rPr lang="en-US" sz="1800" b="1" i="0" kern="1200" baseline="0" dirty="0">
                <a:latin typeface="+mn-lt"/>
              </a:rPr>
              <a:t>Deep understanding of your counterpart: </a:t>
            </a:r>
            <a:r>
              <a:rPr lang="en-US" sz="1800" b="0" i="0" kern="1200" baseline="0" dirty="0">
                <a:latin typeface="+mn-lt"/>
              </a:rPr>
              <a:t>Before entering into a negotiation, you need to have a clear understanding of your counterpart's needs, wants, and priorities. This helps you identify common ideas and prepare for different scenarios.</a:t>
            </a:r>
          </a:p>
          <a:p>
            <a:pPr defTabSz="622300">
              <a:lnSpc>
                <a:spcPct val="90000"/>
              </a:lnSpc>
              <a:spcBef>
                <a:spcPct val="0"/>
              </a:spcBef>
              <a:spcAft>
                <a:spcPct val="35000"/>
              </a:spcAft>
            </a:pPr>
            <a:r>
              <a:rPr lang="en-US" sz="1800" b="1" i="0" kern="1200" baseline="0" dirty="0">
                <a:latin typeface="+mn-lt"/>
              </a:rPr>
              <a:t>Building Relationships: </a:t>
            </a:r>
            <a:r>
              <a:rPr lang="en-US" sz="1800" b="0" i="0" kern="1200" baseline="0" dirty="0">
                <a:latin typeface="+mn-lt"/>
              </a:rPr>
              <a:t>Negotiation is not just about contract. It is about building trust. Taking the time to understand your counterpart and build trust will facilitate the negotiation process.</a:t>
            </a:r>
          </a:p>
          <a:p>
            <a:pPr defTabSz="622300">
              <a:lnSpc>
                <a:spcPct val="90000"/>
              </a:lnSpc>
              <a:spcBef>
                <a:spcPct val="0"/>
              </a:spcBef>
              <a:spcAft>
                <a:spcPct val="35000"/>
              </a:spcAft>
            </a:pPr>
            <a:r>
              <a:rPr lang="en-US" sz="1800" b="1" i="0" kern="1200" baseline="0" dirty="0">
                <a:latin typeface="+mn-lt"/>
              </a:rPr>
              <a:t>Listen and ask questions: </a:t>
            </a:r>
            <a:r>
              <a:rPr lang="en-US" sz="1800" b="0" i="0" kern="1200" baseline="0" dirty="0">
                <a:latin typeface="+mn-lt"/>
              </a:rPr>
              <a:t>Listening helps you better understand your partner's perspective and needs. Ask open-questions to encourage your partner to share more detailed information.</a:t>
            </a:r>
          </a:p>
          <a:p>
            <a:pPr defTabSz="622300">
              <a:lnSpc>
                <a:spcPct val="90000"/>
              </a:lnSpc>
              <a:spcBef>
                <a:spcPct val="0"/>
              </a:spcBef>
              <a:spcAft>
                <a:spcPct val="35000"/>
              </a:spcAft>
            </a:pPr>
            <a:r>
              <a:rPr lang="en-US" sz="1800" b="1" i="0" kern="1200" baseline="0" dirty="0">
                <a:latin typeface="+mn-lt"/>
              </a:rPr>
              <a:t>Understanding the emotions: </a:t>
            </a:r>
            <a:r>
              <a:rPr lang="en-US" sz="1800" b="0" i="0" kern="1200" baseline="0" dirty="0">
                <a:latin typeface="+mn-lt"/>
              </a:rPr>
              <a:t>Understanding your partner's emotions and motivations will help you negotiate more effectively, create empathy, and reduce stress during negotiations.</a:t>
            </a:r>
          </a:p>
          <a:p>
            <a:pPr defTabSz="622300">
              <a:lnSpc>
                <a:spcPct val="90000"/>
              </a:lnSpc>
              <a:spcBef>
                <a:spcPct val="0"/>
              </a:spcBef>
              <a:spcAft>
                <a:spcPct val="35000"/>
              </a:spcAft>
            </a:pPr>
            <a:r>
              <a:rPr lang="en-US" sz="1800" b="1" i="0" kern="1200" baseline="0" dirty="0">
                <a:latin typeface="+mn-lt"/>
              </a:rPr>
              <a:t>Demonstrate the value: </a:t>
            </a:r>
            <a:r>
              <a:rPr lang="en-US" sz="1800" b="0" i="0" kern="1200" baseline="0" dirty="0">
                <a:latin typeface="+mn-lt"/>
              </a:rPr>
              <a:t>To convince your partner, clearly present the benefits of the ESCO project, including energy efficiency, cost reduction and the sustainable values ​​the project brings.</a:t>
            </a:r>
          </a:p>
          <a:p>
            <a:pPr defTabSz="622300">
              <a:lnSpc>
                <a:spcPct val="90000"/>
              </a:lnSpc>
              <a:spcBef>
                <a:spcPct val="0"/>
              </a:spcBef>
              <a:spcAft>
                <a:spcPct val="35000"/>
              </a:spcAft>
            </a:pPr>
            <a:r>
              <a:rPr lang="en-US" sz="1800" b="1" i="0" kern="1200" baseline="0" dirty="0">
                <a:latin typeface="+mn-lt"/>
              </a:rPr>
              <a:t>Use data and evidence: </a:t>
            </a:r>
            <a:r>
              <a:rPr lang="en-US" sz="1800" b="0" i="0" kern="1200" baseline="0" dirty="0">
                <a:latin typeface="+mn-lt"/>
              </a:rPr>
              <a:t>Use practical examples, figures and reports to reinforce your argument, giving your partners confidence in the project’s effectiveness</a:t>
            </a:r>
          </a:p>
          <a:p>
            <a:pPr defTabSz="622300">
              <a:lnSpc>
                <a:spcPct val="90000"/>
              </a:lnSpc>
              <a:spcBef>
                <a:spcPct val="0"/>
              </a:spcBef>
              <a:spcAft>
                <a:spcPct val="35000"/>
              </a:spcAft>
            </a:pPr>
            <a:r>
              <a:rPr lang="en-US" sz="1800" b="1" i="0" baseline="0" dirty="0"/>
              <a:t>Be willing to compromise: </a:t>
            </a:r>
            <a:r>
              <a:rPr lang="en-US" sz="1800" b="0" i="0" baseline="0" dirty="0"/>
              <a:t>In negotiation, you cannot always get 100% of your demands. Be willing to compromise on less important points to achieve the larger goal.</a:t>
            </a:r>
            <a:endParaRPr lang="en-US" sz="1800" b="0" dirty="0"/>
          </a:p>
          <a:p>
            <a:pPr defTabSz="622300">
              <a:lnSpc>
                <a:spcPct val="90000"/>
              </a:lnSpc>
              <a:spcBef>
                <a:spcPct val="0"/>
              </a:spcBef>
              <a:spcAft>
                <a:spcPct val="35000"/>
              </a:spcAft>
            </a:pPr>
            <a:r>
              <a:rPr lang="en-US" sz="1800" b="1" i="0" baseline="0" dirty="0"/>
              <a:t>Be flexible in your approach: </a:t>
            </a:r>
            <a:r>
              <a:rPr lang="en-US" sz="1800" b="0" i="0" baseline="0" dirty="0"/>
              <a:t>Don't be too rigid, be flexible in adjusting your negotiation approach based on your partner's reaction.</a:t>
            </a:r>
            <a:endParaRPr lang="en-US" sz="1800" b="0" dirty="0"/>
          </a:p>
        </p:txBody>
      </p:sp>
      <p:sp>
        <p:nvSpPr>
          <p:cNvPr id="26" name="Title 2">
            <a:extLst>
              <a:ext uri="{FF2B5EF4-FFF2-40B4-BE49-F238E27FC236}">
                <a16:creationId xmlns:a16="http://schemas.microsoft.com/office/drawing/2014/main" id="{E2C25ECA-6916-DB0C-5C4F-E82E11A6D0DD}"/>
              </a:ext>
            </a:extLst>
          </p:cNvPr>
          <p:cNvSpPr>
            <a:spLocks noGrp="1"/>
          </p:cNvSpPr>
          <p:nvPr>
            <p:ph type="title"/>
          </p:nvPr>
        </p:nvSpPr>
        <p:spPr>
          <a:xfrm>
            <a:off x="609600" y="567423"/>
            <a:ext cx="10972800" cy="495200"/>
          </a:xfrm>
        </p:spPr>
        <p:txBody>
          <a:bodyPr wrap="square" anchor="ctr">
            <a:noAutofit/>
          </a:bodyPr>
          <a:lstStyle/>
          <a:p>
            <a:pPr algn="ctr">
              <a:lnSpc>
                <a:spcPct val="90000"/>
              </a:lnSpc>
            </a:pPr>
            <a:r>
              <a:rPr lang="vi-VN" sz="3200" dirty="0">
                <a:solidFill>
                  <a:schemeClr val="accent1">
                    <a:lumMod val="50000"/>
                  </a:schemeClr>
                </a:solidFill>
                <a:latin typeface="+mn-lt"/>
              </a:rPr>
              <a:t>The art of negotiation</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2776405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BC9ED2-AB3D-1776-2156-3A56844CD4F5}"/>
              </a:ext>
            </a:extLst>
          </p:cNvPr>
          <p:cNvSpPr>
            <a:spLocks noGrp="1"/>
          </p:cNvSpPr>
          <p:nvPr>
            <p:ph type="title"/>
          </p:nvPr>
        </p:nvSpPr>
        <p:spPr>
          <a:xfrm>
            <a:off x="609600" y="567423"/>
            <a:ext cx="10972800" cy="495200"/>
          </a:xfrm>
        </p:spPr>
        <p:txBody>
          <a:bodyPr wrap="square" anchor="ctr">
            <a:noAutofit/>
          </a:bodyPr>
          <a:lstStyle/>
          <a:p>
            <a:pPr algn="ctr">
              <a:lnSpc>
                <a:spcPct val="90000"/>
              </a:lnSpc>
            </a:pPr>
            <a:r>
              <a:rPr lang="vi-VN" sz="3200" dirty="0">
                <a:solidFill>
                  <a:schemeClr val="accent1">
                    <a:lumMod val="50000"/>
                  </a:schemeClr>
                </a:solidFill>
                <a:latin typeface="+mn-lt"/>
              </a:rPr>
              <a:t>The art of negotiation</a:t>
            </a:r>
            <a:endParaRPr lang="en-US" sz="32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01C064DC-FCAE-B598-D6F8-A97DA3C9129D}"/>
              </a:ext>
            </a:extLst>
          </p:cNvPr>
          <p:cNvSpPr txBox="1"/>
          <p:nvPr/>
        </p:nvSpPr>
        <p:spPr>
          <a:xfrm>
            <a:off x="609600" y="1259393"/>
            <a:ext cx="11445432" cy="4918269"/>
          </a:xfrm>
          <a:prstGeom prst="rect">
            <a:avLst/>
          </a:prstGeom>
          <a:noFill/>
        </p:spPr>
        <p:txBody>
          <a:bodyPr wrap="square">
            <a:spAutoFit/>
          </a:bodyPr>
          <a:lstStyle/>
          <a:p>
            <a:pPr defTabSz="622300">
              <a:lnSpc>
                <a:spcPct val="90000"/>
              </a:lnSpc>
              <a:spcBef>
                <a:spcPct val="0"/>
              </a:spcBef>
              <a:spcAft>
                <a:spcPct val="35000"/>
              </a:spcAft>
            </a:pPr>
            <a:r>
              <a:rPr lang="en-US" sz="1600" b="1" i="0" baseline="0" dirty="0"/>
              <a:t>Stay calm and patient: </a:t>
            </a:r>
            <a:r>
              <a:rPr lang="en-US" sz="1600" b="0" i="0" baseline="0" dirty="0"/>
              <a:t>Negotiations are often lengthy and can be stressful. Staying calm, patient, and focused on the end goal is key to achieving a good outcome.</a:t>
            </a:r>
            <a:endParaRPr lang="en-US" sz="1600" b="0" dirty="0"/>
          </a:p>
          <a:p>
            <a:pPr defTabSz="622300">
              <a:lnSpc>
                <a:spcPct val="90000"/>
              </a:lnSpc>
              <a:spcBef>
                <a:spcPct val="0"/>
              </a:spcBef>
              <a:spcAft>
                <a:spcPct val="35000"/>
              </a:spcAft>
            </a:pPr>
            <a:r>
              <a:rPr lang="en-US" sz="1600" b="1" i="0" baseline="0" dirty="0"/>
              <a:t>Resolve conflicts constructively: </a:t>
            </a:r>
            <a:r>
              <a:rPr lang="en-US" sz="1600" b="0" i="0" baseline="0" dirty="0"/>
              <a:t>When faced with conflict, approach the issue positively, focusing on finding a solution rather than criticizing each other.</a:t>
            </a:r>
            <a:endParaRPr lang="en-US" sz="1600" b="0" dirty="0"/>
          </a:p>
          <a:p>
            <a:pPr defTabSz="622300">
              <a:lnSpc>
                <a:spcPct val="90000"/>
              </a:lnSpc>
              <a:spcBef>
                <a:spcPct val="0"/>
              </a:spcBef>
              <a:spcAft>
                <a:spcPct val="35000"/>
              </a:spcAft>
            </a:pPr>
            <a:r>
              <a:rPr lang="en-US" sz="1600" b="1" i="0" baseline="0" dirty="0"/>
              <a:t>Clearly define goals and benefits: </a:t>
            </a:r>
            <a:r>
              <a:rPr lang="en-US" sz="1600" b="0" i="0" baseline="0" dirty="0"/>
              <a:t>Before entering into negotiations, clearly define the goals you want to achieve and the benefits that the ESCO project brings to both parties.</a:t>
            </a:r>
            <a:endParaRPr lang="en-US" sz="1600" b="0" dirty="0"/>
          </a:p>
          <a:p>
            <a:pPr defTabSz="622300">
              <a:lnSpc>
                <a:spcPct val="90000"/>
              </a:lnSpc>
              <a:spcBef>
                <a:spcPct val="0"/>
              </a:spcBef>
              <a:spcAft>
                <a:spcPct val="35000"/>
              </a:spcAft>
            </a:pPr>
            <a:r>
              <a:rPr lang="en-US" sz="1600" b="1" i="0" baseline="0" dirty="0"/>
              <a:t>Legal Awareness: </a:t>
            </a:r>
            <a:r>
              <a:rPr lang="en-US" sz="1600" b="0" i="0" baseline="0" dirty="0"/>
              <a:t>ESCO projects often involve a lot of legal regulations. Make sure you are familiar with the relevant regulations and laws to avoid legal risks.</a:t>
            </a:r>
            <a:endParaRPr lang="en-US" sz="1600" b="1" i="0" baseline="0" dirty="0"/>
          </a:p>
          <a:p>
            <a:pPr lvl="0"/>
            <a:r>
              <a:rPr lang="en-US" sz="1600" b="1" i="0" baseline="0" dirty="0"/>
              <a:t>Clearly calculate costs and benefits: </a:t>
            </a:r>
            <a:r>
              <a:rPr lang="en-US" sz="1600" b="0" i="0" baseline="0" dirty="0"/>
              <a:t>One of the important factors when negotiating an ESCO project is to determine the initial investment costs and the benefits from EE.</a:t>
            </a:r>
          </a:p>
          <a:p>
            <a:r>
              <a:rPr lang="en-US" sz="1600" b="1" i="0" baseline="0" dirty="0"/>
              <a:t>Financial risk sharing: </a:t>
            </a:r>
            <a:r>
              <a:rPr lang="en-US" sz="1600" b="0" i="0" baseline="0" dirty="0"/>
              <a:t>Negotiate how financial risks will be shared between the parties, including ensuring energy efficiency</a:t>
            </a:r>
          </a:p>
          <a:p>
            <a:r>
              <a:rPr lang="en-US" sz="1600" b="1" i="0" baseline="0" dirty="0"/>
              <a:t>Set clear standards: </a:t>
            </a:r>
            <a:r>
              <a:rPr lang="en-US" sz="1600" b="0" i="0" baseline="0" dirty="0"/>
              <a:t>The parties need to agree on how to measure energy efficiency, including tools and methods of calculation.</a:t>
            </a:r>
          </a:p>
          <a:p>
            <a:r>
              <a:rPr lang="en-US" sz="1600" b="1" i="0" baseline="0" dirty="0"/>
              <a:t>Regular monitoring and reporting: </a:t>
            </a:r>
            <a:r>
              <a:rPr lang="en-US" sz="1600" b="0" i="0" baseline="0" dirty="0"/>
              <a:t>Negotiate the frequency and form of monitoring and reporting to ensure transparency during project implementation.</a:t>
            </a:r>
          </a:p>
          <a:p>
            <a:r>
              <a:rPr lang="en-US" sz="1600" b="1" i="0" baseline="0" dirty="0"/>
              <a:t>Contracts need to be detailed and transparent: </a:t>
            </a:r>
            <a:r>
              <a:rPr lang="en-US" sz="1600" b="0" i="0" baseline="0" dirty="0"/>
              <a:t>All terms related to responsibilities, rights, risks, and methods of benefit sharing should be clearly stated in the contract.</a:t>
            </a:r>
          </a:p>
          <a:p>
            <a:r>
              <a:rPr lang="en-US" sz="1600" b="1" i="0" baseline="0" dirty="0"/>
              <a:t>Dispute resolution provisions: </a:t>
            </a:r>
            <a:r>
              <a:rPr lang="en-US" sz="1600" b="0" i="0" baseline="0" dirty="0"/>
              <a:t>Negotiate how disputes will be resolved, including mediation, arbitration, or litigation mechanisms if problems arise.</a:t>
            </a:r>
            <a:endParaRPr lang="en-US" sz="1600" b="0" dirty="0"/>
          </a:p>
        </p:txBody>
      </p:sp>
    </p:spTree>
    <p:extLst>
      <p:ext uri="{BB962C8B-B14F-4D97-AF65-F5344CB8AC3E}">
        <p14:creationId xmlns:p14="http://schemas.microsoft.com/office/powerpoint/2010/main" val="1282791012"/>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10473</TotalTime>
  <Words>2892</Words>
  <Application>Microsoft Macintosh PowerPoint</Application>
  <PresentationFormat>Widescreen</PresentationFormat>
  <Paragraphs>216</Paragraphs>
  <Slides>25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Wingdings</vt:lpstr>
      <vt:lpstr>Arial</vt:lpstr>
      <vt:lpstr>Fira Sans Extra Condensed</vt:lpstr>
      <vt:lpstr>Roboto</vt:lpstr>
      <vt:lpstr>Energy Saving Infographics by Slidesgo</vt:lpstr>
      <vt:lpstr>PowerPoint Presentation</vt:lpstr>
      <vt:lpstr>NEGOTIATION DURING PROJECT CONSTRUCTION</vt:lpstr>
      <vt:lpstr>PowerPoint Presentation</vt:lpstr>
      <vt:lpstr>ESCO project negotiation</vt:lpstr>
      <vt:lpstr>Key stages in the ESCO project negotiation process</vt:lpstr>
      <vt:lpstr>PowerPoint Presentation</vt:lpstr>
      <vt:lpstr>PowerPoint Presentation</vt:lpstr>
      <vt:lpstr>The art of negotiation</vt:lpstr>
      <vt:lpstr>The art of negotiation</vt:lpstr>
      <vt:lpstr>PowerPoint Presentation</vt:lpstr>
      <vt:lpstr>PowerPoint Presentation</vt:lpstr>
      <vt:lpstr>PowerPoint Presentation</vt:lpstr>
      <vt:lpstr>PowerPoint Presentation</vt:lpstr>
      <vt:lpstr>PowerPoint Presentation</vt:lpstr>
      <vt:lpstr>PowerPoint Presentation</vt:lpstr>
      <vt:lpstr>CASE STUDY: NEGOTIATION</vt:lpstr>
      <vt:lpstr>PowerPoint Presentation</vt:lpstr>
      <vt:lpstr>PowerPoint Presentation</vt:lpstr>
      <vt:lpstr>PowerPoint Presentation</vt:lpstr>
      <vt:lpstr>PowerPoint Presentation</vt:lpstr>
      <vt:lpstr>PowerPoint Presentation</vt:lpstr>
      <vt:lpstr>Public Lighting Project in Ho Chi Minh City</vt:lpstr>
      <vt:lpstr>Public Lighting Project in Ho Chi Minh City</vt:lpstr>
      <vt:lpstr>EE project at Hoa Tho Textile and Garment Company (Da Nang)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109</cp:revision>
  <dcterms:modified xsi:type="dcterms:W3CDTF">2025-02-21T04:19:20Z</dcterms:modified>
</cp:coreProperties>
</file>